
<file path=[Content_Types].xml><?xml version="1.0" encoding="utf-8"?>
<Types xmlns="http://schemas.openxmlformats.org/package/2006/content-types">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5"/>
  </p:notesMasterIdLst>
  <p:sldIdLst>
    <p:sldId id="256" r:id="rId2"/>
    <p:sldId id="299" r:id="rId3"/>
    <p:sldId id="301" r:id="rId4"/>
    <p:sldId id="374" r:id="rId5"/>
    <p:sldId id="375" r:id="rId6"/>
    <p:sldId id="376" r:id="rId7"/>
    <p:sldId id="377" r:id="rId8"/>
    <p:sldId id="372" r:id="rId9"/>
    <p:sldId id="378" r:id="rId10"/>
    <p:sldId id="302" r:id="rId11"/>
    <p:sldId id="303" r:id="rId12"/>
    <p:sldId id="304" r:id="rId13"/>
    <p:sldId id="305" r:id="rId14"/>
    <p:sldId id="306" r:id="rId15"/>
    <p:sldId id="300" r:id="rId16"/>
    <p:sldId id="307" r:id="rId17"/>
    <p:sldId id="309" r:id="rId18"/>
    <p:sldId id="310" r:id="rId19"/>
    <p:sldId id="311" r:id="rId20"/>
    <p:sldId id="312" r:id="rId21"/>
    <p:sldId id="313" r:id="rId22"/>
    <p:sldId id="314" r:id="rId23"/>
    <p:sldId id="323" r:id="rId24"/>
    <p:sldId id="370" r:id="rId25"/>
    <p:sldId id="308" r:id="rId26"/>
    <p:sldId id="316" r:id="rId27"/>
    <p:sldId id="317" r:id="rId28"/>
    <p:sldId id="318" r:id="rId29"/>
    <p:sldId id="315" r:id="rId30"/>
    <p:sldId id="322" r:id="rId31"/>
    <p:sldId id="324" r:id="rId32"/>
    <p:sldId id="325" r:id="rId33"/>
    <p:sldId id="319" r:id="rId34"/>
    <p:sldId id="326" r:id="rId35"/>
    <p:sldId id="329" r:id="rId36"/>
    <p:sldId id="330" r:id="rId37"/>
    <p:sldId id="331" r:id="rId38"/>
    <p:sldId id="332" r:id="rId39"/>
    <p:sldId id="333" r:id="rId40"/>
    <p:sldId id="337" r:id="rId41"/>
    <p:sldId id="335" r:id="rId42"/>
    <p:sldId id="336" r:id="rId43"/>
    <p:sldId id="338" r:id="rId44"/>
    <p:sldId id="339" r:id="rId45"/>
    <p:sldId id="340" r:id="rId46"/>
    <p:sldId id="343" r:id="rId47"/>
    <p:sldId id="369" r:id="rId48"/>
    <p:sldId id="344" r:id="rId49"/>
    <p:sldId id="345" r:id="rId50"/>
    <p:sldId id="354" r:id="rId51"/>
    <p:sldId id="346" r:id="rId52"/>
    <p:sldId id="347" r:id="rId53"/>
    <p:sldId id="348" r:id="rId54"/>
    <p:sldId id="349" r:id="rId55"/>
    <p:sldId id="350" r:id="rId56"/>
    <p:sldId id="365" r:id="rId57"/>
    <p:sldId id="366" r:id="rId58"/>
    <p:sldId id="367" r:id="rId59"/>
    <p:sldId id="368" r:id="rId60"/>
    <p:sldId id="328" r:id="rId61"/>
    <p:sldId id="351" r:id="rId62"/>
    <p:sldId id="352" r:id="rId63"/>
    <p:sldId id="320" r:id="rId64"/>
    <p:sldId id="353" r:id="rId65"/>
    <p:sldId id="355" r:id="rId66"/>
    <p:sldId id="356" r:id="rId67"/>
    <p:sldId id="357" r:id="rId68"/>
    <p:sldId id="358" r:id="rId69"/>
    <p:sldId id="359" r:id="rId70"/>
    <p:sldId id="360" r:id="rId71"/>
    <p:sldId id="361" r:id="rId72"/>
    <p:sldId id="321" r:id="rId73"/>
    <p:sldId id="364" r:id="rId74"/>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D5DCE1"/>
    <a:srgbClr val="CFD6DB"/>
    <a:srgbClr val="D9DEE3"/>
    <a:srgbClr val="D1D9E5"/>
    <a:srgbClr val="CCD5E2"/>
    <a:srgbClr val="99CCFF"/>
    <a:srgbClr val="CC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20" d="100"/>
          <a:sy n="120" d="100"/>
        </p:scale>
        <p:origin x="-1374" y="-10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27BF3468-7E29-4D42-8737-8DA5203625F3}" type="datetimeFigureOut">
              <a:rPr lang="en-GB" smtClean="0"/>
              <a:t>26/04/2016</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169D3B58-6376-4862-BF9A-3479722E9D1D}" type="slidenum">
              <a:rPr lang="en-GB" smtClean="0"/>
              <a:t>‹#›</a:t>
            </a:fld>
            <a:endParaRPr lang="en-GB"/>
          </a:p>
        </p:txBody>
      </p:sp>
    </p:spTree>
    <p:extLst>
      <p:ext uri="{BB962C8B-B14F-4D97-AF65-F5344CB8AC3E}">
        <p14:creationId xmlns:p14="http://schemas.microsoft.com/office/powerpoint/2010/main" val="17627101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69D3B58-6376-4862-BF9A-3479722E9D1D}" type="slidenum">
              <a:rPr lang="en-GB" smtClean="0"/>
              <a:t>1</a:t>
            </a:fld>
            <a:endParaRPr lang="en-GB"/>
          </a:p>
        </p:txBody>
      </p:sp>
    </p:spTree>
    <p:extLst>
      <p:ext uri="{BB962C8B-B14F-4D97-AF65-F5344CB8AC3E}">
        <p14:creationId xmlns:p14="http://schemas.microsoft.com/office/powerpoint/2010/main" val="25505495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69D3B58-6376-4862-BF9A-3479722E9D1D}" type="slidenum">
              <a:rPr lang="en-GB" smtClean="0"/>
              <a:t>4</a:t>
            </a:fld>
            <a:endParaRPr lang="en-GB"/>
          </a:p>
        </p:txBody>
      </p:sp>
    </p:spTree>
    <p:extLst>
      <p:ext uri="{BB962C8B-B14F-4D97-AF65-F5344CB8AC3E}">
        <p14:creationId xmlns:p14="http://schemas.microsoft.com/office/powerpoint/2010/main" val="6321419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69D3B58-6376-4862-BF9A-3479722E9D1D}" type="slidenum">
              <a:rPr lang="en-GB" smtClean="0"/>
              <a:t>8</a:t>
            </a:fld>
            <a:endParaRPr lang="en-GB"/>
          </a:p>
        </p:txBody>
      </p:sp>
    </p:spTree>
    <p:extLst>
      <p:ext uri="{BB962C8B-B14F-4D97-AF65-F5344CB8AC3E}">
        <p14:creationId xmlns:p14="http://schemas.microsoft.com/office/powerpoint/2010/main" val="36655715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9B34E187-33BE-4CB0-98C1-2BFFD3212E9B}" type="datetime1">
              <a:rPr lang="en-GB" smtClean="0"/>
              <a:t>26/04/2016</a:t>
            </a:fld>
            <a:endParaRPr lang="en-GB"/>
          </a:p>
        </p:txBody>
      </p:sp>
      <p:sp>
        <p:nvSpPr>
          <p:cNvPr id="5" name="Footer Placeholder 4"/>
          <p:cNvSpPr>
            <a:spLocks noGrp="1"/>
          </p:cNvSpPr>
          <p:nvPr>
            <p:ph type="ftr" sz="quarter" idx="11"/>
          </p:nvPr>
        </p:nvSpPr>
        <p:spPr/>
        <p:txBody>
          <a:bodyPr/>
          <a:lstStyle/>
          <a:p>
            <a:r>
              <a:rPr lang="en-US" smtClean="0"/>
              <a:t>UoH 27th April 2016</a:t>
            </a:r>
            <a:endParaRPr lang="en-GB" dirty="0"/>
          </a:p>
        </p:txBody>
      </p:sp>
      <p:sp>
        <p:nvSpPr>
          <p:cNvPr id="6" name="Slide Number Placeholder 5"/>
          <p:cNvSpPr>
            <a:spLocks noGrp="1"/>
          </p:cNvSpPr>
          <p:nvPr>
            <p:ph type="sldNum" sz="quarter" idx="12"/>
          </p:nvPr>
        </p:nvSpPr>
        <p:spPr/>
        <p:txBody>
          <a:bodyPr/>
          <a:lstStyle/>
          <a:p>
            <a:fld id="{0D1D3A5E-E98E-449F-A4A2-2C0C4EA4DD24}" type="slidenum">
              <a:rPr lang="en-GB" smtClean="0"/>
              <a:t>‹#›</a:t>
            </a:fld>
            <a:endParaRPr lang="en-GB"/>
          </a:p>
        </p:txBody>
      </p:sp>
    </p:spTree>
    <p:extLst>
      <p:ext uri="{BB962C8B-B14F-4D97-AF65-F5344CB8AC3E}">
        <p14:creationId xmlns:p14="http://schemas.microsoft.com/office/powerpoint/2010/main" val="224554895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AC1712E-9E88-4D44-94F5-51B6385C2BAA}" type="datetime1">
              <a:rPr lang="en-GB" smtClean="0"/>
              <a:t>26/04/2016</a:t>
            </a:fld>
            <a:endParaRPr lang="en-GB"/>
          </a:p>
        </p:txBody>
      </p:sp>
      <p:sp>
        <p:nvSpPr>
          <p:cNvPr id="5" name="Footer Placeholder 4"/>
          <p:cNvSpPr>
            <a:spLocks noGrp="1"/>
          </p:cNvSpPr>
          <p:nvPr>
            <p:ph type="ftr" sz="quarter" idx="11"/>
          </p:nvPr>
        </p:nvSpPr>
        <p:spPr/>
        <p:txBody>
          <a:bodyPr/>
          <a:lstStyle/>
          <a:p>
            <a:r>
              <a:rPr lang="en-US" smtClean="0"/>
              <a:t>UoH 27th April 2016</a:t>
            </a:r>
            <a:endParaRPr lang="en-GB"/>
          </a:p>
        </p:txBody>
      </p:sp>
      <p:sp>
        <p:nvSpPr>
          <p:cNvPr id="6" name="Slide Number Placeholder 5"/>
          <p:cNvSpPr>
            <a:spLocks noGrp="1"/>
          </p:cNvSpPr>
          <p:nvPr>
            <p:ph type="sldNum" sz="quarter" idx="12"/>
          </p:nvPr>
        </p:nvSpPr>
        <p:spPr/>
        <p:txBody>
          <a:bodyPr/>
          <a:lstStyle/>
          <a:p>
            <a:fld id="{0D1D3A5E-E98E-449F-A4A2-2C0C4EA4DD24}" type="slidenum">
              <a:rPr lang="en-GB" smtClean="0"/>
              <a:t>‹#›</a:t>
            </a:fld>
            <a:endParaRPr lang="en-GB"/>
          </a:p>
        </p:txBody>
      </p:sp>
    </p:spTree>
    <p:extLst>
      <p:ext uri="{BB962C8B-B14F-4D97-AF65-F5344CB8AC3E}">
        <p14:creationId xmlns:p14="http://schemas.microsoft.com/office/powerpoint/2010/main" val="26912750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D27C347-8A09-42FE-86B1-44EB17703467}" type="datetime1">
              <a:rPr lang="en-GB" smtClean="0"/>
              <a:t>26/04/2016</a:t>
            </a:fld>
            <a:endParaRPr lang="en-GB"/>
          </a:p>
        </p:txBody>
      </p:sp>
      <p:sp>
        <p:nvSpPr>
          <p:cNvPr id="5" name="Footer Placeholder 4"/>
          <p:cNvSpPr>
            <a:spLocks noGrp="1"/>
          </p:cNvSpPr>
          <p:nvPr>
            <p:ph type="ftr" sz="quarter" idx="11"/>
          </p:nvPr>
        </p:nvSpPr>
        <p:spPr/>
        <p:txBody>
          <a:bodyPr/>
          <a:lstStyle/>
          <a:p>
            <a:r>
              <a:rPr lang="en-US" smtClean="0"/>
              <a:t>UoH 27th April 2016</a:t>
            </a:r>
            <a:endParaRPr lang="en-GB"/>
          </a:p>
        </p:txBody>
      </p:sp>
      <p:sp>
        <p:nvSpPr>
          <p:cNvPr id="6" name="Slide Number Placeholder 5"/>
          <p:cNvSpPr>
            <a:spLocks noGrp="1"/>
          </p:cNvSpPr>
          <p:nvPr>
            <p:ph type="sldNum" sz="quarter" idx="12"/>
          </p:nvPr>
        </p:nvSpPr>
        <p:spPr/>
        <p:txBody>
          <a:bodyPr/>
          <a:lstStyle/>
          <a:p>
            <a:fld id="{0D1D3A5E-E98E-449F-A4A2-2C0C4EA4DD24}" type="slidenum">
              <a:rPr lang="en-GB" smtClean="0"/>
              <a:t>‹#›</a:t>
            </a:fld>
            <a:endParaRPr lang="en-GB"/>
          </a:p>
        </p:txBody>
      </p:sp>
    </p:spTree>
    <p:extLst>
      <p:ext uri="{BB962C8B-B14F-4D97-AF65-F5344CB8AC3E}">
        <p14:creationId xmlns:p14="http://schemas.microsoft.com/office/powerpoint/2010/main" val="41742500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A0CC01C-B372-48E0-884F-8AA6C1C967B5}" type="datetime1">
              <a:rPr lang="en-GB" smtClean="0"/>
              <a:t>26/04/2016</a:t>
            </a:fld>
            <a:endParaRPr lang="en-GB"/>
          </a:p>
        </p:txBody>
      </p:sp>
      <p:sp>
        <p:nvSpPr>
          <p:cNvPr id="5" name="Footer Placeholder 4"/>
          <p:cNvSpPr>
            <a:spLocks noGrp="1"/>
          </p:cNvSpPr>
          <p:nvPr>
            <p:ph type="ftr" sz="quarter" idx="11"/>
          </p:nvPr>
        </p:nvSpPr>
        <p:spPr/>
        <p:txBody>
          <a:bodyPr/>
          <a:lstStyle/>
          <a:p>
            <a:r>
              <a:rPr lang="en-US" smtClean="0"/>
              <a:t>UoH 27th April 2016</a:t>
            </a:r>
            <a:endParaRPr lang="en-GB"/>
          </a:p>
        </p:txBody>
      </p:sp>
      <p:sp>
        <p:nvSpPr>
          <p:cNvPr id="6" name="Slide Number Placeholder 5"/>
          <p:cNvSpPr>
            <a:spLocks noGrp="1"/>
          </p:cNvSpPr>
          <p:nvPr>
            <p:ph type="sldNum" sz="quarter" idx="12"/>
          </p:nvPr>
        </p:nvSpPr>
        <p:spPr/>
        <p:txBody>
          <a:bodyPr/>
          <a:lstStyle/>
          <a:p>
            <a:fld id="{0D1D3A5E-E98E-449F-A4A2-2C0C4EA4DD24}" type="slidenum">
              <a:rPr lang="en-GB" smtClean="0"/>
              <a:t>‹#›</a:t>
            </a:fld>
            <a:endParaRPr lang="en-GB"/>
          </a:p>
        </p:txBody>
      </p:sp>
    </p:spTree>
    <p:extLst>
      <p:ext uri="{BB962C8B-B14F-4D97-AF65-F5344CB8AC3E}">
        <p14:creationId xmlns:p14="http://schemas.microsoft.com/office/powerpoint/2010/main" val="37966545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01C2CC4-4E51-4E5A-A1FA-063724FA6CA3}" type="datetime1">
              <a:rPr lang="en-GB" smtClean="0"/>
              <a:t>26/04/2016</a:t>
            </a:fld>
            <a:endParaRPr lang="en-GB"/>
          </a:p>
        </p:txBody>
      </p:sp>
      <p:sp>
        <p:nvSpPr>
          <p:cNvPr id="5" name="Footer Placeholder 4"/>
          <p:cNvSpPr>
            <a:spLocks noGrp="1"/>
          </p:cNvSpPr>
          <p:nvPr>
            <p:ph type="ftr" sz="quarter" idx="11"/>
          </p:nvPr>
        </p:nvSpPr>
        <p:spPr/>
        <p:txBody>
          <a:bodyPr/>
          <a:lstStyle/>
          <a:p>
            <a:r>
              <a:rPr lang="en-US" smtClean="0"/>
              <a:t>UoH 27th April 2016</a:t>
            </a:r>
            <a:endParaRPr lang="en-GB"/>
          </a:p>
        </p:txBody>
      </p:sp>
      <p:sp>
        <p:nvSpPr>
          <p:cNvPr id="6" name="Slide Number Placeholder 5"/>
          <p:cNvSpPr>
            <a:spLocks noGrp="1"/>
          </p:cNvSpPr>
          <p:nvPr>
            <p:ph type="sldNum" sz="quarter" idx="12"/>
          </p:nvPr>
        </p:nvSpPr>
        <p:spPr/>
        <p:txBody>
          <a:bodyPr/>
          <a:lstStyle/>
          <a:p>
            <a:fld id="{0D1D3A5E-E98E-449F-A4A2-2C0C4EA4DD24}" type="slidenum">
              <a:rPr lang="en-GB" smtClean="0"/>
              <a:t>‹#›</a:t>
            </a:fld>
            <a:endParaRPr lang="en-GB"/>
          </a:p>
        </p:txBody>
      </p:sp>
    </p:spTree>
    <p:extLst>
      <p:ext uri="{BB962C8B-B14F-4D97-AF65-F5344CB8AC3E}">
        <p14:creationId xmlns:p14="http://schemas.microsoft.com/office/powerpoint/2010/main" val="922640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967C3F93-34BA-4569-BEFE-18575CB0FC36}" type="datetime1">
              <a:rPr lang="en-GB" smtClean="0"/>
              <a:t>26/04/2016</a:t>
            </a:fld>
            <a:endParaRPr lang="en-GB"/>
          </a:p>
        </p:txBody>
      </p:sp>
      <p:sp>
        <p:nvSpPr>
          <p:cNvPr id="6" name="Footer Placeholder 5"/>
          <p:cNvSpPr>
            <a:spLocks noGrp="1"/>
          </p:cNvSpPr>
          <p:nvPr>
            <p:ph type="ftr" sz="quarter" idx="11"/>
          </p:nvPr>
        </p:nvSpPr>
        <p:spPr/>
        <p:txBody>
          <a:bodyPr/>
          <a:lstStyle/>
          <a:p>
            <a:r>
              <a:rPr lang="en-US" smtClean="0"/>
              <a:t>UoH 27th April 2016</a:t>
            </a:r>
            <a:endParaRPr lang="en-GB"/>
          </a:p>
        </p:txBody>
      </p:sp>
      <p:sp>
        <p:nvSpPr>
          <p:cNvPr id="7" name="Slide Number Placeholder 6"/>
          <p:cNvSpPr>
            <a:spLocks noGrp="1"/>
          </p:cNvSpPr>
          <p:nvPr>
            <p:ph type="sldNum" sz="quarter" idx="12"/>
          </p:nvPr>
        </p:nvSpPr>
        <p:spPr/>
        <p:txBody>
          <a:bodyPr/>
          <a:lstStyle/>
          <a:p>
            <a:fld id="{0D1D3A5E-E98E-449F-A4A2-2C0C4EA4DD24}" type="slidenum">
              <a:rPr lang="en-GB" smtClean="0"/>
              <a:t>‹#›</a:t>
            </a:fld>
            <a:endParaRPr lang="en-GB"/>
          </a:p>
        </p:txBody>
      </p:sp>
    </p:spTree>
    <p:extLst>
      <p:ext uri="{BB962C8B-B14F-4D97-AF65-F5344CB8AC3E}">
        <p14:creationId xmlns:p14="http://schemas.microsoft.com/office/powerpoint/2010/main" val="41385799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2FFBA575-E83A-4EEB-ABFF-6AAC37E0288C}" type="datetime1">
              <a:rPr lang="en-GB" smtClean="0"/>
              <a:t>26/04/2016</a:t>
            </a:fld>
            <a:endParaRPr lang="en-GB"/>
          </a:p>
        </p:txBody>
      </p:sp>
      <p:sp>
        <p:nvSpPr>
          <p:cNvPr id="8" name="Footer Placeholder 7"/>
          <p:cNvSpPr>
            <a:spLocks noGrp="1"/>
          </p:cNvSpPr>
          <p:nvPr>
            <p:ph type="ftr" sz="quarter" idx="11"/>
          </p:nvPr>
        </p:nvSpPr>
        <p:spPr/>
        <p:txBody>
          <a:bodyPr/>
          <a:lstStyle/>
          <a:p>
            <a:r>
              <a:rPr lang="en-US" smtClean="0"/>
              <a:t>UoH 27th April 2016</a:t>
            </a:r>
            <a:endParaRPr lang="en-GB"/>
          </a:p>
        </p:txBody>
      </p:sp>
      <p:sp>
        <p:nvSpPr>
          <p:cNvPr id="9" name="Slide Number Placeholder 8"/>
          <p:cNvSpPr>
            <a:spLocks noGrp="1"/>
          </p:cNvSpPr>
          <p:nvPr>
            <p:ph type="sldNum" sz="quarter" idx="12"/>
          </p:nvPr>
        </p:nvSpPr>
        <p:spPr/>
        <p:txBody>
          <a:bodyPr/>
          <a:lstStyle/>
          <a:p>
            <a:fld id="{0D1D3A5E-E98E-449F-A4A2-2C0C4EA4DD24}" type="slidenum">
              <a:rPr lang="en-GB" smtClean="0"/>
              <a:t>‹#›</a:t>
            </a:fld>
            <a:endParaRPr lang="en-GB"/>
          </a:p>
        </p:txBody>
      </p:sp>
    </p:spTree>
    <p:extLst>
      <p:ext uri="{BB962C8B-B14F-4D97-AF65-F5344CB8AC3E}">
        <p14:creationId xmlns:p14="http://schemas.microsoft.com/office/powerpoint/2010/main" val="19485583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D4307EB5-4ED9-4DE8-A16F-AE860467CAEF}" type="datetime1">
              <a:rPr lang="en-GB" smtClean="0"/>
              <a:t>26/04/2016</a:t>
            </a:fld>
            <a:endParaRPr lang="en-GB"/>
          </a:p>
        </p:txBody>
      </p:sp>
      <p:sp>
        <p:nvSpPr>
          <p:cNvPr id="4" name="Footer Placeholder 3"/>
          <p:cNvSpPr>
            <a:spLocks noGrp="1"/>
          </p:cNvSpPr>
          <p:nvPr>
            <p:ph type="ftr" sz="quarter" idx="11"/>
          </p:nvPr>
        </p:nvSpPr>
        <p:spPr/>
        <p:txBody>
          <a:bodyPr/>
          <a:lstStyle/>
          <a:p>
            <a:r>
              <a:rPr lang="en-US" smtClean="0"/>
              <a:t>UoH 27th April 2016</a:t>
            </a:r>
            <a:endParaRPr lang="en-GB"/>
          </a:p>
        </p:txBody>
      </p:sp>
      <p:sp>
        <p:nvSpPr>
          <p:cNvPr id="5" name="Slide Number Placeholder 4"/>
          <p:cNvSpPr>
            <a:spLocks noGrp="1"/>
          </p:cNvSpPr>
          <p:nvPr>
            <p:ph type="sldNum" sz="quarter" idx="12"/>
          </p:nvPr>
        </p:nvSpPr>
        <p:spPr/>
        <p:txBody>
          <a:bodyPr/>
          <a:lstStyle/>
          <a:p>
            <a:fld id="{0D1D3A5E-E98E-449F-A4A2-2C0C4EA4DD24}" type="slidenum">
              <a:rPr lang="en-GB" smtClean="0"/>
              <a:t>‹#›</a:t>
            </a:fld>
            <a:endParaRPr lang="en-GB"/>
          </a:p>
        </p:txBody>
      </p:sp>
    </p:spTree>
    <p:extLst>
      <p:ext uri="{BB962C8B-B14F-4D97-AF65-F5344CB8AC3E}">
        <p14:creationId xmlns:p14="http://schemas.microsoft.com/office/powerpoint/2010/main" val="18264575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0D241B-1587-4A24-9A2E-EC3811F529D5}" type="datetime1">
              <a:rPr lang="en-GB" smtClean="0"/>
              <a:t>26/04/2016</a:t>
            </a:fld>
            <a:endParaRPr lang="en-GB"/>
          </a:p>
        </p:txBody>
      </p:sp>
      <p:sp>
        <p:nvSpPr>
          <p:cNvPr id="3" name="Footer Placeholder 2"/>
          <p:cNvSpPr>
            <a:spLocks noGrp="1"/>
          </p:cNvSpPr>
          <p:nvPr>
            <p:ph type="ftr" sz="quarter" idx="11"/>
          </p:nvPr>
        </p:nvSpPr>
        <p:spPr/>
        <p:txBody>
          <a:bodyPr/>
          <a:lstStyle/>
          <a:p>
            <a:r>
              <a:rPr lang="en-US" smtClean="0"/>
              <a:t>UoH 27th April 2016</a:t>
            </a:r>
            <a:endParaRPr lang="en-GB"/>
          </a:p>
        </p:txBody>
      </p:sp>
      <p:sp>
        <p:nvSpPr>
          <p:cNvPr id="4" name="Slide Number Placeholder 3"/>
          <p:cNvSpPr>
            <a:spLocks noGrp="1"/>
          </p:cNvSpPr>
          <p:nvPr>
            <p:ph type="sldNum" sz="quarter" idx="12"/>
          </p:nvPr>
        </p:nvSpPr>
        <p:spPr/>
        <p:txBody>
          <a:bodyPr/>
          <a:lstStyle/>
          <a:p>
            <a:fld id="{0D1D3A5E-E98E-449F-A4A2-2C0C4EA4DD24}" type="slidenum">
              <a:rPr lang="en-GB" smtClean="0"/>
              <a:t>‹#›</a:t>
            </a:fld>
            <a:endParaRPr lang="en-GB"/>
          </a:p>
        </p:txBody>
      </p:sp>
    </p:spTree>
    <p:extLst>
      <p:ext uri="{BB962C8B-B14F-4D97-AF65-F5344CB8AC3E}">
        <p14:creationId xmlns:p14="http://schemas.microsoft.com/office/powerpoint/2010/main" val="20696031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324C787-9EA6-4635-A525-753CC064B4F7}" type="datetime1">
              <a:rPr lang="en-GB" smtClean="0"/>
              <a:t>26/04/2016</a:t>
            </a:fld>
            <a:endParaRPr lang="en-GB"/>
          </a:p>
        </p:txBody>
      </p:sp>
      <p:sp>
        <p:nvSpPr>
          <p:cNvPr id="6" name="Footer Placeholder 5"/>
          <p:cNvSpPr>
            <a:spLocks noGrp="1"/>
          </p:cNvSpPr>
          <p:nvPr>
            <p:ph type="ftr" sz="quarter" idx="11"/>
          </p:nvPr>
        </p:nvSpPr>
        <p:spPr/>
        <p:txBody>
          <a:bodyPr/>
          <a:lstStyle/>
          <a:p>
            <a:r>
              <a:rPr lang="en-US" smtClean="0"/>
              <a:t>UoH 27th April 2016</a:t>
            </a:r>
            <a:endParaRPr lang="en-GB"/>
          </a:p>
        </p:txBody>
      </p:sp>
      <p:sp>
        <p:nvSpPr>
          <p:cNvPr id="7" name="Slide Number Placeholder 6"/>
          <p:cNvSpPr>
            <a:spLocks noGrp="1"/>
          </p:cNvSpPr>
          <p:nvPr>
            <p:ph type="sldNum" sz="quarter" idx="12"/>
          </p:nvPr>
        </p:nvSpPr>
        <p:spPr/>
        <p:txBody>
          <a:bodyPr/>
          <a:lstStyle/>
          <a:p>
            <a:fld id="{0D1D3A5E-E98E-449F-A4A2-2C0C4EA4DD24}" type="slidenum">
              <a:rPr lang="en-GB" smtClean="0"/>
              <a:t>‹#›</a:t>
            </a:fld>
            <a:endParaRPr lang="en-GB"/>
          </a:p>
        </p:txBody>
      </p:sp>
    </p:spTree>
    <p:extLst>
      <p:ext uri="{BB962C8B-B14F-4D97-AF65-F5344CB8AC3E}">
        <p14:creationId xmlns:p14="http://schemas.microsoft.com/office/powerpoint/2010/main" val="4994977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EA822C-713D-4C10-A31A-7232B0781413}" type="datetime1">
              <a:rPr lang="en-GB" smtClean="0"/>
              <a:t>26/04/2016</a:t>
            </a:fld>
            <a:endParaRPr lang="en-GB"/>
          </a:p>
        </p:txBody>
      </p:sp>
      <p:sp>
        <p:nvSpPr>
          <p:cNvPr id="6" name="Footer Placeholder 5"/>
          <p:cNvSpPr>
            <a:spLocks noGrp="1"/>
          </p:cNvSpPr>
          <p:nvPr>
            <p:ph type="ftr" sz="quarter" idx="11"/>
          </p:nvPr>
        </p:nvSpPr>
        <p:spPr/>
        <p:txBody>
          <a:bodyPr/>
          <a:lstStyle/>
          <a:p>
            <a:r>
              <a:rPr lang="en-US" smtClean="0"/>
              <a:t>UoH 27th April 2016</a:t>
            </a:r>
            <a:endParaRPr lang="en-GB"/>
          </a:p>
        </p:txBody>
      </p:sp>
      <p:sp>
        <p:nvSpPr>
          <p:cNvPr id="7" name="Slide Number Placeholder 6"/>
          <p:cNvSpPr>
            <a:spLocks noGrp="1"/>
          </p:cNvSpPr>
          <p:nvPr>
            <p:ph type="sldNum" sz="quarter" idx="12"/>
          </p:nvPr>
        </p:nvSpPr>
        <p:spPr/>
        <p:txBody>
          <a:bodyPr/>
          <a:lstStyle/>
          <a:p>
            <a:fld id="{0D1D3A5E-E98E-449F-A4A2-2C0C4EA4DD24}" type="slidenum">
              <a:rPr lang="en-GB" smtClean="0"/>
              <a:t>‹#›</a:t>
            </a:fld>
            <a:endParaRPr lang="en-GB"/>
          </a:p>
        </p:txBody>
      </p:sp>
    </p:spTree>
    <p:extLst>
      <p:ext uri="{BB962C8B-B14F-4D97-AF65-F5344CB8AC3E}">
        <p14:creationId xmlns:p14="http://schemas.microsoft.com/office/powerpoint/2010/main" val="18337328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76938E-8E38-4696-9112-6A1596F4BB3B}" type="datetime1">
              <a:rPr lang="en-GB" smtClean="0"/>
              <a:t>26/04/2016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UoH 27th April 2016</a:t>
            </a: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D1D3A5E-E98E-449F-A4A2-2C0C4EA4DD24}" type="slidenum">
              <a:rPr lang="en-GB" smtClean="0"/>
              <a:t>‹#›</a:t>
            </a:fld>
            <a:endParaRPr lang="en-GB"/>
          </a:p>
        </p:txBody>
      </p:sp>
    </p:spTree>
    <p:extLst>
      <p:ext uri="{BB962C8B-B14F-4D97-AF65-F5344CB8AC3E}">
        <p14:creationId xmlns:p14="http://schemas.microsoft.com/office/powerpoint/2010/main" val="23908522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1.xml"/><Relationship Id="rId1" Type="http://schemas.openxmlformats.org/officeDocument/2006/relationships/vmlDrawing" Target="../drawings/vmlDrawing2.vml"/><Relationship Id="rId4" Type="http://schemas.openxmlformats.org/officeDocument/2006/relationships/image" Target="../media/image8.wmf"/></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1.xml"/><Relationship Id="rId1" Type="http://schemas.openxmlformats.org/officeDocument/2006/relationships/vmlDrawing" Target="../drawings/vmlDrawing3.vml"/><Relationship Id="rId4" Type="http://schemas.openxmlformats.org/officeDocument/2006/relationships/image" Target="../media/image9.wm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image" Target="../media/image2.wmf"/><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wmf"/><Relationship Id="rId4" Type="http://schemas.openxmlformats.org/officeDocument/2006/relationships/oleObject" Target="../embeddings/oleObject1.bin"/></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1560" y="1052736"/>
            <a:ext cx="7772400" cy="1470025"/>
          </a:xfrm>
        </p:spPr>
        <p:txBody>
          <a:bodyPr>
            <a:normAutofit fontScale="90000"/>
          </a:bodyPr>
          <a:lstStyle/>
          <a:p>
            <a:r>
              <a:rPr lang="en-GB" sz="3200" dirty="0" smtClean="0">
                <a:solidFill>
                  <a:schemeClr val="tx2"/>
                </a:solidFill>
              </a:rPr>
              <a:t>The </a:t>
            </a:r>
            <a:r>
              <a:rPr lang="en-GB" sz="3200" dirty="0">
                <a:solidFill>
                  <a:schemeClr val="tx2"/>
                </a:solidFill>
              </a:rPr>
              <a:t>economic returns to a degree: </a:t>
            </a:r>
            <a:r>
              <a:rPr lang="en-GB" sz="3200" dirty="0" smtClean="0">
                <a:solidFill>
                  <a:schemeClr val="tx2"/>
                </a:solidFill>
              </a:rPr>
              <a:t/>
            </a:r>
            <a:br>
              <a:rPr lang="en-GB" sz="3200" dirty="0" smtClean="0">
                <a:solidFill>
                  <a:schemeClr val="tx2"/>
                </a:solidFill>
              </a:rPr>
            </a:br>
            <a:r>
              <a:rPr lang="en-GB" sz="3200" dirty="0" smtClean="0">
                <a:solidFill>
                  <a:schemeClr val="tx2"/>
                </a:solidFill>
              </a:rPr>
              <a:t>how </a:t>
            </a:r>
            <a:r>
              <a:rPr lang="en-GB" sz="3200" dirty="0">
                <a:solidFill>
                  <a:schemeClr val="tx2"/>
                </a:solidFill>
              </a:rPr>
              <a:t>great and how varied are they</a:t>
            </a:r>
            <a:r>
              <a:rPr lang="en-GB" sz="3200" dirty="0" smtClean="0">
                <a:solidFill>
                  <a:schemeClr val="tx2"/>
                </a:solidFill>
              </a:rPr>
              <a:t>?</a:t>
            </a:r>
            <a:br>
              <a:rPr lang="en-GB" sz="3200" dirty="0" smtClean="0">
                <a:solidFill>
                  <a:schemeClr val="tx2"/>
                </a:solidFill>
              </a:rPr>
            </a:br>
            <a:r>
              <a:rPr lang="en-GB" sz="3200" dirty="0" smtClean="0">
                <a:solidFill>
                  <a:schemeClr val="tx2"/>
                </a:solidFill>
              </a:rPr>
              <a:t/>
            </a:r>
            <a:br>
              <a:rPr lang="en-GB" sz="3200" dirty="0" smtClean="0">
                <a:solidFill>
                  <a:schemeClr val="tx2"/>
                </a:solidFill>
              </a:rPr>
            </a:br>
            <a:r>
              <a:rPr lang="en-GB" sz="3200" dirty="0">
                <a:solidFill>
                  <a:schemeClr val="tx2"/>
                </a:solidFill>
              </a:rPr>
              <a:t/>
            </a:r>
            <a:br>
              <a:rPr lang="en-GB" sz="3200" dirty="0">
                <a:solidFill>
                  <a:schemeClr val="tx2"/>
                </a:solidFill>
              </a:rPr>
            </a:br>
            <a:r>
              <a:rPr lang="en-GB" sz="3200" dirty="0" smtClean="0">
                <a:solidFill>
                  <a:schemeClr val="tx2"/>
                </a:solidFill>
              </a:rPr>
              <a:t>(</a:t>
            </a:r>
            <a:r>
              <a:rPr lang="en-GB" sz="2800" dirty="0">
                <a:solidFill>
                  <a:schemeClr val="tx2"/>
                </a:solidFill>
              </a:rPr>
              <a:t>Is there are an earnings premium for a first or a 2.1?) </a:t>
            </a:r>
            <a:endParaRPr lang="en-GB" sz="3200" dirty="0">
              <a:solidFill>
                <a:schemeClr val="tx2"/>
              </a:solidFill>
            </a:endParaRPr>
          </a:p>
        </p:txBody>
      </p:sp>
      <p:sp>
        <p:nvSpPr>
          <p:cNvPr id="3" name="Subtitle 2"/>
          <p:cNvSpPr>
            <a:spLocks noGrp="1"/>
          </p:cNvSpPr>
          <p:nvPr>
            <p:ph type="subTitle" idx="1"/>
          </p:nvPr>
        </p:nvSpPr>
        <p:spPr/>
        <p:txBody>
          <a:bodyPr>
            <a:normAutofit/>
          </a:bodyPr>
          <a:lstStyle/>
          <a:p>
            <a:r>
              <a:rPr lang="en-GB" sz="1800" dirty="0" smtClean="0">
                <a:solidFill>
                  <a:schemeClr val="tx2"/>
                </a:solidFill>
              </a:rPr>
              <a:t>Gianna </a:t>
            </a:r>
            <a:r>
              <a:rPr lang="en-GB" sz="1800" dirty="0" err="1" smtClean="0">
                <a:solidFill>
                  <a:schemeClr val="tx2"/>
                </a:solidFill>
              </a:rPr>
              <a:t>Boero</a:t>
            </a:r>
            <a:r>
              <a:rPr lang="en-GB" sz="1800" dirty="0" smtClean="0">
                <a:solidFill>
                  <a:schemeClr val="tx2"/>
                </a:solidFill>
              </a:rPr>
              <a:t>, Robin Naylor, and Jeremy Smith</a:t>
            </a:r>
          </a:p>
          <a:p>
            <a:r>
              <a:rPr lang="en-GB" sz="1800" dirty="0" smtClean="0">
                <a:solidFill>
                  <a:schemeClr val="tx2"/>
                </a:solidFill>
              </a:rPr>
              <a:t>University of Warwick</a:t>
            </a:r>
          </a:p>
          <a:p>
            <a:endParaRPr lang="en-GB" sz="1800" dirty="0" smtClean="0">
              <a:solidFill>
                <a:schemeClr val="tx2"/>
              </a:solidFill>
            </a:endParaRPr>
          </a:p>
        </p:txBody>
      </p:sp>
      <p:sp>
        <p:nvSpPr>
          <p:cNvPr id="4" name="Footer Placeholder 3"/>
          <p:cNvSpPr>
            <a:spLocks noGrp="1"/>
          </p:cNvSpPr>
          <p:nvPr>
            <p:ph type="ftr" sz="quarter" idx="11"/>
          </p:nvPr>
        </p:nvSpPr>
        <p:spPr/>
        <p:txBody>
          <a:bodyPr/>
          <a:lstStyle/>
          <a:p>
            <a:r>
              <a:rPr lang="en-US" smtClean="0"/>
              <a:t>UoH 27th April 2016</a:t>
            </a:r>
            <a:endParaRPr lang="en-GB" dirty="0"/>
          </a:p>
        </p:txBody>
      </p:sp>
      <p:sp>
        <p:nvSpPr>
          <p:cNvPr id="5" name="Slide Number Placeholder 4"/>
          <p:cNvSpPr>
            <a:spLocks noGrp="1"/>
          </p:cNvSpPr>
          <p:nvPr>
            <p:ph type="sldNum" sz="quarter" idx="12"/>
          </p:nvPr>
        </p:nvSpPr>
        <p:spPr/>
        <p:txBody>
          <a:bodyPr/>
          <a:lstStyle/>
          <a:p>
            <a:fld id="{0D1D3A5E-E98E-449F-A4A2-2C0C4EA4DD24}" type="slidenum">
              <a:rPr lang="en-GB" smtClean="0"/>
              <a:t>1</a:t>
            </a:fld>
            <a:endParaRPr lang="en-GB" dirty="0"/>
          </a:p>
        </p:txBody>
      </p:sp>
    </p:spTree>
    <p:extLst>
      <p:ext uri="{BB962C8B-B14F-4D97-AF65-F5344CB8AC3E}">
        <p14:creationId xmlns:p14="http://schemas.microsoft.com/office/powerpoint/2010/main" val="40677988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1560" y="0"/>
            <a:ext cx="7992888" cy="6264696"/>
          </a:xfrm>
        </p:spPr>
        <p:txBody>
          <a:bodyPr>
            <a:normAutofit/>
          </a:bodyPr>
          <a:lstStyle/>
          <a:p>
            <a:pPr algn="l"/>
            <a:r>
              <a:rPr lang="en-GB" sz="2000" dirty="0" smtClean="0">
                <a:solidFill>
                  <a:srgbClr val="002060"/>
                </a:solidFill>
              </a:rPr>
              <a:t>		Estimated log wage </a:t>
            </a:r>
            <a:r>
              <a:rPr lang="en-GB" sz="2000" dirty="0" err="1" smtClean="0">
                <a:solidFill>
                  <a:srgbClr val="002060"/>
                </a:solidFill>
              </a:rPr>
              <a:t>premia</a:t>
            </a:r>
            <a:r>
              <a:rPr lang="en-GB" sz="2000" dirty="0" smtClean="0">
                <a:solidFill>
                  <a:srgbClr val="002060"/>
                </a:solidFill>
              </a:rPr>
              <a:t> (BCS70)</a:t>
            </a:r>
            <a:r>
              <a:rPr lang="en-GB" sz="1800" dirty="0" smtClean="0">
                <a:solidFill>
                  <a:srgbClr val="002060"/>
                </a:solidFill>
              </a:rPr>
              <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
            </a:r>
            <a:br>
              <a:rPr lang="en-GB" sz="1800" dirty="0" smtClean="0">
                <a:solidFill>
                  <a:srgbClr val="002060"/>
                </a:solidFill>
              </a:rPr>
            </a:br>
            <a:r>
              <a:rPr lang="en-GB" sz="1800" dirty="0" smtClean="0">
                <a:solidFill>
                  <a:srgbClr val="002060"/>
                </a:solidFill>
              </a:rPr>
              <a:t>				</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endParaRPr lang="en-GB" sz="1800" dirty="0">
              <a:solidFill>
                <a:srgbClr val="002060"/>
              </a:solidFill>
            </a:endParaRPr>
          </a:p>
        </p:txBody>
      </p:sp>
      <p:sp>
        <p:nvSpPr>
          <p:cNvPr id="4" name="Footer Placeholder 3"/>
          <p:cNvSpPr>
            <a:spLocks noGrp="1"/>
          </p:cNvSpPr>
          <p:nvPr>
            <p:ph type="ftr" sz="quarter" idx="11"/>
          </p:nvPr>
        </p:nvSpPr>
        <p:spPr/>
        <p:txBody>
          <a:bodyPr/>
          <a:lstStyle/>
          <a:p>
            <a:r>
              <a:rPr lang="en-US" smtClean="0"/>
              <a:t>UoH 27th April 2016</a:t>
            </a:r>
            <a:endParaRPr lang="en-GB"/>
          </a:p>
        </p:txBody>
      </p:sp>
      <p:sp>
        <p:nvSpPr>
          <p:cNvPr id="5" name="Slide Number Placeholder 4"/>
          <p:cNvSpPr>
            <a:spLocks noGrp="1"/>
          </p:cNvSpPr>
          <p:nvPr>
            <p:ph type="sldNum" sz="quarter" idx="12"/>
          </p:nvPr>
        </p:nvSpPr>
        <p:spPr/>
        <p:txBody>
          <a:bodyPr/>
          <a:lstStyle/>
          <a:p>
            <a:fld id="{0D1D3A5E-E98E-449F-A4A2-2C0C4EA4DD24}" type="slidenum">
              <a:rPr lang="en-GB" smtClean="0"/>
              <a:t>10</a:t>
            </a:fld>
            <a:endParaRPr lang="en-GB" dirty="0"/>
          </a:p>
        </p:txBody>
      </p:sp>
      <p:graphicFrame>
        <p:nvGraphicFramePr>
          <p:cNvPr id="7" name="Table 6"/>
          <p:cNvGraphicFramePr>
            <a:graphicFrameLocks noGrp="1"/>
          </p:cNvGraphicFramePr>
          <p:nvPr>
            <p:extLst/>
          </p:nvPr>
        </p:nvGraphicFramePr>
        <p:xfrm>
          <a:off x="395536" y="1428263"/>
          <a:ext cx="7632846" cy="4574079"/>
        </p:xfrm>
        <a:graphic>
          <a:graphicData uri="http://schemas.openxmlformats.org/drawingml/2006/table">
            <a:tbl>
              <a:tblPr firstRow="1" firstCol="1" bandRow="1">
                <a:tableStyleId>{5C22544A-7EE6-4342-B048-85BDC9FD1C3A}</a:tableStyleId>
              </a:tblPr>
              <a:tblGrid>
                <a:gridCol w="2698280"/>
                <a:gridCol w="986596"/>
                <a:gridCol w="986596"/>
                <a:gridCol w="986596"/>
                <a:gridCol w="987389"/>
                <a:gridCol w="987389"/>
              </a:tblGrid>
              <a:tr h="288040">
                <a:tc>
                  <a:txBody>
                    <a:bodyPr/>
                    <a:lstStyle/>
                    <a:p>
                      <a:pPr algn="just">
                        <a:lnSpc>
                          <a:spcPct val="115000"/>
                        </a:lnSpc>
                        <a:spcAft>
                          <a:spcPts val="0"/>
                        </a:spcAft>
                      </a:pPr>
                      <a:r>
                        <a:rPr lang="en-GB" sz="1200" dirty="0">
                          <a:solidFill>
                            <a:schemeClr val="tx1"/>
                          </a:solidFill>
                          <a:effectLst/>
                        </a:rPr>
                        <a:t> </a:t>
                      </a:r>
                      <a:endParaRPr lang="en-GB" sz="1100" dirty="0">
                        <a:solidFill>
                          <a:schemeClr val="tx1"/>
                        </a:solidFill>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200" dirty="0">
                          <a:solidFill>
                            <a:schemeClr val="tx1"/>
                          </a:solidFill>
                          <a:effectLst/>
                        </a:rPr>
                        <a:t>(1)</a:t>
                      </a:r>
                      <a:endParaRPr lang="en-GB" sz="1100" dirty="0">
                        <a:solidFill>
                          <a:schemeClr val="tx1"/>
                        </a:solidFill>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200" dirty="0">
                          <a:solidFill>
                            <a:schemeClr val="tx1"/>
                          </a:solidFill>
                          <a:effectLst/>
                        </a:rPr>
                        <a:t>(2)</a:t>
                      </a:r>
                      <a:endParaRPr lang="en-GB" sz="1100" dirty="0">
                        <a:solidFill>
                          <a:schemeClr val="tx1"/>
                        </a:solidFill>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200" dirty="0">
                          <a:solidFill>
                            <a:schemeClr val="tx1"/>
                          </a:solidFill>
                          <a:effectLst/>
                        </a:rPr>
                        <a:t>(3)</a:t>
                      </a:r>
                      <a:endParaRPr lang="en-GB" sz="1100" dirty="0">
                        <a:solidFill>
                          <a:schemeClr val="tx1"/>
                        </a:solidFill>
                        <a:effectLst/>
                        <a:latin typeface="Calibri"/>
                        <a:ea typeface="Calibri"/>
                        <a:cs typeface="Times New Roman"/>
                      </a:endParaRPr>
                    </a:p>
                  </a:txBody>
                  <a:tcPr marL="68580" marR="68580" marT="0" marB="0">
                    <a:solidFill>
                      <a:schemeClr val="bg1"/>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200" dirty="0" smtClean="0">
                          <a:solidFill>
                            <a:schemeClr val="tx1"/>
                          </a:solidFill>
                          <a:effectLst/>
                        </a:rPr>
                        <a:t>(4)</a:t>
                      </a:r>
                      <a:endParaRPr lang="en-GB" sz="1200" dirty="0">
                        <a:solidFill>
                          <a:schemeClr val="tx1"/>
                        </a:solidFill>
                        <a:effectLst/>
                        <a:latin typeface="+mn-lt"/>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200" dirty="0" smtClean="0">
                          <a:solidFill>
                            <a:schemeClr val="tx1"/>
                          </a:solidFill>
                          <a:effectLst/>
                        </a:rPr>
                        <a:t>(5)</a:t>
                      </a:r>
                      <a:endParaRPr lang="en-GB" sz="1100" dirty="0">
                        <a:solidFill>
                          <a:schemeClr val="tx1"/>
                        </a:solidFill>
                        <a:effectLst/>
                        <a:latin typeface="Calibri"/>
                        <a:ea typeface="Calibri"/>
                        <a:cs typeface="Times New Roman"/>
                      </a:endParaRPr>
                    </a:p>
                  </a:txBody>
                  <a:tcPr marL="68580" marR="68580" marT="0" marB="0">
                    <a:solidFill>
                      <a:schemeClr val="bg1"/>
                    </a:solidFill>
                  </a:tcPr>
                </a:tc>
              </a:tr>
              <a:tr h="288040">
                <a:tc>
                  <a:txBody>
                    <a:bodyPr/>
                    <a:lstStyle/>
                    <a:p>
                      <a:pPr algn="just">
                        <a:lnSpc>
                          <a:spcPct val="115000"/>
                        </a:lnSpc>
                        <a:spcAft>
                          <a:spcPts val="0"/>
                        </a:spcAft>
                      </a:pPr>
                      <a:r>
                        <a:rPr lang="en-GB" sz="1200" b="0" dirty="0">
                          <a:solidFill>
                            <a:schemeClr val="tx1"/>
                          </a:solidFill>
                          <a:effectLst/>
                          <a:latin typeface="Times New Roman" pitchFamily="18" charset="0"/>
                        </a:rPr>
                        <a:t>Wages observed in year:</a:t>
                      </a:r>
                      <a:endParaRPr lang="en-GB" sz="1100" b="0" dirty="0">
                        <a:solidFill>
                          <a:schemeClr val="tx1"/>
                        </a:solidFill>
                        <a:effectLst/>
                        <a:latin typeface="Times New Roman" pitchFamily="18" charset="0"/>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200">
                          <a:effectLst/>
                        </a:rPr>
                        <a:t>2000</a:t>
                      </a:r>
                      <a:endParaRPr lang="en-GB" sz="1100">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200">
                          <a:effectLst/>
                        </a:rPr>
                        <a:t>2000</a:t>
                      </a:r>
                      <a:endParaRPr lang="en-GB" sz="1100">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200" dirty="0" smtClean="0">
                          <a:effectLst/>
                        </a:rPr>
                        <a:t>2000</a:t>
                      </a:r>
                      <a:endParaRPr lang="en-GB" sz="1100" dirty="0">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200" dirty="0" smtClean="0">
                          <a:effectLst/>
                          <a:latin typeface="+mn-lt"/>
                        </a:rPr>
                        <a:t>2000</a:t>
                      </a:r>
                      <a:endParaRPr lang="en-GB" sz="1200" dirty="0">
                        <a:effectLst/>
                        <a:latin typeface="+mn-lt"/>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200" dirty="0" smtClean="0">
                          <a:effectLst/>
                        </a:rPr>
                        <a:t>2000</a:t>
                      </a:r>
                      <a:endParaRPr lang="en-GB" sz="1100" dirty="0">
                        <a:effectLst/>
                        <a:latin typeface="Calibri"/>
                        <a:ea typeface="Calibri"/>
                        <a:cs typeface="Times New Roman"/>
                      </a:endParaRPr>
                    </a:p>
                  </a:txBody>
                  <a:tcPr marL="68580" marR="68580" marT="0" marB="0">
                    <a:solidFill>
                      <a:schemeClr val="bg1"/>
                    </a:solidFill>
                  </a:tcPr>
                </a:tc>
              </a:tr>
              <a:tr h="288040">
                <a:tc>
                  <a:txBody>
                    <a:bodyPr/>
                    <a:lstStyle/>
                    <a:p>
                      <a:pPr algn="just">
                        <a:lnSpc>
                          <a:spcPct val="115000"/>
                        </a:lnSpc>
                        <a:spcAft>
                          <a:spcPts val="0"/>
                        </a:spcAft>
                      </a:pPr>
                      <a:r>
                        <a:rPr lang="en-GB" sz="1200" b="0" dirty="0">
                          <a:solidFill>
                            <a:schemeClr val="tx1"/>
                          </a:solidFill>
                          <a:effectLst/>
                          <a:latin typeface="Times New Roman" pitchFamily="18" charset="0"/>
                        </a:rPr>
                        <a:t>Wages observed at age:</a:t>
                      </a:r>
                      <a:endParaRPr lang="en-GB" sz="1100" b="0" dirty="0">
                        <a:solidFill>
                          <a:schemeClr val="tx1"/>
                        </a:solidFill>
                        <a:effectLst/>
                        <a:latin typeface="Times New Roman" pitchFamily="18" charset="0"/>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200">
                          <a:effectLst/>
                        </a:rPr>
                        <a:t>30</a:t>
                      </a:r>
                      <a:endParaRPr lang="en-GB" sz="1100">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200" dirty="0">
                          <a:effectLst/>
                        </a:rPr>
                        <a:t>30</a:t>
                      </a:r>
                      <a:endParaRPr lang="en-GB" sz="1100" dirty="0">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200" dirty="0" smtClean="0">
                          <a:effectLst/>
                        </a:rPr>
                        <a:t>30</a:t>
                      </a:r>
                      <a:endParaRPr lang="en-GB" sz="1100" dirty="0">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200" dirty="0" smtClean="0">
                          <a:effectLst/>
                          <a:latin typeface="+mn-lt"/>
                          <a:ea typeface="Calibri"/>
                          <a:cs typeface="Times New Roman"/>
                        </a:rPr>
                        <a:t>30</a:t>
                      </a:r>
                      <a:endParaRPr lang="en-GB" sz="1200" dirty="0">
                        <a:effectLst/>
                        <a:latin typeface="+mn-lt"/>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200" dirty="0" smtClean="0">
                          <a:effectLst/>
                        </a:rPr>
                        <a:t>30</a:t>
                      </a:r>
                      <a:endParaRPr lang="en-GB" sz="1100" dirty="0">
                        <a:effectLst/>
                        <a:latin typeface="Calibri"/>
                        <a:ea typeface="Calibri"/>
                        <a:cs typeface="Times New Roman"/>
                      </a:endParaRPr>
                    </a:p>
                  </a:txBody>
                  <a:tcPr marL="68580" marR="68580" marT="0" marB="0">
                    <a:solidFill>
                      <a:schemeClr val="bg1"/>
                    </a:solidFill>
                  </a:tcPr>
                </a:tc>
              </a:tr>
              <a:tr h="594002">
                <a:tc>
                  <a:txBody>
                    <a:bodyPr/>
                    <a:lstStyle/>
                    <a:p>
                      <a:pPr algn="just">
                        <a:lnSpc>
                          <a:spcPct val="115000"/>
                        </a:lnSpc>
                        <a:spcAft>
                          <a:spcPts val="0"/>
                        </a:spcAft>
                      </a:pPr>
                      <a:r>
                        <a:rPr lang="en-GB" sz="1200" b="0" dirty="0">
                          <a:solidFill>
                            <a:schemeClr val="tx1"/>
                          </a:solidFill>
                          <a:effectLst/>
                          <a:latin typeface="Times New Roman" pitchFamily="18" charset="0"/>
                        </a:rPr>
                        <a:t>Good degree class premium</a:t>
                      </a:r>
                      <a:endParaRPr lang="en-GB" sz="1100" b="0" dirty="0">
                        <a:solidFill>
                          <a:schemeClr val="tx1"/>
                        </a:solidFill>
                        <a:effectLst/>
                        <a:latin typeface="Times New Roman" pitchFamily="18" charset="0"/>
                      </a:endParaRPr>
                    </a:p>
                    <a:p>
                      <a:pPr algn="just">
                        <a:lnSpc>
                          <a:spcPct val="115000"/>
                        </a:lnSpc>
                        <a:spcAft>
                          <a:spcPts val="0"/>
                        </a:spcAft>
                      </a:pPr>
                      <a:r>
                        <a:rPr lang="en-GB" sz="1200" b="0" i="1" dirty="0">
                          <a:solidFill>
                            <a:schemeClr val="tx1"/>
                          </a:solidFill>
                          <a:effectLst/>
                          <a:latin typeface="Times New Roman" pitchFamily="18" charset="0"/>
                        </a:rPr>
                        <a:t>relative to lower degree class</a:t>
                      </a:r>
                      <a:endParaRPr lang="en-GB" sz="1100" b="0" i="1" dirty="0">
                        <a:solidFill>
                          <a:schemeClr val="tx1"/>
                        </a:solidFill>
                        <a:effectLst/>
                        <a:latin typeface="Times New Roman" pitchFamily="18" charset="0"/>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200" dirty="0">
                          <a:effectLst/>
                        </a:rPr>
                        <a:t>0.078</a:t>
                      </a:r>
                      <a:endParaRPr lang="en-GB" sz="1100" dirty="0">
                        <a:effectLst/>
                      </a:endParaRPr>
                    </a:p>
                    <a:p>
                      <a:pPr algn="ctr">
                        <a:lnSpc>
                          <a:spcPct val="115000"/>
                        </a:lnSpc>
                        <a:spcAft>
                          <a:spcPts val="0"/>
                        </a:spcAft>
                      </a:pPr>
                      <a:r>
                        <a:rPr lang="en-GB" sz="1200" dirty="0">
                          <a:effectLst/>
                        </a:rPr>
                        <a:t>(0.007)</a:t>
                      </a:r>
                      <a:endParaRPr lang="en-GB" sz="1100" dirty="0">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200" dirty="0" smtClean="0">
                          <a:effectLst/>
                        </a:rPr>
                        <a:t>0.077</a:t>
                      </a:r>
                      <a:endParaRPr lang="en-GB" sz="1100" dirty="0">
                        <a:effectLst/>
                      </a:endParaRPr>
                    </a:p>
                    <a:p>
                      <a:pPr algn="ctr">
                        <a:lnSpc>
                          <a:spcPct val="115000"/>
                        </a:lnSpc>
                        <a:spcAft>
                          <a:spcPts val="0"/>
                        </a:spcAft>
                      </a:pPr>
                      <a:r>
                        <a:rPr lang="en-GB" sz="1200" dirty="0">
                          <a:effectLst/>
                        </a:rPr>
                        <a:t>(</a:t>
                      </a:r>
                      <a:r>
                        <a:rPr lang="en-GB" sz="1200" dirty="0" smtClean="0">
                          <a:effectLst/>
                        </a:rPr>
                        <a:t>0.008)</a:t>
                      </a:r>
                      <a:endParaRPr lang="en-GB" sz="1100" dirty="0">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200" dirty="0" smtClean="0">
                          <a:effectLst/>
                        </a:rPr>
                        <a:t>0.073</a:t>
                      </a:r>
                      <a:endParaRPr lang="en-GB" sz="1100" dirty="0">
                        <a:effectLst/>
                      </a:endParaRPr>
                    </a:p>
                    <a:p>
                      <a:pPr algn="ctr">
                        <a:lnSpc>
                          <a:spcPct val="115000"/>
                        </a:lnSpc>
                        <a:spcAft>
                          <a:spcPts val="0"/>
                        </a:spcAft>
                      </a:pPr>
                      <a:r>
                        <a:rPr lang="en-GB" sz="1200" dirty="0">
                          <a:effectLst/>
                        </a:rPr>
                        <a:t>(</a:t>
                      </a:r>
                      <a:r>
                        <a:rPr lang="en-GB" sz="1200" dirty="0" smtClean="0">
                          <a:effectLst/>
                        </a:rPr>
                        <a:t>0.012)</a:t>
                      </a:r>
                      <a:endParaRPr lang="en-GB" sz="1100" dirty="0">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200" dirty="0" smtClean="0">
                          <a:effectLst/>
                        </a:rPr>
                        <a:t>0.071</a:t>
                      </a:r>
                      <a:endParaRPr lang="en-GB" sz="1100" dirty="0" smtClean="0">
                        <a:effectLst/>
                      </a:endParaRPr>
                    </a:p>
                    <a:p>
                      <a:pPr algn="ctr">
                        <a:lnSpc>
                          <a:spcPct val="115000"/>
                        </a:lnSpc>
                        <a:spcAft>
                          <a:spcPts val="0"/>
                        </a:spcAft>
                      </a:pPr>
                      <a:r>
                        <a:rPr lang="en-GB" sz="1200" dirty="0" smtClean="0">
                          <a:effectLst/>
                        </a:rPr>
                        <a:t>(0.014)</a:t>
                      </a:r>
                      <a:endParaRPr lang="en-GB" sz="1100" dirty="0" smtClean="0">
                        <a:effectLst/>
                        <a:latin typeface="+mn-lt"/>
                        <a:ea typeface="Calibri"/>
                        <a:cs typeface="Times New Roman"/>
                      </a:endParaRPr>
                    </a:p>
                    <a:p>
                      <a:pPr algn="ctr">
                        <a:lnSpc>
                          <a:spcPct val="115000"/>
                        </a:lnSpc>
                        <a:spcAft>
                          <a:spcPts val="0"/>
                        </a:spcAft>
                      </a:pPr>
                      <a:endParaRPr lang="en-GB" sz="1200" dirty="0">
                        <a:effectLst/>
                        <a:latin typeface="+mn-lt"/>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200" dirty="0" smtClean="0">
                          <a:effectLst/>
                        </a:rPr>
                        <a:t>0.068</a:t>
                      </a:r>
                      <a:endParaRPr lang="en-GB" sz="1100" dirty="0">
                        <a:effectLst/>
                      </a:endParaRPr>
                    </a:p>
                    <a:p>
                      <a:pPr algn="ctr">
                        <a:lnSpc>
                          <a:spcPct val="115000"/>
                        </a:lnSpc>
                        <a:spcAft>
                          <a:spcPts val="0"/>
                        </a:spcAft>
                      </a:pPr>
                      <a:r>
                        <a:rPr lang="en-GB" sz="1200" dirty="0">
                          <a:effectLst/>
                        </a:rPr>
                        <a:t>(</a:t>
                      </a:r>
                      <a:r>
                        <a:rPr lang="en-GB" sz="1200" dirty="0" smtClean="0">
                          <a:effectLst/>
                        </a:rPr>
                        <a:t>0.019)</a:t>
                      </a:r>
                      <a:endParaRPr lang="en-GB" sz="1100" dirty="0">
                        <a:effectLst/>
                        <a:latin typeface="Calibri"/>
                        <a:ea typeface="Calibri"/>
                        <a:cs typeface="Times New Roman"/>
                      </a:endParaRPr>
                    </a:p>
                  </a:txBody>
                  <a:tcPr marL="68580" marR="68580" marT="0" marB="0">
                    <a:solidFill>
                      <a:schemeClr val="bg1"/>
                    </a:solidFill>
                  </a:tcPr>
                </a:tc>
              </a:tr>
              <a:tr h="594002">
                <a:tc>
                  <a:txBody>
                    <a:bodyPr/>
                    <a:lstStyle/>
                    <a:p>
                      <a:pPr algn="just">
                        <a:lnSpc>
                          <a:spcPct val="115000"/>
                        </a:lnSpc>
                        <a:spcAft>
                          <a:spcPts val="0"/>
                        </a:spcAft>
                      </a:pPr>
                      <a:r>
                        <a:rPr lang="en-GB" sz="1200" b="0" dirty="0">
                          <a:solidFill>
                            <a:schemeClr val="tx1"/>
                          </a:solidFill>
                          <a:effectLst/>
                          <a:latin typeface="Times New Roman" pitchFamily="18" charset="0"/>
                        </a:rPr>
                        <a:t>Lower degree class premium</a:t>
                      </a:r>
                      <a:endParaRPr lang="en-GB" sz="1100" b="0" dirty="0">
                        <a:solidFill>
                          <a:schemeClr val="tx1"/>
                        </a:solidFill>
                        <a:effectLst/>
                        <a:latin typeface="Times New Roman" pitchFamily="18" charset="0"/>
                      </a:endParaRPr>
                    </a:p>
                    <a:p>
                      <a:pPr algn="just">
                        <a:lnSpc>
                          <a:spcPct val="115000"/>
                        </a:lnSpc>
                        <a:spcAft>
                          <a:spcPts val="0"/>
                        </a:spcAft>
                      </a:pPr>
                      <a:r>
                        <a:rPr lang="en-GB" sz="1200" b="0" i="1" dirty="0">
                          <a:solidFill>
                            <a:schemeClr val="tx1"/>
                          </a:solidFill>
                          <a:effectLst/>
                          <a:latin typeface="Times New Roman" pitchFamily="18" charset="0"/>
                        </a:rPr>
                        <a:t>relative to 2+ A-levels</a:t>
                      </a:r>
                      <a:endParaRPr lang="en-GB" sz="1100" b="0" i="1" dirty="0">
                        <a:solidFill>
                          <a:schemeClr val="tx1"/>
                        </a:solidFill>
                        <a:effectLst/>
                        <a:latin typeface="Times New Roman" pitchFamily="18" charset="0"/>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200" dirty="0">
                          <a:effectLst/>
                        </a:rPr>
                        <a:t>0.119</a:t>
                      </a:r>
                      <a:endParaRPr lang="en-GB" sz="1100" dirty="0">
                        <a:effectLst/>
                      </a:endParaRPr>
                    </a:p>
                    <a:p>
                      <a:pPr algn="ctr">
                        <a:lnSpc>
                          <a:spcPct val="115000"/>
                        </a:lnSpc>
                        <a:spcAft>
                          <a:spcPts val="0"/>
                        </a:spcAft>
                      </a:pPr>
                      <a:r>
                        <a:rPr lang="en-GB" sz="1200" dirty="0">
                          <a:effectLst/>
                        </a:rPr>
                        <a:t>(0.000)</a:t>
                      </a:r>
                      <a:endParaRPr lang="en-GB" sz="1100" dirty="0">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200" dirty="0" smtClean="0">
                          <a:effectLst/>
                        </a:rPr>
                        <a:t>0.105</a:t>
                      </a:r>
                      <a:endParaRPr lang="en-GB" sz="1100" dirty="0">
                        <a:effectLst/>
                      </a:endParaRPr>
                    </a:p>
                    <a:p>
                      <a:pPr algn="ctr">
                        <a:lnSpc>
                          <a:spcPct val="115000"/>
                        </a:lnSpc>
                        <a:spcAft>
                          <a:spcPts val="0"/>
                        </a:spcAft>
                      </a:pPr>
                      <a:r>
                        <a:rPr lang="en-GB" sz="1200" dirty="0">
                          <a:effectLst/>
                        </a:rPr>
                        <a:t>(</a:t>
                      </a:r>
                      <a:r>
                        <a:rPr lang="en-GB" sz="1200" dirty="0" smtClean="0">
                          <a:effectLst/>
                        </a:rPr>
                        <a:t>0.001)</a:t>
                      </a:r>
                      <a:endParaRPr lang="en-GB" sz="1100" dirty="0">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200" dirty="0" smtClean="0">
                          <a:effectLst/>
                        </a:rPr>
                        <a:t>0.107</a:t>
                      </a:r>
                      <a:endParaRPr lang="en-GB" sz="1100" dirty="0">
                        <a:effectLst/>
                      </a:endParaRPr>
                    </a:p>
                    <a:p>
                      <a:pPr algn="ctr">
                        <a:lnSpc>
                          <a:spcPct val="115000"/>
                        </a:lnSpc>
                        <a:spcAft>
                          <a:spcPts val="0"/>
                        </a:spcAft>
                      </a:pPr>
                      <a:r>
                        <a:rPr lang="en-GB" sz="1200" dirty="0">
                          <a:effectLst/>
                        </a:rPr>
                        <a:t>(0.000)</a:t>
                      </a:r>
                      <a:endParaRPr lang="en-GB" sz="1100" dirty="0">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200" dirty="0" smtClean="0">
                          <a:effectLst/>
                          <a:latin typeface="+mn-lt"/>
                          <a:ea typeface="Calibri"/>
                          <a:cs typeface="Times New Roman"/>
                        </a:rPr>
                        <a:t>0.103</a:t>
                      </a:r>
                    </a:p>
                    <a:p>
                      <a:pPr marL="0" marR="0" indent="0" algn="ctr" defTabSz="914400" rtl="0" eaLnBrk="1" fontAlgn="auto" latinLnBrk="0" hangingPunct="1">
                        <a:lnSpc>
                          <a:spcPct val="115000"/>
                        </a:lnSpc>
                        <a:spcBef>
                          <a:spcPts val="0"/>
                        </a:spcBef>
                        <a:spcAft>
                          <a:spcPts val="0"/>
                        </a:spcAft>
                        <a:buClrTx/>
                        <a:buSzTx/>
                        <a:buFontTx/>
                        <a:buNone/>
                        <a:tabLst/>
                        <a:defRPr/>
                      </a:pPr>
                      <a:r>
                        <a:rPr lang="en-GB" sz="1200" dirty="0" smtClean="0">
                          <a:effectLst/>
                        </a:rPr>
                        <a:t>(0.001)</a:t>
                      </a:r>
                      <a:endParaRPr lang="en-GB" sz="1200" dirty="0">
                        <a:effectLst/>
                        <a:latin typeface="+mn-lt"/>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200" dirty="0" smtClean="0">
                          <a:effectLst/>
                        </a:rPr>
                        <a:t>0.109</a:t>
                      </a:r>
                      <a:endParaRPr lang="en-GB" sz="1100" dirty="0">
                        <a:effectLst/>
                      </a:endParaRPr>
                    </a:p>
                    <a:p>
                      <a:pPr algn="ctr">
                        <a:lnSpc>
                          <a:spcPct val="115000"/>
                        </a:lnSpc>
                        <a:spcAft>
                          <a:spcPts val="0"/>
                        </a:spcAft>
                      </a:pPr>
                      <a:r>
                        <a:rPr lang="en-GB" sz="1200" dirty="0">
                          <a:effectLst/>
                        </a:rPr>
                        <a:t>(0.000)</a:t>
                      </a:r>
                      <a:endParaRPr lang="en-GB" sz="1100" dirty="0">
                        <a:effectLst/>
                        <a:latin typeface="Calibri"/>
                        <a:ea typeface="Calibri"/>
                        <a:cs typeface="Times New Roman"/>
                      </a:endParaRPr>
                    </a:p>
                  </a:txBody>
                  <a:tcPr marL="68580" marR="68580" marT="0" marB="0">
                    <a:solidFill>
                      <a:schemeClr val="bg1"/>
                    </a:solidFill>
                  </a:tcPr>
                </a:tc>
              </a:tr>
              <a:tr h="288040">
                <a:tc>
                  <a:txBody>
                    <a:bodyPr/>
                    <a:lstStyle/>
                    <a:p>
                      <a:pPr algn="just">
                        <a:lnSpc>
                          <a:spcPct val="115000"/>
                        </a:lnSpc>
                        <a:spcAft>
                          <a:spcPts val="0"/>
                        </a:spcAft>
                      </a:pPr>
                      <a:r>
                        <a:rPr lang="en-GB" sz="1200" b="0" dirty="0" smtClean="0">
                          <a:solidFill>
                            <a:schemeClr val="tx1"/>
                          </a:solidFill>
                          <a:effectLst/>
                          <a:latin typeface="Times New Roman" pitchFamily="18" charset="0"/>
                        </a:rPr>
                        <a:t>Family background</a:t>
                      </a:r>
                      <a:endParaRPr lang="en-GB" sz="1100" b="0" dirty="0">
                        <a:solidFill>
                          <a:schemeClr val="tx1"/>
                        </a:solidFill>
                        <a:effectLst/>
                        <a:latin typeface="Times New Roman" pitchFamily="18" charset="0"/>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200" dirty="0">
                          <a:effectLst/>
                          <a:latin typeface="+mn-lt"/>
                        </a:rPr>
                        <a:t>No</a:t>
                      </a:r>
                      <a:endParaRPr lang="en-GB" sz="1200" dirty="0">
                        <a:effectLst/>
                        <a:latin typeface="+mn-lt"/>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200">
                          <a:effectLst/>
                          <a:latin typeface="+mn-lt"/>
                        </a:rPr>
                        <a:t>Yes</a:t>
                      </a:r>
                      <a:endParaRPr lang="en-GB" sz="1200">
                        <a:effectLst/>
                        <a:latin typeface="+mn-lt"/>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200" dirty="0" smtClean="0">
                          <a:effectLst/>
                          <a:latin typeface="+mn-lt"/>
                        </a:rPr>
                        <a:t>Yes</a:t>
                      </a:r>
                      <a:endParaRPr lang="en-GB" sz="1200" dirty="0">
                        <a:effectLst/>
                        <a:latin typeface="+mn-lt"/>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200" dirty="0" smtClean="0">
                          <a:effectLst/>
                          <a:latin typeface="+mn-lt"/>
                          <a:ea typeface="Calibri"/>
                          <a:cs typeface="Times New Roman"/>
                        </a:rPr>
                        <a:t>Yes</a:t>
                      </a:r>
                      <a:endParaRPr lang="en-GB" sz="1200" dirty="0">
                        <a:effectLst/>
                        <a:latin typeface="+mn-lt"/>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200" dirty="0">
                          <a:effectLst/>
                          <a:latin typeface="+mn-lt"/>
                        </a:rPr>
                        <a:t>Yes</a:t>
                      </a:r>
                      <a:endParaRPr lang="en-GB" sz="1200" dirty="0">
                        <a:effectLst/>
                        <a:latin typeface="+mn-lt"/>
                        <a:ea typeface="Calibri"/>
                        <a:cs typeface="Times New Roman"/>
                      </a:endParaRPr>
                    </a:p>
                  </a:txBody>
                  <a:tcPr marL="68580" marR="68580" marT="0" marB="0">
                    <a:solidFill>
                      <a:schemeClr val="bg1"/>
                    </a:solidFill>
                  </a:tcPr>
                </a:tc>
              </a:tr>
              <a:tr h="366174">
                <a:tc>
                  <a:txBody>
                    <a:bodyPr/>
                    <a:lstStyle/>
                    <a:p>
                      <a:pPr algn="just">
                        <a:lnSpc>
                          <a:spcPct val="115000"/>
                        </a:lnSpc>
                        <a:spcAft>
                          <a:spcPts val="0"/>
                        </a:spcAft>
                      </a:pPr>
                      <a:r>
                        <a:rPr lang="en-GB" sz="1200" b="0" dirty="0" smtClean="0">
                          <a:solidFill>
                            <a:schemeClr val="tx1"/>
                          </a:solidFill>
                          <a:effectLst/>
                          <a:latin typeface="Times New Roman" pitchFamily="18" charset="0"/>
                          <a:ea typeface="Calibri"/>
                          <a:cs typeface="Times New Roman"/>
                        </a:rPr>
                        <a:t>Ability at age 10</a:t>
                      </a:r>
                      <a:endParaRPr lang="en-GB" sz="1200" b="0" dirty="0">
                        <a:solidFill>
                          <a:schemeClr val="tx1"/>
                        </a:solidFill>
                        <a:effectLst/>
                        <a:latin typeface="Times New Roman" pitchFamily="18" charset="0"/>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200" dirty="0" smtClean="0">
                          <a:effectLst/>
                          <a:latin typeface="+mn-lt"/>
                          <a:ea typeface="Calibri"/>
                          <a:cs typeface="Times New Roman"/>
                        </a:rPr>
                        <a:t>No</a:t>
                      </a:r>
                      <a:endParaRPr lang="en-GB" sz="1200" dirty="0">
                        <a:effectLst/>
                        <a:latin typeface="+mn-lt"/>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200" dirty="0" smtClean="0">
                          <a:effectLst/>
                          <a:latin typeface="+mn-lt"/>
                          <a:ea typeface="Calibri"/>
                          <a:cs typeface="Times New Roman"/>
                        </a:rPr>
                        <a:t>No</a:t>
                      </a:r>
                      <a:endParaRPr lang="en-GB" sz="1200" dirty="0">
                        <a:effectLst/>
                        <a:latin typeface="+mn-lt"/>
                        <a:ea typeface="Calibri"/>
                        <a:cs typeface="Times New Roman"/>
                      </a:endParaRPr>
                    </a:p>
                  </a:txBody>
                  <a:tcPr marL="68580" marR="68580" marT="0" marB="0">
                    <a:solidFill>
                      <a:schemeClr val="bg1"/>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200" dirty="0" smtClean="0">
                          <a:effectLst/>
                          <a:latin typeface="+mn-lt"/>
                        </a:rPr>
                        <a:t>Yes</a:t>
                      </a:r>
                      <a:endParaRPr lang="en-GB" sz="1200" dirty="0" smtClean="0">
                        <a:effectLst/>
                        <a:latin typeface="+mn-lt"/>
                        <a:ea typeface="Calibri"/>
                        <a:cs typeface="Times New Roman"/>
                      </a:endParaRPr>
                    </a:p>
                    <a:p>
                      <a:pPr algn="ctr">
                        <a:lnSpc>
                          <a:spcPct val="115000"/>
                        </a:lnSpc>
                        <a:spcAft>
                          <a:spcPts val="0"/>
                        </a:spcAft>
                      </a:pPr>
                      <a:endParaRPr lang="en-GB" sz="1200" dirty="0">
                        <a:effectLst/>
                        <a:latin typeface="+mn-lt"/>
                        <a:ea typeface="Calibri"/>
                        <a:cs typeface="Times New Roman"/>
                      </a:endParaRPr>
                    </a:p>
                  </a:txBody>
                  <a:tcPr marL="68580" marR="68580" marT="0" marB="0">
                    <a:solidFill>
                      <a:schemeClr val="bg1"/>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200" dirty="0" smtClean="0">
                          <a:effectLst/>
                          <a:latin typeface="+mn-lt"/>
                        </a:rPr>
                        <a:t>Yes</a:t>
                      </a:r>
                      <a:endParaRPr lang="en-GB" sz="1200" dirty="0" smtClean="0">
                        <a:effectLst/>
                        <a:latin typeface="+mn-lt"/>
                        <a:ea typeface="Calibri"/>
                        <a:cs typeface="Times New Roman"/>
                      </a:endParaRPr>
                    </a:p>
                    <a:p>
                      <a:pPr algn="ctr">
                        <a:lnSpc>
                          <a:spcPct val="115000"/>
                        </a:lnSpc>
                        <a:spcAft>
                          <a:spcPts val="0"/>
                        </a:spcAft>
                      </a:pPr>
                      <a:endParaRPr lang="en-GB" sz="1200" dirty="0">
                        <a:effectLst/>
                        <a:latin typeface="+mn-lt"/>
                        <a:ea typeface="Calibri"/>
                        <a:cs typeface="Times New Roman"/>
                      </a:endParaRPr>
                    </a:p>
                  </a:txBody>
                  <a:tcPr marL="68580" marR="68580" marT="0" marB="0">
                    <a:solidFill>
                      <a:schemeClr val="bg1"/>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200" dirty="0" smtClean="0">
                          <a:effectLst/>
                          <a:latin typeface="+mn-lt"/>
                        </a:rPr>
                        <a:t>Yes</a:t>
                      </a:r>
                      <a:endParaRPr lang="en-GB" sz="1200" dirty="0" smtClean="0">
                        <a:effectLst/>
                        <a:latin typeface="+mn-lt"/>
                        <a:ea typeface="Calibri"/>
                        <a:cs typeface="Times New Roman"/>
                      </a:endParaRPr>
                    </a:p>
                    <a:p>
                      <a:pPr algn="ctr">
                        <a:lnSpc>
                          <a:spcPct val="115000"/>
                        </a:lnSpc>
                        <a:spcAft>
                          <a:spcPts val="0"/>
                        </a:spcAft>
                      </a:pPr>
                      <a:endParaRPr lang="en-GB" sz="1200" dirty="0">
                        <a:effectLst/>
                        <a:latin typeface="+mn-lt"/>
                        <a:ea typeface="Calibri"/>
                        <a:cs typeface="Times New Roman"/>
                      </a:endParaRPr>
                    </a:p>
                  </a:txBody>
                  <a:tcPr marL="68580" marR="68580" marT="0" marB="0">
                    <a:solidFill>
                      <a:schemeClr val="bg1"/>
                    </a:solidFill>
                  </a:tcPr>
                </a:tc>
              </a:tr>
              <a:tr h="366174">
                <a:tc>
                  <a:txBody>
                    <a:bodyPr/>
                    <a:lstStyle/>
                    <a:p>
                      <a:pPr algn="just">
                        <a:lnSpc>
                          <a:spcPct val="115000"/>
                        </a:lnSpc>
                        <a:spcAft>
                          <a:spcPts val="0"/>
                        </a:spcAft>
                      </a:pPr>
                      <a:r>
                        <a:rPr lang="en-GB" sz="1200" b="0" dirty="0" smtClean="0">
                          <a:solidFill>
                            <a:schemeClr val="tx1"/>
                          </a:solidFill>
                          <a:effectLst/>
                          <a:latin typeface="Times New Roman" pitchFamily="18" charset="0"/>
                          <a:ea typeface="Calibri"/>
                          <a:cs typeface="Times New Roman"/>
                        </a:rPr>
                        <a:t>Ability at age 5</a:t>
                      </a:r>
                      <a:endParaRPr lang="en-GB" sz="1200" b="0" dirty="0">
                        <a:solidFill>
                          <a:schemeClr val="tx1"/>
                        </a:solidFill>
                        <a:effectLst/>
                        <a:latin typeface="Times New Roman" pitchFamily="18" charset="0"/>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200" dirty="0" smtClean="0">
                          <a:effectLst/>
                          <a:latin typeface="+mn-lt"/>
                          <a:ea typeface="Calibri"/>
                          <a:cs typeface="Times New Roman"/>
                        </a:rPr>
                        <a:t>No</a:t>
                      </a:r>
                      <a:endParaRPr lang="en-GB" sz="1200" dirty="0">
                        <a:effectLst/>
                        <a:latin typeface="+mn-lt"/>
                        <a:ea typeface="Calibri"/>
                        <a:cs typeface="Times New Roman"/>
                      </a:endParaRPr>
                    </a:p>
                  </a:txBody>
                  <a:tcPr marL="68580" marR="68580" marT="0" marB="0">
                    <a:solidFill>
                      <a:schemeClr val="bg1"/>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200" dirty="0" smtClean="0">
                          <a:effectLst/>
                          <a:latin typeface="+mn-lt"/>
                          <a:ea typeface="Calibri"/>
                          <a:cs typeface="Times New Roman"/>
                        </a:rPr>
                        <a:t>No</a:t>
                      </a:r>
                    </a:p>
                    <a:p>
                      <a:pPr algn="ctr">
                        <a:lnSpc>
                          <a:spcPct val="115000"/>
                        </a:lnSpc>
                        <a:spcAft>
                          <a:spcPts val="0"/>
                        </a:spcAft>
                      </a:pPr>
                      <a:endParaRPr lang="en-GB" sz="1200" dirty="0">
                        <a:effectLst/>
                        <a:latin typeface="+mn-lt"/>
                        <a:ea typeface="Calibri"/>
                        <a:cs typeface="Times New Roman"/>
                      </a:endParaRPr>
                    </a:p>
                  </a:txBody>
                  <a:tcPr marL="68580" marR="68580" marT="0" marB="0">
                    <a:solidFill>
                      <a:schemeClr val="bg1"/>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200" dirty="0" smtClean="0">
                          <a:effectLst/>
                          <a:latin typeface="+mn-lt"/>
                          <a:ea typeface="Calibri"/>
                          <a:cs typeface="Times New Roman"/>
                        </a:rPr>
                        <a:t>No</a:t>
                      </a:r>
                    </a:p>
                    <a:p>
                      <a:pPr algn="ctr">
                        <a:lnSpc>
                          <a:spcPct val="115000"/>
                        </a:lnSpc>
                        <a:spcAft>
                          <a:spcPts val="0"/>
                        </a:spcAft>
                      </a:pPr>
                      <a:endParaRPr lang="en-GB" sz="1200" dirty="0">
                        <a:effectLst/>
                        <a:latin typeface="+mn-lt"/>
                        <a:ea typeface="Calibri"/>
                        <a:cs typeface="Times New Roman"/>
                      </a:endParaRPr>
                    </a:p>
                  </a:txBody>
                  <a:tcPr marL="68580" marR="68580" marT="0" marB="0">
                    <a:solidFill>
                      <a:schemeClr val="bg1"/>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200" dirty="0" smtClean="0">
                          <a:effectLst/>
                          <a:latin typeface="+mn-lt"/>
                        </a:rPr>
                        <a:t>Yes</a:t>
                      </a:r>
                      <a:endParaRPr lang="en-GB" sz="1200" dirty="0" smtClean="0">
                        <a:effectLst/>
                        <a:latin typeface="+mn-lt"/>
                        <a:ea typeface="Calibri"/>
                        <a:cs typeface="Times New Roman"/>
                      </a:endParaRPr>
                    </a:p>
                    <a:p>
                      <a:pPr algn="ctr">
                        <a:lnSpc>
                          <a:spcPct val="115000"/>
                        </a:lnSpc>
                        <a:spcAft>
                          <a:spcPts val="0"/>
                        </a:spcAft>
                      </a:pPr>
                      <a:endParaRPr lang="en-GB" sz="1200" dirty="0">
                        <a:effectLst/>
                        <a:latin typeface="+mn-lt"/>
                        <a:ea typeface="Calibri"/>
                        <a:cs typeface="Times New Roman"/>
                      </a:endParaRPr>
                    </a:p>
                  </a:txBody>
                  <a:tcPr marL="68580" marR="68580" marT="0" marB="0">
                    <a:solidFill>
                      <a:schemeClr val="bg1"/>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200" dirty="0" smtClean="0">
                          <a:effectLst/>
                          <a:latin typeface="+mn-lt"/>
                        </a:rPr>
                        <a:t>Yes</a:t>
                      </a:r>
                      <a:endParaRPr lang="en-GB" sz="1200" dirty="0" smtClean="0">
                        <a:effectLst/>
                        <a:latin typeface="+mn-lt"/>
                        <a:ea typeface="Calibri"/>
                        <a:cs typeface="Times New Roman"/>
                      </a:endParaRPr>
                    </a:p>
                    <a:p>
                      <a:pPr algn="ctr">
                        <a:lnSpc>
                          <a:spcPct val="115000"/>
                        </a:lnSpc>
                        <a:spcAft>
                          <a:spcPts val="0"/>
                        </a:spcAft>
                      </a:pPr>
                      <a:endParaRPr lang="en-GB" sz="1200" dirty="0">
                        <a:effectLst/>
                        <a:latin typeface="+mn-lt"/>
                        <a:ea typeface="Calibri"/>
                        <a:cs typeface="Times New Roman"/>
                      </a:endParaRPr>
                    </a:p>
                  </a:txBody>
                  <a:tcPr marL="68580" marR="68580" marT="0" marB="0">
                    <a:solidFill>
                      <a:schemeClr val="bg1"/>
                    </a:solidFill>
                  </a:tcPr>
                </a:tc>
              </a:tr>
              <a:tr h="366174">
                <a:tc>
                  <a:txBody>
                    <a:bodyPr/>
                    <a:lstStyle/>
                    <a:p>
                      <a:pPr algn="just">
                        <a:lnSpc>
                          <a:spcPct val="115000"/>
                        </a:lnSpc>
                        <a:spcAft>
                          <a:spcPts val="0"/>
                        </a:spcAft>
                      </a:pPr>
                      <a:r>
                        <a:rPr lang="en-GB" sz="1200" b="0" dirty="0" smtClean="0">
                          <a:solidFill>
                            <a:schemeClr val="tx1"/>
                          </a:solidFill>
                          <a:effectLst/>
                          <a:latin typeface="Times New Roman" pitchFamily="18" charset="0"/>
                          <a:ea typeface="Calibri"/>
                          <a:cs typeface="Times New Roman"/>
                        </a:rPr>
                        <a:t>Non-Cognitive ability at ages 5,</a:t>
                      </a:r>
                      <a:r>
                        <a:rPr lang="en-GB" sz="1200" b="0" baseline="0" dirty="0" smtClean="0">
                          <a:solidFill>
                            <a:schemeClr val="tx1"/>
                          </a:solidFill>
                          <a:effectLst/>
                          <a:latin typeface="Times New Roman" pitchFamily="18" charset="0"/>
                          <a:ea typeface="Calibri"/>
                          <a:cs typeface="Times New Roman"/>
                        </a:rPr>
                        <a:t> </a:t>
                      </a:r>
                      <a:r>
                        <a:rPr lang="en-GB" sz="1200" b="0" dirty="0" smtClean="0">
                          <a:solidFill>
                            <a:schemeClr val="tx1"/>
                          </a:solidFill>
                          <a:effectLst/>
                          <a:latin typeface="Times New Roman" pitchFamily="18" charset="0"/>
                          <a:ea typeface="Calibri"/>
                          <a:cs typeface="Times New Roman"/>
                        </a:rPr>
                        <a:t>10</a:t>
                      </a:r>
                      <a:endParaRPr lang="en-GB" sz="1200" b="0" dirty="0">
                        <a:solidFill>
                          <a:schemeClr val="tx1"/>
                        </a:solidFill>
                        <a:effectLst/>
                        <a:latin typeface="Times New Roman" pitchFamily="18" charset="0"/>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200" dirty="0" smtClean="0">
                          <a:effectLst/>
                          <a:latin typeface="+mn-lt"/>
                          <a:ea typeface="Calibri"/>
                          <a:cs typeface="Times New Roman"/>
                        </a:rPr>
                        <a:t>No</a:t>
                      </a:r>
                      <a:endParaRPr lang="en-GB" sz="1200" dirty="0">
                        <a:effectLst/>
                        <a:latin typeface="+mn-lt"/>
                        <a:ea typeface="Calibri"/>
                        <a:cs typeface="Times New Roman"/>
                      </a:endParaRPr>
                    </a:p>
                  </a:txBody>
                  <a:tcPr marL="68580" marR="68580" marT="0" marB="0">
                    <a:solidFill>
                      <a:schemeClr val="bg1"/>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200" dirty="0" smtClean="0">
                          <a:effectLst/>
                          <a:latin typeface="+mn-lt"/>
                          <a:ea typeface="Calibri"/>
                          <a:cs typeface="Times New Roman"/>
                        </a:rPr>
                        <a:t>No</a:t>
                      </a:r>
                    </a:p>
                    <a:p>
                      <a:pPr algn="ctr">
                        <a:lnSpc>
                          <a:spcPct val="115000"/>
                        </a:lnSpc>
                        <a:spcAft>
                          <a:spcPts val="0"/>
                        </a:spcAft>
                      </a:pPr>
                      <a:endParaRPr lang="en-GB" sz="1200" dirty="0">
                        <a:effectLst/>
                        <a:latin typeface="+mn-lt"/>
                        <a:ea typeface="Calibri"/>
                        <a:cs typeface="Times New Roman"/>
                      </a:endParaRPr>
                    </a:p>
                  </a:txBody>
                  <a:tcPr marL="68580" marR="68580" marT="0" marB="0">
                    <a:solidFill>
                      <a:schemeClr val="bg1"/>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200" dirty="0" smtClean="0">
                          <a:effectLst/>
                          <a:latin typeface="+mn-lt"/>
                          <a:ea typeface="Calibri"/>
                          <a:cs typeface="Times New Roman"/>
                        </a:rPr>
                        <a:t>No</a:t>
                      </a:r>
                    </a:p>
                    <a:p>
                      <a:pPr algn="ctr">
                        <a:lnSpc>
                          <a:spcPct val="115000"/>
                        </a:lnSpc>
                        <a:spcAft>
                          <a:spcPts val="0"/>
                        </a:spcAft>
                      </a:pPr>
                      <a:endParaRPr lang="en-GB" sz="1200" dirty="0">
                        <a:effectLst/>
                        <a:latin typeface="+mn-lt"/>
                        <a:ea typeface="Calibri"/>
                        <a:cs typeface="Times New Roman"/>
                      </a:endParaRPr>
                    </a:p>
                  </a:txBody>
                  <a:tcPr marL="68580" marR="68580" marT="0" marB="0">
                    <a:solidFill>
                      <a:schemeClr val="bg1"/>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200" dirty="0" smtClean="0">
                          <a:effectLst/>
                          <a:latin typeface="+mn-lt"/>
                          <a:ea typeface="Calibri"/>
                          <a:cs typeface="Times New Roman"/>
                        </a:rPr>
                        <a:t>No</a:t>
                      </a:r>
                    </a:p>
                    <a:p>
                      <a:pPr algn="ctr">
                        <a:lnSpc>
                          <a:spcPct val="115000"/>
                        </a:lnSpc>
                        <a:spcAft>
                          <a:spcPts val="0"/>
                        </a:spcAft>
                      </a:pPr>
                      <a:endParaRPr lang="en-GB" sz="1200" dirty="0">
                        <a:effectLst/>
                        <a:latin typeface="+mn-lt"/>
                        <a:ea typeface="Calibri"/>
                        <a:cs typeface="Times New Roman"/>
                      </a:endParaRPr>
                    </a:p>
                  </a:txBody>
                  <a:tcPr marL="68580" marR="68580" marT="0" marB="0">
                    <a:solidFill>
                      <a:schemeClr val="bg1"/>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200" dirty="0" smtClean="0">
                          <a:effectLst/>
                          <a:latin typeface="+mn-lt"/>
                        </a:rPr>
                        <a:t>Yes</a:t>
                      </a:r>
                      <a:endParaRPr lang="en-GB" sz="1200" dirty="0" smtClean="0">
                        <a:effectLst/>
                        <a:latin typeface="+mn-lt"/>
                        <a:ea typeface="Calibri"/>
                        <a:cs typeface="Times New Roman"/>
                      </a:endParaRPr>
                    </a:p>
                    <a:p>
                      <a:pPr algn="ctr">
                        <a:lnSpc>
                          <a:spcPct val="115000"/>
                        </a:lnSpc>
                        <a:spcAft>
                          <a:spcPts val="0"/>
                        </a:spcAft>
                      </a:pPr>
                      <a:endParaRPr lang="en-GB" sz="1200" dirty="0">
                        <a:effectLst/>
                        <a:latin typeface="+mn-lt"/>
                        <a:ea typeface="Calibri"/>
                        <a:cs typeface="Times New Roman"/>
                      </a:endParaRPr>
                    </a:p>
                  </a:txBody>
                  <a:tcPr marL="68580" marR="68580" marT="0" marB="0">
                    <a:solidFill>
                      <a:schemeClr val="bg1"/>
                    </a:solidFill>
                  </a:tcPr>
                </a:tc>
              </a:tr>
              <a:tr h="366174">
                <a:tc>
                  <a:txBody>
                    <a:bodyPr/>
                    <a:lstStyle/>
                    <a:p>
                      <a:pPr algn="just">
                        <a:lnSpc>
                          <a:spcPct val="115000"/>
                        </a:lnSpc>
                        <a:spcAft>
                          <a:spcPts val="0"/>
                        </a:spcAft>
                      </a:pPr>
                      <a:r>
                        <a:rPr lang="en-GB" sz="1200" b="0" dirty="0">
                          <a:solidFill>
                            <a:schemeClr val="tx1"/>
                          </a:solidFill>
                          <a:effectLst/>
                          <a:latin typeface="Times New Roman" pitchFamily="18" charset="0"/>
                        </a:rPr>
                        <a:t>Other controls</a:t>
                      </a:r>
                      <a:endParaRPr lang="en-GB" sz="1100" b="0" dirty="0">
                        <a:solidFill>
                          <a:schemeClr val="tx1"/>
                        </a:solidFill>
                        <a:effectLst/>
                        <a:latin typeface="Times New Roman" pitchFamily="18" charset="0"/>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200" dirty="0">
                          <a:effectLst/>
                          <a:latin typeface="+mn-lt"/>
                        </a:rPr>
                        <a:t>Yes</a:t>
                      </a:r>
                      <a:endParaRPr lang="en-GB" sz="1200" dirty="0">
                        <a:effectLst/>
                        <a:latin typeface="+mn-lt"/>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200">
                          <a:effectLst/>
                          <a:latin typeface="+mn-lt"/>
                        </a:rPr>
                        <a:t>Yes</a:t>
                      </a:r>
                      <a:endParaRPr lang="en-GB" sz="1200">
                        <a:effectLst/>
                        <a:latin typeface="+mn-lt"/>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200">
                          <a:effectLst/>
                          <a:latin typeface="+mn-lt"/>
                        </a:rPr>
                        <a:t>Yes</a:t>
                      </a:r>
                      <a:endParaRPr lang="en-GB" sz="1200">
                        <a:effectLst/>
                        <a:latin typeface="+mn-lt"/>
                        <a:ea typeface="Calibri"/>
                        <a:cs typeface="Times New Roman"/>
                      </a:endParaRPr>
                    </a:p>
                  </a:txBody>
                  <a:tcPr marL="68580" marR="68580" marT="0" marB="0">
                    <a:solidFill>
                      <a:schemeClr val="bg1"/>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200" dirty="0" smtClean="0">
                          <a:effectLst/>
                          <a:latin typeface="+mn-lt"/>
                        </a:rPr>
                        <a:t>Yes</a:t>
                      </a:r>
                      <a:endParaRPr lang="en-GB" sz="1200" dirty="0" smtClean="0">
                        <a:effectLst/>
                        <a:latin typeface="+mn-lt"/>
                        <a:ea typeface="Calibri"/>
                        <a:cs typeface="Times New Roman"/>
                      </a:endParaRPr>
                    </a:p>
                    <a:p>
                      <a:pPr algn="ctr">
                        <a:lnSpc>
                          <a:spcPct val="115000"/>
                        </a:lnSpc>
                        <a:spcAft>
                          <a:spcPts val="0"/>
                        </a:spcAft>
                      </a:pPr>
                      <a:endParaRPr lang="en-GB" sz="1200" dirty="0">
                        <a:effectLst/>
                        <a:latin typeface="+mn-lt"/>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200" dirty="0">
                          <a:effectLst/>
                          <a:latin typeface="+mn-lt"/>
                        </a:rPr>
                        <a:t>Yes</a:t>
                      </a:r>
                      <a:endParaRPr lang="en-GB" sz="1200" dirty="0">
                        <a:effectLst/>
                        <a:latin typeface="+mn-lt"/>
                        <a:ea typeface="Calibri"/>
                        <a:cs typeface="Times New Roman"/>
                      </a:endParaRPr>
                    </a:p>
                  </a:txBody>
                  <a:tcPr marL="68580" marR="68580" marT="0" marB="0">
                    <a:solidFill>
                      <a:schemeClr val="bg1"/>
                    </a:solidFill>
                  </a:tcPr>
                </a:tc>
              </a:tr>
              <a:tr h="288040">
                <a:tc>
                  <a:txBody>
                    <a:bodyPr/>
                    <a:lstStyle/>
                    <a:p>
                      <a:pPr algn="just">
                        <a:lnSpc>
                          <a:spcPct val="115000"/>
                        </a:lnSpc>
                        <a:spcAft>
                          <a:spcPts val="0"/>
                        </a:spcAft>
                      </a:pPr>
                      <a:r>
                        <a:rPr lang="en-GB" sz="1200" b="0" dirty="0">
                          <a:solidFill>
                            <a:schemeClr val="tx1"/>
                          </a:solidFill>
                          <a:effectLst/>
                          <a:latin typeface="Times New Roman" pitchFamily="18" charset="0"/>
                        </a:rPr>
                        <a:t>No. of </a:t>
                      </a:r>
                      <a:r>
                        <a:rPr lang="en-GB" sz="1200" b="0" dirty="0" err="1">
                          <a:solidFill>
                            <a:schemeClr val="tx1"/>
                          </a:solidFill>
                          <a:effectLst/>
                          <a:latin typeface="Times New Roman" pitchFamily="18" charset="0"/>
                        </a:rPr>
                        <a:t>Obs</a:t>
                      </a:r>
                      <a:endParaRPr lang="en-GB" sz="1100" b="0" dirty="0">
                        <a:solidFill>
                          <a:schemeClr val="tx1"/>
                        </a:solidFill>
                        <a:effectLst/>
                        <a:latin typeface="Times New Roman" pitchFamily="18" charset="0"/>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200" dirty="0">
                          <a:effectLst/>
                        </a:rPr>
                        <a:t>3046</a:t>
                      </a:r>
                      <a:endParaRPr lang="en-GB" sz="1100" dirty="0">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200" dirty="0">
                          <a:effectLst/>
                        </a:rPr>
                        <a:t>3046</a:t>
                      </a:r>
                      <a:endParaRPr lang="en-GB" sz="1100" dirty="0">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200" dirty="0" smtClean="0">
                          <a:effectLst/>
                        </a:rPr>
                        <a:t>3046</a:t>
                      </a:r>
                      <a:endParaRPr lang="en-GB" sz="1100" dirty="0">
                        <a:effectLst/>
                        <a:latin typeface="+mn-lt"/>
                        <a:ea typeface="Calibri"/>
                        <a:cs typeface="Times New Roman"/>
                      </a:endParaRPr>
                    </a:p>
                  </a:txBody>
                  <a:tcPr marL="68580" marR="68580" marT="0" marB="0">
                    <a:solidFill>
                      <a:schemeClr val="bg1"/>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200" dirty="0" smtClean="0">
                          <a:effectLst/>
                        </a:rPr>
                        <a:t>3046</a:t>
                      </a:r>
                      <a:endParaRPr lang="en-GB" sz="1200" dirty="0">
                        <a:effectLst/>
                        <a:latin typeface="+mn-lt"/>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200" dirty="0" smtClean="0">
                          <a:effectLst/>
                        </a:rPr>
                        <a:t>3046</a:t>
                      </a:r>
                      <a:endParaRPr lang="en-GB" sz="1100" dirty="0">
                        <a:effectLst/>
                        <a:latin typeface="+mn-lt"/>
                        <a:ea typeface="Calibri"/>
                        <a:cs typeface="Times New Roman"/>
                      </a:endParaRPr>
                    </a:p>
                  </a:txBody>
                  <a:tcPr marL="68580" marR="68580" marT="0" marB="0">
                    <a:solidFill>
                      <a:schemeClr val="bg1"/>
                    </a:solidFill>
                  </a:tcPr>
                </a:tc>
              </a:tr>
              <a:tr h="288040">
                <a:tc>
                  <a:txBody>
                    <a:bodyPr/>
                    <a:lstStyle/>
                    <a:p>
                      <a:pPr algn="just">
                        <a:lnSpc>
                          <a:spcPct val="115000"/>
                        </a:lnSpc>
                        <a:spcAft>
                          <a:spcPts val="0"/>
                        </a:spcAft>
                      </a:pPr>
                      <a:r>
                        <a:rPr lang="en-GB" sz="1200" b="0" dirty="0">
                          <a:solidFill>
                            <a:schemeClr val="tx1"/>
                          </a:solidFill>
                          <a:effectLst/>
                          <a:latin typeface="Times New Roman" pitchFamily="18" charset="0"/>
                        </a:rPr>
                        <a:t>R</a:t>
                      </a:r>
                      <a:r>
                        <a:rPr lang="en-GB" sz="1200" b="0" baseline="30000" dirty="0">
                          <a:solidFill>
                            <a:schemeClr val="tx1"/>
                          </a:solidFill>
                          <a:effectLst/>
                          <a:latin typeface="Times New Roman" pitchFamily="18" charset="0"/>
                        </a:rPr>
                        <a:t>2</a:t>
                      </a:r>
                      <a:endParaRPr lang="en-GB" sz="1100" b="0" dirty="0">
                        <a:solidFill>
                          <a:schemeClr val="tx1"/>
                        </a:solidFill>
                        <a:effectLst/>
                        <a:latin typeface="Times New Roman" pitchFamily="18" charset="0"/>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200" dirty="0" smtClean="0">
                          <a:effectLst/>
                        </a:rPr>
                        <a:t>0.0814</a:t>
                      </a:r>
                      <a:endParaRPr lang="en-GB" sz="1100" dirty="0">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200" dirty="0" smtClean="0">
                          <a:effectLst/>
                        </a:rPr>
                        <a:t>0.0988</a:t>
                      </a:r>
                      <a:endParaRPr lang="en-GB" sz="1100" dirty="0">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200" dirty="0" smtClean="0">
                          <a:effectLst/>
                        </a:rPr>
                        <a:t>0.1029</a:t>
                      </a:r>
                      <a:endParaRPr lang="en-GB" sz="1100" dirty="0">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200" dirty="0" smtClean="0">
                          <a:effectLst/>
                          <a:latin typeface="+mn-lt"/>
                          <a:ea typeface="Calibri"/>
                          <a:cs typeface="Times New Roman"/>
                        </a:rPr>
                        <a:t>0.1119</a:t>
                      </a:r>
                      <a:endParaRPr lang="en-GB" sz="1200" dirty="0">
                        <a:effectLst/>
                        <a:latin typeface="+mn-lt"/>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200" dirty="0" smtClean="0">
                          <a:effectLst/>
                        </a:rPr>
                        <a:t>0.1188</a:t>
                      </a:r>
                      <a:endParaRPr lang="en-GB" sz="1100" dirty="0">
                        <a:effectLst/>
                        <a:latin typeface="Calibri"/>
                        <a:ea typeface="Calibri"/>
                        <a:cs typeface="Times New Roman"/>
                      </a:endParaRPr>
                    </a:p>
                  </a:txBody>
                  <a:tcPr marL="68580" marR="68580" marT="0" marB="0">
                    <a:solidFill>
                      <a:schemeClr val="bg1"/>
                    </a:solidFill>
                  </a:tcPr>
                </a:tc>
              </a:tr>
            </a:tbl>
          </a:graphicData>
        </a:graphic>
      </p:graphicFrame>
      <p:sp>
        <p:nvSpPr>
          <p:cNvPr id="8" name="Rectangle 7"/>
          <p:cNvSpPr/>
          <p:nvPr/>
        </p:nvSpPr>
        <p:spPr>
          <a:xfrm>
            <a:off x="0" y="6027003"/>
            <a:ext cx="9144000" cy="600164"/>
          </a:xfrm>
          <a:prstGeom prst="rect">
            <a:avLst/>
          </a:prstGeom>
        </p:spPr>
        <p:txBody>
          <a:bodyPr wrap="square">
            <a:spAutoFit/>
          </a:bodyPr>
          <a:lstStyle/>
          <a:p>
            <a:r>
              <a:rPr lang="en-GB" sz="1100" dirty="0"/>
              <a:t>Notes: p-values in parentheses. </a:t>
            </a:r>
            <a:r>
              <a:rPr lang="en-US" sz="1100" dirty="0"/>
              <a:t>Ability controls include: BAS (verbal), BAS (numerical).  </a:t>
            </a:r>
            <a:r>
              <a:rPr lang="en-GB" sz="1100" dirty="0"/>
              <a:t>Background controls include: parental income, parental social class, mother’s interest in education, father’s interest in education, mother’s education, father’s education. Other controls include: region (aged 10), gender, marital status and number of children, ethnicity.</a:t>
            </a:r>
          </a:p>
        </p:txBody>
      </p:sp>
      <p:sp>
        <p:nvSpPr>
          <p:cNvPr id="3" name="Rectangle 2"/>
          <p:cNvSpPr/>
          <p:nvPr/>
        </p:nvSpPr>
        <p:spPr>
          <a:xfrm>
            <a:off x="7092280" y="1428263"/>
            <a:ext cx="936102" cy="45987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p:cNvSpPr txBox="1"/>
          <p:nvPr/>
        </p:nvSpPr>
        <p:spPr>
          <a:xfrm>
            <a:off x="8063880" y="980728"/>
            <a:ext cx="1080120" cy="1477328"/>
          </a:xfrm>
          <a:prstGeom prst="rect">
            <a:avLst/>
          </a:prstGeom>
          <a:noFill/>
          <a:ln>
            <a:solidFill>
              <a:srgbClr val="FF0000"/>
            </a:solidFill>
          </a:ln>
        </p:spPr>
        <p:txBody>
          <a:bodyPr wrap="square" rtlCol="0">
            <a:spAutoFit/>
          </a:bodyPr>
          <a:lstStyle/>
          <a:p>
            <a:r>
              <a:rPr lang="en-GB" dirty="0" smtClean="0"/>
              <a:t>Good degree premium over Lower</a:t>
            </a:r>
            <a:endParaRPr lang="en-GB" dirty="0"/>
          </a:p>
        </p:txBody>
      </p:sp>
      <p:sp>
        <p:nvSpPr>
          <p:cNvPr id="11" name="TextBox 10"/>
          <p:cNvSpPr txBox="1"/>
          <p:nvPr/>
        </p:nvSpPr>
        <p:spPr>
          <a:xfrm>
            <a:off x="8063880" y="2549710"/>
            <a:ext cx="1080120" cy="1477328"/>
          </a:xfrm>
          <a:prstGeom prst="rect">
            <a:avLst/>
          </a:prstGeom>
          <a:noFill/>
          <a:ln>
            <a:solidFill>
              <a:srgbClr val="FF0000"/>
            </a:solidFill>
          </a:ln>
        </p:spPr>
        <p:txBody>
          <a:bodyPr wrap="square" rtlCol="0">
            <a:spAutoFit/>
          </a:bodyPr>
          <a:lstStyle/>
          <a:p>
            <a:r>
              <a:rPr lang="en-GB" dirty="0" smtClean="0"/>
              <a:t>Lower degree premium over A-levels</a:t>
            </a:r>
            <a:endParaRPr lang="en-GB" dirty="0"/>
          </a:p>
        </p:txBody>
      </p:sp>
      <p:sp>
        <p:nvSpPr>
          <p:cNvPr id="12" name="Oval 11"/>
          <p:cNvSpPr/>
          <p:nvPr/>
        </p:nvSpPr>
        <p:spPr>
          <a:xfrm>
            <a:off x="7236296" y="2204864"/>
            <a:ext cx="648072" cy="57606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p:cNvSpPr/>
          <p:nvPr/>
        </p:nvSpPr>
        <p:spPr>
          <a:xfrm>
            <a:off x="7236296" y="2844316"/>
            <a:ext cx="648072" cy="57606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5" name="Straight Arrow Connector 14"/>
          <p:cNvCxnSpPr>
            <a:endCxn id="12" idx="7"/>
          </p:cNvCxnSpPr>
          <p:nvPr/>
        </p:nvCxnSpPr>
        <p:spPr>
          <a:xfrm flipH="1">
            <a:off x="7789460" y="1916832"/>
            <a:ext cx="274420" cy="37239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endCxn id="13" idx="5"/>
          </p:cNvCxnSpPr>
          <p:nvPr/>
        </p:nvCxnSpPr>
        <p:spPr>
          <a:xfrm flipH="1" flipV="1">
            <a:off x="7789460" y="3336017"/>
            <a:ext cx="317188" cy="61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7771332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1560" y="116632"/>
            <a:ext cx="7992888" cy="6264696"/>
          </a:xfrm>
        </p:spPr>
        <p:txBody>
          <a:bodyPr>
            <a:normAutofit/>
          </a:bodyPr>
          <a:lstStyle/>
          <a:p>
            <a:pPr algn="l"/>
            <a:r>
              <a:rPr lang="en-GB" sz="2000" dirty="0" smtClean="0">
                <a:solidFill>
                  <a:schemeClr val="tx2"/>
                </a:solidFill>
                <a:latin typeface="+mn-lt"/>
              </a:rPr>
              <a:t>Estimated </a:t>
            </a:r>
            <a:r>
              <a:rPr lang="en-GB" sz="2000" dirty="0">
                <a:solidFill>
                  <a:schemeClr val="tx2"/>
                </a:solidFill>
                <a:latin typeface="+mn-lt"/>
              </a:rPr>
              <a:t>log wage </a:t>
            </a:r>
            <a:r>
              <a:rPr lang="en-GB" sz="2000" dirty="0" err="1">
                <a:solidFill>
                  <a:schemeClr val="tx2"/>
                </a:solidFill>
                <a:latin typeface="+mn-lt"/>
              </a:rPr>
              <a:t>premia</a:t>
            </a:r>
            <a:r>
              <a:rPr lang="en-GB" sz="2000" dirty="0">
                <a:solidFill>
                  <a:schemeClr val="tx2"/>
                </a:solidFill>
                <a:latin typeface="+mn-lt"/>
              </a:rPr>
              <a:t> (LFS): selected birth cohorts in 1969-1971</a:t>
            </a:r>
            <a:r>
              <a:rPr lang="en-GB" sz="1400" dirty="0">
                <a:solidFill>
                  <a:schemeClr val="tx2"/>
                </a:solidFill>
                <a:latin typeface="+mn-lt"/>
              </a:rPr>
              <a:t/>
            </a:r>
            <a:br>
              <a:rPr lang="en-GB" sz="1400" dirty="0">
                <a:solidFill>
                  <a:schemeClr val="tx2"/>
                </a:solidFill>
                <a:latin typeface="+mn-lt"/>
              </a:rPr>
            </a:br>
            <a:r>
              <a:rPr lang="en-GB" sz="1400" dirty="0" smtClean="0">
                <a:solidFill>
                  <a:schemeClr val="tx2"/>
                </a:solidFill>
                <a:latin typeface="+mn-lt"/>
              </a:rPr>
              <a:t/>
            </a:r>
            <a:br>
              <a:rPr lang="en-GB" sz="1400" dirty="0" smtClean="0">
                <a:solidFill>
                  <a:schemeClr val="tx2"/>
                </a:solidFill>
                <a:latin typeface="+mn-lt"/>
              </a:rPr>
            </a:br>
            <a:r>
              <a:rPr lang="en-GB" sz="1400" dirty="0" smtClean="0">
                <a:solidFill>
                  <a:schemeClr val="tx2"/>
                </a:solidFill>
                <a:latin typeface="+mn-lt"/>
              </a:rPr>
              <a:t/>
            </a:r>
            <a:br>
              <a:rPr lang="en-GB" sz="1400" dirty="0" smtClean="0">
                <a:solidFill>
                  <a:schemeClr val="tx2"/>
                </a:solidFill>
                <a:latin typeface="+mn-lt"/>
              </a:rPr>
            </a:br>
            <a:r>
              <a:rPr lang="en-GB" sz="1800" dirty="0">
                <a:solidFill>
                  <a:srgbClr val="002060"/>
                </a:solidFill>
              </a:rPr>
              <a:t/>
            </a:r>
            <a:br>
              <a:rPr lang="en-GB" sz="1800" dirty="0">
                <a:solidFill>
                  <a:srgbClr val="002060"/>
                </a:solidFill>
              </a:rPr>
            </a:br>
            <a:r>
              <a:rPr lang="en-GB" sz="1800" dirty="0" smtClean="0">
                <a:solidFill>
                  <a:srgbClr val="002060"/>
                </a:solidFill>
              </a:rPr>
              <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smtClean="0">
                <a:solidFill>
                  <a:srgbClr val="002060"/>
                </a:solidFill>
              </a:rPr>
              <a:t>				</a:t>
            </a:r>
            <a:r>
              <a:rPr lang="en-GB" sz="1800" dirty="0">
                <a:solidFill>
                  <a:srgbClr val="002060"/>
                </a:solidFill>
              </a:rPr>
              <a:t/>
            </a:r>
            <a:br>
              <a:rPr lang="en-GB" sz="1800" dirty="0">
                <a:solidFill>
                  <a:srgbClr val="002060"/>
                </a:solidFill>
              </a:rPr>
            </a:br>
            <a:r>
              <a:rPr lang="en-GB" sz="1800" dirty="0" smtClean="0">
                <a:solidFill>
                  <a:srgbClr val="002060"/>
                </a:solidFill>
              </a:rPr>
              <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endParaRPr lang="en-GB" sz="1800" dirty="0">
              <a:solidFill>
                <a:srgbClr val="002060"/>
              </a:solidFill>
            </a:endParaRPr>
          </a:p>
        </p:txBody>
      </p:sp>
      <p:sp>
        <p:nvSpPr>
          <p:cNvPr id="4" name="Footer Placeholder 3"/>
          <p:cNvSpPr>
            <a:spLocks noGrp="1"/>
          </p:cNvSpPr>
          <p:nvPr>
            <p:ph type="ftr" sz="quarter" idx="11"/>
          </p:nvPr>
        </p:nvSpPr>
        <p:spPr/>
        <p:txBody>
          <a:bodyPr/>
          <a:lstStyle/>
          <a:p>
            <a:r>
              <a:rPr lang="en-US" smtClean="0"/>
              <a:t>UoH 27th April 2016</a:t>
            </a:r>
            <a:endParaRPr lang="en-GB"/>
          </a:p>
        </p:txBody>
      </p:sp>
      <p:sp>
        <p:nvSpPr>
          <p:cNvPr id="5" name="Slide Number Placeholder 4"/>
          <p:cNvSpPr>
            <a:spLocks noGrp="1"/>
          </p:cNvSpPr>
          <p:nvPr>
            <p:ph type="sldNum" sz="quarter" idx="12"/>
          </p:nvPr>
        </p:nvSpPr>
        <p:spPr/>
        <p:txBody>
          <a:bodyPr/>
          <a:lstStyle/>
          <a:p>
            <a:fld id="{0D1D3A5E-E98E-449F-A4A2-2C0C4EA4DD24}" type="slidenum">
              <a:rPr lang="en-GB" smtClean="0"/>
              <a:t>11</a:t>
            </a:fld>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2299873893"/>
              </p:ext>
            </p:extLst>
          </p:nvPr>
        </p:nvGraphicFramePr>
        <p:xfrm>
          <a:off x="1619672" y="1916830"/>
          <a:ext cx="5040560" cy="3960441"/>
        </p:xfrm>
        <a:graphic>
          <a:graphicData uri="http://schemas.openxmlformats.org/drawingml/2006/table">
            <a:tbl>
              <a:tblPr firstRow="1" firstCol="1" bandRow="1">
                <a:tableStyleId>{5C22544A-7EE6-4342-B048-85BDC9FD1C3A}</a:tableStyleId>
              </a:tblPr>
              <a:tblGrid>
                <a:gridCol w="3644745"/>
                <a:gridCol w="1395815"/>
              </a:tblGrid>
              <a:tr h="393595">
                <a:tc>
                  <a:txBody>
                    <a:bodyPr/>
                    <a:lstStyle/>
                    <a:p>
                      <a:pPr algn="just">
                        <a:lnSpc>
                          <a:spcPct val="115000"/>
                        </a:lnSpc>
                        <a:spcAft>
                          <a:spcPts val="0"/>
                        </a:spcAft>
                      </a:pPr>
                      <a:r>
                        <a:rPr lang="en-GB" sz="1600" dirty="0">
                          <a:effectLst/>
                        </a:rPr>
                        <a:t>Wages observed at:</a:t>
                      </a:r>
                      <a:endParaRPr lang="en-GB" sz="1600" dirty="0">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600">
                          <a:solidFill>
                            <a:schemeClr val="tx1"/>
                          </a:solidFill>
                          <a:effectLst/>
                        </a:rPr>
                        <a:t>2005-2012</a:t>
                      </a:r>
                      <a:endParaRPr lang="en-GB" sz="1600">
                        <a:solidFill>
                          <a:schemeClr val="tx1"/>
                        </a:solidFill>
                        <a:effectLst/>
                        <a:latin typeface="Calibri"/>
                        <a:ea typeface="Calibri"/>
                        <a:cs typeface="Times New Roman"/>
                      </a:endParaRPr>
                    </a:p>
                  </a:txBody>
                  <a:tcPr marL="68580" marR="68580" marT="0" marB="0">
                    <a:solidFill>
                      <a:schemeClr val="bg1"/>
                    </a:solidFill>
                  </a:tcPr>
                </a:tc>
              </a:tr>
              <a:tr h="393595">
                <a:tc>
                  <a:txBody>
                    <a:bodyPr/>
                    <a:lstStyle/>
                    <a:p>
                      <a:pPr algn="just">
                        <a:lnSpc>
                          <a:spcPct val="115000"/>
                        </a:lnSpc>
                        <a:spcAft>
                          <a:spcPts val="0"/>
                        </a:spcAft>
                      </a:pPr>
                      <a:r>
                        <a:rPr lang="en-GB" sz="1600" b="0" dirty="0">
                          <a:solidFill>
                            <a:schemeClr val="tx1"/>
                          </a:solidFill>
                          <a:effectLst/>
                          <a:latin typeface="Times New Roman" pitchFamily="18" charset="0"/>
                          <a:cs typeface="Times New Roman" pitchFamily="18" charset="0"/>
                        </a:rPr>
                        <a:t>Wages observed at age:</a:t>
                      </a:r>
                      <a:endParaRPr lang="en-GB" sz="1600" b="0" dirty="0">
                        <a:solidFill>
                          <a:schemeClr val="tx1"/>
                        </a:solidFill>
                        <a:effectLst/>
                        <a:latin typeface="Times New Roman" pitchFamily="18" charset="0"/>
                        <a:ea typeface="Calibri"/>
                        <a:cs typeface="Times New Roman" pitchFamily="18" charset="0"/>
                      </a:endParaRPr>
                    </a:p>
                  </a:txBody>
                  <a:tcPr marL="68580" marR="68580" marT="0" marB="0">
                    <a:solidFill>
                      <a:schemeClr val="bg1"/>
                    </a:solidFill>
                  </a:tcPr>
                </a:tc>
                <a:tc>
                  <a:txBody>
                    <a:bodyPr/>
                    <a:lstStyle/>
                    <a:p>
                      <a:pPr algn="ctr">
                        <a:lnSpc>
                          <a:spcPct val="115000"/>
                        </a:lnSpc>
                        <a:spcAft>
                          <a:spcPts val="0"/>
                        </a:spcAft>
                      </a:pPr>
                      <a:r>
                        <a:rPr lang="en-GB" sz="1600">
                          <a:solidFill>
                            <a:schemeClr val="tx1"/>
                          </a:solidFill>
                          <a:effectLst/>
                        </a:rPr>
                        <a:t>36-41</a:t>
                      </a:r>
                      <a:endParaRPr lang="en-GB" sz="1600">
                        <a:solidFill>
                          <a:schemeClr val="tx1"/>
                        </a:solidFill>
                        <a:effectLst/>
                        <a:latin typeface="Calibri"/>
                        <a:ea typeface="Calibri"/>
                        <a:cs typeface="Times New Roman"/>
                      </a:endParaRPr>
                    </a:p>
                  </a:txBody>
                  <a:tcPr marL="68580" marR="68580" marT="0" marB="0">
                    <a:solidFill>
                      <a:schemeClr val="bg1"/>
                    </a:solidFill>
                  </a:tcPr>
                </a:tc>
              </a:tr>
              <a:tr h="811681">
                <a:tc>
                  <a:txBody>
                    <a:bodyPr/>
                    <a:lstStyle/>
                    <a:p>
                      <a:pPr algn="just">
                        <a:lnSpc>
                          <a:spcPct val="115000"/>
                        </a:lnSpc>
                        <a:spcAft>
                          <a:spcPts val="0"/>
                        </a:spcAft>
                      </a:pPr>
                      <a:r>
                        <a:rPr lang="en-GB" sz="1600" b="0" dirty="0">
                          <a:solidFill>
                            <a:schemeClr val="tx1"/>
                          </a:solidFill>
                          <a:effectLst/>
                          <a:latin typeface="Times New Roman" pitchFamily="18" charset="0"/>
                          <a:cs typeface="Times New Roman" pitchFamily="18" charset="0"/>
                        </a:rPr>
                        <a:t>Good degree class premium</a:t>
                      </a:r>
                    </a:p>
                    <a:p>
                      <a:pPr algn="just">
                        <a:lnSpc>
                          <a:spcPct val="115000"/>
                        </a:lnSpc>
                        <a:spcAft>
                          <a:spcPts val="0"/>
                        </a:spcAft>
                      </a:pPr>
                      <a:r>
                        <a:rPr lang="en-GB" sz="1600" b="0" i="1" dirty="0">
                          <a:solidFill>
                            <a:schemeClr val="tx1"/>
                          </a:solidFill>
                          <a:effectLst/>
                          <a:latin typeface="Times New Roman" pitchFamily="18" charset="0"/>
                          <a:cs typeface="Times New Roman" pitchFamily="18" charset="0"/>
                        </a:rPr>
                        <a:t>(relative to lower degree class)</a:t>
                      </a:r>
                      <a:endParaRPr lang="en-GB" sz="1600" b="0" i="1" dirty="0">
                        <a:solidFill>
                          <a:schemeClr val="tx1"/>
                        </a:solidFill>
                        <a:effectLst/>
                        <a:latin typeface="Times New Roman" pitchFamily="18" charset="0"/>
                        <a:ea typeface="Calibri"/>
                        <a:cs typeface="Times New Roman" pitchFamily="18" charset="0"/>
                      </a:endParaRPr>
                    </a:p>
                  </a:txBody>
                  <a:tcPr marL="68580" marR="68580" marT="0" marB="0">
                    <a:solidFill>
                      <a:schemeClr val="bg1"/>
                    </a:solidFill>
                  </a:tcPr>
                </a:tc>
                <a:tc>
                  <a:txBody>
                    <a:bodyPr/>
                    <a:lstStyle/>
                    <a:p>
                      <a:pPr algn="ctr">
                        <a:lnSpc>
                          <a:spcPct val="115000"/>
                        </a:lnSpc>
                        <a:spcAft>
                          <a:spcPts val="0"/>
                        </a:spcAft>
                      </a:pPr>
                      <a:r>
                        <a:rPr lang="en-GB" sz="1600">
                          <a:solidFill>
                            <a:schemeClr val="tx1"/>
                          </a:solidFill>
                          <a:effectLst/>
                        </a:rPr>
                        <a:t>0.087</a:t>
                      </a:r>
                    </a:p>
                    <a:p>
                      <a:pPr algn="ctr">
                        <a:lnSpc>
                          <a:spcPct val="115000"/>
                        </a:lnSpc>
                        <a:spcAft>
                          <a:spcPts val="0"/>
                        </a:spcAft>
                      </a:pPr>
                      <a:r>
                        <a:rPr lang="en-GB" sz="1600">
                          <a:solidFill>
                            <a:schemeClr val="tx1"/>
                          </a:solidFill>
                          <a:effectLst/>
                        </a:rPr>
                        <a:t>(0.001)</a:t>
                      </a:r>
                      <a:endParaRPr lang="en-GB" sz="1600">
                        <a:solidFill>
                          <a:schemeClr val="tx1"/>
                        </a:solidFill>
                        <a:effectLst/>
                        <a:latin typeface="Calibri"/>
                        <a:ea typeface="Calibri"/>
                        <a:cs typeface="Times New Roman"/>
                      </a:endParaRPr>
                    </a:p>
                  </a:txBody>
                  <a:tcPr marL="68580" marR="68580" marT="0" marB="0">
                    <a:solidFill>
                      <a:schemeClr val="bg1"/>
                    </a:solidFill>
                  </a:tcPr>
                </a:tc>
              </a:tr>
              <a:tr h="393595">
                <a:tc>
                  <a:txBody>
                    <a:bodyPr/>
                    <a:lstStyle/>
                    <a:p>
                      <a:pPr algn="just">
                        <a:lnSpc>
                          <a:spcPct val="115000"/>
                        </a:lnSpc>
                        <a:spcAft>
                          <a:spcPts val="0"/>
                        </a:spcAft>
                      </a:pPr>
                      <a:r>
                        <a:rPr lang="en-GB" sz="1600" b="0" dirty="0">
                          <a:solidFill>
                            <a:schemeClr val="tx1"/>
                          </a:solidFill>
                          <a:effectLst/>
                          <a:latin typeface="Times New Roman" pitchFamily="18" charset="0"/>
                          <a:cs typeface="Times New Roman" pitchFamily="18" charset="0"/>
                        </a:rPr>
                        <a:t> </a:t>
                      </a:r>
                      <a:endParaRPr lang="en-GB" sz="1600" b="0" dirty="0">
                        <a:solidFill>
                          <a:schemeClr val="tx1"/>
                        </a:solidFill>
                        <a:effectLst/>
                        <a:latin typeface="Times New Roman" pitchFamily="18" charset="0"/>
                        <a:ea typeface="Calibri"/>
                        <a:cs typeface="Times New Roman" pitchFamily="18" charset="0"/>
                      </a:endParaRPr>
                    </a:p>
                  </a:txBody>
                  <a:tcPr marL="68580" marR="68580" marT="0" marB="0">
                    <a:solidFill>
                      <a:schemeClr val="bg1"/>
                    </a:solidFill>
                  </a:tcPr>
                </a:tc>
                <a:tc>
                  <a:txBody>
                    <a:bodyPr/>
                    <a:lstStyle/>
                    <a:p>
                      <a:pPr algn="ctr">
                        <a:lnSpc>
                          <a:spcPct val="115000"/>
                        </a:lnSpc>
                        <a:spcAft>
                          <a:spcPts val="0"/>
                        </a:spcAft>
                      </a:pPr>
                      <a:r>
                        <a:rPr lang="en-GB" sz="1600" dirty="0">
                          <a:solidFill>
                            <a:schemeClr val="tx1"/>
                          </a:solidFill>
                          <a:effectLst/>
                        </a:rPr>
                        <a:t> </a:t>
                      </a:r>
                      <a:endParaRPr lang="en-GB" sz="1600" dirty="0">
                        <a:solidFill>
                          <a:schemeClr val="tx1"/>
                        </a:solidFill>
                        <a:effectLst/>
                        <a:latin typeface="Calibri"/>
                        <a:ea typeface="Calibri"/>
                        <a:cs typeface="Times New Roman"/>
                      </a:endParaRPr>
                    </a:p>
                  </a:txBody>
                  <a:tcPr marL="68580" marR="68580" marT="0" marB="0">
                    <a:solidFill>
                      <a:schemeClr val="bg1"/>
                    </a:solidFill>
                  </a:tcPr>
                </a:tc>
              </a:tr>
              <a:tr h="393595">
                <a:tc>
                  <a:txBody>
                    <a:bodyPr/>
                    <a:lstStyle/>
                    <a:p>
                      <a:pPr algn="just">
                        <a:lnSpc>
                          <a:spcPct val="115000"/>
                        </a:lnSpc>
                        <a:spcAft>
                          <a:spcPts val="0"/>
                        </a:spcAft>
                      </a:pPr>
                      <a:r>
                        <a:rPr lang="en-GB" sz="1600" b="0" dirty="0">
                          <a:solidFill>
                            <a:schemeClr val="tx1"/>
                          </a:solidFill>
                          <a:effectLst/>
                          <a:latin typeface="Times New Roman" pitchFamily="18" charset="0"/>
                          <a:cs typeface="Times New Roman" pitchFamily="18" charset="0"/>
                        </a:rPr>
                        <a:t>Lower degree class</a:t>
                      </a:r>
                      <a:endParaRPr lang="en-GB" sz="1600" b="0" dirty="0">
                        <a:solidFill>
                          <a:schemeClr val="tx1"/>
                        </a:solidFill>
                        <a:effectLst/>
                        <a:latin typeface="Times New Roman" pitchFamily="18" charset="0"/>
                        <a:ea typeface="Calibri"/>
                        <a:cs typeface="Times New Roman" pitchFamily="18" charset="0"/>
                      </a:endParaRPr>
                    </a:p>
                  </a:txBody>
                  <a:tcPr marL="68580" marR="68580" marT="0" marB="0">
                    <a:solidFill>
                      <a:schemeClr val="bg1"/>
                    </a:solidFill>
                  </a:tcPr>
                </a:tc>
                <a:tc>
                  <a:txBody>
                    <a:bodyPr/>
                    <a:lstStyle/>
                    <a:p>
                      <a:pPr algn="ctr">
                        <a:lnSpc>
                          <a:spcPct val="115000"/>
                        </a:lnSpc>
                        <a:spcAft>
                          <a:spcPts val="0"/>
                        </a:spcAft>
                      </a:pPr>
                      <a:r>
                        <a:rPr lang="en-GB" sz="1600">
                          <a:solidFill>
                            <a:schemeClr val="tx1"/>
                          </a:solidFill>
                          <a:effectLst/>
                        </a:rPr>
                        <a:t>0.188</a:t>
                      </a:r>
                      <a:endParaRPr lang="en-GB" sz="1600">
                        <a:solidFill>
                          <a:schemeClr val="tx1"/>
                        </a:solidFill>
                        <a:effectLst/>
                        <a:latin typeface="Calibri"/>
                        <a:ea typeface="Calibri"/>
                        <a:cs typeface="Times New Roman"/>
                      </a:endParaRPr>
                    </a:p>
                  </a:txBody>
                  <a:tcPr marL="68580" marR="68580" marT="0" marB="0">
                    <a:solidFill>
                      <a:schemeClr val="bg1"/>
                    </a:solidFill>
                  </a:tcPr>
                </a:tc>
              </a:tr>
              <a:tr h="393595">
                <a:tc>
                  <a:txBody>
                    <a:bodyPr/>
                    <a:lstStyle/>
                    <a:p>
                      <a:pPr algn="just">
                        <a:lnSpc>
                          <a:spcPct val="115000"/>
                        </a:lnSpc>
                        <a:spcAft>
                          <a:spcPts val="0"/>
                        </a:spcAft>
                      </a:pPr>
                      <a:r>
                        <a:rPr lang="en-GB" sz="1600" b="0" i="1" dirty="0">
                          <a:solidFill>
                            <a:schemeClr val="tx1"/>
                          </a:solidFill>
                          <a:effectLst/>
                          <a:latin typeface="Times New Roman" pitchFamily="18" charset="0"/>
                          <a:cs typeface="Times New Roman" pitchFamily="18" charset="0"/>
                        </a:rPr>
                        <a:t>(relative to 2+ A-levels)</a:t>
                      </a:r>
                      <a:endParaRPr lang="en-GB" sz="1600" b="0" i="1" dirty="0">
                        <a:solidFill>
                          <a:schemeClr val="tx1"/>
                        </a:solidFill>
                        <a:effectLst/>
                        <a:latin typeface="Times New Roman" pitchFamily="18" charset="0"/>
                        <a:ea typeface="Calibri"/>
                        <a:cs typeface="Times New Roman" pitchFamily="18" charset="0"/>
                      </a:endParaRPr>
                    </a:p>
                  </a:txBody>
                  <a:tcPr marL="68580" marR="68580" marT="0" marB="0">
                    <a:solidFill>
                      <a:schemeClr val="bg1"/>
                    </a:solidFill>
                  </a:tcPr>
                </a:tc>
                <a:tc>
                  <a:txBody>
                    <a:bodyPr/>
                    <a:lstStyle/>
                    <a:p>
                      <a:pPr algn="ctr">
                        <a:lnSpc>
                          <a:spcPct val="115000"/>
                        </a:lnSpc>
                        <a:spcAft>
                          <a:spcPts val="0"/>
                        </a:spcAft>
                      </a:pPr>
                      <a:r>
                        <a:rPr lang="en-GB" sz="1600" dirty="0">
                          <a:solidFill>
                            <a:schemeClr val="tx1"/>
                          </a:solidFill>
                          <a:effectLst/>
                        </a:rPr>
                        <a:t>(0.000)</a:t>
                      </a:r>
                      <a:endParaRPr lang="en-GB" sz="1600" dirty="0">
                        <a:solidFill>
                          <a:schemeClr val="tx1"/>
                        </a:solidFill>
                        <a:effectLst/>
                        <a:latin typeface="Calibri"/>
                        <a:ea typeface="Calibri"/>
                        <a:cs typeface="Times New Roman"/>
                      </a:endParaRPr>
                    </a:p>
                  </a:txBody>
                  <a:tcPr marL="68580" marR="68580" marT="0" marB="0">
                    <a:solidFill>
                      <a:schemeClr val="bg1"/>
                    </a:solidFill>
                  </a:tcPr>
                </a:tc>
              </a:tr>
              <a:tr h="393595">
                <a:tc>
                  <a:txBody>
                    <a:bodyPr/>
                    <a:lstStyle/>
                    <a:p>
                      <a:pPr algn="just">
                        <a:lnSpc>
                          <a:spcPct val="115000"/>
                        </a:lnSpc>
                        <a:spcAft>
                          <a:spcPts val="0"/>
                        </a:spcAft>
                      </a:pPr>
                      <a:r>
                        <a:rPr lang="en-GB" sz="1600" b="0" dirty="0">
                          <a:solidFill>
                            <a:schemeClr val="tx1"/>
                          </a:solidFill>
                          <a:effectLst/>
                          <a:latin typeface="Times New Roman" pitchFamily="18" charset="0"/>
                          <a:cs typeface="Times New Roman" pitchFamily="18" charset="0"/>
                        </a:rPr>
                        <a:t>Other controls</a:t>
                      </a:r>
                      <a:endParaRPr lang="en-GB" sz="1600" b="0" dirty="0">
                        <a:solidFill>
                          <a:schemeClr val="tx1"/>
                        </a:solidFill>
                        <a:effectLst/>
                        <a:latin typeface="Times New Roman" pitchFamily="18" charset="0"/>
                        <a:ea typeface="Calibri"/>
                        <a:cs typeface="Times New Roman" pitchFamily="18" charset="0"/>
                      </a:endParaRPr>
                    </a:p>
                  </a:txBody>
                  <a:tcPr marL="68580" marR="68580" marT="0" marB="0">
                    <a:solidFill>
                      <a:schemeClr val="bg1"/>
                    </a:solidFill>
                  </a:tcPr>
                </a:tc>
                <a:tc>
                  <a:txBody>
                    <a:bodyPr/>
                    <a:lstStyle/>
                    <a:p>
                      <a:pPr algn="ctr">
                        <a:lnSpc>
                          <a:spcPct val="115000"/>
                        </a:lnSpc>
                        <a:spcAft>
                          <a:spcPts val="0"/>
                        </a:spcAft>
                      </a:pPr>
                      <a:r>
                        <a:rPr lang="en-GB" sz="1600" dirty="0">
                          <a:solidFill>
                            <a:schemeClr val="tx1"/>
                          </a:solidFill>
                          <a:effectLst/>
                        </a:rPr>
                        <a:t>Yes</a:t>
                      </a:r>
                      <a:endParaRPr lang="en-GB" sz="1600" dirty="0">
                        <a:solidFill>
                          <a:schemeClr val="tx1"/>
                        </a:solidFill>
                        <a:effectLst/>
                        <a:latin typeface="Calibri"/>
                        <a:ea typeface="Calibri"/>
                        <a:cs typeface="Times New Roman"/>
                      </a:endParaRPr>
                    </a:p>
                  </a:txBody>
                  <a:tcPr marL="68580" marR="68580" marT="0" marB="0">
                    <a:solidFill>
                      <a:schemeClr val="bg1"/>
                    </a:solidFill>
                  </a:tcPr>
                </a:tc>
              </a:tr>
              <a:tr h="393595">
                <a:tc>
                  <a:txBody>
                    <a:bodyPr/>
                    <a:lstStyle/>
                    <a:p>
                      <a:pPr algn="just">
                        <a:lnSpc>
                          <a:spcPct val="115000"/>
                        </a:lnSpc>
                        <a:spcAft>
                          <a:spcPts val="0"/>
                        </a:spcAft>
                      </a:pPr>
                      <a:r>
                        <a:rPr lang="en-GB" sz="1600" b="0" dirty="0">
                          <a:solidFill>
                            <a:schemeClr val="tx1"/>
                          </a:solidFill>
                          <a:effectLst/>
                          <a:latin typeface="Times New Roman" pitchFamily="18" charset="0"/>
                          <a:cs typeface="Times New Roman" pitchFamily="18" charset="0"/>
                        </a:rPr>
                        <a:t>No. of </a:t>
                      </a:r>
                      <a:r>
                        <a:rPr lang="en-GB" sz="1600" b="0" dirty="0" err="1">
                          <a:solidFill>
                            <a:schemeClr val="tx1"/>
                          </a:solidFill>
                          <a:effectLst/>
                          <a:latin typeface="Times New Roman" pitchFamily="18" charset="0"/>
                          <a:cs typeface="Times New Roman" pitchFamily="18" charset="0"/>
                        </a:rPr>
                        <a:t>Obs</a:t>
                      </a:r>
                      <a:endParaRPr lang="en-GB" sz="1600" b="0" dirty="0">
                        <a:solidFill>
                          <a:schemeClr val="tx1"/>
                        </a:solidFill>
                        <a:effectLst/>
                        <a:latin typeface="Times New Roman" pitchFamily="18" charset="0"/>
                        <a:ea typeface="Calibri"/>
                        <a:cs typeface="Times New Roman" pitchFamily="18" charset="0"/>
                      </a:endParaRPr>
                    </a:p>
                  </a:txBody>
                  <a:tcPr marL="68580" marR="68580" marT="0" marB="0">
                    <a:solidFill>
                      <a:schemeClr val="bg1"/>
                    </a:solidFill>
                  </a:tcPr>
                </a:tc>
                <a:tc>
                  <a:txBody>
                    <a:bodyPr/>
                    <a:lstStyle/>
                    <a:p>
                      <a:pPr algn="ctr">
                        <a:lnSpc>
                          <a:spcPct val="115000"/>
                        </a:lnSpc>
                        <a:spcAft>
                          <a:spcPts val="0"/>
                        </a:spcAft>
                      </a:pPr>
                      <a:r>
                        <a:rPr lang="en-GB" sz="1600" dirty="0">
                          <a:solidFill>
                            <a:schemeClr val="tx1"/>
                          </a:solidFill>
                          <a:effectLst/>
                        </a:rPr>
                        <a:t>2930</a:t>
                      </a:r>
                      <a:endParaRPr lang="en-GB" sz="1600" dirty="0">
                        <a:solidFill>
                          <a:schemeClr val="tx1"/>
                        </a:solidFill>
                        <a:effectLst/>
                        <a:latin typeface="Calibri"/>
                        <a:ea typeface="Calibri"/>
                        <a:cs typeface="Times New Roman"/>
                      </a:endParaRPr>
                    </a:p>
                  </a:txBody>
                  <a:tcPr marL="68580" marR="68580" marT="0" marB="0">
                    <a:solidFill>
                      <a:schemeClr val="bg1"/>
                    </a:solidFill>
                  </a:tcPr>
                </a:tc>
              </a:tr>
              <a:tr h="393595">
                <a:tc>
                  <a:txBody>
                    <a:bodyPr/>
                    <a:lstStyle/>
                    <a:p>
                      <a:pPr algn="just">
                        <a:lnSpc>
                          <a:spcPct val="115000"/>
                        </a:lnSpc>
                        <a:spcAft>
                          <a:spcPts val="0"/>
                        </a:spcAft>
                      </a:pPr>
                      <a:r>
                        <a:rPr lang="en-GB" sz="1600" b="0" dirty="0">
                          <a:solidFill>
                            <a:schemeClr val="tx1"/>
                          </a:solidFill>
                          <a:effectLst/>
                          <a:latin typeface="Times New Roman" pitchFamily="18" charset="0"/>
                          <a:cs typeface="Times New Roman" pitchFamily="18" charset="0"/>
                        </a:rPr>
                        <a:t>R</a:t>
                      </a:r>
                      <a:r>
                        <a:rPr lang="en-GB" sz="1600" b="0" baseline="30000" dirty="0">
                          <a:solidFill>
                            <a:schemeClr val="tx1"/>
                          </a:solidFill>
                          <a:effectLst/>
                          <a:latin typeface="Times New Roman" pitchFamily="18" charset="0"/>
                          <a:cs typeface="Times New Roman" pitchFamily="18" charset="0"/>
                        </a:rPr>
                        <a:t>2</a:t>
                      </a:r>
                      <a:endParaRPr lang="en-GB" sz="1600" b="0" dirty="0">
                        <a:solidFill>
                          <a:schemeClr val="tx1"/>
                        </a:solidFill>
                        <a:effectLst/>
                        <a:latin typeface="Times New Roman" pitchFamily="18" charset="0"/>
                        <a:ea typeface="Calibri"/>
                        <a:cs typeface="Times New Roman" pitchFamily="18" charset="0"/>
                      </a:endParaRPr>
                    </a:p>
                  </a:txBody>
                  <a:tcPr marL="68580" marR="68580" marT="0" marB="0">
                    <a:solidFill>
                      <a:schemeClr val="bg1"/>
                    </a:solidFill>
                  </a:tcPr>
                </a:tc>
                <a:tc>
                  <a:txBody>
                    <a:bodyPr/>
                    <a:lstStyle/>
                    <a:p>
                      <a:pPr algn="ctr">
                        <a:lnSpc>
                          <a:spcPct val="115000"/>
                        </a:lnSpc>
                        <a:spcAft>
                          <a:spcPts val="0"/>
                        </a:spcAft>
                      </a:pPr>
                      <a:r>
                        <a:rPr lang="en-GB" sz="1600" dirty="0">
                          <a:solidFill>
                            <a:schemeClr val="tx1"/>
                          </a:solidFill>
                          <a:effectLst/>
                        </a:rPr>
                        <a:t>0.152</a:t>
                      </a:r>
                      <a:endParaRPr lang="en-GB" sz="1600" dirty="0">
                        <a:solidFill>
                          <a:schemeClr val="tx1"/>
                        </a:solidFill>
                        <a:effectLst/>
                        <a:latin typeface="Calibri"/>
                        <a:ea typeface="Calibri"/>
                        <a:cs typeface="Times New Roman"/>
                      </a:endParaRPr>
                    </a:p>
                  </a:txBody>
                  <a:tcPr marL="68580" marR="68580" marT="0" marB="0">
                    <a:solidFill>
                      <a:schemeClr val="bg1"/>
                    </a:solidFill>
                  </a:tcPr>
                </a:tc>
              </a:tr>
            </a:tbl>
          </a:graphicData>
        </a:graphic>
      </p:graphicFrame>
      <p:sp>
        <p:nvSpPr>
          <p:cNvPr id="6" name="Rectangle 5"/>
          <p:cNvSpPr/>
          <p:nvPr/>
        </p:nvSpPr>
        <p:spPr>
          <a:xfrm>
            <a:off x="5436096" y="2636912"/>
            <a:ext cx="1051755" cy="86409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0984667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9512" y="188640"/>
            <a:ext cx="7992888" cy="5832648"/>
          </a:xfrm>
        </p:spPr>
        <p:txBody>
          <a:bodyPr>
            <a:normAutofit fontScale="90000"/>
          </a:bodyPr>
          <a:lstStyle/>
          <a:p>
            <a:pPr algn="l"/>
            <a:r>
              <a:rPr lang="en-GB" sz="2200" dirty="0" smtClean="0">
                <a:solidFill>
                  <a:schemeClr val="tx2"/>
                </a:solidFill>
              </a:rPr>
              <a:t>Estimated </a:t>
            </a:r>
            <a:r>
              <a:rPr lang="en-GB" sz="2200" dirty="0">
                <a:solidFill>
                  <a:schemeClr val="tx2"/>
                </a:solidFill>
              </a:rPr>
              <a:t>log-earnings </a:t>
            </a:r>
            <a:r>
              <a:rPr lang="en-GB" sz="2200" dirty="0" err="1">
                <a:solidFill>
                  <a:schemeClr val="tx2"/>
                </a:solidFill>
              </a:rPr>
              <a:t>premia</a:t>
            </a:r>
            <a:r>
              <a:rPr lang="en-GB" sz="2200" dirty="0">
                <a:solidFill>
                  <a:schemeClr val="tx2"/>
                </a:solidFill>
              </a:rPr>
              <a:t> (USR91, graduate cohort), birth cohort 1969-1971</a:t>
            </a:r>
            <a:r>
              <a:rPr lang="en-GB" sz="2200" dirty="0"/>
              <a:t/>
            </a:r>
            <a:br>
              <a:rPr lang="en-GB" sz="2200" dirty="0"/>
            </a:br>
            <a:r>
              <a:rPr lang="en-GB" sz="2200" dirty="0" smtClean="0">
                <a:solidFill>
                  <a:schemeClr val="tx2"/>
                </a:solidFill>
              </a:rPr>
              <a:t/>
            </a:r>
            <a:br>
              <a:rPr lang="en-GB" sz="2200" dirty="0" smtClean="0">
                <a:solidFill>
                  <a:schemeClr val="tx2"/>
                </a:solidFill>
              </a:rPr>
            </a:br>
            <a:r>
              <a:rPr lang="en-GB" sz="1600" dirty="0" smtClean="0">
                <a:solidFill>
                  <a:schemeClr val="tx2"/>
                </a:solidFill>
              </a:rPr>
              <a:t>USR-FDS: 	First Destination </a:t>
            </a:r>
            <a:r>
              <a:rPr lang="en-GB" sz="1600" dirty="0">
                <a:solidFill>
                  <a:schemeClr val="tx2"/>
                </a:solidFill>
              </a:rPr>
              <a:t>	</a:t>
            </a:r>
            <a:r>
              <a:rPr lang="en-GB" sz="1600" dirty="0" smtClean="0">
                <a:solidFill>
                  <a:schemeClr val="tx2"/>
                </a:solidFill>
              </a:rPr>
              <a:t>Median Occupational earnings</a:t>
            </a:r>
            <a:r>
              <a:rPr lang="en-GB" sz="1800" dirty="0" smtClean="0">
                <a:solidFill>
                  <a:srgbClr val="002060"/>
                </a:solidFill>
              </a:rPr>
              <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
            </a:r>
            <a:br>
              <a:rPr lang="en-GB" sz="1800" dirty="0" smtClean="0">
                <a:solidFill>
                  <a:srgbClr val="002060"/>
                </a:solidFill>
              </a:rPr>
            </a:br>
            <a:r>
              <a:rPr lang="en-GB" sz="1300" dirty="0" smtClean="0"/>
              <a:t>Note</a:t>
            </a:r>
            <a:r>
              <a:rPr lang="en-GB" sz="1300" dirty="0"/>
              <a:t>: p-values in parentheses. Ability controls include: pre-University qualifications. Background controls include: social class of parents, school-type. Other controls include: gender, marital status, University attended and type of degree course.</a:t>
            </a:r>
            <a:r>
              <a:rPr lang="en-GB" sz="1200" dirty="0"/>
              <a:t/>
            </a:r>
            <a:br>
              <a:rPr lang="en-GB" sz="1200" dirty="0"/>
            </a:br>
            <a:endParaRPr lang="en-GB" sz="1800" dirty="0">
              <a:solidFill>
                <a:srgbClr val="002060"/>
              </a:solidFill>
            </a:endParaRPr>
          </a:p>
        </p:txBody>
      </p:sp>
      <p:sp>
        <p:nvSpPr>
          <p:cNvPr id="4" name="Footer Placeholder 3"/>
          <p:cNvSpPr>
            <a:spLocks noGrp="1"/>
          </p:cNvSpPr>
          <p:nvPr>
            <p:ph type="ftr" sz="quarter" idx="11"/>
          </p:nvPr>
        </p:nvSpPr>
        <p:spPr/>
        <p:txBody>
          <a:bodyPr/>
          <a:lstStyle/>
          <a:p>
            <a:r>
              <a:rPr lang="en-US" smtClean="0"/>
              <a:t>UoH 27th April 2016</a:t>
            </a:r>
            <a:endParaRPr lang="en-GB"/>
          </a:p>
        </p:txBody>
      </p:sp>
      <p:sp>
        <p:nvSpPr>
          <p:cNvPr id="5" name="Slide Number Placeholder 4"/>
          <p:cNvSpPr>
            <a:spLocks noGrp="1"/>
          </p:cNvSpPr>
          <p:nvPr>
            <p:ph type="sldNum" sz="quarter" idx="12"/>
          </p:nvPr>
        </p:nvSpPr>
        <p:spPr/>
        <p:txBody>
          <a:bodyPr/>
          <a:lstStyle/>
          <a:p>
            <a:fld id="{0D1D3A5E-E98E-449F-A4A2-2C0C4EA4DD24}" type="slidenum">
              <a:rPr lang="en-GB" smtClean="0"/>
              <a:t>12</a:t>
            </a:fld>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3421762246"/>
              </p:ext>
            </p:extLst>
          </p:nvPr>
        </p:nvGraphicFramePr>
        <p:xfrm>
          <a:off x="1475656" y="1628801"/>
          <a:ext cx="5616624" cy="3888431"/>
        </p:xfrm>
        <a:graphic>
          <a:graphicData uri="http://schemas.openxmlformats.org/drawingml/2006/table">
            <a:tbl>
              <a:tblPr firstRow="1" firstCol="1" bandRow="1">
                <a:tableStyleId>{5C22544A-7EE6-4342-B048-85BDC9FD1C3A}</a:tableStyleId>
              </a:tblPr>
              <a:tblGrid>
                <a:gridCol w="3242008"/>
                <a:gridCol w="1187308"/>
                <a:gridCol w="1187308"/>
              </a:tblGrid>
              <a:tr h="482303">
                <a:tc>
                  <a:txBody>
                    <a:bodyPr/>
                    <a:lstStyle/>
                    <a:p>
                      <a:pPr algn="just">
                        <a:lnSpc>
                          <a:spcPct val="115000"/>
                        </a:lnSpc>
                        <a:spcAft>
                          <a:spcPts val="0"/>
                        </a:spcAft>
                      </a:pPr>
                      <a:r>
                        <a:rPr lang="en-GB" sz="1400" b="0" dirty="0">
                          <a:solidFill>
                            <a:schemeClr val="tx1"/>
                          </a:solidFill>
                          <a:effectLst/>
                        </a:rPr>
                        <a:t>Earnings observed at:</a:t>
                      </a:r>
                      <a:endParaRPr lang="en-GB" sz="1400" b="0" dirty="0">
                        <a:solidFill>
                          <a:schemeClr val="tx1"/>
                        </a:solidFill>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400" b="0">
                          <a:solidFill>
                            <a:schemeClr val="tx1"/>
                          </a:solidFill>
                          <a:effectLst/>
                        </a:rPr>
                        <a:t>1992</a:t>
                      </a:r>
                      <a:endParaRPr lang="en-GB" sz="1400" b="0">
                        <a:solidFill>
                          <a:schemeClr val="tx1"/>
                        </a:solidFill>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400" b="0" dirty="0">
                          <a:solidFill>
                            <a:schemeClr val="tx1"/>
                          </a:solidFill>
                          <a:effectLst/>
                        </a:rPr>
                        <a:t>1992</a:t>
                      </a:r>
                      <a:endParaRPr lang="en-GB" sz="1400" b="0" dirty="0">
                        <a:solidFill>
                          <a:schemeClr val="tx1"/>
                        </a:solidFill>
                        <a:effectLst/>
                        <a:latin typeface="Calibri"/>
                        <a:ea typeface="Calibri"/>
                        <a:cs typeface="Times New Roman"/>
                      </a:endParaRPr>
                    </a:p>
                  </a:txBody>
                  <a:tcPr marL="68580" marR="68580" marT="0" marB="0">
                    <a:solidFill>
                      <a:schemeClr val="bg1"/>
                    </a:solidFill>
                  </a:tcPr>
                </a:tc>
              </a:tr>
              <a:tr h="482303">
                <a:tc>
                  <a:txBody>
                    <a:bodyPr/>
                    <a:lstStyle/>
                    <a:p>
                      <a:pPr algn="just">
                        <a:lnSpc>
                          <a:spcPct val="115000"/>
                        </a:lnSpc>
                        <a:spcAft>
                          <a:spcPts val="0"/>
                        </a:spcAft>
                      </a:pPr>
                      <a:r>
                        <a:rPr lang="en-GB" sz="1400" b="0">
                          <a:solidFill>
                            <a:schemeClr val="tx1"/>
                          </a:solidFill>
                          <a:effectLst/>
                        </a:rPr>
                        <a:t>Earnings observed at age:</a:t>
                      </a:r>
                      <a:endParaRPr lang="en-GB" sz="1400" b="0">
                        <a:solidFill>
                          <a:schemeClr val="tx1"/>
                        </a:solidFill>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400" dirty="0">
                          <a:effectLst/>
                        </a:rPr>
                        <a:t>21-23</a:t>
                      </a:r>
                      <a:endParaRPr lang="en-GB" sz="1400" dirty="0">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400">
                          <a:effectLst/>
                        </a:rPr>
                        <a:t>21-23</a:t>
                      </a:r>
                      <a:endParaRPr lang="en-GB" sz="1400">
                        <a:effectLst/>
                        <a:latin typeface="Calibri"/>
                        <a:ea typeface="Calibri"/>
                        <a:cs typeface="Times New Roman"/>
                      </a:endParaRPr>
                    </a:p>
                  </a:txBody>
                  <a:tcPr marL="68580" marR="68580" marT="0" marB="0">
                    <a:solidFill>
                      <a:schemeClr val="bg1"/>
                    </a:solidFill>
                  </a:tcPr>
                </a:tc>
              </a:tr>
              <a:tr h="994613">
                <a:tc>
                  <a:txBody>
                    <a:bodyPr/>
                    <a:lstStyle/>
                    <a:p>
                      <a:pPr algn="just">
                        <a:lnSpc>
                          <a:spcPct val="115000"/>
                        </a:lnSpc>
                        <a:spcAft>
                          <a:spcPts val="0"/>
                        </a:spcAft>
                      </a:pPr>
                      <a:r>
                        <a:rPr lang="en-GB" sz="1400" b="0">
                          <a:solidFill>
                            <a:schemeClr val="tx1"/>
                          </a:solidFill>
                          <a:effectLst/>
                        </a:rPr>
                        <a:t>Good degree class premium</a:t>
                      </a:r>
                    </a:p>
                    <a:p>
                      <a:pPr algn="just">
                        <a:lnSpc>
                          <a:spcPct val="115000"/>
                        </a:lnSpc>
                        <a:spcAft>
                          <a:spcPts val="0"/>
                        </a:spcAft>
                      </a:pPr>
                      <a:r>
                        <a:rPr lang="en-GB" sz="1400" b="0">
                          <a:solidFill>
                            <a:schemeClr val="tx1"/>
                          </a:solidFill>
                          <a:effectLst/>
                        </a:rPr>
                        <a:t>relative to lower degree class</a:t>
                      </a:r>
                      <a:endParaRPr lang="en-GB" sz="1400" b="0">
                        <a:solidFill>
                          <a:schemeClr val="tx1"/>
                        </a:solidFill>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400">
                          <a:effectLst/>
                        </a:rPr>
                        <a:t>0.046</a:t>
                      </a:r>
                    </a:p>
                    <a:p>
                      <a:pPr algn="ctr">
                        <a:lnSpc>
                          <a:spcPct val="115000"/>
                        </a:lnSpc>
                        <a:spcAft>
                          <a:spcPts val="0"/>
                        </a:spcAft>
                      </a:pPr>
                      <a:r>
                        <a:rPr lang="en-GB" sz="1400">
                          <a:effectLst/>
                        </a:rPr>
                        <a:t>(0.000)</a:t>
                      </a:r>
                      <a:endParaRPr lang="en-GB" sz="1400">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400">
                          <a:effectLst/>
                        </a:rPr>
                        <a:t>0.043</a:t>
                      </a:r>
                    </a:p>
                    <a:p>
                      <a:pPr algn="ctr">
                        <a:lnSpc>
                          <a:spcPct val="115000"/>
                        </a:lnSpc>
                        <a:spcAft>
                          <a:spcPts val="0"/>
                        </a:spcAft>
                      </a:pPr>
                      <a:r>
                        <a:rPr lang="en-GB" sz="1400">
                          <a:effectLst/>
                        </a:rPr>
                        <a:t>(0.000)</a:t>
                      </a:r>
                      <a:endParaRPr lang="en-GB" sz="1400">
                        <a:effectLst/>
                        <a:latin typeface="Calibri"/>
                        <a:ea typeface="Calibri"/>
                        <a:cs typeface="Times New Roman"/>
                      </a:endParaRPr>
                    </a:p>
                  </a:txBody>
                  <a:tcPr marL="68580" marR="68580" marT="0" marB="0">
                    <a:solidFill>
                      <a:schemeClr val="bg1"/>
                    </a:solidFill>
                  </a:tcPr>
                </a:tc>
              </a:tr>
              <a:tr h="482303">
                <a:tc>
                  <a:txBody>
                    <a:bodyPr/>
                    <a:lstStyle/>
                    <a:p>
                      <a:pPr algn="just">
                        <a:lnSpc>
                          <a:spcPct val="115000"/>
                        </a:lnSpc>
                        <a:spcAft>
                          <a:spcPts val="0"/>
                        </a:spcAft>
                      </a:pPr>
                      <a:r>
                        <a:rPr lang="en-GB" sz="1400" b="0">
                          <a:solidFill>
                            <a:schemeClr val="tx1"/>
                          </a:solidFill>
                          <a:effectLst/>
                        </a:rPr>
                        <a:t>Ability and background controls</a:t>
                      </a:r>
                      <a:endParaRPr lang="en-GB" sz="1400" b="0">
                        <a:solidFill>
                          <a:schemeClr val="tx1"/>
                        </a:solidFill>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400">
                          <a:effectLst/>
                        </a:rPr>
                        <a:t>No</a:t>
                      </a:r>
                      <a:endParaRPr lang="en-GB" sz="1400">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400">
                          <a:effectLst/>
                        </a:rPr>
                        <a:t>Yes</a:t>
                      </a:r>
                      <a:endParaRPr lang="en-GB" sz="1400">
                        <a:effectLst/>
                        <a:latin typeface="Calibri"/>
                        <a:ea typeface="Calibri"/>
                        <a:cs typeface="Times New Roman"/>
                      </a:endParaRPr>
                    </a:p>
                  </a:txBody>
                  <a:tcPr marL="68580" marR="68580" marT="0" marB="0">
                    <a:solidFill>
                      <a:schemeClr val="bg1"/>
                    </a:solidFill>
                  </a:tcPr>
                </a:tc>
              </a:tr>
              <a:tr h="482303">
                <a:tc>
                  <a:txBody>
                    <a:bodyPr/>
                    <a:lstStyle/>
                    <a:p>
                      <a:pPr algn="just">
                        <a:lnSpc>
                          <a:spcPct val="115000"/>
                        </a:lnSpc>
                        <a:spcAft>
                          <a:spcPts val="0"/>
                        </a:spcAft>
                      </a:pPr>
                      <a:r>
                        <a:rPr lang="en-GB" sz="1400" b="0">
                          <a:solidFill>
                            <a:schemeClr val="tx1"/>
                          </a:solidFill>
                          <a:effectLst/>
                        </a:rPr>
                        <a:t>Other controls</a:t>
                      </a:r>
                      <a:endParaRPr lang="en-GB" sz="1400" b="0">
                        <a:solidFill>
                          <a:schemeClr val="tx1"/>
                        </a:solidFill>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400">
                          <a:effectLst/>
                        </a:rPr>
                        <a:t>Yes</a:t>
                      </a:r>
                      <a:endParaRPr lang="en-GB" sz="1400">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400">
                          <a:effectLst/>
                        </a:rPr>
                        <a:t>Yes</a:t>
                      </a:r>
                      <a:endParaRPr lang="en-GB" sz="1400">
                        <a:effectLst/>
                        <a:latin typeface="Calibri"/>
                        <a:ea typeface="Calibri"/>
                        <a:cs typeface="Times New Roman"/>
                      </a:endParaRPr>
                    </a:p>
                  </a:txBody>
                  <a:tcPr marL="68580" marR="68580" marT="0" marB="0">
                    <a:solidFill>
                      <a:schemeClr val="bg1"/>
                    </a:solidFill>
                  </a:tcPr>
                </a:tc>
              </a:tr>
              <a:tr h="482303">
                <a:tc>
                  <a:txBody>
                    <a:bodyPr/>
                    <a:lstStyle/>
                    <a:p>
                      <a:pPr algn="just">
                        <a:lnSpc>
                          <a:spcPct val="115000"/>
                        </a:lnSpc>
                        <a:spcAft>
                          <a:spcPts val="0"/>
                        </a:spcAft>
                      </a:pPr>
                      <a:r>
                        <a:rPr lang="en-GB" sz="1400" b="0" dirty="0">
                          <a:solidFill>
                            <a:schemeClr val="tx1"/>
                          </a:solidFill>
                          <a:effectLst/>
                        </a:rPr>
                        <a:t>No. of Obs.</a:t>
                      </a:r>
                      <a:endParaRPr lang="en-GB" sz="1400" b="0" dirty="0">
                        <a:solidFill>
                          <a:schemeClr val="tx1"/>
                        </a:solidFill>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400">
                          <a:effectLst/>
                        </a:rPr>
                        <a:t>22,459</a:t>
                      </a:r>
                      <a:endParaRPr lang="en-GB" sz="1400">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400">
                          <a:effectLst/>
                        </a:rPr>
                        <a:t>22,459</a:t>
                      </a:r>
                      <a:endParaRPr lang="en-GB" sz="1400">
                        <a:effectLst/>
                        <a:latin typeface="Calibri"/>
                        <a:ea typeface="Calibri"/>
                        <a:cs typeface="Times New Roman"/>
                      </a:endParaRPr>
                    </a:p>
                  </a:txBody>
                  <a:tcPr marL="68580" marR="68580" marT="0" marB="0">
                    <a:solidFill>
                      <a:schemeClr val="bg1"/>
                    </a:solidFill>
                  </a:tcPr>
                </a:tc>
              </a:tr>
              <a:tr h="482303">
                <a:tc>
                  <a:txBody>
                    <a:bodyPr/>
                    <a:lstStyle/>
                    <a:p>
                      <a:pPr algn="just">
                        <a:lnSpc>
                          <a:spcPct val="115000"/>
                        </a:lnSpc>
                        <a:spcAft>
                          <a:spcPts val="0"/>
                        </a:spcAft>
                      </a:pPr>
                      <a:r>
                        <a:rPr lang="en-GB" sz="1400" b="0" dirty="0">
                          <a:solidFill>
                            <a:schemeClr val="tx1"/>
                          </a:solidFill>
                          <a:effectLst/>
                        </a:rPr>
                        <a:t>R</a:t>
                      </a:r>
                      <a:r>
                        <a:rPr lang="en-GB" sz="1400" b="0" baseline="30000" dirty="0">
                          <a:solidFill>
                            <a:schemeClr val="tx1"/>
                          </a:solidFill>
                          <a:effectLst/>
                        </a:rPr>
                        <a:t>2</a:t>
                      </a:r>
                      <a:endParaRPr lang="en-GB" sz="1400" b="0" dirty="0">
                        <a:solidFill>
                          <a:schemeClr val="tx1"/>
                        </a:solidFill>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400">
                          <a:effectLst/>
                        </a:rPr>
                        <a:t>0.334</a:t>
                      </a:r>
                      <a:endParaRPr lang="en-GB" sz="1400">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400" dirty="0">
                          <a:effectLst/>
                        </a:rPr>
                        <a:t>0.336</a:t>
                      </a:r>
                      <a:endParaRPr lang="en-GB" sz="1400" dirty="0">
                        <a:effectLst/>
                        <a:latin typeface="Calibri"/>
                        <a:ea typeface="Calibri"/>
                        <a:cs typeface="Times New Roman"/>
                      </a:endParaRPr>
                    </a:p>
                  </a:txBody>
                  <a:tcPr marL="68580" marR="68580" marT="0" marB="0">
                    <a:solidFill>
                      <a:schemeClr val="bg1"/>
                    </a:solidFill>
                  </a:tcPr>
                </a:tc>
              </a:tr>
            </a:tbl>
          </a:graphicData>
        </a:graphic>
      </p:graphicFrame>
      <p:sp>
        <p:nvSpPr>
          <p:cNvPr id="6" name="Rectangle 5"/>
          <p:cNvSpPr/>
          <p:nvPr/>
        </p:nvSpPr>
        <p:spPr>
          <a:xfrm>
            <a:off x="6019800" y="1484784"/>
            <a:ext cx="1051755" cy="40324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559116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59531" y="888827"/>
            <a:ext cx="7992888" cy="5832648"/>
          </a:xfrm>
        </p:spPr>
        <p:txBody>
          <a:bodyPr>
            <a:normAutofit fontScale="90000"/>
          </a:bodyPr>
          <a:lstStyle/>
          <a:p>
            <a:pPr algn="l"/>
            <a:r>
              <a:rPr lang="en-GB" sz="2200" dirty="0" smtClean="0">
                <a:solidFill>
                  <a:schemeClr val="tx2"/>
                </a:solidFill>
              </a:rPr>
              <a:t/>
            </a:r>
            <a:br>
              <a:rPr lang="en-GB" sz="2200" dirty="0" smtClean="0">
                <a:solidFill>
                  <a:schemeClr val="tx2"/>
                </a:solidFill>
              </a:rPr>
            </a:br>
            <a:r>
              <a:rPr lang="en-GB" sz="2200" dirty="0">
                <a:solidFill>
                  <a:schemeClr val="tx2"/>
                </a:solidFill>
              </a:rPr>
              <a:t/>
            </a:r>
            <a:br>
              <a:rPr lang="en-GB" sz="2200" dirty="0">
                <a:solidFill>
                  <a:schemeClr val="tx2"/>
                </a:solidFill>
              </a:rPr>
            </a:br>
            <a:r>
              <a:rPr lang="en-GB" sz="2200" dirty="0" smtClean="0">
                <a:solidFill>
                  <a:schemeClr val="tx2"/>
                </a:solidFill>
              </a:rPr>
              <a:t/>
            </a:r>
            <a:br>
              <a:rPr lang="en-GB" sz="2200" dirty="0" smtClean="0">
                <a:solidFill>
                  <a:schemeClr val="tx2"/>
                </a:solidFill>
              </a:rPr>
            </a:br>
            <a:r>
              <a:rPr lang="en-GB" sz="2200" dirty="0">
                <a:solidFill>
                  <a:schemeClr val="tx2"/>
                </a:solidFill>
              </a:rPr>
              <a:t/>
            </a:r>
            <a:br>
              <a:rPr lang="en-GB" sz="2200" dirty="0">
                <a:solidFill>
                  <a:schemeClr val="tx2"/>
                </a:solidFill>
              </a:rPr>
            </a:br>
            <a:r>
              <a:rPr lang="en-GB" sz="2200" dirty="0" smtClean="0">
                <a:solidFill>
                  <a:schemeClr val="tx2"/>
                </a:solidFill>
              </a:rPr>
              <a:t>Estimated </a:t>
            </a:r>
            <a:r>
              <a:rPr lang="en-GB" sz="2200" dirty="0">
                <a:solidFill>
                  <a:schemeClr val="tx2"/>
                </a:solidFill>
              </a:rPr>
              <a:t>log-wage </a:t>
            </a:r>
            <a:r>
              <a:rPr lang="en-GB" sz="2200" dirty="0" err="1">
                <a:solidFill>
                  <a:schemeClr val="tx2"/>
                </a:solidFill>
              </a:rPr>
              <a:t>premia</a:t>
            </a:r>
            <a:r>
              <a:rPr lang="en-GB" sz="2200" dirty="0">
                <a:solidFill>
                  <a:schemeClr val="tx2"/>
                </a:solidFill>
              </a:rPr>
              <a:t> (GCS1990, graduate): birth cohort 1968-1970</a:t>
            </a:r>
            <a:r>
              <a:rPr lang="en-GB" sz="1400" dirty="0">
                <a:solidFill>
                  <a:schemeClr val="tx2"/>
                </a:solidFill>
              </a:rPr>
              <a:t/>
            </a:r>
            <a:br>
              <a:rPr lang="en-GB" sz="1400" dirty="0">
                <a:solidFill>
                  <a:schemeClr val="tx2"/>
                </a:solidFill>
              </a:rPr>
            </a:br>
            <a:r>
              <a:rPr lang="en-GB" sz="1600" dirty="0"/>
              <a:t/>
            </a:r>
            <a:br>
              <a:rPr lang="en-GB" sz="1600" dirty="0"/>
            </a:br>
            <a:r>
              <a:rPr lang="en-GB" sz="1600" dirty="0" smtClean="0">
                <a:solidFill>
                  <a:schemeClr val="tx2"/>
                </a:solidFill>
              </a:rPr>
              <a:t/>
            </a:r>
            <a:br>
              <a:rPr lang="en-GB" sz="1600" dirty="0" smtClean="0">
                <a:solidFill>
                  <a:schemeClr val="tx2"/>
                </a:solidFill>
              </a:rPr>
            </a:br>
            <a:r>
              <a:rPr lang="en-GB" sz="1600" dirty="0" smtClean="0">
                <a:solidFill>
                  <a:schemeClr val="tx2"/>
                </a:solidFill>
              </a:rPr>
              <a:t>		</a:t>
            </a:r>
            <a:r>
              <a:rPr lang="en-GB" sz="1800" dirty="0" smtClean="0">
                <a:solidFill>
                  <a:srgbClr val="002060"/>
                </a:solidFill>
              </a:rPr>
              <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300" dirty="0" smtClean="0">
                <a:solidFill>
                  <a:srgbClr val="002060"/>
                </a:solidFill>
              </a:rPr>
              <a:t/>
            </a:r>
            <a:br>
              <a:rPr lang="en-GB" sz="1300" dirty="0" smtClean="0">
                <a:solidFill>
                  <a:srgbClr val="002060"/>
                </a:solidFill>
              </a:rPr>
            </a:br>
            <a:r>
              <a:rPr lang="en-GB" sz="1300" dirty="0" smtClean="0">
                <a:solidFill>
                  <a:srgbClr val="002060"/>
                </a:solidFill>
              </a:rPr>
              <a:t/>
            </a:r>
            <a:br>
              <a:rPr lang="en-GB" sz="1300" dirty="0" smtClean="0">
                <a:solidFill>
                  <a:srgbClr val="002060"/>
                </a:solidFill>
              </a:rPr>
            </a:br>
            <a:r>
              <a:rPr lang="en-GB" sz="1300" dirty="0">
                <a:solidFill>
                  <a:srgbClr val="002060"/>
                </a:solidFill>
              </a:rPr>
              <a:t/>
            </a:r>
            <a:br>
              <a:rPr lang="en-GB" sz="1300" dirty="0">
                <a:solidFill>
                  <a:srgbClr val="002060"/>
                </a:solidFill>
              </a:rPr>
            </a:br>
            <a:r>
              <a:rPr lang="en-GB" sz="1300" dirty="0" smtClean="0">
                <a:solidFill>
                  <a:srgbClr val="002060"/>
                </a:solidFill>
              </a:rPr>
              <a:t/>
            </a:r>
            <a:br>
              <a:rPr lang="en-GB" sz="1300" dirty="0" smtClean="0">
                <a:solidFill>
                  <a:srgbClr val="002060"/>
                </a:solidFill>
              </a:rPr>
            </a:br>
            <a:r>
              <a:rPr lang="en-GB" sz="1300" dirty="0">
                <a:solidFill>
                  <a:srgbClr val="002060"/>
                </a:solidFill>
              </a:rPr>
              <a:t/>
            </a:r>
            <a:br>
              <a:rPr lang="en-GB" sz="1300" dirty="0">
                <a:solidFill>
                  <a:srgbClr val="002060"/>
                </a:solidFill>
              </a:rPr>
            </a:br>
            <a:r>
              <a:rPr lang="en-GB" sz="1300" dirty="0" smtClean="0">
                <a:solidFill>
                  <a:srgbClr val="002060"/>
                </a:solidFill>
              </a:rPr>
              <a:t/>
            </a:r>
            <a:br>
              <a:rPr lang="en-GB" sz="1300" dirty="0" smtClean="0">
                <a:solidFill>
                  <a:srgbClr val="002060"/>
                </a:solidFill>
              </a:rPr>
            </a:br>
            <a:r>
              <a:rPr lang="en-GB" sz="1300" dirty="0" smtClean="0"/>
              <a:t>Note</a:t>
            </a:r>
            <a:r>
              <a:rPr lang="en-GB" sz="1300" dirty="0"/>
              <a:t>: p-values in parentheses. Ability controls include pre-university qualifications, background controls include parental education, and other controls include age, gender, ethnicity, and marital status.</a:t>
            </a:r>
            <a:r>
              <a:rPr lang="en-GB" sz="1200" dirty="0"/>
              <a:t/>
            </a:r>
            <a:br>
              <a:rPr lang="en-GB" sz="1200" dirty="0"/>
            </a:br>
            <a:r>
              <a:rPr lang="en-GB" sz="1200" dirty="0"/>
              <a:t/>
            </a:r>
            <a:br>
              <a:rPr lang="en-GB" sz="1200" dirty="0"/>
            </a:br>
            <a:r>
              <a:rPr lang="en-GB" sz="1600" dirty="0"/>
              <a:t/>
            </a:r>
            <a:br>
              <a:rPr lang="en-GB" sz="1600" dirty="0"/>
            </a:br>
            <a:r>
              <a:rPr lang="en-GB" sz="1800" dirty="0" smtClean="0">
                <a:solidFill>
                  <a:srgbClr val="002060"/>
                </a:solidFill>
              </a:rPr>
              <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
            </a:r>
            <a:br>
              <a:rPr lang="en-GB" sz="1800" dirty="0" smtClean="0">
                <a:solidFill>
                  <a:srgbClr val="002060"/>
                </a:solidFill>
              </a:rPr>
            </a:br>
            <a:endParaRPr lang="en-GB" sz="1800" dirty="0">
              <a:solidFill>
                <a:srgbClr val="002060"/>
              </a:solidFill>
            </a:endParaRPr>
          </a:p>
        </p:txBody>
      </p:sp>
      <p:sp>
        <p:nvSpPr>
          <p:cNvPr id="4" name="Footer Placeholder 3"/>
          <p:cNvSpPr>
            <a:spLocks noGrp="1"/>
          </p:cNvSpPr>
          <p:nvPr>
            <p:ph type="ftr" sz="quarter" idx="11"/>
          </p:nvPr>
        </p:nvSpPr>
        <p:spPr/>
        <p:txBody>
          <a:bodyPr/>
          <a:lstStyle/>
          <a:p>
            <a:r>
              <a:rPr lang="en-US" smtClean="0"/>
              <a:t>UoH 27th April 2016</a:t>
            </a:r>
            <a:endParaRPr lang="en-GB"/>
          </a:p>
        </p:txBody>
      </p:sp>
      <p:sp>
        <p:nvSpPr>
          <p:cNvPr id="5" name="Slide Number Placeholder 4"/>
          <p:cNvSpPr>
            <a:spLocks noGrp="1"/>
          </p:cNvSpPr>
          <p:nvPr>
            <p:ph type="sldNum" sz="quarter" idx="12"/>
          </p:nvPr>
        </p:nvSpPr>
        <p:spPr/>
        <p:txBody>
          <a:bodyPr/>
          <a:lstStyle/>
          <a:p>
            <a:fld id="{0D1D3A5E-E98E-449F-A4A2-2C0C4EA4DD24}" type="slidenum">
              <a:rPr lang="en-GB" smtClean="0"/>
              <a:t>13</a:t>
            </a:fld>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2825909808"/>
              </p:ext>
            </p:extLst>
          </p:nvPr>
        </p:nvGraphicFramePr>
        <p:xfrm>
          <a:off x="611562" y="1124741"/>
          <a:ext cx="7344813" cy="4680522"/>
        </p:xfrm>
        <a:graphic>
          <a:graphicData uri="http://schemas.openxmlformats.org/drawingml/2006/table">
            <a:tbl>
              <a:tblPr firstRow="1" firstCol="1" bandRow="1">
                <a:tableStyleId>{5C22544A-7EE6-4342-B048-85BDC9FD1C3A}</a:tableStyleId>
              </a:tblPr>
              <a:tblGrid>
                <a:gridCol w="2979757"/>
                <a:gridCol w="1091264"/>
                <a:gridCol w="1091264"/>
                <a:gridCol w="1091264"/>
                <a:gridCol w="1091264"/>
              </a:tblGrid>
              <a:tr h="516488">
                <a:tc>
                  <a:txBody>
                    <a:bodyPr/>
                    <a:lstStyle/>
                    <a:p>
                      <a:pPr algn="just">
                        <a:lnSpc>
                          <a:spcPct val="115000"/>
                        </a:lnSpc>
                        <a:spcAft>
                          <a:spcPts val="0"/>
                        </a:spcAft>
                      </a:pPr>
                      <a:r>
                        <a:rPr lang="en-GB" sz="1400" dirty="0">
                          <a:solidFill>
                            <a:schemeClr val="tx1"/>
                          </a:solidFill>
                          <a:effectLst/>
                        </a:rPr>
                        <a:t> </a:t>
                      </a:r>
                      <a:endParaRPr lang="en-GB" sz="1400" dirty="0">
                        <a:solidFill>
                          <a:schemeClr val="tx1"/>
                        </a:solidFill>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400">
                          <a:solidFill>
                            <a:schemeClr val="tx1"/>
                          </a:solidFill>
                          <a:effectLst/>
                        </a:rPr>
                        <a:t>(1)</a:t>
                      </a:r>
                      <a:endParaRPr lang="en-GB" sz="1400">
                        <a:solidFill>
                          <a:schemeClr val="tx1"/>
                        </a:solidFill>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400">
                          <a:solidFill>
                            <a:schemeClr val="tx1"/>
                          </a:solidFill>
                          <a:effectLst/>
                        </a:rPr>
                        <a:t>(2)</a:t>
                      </a:r>
                      <a:endParaRPr lang="en-GB" sz="1400">
                        <a:solidFill>
                          <a:schemeClr val="tx1"/>
                        </a:solidFill>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400" dirty="0">
                          <a:solidFill>
                            <a:schemeClr val="tx1"/>
                          </a:solidFill>
                          <a:effectLst/>
                        </a:rPr>
                        <a:t>(3)</a:t>
                      </a:r>
                      <a:endParaRPr lang="en-GB" sz="1400" dirty="0">
                        <a:solidFill>
                          <a:schemeClr val="tx1"/>
                        </a:solidFill>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400" dirty="0">
                          <a:solidFill>
                            <a:schemeClr val="tx1"/>
                          </a:solidFill>
                          <a:effectLst/>
                        </a:rPr>
                        <a:t>(4)</a:t>
                      </a:r>
                      <a:endParaRPr lang="en-GB" sz="1400" dirty="0">
                        <a:solidFill>
                          <a:schemeClr val="tx1"/>
                        </a:solidFill>
                        <a:effectLst/>
                        <a:latin typeface="Calibri"/>
                        <a:ea typeface="Calibri"/>
                        <a:cs typeface="Times New Roman"/>
                      </a:endParaRPr>
                    </a:p>
                  </a:txBody>
                  <a:tcPr marL="68580" marR="68580" marT="0" marB="0">
                    <a:solidFill>
                      <a:schemeClr val="bg1"/>
                    </a:solidFill>
                  </a:tcPr>
                </a:tc>
              </a:tr>
              <a:tr h="516488">
                <a:tc>
                  <a:txBody>
                    <a:bodyPr/>
                    <a:lstStyle/>
                    <a:p>
                      <a:pPr algn="just">
                        <a:lnSpc>
                          <a:spcPct val="115000"/>
                        </a:lnSpc>
                        <a:spcAft>
                          <a:spcPts val="0"/>
                        </a:spcAft>
                      </a:pPr>
                      <a:r>
                        <a:rPr lang="en-GB" sz="1400" b="0" dirty="0">
                          <a:solidFill>
                            <a:schemeClr val="tx1"/>
                          </a:solidFill>
                          <a:effectLst/>
                        </a:rPr>
                        <a:t>Wages observed at:</a:t>
                      </a:r>
                      <a:endParaRPr lang="en-GB" sz="1400" b="0" dirty="0">
                        <a:solidFill>
                          <a:schemeClr val="tx1"/>
                        </a:solidFill>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400" dirty="0">
                          <a:solidFill>
                            <a:schemeClr val="tx1"/>
                          </a:solidFill>
                          <a:effectLst/>
                        </a:rPr>
                        <a:t>1991</a:t>
                      </a:r>
                      <a:endParaRPr lang="en-GB" sz="1400" dirty="0">
                        <a:solidFill>
                          <a:schemeClr val="tx1"/>
                        </a:solidFill>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400">
                          <a:solidFill>
                            <a:schemeClr val="tx1"/>
                          </a:solidFill>
                          <a:effectLst/>
                        </a:rPr>
                        <a:t>1991</a:t>
                      </a:r>
                      <a:endParaRPr lang="en-GB" sz="1400">
                        <a:solidFill>
                          <a:schemeClr val="tx1"/>
                        </a:solidFill>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400">
                          <a:solidFill>
                            <a:schemeClr val="tx1"/>
                          </a:solidFill>
                          <a:effectLst/>
                        </a:rPr>
                        <a:t>1996</a:t>
                      </a:r>
                      <a:endParaRPr lang="en-GB" sz="1400">
                        <a:solidFill>
                          <a:schemeClr val="tx1"/>
                        </a:solidFill>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400">
                          <a:solidFill>
                            <a:schemeClr val="tx1"/>
                          </a:solidFill>
                          <a:effectLst/>
                        </a:rPr>
                        <a:t>1996</a:t>
                      </a:r>
                      <a:endParaRPr lang="en-GB" sz="1400">
                        <a:solidFill>
                          <a:schemeClr val="tx1"/>
                        </a:solidFill>
                        <a:effectLst/>
                        <a:latin typeface="Calibri"/>
                        <a:ea typeface="Calibri"/>
                        <a:cs typeface="Times New Roman"/>
                      </a:endParaRPr>
                    </a:p>
                  </a:txBody>
                  <a:tcPr marL="68580" marR="68580" marT="0" marB="0">
                    <a:solidFill>
                      <a:schemeClr val="bg1"/>
                    </a:solidFill>
                  </a:tcPr>
                </a:tc>
              </a:tr>
              <a:tr h="516488">
                <a:tc>
                  <a:txBody>
                    <a:bodyPr/>
                    <a:lstStyle/>
                    <a:p>
                      <a:pPr algn="just">
                        <a:lnSpc>
                          <a:spcPct val="115000"/>
                        </a:lnSpc>
                        <a:spcAft>
                          <a:spcPts val="0"/>
                        </a:spcAft>
                      </a:pPr>
                      <a:r>
                        <a:rPr lang="en-GB" sz="1400" b="0">
                          <a:solidFill>
                            <a:schemeClr val="tx1"/>
                          </a:solidFill>
                          <a:effectLst/>
                        </a:rPr>
                        <a:t>Wages observed at age</a:t>
                      </a:r>
                      <a:endParaRPr lang="en-GB" sz="1400" b="0">
                        <a:solidFill>
                          <a:schemeClr val="tx1"/>
                        </a:solidFill>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400" dirty="0">
                          <a:solidFill>
                            <a:schemeClr val="tx1"/>
                          </a:solidFill>
                          <a:effectLst/>
                        </a:rPr>
                        <a:t>21-23</a:t>
                      </a:r>
                      <a:endParaRPr lang="en-GB" sz="1400" dirty="0">
                        <a:solidFill>
                          <a:schemeClr val="tx1"/>
                        </a:solidFill>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400" dirty="0">
                          <a:solidFill>
                            <a:schemeClr val="tx1"/>
                          </a:solidFill>
                          <a:effectLst/>
                        </a:rPr>
                        <a:t>21-23</a:t>
                      </a:r>
                      <a:endParaRPr lang="en-GB" sz="1400" dirty="0">
                        <a:solidFill>
                          <a:schemeClr val="tx1"/>
                        </a:solidFill>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400">
                          <a:solidFill>
                            <a:schemeClr val="tx1"/>
                          </a:solidFill>
                          <a:effectLst/>
                        </a:rPr>
                        <a:t>26-28</a:t>
                      </a:r>
                      <a:endParaRPr lang="en-GB" sz="1400">
                        <a:solidFill>
                          <a:schemeClr val="tx1"/>
                        </a:solidFill>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400">
                          <a:solidFill>
                            <a:schemeClr val="tx1"/>
                          </a:solidFill>
                          <a:effectLst/>
                        </a:rPr>
                        <a:t>26-28</a:t>
                      </a:r>
                      <a:endParaRPr lang="en-GB" sz="1400">
                        <a:solidFill>
                          <a:schemeClr val="tx1"/>
                        </a:solidFill>
                        <a:effectLst/>
                        <a:latin typeface="Calibri"/>
                        <a:ea typeface="Calibri"/>
                        <a:cs typeface="Times New Roman"/>
                      </a:endParaRPr>
                    </a:p>
                  </a:txBody>
                  <a:tcPr marL="68580" marR="68580" marT="0" marB="0">
                    <a:solidFill>
                      <a:schemeClr val="bg1"/>
                    </a:solidFill>
                  </a:tcPr>
                </a:tc>
              </a:tr>
              <a:tr h="1065106">
                <a:tc>
                  <a:txBody>
                    <a:bodyPr/>
                    <a:lstStyle/>
                    <a:p>
                      <a:pPr algn="just">
                        <a:lnSpc>
                          <a:spcPct val="115000"/>
                        </a:lnSpc>
                        <a:spcAft>
                          <a:spcPts val="0"/>
                        </a:spcAft>
                      </a:pPr>
                      <a:r>
                        <a:rPr lang="en-GB" sz="1400" b="0">
                          <a:solidFill>
                            <a:schemeClr val="tx1"/>
                          </a:solidFill>
                          <a:effectLst/>
                        </a:rPr>
                        <a:t>Good degree class premium</a:t>
                      </a:r>
                    </a:p>
                    <a:p>
                      <a:pPr algn="just">
                        <a:lnSpc>
                          <a:spcPct val="115000"/>
                        </a:lnSpc>
                        <a:spcAft>
                          <a:spcPts val="0"/>
                        </a:spcAft>
                      </a:pPr>
                      <a:r>
                        <a:rPr lang="en-GB" sz="1400" b="0">
                          <a:solidFill>
                            <a:schemeClr val="tx1"/>
                          </a:solidFill>
                          <a:effectLst/>
                        </a:rPr>
                        <a:t>relative to lower degree class</a:t>
                      </a:r>
                      <a:endParaRPr lang="en-GB" sz="1400" b="0">
                        <a:solidFill>
                          <a:schemeClr val="tx1"/>
                        </a:solidFill>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400">
                          <a:solidFill>
                            <a:schemeClr val="tx1"/>
                          </a:solidFill>
                          <a:effectLst/>
                        </a:rPr>
                        <a:t>0.051</a:t>
                      </a:r>
                    </a:p>
                    <a:p>
                      <a:pPr algn="ctr">
                        <a:lnSpc>
                          <a:spcPct val="115000"/>
                        </a:lnSpc>
                        <a:spcAft>
                          <a:spcPts val="0"/>
                        </a:spcAft>
                      </a:pPr>
                      <a:r>
                        <a:rPr lang="en-GB" sz="1400">
                          <a:solidFill>
                            <a:schemeClr val="tx1"/>
                          </a:solidFill>
                          <a:effectLst/>
                        </a:rPr>
                        <a:t>(0.014)</a:t>
                      </a:r>
                      <a:endParaRPr lang="en-GB" sz="1400">
                        <a:solidFill>
                          <a:schemeClr val="tx1"/>
                        </a:solidFill>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400" dirty="0">
                          <a:solidFill>
                            <a:schemeClr val="tx1"/>
                          </a:solidFill>
                          <a:effectLst/>
                        </a:rPr>
                        <a:t>0.049</a:t>
                      </a:r>
                    </a:p>
                    <a:p>
                      <a:pPr algn="ctr">
                        <a:lnSpc>
                          <a:spcPct val="115000"/>
                        </a:lnSpc>
                        <a:spcAft>
                          <a:spcPts val="0"/>
                        </a:spcAft>
                      </a:pPr>
                      <a:r>
                        <a:rPr lang="en-GB" sz="1400" dirty="0">
                          <a:solidFill>
                            <a:schemeClr val="tx1"/>
                          </a:solidFill>
                          <a:effectLst/>
                        </a:rPr>
                        <a:t>(0.014)</a:t>
                      </a:r>
                      <a:endParaRPr lang="en-GB" sz="1400" dirty="0">
                        <a:solidFill>
                          <a:schemeClr val="tx1"/>
                        </a:solidFill>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400" dirty="0">
                          <a:solidFill>
                            <a:schemeClr val="tx1"/>
                          </a:solidFill>
                          <a:effectLst/>
                        </a:rPr>
                        <a:t>0.084</a:t>
                      </a:r>
                    </a:p>
                    <a:p>
                      <a:pPr algn="ctr">
                        <a:lnSpc>
                          <a:spcPct val="115000"/>
                        </a:lnSpc>
                        <a:spcAft>
                          <a:spcPts val="0"/>
                        </a:spcAft>
                      </a:pPr>
                      <a:r>
                        <a:rPr lang="en-GB" sz="1400" dirty="0">
                          <a:solidFill>
                            <a:schemeClr val="tx1"/>
                          </a:solidFill>
                          <a:effectLst/>
                        </a:rPr>
                        <a:t>(0.014)</a:t>
                      </a:r>
                      <a:endParaRPr lang="en-GB" sz="1400" dirty="0">
                        <a:solidFill>
                          <a:schemeClr val="tx1"/>
                        </a:solidFill>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400">
                          <a:solidFill>
                            <a:schemeClr val="tx1"/>
                          </a:solidFill>
                          <a:effectLst/>
                        </a:rPr>
                        <a:t>0.079</a:t>
                      </a:r>
                    </a:p>
                    <a:p>
                      <a:pPr algn="ctr">
                        <a:lnSpc>
                          <a:spcPct val="115000"/>
                        </a:lnSpc>
                        <a:spcAft>
                          <a:spcPts val="0"/>
                        </a:spcAft>
                      </a:pPr>
                      <a:r>
                        <a:rPr lang="en-GB" sz="1400">
                          <a:solidFill>
                            <a:schemeClr val="tx1"/>
                          </a:solidFill>
                          <a:effectLst/>
                        </a:rPr>
                        <a:t>(0.014)</a:t>
                      </a:r>
                      <a:endParaRPr lang="en-GB" sz="1400">
                        <a:solidFill>
                          <a:schemeClr val="tx1"/>
                        </a:solidFill>
                        <a:effectLst/>
                        <a:latin typeface="Calibri"/>
                        <a:ea typeface="Calibri"/>
                        <a:cs typeface="Times New Roman"/>
                      </a:endParaRPr>
                    </a:p>
                  </a:txBody>
                  <a:tcPr marL="68580" marR="68580" marT="0" marB="0">
                    <a:solidFill>
                      <a:schemeClr val="bg1"/>
                    </a:solidFill>
                  </a:tcPr>
                </a:tc>
              </a:tr>
              <a:tr h="516488">
                <a:tc>
                  <a:txBody>
                    <a:bodyPr/>
                    <a:lstStyle/>
                    <a:p>
                      <a:pPr algn="just">
                        <a:lnSpc>
                          <a:spcPct val="115000"/>
                        </a:lnSpc>
                        <a:spcAft>
                          <a:spcPts val="0"/>
                        </a:spcAft>
                      </a:pPr>
                      <a:r>
                        <a:rPr lang="en-GB" sz="1400" b="0">
                          <a:solidFill>
                            <a:schemeClr val="tx1"/>
                          </a:solidFill>
                          <a:effectLst/>
                        </a:rPr>
                        <a:t>Ability and background controls</a:t>
                      </a:r>
                      <a:endParaRPr lang="en-GB" sz="1400" b="0">
                        <a:solidFill>
                          <a:schemeClr val="tx1"/>
                        </a:solidFill>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400">
                          <a:solidFill>
                            <a:schemeClr val="tx1"/>
                          </a:solidFill>
                          <a:effectLst/>
                        </a:rPr>
                        <a:t>No</a:t>
                      </a:r>
                      <a:endParaRPr lang="en-GB" sz="1400">
                        <a:solidFill>
                          <a:schemeClr val="tx1"/>
                        </a:solidFill>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400">
                          <a:solidFill>
                            <a:schemeClr val="tx1"/>
                          </a:solidFill>
                          <a:effectLst/>
                        </a:rPr>
                        <a:t>Yes</a:t>
                      </a:r>
                      <a:endParaRPr lang="en-GB" sz="1400">
                        <a:solidFill>
                          <a:schemeClr val="tx1"/>
                        </a:solidFill>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400" dirty="0">
                          <a:solidFill>
                            <a:schemeClr val="tx1"/>
                          </a:solidFill>
                          <a:effectLst/>
                        </a:rPr>
                        <a:t>No</a:t>
                      </a:r>
                      <a:endParaRPr lang="en-GB" sz="1400" dirty="0">
                        <a:solidFill>
                          <a:schemeClr val="tx1"/>
                        </a:solidFill>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400" dirty="0">
                          <a:solidFill>
                            <a:schemeClr val="tx1"/>
                          </a:solidFill>
                          <a:effectLst/>
                        </a:rPr>
                        <a:t>Yes</a:t>
                      </a:r>
                      <a:endParaRPr lang="en-GB" sz="1400" dirty="0">
                        <a:solidFill>
                          <a:schemeClr val="tx1"/>
                        </a:solidFill>
                        <a:effectLst/>
                        <a:latin typeface="Calibri"/>
                        <a:ea typeface="Calibri"/>
                        <a:cs typeface="Times New Roman"/>
                      </a:endParaRPr>
                    </a:p>
                  </a:txBody>
                  <a:tcPr marL="68580" marR="68580" marT="0" marB="0">
                    <a:solidFill>
                      <a:schemeClr val="bg1"/>
                    </a:solidFill>
                  </a:tcPr>
                </a:tc>
              </a:tr>
              <a:tr h="516488">
                <a:tc>
                  <a:txBody>
                    <a:bodyPr/>
                    <a:lstStyle/>
                    <a:p>
                      <a:pPr algn="just">
                        <a:lnSpc>
                          <a:spcPct val="115000"/>
                        </a:lnSpc>
                        <a:spcAft>
                          <a:spcPts val="0"/>
                        </a:spcAft>
                      </a:pPr>
                      <a:r>
                        <a:rPr lang="en-GB" sz="1400" b="0">
                          <a:solidFill>
                            <a:schemeClr val="tx1"/>
                          </a:solidFill>
                          <a:effectLst/>
                        </a:rPr>
                        <a:t>Other controls</a:t>
                      </a:r>
                      <a:endParaRPr lang="en-GB" sz="1400" b="0">
                        <a:solidFill>
                          <a:schemeClr val="tx1"/>
                        </a:solidFill>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400">
                          <a:solidFill>
                            <a:schemeClr val="tx1"/>
                          </a:solidFill>
                          <a:effectLst/>
                        </a:rPr>
                        <a:t>Yes</a:t>
                      </a:r>
                      <a:endParaRPr lang="en-GB" sz="1400">
                        <a:solidFill>
                          <a:schemeClr val="tx1"/>
                        </a:solidFill>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400">
                          <a:solidFill>
                            <a:schemeClr val="tx1"/>
                          </a:solidFill>
                          <a:effectLst/>
                        </a:rPr>
                        <a:t>Yes</a:t>
                      </a:r>
                      <a:endParaRPr lang="en-GB" sz="1400">
                        <a:solidFill>
                          <a:schemeClr val="tx1"/>
                        </a:solidFill>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400">
                          <a:solidFill>
                            <a:schemeClr val="tx1"/>
                          </a:solidFill>
                          <a:effectLst/>
                        </a:rPr>
                        <a:t>Yes</a:t>
                      </a:r>
                      <a:endParaRPr lang="en-GB" sz="1400">
                        <a:solidFill>
                          <a:schemeClr val="tx1"/>
                        </a:solidFill>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400" dirty="0">
                          <a:solidFill>
                            <a:schemeClr val="tx1"/>
                          </a:solidFill>
                          <a:effectLst/>
                        </a:rPr>
                        <a:t>Yes</a:t>
                      </a:r>
                      <a:endParaRPr lang="en-GB" sz="1400" dirty="0">
                        <a:solidFill>
                          <a:schemeClr val="tx1"/>
                        </a:solidFill>
                        <a:effectLst/>
                        <a:latin typeface="Calibri"/>
                        <a:ea typeface="Calibri"/>
                        <a:cs typeface="Times New Roman"/>
                      </a:endParaRPr>
                    </a:p>
                  </a:txBody>
                  <a:tcPr marL="68580" marR="68580" marT="0" marB="0">
                    <a:solidFill>
                      <a:schemeClr val="bg1"/>
                    </a:solidFill>
                  </a:tcPr>
                </a:tc>
              </a:tr>
              <a:tr h="516488">
                <a:tc>
                  <a:txBody>
                    <a:bodyPr/>
                    <a:lstStyle/>
                    <a:p>
                      <a:pPr algn="just">
                        <a:lnSpc>
                          <a:spcPct val="115000"/>
                        </a:lnSpc>
                        <a:spcAft>
                          <a:spcPts val="0"/>
                        </a:spcAft>
                      </a:pPr>
                      <a:r>
                        <a:rPr lang="en-GB" sz="1400" b="0">
                          <a:solidFill>
                            <a:schemeClr val="tx1"/>
                          </a:solidFill>
                          <a:effectLst/>
                        </a:rPr>
                        <a:t>No. of Obs</a:t>
                      </a:r>
                      <a:endParaRPr lang="en-GB" sz="1400" b="0">
                        <a:solidFill>
                          <a:schemeClr val="tx1"/>
                        </a:solidFill>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400" dirty="0">
                          <a:solidFill>
                            <a:schemeClr val="tx1"/>
                          </a:solidFill>
                          <a:effectLst/>
                        </a:rPr>
                        <a:t>2839</a:t>
                      </a:r>
                      <a:endParaRPr lang="en-GB" sz="1400" dirty="0">
                        <a:solidFill>
                          <a:schemeClr val="tx1"/>
                        </a:solidFill>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400">
                          <a:solidFill>
                            <a:schemeClr val="tx1"/>
                          </a:solidFill>
                          <a:effectLst/>
                        </a:rPr>
                        <a:t>2839</a:t>
                      </a:r>
                      <a:endParaRPr lang="en-GB" sz="1400">
                        <a:solidFill>
                          <a:schemeClr val="tx1"/>
                        </a:solidFill>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400">
                          <a:solidFill>
                            <a:schemeClr val="tx1"/>
                          </a:solidFill>
                          <a:effectLst/>
                        </a:rPr>
                        <a:t>3652</a:t>
                      </a:r>
                      <a:endParaRPr lang="en-GB" sz="1400">
                        <a:solidFill>
                          <a:schemeClr val="tx1"/>
                        </a:solidFill>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400" dirty="0">
                          <a:solidFill>
                            <a:schemeClr val="tx1"/>
                          </a:solidFill>
                          <a:effectLst/>
                        </a:rPr>
                        <a:t>3652</a:t>
                      </a:r>
                      <a:endParaRPr lang="en-GB" sz="1400" dirty="0">
                        <a:solidFill>
                          <a:schemeClr val="tx1"/>
                        </a:solidFill>
                        <a:effectLst/>
                        <a:latin typeface="Calibri"/>
                        <a:ea typeface="Calibri"/>
                        <a:cs typeface="Times New Roman"/>
                      </a:endParaRPr>
                    </a:p>
                  </a:txBody>
                  <a:tcPr marL="68580" marR="68580" marT="0" marB="0">
                    <a:solidFill>
                      <a:schemeClr val="bg1"/>
                    </a:solidFill>
                  </a:tcPr>
                </a:tc>
              </a:tr>
              <a:tr h="516488">
                <a:tc>
                  <a:txBody>
                    <a:bodyPr/>
                    <a:lstStyle/>
                    <a:p>
                      <a:pPr algn="just">
                        <a:lnSpc>
                          <a:spcPct val="115000"/>
                        </a:lnSpc>
                        <a:spcAft>
                          <a:spcPts val="0"/>
                        </a:spcAft>
                      </a:pPr>
                      <a:r>
                        <a:rPr lang="en-GB" sz="1400" b="0" dirty="0">
                          <a:solidFill>
                            <a:schemeClr val="tx1"/>
                          </a:solidFill>
                          <a:effectLst/>
                        </a:rPr>
                        <a:t>R</a:t>
                      </a:r>
                      <a:r>
                        <a:rPr lang="en-GB" sz="1400" b="0" baseline="30000" dirty="0">
                          <a:solidFill>
                            <a:schemeClr val="tx1"/>
                          </a:solidFill>
                          <a:effectLst/>
                        </a:rPr>
                        <a:t>2</a:t>
                      </a:r>
                      <a:endParaRPr lang="en-GB" sz="1400" b="0" dirty="0">
                        <a:solidFill>
                          <a:schemeClr val="tx1"/>
                        </a:solidFill>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400">
                          <a:solidFill>
                            <a:schemeClr val="tx1"/>
                          </a:solidFill>
                          <a:effectLst/>
                        </a:rPr>
                        <a:t>0.127</a:t>
                      </a:r>
                      <a:endParaRPr lang="en-GB" sz="1400">
                        <a:solidFill>
                          <a:schemeClr val="tx1"/>
                        </a:solidFill>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400">
                          <a:solidFill>
                            <a:schemeClr val="tx1"/>
                          </a:solidFill>
                          <a:effectLst/>
                        </a:rPr>
                        <a:t>0.131</a:t>
                      </a:r>
                      <a:endParaRPr lang="en-GB" sz="1400">
                        <a:solidFill>
                          <a:schemeClr val="tx1"/>
                        </a:solidFill>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400">
                          <a:solidFill>
                            <a:schemeClr val="tx1"/>
                          </a:solidFill>
                          <a:effectLst/>
                        </a:rPr>
                        <a:t>0.115</a:t>
                      </a:r>
                      <a:endParaRPr lang="en-GB" sz="1400">
                        <a:solidFill>
                          <a:schemeClr val="tx1"/>
                        </a:solidFill>
                        <a:effectLst/>
                        <a:latin typeface="Calibri"/>
                        <a:ea typeface="Calibri"/>
                        <a:cs typeface="Times New Roman"/>
                      </a:endParaRPr>
                    </a:p>
                  </a:txBody>
                  <a:tcPr marL="68580" marR="68580" marT="0" marB="0">
                    <a:solidFill>
                      <a:schemeClr val="bg1"/>
                    </a:solidFill>
                  </a:tcPr>
                </a:tc>
                <a:tc>
                  <a:txBody>
                    <a:bodyPr/>
                    <a:lstStyle/>
                    <a:p>
                      <a:pPr algn="ctr">
                        <a:lnSpc>
                          <a:spcPct val="115000"/>
                        </a:lnSpc>
                        <a:spcAft>
                          <a:spcPts val="0"/>
                        </a:spcAft>
                      </a:pPr>
                      <a:r>
                        <a:rPr lang="en-GB" sz="1400" dirty="0">
                          <a:solidFill>
                            <a:schemeClr val="tx1"/>
                          </a:solidFill>
                          <a:effectLst/>
                        </a:rPr>
                        <a:t>0.119</a:t>
                      </a:r>
                      <a:endParaRPr lang="en-GB" sz="1400" dirty="0">
                        <a:solidFill>
                          <a:schemeClr val="tx1"/>
                        </a:solidFill>
                        <a:effectLst/>
                        <a:latin typeface="Calibri"/>
                        <a:ea typeface="Calibri"/>
                        <a:cs typeface="Times New Roman"/>
                      </a:endParaRPr>
                    </a:p>
                  </a:txBody>
                  <a:tcPr marL="68580" marR="68580" marT="0" marB="0">
                    <a:solidFill>
                      <a:schemeClr val="bg1"/>
                    </a:solidFill>
                  </a:tcPr>
                </a:tc>
              </a:tr>
            </a:tbl>
          </a:graphicData>
        </a:graphic>
      </p:graphicFrame>
      <p:sp>
        <p:nvSpPr>
          <p:cNvPr id="7" name="Rectangle 6"/>
          <p:cNvSpPr/>
          <p:nvPr/>
        </p:nvSpPr>
        <p:spPr>
          <a:xfrm>
            <a:off x="4716016" y="1504184"/>
            <a:ext cx="1051755" cy="40324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p:nvSpPr>
        <p:spPr>
          <a:xfrm>
            <a:off x="6893955" y="1504184"/>
            <a:ext cx="1051755" cy="40324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8210121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8" y="476672"/>
            <a:ext cx="7992888" cy="5832648"/>
          </a:xfrm>
        </p:spPr>
        <p:txBody>
          <a:bodyPr>
            <a:normAutofit fontScale="90000"/>
          </a:bodyPr>
          <a:lstStyle/>
          <a:p>
            <a:pPr algn="l"/>
            <a:r>
              <a:rPr lang="en-GB" sz="2200" dirty="0" smtClean="0">
                <a:solidFill>
                  <a:schemeClr val="tx2"/>
                </a:solidFill>
              </a:rPr>
              <a:t>Estimated </a:t>
            </a:r>
            <a:r>
              <a:rPr lang="en-GB" sz="2200" dirty="0">
                <a:solidFill>
                  <a:schemeClr val="tx2"/>
                </a:solidFill>
              </a:rPr>
              <a:t>log-earnings </a:t>
            </a:r>
            <a:r>
              <a:rPr lang="en-GB" sz="2200" dirty="0" err="1">
                <a:solidFill>
                  <a:schemeClr val="tx2"/>
                </a:solidFill>
              </a:rPr>
              <a:t>premia</a:t>
            </a:r>
            <a:r>
              <a:rPr lang="en-GB" sz="2200" dirty="0">
                <a:solidFill>
                  <a:schemeClr val="tx2"/>
                </a:solidFill>
              </a:rPr>
              <a:t> (USR; HESA: selected cohorts) and by university type graduates aged 21-23</a:t>
            </a:r>
            <a:r>
              <a:rPr lang="en-GB" sz="1600" dirty="0"/>
              <a:t/>
            </a:r>
            <a:br>
              <a:rPr lang="en-GB" sz="1600" dirty="0"/>
            </a:br>
            <a:r>
              <a:rPr lang="en-GB" sz="1800" dirty="0" smtClean="0">
                <a:solidFill>
                  <a:srgbClr val="002060"/>
                </a:solidFill>
              </a:rPr>
              <a:t/>
            </a:r>
            <a:br>
              <a:rPr lang="en-GB" sz="1800" dirty="0" smtClean="0">
                <a:solidFill>
                  <a:srgbClr val="002060"/>
                </a:solidFill>
              </a:rPr>
            </a:br>
            <a:r>
              <a:rPr lang="en-GB" sz="1800" dirty="0">
                <a:solidFill>
                  <a:srgbClr val="002060"/>
                </a:solidFill>
              </a:rPr>
              <a:t>	</a:t>
            </a:r>
            <a:r>
              <a:rPr lang="en-GB" sz="1800" dirty="0" smtClean="0">
                <a:solidFill>
                  <a:srgbClr val="002060"/>
                </a:solidFill>
              </a:rPr>
              <a:t>				</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
            </a:r>
            <a:br>
              <a:rPr lang="en-GB" sz="1800" dirty="0" smtClean="0">
                <a:solidFill>
                  <a:srgbClr val="002060"/>
                </a:solidFill>
              </a:rPr>
            </a:br>
            <a:r>
              <a:rPr lang="en-GB" sz="1200" dirty="0"/>
              <a:t/>
            </a:r>
            <a:br>
              <a:rPr lang="en-GB" sz="1200" dirty="0"/>
            </a:br>
            <a:r>
              <a:rPr lang="en-GB" sz="1600" dirty="0"/>
              <a:t/>
            </a:r>
            <a:br>
              <a:rPr lang="en-GB" sz="1600" dirty="0"/>
            </a:br>
            <a:r>
              <a:rPr lang="en-GB" sz="1800" dirty="0" smtClean="0">
                <a:solidFill>
                  <a:srgbClr val="002060"/>
                </a:solidFill>
              </a:rPr>
              <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
            </a:r>
            <a:br>
              <a:rPr lang="en-GB" sz="1800" dirty="0" smtClean="0">
                <a:solidFill>
                  <a:srgbClr val="002060"/>
                </a:solidFill>
              </a:rPr>
            </a:br>
            <a:endParaRPr lang="en-GB" sz="1800" dirty="0">
              <a:solidFill>
                <a:srgbClr val="002060"/>
              </a:solidFill>
            </a:endParaRPr>
          </a:p>
        </p:txBody>
      </p:sp>
      <p:sp>
        <p:nvSpPr>
          <p:cNvPr id="4" name="Footer Placeholder 3"/>
          <p:cNvSpPr>
            <a:spLocks noGrp="1"/>
          </p:cNvSpPr>
          <p:nvPr>
            <p:ph type="ftr" sz="quarter" idx="11"/>
          </p:nvPr>
        </p:nvSpPr>
        <p:spPr/>
        <p:txBody>
          <a:bodyPr/>
          <a:lstStyle/>
          <a:p>
            <a:r>
              <a:rPr lang="en-US" smtClean="0"/>
              <a:t>UoH 27th April 2016</a:t>
            </a:r>
            <a:endParaRPr lang="en-GB"/>
          </a:p>
        </p:txBody>
      </p:sp>
      <p:sp>
        <p:nvSpPr>
          <p:cNvPr id="5" name="Slide Number Placeholder 4"/>
          <p:cNvSpPr>
            <a:spLocks noGrp="1"/>
          </p:cNvSpPr>
          <p:nvPr>
            <p:ph type="sldNum" sz="quarter" idx="12"/>
          </p:nvPr>
        </p:nvSpPr>
        <p:spPr/>
        <p:txBody>
          <a:bodyPr/>
          <a:lstStyle/>
          <a:p>
            <a:fld id="{0D1D3A5E-E98E-449F-A4A2-2C0C4EA4DD24}" type="slidenum">
              <a:rPr lang="en-GB" smtClean="0"/>
              <a:t>14</a:t>
            </a:fld>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4127155975"/>
              </p:ext>
            </p:extLst>
          </p:nvPr>
        </p:nvGraphicFramePr>
        <p:xfrm>
          <a:off x="467544" y="1268760"/>
          <a:ext cx="8219258" cy="1975169"/>
        </p:xfrm>
        <a:graphic>
          <a:graphicData uri="http://schemas.openxmlformats.org/drawingml/2006/table">
            <a:tbl>
              <a:tblPr firstRow="1" firstCol="1" bandRow="1">
                <a:effectLst>
                  <a:outerShdw blurRad="50800" dist="50800" dir="5400000" algn="ctr" rotWithShape="0">
                    <a:schemeClr val="bg1"/>
                  </a:outerShdw>
                </a:effectLst>
                <a:tableStyleId>{5C22544A-7EE6-4342-B048-85BDC9FD1C3A}</a:tableStyleId>
              </a:tblPr>
              <a:tblGrid>
                <a:gridCol w="936382"/>
                <a:gridCol w="826902"/>
                <a:gridCol w="826072"/>
                <a:gridCol w="677612"/>
                <a:gridCol w="677612"/>
                <a:gridCol w="677612"/>
                <a:gridCol w="677612"/>
                <a:gridCol w="677612"/>
                <a:gridCol w="677612"/>
                <a:gridCol w="677612"/>
                <a:gridCol w="886618"/>
              </a:tblGrid>
              <a:tr h="187627">
                <a:tc>
                  <a:txBody>
                    <a:bodyPr/>
                    <a:lstStyle/>
                    <a:p>
                      <a:pPr algn="just">
                        <a:lnSpc>
                          <a:spcPct val="115000"/>
                        </a:lnSpc>
                        <a:spcAft>
                          <a:spcPts val="0"/>
                        </a:spcAft>
                      </a:pPr>
                      <a:r>
                        <a:rPr lang="en-GB" sz="1600" b="0" dirty="0">
                          <a:solidFill>
                            <a:schemeClr val="tx1"/>
                          </a:solidFill>
                          <a:effectLst/>
                        </a:rPr>
                        <a:t>Cohort</a:t>
                      </a:r>
                      <a:endParaRPr lang="en-GB" sz="1600" b="0" dirty="0">
                        <a:solidFill>
                          <a:schemeClr val="tx1"/>
                        </a:solidFill>
                        <a:effectLst/>
                        <a:latin typeface="Calibri"/>
                        <a:ea typeface="Calibri"/>
                        <a:cs typeface="Times New Roman"/>
                      </a:endParaRPr>
                    </a:p>
                  </a:txBody>
                  <a:tcPr marL="38838" marR="38838" marT="0" marB="0">
                    <a:solidFill>
                      <a:schemeClr val="bg1"/>
                    </a:solidFill>
                  </a:tcPr>
                </a:tc>
                <a:tc>
                  <a:txBody>
                    <a:bodyPr/>
                    <a:lstStyle/>
                    <a:p>
                      <a:pPr algn="ctr">
                        <a:lnSpc>
                          <a:spcPct val="115000"/>
                        </a:lnSpc>
                        <a:spcAft>
                          <a:spcPts val="0"/>
                        </a:spcAft>
                      </a:pPr>
                      <a:r>
                        <a:rPr lang="en-GB" sz="1600" b="0" dirty="0">
                          <a:solidFill>
                            <a:schemeClr val="tx1"/>
                          </a:solidFill>
                          <a:effectLst/>
                        </a:rPr>
                        <a:t>1985</a:t>
                      </a:r>
                      <a:endParaRPr lang="en-GB" sz="1600" b="0" dirty="0">
                        <a:solidFill>
                          <a:schemeClr val="tx1"/>
                        </a:solidFill>
                        <a:effectLst/>
                        <a:latin typeface="Calibri"/>
                        <a:ea typeface="Calibri"/>
                        <a:cs typeface="Times New Roman"/>
                      </a:endParaRPr>
                    </a:p>
                  </a:txBody>
                  <a:tcPr marL="38838" marR="38838" marT="0" marB="0">
                    <a:solidFill>
                      <a:schemeClr val="bg1"/>
                    </a:solidFill>
                  </a:tcPr>
                </a:tc>
                <a:tc>
                  <a:txBody>
                    <a:bodyPr/>
                    <a:lstStyle/>
                    <a:p>
                      <a:pPr algn="ctr">
                        <a:lnSpc>
                          <a:spcPct val="115000"/>
                        </a:lnSpc>
                        <a:spcAft>
                          <a:spcPts val="0"/>
                        </a:spcAft>
                      </a:pPr>
                      <a:r>
                        <a:rPr lang="en-GB" sz="1600" b="0" dirty="0">
                          <a:solidFill>
                            <a:schemeClr val="tx1"/>
                          </a:solidFill>
                          <a:effectLst/>
                        </a:rPr>
                        <a:t>1986</a:t>
                      </a:r>
                      <a:endParaRPr lang="en-GB" sz="1600" b="0" dirty="0">
                        <a:solidFill>
                          <a:schemeClr val="tx1"/>
                        </a:solidFill>
                        <a:effectLst/>
                        <a:latin typeface="Calibri"/>
                        <a:ea typeface="Calibri"/>
                        <a:cs typeface="Times New Roman"/>
                      </a:endParaRPr>
                    </a:p>
                  </a:txBody>
                  <a:tcPr marL="38838" marR="38838" marT="0" marB="0">
                    <a:solidFill>
                      <a:schemeClr val="bg1"/>
                    </a:solidFill>
                  </a:tcPr>
                </a:tc>
                <a:tc>
                  <a:txBody>
                    <a:bodyPr/>
                    <a:lstStyle/>
                    <a:p>
                      <a:pPr algn="ctr">
                        <a:lnSpc>
                          <a:spcPct val="115000"/>
                        </a:lnSpc>
                        <a:spcAft>
                          <a:spcPts val="0"/>
                        </a:spcAft>
                      </a:pPr>
                      <a:r>
                        <a:rPr lang="en-GB" sz="1600" b="0" dirty="0">
                          <a:solidFill>
                            <a:schemeClr val="tx1"/>
                          </a:solidFill>
                          <a:effectLst/>
                        </a:rPr>
                        <a:t>1987</a:t>
                      </a:r>
                      <a:endParaRPr lang="en-GB" sz="1600" b="0" dirty="0">
                        <a:solidFill>
                          <a:schemeClr val="tx1"/>
                        </a:solidFill>
                        <a:effectLst/>
                        <a:latin typeface="Calibri"/>
                        <a:ea typeface="Calibri"/>
                        <a:cs typeface="Times New Roman"/>
                      </a:endParaRPr>
                    </a:p>
                  </a:txBody>
                  <a:tcPr marL="38838" marR="38838" marT="0" marB="0">
                    <a:solidFill>
                      <a:schemeClr val="bg1"/>
                    </a:solidFill>
                  </a:tcPr>
                </a:tc>
                <a:tc>
                  <a:txBody>
                    <a:bodyPr/>
                    <a:lstStyle/>
                    <a:p>
                      <a:pPr algn="ctr">
                        <a:lnSpc>
                          <a:spcPct val="115000"/>
                        </a:lnSpc>
                        <a:spcAft>
                          <a:spcPts val="0"/>
                        </a:spcAft>
                      </a:pPr>
                      <a:r>
                        <a:rPr lang="en-GB" sz="1600" b="0" dirty="0">
                          <a:solidFill>
                            <a:schemeClr val="tx1"/>
                          </a:solidFill>
                          <a:effectLst/>
                        </a:rPr>
                        <a:t>1988</a:t>
                      </a:r>
                      <a:endParaRPr lang="en-GB" sz="1600" b="0" dirty="0">
                        <a:solidFill>
                          <a:schemeClr val="tx1"/>
                        </a:solidFill>
                        <a:effectLst/>
                        <a:latin typeface="Calibri"/>
                        <a:ea typeface="Calibri"/>
                        <a:cs typeface="Times New Roman"/>
                      </a:endParaRPr>
                    </a:p>
                  </a:txBody>
                  <a:tcPr marL="38838" marR="38838" marT="0" marB="0">
                    <a:solidFill>
                      <a:schemeClr val="bg1"/>
                    </a:solidFill>
                  </a:tcPr>
                </a:tc>
                <a:tc>
                  <a:txBody>
                    <a:bodyPr/>
                    <a:lstStyle/>
                    <a:p>
                      <a:pPr algn="ctr">
                        <a:lnSpc>
                          <a:spcPct val="115000"/>
                        </a:lnSpc>
                        <a:spcAft>
                          <a:spcPts val="0"/>
                        </a:spcAft>
                      </a:pPr>
                      <a:r>
                        <a:rPr lang="en-GB" sz="1600" b="0" dirty="0">
                          <a:solidFill>
                            <a:schemeClr val="tx1"/>
                          </a:solidFill>
                          <a:effectLst/>
                        </a:rPr>
                        <a:t>1989</a:t>
                      </a:r>
                      <a:endParaRPr lang="en-GB" sz="1600" b="0" dirty="0">
                        <a:solidFill>
                          <a:schemeClr val="tx1"/>
                        </a:solidFill>
                        <a:effectLst/>
                        <a:latin typeface="Calibri"/>
                        <a:ea typeface="Calibri"/>
                        <a:cs typeface="Times New Roman"/>
                      </a:endParaRPr>
                    </a:p>
                  </a:txBody>
                  <a:tcPr marL="38838" marR="38838" marT="0" marB="0">
                    <a:solidFill>
                      <a:schemeClr val="bg1"/>
                    </a:solidFill>
                  </a:tcPr>
                </a:tc>
                <a:tc>
                  <a:txBody>
                    <a:bodyPr/>
                    <a:lstStyle/>
                    <a:p>
                      <a:pPr algn="ctr">
                        <a:lnSpc>
                          <a:spcPct val="115000"/>
                        </a:lnSpc>
                        <a:spcAft>
                          <a:spcPts val="0"/>
                        </a:spcAft>
                      </a:pPr>
                      <a:r>
                        <a:rPr lang="en-GB" sz="1600" b="0" dirty="0">
                          <a:solidFill>
                            <a:schemeClr val="tx1"/>
                          </a:solidFill>
                          <a:effectLst/>
                        </a:rPr>
                        <a:t>1990</a:t>
                      </a:r>
                      <a:endParaRPr lang="en-GB" sz="1600" b="0" dirty="0">
                        <a:solidFill>
                          <a:schemeClr val="tx1"/>
                        </a:solidFill>
                        <a:effectLst/>
                        <a:latin typeface="Calibri"/>
                        <a:ea typeface="Calibri"/>
                        <a:cs typeface="Times New Roman"/>
                      </a:endParaRPr>
                    </a:p>
                  </a:txBody>
                  <a:tcPr marL="38838" marR="38838" marT="0" marB="0">
                    <a:solidFill>
                      <a:schemeClr val="bg1"/>
                    </a:solidFill>
                  </a:tcPr>
                </a:tc>
                <a:tc>
                  <a:txBody>
                    <a:bodyPr/>
                    <a:lstStyle/>
                    <a:p>
                      <a:pPr algn="ctr">
                        <a:lnSpc>
                          <a:spcPct val="115000"/>
                        </a:lnSpc>
                        <a:spcAft>
                          <a:spcPts val="0"/>
                        </a:spcAft>
                      </a:pPr>
                      <a:r>
                        <a:rPr lang="en-GB" sz="1600" b="0" dirty="0" smtClean="0">
                          <a:solidFill>
                            <a:schemeClr val="tx1"/>
                          </a:solidFill>
                          <a:effectLst/>
                        </a:rPr>
                        <a:t>1991</a:t>
                      </a:r>
                      <a:endParaRPr lang="en-GB" sz="1600" b="0" dirty="0">
                        <a:solidFill>
                          <a:schemeClr val="tx1"/>
                        </a:solidFill>
                        <a:effectLst/>
                        <a:latin typeface="Calibri"/>
                        <a:ea typeface="Calibri"/>
                        <a:cs typeface="Times New Roman"/>
                      </a:endParaRPr>
                    </a:p>
                  </a:txBody>
                  <a:tcPr marL="38838" marR="38838" marT="0" marB="0">
                    <a:noFill/>
                  </a:tcPr>
                </a:tc>
                <a:tc>
                  <a:txBody>
                    <a:bodyPr/>
                    <a:lstStyle/>
                    <a:p>
                      <a:pPr algn="ctr">
                        <a:lnSpc>
                          <a:spcPct val="115000"/>
                        </a:lnSpc>
                        <a:spcAft>
                          <a:spcPts val="0"/>
                        </a:spcAft>
                      </a:pPr>
                      <a:r>
                        <a:rPr lang="en-GB" sz="1600" b="0" dirty="0">
                          <a:solidFill>
                            <a:schemeClr val="tx1"/>
                          </a:solidFill>
                          <a:effectLst/>
                        </a:rPr>
                        <a:t>1992</a:t>
                      </a:r>
                      <a:endParaRPr lang="en-GB" sz="1600" b="0" dirty="0">
                        <a:solidFill>
                          <a:schemeClr val="tx1"/>
                        </a:solidFill>
                        <a:effectLst/>
                        <a:latin typeface="Calibri"/>
                        <a:ea typeface="Calibri"/>
                        <a:cs typeface="Times New Roman"/>
                      </a:endParaRPr>
                    </a:p>
                  </a:txBody>
                  <a:tcPr marL="38838" marR="38838" marT="0" marB="0">
                    <a:solidFill>
                      <a:schemeClr val="bg1"/>
                    </a:solidFill>
                  </a:tcPr>
                </a:tc>
                <a:tc>
                  <a:txBody>
                    <a:bodyPr/>
                    <a:lstStyle/>
                    <a:p>
                      <a:pPr algn="ctr">
                        <a:lnSpc>
                          <a:spcPct val="115000"/>
                        </a:lnSpc>
                        <a:spcAft>
                          <a:spcPts val="0"/>
                        </a:spcAft>
                      </a:pPr>
                      <a:r>
                        <a:rPr lang="en-GB" sz="1600" b="0" dirty="0">
                          <a:solidFill>
                            <a:schemeClr val="tx1"/>
                          </a:solidFill>
                          <a:effectLst/>
                        </a:rPr>
                        <a:t>1993</a:t>
                      </a:r>
                      <a:endParaRPr lang="en-GB" sz="1600" b="0" dirty="0">
                        <a:solidFill>
                          <a:schemeClr val="tx1"/>
                        </a:solidFill>
                        <a:effectLst/>
                        <a:latin typeface="Calibri"/>
                        <a:ea typeface="Calibri"/>
                        <a:cs typeface="Times New Roman"/>
                      </a:endParaRPr>
                    </a:p>
                  </a:txBody>
                  <a:tcPr marL="38838" marR="38838" marT="0" marB="0">
                    <a:solidFill>
                      <a:schemeClr val="bg1"/>
                    </a:solidFill>
                  </a:tcPr>
                </a:tc>
                <a:tc>
                  <a:txBody>
                    <a:bodyPr/>
                    <a:lstStyle/>
                    <a:p>
                      <a:pPr algn="ctr">
                        <a:lnSpc>
                          <a:spcPct val="115000"/>
                        </a:lnSpc>
                        <a:spcAft>
                          <a:spcPts val="0"/>
                        </a:spcAft>
                      </a:pPr>
                      <a:r>
                        <a:rPr lang="en-GB" sz="1600" b="0" dirty="0">
                          <a:solidFill>
                            <a:schemeClr val="tx1"/>
                          </a:solidFill>
                          <a:effectLst/>
                        </a:rPr>
                        <a:t>1998</a:t>
                      </a:r>
                      <a:endParaRPr lang="en-GB" sz="1600" b="0" dirty="0">
                        <a:solidFill>
                          <a:schemeClr val="tx1"/>
                        </a:solidFill>
                        <a:effectLst/>
                        <a:latin typeface="Calibri"/>
                        <a:ea typeface="Calibri"/>
                        <a:cs typeface="Times New Roman"/>
                      </a:endParaRPr>
                    </a:p>
                  </a:txBody>
                  <a:tcPr marL="38838" marR="38838" marT="0" marB="0">
                    <a:solidFill>
                      <a:schemeClr val="bg1"/>
                    </a:solidFill>
                  </a:tcPr>
                </a:tc>
              </a:tr>
              <a:tr h="187627">
                <a:tc>
                  <a:txBody>
                    <a:bodyPr/>
                    <a:lstStyle/>
                    <a:p>
                      <a:pPr algn="just">
                        <a:lnSpc>
                          <a:spcPct val="115000"/>
                        </a:lnSpc>
                        <a:spcAft>
                          <a:spcPts val="0"/>
                        </a:spcAft>
                      </a:pPr>
                      <a:r>
                        <a:rPr lang="en-GB" sz="1600" dirty="0">
                          <a:effectLst/>
                        </a:rPr>
                        <a:t> </a:t>
                      </a:r>
                      <a:endParaRPr lang="en-GB" sz="1600" dirty="0">
                        <a:effectLst/>
                        <a:latin typeface="Calibri"/>
                        <a:ea typeface="Calibri"/>
                        <a:cs typeface="Times New Roman"/>
                      </a:endParaRPr>
                    </a:p>
                  </a:txBody>
                  <a:tcPr marL="38838" marR="38838" marT="0" marB="0">
                    <a:solidFill>
                      <a:schemeClr val="bg1"/>
                    </a:solidFill>
                  </a:tcPr>
                </a:tc>
                <a:tc>
                  <a:txBody>
                    <a:bodyPr/>
                    <a:lstStyle/>
                    <a:p>
                      <a:pPr algn="ctr">
                        <a:lnSpc>
                          <a:spcPct val="115000"/>
                        </a:lnSpc>
                        <a:spcAft>
                          <a:spcPts val="0"/>
                        </a:spcAft>
                      </a:pPr>
                      <a:r>
                        <a:rPr lang="en-GB" sz="1600">
                          <a:effectLst/>
                        </a:rPr>
                        <a:t> </a:t>
                      </a:r>
                      <a:endParaRPr lang="en-GB" sz="1600">
                        <a:effectLst/>
                        <a:latin typeface="Calibri"/>
                        <a:ea typeface="Calibri"/>
                        <a:cs typeface="Times New Roman"/>
                      </a:endParaRPr>
                    </a:p>
                  </a:txBody>
                  <a:tcPr marL="38838" marR="38838" marT="0" marB="0">
                    <a:solidFill>
                      <a:schemeClr val="bg1"/>
                    </a:solidFill>
                  </a:tcPr>
                </a:tc>
                <a:tc>
                  <a:txBody>
                    <a:bodyPr/>
                    <a:lstStyle/>
                    <a:p>
                      <a:pPr algn="ctr">
                        <a:lnSpc>
                          <a:spcPct val="115000"/>
                        </a:lnSpc>
                        <a:spcAft>
                          <a:spcPts val="0"/>
                        </a:spcAft>
                      </a:pPr>
                      <a:r>
                        <a:rPr lang="en-GB" sz="1600" dirty="0">
                          <a:effectLst/>
                        </a:rPr>
                        <a:t> </a:t>
                      </a:r>
                      <a:endParaRPr lang="en-GB" sz="1600" dirty="0">
                        <a:effectLst/>
                        <a:latin typeface="Calibri"/>
                        <a:ea typeface="Calibri"/>
                        <a:cs typeface="Times New Roman"/>
                      </a:endParaRPr>
                    </a:p>
                  </a:txBody>
                  <a:tcPr marL="38838" marR="38838" marT="0" marB="0">
                    <a:solidFill>
                      <a:schemeClr val="bg1"/>
                    </a:solidFill>
                  </a:tcPr>
                </a:tc>
                <a:tc>
                  <a:txBody>
                    <a:bodyPr/>
                    <a:lstStyle/>
                    <a:p>
                      <a:pPr algn="ctr">
                        <a:lnSpc>
                          <a:spcPct val="115000"/>
                        </a:lnSpc>
                        <a:spcAft>
                          <a:spcPts val="0"/>
                        </a:spcAft>
                      </a:pPr>
                      <a:r>
                        <a:rPr lang="en-GB" sz="1600" dirty="0">
                          <a:effectLst/>
                        </a:rPr>
                        <a:t> </a:t>
                      </a:r>
                      <a:endParaRPr lang="en-GB" sz="1600" dirty="0">
                        <a:effectLst/>
                        <a:latin typeface="Calibri"/>
                        <a:ea typeface="Calibri"/>
                        <a:cs typeface="Times New Roman"/>
                      </a:endParaRPr>
                    </a:p>
                  </a:txBody>
                  <a:tcPr marL="38838" marR="38838" marT="0" marB="0">
                    <a:solidFill>
                      <a:schemeClr val="bg1"/>
                    </a:solidFill>
                  </a:tcPr>
                </a:tc>
                <a:tc>
                  <a:txBody>
                    <a:bodyPr/>
                    <a:lstStyle/>
                    <a:p>
                      <a:pPr algn="ctr">
                        <a:lnSpc>
                          <a:spcPct val="115000"/>
                        </a:lnSpc>
                        <a:spcAft>
                          <a:spcPts val="0"/>
                        </a:spcAft>
                      </a:pPr>
                      <a:r>
                        <a:rPr lang="en-GB" sz="1600" dirty="0">
                          <a:effectLst/>
                        </a:rPr>
                        <a:t> </a:t>
                      </a:r>
                      <a:endParaRPr lang="en-GB" sz="1600" dirty="0">
                        <a:effectLst/>
                        <a:latin typeface="Calibri"/>
                        <a:ea typeface="Calibri"/>
                        <a:cs typeface="Times New Roman"/>
                      </a:endParaRPr>
                    </a:p>
                  </a:txBody>
                  <a:tcPr marL="38838" marR="38838" marT="0" marB="0">
                    <a:solidFill>
                      <a:schemeClr val="bg1"/>
                    </a:solidFill>
                  </a:tcPr>
                </a:tc>
                <a:tc>
                  <a:txBody>
                    <a:bodyPr/>
                    <a:lstStyle/>
                    <a:p>
                      <a:pPr algn="ctr">
                        <a:lnSpc>
                          <a:spcPct val="115000"/>
                        </a:lnSpc>
                        <a:spcAft>
                          <a:spcPts val="0"/>
                        </a:spcAft>
                      </a:pPr>
                      <a:r>
                        <a:rPr lang="en-GB" sz="1600">
                          <a:effectLst/>
                        </a:rPr>
                        <a:t> </a:t>
                      </a:r>
                      <a:endParaRPr lang="en-GB" sz="1600">
                        <a:effectLst/>
                        <a:latin typeface="Calibri"/>
                        <a:ea typeface="Calibri"/>
                        <a:cs typeface="Times New Roman"/>
                      </a:endParaRPr>
                    </a:p>
                  </a:txBody>
                  <a:tcPr marL="38838" marR="38838" marT="0" marB="0">
                    <a:solidFill>
                      <a:schemeClr val="bg1"/>
                    </a:solidFill>
                  </a:tcPr>
                </a:tc>
                <a:tc>
                  <a:txBody>
                    <a:bodyPr/>
                    <a:lstStyle/>
                    <a:p>
                      <a:pPr algn="ctr">
                        <a:lnSpc>
                          <a:spcPct val="115000"/>
                        </a:lnSpc>
                        <a:spcAft>
                          <a:spcPts val="0"/>
                        </a:spcAft>
                      </a:pPr>
                      <a:r>
                        <a:rPr lang="en-GB" sz="1600">
                          <a:effectLst/>
                        </a:rPr>
                        <a:t> </a:t>
                      </a:r>
                      <a:endParaRPr lang="en-GB" sz="1600">
                        <a:effectLst/>
                        <a:latin typeface="Calibri"/>
                        <a:ea typeface="Calibri"/>
                        <a:cs typeface="Times New Roman"/>
                      </a:endParaRPr>
                    </a:p>
                  </a:txBody>
                  <a:tcPr marL="38838" marR="38838" marT="0" marB="0">
                    <a:solidFill>
                      <a:schemeClr val="bg1"/>
                    </a:solidFill>
                  </a:tcPr>
                </a:tc>
                <a:tc>
                  <a:txBody>
                    <a:bodyPr/>
                    <a:lstStyle/>
                    <a:p>
                      <a:pPr algn="ctr">
                        <a:lnSpc>
                          <a:spcPct val="115000"/>
                        </a:lnSpc>
                        <a:spcAft>
                          <a:spcPts val="0"/>
                        </a:spcAft>
                      </a:pPr>
                      <a:r>
                        <a:rPr lang="en-GB" sz="1600" dirty="0">
                          <a:effectLst/>
                        </a:rPr>
                        <a:t> </a:t>
                      </a:r>
                      <a:endParaRPr lang="en-GB" sz="1600" dirty="0">
                        <a:effectLst/>
                        <a:latin typeface="Calibri"/>
                        <a:ea typeface="Calibri"/>
                        <a:cs typeface="Times New Roman"/>
                      </a:endParaRPr>
                    </a:p>
                  </a:txBody>
                  <a:tcPr marL="38838" marR="38838" marT="0" marB="0">
                    <a:noFill/>
                  </a:tcPr>
                </a:tc>
                <a:tc>
                  <a:txBody>
                    <a:bodyPr/>
                    <a:lstStyle/>
                    <a:p>
                      <a:pPr algn="ctr">
                        <a:lnSpc>
                          <a:spcPct val="115000"/>
                        </a:lnSpc>
                        <a:spcAft>
                          <a:spcPts val="0"/>
                        </a:spcAft>
                      </a:pPr>
                      <a:r>
                        <a:rPr lang="en-GB" sz="1600" dirty="0">
                          <a:effectLst/>
                        </a:rPr>
                        <a:t> </a:t>
                      </a:r>
                      <a:endParaRPr lang="en-GB" sz="1600" dirty="0">
                        <a:effectLst/>
                        <a:latin typeface="Calibri"/>
                        <a:ea typeface="Calibri"/>
                        <a:cs typeface="Times New Roman"/>
                      </a:endParaRPr>
                    </a:p>
                  </a:txBody>
                  <a:tcPr marL="38838" marR="38838" marT="0" marB="0">
                    <a:solidFill>
                      <a:schemeClr val="bg1"/>
                    </a:solidFill>
                  </a:tcPr>
                </a:tc>
                <a:tc>
                  <a:txBody>
                    <a:bodyPr/>
                    <a:lstStyle/>
                    <a:p>
                      <a:pPr algn="ctr">
                        <a:lnSpc>
                          <a:spcPct val="115000"/>
                        </a:lnSpc>
                        <a:spcAft>
                          <a:spcPts val="0"/>
                        </a:spcAft>
                      </a:pPr>
                      <a:r>
                        <a:rPr lang="en-GB" sz="1600">
                          <a:effectLst/>
                        </a:rPr>
                        <a:t> </a:t>
                      </a:r>
                      <a:endParaRPr lang="en-GB" sz="1600">
                        <a:effectLst/>
                        <a:latin typeface="Calibri"/>
                        <a:ea typeface="Calibri"/>
                        <a:cs typeface="Times New Roman"/>
                      </a:endParaRPr>
                    </a:p>
                  </a:txBody>
                  <a:tcPr marL="38838" marR="38838" marT="0" marB="0">
                    <a:solidFill>
                      <a:schemeClr val="bg1"/>
                    </a:solidFill>
                  </a:tcPr>
                </a:tc>
                <a:tc>
                  <a:txBody>
                    <a:bodyPr/>
                    <a:lstStyle/>
                    <a:p>
                      <a:pPr algn="ctr">
                        <a:lnSpc>
                          <a:spcPct val="115000"/>
                        </a:lnSpc>
                        <a:spcAft>
                          <a:spcPts val="0"/>
                        </a:spcAft>
                      </a:pPr>
                      <a:r>
                        <a:rPr lang="en-GB" sz="1600">
                          <a:effectLst/>
                        </a:rPr>
                        <a:t> </a:t>
                      </a:r>
                      <a:endParaRPr lang="en-GB" sz="1600">
                        <a:effectLst/>
                        <a:latin typeface="Calibri"/>
                        <a:ea typeface="Calibri"/>
                        <a:cs typeface="Times New Roman"/>
                      </a:endParaRPr>
                    </a:p>
                  </a:txBody>
                  <a:tcPr marL="38838" marR="38838" marT="0" marB="0">
                    <a:solidFill>
                      <a:schemeClr val="bg1"/>
                    </a:solidFill>
                  </a:tcPr>
                </a:tc>
              </a:tr>
              <a:tr h="375254">
                <a:tc>
                  <a:txBody>
                    <a:bodyPr/>
                    <a:lstStyle/>
                    <a:p>
                      <a:pPr algn="just">
                        <a:lnSpc>
                          <a:spcPct val="115000"/>
                        </a:lnSpc>
                        <a:spcAft>
                          <a:spcPts val="0"/>
                        </a:spcAft>
                      </a:pPr>
                      <a:r>
                        <a:rPr lang="en-GB" sz="1600" b="0" dirty="0">
                          <a:solidFill>
                            <a:schemeClr val="tx1"/>
                          </a:solidFill>
                          <a:effectLst/>
                        </a:rPr>
                        <a:t>All</a:t>
                      </a:r>
                      <a:endParaRPr lang="en-GB" sz="1600" b="0" dirty="0">
                        <a:solidFill>
                          <a:schemeClr val="tx1"/>
                        </a:solidFill>
                        <a:effectLst/>
                        <a:latin typeface="Calibri"/>
                        <a:ea typeface="Calibri"/>
                        <a:cs typeface="Times New Roman"/>
                      </a:endParaRPr>
                    </a:p>
                  </a:txBody>
                  <a:tcPr marL="38838" marR="38838" marT="0" marB="0">
                    <a:solidFill>
                      <a:schemeClr val="bg1"/>
                    </a:solidFill>
                  </a:tcPr>
                </a:tc>
                <a:tc>
                  <a:txBody>
                    <a:bodyPr/>
                    <a:lstStyle/>
                    <a:p>
                      <a:pPr>
                        <a:lnSpc>
                          <a:spcPct val="115000"/>
                        </a:lnSpc>
                        <a:spcAft>
                          <a:spcPts val="0"/>
                        </a:spcAft>
                      </a:pPr>
                      <a:r>
                        <a:rPr lang="en-GB" sz="1600" dirty="0">
                          <a:effectLst/>
                        </a:rPr>
                        <a:t>0.025</a:t>
                      </a:r>
                    </a:p>
                    <a:p>
                      <a:pPr>
                        <a:lnSpc>
                          <a:spcPct val="115000"/>
                        </a:lnSpc>
                        <a:spcAft>
                          <a:spcPts val="0"/>
                        </a:spcAft>
                      </a:pPr>
                      <a:r>
                        <a:rPr lang="en-GB" sz="1600" dirty="0">
                          <a:effectLst/>
                        </a:rPr>
                        <a:t>(0.00)</a:t>
                      </a:r>
                      <a:endParaRPr lang="en-GB" sz="1600" dirty="0">
                        <a:effectLst/>
                        <a:latin typeface="Calibri"/>
                        <a:ea typeface="Calibri"/>
                        <a:cs typeface="Times New Roman"/>
                      </a:endParaRPr>
                    </a:p>
                  </a:txBody>
                  <a:tcPr marL="38838" marR="38838" marT="0" marB="0">
                    <a:solidFill>
                      <a:schemeClr val="bg1"/>
                    </a:solidFill>
                  </a:tcPr>
                </a:tc>
                <a:tc>
                  <a:txBody>
                    <a:bodyPr/>
                    <a:lstStyle/>
                    <a:p>
                      <a:pPr>
                        <a:lnSpc>
                          <a:spcPct val="115000"/>
                        </a:lnSpc>
                        <a:spcAft>
                          <a:spcPts val="0"/>
                        </a:spcAft>
                      </a:pPr>
                      <a:r>
                        <a:rPr lang="en-GB" sz="1600">
                          <a:effectLst/>
                        </a:rPr>
                        <a:t>0.026</a:t>
                      </a:r>
                    </a:p>
                    <a:p>
                      <a:pPr>
                        <a:lnSpc>
                          <a:spcPct val="115000"/>
                        </a:lnSpc>
                        <a:spcAft>
                          <a:spcPts val="0"/>
                        </a:spcAft>
                      </a:pPr>
                      <a:r>
                        <a:rPr lang="en-GB" sz="1600">
                          <a:effectLst/>
                        </a:rPr>
                        <a:t>(0.00)</a:t>
                      </a:r>
                      <a:endParaRPr lang="en-GB" sz="1600">
                        <a:effectLst/>
                        <a:latin typeface="Calibri"/>
                        <a:ea typeface="Calibri"/>
                        <a:cs typeface="Times New Roman"/>
                      </a:endParaRPr>
                    </a:p>
                  </a:txBody>
                  <a:tcPr marL="38838" marR="38838" marT="0" marB="0">
                    <a:solidFill>
                      <a:schemeClr val="bg1"/>
                    </a:solidFill>
                  </a:tcPr>
                </a:tc>
                <a:tc>
                  <a:txBody>
                    <a:bodyPr/>
                    <a:lstStyle/>
                    <a:p>
                      <a:pPr>
                        <a:lnSpc>
                          <a:spcPct val="115000"/>
                        </a:lnSpc>
                        <a:spcAft>
                          <a:spcPts val="0"/>
                        </a:spcAft>
                      </a:pPr>
                      <a:r>
                        <a:rPr lang="en-GB" sz="1600">
                          <a:effectLst/>
                        </a:rPr>
                        <a:t>0.023</a:t>
                      </a:r>
                    </a:p>
                    <a:p>
                      <a:pPr>
                        <a:lnSpc>
                          <a:spcPct val="115000"/>
                        </a:lnSpc>
                        <a:spcAft>
                          <a:spcPts val="0"/>
                        </a:spcAft>
                      </a:pPr>
                      <a:r>
                        <a:rPr lang="en-GB" sz="1600">
                          <a:effectLst/>
                        </a:rPr>
                        <a:t>(0.00)</a:t>
                      </a:r>
                      <a:endParaRPr lang="en-GB" sz="1600">
                        <a:effectLst/>
                        <a:latin typeface="Calibri"/>
                        <a:ea typeface="Calibri"/>
                        <a:cs typeface="Times New Roman"/>
                      </a:endParaRPr>
                    </a:p>
                  </a:txBody>
                  <a:tcPr marL="38838" marR="38838" marT="0" marB="0">
                    <a:solidFill>
                      <a:schemeClr val="bg1"/>
                    </a:solidFill>
                  </a:tcPr>
                </a:tc>
                <a:tc>
                  <a:txBody>
                    <a:bodyPr/>
                    <a:lstStyle/>
                    <a:p>
                      <a:pPr>
                        <a:lnSpc>
                          <a:spcPct val="115000"/>
                        </a:lnSpc>
                        <a:spcAft>
                          <a:spcPts val="0"/>
                        </a:spcAft>
                      </a:pPr>
                      <a:r>
                        <a:rPr lang="en-GB" sz="1600">
                          <a:effectLst/>
                        </a:rPr>
                        <a:t>0.030</a:t>
                      </a:r>
                    </a:p>
                    <a:p>
                      <a:pPr>
                        <a:lnSpc>
                          <a:spcPct val="115000"/>
                        </a:lnSpc>
                        <a:spcAft>
                          <a:spcPts val="0"/>
                        </a:spcAft>
                      </a:pPr>
                      <a:r>
                        <a:rPr lang="en-GB" sz="1600">
                          <a:effectLst/>
                        </a:rPr>
                        <a:t>(0.00)</a:t>
                      </a:r>
                      <a:endParaRPr lang="en-GB" sz="1600">
                        <a:effectLst/>
                        <a:latin typeface="Calibri"/>
                        <a:ea typeface="Calibri"/>
                        <a:cs typeface="Times New Roman"/>
                      </a:endParaRPr>
                    </a:p>
                  </a:txBody>
                  <a:tcPr marL="38838" marR="38838" marT="0" marB="0">
                    <a:solidFill>
                      <a:schemeClr val="bg1"/>
                    </a:solidFill>
                  </a:tcPr>
                </a:tc>
                <a:tc>
                  <a:txBody>
                    <a:bodyPr/>
                    <a:lstStyle/>
                    <a:p>
                      <a:pPr>
                        <a:lnSpc>
                          <a:spcPct val="115000"/>
                        </a:lnSpc>
                        <a:spcAft>
                          <a:spcPts val="0"/>
                        </a:spcAft>
                      </a:pPr>
                      <a:r>
                        <a:rPr lang="en-GB" sz="1600">
                          <a:effectLst/>
                        </a:rPr>
                        <a:t>0.021</a:t>
                      </a:r>
                    </a:p>
                    <a:p>
                      <a:pPr>
                        <a:lnSpc>
                          <a:spcPct val="115000"/>
                        </a:lnSpc>
                        <a:spcAft>
                          <a:spcPts val="0"/>
                        </a:spcAft>
                      </a:pPr>
                      <a:r>
                        <a:rPr lang="en-GB" sz="1600">
                          <a:effectLst/>
                        </a:rPr>
                        <a:t>(0.00)</a:t>
                      </a:r>
                      <a:endParaRPr lang="en-GB" sz="1600">
                        <a:effectLst/>
                        <a:latin typeface="Calibri"/>
                        <a:ea typeface="Calibri"/>
                        <a:cs typeface="Times New Roman"/>
                      </a:endParaRPr>
                    </a:p>
                  </a:txBody>
                  <a:tcPr marL="38838" marR="38838" marT="0" marB="0">
                    <a:solidFill>
                      <a:schemeClr val="bg1"/>
                    </a:solidFill>
                  </a:tcPr>
                </a:tc>
                <a:tc>
                  <a:txBody>
                    <a:bodyPr/>
                    <a:lstStyle/>
                    <a:p>
                      <a:pPr>
                        <a:lnSpc>
                          <a:spcPct val="115000"/>
                        </a:lnSpc>
                        <a:spcAft>
                          <a:spcPts val="0"/>
                        </a:spcAft>
                      </a:pPr>
                      <a:r>
                        <a:rPr lang="en-GB" sz="1600">
                          <a:effectLst/>
                        </a:rPr>
                        <a:t>0.034</a:t>
                      </a:r>
                    </a:p>
                    <a:p>
                      <a:pPr>
                        <a:lnSpc>
                          <a:spcPct val="115000"/>
                        </a:lnSpc>
                        <a:spcAft>
                          <a:spcPts val="0"/>
                        </a:spcAft>
                      </a:pPr>
                      <a:r>
                        <a:rPr lang="en-GB" sz="1600">
                          <a:effectLst/>
                        </a:rPr>
                        <a:t>(0.00)</a:t>
                      </a:r>
                      <a:endParaRPr lang="en-GB" sz="1600">
                        <a:effectLst/>
                        <a:latin typeface="Calibri"/>
                        <a:ea typeface="Calibri"/>
                        <a:cs typeface="Times New Roman"/>
                      </a:endParaRPr>
                    </a:p>
                  </a:txBody>
                  <a:tcPr marL="38838" marR="38838" marT="0" marB="0">
                    <a:solidFill>
                      <a:schemeClr val="bg1"/>
                    </a:solidFill>
                  </a:tcPr>
                </a:tc>
                <a:tc>
                  <a:txBody>
                    <a:bodyPr/>
                    <a:lstStyle/>
                    <a:p>
                      <a:pPr>
                        <a:lnSpc>
                          <a:spcPct val="115000"/>
                        </a:lnSpc>
                        <a:spcAft>
                          <a:spcPts val="0"/>
                        </a:spcAft>
                      </a:pPr>
                      <a:r>
                        <a:rPr lang="en-GB" sz="1600" dirty="0" smtClean="0">
                          <a:effectLst/>
                        </a:rPr>
                        <a:t>0.043 (</a:t>
                      </a:r>
                      <a:r>
                        <a:rPr lang="en-GB" sz="1600" dirty="0">
                          <a:effectLst/>
                        </a:rPr>
                        <a:t>0.00)</a:t>
                      </a:r>
                      <a:endParaRPr lang="en-GB" sz="1600" dirty="0">
                        <a:effectLst/>
                        <a:latin typeface="Calibri"/>
                        <a:ea typeface="Calibri"/>
                        <a:cs typeface="Times New Roman"/>
                      </a:endParaRPr>
                    </a:p>
                  </a:txBody>
                  <a:tcPr marL="38838" marR="38838" marT="0" marB="0">
                    <a:solidFill>
                      <a:schemeClr val="bg1"/>
                    </a:solidFill>
                  </a:tcPr>
                </a:tc>
                <a:tc>
                  <a:txBody>
                    <a:bodyPr/>
                    <a:lstStyle/>
                    <a:p>
                      <a:pPr>
                        <a:lnSpc>
                          <a:spcPct val="115000"/>
                        </a:lnSpc>
                        <a:spcAft>
                          <a:spcPts val="0"/>
                        </a:spcAft>
                      </a:pPr>
                      <a:r>
                        <a:rPr lang="en-GB" sz="1600" dirty="0">
                          <a:effectLst/>
                        </a:rPr>
                        <a:t>0.061</a:t>
                      </a:r>
                    </a:p>
                    <a:p>
                      <a:pPr>
                        <a:lnSpc>
                          <a:spcPct val="115000"/>
                        </a:lnSpc>
                        <a:spcAft>
                          <a:spcPts val="0"/>
                        </a:spcAft>
                      </a:pPr>
                      <a:r>
                        <a:rPr lang="en-GB" sz="1600" dirty="0">
                          <a:effectLst/>
                        </a:rPr>
                        <a:t>(0.00)</a:t>
                      </a:r>
                      <a:endParaRPr lang="en-GB" sz="1600" dirty="0">
                        <a:effectLst/>
                        <a:latin typeface="Calibri"/>
                        <a:ea typeface="Calibri"/>
                        <a:cs typeface="Times New Roman"/>
                      </a:endParaRPr>
                    </a:p>
                  </a:txBody>
                  <a:tcPr marL="38838" marR="38838" marT="0" marB="0">
                    <a:solidFill>
                      <a:schemeClr val="bg1"/>
                    </a:solidFill>
                  </a:tcPr>
                </a:tc>
                <a:tc>
                  <a:txBody>
                    <a:bodyPr/>
                    <a:lstStyle/>
                    <a:p>
                      <a:pPr>
                        <a:lnSpc>
                          <a:spcPct val="115000"/>
                        </a:lnSpc>
                        <a:spcAft>
                          <a:spcPts val="0"/>
                        </a:spcAft>
                      </a:pPr>
                      <a:r>
                        <a:rPr lang="en-GB" sz="1600" dirty="0">
                          <a:effectLst/>
                        </a:rPr>
                        <a:t>0.064</a:t>
                      </a:r>
                    </a:p>
                    <a:p>
                      <a:pPr>
                        <a:lnSpc>
                          <a:spcPct val="115000"/>
                        </a:lnSpc>
                        <a:spcAft>
                          <a:spcPts val="0"/>
                        </a:spcAft>
                      </a:pPr>
                      <a:r>
                        <a:rPr lang="en-GB" sz="1600" dirty="0">
                          <a:effectLst/>
                        </a:rPr>
                        <a:t>(0.00)</a:t>
                      </a:r>
                      <a:endParaRPr lang="en-GB" sz="1600" dirty="0">
                        <a:effectLst/>
                        <a:latin typeface="Calibri"/>
                        <a:ea typeface="Calibri"/>
                        <a:cs typeface="Times New Roman"/>
                      </a:endParaRPr>
                    </a:p>
                  </a:txBody>
                  <a:tcPr marL="38838" marR="38838" marT="0" marB="0">
                    <a:solidFill>
                      <a:schemeClr val="bg1"/>
                    </a:solidFill>
                  </a:tcPr>
                </a:tc>
                <a:tc>
                  <a:txBody>
                    <a:bodyPr/>
                    <a:lstStyle/>
                    <a:p>
                      <a:pPr algn="ctr">
                        <a:lnSpc>
                          <a:spcPct val="115000"/>
                        </a:lnSpc>
                        <a:spcAft>
                          <a:spcPts val="0"/>
                        </a:spcAft>
                      </a:pPr>
                      <a:r>
                        <a:rPr lang="en-GB" sz="1600">
                          <a:effectLst/>
                        </a:rPr>
                        <a:t>0.064</a:t>
                      </a:r>
                    </a:p>
                    <a:p>
                      <a:pPr algn="ctr">
                        <a:lnSpc>
                          <a:spcPct val="115000"/>
                        </a:lnSpc>
                        <a:spcAft>
                          <a:spcPts val="0"/>
                        </a:spcAft>
                      </a:pPr>
                      <a:r>
                        <a:rPr lang="en-GB" sz="1600">
                          <a:effectLst/>
                        </a:rPr>
                        <a:t>(0.00)</a:t>
                      </a:r>
                      <a:endParaRPr lang="en-GB" sz="1600">
                        <a:effectLst/>
                        <a:latin typeface="Calibri"/>
                        <a:ea typeface="Calibri"/>
                        <a:cs typeface="Times New Roman"/>
                      </a:endParaRPr>
                    </a:p>
                  </a:txBody>
                  <a:tcPr marL="38838" marR="38838" marT="0" marB="0">
                    <a:solidFill>
                      <a:schemeClr val="bg1"/>
                    </a:solidFill>
                  </a:tcPr>
                </a:tc>
              </a:tr>
              <a:tr h="375223">
                <a:tc>
                  <a:txBody>
                    <a:bodyPr/>
                    <a:lstStyle/>
                    <a:p>
                      <a:pPr algn="just">
                        <a:lnSpc>
                          <a:spcPct val="115000"/>
                        </a:lnSpc>
                        <a:spcAft>
                          <a:spcPts val="0"/>
                        </a:spcAft>
                      </a:pPr>
                      <a:r>
                        <a:rPr lang="en-GB" sz="1600" b="0" dirty="0">
                          <a:solidFill>
                            <a:schemeClr val="tx1"/>
                          </a:solidFill>
                          <a:effectLst/>
                        </a:rPr>
                        <a:t>HE </a:t>
                      </a:r>
                      <a:r>
                        <a:rPr lang="en-GB" sz="1600" b="0" dirty="0" err="1">
                          <a:solidFill>
                            <a:schemeClr val="tx1"/>
                          </a:solidFill>
                          <a:effectLst/>
                        </a:rPr>
                        <a:t>pop</a:t>
                      </a:r>
                      <a:r>
                        <a:rPr lang="en-GB" sz="1600" b="0" baseline="30000" dirty="0" err="1">
                          <a:solidFill>
                            <a:schemeClr val="tx1"/>
                          </a:solidFill>
                          <a:effectLst/>
                        </a:rPr>
                        <a:t>n</a:t>
                      </a:r>
                      <a:endParaRPr lang="en-GB" sz="1600" b="0" dirty="0">
                        <a:solidFill>
                          <a:schemeClr val="tx1"/>
                        </a:solidFill>
                        <a:effectLst/>
                        <a:latin typeface="Calibri"/>
                        <a:ea typeface="Calibri"/>
                        <a:cs typeface="Times New Roman"/>
                      </a:endParaRPr>
                    </a:p>
                  </a:txBody>
                  <a:tcPr marL="38838" marR="38838" marT="0" marB="0">
                    <a:solidFill>
                      <a:schemeClr val="bg1"/>
                    </a:solidFill>
                  </a:tcPr>
                </a:tc>
                <a:tc>
                  <a:txBody>
                    <a:bodyPr/>
                    <a:lstStyle/>
                    <a:p>
                      <a:pPr>
                        <a:lnSpc>
                          <a:spcPct val="115000"/>
                        </a:lnSpc>
                        <a:spcAft>
                          <a:spcPts val="0"/>
                        </a:spcAft>
                      </a:pPr>
                      <a:r>
                        <a:rPr lang="en-GB" sz="1600">
                          <a:effectLst/>
                        </a:rPr>
                        <a:t>80947</a:t>
                      </a:r>
                      <a:endParaRPr lang="en-GB" sz="1600">
                        <a:effectLst/>
                        <a:latin typeface="Calibri"/>
                        <a:ea typeface="Calibri"/>
                        <a:cs typeface="Times New Roman"/>
                      </a:endParaRPr>
                    </a:p>
                  </a:txBody>
                  <a:tcPr marL="38838" marR="38838" marT="0" marB="0" anchor="b">
                    <a:solidFill>
                      <a:schemeClr val="bg1"/>
                    </a:solidFill>
                  </a:tcPr>
                </a:tc>
                <a:tc>
                  <a:txBody>
                    <a:bodyPr/>
                    <a:lstStyle/>
                    <a:p>
                      <a:pPr>
                        <a:lnSpc>
                          <a:spcPct val="115000"/>
                        </a:lnSpc>
                        <a:spcAft>
                          <a:spcPts val="0"/>
                        </a:spcAft>
                      </a:pPr>
                      <a:r>
                        <a:rPr lang="en-GB" sz="1600" dirty="0">
                          <a:effectLst/>
                        </a:rPr>
                        <a:t>79057</a:t>
                      </a:r>
                      <a:endParaRPr lang="en-GB" sz="1600" dirty="0">
                        <a:effectLst/>
                        <a:latin typeface="Calibri"/>
                        <a:ea typeface="Calibri"/>
                        <a:cs typeface="Times New Roman"/>
                      </a:endParaRPr>
                    </a:p>
                  </a:txBody>
                  <a:tcPr marL="38838" marR="38838" marT="0" marB="0" anchor="b">
                    <a:solidFill>
                      <a:schemeClr val="bg1"/>
                    </a:solidFill>
                  </a:tcPr>
                </a:tc>
                <a:tc>
                  <a:txBody>
                    <a:bodyPr/>
                    <a:lstStyle/>
                    <a:p>
                      <a:pPr>
                        <a:lnSpc>
                          <a:spcPct val="115000"/>
                        </a:lnSpc>
                        <a:spcAft>
                          <a:spcPts val="0"/>
                        </a:spcAft>
                      </a:pPr>
                      <a:r>
                        <a:rPr lang="en-GB" sz="1600">
                          <a:effectLst/>
                        </a:rPr>
                        <a:t>80655</a:t>
                      </a:r>
                      <a:endParaRPr lang="en-GB" sz="1600">
                        <a:effectLst/>
                        <a:latin typeface="Calibri"/>
                        <a:ea typeface="Calibri"/>
                        <a:cs typeface="Times New Roman"/>
                      </a:endParaRPr>
                    </a:p>
                  </a:txBody>
                  <a:tcPr marL="38838" marR="38838" marT="0" marB="0" anchor="b">
                    <a:solidFill>
                      <a:schemeClr val="bg1"/>
                    </a:solidFill>
                  </a:tcPr>
                </a:tc>
                <a:tc>
                  <a:txBody>
                    <a:bodyPr/>
                    <a:lstStyle/>
                    <a:p>
                      <a:pPr>
                        <a:lnSpc>
                          <a:spcPct val="115000"/>
                        </a:lnSpc>
                        <a:spcAft>
                          <a:spcPts val="0"/>
                        </a:spcAft>
                      </a:pPr>
                      <a:r>
                        <a:rPr lang="en-GB" sz="1600">
                          <a:effectLst/>
                        </a:rPr>
                        <a:t>82738</a:t>
                      </a:r>
                      <a:endParaRPr lang="en-GB" sz="1600">
                        <a:effectLst/>
                        <a:latin typeface="Calibri"/>
                        <a:ea typeface="Calibri"/>
                        <a:cs typeface="Times New Roman"/>
                      </a:endParaRPr>
                    </a:p>
                  </a:txBody>
                  <a:tcPr marL="38838" marR="38838" marT="0" marB="0" anchor="b">
                    <a:solidFill>
                      <a:schemeClr val="bg1"/>
                    </a:solidFill>
                  </a:tcPr>
                </a:tc>
                <a:tc>
                  <a:txBody>
                    <a:bodyPr/>
                    <a:lstStyle/>
                    <a:p>
                      <a:pPr>
                        <a:lnSpc>
                          <a:spcPct val="115000"/>
                        </a:lnSpc>
                        <a:spcAft>
                          <a:spcPts val="0"/>
                        </a:spcAft>
                      </a:pPr>
                      <a:r>
                        <a:rPr lang="en-GB" sz="1600">
                          <a:effectLst/>
                        </a:rPr>
                        <a:t>83360</a:t>
                      </a:r>
                      <a:endParaRPr lang="en-GB" sz="1600">
                        <a:effectLst/>
                        <a:latin typeface="Calibri"/>
                        <a:ea typeface="Calibri"/>
                        <a:cs typeface="Times New Roman"/>
                      </a:endParaRPr>
                    </a:p>
                  </a:txBody>
                  <a:tcPr marL="38838" marR="38838" marT="0" marB="0" anchor="b">
                    <a:solidFill>
                      <a:schemeClr val="bg1"/>
                    </a:solidFill>
                  </a:tcPr>
                </a:tc>
                <a:tc>
                  <a:txBody>
                    <a:bodyPr/>
                    <a:lstStyle/>
                    <a:p>
                      <a:pPr>
                        <a:lnSpc>
                          <a:spcPct val="115000"/>
                        </a:lnSpc>
                        <a:spcAft>
                          <a:spcPts val="0"/>
                        </a:spcAft>
                      </a:pPr>
                      <a:r>
                        <a:rPr lang="en-GB" sz="1600">
                          <a:effectLst/>
                        </a:rPr>
                        <a:t>84656</a:t>
                      </a:r>
                      <a:endParaRPr lang="en-GB" sz="1600">
                        <a:effectLst/>
                        <a:latin typeface="Calibri"/>
                        <a:ea typeface="Calibri"/>
                        <a:cs typeface="Times New Roman"/>
                      </a:endParaRPr>
                    </a:p>
                  </a:txBody>
                  <a:tcPr marL="38838" marR="38838" marT="0" marB="0" anchor="b">
                    <a:solidFill>
                      <a:schemeClr val="bg1"/>
                    </a:solidFill>
                  </a:tcPr>
                </a:tc>
                <a:tc>
                  <a:txBody>
                    <a:bodyPr/>
                    <a:lstStyle/>
                    <a:p>
                      <a:pPr>
                        <a:lnSpc>
                          <a:spcPct val="115000"/>
                        </a:lnSpc>
                        <a:spcAft>
                          <a:spcPts val="0"/>
                        </a:spcAft>
                      </a:pPr>
                      <a:r>
                        <a:rPr lang="en-GB" sz="1600" dirty="0" smtClean="0">
                          <a:effectLst/>
                        </a:rPr>
                        <a:t>83932</a:t>
                      </a:r>
                      <a:endParaRPr lang="en-GB" sz="1600" dirty="0">
                        <a:effectLst/>
                        <a:latin typeface="Calibri"/>
                        <a:ea typeface="Calibri"/>
                        <a:cs typeface="Times New Roman"/>
                      </a:endParaRPr>
                    </a:p>
                  </a:txBody>
                  <a:tcPr marL="38838" marR="38838" marT="0" marB="0" anchor="b">
                    <a:noFill/>
                  </a:tcPr>
                </a:tc>
                <a:tc>
                  <a:txBody>
                    <a:bodyPr/>
                    <a:lstStyle/>
                    <a:p>
                      <a:pPr>
                        <a:lnSpc>
                          <a:spcPct val="115000"/>
                        </a:lnSpc>
                        <a:spcAft>
                          <a:spcPts val="0"/>
                        </a:spcAft>
                      </a:pPr>
                      <a:r>
                        <a:rPr lang="en-GB" sz="1600" dirty="0">
                          <a:effectLst/>
                        </a:rPr>
                        <a:t>94863</a:t>
                      </a:r>
                      <a:endParaRPr lang="en-GB" sz="1600" dirty="0">
                        <a:effectLst/>
                        <a:latin typeface="Calibri"/>
                        <a:ea typeface="Calibri"/>
                        <a:cs typeface="Times New Roman"/>
                      </a:endParaRPr>
                    </a:p>
                  </a:txBody>
                  <a:tcPr marL="38838" marR="38838" marT="0" marB="0" anchor="b">
                    <a:solidFill>
                      <a:schemeClr val="bg1"/>
                    </a:solidFill>
                  </a:tcPr>
                </a:tc>
                <a:tc>
                  <a:txBody>
                    <a:bodyPr/>
                    <a:lstStyle/>
                    <a:p>
                      <a:pPr>
                        <a:lnSpc>
                          <a:spcPct val="115000"/>
                        </a:lnSpc>
                        <a:spcAft>
                          <a:spcPts val="0"/>
                        </a:spcAft>
                      </a:pPr>
                      <a:r>
                        <a:rPr lang="en-GB" sz="1600">
                          <a:effectLst/>
                        </a:rPr>
                        <a:t>99569</a:t>
                      </a:r>
                      <a:endParaRPr lang="en-GB" sz="1600">
                        <a:effectLst/>
                        <a:latin typeface="Calibri"/>
                        <a:ea typeface="Calibri"/>
                        <a:cs typeface="Times New Roman"/>
                      </a:endParaRPr>
                    </a:p>
                  </a:txBody>
                  <a:tcPr marL="38838" marR="38838" marT="0" marB="0" anchor="b">
                    <a:solidFill>
                      <a:schemeClr val="bg1"/>
                    </a:solidFill>
                  </a:tcPr>
                </a:tc>
                <a:tc>
                  <a:txBody>
                    <a:bodyPr/>
                    <a:lstStyle/>
                    <a:p>
                      <a:pPr algn="ctr">
                        <a:lnSpc>
                          <a:spcPct val="115000"/>
                        </a:lnSpc>
                        <a:spcAft>
                          <a:spcPts val="0"/>
                        </a:spcAft>
                      </a:pPr>
                      <a:r>
                        <a:rPr lang="en-GB" sz="1600" dirty="0" smtClean="0">
                          <a:effectLst/>
                        </a:rPr>
                        <a:t>103519</a:t>
                      </a:r>
                      <a:endParaRPr lang="en-GB" sz="1600" dirty="0">
                        <a:effectLst/>
                        <a:latin typeface="Calibri"/>
                        <a:ea typeface="Calibri"/>
                        <a:cs typeface="Times New Roman"/>
                      </a:endParaRPr>
                    </a:p>
                  </a:txBody>
                  <a:tcPr marL="38838" marR="38838" marT="0" marB="0">
                    <a:solidFill>
                      <a:schemeClr val="bg1"/>
                    </a:solidFill>
                  </a:tcPr>
                </a:tc>
              </a:tr>
              <a:tr h="187627">
                <a:tc>
                  <a:txBody>
                    <a:bodyPr/>
                    <a:lstStyle/>
                    <a:p>
                      <a:pPr algn="just">
                        <a:lnSpc>
                          <a:spcPct val="115000"/>
                        </a:lnSpc>
                        <a:spcAft>
                          <a:spcPts val="0"/>
                        </a:spcAft>
                      </a:pPr>
                      <a:r>
                        <a:rPr lang="en-GB" sz="1600" b="0" dirty="0">
                          <a:solidFill>
                            <a:schemeClr val="tx1"/>
                          </a:solidFill>
                          <a:effectLst/>
                        </a:rPr>
                        <a:t>R</a:t>
                      </a:r>
                      <a:r>
                        <a:rPr lang="en-GB" sz="1600" b="0" baseline="30000" dirty="0">
                          <a:solidFill>
                            <a:schemeClr val="tx1"/>
                          </a:solidFill>
                          <a:effectLst/>
                        </a:rPr>
                        <a:t>2</a:t>
                      </a:r>
                      <a:endParaRPr lang="en-GB" sz="1600" b="0" dirty="0">
                        <a:solidFill>
                          <a:schemeClr val="tx1"/>
                        </a:solidFill>
                        <a:effectLst/>
                        <a:latin typeface="Calibri"/>
                        <a:ea typeface="Calibri"/>
                        <a:cs typeface="Times New Roman"/>
                      </a:endParaRPr>
                    </a:p>
                  </a:txBody>
                  <a:tcPr marL="38838" marR="38838" marT="0" marB="0">
                    <a:solidFill>
                      <a:schemeClr val="bg1"/>
                    </a:solidFill>
                  </a:tcPr>
                </a:tc>
                <a:tc>
                  <a:txBody>
                    <a:bodyPr/>
                    <a:lstStyle/>
                    <a:p>
                      <a:pPr>
                        <a:lnSpc>
                          <a:spcPct val="115000"/>
                        </a:lnSpc>
                        <a:spcAft>
                          <a:spcPts val="0"/>
                        </a:spcAft>
                      </a:pPr>
                      <a:r>
                        <a:rPr lang="en-GB" sz="1600">
                          <a:effectLst/>
                        </a:rPr>
                        <a:t>0.499</a:t>
                      </a:r>
                      <a:endParaRPr lang="en-GB" sz="1600">
                        <a:effectLst/>
                        <a:latin typeface="Calibri"/>
                        <a:ea typeface="Calibri"/>
                        <a:cs typeface="Times New Roman"/>
                      </a:endParaRPr>
                    </a:p>
                  </a:txBody>
                  <a:tcPr marL="38838" marR="38838" marT="0" marB="0" anchor="b">
                    <a:solidFill>
                      <a:schemeClr val="bg1"/>
                    </a:solidFill>
                  </a:tcPr>
                </a:tc>
                <a:tc>
                  <a:txBody>
                    <a:bodyPr/>
                    <a:lstStyle/>
                    <a:p>
                      <a:pPr>
                        <a:lnSpc>
                          <a:spcPct val="115000"/>
                        </a:lnSpc>
                        <a:spcAft>
                          <a:spcPts val="0"/>
                        </a:spcAft>
                      </a:pPr>
                      <a:r>
                        <a:rPr lang="en-GB" sz="1600">
                          <a:effectLst/>
                        </a:rPr>
                        <a:t>0.468</a:t>
                      </a:r>
                      <a:endParaRPr lang="en-GB" sz="1600">
                        <a:effectLst/>
                        <a:latin typeface="Calibri"/>
                        <a:ea typeface="Calibri"/>
                        <a:cs typeface="Times New Roman"/>
                      </a:endParaRPr>
                    </a:p>
                  </a:txBody>
                  <a:tcPr marL="38838" marR="38838" marT="0" marB="0" anchor="b">
                    <a:solidFill>
                      <a:schemeClr val="bg1"/>
                    </a:solidFill>
                  </a:tcPr>
                </a:tc>
                <a:tc>
                  <a:txBody>
                    <a:bodyPr/>
                    <a:lstStyle/>
                    <a:p>
                      <a:pPr>
                        <a:lnSpc>
                          <a:spcPct val="115000"/>
                        </a:lnSpc>
                        <a:spcAft>
                          <a:spcPts val="0"/>
                        </a:spcAft>
                      </a:pPr>
                      <a:r>
                        <a:rPr lang="en-GB" sz="1600">
                          <a:effectLst/>
                        </a:rPr>
                        <a:t>0.427</a:t>
                      </a:r>
                      <a:endParaRPr lang="en-GB" sz="1600">
                        <a:effectLst/>
                        <a:latin typeface="Calibri"/>
                        <a:ea typeface="Calibri"/>
                        <a:cs typeface="Times New Roman"/>
                      </a:endParaRPr>
                    </a:p>
                  </a:txBody>
                  <a:tcPr marL="38838" marR="38838" marT="0" marB="0" anchor="b">
                    <a:solidFill>
                      <a:schemeClr val="bg1"/>
                    </a:solidFill>
                  </a:tcPr>
                </a:tc>
                <a:tc>
                  <a:txBody>
                    <a:bodyPr/>
                    <a:lstStyle/>
                    <a:p>
                      <a:pPr>
                        <a:lnSpc>
                          <a:spcPct val="115000"/>
                        </a:lnSpc>
                        <a:spcAft>
                          <a:spcPts val="0"/>
                        </a:spcAft>
                      </a:pPr>
                      <a:r>
                        <a:rPr lang="en-GB" sz="1600">
                          <a:effectLst/>
                        </a:rPr>
                        <a:t>0.421</a:t>
                      </a:r>
                      <a:endParaRPr lang="en-GB" sz="1600">
                        <a:effectLst/>
                        <a:latin typeface="Calibri"/>
                        <a:ea typeface="Calibri"/>
                        <a:cs typeface="Times New Roman"/>
                      </a:endParaRPr>
                    </a:p>
                  </a:txBody>
                  <a:tcPr marL="38838" marR="38838" marT="0" marB="0" anchor="b">
                    <a:solidFill>
                      <a:schemeClr val="bg1"/>
                    </a:solidFill>
                  </a:tcPr>
                </a:tc>
                <a:tc>
                  <a:txBody>
                    <a:bodyPr/>
                    <a:lstStyle/>
                    <a:p>
                      <a:pPr>
                        <a:lnSpc>
                          <a:spcPct val="115000"/>
                        </a:lnSpc>
                        <a:spcAft>
                          <a:spcPts val="0"/>
                        </a:spcAft>
                      </a:pPr>
                      <a:r>
                        <a:rPr lang="en-GB" sz="1600">
                          <a:effectLst/>
                        </a:rPr>
                        <a:t>0.399</a:t>
                      </a:r>
                      <a:endParaRPr lang="en-GB" sz="1600">
                        <a:effectLst/>
                        <a:latin typeface="Calibri"/>
                        <a:ea typeface="Calibri"/>
                        <a:cs typeface="Times New Roman"/>
                      </a:endParaRPr>
                    </a:p>
                  </a:txBody>
                  <a:tcPr marL="38838" marR="38838" marT="0" marB="0" anchor="b">
                    <a:solidFill>
                      <a:schemeClr val="bg1"/>
                    </a:solidFill>
                  </a:tcPr>
                </a:tc>
                <a:tc>
                  <a:txBody>
                    <a:bodyPr/>
                    <a:lstStyle/>
                    <a:p>
                      <a:pPr>
                        <a:lnSpc>
                          <a:spcPct val="115000"/>
                        </a:lnSpc>
                        <a:spcAft>
                          <a:spcPts val="0"/>
                        </a:spcAft>
                      </a:pPr>
                      <a:r>
                        <a:rPr lang="en-GB" sz="1600">
                          <a:effectLst/>
                        </a:rPr>
                        <a:t>0.373</a:t>
                      </a:r>
                      <a:endParaRPr lang="en-GB" sz="1600">
                        <a:effectLst/>
                        <a:latin typeface="Calibri"/>
                        <a:ea typeface="Calibri"/>
                        <a:cs typeface="Times New Roman"/>
                      </a:endParaRPr>
                    </a:p>
                  </a:txBody>
                  <a:tcPr marL="38838" marR="38838" marT="0" marB="0" anchor="b">
                    <a:solidFill>
                      <a:schemeClr val="bg1"/>
                    </a:solidFill>
                  </a:tcPr>
                </a:tc>
                <a:tc>
                  <a:txBody>
                    <a:bodyPr/>
                    <a:lstStyle/>
                    <a:p>
                      <a:pPr>
                        <a:lnSpc>
                          <a:spcPct val="115000"/>
                        </a:lnSpc>
                        <a:spcAft>
                          <a:spcPts val="0"/>
                        </a:spcAft>
                      </a:pPr>
                      <a:r>
                        <a:rPr lang="en-GB" sz="1600" dirty="0" smtClean="0">
                          <a:effectLst/>
                        </a:rPr>
                        <a:t>0.336</a:t>
                      </a:r>
                      <a:endParaRPr lang="en-GB" sz="1600" dirty="0">
                        <a:effectLst/>
                        <a:latin typeface="Calibri"/>
                        <a:ea typeface="Calibri"/>
                        <a:cs typeface="Times New Roman"/>
                      </a:endParaRPr>
                    </a:p>
                  </a:txBody>
                  <a:tcPr marL="38838" marR="38838" marT="0" marB="0" anchor="b">
                    <a:noFill/>
                  </a:tcPr>
                </a:tc>
                <a:tc>
                  <a:txBody>
                    <a:bodyPr/>
                    <a:lstStyle/>
                    <a:p>
                      <a:pPr>
                        <a:lnSpc>
                          <a:spcPct val="115000"/>
                        </a:lnSpc>
                        <a:spcAft>
                          <a:spcPts val="0"/>
                        </a:spcAft>
                      </a:pPr>
                      <a:r>
                        <a:rPr lang="en-GB" sz="1600" dirty="0">
                          <a:effectLst/>
                        </a:rPr>
                        <a:t>0.275</a:t>
                      </a:r>
                      <a:endParaRPr lang="en-GB" sz="1600" dirty="0">
                        <a:effectLst/>
                        <a:latin typeface="Calibri"/>
                        <a:ea typeface="Calibri"/>
                        <a:cs typeface="Times New Roman"/>
                      </a:endParaRPr>
                    </a:p>
                  </a:txBody>
                  <a:tcPr marL="38838" marR="38838" marT="0" marB="0" anchor="b">
                    <a:solidFill>
                      <a:schemeClr val="bg1"/>
                    </a:solidFill>
                  </a:tcPr>
                </a:tc>
                <a:tc>
                  <a:txBody>
                    <a:bodyPr/>
                    <a:lstStyle/>
                    <a:p>
                      <a:pPr>
                        <a:lnSpc>
                          <a:spcPct val="115000"/>
                        </a:lnSpc>
                        <a:spcAft>
                          <a:spcPts val="0"/>
                        </a:spcAft>
                      </a:pPr>
                      <a:r>
                        <a:rPr lang="en-GB" sz="1600">
                          <a:effectLst/>
                        </a:rPr>
                        <a:t>0.273</a:t>
                      </a:r>
                      <a:endParaRPr lang="en-GB" sz="1600">
                        <a:effectLst/>
                        <a:latin typeface="Calibri"/>
                        <a:ea typeface="Calibri"/>
                        <a:cs typeface="Times New Roman"/>
                      </a:endParaRPr>
                    </a:p>
                  </a:txBody>
                  <a:tcPr marL="38838" marR="38838" marT="0" marB="0" anchor="b">
                    <a:solidFill>
                      <a:schemeClr val="bg1"/>
                    </a:solidFill>
                  </a:tcPr>
                </a:tc>
                <a:tc>
                  <a:txBody>
                    <a:bodyPr/>
                    <a:lstStyle/>
                    <a:p>
                      <a:pPr algn="ctr">
                        <a:lnSpc>
                          <a:spcPct val="115000"/>
                        </a:lnSpc>
                        <a:spcAft>
                          <a:spcPts val="0"/>
                        </a:spcAft>
                      </a:pPr>
                      <a:r>
                        <a:rPr lang="en-GB" sz="1600" dirty="0">
                          <a:effectLst/>
                        </a:rPr>
                        <a:t>0.214</a:t>
                      </a:r>
                      <a:endParaRPr lang="en-GB" sz="1600" dirty="0">
                        <a:effectLst/>
                        <a:latin typeface="Calibri"/>
                        <a:ea typeface="Calibri"/>
                        <a:cs typeface="Times New Roman"/>
                      </a:endParaRPr>
                    </a:p>
                  </a:txBody>
                  <a:tcPr marL="38838" marR="38838" marT="0" marB="0">
                    <a:solidFill>
                      <a:schemeClr val="bg1"/>
                    </a:solidFill>
                  </a:tcPr>
                </a:tc>
              </a:tr>
              <a:tr h="187627">
                <a:tc>
                  <a:txBody>
                    <a:bodyPr/>
                    <a:lstStyle/>
                    <a:p>
                      <a:pPr algn="just">
                        <a:lnSpc>
                          <a:spcPct val="115000"/>
                        </a:lnSpc>
                        <a:spcAft>
                          <a:spcPts val="0"/>
                        </a:spcAft>
                      </a:pPr>
                      <a:r>
                        <a:rPr lang="en-GB" sz="1600">
                          <a:effectLst/>
                        </a:rPr>
                        <a:t> </a:t>
                      </a:r>
                      <a:endParaRPr lang="en-GB" sz="1600">
                        <a:effectLst/>
                        <a:latin typeface="Calibri"/>
                        <a:ea typeface="Calibri"/>
                        <a:cs typeface="Times New Roman"/>
                      </a:endParaRPr>
                    </a:p>
                  </a:txBody>
                  <a:tcPr marL="38838" marR="38838" marT="0" marB="0">
                    <a:solidFill>
                      <a:schemeClr val="bg1"/>
                    </a:solidFill>
                  </a:tcPr>
                </a:tc>
                <a:tc>
                  <a:txBody>
                    <a:bodyPr/>
                    <a:lstStyle/>
                    <a:p>
                      <a:pPr>
                        <a:lnSpc>
                          <a:spcPct val="115000"/>
                        </a:lnSpc>
                        <a:spcAft>
                          <a:spcPts val="0"/>
                        </a:spcAft>
                      </a:pPr>
                      <a:r>
                        <a:rPr lang="en-GB" sz="1600">
                          <a:effectLst/>
                        </a:rPr>
                        <a:t> </a:t>
                      </a:r>
                      <a:endParaRPr lang="en-GB" sz="1600">
                        <a:effectLst/>
                        <a:latin typeface="Calibri"/>
                        <a:ea typeface="Calibri"/>
                        <a:cs typeface="Times New Roman"/>
                      </a:endParaRPr>
                    </a:p>
                  </a:txBody>
                  <a:tcPr marL="38838" marR="38838" marT="0" marB="0">
                    <a:solidFill>
                      <a:schemeClr val="bg1"/>
                    </a:solidFill>
                  </a:tcPr>
                </a:tc>
                <a:tc>
                  <a:txBody>
                    <a:bodyPr/>
                    <a:lstStyle/>
                    <a:p>
                      <a:pPr>
                        <a:lnSpc>
                          <a:spcPct val="115000"/>
                        </a:lnSpc>
                        <a:spcAft>
                          <a:spcPts val="0"/>
                        </a:spcAft>
                      </a:pPr>
                      <a:r>
                        <a:rPr lang="en-GB" sz="1600">
                          <a:effectLst/>
                        </a:rPr>
                        <a:t> </a:t>
                      </a:r>
                      <a:endParaRPr lang="en-GB" sz="1600">
                        <a:effectLst/>
                        <a:latin typeface="Calibri"/>
                        <a:ea typeface="Calibri"/>
                        <a:cs typeface="Times New Roman"/>
                      </a:endParaRPr>
                    </a:p>
                  </a:txBody>
                  <a:tcPr marL="38838" marR="38838" marT="0" marB="0">
                    <a:solidFill>
                      <a:schemeClr val="bg1"/>
                    </a:solidFill>
                  </a:tcPr>
                </a:tc>
                <a:tc>
                  <a:txBody>
                    <a:bodyPr/>
                    <a:lstStyle/>
                    <a:p>
                      <a:pPr>
                        <a:lnSpc>
                          <a:spcPct val="115000"/>
                        </a:lnSpc>
                        <a:spcAft>
                          <a:spcPts val="0"/>
                        </a:spcAft>
                      </a:pPr>
                      <a:r>
                        <a:rPr lang="en-GB" sz="1600" dirty="0">
                          <a:effectLst/>
                        </a:rPr>
                        <a:t> </a:t>
                      </a:r>
                      <a:endParaRPr lang="en-GB" sz="1600" dirty="0">
                        <a:effectLst/>
                        <a:latin typeface="Calibri"/>
                        <a:ea typeface="Calibri"/>
                        <a:cs typeface="Times New Roman"/>
                      </a:endParaRPr>
                    </a:p>
                  </a:txBody>
                  <a:tcPr marL="38838" marR="38838" marT="0" marB="0">
                    <a:solidFill>
                      <a:schemeClr val="bg1"/>
                    </a:solidFill>
                  </a:tcPr>
                </a:tc>
                <a:tc>
                  <a:txBody>
                    <a:bodyPr/>
                    <a:lstStyle/>
                    <a:p>
                      <a:pPr>
                        <a:lnSpc>
                          <a:spcPct val="115000"/>
                        </a:lnSpc>
                        <a:spcAft>
                          <a:spcPts val="0"/>
                        </a:spcAft>
                      </a:pPr>
                      <a:r>
                        <a:rPr lang="en-GB" sz="1600">
                          <a:effectLst/>
                        </a:rPr>
                        <a:t> </a:t>
                      </a:r>
                      <a:endParaRPr lang="en-GB" sz="1600">
                        <a:effectLst/>
                        <a:latin typeface="Calibri"/>
                        <a:ea typeface="Calibri"/>
                        <a:cs typeface="Times New Roman"/>
                      </a:endParaRPr>
                    </a:p>
                  </a:txBody>
                  <a:tcPr marL="38838" marR="38838" marT="0" marB="0">
                    <a:solidFill>
                      <a:schemeClr val="bg1"/>
                    </a:solidFill>
                  </a:tcPr>
                </a:tc>
                <a:tc>
                  <a:txBody>
                    <a:bodyPr/>
                    <a:lstStyle/>
                    <a:p>
                      <a:pPr>
                        <a:lnSpc>
                          <a:spcPct val="115000"/>
                        </a:lnSpc>
                        <a:spcAft>
                          <a:spcPts val="0"/>
                        </a:spcAft>
                      </a:pPr>
                      <a:r>
                        <a:rPr lang="en-GB" sz="1600">
                          <a:effectLst/>
                        </a:rPr>
                        <a:t> </a:t>
                      </a:r>
                      <a:endParaRPr lang="en-GB" sz="1600">
                        <a:effectLst/>
                        <a:latin typeface="Calibri"/>
                        <a:ea typeface="Calibri"/>
                        <a:cs typeface="Times New Roman"/>
                      </a:endParaRPr>
                    </a:p>
                  </a:txBody>
                  <a:tcPr marL="38838" marR="38838" marT="0" marB="0">
                    <a:solidFill>
                      <a:schemeClr val="bg1"/>
                    </a:solidFill>
                  </a:tcPr>
                </a:tc>
                <a:tc>
                  <a:txBody>
                    <a:bodyPr/>
                    <a:lstStyle/>
                    <a:p>
                      <a:pPr>
                        <a:lnSpc>
                          <a:spcPct val="115000"/>
                        </a:lnSpc>
                        <a:spcAft>
                          <a:spcPts val="0"/>
                        </a:spcAft>
                      </a:pPr>
                      <a:r>
                        <a:rPr lang="en-GB" sz="1600">
                          <a:effectLst/>
                        </a:rPr>
                        <a:t> </a:t>
                      </a:r>
                      <a:endParaRPr lang="en-GB" sz="1600">
                        <a:effectLst/>
                        <a:latin typeface="Calibri"/>
                        <a:ea typeface="Calibri"/>
                        <a:cs typeface="Times New Roman"/>
                      </a:endParaRPr>
                    </a:p>
                  </a:txBody>
                  <a:tcPr marL="38838" marR="38838" marT="0" marB="0">
                    <a:solidFill>
                      <a:schemeClr val="bg1"/>
                    </a:solidFill>
                  </a:tcPr>
                </a:tc>
                <a:tc>
                  <a:txBody>
                    <a:bodyPr/>
                    <a:lstStyle/>
                    <a:p>
                      <a:pPr>
                        <a:lnSpc>
                          <a:spcPct val="115000"/>
                        </a:lnSpc>
                        <a:spcAft>
                          <a:spcPts val="0"/>
                        </a:spcAft>
                      </a:pPr>
                      <a:r>
                        <a:rPr lang="en-GB" sz="1600" dirty="0">
                          <a:effectLst/>
                        </a:rPr>
                        <a:t> </a:t>
                      </a:r>
                      <a:endParaRPr lang="en-GB" sz="1600" dirty="0">
                        <a:effectLst/>
                        <a:latin typeface="Calibri"/>
                        <a:ea typeface="Calibri"/>
                        <a:cs typeface="Times New Roman"/>
                      </a:endParaRPr>
                    </a:p>
                  </a:txBody>
                  <a:tcPr marL="38838" marR="38838" marT="0" marB="0">
                    <a:solidFill>
                      <a:schemeClr val="bg1"/>
                    </a:solidFill>
                  </a:tcPr>
                </a:tc>
                <a:tc>
                  <a:txBody>
                    <a:bodyPr/>
                    <a:lstStyle/>
                    <a:p>
                      <a:pPr>
                        <a:lnSpc>
                          <a:spcPct val="115000"/>
                        </a:lnSpc>
                        <a:spcAft>
                          <a:spcPts val="0"/>
                        </a:spcAft>
                      </a:pPr>
                      <a:r>
                        <a:rPr lang="en-GB" sz="1600" dirty="0">
                          <a:effectLst/>
                        </a:rPr>
                        <a:t> </a:t>
                      </a:r>
                      <a:endParaRPr lang="en-GB" sz="1600" dirty="0">
                        <a:effectLst/>
                        <a:latin typeface="Calibri"/>
                        <a:ea typeface="Calibri"/>
                        <a:cs typeface="Times New Roman"/>
                      </a:endParaRPr>
                    </a:p>
                  </a:txBody>
                  <a:tcPr marL="38838" marR="38838" marT="0" marB="0">
                    <a:solidFill>
                      <a:schemeClr val="bg1"/>
                    </a:solidFill>
                  </a:tcPr>
                </a:tc>
                <a:tc>
                  <a:txBody>
                    <a:bodyPr/>
                    <a:lstStyle/>
                    <a:p>
                      <a:pPr>
                        <a:lnSpc>
                          <a:spcPct val="115000"/>
                        </a:lnSpc>
                        <a:spcAft>
                          <a:spcPts val="0"/>
                        </a:spcAft>
                      </a:pPr>
                      <a:r>
                        <a:rPr lang="en-GB" sz="1600">
                          <a:effectLst/>
                        </a:rPr>
                        <a:t> </a:t>
                      </a:r>
                      <a:endParaRPr lang="en-GB" sz="1600">
                        <a:effectLst/>
                        <a:latin typeface="Calibri"/>
                        <a:ea typeface="Calibri"/>
                        <a:cs typeface="Times New Roman"/>
                      </a:endParaRPr>
                    </a:p>
                  </a:txBody>
                  <a:tcPr marL="38838" marR="38838" marT="0" marB="0">
                    <a:solidFill>
                      <a:schemeClr val="bg1"/>
                    </a:solidFill>
                  </a:tcPr>
                </a:tc>
                <a:tc>
                  <a:txBody>
                    <a:bodyPr/>
                    <a:lstStyle/>
                    <a:p>
                      <a:pPr algn="ctr">
                        <a:lnSpc>
                          <a:spcPct val="115000"/>
                        </a:lnSpc>
                        <a:spcAft>
                          <a:spcPts val="0"/>
                        </a:spcAft>
                      </a:pPr>
                      <a:r>
                        <a:rPr lang="en-GB" sz="1600" dirty="0">
                          <a:effectLst/>
                        </a:rPr>
                        <a:t> </a:t>
                      </a:r>
                      <a:endParaRPr lang="en-GB" sz="1600" dirty="0">
                        <a:effectLst/>
                        <a:latin typeface="Calibri"/>
                        <a:ea typeface="Calibri"/>
                        <a:cs typeface="Times New Roman"/>
                      </a:endParaRPr>
                    </a:p>
                  </a:txBody>
                  <a:tcPr marL="38838" marR="38838" marT="0" marB="0">
                    <a:solidFill>
                      <a:schemeClr val="bg1"/>
                    </a:solidFill>
                  </a:tcPr>
                </a:tc>
              </a:tr>
            </a:tbl>
          </a:graphicData>
        </a:graphic>
      </p:graphicFrame>
      <p:sp>
        <p:nvSpPr>
          <p:cNvPr id="6" name="Rectangle 5"/>
          <p:cNvSpPr/>
          <p:nvPr/>
        </p:nvSpPr>
        <p:spPr>
          <a:xfrm>
            <a:off x="5724127" y="1052736"/>
            <a:ext cx="720081" cy="227374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1259632" y="1751350"/>
            <a:ext cx="7427168" cy="669537"/>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9295973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544" y="332656"/>
            <a:ext cx="7992888" cy="5832648"/>
          </a:xfrm>
        </p:spPr>
        <p:txBody>
          <a:bodyPr>
            <a:normAutofit/>
          </a:bodyPr>
          <a:lstStyle/>
          <a:p>
            <a:pPr algn="l"/>
            <a:r>
              <a:rPr lang="en-GB" sz="1800" b="1" dirty="0" smtClean="0">
                <a:solidFill>
                  <a:srgbClr val="002060"/>
                </a:solidFill>
              </a:rPr>
              <a:t/>
            </a:r>
            <a:br>
              <a:rPr lang="en-GB" sz="1800" b="1" dirty="0" smtClean="0">
                <a:solidFill>
                  <a:srgbClr val="002060"/>
                </a:solidFill>
              </a:rPr>
            </a:br>
            <a:r>
              <a:rPr lang="en-GB" sz="1800" b="1" dirty="0">
                <a:solidFill>
                  <a:srgbClr val="002060"/>
                </a:solidFill>
              </a:rPr>
              <a:t/>
            </a:r>
            <a:br>
              <a:rPr lang="en-GB" sz="1800" b="1" dirty="0">
                <a:solidFill>
                  <a:srgbClr val="002060"/>
                </a:solidFill>
              </a:rPr>
            </a:br>
            <a:r>
              <a:rPr lang="en-GB" sz="1800" dirty="0" smtClean="0">
                <a:solidFill>
                  <a:srgbClr val="002060"/>
                </a:solidFill>
              </a:rPr>
              <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endParaRPr lang="en-GB" sz="1800" dirty="0">
              <a:solidFill>
                <a:srgbClr val="002060"/>
              </a:solidFill>
            </a:endParaRPr>
          </a:p>
        </p:txBody>
      </p:sp>
      <p:sp>
        <p:nvSpPr>
          <p:cNvPr id="4" name="Footer Placeholder 3"/>
          <p:cNvSpPr>
            <a:spLocks noGrp="1"/>
          </p:cNvSpPr>
          <p:nvPr>
            <p:ph type="ftr" sz="quarter" idx="11"/>
          </p:nvPr>
        </p:nvSpPr>
        <p:spPr/>
        <p:txBody>
          <a:bodyPr/>
          <a:lstStyle/>
          <a:p>
            <a:r>
              <a:rPr lang="en-US" smtClean="0"/>
              <a:t>UoH 27th April 2016</a:t>
            </a:r>
            <a:endParaRPr lang="en-GB"/>
          </a:p>
        </p:txBody>
      </p:sp>
      <p:sp>
        <p:nvSpPr>
          <p:cNvPr id="5" name="Slide Number Placeholder 4"/>
          <p:cNvSpPr>
            <a:spLocks noGrp="1"/>
          </p:cNvSpPr>
          <p:nvPr>
            <p:ph type="sldNum" sz="quarter" idx="12"/>
          </p:nvPr>
        </p:nvSpPr>
        <p:spPr/>
        <p:txBody>
          <a:bodyPr/>
          <a:lstStyle/>
          <a:p>
            <a:fld id="{0D1D3A5E-E98E-449F-A4A2-2C0C4EA4DD24}" type="slidenum">
              <a:rPr lang="en-GB" smtClean="0"/>
              <a:t>15</a:t>
            </a:fld>
            <a:endParaRPr lang="en-GB"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337890"/>
            <a:ext cx="6374482" cy="606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000454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544" y="332656"/>
            <a:ext cx="7992888" cy="5832648"/>
          </a:xfrm>
          <a:effectLst/>
        </p:spPr>
        <p:txBody>
          <a:bodyPr>
            <a:normAutofit/>
          </a:bodyPr>
          <a:lstStyle/>
          <a:p>
            <a:pPr algn="l"/>
            <a:r>
              <a:rPr lang="en-GB" sz="1800" b="1" dirty="0" smtClean="0">
                <a:solidFill>
                  <a:srgbClr val="002060"/>
                </a:solidFill>
              </a:rPr>
              <a:t>Plan of Talk</a:t>
            </a:r>
            <a:r>
              <a:rPr lang="en-GB" sz="1800" dirty="0" smtClean="0">
                <a:solidFill>
                  <a:srgbClr val="002060"/>
                </a:solidFill>
              </a:rPr>
              <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smtClean="0">
                <a:solidFill>
                  <a:srgbClr val="002060"/>
                </a:solidFill>
              </a:rPr>
              <a:t>1.	Context 1:	Evidence and Policy</a:t>
            </a:r>
            <a:br>
              <a:rPr lang="en-GB" sz="1800" dirty="0" smtClean="0">
                <a:solidFill>
                  <a:srgbClr val="002060"/>
                </a:solidFill>
              </a:rPr>
            </a:br>
            <a:r>
              <a:rPr lang="en-GB" sz="1800" dirty="0" smtClean="0">
                <a:solidFill>
                  <a:srgbClr val="002060"/>
                </a:solidFill>
              </a:rPr>
              <a:t>		</a:t>
            </a:r>
            <a:r>
              <a:rPr lang="en-GB" sz="1800" b="1" dirty="0" smtClean="0">
                <a:solidFill>
                  <a:srgbClr val="002060"/>
                </a:solidFill>
              </a:rPr>
              <a:t/>
            </a:r>
            <a:br>
              <a:rPr lang="en-GB" sz="1800" b="1" dirty="0" smtClean="0">
                <a:solidFill>
                  <a:srgbClr val="002060"/>
                </a:solidFill>
              </a:rPr>
            </a:br>
            <a:r>
              <a:rPr lang="en-GB" sz="1800" b="1" dirty="0" smtClean="0">
                <a:solidFill>
                  <a:srgbClr val="002060"/>
                </a:solidFill>
              </a:rPr>
              <a:t>	Context 2:	Theory and Interpretation</a:t>
            </a:r>
            <a:r>
              <a:rPr lang="en-GB" sz="1800" dirty="0" smtClean="0">
                <a:solidFill>
                  <a:srgbClr val="002060"/>
                </a:solidFill>
              </a:rPr>
              <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	How might we interpret evidence of a premium by class of degree 	awarded?</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
            </a:r>
            <a:br>
              <a:rPr lang="en-GB" sz="1800" dirty="0" smtClean="0">
                <a:solidFill>
                  <a:srgbClr val="002060"/>
                </a:solidFill>
              </a:rPr>
            </a:br>
            <a:r>
              <a:rPr lang="en-GB" sz="1800" dirty="0" smtClean="0">
                <a:solidFill>
                  <a:srgbClr val="002060"/>
                </a:solidFill>
              </a:rPr>
              <a:t>	Why might any premium by degree class change across cohorts?</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endParaRPr lang="en-GB" sz="1800" dirty="0">
              <a:solidFill>
                <a:srgbClr val="002060"/>
              </a:solidFill>
            </a:endParaRPr>
          </a:p>
        </p:txBody>
      </p:sp>
      <p:sp>
        <p:nvSpPr>
          <p:cNvPr id="4" name="Footer Placeholder 3"/>
          <p:cNvSpPr>
            <a:spLocks noGrp="1"/>
          </p:cNvSpPr>
          <p:nvPr>
            <p:ph type="ftr" sz="quarter" idx="11"/>
          </p:nvPr>
        </p:nvSpPr>
        <p:spPr/>
        <p:txBody>
          <a:bodyPr/>
          <a:lstStyle/>
          <a:p>
            <a:r>
              <a:rPr lang="en-US" smtClean="0"/>
              <a:t>UoH 27th April 2016</a:t>
            </a:r>
            <a:endParaRPr lang="en-GB"/>
          </a:p>
        </p:txBody>
      </p:sp>
      <p:sp>
        <p:nvSpPr>
          <p:cNvPr id="5" name="Slide Number Placeholder 4"/>
          <p:cNvSpPr>
            <a:spLocks noGrp="1"/>
          </p:cNvSpPr>
          <p:nvPr>
            <p:ph type="sldNum" sz="quarter" idx="12"/>
          </p:nvPr>
        </p:nvSpPr>
        <p:spPr/>
        <p:txBody>
          <a:bodyPr/>
          <a:lstStyle/>
          <a:p>
            <a:fld id="{0D1D3A5E-E98E-449F-A4A2-2C0C4EA4DD24}" type="slidenum">
              <a:rPr lang="en-GB" smtClean="0"/>
              <a:t>16</a:t>
            </a:fld>
            <a:endParaRPr lang="en-GB" dirty="0"/>
          </a:p>
        </p:txBody>
      </p:sp>
    </p:spTree>
    <p:extLst>
      <p:ext uri="{BB962C8B-B14F-4D97-AF65-F5344CB8AC3E}">
        <p14:creationId xmlns:p14="http://schemas.microsoft.com/office/powerpoint/2010/main" val="424459740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ctrTitle"/>
          </p:nvPr>
        </p:nvSpPr>
        <p:spPr>
          <a:xfrm>
            <a:off x="611560" y="11378"/>
            <a:ext cx="7992888" cy="5832648"/>
          </a:xfrm>
        </p:spPr>
        <p:txBody>
          <a:bodyPr>
            <a:normAutofit fontScale="90000"/>
          </a:bodyPr>
          <a:lstStyle/>
          <a:p>
            <a:pPr algn="l"/>
            <a:r>
              <a:rPr lang="en-GB" sz="1800" dirty="0" smtClean="0">
                <a:solidFill>
                  <a:srgbClr val="002060"/>
                </a:solidFill>
              </a:rPr>
              <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smtClean="0">
                <a:solidFill>
                  <a:srgbClr val="002060"/>
                </a:solidFill>
              </a:rPr>
              <a:t>	</a:t>
            </a:r>
            <a:r>
              <a:rPr lang="en-GB" sz="2200" dirty="0" smtClean="0">
                <a:solidFill>
                  <a:srgbClr val="002060"/>
                </a:solidFill>
              </a:rPr>
              <a:t>Hypothesis 1</a:t>
            </a:r>
            <a:r>
              <a:rPr lang="en-GB" sz="1800" dirty="0" smtClean="0">
                <a:solidFill>
                  <a:srgbClr val="002060"/>
                </a:solidFill>
              </a:rPr>
              <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
            </a:r>
            <a:br>
              <a:rPr lang="en-GB" sz="1800" dirty="0" smtClean="0">
                <a:solidFill>
                  <a:srgbClr val="002060"/>
                </a:solidFill>
              </a:rPr>
            </a:br>
            <a:r>
              <a:rPr lang="en-GB" sz="1800" dirty="0" smtClean="0">
                <a:solidFill>
                  <a:srgbClr val="002060"/>
                </a:solidFill>
              </a:rPr>
              <a:t>	Pay</a:t>
            </a:r>
            <a:br>
              <a:rPr lang="en-GB" sz="1800" dirty="0" smtClean="0">
                <a:solidFill>
                  <a:srgbClr val="002060"/>
                </a:solidFill>
              </a:rPr>
            </a:br>
            <a:r>
              <a:rPr lang="en-GB" sz="1800" dirty="0" smtClean="0">
                <a:solidFill>
                  <a:srgbClr val="002060"/>
                </a:solidFill>
              </a:rPr>
              <a:t>						Average mark ‘reveals’ </a:t>
            </a:r>
            <a:br>
              <a:rPr lang="en-GB" sz="1800" dirty="0" smtClean="0">
                <a:solidFill>
                  <a:srgbClr val="002060"/>
                </a:solidFill>
              </a:rPr>
            </a:br>
            <a:r>
              <a:rPr lang="en-GB" sz="1800" dirty="0">
                <a:solidFill>
                  <a:srgbClr val="002060"/>
                </a:solidFill>
              </a:rPr>
              <a:t>	</a:t>
            </a:r>
            <a:r>
              <a:rPr lang="en-GB" sz="1800" dirty="0" smtClean="0">
                <a:solidFill>
                  <a:srgbClr val="002060"/>
                </a:solidFill>
              </a:rPr>
              <a:t>					ability/productivity to 						Employer and this 							is rewarded in the labour 						market.</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						So when we have data on</a:t>
            </a:r>
            <a:br>
              <a:rPr lang="en-GB" sz="1800" dirty="0" smtClean="0">
                <a:solidFill>
                  <a:srgbClr val="002060"/>
                </a:solidFill>
              </a:rPr>
            </a:br>
            <a:r>
              <a:rPr lang="en-GB" sz="1800" dirty="0">
                <a:solidFill>
                  <a:srgbClr val="002060"/>
                </a:solidFill>
              </a:rPr>
              <a:t>	</a:t>
            </a:r>
            <a:r>
              <a:rPr lang="en-GB" sz="1800" dirty="0" smtClean="0">
                <a:solidFill>
                  <a:srgbClr val="002060"/>
                </a:solidFill>
              </a:rPr>
              <a:t>					average mark, we estimate</a:t>
            </a:r>
            <a:br>
              <a:rPr lang="en-GB" sz="1800" dirty="0" smtClean="0">
                <a:solidFill>
                  <a:srgbClr val="002060"/>
                </a:solidFill>
              </a:rPr>
            </a:br>
            <a:r>
              <a:rPr lang="en-GB" sz="1800" dirty="0">
                <a:solidFill>
                  <a:srgbClr val="002060"/>
                </a:solidFill>
              </a:rPr>
              <a:t>	</a:t>
            </a:r>
            <a:r>
              <a:rPr lang="en-GB" sz="1800" dirty="0" smtClean="0">
                <a:solidFill>
                  <a:srgbClr val="002060"/>
                </a:solidFill>
              </a:rPr>
              <a:t>					an average mark effect…</a:t>
            </a:r>
            <a:r>
              <a:rPr lang="en-GB" sz="1800" dirty="0">
                <a:solidFill>
                  <a:srgbClr val="002060"/>
                </a:solidFill>
              </a:rPr>
              <a:t/>
            </a:r>
            <a:br>
              <a:rPr lang="en-GB" sz="1800" dirty="0">
                <a:solidFill>
                  <a:srgbClr val="002060"/>
                </a:solidFill>
              </a:rPr>
            </a:br>
            <a:r>
              <a:rPr lang="en-GB" sz="1800" dirty="0" smtClean="0">
                <a:solidFill>
                  <a:srgbClr val="002060"/>
                </a:solidFill>
              </a:rPr>
              <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
            </a:r>
            <a:br>
              <a:rPr lang="en-GB" sz="1800" dirty="0" smtClean="0">
                <a:solidFill>
                  <a:srgbClr val="002060"/>
                </a:solidFill>
              </a:rPr>
            </a:br>
            <a:r>
              <a:rPr lang="en-GB" sz="1800" dirty="0" smtClean="0">
                <a:solidFill>
                  <a:srgbClr val="002060"/>
                </a:solidFill>
              </a:rPr>
              <a:t>			Average Mark</a:t>
            </a:r>
            <a:endParaRPr lang="en-GB" sz="1800" dirty="0">
              <a:solidFill>
                <a:srgbClr val="002060"/>
              </a:solidFill>
            </a:endParaRPr>
          </a:p>
        </p:txBody>
      </p:sp>
      <p:sp>
        <p:nvSpPr>
          <p:cNvPr id="4" name="Footer Placeholder 3"/>
          <p:cNvSpPr>
            <a:spLocks noGrp="1"/>
          </p:cNvSpPr>
          <p:nvPr>
            <p:ph type="ftr" sz="quarter" idx="11"/>
          </p:nvPr>
        </p:nvSpPr>
        <p:spPr/>
        <p:txBody>
          <a:bodyPr/>
          <a:lstStyle/>
          <a:p>
            <a:r>
              <a:rPr lang="en-US" smtClean="0"/>
              <a:t>UoH 27th April 2016</a:t>
            </a:r>
            <a:endParaRPr lang="en-GB"/>
          </a:p>
        </p:txBody>
      </p:sp>
      <p:sp>
        <p:nvSpPr>
          <p:cNvPr id="5" name="Slide Number Placeholder 4"/>
          <p:cNvSpPr>
            <a:spLocks noGrp="1"/>
          </p:cNvSpPr>
          <p:nvPr>
            <p:ph type="sldNum" sz="quarter" idx="12"/>
          </p:nvPr>
        </p:nvSpPr>
        <p:spPr/>
        <p:txBody>
          <a:bodyPr/>
          <a:lstStyle/>
          <a:p>
            <a:fld id="{0D1D3A5E-E98E-449F-A4A2-2C0C4EA4DD24}" type="slidenum">
              <a:rPr lang="en-GB" smtClean="0"/>
              <a:t>17</a:t>
            </a:fld>
            <a:endParaRPr lang="en-GB" dirty="0"/>
          </a:p>
        </p:txBody>
      </p:sp>
      <p:pic>
        <p:nvPicPr>
          <p:cNvPr id="6" name="Picture 5"/>
          <p:cNvPicPr/>
          <p:nvPr/>
        </p:nvPicPr>
        <p:blipFill>
          <a:blip r:embed="rId2">
            <a:extLst>
              <a:ext uri="{28A0092B-C50C-407E-A947-70E740481C1C}">
                <a14:useLocalDpi xmlns:a14="http://schemas.microsoft.com/office/drawing/2010/main" val="0"/>
              </a:ext>
            </a:extLst>
          </a:blip>
          <a:srcRect/>
          <a:stretch>
            <a:fillRect/>
          </a:stretch>
        </p:blipFill>
        <p:spPr bwMode="auto">
          <a:xfrm>
            <a:off x="1187624" y="2132856"/>
            <a:ext cx="4469130" cy="2821305"/>
          </a:xfrm>
          <a:prstGeom prst="rect">
            <a:avLst/>
          </a:prstGeom>
          <a:noFill/>
          <a:ln>
            <a:noFill/>
          </a:ln>
        </p:spPr>
      </p:pic>
      <p:sp>
        <p:nvSpPr>
          <p:cNvPr id="3" name="TextBox 2"/>
          <p:cNvSpPr txBox="1"/>
          <p:nvPr/>
        </p:nvSpPr>
        <p:spPr>
          <a:xfrm>
            <a:off x="6385579" y="692696"/>
            <a:ext cx="2232248" cy="1200329"/>
          </a:xfrm>
          <a:prstGeom prst="rect">
            <a:avLst/>
          </a:prstGeom>
          <a:noFill/>
          <a:ln w="3175">
            <a:solidFill>
              <a:schemeClr val="tx1"/>
            </a:solidFill>
          </a:ln>
        </p:spPr>
        <p:txBody>
          <a:bodyPr wrap="square" rtlCol="0">
            <a:spAutoFit/>
          </a:bodyPr>
          <a:lstStyle/>
          <a:p>
            <a:r>
              <a:rPr lang="en-GB" dirty="0" smtClean="0"/>
              <a:t>Contrast with Arcidiacono on US context of high schools vs colleges</a:t>
            </a:r>
            <a:endParaRPr lang="en-GB" dirty="0"/>
          </a:p>
        </p:txBody>
      </p:sp>
      <p:cxnSp>
        <p:nvCxnSpPr>
          <p:cNvPr id="8" name="Straight Arrow Connector 7"/>
          <p:cNvCxnSpPr/>
          <p:nvPr/>
        </p:nvCxnSpPr>
        <p:spPr>
          <a:xfrm>
            <a:off x="7524328" y="1916832"/>
            <a:ext cx="95672" cy="2160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9747705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ctrTitle"/>
          </p:nvPr>
        </p:nvSpPr>
        <p:spPr>
          <a:xfrm>
            <a:off x="611560" y="692696"/>
            <a:ext cx="7992888" cy="5832648"/>
          </a:xfrm>
        </p:spPr>
        <p:txBody>
          <a:bodyPr>
            <a:normAutofit/>
          </a:bodyPr>
          <a:lstStyle/>
          <a:p>
            <a:pPr algn="l"/>
            <a:r>
              <a:rPr lang="en-GB" sz="1800" b="1" dirty="0" smtClean="0">
                <a:solidFill>
                  <a:srgbClr val="002060"/>
                </a:solidFill>
              </a:rPr>
              <a:t>	Hypothesis 1</a:t>
            </a:r>
            <a:r>
              <a:rPr lang="en-GB" sz="1800" dirty="0" smtClean="0">
                <a:solidFill>
                  <a:srgbClr val="002060"/>
                </a:solidFill>
              </a:rPr>
              <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smtClean="0">
                <a:solidFill>
                  <a:srgbClr val="002060"/>
                </a:solidFill>
              </a:rPr>
              <a:t>	Pay</a:t>
            </a:r>
            <a:br>
              <a:rPr lang="en-GB" sz="1800" dirty="0" smtClean="0">
                <a:solidFill>
                  <a:srgbClr val="002060"/>
                </a:solidFill>
              </a:rPr>
            </a:br>
            <a:r>
              <a:rPr lang="en-GB" sz="1800" dirty="0" smtClean="0">
                <a:solidFill>
                  <a:srgbClr val="002060"/>
                </a:solidFill>
              </a:rPr>
              <a:t>						Average mark ‘reveals’ 						ability to Employer.</a:t>
            </a:r>
            <a:br>
              <a:rPr lang="en-GB" sz="1800" dirty="0" smtClean="0">
                <a:solidFill>
                  <a:srgbClr val="002060"/>
                </a:solidFill>
              </a:rPr>
            </a:br>
            <a:r>
              <a:rPr lang="en-GB" sz="1800" dirty="0" smtClean="0">
                <a:solidFill>
                  <a:srgbClr val="002060"/>
                </a:solidFill>
              </a:rPr>
              <a:t>						</a:t>
            </a:r>
            <a:br>
              <a:rPr lang="en-GB" sz="1800" dirty="0" smtClean="0">
                <a:solidFill>
                  <a:srgbClr val="002060"/>
                </a:solidFill>
              </a:rPr>
            </a:br>
            <a:r>
              <a:rPr lang="en-GB" sz="1800" dirty="0">
                <a:solidFill>
                  <a:srgbClr val="002060"/>
                </a:solidFill>
              </a:rPr>
              <a:t>	</a:t>
            </a:r>
            <a:r>
              <a:rPr lang="en-GB" sz="1800" dirty="0" smtClean="0">
                <a:solidFill>
                  <a:srgbClr val="002060"/>
                </a:solidFill>
              </a:rPr>
              <a:t>					If Econometrician also 						observes this mark, then 						estimated coefficient  						reflects ‘true’ effect of 						‘ability’ on pay.  </a:t>
            </a:r>
            <a:r>
              <a:rPr lang="en-GB" sz="1800" dirty="0">
                <a:solidFill>
                  <a:srgbClr val="002060"/>
                </a:solidFill>
              </a:rPr>
              <a:t/>
            </a:r>
            <a:br>
              <a:rPr lang="en-GB" sz="1800" dirty="0">
                <a:solidFill>
                  <a:srgbClr val="002060"/>
                </a:solidFill>
              </a:rPr>
            </a:br>
            <a:r>
              <a:rPr lang="en-GB" sz="1800" dirty="0" smtClean="0">
                <a:solidFill>
                  <a:srgbClr val="002060"/>
                </a:solidFill>
              </a:rPr>
              <a:t>	</a:t>
            </a:r>
            <a:br>
              <a:rPr lang="en-GB" sz="1800" dirty="0" smtClean="0">
                <a:solidFill>
                  <a:srgbClr val="002060"/>
                </a:solidFill>
              </a:rPr>
            </a:br>
            <a:r>
              <a:rPr lang="en-GB" sz="1800" dirty="0">
                <a:solidFill>
                  <a:srgbClr val="002060"/>
                </a:solidFill>
              </a:rPr>
              <a:t>	</a:t>
            </a:r>
            <a:r>
              <a:rPr lang="en-GB" sz="1800" dirty="0" smtClean="0">
                <a:solidFill>
                  <a:srgbClr val="002060"/>
                </a:solidFill>
              </a:rPr>
              <a:t>		</a:t>
            </a:r>
            <a:br>
              <a:rPr lang="en-GB" sz="1800" dirty="0" smtClean="0">
                <a:solidFill>
                  <a:srgbClr val="002060"/>
                </a:solidFill>
              </a:rPr>
            </a:br>
            <a:r>
              <a:rPr lang="en-GB" sz="1800" dirty="0">
                <a:solidFill>
                  <a:srgbClr val="002060"/>
                </a:solidFill>
              </a:rPr>
              <a:t>	</a:t>
            </a:r>
            <a:r>
              <a:rPr lang="en-GB" sz="1800" dirty="0" smtClean="0">
                <a:solidFill>
                  <a:srgbClr val="002060"/>
                </a:solidFill>
              </a:rPr>
              <a:t>		Average Mark</a:t>
            </a:r>
            <a:endParaRPr lang="en-GB" sz="1800" dirty="0">
              <a:solidFill>
                <a:srgbClr val="002060"/>
              </a:solidFill>
            </a:endParaRPr>
          </a:p>
        </p:txBody>
      </p:sp>
      <p:sp>
        <p:nvSpPr>
          <p:cNvPr id="4" name="Footer Placeholder 3"/>
          <p:cNvSpPr>
            <a:spLocks noGrp="1"/>
          </p:cNvSpPr>
          <p:nvPr>
            <p:ph type="ftr" sz="quarter" idx="11"/>
          </p:nvPr>
        </p:nvSpPr>
        <p:spPr/>
        <p:txBody>
          <a:bodyPr/>
          <a:lstStyle/>
          <a:p>
            <a:r>
              <a:rPr lang="en-US" smtClean="0"/>
              <a:t>UoH 27th April 2016</a:t>
            </a:r>
            <a:endParaRPr lang="en-GB"/>
          </a:p>
        </p:txBody>
      </p:sp>
      <p:sp>
        <p:nvSpPr>
          <p:cNvPr id="5" name="Slide Number Placeholder 4"/>
          <p:cNvSpPr>
            <a:spLocks noGrp="1"/>
          </p:cNvSpPr>
          <p:nvPr>
            <p:ph type="sldNum" sz="quarter" idx="12"/>
          </p:nvPr>
        </p:nvSpPr>
        <p:spPr/>
        <p:txBody>
          <a:bodyPr/>
          <a:lstStyle/>
          <a:p>
            <a:fld id="{0D1D3A5E-E98E-449F-A4A2-2C0C4EA4DD24}" type="slidenum">
              <a:rPr lang="en-GB" smtClean="0"/>
              <a:t>18</a:t>
            </a:fld>
            <a:endParaRPr lang="en-GB" dirty="0"/>
          </a:p>
        </p:txBody>
      </p:sp>
      <p:pic>
        <p:nvPicPr>
          <p:cNvPr id="7" name="Picture 6"/>
          <p:cNvPicPr/>
          <p:nvPr/>
        </p:nvPicPr>
        <p:blipFill>
          <a:blip r:embed="rId2">
            <a:extLst>
              <a:ext uri="{28A0092B-C50C-407E-A947-70E740481C1C}">
                <a14:useLocalDpi xmlns:a14="http://schemas.microsoft.com/office/drawing/2010/main" val="0"/>
              </a:ext>
            </a:extLst>
          </a:blip>
          <a:srcRect/>
          <a:stretch>
            <a:fillRect/>
          </a:stretch>
        </p:blipFill>
        <p:spPr bwMode="auto">
          <a:xfrm>
            <a:off x="1259632" y="2579687"/>
            <a:ext cx="4169410" cy="2821305"/>
          </a:xfrm>
          <a:prstGeom prst="rect">
            <a:avLst/>
          </a:prstGeom>
          <a:noFill/>
          <a:ln>
            <a:noFill/>
          </a:ln>
        </p:spPr>
      </p:pic>
    </p:spTree>
    <p:extLst>
      <p:ext uri="{BB962C8B-B14F-4D97-AF65-F5344CB8AC3E}">
        <p14:creationId xmlns:p14="http://schemas.microsoft.com/office/powerpoint/2010/main" val="11168137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1560" y="692696"/>
            <a:ext cx="7992888" cy="5832648"/>
          </a:xfrm>
        </p:spPr>
        <p:txBody>
          <a:bodyPr>
            <a:normAutofit/>
          </a:bodyPr>
          <a:lstStyle/>
          <a:p>
            <a:pPr algn="l"/>
            <a:r>
              <a:rPr lang="en-GB" sz="1800" dirty="0" smtClean="0">
                <a:solidFill>
                  <a:srgbClr val="002060"/>
                </a:solidFill>
              </a:rPr>
              <a:t>	</a:t>
            </a:r>
            <a:r>
              <a:rPr lang="en-GB" sz="1800" b="1" dirty="0" smtClean="0">
                <a:solidFill>
                  <a:srgbClr val="002060"/>
                </a:solidFill>
              </a:rPr>
              <a:t>Hypothesis 1</a:t>
            </a:r>
            <a:r>
              <a:rPr lang="en-GB" sz="1800" dirty="0" smtClean="0">
                <a:solidFill>
                  <a:srgbClr val="002060"/>
                </a:solidFill>
              </a:rPr>
              <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smtClean="0">
                <a:solidFill>
                  <a:srgbClr val="002060"/>
                </a:solidFill>
              </a:rPr>
              <a:t>	Pay</a:t>
            </a:r>
            <a:br>
              <a:rPr lang="en-GB" sz="1800" dirty="0" smtClean="0">
                <a:solidFill>
                  <a:srgbClr val="002060"/>
                </a:solidFill>
              </a:rPr>
            </a:br>
            <a:r>
              <a:rPr lang="en-GB" sz="1800" dirty="0" smtClean="0">
                <a:solidFill>
                  <a:srgbClr val="002060"/>
                </a:solidFill>
              </a:rPr>
              <a:t>						But if Econometrician 						observes only Degree 						Class, then there 							appears to be a 							Premium by Class:</a:t>
            </a:r>
            <a:br>
              <a:rPr lang="en-GB" sz="1800" dirty="0" smtClean="0">
                <a:solidFill>
                  <a:srgbClr val="002060"/>
                </a:solidFill>
              </a:rPr>
            </a:br>
            <a:r>
              <a:rPr lang="en-GB" sz="1800" dirty="0">
                <a:solidFill>
                  <a:srgbClr val="002060"/>
                </a:solidFill>
              </a:rPr>
              <a:t>	</a:t>
            </a:r>
            <a:r>
              <a:rPr lang="en-GB" sz="1800" dirty="0" smtClean="0">
                <a:solidFill>
                  <a:srgbClr val="002060"/>
                </a:solidFill>
              </a:rPr>
              <a:t>					might wrongly interpret 						this as a discontinuity.											</a:t>
            </a:r>
            <a:r>
              <a:rPr lang="en-GB" sz="1800" dirty="0">
                <a:solidFill>
                  <a:srgbClr val="002060"/>
                </a:solidFill>
              </a:rPr>
              <a:t/>
            </a:r>
            <a:br>
              <a:rPr lang="en-GB" sz="1800" dirty="0">
                <a:solidFill>
                  <a:srgbClr val="002060"/>
                </a:solidFill>
              </a:rPr>
            </a:br>
            <a:r>
              <a:rPr lang="en-GB" sz="1800" dirty="0" smtClean="0">
                <a:solidFill>
                  <a:srgbClr val="002060"/>
                </a:solidFill>
              </a:rPr>
              <a:t>	</a:t>
            </a:r>
            <a:br>
              <a:rPr lang="en-GB" sz="1800" dirty="0" smtClean="0">
                <a:solidFill>
                  <a:srgbClr val="002060"/>
                </a:solidFill>
              </a:rPr>
            </a:br>
            <a:r>
              <a:rPr lang="en-GB" sz="1800" dirty="0">
                <a:solidFill>
                  <a:srgbClr val="002060"/>
                </a:solidFill>
              </a:rPr>
              <a:t>	</a:t>
            </a:r>
            <a:r>
              <a:rPr lang="en-GB" sz="1800" dirty="0" smtClean="0">
                <a:solidFill>
                  <a:srgbClr val="002060"/>
                </a:solidFill>
              </a:rPr>
              <a:t>		Average Mark</a:t>
            </a:r>
            <a:endParaRPr lang="en-GB" sz="1800" dirty="0">
              <a:solidFill>
                <a:srgbClr val="002060"/>
              </a:solidFill>
            </a:endParaRPr>
          </a:p>
        </p:txBody>
      </p:sp>
      <p:sp>
        <p:nvSpPr>
          <p:cNvPr id="4" name="Footer Placeholder 3"/>
          <p:cNvSpPr>
            <a:spLocks noGrp="1"/>
          </p:cNvSpPr>
          <p:nvPr>
            <p:ph type="ftr" sz="quarter" idx="11"/>
          </p:nvPr>
        </p:nvSpPr>
        <p:spPr/>
        <p:txBody>
          <a:bodyPr/>
          <a:lstStyle/>
          <a:p>
            <a:r>
              <a:rPr lang="en-US" smtClean="0"/>
              <a:t>UoH 27th April 2016</a:t>
            </a:r>
            <a:endParaRPr lang="en-GB"/>
          </a:p>
        </p:txBody>
      </p:sp>
      <p:sp>
        <p:nvSpPr>
          <p:cNvPr id="5" name="Slide Number Placeholder 4"/>
          <p:cNvSpPr>
            <a:spLocks noGrp="1"/>
          </p:cNvSpPr>
          <p:nvPr>
            <p:ph type="sldNum" sz="quarter" idx="12"/>
          </p:nvPr>
        </p:nvSpPr>
        <p:spPr/>
        <p:txBody>
          <a:bodyPr/>
          <a:lstStyle/>
          <a:p>
            <a:fld id="{0D1D3A5E-E98E-449F-A4A2-2C0C4EA4DD24}" type="slidenum">
              <a:rPr lang="en-GB" smtClean="0"/>
              <a:t>19</a:t>
            </a:fld>
            <a:endParaRPr lang="en-GB" dirty="0"/>
          </a:p>
        </p:txBody>
      </p:sp>
      <p:pic>
        <p:nvPicPr>
          <p:cNvPr id="7" name="Picture 6"/>
          <p:cNvPicPr/>
          <p:nvPr/>
        </p:nvPicPr>
        <p:blipFill>
          <a:blip r:embed="rId2">
            <a:extLst>
              <a:ext uri="{28A0092B-C50C-407E-A947-70E740481C1C}">
                <a14:useLocalDpi xmlns:a14="http://schemas.microsoft.com/office/drawing/2010/main" val="0"/>
              </a:ext>
            </a:extLst>
          </a:blip>
          <a:srcRect/>
          <a:stretch>
            <a:fillRect/>
          </a:stretch>
        </p:blipFill>
        <p:spPr bwMode="auto">
          <a:xfrm>
            <a:off x="1299163" y="2587583"/>
            <a:ext cx="4169410" cy="2821305"/>
          </a:xfrm>
          <a:prstGeom prst="rect">
            <a:avLst/>
          </a:prstGeom>
          <a:noFill/>
          <a:ln>
            <a:noFill/>
          </a:ln>
        </p:spPr>
      </p:pic>
      <p:cxnSp>
        <p:nvCxnSpPr>
          <p:cNvPr id="6" name="Straight Connector 5"/>
          <p:cNvCxnSpPr/>
          <p:nvPr/>
        </p:nvCxnSpPr>
        <p:spPr>
          <a:xfrm>
            <a:off x="3718366" y="2708920"/>
            <a:ext cx="0" cy="2304256"/>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H="1">
            <a:off x="3718366" y="3429000"/>
            <a:ext cx="1645722"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2062182" y="4221088"/>
            <a:ext cx="1656184" cy="0"/>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847198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544" y="332656"/>
            <a:ext cx="7992888" cy="5832648"/>
          </a:xfrm>
        </p:spPr>
        <p:txBody>
          <a:bodyPr>
            <a:normAutofit/>
          </a:bodyPr>
          <a:lstStyle/>
          <a:p>
            <a:pPr algn="l"/>
            <a:r>
              <a:rPr lang="en-GB" sz="1800" b="1" smtClean="0">
                <a:solidFill>
                  <a:srgbClr val="002060"/>
                </a:solidFill>
              </a:rPr>
              <a:t>Plan of Talk</a:t>
            </a:r>
            <a:r>
              <a:rPr lang="en-GB" sz="1800" smtClean="0">
                <a:solidFill>
                  <a:srgbClr val="002060"/>
                </a:solidFill>
              </a:rPr>
              <a:t/>
            </a:r>
            <a:br>
              <a:rPr lang="en-GB" sz="1800" smtClean="0">
                <a:solidFill>
                  <a:srgbClr val="002060"/>
                </a:solidFill>
              </a:rPr>
            </a:br>
            <a:r>
              <a:rPr lang="en-GB" sz="1800" smtClean="0">
                <a:solidFill>
                  <a:srgbClr val="002060"/>
                </a:solidFill>
              </a:rPr>
              <a:t/>
            </a:r>
            <a:br>
              <a:rPr lang="en-GB" sz="1800" smtClean="0">
                <a:solidFill>
                  <a:srgbClr val="002060"/>
                </a:solidFill>
              </a:rPr>
            </a:br>
            <a:r>
              <a:rPr lang="en-GB" sz="1800" smtClean="0">
                <a:solidFill>
                  <a:srgbClr val="002060"/>
                </a:solidFill>
              </a:rPr>
              <a:t>1.	Context 1:	Evidence and Policy</a:t>
            </a:r>
            <a:br>
              <a:rPr lang="en-GB" sz="1800" smtClean="0">
                <a:solidFill>
                  <a:srgbClr val="002060"/>
                </a:solidFill>
              </a:rPr>
            </a:br>
            <a:r>
              <a:rPr lang="en-GB" sz="1800" smtClean="0">
                <a:solidFill>
                  <a:srgbClr val="002060"/>
                </a:solidFill>
              </a:rPr>
              <a:t>		</a:t>
            </a:r>
            <a:br>
              <a:rPr lang="en-GB" sz="1800" smtClean="0">
                <a:solidFill>
                  <a:srgbClr val="002060"/>
                </a:solidFill>
              </a:rPr>
            </a:br>
            <a:r>
              <a:rPr lang="en-GB" sz="1800" smtClean="0">
                <a:solidFill>
                  <a:srgbClr val="002060"/>
                </a:solidFill>
              </a:rPr>
              <a:t>	Context 2:	Theory and Interpretation</a:t>
            </a:r>
            <a:br>
              <a:rPr lang="en-GB" sz="1800" smtClean="0">
                <a:solidFill>
                  <a:srgbClr val="002060"/>
                </a:solidFill>
              </a:rPr>
            </a:br>
            <a:r>
              <a:rPr lang="en-GB" sz="1800" smtClean="0">
                <a:solidFill>
                  <a:srgbClr val="002060"/>
                </a:solidFill>
              </a:rPr>
              <a:t/>
            </a:r>
            <a:br>
              <a:rPr lang="en-GB" sz="1800" smtClean="0">
                <a:solidFill>
                  <a:srgbClr val="002060"/>
                </a:solidFill>
              </a:rPr>
            </a:br>
            <a:r>
              <a:rPr lang="en-GB" sz="1800" smtClean="0">
                <a:solidFill>
                  <a:srgbClr val="002060"/>
                </a:solidFill>
              </a:rPr>
              <a:t>2.	Institutional Arrangements</a:t>
            </a:r>
            <a:br>
              <a:rPr lang="en-GB" sz="1800" smtClean="0">
                <a:solidFill>
                  <a:srgbClr val="002060"/>
                </a:solidFill>
              </a:rPr>
            </a:br>
            <a:r>
              <a:rPr lang="en-GB" sz="1800" smtClean="0">
                <a:solidFill>
                  <a:srgbClr val="002060"/>
                </a:solidFill>
              </a:rPr>
              <a:t/>
            </a:r>
            <a:br>
              <a:rPr lang="en-GB" sz="1800" smtClean="0">
                <a:solidFill>
                  <a:srgbClr val="002060"/>
                </a:solidFill>
              </a:rPr>
            </a:br>
            <a:r>
              <a:rPr lang="en-GB" sz="1800" smtClean="0">
                <a:solidFill>
                  <a:srgbClr val="002060"/>
                </a:solidFill>
              </a:rPr>
              <a:t>3.	Data and Methodology</a:t>
            </a:r>
            <a:br>
              <a:rPr lang="en-GB" sz="1800" smtClean="0">
                <a:solidFill>
                  <a:srgbClr val="002060"/>
                </a:solidFill>
              </a:rPr>
            </a:br>
            <a:r>
              <a:rPr lang="en-GB" sz="1800" smtClean="0">
                <a:solidFill>
                  <a:srgbClr val="002060"/>
                </a:solidFill>
              </a:rPr>
              <a:t/>
            </a:r>
            <a:br>
              <a:rPr lang="en-GB" sz="1800" smtClean="0">
                <a:solidFill>
                  <a:srgbClr val="002060"/>
                </a:solidFill>
              </a:rPr>
            </a:br>
            <a:r>
              <a:rPr lang="en-GB" sz="1800" smtClean="0">
                <a:solidFill>
                  <a:srgbClr val="002060"/>
                </a:solidFill>
              </a:rPr>
              <a:t>4.	Results</a:t>
            </a:r>
            <a:br>
              <a:rPr lang="en-GB" sz="1800" smtClean="0">
                <a:solidFill>
                  <a:srgbClr val="002060"/>
                </a:solidFill>
              </a:rPr>
            </a:br>
            <a:r>
              <a:rPr lang="en-GB" sz="1800" smtClean="0">
                <a:solidFill>
                  <a:srgbClr val="002060"/>
                </a:solidFill>
              </a:rPr>
              <a:t/>
            </a:r>
            <a:br>
              <a:rPr lang="en-GB" sz="1800" smtClean="0">
                <a:solidFill>
                  <a:srgbClr val="002060"/>
                </a:solidFill>
              </a:rPr>
            </a:br>
            <a:r>
              <a:rPr lang="en-GB" sz="1800" smtClean="0">
                <a:solidFill>
                  <a:srgbClr val="002060"/>
                </a:solidFill>
              </a:rPr>
              <a:t>5.	Conclusions and Further Work</a:t>
            </a:r>
            <a:br>
              <a:rPr lang="en-GB" sz="1800" smtClean="0">
                <a:solidFill>
                  <a:srgbClr val="002060"/>
                </a:solidFill>
              </a:rPr>
            </a:br>
            <a:r>
              <a:rPr lang="en-GB" sz="1800" smtClean="0">
                <a:solidFill>
                  <a:srgbClr val="002060"/>
                </a:solidFill>
              </a:rPr>
              <a:t/>
            </a:r>
            <a:br>
              <a:rPr lang="en-GB" sz="1800" smtClean="0">
                <a:solidFill>
                  <a:srgbClr val="002060"/>
                </a:solidFill>
              </a:rPr>
            </a:br>
            <a:endParaRPr lang="en-GB" sz="1800" dirty="0">
              <a:solidFill>
                <a:srgbClr val="002060"/>
              </a:solidFill>
            </a:endParaRPr>
          </a:p>
        </p:txBody>
      </p:sp>
      <p:sp>
        <p:nvSpPr>
          <p:cNvPr id="4" name="Footer Placeholder 3"/>
          <p:cNvSpPr>
            <a:spLocks noGrp="1"/>
          </p:cNvSpPr>
          <p:nvPr>
            <p:ph type="ftr" sz="quarter" idx="11"/>
          </p:nvPr>
        </p:nvSpPr>
        <p:spPr/>
        <p:txBody>
          <a:bodyPr/>
          <a:lstStyle/>
          <a:p>
            <a:r>
              <a:rPr lang="en-US" smtClean="0"/>
              <a:t>UoH 27th April 2016</a:t>
            </a:r>
            <a:endParaRPr lang="en-GB"/>
          </a:p>
        </p:txBody>
      </p:sp>
      <p:sp>
        <p:nvSpPr>
          <p:cNvPr id="5" name="Slide Number Placeholder 4"/>
          <p:cNvSpPr>
            <a:spLocks noGrp="1"/>
          </p:cNvSpPr>
          <p:nvPr>
            <p:ph type="sldNum" sz="quarter" idx="12"/>
          </p:nvPr>
        </p:nvSpPr>
        <p:spPr/>
        <p:txBody>
          <a:bodyPr/>
          <a:lstStyle/>
          <a:p>
            <a:fld id="{0D1D3A5E-E98E-449F-A4A2-2C0C4EA4DD24}" type="slidenum">
              <a:rPr lang="en-GB" smtClean="0"/>
              <a:t>2</a:t>
            </a:fld>
            <a:endParaRPr lang="en-GB" dirty="0"/>
          </a:p>
        </p:txBody>
      </p:sp>
    </p:spTree>
    <p:extLst>
      <p:ext uri="{BB962C8B-B14F-4D97-AF65-F5344CB8AC3E}">
        <p14:creationId xmlns:p14="http://schemas.microsoft.com/office/powerpoint/2010/main" val="316880885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ctrTitle"/>
          </p:nvPr>
        </p:nvSpPr>
        <p:spPr>
          <a:xfrm>
            <a:off x="611560" y="692696"/>
            <a:ext cx="7992888" cy="5832648"/>
          </a:xfrm>
        </p:spPr>
        <p:txBody>
          <a:bodyPr>
            <a:normAutofit/>
          </a:bodyPr>
          <a:lstStyle/>
          <a:p>
            <a:pPr algn="l"/>
            <a:r>
              <a:rPr lang="en-GB" sz="1800" dirty="0" smtClean="0">
                <a:solidFill>
                  <a:srgbClr val="002060"/>
                </a:solidFill>
              </a:rPr>
              <a:t>	</a:t>
            </a:r>
            <a:r>
              <a:rPr lang="en-GB" sz="1800" b="1" dirty="0" smtClean="0">
                <a:solidFill>
                  <a:srgbClr val="002060"/>
                </a:solidFill>
              </a:rPr>
              <a:t>Hypothesis 2</a:t>
            </a:r>
            <a:r>
              <a:rPr lang="en-GB" sz="1800" dirty="0" smtClean="0">
                <a:solidFill>
                  <a:srgbClr val="002060"/>
                </a:solidFill>
              </a:rPr>
              <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smtClean="0">
                <a:solidFill>
                  <a:srgbClr val="002060"/>
                </a:solidFill>
              </a:rPr>
              <a:t>	Pay</a:t>
            </a:r>
            <a:br>
              <a:rPr lang="en-GB" sz="1800" dirty="0" smtClean="0">
                <a:solidFill>
                  <a:srgbClr val="002060"/>
                </a:solidFill>
              </a:rPr>
            </a:br>
            <a:r>
              <a:rPr lang="en-GB" sz="1800" dirty="0" smtClean="0">
                <a:solidFill>
                  <a:srgbClr val="002060"/>
                </a:solidFill>
              </a:rPr>
              <a:t>						Employer regards 							Degree Class as a Signal 						of some dimension of 						ability, over and above 						the average mark, or 						does not see (or heed) 						the average mark.											</a:t>
            </a:r>
            <a:r>
              <a:rPr lang="en-GB" sz="1800" dirty="0">
                <a:solidFill>
                  <a:srgbClr val="002060"/>
                </a:solidFill>
              </a:rPr>
              <a:t/>
            </a:r>
            <a:br>
              <a:rPr lang="en-GB" sz="1800" dirty="0">
                <a:solidFill>
                  <a:srgbClr val="002060"/>
                </a:solidFill>
              </a:rPr>
            </a:br>
            <a:r>
              <a:rPr lang="en-GB" sz="1800" dirty="0" smtClean="0">
                <a:solidFill>
                  <a:srgbClr val="002060"/>
                </a:solidFill>
              </a:rPr>
              <a:t>	</a:t>
            </a:r>
            <a:br>
              <a:rPr lang="en-GB" sz="1800" dirty="0" smtClean="0">
                <a:solidFill>
                  <a:srgbClr val="002060"/>
                </a:solidFill>
              </a:rPr>
            </a:br>
            <a:r>
              <a:rPr lang="en-GB" sz="1800" dirty="0">
                <a:solidFill>
                  <a:srgbClr val="002060"/>
                </a:solidFill>
              </a:rPr>
              <a:t>	</a:t>
            </a:r>
            <a:r>
              <a:rPr lang="en-GB" sz="1800" dirty="0" smtClean="0">
                <a:solidFill>
                  <a:srgbClr val="002060"/>
                </a:solidFill>
              </a:rPr>
              <a:t>		</a:t>
            </a:r>
            <a:br>
              <a:rPr lang="en-GB" sz="1800" dirty="0" smtClean="0">
                <a:solidFill>
                  <a:srgbClr val="002060"/>
                </a:solidFill>
              </a:rPr>
            </a:br>
            <a:r>
              <a:rPr lang="en-GB" sz="1800" dirty="0">
                <a:solidFill>
                  <a:srgbClr val="002060"/>
                </a:solidFill>
              </a:rPr>
              <a:t>	</a:t>
            </a:r>
            <a:r>
              <a:rPr lang="en-GB" sz="1800" dirty="0" smtClean="0">
                <a:solidFill>
                  <a:srgbClr val="002060"/>
                </a:solidFill>
              </a:rPr>
              <a:t>		Average Mark</a:t>
            </a:r>
            <a:endParaRPr lang="en-GB" sz="1800" dirty="0">
              <a:solidFill>
                <a:srgbClr val="002060"/>
              </a:solidFill>
            </a:endParaRPr>
          </a:p>
        </p:txBody>
      </p:sp>
      <p:sp>
        <p:nvSpPr>
          <p:cNvPr id="4" name="Footer Placeholder 3"/>
          <p:cNvSpPr>
            <a:spLocks noGrp="1"/>
          </p:cNvSpPr>
          <p:nvPr>
            <p:ph type="ftr" sz="quarter" idx="11"/>
          </p:nvPr>
        </p:nvSpPr>
        <p:spPr/>
        <p:txBody>
          <a:bodyPr/>
          <a:lstStyle/>
          <a:p>
            <a:r>
              <a:rPr lang="en-US" smtClean="0"/>
              <a:t>UoH 27th April 2016</a:t>
            </a:r>
            <a:endParaRPr lang="en-GB"/>
          </a:p>
        </p:txBody>
      </p:sp>
      <p:sp>
        <p:nvSpPr>
          <p:cNvPr id="5" name="Slide Number Placeholder 4"/>
          <p:cNvSpPr>
            <a:spLocks noGrp="1"/>
          </p:cNvSpPr>
          <p:nvPr>
            <p:ph type="sldNum" sz="quarter" idx="12"/>
          </p:nvPr>
        </p:nvSpPr>
        <p:spPr/>
        <p:txBody>
          <a:bodyPr/>
          <a:lstStyle/>
          <a:p>
            <a:fld id="{0D1D3A5E-E98E-449F-A4A2-2C0C4EA4DD24}" type="slidenum">
              <a:rPr lang="en-GB" smtClean="0"/>
              <a:t>20</a:t>
            </a:fld>
            <a:endParaRPr lang="en-GB"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2531437"/>
            <a:ext cx="5097463" cy="2835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4232939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ctrTitle"/>
          </p:nvPr>
        </p:nvSpPr>
        <p:spPr>
          <a:xfrm>
            <a:off x="611560" y="692696"/>
            <a:ext cx="7992888" cy="5832648"/>
          </a:xfrm>
        </p:spPr>
        <p:txBody>
          <a:bodyPr>
            <a:normAutofit/>
          </a:bodyPr>
          <a:lstStyle/>
          <a:p>
            <a:pPr algn="l"/>
            <a:r>
              <a:rPr lang="en-GB" sz="1800" dirty="0" smtClean="0">
                <a:solidFill>
                  <a:srgbClr val="002060"/>
                </a:solidFill>
              </a:rPr>
              <a:t/>
            </a:r>
            <a:br>
              <a:rPr lang="en-GB" sz="1800" dirty="0" smtClean="0">
                <a:solidFill>
                  <a:srgbClr val="002060"/>
                </a:solidFill>
              </a:rPr>
            </a:br>
            <a:r>
              <a:rPr lang="en-GB" sz="1800" dirty="0" smtClean="0">
                <a:solidFill>
                  <a:srgbClr val="002060"/>
                </a:solidFill>
              </a:rPr>
              <a:t>	</a:t>
            </a:r>
            <a:r>
              <a:rPr lang="en-GB" sz="1800" b="1" dirty="0" smtClean="0">
                <a:solidFill>
                  <a:srgbClr val="002060"/>
                </a:solidFill>
              </a:rPr>
              <a:t>Hypothesis 2</a:t>
            </a:r>
            <a:r>
              <a:rPr lang="en-GB" sz="1800" dirty="0" smtClean="0">
                <a:solidFill>
                  <a:srgbClr val="002060"/>
                </a:solidFill>
              </a:rPr>
              <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smtClean="0">
                <a:solidFill>
                  <a:srgbClr val="002060"/>
                </a:solidFill>
              </a:rPr>
              <a:t>	</a:t>
            </a:r>
            <a:br>
              <a:rPr lang="en-GB" sz="1800" dirty="0" smtClean="0">
                <a:solidFill>
                  <a:srgbClr val="002060"/>
                </a:solidFill>
              </a:rPr>
            </a:br>
            <a:r>
              <a:rPr lang="en-GB" sz="1800" dirty="0" smtClean="0">
                <a:solidFill>
                  <a:srgbClr val="002060"/>
                </a:solidFill>
              </a:rPr>
              <a:t>						Employer regards 							Degree Class as a Signal 	 Pay					of some dimension of 						ability.</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a:solidFill>
                  <a:srgbClr val="002060"/>
                </a:solidFill>
              </a:rPr>
              <a:t>	</a:t>
            </a:r>
            <a:r>
              <a:rPr lang="en-GB" sz="1800" dirty="0" smtClean="0">
                <a:solidFill>
                  <a:srgbClr val="002060"/>
                </a:solidFill>
              </a:rPr>
              <a:t>					But if Econometrician 						observes only degree 						class, then we cannot 						rule out alternative 						interpretation of (steep) 						gradient in </a:t>
            </a:r>
            <a:r>
              <a:rPr lang="en-GB" sz="1800" dirty="0">
                <a:solidFill>
                  <a:srgbClr val="002060"/>
                </a:solidFill>
              </a:rPr>
              <a:t>m</a:t>
            </a:r>
            <a:r>
              <a:rPr lang="en-GB" sz="1800" dirty="0" smtClean="0">
                <a:solidFill>
                  <a:srgbClr val="002060"/>
                </a:solidFill>
              </a:rPr>
              <a:t>ark 							(Hypothesis 1).				</a:t>
            </a:r>
            <a:br>
              <a:rPr lang="en-GB" sz="1800" dirty="0" smtClean="0">
                <a:solidFill>
                  <a:srgbClr val="002060"/>
                </a:solidFill>
              </a:rPr>
            </a:br>
            <a:r>
              <a:rPr lang="en-GB" sz="1800" dirty="0" smtClean="0">
                <a:solidFill>
                  <a:srgbClr val="002060"/>
                </a:solidFill>
              </a:rPr>
              <a:t>			Average Mark</a:t>
            </a:r>
            <a:endParaRPr lang="en-GB" sz="1800" dirty="0">
              <a:solidFill>
                <a:srgbClr val="002060"/>
              </a:solidFill>
            </a:endParaRPr>
          </a:p>
        </p:txBody>
      </p:sp>
      <p:sp>
        <p:nvSpPr>
          <p:cNvPr id="4" name="Footer Placeholder 3"/>
          <p:cNvSpPr>
            <a:spLocks noGrp="1"/>
          </p:cNvSpPr>
          <p:nvPr>
            <p:ph type="ftr" sz="quarter" idx="11"/>
          </p:nvPr>
        </p:nvSpPr>
        <p:spPr/>
        <p:txBody>
          <a:bodyPr/>
          <a:lstStyle/>
          <a:p>
            <a:r>
              <a:rPr lang="en-US" smtClean="0"/>
              <a:t>UoH 27th April 2016</a:t>
            </a:r>
            <a:endParaRPr lang="en-GB"/>
          </a:p>
        </p:txBody>
      </p:sp>
      <p:sp>
        <p:nvSpPr>
          <p:cNvPr id="5" name="Slide Number Placeholder 4"/>
          <p:cNvSpPr>
            <a:spLocks noGrp="1"/>
          </p:cNvSpPr>
          <p:nvPr>
            <p:ph type="sldNum" sz="quarter" idx="12"/>
          </p:nvPr>
        </p:nvSpPr>
        <p:spPr/>
        <p:txBody>
          <a:bodyPr/>
          <a:lstStyle/>
          <a:p>
            <a:fld id="{0D1D3A5E-E98E-449F-A4A2-2C0C4EA4DD24}" type="slidenum">
              <a:rPr lang="en-GB" smtClean="0"/>
              <a:t>21</a:t>
            </a:fld>
            <a:endParaRPr lang="en-GB" dirty="0"/>
          </a:p>
        </p:txBody>
      </p:sp>
      <p:pic>
        <p:nvPicPr>
          <p:cNvPr id="6" name="Picture 5"/>
          <p:cNvPicPr/>
          <p:nvPr/>
        </p:nvPicPr>
        <p:blipFill>
          <a:blip r:embed="rId2">
            <a:extLst>
              <a:ext uri="{28A0092B-C50C-407E-A947-70E740481C1C}">
                <a14:useLocalDpi xmlns:a14="http://schemas.microsoft.com/office/drawing/2010/main" val="0"/>
              </a:ext>
            </a:extLst>
          </a:blip>
          <a:srcRect/>
          <a:stretch>
            <a:fillRect/>
          </a:stretch>
        </p:blipFill>
        <p:spPr bwMode="auto">
          <a:xfrm>
            <a:off x="251520" y="3068960"/>
            <a:ext cx="5400600" cy="2840732"/>
          </a:xfrm>
          <a:prstGeom prst="rect">
            <a:avLst/>
          </a:prstGeom>
          <a:noFill/>
          <a:ln>
            <a:noFill/>
          </a:ln>
        </p:spPr>
      </p:pic>
    </p:spTree>
    <p:extLst>
      <p:ext uri="{BB962C8B-B14F-4D97-AF65-F5344CB8AC3E}">
        <p14:creationId xmlns:p14="http://schemas.microsoft.com/office/powerpoint/2010/main" val="281248196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ctrTitle"/>
          </p:nvPr>
        </p:nvSpPr>
        <p:spPr>
          <a:xfrm>
            <a:off x="611560" y="692696"/>
            <a:ext cx="7992888" cy="5832648"/>
          </a:xfrm>
        </p:spPr>
        <p:txBody>
          <a:bodyPr>
            <a:normAutofit/>
          </a:bodyPr>
          <a:lstStyle/>
          <a:p>
            <a:pPr algn="l"/>
            <a:r>
              <a:rPr lang="en-GB" sz="1800" dirty="0" smtClean="0">
                <a:solidFill>
                  <a:srgbClr val="002060"/>
                </a:solidFill>
              </a:rPr>
              <a:t>A Regression Discontinuity framework offers the prospect of being able to distinguish between the two hypotheses – but requires us to observe both degree classification and underlying marks.</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smtClean="0">
                <a:solidFill>
                  <a:srgbClr val="002060"/>
                </a:solidFill>
              </a:rPr>
              <a:t>	</a:t>
            </a:r>
            <a:r>
              <a:rPr lang="en-GB" sz="1800" b="1" dirty="0" smtClean="0">
                <a:solidFill>
                  <a:srgbClr val="002060"/>
                </a:solidFill>
              </a:rPr>
              <a:t>Hypothesis 2</a:t>
            </a:r>
            <a:r>
              <a:rPr lang="en-GB" sz="1800" dirty="0" smtClean="0">
                <a:solidFill>
                  <a:srgbClr val="002060"/>
                </a:solidFill>
              </a:rPr>
              <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smtClean="0">
                <a:solidFill>
                  <a:srgbClr val="002060"/>
                </a:solidFill>
              </a:rPr>
              <a:t>	Pay</a:t>
            </a:r>
            <a:br>
              <a:rPr lang="en-GB" sz="1800" dirty="0" smtClean="0">
                <a:solidFill>
                  <a:srgbClr val="002060"/>
                </a:solidFill>
              </a:rPr>
            </a:br>
            <a:r>
              <a:rPr lang="en-GB" sz="1800" dirty="0" smtClean="0">
                <a:solidFill>
                  <a:srgbClr val="002060"/>
                </a:solidFill>
              </a:rPr>
              <a:t>						Employer regards 							Degree Class as a Signal 						of some dimension of 						ability.</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a:solidFill>
                  <a:srgbClr val="002060"/>
                </a:solidFill>
              </a:rPr>
              <a:t>	</a:t>
            </a:r>
            <a:r>
              <a:rPr lang="en-GB" sz="1800" dirty="0" smtClean="0">
                <a:solidFill>
                  <a:srgbClr val="002060"/>
                </a:solidFill>
              </a:rPr>
              <a:t>					A discontinuity would be I						indicative of signalling or 						statistical discrimination 						in the sense of the EL-SD a						approach			</a:t>
            </a:r>
            <a:br>
              <a:rPr lang="en-GB" sz="1800" dirty="0" smtClean="0">
                <a:solidFill>
                  <a:srgbClr val="002060"/>
                </a:solidFill>
              </a:rPr>
            </a:br>
            <a:r>
              <a:rPr lang="en-GB" sz="1800" dirty="0">
                <a:solidFill>
                  <a:srgbClr val="002060"/>
                </a:solidFill>
              </a:rPr>
              <a:t>	</a:t>
            </a:r>
            <a:r>
              <a:rPr lang="en-GB" sz="1800" dirty="0" smtClean="0">
                <a:solidFill>
                  <a:srgbClr val="002060"/>
                </a:solidFill>
              </a:rPr>
              <a:t>		Average Mark</a:t>
            </a:r>
            <a:endParaRPr lang="en-GB" sz="1800" dirty="0">
              <a:solidFill>
                <a:srgbClr val="002060"/>
              </a:solidFill>
            </a:endParaRPr>
          </a:p>
        </p:txBody>
      </p:sp>
      <p:sp>
        <p:nvSpPr>
          <p:cNvPr id="4" name="Footer Placeholder 3"/>
          <p:cNvSpPr>
            <a:spLocks noGrp="1"/>
          </p:cNvSpPr>
          <p:nvPr>
            <p:ph type="ftr" sz="quarter" idx="11"/>
          </p:nvPr>
        </p:nvSpPr>
        <p:spPr/>
        <p:txBody>
          <a:bodyPr/>
          <a:lstStyle/>
          <a:p>
            <a:r>
              <a:rPr lang="en-US" smtClean="0"/>
              <a:t>UoH 27th April 2016</a:t>
            </a:r>
            <a:endParaRPr lang="en-GB"/>
          </a:p>
        </p:txBody>
      </p:sp>
      <p:sp>
        <p:nvSpPr>
          <p:cNvPr id="5" name="Slide Number Placeholder 4"/>
          <p:cNvSpPr>
            <a:spLocks noGrp="1"/>
          </p:cNvSpPr>
          <p:nvPr>
            <p:ph type="sldNum" sz="quarter" idx="12"/>
          </p:nvPr>
        </p:nvSpPr>
        <p:spPr/>
        <p:txBody>
          <a:bodyPr/>
          <a:lstStyle/>
          <a:p>
            <a:fld id="{0D1D3A5E-E98E-449F-A4A2-2C0C4EA4DD24}" type="slidenum">
              <a:rPr lang="en-GB" smtClean="0"/>
              <a:t>22</a:t>
            </a:fld>
            <a:endParaRPr lang="en-GB" dirty="0"/>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3496" y="3068960"/>
            <a:ext cx="5097463" cy="2835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0157932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1560" y="692696"/>
            <a:ext cx="7992888" cy="5832648"/>
          </a:xfrm>
        </p:spPr>
        <p:txBody>
          <a:bodyPr>
            <a:normAutofit/>
          </a:bodyPr>
          <a:lstStyle/>
          <a:p>
            <a:pPr algn="l"/>
            <a:r>
              <a:rPr lang="en-GB" sz="1800" dirty="0" smtClean="0">
                <a:solidFill>
                  <a:srgbClr val="002060"/>
                </a:solidFill>
              </a:rPr>
              <a:t>A Regression Discontinuity framework offers the prospect of being able to distinguish between the two hypotheses – but requires us to observe both degree classification and underlying marks.</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smtClean="0">
                <a:solidFill>
                  <a:srgbClr val="002060"/>
                </a:solidFill>
              </a:rPr>
              <a:t>	</a:t>
            </a:r>
            <a:r>
              <a:rPr lang="en-GB" sz="1800" b="1" dirty="0" smtClean="0">
                <a:solidFill>
                  <a:srgbClr val="002060"/>
                </a:solidFill>
              </a:rPr>
              <a:t>Hypothesis 2</a:t>
            </a:r>
            <a:r>
              <a:rPr lang="en-GB" sz="1800" dirty="0" smtClean="0">
                <a:solidFill>
                  <a:srgbClr val="002060"/>
                </a:solidFill>
              </a:rPr>
              <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smtClean="0">
                <a:solidFill>
                  <a:srgbClr val="002060"/>
                </a:solidFill>
              </a:rPr>
              <a:t>	Pay</a:t>
            </a:r>
            <a:br>
              <a:rPr lang="en-GB" sz="1800" dirty="0" smtClean="0">
                <a:solidFill>
                  <a:srgbClr val="002060"/>
                </a:solidFill>
              </a:rPr>
            </a:br>
            <a:r>
              <a:rPr lang="en-GB" sz="1800" dirty="0" smtClean="0">
                <a:solidFill>
                  <a:srgbClr val="002060"/>
                </a:solidFill>
              </a:rPr>
              <a:t>						Employer regards 							Degree Class as a Signal 						of some dimension of 						ability.</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a:solidFill>
                  <a:srgbClr val="002060"/>
                </a:solidFill>
              </a:rPr>
              <a:t>	</a:t>
            </a:r>
            <a:r>
              <a:rPr lang="en-GB" sz="1800" dirty="0" smtClean="0">
                <a:solidFill>
                  <a:srgbClr val="002060"/>
                </a:solidFill>
              </a:rPr>
              <a:t>					A discontinuity would be I						indicative of signalling or 						statistical discrimination 						in the sense of the EL-SD a						approach			</a:t>
            </a:r>
            <a:br>
              <a:rPr lang="en-GB" sz="1800" dirty="0" smtClean="0">
                <a:solidFill>
                  <a:srgbClr val="002060"/>
                </a:solidFill>
              </a:rPr>
            </a:br>
            <a:r>
              <a:rPr lang="en-GB" sz="1800" dirty="0">
                <a:solidFill>
                  <a:srgbClr val="002060"/>
                </a:solidFill>
              </a:rPr>
              <a:t>	</a:t>
            </a:r>
            <a:r>
              <a:rPr lang="en-GB" sz="1800" dirty="0" smtClean="0">
                <a:solidFill>
                  <a:srgbClr val="002060"/>
                </a:solidFill>
              </a:rPr>
              <a:t>		Average Mark</a:t>
            </a:r>
            <a:endParaRPr lang="en-GB" sz="1800" dirty="0">
              <a:solidFill>
                <a:srgbClr val="002060"/>
              </a:solidFill>
            </a:endParaRPr>
          </a:p>
        </p:txBody>
      </p:sp>
      <p:sp>
        <p:nvSpPr>
          <p:cNvPr id="4" name="Footer Placeholder 3"/>
          <p:cNvSpPr>
            <a:spLocks noGrp="1"/>
          </p:cNvSpPr>
          <p:nvPr>
            <p:ph type="ftr" sz="quarter" idx="11"/>
          </p:nvPr>
        </p:nvSpPr>
        <p:spPr/>
        <p:txBody>
          <a:bodyPr/>
          <a:lstStyle/>
          <a:p>
            <a:r>
              <a:rPr lang="en-US" smtClean="0"/>
              <a:t>UoH 27th April 2016</a:t>
            </a:r>
            <a:endParaRPr lang="en-GB"/>
          </a:p>
        </p:txBody>
      </p:sp>
      <p:sp>
        <p:nvSpPr>
          <p:cNvPr id="5" name="Slide Number Placeholder 4"/>
          <p:cNvSpPr>
            <a:spLocks noGrp="1"/>
          </p:cNvSpPr>
          <p:nvPr>
            <p:ph type="sldNum" sz="quarter" idx="12"/>
          </p:nvPr>
        </p:nvSpPr>
        <p:spPr/>
        <p:txBody>
          <a:bodyPr/>
          <a:lstStyle/>
          <a:p>
            <a:fld id="{0D1D3A5E-E98E-449F-A4A2-2C0C4EA4DD24}" type="slidenum">
              <a:rPr lang="en-GB" smtClean="0"/>
              <a:t>23</a:t>
            </a:fld>
            <a:endParaRPr lang="en-GB" dirty="0"/>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3496" y="3068960"/>
            <a:ext cx="5097463" cy="2835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p:nvPr/>
        </p:nvCxnSpPr>
        <p:spPr>
          <a:xfrm>
            <a:off x="4067944" y="3212976"/>
            <a:ext cx="0" cy="2232248"/>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309598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276872"/>
            <a:ext cx="8229600" cy="1143000"/>
          </a:xfrm>
        </p:spPr>
        <p:txBody>
          <a:bodyPr>
            <a:noAutofit/>
          </a:bodyPr>
          <a:lstStyle/>
          <a:p>
            <a:pPr algn="l"/>
            <a:r>
              <a:rPr lang="en-GB" sz="1800" dirty="0" smtClean="0">
                <a:solidFill>
                  <a:srgbClr val="002060"/>
                </a:solidFill>
                <a:latin typeface="Courier New" panose="02070309020205020404" pitchFamily="49" charset="0"/>
                <a:cs typeface="Courier New" panose="02070309020205020404" pitchFamily="49" charset="0"/>
              </a:rPr>
              <a:t>Signal-Noise Ratio</a:t>
            </a:r>
            <a:br>
              <a:rPr lang="en-GB" sz="1800" dirty="0" smtClean="0">
                <a:solidFill>
                  <a:srgbClr val="002060"/>
                </a:solidFill>
                <a:latin typeface="Courier New" panose="02070309020205020404" pitchFamily="49" charset="0"/>
                <a:cs typeface="Courier New" panose="02070309020205020404" pitchFamily="49" charset="0"/>
              </a:rPr>
            </a:br>
            <a:r>
              <a:rPr lang="en-GB" sz="1800" dirty="0" smtClean="0">
                <a:solidFill>
                  <a:srgbClr val="002060"/>
                </a:solidFill>
                <a:latin typeface="Courier New" panose="02070309020205020404" pitchFamily="49" charset="0"/>
                <a:cs typeface="Courier New" panose="02070309020205020404" pitchFamily="49" charset="0"/>
              </a:rPr>
              <a:t/>
            </a:r>
            <a:br>
              <a:rPr lang="en-GB" sz="1800" dirty="0" smtClean="0">
                <a:solidFill>
                  <a:srgbClr val="002060"/>
                </a:solidFill>
                <a:latin typeface="Courier New" panose="02070309020205020404" pitchFamily="49" charset="0"/>
                <a:cs typeface="Courier New" panose="02070309020205020404" pitchFamily="49" charset="0"/>
              </a:rPr>
            </a:br>
            <a:r>
              <a:rPr lang="en-GB" sz="1800" dirty="0" smtClean="0">
                <a:solidFill>
                  <a:srgbClr val="002060"/>
                </a:solidFill>
                <a:latin typeface="Courier New" panose="02070309020205020404" pitchFamily="49" charset="0"/>
                <a:cs typeface="Courier New" panose="02070309020205020404" pitchFamily="49" charset="0"/>
              </a:rPr>
              <a:t>There might be a difference across subjects in the Signal-Noise Ratio associated with the extent to which the overall average mark indicates ability/productivity.</a:t>
            </a:r>
            <a:br>
              <a:rPr lang="en-GB" sz="1800" dirty="0" smtClean="0">
                <a:solidFill>
                  <a:srgbClr val="002060"/>
                </a:solidFill>
                <a:latin typeface="Courier New" panose="02070309020205020404" pitchFamily="49" charset="0"/>
                <a:cs typeface="Courier New" panose="02070309020205020404" pitchFamily="49" charset="0"/>
              </a:rPr>
            </a:br>
            <a:r>
              <a:rPr lang="en-GB" sz="1800" dirty="0" smtClean="0">
                <a:solidFill>
                  <a:srgbClr val="002060"/>
                </a:solidFill>
                <a:latin typeface="Courier New" panose="02070309020205020404" pitchFamily="49" charset="0"/>
                <a:cs typeface="Courier New" panose="02070309020205020404" pitchFamily="49" charset="0"/>
              </a:rPr>
              <a:t/>
            </a:r>
            <a:br>
              <a:rPr lang="en-GB" sz="1800" dirty="0" smtClean="0">
                <a:solidFill>
                  <a:srgbClr val="002060"/>
                </a:solidFill>
                <a:latin typeface="Courier New" panose="02070309020205020404" pitchFamily="49" charset="0"/>
                <a:cs typeface="Courier New" panose="02070309020205020404" pitchFamily="49" charset="0"/>
              </a:rPr>
            </a:br>
            <a:r>
              <a:rPr lang="en-GB" sz="1800" dirty="0" smtClean="0">
                <a:solidFill>
                  <a:srgbClr val="002060"/>
                </a:solidFill>
                <a:latin typeface="Courier New" panose="02070309020205020404" pitchFamily="49" charset="0"/>
                <a:cs typeface="Courier New" panose="02070309020205020404" pitchFamily="49" charset="0"/>
              </a:rPr>
              <a:t>There is some evidence that marks in quantitative subjects have a higher S-NR in terms of cognitive ability.</a:t>
            </a:r>
            <a:br>
              <a:rPr lang="en-GB" sz="1800" dirty="0" smtClean="0">
                <a:solidFill>
                  <a:srgbClr val="002060"/>
                </a:solidFill>
                <a:latin typeface="Courier New" panose="02070309020205020404" pitchFamily="49" charset="0"/>
                <a:cs typeface="Courier New" panose="02070309020205020404" pitchFamily="49" charset="0"/>
              </a:rPr>
            </a:br>
            <a:r>
              <a:rPr lang="en-GB" sz="1800" dirty="0">
                <a:solidFill>
                  <a:srgbClr val="002060"/>
                </a:solidFill>
                <a:latin typeface="Courier New" panose="02070309020205020404" pitchFamily="49" charset="0"/>
                <a:cs typeface="Courier New" panose="02070309020205020404" pitchFamily="49" charset="0"/>
              </a:rPr>
              <a:t/>
            </a:r>
            <a:br>
              <a:rPr lang="en-GB" sz="1800" dirty="0">
                <a:solidFill>
                  <a:srgbClr val="002060"/>
                </a:solidFill>
                <a:latin typeface="Courier New" panose="02070309020205020404" pitchFamily="49" charset="0"/>
                <a:cs typeface="Courier New" panose="02070309020205020404" pitchFamily="49" charset="0"/>
              </a:rPr>
            </a:br>
            <a:r>
              <a:rPr lang="en-GB" sz="1800" dirty="0" smtClean="0">
                <a:solidFill>
                  <a:srgbClr val="002060"/>
                </a:solidFill>
                <a:latin typeface="Courier New" panose="02070309020205020404" pitchFamily="49" charset="0"/>
                <a:cs typeface="Courier New" panose="02070309020205020404" pitchFamily="49" charset="0"/>
              </a:rPr>
              <a:t>	Nature of quantitative material</a:t>
            </a:r>
            <a:br>
              <a:rPr lang="en-GB" sz="1800" dirty="0" smtClean="0">
                <a:solidFill>
                  <a:srgbClr val="002060"/>
                </a:solidFill>
                <a:latin typeface="Courier New" panose="02070309020205020404" pitchFamily="49" charset="0"/>
                <a:cs typeface="Courier New" panose="02070309020205020404" pitchFamily="49" charset="0"/>
              </a:rPr>
            </a:br>
            <a:r>
              <a:rPr lang="en-GB" sz="1800" dirty="0">
                <a:solidFill>
                  <a:srgbClr val="002060"/>
                </a:solidFill>
                <a:latin typeface="Courier New" panose="02070309020205020404" pitchFamily="49" charset="0"/>
                <a:cs typeface="Courier New" panose="02070309020205020404" pitchFamily="49" charset="0"/>
              </a:rPr>
              <a:t/>
            </a:r>
            <a:br>
              <a:rPr lang="en-GB" sz="1800" dirty="0">
                <a:solidFill>
                  <a:srgbClr val="002060"/>
                </a:solidFill>
                <a:latin typeface="Courier New" panose="02070309020205020404" pitchFamily="49" charset="0"/>
                <a:cs typeface="Courier New" panose="02070309020205020404" pitchFamily="49" charset="0"/>
              </a:rPr>
            </a:br>
            <a:r>
              <a:rPr lang="en-GB" sz="1800" dirty="0" smtClean="0">
                <a:solidFill>
                  <a:srgbClr val="002060"/>
                </a:solidFill>
                <a:latin typeface="Courier New" panose="02070309020205020404" pitchFamily="49" charset="0"/>
                <a:cs typeface="Courier New" panose="02070309020205020404" pitchFamily="49" charset="0"/>
              </a:rPr>
              <a:t>	Nature of quantitative tests</a:t>
            </a:r>
            <a:br>
              <a:rPr lang="en-GB" sz="1800" dirty="0" smtClean="0">
                <a:solidFill>
                  <a:srgbClr val="002060"/>
                </a:solidFill>
                <a:latin typeface="Courier New" panose="02070309020205020404" pitchFamily="49" charset="0"/>
                <a:cs typeface="Courier New" panose="02070309020205020404" pitchFamily="49" charset="0"/>
              </a:rPr>
            </a:br>
            <a:r>
              <a:rPr lang="en-GB" sz="1800" dirty="0">
                <a:solidFill>
                  <a:srgbClr val="002060"/>
                </a:solidFill>
                <a:latin typeface="Courier New" panose="02070309020205020404" pitchFamily="49" charset="0"/>
                <a:cs typeface="Courier New" panose="02070309020205020404" pitchFamily="49" charset="0"/>
              </a:rPr>
              <a:t/>
            </a:r>
            <a:br>
              <a:rPr lang="en-GB" sz="1800" dirty="0">
                <a:solidFill>
                  <a:srgbClr val="002060"/>
                </a:solidFill>
                <a:latin typeface="Courier New" panose="02070309020205020404" pitchFamily="49" charset="0"/>
                <a:cs typeface="Courier New" panose="02070309020205020404" pitchFamily="49" charset="0"/>
              </a:rPr>
            </a:br>
            <a:r>
              <a:rPr lang="en-GB" sz="1800" dirty="0" smtClean="0">
                <a:solidFill>
                  <a:srgbClr val="002060"/>
                </a:solidFill>
                <a:latin typeface="Courier New" panose="02070309020205020404" pitchFamily="49" charset="0"/>
                <a:cs typeface="Courier New" panose="02070309020205020404" pitchFamily="49" charset="0"/>
              </a:rPr>
              <a:t>	Labour market value of quantitative skills/abilities</a:t>
            </a:r>
            <a:endParaRPr lang="en-GB" sz="1800" dirty="0">
              <a:solidFill>
                <a:srgbClr val="002060"/>
              </a:solidFill>
              <a:latin typeface="Courier New" panose="02070309020205020404" pitchFamily="49" charset="0"/>
              <a:cs typeface="Courier New" panose="02070309020205020404" pitchFamily="49" charset="0"/>
            </a:endParaRPr>
          </a:p>
        </p:txBody>
      </p:sp>
      <p:sp>
        <p:nvSpPr>
          <p:cNvPr id="3" name="Footer Placeholder 2"/>
          <p:cNvSpPr>
            <a:spLocks noGrp="1"/>
          </p:cNvSpPr>
          <p:nvPr>
            <p:ph type="ftr" sz="quarter" idx="11"/>
          </p:nvPr>
        </p:nvSpPr>
        <p:spPr/>
        <p:txBody>
          <a:bodyPr/>
          <a:lstStyle/>
          <a:p>
            <a:r>
              <a:rPr lang="en-US" smtClean="0"/>
              <a:t>UoH 27th April 2016</a:t>
            </a:r>
            <a:endParaRPr lang="en-GB"/>
          </a:p>
        </p:txBody>
      </p:sp>
      <p:sp>
        <p:nvSpPr>
          <p:cNvPr id="4" name="Slide Number Placeholder 3"/>
          <p:cNvSpPr>
            <a:spLocks noGrp="1"/>
          </p:cNvSpPr>
          <p:nvPr>
            <p:ph type="sldNum" sz="quarter" idx="12"/>
          </p:nvPr>
        </p:nvSpPr>
        <p:spPr/>
        <p:txBody>
          <a:bodyPr/>
          <a:lstStyle/>
          <a:p>
            <a:fld id="{0D1D3A5E-E98E-449F-A4A2-2C0C4EA4DD24}" type="slidenum">
              <a:rPr lang="en-GB" smtClean="0"/>
              <a:t>24</a:t>
            </a:fld>
            <a:endParaRPr lang="en-GB"/>
          </a:p>
        </p:txBody>
      </p:sp>
    </p:spTree>
    <p:extLst>
      <p:ext uri="{BB962C8B-B14F-4D97-AF65-F5344CB8AC3E}">
        <p14:creationId xmlns:p14="http://schemas.microsoft.com/office/powerpoint/2010/main" val="250130866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UoH 27th April 2016</a:t>
            </a:r>
            <a:endParaRPr lang="en-GB"/>
          </a:p>
        </p:txBody>
      </p:sp>
      <p:sp>
        <p:nvSpPr>
          <p:cNvPr id="5" name="Slide Number Placeholder 4"/>
          <p:cNvSpPr>
            <a:spLocks noGrp="1"/>
          </p:cNvSpPr>
          <p:nvPr>
            <p:ph type="sldNum" sz="quarter" idx="12"/>
          </p:nvPr>
        </p:nvSpPr>
        <p:spPr/>
        <p:txBody>
          <a:bodyPr/>
          <a:lstStyle/>
          <a:p>
            <a:fld id="{0D1D3A5E-E98E-449F-A4A2-2C0C4EA4DD24}" type="slidenum">
              <a:rPr lang="en-GB" smtClean="0"/>
              <a:t>25</a:t>
            </a:fld>
            <a:endParaRPr lang="en-GB" dirty="0"/>
          </a:p>
        </p:txBody>
      </p:sp>
      <p:sp>
        <p:nvSpPr>
          <p:cNvPr id="3" name="Rectangle 2"/>
          <p:cNvSpPr/>
          <p:nvPr/>
        </p:nvSpPr>
        <p:spPr>
          <a:xfrm>
            <a:off x="683568" y="620688"/>
            <a:ext cx="7704856" cy="3693319"/>
          </a:xfrm>
          <a:prstGeom prst="rect">
            <a:avLst/>
          </a:prstGeom>
        </p:spPr>
        <p:txBody>
          <a:bodyPr wrap="square">
            <a:spAutoFit/>
          </a:bodyPr>
          <a:lstStyle/>
          <a:p>
            <a:r>
              <a:rPr lang="en-GB" b="1" dirty="0">
                <a:solidFill>
                  <a:srgbClr val="002060"/>
                </a:solidFill>
              </a:rPr>
              <a:t>Plan of Talk</a:t>
            </a:r>
            <a:r>
              <a:rPr lang="en-GB" dirty="0">
                <a:solidFill>
                  <a:srgbClr val="002060"/>
                </a:solidFill>
              </a:rPr>
              <a:t/>
            </a:r>
            <a:br>
              <a:rPr lang="en-GB" dirty="0">
                <a:solidFill>
                  <a:srgbClr val="002060"/>
                </a:solidFill>
              </a:rPr>
            </a:br>
            <a:r>
              <a:rPr lang="en-GB" dirty="0">
                <a:solidFill>
                  <a:srgbClr val="002060"/>
                </a:solidFill>
              </a:rPr>
              <a:t/>
            </a:r>
            <a:br>
              <a:rPr lang="en-GB" dirty="0">
                <a:solidFill>
                  <a:srgbClr val="002060"/>
                </a:solidFill>
              </a:rPr>
            </a:br>
            <a:r>
              <a:rPr lang="en-GB" dirty="0">
                <a:solidFill>
                  <a:srgbClr val="002060"/>
                </a:solidFill>
              </a:rPr>
              <a:t>1.	Context 1:	Evidence and Policy</a:t>
            </a:r>
            <a:br>
              <a:rPr lang="en-GB" dirty="0">
                <a:solidFill>
                  <a:srgbClr val="002060"/>
                </a:solidFill>
              </a:rPr>
            </a:br>
            <a:r>
              <a:rPr lang="en-GB" dirty="0">
                <a:solidFill>
                  <a:srgbClr val="002060"/>
                </a:solidFill>
              </a:rPr>
              <a:t>		</a:t>
            </a:r>
            <a:r>
              <a:rPr lang="en-GB" b="1" dirty="0">
                <a:solidFill>
                  <a:srgbClr val="002060"/>
                </a:solidFill>
              </a:rPr>
              <a:t/>
            </a:r>
            <a:br>
              <a:rPr lang="en-GB" b="1" dirty="0">
                <a:solidFill>
                  <a:srgbClr val="002060"/>
                </a:solidFill>
              </a:rPr>
            </a:br>
            <a:r>
              <a:rPr lang="en-GB" b="1" dirty="0">
                <a:solidFill>
                  <a:srgbClr val="002060"/>
                </a:solidFill>
              </a:rPr>
              <a:t>	Context 2:	Theory and Interpretation</a:t>
            </a:r>
            <a:r>
              <a:rPr lang="en-GB" dirty="0">
                <a:solidFill>
                  <a:srgbClr val="002060"/>
                </a:solidFill>
              </a:rPr>
              <a:t/>
            </a:r>
            <a:br>
              <a:rPr lang="en-GB" dirty="0">
                <a:solidFill>
                  <a:srgbClr val="002060"/>
                </a:solidFill>
              </a:rPr>
            </a:br>
            <a:r>
              <a:rPr lang="en-GB" dirty="0">
                <a:solidFill>
                  <a:srgbClr val="002060"/>
                </a:solidFill>
              </a:rPr>
              <a:t/>
            </a:r>
            <a:br>
              <a:rPr lang="en-GB" dirty="0">
                <a:solidFill>
                  <a:srgbClr val="002060"/>
                </a:solidFill>
              </a:rPr>
            </a:br>
            <a:r>
              <a:rPr lang="en-GB" dirty="0">
                <a:solidFill>
                  <a:srgbClr val="002060"/>
                </a:solidFill>
              </a:rPr>
              <a:t/>
            </a:r>
            <a:br>
              <a:rPr lang="en-GB" dirty="0">
                <a:solidFill>
                  <a:srgbClr val="002060"/>
                </a:solidFill>
              </a:rPr>
            </a:br>
            <a:r>
              <a:rPr lang="en-GB" dirty="0">
                <a:solidFill>
                  <a:srgbClr val="002060"/>
                </a:solidFill>
              </a:rPr>
              <a:t/>
            </a:r>
            <a:br>
              <a:rPr lang="en-GB" dirty="0">
                <a:solidFill>
                  <a:srgbClr val="002060"/>
                </a:solidFill>
              </a:rPr>
            </a:br>
            <a:r>
              <a:rPr lang="en-GB" dirty="0">
                <a:solidFill>
                  <a:srgbClr val="002060"/>
                </a:solidFill>
              </a:rPr>
              <a:t>	How might we interpret evidence of a premium by class of degree 	awarded?</a:t>
            </a:r>
            <a:br>
              <a:rPr lang="en-GB" dirty="0">
                <a:solidFill>
                  <a:srgbClr val="002060"/>
                </a:solidFill>
              </a:rPr>
            </a:br>
            <a:r>
              <a:rPr lang="en-GB" dirty="0">
                <a:solidFill>
                  <a:srgbClr val="002060"/>
                </a:solidFill>
              </a:rPr>
              <a:t/>
            </a:r>
            <a:br>
              <a:rPr lang="en-GB" dirty="0">
                <a:solidFill>
                  <a:srgbClr val="002060"/>
                </a:solidFill>
              </a:rPr>
            </a:br>
            <a:r>
              <a:rPr lang="en-GB" dirty="0">
                <a:solidFill>
                  <a:srgbClr val="002060"/>
                </a:solidFill>
              </a:rPr>
              <a:t/>
            </a:r>
            <a:br>
              <a:rPr lang="en-GB" dirty="0">
                <a:solidFill>
                  <a:srgbClr val="002060"/>
                </a:solidFill>
              </a:rPr>
            </a:br>
            <a:r>
              <a:rPr lang="en-GB" dirty="0">
                <a:solidFill>
                  <a:srgbClr val="002060"/>
                </a:solidFill>
              </a:rPr>
              <a:t>	</a:t>
            </a:r>
            <a:r>
              <a:rPr lang="en-GB" b="1" dirty="0">
                <a:solidFill>
                  <a:srgbClr val="002060"/>
                </a:solidFill>
              </a:rPr>
              <a:t>Why might any premium by degree class change across cohorts?</a:t>
            </a:r>
            <a:endParaRPr lang="en-GB" b="1" dirty="0"/>
          </a:p>
        </p:txBody>
      </p:sp>
    </p:spTree>
    <p:extLst>
      <p:ext uri="{BB962C8B-B14F-4D97-AF65-F5344CB8AC3E}">
        <p14:creationId xmlns:p14="http://schemas.microsoft.com/office/powerpoint/2010/main" val="146086823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243" name="Footer Placeholder 2"/>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sz="1400" smtClean="0"/>
              <a:t>UoH 27th April 2016</a:t>
            </a:r>
            <a:endParaRPr lang="en-GB" sz="1400" dirty="0"/>
          </a:p>
        </p:txBody>
      </p:sp>
      <p:sp>
        <p:nvSpPr>
          <p:cNvPr id="10244"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95E254A2-BCA0-47E7-8E43-6DAEAC653745}" type="slidenum">
              <a:rPr lang="en-GB" altLang="en-US" sz="1400" smtClean="0"/>
              <a:pPr eaLnBrk="1" hangingPunct="1"/>
              <a:t>26</a:t>
            </a:fld>
            <a:endParaRPr lang="en-GB" altLang="en-US" sz="1400" smtClean="0"/>
          </a:p>
        </p:txBody>
      </p:sp>
      <p:sp>
        <p:nvSpPr>
          <p:cNvPr id="10245" name="Text Box 2"/>
          <p:cNvSpPr txBox="1">
            <a:spLocks noChangeArrowheads="1"/>
          </p:cNvSpPr>
          <p:nvPr/>
        </p:nvSpPr>
        <p:spPr bwMode="auto">
          <a:xfrm>
            <a:off x="1066800" y="457200"/>
            <a:ext cx="7239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endParaRPr lang="en-US" altLang="en-US" b="1"/>
          </a:p>
        </p:txBody>
      </p:sp>
      <p:sp>
        <p:nvSpPr>
          <p:cNvPr id="10246" name="Rectangle 6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ltLang="en-US"/>
          </a:p>
        </p:txBody>
      </p:sp>
      <p:grpSp>
        <p:nvGrpSpPr>
          <p:cNvPr id="10247" name="Canvas 200"/>
          <p:cNvGrpSpPr>
            <a:grpSpLocks/>
          </p:cNvGrpSpPr>
          <p:nvPr/>
        </p:nvGrpSpPr>
        <p:grpSpPr bwMode="auto">
          <a:xfrm>
            <a:off x="0" y="-9586"/>
            <a:ext cx="9144000" cy="6021388"/>
            <a:chOff x="0" y="0"/>
            <a:chExt cx="5279390" cy="2792095"/>
          </a:xfrm>
        </p:grpSpPr>
        <p:sp>
          <p:nvSpPr>
            <p:cNvPr id="10249" name="Rectangle 8"/>
            <p:cNvSpPr>
              <a:spLocks noChangeArrowheads="1"/>
            </p:cNvSpPr>
            <p:nvPr/>
          </p:nvSpPr>
          <p:spPr bwMode="auto">
            <a:xfrm>
              <a:off x="0" y="0"/>
              <a:ext cx="5279390" cy="2792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250" name="Rectangle 9"/>
            <p:cNvSpPr>
              <a:spLocks noChangeArrowheads="1"/>
            </p:cNvSpPr>
            <p:nvPr/>
          </p:nvSpPr>
          <p:spPr bwMode="auto">
            <a:xfrm>
              <a:off x="4996815" y="2347595"/>
              <a:ext cx="31750"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1100">
                  <a:solidFill>
                    <a:srgbClr val="000000"/>
                  </a:solidFill>
                  <a:latin typeface="Calibri" pitchFamily="34" charset="0"/>
                  <a:cs typeface="Calibri" pitchFamily="34" charset="0"/>
                </a:rPr>
                <a:t> </a:t>
              </a:r>
              <a:endParaRPr lang="en-GB" altLang="en-US" sz="1100">
                <a:latin typeface="Calibri" pitchFamily="34" charset="0"/>
                <a:ea typeface="Calibri" pitchFamily="34" charset="0"/>
                <a:cs typeface="Times New Roman" pitchFamily="18" charset="0"/>
              </a:endParaRPr>
            </a:p>
          </p:txBody>
        </p:sp>
        <p:sp>
          <p:nvSpPr>
            <p:cNvPr id="10251" name="Rectangle 10"/>
            <p:cNvSpPr>
              <a:spLocks noChangeArrowheads="1"/>
            </p:cNvSpPr>
            <p:nvPr/>
          </p:nvSpPr>
          <p:spPr bwMode="auto">
            <a:xfrm>
              <a:off x="516255" y="115570"/>
              <a:ext cx="3385185" cy="186182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10252" name="Rectangle 11"/>
            <p:cNvSpPr>
              <a:spLocks noChangeArrowheads="1"/>
            </p:cNvSpPr>
            <p:nvPr/>
          </p:nvSpPr>
          <p:spPr bwMode="auto">
            <a:xfrm>
              <a:off x="522605" y="35560"/>
              <a:ext cx="1905" cy="1950720"/>
            </a:xfrm>
            <a:prstGeom prst="rect">
              <a:avLst/>
            </a:prstGeom>
            <a:solidFill>
              <a:srgbClr val="000000"/>
            </a:solidFill>
            <a:ln w="0">
              <a:solidFill>
                <a:srgbClr val="000000"/>
              </a:solidFill>
              <a:round/>
              <a:headEnd/>
              <a:tailEnd/>
            </a:ln>
          </p:spPr>
          <p:txBody>
            <a:bodyPr/>
            <a:lstStyle/>
            <a:p>
              <a:endParaRPr lang="en-US" altLang="en-US"/>
            </a:p>
          </p:txBody>
        </p:sp>
        <p:sp>
          <p:nvSpPr>
            <p:cNvPr id="10253" name="Freeform 12"/>
            <p:cNvSpPr>
              <a:spLocks/>
            </p:cNvSpPr>
            <p:nvPr/>
          </p:nvSpPr>
          <p:spPr bwMode="auto">
            <a:xfrm>
              <a:off x="516255" y="1971675"/>
              <a:ext cx="3641090" cy="6350"/>
            </a:xfrm>
            <a:custGeom>
              <a:avLst/>
              <a:gdLst>
                <a:gd name="T0" fmla="*/ 0 w 5734"/>
                <a:gd name="T1" fmla="*/ 2147483647 h 10"/>
                <a:gd name="T2" fmla="*/ 2147483647 w 5734"/>
                <a:gd name="T3" fmla="*/ 512095750 h 10"/>
                <a:gd name="T4" fmla="*/ 2147483647 w 5734"/>
                <a:gd name="T5" fmla="*/ 0 h 10"/>
                <a:gd name="T6" fmla="*/ 0 w 5734"/>
                <a:gd name="T7" fmla="*/ 1792335125 h 10"/>
                <a:gd name="T8" fmla="*/ 0 w 5734"/>
                <a:gd name="T9" fmla="*/ 2147483647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734" h="10">
                  <a:moveTo>
                    <a:pt x="0" y="10"/>
                  </a:moveTo>
                  <a:lnTo>
                    <a:pt x="5734" y="2"/>
                  </a:lnTo>
                  <a:lnTo>
                    <a:pt x="5734" y="0"/>
                  </a:lnTo>
                  <a:lnTo>
                    <a:pt x="0" y="7"/>
                  </a:lnTo>
                  <a:lnTo>
                    <a:pt x="0" y="10"/>
                  </a:lnTo>
                  <a:close/>
                </a:path>
              </a:pathLst>
            </a:custGeom>
            <a:solidFill>
              <a:srgbClr val="000000"/>
            </a:solidFill>
            <a:ln w="0" cap="flat">
              <a:solidFill>
                <a:srgbClr val="000000"/>
              </a:solidFill>
              <a:prstDash val="solid"/>
              <a:round/>
              <a:headEnd/>
              <a:tailEnd/>
            </a:ln>
          </p:spPr>
          <p:txBody>
            <a:bodyPr/>
            <a:lstStyle/>
            <a:p>
              <a:endParaRPr lang="en-GB"/>
            </a:p>
          </p:txBody>
        </p:sp>
        <p:sp>
          <p:nvSpPr>
            <p:cNvPr id="10254" name="Freeform 13"/>
            <p:cNvSpPr>
              <a:spLocks/>
            </p:cNvSpPr>
            <p:nvPr/>
          </p:nvSpPr>
          <p:spPr bwMode="auto">
            <a:xfrm>
              <a:off x="520065" y="421640"/>
              <a:ext cx="3324860" cy="1905"/>
            </a:xfrm>
            <a:custGeom>
              <a:avLst/>
              <a:gdLst>
                <a:gd name="T0" fmla="*/ 2147483647 w 5236"/>
                <a:gd name="T1" fmla="*/ 0 h 3"/>
                <a:gd name="T2" fmla="*/ 2147483647 w 5236"/>
                <a:gd name="T3" fmla="*/ 0 h 3"/>
                <a:gd name="T4" fmla="*/ 2147483647 w 5236"/>
                <a:gd name="T5" fmla="*/ 0 h 3"/>
                <a:gd name="T6" fmla="*/ 2147483647 w 5236"/>
                <a:gd name="T7" fmla="*/ 0 h 3"/>
                <a:gd name="T8" fmla="*/ 2147483647 w 5236"/>
                <a:gd name="T9" fmla="*/ 0 h 3"/>
                <a:gd name="T10" fmla="*/ 2147483647 w 5236"/>
                <a:gd name="T11" fmla="*/ 0 h 3"/>
                <a:gd name="T12" fmla="*/ 2147483647 w 5236"/>
                <a:gd name="T13" fmla="*/ 0 h 3"/>
                <a:gd name="T14" fmla="*/ 2147483647 w 5236"/>
                <a:gd name="T15" fmla="*/ 0 h 3"/>
                <a:gd name="T16" fmla="*/ 2147483647 w 5236"/>
                <a:gd name="T17" fmla="*/ 0 h 3"/>
                <a:gd name="T18" fmla="*/ 2147483647 w 5236"/>
                <a:gd name="T19" fmla="*/ 0 h 3"/>
                <a:gd name="T20" fmla="*/ 2147483647 w 5236"/>
                <a:gd name="T21" fmla="*/ 0 h 3"/>
                <a:gd name="T22" fmla="*/ 2147483647 w 5236"/>
                <a:gd name="T23" fmla="*/ 0 h 3"/>
                <a:gd name="T24" fmla="*/ 2147483647 w 5236"/>
                <a:gd name="T25" fmla="*/ 0 h 3"/>
                <a:gd name="T26" fmla="*/ 2147483647 w 5236"/>
                <a:gd name="T27" fmla="*/ 0 h 3"/>
                <a:gd name="T28" fmla="*/ 2147483647 w 5236"/>
                <a:gd name="T29" fmla="*/ 0 h 3"/>
                <a:gd name="T30" fmla="*/ 2147483647 w 5236"/>
                <a:gd name="T31" fmla="*/ 0 h 3"/>
                <a:gd name="T32" fmla="*/ 2147483647 w 5236"/>
                <a:gd name="T33" fmla="*/ 0 h 3"/>
                <a:gd name="T34" fmla="*/ 2147483647 w 5236"/>
                <a:gd name="T35" fmla="*/ 0 h 3"/>
                <a:gd name="T36" fmla="*/ 2147483647 w 5236"/>
                <a:gd name="T37" fmla="*/ 0 h 3"/>
                <a:gd name="T38" fmla="*/ 2147483647 w 5236"/>
                <a:gd name="T39" fmla="*/ 0 h 3"/>
                <a:gd name="T40" fmla="*/ 2147483647 w 5236"/>
                <a:gd name="T41" fmla="*/ 0 h 3"/>
                <a:gd name="T42" fmla="*/ 2147483647 w 5236"/>
                <a:gd name="T43" fmla="*/ 0 h 3"/>
                <a:gd name="T44" fmla="*/ 2147483647 w 5236"/>
                <a:gd name="T45" fmla="*/ 0 h 3"/>
                <a:gd name="T46" fmla="*/ 2147483647 w 5236"/>
                <a:gd name="T47" fmla="*/ 0 h 3"/>
                <a:gd name="T48" fmla="*/ 2147483647 w 5236"/>
                <a:gd name="T49" fmla="*/ 0 h 3"/>
                <a:gd name="T50" fmla="*/ 2147483647 w 5236"/>
                <a:gd name="T51" fmla="*/ 768143625 h 3"/>
                <a:gd name="T52" fmla="*/ 2147483647 w 5236"/>
                <a:gd name="T53" fmla="*/ 768143625 h 3"/>
                <a:gd name="T54" fmla="*/ 2147483647 w 5236"/>
                <a:gd name="T55" fmla="*/ 768143625 h 3"/>
                <a:gd name="T56" fmla="*/ 2147483647 w 5236"/>
                <a:gd name="T57" fmla="*/ 768143625 h 3"/>
                <a:gd name="T58" fmla="*/ 2147483647 w 5236"/>
                <a:gd name="T59" fmla="*/ 768143625 h 3"/>
                <a:gd name="T60" fmla="*/ 2147483647 w 5236"/>
                <a:gd name="T61" fmla="*/ 768143625 h 3"/>
                <a:gd name="T62" fmla="*/ 2147483647 w 5236"/>
                <a:gd name="T63" fmla="*/ 768143625 h 3"/>
                <a:gd name="T64" fmla="*/ 2147483647 w 5236"/>
                <a:gd name="T65" fmla="*/ 768143625 h 3"/>
                <a:gd name="T66" fmla="*/ 2147483647 w 5236"/>
                <a:gd name="T67" fmla="*/ 768143625 h 3"/>
                <a:gd name="T68" fmla="*/ 2147483647 w 5236"/>
                <a:gd name="T69" fmla="*/ 768143625 h 3"/>
                <a:gd name="T70" fmla="*/ 2147483647 w 5236"/>
                <a:gd name="T71" fmla="*/ 768143625 h 3"/>
                <a:gd name="T72" fmla="*/ 2147483647 w 5236"/>
                <a:gd name="T73" fmla="*/ 768143625 h 3"/>
                <a:gd name="T74" fmla="*/ 2147483647 w 5236"/>
                <a:gd name="T75" fmla="*/ 768143625 h 3"/>
                <a:gd name="T76" fmla="*/ 2147483647 w 5236"/>
                <a:gd name="T77" fmla="*/ 768143625 h 3"/>
                <a:gd name="T78" fmla="*/ 2147483647 w 5236"/>
                <a:gd name="T79" fmla="*/ 768143625 h 3"/>
                <a:gd name="T80" fmla="*/ 2147483647 w 5236"/>
                <a:gd name="T81" fmla="*/ 768143625 h 3"/>
                <a:gd name="T82" fmla="*/ 2147483647 w 5236"/>
                <a:gd name="T83" fmla="*/ 768143625 h 3"/>
                <a:gd name="T84" fmla="*/ 2147483647 w 5236"/>
                <a:gd name="T85" fmla="*/ 768143625 h 3"/>
                <a:gd name="T86" fmla="*/ 2147483647 w 5236"/>
                <a:gd name="T87" fmla="*/ 768143625 h 3"/>
                <a:gd name="T88" fmla="*/ 2147483647 w 5236"/>
                <a:gd name="T89" fmla="*/ 768143625 h 3"/>
                <a:gd name="T90" fmla="*/ 2147483647 w 5236"/>
                <a:gd name="T91" fmla="*/ 768143625 h 3"/>
                <a:gd name="T92" fmla="*/ 2147483647 w 5236"/>
                <a:gd name="T93" fmla="*/ 768143625 h 3"/>
                <a:gd name="T94" fmla="*/ 2147483647 w 5236"/>
                <a:gd name="T95" fmla="*/ 768143625 h 3"/>
                <a:gd name="T96" fmla="*/ 2147483647 w 5236"/>
                <a:gd name="T97" fmla="*/ 768143625 h 3"/>
                <a:gd name="T98" fmla="*/ 2147483647 w 5236"/>
                <a:gd name="T99" fmla="*/ 768143625 h 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236" h="3">
                  <a:moveTo>
                    <a:pt x="0" y="0"/>
                  </a:moveTo>
                  <a:lnTo>
                    <a:pt x="52" y="0"/>
                  </a:lnTo>
                  <a:lnTo>
                    <a:pt x="104" y="0"/>
                  </a:lnTo>
                  <a:lnTo>
                    <a:pt x="157" y="0"/>
                  </a:lnTo>
                  <a:lnTo>
                    <a:pt x="209" y="0"/>
                  </a:lnTo>
                  <a:lnTo>
                    <a:pt x="262" y="0"/>
                  </a:lnTo>
                  <a:lnTo>
                    <a:pt x="313" y="0"/>
                  </a:lnTo>
                  <a:lnTo>
                    <a:pt x="366" y="0"/>
                  </a:lnTo>
                  <a:lnTo>
                    <a:pt x="419" y="0"/>
                  </a:lnTo>
                  <a:lnTo>
                    <a:pt x="471" y="0"/>
                  </a:lnTo>
                  <a:lnTo>
                    <a:pt x="523" y="0"/>
                  </a:lnTo>
                  <a:lnTo>
                    <a:pt x="576" y="0"/>
                  </a:lnTo>
                  <a:lnTo>
                    <a:pt x="628" y="0"/>
                  </a:lnTo>
                  <a:lnTo>
                    <a:pt x="680" y="0"/>
                  </a:lnTo>
                  <a:lnTo>
                    <a:pt x="733" y="0"/>
                  </a:lnTo>
                  <a:lnTo>
                    <a:pt x="785" y="0"/>
                  </a:lnTo>
                  <a:lnTo>
                    <a:pt x="837" y="0"/>
                  </a:lnTo>
                  <a:lnTo>
                    <a:pt x="889" y="0"/>
                  </a:lnTo>
                  <a:lnTo>
                    <a:pt x="942" y="0"/>
                  </a:lnTo>
                  <a:lnTo>
                    <a:pt x="995" y="0"/>
                  </a:lnTo>
                  <a:lnTo>
                    <a:pt x="1047" y="0"/>
                  </a:lnTo>
                  <a:lnTo>
                    <a:pt x="1099" y="0"/>
                  </a:lnTo>
                  <a:lnTo>
                    <a:pt x="1152" y="0"/>
                  </a:lnTo>
                  <a:lnTo>
                    <a:pt x="1204" y="0"/>
                  </a:lnTo>
                  <a:lnTo>
                    <a:pt x="1257" y="0"/>
                  </a:lnTo>
                  <a:lnTo>
                    <a:pt x="1309" y="0"/>
                  </a:lnTo>
                  <a:lnTo>
                    <a:pt x="1361" y="0"/>
                  </a:lnTo>
                  <a:lnTo>
                    <a:pt x="1413" y="0"/>
                  </a:lnTo>
                  <a:lnTo>
                    <a:pt x="1465" y="0"/>
                  </a:lnTo>
                  <a:lnTo>
                    <a:pt x="1519" y="0"/>
                  </a:lnTo>
                  <a:lnTo>
                    <a:pt x="1571" y="0"/>
                  </a:lnTo>
                  <a:lnTo>
                    <a:pt x="1623" y="0"/>
                  </a:lnTo>
                  <a:lnTo>
                    <a:pt x="1675" y="0"/>
                  </a:lnTo>
                  <a:lnTo>
                    <a:pt x="1728" y="0"/>
                  </a:lnTo>
                  <a:lnTo>
                    <a:pt x="1779" y="0"/>
                  </a:lnTo>
                  <a:lnTo>
                    <a:pt x="1833" y="0"/>
                  </a:lnTo>
                  <a:lnTo>
                    <a:pt x="1885" y="0"/>
                  </a:lnTo>
                  <a:lnTo>
                    <a:pt x="1937" y="0"/>
                  </a:lnTo>
                  <a:lnTo>
                    <a:pt x="1989" y="0"/>
                  </a:lnTo>
                  <a:lnTo>
                    <a:pt x="2041" y="0"/>
                  </a:lnTo>
                  <a:lnTo>
                    <a:pt x="2095" y="0"/>
                  </a:lnTo>
                  <a:lnTo>
                    <a:pt x="2147" y="0"/>
                  </a:lnTo>
                  <a:lnTo>
                    <a:pt x="2199" y="0"/>
                  </a:lnTo>
                  <a:lnTo>
                    <a:pt x="2251" y="0"/>
                  </a:lnTo>
                  <a:lnTo>
                    <a:pt x="2303" y="0"/>
                  </a:lnTo>
                  <a:lnTo>
                    <a:pt x="2357" y="0"/>
                  </a:lnTo>
                  <a:lnTo>
                    <a:pt x="2409" y="0"/>
                  </a:lnTo>
                  <a:lnTo>
                    <a:pt x="2461" y="0"/>
                  </a:lnTo>
                  <a:lnTo>
                    <a:pt x="2513" y="0"/>
                  </a:lnTo>
                  <a:lnTo>
                    <a:pt x="2565" y="0"/>
                  </a:lnTo>
                  <a:lnTo>
                    <a:pt x="2618" y="0"/>
                  </a:lnTo>
                  <a:lnTo>
                    <a:pt x="2671" y="0"/>
                  </a:lnTo>
                  <a:lnTo>
                    <a:pt x="2723" y="0"/>
                  </a:lnTo>
                  <a:lnTo>
                    <a:pt x="2775" y="0"/>
                  </a:lnTo>
                  <a:lnTo>
                    <a:pt x="2827" y="0"/>
                  </a:lnTo>
                  <a:lnTo>
                    <a:pt x="2880" y="0"/>
                  </a:lnTo>
                  <a:lnTo>
                    <a:pt x="2933" y="0"/>
                  </a:lnTo>
                  <a:lnTo>
                    <a:pt x="2985" y="0"/>
                  </a:lnTo>
                  <a:lnTo>
                    <a:pt x="3037" y="0"/>
                  </a:lnTo>
                  <a:lnTo>
                    <a:pt x="3089" y="0"/>
                  </a:lnTo>
                  <a:lnTo>
                    <a:pt x="3141" y="0"/>
                  </a:lnTo>
                  <a:lnTo>
                    <a:pt x="3194" y="0"/>
                  </a:lnTo>
                  <a:lnTo>
                    <a:pt x="3247" y="0"/>
                  </a:lnTo>
                  <a:lnTo>
                    <a:pt x="3299" y="0"/>
                  </a:lnTo>
                  <a:lnTo>
                    <a:pt x="3351" y="0"/>
                  </a:lnTo>
                  <a:lnTo>
                    <a:pt x="3403" y="0"/>
                  </a:lnTo>
                  <a:lnTo>
                    <a:pt x="3456" y="0"/>
                  </a:lnTo>
                  <a:lnTo>
                    <a:pt x="3508" y="0"/>
                  </a:lnTo>
                  <a:lnTo>
                    <a:pt x="3561" y="0"/>
                  </a:lnTo>
                  <a:lnTo>
                    <a:pt x="3613" y="0"/>
                  </a:lnTo>
                  <a:lnTo>
                    <a:pt x="3665" y="0"/>
                  </a:lnTo>
                  <a:lnTo>
                    <a:pt x="3718" y="0"/>
                  </a:lnTo>
                  <a:lnTo>
                    <a:pt x="3770" y="0"/>
                  </a:lnTo>
                  <a:lnTo>
                    <a:pt x="3823" y="0"/>
                  </a:lnTo>
                  <a:lnTo>
                    <a:pt x="3875" y="0"/>
                  </a:lnTo>
                  <a:lnTo>
                    <a:pt x="3927" y="0"/>
                  </a:lnTo>
                  <a:lnTo>
                    <a:pt x="3980" y="0"/>
                  </a:lnTo>
                  <a:lnTo>
                    <a:pt x="4032" y="0"/>
                  </a:lnTo>
                  <a:lnTo>
                    <a:pt x="4084" y="0"/>
                  </a:lnTo>
                  <a:lnTo>
                    <a:pt x="4137" y="0"/>
                  </a:lnTo>
                  <a:lnTo>
                    <a:pt x="4189" y="0"/>
                  </a:lnTo>
                  <a:lnTo>
                    <a:pt x="4241" y="0"/>
                  </a:lnTo>
                  <a:lnTo>
                    <a:pt x="4294" y="0"/>
                  </a:lnTo>
                  <a:lnTo>
                    <a:pt x="4346" y="0"/>
                  </a:lnTo>
                  <a:lnTo>
                    <a:pt x="4398" y="0"/>
                  </a:lnTo>
                  <a:lnTo>
                    <a:pt x="4451" y="0"/>
                  </a:lnTo>
                  <a:lnTo>
                    <a:pt x="4503" y="0"/>
                  </a:lnTo>
                  <a:lnTo>
                    <a:pt x="4556" y="0"/>
                  </a:lnTo>
                  <a:lnTo>
                    <a:pt x="4608" y="0"/>
                  </a:lnTo>
                  <a:lnTo>
                    <a:pt x="4660" y="0"/>
                  </a:lnTo>
                  <a:lnTo>
                    <a:pt x="4713" y="0"/>
                  </a:lnTo>
                  <a:lnTo>
                    <a:pt x="4765" y="0"/>
                  </a:lnTo>
                  <a:lnTo>
                    <a:pt x="4818" y="0"/>
                  </a:lnTo>
                  <a:lnTo>
                    <a:pt x="4870" y="0"/>
                  </a:lnTo>
                  <a:lnTo>
                    <a:pt x="4922" y="0"/>
                  </a:lnTo>
                  <a:lnTo>
                    <a:pt x="4974" y="0"/>
                  </a:lnTo>
                  <a:lnTo>
                    <a:pt x="5027" y="0"/>
                  </a:lnTo>
                  <a:lnTo>
                    <a:pt x="5080" y="0"/>
                  </a:lnTo>
                  <a:lnTo>
                    <a:pt x="5132" y="0"/>
                  </a:lnTo>
                  <a:lnTo>
                    <a:pt x="5184" y="0"/>
                  </a:lnTo>
                  <a:lnTo>
                    <a:pt x="5236" y="0"/>
                  </a:lnTo>
                  <a:lnTo>
                    <a:pt x="5236" y="3"/>
                  </a:lnTo>
                  <a:lnTo>
                    <a:pt x="5184" y="3"/>
                  </a:lnTo>
                  <a:lnTo>
                    <a:pt x="5132" y="3"/>
                  </a:lnTo>
                  <a:lnTo>
                    <a:pt x="5080" y="3"/>
                  </a:lnTo>
                  <a:lnTo>
                    <a:pt x="5027" y="3"/>
                  </a:lnTo>
                  <a:lnTo>
                    <a:pt x="4974" y="3"/>
                  </a:lnTo>
                  <a:lnTo>
                    <a:pt x="4922" y="3"/>
                  </a:lnTo>
                  <a:lnTo>
                    <a:pt x="4870" y="3"/>
                  </a:lnTo>
                  <a:lnTo>
                    <a:pt x="4818" y="3"/>
                  </a:lnTo>
                  <a:lnTo>
                    <a:pt x="4765" y="3"/>
                  </a:lnTo>
                  <a:lnTo>
                    <a:pt x="4713" y="3"/>
                  </a:lnTo>
                  <a:lnTo>
                    <a:pt x="4660" y="3"/>
                  </a:lnTo>
                  <a:lnTo>
                    <a:pt x="4608" y="3"/>
                  </a:lnTo>
                  <a:lnTo>
                    <a:pt x="4556" y="3"/>
                  </a:lnTo>
                  <a:lnTo>
                    <a:pt x="4503" y="3"/>
                  </a:lnTo>
                  <a:lnTo>
                    <a:pt x="4451" y="3"/>
                  </a:lnTo>
                  <a:lnTo>
                    <a:pt x="4398" y="3"/>
                  </a:lnTo>
                  <a:lnTo>
                    <a:pt x="4346" y="3"/>
                  </a:lnTo>
                  <a:lnTo>
                    <a:pt x="4294" y="3"/>
                  </a:lnTo>
                  <a:lnTo>
                    <a:pt x="4241" y="3"/>
                  </a:lnTo>
                  <a:lnTo>
                    <a:pt x="4189" y="3"/>
                  </a:lnTo>
                  <a:lnTo>
                    <a:pt x="4137" y="3"/>
                  </a:lnTo>
                  <a:lnTo>
                    <a:pt x="4084" y="3"/>
                  </a:lnTo>
                  <a:lnTo>
                    <a:pt x="4032" y="3"/>
                  </a:lnTo>
                  <a:lnTo>
                    <a:pt x="3980" y="3"/>
                  </a:lnTo>
                  <a:lnTo>
                    <a:pt x="3927" y="3"/>
                  </a:lnTo>
                  <a:lnTo>
                    <a:pt x="3875" y="3"/>
                  </a:lnTo>
                  <a:lnTo>
                    <a:pt x="3823" y="3"/>
                  </a:lnTo>
                  <a:lnTo>
                    <a:pt x="3770" y="3"/>
                  </a:lnTo>
                  <a:lnTo>
                    <a:pt x="3718" y="3"/>
                  </a:lnTo>
                  <a:lnTo>
                    <a:pt x="3665" y="3"/>
                  </a:lnTo>
                  <a:lnTo>
                    <a:pt x="3613" y="3"/>
                  </a:lnTo>
                  <a:lnTo>
                    <a:pt x="3561" y="3"/>
                  </a:lnTo>
                  <a:lnTo>
                    <a:pt x="3508" y="3"/>
                  </a:lnTo>
                  <a:lnTo>
                    <a:pt x="3456" y="3"/>
                  </a:lnTo>
                  <a:lnTo>
                    <a:pt x="3403" y="3"/>
                  </a:lnTo>
                  <a:lnTo>
                    <a:pt x="3351" y="3"/>
                  </a:lnTo>
                  <a:lnTo>
                    <a:pt x="3299" y="3"/>
                  </a:lnTo>
                  <a:lnTo>
                    <a:pt x="3247" y="3"/>
                  </a:lnTo>
                  <a:lnTo>
                    <a:pt x="3194" y="3"/>
                  </a:lnTo>
                  <a:lnTo>
                    <a:pt x="3141" y="3"/>
                  </a:lnTo>
                  <a:lnTo>
                    <a:pt x="3089" y="3"/>
                  </a:lnTo>
                  <a:lnTo>
                    <a:pt x="3037" y="3"/>
                  </a:lnTo>
                  <a:lnTo>
                    <a:pt x="2985" y="3"/>
                  </a:lnTo>
                  <a:lnTo>
                    <a:pt x="2933" y="3"/>
                  </a:lnTo>
                  <a:lnTo>
                    <a:pt x="2880" y="3"/>
                  </a:lnTo>
                  <a:lnTo>
                    <a:pt x="2827" y="3"/>
                  </a:lnTo>
                  <a:lnTo>
                    <a:pt x="2775" y="3"/>
                  </a:lnTo>
                  <a:lnTo>
                    <a:pt x="2723" y="3"/>
                  </a:lnTo>
                  <a:lnTo>
                    <a:pt x="2671" y="3"/>
                  </a:lnTo>
                  <a:lnTo>
                    <a:pt x="2618" y="3"/>
                  </a:lnTo>
                  <a:lnTo>
                    <a:pt x="2565" y="3"/>
                  </a:lnTo>
                  <a:lnTo>
                    <a:pt x="2513" y="3"/>
                  </a:lnTo>
                  <a:lnTo>
                    <a:pt x="2461" y="3"/>
                  </a:lnTo>
                  <a:lnTo>
                    <a:pt x="2409" y="3"/>
                  </a:lnTo>
                  <a:lnTo>
                    <a:pt x="2357" y="3"/>
                  </a:lnTo>
                  <a:lnTo>
                    <a:pt x="2303" y="3"/>
                  </a:lnTo>
                  <a:lnTo>
                    <a:pt x="2251" y="3"/>
                  </a:lnTo>
                  <a:lnTo>
                    <a:pt x="2199" y="3"/>
                  </a:lnTo>
                  <a:lnTo>
                    <a:pt x="2147" y="3"/>
                  </a:lnTo>
                  <a:lnTo>
                    <a:pt x="2095" y="3"/>
                  </a:lnTo>
                  <a:lnTo>
                    <a:pt x="2041" y="3"/>
                  </a:lnTo>
                  <a:lnTo>
                    <a:pt x="1989" y="3"/>
                  </a:lnTo>
                  <a:lnTo>
                    <a:pt x="1937" y="3"/>
                  </a:lnTo>
                  <a:lnTo>
                    <a:pt x="1885" y="3"/>
                  </a:lnTo>
                  <a:lnTo>
                    <a:pt x="1833" y="3"/>
                  </a:lnTo>
                  <a:lnTo>
                    <a:pt x="1779" y="3"/>
                  </a:lnTo>
                  <a:lnTo>
                    <a:pt x="1728" y="3"/>
                  </a:lnTo>
                  <a:lnTo>
                    <a:pt x="1675" y="3"/>
                  </a:lnTo>
                  <a:lnTo>
                    <a:pt x="1623" y="3"/>
                  </a:lnTo>
                  <a:lnTo>
                    <a:pt x="1571" y="3"/>
                  </a:lnTo>
                  <a:lnTo>
                    <a:pt x="1519" y="3"/>
                  </a:lnTo>
                  <a:lnTo>
                    <a:pt x="1465" y="3"/>
                  </a:lnTo>
                  <a:lnTo>
                    <a:pt x="1413" y="3"/>
                  </a:lnTo>
                  <a:lnTo>
                    <a:pt x="1361" y="3"/>
                  </a:lnTo>
                  <a:lnTo>
                    <a:pt x="1309" y="3"/>
                  </a:lnTo>
                  <a:lnTo>
                    <a:pt x="1257" y="3"/>
                  </a:lnTo>
                  <a:lnTo>
                    <a:pt x="1204" y="3"/>
                  </a:lnTo>
                  <a:lnTo>
                    <a:pt x="1152" y="3"/>
                  </a:lnTo>
                  <a:lnTo>
                    <a:pt x="1099" y="3"/>
                  </a:lnTo>
                  <a:lnTo>
                    <a:pt x="1047" y="3"/>
                  </a:lnTo>
                  <a:lnTo>
                    <a:pt x="995" y="3"/>
                  </a:lnTo>
                  <a:lnTo>
                    <a:pt x="942" y="3"/>
                  </a:lnTo>
                  <a:lnTo>
                    <a:pt x="889" y="3"/>
                  </a:lnTo>
                  <a:lnTo>
                    <a:pt x="837" y="3"/>
                  </a:lnTo>
                  <a:lnTo>
                    <a:pt x="785" y="3"/>
                  </a:lnTo>
                  <a:lnTo>
                    <a:pt x="733" y="3"/>
                  </a:lnTo>
                  <a:lnTo>
                    <a:pt x="680" y="3"/>
                  </a:lnTo>
                  <a:lnTo>
                    <a:pt x="628" y="3"/>
                  </a:lnTo>
                  <a:lnTo>
                    <a:pt x="576" y="3"/>
                  </a:lnTo>
                  <a:lnTo>
                    <a:pt x="523" y="3"/>
                  </a:lnTo>
                  <a:lnTo>
                    <a:pt x="471" y="3"/>
                  </a:lnTo>
                  <a:lnTo>
                    <a:pt x="419" y="3"/>
                  </a:lnTo>
                  <a:lnTo>
                    <a:pt x="366" y="3"/>
                  </a:lnTo>
                  <a:lnTo>
                    <a:pt x="313" y="3"/>
                  </a:lnTo>
                  <a:lnTo>
                    <a:pt x="262" y="3"/>
                  </a:lnTo>
                  <a:lnTo>
                    <a:pt x="209" y="3"/>
                  </a:lnTo>
                  <a:lnTo>
                    <a:pt x="157" y="3"/>
                  </a:lnTo>
                  <a:lnTo>
                    <a:pt x="104" y="3"/>
                  </a:lnTo>
                  <a:lnTo>
                    <a:pt x="52" y="3"/>
                  </a:lnTo>
                  <a:lnTo>
                    <a:pt x="0" y="3"/>
                  </a:lnTo>
                  <a:lnTo>
                    <a:pt x="0" y="0"/>
                  </a:lnTo>
                  <a:close/>
                </a:path>
              </a:pathLst>
            </a:custGeom>
            <a:solidFill>
              <a:srgbClr val="000000"/>
            </a:solidFill>
            <a:ln w="0" cap="flat">
              <a:solidFill>
                <a:srgbClr val="000000"/>
              </a:solidFill>
              <a:prstDash val="solid"/>
              <a:round/>
              <a:headEnd/>
              <a:tailEnd/>
            </a:ln>
          </p:spPr>
          <p:txBody>
            <a:bodyPr/>
            <a:lstStyle/>
            <a:p>
              <a:endParaRPr lang="en-GB"/>
            </a:p>
          </p:txBody>
        </p:sp>
        <p:sp>
          <p:nvSpPr>
            <p:cNvPr id="10255" name="Rectangle 14"/>
            <p:cNvSpPr>
              <a:spLocks noChangeArrowheads="1"/>
            </p:cNvSpPr>
            <p:nvPr/>
          </p:nvSpPr>
          <p:spPr bwMode="auto">
            <a:xfrm>
              <a:off x="477520" y="2235368"/>
              <a:ext cx="70485" cy="311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US" altLang="en-US" sz="1100">
                  <a:solidFill>
                    <a:srgbClr val="000000"/>
                  </a:solidFill>
                  <a:ea typeface="Calibri" pitchFamily="34" charset="0"/>
                  <a:cs typeface="Times New Roman" pitchFamily="18" charset="0"/>
                </a:rPr>
                <a:t>0</a:t>
              </a:r>
              <a:endParaRPr lang="en-GB" altLang="en-US" sz="1100">
                <a:latin typeface="Calibri" pitchFamily="34" charset="0"/>
                <a:ea typeface="Calibri" pitchFamily="34" charset="0"/>
                <a:cs typeface="Times New Roman" pitchFamily="18" charset="0"/>
              </a:endParaRPr>
            </a:p>
          </p:txBody>
        </p:sp>
        <p:sp>
          <p:nvSpPr>
            <p:cNvPr id="10256" name="Rectangle 15"/>
            <p:cNvSpPr>
              <a:spLocks noChangeArrowheads="1"/>
            </p:cNvSpPr>
            <p:nvPr/>
          </p:nvSpPr>
          <p:spPr bwMode="auto">
            <a:xfrm>
              <a:off x="554990" y="2134870"/>
              <a:ext cx="31750"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1100">
                  <a:solidFill>
                    <a:srgbClr val="000000"/>
                  </a:solidFill>
                  <a:latin typeface="Calibri" pitchFamily="34" charset="0"/>
                  <a:cs typeface="Calibri" pitchFamily="34" charset="0"/>
                </a:rPr>
                <a:t> </a:t>
              </a:r>
              <a:endParaRPr lang="en-GB" altLang="en-US" sz="1100">
                <a:latin typeface="Calibri" pitchFamily="34" charset="0"/>
                <a:ea typeface="Calibri" pitchFamily="34" charset="0"/>
                <a:cs typeface="Times New Roman" pitchFamily="18" charset="0"/>
              </a:endParaRPr>
            </a:p>
          </p:txBody>
        </p:sp>
        <p:sp>
          <p:nvSpPr>
            <p:cNvPr id="10257" name="Rectangle 16"/>
            <p:cNvSpPr>
              <a:spLocks noChangeArrowheads="1"/>
            </p:cNvSpPr>
            <p:nvPr/>
          </p:nvSpPr>
          <p:spPr bwMode="auto">
            <a:xfrm>
              <a:off x="3837496" y="2271084"/>
              <a:ext cx="78105" cy="311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US" altLang="en-US" sz="1100">
                  <a:solidFill>
                    <a:srgbClr val="000000"/>
                  </a:solidFill>
                  <a:latin typeface="Arial" charset="0"/>
                  <a:ea typeface="Calibri" pitchFamily="34" charset="0"/>
                  <a:cs typeface="Times New Roman" pitchFamily="18" charset="0"/>
                </a:rPr>
                <a:t>1</a:t>
              </a:r>
              <a:endParaRPr lang="en-GB" altLang="en-US" sz="1100">
                <a:latin typeface="Calibri" pitchFamily="34" charset="0"/>
                <a:ea typeface="Calibri" pitchFamily="34" charset="0"/>
                <a:cs typeface="Times New Roman" pitchFamily="18" charset="0"/>
              </a:endParaRPr>
            </a:p>
          </p:txBody>
        </p:sp>
        <p:sp>
          <p:nvSpPr>
            <p:cNvPr id="10258" name="Rectangle 17"/>
            <p:cNvSpPr>
              <a:spLocks noChangeArrowheads="1"/>
            </p:cNvSpPr>
            <p:nvPr/>
          </p:nvSpPr>
          <p:spPr bwMode="auto">
            <a:xfrm>
              <a:off x="3896336" y="2202072"/>
              <a:ext cx="31750"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1100">
                  <a:solidFill>
                    <a:srgbClr val="000000"/>
                  </a:solidFill>
                  <a:latin typeface="Calibri" pitchFamily="34" charset="0"/>
                  <a:cs typeface="Calibri" pitchFamily="34" charset="0"/>
                </a:rPr>
                <a:t> </a:t>
              </a:r>
              <a:endParaRPr lang="en-GB" altLang="en-US" sz="1100">
                <a:latin typeface="Calibri" pitchFamily="34" charset="0"/>
                <a:ea typeface="Calibri" pitchFamily="34" charset="0"/>
                <a:cs typeface="Times New Roman" pitchFamily="18" charset="0"/>
              </a:endParaRPr>
            </a:p>
          </p:txBody>
        </p:sp>
        <p:sp>
          <p:nvSpPr>
            <p:cNvPr id="10259" name="Freeform 18"/>
            <p:cNvSpPr>
              <a:spLocks/>
            </p:cNvSpPr>
            <p:nvPr/>
          </p:nvSpPr>
          <p:spPr bwMode="auto">
            <a:xfrm>
              <a:off x="3840480" y="421640"/>
              <a:ext cx="5715" cy="1551940"/>
            </a:xfrm>
            <a:custGeom>
              <a:avLst/>
              <a:gdLst>
                <a:gd name="T0" fmla="*/ 170054928 w 28"/>
                <a:gd name="T1" fmla="*/ 27866930 h 8126"/>
                <a:gd name="T2" fmla="*/ 0 w 28"/>
                <a:gd name="T3" fmla="*/ 2147483647 h 8126"/>
                <a:gd name="T4" fmla="*/ 33994249 w 28"/>
                <a:gd name="T5" fmla="*/ 2147483647 h 8126"/>
                <a:gd name="T6" fmla="*/ 68030339 w 28"/>
                <a:gd name="T7" fmla="*/ 2147483647 h 8126"/>
                <a:gd name="T8" fmla="*/ 238085267 w 28"/>
                <a:gd name="T9" fmla="*/ 27866930 h 8126"/>
                <a:gd name="T10" fmla="*/ 204091018 w 28"/>
                <a:gd name="T11" fmla="*/ 0 h 8126"/>
                <a:gd name="T12" fmla="*/ 170054928 w 28"/>
                <a:gd name="T13" fmla="*/ 27866930 h 812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 h="8126">
                  <a:moveTo>
                    <a:pt x="20" y="4"/>
                  </a:moveTo>
                  <a:lnTo>
                    <a:pt x="0" y="8122"/>
                  </a:lnTo>
                  <a:cubicBezTo>
                    <a:pt x="0" y="8124"/>
                    <a:pt x="2" y="8126"/>
                    <a:pt x="4" y="8126"/>
                  </a:cubicBezTo>
                  <a:cubicBezTo>
                    <a:pt x="6" y="8126"/>
                    <a:pt x="8" y="8124"/>
                    <a:pt x="8" y="8122"/>
                  </a:cubicBezTo>
                  <a:lnTo>
                    <a:pt x="28" y="4"/>
                  </a:lnTo>
                  <a:cubicBezTo>
                    <a:pt x="28" y="2"/>
                    <a:pt x="26" y="0"/>
                    <a:pt x="24" y="0"/>
                  </a:cubicBezTo>
                  <a:cubicBezTo>
                    <a:pt x="22" y="0"/>
                    <a:pt x="20" y="2"/>
                    <a:pt x="20" y="4"/>
                  </a:cubicBezTo>
                  <a:close/>
                </a:path>
              </a:pathLst>
            </a:custGeom>
            <a:solidFill>
              <a:srgbClr val="000000"/>
            </a:solidFill>
            <a:ln w="0" cap="flat">
              <a:solidFill>
                <a:srgbClr val="000000"/>
              </a:solidFill>
              <a:prstDash val="solid"/>
              <a:round/>
              <a:headEnd/>
              <a:tailEnd/>
            </a:ln>
          </p:spPr>
          <p:txBody>
            <a:bodyPr/>
            <a:lstStyle/>
            <a:p>
              <a:endParaRPr lang="en-GB"/>
            </a:p>
          </p:txBody>
        </p:sp>
        <p:sp>
          <p:nvSpPr>
            <p:cNvPr id="10260" name="Freeform 19"/>
            <p:cNvSpPr>
              <a:spLocks/>
            </p:cNvSpPr>
            <p:nvPr/>
          </p:nvSpPr>
          <p:spPr bwMode="auto">
            <a:xfrm>
              <a:off x="1600330" y="417670"/>
              <a:ext cx="5715" cy="1551940"/>
            </a:xfrm>
            <a:custGeom>
              <a:avLst/>
              <a:gdLst>
                <a:gd name="T0" fmla="*/ 42513783 w 56"/>
                <a:gd name="T1" fmla="*/ 6966732 h 16252"/>
                <a:gd name="T2" fmla="*/ 0 w 56"/>
                <a:gd name="T3" fmla="*/ 2147483647 h 16252"/>
                <a:gd name="T4" fmla="*/ 8498613 w 56"/>
                <a:gd name="T5" fmla="*/ 2147483647 h 16252"/>
                <a:gd name="T6" fmla="*/ 17007534 w 56"/>
                <a:gd name="T7" fmla="*/ 2147483647 h 16252"/>
                <a:gd name="T8" fmla="*/ 59521317 w 56"/>
                <a:gd name="T9" fmla="*/ 6966732 h 16252"/>
                <a:gd name="T10" fmla="*/ 51022704 w 56"/>
                <a:gd name="T11" fmla="*/ 0 h 16252"/>
                <a:gd name="T12" fmla="*/ 42513783 w 56"/>
                <a:gd name="T13" fmla="*/ 6966732 h 162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6" h="16252">
                  <a:moveTo>
                    <a:pt x="40" y="8"/>
                  </a:moveTo>
                  <a:lnTo>
                    <a:pt x="0" y="16244"/>
                  </a:lnTo>
                  <a:cubicBezTo>
                    <a:pt x="0" y="16249"/>
                    <a:pt x="3" y="16252"/>
                    <a:pt x="8" y="16252"/>
                  </a:cubicBezTo>
                  <a:cubicBezTo>
                    <a:pt x="12" y="16252"/>
                    <a:pt x="16" y="16249"/>
                    <a:pt x="16" y="16244"/>
                  </a:cubicBezTo>
                  <a:lnTo>
                    <a:pt x="56" y="8"/>
                  </a:lnTo>
                  <a:cubicBezTo>
                    <a:pt x="56" y="4"/>
                    <a:pt x="52" y="0"/>
                    <a:pt x="48" y="0"/>
                  </a:cubicBezTo>
                  <a:cubicBezTo>
                    <a:pt x="43" y="0"/>
                    <a:pt x="40" y="4"/>
                    <a:pt x="40" y="8"/>
                  </a:cubicBezTo>
                  <a:close/>
                </a:path>
              </a:pathLst>
            </a:custGeom>
            <a:solidFill>
              <a:srgbClr val="000000"/>
            </a:solidFill>
            <a:ln w="0" cap="flat">
              <a:solidFill>
                <a:srgbClr val="000000"/>
              </a:solidFill>
              <a:prstDash val="solid"/>
              <a:round/>
              <a:headEnd/>
              <a:tailEnd/>
            </a:ln>
          </p:spPr>
          <p:txBody>
            <a:bodyPr/>
            <a:lstStyle/>
            <a:p>
              <a:endParaRPr lang="en-GB"/>
            </a:p>
          </p:txBody>
        </p:sp>
        <p:sp>
          <p:nvSpPr>
            <p:cNvPr id="10261" name="Freeform 20"/>
            <p:cNvSpPr>
              <a:spLocks/>
            </p:cNvSpPr>
            <p:nvPr/>
          </p:nvSpPr>
          <p:spPr bwMode="auto">
            <a:xfrm>
              <a:off x="2904490" y="417670"/>
              <a:ext cx="1905" cy="1551940"/>
            </a:xfrm>
            <a:custGeom>
              <a:avLst/>
              <a:gdLst>
                <a:gd name="T0" fmla="*/ 108020168 w 8"/>
                <a:gd name="T1" fmla="*/ 27866930 h 8126"/>
                <a:gd name="T2" fmla="*/ 108020168 w 8"/>
                <a:gd name="T3" fmla="*/ 2147483647 h 8126"/>
                <a:gd name="T4" fmla="*/ 54038421 w 8"/>
                <a:gd name="T5" fmla="*/ 2147483647 h 8126"/>
                <a:gd name="T6" fmla="*/ 0 w 8"/>
                <a:gd name="T7" fmla="*/ 2147483647 h 8126"/>
                <a:gd name="T8" fmla="*/ 0 w 8"/>
                <a:gd name="T9" fmla="*/ 27866930 h 8126"/>
                <a:gd name="T10" fmla="*/ 54038421 w 8"/>
                <a:gd name="T11" fmla="*/ 0 h 8126"/>
                <a:gd name="T12" fmla="*/ 108020168 w 8"/>
                <a:gd name="T13" fmla="*/ 27866930 h 812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 h="8126">
                  <a:moveTo>
                    <a:pt x="8" y="4"/>
                  </a:moveTo>
                  <a:lnTo>
                    <a:pt x="8" y="8122"/>
                  </a:lnTo>
                  <a:cubicBezTo>
                    <a:pt x="8" y="8124"/>
                    <a:pt x="6" y="8126"/>
                    <a:pt x="4" y="8126"/>
                  </a:cubicBezTo>
                  <a:cubicBezTo>
                    <a:pt x="2" y="8126"/>
                    <a:pt x="0" y="8124"/>
                    <a:pt x="0" y="8122"/>
                  </a:cubicBezTo>
                  <a:lnTo>
                    <a:pt x="0" y="4"/>
                  </a:lnTo>
                  <a:cubicBezTo>
                    <a:pt x="0" y="2"/>
                    <a:pt x="2" y="0"/>
                    <a:pt x="4" y="0"/>
                  </a:cubicBezTo>
                  <a:cubicBezTo>
                    <a:pt x="6" y="0"/>
                    <a:pt x="8" y="2"/>
                    <a:pt x="8" y="4"/>
                  </a:cubicBezTo>
                  <a:close/>
                </a:path>
              </a:pathLst>
            </a:custGeom>
            <a:solidFill>
              <a:srgbClr val="000000"/>
            </a:solidFill>
            <a:ln w="0" cap="flat">
              <a:solidFill>
                <a:srgbClr val="000000"/>
              </a:solidFill>
              <a:prstDash val="solid"/>
              <a:round/>
              <a:headEnd/>
              <a:tailEnd/>
            </a:ln>
          </p:spPr>
          <p:txBody>
            <a:bodyPr/>
            <a:lstStyle/>
            <a:p>
              <a:endParaRPr lang="en-GB"/>
            </a:p>
          </p:txBody>
        </p:sp>
        <p:sp>
          <p:nvSpPr>
            <p:cNvPr id="10263" name="Rectangle 22"/>
            <p:cNvSpPr>
              <a:spLocks noChangeArrowheads="1"/>
            </p:cNvSpPr>
            <p:nvPr/>
          </p:nvSpPr>
          <p:spPr bwMode="auto">
            <a:xfrm>
              <a:off x="4225290" y="1908810"/>
              <a:ext cx="70485" cy="311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US" altLang="en-US" sz="1100" i="1">
                  <a:solidFill>
                    <a:srgbClr val="000000"/>
                  </a:solidFill>
                  <a:ea typeface="Calibri" pitchFamily="34" charset="0"/>
                  <a:cs typeface="Times New Roman" pitchFamily="18" charset="0"/>
                </a:rPr>
                <a:t>a</a:t>
              </a:r>
              <a:endParaRPr lang="en-GB" altLang="en-US" sz="1100">
                <a:latin typeface="Calibri" pitchFamily="34" charset="0"/>
                <a:ea typeface="Calibri" pitchFamily="34" charset="0"/>
                <a:cs typeface="Times New Roman" pitchFamily="18" charset="0"/>
              </a:endParaRPr>
            </a:p>
          </p:txBody>
        </p:sp>
        <p:sp>
          <p:nvSpPr>
            <p:cNvPr id="10264" name="Rectangle 23"/>
            <p:cNvSpPr>
              <a:spLocks noChangeArrowheads="1"/>
            </p:cNvSpPr>
            <p:nvPr/>
          </p:nvSpPr>
          <p:spPr bwMode="auto">
            <a:xfrm>
              <a:off x="4295140" y="1899920"/>
              <a:ext cx="31750"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1100">
                  <a:solidFill>
                    <a:srgbClr val="000000"/>
                  </a:solidFill>
                  <a:latin typeface="Calibri" pitchFamily="34" charset="0"/>
                  <a:cs typeface="Calibri" pitchFamily="34" charset="0"/>
                </a:rPr>
                <a:t> </a:t>
              </a:r>
              <a:endParaRPr lang="en-GB" altLang="en-US" sz="1100">
                <a:latin typeface="Calibri" pitchFamily="34" charset="0"/>
                <a:ea typeface="Calibri" pitchFamily="34" charset="0"/>
                <a:cs typeface="Times New Roman" pitchFamily="18" charset="0"/>
              </a:endParaRPr>
            </a:p>
          </p:txBody>
        </p:sp>
        <p:sp>
          <p:nvSpPr>
            <p:cNvPr id="10265" name="Rectangle 24"/>
            <p:cNvSpPr>
              <a:spLocks noChangeArrowheads="1"/>
            </p:cNvSpPr>
            <p:nvPr/>
          </p:nvSpPr>
          <p:spPr bwMode="auto">
            <a:xfrm>
              <a:off x="132715" y="111760"/>
              <a:ext cx="201930" cy="311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US" altLang="en-US" sz="1100" i="1">
                  <a:solidFill>
                    <a:srgbClr val="000000"/>
                  </a:solidFill>
                  <a:ea typeface="Calibri" pitchFamily="34" charset="0"/>
                  <a:cs typeface="Times New Roman" pitchFamily="18" charset="0"/>
                </a:rPr>
                <a:t>f(a)</a:t>
              </a:r>
              <a:endParaRPr lang="en-GB" altLang="en-US" sz="1100">
                <a:latin typeface="Calibri" pitchFamily="34" charset="0"/>
                <a:ea typeface="Calibri" pitchFamily="34" charset="0"/>
                <a:cs typeface="Times New Roman" pitchFamily="18" charset="0"/>
              </a:endParaRPr>
            </a:p>
          </p:txBody>
        </p:sp>
        <p:sp>
          <p:nvSpPr>
            <p:cNvPr id="10266" name="Rectangle 25"/>
            <p:cNvSpPr>
              <a:spLocks noChangeArrowheads="1"/>
            </p:cNvSpPr>
            <p:nvPr/>
          </p:nvSpPr>
          <p:spPr bwMode="auto">
            <a:xfrm>
              <a:off x="334010" y="102235"/>
              <a:ext cx="31750"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1100">
                  <a:solidFill>
                    <a:srgbClr val="000000"/>
                  </a:solidFill>
                  <a:latin typeface="Calibri" pitchFamily="34" charset="0"/>
                  <a:cs typeface="Calibri" pitchFamily="34" charset="0"/>
                </a:rPr>
                <a:t> </a:t>
              </a:r>
              <a:endParaRPr lang="en-GB" altLang="en-US" sz="1100">
                <a:latin typeface="Calibri" pitchFamily="34" charset="0"/>
                <a:ea typeface="Calibri" pitchFamily="34" charset="0"/>
                <a:cs typeface="Times New Roman" pitchFamily="18" charset="0"/>
              </a:endParaRPr>
            </a:p>
          </p:txBody>
        </p:sp>
        <p:sp>
          <p:nvSpPr>
            <p:cNvPr id="10267" name="Rectangle 26"/>
            <p:cNvSpPr>
              <a:spLocks noChangeArrowheads="1"/>
            </p:cNvSpPr>
            <p:nvPr/>
          </p:nvSpPr>
          <p:spPr bwMode="auto">
            <a:xfrm>
              <a:off x="1037491" y="863600"/>
              <a:ext cx="54606" cy="8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US" altLang="en-US" sz="1100" b="1" i="1" dirty="0">
                  <a:solidFill>
                    <a:srgbClr val="000000"/>
                  </a:solidFill>
                  <a:ea typeface="Calibri" pitchFamily="34" charset="0"/>
                  <a:cs typeface="Times New Roman" pitchFamily="18" charset="0"/>
                </a:rPr>
                <a:t>O</a:t>
              </a:r>
              <a:endParaRPr lang="en-GB" altLang="en-US" sz="1100" b="1" dirty="0">
                <a:latin typeface="Calibri" pitchFamily="34" charset="0"/>
                <a:ea typeface="Calibri" pitchFamily="34" charset="0"/>
                <a:cs typeface="Times New Roman" pitchFamily="18" charset="0"/>
              </a:endParaRPr>
            </a:p>
          </p:txBody>
        </p:sp>
        <p:sp>
          <p:nvSpPr>
            <p:cNvPr id="10268" name="Rectangle 27"/>
            <p:cNvSpPr>
              <a:spLocks noChangeArrowheads="1"/>
            </p:cNvSpPr>
            <p:nvPr/>
          </p:nvSpPr>
          <p:spPr bwMode="auto">
            <a:xfrm>
              <a:off x="1439545" y="854710"/>
              <a:ext cx="31750"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1100">
                  <a:solidFill>
                    <a:srgbClr val="000000"/>
                  </a:solidFill>
                  <a:latin typeface="Calibri" pitchFamily="34" charset="0"/>
                  <a:cs typeface="Calibri" pitchFamily="34" charset="0"/>
                </a:rPr>
                <a:t> </a:t>
              </a:r>
              <a:endParaRPr lang="en-GB" altLang="en-US" sz="1100">
                <a:latin typeface="Calibri" pitchFamily="34" charset="0"/>
                <a:ea typeface="Calibri" pitchFamily="34" charset="0"/>
                <a:cs typeface="Times New Roman" pitchFamily="18" charset="0"/>
              </a:endParaRPr>
            </a:p>
          </p:txBody>
        </p:sp>
        <p:sp>
          <p:nvSpPr>
            <p:cNvPr id="10269" name="Rectangle 28"/>
            <p:cNvSpPr>
              <a:spLocks noChangeArrowheads="1"/>
            </p:cNvSpPr>
            <p:nvPr/>
          </p:nvSpPr>
          <p:spPr bwMode="auto">
            <a:xfrm>
              <a:off x="1018285" y="1029836"/>
              <a:ext cx="141287" cy="92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15000"/>
                </a:lnSpc>
                <a:spcAft>
                  <a:spcPts val="1000"/>
                </a:spcAft>
              </a:pPr>
              <a:r>
                <a:rPr lang="en-US" altLang="en-US" sz="1200" b="1" dirty="0" smtClean="0">
                  <a:solidFill>
                    <a:srgbClr val="000000"/>
                  </a:solidFill>
                  <a:ea typeface="Calibri" pitchFamily="34" charset="0"/>
                  <a:cs typeface="Times New Roman" pitchFamily="18" charset="0"/>
                </a:rPr>
                <a:t>30</a:t>
              </a:r>
              <a:endParaRPr lang="en-GB" altLang="en-US" sz="1200" b="1" dirty="0">
                <a:latin typeface="Calibri" pitchFamily="34" charset="0"/>
                <a:ea typeface="Calibri" pitchFamily="34" charset="0"/>
                <a:cs typeface="Times New Roman" pitchFamily="18" charset="0"/>
              </a:endParaRPr>
            </a:p>
          </p:txBody>
        </p:sp>
        <p:sp>
          <p:nvSpPr>
            <p:cNvPr id="10270" name="Rectangle 29"/>
            <p:cNvSpPr>
              <a:spLocks noChangeArrowheads="1"/>
            </p:cNvSpPr>
            <p:nvPr/>
          </p:nvSpPr>
          <p:spPr bwMode="auto">
            <a:xfrm>
              <a:off x="1442720" y="990600"/>
              <a:ext cx="31750"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1100">
                  <a:solidFill>
                    <a:srgbClr val="000000"/>
                  </a:solidFill>
                  <a:latin typeface="Calibri" pitchFamily="34" charset="0"/>
                  <a:cs typeface="Calibri" pitchFamily="34" charset="0"/>
                </a:rPr>
                <a:t> </a:t>
              </a:r>
              <a:endParaRPr lang="en-GB" altLang="en-US" sz="1100">
                <a:latin typeface="Calibri" pitchFamily="34" charset="0"/>
                <a:ea typeface="Calibri" pitchFamily="34" charset="0"/>
                <a:cs typeface="Times New Roman" pitchFamily="18" charset="0"/>
              </a:endParaRPr>
            </a:p>
          </p:txBody>
        </p:sp>
        <p:sp>
          <p:nvSpPr>
            <p:cNvPr id="10271" name="Rectangle 30"/>
            <p:cNvSpPr>
              <a:spLocks noChangeArrowheads="1"/>
            </p:cNvSpPr>
            <p:nvPr/>
          </p:nvSpPr>
          <p:spPr bwMode="auto">
            <a:xfrm>
              <a:off x="2202345" y="863600"/>
              <a:ext cx="49053" cy="8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US" altLang="en-US" sz="1100" b="1" i="1" dirty="0">
                  <a:solidFill>
                    <a:srgbClr val="000000"/>
                  </a:solidFill>
                  <a:ea typeface="Calibri" pitchFamily="34" charset="0"/>
                  <a:cs typeface="Times New Roman" pitchFamily="18" charset="0"/>
                </a:rPr>
                <a:t>A</a:t>
              </a:r>
              <a:endParaRPr lang="en-GB" altLang="en-US" sz="1100" b="1" dirty="0">
                <a:latin typeface="Calibri" pitchFamily="34" charset="0"/>
                <a:ea typeface="Calibri" pitchFamily="34" charset="0"/>
                <a:cs typeface="Times New Roman" pitchFamily="18" charset="0"/>
              </a:endParaRPr>
            </a:p>
          </p:txBody>
        </p:sp>
        <p:sp>
          <p:nvSpPr>
            <p:cNvPr id="10272" name="Rectangle 31"/>
            <p:cNvSpPr>
              <a:spLocks noChangeArrowheads="1"/>
            </p:cNvSpPr>
            <p:nvPr/>
          </p:nvSpPr>
          <p:spPr bwMode="auto">
            <a:xfrm>
              <a:off x="2645410" y="854710"/>
              <a:ext cx="31750"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1100">
                  <a:solidFill>
                    <a:srgbClr val="000000"/>
                  </a:solidFill>
                  <a:latin typeface="Calibri" pitchFamily="34" charset="0"/>
                  <a:cs typeface="Calibri" pitchFamily="34" charset="0"/>
                </a:rPr>
                <a:t> </a:t>
              </a:r>
              <a:endParaRPr lang="en-GB" altLang="en-US" sz="1100">
                <a:latin typeface="Calibri" pitchFamily="34" charset="0"/>
                <a:ea typeface="Calibri" pitchFamily="34" charset="0"/>
                <a:cs typeface="Times New Roman" pitchFamily="18" charset="0"/>
              </a:endParaRPr>
            </a:p>
          </p:txBody>
        </p:sp>
        <p:sp>
          <p:nvSpPr>
            <p:cNvPr id="10273" name="Rectangle 32"/>
            <p:cNvSpPr>
              <a:spLocks noChangeArrowheads="1"/>
            </p:cNvSpPr>
            <p:nvPr/>
          </p:nvSpPr>
          <p:spPr bwMode="auto">
            <a:xfrm>
              <a:off x="2181522" y="1030462"/>
              <a:ext cx="90700" cy="98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US" altLang="en-US" sz="1200" b="1" dirty="0" smtClean="0">
                  <a:solidFill>
                    <a:srgbClr val="000000"/>
                  </a:solidFill>
                  <a:ea typeface="Calibri" pitchFamily="34" charset="0"/>
                  <a:cs typeface="Times New Roman" pitchFamily="18" charset="0"/>
                </a:rPr>
                <a:t>40</a:t>
              </a:r>
              <a:endParaRPr lang="en-GB" altLang="en-US" sz="1200" b="1" dirty="0">
                <a:latin typeface="Calibri" pitchFamily="34" charset="0"/>
                <a:ea typeface="Calibri" pitchFamily="34" charset="0"/>
                <a:cs typeface="Times New Roman" pitchFamily="18" charset="0"/>
              </a:endParaRPr>
            </a:p>
          </p:txBody>
        </p:sp>
        <p:sp>
          <p:nvSpPr>
            <p:cNvPr id="10274" name="Rectangle 33"/>
            <p:cNvSpPr>
              <a:spLocks noChangeArrowheads="1"/>
            </p:cNvSpPr>
            <p:nvPr/>
          </p:nvSpPr>
          <p:spPr bwMode="auto">
            <a:xfrm>
              <a:off x="2662555" y="990600"/>
              <a:ext cx="31750"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1100" dirty="0">
                  <a:solidFill>
                    <a:srgbClr val="000000"/>
                  </a:solidFill>
                  <a:latin typeface="Calibri" pitchFamily="34" charset="0"/>
                  <a:cs typeface="Calibri" pitchFamily="34" charset="0"/>
                </a:rPr>
                <a:t> </a:t>
              </a:r>
              <a:endParaRPr lang="en-GB" altLang="en-US" sz="1100" dirty="0">
                <a:latin typeface="Calibri" pitchFamily="34" charset="0"/>
                <a:ea typeface="Calibri" pitchFamily="34" charset="0"/>
                <a:cs typeface="Times New Roman" pitchFamily="18" charset="0"/>
              </a:endParaRPr>
            </a:p>
          </p:txBody>
        </p:sp>
        <p:sp>
          <p:nvSpPr>
            <p:cNvPr id="10275" name="Rectangle 34"/>
            <p:cNvSpPr>
              <a:spLocks noChangeArrowheads="1"/>
            </p:cNvSpPr>
            <p:nvPr/>
          </p:nvSpPr>
          <p:spPr bwMode="auto">
            <a:xfrm>
              <a:off x="3164313" y="857609"/>
              <a:ext cx="34244" cy="8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US" altLang="en-US" sz="1100" b="1" i="1" dirty="0">
                  <a:solidFill>
                    <a:srgbClr val="000000"/>
                  </a:solidFill>
                  <a:latin typeface="Calibri" pitchFamily="34" charset="0"/>
                  <a:cs typeface="Calibri" pitchFamily="34" charset="0"/>
                </a:rPr>
                <a:t>L</a:t>
              </a:r>
              <a:endParaRPr lang="en-GB" altLang="en-US" sz="1100" b="1" dirty="0">
                <a:latin typeface="Calibri" pitchFamily="34" charset="0"/>
                <a:ea typeface="Calibri" pitchFamily="34" charset="0"/>
                <a:cs typeface="Times New Roman" pitchFamily="18" charset="0"/>
              </a:endParaRPr>
            </a:p>
          </p:txBody>
        </p:sp>
        <p:sp>
          <p:nvSpPr>
            <p:cNvPr id="10276" name="Rectangle 35"/>
            <p:cNvSpPr>
              <a:spLocks noChangeArrowheads="1"/>
            </p:cNvSpPr>
            <p:nvPr/>
          </p:nvSpPr>
          <p:spPr bwMode="auto">
            <a:xfrm>
              <a:off x="3444240" y="848995"/>
              <a:ext cx="31750"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1100" i="1">
                  <a:solidFill>
                    <a:srgbClr val="000000"/>
                  </a:solidFill>
                  <a:latin typeface="Calibri" pitchFamily="34" charset="0"/>
                  <a:cs typeface="Calibri" pitchFamily="34" charset="0"/>
                </a:rPr>
                <a:t> </a:t>
              </a:r>
              <a:endParaRPr lang="en-GB" altLang="en-US" sz="1100">
                <a:latin typeface="Calibri" pitchFamily="34" charset="0"/>
                <a:ea typeface="Calibri" pitchFamily="34" charset="0"/>
                <a:cs typeface="Times New Roman" pitchFamily="18" charset="0"/>
              </a:endParaRPr>
            </a:p>
          </p:txBody>
        </p:sp>
        <p:sp>
          <p:nvSpPr>
            <p:cNvPr id="10277" name="Rectangle 36"/>
            <p:cNvSpPr>
              <a:spLocks noChangeArrowheads="1"/>
            </p:cNvSpPr>
            <p:nvPr/>
          </p:nvSpPr>
          <p:spPr bwMode="auto">
            <a:xfrm>
              <a:off x="3138925" y="1029836"/>
              <a:ext cx="90700" cy="98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1200" b="1" dirty="0" smtClean="0">
                  <a:latin typeface="Calibri" pitchFamily="34" charset="0"/>
                  <a:ea typeface="Calibri" pitchFamily="34" charset="0"/>
                  <a:cs typeface="Times New Roman" pitchFamily="18" charset="0"/>
                </a:rPr>
                <a:t>16</a:t>
              </a:r>
              <a:endParaRPr lang="en-GB" altLang="en-US" sz="1200" b="1" dirty="0">
                <a:latin typeface="Calibri" pitchFamily="34" charset="0"/>
                <a:ea typeface="Calibri" pitchFamily="34" charset="0"/>
                <a:cs typeface="Times New Roman" pitchFamily="18" charset="0"/>
              </a:endParaRPr>
            </a:p>
          </p:txBody>
        </p:sp>
        <p:sp>
          <p:nvSpPr>
            <p:cNvPr id="10278" name="Rectangle 37"/>
            <p:cNvSpPr>
              <a:spLocks noChangeArrowheads="1"/>
            </p:cNvSpPr>
            <p:nvPr/>
          </p:nvSpPr>
          <p:spPr bwMode="auto">
            <a:xfrm>
              <a:off x="3436620" y="990600"/>
              <a:ext cx="31750"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1100">
                  <a:solidFill>
                    <a:srgbClr val="000000"/>
                  </a:solidFill>
                  <a:latin typeface="Calibri" pitchFamily="34" charset="0"/>
                  <a:cs typeface="Calibri" pitchFamily="34" charset="0"/>
                </a:rPr>
                <a:t> </a:t>
              </a:r>
              <a:endParaRPr lang="en-GB" altLang="en-US" sz="1100">
                <a:latin typeface="Calibri" pitchFamily="34" charset="0"/>
                <a:ea typeface="Calibri" pitchFamily="34" charset="0"/>
                <a:cs typeface="Times New Roman" pitchFamily="18" charset="0"/>
              </a:endParaRPr>
            </a:p>
          </p:txBody>
        </p:sp>
        <p:sp>
          <p:nvSpPr>
            <p:cNvPr id="10279" name="Rectangle 38"/>
            <p:cNvSpPr>
              <a:spLocks noChangeArrowheads="1"/>
            </p:cNvSpPr>
            <p:nvPr/>
          </p:nvSpPr>
          <p:spPr bwMode="auto">
            <a:xfrm>
              <a:off x="3618435" y="854710"/>
              <a:ext cx="51829" cy="8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US" altLang="en-US" sz="1100" b="1" i="1" dirty="0">
                  <a:solidFill>
                    <a:srgbClr val="000000"/>
                  </a:solidFill>
                  <a:latin typeface="Calibri" pitchFamily="34" charset="0"/>
                  <a:cs typeface="Calibri" pitchFamily="34" charset="0"/>
                </a:rPr>
                <a:t>H</a:t>
              </a:r>
              <a:endParaRPr lang="en-GB" altLang="en-US" sz="1100" b="1" dirty="0">
                <a:latin typeface="Calibri" pitchFamily="34" charset="0"/>
                <a:ea typeface="Calibri" pitchFamily="34" charset="0"/>
                <a:cs typeface="Times New Roman" pitchFamily="18" charset="0"/>
              </a:endParaRPr>
            </a:p>
          </p:txBody>
        </p:sp>
        <p:sp>
          <p:nvSpPr>
            <p:cNvPr id="10280" name="Rectangle 39"/>
            <p:cNvSpPr>
              <a:spLocks noChangeArrowheads="1"/>
            </p:cNvSpPr>
            <p:nvPr/>
          </p:nvSpPr>
          <p:spPr bwMode="auto">
            <a:xfrm>
              <a:off x="3758565" y="859790"/>
              <a:ext cx="31750"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1100" i="1">
                  <a:solidFill>
                    <a:srgbClr val="000000"/>
                  </a:solidFill>
                  <a:latin typeface="Calibri" pitchFamily="34" charset="0"/>
                  <a:cs typeface="Calibri" pitchFamily="34" charset="0"/>
                </a:rPr>
                <a:t> </a:t>
              </a:r>
              <a:endParaRPr lang="en-GB" altLang="en-US" sz="1100">
                <a:latin typeface="Calibri" pitchFamily="34" charset="0"/>
                <a:ea typeface="Calibri" pitchFamily="34" charset="0"/>
                <a:cs typeface="Times New Roman" pitchFamily="18" charset="0"/>
              </a:endParaRPr>
            </a:p>
          </p:txBody>
        </p:sp>
        <p:sp>
          <p:nvSpPr>
            <p:cNvPr id="10281" name="Rectangle 40"/>
            <p:cNvSpPr>
              <a:spLocks noChangeArrowheads="1"/>
            </p:cNvSpPr>
            <p:nvPr/>
          </p:nvSpPr>
          <p:spPr bwMode="auto">
            <a:xfrm>
              <a:off x="3599000" y="1036352"/>
              <a:ext cx="90700" cy="92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1200" b="1" dirty="0" smtClean="0">
                  <a:latin typeface="Calibri" pitchFamily="34" charset="0"/>
                  <a:ea typeface="Calibri" pitchFamily="34" charset="0"/>
                  <a:cs typeface="Times New Roman" pitchFamily="18" charset="0"/>
                </a:rPr>
                <a:t>14</a:t>
              </a:r>
              <a:endParaRPr lang="en-GB" altLang="en-US" sz="1200" b="1" dirty="0">
                <a:latin typeface="Calibri" pitchFamily="34" charset="0"/>
                <a:ea typeface="Calibri" pitchFamily="34" charset="0"/>
                <a:cs typeface="Times New Roman" pitchFamily="18" charset="0"/>
              </a:endParaRPr>
            </a:p>
          </p:txBody>
        </p:sp>
        <p:sp>
          <p:nvSpPr>
            <p:cNvPr id="10282" name="Rectangle 41"/>
            <p:cNvSpPr>
              <a:spLocks noChangeArrowheads="1"/>
            </p:cNvSpPr>
            <p:nvPr/>
          </p:nvSpPr>
          <p:spPr bwMode="auto">
            <a:xfrm>
              <a:off x="3724910" y="990600"/>
              <a:ext cx="31750"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1100">
                  <a:solidFill>
                    <a:srgbClr val="000000"/>
                  </a:solidFill>
                  <a:latin typeface="Calibri" pitchFamily="34" charset="0"/>
                  <a:cs typeface="Calibri" pitchFamily="34" charset="0"/>
                </a:rPr>
                <a:t> </a:t>
              </a:r>
              <a:endParaRPr lang="en-GB" altLang="en-US" sz="1100">
                <a:latin typeface="Calibri" pitchFamily="34" charset="0"/>
                <a:ea typeface="Calibri" pitchFamily="34" charset="0"/>
                <a:cs typeface="Times New Roman" pitchFamily="18" charset="0"/>
              </a:endParaRPr>
            </a:p>
          </p:txBody>
        </p:sp>
        <p:sp>
          <p:nvSpPr>
            <p:cNvPr id="10283" name="Freeform 42"/>
            <p:cNvSpPr>
              <a:spLocks/>
            </p:cNvSpPr>
            <p:nvPr/>
          </p:nvSpPr>
          <p:spPr bwMode="auto">
            <a:xfrm>
              <a:off x="3159125" y="196533"/>
              <a:ext cx="1905" cy="231140"/>
            </a:xfrm>
            <a:custGeom>
              <a:avLst/>
              <a:gdLst>
                <a:gd name="T0" fmla="*/ 108020168 w 8"/>
                <a:gd name="T1" fmla="*/ 28007739 h 1208"/>
                <a:gd name="T2" fmla="*/ 108020168 w 8"/>
                <a:gd name="T3" fmla="*/ 2147483647 h 1208"/>
                <a:gd name="T4" fmla="*/ 54038421 w 8"/>
                <a:gd name="T5" fmla="*/ 2147483647 h 1208"/>
                <a:gd name="T6" fmla="*/ 0 w 8"/>
                <a:gd name="T7" fmla="*/ 2147483647 h 1208"/>
                <a:gd name="T8" fmla="*/ 0 w 8"/>
                <a:gd name="T9" fmla="*/ 28007739 h 1208"/>
                <a:gd name="T10" fmla="*/ 54038421 w 8"/>
                <a:gd name="T11" fmla="*/ 0 h 1208"/>
                <a:gd name="T12" fmla="*/ 108020168 w 8"/>
                <a:gd name="T13" fmla="*/ 28007739 h 120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 h="1208">
                  <a:moveTo>
                    <a:pt x="8" y="4"/>
                  </a:moveTo>
                  <a:lnTo>
                    <a:pt x="8" y="1204"/>
                  </a:lnTo>
                  <a:cubicBezTo>
                    <a:pt x="8" y="1206"/>
                    <a:pt x="7" y="1208"/>
                    <a:pt x="4" y="1208"/>
                  </a:cubicBezTo>
                  <a:cubicBezTo>
                    <a:pt x="2" y="1208"/>
                    <a:pt x="0" y="1206"/>
                    <a:pt x="0" y="1204"/>
                  </a:cubicBezTo>
                  <a:lnTo>
                    <a:pt x="0" y="4"/>
                  </a:lnTo>
                  <a:cubicBezTo>
                    <a:pt x="0" y="2"/>
                    <a:pt x="2" y="0"/>
                    <a:pt x="4" y="0"/>
                  </a:cubicBezTo>
                  <a:cubicBezTo>
                    <a:pt x="7" y="0"/>
                    <a:pt x="8" y="2"/>
                    <a:pt x="8" y="4"/>
                  </a:cubicBezTo>
                  <a:close/>
                </a:path>
              </a:pathLst>
            </a:custGeom>
            <a:solidFill>
              <a:srgbClr val="000000"/>
            </a:solidFill>
            <a:ln w="0" cap="flat">
              <a:solidFill>
                <a:srgbClr val="000000"/>
              </a:solidFill>
              <a:prstDash val="solid"/>
              <a:round/>
              <a:headEnd/>
              <a:tailEnd/>
            </a:ln>
          </p:spPr>
          <p:txBody>
            <a:bodyPr/>
            <a:lstStyle/>
            <a:p>
              <a:endParaRPr lang="en-GB"/>
            </a:p>
          </p:txBody>
        </p:sp>
        <p:sp>
          <p:nvSpPr>
            <p:cNvPr id="10284" name="Freeform 43"/>
            <p:cNvSpPr>
              <a:spLocks/>
            </p:cNvSpPr>
            <p:nvPr/>
          </p:nvSpPr>
          <p:spPr bwMode="auto">
            <a:xfrm>
              <a:off x="3643714" y="196533"/>
              <a:ext cx="1270" cy="231140"/>
            </a:xfrm>
            <a:custGeom>
              <a:avLst/>
              <a:gdLst>
                <a:gd name="T0" fmla="*/ 32006064 w 8"/>
                <a:gd name="T1" fmla="*/ 28007739 h 1208"/>
                <a:gd name="T2" fmla="*/ 32006064 w 8"/>
                <a:gd name="T3" fmla="*/ 2147483647 h 1208"/>
                <a:gd name="T4" fmla="*/ 16002953 w 8"/>
                <a:gd name="T5" fmla="*/ 2147483647 h 1208"/>
                <a:gd name="T6" fmla="*/ 0 w 8"/>
                <a:gd name="T7" fmla="*/ 2147483647 h 1208"/>
                <a:gd name="T8" fmla="*/ 0 w 8"/>
                <a:gd name="T9" fmla="*/ 28007739 h 1208"/>
                <a:gd name="T10" fmla="*/ 16002953 w 8"/>
                <a:gd name="T11" fmla="*/ 0 h 1208"/>
                <a:gd name="T12" fmla="*/ 32006064 w 8"/>
                <a:gd name="T13" fmla="*/ 28007739 h 120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 h="1208">
                  <a:moveTo>
                    <a:pt x="8" y="4"/>
                  </a:moveTo>
                  <a:lnTo>
                    <a:pt x="8" y="1204"/>
                  </a:lnTo>
                  <a:cubicBezTo>
                    <a:pt x="8" y="1206"/>
                    <a:pt x="6" y="1208"/>
                    <a:pt x="4" y="1208"/>
                  </a:cubicBezTo>
                  <a:cubicBezTo>
                    <a:pt x="2" y="1208"/>
                    <a:pt x="0" y="1206"/>
                    <a:pt x="0" y="1204"/>
                  </a:cubicBezTo>
                  <a:lnTo>
                    <a:pt x="0" y="4"/>
                  </a:lnTo>
                  <a:cubicBezTo>
                    <a:pt x="0" y="2"/>
                    <a:pt x="2" y="0"/>
                    <a:pt x="4" y="0"/>
                  </a:cubicBezTo>
                  <a:cubicBezTo>
                    <a:pt x="6" y="0"/>
                    <a:pt x="8" y="2"/>
                    <a:pt x="8" y="4"/>
                  </a:cubicBezTo>
                  <a:close/>
                </a:path>
              </a:pathLst>
            </a:custGeom>
            <a:solidFill>
              <a:srgbClr val="000000"/>
            </a:solidFill>
            <a:ln w="0" cap="flat">
              <a:solidFill>
                <a:srgbClr val="000000"/>
              </a:solidFill>
              <a:prstDash val="solid"/>
              <a:round/>
              <a:headEnd/>
              <a:tailEnd/>
            </a:ln>
          </p:spPr>
          <p:txBody>
            <a:bodyPr/>
            <a:lstStyle/>
            <a:p>
              <a:endParaRPr lang="en-GB"/>
            </a:p>
          </p:txBody>
        </p:sp>
        <p:sp>
          <p:nvSpPr>
            <p:cNvPr id="10285" name="Rectangle 44"/>
            <p:cNvSpPr>
              <a:spLocks noChangeArrowheads="1"/>
            </p:cNvSpPr>
            <p:nvPr/>
          </p:nvSpPr>
          <p:spPr bwMode="auto">
            <a:xfrm>
              <a:off x="3488690" y="41275"/>
              <a:ext cx="29210"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900">
                  <a:solidFill>
                    <a:srgbClr val="000000"/>
                  </a:solidFill>
                  <a:ea typeface="Calibri" pitchFamily="34" charset="0"/>
                  <a:cs typeface="Times New Roman" pitchFamily="18" charset="0"/>
                </a:rPr>
                <a:t> </a:t>
              </a:r>
              <a:endParaRPr lang="en-GB" altLang="en-US" sz="1100">
                <a:latin typeface="Calibri" pitchFamily="34" charset="0"/>
                <a:ea typeface="Calibri" pitchFamily="34" charset="0"/>
                <a:cs typeface="Times New Roman" pitchFamily="18" charset="0"/>
              </a:endParaRPr>
            </a:p>
          </p:txBody>
        </p:sp>
        <p:sp>
          <p:nvSpPr>
            <p:cNvPr id="10286" name="Rectangle 45"/>
            <p:cNvSpPr>
              <a:spLocks noChangeArrowheads="1"/>
            </p:cNvSpPr>
            <p:nvPr/>
          </p:nvSpPr>
          <p:spPr bwMode="auto">
            <a:xfrm>
              <a:off x="3315877" y="207123"/>
              <a:ext cx="160114" cy="98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US" altLang="en-US" sz="1200" b="1" dirty="0" smtClean="0">
                  <a:solidFill>
                    <a:srgbClr val="000000"/>
                  </a:solidFill>
                  <a:ea typeface="Calibri" pitchFamily="34" charset="0"/>
                  <a:cs typeface="Times New Roman" pitchFamily="18" charset="0"/>
                </a:rPr>
                <a:t>0.15</a:t>
              </a:r>
              <a:endParaRPr lang="en-GB" altLang="en-US" sz="1200" b="1" dirty="0">
                <a:latin typeface="Calibri" pitchFamily="34" charset="0"/>
                <a:ea typeface="Calibri" pitchFamily="34" charset="0"/>
                <a:cs typeface="Times New Roman" pitchFamily="18" charset="0"/>
              </a:endParaRPr>
            </a:p>
          </p:txBody>
        </p:sp>
        <p:sp>
          <p:nvSpPr>
            <p:cNvPr id="10287" name="Rectangle 46"/>
            <p:cNvSpPr>
              <a:spLocks noChangeArrowheads="1"/>
            </p:cNvSpPr>
            <p:nvPr/>
          </p:nvSpPr>
          <p:spPr bwMode="auto">
            <a:xfrm>
              <a:off x="3717290" y="34925"/>
              <a:ext cx="26035"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900">
                  <a:solidFill>
                    <a:srgbClr val="000000"/>
                  </a:solidFill>
                  <a:latin typeface="Calibri" pitchFamily="34" charset="0"/>
                  <a:cs typeface="Calibri" pitchFamily="34" charset="0"/>
                </a:rPr>
                <a:t> </a:t>
              </a:r>
              <a:endParaRPr lang="en-GB" altLang="en-US" sz="1100">
                <a:latin typeface="Calibri" pitchFamily="34" charset="0"/>
                <a:ea typeface="Calibri" pitchFamily="34" charset="0"/>
                <a:cs typeface="Times New Roman" pitchFamily="18" charset="0"/>
              </a:endParaRPr>
            </a:p>
          </p:txBody>
        </p:sp>
        <p:sp>
          <p:nvSpPr>
            <p:cNvPr id="10288" name="Rectangle 47"/>
            <p:cNvSpPr>
              <a:spLocks noChangeArrowheads="1"/>
            </p:cNvSpPr>
            <p:nvPr/>
          </p:nvSpPr>
          <p:spPr bwMode="auto">
            <a:xfrm>
              <a:off x="388620" y="344170"/>
              <a:ext cx="70485" cy="311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US" altLang="en-US" sz="1100">
                  <a:solidFill>
                    <a:srgbClr val="000000"/>
                  </a:solidFill>
                  <a:ea typeface="Calibri" pitchFamily="34" charset="0"/>
                  <a:cs typeface="Times New Roman" pitchFamily="18" charset="0"/>
                </a:rPr>
                <a:t>1</a:t>
              </a:r>
              <a:endParaRPr lang="en-GB" altLang="en-US" sz="1100">
                <a:latin typeface="Calibri" pitchFamily="34" charset="0"/>
                <a:ea typeface="Calibri" pitchFamily="34" charset="0"/>
                <a:cs typeface="Times New Roman" pitchFamily="18" charset="0"/>
              </a:endParaRPr>
            </a:p>
          </p:txBody>
        </p:sp>
        <p:sp>
          <p:nvSpPr>
            <p:cNvPr id="10289" name="Rectangle 48"/>
            <p:cNvSpPr>
              <a:spLocks noChangeArrowheads="1"/>
            </p:cNvSpPr>
            <p:nvPr/>
          </p:nvSpPr>
          <p:spPr bwMode="auto">
            <a:xfrm>
              <a:off x="466725" y="367030"/>
              <a:ext cx="32385"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800">
                  <a:solidFill>
                    <a:srgbClr val="000000"/>
                  </a:solidFill>
                  <a:latin typeface="Tahoma" pitchFamily="34" charset="0"/>
                  <a:ea typeface="Calibri" pitchFamily="34" charset="0"/>
                  <a:cs typeface="Times New Roman" pitchFamily="18" charset="0"/>
                </a:rPr>
                <a:t> </a:t>
              </a:r>
              <a:endParaRPr lang="en-GB" altLang="en-US" sz="1100">
                <a:latin typeface="Calibri" pitchFamily="34" charset="0"/>
                <a:ea typeface="Calibri" pitchFamily="34" charset="0"/>
                <a:cs typeface="Times New Roman" pitchFamily="18" charset="0"/>
              </a:endParaRPr>
            </a:p>
          </p:txBody>
        </p:sp>
        <p:sp>
          <p:nvSpPr>
            <p:cNvPr id="10290" name="Rectangle 49"/>
            <p:cNvSpPr>
              <a:spLocks noChangeArrowheads="1"/>
            </p:cNvSpPr>
            <p:nvPr/>
          </p:nvSpPr>
          <p:spPr bwMode="auto">
            <a:xfrm>
              <a:off x="3282950" y="156210"/>
              <a:ext cx="36195"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900">
                  <a:solidFill>
                    <a:srgbClr val="000000"/>
                  </a:solidFill>
                  <a:latin typeface="Tahoma" pitchFamily="34" charset="0"/>
                  <a:ea typeface="Calibri" pitchFamily="34" charset="0"/>
                  <a:cs typeface="Times New Roman" pitchFamily="18" charset="0"/>
                </a:rPr>
                <a:t> </a:t>
              </a:r>
              <a:endParaRPr lang="en-GB" altLang="en-US" sz="1100">
                <a:latin typeface="Calibri" pitchFamily="34" charset="0"/>
                <a:ea typeface="Calibri" pitchFamily="34" charset="0"/>
                <a:cs typeface="Times New Roman" pitchFamily="18" charset="0"/>
              </a:endParaRPr>
            </a:p>
          </p:txBody>
        </p:sp>
        <p:sp>
          <p:nvSpPr>
            <p:cNvPr id="10291" name="Rectangle 50"/>
            <p:cNvSpPr>
              <a:spLocks noChangeArrowheads="1"/>
            </p:cNvSpPr>
            <p:nvPr/>
          </p:nvSpPr>
          <p:spPr bwMode="auto">
            <a:xfrm>
              <a:off x="3060065" y="469265"/>
              <a:ext cx="38" cy="90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endParaRPr lang="en-US" altLang="en-US" sz="1100">
                <a:latin typeface="Calibri" pitchFamily="34" charset="0"/>
                <a:ea typeface="Calibri" pitchFamily="34" charset="0"/>
                <a:cs typeface="Times New Roman" pitchFamily="18" charset="0"/>
              </a:endParaRPr>
            </a:p>
          </p:txBody>
        </p:sp>
        <p:sp>
          <p:nvSpPr>
            <p:cNvPr id="10292" name="Rectangle 51"/>
            <p:cNvSpPr>
              <a:spLocks noChangeArrowheads="1"/>
            </p:cNvSpPr>
            <p:nvPr/>
          </p:nvSpPr>
          <p:spPr bwMode="auto">
            <a:xfrm>
              <a:off x="3122930" y="469265"/>
              <a:ext cx="36195"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900">
                  <a:solidFill>
                    <a:srgbClr val="000000"/>
                  </a:solidFill>
                  <a:latin typeface="Tahoma" pitchFamily="34" charset="0"/>
                  <a:ea typeface="Calibri" pitchFamily="34" charset="0"/>
                  <a:cs typeface="Times New Roman" pitchFamily="18" charset="0"/>
                </a:rPr>
                <a:t> </a:t>
              </a:r>
              <a:endParaRPr lang="en-GB" altLang="en-US" sz="1100">
                <a:latin typeface="Calibri" pitchFamily="34" charset="0"/>
                <a:ea typeface="Calibri" pitchFamily="34" charset="0"/>
                <a:cs typeface="Times New Roman" pitchFamily="18" charset="0"/>
              </a:endParaRPr>
            </a:p>
          </p:txBody>
        </p:sp>
        <p:sp>
          <p:nvSpPr>
            <p:cNvPr id="10293" name="Freeform 52"/>
            <p:cNvSpPr>
              <a:spLocks noEditPoints="1"/>
            </p:cNvSpPr>
            <p:nvPr/>
          </p:nvSpPr>
          <p:spPr bwMode="auto">
            <a:xfrm>
              <a:off x="3164313" y="312103"/>
              <a:ext cx="485937" cy="93662"/>
            </a:xfrm>
            <a:custGeom>
              <a:avLst/>
              <a:gdLst>
                <a:gd name="T0" fmla="*/ 2147483647 w 437"/>
                <a:gd name="T1" fmla="*/ 2147483647 h 122"/>
                <a:gd name="T2" fmla="*/ 2147483647 w 437"/>
                <a:gd name="T3" fmla="*/ 2147483647 h 122"/>
                <a:gd name="T4" fmla="*/ 2147483647 w 437"/>
                <a:gd name="T5" fmla="*/ 2147483647 h 122"/>
                <a:gd name="T6" fmla="*/ 2147483647 w 437"/>
                <a:gd name="T7" fmla="*/ 2147483647 h 122"/>
                <a:gd name="T8" fmla="*/ 2147483647 w 437"/>
                <a:gd name="T9" fmla="*/ 2147483647 h 122"/>
                <a:gd name="T10" fmla="*/ 2147483647 w 437"/>
                <a:gd name="T11" fmla="*/ 2147483647 h 122"/>
                <a:gd name="T12" fmla="*/ 2147483647 w 437"/>
                <a:gd name="T13" fmla="*/ 2147483647 h 122"/>
                <a:gd name="T14" fmla="*/ 2147483647 w 437"/>
                <a:gd name="T15" fmla="*/ 2147483647 h 122"/>
                <a:gd name="T16" fmla="*/ 2147483647 w 437"/>
                <a:gd name="T17" fmla="*/ 2147483647 h 122"/>
                <a:gd name="T18" fmla="*/ 2147483647 w 437"/>
                <a:gd name="T19" fmla="*/ 2147483647 h 122"/>
                <a:gd name="T20" fmla="*/ 2147483647 w 437"/>
                <a:gd name="T21" fmla="*/ 2147483647 h 122"/>
                <a:gd name="T22" fmla="*/ 0 w 437"/>
                <a:gd name="T23" fmla="*/ 2147483647 h 122"/>
                <a:gd name="T24" fmla="*/ 2147483647 w 437"/>
                <a:gd name="T25" fmla="*/ 0 h 122"/>
                <a:gd name="T26" fmla="*/ 2147483647 w 437"/>
                <a:gd name="T27" fmla="*/ 2147483647 h 122"/>
                <a:gd name="T28" fmla="*/ 2147483647 w 437"/>
                <a:gd name="T29" fmla="*/ 512095750 h 122"/>
                <a:gd name="T30" fmla="*/ 2147483647 w 437"/>
                <a:gd name="T31" fmla="*/ 2147483647 h 122"/>
                <a:gd name="T32" fmla="*/ 2147483647 w 437"/>
                <a:gd name="T33" fmla="*/ 2147483647 h 122"/>
                <a:gd name="T34" fmla="*/ 2147483647 w 437"/>
                <a:gd name="T35" fmla="*/ 512095750 h 12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37" h="122">
                  <a:moveTo>
                    <a:pt x="100" y="50"/>
                  </a:moveTo>
                  <a:lnTo>
                    <a:pt x="180" y="51"/>
                  </a:lnTo>
                  <a:lnTo>
                    <a:pt x="180" y="71"/>
                  </a:lnTo>
                  <a:lnTo>
                    <a:pt x="100" y="70"/>
                  </a:lnTo>
                  <a:lnTo>
                    <a:pt x="100" y="50"/>
                  </a:lnTo>
                  <a:close/>
                  <a:moveTo>
                    <a:pt x="240" y="51"/>
                  </a:moveTo>
                  <a:lnTo>
                    <a:pt x="321" y="52"/>
                  </a:lnTo>
                  <a:lnTo>
                    <a:pt x="320" y="72"/>
                  </a:lnTo>
                  <a:lnTo>
                    <a:pt x="240" y="72"/>
                  </a:lnTo>
                  <a:lnTo>
                    <a:pt x="240" y="51"/>
                  </a:lnTo>
                  <a:close/>
                  <a:moveTo>
                    <a:pt x="120" y="121"/>
                  </a:moveTo>
                  <a:lnTo>
                    <a:pt x="0" y="59"/>
                  </a:lnTo>
                  <a:lnTo>
                    <a:pt x="121" y="0"/>
                  </a:lnTo>
                  <a:lnTo>
                    <a:pt x="120" y="121"/>
                  </a:lnTo>
                  <a:close/>
                  <a:moveTo>
                    <a:pt x="318" y="2"/>
                  </a:moveTo>
                  <a:lnTo>
                    <a:pt x="437" y="63"/>
                  </a:lnTo>
                  <a:lnTo>
                    <a:pt x="316" y="122"/>
                  </a:lnTo>
                  <a:lnTo>
                    <a:pt x="318" y="2"/>
                  </a:lnTo>
                  <a:close/>
                </a:path>
              </a:pathLst>
            </a:custGeom>
            <a:solidFill>
              <a:srgbClr val="000000"/>
            </a:solidFill>
            <a:ln w="0" cap="flat">
              <a:solidFill>
                <a:srgbClr val="000000"/>
              </a:solidFill>
              <a:prstDash val="solid"/>
              <a:round/>
              <a:headEnd/>
              <a:tailEnd/>
            </a:ln>
          </p:spPr>
          <p:txBody>
            <a:bodyPr/>
            <a:lstStyle/>
            <a:p>
              <a:endParaRPr lang="en-GB"/>
            </a:p>
          </p:txBody>
        </p:sp>
        <p:sp>
          <p:nvSpPr>
            <p:cNvPr id="10294" name="Rectangle 53"/>
            <p:cNvSpPr>
              <a:spLocks noChangeArrowheads="1"/>
            </p:cNvSpPr>
            <p:nvPr/>
          </p:nvSpPr>
          <p:spPr bwMode="auto">
            <a:xfrm>
              <a:off x="983466" y="2133792"/>
              <a:ext cx="160114" cy="98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US" altLang="en-US" sz="1200" b="1" dirty="0" smtClean="0">
                  <a:solidFill>
                    <a:srgbClr val="000000"/>
                  </a:solidFill>
                  <a:ea typeface="Calibri" pitchFamily="34" charset="0"/>
                  <a:cs typeface="Times New Roman" pitchFamily="18" charset="0"/>
                </a:rPr>
                <a:t>0.15</a:t>
              </a:r>
              <a:endParaRPr lang="en-GB" altLang="en-US" sz="1200" b="1" dirty="0">
                <a:latin typeface="Calibri" pitchFamily="34" charset="0"/>
                <a:ea typeface="Calibri" pitchFamily="34" charset="0"/>
                <a:cs typeface="Times New Roman" pitchFamily="18" charset="0"/>
              </a:endParaRPr>
            </a:p>
          </p:txBody>
        </p:sp>
        <p:sp>
          <p:nvSpPr>
            <p:cNvPr id="10295" name="Rectangle 54"/>
            <p:cNvSpPr>
              <a:spLocks noChangeArrowheads="1"/>
            </p:cNvSpPr>
            <p:nvPr/>
          </p:nvSpPr>
          <p:spPr bwMode="auto">
            <a:xfrm>
              <a:off x="1463675" y="2154555"/>
              <a:ext cx="36195"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900">
                  <a:solidFill>
                    <a:srgbClr val="000000"/>
                  </a:solidFill>
                  <a:latin typeface="Tahoma" pitchFamily="34" charset="0"/>
                  <a:ea typeface="Calibri" pitchFamily="34" charset="0"/>
                  <a:cs typeface="Times New Roman" pitchFamily="18" charset="0"/>
                </a:rPr>
                <a:t> </a:t>
              </a:r>
              <a:endParaRPr lang="en-GB" altLang="en-US" sz="1100">
                <a:latin typeface="Calibri" pitchFamily="34" charset="0"/>
                <a:ea typeface="Calibri" pitchFamily="34" charset="0"/>
                <a:cs typeface="Times New Roman" pitchFamily="18" charset="0"/>
              </a:endParaRPr>
            </a:p>
          </p:txBody>
        </p:sp>
        <p:sp>
          <p:nvSpPr>
            <p:cNvPr id="10296" name="Rectangle 55"/>
            <p:cNvSpPr>
              <a:spLocks noChangeArrowheads="1"/>
            </p:cNvSpPr>
            <p:nvPr/>
          </p:nvSpPr>
          <p:spPr bwMode="auto">
            <a:xfrm>
              <a:off x="1303655" y="2464435"/>
              <a:ext cx="36195"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900">
                  <a:solidFill>
                    <a:srgbClr val="000000"/>
                  </a:solidFill>
                  <a:latin typeface="Tahoma" pitchFamily="34" charset="0"/>
                  <a:ea typeface="Calibri" pitchFamily="34" charset="0"/>
                  <a:cs typeface="Times New Roman" pitchFamily="18" charset="0"/>
                </a:rPr>
                <a:t> </a:t>
              </a:r>
              <a:endParaRPr lang="en-GB" altLang="en-US" sz="1100">
                <a:latin typeface="Calibri" pitchFamily="34" charset="0"/>
                <a:ea typeface="Calibri" pitchFamily="34" charset="0"/>
                <a:cs typeface="Times New Roman" pitchFamily="18" charset="0"/>
              </a:endParaRPr>
            </a:p>
          </p:txBody>
        </p:sp>
        <p:sp>
          <p:nvSpPr>
            <p:cNvPr id="10297" name="Freeform 56"/>
            <p:cNvSpPr>
              <a:spLocks/>
            </p:cNvSpPr>
            <p:nvPr/>
          </p:nvSpPr>
          <p:spPr bwMode="auto">
            <a:xfrm>
              <a:off x="1063523" y="1969610"/>
              <a:ext cx="1270" cy="128905"/>
            </a:xfrm>
            <a:custGeom>
              <a:avLst/>
              <a:gdLst>
                <a:gd name="T0" fmla="*/ 8001476 w 16"/>
                <a:gd name="T1" fmla="*/ 6906509 h 1354"/>
                <a:gd name="T2" fmla="*/ 8001476 w 16"/>
                <a:gd name="T3" fmla="*/ 1161440809 h 1354"/>
                <a:gd name="T4" fmla="*/ 4000738 w 16"/>
                <a:gd name="T5" fmla="*/ 1168347318 h 1354"/>
                <a:gd name="T6" fmla="*/ 0 w 16"/>
                <a:gd name="T7" fmla="*/ 1161440809 h 1354"/>
                <a:gd name="T8" fmla="*/ 0 w 16"/>
                <a:gd name="T9" fmla="*/ 6906509 h 1354"/>
                <a:gd name="T10" fmla="*/ 4000738 w 16"/>
                <a:gd name="T11" fmla="*/ 0 h 1354"/>
                <a:gd name="T12" fmla="*/ 8001476 w 16"/>
                <a:gd name="T13" fmla="*/ 6906509 h 135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1354">
                  <a:moveTo>
                    <a:pt x="16" y="8"/>
                  </a:moveTo>
                  <a:lnTo>
                    <a:pt x="16" y="1346"/>
                  </a:lnTo>
                  <a:cubicBezTo>
                    <a:pt x="16" y="1350"/>
                    <a:pt x="13" y="1354"/>
                    <a:pt x="8" y="1354"/>
                  </a:cubicBezTo>
                  <a:cubicBezTo>
                    <a:pt x="4" y="1354"/>
                    <a:pt x="0" y="1350"/>
                    <a:pt x="0" y="1346"/>
                  </a:cubicBezTo>
                  <a:lnTo>
                    <a:pt x="0" y="8"/>
                  </a:lnTo>
                  <a:cubicBezTo>
                    <a:pt x="0" y="4"/>
                    <a:pt x="4" y="0"/>
                    <a:pt x="8" y="0"/>
                  </a:cubicBezTo>
                  <a:cubicBezTo>
                    <a:pt x="13" y="0"/>
                    <a:pt x="16" y="4"/>
                    <a:pt x="16" y="8"/>
                  </a:cubicBezTo>
                  <a:close/>
                </a:path>
              </a:pathLst>
            </a:custGeom>
            <a:solidFill>
              <a:srgbClr val="000000"/>
            </a:solidFill>
            <a:ln w="0" cap="flat">
              <a:solidFill>
                <a:srgbClr val="000000"/>
              </a:solidFill>
              <a:prstDash val="solid"/>
              <a:round/>
              <a:headEnd/>
              <a:tailEnd/>
            </a:ln>
          </p:spPr>
          <p:txBody>
            <a:bodyPr/>
            <a:lstStyle/>
            <a:p>
              <a:endParaRPr lang="en-GB"/>
            </a:p>
          </p:txBody>
        </p:sp>
        <p:sp>
          <p:nvSpPr>
            <p:cNvPr id="10298" name="Freeform 57"/>
            <p:cNvSpPr>
              <a:spLocks/>
            </p:cNvSpPr>
            <p:nvPr/>
          </p:nvSpPr>
          <p:spPr bwMode="auto">
            <a:xfrm>
              <a:off x="2250128" y="1968653"/>
              <a:ext cx="1270" cy="128905"/>
            </a:xfrm>
            <a:custGeom>
              <a:avLst/>
              <a:gdLst>
                <a:gd name="T0" fmla="*/ 8001476 w 16"/>
                <a:gd name="T1" fmla="*/ 6976063 h 1349"/>
                <a:gd name="T2" fmla="*/ 8001476 w 16"/>
                <a:gd name="T3" fmla="*/ 1170048134 h 1349"/>
                <a:gd name="T4" fmla="*/ 4000738 w 16"/>
                <a:gd name="T5" fmla="*/ 1177024197 h 1349"/>
                <a:gd name="T6" fmla="*/ 0 w 16"/>
                <a:gd name="T7" fmla="*/ 1170048134 h 1349"/>
                <a:gd name="T8" fmla="*/ 0 w 16"/>
                <a:gd name="T9" fmla="*/ 6976063 h 1349"/>
                <a:gd name="T10" fmla="*/ 4000738 w 16"/>
                <a:gd name="T11" fmla="*/ 0 h 1349"/>
                <a:gd name="T12" fmla="*/ 8001476 w 16"/>
                <a:gd name="T13" fmla="*/ 6976063 h 134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1349">
                  <a:moveTo>
                    <a:pt x="16" y="8"/>
                  </a:moveTo>
                  <a:lnTo>
                    <a:pt x="16" y="1341"/>
                  </a:lnTo>
                  <a:cubicBezTo>
                    <a:pt x="16" y="1345"/>
                    <a:pt x="12" y="1349"/>
                    <a:pt x="8" y="1349"/>
                  </a:cubicBezTo>
                  <a:cubicBezTo>
                    <a:pt x="4" y="1349"/>
                    <a:pt x="0" y="1345"/>
                    <a:pt x="0" y="1341"/>
                  </a:cubicBezTo>
                  <a:lnTo>
                    <a:pt x="0" y="8"/>
                  </a:lnTo>
                  <a:cubicBezTo>
                    <a:pt x="0" y="3"/>
                    <a:pt x="4" y="0"/>
                    <a:pt x="8" y="0"/>
                  </a:cubicBezTo>
                  <a:cubicBezTo>
                    <a:pt x="12" y="0"/>
                    <a:pt x="16" y="3"/>
                    <a:pt x="16" y="8"/>
                  </a:cubicBezTo>
                  <a:close/>
                </a:path>
              </a:pathLst>
            </a:custGeom>
            <a:solidFill>
              <a:srgbClr val="000000"/>
            </a:solidFill>
            <a:ln w="0" cap="flat">
              <a:solidFill>
                <a:srgbClr val="000000"/>
              </a:solidFill>
              <a:prstDash val="solid"/>
              <a:round/>
              <a:headEnd/>
              <a:tailEnd/>
            </a:ln>
          </p:spPr>
          <p:txBody>
            <a:bodyPr/>
            <a:lstStyle/>
            <a:p>
              <a:endParaRPr lang="en-GB"/>
            </a:p>
          </p:txBody>
        </p:sp>
        <p:sp>
          <p:nvSpPr>
            <p:cNvPr id="10299" name="Rectangle 58"/>
            <p:cNvSpPr>
              <a:spLocks noChangeArrowheads="1"/>
            </p:cNvSpPr>
            <p:nvPr/>
          </p:nvSpPr>
          <p:spPr bwMode="auto">
            <a:xfrm>
              <a:off x="2182495" y="2142630"/>
              <a:ext cx="160114" cy="98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US" altLang="en-US" sz="1200" b="1" dirty="0" smtClean="0">
                  <a:solidFill>
                    <a:srgbClr val="000000"/>
                  </a:solidFill>
                  <a:ea typeface="Calibri" pitchFamily="34" charset="0"/>
                  <a:cs typeface="Times New Roman" pitchFamily="18" charset="0"/>
                </a:rPr>
                <a:t>0.50</a:t>
              </a:r>
              <a:endParaRPr lang="en-GB" altLang="en-US" sz="1200" b="1" dirty="0">
                <a:latin typeface="Calibri" pitchFamily="34" charset="0"/>
                <a:ea typeface="Calibri" pitchFamily="34" charset="0"/>
                <a:cs typeface="Times New Roman" pitchFamily="18" charset="0"/>
              </a:endParaRPr>
            </a:p>
          </p:txBody>
        </p:sp>
        <p:sp>
          <p:nvSpPr>
            <p:cNvPr id="10300" name="Rectangle 59"/>
            <p:cNvSpPr>
              <a:spLocks noChangeArrowheads="1"/>
            </p:cNvSpPr>
            <p:nvPr/>
          </p:nvSpPr>
          <p:spPr bwMode="auto">
            <a:xfrm>
              <a:off x="2868295" y="2148840"/>
              <a:ext cx="36195"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900">
                  <a:solidFill>
                    <a:srgbClr val="000000"/>
                  </a:solidFill>
                  <a:latin typeface="Tahoma" pitchFamily="34" charset="0"/>
                  <a:ea typeface="Calibri" pitchFamily="34" charset="0"/>
                  <a:cs typeface="Times New Roman" pitchFamily="18" charset="0"/>
                </a:rPr>
                <a:t> </a:t>
              </a:r>
              <a:endParaRPr lang="en-GB" altLang="en-US" sz="1100">
                <a:latin typeface="Calibri" pitchFamily="34" charset="0"/>
                <a:ea typeface="Calibri" pitchFamily="34" charset="0"/>
                <a:cs typeface="Times New Roman" pitchFamily="18" charset="0"/>
              </a:endParaRPr>
            </a:p>
          </p:txBody>
        </p:sp>
        <p:sp>
          <p:nvSpPr>
            <p:cNvPr id="10301" name="Rectangle 60"/>
            <p:cNvSpPr>
              <a:spLocks noChangeArrowheads="1"/>
            </p:cNvSpPr>
            <p:nvPr/>
          </p:nvSpPr>
          <p:spPr bwMode="auto">
            <a:xfrm>
              <a:off x="2708275" y="2452370"/>
              <a:ext cx="36195"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900">
                  <a:solidFill>
                    <a:srgbClr val="000000"/>
                  </a:solidFill>
                  <a:latin typeface="Tahoma" pitchFamily="34" charset="0"/>
                  <a:ea typeface="Calibri" pitchFamily="34" charset="0"/>
                  <a:cs typeface="Times New Roman" pitchFamily="18" charset="0"/>
                </a:rPr>
                <a:t> </a:t>
              </a:r>
              <a:endParaRPr lang="en-GB" altLang="en-US" sz="1100">
                <a:latin typeface="Calibri" pitchFamily="34" charset="0"/>
                <a:ea typeface="Calibri" pitchFamily="34" charset="0"/>
                <a:cs typeface="Times New Roman" pitchFamily="18" charset="0"/>
              </a:endParaRPr>
            </a:p>
          </p:txBody>
        </p:sp>
        <p:sp>
          <p:nvSpPr>
            <p:cNvPr id="10303" name="Rectangle 62"/>
            <p:cNvSpPr>
              <a:spLocks noChangeArrowheads="1"/>
            </p:cNvSpPr>
            <p:nvPr/>
          </p:nvSpPr>
          <p:spPr bwMode="auto">
            <a:xfrm>
              <a:off x="3101378" y="2144026"/>
              <a:ext cx="160114" cy="92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US" altLang="en-US" sz="1200" b="1" dirty="0" smtClean="0">
                  <a:solidFill>
                    <a:srgbClr val="000000"/>
                  </a:solidFill>
                  <a:ea typeface="Calibri" pitchFamily="34" charset="0"/>
                  <a:cs typeface="Times New Roman" pitchFamily="18" charset="0"/>
                </a:rPr>
                <a:t>0.78</a:t>
              </a:r>
              <a:endParaRPr lang="en-GB" altLang="en-US" sz="1200" b="1" dirty="0">
                <a:latin typeface="Calibri" pitchFamily="34" charset="0"/>
                <a:ea typeface="Calibri" pitchFamily="34" charset="0"/>
                <a:cs typeface="Times New Roman" pitchFamily="18" charset="0"/>
              </a:endParaRPr>
            </a:p>
          </p:txBody>
        </p:sp>
        <p:sp>
          <p:nvSpPr>
            <p:cNvPr id="10304" name="Rectangle 63"/>
            <p:cNvSpPr>
              <a:spLocks noChangeArrowheads="1"/>
            </p:cNvSpPr>
            <p:nvPr/>
          </p:nvSpPr>
          <p:spPr bwMode="auto">
            <a:xfrm>
              <a:off x="3510280" y="2164715"/>
              <a:ext cx="32385"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800">
                  <a:solidFill>
                    <a:srgbClr val="000000"/>
                  </a:solidFill>
                  <a:latin typeface="Tahoma" pitchFamily="34" charset="0"/>
                  <a:ea typeface="Calibri" pitchFamily="34" charset="0"/>
                  <a:cs typeface="Times New Roman" pitchFamily="18" charset="0"/>
                </a:rPr>
                <a:t> </a:t>
              </a:r>
              <a:endParaRPr lang="en-GB" altLang="en-US" sz="1100">
                <a:latin typeface="Calibri" pitchFamily="34" charset="0"/>
                <a:ea typeface="Calibri" pitchFamily="34" charset="0"/>
                <a:cs typeface="Times New Roman" pitchFamily="18" charset="0"/>
              </a:endParaRPr>
            </a:p>
          </p:txBody>
        </p:sp>
        <p:sp>
          <p:nvSpPr>
            <p:cNvPr id="10305" name="Rectangle 64"/>
            <p:cNvSpPr>
              <a:spLocks noChangeArrowheads="1"/>
            </p:cNvSpPr>
            <p:nvPr/>
          </p:nvSpPr>
          <p:spPr bwMode="auto">
            <a:xfrm>
              <a:off x="3350260" y="2468880"/>
              <a:ext cx="32385"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800">
                  <a:solidFill>
                    <a:srgbClr val="000000"/>
                  </a:solidFill>
                  <a:latin typeface="Tahoma" pitchFamily="34" charset="0"/>
                  <a:ea typeface="Calibri" pitchFamily="34" charset="0"/>
                  <a:cs typeface="Times New Roman" pitchFamily="18" charset="0"/>
                </a:rPr>
                <a:t> </a:t>
              </a:r>
              <a:endParaRPr lang="en-GB" altLang="en-US" sz="1100">
                <a:latin typeface="Calibri" pitchFamily="34" charset="0"/>
                <a:ea typeface="Calibri" pitchFamily="34" charset="0"/>
                <a:cs typeface="Times New Roman" pitchFamily="18" charset="0"/>
              </a:endParaRPr>
            </a:p>
          </p:txBody>
        </p:sp>
        <p:sp>
          <p:nvSpPr>
            <p:cNvPr id="10306" name="Rectangle 65"/>
            <p:cNvSpPr>
              <a:spLocks noChangeArrowheads="1"/>
            </p:cNvSpPr>
            <p:nvPr/>
          </p:nvSpPr>
          <p:spPr bwMode="auto">
            <a:xfrm>
              <a:off x="3570974" y="2142266"/>
              <a:ext cx="160114" cy="92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US" altLang="en-US" sz="1200" b="1" dirty="0" smtClean="0">
                  <a:solidFill>
                    <a:srgbClr val="000000"/>
                  </a:solidFill>
                  <a:ea typeface="Calibri" pitchFamily="34" charset="0"/>
                  <a:cs typeface="Times New Roman" pitchFamily="18" charset="0"/>
                </a:rPr>
                <a:t>0.93</a:t>
              </a:r>
              <a:endParaRPr lang="en-GB" altLang="en-US" sz="1200" b="1" dirty="0">
                <a:latin typeface="Calibri" pitchFamily="34" charset="0"/>
                <a:ea typeface="Calibri" pitchFamily="34" charset="0"/>
                <a:cs typeface="Times New Roman" pitchFamily="18" charset="0"/>
              </a:endParaRPr>
            </a:p>
          </p:txBody>
        </p:sp>
        <p:sp>
          <p:nvSpPr>
            <p:cNvPr id="10307" name="Rectangle 66"/>
            <p:cNvSpPr>
              <a:spLocks noChangeArrowheads="1"/>
            </p:cNvSpPr>
            <p:nvPr/>
          </p:nvSpPr>
          <p:spPr bwMode="auto">
            <a:xfrm>
              <a:off x="3827145" y="2202072"/>
              <a:ext cx="32385"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800">
                  <a:solidFill>
                    <a:srgbClr val="000000"/>
                  </a:solidFill>
                  <a:latin typeface="Tahoma" pitchFamily="34" charset="0"/>
                  <a:ea typeface="Calibri" pitchFamily="34" charset="0"/>
                  <a:cs typeface="Times New Roman" pitchFamily="18" charset="0"/>
                </a:rPr>
                <a:t> </a:t>
              </a:r>
              <a:endParaRPr lang="en-GB" altLang="en-US" sz="1100">
                <a:latin typeface="Calibri" pitchFamily="34" charset="0"/>
                <a:ea typeface="Calibri" pitchFamily="34" charset="0"/>
                <a:cs typeface="Times New Roman" pitchFamily="18" charset="0"/>
              </a:endParaRPr>
            </a:p>
          </p:txBody>
        </p:sp>
        <p:sp>
          <p:nvSpPr>
            <p:cNvPr id="10308" name="Rectangle 67"/>
            <p:cNvSpPr>
              <a:spLocks noChangeArrowheads="1"/>
            </p:cNvSpPr>
            <p:nvPr/>
          </p:nvSpPr>
          <p:spPr bwMode="auto">
            <a:xfrm>
              <a:off x="3667125" y="2464435"/>
              <a:ext cx="32385"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800">
                  <a:solidFill>
                    <a:srgbClr val="000000"/>
                  </a:solidFill>
                  <a:latin typeface="Tahoma" pitchFamily="34" charset="0"/>
                  <a:ea typeface="Calibri" pitchFamily="34" charset="0"/>
                  <a:cs typeface="Times New Roman" pitchFamily="18" charset="0"/>
                </a:rPr>
                <a:t> </a:t>
              </a:r>
              <a:endParaRPr lang="en-GB" altLang="en-US" sz="1100">
                <a:latin typeface="Calibri" pitchFamily="34" charset="0"/>
                <a:ea typeface="Calibri" pitchFamily="34" charset="0"/>
                <a:cs typeface="Times New Roman" pitchFamily="18" charset="0"/>
              </a:endParaRPr>
            </a:p>
          </p:txBody>
        </p:sp>
        <p:sp>
          <p:nvSpPr>
            <p:cNvPr id="10309" name="Freeform 68"/>
            <p:cNvSpPr>
              <a:spLocks/>
            </p:cNvSpPr>
            <p:nvPr/>
          </p:nvSpPr>
          <p:spPr bwMode="auto">
            <a:xfrm>
              <a:off x="3648980" y="1971040"/>
              <a:ext cx="1270" cy="128905"/>
            </a:xfrm>
            <a:custGeom>
              <a:avLst/>
              <a:gdLst>
                <a:gd name="T0" fmla="*/ 8001476 w 16"/>
                <a:gd name="T1" fmla="*/ 6976063 h 1349"/>
                <a:gd name="T2" fmla="*/ 8001476 w 16"/>
                <a:gd name="T3" fmla="*/ 1170048134 h 1349"/>
                <a:gd name="T4" fmla="*/ 4000738 w 16"/>
                <a:gd name="T5" fmla="*/ 1177024197 h 1349"/>
                <a:gd name="T6" fmla="*/ 0 w 16"/>
                <a:gd name="T7" fmla="*/ 1170048134 h 1349"/>
                <a:gd name="T8" fmla="*/ 0 w 16"/>
                <a:gd name="T9" fmla="*/ 6976063 h 1349"/>
                <a:gd name="T10" fmla="*/ 4000738 w 16"/>
                <a:gd name="T11" fmla="*/ 0 h 1349"/>
                <a:gd name="T12" fmla="*/ 8001476 w 16"/>
                <a:gd name="T13" fmla="*/ 6976063 h 1349"/>
                <a:gd name="T14" fmla="*/ 0 60000 65536"/>
                <a:gd name="T15" fmla="*/ 0 60000 65536"/>
                <a:gd name="T16" fmla="*/ 0 60000 65536"/>
                <a:gd name="T17" fmla="*/ 0 60000 65536"/>
                <a:gd name="T18" fmla="*/ 0 60000 65536"/>
                <a:gd name="T19" fmla="*/ 0 60000 65536"/>
                <a:gd name="T20" fmla="*/ 0 60000 65536"/>
                <a:gd name="T21" fmla="*/ 0 w 16"/>
                <a:gd name="T22" fmla="*/ 0 h 1349"/>
                <a:gd name="T23" fmla="*/ 16 w 16"/>
                <a:gd name="T24" fmla="*/ 1349 h 134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 h="1349">
                  <a:moveTo>
                    <a:pt x="16" y="8"/>
                  </a:moveTo>
                  <a:lnTo>
                    <a:pt x="16" y="1341"/>
                  </a:lnTo>
                  <a:cubicBezTo>
                    <a:pt x="16" y="1345"/>
                    <a:pt x="12" y="1349"/>
                    <a:pt x="8" y="1349"/>
                  </a:cubicBezTo>
                  <a:cubicBezTo>
                    <a:pt x="4" y="1349"/>
                    <a:pt x="0" y="1345"/>
                    <a:pt x="0" y="1341"/>
                  </a:cubicBezTo>
                  <a:lnTo>
                    <a:pt x="0" y="8"/>
                  </a:lnTo>
                  <a:cubicBezTo>
                    <a:pt x="0" y="3"/>
                    <a:pt x="4" y="0"/>
                    <a:pt x="8" y="0"/>
                  </a:cubicBezTo>
                  <a:cubicBezTo>
                    <a:pt x="12" y="0"/>
                    <a:pt x="16" y="3"/>
                    <a:pt x="16" y="8"/>
                  </a:cubicBezTo>
                  <a:close/>
                </a:path>
              </a:pathLst>
            </a:custGeom>
            <a:solidFill>
              <a:srgbClr val="000000"/>
            </a:solidFill>
            <a:ln w="0">
              <a:solidFill>
                <a:srgbClr val="000000"/>
              </a:solidFill>
              <a:round/>
              <a:headEnd/>
              <a:tailEnd/>
            </a:ln>
          </p:spPr>
          <p:txBody>
            <a:bodyPr/>
            <a:lstStyle/>
            <a:p>
              <a:pPr>
                <a:lnSpc>
                  <a:spcPct val="115000"/>
                </a:lnSpc>
                <a:spcAft>
                  <a:spcPts val="1000"/>
                </a:spcAft>
              </a:pPr>
              <a:r>
                <a:rPr lang="en-GB" altLang="en-US" sz="1100">
                  <a:latin typeface="Calibri" pitchFamily="34" charset="0"/>
                  <a:cs typeface="Times New Roman" pitchFamily="18" charset="0"/>
                </a:rPr>
                <a:t> </a:t>
              </a:r>
              <a:endParaRPr lang="en-GB" altLang="en-US" sz="1100">
                <a:latin typeface="Calibri" pitchFamily="34" charset="0"/>
                <a:ea typeface="Calibri" pitchFamily="34" charset="0"/>
                <a:cs typeface="Times New Roman" pitchFamily="18" charset="0"/>
              </a:endParaRPr>
            </a:p>
          </p:txBody>
        </p:sp>
      </p:grpSp>
      <p:sp>
        <p:nvSpPr>
          <p:cNvPr id="10248" name="Rectangle 110"/>
          <p:cNvSpPr>
            <a:spLocks noChangeArrowheads="1"/>
          </p:cNvSpPr>
          <p:nvPr/>
        </p:nvSpPr>
        <p:spPr bwMode="auto">
          <a:xfrm>
            <a:off x="855663" y="5345113"/>
            <a:ext cx="7453312" cy="369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indent="180975" algn="just" eaLnBrk="0" hangingPunct="0"/>
            <a:r>
              <a:rPr lang="en-GB" altLang="en-US" sz="1800" dirty="0">
                <a:solidFill>
                  <a:schemeClr val="tx2"/>
                </a:solidFill>
                <a:ea typeface="Calibri" pitchFamily="34" charset="0"/>
                <a:cs typeface="Times New Roman" pitchFamily="18" charset="0"/>
              </a:rPr>
              <a:t>Ability distribution across broad educational groups; </a:t>
            </a:r>
            <a:r>
              <a:rPr lang="en-GB" altLang="en-US" sz="1800" dirty="0" smtClean="0">
                <a:solidFill>
                  <a:schemeClr val="tx2"/>
                </a:solidFill>
                <a:ea typeface="Calibri" pitchFamily="34" charset="0"/>
                <a:cs typeface="Times New Roman" pitchFamily="18" charset="0"/>
              </a:rPr>
              <a:t>1995 </a:t>
            </a:r>
            <a:r>
              <a:rPr lang="en-GB" altLang="en-US" sz="1800" dirty="0">
                <a:solidFill>
                  <a:schemeClr val="tx2"/>
                </a:solidFill>
                <a:ea typeface="Calibri" pitchFamily="34" charset="0"/>
                <a:cs typeface="Times New Roman" pitchFamily="18" charset="0"/>
              </a:rPr>
              <a:t>characterisation</a:t>
            </a:r>
            <a:r>
              <a:rPr lang="en-GB" altLang="en-US" sz="1200" dirty="0">
                <a:solidFill>
                  <a:schemeClr val="tx2"/>
                </a:solidFill>
                <a:ea typeface="Calibri" pitchFamily="34" charset="0"/>
                <a:cs typeface="Times New Roman" pitchFamily="18" charset="0"/>
              </a:rPr>
              <a:t>.</a:t>
            </a:r>
            <a:endParaRPr lang="en-GB" altLang="en-US" dirty="0">
              <a:solidFill>
                <a:schemeClr val="tx2"/>
              </a:solidFill>
              <a:ea typeface="Calibri" pitchFamily="34" charset="0"/>
              <a:cs typeface="Times New Roman" pitchFamily="18" charset="0"/>
            </a:endParaRPr>
          </a:p>
        </p:txBody>
      </p:sp>
      <p:sp>
        <p:nvSpPr>
          <p:cNvPr id="70" name="Freeform 18"/>
          <p:cNvSpPr>
            <a:spLocks/>
          </p:cNvSpPr>
          <p:nvPr/>
        </p:nvSpPr>
        <p:spPr bwMode="auto">
          <a:xfrm>
            <a:off x="5942391" y="895608"/>
            <a:ext cx="9898" cy="3346889"/>
          </a:xfrm>
          <a:custGeom>
            <a:avLst/>
            <a:gdLst>
              <a:gd name="T0" fmla="*/ 170054928 w 28"/>
              <a:gd name="T1" fmla="*/ 27866930 h 8126"/>
              <a:gd name="T2" fmla="*/ 0 w 28"/>
              <a:gd name="T3" fmla="*/ 2147483647 h 8126"/>
              <a:gd name="T4" fmla="*/ 33994249 w 28"/>
              <a:gd name="T5" fmla="*/ 2147483647 h 8126"/>
              <a:gd name="T6" fmla="*/ 68030339 w 28"/>
              <a:gd name="T7" fmla="*/ 2147483647 h 8126"/>
              <a:gd name="T8" fmla="*/ 238085267 w 28"/>
              <a:gd name="T9" fmla="*/ 27866930 h 8126"/>
              <a:gd name="T10" fmla="*/ 204091018 w 28"/>
              <a:gd name="T11" fmla="*/ 0 h 8126"/>
              <a:gd name="T12" fmla="*/ 170054928 w 28"/>
              <a:gd name="T13" fmla="*/ 27866930 h 812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 h="8126">
                <a:moveTo>
                  <a:pt x="20" y="4"/>
                </a:moveTo>
                <a:lnTo>
                  <a:pt x="0" y="8122"/>
                </a:lnTo>
                <a:cubicBezTo>
                  <a:pt x="0" y="8124"/>
                  <a:pt x="2" y="8126"/>
                  <a:pt x="4" y="8126"/>
                </a:cubicBezTo>
                <a:cubicBezTo>
                  <a:pt x="6" y="8126"/>
                  <a:pt x="8" y="8124"/>
                  <a:pt x="8" y="8122"/>
                </a:cubicBezTo>
                <a:lnTo>
                  <a:pt x="28" y="4"/>
                </a:lnTo>
                <a:cubicBezTo>
                  <a:pt x="28" y="2"/>
                  <a:pt x="26" y="0"/>
                  <a:pt x="24" y="0"/>
                </a:cubicBezTo>
                <a:cubicBezTo>
                  <a:pt x="22" y="0"/>
                  <a:pt x="20" y="2"/>
                  <a:pt x="20" y="4"/>
                </a:cubicBezTo>
                <a:close/>
              </a:path>
            </a:pathLst>
          </a:custGeom>
          <a:solidFill>
            <a:srgbClr val="000000"/>
          </a:solidFill>
          <a:ln w="0" cap="flat">
            <a:solidFill>
              <a:srgbClr val="000000"/>
            </a:solidFill>
            <a:prstDash val="solid"/>
            <a:round/>
            <a:headEnd/>
            <a:tailEnd/>
          </a:ln>
        </p:spPr>
        <p:txBody>
          <a:bodyPr/>
          <a:lstStyle/>
          <a:p>
            <a:endParaRPr lang="en-GB"/>
          </a:p>
        </p:txBody>
      </p:sp>
      <p:cxnSp>
        <p:nvCxnSpPr>
          <p:cNvPr id="71" name="Straight Connector 70"/>
          <p:cNvCxnSpPr/>
          <p:nvPr/>
        </p:nvCxnSpPr>
        <p:spPr>
          <a:xfrm>
            <a:off x="5480648" y="457200"/>
            <a:ext cx="4056" cy="4040010"/>
          </a:xfrm>
          <a:prstGeom prst="line">
            <a:avLst/>
          </a:prstGeom>
          <a:ln w="31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6315198" y="365705"/>
            <a:ext cx="4056" cy="4040010"/>
          </a:xfrm>
          <a:prstGeom prst="line">
            <a:avLst/>
          </a:prstGeom>
          <a:ln w="3175">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8758586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fade">
                                      <p:cBhvr>
                                        <p:cTn id="7" dur="1000"/>
                                        <p:tgtEl>
                                          <p:spTgt spid="7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2"/>
                                        </p:tgtEl>
                                        <p:attrNameLst>
                                          <p:attrName>style.visibility</p:attrName>
                                        </p:attrNameLst>
                                      </p:cBhvr>
                                      <p:to>
                                        <p:strVal val="visible"/>
                                      </p:to>
                                    </p:set>
                                    <p:animEffect transition="in" filter="fade">
                                      <p:cBhvr>
                                        <p:cTn id="12" dur="10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243" name="Footer Placeholder 2"/>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sz="1400" smtClean="0"/>
              <a:t>UoH 27th April 2016</a:t>
            </a:r>
            <a:endParaRPr lang="en-GB" sz="1400" dirty="0"/>
          </a:p>
        </p:txBody>
      </p:sp>
      <p:sp>
        <p:nvSpPr>
          <p:cNvPr id="10244"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95E254A2-BCA0-47E7-8E43-6DAEAC653745}" type="slidenum">
              <a:rPr lang="en-GB" altLang="en-US" sz="1400" smtClean="0"/>
              <a:pPr eaLnBrk="1" hangingPunct="1"/>
              <a:t>27</a:t>
            </a:fld>
            <a:endParaRPr lang="en-GB" altLang="en-US" sz="1400" smtClean="0"/>
          </a:p>
        </p:txBody>
      </p:sp>
      <p:sp>
        <p:nvSpPr>
          <p:cNvPr id="10245" name="Text Box 2"/>
          <p:cNvSpPr txBox="1">
            <a:spLocks noChangeArrowheads="1"/>
          </p:cNvSpPr>
          <p:nvPr/>
        </p:nvSpPr>
        <p:spPr bwMode="auto">
          <a:xfrm>
            <a:off x="1066800" y="457200"/>
            <a:ext cx="7239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endParaRPr lang="en-US" altLang="en-US" b="1"/>
          </a:p>
        </p:txBody>
      </p:sp>
      <p:sp>
        <p:nvSpPr>
          <p:cNvPr id="10246" name="Rectangle 6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ltLang="en-US"/>
          </a:p>
        </p:txBody>
      </p:sp>
      <p:grpSp>
        <p:nvGrpSpPr>
          <p:cNvPr id="10247" name="Canvas 200"/>
          <p:cNvGrpSpPr>
            <a:grpSpLocks/>
          </p:cNvGrpSpPr>
          <p:nvPr/>
        </p:nvGrpSpPr>
        <p:grpSpPr bwMode="auto">
          <a:xfrm>
            <a:off x="0" y="-9586"/>
            <a:ext cx="9144000" cy="6021388"/>
            <a:chOff x="0" y="0"/>
            <a:chExt cx="5279390" cy="2792095"/>
          </a:xfrm>
        </p:grpSpPr>
        <p:sp>
          <p:nvSpPr>
            <p:cNvPr id="10249" name="Rectangle 8"/>
            <p:cNvSpPr>
              <a:spLocks noChangeArrowheads="1"/>
            </p:cNvSpPr>
            <p:nvPr/>
          </p:nvSpPr>
          <p:spPr bwMode="auto">
            <a:xfrm>
              <a:off x="0" y="0"/>
              <a:ext cx="5279390" cy="2792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250" name="Rectangle 9"/>
            <p:cNvSpPr>
              <a:spLocks noChangeArrowheads="1"/>
            </p:cNvSpPr>
            <p:nvPr/>
          </p:nvSpPr>
          <p:spPr bwMode="auto">
            <a:xfrm>
              <a:off x="4996815" y="2347595"/>
              <a:ext cx="31750"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1100">
                  <a:solidFill>
                    <a:srgbClr val="000000"/>
                  </a:solidFill>
                  <a:latin typeface="Calibri" pitchFamily="34" charset="0"/>
                  <a:cs typeface="Calibri" pitchFamily="34" charset="0"/>
                </a:rPr>
                <a:t> </a:t>
              </a:r>
              <a:endParaRPr lang="en-GB" altLang="en-US" sz="1100">
                <a:latin typeface="Calibri" pitchFamily="34" charset="0"/>
                <a:ea typeface="Calibri" pitchFamily="34" charset="0"/>
                <a:cs typeface="Times New Roman" pitchFamily="18" charset="0"/>
              </a:endParaRPr>
            </a:p>
          </p:txBody>
        </p:sp>
        <p:sp>
          <p:nvSpPr>
            <p:cNvPr id="10251" name="Rectangle 10"/>
            <p:cNvSpPr>
              <a:spLocks noChangeArrowheads="1"/>
            </p:cNvSpPr>
            <p:nvPr/>
          </p:nvSpPr>
          <p:spPr bwMode="auto">
            <a:xfrm>
              <a:off x="516255" y="115570"/>
              <a:ext cx="3385185" cy="186182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10252" name="Rectangle 11"/>
            <p:cNvSpPr>
              <a:spLocks noChangeArrowheads="1"/>
            </p:cNvSpPr>
            <p:nvPr/>
          </p:nvSpPr>
          <p:spPr bwMode="auto">
            <a:xfrm>
              <a:off x="522605" y="35560"/>
              <a:ext cx="1905" cy="1950720"/>
            </a:xfrm>
            <a:prstGeom prst="rect">
              <a:avLst/>
            </a:prstGeom>
            <a:solidFill>
              <a:srgbClr val="000000"/>
            </a:solidFill>
            <a:ln w="0">
              <a:solidFill>
                <a:srgbClr val="000000"/>
              </a:solidFill>
              <a:round/>
              <a:headEnd/>
              <a:tailEnd/>
            </a:ln>
          </p:spPr>
          <p:txBody>
            <a:bodyPr/>
            <a:lstStyle/>
            <a:p>
              <a:endParaRPr lang="en-US" altLang="en-US"/>
            </a:p>
          </p:txBody>
        </p:sp>
        <p:sp>
          <p:nvSpPr>
            <p:cNvPr id="10253" name="Freeform 12"/>
            <p:cNvSpPr>
              <a:spLocks/>
            </p:cNvSpPr>
            <p:nvPr/>
          </p:nvSpPr>
          <p:spPr bwMode="auto">
            <a:xfrm>
              <a:off x="516255" y="1971675"/>
              <a:ext cx="3641090" cy="6350"/>
            </a:xfrm>
            <a:custGeom>
              <a:avLst/>
              <a:gdLst>
                <a:gd name="T0" fmla="*/ 0 w 5734"/>
                <a:gd name="T1" fmla="*/ 2147483647 h 10"/>
                <a:gd name="T2" fmla="*/ 2147483647 w 5734"/>
                <a:gd name="T3" fmla="*/ 512095750 h 10"/>
                <a:gd name="T4" fmla="*/ 2147483647 w 5734"/>
                <a:gd name="T5" fmla="*/ 0 h 10"/>
                <a:gd name="T6" fmla="*/ 0 w 5734"/>
                <a:gd name="T7" fmla="*/ 1792335125 h 10"/>
                <a:gd name="T8" fmla="*/ 0 w 5734"/>
                <a:gd name="T9" fmla="*/ 2147483647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734" h="10">
                  <a:moveTo>
                    <a:pt x="0" y="10"/>
                  </a:moveTo>
                  <a:lnTo>
                    <a:pt x="5734" y="2"/>
                  </a:lnTo>
                  <a:lnTo>
                    <a:pt x="5734" y="0"/>
                  </a:lnTo>
                  <a:lnTo>
                    <a:pt x="0" y="7"/>
                  </a:lnTo>
                  <a:lnTo>
                    <a:pt x="0" y="10"/>
                  </a:lnTo>
                  <a:close/>
                </a:path>
              </a:pathLst>
            </a:custGeom>
            <a:solidFill>
              <a:srgbClr val="000000"/>
            </a:solidFill>
            <a:ln w="0" cap="flat">
              <a:solidFill>
                <a:srgbClr val="000000"/>
              </a:solidFill>
              <a:prstDash val="solid"/>
              <a:round/>
              <a:headEnd/>
              <a:tailEnd/>
            </a:ln>
          </p:spPr>
          <p:txBody>
            <a:bodyPr/>
            <a:lstStyle/>
            <a:p>
              <a:endParaRPr lang="en-GB"/>
            </a:p>
          </p:txBody>
        </p:sp>
        <p:sp>
          <p:nvSpPr>
            <p:cNvPr id="10254" name="Freeform 13"/>
            <p:cNvSpPr>
              <a:spLocks/>
            </p:cNvSpPr>
            <p:nvPr/>
          </p:nvSpPr>
          <p:spPr bwMode="auto">
            <a:xfrm>
              <a:off x="520065" y="421640"/>
              <a:ext cx="3324860" cy="1905"/>
            </a:xfrm>
            <a:custGeom>
              <a:avLst/>
              <a:gdLst>
                <a:gd name="T0" fmla="*/ 2147483647 w 5236"/>
                <a:gd name="T1" fmla="*/ 0 h 3"/>
                <a:gd name="T2" fmla="*/ 2147483647 w 5236"/>
                <a:gd name="T3" fmla="*/ 0 h 3"/>
                <a:gd name="T4" fmla="*/ 2147483647 w 5236"/>
                <a:gd name="T5" fmla="*/ 0 h 3"/>
                <a:gd name="T6" fmla="*/ 2147483647 w 5236"/>
                <a:gd name="T7" fmla="*/ 0 h 3"/>
                <a:gd name="T8" fmla="*/ 2147483647 w 5236"/>
                <a:gd name="T9" fmla="*/ 0 h 3"/>
                <a:gd name="T10" fmla="*/ 2147483647 w 5236"/>
                <a:gd name="T11" fmla="*/ 0 h 3"/>
                <a:gd name="T12" fmla="*/ 2147483647 w 5236"/>
                <a:gd name="T13" fmla="*/ 0 h 3"/>
                <a:gd name="T14" fmla="*/ 2147483647 w 5236"/>
                <a:gd name="T15" fmla="*/ 0 h 3"/>
                <a:gd name="T16" fmla="*/ 2147483647 w 5236"/>
                <a:gd name="T17" fmla="*/ 0 h 3"/>
                <a:gd name="T18" fmla="*/ 2147483647 w 5236"/>
                <a:gd name="T19" fmla="*/ 0 h 3"/>
                <a:gd name="T20" fmla="*/ 2147483647 w 5236"/>
                <a:gd name="T21" fmla="*/ 0 h 3"/>
                <a:gd name="T22" fmla="*/ 2147483647 w 5236"/>
                <a:gd name="T23" fmla="*/ 0 h 3"/>
                <a:gd name="T24" fmla="*/ 2147483647 w 5236"/>
                <a:gd name="T25" fmla="*/ 0 h 3"/>
                <a:gd name="T26" fmla="*/ 2147483647 w 5236"/>
                <a:gd name="T27" fmla="*/ 0 h 3"/>
                <a:gd name="T28" fmla="*/ 2147483647 w 5236"/>
                <a:gd name="T29" fmla="*/ 0 h 3"/>
                <a:gd name="T30" fmla="*/ 2147483647 w 5236"/>
                <a:gd name="T31" fmla="*/ 0 h 3"/>
                <a:gd name="T32" fmla="*/ 2147483647 w 5236"/>
                <a:gd name="T33" fmla="*/ 0 h 3"/>
                <a:gd name="T34" fmla="*/ 2147483647 w 5236"/>
                <a:gd name="T35" fmla="*/ 0 h 3"/>
                <a:gd name="T36" fmla="*/ 2147483647 w 5236"/>
                <a:gd name="T37" fmla="*/ 0 h 3"/>
                <a:gd name="T38" fmla="*/ 2147483647 w 5236"/>
                <a:gd name="T39" fmla="*/ 0 h 3"/>
                <a:gd name="T40" fmla="*/ 2147483647 w 5236"/>
                <a:gd name="T41" fmla="*/ 0 h 3"/>
                <a:gd name="T42" fmla="*/ 2147483647 w 5236"/>
                <a:gd name="T43" fmla="*/ 0 h 3"/>
                <a:gd name="T44" fmla="*/ 2147483647 w 5236"/>
                <a:gd name="T45" fmla="*/ 0 h 3"/>
                <a:gd name="T46" fmla="*/ 2147483647 w 5236"/>
                <a:gd name="T47" fmla="*/ 0 h 3"/>
                <a:gd name="T48" fmla="*/ 2147483647 w 5236"/>
                <a:gd name="T49" fmla="*/ 0 h 3"/>
                <a:gd name="T50" fmla="*/ 2147483647 w 5236"/>
                <a:gd name="T51" fmla="*/ 768143625 h 3"/>
                <a:gd name="T52" fmla="*/ 2147483647 w 5236"/>
                <a:gd name="T53" fmla="*/ 768143625 h 3"/>
                <a:gd name="T54" fmla="*/ 2147483647 w 5236"/>
                <a:gd name="T55" fmla="*/ 768143625 h 3"/>
                <a:gd name="T56" fmla="*/ 2147483647 w 5236"/>
                <a:gd name="T57" fmla="*/ 768143625 h 3"/>
                <a:gd name="T58" fmla="*/ 2147483647 w 5236"/>
                <a:gd name="T59" fmla="*/ 768143625 h 3"/>
                <a:gd name="T60" fmla="*/ 2147483647 w 5236"/>
                <a:gd name="T61" fmla="*/ 768143625 h 3"/>
                <a:gd name="T62" fmla="*/ 2147483647 w 5236"/>
                <a:gd name="T63" fmla="*/ 768143625 h 3"/>
                <a:gd name="T64" fmla="*/ 2147483647 w 5236"/>
                <a:gd name="T65" fmla="*/ 768143625 h 3"/>
                <a:gd name="T66" fmla="*/ 2147483647 w 5236"/>
                <a:gd name="T67" fmla="*/ 768143625 h 3"/>
                <a:gd name="T68" fmla="*/ 2147483647 w 5236"/>
                <a:gd name="T69" fmla="*/ 768143625 h 3"/>
                <a:gd name="T70" fmla="*/ 2147483647 w 5236"/>
                <a:gd name="T71" fmla="*/ 768143625 h 3"/>
                <a:gd name="T72" fmla="*/ 2147483647 w 5236"/>
                <a:gd name="T73" fmla="*/ 768143625 h 3"/>
                <a:gd name="T74" fmla="*/ 2147483647 w 5236"/>
                <a:gd name="T75" fmla="*/ 768143625 h 3"/>
                <a:gd name="T76" fmla="*/ 2147483647 w 5236"/>
                <a:gd name="T77" fmla="*/ 768143625 h 3"/>
                <a:gd name="T78" fmla="*/ 2147483647 w 5236"/>
                <a:gd name="T79" fmla="*/ 768143625 h 3"/>
                <a:gd name="T80" fmla="*/ 2147483647 w 5236"/>
                <a:gd name="T81" fmla="*/ 768143625 h 3"/>
                <a:gd name="T82" fmla="*/ 2147483647 w 5236"/>
                <a:gd name="T83" fmla="*/ 768143625 h 3"/>
                <a:gd name="T84" fmla="*/ 2147483647 w 5236"/>
                <a:gd name="T85" fmla="*/ 768143625 h 3"/>
                <a:gd name="T86" fmla="*/ 2147483647 w 5236"/>
                <a:gd name="T87" fmla="*/ 768143625 h 3"/>
                <a:gd name="T88" fmla="*/ 2147483647 w 5236"/>
                <a:gd name="T89" fmla="*/ 768143625 h 3"/>
                <a:gd name="T90" fmla="*/ 2147483647 w 5236"/>
                <a:gd name="T91" fmla="*/ 768143625 h 3"/>
                <a:gd name="T92" fmla="*/ 2147483647 w 5236"/>
                <a:gd name="T93" fmla="*/ 768143625 h 3"/>
                <a:gd name="T94" fmla="*/ 2147483647 w 5236"/>
                <a:gd name="T95" fmla="*/ 768143625 h 3"/>
                <a:gd name="T96" fmla="*/ 2147483647 w 5236"/>
                <a:gd name="T97" fmla="*/ 768143625 h 3"/>
                <a:gd name="T98" fmla="*/ 2147483647 w 5236"/>
                <a:gd name="T99" fmla="*/ 768143625 h 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236" h="3">
                  <a:moveTo>
                    <a:pt x="0" y="0"/>
                  </a:moveTo>
                  <a:lnTo>
                    <a:pt x="52" y="0"/>
                  </a:lnTo>
                  <a:lnTo>
                    <a:pt x="104" y="0"/>
                  </a:lnTo>
                  <a:lnTo>
                    <a:pt x="157" y="0"/>
                  </a:lnTo>
                  <a:lnTo>
                    <a:pt x="209" y="0"/>
                  </a:lnTo>
                  <a:lnTo>
                    <a:pt x="262" y="0"/>
                  </a:lnTo>
                  <a:lnTo>
                    <a:pt x="313" y="0"/>
                  </a:lnTo>
                  <a:lnTo>
                    <a:pt x="366" y="0"/>
                  </a:lnTo>
                  <a:lnTo>
                    <a:pt x="419" y="0"/>
                  </a:lnTo>
                  <a:lnTo>
                    <a:pt x="471" y="0"/>
                  </a:lnTo>
                  <a:lnTo>
                    <a:pt x="523" y="0"/>
                  </a:lnTo>
                  <a:lnTo>
                    <a:pt x="576" y="0"/>
                  </a:lnTo>
                  <a:lnTo>
                    <a:pt x="628" y="0"/>
                  </a:lnTo>
                  <a:lnTo>
                    <a:pt x="680" y="0"/>
                  </a:lnTo>
                  <a:lnTo>
                    <a:pt x="733" y="0"/>
                  </a:lnTo>
                  <a:lnTo>
                    <a:pt x="785" y="0"/>
                  </a:lnTo>
                  <a:lnTo>
                    <a:pt x="837" y="0"/>
                  </a:lnTo>
                  <a:lnTo>
                    <a:pt x="889" y="0"/>
                  </a:lnTo>
                  <a:lnTo>
                    <a:pt x="942" y="0"/>
                  </a:lnTo>
                  <a:lnTo>
                    <a:pt x="995" y="0"/>
                  </a:lnTo>
                  <a:lnTo>
                    <a:pt x="1047" y="0"/>
                  </a:lnTo>
                  <a:lnTo>
                    <a:pt x="1099" y="0"/>
                  </a:lnTo>
                  <a:lnTo>
                    <a:pt x="1152" y="0"/>
                  </a:lnTo>
                  <a:lnTo>
                    <a:pt x="1204" y="0"/>
                  </a:lnTo>
                  <a:lnTo>
                    <a:pt x="1257" y="0"/>
                  </a:lnTo>
                  <a:lnTo>
                    <a:pt x="1309" y="0"/>
                  </a:lnTo>
                  <a:lnTo>
                    <a:pt x="1361" y="0"/>
                  </a:lnTo>
                  <a:lnTo>
                    <a:pt x="1413" y="0"/>
                  </a:lnTo>
                  <a:lnTo>
                    <a:pt x="1465" y="0"/>
                  </a:lnTo>
                  <a:lnTo>
                    <a:pt x="1519" y="0"/>
                  </a:lnTo>
                  <a:lnTo>
                    <a:pt x="1571" y="0"/>
                  </a:lnTo>
                  <a:lnTo>
                    <a:pt x="1623" y="0"/>
                  </a:lnTo>
                  <a:lnTo>
                    <a:pt x="1675" y="0"/>
                  </a:lnTo>
                  <a:lnTo>
                    <a:pt x="1728" y="0"/>
                  </a:lnTo>
                  <a:lnTo>
                    <a:pt x="1779" y="0"/>
                  </a:lnTo>
                  <a:lnTo>
                    <a:pt x="1833" y="0"/>
                  </a:lnTo>
                  <a:lnTo>
                    <a:pt x="1885" y="0"/>
                  </a:lnTo>
                  <a:lnTo>
                    <a:pt x="1937" y="0"/>
                  </a:lnTo>
                  <a:lnTo>
                    <a:pt x="1989" y="0"/>
                  </a:lnTo>
                  <a:lnTo>
                    <a:pt x="2041" y="0"/>
                  </a:lnTo>
                  <a:lnTo>
                    <a:pt x="2095" y="0"/>
                  </a:lnTo>
                  <a:lnTo>
                    <a:pt x="2147" y="0"/>
                  </a:lnTo>
                  <a:lnTo>
                    <a:pt x="2199" y="0"/>
                  </a:lnTo>
                  <a:lnTo>
                    <a:pt x="2251" y="0"/>
                  </a:lnTo>
                  <a:lnTo>
                    <a:pt x="2303" y="0"/>
                  </a:lnTo>
                  <a:lnTo>
                    <a:pt x="2357" y="0"/>
                  </a:lnTo>
                  <a:lnTo>
                    <a:pt x="2409" y="0"/>
                  </a:lnTo>
                  <a:lnTo>
                    <a:pt x="2461" y="0"/>
                  </a:lnTo>
                  <a:lnTo>
                    <a:pt x="2513" y="0"/>
                  </a:lnTo>
                  <a:lnTo>
                    <a:pt x="2565" y="0"/>
                  </a:lnTo>
                  <a:lnTo>
                    <a:pt x="2618" y="0"/>
                  </a:lnTo>
                  <a:lnTo>
                    <a:pt x="2671" y="0"/>
                  </a:lnTo>
                  <a:lnTo>
                    <a:pt x="2723" y="0"/>
                  </a:lnTo>
                  <a:lnTo>
                    <a:pt x="2775" y="0"/>
                  </a:lnTo>
                  <a:lnTo>
                    <a:pt x="2827" y="0"/>
                  </a:lnTo>
                  <a:lnTo>
                    <a:pt x="2880" y="0"/>
                  </a:lnTo>
                  <a:lnTo>
                    <a:pt x="2933" y="0"/>
                  </a:lnTo>
                  <a:lnTo>
                    <a:pt x="2985" y="0"/>
                  </a:lnTo>
                  <a:lnTo>
                    <a:pt x="3037" y="0"/>
                  </a:lnTo>
                  <a:lnTo>
                    <a:pt x="3089" y="0"/>
                  </a:lnTo>
                  <a:lnTo>
                    <a:pt x="3141" y="0"/>
                  </a:lnTo>
                  <a:lnTo>
                    <a:pt x="3194" y="0"/>
                  </a:lnTo>
                  <a:lnTo>
                    <a:pt x="3247" y="0"/>
                  </a:lnTo>
                  <a:lnTo>
                    <a:pt x="3299" y="0"/>
                  </a:lnTo>
                  <a:lnTo>
                    <a:pt x="3351" y="0"/>
                  </a:lnTo>
                  <a:lnTo>
                    <a:pt x="3403" y="0"/>
                  </a:lnTo>
                  <a:lnTo>
                    <a:pt x="3456" y="0"/>
                  </a:lnTo>
                  <a:lnTo>
                    <a:pt x="3508" y="0"/>
                  </a:lnTo>
                  <a:lnTo>
                    <a:pt x="3561" y="0"/>
                  </a:lnTo>
                  <a:lnTo>
                    <a:pt x="3613" y="0"/>
                  </a:lnTo>
                  <a:lnTo>
                    <a:pt x="3665" y="0"/>
                  </a:lnTo>
                  <a:lnTo>
                    <a:pt x="3718" y="0"/>
                  </a:lnTo>
                  <a:lnTo>
                    <a:pt x="3770" y="0"/>
                  </a:lnTo>
                  <a:lnTo>
                    <a:pt x="3823" y="0"/>
                  </a:lnTo>
                  <a:lnTo>
                    <a:pt x="3875" y="0"/>
                  </a:lnTo>
                  <a:lnTo>
                    <a:pt x="3927" y="0"/>
                  </a:lnTo>
                  <a:lnTo>
                    <a:pt x="3980" y="0"/>
                  </a:lnTo>
                  <a:lnTo>
                    <a:pt x="4032" y="0"/>
                  </a:lnTo>
                  <a:lnTo>
                    <a:pt x="4084" y="0"/>
                  </a:lnTo>
                  <a:lnTo>
                    <a:pt x="4137" y="0"/>
                  </a:lnTo>
                  <a:lnTo>
                    <a:pt x="4189" y="0"/>
                  </a:lnTo>
                  <a:lnTo>
                    <a:pt x="4241" y="0"/>
                  </a:lnTo>
                  <a:lnTo>
                    <a:pt x="4294" y="0"/>
                  </a:lnTo>
                  <a:lnTo>
                    <a:pt x="4346" y="0"/>
                  </a:lnTo>
                  <a:lnTo>
                    <a:pt x="4398" y="0"/>
                  </a:lnTo>
                  <a:lnTo>
                    <a:pt x="4451" y="0"/>
                  </a:lnTo>
                  <a:lnTo>
                    <a:pt x="4503" y="0"/>
                  </a:lnTo>
                  <a:lnTo>
                    <a:pt x="4556" y="0"/>
                  </a:lnTo>
                  <a:lnTo>
                    <a:pt x="4608" y="0"/>
                  </a:lnTo>
                  <a:lnTo>
                    <a:pt x="4660" y="0"/>
                  </a:lnTo>
                  <a:lnTo>
                    <a:pt x="4713" y="0"/>
                  </a:lnTo>
                  <a:lnTo>
                    <a:pt x="4765" y="0"/>
                  </a:lnTo>
                  <a:lnTo>
                    <a:pt x="4818" y="0"/>
                  </a:lnTo>
                  <a:lnTo>
                    <a:pt x="4870" y="0"/>
                  </a:lnTo>
                  <a:lnTo>
                    <a:pt x="4922" y="0"/>
                  </a:lnTo>
                  <a:lnTo>
                    <a:pt x="4974" y="0"/>
                  </a:lnTo>
                  <a:lnTo>
                    <a:pt x="5027" y="0"/>
                  </a:lnTo>
                  <a:lnTo>
                    <a:pt x="5080" y="0"/>
                  </a:lnTo>
                  <a:lnTo>
                    <a:pt x="5132" y="0"/>
                  </a:lnTo>
                  <a:lnTo>
                    <a:pt x="5184" y="0"/>
                  </a:lnTo>
                  <a:lnTo>
                    <a:pt x="5236" y="0"/>
                  </a:lnTo>
                  <a:lnTo>
                    <a:pt x="5236" y="3"/>
                  </a:lnTo>
                  <a:lnTo>
                    <a:pt x="5184" y="3"/>
                  </a:lnTo>
                  <a:lnTo>
                    <a:pt x="5132" y="3"/>
                  </a:lnTo>
                  <a:lnTo>
                    <a:pt x="5080" y="3"/>
                  </a:lnTo>
                  <a:lnTo>
                    <a:pt x="5027" y="3"/>
                  </a:lnTo>
                  <a:lnTo>
                    <a:pt x="4974" y="3"/>
                  </a:lnTo>
                  <a:lnTo>
                    <a:pt x="4922" y="3"/>
                  </a:lnTo>
                  <a:lnTo>
                    <a:pt x="4870" y="3"/>
                  </a:lnTo>
                  <a:lnTo>
                    <a:pt x="4818" y="3"/>
                  </a:lnTo>
                  <a:lnTo>
                    <a:pt x="4765" y="3"/>
                  </a:lnTo>
                  <a:lnTo>
                    <a:pt x="4713" y="3"/>
                  </a:lnTo>
                  <a:lnTo>
                    <a:pt x="4660" y="3"/>
                  </a:lnTo>
                  <a:lnTo>
                    <a:pt x="4608" y="3"/>
                  </a:lnTo>
                  <a:lnTo>
                    <a:pt x="4556" y="3"/>
                  </a:lnTo>
                  <a:lnTo>
                    <a:pt x="4503" y="3"/>
                  </a:lnTo>
                  <a:lnTo>
                    <a:pt x="4451" y="3"/>
                  </a:lnTo>
                  <a:lnTo>
                    <a:pt x="4398" y="3"/>
                  </a:lnTo>
                  <a:lnTo>
                    <a:pt x="4346" y="3"/>
                  </a:lnTo>
                  <a:lnTo>
                    <a:pt x="4294" y="3"/>
                  </a:lnTo>
                  <a:lnTo>
                    <a:pt x="4241" y="3"/>
                  </a:lnTo>
                  <a:lnTo>
                    <a:pt x="4189" y="3"/>
                  </a:lnTo>
                  <a:lnTo>
                    <a:pt x="4137" y="3"/>
                  </a:lnTo>
                  <a:lnTo>
                    <a:pt x="4084" y="3"/>
                  </a:lnTo>
                  <a:lnTo>
                    <a:pt x="4032" y="3"/>
                  </a:lnTo>
                  <a:lnTo>
                    <a:pt x="3980" y="3"/>
                  </a:lnTo>
                  <a:lnTo>
                    <a:pt x="3927" y="3"/>
                  </a:lnTo>
                  <a:lnTo>
                    <a:pt x="3875" y="3"/>
                  </a:lnTo>
                  <a:lnTo>
                    <a:pt x="3823" y="3"/>
                  </a:lnTo>
                  <a:lnTo>
                    <a:pt x="3770" y="3"/>
                  </a:lnTo>
                  <a:lnTo>
                    <a:pt x="3718" y="3"/>
                  </a:lnTo>
                  <a:lnTo>
                    <a:pt x="3665" y="3"/>
                  </a:lnTo>
                  <a:lnTo>
                    <a:pt x="3613" y="3"/>
                  </a:lnTo>
                  <a:lnTo>
                    <a:pt x="3561" y="3"/>
                  </a:lnTo>
                  <a:lnTo>
                    <a:pt x="3508" y="3"/>
                  </a:lnTo>
                  <a:lnTo>
                    <a:pt x="3456" y="3"/>
                  </a:lnTo>
                  <a:lnTo>
                    <a:pt x="3403" y="3"/>
                  </a:lnTo>
                  <a:lnTo>
                    <a:pt x="3351" y="3"/>
                  </a:lnTo>
                  <a:lnTo>
                    <a:pt x="3299" y="3"/>
                  </a:lnTo>
                  <a:lnTo>
                    <a:pt x="3247" y="3"/>
                  </a:lnTo>
                  <a:lnTo>
                    <a:pt x="3194" y="3"/>
                  </a:lnTo>
                  <a:lnTo>
                    <a:pt x="3141" y="3"/>
                  </a:lnTo>
                  <a:lnTo>
                    <a:pt x="3089" y="3"/>
                  </a:lnTo>
                  <a:lnTo>
                    <a:pt x="3037" y="3"/>
                  </a:lnTo>
                  <a:lnTo>
                    <a:pt x="2985" y="3"/>
                  </a:lnTo>
                  <a:lnTo>
                    <a:pt x="2933" y="3"/>
                  </a:lnTo>
                  <a:lnTo>
                    <a:pt x="2880" y="3"/>
                  </a:lnTo>
                  <a:lnTo>
                    <a:pt x="2827" y="3"/>
                  </a:lnTo>
                  <a:lnTo>
                    <a:pt x="2775" y="3"/>
                  </a:lnTo>
                  <a:lnTo>
                    <a:pt x="2723" y="3"/>
                  </a:lnTo>
                  <a:lnTo>
                    <a:pt x="2671" y="3"/>
                  </a:lnTo>
                  <a:lnTo>
                    <a:pt x="2618" y="3"/>
                  </a:lnTo>
                  <a:lnTo>
                    <a:pt x="2565" y="3"/>
                  </a:lnTo>
                  <a:lnTo>
                    <a:pt x="2513" y="3"/>
                  </a:lnTo>
                  <a:lnTo>
                    <a:pt x="2461" y="3"/>
                  </a:lnTo>
                  <a:lnTo>
                    <a:pt x="2409" y="3"/>
                  </a:lnTo>
                  <a:lnTo>
                    <a:pt x="2357" y="3"/>
                  </a:lnTo>
                  <a:lnTo>
                    <a:pt x="2303" y="3"/>
                  </a:lnTo>
                  <a:lnTo>
                    <a:pt x="2251" y="3"/>
                  </a:lnTo>
                  <a:lnTo>
                    <a:pt x="2199" y="3"/>
                  </a:lnTo>
                  <a:lnTo>
                    <a:pt x="2147" y="3"/>
                  </a:lnTo>
                  <a:lnTo>
                    <a:pt x="2095" y="3"/>
                  </a:lnTo>
                  <a:lnTo>
                    <a:pt x="2041" y="3"/>
                  </a:lnTo>
                  <a:lnTo>
                    <a:pt x="1989" y="3"/>
                  </a:lnTo>
                  <a:lnTo>
                    <a:pt x="1937" y="3"/>
                  </a:lnTo>
                  <a:lnTo>
                    <a:pt x="1885" y="3"/>
                  </a:lnTo>
                  <a:lnTo>
                    <a:pt x="1833" y="3"/>
                  </a:lnTo>
                  <a:lnTo>
                    <a:pt x="1779" y="3"/>
                  </a:lnTo>
                  <a:lnTo>
                    <a:pt x="1728" y="3"/>
                  </a:lnTo>
                  <a:lnTo>
                    <a:pt x="1675" y="3"/>
                  </a:lnTo>
                  <a:lnTo>
                    <a:pt x="1623" y="3"/>
                  </a:lnTo>
                  <a:lnTo>
                    <a:pt x="1571" y="3"/>
                  </a:lnTo>
                  <a:lnTo>
                    <a:pt x="1519" y="3"/>
                  </a:lnTo>
                  <a:lnTo>
                    <a:pt x="1465" y="3"/>
                  </a:lnTo>
                  <a:lnTo>
                    <a:pt x="1413" y="3"/>
                  </a:lnTo>
                  <a:lnTo>
                    <a:pt x="1361" y="3"/>
                  </a:lnTo>
                  <a:lnTo>
                    <a:pt x="1309" y="3"/>
                  </a:lnTo>
                  <a:lnTo>
                    <a:pt x="1257" y="3"/>
                  </a:lnTo>
                  <a:lnTo>
                    <a:pt x="1204" y="3"/>
                  </a:lnTo>
                  <a:lnTo>
                    <a:pt x="1152" y="3"/>
                  </a:lnTo>
                  <a:lnTo>
                    <a:pt x="1099" y="3"/>
                  </a:lnTo>
                  <a:lnTo>
                    <a:pt x="1047" y="3"/>
                  </a:lnTo>
                  <a:lnTo>
                    <a:pt x="995" y="3"/>
                  </a:lnTo>
                  <a:lnTo>
                    <a:pt x="942" y="3"/>
                  </a:lnTo>
                  <a:lnTo>
                    <a:pt x="889" y="3"/>
                  </a:lnTo>
                  <a:lnTo>
                    <a:pt x="837" y="3"/>
                  </a:lnTo>
                  <a:lnTo>
                    <a:pt x="785" y="3"/>
                  </a:lnTo>
                  <a:lnTo>
                    <a:pt x="733" y="3"/>
                  </a:lnTo>
                  <a:lnTo>
                    <a:pt x="680" y="3"/>
                  </a:lnTo>
                  <a:lnTo>
                    <a:pt x="628" y="3"/>
                  </a:lnTo>
                  <a:lnTo>
                    <a:pt x="576" y="3"/>
                  </a:lnTo>
                  <a:lnTo>
                    <a:pt x="523" y="3"/>
                  </a:lnTo>
                  <a:lnTo>
                    <a:pt x="471" y="3"/>
                  </a:lnTo>
                  <a:lnTo>
                    <a:pt x="419" y="3"/>
                  </a:lnTo>
                  <a:lnTo>
                    <a:pt x="366" y="3"/>
                  </a:lnTo>
                  <a:lnTo>
                    <a:pt x="313" y="3"/>
                  </a:lnTo>
                  <a:lnTo>
                    <a:pt x="262" y="3"/>
                  </a:lnTo>
                  <a:lnTo>
                    <a:pt x="209" y="3"/>
                  </a:lnTo>
                  <a:lnTo>
                    <a:pt x="157" y="3"/>
                  </a:lnTo>
                  <a:lnTo>
                    <a:pt x="104" y="3"/>
                  </a:lnTo>
                  <a:lnTo>
                    <a:pt x="52" y="3"/>
                  </a:lnTo>
                  <a:lnTo>
                    <a:pt x="0" y="3"/>
                  </a:lnTo>
                  <a:lnTo>
                    <a:pt x="0" y="0"/>
                  </a:lnTo>
                  <a:close/>
                </a:path>
              </a:pathLst>
            </a:custGeom>
            <a:solidFill>
              <a:srgbClr val="000000"/>
            </a:solidFill>
            <a:ln w="0" cap="flat">
              <a:solidFill>
                <a:srgbClr val="000000"/>
              </a:solidFill>
              <a:prstDash val="solid"/>
              <a:round/>
              <a:headEnd/>
              <a:tailEnd/>
            </a:ln>
          </p:spPr>
          <p:txBody>
            <a:bodyPr/>
            <a:lstStyle/>
            <a:p>
              <a:endParaRPr lang="en-GB"/>
            </a:p>
          </p:txBody>
        </p:sp>
        <p:sp>
          <p:nvSpPr>
            <p:cNvPr id="10255" name="Rectangle 14"/>
            <p:cNvSpPr>
              <a:spLocks noChangeArrowheads="1"/>
            </p:cNvSpPr>
            <p:nvPr/>
          </p:nvSpPr>
          <p:spPr bwMode="auto">
            <a:xfrm>
              <a:off x="477520" y="2235368"/>
              <a:ext cx="70485" cy="311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US" altLang="en-US" sz="1100">
                  <a:solidFill>
                    <a:srgbClr val="000000"/>
                  </a:solidFill>
                  <a:ea typeface="Calibri" pitchFamily="34" charset="0"/>
                  <a:cs typeface="Times New Roman" pitchFamily="18" charset="0"/>
                </a:rPr>
                <a:t>0</a:t>
              </a:r>
              <a:endParaRPr lang="en-GB" altLang="en-US" sz="1100">
                <a:latin typeface="Calibri" pitchFamily="34" charset="0"/>
                <a:ea typeface="Calibri" pitchFamily="34" charset="0"/>
                <a:cs typeface="Times New Roman" pitchFamily="18" charset="0"/>
              </a:endParaRPr>
            </a:p>
          </p:txBody>
        </p:sp>
        <p:sp>
          <p:nvSpPr>
            <p:cNvPr id="10256" name="Rectangle 15"/>
            <p:cNvSpPr>
              <a:spLocks noChangeArrowheads="1"/>
            </p:cNvSpPr>
            <p:nvPr/>
          </p:nvSpPr>
          <p:spPr bwMode="auto">
            <a:xfrm>
              <a:off x="554990" y="2134870"/>
              <a:ext cx="31750"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1100">
                  <a:solidFill>
                    <a:srgbClr val="000000"/>
                  </a:solidFill>
                  <a:latin typeface="Calibri" pitchFamily="34" charset="0"/>
                  <a:cs typeface="Calibri" pitchFamily="34" charset="0"/>
                </a:rPr>
                <a:t> </a:t>
              </a:r>
              <a:endParaRPr lang="en-GB" altLang="en-US" sz="1100">
                <a:latin typeface="Calibri" pitchFamily="34" charset="0"/>
                <a:ea typeface="Calibri" pitchFamily="34" charset="0"/>
                <a:cs typeface="Times New Roman" pitchFamily="18" charset="0"/>
              </a:endParaRPr>
            </a:p>
          </p:txBody>
        </p:sp>
        <p:sp>
          <p:nvSpPr>
            <p:cNvPr id="10257" name="Rectangle 16"/>
            <p:cNvSpPr>
              <a:spLocks noChangeArrowheads="1"/>
            </p:cNvSpPr>
            <p:nvPr/>
          </p:nvSpPr>
          <p:spPr bwMode="auto">
            <a:xfrm>
              <a:off x="3837496" y="2271084"/>
              <a:ext cx="78105" cy="311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US" altLang="en-US" sz="1100">
                  <a:solidFill>
                    <a:srgbClr val="000000"/>
                  </a:solidFill>
                  <a:latin typeface="Arial" charset="0"/>
                  <a:ea typeface="Calibri" pitchFamily="34" charset="0"/>
                  <a:cs typeface="Times New Roman" pitchFamily="18" charset="0"/>
                </a:rPr>
                <a:t>1</a:t>
              </a:r>
              <a:endParaRPr lang="en-GB" altLang="en-US" sz="1100">
                <a:latin typeface="Calibri" pitchFamily="34" charset="0"/>
                <a:ea typeface="Calibri" pitchFamily="34" charset="0"/>
                <a:cs typeface="Times New Roman" pitchFamily="18" charset="0"/>
              </a:endParaRPr>
            </a:p>
          </p:txBody>
        </p:sp>
        <p:sp>
          <p:nvSpPr>
            <p:cNvPr id="10258" name="Rectangle 17"/>
            <p:cNvSpPr>
              <a:spLocks noChangeArrowheads="1"/>
            </p:cNvSpPr>
            <p:nvPr/>
          </p:nvSpPr>
          <p:spPr bwMode="auto">
            <a:xfrm>
              <a:off x="3896336" y="2202072"/>
              <a:ext cx="31750"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1100">
                  <a:solidFill>
                    <a:srgbClr val="000000"/>
                  </a:solidFill>
                  <a:latin typeface="Calibri" pitchFamily="34" charset="0"/>
                  <a:cs typeface="Calibri" pitchFamily="34" charset="0"/>
                </a:rPr>
                <a:t> </a:t>
              </a:r>
              <a:endParaRPr lang="en-GB" altLang="en-US" sz="1100">
                <a:latin typeface="Calibri" pitchFamily="34" charset="0"/>
                <a:ea typeface="Calibri" pitchFamily="34" charset="0"/>
                <a:cs typeface="Times New Roman" pitchFamily="18" charset="0"/>
              </a:endParaRPr>
            </a:p>
          </p:txBody>
        </p:sp>
        <p:sp>
          <p:nvSpPr>
            <p:cNvPr id="10259" name="Freeform 18"/>
            <p:cNvSpPr>
              <a:spLocks/>
            </p:cNvSpPr>
            <p:nvPr/>
          </p:nvSpPr>
          <p:spPr bwMode="auto">
            <a:xfrm>
              <a:off x="3840480" y="421640"/>
              <a:ext cx="5715" cy="1551940"/>
            </a:xfrm>
            <a:custGeom>
              <a:avLst/>
              <a:gdLst>
                <a:gd name="T0" fmla="*/ 170054928 w 28"/>
                <a:gd name="T1" fmla="*/ 27866930 h 8126"/>
                <a:gd name="T2" fmla="*/ 0 w 28"/>
                <a:gd name="T3" fmla="*/ 2147483647 h 8126"/>
                <a:gd name="T4" fmla="*/ 33994249 w 28"/>
                <a:gd name="T5" fmla="*/ 2147483647 h 8126"/>
                <a:gd name="T6" fmla="*/ 68030339 w 28"/>
                <a:gd name="T7" fmla="*/ 2147483647 h 8126"/>
                <a:gd name="T8" fmla="*/ 238085267 w 28"/>
                <a:gd name="T9" fmla="*/ 27866930 h 8126"/>
                <a:gd name="T10" fmla="*/ 204091018 w 28"/>
                <a:gd name="T11" fmla="*/ 0 h 8126"/>
                <a:gd name="T12" fmla="*/ 170054928 w 28"/>
                <a:gd name="T13" fmla="*/ 27866930 h 812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 h="8126">
                  <a:moveTo>
                    <a:pt x="20" y="4"/>
                  </a:moveTo>
                  <a:lnTo>
                    <a:pt x="0" y="8122"/>
                  </a:lnTo>
                  <a:cubicBezTo>
                    <a:pt x="0" y="8124"/>
                    <a:pt x="2" y="8126"/>
                    <a:pt x="4" y="8126"/>
                  </a:cubicBezTo>
                  <a:cubicBezTo>
                    <a:pt x="6" y="8126"/>
                    <a:pt x="8" y="8124"/>
                    <a:pt x="8" y="8122"/>
                  </a:cubicBezTo>
                  <a:lnTo>
                    <a:pt x="28" y="4"/>
                  </a:lnTo>
                  <a:cubicBezTo>
                    <a:pt x="28" y="2"/>
                    <a:pt x="26" y="0"/>
                    <a:pt x="24" y="0"/>
                  </a:cubicBezTo>
                  <a:cubicBezTo>
                    <a:pt x="22" y="0"/>
                    <a:pt x="20" y="2"/>
                    <a:pt x="20" y="4"/>
                  </a:cubicBezTo>
                  <a:close/>
                </a:path>
              </a:pathLst>
            </a:custGeom>
            <a:solidFill>
              <a:srgbClr val="000000"/>
            </a:solidFill>
            <a:ln w="0" cap="flat">
              <a:solidFill>
                <a:srgbClr val="000000"/>
              </a:solidFill>
              <a:prstDash val="solid"/>
              <a:round/>
              <a:headEnd/>
              <a:tailEnd/>
            </a:ln>
          </p:spPr>
          <p:txBody>
            <a:bodyPr/>
            <a:lstStyle/>
            <a:p>
              <a:endParaRPr lang="en-GB"/>
            </a:p>
          </p:txBody>
        </p:sp>
        <p:sp>
          <p:nvSpPr>
            <p:cNvPr id="10260" name="Freeform 19"/>
            <p:cNvSpPr>
              <a:spLocks/>
            </p:cNvSpPr>
            <p:nvPr/>
          </p:nvSpPr>
          <p:spPr bwMode="auto">
            <a:xfrm>
              <a:off x="1600330" y="417670"/>
              <a:ext cx="5715" cy="1551940"/>
            </a:xfrm>
            <a:custGeom>
              <a:avLst/>
              <a:gdLst>
                <a:gd name="T0" fmla="*/ 42513783 w 56"/>
                <a:gd name="T1" fmla="*/ 6966732 h 16252"/>
                <a:gd name="T2" fmla="*/ 0 w 56"/>
                <a:gd name="T3" fmla="*/ 2147483647 h 16252"/>
                <a:gd name="T4" fmla="*/ 8498613 w 56"/>
                <a:gd name="T5" fmla="*/ 2147483647 h 16252"/>
                <a:gd name="T6" fmla="*/ 17007534 w 56"/>
                <a:gd name="T7" fmla="*/ 2147483647 h 16252"/>
                <a:gd name="T8" fmla="*/ 59521317 w 56"/>
                <a:gd name="T9" fmla="*/ 6966732 h 16252"/>
                <a:gd name="T10" fmla="*/ 51022704 w 56"/>
                <a:gd name="T11" fmla="*/ 0 h 16252"/>
                <a:gd name="T12" fmla="*/ 42513783 w 56"/>
                <a:gd name="T13" fmla="*/ 6966732 h 162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6" h="16252">
                  <a:moveTo>
                    <a:pt x="40" y="8"/>
                  </a:moveTo>
                  <a:lnTo>
                    <a:pt x="0" y="16244"/>
                  </a:lnTo>
                  <a:cubicBezTo>
                    <a:pt x="0" y="16249"/>
                    <a:pt x="3" y="16252"/>
                    <a:pt x="8" y="16252"/>
                  </a:cubicBezTo>
                  <a:cubicBezTo>
                    <a:pt x="12" y="16252"/>
                    <a:pt x="16" y="16249"/>
                    <a:pt x="16" y="16244"/>
                  </a:cubicBezTo>
                  <a:lnTo>
                    <a:pt x="56" y="8"/>
                  </a:lnTo>
                  <a:cubicBezTo>
                    <a:pt x="56" y="4"/>
                    <a:pt x="52" y="0"/>
                    <a:pt x="48" y="0"/>
                  </a:cubicBezTo>
                  <a:cubicBezTo>
                    <a:pt x="43" y="0"/>
                    <a:pt x="40" y="4"/>
                    <a:pt x="40" y="8"/>
                  </a:cubicBezTo>
                  <a:close/>
                </a:path>
              </a:pathLst>
            </a:custGeom>
            <a:solidFill>
              <a:srgbClr val="000000"/>
            </a:solidFill>
            <a:ln w="0" cap="flat">
              <a:solidFill>
                <a:srgbClr val="000000"/>
              </a:solidFill>
              <a:prstDash val="solid"/>
              <a:round/>
              <a:headEnd/>
              <a:tailEnd/>
            </a:ln>
          </p:spPr>
          <p:txBody>
            <a:bodyPr/>
            <a:lstStyle/>
            <a:p>
              <a:endParaRPr lang="en-GB"/>
            </a:p>
          </p:txBody>
        </p:sp>
        <p:sp>
          <p:nvSpPr>
            <p:cNvPr id="10261" name="Freeform 20"/>
            <p:cNvSpPr>
              <a:spLocks/>
            </p:cNvSpPr>
            <p:nvPr/>
          </p:nvSpPr>
          <p:spPr bwMode="auto">
            <a:xfrm>
              <a:off x="2904490" y="417670"/>
              <a:ext cx="1905" cy="1551940"/>
            </a:xfrm>
            <a:custGeom>
              <a:avLst/>
              <a:gdLst>
                <a:gd name="T0" fmla="*/ 108020168 w 8"/>
                <a:gd name="T1" fmla="*/ 27866930 h 8126"/>
                <a:gd name="T2" fmla="*/ 108020168 w 8"/>
                <a:gd name="T3" fmla="*/ 2147483647 h 8126"/>
                <a:gd name="T4" fmla="*/ 54038421 w 8"/>
                <a:gd name="T5" fmla="*/ 2147483647 h 8126"/>
                <a:gd name="T6" fmla="*/ 0 w 8"/>
                <a:gd name="T7" fmla="*/ 2147483647 h 8126"/>
                <a:gd name="T8" fmla="*/ 0 w 8"/>
                <a:gd name="T9" fmla="*/ 27866930 h 8126"/>
                <a:gd name="T10" fmla="*/ 54038421 w 8"/>
                <a:gd name="T11" fmla="*/ 0 h 8126"/>
                <a:gd name="T12" fmla="*/ 108020168 w 8"/>
                <a:gd name="T13" fmla="*/ 27866930 h 812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 h="8126">
                  <a:moveTo>
                    <a:pt x="8" y="4"/>
                  </a:moveTo>
                  <a:lnTo>
                    <a:pt x="8" y="8122"/>
                  </a:lnTo>
                  <a:cubicBezTo>
                    <a:pt x="8" y="8124"/>
                    <a:pt x="6" y="8126"/>
                    <a:pt x="4" y="8126"/>
                  </a:cubicBezTo>
                  <a:cubicBezTo>
                    <a:pt x="2" y="8126"/>
                    <a:pt x="0" y="8124"/>
                    <a:pt x="0" y="8122"/>
                  </a:cubicBezTo>
                  <a:lnTo>
                    <a:pt x="0" y="4"/>
                  </a:lnTo>
                  <a:cubicBezTo>
                    <a:pt x="0" y="2"/>
                    <a:pt x="2" y="0"/>
                    <a:pt x="4" y="0"/>
                  </a:cubicBezTo>
                  <a:cubicBezTo>
                    <a:pt x="6" y="0"/>
                    <a:pt x="8" y="2"/>
                    <a:pt x="8" y="4"/>
                  </a:cubicBezTo>
                  <a:close/>
                </a:path>
              </a:pathLst>
            </a:custGeom>
            <a:solidFill>
              <a:srgbClr val="000000"/>
            </a:solidFill>
            <a:ln w="0" cap="flat">
              <a:solidFill>
                <a:srgbClr val="000000"/>
              </a:solidFill>
              <a:prstDash val="solid"/>
              <a:round/>
              <a:headEnd/>
              <a:tailEnd/>
            </a:ln>
          </p:spPr>
          <p:txBody>
            <a:bodyPr/>
            <a:lstStyle/>
            <a:p>
              <a:endParaRPr lang="en-GB"/>
            </a:p>
          </p:txBody>
        </p:sp>
        <p:sp>
          <p:nvSpPr>
            <p:cNvPr id="10263" name="Rectangle 22"/>
            <p:cNvSpPr>
              <a:spLocks noChangeArrowheads="1"/>
            </p:cNvSpPr>
            <p:nvPr/>
          </p:nvSpPr>
          <p:spPr bwMode="auto">
            <a:xfrm>
              <a:off x="4225290" y="1908810"/>
              <a:ext cx="70485" cy="311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US" altLang="en-US" sz="1100" i="1">
                  <a:solidFill>
                    <a:srgbClr val="000000"/>
                  </a:solidFill>
                  <a:ea typeface="Calibri" pitchFamily="34" charset="0"/>
                  <a:cs typeface="Times New Roman" pitchFamily="18" charset="0"/>
                </a:rPr>
                <a:t>a</a:t>
              </a:r>
              <a:endParaRPr lang="en-GB" altLang="en-US" sz="1100">
                <a:latin typeface="Calibri" pitchFamily="34" charset="0"/>
                <a:ea typeface="Calibri" pitchFamily="34" charset="0"/>
                <a:cs typeface="Times New Roman" pitchFamily="18" charset="0"/>
              </a:endParaRPr>
            </a:p>
          </p:txBody>
        </p:sp>
        <p:sp>
          <p:nvSpPr>
            <p:cNvPr id="10264" name="Rectangle 23"/>
            <p:cNvSpPr>
              <a:spLocks noChangeArrowheads="1"/>
            </p:cNvSpPr>
            <p:nvPr/>
          </p:nvSpPr>
          <p:spPr bwMode="auto">
            <a:xfrm>
              <a:off x="4295140" y="1899920"/>
              <a:ext cx="31750"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1100">
                  <a:solidFill>
                    <a:srgbClr val="000000"/>
                  </a:solidFill>
                  <a:latin typeface="Calibri" pitchFamily="34" charset="0"/>
                  <a:cs typeface="Calibri" pitchFamily="34" charset="0"/>
                </a:rPr>
                <a:t> </a:t>
              </a:r>
              <a:endParaRPr lang="en-GB" altLang="en-US" sz="1100">
                <a:latin typeface="Calibri" pitchFamily="34" charset="0"/>
                <a:ea typeface="Calibri" pitchFamily="34" charset="0"/>
                <a:cs typeface="Times New Roman" pitchFamily="18" charset="0"/>
              </a:endParaRPr>
            </a:p>
          </p:txBody>
        </p:sp>
        <p:sp>
          <p:nvSpPr>
            <p:cNvPr id="10265" name="Rectangle 24"/>
            <p:cNvSpPr>
              <a:spLocks noChangeArrowheads="1"/>
            </p:cNvSpPr>
            <p:nvPr/>
          </p:nvSpPr>
          <p:spPr bwMode="auto">
            <a:xfrm>
              <a:off x="132715" y="111760"/>
              <a:ext cx="201930" cy="311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US" altLang="en-US" sz="1100" i="1">
                  <a:solidFill>
                    <a:srgbClr val="000000"/>
                  </a:solidFill>
                  <a:ea typeface="Calibri" pitchFamily="34" charset="0"/>
                  <a:cs typeface="Times New Roman" pitchFamily="18" charset="0"/>
                </a:rPr>
                <a:t>f(a)</a:t>
              </a:r>
              <a:endParaRPr lang="en-GB" altLang="en-US" sz="1100">
                <a:latin typeface="Calibri" pitchFamily="34" charset="0"/>
                <a:ea typeface="Calibri" pitchFamily="34" charset="0"/>
                <a:cs typeface="Times New Roman" pitchFamily="18" charset="0"/>
              </a:endParaRPr>
            </a:p>
          </p:txBody>
        </p:sp>
        <p:sp>
          <p:nvSpPr>
            <p:cNvPr id="10266" name="Rectangle 25"/>
            <p:cNvSpPr>
              <a:spLocks noChangeArrowheads="1"/>
            </p:cNvSpPr>
            <p:nvPr/>
          </p:nvSpPr>
          <p:spPr bwMode="auto">
            <a:xfrm>
              <a:off x="334010" y="102235"/>
              <a:ext cx="31750"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1100">
                  <a:solidFill>
                    <a:srgbClr val="000000"/>
                  </a:solidFill>
                  <a:latin typeface="Calibri" pitchFamily="34" charset="0"/>
                  <a:cs typeface="Calibri" pitchFamily="34" charset="0"/>
                </a:rPr>
                <a:t> </a:t>
              </a:r>
              <a:endParaRPr lang="en-GB" altLang="en-US" sz="1100">
                <a:latin typeface="Calibri" pitchFamily="34" charset="0"/>
                <a:ea typeface="Calibri" pitchFamily="34" charset="0"/>
                <a:cs typeface="Times New Roman" pitchFamily="18" charset="0"/>
              </a:endParaRPr>
            </a:p>
          </p:txBody>
        </p:sp>
        <p:sp>
          <p:nvSpPr>
            <p:cNvPr id="10267" name="Rectangle 26"/>
            <p:cNvSpPr>
              <a:spLocks noChangeArrowheads="1"/>
            </p:cNvSpPr>
            <p:nvPr/>
          </p:nvSpPr>
          <p:spPr bwMode="auto">
            <a:xfrm>
              <a:off x="1037491" y="863600"/>
              <a:ext cx="54606" cy="8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US" altLang="en-US" sz="1100" b="1" i="1" dirty="0">
                  <a:solidFill>
                    <a:srgbClr val="000000"/>
                  </a:solidFill>
                  <a:ea typeface="Calibri" pitchFamily="34" charset="0"/>
                  <a:cs typeface="Times New Roman" pitchFamily="18" charset="0"/>
                </a:rPr>
                <a:t>O</a:t>
              </a:r>
              <a:endParaRPr lang="en-GB" altLang="en-US" sz="1100" b="1" dirty="0">
                <a:latin typeface="Calibri" pitchFamily="34" charset="0"/>
                <a:ea typeface="Calibri" pitchFamily="34" charset="0"/>
                <a:cs typeface="Times New Roman" pitchFamily="18" charset="0"/>
              </a:endParaRPr>
            </a:p>
          </p:txBody>
        </p:sp>
        <p:sp>
          <p:nvSpPr>
            <p:cNvPr id="10268" name="Rectangle 27"/>
            <p:cNvSpPr>
              <a:spLocks noChangeArrowheads="1"/>
            </p:cNvSpPr>
            <p:nvPr/>
          </p:nvSpPr>
          <p:spPr bwMode="auto">
            <a:xfrm>
              <a:off x="1439545" y="854710"/>
              <a:ext cx="31750"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1100">
                  <a:solidFill>
                    <a:srgbClr val="000000"/>
                  </a:solidFill>
                  <a:latin typeface="Calibri" pitchFamily="34" charset="0"/>
                  <a:cs typeface="Calibri" pitchFamily="34" charset="0"/>
                </a:rPr>
                <a:t> </a:t>
              </a:r>
              <a:endParaRPr lang="en-GB" altLang="en-US" sz="1100">
                <a:latin typeface="Calibri" pitchFamily="34" charset="0"/>
                <a:ea typeface="Calibri" pitchFamily="34" charset="0"/>
                <a:cs typeface="Times New Roman" pitchFamily="18" charset="0"/>
              </a:endParaRPr>
            </a:p>
          </p:txBody>
        </p:sp>
        <p:sp>
          <p:nvSpPr>
            <p:cNvPr id="10269" name="Rectangle 28"/>
            <p:cNvSpPr>
              <a:spLocks noChangeArrowheads="1"/>
            </p:cNvSpPr>
            <p:nvPr/>
          </p:nvSpPr>
          <p:spPr bwMode="auto">
            <a:xfrm>
              <a:off x="1018285" y="1029836"/>
              <a:ext cx="141287" cy="92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15000"/>
                </a:lnSpc>
                <a:spcAft>
                  <a:spcPts val="1000"/>
                </a:spcAft>
              </a:pPr>
              <a:r>
                <a:rPr lang="en-US" altLang="en-US" sz="1200" b="1" dirty="0" smtClean="0">
                  <a:solidFill>
                    <a:srgbClr val="000000"/>
                  </a:solidFill>
                  <a:ea typeface="Calibri" pitchFamily="34" charset="0"/>
                  <a:cs typeface="Times New Roman" pitchFamily="18" charset="0"/>
                </a:rPr>
                <a:t>30</a:t>
              </a:r>
              <a:endParaRPr lang="en-GB" altLang="en-US" sz="1200" b="1" dirty="0">
                <a:latin typeface="Calibri" pitchFamily="34" charset="0"/>
                <a:ea typeface="Calibri" pitchFamily="34" charset="0"/>
                <a:cs typeface="Times New Roman" pitchFamily="18" charset="0"/>
              </a:endParaRPr>
            </a:p>
          </p:txBody>
        </p:sp>
        <p:sp>
          <p:nvSpPr>
            <p:cNvPr id="10270" name="Rectangle 29"/>
            <p:cNvSpPr>
              <a:spLocks noChangeArrowheads="1"/>
            </p:cNvSpPr>
            <p:nvPr/>
          </p:nvSpPr>
          <p:spPr bwMode="auto">
            <a:xfrm>
              <a:off x="1442720" y="990600"/>
              <a:ext cx="31750"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1100">
                  <a:solidFill>
                    <a:srgbClr val="000000"/>
                  </a:solidFill>
                  <a:latin typeface="Calibri" pitchFamily="34" charset="0"/>
                  <a:cs typeface="Calibri" pitchFamily="34" charset="0"/>
                </a:rPr>
                <a:t> </a:t>
              </a:r>
              <a:endParaRPr lang="en-GB" altLang="en-US" sz="1100">
                <a:latin typeface="Calibri" pitchFamily="34" charset="0"/>
                <a:ea typeface="Calibri" pitchFamily="34" charset="0"/>
                <a:cs typeface="Times New Roman" pitchFamily="18" charset="0"/>
              </a:endParaRPr>
            </a:p>
          </p:txBody>
        </p:sp>
        <p:sp>
          <p:nvSpPr>
            <p:cNvPr id="10271" name="Rectangle 30"/>
            <p:cNvSpPr>
              <a:spLocks noChangeArrowheads="1"/>
            </p:cNvSpPr>
            <p:nvPr/>
          </p:nvSpPr>
          <p:spPr bwMode="auto">
            <a:xfrm>
              <a:off x="2202345" y="863600"/>
              <a:ext cx="49053" cy="8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US" altLang="en-US" sz="1100" b="1" i="1" dirty="0">
                  <a:solidFill>
                    <a:srgbClr val="000000"/>
                  </a:solidFill>
                  <a:ea typeface="Calibri" pitchFamily="34" charset="0"/>
                  <a:cs typeface="Times New Roman" pitchFamily="18" charset="0"/>
                </a:rPr>
                <a:t>A</a:t>
              </a:r>
              <a:endParaRPr lang="en-GB" altLang="en-US" sz="1100" b="1" dirty="0">
                <a:latin typeface="Calibri" pitchFamily="34" charset="0"/>
                <a:ea typeface="Calibri" pitchFamily="34" charset="0"/>
                <a:cs typeface="Times New Roman" pitchFamily="18" charset="0"/>
              </a:endParaRPr>
            </a:p>
          </p:txBody>
        </p:sp>
        <p:sp>
          <p:nvSpPr>
            <p:cNvPr id="10272" name="Rectangle 31"/>
            <p:cNvSpPr>
              <a:spLocks noChangeArrowheads="1"/>
            </p:cNvSpPr>
            <p:nvPr/>
          </p:nvSpPr>
          <p:spPr bwMode="auto">
            <a:xfrm>
              <a:off x="2645410" y="854710"/>
              <a:ext cx="31750"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1100">
                  <a:solidFill>
                    <a:srgbClr val="000000"/>
                  </a:solidFill>
                  <a:latin typeface="Calibri" pitchFamily="34" charset="0"/>
                  <a:cs typeface="Calibri" pitchFamily="34" charset="0"/>
                </a:rPr>
                <a:t> </a:t>
              </a:r>
              <a:endParaRPr lang="en-GB" altLang="en-US" sz="1100">
                <a:latin typeface="Calibri" pitchFamily="34" charset="0"/>
                <a:ea typeface="Calibri" pitchFamily="34" charset="0"/>
                <a:cs typeface="Times New Roman" pitchFamily="18" charset="0"/>
              </a:endParaRPr>
            </a:p>
          </p:txBody>
        </p:sp>
        <p:sp>
          <p:nvSpPr>
            <p:cNvPr id="10273" name="Rectangle 32"/>
            <p:cNvSpPr>
              <a:spLocks noChangeArrowheads="1"/>
            </p:cNvSpPr>
            <p:nvPr/>
          </p:nvSpPr>
          <p:spPr bwMode="auto">
            <a:xfrm>
              <a:off x="2181522" y="1030462"/>
              <a:ext cx="90700" cy="98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US" altLang="en-US" sz="1200" b="1" dirty="0" smtClean="0">
                  <a:solidFill>
                    <a:srgbClr val="000000"/>
                  </a:solidFill>
                  <a:ea typeface="Calibri" pitchFamily="34" charset="0"/>
                  <a:cs typeface="Times New Roman" pitchFamily="18" charset="0"/>
                </a:rPr>
                <a:t>40</a:t>
              </a:r>
              <a:endParaRPr lang="en-GB" altLang="en-US" sz="1200" b="1" dirty="0">
                <a:latin typeface="Calibri" pitchFamily="34" charset="0"/>
                <a:ea typeface="Calibri" pitchFamily="34" charset="0"/>
                <a:cs typeface="Times New Roman" pitchFamily="18" charset="0"/>
              </a:endParaRPr>
            </a:p>
          </p:txBody>
        </p:sp>
        <p:sp>
          <p:nvSpPr>
            <p:cNvPr id="10274" name="Rectangle 33"/>
            <p:cNvSpPr>
              <a:spLocks noChangeArrowheads="1"/>
            </p:cNvSpPr>
            <p:nvPr/>
          </p:nvSpPr>
          <p:spPr bwMode="auto">
            <a:xfrm>
              <a:off x="2662555" y="990600"/>
              <a:ext cx="31750"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1100" dirty="0">
                  <a:solidFill>
                    <a:srgbClr val="000000"/>
                  </a:solidFill>
                  <a:latin typeface="Calibri" pitchFamily="34" charset="0"/>
                  <a:cs typeface="Calibri" pitchFamily="34" charset="0"/>
                </a:rPr>
                <a:t> </a:t>
              </a:r>
              <a:endParaRPr lang="en-GB" altLang="en-US" sz="1100" dirty="0">
                <a:latin typeface="Calibri" pitchFamily="34" charset="0"/>
                <a:ea typeface="Calibri" pitchFamily="34" charset="0"/>
                <a:cs typeface="Times New Roman" pitchFamily="18" charset="0"/>
              </a:endParaRPr>
            </a:p>
          </p:txBody>
        </p:sp>
        <p:sp>
          <p:nvSpPr>
            <p:cNvPr id="10275" name="Rectangle 34"/>
            <p:cNvSpPr>
              <a:spLocks noChangeArrowheads="1"/>
            </p:cNvSpPr>
            <p:nvPr/>
          </p:nvSpPr>
          <p:spPr bwMode="auto">
            <a:xfrm>
              <a:off x="3164313" y="857609"/>
              <a:ext cx="34244" cy="8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US" altLang="en-US" sz="1100" b="1" i="1" dirty="0">
                  <a:solidFill>
                    <a:srgbClr val="000000"/>
                  </a:solidFill>
                  <a:latin typeface="Calibri" pitchFamily="34" charset="0"/>
                  <a:cs typeface="Calibri" pitchFamily="34" charset="0"/>
                </a:rPr>
                <a:t>L</a:t>
              </a:r>
              <a:endParaRPr lang="en-GB" altLang="en-US" sz="1100" b="1" dirty="0">
                <a:latin typeface="Calibri" pitchFamily="34" charset="0"/>
                <a:ea typeface="Calibri" pitchFamily="34" charset="0"/>
                <a:cs typeface="Times New Roman" pitchFamily="18" charset="0"/>
              </a:endParaRPr>
            </a:p>
          </p:txBody>
        </p:sp>
        <p:sp>
          <p:nvSpPr>
            <p:cNvPr id="10276" name="Rectangle 35"/>
            <p:cNvSpPr>
              <a:spLocks noChangeArrowheads="1"/>
            </p:cNvSpPr>
            <p:nvPr/>
          </p:nvSpPr>
          <p:spPr bwMode="auto">
            <a:xfrm>
              <a:off x="3444240" y="848995"/>
              <a:ext cx="31750"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1100" i="1">
                  <a:solidFill>
                    <a:srgbClr val="000000"/>
                  </a:solidFill>
                  <a:latin typeface="Calibri" pitchFamily="34" charset="0"/>
                  <a:cs typeface="Calibri" pitchFamily="34" charset="0"/>
                </a:rPr>
                <a:t> </a:t>
              </a:r>
              <a:endParaRPr lang="en-GB" altLang="en-US" sz="1100">
                <a:latin typeface="Calibri" pitchFamily="34" charset="0"/>
                <a:ea typeface="Calibri" pitchFamily="34" charset="0"/>
                <a:cs typeface="Times New Roman" pitchFamily="18" charset="0"/>
              </a:endParaRPr>
            </a:p>
          </p:txBody>
        </p:sp>
        <p:sp>
          <p:nvSpPr>
            <p:cNvPr id="10277" name="Rectangle 36"/>
            <p:cNvSpPr>
              <a:spLocks noChangeArrowheads="1"/>
            </p:cNvSpPr>
            <p:nvPr/>
          </p:nvSpPr>
          <p:spPr bwMode="auto">
            <a:xfrm>
              <a:off x="3138925" y="1029836"/>
              <a:ext cx="90700" cy="98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1200" b="1" dirty="0" smtClean="0">
                  <a:latin typeface="Calibri" pitchFamily="34" charset="0"/>
                  <a:ea typeface="Calibri" pitchFamily="34" charset="0"/>
                  <a:cs typeface="Times New Roman" pitchFamily="18" charset="0"/>
                </a:rPr>
                <a:t>16</a:t>
              </a:r>
              <a:endParaRPr lang="en-GB" altLang="en-US" sz="1200" b="1" dirty="0">
                <a:latin typeface="Calibri" pitchFamily="34" charset="0"/>
                <a:ea typeface="Calibri" pitchFamily="34" charset="0"/>
                <a:cs typeface="Times New Roman" pitchFamily="18" charset="0"/>
              </a:endParaRPr>
            </a:p>
          </p:txBody>
        </p:sp>
        <p:sp>
          <p:nvSpPr>
            <p:cNvPr id="10278" name="Rectangle 37"/>
            <p:cNvSpPr>
              <a:spLocks noChangeArrowheads="1"/>
            </p:cNvSpPr>
            <p:nvPr/>
          </p:nvSpPr>
          <p:spPr bwMode="auto">
            <a:xfrm>
              <a:off x="3436620" y="990600"/>
              <a:ext cx="31750"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1100">
                  <a:solidFill>
                    <a:srgbClr val="000000"/>
                  </a:solidFill>
                  <a:latin typeface="Calibri" pitchFamily="34" charset="0"/>
                  <a:cs typeface="Calibri" pitchFamily="34" charset="0"/>
                </a:rPr>
                <a:t> </a:t>
              </a:r>
              <a:endParaRPr lang="en-GB" altLang="en-US" sz="1100">
                <a:latin typeface="Calibri" pitchFamily="34" charset="0"/>
                <a:ea typeface="Calibri" pitchFamily="34" charset="0"/>
                <a:cs typeface="Times New Roman" pitchFamily="18" charset="0"/>
              </a:endParaRPr>
            </a:p>
          </p:txBody>
        </p:sp>
        <p:sp>
          <p:nvSpPr>
            <p:cNvPr id="10279" name="Rectangle 38"/>
            <p:cNvSpPr>
              <a:spLocks noChangeArrowheads="1"/>
            </p:cNvSpPr>
            <p:nvPr/>
          </p:nvSpPr>
          <p:spPr bwMode="auto">
            <a:xfrm>
              <a:off x="3618435" y="854710"/>
              <a:ext cx="51829" cy="8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US" altLang="en-US" sz="1100" b="1" i="1" dirty="0">
                  <a:solidFill>
                    <a:srgbClr val="000000"/>
                  </a:solidFill>
                  <a:latin typeface="Calibri" pitchFamily="34" charset="0"/>
                  <a:cs typeface="Calibri" pitchFamily="34" charset="0"/>
                </a:rPr>
                <a:t>H</a:t>
              </a:r>
              <a:endParaRPr lang="en-GB" altLang="en-US" sz="1100" b="1" dirty="0">
                <a:latin typeface="Calibri" pitchFamily="34" charset="0"/>
                <a:ea typeface="Calibri" pitchFamily="34" charset="0"/>
                <a:cs typeface="Times New Roman" pitchFamily="18" charset="0"/>
              </a:endParaRPr>
            </a:p>
          </p:txBody>
        </p:sp>
        <p:sp>
          <p:nvSpPr>
            <p:cNvPr id="10280" name="Rectangle 39"/>
            <p:cNvSpPr>
              <a:spLocks noChangeArrowheads="1"/>
            </p:cNvSpPr>
            <p:nvPr/>
          </p:nvSpPr>
          <p:spPr bwMode="auto">
            <a:xfrm>
              <a:off x="3758565" y="859790"/>
              <a:ext cx="31750"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1100" i="1">
                  <a:solidFill>
                    <a:srgbClr val="000000"/>
                  </a:solidFill>
                  <a:latin typeface="Calibri" pitchFamily="34" charset="0"/>
                  <a:cs typeface="Calibri" pitchFamily="34" charset="0"/>
                </a:rPr>
                <a:t> </a:t>
              </a:r>
              <a:endParaRPr lang="en-GB" altLang="en-US" sz="1100">
                <a:latin typeface="Calibri" pitchFamily="34" charset="0"/>
                <a:ea typeface="Calibri" pitchFamily="34" charset="0"/>
                <a:cs typeface="Times New Roman" pitchFamily="18" charset="0"/>
              </a:endParaRPr>
            </a:p>
          </p:txBody>
        </p:sp>
        <p:sp>
          <p:nvSpPr>
            <p:cNvPr id="10281" name="Rectangle 40"/>
            <p:cNvSpPr>
              <a:spLocks noChangeArrowheads="1"/>
            </p:cNvSpPr>
            <p:nvPr/>
          </p:nvSpPr>
          <p:spPr bwMode="auto">
            <a:xfrm>
              <a:off x="3599000" y="1036352"/>
              <a:ext cx="90700" cy="92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1200" b="1" dirty="0" smtClean="0">
                  <a:latin typeface="Calibri" pitchFamily="34" charset="0"/>
                  <a:ea typeface="Calibri" pitchFamily="34" charset="0"/>
                  <a:cs typeface="Times New Roman" pitchFamily="18" charset="0"/>
                </a:rPr>
                <a:t>14</a:t>
              </a:r>
              <a:endParaRPr lang="en-GB" altLang="en-US" sz="1200" b="1" dirty="0">
                <a:latin typeface="Calibri" pitchFamily="34" charset="0"/>
                <a:ea typeface="Calibri" pitchFamily="34" charset="0"/>
                <a:cs typeface="Times New Roman" pitchFamily="18" charset="0"/>
              </a:endParaRPr>
            </a:p>
          </p:txBody>
        </p:sp>
        <p:sp>
          <p:nvSpPr>
            <p:cNvPr id="10282" name="Rectangle 41"/>
            <p:cNvSpPr>
              <a:spLocks noChangeArrowheads="1"/>
            </p:cNvSpPr>
            <p:nvPr/>
          </p:nvSpPr>
          <p:spPr bwMode="auto">
            <a:xfrm>
              <a:off x="3724910" y="990600"/>
              <a:ext cx="31750"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1100">
                  <a:solidFill>
                    <a:srgbClr val="000000"/>
                  </a:solidFill>
                  <a:latin typeface="Calibri" pitchFamily="34" charset="0"/>
                  <a:cs typeface="Calibri" pitchFamily="34" charset="0"/>
                </a:rPr>
                <a:t> </a:t>
              </a:r>
              <a:endParaRPr lang="en-GB" altLang="en-US" sz="1100">
                <a:latin typeface="Calibri" pitchFamily="34" charset="0"/>
                <a:ea typeface="Calibri" pitchFamily="34" charset="0"/>
                <a:cs typeface="Times New Roman" pitchFamily="18" charset="0"/>
              </a:endParaRPr>
            </a:p>
          </p:txBody>
        </p:sp>
        <p:sp>
          <p:nvSpPr>
            <p:cNvPr id="10283" name="Freeform 42"/>
            <p:cNvSpPr>
              <a:spLocks/>
            </p:cNvSpPr>
            <p:nvPr/>
          </p:nvSpPr>
          <p:spPr bwMode="auto">
            <a:xfrm>
              <a:off x="3159125" y="196533"/>
              <a:ext cx="1905" cy="231140"/>
            </a:xfrm>
            <a:custGeom>
              <a:avLst/>
              <a:gdLst>
                <a:gd name="T0" fmla="*/ 108020168 w 8"/>
                <a:gd name="T1" fmla="*/ 28007739 h 1208"/>
                <a:gd name="T2" fmla="*/ 108020168 w 8"/>
                <a:gd name="T3" fmla="*/ 2147483647 h 1208"/>
                <a:gd name="T4" fmla="*/ 54038421 w 8"/>
                <a:gd name="T5" fmla="*/ 2147483647 h 1208"/>
                <a:gd name="T6" fmla="*/ 0 w 8"/>
                <a:gd name="T7" fmla="*/ 2147483647 h 1208"/>
                <a:gd name="T8" fmla="*/ 0 w 8"/>
                <a:gd name="T9" fmla="*/ 28007739 h 1208"/>
                <a:gd name="T10" fmla="*/ 54038421 w 8"/>
                <a:gd name="T11" fmla="*/ 0 h 1208"/>
                <a:gd name="T12" fmla="*/ 108020168 w 8"/>
                <a:gd name="T13" fmla="*/ 28007739 h 120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 h="1208">
                  <a:moveTo>
                    <a:pt x="8" y="4"/>
                  </a:moveTo>
                  <a:lnTo>
                    <a:pt x="8" y="1204"/>
                  </a:lnTo>
                  <a:cubicBezTo>
                    <a:pt x="8" y="1206"/>
                    <a:pt x="7" y="1208"/>
                    <a:pt x="4" y="1208"/>
                  </a:cubicBezTo>
                  <a:cubicBezTo>
                    <a:pt x="2" y="1208"/>
                    <a:pt x="0" y="1206"/>
                    <a:pt x="0" y="1204"/>
                  </a:cubicBezTo>
                  <a:lnTo>
                    <a:pt x="0" y="4"/>
                  </a:lnTo>
                  <a:cubicBezTo>
                    <a:pt x="0" y="2"/>
                    <a:pt x="2" y="0"/>
                    <a:pt x="4" y="0"/>
                  </a:cubicBezTo>
                  <a:cubicBezTo>
                    <a:pt x="7" y="0"/>
                    <a:pt x="8" y="2"/>
                    <a:pt x="8" y="4"/>
                  </a:cubicBezTo>
                  <a:close/>
                </a:path>
              </a:pathLst>
            </a:custGeom>
            <a:solidFill>
              <a:srgbClr val="000000"/>
            </a:solidFill>
            <a:ln w="0" cap="flat">
              <a:solidFill>
                <a:srgbClr val="000000"/>
              </a:solidFill>
              <a:prstDash val="solid"/>
              <a:round/>
              <a:headEnd/>
              <a:tailEnd/>
            </a:ln>
          </p:spPr>
          <p:txBody>
            <a:bodyPr/>
            <a:lstStyle/>
            <a:p>
              <a:endParaRPr lang="en-GB"/>
            </a:p>
          </p:txBody>
        </p:sp>
        <p:sp>
          <p:nvSpPr>
            <p:cNvPr id="10284" name="Freeform 43"/>
            <p:cNvSpPr>
              <a:spLocks/>
            </p:cNvSpPr>
            <p:nvPr/>
          </p:nvSpPr>
          <p:spPr bwMode="auto">
            <a:xfrm>
              <a:off x="3643714" y="196533"/>
              <a:ext cx="1270" cy="231140"/>
            </a:xfrm>
            <a:custGeom>
              <a:avLst/>
              <a:gdLst>
                <a:gd name="T0" fmla="*/ 32006064 w 8"/>
                <a:gd name="T1" fmla="*/ 28007739 h 1208"/>
                <a:gd name="T2" fmla="*/ 32006064 w 8"/>
                <a:gd name="T3" fmla="*/ 2147483647 h 1208"/>
                <a:gd name="T4" fmla="*/ 16002953 w 8"/>
                <a:gd name="T5" fmla="*/ 2147483647 h 1208"/>
                <a:gd name="T6" fmla="*/ 0 w 8"/>
                <a:gd name="T7" fmla="*/ 2147483647 h 1208"/>
                <a:gd name="T8" fmla="*/ 0 w 8"/>
                <a:gd name="T9" fmla="*/ 28007739 h 1208"/>
                <a:gd name="T10" fmla="*/ 16002953 w 8"/>
                <a:gd name="T11" fmla="*/ 0 h 1208"/>
                <a:gd name="T12" fmla="*/ 32006064 w 8"/>
                <a:gd name="T13" fmla="*/ 28007739 h 120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 h="1208">
                  <a:moveTo>
                    <a:pt x="8" y="4"/>
                  </a:moveTo>
                  <a:lnTo>
                    <a:pt x="8" y="1204"/>
                  </a:lnTo>
                  <a:cubicBezTo>
                    <a:pt x="8" y="1206"/>
                    <a:pt x="6" y="1208"/>
                    <a:pt x="4" y="1208"/>
                  </a:cubicBezTo>
                  <a:cubicBezTo>
                    <a:pt x="2" y="1208"/>
                    <a:pt x="0" y="1206"/>
                    <a:pt x="0" y="1204"/>
                  </a:cubicBezTo>
                  <a:lnTo>
                    <a:pt x="0" y="4"/>
                  </a:lnTo>
                  <a:cubicBezTo>
                    <a:pt x="0" y="2"/>
                    <a:pt x="2" y="0"/>
                    <a:pt x="4" y="0"/>
                  </a:cubicBezTo>
                  <a:cubicBezTo>
                    <a:pt x="6" y="0"/>
                    <a:pt x="8" y="2"/>
                    <a:pt x="8" y="4"/>
                  </a:cubicBezTo>
                  <a:close/>
                </a:path>
              </a:pathLst>
            </a:custGeom>
            <a:solidFill>
              <a:srgbClr val="000000"/>
            </a:solidFill>
            <a:ln w="0" cap="flat">
              <a:solidFill>
                <a:srgbClr val="000000"/>
              </a:solidFill>
              <a:prstDash val="solid"/>
              <a:round/>
              <a:headEnd/>
              <a:tailEnd/>
            </a:ln>
          </p:spPr>
          <p:txBody>
            <a:bodyPr/>
            <a:lstStyle/>
            <a:p>
              <a:endParaRPr lang="en-GB"/>
            </a:p>
          </p:txBody>
        </p:sp>
        <p:sp>
          <p:nvSpPr>
            <p:cNvPr id="10285" name="Rectangle 44"/>
            <p:cNvSpPr>
              <a:spLocks noChangeArrowheads="1"/>
            </p:cNvSpPr>
            <p:nvPr/>
          </p:nvSpPr>
          <p:spPr bwMode="auto">
            <a:xfrm>
              <a:off x="3488690" y="41275"/>
              <a:ext cx="29210"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900">
                  <a:solidFill>
                    <a:srgbClr val="000000"/>
                  </a:solidFill>
                  <a:ea typeface="Calibri" pitchFamily="34" charset="0"/>
                  <a:cs typeface="Times New Roman" pitchFamily="18" charset="0"/>
                </a:rPr>
                <a:t> </a:t>
              </a:r>
              <a:endParaRPr lang="en-GB" altLang="en-US" sz="1100">
                <a:latin typeface="Calibri" pitchFamily="34" charset="0"/>
                <a:ea typeface="Calibri" pitchFamily="34" charset="0"/>
                <a:cs typeface="Times New Roman" pitchFamily="18" charset="0"/>
              </a:endParaRPr>
            </a:p>
          </p:txBody>
        </p:sp>
        <p:sp>
          <p:nvSpPr>
            <p:cNvPr id="10286" name="Rectangle 45"/>
            <p:cNvSpPr>
              <a:spLocks noChangeArrowheads="1"/>
            </p:cNvSpPr>
            <p:nvPr/>
          </p:nvSpPr>
          <p:spPr bwMode="auto">
            <a:xfrm>
              <a:off x="3315877" y="207123"/>
              <a:ext cx="160114" cy="98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US" altLang="en-US" sz="1200" b="1" dirty="0" smtClean="0">
                  <a:solidFill>
                    <a:srgbClr val="000000"/>
                  </a:solidFill>
                  <a:ea typeface="Calibri" pitchFamily="34" charset="0"/>
                  <a:cs typeface="Times New Roman" pitchFamily="18" charset="0"/>
                </a:rPr>
                <a:t>0.15</a:t>
              </a:r>
              <a:endParaRPr lang="en-GB" altLang="en-US" sz="1200" b="1" dirty="0">
                <a:latin typeface="Calibri" pitchFamily="34" charset="0"/>
                <a:ea typeface="Calibri" pitchFamily="34" charset="0"/>
                <a:cs typeface="Times New Roman" pitchFamily="18" charset="0"/>
              </a:endParaRPr>
            </a:p>
          </p:txBody>
        </p:sp>
        <p:sp>
          <p:nvSpPr>
            <p:cNvPr id="10287" name="Rectangle 46"/>
            <p:cNvSpPr>
              <a:spLocks noChangeArrowheads="1"/>
            </p:cNvSpPr>
            <p:nvPr/>
          </p:nvSpPr>
          <p:spPr bwMode="auto">
            <a:xfrm>
              <a:off x="3717290" y="34925"/>
              <a:ext cx="26035"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900">
                  <a:solidFill>
                    <a:srgbClr val="000000"/>
                  </a:solidFill>
                  <a:latin typeface="Calibri" pitchFamily="34" charset="0"/>
                  <a:cs typeface="Calibri" pitchFamily="34" charset="0"/>
                </a:rPr>
                <a:t> </a:t>
              </a:r>
              <a:endParaRPr lang="en-GB" altLang="en-US" sz="1100">
                <a:latin typeface="Calibri" pitchFamily="34" charset="0"/>
                <a:ea typeface="Calibri" pitchFamily="34" charset="0"/>
                <a:cs typeface="Times New Roman" pitchFamily="18" charset="0"/>
              </a:endParaRPr>
            </a:p>
          </p:txBody>
        </p:sp>
        <p:sp>
          <p:nvSpPr>
            <p:cNvPr id="10288" name="Rectangle 47"/>
            <p:cNvSpPr>
              <a:spLocks noChangeArrowheads="1"/>
            </p:cNvSpPr>
            <p:nvPr/>
          </p:nvSpPr>
          <p:spPr bwMode="auto">
            <a:xfrm>
              <a:off x="388620" y="344170"/>
              <a:ext cx="70485" cy="311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US" altLang="en-US" sz="1100">
                  <a:solidFill>
                    <a:srgbClr val="000000"/>
                  </a:solidFill>
                  <a:ea typeface="Calibri" pitchFamily="34" charset="0"/>
                  <a:cs typeface="Times New Roman" pitchFamily="18" charset="0"/>
                </a:rPr>
                <a:t>1</a:t>
              </a:r>
              <a:endParaRPr lang="en-GB" altLang="en-US" sz="1100">
                <a:latin typeface="Calibri" pitchFamily="34" charset="0"/>
                <a:ea typeface="Calibri" pitchFamily="34" charset="0"/>
                <a:cs typeface="Times New Roman" pitchFamily="18" charset="0"/>
              </a:endParaRPr>
            </a:p>
          </p:txBody>
        </p:sp>
        <p:sp>
          <p:nvSpPr>
            <p:cNvPr id="10289" name="Rectangle 48"/>
            <p:cNvSpPr>
              <a:spLocks noChangeArrowheads="1"/>
            </p:cNvSpPr>
            <p:nvPr/>
          </p:nvSpPr>
          <p:spPr bwMode="auto">
            <a:xfrm>
              <a:off x="466725" y="367030"/>
              <a:ext cx="32385"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800">
                  <a:solidFill>
                    <a:srgbClr val="000000"/>
                  </a:solidFill>
                  <a:latin typeface="Tahoma" pitchFamily="34" charset="0"/>
                  <a:ea typeface="Calibri" pitchFamily="34" charset="0"/>
                  <a:cs typeface="Times New Roman" pitchFamily="18" charset="0"/>
                </a:rPr>
                <a:t> </a:t>
              </a:r>
              <a:endParaRPr lang="en-GB" altLang="en-US" sz="1100">
                <a:latin typeface="Calibri" pitchFamily="34" charset="0"/>
                <a:ea typeface="Calibri" pitchFamily="34" charset="0"/>
                <a:cs typeface="Times New Roman" pitchFamily="18" charset="0"/>
              </a:endParaRPr>
            </a:p>
          </p:txBody>
        </p:sp>
        <p:sp>
          <p:nvSpPr>
            <p:cNvPr id="10290" name="Rectangle 49"/>
            <p:cNvSpPr>
              <a:spLocks noChangeArrowheads="1"/>
            </p:cNvSpPr>
            <p:nvPr/>
          </p:nvSpPr>
          <p:spPr bwMode="auto">
            <a:xfrm>
              <a:off x="3282950" y="156210"/>
              <a:ext cx="36195"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900">
                  <a:solidFill>
                    <a:srgbClr val="000000"/>
                  </a:solidFill>
                  <a:latin typeface="Tahoma" pitchFamily="34" charset="0"/>
                  <a:ea typeface="Calibri" pitchFamily="34" charset="0"/>
                  <a:cs typeface="Times New Roman" pitchFamily="18" charset="0"/>
                </a:rPr>
                <a:t> </a:t>
              </a:r>
              <a:endParaRPr lang="en-GB" altLang="en-US" sz="1100">
                <a:latin typeface="Calibri" pitchFamily="34" charset="0"/>
                <a:ea typeface="Calibri" pitchFamily="34" charset="0"/>
                <a:cs typeface="Times New Roman" pitchFamily="18" charset="0"/>
              </a:endParaRPr>
            </a:p>
          </p:txBody>
        </p:sp>
        <p:sp>
          <p:nvSpPr>
            <p:cNvPr id="10291" name="Rectangle 50"/>
            <p:cNvSpPr>
              <a:spLocks noChangeArrowheads="1"/>
            </p:cNvSpPr>
            <p:nvPr/>
          </p:nvSpPr>
          <p:spPr bwMode="auto">
            <a:xfrm>
              <a:off x="3060065" y="469265"/>
              <a:ext cx="38" cy="90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endParaRPr lang="en-US" altLang="en-US" sz="1100">
                <a:latin typeface="Calibri" pitchFamily="34" charset="0"/>
                <a:ea typeface="Calibri" pitchFamily="34" charset="0"/>
                <a:cs typeface="Times New Roman" pitchFamily="18" charset="0"/>
              </a:endParaRPr>
            </a:p>
          </p:txBody>
        </p:sp>
        <p:sp>
          <p:nvSpPr>
            <p:cNvPr id="10292" name="Rectangle 51"/>
            <p:cNvSpPr>
              <a:spLocks noChangeArrowheads="1"/>
            </p:cNvSpPr>
            <p:nvPr/>
          </p:nvSpPr>
          <p:spPr bwMode="auto">
            <a:xfrm>
              <a:off x="3122930" y="469265"/>
              <a:ext cx="36195"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900">
                  <a:solidFill>
                    <a:srgbClr val="000000"/>
                  </a:solidFill>
                  <a:latin typeface="Tahoma" pitchFamily="34" charset="0"/>
                  <a:ea typeface="Calibri" pitchFamily="34" charset="0"/>
                  <a:cs typeface="Times New Roman" pitchFamily="18" charset="0"/>
                </a:rPr>
                <a:t> </a:t>
              </a:r>
              <a:endParaRPr lang="en-GB" altLang="en-US" sz="1100">
                <a:latin typeface="Calibri" pitchFamily="34" charset="0"/>
                <a:ea typeface="Calibri" pitchFamily="34" charset="0"/>
                <a:cs typeface="Times New Roman" pitchFamily="18" charset="0"/>
              </a:endParaRPr>
            </a:p>
          </p:txBody>
        </p:sp>
        <p:sp>
          <p:nvSpPr>
            <p:cNvPr id="10293" name="Freeform 52"/>
            <p:cNvSpPr>
              <a:spLocks noEditPoints="1"/>
            </p:cNvSpPr>
            <p:nvPr/>
          </p:nvSpPr>
          <p:spPr bwMode="auto">
            <a:xfrm>
              <a:off x="3164313" y="312103"/>
              <a:ext cx="485937" cy="93662"/>
            </a:xfrm>
            <a:custGeom>
              <a:avLst/>
              <a:gdLst>
                <a:gd name="T0" fmla="*/ 2147483647 w 437"/>
                <a:gd name="T1" fmla="*/ 2147483647 h 122"/>
                <a:gd name="T2" fmla="*/ 2147483647 w 437"/>
                <a:gd name="T3" fmla="*/ 2147483647 h 122"/>
                <a:gd name="T4" fmla="*/ 2147483647 w 437"/>
                <a:gd name="T5" fmla="*/ 2147483647 h 122"/>
                <a:gd name="T6" fmla="*/ 2147483647 w 437"/>
                <a:gd name="T7" fmla="*/ 2147483647 h 122"/>
                <a:gd name="T8" fmla="*/ 2147483647 w 437"/>
                <a:gd name="T9" fmla="*/ 2147483647 h 122"/>
                <a:gd name="T10" fmla="*/ 2147483647 w 437"/>
                <a:gd name="T11" fmla="*/ 2147483647 h 122"/>
                <a:gd name="T12" fmla="*/ 2147483647 w 437"/>
                <a:gd name="T13" fmla="*/ 2147483647 h 122"/>
                <a:gd name="T14" fmla="*/ 2147483647 w 437"/>
                <a:gd name="T15" fmla="*/ 2147483647 h 122"/>
                <a:gd name="T16" fmla="*/ 2147483647 w 437"/>
                <a:gd name="T17" fmla="*/ 2147483647 h 122"/>
                <a:gd name="T18" fmla="*/ 2147483647 w 437"/>
                <a:gd name="T19" fmla="*/ 2147483647 h 122"/>
                <a:gd name="T20" fmla="*/ 2147483647 w 437"/>
                <a:gd name="T21" fmla="*/ 2147483647 h 122"/>
                <a:gd name="T22" fmla="*/ 0 w 437"/>
                <a:gd name="T23" fmla="*/ 2147483647 h 122"/>
                <a:gd name="T24" fmla="*/ 2147483647 w 437"/>
                <a:gd name="T25" fmla="*/ 0 h 122"/>
                <a:gd name="T26" fmla="*/ 2147483647 w 437"/>
                <a:gd name="T27" fmla="*/ 2147483647 h 122"/>
                <a:gd name="T28" fmla="*/ 2147483647 w 437"/>
                <a:gd name="T29" fmla="*/ 512095750 h 122"/>
                <a:gd name="T30" fmla="*/ 2147483647 w 437"/>
                <a:gd name="T31" fmla="*/ 2147483647 h 122"/>
                <a:gd name="T32" fmla="*/ 2147483647 w 437"/>
                <a:gd name="T33" fmla="*/ 2147483647 h 122"/>
                <a:gd name="T34" fmla="*/ 2147483647 w 437"/>
                <a:gd name="T35" fmla="*/ 512095750 h 12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37" h="122">
                  <a:moveTo>
                    <a:pt x="100" y="50"/>
                  </a:moveTo>
                  <a:lnTo>
                    <a:pt x="180" y="51"/>
                  </a:lnTo>
                  <a:lnTo>
                    <a:pt x="180" y="71"/>
                  </a:lnTo>
                  <a:lnTo>
                    <a:pt x="100" y="70"/>
                  </a:lnTo>
                  <a:lnTo>
                    <a:pt x="100" y="50"/>
                  </a:lnTo>
                  <a:close/>
                  <a:moveTo>
                    <a:pt x="240" y="51"/>
                  </a:moveTo>
                  <a:lnTo>
                    <a:pt x="321" y="52"/>
                  </a:lnTo>
                  <a:lnTo>
                    <a:pt x="320" y="72"/>
                  </a:lnTo>
                  <a:lnTo>
                    <a:pt x="240" y="72"/>
                  </a:lnTo>
                  <a:lnTo>
                    <a:pt x="240" y="51"/>
                  </a:lnTo>
                  <a:close/>
                  <a:moveTo>
                    <a:pt x="120" y="121"/>
                  </a:moveTo>
                  <a:lnTo>
                    <a:pt x="0" y="59"/>
                  </a:lnTo>
                  <a:lnTo>
                    <a:pt x="121" y="0"/>
                  </a:lnTo>
                  <a:lnTo>
                    <a:pt x="120" y="121"/>
                  </a:lnTo>
                  <a:close/>
                  <a:moveTo>
                    <a:pt x="318" y="2"/>
                  </a:moveTo>
                  <a:lnTo>
                    <a:pt x="437" y="63"/>
                  </a:lnTo>
                  <a:lnTo>
                    <a:pt x="316" y="122"/>
                  </a:lnTo>
                  <a:lnTo>
                    <a:pt x="318" y="2"/>
                  </a:lnTo>
                  <a:close/>
                </a:path>
              </a:pathLst>
            </a:custGeom>
            <a:solidFill>
              <a:srgbClr val="000000"/>
            </a:solidFill>
            <a:ln w="0" cap="flat">
              <a:solidFill>
                <a:srgbClr val="000000"/>
              </a:solidFill>
              <a:prstDash val="solid"/>
              <a:round/>
              <a:headEnd/>
              <a:tailEnd/>
            </a:ln>
          </p:spPr>
          <p:txBody>
            <a:bodyPr/>
            <a:lstStyle/>
            <a:p>
              <a:endParaRPr lang="en-GB"/>
            </a:p>
          </p:txBody>
        </p:sp>
        <p:sp>
          <p:nvSpPr>
            <p:cNvPr id="10294" name="Rectangle 53"/>
            <p:cNvSpPr>
              <a:spLocks noChangeArrowheads="1"/>
            </p:cNvSpPr>
            <p:nvPr/>
          </p:nvSpPr>
          <p:spPr bwMode="auto">
            <a:xfrm>
              <a:off x="983466" y="2133792"/>
              <a:ext cx="160114" cy="98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US" altLang="en-US" sz="1200" b="1" dirty="0" smtClean="0">
                  <a:solidFill>
                    <a:srgbClr val="000000"/>
                  </a:solidFill>
                  <a:ea typeface="Calibri" pitchFamily="34" charset="0"/>
                  <a:cs typeface="Times New Roman" pitchFamily="18" charset="0"/>
                </a:rPr>
                <a:t>0.15</a:t>
              </a:r>
              <a:endParaRPr lang="en-GB" altLang="en-US" sz="1200" b="1" dirty="0">
                <a:latin typeface="Calibri" pitchFamily="34" charset="0"/>
                <a:ea typeface="Calibri" pitchFamily="34" charset="0"/>
                <a:cs typeface="Times New Roman" pitchFamily="18" charset="0"/>
              </a:endParaRPr>
            </a:p>
          </p:txBody>
        </p:sp>
        <p:sp>
          <p:nvSpPr>
            <p:cNvPr id="10295" name="Rectangle 54"/>
            <p:cNvSpPr>
              <a:spLocks noChangeArrowheads="1"/>
            </p:cNvSpPr>
            <p:nvPr/>
          </p:nvSpPr>
          <p:spPr bwMode="auto">
            <a:xfrm>
              <a:off x="1463675" y="2154555"/>
              <a:ext cx="36195"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900">
                  <a:solidFill>
                    <a:srgbClr val="000000"/>
                  </a:solidFill>
                  <a:latin typeface="Tahoma" pitchFamily="34" charset="0"/>
                  <a:ea typeface="Calibri" pitchFamily="34" charset="0"/>
                  <a:cs typeface="Times New Roman" pitchFamily="18" charset="0"/>
                </a:rPr>
                <a:t> </a:t>
              </a:r>
              <a:endParaRPr lang="en-GB" altLang="en-US" sz="1100">
                <a:latin typeface="Calibri" pitchFamily="34" charset="0"/>
                <a:ea typeface="Calibri" pitchFamily="34" charset="0"/>
                <a:cs typeface="Times New Roman" pitchFamily="18" charset="0"/>
              </a:endParaRPr>
            </a:p>
          </p:txBody>
        </p:sp>
        <p:sp>
          <p:nvSpPr>
            <p:cNvPr id="10296" name="Rectangle 55"/>
            <p:cNvSpPr>
              <a:spLocks noChangeArrowheads="1"/>
            </p:cNvSpPr>
            <p:nvPr/>
          </p:nvSpPr>
          <p:spPr bwMode="auto">
            <a:xfrm>
              <a:off x="1303655" y="2464435"/>
              <a:ext cx="36195"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900">
                  <a:solidFill>
                    <a:srgbClr val="000000"/>
                  </a:solidFill>
                  <a:latin typeface="Tahoma" pitchFamily="34" charset="0"/>
                  <a:ea typeface="Calibri" pitchFamily="34" charset="0"/>
                  <a:cs typeface="Times New Roman" pitchFamily="18" charset="0"/>
                </a:rPr>
                <a:t> </a:t>
              </a:r>
              <a:endParaRPr lang="en-GB" altLang="en-US" sz="1100">
                <a:latin typeface="Calibri" pitchFamily="34" charset="0"/>
                <a:ea typeface="Calibri" pitchFamily="34" charset="0"/>
                <a:cs typeface="Times New Roman" pitchFamily="18" charset="0"/>
              </a:endParaRPr>
            </a:p>
          </p:txBody>
        </p:sp>
        <p:sp>
          <p:nvSpPr>
            <p:cNvPr id="10297" name="Freeform 56"/>
            <p:cNvSpPr>
              <a:spLocks/>
            </p:cNvSpPr>
            <p:nvPr/>
          </p:nvSpPr>
          <p:spPr bwMode="auto">
            <a:xfrm>
              <a:off x="1063523" y="1969610"/>
              <a:ext cx="1270" cy="128905"/>
            </a:xfrm>
            <a:custGeom>
              <a:avLst/>
              <a:gdLst>
                <a:gd name="T0" fmla="*/ 8001476 w 16"/>
                <a:gd name="T1" fmla="*/ 6906509 h 1354"/>
                <a:gd name="T2" fmla="*/ 8001476 w 16"/>
                <a:gd name="T3" fmla="*/ 1161440809 h 1354"/>
                <a:gd name="T4" fmla="*/ 4000738 w 16"/>
                <a:gd name="T5" fmla="*/ 1168347318 h 1354"/>
                <a:gd name="T6" fmla="*/ 0 w 16"/>
                <a:gd name="T7" fmla="*/ 1161440809 h 1354"/>
                <a:gd name="T8" fmla="*/ 0 w 16"/>
                <a:gd name="T9" fmla="*/ 6906509 h 1354"/>
                <a:gd name="T10" fmla="*/ 4000738 w 16"/>
                <a:gd name="T11" fmla="*/ 0 h 1354"/>
                <a:gd name="T12" fmla="*/ 8001476 w 16"/>
                <a:gd name="T13" fmla="*/ 6906509 h 135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1354">
                  <a:moveTo>
                    <a:pt x="16" y="8"/>
                  </a:moveTo>
                  <a:lnTo>
                    <a:pt x="16" y="1346"/>
                  </a:lnTo>
                  <a:cubicBezTo>
                    <a:pt x="16" y="1350"/>
                    <a:pt x="13" y="1354"/>
                    <a:pt x="8" y="1354"/>
                  </a:cubicBezTo>
                  <a:cubicBezTo>
                    <a:pt x="4" y="1354"/>
                    <a:pt x="0" y="1350"/>
                    <a:pt x="0" y="1346"/>
                  </a:cubicBezTo>
                  <a:lnTo>
                    <a:pt x="0" y="8"/>
                  </a:lnTo>
                  <a:cubicBezTo>
                    <a:pt x="0" y="4"/>
                    <a:pt x="4" y="0"/>
                    <a:pt x="8" y="0"/>
                  </a:cubicBezTo>
                  <a:cubicBezTo>
                    <a:pt x="13" y="0"/>
                    <a:pt x="16" y="4"/>
                    <a:pt x="16" y="8"/>
                  </a:cubicBezTo>
                  <a:close/>
                </a:path>
              </a:pathLst>
            </a:custGeom>
            <a:solidFill>
              <a:srgbClr val="000000"/>
            </a:solidFill>
            <a:ln w="0" cap="flat">
              <a:solidFill>
                <a:srgbClr val="000000"/>
              </a:solidFill>
              <a:prstDash val="solid"/>
              <a:round/>
              <a:headEnd/>
              <a:tailEnd/>
            </a:ln>
          </p:spPr>
          <p:txBody>
            <a:bodyPr/>
            <a:lstStyle/>
            <a:p>
              <a:endParaRPr lang="en-GB"/>
            </a:p>
          </p:txBody>
        </p:sp>
        <p:sp>
          <p:nvSpPr>
            <p:cNvPr id="10298" name="Freeform 57"/>
            <p:cNvSpPr>
              <a:spLocks/>
            </p:cNvSpPr>
            <p:nvPr/>
          </p:nvSpPr>
          <p:spPr bwMode="auto">
            <a:xfrm>
              <a:off x="2250128" y="1968653"/>
              <a:ext cx="1270" cy="128905"/>
            </a:xfrm>
            <a:custGeom>
              <a:avLst/>
              <a:gdLst>
                <a:gd name="T0" fmla="*/ 8001476 w 16"/>
                <a:gd name="T1" fmla="*/ 6976063 h 1349"/>
                <a:gd name="T2" fmla="*/ 8001476 w 16"/>
                <a:gd name="T3" fmla="*/ 1170048134 h 1349"/>
                <a:gd name="T4" fmla="*/ 4000738 w 16"/>
                <a:gd name="T5" fmla="*/ 1177024197 h 1349"/>
                <a:gd name="T6" fmla="*/ 0 w 16"/>
                <a:gd name="T7" fmla="*/ 1170048134 h 1349"/>
                <a:gd name="T8" fmla="*/ 0 w 16"/>
                <a:gd name="T9" fmla="*/ 6976063 h 1349"/>
                <a:gd name="T10" fmla="*/ 4000738 w 16"/>
                <a:gd name="T11" fmla="*/ 0 h 1349"/>
                <a:gd name="T12" fmla="*/ 8001476 w 16"/>
                <a:gd name="T13" fmla="*/ 6976063 h 134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1349">
                  <a:moveTo>
                    <a:pt x="16" y="8"/>
                  </a:moveTo>
                  <a:lnTo>
                    <a:pt x="16" y="1341"/>
                  </a:lnTo>
                  <a:cubicBezTo>
                    <a:pt x="16" y="1345"/>
                    <a:pt x="12" y="1349"/>
                    <a:pt x="8" y="1349"/>
                  </a:cubicBezTo>
                  <a:cubicBezTo>
                    <a:pt x="4" y="1349"/>
                    <a:pt x="0" y="1345"/>
                    <a:pt x="0" y="1341"/>
                  </a:cubicBezTo>
                  <a:lnTo>
                    <a:pt x="0" y="8"/>
                  </a:lnTo>
                  <a:cubicBezTo>
                    <a:pt x="0" y="3"/>
                    <a:pt x="4" y="0"/>
                    <a:pt x="8" y="0"/>
                  </a:cubicBezTo>
                  <a:cubicBezTo>
                    <a:pt x="12" y="0"/>
                    <a:pt x="16" y="3"/>
                    <a:pt x="16" y="8"/>
                  </a:cubicBezTo>
                  <a:close/>
                </a:path>
              </a:pathLst>
            </a:custGeom>
            <a:solidFill>
              <a:srgbClr val="000000"/>
            </a:solidFill>
            <a:ln w="0" cap="flat">
              <a:solidFill>
                <a:srgbClr val="000000"/>
              </a:solidFill>
              <a:prstDash val="solid"/>
              <a:round/>
              <a:headEnd/>
              <a:tailEnd/>
            </a:ln>
          </p:spPr>
          <p:txBody>
            <a:bodyPr/>
            <a:lstStyle/>
            <a:p>
              <a:endParaRPr lang="en-GB"/>
            </a:p>
          </p:txBody>
        </p:sp>
        <p:sp>
          <p:nvSpPr>
            <p:cNvPr id="10299" name="Rectangle 58"/>
            <p:cNvSpPr>
              <a:spLocks noChangeArrowheads="1"/>
            </p:cNvSpPr>
            <p:nvPr/>
          </p:nvSpPr>
          <p:spPr bwMode="auto">
            <a:xfrm>
              <a:off x="2182495" y="2142630"/>
              <a:ext cx="160114" cy="98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US" altLang="en-US" sz="1200" b="1" dirty="0" smtClean="0">
                  <a:solidFill>
                    <a:srgbClr val="000000"/>
                  </a:solidFill>
                  <a:ea typeface="Calibri" pitchFamily="34" charset="0"/>
                  <a:cs typeface="Times New Roman" pitchFamily="18" charset="0"/>
                </a:rPr>
                <a:t>0.50</a:t>
              </a:r>
              <a:endParaRPr lang="en-GB" altLang="en-US" sz="1200" b="1" dirty="0">
                <a:latin typeface="Calibri" pitchFamily="34" charset="0"/>
                <a:ea typeface="Calibri" pitchFamily="34" charset="0"/>
                <a:cs typeface="Times New Roman" pitchFamily="18" charset="0"/>
              </a:endParaRPr>
            </a:p>
          </p:txBody>
        </p:sp>
        <p:sp>
          <p:nvSpPr>
            <p:cNvPr id="10300" name="Rectangle 59"/>
            <p:cNvSpPr>
              <a:spLocks noChangeArrowheads="1"/>
            </p:cNvSpPr>
            <p:nvPr/>
          </p:nvSpPr>
          <p:spPr bwMode="auto">
            <a:xfrm>
              <a:off x="2868295" y="2148840"/>
              <a:ext cx="36195"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900">
                  <a:solidFill>
                    <a:srgbClr val="000000"/>
                  </a:solidFill>
                  <a:latin typeface="Tahoma" pitchFamily="34" charset="0"/>
                  <a:ea typeface="Calibri" pitchFamily="34" charset="0"/>
                  <a:cs typeface="Times New Roman" pitchFamily="18" charset="0"/>
                </a:rPr>
                <a:t> </a:t>
              </a:r>
              <a:endParaRPr lang="en-GB" altLang="en-US" sz="1100">
                <a:latin typeface="Calibri" pitchFamily="34" charset="0"/>
                <a:ea typeface="Calibri" pitchFamily="34" charset="0"/>
                <a:cs typeface="Times New Roman" pitchFamily="18" charset="0"/>
              </a:endParaRPr>
            </a:p>
          </p:txBody>
        </p:sp>
        <p:sp>
          <p:nvSpPr>
            <p:cNvPr id="10301" name="Rectangle 60"/>
            <p:cNvSpPr>
              <a:spLocks noChangeArrowheads="1"/>
            </p:cNvSpPr>
            <p:nvPr/>
          </p:nvSpPr>
          <p:spPr bwMode="auto">
            <a:xfrm>
              <a:off x="2708275" y="2452370"/>
              <a:ext cx="36195"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900">
                  <a:solidFill>
                    <a:srgbClr val="000000"/>
                  </a:solidFill>
                  <a:latin typeface="Tahoma" pitchFamily="34" charset="0"/>
                  <a:ea typeface="Calibri" pitchFamily="34" charset="0"/>
                  <a:cs typeface="Times New Roman" pitchFamily="18" charset="0"/>
                </a:rPr>
                <a:t> </a:t>
              </a:r>
              <a:endParaRPr lang="en-GB" altLang="en-US" sz="1100">
                <a:latin typeface="Calibri" pitchFamily="34" charset="0"/>
                <a:ea typeface="Calibri" pitchFamily="34" charset="0"/>
                <a:cs typeface="Times New Roman" pitchFamily="18" charset="0"/>
              </a:endParaRPr>
            </a:p>
          </p:txBody>
        </p:sp>
        <p:sp>
          <p:nvSpPr>
            <p:cNvPr id="10302" name="Freeform 61"/>
            <p:cNvSpPr>
              <a:spLocks/>
            </p:cNvSpPr>
            <p:nvPr/>
          </p:nvSpPr>
          <p:spPr bwMode="auto">
            <a:xfrm>
              <a:off x="3180165" y="1974850"/>
              <a:ext cx="1270" cy="128270"/>
            </a:xfrm>
            <a:custGeom>
              <a:avLst/>
              <a:gdLst>
                <a:gd name="T0" fmla="*/ 32006064 w 8"/>
                <a:gd name="T1" fmla="*/ 27835926 h 672"/>
                <a:gd name="T2" fmla="*/ 32006064 w 8"/>
                <a:gd name="T3" fmla="*/ 2147483647 h 672"/>
                <a:gd name="T4" fmla="*/ 16002953 w 8"/>
                <a:gd name="T5" fmla="*/ 2147483647 h 672"/>
                <a:gd name="T6" fmla="*/ 0 w 8"/>
                <a:gd name="T7" fmla="*/ 2147483647 h 672"/>
                <a:gd name="T8" fmla="*/ 0 w 8"/>
                <a:gd name="T9" fmla="*/ 27835926 h 672"/>
                <a:gd name="T10" fmla="*/ 16002953 w 8"/>
                <a:gd name="T11" fmla="*/ 0 h 672"/>
                <a:gd name="T12" fmla="*/ 32006064 w 8"/>
                <a:gd name="T13" fmla="*/ 27835926 h 67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 h="672">
                  <a:moveTo>
                    <a:pt x="8" y="4"/>
                  </a:moveTo>
                  <a:lnTo>
                    <a:pt x="8" y="668"/>
                  </a:lnTo>
                  <a:cubicBezTo>
                    <a:pt x="8" y="670"/>
                    <a:pt x="6" y="672"/>
                    <a:pt x="4" y="672"/>
                  </a:cubicBezTo>
                  <a:cubicBezTo>
                    <a:pt x="2" y="672"/>
                    <a:pt x="0" y="670"/>
                    <a:pt x="0" y="668"/>
                  </a:cubicBezTo>
                  <a:lnTo>
                    <a:pt x="0" y="4"/>
                  </a:lnTo>
                  <a:cubicBezTo>
                    <a:pt x="0" y="2"/>
                    <a:pt x="2" y="0"/>
                    <a:pt x="4" y="0"/>
                  </a:cubicBezTo>
                  <a:cubicBezTo>
                    <a:pt x="6" y="0"/>
                    <a:pt x="8" y="2"/>
                    <a:pt x="8" y="4"/>
                  </a:cubicBezTo>
                  <a:close/>
                </a:path>
              </a:pathLst>
            </a:custGeom>
            <a:solidFill>
              <a:srgbClr val="000000"/>
            </a:solidFill>
            <a:ln w="0" cap="flat">
              <a:solidFill>
                <a:srgbClr val="000000"/>
              </a:solidFill>
              <a:prstDash val="solid"/>
              <a:round/>
              <a:headEnd/>
              <a:tailEnd/>
            </a:ln>
          </p:spPr>
          <p:txBody>
            <a:bodyPr/>
            <a:lstStyle/>
            <a:p>
              <a:endParaRPr lang="en-GB"/>
            </a:p>
          </p:txBody>
        </p:sp>
        <p:sp>
          <p:nvSpPr>
            <p:cNvPr id="10303" name="Rectangle 62"/>
            <p:cNvSpPr>
              <a:spLocks noChangeArrowheads="1"/>
            </p:cNvSpPr>
            <p:nvPr/>
          </p:nvSpPr>
          <p:spPr bwMode="auto">
            <a:xfrm>
              <a:off x="3101378" y="2144026"/>
              <a:ext cx="160114" cy="92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US" altLang="en-US" sz="1200" b="1" dirty="0" smtClean="0">
                  <a:solidFill>
                    <a:srgbClr val="000000"/>
                  </a:solidFill>
                  <a:ea typeface="Calibri" pitchFamily="34" charset="0"/>
                  <a:cs typeface="Times New Roman" pitchFamily="18" charset="0"/>
                </a:rPr>
                <a:t>0.78</a:t>
              </a:r>
              <a:endParaRPr lang="en-GB" altLang="en-US" sz="1200" b="1" dirty="0">
                <a:latin typeface="Calibri" pitchFamily="34" charset="0"/>
                <a:ea typeface="Calibri" pitchFamily="34" charset="0"/>
                <a:cs typeface="Times New Roman" pitchFamily="18" charset="0"/>
              </a:endParaRPr>
            </a:p>
          </p:txBody>
        </p:sp>
        <p:sp>
          <p:nvSpPr>
            <p:cNvPr id="10304" name="Rectangle 63"/>
            <p:cNvSpPr>
              <a:spLocks noChangeArrowheads="1"/>
            </p:cNvSpPr>
            <p:nvPr/>
          </p:nvSpPr>
          <p:spPr bwMode="auto">
            <a:xfrm>
              <a:off x="3510280" y="2164715"/>
              <a:ext cx="32385"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800">
                  <a:solidFill>
                    <a:srgbClr val="000000"/>
                  </a:solidFill>
                  <a:latin typeface="Tahoma" pitchFamily="34" charset="0"/>
                  <a:ea typeface="Calibri" pitchFamily="34" charset="0"/>
                  <a:cs typeface="Times New Roman" pitchFamily="18" charset="0"/>
                </a:rPr>
                <a:t> </a:t>
              </a:r>
              <a:endParaRPr lang="en-GB" altLang="en-US" sz="1100">
                <a:latin typeface="Calibri" pitchFamily="34" charset="0"/>
                <a:ea typeface="Calibri" pitchFamily="34" charset="0"/>
                <a:cs typeface="Times New Roman" pitchFamily="18" charset="0"/>
              </a:endParaRPr>
            </a:p>
          </p:txBody>
        </p:sp>
        <p:sp>
          <p:nvSpPr>
            <p:cNvPr id="10305" name="Rectangle 64"/>
            <p:cNvSpPr>
              <a:spLocks noChangeArrowheads="1"/>
            </p:cNvSpPr>
            <p:nvPr/>
          </p:nvSpPr>
          <p:spPr bwMode="auto">
            <a:xfrm>
              <a:off x="3350260" y="2468880"/>
              <a:ext cx="32385"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800">
                  <a:solidFill>
                    <a:srgbClr val="000000"/>
                  </a:solidFill>
                  <a:latin typeface="Tahoma" pitchFamily="34" charset="0"/>
                  <a:ea typeface="Calibri" pitchFamily="34" charset="0"/>
                  <a:cs typeface="Times New Roman" pitchFamily="18" charset="0"/>
                </a:rPr>
                <a:t> </a:t>
              </a:r>
              <a:endParaRPr lang="en-GB" altLang="en-US" sz="1100">
                <a:latin typeface="Calibri" pitchFamily="34" charset="0"/>
                <a:ea typeface="Calibri" pitchFamily="34" charset="0"/>
                <a:cs typeface="Times New Roman" pitchFamily="18" charset="0"/>
              </a:endParaRPr>
            </a:p>
          </p:txBody>
        </p:sp>
        <p:sp>
          <p:nvSpPr>
            <p:cNvPr id="10306" name="Rectangle 65"/>
            <p:cNvSpPr>
              <a:spLocks noChangeArrowheads="1"/>
            </p:cNvSpPr>
            <p:nvPr/>
          </p:nvSpPr>
          <p:spPr bwMode="auto">
            <a:xfrm>
              <a:off x="3570974" y="2142266"/>
              <a:ext cx="160114" cy="92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US" altLang="en-US" sz="1200" b="1" dirty="0" smtClean="0">
                  <a:solidFill>
                    <a:srgbClr val="000000"/>
                  </a:solidFill>
                  <a:ea typeface="Calibri" pitchFamily="34" charset="0"/>
                  <a:cs typeface="Times New Roman" pitchFamily="18" charset="0"/>
                </a:rPr>
                <a:t>0.93</a:t>
              </a:r>
              <a:endParaRPr lang="en-GB" altLang="en-US" sz="1200" b="1" dirty="0">
                <a:latin typeface="Calibri" pitchFamily="34" charset="0"/>
                <a:ea typeface="Calibri" pitchFamily="34" charset="0"/>
                <a:cs typeface="Times New Roman" pitchFamily="18" charset="0"/>
              </a:endParaRPr>
            </a:p>
          </p:txBody>
        </p:sp>
        <p:sp>
          <p:nvSpPr>
            <p:cNvPr id="10307" name="Rectangle 66"/>
            <p:cNvSpPr>
              <a:spLocks noChangeArrowheads="1"/>
            </p:cNvSpPr>
            <p:nvPr/>
          </p:nvSpPr>
          <p:spPr bwMode="auto">
            <a:xfrm>
              <a:off x="3827145" y="2202072"/>
              <a:ext cx="32385"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800">
                  <a:solidFill>
                    <a:srgbClr val="000000"/>
                  </a:solidFill>
                  <a:latin typeface="Tahoma" pitchFamily="34" charset="0"/>
                  <a:ea typeface="Calibri" pitchFamily="34" charset="0"/>
                  <a:cs typeface="Times New Roman" pitchFamily="18" charset="0"/>
                </a:rPr>
                <a:t> </a:t>
              </a:r>
              <a:endParaRPr lang="en-GB" altLang="en-US" sz="1100">
                <a:latin typeface="Calibri" pitchFamily="34" charset="0"/>
                <a:ea typeface="Calibri" pitchFamily="34" charset="0"/>
                <a:cs typeface="Times New Roman" pitchFamily="18" charset="0"/>
              </a:endParaRPr>
            </a:p>
          </p:txBody>
        </p:sp>
        <p:sp>
          <p:nvSpPr>
            <p:cNvPr id="10308" name="Rectangle 67"/>
            <p:cNvSpPr>
              <a:spLocks noChangeArrowheads="1"/>
            </p:cNvSpPr>
            <p:nvPr/>
          </p:nvSpPr>
          <p:spPr bwMode="auto">
            <a:xfrm>
              <a:off x="3667125" y="2464435"/>
              <a:ext cx="32385"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800">
                  <a:solidFill>
                    <a:srgbClr val="000000"/>
                  </a:solidFill>
                  <a:latin typeface="Tahoma" pitchFamily="34" charset="0"/>
                  <a:ea typeface="Calibri" pitchFamily="34" charset="0"/>
                  <a:cs typeface="Times New Roman" pitchFamily="18" charset="0"/>
                </a:rPr>
                <a:t> </a:t>
              </a:r>
              <a:endParaRPr lang="en-GB" altLang="en-US" sz="1100">
                <a:latin typeface="Calibri" pitchFamily="34" charset="0"/>
                <a:ea typeface="Calibri" pitchFamily="34" charset="0"/>
                <a:cs typeface="Times New Roman" pitchFamily="18" charset="0"/>
              </a:endParaRPr>
            </a:p>
          </p:txBody>
        </p:sp>
        <p:sp>
          <p:nvSpPr>
            <p:cNvPr id="10309" name="Freeform 68"/>
            <p:cNvSpPr>
              <a:spLocks/>
            </p:cNvSpPr>
            <p:nvPr/>
          </p:nvSpPr>
          <p:spPr bwMode="auto">
            <a:xfrm>
              <a:off x="3648980" y="1971040"/>
              <a:ext cx="1270" cy="128905"/>
            </a:xfrm>
            <a:custGeom>
              <a:avLst/>
              <a:gdLst>
                <a:gd name="T0" fmla="*/ 8001476 w 16"/>
                <a:gd name="T1" fmla="*/ 6976063 h 1349"/>
                <a:gd name="T2" fmla="*/ 8001476 w 16"/>
                <a:gd name="T3" fmla="*/ 1170048134 h 1349"/>
                <a:gd name="T4" fmla="*/ 4000738 w 16"/>
                <a:gd name="T5" fmla="*/ 1177024197 h 1349"/>
                <a:gd name="T6" fmla="*/ 0 w 16"/>
                <a:gd name="T7" fmla="*/ 1170048134 h 1349"/>
                <a:gd name="T8" fmla="*/ 0 w 16"/>
                <a:gd name="T9" fmla="*/ 6976063 h 1349"/>
                <a:gd name="T10" fmla="*/ 4000738 w 16"/>
                <a:gd name="T11" fmla="*/ 0 h 1349"/>
                <a:gd name="T12" fmla="*/ 8001476 w 16"/>
                <a:gd name="T13" fmla="*/ 6976063 h 1349"/>
                <a:gd name="T14" fmla="*/ 0 60000 65536"/>
                <a:gd name="T15" fmla="*/ 0 60000 65536"/>
                <a:gd name="T16" fmla="*/ 0 60000 65536"/>
                <a:gd name="T17" fmla="*/ 0 60000 65536"/>
                <a:gd name="T18" fmla="*/ 0 60000 65536"/>
                <a:gd name="T19" fmla="*/ 0 60000 65536"/>
                <a:gd name="T20" fmla="*/ 0 60000 65536"/>
                <a:gd name="T21" fmla="*/ 0 w 16"/>
                <a:gd name="T22" fmla="*/ 0 h 1349"/>
                <a:gd name="T23" fmla="*/ 16 w 16"/>
                <a:gd name="T24" fmla="*/ 1349 h 134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 h="1349">
                  <a:moveTo>
                    <a:pt x="16" y="8"/>
                  </a:moveTo>
                  <a:lnTo>
                    <a:pt x="16" y="1341"/>
                  </a:lnTo>
                  <a:cubicBezTo>
                    <a:pt x="16" y="1345"/>
                    <a:pt x="12" y="1349"/>
                    <a:pt x="8" y="1349"/>
                  </a:cubicBezTo>
                  <a:cubicBezTo>
                    <a:pt x="4" y="1349"/>
                    <a:pt x="0" y="1345"/>
                    <a:pt x="0" y="1341"/>
                  </a:cubicBezTo>
                  <a:lnTo>
                    <a:pt x="0" y="8"/>
                  </a:lnTo>
                  <a:cubicBezTo>
                    <a:pt x="0" y="3"/>
                    <a:pt x="4" y="0"/>
                    <a:pt x="8" y="0"/>
                  </a:cubicBezTo>
                  <a:cubicBezTo>
                    <a:pt x="12" y="0"/>
                    <a:pt x="16" y="3"/>
                    <a:pt x="16" y="8"/>
                  </a:cubicBezTo>
                  <a:close/>
                </a:path>
              </a:pathLst>
            </a:custGeom>
            <a:solidFill>
              <a:srgbClr val="000000"/>
            </a:solidFill>
            <a:ln w="0">
              <a:solidFill>
                <a:srgbClr val="000000"/>
              </a:solidFill>
              <a:round/>
              <a:headEnd/>
              <a:tailEnd/>
            </a:ln>
          </p:spPr>
          <p:txBody>
            <a:bodyPr/>
            <a:lstStyle/>
            <a:p>
              <a:pPr>
                <a:lnSpc>
                  <a:spcPct val="115000"/>
                </a:lnSpc>
                <a:spcAft>
                  <a:spcPts val="1000"/>
                </a:spcAft>
              </a:pPr>
              <a:r>
                <a:rPr lang="en-GB" altLang="en-US" sz="1100">
                  <a:latin typeface="Calibri" pitchFamily="34" charset="0"/>
                  <a:cs typeface="Times New Roman" pitchFamily="18" charset="0"/>
                </a:rPr>
                <a:t> </a:t>
              </a:r>
              <a:endParaRPr lang="en-GB" altLang="en-US" sz="1100">
                <a:latin typeface="Calibri" pitchFamily="34" charset="0"/>
                <a:ea typeface="Calibri" pitchFamily="34" charset="0"/>
                <a:cs typeface="Times New Roman" pitchFamily="18" charset="0"/>
              </a:endParaRPr>
            </a:p>
          </p:txBody>
        </p:sp>
      </p:grpSp>
      <p:sp>
        <p:nvSpPr>
          <p:cNvPr id="10248" name="Rectangle 110"/>
          <p:cNvSpPr>
            <a:spLocks noChangeArrowheads="1"/>
          </p:cNvSpPr>
          <p:nvPr/>
        </p:nvSpPr>
        <p:spPr bwMode="auto">
          <a:xfrm>
            <a:off x="855663" y="5345113"/>
            <a:ext cx="7453312" cy="369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indent="180975" algn="just" eaLnBrk="0" hangingPunct="0"/>
            <a:r>
              <a:rPr lang="en-GB" altLang="en-US" sz="1800" dirty="0">
                <a:solidFill>
                  <a:schemeClr val="tx2"/>
                </a:solidFill>
                <a:ea typeface="Calibri" pitchFamily="34" charset="0"/>
                <a:cs typeface="Times New Roman" pitchFamily="18" charset="0"/>
              </a:rPr>
              <a:t>Ability distribution across broad educational groups; </a:t>
            </a:r>
            <a:r>
              <a:rPr lang="en-GB" altLang="en-US" sz="1800" dirty="0" smtClean="0">
                <a:solidFill>
                  <a:schemeClr val="tx2"/>
                </a:solidFill>
                <a:ea typeface="Calibri" pitchFamily="34" charset="0"/>
                <a:cs typeface="Times New Roman" pitchFamily="18" charset="0"/>
              </a:rPr>
              <a:t>1995 </a:t>
            </a:r>
            <a:r>
              <a:rPr lang="en-GB" altLang="en-US" sz="1800" dirty="0">
                <a:solidFill>
                  <a:schemeClr val="tx2"/>
                </a:solidFill>
                <a:ea typeface="Calibri" pitchFamily="34" charset="0"/>
                <a:cs typeface="Times New Roman" pitchFamily="18" charset="0"/>
              </a:rPr>
              <a:t>characterisation</a:t>
            </a:r>
            <a:r>
              <a:rPr lang="en-GB" altLang="en-US" sz="1200" dirty="0">
                <a:solidFill>
                  <a:schemeClr val="tx2"/>
                </a:solidFill>
                <a:ea typeface="Calibri" pitchFamily="34" charset="0"/>
                <a:cs typeface="Times New Roman" pitchFamily="18" charset="0"/>
              </a:rPr>
              <a:t>.</a:t>
            </a:r>
            <a:endParaRPr lang="en-GB" altLang="en-US" dirty="0">
              <a:solidFill>
                <a:schemeClr val="tx2"/>
              </a:solidFill>
              <a:ea typeface="Calibri" pitchFamily="34" charset="0"/>
              <a:cs typeface="Times New Roman" pitchFamily="18" charset="0"/>
            </a:endParaRPr>
          </a:p>
        </p:txBody>
      </p:sp>
      <p:sp>
        <p:nvSpPr>
          <p:cNvPr id="70" name="Freeform 18"/>
          <p:cNvSpPr>
            <a:spLocks/>
          </p:cNvSpPr>
          <p:nvPr/>
        </p:nvSpPr>
        <p:spPr bwMode="auto">
          <a:xfrm>
            <a:off x="5942391" y="895608"/>
            <a:ext cx="9898" cy="3346889"/>
          </a:xfrm>
          <a:custGeom>
            <a:avLst/>
            <a:gdLst>
              <a:gd name="T0" fmla="*/ 170054928 w 28"/>
              <a:gd name="T1" fmla="*/ 27866930 h 8126"/>
              <a:gd name="T2" fmla="*/ 0 w 28"/>
              <a:gd name="T3" fmla="*/ 2147483647 h 8126"/>
              <a:gd name="T4" fmla="*/ 33994249 w 28"/>
              <a:gd name="T5" fmla="*/ 2147483647 h 8126"/>
              <a:gd name="T6" fmla="*/ 68030339 w 28"/>
              <a:gd name="T7" fmla="*/ 2147483647 h 8126"/>
              <a:gd name="T8" fmla="*/ 238085267 w 28"/>
              <a:gd name="T9" fmla="*/ 27866930 h 8126"/>
              <a:gd name="T10" fmla="*/ 204091018 w 28"/>
              <a:gd name="T11" fmla="*/ 0 h 8126"/>
              <a:gd name="T12" fmla="*/ 170054928 w 28"/>
              <a:gd name="T13" fmla="*/ 27866930 h 812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 h="8126">
                <a:moveTo>
                  <a:pt x="20" y="4"/>
                </a:moveTo>
                <a:lnTo>
                  <a:pt x="0" y="8122"/>
                </a:lnTo>
                <a:cubicBezTo>
                  <a:pt x="0" y="8124"/>
                  <a:pt x="2" y="8126"/>
                  <a:pt x="4" y="8126"/>
                </a:cubicBezTo>
                <a:cubicBezTo>
                  <a:pt x="6" y="8126"/>
                  <a:pt x="8" y="8124"/>
                  <a:pt x="8" y="8122"/>
                </a:cubicBezTo>
                <a:lnTo>
                  <a:pt x="28" y="4"/>
                </a:lnTo>
                <a:cubicBezTo>
                  <a:pt x="28" y="2"/>
                  <a:pt x="26" y="0"/>
                  <a:pt x="24" y="0"/>
                </a:cubicBezTo>
                <a:cubicBezTo>
                  <a:pt x="22" y="0"/>
                  <a:pt x="20" y="2"/>
                  <a:pt x="20" y="4"/>
                </a:cubicBezTo>
                <a:close/>
              </a:path>
            </a:pathLst>
          </a:custGeom>
          <a:solidFill>
            <a:srgbClr val="000000"/>
          </a:solidFill>
          <a:ln w="0" cap="flat">
            <a:solidFill>
              <a:srgbClr val="000000"/>
            </a:solidFill>
            <a:prstDash val="solid"/>
            <a:round/>
            <a:headEnd/>
            <a:tailEnd/>
          </a:ln>
        </p:spPr>
        <p:txBody>
          <a:bodyPr/>
          <a:lstStyle/>
          <a:p>
            <a:endParaRPr lang="en-GB"/>
          </a:p>
        </p:txBody>
      </p:sp>
      <p:cxnSp>
        <p:nvCxnSpPr>
          <p:cNvPr id="3" name="Straight Connector 2"/>
          <p:cNvCxnSpPr/>
          <p:nvPr/>
        </p:nvCxnSpPr>
        <p:spPr>
          <a:xfrm>
            <a:off x="4057441" y="895608"/>
            <a:ext cx="0" cy="334688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 name="Straight Arrow Connector 4"/>
          <p:cNvCxnSpPr/>
          <p:nvPr/>
        </p:nvCxnSpPr>
        <p:spPr>
          <a:xfrm flipH="1">
            <a:off x="4057441" y="2823766"/>
            <a:ext cx="973188"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a:off x="5480648" y="899716"/>
            <a:ext cx="0" cy="334688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p:nvPr/>
        </p:nvCxnSpPr>
        <p:spPr>
          <a:xfrm flipH="1">
            <a:off x="5508104" y="3356992"/>
            <a:ext cx="434287"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5396307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243" name="Footer Placeholder 2"/>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sz="1400" smtClean="0"/>
              <a:t>UoH 27th April 2016</a:t>
            </a:r>
            <a:endParaRPr lang="en-GB" sz="1400" dirty="0"/>
          </a:p>
        </p:txBody>
      </p:sp>
      <p:sp>
        <p:nvSpPr>
          <p:cNvPr id="10244"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95E254A2-BCA0-47E7-8E43-6DAEAC653745}" type="slidenum">
              <a:rPr lang="en-GB" altLang="en-US" sz="1400" smtClean="0"/>
              <a:pPr eaLnBrk="1" hangingPunct="1"/>
              <a:t>28</a:t>
            </a:fld>
            <a:endParaRPr lang="en-GB" altLang="en-US" sz="1400" smtClean="0"/>
          </a:p>
        </p:txBody>
      </p:sp>
      <p:sp>
        <p:nvSpPr>
          <p:cNvPr id="10245" name="Text Box 2"/>
          <p:cNvSpPr txBox="1">
            <a:spLocks noChangeArrowheads="1"/>
          </p:cNvSpPr>
          <p:nvPr/>
        </p:nvSpPr>
        <p:spPr bwMode="auto">
          <a:xfrm>
            <a:off x="1066800" y="457200"/>
            <a:ext cx="7239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endParaRPr lang="en-US" altLang="en-US" b="1"/>
          </a:p>
        </p:txBody>
      </p:sp>
      <p:sp>
        <p:nvSpPr>
          <p:cNvPr id="10246" name="Rectangle 6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ltLang="en-US"/>
          </a:p>
        </p:txBody>
      </p:sp>
      <p:grpSp>
        <p:nvGrpSpPr>
          <p:cNvPr id="10247" name="Canvas 200"/>
          <p:cNvGrpSpPr>
            <a:grpSpLocks/>
          </p:cNvGrpSpPr>
          <p:nvPr/>
        </p:nvGrpSpPr>
        <p:grpSpPr bwMode="auto">
          <a:xfrm>
            <a:off x="0" y="-9586"/>
            <a:ext cx="9144000" cy="6021388"/>
            <a:chOff x="0" y="0"/>
            <a:chExt cx="5279390" cy="2792095"/>
          </a:xfrm>
        </p:grpSpPr>
        <p:sp>
          <p:nvSpPr>
            <p:cNvPr id="10249" name="Rectangle 8"/>
            <p:cNvSpPr>
              <a:spLocks noChangeArrowheads="1"/>
            </p:cNvSpPr>
            <p:nvPr/>
          </p:nvSpPr>
          <p:spPr bwMode="auto">
            <a:xfrm>
              <a:off x="0" y="0"/>
              <a:ext cx="5279390" cy="2792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250" name="Rectangle 9"/>
            <p:cNvSpPr>
              <a:spLocks noChangeArrowheads="1"/>
            </p:cNvSpPr>
            <p:nvPr/>
          </p:nvSpPr>
          <p:spPr bwMode="auto">
            <a:xfrm>
              <a:off x="4996815" y="2347595"/>
              <a:ext cx="31750"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1100">
                  <a:solidFill>
                    <a:srgbClr val="000000"/>
                  </a:solidFill>
                  <a:latin typeface="Calibri" pitchFamily="34" charset="0"/>
                  <a:cs typeface="Calibri" pitchFamily="34" charset="0"/>
                </a:rPr>
                <a:t> </a:t>
              </a:r>
              <a:endParaRPr lang="en-GB" altLang="en-US" sz="1100">
                <a:latin typeface="Calibri" pitchFamily="34" charset="0"/>
                <a:ea typeface="Calibri" pitchFamily="34" charset="0"/>
                <a:cs typeface="Times New Roman" pitchFamily="18" charset="0"/>
              </a:endParaRPr>
            </a:p>
          </p:txBody>
        </p:sp>
        <p:sp>
          <p:nvSpPr>
            <p:cNvPr id="10251" name="Rectangle 10"/>
            <p:cNvSpPr>
              <a:spLocks noChangeArrowheads="1"/>
            </p:cNvSpPr>
            <p:nvPr/>
          </p:nvSpPr>
          <p:spPr bwMode="auto">
            <a:xfrm>
              <a:off x="516255" y="115570"/>
              <a:ext cx="3385185" cy="186182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10252" name="Rectangle 11"/>
            <p:cNvSpPr>
              <a:spLocks noChangeArrowheads="1"/>
            </p:cNvSpPr>
            <p:nvPr/>
          </p:nvSpPr>
          <p:spPr bwMode="auto">
            <a:xfrm>
              <a:off x="522605" y="35560"/>
              <a:ext cx="1905" cy="1950720"/>
            </a:xfrm>
            <a:prstGeom prst="rect">
              <a:avLst/>
            </a:prstGeom>
            <a:solidFill>
              <a:srgbClr val="000000"/>
            </a:solidFill>
            <a:ln w="0">
              <a:solidFill>
                <a:srgbClr val="000000"/>
              </a:solidFill>
              <a:round/>
              <a:headEnd/>
              <a:tailEnd/>
            </a:ln>
          </p:spPr>
          <p:txBody>
            <a:bodyPr/>
            <a:lstStyle/>
            <a:p>
              <a:endParaRPr lang="en-US" altLang="en-US"/>
            </a:p>
          </p:txBody>
        </p:sp>
        <p:sp>
          <p:nvSpPr>
            <p:cNvPr id="10253" name="Freeform 12"/>
            <p:cNvSpPr>
              <a:spLocks/>
            </p:cNvSpPr>
            <p:nvPr/>
          </p:nvSpPr>
          <p:spPr bwMode="auto">
            <a:xfrm>
              <a:off x="516255" y="1971675"/>
              <a:ext cx="3641090" cy="6350"/>
            </a:xfrm>
            <a:custGeom>
              <a:avLst/>
              <a:gdLst>
                <a:gd name="T0" fmla="*/ 0 w 5734"/>
                <a:gd name="T1" fmla="*/ 2147483647 h 10"/>
                <a:gd name="T2" fmla="*/ 2147483647 w 5734"/>
                <a:gd name="T3" fmla="*/ 512095750 h 10"/>
                <a:gd name="T4" fmla="*/ 2147483647 w 5734"/>
                <a:gd name="T5" fmla="*/ 0 h 10"/>
                <a:gd name="T6" fmla="*/ 0 w 5734"/>
                <a:gd name="T7" fmla="*/ 1792335125 h 10"/>
                <a:gd name="T8" fmla="*/ 0 w 5734"/>
                <a:gd name="T9" fmla="*/ 2147483647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734" h="10">
                  <a:moveTo>
                    <a:pt x="0" y="10"/>
                  </a:moveTo>
                  <a:lnTo>
                    <a:pt x="5734" y="2"/>
                  </a:lnTo>
                  <a:lnTo>
                    <a:pt x="5734" y="0"/>
                  </a:lnTo>
                  <a:lnTo>
                    <a:pt x="0" y="7"/>
                  </a:lnTo>
                  <a:lnTo>
                    <a:pt x="0" y="10"/>
                  </a:lnTo>
                  <a:close/>
                </a:path>
              </a:pathLst>
            </a:custGeom>
            <a:solidFill>
              <a:srgbClr val="000000"/>
            </a:solidFill>
            <a:ln w="0" cap="flat">
              <a:solidFill>
                <a:srgbClr val="000000"/>
              </a:solidFill>
              <a:prstDash val="solid"/>
              <a:round/>
              <a:headEnd/>
              <a:tailEnd/>
            </a:ln>
          </p:spPr>
          <p:txBody>
            <a:bodyPr/>
            <a:lstStyle/>
            <a:p>
              <a:endParaRPr lang="en-GB"/>
            </a:p>
          </p:txBody>
        </p:sp>
        <p:sp>
          <p:nvSpPr>
            <p:cNvPr id="10254" name="Freeform 13"/>
            <p:cNvSpPr>
              <a:spLocks/>
            </p:cNvSpPr>
            <p:nvPr/>
          </p:nvSpPr>
          <p:spPr bwMode="auto">
            <a:xfrm>
              <a:off x="520065" y="421640"/>
              <a:ext cx="3324860" cy="1905"/>
            </a:xfrm>
            <a:custGeom>
              <a:avLst/>
              <a:gdLst>
                <a:gd name="T0" fmla="*/ 2147483647 w 5236"/>
                <a:gd name="T1" fmla="*/ 0 h 3"/>
                <a:gd name="T2" fmla="*/ 2147483647 w 5236"/>
                <a:gd name="T3" fmla="*/ 0 h 3"/>
                <a:gd name="T4" fmla="*/ 2147483647 w 5236"/>
                <a:gd name="T5" fmla="*/ 0 h 3"/>
                <a:gd name="T6" fmla="*/ 2147483647 w 5236"/>
                <a:gd name="T7" fmla="*/ 0 h 3"/>
                <a:gd name="T8" fmla="*/ 2147483647 w 5236"/>
                <a:gd name="T9" fmla="*/ 0 h 3"/>
                <a:gd name="T10" fmla="*/ 2147483647 w 5236"/>
                <a:gd name="T11" fmla="*/ 0 h 3"/>
                <a:gd name="T12" fmla="*/ 2147483647 w 5236"/>
                <a:gd name="T13" fmla="*/ 0 h 3"/>
                <a:gd name="T14" fmla="*/ 2147483647 w 5236"/>
                <a:gd name="T15" fmla="*/ 0 h 3"/>
                <a:gd name="T16" fmla="*/ 2147483647 w 5236"/>
                <a:gd name="T17" fmla="*/ 0 h 3"/>
                <a:gd name="T18" fmla="*/ 2147483647 w 5236"/>
                <a:gd name="T19" fmla="*/ 0 h 3"/>
                <a:gd name="T20" fmla="*/ 2147483647 w 5236"/>
                <a:gd name="T21" fmla="*/ 0 h 3"/>
                <a:gd name="T22" fmla="*/ 2147483647 w 5236"/>
                <a:gd name="T23" fmla="*/ 0 h 3"/>
                <a:gd name="T24" fmla="*/ 2147483647 w 5236"/>
                <a:gd name="T25" fmla="*/ 0 h 3"/>
                <a:gd name="T26" fmla="*/ 2147483647 w 5236"/>
                <a:gd name="T27" fmla="*/ 0 h 3"/>
                <a:gd name="T28" fmla="*/ 2147483647 w 5236"/>
                <a:gd name="T29" fmla="*/ 0 h 3"/>
                <a:gd name="T30" fmla="*/ 2147483647 w 5236"/>
                <a:gd name="T31" fmla="*/ 0 h 3"/>
                <a:gd name="T32" fmla="*/ 2147483647 w 5236"/>
                <a:gd name="T33" fmla="*/ 0 h 3"/>
                <a:gd name="T34" fmla="*/ 2147483647 w 5236"/>
                <a:gd name="T35" fmla="*/ 0 h 3"/>
                <a:gd name="T36" fmla="*/ 2147483647 w 5236"/>
                <a:gd name="T37" fmla="*/ 0 h 3"/>
                <a:gd name="T38" fmla="*/ 2147483647 w 5236"/>
                <a:gd name="T39" fmla="*/ 0 h 3"/>
                <a:gd name="T40" fmla="*/ 2147483647 w 5236"/>
                <a:gd name="T41" fmla="*/ 0 h 3"/>
                <a:gd name="T42" fmla="*/ 2147483647 w 5236"/>
                <a:gd name="T43" fmla="*/ 0 h 3"/>
                <a:gd name="T44" fmla="*/ 2147483647 w 5236"/>
                <a:gd name="T45" fmla="*/ 0 h 3"/>
                <a:gd name="T46" fmla="*/ 2147483647 w 5236"/>
                <a:gd name="T47" fmla="*/ 0 h 3"/>
                <a:gd name="T48" fmla="*/ 2147483647 w 5236"/>
                <a:gd name="T49" fmla="*/ 0 h 3"/>
                <a:gd name="T50" fmla="*/ 2147483647 w 5236"/>
                <a:gd name="T51" fmla="*/ 768143625 h 3"/>
                <a:gd name="T52" fmla="*/ 2147483647 w 5236"/>
                <a:gd name="T53" fmla="*/ 768143625 h 3"/>
                <a:gd name="T54" fmla="*/ 2147483647 w 5236"/>
                <a:gd name="T55" fmla="*/ 768143625 h 3"/>
                <a:gd name="T56" fmla="*/ 2147483647 w 5236"/>
                <a:gd name="T57" fmla="*/ 768143625 h 3"/>
                <a:gd name="T58" fmla="*/ 2147483647 w 5236"/>
                <a:gd name="T59" fmla="*/ 768143625 h 3"/>
                <a:gd name="T60" fmla="*/ 2147483647 w 5236"/>
                <a:gd name="T61" fmla="*/ 768143625 h 3"/>
                <a:gd name="T62" fmla="*/ 2147483647 w 5236"/>
                <a:gd name="T63" fmla="*/ 768143625 h 3"/>
                <a:gd name="T64" fmla="*/ 2147483647 w 5236"/>
                <a:gd name="T65" fmla="*/ 768143625 h 3"/>
                <a:gd name="T66" fmla="*/ 2147483647 w 5236"/>
                <a:gd name="T67" fmla="*/ 768143625 h 3"/>
                <a:gd name="T68" fmla="*/ 2147483647 w 5236"/>
                <a:gd name="T69" fmla="*/ 768143625 h 3"/>
                <a:gd name="T70" fmla="*/ 2147483647 w 5236"/>
                <a:gd name="T71" fmla="*/ 768143625 h 3"/>
                <a:gd name="T72" fmla="*/ 2147483647 w 5236"/>
                <a:gd name="T73" fmla="*/ 768143625 h 3"/>
                <a:gd name="T74" fmla="*/ 2147483647 w 5236"/>
                <a:gd name="T75" fmla="*/ 768143625 h 3"/>
                <a:gd name="T76" fmla="*/ 2147483647 w 5236"/>
                <a:gd name="T77" fmla="*/ 768143625 h 3"/>
                <a:gd name="T78" fmla="*/ 2147483647 w 5236"/>
                <a:gd name="T79" fmla="*/ 768143625 h 3"/>
                <a:gd name="T80" fmla="*/ 2147483647 w 5236"/>
                <a:gd name="T81" fmla="*/ 768143625 h 3"/>
                <a:gd name="T82" fmla="*/ 2147483647 w 5236"/>
                <a:gd name="T83" fmla="*/ 768143625 h 3"/>
                <a:gd name="T84" fmla="*/ 2147483647 w 5236"/>
                <a:gd name="T85" fmla="*/ 768143625 h 3"/>
                <a:gd name="T86" fmla="*/ 2147483647 w 5236"/>
                <a:gd name="T87" fmla="*/ 768143625 h 3"/>
                <a:gd name="T88" fmla="*/ 2147483647 w 5236"/>
                <a:gd name="T89" fmla="*/ 768143625 h 3"/>
                <a:gd name="T90" fmla="*/ 2147483647 w 5236"/>
                <a:gd name="T91" fmla="*/ 768143625 h 3"/>
                <a:gd name="T92" fmla="*/ 2147483647 w 5236"/>
                <a:gd name="T93" fmla="*/ 768143625 h 3"/>
                <a:gd name="T94" fmla="*/ 2147483647 w 5236"/>
                <a:gd name="T95" fmla="*/ 768143625 h 3"/>
                <a:gd name="T96" fmla="*/ 2147483647 w 5236"/>
                <a:gd name="T97" fmla="*/ 768143625 h 3"/>
                <a:gd name="T98" fmla="*/ 2147483647 w 5236"/>
                <a:gd name="T99" fmla="*/ 768143625 h 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236" h="3">
                  <a:moveTo>
                    <a:pt x="0" y="0"/>
                  </a:moveTo>
                  <a:lnTo>
                    <a:pt x="52" y="0"/>
                  </a:lnTo>
                  <a:lnTo>
                    <a:pt x="104" y="0"/>
                  </a:lnTo>
                  <a:lnTo>
                    <a:pt x="157" y="0"/>
                  </a:lnTo>
                  <a:lnTo>
                    <a:pt x="209" y="0"/>
                  </a:lnTo>
                  <a:lnTo>
                    <a:pt x="262" y="0"/>
                  </a:lnTo>
                  <a:lnTo>
                    <a:pt x="313" y="0"/>
                  </a:lnTo>
                  <a:lnTo>
                    <a:pt x="366" y="0"/>
                  </a:lnTo>
                  <a:lnTo>
                    <a:pt x="419" y="0"/>
                  </a:lnTo>
                  <a:lnTo>
                    <a:pt x="471" y="0"/>
                  </a:lnTo>
                  <a:lnTo>
                    <a:pt x="523" y="0"/>
                  </a:lnTo>
                  <a:lnTo>
                    <a:pt x="576" y="0"/>
                  </a:lnTo>
                  <a:lnTo>
                    <a:pt x="628" y="0"/>
                  </a:lnTo>
                  <a:lnTo>
                    <a:pt x="680" y="0"/>
                  </a:lnTo>
                  <a:lnTo>
                    <a:pt x="733" y="0"/>
                  </a:lnTo>
                  <a:lnTo>
                    <a:pt x="785" y="0"/>
                  </a:lnTo>
                  <a:lnTo>
                    <a:pt x="837" y="0"/>
                  </a:lnTo>
                  <a:lnTo>
                    <a:pt x="889" y="0"/>
                  </a:lnTo>
                  <a:lnTo>
                    <a:pt x="942" y="0"/>
                  </a:lnTo>
                  <a:lnTo>
                    <a:pt x="995" y="0"/>
                  </a:lnTo>
                  <a:lnTo>
                    <a:pt x="1047" y="0"/>
                  </a:lnTo>
                  <a:lnTo>
                    <a:pt x="1099" y="0"/>
                  </a:lnTo>
                  <a:lnTo>
                    <a:pt x="1152" y="0"/>
                  </a:lnTo>
                  <a:lnTo>
                    <a:pt x="1204" y="0"/>
                  </a:lnTo>
                  <a:lnTo>
                    <a:pt x="1257" y="0"/>
                  </a:lnTo>
                  <a:lnTo>
                    <a:pt x="1309" y="0"/>
                  </a:lnTo>
                  <a:lnTo>
                    <a:pt x="1361" y="0"/>
                  </a:lnTo>
                  <a:lnTo>
                    <a:pt x="1413" y="0"/>
                  </a:lnTo>
                  <a:lnTo>
                    <a:pt x="1465" y="0"/>
                  </a:lnTo>
                  <a:lnTo>
                    <a:pt x="1519" y="0"/>
                  </a:lnTo>
                  <a:lnTo>
                    <a:pt x="1571" y="0"/>
                  </a:lnTo>
                  <a:lnTo>
                    <a:pt x="1623" y="0"/>
                  </a:lnTo>
                  <a:lnTo>
                    <a:pt x="1675" y="0"/>
                  </a:lnTo>
                  <a:lnTo>
                    <a:pt x="1728" y="0"/>
                  </a:lnTo>
                  <a:lnTo>
                    <a:pt x="1779" y="0"/>
                  </a:lnTo>
                  <a:lnTo>
                    <a:pt x="1833" y="0"/>
                  </a:lnTo>
                  <a:lnTo>
                    <a:pt x="1885" y="0"/>
                  </a:lnTo>
                  <a:lnTo>
                    <a:pt x="1937" y="0"/>
                  </a:lnTo>
                  <a:lnTo>
                    <a:pt x="1989" y="0"/>
                  </a:lnTo>
                  <a:lnTo>
                    <a:pt x="2041" y="0"/>
                  </a:lnTo>
                  <a:lnTo>
                    <a:pt x="2095" y="0"/>
                  </a:lnTo>
                  <a:lnTo>
                    <a:pt x="2147" y="0"/>
                  </a:lnTo>
                  <a:lnTo>
                    <a:pt x="2199" y="0"/>
                  </a:lnTo>
                  <a:lnTo>
                    <a:pt x="2251" y="0"/>
                  </a:lnTo>
                  <a:lnTo>
                    <a:pt x="2303" y="0"/>
                  </a:lnTo>
                  <a:lnTo>
                    <a:pt x="2357" y="0"/>
                  </a:lnTo>
                  <a:lnTo>
                    <a:pt x="2409" y="0"/>
                  </a:lnTo>
                  <a:lnTo>
                    <a:pt x="2461" y="0"/>
                  </a:lnTo>
                  <a:lnTo>
                    <a:pt x="2513" y="0"/>
                  </a:lnTo>
                  <a:lnTo>
                    <a:pt x="2565" y="0"/>
                  </a:lnTo>
                  <a:lnTo>
                    <a:pt x="2618" y="0"/>
                  </a:lnTo>
                  <a:lnTo>
                    <a:pt x="2671" y="0"/>
                  </a:lnTo>
                  <a:lnTo>
                    <a:pt x="2723" y="0"/>
                  </a:lnTo>
                  <a:lnTo>
                    <a:pt x="2775" y="0"/>
                  </a:lnTo>
                  <a:lnTo>
                    <a:pt x="2827" y="0"/>
                  </a:lnTo>
                  <a:lnTo>
                    <a:pt x="2880" y="0"/>
                  </a:lnTo>
                  <a:lnTo>
                    <a:pt x="2933" y="0"/>
                  </a:lnTo>
                  <a:lnTo>
                    <a:pt x="2985" y="0"/>
                  </a:lnTo>
                  <a:lnTo>
                    <a:pt x="3037" y="0"/>
                  </a:lnTo>
                  <a:lnTo>
                    <a:pt x="3089" y="0"/>
                  </a:lnTo>
                  <a:lnTo>
                    <a:pt x="3141" y="0"/>
                  </a:lnTo>
                  <a:lnTo>
                    <a:pt x="3194" y="0"/>
                  </a:lnTo>
                  <a:lnTo>
                    <a:pt x="3247" y="0"/>
                  </a:lnTo>
                  <a:lnTo>
                    <a:pt x="3299" y="0"/>
                  </a:lnTo>
                  <a:lnTo>
                    <a:pt x="3351" y="0"/>
                  </a:lnTo>
                  <a:lnTo>
                    <a:pt x="3403" y="0"/>
                  </a:lnTo>
                  <a:lnTo>
                    <a:pt x="3456" y="0"/>
                  </a:lnTo>
                  <a:lnTo>
                    <a:pt x="3508" y="0"/>
                  </a:lnTo>
                  <a:lnTo>
                    <a:pt x="3561" y="0"/>
                  </a:lnTo>
                  <a:lnTo>
                    <a:pt x="3613" y="0"/>
                  </a:lnTo>
                  <a:lnTo>
                    <a:pt x="3665" y="0"/>
                  </a:lnTo>
                  <a:lnTo>
                    <a:pt x="3718" y="0"/>
                  </a:lnTo>
                  <a:lnTo>
                    <a:pt x="3770" y="0"/>
                  </a:lnTo>
                  <a:lnTo>
                    <a:pt x="3823" y="0"/>
                  </a:lnTo>
                  <a:lnTo>
                    <a:pt x="3875" y="0"/>
                  </a:lnTo>
                  <a:lnTo>
                    <a:pt x="3927" y="0"/>
                  </a:lnTo>
                  <a:lnTo>
                    <a:pt x="3980" y="0"/>
                  </a:lnTo>
                  <a:lnTo>
                    <a:pt x="4032" y="0"/>
                  </a:lnTo>
                  <a:lnTo>
                    <a:pt x="4084" y="0"/>
                  </a:lnTo>
                  <a:lnTo>
                    <a:pt x="4137" y="0"/>
                  </a:lnTo>
                  <a:lnTo>
                    <a:pt x="4189" y="0"/>
                  </a:lnTo>
                  <a:lnTo>
                    <a:pt x="4241" y="0"/>
                  </a:lnTo>
                  <a:lnTo>
                    <a:pt x="4294" y="0"/>
                  </a:lnTo>
                  <a:lnTo>
                    <a:pt x="4346" y="0"/>
                  </a:lnTo>
                  <a:lnTo>
                    <a:pt x="4398" y="0"/>
                  </a:lnTo>
                  <a:lnTo>
                    <a:pt x="4451" y="0"/>
                  </a:lnTo>
                  <a:lnTo>
                    <a:pt x="4503" y="0"/>
                  </a:lnTo>
                  <a:lnTo>
                    <a:pt x="4556" y="0"/>
                  </a:lnTo>
                  <a:lnTo>
                    <a:pt x="4608" y="0"/>
                  </a:lnTo>
                  <a:lnTo>
                    <a:pt x="4660" y="0"/>
                  </a:lnTo>
                  <a:lnTo>
                    <a:pt x="4713" y="0"/>
                  </a:lnTo>
                  <a:lnTo>
                    <a:pt x="4765" y="0"/>
                  </a:lnTo>
                  <a:lnTo>
                    <a:pt x="4818" y="0"/>
                  </a:lnTo>
                  <a:lnTo>
                    <a:pt x="4870" y="0"/>
                  </a:lnTo>
                  <a:lnTo>
                    <a:pt x="4922" y="0"/>
                  </a:lnTo>
                  <a:lnTo>
                    <a:pt x="4974" y="0"/>
                  </a:lnTo>
                  <a:lnTo>
                    <a:pt x="5027" y="0"/>
                  </a:lnTo>
                  <a:lnTo>
                    <a:pt x="5080" y="0"/>
                  </a:lnTo>
                  <a:lnTo>
                    <a:pt x="5132" y="0"/>
                  </a:lnTo>
                  <a:lnTo>
                    <a:pt x="5184" y="0"/>
                  </a:lnTo>
                  <a:lnTo>
                    <a:pt x="5236" y="0"/>
                  </a:lnTo>
                  <a:lnTo>
                    <a:pt x="5236" y="3"/>
                  </a:lnTo>
                  <a:lnTo>
                    <a:pt x="5184" y="3"/>
                  </a:lnTo>
                  <a:lnTo>
                    <a:pt x="5132" y="3"/>
                  </a:lnTo>
                  <a:lnTo>
                    <a:pt x="5080" y="3"/>
                  </a:lnTo>
                  <a:lnTo>
                    <a:pt x="5027" y="3"/>
                  </a:lnTo>
                  <a:lnTo>
                    <a:pt x="4974" y="3"/>
                  </a:lnTo>
                  <a:lnTo>
                    <a:pt x="4922" y="3"/>
                  </a:lnTo>
                  <a:lnTo>
                    <a:pt x="4870" y="3"/>
                  </a:lnTo>
                  <a:lnTo>
                    <a:pt x="4818" y="3"/>
                  </a:lnTo>
                  <a:lnTo>
                    <a:pt x="4765" y="3"/>
                  </a:lnTo>
                  <a:lnTo>
                    <a:pt x="4713" y="3"/>
                  </a:lnTo>
                  <a:lnTo>
                    <a:pt x="4660" y="3"/>
                  </a:lnTo>
                  <a:lnTo>
                    <a:pt x="4608" y="3"/>
                  </a:lnTo>
                  <a:lnTo>
                    <a:pt x="4556" y="3"/>
                  </a:lnTo>
                  <a:lnTo>
                    <a:pt x="4503" y="3"/>
                  </a:lnTo>
                  <a:lnTo>
                    <a:pt x="4451" y="3"/>
                  </a:lnTo>
                  <a:lnTo>
                    <a:pt x="4398" y="3"/>
                  </a:lnTo>
                  <a:lnTo>
                    <a:pt x="4346" y="3"/>
                  </a:lnTo>
                  <a:lnTo>
                    <a:pt x="4294" y="3"/>
                  </a:lnTo>
                  <a:lnTo>
                    <a:pt x="4241" y="3"/>
                  </a:lnTo>
                  <a:lnTo>
                    <a:pt x="4189" y="3"/>
                  </a:lnTo>
                  <a:lnTo>
                    <a:pt x="4137" y="3"/>
                  </a:lnTo>
                  <a:lnTo>
                    <a:pt x="4084" y="3"/>
                  </a:lnTo>
                  <a:lnTo>
                    <a:pt x="4032" y="3"/>
                  </a:lnTo>
                  <a:lnTo>
                    <a:pt x="3980" y="3"/>
                  </a:lnTo>
                  <a:lnTo>
                    <a:pt x="3927" y="3"/>
                  </a:lnTo>
                  <a:lnTo>
                    <a:pt x="3875" y="3"/>
                  </a:lnTo>
                  <a:lnTo>
                    <a:pt x="3823" y="3"/>
                  </a:lnTo>
                  <a:lnTo>
                    <a:pt x="3770" y="3"/>
                  </a:lnTo>
                  <a:lnTo>
                    <a:pt x="3718" y="3"/>
                  </a:lnTo>
                  <a:lnTo>
                    <a:pt x="3665" y="3"/>
                  </a:lnTo>
                  <a:lnTo>
                    <a:pt x="3613" y="3"/>
                  </a:lnTo>
                  <a:lnTo>
                    <a:pt x="3561" y="3"/>
                  </a:lnTo>
                  <a:lnTo>
                    <a:pt x="3508" y="3"/>
                  </a:lnTo>
                  <a:lnTo>
                    <a:pt x="3456" y="3"/>
                  </a:lnTo>
                  <a:lnTo>
                    <a:pt x="3403" y="3"/>
                  </a:lnTo>
                  <a:lnTo>
                    <a:pt x="3351" y="3"/>
                  </a:lnTo>
                  <a:lnTo>
                    <a:pt x="3299" y="3"/>
                  </a:lnTo>
                  <a:lnTo>
                    <a:pt x="3247" y="3"/>
                  </a:lnTo>
                  <a:lnTo>
                    <a:pt x="3194" y="3"/>
                  </a:lnTo>
                  <a:lnTo>
                    <a:pt x="3141" y="3"/>
                  </a:lnTo>
                  <a:lnTo>
                    <a:pt x="3089" y="3"/>
                  </a:lnTo>
                  <a:lnTo>
                    <a:pt x="3037" y="3"/>
                  </a:lnTo>
                  <a:lnTo>
                    <a:pt x="2985" y="3"/>
                  </a:lnTo>
                  <a:lnTo>
                    <a:pt x="2933" y="3"/>
                  </a:lnTo>
                  <a:lnTo>
                    <a:pt x="2880" y="3"/>
                  </a:lnTo>
                  <a:lnTo>
                    <a:pt x="2827" y="3"/>
                  </a:lnTo>
                  <a:lnTo>
                    <a:pt x="2775" y="3"/>
                  </a:lnTo>
                  <a:lnTo>
                    <a:pt x="2723" y="3"/>
                  </a:lnTo>
                  <a:lnTo>
                    <a:pt x="2671" y="3"/>
                  </a:lnTo>
                  <a:lnTo>
                    <a:pt x="2618" y="3"/>
                  </a:lnTo>
                  <a:lnTo>
                    <a:pt x="2565" y="3"/>
                  </a:lnTo>
                  <a:lnTo>
                    <a:pt x="2513" y="3"/>
                  </a:lnTo>
                  <a:lnTo>
                    <a:pt x="2461" y="3"/>
                  </a:lnTo>
                  <a:lnTo>
                    <a:pt x="2409" y="3"/>
                  </a:lnTo>
                  <a:lnTo>
                    <a:pt x="2357" y="3"/>
                  </a:lnTo>
                  <a:lnTo>
                    <a:pt x="2303" y="3"/>
                  </a:lnTo>
                  <a:lnTo>
                    <a:pt x="2251" y="3"/>
                  </a:lnTo>
                  <a:lnTo>
                    <a:pt x="2199" y="3"/>
                  </a:lnTo>
                  <a:lnTo>
                    <a:pt x="2147" y="3"/>
                  </a:lnTo>
                  <a:lnTo>
                    <a:pt x="2095" y="3"/>
                  </a:lnTo>
                  <a:lnTo>
                    <a:pt x="2041" y="3"/>
                  </a:lnTo>
                  <a:lnTo>
                    <a:pt x="1989" y="3"/>
                  </a:lnTo>
                  <a:lnTo>
                    <a:pt x="1937" y="3"/>
                  </a:lnTo>
                  <a:lnTo>
                    <a:pt x="1885" y="3"/>
                  </a:lnTo>
                  <a:lnTo>
                    <a:pt x="1833" y="3"/>
                  </a:lnTo>
                  <a:lnTo>
                    <a:pt x="1779" y="3"/>
                  </a:lnTo>
                  <a:lnTo>
                    <a:pt x="1728" y="3"/>
                  </a:lnTo>
                  <a:lnTo>
                    <a:pt x="1675" y="3"/>
                  </a:lnTo>
                  <a:lnTo>
                    <a:pt x="1623" y="3"/>
                  </a:lnTo>
                  <a:lnTo>
                    <a:pt x="1571" y="3"/>
                  </a:lnTo>
                  <a:lnTo>
                    <a:pt x="1519" y="3"/>
                  </a:lnTo>
                  <a:lnTo>
                    <a:pt x="1465" y="3"/>
                  </a:lnTo>
                  <a:lnTo>
                    <a:pt x="1413" y="3"/>
                  </a:lnTo>
                  <a:lnTo>
                    <a:pt x="1361" y="3"/>
                  </a:lnTo>
                  <a:lnTo>
                    <a:pt x="1309" y="3"/>
                  </a:lnTo>
                  <a:lnTo>
                    <a:pt x="1257" y="3"/>
                  </a:lnTo>
                  <a:lnTo>
                    <a:pt x="1204" y="3"/>
                  </a:lnTo>
                  <a:lnTo>
                    <a:pt x="1152" y="3"/>
                  </a:lnTo>
                  <a:lnTo>
                    <a:pt x="1099" y="3"/>
                  </a:lnTo>
                  <a:lnTo>
                    <a:pt x="1047" y="3"/>
                  </a:lnTo>
                  <a:lnTo>
                    <a:pt x="995" y="3"/>
                  </a:lnTo>
                  <a:lnTo>
                    <a:pt x="942" y="3"/>
                  </a:lnTo>
                  <a:lnTo>
                    <a:pt x="889" y="3"/>
                  </a:lnTo>
                  <a:lnTo>
                    <a:pt x="837" y="3"/>
                  </a:lnTo>
                  <a:lnTo>
                    <a:pt x="785" y="3"/>
                  </a:lnTo>
                  <a:lnTo>
                    <a:pt x="733" y="3"/>
                  </a:lnTo>
                  <a:lnTo>
                    <a:pt x="680" y="3"/>
                  </a:lnTo>
                  <a:lnTo>
                    <a:pt x="628" y="3"/>
                  </a:lnTo>
                  <a:lnTo>
                    <a:pt x="576" y="3"/>
                  </a:lnTo>
                  <a:lnTo>
                    <a:pt x="523" y="3"/>
                  </a:lnTo>
                  <a:lnTo>
                    <a:pt x="471" y="3"/>
                  </a:lnTo>
                  <a:lnTo>
                    <a:pt x="419" y="3"/>
                  </a:lnTo>
                  <a:lnTo>
                    <a:pt x="366" y="3"/>
                  </a:lnTo>
                  <a:lnTo>
                    <a:pt x="313" y="3"/>
                  </a:lnTo>
                  <a:lnTo>
                    <a:pt x="262" y="3"/>
                  </a:lnTo>
                  <a:lnTo>
                    <a:pt x="209" y="3"/>
                  </a:lnTo>
                  <a:lnTo>
                    <a:pt x="157" y="3"/>
                  </a:lnTo>
                  <a:lnTo>
                    <a:pt x="104" y="3"/>
                  </a:lnTo>
                  <a:lnTo>
                    <a:pt x="52" y="3"/>
                  </a:lnTo>
                  <a:lnTo>
                    <a:pt x="0" y="3"/>
                  </a:lnTo>
                  <a:lnTo>
                    <a:pt x="0" y="0"/>
                  </a:lnTo>
                  <a:close/>
                </a:path>
              </a:pathLst>
            </a:custGeom>
            <a:solidFill>
              <a:srgbClr val="000000"/>
            </a:solidFill>
            <a:ln w="0" cap="flat">
              <a:solidFill>
                <a:srgbClr val="000000"/>
              </a:solidFill>
              <a:prstDash val="solid"/>
              <a:round/>
              <a:headEnd/>
              <a:tailEnd/>
            </a:ln>
          </p:spPr>
          <p:txBody>
            <a:bodyPr/>
            <a:lstStyle/>
            <a:p>
              <a:endParaRPr lang="en-GB"/>
            </a:p>
          </p:txBody>
        </p:sp>
        <p:sp>
          <p:nvSpPr>
            <p:cNvPr id="10255" name="Rectangle 14"/>
            <p:cNvSpPr>
              <a:spLocks noChangeArrowheads="1"/>
            </p:cNvSpPr>
            <p:nvPr/>
          </p:nvSpPr>
          <p:spPr bwMode="auto">
            <a:xfrm>
              <a:off x="477520" y="2235368"/>
              <a:ext cx="70485" cy="311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US" altLang="en-US" sz="1100">
                  <a:solidFill>
                    <a:srgbClr val="000000"/>
                  </a:solidFill>
                  <a:ea typeface="Calibri" pitchFamily="34" charset="0"/>
                  <a:cs typeface="Times New Roman" pitchFamily="18" charset="0"/>
                </a:rPr>
                <a:t>0</a:t>
              </a:r>
              <a:endParaRPr lang="en-GB" altLang="en-US" sz="1100">
                <a:latin typeface="Calibri" pitchFamily="34" charset="0"/>
                <a:ea typeface="Calibri" pitchFamily="34" charset="0"/>
                <a:cs typeface="Times New Roman" pitchFamily="18" charset="0"/>
              </a:endParaRPr>
            </a:p>
          </p:txBody>
        </p:sp>
        <p:sp>
          <p:nvSpPr>
            <p:cNvPr id="10256" name="Rectangle 15"/>
            <p:cNvSpPr>
              <a:spLocks noChangeArrowheads="1"/>
            </p:cNvSpPr>
            <p:nvPr/>
          </p:nvSpPr>
          <p:spPr bwMode="auto">
            <a:xfrm>
              <a:off x="554990" y="2134870"/>
              <a:ext cx="31750"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1100">
                  <a:solidFill>
                    <a:srgbClr val="000000"/>
                  </a:solidFill>
                  <a:latin typeface="Calibri" pitchFamily="34" charset="0"/>
                  <a:cs typeface="Calibri" pitchFamily="34" charset="0"/>
                </a:rPr>
                <a:t> </a:t>
              </a:r>
              <a:endParaRPr lang="en-GB" altLang="en-US" sz="1100">
                <a:latin typeface="Calibri" pitchFamily="34" charset="0"/>
                <a:ea typeface="Calibri" pitchFamily="34" charset="0"/>
                <a:cs typeface="Times New Roman" pitchFamily="18" charset="0"/>
              </a:endParaRPr>
            </a:p>
          </p:txBody>
        </p:sp>
        <p:sp>
          <p:nvSpPr>
            <p:cNvPr id="10257" name="Rectangle 16"/>
            <p:cNvSpPr>
              <a:spLocks noChangeArrowheads="1"/>
            </p:cNvSpPr>
            <p:nvPr/>
          </p:nvSpPr>
          <p:spPr bwMode="auto">
            <a:xfrm>
              <a:off x="3837496" y="2271084"/>
              <a:ext cx="78105" cy="311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US" altLang="en-US" sz="1100">
                  <a:solidFill>
                    <a:srgbClr val="000000"/>
                  </a:solidFill>
                  <a:latin typeface="Arial" charset="0"/>
                  <a:ea typeface="Calibri" pitchFamily="34" charset="0"/>
                  <a:cs typeface="Times New Roman" pitchFamily="18" charset="0"/>
                </a:rPr>
                <a:t>1</a:t>
              </a:r>
              <a:endParaRPr lang="en-GB" altLang="en-US" sz="1100">
                <a:latin typeface="Calibri" pitchFamily="34" charset="0"/>
                <a:ea typeface="Calibri" pitchFamily="34" charset="0"/>
                <a:cs typeface="Times New Roman" pitchFamily="18" charset="0"/>
              </a:endParaRPr>
            </a:p>
          </p:txBody>
        </p:sp>
        <p:sp>
          <p:nvSpPr>
            <p:cNvPr id="10258" name="Rectangle 17"/>
            <p:cNvSpPr>
              <a:spLocks noChangeArrowheads="1"/>
            </p:cNvSpPr>
            <p:nvPr/>
          </p:nvSpPr>
          <p:spPr bwMode="auto">
            <a:xfrm>
              <a:off x="3896336" y="2202072"/>
              <a:ext cx="31750"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1100">
                  <a:solidFill>
                    <a:srgbClr val="000000"/>
                  </a:solidFill>
                  <a:latin typeface="Calibri" pitchFamily="34" charset="0"/>
                  <a:cs typeface="Calibri" pitchFamily="34" charset="0"/>
                </a:rPr>
                <a:t> </a:t>
              </a:r>
              <a:endParaRPr lang="en-GB" altLang="en-US" sz="1100">
                <a:latin typeface="Calibri" pitchFamily="34" charset="0"/>
                <a:ea typeface="Calibri" pitchFamily="34" charset="0"/>
                <a:cs typeface="Times New Roman" pitchFamily="18" charset="0"/>
              </a:endParaRPr>
            </a:p>
          </p:txBody>
        </p:sp>
        <p:sp>
          <p:nvSpPr>
            <p:cNvPr id="10259" name="Freeform 18"/>
            <p:cNvSpPr>
              <a:spLocks/>
            </p:cNvSpPr>
            <p:nvPr/>
          </p:nvSpPr>
          <p:spPr bwMode="auto">
            <a:xfrm>
              <a:off x="3840480" y="421640"/>
              <a:ext cx="5715" cy="1551940"/>
            </a:xfrm>
            <a:custGeom>
              <a:avLst/>
              <a:gdLst>
                <a:gd name="T0" fmla="*/ 170054928 w 28"/>
                <a:gd name="T1" fmla="*/ 27866930 h 8126"/>
                <a:gd name="T2" fmla="*/ 0 w 28"/>
                <a:gd name="T3" fmla="*/ 2147483647 h 8126"/>
                <a:gd name="T4" fmla="*/ 33994249 w 28"/>
                <a:gd name="T5" fmla="*/ 2147483647 h 8126"/>
                <a:gd name="T6" fmla="*/ 68030339 w 28"/>
                <a:gd name="T7" fmla="*/ 2147483647 h 8126"/>
                <a:gd name="T8" fmla="*/ 238085267 w 28"/>
                <a:gd name="T9" fmla="*/ 27866930 h 8126"/>
                <a:gd name="T10" fmla="*/ 204091018 w 28"/>
                <a:gd name="T11" fmla="*/ 0 h 8126"/>
                <a:gd name="T12" fmla="*/ 170054928 w 28"/>
                <a:gd name="T13" fmla="*/ 27866930 h 812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 h="8126">
                  <a:moveTo>
                    <a:pt x="20" y="4"/>
                  </a:moveTo>
                  <a:lnTo>
                    <a:pt x="0" y="8122"/>
                  </a:lnTo>
                  <a:cubicBezTo>
                    <a:pt x="0" y="8124"/>
                    <a:pt x="2" y="8126"/>
                    <a:pt x="4" y="8126"/>
                  </a:cubicBezTo>
                  <a:cubicBezTo>
                    <a:pt x="6" y="8126"/>
                    <a:pt x="8" y="8124"/>
                    <a:pt x="8" y="8122"/>
                  </a:cubicBezTo>
                  <a:lnTo>
                    <a:pt x="28" y="4"/>
                  </a:lnTo>
                  <a:cubicBezTo>
                    <a:pt x="28" y="2"/>
                    <a:pt x="26" y="0"/>
                    <a:pt x="24" y="0"/>
                  </a:cubicBezTo>
                  <a:cubicBezTo>
                    <a:pt x="22" y="0"/>
                    <a:pt x="20" y="2"/>
                    <a:pt x="20" y="4"/>
                  </a:cubicBezTo>
                  <a:close/>
                </a:path>
              </a:pathLst>
            </a:custGeom>
            <a:solidFill>
              <a:srgbClr val="000000"/>
            </a:solidFill>
            <a:ln w="0" cap="flat">
              <a:solidFill>
                <a:srgbClr val="000000"/>
              </a:solidFill>
              <a:prstDash val="solid"/>
              <a:round/>
              <a:headEnd/>
              <a:tailEnd/>
            </a:ln>
          </p:spPr>
          <p:txBody>
            <a:bodyPr/>
            <a:lstStyle/>
            <a:p>
              <a:endParaRPr lang="en-GB"/>
            </a:p>
          </p:txBody>
        </p:sp>
        <p:sp>
          <p:nvSpPr>
            <p:cNvPr id="10260" name="Freeform 19"/>
            <p:cNvSpPr>
              <a:spLocks/>
            </p:cNvSpPr>
            <p:nvPr/>
          </p:nvSpPr>
          <p:spPr bwMode="auto">
            <a:xfrm>
              <a:off x="1600330" y="417670"/>
              <a:ext cx="5715" cy="1551940"/>
            </a:xfrm>
            <a:custGeom>
              <a:avLst/>
              <a:gdLst>
                <a:gd name="T0" fmla="*/ 42513783 w 56"/>
                <a:gd name="T1" fmla="*/ 6966732 h 16252"/>
                <a:gd name="T2" fmla="*/ 0 w 56"/>
                <a:gd name="T3" fmla="*/ 2147483647 h 16252"/>
                <a:gd name="T4" fmla="*/ 8498613 w 56"/>
                <a:gd name="T5" fmla="*/ 2147483647 h 16252"/>
                <a:gd name="T6" fmla="*/ 17007534 w 56"/>
                <a:gd name="T7" fmla="*/ 2147483647 h 16252"/>
                <a:gd name="T8" fmla="*/ 59521317 w 56"/>
                <a:gd name="T9" fmla="*/ 6966732 h 16252"/>
                <a:gd name="T10" fmla="*/ 51022704 w 56"/>
                <a:gd name="T11" fmla="*/ 0 h 16252"/>
                <a:gd name="T12" fmla="*/ 42513783 w 56"/>
                <a:gd name="T13" fmla="*/ 6966732 h 162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6" h="16252">
                  <a:moveTo>
                    <a:pt x="40" y="8"/>
                  </a:moveTo>
                  <a:lnTo>
                    <a:pt x="0" y="16244"/>
                  </a:lnTo>
                  <a:cubicBezTo>
                    <a:pt x="0" y="16249"/>
                    <a:pt x="3" y="16252"/>
                    <a:pt x="8" y="16252"/>
                  </a:cubicBezTo>
                  <a:cubicBezTo>
                    <a:pt x="12" y="16252"/>
                    <a:pt x="16" y="16249"/>
                    <a:pt x="16" y="16244"/>
                  </a:cubicBezTo>
                  <a:lnTo>
                    <a:pt x="56" y="8"/>
                  </a:lnTo>
                  <a:cubicBezTo>
                    <a:pt x="56" y="4"/>
                    <a:pt x="52" y="0"/>
                    <a:pt x="48" y="0"/>
                  </a:cubicBezTo>
                  <a:cubicBezTo>
                    <a:pt x="43" y="0"/>
                    <a:pt x="40" y="4"/>
                    <a:pt x="40" y="8"/>
                  </a:cubicBezTo>
                  <a:close/>
                </a:path>
              </a:pathLst>
            </a:custGeom>
            <a:solidFill>
              <a:srgbClr val="000000"/>
            </a:solidFill>
            <a:ln w="0" cap="flat">
              <a:solidFill>
                <a:srgbClr val="000000"/>
              </a:solidFill>
              <a:prstDash val="solid"/>
              <a:round/>
              <a:headEnd/>
              <a:tailEnd/>
            </a:ln>
          </p:spPr>
          <p:txBody>
            <a:bodyPr/>
            <a:lstStyle/>
            <a:p>
              <a:endParaRPr lang="en-GB"/>
            </a:p>
          </p:txBody>
        </p:sp>
        <p:sp>
          <p:nvSpPr>
            <p:cNvPr id="10261" name="Freeform 20"/>
            <p:cNvSpPr>
              <a:spLocks/>
            </p:cNvSpPr>
            <p:nvPr/>
          </p:nvSpPr>
          <p:spPr bwMode="auto">
            <a:xfrm>
              <a:off x="2904490" y="417670"/>
              <a:ext cx="1905" cy="1551940"/>
            </a:xfrm>
            <a:custGeom>
              <a:avLst/>
              <a:gdLst>
                <a:gd name="T0" fmla="*/ 108020168 w 8"/>
                <a:gd name="T1" fmla="*/ 27866930 h 8126"/>
                <a:gd name="T2" fmla="*/ 108020168 w 8"/>
                <a:gd name="T3" fmla="*/ 2147483647 h 8126"/>
                <a:gd name="T4" fmla="*/ 54038421 w 8"/>
                <a:gd name="T5" fmla="*/ 2147483647 h 8126"/>
                <a:gd name="T6" fmla="*/ 0 w 8"/>
                <a:gd name="T7" fmla="*/ 2147483647 h 8126"/>
                <a:gd name="T8" fmla="*/ 0 w 8"/>
                <a:gd name="T9" fmla="*/ 27866930 h 8126"/>
                <a:gd name="T10" fmla="*/ 54038421 w 8"/>
                <a:gd name="T11" fmla="*/ 0 h 8126"/>
                <a:gd name="T12" fmla="*/ 108020168 w 8"/>
                <a:gd name="T13" fmla="*/ 27866930 h 812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 h="8126">
                  <a:moveTo>
                    <a:pt x="8" y="4"/>
                  </a:moveTo>
                  <a:lnTo>
                    <a:pt x="8" y="8122"/>
                  </a:lnTo>
                  <a:cubicBezTo>
                    <a:pt x="8" y="8124"/>
                    <a:pt x="6" y="8126"/>
                    <a:pt x="4" y="8126"/>
                  </a:cubicBezTo>
                  <a:cubicBezTo>
                    <a:pt x="2" y="8126"/>
                    <a:pt x="0" y="8124"/>
                    <a:pt x="0" y="8122"/>
                  </a:cubicBezTo>
                  <a:lnTo>
                    <a:pt x="0" y="4"/>
                  </a:lnTo>
                  <a:cubicBezTo>
                    <a:pt x="0" y="2"/>
                    <a:pt x="2" y="0"/>
                    <a:pt x="4" y="0"/>
                  </a:cubicBezTo>
                  <a:cubicBezTo>
                    <a:pt x="6" y="0"/>
                    <a:pt x="8" y="2"/>
                    <a:pt x="8" y="4"/>
                  </a:cubicBezTo>
                  <a:close/>
                </a:path>
              </a:pathLst>
            </a:custGeom>
            <a:solidFill>
              <a:srgbClr val="000000"/>
            </a:solidFill>
            <a:ln w="0" cap="flat">
              <a:solidFill>
                <a:srgbClr val="000000"/>
              </a:solidFill>
              <a:prstDash val="solid"/>
              <a:round/>
              <a:headEnd/>
              <a:tailEnd/>
            </a:ln>
          </p:spPr>
          <p:txBody>
            <a:bodyPr/>
            <a:lstStyle/>
            <a:p>
              <a:endParaRPr lang="en-GB"/>
            </a:p>
          </p:txBody>
        </p:sp>
        <p:sp>
          <p:nvSpPr>
            <p:cNvPr id="10263" name="Rectangle 22"/>
            <p:cNvSpPr>
              <a:spLocks noChangeArrowheads="1"/>
            </p:cNvSpPr>
            <p:nvPr/>
          </p:nvSpPr>
          <p:spPr bwMode="auto">
            <a:xfrm>
              <a:off x="4225290" y="1908810"/>
              <a:ext cx="70485" cy="311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US" altLang="en-US" sz="1100" i="1">
                  <a:solidFill>
                    <a:srgbClr val="000000"/>
                  </a:solidFill>
                  <a:ea typeface="Calibri" pitchFamily="34" charset="0"/>
                  <a:cs typeface="Times New Roman" pitchFamily="18" charset="0"/>
                </a:rPr>
                <a:t>a</a:t>
              </a:r>
              <a:endParaRPr lang="en-GB" altLang="en-US" sz="1100">
                <a:latin typeface="Calibri" pitchFamily="34" charset="0"/>
                <a:ea typeface="Calibri" pitchFamily="34" charset="0"/>
                <a:cs typeface="Times New Roman" pitchFamily="18" charset="0"/>
              </a:endParaRPr>
            </a:p>
          </p:txBody>
        </p:sp>
        <p:sp>
          <p:nvSpPr>
            <p:cNvPr id="10264" name="Rectangle 23"/>
            <p:cNvSpPr>
              <a:spLocks noChangeArrowheads="1"/>
            </p:cNvSpPr>
            <p:nvPr/>
          </p:nvSpPr>
          <p:spPr bwMode="auto">
            <a:xfrm>
              <a:off x="4295140" y="1899920"/>
              <a:ext cx="31750"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1100">
                  <a:solidFill>
                    <a:srgbClr val="000000"/>
                  </a:solidFill>
                  <a:latin typeface="Calibri" pitchFamily="34" charset="0"/>
                  <a:cs typeface="Calibri" pitchFamily="34" charset="0"/>
                </a:rPr>
                <a:t> </a:t>
              </a:r>
              <a:endParaRPr lang="en-GB" altLang="en-US" sz="1100">
                <a:latin typeface="Calibri" pitchFamily="34" charset="0"/>
                <a:ea typeface="Calibri" pitchFamily="34" charset="0"/>
                <a:cs typeface="Times New Roman" pitchFamily="18" charset="0"/>
              </a:endParaRPr>
            </a:p>
          </p:txBody>
        </p:sp>
        <p:sp>
          <p:nvSpPr>
            <p:cNvPr id="10265" name="Rectangle 24"/>
            <p:cNvSpPr>
              <a:spLocks noChangeArrowheads="1"/>
            </p:cNvSpPr>
            <p:nvPr/>
          </p:nvSpPr>
          <p:spPr bwMode="auto">
            <a:xfrm>
              <a:off x="132715" y="111760"/>
              <a:ext cx="201930" cy="311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US" altLang="en-US" sz="1100" i="1">
                  <a:solidFill>
                    <a:srgbClr val="000000"/>
                  </a:solidFill>
                  <a:ea typeface="Calibri" pitchFamily="34" charset="0"/>
                  <a:cs typeface="Times New Roman" pitchFamily="18" charset="0"/>
                </a:rPr>
                <a:t>f(a)</a:t>
              </a:r>
              <a:endParaRPr lang="en-GB" altLang="en-US" sz="1100">
                <a:latin typeface="Calibri" pitchFamily="34" charset="0"/>
                <a:ea typeface="Calibri" pitchFamily="34" charset="0"/>
                <a:cs typeface="Times New Roman" pitchFamily="18" charset="0"/>
              </a:endParaRPr>
            </a:p>
          </p:txBody>
        </p:sp>
        <p:sp>
          <p:nvSpPr>
            <p:cNvPr id="10266" name="Rectangle 25"/>
            <p:cNvSpPr>
              <a:spLocks noChangeArrowheads="1"/>
            </p:cNvSpPr>
            <p:nvPr/>
          </p:nvSpPr>
          <p:spPr bwMode="auto">
            <a:xfrm>
              <a:off x="334010" y="102235"/>
              <a:ext cx="31750"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1100">
                  <a:solidFill>
                    <a:srgbClr val="000000"/>
                  </a:solidFill>
                  <a:latin typeface="Calibri" pitchFamily="34" charset="0"/>
                  <a:cs typeface="Calibri" pitchFamily="34" charset="0"/>
                </a:rPr>
                <a:t> </a:t>
              </a:r>
              <a:endParaRPr lang="en-GB" altLang="en-US" sz="1100">
                <a:latin typeface="Calibri" pitchFamily="34" charset="0"/>
                <a:ea typeface="Calibri" pitchFamily="34" charset="0"/>
                <a:cs typeface="Times New Roman" pitchFamily="18" charset="0"/>
              </a:endParaRPr>
            </a:p>
          </p:txBody>
        </p:sp>
        <p:sp>
          <p:nvSpPr>
            <p:cNvPr id="10267" name="Rectangle 26"/>
            <p:cNvSpPr>
              <a:spLocks noChangeArrowheads="1"/>
            </p:cNvSpPr>
            <p:nvPr/>
          </p:nvSpPr>
          <p:spPr bwMode="auto">
            <a:xfrm>
              <a:off x="1037491" y="863600"/>
              <a:ext cx="54606" cy="8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US" altLang="en-US" sz="1100" b="1" i="1" dirty="0">
                  <a:solidFill>
                    <a:srgbClr val="000000"/>
                  </a:solidFill>
                  <a:ea typeface="Calibri" pitchFamily="34" charset="0"/>
                  <a:cs typeface="Times New Roman" pitchFamily="18" charset="0"/>
                </a:rPr>
                <a:t>O</a:t>
              </a:r>
              <a:endParaRPr lang="en-GB" altLang="en-US" sz="1100" b="1" dirty="0">
                <a:latin typeface="Calibri" pitchFamily="34" charset="0"/>
                <a:ea typeface="Calibri" pitchFamily="34" charset="0"/>
                <a:cs typeface="Times New Roman" pitchFamily="18" charset="0"/>
              </a:endParaRPr>
            </a:p>
          </p:txBody>
        </p:sp>
        <p:sp>
          <p:nvSpPr>
            <p:cNvPr id="10268" name="Rectangle 27"/>
            <p:cNvSpPr>
              <a:spLocks noChangeArrowheads="1"/>
            </p:cNvSpPr>
            <p:nvPr/>
          </p:nvSpPr>
          <p:spPr bwMode="auto">
            <a:xfrm>
              <a:off x="1439545" y="854710"/>
              <a:ext cx="31750"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1100">
                  <a:solidFill>
                    <a:srgbClr val="000000"/>
                  </a:solidFill>
                  <a:latin typeface="Calibri" pitchFamily="34" charset="0"/>
                  <a:cs typeface="Calibri" pitchFamily="34" charset="0"/>
                </a:rPr>
                <a:t> </a:t>
              </a:r>
              <a:endParaRPr lang="en-GB" altLang="en-US" sz="1100">
                <a:latin typeface="Calibri" pitchFamily="34" charset="0"/>
                <a:ea typeface="Calibri" pitchFamily="34" charset="0"/>
                <a:cs typeface="Times New Roman" pitchFamily="18" charset="0"/>
              </a:endParaRPr>
            </a:p>
          </p:txBody>
        </p:sp>
        <p:sp>
          <p:nvSpPr>
            <p:cNvPr id="10269" name="Rectangle 28"/>
            <p:cNvSpPr>
              <a:spLocks noChangeArrowheads="1"/>
            </p:cNvSpPr>
            <p:nvPr/>
          </p:nvSpPr>
          <p:spPr bwMode="auto">
            <a:xfrm>
              <a:off x="1018285" y="1029836"/>
              <a:ext cx="141287" cy="92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15000"/>
                </a:lnSpc>
                <a:spcAft>
                  <a:spcPts val="1000"/>
                </a:spcAft>
              </a:pPr>
              <a:r>
                <a:rPr lang="en-US" altLang="en-US" sz="1200" b="1" dirty="0" smtClean="0">
                  <a:solidFill>
                    <a:srgbClr val="000000"/>
                  </a:solidFill>
                  <a:ea typeface="Calibri" pitchFamily="34" charset="0"/>
                  <a:cs typeface="Times New Roman" pitchFamily="18" charset="0"/>
                </a:rPr>
                <a:t>30</a:t>
              </a:r>
              <a:endParaRPr lang="en-GB" altLang="en-US" sz="1200" b="1" dirty="0">
                <a:latin typeface="Calibri" pitchFamily="34" charset="0"/>
                <a:ea typeface="Calibri" pitchFamily="34" charset="0"/>
                <a:cs typeface="Times New Roman" pitchFamily="18" charset="0"/>
              </a:endParaRPr>
            </a:p>
          </p:txBody>
        </p:sp>
        <p:sp>
          <p:nvSpPr>
            <p:cNvPr id="10270" name="Rectangle 29"/>
            <p:cNvSpPr>
              <a:spLocks noChangeArrowheads="1"/>
            </p:cNvSpPr>
            <p:nvPr/>
          </p:nvSpPr>
          <p:spPr bwMode="auto">
            <a:xfrm>
              <a:off x="1442720" y="990600"/>
              <a:ext cx="31750"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1100">
                  <a:solidFill>
                    <a:srgbClr val="000000"/>
                  </a:solidFill>
                  <a:latin typeface="Calibri" pitchFamily="34" charset="0"/>
                  <a:cs typeface="Calibri" pitchFamily="34" charset="0"/>
                </a:rPr>
                <a:t> </a:t>
              </a:r>
              <a:endParaRPr lang="en-GB" altLang="en-US" sz="1100">
                <a:latin typeface="Calibri" pitchFamily="34" charset="0"/>
                <a:ea typeface="Calibri" pitchFamily="34" charset="0"/>
                <a:cs typeface="Times New Roman" pitchFamily="18" charset="0"/>
              </a:endParaRPr>
            </a:p>
          </p:txBody>
        </p:sp>
        <p:sp>
          <p:nvSpPr>
            <p:cNvPr id="10271" name="Rectangle 30"/>
            <p:cNvSpPr>
              <a:spLocks noChangeArrowheads="1"/>
            </p:cNvSpPr>
            <p:nvPr/>
          </p:nvSpPr>
          <p:spPr bwMode="auto">
            <a:xfrm>
              <a:off x="2202345" y="863600"/>
              <a:ext cx="49053" cy="8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US" altLang="en-US" sz="1100" b="1" i="1" dirty="0">
                  <a:solidFill>
                    <a:srgbClr val="000000"/>
                  </a:solidFill>
                  <a:ea typeface="Calibri" pitchFamily="34" charset="0"/>
                  <a:cs typeface="Times New Roman" pitchFamily="18" charset="0"/>
                </a:rPr>
                <a:t>A</a:t>
              </a:r>
              <a:endParaRPr lang="en-GB" altLang="en-US" sz="1100" b="1" dirty="0">
                <a:latin typeface="Calibri" pitchFamily="34" charset="0"/>
                <a:ea typeface="Calibri" pitchFamily="34" charset="0"/>
                <a:cs typeface="Times New Roman" pitchFamily="18" charset="0"/>
              </a:endParaRPr>
            </a:p>
          </p:txBody>
        </p:sp>
        <p:sp>
          <p:nvSpPr>
            <p:cNvPr id="10272" name="Rectangle 31"/>
            <p:cNvSpPr>
              <a:spLocks noChangeArrowheads="1"/>
            </p:cNvSpPr>
            <p:nvPr/>
          </p:nvSpPr>
          <p:spPr bwMode="auto">
            <a:xfrm>
              <a:off x="2645410" y="854710"/>
              <a:ext cx="31750"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1100">
                  <a:solidFill>
                    <a:srgbClr val="000000"/>
                  </a:solidFill>
                  <a:latin typeface="Calibri" pitchFamily="34" charset="0"/>
                  <a:cs typeface="Calibri" pitchFamily="34" charset="0"/>
                </a:rPr>
                <a:t> </a:t>
              </a:r>
              <a:endParaRPr lang="en-GB" altLang="en-US" sz="1100">
                <a:latin typeface="Calibri" pitchFamily="34" charset="0"/>
                <a:ea typeface="Calibri" pitchFamily="34" charset="0"/>
                <a:cs typeface="Times New Roman" pitchFamily="18" charset="0"/>
              </a:endParaRPr>
            </a:p>
          </p:txBody>
        </p:sp>
        <p:sp>
          <p:nvSpPr>
            <p:cNvPr id="10273" name="Rectangle 32"/>
            <p:cNvSpPr>
              <a:spLocks noChangeArrowheads="1"/>
            </p:cNvSpPr>
            <p:nvPr/>
          </p:nvSpPr>
          <p:spPr bwMode="auto">
            <a:xfrm>
              <a:off x="2181522" y="1030462"/>
              <a:ext cx="90700" cy="98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US" altLang="en-US" sz="1200" b="1" dirty="0" smtClean="0">
                  <a:solidFill>
                    <a:srgbClr val="000000"/>
                  </a:solidFill>
                  <a:ea typeface="Calibri" pitchFamily="34" charset="0"/>
                  <a:cs typeface="Times New Roman" pitchFamily="18" charset="0"/>
                </a:rPr>
                <a:t>40</a:t>
              </a:r>
              <a:endParaRPr lang="en-GB" altLang="en-US" sz="1200" b="1" dirty="0">
                <a:latin typeface="Calibri" pitchFamily="34" charset="0"/>
                <a:ea typeface="Calibri" pitchFamily="34" charset="0"/>
                <a:cs typeface="Times New Roman" pitchFamily="18" charset="0"/>
              </a:endParaRPr>
            </a:p>
          </p:txBody>
        </p:sp>
        <p:sp>
          <p:nvSpPr>
            <p:cNvPr id="10274" name="Rectangle 33"/>
            <p:cNvSpPr>
              <a:spLocks noChangeArrowheads="1"/>
            </p:cNvSpPr>
            <p:nvPr/>
          </p:nvSpPr>
          <p:spPr bwMode="auto">
            <a:xfrm>
              <a:off x="2662555" y="990600"/>
              <a:ext cx="31750"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1100" dirty="0">
                  <a:solidFill>
                    <a:srgbClr val="000000"/>
                  </a:solidFill>
                  <a:latin typeface="Calibri" pitchFamily="34" charset="0"/>
                  <a:cs typeface="Calibri" pitchFamily="34" charset="0"/>
                </a:rPr>
                <a:t> </a:t>
              </a:r>
              <a:endParaRPr lang="en-GB" altLang="en-US" sz="1100" dirty="0">
                <a:latin typeface="Calibri" pitchFamily="34" charset="0"/>
                <a:ea typeface="Calibri" pitchFamily="34" charset="0"/>
                <a:cs typeface="Times New Roman" pitchFamily="18" charset="0"/>
              </a:endParaRPr>
            </a:p>
          </p:txBody>
        </p:sp>
        <p:sp>
          <p:nvSpPr>
            <p:cNvPr id="10275" name="Rectangle 34"/>
            <p:cNvSpPr>
              <a:spLocks noChangeArrowheads="1"/>
            </p:cNvSpPr>
            <p:nvPr/>
          </p:nvSpPr>
          <p:spPr bwMode="auto">
            <a:xfrm>
              <a:off x="3164313" y="857609"/>
              <a:ext cx="34244" cy="8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US" altLang="en-US" sz="1100" b="1" i="1" dirty="0">
                  <a:solidFill>
                    <a:srgbClr val="000000"/>
                  </a:solidFill>
                  <a:latin typeface="Calibri" pitchFamily="34" charset="0"/>
                  <a:cs typeface="Calibri" pitchFamily="34" charset="0"/>
                </a:rPr>
                <a:t>L</a:t>
              </a:r>
              <a:endParaRPr lang="en-GB" altLang="en-US" sz="1100" b="1" dirty="0">
                <a:latin typeface="Calibri" pitchFamily="34" charset="0"/>
                <a:ea typeface="Calibri" pitchFamily="34" charset="0"/>
                <a:cs typeface="Times New Roman" pitchFamily="18" charset="0"/>
              </a:endParaRPr>
            </a:p>
          </p:txBody>
        </p:sp>
        <p:sp>
          <p:nvSpPr>
            <p:cNvPr id="10276" name="Rectangle 35"/>
            <p:cNvSpPr>
              <a:spLocks noChangeArrowheads="1"/>
            </p:cNvSpPr>
            <p:nvPr/>
          </p:nvSpPr>
          <p:spPr bwMode="auto">
            <a:xfrm>
              <a:off x="3444240" y="848995"/>
              <a:ext cx="31750"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1100" i="1">
                  <a:solidFill>
                    <a:srgbClr val="000000"/>
                  </a:solidFill>
                  <a:latin typeface="Calibri" pitchFamily="34" charset="0"/>
                  <a:cs typeface="Calibri" pitchFamily="34" charset="0"/>
                </a:rPr>
                <a:t> </a:t>
              </a:r>
              <a:endParaRPr lang="en-GB" altLang="en-US" sz="1100">
                <a:latin typeface="Calibri" pitchFamily="34" charset="0"/>
                <a:ea typeface="Calibri" pitchFamily="34" charset="0"/>
                <a:cs typeface="Times New Roman" pitchFamily="18" charset="0"/>
              </a:endParaRPr>
            </a:p>
          </p:txBody>
        </p:sp>
        <p:sp>
          <p:nvSpPr>
            <p:cNvPr id="10277" name="Rectangle 36"/>
            <p:cNvSpPr>
              <a:spLocks noChangeArrowheads="1"/>
            </p:cNvSpPr>
            <p:nvPr/>
          </p:nvSpPr>
          <p:spPr bwMode="auto">
            <a:xfrm>
              <a:off x="3138925" y="1029836"/>
              <a:ext cx="90700" cy="98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1200" b="1" dirty="0" smtClean="0">
                  <a:latin typeface="Calibri" pitchFamily="34" charset="0"/>
                  <a:ea typeface="Calibri" pitchFamily="34" charset="0"/>
                  <a:cs typeface="Times New Roman" pitchFamily="18" charset="0"/>
                </a:rPr>
                <a:t>16</a:t>
              </a:r>
              <a:endParaRPr lang="en-GB" altLang="en-US" sz="1200" b="1" dirty="0">
                <a:latin typeface="Calibri" pitchFamily="34" charset="0"/>
                <a:ea typeface="Calibri" pitchFamily="34" charset="0"/>
                <a:cs typeface="Times New Roman" pitchFamily="18" charset="0"/>
              </a:endParaRPr>
            </a:p>
          </p:txBody>
        </p:sp>
        <p:sp>
          <p:nvSpPr>
            <p:cNvPr id="10278" name="Rectangle 37"/>
            <p:cNvSpPr>
              <a:spLocks noChangeArrowheads="1"/>
            </p:cNvSpPr>
            <p:nvPr/>
          </p:nvSpPr>
          <p:spPr bwMode="auto">
            <a:xfrm>
              <a:off x="3436620" y="990600"/>
              <a:ext cx="31750"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1100">
                  <a:solidFill>
                    <a:srgbClr val="000000"/>
                  </a:solidFill>
                  <a:latin typeface="Calibri" pitchFamily="34" charset="0"/>
                  <a:cs typeface="Calibri" pitchFamily="34" charset="0"/>
                </a:rPr>
                <a:t> </a:t>
              </a:r>
              <a:endParaRPr lang="en-GB" altLang="en-US" sz="1100">
                <a:latin typeface="Calibri" pitchFamily="34" charset="0"/>
                <a:ea typeface="Calibri" pitchFamily="34" charset="0"/>
                <a:cs typeface="Times New Roman" pitchFamily="18" charset="0"/>
              </a:endParaRPr>
            </a:p>
          </p:txBody>
        </p:sp>
        <p:sp>
          <p:nvSpPr>
            <p:cNvPr id="10279" name="Rectangle 38"/>
            <p:cNvSpPr>
              <a:spLocks noChangeArrowheads="1"/>
            </p:cNvSpPr>
            <p:nvPr/>
          </p:nvSpPr>
          <p:spPr bwMode="auto">
            <a:xfrm>
              <a:off x="3618435" y="854710"/>
              <a:ext cx="51829" cy="8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US" altLang="en-US" sz="1100" b="1" i="1" dirty="0">
                  <a:solidFill>
                    <a:srgbClr val="000000"/>
                  </a:solidFill>
                  <a:latin typeface="Calibri" pitchFamily="34" charset="0"/>
                  <a:cs typeface="Calibri" pitchFamily="34" charset="0"/>
                </a:rPr>
                <a:t>H</a:t>
              </a:r>
              <a:endParaRPr lang="en-GB" altLang="en-US" sz="1100" b="1" dirty="0">
                <a:latin typeface="Calibri" pitchFamily="34" charset="0"/>
                <a:ea typeface="Calibri" pitchFamily="34" charset="0"/>
                <a:cs typeface="Times New Roman" pitchFamily="18" charset="0"/>
              </a:endParaRPr>
            </a:p>
          </p:txBody>
        </p:sp>
        <p:sp>
          <p:nvSpPr>
            <p:cNvPr id="10280" name="Rectangle 39"/>
            <p:cNvSpPr>
              <a:spLocks noChangeArrowheads="1"/>
            </p:cNvSpPr>
            <p:nvPr/>
          </p:nvSpPr>
          <p:spPr bwMode="auto">
            <a:xfrm>
              <a:off x="3758565" y="859790"/>
              <a:ext cx="31750"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1100" i="1">
                  <a:solidFill>
                    <a:srgbClr val="000000"/>
                  </a:solidFill>
                  <a:latin typeface="Calibri" pitchFamily="34" charset="0"/>
                  <a:cs typeface="Calibri" pitchFamily="34" charset="0"/>
                </a:rPr>
                <a:t> </a:t>
              </a:r>
              <a:endParaRPr lang="en-GB" altLang="en-US" sz="1100">
                <a:latin typeface="Calibri" pitchFamily="34" charset="0"/>
                <a:ea typeface="Calibri" pitchFamily="34" charset="0"/>
                <a:cs typeface="Times New Roman" pitchFamily="18" charset="0"/>
              </a:endParaRPr>
            </a:p>
          </p:txBody>
        </p:sp>
        <p:sp>
          <p:nvSpPr>
            <p:cNvPr id="10281" name="Rectangle 40"/>
            <p:cNvSpPr>
              <a:spLocks noChangeArrowheads="1"/>
            </p:cNvSpPr>
            <p:nvPr/>
          </p:nvSpPr>
          <p:spPr bwMode="auto">
            <a:xfrm>
              <a:off x="3599000" y="1036352"/>
              <a:ext cx="90700" cy="92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1200" b="1" dirty="0" smtClean="0">
                  <a:latin typeface="Calibri" pitchFamily="34" charset="0"/>
                  <a:ea typeface="Calibri" pitchFamily="34" charset="0"/>
                  <a:cs typeface="Times New Roman" pitchFamily="18" charset="0"/>
                </a:rPr>
                <a:t>14</a:t>
              </a:r>
              <a:endParaRPr lang="en-GB" altLang="en-US" sz="1200" b="1" dirty="0">
                <a:latin typeface="Calibri" pitchFamily="34" charset="0"/>
                <a:ea typeface="Calibri" pitchFamily="34" charset="0"/>
                <a:cs typeface="Times New Roman" pitchFamily="18" charset="0"/>
              </a:endParaRPr>
            </a:p>
          </p:txBody>
        </p:sp>
        <p:sp>
          <p:nvSpPr>
            <p:cNvPr id="10282" name="Rectangle 41"/>
            <p:cNvSpPr>
              <a:spLocks noChangeArrowheads="1"/>
            </p:cNvSpPr>
            <p:nvPr/>
          </p:nvSpPr>
          <p:spPr bwMode="auto">
            <a:xfrm>
              <a:off x="3724910" y="990600"/>
              <a:ext cx="31750"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1100">
                  <a:solidFill>
                    <a:srgbClr val="000000"/>
                  </a:solidFill>
                  <a:latin typeface="Calibri" pitchFamily="34" charset="0"/>
                  <a:cs typeface="Calibri" pitchFamily="34" charset="0"/>
                </a:rPr>
                <a:t> </a:t>
              </a:r>
              <a:endParaRPr lang="en-GB" altLang="en-US" sz="1100">
                <a:latin typeface="Calibri" pitchFamily="34" charset="0"/>
                <a:ea typeface="Calibri" pitchFamily="34" charset="0"/>
                <a:cs typeface="Times New Roman" pitchFamily="18" charset="0"/>
              </a:endParaRPr>
            </a:p>
          </p:txBody>
        </p:sp>
        <p:sp>
          <p:nvSpPr>
            <p:cNvPr id="10283" name="Freeform 42"/>
            <p:cNvSpPr>
              <a:spLocks/>
            </p:cNvSpPr>
            <p:nvPr/>
          </p:nvSpPr>
          <p:spPr bwMode="auto">
            <a:xfrm>
              <a:off x="3159125" y="196533"/>
              <a:ext cx="1905" cy="231140"/>
            </a:xfrm>
            <a:custGeom>
              <a:avLst/>
              <a:gdLst>
                <a:gd name="T0" fmla="*/ 108020168 w 8"/>
                <a:gd name="T1" fmla="*/ 28007739 h 1208"/>
                <a:gd name="T2" fmla="*/ 108020168 w 8"/>
                <a:gd name="T3" fmla="*/ 2147483647 h 1208"/>
                <a:gd name="T4" fmla="*/ 54038421 w 8"/>
                <a:gd name="T5" fmla="*/ 2147483647 h 1208"/>
                <a:gd name="T6" fmla="*/ 0 w 8"/>
                <a:gd name="T7" fmla="*/ 2147483647 h 1208"/>
                <a:gd name="T8" fmla="*/ 0 w 8"/>
                <a:gd name="T9" fmla="*/ 28007739 h 1208"/>
                <a:gd name="T10" fmla="*/ 54038421 w 8"/>
                <a:gd name="T11" fmla="*/ 0 h 1208"/>
                <a:gd name="T12" fmla="*/ 108020168 w 8"/>
                <a:gd name="T13" fmla="*/ 28007739 h 120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 h="1208">
                  <a:moveTo>
                    <a:pt x="8" y="4"/>
                  </a:moveTo>
                  <a:lnTo>
                    <a:pt x="8" y="1204"/>
                  </a:lnTo>
                  <a:cubicBezTo>
                    <a:pt x="8" y="1206"/>
                    <a:pt x="7" y="1208"/>
                    <a:pt x="4" y="1208"/>
                  </a:cubicBezTo>
                  <a:cubicBezTo>
                    <a:pt x="2" y="1208"/>
                    <a:pt x="0" y="1206"/>
                    <a:pt x="0" y="1204"/>
                  </a:cubicBezTo>
                  <a:lnTo>
                    <a:pt x="0" y="4"/>
                  </a:lnTo>
                  <a:cubicBezTo>
                    <a:pt x="0" y="2"/>
                    <a:pt x="2" y="0"/>
                    <a:pt x="4" y="0"/>
                  </a:cubicBezTo>
                  <a:cubicBezTo>
                    <a:pt x="7" y="0"/>
                    <a:pt x="8" y="2"/>
                    <a:pt x="8" y="4"/>
                  </a:cubicBezTo>
                  <a:close/>
                </a:path>
              </a:pathLst>
            </a:custGeom>
            <a:solidFill>
              <a:srgbClr val="000000"/>
            </a:solidFill>
            <a:ln w="0" cap="flat">
              <a:solidFill>
                <a:srgbClr val="000000"/>
              </a:solidFill>
              <a:prstDash val="solid"/>
              <a:round/>
              <a:headEnd/>
              <a:tailEnd/>
            </a:ln>
          </p:spPr>
          <p:txBody>
            <a:bodyPr/>
            <a:lstStyle/>
            <a:p>
              <a:endParaRPr lang="en-GB"/>
            </a:p>
          </p:txBody>
        </p:sp>
        <p:sp>
          <p:nvSpPr>
            <p:cNvPr id="10284" name="Freeform 43"/>
            <p:cNvSpPr>
              <a:spLocks/>
            </p:cNvSpPr>
            <p:nvPr/>
          </p:nvSpPr>
          <p:spPr bwMode="auto">
            <a:xfrm>
              <a:off x="3643714" y="196533"/>
              <a:ext cx="1270" cy="231140"/>
            </a:xfrm>
            <a:custGeom>
              <a:avLst/>
              <a:gdLst>
                <a:gd name="T0" fmla="*/ 32006064 w 8"/>
                <a:gd name="T1" fmla="*/ 28007739 h 1208"/>
                <a:gd name="T2" fmla="*/ 32006064 w 8"/>
                <a:gd name="T3" fmla="*/ 2147483647 h 1208"/>
                <a:gd name="T4" fmla="*/ 16002953 w 8"/>
                <a:gd name="T5" fmla="*/ 2147483647 h 1208"/>
                <a:gd name="T6" fmla="*/ 0 w 8"/>
                <a:gd name="T7" fmla="*/ 2147483647 h 1208"/>
                <a:gd name="T8" fmla="*/ 0 w 8"/>
                <a:gd name="T9" fmla="*/ 28007739 h 1208"/>
                <a:gd name="T10" fmla="*/ 16002953 w 8"/>
                <a:gd name="T11" fmla="*/ 0 h 1208"/>
                <a:gd name="T12" fmla="*/ 32006064 w 8"/>
                <a:gd name="T13" fmla="*/ 28007739 h 120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 h="1208">
                  <a:moveTo>
                    <a:pt x="8" y="4"/>
                  </a:moveTo>
                  <a:lnTo>
                    <a:pt x="8" y="1204"/>
                  </a:lnTo>
                  <a:cubicBezTo>
                    <a:pt x="8" y="1206"/>
                    <a:pt x="6" y="1208"/>
                    <a:pt x="4" y="1208"/>
                  </a:cubicBezTo>
                  <a:cubicBezTo>
                    <a:pt x="2" y="1208"/>
                    <a:pt x="0" y="1206"/>
                    <a:pt x="0" y="1204"/>
                  </a:cubicBezTo>
                  <a:lnTo>
                    <a:pt x="0" y="4"/>
                  </a:lnTo>
                  <a:cubicBezTo>
                    <a:pt x="0" y="2"/>
                    <a:pt x="2" y="0"/>
                    <a:pt x="4" y="0"/>
                  </a:cubicBezTo>
                  <a:cubicBezTo>
                    <a:pt x="6" y="0"/>
                    <a:pt x="8" y="2"/>
                    <a:pt x="8" y="4"/>
                  </a:cubicBezTo>
                  <a:close/>
                </a:path>
              </a:pathLst>
            </a:custGeom>
            <a:solidFill>
              <a:srgbClr val="000000"/>
            </a:solidFill>
            <a:ln w="0" cap="flat">
              <a:solidFill>
                <a:srgbClr val="000000"/>
              </a:solidFill>
              <a:prstDash val="solid"/>
              <a:round/>
              <a:headEnd/>
              <a:tailEnd/>
            </a:ln>
          </p:spPr>
          <p:txBody>
            <a:bodyPr/>
            <a:lstStyle/>
            <a:p>
              <a:endParaRPr lang="en-GB"/>
            </a:p>
          </p:txBody>
        </p:sp>
        <p:sp>
          <p:nvSpPr>
            <p:cNvPr id="10285" name="Rectangle 44"/>
            <p:cNvSpPr>
              <a:spLocks noChangeArrowheads="1"/>
            </p:cNvSpPr>
            <p:nvPr/>
          </p:nvSpPr>
          <p:spPr bwMode="auto">
            <a:xfrm>
              <a:off x="3488690" y="41275"/>
              <a:ext cx="29210"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900">
                  <a:solidFill>
                    <a:srgbClr val="000000"/>
                  </a:solidFill>
                  <a:ea typeface="Calibri" pitchFamily="34" charset="0"/>
                  <a:cs typeface="Times New Roman" pitchFamily="18" charset="0"/>
                </a:rPr>
                <a:t> </a:t>
              </a:r>
              <a:endParaRPr lang="en-GB" altLang="en-US" sz="1100">
                <a:latin typeface="Calibri" pitchFamily="34" charset="0"/>
                <a:ea typeface="Calibri" pitchFamily="34" charset="0"/>
                <a:cs typeface="Times New Roman" pitchFamily="18" charset="0"/>
              </a:endParaRPr>
            </a:p>
          </p:txBody>
        </p:sp>
        <p:sp>
          <p:nvSpPr>
            <p:cNvPr id="10286" name="Rectangle 45"/>
            <p:cNvSpPr>
              <a:spLocks noChangeArrowheads="1"/>
            </p:cNvSpPr>
            <p:nvPr/>
          </p:nvSpPr>
          <p:spPr bwMode="auto">
            <a:xfrm>
              <a:off x="3315877" y="207123"/>
              <a:ext cx="160114" cy="98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US" altLang="en-US" sz="1200" b="1" dirty="0" smtClean="0">
                  <a:solidFill>
                    <a:srgbClr val="000000"/>
                  </a:solidFill>
                  <a:ea typeface="Calibri" pitchFamily="34" charset="0"/>
                  <a:cs typeface="Times New Roman" pitchFamily="18" charset="0"/>
                </a:rPr>
                <a:t>0.15</a:t>
              </a:r>
              <a:endParaRPr lang="en-GB" altLang="en-US" sz="1200" b="1" dirty="0">
                <a:latin typeface="Calibri" pitchFamily="34" charset="0"/>
                <a:ea typeface="Calibri" pitchFamily="34" charset="0"/>
                <a:cs typeface="Times New Roman" pitchFamily="18" charset="0"/>
              </a:endParaRPr>
            </a:p>
          </p:txBody>
        </p:sp>
        <p:sp>
          <p:nvSpPr>
            <p:cNvPr id="10287" name="Rectangle 46"/>
            <p:cNvSpPr>
              <a:spLocks noChangeArrowheads="1"/>
            </p:cNvSpPr>
            <p:nvPr/>
          </p:nvSpPr>
          <p:spPr bwMode="auto">
            <a:xfrm>
              <a:off x="3717290" y="34925"/>
              <a:ext cx="26035"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900">
                  <a:solidFill>
                    <a:srgbClr val="000000"/>
                  </a:solidFill>
                  <a:latin typeface="Calibri" pitchFamily="34" charset="0"/>
                  <a:cs typeface="Calibri" pitchFamily="34" charset="0"/>
                </a:rPr>
                <a:t> </a:t>
              </a:r>
              <a:endParaRPr lang="en-GB" altLang="en-US" sz="1100">
                <a:latin typeface="Calibri" pitchFamily="34" charset="0"/>
                <a:ea typeface="Calibri" pitchFamily="34" charset="0"/>
                <a:cs typeface="Times New Roman" pitchFamily="18" charset="0"/>
              </a:endParaRPr>
            </a:p>
          </p:txBody>
        </p:sp>
        <p:sp>
          <p:nvSpPr>
            <p:cNvPr id="10288" name="Rectangle 47"/>
            <p:cNvSpPr>
              <a:spLocks noChangeArrowheads="1"/>
            </p:cNvSpPr>
            <p:nvPr/>
          </p:nvSpPr>
          <p:spPr bwMode="auto">
            <a:xfrm>
              <a:off x="388620" y="344170"/>
              <a:ext cx="70485" cy="311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US" altLang="en-US" sz="1100">
                  <a:solidFill>
                    <a:srgbClr val="000000"/>
                  </a:solidFill>
                  <a:ea typeface="Calibri" pitchFamily="34" charset="0"/>
                  <a:cs typeface="Times New Roman" pitchFamily="18" charset="0"/>
                </a:rPr>
                <a:t>1</a:t>
              </a:r>
              <a:endParaRPr lang="en-GB" altLang="en-US" sz="1100">
                <a:latin typeface="Calibri" pitchFamily="34" charset="0"/>
                <a:ea typeface="Calibri" pitchFamily="34" charset="0"/>
                <a:cs typeface="Times New Roman" pitchFamily="18" charset="0"/>
              </a:endParaRPr>
            </a:p>
          </p:txBody>
        </p:sp>
        <p:sp>
          <p:nvSpPr>
            <p:cNvPr id="10289" name="Rectangle 48"/>
            <p:cNvSpPr>
              <a:spLocks noChangeArrowheads="1"/>
            </p:cNvSpPr>
            <p:nvPr/>
          </p:nvSpPr>
          <p:spPr bwMode="auto">
            <a:xfrm>
              <a:off x="466725" y="367030"/>
              <a:ext cx="32385"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800">
                  <a:solidFill>
                    <a:srgbClr val="000000"/>
                  </a:solidFill>
                  <a:latin typeface="Tahoma" pitchFamily="34" charset="0"/>
                  <a:ea typeface="Calibri" pitchFamily="34" charset="0"/>
                  <a:cs typeface="Times New Roman" pitchFamily="18" charset="0"/>
                </a:rPr>
                <a:t> </a:t>
              </a:r>
              <a:endParaRPr lang="en-GB" altLang="en-US" sz="1100">
                <a:latin typeface="Calibri" pitchFamily="34" charset="0"/>
                <a:ea typeface="Calibri" pitchFamily="34" charset="0"/>
                <a:cs typeface="Times New Roman" pitchFamily="18" charset="0"/>
              </a:endParaRPr>
            </a:p>
          </p:txBody>
        </p:sp>
        <p:sp>
          <p:nvSpPr>
            <p:cNvPr id="10290" name="Rectangle 49"/>
            <p:cNvSpPr>
              <a:spLocks noChangeArrowheads="1"/>
            </p:cNvSpPr>
            <p:nvPr/>
          </p:nvSpPr>
          <p:spPr bwMode="auto">
            <a:xfrm>
              <a:off x="3282950" y="156210"/>
              <a:ext cx="36195"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900">
                  <a:solidFill>
                    <a:srgbClr val="000000"/>
                  </a:solidFill>
                  <a:latin typeface="Tahoma" pitchFamily="34" charset="0"/>
                  <a:ea typeface="Calibri" pitchFamily="34" charset="0"/>
                  <a:cs typeface="Times New Roman" pitchFamily="18" charset="0"/>
                </a:rPr>
                <a:t> </a:t>
              </a:r>
              <a:endParaRPr lang="en-GB" altLang="en-US" sz="1100">
                <a:latin typeface="Calibri" pitchFamily="34" charset="0"/>
                <a:ea typeface="Calibri" pitchFamily="34" charset="0"/>
                <a:cs typeface="Times New Roman" pitchFamily="18" charset="0"/>
              </a:endParaRPr>
            </a:p>
          </p:txBody>
        </p:sp>
        <p:sp>
          <p:nvSpPr>
            <p:cNvPr id="10291" name="Rectangle 50"/>
            <p:cNvSpPr>
              <a:spLocks noChangeArrowheads="1"/>
            </p:cNvSpPr>
            <p:nvPr/>
          </p:nvSpPr>
          <p:spPr bwMode="auto">
            <a:xfrm>
              <a:off x="3060065" y="469265"/>
              <a:ext cx="38" cy="90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endParaRPr lang="en-US" altLang="en-US" sz="1100">
                <a:latin typeface="Calibri" pitchFamily="34" charset="0"/>
                <a:ea typeface="Calibri" pitchFamily="34" charset="0"/>
                <a:cs typeface="Times New Roman" pitchFamily="18" charset="0"/>
              </a:endParaRPr>
            </a:p>
          </p:txBody>
        </p:sp>
        <p:sp>
          <p:nvSpPr>
            <p:cNvPr id="10292" name="Rectangle 51"/>
            <p:cNvSpPr>
              <a:spLocks noChangeArrowheads="1"/>
            </p:cNvSpPr>
            <p:nvPr/>
          </p:nvSpPr>
          <p:spPr bwMode="auto">
            <a:xfrm>
              <a:off x="3122930" y="469265"/>
              <a:ext cx="36195"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900">
                  <a:solidFill>
                    <a:srgbClr val="000000"/>
                  </a:solidFill>
                  <a:latin typeface="Tahoma" pitchFamily="34" charset="0"/>
                  <a:ea typeface="Calibri" pitchFamily="34" charset="0"/>
                  <a:cs typeface="Times New Roman" pitchFamily="18" charset="0"/>
                </a:rPr>
                <a:t> </a:t>
              </a:r>
              <a:endParaRPr lang="en-GB" altLang="en-US" sz="1100">
                <a:latin typeface="Calibri" pitchFamily="34" charset="0"/>
                <a:ea typeface="Calibri" pitchFamily="34" charset="0"/>
                <a:cs typeface="Times New Roman" pitchFamily="18" charset="0"/>
              </a:endParaRPr>
            </a:p>
          </p:txBody>
        </p:sp>
        <p:sp>
          <p:nvSpPr>
            <p:cNvPr id="10293" name="Freeform 52"/>
            <p:cNvSpPr>
              <a:spLocks noEditPoints="1"/>
            </p:cNvSpPr>
            <p:nvPr/>
          </p:nvSpPr>
          <p:spPr bwMode="auto">
            <a:xfrm>
              <a:off x="3164313" y="312103"/>
              <a:ext cx="485937" cy="93662"/>
            </a:xfrm>
            <a:custGeom>
              <a:avLst/>
              <a:gdLst>
                <a:gd name="T0" fmla="*/ 2147483647 w 437"/>
                <a:gd name="T1" fmla="*/ 2147483647 h 122"/>
                <a:gd name="T2" fmla="*/ 2147483647 w 437"/>
                <a:gd name="T3" fmla="*/ 2147483647 h 122"/>
                <a:gd name="T4" fmla="*/ 2147483647 w 437"/>
                <a:gd name="T5" fmla="*/ 2147483647 h 122"/>
                <a:gd name="T6" fmla="*/ 2147483647 w 437"/>
                <a:gd name="T7" fmla="*/ 2147483647 h 122"/>
                <a:gd name="T8" fmla="*/ 2147483647 w 437"/>
                <a:gd name="T9" fmla="*/ 2147483647 h 122"/>
                <a:gd name="T10" fmla="*/ 2147483647 w 437"/>
                <a:gd name="T11" fmla="*/ 2147483647 h 122"/>
                <a:gd name="T12" fmla="*/ 2147483647 w 437"/>
                <a:gd name="T13" fmla="*/ 2147483647 h 122"/>
                <a:gd name="T14" fmla="*/ 2147483647 w 437"/>
                <a:gd name="T15" fmla="*/ 2147483647 h 122"/>
                <a:gd name="T16" fmla="*/ 2147483647 w 437"/>
                <a:gd name="T17" fmla="*/ 2147483647 h 122"/>
                <a:gd name="T18" fmla="*/ 2147483647 w 437"/>
                <a:gd name="T19" fmla="*/ 2147483647 h 122"/>
                <a:gd name="T20" fmla="*/ 2147483647 w 437"/>
                <a:gd name="T21" fmla="*/ 2147483647 h 122"/>
                <a:gd name="T22" fmla="*/ 0 w 437"/>
                <a:gd name="T23" fmla="*/ 2147483647 h 122"/>
                <a:gd name="T24" fmla="*/ 2147483647 w 437"/>
                <a:gd name="T25" fmla="*/ 0 h 122"/>
                <a:gd name="T26" fmla="*/ 2147483647 w 437"/>
                <a:gd name="T27" fmla="*/ 2147483647 h 122"/>
                <a:gd name="T28" fmla="*/ 2147483647 w 437"/>
                <a:gd name="T29" fmla="*/ 512095750 h 122"/>
                <a:gd name="T30" fmla="*/ 2147483647 w 437"/>
                <a:gd name="T31" fmla="*/ 2147483647 h 122"/>
                <a:gd name="T32" fmla="*/ 2147483647 w 437"/>
                <a:gd name="T33" fmla="*/ 2147483647 h 122"/>
                <a:gd name="T34" fmla="*/ 2147483647 w 437"/>
                <a:gd name="T35" fmla="*/ 512095750 h 12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37" h="122">
                  <a:moveTo>
                    <a:pt x="100" y="50"/>
                  </a:moveTo>
                  <a:lnTo>
                    <a:pt x="180" y="51"/>
                  </a:lnTo>
                  <a:lnTo>
                    <a:pt x="180" y="71"/>
                  </a:lnTo>
                  <a:lnTo>
                    <a:pt x="100" y="70"/>
                  </a:lnTo>
                  <a:lnTo>
                    <a:pt x="100" y="50"/>
                  </a:lnTo>
                  <a:close/>
                  <a:moveTo>
                    <a:pt x="240" y="51"/>
                  </a:moveTo>
                  <a:lnTo>
                    <a:pt x="321" y="52"/>
                  </a:lnTo>
                  <a:lnTo>
                    <a:pt x="320" y="72"/>
                  </a:lnTo>
                  <a:lnTo>
                    <a:pt x="240" y="72"/>
                  </a:lnTo>
                  <a:lnTo>
                    <a:pt x="240" y="51"/>
                  </a:lnTo>
                  <a:close/>
                  <a:moveTo>
                    <a:pt x="120" y="121"/>
                  </a:moveTo>
                  <a:lnTo>
                    <a:pt x="0" y="59"/>
                  </a:lnTo>
                  <a:lnTo>
                    <a:pt x="121" y="0"/>
                  </a:lnTo>
                  <a:lnTo>
                    <a:pt x="120" y="121"/>
                  </a:lnTo>
                  <a:close/>
                  <a:moveTo>
                    <a:pt x="318" y="2"/>
                  </a:moveTo>
                  <a:lnTo>
                    <a:pt x="437" y="63"/>
                  </a:lnTo>
                  <a:lnTo>
                    <a:pt x="316" y="122"/>
                  </a:lnTo>
                  <a:lnTo>
                    <a:pt x="318" y="2"/>
                  </a:lnTo>
                  <a:close/>
                </a:path>
              </a:pathLst>
            </a:custGeom>
            <a:solidFill>
              <a:srgbClr val="000000"/>
            </a:solidFill>
            <a:ln w="0" cap="flat">
              <a:solidFill>
                <a:srgbClr val="000000"/>
              </a:solidFill>
              <a:prstDash val="solid"/>
              <a:round/>
              <a:headEnd/>
              <a:tailEnd/>
            </a:ln>
          </p:spPr>
          <p:txBody>
            <a:bodyPr/>
            <a:lstStyle/>
            <a:p>
              <a:endParaRPr lang="en-GB"/>
            </a:p>
          </p:txBody>
        </p:sp>
        <p:sp>
          <p:nvSpPr>
            <p:cNvPr id="10294" name="Rectangle 53"/>
            <p:cNvSpPr>
              <a:spLocks noChangeArrowheads="1"/>
            </p:cNvSpPr>
            <p:nvPr/>
          </p:nvSpPr>
          <p:spPr bwMode="auto">
            <a:xfrm>
              <a:off x="983466" y="2133792"/>
              <a:ext cx="160114" cy="98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US" altLang="en-US" sz="1200" b="1" dirty="0" smtClean="0">
                  <a:solidFill>
                    <a:srgbClr val="000000"/>
                  </a:solidFill>
                  <a:ea typeface="Calibri" pitchFamily="34" charset="0"/>
                  <a:cs typeface="Times New Roman" pitchFamily="18" charset="0"/>
                </a:rPr>
                <a:t>0.15</a:t>
              </a:r>
              <a:endParaRPr lang="en-GB" altLang="en-US" sz="1200" b="1" dirty="0">
                <a:latin typeface="Calibri" pitchFamily="34" charset="0"/>
                <a:ea typeface="Calibri" pitchFamily="34" charset="0"/>
                <a:cs typeface="Times New Roman" pitchFamily="18" charset="0"/>
              </a:endParaRPr>
            </a:p>
          </p:txBody>
        </p:sp>
        <p:sp>
          <p:nvSpPr>
            <p:cNvPr id="10295" name="Rectangle 54"/>
            <p:cNvSpPr>
              <a:spLocks noChangeArrowheads="1"/>
            </p:cNvSpPr>
            <p:nvPr/>
          </p:nvSpPr>
          <p:spPr bwMode="auto">
            <a:xfrm>
              <a:off x="1463675" y="2154555"/>
              <a:ext cx="36195"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900">
                  <a:solidFill>
                    <a:srgbClr val="000000"/>
                  </a:solidFill>
                  <a:latin typeface="Tahoma" pitchFamily="34" charset="0"/>
                  <a:ea typeface="Calibri" pitchFamily="34" charset="0"/>
                  <a:cs typeface="Times New Roman" pitchFamily="18" charset="0"/>
                </a:rPr>
                <a:t> </a:t>
              </a:r>
              <a:endParaRPr lang="en-GB" altLang="en-US" sz="1100">
                <a:latin typeface="Calibri" pitchFamily="34" charset="0"/>
                <a:ea typeface="Calibri" pitchFamily="34" charset="0"/>
                <a:cs typeface="Times New Roman" pitchFamily="18" charset="0"/>
              </a:endParaRPr>
            </a:p>
          </p:txBody>
        </p:sp>
        <p:sp>
          <p:nvSpPr>
            <p:cNvPr id="10296" name="Rectangle 55"/>
            <p:cNvSpPr>
              <a:spLocks noChangeArrowheads="1"/>
            </p:cNvSpPr>
            <p:nvPr/>
          </p:nvSpPr>
          <p:spPr bwMode="auto">
            <a:xfrm>
              <a:off x="1303655" y="2464435"/>
              <a:ext cx="36195"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900">
                  <a:solidFill>
                    <a:srgbClr val="000000"/>
                  </a:solidFill>
                  <a:latin typeface="Tahoma" pitchFamily="34" charset="0"/>
                  <a:ea typeface="Calibri" pitchFamily="34" charset="0"/>
                  <a:cs typeface="Times New Roman" pitchFamily="18" charset="0"/>
                </a:rPr>
                <a:t> </a:t>
              </a:r>
              <a:endParaRPr lang="en-GB" altLang="en-US" sz="1100">
                <a:latin typeface="Calibri" pitchFamily="34" charset="0"/>
                <a:ea typeface="Calibri" pitchFamily="34" charset="0"/>
                <a:cs typeface="Times New Roman" pitchFamily="18" charset="0"/>
              </a:endParaRPr>
            </a:p>
          </p:txBody>
        </p:sp>
        <p:sp>
          <p:nvSpPr>
            <p:cNvPr id="10297" name="Freeform 56"/>
            <p:cNvSpPr>
              <a:spLocks/>
            </p:cNvSpPr>
            <p:nvPr/>
          </p:nvSpPr>
          <p:spPr bwMode="auto">
            <a:xfrm>
              <a:off x="1063523" y="1969610"/>
              <a:ext cx="1270" cy="128905"/>
            </a:xfrm>
            <a:custGeom>
              <a:avLst/>
              <a:gdLst>
                <a:gd name="T0" fmla="*/ 8001476 w 16"/>
                <a:gd name="T1" fmla="*/ 6906509 h 1354"/>
                <a:gd name="T2" fmla="*/ 8001476 w 16"/>
                <a:gd name="T3" fmla="*/ 1161440809 h 1354"/>
                <a:gd name="T4" fmla="*/ 4000738 w 16"/>
                <a:gd name="T5" fmla="*/ 1168347318 h 1354"/>
                <a:gd name="T6" fmla="*/ 0 w 16"/>
                <a:gd name="T7" fmla="*/ 1161440809 h 1354"/>
                <a:gd name="T8" fmla="*/ 0 w 16"/>
                <a:gd name="T9" fmla="*/ 6906509 h 1354"/>
                <a:gd name="T10" fmla="*/ 4000738 w 16"/>
                <a:gd name="T11" fmla="*/ 0 h 1354"/>
                <a:gd name="T12" fmla="*/ 8001476 w 16"/>
                <a:gd name="T13" fmla="*/ 6906509 h 135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1354">
                  <a:moveTo>
                    <a:pt x="16" y="8"/>
                  </a:moveTo>
                  <a:lnTo>
                    <a:pt x="16" y="1346"/>
                  </a:lnTo>
                  <a:cubicBezTo>
                    <a:pt x="16" y="1350"/>
                    <a:pt x="13" y="1354"/>
                    <a:pt x="8" y="1354"/>
                  </a:cubicBezTo>
                  <a:cubicBezTo>
                    <a:pt x="4" y="1354"/>
                    <a:pt x="0" y="1350"/>
                    <a:pt x="0" y="1346"/>
                  </a:cubicBezTo>
                  <a:lnTo>
                    <a:pt x="0" y="8"/>
                  </a:lnTo>
                  <a:cubicBezTo>
                    <a:pt x="0" y="4"/>
                    <a:pt x="4" y="0"/>
                    <a:pt x="8" y="0"/>
                  </a:cubicBezTo>
                  <a:cubicBezTo>
                    <a:pt x="13" y="0"/>
                    <a:pt x="16" y="4"/>
                    <a:pt x="16" y="8"/>
                  </a:cubicBezTo>
                  <a:close/>
                </a:path>
              </a:pathLst>
            </a:custGeom>
            <a:solidFill>
              <a:srgbClr val="000000"/>
            </a:solidFill>
            <a:ln w="0" cap="flat">
              <a:solidFill>
                <a:srgbClr val="000000"/>
              </a:solidFill>
              <a:prstDash val="solid"/>
              <a:round/>
              <a:headEnd/>
              <a:tailEnd/>
            </a:ln>
          </p:spPr>
          <p:txBody>
            <a:bodyPr/>
            <a:lstStyle/>
            <a:p>
              <a:endParaRPr lang="en-GB"/>
            </a:p>
          </p:txBody>
        </p:sp>
        <p:sp>
          <p:nvSpPr>
            <p:cNvPr id="10298" name="Freeform 57"/>
            <p:cNvSpPr>
              <a:spLocks/>
            </p:cNvSpPr>
            <p:nvPr/>
          </p:nvSpPr>
          <p:spPr bwMode="auto">
            <a:xfrm>
              <a:off x="2250128" y="1968653"/>
              <a:ext cx="1270" cy="128905"/>
            </a:xfrm>
            <a:custGeom>
              <a:avLst/>
              <a:gdLst>
                <a:gd name="T0" fmla="*/ 8001476 w 16"/>
                <a:gd name="T1" fmla="*/ 6976063 h 1349"/>
                <a:gd name="T2" fmla="*/ 8001476 w 16"/>
                <a:gd name="T3" fmla="*/ 1170048134 h 1349"/>
                <a:gd name="T4" fmla="*/ 4000738 w 16"/>
                <a:gd name="T5" fmla="*/ 1177024197 h 1349"/>
                <a:gd name="T6" fmla="*/ 0 w 16"/>
                <a:gd name="T7" fmla="*/ 1170048134 h 1349"/>
                <a:gd name="T8" fmla="*/ 0 w 16"/>
                <a:gd name="T9" fmla="*/ 6976063 h 1349"/>
                <a:gd name="T10" fmla="*/ 4000738 w 16"/>
                <a:gd name="T11" fmla="*/ 0 h 1349"/>
                <a:gd name="T12" fmla="*/ 8001476 w 16"/>
                <a:gd name="T13" fmla="*/ 6976063 h 134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1349">
                  <a:moveTo>
                    <a:pt x="16" y="8"/>
                  </a:moveTo>
                  <a:lnTo>
                    <a:pt x="16" y="1341"/>
                  </a:lnTo>
                  <a:cubicBezTo>
                    <a:pt x="16" y="1345"/>
                    <a:pt x="12" y="1349"/>
                    <a:pt x="8" y="1349"/>
                  </a:cubicBezTo>
                  <a:cubicBezTo>
                    <a:pt x="4" y="1349"/>
                    <a:pt x="0" y="1345"/>
                    <a:pt x="0" y="1341"/>
                  </a:cubicBezTo>
                  <a:lnTo>
                    <a:pt x="0" y="8"/>
                  </a:lnTo>
                  <a:cubicBezTo>
                    <a:pt x="0" y="3"/>
                    <a:pt x="4" y="0"/>
                    <a:pt x="8" y="0"/>
                  </a:cubicBezTo>
                  <a:cubicBezTo>
                    <a:pt x="12" y="0"/>
                    <a:pt x="16" y="3"/>
                    <a:pt x="16" y="8"/>
                  </a:cubicBezTo>
                  <a:close/>
                </a:path>
              </a:pathLst>
            </a:custGeom>
            <a:solidFill>
              <a:srgbClr val="000000"/>
            </a:solidFill>
            <a:ln w="0" cap="flat">
              <a:solidFill>
                <a:srgbClr val="000000"/>
              </a:solidFill>
              <a:prstDash val="solid"/>
              <a:round/>
              <a:headEnd/>
              <a:tailEnd/>
            </a:ln>
          </p:spPr>
          <p:txBody>
            <a:bodyPr/>
            <a:lstStyle/>
            <a:p>
              <a:endParaRPr lang="en-GB"/>
            </a:p>
          </p:txBody>
        </p:sp>
        <p:sp>
          <p:nvSpPr>
            <p:cNvPr id="10299" name="Rectangle 58"/>
            <p:cNvSpPr>
              <a:spLocks noChangeArrowheads="1"/>
            </p:cNvSpPr>
            <p:nvPr/>
          </p:nvSpPr>
          <p:spPr bwMode="auto">
            <a:xfrm>
              <a:off x="2182495" y="2142630"/>
              <a:ext cx="160114" cy="98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US" altLang="en-US" sz="1200" b="1" dirty="0" smtClean="0">
                  <a:solidFill>
                    <a:srgbClr val="000000"/>
                  </a:solidFill>
                  <a:ea typeface="Calibri" pitchFamily="34" charset="0"/>
                  <a:cs typeface="Times New Roman" pitchFamily="18" charset="0"/>
                </a:rPr>
                <a:t>0.50</a:t>
              </a:r>
              <a:endParaRPr lang="en-GB" altLang="en-US" sz="1200" b="1" dirty="0">
                <a:latin typeface="Calibri" pitchFamily="34" charset="0"/>
                <a:ea typeface="Calibri" pitchFamily="34" charset="0"/>
                <a:cs typeface="Times New Roman" pitchFamily="18" charset="0"/>
              </a:endParaRPr>
            </a:p>
          </p:txBody>
        </p:sp>
        <p:sp>
          <p:nvSpPr>
            <p:cNvPr id="10300" name="Rectangle 59"/>
            <p:cNvSpPr>
              <a:spLocks noChangeArrowheads="1"/>
            </p:cNvSpPr>
            <p:nvPr/>
          </p:nvSpPr>
          <p:spPr bwMode="auto">
            <a:xfrm>
              <a:off x="2868295" y="2148840"/>
              <a:ext cx="36195"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900">
                  <a:solidFill>
                    <a:srgbClr val="000000"/>
                  </a:solidFill>
                  <a:latin typeface="Tahoma" pitchFamily="34" charset="0"/>
                  <a:ea typeface="Calibri" pitchFamily="34" charset="0"/>
                  <a:cs typeface="Times New Roman" pitchFamily="18" charset="0"/>
                </a:rPr>
                <a:t> </a:t>
              </a:r>
              <a:endParaRPr lang="en-GB" altLang="en-US" sz="1100">
                <a:latin typeface="Calibri" pitchFamily="34" charset="0"/>
                <a:ea typeface="Calibri" pitchFamily="34" charset="0"/>
                <a:cs typeface="Times New Roman" pitchFamily="18" charset="0"/>
              </a:endParaRPr>
            </a:p>
          </p:txBody>
        </p:sp>
        <p:sp>
          <p:nvSpPr>
            <p:cNvPr id="10301" name="Rectangle 60"/>
            <p:cNvSpPr>
              <a:spLocks noChangeArrowheads="1"/>
            </p:cNvSpPr>
            <p:nvPr/>
          </p:nvSpPr>
          <p:spPr bwMode="auto">
            <a:xfrm>
              <a:off x="2708275" y="2452370"/>
              <a:ext cx="36195"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900">
                  <a:solidFill>
                    <a:srgbClr val="000000"/>
                  </a:solidFill>
                  <a:latin typeface="Tahoma" pitchFamily="34" charset="0"/>
                  <a:ea typeface="Calibri" pitchFamily="34" charset="0"/>
                  <a:cs typeface="Times New Roman" pitchFamily="18" charset="0"/>
                </a:rPr>
                <a:t> </a:t>
              </a:r>
              <a:endParaRPr lang="en-GB" altLang="en-US" sz="1100">
                <a:latin typeface="Calibri" pitchFamily="34" charset="0"/>
                <a:ea typeface="Calibri" pitchFamily="34" charset="0"/>
                <a:cs typeface="Times New Roman" pitchFamily="18" charset="0"/>
              </a:endParaRPr>
            </a:p>
          </p:txBody>
        </p:sp>
        <p:sp>
          <p:nvSpPr>
            <p:cNvPr id="10302" name="Freeform 61"/>
            <p:cNvSpPr>
              <a:spLocks/>
            </p:cNvSpPr>
            <p:nvPr/>
          </p:nvSpPr>
          <p:spPr bwMode="auto">
            <a:xfrm>
              <a:off x="3180165" y="1974850"/>
              <a:ext cx="1270" cy="128270"/>
            </a:xfrm>
            <a:custGeom>
              <a:avLst/>
              <a:gdLst>
                <a:gd name="T0" fmla="*/ 32006064 w 8"/>
                <a:gd name="T1" fmla="*/ 27835926 h 672"/>
                <a:gd name="T2" fmla="*/ 32006064 w 8"/>
                <a:gd name="T3" fmla="*/ 2147483647 h 672"/>
                <a:gd name="T4" fmla="*/ 16002953 w 8"/>
                <a:gd name="T5" fmla="*/ 2147483647 h 672"/>
                <a:gd name="T6" fmla="*/ 0 w 8"/>
                <a:gd name="T7" fmla="*/ 2147483647 h 672"/>
                <a:gd name="T8" fmla="*/ 0 w 8"/>
                <a:gd name="T9" fmla="*/ 27835926 h 672"/>
                <a:gd name="T10" fmla="*/ 16002953 w 8"/>
                <a:gd name="T11" fmla="*/ 0 h 672"/>
                <a:gd name="T12" fmla="*/ 32006064 w 8"/>
                <a:gd name="T13" fmla="*/ 27835926 h 67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 h="672">
                  <a:moveTo>
                    <a:pt x="8" y="4"/>
                  </a:moveTo>
                  <a:lnTo>
                    <a:pt x="8" y="668"/>
                  </a:lnTo>
                  <a:cubicBezTo>
                    <a:pt x="8" y="670"/>
                    <a:pt x="6" y="672"/>
                    <a:pt x="4" y="672"/>
                  </a:cubicBezTo>
                  <a:cubicBezTo>
                    <a:pt x="2" y="672"/>
                    <a:pt x="0" y="670"/>
                    <a:pt x="0" y="668"/>
                  </a:cubicBezTo>
                  <a:lnTo>
                    <a:pt x="0" y="4"/>
                  </a:lnTo>
                  <a:cubicBezTo>
                    <a:pt x="0" y="2"/>
                    <a:pt x="2" y="0"/>
                    <a:pt x="4" y="0"/>
                  </a:cubicBezTo>
                  <a:cubicBezTo>
                    <a:pt x="6" y="0"/>
                    <a:pt x="8" y="2"/>
                    <a:pt x="8" y="4"/>
                  </a:cubicBezTo>
                  <a:close/>
                </a:path>
              </a:pathLst>
            </a:custGeom>
            <a:solidFill>
              <a:srgbClr val="000000"/>
            </a:solidFill>
            <a:ln w="0" cap="flat">
              <a:solidFill>
                <a:srgbClr val="000000"/>
              </a:solidFill>
              <a:prstDash val="solid"/>
              <a:round/>
              <a:headEnd/>
              <a:tailEnd/>
            </a:ln>
          </p:spPr>
          <p:txBody>
            <a:bodyPr/>
            <a:lstStyle/>
            <a:p>
              <a:endParaRPr lang="en-GB"/>
            </a:p>
          </p:txBody>
        </p:sp>
        <p:sp>
          <p:nvSpPr>
            <p:cNvPr id="10303" name="Rectangle 62"/>
            <p:cNvSpPr>
              <a:spLocks noChangeArrowheads="1"/>
            </p:cNvSpPr>
            <p:nvPr/>
          </p:nvSpPr>
          <p:spPr bwMode="auto">
            <a:xfrm>
              <a:off x="3101378" y="2144026"/>
              <a:ext cx="160114" cy="92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US" altLang="en-US" sz="1200" b="1" dirty="0" smtClean="0">
                  <a:solidFill>
                    <a:srgbClr val="000000"/>
                  </a:solidFill>
                  <a:ea typeface="Calibri" pitchFamily="34" charset="0"/>
                  <a:cs typeface="Times New Roman" pitchFamily="18" charset="0"/>
                </a:rPr>
                <a:t>0.78</a:t>
              </a:r>
              <a:endParaRPr lang="en-GB" altLang="en-US" sz="1200" b="1" dirty="0">
                <a:latin typeface="Calibri" pitchFamily="34" charset="0"/>
                <a:ea typeface="Calibri" pitchFamily="34" charset="0"/>
                <a:cs typeface="Times New Roman" pitchFamily="18" charset="0"/>
              </a:endParaRPr>
            </a:p>
          </p:txBody>
        </p:sp>
        <p:sp>
          <p:nvSpPr>
            <p:cNvPr id="10304" name="Rectangle 63"/>
            <p:cNvSpPr>
              <a:spLocks noChangeArrowheads="1"/>
            </p:cNvSpPr>
            <p:nvPr/>
          </p:nvSpPr>
          <p:spPr bwMode="auto">
            <a:xfrm>
              <a:off x="3510280" y="2164715"/>
              <a:ext cx="32385"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800">
                  <a:solidFill>
                    <a:srgbClr val="000000"/>
                  </a:solidFill>
                  <a:latin typeface="Tahoma" pitchFamily="34" charset="0"/>
                  <a:ea typeface="Calibri" pitchFamily="34" charset="0"/>
                  <a:cs typeface="Times New Roman" pitchFamily="18" charset="0"/>
                </a:rPr>
                <a:t> </a:t>
              </a:r>
              <a:endParaRPr lang="en-GB" altLang="en-US" sz="1100">
                <a:latin typeface="Calibri" pitchFamily="34" charset="0"/>
                <a:ea typeface="Calibri" pitchFamily="34" charset="0"/>
                <a:cs typeface="Times New Roman" pitchFamily="18" charset="0"/>
              </a:endParaRPr>
            </a:p>
          </p:txBody>
        </p:sp>
        <p:sp>
          <p:nvSpPr>
            <p:cNvPr id="10305" name="Rectangle 64"/>
            <p:cNvSpPr>
              <a:spLocks noChangeArrowheads="1"/>
            </p:cNvSpPr>
            <p:nvPr/>
          </p:nvSpPr>
          <p:spPr bwMode="auto">
            <a:xfrm>
              <a:off x="3350260" y="2468880"/>
              <a:ext cx="32385"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800">
                  <a:solidFill>
                    <a:srgbClr val="000000"/>
                  </a:solidFill>
                  <a:latin typeface="Tahoma" pitchFamily="34" charset="0"/>
                  <a:ea typeface="Calibri" pitchFamily="34" charset="0"/>
                  <a:cs typeface="Times New Roman" pitchFamily="18" charset="0"/>
                </a:rPr>
                <a:t> </a:t>
              </a:r>
              <a:endParaRPr lang="en-GB" altLang="en-US" sz="1100">
                <a:latin typeface="Calibri" pitchFamily="34" charset="0"/>
                <a:ea typeface="Calibri" pitchFamily="34" charset="0"/>
                <a:cs typeface="Times New Roman" pitchFamily="18" charset="0"/>
              </a:endParaRPr>
            </a:p>
          </p:txBody>
        </p:sp>
        <p:sp>
          <p:nvSpPr>
            <p:cNvPr id="10306" name="Rectangle 65"/>
            <p:cNvSpPr>
              <a:spLocks noChangeArrowheads="1"/>
            </p:cNvSpPr>
            <p:nvPr/>
          </p:nvSpPr>
          <p:spPr bwMode="auto">
            <a:xfrm>
              <a:off x="3570974" y="2142266"/>
              <a:ext cx="160114" cy="92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US" altLang="en-US" sz="1200" b="1" dirty="0" smtClean="0">
                  <a:solidFill>
                    <a:srgbClr val="000000"/>
                  </a:solidFill>
                  <a:ea typeface="Calibri" pitchFamily="34" charset="0"/>
                  <a:cs typeface="Times New Roman" pitchFamily="18" charset="0"/>
                </a:rPr>
                <a:t>0.93</a:t>
              </a:r>
              <a:endParaRPr lang="en-GB" altLang="en-US" sz="1200" b="1" dirty="0">
                <a:latin typeface="Calibri" pitchFamily="34" charset="0"/>
                <a:ea typeface="Calibri" pitchFamily="34" charset="0"/>
                <a:cs typeface="Times New Roman" pitchFamily="18" charset="0"/>
              </a:endParaRPr>
            </a:p>
          </p:txBody>
        </p:sp>
        <p:sp>
          <p:nvSpPr>
            <p:cNvPr id="10307" name="Rectangle 66"/>
            <p:cNvSpPr>
              <a:spLocks noChangeArrowheads="1"/>
            </p:cNvSpPr>
            <p:nvPr/>
          </p:nvSpPr>
          <p:spPr bwMode="auto">
            <a:xfrm>
              <a:off x="3827145" y="2202072"/>
              <a:ext cx="32385"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800">
                  <a:solidFill>
                    <a:srgbClr val="000000"/>
                  </a:solidFill>
                  <a:latin typeface="Tahoma" pitchFamily="34" charset="0"/>
                  <a:ea typeface="Calibri" pitchFamily="34" charset="0"/>
                  <a:cs typeface="Times New Roman" pitchFamily="18" charset="0"/>
                </a:rPr>
                <a:t> </a:t>
              </a:r>
              <a:endParaRPr lang="en-GB" altLang="en-US" sz="1100">
                <a:latin typeface="Calibri" pitchFamily="34" charset="0"/>
                <a:ea typeface="Calibri" pitchFamily="34" charset="0"/>
                <a:cs typeface="Times New Roman" pitchFamily="18" charset="0"/>
              </a:endParaRPr>
            </a:p>
          </p:txBody>
        </p:sp>
        <p:sp>
          <p:nvSpPr>
            <p:cNvPr id="10308" name="Rectangle 67"/>
            <p:cNvSpPr>
              <a:spLocks noChangeArrowheads="1"/>
            </p:cNvSpPr>
            <p:nvPr/>
          </p:nvSpPr>
          <p:spPr bwMode="auto">
            <a:xfrm>
              <a:off x="3667125" y="2464435"/>
              <a:ext cx="32385"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115000"/>
                </a:lnSpc>
                <a:spcAft>
                  <a:spcPts val="1000"/>
                </a:spcAft>
              </a:pPr>
              <a:r>
                <a:rPr lang="en-GB" altLang="en-US" sz="800">
                  <a:solidFill>
                    <a:srgbClr val="000000"/>
                  </a:solidFill>
                  <a:latin typeface="Tahoma" pitchFamily="34" charset="0"/>
                  <a:ea typeface="Calibri" pitchFamily="34" charset="0"/>
                  <a:cs typeface="Times New Roman" pitchFamily="18" charset="0"/>
                </a:rPr>
                <a:t> </a:t>
              </a:r>
              <a:endParaRPr lang="en-GB" altLang="en-US" sz="1100">
                <a:latin typeface="Calibri" pitchFamily="34" charset="0"/>
                <a:ea typeface="Calibri" pitchFamily="34" charset="0"/>
                <a:cs typeface="Times New Roman" pitchFamily="18" charset="0"/>
              </a:endParaRPr>
            </a:p>
          </p:txBody>
        </p:sp>
        <p:sp>
          <p:nvSpPr>
            <p:cNvPr id="10309" name="Freeform 68"/>
            <p:cNvSpPr>
              <a:spLocks/>
            </p:cNvSpPr>
            <p:nvPr/>
          </p:nvSpPr>
          <p:spPr bwMode="auto">
            <a:xfrm>
              <a:off x="3648980" y="1971040"/>
              <a:ext cx="1270" cy="128905"/>
            </a:xfrm>
            <a:custGeom>
              <a:avLst/>
              <a:gdLst>
                <a:gd name="T0" fmla="*/ 8001476 w 16"/>
                <a:gd name="T1" fmla="*/ 6976063 h 1349"/>
                <a:gd name="T2" fmla="*/ 8001476 w 16"/>
                <a:gd name="T3" fmla="*/ 1170048134 h 1349"/>
                <a:gd name="T4" fmla="*/ 4000738 w 16"/>
                <a:gd name="T5" fmla="*/ 1177024197 h 1349"/>
                <a:gd name="T6" fmla="*/ 0 w 16"/>
                <a:gd name="T7" fmla="*/ 1170048134 h 1349"/>
                <a:gd name="T8" fmla="*/ 0 w 16"/>
                <a:gd name="T9" fmla="*/ 6976063 h 1349"/>
                <a:gd name="T10" fmla="*/ 4000738 w 16"/>
                <a:gd name="T11" fmla="*/ 0 h 1349"/>
                <a:gd name="T12" fmla="*/ 8001476 w 16"/>
                <a:gd name="T13" fmla="*/ 6976063 h 1349"/>
                <a:gd name="T14" fmla="*/ 0 60000 65536"/>
                <a:gd name="T15" fmla="*/ 0 60000 65536"/>
                <a:gd name="T16" fmla="*/ 0 60000 65536"/>
                <a:gd name="T17" fmla="*/ 0 60000 65536"/>
                <a:gd name="T18" fmla="*/ 0 60000 65536"/>
                <a:gd name="T19" fmla="*/ 0 60000 65536"/>
                <a:gd name="T20" fmla="*/ 0 60000 65536"/>
                <a:gd name="T21" fmla="*/ 0 w 16"/>
                <a:gd name="T22" fmla="*/ 0 h 1349"/>
                <a:gd name="T23" fmla="*/ 16 w 16"/>
                <a:gd name="T24" fmla="*/ 1349 h 134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 h="1349">
                  <a:moveTo>
                    <a:pt x="16" y="8"/>
                  </a:moveTo>
                  <a:lnTo>
                    <a:pt x="16" y="1341"/>
                  </a:lnTo>
                  <a:cubicBezTo>
                    <a:pt x="16" y="1345"/>
                    <a:pt x="12" y="1349"/>
                    <a:pt x="8" y="1349"/>
                  </a:cubicBezTo>
                  <a:cubicBezTo>
                    <a:pt x="4" y="1349"/>
                    <a:pt x="0" y="1345"/>
                    <a:pt x="0" y="1341"/>
                  </a:cubicBezTo>
                  <a:lnTo>
                    <a:pt x="0" y="8"/>
                  </a:lnTo>
                  <a:cubicBezTo>
                    <a:pt x="0" y="3"/>
                    <a:pt x="4" y="0"/>
                    <a:pt x="8" y="0"/>
                  </a:cubicBezTo>
                  <a:cubicBezTo>
                    <a:pt x="12" y="0"/>
                    <a:pt x="16" y="3"/>
                    <a:pt x="16" y="8"/>
                  </a:cubicBezTo>
                  <a:close/>
                </a:path>
              </a:pathLst>
            </a:custGeom>
            <a:solidFill>
              <a:srgbClr val="000000"/>
            </a:solidFill>
            <a:ln w="0">
              <a:solidFill>
                <a:srgbClr val="000000"/>
              </a:solidFill>
              <a:round/>
              <a:headEnd/>
              <a:tailEnd/>
            </a:ln>
          </p:spPr>
          <p:txBody>
            <a:bodyPr/>
            <a:lstStyle/>
            <a:p>
              <a:pPr>
                <a:lnSpc>
                  <a:spcPct val="115000"/>
                </a:lnSpc>
                <a:spcAft>
                  <a:spcPts val="1000"/>
                </a:spcAft>
              </a:pPr>
              <a:r>
                <a:rPr lang="en-GB" altLang="en-US" sz="1100">
                  <a:latin typeface="Calibri" pitchFamily="34" charset="0"/>
                  <a:cs typeface="Times New Roman" pitchFamily="18" charset="0"/>
                </a:rPr>
                <a:t> </a:t>
              </a:r>
              <a:endParaRPr lang="en-GB" altLang="en-US" sz="1100">
                <a:latin typeface="Calibri" pitchFamily="34" charset="0"/>
                <a:ea typeface="Calibri" pitchFamily="34" charset="0"/>
                <a:cs typeface="Times New Roman" pitchFamily="18" charset="0"/>
              </a:endParaRPr>
            </a:p>
          </p:txBody>
        </p:sp>
      </p:grpSp>
      <p:sp>
        <p:nvSpPr>
          <p:cNvPr id="10248" name="Rectangle 110"/>
          <p:cNvSpPr>
            <a:spLocks noChangeArrowheads="1"/>
          </p:cNvSpPr>
          <p:nvPr/>
        </p:nvSpPr>
        <p:spPr bwMode="auto">
          <a:xfrm>
            <a:off x="855663" y="5345113"/>
            <a:ext cx="7453312" cy="369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indent="180975" algn="just" eaLnBrk="0" hangingPunct="0"/>
            <a:r>
              <a:rPr lang="en-GB" altLang="en-US" sz="1800" dirty="0">
                <a:solidFill>
                  <a:schemeClr val="tx2"/>
                </a:solidFill>
                <a:ea typeface="Calibri" pitchFamily="34" charset="0"/>
                <a:cs typeface="Times New Roman" pitchFamily="18" charset="0"/>
              </a:rPr>
              <a:t>Ability distribution across broad educational groups; </a:t>
            </a:r>
            <a:r>
              <a:rPr lang="en-GB" altLang="en-US" sz="1800" dirty="0" smtClean="0">
                <a:solidFill>
                  <a:schemeClr val="tx2"/>
                </a:solidFill>
                <a:ea typeface="Calibri" pitchFamily="34" charset="0"/>
                <a:cs typeface="Times New Roman" pitchFamily="18" charset="0"/>
              </a:rPr>
              <a:t>1995 </a:t>
            </a:r>
            <a:r>
              <a:rPr lang="en-GB" altLang="en-US" sz="1800" dirty="0">
                <a:solidFill>
                  <a:schemeClr val="tx2"/>
                </a:solidFill>
                <a:ea typeface="Calibri" pitchFamily="34" charset="0"/>
                <a:cs typeface="Times New Roman" pitchFamily="18" charset="0"/>
              </a:rPr>
              <a:t>characterisation</a:t>
            </a:r>
            <a:r>
              <a:rPr lang="en-GB" altLang="en-US" sz="1200" dirty="0">
                <a:solidFill>
                  <a:schemeClr val="tx2"/>
                </a:solidFill>
                <a:ea typeface="Calibri" pitchFamily="34" charset="0"/>
                <a:cs typeface="Times New Roman" pitchFamily="18" charset="0"/>
              </a:rPr>
              <a:t>.</a:t>
            </a:r>
            <a:endParaRPr lang="en-GB" altLang="en-US" dirty="0">
              <a:solidFill>
                <a:schemeClr val="tx2"/>
              </a:solidFill>
              <a:ea typeface="Calibri" pitchFamily="34" charset="0"/>
              <a:cs typeface="Times New Roman" pitchFamily="18" charset="0"/>
            </a:endParaRPr>
          </a:p>
        </p:txBody>
      </p:sp>
      <p:sp>
        <p:nvSpPr>
          <p:cNvPr id="70" name="Freeform 18"/>
          <p:cNvSpPr>
            <a:spLocks/>
          </p:cNvSpPr>
          <p:nvPr/>
        </p:nvSpPr>
        <p:spPr bwMode="auto">
          <a:xfrm>
            <a:off x="5942391" y="895608"/>
            <a:ext cx="9898" cy="3346889"/>
          </a:xfrm>
          <a:custGeom>
            <a:avLst/>
            <a:gdLst>
              <a:gd name="T0" fmla="*/ 170054928 w 28"/>
              <a:gd name="T1" fmla="*/ 27866930 h 8126"/>
              <a:gd name="T2" fmla="*/ 0 w 28"/>
              <a:gd name="T3" fmla="*/ 2147483647 h 8126"/>
              <a:gd name="T4" fmla="*/ 33994249 w 28"/>
              <a:gd name="T5" fmla="*/ 2147483647 h 8126"/>
              <a:gd name="T6" fmla="*/ 68030339 w 28"/>
              <a:gd name="T7" fmla="*/ 2147483647 h 8126"/>
              <a:gd name="T8" fmla="*/ 238085267 w 28"/>
              <a:gd name="T9" fmla="*/ 27866930 h 8126"/>
              <a:gd name="T10" fmla="*/ 204091018 w 28"/>
              <a:gd name="T11" fmla="*/ 0 h 8126"/>
              <a:gd name="T12" fmla="*/ 170054928 w 28"/>
              <a:gd name="T13" fmla="*/ 27866930 h 812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 h="8126">
                <a:moveTo>
                  <a:pt x="20" y="4"/>
                </a:moveTo>
                <a:lnTo>
                  <a:pt x="0" y="8122"/>
                </a:lnTo>
                <a:cubicBezTo>
                  <a:pt x="0" y="8124"/>
                  <a:pt x="2" y="8126"/>
                  <a:pt x="4" y="8126"/>
                </a:cubicBezTo>
                <a:cubicBezTo>
                  <a:pt x="6" y="8126"/>
                  <a:pt x="8" y="8124"/>
                  <a:pt x="8" y="8122"/>
                </a:cubicBezTo>
                <a:lnTo>
                  <a:pt x="28" y="4"/>
                </a:lnTo>
                <a:cubicBezTo>
                  <a:pt x="28" y="2"/>
                  <a:pt x="26" y="0"/>
                  <a:pt x="24" y="0"/>
                </a:cubicBezTo>
                <a:cubicBezTo>
                  <a:pt x="22" y="0"/>
                  <a:pt x="20" y="2"/>
                  <a:pt x="20" y="4"/>
                </a:cubicBezTo>
                <a:close/>
              </a:path>
            </a:pathLst>
          </a:custGeom>
          <a:solidFill>
            <a:srgbClr val="000000"/>
          </a:solidFill>
          <a:ln w="0" cap="flat">
            <a:solidFill>
              <a:srgbClr val="000000"/>
            </a:solidFill>
            <a:prstDash val="solid"/>
            <a:round/>
            <a:headEnd/>
            <a:tailEnd/>
          </a:ln>
        </p:spPr>
        <p:txBody>
          <a:bodyPr/>
          <a:lstStyle/>
          <a:p>
            <a:endParaRPr lang="en-GB"/>
          </a:p>
        </p:txBody>
      </p:sp>
      <p:cxnSp>
        <p:nvCxnSpPr>
          <p:cNvPr id="3" name="Straight Connector 2"/>
          <p:cNvCxnSpPr/>
          <p:nvPr/>
        </p:nvCxnSpPr>
        <p:spPr>
          <a:xfrm>
            <a:off x="4057441" y="895608"/>
            <a:ext cx="0" cy="334688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a:off x="5480648" y="899716"/>
            <a:ext cx="0" cy="334688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4753472" y="340061"/>
            <a:ext cx="1361258" cy="0"/>
          </a:xfrm>
          <a:prstGeom prst="straightConnector1">
            <a:avLst/>
          </a:prstGeom>
          <a:ln w="571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flipH="1">
            <a:off x="6123335" y="414254"/>
            <a:ext cx="12625" cy="3859740"/>
          </a:xfrm>
          <a:prstGeom prst="line">
            <a:avLst/>
          </a:pr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flipH="1">
            <a:off x="4761408" y="340061"/>
            <a:ext cx="12625" cy="3859740"/>
          </a:xfrm>
          <a:prstGeom prst="line">
            <a:avLst/>
          </a:pr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8864228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544" y="332656"/>
            <a:ext cx="7992888" cy="5832648"/>
          </a:xfrm>
          <a:effectLst/>
        </p:spPr>
        <p:txBody>
          <a:bodyPr>
            <a:normAutofit/>
          </a:bodyPr>
          <a:lstStyle/>
          <a:p>
            <a:pPr algn="l"/>
            <a:r>
              <a:rPr lang="en-GB" sz="1800" b="1" dirty="0" smtClean="0">
                <a:solidFill>
                  <a:srgbClr val="002060"/>
                </a:solidFill>
              </a:rPr>
              <a:t>Plan of Talk</a:t>
            </a:r>
            <a:r>
              <a:rPr lang="en-GB" sz="1800" dirty="0" smtClean="0">
                <a:solidFill>
                  <a:srgbClr val="002060"/>
                </a:solidFill>
              </a:rPr>
              <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smtClean="0">
                <a:solidFill>
                  <a:srgbClr val="002060"/>
                </a:solidFill>
              </a:rPr>
              <a:t>1.	Context 1:	Evidence and Policy</a:t>
            </a:r>
            <a:br>
              <a:rPr lang="en-GB" sz="1800" dirty="0" smtClean="0">
                <a:solidFill>
                  <a:srgbClr val="002060"/>
                </a:solidFill>
              </a:rPr>
            </a:br>
            <a:r>
              <a:rPr lang="en-GB" sz="1800" dirty="0" smtClean="0">
                <a:solidFill>
                  <a:srgbClr val="002060"/>
                </a:solidFill>
              </a:rPr>
              <a:t>		</a:t>
            </a:r>
            <a:br>
              <a:rPr lang="en-GB" sz="1800" dirty="0" smtClean="0">
                <a:solidFill>
                  <a:srgbClr val="002060"/>
                </a:solidFill>
              </a:rPr>
            </a:br>
            <a:r>
              <a:rPr lang="en-GB" sz="1800" dirty="0" smtClean="0">
                <a:solidFill>
                  <a:srgbClr val="002060"/>
                </a:solidFill>
              </a:rPr>
              <a:t>	Context 2:	Theory and Interpretation</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b="1" dirty="0" smtClean="0">
                <a:solidFill>
                  <a:srgbClr val="002060"/>
                </a:solidFill>
              </a:rPr>
              <a:t>2.	Institutional Arrangements</a:t>
            </a:r>
            <a:r>
              <a:rPr lang="en-GB" sz="1800" dirty="0" smtClean="0">
                <a:solidFill>
                  <a:srgbClr val="002060"/>
                </a:solidFill>
              </a:rPr>
              <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smtClean="0">
                <a:solidFill>
                  <a:srgbClr val="002060"/>
                </a:solidFill>
              </a:rPr>
              <a:t>3.	Data and Methodology</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smtClean="0">
                <a:solidFill>
                  <a:srgbClr val="002060"/>
                </a:solidFill>
              </a:rPr>
              <a:t>4.	Results</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smtClean="0">
                <a:solidFill>
                  <a:srgbClr val="002060"/>
                </a:solidFill>
              </a:rPr>
              <a:t>5.	Conclusions and Further Work</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endParaRPr lang="en-GB" sz="1800" dirty="0">
              <a:solidFill>
                <a:srgbClr val="002060"/>
              </a:solidFill>
            </a:endParaRPr>
          </a:p>
        </p:txBody>
      </p:sp>
      <p:sp>
        <p:nvSpPr>
          <p:cNvPr id="4" name="Footer Placeholder 3"/>
          <p:cNvSpPr>
            <a:spLocks noGrp="1"/>
          </p:cNvSpPr>
          <p:nvPr>
            <p:ph type="ftr" sz="quarter" idx="11"/>
          </p:nvPr>
        </p:nvSpPr>
        <p:spPr/>
        <p:txBody>
          <a:bodyPr/>
          <a:lstStyle/>
          <a:p>
            <a:r>
              <a:rPr lang="en-US" smtClean="0"/>
              <a:t>UoH 27th April 2016</a:t>
            </a:r>
            <a:endParaRPr lang="en-GB"/>
          </a:p>
        </p:txBody>
      </p:sp>
      <p:sp>
        <p:nvSpPr>
          <p:cNvPr id="5" name="Slide Number Placeholder 4"/>
          <p:cNvSpPr>
            <a:spLocks noGrp="1"/>
          </p:cNvSpPr>
          <p:nvPr>
            <p:ph type="sldNum" sz="quarter" idx="12"/>
          </p:nvPr>
        </p:nvSpPr>
        <p:spPr/>
        <p:txBody>
          <a:bodyPr/>
          <a:lstStyle/>
          <a:p>
            <a:fld id="{0D1D3A5E-E98E-449F-A4A2-2C0C4EA4DD24}" type="slidenum">
              <a:rPr lang="en-GB" smtClean="0"/>
              <a:t>29</a:t>
            </a:fld>
            <a:endParaRPr lang="en-GB" dirty="0"/>
          </a:p>
        </p:txBody>
      </p:sp>
    </p:spTree>
    <p:extLst>
      <p:ext uri="{BB962C8B-B14F-4D97-AF65-F5344CB8AC3E}">
        <p14:creationId xmlns:p14="http://schemas.microsoft.com/office/powerpoint/2010/main" val="212906371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544" y="332656"/>
            <a:ext cx="7992888" cy="6525344"/>
          </a:xfrm>
        </p:spPr>
        <p:txBody>
          <a:bodyPr>
            <a:normAutofit/>
          </a:bodyPr>
          <a:lstStyle/>
          <a:p>
            <a:pPr algn="l"/>
            <a:r>
              <a:rPr lang="en-GB" sz="2000" dirty="0" smtClean="0">
                <a:solidFill>
                  <a:srgbClr val="002060"/>
                </a:solidFill>
              </a:rPr>
              <a:t>Plan of Talk</a:t>
            </a:r>
            <a:r>
              <a:rPr lang="en-GB" sz="1800" dirty="0" smtClean="0">
                <a:solidFill>
                  <a:srgbClr val="002060"/>
                </a:solidFill>
              </a:rPr>
              <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smtClean="0">
                <a:solidFill>
                  <a:srgbClr val="002060"/>
                </a:solidFill>
              </a:rPr>
              <a:t>1.	</a:t>
            </a:r>
            <a:r>
              <a:rPr lang="en-GB" sz="1800" b="1" dirty="0" smtClean="0">
                <a:solidFill>
                  <a:srgbClr val="002060"/>
                </a:solidFill>
              </a:rPr>
              <a:t>Context 1:	Evidence and Policy</a:t>
            </a:r>
            <a:r>
              <a:rPr lang="en-GB" sz="1800" dirty="0" smtClean="0">
                <a:solidFill>
                  <a:srgbClr val="002060"/>
                </a:solidFill>
              </a:rPr>
              <a:t/>
            </a:r>
            <a:br>
              <a:rPr lang="en-GB" sz="1800" dirty="0" smtClean="0">
                <a:solidFill>
                  <a:srgbClr val="002060"/>
                </a:solidFill>
              </a:rPr>
            </a:br>
            <a:r>
              <a:rPr lang="en-GB" sz="1800" dirty="0" smtClean="0">
                <a:solidFill>
                  <a:srgbClr val="002060"/>
                </a:solidFill>
              </a:rPr>
              <a:t>		</a:t>
            </a:r>
            <a:br>
              <a:rPr lang="en-GB" sz="1800" dirty="0" smtClean="0">
                <a:solidFill>
                  <a:srgbClr val="002060"/>
                </a:solidFill>
              </a:rPr>
            </a:br>
            <a:r>
              <a:rPr lang="en-GB" sz="1800" dirty="0">
                <a:solidFill>
                  <a:srgbClr val="002060"/>
                </a:solidFill>
              </a:rPr>
              <a:t>	</a:t>
            </a:r>
            <a:r>
              <a:rPr lang="en-GB" sz="1800" dirty="0" smtClean="0">
                <a:solidFill>
                  <a:srgbClr val="002060"/>
                </a:solidFill>
              </a:rPr>
              <a:t>Importance </a:t>
            </a:r>
            <a:r>
              <a:rPr lang="en-GB" sz="1800" dirty="0">
                <a:solidFill>
                  <a:srgbClr val="002060"/>
                </a:solidFill>
              </a:rPr>
              <a:t>of </a:t>
            </a:r>
            <a:r>
              <a:rPr lang="en-GB" sz="1800" dirty="0" smtClean="0">
                <a:solidFill>
                  <a:srgbClr val="002060"/>
                </a:solidFill>
              </a:rPr>
              <a:t>HE</a:t>
            </a:r>
            <a:br>
              <a:rPr lang="en-GB" sz="1800" dirty="0" smtClean="0">
                <a:solidFill>
                  <a:srgbClr val="002060"/>
                </a:solidFill>
              </a:rPr>
            </a:br>
            <a:r>
              <a:rPr lang="en-GB" sz="1800" dirty="0">
                <a:solidFill>
                  <a:srgbClr val="002060"/>
                </a:solidFill>
              </a:rPr>
              <a:t>	</a:t>
            </a:r>
            <a:r>
              <a:rPr lang="en-GB" sz="1800" dirty="0" smtClean="0">
                <a:solidFill>
                  <a:srgbClr val="002060"/>
                </a:solidFill>
              </a:rPr>
              <a:t>	Human Capital, R&amp;D, Economic Growth</a:t>
            </a:r>
            <a:br>
              <a:rPr lang="en-GB" sz="1800" dirty="0" smtClean="0">
                <a:solidFill>
                  <a:srgbClr val="002060"/>
                </a:solidFill>
              </a:rPr>
            </a:br>
            <a:r>
              <a:rPr lang="en-GB" sz="1800" dirty="0">
                <a:solidFill>
                  <a:srgbClr val="002060"/>
                </a:solidFill>
              </a:rPr>
              <a:t>	</a:t>
            </a:r>
            <a:r>
              <a:rPr lang="en-GB" sz="1800" dirty="0" smtClean="0">
                <a:solidFill>
                  <a:srgbClr val="002060"/>
                </a:solidFill>
              </a:rPr>
              <a:t>	HE Participation and Labour Supply</a:t>
            </a:r>
            <a:br>
              <a:rPr lang="en-GB" sz="1800" dirty="0" smtClean="0">
                <a:solidFill>
                  <a:srgbClr val="002060"/>
                </a:solidFill>
              </a:rPr>
            </a:br>
            <a:r>
              <a:rPr lang="en-GB" sz="1800" dirty="0">
                <a:solidFill>
                  <a:srgbClr val="002060"/>
                </a:solidFill>
              </a:rPr>
              <a:t>	</a:t>
            </a:r>
            <a:r>
              <a:rPr lang="en-GB" sz="1800" dirty="0" smtClean="0">
                <a:solidFill>
                  <a:srgbClr val="002060"/>
                </a:solidFill>
              </a:rPr>
              <a:t>	Socio-economic Mobility/Persistence</a:t>
            </a:r>
            <a:br>
              <a:rPr lang="en-GB" sz="1800" dirty="0" smtClean="0">
                <a:solidFill>
                  <a:srgbClr val="002060"/>
                </a:solidFill>
              </a:rPr>
            </a:br>
            <a:r>
              <a:rPr lang="en-GB" sz="1800" dirty="0">
                <a:solidFill>
                  <a:srgbClr val="002060"/>
                </a:solidFill>
              </a:rPr>
              <a:t>	</a:t>
            </a:r>
            <a:r>
              <a:rPr lang="en-GB" sz="1800" dirty="0" smtClean="0">
                <a:solidFill>
                  <a:srgbClr val="002060"/>
                </a:solidFill>
              </a:rPr>
              <a:t>	Political Economy: fees and funding</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a:solidFill>
                  <a:srgbClr val="002060"/>
                </a:solidFill>
              </a:rPr>
              <a:t>	</a:t>
            </a:r>
            <a:r>
              <a:rPr lang="en-GB" sz="1800" dirty="0" smtClean="0">
                <a:solidFill>
                  <a:srgbClr val="002060"/>
                </a:solidFill>
              </a:rPr>
              <a:t>Returns to Education</a:t>
            </a:r>
            <a:br>
              <a:rPr lang="en-GB" sz="1800" dirty="0" smtClean="0">
                <a:solidFill>
                  <a:srgbClr val="002060"/>
                </a:solidFill>
              </a:rPr>
            </a:br>
            <a:r>
              <a:rPr lang="en-GB" sz="1800" dirty="0">
                <a:solidFill>
                  <a:srgbClr val="002060"/>
                </a:solidFill>
              </a:rPr>
              <a:t>	</a:t>
            </a:r>
            <a:r>
              <a:rPr lang="en-GB" sz="1800" dirty="0" smtClean="0">
                <a:solidFill>
                  <a:srgbClr val="002060"/>
                </a:solidFill>
              </a:rPr>
              <a:t>	Years of Schooling</a:t>
            </a:r>
            <a:br>
              <a:rPr lang="en-GB" sz="1800" dirty="0" smtClean="0">
                <a:solidFill>
                  <a:srgbClr val="002060"/>
                </a:solidFill>
              </a:rPr>
            </a:br>
            <a:r>
              <a:rPr lang="en-GB" sz="1800" dirty="0">
                <a:solidFill>
                  <a:srgbClr val="002060"/>
                </a:solidFill>
              </a:rPr>
              <a:t>	</a:t>
            </a:r>
            <a:r>
              <a:rPr lang="en-GB" sz="1800" dirty="0" smtClean="0">
                <a:solidFill>
                  <a:srgbClr val="002060"/>
                </a:solidFill>
              </a:rPr>
              <a:t>	Qualification Levels</a:t>
            </a:r>
            <a:br>
              <a:rPr lang="en-GB" sz="1800" dirty="0" smtClean="0">
                <a:solidFill>
                  <a:srgbClr val="002060"/>
                </a:solidFill>
              </a:rPr>
            </a:br>
            <a:r>
              <a:rPr lang="en-GB" sz="1800" dirty="0">
                <a:solidFill>
                  <a:srgbClr val="002060"/>
                </a:solidFill>
              </a:rPr>
              <a:t>	</a:t>
            </a:r>
            <a:r>
              <a:rPr lang="en-GB" sz="1800" dirty="0" smtClean="0">
                <a:solidFill>
                  <a:srgbClr val="002060"/>
                </a:solidFill>
              </a:rPr>
              <a:t>	Grades Performance</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a:solidFill>
                  <a:srgbClr val="002060"/>
                </a:solidFill>
              </a:rPr>
              <a:t>	</a:t>
            </a:r>
            <a:r>
              <a:rPr lang="en-GB" sz="1800" dirty="0" smtClean="0">
                <a:solidFill>
                  <a:srgbClr val="002060"/>
                </a:solidFill>
              </a:rPr>
              <a:t>HE Policy relevance of estimated returns in UK</a:t>
            </a:r>
            <a:br>
              <a:rPr lang="en-GB" sz="1800" dirty="0" smtClean="0">
                <a:solidFill>
                  <a:srgbClr val="002060"/>
                </a:solidFill>
              </a:rPr>
            </a:br>
            <a:r>
              <a:rPr lang="en-GB" sz="1800" dirty="0">
                <a:solidFill>
                  <a:srgbClr val="002060"/>
                </a:solidFill>
              </a:rPr>
              <a:t>	</a:t>
            </a:r>
            <a:r>
              <a:rPr lang="en-GB" sz="1800" dirty="0" smtClean="0">
                <a:solidFill>
                  <a:srgbClr val="002060"/>
                </a:solidFill>
              </a:rPr>
              <a:t>	Dearing Report and evidence from Blundell et al. (2000: PTO)</a:t>
            </a:r>
            <a:br>
              <a:rPr lang="en-GB" sz="1800" dirty="0" smtClean="0">
                <a:solidFill>
                  <a:srgbClr val="002060"/>
                </a:solidFill>
              </a:rPr>
            </a:br>
            <a:r>
              <a:rPr lang="en-GB" sz="1800" dirty="0">
                <a:solidFill>
                  <a:srgbClr val="002060"/>
                </a:solidFill>
              </a:rPr>
              <a:t>	</a:t>
            </a:r>
            <a:r>
              <a:rPr lang="en-GB" sz="1800" dirty="0" smtClean="0">
                <a:solidFill>
                  <a:srgbClr val="002060"/>
                </a:solidFill>
              </a:rPr>
              <a:t>	Browne Report</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a:solidFill>
                  <a:srgbClr val="002060"/>
                </a:solidFill>
              </a:rPr>
              <a:t>	</a:t>
            </a:r>
            <a:r>
              <a:rPr lang="en-GB" sz="1800" dirty="0" smtClean="0">
                <a:solidFill>
                  <a:srgbClr val="002060"/>
                </a:solidFill>
              </a:rPr>
              <a:t/>
            </a:r>
            <a:br>
              <a:rPr lang="en-GB" sz="1800" dirty="0" smtClean="0">
                <a:solidFill>
                  <a:srgbClr val="002060"/>
                </a:solidFill>
              </a:rPr>
            </a:br>
            <a:r>
              <a:rPr lang="en-GB" sz="1800" dirty="0">
                <a:solidFill>
                  <a:srgbClr val="002060"/>
                </a:solidFill>
              </a:rPr>
              <a:t>	</a:t>
            </a:r>
            <a:r>
              <a:rPr lang="en-GB" sz="1800" dirty="0" smtClean="0">
                <a:solidFill>
                  <a:srgbClr val="002060"/>
                </a:solidFill>
              </a:rPr>
              <a:t>	</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endParaRPr lang="en-GB" sz="1800" dirty="0">
              <a:solidFill>
                <a:srgbClr val="002060"/>
              </a:solidFill>
            </a:endParaRPr>
          </a:p>
        </p:txBody>
      </p:sp>
      <p:sp>
        <p:nvSpPr>
          <p:cNvPr id="4" name="Footer Placeholder 3"/>
          <p:cNvSpPr>
            <a:spLocks noGrp="1"/>
          </p:cNvSpPr>
          <p:nvPr>
            <p:ph type="ftr" sz="quarter" idx="11"/>
          </p:nvPr>
        </p:nvSpPr>
        <p:spPr/>
        <p:txBody>
          <a:bodyPr/>
          <a:lstStyle/>
          <a:p>
            <a:r>
              <a:rPr lang="en-US" smtClean="0"/>
              <a:t>UoH 27th April 2016</a:t>
            </a:r>
            <a:endParaRPr lang="en-GB"/>
          </a:p>
        </p:txBody>
      </p:sp>
      <p:sp>
        <p:nvSpPr>
          <p:cNvPr id="5" name="Slide Number Placeholder 4"/>
          <p:cNvSpPr>
            <a:spLocks noGrp="1"/>
          </p:cNvSpPr>
          <p:nvPr>
            <p:ph type="sldNum" sz="quarter" idx="12"/>
          </p:nvPr>
        </p:nvSpPr>
        <p:spPr/>
        <p:txBody>
          <a:bodyPr/>
          <a:lstStyle/>
          <a:p>
            <a:fld id="{0D1D3A5E-E98E-449F-A4A2-2C0C4EA4DD24}" type="slidenum">
              <a:rPr lang="en-GB" smtClean="0"/>
              <a:t>3</a:t>
            </a:fld>
            <a:endParaRPr lang="en-GB" dirty="0"/>
          </a:p>
        </p:txBody>
      </p:sp>
    </p:spTree>
    <p:extLst>
      <p:ext uri="{BB962C8B-B14F-4D97-AF65-F5344CB8AC3E}">
        <p14:creationId xmlns:p14="http://schemas.microsoft.com/office/powerpoint/2010/main" val="312229155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544" y="332656"/>
            <a:ext cx="7992888" cy="5832648"/>
          </a:xfrm>
          <a:effectLst/>
        </p:spPr>
        <p:txBody>
          <a:bodyPr>
            <a:normAutofit/>
          </a:bodyPr>
          <a:lstStyle/>
          <a:p>
            <a:pPr algn="l"/>
            <a:r>
              <a:rPr lang="en-GB" sz="1800" b="1" dirty="0" smtClean="0">
                <a:solidFill>
                  <a:srgbClr val="002060"/>
                </a:solidFill>
              </a:rPr>
              <a:t>Regression discontinuity and degree class effects</a:t>
            </a:r>
            <a:r>
              <a:rPr lang="en-GB" sz="1800" dirty="0" smtClean="0">
                <a:solidFill>
                  <a:srgbClr val="002060"/>
                </a:solidFill>
              </a:rPr>
              <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Also see:	di Pietro (2012); 	Feng and </a:t>
            </a:r>
            <a:r>
              <a:rPr lang="en-GB" sz="1800" dirty="0" err="1" smtClean="0">
                <a:solidFill>
                  <a:srgbClr val="002060"/>
                </a:solidFill>
              </a:rPr>
              <a:t>Graetz</a:t>
            </a:r>
            <a:r>
              <a:rPr lang="en-GB" sz="1800" dirty="0" smtClean="0">
                <a:solidFill>
                  <a:srgbClr val="002060"/>
                </a:solidFill>
              </a:rPr>
              <a:t> (2015)</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smtClean="0">
                <a:solidFill>
                  <a:srgbClr val="002060"/>
                </a:solidFill>
              </a:rPr>
              <a:t>We use individual student data on an anonymous university </a:t>
            </a:r>
            <a:r>
              <a:rPr lang="en-GB" sz="1800" i="1" dirty="0" smtClean="0">
                <a:solidFill>
                  <a:srgbClr val="002060"/>
                </a:solidFill>
              </a:rPr>
              <a:t>located somewhere near the centre of England</a:t>
            </a:r>
            <a:r>
              <a:rPr lang="en-GB" sz="1800" dirty="0" smtClean="0">
                <a:solidFill>
                  <a:srgbClr val="002060"/>
                </a:solidFill>
              </a:rPr>
              <a:t>…</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smtClean="0">
                <a:solidFill>
                  <a:srgbClr val="002060"/>
                </a:solidFill>
              </a:rPr>
              <a:t>Anonymised DLHE returns for graduate cohorts of 2011/12, 2012/13, 2013/14.</a:t>
            </a:r>
            <a:br>
              <a:rPr lang="en-GB" sz="1800" dirty="0" smtClean="0">
                <a:solidFill>
                  <a:srgbClr val="002060"/>
                </a:solidFill>
              </a:rPr>
            </a:br>
            <a:r>
              <a:rPr lang="en-GB" sz="1800" dirty="0" smtClean="0">
                <a:solidFill>
                  <a:srgbClr val="002060"/>
                </a:solidFill>
              </a:rPr>
              <a:t>Matched by personal id to extensive individual student records.</a:t>
            </a:r>
            <a:br>
              <a:rPr lang="en-GB" sz="1800" dirty="0" smtClean="0">
                <a:solidFill>
                  <a:srgbClr val="002060"/>
                </a:solidFill>
              </a:rPr>
            </a:br>
            <a:r>
              <a:rPr lang="en-GB" sz="1800" dirty="0">
                <a:solidFill>
                  <a:srgbClr val="002060"/>
                </a:solidFill>
              </a:rPr>
              <a:t>	</a:t>
            </a:r>
            <a:r>
              <a:rPr lang="en-GB" sz="1800" dirty="0" smtClean="0">
                <a:solidFill>
                  <a:srgbClr val="002060"/>
                </a:solidFill>
              </a:rPr>
              <a:t/>
            </a:r>
            <a:br>
              <a:rPr lang="en-GB" sz="1800" dirty="0" smtClean="0">
                <a:solidFill>
                  <a:srgbClr val="002060"/>
                </a:solidFill>
              </a:rPr>
            </a:br>
            <a:r>
              <a:rPr lang="en-GB" sz="1800" dirty="0" smtClean="0">
                <a:solidFill>
                  <a:srgbClr val="002060"/>
                </a:solidFill>
              </a:rPr>
              <a:t>Data include:</a:t>
            </a:r>
            <a:br>
              <a:rPr lang="en-GB" sz="1800" dirty="0" smtClean="0">
                <a:solidFill>
                  <a:srgbClr val="002060"/>
                </a:solidFill>
              </a:rPr>
            </a:br>
            <a:r>
              <a:rPr lang="en-GB" sz="1800" dirty="0">
                <a:solidFill>
                  <a:srgbClr val="002060"/>
                </a:solidFill>
              </a:rPr>
              <a:t>	</a:t>
            </a:r>
            <a:r>
              <a:rPr lang="en-GB" sz="1800" dirty="0" smtClean="0">
                <a:solidFill>
                  <a:srgbClr val="002060"/>
                </a:solidFill>
              </a:rPr>
              <a:t>	</a:t>
            </a:r>
            <a:br>
              <a:rPr lang="en-GB" sz="1800" dirty="0" smtClean="0">
                <a:solidFill>
                  <a:srgbClr val="002060"/>
                </a:solidFill>
              </a:rPr>
            </a:br>
            <a:r>
              <a:rPr lang="en-GB" sz="1800" dirty="0" smtClean="0">
                <a:solidFill>
                  <a:srgbClr val="002060"/>
                </a:solidFill>
              </a:rPr>
              <a:t>Age, gender, nationality, fees status, course, department, previous schooling, family background, </a:t>
            </a:r>
            <a:r>
              <a:rPr lang="en-GB" sz="1800" b="1" i="1" dirty="0" smtClean="0">
                <a:solidFill>
                  <a:srgbClr val="002060"/>
                </a:solidFill>
              </a:rPr>
              <a:t>degree class, marks per module per year</a:t>
            </a:r>
            <a:r>
              <a:rPr lang="en-GB" sz="1800" dirty="0" smtClean="0">
                <a:solidFill>
                  <a:srgbClr val="002060"/>
                </a:solidFill>
              </a:rPr>
              <a:t>. </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Labour market outcome, 5-digit SOC, SIC, salary, </a:t>
            </a:r>
            <a:r>
              <a:rPr lang="en-GB" sz="1800" i="1" dirty="0" smtClean="0">
                <a:solidFill>
                  <a:srgbClr val="002060"/>
                </a:solidFill>
              </a:rPr>
              <a:t>degree class</a:t>
            </a:r>
            <a:r>
              <a:rPr lang="en-GB" sz="1800" dirty="0" smtClean="0">
                <a:solidFill>
                  <a:srgbClr val="002060"/>
                </a:solidFill>
              </a:rPr>
              <a:t>, location…</a:t>
            </a:r>
            <a:endParaRPr lang="en-GB" sz="1800" dirty="0">
              <a:solidFill>
                <a:srgbClr val="002060"/>
              </a:solidFill>
            </a:endParaRPr>
          </a:p>
        </p:txBody>
      </p:sp>
      <p:sp>
        <p:nvSpPr>
          <p:cNvPr id="4" name="Footer Placeholder 3"/>
          <p:cNvSpPr>
            <a:spLocks noGrp="1"/>
          </p:cNvSpPr>
          <p:nvPr>
            <p:ph type="ftr" sz="quarter" idx="11"/>
          </p:nvPr>
        </p:nvSpPr>
        <p:spPr/>
        <p:txBody>
          <a:bodyPr/>
          <a:lstStyle/>
          <a:p>
            <a:r>
              <a:rPr lang="en-US" smtClean="0"/>
              <a:t>UoH 27th April 2016</a:t>
            </a:r>
            <a:endParaRPr lang="en-GB"/>
          </a:p>
        </p:txBody>
      </p:sp>
      <p:sp>
        <p:nvSpPr>
          <p:cNvPr id="5" name="Slide Number Placeholder 4"/>
          <p:cNvSpPr>
            <a:spLocks noGrp="1"/>
          </p:cNvSpPr>
          <p:nvPr>
            <p:ph type="sldNum" sz="quarter" idx="12"/>
          </p:nvPr>
        </p:nvSpPr>
        <p:spPr/>
        <p:txBody>
          <a:bodyPr/>
          <a:lstStyle/>
          <a:p>
            <a:fld id="{0D1D3A5E-E98E-449F-A4A2-2C0C4EA4DD24}" type="slidenum">
              <a:rPr lang="en-GB" smtClean="0"/>
              <a:t>30</a:t>
            </a:fld>
            <a:endParaRPr lang="en-GB" dirty="0"/>
          </a:p>
        </p:txBody>
      </p:sp>
    </p:spTree>
    <p:extLst>
      <p:ext uri="{BB962C8B-B14F-4D97-AF65-F5344CB8AC3E}">
        <p14:creationId xmlns:p14="http://schemas.microsoft.com/office/powerpoint/2010/main" val="190693258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544" y="116632"/>
            <a:ext cx="7992888" cy="6604843"/>
          </a:xfrm>
          <a:effectLst/>
        </p:spPr>
        <p:txBody>
          <a:bodyPr>
            <a:normAutofit/>
          </a:bodyPr>
          <a:lstStyle/>
          <a:p>
            <a:pPr algn="l"/>
            <a:r>
              <a:rPr lang="en-GB" sz="1800" b="1" dirty="0" smtClean="0">
                <a:solidFill>
                  <a:srgbClr val="002060"/>
                </a:solidFill>
              </a:rPr>
              <a:t>Degree classification</a:t>
            </a:r>
            <a:br>
              <a:rPr lang="en-GB" sz="1800" b="1" dirty="0" smtClean="0">
                <a:solidFill>
                  <a:srgbClr val="002060"/>
                </a:solidFill>
              </a:rPr>
            </a:br>
            <a:r>
              <a:rPr lang="en-GB" sz="1800" b="1" dirty="0" smtClean="0">
                <a:solidFill>
                  <a:srgbClr val="002060"/>
                </a:solidFill>
              </a:rPr>
              <a:t/>
            </a:r>
            <a:br>
              <a:rPr lang="en-GB" sz="1800" b="1" dirty="0" smtClean="0">
                <a:solidFill>
                  <a:srgbClr val="002060"/>
                </a:solidFill>
              </a:rPr>
            </a:br>
            <a:r>
              <a:rPr lang="en-GB" sz="1800" dirty="0" smtClean="0">
                <a:solidFill>
                  <a:srgbClr val="002060"/>
                </a:solidFill>
              </a:rPr>
              <a:t>Typically, based on performance in modules in years 2 and 3.</a:t>
            </a:r>
            <a:br>
              <a:rPr lang="en-GB" sz="1800" dirty="0" smtClean="0">
                <a:solidFill>
                  <a:srgbClr val="002060"/>
                </a:solidFill>
              </a:rPr>
            </a:br>
            <a:r>
              <a:rPr lang="en-GB" sz="1800" dirty="0" smtClean="0">
                <a:solidFill>
                  <a:srgbClr val="002060"/>
                </a:solidFill>
              </a:rPr>
              <a:t>	</a:t>
            </a:r>
            <a:br>
              <a:rPr lang="en-GB" sz="1800" dirty="0" smtClean="0">
                <a:solidFill>
                  <a:srgbClr val="002060"/>
                </a:solidFill>
              </a:rPr>
            </a:br>
            <a:r>
              <a:rPr lang="en-GB" sz="1800" dirty="0" smtClean="0">
                <a:solidFill>
                  <a:srgbClr val="002060"/>
                </a:solidFill>
              </a:rPr>
              <a:t>Overall mark in each module comprises marks in end-of-year examinations and in coursework assessments.</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All marking is anonymous. Exam boards consider cases anonymously.</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smtClean="0">
                <a:solidFill>
                  <a:srgbClr val="002060"/>
                </a:solidFill>
              </a:rPr>
              <a:t>Each overall module mark is classified as follows:</a:t>
            </a:r>
            <a:br>
              <a:rPr lang="en-GB" sz="1800" dirty="0" smtClean="0">
                <a:solidFill>
                  <a:srgbClr val="002060"/>
                </a:solidFill>
              </a:rPr>
            </a:br>
            <a:r>
              <a:rPr lang="en-GB" sz="1800" dirty="0">
                <a:solidFill>
                  <a:srgbClr val="002060"/>
                </a:solidFill>
              </a:rPr>
              <a:t>	</a:t>
            </a:r>
            <a:r>
              <a:rPr lang="en-GB" sz="1800" dirty="0" smtClean="0">
                <a:solidFill>
                  <a:srgbClr val="002060"/>
                </a:solidFill>
              </a:rPr>
              <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smtClean="0">
                <a:solidFill>
                  <a:srgbClr val="002060"/>
                </a:solidFill>
              </a:rPr>
              <a:t>The student’s final degree classification is based on the marks achieved in the individual modules.</a:t>
            </a:r>
            <a:endParaRPr lang="en-GB" sz="1800" dirty="0">
              <a:solidFill>
                <a:srgbClr val="002060"/>
              </a:solidFill>
            </a:endParaRPr>
          </a:p>
        </p:txBody>
      </p:sp>
      <p:sp>
        <p:nvSpPr>
          <p:cNvPr id="4" name="Footer Placeholder 3"/>
          <p:cNvSpPr>
            <a:spLocks noGrp="1"/>
          </p:cNvSpPr>
          <p:nvPr>
            <p:ph type="ftr" sz="quarter" idx="11"/>
          </p:nvPr>
        </p:nvSpPr>
        <p:spPr/>
        <p:txBody>
          <a:bodyPr/>
          <a:lstStyle/>
          <a:p>
            <a:r>
              <a:rPr lang="en-US" smtClean="0"/>
              <a:t>UoH 27th April 2016</a:t>
            </a:r>
            <a:endParaRPr lang="en-GB"/>
          </a:p>
        </p:txBody>
      </p:sp>
      <p:sp>
        <p:nvSpPr>
          <p:cNvPr id="5" name="Slide Number Placeholder 4"/>
          <p:cNvSpPr>
            <a:spLocks noGrp="1"/>
          </p:cNvSpPr>
          <p:nvPr>
            <p:ph type="sldNum" sz="quarter" idx="12"/>
          </p:nvPr>
        </p:nvSpPr>
        <p:spPr/>
        <p:txBody>
          <a:bodyPr/>
          <a:lstStyle/>
          <a:p>
            <a:fld id="{0D1D3A5E-E98E-449F-A4A2-2C0C4EA4DD24}" type="slidenum">
              <a:rPr lang="en-GB" smtClean="0"/>
              <a:t>31</a:t>
            </a:fld>
            <a:endParaRPr lang="en-GB" dirty="0"/>
          </a:p>
        </p:txBody>
      </p:sp>
      <p:graphicFrame>
        <p:nvGraphicFramePr>
          <p:cNvPr id="3" name="Object 2"/>
          <p:cNvGraphicFramePr>
            <a:graphicFrameLocks noChangeAspect="1"/>
          </p:cNvGraphicFramePr>
          <p:nvPr>
            <p:extLst>
              <p:ext uri="{D42A27DB-BD31-4B8C-83A1-F6EECF244321}">
                <p14:modId xmlns:p14="http://schemas.microsoft.com/office/powerpoint/2010/main" val="2519711432"/>
              </p:ext>
            </p:extLst>
          </p:nvPr>
        </p:nvGraphicFramePr>
        <p:xfrm>
          <a:off x="2275384" y="3573016"/>
          <a:ext cx="3744416" cy="1872208"/>
        </p:xfrm>
        <a:graphic>
          <a:graphicData uri="http://schemas.openxmlformats.org/presentationml/2006/ole">
            <mc:AlternateContent xmlns:mc="http://schemas.openxmlformats.org/markup-compatibility/2006">
              <mc:Choice xmlns:v="urn:schemas-microsoft-com:vml" Requires="v">
                <p:oleObj spid="_x0000_s2092" name="Equation" r:id="rId3" imgW="2234880" imgH="1117440" progId="Equation.DSMT4">
                  <p:embed/>
                </p:oleObj>
              </mc:Choice>
              <mc:Fallback>
                <p:oleObj name="Equation" r:id="rId3" imgW="2234880" imgH="1117440" progId="Equation.DSMT4">
                  <p:embed/>
                  <p:pic>
                    <p:nvPicPr>
                      <p:cNvPr id="0" name=""/>
                      <p:cNvPicPr/>
                      <p:nvPr/>
                    </p:nvPicPr>
                    <p:blipFill>
                      <a:blip r:embed="rId4"/>
                      <a:stretch>
                        <a:fillRect/>
                      </a:stretch>
                    </p:blipFill>
                    <p:spPr>
                      <a:xfrm>
                        <a:off x="2275384" y="3573016"/>
                        <a:ext cx="3744416" cy="1872208"/>
                      </a:xfrm>
                      <a:prstGeom prst="rect">
                        <a:avLst/>
                      </a:prstGeom>
                    </p:spPr>
                  </p:pic>
                </p:oleObj>
              </mc:Fallback>
            </mc:AlternateContent>
          </a:graphicData>
        </a:graphic>
      </p:graphicFrame>
    </p:spTree>
    <p:extLst>
      <p:ext uri="{BB962C8B-B14F-4D97-AF65-F5344CB8AC3E}">
        <p14:creationId xmlns:p14="http://schemas.microsoft.com/office/powerpoint/2010/main" val="286249288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ctrTitle"/>
          </p:nvPr>
        </p:nvSpPr>
        <p:spPr>
          <a:xfrm>
            <a:off x="395536" y="116632"/>
            <a:ext cx="7992888" cy="6239718"/>
          </a:xfrm>
          <a:effectLst/>
        </p:spPr>
        <p:txBody>
          <a:bodyPr>
            <a:normAutofit/>
          </a:bodyPr>
          <a:lstStyle/>
          <a:p>
            <a:pPr algn="l"/>
            <a:r>
              <a:rPr lang="en-GB" sz="1800" b="1" dirty="0" smtClean="0">
                <a:solidFill>
                  <a:srgbClr val="002060"/>
                </a:solidFill>
              </a:rPr>
              <a:t>Degree classification</a:t>
            </a:r>
            <a:br>
              <a:rPr lang="en-GB" sz="1800" b="1" dirty="0" smtClean="0">
                <a:solidFill>
                  <a:srgbClr val="002060"/>
                </a:solidFill>
              </a:rPr>
            </a:br>
            <a:r>
              <a:rPr lang="en-GB" sz="1800" b="1" dirty="0" smtClean="0">
                <a:solidFill>
                  <a:srgbClr val="002060"/>
                </a:solidFill>
              </a:rPr>
              <a:t/>
            </a:r>
            <a:br>
              <a:rPr lang="en-GB" sz="1800" b="1" dirty="0" smtClean="0">
                <a:solidFill>
                  <a:srgbClr val="002060"/>
                </a:solidFill>
              </a:rPr>
            </a:br>
            <a:r>
              <a:rPr lang="en-GB" sz="1800" dirty="0" smtClean="0">
                <a:solidFill>
                  <a:srgbClr val="002060"/>
                </a:solidFill>
              </a:rPr>
              <a:t>Historically, the student’s final degree classification is based on two aspects of the module marks:</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a:solidFill>
                  <a:srgbClr val="002060"/>
                </a:solidFill>
              </a:rPr>
              <a:t>	</a:t>
            </a:r>
            <a:r>
              <a:rPr lang="en-GB" sz="1800" dirty="0" smtClean="0">
                <a:solidFill>
                  <a:srgbClr val="002060"/>
                </a:solidFill>
              </a:rPr>
              <a:t>Overall average mark across modules</a:t>
            </a:r>
            <a:br>
              <a:rPr lang="en-GB" sz="1800" dirty="0" smtClean="0">
                <a:solidFill>
                  <a:srgbClr val="002060"/>
                </a:solidFill>
              </a:rPr>
            </a:br>
            <a:r>
              <a:rPr lang="en-GB" sz="1800" dirty="0">
                <a:solidFill>
                  <a:srgbClr val="002060"/>
                </a:solidFill>
              </a:rPr>
              <a:t>	</a:t>
            </a:r>
            <a:r>
              <a:rPr lang="en-GB" sz="1800" dirty="0" smtClean="0">
                <a:solidFill>
                  <a:srgbClr val="002060"/>
                </a:solidFill>
              </a:rPr>
              <a:t>Distribution of module marks by class of mark</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smtClean="0">
                <a:solidFill>
                  <a:srgbClr val="002060"/>
                </a:solidFill>
              </a:rPr>
              <a:t>However, for cohorts entering from 2008, the harmonisation of classification criteria across all departments means that the overall average mark is the main driver of the final classification:</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smtClean="0">
                <a:solidFill>
                  <a:srgbClr val="002060"/>
                </a:solidFill>
              </a:rPr>
              <a:t>				In addition, there are rules for </a:t>
            </a:r>
            <a:r>
              <a:rPr lang="en-GB" sz="1800" dirty="0">
                <a:solidFill>
                  <a:srgbClr val="002060"/>
                </a:solidFill>
              </a:rPr>
              <a:t>	</a:t>
            </a:r>
            <a:r>
              <a:rPr lang="en-GB" sz="1800" dirty="0" smtClean="0">
                <a:solidFill>
                  <a:srgbClr val="002060"/>
                </a:solidFill>
              </a:rPr>
              <a:t>				‘borderline’ cases within 2 percentage 					points of each critical minimum mark. These 				rules are based on the class distribution of 				marks, marks in the final year, and marks in 				core modules. </a:t>
            </a:r>
            <a:r>
              <a:rPr lang="en-GB" sz="1800" dirty="0">
                <a:solidFill>
                  <a:srgbClr val="002060"/>
                </a:solidFill>
              </a:rPr>
              <a:t/>
            </a:r>
            <a:br>
              <a:rPr lang="en-GB" sz="1800" dirty="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				There is also a system of mitigation.</a:t>
            </a:r>
            <a:endParaRPr lang="en-GB" sz="1800" dirty="0">
              <a:solidFill>
                <a:srgbClr val="002060"/>
              </a:solidFill>
            </a:endParaRPr>
          </a:p>
        </p:txBody>
      </p:sp>
      <p:sp>
        <p:nvSpPr>
          <p:cNvPr id="4" name="Footer Placeholder 3"/>
          <p:cNvSpPr>
            <a:spLocks noGrp="1"/>
          </p:cNvSpPr>
          <p:nvPr>
            <p:ph type="ftr" sz="quarter" idx="11"/>
          </p:nvPr>
        </p:nvSpPr>
        <p:spPr/>
        <p:txBody>
          <a:bodyPr/>
          <a:lstStyle/>
          <a:p>
            <a:r>
              <a:rPr lang="en-US" smtClean="0"/>
              <a:t>UoH 27th April 2016</a:t>
            </a:r>
            <a:endParaRPr lang="en-GB"/>
          </a:p>
        </p:txBody>
      </p:sp>
      <p:sp>
        <p:nvSpPr>
          <p:cNvPr id="5" name="Slide Number Placeholder 4"/>
          <p:cNvSpPr>
            <a:spLocks noGrp="1"/>
          </p:cNvSpPr>
          <p:nvPr>
            <p:ph type="sldNum" sz="quarter" idx="12"/>
          </p:nvPr>
        </p:nvSpPr>
        <p:spPr/>
        <p:txBody>
          <a:bodyPr/>
          <a:lstStyle/>
          <a:p>
            <a:fld id="{0D1D3A5E-E98E-449F-A4A2-2C0C4EA4DD24}" type="slidenum">
              <a:rPr lang="en-GB" smtClean="0"/>
              <a:t>32</a:t>
            </a:fld>
            <a:endParaRPr lang="en-GB" dirty="0"/>
          </a:p>
        </p:txBody>
      </p:sp>
      <p:graphicFrame>
        <p:nvGraphicFramePr>
          <p:cNvPr id="3" name="Object 2"/>
          <p:cNvGraphicFramePr>
            <a:graphicFrameLocks noChangeAspect="1"/>
          </p:cNvGraphicFramePr>
          <p:nvPr>
            <p:extLst>
              <p:ext uri="{D42A27DB-BD31-4B8C-83A1-F6EECF244321}">
                <p14:modId xmlns:p14="http://schemas.microsoft.com/office/powerpoint/2010/main" val="1899495454"/>
              </p:ext>
            </p:extLst>
          </p:nvPr>
        </p:nvGraphicFramePr>
        <p:xfrm>
          <a:off x="414257" y="3789040"/>
          <a:ext cx="3384550" cy="2038350"/>
        </p:xfrm>
        <a:graphic>
          <a:graphicData uri="http://schemas.openxmlformats.org/presentationml/2006/ole">
            <mc:AlternateContent xmlns:mc="http://schemas.openxmlformats.org/markup-compatibility/2006">
              <mc:Choice xmlns:v="urn:schemas-microsoft-com:vml" Requires="v">
                <p:oleObj spid="_x0000_s3113" name="Equation" r:id="rId3" imgW="2234880" imgH="1346040" progId="Equation.DSMT4">
                  <p:embed/>
                </p:oleObj>
              </mc:Choice>
              <mc:Fallback>
                <p:oleObj name="Equation" r:id="rId3" imgW="2234880" imgH="1346040" progId="Equation.DSMT4">
                  <p:embed/>
                  <p:pic>
                    <p:nvPicPr>
                      <p:cNvPr id="0" name=""/>
                      <p:cNvPicPr/>
                      <p:nvPr/>
                    </p:nvPicPr>
                    <p:blipFill>
                      <a:blip r:embed="rId4"/>
                      <a:stretch>
                        <a:fillRect/>
                      </a:stretch>
                    </p:blipFill>
                    <p:spPr>
                      <a:xfrm>
                        <a:off x="414257" y="3789040"/>
                        <a:ext cx="3384550" cy="2038350"/>
                      </a:xfrm>
                      <a:prstGeom prst="rect">
                        <a:avLst/>
                      </a:prstGeom>
                    </p:spPr>
                  </p:pic>
                </p:oleObj>
              </mc:Fallback>
            </mc:AlternateContent>
          </a:graphicData>
        </a:graphic>
      </p:graphicFrame>
    </p:spTree>
    <p:extLst>
      <p:ext uri="{BB962C8B-B14F-4D97-AF65-F5344CB8AC3E}">
        <p14:creationId xmlns:p14="http://schemas.microsoft.com/office/powerpoint/2010/main" val="273946326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544" y="332656"/>
            <a:ext cx="7992888" cy="5832648"/>
          </a:xfrm>
          <a:effectLst/>
        </p:spPr>
        <p:txBody>
          <a:bodyPr>
            <a:normAutofit/>
          </a:bodyPr>
          <a:lstStyle/>
          <a:p>
            <a:pPr algn="l"/>
            <a:r>
              <a:rPr lang="en-GB" sz="1800" b="1" dirty="0" smtClean="0">
                <a:solidFill>
                  <a:srgbClr val="002060"/>
                </a:solidFill>
              </a:rPr>
              <a:t>Plan of Talk</a:t>
            </a:r>
            <a:r>
              <a:rPr lang="en-GB" sz="1800" dirty="0" smtClean="0">
                <a:solidFill>
                  <a:srgbClr val="002060"/>
                </a:solidFill>
              </a:rPr>
              <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smtClean="0">
                <a:solidFill>
                  <a:srgbClr val="002060"/>
                </a:solidFill>
              </a:rPr>
              <a:t>1.	Context 1:	Evidence and Policy</a:t>
            </a:r>
            <a:br>
              <a:rPr lang="en-GB" sz="1800" dirty="0" smtClean="0">
                <a:solidFill>
                  <a:srgbClr val="002060"/>
                </a:solidFill>
              </a:rPr>
            </a:br>
            <a:r>
              <a:rPr lang="en-GB" sz="1800" dirty="0" smtClean="0">
                <a:solidFill>
                  <a:srgbClr val="002060"/>
                </a:solidFill>
              </a:rPr>
              <a:t>		</a:t>
            </a:r>
            <a:br>
              <a:rPr lang="en-GB" sz="1800" dirty="0" smtClean="0">
                <a:solidFill>
                  <a:srgbClr val="002060"/>
                </a:solidFill>
              </a:rPr>
            </a:br>
            <a:r>
              <a:rPr lang="en-GB" sz="1800" dirty="0" smtClean="0">
                <a:solidFill>
                  <a:srgbClr val="002060"/>
                </a:solidFill>
              </a:rPr>
              <a:t>	Context 2:	Theory and Interpretation</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smtClean="0">
                <a:solidFill>
                  <a:srgbClr val="002060"/>
                </a:solidFill>
              </a:rPr>
              <a:t>2.	Institutional Arrangements</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b="1" dirty="0" smtClean="0">
                <a:solidFill>
                  <a:srgbClr val="002060"/>
                </a:solidFill>
              </a:rPr>
              <a:t>3.	Data and Methodology</a:t>
            </a:r>
            <a:r>
              <a:rPr lang="en-GB" sz="1800" dirty="0" smtClean="0">
                <a:solidFill>
                  <a:srgbClr val="002060"/>
                </a:solidFill>
              </a:rPr>
              <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smtClean="0">
                <a:solidFill>
                  <a:srgbClr val="002060"/>
                </a:solidFill>
              </a:rPr>
              <a:t>4.	Results</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smtClean="0">
                <a:solidFill>
                  <a:srgbClr val="002060"/>
                </a:solidFill>
              </a:rPr>
              <a:t>5.	Conclusions and Further Work</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endParaRPr lang="en-GB" sz="1800" dirty="0">
              <a:solidFill>
                <a:srgbClr val="002060"/>
              </a:solidFill>
            </a:endParaRPr>
          </a:p>
        </p:txBody>
      </p:sp>
      <p:sp>
        <p:nvSpPr>
          <p:cNvPr id="4" name="Footer Placeholder 3"/>
          <p:cNvSpPr>
            <a:spLocks noGrp="1"/>
          </p:cNvSpPr>
          <p:nvPr>
            <p:ph type="ftr" sz="quarter" idx="11"/>
          </p:nvPr>
        </p:nvSpPr>
        <p:spPr/>
        <p:txBody>
          <a:bodyPr/>
          <a:lstStyle/>
          <a:p>
            <a:r>
              <a:rPr lang="en-US" smtClean="0"/>
              <a:t>UoH 27th April 2016</a:t>
            </a:r>
            <a:endParaRPr lang="en-GB"/>
          </a:p>
        </p:txBody>
      </p:sp>
      <p:sp>
        <p:nvSpPr>
          <p:cNvPr id="5" name="Slide Number Placeholder 4"/>
          <p:cNvSpPr>
            <a:spLocks noGrp="1"/>
          </p:cNvSpPr>
          <p:nvPr>
            <p:ph type="sldNum" sz="quarter" idx="12"/>
          </p:nvPr>
        </p:nvSpPr>
        <p:spPr/>
        <p:txBody>
          <a:bodyPr/>
          <a:lstStyle/>
          <a:p>
            <a:fld id="{0D1D3A5E-E98E-449F-A4A2-2C0C4EA4DD24}" type="slidenum">
              <a:rPr lang="en-GB" smtClean="0"/>
              <a:t>33</a:t>
            </a:fld>
            <a:endParaRPr lang="en-GB" dirty="0"/>
          </a:p>
        </p:txBody>
      </p:sp>
    </p:spTree>
    <p:extLst>
      <p:ext uri="{BB962C8B-B14F-4D97-AF65-F5344CB8AC3E}">
        <p14:creationId xmlns:p14="http://schemas.microsoft.com/office/powerpoint/2010/main" val="183572739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544" y="332656"/>
            <a:ext cx="7992888" cy="5832648"/>
          </a:xfrm>
          <a:effectLst/>
        </p:spPr>
        <p:txBody>
          <a:bodyPr>
            <a:normAutofit/>
          </a:bodyPr>
          <a:lstStyle/>
          <a:p>
            <a:pPr algn="l"/>
            <a:r>
              <a:rPr lang="en-GB" sz="1800" b="1" dirty="0" smtClean="0">
                <a:solidFill>
                  <a:srgbClr val="002060"/>
                </a:solidFill>
              </a:rPr>
              <a:t>3.	Data and Methodology</a:t>
            </a:r>
            <a:r>
              <a:rPr lang="en-GB" sz="1800" dirty="0" smtClean="0">
                <a:solidFill>
                  <a:srgbClr val="002060"/>
                </a:solidFill>
              </a:rPr>
              <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smtClean="0">
                <a:solidFill>
                  <a:srgbClr val="002060"/>
                </a:solidFill>
              </a:rPr>
              <a:t>To date, we have data only for individuals who have responded to the DLHE in each cohort – we are waiting student records on all students in order to establish the extent to which DLHE respondents might differ in observable characteristics from non-respondents.</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The DLHE response rate is approximately 63%.</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smtClean="0">
                <a:solidFill>
                  <a:srgbClr val="002060"/>
                </a:solidFill>
              </a:rPr>
              <a:t>Results to be presented today exploit data on graduates who are in full-time employment and have provided Research-Accessible personal salary information. </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The usable response rate to the salary question is approximately 41%.</a:t>
            </a:r>
            <a:r>
              <a:rPr lang="en-GB" sz="1800" dirty="0">
                <a:solidFill>
                  <a:srgbClr val="002060"/>
                </a:solidFill>
              </a:rPr>
              <a:t/>
            </a:r>
            <a:br>
              <a:rPr lang="en-GB" sz="1800" dirty="0">
                <a:solidFill>
                  <a:srgbClr val="002060"/>
                </a:solidFill>
              </a:rPr>
            </a:br>
            <a:r>
              <a:rPr lang="en-GB" sz="1800" dirty="0" smtClean="0">
                <a:solidFill>
                  <a:srgbClr val="002060"/>
                </a:solidFill>
              </a:rPr>
              <a:t>	</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endParaRPr lang="en-GB" sz="1800" dirty="0">
              <a:solidFill>
                <a:srgbClr val="002060"/>
              </a:solidFill>
            </a:endParaRPr>
          </a:p>
        </p:txBody>
      </p:sp>
      <p:sp>
        <p:nvSpPr>
          <p:cNvPr id="4" name="Footer Placeholder 3"/>
          <p:cNvSpPr>
            <a:spLocks noGrp="1"/>
          </p:cNvSpPr>
          <p:nvPr>
            <p:ph type="ftr" sz="quarter" idx="11"/>
          </p:nvPr>
        </p:nvSpPr>
        <p:spPr/>
        <p:txBody>
          <a:bodyPr/>
          <a:lstStyle/>
          <a:p>
            <a:r>
              <a:rPr lang="en-US" smtClean="0"/>
              <a:t>UoH 27th April 2016</a:t>
            </a:r>
            <a:endParaRPr lang="en-GB"/>
          </a:p>
        </p:txBody>
      </p:sp>
      <p:sp>
        <p:nvSpPr>
          <p:cNvPr id="5" name="Slide Number Placeholder 4"/>
          <p:cNvSpPr>
            <a:spLocks noGrp="1"/>
          </p:cNvSpPr>
          <p:nvPr>
            <p:ph type="sldNum" sz="quarter" idx="12"/>
          </p:nvPr>
        </p:nvSpPr>
        <p:spPr/>
        <p:txBody>
          <a:bodyPr/>
          <a:lstStyle/>
          <a:p>
            <a:fld id="{0D1D3A5E-E98E-449F-A4A2-2C0C4EA4DD24}" type="slidenum">
              <a:rPr lang="en-GB" smtClean="0"/>
              <a:t>34</a:t>
            </a:fld>
            <a:endParaRPr lang="en-GB" dirty="0"/>
          </a:p>
        </p:txBody>
      </p:sp>
    </p:spTree>
    <p:extLst>
      <p:ext uri="{BB962C8B-B14F-4D97-AF65-F5344CB8AC3E}">
        <p14:creationId xmlns:p14="http://schemas.microsoft.com/office/powerpoint/2010/main" val="406506534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544" y="332656"/>
            <a:ext cx="7992888" cy="5832648"/>
          </a:xfrm>
          <a:effectLst/>
        </p:spPr>
        <p:txBody>
          <a:bodyPr>
            <a:normAutofit/>
          </a:bodyPr>
          <a:lstStyle/>
          <a:p>
            <a:pPr algn="l"/>
            <a:r>
              <a:rPr lang="en-GB" sz="1800" b="1" dirty="0" smtClean="0">
                <a:solidFill>
                  <a:srgbClr val="002060"/>
                </a:solidFill>
              </a:rPr>
              <a:t>3.	Data and Methodology</a:t>
            </a:r>
            <a:r>
              <a:rPr lang="en-GB" sz="1800" dirty="0" smtClean="0">
                <a:solidFill>
                  <a:srgbClr val="002060"/>
                </a:solidFill>
              </a:rPr>
              <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endParaRPr lang="en-GB" sz="1800" dirty="0">
              <a:solidFill>
                <a:srgbClr val="002060"/>
              </a:solidFill>
            </a:endParaRPr>
          </a:p>
        </p:txBody>
      </p:sp>
      <p:sp>
        <p:nvSpPr>
          <p:cNvPr id="4" name="Footer Placeholder 3"/>
          <p:cNvSpPr>
            <a:spLocks noGrp="1"/>
          </p:cNvSpPr>
          <p:nvPr>
            <p:ph type="ftr" sz="quarter" idx="11"/>
          </p:nvPr>
        </p:nvSpPr>
        <p:spPr/>
        <p:txBody>
          <a:bodyPr/>
          <a:lstStyle/>
          <a:p>
            <a:r>
              <a:rPr lang="en-US" smtClean="0"/>
              <a:t>UoH 27th April 2016</a:t>
            </a:r>
            <a:endParaRPr lang="en-GB"/>
          </a:p>
        </p:txBody>
      </p:sp>
      <p:sp>
        <p:nvSpPr>
          <p:cNvPr id="5" name="Slide Number Placeholder 4"/>
          <p:cNvSpPr>
            <a:spLocks noGrp="1"/>
          </p:cNvSpPr>
          <p:nvPr>
            <p:ph type="sldNum" sz="quarter" idx="12"/>
          </p:nvPr>
        </p:nvSpPr>
        <p:spPr/>
        <p:txBody>
          <a:bodyPr/>
          <a:lstStyle/>
          <a:p>
            <a:fld id="{0D1D3A5E-E98E-449F-A4A2-2C0C4EA4DD24}" type="slidenum">
              <a:rPr lang="en-GB" smtClean="0"/>
              <a:t>35</a:t>
            </a:fld>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1858226323"/>
              </p:ext>
            </p:extLst>
          </p:nvPr>
        </p:nvGraphicFramePr>
        <p:xfrm>
          <a:off x="354359" y="836712"/>
          <a:ext cx="8435281" cy="4750048"/>
        </p:xfrm>
        <a:graphic>
          <a:graphicData uri="http://schemas.openxmlformats.org/drawingml/2006/table">
            <a:tbl>
              <a:tblPr/>
              <a:tblGrid>
                <a:gridCol w="1124321"/>
                <a:gridCol w="1181685"/>
                <a:gridCol w="1368116"/>
                <a:gridCol w="1510568"/>
                <a:gridCol w="1682659"/>
                <a:gridCol w="1567932"/>
              </a:tblGrid>
              <a:tr h="2029316">
                <a:tc>
                  <a:txBody>
                    <a:bodyPr/>
                    <a:lstStyle/>
                    <a:p>
                      <a:pPr marL="0" marR="0">
                        <a:spcBef>
                          <a:spcPts val="0"/>
                        </a:spcBef>
                        <a:spcAft>
                          <a:spcPts val="0"/>
                        </a:spcAft>
                      </a:pPr>
                      <a:r>
                        <a:rPr lang="en-GB" b="1" dirty="0">
                          <a:effectLst/>
                        </a:rPr>
                        <a:t>Graduates</a:t>
                      </a:r>
                      <a:endParaRPr lang="en-GB" dirty="0">
                        <a:effectLst/>
                      </a:endParaRPr>
                    </a:p>
                  </a:txBody>
                  <a:tcPr marL="68580" marR="68580" marT="0" marB="0" anchor="b">
                    <a:lnL>
                      <a:noFill/>
                    </a:lnL>
                    <a:lnR w="12700" cap="flat" cmpd="sng" algn="ctr">
                      <a:solidFill>
                        <a:srgbClr val="005CA8"/>
                      </a:solidFill>
                      <a:prstDash val="solid"/>
                      <a:round/>
                      <a:headEnd type="none" w="med" len="med"/>
                      <a:tailEnd type="none" w="med" len="med"/>
                    </a:lnR>
                    <a:lnT>
                      <a:noFill/>
                    </a:lnT>
                    <a:lnB>
                      <a:noFill/>
                    </a:lnB>
                    <a:solidFill>
                      <a:srgbClr val="DDEBF7"/>
                    </a:solidFill>
                  </a:tcPr>
                </a:tc>
                <a:tc>
                  <a:txBody>
                    <a:bodyPr/>
                    <a:lstStyle/>
                    <a:p>
                      <a:pPr marL="0" marR="0">
                        <a:spcBef>
                          <a:spcPts val="0"/>
                        </a:spcBef>
                        <a:spcAft>
                          <a:spcPts val="0"/>
                        </a:spcAft>
                      </a:pPr>
                      <a:r>
                        <a:rPr lang="en-GB" b="1" dirty="0">
                          <a:effectLst/>
                        </a:rPr>
                        <a:t>Population</a:t>
                      </a:r>
                      <a:endParaRPr lang="en-GB" dirty="0">
                        <a:effectLst/>
                      </a:endParaRPr>
                    </a:p>
                  </a:txBody>
                  <a:tcPr marL="68580" marR="68580" marT="0" marB="0" anchor="b">
                    <a:lnL w="12700" cap="flat" cmpd="sng" algn="ctr">
                      <a:solidFill>
                        <a:srgbClr val="005CA8"/>
                      </a:solidFill>
                      <a:prstDash val="solid"/>
                      <a:round/>
                      <a:headEnd type="none" w="med" len="med"/>
                      <a:tailEnd type="none" w="med" len="med"/>
                    </a:lnL>
                    <a:lnR w="12700" cap="flat" cmpd="sng" algn="ctr">
                      <a:solidFill>
                        <a:srgbClr val="005CA8"/>
                      </a:solidFill>
                      <a:prstDash val="solid"/>
                      <a:round/>
                      <a:headEnd type="none" w="med" len="med"/>
                      <a:tailEnd type="none" w="med" len="med"/>
                    </a:lnR>
                    <a:lnT>
                      <a:noFill/>
                    </a:lnT>
                    <a:lnB>
                      <a:noFill/>
                    </a:lnB>
                    <a:solidFill>
                      <a:srgbClr val="DDEBF7"/>
                    </a:solidFill>
                  </a:tcPr>
                </a:tc>
                <a:tc>
                  <a:txBody>
                    <a:bodyPr/>
                    <a:lstStyle/>
                    <a:p>
                      <a:pPr marL="0" marR="0">
                        <a:spcBef>
                          <a:spcPts val="0"/>
                        </a:spcBef>
                        <a:spcAft>
                          <a:spcPts val="0"/>
                        </a:spcAft>
                      </a:pPr>
                      <a:r>
                        <a:rPr lang="en-GB" b="1" dirty="0">
                          <a:effectLst/>
                        </a:rPr>
                        <a:t>Respondents</a:t>
                      </a:r>
                      <a:endParaRPr lang="en-GB" dirty="0">
                        <a:effectLst/>
                      </a:endParaRPr>
                    </a:p>
                  </a:txBody>
                  <a:tcPr marL="68580" marR="68580" marT="0" marB="0" anchor="b">
                    <a:lnL w="12700" cap="flat" cmpd="sng" algn="ctr">
                      <a:solidFill>
                        <a:srgbClr val="005CA8"/>
                      </a:solidFill>
                      <a:prstDash val="solid"/>
                      <a:round/>
                      <a:headEnd type="none" w="med" len="med"/>
                      <a:tailEnd type="none" w="med" len="med"/>
                    </a:lnL>
                    <a:lnR w="12700" cap="flat" cmpd="sng" algn="ctr">
                      <a:solidFill>
                        <a:srgbClr val="804B68"/>
                      </a:solidFill>
                      <a:prstDash val="solid"/>
                      <a:round/>
                      <a:headEnd type="none" w="med" len="med"/>
                      <a:tailEnd type="none" w="med" len="med"/>
                    </a:lnR>
                    <a:lnT>
                      <a:noFill/>
                    </a:lnT>
                    <a:lnB>
                      <a:noFill/>
                    </a:lnB>
                    <a:solidFill>
                      <a:srgbClr val="DDEBF7"/>
                    </a:solidFill>
                  </a:tcPr>
                </a:tc>
                <a:tc>
                  <a:txBody>
                    <a:bodyPr/>
                    <a:lstStyle/>
                    <a:p>
                      <a:pPr marL="0" marR="0">
                        <a:spcBef>
                          <a:spcPts val="0"/>
                        </a:spcBef>
                        <a:spcAft>
                          <a:spcPts val="0"/>
                        </a:spcAft>
                      </a:pPr>
                      <a:r>
                        <a:rPr lang="en-GB" b="1" dirty="0">
                          <a:effectLst/>
                        </a:rPr>
                        <a:t>Response rate</a:t>
                      </a:r>
                      <a:endParaRPr lang="en-GB" dirty="0">
                        <a:effectLst/>
                      </a:endParaRPr>
                    </a:p>
                  </a:txBody>
                  <a:tcPr marL="68580" marR="68580" marT="0" marB="0" anchor="b">
                    <a:lnL w="12700" cap="flat" cmpd="sng" algn="ctr">
                      <a:solidFill>
                        <a:srgbClr val="804B68"/>
                      </a:solidFill>
                      <a:prstDash val="solid"/>
                      <a:round/>
                      <a:headEnd type="none" w="med" len="med"/>
                      <a:tailEnd type="none" w="med" len="med"/>
                    </a:lnL>
                    <a:lnR w="12700" cap="flat" cmpd="sng" algn="ctr">
                      <a:solidFill>
                        <a:srgbClr val="204068"/>
                      </a:solidFill>
                      <a:prstDash val="solid"/>
                      <a:round/>
                      <a:headEnd type="none" w="med" len="med"/>
                      <a:tailEnd type="none" w="med" len="med"/>
                    </a:lnR>
                    <a:lnT>
                      <a:noFill/>
                    </a:lnT>
                    <a:lnB>
                      <a:noFill/>
                    </a:lnB>
                    <a:solidFill>
                      <a:srgbClr val="DDEBF7"/>
                    </a:solidFill>
                  </a:tcPr>
                </a:tc>
                <a:tc>
                  <a:txBody>
                    <a:bodyPr/>
                    <a:lstStyle/>
                    <a:p>
                      <a:pPr marL="0" marR="0">
                        <a:spcBef>
                          <a:spcPts val="0"/>
                        </a:spcBef>
                        <a:spcAft>
                          <a:spcPts val="0"/>
                        </a:spcAft>
                      </a:pPr>
                      <a:r>
                        <a:rPr lang="en-GB" b="1" dirty="0">
                          <a:effectLst/>
                        </a:rPr>
                        <a:t>Total responses by post/online</a:t>
                      </a:r>
                      <a:endParaRPr lang="en-GB" dirty="0">
                        <a:effectLst/>
                      </a:endParaRPr>
                    </a:p>
                  </a:txBody>
                  <a:tcPr marL="68580" marR="68580" marT="0" marB="0" anchor="b">
                    <a:lnL w="12700" cap="flat" cmpd="sng" algn="ctr">
                      <a:solidFill>
                        <a:srgbClr val="204068"/>
                      </a:solidFill>
                      <a:prstDash val="solid"/>
                      <a:round/>
                      <a:headEnd type="none" w="med" len="med"/>
                      <a:tailEnd type="none" w="med" len="med"/>
                    </a:lnL>
                    <a:lnR w="12700" cap="flat" cmpd="sng" algn="ctr">
                      <a:solidFill>
                        <a:srgbClr val="504268"/>
                      </a:solidFill>
                      <a:prstDash val="solid"/>
                      <a:round/>
                      <a:headEnd type="none" w="med" len="med"/>
                      <a:tailEnd type="none" w="med" len="med"/>
                    </a:lnR>
                    <a:lnT>
                      <a:noFill/>
                    </a:lnT>
                    <a:lnB>
                      <a:noFill/>
                    </a:lnB>
                    <a:solidFill>
                      <a:srgbClr val="DDEBF7"/>
                    </a:solidFill>
                  </a:tcPr>
                </a:tc>
                <a:tc>
                  <a:txBody>
                    <a:bodyPr/>
                    <a:lstStyle/>
                    <a:p>
                      <a:pPr marL="0" marR="0">
                        <a:spcBef>
                          <a:spcPts val="0"/>
                        </a:spcBef>
                        <a:spcAft>
                          <a:spcPts val="0"/>
                        </a:spcAft>
                      </a:pPr>
                      <a:r>
                        <a:rPr lang="en-GB" b="1" dirty="0">
                          <a:effectLst/>
                        </a:rPr>
                        <a:t>% of responses by post/online</a:t>
                      </a:r>
                      <a:endParaRPr lang="en-GB" dirty="0">
                        <a:effectLst/>
                      </a:endParaRPr>
                    </a:p>
                  </a:txBody>
                  <a:tcPr marL="68580" marR="68580" marT="0" marB="0" anchor="b">
                    <a:lnL w="12700" cap="flat" cmpd="sng" algn="ctr">
                      <a:solidFill>
                        <a:srgbClr val="504268"/>
                      </a:solidFill>
                      <a:prstDash val="solid"/>
                      <a:round/>
                      <a:headEnd type="none" w="med" len="med"/>
                      <a:tailEnd type="none" w="med" len="med"/>
                    </a:lnL>
                    <a:lnR>
                      <a:noFill/>
                    </a:lnR>
                    <a:lnT>
                      <a:noFill/>
                    </a:lnT>
                    <a:lnB>
                      <a:noFill/>
                    </a:lnB>
                    <a:solidFill>
                      <a:srgbClr val="DDEBF7"/>
                    </a:solidFill>
                  </a:tcPr>
                </a:tc>
              </a:tr>
              <a:tr h="811726">
                <a:tc>
                  <a:txBody>
                    <a:bodyPr/>
                    <a:lstStyle/>
                    <a:p>
                      <a:pPr marL="0" marR="0">
                        <a:spcBef>
                          <a:spcPts val="0"/>
                        </a:spcBef>
                        <a:spcAft>
                          <a:spcPts val="0"/>
                        </a:spcAft>
                      </a:pPr>
                      <a:r>
                        <a:rPr lang="en-GB" dirty="0">
                          <a:effectLst/>
                        </a:rPr>
                        <a:t>2011/12</a:t>
                      </a:r>
                    </a:p>
                  </a:txBody>
                  <a:tcPr marL="68580" marR="68580" marT="0" marB="0" anchor="b">
                    <a:lnL>
                      <a:noFill/>
                    </a:lnL>
                    <a:lnR w="12700" cap="flat" cmpd="sng" algn="ctr">
                      <a:solidFill>
                        <a:srgbClr val="A0912D"/>
                      </a:solidFill>
                      <a:prstDash val="solid"/>
                      <a:round/>
                      <a:headEnd type="none" w="med" len="med"/>
                      <a:tailEnd type="none" w="med" len="med"/>
                    </a:lnR>
                    <a:lnT>
                      <a:noFill/>
                    </a:lnT>
                    <a:lnB>
                      <a:noFill/>
                    </a:lnB>
                  </a:tcPr>
                </a:tc>
                <a:tc>
                  <a:txBody>
                    <a:bodyPr/>
                    <a:lstStyle/>
                    <a:p>
                      <a:pPr marL="0" marR="0" algn="r">
                        <a:spcBef>
                          <a:spcPts val="0"/>
                        </a:spcBef>
                        <a:spcAft>
                          <a:spcPts val="0"/>
                        </a:spcAft>
                      </a:pPr>
                      <a:r>
                        <a:rPr lang="en-GB">
                          <a:effectLst/>
                        </a:rPr>
                        <a:t>8323</a:t>
                      </a:r>
                    </a:p>
                  </a:txBody>
                  <a:tcPr marL="68580" marR="68580" marT="0" marB="0" anchor="b">
                    <a:lnL w="12700" cap="flat" cmpd="sng" algn="ctr">
                      <a:solidFill>
                        <a:srgbClr val="A0912D"/>
                      </a:solidFill>
                      <a:prstDash val="solid"/>
                      <a:round/>
                      <a:headEnd type="none" w="med" len="med"/>
                      <a:tailEnd type="none" w="med" len="med"/>
                    </a:lnL>
                    <a:lnR w="12700" cap="flat" cmpd="sng" algn="ctr">
                      <a:solidFill>
                        <a:srgbClr val="A0912D"/>
                      </a:solidFill>
                      <a:prstDash val="solid"/>
                      <a:round/>
                      <a:headEnd type="none" w="med" len="med"/>
                      <a:tailEnd type="none" w="med" len="med"/>
                    </a:lnR>
                    <a:lnT>
                      <a:noFill/>
                    </a:lnT>
                    <a:lnB>
                      <a:noFill/>
                    </a:lnB>
                  </a:tcPr>
                </a:tc>
                <a:tc>
                  <a:txBody>
                    <a:bodyPr/>
                    <a:lstStyle/>
                    <a:p>
                      <a:pPr marL="0" marR="0" algn="r">
                        <a:spcBef>
                          <a:spcPts val="0"/>
                        </a:spcBef>
                        <a:spcAft>
                          <a:spcPts val="0"/>
                        </a:spcAft>
                      </a:pPr>
                      <a:r>
                        <a:rPr lang="en-GB">
                          <a:effectLst/>
                        </a:rPr>
                        <a:t>5312</a:t>
                      </a:r>
                    </a:p>
                  </a:txBody>
                  <a:tcPr marL="68580" marR="68580" marT="0" marB="0" anchor="b">
                    <a:lnL w="12700" cap="flat" cmpd="sng" algn="ctr">
                      <a:solidFill>
                        <a:srgbClr val="A0912D"/>
                      </a:solidFill>
                      <a:prstDash val="solid"/>
                      <a:round/>
                      <a:headEnd type="none" w="med" len="med"/>
                      <a:tailEnd type="none" w="med" len="med"/>
                    </a:lnL>
                    <a:lnR w="12700" cap="flat" cmpd="sng" algn="ctr">
                      <a:solidFill>
                        <a:srgbClr val="804B68"/>
                      </a:solidFill>
                      <a:prstDash val="solid"/>
                      <a:round/>
                      <a:headEnd type="none" w="med" len="med"/>
                      <a:tailEnd type="none" w="med" len="med"/>
                    </a:lnR>
                    <a:lnT>
                      <a:noFill/>
                    </a:lnT>
                    <a:lnB>
                      <a:noFill/>
                    </a:lnB>
                  </a:tcPr>
                </a:tc>
                <a:tc>
                  <a:txBody>
                    <a:bodyPr/>
                    <a:lstStyle/>
                    <a:p>
                      <a:pPr marL="0" marR="0" algn="r">
                        <a:spcBef>
                          <a:spcPts val="0"/>
                        </a:spcBef>
                        <a:spcAft>
                          <a:spcPts val="0"/>
                        </a:spcAft>
                      </a:pPr>
                      <a:r>
                        <a:rPr lang="en-GB">
                          <a:effectLst/>
                        </a:rPr>
                        <a:t>63.82%</a:t>
                      </a:r>
                    </a:p>
                  </a:txBody>
                  <a:tcPr marL="68580" marR="68580" marT="0" marB="0" anchor="b">
                    <a:lnL w="12700" cap="flat" cmpd="sng" algn="ctr">
                      <a:solidFill>
                        <a:srgbClr val="804B68"/>
                      </a:solidFill>
                      <a:prstDash val="solid"/>
                      <a:round/>
                      <a:headEnd type="none" w="med" len="med"/>
                      <a:tailEnd type="none" w="med" len="med"/>
                    </a:lnL>
                    <a:lnR w="12700" cap="flat" cmpd="sng" algn="ctr">
                      <a:solidFill>
                        <a:srgbClr val="204E68"/>
                      </a:solidFill>
                      <a:prstDash val="solid"/>
                      <a:round/>
                      <a:headEnd type="none" w="med" len="med"/>
                      <a:tailEnd type="none" w="med" len="med"/>
                    </a:lnR>
                    <a:lnT>
                      <a:noFill/>
                    </a:lnT>
                    <a:lnB>
                      <a:noFill/>
                    </a:lnB>
                  </a:tcPr>
                </a:tc>
                <a:tc>
                  <a:txBody>
                    <a:bodyPr/>
                    <a:lstStyle/>
                    <a:p>
                      <a:pPr marL="0" marR="0" algn="r">
                        <a:spcBef>
                          <a:spcPts val="0"/>
                        </a:spcBef>
                        <a:spcAft>
                          <a:spcPts val="0"/>
                        </a:spcAft>
                      </a:pPr>
                      <a:r>
                        <a:rPr lang="en-GB">
                          <a:effectLst/>
                        </a:rPr>
                        <a:t>2404</a:t>
                      </a:r>
                    </a:p>
                  </a:txBody>
                  <a:tcPr marL="68580" marR="68580" marT="0" marB="0" anchor="b">
                    <a:lnL w="12700" cap="flat" cmpd="sng" algn="ctr">
                      <a:solidFill>
                        <a:srgbClr val="204E68"/>
                      </a:solidFill>
                      <a:prstDash val="solid"/>
                      <a:round/>
                      <a:headEnd type="none" w="med" len="med"/>
                      <a:tailEnd type="none" w="med" len="med"/>
                    </a:lnL>
                    <a:lnR w="12700" cap="flat" cmpd="sng" algn="ctr">
                      <a:solidFill>
                        <a:srgbClr val="204768"/>
                      </a:solidFill>
                      <a:prstDash val="solid"/>
                      <a:round/>
                      <a:headEnd type="none" w="med" len="med"/>
                      <a:tailEnd type="none" w="med" len="med"/>
                    </a:lnR>
                    <a:lnT>
                      <a:noFill/>
                    </a:lnT>
                    <a:lnB>
                      <a:noFill/>
                    </a:lnB>
                  </a:tcPr>
                </a:tc>
                <a:tc>
                  <a:txBody>
                    <a:bodyPr/>
                    <a:lstStyle/>
                    <a:p>
                      <a:pPr marL="0" marR="0" algn="r">
                        <a:spcBef>
                          <a:spcPts val="0"/>
                        </a:spcBef>
                        <a:spcAft>
                          <a:spcPts val="0"/>
                        </a:spcAft>
                      </a:pPr>
                      <a:r>
                        <a:rPr lang="en-GB">
                          <a:effectLst/>
                        </a:rPr>
                        <a:t>45.26%</a:t>
                      </a:r>
                    </a:p>
                  </a:txBody>
                  <a:tcPr marL="68580" marR="68580" marT="0" marB="0" anchor="b">
                    <a:lnL w="12700" cap="flat" cmpd="sng" algn="ctr">
                      <a:solidFill>
                        <a:srgbClr val="204768"/>
                      </a:solidFill>
                      <a:prstDash val="solid"/>
                      <a:round/>
                      <a:headEnd type="none" w="med" len="med"/>
                      <a:tailEnd type="none" w="med" len="med"/>
                    </a:lnL>
                    <a:lnR>
                      <a:noFill/>
                    </a:lnR>
                    <a:lnT>
                      <a:noFill/>
                    </a:lnT>
                    <a:lnB>
                      <a:noFill/>
                    </a:lnB>
                  </a:tcPr>
                </a:tc>
              </a:tr>
              <a:tr h="811726">
                <a:tc>
                  <a:txBody>
                    <a:bodyPr/>
                    <a:lstStyle/>
                    <a:p>
                      <a:pPr marL="0" marR="0">
                        <a:spcBef>
                          <a:spcPts val="0"/>
                        </a:spcBef>
                        <a:spcAft>
                          <a:spcPts val="0"/>
                        </a:spcAft>
                      </a:pPr>
                      <a:r>
                        <a:rPr lang="en-GB" dirty="0" smtClean="0">
                          <a:effectLst/>
                        </a:rPr>
                        <a:t>2012/13</a:t>
                      </a:r>
                    </a:p>
                    <a:p>
                      <a:pPr marL="0" marR="0">
                        <a:spcBef>
                          <a:spcPts val="0"/>
                        </a:spcBef>
                        <a:spcAft>
                          <a:spcPts val="0"/>
                        </a:spcAft>
                      </a:pPr>
                      <a:endParaRPr lang="en-GB" dirty="0" smtClean="0">
                        <a:effectLst/>
                      </a:endParaRPr>
                    </a:p>
                  </a:txBody>
                  <a:tcPr marL="68580" marR="68580" marT="0" marB="0" anchor="b">
                    <a:lnL>
                      <a:noFill/>
                    </a:lnL>
                    <a:lnR w="12700" cap="flat" cmpd="sng" algn="ctr">
                      <a:solidFill>
                        <a:srgbClr val="A0392D"/>
                      </a:solidFill>
                      <a:prstDash val="solid"/>
                      <a:round/>
                      <a:headEnd type="none" w="med" len="med"/>
                      <a:tailEnd type="none" w="med" len="med"/>
                    </a:lnR>
                    <a:lnT>
                      <a:noFill/>
                    </a:lnT>
                    <a:lnB>
                      <a:noFill/>
                    </a:lnB>
                  </a:tcPr>
                </a:tc>
                <a:tc>
                  <a:txBody>
                    <a:bodyPr/>
                    <a:lstStyle/>
                    <a:p>
                      <a:pPr marL="0" marR="0" algn="r">
                        <a:spcBef>
                          <a:spcPts val="0"/>
                        </a:spcBef>
                        <a:spcAft>
                          <a:spcPts val="0"/>
                        </a:spcAft>
                      </a:pPr>
                      <a:r>
                        <a:rPr lang="en-GB" dirty="0" smtClean="0">
                          <a:effectLst/>
                        </a:rPr>
                        <a:t>8839</a:t>
                      </a:r>
                    </a:p>
                    <a:p>
                      <a:pPr marL="0" marR="0" algn="r">
                        <a:spcBef>
                          <a:spcPts val="0"/>
                        </a:spcBef>
                        <a:spcAft>
                          <a:spcPts val="0"/>
                        </a:spcAft>
                      </a:pPr>
                      <a:endParaRPr lang="en-GB" dirty="0">
                        <a:effectLst/>
                      </a:endParaRPr>
                    </a:p>
                  </a:txBody>
                  <a:tcPr marL="68580" marR="68580" marT="0" marB="0" anchor="b">
                    <a:lnL w="12700" cap="flat" cmpd="sng" algn="ctr">
                      <a:solidFill>
                        <a:srgbClr val="A0392D"/>
                      </a:solidFill>
                      <a:prstDash val="solid"/>
                      <a:round/>
                      <a:headEnd type="none" w="med" len="med"/>
                      <a:tailEnd type="none" w="med" len="med"/>
                    </a:lnL>
                    <a:lnR w="12700" cap="flat" cmpd="sng" algn="ctr">
                      <a:solidFill>
                        <a:srgbClr val="A0392D"/>
                      </a:solidFill>
                      <a:prstDash val="solid"/>
                      <a:round/>
                      <a:headEnd type="none" w="med" len="med"/>
                      <a:tailEnd type="none" w="med" len="med"/>
                    </a:lnR>
                    <a:lnT>
                      <a:noFill/>
                    </a:lnT>
                    <a:lnB>
                      <a:noFill/>
                    </a:lnB>
                  </a:tcPr>
                </a:tc>
                <a:tc>
                  <a:txBody>
                    <a:bodyPr/>
                    <a:lstStyle/>
                    <a:p>
                      <a:pPr marL="0" marR="0" algn="r">
                        <a:spcBef>
                          <a:spcPts val="0"/>
                        </a:spcBef>
                        <a:spcAft>
                          <a:spcPts val="0"/>
                        </a:spcAft>
                      </a:pPr>
                      <a:r>
                        <a:rPr lang="en-GB" dirty="0" smtClean="0">
                          <a:effectLst/>
                        </a:rPr>
                        <a:t>5623</a:t>
                      </a:r>
                    </a:p>
                    <a:p>
                      <a:pPr marL="0" marR="0" algn="r">
                        <a:spcBef>
                          <a:spcPts val="0"/>
                        </a:spcBef>
                        <a:spcAft>
                          <a:spcPts val="0"/>
                        </a:spcAft>
                      </a:pPr>
                      <a:endParaRPr lang="en-GB" dirty="0">
                        <a:effectLst/>
                      </a:endParaRPr>
                    </a:p>
                  </a:txBody>
                  <a:tcPr marL="68580" marR="68580" marT="0" marB="0" anchor="b">
                    <a:lnL w="12700" cap="flat" cmpd="sng" algn="ctr">
                      <a:solidFill>
                        <a:srgbClr val="A0392D"/>
                      </a:solidFill>
                      <a:prstDash val="solid"/>
                      <a:round/>
                      <a:headEnd type="none" w="med" len="med"/>
                      <a:tailEnd type="none" w="med" len="med"/>
                    </a:lnL>
                    <a:lnR w="12700" cap="flat" cmpd="sng" algn="ctr">
                      <a:solidFill>
                        <a:srgbClr val="604C68"/>
                      </a:solidFill>
                      <a:prstDash val="solid"/>
                      <a:round/>
                      <a:headEnd type="none" w="med" len="med"/>
                      <a:tailEnd type="none" w="med" len="med"/>
                    </a:lnR>
                    <a:lnT>
                      <a:noFill/>
                    </a:lnT>
                    <a:lnB>
                      <a:noFill/>
                    </a:lnB>
                  </a:tcPr>
                </a:tc>
                <a:tc>
                  <a:txBody>
                    <a:bodyPr/>
                    <a:lstStyle/>
                    <a:p>
                      <a:pPr marL="0" marR="0" algn="r">
                        <a:spcBef>
                          <a:spcPts val="0"/>
                        </a:spcBef>
                        <a:spcAft>
                          <a:spcPts val="0"/>
                        </a:spcAft>
                      </a:pPr>
                      <a:r>
                        <a:rPr lang="en-GB" dirty="0">
                          <a:effectLst/>
                        </a:rPr>
                        <a:t>63.62</a:t>
                      </a:r>
                      <a:r>
                        <a:rPr lang="en-GB" dirty="0" smtClean="0">
                          <a:effectLst/>
                        </a:rPr>
                        <a:t>%</a:t>
                      </a:r>
                    </a:p>
                    <a:p>
                      <a:pPr marL="0" marR="0" algn="r">
                        <a:spcBef>
                          <a:spcPts val="0"/>
                        </a:spcBef>
                        <a:spcAft>
                          <a:spcPts val="0"/>
                        </a:spcAft>
                      </a:pPr>
                      <a:endParaRPr lang="en-GB" dirty="0">
                        <a:effectLst/>
                      </a:endParaRPr>
                    </a:p>
                  </a:txBody>
                  <a:tcPr marL="68580" marR="68580" marT="0" marB="0" anchor="b">
                    <a:lnL w="12700" cap="flat" cmpd="sng" algn="ctr">
                      <a:solidFill>
                        <a:srgbClr val="604C68"/>
                      </a:solidFill>
                      <a:prstDash val="solid"/>
                      <a:round/>
                      <a:headEnd type="none" w="med" len="med"/>
                      <a:tailEnd type="none" w="med" len="med"/>
                    </a:lnL>
                    <a:lnR w="12700" cap="flat" cmpd="sng" algn="ctr">
                      <a:solidFill>
                        <a:srgbClr val="204E68"/>
                      </a:solidFill>
                      <a:prstDash val="solid"/>
                      <a:round/>
                      <a:headEnd type="none" w="med" len="med"/>
                      <a:tailEnd type="none" w="med" len="med"/>
                    </a:lnR>
                    <a:lnT>
                      <a:noFill/>
                    </a:lnT>
                    <a:lnB>
                      <a:noFill/>
                    </a:lnB>
                  </a:tcPr>
                </a:tc>
                <a:tc>
                  <a:txBody>
                    <a:bodyPr/>
                    <a:lstStyle/>
                    <a:p>
                      <a:pPr marL="0" marR="0" algn="r">
                        <a:spcBef>
                          <a:spcPts val="0"/>
                        </a:spcBef>
                        <a:spcAft>
                          <a:spcPts val="0"/>
                        </a:spcAft>
                      </a:pPr>
                      <a:r>
                        <a:rPr lang="en-GB" dirty="0" smtClean="0">
                          <a:effectLst/>
                        </a:rPr>
                        <a:t>2670</a:t>
                      </a:r>
                    </a:p>
                    <a:p>
                      <a:pPr marL="0" marR="0" algn="r">
                        <a:spcBef>
                          <a:spcPts val="0"/>
                        </a:spcBef>
                        <a:spcAft>
                          <a:spcPts val="0"/>
                        </a:spcAft>
                      </a:pPr>
                      <a:endParaRPr lang="en-GB" dirty="0">
                        <a:effectLst/>
                      </a:endParaRPr>
                    </a:p>
                  </a:txBody>
                  <a:tcPr marL="68580" marR="68580" marT="0" marB="0" anchor="b">
                    <a:lnL w="12700" cap="flat" cmpd="sng" algn="ctr">
                      <a:solidFill>
                        <a:srgbClr val="204E68"/>
                      </a:solidFill>
                      <a:prstDash val="solid"/>
                      <a:round/>
                      <a:headEnd type="none" w="med" len="med"/>
                      <a:tailEnd type="none" w="med" len="med"/>
                    </a:lnL>
                    <a:lnR w="12700" cap="flat" cmpd="sng" algn="ctr">
                      <a:solidFill>
                        <a:srgbClr val="004F68"/>
                      </a:solidFill>
                      <a:prstDash val="solid"/>
                      <a:round/>
                      <a:headEnd type="none" w="med" len="med"/>
                      <a:tailEnd type="none" w="med" len="med"/>
                    </a:lnR>
                    <a:lnT>
                      <a:noFill/>
                    </a:lnT>
                    <a:lnB>
                      <a:noFill/>
                    </a:lnB>
                  </a:tcPr>
                </a:tc>
                <a:tc>
                  <a:txBody>
                    <a:bodyPr/>
                    <a:lstStyle/>
                    <a:p>
                      <a:pPr marL="0" marR="0" algn="r">
                        <a:spcBef>
                          <a:spcPts val="0"/>
                        </a:spcBef>
                        <a:spcAft>
                          <a:spcPts val="0"/>
                        </a:spcAft>
                      </a:pPr>
                      <a:r>
                        <a:rPr lang="en-GB" dirty="0">
                          <a:effectLst/>
                        </a:rPr>
                        <a:t>47.48</a:t>
                      </a:r>
                      <a:r>
                        <a:rPr lang="en-GB" dirty="0" smtClean="0">
                          <a:effectLst/>
                        </a:rPr>
                        <a:t>%</a:t>
                      </a:r>
                    </a:p>
                    <a:p>
                      <a:pPr marL="0" marR="0" algn="r">
                        <a:spcBef>
                          <a:spcPts val="0"/>
                        </a:spcBef>
                        <a:spcAft>
                          <a:spcPts val="0"/>
                        </a:spcAft>
                      </a:pPr>
                      <a:endParaRPr lang="en-GB" dirty="0">
                        <a:effectLst/>
                      </a:endParaRPr>
                    </a:p>
                  </a:txBody>
                  <a:tcPr marL="68580" marR="68580" marT="0" marB="0" anchor="b">
                    <a:lnL w="12700" cap="flat" cmpd="sng" algn="ctr">
                      <a:solidFill>
                        <a:srgbClr val="004F68"/>
                      </a:solidFill>
                      <a:prstDash val="solid"/>
                      <a:round/>
                      <a:headEnd type="none" w="med" len="med"/>
                      <a:tailEnd type="none" w="med" len="med"/>
                    </a:lnL>
                    <a:lnR>
                      <a:noFill/>
                    </a:lnR>
                    <a:lnT>
                      <a:noFill/>
                    </a:lnT>
                    <a:lnB>
                      <a:noFill/>
                    </a:lnB>
                  </a:tcPr>
                </a:tc>
              </a:tr>
              <a:tr h="811726">
                <a:tc>
                  <a:txBody>
                    <a:bodyPr/>
                    <a:lstStyle/>
                    <a:p>
                      <a:pPr marL="0" marR="0">
                        <a:spcBef>
                          <a:spcPts val="0"/>
                        </a:spcBef>
                        <a:spcAft>
                          <a:spcPts val="0"/>
                        </a:spcAft>
                      </a:pPr>
                      <a:r>
                        <a:rPr lang="en-GB" dirty="0" smtClean="0">
                          <a:effectLst/>
                        </a:rPr>
                        <a:t>2013/14</a:t>
                      </a:r>
                    </a:p>
                    <a:p>
                      <a:pPr marL="0" marR="0">
                        <a:spcBef>
                          <a:spcPts val="0"/>
                        </a:spcBef>
                        <a:spcAft>
                          <a:spcPts val="0"/>
                        </a:spcAft>
                      </a:pPr>
                      <a:endParaRPr lang="en-GB" dirty="0" smtClean="0">
                        <a:effectLst/>
                      </a:endParaRPr>
                    </a:p>
                    <a:p>
                      <a:pPr marL="0" marR="0">
                        <a:spcBef>
                          <a:spcPts val="0"/>
                        </a:spcBef>
                        <a:spcAft>
                          <a:spcPts val="0"/>
                        </a:spcAft>
                      </a:pPr>
                      <a:r>
                        <a:rPr lang="en-GB" dirty="0" smtClean="0">
                          <a:effectLst/>
                        </a:rPr>
                        <a:t>--------------</a:t>
                      </a:r>
                    </a:p>
                    <a:p>
                      <a:pPr marL="0" marR="0">
                        <a:spcBef>
                          <a:spcPts val="0"/>
                        </a:spcBef>
                        <a:spcAft>
                          <a:spcPts val="0"/>
                        </a:spcAft>
                      </a:pPr>
                      <a:r>
                        <a:rPr lang="en-GB" dirty="0" smtClean="0">
                          <a:effectLst/>
                        </a:rPr>
                        <a:t>Total</a:t>
                      </a:r>
                      <a:endParaRPr lang="en-GB" dirty="0">
                        <a:effectLst/>
                      </a:endParaRPr>
                    </a:p>
                  </a:txBody>
                  <a:tcPr marL="68580" marR="68580" marT="0" marB="0" anchor="b">
                    <a:lnL>
                      <a:noFill/>
                    </a:lnL>
                    <a:lnR w="12700" cap="flat" cmpd="sng" algn="ctr">
                      <a:solidFill>
                        <a:srgbClr val="90353C"/>
                      </a:solidFill>
                      <a:prstDash val="solid"/>
                      <a:round/>
                      <a:headEnd type="none" w="med" len="med"/>
                      <a:tailEnd type="none" w="med" len="med"/>
                    </a:lnR>
                    <a:lnT>
                      <a:noFill/>
                    </a:lnT>
                    <a:lnB>
                      <a:noFill/>
                    </a:lnB>
                  </a:tcPr>
                </a:tc>
                <a:tc>
                  <a:txBody>
                    <a:bodyPr/>
                    <a:lstStyle/>
                    <a:p>
                      <a:pPr marL="0" marR="0" algn="r">
                        <a:spcBef>
                          <a:spcPts val="0"/>
                        </a:spcBef>
                        <a:spcAft>
                          <a:spcPts val="0"/>
                        </a:spcAft>
                      </a:pPr>
                      <a:r>
                        <a:rPr lang="en-GB" dirty="0" smtClean="0">
                          <a:effectLst/>
                        </a:rPr>
                        <a:t>8788</a:t>
                      </a:r>
                    </a:p>
                    <a:p>
                      <a:pPr marL="0" marR="0" algn="r">
                        <a:spcBef>
                          <a:spcPts val="0"/>
                        </a:spcBef>
                        <a:spcAft>
                          <a:spcPts val="0"/>
                        </a:spcAft>
                      </a:pPr>
                      <a:endParaRPr lang="en-GB" dirty="0" smtClean="0">
                        <a:effectLst/>
                      </a:endParaRPr>
                    </a:p>
                    <a:p>
                      <a:pPr marL="0" marR="0" algn="r">
                        <a:spcBef>
                          <a:spcPts val="0"/>
                        </a:spcBef>
                        <a:spcAft>
                          <a:spcPts val="0"/>
                        </a:spcAft>
                      </a:pPr>
                      <a:r>
                        <a:rPr lang="en-GB" dirty="0" smtClean="0">
                          <a:effectLst/>
                        </a:rPr>
                        <a:t>-------------</a:t>
                      </a:r>
                    </a:p>
                    <a:p>
                      <a:pPr marL="0" marR="0" algn="r">
                        <a:spcBef>
                          <a:spcPts val="0"/>
                        </a:spcBef>
                        <a:spcAft>
                          <a:spcPts val="0"/>
                        </a:spcAft>
                      </a:pPr>
                      <a:r>
                        <a:rPr lang="en-GB" dirty="0" smtClean="0">
                          <a:effectLst/>
                        </a:rPr>
                        <a:t>25950</a:t>
                      </a:r>
                      <a:endParaRPr lang="en-GB" dirty="0">
                        <a:effectLst/>
                      </a:endParaRPr>
                    </a:p>
                  </a:txBody>
                  <a:tcPr marL="68580" marR="68580" marT="0" marB="0" anchor="b">
                    <a:lnL w="12700" cap="flat" cmpd="sng" algn="ctr">
                      <a:solidFill>
                        <a:srgbClr val="90353C"/>
                      </a:solidFill>
                      <a:prstDash val="solid"/>
                      <a:round/>
                      <a:headEnd type="none" w="med" len="med"/>
                      <a:tailEnd type="none" w="med" len="med"/>
                    </a:lnL>
                    <a:lnR w="12700" cap="flat" cmpd="sng" algn="ctr">
                      <a:solidFill>
                        <a:srgbClr val="90353C"/>
                      </a:solidFill>
                      <a:prstDash val="solid"/>
                      <a:round/>
                      <a:headEnd type="none" w="med" len="med"/>
                      <a:tailEnd type="none" w="med" len="med"/>
                    </a:lnR>
                    <a:lnT>
                      <a:noFill/>
                    </a:lnT>
                    <a:lnB>
                      <a:noFill/>
                    </a:lnB>
                  </a:tcPr>
                </a:tc>
                <a:tc>
                  <a:txBody>
                    <a:bodyPr/>
                    <a:lstStyle/>
                    <a:p>
                      <a:pPr marL="0" marR="0" algn="r">
                        <a:spcBef>
                          <a:spcPts val="0"/>
                        </a:spcBef>
                        <a:spcAft>
                          <a:spcPts val="0"/>
                        </a:spcAft>
                      </a:pPr>
                      <a:r>
                        <a:rPr lang="en-GB" dirty="0" smtClean="0">
                          <a:effectLst/>
                        </a:rPr>
                        <a:t>5425</a:t>
                      </a:r>
                    </a:p>
                    <a:p>
                      <a:pPr marL="0" marR="0" algn="r">
                        <a:spcBef>
                          <a:spcPts val="0"/>
                        </a:spcBef>
                        <a:spcAft>
                          <a:spcPts val="0"/>
                        </a:spcAft>
                      </a:pPr>
                      <a:endParaRPr lang="en-GB" dirty="0" smtClean="0">
                        <a:effectLst/>
                      </a:endParaRPr>
                    </a:p>
                    <a:p>
                      <a:pPr marL="0" marR="0" algn="r">
                        <a:spcBef>
                          <a:spcPts val="0"/>
                        </a:spcBef>
                        <a:spcAft>
                          <a:spcPts val="0"/>
                        </a:spcAft>
                      </a:pPr>
                      <a:r>
                        <a:rPr lang="en-GB" dirty="0" smtClean="0">
                          <a:effectLst/>
                        </a:rPr>
                        <a:t>-------------</a:t>
                      </a:r>
                    </a:p>
                    <a:p>
                      <a:pPr marL="0" marR="0" algn="r">
                        <a:spcBef>
                          <a:spcPts val="0"/>
                        </a:spcBef>
                        <a:spcAft>
                          <a:spcPts val="0"/>
                        </a:spcAft>
                      </a:pPr>
                      <a:r>
                        <a:rPr lang="en-GB" dirty="0" smtClean="0">
                          <a:effectLst/>
                        </a:rPr>
                        <a:t>16360</a:t>
                      </a:r>
                      <a:endParaRPr lang="en-GB" dirty="0">
                        <a:effectLst/>
                      </a:endParaRPr>
                    </a:p>
                  </a:txBody>
                  <a:tcPr marL="68580" marR="68580" marT="0" marB="0" anchor="b">
                    <a:lnL w="12700" cap="flat" cmpd="sng" algn="ctr">
                      <a:solidFill>
                        <a:srgbClr val="90353C"/>
                      </a:solidFill>
                      <a:prstDash val="solid"/>
                      <a:round/>
                      <a:headEnd type="none" w="med" len="med"/>
                      <a:tailEnd type="none" w="med" len="med"/>
                    </a:lnL>
                    <a:lnR w="12700" cap="flat" cmpd="sng" algn="ctr">
                      <a:solidFill>
                        <a:srgbClr val="A07468"/>
                      </a:solidFill>
                      <a:prstDash val="solid"/>
                      <a:round/>
                      <a:headEnd type="none" w="med" len="med"/>
                      <a:tailEnd type="none" w="med" len="med"/>
                    </a:lnR>
                    <a:lnT>
                      <a:noFill/>
                    </a:lnT>
                    <a:lnB>
                      <a:noFill/>
                    </a:lnB>
                  </a:tcPr>
                </a:tc>
                <a:tc>
                  <a:txBody>
                    <a:bodyPr/>
                    <a:lstStyle/>
                    <a:p>
                      <a:pPr marL="0" marR="0" algn="r">
                        <a:spcBef>
                          <a:spcPts val="0"/>
                        </a:spcBef>
                        <a:spcAft>
                          <a:spcPts val="0"/>
                        </a:spcAft>
                      </a:pPr>
                      <a:r>
                        <a:rPr lang="en-GB" dirty="0">
                          <a:effectLst/>
                        </a:rPr>
                        <a:t>61.73</a:t>
                      </a:r>
                      <a:r>
                        <a:rPr lang="en-GB" dirty="0" smtClean="0">
                          <a:effectLst/>
                        </a:rPr>
                        <a:t>%</a:t>
                      </a:r>
                    </a:p>
                    <a:p>
                      <a:pPr marL="0" marR="0" algn="r">
                        <a:spcBef>
                          <a:spcPts val="0"/>
                        </a:spcBef>
                        <a:spcAft>
                          <a:spcPts val="0"/>
                        </a:spcAft>
                      </a:pPr>
                      <a:endParaRPr lang="en-GB" dirty="0" smtClean="0">
                        <a:effectLst/>
                      </a:endParaRPr>
                    </a:p>
                    <a:p>
                      <a:pPr marL="0" marR="0" algn="r">
                        <a:spcBef>
                          <a:spcPts val="0"/>
                        </a:spcBef>
                        <a:spcAft>
                          <a:spcPts val="0"/>
                        </a:spcAft>
                      </a:pPr>
                      <a:r>
                        <a:rPr lang="en-GB" dirty="0" smtClean="0">
                          <a:effectLst/>
                        </a:rPr>
                        <a:t>-------------</a:t>
                      </a:r>
                    </a:p>
                    <a:p>
                      <a:pPr marL="0" marR="0" algn="r">
                        <a:spcBef>
                          <a:spcPts val="0"/>
                        </a:spcBef>
                        <a:spcAft>
                          <a:spcPts val="0"/>
                        </a:spcAft>
                      </a:pPr>
                      <a:r>
                        <a:rPr lang="en-GB" dirty="0" smtClean="0">
                          <a:effectLst/>
                        </a:rPr>
                        <a:t>63.04%</a:t>
                      </a:r>
                      <a:endParaRPr lang="en-GB" dirty="0">
                        <a:effectLst/>
                      </a:endParaRPr>
                    </a:p>
                  </a:txBody>
                  <a:tcPr marL="68580" marR="68580" marT="0" marB="0" anchor="b">
                    <a:lnL w="12700" cap="flat" cmpd="sng" algn="ctr">
                      <a:solidFill>
                        <a:srgbClr val="A07468"/>
                      </a:solidFill>
                      <a:prstDash val="solid"/>
                      <a:round/>
                      <a:headEnd type="none" w="med" len="med"/>
                      <a:tailEnd type="none" w="med" len="med"/>
                    </a:lnL>
                    <a:lnR w="12700" cap="flat" cmpd="sng" algn="ctr">
                      <a:solidFill>
                        <a:srgbClr val="E06B68"/>
                      </a:solidFill>
                      <a:prstDash val="solid"/>
                      <a:round/>
                      <a:headEnd type="none" w="med" len="med"/>
                      <a:tailEnd type="none" w="med" len="med"/>
                    </a:lnR>
                    <a:lnT>
                      <a:noFill/>
                    </a:lnT>
                    <a:lnB>
                      <a:noFill/>
                    </a:lnB>
                  </a:tcPr>
                </a:tc>
                <a:tc>
                  <a:txBody>
                    <a:bodyPr/>
                    <a:lstStyle/>
                    <a:p>
                      <a:pPr marL="0" marR="0" algn="r">
                        <a:spcBef>
                          <a:spcPts val="0"/>
                        </a:spcBef>
                        <a:spcAft>
                          <a:spcPts val="0"/>
                        </a:spcAft>
                      </a:pPr>
                      <a:r>
                        <a:rPr lang="en-GB" dirty="0" smtClean="0">
                          <a:effectLst/>
                        </a:rPr>
                        <a:t>1677</a:t>
                      </a:r>
                    </a:p>
                    <a:p>
                      <a:pPr marL="0" marR="0" algn="r">
                        <a:spcBef>
                          <a:spcPts val="0"/>
                        </a:spcBef>
                        <a:spcAft>
                          <a:spcPts val="0"/>
                        </a:spcAft>
                      </a:pPr>
                      <a:endParaRPr lang="en-GB" dirty="0" smtClean="0">
                        <a:effectLst/>
                      </a:endParaRPr>
                    </a:p>
                    <a:p>
                      <a:pPr marL="0" marR="0" algn="r">
                        <a:spcBef>
                          <a:spcPts val="0"/>
                        </a:spcBef>
                        <a:spcAft>
                          <a:spcPts val="0"/>
                        </a:spcAft>
                      </a:pPr>
                      <a:r>
                        <a:rPr lang="en-GB" dirty="0" smtClean="0">
                          <a:effectLst/>
                        </a:rPr>
                        <a:t>-------------</a:t>
                      </a:r>
                    </a:p>
                    <a:p>
                      <a:pPr marL="0" marR="0" algn="r">
                        <a:spcBef>
                          <a:spcPts val="0"/>
                        </a:spcBef>
                        <a:spcAft>
                          <a:spcPts val="0"/>
                        </a:spcAft>
                      </a:pPr>
                      <a:r>
                        <a:rPr lang="en-GB" dirty="0" smtClean="0">
                          <a:effectLst/>
                        </a:rPr>
                        <a:t>6751</a:t>
                      </a:r>
                      <a:endParaRPr lang="en-GB" dirty="0">
                        <a:effectLst/>
                      </a:endParaRPr>
                    </a:p>
                  </a:txBody>
                  <a:tcPr marL="68580" marR="68580" marT="0" marB="0" anchor="b">
                    <a:lnL w="12700" cap="flat" cmpd="sng" algn="ctr">
                      <a:solidFill>
                        <a:srgbClr val="E06B68"/>
                      </a:solidFill>
                      <a:prstDash val="solid"/>
                      <a:round/>
                      <a:headEnd type="none" w="med" len="med"/>
                      <a:tailEnd type="none" w="med" len="med"/>
                    </a:lnL>
                    <a:lnR w="12700" cap="flat" cmpd="sng" algn="ctr">
                      <a:solidFill>
                        <a:srgbClr val="705D68"/>
                      </a:solidFill>
                      <a:prstDash val="solid"/>
                      <a:round/>
                      <a:headEnd type="none" w="med" len="med"/>
                      <a:tailEnd type="none" w="med" len="med"/>
                    </a:lnR>
                    <a:lnT>
                      <a:noFill/>
                    </a:lnT>
                    <a:lnB>
                      <a:noFill/>
                    </a:lnB>
                  </a:tcPr>
                </a:tc>
                <a:tc>
                  <a:txBody>
                    <a:bodyPr/>
                    <a:lstStyle/>
                    <a:p>
                      <a:pPr marL="0" marR="0" algn="r">
                        <a:spcBef>
                          <a:spcPts val="0"/>
                        </a:spcBef>
                        <a:spcAft>
                          <a:spcPts val="0"/>
                        </a:spcAft>
                      </a:pPr>
                      <a:r>
                        <a:rPr lang="en-GB" dirty="0">
                          <a:effectLst/>
                        </a:rPr>
                        <a:t>30.91</a:t>
                      </a:r>
                      <a:r>
                        <a:rPr lang="en-GB" dirty="0" smtClean="0">
                          <a:effectLst/>
                        </a:rPr>
                        <a:t>%</a:t>
                      </a:r>
                    </a:p>
                    <a:p>
                      <a:pPr marL="0" marR="0" algn="r">
                        <a:spcBef>
                          <a:spcPts val="0"/>
                        </a:spcBef>
                        <a:spcAft>
                          <a:spcPts val="0"/>
                        </a:spcAft>
                      </a:pPr>
                      <a:endParaRPr lang="en-GB" dirty="0" smtClean="0">
                        <a:effectLst/>
                      </a:endParaRPr>
                    </a:p>
                    <a:p>
                      <a:pPr marL="0" marR="0" algn="r">
                        <a:spcBef>
                          <a:spcPts val="0"/>
                        </a:spcBef>
                        <a:spcAft>
                          <a:spcPts val="0"/>
                        </a:spcAft>
                      </a:pPr>
                      <a:r>
                        <a:rPr lang="en-GB" dirty="0" smtClean="0">
                          <a:effectLst/>
                        </a:rPr>
                        <a:t>-------------</a:t>
                      </a:r>
                    </a:p>
                    <a:p>
                      <a:pPr marL="0" marR="0" algn="r">
                        <a:spcBef>
                          <a:spcPts val="0"/>
                        </a:spcBef>
                        <a:spcAft>
                          <a:spcPts val="0"/>
                        </a:spcAft>
                      </a:pPr>
                      <a:r>
                        <a:rPr lang="en-GB" dirty="0" smtClean="0">
                          <a:effectLst/>
                        </a:rPr>
                        <a:t>41.27%</a:t>
                      </a:r>
                      <a:endParaRPr lang="en-GB" dirty="0">
                        <a:effectLst/>
                      </a:endParaRPr>
                    </a:p>
                  </a:txBody>
                  <a:tcPr marL="68580" marR="68580" marT="0" marB="0" anchor="b">
                    <a:lnL w="12700" cap="flat" cmpd="sng" algn="ctr">
                      <a:solidFill>
                        <a:srgbClr val="705D68"/>
                      </a:solidFill>
                      <a:prstDash val="solid"/>
                      <a:round/>
                      <a:headEnd type="none" w="med" len="med"/>
                      <a:tailEnd type="none" w="med" len="med"/>
                    </a:lnL>
                    <a:lnR>
                      <a:noFill/>
                    </a:lnR>
                    <a:lnT>
                      <a:noFill/>
                    </a:lnT>
                    <a:lnB>
                      <a:noFill/>
                    </a:lnB>
                  </a:tcPr>
                </a:tc>
              </a:tr>
            </a:tbl>
          </a:graphicData>
        </a:graphic>
      </p:graphicFrame>
      <p:sp>
        <p:nvSpPr>
          <p:cNvPr id="6" name="Rectangle 1"/>
          <p:cNvSpPr>
            <a:spLocks noChangeArrowheads="1"/>
          </p:cNvSpPr>
          <p:nvPr/>
        </p:nvSpPr>
        <p:spPr bwMode="auto">
          <a:xfrm>
            <a:off x="1770063" y="2354263"/>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smtClean="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smtClean="0">
                <a:ln>
                  <a:noFill/>
                </a:ln>
                <a:solidFill>
                  <a:schemeClr val="tx1"/>
                </a:solidFill>
                <a:effectLst/>
                <a:latin typeface="Arial" panose="020B0604020202020204" pitchFamily="34" charset="0"/>
              </a:rPr>
              <a:t> </a:t>
            </a:r>
          </a:p>
        </p:txBody>
      </p:sp>
      <p:sp>
        <p:nvSpPr>
          <p:cNvPr id="7" name="Rectangle 6"/>
          <p:cNvSpPr/>
          <p:nvPr/>
        </p:nvSpPr>
        <p:spPr>
          <a:xfrm>
            <a:off x="6553200" y="5229200"/>
            <a:ext cx="600546" cy="3575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84371322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UoH 27th April 2016</a:t>
            </a:r>
            <a:endParaRPr lang="en-GB"/>
          </a:p>
        </p:txBody>
      </p:sp>
      <p:sp>
        <p:nvSpPr>
          <p:cNvPr id="3" name="Slide Number Placeholder 2"/>
          <p:cNvSpPr>
            <a:spLocks noGrp="1"/>
          </p:cNvSpPr>
          <p:nvPr>
            <p:ph type="sldNum" sz="quarter" idx="12"/>
          </p:nvPr>
        </p:nvSpPr>
        <p:spPr/>
        <p:txBody>
          <a:bodyPr/>
          <a:lstStyle/>
          <a:p>
            <a:fld id="{0D1D3A5E-E98E-449F-A4A2-2C0C4EA4DD24}" type="slidenum">
              <a:rPr lang="en-GB" smtClean="0"/>
              <a:t>36</a:t>
            </a:fld>
            <a:endParaRPr lang="en-GB"/>
          </a:p>
        </p:txBody>
      </p:sp>
      <p:sp>
        <p:nvSpPr>
          <p:cNvPr id="4" name="TextBox 3"/>
          <p:cNvSpPr txBox="1"/>
          <p:nvPr/>
        </p:nvSpPr>
        <p:spPr>
          <a:xfrm>
            <a:off x="1824236" y="4508124"/>
            <a:ext cx="1951856" cy="646331"/>
          </a:xfrm>
          <a:prstGeom prst="rect">
            <a:avLst/>
          </a:prstGeom>
          <a:noFill/>
          <a:ln w="3175">
            <a:solidFill>
              <a:srgbClr val="002060"/>
            </a:solidFill>
          </a:ln>
        </p:spPr>
        <p:txBody>
          <a:bodyPr wrap="square" rtlCol="0">
            <a:spAutoFit/>
          </a:bodyPr>
          <a:lstStyle/>
          <a:p>
            <a:r>
              <a:rPr lang="en-GB" dirty="0" smtClean="0">
                <a:solidFill>
                  <a:srgbClr val="002060"/>
                </a:solidFill>
              </a:rPr>
              <a:t>FT-Employed</a:t>
            </a:r>
          </a:p>
          <a:p>
            <a:r>
              <a:rPr lang="en-GB" dirty="0">
                <a:solidFill>
                  <a:srgbClr val="002060"/>
                </a:solidFill>
              </a:rPr>
              <a:t>n</a:t>
            </a:r>
            <a:r>
              <a:rPr lang="en-GB" dirty="0" smtClean="0">
                <a:solidFill>
                  <a:srgbClr val="002060"/>
                </a:solidFill>
              </a:rPr>
              <a:t>= 1691 (52%)</a:t>
            </a:r>
            <a:endParaRPr lang="en-GB" dirty="0">
              <a:solidFill>
                <a:srgbClr val="002060"/>
              </a:solidFill>
            </a:endParaRPr>
          </a:p>
        </p:txBody>
      </p:sp>
      <p:sp>
        <p:nvSpPr>
          <p:cNvPr id="6" name="TextBox 5"/>
          <p:cNvSpPr txBox="1"/>
          <p:nvPr/>
        </p:nvSpPr>
        <p:spPr>
          <a:xfrm>
            <a:off x="3347864" y="188640"/>
            <a:ext cx="2808312" cy="646331"/>
          </a:xfrm>
          <a:prstGeom prst="rect">
            <a:avLst/>
          </a:prstGeom>
          <a:noFill/>
          <a:ln w="3175">
            <a:solidFill>
              <a:srgbClr val="002060"/>
            </a:solidFill>
          </a:ln>
        </p:spPr>
        <p:txBody>
          <a:bodyPr wrap="square" rtlCol="0">
            <a:spAutoFit/>
          </a:bodyPr>
          <a:lstStyle/>
          <a:p>
            <a:r>
              <a:rPr lang="en-GB" dirty="0" smtClean="0">
                <a:solidFill>
                  <a:srgbClr val="002060"/>
                </a:solidFill>
              </a:rPr>
              <a:t>Population of All Leavers</a:t>
            </a:r>
          </a:p>
          <a:p>
            <a:r>
              <a:rPr lang="en-GB" dirty="0">
                <a:solidFill>
                  <a:srgbClr val="002060"/>
                </a:solidFill>
              </a:rPr>
              <a:t>n</a:t>
            </a:r>
            <a:r>
              <a:rPr lang="en-GB" dirty="0" smtClean="0">
                <a:solidFill>
                  <a:srgbClr val="002060"/>
                </a:solidFill>
              </a:rPr>
              <a:t>= 25950</a:t>
            </a:r>
            <a:endParaRPr lang="en-GB" dirty="0">
              <a:solidFill>
                <a:srgbClr val="002060"/>
              </a:solidFill>
            </a:endParaRPr>
          </a:p>
        </p:txBody>
      </p:sp>
      <p:sp>
        <p:nvSpPr>
          <p:cNvPr id="7" name="TextBox 6"/>
          <p:cNvSpPr txBox="1"/>
          <p:nvPr/>
        </p:nvSpPr>
        <p:spPr>
          <a:xfrm>
            <a:off x="3776092" y="1184061"/>
            <a:ext cx="1951856" cy="646331"/>
          </a:xfrm>
          <a:prstGeom prst="rect">
            <a:avLst/>
          </a:prstGeom>
          <a:noFill/>
          <a:ln w="3175">
            <a:solidFill>
              <a:srgbClr val="002060"/>
            </a:solidFill>
          </a:ln>
        </p:spPr>
        <p:txBody>
          <a:bodyPr wrap="square" rtlCol="0">
            <a:spAutoFit/>
          </a:bodyPr>
          <a:lstStyle/>
          <a:p>
            <a:r>
              <a:rPr lang="en-GB" dirty="0" smtClean="0">
                <a:solidFill>
                  <a:srgbClr val="002060"/>
                </a:solidFill>
              </a:rPr>
              <a:t>DLHE Respondents</a:t>
            </a:r>
          </a:p>
          <a:p>
            <a:r>
              <a:rPr lang="en-GB" dirty="0">
                <a:solidFill>
                  <a:srgbClr val="002060"/>
                </a:solidFill>
              </a:rPr>
              <a:t>n</a:t>
            </a:r>
            <a:r>
              <a:rPr lang="en-GB" dirty="0" smtClean="0">
                <a:solidFill>
                  <a:srgbClr val="002060"/>
                </a:solidFill>
              </a:rPr>
              <a:t>= 16360 (63%)</a:t>
            </a:r>
            <a:endParaRPr lang="en-GB" dirty="0">
              <a:solidFill>
                <a:srgbClr val="002060"/>
              </a:solidFill>
            </a:endParaRPr>
          </a:p>
        </p:txBody>
      </p:sp>
      <p:sp>
        <p:nvSpPr>
          <p:cNvPr id="8" name="TextBox 7"/>
          <p:cNvSpPr txBox="1"/>
          <p:nvPr/>
        </p:nvSpPr>
        <p:spPr>
          <a:xfrm>
            <a:off x="5737040" y="2179482"/>
            <a:ext cx="1951856" cy="646331"/>
          </a:xfrm>
          <a:prstGeom prst="rect">
            <a:avLst/>
          </a:prstGeom>
          <a:noFill/>
          <a:ln w="3175">
            <a:solidFill>
              <a:srgbClr val="002060"/>
            </a:solidFill>
          </a:ln>
        </p:spPr>
        <p:txBody>
          <a:bodyPr wrap="square" rtlCol="0">
            <a:spAutoFit/>
          </a:bodyPr>
          <a:lstStyle/>
          <a:p>
            <a:r>
              <a:rPr lang="en-GB" dirty="0" smtClean="0">
                <a:solidFill>
                  <a:srgbClr val="002060"/>
                </a:solidFill>
              </a:rPr>
              <a:t>Telephone</a:t>
            </a:r>
          </a:p>
          <a:p>
            <a:r>
              <a:rPr lang="en-GB" dirty="0">
                <a:solidFill>
                  <a:srgbClr val="002060"/>
                </a:solidFill>
              </a:rPr>
              <a:t>n</a:t>
            </a:r>
            <a:r>
              <a:rPr lang="en-GB" dirty="0" smtClean="0">
                <a:solidFill>
                  <a:srgbClr val="002060"/>
                </a:solidFill>
              </a:rPr>
              <a:t>= 9609 (59%)</a:t>
            </a:r>
            <a:endParaRPr lang="en-GB" dirty="0">
              <a:solidFill>
                <a:srgbClr val="002060"/>
              </a:solidFill>
            </a:endParaRPr>
          </a:p>
        </p:txBody>
      </p:sp>
      <p:sp>
        <p:nvSpPr>
          <p:cNvPr id="9" name="TextBox 8"/>
          <p:cNvSpPr txBox="1"/>
          <p:nvPr/>
        </p:nvSpPr>
        <p:spPr>
          <a:xfrm>
            <a:off x="683568" y="3306230"/>
            <a:ext cx="1951856" cy="646331"/>
          </a:xfrm>
          <a:prstGeom prst="rect">
            <a:avLst/>
          </a:prstGeom>
          <a:noFill/>
          <a:ln w="3175">
            <a:solidFill>
              <a:srgbClr val="002060"/>
            </a:solidFill>
          </a:ln>
        </p:spPr>
        <p:txBody>
          <a:bodyPr wrap="square" rtlCol="0">
            <a:spAutoFit/>
          </a:bodyPr>
          <a:lstStyle/>
          <a:p>
            <a:r>
              <a:rPr lang="en-GB" dirty="0" smtClean="0">
                <a:solidFill>
                  <a:srgbClr val="002060"/>
                </a:solidFill>
              </a:rPr>
              <a:t>PG</a:t>
            </a:r>
          </a:p>
          <a:p>
            <a:r>
              <a:rPr lang="en-GB" dirty="0">
                <a:solidFill>
                  <a:srgbClr val="002060"/>
                </a:solidFill>
              </a:rPr>
              <a:t>n</a:t>
            </a:r>
            <a:r>
              <a:rPr lang="en-GB" dirty="0" smtClean="0">
                <a:solidFill>
                  <a:srgbClr val="002060"/>
                </a:solidFill>
              </a:rPr>
              <a:t>= 3515(52%)</a:t>
            </a:r>
            <a:endParaRPr lang="en-GB" dirty="0">
              <a:solidFill>
                <a:srgbClr val="002060"/>
              </a:solidFill>
            </a:endParaRPr>
          </a:p>
        </p:txBody>
      </p:sp>
      <p:sp>
        <p:nvSpPr>
          <p:cNvPr id="10" name="TextBox 9"/>
          <p:cNvSpPr txBox="1"/>
          <p:nvPr/>
        </p:nvSpPr>
        <p:spPr>
          <a:xfrm>
            <a:off x="3124200" y="3306230"/>
            <a:ext cx="1951856" cy="646331"/>
          </a:xfrm>
          <a:prstGeom prst="rect">
            <a:avLst/>
          </a:prstGeom>
          <a:noFill/>
          <a:ln w="3175">
            <a:solidFill>
              <a:srgbClr val="002060"/>
            </a:solidFill>
          </a:ln>
        </p:spPr>
        <p:txBody>
          <a:bodyPr wrap="square" rtlCol="0">
            <a:spAutoFit/>
          </a:bodyPr>
          <a:lstStyle/>
          <a:p>
            <a:r>
              <a:rPr lang="en-GB" dirty="0" smtClean="0">
                <a:solidFill>
                  <a:srgbClr val="002060"/>
                </a:solidFill>
              </a:rPr>
              <a:t>UG</a:t>
            </a:r>
          </a:p>
          <a:p>
            <a:r>
              <a:rPr lang="en-GB" dirty="0">
                <a:solidFill>
                  <a:srgbClr val="002060"/>
                </a:solidFill>
              </a:rPr>
              <a:t>n</a:t>
            </a:r>
            <a:r>
              <a:rPr lang="en-GB" dirty="0" smtClean="0">
                <a:solidFill>
                  <a:srgbClr val="002060"/>
                </a:solidFill>
              </a:rPr>
              <a:t>= 3265 (48%)</a:t>
            </a:r>
            <a:endParaRPr lang="en-GB" dirty="0">
              <a:solidFill>
                <a:srgbClr val="002060"/>
              </a:solidFill>
            </a:endParaRPr>
          </a:p>
        </p:txBody>
      </p:sp>
      <p:sp>
        <p:nvSpPr>
          <p:cNvPr id="11" name="TextBox 10"/>
          <p:cNvSpPr txBox="1"/>
          <p:nvPr/>
        </p:nvSpPr>
        <p:spPr>
          <a:xfrm>
            <a:off x="1824236" y="2179481"/>
            <a:ext cx="1951856" cy="646331"/>
          </a:xfrm>
          <a:prstGeom prst="rect">
            <a:avLst/>
          </a:prstGeom>
          <a:noFill/>
          <a:ln w="3175">
            <a:solidFill>
              <a:srgbClr val="002060"/>
            </a:solidFill>
          </a:ln>
        </p:spPr>
        <p:txBody>
          <a:bodyPr wrap="square" rtlCol="0">
            <a:spAutoFit/>
          </a:bodyPr>
          <a:lstStyle/>
          <a:p>
            <a:r>
              <a:rPr lang="en-GB" dirty="0" smtClean="0">
                <a:solidFill>
                  <a:srgbClr val="002060"/>
                </a:solidFill>
              </a:rPr>
              <a:t>Online/Post</a:t>
            </a:r>
          </a:p>
          <a:p>
            <a:r>
              <a:rPr lang="en-GB" dirty="0">
                <a:solidFill>
                  <a:srgbClr val="002060"/>
                </a:solidFill>
              </a:rPr>
              <a:t>n</a:t>
            </a:r>
            <a:r>
              <a:rPr lang="en-GB" dirty="0" smtClean="0">
                <a:solidFill>
                  <a:srgbClr val="002060"/>
                </a:solidFill>
              </a:rPr>
              <a:t>=  6751   (41%)</a:t>
            </a:r>
            <a:endParaRPr lang="en-GB" dirty="0">
              <a:solidFill>
                <a:srgbClr val="002060"/>
              </a:solidFill>
            </a:endParaRPr>
          </a:p>
        </p:txBody>
      </p:sp>
      <p:sp>
        <p:nvSpPr>
          <p:cNvPr id="12" name="TextBox 11"/>
          <p:cNvSpPr txBox="1"/>
          <p:nvPr/>
        </p:nvSpPr>
        <p:spPr>
          <a:xfrm>
            <a:off x="4204320" y="4508124"/>
            <a:ext cx="1951856" cy="646331"/>
          </a:xfrm>
          <a:prstGeom prst="rect">
            <a:avLst/>
          </a:prstGeom>
          <a:noFill/>
          <a:ln w="3175">
            <a:solidFill>
              <a:srgbClr val="002060"/>
            </a:solidFill>
          </a:ln>
        </p:spPr>
        <p:txBody>
          <a:bodyPr wrap="square" rtlCol="0">
            <a:spAutoFit/>
          </a:bodyPr>
          <a:lstStyle/>
          <a:p>
            <a:r>
              <a:rPr lang="en-GB" dirty="0" smtClean="0">
                <a:solidFill>
                  <a:srgbClr val="002060"/>
                </a:solidFill>
              </a:rPr>
              <a:t>Further Study</a:t>
            </a:r>
          </a:p>
          <a:p>
            <a:r>
              <a:rPr lang="en-GB" dirty="0">
                <a:solidFill>
                  <a:srgbClr val="002060"/>
                </a:solidFill>
              </a:rPr>
              <a:t>n</a:t>
            </a:r>
            <a:r>
              <a:rPr lang="en-GB" dirty="0" smtClean="0">
                <a:solidFill>
                  <a:srgbClr val="002060"/>
                </a:solidFill>
              </a:rPr>
              <a:t>= 931 (29%)</a:t>
            </a:r>
            <a:endParaRPr lang="en-GB" dirty="0">
              <a:solidFill>
                <a:srgbClr val="002060"/>
              </a:solidFill>
            </a:endParaRPr>
          </a:p>
        </p:txBody>
      </p:sp>
      <p:sp>
        <p:nvSpPr>
          <p:cNvPr id="13" name="TextBox 12"/>
          <p:cNvSpPr txBox="1"/>
          <p:nvPr/>
        </p:nvSpPr>
        <p:spPr>
          <a:xfrm>
            <a:off x="1824236" y="5706993"/>
            <a:ext cx="1951856" cy="646331"/>
          </a:xfrm>
          <a:prstGeom prst="rect">
            <a:avLst/>
          </a:prstGeom>
          <a:noFill/>
          <a:ln w="3175">
            <a:solidFill>
              <a:srgbClr val="002060"/>
            </a:solidFill>
          </a:ln>
        </p:spPr>
        <p:txBody>
          <a:bodyPr wrap="square" rtlCol="0">
            <a:spAutoFit/>
          </a:bodyPr>
          <a:lstStyle/>
          <a:p>
            <a:r>
              <a:rPr lang="en-GB" dirty="0" smtClean="0">
                <a:solidFill>
                  <a:srgbClr val="002060"/>
                </a:solidFill>
              </a:rPr>
              <a:t>Salary Data</a:t>
            </a:r>
          </a:p>
          <a:p>
            <a:r>
              <a:rPr lang="en-GB" dirty="0">
                <a:solidFill>
                  <a:srgbClr val="002060"/>
                </a:solidFill>
              </a:rPr>
              <a:t>n</a:t>
            </a:r>
            <a:r>
              <a:rPr lang="en-GB" dirty="0" smtClean="0">
                <a:solidFill>
                  <a:srgbClr val="002060"/>
                </a:solidFill>
              </a:rPr>
              <a:t>= 1404 (83%)</a:t>
            </a:r>
            <a:endParaRPr lang="en-GB" dirty="0">
              <a:solidFill>
                <a:srgbClr val="002060"/>
              </a:solidFill>
            </a:endParaRPr>
          </a:p>
        </p:txBody>
      </p:sp>
      <p:sp>
        <p:nvSpPr>
          <p:cNvPr id="14" name="TextBox 13"/>
          <p:cNvSpPr txBox="1"/>
          <p:nvPr/>
        </p:nvSpPr>
        <p:spPr>
          <a:xfrm>
            <a:off x="6576158" y="4508123"/>
            <a:ext cx="1951856" cy="646331"/>
          </a:xfrm>
          <a:prstGeom prst="rect">
            <a:avLst/>
          </a:prstGeom>
          <a:noFill/>
          <a:ln w="3175">
            <a:solidFill>
              <a:srgbClr val="002060"/>
            </a:solidFill>
          </a:ln>
        </p:spPr>
        <p:txBody>
          <a:bodyPr wrap="square" rtlCol="0">
            <a:spAutoFit/>
          </a:bodyPr>
          <a:lstStyle/>
          <a:p>
            <a:r>
              <a:rPr lang="en-GB" dirty="0" smtClean="0">
                <a:solidFill>
                  <a:srgbClr val="002060"/>
                </a:solidFill>
              </a:rPr>
              <a:t>OLFU</a:t>
            </a:r>
          </a:p>
          <a:p>
            <a:r>
              <a:rPr lang="en-GB" dirty="0">
                <a:solidFill>
                  <a:srgbClr val="002060"/>
                </a:solidFill>
              </a:rPr>
              <a:t>n</a:t>
            </a:r>
            <a:r>
              <a:rPr lang="en-GB" dirty="0" smtClean="0">
                <a:solidFill>
                  <a:srgbClr val="002060"/>
                </a:solidFill>
              </a:rPr>
              <a:t>= 6751 (19%)</a:t>
            </a:r>
            <a:endParaRPr lang="en-GB" dirty="0">
              <a:solidFill>
                <a:srgbClr val="002060"/>
              </a:solidFill>
            </a:endParaRPr>
          </a:p>
        </p:txBody>
      </p:sp>
      <p:cxnSp>
        <p:nvCxnSpPr>
          <p:cNvPr id="16" name="Straight Arrow Connector 15"/>
          <p:cNvCxnSpPr>
            <a:stCxn id="6" idx="2"/>
            <a:endCxn id="7" idx="0"/>
          </p:cNvCxnSpPr>
          <p:nvPr/>
        </p:nvCxnSpPr>
        <p:spPr>
          <a:xfrm>
            <a:off x="4752020" y="834971"/>
            <a:ext cx="0" cy="34909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7" idx="2"/>
            <a:endCxn id="11" idx="0"/>
          </p:cNvCxnSpPr>
          <p:nvPr/>
        </p:nvCxnSpPr>
        <p:spPr>
          <a:xfrm flipH="1">
            <a:off x="2800164" y="1830392"/>
            <a:ext cx="1951856" cy="3490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7" idx="2"/>
            <a:endCxn id="8" idx="0"/>
          </p:cNvCxnSpPr>
          <p:nvPr/>
        </p:nvCxnSpPr>
        <p:spPr>
          <a:xfrm>
            <a:off x="4752020" y="1830392"/>
            <a:ext cx="1960948" cy="34909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11" idx="2"/>
            <a:endCxn id="9" idx="0"/>
          </p:cNvCxnSpPr>
          <p:nvPr/>
        </p:nvCxnSpPr>
        <p:spPr>
          <a:xfrm flipH="1">
            <a:off x="1659496" y="2825812"/>
            <a:ext cx="1140668" cy="4804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11" idx="2"/>
            <a:endCxn id="10" idx="0"/>
          </p:cNvCxnSpPr>
          <p:nvPr/>
        </p:nvCxnSpPr>
        <p:spPr>
          <a:xfrm>
            <a:off x="2800164" y="2825812"/>
            <a:ext cx="1299964" cy="4804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10" idx="2"/>
            <a:endCxn id="4" idx="0"/>
          </p:cNvCxnSpPr>
          <p:nvPr/>
        </p:nvCxnSpPr>
        <p:spPr>
          <a:xfrm flipH="1">
            <a:off x="2800164" y="3952561"/>
            <a:ext cx="1299964" cy="5555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10" idx="2"/>
            <a:endCxn id="12" idx="0"/>
          </p:cNvCxnSpPr>
          <p:nvPr/>
        </p:nvCxnSpPr>
        <p:spPr>
          <a:xfrm>
            <a:off x="4100128" y="3952561"/>
            <a:ext cx="1080120" cy="5555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10" idx="2"/>
            <a:endCxn id="14" idx="0"/>
          </p:cNvCxnSpPr>
          <p:nvPr/>
        </p:nvCxnSpPr>
        <p:spPr>
          <a:xfrm>
            <a:off x="4100128" y="3952561"/>
            <a:ext cx="3451958" cy="5555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4" idx="2"/>
            <a:endCxn id="13" idx="0"/>
          </p:cNvCxnSpPr>
          <p:nvPr/>
        </p:nvCxnSpPr>
        <p:spPr>
          <a:xfrm>
            <a:off x="2800164" y="5154455"/>
            <a:ext cx="0" cy="5525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3" name="Rectangle 32"/>
          <p:cNvSpPr/>
          <p:nvPr/>
        </p:nvSpPr>
        <p:spPr>
          <a:xfrm>
            <a:off x="2175855" y="2469765"/>
            <a:ext cx="624309" cy="3575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9294164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UoH 27th April 2016</a:t>
            </a:r>
            <a:endParaRPr lang="en-GB"/>
          </a:p>
        </p:txBody>
      </p:sp>
      <p:sp>
        <p:nvSpPr>
          <p:cNvPr id="3" name="Slide Number Placeholder 2"/>
          <p:cNvSpPr>
            <a:spLocks noGrp="1"/>
          </p:cNvSpPr>
          <p:nvPr>
            <p:ph type="sldNum" sz="quarter" idx="12"/>
          </p:nvPr>
        </p:nvSpPr>
        <p:spPr/>
        <p:txBody>
          <a:bodyPr/>
          <a:lstStyle/>
          <a:p>
            <a:fld id="{0D1D3A5E-E98E-449F-A4A2-2C0C4EA4DD24}" type="slidenum">
              <a:rPr lang="en-GB" smtClean="0"/>
              <a:t>37</a:t>
            </a:fld>
            <a:endParaRPr lang="en-GB"/>
          </a:p>
        </p:txBody>
      </p:sp>
      <p:sp>
        <p:nvSpPr>
          <p:cNvPr id="4" name="Rectangle 3"/>
          <p:cNvSpPr/>
          <p:nvPr/>
        </p:nvSpPr>
        <p:spPr>
          <a:xfrm>
            <a:off x="2092896" y="980728"/>
            <a:ext cx="4958208" cy="4878771"/>
          </a:xfrm>
          <a:prstGeom prst="rect">
            <a:avLst/>
          </a:prstGeom>
        </p:spPr>
        <p:txBody>
          <a:bodyPr wrap="square">
            <a:spAutoFit/>
          </a:bodyPr>
          <a:lstStyle/>
          <a:p>
            <a:pPr>
              <a:lnSpc>
                <a:spcPct val="115000"/>
              </a:lnSpc>
              <a:spcAft>
                <a:spcPts val="1000"/>
              </a:spcAft>
            </a:pPr>
            <a:r>
              <a:rPr lang="en-GB" dirty="0">
                <a:latin typeface="Calibri" panose="020F0502020204030204" pitchFamily="34" charset="0"/>
                <a:ea typeface="Calibri" panose="020F0502020204030204" pitchFamily="34" charset="0"/>
                <a:cs typeface="Times New Roman" panose="02020603050405020304" pitchFamily="18" charset="0"/>
              </a:rPr>
              <a:t>All 3265 UGs (responding to DLHE online/post</a:t>
            </a:r>
            <a:r>
              <a:rPr lang="en-GB" dirty="0" smtClean="0">
                <a:latin typeface="Calibri" panose="020F0502020204030204" pitchFamily="34" charset="0"/>
                <a:ea typeface="Calibri" panose="020F0502020204030204" pitchFamily="34" charset="0"/>
                <a:cs typeface="Times New Roman" panose="02020603050405020304" pitchFamily="18" charset="0"/>
              </a:rPr>
              <a:t>)</a:t>
            </a:r>
          </a:p>
          <a:p>
            <a:pPr>
              <a:lnSpc>
                <a:spcPct val="115000"/>
              </a:lnSpc>
              <a:spcAft>
                <a:spcPts val="1000"/>
              </a:spcAft>
            </a:pPr>
            <a:endParaRPr lang="en-GB"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GB" dirty="0" smtClean="0">
                <a:latin typeface="Courier New" panose="02070309020205020404" pitchFamily="49" charset="0"/>
                <a:ea typeface="Calibri" panose="020F0502020204030204" pitchFamily="34" charset="0"/>
                <a:cs typeface="Times New Roman" panose="02020603050405020304" pitchFamily="18" charset="0"/>
              </a:rPr>
              <a:t>Degree </a:t>
            </a:r>
          </a:p>
          <a:p>
            <a:pPr>
              <a:lnSpc>
                <a:spcPct val="115000"/>
              </a:lnSpc>
              <a:spcAft>
                <a:spcPts val="1000"/>
              </a:spcAft>
            </a:pPr>
            <a:r>
              <a:rPr lang="en-GB" dirty="0" smtClean="0">
                <a:latin typeface="Courier New" panose="02070309020205020404" pitchFamily="49" charset="0"/>
                <a:ea typeface="Calibri" panose="020F0502020204030204" pitchFamily="34" charset="0"/>
                <a:cs typeface="Times New Roman" panose="02020603050405020304" pitchFamily="18" charset="0"/>
              </a:rPr>
              <a:t>Class      </a:t>
            </a:r>
            <a:r>
              <a:rPr lang="en-GB" dirty="0">
                <a:latin typeface="Courier New" panose="02070309020205020404" pitchFamily="49" charset="0"/>
                <a:ea typeface="Calibri" panose="020F0502020204030204" pitchFamily="34" charset="0"/>
                <a:cs typeface="Times New Roman" panose="02020603050405020304" pitchFamily="18" charset="0"/>
              </a:rPr>
              <a:t>Freq.     </a:t>
            </a:r>
            <a:r>
              <a:rPr lang="en-GB" dirty="0" smtClean="0">
                <a:latin typeface="Courier New" panose="02070309020205020404" pitchFamily="49" charset="0"/>
                <a:ea typeface="Calibri" panose="020F0502020204030204" pitchFamily="34" charset="0"/>
                <a:cs typeface="Times New Roman" panose="02020603050405020304" pitchFamily="18" charset="0"/>
              </a:rPr>
              <a:t>Percent</a:t>
            </a:r>
          </a:p>
          <a:p>
            <a:pPr>
              <a:lnSpc>
                <a:spcPct val="115000"/>
              </a:lnSpc>
              <a:spcAft>
                <a:spcPts val="1000"/>
              </a:spcAft>
            </a:pPr>
            <a:r>
              <a:rPr lang="en-GB" dirty="0" smtClean="0">
                <a:latin typeface="Courier New" panose="02070309020205020404" pitchFamily="49" charset="0"/>
                <a:ea typeface="Calibri" panose="020F0502020204030204" pitchFamily="34" charset="0"/>
                <a:cs typeface="Times New Roman" panose="02020603050405020304" pitchFamily="18" charset="0"/>
              </a:rPr>
              <a:t>------------------------------        </a:t>
            </a:r>
          </a:p>
          <a:p>
            <a:pPr>
              <a:lnSpc>
                <a:spcPct val="115000"/>
              </a:lnSpc>
              <a:spcAft>
                <a:spcPts val="1000"/>
              </a:spcAft>
            </a:pPr>
            <a:r>
              <a:rPr lang="en-GB" dirty="0" smtClean="0">
                <a:latin typeface="Courier New" panose="02070309020205020404" pitchFamily="49" charset="0"/>
                <a:ea typeface="Calibri" panose="020F0502020204030204" pitchFamily="34" charset="0"/>
                <a:cs typeface="Times New Roman" panose="02020603050405020304" pitchFamily="18" charset="0"/>
              </a:rPr>
              <a:t>1st       1,147       </a:t>
            </a:r>
            <a:r>
              <a:rPr lang="en-GB" dirty="0">
                <a:latin typeface="Courier New" panose="02070309020205020404" pitchFamily="49" charset="0"/>
                <a:ea typeface="Calibri" panose="020F0502020204030204" pitchFamily="34" charset="0"/>
                <a:cs typeface="Times New Roman" panose="02020603050405020304" pitchFamily="18" charset="0"/>
              </a:rPr>
              <a:t>35.13       </a:t>
            </a:r>
            <a:endParaRPr lang="en-GB" dirty="0" smtClean="0">
              <a:latin typeface="Courier New" panose="02070309020205020404" pitchFamily="49" charset="0"/>
              <a:ea typeface="Calibri" panose="020F0502020204030204" pitchFamily="34" charset="0"/>
              <a:cs typeface="Times New Roman" panose="02020603050405020304" pitchFamily="18" charset="0"/>
            </a:endParaRPr>
          </a:p>
          <a:p>
            <a:pPr>
              <a:lnSpc>
                <a:spcPct val="115000"/>
              </a:lnSpc>
              <a:spcAft>
                <a:spcPts val="1000"/>
              </a:spcAft>
            </a:pPr>
            <a:r>
              <a:rPr lang="en-GB" dirty="0" smtClean="0">
                <a:latin typeface="Courier New" panose="02070309020205020404" pitchFamily="49" charset="0"/>
                <a:ea typeface="Calibri" panose="020F0502020204030204" pitchFamily="34" charset="0"/>
                <a:cs typeface="Times New Roman" panose="02020603050405020304" pitchFamily="18" charset="0"/>
              </a:rPr>
              <a:t>2:1       </a:t>
            </a:r>
            <a:r>
              <a:rPr lang="en-GB" dirty="0">
                <a:latin typeface="Courier New" panose="02070309020205020404" pitchFamily="49" charset="0"/>
                <a:ea typeface="Calibri" panose="020F0502020204030204" pitchFamily="34" charset="0"/>
                <a:cs typeface="Times New Roman" panose="02020603050405020304" pitchFamily="18" charset="0"/>
              </a:rPr>
              <a:t>1,709       </a:t>
            </a:r>
            <a:r>
              <a:rPr lang="en-GB" dirty="0" smtClean="0">
                <a:latin typeface="Courier New" panose="02070309020205020404" pitchFamily="49" charset="0"/>
                <a:ea typeface="Calibri" panose="020F0502020204030204" pitchFamily="34" charset="0"/>
                <a:cs typeface="Times New Roman" panose="02020603050405020304" pitchFamily="18" charset="0"/>
              </a:rPr>
              <a:t>52.34</a:t>
            </a:r>
          </a:p>
          <a:p>
            <a:pPr>
              <a:lnSpc>
                <a:spcPct val="115000"/>
              </a:lnSpc>
              <a:spcAft>
                <a:spcPts val="1000"/>
              </a:spcAft>
            </a:pPr>
            <a:r>
              <a:rPr lang="en-GB" dirty="0" smtClean="0">
                <a:latin typeface="Courier New" panose="02070309020205020404" pitchFamily="49" charset="0"/>
                <a:ea typeface="Calibri" panose="020F0502020204030204" pitchFamily="34" charset="0"/>
                <a:cs typeface="Times New Roman" panose="02020603050405020304" pitchFamily="18" charset="0"/>
              </a:rPr>
              <a:t>2:2         </a:t>
            </a:r>
            <a:r>
              <a:rPr lang="en-GB" dirty="0">
                <a:latin typeface="Courier New" panose="02070309020205020404" pitchFamily="49" charset="0"/>
                <a:ea typeface="Calibri" panose="020F0502020204030204" pitchFamily="34" charset="0"/>
                <a:cs typeface="Times New Roman" panose="02020603050405020304" pitchFamily="18" charset="0"/>
              </a:rPr>
              <a:t>358       10.96       </a:t>
            </a:r>
            <a:endParaRPr lang="en-GB" dirty="0" smtClean="0">
              <a:latin typeface="Courier New" panose="02070309020205020404" pitchFamily="49" charset="0"/>
              <a:ea typeface="Calibri" panose="020F0502020204030204" pitchFamily="34" charset="0"/>
              <a:cs typeface="Times New Roman" panose="02020603050405020304" pitchFamily="18" charset="0"/>
            </a:endParaRPr>
          </a:p>
          <a:p>
            <a:pPr>
              <a:lnSpc>
                <a:spcPct val="115000"/>
              </a:lnSpc>
              <a:spcAft>
                <a:spcPts val="1000"/>
              </a:spcAft>
            </a:pPr>
            <a:r>
              <a:rPr lang="en-GB" dirty="0" smtClean="0">
                <a:latin typeface="Courier New" panose="02070309020205020404" pitchFamily="49" charset="0"/>
                <a:ea typeface="Calibri" panose="020F0502020204030204" pitchFamily="34" charset="0"/>
                <a:cs typeface="Times New Roman" panose="02020603050405020304" pitchFamily="18" charset="0"/>
              </a:rPr>
              <a:t>3rd          </a:t>
            </a:r>
            <a:r>
              <a:rPr lang="en-GB" dirty="0">
                <a:latin typeface="Courier New" panose="02070309020205020404" pitchFamily="49" charset="0"/>
                <a:ea typeface="Calibri" panose="020F0502020204030204" pitchFamily="34" charset="0"/>
                <a:cs typeface="Times New Roman" panose="02020603050405020304" pitchFamily="18" charset="0"/>
              </a:rPr>
              <a:t>51        </a:t>
            </a:r>
            <a:r>
              <a:rPr lang="en-GB" dirty="0" smtClean="0">
                <a:latin typeface="Courier New" panose="02070309020205020404" pitchFamily="49" charset="0"/>
                <a:ea typeface="Calibri" panose="020F0502020204030204" pitchFamily="34" charset="0"/>
                <a:cs typeface="Times New Roman" panose="02020603050405020304" pitchFamily="18" charset="0"/>
              </a:rPr>
              <a:t>1.56</a:t>
            </a:r>
          </a:p>
          <a:p>
            <a:pPr>
              <a:lnSpc>
                <a:spcPct val="115000"/>
              </a:lnSpc>
              <a:spcAft>
                <a:spcPts val="1000"/>
              </a:spcAft>
            </a:pPr>
            <a:r>
              <a:rPr lang="en-GB" dirty="0" smtClean="0">
                <a:latin typeface="Courier New" panose="02070309020205020404" pitchFamily="49" charset="0"/>
                <a:ea typeface="Calibri" panose="020F0502020204030204" pitchFamily="34" charset="0"/>
                <a:cs typeface="Times New Roman" panose="02020603050405020304" pitchFamily="18" charset="0"/>
              </a:rPr>
              <a:t>------------------------------      </a:t>
            </a:r>
          </a:p>
          <a:p>
            <a:pPr>
              <a:lnSpc>
                <a:spcPct val="115000"/>
              </a:lnSpc>
              <a:spcAft>
                <a:spcPts val="1000"/>
              </a:spcAft>
            </a:pPr>
            <a:r>
              <a:rPr lang="en-GB" dirty="0" smtClean="0">
                <a:latin typeface="Courier New" panose="02070309020205020404" pitchFamily="49" charset="0"/>
                <a:ea typeface="Calibri" panose="020F0502020204030204" pitchFamily="34" charset="0"/>
                <a:cs typeface="Times New Roman" panose="02020603050405020304" pitchFamily="18" charset="0"/>
              </a:rPr>
              <a:t>Total     </a:t>
            </a:r>
            <a:r>
              <a:rPr lang="en-GB" dirty="0">
                <a:latin typeface="Courier New" panose="02070309020205020404" pitchFamily="49" charset="0"/>
                <a:ea typeface="Calibri" panose="020F0502020204030204" pitchFamily="34" charset="0"/>
                <a:cs typeface="Times New Roman" panose="02020603050405020304" pitchFamily="18" charset="0"/>
              </a:rPr>
              <a:t>3,265      100.00</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214147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UoH 27th April 2016</a:t>
            </a:r>
            <a:endParaRPr lang="en-GB"/>
          </a:p>
        </p:txBody>
      </p:sp>
      <p:sp>
        <p:nvSpPr>
          <p:cNvPr id="3" name="Slide Number Placeholder 2"/>
          <p:cNvSpPr>
            <a:spLocks noGrp="1"/>
          </p:cNvSpPr>
          <p:nvPr>
            <p:ph type="sldNum" sz="quarter" idx="12"/>
          </p:nvPr>
        </p:nvSpPr>
        <p:spPr/>
        <p:txBody>
          <a:bodyPr/>
          <a:lstStyle/>
          <a:p>
            <a:fld id="{0D1D3A5E-E98E-449F-A4A2-2C0C4EA4DD24}" type="slidenum">
              <a:rPr lang="en-GB" smtClean="0"/>
              <a:t>38</a:t>
            </a:fld>
            <a:endParaRPr lang="en-GB"/>
          </a:p>
        </p:txBody>
      </p:sp>
      <p:sp>
        <p:nvSpPr>
          <p:cNvPr id="4" name="Rectangle 3"/>
          <p:cNvSpPr/>
          <p:nvPr/>
        </p:nvSpPr>
        <p:spPr>
          <a:xfrm>
            <a:off x="1016732" y="332656"/>
            <a:ext cx="7110536" cy="5772349"/>
          </a:xfrm>
          <a:prstGeom prst="rect">
            <a:avLst/>
          </a:prstGeom>
        </p:spPr>
        <p:txBody>
          <a:bodyPr wrap="square">
            <a:spAutoFit/>
          </a:bodyPr>
          <a:lstStyle/>
          <a:p>
            <a:pPr>
              <a:lnSpc>
                <a:spcPct val="115000"/>
              </a:lnSpc>
              <a:spcAft>
                <a:spcPts val="1000"/>
              </a:spcAft>
            </a:pPr>
            <a:r>
              <a:rPr lang="en-GB" dirty="0">
                <a:latin typeface="Calibri" panose="020F0502020204030204" pitchFamily="34" charset="0"/>
                <a:ea typeface="Calibri" panose="020F0502020204030204" pitchFamily="34" charset="0"/>
                <a:cs typeface="Times New Roman" panose="02020603050405020304" pitchFamily="18" charset="0"/>
              </a:rPr>
              <a:t> </a:t>
            </a:r>
          </a:p>
          <a:p>
            <a:pPr>
              <a:lnSpc>
                <a:spcPct val="115000"/>
              </a:lnSpc>
              <a:spcAft>
                <a:spcPts val="1000"/>
              </a:spcAft>
            </a:pPr>
            <a:r>
              <a:rPr lang="en-GB" dirty="0" smtClean="0">
                <a:latin typeface="Courier New" panose="02070309020205020404" pitchFamily="49" charset="0"/>
                <a:ea typeface="Calibri" panose="020F0502020204030204" pitchFamily="34" charset="0"/>
                <a:cs typeface="Courier New" panose="02070309020205020404" pitchFamily="49" charset="0"/>
              </a:rPr>
              <a:t>UG Students. Degree Class breakdown by:</a:t>
            </a:r>
          </a:p>
          <a:p>
            <a:pPr>
              <a:lnSpc>
                <a:spcPct val="115000"/>
              </a:lnSpc>
              <a:spcAft>
                <a:spcPts val="1000"/>
              </a:spcAft>
            </a:pPr>
            <a:r>
              <a:rPr lang="en-GB" dirty="0" smtClean="0">
                <a:latin typeface="Courier New" panose="02070309020205020404" pitchFamily="49" charset="0"/>
                <a:ea typeface="Calibri" panose="020F0502020204030204" pitchFamily="34" charset="0"/>
                <a:cs typeface="Courier New" panose="02070309020205020404" pitchFamily="49" charset="0"/>
              </a:rPr>
              <a:t>All DLHE Respondents, FT-</a:t>
            </a:r>
            <a:r>
              <a:rPr lang="en-GB" dirty="0" err="1" smtClean="0">
                <a:latin typeface="Courier New" panose="02070309020205020404" pitchFamily="49" charset="0"/>
                <a:ea typeface="Calibri" panose="020F0502020204030204" pitchFamily="34" charset="0"/>
                <a:cs typeface="Courier New" panose="02070309020205020404" pitchFamily="49" charset="0"/>
              </a:rPr>
              <a:t>Emp</a:t>
            </a:r>
            <a:r>
              <a:rPr lang="en-GB" dirty="0" smtClean="0">
                <a:latin typeface="Courier New" panose="02070309020205020404" pitchFamily="49" charset="0"/>
                <a:ea typeface="Calibri" panose="020F0502020204030204" pitchFamily="34" charset="0"/>
                <a:cs typeface="Courier New" panose="02070309020205020404" pitchFamily="49" charset="0"/>
              </a:rPr>
              <a:t>, Salary Info</a:t>
            </a:r>
            <a:endParaRPr lang="en-GB" dirty="0">
              <a:latin typeface="Courier New" panose="02070309020205020404" pitchFamily="49" charset="0"/>
              <a:ea typeface="Calibri" panose="020F0502020204030204" pitchFamily="34" charset="0"/>
              <a:cs typeface="Courier New" panose="02070309020205020404" pitchFamily="49" charset="0"/>
            </a:endParaRPr>
          </a:p>
          <a:p>
            <a:pPr>
              <a:lnSpc>
                <a:spcPct val="115000"/>
              </a:lnSpc>
              <a:spcAft>
                <a:spcPts val="1000"/>
              </a:spcAft>
            </a:pPr>
            <a:endParaRPr lang="en-GB" dirty="0" smtClean="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GB" dirty="0" smtClean="0">
                <a:latin typeface="Courier New" panose="02070309020205020404" pitchFamily="49" charset="0"/>
                <a:ea typeface="Calibri" panose="020F0502020204030204" pitchFamily="34" charset="0"/>
                <a:cs typeface="Times New Roman" panose="02020603050405020304" pitchFamily="18" charset="0"/>
              </a:rPr>
              <a:t>Degree 	DLHE		In FT 		Salary</a:t>
            </a:r>
          </a:p>
          <a:p>
            <a:pPr>
              <a:lnSpc>
                <a:spcPct val="115000"/>
              </a:lnSpc>
              <a:spcAft>
                <a:spcPts val="1000"/>
              </a:spcAft>
            </a:pPr>
            <a:r>
              <a:rPr lang="en-GB" dirty="0" smtClean="0">
                <a:latin typeface="Courier New" panose="02070309020205020404" pitchFamily="49" charset="0"/>
                <a:ea typeface="Calibri" panose="020F0502020204030204" pitchFamily="34" charset="0"/>
                <a:cs typeface="Times New Roman" panose="02020603050405020304" pitchFamily="18" charset="0"/>
              </a:rPr>
              <a:t>Class		</a:t>
            </a:r>
            <a:r>
              <a:rPr lang="en-GB" dirty="0" err="1" smtClean="0">
                <a:latin typeface="Courier New" panose="02070309020205020404" pitchFamily="49" charset="0"/>
                <a:ea typeface="Calibri" panose="020F0502020204030204" pitchFamily="34" charset="0"/>
                <a:cs typeface="Times New Roman" panose="02020603050405020304" pitchFamily="18" charset="0"/>
              </a:rPr>
              <a:t>Resp</a:t>
            </a:r>
            <a:r>
              <a:rPr lang="en-GB" dirty="0" smtClean="0">
                <a:latin typeface="Courier New" panose="02070309020205020404" pitchFamily="49" charset="0"/>
                <a:ea typeface="Calibri" panose="020F0502020204030204" pitchFamily="34" charset="0"/>
                <a:cs typeface="Times New Roman" panose="02020603050405020304" pitchFamily="18" charset="0"/>
              </a:rPr>
              <a:t>		</a:t>
            </a:r>
            <a:r>
              <a:rPr lang="en-GB" dirty="0" err="1" smtClean="0">
                <a:latin typeface="Courier New" panose="02070309020205020404" pitchFamily="49" charset="0"/>
                <a:ea typeface="Calibri" panose="020F0502020204030204" pitchFamily="34" charset="0"/>
                <a:cs typeface="Times New Roman" panose="02020603050405020304" pitchFamily="18" charset="0"/>
              </a:rPr>
              <a:t>Emp</a:t>
            </a:r>
            <a:r>
              <a:rPr lang="en-GB" dirty="0" smtClean="0">
                <a:latin typeface="Courier New" panose="02070309020205020404" pitchFamily="49" charset="0"/>
                <a:ea typeface="Calibri" panose="020F0502020204030204" pitchFamily="34" charset="0"/>
                <a:cs typeface="Times New Roman" panose="02020603050405020304" pitchFamily="18" charset="0"/>
              </a:rPr>
              <a:t>		Info</a:t>
            </a:r>
          </a:p>
          <a:p>
            <a:pPr>
              <a:lnSpc>
                <a:spcPct val="115000"/>
              </a:lnSpc>
              <a:spcAft>
                <a:spcPts val="1000"/>
              </a:spcAft>
            </a:pPr>
            <a:r>
              <a:rPr lang="en-GB" dirty="0" smtClean="0">
                <a:latin typeface="Courier New" panose="02070309020205020404" pitchFamily="49" charset="0"/>
                <a:ea typeface="Calibri" panose="020F0502020204030204" pitchFamily="34" charset="0"/>
                <a:cs typeface="Times New Roman" panose="02020603050405020304" pitchFamily="18" charset="0"/>
              </a:rPr>
              <a:t>--------------------------------------------------</a:t>
            </a:r>
          </a:p>
          <a:p>
            <a:pPr>
              <a:lnSpc>
                <a:spcPct val="115000"/>
              </a:lnSpc>
              <a:spcAft>
                <a:spcPts val="1000"/>
              </a:spcAft>
            </a:pPr>
            <a:r>
              <a:rPr lang="en-GB" dirty="0" smtClean="0">
                <a:latin typeface="Courier New" panose="02070309020205020404" pitchFamily="49" charset="0"/>
                <a:ea typeface="Calibri" panose="020F0502020204030204" pitchFamily="34" charset="0"/>
                <a:cs typeface="Times New Roman" panose="02020603050405020304" pitchFamily="18" charset="0"/>
              </a:rPr>
              <a:t>1st        	35%		34%       	35%</a:t>
            </a:r>
          </a:p>
          <a:p>
            <a:pPr>
              <a:lnSpc>
                <a:spcPct val="115000"/>
              </a:lnSpc>
              <a:spcAft>
                <a:spcPts val="1000"/>
              </a:spcAft>
            </a:pPr>
            <a:r>
              <a:rPr lang="en-GB" dirty="0" smtClean="0">
                <a:latin typeface="Courier New" panose="02070309020205020404" pitchFamily="49" charset="0"/>
                <a:ea typeface="Calibri" panose="020F0502020204030204" pitchFamily="34" charset="0"/>
                <a:cs typeface="Times New Roman" panose="02020603050405020304" pitchFamily="18" charset="0"/>
              </a:rPr>
              <a:t>2:1        	53%		54%       	53%</a:t>
            </a:r>
          </a:p>
          <a:p>
            <a:pPr>
              <a:lnSpc>
                <a:spcPct val="115000"/>
              </a:lnSpc>
              <a:spcAft>
                <a:spcPts val="1000"/>
              </a:spcAft>
            </a:pPr>
            <a:r>
              <a:rPr lang="en-GB" dirty="0" smtClean="0">
                <a:latin typeface="Courier New" panose="02070309020205020404" pitchFamily="49" charset="0"/>
                <a:ea typeface="Calibri" panose="020F0502020204030204" pitchFamily="34" charset="0"/>
                <a:cs typeface="Times New Roman" panose="02020603050405020304" pitchFamily="18" charset="0"/>
              </a:rPr>
              <a:t>2:2        	11%		11%       	11%</a:t>
            </a:r>
          </a:p>
          <a:p>
            <a:pPr>
              <a:lnSpc>
                <a:spcPct val="115000"/>
              </a:lnSpc>
              <a:spcAft>
                <a:spcPts val="1000"/>
              </a:spcAft>
            </a:pPr>
            <a:r>
              <a:rPr lang="en-GB" dirty="0" smtClean="0">
                <a:latin typeface="Courier New" panose="02070309020205020404" pitchFamily="49" charset="0"/>
                <a:ea typeface="Calibri" panose="020F0502020204030204" pitchFamily="34" charset="0"/>
                <a:cs typeface="Times New Roman" panose="02020603050405020304" pitchFamily="18" charset="0"/>
              </a:rPr>
              <a:t>3rd         	 2%		2%     	 2%</a:t>
            </a:r>
          </a:p>
          <a:p>
            <a:pPr>
              <a:lnSpc>
                <a:spcPct val="115000"/>
              </a:lnSpc>
              <a:spcAft>
                <a:spcPts val="1000"/>
              </a:spcAft>
            </a:pPr>
            <a:r>
              <a:rPr lang="en-GB" dirty="0" smtClean="0">
                <a:latin typeface="Courier New" panose="02070309020205020404" pitchFamily="49" charset="0"/>
                <a:ea typeface="Calibri" panose="020F0502020204030204" pitchFamily="34" charset="0"/>
                <a:cs typeface="Times New Roman" panose="02020603050405020304" pitchFamily="18" charset="0"/>
              </a:rPr>
              <a:t>-------------------------------------------------- </a:t>
            </a:r>
          </a:p>
          <a:p>
            <a:pPr>
              <a:lnSpc>
                <a:spcPct val="115000"/>
              </a:lnSpc>
              <a:spcAft>
                <a:spcPts val="1000"/>
              </a:spcAft>
            </a:pPr>
            <a:r>
              <a:rPr lang="en-GB" dirty="0" smtClean="0">
                <a:latin typeface="Courier New" panose="02070309020205020404" pitchFamily="49" charset="0"/>
                <a:ea typeface="Calibri" panose="020F0502020204030204" pitchFamily="34" charset="0"/>
                <a:cs typeface="Times New Roman" panose="02020603050405020304" pitchFamily="18" charset="0"/>
              </a:rPr>
              <a:t>n</a:t>
            </a:r>
            <a:r>
              <a:rPr lang="en-GB" dirty="0">
                <a:latin typeface="Courier New" panose="02070309020205020404" pitchFamily="49" charset="0"/>
                <a:ea typeface="Calibri" panose="020F0502020204030204" pitchFamily="34" charset="0"/>
                <a:cs typeface="Times New Roman" panose="02020603050405020304" pitchFamily="18" charset="0"/>
              </a:rPr>
              <a:t>	</a:t>
            </a:r>
            <a:r>
              <a:rPr lang="en-GB" dirty="0" smtClean="0">
                <a:latin typeface="Courier New" panose="02070309020205020404" pitchFamily="49" charset="0"/>
                <a:ea typeface="Calibri" panose="020F0502020204030204" pitchFamily="34" charset="0"/>
                <a:cs typeface="Times New Roman" panose="02020603050405020304" pitchFamily="18" charset="0"/>
              </a:rPr>
              <a:t>	3265		1691		1404</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4574561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UoH 27th April 2016</a:t>
            </a:r>
            <a:endParaRPr lang="en-GB"/>
          </a:p>
        </p:txBody>
      </p:sp>
      <p:sp>
        <p:nvSpPr>
          <p:cNvPr id="3" name="Slide Number Placeholder 2"/>
          <p:cNvSpPr>
            <a:spLocks noGrp="1"/>
          </p:cNvSpPr>
          <p:nvPr>
            <p:ph type="sldNum" sz="quarter" idx="12"/>
          </p:nvPr>
        </p:nvSpPr>
        <p:spPr/>
        <p:txBody>
          <a:bodyPr/>
          <a:lstStyle/>
          <a:p>
            <a:fld id="{0D1D3A5E-E98E-449F-A4A2-2C0C4EA4DD24}" type="slidenum">
              <a:rPr lang="en-GB" smtClean="0"/>
              <a:t>39</a:t>
            </a:fld>
            <a:endParaRPr lang="en-GB"/>
          </a:p>
        </p:txBody>
      </p:sp>
      <p:sp>
        <p:nvSpPr>
          <p:cNvPr id="4" name="Rectangle 3"/>
          <p:cNvSpPr/>
          <p:nvPr/>
        </p:nvSpPr>
        <p:spPr>
          <a:xfrm>
            <a:off x="971600" y="0"/>
            <a:ext cx="7488832" cy="6617196"/>
          </a:xfrm>
          <a:prstGeom prst="rect">
            <a:avLst/>
          </a:prstGeom>
        </p:spPr>
        <p:txBody>
          <a:bodyPr wrap="square">
            <a:spAutoFit/>
          </a:bodyPr>
          <a:lstStyle/>
          <a:p>
            <a:pPr>
              <a:lnSpc>
                <a:spcPct val="115000"/>
              </a:lnSpc>
              <a:spcAft>
                <a:spcPts val="1000"/>
              </a:spcAft>
            </a:pPr>
            <a:r>
              <a:rPr lang="en-GB" b="1" dirty="0" smtClean="0">
                <a:solidFill>
                  <a:schemeClr val="tx2"/>
                </a:solidFill>
                <a:latin typeface="Courier New" panose="02070309020205020404" pitchFamily="49" charset="0"/>
                <a:ea typeface="Calibri" panose="020F0502020204030204" pitchFamily="34" charset="0"/>
                <a:cs typeface="Courier New" panose="02070309020205020404" pitchFamily="49" charset="0"/>
              </a:rPr>
              <a:t>Degree Class breakdown by Faculty</a:t>
            </a:r>
          </a:p>
          <a:p>
            <a:pPr>
              <a:lnSpc>
                <a:spcPct val="115000"/>
              </a:lnSpc>
              <a:spcAft>
                <a:spcPts val="1000"/>
              </a:spcAft>
            </a:pPr>
            <a:r>
              <a:rPr lang="en-GB" b="1" dirty="0" smtClean="0">
                <a:solidFill>
                  <a:schemeClr val="tx2"/>
                </a:solidFill>
                <a:latin typeface="Courier New" panose="02070309020205020404" pitchFamily="49" charset="0"/>
                <a:ea typeface="Calibri" panose="020F0502020204030204" pitchFamily="34" charset="0"/>
                <a:cs typeface="Courier New" panose="02070309020205020404" pitchFamily="49" charset="0"/>
              </a:rPr>
              <a:t>Class	Arts    	Science  	</a:t>
            </a:r>
            <a:r>
              <a:rPr lang="en-GB" b="1" dirty="0" err="1" smtClean="0">
                <a:solidFill>
                  <a:schemeClr val="tx2"/>
                </a:solidFill>
                <a:latin typeface="Courier New" panose="02070309020205020404" pitchFamily="49" charset="0"/>
                <a:ea typeface="Calibri" panose="020F0502020204030204" pitchFamily="34" charset="0"/>
                <a:cs typeface="Courier New" panose="02070309020205020404" pitchFamily="49" charset="0"/>
              </a:rPr>
              <a:t>Soc</a:t>
            </a:r>
            <a:r>
              <a:rPr lang="en-GB" b="1" dirty="0" smtClean="0">
                <a:solidFill>
                  <a:schemeClr val="tx2"/>
                </a:solidFill>
                <a:latin typeface="Courier New" panose="02070309020205020404" pitchFamily="49" charset="0"/>
                <a:ea typeface="Calibri" panose="020F0502020204030204" pitchFamily="34" charset="0"/>
                <a:cs typeface="Courier New" panose="02070309020205020404" pitchFamily="49" charset="0"/>
              </a:rPr>
              <a:t> </a:t>
            </a:r>
            <a:r>
              <a:rPr lang="en-GB" b="1" dirty="0" err="1" smtClean="0">
                <a:solidFill>
                  <a:schemeClr val="tx2"/>
                </a:solidFill>
                <a:latin typeface="Courier New" panose="02070309020205020404" pitchFamily="49" charset="0"/>
                <a:ea typeface="Calibri" panose="020F0502020204030204" pitchFamily="34" charset="0"/>
                <a:cs typeface="Courier New" panose="02070309020205020404" pitchFamily="49" charset="0"/>
              </a:rPr>
              <a:t>Sci</a:t>
            </a:r>
            <a:r>
              <a:rPr lang="en-GB" b="1" dirty="0" smtClean="0">
                <a:solidFill>
                  <a:schemeClr val="tx2"/>
                </a:solidFill>
                <a:latin typeface="Courier New" panose="02070309020205020404" pitchFamily="49" charset="0"/>
                <a:ea typeface="Calibri" panose="020F0502020204030204" pitchFamily="34" charset="0"/>
                <a:cs typeface="Courier New" panose="02070309020205020404" pitchFamily="49" charset="0"/>
              </a:rPr>
              <a:t>	Total</a:t>
            </a:r>
          </a:p>
          <a:p>
            <a:pPr>
              <a:lnSpc>
                <a:spcPct val="115000"/>
              </a:lnSpc>
              <a:spcAft>
                <a:spcPts val="1000"/>
              </a:spcAft>
            </a:pPr>
            <a:endParaRPr lang="en-GB" sz="1600" dirty="0">
              <a:solidFill>
                <a:schemeClr val="tx2"/>
              </a:solidFill>
              <a:latin typeface="Courier New" panose="02070309020205020404" pitchFamily="49" charset="0"/>
              <a:ea typeface="Calibri" panose="020F0502020204030204" pitchFamily="34" charset="0"/>
              <a:cs typeface="Courier New" panose="02070309020205020404" pitchFamily="49" charset="0"/>
            </a:endParaRPr>
          </a:p>
          <a:p>
            <a:pPr>
              <a:lnSpc>
                <a:spcPct val="115000"/>
              </a:lnSpc>
              <a:spcAft>
                <a:spcPts val="1000"/>
              </a:spcAft>
            </a:pPr>
            <a:r>
              <a:rPr lang="en-GB" sz="1600" dirty="0" smtClean="0">
                <a:solidFill>
                  <a:schemeClr val="tx2"/>
                </a:solidFill>
                <a:latin typeface="Courier New" panose="02070309020205020404" pitchFamily="49" charset="0"/>
                <a:ea typeface="Calibri" panose="020F0502020204030204" pitchFamily="34" charset="0"/>
                <a:cs typeface="Courier New" panose="02070309020205020404" pitchFamily="49" charset="0"/>
              </a:rPr>
              <a:t>1</a:t>
            </a:r>
            <a:r>
              <a:rPr lang="en-GB" sz="1600" baseline="30000" dirty="0" smtClean="0">
                <a:solidFill>
                  <a:schemeClr val="tx2"/>
                </a:solidFill>
                <a:latin typeface="Courier New" panose="02070309020205020404" pitchFamily="49" charset="0"/>
                <a:ea typeface="Calibri" panose="020F0502020204030204" pitchFamily="34" charset="0"/>
                <a:cs typeface="Courier New" panose="02070309020205020404" pitchFamily="49" charset="0"/>
              </a:rPr>
              <a:t>st</a:t>
            </a:r>
            <a:r>
              <a:rPr lang="en-GB" sz="1600" dirty="0" smtClean="0">
                <a:solidFill>
                  <a:schemeClr val="tx2"/>
                </a:solidFill>
                <a:latin typeface="Courier New" panose="02070309020205020404" pitchFamily="49" charset="0"/>
                <a:ea typeface="Calibri" panose="020F0502020204030204" pitchFamily="34" charset="0"/>
                <a:cs typeface="Courier New" panose="02070309020205020404" pitchFamily="49" charset="0"/>
              </a:rPr>
              <a:t>	268		596        	283 		1147 </a:t>
            </a:r>
            <a:endParaRPr lang="en-GB" sz="1600" dirty="0">
              <a:solidFill>
                <a:schemeClr val="tx2"/>
              </a:solidFill>
              <a:latin typeface="Courier New" panose="02070309020205020404" pitchFamily="49" charset="0"/>
              <a:ea typeface="Calibri" panose="020F0502020204030204" pitchFamily="34" charset="0"/>
              <a:cs typeface="Courier New" panose="02070309020205020404" pitchFamily="49" charset="0"/>
            </a:endParaRPr>
          </a:p>
          <a:p>
            <a:pPr>
              <a:lnSpc>
                <a:spcPct val="115000"/>
              </a:lnSpc>
              <a:spcAft>
                <a:spcPts val="1000"/>
              </a:spcAft>
            </a:pPr>
            <a:r>
              <a:rPr lang="en-GB" sz="1600" dirty="0" smtClean="0">
                <a:solidFill>
                  <a:schemeClr val="tx2"/>
                </a:solidFill>
                <a:latin typeface="Courier New" panose="02070309020205020404" pitchFamily="49" charset="0"/>
                <a:ea typeface="Calibri" panose="020F0502020204030204" pitchFamily="34" charset="0"/>
                <a:cs typeface="Courier New" panose="02070309020205020404" pitchFamily="49" charset="0"/>
              </a:rPr>
              <a:t>	</a:t>
            </a:r>
            <a:r>
              <a:rPr lang="en-GB" sz="1600" b="1" dirty="0" smtClean="0">
                <a:solidFill>
                  <a:schemeClr val="tx2"/>
                </a:solidFill>
                <a:latin typeface="Courier New" panose="02070309020205020404" pitchFamily="49" charset="0"/>
                <a:ea typeface="Calibri" panose="020F0502020204030204" pitchFamily="34" charset="0"/>
                <a:cs typeface="Courier New" panose="02070309020205020404" pitchFamily="49" charset="0"/>
              </a:rPr>
              <a:t>37%		41%      	26%		35%</a:t>
            </a:r>
          </a:p>
          <a:p>
            <a:pPr>
              <a:lnSpc>
                <a:spcPct val="115000"/>
              </a:lnSpc>
              <a:spcAft>
                <a:spcPts val="1000"/>
              </a:spcAft>
            </a:pPr>
            <a:r>
              <a:rPr lang="en-GB" sz="1600" b="1" dirty="0" smtClean="0">
                <a:solidFill>
                  <a:schemeClr val="tx2"/>
                </a:solidFill>
                <a:latin typeface="Courier New" panose="02070309020205020404" pitchFamily="49" charset="0"/>
                <a:ea typeface="Calibri" panose="020F0502020204030204" pitchFamily="34" charset="0"/>
                <a:cs typeface="Courier New" panose="02070309020205020404" pitchFamily="49" charset="0"/>
              </a:rPr>
              <a:t> </a:t>
            </a:r>
          </a:p>
          <a:p>
            <a:pPr>
              <a:lnSpc>
                <a:spcPct val="115000"/>
              </a:lnSpc>
              <a:spcAft>
                <a:spcPts val="1000"/>
              </a:spcAft>
            </a:pPr>
            <a:r>
              <a:rPr lang="en-GB" sz="1600" dirty="0" smtClean="0">
                <a:solidFill>
                  <a:schemeClr val="tx2"/>
                </a:solidFill>
                <a:latin typeface="Courier New" panose="02070309020205020404" pitchFamily="49" charset="0"/>
                <a:ea typeface="Calibri" panose="020F0502020204030204" pitchFamily="34" charset="0"/>
                <a:cs typeface="Courier New" panose="02070309020205020404" pitchFamily="49" charset="0"/>
              </a:rPr>
              <a:t>2:1	424		604        	681		1709 </a:t>
            </a:r>
          </a:p>
          <a:p>
            <a:pPr>
              <a:lnSpc>
                <a:spcPct val="115000"/>
              </a:lnSpc>
              <a:spcAft>
                <a:spcPts val="1000"/>
              </a:spcAft>
            </a:pPr>
            <a:r>
              <a:rPr lang="en-GB" sz="1600" dirty="0" smtClean="0">
                <a:solidFill>
                  <a:schemeClr val="tx2"/>
                </a:solidFill>
                <a:latin typeface="Courier New" panose="02070309020205020404" pitchFamily="49" charset="0"/>
                <a:ea typeface="Calibri" panose="020F0502020204030204" pitchFamily="34" charset="0"/>
                <a:cs typeface="Courier New" panose="02070309020205020404" pitchFamily="49" charset="0"/>
              </a:rPr>
              <a:t>	</a:t>
            </a:r>
            <a:r>
              <a:rPr lang="en-GB" sz="1600" b="1" dirty="0" smtClean="0">
                <a:solidFill>
                  <a:schemeClr val="tx2"/>
                </a:solidFill>
                <a:latin typeface="Courier New" panose="02070309020205020404" pitchFamily="49" charset="0"/>
                <a:ea typeface="Calibri" panose="020F0502020204030204" pitchFamily="34" charset="0"/>
                <a:cs typeface="Courier New" panose="02070309020205020404" pitchFamily="49" charset="0"/>
              </a:rPr>
              <a:t>59%		42%      	62%		52% </a:t>
            </a:r>
          </a:p>
          <a:p>
            <a:pPr>
              <a:lnSpc>
                <a:spcPct val="115000"/>
              </a:lnSpc>
              <a:spcAft>
                <a:spcPts val="1000"/>
              </a:spcAft>
            </a:pPr>
            <a:endParaRPr lang="en-GB" sz="1600" dirty="0">
              <a:solidFill>
                <a:schemeClr val="tx2"/>
              </a:solidFill>
              <a:latin typeface="Courier New" panose="02070309020205020404" pitchFamily="49" charset="0"/>
              <a:ea typeface="Calibri" panose="020F0502020204030204" pitchFamily="34" charset="0"/>
              <a:cs typeface="Courier New" panose="02070309020205020404" pitchFamily="49" charset="0"/>
            </a:endParaRPr>
          </a:p>
          <a:p>
            <a:pPr>
              <a:lnSpc>
                <a:spcPct val="115000"/>
              </a:lnSpc>
              <a:spcAft>
                <a:spcPts val="1000"/>
              </a:spcAft>
            </a:pPr>
            <a:r>
              <a:rPr lang="en-GB" sz="1600" dirty="0" smtClean="0">
                <a:solidFill>
                  <a:schemeClr val="tx2"/>
                </a:solidFill>
                <a:latin typeface="Courier New" panose="02070309020205020404" pitchFamily="49" charset="0"/>
                <a:ea typeface="Calibri" panose="020F0502020204030204" pitchFamily="34" charset="0"/>
                <a:cs typeface="Courier New" panose="02070309020205020404" pitchFamily="49" charset="0"/>
              </a:rPr>
              <a:t>2:2	28		208        	122		358 </a:t>
            </a:r>
            <a:endParaRPr lang="en-GB" sz="1600" dirty="0">
              <a:solidFill>
                <a:schemeClr val="tx2"/>
              </a:solidFill>
              <a:latin typeface="Courier New" panose="02070309020205020404" pitchFamily="49" charset="0"/>
              <a:ea typeface="Calibri" panose="020F0502020204030204" pitchFamily="34" charset="0"/>
              <a:cs typeface="Courier New" panose="02070309020205020404" pitchFamily="49" charset="0"/>
            </a:endParaRPr>
          </a:p>
          <a:p>
            <a:pPr>
              <a:lnSpc>
                <a:spcPct val="115000"/>
              </a:lnSpc>
              <a:spcAft>
                <a:spcPts val="1000"/>
              </a:spcAft>
            </a:pPr>
            <a:r>
              <a:rPr lang="en-GB" sz="1600" dirty="0" smtClean="0">
                <a:solidFill>
                  <a:schemeClr val="tx2"/>
                </a:solidFill>
                <a:latin typeface="Courier New" panose="02070309020205020404" pitchFamily="49" charset="0"/>
                <a:ea typeface="Calibri" panose="020F0502020204030204" pitchFamily="34" charset="0"/>
                <a:cs typeface="Courier New" panose="02070309020205020404" pitchFamily="49" charset="0"/>
              </a:rPr>
              <a:t>	4%		14%		11%		11% </a:t>
            </a:r>
          </a:p>
          <a:p>
            <a:pPr>
              <a:lnSpc>
                <a:spcPct val="115000"/>
              </a:lnSpc>
              <a:spcAft>
                <a:spcPts val="1000"/>
              </a:spcAft>
            </a:pPr>
            <a:endParaRPr lang="en-GB" sz="1600" dirty="0">
              <a:solidFill>
                <a:schemeClr val="tx2"/>
              </a:solidFill>
              <a:latin typeface="Courier New" panose="02070309020205020404" pitchFamily="49" charset="0"/>
              <a:ea typeface="Calibri" panose="020F0502020204030204" pitchFamily="34" charset="0"/>
              <a:cs typeface="Courier New" panose="02070309020205020404" pitchFamily="49" charset="0"/>
            </a:endParaRPr>
          </a:p>
          <a:p>
            <a:pPr>
              <a:lnSpc>
                <a:spcPct val="115000"/>
              </a:lnSpc>
              <a:spcAft>
                <a:spcPts val="1000"/>
              </a:spcAft>
            </a:pPr>
            <a:r>
              <a:rPr lang="en-GB" sz="1600" dirty="0" smtClean="0">
                <a:solidFill>
                  <a:schemeClr val="tx2"/>
                </a:solidFill>
                <a:latin typeface="Courier New" panose="02070309020205020404" pitchFamily="49" charset="0"/>
                <a:ea typeface="Calibri" panose="020F0502020204030204" pitchFamily="34" charset="0"/>
                <a:cs typeface="Courier New" panose="02070309020205020404" pitchFamily="49" charset="0"/>
              </a:rPr>
              <a:t>3</a:t>
            </a:r>
            <a:r>
              <a:rPr lang="en-GB" sz="1600" baseline="30000" dirty="0" smtClean="0">
                <a:solidFill>
                  <a:schemeClr val="tx2"/>
                </a:solidFill>
                <a:latin typeface="Courier New" panose="02070309020205020404" pitchFamily="49" charset="0"/>
                <a:ea typeface="Calibri" panose="020F0502020204030204" pitchFamily="34" charset="0"/>
                <a:cs typeface="Courier New" panose="02070309020205020404" pitchFamily="49" charset="0"/>
              </a:rPr>
              <a:t>rd</a:t>
            </a:r>
            <a:r>
              <a:rPr lang="en-GB" sz="1600" dirty="0" smtClean="0">
                <a:solidFill>
                  <a:schemeClr val="tx2"/>
                </a:solidFill>
                <a:latin typeface="Courier New" panose="02070309020205020404" pitchFamily="49" charset="0"/>
                <a:ea typeface="Calibri" panose="020F0502020204030204" pitchFamily="34" charset="0"/>
                <a:cs typeface="Courier New" panose="02070309020205020404" pitchFamily="49" charset="0"/>
              </a:rPr>
              <a:t>	0		46		5		51 </a:t>
            </a:r>
          </a:p>
          <a:p>
            <a:pPr>
              <a:lnSpc>
                <a:spcPct val="115000"/>
              </a:lnSpc>
              <a:spcAft>
                <a:spcPts val="1000"/>
              </a:spcAft>
            </a:pPr>
            <a:r>
              <a:rPr lang="en-GB" sz="1600" dirty="0">
                <a:solidFill>
                  <a:schemeClr val="tx2"/>
                </a:solidFill>
                <a:latin typeface="Courier New" panose="02070309020205020404" pitchFamily="49" charset="0"/>
                <a:ea typeface="Calibri" panose="020F0502020204030204" pitchFamily="34" charset="0"/>
                <a:cs typeface="Courier New" panose="02070309020205020404" pitchFamily="49" charset="0"/>
              </a:rPr>
              <a:t>	</a:t>
            </a:r>
            <a:r>
              <a:rPr lang="en-GB" sz="1600" dirty="0" smtClean="0">
                <a:solidFill>
                  <a:schemeClr val="tx2"/>
                </a:solidFill>
                <a:latin typeface="Courier New" panose="02070309020205020404" pitchFamily="49" charset="0"/>
                <a:ea typeface="Calibri" panose="020F0502020204030204" pitchFamily="34" charset="0"/>
                <a:cs typeface="Courier New" panose="02070309020205020404" pitchFamily="49" charset="0"/>
              </a:rPr>
              <a:t>0%       	3%       	0%		2% </a:t>
            </a:r>
          </a:p>
          <a:p>
            <a:pPr>
              <a:lnSpc>
                <a:spcPct val="115000"/>
              </a:lnSpc>
              <a:spcAft>
                <a:spcPts val="1000"/>
              </a:spcAft>
            </a:pPr>
            <a:endParaRPr lang="en-GB" sz="1600" dirty="0">
              <a:solidFill>
                <a:schemeClr val="tx2"/>
              </a:solidFill>
              <a:latin typeface="Courier New" panose="02070309020205020404" pitchFamily="49" charset="0"/>
              <a:ea typeface="Calibri" panose="020F0502020204030204" pitchFamily="34" charset="0"/>
              <a:cs typeface="Courier New" panose="02070309020205020404" pitchFamily="49" charset="0"/>
            </a:endParaRPr>
          </a:p>
          <a:p>
            <a:pPr>
              <a:lnSpc>
                <a:spcPct val="115000"/>
              </a:lnSpc>
              <a:spcAft>
                <a:spcPts val="1000"/>
              </a:spcAft>
            </a:pPr>
            <a:r>
              <a:rPr lang="en-GB" sz="1600" b="1" dirty="0" smtClean="0">
                <a:solidFill>
                  <a:schemeClr val="tx2"/>
                </a:solidFill>
                <a:latin typeface="Courier New" panose="02070309020205020404" pitchFamily="49" charset="0"/>
                <a:ea typeface="Calibri" panose="020F0502020204030204" pitchFamily="34" charset="0"/>
                <a:cs typeface="Courier New" panose="02070309020205020404" pitchFamily="49" charset="0"/>
              </a:rPr>
              <a:t>Total	720		1454      	1091		3265 </a:t>
            </a:r>
            <a:endParaRPr lang="en-GB" sz="1600" b="1" dirty="0">
              <a:solidFill>
                <a:schemeClr val="tx2"/>
              </a:solidFill>
              <a:latin typeface="Courier New" panose="02070309020205020404" pitchFamily="49" charset="0"/>
              <a:ea typeface="Calibri" panose="020F0502020204030204" pitchFamily="34" charset="0"/>
              <a:cs typeface="Courier New" panose="02070309020205020404" pitchFamily="49" charset="0"/>
            </a:endParaRPr>
          </a:p>
        </p:txBody>
      </p:sp>
      <p:sp>
        <p:nvSpPr>
          <p:cNvPr id="6" name="Rectangle 5"/>
          <p:cNvSpPr/>
          <p:nvPr/>
        </p:nvSpPr>
        <p:spPr>
          <a:xfrm>
            <a:off x="1904453" y="2780927"/>
            <a:ext cx="6336704" cy="49984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1904453" y="1556792"/>
            <a:ext cx="6336704" cy="50405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3705663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1560" y="404664"/>
            <a:ext cx="7992888" cy="6192688"/>
          </a:xfrm>
        </p:spPr>
        <p:txBody>
          <a:bodyPr>
            <a:normAutofit fontScale="90000"/>
          </a:bodyPr>
          <a:lstStyle/>
          <a:p>
            <a:pPr algn="l"/>
            <a:r>
              <a:rPr lang="en-GB" sz="1800" dirty="0" smtClean="0">
                <a:solidFill>
                  <a:srgbClr val="002060"/>
                </a:solidFill>
              </a:rPr>
              <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a:solidFill>
                  <a:srgbClr val="002060"/>
                </a:solidFill>
              </a:rPr>
              <a:t>	</a:t>
            </a:r>
            <a:r>
              <a:rPr lang="en-GB" sz="1800" dirty="0" smtClean="0">
                <a:solidFill>
                  <a:srgbClr val="002060"/>
                </a:solidFill>
              </a:rPr>
              <a:t/>
            </a:r>
            <a:br>
              <a:rPr lang="en-GB" sz="1800" dirty="0" smtClean="0">
                <a:solidFill>
                  <a:srgbClr val="002060"/>
                </a:solidFill>
              </a:rPr>
            </a:br>
            <a:r>
              <a:rPr lang="en-GB" sz="1800" dirty="0">
                <a:solidFill>
                  <a:srgbClr val="002060"/>
                </a:solidFill>
              </a:rPr>
              <a:t>	</a:t>
            </a:r>
            <a:r>
              <a:rPr lang="en-GB" sz="1800" dirty="0" smtClean="0">
                <a:solidFill>
                  <a:srgbClr val="002060"/>
                </a:solidFill>
              </a:rPr>
              <a:t>Average Graduate Premium in UK</a:t>
            </a:r>
            <a:br>
              <a:rPr lang="en-GB" sz="1800" dirty="0" smtClean="0">
                <a:solidFill>
                  <a:srgbClr val="002060"/>
                </a:solidFill>
              </a:rPr>
            </a:br>
            <a:r>
              <a:rPr lang="en-GB" sz="1800" dirty="0">
                <a:solidFill>
                  <a:srgbClr val="002060"/>
                </a:solidFill>
              </a:rPr>
              <a:t>	</a:t>
            </a:r>
            <a:r>
              <a:rPr lang="en-GB" sz="1800" dirty="0" smtClean="0">
                <a:solidFill>
                  <a:srgbClr val="002060"/>
                </a:solidFill>
              </a:rPr>
              <a:t>	</a:t>
            </a:r>
            <a:br>
              <a:rPr lang="en-GB" sz="1800" dirty="0" smtClean="0">
                <a:solidFill>
                  <a:srgbClr val="002060"/>
                </a:solidFill>
              </a:rPr>
            </a:br>
            <a:r>
              <a:rPr lang="en-GB" sz="1800" dirty="0">
                <a:solidFill>
                  <a:srgbClr val="002060"/>
                </a:solidFill>
              </a:rPr>
              <a:t>	</a:t>
            </a:r>
            <a:r>
              <a:rPr lang="en-GB" sz="1800" dirty="0" smtClean="0">
                <a:solidFill>
                  <a:srgbClr val="002060"/>
                </a:solidFill>
              </a:rPr>
              <a:t>	Blundell et al. (2000): 		NCDS1958 birth cohort</a:t>
            </a:r>
            <a:br>
              <a:rPr lang="en-GB" sz="1800" dirty="0" smtClean="0">
                <a:solidFill>
                  <a:srgbClr val="002060"/>
                </a:solidFill>
              </a:rPr>
            </a:br>
            <a:r>
              <a:rPr lang="en-GB" sz="1800" dirty="0">
                <a:solidFill>
                  <a:srgbClr val="002060"/>
                </a:solidFill>
              </a:rPr>
              <a:t>	</a:t>
            </a:r>
            <a:r>
              <a:rPr lang="en-GB" sz="1800" dirty="0" smtClean="0">
                <a:solidFill>
                  <a:srgbClr val="002060"/>
                </a:solidFill>
              </a:rPr>
              <a:t>				1991 hourly wage data</a:t>
            </a:r>
            <a:br>
              <a:rPr lang="en-GB" sz="1800" dirty="0" smtClean="0">
                <a:solidFill>
                  <a:srgbClr val="002060"/>
                </a:solidFill>
              </a:rPr>
            </a:br>
            <a:r>
              <a:rPr lang="en-GB" sz="1800" dirty="0" smtClean="0">
                <a:solidFill>
                  <a:srgbClr val="002060"/>
                </a:solidFill>
              </a:rPr>
              <a:t>		Estimates</a:t>
            </a:r>
            <a:r>
              <a:rPr lang="en-GB" sz="1800" dirty="0">
                <a:solidFill>
                  <a:srgbClr val="002060"/>
                </a:solidFill>
              </a:rPr>
              <a:t/>
            </a:r>
            <a:br>
              <a:rPr lang="en-GB" sz="1800" dirty="0">
                <a:solidFill>
                  <a:srgbClr val="002060"/>
                </a:solidFill>
              </a:rPr>
            </a:br>
            <a:r>
              <a:rPr lang="en-GB" sz="1800" dirty="0" smtClean="0">
                <a:solidFill>
                  <a:srgbClr val="002060"/>
                </a:solidFill>
              </a:rPr>
              <a:t>					</a:t>
            </a:r>
            <a:br>
              <a:rPr lang="en-GB" sz="1800" dirty="0" smtClean="0">
                <a:solidFill>
                  <a:srgbClr val="002060"/>
                </a:solidFill>
              </a:rPr>
            </a:br>
            <a:r>
              <a:rPr lang="en-GB" sz="1800" dirty="0" smtClean="0">
                <a:solidFill>
                  <a:srgbClr val="002060"/>
                </a:solidFill>
              </a:rPr>
              <a:t>					</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		where HE is Highest Educational Qualification</a:t>
            </a:r>
            <a:br>
              <a:rPr lang="en-GB" sz="1800" dirty="0" smtClean="0">
                <a:solidFill>
                  <a:srgbClr val="002060"/>
                </a:solidFill>
              </a:rPr>
            </a:br>
            <a:r>
              <a:rPr lang="en-GB" sz="1800" dirty="0" smtClean="0">
                <a:solidFill>
                  <a:srgbClr val="002060"/>
                </a:solidFill>
              </a:rPr>
              <a:t>		</a:t>
            </a:r>
            <a:br>
              <a:rPr lang="en-GB" sz="1800" dirty="0" smtClean="0">
                <a:solidFill>
                  <a:srgbClr val="002060"/>
                </a:solidFill>
              </a:rPr>
            </a:br>
            <a:r>
              <a:rPr lang="en-GB" sz="1800" dirty="0" smtClean="0">
                <a:solidFill>
                  <a:srgbClr val="002060"/>
                </a:solidFill>
              </a:rPr>
              <a:t>		Rich set of observable characteristics</a:t>
            </a:r>
            <a:br>
              <a:rPr lang="en-GB" sz="1800" dirty="0" smtClean="0">
                <a:solidFill>
                  <a:srgbClr val="002060"/>
                </a:solidFill>
              </a:rPr>
            </a:br>
            <a:r>
              <a:rPr lang="en-GB" sz="1800" dirty="0">
                <a:solidFill>
                  <a:srgbClr val="002060"/>
                </a:solidFill>
              </a:rPr>
              <a:t>	</a:t>
            </a:r>
            <a:r>
              <a:rPr lang="en-GB" sz="1800" dirty="0" smtClean="0">
                <a:solidFill>
                  <a:srgbClr val="002060"/>
                </a:solidFill>
              </a:rPr>
              <a:t>				Assumes that:</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smtClean="0">
                <a:solidFill>
                  <a:srgbClr val="002060"/>
                </a:solidFill>
              </a:rPr>
              <a:t>		</a:t>
            </a:r>
            <a:br>
              <a:rPr lang="en-GB" sz="1800" dirty="0" smtClean="0">
                <a:solidFill>
                  <a:srgbClr val="002060"/>
                </a:solidFill>
              </a:rPr>
            </a:br>
            <a:r>
              <a:rPr lang="en-GB" sz="1800" dirty="0">
                <a:solidFill>
                  <a:srgbClr val="002060"/>
                </a:solidFill>
              </a:rPr>
              <a:t>	</a:t>
            </a:r>
            <a:r>
              <a:rPr lang="en-GB" sz="1800" dirty="0" smtClean="0">
                <a:solidFill>
                  <a:srgbClr val="002060"/>
                </a:solidFill>
              </a:rPr>
              <a:t>				Individuals with different HE do not 					differ on average in </a:t>
            </a:r>
            <a:r>
              <a:rPr lang="en-GB" sz="1800" dirty="0" err="1" smtClean="0">
                <a:solidFill>
                  <a:srgbClr val="002060"/>
                </a:solidFill>
              </a:rPr>
              <a:t>unobservables</a:t>
            </a:r>
            <a:r>
              <a:rPr lang="en-GB" sz="1800" dirty="0" smtClean="0">
                <a:solidFill>
                  <a:srgbClr val="002060"/>
                </a:solidFill>
              </a:rPr>
              <a:t>.</a:t>
            </a:r>
            <a:r>
              <a:rPr lang="en-GB" sz="1800" dirty="0">
                <a:solidFill>
                  <a:srgbClr val="002060"/>
                </a:solidFill>
              </a:rPr>
              <a:t/>
            </a:r>
            <a:br>
              <a:rPr lang="en-GB" sz="1800" dirty="0">
                <a:solidFill>
                  <a:srgbClr val="002060"/>
                </a:solidFill>
              </a:rPr>
            </a:br>
            <a:r>
              <a:rPr lang="en-GB" sz="1800" dirty="0" smtClean="0">
                <a:solidFill>
                  <a:srgbClr val="002060"/>
                </a:solidFill>
              </a:rPr>
              <a:t/>
            </a:r>
            <a:br>
              <a:rPr lang="en-GB" sz="1800" dirty="0" smtClean="0">
                <a:solidFill>
                  <a:srgbClr val="002060"/>
                </a:solidFill>
              </a:rPr>
            </a:br>
            <a:r>
              <a:rPr lang="en-GB" sz="1800" dirty="0" smtClean="0">
                <a:solidFill>
                  <a:srgbClr val="002060"/>
                </a:solidFill>
              </a:rPr>
              <a:t>		Results</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smtClean="0">
                <a:solidFill>
                  <a:srgbClr val="002060"/>
                </a:solidFill>
              </a:rPr>
              <a:t>		Graduate Earnings Premium</a:t>
            </a:r>
            <a:br>
              <a:rPr lang="en-GB" sz="1800" dirty="0" smtClean="0">
                <a:solidFill>
                  <a:srgbClr val="002060"/>
                </a:solidFill>
              </a:rPr>
            </a:br>
            <a:r>
              <a:rPr lang="en-GB" sz="1800" dirty="0">
                <a:solidFill>
                  <a:srgbClr val="002060"/>
                </a:solidFill>
              </a:rPr>
              <a:t>	</a:t>
            </a:r>
            <a:r>
              <a:rPr lang="en-GB" sz="1800" dirty="0" smtClean="0">
                <a:solidFill>
                  <a:srgbClr val="002060"/>
                </a:solidFill>
              </a:rPr>
              <a:t>	(Relative to control group with 2+ A-levels)</a:t>
            </a:r>
            <a:br>
              <a:rPr lang="en-GB" sz="1800" dirty="0" smtClean="0">
                <a:solidFill>
                  <a:srgbClr val="002060"/>
                </a:solidFill>
              </a:rPr>
            </a:br>
            <a:r>
              <a:rPr lang="en-GB" sz="1800" dirty="0">
                <a:solidFill>
                  <a:srgbClr val="002060"/>
                </a:solidFill>
              </a:rPr>
              <a:t>	</a:t>
            </a:r>
            <a:r>
              <a:rPr lang="en-GB" sz="1800" dirty="0" smtClean="0">
                <a:solidFill>
                  <a:srgbClr val="002060"/>
                </a:solidFill>
              </a:rPr>
              <a:t/>
            </a:r>
            <a:br>
              <a:rPr lang="en-GB" sz="1800" dirty="0" smtClean="0">
                <a:solidFill>
                  <a:srgbClr val="002060"/>
                </a:solidFill>
              </a:rPr>
            </a:br>
            <a:r>
              <a:rPr lang="en-GB" sz="1800" dirty="0">
                <a:solidFill>
                  <a:srgbClr val="002060"/>
                </a:solidFill>
              </a:rPr>
              <a:t>	</a:t>
            </a:r>
            <a:r>
              <a:rPr lang="en-GB" sz="1800" dirty="0" smtClean="0">
                <a:solidFill>
                  <a:srgbClr val="002060"/>
                </a:solidFill>
              </a:rPr>
              <a:t>	17%	Men</a:t>
            </a:r>
            <a:br>
              <a:rPr lang="en-GB" sz="1800" dirty="0" smtClean="0">
                <a:solidFill>
                  <a:srgbClr val="002060"/>
                </a:solidFill>
              </a:rPr>
            </a:br>
            <a:r>
              <a:rPr lang="en-GB" sz="1800" dirty="0">
                <a:solidFill>
                  <a:srgbClr val="002060"/>
                </a:solidFill>
              </a:rPr>
              <a:t>	</a:t>
            </a:r>
            <a:r>
              <a:rPr lang="en-GB" sz="1800" dirty="0" smtClean="0">
                <a:solidFill>
                  <a:srgbClr val="002060"/>
                </a:solidFill>
              </a:rPr>
              <a:t>	37%	Women</a:t>
            </a:r>
            <a:r>
              <a:rPr lang="en-GB" sz="1800" dirty="0">
                <a:solidFill>
                  <a:srgbClr val="002060"/>
                </a:solidFill>
              </a:rPr>
              <a:t/>
            </a:r>
            <a:br>
              <a:rPr lang="en-GB" sz="1800" dirty="0">
                <a:solidFill>
                  <a:srgbClr val="002060"/>
                </a:solidFill>
              </a:rPr>
            </a:br>
            <a:r>
              <a:rPr lang="en-GB" sz="1800" dirty="0" smtClean="0">
                <a:solidFill>
                  <a:srgbClr val="002060"/>
                </a:solidFill>
              </a:rPr>
              <a:t>		</a:t>
            </a:r>
            <a:r>
              <a:rPr lang="en-GB" sz="1800" dirty="0">
                <a:solidFill>
                  <a:srgbClr val="002060"/>
                </a:solidFill>
              </a:rPr>
              <a:t/>
            </a:r>
            <a:br>
              <a:rPr lang="en-GB" sz="1800" dirty="0">
                <a:solidFill>
                  <a:srgbClr val="002060"/>
                </a:solidFill>
              </a:rPr>
            </a:br>
            <a:r>
              <a:rPr lang="en-GB" sz="1800" dirty="0" smtClean="0">
                <a:solidFill>
                  <a:srgbClr val="002060"/>
                </a:solidFill>
              </a:rPr>
              <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
            </a:r>
            <a:br>
              <a:rPr lang="en-GB" sz="1800" dirty="0" smtClean="0">
                <a:solidFill>
                  <a:srgbClr val="002060"/>
                </a:solidFill>
              </a:rPr>
            </a:br>
            <a:endParaRPr lang="en-GB" sz="1800" dirty="0">
              <a:solidFill>
                <a:srgbClr val="002060"/>
              </a:solidFill>
            </a:endParaRPr>
          </a:p>
        </p:txBody>
      </p:sp>
      <p:sp>
        <p:nvSpPr>
          <p:cNvPr id="4" name="Footer Placeholder 3"/>
          <p:cNvSpPr>
            <a:spLocks noGrp="1"/>
          </p:cNvSpPr>
          <p:nvPr>
            <p:ph type="ftr" sz="quarter" idx="11"/>
          </p:nvPr>
        </p:nvSpPr>
        <p:spPr/>
        <p:txBody>
          <a:bodyPr/>
          <a:lstStyle/>
          <a:p>
            <a:r>
              <a:rPr lang="en-US" smtClean="0"/>
              <a:t>UoH 27th April 2016</a:t>
            </a:r>
            <a:endParaRPr lang="en-GB"/>
          </a:p>
        </p:txBody>
      </p:sp>
      <p:sp>
        <p:nvSpPr>
          <p:cNvPr id="5" name="Slide Number Placeholder 4"/>
          <p:cNvSpPr>
            <a:spLocks noGrp="1"/>
          </p:cNvSpPr>
          <p:nvPr>
            <p:ph type="sldNum" sz="quarter" idx="12"/>
          </p:nvPr>
        </p:nvSpPr>
        <p:spPr/>
        <p:txBody>
          <a:bodyPr/>
          <a:lstStyle/>
          <a:p>
            <a:fld id="{0D1D3A5E-E98E-449F-A4A2-2C0C4EA4DD24}" type="slidenum">
              <a:rPr lang="en-GB" smtClean="0"/>
              <a:t>4</a:t>
            </a:fld>
            <a:endParaRPr lang="en-GB" dirty="0"/>
          </a:p>
        </p:txBody>
      </p:sp>
      <p:graphicFrame>
        <p:nvGraphicFramePr>
          <p:cNvPr id="3" name="Object 2"/>
          <p:cNvGraphicFramePr>
            <a:graphicFrameLocks noChangeAspect="1"/>
          </p:cNvGraphicFramePr>
          <p:nvPr>
            <p:extLst>
              <p:ext uri="{D42A27DB-BD31-4B8C-83A1-F6EECF244321}">
                <p14:modId xmlns:p14="http://schemas.microsoft.com/office/powerpoint/2010/main" val="3952160431"/>
              </p:ext>
            </p:extLst>
          </p:nvPr>
        </p:nvGraphicFramePr>
        <p:xfrm>
          <a:off x="2483768" y="1628800"/>
          <a:ext cx="2376264" cy="365579"/>
        </p:xfrm>
        <a:graphic>
          <a:graphicData uri="http://schemas.openxmlformats.org/presentationml/2006/ole">
            <mc:AlternateContent xmlns:mc="http://schemas.openxmlformats.org/markup-compatibility/2006">
              <mc:Choice xmlns:v="urn:schemas-microsoft-com:vml" Requires="v">
                <p:oleObj spid="_x0000_s4108" name="Equation" r:id="rId4" imgW="1485720" imgH="228600" progId="Equation.DSMT4">
                  <p:embed/>
                </p:oleObj>
              </mc:Choice>
              <mc:Fallback>
                <p:oleObj name="Equation" r:id="rId4" imgW="1485720" imgH="228600" progId="Equation.DSMT4">
                  <p:embed/>
                  <p:pic>
                    <p:nvPicPr>
                      <p:cNvPr id="0" name=""/>
                      <p:cNvPicPr/>
                      <p:nvPr/>
                    </p:nvPicPr>
                    <p:blipFill>
                      <a:blip r:embed="rId5"/>
                      <a:stretch>
                        <a:fillRect/>
                      </a:stretch>
                    </p:blipFill>
                    <p:spPr>
                      <a:xfrm>
                        <a:off x="2483768" y="1628800"/>
                        <a:ext cx="2376264" cy="365579"/>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866872846"/>
              </p:ext>
            </p:extLst>
          </p:nvPr>
        </p:nvGraphicFramePr>
        <p:xfrm>
          <a:off x="5220072" y="3212976"/>
          <a:ext cx="2600289" cy="360040"/>
        </p:xfrm>
        <a:graphic>
          <a:graphicData uri="http://schemas.openxmlformats.org/presentationml/2006/ole">
            <mc:AlternateContent xmlns:mc="http://schemas.openxmlformats.org/markup-compatibility/2006">
              <mc:Choice xmlns:v="urn:schemas-microsoft-com:vml" Requires="v">
                <p:oleObj spid="_x0000_s4109" name="Equation" r:id="rId6" imgW="1650960" imgH="228600" progId="Equation.DSMT4">
                  <p:embed/>
                </p:oleObj>
              </mc:Choice>
              <mc:Fallback>
                <p:oleObj name="Equation" r:id="rId6" imgW="1650960" imgH="228600" progId="Equation.DSMT4">
                  <p:embed/>
                  <p:pic>
                    <p:nvPicPr>
                      <p:cNvPr id="0" name=""/>
                      <p:cNvPicPr/>
                      <p:nvPr/>
                    </p:nvPicPr>
                    <p:blipFill>
                      <a:blip r:embed="rId7"/>
                      <a:stretch>
                        <a:fillRect/>
                      </a:stretch>
                    </p:blipFill>
                    <p:spPr>
                      <a:xfrm>
                        <a:off x="5220072" y="3212976"/>
                        <a:ext cx="2600289" cy="360040"/>
                      </a:xfrm>
                      <a:prstGeom prst="rect">
                        <a:avLst/>
                      </a:prstGeom>
                    </p:spPr>
                  </p:pic>
                </p:oleObj>
              </mc:Fallback>
            </mc:AlternateContent>
          </a:graphicData>
        </a:graphic>
      </p:graphicFrame>
    </p:spTree>
    <p:extLst>
      <p:ext uri="{BB962C8B-B14F-4D97-AF65-F5344CB8AC3E}">
        <p14:creationId xmlns:p14="http://schemas.microsoft.com/office/powerpoint/2010/main" val="68549734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UoH 27th April 2016</a:t>
            </a:r>
            <a:endParaRPr lang="en-GB"/>
          </a:p>
        </p:txBody>
      </p:sp>
      <p:sp>
        <p:nvSpPr>
          <p:cNvPr id="3" name="Slide Number Placeholder 2"/>
          <p:cNvSpPr>
            <a:spLocks noGrp="1"/>
          </p:cNvSpPr>
          <p:nvPr>
            <p:ph type="sldNum" sz="quarter" idx="12"/>
          </p:nvPr>
        </p:nvSpPr>
        <p:spPr/>
        <p:txBody>
          <a:bodyPr/>
          <a:lstStyle/>
          <a:p>
            <a:fld id="{0D1D3A5E-E98E-449F-A4A2-2C0C4EA4DD24}" type="slidenum">
              <a:rPr lang="en-GB" smtClean="0"/>
              <a:t>40</a:t>
            </a:fld>
            <a:endParaRPr lang="en-GB"/>
          </a:p>
        </p:txBody>
      </p:sp>
      <p:sp>
        <p:nvSpPr>
          <p:cNvPr id="4" name="TextBox 3"/>
          <p:cNvSpPr txBox="1"/>
          <p:nvPr/>
        </p:nvSpPr>
        <p:spPr>
          <a:xfrm>
            <a:off x="1327746" y="1525604"/>
            <a:ext cx="1951856" cy="646331"/>
          </a:xfrm>
          <a:prstGeom prst="rect">
            <a:avLst/>
          </a:prstGeom>
          <a:noFill/>
          <a:ln w="3175">
            <a:solidFill>
              <a:srgbClr val="002060"/>
            </a:solidFill>
          </a:ln>
        </p:spPr>
        <p:txBody>
          <a:bodyPr wrap="square" rtlCol="0">
            <a:spAutoFit/>
          </a:bodyPr>
          <a:lstStyle/>
          <a:p>
            <a:r>
              <a:rPr lang="en-GB" dirty="0" smtClean="0">
                <a:solidFill>
                  <a:srgbClr val="002060"/>
                </a:solidFill>
              </a:rPr>
              <a:t>FT-Employed</a:t>
            </a:r>
          </a:p>
          <a:p>
            <a:r>
              <a:rPr lang="en-GB" dirty="0">
                <a:solidFill>
                  <a:srgbClr val="002060"/>
                </a:solidFill>
              </a:rPr>
              <a:t>n</a:t>
            </a:r>
            <a:r>
              <a:rPr lang="en-GB" dirty="0" smtClean="0">
                <a:solidFill>
                  <a:srgbClr val="002060"/>
                </a:solidFill>
              </a:rPr>
              <a:t>= 1691 (52%)</a:t>
            </a:r>
            <a:endParaRPr lang="en-GB" dirty="0">
              <a:solidFill>
                <a:srgbClr val="002060"/>
              </a:solidFill>
            </a:endParaRPr>
          </a:p>
        </p:txBody>
      </p:sp>
      <p:sp>
        <p:nvSpPr>
          <p:cNvPr id="10" name="TextBox 9"/>
          <p:cNvSpPr txBox="1"/>
          <p:nvPr/>
        </p:nvSpPr>
        <p:spPr>
          <a:xfrm>
            <a:off x="1331640" y="404664"/>
            <a:ext cx="1951856" cy="646331"/>
          </a:xfrm>
          <a:prstGeom prst="rect">
            <a:avLst/>
          </a:prstGeom>
          <a:noFill/>
          <a:ln w="3175">
            <a:solidFill>
              <a:srgbClr val="002060"/>
            </a:solidFill>
          </a:ln>
        </p:spPr>
        <p:txBody>
          <a:bodyPr wrap="square" rtlCol="0">
            <a:spAutoFit/>
          </a:bodyPr>
          <a:lstStyle/>
          <a:p>
            <a:r>
              <a:rPr lang="en-GB" dirty="0" smtClean="0">
                <a:solidFill>
                  <a:srgbClr val="002060"/>
                </a:solidFill>
              </a:rPr>
              <a:t>UG</a:t>
            </a:r>
          </a:p>
          <a:p>
            <a:r>
              <a:rPr lang="en-GB" dirty="0">
                <a:solidFill>
                  <a:srgbClr val="002060"/>
                </a:solidFill>
              </a:rPr>
              <a:t>n</a:t>
            </a:r>
            <a:r>
              <a:rPr lang="en-GB" dirty="0" smtClean="0">
                <a:solidFill>
                  <a:srgbClr val="002060"/>
                </a:solidFill>
              </a:rPr>
              <a:t>= 3265</a:t>
            </a:r>
            <a:endParaRPr lang="en-GB" dirty="0">
              <a:solidFill>
                <a:srgbClr val="002060"/>
              </a:solidFill>
            </a:endParaRPr>
          </a:p>
        </p:txBody>
      </p:sp>
      <p:sp>
        <p:nvSpPr>
          <p:cNvPr id="13" name="TextBox 12"/>
          <p:cNvSpPr txBox="1"/>
          <p:nvPr/>
        </p:nvSpPr>
        <p:spPr>
          <a:xfrm>
            <a:off x="1327746" y="2616265"/>
            <a:ext cx="1951856" cy="646331"/>
          </a:xfrm>
          <a:prstGeom prst="rect">
            <a:avLst/>
          </a:prstGeom>
          <a:noFill/>
          <a:ln w="3175">
            <a:solidFill>
              <a:srgbClr val="002060"/>
            </a:solidFill>
          </a:ln>
        </p:spPr>
        <p:txBody>
          <a:bodyPr wrap="square" rtlCol="0">
            <a:spAutoFit/>
          </a:bodyPr>
          <a:lstStyle/>
          <a:p>
            <a:r>
              <a:rPr lang="en-GB" dirty="0" smtClean="0">
                <a:solidFill>
                  <a:srgbClr val="002060"/>
                </a:solidFill>
              </a:rPr>
              <a:t>Salary Data</a:t>
            </a:r>
          </a:p>
          <a:p>
            <a:r>
              <a:rPr lang="en-GB" dirty="0">
                <a:solidFill>
                  <a:srgbClr val="002060"/>
                </a:solidFill>
              </a:rPr>
              <a:t>n</a:t>
            </a:r>
            <a:r>
              <a:rPr lang="en-GB" dirty="0" smtClean="0">
                <a:solidFill>
                  <a:srgbClr val="002060"/>
                </a:solidFill>
              </a:rPr>
              <a:t>= 1404 (83%)</a:t>
            </a:r>
            <a:endParaRPr lang="en-GB" dirty="0">
              <a:solidFill>
                <a:srgbClr val="002060"/>
              </a:solidFill>
            </a:endParaRPr>
          </a:p>
        </p:txBody>
      </p:sp>
      <p:cxnSp>
        <p:nvCxnSpPr>
          <p:cNvPr id="26" name="Straight Arrow Connector 25"/>
          <p:cNvCxnSpPr>
            <a:stCxn id="10" idx="2"/>
            <a:endCxn id="4" idx="0"/>
          </p:cNvCxnSpPr>
          <p:nvPr/>
        </p:nvCxnSpPr>
        <p:spPr>
          <a:xfrm flipH="1">
            <a:off x="2303674" y="1050995"/>
            <a:ext cx="3894" cy="4746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4" idx="2"/>
            <a:endCxn id="13" idx="0"/>
          </p:cNvCxnSpPr>
          <p:nvPr/>
        </p:nvCxnSpPr>
        <p:spPr>
          <a:xfrm>
            <a:off x="2303674" y="2171935"/>
            <a:ext cx="0" cy="4443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5652120" y="404664"/>
            <a:ext cx="3124200" cy="646331"/>
          </a:xfrm>
          <a:prstGeom prst="rect">
            <a:avLst/>
          </a:prstGeom>
          <a:noFill/>
          <a:ln w="3175">
            <a:solidFill>
              <a:srgbClr val="002060"/>
            </a:solidFill>
          </a:ln>
        </p:spPr>
        <p:txBody>
          <a:bodyPr wrap="square" rtlCol="0">
            <a:spAutoFit/>
          </a:bodyPr>
          <a:lstStyle/>
          <a:p>
            <a:r>
              <a:rPr lang="en-GB" dirty="0" smtClean="0">
                <a:solidFill>
                  <a:srgbClr val="002060"/>
                </a:solidFill>
              </a:rPr>
              <a:t>UG HEU+3/4-yr+08-11start</a:t>
            </a:r>
          </a:p>
          <a:p>
            <a:r>
              <a:rPr lang="en-GB" dirty="0">
                <a:solidFill>
                  <a:srgbClr val="002060"/>
                </a:solidFill>
              </a:rPr>
              <a:t>n</a:t>
            </a:r>
            <a:r>
              <a:rPr lang="en-GB" dirty="0" smtClean="0">
                <a:solidFill>
                  <a:srgbClr val="002060"/>
                </a:solidFill>
              </a:rPr>
              <a:t>= 2791</a:t>
            </a:r>
            <a:endParaRPr lang="en-GB" dirty="0">
              <a:solidFill>
                <a:srgbClr val="002060"/>
              </a:solidFill>
            </a:endParaRPr>
          </a:p>
        </p:txBody>
      </p:sp>
      <p:sp>
        <p:nvSpPr>
          <p:cNvPr id="29" name="TextBox 28"/>
          <p:cNvSpPr txBox="1"/>
          <p:nvPr/>
        </p:nvSpPr>
        <p:spPr>
          <a:xfrm>
            <a:off x="5668144" y="1524267"/>
            <a:ext cx="1951856" cy="646331"/>
          </a:xfrm>
          <a:prstGeom prst="rect">
            <a:avLst/>
          </a:prstGeom>
          <a:noFill/>
          <a:ln w="3175">
            <a:solidFill>
              <a:srgbClr val="002060"/>
            </a:solidFill>
          </a:ln>
        </p:spPr>
        <p:txBody>
          <a:bodyPr wrap="square" rtlCol="0">
            <a:spAutoFit/>
          </a:bodyPr>
          <a:lstStyle/>
          <a:p>
            <a:r>
              <a:rPr lang="en-GB" dirty="0" smtClean="0">
                <a:solidFill>
                  <a:srgbClr val="002060"/>
                </a:solidFill>
              </a:rPr>
              <a:t>FT-Employed</a:t>
            </a:r>
          </a:p>
          <a:p>
            <a:r>
              <a:rPr lang="en-GB" dirty="0">
                <a:solidFill>
                  <a:srgbClr val="002060"/>
                </a:solidFill>
              </a:rPr>
              <a:t>n</a:t>
            </a:r>
            <a:r>
              <a:rPr lang="en-GB" dirty="0" smtClean="0">
                <a:solidFill>
                  <a:srgbClr val="002060"/>
                </a:solidFill>
              </a:rPr>
              <a:t>= 1517 (54%)</a:t>
            </a:r>
            <a:endParaRPr lang="en-GB" dirty="0">
              <a:solidFill>
                <a:srgbClr val="002060"/>
              </a:solidFill>
            </a:endParaRPr>
          </a:p>
        </p:txBody>
      </p:sp>
      <p:sp>
        <p:nvSpPr>
          <p:cNvPr id="31" name="TextBox 30"/>
          <p:cNvSpPr txBox="1"/>
          <p:nvPr/>
        </p:nvSpPr>
        <p:spPr>
          <a:xfrm>
            <a:off x="5668144" y="2617062"/>
            <a:ext cx="1951856" cy="646331"/>
          </a:xfrm>
          <a:prstGeom prst="rect">
            <a:avLst/>
          </a:prstGeom>
          <a:noFill/>
          <a:ln w="3175">
            <a:solidFill>
              <a:srgbClr val="002060"/>
            </a:solidFill>
          </a:ln>
        </p:spPr>
        <p:txBody>
          <a:bodyPr wrap="square" rtlCol="0">
            <a:spAutoFit/>
          </a:bodyPr>
          <a:lstStyle/>
          <a:p>
            <a:r>
              <a:rPr lang="en-GB" dirty="0" smtClean="0">
                <a:solidFill>
                  <a:srgbClr val="002060"/>
                </a:solidFill>
              </a:rPr>
              <a:t>Salary Data</a:t>
            </a:r>
          </a:p>
          <a:p>
            <a:r>
              <a:rPr lang="en-GB" dirty="0">
                <a:solidFill>
                  <a:srgbClr val="002060"/>
                </a:solidFill>
              </a:rPr>
              <a:t>n</a:t>
            </a:r>
            <a:r>
              <a:rPr lang="en-GB" dirty="0" smtClean="0">
                <a:solidFill>
                  <a:srgbClr val="002060"/>
                </a:solidFill>
              </a:rPr>
              <a:t>= 1292 (85%)</a:t>
            </a:r>
            <a:endParaRPr lang="en-GB" dirty="0">
              <a:solidFill>
                <a:srgbClr val="002060"/>
              </a:solidFill>
            </a:endParaRPr>
          </a:p>
        </p:txBody>
      </p:sp>
      <p:cxnSp>
        <p:nvCxnSpPr>
          <p:cNvPr id="35" name="Straight Arrow Connector 34"/>
          <p:cNvCxnSpPr/>
          <p:nvPr/>
        </p:nvCxnSpPr>
        <p:spPr>
          <a:xfrm flipH="1">
            <a:off x="6644072" y="1050994"/>
            <a:ext cx="3894" cy="4746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H="1">
            <a:off x="6675137" y="2156795"/>
            <a:ext cx="3894" cy="4746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1344376" y="4295395"/>
            <a:ext cx="6275624" cy="923330"/>
          </a:xfrm>
          <a:prstGeom prst="rect">
            <a:avLst/>
          </a:prstGeom>
          <a:noFill/>
          <a:ln w="3175">
            <a:solidFill>
              <a:srgbClr val="002060"/>
            </a:solidFill>
          </a:ln>
        </p:spPr>
        <p:txBody>
          <a:bodyPr wrap="square" rtlCol="0">
            <a:spAutoFit/>
          </a:bodyPr>
          <a:lstStyle/>
          <a:p>
            <a:r>
              <a:rPr lang="en-GB" dirty="0" smtClean="0">
                <a:solidFill>
                  <a:srgbClr val="002060"/>
                </a:solidFill>
              </a:rPr>
              <a:t>Analysis will be based on a sample which excludes OS students, any students starting later than 11/12 and any students on UG degrees other than 3 or 4 year duration.</a:t>
            </a:r>
            <a:endParaRPr lang="en-GB" dirty="0">
              <a:solidFill>
                <a:srgbClr val="002060"/>
              </a:solidFill>
            </a:endParaRPr>
          </a:p>
        </p:txBody>
      </p:sp>
    </p:spTree>
    <p:extLst>
      <p:ext uri="{BB962C8B-B14F-4D97-AF65-F5344CB8AC3E}">
        <p14:creationId xmlns:p14="http://schemas.microsoft.com/office/powerpoint/2010/main" val="86353429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UoH 27th April 2016</a:t>
            </a:r>
            <a:endParaRPr lang="en-GB"/>
          </a:p>
        </p:txBody>
      </p:sp>
      <p:sp>
        <p:nvSpPr>
          <p:cNvPr id="3" name="Slide Number Placeholder 2"/>
          <p:cNvSpPr>
            <a:spLocks noGrp="1"/>
          </p:cNvSpPr>
          <p:nvPr>
            <p:ph type="sldNum" sz="quarter" idx="12"/>
          </p:nvPr>
        </p:nvSpPr>
        <p:spPr/>
        <p:txBody>
          <a:bodyPr/>
          <a:lstStyle/>
          <a:p>
            <a:fld id="{0D1D3A5E-E98E-449F-A4A2-2C0C4EA4DD24}" type="slidenum">
              <a:rPr lang="en-GB" smtClean="0"/>
              <a:t>41</a:t>
            </a:fld>
            <a:endParaRPr lang="en-GB"/>
          </a:p>
        </p:txBody>
      </p:sp>
      <p:sp>
        <p:nvSpPr>
          <p:cNvPr id="4" name="Rectangle 2"/>
          <p:cNvSpPr>
            <a:spLocks noChangeArrowheads="1"/>
          </p:cNvSpPr>
          <p:nvPr/>
        </p:nvSpPr>
        <p:spPr bwMode="auto">
          <a:xfrm>
            <a:off x="899592" y="152926"/>
            <a:ext cx="8758474" cy="1815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kumimoji="0" lang="en-GB" altLang="en-US" sz="1600" b="1" i="0" u="none" strike="noStrike" cap="none" normalizeH="0" baseline="0" dirty="0" smtClean="0">
                <a:ln>
                  <a:noFill/>
                </a:ln>
                <a:solidFill>
                  <a:schemeClr val="tx1"/>
                </a:solidFill>
                <a:effectLst/>
                <a:latin typeface="Courier New" panose="02070309020205020404" pitchFamily="49" charset="0"/>
                <a:ea typeface="Times New Roman" panose="02020603050405020304" pitchFamily="18" charset="0"/>
                <a:cs typeface="Courier New" panose="02070309020205020404" pitchFamily="49" charset="0"/>
              </a:rPr>
              <a:t>Probability of receiving Treatment (= Good degree)</a:t>
            </a:r>
          </a:p>
          <a:p>
            <a:pPr lvl="0" eaLnBrk="0" fontAlgn="base" hangingPunct="0">
              <a:spcBef>
                <a:spcPct val="0"/>
              </a:spcBef>
              <a:spcAft>
                <a:spcPct val="0"/>
              </a:spcAft>
            </a:pPr>
            <a:r>
              <a:rPr kumimoji="0" lang="en-GB" altLang="en-US" sz="1600" b="0" i="0" u="none" strike="noStrike" cap="none" normalizeH="0" baseline="0" dirty="0" smtClean="0">
                <a:ln>
                  <a:noFill/>
                </a:ln>
                <a:solidFill>
                  <a:schemeClr val="tx1"/>
                </a:solidFill>
                <a:effectLst/>
                <a:latin typeface="Courier New" panose="02070309020205020404" pitchFamily="49" charset="0"/>
                <a:ea typeface="Times New Roman" panose="02020603050405020304" pitchFamily="18" charset="0"/>
                <a:cs typeface="Courier New" panose="02070309020205020404" pitchFamily="49" charset="0"/>
              </a:rPr>
              <a:t>Cut-off at 60</a:t>
            </a:r>
          </a:p>
          <a:p>
            <a:pPr lvl="0" eaLnBrk="0" fontAlgn="base" hangingPunct="0">
              <a:spcBef>
                <a:spcPct val="0"/>
              </a:spcBef>
              <a:spcAft>
                <a:spcPct val="0"/>
              </a:spcAft>
            </a:pPr>
            <a:r>
              <a:rPr kumimoji="0" lang="en-GB" altLang="en-US" sz="1600" b="1" i="0" u="none" strike="noStrike" cap="none" normalizeH="0" baseline="0" dirty="0" smtClean="0">
                <a:ln>
                  <a:noFill/>
                </a:ln>
                <a:solidFill>
                  <a:schemeClr val="tx1"/>
                </a:solidFill>
                <a:effectLst/>
                <a:latin typeface="Courier New" panose="02070309020205020404" pitchFamily="49" charset="0"/>
                <a:ea typeface="Times New Roman" panose="02020603050405020304" pitchFamily="18" charset="0"/>
                <a:cs typeface="Courier New" panose="02070309020205020404" pitchFamily="49" charset="0"/>
              </a:rPr>
              <a:t>All UGs </a:t>
            </a:r>
            <a:r>
              <a:rPr lang="en-GB" altLang="en-US" sz="1600" dirty="0">
                <a:latin typeface="Courier New" panose="02070309020205020404" pitchFamily="49" charset="0"/>
                <a:ea typeface="Times New Roman" panose="02020603050405020304" pitchFamily="18" charset="0"/>
                <a:cs typeface="Courier New" panose="02070309020205020404" pitchFamily="49" charset="0"/>
              </a:rPr>
              <a:t>in </a:t>
            </a:r>
            <a:r>
              <a:rPr lang="en-GB" altLang="en-US" sz="1600" dirty="0" smtClean="0">
                <a:latin typeface="Courier New" panose="02070309020205020404" pitchFamily="49" charset="0"/>
                <a:ea typeface="Times New Roman" panose="02020603050405020304" pitchFamily="18" charset="0"/>
                <a:cs typeface="Courier New" panose="02070309020205020404" pitchFamily="49" charset="0"/>
              </a:rPr>
              <a:t>responding </a:t>
            </a:r>
            <a:r>
              <a:rPr lang="en-GB" altLang="en-US" sz="1600" dirty="0">
                <a:latin typeface="Courier New" panose="02070309020205020404" pitchFamily="49" charset="0"/>
                <a:ea typeface="Times New Roman" panose="02020603050405020304" pitchFamily="18" charset="0"/>
                <a:cs typeface="Courier New" panose="02070309020205020404" pitchFamily="49" charset="0"/>
              </a:rPr>
              <a:t>to DLHE online/post:</a:t>
            </a:r>
            <a:r>
              <a:rPr kumimoji="0" lang="en-GB" altLang="en-US" sz="1600" b="0" i="0" u="none" strike="noStrike" cap="none" normalizeH="0" baseline="0" dirty="0" smtClean="0">
                <a:ln>
                  <a:noFill/>
                </a:ln>
                <a:solidFill>
                  <a:schemeClr val="tx1"/>
                </a:solidFill>
                <a:effectLst/>
                <a:latin typeface="Courier New" panose="02070309020205020404" pitchFamily="49" charset="0"/>
                <a:ea typeface="Times New Roman" panose="02020603050405020304" pitchFamily="18" charset="0"/>
                <a:cs typeface="Courier New" panose="02070309020205020404" pitchFamily="49" charset="0"/>
              </a:rPr>
              <a:t> </a:t>
            </a:r>
          </a:p>
          <a:p>
            <a:pPr lvl="0" eaLnBrk="0" fontAlgn="base" hangingPunct="0">
              <a:spcBef>
                <a:spcPct val="0"/>
              </a:spcBef>
              <a:spcAft>
                <a:spcPct val="0"/>
              </a:spcAft>
            </a:pPr>
            <a:r>
              <a:rPr kumimoji="0" lang="en-GB" altLang="en-US" sz="1600" b="0" i="0" u="none" strike="noStrike" cap="none" normalizeH="0" baseline="0" dirty="0" smtClean="0">
                <a:ln>
                  <a:noFill/>
                </a:ln>
                <a:solidFill>
                  <a:schemeClr val="tx1"/>
                </a:solidFill>
                <a:effectLst/>
                <a:latin typeface="Courier New" panose="02070309020205020404" pitchFamily="49" charset="0"/>
                <a:ea typeface="Times New Roman" panose="02020603050405020304" pitchFamily="18" charset="0"/>
                <a:cs typeface="Courier New" panose="02070309020205020404" pitchFamily="49" charset="0"/>
              </a:rPr>
              <a:t>(except:</a:t>
            </a:r>
            <a:r>
              <a:rPr kumimoji="0" lang="en-GB" altLang="en-US" sz="1600" b="0" i="0" u="none" strike="noStrike" cap="none" normalizeH="0" dirty="0" smtClean="0">
                <a:ln>
                  <a:noFill/>
                </a:ln>
                <a:solidFill>
                  <a:schemeClr val="tx1"/>
                </a:solidFill>
                <a:effectLst/>
                <a:latin typeface="Courier New" panose="02070309020205020404" pitchFamily="49" charset="0"/>
                <a:ea typeface="Times New Roman" panose="02020603050405020304" pitchFamily="18" charset="0"/>
                <a:cs typeface="Courier New" panose="02070309020205020404" pitchFamily="49" charset="0"/>
              </a:rPr>
              <a:t> OS, course duration ~=3|4)</a:t>
            </a:r>
          </a:p>
          <a:p>
            <a:pPr lvl="0" eaLnBrk="0" fontAlgn="base" hangingPunct="0">
              <a:spcBef>
                <a:spcPct val="0"/>
              </a:spcBef>
              <a:spcAft>
                <a:spcPct val="0"/>
              </a:spcAft>
            </a:pPr>
            <a:r>
              <a:rPr lang="en-GB" altLang="en-US" sz="1600" dirty="0" smtClean="0">
                <a:latin typeface="Courier New" panose="02070309020205020404" pitchFamily="49" charset="0"/>
                <a:ea typeface="Times New Roman" panose="02020603050405020304" pitchFamily="18" charset="0"/>
                <a:cs typeface="Courier New" panose="02070309020205020404" pitchFamily="49" charset="0"/>
              </a:rPr>
              <a:t>Scatter Plot: Bins=30</a:t>
            </a:r>
            <a:r>
              <a:rPr kumimoji="0" lang="en-GB" altLang="en-US" sz="1600" b="0" i="0" u="none" strike="noStrike" cap="none" normalizeH="0" dirty="0" smtClean="0">
                <a:ln>
                  <a:noFill/>
                </a:ln>
                <a:solidFill>
                  <a:schemeClr val="tx1"/>
                </a:solidFill>
                <a:effectLst/>
                <a:latin typeface="Courier New" panose="02070309020205020404" pitchFamily="49" charset="0"/>
                <a:ea typeface="Times New Roman" panose="02020603050405020304" pitchFamily="18" charset="0"/>
                <a:cs typeface="Courier New" panose="02070309020205020404" pitchFamily="49" charset="0"/>
              </a:rPr>
              <a:t> </a:t>
            </a:r>
          </a:p>
          <a:p>
            <a:pPr lvl="0" eaLnBrk="0" fontAlgn="base" hangingPunct="0">
              <a:spcBef>
                <a:spcPct val="0"/>
              </a:spcBef>
              <a:spcAft>
                <a:spcPct val="0"/>
              </a:spcAft>
            </a:pPr>
            <a:endParaRPr lang="en-GB" altLang="en-US" sz="1600" dirty="0">
              <a:latin typeface="Courier New" panose="02070309020205020404" pitchFamily="49" charset="0"/>
              <a:ea typeface="Times New Roman" panose="02020603050405020304" pitchFamily="18" charset="0"/>
              <a:cs typeface="Courier New" panose="02070309020205020404" pitchFamily="49" charset="0"/>
            </a:endParaRPr>
          </a:p>
          <a:p>
            <a:pPr lvl="0" eaLnBrk="0" fontAlgn="base" hangingPunct="0">
              <a:spcBef>
                <a:spcPct val="0"/>
              </a:spcBef>
              <a:spcAft>
                <a:spcPct val="0"/>
              </a:spcAft>
            </a:pPr>
            <a:r>
              <a:rPr lang="en-GB" altLang="en-US" sz="1600" dirty="0">
                <a:latin typeface="Courier New" panose="02070309020205020404" pitchFamily="49" charset="0"/>
                <a:ea typeface="Times New Roman" panose="02020603050405020304" pitchFamily="18" charset="0"/>
                <a:cs typeface="Courier New" panose="02070309020205020404" pitchFamily="49" charset="0"/>
              </a:rPr>
              <a:t>Based on </a:t>
            </a:r>
            <a:r>
              <a:rPr lang="en-GB" altLang="en-US" sz="1600" dirty="0" smtClean="0">
                <a:latin typeface="Courier New" panose="02070309020205020404" pitchFamily="49" charset="0"/>
                <a:ea typeface="Times New Roman" panose="02020603050405020304" pitchFamily="18" charset="0"/>
                <a:cs typeface="Courier New" panose="02070309020205020404" pitchFamily="49" charset="0"/>
              </a:rPr>
              <a:t>n=2705</a:t>
            </a:r>
            <a:endParaRPr kumimoji="0" lang="en-GB" altLang="en-US" sz="1800" b="0" i="0" u="none" strike="noStrike" cap="none" normalizeH="0" baseline="0" dirty="0" smtClean="0">
              <a:ln>
                <a:noFill/>
              </a:ln>
              <a:solidFill>
                <a:schemeClr val="tx1"/>
              </a:solidFill>
              <a:effectLst/>
              <a:latin typeface="Arial" panose="020B0604020202020204" pitchFamily="34" charset="0"/>
            </a:endParaRPr>
          </a:p>
        </p:txBody>
      </p:sp>
      <p:pic>
        <p:nvPicPr>
          <p:cNvPr id="6" name="Picture 5"/>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87624" y="2109247"/>
            <a:ext cx="5725043" cy="4247103"/>
          </a:xfrm>
          <a:prstGeom prst="rect">
            <a:avLst/>
          </a:prstGeom>
          <a:noFill/>
          <a:ln>
            <a:noFill/>
          </a:ln>
        </p:spPr>
      </p:pic>
    </p:spTree>
    <p:extLst>
      <p:ext uri="{BB962C8B-B14F-4D97-AF65-F5344CB8AC3E}">
        <p14:creationId xmlns:p14="http://schemas.microsoft.com/office/powerpoint/2010/main" val="262146509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UoH 27th April 2016</a:t>
            </a:r>
            <a:endParaRPr lang="en-GB"/>
          </a:p>
        </p:txBody>
      </p:sp>
      <p:sp>
        <p:nvSpPr>
          <p:cNvPr id="3" name="Slide Number Placeholder 2"/>
          <p:cNvSpPr>
            <a:spLocks noGrp="1"/>
          </p:cNvSpPr>
          <p:nvPr>
            <p:ph type="sldNum" sz="quarter" idx="12"/>
          </p:nvPr>
        </p:nvSpPr>
        <p:spPr/>
        <p:txBody>
          <a:bodyPr/>
          <a:lstStyle/>
          <a:p>
            <a:fld id="{0D1D3A5E-E98E-449F-A4A2-2C0C4EA4DD24}" type="slidenum">
              <a:rPr lang="en-GB" smtClean="0"/>
              <a:t>42</a:t>
            </a:fld>
            <a:endParaRPr lang="en-GB"/>
          </a:p>
        </p:txBody>
      </p:sp>
      <p:sp>
        <p:nvSpPr>
          <p:cNvPr id="6" name="Rectangle 2"/>
          <p:cNvSpPr>
            <a:spLocks noChangeArrowheads="1"/>
          </p:cNvSpPr>
          <p:nvPr/>
        </p:nvSpPr>
        <p:spPr bwMode="auto">
          <a:xfrm>
            <a:off x="1043608" y="21098"/>
            <a:ext cx="7966387" cy="1815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en-GB" altLang="en-US" sz="1600" b="1" dirty="0">
                <a:latin typeface="Courier New" panose="02070309020205020404" pitchFamily="49" charset="0"/>
                <a:ea typeface="Times New Roman" panose="02020603050405020304" pitchFamily="18" charset="0"/>
                <a:cs typeface="Courier New" panose="02070309020205020404" pitchFamily="49" charset="0"/>
              </a:rPr>
              <a:t>Probability of receiving Treatment (= Good degree)</a:t>
            </a:r>
          </a:p>
          <a:p>
            <a:pPr lvl="0" eaLnBrk="0" fontAlgn="base" hangingPunct="0">
              <a:spcBef>
                <a:spcPct val="0"/>
              </a:spcBef>
              <a:spcAft>
                <a:spcPct val="0"/>
              </a:spcAft>
            </a:pPr>
            <a:r>
              <a:rPr lang="en-GB" altLang="en-US" sz="1600" dirty="0">
                <a:latin typeface="Courier New" panose="02070309020205020404" pitchFamily="49" charset="0"/>
                <a:ea typeface="Times New Roman" panose="02020603050405020304" pitchFamily="18" charset="0"/>
                <a:cs typeface="Courier New" panose="02070309020205020404" pitchFamily="49" charset="0"/>
              </a:rPr>
              <a:t>Cut-off at 60</a:t>
            </a:r>
          </a:p>
          <a:p>
            <a:pPr lvl="0" eaLnBrk="0" fontAlgn="base" hangingPunct="0">
              <a:spcBef>
                <a:spcPct val="0"/>
              </a:spcBef>
              <a:spcAft>
                <a:spcPct val="0"/>
              </a:spcAft>
            </a:pPr>
            <a:r>
              <a:rPr lang="en-GB" altLang="en-US" sz="1600" b="1" dirty="0" smtClean="0">
                <a:latin typeface="Courier New" panose="02070309020205020404" pitchFamily="49" charset="0"/>
                <a:ea typeface="Times New Roman" panose="02020603050405020304" pitchFamily="18" charset="0"/>
                <a:cs typeface="Courier New" panose="02070309020205020404" pitchFamily="49" charset="0"/>
              </a:rPr>
              <a:t>Science</a:t>
            </a:r>
            <a:r>
              <a:rPr kumimoji="0" lang="en-GB" altLang="en-US" sz="1600" b="1" i="0" u="none" strike="noStrike" cap="none" normalizeH="0" baseline="0" dirty="0" smtClean="0">
                <a:ln>
                  <a:noFill/>
                </a:ln>
                <a:solidFill>
                  <a:schemeClr val="tx1"/>
                </a:solidFill>
                <a:effectLst/>
                <a:latin typeface="Courier New" panose="02070309020205020404" pitchFamily="49" charset="0"/>
                <a:ea typeface="Times New Roman" panose="02020603050405020304" pitchFamily="18" charset="0"/>
                <a:cs typeface="Courier New" panose="02070309020205020404" pitchFamily="49" charset="0"/>
              </a:rPr>
              <a:t> UGs </a:t>
            </a:r>
            <a:r>
              <a:rPr lang="en-GB" altLang="en-US" sz="1600" dirty="0">
                <a:latin typeface="Courier New" panose="02070309020205020404" pitchFamily="49" charset="0"/>
                <a:ea typeface="Times New Roman" panose="02020603050405020304" pitchFamily="18" charset="0"/>
                <a:cs typeface="Courier New" panose="02070309020205020404" pitchFamily="49" charset="0"/>
              </a:rPr>
              <a:t>in </a:t>
            </a:r>
            <a:r>
              <a:rPr lang="en-GB" altLang="en-US" sz="1600" dirty="0" smtClean="0">
                <a:latin typeface="Courier New" panose="02070309020205020404" pitchFamily="49" charset="0"/>
                <a:ea typeface="Times New Roman" panose="02020603050405020304" pitchFamily="18" charset="0"/>
                <a:cs typeface="Courier New" panose="02070309020205020404" pitchFamily="49" charset="0"/>
              </a:rPr>
              <a:t>responding </a:t>
            </a:r>
            <a:r>
              <a:rPr lang="en-GB" altLang="en-US" sz="1600" dirty="0">
                <a:latin typeface="Courier New" panose="02070309020205020404" pitchFamily="49" charset="0"/>
                <a:ea typeface="Times New Roman" panose="02020603050405020304" pitchFamily="18" charset="0"/>
                <a:cs typeface="Courier New" panose="02070309020205020404" pitchFamily="49" charset="0"/>
              </a:rPr>
              <a:t>to DLHE online/post:</a:t>
            </a:r>
            <a:r>
              <a:rPr kumimoji="0" lang="en-GB" altLang="en-US" sz="1600" b="0" i="0" u="none" strike="noStrike" cap="none" normalizeH="0" baseline="0" dirty="0" smtClean="0">
                <a:ln>
                  <a:noFill/>
                </a:ln>
                <a:solidFill>
                  <a:schemeClr val="tx1"/>
                </a:solidFill>
                <a:effectLst/>
                <a:latin typeface="Courier New" panose="02070309020205020404" pitchFamily="49" charset="0"/>
                <a:ea typeface="Times New Roman" panose="02020603050405020304" pitchFamily="18" charset="0"/>
                <a:cs typeface="Courier New" panose="02070309020205020404" pitchFamily="49" charset="0"/>
              </a:rPr>
              <a:t> </a:t>
            </a:r>
          </a:p>
          <a:p>
            <a:pPr lvl="0" eaLnBrk="0" fontAlgn="base" hangingPunct="0">
              <a:spcBef>
                <a:spcPct val="0"/>
              </a:spcBef>
              <a:spcAft>
                <a:spcPct val="0"/>
              </a:spcAft>
            </a:pPr>
            <a:r>
              <a:rPr kumimoji="0" lang="en-GB" altLang="en-US" sz="1600" b="0" i="0" u="none" strike="noStrike" cap="none" normalizeH="0" baseline="0" dirty="0" smtClean="0">
                <a:ln>
                  <a:noFill/>
                </a:ln>
                <a:solidFill>
                  <a:schemeClr val="tx1"/>
                </a:solidFill>
                <a:effectLst/>
                <a:latin typeface="Courier New" panose="02070309020205020404" pitchFamily="49" charset="0"/>
                <a:ea typeface="Times New Roman" panose="02020603050405020304" pitchFamily="18" charset="0"/>
                <a:cs typeface="Courier New" panose="02070309020205020404" pitchFamily="49" charset="0"/>
              </a:rPr>
              <a:t>(except:</a:t>
            </a:r>
            <a:r>
              <a:rPr kumimoji="0" lang="en-GB" altLang="en-US" sz="1600" b="0" i="0" u="none" strike="noStrike" cap="none" normalizeH="0" dirty="0" smtClean="0">
                <a:ln>
                  <a:noFill/>
                </a:ln>
                <a:solidFill>
                  <a:schemeClr val="tx1"/>
                </a:solidFill>
                <a:effectLst/>
                <a:latin typeface="Courier New" panose="02070309020205020404" pitchFamily="49" charset="0"/>
                <a:ea typeface="Times New Roman" panose="02020603050405020304" pitchFamily="18" charset="0"/>
                <a:cs typeface="Courier New" panose="02070309020205020404" pitchFamily="49" charset="0"/>
              </a:rPr>
              <a:t> OS, course duration ~=3|4) </a:t>
            </a:r>
          </a:p>
          <a:p>
            <a:pPr eaLnBrk="0" fontAlgn="base" hangingPunct="0">
              <a:spcBef>
                <a:spcPct val="0"/>
              </a:spcBef>
              <a:spcAft>
                <a:spcPct val="0"/>
              </a:spcAft>
            </a:pPr>
            <a:r>
              <a:rPr lang="en-GB" altLang="en-US" sz="1600" dirty="0">
                <a:latin typeface="Courier New" panose="02070309020205020404" pitchFamily="49" charset="0"/>
                <a:ea typeface="Times New Roman" panose="02020603050405020304" pitchFamily="18" charset="0"/>
                <a:cs typeface="Courier New" panose="02070309020205020404" pitchFamily="49" charset="0"/>
              </a:rPr>
              <a:t>Scatter Plot: Bins=30 </a:t>
            </a:r>
          </a:p>
          <a:p>
            <a:pPr lvl="0" eaLnBrk="0" fontAlgn="base" hangingPunct="0">
              <a:spcBef>
                <a:spcPct val="0"/>
              </a:spcBef>
              <a:spcAft>
                <a:spcPct val="0"/>
              </a:spcAft>
            </a:pPr>
            <a:endParaRPr lang="en-GB" altLang="en-US" sz="1600" dirty="0">
              <a:latin typeface="Courier New" panose="02070309020205020404" pitchFamily="49" charset="0"/>
              <a:ea typeface="Times New Roman" panose="02020603050405020304" pitchFamily="18" charset="0"/>
              <a:cs typeface="Courier New" panose="02070309020205020404" pitchFamily="49" charset="0"/>
            </a:endParaRPr>
          </a:p>
          <a:p>
            <a:pPr lvl="0" eaLnBrk="0" fontAlgn="base" hangingPunct="0">
              <a:spcBef>
                <a:spcPct val="0"/>
              </a:spcBef>
              <a:spcAft>
                <a:spcPct val="0"/>
              </a:spcAft>
            </a:pPr>
            <a:r>
              <a:rPr lang="en-GB" altLang="en-US" sz="1600" dirty="0" smtClean="0">
                <a:latin typeface="Courier New" panose="02070309020205020404" pitchFamily="49" charset="0"/>
                <a:ea typeface="Times New Roman" panose="02020603050405020304" pitchFamily="18" charset="0"/>
                <a:cs typeface="Courier New" panose="02070309020205020404" pitchFamily="49" charset="0"/>
              </a:rPr>
              <a:t>n=1293</a:t>
            </a:r>
            <a:endParaRPr kumimoji="0" lang="en-GB" altLang="en-US" sz="1800" b="0" i="0" u="none" strike="noStrike" cap="none" normalizeH="0" baseline="0" dirty="0" smtClean="0">
              <a:ln>
                <a:noFill/>
              </a:ln>
              <a:solidFill>
                <a:schemeClr val="tx1"/>
              </a:solidFill>
              <a:effectLst/>
              <a:latin typeface="Arial" panose="020B0604020202020204" pitchFamily="34" charset="0"/>
            </a:endParaRPr>
          </a:p>
        </p:txBody>
      </p:sp>
      <p:pic>
        <p:nvPicPr>
          <p:cNvPr id="7" name="Picture 6"/>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31640" y="1924319"/>
            <a:ext cx="5943426" cy="4606697"/>
          </a:xfrm>
          <a:prstGeom prst="rect">
            <a:avLst/>
          </a:prstGeom>
          <a:noFill/>
          <a:ln>
            <a:noFill/>
          </a:ln>
        </p:spPr>
      </p:pic>
    </p:spTree>
    <p:extLst>
      <p:ext uri="{BB962C8B-B14F-4D97-AF65-F5344CB8AC3E}">
        <p14:creationId xmlns:p14="http://schemas.microsoft.com/office/powerpoint/2010/main" val="312186313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UoH 27th April 2016</a:t>
            </a:r>
            <a:endParaRPr lang="en-GB"/>
          </a:p>
        </p:txBody>
      </p:sp>
      <p:sp>
        <p:nvSpPr>
          <p:cNvPr id="3" name="Slide Number Placeholder 2"/>
          <p:cNvSpPr>
            <a:spLocks noGrp="1"/>
          </p:cNvSpPr>
          <p:nvPr>
            <p:ph type="sldNum" sz="quarter" idx="12"/>
          </p:nvPr>
        </p:nvSpPr>
        <p:spPr/>
        <p:txBody>
          <a:bodyPr/>
          <a:lstStyle/>
          <a:p>
            <a:fld id="{0D1D3A5E-E98E-449F-A4A2-2C0C4EA4DD24}" type="slidenum">
              <a:rPr lang="en-GB" smtClean="0"/>
              <a:t>43</a:t>
            </a:fld>
            <a:endParaRPr lang="en-GB"/>
          </a:p>
        </p:txBody>
      </p:sp>
      <p:sp>
        <p:nvSpPr>
          <p:cNvPr id="4"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7169" name="Picture 3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48091" y="2004522"/>
            <a:ext cx="6100342" cy="4464496"/>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1115616" y="188640"/>
            <a:ext cx="7155706" cy="1815882"/>
          </a:xfrm>
          <a:prstGeom prst="rect">
            <a:avLst/>
          </a:prstGeom>
        </p:spPr>
        <p:txBody>
          <a:bodyPr wrap="square">
            <a:spAutoFit/>
          </a:bodyPr>
          <a:lstStyle/>
          <a:p>
            <a:pPr lvl="0" eaLnBrk="0" fontAlgn="base" hangingPunct="0">
              <a:spcBef>
                <a:spcPct val="0"/>
              </a:spcBef>
              <a:spcAft>
                <a:spcPct val="0"/>
              </a:spcAft>
            </a:pPr>
            <a:r>
              <a:rPr lang="en-GB" altLang="en-US" sz="1600" b="1" dirty="0">
                <a:latin typeface="Courier New" panose="02070309020205020404" pitchFamily="49" charset="0"/>
                <a:ea typeface="Times New Roman" panose="02020603050405020304" pitchFamily="18" charset="0"/>
                <a:cs typeface="Courier New" panose="02070309020205020404" pitchFamily="49" charset="0"/>
              </a:rPr>
              <a:t>Probability of receiving Treatment (= </a:t>
            </a:r>
            <a:r>
              <a:rPr lang="en-GB" altLang="en-US" sz="1600" b="1" dirty="0" smtClean="0">
                <a:latin typeface="Courier New" panose="02070309020205020404" pitchFamily="49" charset="0"/>
                <a:ea typeface="Times New Roman" panose="02020603050405020304" pitchFamily="18" charset="0"/>
                <a:cs typeface="Courier New" panose="02070309020205020404" pitchFamily="49" charset="0"/>
              </a:rPr>
              <a:t>First)</a:t>
            </a:r>
            <a:endParaRPr lang="en-GB" altLang="en-US" sz="1600" b="1" dirty="0">
              <a:latin typeface="Courier New" panose="02070309020205020404" pitchFamily="49" charset="0"/>
              <a:ea typeface="Times New Roman" panose="02020603050405020304" pitchFamily="18" charset="0"/>
              <a:cs typeface="Courier New" panose="02070309020205020404" pitchFamily="49" charset="0"/>
            </a:endParaRPr>
          </a:p>
          <a:p>
            <a:pPr lvl="0" eaLnBrk="0" fontAlgn="base" hangingPunct="0">
              <a:spcBef>
                <a:spcPct val="0"/>
              </a:spcBef>
              <a:spcAft>
                <a:spcPct val="0"/>
              </a:spcAft>
            </a:pPr>
            <a:r>
              <a:rPr lang="en-GB" altLang="en-US" sz="1600" dirty="0" smtClean="0">
                <a:latin typeface="Courier New" panose="02070309020205020404" pitchFamily="49" charset="0"/>
                <a:ea typeface="Times New Roman" panose="02020603050405020304" pitchFamily="18" charset="0"/>
                <a:cs typeface="Courier New" panose="02070309020205020404" pitchFamily="49" charset="0"/>
              </a:rPr>
              <a:t>Cut-off at 70</a:t>
            </a:r>
          </a:p>
          <a:p>
            <a:pPr lvl="0" eaLnBrk="0" fontAlgn="base" hangingPunct="0">
              <a:spcBef>
                <a:spcPct val="0"/>
              </a:spcBef>
              <a:spcAft>
                <a:spcPct val="0"/>
              </a:spcAft>
            </a:pPr>
            <a:r>
              <a:rPr lang="en-GB" altLang="en-US" sz="1600" b="1" dirty="0" smtClean="0">
                <a:latin typeface="Courier New" panose="02070309020205020404" pitchFamily="49" charset="0"/>
                <a:ea typeface="Times New Roman" panose="02020603050405020304" pitchFamily="18" charset="0"/>
                <a:cs typeface="Courier New" panose="02070309020205020404" pitchFamily="49" charset="0"/>
              </a:rPr>
              <a:t>All UGs </a:t>
            </a:r>
            <a:r>
              <a:rPr lang="en-GB" altLang="en-US" sz="1600" dirty="0" smtClean="0">
                <a:latin typeface="Courier New" panose="02070309020205020404" pitchFamily="49" charset="0"/>
                <a:ea typeface="Times New Roman" panose="02020603050405020304" pitchFamily="18" charset="0"/>
                <a:cs typeface="Courier New" panose="02070309020205020404" pitchFamily="49" charset="0"/>
              </a:rPr>
              <a:t>in responding to DLHE online/post: </a:t>
            </a:r>
          </a:p>
          <a:p>
            <a:pPr lvl="0" eaLnBrk="0" fontAlgn="base" hangingPunct="0">
              <a:spcBef>
                <a:spcPct val="0"/>
              </a:spcBef>
              <a:spcAft>
                <a:spcPct val="0"/>
              </a:spcAft>
            </a:pPr>
            <a:r>
              <a:rPr lang="en-GB" altLang="en-US" sz="1600" dirty="0" smtClean="0">
                <a:latin typeface="Courier New" panose="02070309020205020404" pitchFamily="49" charset="0"/>
                <a:ea typeface="Times New Roman" panose="02020603050405020304" pitchFamily="18" charset="0"/>
                <a:cs typeface="Courier New" panose="02070309020205020404" pitchFamily="49" charset="0"/>
              </a:rPr>
              <a:t>(</a:t>
            </a:r>
            <a:r>
              <a:rPr lang="en-GB" altLang="en-US" sz="1600" dirty="0">
                <a:latin typeface="Courier New" panose="02070309020205020404" pitchFamily="49" charset="0"/>
                <a:ea typeface="Times New Roman" panose="02020603050405020304" pitchFamily="18" charset="0"/>
                <a:cs typeface="Courier New" panose="02070309020205020404" pitchFamily="49" charset="0"/>
              </a:rPr>
              <a:t>except: OS, course duration ~=3|4)</a:t>
            </a:r>
          </a:p>
          <a:p>
            <a:pPr lvl="0" eaLnBrk="0" fontAlgn="base" hangingPunct="0">
              <a:spcBef>
                <a:spcPct val="0"/>
              </a:spcBef>
              <a:spcAft>
                <a:spcPct val="0"/>
              </a:spcAft>
            </a:pPr>
            <a:r>
              <a:rPr lang="en-GB" altLang="en-US" sz="1600" dirty="0">
                <a:latin typeface="Courier New" panose="02070309020205020404" pitchFamily="49" charset="0"/>
                <a:ea typeface="Times New Roman" panose="02020603050405020304" pitchFamily="18" charset="0"/>
                <a:cs typeface="Courier New" panose="02070309020205020404" pitchFamily="49" charset="0"/>
              </a:rPr>
              <a:t>Scatter Plot: Bins=30 </a:t>
            </a:r>
          </a:p>
          <a:p>
            <a:pPr lvl="0" eaLnBrk="0" fontAlgn="base" hangingPunct="0">
              <a:spcBef>
                <a:spcPct val="0"/>
              </a:spcBef>
              <a:spcAft>
                <a:spcPct val="0"/>
              </a:spcAft>
            </a:pPr>
            <a:endParaRPr lang="en-GB" altLang="en-US" sz="1600" dirty="0">
              <a:latin typeface="Courier New" panose="02070309020205020404" pitchFamily="49" charset="0"/>
              <a:ea typeface="Times New Roman" panose="02020603050405020304" pitchFamily="18" charset="0"/>
              <a:cs typeface="Courier New" panose="02070309020205020404" pitchFamily="49" charset="0"/>
            </a:endParaRPr>
          </a:p>
          <a:p>
            <a:pPr lvl="0" eaLnBrk="0" fontAlgn="base" hangingPunct="0">
              <a:spcBef>
                <a:spcPct val="0"/>
              </a:spcBef>
              <a:spcAft>
                <a:spcPct val="0"/>
              </a:spcAft>
            </a:pPr>
            <a:r>
              <a:rPr lang="en-GB" altLang="en-US" sz="1600" dirty="0" smtClean="0">
                <a:latin typeface="Courier New" panose="02070309020205020404" pitchFamily="49" charset="0"/>
                <a:ea typeface="Times New Roman" panose="02020603050405020304" pitchFamily="18" charset="0"/>
                <a:cs typeface="Courier New" panose="02070309020205020404" pitchFamily="49" charset="0"/>
              </a:rPr>
              <a:t>n=2705</a:t>
            </a:r>
            <a:endParaRPr lang="en-GB" altLang="en-US" sz="16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47284221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UoH 27th April 2016</a:t>
            </a:r>
            <a:endParaRPr lang="en-GB"/>
          </a:p>
        </p:txBody>
      </p:sp>
      <p:sp>
        <p:nvSpPr>
          <p:cNvPr id="3" name="Slide Number Placeholder 2"/>
          <p:cNvSpPr>
            <a:spLocks noGrp="1"/>
          </p:cNvSpPr>
          <p:nvPr>
            <p:ph type="sldNum" sz="quarter" idx="12"/>
          </p:nvPr>
        </p:nvSpPr>
        <p:spPr/>
        <p:txBody>
          <a:bodyPr/>
          <a:lstStyle/>
          <a:p>
            <a:fld id="{0D1D3A5E-E98E-449F-A4A2-2C0C4EA4DD24}" type="slidenum">
              <a:rPr lang="en-GB" smtClean="0"/>
              <a:t>44</a:t>
            </a:fld>
            <a:endParaRPr lang="en-GB"/>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3608" y="1909210"/>
            <a:ext cx="6085537" cy="4447139"/>
          </a:xfrm>
          <a:prstGeom prst="rect">
            <a:avLst/>
          </a:prstGeom>
          <a:noFill/>
          <a:ln>
            <a:noFill/>
          </a:ln>
        </p:spPr>
      </p:pic>
      <p:sp>
        <p:nvSpPr>
          <p:cNvPr id="5" name="Rectangle 2"/>
          <p:cNvSpPr>
            <a:spLocks noChangeArrowheads="1"/>
          </p:cNvSpPr>
          <p:nvPr/>
        </p:nvSpPr>
        <p:spPr bwMode="auto">
          <a:xfrm>
            <a:off x="1043608" y="93329"/>
            <a:ext cx="7966387" cy="1815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en-GB" altLang="en-US" sz="1600" b="1" dirty="0">
                <a:latin typeface="Courier New" panose="02070309020205020404" pitchFamily="49" charset="0"/>
                <a:ea typeface="Times New Roman" panose="02020603050405020304" pitchFamily="18" charset="0"/>
                <a:cs typeface="Courier New" panose="02070309020205020404" pitchFamily="49" charset="0"/>
              </a:rPr>
              <a:t>Probability of receiving Treatment (= </a:t>
            </a:r>
            <a:r>
              <a:rPr lang="en-GB" altLang="en-US" sz="1600" b="1" dirty="0" smtClean="0">
                <a:latin typeface="Courier New" panose="02070309020205020404" pitchFamily="49" charset="0"/>
                <a:ea typeface="Times New Roman" panose="02020603050405020304" pitchFamily="18" charset="0"/>
                <a:cs typeface="Courier New" panose="02070309020205020404" pitchFamily="49" charset="0"/>
              </a:rPr>
              <a:t>First)</a:t>
            </a:r>
            <a:endParaRPr lang="en-GB" altLang="en-US" sz="1600" b="1" dirty="0">
              <a:latin typeface="Courier New" panose="02070309020205020404" pitchFamily="49" charset="0"/>
              <a:ea typeface="Times New Roman" panose="02020603050405020304" pitchFamily="18" charset="0"/>
              <a:cs typeface="Courier New" panose="02070309020205020404" pitchFamily="49" charset="0"/>
            </a:endParaRPr>
          </a:p>
          <a:p>
            <a:pPr lvl="0" eaLnBrk="0" fontAlgn="base" hangingPunct="0">
              <a:spcBef>
                <a:spcPct val="0"/>
              </a:spcBef>
              <a:spcAft>
                <a:spcPct val="0"/>
              </a:spcAft>
            </a:pPr>
            <a:r>
              <a:rPr lang="en-GB" altLang="en-US" sz="1600" dirty="0">
                <a:latin typeface="Courier New" panose="02070309020205020404" pitchFamily="49" charset="0"/>
                <a:ea typeface="Times New Roman" panose="02020603050405020304" pitchFamily="18" charset="0"/>
                <a:cs typeface="Courier New" panose="02070309020205020404" pitchFamily="49" charset="0"/>
              </a:rPr>
              <a:t>Cut-off at </a:t>
            </a:r>
            <a:r>
              <a:rPr lang="en-GB" altLang="en-US" sz="1600" dirty="0" smtClean="0">
                <a:latin typeface="Courier New" panose="02070309020205020404" pitchFamily="49" charset="0"/>
                <a:ea typeface="Times New Roman" panose="02020603050405020304" pitchFamily="18" charset="0"/>
                <a:cs typeface="Courier New" panose="02070309020205020404" pitchFamily="49" charset="0"/>
              </a:rPr>
              <a:t>70</a:t>
            </a:r>
            <a:endParaRPr lang="en-GB" altLang="en-US" sz="1600" dirty="0">
              <a:latin typeface="Courier New" panose="02070309020205020404" pitchFamily="49" charset="0"/>
              <a:ea typeface="Times New Roman" panose="02020603050405020304" pitchFamily="18" charset="0"/>
              <a:cs typeface="Courier New" panose="02070309020205020404" pitchFamily="49" charset="0"/>
            </a:endParaRPr>
          </a:p>
          <a:p>
            <a:pPr lvl="0" eaLnBrk="0" fontAlgn="base" hangingPunct="0">
              <a:spcBef>
                <a:spcPct val="0"/>
              </a:spcBef>
              <a:spcAft>
                <a:spcPct val="0"/>
              </a:spcAft>
            </a:pPr>
            <a:r>
              <a:rPr lang="en-GB" altLang="en-US" sz="1600" b="1" dirty="0" smtClean="0">
                <a:latin typeface="Courier New" panose="02070309020205020404" pitchFamily="49" charset="0"/>
                <a:ea typeface="Times New Roman" panose="02020603050405020304" pitchFamily="18" charset="0"/>
                <a:cs typeface="Courier New" panose="02070309020205020404" pitchFamily="49" charset="0"/>
              </a:rPr>
              <a:t>Science</a:t>
            </a:r>
            <a:r>
              <a:rPr kumimoji="0" lang="en-GB" altLang="en-US" sz="1600" b="1" i="0" u="none" strike="noStrike" cap="none" normalizeH="0" baseline="0" dirty="0" smtClean="0">
                <a:ln>
                  <a:noFill/>
                </a:ln>
                <a:solidFill>
                  <a:schemeClr val="tx1"/>
                </a:solidFill>
                <a:effectLst/>
                <a:latin typeface="Courier New" panose="02070309020205020404" pitchFamily="49" charset="0"/>
                <a:ea typeface="Times New Roman" panose="02020603050405020304" pitchFamily="18" charset="0"/>
                <a:cs typeface="Courier New" panose="02070309020205020404" pitchFamily="49" charset="0"/>
              </a:rPr>
              <a:t> UGs </a:t>
            </a:r>
            <a:r>
              <a:rPr lang="en-GB" altLang="en-US" sz="1600" dirty="0">
                <a:latin typeface="Courier New" panose="02070309020205020404" pitchFamily="49" charset="0"/>
                <a:ea typeface="Times New Roman" panose="02020603050405020304" pitchFamily="18" charset="0"/>
                <a:cs typeface="Courier New" panose="02070309020205020404" pitchFamily="49" charset="0"/>
              </a:rPr>
              <a:t>in </a:t>
            </a:r>
            <a:r>
              <a:rPr lang="en-GB" altLang="en-US" sz="1600" dirty="0" smtClean="0">
                <a:latin typeface="Courier New" panose="02070309020205020404" pitchFamily="49" charset="0"/>
                <a:ea typeface="Times New Roman" panose="02020603050405020304" pitchFamily="18" charset="0"/>
                <a:cs typeface="Courier New" panose="02070309020205020404" pitchFamily="49" charset="0"/>
              </a:rPr>
              <a:t>responding </a:t>
            </a:r>
            <a:r>
              <a:rPr lang="en-GB" altLang="en-US" sz="1600" dirty="0">
                <a:latin typeface="Courier New" panose="02070309020205020404" pitchFamily="49" charset="0"/>
                <a:ea typeface="Times New Roman" panose="02020603050405020304" pitchFamily="18" charset="0"/>
                <a:cs typeface="Courier New" panose="02070309020205020404" pitchFamily="49" charset="0"/>
              </a:rPr>
              <a:t>to DLHE online/post:</a:t>
            </a:r>
            <a:r>
              <a:rPr kumimoji="0" lang="en-GB" altLang="en-US" sz="1600" b="0" i="0" u="none" strike="noStrike" cap="none" normalizeH="0" baseline="0" dirty="0" smtClean="0">
                <a:ln>
                  <a:noFill/>
                </a:ln>
                <a:solidFill>
                  <a:schemeClr val="tx1"/>
                </a:solidFill>
                <a:effectLst/>
                <a:latin typeface="Courier New" panose="02070309020205020404" pitchFamily="49" charset="0"/>
                <a:ea typeface="Times New Roman" panose="02020603050405020304" pitchFamily="18" charset="0"/>
                <a:cs typeface="Courier New" panose="02070309020205020404" pitchFamily="49" charset="0"/>
              </a:rPr>
              <a:t> </a:t>
            </a:r>
          </a:p>
          <a:p>
            <a:pPr lvl="0" eaLnBrk="0" fontAlgn="base" hangingPunct="0">
              <a:spcBef>
                <a:spcPct val="0"/>
              </a:spcBef>
              <a:spcAft>
                <a:spcPct val="0"/>
              </a:spcAft>
            </a:pPr>
            <a:r>
              <a:rPr kumimoji="0" lang="en-GB" altLang="en-US" sz="1600" b="0" i="0" u="none" strike="noStrike" cap="none" normalizeH="0" baseline="0" dirty="0" smtClean="0">
                <a:ln>
                  <a:noFill/>
                </a:ln>
                <a:solidFill>
                  <a:schemeClr val="tx1"/>
                </a:solidFill>
                <a:effectLst/>
                <a:latin typeface="Courier New" panose="02070309020205020404" pitchFamily="49" charset="0"/>
                <a:ea typeface="Times New Roman" panose="02020603050405020304" pitchFamily="18" charset="0"/>
                <a:cs typeface="Courier New" panose="02070309020205020404" pitchFamily="49" charset="0"/>
              </a:rPr>
              <a:t>(except:</a:t>
            </a:r>
            <a:r>
              <a:rPr kumimoji="0" lang="en-GB" altLang="en-US" sz="1600" b="0" i="0" u="none" strike="noStrike" cap="none" normalizeH="0" dirty="0" smtClean="0">
                <a:ln>
                  <a:noFill/>
                </a:ln>
                <a:solidFill>
                  <a:schemeClr val="tx1"/>
                </a:solidFill>
                <a:effectLst/>
                <a:latin typeface="Courier New" panose="02070309020205020404" pitchFamily="49" charset="0"/>
                <a:ea typeface="Times New Roman" panose="02020603050405020304" pitchFamily="18" charset="0"/>
                <a:cs typeface="Courier New" panose="02070309020205020404" pitchFamily="49" charset="0"/>
              </a:rPr>
              <a:t> OS, course duration ~=3|4) </a:t>
            </a:r>
          </a:p>
          <a:p>
            <a:pPr eaLnBrk="0" fontAlgn="base" hangingPunct="0">
              <a:spcBef>
                <a:spcPct val="0"/>
              </a:spcBef>
              <a:spcAft>
                <a:spcPct val="0"/>
              </a:spcAft>
            </a:pPr>
            <a:r>
              <a:rPr lang="en-GB" altLang="en-US" sz="1600" dirty="0">
                <a:latin typeface="Courier New" panose="02070309020205020404" pitchFamily="49" charset="0"/>
                <a:ea typeface="Times New Roman" panose="02020603050405020304" pitchFamily="18" charset="0"/>
                <a:cs typeface="Courier New" panose="02070309020205020404" pitchFamily="49" charset="0"/>
              </a:rPr>
              <a:t>Scatter Plot: Bins=30 </a:t>
            </a:r>
          </a:p>
          <a:p>
            <a:pPr lvl="0" eaLnBrk="0" fontAlgn="base" hangingPunct="0">
              <a:spcBef>
                <a:spcPct val="0"/>
              </a:spcBef>
              <a:spcAft>
                <a:spcPct val="0"/>
              </a:spcAft>
            </a:pPr>
            <a:endParaRPr lang="en-GB" altLang="en-US" sz="1600" dirty="0">
              <a:latin typeface="Courier New" panose="02070309020205020404" pitchFamily="49" charset="0"/>
              <a:ea typeface="Times New Roman" panose="02020603050405020304" pitchFamily="18" charset="0"/>
              <a:cs typeface="Courier New" panose="02070309020205020404" pitchFamily="49" charset="0"/>
            </a:endParaRPr>
          </a:p>
          <a:p>
            <a:pPr lvl="0" eaLnBrk="0" fontAlgn="base" hangingPunct="0">
              <a:spcBef>
                <a:spcPct val="0"/>
              </a:spcBef>
              <a:spcAft>
                <a:spcPct val="0"/>
              </a:spcAft>
            </a:pPr>
            <a:r>
              <a:rPr lang="en-GB" altLang="en-US" sz="1600" dirty="0" smtClean="0">
                <a:latin typeface="Courier New" panose="02070309020205020404" pitchFamily="49" charset="0"/>
                <a:ea typeface="Times New Roman" panose="02020603050405020304" pitchFamily="18" charset="0"/>
                <a:cs typeface="Courier New" panose="02070309020205020404" pitchFamily="49" charset="0"/>
              </a:rPr>
              <a:t>n=1293</a:t>
            </a:r>
            <a:endParaRPr kumimoji="0" lang="en-GB" alt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65810099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UoH 27th April 2016</a:t>
            </a:r>
            <a:endParaRPr lang="en-GB"/>
          </a:p>
        </p:txBody>
      </p:sp>
      <p:sp>
        <p:nvSpPr>
          <p:cNvPr id="3" name="Slide Number Placeholder 2"/>
          <p:cNvSpPr>
            <a:spLocks noGrp="1"/>
          </p:cNvSpPr>
          <p:nvPr>
            <p:ph type="sldNum" sz="quarter" idx="12"/>
          </p:nvPr>
        </p:nvSpPr>
        <p:spPr/>
        <p:txBody>
          <a:bodyPr/>
          <a:lstStyle/>
          <a:p>
            <a:fld id="{0D1D3A5E-E98E-449F-A4A2-2C0C4EA4DD24}" type="slidenum">
              <a:rPr lang="en-GB" smtClean="0"/>
              <a:t>45</a:t>
            </a:fld>
            <a:endParaRPr lang="en-GB"/>
          </a:p>
        </p:txBody>
      </p:sp>
      <p:graphicFrame>
        <p:nvGraphicFramePr>
          <p:cNvPr id="7" name="Table 6"/>
          <p:cNvGraphicFramePr>
            <a:graphicFrameLocks noGrp="1"/>
          </p:cNvGraphicFramePr>
          <p:nvPr>
            <p:extLst>
              <p:ext uri="{D42A27DB-BD31-4B8C-83A1-F6EECF244321}">
                <p14:modId xmlns:p14="http://schemas.microsoft.com/office/powerpoint/2010/main" val="4207351403"/>
              </p:ext>
            </p:extLst>
          </p:nvPr>
        </p:nvGraphicFramePr>
        <p:xfrm>
          <a:off x="942279" y="4240519"/>
          <a:ext cx="2368599" cy="1224136"/>
        </p:xfrm>
        <a:graphic>
          <a:graphicData uri="http://schemas.openxmlformats.org/drawingml/2006/table">
            <a:tbl>
              <a:tblPr>
                <a:tableStyleId>{5C22544A-7EE6-4342-B048-85BDC9FD1C3A}</a:tableStyleId>
              </a:tblPr>
              <a:tblGrid>
                <a:gridCol w="789533"/>
                <a:gridCol w="789533"/>
                <a:gridCol w="789533"/>
              </a:tblGrid>
              <a:tr h="306034">
                <a:tc>
                  <a:txBody>
                    <a:bodyPr/>
                    <a:lstStyle/>
                    <a:p>
                      <a:pPr algn="l" fontAlgn="b"/>
                      <a:endParaRPr lang="en-GB" sz="1600" b="0" i="0" u="none" strike="noStrike" dirty="0">
                        <a:solidFill>
                          <a:srgbClr val="000000"/>
                        </a:solidFill>
                        <a:effectLst/>
                        <a:latin typeface="Courier New" panose="02070309020205020404" pitchFamily="49" charset="0"/>
                        <a:cs typeface="Courier New" panose="02070309020205020404" pitchFamily="49" charset="0"/>
                      </a:endParaRPr>
                    </a:p>
                  </a:txBody>
                  <a:tcPr marL="9525" marR="9525" marT="9525" marB="0" anchor="b">
                    <a:noFill/>
                  </a:tcPr>
                </a:tc>
                <a:tc>
                  <a:txBody>
                    <a:bodyPr/>
                    <a:lstStyle/>
                    <a:p>
                      <a:pPr algn="l" fontAlgn="b"/>
                      <a:r>
                        <a:rPr lang="en-GB" sz="1600" u="none" strike="noStrike" dirty="0">
                          <a:effectLst/>
                          <a:latin typeface="Courier New" panose="02070309020205020404" pitchFamily="49" charset="0"/>
                          <a:cs typeface="Courier New" panose="02070309020205020404" pitchFamily="49" charset="0"/>
                        </a:rPr>
                        <a:t> </a:t>
                      </a:r>
                      <a:endParaRPr lang="en-GB" sz="1600" b="0" i="0" u="none" strike="noStrike" dirty="0">
                        <a:solidFill>
                          <a:srgbClr val="000000"/>
                        </a:solidFill>
                        <a:effectLst/>
                        <a:latin typeface="Courier New" panose="02070309020205020404" pitchFamily="49" charset="0"/>
                        <a:cs typeface="Courier New" panose="02070309020205020404" pitchFamily="49" charset="0"/>
                      </a:endParaRPr>
                    </a:p>
                  </a:txBody>
                  <a:tcPr marL="9525" marR="9525" marT="9525" marB="0" anchor="b">
                    <a:lnB w="12700" cap="flat" cmpd="sng" algn="ctr">
                      <a:solidFill>
                        <a:schemeClr val="tx1"/>
                      </a:solidFill>
                      <a:prstDash val="solid"/>
                      <a:round/>
                      <a:headEnd type="none" w="med" len="med"/>
                      <a:tailEnd type="none" w="med" len="med"/>
                    </a:lnB>
                    <a:noFill/>
                  </a:tcPr>
                </a:tc>
                <a:tc>
                  <a:txBody>
                    <a:bodyPr/>
                    <a:lstStyle/>
                    <a:p>
                      <a:pPr algn="l" fontAlgn="b"/>
                      <a:r>
                        <a:rPr lang="en-GB" sz="1600" u="none" strike="noStrike">
                          <a:effectLst/>
                          <a:latin typeface="Courier New" panose="02070309020205020404" pitchFamily="49" charset="0"/>
                          <a:cs typeface="Courier New" panose="02070309020205020404" pitchFamily="49" charset="0"/>
                        </a:rPr>
                        <a:t> </a:t>
                      </a:r>
                      <a:endParaRPr lang="en-GB" sz="1600" b="0" i="0" u="none" strike="noStrike">
                        <a:solidFill>
                          <a:srgbClr val="000000"/>
                        </a:solidFill>
                        <a:effectLst/>
                        <a:latin typeface="Courier New" panose="02070309020205020404" pitchFamily="49" charset="0"/>
                        <a:cs typeface="Courier New" panose="02070309020205020404" pitchFamily="49" charset="0"/>
                      </a:endParaRPr>
                    </a:p>
                  </a:txBody>
                  <a:tcPr marL="9525" marR="9525" marT="9525" marB="0" anchor="b">
                    <a:lnB w="12700" cap="flat" cmpd="sng" algn="ctr">
                      <a:solidFill>
                        <a:schemeClr val="tx1"/>
                      </a:solidFill>
                      <a:prstDash val="solid"/>
                      <a:round/>
                      <a:headEnd type="none" w="med" len="med"/>
                      <a:tailEnd type="none" w="med" len="med"/>
                    </a:lnB>
                    <a:noFill/>
                  </a:tcPr>
                </a:tc>
              </a:tr>
              <a:tr h="306034">
                <a:tc>
                  <a:txBody>
                    <a:bodyPr/>
                    <a:lstStyle/>
                    <a:p>
                      <a:pPr algn="l" fontAlgn="b"/>
                      <a:r>
                        <a:rPr lang="en-GB" sz="1600" u="none" strike="noStrike" dirty="0">
                          <a:effectLst/>
                          <a:latin typeface="Courier New" panose="02070309020205020404" pitchFamily="49" charset="0"/>
                          <a:cs typeface="Courier New" panose="02070309020205020404" pitchFamily="49" charset="0"/>
                        </a:rPr>
                        <a:t> </a:t>
                      </a:r>
                      <a:endParaRPr lang="en-GB" sz="1600" b="0" i="0" u="none" strike="noStrike" dirty="0">
                        <a:solidFill>
                          <a:srgbClr val="000000"/>
                        </a:solidFill>
                        <a:effectLst/>
                        <a:latin typeface="Courier New" panose="02070309020205020404" pitchFamily="49" charset="0"/>
                        <a:cs typeface="Courier New" panose="02070309020205020404" pitchFamily="49" charset="0"/>
                      </a:endParaRPr>
                    </a:p>
                  </a:txBody>
                  <a:tcPr marL="9525" marR="9525" marT="9525" marB="0" anchor="b">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a:txBody>
                    <a:bodyPr/>
                    <a:lstStyle/>
                    <a:p>
                      <a:pPr algn="r" fontAlgn="b"/>
                      <a:r>
                        <a:rPr lang="en-GB" sz="1600" u="none" strike="noStrike" dirty="0">
                          <a:effectLst/>
                          <a:latin typeface="Courier New" panose="02070309020205020404" pitchFamily="49" charset="0"/>
                          <a:cs typeface="Courier New" panose="02070309020205020404" pitchFamily="49" charset="0"/>
                        </a:rPr>
                        <a:t>&lt;60</a:t>
                      </a:r>
                      <a:endParaRPr lang="en-GB" sz="1600" b="0" i="0" u="none" strike="noStrike" dirty="0">
                        <a:solidFill>
                          <a:srgbClr val="000000"/>
                        </a:solidFill>
                        <a:effectLst/>
                        <a:latin typeface="Courier New" panose="02070309020205020404" pitchFamily="49" charset="0"/>
                        <a:cs typeface="Courier New" panose="02070309020205020404" pitchFamily="49"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GB" sz="1600" u="none" strike="noStrike" dirty="0">
                          <a:effectLst/>
                          <a:latin typeface="Courier New" panose="02070309020205020404" pitchFamily="49" charset="0"/>
                          <a:cs typeface="Courier New" panose="02070309020205020404" pitchFamily="49" charset="0"/>
                        </a:rPr>
                        <a:t>&gt;=60</a:t>
                      </a:r>
                      <a:endParaRPr lang="en-GB" sz="1600" b="0" i="0" u="none" strike="noStrike" dirty="0">
                        <a:solidFill>
                          <a:srgbClr val="000000"/>
                        </a:solidFill>
                        <a:effectLst/>
                        <a:latin typeface="Courier New" panose="02070309020205020404" pitchFamily="49" charset="0"/>
                        <a:cs typeface="Courier New" panose="02070309020205020404" pitchFamily="49"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06034">
                <a:tc>
                  <a:txBody>
                    <a:bodyPr/>
                    <a:lstStyle/>
                    <a:p>
                      <a:pPr algn="r" fontAlgn="b"/>
                      <a:r>
                        <a:rPr lang="en-GB" sz="1600" u="none" strike="noStrike" dirty="0">
                          <a:effectLst/>
                          <a:latin typeface="Courier New" panose="02070309020205020404" pitchFamily="49" charset="0"/>
                          <a:cs typeface="Courier New" panose="02070309020205020404" pitchFamily="49" charset="0"/>
                        </a:rPr>
                        <a:t>2.2</a:t>
                      </a:r>
                      <a:endParaRPr lang="en-GB" sz="1600" b="0" i="0" u="none" strike="noStrike" dirty="0">
                        <a:solidFill>
                          <a:srgbClr val="000000"/>
                        </a:solidFill>
                        <a:effectLst/>
                        <a:latin typeface="Courier New" panose="02070309020205020404" pitchFamily="49" charset="0"/>
                        <a:cs typeface="Courier New" panose="02070309020205020404" pitchFamily="49"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GB" sz="1600" u="none" strike="noStrike" dirty="0">
                          <a:effectLst/>
                          <a:latin typeface="Courier New" panose="02070309020205020404" pitchFamily="49" charset="0"/>
                          <a:cs typeface="Courier New" panose="02070309020205020404" pitchFamily="49" charset="0"/>
                        </a:rPr>
                        <a:t>201</a:t>
                      </a:r>
                      <a:endParaRPr lang="en-GB" sz="1600" b="0" i="0" u="none" strike="noStrike" dirty="0">
                        <a:solidFill>
                          <a:srgbClr val="000000"/>
                        </a:solidFill>
                        <a:effectLst/>
                        <a:latin typeface="Courier New" panose="02070309020205020404" pitchFamily="49" charset="0"/>
                        <a:cs typeface="Courier New" panose="02070309020205020404" pitchFamily="49"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GB" sz="1600" u="none" strike="noStrike" dirty="0">
                          <a:effectLst/>
                          <a:latin typeface="Courier New" panose="02070309020205020404" pitchFamily="49" charset="0"/>
                          <a:cs typeface="Courier New" panose="02070309020205020404" pitchFamily="49" charset="0"/>
                        </a:rPr>
                        <a:t>1</a:t>
                      </a:r>
                      <a:endParaRPr lang="en-GB" sz="1600" b="0" i="0" u="none" strike="noStrike" dirty="0">
                        <a:solidFill>
                          <a:srgbClr val="000000"/>
                        </a:solidFill>
                        <a:effectLst/>
                        <a:latin typeface="Courier New" panose="02070309020205020404" pitchFamily="49" charset="0"/>
                        <a:cs typeface="Courier New" panose="02070309020205020404" pitchFamily="49"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06034">
                <a:tc>
                  <a:txBody>
                    <a:bodyPr/>
                    <a:lstStyle/>
                    <a:p>
                      <a:pPr algn="r" fontAlgn="b"/>
                      <a:r>
                        <a:rPr lang="en-GB" sz="1600" u="none" strike="noStrike" dirty="0">
                          <a:effectLst/>
                          <a:latin typeface="Courier New" panose="02070309020205020404" pitchFamily="49" charset="0"/>
                          <a:cs typeface="Courier New" panose="02070309020205020404" pitchFamily="49" charset="0"/>
                        </a:rPr>
                        <a:t>2.1</a:t>
                      </a:r>
                      <a:endParaRPr lang="en-GB" sz="1600" b="0" i="0" u="none" strike="noStrike" dirty="0">
                        <a:solidFill>
                          <a:srgbClr val="000000"/>
                        </a:solidFill>
                        <a:effectLst/>
                        <a:latin typeface="Courier New" panose="02070309020205020404" pitchFamily="49" charset="0"/>
                        <a:cs typeface="Courier New" panose="02070309020205020404" pitchFamily="49"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GB" sz="1600" u="none" strike="noStrike">
                          <a:effectLst/>
                          <a:latin typeface="Courier New" panose="02070309020205020404" pitchFamily="49" charset="0"/>
                          <a:cs typeface="Courier New" panose="02070309020205020404" pitchFamily="49" charset="0"/>
                        </a:rPr>
                        <a:t>46</a:t>
                      </a:r>
                      <a:endParaRPr lang="en-GB" sz="1600" b="0" i="0" u="none" strike="noStrike">
                        <a:solidFill>
                          <a:srgbClr val="000000"/>
                        </a:solidFill>
                        <a:effectLst/>
                        <a:latin typeface="Courier New" panose="02070309020205020404" pitchFamily="49" charset="0"/>
                        <a:cs typeface="Courier New" panose="02070309020205020404" pitchFamily="49"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GB" sz="1600" u="none" strike="noStrike" dirty="0">
                          <a:effectLst/>
                          <a:latin typeface="Courier New" panose="02070309020205020404" pitchFamily="49" charset="0"/>
                          <a:cs typeface="Courier New" panose="02070309020205020404" pitchFamily="49" charset="0"/>
                        </a:rPr>
                        <a:t>503</a:t>
                      </a:r>
                      <a:endParaRPr lang="en-GB" sz="1600" b="0" i="0" u="none" strike="noStrike" dirty="0">
                        <a:solidFill>
                          <a:srgbClr val="000000"/>
                        </a:solidFill>
                        <a:effectLst/>
                        <a:latin typeface="Courier New" panose="02070309020205020404" pitchFamily="49" charset="0"/>
                        <a:cs typeface="Courier New" panose="02070309020205020404" pitchFamily="49"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8" name="TextBox 7"/>
          <p:cNvSpPr txBox="1"/>
          <p:nvPr/>
        </p:nvSpPr>
        <p:spPr>
          <a:xfrm>
            <a:off x="2555776" y="595661"/>
            <a:ext cx="4501480" cy="369332"/>
          </a:xfrm>
          <a:prstGeom prst="rect">
            <a:avLst/>
          </a:prstGeom>
          <a:noFill/>
        </p:spPr>
        <p:txBody>
          <a:bodyPr wrap="square" rtlCol="0">
            <a:spAutoFit/>
          </a:bodyPr>
          <a:lstStyle/>
          <a:p>
            <a:r>
              <a:rPr lang="en-GB" b="1" dirty="0" smtClean="0">
                <a:latin typeface="Courier New" panose="02070309020205020404" pitchFamily="49" charset="0"/>
                <a:cs typeface="Courier New" panose="02070309020205020404" pitchFamily="49" charset="0"/>
              </a:rPr>
              <a:t>Compliers and Non-compliers</a:t>
            </a:r>
            <a:endParaRPr lang="en-GB" b="1" dirty="0">
              <a:latin typeface="Courier New" panose="02070309020205020404" pitchFamily="49" charset="0"/>
              <a:cs typeface="Courier New" panose="02070309020205020404" pitchFamily="49" charset="0"/>
            </a:endParaRPr>
          </a:p>
        </p:txBody>
      </p:sp>
      <p:sp>
        <p:nvSpPr>
          <p:cNvPr id="9" name="TextBox 8"/>
          <p:cNvSpPr txBox="1"/>
          <p:nvPr/>
        </p:nvSpPr>
        <p:spPr>
          <a:xfrm>
            <a:off x="899592" y="1605285"/>
            <a:ext cx="4501480" cy="646331"/>
          </a:xfrm>
          <a:prstGeom prst="rect">
            <a:avLst/>
          </a:prstGeom>
          <a:noFill/>
        </p:spPr>
        <p:txBody>
          <a:bodyPr wrap="square" rtlCol="0">
            <a:spAutoFit/>
          </a:bodyPr>
          <a:lstStyle/>
          <a:p>
            <a:r>
              <a:rPr lang="en-GB" dirty="0" smtClean="0">
                <a:latin typeface="Courier New" panose="02070309020205020404" pitchFamily="49" charset="0"/>
                <a:cs typeface="Courier New" panose="02070309020205020404" pitchFamily="49" charset="0"/>
              </a:rPr>
              <a:t>All: 2.1 versus 2.2</a:t>
            </a:r>
          </a:p>
          <a:p>
            <a:r>
              <a:rPr lang="en-GB" dirty="0" smtClean="0">
                <a:latin typeface="Courier New" panose="02070309020205020404" pitchFamily="49" charset="0"/>
                <a:cs typeface="Courier New" panose="02070309020205020404" pitchFamily="49" charset="0"/>
              </a:rPr>
              <a:t>n=1707: Compliers=92% </a:t>
            </a:r>
            <a:endParaRPr lang="en-GB" dirty="0">
              <a:latin typeface="Courier New" panose="02070309020205020404" pitchFamily="49" charset="0"/>
              <a:cs typeface="Courier New" panose="02070309020205020404" pitchFamily="49" charset="0"/>
            </a:endParaRPr>
          </a:p>
        </p:txBody>
      </p:sp>
      <p:sp>
        <p:nvSpPr>
          <p:cNvPr id="10" name="TextBox 9"/>
          <p:cNvSpPr txBox="1"/>
          <p:nvPr/>
        </p:nvSpPr>
        <p:spPr>
          <a:xfrm>
            <a:off x="5374940" y="1605285"/>
            <a:ext cx="4501480" cy="923330"/>
          </a:xfrm>
          <a:prstGeom prst="rect">
            <a:avLst/>
          </a:prstGeom>
          <a:noFill/>
        </p:spPr>
        <p:txBody>
          <a:bodyPr wrap="square" rtlCol="0">
            <a:spAutoFit/>
          </a:bodyPr>
          <a:lstStyle/>
          <a:p>
            <a:r>
              <a:rPr lang="en-GB" dirty="0" smtClean="0">
                <a:latin typeface="Courier New" panose="02070309020205020404" pitchFamily="49" charset="0"/>
                <a:cs typeface="Courier New" panose="02070309020205020404" pitchFamily="49" charset="0"/>
              </a:rPr>
              <a:t>All: 1st versus 2.1</a:t>
            </a:r>
          </a:p>
          <a:p>
            <a:r>
              <a:rPr lang="en-GB" dirty="0" smtClean="0">
                <a:latin typeface="Courier New" panose="02070309020205020404" pitchFamily="49" charset="0"/>
                <a:cs typeface="Courier New" panose="02070309020205020404" pitchFamily="49" charset="0"/>
              </a:rPr>
              <a:t>n=2422: Compliers=89% </a:t>
            </a:r>
          </a:p>
          <a:p>
            <a:endParaRPr lang="en-GB" dirty="0">
              <a:latin typeface="Courier New" panose="02070309020205020404" pitchFamily="49" charset="0"/>
              <a:cs typeface="Courier New" panose="02070309020205020404" pitchFamily="49" charset="0"/>
            </a:endParaRPr>
          </a:p>
        </p:txBody>
      </p:sp>
      <p:sp>
        <p:nvSpPr>
          <p:cNvPr id="11" name="TextBox 10"/>
          <p:cNvSpPr txBox="1"/>
          <p:nvPr/>
        </p:nvSpPr>
        <p:spPr>
          <a:xfrm>
            <a:off x="5349860" y="3871188"/>
            <a:ext cx="4501480" cy="646331"/>
          </a:xfrm>
          <a:prstGeom prst="rect">
            <a:avLst/>
          </a:prstGeom>
          <a:noFill/>
        </p:spPr>
        <p:txBody>
          <a:bodyPr wrap="square" rtlCol="0">
            <a:spAutoFit/>
          </a:bodyPr>
          <a:lstStyle/>
          <a:p>
            <a:r>
              <a:rPr lang="en-GB" dirty="0" smtClean="0">
                <a:latin typeface="Courier New" panose="02070309020205020404" pitchFamily="49" charset="0"/>
                <a:cs typeface="Courier New" panose="02070309020205020404" pitchFamily="49" charset="0"/>
              </a:rPr>
              <a:t>Science: 1st versus 2.1</a:t>
            </a:r>
          </a:p>
          <a:p>
            <a:r>
              <a:rPr lang="en-GB" dirty="0" smtClean="0">
                <a:latin typeface="Courier New" panose="02070309020205020404" pitchFamily="49" charset="0"/>
                <a:cs typeface="Courier New" panose="02070309020205020404" pitchFamily="49" charset="0"/>
              </a:rPr>
              <a:t>n=1091</a:t>
            </a:r>
            <a:r>
              <a:rPr lang="en-GB" dirty="0">
                <a:latin typeface="Courier New" panose="02070309020205020404" pitchFamily="49" charset="0"/>
                <a:cs typeface="Courier New" panose="02070309020205020404" pitchFamily="49" charset="0"/>
              </a:rPr>
              <a:t> : </a:t>
            </a:r>
            <a:r>
              <a:rPr lang="en-GB" dirty="0" smtClean="0">
                <a:latin typeface="Courier New" panose="02070309020205020404" pitchFamily="49" charset="0"/>
                <a:cs typeface="Courier New" panose="02070309020205020404" pitchFamily="49" charset="0"/>
              </a:rPr>
              <a:t>Compliers=90% </a:t>
            </a:r>
            <a:endParaRPr lang="en-GB" dirty="0">
              <a:latin typeface="Courier New" panose="02070309020205020404" pitchFamily="49" charset="0"/>
              <a:cs typeface="Courier New" panose="02070309020205020404" pitchFamily="49" charset="0"/>
            </a:endParaRPr>
          </a:p>
        </p:txBody>
      </p:sp>
      <p:sp>
        <p:nvSpPr>
          <p:cNvPr id="12" name="TextBox 11"/>
          <p:cNvSpPr txBox="1"/>
          <p:nvPr/>
        </p:nvSpPr>
        <p:spPr>
          <a:xfrm>
            <a:off x="873460" y="3873515"/>
            <a:ext cx="4501480" cy="646331"/>
          </a:xfrm>
          <a:prstGeom prst="rect">
            <a:avLst/>
          </a:prstGeom>
          <a:noFill/>
        </p:spPr>
        <p:txBody>
          <a:bodyPr wrap="square" rtlCol="0">
            <a:spAutoFit/>
          </a:bodyPr>
          <a:lstStyle/>
          <a:p>
            <a:r>
              <a:rPr lang="en-GB" dirty="0" smtClean="0">
                <a:latin typeface="Courier New" panose="02070309020205020404" pitchFamily="49" charset="0"/>
                <a:cs typeface="Courier New" panose="02070309020205020404" pitchFamily="49" charset="0"/>
              </a:rPr>
              <a:t>Science: 2.1 versus 2.2</a:t>
            </a:r>
          </a:p>
          <a:p>
            <a:r>
              <a:rPr lang="en-GB" dirty="0" smtClean="0">
                <a:latin typeface="Courier New" panose="02070309020205020404" pitchFamily="49" charset="0"/>
                <a:cs typeface="Courier New" panose="02070309020205020404" pitchFamily="49" charset="0"/>
              </a:rPr>
              <a:t>n=751</a:t>
            </a:r>
            <a:r>
              <a:rPr lang="en-GB" dirty="0">
                <a:latin typeface="Courier New" panose="02070309020205020404" pitchFamily="49" charset="0"/>
                <a:cs typeface="Courier New" panose="02070309020205020404" pitchFamily="49" charset="0"/>
              </a:rPr>
              <a:t> : </a:t>
            </a:r>
            <a:r>
              <a:rPr lang="en-GB" dirty="0" smtClean="0">
                <a:latin typeface="Courier New" panose="02070309020205020404" pitchFamily="49" charset="0"/>
                <a:cs typeface="Courier New" panose="02070309020205020404" pitchFamily="49" charset="0"/>
              </a:rPr>
              <a:t>Compliers=94% </a:t>
            </a:r>
            <a:endParaRPr lang="en-GB" dirty="0">
              <a:latin typeface="Courier New" panose="02070309020205020404" pitchFamily="49" charset="0"/>
              <a:cs typeface="Courier New" panose="02070309020205020404" pitchFamily="49" charset="0"/>
            </a:endParaRPr>
          </a:p>
        </p:txBody>
      </p:sp>
      <p:graphicFrame>
        <p:nvGraphicFramePr>
          <p:cNvPr id="15" name="Table 14"/>
          <p:cNvGraphicFramePr>
            <a:graphicFrameLocks noGrp="1"/>
          </p:cNvGraphicFramePr>
          <p:nvPr>
            <p:extLst>
              <p:ext uri="{D42A27DB-BD31-4B8C-83A1-F6EECF244321}">
                <p14:modId xmlns:p14="http://schemas.microsoft.com/office/powerpoint/2010/main" val="4160269414"/>
              </p:ext>
            </p:extLst>
          </p:nvPr>
        </p:nvGraphicFramePr>
        <p:xfrm>
          <a:off x="5443757" y="4519846"/>
          <a:ext cx="2368602" cy="944811"/>
        </p:xfrm>
        <a:graphic>
          <a:graphicData uri="http://schemas.openxmlformats.org/drawingml/2006/table">
            <a:tbl>
              <a:tblPr>
                <a:tableStyleId>{5C22544A-7EE6-4342-B048-85BDC9FD1C3A}</a:tableStyleId>
              </a:tblPr>
              <a:tblGrid>
                <a:gridCol w="789534"/>
                <a:gridCol w="789534"/>
                <a:gridCol w="789534"/>
              </a:tblGrid>
              <a:tr h="314937">
                <a:tc>
                  <a:txBody>
                    <a:bodyPr/>
                    <a:lstStyle/>
                    <a:p>
                      <a:pPr algn="l" fontAlgn="b"/>
                      <a:r>
                        <a:rPr lang="en-GB" sz="1600" u="none" strike="noStrike" dirty="0">
                          <a:effectLst/>
                          <a:latin typeface="Courier New" panose="02070309020205020404" pitchFamily="49" charset="0"/>
                          <a:cs typeface="Courier New" panose="02070309020205020404" pitchFamily="49" charset="0"/>
                        </a:rPr>
                        <a:t> </a:t>
                      </a:r>
                      <a:endParaRPr lang="en-GB" sz="1600" b="0" i="0" u="none" strike="noStrike" dirty="0">
                        <a:solidFill>
                          <a:srgbClr val="000000"/>
                        </a:solidFill>
                        <a:effectLst/>
                        <a:latin typeface="Courier New" panose="02070309020205020404" pitchFamily="49" charset="0"/>
                        <a:cs typeface="Courier New" panose="02070309020205020404" pitchFamily="49" charset="0"/>
                      </a:endParaRPr>
                    </a:p>
                  </a:txBody>
                  <a:tcPr marL="9525" marR="9525" marT="9525" marB="0" anchor="b">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a:txBody>
                    <a:bodyPr/>
                    <a:lstStyle/>
                    <a:p>
                      <a:pPr algn="r" fontAlgn="b"/>
                      <a:r>
                        <a:rPr lang="en-GB" sz="1600" u="none" strike="noStrike" dirty="0">
                          <a:effectLst/>
                          <a:latin typeface="Courier New" panose="02070309020205020404" pitchFamily="49" charset="0"/>
                          <a:cs typeface="Courier New" panose="02070309020205020404" pitchFamily="49" charset="0"/>
                        </a:rPr>
                        <a:t>&lt;70</a:t>
                      </a:r>
                      <a:endParaRPr lang="en-GB" sz="1600" b="0" i="0" u="none" strike="noStrike" dirty="0">
                        <a:solidFill>
                          <a:srgbClr val="000000"/>
                        </a:solidFill>
                        <a:effectLst/>
                        <a:latin typeface="Courier New" panose="02070309020205020404" pitchFamily="49" charset="0"/>
                        <a:cs typeface="Courier New" panose="02070309020205020404" pitchFamily="49"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GB" sz="1600" u="none" strike="noStrike" dirty="0">
                          <a:effectLst/>
                          <a:latin typeface="Courier New" panose="02070309020205020404" pitchFamily="49" charset="0"/>
                          <a:cs typeface="Courier New" panose="02070309020205020404" pitchFamily="49" charset="0"/>
                        </a:rPr>
                        <a:t>&gt;=70</a:t>
                      </a:r>
                      <a:endParaRPr lang="en-GB" sz="1600" b="0" i="0" u="none" strike="noStrike" dirty="0">
                        <a:solidFill>
                          <a:srgbClr val="000000"/>
                        </a:solidFill>
                        <a:effectLst/>
                        <a:latin typeface="Courier New" panose="02070309020205020404" pitchFamily="49" charset="0"/>
                        <a:cs typeface="Courier New" panose="02070309020205020404" pitchFamily="49"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14937">
                <a:tc>
                  <a:txBody>
                    <a:bodyPr/>
                    <a:lstStyle/>
                    <a:p>
                      <a:pPr algn="r" fontAlgn="b"/>
                      <a:r>
                        <a:rPr lang="en-GB" sz="1600" u="none" strike="noStrike" dirty="0">
                          <a:effectLst/>
                          <a:latin typeface="Courier New" panose="02070309020205020404" pitchFamily="49" charset="0"/>
                          <a:cs typeface="Courier New" panose="02070309020205020404" pitchFamily="49" charset="0"/>
                        </a:rPr>
                        <a:t>2.1</a:t>
                      </a:r>
                      <a:endParaRPr lang="en-GB" sz="1600" b="0" i="0" u="none" strike="noStrike" dirty="0">
                        <a:solidFill>
                          <a:srgbClr val="000000"/>
                        </a:solidFill>
                        <a:effectLst/>
                        <a:latin typeface="Courier New" panose="02070309020205020404" pitchFamily="49" charset="0"/>
                        <a:cs typeface="Courier New" panose="02070309020205020404" pitchFamily="49"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GB" sz="1600" u="none" strike="noStrike" dirty="0">
                          <a:effectLst/>
                          <a:latin typeface="Courier New" panose="02070309020205020404" pitchFamily="49" charset="0"/>
                          <a:cs typeface="Courier New" panose="02070309020205020404" pitchFamily="49" charset="0"/>
                        </a:rPr>
                        <a:t>548</a:t>
                      </a:r>
                      <a:endParaRPr lang="en-GB" sz="1600" b="0" i="0" u="none" strike="noStrike" dirty="0">
                        <a:solidFill>
                          <a:srgbClr val="000000"/>
                        </a:solidFill>
                        <a:effectLst/>
                        <a:latin typeface="Courier New" panose="02070309020205020404" pitchFamily="49" charset="0"/>
                        <a:cs typeface="Courier New" panose="02070309020205020404" pitchFamily="49"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GB" sz="1600" u="none" strike="noStrike" dirty="0">
                          <a:effectLst/>
                          <a:latin typeface="Courier New" panose="02070309020205020404" pitchFamily="49" charset="0"/>
                          <a:cs typeface="Courier New" panose="02070309020205020404" pitchFamily="49" charset="0"/>
                        </a:rPr>
                        <a:t>1</a:t>
                      </a:r>
                      <a:endParaRPr lang="en-GB" sz="1600" b="0" i="0" u="none" strike="noStrike" dirty="0">
                        <a:solidFill>
                          <a:srgbClr val="000000"/>
                        </a:solidFill>
                        <a:effectLst/>
                        <a:latin typeface="Courier New" panose="02070309020205020404" pitchFamily="49" charset="0"/>
                        <a:cs typeface="Courier New" panose="02070309020205020404" pitchFamily="49"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14937">
                <a:tc>
                  <a:txBody>
                    <a:bodyPr/>
                    <a:lstStyle/>
                    <a:p>
                      <a:pPr algn="r" fontAlgn="b"/>
                      <a:r>
                        <a:rPr lang="en-GB" sz="1600" u="none" strike="noStrike" dirty="0">
                          <a:effectLst/>
                          <a:latin typeface="Courier New" panose="02070309020205020404" pitchFamily="49" charset="0"/>
                          <a:cs typeface="Courier New" panose="02070309020205020404" pitchFamily="49" charset="0"/>
                        </a:rPr>
                        <a:t>1</a:t>
                      </a:r>
                      <a:endParaRPr lang="en-GB" sz="1600" b="0" i="0" u="none" strike="noStrike" dirty="0">
                        <a:solidFill>
                          <a:srgbClr val="000000"/>
                        </a:solidFill>
                        <a:effectLst/>
                        <a:latin typeface="Courier New" panose="02070309020205020404" pitchFamily="49" charset="0"/>
                        <a:cs typeface="Courier New" panose="02070309020205020404" pitchFamily="49"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GB" sz="1600" u="none" strike="noStrike">
                          <a:effectLst/>
                          <a:latin typeface="Courier New" panose="02070309020205020404" pitchFamily="49" charset="0"/>
                          <a:cs typeface="Courier New" panose="02070309020205020404" pitchFamily="49" charset="0"/>
                        </a:rPr>
                        <a:t>107</a:t>
                      </a:r>
                      <a:endParaRPr lang="en-GB" sz="1600" b="0" i="0" u="none" strike="noStrike">
                        <a:solidFill>
                          <a:srgbClr val="000000"/>
                        </a:solidFill>
                        <a:effectLst/>
                        <a:latin typeface="Courier New" panose="02070309020205020404" pitchFamily="49" charset="0"/>
                        <a:cs typeface="Courier New" panose="02070309020205020404" pitchFamily="49"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GB" sz="1600" u="none" strike="noStrike" dirty="0">
                          <a:effectLst/>
                          <a:latin typeface="Courier New" panose="02070309020205020404" pitchFamily="49" charset="0"/>
                          <a:cs typeface="Courier New" panose="02070309020205020404" pitchFamily="49" charset="0"/>
                        </a:rPr>
                        <a:t>435</a:t>
                      </a:r>
                      <a:endParaRPr lang="en-GB" sz="1600" b="0" i="0" u="none" strike="noStrike" dirty="0">
                        <a:solidFill>
                          <a:srgbClr val="000000"/>
                        </a:solidFill>
                        <a:effectLst/>
                        <a:latin typeface="Courier New" panose="02070309020205020404" pitchFamily="49" charset="0"/>
                        <a:cs typeface="Courier New" panose="02070309020205020404" pitchFamily="49"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graphicFrame>
        <p:nvGraphicFramePr>
          <p:cNvPr id="16" name="Table 15"/>
          <p:cNvGraphicFramePr>
            <a:graphicFrameLocks noGrp="1"/>
          </p:cNvGraphicFramePr>
          <p:nvPr>
            <p:extLst>
              <p:ext uri="{D42A27DB-BD31-4B8C-83A1-F6EECF244321}">
                <p14:modId xmlns:p14="http://schemas.microsoft.com/office/powerpoint/2010/main" val="2203012188"/>
              </p:ext>
            </p:extLst>
          </p:nvPr>
        </p:nvGraphicFramePr>
        <p:xfrm>
          <a:off x="942281" y="2318438"/>
          <a:ext cx="2368596" cy="850467"/>
        </p:xfrm>
        <a:graphic>
          <a:graphicData uri="http://schemas.openxmlformats.org/drawingml/2006/table">
            <a:tbl>
              <a:tblPr>
                <a:tableStyleId>{5C22544A-7EE6-4342-B048-85BDC9FD1C3A}</a:tableStyleId>
              </a:tblPr>
              <a:tblGrid>
                <a:gridCol w="679316"/>
                <a:gridCol w="831612"/>
                <a:gridCol w="857668"/>
              </a:tblGrid>
              <a:tr h="283489">
                <a:tc>
                  <a:txBody>
                    <a:bodyPr/>
                    <a:lstStyle/>
                    <a:p>
                      <a:pPr algn="l" fontAlgn="b"/>
                      <a:r>
                        <a:rPr lang="en-GB" sz="1600" u="none" strike="noStrike" dirty="0">
                          <a:effectLst/>
                          <a:latin typeface="Courier New" panose="02070309020205020404" pitchFamily="49" charset="0"/>
                          <a:cs typeface="Courier New" panose="02070309020205020404" pitchFamily="49" charset="0"/>
                        </a:rPr>
                        <a:t> </a:t>
                      </a:r>
                      <a:endParaRPr lang="en-GB" sz="1600" b="0" i="0" u="none" strike="noStrike" dirty="0">
                        <a:solidFill>
                          <a:srgbClr val="000000"/>
                        </a:solidFill>
                        <a:effectLst/>
                        <a:latin typeface="Courier New" panose="02070309020205020404" pitchFamily="49" charset="0"/>
                        <a:cs typeface="Courier New" panose="02070309020205020404" pitchFamily="49" charset="0"/>
                      </a:endParaRPr>
                    </a:p>
                  </a:txBody>
                  <a:tcPr marL="9525" marR="9525" marT="9525" marB="0" anchor="b">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a:txBody>
                    <a:bodyPr/>
                    <a:lstStyle/>
                    <a:p>
                      <a:pPr algn="r" fontAlgn="b"/>
                      <a:r>
                        <a:rPr lang="en-GB" sz="1600" u="none" strike="noStrike" dirty="0">
                          <a:effectLst/>
                          <a:latin typeface="Courier New" panose="02070309020205020404" pitchFamily="49" charset="0"/>
                          <a:cs typeface="Courier New" panose="02070309020205020404" pitchFamily="49" charset="0"/>
                        </a:rPr>
                        <a:t>&lt;60</a:t>
                      </a:r>
                      <a:endParaRPr lang="en-GB" sz="1600" b="0" i="0" u="none" strike="noStrike" dirty="0">
                        <a:solidFill>
                          <a:srgbClr val="000000"/>
                        </a:solidFill>
                        <a:effectLst/>
                        <a:latin typeface="Courier New" panose="02070309020205020404" pitchFamily="49" charset="0"/>
                        <a:cs typeface="Courier New" panose="02070309020205020404" pitchFamily="49"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GB" sz="1600" u="none" strike="noStrike" dirty="0">
                          <a:effectLst/>
                          <a:latin typeface="Courier New" panose="02070309020205020404" pitchFamily="49" charset="0"/>
                          <a:cs typeface="Courier New" panose="02070309020205020404" pitchFamily="49" charset="0"/>
                        </a:rPr>
                        <a:t>&gt;=60</a:t>
                      </a:r>
                      <a:endParaRPr lang="en-GB" sz="1600" b="0" i="0" u="none" strike="noStrike" dirty="0">
                        <a:solidFill>
                          <a:srgbClr val="000000"/>
                        </a:solidFill>
                        <a:effectLst/>
                        <a:latin typeface="Courier New" panose="02070309020205020404" pitchFamily="49" charset="0"/>
                        <a:cs typeface="Courier New" panose="02070309020205020404" pitchFamily="49"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83489">
                <a:tc>
                  <a:txBody>
                    <a:bodyPr/>
                    <a:lstStyle/>
                    <a:p>
                      <a:pPr algn="r" fontAlgn="b"/>
                      <a:r>
                        <a:rPr lang="en-GB" sz="1600" u="none" strike="noStrike" dirty="0">
                          <a:effectLst/>
                          <a:latin typeface="Courier New" panose="02070309020205020404" pitchFamily="49" charset="0"/>
                          <a:cs typeface="Courier New" panose="02070309020205020404" pitchFamily="49" charset="0"/>
                        </a:rPr>
                        <a:t>2.2</a:t>
                      </a:r>
                      <a:endParaRPr lang="en-GB" sz="1600" b="0" i="0" u="none" strike="noStrike" dirty="0">
                        <a:solidFill>
                          <a:srgbClr val="000000"/>
                        </a:solidFill>
                        <a:effectLst/>
                        <a:latin typeface="Courier New" panose="02070309020205020404" pitchFamily="49" charset="0"/>
                        <a:cs typeface="Courier New" panose="02070309020205020404" pitchFamily="49"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GB" sz="1600" u="none" strike="noStrike" dirty="0">
                          <a:effectLst/>
                          <a:latin typeface="Courier New" panose="02070309020205020404" pitchFamily="49" charset="0"/>
                          <a:cs typeface="Courier New" panose="02070309020205020404" pitchFamily="49" charset="0"/>
                        </a:rPr>
                        <a:t>281</a:t>
                      </a:r>
                      <a:endParaRPr lang="en-GB" sz="1600" b="0" i="0" u="none" strike="noStrike" dirty="0">
                        <a:solidFill>
                          <a:srgbClr val="000000"/>
                        </a:solidFill>
                        <a:effectLst/>
                        <a:latin typeface="Courier New" panose="02070309020205020404" pitchFamily="49" charset="0"/>
                        <a:cs typeface="Courier New" panose="02070309020205020404" pitchFamily="49"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GB" sz="1600" u="none" strike="noStrike" dirty="0">
                          <a:effectLst/>
                          <a:latin typeface="Courier New" panose="02070309020205020404" pitchFamily="49" charset="0"/>
                          <a:cs typeface="Courier New" panose="02070309020205020404" pitchFamily="49" charset="0"/>
                        </a:rPr>
                        <a:t>2</a:t>
                      </a:r>
                      <a:endParaRPr lang="en-GB" sz="1600" b="0" i="0" u="none" strike="noStrike" dirty="0">
                        <a:solidFill>
                          <a:srgbClr val="000000"/>
                        </a:solidFill>
                        <a:effectLst/>
                        <a:latin typeface="Courier New" panose="02070309020205020404" pitchFamily="49" charset="0"/>
                        <a:cs typeface="Courier New" panose="02070309020205020404" pitchFamily="49"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83489">
                <a:tc>
                  <a:txBody>
                    <a:bodyPr/>
                    <a:lstStyle/>
                    <a:p>
                      <a:pPr algn="r" fontAlgn="b"/>
                      <a:r>
                        <a:rPr lang="en-GB" sz="1600" u="none" strike="noStrike" dirty="0">
                          <a:effectLst/>
                          <a:latin typeface="Courier New" panose="02070309020205020404" pitchFamily="49" charset="0"/>
                          <a:cs typeface="Courier New" panose="02070309020205020404" pitchFamily="49" charset="0"/>
                        </a:rPr>
                        <a:t>2.1</a:t>
                      </a:r>
                      <a:endParaRPr lang="en-GB" sz="1600" b="0" i="0" u="none" strike="noStrike" dirty="0">
                        <a:solidFill>
                          <a:srgbClr val="000000"/>
                        </a:solidFill>
                        <a:effectLst/>
                        <a:latin typeface="Courier New" panose="02070309020205020404" pitchFamily="49" charset="0"/>
                        <a:cs typeface="Courier New" panose="02070309020205020404" pitchFamily="49"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GB" sz="1600" u="none" strike="noStrike" dirty="0">
                          <a:effectLst/>
                          <a:latin typeface="Courier New" panose="02070309020205020404" pitchFamily="49" charset="0"/>
                          <a:cs typeface="Courier New" panose="02070309020205020404" pitchFamily="49" charset="0"/>
                        </a:rPr>
                        <a:t>136</a:t>
                      </a:r>
                      <a:endParaRPr lang="en-GB" sz="1600" b="0" i="0" u="none" strike="noStrike" dirty="0">
                        <a:solidFill>
                          <a:srgbClr val="000000"/>
                        </a:solidFill>
                        <a:effectLst/>
                        <a:latin typeface="Courier New" panose="02070309020205020404" pitchFamily="49" charset="0"/>
                        <a:cs typeface="Courier New" panose="02070309020205020404" pitchFamily="49"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GB" sz="1600" u="none" strike="noStrike" dirty="0">
                          <a:effectLst/>
                          <a:latin typeface="Courier New" panose="02070309020205020404" pitchFamily="49" charset="0"/>
                          <a:cs typeface="Courier New" panose="02070309020205020404" pitchFamily="49" charset="0"/>
                        </a:rPr>
                        <a:t>1288</a:t>
                      </a:r>
                      <a:endParaRPr lang="en-GB" sz="1600" b="0" i="0" u="none" strike="noStrike" dirty="0">
                        <a:solidFill>
                          <a:srgbClr val="000000"/>
                        </a:solidFill>
                        <a:effectLst/>
                        <a:latin typeface="Courier New" panose="02070309020205020404" pitchFamily="49" charset="0"/>
                        <a:cs typeface="Courier New" panose="02070309020205020404" pitchFamily="49"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graphicFrame>
        <p:nvGraphicFramePr>
          <p:cNvPr id="17" name="Table 16"/>
          <p:cNvGraphicFramePr>
            <a:graphicFrameLocks noGrp="1"/>
          </p:cNvGraphicFramePr>
          <p:nvPr>
            <p:extLst>
              <p:ext uri="{D42A27DB-BD31-4B8C-83A1-F6EECF244321}">
                <p14:modId xmlns:p14="http://schemas.microsoft.com/office/powerpoint/2010/main" val="755198357"/>
              </p:ext>
            </p:extLst>
          </p:nvPr>
        </p:nvGraphicFramePr>
        <p:xfrm>
          <a:off x="5422258" y="2298624"/>
          <a:ext cx="2390100" cy="870282"/>
        </p:xfrm>
        <a:graphic>
          <a:graphicData uri="http://schemas.openxmlformats.org/drawingml/2006/table">
            <a:tbl>
              <a:tblPr>
                <a:tableStyleId>{5C22544A-7EE6-4342-B048-85BDC9FD1C3A}</a:tableStyleId>
              </a:tblPr>
              <a:tblGrid>
                <a:gridCol w="796700"/>
                <a:gridCol w="796700"/>
                <a:gridCol w="796700"/>
              </a:tblGrid>
              <a:tr h="290094">
                <a:tc>
                  <a:txBody>
                    <a:bodyPr/>
                    <a:lstStyle/>
                    <a:p>
                      <a:pPr algn="l" fontAlgn="b"/>
                      <a:r>
                        <a:rPr lang="en-GB" sz="1600" u="none" strike="noStrike" dirty="0">
                          <a:effectLst/>
                          <a:latin typeface="Courier New" panose="02070309020205020404" pitchFamily="49" charset="0"/>
                          <a:cs typeface="Courier New" panose="02070309020205020404" pitchFamily="49" charset="0"/>
                        </a:rPr>
                        <a:t> </a:t>
                      </a:r>
                      <a:endParaRPr lang="en-GB" sz="1600" b="0" i="0" u="none" strike="noStrike" dirty="0">
                        <a:solidFill>
                          <a:srgbClr val="000000"/>
                        </a:solidFill>
                        <a:effectLst/>
                        <a:latin typeface="Courier New" panose="02070309020205020404" pitchFamily="49" charset="0"/>
                        <a:cs typeface="Courier New" panose="02070309020205020404" pitchFamily="49" charset="0"/>
                      </a:endParaRPr>
                    </a:p>
                  </a:txBody>
                  <a:tcPr marL="9525" marR="9525" marT="9525" marB="0" anchor="b">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a:txBody>
                    <a:bodyPr/>
                    <a:lstStyle/>
                    <a:p>
                      <a:pPr algn="r" fontAlgn="b"/>
                      <a:r>
                        <a:rPr lang="en-GB" sz="1600" u="none" strike="noStrike" dirty="0">
                          <a:effectLst/>
                          <a:latin typeface="Courier New" panose="02070309020205020404" pitchFamily="49" charset="0"/>
                          <a:cs typeface="Courier New" panose="02070309020205020404" pitchFamily="49" charset="0"/>
                        </a:rPr>
                        <a:t>&lt;70</a:t>
                      </a:r>
                      <a:endParaRPr lang="en-GB" sz="1600" b="0" i="0" u="none" strike="noStrike" dirty="0">
                        <a:solidFill>
                          <a:srgbClr val="000000"/>
                        </a:solidFill>
                        <a:effectLst/>
                        <a:latin typeface="Courier New" panose="02070309020205020404" pitchFamily="49" charset="0"/>
                        <a:cs typeface="Courier New" panose="02070309020205020404" pitchFamily="49"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GB" sz="1600" u="none" strike="noStrike">
                          <a:effectLst/>
                          <a:latin typeface="Courier New" panose="02070309020205020404" pitchFamily="49" charset="0"/>
                          <a:cs typeface="Courier New" panose="02070309020205020404" pitchFamily="49" charset="0"/>
                        </a:rPr>
                        <a:t>&gt;=70</a:t>
                      </a:r>
                      <a:endParaRPr lang="en-GB" sz="1600" b="0" i="0" u="none" strike="noStrike">
                        <a:solidFill>
                          <a:srgbClr val="000000"/>
                        </a:solidFill>
                        <a:effectLst/>
                        <a:latin typeface="Courier New" panose="02070309020205020404" pitchFamily="49" charset="0"/>
                        <a:cs typeface="Courier New" panose="02070309020205020404" pitchFamily="49"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90094">
                <a:tc>
                  <a:txBody>
                    <a:bodyPr/>
                    <a:lstStyle/>
                    <a:p>
                      <a:pPr algn="r" fontAlgn="b"/>
                      <a:r>
                        <a:rPr lang="en-GB" sz="1600" u="none" strike="noStrike" dirty="0">
                          <a:effectLst/>
                          <a:latin typeface="Courier New" panose="02070309020205020404" pitchFamily="49" charset="0"/>
                          <a:cs typeface="Courier New" panose="02070309020205020404" pitchFamily="49" charset="0"/>
                        </a:rPr>
                        <a:t>2.1</a:t>
                      </a:r>
                      <a:endParaRPr lang="en-GB" sz="1600" b="0" i="0" u="none" strike="noStrike" dirty="0">
                        <a:solidFill>
                          <a:srgbClr val="000000"/>
                        </a:solidFill>
                        <a:effectLst/>
                        <a:latin typeface="Courier New" panose="02070309020205020404" pitchFamily="49" charset="0"/>
                        <a:cs typeface="Courier New" panose="02070309020205020404" pitchFamily="49"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GB" sz="1600" u="none" strike="noStrike" dirty="0">
                          <a:effectLst/>
                          <a:latin typeface="Courier New" panose="02070309020205020404" pitchFamily="49" charset="0"/>
                          <a:cs typeface="Courier New" panose="02070309020205020404" pitchFamily="49" charset="0"/>
                        </a:rPr>
                        <a:t>1422</a:t>
                      </a:r>
                      <a:endParaRPr lang="en-GB" sz="1600" b="0" i="0" u="none" strike="noStrike" dirty="0">
                        <a:solidFill>
                          <a:srgbClr val="000000"/>
                        </a:solidFill>
                        <a:effectLst/>
                        <a:latin typeface="Courier New" panose="02070309020205020404" pitchFamily="49" charset="0"/>
                        <a:cs typeface="Courier New" panose="02070309020205020404" pitchFamily="49"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GB" sz="1600" u="none" strike="noStrike" dirty="0">
                          <a:effectLst/>
                          <a:latin typeface="Courier New" panose="02070309020205020404" pitchFamily="49" charset="0"/>
                          <a:cs typeface="Courier New" panose="02070309020205020404" pitchFamily="49" charset="0"/>
                        </a:rPr>
                        <a:t>2</a:t>
                      </a:r>
                      <a:endParaRPr lang="en-GB" sz="1600" b="0" i="0" u="none" strike="noStrike" dirty="0">
                        <a:solidFill>
                          <a:srgbClr val="000000"/>
                        </a:solidFill>
                        <a:effectLst/>
                        <a:latin typeface="Courier New" panose="02070309020205020404" pitchFamily="49" charset="0"/>
                        <a:cs typeface="Courier New" panose="02070309020205020404" pitchFamily="49"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90094">
                <a:tc>
                  <a:txBody>
                    <a:bodyPr/>
                    <a:lstStyle/>
                    <a:p>
                      <a:pPr algn="r" fontAlgn="b"/>
                      <a:r>
                        <a:rPr lang="en-GB" sz="1600" u="none" strike="noStrike" dirty="0">
                          <a:effectLst/>
                          <a:latin typeface="Courier New" panose="02070309020205020404" pitchFamily="49" charset="0"/>
                          <a:cs typeface="Courier New" panose="02070309020205020404" pitchFamily="49" charset="0"/>
                        </a:rPr>
                        <a:t>1</a:t>
                      </a:r>
                      <a:endParaRPr lang="en-GB" sz="1600" b="0" i="0" u="none" strike="noStrike" dirty="0">
                        <a:solidFill>
                          <a:srgbClr val="000000"/>
                        </a:solidFill>
                        <a:effectLst/>
                        <a:latin typeface="Courier New" panose="02070309020205020404" pitchFamily="49" charset="0"/>
                        <a:cs typeface="Courier New" panose="02070309020205020404" pitchFamily="49"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GB" sz="1600" u="none" strike="noStrike" dirty="0">
                          <a:effectLst/>
                          <a:latin typeface="Courier New" panose="02070309020205020404" pitchFamily="49" charset="0"/>
                          <a:cs typeface="Courier New" panose="02070309020205020404" pitchFamily="49" charset="0"/>
                        </a:rPr>
                        <a:t>272</a:t>
                      </a:r>
                      <a:endParaRPr lang="en-GB" sz="1600" b="0" i="0" u="none" strike="noStrike" dirty="0">
                        <a:solidFill>
                          <a:srgbClr val="000000"/>
                        </a:solidFill>
                        <a:effectLst/>
                        <a:latin typeface="Courier New" panose="02070309020205020404" pitchFamily="49" charset="0"/>
                        <a:cs typeface="Courier New" panose="02070309020205020404" pitchFamily="49"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GB" sz="1600" u="none" strike="noStrike" dirty="0">
                          <a:effectLst/>
                          <a:latin typeface="Courier New" panose="02070309020205020404" pitchFamily="49" charset="0"/>
                          <a:cs typeface="Courier New" panose="02070309020205020404" pitchFamily="49" charset="0"/>
                        </a:rPr>
                        <a:t>726</a:t>
                      </a:r>
                      <a:endParaRPr lang="en-GB" sz="1600" b="0" i="0" u="none" strike="noStrike" dirty="0">
                        <a:solidFill>
                          <a:srgbClr val="000000"/>
                        </a:solidFill>
                        <a:effectLst/>
                        <a:latin typeface="Courier New" panose="02070309020205020404" pitchFamily="49" charset="0"/>
                        <a:cs typeface="Courier New" panose="02070309020205020404" pitchFamily="49"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367655401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UoH 27th April 2016</a:t>
            </a:r>
            <a:endParaRPr lang="en-GB"/>
          </a:p>
        </p:txBody>
      </p:sp>
      <p:sp>
        <p:nvSpPr>
          <p:cNvPr id="3" name="Slide Number Placeholder 2"/>
          <p:cNvSpPr>
            <a:spLocks noGrp="1"/>
          </p:cNvSpPr>
          <p:nvPr>
            <p:ph type="sldNum" sz="quarter" idx="12"/>
          </p:nvPr>
        </p:nvSpPr>
        <p:spPr/>
        <p:txBody>
          <a:bodyPr/>
          <a:lstStyle/>
          <a:p>
            <a:fld id="{0D1D3A5E-E98E-449F-A4A2-2C0C4EA4DD24}" type="slidenum">
              <a:rPr lang="en-GB" smtClean="0"/>
              <a:t>46</a:t>
            </a:fld>
            <a:endParaRPr lang="en-GB"/>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63688" y="523680"/>
            <a:ext cx="5472608" cy="4187833"/>
          </a:xfrm>
          <a:prstGeom prst="rect">
            <a:avLst/>
          </a:prstGeom>
          <a:noFill/>
          <a:ln>
            <a:noFill/>
          </a:ln>
        </p:spPr>
      </p:pic>
      <p:sp>
        <p:nvSpPr>
          <p:cNvPr id="5" name="TextBox 4"/>
          <p:cNvSpPr txBox="1"/>
          <p:nvPr/>
        </p:nvSpPr>
        <p:spPr>
          <a:xfrm>
            <a:off x="1763688" y="4711513"/>
            <a:ext cx="6192688" cy="1200329"/>
          </a:xfrm>
          <a:prstGeom prst="rect">
            <a:avLst/>
          </a:prstGeom>
          <a:noFill/>
        </p:spPr>
        <p:txBody>
          <a:bodyPr wrap="square" rtlCol="0">
            <a:spAutoFit/>
          </a:bodyPr>
          <a:lstStyle/>
          <a:p>
            <a:r>
              <a:rPr lang="en-GB" dirty="0" smtClean="0">
                <a:latin typeface="Courier New" panose="02070309020205020404" pitchFamily="49" charset="0"/>
                <a:cs typeface="Courier New" panose="02070309020205020404" pitchFamily="49" charset="0"/>
              </a:rPr>
              <a:t>Scatter plot of log(annual pay) versus Overall Average Mark</a:t>
            </a:r>
          </a:p>
          <a:p>
            <a:r>
              <a:rPr lang="en-GB" b="1" dirty="0" smtClean="0">
                <a:latin typeface="Courier New" panose="02070309020205020404" pitchFamily="49" charset="0"/>
                <a:cs typeface="Courier New" panose="02070309020205020404" pitchFamily="49" charset="0"/>
              </a:rPr>
              <a:t>All</a:t>
            </a:r>
          </a:p>
          <a:p>
            <a:r>
              <a:rPr lang="en-GB" dirty="0" smtClean="0">
                <a:latin typeface="Courier New" panose="02070309020205020404" pitchFamily="49" charset="0"/>
                <a:cs typeface="Courier New" panose="02070309020205020404" pitchFamily="49" charset="0"/>
              </a:rPr>
              <a:t>n=1193(based on 1292, trimmed by </a:t>
            </a:r>
            <a:r>
              <a:rPr lang="en-GB" dirty="0" err="1" smtClean="0">
                <a:latin typeface="Courier New" panose="02070309020205020404" pitchFamily="49" charset="0"/>
                <a:cs typeface="Courier New" panose="02070309020205020404" pitchFamily="49" charset="0"/>
              </a:rPr>
              <a:t>payband</a:t>
            </a:r>
            <a:r>
              <a:rPr lang="en-GB" dirty="0" smtClean="0">
                <a:latin typeface="Courier New" panose="02070309020205020404" pitchFamily="49" charset="0"/>
                <a:cs typeface="Courier New" panose="02070309020205020404" pitchFamily="49" charset="0"/>
              </a:rPr>
              <a:t>)</a:t>
            </a:r>
            <a:endParaRPr lang="en-GB"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76546327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UoH 27th April 2016</a:t>
            </a:r>
            <a:endParaRPr lang="en-GB"/>
          </a:p>
        </p:txBody>
      </p:sp>
      <p:sp>
        <p:nvSpPr>
          <p:cNvPr id="3" name="Slide Number Placeholder 2"/>
          <p:cNvSpPr>
            <a:spLocks noGrp="1"/>
          </p:cNvSpPr>
          <p:nvPr>
            <p:ph type="sldNum" sz="quarter" idx="12"/>
          </p:nvPr>
        </p:nvSpPr>
        <p:spPr/>
        <p:txBody>
          <a:bodyPr/>
          <a:lstStyle/>
          <a:p>
            <a:fld id="{0D1D3A5E-E98E-449F-A4A2-2C0C4EA4DD24}" type="slidenum">
              <a:rPr lang="en-GB" smtClean="0"/>
              <a:t>47</a:t>
            </a:fld>
            <a:endParaRPr lang="en-GB"/>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14855" y="836712"/>
            <a:ext cx="5114290" cy="3742690"/>
          </a:xfrm>
          <a:prstGeom prst="rect">
            <a:avLst/>
          </a:prstGeom>
          <a:noFill/>
          <a:ln>
            <a:noFill/>
          </a:ln>
        </p:spPr>
      </p:pic>
      <p:sp>
        <p:nvSpPr>
          <p:cNvPr id="5" name="TextBox 4"/>
          <p:cNvSpPr txBox="1"/>
          <p:nvPr/>
        </p:nvSpPr>
        <p:spPr>
          <a:xfrm>
            <a:off x="2014855" y="4725144"/>
            <a:ext cx="6192688" cy="369332"/>
          </a:xfrm>
          <a:prstGeom prst="rect">
            <a:avLst/>
          </a:prstGeom>
          <a:noFill/>
        </p:spPr>
        <p:txBody>
          <a:bodyPr wrap="square" rtlCol="0">
            <a:spAutoFit/>
          </a:bodyPr>
          <a:lstStyle/>
          <a:p>
            <a:r>
              <a:rPr lang="en-GB" dirty="0" smtClean="0">
                <a:latin typeface="Courier New" panose="02070309020205020404" pitchFamily="49" charset="0"/>
                <a:cs typeface="Courier New" panose="02070309020205020404" pitchFamily="49" charset="0"/>
              </a:rPr>
              <a:t>Density of log(annual pay))</a:t>
            </a:r>
            <a:endParaRPr lang="en-GB"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89201639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UoH 27th April 2016</a:t>
            </a:r>
            <a:endParaRPr lang="en-GB"/>
          </a:p>
        </p:txBody>
      </p:sp>
      <p:sp>
        <p:nvSpPr>
          <p:cNvPr id="3" name="Slide Number Placeholder 2"/>
          <p:cNvSpPr>
            <a:spLocks noGrp="1"/>
          </p:cNvSpPr>
          <p:nvPr>
            <p:ph type="sldNum" sz="quarter" idx="12"/>
          </p:nvPr>
        </p:nvSpPr>
        <p:spPr/>
        <p:txBody>
          <a:bodyPr/>
          <a:lstStyle/>
          <a:p>
            <a:fld id="{0D1D3A5E-E98E-449F-A4A2-2C0C4EA4DD24}" type="slidenum">
              <a:rPr lang="en-GB" smtClean="0"/>
              <a:t>48</a:t>
            </a:fld>
            <a:endParaRPr lang="en-GB"/>
          </a:p>
        </p:txBody>
      </p:sp>
      <p:sp>
        <p:nvSpPr>
          <p:cNvPr id="4" name="TextBox 3"/>
          <p:cNvSpPr txBox="1"/>
          <p:nvPr/>
        </p:nvSpPr>
        <p:spPr>
          <a:xfrm>
            <a:off x="1763688" y="4711513"/>
            <a:ext cx="5616624" cy="1200329"/>
          </a:xfrm>
          <a:prstGeom prst="rect">
            <a:avLst/>
          </a:prstGeom>
          <a:noFill/>
        </p:spPr>
        <p:txBody>
          <a:bodyPr wrap="square" rtlCol="0">
            <a:spAutoFit/>
          </a:bodyPr>
          <a:lstStyle/>
          <a:p>
            <a:r>
              <a:rPr lang="en-GB" dirty="0" smtClean="0">
                <a:latin typeface="Courier New" panose="02070309020205020404" pitchFamily="49" charset="0"/>
                <a:cs typeface="Courier New" panose="02070309020205020404" pitchFamily="49" charset="0"/>
              </a:rPr>
              <a:t>Scatter plot of log(annual pay) versus Overall Average Mark</a:t>
            </a:r>
          </a:p>
          <a:p>
            <a:r>
              <a:rPr lang="en-GB" b="1" dirty="0" smtClean="0">
                <a:latin typeface="Courier New" panose="02070309020205020404" pitchFamily="49" charset="0"/>
                <a:cs typeface="Courier New" panose="02070309020205020404" pitchFamily="49" charset="0"/>
              </a:rPr>
              <a:t>Science</a:t>
            </a:r>
          </a:p>
          <a:p>
            <a:r>
              <a:rPr lang="en-GB" dirty="0" smtClean="0">
                <a:latin typeface="Courier New" panose="02070309020205020404" pitchFamily="49" charset="0"/>
                <a:cs typeface="Courier New" panose="02070309020205020404" pitchFamily="49" charset="0"/>
              </a:rPr>
              <a:t>n=646</a:t>
            </a:r>
            <a:endParaRPr lang="en-GB" dirty="0">
              <a:latin typeface="Courier New" panose="02070309020205020404" pitchFamily="49" charset="0"/>
              <a:cs typeface="Courier New" panose="02070309020205020404" pitchFamily="49" charset="0"/>
            </a:endParaRPr>
          </a:p>
        </p:txBody>
      </p:sp>
      <p:pic>
        <p:nvPicPr>
          <p:cNvPr id="5" name="Picture 4"/>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63688" y="404664"/>
            <a:ext cx="5616624" cy="4306849"/>
          </a:xfrm>
          <a:prstGeom prst="rect">
            <a:avLst/>
          </a:prstGeom>
          <a:noFill/>
          <a:ln>
            <a:noFill/>
          </a:ln>
        </p:spPr>
      </p:pic>
    </p:spTree>
    <p:extLst>
      <p:ext uri="{BB962C8B-B14F-4D97-AF65-F5344CB8AC3E}">
        <p14:creationId xmlns:p14="http://schemas.microsoft.com/office/powerpoint/2010/main" val="428355293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UoH 27th April 2016</a:t>
            </a:r>
            <a:endParaRPr lang="en-GB"/>
          </a:p>
        </p:txBody>
      </p:sp>
      <p:sp>
        <p:nvSpPr>
          <p:cNvPr id="3" name="Slide Number Placeholder 2"/>
          <p:cNvSpPr>
            <a:spLocks noGrp="1"/>
          </p:cNvSpPr>
          <p:nvPr>
            <p:ph type="sldNum" sz="quarter" idx="12"/>
          </p:nvPr>
        </p:nvSpPr>
        <p:spPr/>
        <p:txBody>
          <a:bodyPr/>
          <a:lstStyle/>
          <a:p>
            <a:fld id="{0D1D3A5E-E98E-449F-A4A2-2C0C4EA4DD24}" type="slidenum">
              <a:rPr lang="en-GB" smtClean="0"/>
              <a:t>49</a:t>
            </a:fld>
            <a:endParaRPr lang="en-GB"/>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27818" y="332656"/>
            <a:ext cx="5616624" cy="4104456"/>
          </a:xfrm>
          <a:prstGeom prst="rect">
            <a:avLst/>
          </a:prstGeom>
          <a:noFill/>
          <a:ln>
            <a:noFill/>
          </a:ln>
        </p:spPr>
      </p:pic>
      <p:sp>
        <p:nvSpPr>
          <p:cNvPr id="5" name="TextBox 4"/>
          <p:cNvSpPr txBox="1"/>
          <p:nvPr/>
        </p:nvSpPr>
        <p:spPr>
          <a:xfrm>
            <a:off x="1763688" y="4467426"/>
            <a:ext cx="5904656" cy="1754326"/>
          </a:xfrm>
          <a:prstGeom prst="rect">
            <a:avLst/>
          </a:prstGeom>
          <a:noFill/>
        </p:spPr>
        <p:txBody>
          <a:bodyPr wrap="square" rtlCol="0">
            <a:spAutoFit/>
          </a:bodyPr>
          <a:lstStyle/>
          <a:p>
            <a:r>
              <a:rPr lang="en-GB" dirty="0" smtClean="0">
                <a:latin typeface="Courier New" panose="02070309020205020404" pitchFamily="49" charset="0"/>
                <a:cs typeface="Courier New" panose="02070309020205020404" pitchFamily="49" charset="0"/>
              </a:rPr>
              <a:t>Data-driven RD plots</a:t>
            </a:r>
          </a:p>
          <a:p>
            <a:r>
              <a:rPr lang="en-GB" dirty="0" smtClean="0">
                <a:latin typeface="Courier New" panose="02070309020205020404" pitchFamily="49" charset="0"/>
                <a:cs typeface="Courier New" panose="02070309020205020404" pitchFamily="49" charset="0"/>
              </a:rPr>
              <a:t>See </a:t>
            </a:r>
            <a:r>
              <a:rPr lang="en-GB" dirty="0" err="1" smtClean="0">
                <a:latin typeface="Courier New" panose="02070309020205020404" pitchFamily="49" charset="0"/>
                <a:cs typeface="Courier New" panose="02070309020205020404" pitchFamily="49" charset="0"/>
              </a:rPr>
              <a:t>Calonico</a:t>
            </a:r>
            <a:r>
              <a:rPr lang="en-GB" dirty="0" smtClean="0">
                <a:latin typeface="Courier New" panose="02070309020205020404" pitchFamily="49" charset="0"/>
                <a:cs typeface="Courier New" panose="02070309020205020404" pitchFamily="49" charset="0"/>
              </a:rPr>
              <a:t>, </a:t>
            </a:r>
            <a:r>
              <a:rPr lang="en-GB" dirty="0" err="1" smtClean="0">
                <a:latin typeface="Courier New" panose="02070309020205020404" pitchFamily="49" charset="0"/>
                <a:cs typeface="Courier New" panose="02070309020205020404" pitchFamily="49" charset="0"/>
              </a:rPr>
              <a:t>Catteneo</a:t>
            </a:r>
            <a:r>
              <a:rPr lang="en-GB" dirty="0">
                <a:latin typeface="Courier New" panose="02070309020205020404" pitchFamily="49" charset="0"/>
                <a:cs typeface="Courier New" panose="02070309020205020404" pitchFamily="49" charset="0"/>
              </a:rPr>
              <a:t> </a:t>
            </a:r>
            <a:r>
              <a:rPr lang="en-GB" dirty="0" smtClean="0">
                <a:latin typeface="Courier New" panose="02070309020205020404" pitchFamily="49" charset="0"/>
                <a:cs typeface="Courier New" panose="02070309020205020404" pitchFamily="49" charset="0"/>
              </a:rPr>
              <a:t>and </a:t>
            </a:r>
            <a:r>
              <a:rPr lang="en-GB" dirty="0" err="1" smtClean="0">
                <a:latin typeface="Courier New" panose="02070309020205020404" pitchFamily="49" charset="0"/>
                <a:cs typeface="Courier New" panose="02070309020205020404" pitchFamily="49" charset="0"/>
              </a:rPr>
              <a:t>Titunik</a:t>
            </a:r>
            <a:r>
              <a:rPr lang="en-GB" dirty="0" smtClean="0">
                <a:latin typeface="Courier New" panose="02070309020205020404" pitchFamily="49" charset="0"/>
                <a:cs typeface="Courier New" panose="02070309020205020404" pitchFamily="49" charset="0"/>
              </a:rPr>
              <a:t> (2014)</a:t>
            </a:r>
          </a:p>
          <a:p>
            <a:r>
              <a:rPr lang="en-GB" dirty="0" smtClean="0">
                <a:latin typeface="Courier New" panose="02070309020205020404" pitchFamily="49" charset="0"/>
                <a:cs typeface="Courier New" panose="02070309020205020404" pitchFamily="49" charset="0"/>
              </a:rPr>
              <a:t>Bin scatter plot of log(annual pay) versus Overall Average Mark</a:t>
            </a:r>
          </a:p>
          <a:p>
            <a:r>
              <a:rPr lang="en-GB" b="1" dirty="0" smtClean="0">
                <a:latin typeface="Courier New" panose="02070309020205020404" pitchFamily="49" charset="0"/>
                <a:cs typeface="Courier New" panose="02070309020205020404" pitchFamily="49" charset="0"/>
              </a:rPr>
              <a:t>All </a:t>
            </a:r>
            <a:r>
              <a:rPr lang="en-GB" dirty="0">
                <a:latin typeface="Courier New" panose="02070309020205020404" pitchFamily="49" charset="0"/>
                <a:cs typeface="Courier New" panose="02070309020205020404" pitchFamily="49" charset="0"/>
              </a:rPr>
              <a:t>Cut-off 60</a:t>
            </a:r>
          </a:p>
          <a:p>
            <a:r>
              <a:rPr lang="en-GB" dirty="0" smtClean="0">
                <a:latin typeface="Courier New" panose="02070309020205020404" pitchFamily="49" charset="0"/>
                <a:cs typeface="Courier New" panose="02070309020205020404" pitchFamily="49" charset="0"/>
              </a:rPr>
              <a:t>n=1193</a:t>
            </a:r>
            <a:endParaRPr lang="en-GB"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5917063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1560" y="188640"/>
            <a:ext cx="7992888" cy="5832648"/>
          </a:xfrm>
        </p:spPr>
        <p:txBody>
          <a:bodyPr>
            <a:normAutofit fontScale="90000"/>
          </a:bodyPr>
          <a:lstStyle/>
          <a:p>
            <a:pPr algn="l"/>
            <a:r>
              <a:rPr lang="en-GB" sz="1800" dirty="0" smtClean="0">
                <a:solidFill>
                  <a:srgbClr val="002060"/>
                </a:solidFill>
              </a:rPr>
              <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a:solidFill>
                  <a:srgbClr val="002060"/>
                </a:solidFill>
              </a:rPr>
              <a:t>	</a:t>
            </a:r>
            <a:r>
              <a:rPr lang="en-GB" sz="1800" dirty="0" smtClean="0">
                <a:solidFill>
                  <a:srgbClr val="002060"/>
                </a:solidFill>
              </a:rPr>
              <a:t>Variation around Average</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smtClean="0">
                <a:solidFill>
                  <a:srgbClr val="002060"/>
                </a:solidFill>
              </a:rPr>
              <a:t>		Subject			Higher for Science, Social Science</a:t>
            </a:r>
            <a:br>
              <a:rPr lang="en-GB" sz="1800" dirty="0" smtClean="0">
                <a:solidFill>
                  <a:srgbClr val="002060"/>
                </a:solidFill>
              </a:rPr>
            </a:br>
            <a:r>
              <a:rPr lang="en-GB" sz="1800" dirty="0" smtClean="0">
                <a:solidFill>
                  <a:srgbClr val="002060"/>
                </a:solidFill>
              </a:rPr>
              <a:t>					(Harkness and Machin, inter alia)</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smtClean="0">
                <a:solidFill>
                  <a:srgbClr val="002060"/>
                </a:solidFill>
              </a:rPr>
              <a:t>		Institution			Higher for ‘Elite’ HEIs</a:t>
            </a:r>
            <a:br>
              <a:rPr lang="en-GB" sz="1800" dirty="0" smtClean="0">
                <a:solidFill>
                  <a:srgbClr val="002060"/>
                </a:solidFill>
              </a:rPr>
            </a:br>
            <a:r>
              <a:rPr lang="en-GB" sz="1800" dirty="0" smtClean="0">
                <a:solidFill>
                  <a:srgbClr val="002060"/>
                </a:solidFill>
              </a:rPr>
              <a:t>					(Chevalier et al., inter al.)</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		Hence Differential Fees	(Greenaway and Haynes)</a:t>
            </a:r>
            <a:r>
              <a:rPr lang="en-GB" sz="1800" dirty="0">
                <a:solidFill>
                  <a:srgbClr val="002060"/>
                </a:solidFill>
              </a:rPr>
              <a:t/>
            </a:r>
            <a:br>
              <a:rPr lang="en-GB" sz="1800" dirty="0">
                <a:solidFill>
                  <a:srgbClr val="002060"/>
                </a:solidFill>
              </a:rPr>
            </a:br>
            <a:r>
              <a:rPr lang="en-GB" sz="1800" dirty="0" smtClean="0">
                <a:solidFill>
                  <a:srgbClr val="002060"/>
                </a:solidFill>
              </a:rPr>
              <a:t>		</a:t>
            </a:r>
            <a:br>
              <a:rPr lang="en-GB" sz="1800" dirty="0" smtClean="0">
                <a:solidFill>
                  <a:srgbClr val="002060"/>
                </a:solidFill>
              </a:rPr>
            </a:br>
            <a:r>
              <a:rPr lang="en-GB" sz="1800" dirty="0">
                <a:solidFill>
                  <a:srgbClr val="002060"/>
                </a:solidFill>
              </a:rPr>
              <a:t>	</a:t>
            </a:r>
            <a:r>
              <a:rPr lang="en-GB" sz="1800" dirty="0" smtClean="0">
                <a:solidFill>
                  <a:srgbClr val="002060"/>
                </a:solidFill>
              </a:rPr>
              <a:t>	Prior Schooling		(Naylor and Smith)</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smtClean="0">
                <a:solidFill>
                  <a:srgbClr val="002060"/>
                </a:solidFill>
              </a:rPr>
              <a:t>		Cohort			Walker and Zhu, 2008</a:t>
            </a:r>
            <a:br>
              <a:rPr lang="en-GB" sz="1800" dirty="0" smtClean="0">
                <a:solidFill>
                  <a:srgbClr val="002060"/>
                </a:solidFill>
              </a:rPr>
            </a:br>
            <a:r>
              <a:rPr lang="en-GB" sz="1800" dirty="0">
                <a:solidFill>
                  <a:srgbClr val="002060"/>
                </a:solidFill>
              </a:rPr>
              <a:t>	</a:t>
            </a:r>
            <a:r>
              <a:rPr lang="en-GB" sz="1800" dirty="0" smtClean="0">
                <a:solidFill>
                  <a:srgbClr val="002060"/>
                </a:solidFill>
              </a:rPr>
              <a:t>				Expansion no effect on average</a:t>
            </a:r>
            <a:br>
              <a:rPr lang="en-GB" sz="1800" dirty="0" smtClean="0">
                <a:solidFill>
                  <a:srgbClr val="002060"/>
                </a:solidFill>
              </a:rPr>
            </a:br>
            <a:r>
              <a:rPr lang="en-GB" sz="1800" dirty="0">
                <a:solidFill>
                  <a:srgbClr val="002060"/>
                </a:solidFill>
              </a:rPr>
              <a:t>	</a:t>
            </a:r>
            <a:r>
              <a:rPr lang="en-GB" sz="1800" dirty="0" smtClean="0">
                <a:solidFill>
                  <a:srgbClr val="002060"/>
                </a:solidFill>
              </a:rPr>
              <a:t>				Increased premium in highest quartile</a:t>
            </a:r>
            <a:br>
              <a:rPr lang="en-GB" sz="1800" dirty="0" smtClean="0">
                <a:solidFill>
                  <a:srgbClr val="002060"/>
                </a:solidFill>
              </a:rPr>
            </a:br>
            <a:r>
              <a:rPr lang="en-GB" sz="1800" dirty="0" smtClean="0">
                <a:solidFill>
                  <a:srgbClr val="002060"/>
                </a:solidFill>
              </a:rPr>
              <a:t>					(Ability composition effect?)</a:t>
            </a:r>
            <a:r>
              <a:rPr lang="en-GB" sz="1800" dirty="0">
                <a:solidFill>
                  <a:srgbClr val="002060"/>
                </a:solidFill>
              </a:rPr>
              <a:t/>
            </a:r>
            <a:br>
              <a:rPr lang="en-GB" sz="1800" dirty="0">
                <a:solidFill>
                  <a:srgbClr val="002060"/>
                </a:solidFill>
              </a:rPr>
            </a:br>
            <a:r>
              <a:rPr lang="en-GB" sz="1800" dirty="0" smtClean="0">
                <a:solidFill>
                  <a:srgbClr val="002060"/>
                </a:solidFill>
              </a:rPr>
              <a:t/>
            </a:r>
            <a:br>
              <a:rPr lang="en-GB" sz="1800" dirty="0" smtClean="0">
                <a:solidFill>
                  <a:srgbClr val="002060"/>
                </a:solidFill>
              </a:rPr>
            </a:br>
            <a:r>
              <a:rPr lang="en-GB" sz="1800" dirty="0" smtClean="0">
                <a:solidFill>
                  <a:srgbClr val="002060"/>
                </a:solidFill>
              </a:rPr>
              <a:t>		… Degree Class </a:t>
            </a:r>
            <a:r>
              <a:rPr lang="en-GB" sz="1800" dirty="0" err="1" smtClean="0">
                <a:solidFill>
                  <a:srgbClr val="002060"/>
                </a:solidFill>
              </a:rPr>
              <a:t>Premia</a:t>
            </a:r>
            <a:r>
              <a:rPr lang="en-GB" sz="1800" dirty="0" smtClean="0">
                <a:solidFill>
                  <a:srgbClr val="002060"/>
                </a:solidFill>
              </a:rPr>
              <a:t>	(Not available in NCDS)</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
            </a:r>
            <a:br>
              <a:rPr lang="en-GB" sz="1800" dirty="0" smtClean="0">
                <a:solidFill>
                  <a:srgbClr val="002060"/>
                </a:solidFill>
              </a:rPr>
            </a:br>
            <a:endParaRPr lang="en-GB" sz="1800" dirty="0">
              <a:solidFill>
                <a:srgbClr val="002060"/>
              </a:solidFill>
            </a:endParaRPr>
          </a:p>
        </p:txBody>
      </p:sp>
      <p:sp>
        <p:nvSpPr>
          <p:cNvPr id="4" name="Footer Placeholder 3"/>
          <p:cNvSpPr>
            <a:spLocks noGrp="1"/>
          </p:cNvSpPr>
          <p:nvPr>
            <p:ph type="ftr" sz="quarter" idx="11"/>
          </p:nvPr>
        </p:nvSpPr>
        <p:spPr/>
        <p:txBody>
          <a:bodyPr/>
          <a:lstStyle/>
          <a:p>
            <a:r>
              <a:rPr lang="en-US" smtClean="0"/>
              <a:t>UoH 27th April 2016</a:t>
            </a:r>
            <a:endParaRPr lang="en-GB"/>
          </a:p>
        </p:txBody>
      </p:sp>
      <p:sp>
        <p:nvSpPr>
          <p:cNvPr id="5" name="Slide Number Placeholder 4"/>
          <p:cNvSpPr>
            <a:spLocks noGrp="1"/>
          </p:cNvSpPr>
          <p:nvPr>
            <p:ph type="sldNum" sz="quarter" idx="12"/>
          </p:nvPr>
        </p:nvSpPr>
        <p:spPr/>
        <p:txBody>
          <a:bodyPr/>
          <a:lstStyle/>
          <a:p>
            <a:fld id="{0D1D3A5E-E98E-449F-A4A2-2C0C4EA4DD24}" type="slidenum">
              <a:rPr lang="en-GB" smtClean="0"/>
              <a:t>5</a:t>
            </a:fld>
            <a:endParaRPr lang="en-GB" dirty="0"/>
          </a:p>
        </p:txBody>
      </p:sp>
    </p:spTree>
    <p:extLst>
      <p:ext uri="{BB962C8B-B14F-4D97-AF65-F5344CB8AC3E}">
        <p14:creationId xmlns:p14="http://schemas.microsoft.com/office/powerpoint/2010/main" val="159039436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UoH 27th April 2016</a:t>
            </a:r>
            <a:endParaRPr lang="en-GB"/>
          </a:p>
        </p:txBody>
      </p:sp>
      <p:sp>
        <p:nvSpPr>
          <p:cNvPr id="3" name="Slide Number Placeholder 2"/>
          <p:cNvSpPr>
            <a:spLocks noGrp="1"/>
          </p:cNvSpPr>
          <p:nvPr>
            <p:ph type="sldNum" sz="quarter" idx="12"/>
          </p:nvPr>
        </p:nvSpPr>
        <p:spPr/>
        <p:txBody>
          <a:bodyPr/>
          <a:lstStyle/>
          <a:p>
            <a:fld id="{0D1D3A5E-E98E-449F-A4A2-2C0C4EA4DD24}" type="slidenum">
              <a:rPr lang="en-GB" smtClean="0"/>
              <a:t>50</a:t>
            </a:fld>
            <a:endParaRPr lang="en-GB"/>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19672" y="764703"/>
            <a:ext cx="5616624" cy="4036265"/>
          </a:xfrm>
          <a:prstGeom prst="rect">
            <a:avLst/>
          </a:prstGeom>
          <a:noFill/>
          <a:ln>
            <a:noFill/>
          </a:ln>
        </p:spPr>
      </p:pic>
      <p:sp>
        <p:nvSpPr>
          <p:cNvPr id="5" name="TextBox 4"/>
          <p:cNvSpPr txBox="1"/>
          <p:nvPr/>
        </p:nvSpPr>
        <p:spPr>
          <a:xfrm>
            <a:off x="107504" y="4800968"/>
            <a:ext cx="9036496" cy="1754326"/>
          </a:xfrm>
          <a:prstGeom prst="rect">
            <a:avLst/>
          </a:prstGeom>
          <a:noFill/>
        </p:spPr>
        <p:txBody>
          <a:bodyPr wrap="square" rtlCol="0">
            <a:spAutoFit/>
          </a:bodyPr>
          <a:lstStyle/>
          <a:p>
            <a:r>
              <a:rPr lang="en-GB" dirty="0" smtClean="0">
                <a:latin typeface="Courier New" panose="02070309020205020404" pitchFamily="49" charset="0"/>
                <a:cs typeface="Courier New" panose="02070309020205020404" pitchFamily="49" charset="0"/>
              </a:rPr>
              <a:t>Data-driven RD plots: See </a:t>
            </a:r>
            <a:r>
              <a:rPr lang="en-GB" dirty="0" err="1" smtClean="0">
                <a:latin typeface="Courier New" panose="02070309020205020404" pitchFamily="49" charset="0"/>
                <a:cs typeface="Courier New" panose="02070309020205020404" pitchFamily="49" charset="0"/>
              </a:rPr>
              <a:t>Calonico</a:t>
            </a:r>
            <a:r>
              <a:rPr lang="en-GB" dirty="0" smtClean="0">
                <a:latin typeface="Courier New" panose="02070309020205020404" pitchFamily="49" charset="0"/>
                <a:cs typeface="Courier New" panose="02070309020205020404" pitchFamily="49" charset="0"/>
              </a:rPr>
              <a:t>, </a:t>
            </a:r>
            <a:r>
              <a:rPr lang="en-GB" dirty="0" err="1" smtClean="0">
                <a:latin typeface="Courier New" panose="02070309020205020404" pitchFamily="49" charset="0"/>
                <a:cs typeface="Courier New" panose="02070309020205020404" pitchFamily="49" charset="0"/>
              </a:rPr>
              <a:t>Catteneo</a:t>
            </a:r>
            <a:r>
              <a:rPr lang="en-GB" dirty="0">
                <a:latin typeface="Courier New" panose="02070309020205020404" pitchFamily="49" charset="0"/>
                <a:cs typeface="Courier New" panose="02070309020205020404" pitchFamily="49" charset="0"/>
              </a:rPr>
              <a:t> </a:t>
            </a:r>
            <a:r>
              <a:rPr lang="en-GB" dirty="0" smtClean="0">
                <a:latin typeface="Courier New" panose="02070309020205020404" pitchFamily="49" charset="0"/>
                <a:cs typeface="Courier New" panose="02070309020205020404" pitchFamily="49" charset="0"/>
              </a:rPr>
              <a:t>and </a:t>
            </a:r>
            <a:r>
              <a:rPr lang="en-GB" dirty="0" err="1" smtClean="0">
                <a:latin typeface="Courier New" panose="02070309020205020404" pitchFamily="49" charset="0"/>
                <a:cs typeface="Courier New" panose="02070309020205020404" pitchFamily="49" charset="0"/>
              </a:rPr>
              <a:t>Titunik</a:t>
            </a:r>
            <a:r>
              <a:rPr lang="en-GB" dirty="0" smtClean="0">
                <a:latin typeface="Courier New" panose="02070309020205020404" pitchFamily="49" charset="0"/>
                <a:cs typeface="Courier New" panose="02070309020205020404" pitchFamily="49" charset="0"/>
              </a:rPr>
              <a:t> (2014)</a:t>
            </a:r>
          </a:p>
          <a:p>
            <a:r>
              <a:rPr lang="en-GB" dirty="0" smtClean="0">
                <a:latin typeface="Courier New" panose="02070309020205020404" pitchFamily="49" charset="0"/>
                <a:cs typeface="Courier New" panose="02070309020205020404" pitchFamily="49" charset="0"/>
              </a:rPr>
              <a:t>Bin scatter plot of log(annual pay) versus Overall Average Mark</a:t>
            </a:r>
          </a:p>
          <a:p>
            <a:r>
              <a:rPr lang="en-GB" dirty="0" smtClean="0">
                <a:latin typeface="Courier New" panose="02070309020205020404" pitchFamily="49" charset="0"/>
                <a:cs typeface="Courier New" panose="02070309020205020404" pitchFamily="49" charset="0"/>
              </a:rPr>
              <a:t>IMSE-optimal quantile-spaced method using polynomial regression.</a:t>
            </a:r>
          </a:p>
          <a:p>
            <a:r>
              <a:rPr lang="en-GB" dirty="0" smtClean="0">
                <a:latin typeface="Courier New" panose="02070309020205020404" pitchFamily="49" charset="0"/>
                <a:cs typeface="Courier New" panose="02070309020205020404" pitchFamily="49" charset="0"/>
              </a:rPr>
              <a:t>(</a:t>
            </a:r>
            <a:r>
              <a:rPr lang="en-GB" dirty="0" err="1" smtClean="0">
                <a:latin typeface="Courier New" panose="02070309020205020404" pitchFamily="49" charset="0"/>
                <a:cs typeface="Courier New" panose="02070309020205020404" pitchFamily="49" charset="0"/>
              </a:rPr>
              <a:t>qspr</a:t>
            </a:r>
            <a:r>
              <a:rPr lang="en-GB" dirty="0" smtClean="0">
                <a:latin typeface="Courier New" panose="02070309020205020404" pitchFamily="49" charset="0"/>
                <a:cs typeface="Courier New" panose="02070309020205020404" pitchFamily="49" charset="0"/>
              </a:rPr>
              <a:t>)</a:t>
            </a:r>
          </a:p>
          <a:p>
            <a:r>
              <a:rPr lang="en-GB" b="1" dirty="0" smtClean="0">
                <a:latin typeface="Courier New" panose="02070309020205020404" pitchFamily="49" charset="0"/>
                <a:cs typeface="Courier New" panose="02070309020205020404" pitchFamily="49" charset="0"/>
              </a:rPr>
              <a:t>All </a:t>
            </a:r>
            <a:r>
              <a:rPr lang="en-GB" dirty="0">
                <a:latin typeface="Courier New" panose="02070309020205020404" pitchFamily="49" charset="0"/>
                <a:cs typeface="Courier New" panose="02070309020205020404" pitchFamily="49" charset="0"/>
              </a:rPr>
              <a:t>Cut-off 60</a:t>
            </a:r>
          </a:p>
          <a:p>
            <a:r>
              <a:rPr lang="en-GB" dirty="0" smtClean="0">
                <a:latin typeface="Courier New" panose="02070309020205020404" pitchFamily="49" charset="0"/>
                <a:cs typeface="Courier New" panose="02070309020205020404" pitchFamily="49" charset="0"/>
              </a:rPr>
              <a:t>n=1193</a:t>
            </a:r>
            <a:endParaRPr lang="en-GB" dirty="0">
              <a:latin typeface="Courier New" panose="02070309020205020404" pitchFamily="49" charset="0"/>
              <a:cs typeface="Courier New" panose="02070309020205020404" pitchFamily="49" charset="0"/>
            </a:endParaRPr>
          </a:p>
        </p:txBody>
      </p:sp>
      <p:sp>
        <p:nvSpPr>
          <p:cNvPr id="6" name="TextBox 5"/>
          <p:cNvSpPr txBox="1"/>
          <p:nvPr/>
        </p:nvSpPr>
        <p:spPr>
          <a:xfrm>
            <a:off x="2123728" y="211014"/>
            <a:ext cx="5904656" cy="646331"/>
          </a:xfrm>
          <a:prstGeom prst="rect">
            <a:avLst/>
          </a:prstGeom>
          <a:noFill/>
        </p:spPr>
        <p:txBody>
          <a:bodyPr wrap="square" rtlCol="0">
            <a:spAutoFit/>
          </a:bodyPr>
          <a:lstStyle/>
          <a:p>
            <a:r>
              <a:rPr lang="en-GB" b="1" dirty="0" smtClean="0">
                <a:latin typeface="Courier New" panose="02070309020205020404" pitchFamily="49" charset="0"/>
                <a:cs typeface="Courier New" panose="02070309020205020404" pitchFamily="49" charset="0"/>
              </a:rPr>
              <a:t>All (again) </a:t>
            </a:r>
            <a:r>
              <a:rPr lang="en-GB" dirty="0" smtClean="0">
                <a:latin typeface="Courier New" panose="02070309020205020404" pitchFamily="49" charset="0"/>
                <a:cs typeface="Courier New" panose="02070309020205020404" pitchFamily="49" charset="0"/>
              </a:rPr>
              <a:t>Cut-off </a:t>
            </a:r>
            <a:r>
              <a:rPr lang="en-GB" dirty="0">
                <a:latin typeface="Courier New" panose="02070309020205020404" pitchFamily="49" charset="0"/>
                <a:cs typeface="Courier New" panose="02070309020205020404" pitchFamily="49" charset="0"/>
              </a:rPr>
              <a:t>60</a:t>
            </a:r>
          </a:p>
          <a:p>
            <a:endParaRPr lang="en-GB" b="1" dirty="0" smtClean="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73571264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UoH 27th April 2016</a:t>
            </a:r>
            <a:endParaRPr lang="en-GB"/>
          </a:p>
        </p:txBody>
      </p:sp>
      <p:sp>
        <p:nvSpPr>
          <p:cNvPr id="3" name="Slide Number Placeholder 2"/>
          <p:cNvSpPr>
            <a:spLocks noGrp="1"/>
          </p:cNvSpPr>
          <p:nvPr>
            <p:ph type="sldNum" sz="quarter" idx="12"/>
          </p:nvPr>
        </p:nvSpPr>
        <p:spPr/>
        <p:txBody>
          <a:bodyPr/>
          <a:lstStyle/>
          <a:p>
            <a:fld id="{0D1D3A5E-E98E-449F-A4A2-2C0C4EA4DD24}" type="slidenum">
              <a:rPr lang="en-GB" smtClean="0"/>
              <a:t>51</a:t>
            </a:fld>
            <a:endParaRPr lang="en-GB"/>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63688" y="362970"/>
            <a:ext cx="5400600" cy="4104456"/>
          </a:xfrm>
          <a:prstGeom prst="rect">
            <a:avLst/>
          </a:prstGeom>
          <a:noFill/>
          <a:ln>
            <a:noFill/>
          </a:ln>
        </p:spPr>
      </p:pic>
      <p:sp>
        <p:nvSpPr>
          <p:cNvPr id="5" name="TextBox 4"/>
          <p:cNvSpPr txBox="1"/>
          <p:nvPr/>
        </p:nvSpPr>
        <p:spPr>
          <a:xfrm>
            <a:off x="1763688" y="4467426"/>
            <a:ext cx="5904656" cy="1754326"/>
          </a:xfrm>
          <a:prstGeom prst="rect">
            <a:avLst/>
          </a:prstGeom>
          <a:noFill/>
        </p:spPr>
        <p:txBody>
          <a:bodyPr wrap="square" rtlCol="0">
            <a:spAutoFit/>
          </a:bodyPr>
          <a:lstStyle/>
          <a:p>
            <a:r>
              <a:rPr lang="en-GB" dirty="0" smtClean="0">
                <a:latin typeface="Courier New" panose="02070309020205020404" pitchFamily="49" charset="0"/>
                <a:cs typeface="Courier New" panose="02070309020205020404" pitchFamily="49" charset="0"/>
              </a:rPr>
              <a:t>Data-driven RD plots</a:t>
            </a:r>
          </a:p>
          <a:p>
            <a:r>
              <a:rPr lang="en-GB" dirty="0" smtClean="0">
                <a:latin typeface="Courier New" panose="02070309020205020404" pitchFamily="49" charset="0"/>
                <a:cs typeface="Courier New" panose="02070309020205020404" pitchFamily="49" charset="0"/>
              </a:rPr>
              <a:t>See </a:t>
            </a:r>
            <a:r>
              <a:rPr lang="en-GB" dirty="0" err="1" smtClean="0">
                <a:latin typeface="Courier New" panose="02070309020205020404" pitchFamily="49" charset="0"/>
                <a:cs typeface="Courier New" panose="02070309020205020404" pitchFamily="49" charset="0"/>
              </a:rPr>
              <a:t>Calonico</a:t>
            </a:r>
            <a:r>
              <a:rPr lang="en-GB" dirty="0" smtClean="0">
                <a:latin typeface="Courier New" panose="02070309020205020404" pitchFamily="49" charset="0"/>
                <a:cs typeface="Courier New" panose="02070309020205020404" pitchFamily="49" charset="0"/>
              </a:rPr>
              <a:t>, </a:t>
            </a:r>
            <a:r>
              <a:rPr lang="en-GB" dirty="0" err="1" smtClean="0">
                <a:latin typeface="Courier New" panose="02070309020205020404" pitchFamily="49" charset="0"/>
                <a:cs typeface="Courier New" panose="02070309020205020404" pitchFamily="49" charset="0"/>
              </a:rPr>
              <a:t>Catteneo</a:t>
            </a:r>
            <a:r>
              <a:rPr lang="en-GB" dirty="0">
                <a:latin typeface="Courier New" panose="02070309020205020404" pitchFamily="49" charset="0"/>
                <a:cs typeface="Courier New" panose="02070309020205020404" pitchFamily="49" charset="0"/>
              </a:rPr>
              <a:t> </a:t>
            </a:r>
            <a:r>
              <a:rPr lang="en-GB" dirty="0" smtClean="0">
                <a:latin typeface="Courier New" panose="02070309020205020404" pitchFamily="49" charset="0"/>
                <a:cs typeface="Courier New" panose="02070309020205020404" pitchFamily="49" charset="0"/>
              </a:rPr>
              <a:t>and </a:t>
            </a:r>
            <a:r>
              <a:rPr lang="en-GB" dirty="0" err="1" smtClean="0">
                <a:latin typeface="Courier New" panose="02070309020205020404" pitchFamily="49" charset="0"/>
                <a:cs typeface="Courier New" panose="02070309020205020404" pitchFamily="49" charset="0"/>
              </a:rPr>
              <a:t>Titunik</a:t>
            </a:r>
            <a:r>
              <a:rPr lang="en-GB" dirty="0" smtClean="0">
                <a:latin typeface="Courier New" panose="02070309020205020404" pitchFamily="49" charset="0"/>
                <a:cs typeface="Courier New" panose="02070309020205020404" pitchFamily="49" charset="0"/>
              </a:rPr>
              <a:t> (2014)</a:t>
            </a:r>
          </a:p>
          <a:p>
            <a:r>
              <a:rPr lang="en-GB" dirty="0" smtClean="0">
                <a:latin typeface="Courier New" panose="02070309020205020404" pitchFamily="49" charset="0"/>
                <a:cs typeface="Courier New" panose="02070309020205020404" pitchFamily="49" charset="0"/>
              </a:rPr>
              <a:t>Bin scatter plot of log(annual pay) versus Overall Average Mark</a:t>
            </a:r>
          </a:p>
          <a:p>
            <a:r>
              <a:rPr lang="en-GB" b="1" dirty="0" smtClean="0">
                <a:latin typeface="Courier New" panose="02070309020205020404" pitchFamily="49" charset="0"/>
                <a:cs typeface="Courier New" panose="02070309020205020404" pitchFamily="49" charset="0"/>
              </a:rPr>
              <a:t>Science </a:t>
            </a:r>
            <a:r>
              <a:rPr lang="en-GB" dirty="0">
                <a:latin typeface="Courier New" panose="02070309020205020404" pitchFamily="49" charset="0"/>
                <a:cs typeface="Courier New" panose="02070309020205020404" pitchFamily="49" charset="0"/>
              </a:rPr>
              <a:t>Cut-off 60</a:t>
            </a:r>
          </a:p>
          <a:p>
            <a:r>
              <a:rPr lang="en-GB" dirty="0" smtClean="0">
                <a:latin typeface="Courier New" panose="02070309020205020404" pitchFamily="49" charset="0"/>
                <a:cs typeface="Courier New" panose="02070309020205020404" pitchFamily="49" charset="0"/>
              </a:rPr>
              <a:t>n=646</a:t>
            </a:r>
            <a:endParaRPr lang="en-GB"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56148151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UoH 27th April 2016</a:t>
            </a:r>
            <a:endParaRPr lang="en-GB"/>
          </a:p>
        </p:txBody>
      </p:sp>
      <p:sp>
        <p:nvSpPr>
          <p:cNvPr id="3" name="Slide Number Placeholder 2"/>
          <p:cNvSpPr>
            <a:spLocks noGrp="1"/>
          </p:cNvSpPr>
          <p:nvPr>
            <p:ph type="sldNum" sz="quarter" idx="12"/>
          </p:nvPr>
        </p:nvSpPr>
        <p:spPr/>
        <p:txBody>
          <a:bodyPr/>
          <a:lstStyle/>
          <a:p>
            <a:fld id="{0D1D3A5E-E98E-449F-A4A2-2C0C4EA4DD24}" type="slidenum">
              <a:rPr lang="en-GB" smtClean="0"/>
              <a:t>52</a:t>
            </a:fld>
            <a:endParaRPr lang="en-GB"/>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38910" y="403493"/>
            <a:ext cx="5114290" cy="3742690"/>
          </a:xfrm>
          <a:prstGeom prst="rect">
            <a:avLst/>
          </a:prstGeom>
          <a:noFill/>
          <a:ln>
            <a:noFill/>
          </a:ln>
        </p:spPr>
      </p:pic>
      <p:sp>
        <p:nvSpPr>
          <p:cNvPr id="5" name="Rectangle 4"/>
          <p:cNvSpPr/>
          <p:nvPr/>
        </p:nvSpPr>
        <p:spPr>
          <a:xfrm>
            <a:off x="1438910" y="4200931"/>
            <a:ext cx="6976745" cy="2308324"/>
          </a:xfrm>
          <a:prstGeom prst="rect">
            <a:avLst/>
          </a:prstGeom>
        </p:spPr>
        <p:txBody>
          <a:bodyPr wrap="square">
            <a:spAutoFit/>
          </a:bodyPr>
          <a:lstStyle/>
          <a:p>
            <a:r>
              <a:rPr lang="en-GB" dirty="0">
                <a:latin typeface="Courier New" panose="02070309020205020404" pitchFamily="49" charset="0"/>
                <a:cs typeface="Courier New" panose="02070309020205020404" pitchFamily="49" charset="0"/>
              </a:rPr>
              <a:t>Data-driven RD plots</a:t>
            </a:r>
          </a:p>
          <a:p>
            <a:r>
              <a:rPr lang="en-GB" dirty="0">
                <a:latin typeface="Courier New" panose="02070309020205020404" pitchFamily="49" charset="0"/>
                <a:cs typeface="Courier New" panose="02070309020205020404" pitchFamily="49" charset="0"/>
              </a:rPr>
              <a:t>See </a:t>
            </a:r>
            <a:r>
              <a:rPr lang="en-GB" dirty="0" err="1">
                <a:latin typeface="Courier New" panose="02070309020205020404" pitchFamily="49" charset="0"/>
                <a:cs typeface="Courier New" panose="02070309020205020404" pitchFamily="49" charset="0"/>
              </a:rPr>
              <a:t>Calonico</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Catteneo</a:t>
            </a:r>
            <a:r>
              <a:rPr lang="en-GB" dirty="0">
                <a:latin typeface="Courier New" panose="02070309020205020404" pitchFamily="49" charset="0"/>
                <a:cs typeface="Courier New" panose="02070309020205020404" pitchFamily="49" charset="0"/>
              </a:rPr>
              <a:t> and </a:t>
            </a:r>
            <a:r>
              <a:rPr lang="en-GB" dirty="0" err="1">
                <a:latin typeface="Courier New" panose="02070309020205020404" pitchFamily="49" charset="0"/>
                <a:cs typeface="Courier New" panose="02070309020205020404" pitchFamily="49" charset="0"/>
              </a:rPr>
              <a:t>Titunik</a:t>
            </a:r>
            <a:r>
              <a:rPr lang="en-GB" dirty="0">
                <a:latin typeface="Courier New" panose="02070309020205020404" pitchFamily="49" charset="0"/>
                <a:cs typeface="Courier New" panose="02070309020205020404" pitchFamily="49" charset="0"/>
              </a:rPr>
              <a:t> (2014)</a:t>
            </a:r>
          </a:p>
          <a:p>
            <a:r>
              <a:rPr lang="en-GB" dirty="0">
                <a:latin typeface="Courier New" panose="02070309020205020404" pitchFamily="49" charset="0"/>
                <a:cs typeface="Courier New" panose="02070309020205020404" pitchFamily="49" charset="0"/>
              </a:rPr>
              <a:t>Bin scatter plot of log(annual pay) versus Overall Average Mark</a:t>
            </a:r>
          </a:p>
          <a:p>
            <a:r>
              <a:rPr lang="en-GB" dirty="0" smtClean="0">
                <a:latin typeface="Courier New" panose="02070309020205020404" pitchFamily="49" charset="0"/>
                <a:cs typeface="Courier New" panose="02070309020205020404" pitchFamily="49" charset="0"/>
              </a:rPr>
              <a:t>IMSE-optimal </a:t>
            </a:r>
            <a:r>
              <a:rPr lang="en-GB" dirty="0">
                <a:latin typeface="Courier New" panose="02070309020205020404" pitchFamily="49" charset="0"/>
                <a:cs typeface="Courier New" panose="02070309020205020404" pitchFamily="49" charset="0"/>
              </a:rPr>
              <a:t>evenly spaced method using polynomial </a:t>
            </a:r>
            <a:r>
              <a:rPr lang="en-GB" dirty="0" smtClean="0">
                <a:latin typeface="Courier New" panose="02070309020205020404" pitchFamily="49" charset="0"/>
                <a:cs typeface="Courier New" panose="02070309020205020404" pitchFamily="49" charset="0"/>
              </a:rPr>
              <a:t>regression (</a:t>
            </a:r>
            <a:r>
              <a:rPr lang="en-GB" dirty="0" err="1" smtClean="0">
                <a:latin typeface="Courier New" panose="02070309020205020404" pitchFamily="49" charset="0"/>
                <a:cs typeface="Courier New" panose="02070309020205020404" pitchFamily="49" charset="0"/>
              </a:rPr>
              <a:t>espr</a:t>
            </a:r>
            <a:r>
              <a:rPr lang="en-GB" dirty="0">
                <a:latin typeface="Courier New" panose="02070309020205020404" pitchFamily="49" charset="0"/>
                <a:cs typeface="Courier New" panose="02070309020205020404" pitchFamily="49" charset="0"/>
              </a:rPr>
              <a:t>)</a:t>
            </a:r>
          </a:p>
          <a:p>
            <a:r>
              <a:rPr lang="en-GB" b="1" dirty="0" smtClean="0">
                <a:latin typeface="Courier New" panose="02070309020205020404" pitchFamily="49" charset="0"/>
                <a:cs typeface="Courier New" panose="02070309020205020404" pitchFamily="49" charset="0"/>
              </a:rPr>
              <a:t>All </a:t>
            </a:r>
            <a:r>
              <a:rPr lang="en-GB" dirty="0">
                <a:latin typeface="Courier New" panose="02070309020205020404" pitchFamily="49" charset="0"/>
                <a:cs typeface="Courier New" panose="02070309020205020404" pitchFamily="49" charset="0"/>
              </a:rPr>
              <a:t>Cut-off 70</a:t>
            </a:r>
          </a:p>
          <a:p>
            <a:r>
              <a:rPr lang="en-GB" dirty="0" smtClean="0">
                <a:latin typeface="Courier New" panose="02070309020205020404" pitchFamily="49" charset="0"/>
                <a:cs typeface="Courier New" panose="02070309020205020404" pitchFamily="49" charset="0"/>
              </a:rPr>
              <a:t>n=1193</a:t>
            </a:r>
            <a:endParaRPr lang="en-GB"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93423953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UoH 27th April 2016</a:t>
            </a:r>
            <a:endParaRPr lang="en-GB"/>
          </a:p>
        </p:txBody>
      </p:sp>
      <p:sp>
        <p:nvSpPr>
          <p:cNvPr id="3" name="Slide Number Placeholder 2"/>
          <p:cNvSpPr>
            <a:spLocks noGrp="1"/>
          </p:cNvSpPr>
          <p:nvPr>
            <p:ph type="sldNum" sz="quarter" idx="12"/>
          </p:nvPr>
        </p:nvSpPr>
        <p:spPr/>
        <p:txBody>
          <a:bodyPr/>
          <a:lstStyle/>
          <a:p>
            <a:fld id="{0D1D3A5E-E98E-449F-A4A2-2C0C4EA4DD24}" type="slidenum">
              <a:rPr lang="en-GB" smtClean="0"/>
              <a:t>53</a:t>
            </a:fld>
            <a:endParaRPr lang="en-GB"/>
          </a:p>
        </p:txBody>
      </p:sp>
      <p:sp>
        <p:nvSpPr>
          <p:cNvPr id="4" name="Rectangle 3"/>
          <p:cNvSpPr/>
          <p:nvPr/>
        </p:nvSpPr>
        <p:spPr>
          <a:xfrm>
            <a:off x="1438910" y="4200931"/>
            <a:ext cx="6976745" cy="2308324"/>
          </a:xfrm>
          <a:prstGeom prst="rect">
            <a:avLst/>
          </a:prstGeom>
        </p:spPr>
        <p:txBody>
          <a:bodyPr wrap="square">
            <a:spAutoFit/>
          </a:bodyPr>
          <a:lstStyle/>
          <a:p>
            <a:r>
              <a:rPr lang="en-GB" dirty="0">
                <a:latin typeface="Courier New" panose="02070309020205020404" pitchFamily="49" charset="0"/>
                <a:cs typeface="Courier New" panose="02070309020205020404" pitchFamily="49" charset="0"/>
              </a:rPr>
              <a:t>Data-driven RD plots</a:t>
            </a:r>
          </a:p>
          <a:p>
            <a:r>
              <a:rPr lang="en-GB" dirty="0">
                <a:latin typeface="Courier New" panose="02070309020205020404" pitchFamily="49" charset="0"/>
                <a:cs typeface="Courier New" panose="02070309020205020404" pitchFamily="49" charset="0"/>
              </a:rPr>
              <a:t>See </a:t>
            </a:r>
            <a:r>
              <a:rPr lang="en-GB" dirty="0" err="1">
                <a:latin typeface="Courier New" panose="02070309020205020404" pitchFamily="49" charset="0"/>
                <a:cs typeface="Courier New" panose="02070309020205020404" pitchFamily="49" charset="0"/>
              </a:rPr>
              <a:t>Calonico</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Catteneo</a:t>
            </a:r>
            <a:r>
              <a:rPr lang="en-GB" dirty="0">
                <a:latin typeface="Courier New" panose="02070309020205020404" pitchFamily="49" charset="0"/>
                <a:cs typeface="Courier New" panose="02070309020205020404" pitchFamily="49" charset="0"/>
              </a:rPr>
              <a:t> and </a:t>
            </a:r>
            <a:r>
              <a:rPr lang="en-GB" dirty="0" err="1">
                <a:latin typeface="Courier New" panose="02070309020205020404" pitchFamily="49" charset="0"/>
                <a:cs typeface="Courier New" panose="02070309020205020404" pitchFamily="49" charset="0"/>
              </a:rPr>
              <a:t>Titunik</a:t>
            </a:r>
            <a:r>
              <a:rPr lang="en-GB" dirty="0">
                <a:latin typeface="Courier New" panose="02070309020205020404" pitchFamily="49" charset="0"/>
                <a:cs typeface="Courier New" panose="02070309020205020404" pitchFamily="49" charset="0"/>
              </a:rPr>
              <a:t> (2014)</a:t>
            </a:r>
          </a:p>
          <a:p>
            <a:r>
              <a:rPr lang="en-GB" dirty="0">
                <a:latin typeface="Courier New" panose="02070309020205020404" pitchFamily="49" charset="0"/>
                <a:cs typeface="Courier New" panose="02070309020205020404" pitchFamily="49" charset="0"/>
              </a:rPr>
              <a:t>Bin scatter plot of log(annual pay) versus Overall Average Mark</a:t>
            </a:r>
          </a:p>
          <a:p>
            <a:r>
              <a:rPr lang="en-GB" dirty="0" smtClean="0">
                <a:latin typeface="Courier New" panose="02070309020205020404" pitchFamily="49" charset="0"/>
                <a:cs typeface="Courier New" panose="02070309020205020404" pitchFamily="49" charset="0"/>
              </a:rPr>
              <a:t>IMSE-optimal </a:t>
            </a:r>
            <a:r>
              <a:rPr lang="en-GB" dirty="0">
                <a:latin typeface="Courier New" panose="02070309020205020404" pitchFamily="49" charset="0"/>
                <a:cs typeface="Courier New" panose="02070309020205020404" pitchFamily="49" charset="0"/>
              </a:rPr>
              <a:t>quantile-spaced method using </a:t>
            </a:r>
            <a:r>
              <a:rPr lang="en-GB" dirty="0" err="1">
                <a:latin typeface="Courier New" panose="02070309020205020404" pitchFamily="49" charset="0"/>
                <a:cs typeface="Courier New" panose="02070309020205020404" pitchFamily="49" charset="0"/>
              </a:rPr>
              <a:t>spacings</a:t>
            </a:r>
            <a:r>
              <a:rPr lang="en-GB" dirty="0">
                <a:latin typeface="Courier New" panose="02070309020205020404" pitchFamily="49" charset="0"/>
                <a:cs typeface="Courier New" panose="02070309020205020404" pitchFamily="49" charset="0"/>
              </a:rPr>
              <a:t> </a:t>
            </a:r>
            <a:r>
              <a:rPr lang="en-GB" dirty="0" smtClean="0">
                <a:latin typeface="Courier New" panose="02070309020205020404" pitchFamily="49" charset="0"/>
                <a:cs typeface="Courier New" panose="02070309020205020404" pitchFamily="49" charset="0"/>
              </a:rPr>
              <a:t>estimators (</a:t>
            </a:r>
            <a:r>
              <a:rPr lang="en-GB" dirty="0" err="1" smtClean="0">
                <a:latin typeface="Courier New" panose="02070309020205020404" pitchFamily="49" charset="0"/>
                <a:cs typeface="Courier New" panose="02070309020205020404" pitchFamily="49" charset="0"/>
              </a:rPr>
              <a:t>qs</a:t>
            </a:r>
            <a:r>
              <a:rPr lang="en-GB" dirty="0" smtClean="0">
                <a:latin typeface="Courier New" panose="02070309020205020404" pitchFamily="49" charset="0"/>
                <a:cs typeface="Courier New" panose="02070309020205020404" pitchFamily="49" charset="0"/>
              </a:rPr>
              <a:t>)</a:t>
            </a:r>
            <a:endParaRPr lang="en-GB" dirty="0">
              <a:latin typeface="Courier New" panose="02070309020205020404" pitchFamily="49" charset="0"/>
              <a:cs typeface="Courier New" panose="02070309020205020404" pitchFamily="49" charset="0"/>
            </a:endParaRPr>
          </a:p>
          <a:p>
            <a:r>
              <a:rPr lang="en-GB" b="1" dirty="0" smtClean="0">
                <a:latin typeface="Courier New" panose="02070309020205020404" pitchFamily="49" charset="0"/>
                <a:cs typeface="Courier New" panose="02070309020205020404" pitchFamily="49" charset="0"/>
              </a:rPr>
              <a:t>Science </a:t>
            </a:r>
            <a:r>
              <a:rPr lang="en-GB" dirty="0">
                <a:latin typeface="Courier New" panose="02070309020205020404" pitchFamily="49" charset="0"/>
                <a:cs typeface="Courier New" panose="02070309020205020404" pitchFamily="49" charset="0"/>
              </a:rPr>
              <a:t>Cut-off 70</a:t>
            </a:r>
          </a:p>
          <a:p>
            <a:r>
              <a:rPr lang="en-GB" dirty="0" smtClean="0">
                <a:latin typeface="Courier New" panose="02070309020205020404" pitchFamily="49" charset="0"/>
                <a:cs typeface="Courier New" panose="02070309020205020404" pitchFamily="49" charset="0"/>
              </a:rPr>
              <a:t>n=646</a:t>
            </a:r>
            <a:endParaRPr lang="en-GB" dirty="0">
              <a:latin typeface="Courier New" panose="02070309020205020404" pitchFamily="49" charset="0"/>
              <a:cs typeface="Courier New" panose="02070309020205020404" pitchFamily="49" charset="0"/>
            </a:endParaRPr>
          </a:p>
        </p:txBody>
      </p:sp>
      <p:pic>
        <p:nvPicPr>
          <p:cNvPr id="5" name="Picture 4"/>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38910" y="393462"/>
            <a:ext cx="5114290" cy="3742690"/>
          </a:xfrm>
          <a:prstGeom prst="rect">
            <a:avLst/>
          </a:prstGeom>
          <a:noFill/>
          <a:ln>
            <a:noFill/>
          </a:ln>
        </p:spPr>
      </p:pic>
    </p:spTree>
    <p:extLst>
      <p:ext uri="{BB962C8B-B14F-4D97-AF65-F5344CB8AC3E}">
        <p14:creationId xmlns:p14="http://schemas.microsoft.com/office/powerpoint/2010/main" val="332191908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UoH 27th April 2016</a:t>
            </a:r>
            <a:endParaRPr lang="en-GB"/>
          </a:p>
        </p:txBody>
      </p:sp>
      <p:sp>
        <p:nvSpPr>
          <p:cNvPr id="3" name="Slide Number Placeholder 2"/>
          <p:cNvSpPr>
            <a:spLocks noGrp="1"/>
          </p:cNvSpPr>
          <p:nvPr>
            <p:ph type="sldNum" sz="quarter" idx="12"/>
          </p:nvPr>
        </p:nvSpPr>
        <p:spPr/>
        <p:txBody>
          <a:bodyPr/>
          <a:lstStyle/>
          <a:p>
            <a:fld id="{0D1D3A5E-E98E-449F-A4A2-2C0C4EA4DD24}" type="slidenum">
              <a:rPr lang="en-GB" smtClean="0"/>
              <a:t>54</a:t>
            </a:fld>
            <a:endParaRPr lang="en-GB"/>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81919" y="1052736"/>
            <a:ext cx="5326385" cy="4247926"/>
          </a:xfrm>
          <a:prstGeom prst="rect">
            <a:avLst/>
          </a:prstGeom>
          <a:noFill/>
          <a:ln>
            <a:noFill/>
          </a:ln>
        </p:spPr>
      </p:pic>
      <p:sp>
        <p:nvSpPr>
          <p:cNvPr id="5" name="Rectangle 4"/>
          <p:cNvSpPr/>
          <p:nvPr/>
        </p:nvSpPr>
        <p:spPr>
          <a:xfrm>
            <a:off x="1981200" y="5300662"/>
            <a:ext cx="4572000" cy="923330"/>
          </a:xfrm>
          <a:prstGeom prst="rect">
            <a:avLst/>
          </a:prstGeom>
        </p:spPr>
        <p:txBody>
          <a:bodyPr>
            <a:spAutoFit/>
          </a:bodyPr>
          <a:lstStyle/>
          <a:p>
            <a:pPr>
              <a:spcAft>
                <a:spcPts val="0"/>
              </a:spcAft>
            </a:pPr>
            <a:r>
              <a:rPr lang="en-GB" b="1" dirty="0">
                <a:latin typeface="Times New Roman" panose="02020603050405020304" pitchFamily="18" charset="0"/>
                <a:ea typeface="Times New Roman" panose="02020603050405020304" pitchFamily="18" charset="0"/>
              </a:rPr>
              <a:t>Continuity  (Gender)</a:t>
            </a:r>
            <a:endParaRPr lang="en-GB" dirty="0">
              <a:latin typeface="Times New Roman" panose="02020603050405020304" pitchFamily="18" charset="0"/>
              <a:ea typeface="Times New Roman" panose="02020603050405020304" pitchFamily="18" charset="0"/>
            </a:endParaRPr>
          </a:p>
          <a:p>
            <a:pPr>
              <a:spcAft>
                <a:spcPts val="0"/>
              </a:spcAft>
            </a:pPr>
            <a:r>
              <a:rPr lang="en-GB" dirty="0" smtClean="0">
                <a:latin typeface="Times New Roman" panose="02020603050405020304" pitchFamily="18" charset="0"/>
                <a:ea typeface="Times New Roman" panose="02020603050405020304" pitchFamily="18" charset="0"/>
              </a:rPr>
              <a:t>(</a:t>
            </a:r>
            <a:r>
              <a:rPr lang="en-GB" dirty="0">
                <a:latin typeface="Times New Roman" panose="02020603050405020304" pitchFamily="18" charset="0"/>
                <a:ea typeface="Times New Roman" panose="02020603050405020304" pitchFamily="18" charset="0"/>
              </a:rPr>
              <a:t>RDPLOT) </a:t>
            </a:r>
            <a:endParaRPr lang="en-GB" dirty="0" smtClean="0">
              <a:latin typeface="Times New Roman" panose="02020603050405020304" pitchFamily="18" charset="0"/>
              <a:ea typeface="Times New Roman" panose="02020603050405020304" pitchFamily="18" charset="0"/>
            </a:endParaRPr>
          </a:p>
          <a:p>
            <a:pPr>
              <a:spcAft>
                <a:spcPts val="0"/>
              </a:spcAft>
            </a:pPr>
            <a:r>
              <a:rPr lang="en-GB" b="1" dirty="0" smtClean="0">
                <a:latin typeface="Times New Roman" panose="02020603050405020304" pitchFamily="18" charset="0"/>
                <a:ea typeface="Times New Roman" panose="02020603050405020304" pitchFamily="18" charset="0"/>
              </a:rPr>
              <a:t>All  </a:t>
            </a:r>
            <a:r>
              <a:rPr lang="en-GB" dirty="0">
                <a:latin typeface="Times New Roman" panose="02020603050405020304" pitchFamily="18" charset="0"/>
                <a:ea typeface="Times New Roman" panose="02020603050405020304" pitchFamily="18" charset="0"/>
              </a:rPr>
              <a:t>P(2) </a:t>
            </a:r>
            <a:endParaRPr lang="en-GB"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33983594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UoH 27th April 2016</a:t>
            </a:r>
            <a:endParaRPr lang="en-GB"/>
          </a:p>
        </p:txBody>
      </p:sp>
      <p:sp>
        <p:nvSpPr>
          <p:cNvPr id="3" name="Slide Number Placeholder 2"/>
          <p:cNvSpPr>
            <a:spLocks noGrp="1"/>
          </p:cNvSpPr>
          <p:nvPr>
            <p:ph type="sldNum" sz="quarter" idx="12"/>
          </p:nvPr>
        </p:nvSpPr>
        <p:spPr/>
        <p:txBody>
          <a:bodyPr/>
          <a:lstStyle/>
          <a:p>
            <a:fld id="{0D1D3A5E-E98E-449F-A4A2-2C0C4EA4DD24}" type="slidenum">
              <a:rPr lang="en-GB" smtClean="0"/>
              <a:t>55</a:t>
            </a:fld>
            <a:endParaRPr lang="en-GB"/>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33401" y="660434"/>
            <a:ext cx="5277198" cy="4204063"/>
          </a:xfrm>
          <a:prstGeom prst="rect">
            <a:avLst/>
          </a:prstGeom>
          <a:noFill/>
          <a:ln>
            <a:noFill/>
          </a:ln>
        </p:spPr>
      </p:pic>
      <p:sp>
        <p:nvSpPr>
          <p:cNvPr id="5" name="Rectangle 4"/>
          <p:cNvSpPr/>
          <p:nvPr/>
        </p:nvSpPr>
        <p:spPr>
          <a:xfrm>
            <a:off x="1945911" y="4687093"/>
            <a:ext cx="4572000" cy="1200329"/>
          </a:xfrm>
          <a:prstGeom prst="rect">
            <a:avLst/>
          </a:prstGeom>
        </p:spPr>
        <p:txBody>
          <a:bodyPr>
            <a:spAutoFit/>
          </a:bodyPr>
          <a:lstStyle/>
          <a:p>
            <a:pPr>
              <a:spcAft>
                <a:spcPts val="0"/>
              </a:spcAft>
            </a:pPr>
            <a:r>
              <a:rPr lang="en-GB" dirty="0">
                <a:latin typeface="Times New Roman" panose="02020603050405020304" pitchFamily="18" charset="0"/>
                <a:ea typeface="Times New Roman" panose="02020603050405020304" pitchFamily="18" charset="0"/>
              </a:rPr>
              <a:t> </a:t>
            </a:r>
          </a:p>
          <a:p>
            <a:r>
              <a:rPr lang="en-GB" b="1" dirty="0">
                <a:latin typeface="Times New Roman" panose="02020603050405020304" pitchFamily="18" charset="0"/>
                <a:ea typeface="Times New Roman" panose="02020603050405020304" pitchFamily="18" charset="0"/>
              </a:rPr>
              <a:t>Continuity  (</a:t>
            </a:r>
            <a:r>
              <a:rPr lang="en-GB" b="1" dirty="0" err="1">
                <a:latin typeface="Times New Roman" panose="02020603050405020304" pitchFamily="18" charset="0"/>
                <a:ea typeface="Times New Roman" panose="02020603050405020304" pitchFamily="18" charset="0"/>
              </a:rPr>
              <a:t>Start_year</a:t>
            </a:r>
            <a:r>
              <a:rPr lang="en-GB" b="1" dirty="0">
                <a:latin typeface="Times New Roman" panose="02020603050405020304" pitchFamily="18" charset="0"/>
                <a:ea typeface="Times New Roman" panose="02020603050405020304" pitchFamily="18" charset="0"/>
              </a:rPr>
              <a:t>) </a:t>
            </a:r>
            <a:endParaRPr lang="en-GB" b="1" dirty="0" smtClean="0">
              <a:latin typeface="Times New Roman" panose="02020603050405020304" pitchFamily="18" charset="0"/>
              <a:ea typeface="Times New Roman" panose="02020603050405020304" pitchFamily="18" charset="0"/>
            </a:endParaRPr>
          </a:p>
          <a:p>
            <a:r>
              <a:rPr lang="en-GB" dirty="0" smtClean="0">
                <a:latin typeface="Times New Roman" panose="02020603050405020304" pitchFamily="18" charset="0"/>
                <a:ea typeface="Times New Roman" panose="02020603050405020304" pitchFamily="18" charset="0"/>
              </a:rPr>
              <a:t>(</a:t>
            </a:r>
            <a:r>
              <a:rPr lang="en-GB" dirty="0">
                <a:latin typeface="Times New Roman" panose="02020603050405020304" pitchFamily="18" charset="0"/>
                <a:ea typeface="Times New Roman" panose="02020603050405020304" pitchFamily="18" charset="0"/>
              </a:rPr>
              <a:t>RDPLOT) </a:t>
            </a:r>
            <a:endParaRPr lang="en-GB" dirty="0" smtClean="0">
              <a:latin typeface="Times New Roman" panose="02020603050405020304" pitchFamily="18" charset="0"/>
              <a:ea typeface="Times New Roman" panose="02020603050405020304" pitchFamily="18" charset="0"/>
            </a:endParaRPr>
          </a:p>
          <a:p>
            <a:r>
              <a:rPr lang="en-GB" b="1" dirty="0" smtClean="0">
                <a:latin typeface="Times New Roman" panose="02020603050405020304" pitchFamily="18" charset="0"/>
                <a:ea typeface="Times New Roman" panose="02020603050405020304" pitchFamily="18" charset="0"/>
              </a:rPr>
              <a:t>ALL</a:t>
            </a:r>
            <a:r>
              <a:rPr lang="en-GB" dirty="0">
                <a:latin typeface="Times New Roman" panose="02020603050405020304" pitchFamily="18" charset="0"/>
                <a:ea typeface="Times New Roman" panose="02020603050405020304" pitchFamily="18" charset="0"/>
              </a:rPr>
              <a:t> </a:t>
            </a:r>
            <a:r>
              <a:rPr lang="en-GB" dirty="0" smtClean="0">
                <a:latin typeface="Times New Roman" panose="02020603050405020304" pitchFamily="18" charset="0"/>
                <a:ea typeface="Times New Roman" panose="02020603050405020304" pitchFamily="18" charset="0"/>
              </a:rPr>
              <a:t>P(2</a:t>
            </a:r>
            <a:r>
              <a:rPr lang="en-GB" dirty="0">
                <a:latin typeface="Times New Roman" panose="02020603050405020304" pitchFamily="18" charset="0"/>
                <a:ea typeface="Times New Roman" panose="02020603050405020304" pitchFamily="18" charset="0"/>
              </a:rPr>
              <a:t>)</a:t>
            </a:r>
            <a:endParaRPr lang="en-GB"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49328506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UoH 27th April 2016</a:t>
            </a:r>
            <a:endParaRPr lang="en-GB"/>
          </a:p>
        </p:txBody>
      </p:sp>
      <p:sp>
        <p:nvSpPr>
          <p:cNvPr id="3" name="Slide Number Placeholder 2"/>
          <p:cNvSpPr>
            <a:spLocks noGrp="1"/>
          </p:cNvSpPr>
          <p:nvPr>
            <p:ph type="sldNum" sz="quarter" idx="12"/>
          </p:nvPr>
        </p:nvSpPr>
        <p:spPr/>
        <p:txBody>
          <a:bodyPr/>
          <a:lstStyle/>
          <a:p>
            <a:fld id="{0D1D3A5E-E98E-449F-A4A2-2C0C4EA4DD24}" type="slidenum">
              <a:rPr lang="en-GB" smtClean="0"/>
              <a:t>56</a:t>
            </a:fld>
            <a:endParaRPr lang="en-GB"/>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4766" y="944403"/>
            <a:ext cx="5114290" cy="3742690"/>
          </a:xfrm>
          <a:prstGeom prst="rect">
            <a:avLst/>
          </a:prstGeom>
          <a:noFill/>
          <a:ln>
            <a:noFill/>
          </a:ln>
        </p:spPr>
      </p:pic>
      <p:sp>
        <p:nvSpPr>
          <p:cNvPr id="5" name="Rectangle 4"/>
          <p:cNvSpPr/>
          <p:nvPr/>
        </p:nvSpPr>
        <p:spPr>
          <a:xfrm>
            <a:off x="1945911" y="4687093"/>
            <a:ext cx="4572000" cy="1200329"/>
          </a:xfrm>
          <a:prstGeom prst="rect">
            <a:avLst/>
          </a:prstGeom>
        </p:spPr>
        <p:txBody>
          <a:bodyPr>
            <a:spAutoFit/>
          </a:bodyPr>
          <a:lstStyle/>
          <a:p>
            <a:pPr>
              <a:spcAft>
                <a:spcPts val="0"/>
              </a:spcAft>
            </a:pPr>
            <a:r>
              <a:rPr lang="en-GB" b="1" dirty="0" smtClean="0">
                <a:latin typeface="Times New Roman" panose="02020603050405020304" pitchFamily="18" charset="0"/>
                <a:ea typeface="Times New Roman" panose="02020603050405020304" pitchFamily="18" charset="0"/>
              </a:rPr>
              <a:t>Continuity  (FT-Employment) </a:t>
            </a:r>
          </a:p>
          <a:p>
            <a:pPr>
              <a:spcAft>
                <a:spcPts val="0"/>
              </a:spcAft>
            </a:pPr>
            <a:r>
              <a:rPr lang="en-GB" dirty="0" smtClean="0">
                <a:latin typeface="Times New Roman" panose="02020603050405020304" pitchFamily="18" charset="0"/>
                <a:ea typeface="Times New Roman" panose="02020603050405020304" pitchFamily="18" charset="0"/>
              </a:rPr>
              <a:t>Cut-off 60</a:t>
            </a:r>
          </a:p>
          <a:p>
            <a:r>
              <a:rPr lang="en-GB" dirty="0" smtClean="0">
                <a:latin typeface="Times New Roman" panose="02020603050405020304" pitchFamily="18" charset="0"/>
                <a:ea typeface="Times New Roman" panose="02020603050405020304" pitchFamily="18" charset="0"/>
              </a:rPr>
              <a:t>(</a:t>
            </a:r>
            <a:r>
              <a:rPr lang="en-GB" dirty="0">
                <a:latin typeface="Times New Roman" panose="02020603050405020304" pitchFamily="18" charset="0"/>
                <a:ea typeface="Times New Roman" panose="02020603050405020304" pitchFamily="18" charset="0"/>
              </a:rPr>
              <a:t>RDPLOT) </a:t>
            </a:r>
            <a:endParaRPr lang="en-GB" dirty="0" smtClean="0">
              <a:latin typeface="Times New Roman" panose="02020603050405020304" pitchFamily="18" charset="0"/>
              <a:ea typeface="Times New Roman" panose="02020603050405020304" pitchFamily="18" charset="0"/>
            </a:endParaRPr>
          </a:p>
          <a:p>
            <a:r>
              <a:rPr lang="en-GB" b="1" dirty="0" smtClean="0">
                <a:latin typeface="Times New Roman" panose="02020603050405020304" pitchFamily="18" charset="0"/>
                <a:ea typeface="Times New Roman" panose="02020603050405020304" pitchFamily="18" charset="0"/>
              </a:rPr>
              <a:t>ALL</a:t>
            </a:r>
            <a:r>
              <a:rPr lang="en-GB" dirty="0">
                <a:latin typeface="Times New Roman" panose="02020603050405020304" pitchFamily="18" charset="0"/>
                <a:ea typeface="Times New Roman" panose="02020603050405020304" pitchFamily="18" charset="0"/>
              </a:rPr>
              <a:t> </a:t>
            </a:r>
            <a:r>
              <a:rPr lang="en-GB" dirty="0" smtClean="0">
                <a:latin typeface="Times New Roman" panose="02020603050405020304" pitchFamily="18" charset="0"/>
                <a:ea typeface="Times New Roman" panose="02020603050405020304" pitchFamily="18" charset="0"/>
              </a:rPr>
              <a:t>P(4)</a:t>
            </a:r>
            <a:endParaRPr lang="en-GB"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13739297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UoH 27th April 2016</a:t>
            </a:r>
            <a:endParaRPr lang="en-GB"/>
          </a:p>
        </p:txBody>
      </p:sp>
      <p:sp>
        <p:nvSpPr>
          <p:cNvPr id="3" name="Slide Number Placeholder 2"/>
          <p:cNvSpPr>
            <a:spLocks noGrp="1"/>
          </p:cNvSpPr>
          <p:nvPr>
            <p:ph type="sldNum" sz="quarter" idx="12"/>
          </p:nvPr>
        </p:nvSpPr>
        <p:spPr/>
        <p:txBody>
          <a:bodyPr/>
          <a:lstStyle/>
          <a:p>
            <a:fld id="{0D1D3A5E-E98E-449F-A4A2-2C0C4EA4DD24}" type="slidenum">
              <a:rPr lang="en-GB" smtClean="0"/>
              <a:t>57</a:t>
            </a:fld>
            <a:endParaRPr lang="en-GB"/>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35696" y="944403"/>
            <a:ext cx="5114290" cy="3742690"/>
          </a:xfrm>
          <a:prstGeom prst="rect">
            <a:avLst/>
          </a:prstGeom>
          <a:noFill/>
          <a:ln>
            <a:noFill/>
          </a:ln>
        </p:spPr>
      </p:pic>
      <p:sp>
        <p:nvSpPr>
          <p:cNvPr id="5" name="Rectangle 4"/>
          <p:cNvSpPr/>
          <p:nvPr/>
        </p:nvSpPr>
        <p:spPr>
          <a:xfrm>
            <a:off x="1945911" y="4687093"/>
            <a:ext cx="4572000" cy="1200329"/>
          </a:xfrm>
          <a:prstGeom prst="rect">
            <a:avLst/>
          </a:prstGeom>
        </p:spPr>
        <p:txBody>
          <a:bodyPr>
            <a:spAutoFit/>
          </a:bodyPr>
          <a:lstStyle/>
          <a:p>
            <a:pPr>
              <a:spcAft>
                <a:spcPts val="0"/>
              </a:spcAft>
            </a:pPr>
            <a:r>
              <a:rPr lang="en-GB" b="1" dirty="0" smtClean="0">
                <a:latin typeface="Times New Roman" panose="02020603050405020304" pitchFamily="18" charset="0"/>
                <a:ea typeface="Times New Roman" panose="02020603050405020304" pitchFamily="18" charset="0"/>
              </a:rPr>
              <a:t>Continuity  (FS) </a:t>
            </a:r>
          </a:p>
          <a:p>
            <a:pPr>
              <a:spcAft>
                <a:spcPts val="0"/>
              </a:spcAft>
            </a:pPr>
            <a:r>
              <a:rPr lang="en-GB" dirty="0" smtClean="0">
                <a:latin typeface="Times New Roman" panose="02020603050405020304" pitchFamily="18" charset="0"/>
                <a:ea typeface="Times New Roman" panose="02020603050405020304" pitchFamily="18" charset="0"/>
              </a:rPr>
              <a:t>Cut-off 60</a:t>
            </a:r>
          </a:p>
          <a:p>
            <a:r>
              <a:rPr lang="en-GB" dirty="0" smtClean="0">
                <a:latin typeface="Times New Roman" panose="02020603050405020304" pitchFamily="18" charset="0"/>
                <a:ea typeface="Times New Roman" panose="02020603050405020304" pitchFamily="18" charset="0"/>
              </a:rPr>
              <a:t>(</a:t>
            </a:r>
            <a:r>
              <a:rPr lang="en-GB" dirty="0">
                <a:latin typeface="Times New Roman" panose="02020603050405020304" pitchFamily="18" charset="0"/>
                <a:ea typeface="Times New Roman" panose="02020603050405020304" pitchFamily="18" charset="0"/>
              </a:rPr>
              <a:t>RDPLOT) </a:t>
            </a:r>
            <a:endParaRPr lang="en-GB" dirty="0" smtClean="0">
              <a:latin typeface="Times New Roman" panose="02020603050405020304" pitchFamily="18" charset="0"/>
              <a:ea typeface="Times New Roman" panose="02020603050405020304" pitchFamily="18" charset="0"/>
            </a:endParaRPr>
          </a:p>
          <a:p>
            <a:r>
              <a:rPr lang="en-GB" b="1" dirty="0" smtClean="0">
                <a:latin typeface="Times New Roman" panose="02020603050405020304" pitchFamily="18" charset="0"/>
                <a:ea typeface="Times New Roman" panose="02020603050405020304" pitchFamily="18" charset="0"/>
              </a:rPr>
              <a:t>ALL</a:t>
            </a:r>
            <a:r>
              <a:rPr lang="en-GB" dirty="0">
                <a:latin typeface="Times New Roman" panose="02020603050405020304" pitchFamily="18" charset="0"/>
                <a:ea typeface="Times New Roman" panose="02020603050405020304" pitchFamily="18" charset="0"/>
              </a:rPr>
              <a:t> </a:t>
            </a:r>
            <a:r>
              <a:rPr lang="en-GB" dirty="0" smtClean="0">
                <a:latin typeface="Times New Roman" panose="02020603050405020304" pitchFamily="18" charset="0"/>
                <a:ea typeface="Times New Roman" panose="02020603050405020304" pitchFamily="18" charset="0"/>
              </a:rPr>
              <a:t>P(4)</a:t>
            </a:r>
            <a:endParaRPr lang="en-GB"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69631468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UoH 27th April 2016</a:t>
            </a:r>
            <a:endParaRPr lang="en-GB"/>
          </a:p>
        </p:txBody>
      </p:sp>
      <p:sp>
        <p:nvSpPr>
          <p:cNvPr id="3" name="Slide Number Placeholder 2"/>
          <p:cNvSpPr>
            <a:spLocks noGrp="1"/>
          </p:cNvSpPr>
          <p:nvPr>
            <p:ph type="sldNum" sz="quarter" idx="12"/>
          </p:nvPr>
        </p:nvSpPr>
        <p:spPr/>
        <p:txBody>
          <a:bodyPr/>
          <a:lstStyle/>
          <a:p>
            <a:fld id="{0D1D3A5E-E98E-449F-A4A2-2C0C4EA4DD24}" type="slidenum">
              <a:rPr lang="en-GB" smtClean="0"/>
              <a:t>58</a:t>
            </a:fld>
            <a:endParaRPr lang="en-GB"/>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35696" y="548680"/>
            <a:ext cx="5114290" cy="3742690"/>
          </a:xfrm>
          <a:prstGeom prst="rect">
            <a:avLst/>
          </a:prstGeom>
          <a:noFill/>
          <a:ln>
            <a:noFill/>
          </a:ln>
        </p:spPr>
      </p:pic>
      <p:sp>
        <p:nvSpPr>
          <p:cNvPr id="5" name="Rectangle 4"/>
          <p:cNvSpPr/>
          <p:nvPr/>
        </p:nvSpPr>
        <p:spPr>
          <a:xfrm>
            <a:off x="1945911" y="4687093"/>
            <a:ext cx="4572000" cy="1200329"/>
          </a:xfrm>
          <a:prstGeom prst="rect">
            <a:avLst/>
          </a:prstGeom>
        </p:spPr>
        <p:txBody>
          <a:bodyPr>
            <a:spAutoFit/>
          </a:bodyPr>
          <a:lstStyle/>
          <a:p>
            <a:pPr>
              <a:spcAft>
                <a:spcPts val="0"/>
              </a:spcAft>
            </a:pPr>
            <a:r>
              <a:rPr lang="en-GB" b="1" dirty="0" smtClean="0">
                <a:latin typeface="Times New Roman" panose="02020603050405020304" pitchFamily="18" charset="0"/>
                <a:ea typeface="Times New Roman" panose="02020603050405020304" pitchFamily="18" charset="0"/>
              </a:rPr>
              <a:t>Continuity  (FT-Employment) </a:t>
            </a:r>
          </a:p>
          <a:p>
            <a:pPr>
              <a:spcAft>
                <a:spcPts val="0"/>
              </a:spcAft>
            </a:pPr>
            <a:r>
              <a:rPr lang="en-GB" dirty="0" smtClean="0">
                <a:latin typeface="Times New Roman" panose="02020603050405020304" pitchFamily="18" charset="0"/>
                <a:ea typeface="Times New Roman" panose="02020603050405020304" pitchFamily="18" charset="0"/>
              </a:rPr>
              <a:t>Cut-off 70</a:t>
            </a:r>
          </a:p>
          <a:p>
            <a:r>
              <a:rPr lang="en-GB" dirty="0" smtClean="0">
                <a:latin typeface="Times New Roman" panose="02020603050405020304" pitchFamily="18" charset="0"/>
                <a:ea typeface="Times New Roman" panose="02020603050405020304" pitchFamily="18" charset="0"/>
              </a:rPr>
              <a:t>(</a:t>
            </a:r>
            <a:r>
              <a:rPr lang="en-GB" dirty="0">
                <a:latin typeface="Times New Roman" panose="02020603050405020304" pitchFamily="18" charset="0"/>
                <a:ea typeface="Times New Roman" panose="02020603050405020304" pitchFamily="18" charset="0"/>
              </a:rPr>
              <a:t>RDPLOT) </a:t>
            </a:r>
            <a:endParaRPr lang="en-GB" dirty="0" smtClean="0">
              <a:latin typeface="Times New Roman" panose="02020603050405020304" pitchFamily="18" charset="0"/>
              <a:ea typeface="Times New Roman" panose="02020603050405020304" pitchFamily="18" charset="0"/>
            </a:endParaRPr>
          </a:p>
          <a:p>
            <a:r>
              <a:rPr lang="en-GB" b="1" dirty="0" smtClean="0">
                <a:latin typeface="Times New Roman" panose="02020603050405020304" pitchFamily="18" charset="0"/>
                <a:ea typeface="Times New Roman" panose="02020603050405020304" pitchFamily="18" charset="0"/>
              </a:rPr>
              <a:t>ALL</a:t>
            </a:r>
            <a:r>
              <a:rPr lang="en-GB" dirty="0">
                <a:latin typeface="Times New Roman" panose="02020603050405020304" pitchFamily="18" charset="0"/>
                <a:ea typeface="Times New Roman" panose="02020603050405020304" pitchFamily="18" charset="0"/>
              </a:rPr>
              <a:t> </a:t>
            </a:r>
            <a:r>
              <a:rPr lang="en-GB" dirty="0" smtClean="0">
                <a:latin typeface="Times New Roman" panose="02020603050405020304" pitchFamily="18" charset="0"/>
                <a:ea typeface="Times New Roman" panose="02020603050405020304" pitchFamily="18" charset="0"/>
              </a:rPr>
              <a:t>P(4)</a:t>
            </a:r>
            <a:endParaRPr lang="en-GB"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593585627"/>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UoH 27th April 2016</a:t>
            </a:r>
            <a:endParaRPr lang="en-GB"/>
          </a:p>
        </p:txBody>
      </p:sp>
      <p:sp>
        <p:nvSpPr>
          <p:cNvPr id="3" name="Slide Number Placeholder 2"/>
          <p:cNvSpPr>
            <a:spLocks noGrp="1"/>
          </p:cNvSpPr>
          <p:nvPr>
            <p:ph type="sldNum" sz="quarter" idx="12"/>
          </p:nvPr>
        </p:nvSpPr>
        <p:spPr/>
        <p:txBody>
          <a:bodyPr/>
          <a:lstStyle/>
          <a:p>
            <a:fld id="{0D1D3A5E-E98E-449F-A4A2-2C0C4EA4DD24}" type="slidenum">
              <a:rPr lang="en-GB" smtClean="0"/>
              <a:t>59</a:t>
            </a:fld>
            <a:endParaRPr lang="en-GB"/>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45911" y="507851"/>
            <a:ext cx="5114290" cy="3742690"/>
          </a:xfrm>
          <a:prstGeom prst="rect">
            <a:avLst/>
          </a:prstGeom>
          <a:noFill/>
          <a:ln>
            <a:noFill/>
          </a:ln>
        </p:spPr>
      </p:pic>
      <p:sp>
        <p:nvSpPr>
          <p:cNvPr id="5" name="Rectangle 4"/>
          <p:cNvSpPr/>
          <p:nvPr/>
        </p:nvSpPr>
        <p:spPr>
          <a:xfrm>
            <a:off x="1945911" y="4687093"/>
            <a:ext cx="4572000" cy="1200329"/>
          </a:xfrm>
          <a:prstGeom prst="rect">
            <a:avLst/>
          </a:prstGeom>
        </p:spPr>
        <p:txBody>
          <a:bodyPr>
            <a:spAutoFit/>
          </a:bodyPr>
          <a:lstStyle/>
          <a:p>
            <a:pPr>
              <a:spcAft>
                <a:spcPts val="0"/>
              </a:spcAft>
            </a:pPr>
            <a:r>
              <a:rPr lang="en-GB" b="1" dirty="0" smtClean="0">
                <a:latin typeface="Times New Roman" panose="02020603050405020304" pitchFamily="18" charset="0"/>
                <a:ea typeface="Times New Roman" panose="02020603050405020304" pitchFamily="18" charset="0"/>
              </a:rPr>
              <a:t>Continuity  (FS) </a:t>
            </a:r>
          </a:p>
          <a:p>
            <a:pPr>
              <a:spcAft>
                <a:spcPts val="0"/>
              </a:spcAft>
            </a:pPr>
            <a:r>
              <a:rPr lang="en-GB" dirty="0" smtClean="0">
                <a:latin typeface="Times New Roman" panose="02020603050405020304" pitchFamily="18" charset="0"/>
                <a:ea typeface="Times New Roman" panose="02020603050405020304" pitchFamily="18" charset="0"/>
              </a:rPr>
              <a:t>Cut-off 70</a:t>
            </a:r>
          </a:p>
          <a:p>
            <a:r>
              <a:rPr lang="en-GB" dirty="0" smtClean="0">
                <a:latin typeface="Times New Roman" panose="02020603050405020304" pitchFamily="18" charset="0"/>
                <a:ea typeface="Times New Roman" panose="02020603050405020304" pitchFamily="18" charset="0"/>
              </a:rPr>
              <a:t>(</a:t>
            </a:r>
            <a:r>
              <a:rPr lang="en-GB" dirty="0">
                <a:latin typeface="Times New Roman" panose="02020603050405020304" pitchFamily="18" charset="0"/>
                <a:ea typeface="Times New Roman" panose="02020603050405020304" pitchFamily="18" charset="0"/>
              </a:rPr>
              <a:t>RDPLOT) </a:t>
            </a:r>
            <a:endParaRPr lang="en-GB" dirty="0" smtClean="0">
              <a:latin typeface="Times New Roman" panose="02020603050405020304" pitchFamily="18" charset="0"/>
              <a:ea typeface="Times New Roman" panose="02020603050405020304" pitchFamily="18" charset="0"/>
            </a:endParaRPr>
          </a:p>
          <a:p>
            <a:r>
              <a:rPr lang="en-GB" b="1" dirty="0" smtClean="0">
                <a:latin typeface="Times New Roman" panose="02020603050405020304" pitchFamily="18" charset="0"/>
                <a:ea typeface="Times New Roman" panose="02020603050405020304" pitchFamily="18" charset="0"/>
              </a:rPr>
              <a:t>ALL</a:t>
            </a:r>
            <a:r>
              <a:rPr lang="en-GB" dirty="0">
                <a:latin typeface="Times New Roman" panose="02020603050405020304" pitchFamily="18" charset="0"/>
                <a:ea typeface="Times New Roman" panose="02020603050405020304" pitchFamily="18" charset="0"/>
              </a:rPr>
              <a:t> </a:t>
            </a:r>
            <a:r>
              <a:rPr lang="en-GB" dirty="0" smtClean="0">
                <a:latin typeface="Times New Roman" panose="02020603050405020304" pitchFamily="18" charset="0"/>
                <a:ea typeface="Times New Roman" panose="02020603050405020304" pitchFamily="18" charset="0"/>
              </a:rPr>
              <a:t>P(4)</a:t>
            </a:r>
            <a:endParaRPr lang="en-GB"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5317951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1560" y="404664"/>
            <a:ext cx="7992888" cy="6264696"/>
          </a:xfrm>
        </p:spPr>
        <p:txBody>
          <a:bodyPr>
            <a:normAutofit/>
          </a:bodyPr>
          <a:lstStyle/>
          <a:p>
            <a:pPr algn="l"/>
            <a:r>
              <a:rPr lang="en-GB" sz="1800" dirty="0" smtClean="0">
                <a:solidFill>
                  <a:srgbClr val="002060"/>
                </a:solidFill>
              </a:rPr>
              <a:t>Interpretation of Graduate Earnings Premium</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
            </a:r>
            <a:br>
              <a:rPr lang="en-GB" sz="1800" dirty="0" smtClean="0">
                <a:solidFill>
                  <a:srgbClr val="002060"/>
                </a:solidFill>
              </a:rPr>
            </a:br>
            <a:r>
              <a:rPr lang="en-GB" sz="1800" dirty="0" smtClean="0">
                <a:solidFill>
                  <a:srgbClr val="002060"/>
                </a:solidFill>
              </a:rPr>
              <a:t>	Human Capital Theory</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	Signalling/Screening/Sorting Theories	</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		Statistical Discrimination</a:t>
            </a:r>
            <a:br>
              <a:rPr lang="en-GB" sz="1800" dirty="0" smtClean="0">
                <a:solidFill>
                  <a:srgbClr val="002060"/>
                </a:solidFill>
              </a:rPr>
            </a:br>
            <a:r>
              <a:rPr lang="en-GB" sz="1800" dirty="0">
                <a:solidFill>
                  <a:srgbClr val="002060"/>
                </a:solidFill>
              </a:rPr>
              <a:t>	</a:t>
            </a:r>
            <a:r>
              <a:rPr lang="en-GB" sz="1800" dirty="0" smtClean="0">
                <a:solidFill>
                  <a:srgbClr val="002060"/>
                </a:solidFill>
              </a:rPr>
              <a:t>	</a:t>
            </a:r>
            <a:br>
              <a:rPr lang="en-GB" sz="1800" dirty="0" smtClean="0">
                <a:solidFill>
                  <a:srgbClr val="002060"/>
                </a:solidFill>
              </a:rPr>
            </a:br>
            <a:r>
              <a:rPr lang="en-GB" sz="1800" dirty="0">
                <a:solidFill>
                  <a:srgbClr val="002060"/>
                </a:solidFill>
              </a:rPr>
              <a:t>	</a:t>
            </a:r>
            <a:r>
              <a:rPr lang="en-GB" sz="1800" dirty="0" smtClean="0">
                <a:solidFill>
                  <a:srgbClr val="002060"/>
                </a:solidFill>
              </a:rPr>
              <a:t>	Short-run only? Employer Learning/Statistical Discrimination</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a:solidFill>
                  <a:srgbClr val="002060"/>
                </a:solidFill>
              </a:rPr>
              <a:t>	</a:t>
            </a:r>
            <a:r>
              <a:rPr lang="en-GB" sz="1800" dirty="0" smtClean="0">
                <a:solidFill>
                  <a:srgbClr val="002060"/>
                </a:solidFill>
              </a:rPr>
              <a:t>		</a:t>
            </a:r>
            <a:r>
              <a:rPr lang="en-GB" sz="1800" dirty="0">
                <a:solidFill>
                  <a:srgbClr val="002060"/>
                </a:solidFill>
              </a:rPr>
              <a:t>	</a:t>
            </a:r>
            <a:br>
              <a:rPr lang="en-GB" sz="1800" dirty="0">
                <a:solidFill>
                  <a:srgbClr val="002060"/>
                </a:solidFill>
              </a:rPr>
            </a:br>
            <a:r>
              <a:rPr lang="en-GB" sz="1800" dirty="0" smtClean="0">
                <a:solidFill>
                  <a:srgbClr val="002060"/>
                </a:solidFill>
              </a:rPr>
              <a:t/>
            </a:r>
            <a:br>
              <a:rPr lang="en-GB" sz="1800" dirty="0" smtClean="0">
                <a:solidFill>
                  <a:srgbClr val="002060"/>
                </a:solidFill>
              </a:rPr>
            </a:br>
            <a:endParaRPr lang="en-GB" sz="1800" dirty="0">
              <a:solidFill>
                <a:srgbClr val="002060"/>
              </a:solidFill>
            </a:endParaRPr>
          </a:p>
        </p:txBody>
      </p:sp>
      <p:sp>
        <p:nvSpPr>
          <p:cNvPr id="4" name="Footer Placeholder 3"/>
          <p:cNvSpPr>
            <a:spLocks noGrp="1"/>
          </p:cNvSpPr>
          <p:nvPr>
            <p:ph type="ftr" sz="quarter" idx="11"/>
          </p:nvPr>
        </p:nvSpPr>
        <p:spPr/>
        <p:txBody>
          <a:bodyPr/>
          <a:lstStyle/>
          <a:p>
            <a:r>
              <a:rPr lang="en-US" smtClean="0"/>
              <a:t>UoH 27th April 2016</a:t>
            </a:r>
            <a:endParaRPr lang="en-GB"/>
          </a:p>
        </p:txBody>
      </p:sp>
      <p:sp>
        <p:nvSpPr>
          <p:cNvPr id="5" name="Slide Number Placeholder 4"/>
          <p:cNvSpPr>
            <a:spLocks noGrp="1"/>
          </p:cNvSpPr>
          <p:nvPr>
            <p:ph type="sldNum" sz="quarter" idx="12"/>
          </p:nvPr>
        </p:nvSpPr>
        <p:spPr/>
        <p:txBody>
          <a:bodyPr/>
          <a:lstStyle/>
          <a:p>
            <a:fld id="{0D1D3A5E-E98E-449F-A4A2-2C0C4EA4DD24}" type="slidenum">
              <a:rPr lang="en-GB" smtClean="0"/>
              <a:t>6</a:t>
            </a:fld>
            <a:endParaRPr lang="en-GB" dirty="0"/>
          </a:p>
        </p:txBody>
      </p:sp>
    </p:spTree>
    <p:extLst>
      <p:ext uri="{BB962C8B-B14F-4D97-AF65-F5344CB8AC3E}">
        <p14:creationId xmlns:p14="http://schemas.microsoft.com/office/powerpoint/2010/main" val="145519606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544" y="1"/>
            <a:ext cx="8424936" cy="6721474"/>
          </a:xfrm>
          <a:effectLst/>
        </p:spPr>
        <p:txBody>
          <a:bodyPr>
            <a:normAutofit/>
          </a:bodyPr>
          <a:lstStyle/>
          <a:p>
            <a:pPr algn="l"/>
            <a:r>
              <a:rPr lang="en-GB" sz="1800" b="1" dirty="0" smtClean="0">
                <a:solidFill>
                  <a:srgbClr val="002060"/>
                </a:solidFill>
              </a:rPr>
              <a:t>3.	Data and Methodology</a:t>
            </a:r>
            <a:r>
              <a:rPr lang="en-GB" sz="1800" dirty="0" smtClean="0">
                <a:solidFill>
                  <a:srgbClr val="002060"/>
                </a:solidFill>
              </a:rPr>
              <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	Issue of manipulation/precision of control over assignment variable</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	</a:t>
            </a:r>
            <a:r>
              <a:rPr lang="en-GB" sz="1800" b="1" i="1" dirty="0" smtClean="0">
                <a:solidFill>
                  <a:srgbClr val="002060"/>
                </a:solidFill>
              </a:rPr>
              <a:t>Student manipulation: </a:t>
            </a:r>
            <a:r>
              <a:rPr lang="en-GB" sz="1800" dirty="0" smtClean="0">
                <a:solidFill>
                  <a:srgbClr val="002060"/>
                </a:solidFill>
              </a:rPr>
              <a:t/>
            </a:r>
            <a:br>
              <a:rPr lang="en-GB" sz="1800" dirty="0" smtClean="0">
                <a:solidFill>
                  <a:srgbClr val="002060"/>
                </a:solidFill>
              </a:rPr>
            </a:br>
            <a:r>
              <a:rPr lang="en-GB" sz="1800" dirty="0">
                <a:solidFill>
                  <a:srgbClr val="002060"/>
                </a:solidFill>
              </a:rPr>
              <a:t>	</a:t>
            </a:r>
            <a:r>
              <a:rPr lang="en-GB" sz="1800" dirty="0" smtClean="0">
                <a:solidFill>
                  <a:srgbClr val="002060"/>
                </a:solidFill>
              </a:rPr>
              <a:t>Those on track for ‘borderline’ after Year 2 work hard to achieve 2.1,</a:t>
            </a:r>
            <a:br>
              <a:rPr lang="en-GB" sz="1800" dirty="0" smtClean="0">
                <a:solidFill>
                  <a:srgbClr val="002060"/>
                </a:solidFill>
              </a:rPr>
            </a:br>
            <a:r>
              <a:rPr lang="en-GB" sz="1800" dirty="0">
                <a:solidFill>
                  <a:srgbClr val="002060"/>
                </a:solidFill>
              </a:rPr>
              <a:t>	</a:t>
            </a:r>
            <a:r>
              <a:rPr lang="en-GB" sz="1800" dirty="0" smtClean="0">
                <a:solidFill>
                  <a:srgbClr val="002060"/>
                </a:solidFill>
              </a:rPr>
              <a:t>those below borderline reduce effort. So we’d see a trough in the density 	distribution.</a:t>
            </a:r>
            <a:br>
              <a:rPr lang="en-GB" sz="1800" dirty="0" smtClean="0">
                <a:solidFill>
                  <a:srgbClr val="002060"/>
                </a:solidFill>
              </a:rPr>
            </a:br>
            <a:r>
              <a:rPr lang="en-GB" sz="1800" dirty="0">
                <a:solidFill>
                  <a:srgbClr val="002060"/>
                </a:solidFill>
              </a:rPr>
              <a:t>	</a:t>
            </a:r>
            <a:r>
              <a:rPr lang="en-GB" sz="1800" dirty="0" smtClean="0">
                <a:solidFill>
                  <a:srgbClr val="002060"/>
                </a:solidFill>
              </a:rPr>
              <a:t>Note: manipulation of overall average much harder than of a single module</a:t>
            </a:r>
            <a:r>
              <a:rPr lang="en-GB" sz="1800" dirty="0">
                <a:solidFill>
                  <a:srgbClr val="002060"/>
                </a:solidFill>
              </a:rPr>
              <a:t/>
            </a:r>
            <a:br>
              <a:rPr lang="en-GB" sz="1800" dirty="0">
                <a:solidFill>
                  <a:srgbClr val="002060"/>
                </a:solidFill>
              </a:rPr>
            </a:br>
            <a:r>
              <a:rPr lang="en-GB" sz="1800" dirty="0" smtClean="0">
                <a:solidFill>
                  <a:srgbClr val="002060"/>
                </a:solidFill>
              </a:rPr>
              <a:t>	</a:t>
            </a:r>
            <a:br>
              <a:rPr lang="en-GB" sz="1800" dirty="0" smtClean="0">
                <a:solidFill>
                  <a:srgbClr val="002060"/>
                </a:solidFill>
              </a:rPr>
            </a:br>
            <a:r>
              <a:rPr lang="en-GB" sz="1800" dirty="0" smtClean="0">
                <a:solidFill>
                  <a:srgbClr val="002060"/>
                </a:solidFill>
              </a:rPr>
              <a:t>	</a:t>
            </a:r>
            <a:r>
              <a:rPr lang="en-GB" sz="1800" b="1" i="1" dirty="0" smtClean="0">
                <a:solidFill>
                  <a:srgbClr val="002060"/>
                </a:solidFill>
              </a:rPr>
              <a:t>Marker manipulation</a:t>
            </a:r>
            <a:r>
              <a:rPr lang="en-GB" sz="1800" dirty="0" smtClean="0">
                <a:solidFill>
                  <a:srgbClr val="002060"/>
                </a:solidFill>
              </a:rPr>
              <a:t>:</a:t>
            </a:r>
            <a:br>
              <a:rPr lang="en-GB" sz="1800" dirty="0" smtClean="0">
                <a:solidFill>
                  <a:srgbClr val="002060"/>
                </a:solidFill>
              </a:rPr>
            </a:br>
            <a:r>
              <a:rPr lang="en-GB" sz="1800" dirty="0" smtClean="0">
                <a:solidFill>
                  <a:srgbClr val="002060"/>
                </a:solidFill>
              </a:rPr>
              <a:t>	</a:t>
            </a:r>
            <a:r>
              <a:rPr lang="en-GB" sz="1800" dirty="0" err="1" smtClean="0">
                <a:solidFill>
                  <a:srgbClr val="002060"/>
                </a:solidFill>
              </a:rPr>
              <a:t>Eg</a:t>
            </a:r>
            <a:r>
              <a:rPr lang="en-GB" sz="1800" dirty="0" smtClean="0">
                <a:solidFill>
                  <a:srgbClr val="002060"/>
                </a:solidFill>
              </a:rPr>
              <a:t> practice of avoiding ‘9s’</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	Exam Board manipulation:</a:t>
            </a:r>
            <a:r>
              <a:rPr lang="en-GB" sz="1800" dirty="0">
                <a:solidFill>
                  <a:srgbClr val="002060"/>
                </a:solidFill>
              </a:rPr>
              <a:t/>
            </a:r>
            <a:br>
              <a:rPr lang="en-GB" sz="1800" dirty="0">
                <a:solidFill>
                  <a:srgbClr val="002060"/>
                </a:solidFill>
              </a:rPr>
            </a:br>
            <a:r>
              <a:rPr lang="en-GB" sz="1800" dirty="0" smtClean="0">
                <a:solidFill>
                  <a:srgbClr val="002060"/>
                </a:solidFill>
              </a:rPr>
              <a:t>	If Board uses ‘unobservable’ knowledge insight/rules/discretion which 	correctly assign individuals to treatment/control groups. “This person is a 2.1”</a:t>
            </a:r>
            <a:endParaRPr lang="en-GB" sz="1800" dirty="0">
              <a:solidFill>
                <a:srgbClr val="002060"/>
              </a:solidFill>
            </a:endParaRPr>
          </a:p>
        </p:txBody>
      </p:sp>
      <p:sp>
        <p:nvSpPr>
          <p:cNvPr id="4" name="Footer Placeholder 3"/>
          <p:cNvSpPr>
            <a:spLocks noGrp="1"/>
          </p:cNvSpPr>
          <p:nvPr>
            <p:ph type="ftr" sz="quarter" idx="11"/>
          </p:nvPr>
        </p:nvSpPr>
        <p:spPr/>
        <p:txBody>
          <a:bodyPr/>
          <a:lstStyle/>
          <a:p>
            <a:r>
              <a:rPr lang="en-US" smtClean="0"/>
              <a:t>UoH 27th April 2016</a:t>
            </a:r>
            <a:endParaRPr lang="en-GB"/>
          </a:p>
        </p:txBody>
      </p:sp>
      <p:sp>
        <p:nvSpPr>
          <p:cNvPr id="5" name="Slide Number Placeholder 4"/>
          <p:cNvSpPr>
            <a:spLocks noGrp="1"/>
          </p:cNvSpPr>
          <p:nvPr>
            <p:ph type="sldNum" sz="quarter" idx="12"/>
          </p:nvPr>
        </p:nvSpPr>
        <p:spPr/>
        <p:txBody>
          <a:bodyPr/>
          <a:lstStyle/>
          <a:p>
            <a:fld id="{0D1D3A5E-E98E-449F-A4A2-2C0C4EA4DD24}" type="slidenum">
              <a:rPr lang="en-GB" smtClean="0"/>
              <a:t>60</a:t>
            </a:fld>
            <a:endParaRPr lang="en-GB" dirty="0"/>
          </a:p>
        </p:txBody>
      </p:sp>
    </p:spTree>
    <p:extLst>
      <p:ext uri="{BB962C8B-B14F-4D97-AF65-F5344CB8AC3E}">
        <p14:creationId xmlns:p14="http://schemas.microsoft.com/office/powerpoint/2010/main" val="274641345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UoH 27th April 2016</a:t>
            </a:r>
            <a:endParaRPr lang="en-GB"/>
          </a:p>
        </p:txBody>
      </p:sp>
      <p:sp>
        <p:nvSpPr>
          <p:cNvPr id="3" name="Slide Number Placeholder 2"/>
          <p:cNvSpPr>
            <a:spLocks noGrp="1"/>
          </p:cNvSpPr>
          <p:nvPr>
            <p:ph type="sldNum" sz="quarter" idx="12"/>
          </p:nvPr>
        </p:nvSpPr>
        <p:spPr/>
        <p:txBody>
          <a:bodyPr/>
          <a:lstStyle/>
          <a:p>
            <a:fld id="{0D1D3A5E-E98E-449F-A4A2-2C0C4EA4DD24}" type="slidenum">
              <a:rPr lang="en-GB" smtClean="0"/>
              <a:t>61</a:t>
            </a:fld>
            <a:endParaRPr lang="en-GB"/>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14537" y="1052736"/>
            <a:ext cx="5114925" cy="3743325"/>
          </a:xfrm>
          <a:prstGeom prst="rect">
            <a:avLst/>
          </a:prstGeom>
          <a:noFill/>
          <a:ln>
            <a:noFill/>
          </a:ln>
        </p:spPr>
      </p:pic>
      <p:sp>
        <p:nvSpPr>
          <p:cNvPr id="6" name="TextBox 5"/>
          <p:cNvSpPr txBox="1"/>
          <p:nvPr/>
        </p:nvSpPr>
        <p:spPr>
          <a:xfrm>
            <a:off x="2014537" y="4829233"/>
            <a:ext cx="4501480" cy="923330"/>
          </a:xfrm>
          <a:prstGeom prst="rect">
            <a:avLst/>
          </a:prstGeom>
          <a:noFill/>
        </p:spPr>
        <p:txBody>
          <a:bodyPr wrap="square" rtlCol="0">
            <a:spAutoFit/>
          </a:bodyPr>
          <a:lstStyle/>
          <a:p>
            <a:r>
              <a:rPr lang="en-GB" dirty="0">
                <a:latin typeface="Courier New" panose="02070309020205020404" pitchFamily="49" charset="0"/>
                <a:cs typeface="Courier New" panose="02070309020205020404" pitchFamily="49" charset="0"/>
              </a:rPr>
              <a:t>Density of Overall Average Mark</a:t>
            </a:r>
          </a:p>
          <a:p>
            <a:r>
              <a:rPr lang="en-GB" b="1" dirty="0" smtClean="0">
                <a:latin typeface="Courier New" panose="02070309020205020404" pitchFamily="49" charset="0"/>
                <a:cs typeface="Courier New" panose="02070309020205020404" pitchFamily="49" charset="0"/>
              </a:rPr>
              <a:t>All</a:t>
            </a:r>
          </a:p>
          <a:p>
            <a:r>
              <a:rPr lang="en-GB" dirty="0" smtClean="0">
                <a:latin typeface="Courier New" panose="02070309020205020404" pitchFamily="49" charset="0"/>
                <a:cs typeface="Courier New" panose="02070309020205020404" pitchFamily="49" charset="0"/>
              </a:rPr>
              <a:t>n=3210</a:t>
            </a:r>
            <a:endParaRPr lang="en-GB"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151065981"/>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UoH 27th April 2016</a:t>
            </a:r>
            <a:endParaRPr lang="en-GB"/>
          </a:p>
        </p:txBody>
      </p:sp>
      <p:sp>
        <p:nvSpPr>
          <p:cNvPr id="3" name="Slide Number Placeholder 2"/>
          <p:cNvSpPr>
            <a:spLocks noGrp="1"/>
          </p:cNvSpPr>
          <p:nvPr>
            <p:ph type="sldNum" sz="quarter" idx="12"/>
          </p:nvPr>
        </p:nvSpPr>
        <p:spPr/>
        <p:txBody>
          <a:bodyPr/>
          <a:lstStyle/>
          <a:p>
            <a:fld id="{0D1D3A5E-E98E-449F-A4A2-2C0C4EA4DD24}" type="slidenum">
              <a:rPr lang="en-GB" smtClean="0"/>
              <a:t>62</a:t>
            </a:fld>
            <a:endParaRPr lang="en-GB"/>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14537" y="980728"/>
            <a:ext cx="5114925" cy="3743325"/>
          </a:xfrm>
          <a:prstGeom prst="rect">
            <a:avLst/>
          </a:prstGeom>
          <a:noFill/>
          <a:ln>
            <a:noFill/>
          </a:ln>
        </p:spPr>
      </p:pic>
      <p:sp>
        <p:nvSpPr>
          <p:cNvPr id="5" name="TextBox 4"/>
          <p:cNvSpPr txBox="1"/>
          <p:nvPr/>
        </p:nvSpPr>
        <p:spPr>
          <a:xfrm>
            <a:off x="2014537" y="4941168"/>
            <a:ext cx="4933726" cy="923330"/>
          </a:xfrm>
          <a:prstGeom prst="rect">
            <a:avLst/>
          </a:prstGeom>
          <a:noFill/>
        </p:spPr>
        <p:txBody>
          <a:bodyPr wrap="square" rtlCol="0">
            <a:spAutoFit/>
          </a:bodyPr>
          <a:lstStyle/>
          <a:p>
            <a:r>
              <a:rPr lang="en-GB" dirty="0" smtClean="0">
                <a:latin typeface="Courier New" panose="02070309020205020404" pitchFamily="49" charset="0"/>
                <a:cs typeface="Courier New" panose="02070309020205020404" pitchFamily="49" charset="0"/>
              </a:rPr>
              <a:t>Density of Overall Average Mark</a:t>
            </a:r>
          </a:p>
          <a:p>
            <a:r>
              <a:rPr lang="en-GB" b="1" dirty="0" smtClean="0">
                <a:latin typeface="Courier New" panose="02070309020205020404" pitchFamily="49" charset="0"/>
                <a:cs typeface="Courier New" panose="02070309020205020404" pitchFamily="49" charset="0"/>
              </a:rPr>
              <a:t>Science</a:t>
            </a:r>
          </a:p>
          <a:p>
            <a:r>
              <a:rPr lang="en-GB" dirty="0" smtClean="0">
                <a:latin typeface="Courier New" panose="02070309020205020404" pitchFamily="49" charset="0"/>
                <a:cs typeface="Courier New" panose="02070309020205020404" pitchFamily="49" charset="0"/>
              </a:rPr>
              <a:t>n=1449</a:t>
            </a:r>
            <a:endParaRPr lang="en-GB"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09157112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544" y="332656"/>
            <a:ext cx="7992888" cy="5832648"/>
          </a:xfrm>
          <a:effectLst/>
        </p:spPr>
        <p:txBody>
          <a:bodyPr>
            <a:normAutofit/>
          </a:bodyPr>
          <a:lstStyle/>
          <a:p>
            <a:pPr algn="l"/>
            <a:r>
              <a:rPr lang="en-GB" sz="1800" b="1" dirty="0" smtClean="0">
                <a:solidFill>
                  <a:srgbClr val="002060"/>
                </a:solidFill>
              </a:rPr>
              <a:t>Plan of Talk</a:t>
            </a:r>
            <a:r>
              <a:rPr lang="en-GB" sz="1800" dirty="0" smtClean="0">
                <a:solidFill>
                  <a:srgbClr val="002060"/>
                </a:solidFill>
              </a:rPr>
              <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smtClean="0">
                <a:solidFill>
                  <a:srgbClr val="002060"/>
                </a:solidFill>
              </a:rPr>
              <a:t>1.	Context 1:	Evidence and Policy</a:t>
            </a:r>
            <a:br>
              <a:rPr lang="en-GB" sz="1800" dirty="0" smtClean="0">
                <a:solidFill>
                  <a:srgbClr val="002060"/>
                </a:solidFill>
              </a:rPr>
            </a:br>
            <a:r>
              <a:rPr lang="en-GB" sz="1800" dirty="0" smtClean="0">
                <a:solidFill>
                  <a:srgbClr val="002060"/>
                </a:solidFill>
              </a:rPr>
              <a:t>		</a:t>
            </a:r>
            <a:br>
              <a:rPr lang="en-GB" sz="1800" dirty="0" smtClean="0">
                <a:solidFill>
                  <a:srgbClr val="002060"/>
                </a:solidFill>
              </a:rPr>
            </a:br>
            <a:r>
              <a:rPr lang="en-GB" sz="1800" dirty="0" smtClean="0">
                <a:solidFill>
                  <a:srgbClr val="002060"/>
                </a:solidFill>
              </a:rPr>
              <a:t>	Context 2:	Theory and Interpretation</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smtClean="0">
                <a:solidFill>
                  <a:srgbClr val="002060"/>
                </a:solidFill>
              </a:rPr>
              <a:t>2.	Institutional Arrangements</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smtClean="0">
                <a:solidFill>
                  <a:srgbClr val="002060"/>
                </a:solidFill>
              </a:rPr>
              <a:t>3.	Data and Methodology</a:t>
            </a:r>
            <a:br>
              <a:rPr lang="en-GB" sz="1800" dirty="0" smtClean="0">
                <a:solidFill>
                  <a:srgbClr val="002060"/>
                </a:solidFill>
              </a:rPr>
            </a:br>
            <a:r>
              <a:rPr lang="en-GB" sz="1800" b="1" dirty="0" smtClean="0">
                <a:solidFill>
                  <a:srgbClr val="002060"/>
                </a:solidFill>
              </a:rPr>
              <a:t/>
            </a:r>
            <a:br>
              <a:rPr lang="en-GB" sz="1800" b="1" dirty="0" smtClean="0">
                <a:solidFill>
                  <a:srgbClr val="002060"/>
                </a:solidFill>
              </a:rPr>
            </a:br>
            <a:r>
              <a:rPr lang="en-GB" sz="1800" b="1" dirty="0" smtClean="0">
                <a:solidFill>
                  <a:srgbClr val="002060"/>
                </a:solidFill>
              </a:rPr>
              <a:t>4.	Results</a:t>
            </a:r>
            <a:br>
              <a:rPr lang="en-GB" sz="1800" b="1"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smtClean="0">
                <a:solidFill>
                  <a:srgbClr val="002060"/>
                </a:solidFill>
              </a:rPr>
              <a:t>5.	Conclusions and Further Work</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endParaRPr lang="en-GB" sz="1800" dirty="0">
              <a:solidFill>
                <a:srgbClr val="002060"/>
              </a:solidFill>
            </a:endParaRPr>
          </a:p>
        </p:txBody>
      </p:sp>
      <p:sp>
        <p:nvSpPr>
          <p:cNvPr id="4" name="Footer Placeholder 3"/>
          <p:cNvSpPr>
            <a:spLocks noGrp="1"/>
          </p:cNvSpPr>
          <p:nvPr>
            <p:ph type="ftr" sz="quarter" idx="11"/>
          </p:nvPr>
        </p:nvSpPr>
        <p:spPr/>
        <p:txBody>
          <a:bodyPr/>
          <a:lstStyle/>
          <a:p>
            <a:r>
              <a:rPr lang="en-US" smtClean="0"/>
              <a:t>UoH 27th April 2016</a:t>
            </a:r>
            <a:endParaRPr lang="en-GB"/>
          </a:p>
        </p:txBody>
      </p:sp>
      <p:sp>
        <p:nvSpPr>
          <p:cNvPr id="5" name="Slide Number Placeholder 4"/>
          <p:cNvSpPr>
            <a:spLocks noGrp="1"/>
          </p:cNvSpPr>
          <p:nvPr>
            <p:ph type="sldNum" sz="quarter" idx="12"/>
          </p:nvPr>
        </p:nvSpPr>
        <p:spPr/>
        <p:txBody>
          <a:bodyPr/>
          <a:lstStyle/>
          <a:p>
            <a:fld id="{0D1D3A5E-E98E-449F-A4A2-2C0C4EA4DD24}" type="slidenum">
              <a:rPr lang="en-GB" smtClean="0"/>
              <a:t>63</a:t>
            </a:fld>
            <a:endParaRPr lang="en-GB" dirty="0"/>
          </a:p>
        </p:txBody>
      </p:sp>
    </p:spTree>
    <p:extLst>
      <p:ext uri="{BB962C8B-B14F-4D97-AF65-F5344CB8AC3E}">
        <p14:creationId xmlns:p14="http://schemas.microsoft.com/office/powerpoint/2010/main" val="792806417"/>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UoH 27th April 2016</a:t>
            </a:r>
            <a:endParaRPr lang="en-GB"/>
          </a:p>
        </p:txBody>
      </p:sp>
      <p:sp>
        <p:nvSpPr>
          <p:cNvPr id="3" name="Slide Number Placeholder 2"/>
          <p:cNvSpPr>
            <a:spLocks noGrp="1"/>
          </p:cNvSpPr>
          <p:nvPr>
            <p:ph type="sldNum" sz="quarter" idx="12"/>
          </p:nvPr>
        </p:nvSpPr>
        <p:spPr/>
        <p:txBody>
          <a:bodyPr/>
          <a:lstStyle/>
          <a:p>
            <a:fld id="{0D1D3A5E-E98E-449F-A4A2-2C0C4EA4DD24}" type="slidenum">
              <a:rPr lang="en-GB" smtClean="0"/>
              <a:t>64</a:t>
            </a:fld>
            <a:endParaRPr lang="en-GB"/>
          </a:p>
        </p:txBody>
      </p:sp>
      <p:sp>
        <p:nvSpPr>
          <p:cNvPr id="4" name="Rectangle 3"/>
          <p:cNvSpPr/>
          <p:nvPr/>
        </p:nvSpPr>
        <p:spPr>
          <a:xfrm>
            <a:off x="395536" y="1196752"/>
            <a:ext cx="8568952" cy="5016758"/>
          </a:xfrm>
          <a:prstGeom prst="rect">
            <a:avLst/>
          </a:prstGeom>
        </p:spPr>
        <p:txBody>
          <a:bodyPr wrap="square">
            <a:spAutoFit/>
          </a:bodyPr>
          <a:lstStyle/>
          <a:p>
            <a:pPr>
              <a:spcAft>
                <a:spcPts val="0"/>
              </a:spcAft>
            </a:pPr>
            <a:r>
              <a:rPr lang="en-GB" sz="1200" dirty="0">
                <a:latin typeface="Courier New" panose="02070309020205020404" pitchFamily="49" charset="0"/>
                <a:ea typeface="Times New Roman" panose="02020603050405020304" pitchFamily="18" charset="0"/>
              </a:rPr>
              <a:t> </a:t>
            </a:r>
            <a:endParaRPr lang="en-GB" sz="1200" dirty="0">
              <a:latin typeface="Courier New" panose="02070309020205020404" pitchFamily="49" charset="0"/>
              <a:ea typeface="Times New Roman" panose="02020603050405020304" pitchFamily="18" charset="0"/>
              <a:cs typeface="Courier New" panose="02070309020205020404" pitchFamily="49" charset="0"/>
            </a:endParaRP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Source |       SS       </a:t>
            </a:r>
            <a:r>
              <a:rPr lang="en-GB" sz="1200" dirty="0" err="1">
                <a:latin typeface="Courier New" panose="02070309020205020404" pitchFamily="49" charset="0"/>
                <a:ea typeface="Times New Roman" panose="02020603050405020304" pitchFamily="18" charset="0"/>
                <a:cs typeface="Courier New" panose="02070309020205020404" pitchFamily="49" charset="0"/>
              </a:rPr>
              <a:t>df</a:t>
            </a:r>
            <a:r>
              <a:rPr lang="en-GB" sz="1200" dirty="0">
                <a:latin typeface="Courier New" panose="02070309020205020404" pitchFamily="49" charset="0"/>
                <a:ea typeface="Times New Roman" panose="02020603050405020304" pitchFamily="18" charset="0"/>
                <a:cs typeface="Courier New" panose="02070309020205020404" pitchFamily="49" charset="0"/>
              </a:rPr>
              <a:t>       MS              Number of </a:t>
            </a:r>
            <a:r>
              <a:rPr lang="en-GB" sz="1200" dirty="0" err="1">
                <a:latin typeface="Courier New" panose="02070309020205020404" pitchFamily="49" charset="0"/>
                <a:ea typeface="Times New Roman" panose="02020603050405020304" pitchFamily="18" charset="0"/>
                <a:cs typeface="Courier New" panose="02070309020205020404" pitchFamily="49" charset="0"/>
              </a:rPr>
              <a:t>obs</a:t>
            </a:r>
            <a:r>
              <a:rPr lang="en-GB" sz="1200" dirty="0">
                <a:latin typeface="Courier New" panose="02070309020205020404" pitchFamily="49" charset="0"/>
                <a:ea typeface="Times New Roman" panose="02020603050405020304" pitchFamily="18" charset="0"/>
                <a:cs typeface="Courier New" panose="02070309020205020404" pitchFamily="49" charset="0"/>
              </a:rPr>
              <a:t> =     731</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F(  8,   722) =   13.64</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Model |  14.9292466     8  1.86615582           </a:t>
            </a:r>
            <a:r>
              <a:rPr lang="en-GB" sz="1200" dirty="0" err="1">
                <a:latin typeface="Courier New" panose="02070309020205020404" pitchFamily="49" charset="0"/>
                <a:ea typeface="Times New Roman" panose="02020603050405020304" pitchFamily="18" charset="0"/>
                <a:cs typeface="Courier New" panose="02070309020205020404" pitchFamily="49" charset="0"/>
              </a:rPr>
              <a:t>Prob</a:t>
            </a:r>
            <a:r>
              <a:rPr lang="en-GB" sz="1200" dirty="0">
                <a:latin typeface="Courier New" panose="02070309020205020404" pitchFamily="49" charset="0"/>
                <a:ea typeface="Times New Roman" panose="02020603050405020304" pitchFamily="18" charset="0"/>
                <a:cs typeface="Courier New" panose="02070309020205020404" pitchFamily="49" charset="0"/>
              </a:rPr>
              <a:t> &gt; F      =  0.0000</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Residual |  98.7577255   722  .136783553           R-squared     =  0.1313</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a:t>
            </a:r>
            <a:r>
              <a:rPr lang="en-GB" sz="1200" dirty="0" err="1">
                <a:latin typeface="Courier New" panose="02070309020205020404" pitchFamily="49" charset="0"/>
                <a:ea typeface="Times New Roman" panose="02020603050405020304" pitchFamily="18" charset="0"/>
                <a:cs typeface="Courier New" panose="02070309020205020404" pitchFamily="49" charset="0"/>
              </a:rPr>
              <a:t>Adj</a:t>
            </a:r>
            <a:r>
              <a:rPr lang="en-GB" sz="1200" dirty="0">
                <a:latin typeface="Courier New" panose="02070309020205020404" pitchFamily="49" charset="0"/>
                <a:ea typeface="Times New Roman" panose="02020603050405020304" pitchFamily="18" charset="0"/>
                <a:cs typeface="Courier New" panose="02070309020205020404" pitchFamily="49" charset="0"/>
              </a:rPr>
              <a:t> R-squared =  0.1217</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Total |  113.686972   730  .155735578           Root MSE      =  .36984</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a:t>
            </a:r>
            <a:r>
              <a:rPr lang="en-GB" sz="1200" dirty="0" err="1">
                <a:latin typeface="Courier New" panose="02070309020205020404" pitchFamily="49" charset="0"/>
                <a:ea typeface="Times New Roman" panose="02020603050405020304" pitchFamily="18" charset="0"/>
                <a:cs typeface="Courier New" panose="02070309020205020404" pitchFamily="49" charset="0"/>
              </a:rPr>
              <a:t>lannualpay</a:t>
            </a:r>
            <a:r>
              <a:rPr lang="en-GB" sz="1200" dirty="0">
                <a:latin typeface="Courier New" panose="02070309020205020404" pitchFamily="49" charset="0"/>
                <a:ea typeface="Times New Roman" panose="02020603050405020304" pitchFamily="18" charset="0"/>
                <a:cs typeface="Courier New" panose="02070309020205020404" pitchFamily="49" charset="0"/>
              </a:rPr>
              <a:t> |      </a:t>
            </a:r>
            <a:r>
              <a:rPr lang="en-GB" sz="1200" dirty="0" err="1">
                <a:latin typeface="Courier New" panose="02070309020205020404" pitchFamily="49" charset="0"/>
                <a:ea typeface="Times New Roman" panose="02020603050405020304" pitchFamily="18" charset="0"/>
                <a:cs typeface="Courier New" panose="02070309020205020404" pitchFamily="49" charset="0"/>
              </a:rPr>
              <a:t>Coef</a:t>
            </a:r>
            <a:r>
              <a:rPr lang="en-GB" sz="1200" dirty="0">
                <a:latin typeface="Courier New" panose="02070309020205020404" pitchFamily="49" charset="0"/>
                <a:ea typeface="Times New Roman" panose="02020603050405020304" pitchFamily="18" charset="0"/>
                <a:cs typeface="Courier New" panose="02070309020205020404" pitchFamily="49" charset="0"/>
              </a:rPr>
              <a:t>.   Std. Err.      t    P&gt;|t|     [95% Conf. Interval]</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a:t>
            </a:r>
          </a:p>
          <a:p>
            <a:pPr>
              <a:spcAft>
                <a:spcPts val="0"/>
              </a:spcAft>
            </a:pPr>
            <a:r>
              <a:rPr lang="en-GB" sz="1200" dirty="0" smtClean="0">
                <a:latin typeface="Courier New" panose="02070309020205020404" pitchFamily="49" charset="0"/>
                <a:ea typeface="Times New Roman" panose="02020603050405020304" pitchFamily="18" charset="0"/>
                <a:cs typeface="Courier New" panose="02070309020205020404" pitchFamily="49" charset="0"/>
              </a:rPr>
              <a:t>Upper Second  |   </a:t>
            </a:r>
            <a:r>
              <a:rPr lang="en-GB" sz="1200" dirty="0">
                <a:latin typeface="Courier New" panose="02070309020205020404" pitchFamily="49" charset="0"/>
                <a:ea typeface="Times New Roman" panose="02020603050405020304" pitchFamily="18" charset="0"/>
                <a:cs typeface="Courier New" panose="02070309020205020404" pitchFamily="49" charset="0"/>
              </a:rPr>
              <a:t>.1089436    .059589     1.83   0.068    -.0080449    .2259321</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overall_ave60 |   .0070743   .0047128     1.50   0.134    -.0021782    .0163268</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female |  -.1446318    .028905    -5.00   0.000    -.2013798   -.0878839</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a:t>
            </a:r>
            <a:r>
              <a:rPr lang="en-GB" sz="1200" dirty="0" err="1">
                <a:latin typeface="Courier New" panose="02070309020205020404" pitchFamily="49" charset="0"/>
                <a:ea typeface="Times New Roman" panose="02020603050405020304" pitchFamily="18" charset="0"/>
                <a:cs typeface="Courier New" panose="02070309020205020404" pitchFamily="49" charset="0"/>
              </a:rPr>
              <a:t>startyr</a:t>
            </a:r>
            <a:r>
              <a:rPr lang="en-GB" sz="1200" dirty="0">
                <a:latin typeface="Courier New" panose="02070309020205020404" pitchFamily="49" charset="0"/>
                <a:ea typeface="Times New Roman" panose="02020603050405020304" pitchFamily="18" charset="0"/>
                <a:cs typeface="Courier New" panose="02070309020205020404" pitchFamily="49" charset="0"/>
              </a:rPr>
              <a:t> |</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9  |  -.0911597   .0453318    -2.01   0.045    -.1801577   -.0021618</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10  |  -.0697949   .0461467    -1.51   0.131    -.1603926    .0208029</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11  |  -.0165909   .0543893    -0.31   0.760     -.123371    .0901892</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a:t>
            </a:r>
          </a:p>
          <a:p>
            <a:pPr>
              <a:spcAft>
                <a:spcPts val="0"/>
              </a:spcAft>
            </a:pPr>
            <a:endParaRPr lang="en-GB" sz="1200" dirty="0">
              <a:latin typeface="Courier New" panose="02070309020205020404" pitchFamily="49" charset="0"/>
              <a:ea typeface="Times New Roman" panose="02020603050405020304" pitchFamily="18" charset="0"/>
              <a:cs typeface="Courier New" panose="02070309020205020404" pitchFamily="49" charset="0"/>
            </a:endParaRP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Science  |    .183276   .0382249     4.79   0.000     .1082307    .2583212</a:t>
            </a:r>
          </a:p>
          <a:p>
            <a:r>
              <a:rPr lang="en-GB" sz="1200" dirty="0" smtClean="0">
                <a:latin typeface="Courier New" panose="02070309020205020404" pitchFamily="49" charset="0"/>
                <a:ea typeface="Times New Roman" panose="02020603050405020304" pitchFamily="18" charset="0"/>
                <a:cs typeface="Courier New" panose="02070309020205020404" pitchFamily="49" charset="0"/>
              </a:rPr>
              <a:t>     </a:t>
            </a:r>
            <a:r>
              <a:rPr lang="en-GB" sz="1200" dirty="0" err="1" smtClean="0">
                <a:latin typeface="Courier New" panose="02070309020205020404" pitchFamily="49" charset="0"/>
                <a:ea typeface="Times New Roman" panose="02020603050405020304" pitchFamily="18" charset="0"/>
                <a:cs typeface="Courier New" panose="02070309020205020404" pitchFamily="49" charset="0"/>
              </a:rPr>
              <a:t>Soc</a:t>
            </a:r>
            <a:r>
              <a:rPr lang="en-GB" sz="1200" dirty="0" smtClean="0">
                <a:latin typeface="Courier New" panose="02070309020205020404" pitchFamily="49" charset="0"/>
                <a:ea typeface="Times New Roman" panose="02020603050405020304" pitchFamily="18" charset="0"/>
                <a:cs typeface="Courier New" panose="02070309020205020404" pitchFamily="49" charset="0"/>
              </a:rPr>
              <a:t> </a:t>
            </a:r>
            <a:r>
              <a:rPr lang="en-GB" sz="1200" dirty="0" err="1" smtClean="0">
                <a:latin typeface="Courier New" panose="02070309020205020404" pitchFamily="49" charset="0"/>
                <a:ea typeface="Times New Roman" panose="02020603050405020304" pitchFamily="18" charset="0"/>
                <a:cs typeface="Courier New" panose="02070309020205020404" pitchFamily="49" charset="0"/>
              </a:rPr>
              <a:t>Sci</a:t>
            </a:r>
            <a:r>
              <a:rPr lang="en-GB" sz="1200" dirty="0" smtClean="0">
                <a:latin typeface="Courier New" panose="02070309020205020404" pitchFamily="49" charset="0"/>
                <a:ea typeface="Times New Roman" panose="02020603050405020304" pitchFamily="18" charset="0"/>
                <a:cs typeface="Courier New" panose="02070309020205020404" pitchFamily="49" charset="0"/>
              </a:rPr>
              <a:t>       .2628758  .</a:t>
            </a:r>
            <a:r>
              <a:rPr lang="en-GB" sz="1200" dirty="0">
                <a:latin typeface="Courier New" panose="02070309020205020404" pitchFamily="49" charset="0"/>
                <a:ea typeface="Times New Roman" panose="02020603050405020304" pitchFamily="18" charset="0"/>
                <a:cs typeface="Courier New" panose="02070309020205020404" pitchFamily="49" charset="0"/>
              </a:rPr>
              <a:t>0403385     6.52   0.000      .183681    .3420707</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_cons |   9.843886   .0669234   147.09   0.000     9.712498    9.975273</a:t>
            </a:r>
          </a:p>
          <a:p>
            <a:pPr>
              <a:spcAft>
                <a:spcPts val="0"/>
              </a:spcAft>
            </a:pPr>
            <a:r>
              <a:rPr lang="en-GB" sz="800" dirty="0">
                <a:latin typeface="Courier New" panose="02070309020205020404" pitchFamily="49" charset="0"/>
                <a:ea typeface="Times New Roman" panose="02020603050405020304" pitchFamily="18" charset="0"/>
                <a:cs typeface="Courier New" panose="02070309020205020404" pitchFamily="49" charset="0"/>
              </a:rPr>
              <a:t>-------------------------------------------------------------------------------</a:t>
            </a:r>
            <a:endParaRPr lang="en-GB" sz="800" dirty="0">
              <a:effectLst/>
              <a:latin typeface="Courier New" panose="02070309020205020404" pitchFamily="49" charset="0"/>
              <a:ea typeface="Times New Roman" panose="02020603050405020304" pitchFamily="18" charset="0"/>
              <a:cs typeface="Courier New" panose="02070309020205020404" pitchFamily="49" charset="0"/>
            </a:endParaRPr>
          </a:p>
        </p:txBody>
      </p:sp>
      <p:sp>
        <p:nvSpPr>
          <p:cNvPr id="5" name="TextBox 4"/>
          <p:cNvSpPr txBox="1"/>
          <p:nvPr/>
        </p:nvSpPr>
        <p:spPr>
          <a:xfrm>
            <a:off x="731076" y="544741"/>
            <a:ext cx="7681848" cy="646331"/>
          </a:xfrm>
          <a:prstGeom prst="rect">
            <a:avLst/>
          </a:prstGeom>
          <a:noFill/>
        </p:spPr>
        <p:txBody>
          <a:bodyPr wrap="square" rtlCol="0">
            <a:spAutoFit/>
          </a:bodyPr>
          <a:lstStyle/>
          <a:p>
            <a:pPr algn="ctr"/>
            <a:r>
              <a:rPr lang="en-GB" dirty="0" smtClean="0">
                <a:latin typeface="Courier New" panose="02070309020205020404" pitchFamily="49" charset="0"/>
                <a:cs typeface="Courier New" panose="02070309020205020404" pitchFamily="49" charset="0"/>
              </a:rPr>
              <a:t>OLS of log(annual pay) on 2:1 Treatment</a:t>
            </a:r>
          </a:p>
          <a:p>
            <a:pPr algn="ctr"/>
            <a:r>
              <a:rPr lang="en-GB" b="1" dirty="0" smtClean="0">
                <a:latin typeface="Courier New" panose="02070309020205020404" pitchFamily="49" charset="0"/>
                <a:cs typeface="Courier New" panose="02070309020205020404" pitchFamily="49" charset="0"/>
              </a:rPr>
              <a:t>ALL</a:t>
            </a:r>
            <a:r>
              <a:rPr lang="en-GB" dirty="0" smtClean="0">
                <a:latin typeface="Courier New" panose="02070309020205020404" pitchFamily="49" charset="0"/>
                <a:cs typeface="Courier New" panose="02070309020205020404" pitchFamily="49" charset="0"/>
              </a:rPr>
              <a:t> (2:1 vs 2:2)</a:t>
            </a:r>
            <a:endParaRPr lang="en-GB" dirty="0">
              <a:latin typeface="Courier New" panose="02070309020205020404" pitchFamily="49" charset="0"/>
              <a:cs typeface="Courier New" panose="02070309020205020404" pitchFamily="49" charset="0"/>
            </a:endParaRPr>
          </a:p>
        </p:txBody>
      </p:sp>
      <p:sp>
        <p:nvSpPr>
          <p:cNvPr id="6" name="Rectangle 5"/>
          <p:cNvSpPr/>
          <p:nvPr/>
        </p:nvSpPr>
        <p:spPr>
          <a:xfrm rot="16200000">
            <a:off x="2754938" y="819850"/>
            <a:ext cx="465772" cy="518457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611560" y="6049452"/>
            <a:ext cx="7681848" cy="369332"/>
          </a:xfrm>
          <a:prstGeom prst="rect">
            <a:avLst/>
          </a:prstGeom>
          <a:noFill/>
        </p:spPr>
        <p:txBody>
          <a:bodyPr wrap="square" rtlCol="0">
            <a:spAutoFit/>
          </a:bodyPr>
          <a:lstStyle/>
          <a:p>
            <a:pPr algn="ctr"/>
            <a:r>
              <a:rPr lang="en-GB" dirty="0" smtClean="0">
                <a:latin typeface="Courier New" panose="02070309020205020404" pitchFamily="49" charset="0"/>
                <a:cs typeface="Courier New" panose="02070309020205020404" pitchFamily="49" charset="0"/>
              </a:rPr>
              <a:t>48=&lt; Overall Average Mark &lt;70</a:t>
            </a:r>
            <a:endParaRPr lang="en-GB" dirty="0">
              <a:latin typeface="Courier New" panose="02070309020205020404" pitchFamily="49" charset="0"/>
              <a:cs typeface="Courier New" panose="02070309020205020404" pitchFamily="49" charset="0"/>
            </a:endParaRPr>
          </a:p>
        </p:txBody>
      </p:sp>
      <p:sp>
        <p:nvSpPr>
          <p:cNvPr id="8" name="Rectangle 7"/>
          <p:cNvSpPr/>
          <p:nvPr/>
        </p:nvSpPr>
        <p:spPr>
          <a:xfrm rot="16200000">
            <a:off x="2754938" y="2653774"/>
            <a:ext cx="465772" cy="5184576"/>
          </a:xfrm>
          <a:prstGeom prst="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09475196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6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UoH 27th April 2016</a:t>
            </a:r>
            <a:endParaRPr lang="en-GB"/>
          </a:p>
        </p:txBody>
      </p:sp>
      <p:sp>
        <p:nvSpPr>
          <p:cNvPr id="3" name="Slide Number Placeholder 2"/>
          <p:cNvSpPr>
            <a:spLocks noGrp="1"/>
          </p:cNvSpPr>
          <p:nvPr>
            <p:ph type="sldNum" sz="quarter" idx="12"/>
          </p:nvPr>
        </p:nvSpPr>
        <p:spPr/>
        <p:txBody>
          <a:bodyPr/>
          <a:lstStyle/>
          <a:p>
            <a:fld id="{0D1D3A5E-E98E-449F-A4A2-2C0C4EA4DD24}" type="slidenum">
              <a:rPr lang="en-GB" smtClean="0"/>
              <a:t>65</a:t>
            </a:fld>
            <a:endParaRPr lang="en-GB"/>
          </a:p>
        </p:txBody>
      </p:sp>
      <p:sp>
        <p:nvSpPr>
          <p:cNvPr id="4" name="Rectangle 3"/>
          <p:cNvSpPr/>
          <p:nvPr/>
        </p:nvSpPr>
        <p:spPr>
          <a:xfrm>
            <a:off x="805683" y="1635496"/>
            <a:ext cx="8363272" cy="3908762"/>
          </a:xfrm>
          <a:prstGeom prst="rect">
            <a:avLst/>
          </a:prstGeom>
        </p:spPr>
        <p:txBody>
          <a:bodyPr wrap="square">
            <a:spAutoFit/>
          </a:bodyPr>
          <a:lstStyle/>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Source |       SS       </a:t>
            </a:r>
            <a:r>
              <a:rPr lang="en-GB" sz="1200" dirty="0" err="1">
                <a:latin typeface="Courier New" panose="02070309020205020404" pitchFamily="49" charset="0"/>
                <a:ea typeface="Times New Roman" panose="02020603050405020304" pitchFamily="18" charset="0"/>
                <a:cs typeface="Courier New" panose="02070309020205020404" pitchFamily="49" charset="0"/>
              </a:rPr>
              <a:t>df</a:t>
            </a:r>
            <a:r>
              <a:rPr lang="en-GB" sz="1200" dirty="0">
                <a:latin typeface="Courier New" panose="02070309020205020404" pitchFamily="49" charset="0"/>
                <a:ea typeface="Times New Roman" panose="02020603050405020304" pitchFamily="18" charset="0"/>
                <a:cs typeface="Courier New" panose="02070309020205020404" pitchFamily="49" charset="0"/>
              </a:rPr>
              <a:t>       MS               </a:t>
            </a:r>
            <a:r>
              <a:rPr lang="en-GB" sz="1200" dirty="0" smtClean="0">
                <a:latin typeface="Courier New" panose="02070309020205020404" pitchFamily="49" charset="0"/>
                <a:ea typeface="Times New Roman" panose="02020603050405020304" pitchFamily="18" charset="0"/>
                <a:cs typeface="Courier New" panose="02070309020205020404" pitchFamily="49" charset="0"/>
              </a:rPr>
              <a:t>    Number </a:t>
            </a:r>
            <a:r>
              <a:rPr lang="en-GB" sz="1200" dirty="0">
                <a:latin typeface="Courier New" panose="02070309020205020404" pitchFamily="49" charset="0"/>
                <a:ea typeface="Times New Roman" panose="02020603050405020304" pitchFamily="18" charset="0"/>
                <a:cs typeface="Courier New" panose="02070309020205020404" pitchFamily="49" charset="0"/>
              </a:rPr>
              <a:t>of </a:t>
            </a:r>
            <a:r>
              <a:rPr lang="en-GB" sz="1200" dirty="0" err="1">
                <a:latin typeface="Courier New" panose="02070309020205020404" pitchFamily="49" charset="0"/>
                <a:ea typeface="Times New Roman" panose="02020603050405020304" pitchFamily="18" charset="0"/>
                <a:cs typeface="Courier New" panose="02070309020205020404" pitchFamily="49" charset="0"/>
              </a:rPr>
              <a:t>obs</a:t>
            </a:r>
            <a:r>
              <a:rPr lang="en-GB" sz="1200" dirty="0">
                <a:latin typeface="Courier New" panose="02070309020205020404" pitchFamily="49" charset="0"/>
                <a:ea typeface="Times New Roman" panose="02020603050405020304" pitchFamily="18" charset="0"/>
                <a:cs typeface="Courier New" panose="02070309020205020404" pitchFamily="49" charset="0"/>
              </a:rPr>
              <a:t> =     345</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F(  6,   338) =    6.22</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Model |   4.3918592     6  .731976533           </a:t>
            </a:r>
            <a:r>
              <a:rPr lang="en-GB" sz="1200" dirty="0" err="1">
                <a:latin typeface="Courier New" panose="02070309020205020404" pitchFamily="49" charset="0"/>
                <a:ea typeface="Times New Roman" panose="02020603050405020304" pitchFamily="18" charset="0"/>
                <a:cs typeface="Courier New" panose="02070309020205020404" pitchFamily="49" charset="0"/>
              </a:rPr>
              <a:t>Prob</a:t>
            </a:r>
            <a:r>
              <a:rPr lang="en-GB" sz="1200" dirty="0">
                <a:latin typeface="Courier New" panose="02070309020205020404" pitchFamily="49" charset="0"/>
                <a:ea typeface="Times New Roman" panose="02020603050405020304" pitchFamily="18" charset="0"/>
                <a:cs typeface="Courier New" panose="02070309020205020404" pitchFamily="49" charset="0"/>
              </a:rPr>
              <a:t> &gt; F      =  0.0000</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Residual |  39.7453438   338  .117589774           R-squared     =  0.0995</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a:t>
            </a:r>
            <a:r>
              <a:rPr lang="en-GB" sz="1200" dirty="0" err="1">
                <a:latin typeface="Courier New" panose="02070309020205020404" pitchFamily="49" charset="0"/>
                <a:ea typeface="Times New Roman" panose="02020603050405020304" pitchFamily="18" charset="0"/>
                <a:cs typeface="Courier New" panose="02070309020205020404" pitchFamily="49" charset="0"/>
              </a:rPr>
              <a:t>Adj</a:t>
            </a:r>
            <a:r>
              <a:rPr lang="en-GB" sz="1200" dirty="0">
                <a:latin typeface="Courier New" panose="02070309020205020404" pitchFamily="49" charset="0"/>
                <a:ea typeface="Times New Roman" panose="02020603050405020304" pitchFamily="18" charset="0"/>
                <a:cs typeface="Courier New" panose="02070309020205020404" pitchFamily="49" charset="0"/>
              </a:rPr>
              <a:t> R-squared =  0.0835</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Total |   44.137203   344  .128305823           Root MSE      =  .34291</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a:t>
            </a:r>
            <a:r>
              <a:rPr lang="en-GB" sz="1200" dirty="0" err="1">
                <a:latin typeface="Courier New" panose="02070309020205020404" pitchFamily="49" charset="0"/>
                <a:ea typeface="Times New Roman" panose="02020603050405020304" pitchFamily="18" charset="0"/>
                <a:cs typeface="Courier New" panose="02070309020205020404" pitchFamily="49" charset="0"/>
              </a:rPr>
              <a:t>lannualpay</a:t>
            </a:r>
            <a:r>
              <a:rPr lang="en-GB" sz="1200" dirty="0">
                <a:latin typeface="Courier New" panose="02070309020205020404" pitchFamily="49" charset="0"/>
                <a:ea typeface="Times New Roman" panose="02020603050405020304" pitchFamily="18" charset="0"/>
                <a:cs typeface="Courier New" panose="02070309020205020404" pitchFamily="49" charset="0"/>
              </a:rPr>
              <a:t> |      </a:t>
            </a:r>
            <a:r>
              <a:rPr lang="en-GB" sz="1200" dirty="0" err="1">
                <a:latin typeface="Courier New" panose="02070309020205020404" pitchFamily="49" charset="0"/>
                <a:ea typeface="Times New Roman" panose="02020603050405020304" pitchFamily="18" charset="0"/>
                <a:cs typeface="Courier New" panose="02070309020205020404" pitchFamily="49" charset="0"/>
              </a:rPr>
              <a:t>Coef</a:t>
            </a:r>
            <a:r>
              <a:rPr lang="en-GB" sz="1200" dirty="0">
                <a:latin typeface="Courier New" panose="02070309020205020404" pitchFamily="49" charset="0"/>
                <a:ea typeface="Times New Roman" panose="02020603050405020304" pitchFamily="18" charset="0"/>
                <a:cs typeface="Courier New" panose="02070309020205020404" pitchFamily="49" charset="0"/>
              </a:rPr>
              <a:t>.   Std. Err.      t    P&gt;|t|     [95% Conf. Interval]</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a:t>
            </a:r>
            <a:r>
              <a:rPr lang="en-GB" sz="1200" dirty="0" smtClean="0">
                <a:latin typeface="Courier New" panose="02070309020205020404" pitchFamily="49" charset="0"/>
                <a:ea typeface="Times New Roman" panose="02020603050405020304" pitchFamily="18" charset="0"/>
                <a:cs typeface="Courier New" panose="02070309020205020404" pitchFamily="49" charset="0"/>
              </a:rPr>
              <a:t>Upper Second </a:t>
            </a:r>
            <a:r>
              <a:rPr lang="en-GB" sz="1200" dirty="0">
                <a:latin typeface="Courier New" panose="02070309020205020404" pitchFamily="49" charset="0"/>
                <a:ea typeface="Times New Roman" panose="02020603050405020304" pitchFamily="18" charset="0"/>
                <a:cs typeface="Courier New" panose="02070309020205020404" pitchFamily="49" charset="0"/>
              </a:rPr>
              <a:t>|   .2530753   .0758185     3.34   0.001     .1039398    .4022108</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overall_ave60 |  -.0053114   .0066282    -0.80   0.423    -.0183491    .0077262</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female |  -.1273411   .0386864    -3.29   0.001    -.2034375   -.0512446</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a:t>
            </a:r>
            <a:r>
              <a:rPr lang="en-GB" sz="1200" dirty="0" err="1">
                <a:latin typeface="Courier New" panose="02070309020205020404" pitchFamily="49" charset="0"/>
                <a:ea typeface="Times New Roman" panose="02020603050405020304" pitchFamily="18" charset="0"/>
                <a:cs typeface="Courier New" panose="02070309020205020404" pitchFamily="49" charset="0"/>
              </a:rPr>
              <a:t>startyr</a:t>
            </a:r>
            <a:r>
              <a:rPr lang="en-GB" sz="1200" dirty="0">
                <a:latin typeface="Courier New" panose="02070309020205020404" pitchFamily="49" charset="0"/>
                <a:ea typeface="Times New Roman" panose="02020603050405020304" pitchFamily="18" charset="0"/>
                <a:cs typeface="Courier New" panose="02070309020205020404" pitchFamily="49" charset="0"/>
              </a:rPr>
              <a:t> |</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9  |  -.1177361   .0548012    -2.15   0.032    -.2255304   -.0099418</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10  |  -.0955398   .0564629    -1.69   0.092    -.2066028    .0155231</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11  |  -.1239787   .0699904    -1.77   0.077    -.2616503    .0136929</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_cons |   9.965254   .0664273   150.02   0.000     9.834591    10.09592</a:t>
            </a:r>
          </a:p>
          <a:p>
            <a:pPr>
              <a:spcAft>
                <a:spcPts val="0"/>
              </a:spcAft>
            </a:pPr>
            <a:r>
              <a:rPr lang="en-GB" sz="800" dirty="0">
                <a:latin typeface="Courier New" panose="02070309020205020404" pitchFamily="49" charset="0"/>
                <a:ea typeface="Times New Roman" panose="02020603050405020304" pitchFamily="18" charset="0"/>
                <a:cs typeface="Courier New" panose="02070309020205020404" pitchFamily="49" charset="0"/>
              </a:rPr>
              <a:t>-------------------------------------------------------------------------------</a:t>
            </a:r>
            <a:endParaRPr lang="en-GB" sz="800" dirty="0">
              <a:latin typeface="Courier New" panose="02070309020205020404" pitchFamily="49" charset="0"/>
              <a:cs typeface="Courier New" panose="02070309020205020404" pitchFamily="49" charset="0"/>
            </a:endParaRPr>
          </a:p>
        </p:txBody>
      </p:sp>
      <p:sp>
        <p:nvSpPr>
          <p:cNvPr id="5" name="TextBox 4"/>
          <p:cNvSpPr txBox="1"/>
          <p:nvPr/>
        </p:nvSpPr>
        <p:spPr>
          <a:xfrm>
            <a:off x="731076" y="544741"/>
            <a:ext cx="7681848" cy="646331"/>
          </a:xfrm>
          <a:prstGeom prst="rect">
            <a:avLst/>
          </a:prstGeom>
          <a:noFill/>
        </p:spPr>
        <p:txBody>
          <a:bodyPr wrap="square" rtlCol="0">
            <a:spAutoFit/>
          </a:bodyPr>
          <a:lstStyle/>
          <a:p>
            <a:pPr algn="ctr"/>
            <a:r>
              <a:rPr lang="en-GB" dirty="0" smtClean="0">
                <a:latin typeface="Courier New" panose="02070309020205020404" pitchFamily="49" charset="0"/>
                <a:cs typeface="Courier New" panose="02070309020205020404" pitchFamily="49" charset="0"/>
              </a:rPr>
              <a:t>OLS of log(annual pay) on 2:1 Treatment</a:t>
            </a:r>
          </a:p>
          <a:p>
            <a:pPr algn="ctr"/>
            <a:r>
              <a:rPr lang="en-GB" b="1" dirty="0" smtClean="0">
                <a:latin typeface="Courier New" panose="02070309020205020404" pitchFamily="49" charset="0"/>
                <a:cs typeface="Courier New" panose="02070309020205020404" pitchFamily="49" charset="0"/>
              </a:rPr>
              <a:t>Science</a:t>
            </a:r>
            <a:r>
              <a:rPr lang="en-GB" dirty="0" smtClean="0">
                <a:latin typeface="Courier New" panose="02070309020205020404" pitchFamily="49" charset="0"/>
                <a:cs typeface="Courier New" panose="02070309020205020404" pitchFamily="49" charset="0"/>
              </a:rPr>
              <a:t> (2:1 vs 2:2)</a:t>
            </a:r>
            <a:endParaRPr lang="en-GB" dirty="0">
              <a:latin typeface="Courier New" panose="02070309020205020404" pitchFamily="49" charset="0"/>
              <a:cs typeface="Courier New" panose="02070309020205020404" pitchFamily="49" charset="0"/>
            </a:endParaRPr>
          </a:p>
        </p:txBody>
      </p:sp>
      <p:sp>
        <p:nvSpPr>
          <p:cNvPr id="6" name="Rectangle 5"/>
          <p:cNvSpPr/>
          <p:nvPr/>
        </p:nvSpPr>
        <p:spPr>
          <a:xfrm rot="16200000">
            <a:off x="3201089" y="1105602"/>
            <a:ext cx="393764" cy="518457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611560" y="5817628"/>
            <a:ext cx="7681848" cy="369332"/>
          </a:xfrm>
          <a:prstGeom prst="rect">
            <a:avLst/>
          </a:prstGeom>
          <a:noFill/>
        </p:spPr>
        <p:txBody>
          <a:bodyPr wrap="square" rtlCol="0">
            <a:spAutoFit/>
          </a:bodyPr>
          <a:lstStyle/>
          <a:p>
            <a:pPr algn="ctr"/>
            <a:r>
              <a:rPr lang="en-GB" dirty="0" smtClean="0">
                <a:latin typeface="Courier New" panose="02070309020205020404" pitchFamily="49" charset="0"/>
                <a:cs typeface="Courier New" panose="02070309020205020404" pitchFamily="49" charset="0"/>
              </a:rPr>
              <a:t>48=&lt; Overall Average Mark &lt;70</a:t>
            </a:r>
            <a:endParaRPr lang="en-GB"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32482411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UoH 27th April 2016</a:t>
            </a:r>
            <a:endParaRPr lang="en-GB"/>
          </a:p>
        </p:txBody>
      </p:sp>
      <p:sp>
        <p:nvSpPr>
          <p:cNvPr id="3" name="Slide Number Placeholder 2"/>
          <p:cNvSpPr>
            <a:spLocks noGrp="1"/>
          </p:cNvSpPr>
          <p:nvPr>
            <p:ph type="sldNum" sz="quarter" idx="12"/>
          </p:nvPr>
        </p:nvSpPr>
        <p:spPr/>
        <p:txBody>
          <a:bodyPr/>
          <a:lstStyle/>
          <a:p>
            <a:fld id="{0D1D3A5E-E98E-449F-A4A2-2C0C4EA4DD24}" type="slidenum">
              <a:rPr lang="en-GB" smtClean="0"/>
              <a:t>66</a:t>
            </a:fld>
            <a:endParaRPr lang="en-GB"/>
          </a:p>
        </p:txBody>
      </p:sp>
      <p:sp>
        <p:nvSpPr>
          <p:cNvPr id="4" name="Rectangle 3"/>
          <p:cNvSpPr/>
          <p:nvPr/>
        </p:nvSpPr>
        <p:spPr>
          <a:xfrm>
            <a:off x="712230" y="1715300"/>
            <a:ext cx="8280920" cy="3046988"/>
          </a:xfrm>
          <a:prstGeom prst="rect">
            <a:avLst/>
          </a:prstGeom>
        </p:spPr>
        <p:txBody>
          <a:bodyPr wrap="square">
            <a:spAutoFit/>
          </a:bodyPr>
          <a:lstStyle/>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a:t>
            </a:r>
            <a:r>
              <a:rPr lang="en-GB" sz="1200" dirty="0" smtClean="0">
                <a:latin typeface="Courier New" panose="02070309020205020404" pitchFamily="49" charset="0"/>
                <a:ea typeface="Times New Roman" panose="02020603050405020304" pitchFamily="18" charset="0"/>
                <a:cs typeface="Courier New" panose="02070309020205020404" pitchFamily="49" charset="0"/>
              </a:rPr>
              <a:t>					    Number </a:t>
            </a:r>
            <a:r>
              <a:rPr lang="en-GB" sz="1200" dirty="0">
                <a:latin typeface="Courier New" panose="02070309020205020404" pitchFamily="49" charset="0"/>
                <a:ea typeface="Times New Roman" panose="02020603050405020304" pitchFamily="18" charset="0"/>
                <a:cs typeface="Courier New" panose="02070309020205020404" pitchFamily="49" charset="0"/>
              </a:rPr>
              <a:t>of </a:t>
            </a:r>
            <a:r>
              <a:rPr lang="en-GB" sz="1200" dirty="0" err="1">
                <a:latin typeface="Courier New" panose="02070309020205020404" pitchFamily="49" charset="0"/>
                <a:ea typeface="Times New Roman" panose="02020603050405020304" pitchFamily="18" charset="0"/>
                <a:cs typeface="Courier New" panose="02070309020205020404" pitchFamily="49" charset="0"/>
              </a:rPr>
              <a:t>obs</a:t>
            </a:r>
            <a:r>
              <a:rPr lang="en-GB" sz="1200" dirty="0">
                <a:latin typeface="Courier New" panose="02070309020205020404" pitchFamily="49" charset="0"/>
                <a:ea typeface="Times New Roman" panose="02020603050405020304" pitchFamily="18" charset="0"/>
                <a:cs typeface="Courier New" panose="02070309020205020404" pitchFamily="49" charset="0"/>
              </a:rPr>
              <a:t> =      863</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F(  3,   859) =    18.54</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a:t>
            </a:r>
            <a:r>
              <a:rPr lang="en-GB" sz="1200" dirty="0" err="1">
                <a:latin typeface="Courier New" panose="02070309020205020404" pitchFamily="49" charset="0"/>
                <a:ea typeface="Times New Roman" panose="02020603050405020304" pitchFamily="18" charset="0"/>
                <a:cs typeface="Courier New" panose="02070309020205020404" pitchFamily="49" charset="0"/>
              </a:rPr>
              <a:t>Prob</a:t>
            </a:r>
            <a:r>
              <a:rPr lang="en-GB" sz="1200" dirty="0">
                <a:latin typeface="Courier New" panose="02070309020205020404" pitchFamily="49" charset="0"/>
                <a:ea typeface="Times New Roman" panose="02020603050405020304" pitchFamily="18" charset="0"/>
                <a:cs typeface="Courier New" panose="02070309020205020404" pitchFamily="49" charset="0"/>
              </a:rPr>
              <a:t> &gt; F      =   0.0000</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Total (</a:t>
            </a:r>
            <a:r>
              <a:rPr lang="en-GB" sz="1200" dirty="0" err="1">
                <a:latin typeface="Courier New" panose="02070309020205020404" pitchFamily="49" charset="0"/>
                <a:ea typeface="Times New Roman" panose="02020603050405020304" pitchFamily="18" charset="0"/>
                <a:cs typeface="Courier New" panose="02070309020205020404" pitchFamily="49" charset="0"/>
              </a:rPr>
              <a:t>centered</a:t>
            </a:r>
            <a:r>
              <a:rPr lang="en-GB" sz="1200" dirty="0">
                <a:latin typeface="Courier New" panose="02070309020205020404" pitchFamily="49" charset="0"/>
                <a:ea typeface="Times New Roman" panose="02020603050405020304" pitchFamily="18" charset="0"/>
                <a:cs typeface="Courier New" panose="02070309020205020404" pitchFamily="49" charset="0"/>
              </a:rPr>
              <a:t>) SS     =  137.9609851                </a:t>
            </a:r>
            <a:r>
              <a:rPr lang="en-GB" sz="1200" dirty="0" err="1">
                <a:latin typeface="Courier New" panose="02070309020205020404" pitchFamily="49" charset="0"/>
                <a:ea typeface="Times New Roman" panose="02020603050405020304" pitchFamily="18" charset="0"/>
                <a:cs typeface="Courier New" panose="02070309020205020404" pitchFamily="49" charset="0"/>
              </a:rPr>
              <a:t>Centered</a:t>
            </a:r>
            <a:r>
              <a:rPr lang="en-GB" sz="1200" dirty="0">
                <a:latin typeface="Courier New" panose="02070309020205020404" pitchFamily="49" charset="0"/>
                <a:ea typeface="Times New Roman" panose="02020603050405020304" pitchFamily="18" charset="0"/>
                <a:cs typeface="Courier New" panose="02070309020205020404" pitchFamily="49" charset="0"/>
              </a:rPr>
              <a:t> R2   =   0.0583</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Total (</a:t>
            </a:r>
            <a:r>
              <a:rPr lang="en-GB" sz="1200" dirty="0" err="1">
                <a:latin typeface="Courier New" panose="02070309020205020404" pitchFamily="49" charset="0"/>
                <a:ea typeface="Times New Roman" panose="02020603050405020304" pitchFamily="18" charset="0"/>
                <a:cs typeface="Courier New" panose="02070309020205020404" pitchFamily="49" charset="0"/>
              </a:rPr>
              <a:t>uncentered</a:t>
            </a:r>
            <a:r>
              <a:rPr lang="en-GB" sz="1200" dirty="0">
                <a:latin typeface="Courier New" panose="02070309020205020404" pitchFamily="49" charset="0"/>
                <a:ea typeface="Times New Roman" panose="02020603050405020304" pitchFamily="18" charset="0"/>
                <a:cs typeface="Courier New" panose="02070309020205020404" pitchFamily="49" charset="0"/>
              </a:rPr>
              <a:t>) SS   =  86276.76392                </a:t>
            </a:r>
            <a:r>
              <a:rPr lang="en-GB" sz="1200" dirty="0" err="1">
                <a:latin typeface="Courier New" panose="02070309020205020404" pitchFamily="49" charset="0"/>
                <a:ea typeface="Times New Roman" panose="02020603050405020304" pitchFamily="18" charset="0"/>
                <a:cs typeface="Courier New" panose="02070309020205020404" pitchFamily="49" charset="0"/>
              </a:rPr>
              <a:t>Uncentered</a:t>
            </a:r>
            <a:r>
              <a:rPr lang="en-GB" sz="1200" dirty="0">
                <a:latin typeface="Courier New" panose="02070309020205020404" pitchFamily="49" charset="0"/>
                <a:ea typeface="Times New Roman" panose="02020603050405020304" pitchFamily="18" charset="0"/>
                <a:cs typeface="Courier New" panose="02070309020205020404" pitchFamily="49" charset="0"/>
              </a:rPr>
              <a:t> R2 =   0.9985</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Residual SS             =  129.9197298                Root MSE      =     .388</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               Robust</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a:t>
            </a:r>
            <a:r>
              <a:rPr lang="en-GB" sz="1200" dirty="0" err="1">
                <a:latin typeface="Courier New" panose="02070309020205020404" pitchFamily="49" charset="0"/>
                <a:ea typeface="Times New Roman" panose="02020603050405020304" pitchFamily="18" charset="0"/>
                <a:cs typeface="Courier New" panose="02070309020205020404" pitchFamily="49" charset="0"/>
              </a:rPr>
              <a:t>lannualpay</a:t>
            </a:r>
            <a:r>
              <a:rPr lang="en-GB" sz="1200" dirty="0">
                <a:latin typeface="Courier New" panose="02070309020205020404" pitchFamily="49" charset="0"/>
                <a:ea typeface="Times New Roman" panose="02020603050405020304" pitchFamily="18" charset="0"/>
                <a:cs typeface="Courier New" panose="02070309020205020404" pitchFamily="49" charset="0"/>
              </a:rPr>
              <a:t> |      </a:t>
            </a:r>
            <a:r>
              <a:rPr lang="en-GB" sz="1200" dirty="0" err="1">
                <a:latin typeface="Courier New" panose="02070309020205020404" pitchFamily="49" charset="0"/>
                <a:ea typeface="Times New Roman" panose="02020603050405020304" pitchFamily="18" charset="0"/>
                <a:cs typeface="Courier New" panose="02070309020205020404" pitchFamily="49" charset="0"/>
              </a:rPr>
              <a:t>Coef</a:t>
            </a:r>
            <a:r>
              <a:rPr lang="en-GB" sz="1200" dirty="0">
                <a:latin typeface="Courier New" panose="02070309020205020404" pitchFamily="49" charset="0"/>
                <a:ea typeface="Times New Roman" panose="02020603050405020304" pitchFamily="18" charset="0"/>
                <a:cs typeface="Courier New" panose="02070309020205020404" pitchFamily="49" charset="0"/>
              </a:rPr>
              <a:t>.   Std. Err.      z    P&gt;|z|     [95% Conf. Interval]</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a:t>
            </a:r>
            <a:r>
              <a:rPr lang="en-GB" sz="1200" dirty="0" smtClean="0">
                <a:latin typeface="Courier New" panose="02070309020205020404" pitchFamily="49" charset="0"/>
                <a:ea typeface="Times New Roman" panose="02020603050405020304" pitchFamily="18" charset="0"/>
                <a:cs typeface="Courier New" panose="02070309020205020404" pitchFamily="49" charset="0"/>
              </a:rPr>
              <a:t>upper second </a:t>
            </a:r>
            <a:r>
              <a:rPr lang="en-GB" sz="1200" dirty="0">
                <a:latin typeface="Courier New" panose="02070309020205020404" pitchFamily="49" charset="0"/>
                <a:ea typeface="Times New Roman" panose="02020603050405020304" pitchFamily="18" charset="0"/>
                <a:cs typeface="Courier New" panose="02070309020205020404" pitchFamily="49" charset="0"/>
              </a:rPr>
              <a:t>|   .2631072   .1358355     1.94   0.053    -.0031255    .5293399</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overall_ave60 |  -.0060847   .0073113    -0.83   0.405    -.0204146    .0082452</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female |  -.1844776    .026794    -6.89   0.000    -.2369929   -.1319624</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_cons |   9.872391   .0968484   101.94   0.000     9.682571    10.06221</a:t>
            </a:r>
          </a:p>
          <a:p>
            <a:pPr>
              <a:spcAft>
                <a:spcPts val="0"/>
              </a:spcAft>
            </a:pPr>
            <a:r>
              <a:rPr lang="en-GB" sz="1200" dirty="0" smtClean="0">
                <a:latin typeface="Courier New" panose="02070309020205020404" pitchFamily="49" charset="0"/>
                <a:ea typeface="Times New Roman" panose="02020603050405020304" pitchFamily="18" charset="0"/>
                <a:cs typeface="Courier New" panose="02070309020205020404" pitchFamily="49" charset="0"/>
              </a:rPr>
              <a:t>-------------------------------------------------------------------------------</a:t>
            </a:r>
            <a:endParaRPr lang="en-GB" sz="1200" dirty="0">
              <a:latin typeface="Courier New" panose="02070309020205020404" pitchFamily="49" charset="0"/>
              <a:ea typeface="Times New Roman" panose="02020603050405020304" pitchFamily="18" charset="0"/>
              <a:cs typeface="Courier New" panose="02070309020205020404" pitchFamily="49" charset="0"/>
            </a:endParaRPr>
          </a:p>
        </p:txBody>
      </p:sp>
      <p:sp>
        <p:nvSpPr>
          <p:cNvPr id="5" name="TextBox 4"/>
          <p:cNvSpPr txBox="1"/>
          <p:nvPr/>
        </p:nvSpPr>
        <p:spPr>
          <a:xfrm>
            <a:off x="731076" y="544741"/>
            <a:ext cx="7681848" cy="646331"/>
          </a:xfrm>
          <a:prstGeom prst="rect">
            <a:avLst/>
          </a:prstGeom>
          <a:noFill/>
        </p:spPr>
        <p:txBody>
          <a:bodyPr wrap="square" rtlCol="0">
            <a:spAutoFit/>
          </a:bodyPr>
          <a:lstStyle/>
          <a:p>
            <a:pPr algn="ctr"/>
            <a:r>
              <a:rPr lang="en-GB" dirty="0" smtClean="0">
                <a:latin typeface="Courier New" panose="02070309020205020404" pitchFamily="49" charset="0"/>
                <a:cs typeface="Courier New" panose="02070309020205020404" pitchFamily="49" charset="0"/>
              </a:rPr>
              <a:t>IV (2SLS): log(annual pay) on 2:1 Treatment</a:t>
            </a:r>
          </a:p>
          <a:p>
            <a:pPr algn="ctr"/>
            <a:r>
              <a:rPr lang="en-GB" b="1" dirty="0" smtClean="0">
                <a:latin typeface="Courier New" panose="02070309020205020404" pitchFamily="49" charset="0"/>
                <a:cs typeface="Courier New" panose="02070309020205020404" pitchFamily="49" charset="0"/>
              </a:rPr>
              <a:t>ALL</a:t>
            </a:r>
            <a:r>
              <a:rPr lang="en-GB" dirty="0" smtClean="0">
                <a:latin typeface="Courier New" panose="02070309020205020404" pitchFamily="49" charset="0"/>
                <a:cs typeface="Courier New" panose="02070309020205020404" pitchFamily="49" charset="0"/>
              </a:rPr>
              <a:t> (2:1 vs 2:2)</a:t>
            </a:r>
            <a:endParaRPr lang="en-GB" dirty="0">
              <a:latin typeface="Courier New" panose="02070309020205020404" pitchFamily="49" charset="0"/>
              <a:cs typeface="Courier New" panose="02070309020205020404" pitchFamily="49" charset="0"/>
            </a:endParaRPr>
          </a:p>
        </p:txBody>
      </p:sp>
      <p:sp>
        <p:nvSpPr>
          <p:cNvPr id="6" name="TextBox 5"/>
          <p:cNvSpPr txBox="1"/>
          <p:nvPr/>
        </p:nvSpPr>
        <p:spPr>
          <a:xfrm>
            <a:off x="611560" y="5733256"/>
            <a:ext cx="7681848" cy="369332"/>
          </a:xfrm>
          <a:prstGeom prst="rect">
            <a:avLst/>
          </a:prstGeom>
          <a:noFill/>
        </p:spPr>
        <p:txBody>
          <a:bodyPr wrap="square" rtlCol="0">
            <a:spAutoFit/>
          </a:bodyPr>
          <a:lstStyle/>
          <a:p>
            <a:pPr algn="ctr"/>
            <a:r>
              <a:rPr lang="en-GB" dirty="0" smtClean="0">
                <a:latin typeface="Courier New" panose="02070309020205020404" pitchFamily="49" charset="0"/>
                <a:cs typeface="Courier New" panose="02070309020205020404" pitchFamily="49" charset="0"/>
              </a:rPr>
              <a:t>48=&lt; Overall Average Mark &lt;70</a:t>
            </a:r>
            <a:endParaRPr lang="en-GB" dirty="0">
              <a:latin typeface="Courier New" panose="02070309020205020404" pitchFamily="49" charset="0"/>
              <a:cs typeface="Courier New" panose="02070309020205020404" pitchFamily="49" charset="0"/>
            </a:endParaRPr>
          </a:p>
        </p:txBody>
      </p:sp>
      <p:sp>
        <p:nvSpPr>
          <p:cNvPr id="7" name="Rectangle 6"/>
          <p:cNvSpPr/>
          <p:nvPr/>
        </p:nvSpPr>
        <p:spPr>
          <a:xfrm rot="16200000">
            <a:off x="3036477" y="1321626"/>
            <a:ext cx="393764" cy="518457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p:cNvSpPr txBox="1"/>
          <p:nvPr/>
        </p:nvSpPr>
        <p:spPr>
          <a:xfrm>
            <a:off x="601226" y="4912987"/>
            <a:ext cx="7681848" cy="646331"/>
          </a:xfrm>
          <a:prstGeom prst="rect">
            <a:avLst/>
          </a:prstGeom>
          <a:noFill/>
        </p:spPr>
        <p:txBody>
          <a:bodyPr wrap="square" rtlCol="0">
            <a:spAutoFit/>
          </a:bodyPr>
          <a:lstStyle/>
          <a:p>
            <a:r>
              <a:rPr lang="en-GB" dirty="0" smtClean="0">
                <a:latin typeface="Courier New" panose="02070309020205020404" pitchFamily="49" charset="0"/>
                <a:cs typeface="Courier New" panose="02070309020205020404" pitchFamily="49" charset="0"/>
              </a:rPr>
              <a:t>But this includes cases of 3rds and 1sts in the borderline zones. Excluding these cases...</a:t>
            </a:r>
            <a:endParaRPr lang="en-GB"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80303491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UoH 27th April 2016</a:t>
            </a:r>
            <a:endParaRPr lang="en-GB"/>
          </a:p>
        </p:txBody>
      </p:sp>
      <p:sp>
        <p:nvSpPr>
          <p:cNvPr id="3" name="Slide Number Placeholder 2"/>
          <p:cNvSpPr>
            <a:spLocks noGrp="1"/>
          </p:cNvSpPr>
          <p:nvPr>
            <p:ph type="sldNum" sz="quarter" idx="12"/>
          </p:nvPr>
        </p:nvSpPr>
        <p:spPr/>
        <p:txBody>
          <a:bodyPr/>
          <a:lstStyle/>
          <a:p>
            <a:fld id="{0D1D3A5E-E98E-449F-A4A2-2C0C4EA4DD24}" type="slidenum">
              <a:rPr lang="en-GB" smtClean="0"/>
              <a:t>67</a:t>
            </a:fld>
            <a:endParaRPr lang="en-GB"/>
          </a:p>
        </p:txBody>
      </p:sp>
      <p:sp>
        <p:nvSpPr>
          <p:cNvPr id="4" name="Rectangle 3"/>
          <p:cNvSpPr/>
          <p:nvPr/>
        </p:nvSpPr>
        <p:spPr>
          <a:xfrm>
            <a:off x="493925" y="1607812"/>
            <a:ext cx="8424936" cy="3600986"/>
          </a:xfrm>
          <a:prstGeom prst="rect">
            <a:avLst/>
          </a:prstGeom>
        </p:spPr>
        <p:txBody>
          <a:bodyPr wrap="square">
            <a:spAutoFit/>
          </a:bodyPr>
          <a:lstStyle/>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a:t>
            </a:r>
            <a:r>
              <a:rPr lang="en-GB" sz="1200" dirty="0" smtClean="0">
                <a:latin typeface="Courier New" panose="02070309020205020404" pitchFamily="49" charset="0"/>
                <a:ea typeface="Times New Roman" panose="02020603050405020304" pitchFamily="18" charset="0"/>
                <a:cs typeface="Courier New" panose="02070309020205020404" pitchFamily="49" charset="0"/>
              </a:rPr>
              <a:t>					    Number </a:t>
            </a:r>
            <a:r>
              <a:rPr lang="en-GB" sz="1200" dirty="0">
                <a:latin typeface="Courier New" panose="02070309020205020404" pitchFamily="49" charset="0"/>
                <a:ea typeface="Times New Roman" panose="02020603050405020304" pitchFamily="18" charset="0"/>
                <a:cs typeface="Courier New" panose="02070309020205020404" pitchFamily="49" charset="0"/>
              </a:rPr>
              <a:t>of </a:t>
            </a:r>
            <a:r>
              <a:rPr lang="en-GB" sz="1200" dirty="0" err="1">
                <a:latin typeface="Courier New" panose="02070309020205020404" pitchFamily="49" charset="0"/>
                <a:ea typeface="Times New Roman" panose="02020603050405020304" pitchFamily="18" charset="0"/>
                <a:cs typeface="Courier New" panose="02070309020205020404" pitchFamily="49" charset="0"/>
              </a:rPr>
              <a:t>obs</a:t>
            </a:r>
            <a:r>
              <a:rPr lang="en-GB" sz="1200" dirty="0">
                <a:latin typeface="Courier New" panose="02070309020205020404" pitchFamily="49" charset="0"/>
                <a:ea typeface="Times New Roman" panose="02020603050405020304" pitchFamily="18" charset="0"/>
                <a:cs typeface="Courier New" panose="02070309020205020404" pitchFamily="49" charset="0"/>
              </a:rPr>
              <a:t> =      731</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F(  6,   724) =    10.89</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a:t>
            </a:r>
            <a:r>
              <a:rPr lang="en-GB" sz="1200" dirty="0" err="1">
                <a:latin typeface="Courier New" panose="02070309020205020404" pitchFamily="49" charset="0"/>
                <a:ea typeface="Times New Roman" panose="02020603050405020304" pitchFamily="18" charset="0"/>
                <a:cs typeface="Courier New" panose="02070309020205020404" pitchFamily="49" charset="0"/>
              </a:rPr>
              <a:t>Prob</a:t>
            </a:r>
            <a:r>
              <a:rPr lang="en-GB" sz="1200" dirty="0">
                <a:latin typeface="Courier New" panose="02070309020205020404" pitchFamily="49" charset="0"/>
                <a:ea typeface="Times New Roman" panose="02020603050405020304" pitchFamily="18" charset="0"/>
                <a:cs typeface="Courier New" panose="02070309020205020404" pitchFamily="49" charset="0"/>
              </a:rPr>
              <a:t> &gt; F      =   0.0000</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Total (</a:t>
            </a:r>
            <a:r>
              <a:rPr lang="en-GB" sz="1200" dirty="0" err="1">
                <a:latin typeface="Courier New" panose="02070309020205020404" pitchFamily="49" charset="0"/>
                <a:ea typeface="Times New Roman" panose="02020603050405020304" pitchFamily="18" charset="0"/>
                <a:cs typeface="Courier New" panose="02070309020205020404" pitchFamily="49" charset="0"/>
              </a:rPr>
              <a:t>centered</a:t>
            </a:r>
            <a:r>
              <a:rPr lang="en-GB" sz="1200" dirty="0">
                <a:latin typeface="Courier New" panose="02070309020205020404" pitchFamily="49" charset="0"/>
                <a:ea typeface="Times New Roman" panose="02020603050405020304" pitchFamily="18" charset="0"/>
                <a:cs typeface="Courier New" panose="02070309020205020404" pitchFamily="49" charset="0"/>
              </a:rPr>
              <a:t>) SS     =  113.6869721                </a:t>
            </a:r>
            <a:r>
              <a:rPr lang="en-GB" sz="1200" dirty="0" err="1">
                <a:latin typeface="Courier New" panose="02070309020205020404" pitchFamily="49" charset="0"/>
                <a:ea typeface="Times New Roman" panose="02020603050405020304" pitchFamily="18" charset="0"/>
                <a:cs typeface="Courier New" panose="02070309020205020404" pitchFamily="49" charset="0"/>
              </a:rPr>
              <a:t>Centered</a:t>
            </a:r>
            <a:r>
              <a:rPr lang="en-GB" sz="1200" dirty="0">
                <a:latin typeface="Courier New" panose="02070309020205020404" pitchFamily="49" charset="0"/>
                <a:ea typeface="Times New Roman" panose="02020603050405020304" pitchFamily="18" charset="0"/>
                <a:cs typeface="Courier New" panose="02070309020205020404" pitchFamily="49" charset="0"/>
              </a:rPr>
              <a:t> R2   =   0.0796</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Total (</a:t>
            </a:r>
            <a:r>
              <a:rPr lang="en-GB" sz="1200" dirty="0" err="1">
                <a:latin typeface="Courier New" panose="02070309020205020404" pitchFamily="49" charset="0"/>
                <a:ea typeface="Times New Roman" panose="02020603050405020304" pitchFamily="18" charset="0"/>
                <a:cs typeface="Courier New" panose="02070309020205020404" pitchFamily="49" charset="0"/>
              </a:rPr>
              <a:t>uncentered</a:t>
            </a:r>
            <a:r>
              <a:rPr lang="en-GB" sz="1200" dirty="0">
                <a:latin typeface="Courier New" panose="02070309020205020404" pitchFamily="49" charset="0"/>
                <a:ea typeface="Times New Roman" panose="02020603050405020304" pitchFamily="18" charset="0"/>
                <a:cs typeface="Courier New" panose="02070309020205020404" pitchFamily="49" charset="0"/>
              </a:rPr>
              <a:t>) SS   =  73125.38036                </a:t>
            </a:r>
            <a:r>
              <a:rPr lang="en-GB" sz="1200" dirty="0" err="1">
                <a:latin typeface="Courier New" panose="02070309020205020404" pitchFamily="49" charset="0"/>
                <a:ea typeface="Times New Roman" panose="02020603050405020304" pitchFamily="18" charset="0"/>
                <a:cs typeface="Courier New" panose="02070309020205020404" pitchFamily="49" charset="0"/>
              </a:rPr>
              <a:t>Uncentered</a:t>
            </a:r>
            <a:r>
              <a:rPr lang="en-GB" sz="1200" dirty="0">
                <a:latin typeface="Courier New" panose="02070309020205020404" pitchFamily="49" charset="0"/>
                <a:ea typeface="Times New Roman" panose="02020603050405020304" pitchFamily="18" charset="0"/>
                <a:cs typeface="Courier New" panose="02070309020205020404" pitchFamily="49" charset="0"/>
              </a:rPr>
              <a:t> R2 =   0.9986</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Residual SS             =  104.6405362                Root MSE      =    .3783</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               Robust</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a:t>
            </a:r>
            <a:r>
              <a:rPr lang="en-GB" sz="1200" dirty="0" err="1">
                <a:latin typeface="Courier New" panose="02070309020205020404" pitchFamily="49" charset="0"/>
                <a:ea typeface="Times New Roman" panose="02020603050405020304" pitchFamily="18" charset="0"/>
                <a:cs typeface="Courier New" panose="02070309020205020404" pitchFamily="49" charset="0"/>
              </a:rPr>
              <a:t>lannualpay</a:t>
            </a:r>
            <a:r>
              <a:rPr lang="en-GB" sz="1200" dirty="0">
                <a:latin typeface="Courier New" panose="02070309020205020404" pitchFamily="49" charset="0"/>
                <a:ea typeface="Times New Roman" panose="02020603050405020304" pitchFamily="18" charset="0"/>
                <a:cs typeface="Courier New" panose="02070309020205020404" pitchFamily="49" charset="0"/>
              </a:rPr>
              <a:t> |      </a:t>
            </a:r>
            <a:r>
              <a:rPr lang="en-GB" sz="1200" dirty="0" err="1">
                <a:latin typeface="Courier New" panose="02070309020205020404" pitchFamily="49" charset="0"/>
                <a:ea typeface="Times New Roman" panose="02020603050405020304" pitchFamily="18" charset="0"/>
                <a:cs typeface="Courier New" panose="02070309020205020404" pitchFamily="49" charset="0"/>
              </a:rPr>
              <a:t>Coef</a:t>
            </a:r>
            <a:r>
              <a:rPr lang="en-GB" sz="1200" dirty="0">
                <a:latin typeface="Courier New" panose="02070309020205020404" pitchFamily="49" charset="0"/>
                <a:ea typeface="Times New Roman" panose="02020603050405020304" pitchFamily="18" charset="0"/>
                <a:cs typeface="Courier New" panose="02070309020205020404" pitchFamily="49" charset="0"/>
              </a:rPr>
              <a:t>.   Std. Err.      z    P&gt;|z|     [95% Conf. Interval]</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a:t>
            </a:r>
          </a:p>
          <a:p>
            <a:pPr>
              <a:spcAft>
                <a:spcPts val="0"/>
              </a:spcAft>
            </a:pPr>
            <a:r>
              <a:rPr lang="en-GB" sz="1200" dirty="0" smtClean="0">
                <a:latin typeface="Courier New" panose="02070309020205020404" pitchFamily="49" charset="0"/>
                <a:ea typeface="Times New Roman" panose="02020603050405020304" pitchFamily="18" charset="0"/>
                <a:cs typeface="Courier New" panose="02070309020205020404" pitchFamily="49" charset="0"/>
              </a:rPr>
              <a:t>Upper Second  |   </a:t>
            </a:r>
            <a:r>
              <a:rPr lang="en-GB" sz="1200" dirty="0">
                <a:latin typeface="Courier New" panose="02070309020205020404" pitchFamily="49" charset="0"/>
                <a:ea typeface="Times New Roman" panose="02020603050405020304" pitchFamily="18" charset="0"/>
                <a:cs typeface="Courier New" panose="02070309020205020404" pitchFamily="49" charset="0"/>
              </a:rPr>
              <a:t>.1453312   .1657892     0.88   0.381    -.1796097    .4702722</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overall_ave60 |   .0027592   .0099878     0.28   0.782    -.0168166     .022335</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female |  -.1942985   .0288996    -6.72   0.000    -.2509408   -.1376563</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a:t>
            </a:r>
            <a:r>
              <a:rPr lang="en-GB" sz="1200" dirty="0" err="1">
                <a:latin typeface="Courier New" panose="02070309020205020404" pitchFamily="49" charset="0"/>
                <a:ea typeface="Times New Roman" panose="02020603050405020304" pitchFamily="18" charset="0"/>
                <a:cs typeface="Courier New" panose="02070309020205020404" pitchFamily="49" charset="0"/>
              </a:rPr>
              <a:t>startyr_e</a:t>
            </a:r>
            <a:r>
              <a:rPr lang="en-GB" sz="1200" dirty="0">
                <a:latin typeface="Courier New" panose="02070309020205020404" pitchFamily="49" charset="0"/>
                <a:ea typeface="Times New Roman" panose="02020603050405020304" pitchFamily="18" charset="0"/>
                <a:cs typeface="Courier New" panose="02070309020205020404" pitchFamily="49" charset="0"/>
              </a:rPr>
              <a:t> |  -.0938844   .0470748    -1.99   0.046    -.1861493   -.0016194</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startyr_1 |   .0648903   .0445951     1.46   0.146    -.0225145    .1522952</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startyr_3 |  -.0514248    .045259    -1.14   0.256    -.1401308    .0372811</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_cons |   10.01462   .1180723    84.82   0.000     9.783199    10.24603</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a:t>
            </a:r>
            <a:endParaRPr lang="en-GB" sz="1200" dirty="0">
              <a:latin typeface="Courier New" panose="02070309020205020404" pitchFamily="49" charset="0"/>
              <a:cs typeface="Courier New" panose="02070309020205020404" pitchFamily="49" charset="0"/>
            </a:endParaRPr>
          </a:p>
        </p:txBody>
      </p:sp>
      <p:sp>
        <p:nvSpPr>
          <p:cNvPr id="5" name="TextBox 4"/>
          <p:cNvSpPr txBox="1"/>
          <p:nvPr/>
        </p:nvSpPr>
        <p:spPr>
          <a:xfrm>
            <a:off x="731076" y="207508"/>
            <a:ext cx="7681848" cy="923330"/>
          </a:xfrm>
          <a:prstGeom prst="rect">
            <a:avLst/>
          </a:prstGeom>
          <a:noFill/>
        </p:spPr>
        <p:txBody>
          <a:bodyPr wrap="square" rtlCol="0">
            <a:spAutoFit/>
          </a:bodyPr>
          <a:lstStyle/>
          <a:p>
            <a:pPr algn="ctr"/>
            <a:r>
              <a:rPr lang="en-GB" dirty="0" smtClean="0">
                <a:latin typeface="Courier New" panose="02070309020205020404" pitchFamily="49" charset="0"/>
                <a:cs typeface="Courier New" panose="02070309020205020404" pitchFamily="49" charset="0"/>
              </a:rPr>
              <a:t>IV (2SLS): log(annual pay) on 2:1 Treatment</a:t>
            </a:r>
          </a:p>
          <a:p>
            <a:pPr algn="ctr"/>
            <a:r>
              <a:rPr lang="en-GB" b="1" dirty="0" smtClean="0">
                <a:latin typeface="Courier New" panose="02070309020205020404" pitchFamily="49" charset="0"/>
                <a:cs typeface="Courier New" panose="02070309020205020404" pitchFamily="49" charset="0"/>
              </a:rPr>
              <a:t>ALL</a:t>
            </a:r>
            <a:r>
              <a:rPr lang="en-GB" dirty="0" smtClean="0">
                <a:latin typeface="Courier New" panose="02070309020205020404" pitchFamily="49" charset="0"/>
                <a:cs typeface="Courier New" panose="02070309020205020404" pitchFamily="49" charset="0"/>
              </a:rPr>
              <a:t> (2:1 vs 2:2)</a:t>
            </a:r>
          </a:p>
          <a:p>
            <a:pPr algn="ctr"/>
            <a:endParaRPr lang="en-GB" dirty="0">
              <a:latin typeface="Courier New" panose="02070309020205020404" pitchFamily="49" charset="0"/>
              <a:cs typeface="Courier New" panose="02070309020205020404" pitchFamily="49" charset="0"/>
            </a:endParaRPr>
          </a:p>
        </p:txBody>
      </p:sp>
      <p:sp>
        <p:nvSpPr>
          <p:cNvPr id="6" name="TextBox 5"/>
          <p:cNvSpPr txBox="1"/>
          <p:nvPr/>
        </p:nvSpPr>
        <p:spPr>
          <a:xfrm>
            <a:off x="611560" y="5987018"/>
            <a:ext cx="7681848" cy="369332"/>
          </a:xfrm>
          <a:prstGeom prst="rect">
            <a:avLst/>
          </a:prstGeom>
          <a:noFill/>
        </p:spPr>
        <p:txBody>
          <a:bodyPr wrap="square" rtlCol="0">
            <a:spAutoFit/>
          </a:bodyPr>
          <a:lstStyle/>
          <a:p>
            <a:pPr algn="ctr"/>
            <a:r>
              <a:rPr lang="en-GB" dirty="0" smtClean="0">
                <a:latin typeface="Courier New" panose="02070309020205020404" pitchFamily="49" charset="0"/>
                <a:cs typeface="Courier New" panose="02070309020205020404" pitchFamily="49" charset="0"/>
              </a:rPr>
              <a:t>48=&lt; Overall Average Mark &lt;70</a:t>
            </a:r>
            <a:endParaRPr lang="en-GB" dirty="0">
              <a:latin typeface="Courier New" panose="02070309020205020404" pitchFamily="49" charset="0"/>
              <a:cs typeface="Courier New" panose="02070309020205020404" pitchFamily="49" charset="0"/>
            </a:endParaRPr>
          </a:p>
        </p:txBody>
      </p:sp>
      <p:sp>
        <p:nvSpPr>
          <p:cNvPr id="7" name="TextBox 6"/>
          <p:cNvSpPr txBox="1"/>
          <p:nvPr/>
        </p:nvSpPr>
        <p:spPr>
          <a:xfrm>
            <a:off x="467544" y="961481"/>
            <a:ext cx="7681848" cy="646331"/>
          </a:xfrm>
          <a:prstGeom prst="rect">
            <a:avLst/>
          </a:prstGeom>
          <a:noFill/>
        </p:spPr>
        <p:txBody>
          <a:bodyPr wrap="square" rtlCol="0">
            <a:spAutoFit/>
          </a:bodyPr>
          <a:lstStyle/>
          <a:p>
            <a:r>
              <a:rPr lang="en-GB" dirty="0">
                <a:latin typeface="Courier New" panose="02070309020205020404" pitchFamily="49" charset="0"/>
                <a:cs typeface="Courier New" panose="02070309020205020404" pitchFamily="49" charset="0"/>
              </a:rPr>
              <a:t>(</a:t>
            </a:r>
            <a:r>
              <a:rPr lang="en-GB" dirty="0" smtClean="0">
                <a:latin typeface="Courier New" panose="02070309020205020404" pitchFamily="49" charset="0"/>
                <a:cs typeface="Courier New" panose="02070309020205020404" pitchFamily="49" charset="0"/>
              </a:rPr>
              <a:t>Same as previous estimation: but excluding cases of 3rds/1sts in borderlines)</a:t>
            </a:r>
            <a:endParaRPr lang="en-GB" dirty="0">
              <a:latin typeface="Courier New" panose="02070309020205020404" pitchFamily="49" charset="0"/>
              <a:cs typeface="Courier New" panose="02070309020205020404" pitchFamily="49" charset="0"/>
            </a:endParaRPr>
          </a:p>
        </p:txBody>
      </p:sp>
      <p:sp>
        <p:nvSpPr>
          <p:cNvPr id="9" name="Rectangle 8"/>
          <p:cNvSpPr/>
          <p:nvPr/>
        </p:nvSpPr>
        <p:spPr>
          <a:xfrm rot="16200000">
            <a:off x="2901373" y="1191876"/>
            <a:ext cx="388923" cy="525658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95536" y="5142779"/>
            <a:ext cx="8291264" cy="646331"/>
          </a:xfrm>
          <a:prstGeom prst="rect">
            <a:avLst/>
          </a:prstGeom>
          <a:noFill/>
        </p:spPr>
        <p:txBody>
          <a:bodyPr wrap="square" rtlCol="0">
            <a:spAutoFit/>
          </a:bodyPr>
          <a:lstStyle/>
          <a:p>
            <a:r>
              <a:rPr lang="en-GB" dirty="0" smtClean="0">
                <a:latin typeface="Courier New" panose="02070309020205020404" pitchFamily="49" charset="0"/>
                <a:cs typeface="Courier New" panose="02070309020205020404" pitchFamily="49" charset="0"/>
              </a:rPr>
              <a:t>So the cases of 1sts in the top borderline was driving an apparent effect of 2:1s (given a discontinuity around 70).</a:t>
            </a:r>
            <a:endParaRPr lang="en-GB"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27988212"/>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UoH 27th April 2016</a:t>
            </a:r>
            <a:endParaRPr lang="en-GB"/>
          </a:p>
        </p:txBody>
      </p:sp>
      <p:sp>
        <p:nvSpPr>
          <p:cNvPr id="3" name="Slide Number Placeholder 2"/>
          <p:cNvSpPr>
            <a:spLocks noGrp="1"/>
          </p:cNvSpPr>
          <p:nvPr>
            <p:ph type="sldNum" sz="quarter" idx="12"/>
          </p:nvPr>
        </p:nvSpPr>
        <p:spPr/>
        <p:txBody>
          <a:bodyPr/>
          <a:lstStyle/>
          <a:p>
            <a:fld id="{0D1D3A5E-E98E-449F-A4A2-2C0C4EA4DD24}" type="slidenum">
              <a:rPr lang="en-GB" smtClean="0"/>
              <a:t>68</a:t>
            </a:fld>
            <a:endParaRPr lang="en-GB"/>
          </a:p>
        </p:txBody>
      </p:sp>
      <p:sp>
        <p:nvSpPr>
          <p:cNvPr id="4" name="Rectangle 3"/>
          <p:cNvSpPr/>
          <p:nvPr/>
        </p:nvSpPr>
        <p:spPr>
          <a:xfrm>
            <a:off x="555540" y="1772816"/>
            <a:ext cx="8147248" cy="3046988"/>
          </a:xfrm>
          <a:prstGeom prst="rect">
            <a:avLst/>
          </a:prstGeom>
        </p:spPr>
        <p:txBody>
          <a:bodyPr wrap="square">
            <a:spAutoFit/>
          </a:bodyPr>
          <a:lstStyle/>
          <a:p>
            <a:pPr>
              <a:spcAft>
                <a:spcPts val="0"/>
              </a:spcAft>
            </a:pPr>
            <a:r>
              <a:rPr lang="en-GB" sz="1200" dirty="0" smtClean="0">
                <a:latin typeface="Courier New" panose="02070309020205020404" pitchFamily="49" charset="0"/>
                <a:ea typeface="Times New Roman" panose="02020603050405020304" pitchFamily="18" charset="0"/>
                <a:cs typeface="Courier New" panose="02070309020205020404" pitchFamily="49" charset="0"/>
              </a:rPr>
              <a:t>					    Number </a:t>
            </a:r>
            <a:r>
              <a:rPr lang="en-GB" sz="1200" dirty="0">
                <a:latin typeface="Courier New" panose="02070309020205020404" pitchFamily="49" charset="0"/>
                <a:ea typeface="Times New Roman" panose="02020603050405020304" pitchFamily="18" charset="0"/>
                <a:cs typeface="Courier New" panose="02070309020205020404" pitchFamily="49" charset="0"/>
              </a:rPr>
              <a:t>of </a:t>
            </a:r>
            <a:r>
              <a:rPr lang="en-GB" sz="1200" dirty="0" err="1">
                <a:latin typeface="Courier New" panose="02070309020205020404" pitchFamily="49" charset="0"/>
                <a:ea typeface="Times New Roman" panose="02020603050405020304" pitchFamily="18" charset="0"/>
                <a:cs typeface="Courier New" panose="02070309020205020404" pitchFamily="49" charset="0"/>
              </a:rPr>
              <a:t>obs</a:t>
            </a:r>
            <a:r>
              <a:rPr lang="en-GB" sz="1200" dirty="0">
                <a:latin typeface="Courier New" panose="02070309020205020404" pitchFamily="49" charset="0"/>
                <a:ea typeface="Times New Roman" panose="02020603050405020304" pitchFamily="18" charset="0"/>
                <a:cs typeface="Courier New" panose="02070309020205020404" pitchFamily="49" charset="0"/>
              </a:rPr>
              <a:t> =      345</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F(  3,   341) =     9.42</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a:t>
            </a:r>
            <a:r>
              <a:rPr lang="en-GB" sz="1200" dirty="0" err="1">
                <a:latin typeface="Courier New" panose="02070309020205020404" pitchFamily="49" charset="0"/>
                <a:ea typeface="Times New Roman" panose="02020603050405020304" pitchFamily="18" charset="0"/>
                <a:cs typeface="Courier New" panose="02070309020205020404" pitchFamily="49" charset="0"/>
              </a:rPr>
              <a:t>Prob</a:t>
            </a:r>
            <a:r>
              <a:rPr lang="en-GB" sz="1200" dirty="0">
                <a:latin typeface="Courier New" panose="02070309020205020404" pitchFamily="49" charset="0"/>
                <a:ea typeface="Times New Roman" panose="02020603050405020304" pitchFamily="18" charset="0"/>
                <a:cs typeface="Courier New" panose="02070309020205020404" pitchFamily="49" charset="0"/>
              </a:rPr>
              <a:t> &gt; F      =   0.0000</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Total (</a:t>
            </a:r>
            <a:r>
              <a:rPr lang="en-GB" sz="1200" dirty="0" err="1">
                <a:latin typeface="Courier New" panose="02070309020205020404" pitchFamily="49" charset="0"/>
                <a:ea typeface="Times New Roman" panose="02020603050405020304" pitchFamily="18" charset="0"/>
                <a:cs typeface="Courier New" panose="02070309020205020404" pitchFamily="49" charset="0"/>
              </a:rPr>
              <a:t>centered</a:t>
            </a:r>
            <a:r>
              <a:rPr lang="en-GB" sz="1200" dirty="0">
                <a:latin typeface="Courier New" panose="02070309020205020404" pitchFamily="49" charset="0"/>
                <a:ea typeface="Times New Roman" panose="02020603050405020304" pitchFamily="18" charset="0"/>
                <a:cs typeface="Courier New" panose="02070309020205020404" pitchFamily="49" charset="0"/>
              </a:rPr>
              <a:t>) SS     =  44.13720296                </a:t>
            </a:r>
            <a:r>
              <a:rPr lang="en-GB" sz="1200" dirty="0" err="1">
                <a:latin typeface="Courier New" panose="02070309020205020404" pitchFamily="49" charset="0"/>
                <a:ea typeface="Times New Roman" panose="02020603050405020304" pitchFamily="18" charset="0"/>
                <a:cs typeface="Courier New" panose="02070309020205020404" pitchFamily="49" charset="0"/>
              </a:rPr>
              <a:t>Centered</a:t>
            </a:r>
            <a:r>
              <a:rPr lang="en-GB" sz="1200" dirty="0">
                <a:latin typeface="Courier New" panose="02070309020205020404" pitchFamily="49" charset="0"/>
                <a:ea typeface="Times New Roman" panose="02020603050405020304" pitchFamily="18" charset="0"/>
                <a:cs typeface="Courier New" panose="02070309020205020404" pitchFamily="49" charset="0"/>
              </a:rPr>
              <a:t> R2   =   0.0855</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Total (</a:t>
            </a:r>
            <a:r>
              <a:rPr lang="en-GB" sz="1200" dirty="0" err="1">
                <a:latin typeface="Courier New" panose="02070309020205020404" pitchFamily="49" charset="0"/>
                <a:ea typeface="Times New Roman" panose="02020603050405020304" pitchFamily="18" charset="0"/>
                <a:cs typeface="Courier New" panose="02070309020205020404" pitchFamily="49" charset="0"/>
              </a:rPr>
              <a:t>uncentered</a:t>
            </a:r>
            <a:r>
              <a:rPr lang="en-GB" sz="1200" dirty="0">
                <a:latin typeface="Courier New" panose="02070309020205020404" pitchFamily="49" charset="0"/>
                <a:ea typeface="Times New Roman" panose="02020603050405020304" pitchFamily="18" charset="0"/>
                <a:cs typeface="Courier New" panose="02070309020205020404" pitchFamily="49" charset="0"/>
              </a:rPr>
              <a:t>) SS   =  34613.63128                </a:t>
            </a:r>
            <a:r>
              <a:rPr lang="en-GB" sz="1200" dirty="0" err="1">
                <a:latin typeface="Courier New" panose="02070309020205020404" pitchFamily="49" charset="0"/>
                <a:ea typeface="Times New Roman" panose="02020603050405020304" pitchFamily="18" charset="0"/>
                <a:cs typeface="Courier New" panose="02070309020205020404" pitchFamily="49" charset="0"/>
              </a:rPr>
              <a:t>Uncentered</a:t>
            </a:r>
            <a:r>
              <a:rPr lang="en-GB" sz="1200" dirty="0">
                <a:latin typeface="Courier New" panose="02070309020205020404" pitchFamily="49" charset="0"/>
                <a:ea typeface="Times New Roman" panose="02020603050405020304" pitchFamily="18" charset="0"/>
                <a:cs typeface="Courier New" panose="02070309020205020404" pitchFamily="49" charset="0"/>
              </a:rPr>
              <a:t> R2 =   0.9988</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Residual SS             =  40.36358091                Root MSE      =     .342</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               Robust</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a:t>
            </a:r>
            <a:r>
              <a:rPr lang="en-GB" sz="1200" dirty="0" err="1">
                <a:latin typeface="Courier New" panose="02070309020205020404" pitchFamily="49" charset="0"/>
                <a:ea typeface="Times New Roman" panose="02020603050405020304" pitchFamily="18" charset="0"/>
                <a:cs typeface="Courier New" panose="02070309020205020404" pitchFamily="49" charset="0"/>
              </a:rPr>
              <a:t>lannualpay</a:t>
            </a:r>
            <a:r>
              <a:rPr lang="en-GB" sz="1200" dirty="0">
                <a:latin typeface="Courier New" panose="02070309020205020404" pitchFamily="49" charset="0"/>
                <a:ea typeface="Times New Roman" panose="02020603050405020304" pitchFamily="18" charset="0"/>
                <a:cs typeface="Courier New" panose="02070309020205020404" pitchFamily="49" charset="0"/>
              </a:rPr>
              <a:t> |      </a:t>
            </a:r>
            <a:r>
              <a:rPr lang="en-GB" sz="1200" dirty="0" err="1">
                <a:latin typeface="Courier New" panose="02070309020205020404" pitchFamily="49" charset="0"/>
                <a:ea typeface="Times New Roman" panose="02020603050405020304" pitchFamily="18" charset="0"/>
                <a:cs typeface="Courier New" panose="02070309020205020404" pitchFamily="49" charset="0"/>
              </a:rPr>
              <a:t>Coef</a:t>
            </a:r>
            <a:r>
              <a:rPr lang="en-GB" sz="1200" dirty="0">
                <a:latin typeface="Courier New" panose="02070309020205020404" pitchFamily="49" charset="0"/>
                <a:ea typeface="Times New Roman" panose="02020603050405020304" pitchFamily="18" charset="0"/>
                <a:cs typeface="Courier New" panose="02070309020205020404" pitchFamily="49" charset="0"/>
              </a:rPr>
              <a:t>.   Std. Err.      z    P&gt;|z|     [95% Conf. Interval]</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a:t>
            </a:r>
          </a:p>
          <a:p>
            <a:pPr>
              <a:spcAft>
                <a:spcPts val="0"/>
              </a:spcAft>
            </a:pPr>
            <a:r>
              <a:rPr lang="en-GB" sz="1200" dirty="0" smtClean="0">
                <a:latin typeface="Courier New" panose="02070309020205020404" pitchFamily="49" charset="0"/>
                <a:ea typeface="Times New Roman" panose="02020603050405020304" pitchFamily="18" charset="0"/>
                <a:cs typeface="Courier New" panose="02070309020205020404" pitchFamily="49" charset="0"/>
              </a:rPr>
              <a:t>Upper Second |   </a:t>
            </a:r>
            <a:r>
              <a:rPr lang="en-GB" sz="1200" dirty="0">
                <a:latin typeface="Courier New" panose="02070309020205020404" pitchFamily="49" charset="0"/>
                <a:ea typeface="Times New Roman" panose="02020603050405020304" pitchFamily="18" charset="0"/>
                <a:cs typeface="Courier New" panose="02070309020205020404" pitchFamily="49" charset="0"/>
              </a:rPr>
              <a:t>.2742169   .1543015     1.78   0.076    -.0282084    .5766422</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a:t>
            </a:r>
            <a:r>
              <a:rPr lang="en-GB" sz="1200" dirty="0" err="1">
                <a:latin typeface="Courier New" panose="02070309020205020404" pitchFamily="49" charset="0"/>
                <a:ea typeface="Times New Roman" panose="02020603050405020304" pitchFamily="18" charset="0"/>
                <a:cs typeface="Courier New" panose="02070309020205020404" pitchFamily="49" charset="0"/>
              </a:rPr>
              <a:t>overall_ave</a:t>
            </a:r>
            <a:r>
              <a:rPr lang="en-GB" sz="1200" dirty="0">
                <a:latin typeface="Courier New" panose="02070309020205020404" pitchFamily="49" charset="0"/>
                <a:ea typeface="Times New Roman" panose="02020603050405020304" pitchFamily="18" charset="0"/>
                <a:cs typeface="Courier New" panose="02070309020205020404" pitchFamily="49" charset="0"/>
              </a:rPr>
              <a:t> |  -.0067806   .0109202    -0.62   0.535    -.0281838    .0146226</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female |  -.1356737   .0379965    -3.57   0.000    -.2101455    -.061202</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_cons |   10.26969   .5676385    18.09   0.000     9.157143    </a:t>
            </a:r>
            <a:r>
              <a:rPr lang="en-GB" sz="1200" dirty="0" smtClean="0">
                <a:latin typeface="Courier New" panose="02070309020205020404" pitchFamily="49" charset="0"/>
                <a:ea typeface="Times New Roman" panose="02020603050405020304" pitchFamily="18" charset="0"/>
                <a:cs typeface="Courier New" panose="02070309020205020404" pitchFamily="49" charset="0"/>
              </a:rPr>
              <a:t>11.38224</a:t>
            </a:r>
          </a:p>
          <a:p>
            <a:pPr>
              <a:spcAft>
                <a:spcPts val="0"/>
              </a:spcAft>
            </a:pPr>
            <a:r>
              <a:rPr lang="en-GB" sz="1200" dirty="0" smtClean="0">
                <a:latin typeface="Courier New" panose="02070309020205020404" pitchFamily="49" charset="0"/>
                <a:ea typeface="Times New Roman" panose="02020603050405020304" pitchFamily="18" charset="0"/>
                <a:cs typeface="Courier New" panose="02070309020205020404" pitchFamily="49" charset="0"/>
              </a:rPr>
              <a:t>------------------------------------------------------------------------------</a:t>
            </a:r>
            <a:endParaRPr lang="en-GB" sz="1200" dirty="0">
              <a:latin typeface="Courier New" panose="02070309020205020404" pitchFamily="49" charset="0"/>
              <a:cs typeface="Courier New" panose="02070309020205020404" pitchFamily="49" charset="0"/>
            </a:endParaRPr>
          </a:p>
        </p:txBody>
      </p:sp>
      <p:sp>
        <p:nvSpPr>
          <p:cNvPr id="5" name="TextBox 4"/>
          <p:cNvSpPr txBox="1"/>
          <p:nvPr/>
        </p:nvSpPr>
        <p:spPr>
          <a:xfrm>
            <a:off x="731076" y="207508"/>
            <a:ext cx="7681848" cy="923330"/>
          </a:xfrm>
          <a:prstGeom prst="rect">
            <a:avLst/>
          </a:prstGeom>
          <a:noFill/>
        </p:spPr>
        <p:txBody>
          <a:bodyPr wrap="square" rtlCol="0">
            <a:spAutoFit/>
          </a:bodyPr>
          <a:lstStyle/>
          <a:p>
            <a:pPr algn="ctr"/>
            <a:r>
              <a:rPr lang="en-GB" dirty="0" smtClean="0">
                <a:latin typeface="Courier New" panose="02070309020205020404" pitchFamily="49" charset="0"/>
                <a:cs typeface="Courier New" panose="02070309020205020404" pitchFamily="49" charset="0"/>
              </a:rPr>
              <a:t>IV (2SLS): log(annual pay) on 2:1 Treatment</a:t>
            </a:r>
          </a:p>
          <a:p>
            <a:pPr algn="ctr"/>
            <a:r>
              <a:rPr lang="en-GB" b="1" dirty="0" smtClean="0">
                <a:latin typeface="Courier New" panose="02070309020205020404" pitchFamily="49" charset="0"/>
                <a:cs typeface="Courier New" panose="02070309020205020404" pitchFamily="49" charset="0"/>
              </a:rPr>
              <a:t>Science</a:t>
            </a:r>
            <a:r>
              <a:rPr lang="en-GB" dirty="0" smtClean="0">
                <a:latin typeface="Courier New" panose="02070309020205020404" pitchFamily="49" charset="0"/>
                <a:cs typeface="Courier New" panose="02070309020205020404" pitchFamily="49" charset="0"/>
              </a:rPr>
              <a:t> (2:1 vs 2:2)</a:t>
            </a:r>
          </a:p>
          <a:p>
            <a:pPr algn="ctr"/>
            <a:endParaRPr lang="en-GB" dirty="0">
              <a:latin typeface="Courier New" panose="02070309020205020404" pitchFamily="49" charset="0"/>
              <a:cs typeface="Courier New" panose="02070309020205020404" pitchFamily="49" charset="0"/>
            </a:endParaRPr>
          </a:p>
        </p:txBody>
      </p:sp>
      <p:sp>
        <p:nvSpPr>
          <p:cNvPr id="6" name="TextBox 5"/>
          <p:cNvSpPr txBox="1"/>
          <p:nvPr/>
        </p:nvSpPr>
        <p:spPr>
          <a:xfrm>
            <a:off x="611560" y="5987018"/>
            <a:ext cx="7681848" cy="369332"/>
          </a:xfrm>
          <a:prstGeom prst="rect">
            <a:avLst/>
          </a:prstGeom>
          <a:noFill/>
        </p:spPr>
        <p:txBody>
          <a:bodyPr wrap="square" rtlCol="0">
            <a:spAutoFit/>
          </a:bodyPr>
          <a:lstStyle/>
          <a:p>
            <a:pPr algn="ctr"/>
            <a:r>
              <a:rPr lang="en-GB" dirty="0" smtClean="0">
                <a:latin typeface="Courier New" panose="02070309020205020404" pitchFamily="49" charset="0"/>
                <a:cs typeface="Courier New" panose="02070309020205020404" pitchFamily="49" charset="0"/>
              </a:rPr>
              <a:t>48=&lt; Overall Average Mark &lt;70</a:t>
            </a:r>
            <a:endParaRPr lang="en-GB" dirty="0">
              <a:latin typeface="Courier New" panose="02070309020205020404" pitchFamily="49" charset="0"/>
              <a:cs typeface="Courier New" panose="02070309020205020404" pitchFamily="49" charset="0"/>
            </a:endParaRPr>
          </a:p>
        </p:txBody>
      </p:sp>
      <p:sp>
        <p:nvSpPr>
          <p:cNvPr id="7" name="Rectangle 6"/>
          <p:cNvSpPr/>
          <p:nvPr/>
        </p:nvSpPr>
        <p:spPr>
          <a:xfrm rot="16200000">
            <a:off x="2862950" y="1393634"/>
            <a:ext cx="393764" cy="518457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p:cNvSpPr txBox="1"/>
          <p:nvPr/>
        </p:nvSpPr>
        <p:spPr>
          <a:xfrm>
            <a:off x="537481" y="5248354"/>
            <a:ext cx="7681848" cy="369332"/>
          </a:xfrm>
          <a:prstGeom prst="rect">
            <a:avLst/>
          </a:prstGeom>
          <a:noFill/>
        </p:spPr>
        <p:txBody>
          <a:bodyPr wrap="square" rtlCol="0">
            <a:spAutoFit/>
          </a:bodyPr>
          <a:lstStyle/>
          <a:p>
            <a:r>
              <a:rPr lang="en-GB" dirty="0" smtClean="0">
                <a:latin typeface="Courier New" panose="02070309020205020404" pitchFamily="49" charset="0"/>
                <a:cs typeface="Courier New" panose="02070309020205020404" pitchFamily="49" charset="0"/>
              </a:rPr>
              <a:t>For First Stage regression see next slide</a:t>
            </a:r>
            <a:endParaRPr lang="en-GB" dirty="0">
              <a:latin typeface="Courier New" panose="02070309020205020404" pitchFamily="49" charset="0"/>
              <a:cs typeface="Courier New" panose="02070309020205020404" pitchFamily="49" charset="0"/>
            </a:endParaRPr>
          </a:p>
        </p:txBody>
      </p:sp>
      <p:sp>
        <p:nvSpPr>
          <p:cNvPr id="9" name="TextBox 8"/>
          <p:cNvSpPr txBox="1"/>
          <p:nvPr/>
        </p:nvSpPr>
        <p:spPr>
          <a:xfrm>
            <a:off x="537481" y="1264671"/>
            <a:ext cx="7681848" cy="369332"/>
          </a:xfrm>
          <a:prstGeom prst="rect">
            <a:avLst/>
          </a:prstGeom>
          <a:noFill/>
        </p:spPr>
        <p:txBody>
          <a:bodyPr wrap="square" rtlCol="0">
            <a:spAutoFit/>
          </a:bodyPr>
          <a:lstStyle/>
          <a:p>
            <a:r>
              <a:rPr lang="en-GB" dirty="0" smtClean="0">
                <a:latin typeface="Courier New" panose="02070309020205020404" pitchFamily="49" charset="0"/>
                <a:cs typeface="Courier New" panose="02070309020205020404" pitchFamily="49" charset="0"/>
              </a:rPr>
              <a:t>Second Stage regression</a:t>
            </a:r>
            <a:endParaRPr lang="en-GB"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827520545"/>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UoH 27th April 2016</a:t>
            </a:r>
            <a:endParaRPr lang="en-GB"/>
          </a:p>
        </p:txBody>
      </p:sp>
      <p:sp>
        <p:nvSpPr>
          <p:cNvPr id="3" name="Slide Number Placeholder 2"/>
          <p:cNvSpPr>
            <a:spLocks noGrp="1"/>
          </p:cNvSpPr>
          <p:nvPr>
            <p:ph type="sldNum" sz="quarter" idx="12"/>
          </p:nvPr>
        </p:nvSpPr>
        <p:spPr/>
        <p:txBody>
          <a:bodyPr/>
          <a:lstStyle/>
          <a:p>
            <a:fld id="{0D1D3A5E-E98E-449F-A4A2-2C0C4EA4DD24}" type="slidenum">
              <a:rPr lang="en-GB" smtClean="0"/>
              <a:t>69</a:t>
            </a:fld>
            <a:endParaRPr lang="en-GB"/>
          </a:p>
        </p:txBody>
      </p:sp>
      <p:sp>
        <p:nvSpPr>
          <p:cNvPr id="4" name="Rectangle 3"/>
          <p:cNvSpPr/>
          <p:nvPr/>
        </p:nvSpPr>
        <p:spPr>
          <a:xfrm>
            <a:off x="1196752" y="764704"/>
            <a:ext cx="8622704" cy="5078313"/>
          </a:xfrm>
          <a:prstGeom prst="rect">
            <a:avLst/>
          </a:prstGeom>
        </p:spPr>
        <p:txBody>
          <a:bodyPr wrap="square">
            <a:spAutoFit/>
          </a:bodyPr>
          <a:lstStyle/>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First-stage regression of </a:t>
            </a:r>
            <a:r>
              <a:rPr lang="en-GB" sz="1200" dirty="0" smtClean="0">
                <a:latin typeface="Courier New" panose="02070309020205020404" pitchFamily="49" charset="0"/>
                <a:ea typeface="Times New Roman" panose="02020603050405020304" pitchFamily="18" charset="0"/>
                <a:cs typeface="Courier New" panose="02070309020205020404" pitchFamily="49" charset="0"/>
              </a:rPr>
              <a:t>Upper Second (Science):</a:t>
            </a:r>
            <a:endParaRPr lang="en-GB" sz="1200" dirty="0">
              <a:latin typeface="Courier New" panose="02070309020205020404" pitchFamily="49" charset="0"/>
              <a:ea typeface="Times New Roman" panose="02020603050405020304" pitchFamily="18" charset="0"/>
              <a:cs typeface="Courier New" panose="02070309020205020404" pitchFamily="49" charset="0"/>
            </a:endParaRP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OLS estimation</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a:t>
            </a:r>
          </a:p>
          <a:p>
            <a:pPr>
              <a:spcAft>
                <a:spcPts val="0"/>
              </a:spcAft>
            </a:pPr>
            <a:endParaRPr lang="en-GB" sz="1200" dirty="0">
              <a:latin typeface="Courier New" panose="02070309020205020404" pitchFamily="49" charset="0"/>
              <a:ea typeface="Times New Roman" panose="02020603050405020304" pitchFamily="18" charset="0"/>
              <a:cs typeface="Courier New" panose="02070309020205020404" pitchFamily="49" charset="0"/>
            </a:endParaRP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Number of </a:t>
            </a:r>
            <a:r>
              <a:rPr lang="en-GB" sz="1200" dirty="0" err="1">
                <a:latin typeface="Courier New" panose="02070309020205020404" pitchFamily="49" charset="0"/>
                <a:ea typeface="Times New Roman" panose="02020603050405020304" pitchFamily="18" charset="0"/>
                <a:cs typeface="Courier New" panose="02070309020205020404" pitchFamily="49" charset="0"/>
              </a:rPr>
              <a:t>obs</a:t>
            </a:r>
            <a:r>
              <a:rPr lang="en-GB" sz="1200" dirty="0">
                <a:latin typeface="Courier New" panose="02070309020205020404" pitchFamily="49" charset="0"/>
                <a:ea typeface="Times New Roman" panose="02020603050405020304" pitchFamily="18" charset="0"/>
                <a:cs typeface="Courier New" panose="02070309020205020404" pitchFamily="49" charset="0"/>
              </a:rPr>
              <a:t> =      345</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F(  3,   341) =   493.35</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a:t>
            </a:r>
            <a:r>
              <a:rPr lang="en-GB" sz="1200" dirty="0" err="1">
                <a:latin typeface="Courier New" panose="02070309020205020404" pitchFamily="49" charset="0"/>
                <a:ea typeface="Times New Roman" panose="02020603050405020304" pitchFamily="18" charset="0"/>
                <a:cs typeface="Courier New" panose="02070309020205020404" pitchFamily="49" charset="0"/>
              </a:rPr>
              <a:t>Prob</a:t>
            </a:r>
            <a:r>
              <a:rPr lang="en-GB" sz="1200" dirty="0">
                <a:latin typeface="Courier New" panose="02070309020205020404" pitchFamily="49" charset="0"/>
                <a:ea typeface="Times New Roman" panose="02020603050405020304" pitchFamily="18" charset="0"/>
                <a:cs typeface="Courier New" panose="02070309020205020404" pitchFamily="49" charset="0"/>
              </a:rPr>
              <a:t> &gt; F      =   0.0000</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Total (</a:t>
            </a:r>
            <a:r>
              <a:rPr lang="en-GB" sz="1200" dirty="0" err="1">
                <a:latin typeface="Courier New" panose="02070309020205020404" pitchFamily="49" charset="0"/>
                <a:ea typeface="Times New Roman" panose="02020603050405020304" pitchFamily="18" charset="0"/>
                <a:cs typeface="Courier New" panose="02070309020205020404" pitchFamily="49" charset="0"/>
              </a:rPr>
              <a:t>centered</a:t>
            </a:r>
            <a:r>
              <a:rPr lang="en-GB" sz="1200" dirty="0">
                <a:latin typeface="Courier New" panose="02070309020205020404" pitchFamily="49" charset="0"/>
                <a:ea typeface="Times New Roman" panose="02020603050405020304" pitchFamily="18" charset="0"/>
                <a:cs typeface="Courier New" panose="02070309020205020404" pitchFamily="49" charset="0"/>
              </a:rPr>
              <a:t>) SS     =  58.69565217                </a:t>
            </a:r>
            <a:r>
              <a:rPr lang="en-GB" sz="1200" dirty="0" err="1">
                <a:latin typeface="Courier New" panose="02070309020205020404" pitchFamily="49" charset="0"/>
                <a:ea typeface="Times New Roman" panose="02020603050405020304" pitchFamily="18" charset="0"/>
                <a:cs typeface="Courier New" panose="02070309020205020404" pitchFamily="49" charset="0"/>
              </a:rPr>
              <a:t>Centered</a:t>
            </a:r>
            <a:r>
              <a:rPr lang="en-GB" sz="1200" dirty="0">
                <a:latin typeface="Courier New" panose="02070309020205020404" pitchFamily="49" charset="0"/>
                <a:ea typeface="Times New Roman" panose="02020603050405020304" pitchFamily="18" charset="0"/>
                <a:cs typeface="Courier New" panose="02070309020205020404" pitchFamily="49" charset="0"/>
              </a:rPr>
              <a:t> R2   =   0.7412</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Total (</a:t>
            </a:r>
            <a:r>
              <a:rPr lang="en-GB" sz="1200" dirty="0" err="1">
                <a:latin typeface="Courier New" panose="02070309020205020404" pitchFamily="49" charset="0"/>
                <a:ea typeface="Times New Roman" panose="02020603050405020304" pitchFamily="18" charset="0"/>
                <a:cs typeface="Courier New" panose="02070309020205020404" pitchFamily="49" charset="0"/>
              </a:rPr>
              <a:t>uncentered</a:t>
            </a:r>
            <a:r>
              <a:rPr lang="en-GB" sz="1200" dirty="0">
                <a:latin typeface="Courier New" panose="02070309020205020404" pitchFamily="49" charset="0"/>
                <a:ea typeface="Times New Roman" panose="02020603050405020304" pitchFamily="18" charset="0"/>
                <a:cs typeface="Courier New" panose="02070309020205020404" pitchFamily="49" charset="0"/>
              </a:rPr>
              <a:t>) SS   =          270                </a:t>
            </a:r>
            <a:r>
              <a:rPr lang="en-GB" sz="1200" dirty="0" err="1">
                <a:latin typeface="Courier New" panose="02070309020205020404" pitchFamily="49" charset="0"/>
                <a:ea typeface="Times New Roman" panose="02020603050405020304" pitchFamily="18" charset="0"/>
                <a:cs typeface="Courier New" panose="02070309020205020404" pitchFamily="49" charset="0"/>
              </a:rPr>
              <a:t>Uncentered</a:t>
            </a:r>
            <a:r>
              <a:rPr lang="en-GB" sz="1200" dirty="0">
                <a:latin typeface="Courier New" panose="02070309020205020404" pitchFamily="49" charset="0"/>
                <a:ea typeface="Times New Roman" panose="02020603050405020304" pitchFamily="18" charset="0"/>
                <a:cs typeface="Courier New" panose="02070309020205020404" pitchFamily="49" charset="0"/>
              </a:rPr>
              <a:t> R2 =   0.9437</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Residual SS             =   15.1921136                Root MSE      =    .2111</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               Robust</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good |      </a:t>
            </a:r>
            <a:r>
              <a:rPr lang="en-GB" sz="1200" dirty="0" err="1">
                <a:latin typeface="Courier New" panose="02070309020205020404" pitchFamily="49" charset="0"/>
                <a:ea typeface="Times New Roman" panose="02020603050405020304" pitchFamily="18" charset="0"/>
                <a:cs typeface="Courier New" panose="02070309020205020404" pitchFamily="49" charset="0"/>
              </a:rPr>
              <a:t>Coef</a:t>
            </a:r>
            <a:r>
              <a:rPr lang="en-GB" sz="1200" dirty="0">
                <a:latin typeface="Courier New" panose="02070309020205020404" pitchFamily="49" charset="0"/>
                <a:ea typeface="Times New Roman" panose="02020603050405020304" pitchFamily="18" charset="0"/>
                <a:cs typeface="Courier New" panose="02070309020205020404" pitchFamily="49" charset="0"/>
              </a:rPr>
              <a:t>.   Std. Err.      t    P&gt;|t|     [95% Conf. Interval]</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a:t>
            </a:r>
            <a:r>
              <a:rPr lang="en-GB" sz="1200" dirty="0" err="1">
                <a:latin typeface="Courier New" panose="02070309020205020404" pitchFamily="49" charset="0"/>
                <a:ea typeface="Times New Roman" panose="02020603050405020304" pitchFamily="18" charset="0"/>
                <a:cs typeface="Courier New" panose="02070309020205020404" pitchFamily="49" charset="0"/>
              </a:rPr>
              <a:t>overall_ave</a:t>
            </a:r>
            <a:r>
              <a:rPr lang="en-GB" sz="1200" dirty="0">
                <a:latin typeface="Courier New" panose="02070309020205020404" pitchFamily="49" charset="0"/>
                <a:ea typeface="Times New Roman" panose="02020603050405020304" pitchFamily="18" charset="0"/>
                <a:cs typeface="Courier New" panose="02070309020205020404" pitchFamily="49" charset="0"/>
              </a:rPr>
              <a:t> |   .0295916   .0051715     5.72   0.000     .0194195    .0397636</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female |   .0501063   .0242366     2.07   0.039     .0024342    .0977784</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dum60 |   .5147076   .0791584     6.50   0.000     .3590075    .6704078</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_cons |  -1.446323   .2642606    -5.47   0.000    -1.966109   -.9265373</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Included instruments: </a:t>
            </a:r>
            <a:r>
              <a:rPr lang="en-GB" sz="1200" dirty="0" err="1">
                <a:latin typeface="Courier New" panose="02070309020205020404" pitchFamily="49" charset="0"/>
                <a:ea typeface="Times New Roman" panose="02020603050405020304" pitchFamily="18" charset="0"/>
                <a:cs typeface="Courier New" panose="02070309020205020404" pitchFamily="49" charset="0"/>
              </a:rPr>
              <a:t>overall_ave</a:t>
            </a:r>
            <a:r>
              <a:rPr lang="en-GB" sz="1200" dirty="0">
                <a:latin typeface="Courier New" panose="02070309020205020404" pitchFamily="49" charset="0"/>
                <a:ea typeface="Times New Roman" panose="02020603050405020304" pitchFamily="18" charset="0"/>
                <a:cs typeface="Courier New" panose="02070309020205020404" pitchFamily="49" charset="0"/>
              </a:rPr>
              <a:t> female dum60</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Partial R-squared of excluded instruments:   0.2638</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Test of excluded instruments:</a:t>
            </a:r>
          </a:p>
          <a:p>
            <a:pPr>
              <a:spcAft>
                <a:spcPts val="0"/>
              </a:spcAft>
            </a:pPr>
            <a:r>
              <a:rPr lang="en-GB" sz="1200" dirty="0">
                <a:latin typeface="Courier New" panose="02070309020205020404" pitchFamily="49" charset="0"/>
                <a:ea typeface="Times New Roman" panose="02020603050405020304" pitchFamily="18" charset="0"/>
                <a:cs typeface="Courier New" panose="02070309020205020404" pitchFamily="49" charset="0"/>
              </a:rPr>
              <a:t>  F(  1,   341) =    42.28</a:t>
            </a:r>
          </a:p>
          <a:p>
            <a:r>
              <a:rPr lang="en-GB" sz="1200" dirty="0">
                <a:latin typeface="Courier New" panose="02070309020205020404" pitchFamily="49" charset="0"/>
                <a:ea typeface="Times New Roman" panose="02020603050405020304" pitchFamily="18" charset="0"/>
                <a:cs typeface="Courier New" panose="02070309020205020404" pitchFamily="49" charset="0"/>
              </a:rPr>
              <a:t>  </a:t>
            </a:r>
            <a:r>
              <a:rPr lang="en-GB" sz="1200" dirty="0" err="1">
                <a:latin typeface="Courier New" panose="02070309020205020404" pitchFamily="49" charset="0"/>
                <a:ea typeface="Times New Roman" panose="02020603050405020304" pitchFamily="18" charset="0"/>
                <a:cs typeface="Courier New" panose="02070309020205020404" pitchFamily="49" charset="0"/>
              </a:rPr>
              <a:t>Prob</a:t>
            </a:r>
            <a:r>
              <a:rPr lang="en-GB" sz="1200" dirty="0">
                <a:latin typeface="Courier New" panose="02070309020205020404" pitchFamily="49" charset="0"/>
                <a:ea typeface="Times New Roman" panose="02020603050405020304" pitchFamily="18" charset="0"/>
                <a:cs typeface="Courier New" panose="02070309020205020404" pitchFamily="49" charset="0"/>
              </a:rPr>
              <a:t> &gt; F      =   0.0000</a:t>
            </a:r>
            <a:endParaRPr lang="en-GB" sz="1200" dirty="0">
              <a:latin typeface="Courier New" panose="02070309020205020404" pitchFamily="49" charset="0"/>
              <a:cs typeface="Courier New" panose="02070309020205020404" pitchFamily="49" charset="0"/>
            </a:endParaRPr>
          </a:p>
        </p:txBody>
      </p:sp>
      <p:sp>
        <p:nvSpPr>
          <p:cNvPr id="5" name="Rectangle 4"/>
          <p:cNvSpPr/>
          <p:nvPr/>
        </p:nvSpPr>
        <p:spPr>
          <a:xfrm rot="16200000">
            <a:off x="3768131" y="1784597"/>
            <a:ext cx="216024" cy="480097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27567129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ctrTitle"/>
          </p:nvPr>
        </p:nvSpPr>
        <p:spPr>
          <a:xfrm>
            <a:off x="611560" y="404664"/>
            <a:ext cx="7992888" cy="6264696"/>
          </a:xfrm>
        </p:spPr>
        <p:txBody>
          <a:bodyPr>
            <a:normAutofit fontScale="90000"/>
          </a:bodyPr>
          <a:lstStyle/>
          <a:p>
            <a:pPr algn="l"/>
            <a:r>
              <a:rPr lang="en-GB" sz="1800" dirty="0" smtClean="0">
                <a:solidFill>
                  <a:srgbClr val="002060"/>
                </a:solidFill>
              </a:rPr>
              <a:t/>
            </a:r>
            <a:br>
              <a:rPr lang="en-GB" sz="1800" dirty="0" smtClean="0">
                <a:solidFill>
                  <a:srgbClr val="002060"/>
                </a:solidFill>
              </a:rPr>
            </a:br>
            <a:r>
              <a:rPr lang="en-GB" sz="1800" dirty="0" smtClean="0">
                <a:solidFill>
                  <a:srgbClr val="002060"/>
                </a:solidFill>
              </a:rPr>
              <a:t>How might we interpret any variation in graduate returns by Grades/Performance?</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Again: 	HKT </a:t>
            </a:r>
            <a:r>
              <a:rPr lang="en-GB" sz="1800" dirty="0" err="1" smtClean="0">
                <a:solidFill>
                  <a:srgbClr val="002060"/>
                </a:solidFill>
              </a:rPr>
              <a:t>vs</a:t>
            </a:r>
            <a:r>
              <a:rPr lang="en-GB" sz="1800" dirty="0" smtClean="0">
                <a:solidFill>
                  <a:srgbClr val="002060"/>
                </a:solidFill>
              </a:rPr>
              <a:t> Signalling</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smtClean="0">
                <a:solidFill>
                  <a:srgbClr val="002060"/>
                </a:solidFill>
              </a:rPr>
              <a:t>	Labour market has various ‘pools’ or non-continuities</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a:solidFill>
                  <a:srgbClr val="002060"/>
                </a:solidFill>
              </a:rPr>
              <a:t>	</a:t>
            </a:r>
            <a:r>
              <a:rPr lang="en-GB" sz="1800" dirty="0" smtClean="0">
                <a:solidFill>
                  <a:srgbClr val="002060"/>
                </a:solidFill>
              </a:rPr>
              <a:t>Employers of some types of occupation recruit only from ‘Graduate pool’</a:t>
            </a:r>
            <a:br>
              <a:rPr lang="en-GB" sz="1800" dirty="0" smtClean="0">
                <a:solidFill>
                  <a:srgbClr val="002060"/>
                </a:solidFill>
              </a:rPr>
            </a:br>
            <a:r>
              <a:rPr lang="en-GB" sz="1800" dirty="0">
                <a:solidFill>
                  <a:srgbClr val="002060"/>
                </a:solidFill>
              </a:rPr>
              <a:t>	</a:t>
            </a:r>
            <a:r>
              <a:rPr lang="en-GB" sz="1800" dirty="0" smtClean="0">
                <a:solidFill>
                  <a:srgbClr val="002060"/>
                </a:solidFill>
              </a:rPr>
              <a:t>	</a:t>
            </a:r>
            <a:br>
              <a:rPr lang="en-GB" sz="1800" dirty="0" smtClean="0">
                <a:solidFill>
                  <a:srgbClr val="002060"/>
                </a:solidFill>
              </a:rPr>
            </a:br>
            <a:r>
              <a:rPr lang="en-GB" sz="1800" dirty="0">
                <a:solidFill>
                  <a:srgbClr val="002060"/>
                </a:solidFill>
              </a:rPr>
              <a:t>	</a:t>
            </a:r>
            <a:r>
              <a:rPr lang="en-GB" sz="1800" dirty="0" smtClean="0">
                <a:solidFill>
                  <a:srgbClr val="002060"/>
                </a:solidFill>
              </a:rPr>
              <a:t>	Criteria for successful hiring?</a:t>
            </a:r>
            <a:br>
              <a:rPr lang="en-GB" sz="1800" dirty="0" smtClean="0">
                <a:solidFill>
                  <a:srgbClr val="002060"/>
                </a:solidFill>
              </a:rPr>
            </a:br>
            <a:r>
              <a:rPr lang="en-GB" sz="1800" dirty="0">
                <a:solidFill>
                  <a:srgbClr val="002060"/>
                </a:solidFill>
              </a:rPr>
              <a:t>	</a:t>
            </a:r>
            <a:r>
              <a:rPr lang="en-GB" sz="1800" dirty="0" smtClean="0">
                <a:solidFill>
                  <a:srgbClr val="002060"/>
                </a:solidFill>
              </a:rPr>
              <a:t>		</a:t>
            </a:r>
            <a:br>
              <a:rPr lang="en-GB" sz="1800" dirty="0" smtClean="0">
                <a:solidFill>
                  <a:srgbClr val="002060"/>
                </a:solidFill>
              </a:rPr>
            </a:br>
            <a:r>
              <a:rPr lang="en-GB" sz="1800" dirty="0">
                <a:solidFill>
                  <a:srgbClr val="002060"/>
                </a:solidFill>
              </a:rPr>
              <a:t>	</a:t>
            </a:r>
            <a:r>
              <a:rPr lang="en-GB" sz="1800" dirty="0" smtClean="0">
                <a:solidFill>
                  <a:srgbClr val="002060"/>
                </a:solidFill>
              </a:rPr>
              <a:t>		Cognitive skills</a:t>
            </a:r>
            <a:br>
              <a:rPr lang="en-GB" sz="1800" dirty="0" smtClean="0">
                <a:solidFill>
                  <a:srgbClr val="002060"/>
                </a:solidFill>
              </a:rPr>
            </a:br>
            <a:r>
              <a:rPr lang="en-GB" sz="1800" dirty="0">
                <a:solidFill>
                  <a:srgbClr val="002060"/>
                </a:solidFill>
              </a:rPr>
              <a:t>	</a:t>
            </a:r>
            <a:r>
              <a:rPr lang="en-GB" sz="1800" dirty="0" smtClean="0">
                <a:solidFill>
                  <a:srgbClr val="002060"/>
                </a:solidFill>
              </a:rPr>
              <a:t>		Non-cognitive skills</a:t>
            </a:r>
            <a:br>
              <a:rPr lang="en-GB" sz="1800" dirty="0" smtClean="0">
                <a:solidFill>
                  <a:srgbClr val="002060"/>
                </a:solidFill>
              </a:rPr>
            </a:br>
            <a:r>
              <a:rPr lang="en-GB" sz="1800" dirty="0" smtClean="0">
                <a:solidFill>
                  <a:srgbClr val="002060"/>
                </a:solidFill>
              </a:rPr>
              <a:t>			Measured by:									Degree Class</a:t>
            </a:r>
            <a:br>
              <a:rPr lang="en-GB" sz="1800" dirty="0" smtClean="0">
                <a:solidFill>
                  <a:srgbClr val="002060"/>
                </a:solidFill>
              </a:rPr>
            </a:br>
            <a:r>
              <a:rPr lang="en-GB" sz="1800" dirty="0">
                <a:solidFill>
                  <a:srgbClr val="002060"/>
                </a:solidFill>
              </a:rPr>
              <a:t>	</a:t>
            </a:r>
            <a:r>
              <a:rPr lang="en-GB" sz="1800" dirty="0" smtClean="0">
                <a:solidFill>
                  <a:srgbClr val="002060"/>
                </a:solidFill>
              </a:rPr>
              <a:t>				Transcript/HEAR</a:t>
            </a:r>
            <a:br>
              <a:rPr lang="en-GB" sz="1800" dirty="0" smtClean="0">
                <a:solidFill>
                  <a:srgbClr val="002060"/>
                </a:solidFill>
              </a:rPr>
            </a:br>
            <a:r>
              <a:rPr lang="en-GB" sz="1800" dirty="0">
                <a:solidFill>
                  <a:srgbClr val="002060"/>
                </a:solidFill>
              </a:rPr>
              <a:t>	</a:t>
            </a:r>
            <a:r>
              <a:rPr lang="en-GB" sz="1800" dirty="0" smtClean="0">
                <a:solidFill>
                  <a:srgbClr val="002060"/>
                </a:solidFill>
              </a:rPr>
              <a:t>				Subject/HEI</a:t>
            </a:r>
            <a:br>
              <a:rPr lang="en-GB" sz="1800" dirty="0" smtClean="0">
                <a:solidFill>
                  <a:srgbClr val="002060"/>
                </a:solidFill>
              </a:rPr>
            </a:br>
            <a:r>
              <a:rPr lang="en-GB" sz="1800" dirty="0">
                <a:solidFill>
                  <a:srgbClr val="002060"/>
                </a:solidFill>
              </a:rPr>
              <a:t>	</a:t>
            </a:r>
            <a:r>
              <a:rPr lang="en-GB" sz="1800" dirty="0" smtClean="0">
                <a:solidFill>
                  <a:srgbClr val="002060"/>
                </a:solidFill>
              </a:rPr>
              <a:t>				Interview</a:t>
            </a:r>
            <a:br>
              <a:rPr lang="en-GB" sz="1800" dirty="0" smtClean="0">
                <a:solidFill>
                  <a:srgbClr val="002060"/>
                </a:solidFill>
              </a:rPr>
            </a:br>
            <a:r>
              <a:rPr lang="en-GB" sz="1800" dirty="0">
                <a:solidFill>
                  <a:srgbClr val="002060"/>
                </a:solidFill>
              </a:rPr>
              <a:t>	</a:t>
            </a:r>
            <a:r>
              <a:rPr lang="en-GB" sz="1800" dirty="0" smtClean="0">
                <a:solidFill>
                  <a:srgbClr val="002060"/>
                </a:solidFill>
              </a:rPr>
              <a:t>				Internship/experience</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a:solidFill>
                  <a:srgbClr val="002060"/>
                </a:solidFill>
              </a:rPr>
              <a:t>	</a:t>
            </a:r>
            <a:r>
              <a:rPr lang="en-GB" sz="1800" dirty="0" smtClean="0">
                <a:solidFill>
                  <a:srgbClr val="002060"/>
                </a:solidFill>
              </a:rPr>
              <a:t>	Are these abilities:</a:t>
            </a:r>
            <a:br>
              <a:rPr lang="en-GB" sz="1800" dirty="0" smtClean="0">
                <a:solidFill>
                  <a:srgbClr val="002060"/>
                </a:solidFill>
              </a:rPr>
            </a:br>
            <a:r>
              <a:rPr lang="en-GB" sz="1800" dirty="0">
                <a:solidFill>
                  <a:srgbClr val="002060"/>
                </a:solidFill>
              </a:rPr>
              <a:t>	</a:t>
            </a:r>
            <a:r>
              <a:rPr lang="en-GB" sz="1800" dirty="0" smtClean="0">
                <a:solidFill>
                  <a:srgbClr val="002060"/>
                </a:solidFill>
              </a:rPr>
              <a:t>		Revealed? 		(US: </a:t>
            </a:r>
            <a:r>
              <a:rPr lang="en-GB" sz="1800" dirty="0" err="1" smtClean="0">
                <a:solidFill>
                  <a:srgbClr val="002060"/>
                </a:solidFill>
              </a:rPr>
              <a:t>Arcidiacono</a:t>
            </a:r>
            <a:r>
              <a:rPr lang="en-GB" sz="1800" dirty="0" smtClean="0">
                <a:solidFill>
                  <a:srgbClr val="002060"/>
                </a:solidFill>
              </a:rPr>
              <a:t>)</a:t>
            </a:r>
            <a:br>
              <a:rPr lang="en-GB" sz="1800" dirty="0" smtClean="0">
                <a:solidFill>
                  <a:srgbClr val="002060"/>
                </a:solidFill>
              </a:rPr>
            </a:br>
            <a:r>
              <a:rPr lang="en-GB" sz="1800" dirty="0">
                <a:solidFill>
                  <a:srgbClr val="002060"/>
                </a:solidFill>
              </a:rPr>
              <a:t>	</a:t>
            </a:r>
            <a:r>
              <a:rPr lang="en-GB" sz="1800" dirty="0" smtClean="0">
                <a:solidFill>
                  <a:srgbClr val="002060"/>
                </a:solidFill>
              </a:rPr>
              <a:t>		Signalled?		(UK: opposite of US?)</a:t>
            </a:r>
            <a:br>
              <a:rPr lang="en-GB" sz="1800" dirty="0" smtClean="0">
                <a:solidFill>
                  <a:srgbClr val="002060"/>
                </a:solidFill>
              </a:rPr>
            </a:br>
            <a:r>
              <a:rPr lang="en-GB" sz="1800" dirty="0">
                <a:solidFill>
                  <a:srgbClr val="002060"/>
                </a:solidFill>
              </a:rPr>
              <a:t>	</a:t>
            </a:r>
            <a:r>
              <a:rPr lang="en-GB" sz="1800" dirty="0" smtClean="0">
                <a:solidFill>
                  <a:srgbClr val="002060"/>
                </a:solidFill>
              </a:rPr>
              <a:t/>
            </a:r>
            <a:br>
              <a:rPr lang="en-GB" sz="1800" dirty="0" smtClean="0">
                <a:solidFill>
                  <a:srgbClr val="002060"/>
                </a:solidFill>
              </a:rPr>
            </a:br>
            <a:r>
              <a:rPr lang="en-GB" sz="1800" dirty="0" smtClean="0">
                <a:solidFill>
                  <a:srgbClr val="002060"/>
                </a:solidFill>
              </a:rPr>
              <a:t>	</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a:solidFill>
                  <a:srgbClr val="002060"/>
                </a:solidFill>
              </a:rPr>
              <a:t>	</a:t>
            </a:r>
            <a:r>
              <a:rPr lang="en-GB" sz="1800" dirty="0" smtClean="0">
                <a:solidFill>
                  <a:srgbClr val="002060"/>
                </a:solidFill>
              </a:rPr>
              <a:t>		</a:t>
            </a:r>
            <a:r>
              <a:rPr lang="en-GB" sz="1800" dirty="0">
                <a:solidFill>
                  <a:srgbClr val="002060"/>
                </a:solidFill>
              </a:rPr>
              <a:t>	</a:t>
            </a:r>
            <a:br>
              <a:rPr lang="en-GB" sz="1800" dirty="0">
                <a:solidFill>
                  <a:srgbClr val="002060"/>
                </a:solidFill>
              </a:rPr>
            </a:br>
            <a:r>
              <a:rPr lang="en-GB" sz="1800" dirty="0" smtClean="0">
                <a:solidFill>
                  <a:srgbClr val="002060"/>
                </a:solidFill>
              </a:rPr>
              <a:t/>
            </a:r>
            <a:br>
              <a:rPr lang="en-GB" sz="1800" dirty="0" smtClean="0">
                <a:solidFill>
                  <a:srgbClr val="002060"/>
                </a:solidFill>
              </a:rPr>
            </a:br>
            <a:endParaRPr lang="en-GB" sz="1800" dirty="0">
              <a:solidFill>
                <a:srgbClr val="002060"/>
              </a:solidFill>
            </a:endParaRPr>
          </a:p>
        </p:txBody>
      </p:sp>
      <p:sp>
        <p:nvSpPr>
          <p:cNvPr id="4" name="Footer Placeholder 3"/>
          <p:cNvSpPr>
            <a:spLocks noGrp="1"/>
          </p:cNvSpPr>
          <p:nvPr>
            <p:ph type="ftr" sz="quarter" idx="11"/>
          </p:nvPr>
        </p:nvSpPr>
        <p:spPr/>
        <p:txBody>
          <a:bodyPr/>
          <a:lstStyle/>
          <a:p>
            <a:r>
              <a:rPr lang="en-US" smtClean="0"/>
              <a:t>UoH 27th April 2016</a:t>
            </a:r>
            <a:endParaRPr lang="en-GB"/>
          </a:p>
        </p:txBody>
      </p:sp>
      <p:sp>
        <p:nvSpPr>
          <p:cNvPr id="5" name="Slide Number Placeholder 4"/>
          <p:cNvSpPr>
            <a:spLocks noGrp="1"/>
          </p:cNvSpPr>
          <p:nvPr>
            <p:ph type="sldNum" sz="quarter" idx="12"/>
          </p:nvPr>
        </p:nvSpPr>
        <p:spPr/>
        <p:txBody>
          <a:bodyPr/>
          <a:lstStyle/>
          <a:p>
            <a:fld id="{0D1D3A5E-E98E-449F-A4A2-2C0C4EA4DD24}" type="slidenum">
              <a:rPr lang="en-GB" smtClean="0"/>
              <a:t>7</a:t>
            </a:fld>
            <a:endParaRPr lang="en-GB" dirty="0"/>
          </a:p>
        </p:txBody>
      </p:sp>
    </p:spTree>
    <p:extLst>
      <p:ext uri="{BB962C8B-B14F-4D97-AF65-F5344CB8AC3E}">
        <p14:creationId xmlns:p14="http://schemas.microsoft.com/office/powerpoint/2010/main" val="145519606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UoH 27th April 2016</a:t>
            </a:r>
            <a:endParaRPr lang="en-GB"/>
          </a:p>
        </p:txBody>
      </p:sp>
      <p:sp>
        <p:nvSpPr>
          <p:cNvPr id="3" name="Slide Number Placeholder 2"/>
          <p:cNvSpPr>
            <a:spLocks noGrp="1"/>
          </p:cNvSpPr>
          <p:nvPr>
            <p:ph type="sldNum" sz="quarter" idx="12"/>
          </p:nvPr>
        </p:nvSpPr>
        <p:spPr/>
        <p:txBody>
          <a:bodyPr/>
          <a:lstStyle/>
          <a:p>
            <a:fld id="{0D1D3A5E-E98E-449F-A4A2-2C0C4EA4DD24}" type="slidenum">
              <a:rPr lang="en-GB" smtClean="0"/>
              <a:t>70</a:t>
            </a:fld>
            <a:endParaRPr lang="en-GB"/>
          </a:p>
        </p:txBody>
      </p:sp>
      <p:sp>
        <p:nvSpPr>
          <p:cNvPr id="4" name="Rectangle 3"/>
          <p:cNvSpPr/>
          <p:nvPr/>
        </p:nvSpPr>
        <p:spPr>
          <a:xfrm>
            <a:off x="395536" y="908720"/>
            <a:ext cx="10801200" cy="4154984"/>
          </a:xfrm>
          <a:prstGeom prst="rect">
            <a:avLst/>
          </a:prstGeom>
        </p:spPr>
        <p:txBody>
          <a:bodyPr wrap="square">
            <a:spAutoFit/>
          </a:bodyPr>
          <a:lstStyle/>
          <a:p>
            <a:pPr>
              <a:spcAft>
                <a:spcPts val="0"/>
              </a:spcAft>
            </a:pPr>
            <a:r>
              <a:rPr lang="en-GB" sz="1200" dirty="0">
                <a:latin typeface="Courier New" panose="02070309020205020404" pitchFamily="49" charset="0"/>
                <a:ea typeface="Times New Roman" panose="02020603050405020304" pitchFamily="18" charset="0"/>
              </a:rPr>
              <a:t> </a:t>
            </a:r>
            <a:r>
              <a:rPr lang="en-GB" sz="1200" dirty="0" smtClean="0">
                <a:latin typeface="Courier New" panose="02070309020205020404" pitchFamily="49" charset="0"/>
                <a:ea typeface="Times New Roman" panose="02020603050405020304" pitchFamily="18" charset="0"/>
              </a:rPr>
              <a:t>					    Number </a:t>
            </a:r>
            <a:r>
              <a:rPr lang="en-GB" sz="1200" dirty="0">
                <a:latin typeface="Courier New" panose="02070309020205020404" pitchFamily="49" charset="0"/>
                <a:ea typeface="Times New Roman" panose="02020603050405020304" pitchFamily="18" charset="0"/>
              </a:rPr>
              <a:t>of </a:t>
            </a:r>
            <a:r>
              <a:rPr lang="en-GB" sz="1200" dirty="0" err="1">
                <a:latin typeface="Courier New" panose="02070309020205020404" pitchFamily="49" charset="0"/>
                <a:ea typeface="Times New Roman" panose="02020603050405020304" pitchFamily="18" charset="0"/>
              </a:rPr>
              <a:t>obs</a:t>
            </a:r>
            <a:r>
              <a:rPr lang="en-GB" sz="1200" dirty="0">
                <a:latin typeface="Courier New" panose="02070309020205020404" pitchFamily="49" charset="0"/>
                <a:ea typeface="Times New Roman" panose="02020603050405020304" pitchFamily="18" charset="0"/>
              </a:rPr>
              <a:t> =     1047</a:t>
            </a:r>
            <a:endParaRPr lang="en-GB" sz="1200" dirty="0">
              <a:latin typeface="Times New Roman" panose="02020603050405020304" pitchFamily="18" charset="0"/>
              <a:ea typeface="Times New Roman" panose="02020603050405020304" pitchFamily="18" charset="0"/>
            </a:endParaRPr>
          </a:p>
          <a:p>
            <a:pPr>
              <a:spcAft>
                <a:spcPts val="0"/>
              </a:spcAft>
            </a:pPr>
            <a:r>
              <a:rPr lang="en-GB" sz="1200" dirty="0">
                <a:latin typeface="Courier New" panose="02070309020205020404" pitchFamily="49" charset="0"/>
                <a:ea typeface="Times New Roman" panose="02020603050405020304" pitchFamily="18" charset="0"/>
              </a:rPr>
              <a:t>                                                      F(  9,  1037) =    25.15</a:t>
            </a:r>
            <a:endParaRPr lang="en-GB" sz="1200" dirty="0">
              <a:latin typeface="Times New Roman" panose="02020603050405020304" pitchFamily="18" charset="0"/>
              <a:ea typeface="Times New Roman" panose="02020603050405020304" pitchFamily="18" charset="0"/>
            </a:endParaRPr>
          </a:p>
          <a:p>
            <a:pPr>
              <a:spcAft>
                <a:spcPts val="0"/>
              </a:spcAft>
            </a:pPr>
            <a:r>
              <a:rPr lang="en-GB" sz="1200" dirty="0">
                <a:latin typeface="Courier New" panose="02070309020205020404" pitchFamily="49" charset="0"/>
                <a:ea typeface="Times New Roman" panose="02020603050405020304" pitchFamily="18" charset="0"/>
              </a:rPr>
              <a:t>                                                      </a:t>
            </a:r>
            <a:r>
              <a:rPr lang="en-GB" sz="1200" dirty="0" err="1">
                <a:latin typeface="Courier New" panose="02070309020205020404" pitchFamily="49" charset="0"/>
                <a:ea typeface="Times New Roman" panose="02020603050405020304" pitchFamily="18" charset="0"/>
              </a:rPr>
              <a:t>Prob</a:t>
            </a:r>
            <a:r>
              <a:rPr lang="en-GB" sz="1200" dirty="0">
                <a:latin typeface="Courier New" panose="02070309020205020404" pitchFamily="49" charset="0"/>
                <a:ea typeface="Times New Roman" panose="02020603050405020304" pitchFamily="18" charset="0"/>
              </a:rPr>
              <a:t> &gt; F      =   0.0000</a:t>
            </a:r>
            <a:endParaRPr lang="en-GB" sz="1200" dirty="0">
              <a:latin typeface="Times New Roman" panose="02020603050405020304" pitchFamily="18" charset="0"/>
              <a:ea typeface="Times New Roman" panose="02020603050405020304" pitchFamily="18" charset="0"/>
            </a:endParaRPr>
          </a:p>
          <a:p>
            <a:pPr>
              <a:spcAft>
                <a:spcPts val="0"/>
              </a:spcAft>
            </a:pPr>
            <a:r>
              <a:rPr lang="en-GB" sz="1200" dirty="0">
                <a:latin typeface="Courier New" panose="02070309020205020404" pitchFamily="49" charset="0"/>
                <a:ea typeface="Times New Roman" panose="02020603050405020304" pitchFamily="18" charset="0"/>
              </a:rPr>
              <a:t>Total (</a:t>
            </a:r>
            <a:r>
              <a:rPr lang="en-GB" sz="1200" dirty="0" err="1">
                <a:latin typeface="Courier New" panose="02070309020205020404" pitchFamily="49" charset="0"/>
                <a:ea typeface="Times New Roman" panose="02020603050405020304" pitchFamily="18" charset="0"/>
              </a:rPr>
              <a:t>centered</a:t>
            </a:r>
            <a:r>
              <a:rPr lang="en-GB" sz="1200" dirty="0">
                <a:latin typeface="Courier New" panose="02070309020205020404" pitchFamily="49" charset="0"/>
                <a:ea typeface="Times New Roman" panose="02020603050405020304" pitchFamily="18" charset="0"/>
              </a:rPr>
              <a:t>) SS     =  165.4780731                </a:t>
            </a:r>
            <a:r>
              <a:rPr lang="en-GB" sz="1200" dirty="0" err="1">
                <a:latin typeface="Courier New" panose="02070309020205020404" pitchFamily="49" charset="0"/>
                <a:ea typeface="Times New Roman" panose="02020603050405020304" pitchFamily="18" charset="0"/>
              </a:rPr>
              <a:t>Centered</a:t>
            </a:r>
            <a:r>
              <a:rPr lang="en-GB" sz="1200" dirty="0">
                <a:latin typeface="Courier New" panose="02070309020205020404" pitchFamily="49" charset="0"/>
                <a:ea typeface="Times New Roman" panose="02020603050405020304" pitchFamily="18" charset="0"/>
              </a:rPr>
              <a:t> R2   =   0.1656</a:t>
            </a:r>
            <a:endParaRPr lang="en-GB" sz="1200" dirty="0">
              <a:latin typeface="Times New Roman" panose="02020603050405020304" pitchFamily="18" charset="0"/>
              <a:ea typeface="Times New Roman" panose="02020603050405020304" pitchFamily="18" charset="0"/>
            </a:endParaRPr>
          </a:p>
          <a:p>
            <a:pPr>
              <a:spcAft>
                <a:spcPts val="0"/>
              </a:spcAft>
            </a:pPr>
            <a:r>
              <a:rPr lang="en-GB" sz="1200" dirty="0">
                <a:latin typeface="Courier New" panose="02070309020205020404" pitchFamily="49" charset="0"/>
                <a:ea typeface="Times New Roman" panose="02020603050405020304" pitchFamily="18" charset="0"/>
              </a:rPr>
              <a:t>Total (</a:t>
            </a:r>
            <a:r>
              <a:rPr lang="en-GB" sz="1200" dirty="0" err="1">
                <a:latin typeface="Courier New" panose="02070309020205020404" pitchFamily="49" charset="0"/>
                <a:ea typeface="Times New Roman" panose="02020603050405020304" pitchFamily="18" charset="0"/>
              </a:rPr>
              <a:t>uncentered</a:t>
            </a:r>
            <a:r>
              <a:rPr lang="en-GB" sz="1200" dirty="0">
                <a:latin typeface="Courier New" panose="02070309020205020404" pitchFamily="49" charset="0"/>
                <a:ea typeface="Times New Roman" panose="02020603050405020304" pitchFamily="18" charset="0"/>
              </a:rPr>
              <a:t>) SS   =  106057.3973                </a:t>
            </a:r>
            <a:r>
              <a:rPr lang="en-GB" sz="1200" dirty="0" err="1">
                <a:latin typeface="Courier New" panose="02070309020205020404" pitchFamily="49" charset="0"/>
                <a:ea typeface="Times New Roman" panose="02020603050405020304" pitchFamily="18" charset="0"/>
              </a:rPr>
              <a:t>Uncentered</a:t>
            </a:r>
            <a:r>
              <a:rPr lang="en-GB" sz="1200" dirty="0">
                <a:latin typeface="Courier New" panose="02070309020205020404" pitchFamily="49" charset="0"/>
                <a:ea typeface="Times New Roman" panose="02020603050405020304" pitchFamily="18" charset="0"/>
              </a:rPr>
              <a:t> R2 =   0.9987</a:t>
            </a:r>
            <a:endParaRPr lang="en-GB" sz="1200" dirty="0">
              <a:latin typeface="Times New Roman" panose="02020603050405020304" pitchFamily="18" charset="0"/>
              <a:ea typeface="Times New Roman" panose="02020603050405020304" pitchFamily="18" charset="0"/>
            </a:endParaRPr>
          </a:p>
          <a:p>
            <a:pPr>
              <a:spcAft>
                <a:spcPts val="0"/>
              </a:spcAft>
            </a:pPr>
            <a:r>
              <a:rPr lang="en-GB" sz="1200" dirty="0">
                <a:latin typeface="Courier New" panose="02070309020205020404" pitchFamily="49" charset="0"/>
                <a:ea typeface="Times New Roman" panose="02020603050405020304" pitchFamily="18" charset="0"/>
              </a:rPr>
              <a:t>Residual SS             =   138.081668                Root MSE      =    .3632</a:t>
            </a:r>
            <a:endParaRPr lang="en-GB" sz="1200" dirty="0">
              <a:latin typeface="Times New Roman" panose="02020603050405020304" pitchFamily="18" charset="0"/>
              <a:ea typeface="Times New Roman" panose="02020603050405020304" pitchFamily="18" charset="0"/>
            </a:endParaRPr>
          </a:p>
          <a:p>
            <a:pPr>
              <a:spcAft>
                <a:spcPts val="0"/>
              </a:spcAft>
            </a:pPr>
            <a:r>
              <a:rPr lang="en-GB" sz="1200" dirty="0">
                <a:latin typeface="Courier New" panose="02070309020205020404" pitchFamily="49" charset="0"/>
                <a:ea typeface="Times New Roman" panose="02020603050405020304" pitchFamily="18" charset="0"/>
              </a:rPr>
              <a:t> </a:t>
            </a:r>
            <a:endParaRPr lang="en-GB" sz="1200" dirty="0">
              <a:latin typeface="Times New Roman" panose="02020603050405020304" pitchFamily="18" charset="0"/>
              <a:ea typeface="Times New Roman" panose="02020603050405020304" pitchFamily="18" charset="0"/>
            </a:endParaRPr>
          </a:p>
          <a:p>
            <a:pPr>
              <a:spcAft>
                <a:spcPts val="0"/>
              </a:spcAft>
            </a:pPr>
            <a:r>
              <a:rPr lang="en-GB" sz="1200" dirty="0">
                <a:latin typeface="Courier New" panose="02070309020205020404" pitchFamily="49" charset="0"/>
                <a:ea typeface="Times New Roman" panose="02020603050405020304" pitchFamily="18" charset="0"/>
              </a:rPr>
              <a:t>--------------------------------------------------------------------------------</a:t>
            </a:r>
            <a:endParaRPr lang="en-GB" sz="1200" dirty="0">
              <a:latin typeface="Times New Roman" panose="02020603050405020304" pitchFamily="18" charset="0"/>
              <a:ea typeface="Times New Roman" panose="02020603050405020304" pitchFamily="18" charset="0"/>
            </a:endParaRPr>
          </a:p>
          <a:p>
            <a:pPr>
              <a:spcAft>
                <a:spcPts val="0"/>
              </a:spcAft>
            </a:pPr>
            <a:r>
              <a:rPr lang="en-GB" sz="1200" dirty="0">
                <a:latin typeface="Courier New" panose="02070309020205020404" pitchFamily="49" charset="0"/>
                <a:ea typeface="Times New Roman" panose="02020603050405020304" pitchFamily="18" charset="0"/>
              </a:rPr>
              <a:t>               |               Robust</a:t>
            </a:r>
            <a:endParaRPr lang="en-GB" sz="1200" dirty="0">
              <a:latin typeface="Times New Roman" panose="02020603050405020304" pitchFamily="18" charset="0"/>
              <a:ea typeface="Times New Roman" panose="02020603050405020304" pitchFamily="18" charset="0"/>
            </a:endParaRPr>
          </a:p>
          <a:p>
            <a:pPr>
              <a:spcAft>
                <a:spcPts val="0"/>
              </a:spcAft>
            </a:pPr>
            <a:r>
              <a:rPr lang="en-GB" sz="1200" dirty="0">
                <a:latin typeface="Courier New" panose="02070309020205020404" pitchFamily="49" charset="0"/>
                <a:ea typeface="Times New Roman" panose="02020603050405020304" pitchFamily="18" charset="0"/>
              </a:rPr>
              <a:t>    </a:t>
            </a:r>
            <a:r>
              <a:rPr lang="en-GB" sz="1200" dirty="0" err="1">
                <a:latin typeface="Courier New" panose="02070309020205020404" pitchFamily="49" charset="0"/>
                <a:ea typeface="Times New Roman" panose="02020603050405020304" pitchFamily="18" charset="0"/>
              </a:rPr>
              <a:t>lannualpay</a:t>
            </a:r>
            <a:r>
              <a:rPr lang="en-GB" sz="1200" dirty="0">
                <a:latin typeface="Courier New" panose="02070309020205020404" pitchFamily="49" charset="0"/>
                <a:ea typeface="Times New Roman" panose="02020603050405020304" pitchFamily="18" charset="0"/>
              </a:rPr>
              <a:t> |      </a:t>
            </a:r>
            <a:r>
              <a:rPr lang="en-GB" sz="1200" dirty="0" err="1">
                <a:latin typeface="Courier New" panose="02070309020205020404" pitchFamily="49" charset="0"/>
                <a:ea typeface="Times New Roman" panose="02020603050405020304" pitchFamily="18" charset="0"/>
              </a:rPr>
              <a:t>Coef</a:t>
            </a:r>
            <a:r>
              <a:rPr lang="en-GB" sz="1200" dirty="0">
                <a:latin typeface="Courier New" panose="02070309020205020404" pitchFamily="49" charset="0"/>
                <a:ea typeface="Times New Roman" panose="02020603050405020304" pitchFamily="18" charset="0"/>
              </a:rPr>
              <a:t>.   Std. Err.      z    P&gt;|z|     [95% Conf. Interval]</a:t>
            </a:r>
            <a:endParaRPr lang="en-GB" sz="1200" dirty="0">
              <a:latin typeface="Times New Roman" panose="02020603050405020304" pitchFamily="18" charset="0"/>
              <a:ea typeface="Times New Roman" panose="02020603050405020304" pitchFamily="18" charset="0"/>
            </a:endParaRPr>
          </a:p>
          <a:p>
            <a:pPr>
              <a:spcAft>
                <a:spcPts val="0"/>
              </a:spcAft>
            </a:pPr>
            <a:r>
              <a:rPr lang="en-GB" sz="1200" dirty="0">
                <a:latin typeface="Courier New" panose="02070309020205020404" pitchFamily="49" charset="0"/>
                <a:ea typeface="Times New Roman" panose="02020603050405020304" pitchFamily="18" charset="0"/>
              </a:rPr>
              <a:t>---------------+----------------------------------------------------------------</a:t>
            </a:r>
            <a:endParaRPr lang="en-GB" sz="1200" dirty="0">
              <a:latin typeface="Times New Roman" panose="02020603050405020304" pitchFamily="18" charset="0"/>
              <a:ea typeface="Times New Roman" panose="02020603050405020304" pitchFamily="18" charset="0"/>
            </a:endParaRPr>
          </a:p>
          <a:p>
            <a:pPr>
              <a:spcAft>
                <a:spcPts val="0"/>
              </a:spcAft>
            </a:pPr>
            <a:r>
              <a:rPr lang="en-GB" sz="1200" dirty="0">
                <a:latin typeface="Courier New" panose="02070309020205020404" pitchFamily="49" charset="0"/>
                <a:ea typeface="Times New Roman" panose="02020603050405020304" pitchFamily="18" charset="0"/>
              </a:rPr>
              <a:t>         first |   .1586433   .0730816     2.17   0.030     .0154059    .3018806</a:t>
            </a:r>
            <a:endParaRPr lang="en-GB" sz="1200" dirty="0">
              <a:latin typeface="Times New Roman" panose="02020603050405020304" pitchFamily="18" charset="0"/>
              <a:ea typeface="Times New Roman" panose="02020603050405020304" pitchFamily="18" charset="0"/>
            </a:endParaRPr>
          </a:p>
          <a:p>
            <a:pPr>
              <a:spcAft>
                <a:spcPts val="0"/>
              </a:spcAft>
            </a:pPr>
            <a:r>
              <a:rPr lang="en-GB" sz="1200" dirty="0">
                <a:latin typeface="Courier New" panose="02070309020205020404" pitchFamily="49" charset="0"/>
                <a:ea typeface="Times New Roman" panose="02020603050405020304" pitchFamily="18" charset="0"/>
              </a:rPr>
              <a:t> overall_ave70 |   -.018867   .0116393    -1.62   0.105    -.0416795    .0039456</a:t>
            </a:r>
            <a:endParaRPr lang="en-GB" sz="1200" dirty="0">
              <a:latin typeface="Times New Roman" panose="02020603050405020304" pitchFamily="18" charset="0"/>
              <a:ea typeface="Times New Roman" panose="02020603050405020304" pitchFamily="18" charset="0"/>
            </a:endParaRPr>
          </a:p>
          <a:p>
            <a:pPr>
              <a:spcAft>
                <a:spcPts val="0"/>
              </a:spcAft>
            </a:pPr>
            <a:r>
              <a:rPr lang="en-GB" sz="1200" dirty="0" smtClean="0">
                <a:latin typeface="Courier New" panose="02070309020205020404" pitchFamily="49" charset="0"/>
                <a:ea typeface="Times New Roman" panose="02020603050405020304" pitchFamily="18" charset="0"/>
              </a:rPr>
              <a:t>overall_ave70*d|   </a:t>
            </a:r>
            <a:r>
              <a:rPr lang="en-GB" sz="1200" dirty="0">
                <a:latin typeface="Courier New" panose="02070309020205020404" pitchFamily="49" charset="0"/>
                <a:ea typeface="Times New Roman" panose="02020603050405020304" pitchFamily="18" charset="0"/>
              </a:rPr>
              <a:t>.0428893   .0189292     2.27   0.023     .0057886    .0799899</a:t>
            </a:r>
            <a:endParaRPr lang="en-GB" sz="1200" dirty="0">
              <a:latin typeface="Times New Roman" panose="02020603050405020304" pitchFamily="18" charset="0"/>
              <a:ea typeface="Times New Roman" panose="02020603050405020304" pitchFamily="18" charset="0"/>
            </a:endParaRPr>
          </a:p>
          <a:p>
            <a:pPr>
              <a:spcAft>
                <a:spcPts val="0"/>
              </a:spcAft>
            </a:pPr>
            <a:r>
              <a:rPr lang="en-GB" sz="1200" dirty="0">
                <a:latin typeface="Courier New" panose="02070309020205020404" pitchFamily="49" charset="0"/>
                <a:ea typeface="Times New Roman" panose="02020603050405020304" pitchFamily="18" charset="0"/>
              </a:rPr>
              <a:t>overall_ave702 |  -.0008714   .0005818    -1.50   0.134    -.0020117    .0002689</a:t>
            </a:r>
            <a:endParaRPr lang="en-GB" sz="1200" dirty="0">
              <a:latin typeface="Times New Roman" panose="02020603050405020304" pitchFamily="18" charset="0"/>
              <a:ea typeface="Times New Roman" panose="02020603050405020304" pitchFamily="18" charset="0"/>
            </a:endParaRPr>
          </a:p>
          <a:p>
            <a:pPr>
              <a:spcAft>
                <a:spcPts val="0"/>
              </a:spcAft>
            </a:pPr>
            <a:r>
              <a:rPr lang="en-GB" sz="1200" dirty="0">
                <a:latin typeface="Courier New" panose="02070309020205020404" pitchFamily="49" charset="0"/>
                <a:ea typeface="Times New Roman" panose="02020603050405020304" pitchFamily="18" charset="0"/>
              </a:rPr>
              <a:t>        female |  -.1295679   .0245841    -5.27   0.000    -.1777518    -.081384</a:t>
            </a:r>
            <a:endParaRPr lang="en-GB" sz="1200" dirty="0">
              <a:latin typeface="Times New Roman" panose="02020603050405020304" pitchFamily="18" charset="0"/>
              <a:ea typeface="Times New Roman" panose="02020603050405020304" pitchFamily="18" charset="0"/>
            </a:endParaRPr>
          </a:p>
          <a:p>
            <a:pPr>
              <a:spcAft>
                <a:spcPts val="0"/>
              </a:spcAft>
            </a:pPr>
            <a:r>
              <a:rPr lang="en-GB" sz="1200" dirty="0">
                <a:latin typeface="Courier New" panose="02070309020205020404" pitchFamily="49" charset="0"/>
                <a:ea typeface="Times New Roman" panose="02020603050405020304" pitchFamily="18" charset="0"/>
              </a:rPr>
              <a:t>           </a:t>
            </a:r>
            <a:r>
              <a:rPr lang="en-GB" sz="1200" dirty="0" err="1">
                <a:latin typeface="Courier New" panose="02070309020205020404" pitchFamily="49" charset="0"/>
                <a:ea typeface="Times New Roman" panose="02020603050405020304" pitchFamily="18" charset="0"/>
              </a:rPr>
              <a:t>sci</a:t>
            </a:r>
            <a:r>
              <a:rPr lang="en-GB" sz="1200" dirty="0">
                <a:latin typeface="Courier New" panose="02070309020205020404" pitchFamily="49" charset="0"/>
                <a:ea typeface="Times New Roman" panose="02020603050405020304" pitchFamily="18" charset="0"/>
              </a:rPr>
              <a:t> |   .2427035   .0340108     7.14   0.000     .1760436    .3093634</a:t>
            </a:r>
            <a:endParaRPr lang="en-GB" sz="1200" dirty="0">
              <a:latin typeface="Times New Roman" panose="02020603050405020304" pitchFamily="18" charset="0"/>
              <a:ea typeface="Times New Roman" panose="02020603050405020304" pitchFamily="18" charset="0"/>
            </a:endParaRPr>
          </a:p>
          <a:p>
            <a:pPr>
              <a:spcAft>
                <a:spcPts val="0"/>
              </a:spcAft>
            </a:pPr>
            <a:r>
              <a:rPr lang="en-GB" sz="1200" dirty="0">
                <a:latin typeface="Courier New" panose="02070309020205020404" pitchFamily="49" charset="0"/>
                <a:ea typeface="Times New Roman" panose="02020603050405020304" pitchFamily="18" charset="0"/>
              </a:rPr>
              <a:t>          </a:t>
            </a:r>
            <a:r>
              <a:rPr lang="en-GB" sz="1200" dirty="0" err="1">
                <a:latin typeface="Courier New" panose="02070309020205020404" pitchFamily="49" charset="0"/>
                <a:ea typeface="Times New Roman" panose="02020603050405020304" pitchFamily="18" charset="0"/>
              </a:rPr>
              <a:t>ssci</a:t>
            </a:r>
            <a:r>
              <a:rPr lang="en-GB" sz="1200" dirty="0">
                <a:latin typeface="Courier New" panose="02070309020205020404" pitchFamily="49" charset="0"/>
                <a:ea typeface="Times New Roman" panose="02020603050405020304" pitchFamily="18" charset="0"/>
              </a:rPr>
              <a:t> |   .3220823   .0371857     8.66   0.000     .2491997     .394965</a:t>
            </a:r>
            <a:endParaRPr lang="en-GB" sz="1200" dirty="0">
              <a:latin typeface="Times New Roman" panose="02020603050405020304" pitchFamily="18" charset="0"/>
              <a:ea typeface="Times New Roman" panose="02020603050405020304" pitchFamily="18" charset="0"/>
            </a:endParaRPr>
          </a:p>
          <a:p>
            <a:pPr>
              <a:spcAft>
                <a:spcPts val="0"/>
              </a:spcAft>
            </a:pPr>
            <a:r>
              <a:rPr lang="en-GB" sz="1200" dirty="0">
                <a:latin typeface="Courier New" panose="02070309020205020404" pitchFamily="49" charset="0"/>
                <a:ea typeface="Times New Roman" panose="02020603050405020304" pitchFamily="18" charset="0"/>
              </a:rPr>
              <a:t>     startyr_3 |  -.0268086   .0243803    -1.10   0.272    -.0745931     .020976</a:t>
            </a:r>
            <a:endParaRPr lang="en-GB" sz="1200" dirty="0">
              <a:latin typeface="Times New Roman" panose="02020603050405020304" pitchFamily="18" charset="0"/>
              <a:ea typeface="Times New Roman" panose="02020603050405020304" pitchFamily="18" charset="0"/>
            </a:endParaRPr>
          </a:p>
          <a:p>
            <a:pPr>
              <a:spcAft>
                <a:spcPts val="0"/>
              </a:spcAft>
            </a:pPr>
            <a:r>
              <a:rPr lang="en-GB" sz="1200" dirty="0">
                <a:latin typeface="Courier New" panose="02070309020205020404" pitchFamily="49" charset="0"/>
                <a:ea typeface="Times New Roman" panose="02020603050405020304" pitchFamily="18" charset="0"/>
              </a:rPr>
              <a:t>     startyr_4 |   .0312276    .036926     0.85   0.398     -.041146    .1036011</a:t>
            </a:r>
            <a:endParaRPr lang="en-GB" sz="1200" dirty="0">
              <a:latin typeface="Times New Roman" panose="02020603050405020304" pitchFamily="18" charset="0"/>
              <a:ea typeface="Times New Roman" panose="02020603050405020304" pitchFamily="18" charset="0"/>
            </a:endParaRPr>
          </a:p>
          <a:p>
            <a:pPr>
              <a:spcAft>
                <a:spcPts val="0"/>
              </a:spcAft>
            </a:pPr>
            <a:r>
              <a:rPr lang="en-GB" sz="1200" dirty="0">
                <a:latin typeface="Courier New" panose="02070309020205020404" pitchFamily="49" charset="0"/>
                <a:ea typeface="Times New Roman" panose="02020603050405020304" pitchFamily="18" charset="0"/>
              </a:rPr>
              <a:t>         _cons |   9.774553   .0701673   139.30   0.000     9.637027    9.912078</a:t>
            </a:r>
            <a:endParaRPr lang="en-GB" sz="1200" dirty="0">
              <a:latin typeface="Times New Roman" panose="02020603050405020304" pitchFamily="18" charset="0"/>
              <a:ea typeface="Times New Roman" panose="02020603050405020304" pitchFamily="18" charset="0"/>
            </a:endParaRPr>
          </a:p>
          <a:p>
            <a:pPr>
              <a:spcAft>
                <a:spcPts val="0"/>
              </a:spcAft>
            </a:pPr>
            <a:r>
              <a:rPr lang="en-GB" sz="1200" dirty="0">
                <a:latin typeface="Courier New" panose="02070309020205020404" pitchFamily="49" charset="0"/>
                <a:ea typeface="Times New Roman" panose="02020603050405020304" pitchFamily="18" charset="0"/>
              </a:rPr>
              <a:t>--------------------------------------------------------------------------------</a:t>
            </a:r>
            <a:endParaRPr lang="en-GB" sz="1200" dirty="0"/>
          </a:p>
        </p:txBody>
      </p:sp>
      <p:sp>
        <p:nvSpPr>
          <p:cNvPr id="5" name="TextBox 4"/>
          <p:cNvSpPr txBox="1"/>
          <p:nvPr/>
        </p:nvSpPr>
        <p:spPr>
          <a:xfrm>
            <a:off x="395535" y="207508"/>
            <a:ext cx="8017389" cy="923330"/>
          </a:xfrm>
          <a:prstGeom prst="rect">
            <a:avLst/>
          </a:prstGeom>
          <a:noFill/>
        </p:spPr>
        <p:txBody>
          <a:bodyPr wrap="square" rtlCol="0">
            <a:spAutoFit/>
          </a:bodyPr>
          <a:lstStyle/>
          <a:p>
            <a:pPr algn="ctr"/>
            <a:r>
              <a:rPr lang="en-GB" dirty="0" smtClean="0">
                <a:latin typeface="Courier New" panose="02070309020205020404" pitchFamily="49" charset="0"/>
                <a:cs typeface="Courier New" panose="02070309020205020404" pitchFamily="49" charset="0"/>
              </a:rPr>
              <a:t>IV (2SLS): log(annual pay) on 1st Class Degree Treatment</a:t>
            </a:r>
          </a:p>
          <a:p>
            <a:pPr algn="ctr"/>
            <a:r>
              <a:rPr lang="en-GB" b="1" dirty="0" smtClean="0">
                <a:latin typeface="Courier New" panose="02070309020205020404" pitchFamily="49" charset="0"/>
                <a:cs typeface="Courier New" panose="02070309020205020404" pitchFamily="49" charset="0"/>
              </a:rPr>
              <a:t>ALL</a:t>
            </a:r>
            <a:r>
              <a:rPr lang="en-GB" dirty="0" smtClean="0">
                <a:latin typeface="Courier New" panose="02070309020205020404" pitchFamily="49" charset="0"/>
                <a:cs typeface="Courier New" panose="02070309020205020404" pitchFamily="49" charset="0"/>
              </a:rPr>
              <a:t> (1st vs 2:1)</a:t>
            </a:r>
          </a:p>
          <a:p>
            <a:pPr algn="ctr"/>
            <a:endParaRPr lang="en-GB" dirty="0">
              <a:latin typeface="Courier New" panose="02070309020205020404" pitchFamily="49" charset="0"/>
              <a:cs typeface="Courier New" panose="02070309020205020404" pitchFamily="49" charset="0"/>
            </a:endParaRPr>
          </a:p>
        </p:txBody>
      </p:sp>
      <p:sp>
        <p:nvSpPr>
          <p:cNvPr id="6" name="TextBox 5"/>
          <p:cNvSpPr txBox="1"/>
          <p:nvPr/>
        </p:nvSpPr>
        <p:spPr>
          <a:xfrm>
            <a:off x="611560" y="5987018"/>
            <a:ext cx="7681848" cy="369332"/>
          </a:xfrm>
          <a:prstGeom prst="rect">
            <a:avLst/>
          </a:prstGeom>
          <a:noFill/>
        </p:spPr>
        <p:txBody>
          <a:bodyPr wrap="square" rtlCol="0">
            <a:spAutoFit/>
          </a:bodyPr>
          <a:lstStyle/>
          <a:p>
            <a:pPr algn="ctr"/>
            <a:r>
              <a:rPr lang="en-GB" dirty="0">
                <a:latin typeface="Courier New" panose="02070309020205020404" pitchFamily="49" charset="0"/>
                <a:cs typeface="Courier New" panose="02070309020205020404" pitchFamily="49" charset="0"/>
              </a:rPr>
              <a:t>5</a:t>
            </a:r>
            <a:r>
              <a:rPr lang="en-GB" dirty="0" smtClean="0">
                <a:latin typeface="Courier New" panose="02070309020205020404" pitchFamily="49" charset="0"/>
                <a:cs typeface="Courier New" panose="02070309020205020404" pitchFamily="49" charset="0"/>
              </a:rPr>
              <a:t>8=&lt; Overall Average Mark</a:t>
            </a:r>
            <a:endParaRPr lang="en-GB" dirty="0">
              <a:latin typeface="Courier New" panose="02070309020205020404" pitchFamily="49" charset="0"/>
              <a:cs typeface="Courier New" panose="02070309020205020404" pitchFamily="49" charset="0"/>
            </a:endParaRPr>
          </a:p>
        </p:txBody>
      </p:sp>
      <p:sp>
        <p:nvSpPr>
          <p:cNvPr id="7" name="Rectangle 6"/>
          <p:cNvSpPr/>
          <p:nvPr/>
        </p:nvSpPr>
        <p:spPr>
          <a:xfrm rot="16200000">
            <a:off x="2613071" y="749991"/>
            <a:ext cx="749506" cy="518457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284660415"/>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UoH 27th April 2016</a:t>
            </a:r>
            <a:endParaRPr lang="en-GB"/>
          </a:p>
        </p:txBody>
      </p:sp>
      <p:sp>
        <p:nvSpPr>
          <p:cNvPr id="3" name="Slide Number Placeholder 2"/>
          <p:cNvSpPr>
            <a:spLocks noGrp="1"/>
          </p:cNvSpPr>
          <p:nvPr>
            <p:ph type="sldNum" sz="quarter" idx="12"/>
          </p:nvPr>
        </p:nvSpPr>
        <p:spPr/>
        <p:txBody>
          <a:bodyPr/>
          <a:lstStyle/>
          <a:p>
            <a:fld id="{0D1D3A5E-E98E-449F-A4A2-2C0C4EA4DD24}" type="slidenum">
              <a:rPr lang="en-GB" smtClean="0"/>
              <a:t>71</a:t>
            </a:fld>
            <a:endParaRPr lang="en-GB"/>
          </a:p>
        </p:txBody>
      </p:sp>
      <p:sp>
        <p:nvSpPr>
          <p:cNvPr id="4" name="Rectangle 3"/>
          <p:cNvSpPr/>
          <p:nvPr/>
        </p:nvSpPr>
        <p:spPr>
          <a:xfrm>
            <a:off x="539552" y="1196752"/>
            <a:ext cx="10297144" cy="3600986"/>
          </a:xfrm>
          <a:prstGeom prst="rect">
            <a:avLst/>
          </a:prstGeom>
        </p:spPr>
        <p:txBody>
          <a:bodyPr wrap="square">
            <a:spAutoFit/>
          </a:bodyPr>
          <a:lstStyle/>
          <a:p>
            <a:pPr>
              <a:spcAft>
                <a:spcPts val="0"/>
              </a:spcAft>
            </a:pPr>
            <a:r>
              <a:rPr lang="en-GB" sz="1200" dirty="0" smtClean="0">
                <a:latin typeface="Courier New" panose="02070309020205020404" pitchFamily="49" charset="0"/>
                <a:ea typeface="Times New Roman" panose="02020603050405020304" pitchFamily="18" charset="0"/>
              </a:rPr>
              <a:t>					    Number </a:t>
            </a:r>
            <a:r>
              <a:rPr lang="en-GB" sz="1200" dirty="0">
                <a:latin typeface="Courier New" panose="02070309020205020404" pitchFamily="49" charset="0"/>
                <a:ea typeface="Times New Roman" panose="02020603050405020304" pitchFamily="18" charset="0"/>
              </a:rPr>
              <a:t>of </a:t>
            </a:r>
            <a:r>
              <a:rPr lang="en-GB" sz="1200" dirty="0" err="1">
                <a:latin typeface="Courier New" panose="02070309020205020404" pitchFamily="49" charset="0"/>
                <a:ea typeface="Times New Roman" panose="02020603050405020304" pitchFamily="18" charset="0"/>
              </a:rPr>
              <a:t>obs</a:t>
            </a:r>
            <a:r>
              <a:rPr lang="en-GB" sz="1200" dirty="0">
                <a:latin typeface="Courier New" panose="02070309020205020404" pitchFamily="49" charset="0"/>
                <a:ea typeface="Times New Roman" panose="02020603050405020304" pitchFamily="18" charset="0"/>
              </a:rPr>
              <a:t> =      540</a:t>
            </a:r>
            <a:endParaRPr lang="en-GB" sz="1200" dirty="0">
              <a:latin typeface="Times New Roman" panose="02020603050405020304" pitchFamily="18" charset="0"/>
              <a:ea typeface="Times New Roman" panose="02020603050405020304" pitchFamily="18" charset="0"/>
            </a:endParaRPr>
          </a:p>
          <a:p>
            <a:pPr>
              <a:spcAft>
                <a:spcPts val="0"/>
              </a:spcAft>
            </a:pPr>
            <a:r>
              <a:rPr lang="en-GB" sz="1200" dirty="0">
                <a:latin typeface="Courier New" panose="02070309020205020404" pitchFamily="49" charset="0"/>
                <a:ea typeface="Times New Roman" panose="02020603050405020304" pitchFamily="18" charset="0"/>
              </a:rPr>
              <a:t>                                                      F(  6,   533) =    10.93</a:t>
            </a:r>
            <a:endParaRPr lang="en-GB" sz="1200" dirty="0">
              <a:latin typeface="Times New Roman" panose="02020603050405020304" pitchFamily="18" charset="0"/>
              <a:ea typeface="Times New Roman" panose="02020603050405020304" pitchFamily="18" charset="0"/>
            </a:endParaRPr>
          </a:p>
          <a:p>
            <a:pPr>
              <a:spcAft>
                <a:spcPts val="0"/>
              </a:spcAft>
            </a:pPr>
            <a:r>
              <a:rPr lang="en-GB" sz="1200" dirty="0">
                <a:latin typeface="Courier New" panose="02070309020205020404" pitchFamily="49" charset="0"/>
                <a:ea typeface="Times New Roman" panose="02020603050405020304" pitchFamily="18" charset="0"/>
              </a:rPr>
              <a:t>                                                      </a:t>
            </a:r>
            <a:r>
              <a:rPr lang="en-GB" sz="1200" dirty="0" err="1">
                <a:latin typeface="Courier New" panose="02070309020205020404" pitchFamily="49" charset="0"/>
                <a:ea typeface="Times New Roman" panose="02020603050405020304" pitchFamily="18" charset="0"/>
              </a:rPr>
              <a:t>Prob</a:t>
            </a:r>
            <a:r>
              <a:rPr lang="en-GB" sz="1200" dirty="0">
                <a:latin typeface="Courier New" panose="02070309020205020404" pitchFamily="49" charset="0"/>
                <a:ea typeface="Times New Roman" panose="02020603050405020304" pitchFamily="18" charset="0"/>
              </a:rPr>
              <a:t> &gt; F      =   0.0000</a:t>
            </a:r>
            <a:endParaRPr lang="en-GB" sz="1200" dirty="0">
              <a:latin typeface="Times New Roman" panose="02020603050405020304" pitchFamily="18" charset="0"/>
              <a:ea typeface="Times New Roman" panose="02020603050405020304" pitchFamily="18" charset="0"/>
            </a:endParaRPr>
          </a:p>
          <a:p>
            <a:pPr>
              <a:spcAft>
                <a:spcPts val="0"/>
              </a:spcAft>
            </a:pPr>
            <a:r>
              <a:rPr lang="en-GB" sz="1200" dirty="0">
                <a:latin typeface="Courier New" panose="02070309020205020404" pitchFamily="49" charset="0"/>
                <a:ea typeface="Times New Roman" panose="02020603050405020304" pitchFamily="18" charset="0"/>
              </a:rPr>
              <a:t>Total (</a:t>
            </a:r>
            <a:r>
              <a:rPr lang="en-GB" sz="1200" dirty="0" err="1">
                <a:latin typeface="Courier New" panose="02070309020205020404" pitchFamily="49" charset="0"/>
                <a:ea typeface="Times New Roman" panose="02020603050405020304" pitchFamily="18" charset="0"/>
              </a:rPr>
              <a:t>centered</a:t>
            </a:r>
            <a:r>
              <a:rPr lang="en-GB" sz="1200" dirty="0">
                <a:latin typeface="Courier New" panose="02070309020205020404" pitchFamily="49" charset="0"/>
                <a:ea typeface="Times New Roman" panose="02020603050405020304" pitchFamily="18" charset="0"/>
              </a:rPr>
              <a:t>) SS     =  60.61066027                </a:t>
            </a:r>
            <a:r>
              <a:rPr lang="en-GB" sz="1200" dirty="0" err="1">
                <a:latin typeface="Courier New" panose="02070309020205020404" pitchFamily="49" charset="0"/>
                <a:ea typeface="Times New Roman" panose="02020603050405020304" pitchFamily="18" charset="0"/>
              </a:rPr>
              <a:t>Centered</a:t>
            </a:r>
            <a:r>
              <a:rPr lang="en-GB" sz="1200" dirty="0">
                <a:latin typeface="Courier New" panose="02070309020205020404" pitchFamily="49" charset="0"/>
                <a:ea typeface="Times New Roman" panose="02020603050405020304" pitchFamily="18" charset="0"/>
              </a:rPr>
              <a:t> R2   =   0.0979</a:t>
            </a:r>
            <a:endParaRPr lang="en-GB" sz="1200" dirty="0">
              <a:latin typeface="Times New Roman" panose="02020603050405020304" pitchFamily="18" charset="0"/>
              <a:ea typeface="Times New Roman" panose="02020603050405020304" pitchFamily="18" charset="0"/>
            </a:endParaRPr>
          </a:p>
          <a:p>
            <a:pPr>
              <a:spcAft>
                <a:spcPts val="0"/>
              </a:spcAft>
            </a:pPr>
            <a:r>
              <a:rPr lang="en-GB" sz="1200" dirty="0">
                <a:latin typeface="Courier New" panose="02070309020205020404" pitchFamily="49" charset="0"/>
                <a:ea typeface="Times New Roman" panose="02020603050405020304" pitchFamily="18" charset="0"/>
              </a:rPr>
              <a:t>Total (</a:t>
            </a:r>
            <a:r>
              <a:rPr lang="en-GB" sz="1200" dirty="0" err="1">
                <a:latin typeface="Courier New" panose="02070309020205020404" pitchFamily="49" charset="0"/>
                <a:ea typeface="Times New Roman" panose="02020603050405020304" pitchFamily="18" charset="0"/>
              </a:rPr>
              <a:t>uncentered</a:t>
            </a:r>
            <a:r>
              <a:rPr lang="en-GB" sz="1200" dirty="0">
                <a:latin typeface="Courier New" panose="02070309020205020404" pitchFamily="49" charset="0"/>
                <a:ea typeface="Times New Roman" panose="02020603050405020304" pitchFamily="18" charset="0"/>
              </a:rPr>
              <a:t>) SS   =  55388.29596                </a:t>
            </a:r>
            <a:r>
              <a:rPr lang="en-GB" sz="1200" dirty="0" err="1">
                <a:latin typeface="Courier New" panose="02070309020205020404" pitchFamily="49" charset="0"/>
                <a:ea typeface="Times New Roman" panose="02020603050405020304" pitchFamily="18" charset="0"/>
              </a:rPr>
              <a:t>Uncentered</a:t>
            </a:r>
            <a:r>
              <a:rPr lang="en-GB" sz="1200" dirty="0">
                <a:latin typeface="Courier New" panose="02070309020205020404" pitchFamily="49" charset="0"/>
                <a:ea typeface="Times New Roman" panose="02020603050405020304" pitchFamily="18" charset="0"/>
              </a:rPr>
              <a:t> R2 =   0.9990</a:t>
            </a:r>
            <a:endParaRPr lang="en-GB" sz="1200" dirty="0">
              <a:latin typeface="Times New Roman" panose="02020603050405020304" pitchFamily="18" charset="0"/>
              <a:ea typeface="Times New Roman" panose="02020603050405020304" pitchFamily="18" charset="0"/>
            </a:endParaRPr>
          </a:p>
          <a:p>
            <a:pPr>
              <a:spcAft>
                <a:spcPts val="0"/>
              </a:spcAft>
            </a:pPr>
            <a:r>
              <a:rPr lang="en-GB" sz="1200" dirty="0">
                <a:latin typeface="Courier New" panose="02070309020205020404" pitchFamily="49" charset="0"/>
                <a:ea typeface="Times New Roman" panose="02020603050405020304" pitchFamily="18" charset="0"/>
              </a:rPr>
              <a:t>Residual SS             =  54.67445708                Root MSE      =    .3182</a:t>
            </a:r>
            <a:endParaRPr lang="en-GB" sz="1200" dirty="0">
              <a:latin typeface="Times New Roman" panose="02020603050405020304" pitchFamily="18" charset="0"/>
              <a:ea typeface="Times New Roman" panose="02020603050405020304" pitchFamily="18" charset="0"/>
            </a:endParaRPr>
          </a:p>
          <a:p>
            <a:pPr>
              <a:spcAft>
                <a:spcPts val="0"/>
              </a:spcAft>
            </a:pPr>
            <a:r>
              <a:rPr lang="en-GB" sz="1200" dirty="0">
                <a:latin typeface="Courier New" panose="02070309020205020404" pitchFamily="49" charset="0"/>
                <a:ea typeface="Times New Roman" panose="02020603050405020304" pitchFamily="18" charset="0"/>
              </a:rPr>
              <a:t> </a:t>
            </a:r>
            <a:endParaRPr lang="en-GB" sz="1200" dirty="0">
              <a:latin typeface="Times New Roman" panose="02020603050405020304" pitchFamily="18" charset="0"/>
              <a:ea typeface="Times New Roman" panose="02020603050405020304" pitchFamily="18" charset="0"/>
            </a:endParaRPr>
          </a:p>
          <a:p>
            <a:pPr>
              <a:spcAft>
                <a:spcPts val="0"/>
              </a:spcAft>
            </a:pPr>
            <a:r>
              <a:rPr lang="en-GB" sz="1200" dirty="0">
                <a:latin typeface="Courier New" panose="02070309020205020404" pitchFamily="49" charset="0"/>
                <a:ea typeface="Times New Roman" panose="02020603050405020304" pitchFamily="18" charset="0"/>
              </a:rPr>
              <a:t>--------------------------------------------------------------------------------</a:t>
            </a:r>
            <a:endParaRPr lang="en-GB" sz="1200" dirty="0">
              <a:latin typeface="Times New Roman" panose="02020603050405020304" pitchFamily="18" charset="0"/>
              <a:ea typeface="Times New Roman" panose="02020603050405020304" pitchFamily="18" charset="0"/>
            </a:endParaRPr>
          </a:p>
          <a:p>
            <a:pPr>
              <a:spcAft>
                <a:spcPts val="0"/>
              </a:spcAft>
            </a:pPr>
            <a:r>
              <a:rPr lang="en-GB" sz="1200" dirty="0">
                <a:latin typeface="Courier New" panose="02070309020205020404" pitchFamily="49" charset="0"/>
                <a:ea typeface="Times New Roman" panose="02020603050405020304" pitchFamily="18" charset="0"/>
              </a:rPr>
              <a:t>               |               Robust</a:t>
            </a:r>
            <a:endParaRPr lang="en-GB" sz="1200" dirty="0">
              <a:latin typeface="Times New Roman" panose="02020603050405020304" pitchFamily="18" charset="0"/>
              <a:ea typeface="Times New Roman" panose="02020603050405020304" pitchFamily="18" charset="0"/>
            </a:endParaRPr>
          </a:p>
          <a:p>
            <a:pPr>
              <a:spcAft>
                <a:spcPts val="0"/>
              </a:spcAft>
            </a:pPr>
            <a:r>
              <a:rPr lang="en-GB" sz="1200" dirty="0">
                <a:latin typeface="Courier New" panose="02070309020205020404" pitchFamily="49" charset="0"/>
                <a:ea typeface="Times New Roman" panose="02020603050405020304" pitchFamily="18" charset="0"/>
              </a:rPr>
              <a:t>    </a:t>
            </a:r>
            <a:r>
              <a:rPr lang="en-GB" sz="1200" dirty="0" err="1">
                <a:latin typeface="Courier New" panose="02070309020205020404" pitchFamily="49" charset="0"/>
                <a:ea typeface="Times New Roman" panose="02020603050405020304" pitchFamily="18" charset="0"/>
              </a:rPr>
              <a:t>lannualpay</a:t>
            </a:r>
            <a:r>
              <a:rPr lang="en-GB" sz="1200" dirty="0">
                <a:latin typeface="Courier New" panose="02070309020205020404" pitchFamily="49" charset="0"/>
                <a:ea typeface="Times New Roman" panose="02020603050405020304" pitchFamily="18" charset="0"/>
              </a:rPr>
              <a:t> |      </a:t>
            </a:r>
            <a:r>
              <a:rPr lang="en-GB" sz="1200" dirty="0" err="1">
                <a:latin typeface="Courier New" panose="02070309020205020404" pitchFamily="49" charset="0"/>
                <a:ea typeface="Times New Roman" panose="02020603050405020304" pitchFamily="18" charset="0"/>
              </a:rPr>
              <a:t>Coef</a:t>
            </a:r>
            <a:r>
              <a:rPr lang="en-GB" sz="1200" dirty="0">
                <a:latin typeface="Courier New" panose="02070309020205020404" pitchFamily="49" charset="0"/>
                <a:ea typeface="Times New Roman" panose="02020603050405020304" pitchFamily="18" charset="0"/>
              </a:rPr>
              <a:t>.   Std. Err.      z    P&gt;|z|     [95% Conf. Interval]</a:t>
            </a:r>
            <a:endParaRPr lang="en-GB" sz="1200" dirty="0">
              <a:latin typeface="Times New Roman" panose="02020603050405020304" pitchFamily="18" charset="0"/>
              <a:ea typeface="Times New Roman" panose="02020603050405020304" pitchFamily="18" charset="0"/>
            </a:endParaRPr>
          </a:p>
          <a:p>
            <a:pPr>
              <a:spcAft>
                <a:spcPts val="0"/>
              </a:spcAft>
            </a:pPr>
            <a:r>
              <a:rPr lang="en-GB" sz="1200" dirty="0">
                <a:latin typeface="Courier New" panose="02070309020205020404" pitchFamily="49" charset="0"/>
                <a:ea typeface="Times New Roman" panose="02020603050405020304" pitchFamily="18" charset="0"/>
              </a:rPr>
              <a:t>---------------+----------------------------------------------------------------</a:t>
            </a:r>
            <a:endParaRPr lang="en-GB" sz="1200" dirty="0">
              <a:latin typeface="Times New Roman" panose="02020603050405020304" pitchFamily="18" charset="0"/>
              <a:ea typeface="Times New Roman" panose="02020603050405020304" pitchFamily="18" charset="0"/>
            </a:endParaRPr>
          </a:p>
          <a:p>
            <a:pPr>
              <a:spcAft>
                <a:spcPts val="0"/>
              </a:spcAft>
            </a:pPr>
            <a:r>
              <a:rPr lang="en-GB" sz="1200" dirty="0">
                <a:latin typeface="Courier New" panose="02070309020205020404" pitchFamily="49" charset="0"/>
                <a:ea typeface="Times New Roman" panose="02020603050405020304" pitchFamily="18" charset="0"/>
              </a:rPr>
              <a:t>         first |   .2181923   .1039298     2.10   0.036     .0144936    .4218909</a:t>
            </a:r>
            <a:endParaRPr lang="en-GB" sz="1200" dirty="0">
              <a:latin typeface="Times New Roman" panose="02020603050405020304" pitchFamily="18" charset="0"/>
              <a:ea typeface="Times New Roman" panose="02020603050405020304" pitchFamily="18" charset="0"/>
            </a:endParaRPr>
          </a:p>
          <a:p>
            <a:pPr>
              <a:spcAft>
                <a:spcPts val="0"/>
              </a:spcAft>
            </a:pPr>
            <a:r>
              <a:rPr lang="en-GB" sz="1200" dirty="0">
                <a:latin typeface="Courier New" panose="02070309020205020404" pitchFamily="49" charset="0"/>
                <a:ea typeface="Times New Roman" panose="02020603050405020304" pitchFamily="18" charset="0"/>
              </a:rPr>
              <a:t> overall_ave70 |   -.022705   .0135287    -1.68   0.093    -.0492208    .0038107</a:t>
            </a:r>
            <a:endParaRPr lang="en-GB" sz="1200" dirty="0">
              <a:latin typeface="Times New Roman" panose="02020603050405020304" pitchFamily="18" charset="0"/>
              <a:ea typeface="Times New Roman" panose="02020603050405020304" pitchFamily="18" charset="0"/>
            </a:endParaRPr>
          </a:p>
          <a:p>
            <a:pPr>
              <a:spcAft>
                <a:spcPts val="0"/>
              </a:spcAft>
            </a:pPr>
            <a:r>
              <a:rPr lang="en-GB" sz="1200" dirty="0" smtClean="0">
                <a:latin typeface="Courier New" panose="02070309020205020404" pitchFamily="49" charset="0"/>
                <a:ea typeface="Times New Roman" panose="02020603050405020304" pitchFamily="18" charset="0"/>
              </a:rPr>
              <a:t>overall_ave70*d|   </a:t>
            </a:r>
            <a:r>
              <a:rPr lang="en-GB" sz="1200" dirty="0">
                <a:latin typeface="Courier New" panose="02070309020205020404" pitchFamily="49" charset="0"/>
                <a:ea typeface="Times New Roman" panose="02020603050405020304" pitchFamily="18" charset="0"/>
              </a:rPr>
              <a:t>.0378093   .0197661     1.91   0.056    -.0009314    .0765501</a:t>
            </a:r>
            <a:endParaRPr lang="en-GB" sz="1200" dirty="0">
              <a:latin typeface="Times New Roman" panose="02020603050405020304" pitchFamily="18" charset="0"/>
              <a:ea typeface="Times New Roman" panose="02020603050405020304" pitchFamily="18" charset="0"/>
            </a:endParaRPr>
          </a:p>
          <a:p>
            <a:pPr>
              <a:spcAft>
                <a:spcPts val="0"/>
              </a:spcAft>
            </a:pPr>
            <a:r>
              <a:rPr lang="en-GB" sz="1200" dirty="0">
                <a:latin typeface="Courier New" panose="02070309020205020404" pitchFamily="49" charset="0"/>
                <a:ea typeface="Times New Roman" panose="02020603050405020304" pitchFamily="18" charset="0"/>
              </a:rPr>
              <a:t>overall_ave702 |  -.0003334   .0005811    -0.57   0.566    -.0014724    .0008056</a:t>
            </a:r>
            <a:endParaRPr lang="en-GB" sz="1200" dirty="0">
              <a:latin typeface="Times New Roman" panose="02020603050405020304" pitchFamily="18" charset="0"/>
              <a:ea typeface="Times New Roman" panose="02020603050405020304" pitchFamily="18" charset="0"/>
            </a:endParaRPr>
          </a:p>
          <a:p>
            <a:pPr>
              <a:spcAft>
                <a:spcPts val="0"/>
              </a:spcAft>
            </a:pPr>
            <a:r>
              <a:rPr lang="en-GB" sz="1200" dirty="0">
                <a:latin typeface="Courier New" panose="02070309020205020404" pitchFamily="49" charset="0"/>
                <a:ea typeface="Times New Roman" panose="02020603050405020304" pitchFamily="18" charset="0"/>
              </a:rPr>
              <a:t>        female |   -.139969   .0302722    -4.62   0.000    -.1993014   -.0806366</a:t>
            </a:r>
            <a:endParaRPr lang="en-GB" sz="1200" dirty="0">
              <a:latin typeface="Times New Roman" panose="02020603050405020304" pitchFamily="18" charset="0"/>
              <a:ea typeface="Times New Roman" panose="02020603050405020304" pitchFamily="18" charset="0"/>
            </a:endParaRPr>
          </a:p>
          <a:p>
            <a:pPr>
              <a:spcAft>
                <a:spcPts val="0"/>
              </a:spcAft>
            </a:pPr>
            <a:r>
              <a:rPr lang="en-GB" sz="1200" dirty="0">
                <a:latin typeface="Courier New" panose="02070309020205020404" pitchFamily="49" charset="0"/>
                <a:ea typeface="Times New Roman" panose="02020603050405020304" pitchFamily="18" charset="0"/>
              </a:rPr>
              <a:t>     </a:t>
            </a:r>
            <a:r>
              <a:rPr lang="en-GB" sz="1200" dirty="0" err="1">
                <a:latin typeface="Courier New" panose="02070309020205020404" pitchFamily="49" charset="0"/>
                <a:ea typeface="Times New Roman" panose="02020603050405020304" pitchFamily="18" charset="0"/>
              </a:rPr>
              <a:t>startyr_e</a:t>
            </a:r>
            <a:r>
              <a:rPr lang="en-GB" sz="1200" dirty="0">
                <a:latin typeface="Courier New" panose="02070309020205020404" pitchFamily="49" charset="0"/>
                <a:ea typeface="Times New Roman" panose="02020603050405020304" pitchFamily="18" charset="0"/>
              </a:rPr>
              <a:t> |   .0488098   .0276974     1.76   0.078    -.0054761    .1030957</a:t>
            </a:r>
            <a:endParaRPr lang="en-GB" sz="1200" dirty="0">
              <a:latin typeface="Times New Roman" panose="02020603050405020304" pitchFamily="18" charset="0"/>
              <a:ea typeface="Times New Roman" panose="02020603050405020304" pitchFamily="18" charset="0"/>
            </a:endParaRPr>
          </a:p>
          <a:p>
            <a:pPr>
              <a:spcAft>
                <a:spcPts val="0"/>
              </a:spcAft>
            </a:pPr>
            <a:r>
              <a:rPr lang="en-GB" sz="1200" dirty="0">
                <a:latin typeface="Courier New" panose="02070309020205020404" pitchFamily="49" charset="0"/>
                <a:ea typeface="Times New Roman" panose="02020603050405020304" pitchFamily="18" charset="0"/>
              </a:rPr>
              <a:t>         _cons |   9.942504   .0871684   114.06   0.000     9.771657    10.11335</a:t>
            </a:r>
            <a:endParaRPr lang="en-GB" sz="1200" dirty="0">
              <a:latin typeface="Times New Roman" panose="02020603050405020304" pitchFamily="18" charset="0"/>
              <a:ea typeface="Times New Roman" panose="02020603050405020304" pitchFamily="18" charset="0"/>
            </a:endParaRPr>
          </a:p>
          <a:p>
            <a:pPr>
              <a:spcAft>
                <a:spcPts val="0"/>
              </a:spcAft>
            </a:pPr>
            <a:r>
              <a:rPr lang="en-GB" sz="1200" dirty="0">
                <a:latin typeface="Courier New" panose="02070309020205020404" pitchFamily="49" charset="0"/>
                <a:ea typeface="Times New Roman" panose="02020603050405020304" pitchFamily="18" charset="0"/>
              </a:rPr>
              <a:t>--------------------------------------------------------------------------------</a:t>
            </a:r>
            <a:endParaRPr lang="en-GB" sz="1200" dirty="0"/>
          </a:p>
        </p:txBody>
      </p:sp>
      <p:sp>
        <p:nvSpPr>
          <p:cNvPr id="5" name="TextBox 4"/>
          <p:cNvSpPr txBox="1"/>
          <p:nvPr/>
        </p:nvSpPr>
        <p:spPr>
          <a:xfrm>
            <a:off x="731076" y="207508"/>
            <a:ext cx="7681848" cy="923330"/>
          </a:xfrm>
          <a:prstGeom prst="rect">
            <a:avLst/>
          </a:prstGeom>
          <a:noFill/>
        </p:spPr>
        <p:txBody>
          <a:bodyPr wrap="square" rtlCol="0">
            <a:spAutoFit/>
          </a:bodyPr>
          <a:lstStyle/>
          <a:p>
            <a:pPr algn="ctr"/>
            <a:r>
              <a:rPr lang="en-GB" dirty="0" smtClean="0">
                <a:latin typeface="Courier New" panose="02070309020205020404" pitchFamily="49" charset="0"/>
                <a:cs typeface="Courier New" panose="02070309020205020404" pitchFamily="49" charset="0"/>
              </a:rPr>
              <a:t>IV (2SLS): log(annual pay) on 1st Treatment</a:t>
            </a:r>
          </a:p>
          <a:p>
            <a:pPr algn="ctr"/>
            <a:r>
              <a:rPr lang="en-GB" b="1" dirty="0" smtClean="0">
                <a:latin typeface="Courier New" panose="02070309020205020404" pitchFamily="49" charset="0"/>
                <a:cs typeface="Courier New" panose="02070309020205020404" pitchFamily="49" charset="0"/>
              </a:rPr>
              <a:t>Science</a:t>
            </a:r>
            <a:r>
              <a:rPr lang="en-GB" dirty="0" smtClean="0">
                <a:latin typeface="Courier New" panose="02070309020205020404" pitchFamily="49" charset="0"/>
                <a:cs typeface="Courier New" panose="02070309020205020404" pitchFamily="49" charset="0"/>
              </a:rPr>
              <a:t> (1st vs 2:1)</a:t>
            </a:r>
          </a:p>
          <a:p>
            <a:pPr algn="ctr"/>
            <a:endParaRPr lang="en-GB" dirty="0">
              <a:latin typeface="Courier New" panose="02070309020205020404" pitchFamily="49" charset="0"/>
              <a:cs typeface="Courier New" panose="02070309020205020404" pitchFamily="49" charset="0"/>
            </a:endParaRPr>
          </a:p>
        </p:txBody>
      </p:sp>
      <p:sp>
        <p:nvSpPr>
          <p:cNvPr id="6" name="TextBox 5"/>
          <p:cNvSpPr txBox="1"/>
          <p:nvPr/>
        </p:nvSpPr>
        <p:spPr>
          <a:xfrm>
            <a:off x="611560" y="5987018"/>
            <a:ext cx="7681848" cy="369332"/>
          </a:xfrm>
          <a:prstGeom prst="rect">
            <a:avLst/>
          </a:prstGeom>
          <a:noFill/>
        </p:spPr>
        <p:txBody>
          <a:bodyPr wrap="square" rtlCol="0">
            <a:spAutoFit/>
          </a:bodyPr>
          <a:lstStyle/>
          <a:p>
            <a:pPr algn="ctr"/>
            <a:r>
              <a:rPr lang="en-GB" dirty="0">
                <a:latin typeface="Courier New" panose="02070309020205020404" pitchFamily="49" charset="0"/>
                <a:cs typeface="Courier New" panose="02070309020205020404" pitchFamily="49" charset="0"/>
              </a:rPr>
              <a:t>5</a:t>
            </a:r>
            <a:r>
              <a:rPr lang="en-GB" dirty="0" smtClean="0">
                <a:latin typeface="Courier New" panose="02070309020205020404" pitchFamily="49" charset="0"/>
                <a:cs typeface="Courier New" panose="02070309020205020404" pitchFamily="49" charset="0"/>
              </a:rPr>
              <a:t>8=&lt; Overall Average Mark</a:t>
            </a:r>
            <a:endParaRPr lang="en-GB" dirty="0">
              <a:latin typeface="Courier New" panose="02070309020205020404" pitchFamily="49" charset="0"/>
              <a:cs typeface="Courier New" panose="02070309020205020404" pitchFamily="49" charset="0"/>
            </a:endParaRPr>
          </a:p>
        </p:txBody>
      </p:sp>
      <p:sp>
        <p:nvSpPr>
          <p:cNvPr id="7" name="Rectangle 6"/>
          <p:cNvSpPr/>
          <p:nvPr/>
        </p:nvSpPr>
        <p:spPr>
          <a:xfrm rot="16200000">
            <a:off x="2749447" y="932663"/>
            <a:ext cx="749505" cy="531012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Arrow Connector 8"/>
          <p:cNvCxnSpPr/>
          <p:nvPr/>
        </p:nvCxnSpPr>
        <p:spPr>
          <a:xfrm flipH="1">
            <a:off x="1043608" y="3587727"/>
            <a:ext cx="1366562" cy="19167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Oval 9"/>
          <p:cNvSpPr/>
          <p:nvPr/>
        </p:nvSpPr>
        <p:spPr>
          <a:xfrm>
            <a:off x="2266154" y="3429000"/>
            <a:ext cx="288032" cy="15872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p:cNvSpPr txBox="1"/>
          <p:nvPr/>
        </p:nvSpPr>
        <p:spPr>
          <a:xfrm>
            <a:off x="-40911" y="5504473"/>
            <a:ext cx="7681848" cy="646331"/>
          </a:xfrm>
          <a:prstGeom prst="rect">
            <a:avLst/>
          </a:prstGeom>
          <a:noFill/>
        </p:spPr>
        <p:txBody>
          <a:bodyPr wrap="square" rtlCol="0">
            <a:spAutoFit/>
          </a:bodyPr>
          <a:lstStyle/>
          <a:p>
            <a:r>
              <a:rPr lang="en-GB" i="1" dirty="0" smtClean="0">
                <a:latin typeface="Courier New" panose="02070309020205020404" pitchFamily="49" charset="0"/>
                <a:cs typeface="Courier New" panose="02070309020205020404" pitchFamily="49" charset="0"/>
              </a:rPr>
              <a:t>Consistent with RD for 60 &lt; Overall </a:t>
            </a:r>
            <a:r>
              <a:rPr lang="en-GB" i="1" dirty="0">
                <a:latin typeface="Courier New" panose="02070309020205020404" pitchFamily="49" charset="0"/>
                <a:cs typeface="Courier New" panose="02070309020205020404" pitchFamily="49" charset="0"/>
              </a:rPr>
              <a:t>Average </a:t>
            </a:r>
            <a:r>
              <a:rPr lang="en-GB" i="1" dirty="0" smtClean="0">
                <a:latin typeface="Courier New" panose="02070309020205020404" pitchFamily="49" charset="0"/>
                <a:cs typeface="Courier New" panose="02070309020205020404" pitchFamily="49" charset="0"/>
              </a:rPr>
              <a:t>Mark &lt; 70</a:t>
            </a:r>
            <a:endParaRPr lang="en-GB" i="1" dirty="0">
              <a:latin typeface="Courier New" panose="02070309020205020404" pitchFamily="49" charset="0"/>
              <a:cs typeface="Courier New" panose="02070309020205020404" pitchFamily="49" charset="0"/>
            </a:endParaRPr>
          </a:p>
          <a:p>
            <a:r>
              <a:rPr lang="en-GB" dirty="0" smtClean="0">
                <a:latin typeface="Courier New" panose="02070309020205020404" pitchFamily="49" charset="0"/>
                <a:cs typeface="Courier New" panose="02070309020205020404" pitchFamily="49" charset="0"/>
              </a:rPr>
              <a:t> </a:t>
            </a:r>
            <a:endParaRPr lang="en-GB"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665242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p:bldLst>
  </p:timing>
</p:sld>
</file>

<file path=ppt/slides/slide7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544" y="332656"/>
            <a:ext cx="7992888" cy="5832648"/>
          </a:xfrm>
          <a:effectLst/>
        </p:spPr>
        <p:txBody>
          <a:bodyPr>
            <a:normAutofit/>
          </a:bodyPr>
          <a:lstStyle/>
          <a:p>
            <a:pPr algn="l"/>
            <a:r>
              <a:rPr lang="en-GB" sz="1800" b="1" dirty="0" smtClean="0">
                <a:solidFill>
                  <a:srgbClr val="002060"/>
                </a:solidFill>
              </a:rPr>
              <a:t>Plan of Talk</a:t>
            </a:r>
            <a:r>
              <a:rPr lang="en-GB" sz="1800" dirty="0" smtClean="0">
                <a:solidFill>
                  <a:srgbClr val="002060"/>
                </a:solidFill>
              </a:rPr>
              <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smtClean="0">
                <a:solidFill>
                  <a:srgbClr val="002060"/>
                </a:solidFill>
              </a:rPr>
              <a:t>1.	Context 1:	Evidence and Policy</a:t>
            </a:r>
            <a:br>
              <a:rPr lang="en-GB" sz="1800" dirty="0" smtClean="0">
                <a:solidFill>
                  <a:srgbClr val="002060"/>
                </a:solidFill>
              </a:rPr>
            </a:br>
            <a:r>
              <a:rPr lang="en-GB" sz="1800" dirty="0" smtClean="0">
                <a:solidFill>
                  <a:srgbClr val="002060"/>
                </a:solidFill>
              </a:rPr>
              <a:t>		</a:t>
            </a:r>
            <a:br>
              <a:rPr lang="en-GB" sz="1800" dirty="0" smtClean="0">
                <a:solidFill>
                  <a:srgbClr val="002060"/>
                </a:solidFill>
              </a:rPr>
            </a:br>
            <a:r>
              <a:rPr lang="en-GB" sz="1800" dirty="0" smtClean="0">
                <a:solidFill>
                  <a:srgbClr val="002060"/>
                </a:solidFill>
              </a:rPr>
              <a:t>	Context 2:	Theory and Interpretation</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smtClean="0">
                <a:solidFill>
                  <a:srgbClr val="002060"/>
                </a:solidFill>
              </a:rPr>
              <a:t>2.	Institutional Arrangements</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smtClean="0">
                <a:solidFill>
                  <a:srgbClr val="002060"/>
                </a:solidFill>
              </a:rPr>
              <a:t>3.	Data and Methodology</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smtClean="0">
                <a:solidFill>
                  <a:srgbClr val="002060"/>
                </a:solidFill>
              </a:rPr>
              <a:t>4.	Results</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b="1" dirty="0" smtClean="0">
                <a:solidFill>
                  <a:srgbClr val="002060"/>
                </a:solidFill>
              </a:rPr>
              <a:t>5.	Conclusions and Further Work</a:t>
            </a:r>
            <a:r>
              <a:rPr lang="en-GB" sz="1800" dirty="0" smtClean="0">
                <a:solidFill>
                  <a:srgbClr val="002060"/>
                </a:solidFill>
              </a:rPr>
              <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endParaRPr lang="en-GB" sz="1800" dirty="0">
              <a:solidFill>
                <a:srgbClr val="002060"/>
              </a:solidFill>
            </a:endParaRPr>
          </a:p>
        </p:txBody>
      </p:sp>
      <p:sp>
        <p:nvSpPr>
          <p:cNvPr id="4" name="Footer Placeholder 3"/>
          <p:cNvSpPr>
            <a:spLocks noGrp="1"/>
          </p:cNvSpPr>
          <p:nvPr>
            <p:ph type="ftr" sz="quarter" idx="11"/>
          </p:nvPr>
        </p:nvSpPr>
        <p:spPr/>
        <p:txBody>
          <a:bodyPr/>
          <a:lstStyle/>
          <a:p>
            <a:r>
              <a:rPr lang="en-US" smtClean="0"/>
              <a:t>UoH 27th April 2016</a:t>
            </a:r>
            <a:endParaRPr lang="en-GB"/>
          </a:p>
        </p:txBody>
      </p:sp>
      <p:sp>
        <p:nvSpPr>
          <p:cNvPr id="5" name="Slide Number Placeholder 4"/>
          <p:cNvSpPr>
            <a:spLocks noGrp="1"/>
          </p:cNvSpPr>
          <p:nvPr>
            <p:ph type="sldNum" sz="quarter" idx="12"/>
          </p:nvPr>
        </p:nvSpPr>
        <p:spPr/>
        <p:txBody>
          <a:bodyPr/>
          <a:lstStyle/>
          <a:p>
            <a:fld id="{0D1D3A5E-E98E-449F-A4A2-2C0C4EA4DD24}" type="slidenum">
              <a:rPr lang="en-GB" smtClean="0"/>
              <a:t>72</a:t>
            </a:fld>
            <a:endParaRPr lang="en-GB" dirty="0"/>
          </a:p>
        </p:txBody>
      </p:sp>
    </p:spTree>
    <p:extLst>
      <p:ext uri="{BB962C8B-B14F-4D97-AF65-F5344CB8AC3E}">
        <p14:creationId xmlns:p14="http://schemas.microsoft.com/office/powerpoint/2010/main" val="54650547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544" y="332656"/>
            <a:ext cx="7992888" cy="5832648"/>
          </a:xfrm>
          <a:effectLst/>
        </p:spPr>
        <p:txBody>
          <a:bodyPr>
            <a:normAutofit fontScale="90000"/>
          </a:bodyPr>
          <a:lstStyle/>
          <a:p>
            <a:pPr algn="l"/>
            <a:r>
              <a:rPr lang="en-GB" sz="1800" b="1" dirty="0" smtClean="0">
                <a:solidFill>
                  <a:srgbClr val="002060"/>
                </a:solidFill>
              </a:rPr>
              <a:t>5.	Conclusions and Further Work</a:t>
            </a:r>
            <a:br>
              <a:rPr lang="en-GB" sz="1800" b="1" dirty="0" smtClean="0">
                <a:solidFill>
                  <a:srgbClr val="002060"/>
                </a:solidFill>
              </a:rPr>
            </a:br>
            <a:r>
              <a:rPr lang="en-GB" sz="1800" b="1" dirty="0">
                <a:solidFill>
                  <a:srgbClr val="002060"/>
                </a:solidFill>
              </a:rPr>
              <a:t/>
            </a:r>
            <a:br>
              <a:rPr lang="en-GB" sz="1800" b="1" dirty="0">
                <a:solidFill>
                  <a:srgbClr val="002060"/>
                </a:solidFill>
              </a:rPr>
            </a:br>
            <a:r>
              <a:rPr lang="en-GB" sz="1800" dirty="0" smtClean="0">
                <a:solidFill>
                  <a:srgbClr val="002060"/>
                </a:solidFill>
              </a:rPr>
              <a:t/>
            </a:r>
            <a:br>
              <a:rPr lang="en-GB" sz="1800" dirty="0" smtClean="0">
                <a:solidFill>
                  <a:srgbClr val="002060"/>
                </a:solidFill>
              </a:rPr>
            </a:br>
            <a:r>
              <a:rPr lang="en-GB" sz="1800" dirty="0" smtClean="0">
                <a:solidFill>
                  <a:srgbClr val="002060"/>
                </a:solidFill>
              </a:rPr>
              <a:t>(</a:t>
            </a:r>
            <a:r>
              <a:rPr lang="en-GB" sz="1800" dirty="0" err="1" smtClean="0">
                <a:solidFill>
                  <a:srgbClr val="002060"/>
                </a:solidFill>
              </a:rPr>
              <a:t>i</a:t>
            </a:r>
            <a:r>
              <a:rPr lang="en-GB" sz="1800" dirty="0" smtClean="0">
                <a:solidFill>
                  <a:srgbClr val="002060"/>
                </a:solidFill>
              </a:rPr>
              <a:t>)	(Fuzzy) RD to estimate causal effect of degree class on earnings</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(ii)	Evidence of Signalling in early careers</a:t>
            </a:r>
            <a:br>
              <a:rPr lang="en-GB" sz="1800" dirty="0" smtClean="0">
                <a:solidFill>
                  <a:srgbClr val="002060"/>
                </a:solidFill>
              </a:rPr>
            </a:br>
            <a:r>
              <a:rPr lang="en-GB" sz="1800" dirty="0">
                <a:solidFill>
                  <a:srgbClr val="002060"/>
                </a:solidFill>
              </a:rPr>
              <a:t>	</a:t>
            </a:r>
            <a:r>
              <a:rPr lang="en-GB" sz="1800" dirty="0" smtClean="0">
                <a:solidFill>
                  <a:srgbClr val="002060"/>
                </a:solidFill>
              </a:rPr>
              <a:t>	Upper Second Class Premium </a:t>
            </a:r>
            <a:br>
              <a:rPr lang="en-GB" sz="1800" dirty="0" smtClean="0">
                <a:solidFill>
                  <a:srgbClr val="002060"/>
                </a:solidFill>
              </a:rPr>
            </a:br>
            <a:r>
              <a:rPr lang="en-GB" sz="1800" dirty="0">
                <a:solidFill>
                  <a:srgbClr val="002060"/>
                </a:solidFill>
              </a:rPr>
              <a:t>	</a:t>
            </a:r>
            <a:r>
              <a:rPr lang="en-GB" sz="1800" dirty="0" smtClean="0">
                <a:solidFill>
                  <a:srgbClr val="002060"/>
                </a:solidFill>
              </a:rPr>
              <a:t>		For Science only:	27%</a:t>
            </a:r>
            <a:br>
              <a:rPr lang="en-GB" sz="1800" dirty="0" smtClean="0">
                <a:solidFill>
                  <a:srgbClr val="002060"/>
                </a:solidFill>
              </a:rPr>
            </a:br>
            <a:r>
              <a:rPr lang="en-GB" sz="1800" dirty="0">
                <a:solidFill>
                  <a:srgbClr val="002060"/>
                </a:solidFill>
              </a:rPr>
              <a:t>	</a:t>
            </a:r>
            <a:r>
              <a:rPr lang="en-GB" sz="1800" dirty="0" smtClean="0">
                <a:solidFill>
                  <a:srgbClr val="002060"/>
                </a:solidFill>
              </a:rPr>
              <a:t>	First Class Premium on average: 	16%</a:t>
            </a:r>
            <a:br>
              <a:rPr lang="en-GB" sz="1800" dirty="0" smtClean="0">
                <a:solidFill>
                  <a:srgbClr val="002060"/>
                </a:solidFill>
              </a:rPr>
            </a:br>
            <a:r>
              <a:rPr lang="en-GB" sz="1800" dirty="0">
                <a:solidFill>
                  <a:srgbClr val="002060"/>
                </a:solidFill>
              </a:rPr>
              <a:t>	</a:t>
            </a:r>
            <a:r>
              <a:rPr lang="en-GB" sz="1800" dirty="0" smtClean="0">
                <a:solidFill>
                  <a:srgbClr val="002060"/>
                </a:solidFill>
              </a:rPr>
              <a:t>		Strongest for Science: 22%</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(iii)	Other findings</a:t>
            </a:r>
            <a:br>
              <a:rPr lang="en-GB" sz="1800" dirty="0" smtClean="0">
                <a:solidFill>
                  <a:srgbClr val="002060"/>
                </a:solidFill>
              </a:rPr>
            </a:br>
            <a:r>
              <a:rPr lang="en-GB" sz="1800" dirty="0">
                <a:solidFill>
                  <a:srgbClr val="002060"/>
                </a:solidFill>
              </a:rPr>
              <a:t>	</a:t>
            </a:r>
            <a:r>
              <a:rPr lang="en-GB" sz="1800" dirty="0" smtClean="0">
                <a:solidFill>
                  <a:srgbClr val="002060"/>
                </a:solidFill>
              </a:rPr>
              <a:t>	Large negative female intercept</a:t>
            </a:r>
            <a:br>
              <a:rPr lang="en-GB" sz="1800" dirty="0" smtClean="0">
                <a:solidFill>
                  <a:srgbClr val="002060"/>
                </a:solidFill>
              </a:rPr>
            </a:br>
            <a:r>
              <a:rPr lang="en-GB" sz="1800" dirty="0">
                <a:solidFill>
                  <a:srgbClr val="002060"/>
                </a:solidFill>
              </a:rPr>
              <a:t>	</a:t>
            </a:r>
            <a:r>
              <a:rPr lang="en-GB" sz="1800" dirty="0" smtClean="0">
                <a:solidFill>
                  <a:srgbClr val="002060"/>
                </a:solidFill>
              </a:rPr>
              <a:t>	</a:t>
            </a:r>
            <a:r>
              <a:rPr lang="en-GB" sz="1800" dirty="0" err="1" smtClean="0">
                <a:solidFill>
                  <a:srgbClr val="002060"/>
                </a:solidFill>
              </a:rPr>
              <a:t>Premia</a:t>
            </a:r>
            <a:r>
              <a:rPr lang="en-GB" sz="1800" dirty="0" smtClean="0">
                <a:solidFill>
                  <a:srgbClr val="002060"/>
                </a:solidFill>
              </a:rPr>
              <a:t> for Science and Social Science over Arts/Humanities</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(iv)	Further Work/Data</a:t>
            </a:r>
            <a:br>
              <a:rPr lang="en-GB" sz="1800" dirty="0" smtClean="0">
                <a:solidFill>
                  <a:srgbClr val="002060"/>
                </a:solidFill>
              </a:rPr>
            </a:br>
            <a:r>
              <a:rPr lang="en-GB" sz="1800" dirty="0">
                <a:solidFill>
                  <a:srgbClr val="002060"/>
                </a:solidFill>
              </a:rPr>
              <a:t>	</a:t>
            </a:r>
            <a:r>
              <a:rPr lang="en-GB" sz="1800" dirty="0" smtClean="0">
                <a:solidFill>
                  <a:srgbClr val="002060"/>
                </a:solidFill>
              </a:rPr>
              <a:t>	4-digit SOC average occupational earnings</a:t>
            </a:r>
            <a:br>
              <a:rPr lang="en-GB" sz="1800" dirty="0" smtClean="0">
                <a:solidFill>
                  <a:srgbClr val="002060"/>
                </a:solidFill>
              </a:rPr>
            </a:br>
            <a:r>
              <a:rPr lang="en-GB" sz="1800" dirty="0">
                <a:solidFill>
                  <a:srgbClr val="002060"/>
                </a:solidFill>
              </a:rPr>
              <a:t>	</a:t>
            </a:r>
            <a:r>
              <a:rPr lang="en-GB" sz="1800" dirty="0" smtClean="0">
                <a:solidFill>
                  <a:srgbClr val="002060"/>
                </a:solidFill>
              </a:rPr>
              <a:t>	Telephone Responses</a:t>
            </a:r>
            <a:br>
              <a:rPr lang="en-GB" sz="1800" dirty="0" smtClean="0">
                <a:solidFill>
                  <a:srgbClr val="002060"/>
                </a:solidFill>
              </a:rPr>
            </a:br>
            <a:r>
              <a:rPr lang="en-GB" sz="1800" dirty="0">
                <a:solidFill>
                  <a:srgbClr val="002060"/>
                </a:solidFill>
              </a:rPr>
              <a:t>	</a:t>
            </a:r>
            <a:r>
              <a:rPr lang="en-GB" sz="1800" dirty="0" smtClean="0">
                <a:solidFill>
                  <a:srgbClr val="002060"/>
                </a:solidFill>
              </a:rPr>
              <a:t>	More cohorts</a:t>
            </a:r>
            <a:br>
              <a:rPr lang="en-GB" sz="1800" dirty="0" smtClean="0">
                <a:solidFill>
                  <a:srgbClr val="002060"/>
                </a:solidFill>
              </a:rPr>
            </a:br>
            <a:r>
              <a:rPr lang="en-GB" sz="1800" dirty="0">
                <a:solidFill>
                  <a:srgbClr val="002060"/>
                </a:solidFill>
              </a:rPr>
              <a:t>	</a:t>
            </a:r>
            <a:r>
              <a:rPr lang="en-GB" sz="1800" dirty="0" smtClean="0">
                <a:solidFill>
                  <a:srgbClr val="002060"/>
                </a:solidFill>
              </a:rPr>
              <a:t>	3 ½ year follow-up</a:t>
            </a:r>
            <a:br>
              <a:rPr lang="en-GB" sz="1800" dirty="0" smtClean="0">
                <a:solidFill>
                  <a:srgbClr val="002060"/>
                </a:solidFill>
              </a:rPr>
            </a:br>
            <a:r>
              <a:rPr lang="en-GB" sz="1800" dirty="0">
                <a:solidFill>
                  <a:srgbClr val="002060"/>
                </a:solidFill>
              </a:rPr>
              <a:t>	</a:t>
            </a:r>
            <a:r>
              <a:rPr lang="en-GB" sz="1800" dirty="0" smtClean="0">
                <a:solidFill>
                  <a:srgbClr val="002060"/>
                </a:solidFill>
              </a:rPr>
              <a:t>	HMRC link</a:t>
            </a:r>
            <a:br>
              <a:rPr lang="en-GB" sz="1800" dirty="0" smtClean="0">
                <a:solidFill>
                  <a:srgbClr val="002060"/>
                </a:solidFill>
              </a:rPr>
            </a:br>
            <a:r>
              <a:rPr lang="en-GB" sz="1800" dirty="0">
                <a:solidFill>
                  <a:srgbClr val="002060"/>
                </a:solidFill>
              </a:rPr>
              <a:t>	</a:t>
            </a:r>
            <a:r>
              <a:rPr lang="en-GB" sz="1800" dirty="0" smtClean="0">
                <a:solidFill>
                  <a:srgbClr val="002060"/>
                </a:solidFill>
              </a:rPr>
              <a:t>		=&gt; Non-parametric results</a:t>
            </a:r>
            <a:endParaRPr lang="en-GB" sz="1800" dirty="0">
              <a:solidFill>
                <a:srgbClr val="002060"/>
              </a:solidFill>
            </a:endParaRPr>
          </a:p>
        </p:txBody>
      </p:sp>
      <p:sp>
        <p:nvSpPr>
          <p:cNvPr id="4" name="Footer Placeholder 3"/>
          <p:cNvSpPr>
            <a:spLocks noGrp="1"/>
          </p:cNvSpPr>
          <p:nvPr>
            <p:ph type="ftr" sz="quarter" idx="11"/>
          </p:nvPr>
        </p:nvSpPr>
        <p:spPr/>
        <p:txBody>
          <a:bodyPr/>
          <a:lstStyle/>
          <a:p>
            <a:r>
              <a:rPr lang="en-US" smtClean="0"/>
              <a:t>UoH 27th April 2016</a:t>
            </a:r>
            <a:endParaRPr lang="en-GB"/>
          </a:p>
        </p:txBody>
      </p:sp>
      <p:sp>
        <p:nvSpPr>
          <p:cNvPr id="5" name="Slide Number Placeholder 4"/>
          <p:cNvSpPr>
            <a:spLocks noGrp="1"/>
          </p:cNvSpPr>
          <p:nvPr>
            <p:ph type="sldNum" sz="quarter" idx="12"/>
          </p:nvPr>
        </p:nvSpPr>
        <p:spPr/>
        <p:txBody>
          <a:bodyPr/>
          <a:lstStyle/>
          <a:p>
            <a:fld id="{0D1D3A5E-E98E-449F-A4A2-2C0C4EA4DD24}" type="slidenum">
              <a:rPr lang="en-GB" smtClean="0"/>
              <a:t>73</a:t>
            </a:fld>
            <a:endParaRPr lang="en-GB" dirty="0"/>
          </a:p>
        </p:txBody>
      </p:sp>
    </p:spTree>
    <p:extLst>
      <p:ext uri="{BB962C8B-B14F-4D97-AF65-F5344CB8AC3E}">
        <p14:creationId xmlns:p14="http://schemas.microsoft.com/office/powerpoint/2010/main" val="17790336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1560" y="1052736"/>
            <a:ext cx="7848872" cy="4320480"/>
          </a:xfrm>
        </p:spPr>
        <p:txBody>
          <a:bodyPr>
            <a:normAutofit fontScale="90000"/>
          </a:bodyPr>
          <a:lstStyle/>
          <a:p>
            <a:pPr algn="l"/>
            <a:r>
              <a:rPr lang="en-GB" sz="2400" dirty="0"/>
              <a:t/>
            </a:r>
            <a:br>
              <a:rPr lang="en-GB" sz="2400" dirty="0"/>
            </a:br>
            <a:r>
              <a:rPr lang="en-GB" sz="2200" dirty="0" smtClean="0">
                <a:solidFill>
                  <a:schemeClr val="tx2"/>
                </a:solidFill>
              </a:rPr>
              <a:t/>
            </a:r>
            <a:br>
              <a:rPr lang="en-GB" sz="2200" dirty="0" smtClean="0">
                <a:solidFill>
                  <a:schemeClr val="tx2"/>
                </a:solidFill>
              </a:rPr>
            </a:br>
            <a:r>
              <a:rPr lang="en-GB" sz="2200" dirty="0">
                <a:solidFill>
                  <a:schemeClr val="tx2"/>
                </a:solidFill>
              </a:rPr>
              <a:t/>
            </a:r>
            <a:br>
              <a:rPr lang="en-GB" sz="2200" dirty="0">
                <a:solidFill>
                  <a:schemeClr val="tx2"/>
                </a:solidFill>
              </a:rPr>
            </a:br>
            <a:r>
              <a:rPr lang="en-GB" sz="2200" dirty="0">
                <a:solidFill>
                  <a:schemeClr val="tx2"/>
                </a:solidFill>
              </a:rPr>
              <a:t>Jo Johnson, Minister of State for Universities and Science, speaking about BIS’s Green Paper ‘Fulfilling our Potential: Teaching Excellence, Social Mobility and Student Choice’, stated that</a:t>
            </a:r>
            <a:r>
              <a:rPr lang="en-GB" sz="2200" dirty="0" smtClean="0">
                <a:solidFill>
                  <a:schemeClr val="tx2"/>
                </a:solidFill>
              </a:rPr>
              <a:t>,</a:t>
            </a:r>
            <a:r>
              <a:rPr lang="en-GB" sz="2200" i="1" dirty="0" smtClean="0">
                <a:solidFill>
                  <a:schemeClr val="tx2"/>
                </a:solidFill>
              </a:rPr>
              <a:t/>
            </a:r>
            <a:br>
              <a:rPr lang="en-GB" sz="2200" i="1" dirty="0" smtClean="0">
                <a:solidFill>
                  <a:schemeClr val="tx2"/>
                </a:solidFill>
              </a:rPr>
            </a:br>
            <a:r>
              <a:rPr lang="en-GB" sz="2200" i="1" dirty="0" smtClean="0">
                <a:solidFill>
                  <a:schemeClr val="tx2"/>
                </a:solidFill>
              </a:rPr>
              <a:t> </a:t>
            </a:r>
            <a:br>
              <a:rPr lang="en-GB" sz="2200" i="1" dirty="0" smtClean="0">
                <a:solidFill>
                  <a:schemeClr val="tx2"/>
                </a:solidFill>
              </a:rPr>
            </a:br>
            <a:r>
              <a:rPr lang="en-GB" sz="2200" i="1" dirty="0" smtClean="0">
                <a:solidFill>
                  <a:schemeClr val="tx2"/>
                </a:solidFill>
              </a:rPr>
              <a:t>“</a:t>
            </a:r>
            <a:r>
              <a:rPr lang="en-GB" sz="2200" i="1" dirty="0">
                <a:solidFill>
                  <a:schemeClr val="tx2"/>
                </a:solidFill>
              </a:rPr>
              <a:t>We want to encourage a (grade point average) system which provides greater information to employers about where attainment really lies. It needs to sit alongside, rather than replace, the honours degree classification… But there is a very big band, the 2.1 band. It disguises very considerable differences in attainment. You can be at the top of the band and then be 50 percentage points below and still be getting a 2.1. And students who worked hard should be able to </a:t>
            </a:r>
            <a:r>
              <a:rPr lang="en-GB" sz="2200" b="1" i="1" dirty="0">
                <a:solidFill>
                  <a:schemeClr val="tx2"/>
                </a:solidFill>
              </a:rPr>
              <a:t>signal to employers</a:t>
            </a:r>
            <a:r>
              <a:rPr lang="en-GB" sz="2200" i="1" dirty="0">
                <a:solidFill>
                  <a:schemeClr val="tx2"/>
                </a:solidFill>
              </a:rPr>
              <a:t> that’s what they’ve achieved.” </a:t>
            </a:r>
            <a:r>
              <a:rPr lang="en-GB" sz="2200" i="1" dirty="0" smtClean="0">
                <a:solidFill>
                  <a:schemeClr val="tx2"/>
                </a:solidFill>
              </a:rPr>
              <a:t/>
            </a:r>
            <a:br>
              <a:rPr lang="en-GB" sz="2200" i="1" dirty="0" smtClean="0">
                <a:solidFill>
                  <a:schemeClr val="tx2"/>
                </a:solidFill>
              </a:rPr>
            </a:br>
            <a:r>
              <a:rPr lang="en-GB" sz="2200" i="1" dirty="0" smtClean="0">
                <a:solidFill>
                  <a:schemeClr val="tx2"/>
                </a:solidFill>
              </a:rPr>
              <a:t/>
            </a:r>
            <a:br>
              <a:rPr lang="en-GB" sz="2200" i="1" dirty="0" smtClean="0">
                <a:solidFill>
                  <a:schemeClr val="tx2"/>
                </a:solidFill>
              </a:rPr>
            </a:br>
            <a:r>
              <a:rPr lang="en-GB" sz="2200" dirty="0" smtClean="0">
                <a:solidFill>
                  <a:schemeClr val="tx2"/>
                </a:solidFill>
              </a:rPr>
              <a:t>(</a:t>
            </a:r>
            <a:r>
              <a:rPr lang="en-GB" sz="2200" dirty="0">
                <a:solidFill>
                  <a:schemeClr val="tx2"/>
                </a:solidFill>
              </a:rPr>
              <a:t>Cited on BBC News website 06/11/2015</a:t>
            </a:r>
            <a:r>
              <a:rPr lang="en-GB" sz="2200" dirty="0" smtClean="0">
                <a:solidFill>
                  <a:schemeClr val="tx2"/>
                </a:solidFill>
              </a:rPr>
              <a:t>.)</a:t>
            </a:r>
            <a:br>
              <a:rPr lang="en-GB" sz="2200" dirty="0" smtClean="0">
                <a:solidFill>
                  <a:schemeClr val="tx2"/>
                </a:solidFill>
              </a:rPr>
            </a:br>
            <a:r>
              <a:rPr lang="en-GB" sz="2200" dirty="0">
                <a:solidFill>
                  <a:schemeClr val="tx2"/>
                </a:solidFill>
              </a:rPr>
              <a:t/>
            </a:r>
            <a:br>
              <a:rPr lang="en-GB" sz="2200" dirty="0">
                <a:solidFill>
                  <a:schemeClr val="tx2"/>
                </a:solidFill>
              </a:rPr>
            </a:br>
            <a:endParaRPr lang="en-GB" sz="2200" dirty="0">
              <a:solidFill>
                <a:schemeClr val="tx2"/>
              </a:solidFill>
              <a:effectLst/>
            </a:endParaRPr>
          </a:p>
        </p:txBody>
      </p:sp>
      <p:sp>
        <p:nvSpPr>
          <p:cNvPr id="4" name="Footer Placeholder 3"/>
          <p:cNvSpPr>
            <a:spLocks noGrp="1"/>
          </p:cNvSpPr>
          <p:nvPr>
            <p:ph type="ftr" sz="quarter" idx="11"/>
          </p:nvPr>
        </p:nvSpPr>
        <p:spPr/>
        <p:txBody>
          <a:bodyPr/>
          <a:lstStyle/>
          <a:p>
            <a:r>
              <a:rPr lang="en-US" smtClean="0"/>
              <a:t>UoH 27th April 2016</a:t>
            </a:r>
            <a:endParaRPr lang="en-GB" dirty="0"/>
          </a:p>
        </p:txBody>
      </p:sp>
      <p:sp>
        <p:nvSpPr>
          <p:cNvPr id="5" name="Slide Number Placeholder 4"/>
          <p:cNvSpPr>
            <a:spLocks noGrp="1"/>
          </p:cNvSpPr>
          <p:nvPr>
            <p:ph type="sldNum" sz="quarter" idx="12"/>
          </p:nvPr>
        </p:nvSpPr>
        <p:spPr/>
        <p:txBody>
          <a:bodyPr/>
          <a:lstStyle/>
          <a:p>
            <a:fld id="{0D1D3A5E-E98E-449F-A4A2-2C0C4EA4DD24}" type="slidenum">
              <a:rPr lang="en-GB" smtClean="0"/>
              <a:t>8</a:t>
            </a:fld>
            <a:endParaRPr lang="en-GB" dirty="0"/>
          </a:p>
        </p:txBody>
      </p:sp>
    </p:spTree>
    <p:extLst>
      <p:ext uri="{BB962C8B-B14F-4D97-AF65-F5344CB8AC3E}">
        <p14:creationId xmlns:p14="http://schemas.microsoft.com/office/powerpoint/2010/main" val="34975586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1560" y="476672"/>
            <a:ext cx="7992888" cy="5832648"/>
          </a:xfrm>
        </p:spPr>
        <p:txBody>
          <a:bodyPr>
            <a:normAutofit fontScale="90000"/>
          </a:bodyPr>
          <a:lstStyle/>
          <a:p>
            <a:pPr algn="l"/>
            <a:r>
              <a:rPr lang="en-GB" sz="1800" dirty="0" smtClean="0">
                <a:solidFill>
                  <a:srgbClr val="002060"/>
                </a:solidFill>
              </a:rPr>
              <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smtClean="0">
                <a:solidFill>
                  <a:srgbClr val="002060"/>
                </a:solidFill>
              </a:rPr>
              <a:t>Degree Class </a:t>
            </a:r>
            <a:r>
              <a:rPr lang="en-GB" sz="1800" dirty="0" err="1" smtClean="0">
                <a:solidFill>
                  <a:srgbClr val="002060"/>
                </a:solidFill>
              </a:rPr>
              <a:t>Premia</a:t>
            </a:r>
            <a:r>
              <a:rPr lang="en-GB" sz="1800" dirty="0" smtClean="0">
                <a:solidFill>
                  <a:srgbClr val="002060"/>
                </a:solidFill>
              </a:rPr>
              <a:t>:	Evidence from available data</a:t>
            </a:r>
            <a:br>
              <a:rPr lang="en-GB" sz="1800" dirty="0" smtClean="0">
                <a:solidFill>
                  <a:srgbClr val="002060"/>
                </a:solidFill>
              </a:rPr>
            </a:br>
            <a:r>
              <a:rPr lang="en-GB" sz="1800" dirty="0" smtClean="0">
                <a:solidFill>
                  <a:srgbClr val="002060"/>
                </a:solidFill>
              </a:rPr>
              <a:t/>
            </a:r>
            <a:br>
              <a:rPr lang="en-GB" sz="1800" dirty="0" smtClean="0">
                <a:solidFill>
                  <a:srgbClr val="002060"/>
                </a:solidFill>
              </a:rPr>
            </a:br>
            <a:r>
              <a:rPr lang="en-GB" sz="1800" dirty="0">
                <a:solidFill>
                  <a:srgbClr val="002060"/>
                </a:solidFill>
              </a:rPr>
              <a:t>	</a:t>
            </a:r>
            <a:r>
              <a:rPr lang="en-GB" sz="1800" dirty="0" smtClean="0">
                <a:solidFill>
                  <a:srgbClr val="002060"/>
                </a:solidFill>
              </a:rPr>
              <a:t>			BCS70</a:t>
            </a:r>
            <a:br>
              <a:rPr lang="en-GB" sz="1800" dirty="0" smtClean="0">
                <a:solidFill>
                  <a:srgbClr val="002060"/>
                </a:solidFill>
              </a:rPr>
            </a:br>
            <a:r>
              <a:rPr lang="en-GB" sz="1800" dirty="0" smtClean="0">
                <a:solidFill>
                  <a:srgbClr val="002060"/>
                </a:solidFill>
              </a:rPr>
              <a:t>				LFS</a:t>
            </a:r>
            <a:br>
              <a:rPr lang="en-GB" sz="1800" dirty="0" smtClean="0">
                <a:solidFill>
                  <a:srgbClr val="002060"/>
                </a:solidFill>
              </a:rPr>
            </a:br>
            <a:r>
              <a:rPr lang="en-GB" sz="1800" dirty="0">
                <a:solidFill>
                  <a:srgbClr val="002060"/>
                </a:solidFill>
              </a:rPr>
              <a:t>	</a:t>
            </a:r>
            <a:r>
              <a:rPr lang="en-GB" sz="1800" dirty="0" smtClean="0">
                <a:solidFill>
                  <a:srgbClr val="002060"/>
                </a:solidFill>
              </a:rPr>
              <a:t>			USR/HESA</a:t>
            </a:r>
            <a:br>
              <a:rPr lang="en-GB" sz="1800" dirty="0" smtClean="0">
                <a:solidFill>
                  <a:srgbClr val="002060"/>
                </a:solidFill>
              </a:rPr>
            </a:br>
            <a:r>
              <a:rPr lang="en-GB" sz="1800" dirty="0">
                <a:solidFill>
                  <a:srgbClr val="002060"/>
                </a:solidFill>
              </a:rPr>
              <a:t>	</a:t>
            </a:r>
            <a:r>
              <a:rPr lang="en-GB" sz="1800" dirty="0" smtClean="0">
                <a:solidFill>
                  <a:srgbClr val="002060"/>
                </a:solidFill>
              </a:rPr>
              <a:t>			GCS</a:t>
            </a:r>
            <a:br>
              <a:rPr lang="en-GB" sz="1800" dirty="0" smtClean="0">
                <a:solidFill>
                  <a:srgbClr val="002060"/>
                </a:solidFill>
              </a:rPr>
            </a:br>
            <a:r>
              <a:rPr lang="en-GB" sz="1800" dirty="0" smtClean="0">
                <a:solidFill>
                  <a:srgbClr val="002060"/>
                </a:solidFill>
              </a:rPr>
              <a:t>	Background</a:t>
            </a:r>
            <a:br>
              <a:rPr lang="en-GB" sz="1800" dirty="0" smtClean="0">
                <a:solidFill>
                  <a:srgbClr val="002060"/>
                </a:solidFill>
              </a:rPr>
            </a:br>
            <a:r>
              <a:rPr lang="en-GB" sz="1800" dirty="0">
                <a:solidFill>
                  <a:srgbClr val="002060"/>
                </a:solidFill>
              </a:rPr>
              <a:t>	</a:t>
            </a:r>
            <a:r>
              <a:rPr lang="en-GB" sz="1800" dirty="0" smtClean="0">
                <a:solidFill>
                  <a:srgbClr val="002060"/>
                </a:solidFill>
              </a:rPr>
              <a:t/>
            </a:r>
            <a:br>
              <a:rPr lang="en-GB" sz="1800" dirty="0" smtClean="0">
                <a:solidFill>
                  <a:srgbClr val="002060"/>
                </a:solidFill>
              </a:rPr>
            </a:br>
            <a:r>
              <a:rPr lang="en-GB" sz="1800" dirty="0">
                <a:solidFill>
                  <a:srgbClr val="002060"/>
                </a:solidFill>
              </a:rPr>
              <a:t>	</a:t>
            </a:r>
            <a:r>
              <a:rPr lang="en-GB" sz="1800" dirty="0" smtClean="0">
                <a:solidFill>
                  <a:srgbClr val="002060"/>
                </a:solidFill>
              </a:rPr>
              <a:t>Classification of Honours Degrees:</a:t>
            </a:r>
            <a:br>
              <a:rPr lang="en-GB" sz="1800" dirty="0" smtClean="0">
                <a:solidFill>
                  <a:srgbClr val="002060"/>
                </a:solidFill>
              </a:rPr>
            </a:br>
            <a:r>
              <a:rPr lang="en-GB" sz="1800" dirty="0">
                <a:solidFill>
                  <a:srgbClr val="002060"/>
                </a:solidFill>
              </a:rPr>
              <a:t>	</a:t>
            </a:r>
            <a:r>
              <a:rPr lang="en-GB" sz="1800" dirty="0" smtClean="0">
                <a:solidFill>
                  <a:srgbClr val="002060"/>
                </a:solidFill>
              </a:rPr>
              <a:t>			First</a:t>
            </a:r>
            <a:br>
              <a:rPr lang="en-GB" sz="1800" dirty="0" smtClean="0">
                <a:solidFill>
                  <a:srgbClr val="002060"/>
                </a:solidFill>
              </a:rPr>
            </a:br>
            <a:r>
              <a:rPr lang="en-GB" sz="1800" dirty="0">
                <a:solidFill>
                  <a:srgbClr val="002060"/>
                </a:solidFill>
              </a:rPr>
              <a:t>	</a:t>
            </a:r>
            <a:r>
              <a:rPr lang="en-GB" sz="1800" dirty="0" smtClean="0">
                <a:solidFill>
                  <a:srgbClr val="002060"/>
                </a:solidFill>
              </a:rPr>
              <a:t>			Upper Second	(&gt;=2.1 =&gt; ‘Good’)</a:t>
            </a:r>
            <a:br>
              <a:rPr lang="en-GB" sz="1800" dirty="0" smtClean="0">
                <a:solidFill>
                  <a:srgbClr val="002060"/>
                </a:solidFill>
              </a:rPr>
            </a:br>
            <a:r>
              <a:rPr lang="en-GB" sz="1800" dirty="0">
                <a:solidFill>
                  <a:srgbClr val="002060"/>
                </a:solidFill>
              </a:rPr>
              <a:t>	</a:t>
            </a:r>
            <a:r>
              <a:rPr lang="en-GB" sz="1800" dirty="0" smtClean="0">
                <a:solidFill>
                  <a:srgbClr val="002060"/>
                </a:solidFill>
              </a:rPr>
              <a:t>			Lower Second	(=&lt;2.2 =&gt; ‘Lower’)</a:t>
            </a:r>
            <a:br>
              <a:rPr lang="en-GB" sz="1800" dirty="0" smtClean="0">
                <a:solidFill>
                  <a:srgbClr val="002060"/>
                </a:solidFill>
              </a:rPr>
            </a:br>
            <a:r>
              <a:rPr lang="en-GB" sz="1800" dirty="0">
                <a:solidFill>
                  <a:srgbClr val="002060"/>
                </a:solidFill>
              </a:rPr>
              <a:t>	</a:t>
            </a:r>
            <a:r>
              <a:rPr lang="en-GB" sz="1800" dirty="0" smtClean="0">
                <a:solidFill>
                  <a:srgbClr val="002060"/>
                </a:solidFill>
              </a:rPr>
              <a:t>			Third</a:t>
            </a:r>
            <a:br>
              <a:rPr lang="en-GB" sz="1800" dirty="0" smtClean="0">
                <a:solidFill>
                  <a:srgbClr val="002060"/>
                </a:solidFill>
              </a:rPr>
            </a:br>
            <a:r>
              <a:rPr lang="en-GB" sz="1800" dirty="0">
                <a:solidFill>
                  <a:srgbClr val="002060"/>
                </a:solidFill>
              </a:rPr>
              <a:t>	</a:t>
            </a:r>
            <a:r>
              <a:rPr lang="en-GB" sz="1800" dirty="0" smtClean="0">
                <a:solidFill>
                  <a:srgbClr val="002060"/>
                </a:solidFill>
              </a:rPr>
              <a:t>			Pass (Non-honours)</a:t>
            </a:r>
            <a:br>
              <a:rPr lang="en-GB" sz="1800" dirty="0" smtClean="0">
                <a:solidFill>
                  <a:srgbClr val="002060"/>
                </a:solidFill>
              </a:rPr>
            </a:br>
            <a:r>
              <a:rPr lang="en-GB" sz="1800" dirty="0">
                <a:solidFill>
                  <a:srgbClr val="002060"/>
                </a:solidFill>
              </a:rPr>
              <a:t>	</a:t>
            </a:r>
            <a:r>
              <a:rPr lang="en-GB" sz="1800" dirty="0" smtClean="0">
                <a:solidFill>
                  <a:srgbClr val="002060"/>
                </a:solidFill>
              </a:rPr>
              <a:t> Classification Rules:</a:t>
            </a:r>
            <a:br>
              <a:rPr lang="en-GB" sz="1800" dirty="0" smtClean="0">
                <a:solidFill>
                  <a:srgbClr val="002060"/>
                </a:solidFill>
              </a:rPr>
            </a:br>
            <a:r>
              <a:rPr lang="en-GB" sz="1800" dirty="0">
                <a:solidFill>
                  <a:srgbClr val="002060"/>
                </a:solidFill>
              </a:rPr>
              <a:t>	</a:t>
            </a:r>
            <a:r>
              <a:rPr lang="en-GB" sz="1800" dirty="0" smtClean="0">
                <a:solidFill>
                  <a:srgbClr val="002060"/>
                </a:solidFill>
              </a:rPr>
              <a:t>			Based on: </a:t>
            </a:r>
            <a:br>
              <a:rPr lang="en-GB" sz="1800" dirty="0" smtClean="0">
                <a:solidFill>
                  <a:srgbClr val="002060"/>
                </a:solidFill>
              </a:rPr>
            </a:br>
            <a:r>
              <a:rPr lang="en-GB" sz="1800" dirty="0">
                <a:solidFill>
                  <a:srgbClr val="002060"/>
                </a:solidFill>
              </a:rPr>
              <a:t>	</a:t>
            </a:r>
            <a:r>
              <a:rPr lang="en-GB" sz="1800" dirty="0" smtClean="0">
                <a:solidFill>
                  <a:srgbClr val="002060"/>
                </a:solidFill>
              </a:rPr>
              <a:t>			Overall average</a:t>
            </a:r>
            <a:br>
              <a:rPr lang="en-GB" sz="1800" dirty="0" smtClean="0">
                <a:solidFill>
                  <a:srgbClr val="002060"/>
                </a:solidFill>
              </a:rPr>
            </a:br>
            <a:r>
              <a:rPr lang="en-GB" sz="1800" dirty="0">
                <a:solidFill>
                  <a:srgbClr val="002060"/>
                </a:solidFill>
              </a:rPr>
              <a:t>	</a:t>
            </a:r>
            <a:r>
              <a:rPr lang="en-GB" sz="1800" dirty="0" smtClean="0">
                <a:solidFill>
                  <a:srgbClr val="002060"/>
                </a:solidFill>
              </a:rPr>
              <a:t>			Papers in class </a:t>
            </a:r>
            <a:r>
              <a:rPr lang="en-GB" sz="1800" dirty="0">
                <a:solidFill>
                  <a:srgbClr val="002060"/>
                </a:solidFill>
              </a:rPr>
              <a:t>	</a:t>
            </a:r>
            <a:r>
              <a:rPr lang="en-GB" sz="1800" dirty="0" smtClean="0">
                <a:solidFill>
                  <a:srgbClr val="002060"/>
                </a:solidFill>
              </a:rPr>
              <a:t>						Final exams/coursework	</a:t>
            </a:r>
            <a:br>
              <a:rPr lang="en-GB" sz="1800" dirty="0" smtClean="0">
                <a:solidFill>
                  <a:srgbClr val="002060"/>
                </a:solidFill>
              </a:rPr>
            </a:br>
            <a:r>
              <a:rPr lang="en-GB" sz="1800" dirty="0">
                <a:solidFill>
                  <a:srgbClr val="002060"/>
                </a:solidFill>
              </a:rPr>
              <a:t>	</a:t>
            </a:r>
            <a:r>
              <a:rPr lang="en-GB" sz="1800" dirty="0" smtClean="0">
                <a:solidFill>
                  <a:srgbClr val="002060"/>
                </a:solidFill>
              </a:rPr>
              <a:t>			Viva</a:t>
            </a:r>
            <a:r>
              <a:rPr lang="en-GB" sz="1800" dirty="0">
                <a:solidFill>
                  <a:srgbClr val="002060"/>
                </a:solidFill>
              </a:rPr>
              <a:t/>
            </a:r>
            <a:br>
              <a:rPr lang="en-GB" sz="1800" dirty="0">
                <a:solidFill>
                  <a:srgbClr val="002060"/>
                </a:solidFill>
              </a:rPr>
            </a:br>
            <a:r>
              <a:rPr lang="en-GB" sz="1800" dirty="0" smtClean="0">
                <a:solidFill>
                  <a:srgbClr val="002060"/>
                </a:solidFill>
              </a:rPr>
              <a:t>	</a:t>
            </a:r>
            <a:br>
              <a:rPr lang="en-GB" sz="1800" dirty="0" smtClean="0">
                <a:solidFill>
                  <a:srgbClr val="002060"/>
                </a:solidFill>
              </a:rPr>
            </a:br>
            <a:r>
              <a:rPr lang="en-GB" sz="1800" dirty="0">
                <a:solidFill>
                  <a:srgbClr val="002060"/>
                </a:solidFill>
              </a:rPr>
              <a:t>	</a:t>
            </a:r>
            <a:r>
              <a:rPr lang="en-GB" sz="1800" dirty="0" smtClean="0">
                <a:solidFill>
                  <a:srgbClr val="002060"/>
                </a:solidFill>
              </a:rPr>
              <a:t>Anecdotally:		‘Achieves’ </a:t>
            </a:r>
            <a:r>
              <a:rPr lang="en-GB" sz="1800" dirty="0" err="1" smtClean="0">
                <a:solidFill>
                  <a:srgbClr val="002060"/>
                </a:solidFill>
              </a:rPr>
              <a:t>vs</a:t>
            </a:r>
            <a:r>
              <a:rPr lang="en-GB" sz="1800" dirty="0" smtClean="0">
                <a:solidFill>
                  <a:srgbClr val="002060"/>
                </a:solidFill>
              </a:rPr>
              <a:t> ‘Is’!</a:t>
            </a:r>
            <a:br>
              <a:rPr lang="en-GB" sz="1800" dirty="0" smtClean="0">
                <a:solidFill>
                  <a:srgbClr val="002060"/>
                </a:solidFill>
              </a:rPr>
            </a:br>
            <a:r>
              <a:rPr lang="en-GB" sz="1800" dirty="0">
                <a:solidFill>
                  <a:srgbClr val="002060"/>
                </a:solidFill>
              </a:rPr>
              <a:t>	</a:t>
            </a:r>
            <a:r>
              <a:rPr lang="en-GB" sz="1800" dirty="0" smtClean="0">
                <a:solidFill>
                  <a:srgbClr val="002060"/>
                </a:solidFill>
              </a:rPr>
              <a:t>			= HKT </a:t>
            </a:r>
            <a:r>
              <a:rPr lang="en-GB" sz="1800" dirty="0" err="1" smtClean="0">
                <a:solidFill>
                  <a:srgbClr val="002060"/>
                </a:solidFill>
              </a:rPr>
              <a:t>vs</a:t>
            </a:r>
            <a:r>
              <a:rPr lang="en-GB" sz="1800" dirty="0" smtClean="0">
                <a:solidFill>
                  <a:srgbClr val="002060"/>
                </a:solidFill>
              </a:rPr>
              <a:t> Signalling!</a:t>
            </a:r>
            <a:br>
              <a:rPr lang="en-GB" sz="1800" dirty="0" smtClean="0">
                <a:solidFill>
                  <a:srgbClr val="002060"/>
                </a:solidFill>
              </a:rPr>
            </a:br>
            <a:r>
              <a:rPr lang="en-GB" sz="1800" dirty="0">
                <a:solidFill>
                  <a:srgbClr val="002060"/>
                </a:solidFill>
              </a:rPr>
              <a:t>	</a:t>
            </a:r>
            <a:r>
              <a:rPr lang="en-GB" sz="1800" dirty="0" smtClean="0">
                <a:solidFill>
                  <a:srgbClr val="002060"/>
                </a:solidFill>
              </a:rPr>
              <a:t>			</a:t>
            </a:r>
            <a:br>
              <a:rPr lang="en-GB" sz="1800" dirty="0" smtClean="0">
                <a:solidFill>
                  <a:srgbClr val="002060"/>
                </a:solidFill>
              </a:rPr>
            </a:br>
            <a:r>
              <a:rPr lang="en-GB" sz="1800" dirty="0">
                <a:solidFill>
                  <a:srgbClr val="002060"/>
                </a:solidFill>
              </a:rPr>
              <a:t/>
            </a:r>
            <a:br>
              <a:rPr lang="en-GB" sz="1800" dirty="0">
                <a:solidFill>
                  <a:srgbClr val="002060"/>
                </a:solidFill>
              </a:rPr>
            </a:br>
            <a:r>
              <a:rPr lang="en-GB" sz="1800" dirty="0" smtClean="0">
                <a:solidFill>
                  <a:srgbClr val="002060"/>
                </a:solidFill>
              </a:rPr>
              <a:t/>
            </a:r>
            <a:br>
              <a:rPr lang="en-GB" sz="1800" dirty="0" smtClean="0">
                <a:solidFill>
                  <a:srgbClr val="002060"/>
                </a:solidFill>
              </a:rPr>
            </a:br>
            <a:endParaRPr lang="en-GB" sz="1800" dirty="0">
              <a:solidFill>
                <a:srgbClr val="002060"/>
              </a:solidFill>
            </a:endParaRPr>
          </a:p>
        </p:txBody>
      </p:sp>
      <p:sp>
        <p:nvSpPr>
          <p:cNvPr id="4" name="Footer Placeholder 3"/>
          <p:cNvSpPr>
            <a:spLocks noGrp="1"/>
          </p:cNvSpPr>
          <p:nvPr>
            <p:ph type="ftr" sz="quarter" idx="11"/>
          </p:nvPr>
        </p:nvSpPr>
        <p:spPr/>
        <p:txBody>
          <a:bodyPr/>
          <a:lstStyle/>
          <a:p>
            <a:r>
              <a:rPr lang="en-US" smtClean="0"/>
              <a:t>UoH 27th April 2016</a:t>
            </a:r>
            <a:endParaRPr lang="en-GB"/>
          </a:p>
        </p:txBody>
      </p:sp>
      <p:sp>
        <p:nvSpPr>
          <p:cNvPr id="5" name="Slide Number Placeholder 4"/>
          <p:cNvSpPr>
            <a:spLocks noGrp="1"/>
          </p:cNvSpPr>
          <p:nvPr>
            <p:ph type="sldNum" sz="quarter" idx="12"/>
          </p:nvPr>
        </p:nvSpPr>
        <p:spPr/>
        <p:txBody>
          <a:bodyPr/>
          <a:lstStyle/>
          <a:p>
            <a:fld id="{0D1D3A5E-E98E-449F-A4A2-2C0C4EA4DD24}" type="slidenum">
              <a:rPr lang="en-GB" smtClean="0"/>
              <a:t>9</a:t>
            </a:fld>
            <a:endParaRPr lang="en-GB" dirty="0"/>
          </a:p>
        </p:txBody>
      </p:sp>
    </p:spTree>
    <p:extLst>
      <p:ext uri="{BB962C8B-B14F-4D97-AF65-F5344CB8AC3E}">
        <p14:creationId xmlns:p14="http://schemas.microsoft.com/office/powerpoint/2010/main" val="174665814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2067</TotalTime>
  <Words>2220</Words>
  <Application>Microsoft Office PowerPoint</Application>
  <PresentationFormat>On-screen Show (4:3)</PresentationFormat>
  <Paragraphs>1028</Paragraphs>
  <Slides>73</Slides>
  <Notes>3</Notes>
  <HiddenSlides>32</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73</vt:i4>
      </vt:variant>
    </vt:vector>
  </HeadingPairs>
  <TitlesOfParts>
    <vt:vector size="75" baseType="lpstr">
      <vt:lpstr>Office Theme</vt:lpstr>
      <vt:lpstr>Equation</vt:lpstr>
      <vt:lpstr>The economic returns to a degree:  how great and how varied are they?   (Is there are an earnings premium for a first or a 2.1?) </vt:lpstr>
      <vt:lpstr>Plan of Talk  1. Context 1: Evidence and Policy     Context 2: Theory and Interpretation  2. Institutional Arrangements  3. Data and Methodology  4. Results  5. Conclusions and Further Work  </vt:lpstr>
      <vt:lpstr>Plan of Talk  1. Context 1: Evidence and Policy     Importance of HE   Human Capital, R&amp;D, Economic Growth   HE Participation and Labour Supply   Socio-economic Mobility/Persistence   Political Economy: fees and funding   Returns to Education   Years of Schooling   Qualification Levels   Grades Performance   HE Policy relevance of estimated returns in UK   Dearing Report and evidence from Blundell et al. (2000: PTO)   Browne Report        </vt:lpstr>
      <vt:lpstr>     Average Graduate Premium in UK      Blundell et al. (2000):   NCDS1958 birth cohort      1991 hourly wage data   Estimates                where HE is Highest Educational Qualification      Rich set of observable characteristics      Assumes that:          Individuals with different HE do not      differ on average in unobservables.    Results    Graduate Earnings Premium   (Relative to control group with 2+ A-levels)     17% Men   37% Women        </vt:lpstr>
      <vt:lpstr>   Variation around Average    Subject   Higher for Science, Social Science      (Harkness and Machin, inter alia)    Institution   Higher for ‘Elite’ HEIs      (Chevalier et al., inter al.)    Hence Differential Fees (Greenaway and Haynes)      Prior Schooling  (Naylor and Smith)    Cohort   Walker and Zhu, 2008      Expansion no effect on average      Increased premium in highest quartile      (Ability composition effect?)    … Degree Class Premia (Not available in NCDS)    </vt:lpstr>
      <vt:lpstr>Interpretation of Graduate Earnings Premium    Human Capital Theory   Signalling/Screening/Sorting Theories     Statistical Discrimination      Short-run only? Employer Learning/Statistical Discrimination        </vt:lpstr>
      <vt:lpstr> How might we interpret any variation in graduate returns by Grades/Performance?  Again:  HKT vs Signalling   Labour market has various ‘pools’ or non-continuities   Employers of some types of occupation recruit only from ‘Graduate pool’      Criteria for successful hiring?        Cognitive skills    Non-cognitive skills    Measured by:         Degree Class      Transcript/HEAR      Subject/HEI      Interview      Internship/experience    Are these abilities:    Revealed?   (US: Arcidiacono)    Signalled?  (UK: opposite of US?)            </vt:lpstr>
      <vt:lpstr>   Jo Johnson, Minister of State for Universities and Science, speaking about BIS’s Green Paper ‘Fulfilling our Potential: Teaching Excellence, Social Mobility and Student Choice’, stated that,   “We want to encourage a (grade point average) system which provides greater information to employers about where attainment really lies. It needs to sit alongside, rather than replace, the honours degree classification… But there is a very big band, the 2.1 band. It disguises very considerable differences in attainment. You can be at the top of the band and then be 50 percentage points below and still be getting a 2.1. And students who worked hard should be able to signal to employers that’s what they’ve achieved.”   (Cited on BBC News website 06/11/2015.)  </vt:lpstr>
      <vt:lpstr>  Degree Class Premia: Evidence from available data      BCS70     LFS     USR/HESA     GCS  Background    Classification of Honours Degrees:     First     Upper Second (&gt;=2.1 =&gt; ‘Good’)     Lower Second (=&lt;2.2 =&gt; ‘Lower’)     Third     Pass (Non-honours)   Classification Rules:     Based on:      Overall average     Papers in class        Final exams/coursework      Viva    Anecdotally:  ‘Achieves’ vs ‘Is’!     = HKT vs Signalling!        </vt:lpstr>
      <vt:lpstr>  Estimated log wage premia (BCS70)                    </vt:lpstr>
      <vt:lpstr>Estimated log wage premia (LFS): selected birth cohorts in 1969-1971                     </vt:lpstr>
      <vt:lpstr>Estimated log-earnings premia (USR91, graduate cohort), birth cohort 1969-1971  USR-FDS:  First Destination  Median Occupational earnings                   Note: p-values in parentheses. Ability controls include: pre-University qualifications. Background controls include: social class of parents, school-type. Other controls include: gender, marital status, University attended and type of degree course. </vt:lpstr>
      <vt:lpstr>    Estimated log-wage premia (GCS1990, graduate): birth cohort 1968-1970                          Note: p-values in parentheses. Ability controls include pre-university qualifications, background controls include parental education, and other controls include age, gender, ethnicity, and marital status.        </vt:lpstr>
      <vt:lpstr>Estimated log-earnings premia (USR; HESA: selected cohorts) and by university type graduates aged 21-23                            </vt:lpstr>
      <vt:lpstr>    </vt:lpstr>
      <vt:lpstr>Plan of Talk  1. Context 1: Evidence and Policy     Context 2: Theory and Interpretation     How might we interpret evidence of a premium by class of degree  awarded?    Why might any premium by degree class change across cohorts?    </vt:lpstr>
      <vt:lpstr>   Hypothesis 1    Pay       Average mark ‘reveals’        ability/productivity to       Employer and this        is rewarded in the labour       market.        So when we have data on       average mark, we estimate       an average mark effect…       Average Mark</vt:lpstr>
      <vt:lpstr> Hypothesis 1   Pay       Average mark ‘reveals’       ability to Employer.              If Econometrician also       observes this mark, then       estimated coefficient        reflects ‘true’ effect of       ‘ability’ on pay.            Average Mark</vt:lpstr>
      <vt:lpstr> Hypothesis 1   Pay       But if Econometrician       observes only Degree       Class, then there        appears to be a        Premium by Class:       might wrongly interpret       this as a discontinuity.                 Average Mark</vt:lpstr>
      <vt:lpstr> Hypothesis 2   Pay       Employer regards        Degree Class as a Signal       of some dimension of       ability, over and above       the average mark, or       does not see (or heed)       the average mark.                     Average Mark</vt:lpstr>
      <vt:lpstr>  Hypothesis 2          Employer regards        Degree Class as a Signal   Pay     of some dimension of       ability.        But if Econometrician       observes only degree       class, then we cannot       rule out alternative       interpretation of (steep)       gradient in mark        (Hypothesis 1).        Average Mark</vt:lpstr>
      <vt:lpstr>A Regression Discontinuity framework offers the prospect of being able to distinguish between the two hypotheses – but requires us to observe both degree classification and underlying marks.   Hypothesis 2   Pay       Employer regards        Degree Class as a Signal       of some dimension of       ability.        A discontinuity would be I      indicative of signalling or       statistical discrimination       in the sense of the EL-SD a      approach       Average Mark</vt:lpstr>
      <vt:lpstr>A Regression Discontinuity framework offers the prospect of being able to distinguish between the two hypotheses – but requires us to observe both degree classification and underlying marks.   Hypothesis 2   Pay       Employer regards        Degree Class as a Signal       of some dimension of       ability.        A discontinuity would be I      indicative of signalling or       statistical discrimination       in the sense of the EL-SD a      approach       Average Mark</vt:lpstr>
      <vt:lpstr>Signal-Noise Ratio  There might be a difference across subjects in the Signal-Noise Ratio associated with the extent to which the overall average mark indicates ability/productivity.  There is some evidence that marks in quantitative subjects have a higher S-NR in terms of cognitive ability.   Nature of quantitative material   Nature of quantitative tests   Labour market value of quantitative skills/abilities</vt:lpstr>
      <vt:lpstr>PowerPoint Presentation</vt:lpstr>
      <vt:lpstr>PowerPoint Presentation</vt:lpstr>
      <vt:lpstr>PowerPoint Presentation</vt:lpstr>
      <vt:lpstr>PowerPoint Presentation</vt:lpstr>
      <vt:lpstr>Plan of Talk  1. Context 1: Evidence and Policy     Context 2: Theory and Interpretation  2. Institutional Arrangements  3. Data and Methodology  4. Results  5. Conclusions and Further Work  </vt:lpstr>
      <vt:lpstr>Regression discontinuity and degree class effects  Also see: di Pietro (2012);  Feng and Graetz (2015)  We use individual student data on an anonymous university located somewhere near the centre of England…  Anonymised DLHE returns for graduate cohorts of 2011/12, 2012/13, 2013/14. Matched by personal id to extensive individual student records.   Data include:    Age, gender, nationality, fees status, course, department, previous schooling, family background, degree class, marks per module per year.   Labour market outcome, 5-digit SOC, SIC, salary, degree class, location…</vt:lpstr>
      <vt:lpstr>Degree classification  Typically, based on performance in modules in years 2 and 3.   Overall mark in each module comprises marks in end-of-year examinations and in coursework assessments.  All marking is anonymous. Exam boards consider cases anonymously.  Each overall module mark is classified as follows:           The student’s final degree classification is based on the marks achieved in the individual modules.</vt:lpstr>
      <vt:lpstr>Degree classification  Historically, the student’s final degree classification is based on two aspects of the module marks:   Overall average mark across modules  Distribution of module marks by class of mark  However, for cohorts entering from 2008, the harmonisation of classification criteria across all departments means that the overall average mark is the main driver of the final classification:      In addition, there are rules for      ‘borderline’ cases within 2 percentage      points of each critical minimum mark. These     rules are based on the class distribution of     marks, marks in the final year, and marks in     core modules.       There is also a system of mitigation.</vt:lpstr>
      <vt:lpstr>Plan of Talk  1. Context 1: Evidence and Policy     Context 2: Theory and Interpretation  2. Institutional Arrangements  3. Data and Methodology  4. Results  5. Conclusions and Further Work  </vt:lpstr>
      <vt:lpstr>3. Data and Methodology  To date, we have data only for individuals who have responded to the DLHE in each cohort – we are waiting student records on all students in order to establish the extent to which DLHE respondents might differ in observable characteristics from non-respondents.  The DLHE response rate is approximately 63%.  Results to be presented today exploit data on graduates who are in full-time employment and have provided Research-Accessible personal salary information.   The usable response rate to the salary question is approximately 41%.    </vt:lpstr>
      <vt:lpstr>3. Data and Methodology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3. Data and Methodology     Issue of manipulation/precision of control over assignment variable   Student manipulation:   Those on track for ‘borderline’ after Year 2 work hard to achieve 2.1,  those below borderline reduce effort. So we’d see a trough in the density  distribution.  Note: manipulation of overall average much harder than of a single module    Marker manipulation:  Eg practice of avoiding ‘9s’   Exam Board manipulation:  If Board uses ‘unobservable’ knowledge insight/rules/discretion which  correctly assign individuals to treatment/control groups. “This person is a 2.1”</vt:lpstr>
      <vt:lpstr>PowerPoint Presentation</vt:lpstr>
      <vt:lpstr>PowerPoint Presentation</vt:lpstr>
      <vt:lpstr>Plan of Talk  1. Context 1: Evidence and Policy     Context 2: Theory and Interpretation  2. Institutional Arrangements  3. Data and Methodology  4. Results  5. Conclusions and Further Work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Plan of Talk  1. Context 1: Evidence and Policy     Context 2: Theory and Interpretation  2. Institutional Arrangements  3. Data and Methodology  4. Results  5. Conclusions and Further Work  </vt:lpstr>
      <vt:lpstr>5. Conclusions and Further Work   (i) (Fuzzy) RD to estimate causal effect of degree class on earnings   (ii) Evidence of Signalling in early careers   Upper Second Class Premium     For Science only: 27%   First Class Premium on average:  16%    Strongest for Science: 22%  (iii) Other findings   Large negative female intercept   Premia for Science and Social Science over Arts/Humanities  (iv) Further Work/Data   4-digit SOC average occupational earnings   Telephone Responses   More cohorts   3 ½ year follow-up   HMRC link    =&gt; Non-parametric results</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Naylor, Robin</dc:creator>
  <cp:lastModifiedBy>Naylor, Robin</cp:lastModifiedBy>
  <cp:revision>140</cp:revision>
  <cp:lastPrinted>2016-04-26T16:25:44Z</cp:lastPrinted>
  <dcterms:created xsi:type="dcterms:W3CDTF">2015-03-09T11:55:24Z</dcterms:created>
  <dcterms:modified xsi:type="dcterms:W3CDTF">2016-04-26T16:30:42Z</dcterms:modified>
</cp:coreProperties>
</file>