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2" r:id="rId2"/>
    <p:sldId id="274" r:id="rId3"/>
    <p:sldId id="273" r:id="rId4"/>
    <p:sldId id="257" r:id="rId5"/>
    <p:sldId id="258" r:id="rId6"/>
    <p:sldId id="259" r:id="rId7"/>
    <p:sldId id="260" r:id="rId8"/>
    <p:sldId id="261" r:id="rId9"/>
    <p:sldId id="256" r:id="rId10"/>
    <p:sldId id="262" r:id="rId11"/>
    <p:sldId id="266" r:id="rId12"/>
    <p:sldId id="263" r:id="rId13"/>
    <p:sldId id="265" r:id="rId14"/>
    <p:sldId id="264" r:id="rId15"/>
    <p:sldId id="268" r:id="rId16"/>
    <p:sldId id="269" r:id="rId17"/>
    <p:sldId id="270" r:id="rId18"/>
    <p:sldId id="271"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33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C033B8-D7FF-491E-9D88-ACC332380C57}" type="datetimeFigureOut">
              <a:rPr lang="en-GB" smtClean="0"/>
              <a:t>25/06/2019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CED91-A307-455C-890D-582B9917F6D8}" type="slidenum">
              <a:rPr lang="en-GB" smtClean="0"/>
              <a:t>‹#›</a:t>
            </a:fld>
            <a:endParaRPr lang="en-GB"/>
          </a:p>
        </p:txBody>
      </p:sp>
    </p:spTree>
    <p:extLst>
      <p:ext uri="{BB962C8B-B14F-4D97-AF65-F5344CB8AC3E}">
        <p14:creationId xmlns:p14="http://schemas.microsoft.com/office/powerpoint/2010/main" val="346543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379642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1989538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3263594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1323327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anose="020B0604020202020204" pitchFamily="34" charset="0"/>
            </a:endParaRPr>
          </a:p>
        </p:txBody>
      </p:sp>
    </p:spTree>
    <p:extLst>
      <p:ext uri="{BB962C8B-B14F-4D97-AF65-F5344CB8AC3E}">
        <p14:creationId xmlns:p14="http://schemas.microsoft.com/office/powerpoint/2010/main" val="2266120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0F121F7-DE0E-446E-9B1D-C436AA6043CA}" type="datetime1">
              <a:rPr lang="en-GB" smtClean="0"/>
              <a:t>25/06/2019</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948678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EE55B4-7AB2-4740-9D57-87FBC6D707CD}" type="datetime1">
              <a:rPr lang="en-GB" smtClean="0"/>
              <a:t>25/06/2019</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442212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6FC8749-0507-4F40-BCC0-6225063CB25B}" type="datetime1">
              <a:rPr lang="en-GB" smtClean="0"/>
              <a:t>25/06/2019</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4009780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7976920-A228-48D4-87F6-7B4C46FD2C9D}" type="datetime1">
              <a:rPr lang="en-GB" smtClean="0"/>
              <a:t>25/06/2019</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894166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7BE6791-40D3-4604-A83B-DD0F539BA728}" type="datetime1">
              <a:rPr lang="en-GB" smtClean="0"/>
              <a:t>25/06/2019</a:t>
            </a:fld>
            <a:endParaRPr lang="en-GB"/>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77631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A5BACA2-C810-497D-9B4A-C03F6E02DC7D}" type="datetime1">
              <a:rPr lang="en-GB" smtClean="0"/>
              <a:t>25/06/2019</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2296096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4DC6B0A-183E-44EC-8FD7-DB6D858E3964}" type="datetime1">
              <a:rPr lang="en-GB" smtClean="0"/>
              <a:t>25/06/2019</a:t>
            </a:fld>
            <a:endParaRPr lang="en-GB"/>
          </a:p>
        </p:txBody>
      </p:sp>
      <p:sp>
        <p:nvSpPr>
          <p:cNvPr id="8" name="Footer Placeholder 7"/>
          <p:cNvSpPr>
            <a:spLocks noGrp="1"/>
          </p:cNvSpPr>
          <p:nvPr>
            <p:ph type="ftr" sz="quarter" idx="11"/>
          </p:nvPr>
        </p:nvSpPr>
        <p:spPr/>
        <p:txBody>
          <a:bodyPr/>
          <a:lstStyle/>
          <a:p>
            <a:r>
              <a:rPr lang="en-GB" smtClean="0"/>
              <a:t>Robin Naylor, Department of Economics, Warwick</a:t>
            </a:r>
            <a:endParaRPr lang="en-GB"/>
          </a:p>
        </p:txBody>
      </p:sp>
      <p:sp>
        <p:nvSpPr>
          <p:cNvPr id="9" name="Slide Number Placeholder 8"/>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3973046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C7F99D-963A-43E9-BBEB-93278C2F23E1}" type="datetime1">
              <a:rPr lang="en-GB" smtClean="0"/>
              <a:t>25/06/2019</a:t>
            </a:fld>
            <a:endParaRPr lang="en-GB"/>
          </a:p>
        </p:txBody>
      </p:sp>
      <p:sp>
        <p:nvSpPr>
          <p:cNvPr id="4" name="Footer Placeholder 3"/>
          <p:cNvSpPr>
            <a:spLocks noGrp="1"/>
          </p:cNvSpPr>
          <p:nvPr>
            <p:ph type="ftr" sz="quarter" idx="11"/>
          </p:nvPr>
        </p:nvSpPr>
        <p:spPr/>
        <p:txBody>
          <a:bodyPr/>
          <a:lstStyle/>
          <a:p>
            <a:r>
              <a:rPr lang="en-GB" smtClean="0"/>
              <a:t>Robin Naylor, Department of Economics, Warwick</a:t>
            </a:r>
            <a:endParaRPr lang="en-GB"/>
          </a:p>
        </p:txBody>
      </p:sp>
      <p:sp>
        <p:nvSpPr>
          <p:cNvPr id="5" name="Slide Number Placeholder 4"/>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1518677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85F4A2-63BC-486E-B238-B638EA6DA75C}" type="datetime1">
              <a:rPr lang="en-GB" smtClean="0"/>
              <a:t>25/06/2019</a:t>
            </a:fld>
            <a:endParaRPr lang="en-GB"/>
          </a:p>
        </p:txBody>
      </p:sp>
      <p:sp>
        <p:nvSpPr>
          <p:cNvPr id="3" name="Footer Placeholder 2"/>
          <p:cNvSpPr>
            <a:spLocks noGrp="1"/>
          </p:cNvSpPr>
          <p:nvPr>
            <p:ph type="ftr" sz="quarter" idx="11"/>
          </p:nvPr>
        </p:nvSpPr>
        <p:spPr/>
        <p:txBody>
          <a:bodyPr/>
          <a:lstStyle/>
          <a:p>
            <a:r>
              <a:rPr lang="en-GB" smtClean="0"/>
              <a:t>Robin Naylor, Department of Economics, Warwick</a:t>
            </a:r>
            <a:endParaRPr lang="en-GB"/>
          </a:p>
        </p:txBody>
      </p:sp>
      <p:sp>
        <p:nvSpPr>
          <p:cNvPr id="4" name="Slide Number Placeholder 3"/>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618313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DAF9220-0B8B-431F-91D8-F1690A5B6B51}" type="datetime1">
              <a:rPr lang="en-GB" smtClean="0"/>
              <a:t>25/06/2019</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3129466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69455A0-2042-4F9A-9A30-15D17AE35964}" type="datetime1">
              <a:rPr lang="en-GB" smtClean="0"/>
              <a:t>25/06/2019</a:t>
            </a:fld>
            <a:endParaRPr lang="en-GB"/>
          </a:p>
        </p:txBody>
      </p:sp>
      <p:sp>
        <p:nvSpPr>
          <p:cNvPr id="6" name="Footer Placeholder 5"/>
          <p:cNvSpPr>
            <a:spLocks noGrp="1"/>
          </p:cNvSpPr>
          <p:nvPr>
            <p:ph type="ftr" sz="quarter" idx="11"/>
          </p:nvPr>
        </p:nvSpPr>
        <p:spPr/>
        <p:txBody>
          <a:bodyPr/>
          <a:lstStyle/>
          <a:p>
            <a:r>
              <a:rPr lang="en-GB" smtClean="0"/>
              <a:t>Robin Naylor, Department of Economics, Warwick</a:t>
            </a:r>
            <a:endParaRPr lang="en-GB"/>
          </a:p>
        </p:txBody>
      </p:sp>
      <p:sp>
        <p:nvSpPr>
          <p:cNvPr id="7" name="Slide Number Placeholder 6"/>
          <p:cNvSpPr>
            <a:spLocks noGrp="1"/>
          </p:cNvSpPr>
          <p:nvPr>
            <p:ph type="sldNum" sz="quarter" idx="12"/>
          </p:nvPr>
        </p:nvSpPr>
        <p:spPr/>
        <p:txBody>
          <a:bodyPr/>
          <a:lstStyle/>
          <a:p>
            <a:fld id="{4C2F40E2-E137-47EA-8C57-C2C808CEF67F}" type="slidenum">
              <a:rPr lang="en-GB" smtClean="0"/>
              <a:t>‹#›</a:t>
            </a:fld>
            <a:endParaRPr lang="en-GB"/>
          </a:p>
        </p:txBody>
      </p:sp>
    </p:spTree>
    <p:extLst>
      <p:ext uri="{BB962C8B-B14F-4D97-AF65-F5344CB8AC3E}">
        <p14:creationId xmlns:p14="http://schemas.microsoft.com/office/powerpoint/2010/main" val="342092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44CCD-84FB-4EA3-9C6F-950D735E01E9}" type="datetime1">
              <a:rPr lang="en-GB" smtClean="0"/>
              <a:t>25/06/2019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Robin Naylor, Department of Economics, Warwick</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F40E2-E137-47EA-8C57-C2C808CEF67F}" type="slidenum">
              <a:rPr lang="en-GB" smtClean="0"/>
              <a:t>‹#›</a:t>
            </a:fld>
            <a:endParaRPr lang="en-GB"/>
          </a:p>
        </p:txBody>
      </p:sp>
    </p:spTree>
    <p:extLst>
      <p:ext uri="{BB962C8B-B14F-4D97-AF65-F5344CB8AC3E}">
        <p14:creationId xmlns:p14="http://schemas.microsoft.com/office/powerpoint/2010/main" val="2575533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theguardian.com/profile/jessica-murray" TargetMode="External"/><Relationship Id="rId2" Type="http://schemas.openxmlformats.org/officeDocument/2006/relationships/hyperlink" Target="https://www.theguardian.com/business/2019/may/22/british-steel-to-enter-insolvency-after-rescue-talks-with-government-fail" TargetMode="External"/><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hyperlink" Target="https://www.theguardian.com/business/2019/may/22/sadness-and-fear-in-scunthorpe-after-british-steel-liquidation#img-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351601"/>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a:t>
            </a:fld>
            <a:endParaRPr lang="en-GB"/>
          </a:p>
        </p:txBody>
      </p:sp>
      <p:sp>
        <p:nvSpPr>
          <p:cNvPr id="9" name="Rectangle 2"/>
          <p:cNvSpPr txBox="1">
            <a:spLocks noChangeArrowheads="1"/>
          </p:cNvSpPr>
          <p:nvPr/>
        </p:nvSpPr>
        <p:spPr>
          <a:xfrm>
            <a:off x="324197" y="1350804"/>
            <a:ext cx="10413075" cy="518810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1800" dirty="0">
              <a:solidFill>
                <a:schemeClr val="accent5">
                  <a:lumMod val="75000"/>
                </a:schemeClr>
              </a:solidFill>
            </a:endParaRPr>
          </a:p>
          <a:p>
            <a:r>
              <a:rPr lang="en-GB" altLang="en-US" sz="1800" b="1" dirty="0">
                <a:solidFill>
                  <a:schemeClr val="accent5">
                    <a:lumMod val="75000"/>
                  </a:schemeClr>
                </a:solidFill>
              </a:rPr>
              <a:t>‘Free’ </a:t>
            </a:r>
            <a:r>
              <a:rPr lang="en-GB" altLang="en-US" sz="1800" b="1" dirty="0" smtClean="0">
                <a:solidFill>
                  <a:schemeClr val="accent5">
                    <a:lumMod val="75000"/>
                  </a:schemeClr>
                </a:solidFill>
              </a:rPr>
              <a:t>Markets</a:t>
            </a:r>
          </a:p>
          <a:p>
            <a:endParaRPr lang="en-GB" altLang="en-US" sz="1800" b="1" dirty="0">
              <a:solidFill>
                <a:schemeClr val="accent5">
                  <a:lumMod val="75000"/>
                </a:schemeClr>
              </a:solidFill>
            </a:endParaRPr>
          </a:p>
          <a:p>
            <a:r>
              <a:rPr lang="en-GB" altLang="en-US" sz="1800" b="1" dirty="0" smtClean="0">
                <a:solidFill>
                  <a:schemeClr val="accent5">
                    <a:lumMod val="75000"/>
                  </a:schemeClr>
                </a:solidFill>
              </a:rPr>
              <a:t>‘Free’ Trade</a:t>
            </a:r>
          </a:p>
          <a:p>
            <a:endParaRPr lang="en-GB" altLang="en-US" sz="1800" b="1" dirty="0">
              <a:solidFill>
                <a:schemeClr val="accent5">
                  <a:lumMod val="75000"/>
                </a:schemeClr>
              </a:solidFill>
            </a:endParaRPr>
          </a:p>
          <a:p>
            <a:r>
              <a:rPr lang="en-GB" altLang="en-US" sz="1800" b="1" dirty="0" smtClean="0">
                <a:solidFill>
                  <a:schemeClr val="accent5">
                    <a:lumMod val="75000"/>
                  </a:schemeClr>
                </a:solidFill>
              </a:rPr>
              <a:t>‘Free’ to Choose</a:t>
            </a:r>
            <a:endParaRPr lang="en-GB" altLang="en-US" sz="1800" b="1" dirty="0">
              <a:solidFill>
                <a:schemeClr val="accent5">
                  <a:lumMod val="75000"/>
                </a:schemeClr>
              </a:solidFill>
            </a:endParaRPr>
          </a:p>
          <a:p>
            <a:pPr marL="342900" indent="-342900">
              <a:buAutoNum type="arabicPeriod"/>
            </a:pPr>
            <a:endParaRPr lang="en-GB" altLang="en-US" sz="1800" b="1" i="1" dirty="0" smtClean="0">
              <a:solidFill>
                <a:schemeClr val="accent5">
                  <a:lumMod val="75000"/>
                </a:schemeClr>
              </a:solidFill>
            </a:endParaRPr>
          </a:p>
          <a:p>
            <a:r>
              <a:rPr lang="en-GB" altLang="en-US" sz="1800" b="1" dirty="0" smtClean="0">
                <a:solidFill>
                  <a:schemeClr val="accent5">
                    <a:lumMod val="75000"/>
                  </a:schemeClr>
                </a:solidFill>
              </a:rPr>
              <a:t>What’s not to like?</a:t>
            </a:r>
          </a:p>
          <a:p>
            <a:endParaRPr lang="en-GB" altLang="en-US" sz="1800" b="1" dirty="0">
              <a:solidFill>
                <a:schemeClr val="accent5">
                  <a:lumMod val="75000"/>
                </a:schemeClr>
              </a:solidFill>
            </a:endParaRPr>
          </a:p>
          <a:p>
            <a:endParaRPr lang="en-GB" altLang="en-US" sz="1600" dirty="0" smtClean="0">
              <a:solidFill>
                <a:schemeClr val="accent5">
                  <a:lumMod val="75000"/>
                </a:schemeClr>
              </a:solidFill>
            </a:endParaRPr>
          </a:p>
          <a:p>
            <a:r>
              <a:rPr lang="en-GB" altLang="en-US" sz="2000" dirty="0" smtClean="0">
                <a:solidFill>
                  <a:schemeClr val="accent5">
                    <a:lumMod val="75000"/>
                  </a:schemeClr>
                </a:solidFill>
              </a:rPr>
              <a:t>But the traditional textbook model of apparently equally free employers and employees is missing the concept of Power. Especially </a:t>
            </a:r>
            <a:r>
              <a:rPr lang="en-GB" altLang="en-US" sz="2000" i="1" dirty="0" smtClean="0">
                <a:solidFill>
                  <a:schemeClr val="accent5">
                    <a:lumMod val="75000"/>
                  </a:schemeClr>
                </a:solidFill>
              </a:rPr>
              <a:t>Asymmetric</a:t>
            </a:r>
            <a:r>
              <a:rPr lang="en-GB" altLang="en-US" sz="2000" dirty="0" smtClean="0">
                <a:solidFill>
                  <a:schemeClr val="accent5">
                    <a:lumMod val="75000"/>
                  </a:schemeClr>
                </a:solidFill>
              </a:rPr>
              <a:t> Power.</a:t>
            </a:r>
          </a:p>
          <a:p>
            <a:endParaRPr lang="en-GB" altLang="en-US" sz="2000" dirty="0">
              <a:solidFill>
                <a:schemeClr val="accent5">
                  <a:lumMod val="75000"/>
                </a:schemeClr>
              </a:solidFill>
            </a:endParaRPr>
          </a:p>
          <a:p>
            <a:pPr marL="285750" indent="-285750">
              <a:buFont typeface="Arial" panose="020B0604020202020204" pitchFamily="34" charset="0"/>
              <a:buChar char="•"/>
            </a:pPr>
            <a:r>
              <a:rPr lang="en-GB" altLang="en-US" sz="2000" dirty="0" smtClean="0">
                <a:solidFill>
                  <a:schemeClr val="accent5">
                    <a:lumMod val="75000"/>
                  </a:schemeClr>
                </a:solidFill>
              </a:rPr>
              <a:t>A steel worker in Scunthorpe informs their employer that they are quitting. It is not national news. Shares in British Steel do not plummet.</a:t>
            </a:r>
          </a:p>
          <a:p>
            <a:pPr marL="285750" indent="-285750">
              <a:buFont typeface="Arial" panose="020B0604020202020204" pitchFamily="34" charset="0"/>
              <a:buChar char="•"/>
            </a:pPr>
            <a:endParaRPr lang="en-GB" altLang="en-US" sz="2000" dirty="0">
              <a:solidFill>
                <a:schemeClr val="accent5">
                  <a:lumMod val="75000"/>
                </a:schemeClr>
              </a:solidFill>
            </a:endParaRPr>
          </a:p>
          <a:p>
            <a:pPr marL="285750" indent="-285750">
              <a:buFont typeface="Arial" panose="020B0604020202020204" pitchFamily="34" charset="0"/>
              <a:buChar char="•"/>
            </a:pPr>
            <a:r>
              <a:rPr lang="en-GB" altLang="en-US" sz="2000" dirty="0" smtClean="0">
                <a:solidFill>
                  <a:schemeClr val="accent5">
                    <a:lumMod val="75000"/>
                  </a:schemeClr>
                </a:solidFill>
              </a:rPr>
              <a:t>British Steel announce that they are closing down production in Scunthorpe and it’s national news: the consequences for each worker and the wider community are devastating…Guardian Newspaper May 22</a:t>
            </a:r>
            <a:r>
              <a:rPr lang="en-GB" altLang="en-US" sz="2000" baseline="30000" dirty="0" smtClean="0">
                <a:solidFill>
                  <a:schemeClr val="accent5">
                    <a:lumMod val="75000"/>
                  </a:schemeClr>
                </a:solidFill>
              </a:rPr>
              <a:t>nd</a:t>
            </a:r>
            <a:r>
              <a:rPr lang="en-GB" altLang="en-US" sz="2000" dirty="0" smtClean="0">
                <a:solidFill>
                  <a:schemeClr val="accent5">
                    <a:lumMod val="75000"/>
                  </a:schemeClr>
                </a:solidFill>
              </a:rPr>
              <a:t> 2019…</a:t>
            </a:r>
          </a:p>
          <a:p>
            <a:endParaRPr lang="en-GB" altLang="en-US" sz="2000" dirty="0">
              <a:solidFill>
                <a:schemeClr val="accent5">
                  <a:lumMod val="75000"/>
                </a:schemeClr>
              </a:solidFill>
            </a:endParaRPr>
          </a:p>
          <a:p>
            <a:endParaRPr lang="en-GB" altLang="en-US" sz="2000" dirty="0" smtClean="0">
              <a:solidFill>
                <a:schemeClr val="accent5">
                  <a:lumMod val="75000"/>
                </a:schemeClr>
              </a:solidFill>
            </a:endParaRPr>
          </a:p>
          <a:p>
            <a:endParaRPr lang="en-GB" altLang="en-US" sz="1800" dirty="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Tree>
    <p:extLst>
      <p:ext uri="{BB962C8B-B14F-4D97-AF65-F5344CB8AC3E}">
        <p14:creationId xmlns:p14="http://schemas.microsoft.com/office/powerpoint/2010/main" val="28185719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10</a:t>
            </a:fld>
            <a:endParaRPr lang="en-GB"/>
          </a:p>
        </p:txBody>
      </p:sp>
      <p:sp>
        <p:nvSpPr>
          <p:cNvPr id="9" name="Rectangle 2"/>
          <p:cNvSpPr txBox="1">
            <a:spLocks noChangeArrowheads="1"/>
          </p:cNvSpPr>
          <p:nvPr/>
        </p:nvSpPr>
        <p:spPr>
          <a:xfrm>
            <a:off x="181494" y="1940799"/>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r>
              <a:rPr lang="en-GB" altLang="en-US" sz="1600" dirty="0" smtClean="0">
                <a:solidFill>
                  <a:schemeClr val="accent5">
                    <a:lumMod val="75000"/>
                  </a:schemeClr>
                </a:solidFill>
              </a:rPr>
              <a:t>Monopsony power can be used both:</a:t>
            </a:r>
          </a:p>
          <a:p>
            <a:endParaRPr lang="en-GB" altLang="en-US" sz="1600" dirty="0" smtClean="0">
              <a:solidFill>
                <a:schemeClr val="accent5">
                  <a:lumMod val="75000"/>
                </a:schemeClr>
              </a:solidFill>
            </a:endParaRPr>
          </a:p>
          <a:p>
            <a:pPr marL="400050" indent="-400050">
              <a:buAutoNum type="romanLcParenBoth"/>
            </a:pPr>
            <a:r>
              <a:rPr lang="en-GB" altLang="en-US" sz="1600" dirty="0" smtClean="0">
                <a:solidFill>
                  <a:schemeClr val="accent5">
                    <a:lumMod val="75000"/>
                  </a:schemeClr>
                </a:solidFill>
              </a:rPr>
              <a:t>to sustain low wages and </a:t>
            </a:r>
          </a:p>
          <a:p>
            <a:pPr marL="400050" indent="-400050">
              <a:buAutoNum type="romanLcParenBoth"/>
            </a:pPr>
            <a:r>
              <a:rPr lang="en-GB" altLang="en-US" sz="1600" dirty="0" smtClean="0">
                <a:solidFill>
                  <a:schemeClr val="accent5">
                    <a:lumMod val="75000"/>
                  </a:schemeClr>
                </a:solidFill>
              </a:rPr>
              <a:t>to sustain long hours of work. </a:t>
            </a:r>
            <a:endParaRPr lang="en-GB" altLang="en-US" sz="1600" dirty="0" smtClean="0">
              <a:solidFill>
                <a:schemeClr val="accent5">
                  <a:lumMod val="75000"/>
                </a:schemeClr>
              </a:solidFill>
            </a:endParaRPr>
          </a:p>
          <a:p>
            <a:endParaRPr lang="en-GB" altLang="en-US" sz="1600" b="1" i="1" dirty="0">
              <a:solidFill>
                <a:schemeClr val="accent5">
                  <a:lumMod val="75000"/>
                </a:schemeClr>
              </a:solidFill>
            </a:endParaRPr>
          </a:p>
          <a:p>
            <a:r>
              <a:rPr lang="en-GB" altLang="en-US" sz="1600" b="1" i="1" dirty="0" smtClean="0">
                <a:solidFill>
                  <a:srgbClr val="FF0000"/>
                </a:solidFill>
              </a:rPr>
              <a:t>Low </a:t>
            </a:r>
            <a:r>
              <a:rPr lang="en-GB" altLang="en-US" sz="1600" b="1" i="1" dirty="0" smtClean="0">
                <a:solidFill>
                  <a:srgbClr val="FF0000"/>
                </a:solidFill>
              </a:rPr>
              <a:t>paid workers </a:t>
            </a:r>
            <a:r>
              <a:rPr lang="en-GB" altLang="en-US" sz="1600" b="1" i="1" dirty="0" smtClean="0">
                <a:solidFill>
                  <a:srgbClr val="FF0000"/>
                </a:solidFill>
              </a:rPr>
              <a:t>are pushed off their labour supply curves and work longer hours than they would choose at their wage rate.</a:t>
            </a:r>
            <a:endParaRPr lang="en-GB" altLang="en-US" sz="1600" b="1" i="1" dirty="0" smtClean="0">
              <a:solidFill>
                <a:srgbClr val="FF0000"/>
              </a:solidFill>
            </a:endParaRPr>
          </a:p>
          <a:p>
            <a:endParaRPr lang="en-GB" altLang="en-US" sz="1600" dirty="0">
              <a:solidFill>
                <a:schemeClr val="accent5">
                  <a:lumMod val="75000"/>
                </a:schemeClr>
              </a:solidFill>
            </a:endParaRPr>
          </a:p>
          <a:p>
            <a:r>
              <a:rPr lang="en-GB" altLang="en-US" sz="1600" dirty="0" smtClean="0">
                <a:solidFill>
                  <a:schemeClr val="accent5">
                    <a:lumMod val="75000"/>
                  </a:schemeClr>
                </a:solidFill>
              </a:rPr>
              <a:t>Evidence: Stewart and </a:t>
            </a:r>
            <a:r>
              <a:rPr lang="en-GB" altLang="en-US" sz="1600" dirty="0" err="1" smtClean="0">
                <a:solidFill>
                  <a:schemeClr val="accent5">
                    <a:lumMod val="75000"/>
                  </a:schemeClr>
                </a:solidFill>
              </a:rPr>
              <a:t>Swaffield</a:t>
            </a:r>
            <a:r>
              <a:rPr lang="en-GB" altLang="en-US" sz="1600" dirty="0" smtClean="0">
                <a:solidFill>
                  <a:schemeClr val="accent5">
                    <a:lumMod val="75000"/>
                  </a:schemeClr>
                </a:solidFill>
              </a:rPr>
              <a:t>, Economic Journal, 1997:</a:t>
            </a:r>
          </a:p>
          <a:p>
            <a:endParaRPr lang="en-GB" altLang="en-US" sz="1600" dirty="0" smtClean="0">
              <a:solidFill>
                <a:schemeClr val="accent5">
                  <a:lumMod val="75000"/>
                </a:schemeClr>
              </a:solidFill>
            </a:endParaRPr>
          </a:p>
          <a:p>
            <a:pPr marL="285750" indent="-285750">
              <a:buFont typeface="Arial" panose="020B0604020202020204" pitchFamily="34" charset="0"/>
              <a:buChar char="•"/>
            </a:pPr>
            <a:r>
              <a:rPr lang="en-GB" altLang="en-US" sz="1600" dirty="0" smtClean="0">
                <a:solidFill>
                  <a:schemeClr val="accent5">
                    <a:lumMod val="75000"/>
                  </a:schemeClr>
                </a:solidFill>
              </a:rPr>
              <a:t>No free choice of hours within jobs and limited choice across jobs</a:t>
            </a:r>
          </a:p>
          <a:p>
            <a:pPr marL="285750" indent="-285750">
              <a:buFont typeface="Arial" panose="020B0604020202020204" pitchFamily="34" charset="0"/>
              <a:buChar char="•"/>
            </a:pPr>
            <a:r>
              <a:rPr lang="en-GB" altLang="en-US" sz="1600" dirty="0" smtClean="0">
                <a:solidFill>
                  <a:schemeClr val="accent5">
                    <a:lumMod val="75000"/>
                  </a:schemeClr>
                </a:solidFill>
              </a:rPr>
              <a:t>Job offers typically have hours constraints bundled with the wage</a:t>
            </a:r>
          </a:p>
          <a:p>
            <a:pPr marL="285750" indent="-285750">
              <a:buFont typeface="Arial" panose="020B0604020202020204" pitchFamily="34" charset="0"/>
              <a:buChar char="•"/>
            </a:pPr>
            <a:r>
              <a:rPr lang="en-GB" altLang="en-US" sz="1600" dirty="0" smtClean="0">
                <a:solidFill>
                  <a:schemeClr val="accent5">
                    <a:lumMod val="75000"/>
                  </a:schemeClr>
                </a:solidFill>
              </a:rPr>
              <a:t>British employees work longer hours than their counterparts in all other ‘EC’ countries</a:t>
            </a:r>
          </a:p>
          <a:p>
            <a:pPr marL="285750" indent="-285750">
              <a:buFont typeface="Arial" panose="020B0604020202020204" pitchFamily="34" charset="0"/>
              <a:buChar char="•"/>
            </a:pPr>
            <a:r>
              <a:rPr lang="en-GB" altLang="en-US" sz="1600" dirty="0" smtClean="0">
                <a:solidFill>
                  <a:schemeClr val="accent5">
                    <a:lumMod val="75000"/>
                  </a:schemeClr>
                </a:solidFill>
              </a:rPr>
              <a:t>Over 1/3 of men in Britain work longer hours than they would choose at their current wage rate</a:t>
            </a:r>
          </a:p>
          <a:p>
            <a:pPr marL="285750" indent="-285750">
              <a:buFont typeface="Arial" panose="020B0604020202020204" pitchFamily="34" charset="0"/>
              <a:buChar char="•"/>
            </a:pPr>
            <a:r>
              <a:rPr lang="en-GB" altLang="en-US" sz="1600" dirty="0" smtClean="0">
                <a:solidFill>
                  <a:schemeClr val="accent5">
                    <a:lumMod val="75000"/>
                  </a:schemeClr>
                </a:solidFill>
              </a:rPr>
              <a:t>Mean of desired hours for manual workers is 4.3 hours per week below actual hours worked</a:t>
            </a:r>
          </a:p>
          <a:p>
            <a:pPr marL="285750" indent="-285750">
              <a:buFont typeface="Arial" panose="020B0604020202020204" pitchFamily="34" charset="0"/>
              <a:buChar char="•"/>
            </a:pPr>
            <a:r>
              <a:rPr lang="en-GB" altLang="en-US" sz="1600" dirty="0" smtClean="0">
                <a:solidFill>
                  <a:schemeClr val="accent5">
                    <a:lumMod val="75000"/>
                  </a:schemeClr>
                </a:solidFill>
              </a:rPr>
              <a:t>Minimum hours constraints set by firms are an increasing function of the local unemployment rate</a:t>
            </a:r>
          </a:p>
          <a:p>
            <a:pPr marL="285750" indent="-285750">
              <a:buFont typeface="Arial" panose="020B0604020202020204" pitchFamily="34" charset="0"/>
              <a:buChar char="•"/>
            </a:pPr>
            <a:r>
              <a:rPr lang="en-GB" altLang="en-US" sz="1600" dirty="0" smtClean="0">
                <a:solidFill>
                  <a:schemeClr val="accent5">
                    <a:lumMod val="75000"/>
                  </a:schemeClr>
                </a:solidFill>
              </a:rPr>
              <a:t>The minimum hours constraint is a negative function of the wage</a:t>
            </a:r>
          </a:p>
          <a:p>
            <a:pPr marL="285750" indent="-285750">
              <a:buFont typeface="Arial" panose="020B0604020202020204" pitchFamily="34" charset="0"/>
              <a:buChar char="•"/>
            </a:pPr>
            <a:endParaRPr lang="en-GB" altLang="en-US" sz="1600" b="1" i="1" dirty="0">
              <a:solidFill>
                <a:schemeClr val="accent5">
                  <a:lumMod val="75000"/>
                </a:schemeClr>
              </a:solidFill>
            </a:endParaRPr>
          </a:p>
          <a:p>
            <a:pPr marL="285750" indent="-285750">
              <a:buFont typeface="Arial" panose="020B0604020202020204" pitchFamily="34" charset="0"/>
              <a:buChar char="•"/>
            </a:pPr>
            <a:endParaRPr lang="en-GB" altLang="en-US" sz="1600" b="1" i="1" dirty="0" smtClean="0">
              <a:solidFill>
                <a:schemeClr val="accent5">
                  <a:lumMod val="75000"/>
                </a:schemeClr>
              </a:solidFill>
            </a:endParaRPr>
          </a:p>
          <a:p>
            <a:pPr lvl="1"/>
            <a:endParaRPr lang="en-GB" altLang="en-US" sz="100" b="1" i="1"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Rectangle 2"/>
          <p:cNvSpPr txBox="1">
            <a:spLocks noChangeArrowheads="1"/>
          </p:cNvSpPr>
          <p:nvPr/>
        </p:nvSpPr>
        <p:spPr>
          <a:xfrm>
            <a:off x="181494" y="5241232"/>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rgbClr val="FF0000"/>
                </a:solidFill>
              </a:rPr>
              <a:t>(… the Chair will impose a maximum hours constraint on me, so Jump to Slide </a:t>
            </a:r>
            <a:r>
              <a:rPr lang="en-GB" altLang="en-US" sz="2500" dirty="0" smtClean="0">
                <a:solidFill>
                  <a:srgbClr val="FF0000"/>
                </a:solidFill>
              </a:rPr>
              <a:t>15…)</a:t>
            </a:r>
            <a:endParaRPr lang="en-US" altLang="en-US" sz="2500" dirty="0">
              <a:solidFill>
                <a:srgbClr val="FF0000"/>
              </a:solidFill>
            </a:endParaRPr>
          </a:p>
        </p:txBody>
      </p:sp>
    </p:spTree>
    <p:extLst>
      <p:ext uri="{BB962C8B-B14F-4D97-AF65-F5344CB8AC3E}">
        <p14:creationId xmlns:p14="http://schemas.microsoft.com/office/powerpoint/2010/main" val="1415837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11</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27" name="Arc 26"/>
          <p:cNvSpPr/>
          <p:nvPr/>
        </p:nvSpPr>
        <p:spPr>
          <a:xfrm flipV="1">
            <a:off x="588589" y="2249791"/>
            <a:ext cx="331235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Arc 27"/>
          <p:cNvSpPr/>
          <p:nvPr/>
        </p:nvSpPr>
        <p:spPr>
          <a:xfrm flipH="1" flipV="1">
            <a:off x="1681180" y="2244593"/>
            <a:ext cx="115740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Arc 28"/>
          <p:cNvSpPr/>
          <p:nvPr/>
        </p:nvSpPr>
        <p:spPr>
          <a:xfrm flipV="1">
            <a:off x="1771916" y="1638692"/>
            <a:ext cx="2506279"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Arc 29"/>
          <p:cNvSpPr/>
          <p:nvPr/>
        </p:nvSpPr>
        <p:spPr>
          <a:xfrm flipH="1" flipV="1">
            <a:off x="2435693" y="1638693"/>
            <a:ext cx="115740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Text Box 16"/>
          <p:cNvSpPr txBox="1">
            <a:spLocks noChangeArrowheads="1"/>
          </p:cNvSpPr>
          <p:nvPr/>
        </p:nvSpPr>
        <p:spPr bwMode="auto">
          <a:xfrm>
            <a:off x="6613456" y="1929910"/>
            <a:ext cx="420971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solidFill>
                  <a:schemeClr val="accent5">
                    <a:lumMod val="75000"/>
                  </a:schemeClr>
                </a:solidFill>
                <a:latin typeface="+mn-lt"/>
              </a:rPr>
              <a:t>Worker Indifference curves in (</a:t>
            </a:r>
            <a:r>
              <a:rPr lang="en-GB" altLang="en-US" b="0" dirty="0" err="1" smtClean="0">
                <a:solidFill>
                  <a:schemeClr val="accent5">
                    <a:lumMod val="75000"/>
                  </a:schemeClr>
                </a:solidFill>
                <a:latin typeface="+mn-lt"/>
              </a:rPr>
              <a:t>w,H</a:t>
            </a:r>
            <a:r>
              <a:rPr lang="en-GB" altLang="en-US" b="0" dirty="0" smtClean="0">
                <a:solidFill>
                  <a:schemeClr val="accent5">
                    <a:lumMod val="75000"/>
                  </a:schemeClr>
                </a:solidFill>
                <a:latin typeface="+mn-lt"/>
              </a:rPr>
              <a:t>)-space and the MCH</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endParaRPr lang="en-US" altLang="en-US" b="0" dirty="0">
              <a:solidFill>
                <a:schemeClr val="accent5">
                  <a:lumMod val="75000"/>
                </a:schemeClr>
              </a:solidFill>
              <a:latin typeface="+mn-lt"/>
            </a:endParaRPr>
          </a:p>
        </p:txBody>
      </p:sp>
    </p:spTree>
    <p:extLst>
      <p:ext uri="{BB962C8B-B14F-4D97-AF65-F5344CB8AC3E}">
        <p14:creationId xmlns:p14="http://schemas.microsoft.com/office/powerpoint/2010/main" val="3346068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12</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2" name="Arc 1"/>
          <p:cNvSpPr/>
          <p:nvPr/>
        </p:nvSpPr>
        <p:spPr>
          <a:xfrm>
            <a:off x="-656742" y="3033987"/>
            <a:ext cx="7423771" cy="1943101"/>
          </a:xfrm>
          <a:prstGeom prst="arc">
            <a:avLst>
              <a:gd name="adj1" fmla="val 16200000"/>
              <a:gd name="adj2" fmla="val 21556976"/>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Arc 23"/>
          <p:cNvSpPr/>
          <p:nvPr/>
        </p:nvSpPr>
        <p:spPr>
          <a:xfrm flipH="1">
            <a:off x="1604497" y="3036210"/>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Arc 24"/>
          <p:cNvSpPr/>
          <p:nvPr/>
        </p:nvSpPr>
        <p:spPr>
          <a:xfrm>
            <a:off x="763231" y="3446765"/>
            <a:ext cx="5898285" cy="1943101"/>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p:cNvSpPr/>
          <p:nvPr/>
        </p:nvSpPr>
        <p:spPr>
          <a:xfrm flipH="1">
            <a:off x="2350277" y="3446765"/>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Text Box 16"/>
          <p:cNvSpPr txBox="1">
            <a:spLocks noChangeArrowheads="1"/>
          </p:cNvSpPr>
          <p:nvPr/>
        </p:nvSpPr>
        <p:spPr bwMode="auto">
          <a:xfrm>
            <a:off x="6613456" y="1929910"/>
            <a:ext cx="420971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solidFill>
                  <a:schemeClr val="accent5">
                    <a:lumMod val="75000"/>
                  </a:schemeClr>
                </a:solidFill>
                <a:latin typeface="+mn-lt"/>
              </a:rPr>
              <a:t>Iso</a:t>
            </a:r>
            <a:r>
              <a:rPr lang="en-GB" altLang="en-US" b="0" dirty="0" smtClean="0">
                <a:solidFill>
                  <a:schemeClr val="accent5">
                    <a:lumMod val="75000"/>
                  </a:schemeClr>
                </a:solidFill>
                <a:latin typeface="+mn-lt"/>
              </a:rPr>
              <a:t>-profit curves in (</a:t>
            </a:r>
            <a:r>
              <a:rPr lang="en-GB" altLang="en-US" b="0" dirty="0" err="1" smtClean="0">
                <a:solidFill>
                  <a:schemeClr val="accent5">
                    <a:lumMod val="75000"/>
                  </a:schemeClr>
                </a:solidFill>
                <a:latin typeface="+mn-lt"/>
              </a:rPr>
              <a:t>w,H</a:t>
            </a:r>
            <a:r>
              <a:rPr lang="en-GB" altLang="en-US" b="0" dirty="0" smtClean="0">
                <a:solidFill>
                  <a:schemeClr val="accent5">
                    <a:lumMod val="75000"/>
                  </a:schemeClr>
                </a:solidFill>
                <a:latin typeface="+mn-lt"/>
              </a:rPr>
              <a:t>)-space and the MRPH</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endParaRPr lang="en-US" altLang="en-US" b="0" dirty="0">
              <a:solidFill>
                <a:schemeClr val="accent5">
                  <a:lumMod val="75000"/>
                </a:schemeClr>
              </a:solidFill>
              <a:latin typeface="+mn-lt"/>
            </a:endParaRPr>
          </a:p>
        </p:txBody>
      </p:sp>
    </p:spTree>
    <p:extLst>
      <p:ext uri="{BB962C8B-B14F-4D97-AF65-F5344CB8AC3E}">
        <p14:creationId xmlns:p14="http://schemas.microsoft.com/office/powerpoint/2010/main" val="3366627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13</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2" name="Arc 1"/>
          <p:cNvSpPr/>
          <p:nvPr/>
        </p:nvSpPr>
        <p:spPr>
          <a:xfrm>
            <a:off x="-656742" y="3033987"/>
            <a:ext cx="7423771" cy="1943101"/>
          </a:xfrm>
          <a:prstGeom prst="arc">
            <a:avLst>
              <a:gd name="adj1" fmla="val 16200000"/>
              <a:gd name="adj2" fmla="val 21556976"/>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Arc 23"/>
          <p:cNvSpPr/>
          <p:nvPr/>
        </p:nvSpPr>
        <p:spPr>
          <a:xfrm flipH="1">
            <a:off x="1604497" y="3036210"/>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Arc 24"/>
          <p:cNvSpPr/>
          <p:nvPr/>
        </p:nvSpPr>
        <p:spPr>
          <a:xfrm>
            <a:off x="763231" y="3446765"/>
            <a:ext cx="5898285" cy="1943101"/>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p:cNvSpPr/>
          <p:nvPr/>
        </p:nvSpPr>
        <p:spPr>
          <a:xfrm flipH="1">
            <a:off x="2350277" y="3446765"/>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Arc 26"/>
          <p:cNvSpPr/>
          <p:nvPr/>
        </p:nvSpPr>
        <p:spPr>
          <a:xfrm flipV="1">
            <a:off x="588589" y="2249791"/>
            <a:ext cx="331235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Arc 27"/>
          <p:cNvSpPr/>
          <p:nvPr/>
        </p:nvSpPr>
        <p:spPr>
          <a:xfrm flipH="1" flipV="1">
            <a:off x="1681180" y="2244593"/>
            <a:ext cx="115740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Arc 28"/>
          <p:cNvSpPr/>
          <p:nvPr/>
        </p:nvSpPr>
        <p:spPr>
          <a:xfrm flipV="1">
            <a:off x="1771916" y="1638692"/>
            <a:ext cx="2506279"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Arc 29"/>
          <p:cNvSpPr/>
          <p:nvPr/>
        </p:nvSpPr>
        <p:spPr>
          <a:xfrm flipH="1" flipV="1">
            <a:off x="2435693" y="1638693"/>
            <a:ext cx="115740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609236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14</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2" name="Arc 1"/>
          <p:cNvSpPr/>
          <p:nvPr/>
        </p:nvSpPr>
        <p:spPr>
          <a:xfrm>
            <a:off x="-656742" y="3033987"/>
            <a:ext cx="7423771" cy="1943101"/>
          </a:xfrm>
          <a:prstGeom prst="arc">
            <a:avLst>
              <a:gd name="adj1" fmla="val 16200000"/>
              <a:gd name="adj2" fmla="val 2155697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Arc 23"/>
          <p:cNvSpPr/>
          <p:nvPr/>
        </p:nvSpPr>
        <p:spPr>
          <a:xfrm flipH="1">
            <a:off x="1604497" y="3036210"/>
            <a:ext cx="2767250" cy="1943101"/>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Arc 24"/>
          <p:cNvSpPr/>
          <p:nvPr/>
        </p:nvSpPr>
        <p:spPr>
          <a:xfrm>
            <a:off x="763231" y="3446765"/>
            <a:ext cx="5898285" cy="1943101"/>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p:cNvSpPr/>
          <p:nvPr/>
        </p:nvSpPr>
        <p:spPr>
          <a:xfrm flipH="1">
            <a:off x="2350277" y="3446765"/>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Arc 26"/>
          <p:cNvSpPr/>
          <p:nvPr/>
        </p:nvSpPr>
        <p:spPr>
          <a:xfrm flipV="1">
            <a:off x="588589" y="2249791"/>
            <a:ext cx="331235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Arc 27"/>
          <p:cNvSpPr/>
          <p:nvPr/>
        </p:nvSpPr>
        <p:spPr>
          <a:xfrm flipH="1" flipV="1">
            <a:off x="1681180" y="2244593"/>
            <a:ext cx="115740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0" name="Arc 29"/>
          <p:cNvSpPr/>
          <p:nvPr/>
        </p:nvSpPr>
        <p:spPr>
          <a:xfrm flipH="1" flipV="1">
            <a:off x="2435693" y="1638693"/>
            <a:ext cx="1157400" cy="1389659"/>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Line 15"/>
          <p:cNvSpPr>
            <a:spLocks noChangeShapeType="1"/>
          </p:cNvSpPr>
          <p:nvPr/>
        </p:nvSpPr>
        <p:spPr bwMode="auto">
          <a:xfrm>
            <a:off x="2639748" y="1969598"/>
            <a:ext cx="971457" cy="2736847"/>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Arc 31"/>
          <p:cNvSpPr/>
          <p:nvPr/>
        </p:nvSpPr>
        <p:spPr>
          <a:xfrm flipV="1">
            <a:off x="1771916" y="1638692"/>
            <a:ext cx="2506279" cy="1389659"/>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 name="Text Box 16"/>
          <p:cNvSpPr txBox="1">
            <a:spLocks noChangeArrowheads="1"/>
          </p:cNvSpPr>
          <p:nvPr/>
        </p:nvSpPr>
        <p:spPr bwMode="auto">
          <a:xfrm>
            <a:off x="3537284" y="4593849"/>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4" name="Text Box 16"/>
          <p:cNvSpPr txBox="1">
            <a:spLocks noChangeArrowheads="1"/>
          </p:cNvSpPr>
          <p:nvPr/>
        </p:nvSpPr>
        <p:spPr bwMode="auto">
          <a:xfrm>
            <a:off x="6989280" y="1888041"/>
            <a:ext cx="424952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solidFill>
                  <a:schemeClr val="accent5">
                    <a:lumMod val="75000"/>
                  </a:schemeClr>
                </a:solidFill>
                <a:latin typeface="+mn-lt"/>
              </a:rPr>
              <a:t>CC: the downward-sloping contract curve</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r>
              <a:rPr lang="en-GB" altLang="en-US" dirty="0" smtClean="0">
                <a:solidFill>
                  <a:schemeClr val="accent5">
                    <a:lumMod val="75000"/>
                  </a:schemeClr>
                </a:solidFill>
                <a:latin typeface="+mn-lt"/>
              </a:rPr>
              <a:t>Implication</a:t>
            </a:r>
            <a:r>
              <a:rPr lang="en-GB" altLang="en-US" b="0" dirty="0" smtClean="0">
                <a:solidFill>
                  <a:schemeClr val="accent5">
                    <a:lumMod val="75000"/>
                  </a:schemeClr>
                </a:solidFill>
                <a:latin typeface="+mn-lt"/>
              </a:rPr>
              <a:t>:</a:t>
            </a:r>
            <a:endParaRPr lang="en-US" altLang="en-US" b="0" dirty="0">
              <a:solidFill>
                <a:schemeClr val="accent5">
                  <a:lumMod val="75000"/>
                </a:schemeClr>
              </a:solidFill>
              <a:latin typeface="+mn-lt"/>
            </a:endParaRPr>
          </a:p>
          <a:p>
            <a:pPr eaLnBrk="1" hangingPunct="1">
              <a:spcBef>
                <a:spcPct val="50000"/>
              </a:spcBef>
            </a:pPr>
            <a:r>
              <a:rPr lang="en-US" altLang="en-US" b="0" dirty="0" smtClean="0">
                <a:solidFill>
                  <a:schemeClr val="accent5">
                    <a:lumMod val="75000"/>
                  </a:schemeClr>
                </a:solidFill>
                <a:latin typeface="+mn-lt"/>
              </a:rPr>
              <a:t>The greater the bargaining power of the firm over the worker:</a:t>
            </a:r>
          </a:p>
          <a:p>
            <a:pPr marL="285750" indent="-285750" eaLnBrk="1" hangingPunct="1">
              <a:spcBef>
                <a:spcPct val="50000"/>
              </a:spcBef>
              <a:buFont typeface="Arial" panose="020B0604020202020204" pitchFamily="34" charset="0"/>
              <a:buChar char="•"/>
            </a:pPr>
            <a:r>
              <a:rPr lang="en-US" altLang="en-US" b="0" dirty="0" smtClean="0">
                <a:solidFill>
                  <a:schemeClr val="accent5">
                    <a:lumMod val="75000"/>
                  </a:schemeClr>
                </a:solidFill>
                <a:latin typeface="+mn-lt"/>
              </a:rPr>
              <a:t>The lower the wage </a:t>
            </a:r>
            <a:r>
              <a:rPr lang="en-US" altLang="en-US" b="0" i="1" dirty="0" smtClean="0">
                <a:solidFill>
                  <a:schemeClr val="accent5">
                    <a:lumMod val="75000"/>
                  </a:schemeClr>
                </a:solidFill>
                <a:latin typeface="+mn-lt"/>
              </a:rPr>
              <a:t>and</a:t>
            </a:r>
          </a:p>
          <a:p>
            <a:pPr marL="285750" indent="-285750" eaLnBrk="1" hangingPunct="1">
              <a:spcBef>
                <a:spcPct val="50000"/>
              </a:spcBef>
              <a:buFont typeface="Arial" panose="020B0604020202020204" pitchFamily="34" charset="0"/>
              <a:buChar char="•"/>
            </a:pPr>
            <a:r>
              <a:rPr lang="en-US" altLang="en-US" b="0" dirty="0" smtClean="0">
                <a:solidFill>
                  <a:schemeClr val="accent5">
                    <a:lumMod val="75000"/>
                  </a:schemeClr>
                </a:solidFill>
                <a:latin typeface="+mn-lt"/>
              </a:rPr>
              <a:t>The greater the number of hours</a:t>
            </a:r>
          </a:p>
          <a:p>
            <a:pPr eaLnBrk="1" hangingPunct="1">
              <a:spcBef>
                <a:spcPct val="50000"/>
              </a:spcBef>
            </a:pPr>
            <a:r>
              <a:rPr lang="en-US" altLang="en-US" b="0" dirty="0">
                <a:solidFill>
                  <a:schemeClr val="accent5">
                    <a:lumMod val="75000"/>
                  </a:schemeClr>
                </a:solidFill>
                <a:latin typeface="+mn-lt"/>
              </a:rPr>
              <a:t>i</a:t>
            </a:r>
            <a:r>
              <a:rPr lang="en-US" altLang="en-US" b="0" dirty="0" smtClean="0">
                <a:solidFill>
                  <a:schemeClr val="accent5">
                    <a:lumMod val="75000"/>
                  </a:schemeClr>
                </a:solidFill>
                <a:latin typeface="+mn-lt"/>
              </a:rPr>
              <a:t>n the employment contract.</a:t>
            </a:r>
            <a:endParaRPr lang="en-GB" altLang="en-US" b="0" dirty="0">
              <a:solidFill>
                <a:schemeClr val="accent5">
                  <a:lumMod val="75000"/>
                </a:schemeClr>
              </a:solidFill>
              <a:latin typeface="+mn-lt"/>
            </a:endParaRPr>
          </a:p>
        </p:txBody>
      </p:sp>
    </p:spTree>
    <p:extLst>
      <p:ext uri="{BB962C8B-B14F-4D97-AF65-F5344CB8AC3E}">
        <p14:creationId xmlns:p14="http://schemas.microsoft.com/office/powerpoint/2010/main" val="1905035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15</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31" name="Line 15"/>
          <p:cNvSpPr>
            <a:spLocks noChangeShapeType="1"/>
          </p:cNvSpPr>
          <p:nvPr/>
        </p:nvSpPr>
        <p:spPr bwMode="auto">
          <a:xfrm>
            <a:off x="2639749" y="1969598"/>
            <a:ext cx="968376" cy="2838536"/>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Text Box 16"/>
          <p:cNvSpPr txBox="1">
            <a:spLocks noChangeArrowheads="1"/>
          </p:cNvSpPr>
          <p:nvPr/>
        </p:nvSpPr>
        <p:spPr bwMode="auto">
          <a:xfrm>
            <a:off x="3551387" y="467620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4" name="Text Box 16"/>
          <p:cNvSpPr txBox="1">
            <a:spLocks noChangeArrowheads="1"/>
          </p:cNvSpPr>
          <p:nvPr/>
        </p:nvSpPr>
        <p:spPr bwMode="auto">
          <a:xfrm>
            <a:off x="6989280" y="1888041"/>
            <a:ext cx="4249527"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dirty="0" smtClean="0">
                <a:solidFill>
                  <a:schemeClr val="accent5">
                    <a:lumMod val="75000"/>
                  </a:schemeClr>
                </a:solidFill>
                <a:latin typeface="+mn-lt"/>
              </a:rPr>
              <a:t>In (w, H)-space:</a:t>
            </a:r>
          </a:p>
          <a:p>
            <a:pPr eaLnBrk="1" hangingPunct="1">
              <a:spcBef>
                <a:spcPct val="50000"/>
              </a:spcBef>
            </a:pPr>
            <a:endParaRPr lang="en-GB" altLang="en-US" dirty="0">
              <a:solidFill>
                <a:schemeClr val="accent5">
                  <a:lumMod val="75000"/>
                </a:schemeClr>
              </a:solidFill>
              <a:latin typeface="+mn-lt"/>
            </a:endParaRPr>
          </a:p>
          <a:p>
            <a:pPr eaLnBrk="1" hangingPunct="1">
              <a:spcBef>
                <a:spcPct val="50000"/>
              </a:spcBef>
            </a:pPr>
            <a:r>
              <a:rPr lang="en-GB" altLang="en-US" dirty="0" smtClean="0">
                <a:solidFill>
                  <a:schemeClr val="accent5">
                    <a:lumMod val="75000"/>
                  </a:schemeClr>
                </a:solidFill>
                <a:latin typeface="+mn-lt"/>
              </a:rPr>
              <a:t>Angela’s </a:t>
            </a:r>
            <a:r>
              <a:rPr lang="en-GB" altLang="en-US" dirty="0" smtClean="0">
                <a:solidFill>
                  <a:schemeClr val="accent5">
                    <a:lumMod val="75000"/>
                  </a:schemeClr>
                </a:solidFill>
                <a:latin typeface="+mn-lt"/>
              </a:rPr>
              <a:t>Reservation Indifference Curve</a:t>
            </a:r>
          </a:p>
          <a:p>
            <a:pPr eaLnBrk="1" hangingPunct="1">
              <a:spcBef>
                <a:spcPct val="50000"/>
              </a:spcBef>
            </a:pPr>
            <a:endParaRPr lang="en-GB" altLang="en-US" dirty="0">
              <a:solidFill>
                <a:schemeClr val="accent5">
                  <a:lumMod val="75000"/>
                </a:schemeClr>
              </a:solidFill>
              <a:latin typeface="+mn-lt"/>
            </a:endParaRPr>
          </a:p>
          <a:p>
            <a:pPr eaLnBrk="1" hangingPunct="1">
              <a:spcBef>
                <a:spcPct val="50000"/>
              </a:spcBef>
            </a:pPr>
            <a:r>
              <a:rPr lang="en-GB" altLang="en-US" dirty="0" smtClean="0">
                <a:solidFill>
                  <a:schemeClr val="accent5">
                    <a:lumMod val="75000"/>
                  </a:schemeClr>
                </a:solidFill>
                <a:latin typeface="+mn-lt"/>
              </a:rPr>
              <a:t>Bruno’s </a:t>
            </a:r>
            <a:r>
              <a:rPr lang="en-GB" altLang="en-US" dirty="0" err="1" smtClean="0">
                <a:solidFill>
                  <a:schemeClr val="accent5">
                    <a:lumMod val="75000"/>
                  </a:schemeClr>
                </a:solidFill>
                <a:latin typeface="+mn-lt"/>
              </a:rPr>
              <a:t>Iso</a:t>
            </a:r>
            <a:r>
              <a:rPr lang="en-GB" altLang="en-US" dirty="0" smtClean="0">
                <a:solidFill>
                  <a:schemeClr val="accent5">
                    <a:lumMod val="75000"/>
                  </a:schemeClr>
                </a:solidFill>
                <a:latin typeface="+mn-lt"/>
              </a:rPr>
              <a:t>-profit curves</a:t>
            </a:r>
          </a:p>
          <a:p>
            <a:pPr eaLnBrk="1" hangingPunct="1">
              <a:spcBef>
                <a:spcPct val="50000"/>
              </a:spcBef>
            </a:pPr>
            <a:endParaRPr lang="en-GB" altLang="en-US" dirty="0">
              <a:solidFill>
                <a:schemeClr val="accent5">
                  <a:lumMod val="75000"/>
                </a:schemeClr>
              </a:solidFill>
              <a:latin typeface="+mn-lt"/>
            </a:endParaRPr>
          </a:p>
          <a:p>
            <a:pPr eaLnBrk="1" hangingPunct="1">
              <a:spcBef>
                <a:spcPct val="50000"/>
              </a:spcBef>
            </a:pPr>
            <a:r>
              <a:rPr lang="en-GB" altLang="en-US" dirty="0" smtClean="0">
                <a:solidFill>
                  <a:schemeClr val="accent5">
                    <a:lumMod val="75000"/>
                  </a:schemeClr>
                </a:solidFill>
                <a:latin typeface="+mn-lt"/>
              </a:rPr>
              <a:t>Contract curves</a:t>
            </a:r>
          </a:p>
          <a:p>
            <a:pPr eaLnBrk="1" hangingPunct="1">
              <a:spcBef>
                <a:spcPct val="50000"/>
              </a:spcBef>
            </a:pPr>
            <a:endParaRPr lang="en-GB" altLang="en-US" b="0" dirty="0">
              <a:solidFill>
                <a:schemeClr val="accent5">
                  <a:lumMod val="75000"/>
                </a:schemeClr>
              </a:solidFill>
              <a:latin typeface="+mn-lt"/>
            </a:endParaRPr>
          </a:p>
        </p:txBody>
      </p:sp>
      <p:sp>
        <p:nvSpPr>
          <p:cNvPr id="35" name="Arc 34"/>
          <p:cNvSpPr/>
          <p:nvPr/>
        </p:nvSpPr>
        <p:spPr>
          <a:xfrm flipH="1">
            <a:off x="2972618" y="3805654"/>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98855" y="3035008"/>
            <a:ext cx="3312350" cy="1389659"/>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 Box 16"/>
          <p:cNvSpPr txBox="1">
            <a:spLocks noChangeArrowheads="1"/>
          </p:cNvSpPr>
          <p:nvPr/>
        </p:nvSpPr>
        <p:spPr bwMode="auto">
          <a:xfrm>
            <a:off x="1554448" y="4368532"/>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RIC</a:t>
            </a:r>
            <a:endParaRPr lang="en-US" altLang="en-US" b="0" dirty="0">
              <a:latin typeface="Times New Roman" panose="02020603050405020304" pitchFamily="18" charset="0"/>
            </a:endParaRPr>
          </a:p>
        </p:txBody>
      </p:sp>
      <p:sp>
        <p:nvSpPr>
          <p:cNvPr id="39" name="Text Box 7"/>
          <p:cNvSpPr txBox="1">
            <a:spLocks noChangeArrowheads="1"/>
          </p:cNvSpPr>
          <p:nvPr/>
        </p:nvSpPr>
        <p:spPr bwMode="auto">
          <a:xfrm>
            <a:off x="877625" y="384167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0" name="Line 6"/>
          <p:cNvSpPr>
            <a:spLocks noChangeShapeType="1"/>
          </p:cNvSpPr>
          <p:nvPr/>
        </p:nvSpPr>
        <p:spPr bwMode="auto">
          <a:xfrm>
            <a:off x="1506537" y="4093006"/>
            <a:ext cx="424973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Text Box 7"/>
          <p:cNvSpPr txBox="1">
            <a:spLocks noChangeArrowheads="1"/>
          </p:cNvSpPr>
          <p:nvPr/>
        </p:nvSpPr>
        <p:spPr bwMode="auto">
          <a:xfrm>
            <a:off x="3012740" y="5274178"/>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H</a:t>
            </a:r>
            <a:r>
              <a:rPr lang="en-GB" altLang="en-US" b="0" baseline="-25000" dirty="0"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2" name="Line 6"/>
          <p:cNvSpPr>
            <a:spLocks noChangeShapeType="1"/>
          </p:cNvSpPr>
          <p:nvPr/>
        </p:nvSpPr>
        <p:spPr bwMode="auto">
          <a:xfrm>
            <a:off x="3354673" y="4093006"/>
            <a:ext cx="0" cy="1189704"/>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Text Box 16"/>
          <p:cNvSpPr txBox="1">
            <a:spLocks noChangeArrowheads="1"/>
          </p:cNvSpPr>
          <p:nvPr/>
        </p:nvSpPr>
        <p:spPr bwMode="auto">
          <a:xfrm>
            <a:off x="2484840" y="469553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IPC</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1859599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16</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31" name="Line 15"/>
          <p:cNvSpPr>
            <a:spLocks noChangeShapeType="1"/>
          </p:cNvSpPr>
          <p:nvPr/>
        </p:nvSpPr>
        <p:spPr bwMode="auto">
          <a:xfrm>
            <a:off x="2639749" y="1969598"/>
            <a:ext cx="968376" cy="2838536"/>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Text Box 16"/>
          <p:cNvSpPr txBox="1">
            <a:spLocks noChangeArrowheads="1"/>
          </p:cNvSpPr>
          <p:nvPr/>
        </p:nvSpPr>
        <p:spPr bwMode="auto">
          <a:xfrm>
            <a:off x="3551387" y="467620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5" name="Arc 34"/>
          <p:cNvSpPr/>
          <p:nvPr/>
        </p:nvSpPr>
        <p:spPr>
          <a:xfrm flipH="1">
            <a:off x="2783998" y="3917921"/>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25183" y="835558"/>
            <a:ext cx="4661043" cy="3528708"/>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 Box 16"/>
          <p:cNvSpPr txBox="1">
            <a:spLocks noChangeArrowheads="1"/>
          </p:cNvSpPr>
          <p:nvPr/>
        </p:nvSpPr>
        <p:spPr bwMode="auto">
          <a:xfrm>
            <a:off x="1554448" y="4368532"/>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RIC</a:t>
            </a:r>
            <a:endParaRPr lang="en-US" altLang="en-US" b="0" dirty="0">
              <a:latin typeface="Times New Roman" panose="02020603050405020304" pitchFamily="18" charset="0"/>
            </a:endParaRPr>
          </a:p>
        </p:txBody>
      </p:sp>
      <p:sp>
        <p:nvSpPr>
          <p:cNvPr id="39" name="Text Box 7"/>
          <p:cNvSpPr txBox="1">
            <a:spLocks noChangeArrowheads="1"/>
          </p:cNvSpPr>
          <p:nvPr/>
        </p:nvSpPr>
        <p:spPr bwMode="auto">
          <a:xfrm>
            <a:off x="877625" y="384167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0" name="Line 6"/>
          <p:cNvSpPr>
            <a:spLocks noChangeShapeType="1"/>
          </p:cNvSpPr>
          <p:nvPr/>
        </p:nvSpPr>
        <p:spPr bwMode="auto">
          <a:xfrm>
            <a:off x="1506537" y="4093006"/>
            <a:ext cx="424973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Text Box 7"/>
          <p:cNvSpPr txBox="1">
            <a:spLocks noChangeArrowheads="1"/>
          </p:cNvSpPr>
          <p:nvPr/>
        </p:nvSpPr>
        <p:spPr bwMode="auto">
          <a:xfrm>
            <a:off x="3012740" y="5274178"/>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H</a:t>
            </a:r>
            <a:r>
              <a:rPr lang="en-GB" altLang="en-US" b="0" baseline="-25000" dirty="0"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2" name="Line 6"/>
          <p:cNvSpPr>
            <a:spLocks noChangeShapeType="1"/>
          </p:cNvSpPr>
          <p:nvPr/>
        </p:nvSpPr>
        <p:spPr bwMode="auto">
          <a:xfrm>
            <a:off x="3354673" y="4093006"/>
            <a:ext cx="0" cy="1189704"/>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Text Box 16"/>
          <p:cNvSpPr txBox="1">
            <a:spLocks noChangeArrowheads="1"/>
          </p:cNvSpPr>
          <p:nvPr/>
        </p:nvSpPr>
        <p:spPr bwMode="auto">
          <a:xfrm>
            <a:off x="6495238" y="3476555"/>
            <a:ext cx="424952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dirty="0" smtClean="0">
                <a:solidFill>
                  <a:schemeClr val="accent5">
                    <a:lumMod val="75000"/>
                  </a:schemeClr>
                </a:solidFill>
                <a:latin typeface="+mn-lt"/>
              </a:rPr>
              <a:t>Minimum Wage legislation</a:t>
            </a:r>
          </a:p>
          <a:p>
            <a:pPr eaLnBrk="1" hangingPunct="1">
              <a:spcBef>
                <a:spcPct val="50000"/>
              </a:spcBef>
            </a:pPr>
            <a:endParaRPr lang="en-GB" altLang="en-US" b="0" dirty="0">
              <a:solidFill>
                <a:schemeClr val="accent5">
                  <a:lumMod val="75000"/>
                </a:schemeClr>
              </a:solidFill>
              <a:latin typeface="+mn-lt"/>
            </a:endParaRPr>
          </a:p>
        </p:txBody>
      </p:sp>
      <p:sp>
        <p:nvSpPr>
          <p:cNvPr id="25" name="Line 6"/>
          <p:cNvSpPr>
            <a:spLocks noChangeShapeType="1"/>
          </p:cNvSpPr>
          <p:nvPr/>
        </p:nvSpPr>
        <p:spPr bwMode="auto">
          <a:xfrm>
            <a:off x="1502193" y="3737817"/>
            <a:ext cx="4249738" cy="0"/>
          </a:xfrm>
          <a:prstGeom prst="line">
            <a:avLst/>
          </a:prstGeom>
          <a:noFill/>
          <a:ln w="28575">
            <a:solidFill>
              <a:srgbClr val="FF0000"/>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Text Box 7"/>
          <p:cNvSpPr txBox="1">
            <a:spLocks noChangeArrowheads="1"/>
          </p:cNvSpPr>
          <p:nvPr/>
        </p:nvSpPr>
        <p:spPr bwMode="auto">
          <a:xfrm>
            <a:off x="896262" y="3476555"/>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7" name="Text Box 16"/>
          <p:cNvSpPr txBox="1">
            <a:spLocks noChangeArrowheads="1"/>
          </p:cNvSpPr>
          <p:nvPr/>
        </p:nvSpPr>
        <p:spPr bwMode="auto">
          <a:xfrm>
            <a:off x="2484840" y="469553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IPC</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14933432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17</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31" name="Line 15"/>
          <p:cNvSpPr>
            <a:spLocks noChangeShapeType="1"/>
          </p:cNvSpPr>
          <p:nvPr/>
        </p:nvSpPr>
        <p:spPr bwMode="auto">
          <a:xfrm>
            <a:off x="2639749" y="1969598"/>
            <a:ext cx="968376" cy="2838536"/>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Text Box 16"/>
          <p:cNvSpPr txBox="1">
            <a:spLocks noChangeArrowheads="1"/>
          </p:cNvSpPr>
          <p:nvPr/>
        </p:nvSpPr>
        <p:spPr bwMode="auto">
          <a:xfrm>
            <a:off x="3435744" y="4721891"/>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5" name="Arc 34"/>
          <p:cNvSpPr/>
          <p:nvPr/>
        </p:nvSpPr>
        <p:spPr>
          <a:xfrm flipH="1">
            <a:off x="2783998" y="3917921"/>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25183" y="835558"/>
            <a:ext cx="4661043" cy="3528708"/>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 Box 16"/>
          <p:cNvSpPr txBox="1">
            <a:spLocks noChangeArrowheads="1"/>
          </p:cNvSpPr>
          <p:nvPr/>
        </p:nvSpPr>
        <p:spPr bwMode="auto">
          <a:xfrm>
            <a:off x="1554448" y="4368532"/>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RIC</a:t>
            </a:r>
            <a:endParaRPr lang="en-US" altLang="en-US" b="0" dirty="0">
              <a:latin typeface="Times New Roman" panose="02020603050405020304" pitchFamily="18" charset="0"/>
            </a:endParaRPr>
          </a:p>
        </p:txBody>
      </p:sp>
      <p:sp>
        <p:nvSpPr>
          <p:cNvPr id="39" name="Text Box 7"/>
          <p:cNvSpPr txBox="1">
            <a:spLocks noChangeArrowheads="1"/>
          </p:cNvSpPr>
          <p:nvPr/>
        </p:nvSpPr>
        <p:spPr bwMode="auto">
          <a:xfrm>
            <a:off x="877625" y="384167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0" name="Line 6"/>
          <p:cNvSpPr>
            <a:spLocks noChangeShapeType="1"/>
          </p:cNvSpPr>
          <p:nvPr/>
        </p:nvSpPr>
        <p:spPr bwMode="auto">
          <a:xfrm>
            <a:off x="1506537" y="4093006"/>
            <a:ext cx="424973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Text Box 7"/>
          <p:cNvSpPr txBox="1">
            <a:spLocks noChangeArrowheads="1"/>
          </p:cNvSpPr>
          <p:nvPr/>
        </p:nvSpPr>
        <p:spPr bwMode="auto">
          <a:xfrm>
            <a:off x="3012740" y="5274178"/>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H</a:t>
            </a:r>
            <a:r>
              <a:rPr lang="en-GB" altLang="en-US" b="0" baseline="-25000" dirty="0"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2" name="Line 6"/>
          <p:cNvSpPr>
            <a:spLocks noChangeShapeType="1"/>
          </p:cNvSpPr>
          <p:nvPr/>
        </p:nvSpPr>
        <p:spPr bwMode="auto">
          <a:xfrm>
            <a:off x="3354673" y="4093006"/>
            <a:ext cx="0" cy="1189704"/>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Text Box 16"/>
          <p:cNvSpPr txBox="1">
            <a:spLocks noChangeArrowheads="1"/>
          </p:cNvSpPr>
          <p:nvPr/>
        </p:nvSpPr>
        <p:spPr bwMode="auto">
          <a:xfrm>
            <a:off x="6810753" y="1844991"/>
            <a:ext cx="4249527"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solidFill>
                  <a:schemeClr val="accent5">
                    <a:lumMod val="75000"/>
                  </a:schemeClr>
                </a:solidFill>
                <a:latin typeface="+mn-lt"/>
              </a:rPr>
              <a:t>Minimum Wage legislation</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r>
              <a:rPr lang="en-GB" altLang="en-US" dirty="0" smtClean="0">
                <a:solidFill>
                  <a:schemeClr val="accent5">
                    <a:lumMod val="75000"/>
                  </a:schemeClr>
                </a:solidFill>
                <a:latin typeface="+mn-lt"/>
              </a:rPr>
              <a:t>Implication</a:t>
            </a:r>
            <a:r>
              <a:rPr lang="en-GB" altLang="en-US" b="0" dirty="0" smtClean="0">
                <a:solidFill>
                  <a:schemeClr val="accent5">
                    <a:lumMod val="75000"/>
                  </a:schemeClr>
                </a:solidFill>
                <a:latin typeface="+mn-lt"/>
              </a:rPr>
              <a:t>:</a:t>
            </a:r>
            <a:endParaRPr lang="en-US" altLang="en-US" b="0" dirty="0">
              <a:solidFill>
                <a:schemeClr val="accent5">
                  <a:lumMod val="75000"/>
                </a:schemeClr>
              </a:solidFill>
              <a:latin typeface="+mn-lt"/>
            </a:endParaRPr>
          </a:p>
          <a:p>
            <a:pPr eaLnBrk="1" hangingPunct="1">
              <a:spcBef>
                <a:spcPct val="50000"/>
              </a:spcBef>
            </a:pPr>
            <a:r>
              <a:rPr lang="en-US" altLang="en-US" b="0" dirty="0" smtClean="0">
                <a:solidFill>
                  <a:schemeClr val="accent5">
                    <a:lumMod val="75000"/>
                  </a:schemeClr>
                </a:solidFill>
                <a:latin typeface="+mn-lt"/>
              </a:rPr>
              <a:t>The effect of the Minimum Wage on the firm’s profits will be partly </a:t>
            </a:r>
            <a:r>
              <a:rPr lang="en-US" altLang="en-US" b="0" dirty="0">
                <a:solidFill>
                  <a:schemeClr val="accent5">
                    <a:lumMod val="75000"/>
                  </a:schemeClr>
                </a:solidFill>
                <a:latin typeface="+mn-lt"/>
              </a:rPr>
              <a:t>a</a:t>
            </a:r>
            <a:r>
              <a:rPr lang="en-US" altLang="en-US" b="0" dirty="0" smtClean="0">
                <a:solidFill>
                  <a:schemeClr val="accent5">
                    <a:lumMod val="75000"/>
                  </a:schemeClr>
                </a:solidFill>
                <a:latin typeface="+mn-lt"/>
              </a:rPr>
              <a:t>bsorbed by the firm raising hours required in the employment </a:t>
            </a:r>
            <a:r>
              <a:rPr lang="en-US" altLang="en-US" b="0" dirty="0" smtClean="0">
                <a:solidFill>
                  <a:schemeClr val="accent5">
                    <a:lumMod val="75000"/>
                  </a:schemeClr>
                </a:solidFill>
                <a:latin typeface="+mn-lt"/>
              </a:rPr>
              <a:t>contract</a:t>
            </a:r>
            <a:r>
              <a:rPr lang="en-US" altLang="en-US" b="0" dirty="0" smtClean="0">
                <a:solidFill>
                  <a:schemeClr val="accent5">
                    <a:lumMod val="75000"/>
                  </a:schemeClr>
                </a:solidFill>
                <a:latin typeface="+mn-lt"/>
              </a:rPr>
              <a:t>, as it pushes the worker along the RIC.</a:t>
            </a:r>
          </a:p>
          <a:p>
            <a:pPr eaLnBrk="1" hangingPunct="1">
              <a:spcBef>
                <a:spcPct val="50000"/>
              </a:spcBef>
            </a:pPr>
            <a:r>
              <a:rPr lang="en-GB" altLang="en-US" b="0" dirty="0" smtClean="0">
                <a:solidFill>
                  <a:schemeClr val="accent5">
                    <a:lumMod val="75000"/>
                  </a:schemeClr>
                </a:solidFill>
                <a:latin typeface="+mn-lt"/>
              </a:rPr>
              <a:t>The worker is not made better off by the Minimum Wage.</a:t>
            </a:r>
          </a:p>
          <a:p>
            <a:pPr eaLnBrk="1" hangingPunct="1">
              <a:spcBef>
                <a:spcPct val="50000"/>
              </a:spcBef>
            </a:pPr>
            <a:r>
              <a:rPr lang="en-GB" altLang="en-US" b="0" dirty="0" smtClean="0">
                <a:solidFill>
                  <a:schemeClr val="accent5">
                    <a:lumMod val="75000"/>
                  </a:schemeClr>
                </a:solidFill>
                <a:latin typeface="+mn-lt"/>
              </a:rPr>
              <a:t>Unless…</a:t>
            </a:r>
            <a:endParaRPr lang="en-GB" altLang="en-US" b="0" dirty="0">
              <a:solidFill>
                <a:schemeClr val="accent5">
                  <a:lumMod val="75000"/>
                </a:schemeClr>
              </a:solidFill>
              <a:latin typeface="+mn-lt"/>
            </a:endParaRPr>
          </a:p>
        </p:txBody>
      </p:sp>
      <p:sp>
        <p:nvSpPr>
          <p:cNvPr id="25" name="Line 6"/>
          <p:cNvSpPr>
            <a:spLocks noChangeShapeType="1"/>
          </p:cNvSpPr>
          <p:nvPr/>
        </p:nvSpPr>
        <p:spPr bwMode="auto">
          <a:xfrm>
            <a:off x="1502193" y="3737817"/>
            <a:ext cx="4249738" cy="0"/>
          </a:xfrm>
          <a:prstGeom prst="line">
            <a:avLst/>
          </a:prstGeom>
          <a:noFill/>
          <a:ln w="28575">
            <a:solidFill>
              <a:srgbClr val="FF0000"/>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Text Box 7"/>
          <p:cNvSpPr txBox="1">
            <a:spLocks noChangeArrowheads="1"/>
          </p:cNvSpPr>
          <p:nvPr/>
        </p:nvSpPr>
        <p:spPr bwMode="auto">
          <a:xfrm>
            <a:off x="896262" y="3476555"/>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7" name="Line 6"/>
          <p:cNvSpPr>
            <a:spLocks noChangeShapeType="1"/>
          </p:cNvSpPr>
          <p:nvPr/>
        </p:nvSpPr>
        <p:spPr bwMode="auto">
          <a:xfrm>
            <a:off x="3875782" y="3737816"/>
            <a:ext cx="24024" cy="1544893"/>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5"/>
          <p:cNvSpPr>
            <a:spLocks noChangeShapeType="1"/>
          </p:cNvSpPr>
          <p:nvPr/>
        </p:nvSpPr>
        <p:spPr bwMode="auto">
          <a:xfrm flipH="1" flipV="1">
            <a:off x="3361342" y="5273497"/>
            <a:ext cx="564006" cy="679"/>
          </a:xfrm>
          <a:prstGeom prst="line">
            <a:avLst/>
          </a:prstGeom>
          <a:noFill/>
          <a:ln w="28575">
            <a:solidFill>
              <a:schemeClr val="tx1"/>
            </a:solidFill>
            <a:round/>
            <a:headEnd type="triangle"/>
            <a:tailEnd/>
          </a:ln>
          <a:extLst>
            <a:ext uri="{909E8E84-426E-40DD-AFC4-6F175D3DCCD1}">
              <a14:hiddenFill xmlns:a14="http://schemas.microsoft.com/office/drawing/2010/main">
                <a:noFill/>
              </a14:hiddenFill>
            </a:ext>
          </a:extLst>
        </p:spPr>
        <p:txBody>
          <a:bodyPr/>
          <a:lstStyle/>
          <a:p>
            <a:endParaRPr lang="en-GB"/>
          </a:p>
        </p:txBody>
      </p:sp>
      <p:sp>
        <p:nvSpPr>
          <p:cNvPr id="29" name="Text Box 16"/>
          <p:cNvSpPr txBox="1">
            <a:spLocks noChangeArrowheads="1"/>
          </p:cNvSpPr>
          <p:nvPr/>
        </p:nvSpPr>
        <p:spPr bwMode="auto">
          <a:xfrm>
            <a:off x="2484840" y="469553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IPC</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3690211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18</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31" name="Line 15"/>
          <p:cNvSpPr>
            <a:spLocks noChangeShapeType="1"/>
          </p:cNvSpPr>
          <p:nvPr/>
        </p:nvSpPr>
        <p:spPr bwMode="auto">
          <a:xfrm>
            <a:off x="2639749" y="1969598"/>
            <a:ext cx="968376" cy="2838536"/>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Text Box 16"/>
          <p:cNvSpPr txBox="1">
            <a:spLocks noChangeArrowheads="1"/>
          </p:cNvSpPr>
          <p:nvPr/>
        </p:nvSpPr>
        <p:spPr bwMode="auto">
          <a:xfrm>
            <a:off x="3435744" y="4721891"/>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5" name="Arc 34"/>
          <p:cNvSpPr/>
          <p:nvPr/>
        </p:nvSpPr>
        <p:spPr>
          <a:xfrm flipH="1">
            <a:off x="2783998" y="3917921"/>
            <a:ext cx="2767250" cy="1943101"/>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25183" y="835558"/>
            <a:ext cx="4661043" cy="3528708"/>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 Box 16"/>
          <p:cNvSpPr txBox="1">
            <a:spLocks noChangeArrowheads="1"/>
          </p:cNvSpPr>
          <p:nvPr/>
        </p:nvSpPr>
        <p:spPr bwMode="auto">
          <a:xfrm>
            <a:off x="1622136" y="417040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RIC</a:t>
            </a:r>
            <a:endParaRPr lang="en-US" altLang="en-US" b="0" dirty="0">
              <a:latin typeface="Times New Roman" panose="02020603050405020304" pitchFamily="18" charset="0"/>
            </a:endParaRPr>
          </a:p>
        </p:txBody>
      </p:sp>
      <p:sp>
        <p:nvSpPr>
          <p:cNvPr id="39" name="Text Box 7"/>
          <p:cNvSpPr txBox="1">
            <a:spLocks noChangeArrowheads="1"/>
          </p:cNvSpPr>
          <p:nvPr/>
        </p:nvSpPr>
        <p:spPr bwMode="auto">
          <a:xfrm>
            <a:off x="877625" y="384167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0" name="Line 6"/>
          <p:cNvSpPr>
            <a:spLocks noChangeShapeType="1"/>
          </p:cNvSpPr>
          <p:nvPr/>
        </p:nvSpPr>
        <p:spPr bwMode="auto">
          <a:xfrm>
            <a:off x="1506537" y="4093006"/>
            <a:ext cx="424973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Text Box 7"/>
          <p:cNvSpPr txBox="1">
            <a:spLocks noChangeArrowheads="1"/>
          </p:cNvSpPr>
          <p:nvPr/>
        </p:nvSpPr>
        <p:spPr bwMode="auto">
          <a:xfrm>
            <a:off x="3012740" y="5274178"/>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H</a:t>
            </a:r>
            <a:r>
              <a:rPr lang="en-GB" altLang="en-US" b="0" baseline="-25000" dirty="0"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4" name="Text Box 16"/>
          <p:cNvSpPr txBox="1">
            <a:spLocks noChangeArrowheads="1"/>
          </p:cNvSpPr>
          <p:nvPr/>
        </p:nvSpPr>
        <p:spPr bwMode="auto">
          <a:xfrm>
            <a:off x="6810753" y="1844991"/>
            <a:ext cx="4249527"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solidFill>
                  <a:schemeClr val="accent5">
                    <a:lumMod val="75000"/>
                  </a:schemeClr>
                </a:solidFill>
                <a:latin typeface="+mn-lt"/>
              </a:rPr>
              <a:t>The worker is not made better off by the Minimum Wage.</a:t>
            </a:r>
          </a:p>
          <a:p>
            <a:pPr eaLnBrk="1" hangingPunct="1">
              <a:spcBef>
                <a:spcPct val="50000"/>
              </a:spcBef>
            </a:pPr>
            <a:r>
              <a:rPr lang="en-GB" altLang="en-US" dirty="0" smtClean="0">
                <a:solidFill>
                  <a:schemeClr val="accent5">
                    <a:lumMod val="75000"/>
                  </a:schemeClr>
                </a:solidFill>
                <a:latin typeface="+mn-lt"/>
              </a:rPr>
              <a:t>Unless, the Minimum Wage is accompanied by Maximum Hours legislation…</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r>
              <a:rPr lang="en-GB" altLang="en-US" b="0" dirty="0" smtClean="0">
                <a:solidFill>
                  <a:schemeClr val="accent5">
                    <a:lumMod val="75000"/>
                  </a:schemeClr>
                </a:solidFill>
                <a:latin typeface="+mn-lt"/>
              </a:rPr>
              <a:t>…with the double protection for the worker then providing the basis for a Pareto-improving adjustment to the contract curve, relative to the legislated endowment. </a:t>
            </a:r>
          </a:p>
          <a:p>
            <a:pPr eaLnBrk="1" hangingPunct="1">
              <a:spcBef>
                <a:spcPct val="50000"/>
              </a:spcBef>
            </a:pPr>
            <a:r>
              <a:rPr lang="en-GB" altLang="en-US" b="0" dirty="0" smtClean="0">
                <a:solidFill>
                  <a:schemeClr val="accent5">
                    <a:lumMod val="75000"/>
                  </a:schemeClr>
                </a:solidFill>
                <a:latin typeface="+mn-lt"/>
              </a:rPr>
              <a:t>This can be thought of as extension to the analysis of Figure 5.10.</a:t>
            </a:r>
            <a:endParaRPr lang="en-GB" altLang="en-US" b="0" dirty="0">
              <a:solidFill>
                <a:schemeClr val="accent5">
                  <a:lumMod val="75000"/>
                </a:schemeClr>
              </a:solidFill>
              <a:latin typeface="+mn-lt"/>
            </a:endParaRPr>
          </a:p>
          <a:p>
            <a:pPr eaLnBrk="1" hangingPunct="1">
              <a:spcBef>
                <a:spcPct val="50000"/>
              </a:spcBef>
            </a:pPr>
            <a:endParaRPr lang="en-GB" altLang="en-US" b="0" dirty="0">
              <a:solidFill>
                <a:schemeClr val="accent5">
                  <a:lumMod val="75000"/>
                </a:schemeClr>
              </a:solidFill>
              <a:latin typeface="+mn-lt"/>
            </a:endParaRPr>
          </a:p>
        </p:txBody>
      </p:sp>
      <p:sp>
        <p:nvSpPr>
          <p:cNvPr id="25" name="Line 6"/>
          <p:cNvSpPr>
            <a:spLocks noChangeShapeType="1"/>
          </p:cNvSpPr>
          <p:nvPr/>
        </p:nvSpPr>
        <p:spPr bwMode="auto">
          <a:xfrm>
            <a:off x="1502193" y="3737817"/>
            <a:ext cx="4249738" cy="0"/>
          </a:xfrm>
          <a:prstGeom prst="line">
            <a:avLst/>
          </a:prstGeom>
          <a:noFill/>
          <a:ln w="28575">
            <a:solidFill>
              <a:srgbClr val="FF0000"/>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Text Box 7"/>
          <p:cNvSpPr txBox="1">
            <a:spLocks noChangeArrowheads="1"/>
          </p:cNvSpPr>
          <p:nvPr/>
        </p:nvSpPr>
        <p:spPr bwMode="auto">
          <a:xfrm>
            <a:off x="896262" y="3476555"/>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7" name="Line 6"/>
          <p:cNvSpPr>
            <a:spLocks noChangeShapeType="1"/>
          </p:cNvSpPr>
          <p:nvPr/>
        </p:nvSpPr>
        <p:spPr bwMode="auto">
          <a:xfrm>
            <a:off x="3337836" y="2048973"/>
            <a:ext cx="25784" cy="3233738"/>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5"/>
          <p:cNvSpPr>
            <a:spLocks noChangeShapeType="1"/>
          </p:cNvSpPr>
          <p:nvPr/>
        </p:nvSpPr>
        <p:spPr bwMode="auto">
          <a:xfrm>
            <a:off x="3253994" y="3784620"/>
            <a:ext cx="109626" cy="284569"/>
          </a:xfrm>
          <a:prstGeom prst="line">
            <a:avLst/>
          </a:prstGeom>
          <a:noFill/>
          <a:ln w="38100">
            <a:solidFill>
              <a:schemeClr val="tx1"/>
            </a:solidFill>
            <a:round/>
            <a:headEnd type="triangle"/>
            <a:tailEnd/>
          </a:ln>
          <a:extLst>
            <a:ext uri="{909E8E84-426E-40DD-AFC4-6F175D3DCCD1}">
              <a14:hiddenFill xmlns:a14="http://schemas.microsoft.com/office/drawing/2010/main">
                <a:noFill/>
              </a14:hiddenFill>
            </a:ext>
          </a:extLst>
        </p:spPr>
        <p:txBody>
          <a:bodyPr/>
          <a:lstStyle/>
          <a:p>
            <a:endParaRPr lang="en-GB"/>
          </a:p>
        </p:txBody>
      </p:sp>
      <p:sp>
        <p:nvSpPr>
          <p:cNvPr id="29" name="Text Box 7"/>
          <p:cNvSpPr txBox="1">
            <a:spLocks noChangeArrowheads="1"/>
          </p:cNvSpPr>
          <p:nvPr/>
        </p:nvSpPr>
        <p:spPr bwMode="auto">
          <a:xfrm>
            <a:off x="2994404" y="1614485"/>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r>
              <a:rPr lang="en-GB" altLang="en-US" b="0" baseline="-25000" dirty="0" smtClean="0">
                <a:latin typeface="Times New Roman" panose="02020603050405020304" pitchFamily="18" charset="0"/>
              </a:rPr>
              <a:t>MAX</a:t>
            </a:r>
            <a:endParaRPr lang="en-US" altLang="en-US" b="0" baseline="-25000" dirty="0">
              <a:latin typeface="Times New Roman" panose="02020603050405020304" pitchFamily="18" charset="0"/>
            </a:endParaRPr>
          </a:p>
        </p:txBody>
      </p:sp>
      <p:sp>
        <p:nvSpPr>
          <p:cNvPr id="30" name="Arc 29"/>
          <p:cNvSpPr/>
          <p:nvPr/>
        </p:nvSpPr>
        <p:spPr>
          <a:xfrm flipV="1">
            <a:off x="663783" y="405049"/>
            <a:ext cx="3649664" cy="3528708"/>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Arc 33"/>
          <p:cNvSpPr/>
          <p:nvPr/>
        </p:nvSpPr>
        <p:spPr>
          <a:xfrm flipH="1">
            <a:off x="2504083" y="3661317"/>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Text Box 16"/>
          <p:cNvSpPr txBox="1">
            <a:spLocks noChangeArrowheads="1"/>
          </p:cNvSpPr>
          <p:nvPr/>
        </p:nvSpPr>
        <p:spPr bwMode="auto">
          <a:xfrm>
            <a:off x="2484840" y="469553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IPC</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1233031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19</a:t>
            </a:fld>
            <a:endParaRPr lang="en-GB"/>
          </a:p>
        </p:txBody>
      </p:sp>
      <p:sp>
        <p:nvSpPr>
          <p:cNvPr id="9" name="Rectangle 2"/>
          <p:cNvSpPr txBox="1">
            <a:spLocks noChangeArrowheads="1"/>
          </p:cNvSpPr>
          <p:nvPr/>
        </p:nvSpPr>
        <p:spPr>
          <a:xfrm>
            <a:off x="0" y="-19575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Bargaining over Wages and Hours under Monopsony: the importance of combining MWL with Maximum Hours Legislation</a:t>
            </a:r>
            <a:endParaRPr lang="en-GB" altLang="en-US" sz="1600" dirty="0" smtClean="0">
              <a:solidFill>
                <a:schemeClr val="accent5">
                  <a:lumMod val="75000"/>
                </a:schemeClr>
              </a:solidFill>
            </a:endParaRPr>
          </a:p>
          <a:p>
            <a:endParaRPr lang="en-GB" altLang="en-US" sz="1600" dirty="0" smtClean="0">
              <a:solidFill>
                <a:schemeClr val="accent5">
                  <a:lumMod val="75000"/>
                </a:schemeClr>
              </a:solidFill>
            </a:endParaRPr>
          </a:p>
          <a:p>
            <a:endParaRPr lang="en-GB" altLang="en-US" sz="1600" dirty="0">
              <a:solidFill>
                <a:schemeClr val="accent5">
                  <a:lumMod val="75000"/>
                </a:schemeClr>
              </a:solidFill>
            </a:endParaRPr>
          </a:p>
          <a:p>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MRPH</a:t>
            </a:r>
            <a:endParaRPr lang="en-US" altLang="en-US" b="0" dirty="0">
              <a:latin typeface="Times New Roman" panose="02020603050405020304" pitchFamily="18" charset="0"/>
            </a:endParaRPr>
          </a:p>
        </p:txBody>
      </p:sp>
      <p:sp>
        <p:nvSpPr>
          <p:cNvPr id="15"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MCH</a:t>
            </a:r>
            <a:endParaRPr lang="en-US" altLang="en-US" b="0" dirty="0">
              <a:latin typeface="Times New Roman" panose="02020603050405020304" pitchFamily="18" charset="0"/>
            </a:endParaRPr>
          </a:p>
        </p:txBody>
      </p:sp>
      <p:sp>
        <p:nvSpPr>
          <p:cNvPr id="22" name="Text Box 7"/>
          <p:cNvSpPr txBox="1">
            <a:spLocks noChangeArrowheads="1"/>
          </p:cNvSpPr>
          <p:nvPr/>
        </p:nvSpPr>
        <p:spPr bwMode="auto">
          <a:xfrm>
            <a:off x="961405" y="1746554"/>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3" name="Text Box 7"/>
          <p:cNvSpPr txBox="1">
            <a:spLocks noChangeArrowheads="1"/>
          </p:cNvSpPr>
          <p:nvPr/>
        </p:nvSpPr>
        <p:spPr bwMode="auto">
          <a:xfrm>
            <a:off x="5751931" y="521195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endParaRPr lang="en-US" altLang="en-US" b="0" dirty="0">
              <a:latin typeface="Times New Roman" panose="02020603050405020304" pitchFamily="18" charset="0"/>
            </a:endParaRPr>
          </a:p>
        </p:txBody>
      </p:sp>
      <p:sp>
        <p:nvSpPr>
          <p:cNvPr id="31" name="Line 15"/>
          <p:cNvSpPr>
            <a:spLocks noChangeShapeType="1"/>
          </p:cNvSpPr>
          <p:nvPr/>
        </p:nvSpPr>
        <p:spPr bwMode="auto">
          <a:xfrm>
            <a:off x="2639749" y="1969598"/>
            <a:ext cx="968376" cy="2838536"/>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Text Box 16"/>
          <p:cNvSpPr txBox="1">
            <a:spLocks noChangeArrowheads="1"/>
          </p:cNvSpPr>
          <p:nvPr/>
        </p:nvSpPr>
        <p:spPr bwMode="auto">
          <a:xfrm>
            <a:off x="3435744" y="4721891"/>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CC</a:t>
            </a:r>
            <a:endParaRPr lang="en-US" altLang="en-US" b="0" dirty="0">
              <a:latin typeface="Times New Roman" panose="02020603050405020304" pitchFamily="18" charset="0"/>
            </a:endParaRPr>
          </a:p>
        </p:txBody>
      </p:sp>
      <p:sp>
        <p:nvSpPr>
          <p:cNvPr id="35" name="Arc 34"/>
          <p:cNvSpPr/>
          <p:nvPr/>
        </p:nvSpPr>
        <p:spPr>
          <a:xfrm flipH="1">
            <a:off x="2783998" y="3917921"/>
            <a:ext cx="2767250" cy="1943101"/>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V="1">
            <a:off x="-225183" y="835558"/>
            <a:ext cx="4661043" cy="3528708"/>
          </a:xfrm>
          <a:prstGeom prst="arc">
            <a:avLst>
              <a:gd name="adj1" fmla="val 16200000"/>
              <a:gd name="adj2" fmla="val 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 Box 16"/>
          <p:cNvSpPr txBox="1">
            <a:spLocks noChangeArrowheads="1"/>
          </p:cNvSpPr>
          <p:nvPr/>
        </p:nvSpPr>
        <p:spPr bwMode="auto">
          <a:xfrm>
            <a:off x="1622136" y="417040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RIC</a:t>
            </a:r>
            <a:endParaRPr lang="en-US" altLang="en-US" b="0" dirty="0">
              <a:latin typeface="Times New Roman" panose="02020603050405020304" pitchFamily="18" charset="0"/>
            </a:endParaRPr>
          </a:p>
        </p:txBody>
      </p:sp>
      <p:sp>
        <p:nvSpPr>
          <p:cNvPr id="39" name="Text Box 7"/>
          <p:cNvSpPr txBox="1">
            <a:spLocks noChangeArrowheads="1"/>
          </p:cNvSpPr>
          <p:nvPr/>
        </p:nvSpPr>
        <p:spPr bwMode="auto">
          <a:xfrm>
            <a:off x="877625" y="384167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40" name="Line 6"/>
          <p:cNvSpPr>
            <a:spLocks noChangeShapeType="1"/>
          </p:cNvSpPr>
          <p:nvPr/>
        </p:nvSpPr>
        <p:spPr bwMode="auto">
          <a:xfrm>
            <a:off x="1506537" y="4093006"/>
            <a:ext cx="424973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Text Box 7"/>
          <p:cNvSpPr txBox="1">
            <a:spLocks noChangeArrowheads="1"/>
          </p:cNvSpPr>
          <p:nvPr/>
        </p:nvSpPr>
        <p:spPr bwMode="auto">
          <a:xfrm>
            <a:off x="3012740" y="5274178"/>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H</a:t>
            </a:r>
            <a:r>
              <a:rPr lang="en-GB" altLang="en-US" b="0" baseline="-25000" dirty="0"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4" name="Text Box 16"/>
          <p:cNvSpPr txBox="1">
            <a:spLocks noChangeArrowheads="1"/>
          </p:cNvSpPr>
          <p:nvPr/>
        </p:nvSpPr>
        <p:spPr bwMode="auto">
          <a:xfrm>
            <a:off x="6450018" y="1926130"/>
            <a:ext cx="539763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solidFill>
                  <a:schemeClr val="accent5">
                    <a:lumMod val="75000"/>
                  </a:schemeClr>
                </a:solidFill>
                <a:latin typeface="+mn-lt"/>
              </a:rPr>
              <a:t>In the UK, the introduction of MWL coincided with that of the EU Directive on Working Hours.</a:t>
            </a:r>
          </a:p>
          <a:p>
            <a:pPr eaLnBrk="1" hangingPunct="1">
              <a:spcBef>
                <a:spcPct val="50000"/>
              </a:spcBef>
            </a:pPr>
            <a:endParaRPr lang="en-GB" altLang="en-US" b="0" dirty="0">
              <a:solidFill>
                <a:schemeClr val="accent5">
                  <a:lumMod val="75000"/>
                </a:schemeClr>
              </a:solidFill>
              <a:latin typeface="+mn-lt"/>
            </a:endParaRPr>
          </a:p>
          <a:p>
            <a:pPr eaLnBrk="1" hangingPunct="1">
              <a:spcBef>
                <a:spcPct val="50000"/>
              </a:spcBef>
            </a:pPr>
            <a:r>
              <a:rPr lang="en-GB" altLang="en-US" b="0" dirty="0" smtClean="0">
                <a:solidFill>
                  <a:schemeClr val="accent5">
                    <a:lumMod val="75000"/>
                  </a:schemeClr>
                </a:solidFill>
                <a:latin typeface="+mn-lt"/>
              </a:rPr>
              <a:t>And the evidence (</a:t>
            </a:r>
            <a:r>
              <a:rPr lang="en-GB" altLang="en-US" b="0" dirty="0" err="1" smtClean="0">
                <a:solidFill>
                  <a:schemeClr val="accent5">
                    <a:lumMod val="75000"/>
                  </a:schemeClr>
                </a:solidFill>
                <a:latin typeface="+mn-lt"/>
              </a:rPr>
              <a:t>eg</a:t>
            </a:r>
            <a:r>
              <a:rPr lang="en-GB" altLang="en-US" b="0" dirty="0" smtClean="0">
                <a:solidFill>
                  <a:schemeClr val="accent5">
                    <a:lumMod val="75000"/>
                  </a:schemeClr>
                </a:solidFill>
                <a:latin typeface="+mn-lt"/>
              </a:rPr>
              <a:t> Metcalf, 2007) suggests that firms adjusted not at the extensive margin (employment) but at the intensive margin (hours per works), consistent with this model.</a:t>
            </a:r>
            <a:endParaRPr lang="en-GB" altLang="en-US" b="0" dirty="0">
              <a:solidFill>
                <a:schemeClr val="accent5">
                  <a:lumMod val="75000"/>
                </a:schemeClr>
              </a:solidFill>
              <a:latin typeface="+mn-lt"/>
            </a:endParaRPr>
          </a:p>
          <a:p>
            <a:pPr eaLnBrk="1" hangingPunct="1">
              <a:spcBef>
                <a:spcPct val="50000"/>
              </a:spcBef>
            </a:pPr>
            <a:endParaRPr lang="en-GB" altLang="en-US" b="0" dirty="0">
              <a:solidFill>
                <a:schemeClr val="accent5">
                  <a:lumMod val="75000"/>
                </a:schemeClr>
              </a:solidFill>
              <a:latin typeface="+mn-lt"/>
            </a:endParaRPr>
          </a:p>
        </p:txBody>
      </p:sp>
      <p:sp>
        <p:nvSpPr>
          <p:cNvPr id="25" name="Line 6"/>
          <p:cNvSpPr>
            <a:spLocks noChangeShapeType="1"/>
          </p:cNvSpPr>
          <p:nvPr/>
        </p:nvSpPr>
        <p:spPr bwMode="auto">
          <a:xfrm>
            <a:off x="1502193" y="3737817"/>
            <a:ext cx="4249738" cy="0"/>
          </a:xfrm>
          <a:prstGeom prst="line">
            <a:avLst/>
          </a:prstGeom>
          <a:noFill/>
          <a:ln w="28575">
            <a:solidFill>
              <a:srgbClr val="FF0000"/>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Text Box 7"/>
          <p:cNvSpPr txBox="1">
            <a:spLocks noChangeArrowheads="1"/>
          </p:cNvSpPr>
          <p:nvPr/>
        </p:nvSpPr>
        <p:spPr bwMode="auto">
          <a:xfrm>
            <a:off x="896262" y="3476555"/>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7" name="Line 6"/>
          <p:cNvSpPr>
            <a:spLocks noChangeShapeType="1"/>
          </p:cNvSpPr>
          <p:nvPr/>
        </p:nvSpPr>
        <p:spPr bwMode="auto">
          <a:xfrm>
            <a:off x="3337836" y="2048973"/>
            <a:ext cx="25784" cy="3233738"/>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5"/>
          <p:cNvSpPr>
            <a:spLocks noChangeShapeType="1"/>
          </p:cNvSpPr>
          <p:nvPr/>
        </p:nvSpPr>
        <p:spPr bwMode="auto">
          <a:xfrm>
            <a:off x="3253994" y="3784620"/>
            <a:ext cx="109626" cy="284569"/>
          </a:xfrm>
          <a:prstGeom prst="line">
            <a:avLst/>
          </a:prstGeom>
          <a:noFill/>
          <a:ln w="38100">
            <a:solidFill>
              <a:schemeClr val="tx1"/>
            </a:solidFill>
            <a:round/>
            <a:headEnd type="triangle"/>
            <a:tailEnd/>
          </a:ln>
          <a:extLst>
            <a:ext uri="{909E8E84-426E-40DD-AFC4-6F175D3DCCD1}">
              <a14:hiddenFill xmlns:a14="http://schemas.microsoft.com/office/drawing/2010/main">
                <a:noFill/>
              </a14:hiddenFill>
            </a:ext>
          </a:extLst>
        </p:spPr>
        <p:txBody>
          <a:bodyPr/>
          <a:lstStyle/>
          <a:p>
            <a:endParaRPr lang="en-GB"/>
          </a:p>
        </p:txBody>
      </p:sp>
      <p:sp>
        <p:nvSpPr>
          <p:cNvPr id="29" name="Text Box 7"/>
          <p:cNvSpPr txBox="1">
            <a:spLocks noChangeArrowheads="1"/>
          </p:cNvSpPr>
          <p:nvPr/>
        </p:nvSpPr>
        <p:spPr bwMode="auto">
          <a:xfrm>
            <a:off x="2994404" y="1614485"/>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H</a:t>
            </a:r>
            <a:r>
              <a:rPr lang="en-GB" altLang="en-US" b="0" baseline="-25000" dirty="0" smtClean="0">
                <a:latin typeface="Times New Roman" panose="02020603050405020304" pitchFamily="18" charset="0"/>
              </a:rPr>
              <a:t>MAX</a:t>
            </a:r>
            <a:endParaRPr lang="en-US" altLang="en-US" b="0" baseline="-25000" dirty="0">
              <a:latin typeface="Times New Roman" panose="02020603050405020304" pitchFamily="18" charset="0"/>
            </a:endParaRPr>
          </a:p>
        </p:txBody>
      </p:sp>
      <p:sp>
        <p:nvSpPr>
          <p:cNvPr id="30" name="Arc 29"/>
          <p:cNvSpPr/>
          <p:nvPr/>
        </p:nvSpPr>
        <p:spPr>
          <a:xfrm flipV="1">
            <a:off x="663783" y="405049"/>
            <a:ext cx="3649664" cy="3528708"/>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Arc 33"/>
          <p:cNvSpPr/>
          <p:nvPr/>
        </p:nvSpPr>
        <p:spPr>
          <a:xfrm flipH="1">
            <a:off x="2504083" y="3661317"/>
            <a:ext cx="2767250" cy="1943101"/>
          </a:xfrm>
          <a:prstGeom prst="arc">
            <a:avLst>
              <a:gd name="adj1" fmla="val 16200000"/>
              <a:gd name="adj2" fmla="val 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Text Box 16"/>
          <p:cNvSpPr txBox="1">
            <a:spLocks noChangeArrowheads="1"/>
          </p:cNvSpPr>
          <p:nvPr/>
        </p:nvSpPr>
        <p:spPr bwMode="auto">
          <a:xfrm>
            <a:off x="2484840" y="4695538"/>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IPC</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2509576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Robin Naylor, Department of Economics, Warwick</a:t>
            </a:r>
            <a:endParaRPr lang="en-GB"/>
          </a:p>
        </p:txBody>
      </p:sp>
      <p:sp>
        <p:nvSpPr>
          <p:cNvPr id="3" name="Slide Number Placeholder 2"/>
          <p:cNvSpPr>
            <a:spLocks noGrp="1"/>
          </p:cNvSpPr>
          <p:nvPr>
            <p:ph type="sldNum" sz="quarter" idx="12"/>
          </p:nvPr>
        </p:nvSpPr>
        <p:spPr/>
        <p:txBody>
          <a:bodyPr/>
          <a:lstStyle/>
          <a:p>
            <a:fld id="{4C2F40E2-E137-47EA-8C57-C2C808CEF67F}" type="slidenum">
              <a:rPr lang="en-GB" smtClean="0"/>
              <a:t>2</a:t>
            </a:fld>
            <a:endParaRPr lang="en-GB"/>
          </a:p>
        </p:txBody>
      </p:sp>
      <p:sp>
        <p:nvSpPr>
          <p:cNvPr id="4" name="Rectangle 2"/>
          <p:cNvSpPr>
            <a:spLocks noChangeArrowheads="1"/>
          </p:cNvSpPr>
          <p:nvPr/>
        </p:nvSpPr>
        <p:spPr bwMode="auto">
          <a:xfrm>
            <a:off x="0" y="-6596334"/>
            <a:ext cx="11515973" cy="13649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121212"/>
                </a:solidFill>
                <a:effectLst/>
                <a:latin typeface="&amp;quot"/>
              </a:rPr>
              <a:t>Sadness and fear in </a:t>
            </a:r>
            <a:r>
              <a:rPr kumimoji="0" lang="en-US" altLang="en-US" sz="2400" b="0" i="0" u="none" strike="noStrike" cap="none" normalizeH="0" baseline="0" dirty="0" err="1" smtClean="0">
                <a:ln>
                  <a:noFill/>
                </a:ln>
                <a:solidFill>
                  <a:srgbClr val="121212"/>
                </a:solidFill>
                <a:effectLst/>
                <a:latin typeface="&amp;quot"/>
              </a:rPr>
              <a:t>Scunthorpe</a:t>
            </a:r>
            <a:r>
              <a:rPr kumimoji="0" lang="en-US" altLang="en-US" sz="2400" b="0" i="0" u="none" strike="noStrike" cap="none" normalizeH="0" baseline="0" dirty="0" smtClean="0">
                <a:ln>
                  <a:noFill/>
                </a:ln>
                <a:solidFill>
                  <a:srgbClr val="121212"/>
                </a:solidFill>
                <a:effectLst/>
                <a:latin typeface="&amp;quot"/>
              </a:rPr>
              <a:t> after British Steel liquidation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6700" b="0" i="0" u="none" strike="noStrike" cap="none" normalizeH="0" baseline="0" dirty="0" smtClean="0">
                <a:ln>
                  <a:noFill/>
                </a:ln>
                <a:solidFill>
                  <a:srgbClr val="C70000"/>
                </a:solidFill>
                <a:effectLst/>
                <a:latin typeface="Arial" panose="020B0604020202020204" pitchFamily="34" charset="0"/>
              </a:rPr>
              <a:t> </a:t>
            </a:r>
            <a:r>
              <a:rPr kumimoji="0" lang="en-US" altLang="en-US" sz="1800" b="0" i="0" u="none" strike="noStrike" cap="none" normalizeH="0" baseline="0" dirty="0" smtClean="0">
                <a:ln>
                  <a:noFill/>
                </a:ln>
                <a:solidFill>
                  <a:srgbClr val="C70000"/>
                </a:solidFill>
                <a:effectLst/>
                <a:latin typeface="Arial" panose="020B060402020202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C700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rgbClr val="C70000"/>
                </a:solidFill>
                <a:effectLst/>
                <a:latin typeface="Arial" panose="020B0604020202020204" pitchFamily="34" charset="0"/>
              </a:rPr>
              <a:t>The British Steel plant at </a:t>
            </a:r>
            <a:r>
              <a:rPr kumimoji="0" lang="en-US" altLang="en-US" sz="1800" b="0" i="0" u="none" strike="noStrike" cap="none" normalizeH="0" baseline="0" dirty="0" err="1" smtClean="0">
                <a:ln>
                  <a:noFill/>
                </a:ln>
                <a:solidFill>
                  <a:srgbClr val="C70000"/>
                </a:solidFill>
                <a:effectLst/>
                <a:latin typeface="Arial" panose="020B0604020202020204" pitchFamily="34" charset="0"/>
              </a:rPr>
              <a:t>Scunthorpe</a:t>
            </a:r>
            <a:r>
              <a:rPr kumimoji="0" lang="en-US" altLang="en-US" sz="1800" b="0" i="0" u="none" strike="noStrike" cap="none" normalizeH="0" baseline="0" dirty="0" smtClean="0">
                <a:ln>
                  <a:noFill/>
                </a:ln>
                <a:solidFill>
                  <a:srgbClr val="C70000"/>
                </a:solidFill>
                <a:effectLst/>
                <a:latin typeface="Arial" panose="020B0604020202020204" pitchFamily="34" charset="0"/>
              </a:rPr>
              <a:t> employs 5,000 people.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C70000"/>
                </a:solidFill>
                <a:effectLst/>
                <a:latin typeface="Arial" panose="020B0604020202020204" pitchFamily="34" charset="0"/>
              </a:rPr>
              <a:t>Photograph: Christopher Thomond/The Guardian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rgbClr val="C7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121212"/>
                </a:solidFill>
                <a:effectLst/>
                <a:latin typeface="&amp;quot"/>
              </a:rPr>
              <a:t>There was a </a:t>
            </a:r>
            <a:r>
              <a:rPr kumimoji="0" lang="en-US" altLang="en-US" b="0" i="0" u="none" strike="noStrike" cap="none" normalizeH="0" baseline="0" dirty="0" err="1" smtClean="0">
                <a:ln>
                  <a:noFill/>
                </a:ln>
                <a:solidFill>
                  <a:srgbClr val="121212"/>
                </a:solidFill>
                <a:effectLst/>
                <a:latin typeface="&amp;quot"/>
              </a:rPr>
              <a:t>sombre</a:t>
            </a:r>
            <a:r>
              <a:rPr kumimoji="0" lang="en-US" altLang="en-US" b="0" i="0" u="none" strike="noStrike" cap="none" normalizeH="0" baseline="0" dirty="0" smtClean="0">
                <a:ln>
                  <a:noFill/>
                </a:ln>
                <a:solidFill>
                  <a:srgbClr val="121212"/>
                </a:solidFill>
                <a:effectLst/>
                <a:latin typeface="&amp;quot"/>
              </a:rPr>
              <a:t> mood hanging over </a:t>
            </a:r>
            <a:r>
              <a:rPr kumimoji="0" lang="en-US" altLang="en-US" b="0" i="0" u="none" strike="noStrike" cap="none" normalizeH="0" baseline="0" dirty="0" err="1" smtClean="0">
                <a:ln>
                  <a:noFill/>
                </a:ln>
                <a:solidFill>
                  <a:srgbClr val="121212"/>
                </a:solidFill>
                <a:effectLst/>
                <a:latin typeface="&amp;quot"/>
              </a:rPr>
              <a:t>Scunthorpe</a:t>
            </a:r>
            <a:r>
              <a:rPr kumimoji="0" lang="en-US" altLang="en-US" b="0" i="0" u="none" strike="noStrike" cap="none" normalizeH="0" baseline="0" dirty="0" smtClean="0">
                <a:ln>
                  <a:noFill/>
                </a:ln>
                <a:solidFill>
                  <a:srgbClr val="121212"/>
                </a:solidFill>
                <a:effectLst/>
                <a:latin typeface="&amp;quot"/>
              </a:rPr>
              <a:t> as workers and residents came to terms with the news that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121212"/>
                </a:solidFill>
                <a:effectLst/>
                <a:latin typeface="&amp;quot"/>
              </a:rPr>
              <a:t>British Steel, the town’s biggest employer, had </a:t>
            </a:r>
            <a:r>
              <a:rPr kumimoji="0" lang="en-US" altLang="en-US" b="0" i="0" u="none" strike="noStrike" cap="none" normalizeH="0" baseline="0" dirty="0" smtClean="0">
                <a:ln>
                  <a:noFill/>
                </a:ln>
                <a:solidFill>
                  <a:srgbClr val="AB0613"/>
                </a:solidFill>
                <a:effectLst/>
                <a:latin typeface="&amp;quot"/>
                <a:hlinkClick r:id="rId2"/>
              </a:rPr>
              <a:t>gone into liquidation.</a:t>
            </a:r>
            <a:endParaRPr kumimoji="0" lang="en-US" altLang="en-US" b="0" i="0" u="none" strike="noStrike" cap="none" normalizeH="0" baseline="0" dirty="0" smtClean="0">
              <a:ln>
                <a:noFill/>
              </a:ln>
              <a:solidFill>
                <a:srgbClr val="AB0613"/>
              </a:solidFill>
              <a:effectLst/>
              <a:latin typeface="&amp;quo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AB0613"/>
              </a:solidFill>
              <a:latin typeface="&amp;quot"/>
            </a:endParaRPr>
          </a:p>
          <a:p>
            <a:r>
              <a:rPr lang="en-GB" b="1" dirty="0">
                <a:hlinkClick r:id="rId3"/>
              </a:rPr>
              <a:t>Jessica </a:t>
            </a:r>
            <a:r>
              <a:rPr lang="en-GB" b="1" dirty="0" smtClean="0">
                <a:hlinkClick r:id="rId3"/>
              </a:rPr>
              <a:t>Murray</a:t>
            </a:r>
            <a:r>
              <a:rPr lang="en-GB" b="1" dirty="0" smtClean="0"/>
              <a:t>, The Guardian</a:t>
            </a:r>
            <a:endParaRPr lang="en-GB" i="1" dirty="0"/>
          </a:p>
          <a:p>
            <a:r>
              <a:rPr lang="en-GB" dirty="0"/>
              <a:t>Wed 22 May 2019 19.36 BST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C70000"/>
              </a:solidFill>
              <a:effectLst/>
            </a:endParaRPr>
          </a:p>
        </p:txBody>
      </p:sp>
      <p:pic>
        <p:nvPicPr>
          <p:cNvPr id="1027" name="Picture 3" descr="British Steel plant at Scunthorp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7495413" cy="5203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5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0779"/>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3</a:t>
            </a:fld>
            <a:endParaRPr lang="en-GB"/>
          </a:p>
        </p:txBody>
      </p:sp>
      <p:sp>
        <p:nvSpPr>
          <p:cNvPr id="9" name="Rectangle 2"/>
          <p:cNvSpPr txBox="1">
            <a:spLocks noChangeArrowheads="1"/>
          </p:cNvSpPr>
          <p:nvPr/>
        </p:nvSpPr>
        <p:spPr>
          <a:xfrm>
            <a:off x="106680" y="3389365"/>
            <a:ext cx="7747462"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1600" dirty="0">
              <a:solidFill>
                <a:schemeClr val="accent5">
                  <a:lumMod val="75000"/>
                </a:schemeClr>
              </a:solidFill>
            </a:endParaRPr>
          </a:p>
          <a:p>
            <a:r>
              <a:rPr lang="en-GB" altLang="en-US" sz="2500" b="1" dirty="0" smtClean="0">
                <a:solidFill>
                  <a:schemeClr val="accent5">
                    <a:lumMod val="75000"/>
                  </a:schemeClr>
                </a:solidFill>
              </a:rPr>
              <a:t>Three </a:t>
            </a:r>
            <a:r>
              <a:rPr lang="en-GB" altLang="en-US" sz="2500" b="1" dirty="0" smtClean="0">
                <a:solidFill>
                  <a:schemeClr val="accent5">
                    <a:lumMod val="75000"/>
                  </a:schemeClr>
                </a:solidFill>
              </a:rPr>
              <a:t>Remarks</a:t>
            </a:r>
            <a:endParaRPr lang="en-GB" altLang="en-US" sz="1800" b="1" i="1" dirty="0" smtClean="0">
              <a:solidFill>
                <a:schemeClr val="accent5">
                  <a:lumMod val="75000"/>
                </a:schemeClr>
              </a:solidFill>
            </a:endParaRPr>
          </a:p>
          <a:p>
            <a:endParaRPr lang="en-GB" altLang="en-US" sz="1800" b="1" i="1" dirty="0">
              <a:solidFill>
                <a:schemeClr val="accent5">
                  <a:lumMod val="75000"/>
                </a:schemeClr>
              </a:solidFill>
            </a:endParaRPr>
          </a:p>
          <a:p>
            <a:pPr marL="285750" indent="-285750">
              <a:buFont typeface="Arial" panose="020B0604020202020204" pitchFamily="34" charset="0"/>
              <a:buChar char="•"/>
            </a:pPr>
            <a:r>
              <a:rPr lang="en-GB" altLang="en-US" sz="1800" b="1" dirty="0" smtClean="0">
                <a:solidFill>
                  <a:schemeClr val="accent5">
                    <a:lumMod val="75000"/>
                  </a:schemeClr>
                </a:solidFill>
              </a:rPr>
              <a:t>Minor Point: The order of the narrative </a:t>
            </a:r>
          </a:p>
          <a:p>
            <a:r>
              <a:rPr lang="en-GB" altLang="en-US" sz="1800" b="1" dirty="0" smtClean="0">
                <a:solidFill>
                  <a:schemeClr val="accent5">
                    <a:lumMod val="75000"/>
                  </a:schemeClr>
                </a:solidFill>
              </a:rPr>
              <a:t>(</a:t>
            </a:r>
            <a:r>
              <a:rPr lang="en-GB" altLang="en-US" sz="1800" b="1" dirty="0">
                <a:solidFill>
                  <a:schemeClr val="accent5">
                    <a:lumMod val="75000"/>
                  </a:schemeClr>
                </a:solidFill>
              </a:rPr>
              <a:t>Slides 2-6)</a:t>
            </a:r>
          </a:p>
          <a:p>
            <a:pPr marL="285750" indent="-285750">
              <a:buFont typeface="Arial" panose="020B0604020202020204" pitchFamily="34" charset="0"/>
              <a:buChar char="•"/>
            </a:pPr>
            <a:endParaRPr lang="en-GB" altLang="en-US" sz="1800" b="1" dirty="0">
              <a:solidFill>
                <a:schemeClr val="accent5">
                  <a:lumMod val="75000"/>
                </a:schemeClr>
              </a:solidFill>
            </a:endParaRPr>
          </a:p>
          <a:p>
            <a:pPr marL="285750" indent="-285750">
              <a:buFont typeface="Arial" panose="020B0604020202020204" pitchFamily="34" charset="0"/>
              <a:buChar char="•"/>
            </a:pPr>
            <a:endParaRPr lang="en-GB" altLang="en-US" sz="1800" b="1" dirty="0" smtClean="0">
              <a:solidFill>
                <a:schemeClr val="accent5">
                  <a:lumMod val="75000"/>
                </a:schemeClr>
              </a:solidFill>
            </a:endParaRPr>
          </a:p>
          <a:p>
            <a:pPr marL="285750" indent="-285750">
              <a:buFont typeface="Arial" panose="020B0604020202020204" pitchFamily="34" charset="0"/>
              <a:buChar char="•"/>
            </a:pPr>
            <a:r>
              <a:rPr lang="en-GB" altLang="en-US" sz="1800" b="1" dirty="0" smtClean="0">
                <a:solidFill>
                  <a:schemeClr val="accent5">
                    <a:lumMod val="75000"/>
                  </a:schemeClr>
                </a:solidFill>
              </a:rPr>
              <a:t>A link to one of the many reasons w</a:t>
            </a:r>
            <a:r>
              <a:rPr lang="en-GB" altLang="en-US" sz="1800" b="1" dirty="0" smtClean="0">
                <a:solidFill>
                  <a:schemeClr val="accent5">
                    <a:lumMod val="75000"/>
                  </a:schemeClr>
                </a:solidFill>
              </a:rPr>
              <a:t>hy </a:t>
            </a:r>
            <a:r>
              <a:rPr lang="en-GB" altLang="en-US" sz="1800" b="1" dirty="0" smtClean="0">
                <a:solidFill>
                  <a:schemeClr val="accent5">
                    <a:lumMod val="75000"/>
                  </a:schemeClr>
                </a:solidFill>
              </a:rPr>
              <a:t>I love CORE: Maximum Hours Legislation (Unit 5)</a:t>
            </a:r>
          </a:p>
          <a:p>
            <a:r>
              <a:rPr lang="en-GB" altLang="en-US" sz="1800" b="1" dirty="0">
                <a:solidFill>
                  <a:schemeClr val="accent5">
                    <a:lumMod val="75000"/>
                  </a:schemeClr>
                </a:solidFill>
              </a:rPr>
              <a:t>(</a:t>
            </a:r>
            <a:r>
              <a:rPr lang="en-GB" altLang="en-US" sz="1800" b="1" dirty="0" smtClean="0">
                <a:solidFill>
                  <a:schemeClr val="accent5">
                    <a:lumMod val="75000"/>
                  </a:schemeClr>
                </a:solidFill>
              </a:rPr>
              <a:t>Slide 7)</a:t>
            </a:r>
            <a:endParaRPr lang="en-GB" altLang="en-US" sz="1800" b="1" dirty="0">
              <a:solidFill>
                <a:schemeClr val="accent5">
                  <a:lumMod val="75000"/>
                </a:schemeClr>
              </a:solidFill>
            </a:endParaRPr>
          </a:p>
          <a:p>
            <a:pPr marL="285750" indent="-285750">
              <a:buFont typeface="Arial" panose="020B0604020202020204" pitchFamily="34" charset="0"/>
              <a:buChar char="•"/>
            </a:pPr>
            <a:endParaRPr lang="en-GB" altLang="en-US" sz="1800" b="1" dirty="0">
              <a:solidFill>
                <a:schemeClr val="accent5">
                  <a:lumMod val="75000"/>
                </a:schemeClr>
              </a:solidFill>
            </a:endParaRPr>
          </a:p>
          <a:p>
            <a:pPr marL="285750" indent="-285750">
              <a:buFont typeface="Arial" panose="020B0604020202020204" pitchFamily="34" charset="0"/>
              <a:buChar char="•"/>
            </a:pPr>
            <a:endParaRPr lang="en-GB" altLang="en-US" sz="1800" b="1" dirty="0" smtClean="0">
              <a:solidFill>
                <a:schemeClr val="accent5">
                  <a:lumMod val="75000"/>
                </a:schemeClr>
              </a:solidFill>
            </a:endParaRPr>
          </a:p>
          <a:p>
            <a:pPr marL="285750" indent="-285750">
              <a:buFont typeface="Arial" panose="020B0604020202020204" pitchFamily="34" charset="0"/>
              <a:buChar char="•"/>
            </a:pPr>
            <a:r>
              <a:rPr lang="en-GB" altLang="en-US" sz="1800" b="1" dirty="0" smtClean="0">
                <a:solidFill>
                  <a:schemeClr val="accent5">
                    <a:lumMod val="75000"/>
                  </a:schemeClr>
                </a:solidFill>
              </a:rPr>
              <a:t>Employer Power: the importance of combining the analysis of Minimum Wage Legislation with Maximum Hours</a:t>
            </a:r>
            <a:r>
              <a:rPr lang="en-GB" altLang="en-US" sz="1800" b="1" dirty="0">
                <a:solidFill>
                  <a:schemeClr val="accent5">
                    <a:lumMod val="75000"/>
                  </a:schemeClr>
                </a:solidFill>
              </a:rPr>
              <a:t> Legislation</a:t>
            </a:r>
            <a:r>
              <a:rPr lang="en-GB" altLang="en-US" sz="1800" b="1" dirty="0" smtClean="0">
                <a:solidFill>
                  <a:schemeClr val="accent5">
                    <a:lumMod val="75000"/>
                  </a:schemeClr>
                </a:solidFill>
              </a:rPr>
              <a:t> </a:t>
            </a:r>
          </a:p>
          <a:p>
            <a:r>
              <a:rPr lang="en-GB" altLang="en-US" sz="1800" b="1" dirty="0">
                <a:solidFill>
                  <a:schemeClr val="accent5">
                    <a:lumMod val="75000"/>
                  </a:schemeClr>
                </a:solidFill>
              </a:rPr>
              <a:t>(Slides </a:t>
            </a:r>
            <a:r>
              <a:rPr lang="en-GB" altLang="en-US" sz="1800" b="1" dirty="0" smtClean="0">
                <a:solidFill>
                  <a:schemeClr val="accent5">
                    <a:lumMod val="75000"/>
                  </a:schemeClr>
                </a:solidFill>
              </a:rPr>
              <a:t>8-&gt;)</a:t>
            </a:r>
            <a:endParaRPr lang="en-GB" altLang="en-US" sz="1800" b="1" dirty="0">
              <a:solidFill>
                <a:schemeClr val="accent5">
                  <a:lumMod val="75000"/>
                </a:schemeClr>
              </a:solidFill>
            </a:endParaRPr>
          </a:p>
          <a:p>
            <a:pPr marL="342900" indent="-342900">
              <a:buAutoNum type="arabicPeriod"/>
            </a:pPr>
            <a:endParaRPr lang="en-GB" altLang="en-US" sz="1600" b="1" i="1" dirty="0" smtClean="0">
              <a:solidFill>
                <a:schemeClr val="accent5">
                  <a:lumMod val="75000"/>
                </a:schemeClr>
              </a:solidFill>
            </a:endParaRPr>
          </a:p>
          <a:p>
            <a:pPr marL="342900" indent="-342900">
              <a:buAutoNum type="arabicPeriod"/>
            </a:pPr>
            <a:endParaRPr lang="en-GB" altLang="en-US" sz="1600" dirty="0">
              <a:solidFill>
                <a:schemeClr val="accent5">
                  <a:lumMod val="75000"/>
                </a:schemeClr>
              </a:solidFill>
            </a:endParaRPr>
          </a:p>
          <a:p>
            <a:endParaRPr lang="en-GB" altLang="en-US" sz="16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2" name="Rectangle 1"/>
          <p:cNvSpPr/>
          <p:nvPr/>
        </p:nvSpPr>
        <p:spPr>
          <a:xfrm>
            <a:off x="106680" y="1154453"/>
            <a:ext cx="11978640" cy="1754326"/>
          </a:xfrm>
          <a:prstGeom prst="rect">
            <a:avLst/>
          </a:prstGeom>
        </p:spPr>
        <p:txBody>
          <a:bodyPr wrap="square">
            <a:spAutoFit/>
          </a:bodyPr>
          <a:lstStyle/>
          <a:p>
            <a:r>
              <a:rPr lang="en-GB" altLang="en-US" dirty="0">
                <a:solidFill>
                  <a:schemeClr val="accent5">
                    <a:lumMod val="75000"/>
                  </a:schemeClr>
                </a:solidFill>
              </a:rPr>
              <a:t>The framework Sam presents corrects this and provides </a:t>
            </a:r>
            <a:r>
              <a:rPr lang="en-GB" altLang="en-US" dirty="0" smtClean="0">
                <a:solidFill>
                  <a:schemeClr val="accent5">
                    <a:lumMod val="75000"/>
                  </a:schemeClr>
                </a:solidFill>
              </a:rPr>
              <a:t>an </a:t>
            </a:r>
            <a:r>
              <a:rPr lang="en-GB" altLang="en-US" dirty="0">
                <a:solidFill>
                  <a:schemeClr val="accent5">
                    <a:lumMod val="75000"/>
                  </a:schemeClr>
                </a:solidFill>
              </a:rPr>
              <a:t>analysis of MWL in a context of employer power (which has many origins), linking this with the crucial concept of the NSC. </a:t>
            </a:r>
            <a:endParaRPr lang="en-GB" altLang="en-US" dirty="0" smtClean="0">
              <a:solidFill>
                <a:schemeClr val="accent5">
                  <a:lumMod val="75000"/>
                </a:schemeClr>
              </a:solidFill>
            </a:endParaRPr>
          </a:p>
          <a:p>
            <a:endParaRPr lang="en-GB" altLang="en-US" dirty="0" smtClean="0">
              <a:solidFill>
                <a:schemeClr val="accent5">
                  <a:lumMod val="75000"/>
                </a:schemeClr>
              </a:solidFill>
            </a:endParaRPr>
          </a:p>
          <a:p>
            <a:r>
              <a:rPr lang="en-GB" altLang="en-US" dirty="0" smtClean="0">
                <a:solidFill>
                  <a:schemeClr val="accent5">
                    <a:lumMod val="75000"/>
                  </a:schemeClr>
                </a:solidFill>
              </a:rPr>
              <a:t>Firms </a:t>
            </a:r>
            <a:r>
              <a:rPr lang="en-GB" altLang="en-US" dirty="0">
                <a:solidFill>
                  <a:schemeClr val="accent5">
                    <a:lumMod val="75000"/>
                  </a:schemeClr>
                </a:solidFill>
              </a:rPr>
              <a:t>do not have to accept some faceless ‘free market’ perfectly competitive wage rate</a:t>
            </a:r>
            <a:r>
              <a:rPr lang="en-GB" altLang="en-US" dirty="0" smtClean="0">
                <a:solidFill>
                  <a:schemeClr val="accent5">
                    <a:lumMod val="75000"/>
                  </a:schemeClr>
                </a:solidFill>
              </a:rPr>
              <a:t>. </a:t>
            </a:r>
          </a:p>
          <a:p>
            <a:endParaRPr lang="en-GB" altLang="en-US" dirty="0" smtClean="0">
              <a:solidFill>
                <a:schemeClr val="accent5">
                  <a:lumMod val="75000"/>
                </a:schemeClr>
              </a:solidFill>
            </a:endParaRPr>
          </a:p>
          <a:p>
            <a:r>
              <a:rPr lang="en-GB" altLang="en-US" dirty="0" smtClean="0">
                <a:solidFill>
                  <a:schemeClr val="accent5">
                    <a:lumMod val="75000"/>
                  </a:schemeClr>
                </a:solidFill>
              </a:rPr>
              <a:t>The firm can restrict hiring to sustain a lower wage.</a:t>
            </a:r>
            <a:endParaRPr lang="en-GB" altLang="en-US" dirty="0">
              <a:solidFill>
                <a:schemeClr val="accent5">
                  <a:lumMod val="75000"/>
                </a:schemeClr>
              </a:solidFill>
            </a:endParaRPr>
          </a:p>
        </p:txBody>
      </p:sp>
    </p:spTree>
    <p:extLst>
      <p:ext uri="{BB962C8B-B14F-4D97-AF65-F5344CB8AC3E}">
        <p14:creationId xmlns:p14="http://schemas.microsoft.com/office/powerpoint/2010/main" val="4149389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en-US" b="0" smtClean="0"/>
              <a:t>Robin Naylor, Department of Economics, Warwick</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E671392-E1F3-4253-8991-22639EAB3318}" type="slidenum">
              <a:rPr lang="en-US" altLang="en-US" b="0"/>
              <a:pPr eaLnBrk="1" hangingPunct="1"/>
              <a:t>4</a:t>
            </a:fld>
            <a:endParaRPr lang="en-US" altLang="en-US" b="0"/>
          </a:p>
        </p:txBody>
      </p:sp>
      <p:sp>
        <p:nvSpPr>
          <p:cNvPr id="20484" name="Rectangle 2"/>
          <p:cNvSpPr>
            <a:spLocks noGrp="1" noChangeArrowheads="1"/>
          </p:cNvSpPr>
          <p:nvPr>
            <p:ph type="title"/>
          </p:nvPr>
        </p:nvSpPr>
        <p:spPr>
          <a:xfrm>
            <a:off x="0" y="-10779"/>
            <a:ext cx="12192000" cy="850900"/>
          </a:xfrm>
        </p:spPr>
        <p:txBody>
          <a:bodyPr>
            <a:normAutofit fontScale="90000"/>
          </a:bodyPr>
          <a:lstStyle/>
          <a:p>
            <a:pPr eaLnBrk="1" hangingPunct="1"/>
            <a:r>
              <a:rPr lang="en-GB" altLang="en-US" sz="2800" dirty="0" smtClean="0">
                <a:solidFill>
                  <a:schemeClr val="accent5">
                    <a:lumMod val="75000"/>
                  </a:schemeClr>
                </a:solidFill>
              </a:rPr>
              <a:t>Labour Discipline, Monopsony and Employment Effects of a Minimum Wage: A Discussion</a:t>
            </a:r>
            <a:endParaRPr lang="en-US" altLang="en-US" sz="2800" dirty="0">
              <a:solidFill>
                <a:schemeClr val="accent5">
                  <a:lumMod val="75000"/>
                </a:schemeClr>
              </a:solidFill>
            </a:endParaRPr>
          </a:p>
        </p:txBody>
      </p:sp>
      <p:sp>
        <p:nvSpPr>
          <p:cNvPr id="20485" name="Rectangle 3"/>
          <p:cNvSpPr>
            <a:spLocks noChangeArrowheads="1"/>
          </p:cNvSpPr>
          <p:nvPr/>
        </p:nvSpPr>
        <p:spPr bwMode="auto">
          <a:xfrm>
            <a:off x="-76200" y="17536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FontTx/>
              <a:buChar char="•"/>
            </a:pPr>
            <a:endParaRPr lang="en-US" altLang="en-US" sz="2400" b="0">
              <a:solidFill>
                <a:schemeClr val="accent2"/>
              </a:solidFill>
            </a:endParaRPr>
          </a:p>
          <a:p>
            <a:pPr eaLnBrk="1" hangingPunct="1">
              <a:spcBef>
                <a:spcPct val="20000"/>
              </a:spcBef>
              <a:buFontTx/>
              <a:buChar char="•"/>
            </a:pPr>
            <a:endParaRPr lang="en-US" altLang="en-US" sz="2400" b="0">
              <a:solidFill>
                <a:schemeClr val="accent2"/>
              </a:solidFill>
            </a:endParaRPr>
          </a:p>
        </p:txBody>
      </p:sp>
      <p:sp>
        <p:nvSpPr>
          <p:cNvPr id="20486" name="Text Box 4"/>
          <p:cNvSpPr txBox="1">
            <a:spLocks noChangeArrowheads="1"/>
          </p:cNvSpPr>
          <p:nvPr/>
        </p:nvSpPr>
        <p:spPr bwMode="auto">
          <a:xfrm>
            <a:off x="-76199" y="1393335"/>
            <a:ext cx="69119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US" altLang="en-US" b="0">
              <a:solidFill>
                <a:schemeClr val="accent2"/>
              </a:solidFill>
              <a:latin typeface="Times New Roman" panose="02020603050405020304" pitchFamily="18" charset="0"/>
            </a:endParaRPr>
          </a:p>
        </p:txBody>
      </p:sp>
      <p:sp>
        <p:nvSpPr>
          <p:cNvPr id="2048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Text Box 7"/>
          <p:cNvSpPr txBox="1">
            <a:spLocks noChangeArrowheads="1"/>
          </p:cNvSpPr>
          <p:nvPr/>
        </p:nvSpPr>
        <p:spPr bwMode="auto">
          <a:xfrm>
            <a:off x="5683251" y="528271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n</a:t>
            </a:r>
            <a:endParaRPr lang="en-US" altLang="en-US" b="0" dirty="0">
              <a:latin typeface="Times New Roman" panose="02020603050405020304" pitchFamily="18" charset="0"/>
            </a:endParaRPr>
          </a:p>
        </p:txBody>
      </p:sp>
      <p:sp>
        <p:nvSpPr>
          <p:cNvPr id="20490" name="Text Box 8"/>
          <p:cNvSpPr txBox="1">
            <a:spLocks noChangeArrowheads="1"/>
          </p:cNvSpPr>
          <p:nvPr/>
        </p:nvSpPr>
        <p:spPr bwMode="auto">
          <a:xfrm>
            <a:off x="571501" y="189816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1" name="Line 9"/>
          <p:cNvSpPr>
            <a:spLocks noChangeShapeType="1"/>
          </p:cNvSpPr>
          <p:nvPr/>
        </p:nvSpPr>
        <p:spPr bwMode="auto">
          <a:xfrm flipV="1">
            <a:off x="1506538" y="2906222"/>
            <a:ext cx="4105275" cy="1295400"/>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
          <p:cNvSpPr txBox="1">
            <a:spLocks noChangeArrowheads="1"/>
          </p:cNvSpPr>
          <p:nvPr/>
        </p:nvSpPr>
        <p:spPr bwMode="auto">
          <a:xfrm>
            <a:off x="5648326" y="2665714"/>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 (NSC)</a:t>
            </a:r>
            <a:endParaRPr lang="en-US" altLang="en-US" b="0" dirty="0">
              <a:latin typeface="Times New Roman" panose="02020603050405020304" pitchFamily="18" charset="0"/>
            </a:endParaRPr>
          </a:p>
        </p:txBody>
      </p:sp>
      <p:sp>
        <p:nvSpPr>
          <p:cNvPr id="20493" name="Text Box 11"/>
          <p:cNvSpPr txBox="1">
            <a:spLocks noChangeArrowheads="1"/>
          </p:cNvSpPr>
          <p:nvPr/>
        </p:nvSpPr>
        <p:spPr bwMode="auto">
          <a:xfrm>
            <a:off x="570707" y="2151364"/>
            <a:ext cx="935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a:t>
            </a:r>
            <a:endParaRPr lang="en-US" altLang="en-US" b="0" dirty="0">
              <a:latin typeface="Times New Roman" panose="02020603050405020304" pitchFamily="18" charset="0"/>
            </a:endParaRPr>
          </a:p>
        </p:txBody>
      </p:sp>
      <p:sp>
        <p:nvSpPr>
          <p:cNvPr id="20494"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5"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MRPL</a:t>
            </a:r>
            <a:endParaRPr lang="en-US" altLang="en-US" b="0">
              <a:latin typeface="Times New Roman" panose="02020603050405020304" pitchFamily="18" charset="0"/>
            </a:endParaRPr>
          </a:p>
        </p:txBody>
      </p:sp>
      <p:sp>
        <p:nvSpPr>
          <p:cNvPr id="20497"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8"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MCL</a:t>
            </a:r>
            <a:endParaRPr lang="en-US" altLang="en-US" b="0">
              <a:latin typeface="Times New Roman" panose="02020603050405020304" pitchFamily="18" charset="0"/>
            </a:endParaRPr>
          </a:p>
        </p:txBody>
      </p:sp>
      <p:sp>
        <p:nvSpPr>
          <p:cNvPr id="20499" name="Line 17"/>
          <p:cNvSpPr>
            <a:spLocks noChangeShapeType="1"/>
          </p:cNvSpPr>
          <p:nvPr/>
        </p:nvSpPr>
        <p:spPr bwMode="auto">
          <a:xfrm>
            <a:off x="3019425" y="3049098"/>
            <a:ext cx="0" cy="22336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1" name="Line 19"/>
          <p:cNvSpPr>
            <a:spLocks noChangeShapeType="1"/>
          </p:cNvSpPr>
          <p:nvPr/>
        </p:nvSpPr>
        <p:spPr bwMode="auto">
          <a:xfrm flipH="1">
            <a:off x="1497299" y="3715010"/>
            <a:ext cx="15128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Text Box 7"/>
          <p:cNvSpPr txBox="1">
            <a:spLocks noChangeArrowheads="1"/>
          </p:cNvSpPr>
          <p:nvPr/>
        </p:nvSpPr>
        <p:spPr bwMode="auto">
          <a:xfrm>
            <a:off x="2621755" y="5253884"/>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a:latin typeface="Times New Roman" panose="02020603050405020304" pitchFamily="18" charset="0"/>
              </a:rPr>
              <a:t>n</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0504" name="Text Box 7"/>
          <p:cNvSpPr txBox="1">
            <a:spLocks noChangeArrowheads="1"/>
          </p:cNvSpPr>
          <p:nvPr/>
        </p:nvSpPr>
        <p:spPr bwMode="auto">
          <a:xfrm>
            <a:off x="562262" y="3466277"/>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5" name="Text Box 8"/>
          <p:cNvSpPr txBox="1">
            <a:spLocks noChangeArrowheads="1"/>
          </p:cNvSpPr>
          <p:nvPr/>
        </p:nvSpPr>
        <p:spPr bwMode="auto">
          <a:xfrm>
            <a:off x="570707" y="1652891"/>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6" name="Text Box 7"/>
          <p:cNvSpPr txBox="1">
            <a:spLocks noChangeArrowheads="1"/>
          </p:cNvSpPr>
          <p:nvPr/>
        </p:nvSpPr>
        <p:spPr bwMode="auto">
          <a:xfrm>
            <a:off x="570707" y="2385256"/>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Tree>
    <p:extLst>
      <p:ext uri="{BB962C8B-B14F-4D97-AF65-F5344CB8AC3E}">
        <p14:creationId xmlns:p14="http://schemas.microsoft.com/office/powerpoint/2010/main" val="972496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en-US" b="0" smtClean="0"/>
              <a:t>Robin Naylor, Department of Economics, Warwick</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E671392-E1F3-4253-8991-22639EAB3318}" type="slidenum">
              <a:rPr lang="en-US" altLang="en-US" b="0"/>
              <a:pPr eaLnBrk="1" hangingPunct="1"/>
              <a:t>5</a:t>
            </a:fld>
            <a:endParaRPr lang="en-US" altLang="en-US" b="0"/>
          </a:p>
        </p:txBody>
      </p:sp>
      <p:sp>
        <p:nvSpPr>
          <p:cNvPr id="20484" name="Rectangle 2"/>
          <p:cNvSpPr>
            <a:spLocks noGrp="1" noChangeArrowheads="1"/>
          </p:cNvSpPr>
          <p:nvPr>
            <p:ph type="title"/>
          </p:nvPr>
        </p:nvSpPr>
        <p:spPr>
          <a:xfrm>
            <a:off x="0" y="-10779"/>
            <a:ext cx="12192000" cy="850900"/>
          </a:xfrm>
        </p:spPr>
        <p:txBody>
          <a:bodyPr>
            <a:normAutofit fontScale="90000"/>
          </a:bodyPr>
          <a:lstStyle/>
          <a:p>
            <a:pPr eaLnBrk="1" hangingPunct="1"/>
            <a:r>
              <a:rPr lang="en-GB" altLang="en-US" sz="2800" dirty="0" smtClean="0">
                <a:solidFill>
                  <a:schemeClr val="accent5">
                    <a:lumMod val="75000"/>
                  </a:schemeClr>
                </a:solidFill>
              </a:rPr>
              <a:t>Labour Discipline, Monopsony and Employment Effects of a Minimum Wage: A Discussion</a:t>
            </a:r>
            <a:endParaRPr lang="en-US" altLang="en-US" sz="2800" dirty="0">
              <a:solidFill>
                <a:schemeClr val="accent5">
                  <a:lumMod val="75000"/>
                </a:schemeClr>
              </a:solidFill>
            </a:endParaRPr>
          </a:p>
        </p:txBody>
      </p:sp>
      <p:sp>
        <p:nvSpPr>
          <p:cNvPr id="20485" name="Rectangle 3"/>
          <p:cNvSpPr>
            <a:spLocks noChangeArrowheads="1"/>
          </p:cNvSpPr>
          <p:nvPr/>
        </p:nvSpPr>
        <p:spPr bwMode="auto">
          <a:xfrm>
            <a:off x="-76200" y="17536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FontTx/>
              <a:buChar char="•"/>
            </a:pPr>
            <a:endParaRPr lang="en-US" altLang="en-US" sz="2400" b="0">
              <a:solidFill>
                <a:schemeClr val="accent2"/>
              </a:solidFill>
            </a:endParaRPr>
          </a:p>
          <a:p>
            <a:pPr eaLnBrk="1" hangingPunct="1">
              <a:spcBef>
                <a:spcPct val="20000"/>
              </a:spcBef>
              <a:buFontTx/>
              <a:buChar char="•"/>
            </a:pPr>
            <a:endParaRPr lang="en-US" altLang="en-US" sz="2400" b="0">
              <a:solidFill>
                <a:schemeClr val="accent2"/>
              </a:solidFill>
            </a:endParaRPr>
          </a:p>
        </p:txBody>
      </p:sp>
      <p:sp>
        <p:nvSpPr>
          <p:cNvPr id="20486" name="Text Box 4"/>
          <p:cNvSpPr txBox="1">
            <a:spLocks noChangeArrowheads="1"/>
          </p:cNvSpPr>
          <p:nvPr/>
        </p:nvSpPr>
        <p:spPr bwMode="auto">
          <a:xfrm>
            <a:off x="-76199" y="1393335"/>
            <a:ext cx="69119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US" altLang="en-US" b="0">
              <a:solidFill>
                <a:schemeClr val="accent2"/>
              </a:solidFill>
              <a:latin typeface="Times New Roman" panose="02020603050405020304" pitchFamily="18" charset="0"/>
            </a:endParaRPr>
          </a:p>
        </p:txBody>
      </p:sp>
      <p:sp>
        <p:nvSpPr>
          <p:cNvPr id="2048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Text Box 7"/>
          <p:cNvSpPr txBox="1">
            <a:spLocks noChangeArrowheads="1"/>
          </p:cNvSpPr>
          <p:nvPr/>
        </p:nvSpPr>
        <p:spPr bwMode="auto">
          <a:xfrm>
            <a:off x="5683251" y="528271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n</a:t>
            </a:r>
            <a:endParaRPr lang="en-US" altLang="en-US" b="0" dirty="0">
              <a:latin typeface="Times New Roman" panose="02020603050405020304" pitchFamily="18" charset="0"/>
            </a:endParaRPr>
          </a:p>
        </p:txBody>
      </p:sp>
      <p:sp>
        <p:nvSpPr>
          <p:cNvPr id="20490" name="Text Box 8"/>
          <p:cNvSpPr txBox="1">
            <a:spLocks noChangeArrowheads="1"/>
          </p:cNvSpPr>
          <p:nvPr/>
        </p:nvSpPr>
        <p:spPr bwMode="auto">
          <a:xfrm>
            <a:off x="571501" y="189816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1" name="Line 9"/>
          <p:cNvSpPr>
            <a:spLocks noChangeShapeType="1"/>
          </p:cNvSpPr>
          <p:nvPr/>
        </p:nvSpPr>
        <p:spPr bwMode="auto">
          <a:xfrm flipV="1">
            <a:off x="1506538" y="2906222"/>
            <a:ext cx="4105275" cy="1295400"/>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
          <p:cNvSpPr txBox="1">
            <a:spLocks noChangeArrowheads="1"/>
          </p:cNvSpPr>
          <p:nvPr/>
        </p:nvSpPr>
        <p:spPr bwMode="auto">
          <a:xfrm>
            <a:off x="5540376" y="2690323"/>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0493" name="Text Box 11"/>
          <p:cNvSpPr txBox="1">
            <a:spLocks noChangeArrowheads="1"/>
          </p:cNvSpPr>
          <p:nvPr/>
        </p:nvSpPr>
        <p:spPr bwMode="auto">
          <a:xfrm>
            <a:off x="570707" y="2151364"/>
            <a:ext cx="935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a:t>
            </a:r>
            <a:endParaRPr lang="en-US" altLang="en-US" b="0" dirty="0">
              <a:latin typeface="Times New Roman" panose="02020603050405020304" pitchFamily="18" charset="0"/>
            </a:endParaRPr>
          </a:p>
        </p:txBody>
      </p:sp>
      <p:sp>
        <p:nvSpPr>
          <p:cNvPr id="20494"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5"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MRPL</a:t>
            </a:r>
            <a:endParaRPr lang="en-US" altLang="en-US" b="0">
              <a:latin typeface="Times New Roman" panose="02020603050405020304" pitchFamily="18" charset="0"/>
            </a:endParaRPr>
          </a:p>
        </p:txBody>
      </p:sp>
      <p:sp>
        <p:nvSpPr>
          <p:cNvPr id="20497" name="Line 15"/>
          <p:cNvSpPr>
            <a:spLocks noChangeShapeType="1"/>
          </p:cNvSpPr>
          <p:nvPr/>
        </p:nvSpPr>
        <p:spPr bwMode="auto">
          <a:xfrm flipV="1">
            <a:off x="1506538" y="1825136"/>
            <a:ext cx="3097213" cy="23764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8"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MCL</a:t>
            </a:r>
            <a:endParaRPr lang="en-US" altLang="en-US" b="0">
              <a:latin typeface="Times New Roman" panose="02020603050405020304" pitchFamily="18" charset="0"/>
            </a:endParaRPr>
          </a:p>
        </p:txBody>
      </p:sp>
      <p:sp>
        <p:nvSpPr>
          <p:cNvPr id="20499" name="Line 17"/>
          <p:cNvSpPr>
            <a:spLocks noChangeShapeType="1"/>
          </p:cNvSpPr>
          <p:nvPr/>
        </p:nvSpPr>
        <p:spPr bwMode="auto">
          <a:xfrm>
            <a:off x="3019425" y="3049098"/>
            <a:ext cx="0" cy="22336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1" name="Line 19"/>
          <p:cNvSpPr>
            <a:spLocks noChangeShapeType="1"/>
          </p:cNvSpPr>
          <p:nvPr/>
        </p:nvSpPr>
        <p:spPr bwMode="auto">
          <a:xfrm flipH="1">
            <a:off x="1497299" y="3715010"/>
            <a:ext cx="15128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Text Box 7"/>
          <p:cNvSpPr txBox="1">
            <a:spLocks noChangeArrowheads="1"/>
          </p:cNvSpPr>
          <p:nvPr/>
        </p:nvSpPr>
        <p:spPr bwMode="auto">
          <a:xfrm>
            <a:off x="2551907" y="5281401"/>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a:latin typeface="Times New Roman" panose="02020603050405020304" pitchFamily="18" charset="0"/>
              </a:rPr>
              <a:t>n</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0504" name="Text Box 7"/>
          <p:cNvSpPr txBox="1">
            <a:spLocks noChangeArrowheads="1"/>
          </p:cNvSpPr>
          <p:nvPr/>
        </p:nvSpPr>
        <p:spPr bwMode="auto">
          <a:xfrm>
            <a:off x="562262" y="3466277"/>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5" name="Text Box 8"/>
          <p:cNvSpPr txBox="1">
            <a:spLocks noChangeArrowheads="1"/>
          </p:cNvSpPr>
          <p:nvPr/>
        </p:nvSpPr>
        <p:spPr bwMode="auto">
          <a:xfrm>
            <a:off x="570707" y="1652891"/>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6" name="Text Box 7"/>
          <p:cNvSpPr txBox="1">
            <a:spLocks noChangeArrowheads="1"/>
          </p:cNvSpPr>
          <p:nvPr/>
        </p:nvSpPr>
        <p:spPr bwMode="auto">
          <a:xfrm>
            <a:off x="570707" y="2385256"/>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4" name="Line 19"/>
          <p:cNvSpPr>
            <a:spLocks noChangeShapeType="1"/>
          </p:cNvSpPr>
          <p:nvPr/>
        </p:nvSpPr>
        <p:spPr bwMode="auto">
          <a:xfrm flipH="1" flipV="1">
            <a:off x="1423409" y="3553006"/>
            <a:ext cx="4686446" cy="7750"/>
          </a:xfrm>
          <a:prstGeom prst="line">
            <a:avLst/>
          </a:prstGeom>
          <a:noFill/>
          <a:ln w="28575">
            <a:solidFill>
              <a:srgbClr val="00B05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Text Box 7"/>
          <p:cNvSpPr txBox="1">
            <a:spLocks noChangeArrowheads="1"/>
          </p:cNvSpPr>
          <p:nvPr/>
        </p:nvSpPr>
        <p:spPr bwMode="auto">
          <a:xfrm>
            <a:off x="562261" y="3245571"/>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8" name="Text Box 7"/>
          <p:cNvSpPr txBox="1">
            <a:spLocks noChangeArrowheads="1"/>
          </p:cNvSpPr>
          <p:nvPr/>
        </p:nvSpPr>
        <p:spPr bwMode="auto">
          <a:xfrm>
            <a:off x="6022543" y="3314520"/>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30" name="Rectangle 2"/>
          <p:cNvSpPr txBox="1">
            <a:spLocks noChangeArrowheads="1"/>
          </p:cNvSpPr>
          <p:nvPr/>
        </p:nvSpPr>
        <p:spPr>
          <a:xfrm>
            <a:off x="6710892" y="1285843"/>
            <a:ext cx="5088466" cy="1799308"/>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800" dirty="0" smtClean="0">
                <a:solidFill>
                  <a:schemeClr val="accent5">
                    <a:lumMod val="75000"/>
                  </a:schemeClr>
                </a:solidFill>
              </a:rPr>
              <a:t>Assumption: Firm chooses the level of employment for a given level of effort per hour</a:t>
            </a:r>
          </a:p>
          <a:p>
            <a:endParaRPr lang="en-GB" altLang="en-US" sz="1800" dirty="0">
              <a:solidFill>
                <a:schemeClr val="accent5">
                  <a:lumMod val="75000"/>
                </a:schemeClr>
              </a:solidFill>
            </a:endParaRPr>
          </a:p>
          <a:p>
            <a:r>
              <a:rPr lang="en-GB" altLang="en-US" sz="1800" b="1" dirty="0" smtClean="0">
                <a:solidFill>
                  <a:srgbClr val="FF0000"/>
                </a:solidFill>
              </a:rPr>
              <a:t>Note: let’s start with Case II</a:t>
            </a:r>
          </a:p>
          <a:p>
            <a:endParaRPr lang="en-GB" altLang="en-US" sz="1800" dirty="0">
              <a:solidFill>
                <a:schemeClr val="accent5">
                  <a:lumMod val="75000"/>
                </a:schemeClr>
              </a:solidFill>
            </a:endParaRPr>
          </a:p>
          <a:p>
            <a:r>
              <a:rPr lang="en-GB" altLang="en-US" sz="1800" b="1" dirty="0" smtClean="0">
                <a:solidFill>
                  <a:schemeClr val="accent5">
                    <a:lumMod val="75000"/>
                  </a:schemeClr>
                </a:solidFill>
              </a:rPr>
              <a:t>Case II</a:t>
            </a:r>
          </a:p>
          <a:p>
            <a:r>
              <a:rPr lang="en-GB" altLang="en-US" sz="1800" dirty="0" smtClean="0">
                <a:solidFill>
                  <a:schemeClr val="accent5">
                    <a:lumMod val="75000"/>
                  </a:schemeClr>
                </a:solidFill>
              </a:rPr>
              <a:t>The minimum wage is imposed only a little above the unregulated monopsony level.</a:t>
            </a: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Tree>
    <p:extLst>
      <p:ext uri="{BB962C8B-B14F-4D97-AF65-F5344CB8AC3E}">
        <p14:creationId xmlns:p14="http://schemas.microsoft.com/office/powerpoint/2010/main" val="715713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en-US" b="0" smtClean="0"/>
              <a:t>Robin Naylor, Department of Economics, Warwick</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E671392-E1F3-4253-8991-22639EAB3318}" type="slidenum">
              <a:rPr lang="en-US" altLang="en-US" b="0"/>
              <a:pPr eaLnBrk="1" hangingPunct="1"/>
              <a:t>6</a:t>
            </a:fld>
            <a:endParaRPr lang="en-US" altLang="en-US" b="0"/>
          </a:p>
        </p:txBody>
      </p:sp>
      <p:sp>
        <p:nvSpPr>
          <p:cNvPr id="20484" name="Rectangle 2"/>
          <p:cNvSpPr>
            <a:spLocks noGrp="1" noChangeArrowheads="1"/>
          </p:cNvSpPr>
          <p:nvPr>
            <p:ph type="title"/>
          </p:nvPr>
        </p:nvSpPr>
        <p:spPr>
          <a:xfrm>
            <a:off x="0" y="-10779"/>
            <a:ext cx="12192000" cy="850900"/>
          </a:xfrm>
        </p:spPr>
        <p:txBody>
          <a:bodyPr>
            <a:normAutofit fontScale="90000"/>
          </a:bodyPr>
          <a:lstStyle/>
          <a:p>
            <a:pPr eaLnBrk="1" hangingPunct="1"/>
            <a:r>
              <a:rPr lang="en-GB" altLang="en-US" sz="2800" dirty="0" smtClean="0">
                <a:solidFill>
                  <a:schemeClr val="accent5">
                    <a:lumMod val="75000"/>
                  </a:schemeClr>
                </a:solidFill>
              </a:rPr>
              <a:t>Labour Discipline, Monopsony and Employment Effects of a Minimum Wage: A Discussion</a:t>
            </a:r>
            <a:endParaRPr lang="en-US" altLang="en-US" sz="2800" dirty="0">
              <a:solidFill>
                <a:schemeClr val="accent5">
                  <a:lumMod val="75000"/>
                </a:schemeClr>
              </a:solidFill>
            </a:endParaRPr>
          </a:p>
        </p:txBody>
      </p:sp>
      <p:sp>
        <p:nvSpPr>
          <p:cNvPr id="20485" name="Rectangle 3"/>
          <p:cNvSpPr>
            <a:spLocks noChangeArrowheads="1"/>
          </p:cNvSpPr>
          <p:nvPr/>
        </p:nvSpPr>
        <p:spPr bwMode="auto">
          <a:xfrm>
            <a:off x="-76200" y="17536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FontTx/>
              <a:buChar char="•"/>
            </a:pPr>
            <a:endParaRPr lang="en-US" altLang="en-US" sz="2400" b="0">
              <a:solidFill>
                <a:schemeClr val="accent2"/>
              </a:solidFill>
            </a:endParaRPr>
          </a:p>
          <a:p>
            <a:pPr eaLnBrk="1" hangingPunct="1">
              <a:spcBef>
                <a:spcPct val="20000"/>
              </a:spcBef>
              <a:buFontTx/>
              <a:buChar char="•"/>
            </a:pPr>
            <a:endParaRPr lang="en-US" altLang="en-US" sz="2400" b="0">
              <a:solidFill>
                <a:schemeClr val="accent2"/>
              </a:solidFill>
            </a:endParaRPr>
          </a:p>
        </p:txBody>
      </p:sp>
      <p:sp>
        <p:nvSpPr>
          <p:cNvPr id="20486" name="Text Box 4"/>
          <p:cNvSpPr txBox="1">
            <a:spLocks noChangeArrowheads="1"/>
          </p:cNvSpPr>
          <p:nvPr/>
        </p:nvSpPr>
        <p:spPr bwMode="auto">
          <a:xfrm>
            <a:off x="-76199" y="1393335"/>
            <a:ext cx="69119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US" altLang="en-US" b="0">
              <a:solidFill>
                <a:schemeClr val="accent2"/>
              </a:solidFill>
              <a:latin typeface="Times New Roman" panose="02020603050405020304" pitchFamily="18" charset="0"/>
            </a:endParaRPr>
          </a:p>
        </p:txBody>
      </p:sp>
      <p:sp>
        <p:nvSpPr>
          <p:cNvPr id="2048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Text Box 7"/>
          <p:cNvSpPr txBox="1">
            <a:spLocks noChangeArrowheads="1"/>
          </p:cNvSpPr>
          <p:nvPr/>
        </p:nvSpPr>
        <p:spPr bwMode="auto">
          <a:xfrm>
            <a:off x="5683251" y="528271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n</a:t>
            </a:r>
            <a:endParaRPr lang="en-US" altLang="en-US" b="0" dirty="0">
              <a:latin typeface="Times New Roman" panose="02020603050405020304" pitchFamily="18" charset="0"/>
            </a:endParaRPr>
          </a:p>
        </p:txBody>
      </p:sp>
      <p:sp>
        <p:nvSpPr>
          <p:cNvPr id="20490" name="Text Box 8"/>
          <p:cNvSpPr txBox="1">
            <a:spLocks noChangeArrowheads="1"/>
          </p:cNvSpPr>
          <p:nvPr/>
        </p:nvSpPr>
        <p:spPr bwMode="auto">
          <a:xfrm>
            <a:off x="571501" y="189816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1" name="Line 9"/>
          <p:cNvSpPr>
            <a:spLocks noChangeShapeType="1"/>
          </p:cNvSpPr>
          <p:nvPr/>
        </p:nvSpPr>
        <p:spPr bwMode="auto">
          <a:xfrm flipV="1">
            <a:off x="1506538" y="2906222"/>
            <a:ext cx="4105275" cy="1295400"/>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
          <p:cNvSpPr txBox="1">
            <a:spLocks noChangeArrowheads="1"/>
          </p:cNvSpPr>
          <p:nvPr/>
        </p:nvSpPr>
        <p:spPr bwMode="auto">
          <a:xfrm>
            <a:off x="5540376" y="2690323"/>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0493" name="Text Box 11"/>
          <p:cNvSpPr txBox="1">
            <a:spLocks noChangeArrowheads="1"/>
          </p:cNvSpPr>
          <p:nvPr/>
        </p:nvSpPr>
        <p:spPr bwMode="auto">
          <a:xfrm>
            <a:off x="570707" y="2151364"/>
            <a:ext cx="935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a:t>
            </a:r>
            <a:endParaRPr lang="en-US" altLang="en-US" b="0" dirty="0">
              <a:latin typeface="Times New Roman" panose="02020603050405020304" pitchFamily="18" charset="0"/>
            </a:endParaRPr>
          </a:p>
        </p:txBody>
      </p:sp>
      <p:sp>
        <p:nvSpPr>
          <p:cNvPr id="20494"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5"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MRPL</a:t>
            </a:r>
            <a:endParaRPr lang="en-US" altLang="en-US" b="0">
              <a:latin typeface="Times New Roman" panose="02020603050405020304" pitchFamily="18" charset="0"/>
            </a:endParaRPr>
          </a:p>
        </p:txBody>
      </p:sp>
      <p:sp>
        <p:nvSpPr>
          <p:cNvPr id="20497" name="Line 15"/>
          <p:cNvSpPr>
            <a:spLocks noChangeShapeType="1"/>
          </p:cNvSpPr>
          <p:nvPr/>
        </p:nvSpPr>
        <p:spPr bwMode="auto">
          <a:xfrm flipV="1">
            <a:off x="1506538" y="1825136"/>
            <a:ext cx="3097213" cy="2376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8"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MCL</a:t>
            </a:r>
            <a:endParaRPr lang="en-US" altLang="en-US" b="0">
              <a:latin typeface="Times New Roman" panose="02020603050405020304" pitchFamily="18" charset="0"/>
            </a:endParaRPr>
          </a:p>
        </p:txBody>
      </p:sp>
      <p:sp>
        <p:nvSpPr>
          <p:cNvPr id="20499" name="Line 17"/>
          <p:cNvSpPr>
            <a:spLocks noChangeShapeType="1"/>
          </p:cNvSpPr>
          <p:nvPr/>
        </p:nvSpPr>
        <p:spPr bwMode="auto">
          <a:xfrm>
            <a:off x="3019425" y="3049098"/>
            <a:ext cx="0" cy="22336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1" name="Line 19"/>
          <p:cNvSpPr>
            <a:spLocks noChangeShapeType="1"/>
          </p:cNvSpPr>
          <p:nvPr/>
        </p:nvSpPr>
        <p:spPr bwMode="auto">
          <a:xfrm flipH="1">
            <a:off x="1497299" y="3715010"/>
            <a:ext cx="15128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Text Box 7"/>
          <p:cNvSpPr txBox="1">
            <a:spLocks noChangeArrowheads="1"/>
          </p:cNvSpPr>
          <p:nvPr/>
        </p:nvSpPr>
        <p:spPr bwMode="auto">
          <a:xfrm>
            <a:off x="3339884" y="5262195"/>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n</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0504" name="Text Box 7"/>
          <p:cNvSpPr txBox="1">
            <a:spLocks noChangeArrowheads="1"/>
          </p:cNvSpPr>
          <p:nvPr/>
        </p:nvSpPr>
        <p:spPr bwMode="auto">
          <a:xfrm>
            <a:off x="562262" y="3466277"/>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5" name="Text Box 8"/>
          <p:cNvSpPr txBox="1">
            <a:spLocks noChangeArrowheads="1"/>
          </p:cNvSpPr>
          <p:nvPr/>
        </p:nvSpPr>
        <p:spPr bwMode="auto">
          <a:xfrm>
            <a:off x="570707" y="1652891"/>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6" name="Text Box 7"/>
          <p:cNvSpPr txBox="1">
            <a:spLocks noChangeArrowheads="1"/>
          </p:cNvSpPr>
          <p:nvPr/>
        </p:nvSpPr>
        <p:spPr bwMode="auto">
          <a:xfrm>
            <a:off x="570707" y="2385256"/>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4" name="Line 19"/>
          <p:cNvSpPr>
            <a:spLocks noChangeShapeType="1"/>
          </p:cNvSpPr>
          <p:nvPr/>
        </p:nvSpPr>
        <p:spPr bwMode="auto">
          <a:xfrm flipH="1" flipV="1">
            <a:off x="1423409" y="3553006"/>
            <a:ext cx="4686446" cy="7750"/>
          </a:xfrm>
          <a:prstGeom prst="line">
            <a:avLst/>
          </a:prstGeom>
          <a:noFill/>
          <a:ln w="28575">
            <a:solidFill>
              <a:srgbClr val="00B05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Text Box 7"/>
          <p:cNvSpPr txBox="1">
            <a:spLocks noChangeArrowheads="1"/>
          </p:cNvSpPr>
          <p:nvPr/>
        </p:nvSpPr>
        <p:spPr bwMode="auto">
          <a:xfrm>
            <a:off x="562261" y="3245571"/>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8" name="Text Box 7"/>
          <p:cNvSpPr txBox="1">
            <a:spLocks noChangeArrowheads="1"/>
          </p:cNvSpPr>
          <p:nvPr/>
        </p:nvSpPr>
        <p:spPr bwMode="auto">
          <a:xfrm>
            <a:off x="6022543" y="3314520"/>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30" name="Rectangle 2"/>
          <p:cNvSpPr txBox="1">
            <a:spLocks noChangeArrowheads="1"/>
          </p:cNvSpPr>
          <p:nvPr/>
        </p:nvSpPr>
        <p:spPr>
          <a:xfrm>
            <a:off x="6828991" y="1145714"/>
            <a:ext cx="5088466" cy="4707498"/>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800" b="1" dirty="0" smtClean="0">
                <a:solidFill>
                  <a:schemeClr val="accent5">
                    <a:lumMod val="75000"/>
                  </a:schemeClr>
                </a:solidFill>
              </a:rPr>
              <a:t>Assumption</a:t>
            </a:r>
            <a:r>
              <a:rPr lang="en-GB" altLang="en-US" sz="1800" dirty="0" smtClean="0">
                <a:solidFill>
                  <a:schemeClr val="accent5">
                    <a:lumMod val="75000"/>
                  </a:schemeClr>
                </a:solidFill>
              </a:rPr>
              <a:t>: The firm chooses the level of employment for a given level of effort per hour</a:t>
            </a:r>
          </a:p>
          <a:p>
            <a:endParaRPr lang="en-GB" altLang="en-US" sz="1800" dirty="0">
              <a:solidFill>
                <a:schemeClr val="accent5">
                  <a:lumMod val="75000"/>
                </a:schemeClr>
              </a:solidFill>
            </a:endParaRPr>
          </a:p>
          <a:p>
            <a:r>
              <a:rPr lang="en-GB" altLang="en-US" sz="1800" b="1" dirty="0" smtClean="0">
                <a:solidFill>
                  <a:schemeClr val="accent5">
                    <a:lumMod val="75000"/>
                  </a:schemeClr>
                </a:solidFill>
              </a:rPr>
              <a:t>Note</a:t>
            </a:r>
            <a:r>
              <a:rPr lang="en-GB" altLang="en-US" sz="1800" dirty="0" smtClean="0">
                <a:solidFill>
                  <a:schemeClr val="accent5">
                    <a:lumMod val="75000"/>
                  </a:schemeClr>
                </a:solidFill>
              </a:rPr>
              <a:t>: let’s start with Case II</a:t>
            </a:r>
          </a:p>
          <a:p>
            <a:endParaRPr lang="en-GB" altLang="en-US" sz="1800" dirty="0">
              <a:solidFill>
                <a:schemeClr val="accent5">
                  <a:lumMod val="75000"/>
                </a:schemeClr>
              </a:solidFill>
            </a:endParaRPr>
          </a:p>
          <a:p>
            <a:r>
              <a:rPr lang="en-GB" altLang="en-US" sz="1800" b="1" dirty="0" smtClean="0">
                <a:solidFill>
                  <a:schemeClr val="accent5">
                    <a:lumMod val="75000"/>
                  </a:schemeClr>
                </a:solidFill>
              </a:rPr>
              <a:t>Case II</a:t>
            </a:r>
          </a:p>
          <a:p>
            <a:r>
              <a:rPr lang="en-GB" altLang="en-US" sz="1800" dirty="0" smtClean="0">
                <a:solidFill>
                  <a:schemeClr val="accent5">
                    <a:lumMod val="75000"/>
                  </a:schemeClr>
                </a:solidFill>
              </a:rPr>
              <a:t>The minimum wage is imposed only a little above the unregulated monopsony level.</a:t>
            </a:r>
          </a:p>
          <a:p>
            <a:endParaRPr lang="en-GB" altLang="en-US" sz="1800" dirty="0">
              <a:solidFill>
                <a:schemeClr val="accent5">
                  <a:lumMod val="75000"/>
                </a:schemeClr>
              </a:solidFill>
            </a:endParaRPr>
          </a:p>
          <a:p>
            <a:r>
              <a:rPr lang="en-GB" altLang="en-US" sz="1800" b="1" dirty="0" smtClean="0">
                <a:solidFill>
                  <a:schemeClr val="accent5">
                    <a:lumMod val="75000"/>
                  </a:schemeClr>
                </a:solidFill>
              </a:rPr>
              <a:t>Consequence</a:t>
            </a:r>
          </a:p>
          <a:p>
            <a:r>
              <a:rPr lang="en-GB" altLang="en-US" sz="1800" dirty="0" smtClean="0">
                <a:solidFill>
                  <a:schemeClr val="accent5">
                    <a:lumMod val="75000"/>
                  </a:schemeClr>
                </a:solidFill>
              </a:rPr>
              <a:t>The MCL changes as depicted and the </a:t>
            </a:r>
            <a:r>
              <a:rPr lang="en-GB" altLang="en-US" sz="1800" dirty="0" err="1" smtClean="0">
                <a:solidFill>
                  <a:schemeClr val="accent5">
                    <a:lumMod val="75000"/>
                  </a:schemeClr>
                </a:solidFill>
              </a:rPr>
              <a:t>monopsonist</a:t>
            </a:r>
            <a:r>
              <a:rPr lang="en-GB" altLang="en-US" sz="1800" dirty="0" smtClean="0">
                <a:solidFill>
                  <a:schemeClr val="accent5">
                    <a:lumMod val="75000"/>
                  </a:schemeClr>
                </a:solidFill>
              </a:rPr>
              <a:t> raises employment in response to the binding minimum wage. </a:t>
            </a:r>
          </a:p>
          <a:p>
            <a:endParaRPr lang="en-GB" altLang="en-US" sz="1800" dirty="0">
              <a:solidFill>
                <a:schemeClr val="accent5">
                  <a:lumMod val="75000"/>
                </a:schemeClr>
              </a:solidFill>
            </a:endParaRPr>
          </a:p>
          <a:p>
            <a:r>
              <a:rPr lang="en-GB" altLang="en-US" sz="1800" b="1" dirty="0" smtClean="0">
                <a:solidFill>
                  <a:schemeClr val="accent5">
                    <a:lumMod val="75000"/>
                  </a:schemeClr>
                </a:solidFill>
              </a:rPr>
              <a:t>Interpretation</a:t>
            </a:r>
          </a:p>
          <a:p>
            <a:r>
              <a:rPr lang="en-GB" altLang="en-US" sz="1800" dirty="0" smtClean="0">
                <a:solidFill>
                  <a:schemeClr val="accent5">
                    <a:lumMod val="75000"/>
                  </a:schemeClr>
                </a:solidFill>
              </a:rPr>
              <a:t>Sufficiently </a:t>
            </a:r>
            <a:r>
              <a:rPr lang="en-GB" altLang="en-US" sz="1800" dirty="0" smtClean="0">
                <a:solidFill>
                  <a:srgbClr val="FF0000"/>
                </a:solidFill>
              </a:rPr>
              <a:t>small increases in the minimum wage reduce the MCL and lead the </a:t>
            </a:r>
            <a:r>
              <a:rPr lang="en-GB" altLang="en-US" sz="1800" dirty="0" err="1" smtClean="0">
                <a:solidFill>
                  <a:srgbClr val="FF0000"/>
                </a:solidFill>
              </a:rPr>
              <a:t>monopsonist</a:t>
            </a:r>
            <a:r>
              <a:rPr lang="en-GB" altLang="en-US" sz="1800" dirty="0" smtClean="0">
                <a:solidFill>
                  <a:srgbClr val="FF0000"/>
                </a:solidFill>
              </a:rPr>
              <a:t> to raise employment</a:t>
            </a:r>
            <a:r>
              <a:rPr lang="en-GB" altLang="en-US" sz="1800" dirty="0" smtClean="0">
                <a:solidFill>
                  <a:schemeClr val="accent5">
                    <a:lumMod val="75000"/>
                  </a:schemeClr>
                </a:solidFill>
              </a:rPr>
              <a:t>. </a:t>
            </a:r>
          </a:p>
          <a:p>
            <a:endParaRPr lang="en-GB" altLang="en-US" sz="1800" dirty="0" smtClean="0">
              <a:solidFill>
                <a:schemeClr val="accent5">
                  <a:lumMod val="75000"/>
                </a:schemeClr>
              </a:solidFill>
            </a:endParaRPr>
          </a:p>
          <a:p>
            <a:r>
              <a:rPr lang="en-GB" altLang="en-US" sz="1800" dirty="0" smtClean="0">
                <a:solidFill>
                  <a:srgbClr val="FF0000"/>
                </a:solidFill>
              </a:rPr>
              <a:t>The greater the minimum wage, the greater the positive employment effect. </a:t>
            </a:r>
          </a:p>
          <a:p>
            <a:endParaRPr lang="en-GB" altLang="en-US" sz="1800" dirty="0" smtClean="0">
              <a:solidFill>
                <a:schemeClr val="accent5">
                  <a:lumMod val="75000"/>
                </a:schemeClr>
              </a:solidFill>
            </a:endParaRPr>
          </a:p>
          <a:p>
            <a:r>
              <a:rPr lang="en-GB" altLang="en-US" sz="1800" dirty="0" smtClean="0">
                <a:solidFill>
                  <a:schemeClr val="accent5">
                    <a:lumMod val="75000"/>
                  </a:schemeClr>
                </a:solidFill>
              </a:rPr>
              <a:t>For the firm’s chosen effort level, the level of employment is being adjusted to equate the minimum wage with the NSC. </a:t>
            </a: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29" name="Line 19"/>
          <p:cNvSpPr>
            <a:spLocks noChangeShapeType="1"/>
          </p:cNvSpPr>
          <p:nvPr/>
        </p:nvSpPr>
        <p:spPr bwMode="auto">
          <a:xfrm flipH="1">
            <a:off x="1506537" y="3553006"/>
            <a:ext cx="2032530" cy="0"/>
          </a:xfrm>
          <a:prstGeom prst="line">
            <a:avLst/>
          </a:prstGeom>
          <a:noFill/>
          <a:ln w="28575">
            <a:solidFill>
              <a:schemeClr val="tx1"/>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5"/>
          <p:cNvSpPr>
            <a:spLocks noChangeShapeType="1"/>
          </p:cNvSpPr>
          <p:nvPr/>
        </p:nvSpPr>
        <p:spPr bwMode="auto">
          <a:xfrm flipV="1">
            <a:off x="3539067" y="1825134"/>
            <a:ext cx="1064684" cy="80568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17"/>
          <p:cNvSpPr>
            <a:spLocks noChangeShapeType="1"/>
          </p:cNvSpPr>
          <p:nvPr/>
        </p:nvSpPr>
        <p:spPr bwMode="auto">
          <a:xfrm>
            <a:off x="3539067" y="2630814"/>
            <a:ext cx="0" cy="265189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cxnSp>
        <p:nvCxnSpPr>
          <p:cNvPr id="3" name="Straight Arrow Connector 2"/>
          <p:cNvCxnSpPr/>
          <p:nvPr/>
        </p:nvCxnSpPr>
        <p:spPr>
          <a:xfrm flipV="1">
            <a:off x="3057459" y="3608381"/>
            <a:ext cx="312296" cy="99522"/>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Text Box 7"/>
          <p:cNvSpPr txBox="1">
            <a:spLocks noChangeArrowheads="1"/>
          </p:cNvSpPr>
          <p:nvPr/>
        </p:nvSpPr>
        <p:spPr bwMode="auto">
          <a:xfrm>
            <a:off x="2696369" y="5273075"/>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a:latin typeface="Times New Roman" panose="02020603050405020304" pitchFamily="18" charset="0"/>
              </a:rPr>
              <a:t>n</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Tree>
    <p:extLst>
      <p:ext uri="{BB962C8B-B14F-4D97-AF65-F5344CB8AC3E}">
        <p14:creationId xmlns:p14="http://schemas.microsoft.com/office/powerpoint/2010/main" val="25068246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en-US" b="0" smtClean="0"/>
              <a:t>Robin Naylor, Department of Economics, Warwick</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E671392-E1F3-4253-8991-22639EAB3318}" type="slidenum">
              <a:rPr lang="en-US" altLang="en-US" b="0"/>
              <a:pPr eaLnBrk="1" hangingPunct="1"/>
              <a:t>7</a:t>
            </a:fld>
            <a:endParaRPr lang="en-US" altLang="en-US" b="0"/>
          </a:p>
        </p:txBody>
      </p:sp>
      <p:sp>
        <p:nvSpPr>
          <p:cNvPr id="20484" name="Rectangle 2"/>
          <p:cNvSpPr>
            <a:spLocks noGrp="1" noChangeArrowheads="1"/>
          </p:cNvSpPr>
          <p:nvPr>
            <p:ph type="title"/>
          </p:nvPr>
        </p:nvSpPr>
        <p:spPr>
          <a:xfrm>
            <a:off x="0" y="-10779"/>
            <a:ext cx="12192000" cy="850900"/>
          </a:xfrm>
        </p:spPr>
        <p:txBody>
          <a:bodyPr>
            <a:normAutofit fontScale="90000"/>
          </a:bodyPr>
          <a:lstStyle/>
          <a:p>
            <a:pPr eaLnBrk="1" hangingPunct="1"/>
            <a:r>
              <a:rPr lang="en-GB" altLang="en-US" sz="2800" dirty="0" smtClean="0">
                <a:solidFill>
                  <a:schemeClr val="accent5">
                    <a:lumMod val="75000"/>
                  </a:schemeClr>
                </a:solidFill>
              </a:rPr>
              <a:t>Labour Discipline, Monopsony and Employment Effects of a Minimum Wage: A Discussion</a:t>
            </a:r>
            <a:endParaRPr lang="en-US" altLang="en-US" sz="2800" dirty="0">
              <a:solidFill>
                <a:schemeClr val="accent5">
                  <a:lumMod val="75000"/>
                </a:schemeClr>
              </a:solidFill>
            </a:endParaRPr>
          </a:p>
        </p:txBody>
      </p:sp>
      <p:sp>
        <p:nvSpPr>
          <p:cNvPr id="20485" name="Rectangle 3"/>
          <p:cNvSpPr>
            <a:spLocks noChangeArrowheads="1"/>
          </p:cNvSpPr>
          <p:nvPr/>
        </p:nvSpPr>
        <p:spPr bwMode="auto">
          <a:xfrm>
            <a:off x="-76200" y="17536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FontTx/>
              <a:buChar char="•"/>
            </a:pPr>
            <a:endParaRPr lang="en-US" altLang="en-US" sz="2400" b="0">
              <a:solidFill>
                <a:schemeClr val="accent2"/>
              </a:solidFill>
            </a:endParaRPr>
          </a:p>
          <a:p>
            <a:pPr eaLnBrk="1" hangingPunct="1">
              <a:spcBef>
                <a:spcPct val="20000"/>
              </a:spcBef>
              <a:buFontTx/>
              <a:buChar char="•"/>
            </a:pPr>
            <a:endParaRPr lang="en-US" altLang="en-US" sz="2400" b="0">
              <a:solidFill>
                <a:schemeClr val="accent2"/>
              </a:solidFill>
            </a:endParaRPr>
          </a:p>
        </p:txBody>
      </p:sp>
      <p:sp>
        <p:nvSpPr>
          <p:cNvPr id="20486" name="Text Box 4"/>
          <p:cNvSpPr txBox="1">
            <a:spLocks noChangeArrowheads="1"/>
          </p:cNvSpPr>
          <p:nvPr/>
        </p:nvSpPr>
        <p:spPr bwMode="auto">
          <a:xfrm>
            <a:off x="-76199" y="1393335"/>
            <a:ext cx="69119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US" altLang="en-US" b="0">
              <a:solidFill>
                <a:schemeClr val="accent2"/>
              </a:solidFill>
              <a:latin typeface="Times New Roman" panose="02020603050405020304" pitchFamily="18" charset="0"/>
            </a:endParaRPr>
          </a:p>
        </p:txBody>
      </p:sp>
      <p:sp>
        <p:nvSpPr>
          <p:cNvPr id="2048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Text Box 7"/>
          <p:cNvSpPr txBox="1">
            <a:spLocks noChangeArrowheads="1"/>
          </p:cNvSpPr>
          <p:nvPr/>
        </p:nvSpPr>
        <p:spPr bwMode="auto">
          <a:xfrm>
            <a:off x="5683251" y="528271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n</a:t>
            </a:r>
            <a:endParaRPr lang="en-US" altLang="en-US" b="0" dirty="0">
              <a:latin typeface="Times New Roman" panose="02020603050405020304" pitchFamily="18" charset="0"/>
            </a:endParaRPr>
          </a:p>
        </p:txBody>
      </p:sp>
      <p:sp>
        <p:nvSpPr>
          <p:cNvPr id="20490" name="Text Box 8"/>
          <p:cNvSpPr txBox="1">
            <a:spLocks noChangeArrowheads="1"/>
          </p:cNvSpPr>
          <p:nvPr/>
        </p:nvSpPr>
        <p:spPr bwMode="auto">
          <a:xfrm>
            <a:off x="571501" y="189816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1" name="Line 9"/>
          <p:cNvSpPr>
            <a:spLocks noChangeShapeType="1"/>
          </p:cNvSpPr>
          <p:nvPr/>
        </p:nvSpPr>
        <p:spPr bwMode="auto">
          <a:xfrm flipV="1">
            <a:off x="1506538" y="2906222"/>
            <a:ext cx="4105275" cy="1295400"/>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
          <p:cNvSpPr txBox="1">
            <a:spLocks noChangeArrowheads="1"/>
          </p:cNvSpPr>
          <p:nvPr/>
        </p:nvSpPr>
        <p:spPr bwMode="auto">
          <a:xfrm>
            <a:off x="5540376" y="2690323"/>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0493" name="Text Box 11"/>
          <p:cNvSpPr txBox="1">
            <a:spLocks noChangeArrowheads="1"/>
          </p:cNvSpPr>
          <p:nvPr/>
        </p:nvSpPr>
        <p:spPr bwMode="auto">
          <a:xfrm>
            <a:off x="570707" y="2151364"/>
            <a:ext cx="935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a:t>
            </a:r>
            <a:endParaRPr lang="en-US" altLang="en-US" b="0" dirty="0">
              <a:latin typeface="Times New Roman" panose="02020603050405020304" pitchFamily="18" charset="0"/>
            </a:endParaRPr>
          </a:p>
        </p:txBody>
      </p:sp>
      <p:sp>
        <p:nvSpPr>
          <p:cNvPr id="20494"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5"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MRPL</a:t>
            </a:r>
            <a:endParaRPr lang="en-US" altLang="en-US" b="0">
              <a:latin typeface="Times New Roman" panose="02020603050405020304" pitchFamily="18" charset="0"/>
            </a:endParaRPr>
          </a:p>
        </p:txBody>
      </p:sp>
      <p:sp>
        <p:nvSpPr>
          <p:cNvPr id="20497" name="Line 15"/>
          <p:cNvSpPr>
            <a:spLocks noChangeShapeType="1"/>
          </p:cNvSpPr>
          <p:nvPr/>
        </p:nvSpPr>
        <p:spPr bwMode="auto">
          <a:xfrm flipV="1">
            <a:off x="1506538" y="1825136"/>
            <a:ext cx="3097213" cy="2376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8" name="Text Box 16"/>
          <p:cNvSpPr txBox="1">
            <a:spLocks noChangeArrowheads="1"/>
          </p:cNvSpPr>
          <p:nvPr/>
        </p:nvSpPr>
        <p:spPr bwMode="auto">
          <a:xfrm>
            <a:off x="4532313" y="168226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MCL</a:t>
            </a:r>
            <a:endParaRPr lang="en-US" altLang="en-US" b="0">
              <a:latin typeface="Times New Roman" panose="02020603050405020304" pitchFamily="18" charset="0"/>
            </a:endParaRPr>
          </a:p>
        </p:txBody>
      </p:sp>
      <p:sp>
        <p:nvSpPr>
          <p:cNvPr id="20499" name="Line 17"/>
          <p:cNvSpPr>
            <a:spLocks noChangeShapeType="1"/>
          </p:cNvSpPr>
          <p:nvPr/>
        </p:nvSpPr>
        <p:spPr bwMode="auto">
          <a:xfrm>
            <a:off x="3019425" y="3049098"/>
            <a:ext cx="0" cy="22336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1" name="Line 19"/>
          <p:cNvSpPr>
            <a:spLocks noChangeShapeType="1"/>
          </p:cNvSpPr>
          <p:nvPr/>
        </p:nvSpPr>
        <p:spPr bwMode="auto">
          <a:xfrm flipH="1">
            <a:off x="1497299" y="3715010"/>
            <a:ext cx="15128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Text Box 7"/>
          <p:cNvSpPr txBox="1">
            <a:spLocks noChangeArrowheads="1"/>
          </p:cNvSpPr>
          <p:nvPr/>
        </p:nvSpPr>
        <p:spPr bwMode="auto">
          <a:xfrm>
            <a:off x="2640246" y="5270509"/>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a:latin typeface="Times New Roman" panose="02020603050405020304" pitchFamily="18" charset="0"/>
              </a:rPr>
              <a:t>n</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0504" name="Text Box 7"/>
          <p:cNvSpPr txBox="1">
            <a:spLocks noChangeArrowheads="1"/>
          </p:cNvSpPr>
          <p:nvPr/>
        </p:nvSpPr>
        <p:spPr bwMode="auto">
          <a:xfrm>
            <a:off x="562262" y="3466277"/>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5" name="Text Box 8"/>
          <p:cNvSpPr txBox="1">
            <a:spLocks noChangeArrowheads="1"/>
          </p:cNvSpPr>
          <p:nvPr/>
        </p:nvSpPr>
        <p:spPr bwMode="auto">
          <a:xfrm>
            <a:off x="570707" y="1652891"/>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6" name="Text Box 7"/>
          <p:cNvSpPr txBox="1">
            <a:spLocks noChangeArrowheads="1"/>
          </p:cNvSpPr>
          <p:nvPr/>
        </p:nvSpPr>
        <p:spPr bwMode="auto">
          <a:xfrm>
            <a:off x="570707" y="2385256"/>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4" name="Line 19"/>
          <p:cNvSpPr>
            <a:spLocks noChangeShapeType="1"/>
          </p:cNvSpPr>
          <p:nvPr/>
        </p:nvSpPr>
        <p:spPr bwMode="auto">
          <a:xfrm flipH="1" flipV="1">
            <a:off x="1455376" y="3246614"/>
            <a:ext cx="4686446" cy="7750"/>
          </a:xfrm>
          <a:prstGeom prst="line">
            <a:avLst/>
          </a:prstGeom>
          <a:noFill/>
          <a:ln w="28575">
            <a:solidFill>
              <a:srgbClr val="00B05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Text Box 7"/>
          <p:cNvSpPr txBox="1">
            <a:spLocks noChangeArrowheads="1"/>
          </p:cNvSpPr>
          <p:nvPr/>
        </p:nvSpPr>
        <p:spPr bwMode="auto">
          <a:xfrm>
            <a:off x="562261" y="3245571"/>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8" name="Text Box 7"/>
          <p:cNvSpPr txBox="1">
            <a:spLocks noChangeArrowheads="1"/>
          </p:cNvSpPr>
          <p:nvPr/>
        </p:nvSpPr>
        <p:spPr bwMode="auto">
          <a:xfrm>
            <a:off x="5916975" y="2972899"/>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30" name="Rectangle 2"/>
          <p:cNvSpPr txBox="1">
            <a:spLocks noChangeArrowheads="1"/>
          </p:cNvSpPr>
          <p:nvPr/>
        </p:nvSpPr>
        <p:spPr>
          <a:xfrm>
            <a:off x="6725180" y="-286679"/>
            <a:ext cx="5088466" cy="487608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Assumption</a:t>
            </a:r>
            <a:r>
              <a:rPr lang="en-GB" altLang="en-US" sz="1600" dirty="0" smtClean="0">
                <a:solidFill>
                  <a:schemeClr val="accent5">
                    <a:lumMod val="75000"/>
                  </a:schemeClr>
                </a:solidFill>
              </a:rPr>
              <a:t>: The firm chooses the level of employment for a given level of effort per hour</a:t>
            </a:r>
          </a:p>
          <a:p>
            <a:endParaRPr lang="en-GB" altLang="en-US" sz="1600" dirty="0">
              <a:solidFill>
                <a:schemeClr val="accent5">
                  <a:lumMod val="75000"/>
                </a:schemeClr>
              </a:solidFill>
            </a:endParaRPr>
          </a:p>
          <a:p>
            <a:r>
              <a:rPr lang="en-GB" altLang="en-US" sz="1600" b="1" dirty="0" smtClean="0">
                <a:solidFill>
                  <a:srgbClr val="FF0000"/>
                </a:solidFill>
              </a:rPr>
              <a:t>Note: now let’s consider Case I</a:t>
            </a:r>
          </a:p>
          <a:p>
            <a:endParaRPr lang="en-GB" altLang="en-US" sz="1600" dirty="0">
              <a:solidFill>
                <a:schemeClr val="accent5">
                  <a:lumMod val="75000"/>
                </a:schemeClr>
              </a:solidFill>
            </a:endParaRPr>
          </a:p>
          <a:p>
            <a:r>
              <a:rPr lang="en-GB" altLang="en-US" sz="1600" b="1" dirty="0" smtClean="0">
                <a:solidFill>
                  <a:schemeClr val="accent5">
                    <a:lumMod val="75000"/>
                  </a:schemeClr>
                </a:solidFill>
              </a:rPr>
              <a:t>Case I</a:t>
            </a:r>
          </a:p>
          <a:p>
            <a:r>
              <a:rPr lang="en-GB" altLang="en-US" sz="1600" dirty="0" smtClean="0">
                <a:solidFill>
                  <a:schemeClr val="accent5">
                    <a:lumMod val="75000"/>
                  </a:schemeClr>
                </a:solidFill>
              </a:rPr>
              <a:t>The minimum wage is imposed substantially above the unregulated monopsony level: i.e., beyond the intersection of ACL and MRPL.</a:t>
            </a:r>
          </a:p>
          <a:p>
            <a:endParaRPr lang="en-GB" altLang="en-US" sz="1800" dirty="0">
              <a:solidFill>
                <a:schemeClr val="accent5">
                  <a:lumMod val="75000"/>
                </a:schemeClr>
              </a:solidFill>
            </a:endParaRPr>
          </a:p>
          <a:p>
            <a:endParaRPr lang="en-GB" altLang="en-US" sz="1800" dirty="0" smtClean="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Tree>
    <p:extLst>
      <p:ext uri="{BB962C8B-B14F-4D97-AF65-F5344CB8AC3E}">
        <p14:creationId xmlns:p14="http://schemas.microsoft.com/office/powerpoint/2010/main" val="978492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tLang="en-US" b="0" smtClean="0"/>
              <a:t>Robin Naylor, Department of Economics, Warwick</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8E671392-E1F3-4253-8991-22639EAB3318}" type="slidenum">
              <a:rPr lang="en-US" altLang="en-US" b="0"/>
              <a:pPr eaLnBrk="1" hangingPunct="1"/>
              <a:t>8</a:t>
            </a:fld>
            <a:endParaRPr lang="en-US" altLang="en-US" b="0"/>
          </a:p>
        </p:txBody>
      </p:sp>
      <p:sp>
        <p:nvSpPr>
          <p:cNvPr id="20484" name="Rectangle 2"/>
          <p:cNvSpPr>
            <a:spLocks noGrp="1" noChangeArrowheads="1"/>
          </p:cNvSpPr>
          <p:nvPr>
            <p:ph type="title"/>
          </p:nvPr>
        </p:nvSpPr>
        <p:spPr>
          <a:xfrm>
            <a:off x="0" y="-10779"/>
            <a:ext cx="12192000" cy="850900"/>
          </a:xfrm>
        </p:spPr>
        <p:txBody>
          <a:bodyPr>
            <a:normAutofit fontScale="90000"/>
          </a:bodyPr>
          <a:lstStyle/>
          <a:p>
            <a:pPr eaLnBrk="1" hangingPunct="1"/>
            <a:r>
              <a:rPr lang="en-GB" altLang="en-US" sz="2800" dirty="0" smtClean="0">
                <a:solidFill>
                  <a:schemeClr val="accent5">
                    <a:lumMod val="75000"/>
                  </a:schemeClr>
                </a:solidFill>
              </a:rPr>
              <a:t>Labour Discipline, Monopsony and Employment Effects of a Minimum Wage: A Discussion</a:t>
            </a:r>
            <a:endParaRPr lang="en-US" altLang="en-US" sz="2800" dirty="0">
              <a:solidFill>
                <a:schemeClr val="accent5">
                  <a:lumMod val="75000"/>
                </a:schemeClr>
              </a:solidFill>
            </a:endParaRPr>
          </a:p>
        </p:txBody>
      </p:sp>
      <p:sp>
        <p:nvSpPr>
          <p:cNvPr id="20485" name="Rectangle 3"/>
          <p:cNvSpPr>
            <a:spLocks noChangeArrowheads="1"/>
          </p:cNvSpPr>
          <p:nvPr/>
        </p:nvSpPr>
        <p:spPr bwMode="auto">
          <a:xfrm>
            <a:off x="-76200" y="1753698"/>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20000"/>
              </a:spcBef>
              <a:buFontTx/>
              <a:buChar char="•"/>
            </a:pPr>
            <a:endParaRPr lang="en-US" altLang="en-US" sz="2400" b="0">
              <a:solidFill>
                <a:schemeClr val="accent2"/>
              </a:solidFill>
            </a:endParaRPr>
          </a:p>
          <a:p>
            <a:pPr eaLnBrk="1" hangingPunct="1">
              <a:spcBef>
                <a:spcPct val="20000"/>
              </a:spcBef>
              <a:buFontTx/>
              <a:buChar char="•"/>
            </a:pPr>
            <a:endParaRPr lang="en-US" altLang="en-US" sz="2400" b="0">
              <a:solidFill>
                <a:schemeClr val="accent2"/>
              </a:solidFill>
            </a:endParaRPr>
          </a:p>
        </p:txBody>
      </p:sp>
      <p:sp>
        <p:nvSpPr>
          <p:cNvPr id="20486" name="Text Box 4"/>
          <p:cNvSpPr txBox="1">
            <a:spLocks noChangeArrowheads="1"/>
          </p:cNvSpPr>
          <p:nvPr/>
        </p:nvSpPr>
        <p:spPr bwMode="auto">
          <a:xfrm>
            <a:off x="0" y="1284760"/>
            <a:ext cx="69119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GB" altLang="en-US" b="0">
              <a:solidFill>
                <a:schemeClr val="accent2"/>
              </a:solidFill>
              <a:latin typeface="Times New Roman" panose="02020603050405020304" pitchFamily="18" charset="0"/>
            </a:endParaRPr>
          </a:p>
          <a:p>
            <a:pPr eaLnBrk="1" hangingPunct="1"/>
            <a:endParaRPr lang="en-US" altLang="en-US" b="0">
              <a:solidFill>
                <a:schemeClr val="accent2"/>
              </a:solidFill>
              <a:latin typeface="Times New Roman" panose="02020603050405020304" pitchFamily="18" charset="0"/>
            </a:endParaRPr>
          </a:p>
        </p:txBody>
      </p:sp>
      <p:sp>
        <p:nvSpPr>
          <p:cNvPr id="20487" name="Line 5"/>
          <p:cNvSpPr>
            <a:spLocks noChangeShapeType="1"/>
          </p:cNvSpPr>
          <p:nvPr/>
        </p:nvSpPr>
        <p:spPr bwMode="auto">
          <a:xfrm>
            <a:off x="1506537" y="1969598"/>
            <a:ext cx="0" cy="3313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8" name="Line 6"/>
          <p:cNvSpPr>
            <a:spLocks noChangeShapeType="1"/>
          </p:cNvSpPr>
          <p:nvPr/>
        </p:nvSpPr>
        <p:spPr bwMode="auto">
          <a:xfrm>
            <a:off x="1506537" y="5282710"/>
            <a:ext cx="4249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89" name="Text Box 7"/>
          <p:cNvSpPr txBox="1">
            <a:spLocks noChangeArrowheads="1"/>
          </p:cNvSpPr>
          <p:nvPr/>
        </p:nvSpPr>
        <p:spPr bwMode="auto">
          <a:xfrm>
            <a:off x="5683251" y="528271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n</a:t>
            </a:r>
            <a:endParaRPr lang="en-US" altLang="en-US" b="0" dirty="0">
              <a:latin typeface="Times New Roman" panose="02020603050405020304" pitchFamily="18" charset="0"/>
            </a:endParaRPr>
          </a:p>
        </p:txBody>
      </p:sp>
      <p:sp>
        <p:nvSpPr>
          <p:cNvPr id="20490" name="Text Box 8"/>
          <p:cNvSpPr txBox="1">
            <a:spLocks noChangeArrowheads="1"/>
          </p:cNvSpPr>
          <p:nvPr/>
        </p:nvSpPr>
        <p:spPr bwMode="auto">
          <a:xfrm>
            <a:off x="571501" y="1898160"/>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1" name="Line 9"/>
          <p:cNvSpPr>
            <a:spLocks noChangeShapeType="1"/>
          </p:cNvSpPr>
          <p:nvPr/>
        </p:nvSpPr>
        <p:spPr bwMode="auto">
          <a:xfrm flipV="1">
            <a:off x="1506538" y="2906222"/>
            <a:ext cx="4105275" cy="1295400"/>
          </a:xfrm>
          <a:prstGeom prst="line">
            <a:avLst/>
          </a:prstGeom>
          <a:noFill/>
          <a:ln w="28575">
            <a:solidFill>
              <a:srgbClr val="0070C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2" name="Text Box 10"/>
          <p:cNvSpPr txBox="1">
            <a:spLocks noChangeArrowheads="1"/>
          </p:cNvSpPr>
          <p:nvPr/>
        </p:nvSpPr>
        <p:spPr bwMode="auto">
          <a:xfrm>
            <a:off x="5540376" y="2690323"/>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0493" name="Text Box 11"/>
          <p:cNvSpPr txBox="1">
            <a:spLocks noChangeArrowheads="1"/>
          </p:cNvSpPr>
          <p:nvPr/>
        </p:nvSpPr>
        <p:spPr bwMode="auto">
          <a:xfrm>
            <a:off x="570707" y="2151364"/>
            <a:ext cx="935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MRP</a:t>
            </a:r>
            <a:endParaRPr lang="en-US" altLang="en-US" b="0" dirty="0">
              <a:latin typeface="Times New Roman" panose="02020603050405020304" pitchFamily="18" charset="0"/>
            </a:endParaRPr>
          </a:p>
        </p:txBody>
      </p:sp>
      <p:sp>
        <p:nvSpPr>
          <p:cNvPr id="20494" name="Line 12"/>
          <p:cNvSpPr>
            <a:spLocks noChangeShapeType="1"/>
          </p:cNvSpPr>
          <p:nvPr/>
        </p:nvSpPr>
        <p:spPr bwMode="auto">
          <a:xfrm>
            <a:off x="1506537" y="2185497"/>
            <a:ext cx="3816350" cy="21605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5" name="Text Box 13"/>
          <p:cNvSpPr txBox="1">
            <a:spLocks noChangeArrowheads="1"/>
          </p:cNvSpPr>
          <p:nvPr/>
        </p:nvSpPr>
        <p:spPr bwMode="auto">
          <a:xfrm>
            <a:off x="5322887" y="4201623"/>
            <a:ext cx="9350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a:latin typeface="Times New Roman" panose="02020603050405020304" pitchFamily="18" charset="0"/>
              </a:rPr>
              <a:t>MRPL</a:t>
            </a:r>
            <a:endParaRPr lang="en-US" altLang="en-US" b="0">
              <a:latin typeface="Times New Roman" panose="02020603050405020304" pitchFamily="18" charset="0"/>
            </a:endParaRPr>
          </a:p>
        </p:txBody>
      </p:sp>
      <p:sp>
        <p:nvSpPr>
          <p:cNvPr id="20497" name="Line 15"/>
          <p:cNvSpPr>
            <a:spLocks noChangeShapeType="1"/>
          </p:cNvSpPr>
          <p:nvPr/>
        </p:nvSpPr>
        <p:spPr bwMode="auto">
          <a:xfrm flipV="1">
            <a:off x="1506538" y="1825136"/>
            <a:ext cx="3097213" cy="2376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98" name="Text Box 16"/>
          <p:cNvSpPr txBox="1">
            <a:spLocks noChangeArrowheads="1"/>
          </p:cNvSpPr>
          <p:nvPr/>
        </p:nvSpPr>
        <p:spPr bwMode="auto">
          <a:xfrm>
            <a:off x="4640263" y="1681170"/>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MCL</a:t>
            </a:r>
            <a:endParaRPr lang="en-US" altLang="en-US" b="0" dirty="0">
              <a:latin typeface="Times New Roman" panose="02020603050405020304" pitchFamily="18" charset="0"/>
            </a:endParaRPr>
          </a:p>
        </p:txBody>
      </p:sp>
      <p:sp>
        <p:nvSpPr>
          <p:cNvPr id="20499" name="Line 17"/>
          <p:cNvSpPr>
            <a:spLocks noChangeShapeType="1"/>
          </p:cNvSpPr>
          <p:nvPr/>
        </p:nvSpPr>
        <p:spPr bwMode="auto">
          <a:xfrm>
            <a:off x="3019425" y="3049098"/>
            <a:ext cx="0" cy="22336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1" name="Line 19"/>
          <p:cNvSpPr>
            <a:spLocks noChangeShapeType="1"/>
          </p:cNvSpPr>
          <p:nvPr/>
        </p:nvSpPr>
        <p:spPr bwMode="auto">
          <a:xfrm flipH="1">
            <a:off x="1497299" y="3715010"/>
            <a:ext cx="151288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0503" name="Text Box 7"/>
          <p:cNvSpPr txBox="1">
            <a:spLocks noChangeArrowheads="1"/>
          </p:cNvSpPr>
          <p:nvPr/>
        </p:nvSpPr>
        <p:spPr bwMode="auto">
          <a:xfrm>
            <a:off x="2720976" y="5258962"/>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a:latin typeface="Times New Roman" panose="02020603050405020304" pitchFamily="18" charset="0"/>
              </a:rPr>
              <a:t>n</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0504" name="Text Box 7"/>
          <p:cNvSpPr txBox="1">
            <a:spLocks noChangeArrowheads="1"/>
          </p:cNvSpPr>
          <p:nvPr/>
        </p:nvSpPr>
        <p:spPr bwMode="auto">
          <a:xfrm>
            <a:off x="562262" y="3466277"/>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MON</a:t>
            </a:r>
            <a:endParaRPr lang="en-US" altLang="en-US" b="0" baseline="-25000" dirty="0">
              <a:latin typeface="Times New Roman" panose="02020603050405020304" pitchFamily="18" charset="0"/>
            </a:endParaRPr>
          </a:p>
        </p:txBody>
      </p:sp>
      <p:sp>
        <p:nvSpPr>
          <p:cNvPr id="25" name="Text Box 8"/>
          <p:cNvSpPr txBox="1">
            <a:spLocks noChangeArrowheads="1"/>
          </p:cNvSpPr>
          <p:nvPr/>
        </p:nvSpPr>
        <p:spPr bwMode="auto">
          <a:xfrm>
            <a:off x="570707" y="1652891"/>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smtClean="0">
                <a:latin typeface="Times New Roman" panose="02020603050405020304" pitchFamily="18" charset="0"/>
              </a:rPr>
              <a:t>ACL</a:t>
            </a:r>
            <a:endParaRPr lang="en-US" altLang="en-US" b="0" dirty="0">
              <a:latin typeface="Times New Roman" panose="02020603050405020304" pitchFamily="18" charset="0"/>
            </a:endParaRPr>
          </a:p>
        </p:txBody>
      </p:sp>
      <p:sp>
        <p:nvSpPr>
          <p:cNvPr id="26" name="Text Box 7"/>
          <p:cNvSpPr txBox="1">
            <a:spLocks noChangeArrowheads="1"/>
          </p:cNvSpPr>
          <p:nvPr/>
        </p:nvSpPr>
        <p:spPr bwMode="auto">
          <a:xfrm>
            <a:off x="570707" y="2385256"/>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a:latin typeface="Times New Roman" panose="02020603050405020304" pitchFamily="18" charset="0"/>
              </a:rPr>
              <a:t>w</a:t>
            </a:r>
            <a:endParaRPr lang="en-US" altLang="en-US" b="0" dirty="0">
              <a:latin typeface="Times New Roman" panose="02020603050405020304" pitchFamily="18" charset="0"/>
            </a:endParaRPr>
          </a:p>
        </p:txBody>
      </p:sp>
      <p:sp>
        <p:nvSpPr>
          <p:cNvPr id="24" name="Line 19"/>
          <p:cNvSpPr>
            <a:spLocks noChangeShapeType="1"/>
          </p:cNvSpPr>
          <p:nvPr/>
        </p:nvSpPr>
        <p:spPr bwMode="auto">
          <a:xfrm flipH="1" flipV="1">
            <a:off x="1455376" y="3246614"/>
            <a:ext cx="4686446" cy="7750"/>
          </a:xfrm>
          <a:prstGeom prst="line">
            <a:avLst/>
          </a:prstGeom>
          <a:noFill/>
          <a:ln w="28575">
            <a:solidFill>
              <a:srgbClr val="00B05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Text Box 7"/>
          <p:cNvSpPr txBox="1">
            <a:spLocks noChangeArrowheads="1"/>
          </p:cNvSpPr>
          <p:nvPr/>
        </p:nvSpPr>
        <p:spPr bwMode="auto">
          <a:xfrm>
            <a:off x="562261" y="3245571"/>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28" name="Text Box 7"/>
          <p:cNvSpPr txBox="1">
            <a:spLocks noChangeArrowheads="1"/>
          </p:cNvSpPr>
          <p:nvPr/>
        </p:nvSpPr>
        <p:spPr bwMode="auto">
          <a:xfrm>
            <a:off x="6022543" y="3314520"/>
            <a:ext cx="935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w</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
        <p:nvSpPr>
          <p:cNvPr id="30" name="Rectangle 2"/>
          <p:cNvSpPr txBox="1">
            <a:spLocks noChangeArrowheads="1"/>
          </p:cNvSpPr>
          <p:nvPr/>
        </p:nvSpPr>
        <p:spPr>
          <a:xfrm>
            <a:off x="6657977" y="682513"/>
            <a:ext cx="5088466" cy="5937413"/>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Assumption</a:t>
            </a:r>
            <a:r>
              <a:rPr lang="en-GB" altLang="en-US" sz="1600" dirty="0" smtClean="0">
                <a:solidFill>
                  <a:schemeClr val="accent5">
                    <a:lumMod val="75000"/>
                  </a:schemeClr>
                </a:solidFill>
              </a:rPr>
              <a:t>: The firm chooses the level of employment for a given level of effort per hour</a:t>
            </a:r>
          </a:p>
          <a:p>
            <a:endParaRPr lang="en-GB" altLang="en-US" sz="1600" dirty="0">
              <a:solidFill>
                <a:schemeClr val="accent5">
                  <a:lumMod val="75000"/>
                </a:schemeClr>
              </a:solidFill>
            </a:endParaRPr>
          </a:p>
          <a:p>
            <a:r>
              <a:rPr lang="en-GB" altLang="en-US" sz="1600" b="1" dirty="0" smtClean="0">
                <a:solidFill>
                  <a:schemeClr val="accent5">
                    <a:lumMod val="75000"/>
                  </a:schemeClr>
                </a:solidFill>
              </a:rPr>
              <a:t>Note</a:t>
            </a:r>
            <a:r>
              <a:rPr lang="en-GB" altLang="en-US" sz="1600" dirty="0" smtClean="0">
                <a:solidFill>
                  <a:schemeClr val="accent5">
                    <a:lumMod val="75000"/>
                  </a:schemeClr>
                </a:solidFill>
              </a:rPr>
              <a:t>: now let’s consider Case I</a:t>
            </a:r>
          </a:p>
          <a:p>
            <a:endParaRPr lang="en-GB" altLang="en-US" sz="1600" dirty="0">
              <a:solidFill>
                <a:schemeClr val="accent5">
                  <a:lumMod val="75000"/>
                </a:schemeClr>
              </a:solidFill>
            </a:endParaRPr>
          </a:p>
          <a:p>
            <a:r>
              <a:rPr lang="en-GB" altLang="en-US" sz="1600" b="1" dirty="0" smtClean="0">
                <a:solidFill>
                  <a:schemeClr val="accent5">
                    <a:lumMod val="75000"/>
                  </a:schemeClr>
                </a:solidFill>
              </a:rPr>
              <a:t>Case I</a:t>
            </a:r>
          </a:p>
          <a:p>
            <a:r>
              <a:rPr lang="en-GB" altLang="en-US" sz="1600" dirty="0" smtClean="0">
                <a:solidFill>
                  <a:schemeClr val="accent5">
                    <a:lumMod val="75000"/>
                  </a:schemeClr>
                </a:solidFill>
              </a:rPr>
              <a:t>The minimum wage is imposed substantially above the unregulated monopsony level: i.e., beyond the intersection of ACL and MRPL.</a:t>
            </a:r>
          </a:p>
          <a:p>
            <a:endParaRPr lang="en-GB" altLang="en-US" sz="1600" dirty="0">
              <a:solidFill>
                <a:schemeClr val="accent5">
                  <a:lumMod val="75000"/>
                </a:schemeClr>
              </a:solidFill>
            </a:endParaRPr>
          </a:p>
          <a:p>
            <a:r>
              <a:rPr lang="en-GB" altLang="en-US" sz="1600" b="1" dirty="0" smtClean="0">
                <a:solidFill>
                  <a:schemeClr val="accent5">
                    <a:lumMod val="75000"/>
                  </a:schemeClr>
                </a:solidFill>
              </a:rPr>
              <a:t>Consequence</a:t>
            </a:r>
          </a:p>
          <a:p>
            <a:r>
              <a:rPr lang="en-GB" altLang="en-US" sz="1600" dirty="0" smtClean="0">
                <a:solidFill>
                  <a:schemeClr val="accent5">
                    <a:lumMod val="75000"/>
                  </a:schemeClr>
                </a:solidFill>
              </a:rPr>
              <a:t>While for relatively small increases in the regulated wage, the firm responds by setting higher employment to equate the wage to the NSC, </a:t>
            </a:r>
            <a:r>
              <a:rPr lang="en-GB" altLang="en-US" sz="1600" dirty="0" smtClean="0">
                <a:solidFill>
                  <a:srgbClr val="FF0000"/>
                </a:solidFill>
              </a:rPr>
              <a:t>for further increases in the minimum wage the firm cuts back on employment, equating the MCL (and hence the wage) with the MRPL (rather than with the NSC)</a:t>
            </a:r>
          </a:p>
          <a:p>
            <a:endParaRPr lang="en-GB" altLang="en-US" sz="1600" dirty="0">
              <a:solidFill>
                <a:schemeClr val="accent5">
                  <a:lumMod val="75000"/>
                </a:schemeClr>
              </a:solidFill>
            </a:endParaRPr>
          </a:p>
          <a:p>
            <a:r>
              <a:rPr lang="en-GB" altLang="en-US" sz="1600" b="1" dirty="0" smtClean="0">
                <a:solidFill>
                  <a:schemeClr val="accent5">
                    <a:lumMod val="75000"/>
                  </a:schemeClr>
                </a:solidFill>
              </a:rPr>
              <a:t>Interpretation</a:t>
            </a:r>
          </a:p>
          <a:p>
            <a:r>
              <a:rPr lang="en-GB" altLang="en-US" sz="1600" dirty="0" smtClean="0">
                <a:solidFill>
                  <a:srgbClr val="FF0000"/>
                </a:solidFill>
              </a:rPr>
              <a:t>The minimum wage is so high that the link between firm hiring and the cost of sustaining labour discipline is broken.</a:t>
            </a:r>
          </a:p>
          <a:p>
            <a:endParaRPr lang="en-GB" altLang="en-US" sz="1600" dirty="0" smtClean="0">
              <a:solidFill>
                <a:srgbClr val="FF0000"/>
              </a:solidFill>
            </a:endParaRPr>
          </a:p>
          <a:p>
            <a:r>
              <a:rPr lang="en-GB" altLang="en-US" sz="1600" dirty="0" smtClean="0">
                <a:solidFill>
                  <a:srgbClr val="FF0000"/>
                </a:solidFill>
              </a:rPr>
              <a:t>The firm pays a wage which exceeds that associated with the NSC at the firm’s profit-maximising employment level. </a:t>
            </a:r>
          </a:p>
          <a:p>
            <a:endParaRPr lang="en-GB" altLang="en-US" sz="1600" dirty="0" smtClean="0">
              <a:solidFill>
                <a:srgbClr val="FF0000"/>
              </a:solidFill>
            </a:endParaRPr>
          </a:p>
          <a:p>
            <a:r>
              <a:rPr lang="en-GB" altLang="en-US" sz="1600" dirty="0" smtClean="0">
                <a:solidFill>
                  <a:srgbClr val="FF0000"/>
                </a:solidFill>
              </a:rPr>
              <a:t>Hence, the firm has an incentive to raise the No-Shirking effort level, thereby minimising (almost wholly offsetting) the effect of the minimum wage on the cost of a unit of effort and on profitability.</a:t>
            </a:r>
            <a:endParaRPr lang="en-GB" altLang="en-US" sz="1600" dirty="0">
              <a:solidFill>
                <a:srgbClr val="FF0000"/>
              </a:solidFill>
            </a:endParaRPr>
          </a:p>
          <a:p>
            <a:endParaRPr lang="en-US" altLang="en-US" sz="1800" dirty="0">
              <a:solidFill>
                <a:schemeClr val="accent5">
                  <a:lumMod val="75000"/>
                </a:schemeClr>
              </a:solidFill>
            </a:endParaRPr>
          </a:p>
        </p:txBody>
      </p:sp>
      <p:sp>
        <p:nvSpPr>
          <p:cNvPr id="29" name="Line 19"/>
          <p:cNvSpPr>
            <a:spLocks noChangeShapeType="1"/>
          </p:cNvSpPr>
          <p:nvPr/>
        </p:nvSpPr>
        <p:spPr bwMode="auto">
          <a:xfrm flipH="1" flipV="1">
            <a:off x="1505743" y="3249110"/>
            <a:ext cx="3026569" cy="5253"/>
          </a:xfrm>
          <a:prstGeom prst="line">
            <a:avLst/>
          </a:prstGeom>
          <a:noFill/>
          <a:ln w="28575">
            <a:solidFill>
              <a:schemeClr val="tx1"/>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5"/>
          <p:cNvSpPr>
            <a:spLocks noChangeShapeType="1"/>
          </p:cNvSpPr>
          <p:nvPr/>
        </p:nvSpPr>
        <p:spPr bwMode="auto">
          <a:xfrm flipV="1">
            <a:off x="4531519" y="1455804"/>
            <a:ext cx="557575" cy="43384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17"/>
          <p:cNvSpPr>
            <a:spLocks noChangeShapeType="1"/>
          </p:cNvSpPr>
          <p:nvPr/>
        </p:nvSpPr>
        <p:spPr bwMode="auto">
          <a:xfrm>
            <a:off x="4532312" y="1898160"/>
            <a:ext cx="0" cy="13411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cxnSp>
        <p:nvCxnSpPr>
          <p:cNvPr id="33" name="Straight Arrow Connector 32"/>
          <p:cNvCxnSpPr/>
          <p:nvPr/>
        </p:nvCxnSpPr>
        <p:spPr>
          <a:xfrm flipV="1">
            <a:off x="3213607" y="3566610"/>
            <a:ext cx="312296" cy="99522"/>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3470290" y="3292128"/>
            <a:ext cx="309548" cy="178134"/>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7" name="Line 17"/>
          <p:cNvSpPr>
            <a:spLocks noChangeShapeType="1"/>
          </p:cNvSpPr>
          <p:nvPr/>
        </p:nvSpPr>
        <p:spPr bwMode="auto">
          <a:xfrm>
            <a:off x="3369755" y="3246615"/>
            <a:ext cx="0" cy="2036096"/>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Text Box 7"/>
          <p:cNvSpPr txBox="1">
            <a:spLocks noChangeArrowheads="1"/>
          </p:cNvSpPr>
          <p:nvPr/>
        </p:nvSpPr>
        <p:spPr bwMode="auto">
          <a:xfrm>
            <a:off x="3339884" y="5262195"/>
            <a:ext cx="935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b="0" dirty="0" err="1" smtClean="0">
                <a:latin typeface="Times New Roman" panose="02020603050405020304" pitchFamily="18" charset="0"/>
              </a:rPr>
              <a:t>n</a:t>
            </a:r>
            <a:r>
              <a:rPr lang="en-GB" altLang="en-US" b="0" baseline="-25000" dirty="0" err="1" smtClean="0">
                <a:latin typeface="Times New Roman" panose="02020603050405020304" pitchFamily="18" charset="0"/>
              </a:rPr>
              <a:t>MIN</a:t>
            </a:r>
            <a:endParaRPr lang="en-US" altLang="en-US" b="0" baseline="-25000" dirty="0">
              <a:latin typeface="Times New Roman" panose="02020603050405020304" pitchFamily="18" charset="0"/>
            </a:endParaRPr>
          </a:p>
        </p:txBody>
      </p:sp>
    </p:spTree>
    <p:extLst>
      <p:ext uri="{BB962C8B-B14F-4D97-AF65-F5344CB8AC3E}">
        <p14:creationId xmlns:p14="http://schemas.microsoft.com/office/powerpoint/2010/main" val="2082961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234060"/>
            <a:ext cx="12192000" cy="8509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altLang="en-US" sz="2500" dirty="0" smtClean="0">
                <a:solidFill>
                  <a:schemeClr val="accent5">
                    <a:lumMod val="75000"/>
                  </a:schemeClr>
                </a:solidFill>
              </a:rPr>
              <a:t>Labour Discipline, Monopsony and Employment Effects of a Minimum Wage: A Discussion</a:t>
            </a:r>
            <a:endParaRPr lang="en-US" altLang="en-US" sz="2500" dirty="0">
              <a:solidFill>
                <a:schemeClr val="accent5">
                  <a:lumMod val="75000"/>
                </a:schemeClr>
              </a:solidFill>
            </a:endParaRPr>
          </a:p>
        </p:txBody>
      </p:sp>
      <p:sp>
        <p:nvSpPr>
          <p:cNvPr id="5" name="Footer Placeholder 4"/>
          <p:cNvSpPr>
            <a:spLocks noGrp="1"/>
          </p:cNvSpPr>
          <p:nvPr>
            <p:ph type="ftr" sz="quarter" idx="11"/>
          </p:nvPr>
        </p:nvSpPr>
        <p:spPr/>
        <p:txBody>
          <a:bodyPr/>
          <a:lstStyle/>
          <a:p>
            <a:r>
              <a:rPr lang="en-GB" smtClean="0"/>
              <a:t>Robin Naylor, Department of Economics, Warwick</a:t>
            </a:r>
            <a:endParaRPr lang="en-GB"/>
          </a:p>
        </p:txBody>
      </p:sp>
      <p:sp>
        <p:nvSpPr>
          <p:cNvPr id="6" name="Slide Number Placeholder 5"/>
          <p:cNvSpPr>
            <a:spLocks noGrp="1"/>
          </p:cNvSpPr>
          <p:nvPr>
            <p:ph type="sldNum" sz="quarter" idx="12"/>
          </p:nvPr>
        </p:nvSpPr>
        <p:spPr/>
        <p:txBody>
          <a:bodyPr/>
          <a:lstStyle/>
          <a:p>
            <a:fld id="{4C2F40E2-E137-47EA-8C57-C2C808CEF67F}" type="slidenum">
              <a:rPr lang="en-GB" smtClean="0"/>
              <a:t>9</a:t>
            </a:fld>
            <a:endParaRPr lang="en-GB"/>
          </a:p>
        </p:txBody>
      </p:sp>
      <p:pic>
        <p:nvPicPr>
          <p:cNvPr id="7" name="Picture 6" descr="figure-05-10-e.jpg"/>
          <p:cNvPicPr>
            <a:picLocks noChangeAspect="1"/>
          </p:cNvPicPr>
          <p:nvPr/>
        </p:nvPicPr>
        <p:blipFill>
          <a:blip r:embed="rId2"/>
          <a:srcRect l="9292" r="10732" b="-702"/>
          <a:stretch>
            <a:fillRect/>
          </a:stretch>
        </p:blipFill>
        <p:spPr>
          <a:xfrm>
            <a:off x="738917" y="2681564"/>
            <a:ext cx="5424450" cy="3674786"/>
          </a:xfrm>
          <a:prstGeom prst="rect">
            <a:avLst/>
          </a:prstGeom>
        </p:spPr>
      </p:pic>
      <p:sp>
        <p:nvSpPr>
          <p:cNvPr id="8" name="Rectangle 2"/>
          <p:cNvSpPr txBox="1">
            <a:spLocks noChangeArrowheads="1"/>
          </p:cNvSpPr>
          <p:nvPr/>
        </p:nvSpPr>
        <p:spPr>
          <a:xfrm>
            <a:off x="6153087" y="2233723"/>
            <a:ext cx="5088466" cy="487608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i="1" dirty="0">
                <a:solidFill>
                  <a:srgbClr val="C00000"/>
                </a:solidFill>
              </a:rPr>
              <a:t>T</a:t>
            </a:r>
            <a:r>
              <a:rPr lang="en-GB" altLang="en-US" sz="1600" b="1" i="1" dirty="0" smtClean="0">
                <a:solidFill>
                  <a:srgbClr val="C00000"/>
                </a:solidFill>
              </a:rPr>
              <a:t>his is an example of why I love CORE: The Economy!</a:t>
            </a:r>
          </a:p>
          <a:p>
            <a:endParaRPr lang="en-GB" altLang="en-US" sz="1600" dirty="0">
              <a:solidFill>
                <a:schemeClr val="accent5">
                  <a:lumMod val="75000"/>
                </a:schemeClr>
              </a:solidFill>
            </a:endParaRPr>
          </a:p>
          <a:p>
            <a:r>
              <a:rPr lang="en-GB" altLang="en-US" sz="1800" dirty="0" smtClean="0">
                <a:solidFill>
                  <a:schemeClr val="accent5">
                    <a:lumMod val="75000"/>
                  </a:schemeClr>
                </a:solidFill>
              </a:rPr>
              <a:t>It is an example of the ‘</a:t>
            </a:r>
            <a:r>
              <a:rPr lang="en-GB" altLang="en-US" sz="1800" i="1" dirty="0" smtClean="0">
                <a:solidFill>
                  <a:schemeClr val="accent5">
                    <a:lumMod val="75000"/>
                  </a:schemeClr>
                </a:solidFill>
              </a:rPr>
              <a:t>CORE: The Economy’ </a:t>
            </a:r>
            <a:r>
              <a:rPr lang="en-GB" altLang="en-US" sz="1800" dirty="0" smtClean="0">
                <a:solidFill>
                  <a:schemeClr val="accent5">
                    <a:lumMod val="75000"/>
                  </a:schemeClr>
                </a:solidFill>
              </a:rPr>
              <a:t>approach in which an economic outcome (</a:t>
            </a:r>
            <a:r>
              <a:rPr lang="en-GB" altLang="en-US" sz="1800" dirty="0" err="1" smtClean="0">
                <a:solidFill>
                  <a:schemeClr val="accent5">
                    <a:lumMod val="75000"/>
                  </a:schemeClr>
                </a:solidFill>
              </a:rPr>
              <a:t>eg</a:t>
            </a:r>
            <a:r>
              <a:rPr lang="en-GB" altLang="en-US" sz="1800" dirty="0" smtClean="0">
                <a:solidFill>
                  <a:schemeClr val="accent5">
                    <a:lumMod val="75000"/>
                  </a:schemeClr>
                </a:solidFill>
              </a:rPr>
              <a:t> hours of work and share of surplus) is a result of an institutional context-dependent bargain between agents (</a:t>
            </a:r>
            <a:r>
              <a:rPr lang="en-GB" altLang="en-US" sz="1800" dirty="0" err="1" smtClean="0">
                <a:solidFill>
                  <a:schemeClr val="accent5">
                    <a:lumMod val="75000"/>
                  </a:schemeClr>
                </a:solidFill>
              </a:rPr>
              <a:t>eg</a:t>
            </a:r>
            <a:r>
              <a:rPr lang="en-GB" altLang="en-US" sz="1800" dirty="0" smtClean="0">
                <a:solidFill>
                  <a:schemeClr val="accent5">
                    <a:lumMod val="75000"/>
                  </a:schemeClr>
                </a:solidFill>
              </a:rPr>
              <a:t> employer and employee)…</a:t>
            </a:r>
          </a:p>
          <a:p>
            <a:endParaRPr lang="en-GB" altLang="en-US" sz="1800" dirty="0">
              <a:solidFill>
                <a:schemeClr val="accent5">
                  <a:lumMod val="75000"/>
                </a:schemeClr>
              </a:solidFill>
            </a:endParaRPr>
          </a:p>
          <a:p>
            <a:r>
              <a:rPr lang="en-GB" altLang="en-US" sz="1800" dirty="0" smtClean="0">
                <a:solidFill>
                  <a:schemeClr val="accent5">
                    <a:lumMod val="75000"/>
                  </a:schemeClr>
                </a:solidFill>
              </a:rPr>
              <a:t>… rather than of some ‘magical emergence from a mythical arrangement of perfectly competitive </a:t>
            </a:r>
            <a:r>
              <a:rPr lang="en-GB" altLang="en-US" sz="1800" b="1" i="1" dirty="0" smtClean="0">
                <a:solidFill>
                  <a:schemeClr val="accent5">
                    <a:lumMod val="75000"/>
                  </a:schemeClr>
                </a:solidFill>
              </a:rPr>
              <a:t>free </a:t>
            </a:r>
            <a:r>
              <a:rPr lang="en-GB" altLang="en-US" sz="1800" dirty="0" smtClean="0">
                <a:solidFill>
                  <a:schemeClr val="accent5">
                    <a:lumMod val="75000"/>
                  </a:schemeClr>
                </a:solidFill>
              </a:rPr>
              <a:t>markets in a perpetual state of idealised equilibrium.’</a:t>
            </a: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
        <p:nvSpPr>
          <p:cNvPr id="9" name="Rectangle 2"/>
          <p:cNvSpPr txBox="1">
            <a:spLocks noChangeArrowheads="1"/>
          </p:cNvSpPr>
          <p:nvPr/>
        </p:nvSpPr>
        <p:spPr>
          <a:xfrm>
            <a:off x="0" y="-108000"/>
            <a:ext cx="11829011" cy="408148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1600" b="1" dirty="0" smtClean="0">
                <a:solidFill>
                  <a:schemeClr val="accent5">
                    <a:lumMod val="75000"/>
                  </a:schemeClr>
                </a:solidFill>
              </a:rPr>
              <a:t>Unit 5: Figure 5.10.</a:t>
            </a:r>
            <a:r>
              <a:rPr lang="en-GB" altLang="en-US" sz="1600" dirty="0" smtClean="0">
                <a:solidFill>
                  <a:schemeClr val="accent5">
                    <a:lumMod val="75000"/>
                  </a:schemeClr>
                </a:solidFill>
              </a:rPr>
              <a:t> </a:t>
            </a:r>
            <a:r>
              <a:rPr lang="en-GB" altLang="en-US" sz="1600" b="1" dirty="0" smtClean="0">
                <a:solidFill>
                  <a:schemeClr val="accent5">
                    <a:lumMod val="75000"/>
                  </a:schemeClr>
                </a:solidFill>
              </a:rPr>
              <a:t>The effect of Maximum Hours Legislation </a:t>
            </a:r>
          </a:p>
          <a:p>
            <a:r>
              <a:rPr lang="en-GB" altLang="en-US" sz="1600" dirty="0" smtClean="0">
                <a:solidFill>
                  <a:schemeClr val="accent5">
                    <a:lumMod val="75000"/>
                  </a:schemeClr>
                </a:solidFill>
              </a:rPr>
              <a:t>(</a:t>
            </a:r>
            <a:r>
              <a:rPr lang="en-GB" altLang="en-US" sz="1600" b="1" i="1" dirty="0" smtClean="0">
                <a:solidFill>
                  <a:schemeClr val="accent5">
                    <a:lumMod val="75000"/>
                  </a:schemeClr>
                </a:solidFill>
              </a:rPr>
              <a:t>From Unit 3 on, CORE attaches substantial importance to understanding hours of work</a:t>
            </a:r>
            <a:r>
              <a:rPr lang="en-GB" altLang="en-US" sz="1600" dirty="0" smtClean="0">
                <a:solidFill>
                  <a:schemeClr val="accent5">
                    <a:lumMod val="75000"/>
                  </a:schemeClr>
                </a:solidFill>
              </a:rPr>
              <a:t>)</a:t>
            </a:r>
          </a:p>
          <a:p>
            <a:endParaRPr lang="en-GB" altLang="en-US" sz="1600" dirty="0">
              <a:solidFill>
                <a:schemeClr val="accent5">
                  <a:lumMod val="75000"/>
                </a:schemeClr>
              </a:solidFill>
            </a:endParaRPr>
          </a:p>
          <a:p>
            <a:r>
              <a:rPr lang="en-GB" altLang="en-US" sz="1600" dirty="0" smtClean="0">
                <a:solidFill>
                  <a:schemeClr val="accent5">
                    <a:lumMod val="75000"/>
                  </a:schemeClr>
                </a:solidFill>
              </a:rPr>
              <a:t>The unregulated (</a:t>
            </a:r>
            <a:r>
              <a:rPr lang="en-GB" altLang="en-US" sz="1600" i="1" dirty="0" smtClean="0">
                <a:solidFill>
                  <a:schemeClr val="accent5">
                    <a:lumMod val="75000"/>
                  </a:schemeClr>
                </a:solidFill>
              </a:rPr>
              <a:t>Voluntary Trade</a:t>
            </a:r>
            <a:r>
              <a:rPr lang="en-GB" altLang="en-US" sz="1600" dirty="0" smtClean="0">
                <a:solidFill>
                  <a:schemeClr val="accent5">
                    <a:lumMod val="75000"/>
                  </a:schemeClr>
                </a:solidFill>
              </a:rPr>
              <a:t>) contract curve is given by CD. Bruno is the landowner and makes a take-it-or-leave-it offer: Angela chooses to work 8 hours at ‘D’. By imposing a Maximum Required Hours limit of 4hrs, Angela’s Reservation IC shifts up through F, relative to which there are Pareto improvements at allocations between G and H. </a:t>
            </a:r>
          </a:p>
          <a:p>
            <a:endParaRPr lang="en-GB" altLang="en-US" sz="1600" dirty="0">
              <a:solidFill>
                <a:schemeClr val="accent5">
                  <a:lumMod val="75000"/>
                </a:schemeClr>
              </a:solidFill>
            </a:endParaRPr>
          </a:p>
          <a:p>
            <a:r>
              <a:rPr lang="en-GB" altLang="en-US" sz="1600" dirty="0" smtClean="0">
                <a:solidFill>
                  <a:schemeClr val="accent5">
                    <a:lumMod val="75000"/>
                  </a:schemeClr>
                </a:solidFill>
              </a:rPr>
              <a:t>The analysis is capable of capturing the importance of biology, technology, efficiency and equity and the differences between Coercion, Voluntary Trade and different institutional arrangements relating to property rights and legislative protections.</a:t>
            </a:r>
            <a:endParaRPr lang="en-GB" altLang="en-US" sz="1600" dirty="0">
              <a:solidFill>
                <a:schemeClr val="accent5">
                  <a:lumMod val="75000"/>
                </a:schemeClr>
              </a:solidFill>
            </a:endParaRPr>
          </a:p>
          <a:p>
            <a:endParaRPr lang="en-GB" altLang="en-US" sz="1800" dirty="0">
              <a:solidFill>
                <a:schemeClr val="accent5">
                  <a:lumMod val="75000"/>
                </a:schemeClr>
              </a:solidFill>
            </a:endParaRPr>
          </a:p>
          <a:p>
            <a:endParaRPr lang="en-US" altLang="en-US" sz="1800" dirty="0">
              <a:solidFill>
                <a:schemeClr val="accent5">
                  <a:lumMod val="75000"/>
                </a:schemeClr>
              </a:solidFill>
            </a:endParaRPr>
          </a:p>
        </p:txBody>
      </p:sp>
    </p:spTree>
    <p:extLst>
      <p:ext uri="{BB962C8B-B14F-4D97-AF65-F5344CB8AC3E}">
        <p14:creationId xmlns:p14="http://schemas.microsoft.com/office/powerpoint/2010/main" val="1528328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5010</TotalTime>
  <Words>1970</Words>
  <Application>Microsoft Office PowerPoint</Application>
  <PresentationFormat>Widescreen</PresentationFormat>
  <Paragraphs>418</Paragraphs>
  <Slides>19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&amp;quot</vt:lpstr>
      <vt:lpstr>Arial</vt:lpstr>
      <vt:lpstr>Calibri</vt:lpstr>
      <vt:lpstr>Calibri Light</vt:lpstr>
      <vt:lpstr>Times New Roman</vt:lpstr>
      <vt:lpstr>Office Theme</vt:lpstr>
      <vt:lpstr>PowerPoint Presentation</vt:lpstr>
      <vt:lpstr>PowerPoint Presentation</vt:lpstr>
      <vt:lpstr>PowerPoint Presentation</vt:lpstr>
      <vt:lpstr>Labour Discipline, Monopsony and Employment Effects of a Minimum Wage: A Discussion</vt:lpstr>
      <vt:lpstr>Labour Discipline, Monopsony and Employment Effects of a Minimum Wage: A Discussion</vt:lpstr>
      <vt:lpstr>Labour Discipline, Monopsony and Employment Effects of a Minimum Wage: A Discussion</vt:lpstr>
      <vt:lpstr>Labour Discipline, Monopsony and Employment Effects of a Minimum Wage: A Discussion</vt:lpstr>
      <vt:lpstr>Labour Discipline, Monopsony and Employment Effects of a Minimum Wage: A Discussion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Labour Discipline, Monopsony and Employment Effects of a Minimum Wage: A Discussion</dc:title>
  <dc:creator>Naylor, Robin</dc:creator>
  <cp:lastModifiedBy>Naylor, Robin</cp:lastModifiedBy>
  <cp:revision>43</cp:revision>
  <dcterms:created xsi:type="dcterms:W3CDTF">2019-06-20T14:15:38Z</dcterms:created>
  <dcterms:modified xsi:type="dcterms:W3CDTF">2019-06-25T17:38:13Z</dcterms:modified>
</cp:coreProperties>
</file>