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87" r:id="rId3"/>
    <p:sldMasterId id="2147483700" r:id="rId4"/>
    <p:sldMasterId id="2147483713" r:id="rId5"/>
    <p:sldMasterId id="2147483726" r:id="rId6"/>
    <p:sldMasterId id="2147483739" r:id="rId7"/>
    <p:sldMasterId id="2147483752" r:id="rId8"/>
  </p:sldMasterIdLst>
  <p:notesMasterIdLst>
    <p:notesMasterId r:id="rId44"/>
  </p:notesMasterIdLst>
  <p:handoutMasterIdLst>
    <p:handoutMasterId r:id="rId45"/>
  </p:handoutMasterIdLst>
  <p:sldIdLst>
    <p:sldId id="301" r:id="rId9"/>
    <p:sldId id="366" r:id="rId10"/>
    <p:sldId id="414" r:id="rId11"/>
    <p:sldId id="419" r:id="rId12"/>
    <p:sldId id="420" r:id="rId13"/>
    <p:sldId id="368" r:id="rId14"/>
    <p:sldId id="364" r:id="rId15"/>
    <p:sldId id="369" r:id="rId16"/>
    <p:sldId id="370" r:id="rId17"/>
    <p:sldId id="371" r:id="rId18"/>
    <p:sldId id="375" r:id="rId19"/>
    <p:sldId id="376" r:id="rId20"/>
    <p:sldId id="378" r:id="rId21"/>
    <p:sldId id="379" r:id="rId22"/>
    <p:sldId id="380" r:id="rId23"/>
    <p:sldId id="381" r:id="rId24"/>
    <p:sldId id="471" r:id="rId25"/>
    <p:sldId id="395" r:id="rId26"/>
    <p:sldId id="445" r:id="rId27"/>
    <p:sldId id="417" r:id="rId28"/>
    <p:sldId id="411" r:id="rId29"/>
    <p:sldId id="422" r:id="rId30"/>
    <p:sldId id="423" r:id="rId31"/>
    <p:sldId id="421" r:id="rId32"/>
    <p:sldId id="415" r:id="rId33"/>
    <p:sldId id="418" r:id="rId34"/>
    <p:sldId id="444" r:id="rId35"/>
    <p:sldId id="424" r:id="rId36"/>
    <p:sldId id="425" r:id="rId37"/>
    <p:sldId id="426" r:id="rId38"/>
    <p:sldId id="431" r:id="rId39"/>
    <p:sldId id="432" r:id="rId40"/>
    <p:sldId id="435" r:id="rId41"/>
    <p:sldId id="446" r:id="rId42"/>
    <p:sldId id="448" r:id="rId43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82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1D831-3947-4766-A9EA-581985387A9D}" type="datetimeFigureOut">
              <a:rPr lang="en-GB" smtClean="0"/>
              <a:t>17/09/2014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44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B5796-2D8B-47B2-B92F-E92478922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8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7"/>
            <a:ext cx="533527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7334F1-3DDE-4208-83D9-5DE05D83FE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4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9745C0-B4C1-4213-9987-A32C6F7EAB2E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B79D6A9-1944-4077-A8A0-36B325D2A083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CBFBA46-70A7-4B5E-A6C6-8B2B1542B2E9}" type="slidenum">
              <a:rPr lang="en-GB" smtClean="0"/>
              <a:pPr eaLnBrk="1" hangingPunct="1"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20576-A465-4862-ADE2-DF6961BD89A6}" type="slidenum">
              <a:rPr lang="en-GB"/>
              <a:pPr/>
              <a:t>9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30200"/>
            <a:ext cx="1588" cy="1588"/>
          </a:xfrm>
          <a:solidFill>
            <a:srgbClr val="FFFFFF"/>
          </a:solidFill>
          <a:ln/>
        </p:spPr>
      </p:sp>
      <p:sp>
        <p:nvSpPr>
          <p:cNvPr id="16998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490920" y="4684883"/>
            <a:ext cx="5694969" cy="440909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449263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CC4D6-FBFB-4CDF-8212-075F4A135E16}" type="slidenum">
              <a:rPr lang="en-GB"/>
              <a:pPr/>
              <a:t>10</a:t>
            </a:fld>
            <a:endParaRPr lang="en-GB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720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490920" y="4684883"/>
            <a:ext cx="5694969" cy="440909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449263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709C75E-34B3-4782-8740-411A831A89C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3D7E1E3-F5AF-4D58-BE6C-974916A2D1C3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D68045A-644B-4688-BD3D-8757C23A99DF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52AB492-C59E-4F62-AF9C-96DC66873461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49815F7-1AC4-45BC-91C7-C7F56CD9E481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B79D6A9-1944-4077-A8A0-36B325D2A083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20F8F-6D91-4559-B8FF-D25D1791CE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6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781A0-B57C-42F1-B609-929DF4A56E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7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5F-CA2F-4528-B17E-8D639151E6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8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A543C-9DEC-4DA5-96D6-73921516B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80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82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963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11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5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8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79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32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BD06E-D0E7-4B90-B35D-06E8D1667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127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90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55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52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4785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62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583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51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577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707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8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F2887-54B0-409D-BA1F-8C2E9B95D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40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52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65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60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1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22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227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226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329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20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6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1D56-88E1-44D8-A04B-322E9C195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1033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961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5380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2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99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987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814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9707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889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255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6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68F61-EA31-445D-AE4C-C39A051A0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0168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6565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123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773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421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410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8099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072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39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43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1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3C692-A60F-481D-8C72-2F61ABF74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07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730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152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958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7980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811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890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81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35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4196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0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31C08-DB3B-47F8-83BC-6B6209CBD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5168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7508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3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0296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288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18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156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30424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565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896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3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7741F-ABC2-4C33-BD59-CD32FE3981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2465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688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354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3246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341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777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E1A54-9B9A-4832-8742-C3CB4A82A8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893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1F8B7-72D4-48BE-A8AA-3572B40CEB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4905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1EED-5AC2-49E5-AFEA-CE5D9980CE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44150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53EFF-329B-449A-94B7-E975493A86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00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9C9-F815-472C-8743-9CA01D347B6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1E17-5D9F-46EE-A2BD-D99B31D32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7136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AA21F-E89E-4D32-977D-1EA4A93368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737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E34F0-BF45-4412-8D6C-89D05A32CB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4616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BEBDD-8044-42C1-8D20-03A83049B19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0440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1911-C52C-41B2-8C82-A07B6117C2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339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D3B27-A825-4AB6-B067-C018129A69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959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8C5CB-0FE9-490A-AB3F-62E1F3D1D1A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8290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A60C53-4069-45E4-B319-3BB4203CDA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3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D1FA73-EB3D-4AD4-B430-625EB0F32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6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15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0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4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7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55518B-5A25-4E8F-8B3C-D4795A8663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6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8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esrc.ac.uk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0713" y="2565400"/>
            <a:ext cx="7772400" cy="1192213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Classifications and CASCOT</a:t>
            </a:r>
            <a:endParaRPr lang="en-GB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652963"/>
            <a:ext cx="6400800" cy="1455737"/>
          </a:xfrm>
        </p:spPr>
        <p:txBody>
          <a:bodyPr/>
          <a:lstStyle/>
          <a:p>
            <a:pPr eaLnBrk="1" hangingPunct="1"/>
            <a:r>
              <a:rPr lang="en-GB" sz="2400" dirty="0" err="1" smtClean="0"/>
              <a:t>Ritva</a:t>
            </a:r>
            <a:r>
              <a:rPr lang="en-GB" sz="2400" dirty="0" smtClean="0"/>
              <a:t> Ellison</a:t>
            </a:r>
          </a:p>
          <a:p>
            <a:pPr eaLnBrk="1" hangingPunct="1"/>
            <a:r>
              <a:rPr lang="en-GB" sz="2400" dirty="0" smtClean="0"/>
              <a:t>Institute for Employment Research</a:t>
            </a:r>
          </a:p>
          <a:p>
            <a:pPr eaLnBrk="1" hangingPunct="1"/>
            <a:r>
              <a:rPr lang="en-GB" sz="2400" dirty="0" smtClean="0"/>
              <a:t>University of Warwick</a:t>
            </a:r>
          </a:p>
        </p:txBody>
      </p:sp>
      <p:graphicFrame>
        <p:nvGraphicFramePr>
          <p:cNvPr id="20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201318"/>
              </p:ext>
            </p:extLst>
          </p:nvPr>
        </p:nvGraphicFramePr>
        <p:xfrm>
          <a:off x="2699792" y="533946"/>
          <a:ext cx="32766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6" name="Bitmap Image" r:id="rId4" imgW="3809524" imgH="1076475" progId="Paint.Picture">
                  <p:embed/>
                </p:oleObj>
              </mc:Choice>
              <mc:Fallback>
                <p:oleObj name="Bitmap Image" r:id="rId4" imgW="3809524" imgH="1076475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533946"/>
                        <a:ext cx="32766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71208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31188" cy="1144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Coding with </a:t>
            </a:r>
            <a:r>
              <a:rPr lang="en-GB" dirty="0" err="1" smtClean="0"/>
              <a:t>Cascot</a:t>
            </a:r>
            <a:endParaRPr lang="en-GB" dirty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31188" cy="452755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1313" indent="-341313" defTabSz="449263">
              <a:lnSpc>
                <a:spcPct val="93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err="1"/>
              <a:t>Cascot</a:t>
            </a:r>
            <a:r>
              <a:rPr lang="en-GB" dirty="0"/>
              <a:t> will provide:</a:t>
            </a:r>
          </a:p>
          <a:p>
            <a:pPr marL="741363" lvl="1" indent="-284163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A list of recommendations. </a:t>
            </a:r>
          </a:p>
          <a:p>
            <a:pPr marL="741363" lvl="1" indent="-284163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Code, title, best matching index entry, and certainty score</a:t>
            </a:r>
          </a:p>
          <a:p>
            <a:pPr marL="341313" indent="-341313" defTabSz="4492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Certainty Score</a:t>
            </a:r>
          </a:p>
          <a:p>
            <a:pPr marL="741363" lvl="1" indent="-284163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Approximates the probability that the recommended </a:t>
            </a:r>
            <a:r>
              <a:rPr lang="en-GB" sz="2400" dirty="0" smtClean="0"/>
              <a:t>code is </a:t>
            </a:r>
            <a:r>
              <a:rPr lang="en-GB" sz="2400" dirty="0"/>
              <a:t>correct.</a:t>
            </a:r>
          </a:p>
          <a:p>
            <a:pPr marL="741363" lvl="1" indent="-284163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This is represented by a number in the range 0-100.</a:t>
            </a:r>
          </a:p>
          <a:p>
            <a:pPr marL="741363" lvl="1" indent="-284163" defTabSz="449263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People never 100% right. Computer can’t be 100% right.</a:t>
            </a:r>
          </a:p>
        </p:txBody>
      </p:sp>
    </p:spTree>
    <p:extLst>
      <p:ext uri="{BB962C8B-B14F-4D97-AF65-F5344CB8AC3E}">
        <p14:creationId xmlns:p14="http://schemas.microsoft.com/office/powerpoint/2010/main" val="13828258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2" name="Picture 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876759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91742" y="762250"/>
            <a:ext cx="3024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dirty="0" smtClean="0"/>
              <a:t>catering manager</a:t>
            </a:r>
            <a:endParaRPr lang="en-GB" sz="1600" dirty="0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583378" y="1052512"/>
            <a:ext cx="503237" cy="720725"/>
          </a:xfrm>
          <a:prstGeom prst="upArrow">
            <a:avLst>
              <a:gd name="adj1" fmla="val 50000"/>
              <a:gd name="adj2" fmla="val 35804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>
              <a:solidFill>
                <a:srgbClr val="FF3300"/>
              </a:solidFill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2051050" y="2614141"/>
            <a:ext cx="6624638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8172449" y="1002107"/>
            <a:ext cx="485775" cy="1584325"/>
          </a:xfrm>
          <a:prstGeom prst="upArrow">
            <a:avLst>
              <a:gd name="adj1" fmla="val 50000"/>
              <a:gd name="adj2" fmla="val 81536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051843" y="1029816"/>
            <a:ext cx="485775" cy="1584325"/>
          </a:xfrm>
          <a:prstGeom prst="upArrow">
            <a:avLst>
              <a:gd name="adj1" fmla="val 50000"/>
              <a:gd name="adj2" fmla="val 81536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184572" y="2614141"/>
            <a:ext cx="6551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/>
              <a:t>Press enter, or click ‘Code’ button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27461" y="1803506"/>
            <a:ext cx="2952750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83378" y="179427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/>
              <a:t>Type job title</a:t>
            </a:r>
          </a:p>
        </p:txBody>
      </p:sp>
    </p:spTree>
    <p:extLst>
      <p:ext uri="{BB962C8B-B14F-4D97-AF65-F5344CB8AC3E}">
        <p14:creationId xmlns:p14="http://schemas.microsoft.com/office/powerpoint/2010/main" val="108653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7" grpId="0" animBg="1"/>
      <p:bldP spid="13317" grpId="1" animBg="1"/>
      <p:bldP spid="13319" grpId="0" animBg="1"/>
      <p:bldP spid="13319" grpId="1" animBg="1"/>
      <p:bldP spid="13320" grpId="0" animBg="1"/>
      <p:bldP spid="13320" grpId="1" animBg="1"/>
      <p:bldP spid="13321" grpId="0" animBg="1"/>
      <p:bldP spid="13321" grpId="1" animBg="1"/>
      <p:bldP spid="13322" grpId="0"/>
      <p:bldP spid="13322" grpId="1"/>
      <p:bldP spid="13316" grpId="0" animBg="1"/>
      <p:bldP spid="13316" grpId="1" animBg="1"/>
      <p:bldP spid="13318" grpId="0"/>
      <p:bldP spid="133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48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1124745"/>
            <a:ext cx="9036050" cy="1728192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3300"/>
              </a:solidFill>
            </a:endParaRPr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3995738" y="2852936"/>
            <a:ext cx="485775" cy="1049337"/>
          </a:xfrm>
          <a:prstGeom prst="upArrow">
            <a:avLst>
              <a:gd name="adj1" fmla="val 50000"/>
              <a:gd name="adj2" fmla="val 54003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05" name="Oval 33"/>
          <p:cNvSpPr>
            <a:spLocks noChangeArrowheads="1"/>
          </p:cNvSpPr>
          <p:nvPr/>
        </p:nvSpPr>
        <p:spPr bwMode="auto">
          <a:xfrm>
            <a:off x="572930" y="3889718"/>
            <a:ext cx="7488238" cy="2160587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1547813" y="4725988"/>
            <a:ext cx="5616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/>
              <a:t>Recommendations Table</a:t>
            </a:r>
          </a:p>
        </p:txBody>
      </p:sp>
    </p:spTree>
    <p:extLst>
      <p:ext uri="{BB962C8B-B14F-4D97-AF65-F5344CB8AC3E}">
        <p14:creationId xmlns:p14="http://schemas.microsoft.com/office/powerpoint/2010/main" val="162865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8" grpId="0" animBg="1"/>
      <p:bldP spid="3092" grpId="0" animBg="1"/>
      <p:bldP spid="3105" grpId="0" animBg="1"/>
      <p:bldP spid="3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3046196"/>
            <a:ext cx="4438380" cy="2903084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694261" y="309346"/>
            <a:ext cx="7488237" cy="2160588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79613" y="981075"/>
            <a:ext cx="5616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/>
              <a:t>Classification Structure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915785" y="2469934"/>
            <a:ext cx="485775" cy="576262"/>
          </a:xfrm>
          <a:prstGeom prst="downArrow">
            <a:avLst>
              <a:gd name="adj1" fmla="val 50000"/>
              <a:gd name="adj2" fmla="val 29657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7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7" grpId="0" animBg="1"/>
      <p:bldP spid="5128" grpId="0"/>
      <p:bldP spid="51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572000" y="3068960"/>
            <a:ext cx="4176464" cy="2952328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4302124" y="189920"/>
            <a:ext cx="4248150" cy="2160588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003800" y="1052513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/>
              <a:t>Index Entries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6183312" y="2350508"/>
            <a:ext cx="485775" cy="688975"/>
          </a:xfrm>
          <a:prstGeom prst="downArrow">
            <a:avLst>
              <a:gd name="adj1" fmla="val 50000"/>
              <a:gd name="adj2" fmla="val 3545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6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nimBg="1"/>
      <p:bldP spid="6153" grpId="0" animBg="1"/>
      <p:bldP spid="6154" grpId="0"/>
      <p:bldP spid="61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5775" y="6021388"/>
            <a:ext cx="7092950" cy="503956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971550" y="3716338"/>
            <a:ext cx="2808288" cy="1585912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547813" y="4149725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/>
              <a:t>Output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1979613" y="5300663"/>
            <a:ext cx="485775" cy="688975"/>
          </a:xfrm>
          <a:prstGeom prst="downArrow">
            <a:avLst>
              <a:gd name="adj1" fmla="val 50000"/>
              <a:gd name="adj2" fmla="val 3545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3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/>
      <p:bldP spid="266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665740" y="781050"/>
            <a:ext cx="485775" cy="831850"/>
          </a:xfrm>
          <a:prstGeom prst="downArrow">
            <a:avLst>
              <a:gd name="adj1" fmla="val 50000"/>
              <a:gd name="adj2" fmla="val 4281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74674" y="397811"/>
            <a:ext cx="8281987" cy="504825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74675" y="402431"/>
            <a:ext cx="8302086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/>
              <a:t>Best recommendation selected </a:t>
            </a:r>
            <a:r>
              <a:rPr lang="en-GB" sz="3200" dirty="0" smtClean="0"/>
              <a:t>automatically</a:t>
            </a:r>
            <a:endParaRPr lang="en-GB" sz="3200" dirty="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162100" y="1462377"/>
            <a:ext cx="7524750" cy="504825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116012" y="1462377"/>
            <a:ext cx="75708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/>
              <a:t>Select another by clicking a different </a:t>
            </a:r>
            <a:r>
              <a:rPr lang="en-GB" sz="3200" dirty="0" smtClean="0"/>
              <a:t>line</a:t>
            </a:r>
            <a:endParaRPr lang="en-GB" sz="3200" dirty="0"/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2051050" y="1967202"/>
            <a:ext cx="485775" cy="5064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20725" y="2708275"/>
            <a:ext cx="6443563" cy="504825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4213" y="2636838"/>
            <a:ext cx="64800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 smtClean="0"/>
              <a:t>OR: Change </a:t>
            </a:r>
            <a:r>
              <a:rPr lang="en-GB" sz="3200" dirty="0"/>
              <a:t>selection via structure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923491" y="3221613"/>
            <a:ext cx="485775" cy="1224012"/>
          </a:xfrm>
          <a:prstGeom prst="downArrow">
            <a:avLst>
              <a:gd name="adj1" fmla="val 50000"/>
              <a:gd name="adj2" fmla="val 7410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1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6" grpId="1" animBg="1"/>
      <p:bldP spid="8197" grpId="0" animBg="1"/>
      <p:bldP spid="8197" grpId="1" animBg="1"/>
      <p:bldP spid="8198" grpId="0"/>
      <p:bldP spid="8198" grpId="1"/>
      <p:bldP spid="8200" grpId="0" animBg="1"/>
      <p:bldP spid="8201" grpId="0"/>
      <p:bldP spid="8202" grpId="0" animBg="1"/>
      <p:bldP spid="9" grpId="0" animBg="1"/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932040" y="4522629"/>
            <a:ext cx="3870177" cy="504825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943516" y="4496931"/>
            <a:ext cx="38701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 smtClean="0"/>
              <a:t>Accept the selection</a:t>
            </a:r>
            <a:endParaRPr lang="en-GB" sz="3200" dirty="0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956376" y="5013176"/>
            <a:ext cx="485775" cy="1224012"/>
          </a:xfrm>
          <a:prstGeom prst="downArrow">
            <a:avLst>
              <a:gd name="adj1" fmla="val 50000"/>
              <a:gd name="adj2" fmla="val 7410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scale coding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 smtClean="0"/>
              <a:t>An experienced person can code manually about 100 occupations/hour maintaining </a:t>
            </a:r>
            <a:r>
              <a:rPr lang="en-GB" dirty="0" smtClean="0"/>
              <a:t>a </a:t>
            </a:r>
            <a:r>
              <a:rPr lang="en-GB" dirty="0"/>
              <a:t>good level of </a:t>
            </a:r>
            <a:r>
              <a:rPr lang="en-GB" dirty="0" smtClean="0"/>
              <a:t>quality</a:t>
            </a:r>
            <a:endParaRPr lang="en-GB" dirty="0" smtClean="0"/>
          </a:p>
          <a:p>
            <a:endParaRPr lang="en-GB" sz="1200" dirty="0" smtClean="0"/>
          </a:p>
          <a:p>
            <a:pPr>
              <a:buFontTx/>
              <a:buNone/>
            </a:pPr>
            <a:r>
              <a:rPr lang="en-GB" dirty="0" smtClean="0"/>
              <a:t>What if they need to code a file of 100,000 occupational texts?</a:t>
            </a:r>
          </a:p>
          <a:p>
            <a:pPr>
              <a:buFontTx/>
              <a:buNone/>
            </a:pPr>
            <a:endParaRPr lang="en-GB" sz="1200" dirty="0" smtClean="0"/>
          </a:p>
          <a:p>
            <a:pPr>
              <a:buFontTx/>
              <a:buNone/>
            </a:pPr>
            <a:r>
              <a:rPr lang="en-GB" dirty="0" smtClean="0"/>
              <a:t>Use input/output files and automated coding</a:t>
            </a:r>
          </a:p>
          <a:p>
            <a:pPr>
              <a:buFontTx/>
              <a:buNone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2424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files</a:t>
            </a:r>
            <a:endParaRPr lang="en-GB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4968552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Instead </a:t>
            </a:r>
            <a:r>
              <a:rPr lang="en-GB" dirty="0"/>
              <a:t>of typing every job title in, we can read </a:t>
            </a:r>
            <a:r>
              <a:rPr lang="en-GB" dirty="0" smtClean="0"/>
              <a:t>them from </a:t>
            </a:r>
            <a:r>
              <a:rPr lang="en-GB" dirty="0"/>
              <a:t>a file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Rather </a:t>
            </a:r>
            <a:r>
              <a:rPr lang="en-GB" dirty="0"/>
              <a:t>than having to copy the code produced by </a:t>
            </a:r>
            <a:r>
              <a:rPr lang="en-GB" dirty="0" err="1"/>
              <a:t>Cascot</a:t>
            </a:r>
            <a:r>
              <a:rPr lang="en-GB" dirty="0"/>
              <a:t> we can have </a:t>
            </a:r>
            <a:r>
              <a:rPr lang="en-GB" dirty="0" err="1"/>
              <a:t>Cascot</a:t>
            </a:r>
            <a:r>
              <a:rPr lang="en-GB" dirty="0"/>
              <a:t> </a:t>
            </a:r>
            <a:r>
              <a:rPr lang="en-GB" dirty="0" smtClean="0"/>
              <a:t>save the </a:t>
            </a:r>
            <a:r>
              <a:rPr lang="en-GB" dirty="0"/>
              <a:t>codes </a:t>
            </a:r>
            <a:r>
              <a:rPr lang="en-GB" dirty="0" smtClean="0"/>
              <a:t>(and other output) to </a:t>
            </a:r>
            <a:r>
              <a:rPr lang="en-GB" dirty="0"/>
              <a:t>a file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  <a:p>
            <a:pPr>
              <a:buFontTx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Coding text to a classification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GB" sz="2800" dirty="0"/>
              <a:t>Coding is the process of categorising the range of all possible answers to a </a:t>
            </a:r>
            <a:r>
              <a:rPr lang="en-GB" sz="2800" dirty="0" smtClean="0"/>
              <a:t>pre-defined </a:t>
            </a:r>
            <a:r>
              <a:rPr lang="en-GB" sz="2800" dirty="0"/>
              <a:t>set of categories.</a:t>
            </a:r>
          </a:p>
          <a:p>
            <a:pPr>
              <a:spcAft>
                <a:spcPct val="30000"/>
              </a:spcAft>
            </a:pPr>
            <a:r>
              <a:rPr lang="en-GB" sz="2800" dirty="0"/>
              <a:t>The full set of categories is termed a classification.  Examples are:</a:t>
            </a:r>
          </a:p>
          <a:p>
            <a:pPr lvl="1">
              <a:spcAft>
                <a:spcPct val="30000"/>
              </a:spcAft>
            </a:pPr>
            <a:r>
              <a:rPr lang="en-GB" sz="1800" dirty="0" smtClean="0"/>
              <a:t>SOC 2010 (UK Standard </a:t>
            </a:r>
            <a:r>
              <a:rPr lang="en-GB" sz="1800" dirty="0"/>
              <a:t>Occupational Classification </a:t>
            </a:r>
            <a:r>
              <a:rPr lang="en-GB" sz="1800" dirty="0" smtClean="0"/>
              <a:t>2010)</a:t>
            </a:r>
          </a:p>
          <a:p>
            <a:pPr lvl="1">
              <a:spcAft>
                <a:spcPct val="30000"/>
              </a:spcAft>
            </a:pPr>
            <a:r>
              <a:rPr lang="en-GB" sz="1800" dirty="0" smtClean="0"/>
              <a:t>ISCO </a:t>
            </a:r>
            <a:r>
              <a:rPr lang="en-GB" sz="1800" dirty="0"/>
              <a:t>08 (International Standard Classification of </a:t>
            </a:r>
            <a:r>
              <a:rPr lang="en-GB" sz="1800" dirty="0" smtClean="0"/>
              <a:t>Occupations 2008)</a:t>
            </a:r>
            <a:endParaRPr lang="en-GB" sz="1800" dirty="0"/>
          </a:p>
          <a:p>
            <a:pPr lvl="1">
              <a:spcAft>
                <a:spcPct val="30000"/>
              </a:spcAft>
            </a:pPr>
            <a:r>
              <a:rPr lang="en-GB" sz="1800" dirty="0" smtClean="0"/>
              <a:t>SIC 2007 (UK Standard </a:t>
            </a:r>
            <a:r>
              <a:rPr lang="en-GB" sz="1800" dirty="0"/>
              <a:t>Industrial Classification </a:t>
            </a:r>
            <a:r>
              <a:rPr lang="en-GB" sz="1800" dirty="0" smtClean="0"/>
              <a:t>2007) </a:t>
            </a:r>
            <a:endParaRPr lang="en-GB" sz="1800" dirty="0"/>
          </a:p>
          <a:p>
            <a:pPr>
              <a:spcAft>
                <a:spcPct val="30000"/>
              </a:spcAft>
            </a:pPr>
            <a:r>
              <a:rPr lang="en-GB" sz="2800" dirty="0"/>
              <a:t>Three parts to a classification: the structure, the index and the classification rules</a:t>
            </a:r>
          </a:p>
        </p:txBody>
      </p:sp>
    </p:spTree>
    <p:extLst>
      <p:ext uri="{BB962C8B-B14F-4D97-AF65-F5344CB8AC3E}">
        <p14:creationId xmlns:p14="http://schemas.microsoft.com/office/powerpoint/2010/main" val="31916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Example: Using Files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611188" y="1412875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smtClean="0">
                <a:solidFill>
                  <a:srgbClr val="000000"/>
                </a:solidFill>
              </a:rPr>
              <a:t>Input file (tab delimited).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21823"/>
            <a:ext cx="8172400" cy="433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4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14" name="Picture 1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10"/>
          <p:cNvSpPr>
            <a:spLocks noChangeArrowheads="1"/>
          </p:cNvSpPr>
          <p:nvPr/>
        </p:nvSpPr>
        <p:spPr bwMode="auto">
          <a:xfrm rot="5400000">
            <a:off x="1808235" y="682377"/>
            <a:ext cx="485775" cy="5064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7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41" name="Picture 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3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09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876758" cy="710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923927" y="3860800"/>
            <a:ext cx="4824785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4067944" y="3860800"/>
            <a:ext cx="44648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</a:rPr>
              <a:t>Choose Output Items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724525" y="4581525"/>
            <a:ext cx="2844800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5940425" y="4581525"/>
            <a:ext cx="2341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</a:rPr>
              <a:t>Click Edit</a:t>
            </a:r>
          </a:p>
        </p:txBody>
      </p:sp>
      <p:sp>
        <p:nvSpPr>
          <p:cNvPr id="80903" name="AutoShape 7"/>
          <p:cNvSpPr>
            <a:spLocks noChangeArrowheads="1"/>
          </p:cNvSpPr>
          <p:nvPr/>
        </p:nvSpPr>
        <p:spPr bwMode="auto">
          <a:xfrm>
            <a:off x="7092950" y="5229225"/>
            <a:ext cx="485775" cy="863600"/>
          </a:xfrm>
          <a:prstGeom prst="downArrow">
            <a:avLst>
              <a:gd name="adj1" fmla="val 50000"/>
              <a:gd name="adj2" fmla="val 44444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1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nimBg="1"/>
      <p:bldP spid="80901" grpId="0" animBg="1"/>
      <p:bldP spid="8090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64" name="Picture 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6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1979712" y="1484784"/>
            <a:ext cx="4896544" cy="3384377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4214" name="Oval 6"/>
          <p:cNvSpPr>
            <a:spLocks noChangeArrowheads="1"/>
          </p:cNvSpPr>
          <p:nvPr/>
        </p:nvSpPr>
        <p:spPr bwMode="auto">
          <a:xfrm>
            <a:off x="4041670" y="5459041"/>
            <a:ext cx="3887788" cy="12334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572000" y="5816228"/>
            <a:ext cx="30241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 smtClean="0">
                <a:solidFill>
                  <a:srgbClr val="000000"/>
                </a:solidFill>
              </a:rPr>
              <a:t>Available Items</a:t>
            </a:r>
          </a:p>
        </p:txBody>
      </p:sp>
      <p:sp>
        <p:nvSpPr>
          <p:cNvPr id="94216" name="AutoShape 8"/>
          <p:cNvSpPr>
            <a:spLocks noChangeArrowheads="1"/>
          </p:cNvSpPr>
          <p:nvPr/>
        </p:nvSpPr>
        <p:spPr bwMode="auto">
          <a:xfrm>
            <a:off x="5742677" y="4882779"/>
            <a:ext cx="485775" cy="576262"/>
          </a:xfrm>
          <a:prstGeom prst="upArrow">
            <a:avLst>
              <a:gd name="adj1" fmla="val 50000"/>
              <a:gd name="adj2" fmla="val 29657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1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nimBg="1"/>
      <p:bldP spid="94214" grpId="0" animBg="1"/>
      <p:bldP spid="94215" grpId="0"/>
      <p:bldP spid="942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9" name="Picture 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7676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10"/>
          <p:cNvSpPr>
            <a:spLocks noChangeArrowheads="1"/>
          </p:cNvSpPr>
          <p:nvPr/>
        </p:nvSpPr>
        <p:spPr bwMode="auto">
          <a:xfrm rot="5400000">
            <a:off x="1808234" y="1168152"/>
            <a:ext cx="485775" cy="5064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Example: Using Files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611188" y="1412875"/>
            <a:ext cx="8137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000000"/>
                </a:solidFill>
              </a:rPr>
              <a:t>Output file (Output items = “Input Record, Code, Title, Score”)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4" y="1916832"/>
            <a:ext cx="8928992" cy="37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Automated coding</a:t>
            </a:r>
            <a:endParaRPr lang="en-GB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518457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Rather than choosing manually the best recommendation every time we can automate the process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Automation options</a:t>
            </a:r>
            <a:endParaRPr lang="en-GB" dirty="0"/>
          </a:p>
          <a:p>
            <a:pPr lvl="1"/>
            <a:r>
              <a:rPr lang="en-GB" dirty="0" smtClean="0"/>
              <a:t>fully </a:t>
            </a:r>
            <a:r>
              <a:rPr lang="en-GB" dirty="0"/>
              <a:t>manual</a:t>
            </a:r>
          </a:p>
          <a:p>
            <a:pPr lvl="1"/>
            <a:r>
              <a:rPr lang="en-GB" dirty="0" smtClean="0"/>
              <a:t>semi-automatic, select the </a:t>
            </a:r>
            <a:r>
              <a:rPr lang="en-GB" dirty="0"/>
              <a:t>certainty </a:t>
            </a:r>
            <a:r>
              <a:rPr lang="en-GB" dirty="0" smtClean="0"/>
              <a:t>level </a:t>
            </a:r>
            <a:r>
              <a:rPr lang="en-GB" sz="1800" dirty="0" smtClean="0"/>
              <a:t>(manual coding when score is below the level)</a:t>
            </a:r>
            <a:endParaRPr lang="en-GB" sz="1800" dirty="0"/>
          </a:p>
          <a:p>
            <a:pPr lvl="1"/>
            <a:r>
              <a:rPr lang="en-GB" dirty="0"/>
              <a:t>fully automatic</a:t>
            </a:r>
          </a:p>
          <a:p>
            <a:endParaRPr lang="en-GB" dirty="0"/>
          </a:p>
          <a:p>
            <a:endParaRPr lang="en-GB" dirty="0"/>
          </a:p>
          <a:p>
            <a:pPr>
              <a:buFontTx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4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GB" dirty="0"/>
              <a:t>A fully automated </a:t>
            </a:r>
            <a:r>
              <a:rPr lang="en-GB" dirty="0" smtClean="0"/>
              <a:t>run</a:t>
            </a:r>
            <a:endParaRPr lang="en-GB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ow </a:t>
            </a:r>
            <a:r>
              <a:rPr lang="en-GB" dirty="0"/>
              <a:t>good is </a:t>
            </a:r>
            <a:r>
              <a:rPr lang="en-GB" dirty="0" smtClean="0"/>
              <a:t>this?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Example:</a:t>
            </a:r>
            <a:endParaRPr lang="en-GB" dirty="0"/>
          </a:p>
          <a:p>
            <a:pPr lvl="1"/>
            <a:r>
              <a:rPr lang="en-GB" smtClean="0"/>
              <a:t>19,087 </a:t>
            </a:r>
            <a:r>
              <a:rPr lang="en-GB" dirty="0" smtClean="0"/>
              <a:t>unique job </a:t>
            </a:r>
            <a:r>
              <a:rPr lang="en-GB" dirty="0"/>
              <a:t>titles</a:t>
            </a:r>
          </a:p>
          <a:p>
            <a:pPr lvl="1"/>
            <a:r>
              <a:rPr lang="en-GB" dirty="0"/>
              <a:t>Coded </a:t>
            </a:r>
            <a:r>
              <a:rPr lang="en-GB" dirty="0" smtClean="0"/>
              <a:t>fully automatically</a:t>
            </a:r>
            <a:r>
              <a:rPr lang="en-GB" dirty="0"/>
              <a:t>, sorted </a:t>
            </a:r>
            <a:r>
              <a:rPr lang="en-GB" dirty="0" smtClean="0"/>
              <a:t>descending by certainty score</a:t>
            </a:r>
          </a:p>
          <a:p>
            <a:pPr lvl="1"/>
            <a:r>
              <a:rPr lang="en-GB" dirty="0" smtClean="0"/>
              <a:t>Selections from output file shown</a:t>
            </a:r>
          </a:p>
          <a:p>
            <a:pPr lvl="1"/>
            <a:r>
              <a:rPr lang="en-GB" dirty="0" smtClean="0"/>
              <a:t>Wrong codes coloured with light orange</a:t>
            </a:r>
            <a:endParaRPr lang="en-GB" dirty="0"/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7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6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44624"/>
            <a:ext cx="9013756" cy="676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3667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total 369 Unit Groups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8419" y="736116"/>
            <a:ext cx="1410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3300"/>
                </a:solidFill>
              </a:rPr>
              <a:t>Structure</a:t>
            </a:r>
            <a:endParaRPr lang="en-GB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4502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1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47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1763713" y="1989138"/>
            <a:ext cx="612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9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4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355865" y="404664"/>
            <a:ext cx="8496944" cy="50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528638" lvl="1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How do I make use of the comparison score?</a:t>
            </a: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ahoma" pitchFamily="34" charset="0"/>
            </a:endParaRP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Tests with large datasets give us an indication of the accuracy of the coding done by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Cascot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.</a:t>
            </a: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Above 80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: coding takes place automatically</a:t>
            </a: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60 - 80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: reasonably sure that the code shown is the correct one to allocate – but need to look at the alternatives shown with slightly lower comparison scores and check against the additional information you have for coding.</a:t>
            </a: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40 - 60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: there is some ambiguity.  Careful consideration of all relevant information is required.</a:t>
            </a:r>
          </a:p>
          <a:p>
            <a:pPr marL="457200" marR="528638" lvl="1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39 and lower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: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Cascot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ahoma" pitchFamily="34" charset="0"/>
              </a:rPr>
              <a:t> is struggling to find an appropriate match.  More information is necessary before coding can be concluded.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3778"/>
            <a:ext cx="8229600" cy="868958"/>
          </a:xfrm>
        </p:spPr>
        <p:txBody>
          <a:bodyPr/>
          <a:lstStyle/>
          <a:p>
            <a:r>
              <a:rPr lang="en-GB" sz="3600" dirty="0" smtClean="0"/>
              <a:t>Making use of additional information</a:t>
            </a:r>
            <a:endParaRPr lang="en-GB" sz="36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7488832" cy="5645970"/>
          </a:xfrm>
          <a:prstGeom prst="rect">
            <a:avLst/>
          </a:prstGeom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 rot="13855276">
            <a:off x="4466118" y="1387798"/>
            <a:ext cx="485775" cy="1545044"/>
          </a:xfrm>
          <a:prstGeom prst="downArrow">
            <a:avLst>
              <a:gd name="adj1" fmla="val 50000"/>
              <a:gd name="adj2" fmla="val 44444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560" y="2564904"/>
            <a:ext cx="4824785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1559" y="2596366"/>
            <a:ext cx="48247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</a:rPr>
              <a:t>Click to see input record</a:t>
            </a:r>
          </a:p>
        </p:txBody>
      </p:sp>
    </p:spTree>
    <p:extLst>
      <p:ext uri="{BB962C8B-B14F-4D97-AF65-F5344CB8AC3E}">
        <p14:creationId xmlns:p14="http://schemas.microsoft.com/office/powerpoint/2010/main" val="265819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33265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total 27,738 index entries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419" y="736116"/>
            <a:ext cx="1007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3300"/>
                </a:solidFill>
              </a:rPr>
              <a:t>Index</a:t>
            </a:r>
            <a:endParaRPr lang="en-GB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111" y="1080988"/>
            <a:ext cx="1410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3300"/>
                </a:solidFill>
              </a:rPr>
              <a:t>Rules</a:t>
            </a:r>
            <a:endParaRPr lang="en-GB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Manual coding procedures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Manual methods </a:t>
            </a:r>
          </a:p>
          <a:p>
            <a:pPr lvl="1"/>
            <a:r>
              <a:rPr lang="en-GB"/>
              <a:t>code books; </a:t>
            </a:r>
          </a:p>
          <a:p>
            <a:pPr lvl="1"/>
            <a:r>
              <a:rPr lang="en-GB"/>
              <a:t>temporary labour; </a:t>
            </a:r>
          </a:p>
          <a:p>
            <a:pPr lvl="1"/>
            <a:r>
              <a:rPr lang="en-GB"/>
              <a:t>query resolution systems.</a:t>
            </a:r>
          </a:p>
          <a:p>
            <a:r>
              <a:rPr lang="en-GB"/>
              <a:t>No standardised approach, major variations between institutions, companies, </a:t>
            </a:r>
            <a:r>
              <a:rPr lang="en-GB" i="1"/>
              <a:t>etc</a:t>
            </a:r>
            <a:r>
              <a:rPr lang="en-GB"/>
              <a:t>. in quality of coding.</a:t>
            </a:r>
          </a:p>
          <a:p>
            <a:r>
              <a:rPr lang="en-GB"/>
              <a:t>Time-consuming, expensive.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37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9100" y="1772816"/>
            <a:ext cx="7772400" cy="2406650"/>
          </a:xfrm>
        </p:spPr>
        <p:txBody>
          <a:bodyPr/>
          <a:lstStyle/>
          <a:p>
            <a:r>
              <a:rPr lang="en-GB" sz="2800" b="1" dirty="0"/>
              <a:t>C</a:t>
            </a:r>
            <a:r>
              <a:rPr lang="en-GB" sz="2800" dirty="0"/>
              <a:t>omputer </a:t>
            </a:r>
            <a:r>
              <a:rPr lang="en-GB" sz="2800" b="1" dirty="0"/>
              <a:t>A</a:t>
            </a:r>
            <a:r>
              <a:rPr lang="en-GB" sz="2800" dirty="0"/>
              <a:t>ssisted </a:t>
            </a:r>
            <a:r>
              <a:rPr lang="en-GB" sz="2800" b="1" dirty="0"/>
              <a:t>S</a:t>
            </a:r>
            <a:r>
              <a:rPr lang="en-GB" sz="2800" dirty="0"/>
              <a:t>tructured </a:t>
            </a:r>
            <a:r>
              <a:rPr lang="en-GB" sz="2800" b="1" dirty="0" smtClean="0"/>
              <a:t>Co</a:t>
            </a:r>
            <a:r>
              <a:rPr lang="en-GB" sz="2800" dirty="0" smtClean="0"/>
              <a:t>ding </a:t>
            </a:r>
            <a:r>
              <a:rPr lang="en-GB" sz="2800" b="1" dirty="0"/>
              <a:t>T</a:t>
            </a:r>
            <a:r>
              <a:rPr lang="en-GB" sz="2800" dirty="0"/>
              <a:t>ool</a:t>
            </a:r>
            <a:br>
              <a:rPr lang="en-GB" sz="2800" dirty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4000" b="1" dirty="0" smtClean="0"/>
              <a:t>CASCOT</a:t>
            </a:r>
            <a:r>
              <a:rPr lang="en-GB" sz="4000" dirty="0"/>
              <a:t/>
            </a:r>
            <a:br>
              <a:rPr lang="en-GB" sz="4000" dirty="0"/>
            </a:br>
            <a:endParaRPr lang="en-GB" sz="2800" dirty="0"/>
          </a:p>
        </p:txBody>
      </p:sp>
      <p:pic>
        <p:nvPicPr>
          <p:cNvPr id="59394" name="Picture 2" descr="http://www2.warwick.ac.uk/fac/soc/ier/software/cascot/casc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6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of software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/>
              <a:t>CASOC:  Pascal/C++ text coding software for DOS 1993 – 2001.</a:t>
            </a:r>
          </a:p>
          <a:p>
            <a:pPr>
              <a:buFontTx/>
              <a:buNone/>
            </a:pPr>
            <a:r>
              <a:rPr lang="en-GB" dirty="0"/>
              <a:t>CASCOT:  Java text coding software for any operating </a:t>
            </a:r>
            <a:r>
              <a:rPr lang="en-GB" dirty="0" smtClean="0"/>
              <a:t>system.</a:t>
            </a:r>
            <a:endParaRPr lang="en-GB" dirty="0"/>
          </a:p>
          <a:p>
            <a:pPr>
              <a:buFontTx/>
              <a:buNone/>
            </a:pPr>
            <a:endParaRPr lang="en-GB" dirty="0"/>
          </a:p>
          <a:p>
            <a:pPr>
              <a:buFontTx/>
              <a:buNone/>
            </a:pPr>
            <a:r>
              <a:rPr lang="en-GB" dirty="0"/>
              <a:t>CASOC was </a:t>
            </a:r>
            <a:r>
              <a:rPr lang="en-GB" i="1" dirty="0"/>
              <a:t>ad hoc</a:t>
            </a:r>
            <a:r>
              <a:rPr lang="en-GB" b="1" dirty="0"/>
              <a:t> </a:t>
            </a:r>
            <a:r>
              <a:rPr lang="en-GB" dirty="0"/>
              <a:t>development, funded from sales revenue.</a:t>
            </a:r>
          </a:p>
          <a:p>
            <a:pPr>
              <a:buFontTx/>
              <a:buNone/>
            </a:pPr>
            <a:r>
              <a:rPr lang="en-GB" dirty="0"/>
              <a:t>CASCOT </a:t>
            </a:r>
            <a:r>
              <a:rPr lang="en-GB" dirty="0" smtClean="0"/>
              <a:t>initially funded </a:t>
            </a:r>
            <a:r>
              <a:rPr lang="en-GB" dirty="0"/>
              <a:t>by </a:t>
            </a:r>
            <a:r>
              <a:rPr lang="en-GB" dirty="0" smtClean="0"/>
              <a:t>ESRC, now funded via sales income.</a:t>
            </a:r>
            <a:endParaRPr lang="en-GB" dirty="0"/>
          </a:p>
        </p:txBody>
      </p:sp>
      <p:pic>
        <p:nvPicPr>
          <p:cNvPr id="4" name="Picture 7" descr="ESR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393" y="5957888"/>
            <a:ext cx="1079500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2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31188" cy="1144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Occupational coding in practice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31187" cy="424815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1313" indent="-341313" defTabSz="449263">
              <a:lnSpc>
                <a:spcPct val="93000"/>
              </a:lnSpc>
              <a:spcAft>
                <a:spcPct val="1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/>
              <a:t>Quality of coding reflects quality of text available for coding.</a:t>
            </a:r>
          </a:p>
          <a:p>
            <a:pPr marL="341313" indent="-341313" defTabSz="449263">
              <a:lnSpc>
                <a:spcPct val="90000"/>
              </a:lnSpc>
              <a:spcAft>
                <a:spcPct val="1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/>
              <a:t>Need rules which specify how to deal problems such as ambiguous job titles (</a:t>
            </a:r>
            <a:r>
              <a:rPr lang="en-GB" sz="2800" i="1" dirty="0"/>
              <a:t>e.g</a:t>
            </a:r>
            <a:r>
              <a:rPr lang="en-GB" sz="2800" dirty="0"/>
              <a:t>. engineer, teacher).</a:t>
            </a:r>
          </a:p>
          <a:p>
            <a:pPr marL="341313" indent="-341313" defTabSz="449263">
              <a:lnSpc>
                <a:spcPct val="90000"/>
              </a:lnSpc>
              <a:spcAft>
                <a:spcPct val="1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/>
              <a:t>Need to be aware that machine coding of text can introduce bias.</a:t>
            </a:r>
          </a:p>
          <a:p>
            <a:pPr marL="341313" indent="-341313" defTabSz="449263">
              <a:lnSpc>
                <a:spcPct val="90000"/>
              </a:lnSpc>
              <a:spcAft>
                <a:spcPct val="1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/>
              <a:t>Need to establish ‘trade off’ between accuracy and cost.</a:t>
            </a:r>
          </a:p>
          <a:p>
            <a:pPr marL="341313" indent="-341313" defTabSz="449263">
              <a:lnSpc>
                <a:spcPct val="90000"/>
              </a:lnSpc>
              <a:spcAft>
                <a:spcPct val="15000"/>
              </a:spcAft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458279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687</Words>
  <Application>Microsoft Office PowerPoint</Application>
  <PresentationFormat>On-screen Show (4:3)</PresentationFormat>
  <Paragraphs>112</Paragraphs>
  <Slides>35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Default Design</vt:lpstr>
      <vt:lpstr>1_Default Design</vt:lpstr>
      <vt:lpstr>3_Default Design</vt:lpstr>
      <vt:lpstr>2_Default Design</vt:lpstr>
      <vt:lpstr>4_Default Design</vt:lpstr>
      <vt:lpstr>5_Default Design</vt:lpstr>
      <vt:lpstr>6_Default Design</vt:lpstr>
      <vt:lpstr>7_Default Design</vt:lpstr>
      <vt:lpstr>Bitmap Image</vt:lpstr>
      <vt:lpstr>Classifications and CASCOT</vt:lpstr>
      <vt:lpstr>Coding text to a classification</vt:lpstr>
      <vt:lpstr>PowerPoint Presentation</vt:lpstr>
      <vt:lpstr>PowerPoint Presentation</vt:lpstr>
      <vt:lpstr>PowerPoint Presentation</vt:lpstr>
      <vt:lpstr>Manual coding procedures</vt:lpstr>
      <vt:lpstr>Computer Assisted Structured Coding Tool  CASCOT </vt:lpstr>
      <vt:lpstr>Development of software</vt:lpstr>
      <vt:lpstr>Occupational coding in practice</vt:lpstr>
      <vt:lpstr>Coding with Cascot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Large scale coding</vt:lpstr>
      <vt:lpstr>Using files</vt:lpstr>
      <vt:lpstr>Example: Using Files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Using Files</vt:lpstr>
      <vt:lpstr>Automated coding</vt:lpstr>
      <vt:lpstr>A fully automated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Making use of additional information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Ellison, Ritva</cp:lastModifiedBy>
  <cp:revision>174</cp:revision>
  <cp:lastPrinted>2012-09-18T10:00:14Z</cp:lastPrinted>
  <dcterms:created xsi:type="dcterms:W3CDTF">2004-10-15T10:22:02Z</dcterms:created>
  <dcterms:modified xsi:type="dcterms:W3CDTF">2014-09-17T10:56:45Z</dcterms:modified>
</cp:coreProperties>
</file>