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4" r:id="rId4"/>
    <p:sldId id="272" r:id="rId5"/>
    <p:sldId id="273" r:id="rId6"/>
    <p:sldId id="262" r:id="rId7"/>
    <p:sldId id="258" r:id="rId8"/>
    <p:sldId id="259" r:id="rId9"/>
    <p:sldId id="279" r:id="rId10"/>
    <p:sldId id="260" r:id="rId11"/>
    <p:sldId id="261" r:id="rId12"/>
    <p:sldId id="266" r:id="rId13"/>
    <p:sldId id="268" r:id="rId14"/>
    <p:sldId id="267" r:id="rId15"/>
    <p:sldId id="269" r:id="rId16"/>
    <p:sldId id="278" r:id="rId17"/>
    <p:sldId id="276" r:id="rId18"/>
    <p:sldId id="277" r:id="rId19"/>
    <p:sldId id="275" r:id="rId20"/>
    <p:sldId id="280" r:id="rId2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4FF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2" autoAdjust="0"/>
    <p:restoredTop sz="67551" autoAdjust="0"/>
  </p:normalViewPr>
  <p:slideViewPr>
    <p:cSldViewPr>
      <p:cViewPr varScale="1">
        <p:scale>
          <a:sx n="78" d="100"/>
          <a:sy n="78" d="100"/>
        </p:scale>
        <p:origin x="27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AppData\Local\Temp\nomis_2016_07_01_112105.xlsx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AppData\Local\Temp\nomis_2016_07_01_112105.xlsx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[nomis_2016_07_01_112105.xlsx.xls]Data!$D$26</c:f>
              <c:strCache>
                <c:ptCount val="1"/>
                <c:pt idx="0">
                  <c:v>NVQ4+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[nomis_2016_07_01_112105.xlsx.xls]Data!$D$27:$D$38</c:f>
              <c:numCache>
                <c:formatCode>General</c:formatCode>
                <c:ptCount val="12"/>
                <c:pt idx="0">
                  <c:v>30.3</c:v>
                </c:pt>
                <c:pt idx="1">
                  <c:v>30.8</c:v>
                </c:pt>
                <c:pt idx="2">
                  <c:v>31.9</c:v>
                </c:pt>
                <c:pt idx="3">
                  <c:v>33.1</c:v>
                </c:pt>
                <c:pt idx="4">
                  <c:v>33.5</c:v>
                </c:pt>
                <c:pt idx="5">
                  <c:v>35.200000000000003</c:v>
                </c:pt>
                <c:pt idx="6">
                  <c:v>37.200000000000003</c:v>
                </c:pt>
                <c:pt idx="7">
                  <c:v>38.4</c:v>
                </c:pt>
                <c:pt idx="8">
                  <c:v>40</c:v>
                </c:pt>
                <c:pt idx="9">
                  <c:v>40.9</c:v>
                </c:pt>
                <c:pt idx="10">
                  <c:v>41.6</c:v>
                </c:pt>
                <c:pt idx="11">
                  <c:v>42.4</c:v>
                </c:pt>
              </c:numCache>
            </c:numRef>
          </c:val>
        </c:ser>
        <c:ser>
          <c:idx val="1"/>
          <c:order val="1"/>
          <c:tx>
            <c:strRef>
              <c:f>[nomis_2016_07_01_112105.xlsx.xls]Data!$E$26</c:f>
              <c:strCache>
                <c:ptCount val="1"/>
                <c:pt idx="0">
                  <c:v>NVQ3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[nomis_2016_07_01_112105.xlsx.xls]Data!$E$27:$E$38</c:f>
              <c:numCache>
                <c:formatCode>General</c:formatCode>
                <c:ptCount val="12"/>
                <c:pt idx="0">
                  <c:v>15.2</c:v>
                </c:pt>
                <c:pt idx="1">
                  <c:v>15.5</c:v>
                </c:pt>
                <c:pt idx="2">
                  <c:v>15.6</c:v>
                </c:pt>
                <c:pt idx="3">
                  <c:v>15.8</c:v>
                </c:pt>
                <c:pt idx="4">
                  <c:v>16.100000000000001</c:v>
                </c:pt>
                <c:pt idx="5">
                  <c:v>16.100000000000001</c:v>
                </c:pt>
                <c:pt idx="6">
                  <c:v>16.3</c:v>
                </c:pt>
                <c:pt idx="7">
                  <c:v>16.8</c:v>
                </c:pt>
                <c:pt idx="8">
                  <c:v>17.5</c:v>
                </c:pt>
                <c:pt idx="9">
                  <c:v>17.3</c:v>
                </c:pt>
                <c:pt idx="10">
                  <c:v>17.399999999999999</c:v>
                </c:pt>
                <c:pt idx="11">
                  <c:v>17.100000000000001</c:v>
                </c:pt>
              </c:numCache>
            </c:numRef>
          </c:val>
        </c:ser>
        <c:ser>
          <c:idx val="2"/>
          <c:order val="2"/>
          <c:tx>
            <c:strRef>
              <c:f>[nomis_2016_07_01_112105.xlsx.xls]Data!$F$26</c:f>
              <c:strCache>
                <c:ptCount val="1"/>
                <c:pt idx="0">
                  <c:v>Trade apprenticeships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[nomis_2016_07_01_112105.xlsx.xls]Data!$F$27:$F$38</c:f>
              <c:numCache>
                <c:formatCode>General</c:formatCode>
                <c:ptCount val="12"/>
                <c:pt idx="0">
                  <c:v>6.7</c:v>
                </c:pt>
                <c:pt idx="1">
                  <c:v>6.2</c:v>
                </c:pt>
                <c:pt idx="2">
                  <c:v>5.9</c:v>
                </c:pt>
                <c:pt idx="3">
                  <c:v>5</c:v>
                </c:pt>
                <c:pt idx="4">
                  <c:v>4.8</c:v>
                </c:pt>
                <c:pt idx="5">
                  <c:v>4.5</c:v>
                </c:pt>
                <c:pt idx="6">
                  <c:v>4.4000000000000004</c:v>
                </c:pt>
                <c:pt idx="7">
                  <c:v>4.0999999999999996</c:v>
                </c:pt>
                <c:pt idx="8">
                  <c:v>4</c:v>
                </c:pt>
                <c:pt idx="9">
                  <c:v>3.9</c:v>
                </c:pt>
                <c:pt idx="10">
                  <c:v>3.8</c:v>
                </c:pt>
                <c:pt idx="11">
                  <c:v>3.6</c:v>
                </c:pt>
              </c:numCache>
            </c:numRef>
          </c:val>
        </c:ser>
        <c:ser>
          <c:idx val="3"/>
          <c:order val="3"/>
          <c:tx>
            <c:strRef>
              <c:f>[nomis_2016_07_01_112105.xlsx.xls]Data!$G$26</c:f>
              <c:strCache>
                <c:ptCount val="1"/>
                <c:pt idx="0">
                  <c:v>NVQ2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[nomis_2016_07_01_112105.xlsx.xls]Data!$G$27:$G$38</c:f>
              <c:numCache>
                <c:formatCode>General</c:formatCode>
                <c:ptCount val="12"/>
                <c:pt idx="0">
                  <c:v>15.4</c:v>
                </c:pt>
                <c:pt idx="1">
                  <c:v>15.7</c:v>
                </c:pt>
                <c:pt idx="2">
                  <c:v>15.6</c:v>
                </c:pt>
                <c:pt idx="3">
                  <c:v>15.5</c:v>
                </c:pt>
                <c:pt idx="4">
                  <c:v>15.6</c:v>
                </c:pt>
                <c:pt idx="5">
                  <c:v>15.7</c:v>
                </c:pt>
                <c:pt idx="6">
                  <c:v>15.6</c:v>
                </c:pt>
                <c:pt idx="7">
                  <c:v>16.2</c:v>
                </c:pt>
                <c:pt idx="8">
                  <c:v>16</c:v>
                </c:pt>
                <c:pt idx="9">
                  <c:v>15.8</c:v>
                </c:pt>
                <c:pt idx="10">
                  <c:v>15.6</c:v>
                </c:pt>
                <c:pt idx="11">
                  <c:v>15.2</c:v>
                </c:pt>
              </c:numCache>
            </c:numRef>
          </c:val>
        </c:ser>
        <c:ser>
          <c:idx val="4"/>
          <c:order val="4"/>
          <c:tx>
            <c:strRef>
              <c:f>[nomis_2016_07_01_112105.xlsx.xls]Data!$H$26</c:f>
              <c:strCache>
                <c:ptCount val="1"/>
                <c:pt idx="0">
                  <c:v>NVQ1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[nomis_2016_07_01_112105.xlsx.xls]Data!$H$27:$H$38</c:f>
              <c:numCache>
                <c:formatCode>General</c:formatCode>
                <c:ptCount val="12"/>
                <c:pt idx="0">
                  <c:v>13.9</c:v>
                </c:pt>
                <c:pt idx="1">
                  <c:v>13.8</c:v>
                </c:pt>
                <c:pt idx="2">
                  <c:v>13.3</c:v>
                </c:pt>
                <c:pt idx="3">
                  <c:v>12.9</c:v>
                </c:pt>
                <c:pt idx="4">
                  <c:v>12.8</c:v>
                </c:pt>
                <c:pt idx="5">
                  <c:v>12.4</c:v>
                </c:pt>
                <c:pt idx="6">
                  <c:v>11.6</c:v>
                </c:pt>
                <c:pt idx="7">
                  <c:v>11.6</c:v>
                </c:pt>
                <c:pt idx="8">
                  <c:v>10.8</c:v>
                </c:pt>
                <c:pt idx="9">
                  <c:v>10.5</c:v>
                </c:pt>
                <c:pt idx="10">
                  <c:v>10.4</c:v>
                </c:pt>
                <c:pt idx="11">
                  <c:v>10.1</c:v>
                </c:pt>
              </c:numCache>
            </c:numRef>
          </c:val>
        </c:ser>
        <c:ser>
          <c:idx val="5"/>
          <c:order val="5"/>
          <c:tx>
            <c:strRef>
              <c:f>[nomis_2016_07_01_112105.xlsx.xls]Data!$I$26</c:f>
              <c:strCache>
                <c:ptCount val="1"/>
                <c:pt idx="0">
                  <c:v>Other qualification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[nomis_2016_07_01_112105.xlsx.xls]Data!$I$27:$I$38</c:f>
              <c:numCache>
                <c:formatCode>General</c:formatCode>
                <c:ptCount val="12"/>
                <c:pt idx="0">
                  <c:v>8</c:v>
                </c:pt>
                <c:pt idx="1">
                  <c:v>8.1999999999999993</c:v>
                </c:pt>
                <c:pt idx="2">
                  <c:v>8.4</c:v>
                </c:pt>
                <c:pt idx="3">
                  <c:v>8.8000000000000007</c:v>
                </c:pt>
                <c:pt idx="4">
                  <c:v>8.8000000000000007</c:v>
                </c:pt>
                <c:pt idx="5">
                  <c:v>8.6</c:v>
                </c:pt>
                <c:pt idx="6">
                  <c:v>8.1999999999999993</c:v>
                </c:pt>
                <c:pt idx="7">
                  <c:v>6.6</c:v>
                </c:pt>
                <c:pt idx="8">
                  <c:v>6.1</c:v>
                </c:pt>
                <c:pt idx="9">
                  <c:v>6.1</c:v>
                </c:pt>
                <c:pt idx="10">
                  <c:v>6.1</c:v>
                </c:pt>
                <c:pt idx="11">
                  <c:v>6.3</c:v>
                </c:pt>
              </c:numCache>
            </c:numRef>
          </c:val>
        </c:ser>
        <c:ser>
          <c:idx val="6"/>
          <c:order val="6"/>
          <c:tx>
            <c:strRef>
              <c:f>[nomis_2016_07_01_112105.xlsx.xls]Data!$J$26</c:f>
              <c:strCache>
                <c:ptCount val="1"/>
                <c:pt idx="0">
                  <c:v>No qualifications</c:v>
                </c:pt>
              </c:strCache>
            </c:strRef>
          </c:tx>
          <c:invertIfNegative val="0"/>
          <c:cat>
            <c:numRef>
              <c:f>[nomis_2016_07_01_112105.xlsx.xls]Data!$C$27:$C$38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[nomis_2016_07_01_112105.xlsx.xls]Data!$J$27:$J$38</c:f>
              <c:numCache>
                <c:formatCode>General</c:formatCode>
                <c:ptCount val="12"/>
                <c:pt idx="0">
                  <c:v>10.5</c:v>
                </c:pt>
                <c:pt idx="1">
                  <c:v>9.8000000000000007</c:v>
                </c:pt>
                <c:pt idx="2">
                  <c:v>9.4</c:v>
                </c:pt>
                <c:pt idx="3">
                  <c:v>9</c:v>
                </c:pt>
                <c:pt idx="4">
                  <c:v>8.4</c:v>
                </c:pt>
                <c:pt idx="5">
                  <c:v>7.6</c:v>
                </c:pt>
                <c:pt idx="6">
                  <c:v>6.7</c:v>
                </c:pt>
                <c:pt idx="7">
                  <c:v>6.3</c:v>
                </c:pt>
                <c:pt idx="8">
                  <c:v>5.6</c:v>
                </c:pt>
                <c:pt idx="9">
                  <c:v>5.5</c:v>
                </c:pt>
                <c:pt idx="10">
                  <c:v>5.0999999999999996</c:v>
                </c:pt>
                <c:pt idx="1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3535920"/>
        <c:axId val="153422856"/>
      </c:barChart>
      <c:catAx>
        <c:axId val="15353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422856"/>
        <c:crosses val="autoZero"/>
        <c:auto val="1"/>
        <c:lblAlgn val="ctr"/>
        <c:lblOffset val="100"/>
        <c:noMultiLvlLbl val="0"/>
      </c:catAx>
      <c:valAx>
        <c:axId val="1534228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 dirty="0"/>
                  <a:t>Proportion of workers with each qualification</a:t>
                </a:r>
              </a:p>
            </c:rich>
          </c:tx>
          <c:layout>
            <c:manualLayout>
              <c:xMode val="edge"/>
              <c:yMode val="edge"/>
              <c:x val="1.2874406726950728E-2"/>
              <c:y val="2.0598956482823994E-2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535359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[nomis_2016_07_01_112105.xlsx.xls]Data!$E$91</c:f>
              <c:strCache>
                <c:ptCount val="1"/>
                <c:pt idx="0">
                  <c:v>Balance from 2004 to 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0"/>
              <c:layout>
                <c:manualLayout>
                  <c:x val="0.15340770424415501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30254470814718221"/>
                  <c:y val="-2.484074539448759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9045117482392668"/>
                  <c:y val="-2.48407453944866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867761505552211"/>
                  <c:y val="2.48407453944866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7416120431063209E-2"/>
                  <c:y val="2.48407453944866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7165419689251285"/>
                  <c:y val="-2.48407453944866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2729428059905962E-2"/>
                  <c:y val="-4.968149078897337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8.6670128637801686E-2"/>
                  <c:y val="4.968149078897337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8.5462726363737362E-2"/>
                  <c:y val="-4.968149078897337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[nomis_2016_07_01_112105.xlsx.xls]Data!$D$92:$D$100</c:f>
              <c:strCache>
                <c:ptCount val="9"/>
                <c:pt idx="0">
                  <c:v>1: managers, directors and senior officials </c:v>
                </c:pt>
                <c:pt idx="1">
                  <c:v>2: professional occupations</c:v>
                </c:pt>
                <c:pt idx="2">
                  <c:v>3: associate prof &amp; tech occupations </c:v>
                </c:pt>
                <c:pt idx="3">
                  <c:v>4: administrative and secretarial </c:v>
                </c:pt>
                <c:pt idx="4">
                  <c:v>5: skilled trades</c:v>
                </c:pt>
                <c:pt idx="5">
                  <c:v>6: caring, leisure and other service </c:v>
                </c:pt>
                <c:pt idx="6">
                  <c:v>7: sales and customer service </c:v>
                </c:pt>
                <c:pt idx="7">
                  <c:v>8: process, plant and machine operatives </c:v>
                </c:pt>
                <c:pt idx="8">
                  <c:v>9: elementary</c:v>
                </c:pt>
              </c:strCache>
            </c:strRef>
          </c:cat>
          <c:val>
            <c:numRef>
              <c:f>[nomis_2016_07_01_112105.xlsx.xls]Data!$E$92:$E$100</c:f>
              <c:numCache>
                <c:formatCode>#,##0</c:formatCode>
                <c:ptCount val="9"/>
                <c:pt idx="0">
                  <c:v>459500</c:v>
                </c:pt>
                <c:pt idx="1">
                  <c:v>1331500</c:v>
                </c:pt>
                <c:pt idx="2">
                  <c:v>721600</c:v>
                </c:pt>
                <c:pt idx="3">
                  <c:v>-347000</c:v>
                </c:pt>
                <c:pt idx="4">
                  <c:v>-94100</c:v>
                </c:pt>
                <c:pt idx="5">
                  <c:v>638700</c:v>
                </c:pt>
                <c:pt idx="6">
                  <c:v>6400</c:v>
                </c:pt>
                <c:pt idx="7">
                  <c:v>-163500</c:v>
                </c:pt>
                <c:pt idx="8">
                  <c:v>186000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0700096"/>
        <c:axId val="153641584"/>
      </c:barChart>
      <c:catAx>
        <c:axId val="807000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53641584"/>
        <c:crosses val="autoZero"/>
        <c:auto val="1"/>
        <c:lblAlgn val="ctr"/>
        <c:lblOffset val="100"/>
        <c:noMultiLvlLbl val="0"/>
      </c:catAx>
      <c:valAx>
        <c:axId val="153641584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crossAx val="80700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C2EB5F2C-4E36-4B04-8AF1-0E1AA2848300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38F1D3E7-D00F-48AD-BA18-C4A8B45E7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41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 options for Arts graduates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 reference</a:t>
            </a:r>
            <a:r>
              <a:rPr lang="en-GB" baseline="0" dirty="0" smtClean="0"/>
              <a:t> to ‘graduate jobs’ in Hansard.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Fleming had originally been a geologist, who made his name as geologist and chaplain on Antarctic expeditions and played a significant role in planning UEA. Shortly after this speech he resigned his see due to ill-health and was appointed the deacon of Windsor and HM’s private chaplain.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one of the bodies stating the</a:t>
            </a:r>
            <a:r>
              <a:rPr lang="en-GB" baseline="0" dirty="0" smtClean="0"/>
              <a:t> issue with SOC not reflecting graduate employment was the DoE.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one of the bodies stating the</a:t>
            </a:r>
            <a:r>
              <a:rPr lang="en-GB" baseline="0" dirty="0" smtClean="0"/>
              <a:t> issue with SOC not reflecting graduate employment was the DoE.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293D4-D6DC-428F-B51F-8F92A44265AC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5450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5535">
              <a:defRPr/>
            </a:pPr>
            <a:r>
              <a:rPr lang="en-GB" sz="1300" dirty="0" smtClean="0"/>
              <a:t>So, in 11 years, we added about 2.5m graduate jobs. </a:t>
            </a:r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293D4-D6DC-428F-B51F-8F92A44265AC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565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one of the bodies stating the</a:t>
            </a:r>
            <a:r>
              <a:rPr lang="en-GB" baseline="0" dirty="0" smtClean="0"/>
              <a:t> issue with SOC not reflecting graduate employment was the DoE.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Green</a:t>
            </a:r>
            <a:r>
              <a:rPr lang="en-GB" baseline="0" dirty="0" smtClean="0"/>
              <a:t> Paper and prelude, of course, to TEF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one of the bodies stating the</a:t>
            </a:r>
            <a:r>
              <a:rPr lang="en-GB" baseline="0" dirty="0" smtClean="0"/>
              <a:t> issue with SOC not reflecting graduate employment was the DoE.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common views</a:t>
            </a:r>
            <a:r>
              <a:rPr lang="en-GB" baseline="0" dirty="0" smtClean="0"/>
              <a:t> of what a graduate job might be from people outside the debate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do Good Outcomes from HE look like?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Lyonette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Gaby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Atfield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Sally-Anne Barnes 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October 2016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mirrored by comments from pupils in Bolton and by respondents in the work of LJMU on the fragmentation of pre-HE guidance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1D3E7-D00F-48AD-BA18-C4A8B45E7BF0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524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9837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65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56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6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459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07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99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2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893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9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5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3F53-1F4A-49DB-9F09-13C530E2CF4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8DD45-FF0D-4E7E-BD14-973725815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81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024" y="1268761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graduate job?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9552" y="3212976"/>
            <a:ext cx="6400800" cy="1752600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 Charlie Ball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Head of HE Intelligence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Graduate Prospects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66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concern about graduate underemployment is long-established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1916832"/>
            <a:ext cx="81432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“There </a:t>
            </a:r>
            <a:r>
              <a:rPr lang="en-GB" dirty="0"/>
              <a:t>were business appointments, but only of a mediocre kind; for the large </a:t>
            </a:r>
            <a:r>
              <a:rPr lang="en-GB" dirty="0" smtClean="0"/>
              <a:t>firms which </a:t>
            </a:r>
            <a:r>
              <a:rPr lang="en-GB" dirty="0"/>
              <a:t>often apply to the Oxford or the Cambridge Appointments Board for </a:t>
            </a:r>
            <a:r>
              <a:rPr lang="en-GB" dirty="0" smtClean="0"/>
              <a:t>promising young </a:t>
            </a:r>
            <a:r>
              <a:rPr lang="en-GB" dirty="0"/>
              <a:t>graduates, seem to forget that there are nine other English universities as well.</a:t>
            </a:r>
          </a:p>
          <a:p>
            <a:r>
              <a:rPr lang="en-GB" dirty="0"/>
              <a:t>What remained? For women, </a:t>
            </a:r>
            <a:r>
              <a:rPr lang="en-GB" dirty="0" err="1"/>
              <a:t>secretaryships</a:t>
            </a:r>
            <a:r>
              <a:rPr lang="en-GB" dirty="0"/>
              <a:t> and librarianships (generally ill-paid</a:t>
            </a:r>
            <a:r>
              <a:rPr lang="en-GB" dirty="0" smtClean="0"/>
              <a:t>), marriage </a:t>
            </a:r>
            <a:r>
              <a:rPr lang="en-GB" dirty="0"/>
              <a:t>(which a gratifyingly large number of them achieve early) and – teaching. </a:t>
            </a:r>
            <a:r>
              <a:rPr lang="en-GB" dirty="0" smtClean="0"/>
              <a:t>For men </a:t>
            </a:r>
            <a:r>
              <a:rPr lang="en-GB" dirty="0"/>
              <a:t>– teaching only</a:t>
            </a:r>
            <a:r>
              <a:rPr lang="en-GB" dirty="0" smtClean="0"/>
              <a:t>.”</a:t>
            </a:r>
          </a:p>
          <a:p>
            <a:endParaRPr lang="en-GB" dirty="0"/>
          </a:p>
          <a:p>
            <a:r>
              <a:rPr lang="en-GB" i="1" dirty="0"/>
              <a:t>E. Allison Peers, writing under the name of Bruce </a:t>
            </a:r>
            <a:r>
              <a:rPr lang="en-GB" i="1" dirty="0" err="1"/>
              <a:t>Truscot</a:t>
            </a:r>
            <a:r>
              <a:rPr lang="en-GB" i="1" dirty="0"/>
              <a:t>, Red Brick University (London, 1943),</a:t>
            </a:r>
          </a:p>
          <a:p>
            <a:r>
              <a:rPr lang="en-GB" i="1" dirty="0"/>
              <a:t>p. 153.</a:t>
            </a:r>
          </a:p>
        </p:txBody>
      </p:sp>
    </p:spTree>
    <p:extLst>
      <p:ext uri="{BB962C8B-B14F-4D97-AF65-F5344CB8AC3E}">
        <p14:creationId xmlns:p14="http://schemas.microsoft.com/office/powerpoint/2010/main" val="37458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When ‘graduate jobs’ entered the political debate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1711456"/>
            <a:ext cx="54726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“Provided </a:t>
            </a:r>
            <a:r>
              <a:rPr lang="en-GB" sz="2000" dirty="0"/>
              <a:t>that the calibre of university education is adequate, I do not believe that graduates who fail to get what have been commonly regarded as </a:t>
            </a:r>
            <a:r>
              <a:rPr lang="en-GB" sz="2000" dirty="0" smtClean="0"/>
              <a:t>“graduate jobs” </a:t>
            </a:r>
            <a:r>
              <a:rPr lang="en-GB" sz="2000" dirty="0"/>
              <a:t>will necessarily feel that going to university has therefore been a waste of time</a:t>
            </a:r>
            <a:r>
              <a:rPr lang="en-GB" sz="2000" dirty="0" smtClean="0"/>
              <a:t>.”</a:t>
            </a:r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Launcelot Fleming, Bishop of Norwich</a:t>
            </a:r>
          </a:p>
          <a:p>
            <a:r>
              <a:rPr lang="en-GB" sz="2000" dirty="0" smtClean="0"/>
              <a:t>University Education and National Needs </a:t>
            </a:r>
            <a:r>
              <a:rPr lang="en-GB" sz="2000" dirty="0"/>
              <a:t>Lords — March 4, 1971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810" y="1556792"/>
            <a:ext cx="2655071" cy="347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…and it’s been part of guidance for some time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2060848"/>
            <a:ext cx="8226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“…entry into many occupations is now almost entirely restricted to graduates: teaching, the legal profession, architecture and speech therapy are typical examples”</a:t>
            </a:r>
          </a:p>
          <a:p>
            <a:endParaRPr lang="en-GB" sz="2400" dirty="0"/>
          </a:p>
          <a:p>
            <a:r>
              <a:rPr lang="en-GB" sz="2400" i="1" dirty="0" smtClean="0"/>
              <a:t>What Do Graduates Do? 1993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00384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it means in practice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36058" y="1626164"/>
            <a:ext cx="85053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“A </a:t>
            </a:r>
            <a:r>
              <a:rPr lang="en-GB" sz="2400" dirty="0"/>
              <a:t>large number of respondents commented on the use of SOC codes for </a:t>
            </a:r>
            <a:r>
              <a:rPr lang="en-GB" sz="2400" dirty="0" smtClean="0"/>
              <a:t>Social </a:t>
            </a:r>
            <a:r>
              <a:rPr lang="en-GB" sz="2400" i="1" dirty="0" smtClean="0"/>
              <a:t>(sic)</a:t>
            </a:r>
            <a:r>
              <a:rPr lang="en-GB" sz="2400" dirty="0" smtClean="0"/>
              <a:t> Occupational Classifications </a:t>
            </a:r>
            <a:r>
              <a:rPr lang="en-GB" sz="2400" dirty="0"/>
              <a:t>of </a:t>
            </a:r>
            <a:r>
              <a:rPr lang="en-GB" sz="2400" dirty="0" smtClean="0"/>
              <a:t>jobs</a:t>
            </a:r>
            <a:r>
              <a:rPr lang="en-GB" sz="2400" dirty="0"/>
              <a:t> </a:t>
            </a:r>
            <a:r>
              <a:rPr lang="en-GB" sz="2400" dirty="0" smtClean="0"/>
              <a:t>... </a:t>
            </a:r>
            <a:r>
              <a:rPr lang="en-GB" sz="2400" dirty="0"/>
              <a:t>The outcome gives a measure of the role that is often used as a proxy for success in obtaining a ‘graduate’ </a:t>
            </a:r>
            <a:r>
              <a:rPr lang="en-GB" sz="2400" dirty="0" smtClean="0"/>
              <a:t>job…. </a:t>
            </a:r>
            <a:r>
              <a:rPr lang="en-GB" sz="2400" dirty="0"/>
              <a:t>Some </a:t>
            </a:r>
            <a:r>
              <a:rPr lang="en-GB" sz="2400" dirty="0" smtClean="0"/>
              <a:t>respondents expressed </a:t>
            </a:r>
            <a:r>
              <a:rPr lang="en-GB" sz="2400" dirty="0"/>
              <a:t>a desire for SOC to be updated in line with the changes in the graduate </a:t>
            </a:r>
            <a:r>
              <a:rPr lang="en-GB" sz="2400" dirty="0" smtClean="0"/>
              <a:t>labour market.”</a:t>
            </a:r>
          </a:p>
          <a:p>
            <a:endParaRPr lang="en-GB" sz="2400" dirty="0"/>
          </a:p>
          <a:p>
            <a:r>
              <a:rPr lang="en-GB" sz="2400" i="1" dirty="0" smtClean="0"/>
              <a:t>Synthesis of response to HESA consultation on principles and future requirements for the UK’s public data on graduates, HESA, October 2016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4626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96552" y="0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it means in practice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341" y="1340768"/>
            <a:ext cx="86530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Idea of a ‘graduate job’ crucial driver in development of new outcomes survey from HE</a:t>
            </a:r>
          </a:p>
          <a:p>
            <a:endParaRPr lang="en-GB" sz="2400" dirty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Helps to flesh out idea of ‘good outcomes’ (which may vary by background, sector, aspiration)</a:t>
            </a:r>
          </a:p>
          <a:p>
            <a:pPr marL="342900" indent="-342900">
              <a:buFontTx/>
              <a:buChar char="-"/>
            </a:pPr>
            <a:endParaRPr lang="en-GB" sz="2400" dirty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Needs to be managed carefully so as not to bring </a:t>
            </a:r>
            <a:r>
              <a:rPr lang="en-GB" sz="2400" dirty="0" err="1" smtClean="0"/>
              <a:t>Goodhart’s</a:t>
            </a:r>
            <a:r>
              <a:rPr lang="en-GB" sz="2400" dirty="0" smtClean="0"/>
              <a:t> Law </a:t>
            </a:r>
            <a:r>
              <a:rPr lang="en-GB" sz="2400" dirty="0"/>
              <a:t>into play – </a:t>
            </a:r>
            <a:r>
              <a:rPr lang="en-GB" sz="2400" i="1" dirty="0" smtClean="0"/>
              <a:t>“When </a:t>
            </a:r>
            <a:r>
              <a:rPr lang="en-GB" sz="2400" i="1" dirty="0"/>
              <a:t>a measure becomes a target, it ceases to be a good measure</a:t>
            </a:r>
            <a:r>
              <a:rPr lang="en-GB" sz="2400" i="1" dirty="0" smtClean="0"/>
              <a:t>.”</a:t>
            </a:r>
          </a:p>
          <a:p>
            <a:pPr marL="342900" indent="-342900">
              <a:buFontTx/>
              <a:buChar char="-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679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704" y="-99392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it means in practice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8470" y="1228110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SOC 2020 is now under development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02601" y="1899373"/>
            <a:ext cx="88413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majority (78%) of respondents stated that SOC2010 needed updating. Key areas highlighted by respondents were: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   the range of the existing groups and occupations are no longer reflective of many roles in the IT/Tech, digital and creative </a:t>
            </a:r>
            <a:r>
              <a:rPr lang="en-GB" dirty="0" smtClean="0"/>
              <a:t>sectors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   </a:t>
            </a:r>
            <a:r>
              <a:rPr lang="en-GB" b="1" i="1" dirty="0"/>
              <a:t>the current SOC does not reflect some occupations where a degree is now a compulsory requirement or where a university qualification is now a common </a:t>
            </a:r>
            <a:r>
              <a:rPr lang="en-GB" b="1" i="1" dirty="0" smtClean="0"/>
              <a:t>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   a further disaggregation of some SOC groups is </a:t>
            </a:r>
            <a:r>
              <a:rPr lang="en-GB" dirty="0" smtClean="0"/>
              <a:t>needed</a:t>
            </a:r>
          </a:p>
          <a:p>
            <a:endParaRPr lang="en-GB" dirty="0"/>
          </a:p>
          <a:p>
            <a:r>
              <a:rPr lang="en-GB" i="1" dirty="0" smtClean="0"/>
              <a:t>Office </a:t>
            </a:r>
            <a:r>
              <a:rPr lang="en-GB" i="1" dirty="0"/>
              <a:t>of National Statistics Consultation on revising the Standard Occupational Classification </a:t>
            </a:r>
            <a:r>
              <a:rPr lang="en-GB" i="1" dirty="0" smtClean="0"/>
              <a:t>2010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661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 labour market is changing rapidly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85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0"/>
            <a:ext cx="7462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Qualification levels of UK workers 2004-2015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93" y="5814556"/>
            <a:ext cx="769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Data from Annual Population Survey to Dec 2015, analysed using NOMIS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435941"/>
              </p:ext>
            </p:extLst>
          </p:nvPr>
        </p:nvGraphicFramePr>
        <p:xfrm>
          <a:off x="158416" y="523220"/>
          <a:ext cx="8878079" cy="5291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98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Net changes in UK occupational structure 2004-2015 (at primary SOC group level)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6360877"/>
              </p:ext>
            </p:extLst>
          </p:nvPr>
        </p:nvGraphicFramePr>
        <p:xfrm>
          <a:off x="179512" y="639852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805264"/>
            <a:ext cx="7748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71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704" y="-99392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it means in practice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" y="1899373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i="1" dirty="0" smtClean="0"/>
          </a:p>
          <a:p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68470" y="1228110"/>
            <a:ext cx="813382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 stable idea of a graduate job allows us to:</a:t>
            </a:r>
          </a:p>
          <a:p>
            <a:endParaRPr lang="en-GB" sz="2800" dirty="0"/>
          </a:p>
          <a:p>
            <a:r>
              <a:rPr lang="en-GB" sz="2400" dirty="0"/>
              <a:t>Contribute in a robust, evidenced </a:t>
            </a:r>
            <a:r>
              <a:rPr lang="en-GB" sz="2400" dirty="0" smtClean="0"/>
              <a:t>way to debate</a:t>
            </a:r>
          </a:p>
          <a:p>
            <a:endParaRPr lang="en-GB" sz="2400" dirty="0"/>
          </a:p>
          <a:p>
            <a:r>
              <a:rPr lang="en-GB" sz="2400" dirty="0" smtClean="0"/>
              <a:t>Develop nuanced LMI to support careers professionals working with current and prospective students</a:t>
            </a:r>
          </a:p>
          <a:p>
            <a:endParaRPr lang="en-GB" sz="2400" dirty="0"/>
          </a:p>
          <a:p>
            <a:r>
              <a:rPr lang="en-GB" sz="2400" dirty="0" smtClean="0"/>
              <a:t>Examine labour market change</a:t>
            </a:r>
          </a:p>
          <a:p>
            <a:endParaRPr lang="en-GB" sz="2400" dirty="0"/>
          </a:p>
          <a:p>
            <a:r>
              <a:rPr lang="en-GB" sz="2400" dirty="0" smtClean="0"/>
              <a:t>Develop effective ways of expressing </a:t>
            </a:r>
            <a:r>
              <a:rPr lang="en-GB" sz="2400" dirty="0"/>
              <a:t>the purposes and value of higher education to the public at large</a:t>
            </a:r>
          </a:p>
        </p:txBody>
      </p:sp>
    </p:spTree>
    <p:extLst>
      <p:ext uri="{BB962C8B-B14F-4D97-AF65-F5344CB8AC3E}">
        <p14:creationId xmlns:p14="http://schemas.microsoft.com/office/powerpoint/2010/main" val="39211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Why this debate is important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436" y="1700808"/>
            <a:ext cx="3347549" cy="31409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5536" y="19032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“Our aim is to … recognise </a:t>
            </a:r>
            <a:r>
              <a:rPr lang="en-GB" dirty="0"/>
              <a:t>those institutions that do the most to welcome students from a range of disadvantaged backgrounds, support them to remain on their courses (such students are often at a higher risk of dropping out) and help them to progress to further study or </a:t>
            </a:r>
            <a:r>
              <a:rPr lang="en-GB" b="1" dirty="0"/>
              <a:t>a high skilled </a:t>
            </a:r>
            <a:r>
              <a:rPr lang="en-GB" b="1" dirty="0" smtClean="0"/>
              <a:t>job</a:t>
            </a:r>
            <a:r>
              <a:rPr lang="en-GB" dirty="0" smtClean="0"/>
              <a:t>”</a:t>
            </a:r>
          </a:p>
          <a:p>
            <a:endParaRPr lang="en-GB" dirty="0"/>
          </a:p>
          <a:p>
            <a:r>
              <a:rPr lang="en-GB" i="1" dirty="0" smtClean="0"/>
              <a:t>From the HE Green Paper, November 2015, Page 18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1006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704" y="-99392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agenda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" y="1899373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i="1" dirty="0" smtClean="0"/>
          </a:p>
          <a:p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68470" y="1228110"/>
            <a:ext cx="813382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develop a robust, accepted definition of ‘graduate job’ that </a:t>
            </a:r>
          </a:p>
          <a:p>
            <a:endParaRPr lang="en-GB" sz="2800" dirty="0"/>
          </a:p>
          <a:p>
            <a:pPr marL="457200" indent="-457200">
              <a:buFontTx/>
              <a:buChar char="-"/>
            </a:pPr>
            <a:r>
              <a:rPr lang="en-GB" sz="2400" dirty="0" smtClean="0"/>
              <a:t>Serves the needs of multiple stakeholders within and outside the sector</a:t>
            </a:r>
          </a:p>
          <a:p>
            <a:pPr marL="457200" indent="-457200">
              <a:buFontTx/>
              <a:buChar char="-"/>
            </a:pPr>
            <a:r>
              <a:rPr lang="en-GB" sz="2400" dirty="0" smtClean="0"/>
              <a:t>Describes the experience of graduate employment in a way that is understood by those experiencing and those supplying that employment</a:t>
            </a:r>
          </a:p>
          <a:p>
            <a:pPr marL="457200" indent="-457200">
              <a:buFontTx/>
              <a:buChar char="-"/>
            </a:pPr>
            <a:r>
              <a:rPr lang="en-GB" sz="2400" dirty="0" smtClean="0"/>
              <a:t>Can be effectively applied using available data </a:t>
            </a:r>
          </a:p>
          <a:p>
            <a:pPr marL="457200" indent="-457200">
              <a:buFontTx/>
              <a:buChar char="-"/>
            </a:pPr>
            <a:r>
              <a:rPr lang="en-GB" sz="2400" dirty="0" smtClean="0"/>
              <a:t>Allows planning for workforce skills and training </a:t>
            </a:r>
            <a:r>
              <a:rPr lang="en-GB" sz="2400" dirty="0" smtClean="0"/>
              <a:t>needs</a:t>
            </a:r>
          </a:p>
          <a:p>
            <a:pPr marL="457200" indent="-457200">
              <a:buFontTx/>
              <a:buChar char="-"/>
            </a:pPr>
            <a:r>
              <a:rPr lang="en-GB" sz="2400" dirty="0" smtClean="0"/>
              <a:t>Is simple (parsimonious) and transparent</a:t>
            </a:r>
            <a:endParaRPr lang="en-GB" sz="2400" dirty="0" smtClean="0"/>
          </a:p>
          <a:p>
            <a:endParaRPr lang="en-GB" sz="24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934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88640" y="0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GB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 graduate job?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849292" y="2132856"/>
            <a:ext cx="258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</a:t>
            </a:r>
            <a:r>
              <a:rPr lang="en-GB" sz="2400" b="1" dirty="0"/>
              <a:t>high skilled </a:t>
            </a:r>
            <a:r>
              <a:rPr lang="en-GB" sz="2400" b="1" dirty="0" smtClean="0"/>
              <a:t>job”</a:t>
            </a:r>
            <a:endParaRPr lang="en-GB" sz="2400" dirty="0"/>
          </a:p>
        </p:txBody>
      </p:sp>
      <p:sp>
        <p:nvSpPr>
          <p:cNvPr id="14" name="Rectangle 13"/>
          <p:cNvSpPr/>
          <p:nvPr/>
        </p:nvSpPr>
        <p:spPr>
          <a:xfrm>
            <a:off x="827584" y="3140968"/>
            <a:ext cx="3602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job done by a graduate”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54726" y="1501811"/>
            <a:ext cx="4026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job suitable for a graduate”</a:t>
            </a:r>
            <a:endParaRPr lang="en-GB" sz="2400" dirty="0"/>
          </a:p>
        </p:txBody>
      </p:sp>
      <p:sp>
        <p:nvSpPr>
          <p:cNvPr id="16" name="Rectangle 15"/>
          <p:cNvSpPr/>
          <p:nvPr/>
        </p:nvSpPr>
        <p:spPr>
          <a:xfrm>
            <a:off x="4813600" y="2910135"/>
            <a:ext cx="4319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job you need a degree to get”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1642162" y="4111451"/>
            <a:ext cx="4237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job you need a degree to do”</a:t>
            </a:r>
            <a:endParaRPr lang="en-GB" sz="2400" dirty="0"/>
          </a:p>
        </p:txBody>
      </p:sp>
      <p:sp>
        <p:nvSpPr>
          <p:cNvPr id="18" name="Rectangle 17"/>
          <p:cNvSpPr/>
          <p:nvPr/>
        </p:nvSpPr>
        <p:spPr>
          <a:xfrm>
            <a:off x="2768354" y="5116965"/>
            <a:ext cx="4914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“a job I’d be happy for my kids to do”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0517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88640" y="0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graduate job?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7504" y="1412776"/>
            <a:ext cx="4770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/>
              <a:t>‘a </a:t>
            </a:r>
            <a:r>
              <a:rPr lang="en-GB" b="1" i="1" dirty="0"/>
              <a:t>typical grad scheme, a big company basically'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2987824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 smtClean="0"/>
              <a:t>'Entry-level jobs that don't require experience but require a degree'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4623456" y="37311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/>
              <a:t>'Higher-level skills, jobs that require a degree and pay above 18k'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7504" y="37374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/>
              <a:t>'Graduate jobs meaning…the course you've studied…leading you to that job’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3998084" y="20677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/>
              <a:t>'A job that you get at the end of your university course, that uses your skills that you have learnt'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3372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652" y="-33938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graduate job?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4170" y="2132856"/>
            <a:ext cx="80712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those in employment, the proportion in managerial/professional jobs six months after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graduation (SOCs 1 to 3)</a:t>
            </a:r>
          </a:p>
          <a:p>
            <a:pPr>
              <a:lnSpc>
                <a:spcPct val="150000"/>
              </a:lnSpc>
            </a:pP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Key Information Set definition</a:t>
            </a: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7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88640" y="0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But…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1" y="1772816"/>
            <a:ext cx="82507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“however good the classifier, there will remain an inevitable fuzziness in any simple two-way classification of jobs as graduates or otherwise”</a:t>
            </a:r>
          </a:p>
          <a:p>
            <a:endParaRPr lang="en-GB" sz="2400" dirty="0"/>
          </a:p>
          <a:p>
            <a:r>
              <a:rPr lang="en-GB" sz="2400" i="1" dirty="0" smtClean="0"/>
              <a:t>Green and </a:t>
            </a:r>
            <a:r>
              <a:rPr lang="en-GB" sz="2400" i="1" dirty="0" err="1" smtClean="0"/>
              <a:t>Henseke</a:t>
            </a:r>
            <a:r>
              <a:rPr lang="en-GB" sz="2400" i="1" dirty="0" smtClean="0"/>
              <a:t>, IZA Journal of </a:t>
            </a:r>
            <a:r>
              <a:rPr lang="en-GB" sz="2400" i="1" dirty="0" err="1" smtClean="0"/>
              <a:t>Labor</a:t>
            </a:r>
            <a:r>
              <a:rPr lang="en-GB" sz="2400" i="1" dirty="0" smtClean="0"/>
              <a:t> Policy (2016) 5:14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06792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96552" y="-76994"/>
            <a:ext cx="9381969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agenda – why we need a definition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0830" y="1393031"/>
            <a:ext cx="90236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To </a:t>
            </a:r>
            <a:r>
              <a:rPr lang="en-GB" sz="2400" dirty="0"/>
              <a:t>make strong contribution to public discourse on higher </a:t>
            </a:r>
            <a:r>
              <a:rPr lang="en-GB" sz="2400" dirty="0" smtClean="0"/>
              <a:t>education and increase public trust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smtClean="0"/>
              <a:t>There is a need to develop robust measures for TEF</a:t>
            </a:r>
          </a:p>
          <a:p>
            <a:endParaRPr lang="en-GB" sz="2400" dirty="0"/>
          </a:p>
          <a:p>
            <a:endParaRPr lang="en-GB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23525" y="3284984"/>
            <a:ext cx="85178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Part of debate on immigration and skills requirements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Ensuring best quality IAG to help </a:t>
            </a:r>
            <a:r>
              <a:rPr lang="en-GB" sz="2400" dirty="0" smtClean="0"/>
              <a:t>students gain best value from costly study</a:t>
            </a:r>
          </a:p>
          <a:p>
            <a:endParaRPr lang="en-GB" sz="2400" dirty="0"/>
          </a:p>
          <a:p>
            <a:r>
              <a:rPr lang="en-GB" sz="2400" dirty="0" smtClean="0"/>
              <a:t>To gain deeper insights into process of labour market change and graduate underemployment</a:t>
            </a:r>
            <a:endParaRPr lang="en-GB" sz="24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416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not a new debate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3" y="2492896"/>
            <a:ext cx="9144000" cy="32450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911" y="1484784"/>
            <a:ext cx="8943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Popularity of phrase ‘graduate job’ amongst publications – data from Google </a:t>
            </a:r>
            <a:r>
              <a:rPr lang="en-GB" sz="2000" dirty="0" err="1" smtClean="0"/>
              <a:t>Ngram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836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" y="6145068"/>
            <a:ext cx="9180511" cy="742950"/>
            <a:chOff x="0" y="6145068"/>
            <a:chExt cx="9180511" cy="742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45068"/>
              <a:ext cx="80200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97"/>
            <a:stretch/>
          </p:blipFill>
          <p:spPr bwMode="auto">
            <a:xfrm>
              <a:off x="7897090" y="6145068"/>
              <a:ext cx="1283421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7"/>
          <a:stretch/>
        </p:blipFill>
        <p:spPr bwMode="auto">
          <a:xfrm>
            <a:off x="8502290" y="6146690"/>
            <a:ext cx="67822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6098" y="2276872"/>
            <a:ext cx="82100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“By </a:t>
            </a:r>
            <a:r>
              <a:rPr lang="en-GB" sz="2000" dirty="0"/>
              <a:t>October 1922 nearly 80 per cent of the BA </a:t>
            </a:r>
            <a:r>
              <a:rPr lang="en-GB" sz="2000" dirty="0" smtClean="0"/>
              <a:t>graduates and </a:t>
            </a:r>
            <a:r>
              <a:rPr lang="en-GB" sz="2000" dirty="0"/>
              <a:t>45 per cent of </a:t>
            </a:r>
            <a:r>
              <a:rPr lang="en-GB" sz="2000" dirty="0" smtClean="0"/>
              <a:t>the Science </a:t>
            </a:r>
            <a:r>
              <a:rPr lang="en-GB" sz="2000" dirty="0"/>
              <a:t>graduates among the ex-servicemen in the </a:t>
            </a:r>
            <a:r>
              <a:rPr lang="en-GB" sz="2000" dirty="0" smtClean="0"/>
              <a:t>entire Midland </a:t>
            </a:r>
            <a:r>
              <a:rPr lang="en-GB" sz="2000" dirty="0"/>
              <a:t>region were teaching. By contrast, less than 5 per cent of the </a:t>
            </a:r>
            <a:r>
              <a:rPr lang="en-GB" sz="2000" dirty="0" smtClean="0"/>
              <a:t>Midlands engineering </a:t>
            </a:r>
            <a:r>
              <a:rPr lang="en-GB" sz="2000" dirty="0"/>
              <a:t>students were teaching : over 56 per cent of the latter were </a:t>
            </a:r>
            <a:r>
              <a:rPr lang="en-GB" sz="2000" dirty="0" smtClean="0"/>
              <a:t>employed in </a:t>
            </a:r>
            <a:r>
              <a:rPr lang="en-GB" sz="2000" dirty="0"/>
              <a:t>industry, compared with 28 per cent of scientists. Only one Arts graduate </a:t>
            </a:r>
            <a:r>
              <a:rPr lang="en-GB" sz="2000" dirty="0" smtClean="0"/>
              <a:t>went near </a:t>
            </a:r>
            <a:r>
              <a:rPr lang="en-GB" sz="2000" dirty="0"/>
              <a:t>industry, and then only as a rail clerk.”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i="1" dirty="0" smtClean="0"/>
              <a:t>Leonard Schwarz </a:t>
            </a:r>
            <a:r>
              <a:rPr lang="en-GB" sz="2000" i="1" dirty="0"/>
              <a:t>(2004). </a:t>
            </a:r>
            <a:r>
              <a:rPr lang="en-GB" sz="2000" i="1" dirty="0" smtClean="0"/>
              <a:t>Professions, Elites, and Universities in England </a:t>
            </a:r>
            <a:r>
              <a:rPr lang="en-GB" sz="2000" i="1" dirty="0"/>
              <a:t>1870–1970. The Historical Journal, 47, pp 941-962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24692" y="6017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concern about graduate underemployment is long-established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6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spect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11183</TotalTime>
  <Words>1393</Words>
  <Application>Microsoft Office PowerPoint</Application>
  <PresentationFormat>On-screen Show (4:3)</PresentationFormat>
  <Paragraphs>150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Prospects Template</vt:lpstr>
      <vt:lpstr>What is a graduate job?</vt:lpstr>
      <vt:lpstr>Why this debate is important</vt:lpstr>
      <vt:lpstr>What is a graduate job?</vt:lpstr>
      <vt:lpstr>What is a graduate job?</vt:lpstr>
      <vt:lpstr>What is a graduate job?</vt:lpstr>
      <vt:lpstr>But…</vt:lpstr>
      <vt:lpstr>The agenda – why we need a definition</vt:lpstr>
      <vt:lpstr>This is not a new debate</vt:lpstr>
      <vt:lpstr>And concern about graduate underemployment is long-established</vt:lpstr>
      <vt:lpstr>And concern about graduate underemployment is long-established</vt:lpstr>
      <vt:lpstr>When ‘graduate jobs’ entered the political debate</vt:lpstr>
      <vt:lpstr>…and it’s been part of guidance for some time</vt:lpstr>
      <vt:lpstr>What it means in practice</vt:lpstr>
      <vt:lpstr>What it means in practice</vt:lpstr>
      <vt:lpstr>What it means in practice</vt:lpstr>
      <vt:lpstr>Because the labour market is changing rapidly</vt:lpstr>
      <vt:lpstr>PowerPoint Presentation</vt:lpstr>
      <vt:lpstr>PowerPoint Presentation</vt:lpstr>
      <vt:lpstr>What it means in practice</vt:lpstr>
      <vt:lpstr>The agenda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 Ball</dc:creator>
  <cp:lastModifiedBy>Luchinskaya, Daria</cp:lastModifiedBy>
  <cp:revision>325</cp:revision>
  <cp:lastPrinted>2016-08-03T10:15:21Z</cp:lastPrinted>
  <dcterms:created xsi:type="dcterms:W3CDTF">2015-01-27T13:49:40Z</dcterms:created>
  <dcterms:modified xsi:type="dcterms:W3CDTF">2016-11-09T17:03:52Z</dcterms:modified>
</cp:coreProperties>
</file>