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6.xml" ContentType="application/vnd.openxmlformats-officedocument.presentationml.notesSlide+xml"/>
  <Override PartName="/ppt/charts/chart2.xml" ContentType="application/vnd.openxmlformats-officedocument.drawingml.chart+xml"/>
  <Override PartName="/ppt/notesSlides/notesSlide17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8.xml" ContentType="application/vnd.openxmlformats-officedocument.presentationml.notesSl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64" r:id="rId1"/>
  </p:sldMasterIdLst>
  <p:notesMasterIdLst>
    <p:notesMasterId r:id="rId28"/>
  </p:notesMasterIdLst>
  <p:handoutMasterIdLst>
    <p:handoutMasterId r:id="rId29"/>
  </p:handoutMasterIdLst>
  <p:sldIdLst>
    <p:sldId id="334" r:id="rId2"/>
    <p:sldId id="444" r:id="rId3"/>
    <p:sldId id="452" r:id="rId4"/>
    <p:sldId id="432" r:id="rId5"/>
    <p:sldId id="433" r:id="rId6"/>
    <p:sldId id="434" r:id="rId7"/>
    <p:sldId id="436" r:id="rId8"/>
    <p:sldId id="437" r:id="rId9"/>
    <p:sldId id="438" r:id="rId10"/>
    <p:sldId id="439" r:id="rId11"/>
    <p:sldId id="448" r:id="rId12"/>
    <p:sldId id="455" r:id="rId13"/>
    <p:sldId id="447" r:id="rId14"/>
    <p:sldId id="446" r:id="rId15"/>
    <p:sldId id="456" r:id="rId16"/>
    <p:sldId id="458" r:id="rId17"/>
    <p:sldId id="459" r:id="rId18"/>
    <p:sldId id="453" r:id="rId19"/>
    <p:sldId id="443" r:id="rId20"/>
    <p:sldId id="426" r:id="rId21"/>
    <p:sldId id="450" r:id="rId22"/>
    <p:sldId id="427" r:id="rId23"/>
    <p:sldId id="449" r:id="rId24"/>
    <p:sldId id="428" r:id="rId25"/>
    <p:sldId id="430" r:id="rId26"/>
    <p:sldId id="457" r:id="rId27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lo Henseke" initials="GH" lastIdx="1" clrIdx="0">
    <p:extLst>
      <p:ext uri="{19B8F6BF-5375-455C-9EA6-DF929625EA0E}">
        <p15:presenceInfo xmlns:p15="http://schemas.microsoft.com/office/powerpoint/2012/main" userId="S-1-5-21-3713123752-1802898638-48235876-3996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3" autoAdjust="0"/>
    <p:restoredTop sz="82971" autoAdjust="0"/>
  </p:normalViewPr>
  <p:slideViewPr>
    <p:cSldViewPr>
      <p:cViewPr varScale="1">
        <p:scale>
          <a:sx n="96" d="100"/>
          <a:sy n="96" d="100"/>
        </p:scale>
        <p:origin x="133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480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LLAKES\Graduate%20Jobs\log\gradjobuk_analysis_jul2015.xml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LLAKES\Green%20-%20Heterogenous%20Graduate%20Labour%20Markets\descripitves%20-%20distribution%20HE%20job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E:\LLAKES\Heterogenous%20Graduate%20Labour%20Markets\results_oxrep_Jan2016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decomposition!$B$1</c:f>
              <c:strCache>
                <c:ptCount val="1"/>
                <c:pt idx="0">
                  <c:v>Δ occupational upskilling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decomposition!$A$2:$A$6</c:f>
              <c:strCache>
                <c:ptCount val="5"/>
                <c:pt idx="0">
                  <c:v>Men</c:v>
                </c:pt>
                <c:pt idx="1">
                  <c:v>Women</c:v>
                </c:pt>
                <c:pt idx="2">
                  <c:v>Age&lt;40</c:v>
                </c:pt>
                <c:pt idx="3">
                  <c:v>Age&gt;=40</c:v>
                </c:pt>
                <c:pt idx="4">
                  <c:v>ALL</c:v>
                </c:pt>
              </c:strCache>
            </c:strRef>
          </c:cat>
          <c:val>
            <c:numRef>
              <c:f>decomposition!$B$2:$B$6</c:f>
              <c:numCache>
                <c:formatCode>0.0%</c:formatCode>
                <c:ptCount val="5"/>
                <c:pt idx="0">
                  <c:v>3.6111100000000076E-2</c:v>
                </c:pt>
                <c:pt idx="1">
                  <c:v>2.1085200000000266E-2</c:v>
                </c:pt>
                <c:pt idx="2">
                  <c:v>2.4300300000000028E-2</c:v>
                </c:pt>
                <c:pt idx="3">
                  <c:v>3.3768699999999978E-2</c:v>
                </c:pt>
                <c:pt idx="4">
                  <c:v>2.9655700000000076E-2</c:v>
                </c:pt>
              </c:numCache>
            </c:numRef>
          </c:val>
        </c:ser>
        <c:ser>
          <c:idx val="1"/>
          <c:order val="1"/>
          <c:tx>
            <c:strRef>
              <c:f>decomposition!$C$1</c:f>
              <c:strCache>
                <c:ptCount val="1"/>
                <c:pt idx="0">
                  <c:v>Δ employment growth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decomposition!$A$2:$A$6</c:f>
              <c:strCache>
                <c:ptCount val="5"/>
                <c:pt idx="0">
                  <c:v>Men</c:v>
                </c:pt>
                <c:pt idx="1">
                  <c:v>Women</c:v>
                </c:pt>
                <c:pt idx="2">
                  <c:v>Age&lt;40</c:v>
                </c:pt>
                <c:pt idx="3">
                  <c:v>Age&gt;=40</c:v>
                </c:pt>
                <c:pt idx="4">
                  <c:v>ALL</c:v>
                </c:pt>
              </c:strCache>
            </c:strRef>
          </c:cat>
          <c:val>
            <c:numRef>
              <c:f>decomposition!$C$2:$C$6</c:f>
              <c:numCache>
                <c:formatCode>0.0%</c:formatCode>
                <c:ptCount val="5"/>
                <c:pt idx="0">
                  <c:v>3.3867000000000015E-2</c:v>
                </c:pt>
                <c:pt idx="1">
                  <c:v>0.102511</c:v>
                </c:pt>
                <c:pt idx="2">
                  <c:v>8.9531500000000264E-2</c:v>
                </c:pt>
                <c:pt idx="3">
                  <c:v>4.5278999999999986E-2</c:v>
                </c:pt>
                <c:pt idx="4">
                  <c:v>6.6211599999999995E-2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58662192"/>
        <c:axId val="158967184"/>
      </c:barChart>
      <c:catAx>
        <c:axId val="158662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967184"/>
        <c:crosses val="autoZero"/>
        <c:auto val="1"/>
        <c:lblAlgn val="ctr"/>
        <c:lblOffset val="100"/>
        <c:noMultiLvlLbl val="0"/>
      </c:catAx>
      <c:valAx>
        <c:axId val="158967184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0">
                    <a:schemeClr val="tx1">
                      <a:lumMod val="5000"/>
                      <a:lumOff val="95000"/>
                    </a:schemeClr>
                  </a:gs>
                  <a:gs pos="10000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prstDash val="solid"/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662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prstDash val="solid"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1997-2001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All</c:v>
                </c:pt>
                <c:pt idx="1">
                  <c:v>Men</c:v>
                </c:pt>
                <c:pt idx="2">
                  <c:v>Women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-0.37500000000000006</c:v>
                </c:pt>
                <c:pt idx="1">
                  <c:v>-0.35300000000000004</c:v>
                </c:pt>
                <c:pt idx="2">
                  <c:v>-0.40600000000000008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2006-2012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All</c:v>
                </c:pt>
                <c:pt idx="1">
                  <c:v>Men</c:v>
                </c:pt>
                <c:pt idx="2">
                  <c:v>Women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-0.4850000000000001</c:v>
                </c:pt>
                <c:pt idx="1">
                  <c:v>-0.44800000000000001</c:v>
                </c:pt>
                <c:pt idx="2">
                  <c:v>-0.52100000000000002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5629808"/>
        <c:axId val="245630200"/>
      </c:barChart>
      <c:catAx>
        <c:axId val="245629808"/>
        <c:scaling>
          <c:orientation val="minMax"/>
        </c:scaling>
        <c:delete val="0"/>
        <c:axPos val="b"/>
        <c:numFmt formatCode="General" sourceLinked="0"/>
        <c:majorTickMark val="cross"/>
        <c:minorTickMark val="none"/>
        <c:tickLblPos val="low"/>
        <c:crossAx val="245630200"/>
        <c:crosses val="autoZero"/>
        <c:auto val="1"/>
        <c:lblAlgn val="ctr"/>
        <c:lblOffset val="100"/>
        <c:noMultiLvlLbl val="0"/>
      </c:catAx>
      <c:valAx>
        <c:axId val="245630200"/>
        <c:scaling>
          <c:orientation val="minMax"/>
          <c:max val="-0.2"/>
          <c:min val="-0.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45629808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observed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'Distribution - Efficiency units'!$B$3:$B$33</c:f>
              <c:strCache>
                <c:ptCount val="31"/>
                <c:pt idx="0">
                  <c:v>Indonesia</c:v>
                </c:pt>
                <c:pt idx="1">
                  <c:v>Chile</c:v>
                </c:pt>
                <c:pt idx="2">
                  <c:v>Turkey</c:v>
                </c:pt>
                <c:pt idx="3">
                  <c:v>Austria</c:v>
                </c:pt>
                <c:pt idx="4">
                  <c:v>Greece</c:v>
                </c:pt>
                <c:pt idx="5">
                  <c:v>Czech Republic</c:v>
                </c:pt>
                <c:pt idx="6">
                  <c:v>Japan</c:v>
                </c:pt>
                <c:pt idx="7">
                  <c:v>Slovenia</c:v>
                </c:pt>
                <c:pt idx="8">
                  <c:v>Germany</c:v>
                </c:pt>
                <c:pt idx="9">
                  <c:v>France</c:v>
                </c:pt>
                <c:pt idx="10">
                  <c:v>Ireland</c:v>
                </c:pt>
                <c:pt idx="11">
                  <c:v>Korea</c:v>
                </c:pt>
                <c:pt idx="12">
                  <c:v>Estonia</c:v>
                </c:pt>
                <c:pt idx="13">
                  <c:v>Italy</c:v>
                </c:pt>
                <c:pt idx="14">
                  <c:v>Canada</c:v>
                </c:pt>
                <c:pt idx="15">
                  <c:v>Denmark</c:v>
                </c:pt>
                <c:pt idx="16">
                  <c:v>New Zealand</c:v>
                </c:pt>
                <c:pt idx="17">
                  <c:v>Spain</c:v>
                </c:pt>
                <c:pt idx="18">
                  <c:v>Lithuania</c:v>
                </c:pt>
                <c:pt idx="19">
                  <c:v>United States</c:v>
                </c:pt>
                <c:pt idx="20">
                  <c:v>Slovak Republic</c:v>
                </c:pt>
                <c:pt idx="21">
                  <c:v>United Kingdom</c:v>
                </c:pt>
                <c:pt idx="22">
                  <c:v>Poland</c:v>
                </c:pt>
                <c:pt idx="23">
                  <c:v>Cyprus</c:v>
                </c:pt>
                <c:pt idx="24">
                  <c:v>Belgium</c:v>
                </c:pt>
                <c:pt idx="25">
                  <c:v>Sweden</c:v>
                </c:pt>
                <c:pt idx="26">
                  <c:v>Singapore</c:v>
                </c:pt>
                <c:pt idx="27">
                  <c:v>Israel</c:v>
                </c:pt>
                <c:pt idx="28">
                  <c:v>Netherlands</c:v>
                </c:pt>
                <c:pt idx="29">
                  <c:v>Finland</c:v>
                </c:pt>
                <c:pt idx="30">
                  <c:v>Norway</c:v>
                </c:pt>
              </c:strCache>
            </c:strRef>
          </c:cat>
          <c:val>
            <c:numRef>
              <c:f>'Distribution - Efficiency units'!$F$3:$F$33</c:f>
              <c:numCache>
                <c:formatCode>0.0%</c:formatCode>
                <c:ptCount val="31"/>
                <c:pt idx="0">
                  <c:v>5.5923625077530084E-2</c:v>
                </c:pt>
                <c:pt idx="1">
                  <c:v>0.16709463118204856</c:v>
                </c:pt>
                <c:pt idx="2">
                  <c:v>0.17922886441672342</c:v>
                </c:pt>
                <c:pt idx="3">
                  <c:v>0.19298454728385894</c:v>
                </c:pt>
                <c:pt idx="4">
                  <c:v>0.22880009306548491</c:v>
                </c:pt>
                <c:pt idx="5">
                  <c:v>0.23398150224219005</c:v>
                </c:pt>
                <c:pt idx="6">
                  <c:v>0.26252632248609026</c:v>
                </c:pt>
                <c:pt idx="7">
                  <c:v>0.26299809380335726</c:v>
                </c:pt>
                <c:pt idx="8">
                  <c:v>0.26582623151592588</c:v>
                </c:pt>
                <c:pt idx="9">
                  <c:v>0.28194805832716668</c:v>
                </c:pt>
                <c:pt idx="10">
                  <c:v>0.2861531738275338</c:v>
                </c:pt>
                <c:pt idx="11">
                  <c:v>0.29912070660106233</c:v>
                </c:pt>
                <c:pt idx="12">
                  <c:v>0.31038845322504743</c:v>
                </c:pt>
                <c:pt idx="13">
                  <c:v>0.3142952441383482</c:v>
                </c:pt>
                <c:pt idx="14">
                  <c:v>0.32296226272651646</c:v>
                </c:pt>
                <c:pt idx="15">
                  <c:v>0.33890339861522401</c:v>
                </c:pt>
                <c:pt idx="16">
                  <c:v>0.33987170726542398</c:v>
                </c:pt>
                <c:pt idx="17">
                  <c:v>0.34638443654999451</c:v>
                </c:pt>
                <c:pt idx="18">
                  <c:v>0.34942922201052634</c:v>
                </c:pt>
                <c:pt idx="19">
                  <c:v>0.35044503383348602</c:v>
                </c:pt>
                <c:pt idx="20">
                  <c:v>0.35469966306996786</c:v>
                </c:pt>
                <c:pt idx="21">
                  <c:v>0.39336242621426998</c:v>
                </c:pt>
                <c:pt idx="22">
                  <c:v>0.4149588921784475</c:v>
                </c:pt>
                <c:pt idx="23">
                  <c:v>0.41531202879541995</c:v>
                </c:pt>
                <c:pt idx="24">
                  <c:v>0.42018871196225688</c:v>
                </c:pt>
                <c:pt idx="25">
                  <c:v>0.43755829293271142</c:v>
                </c:pt>
                <c:pt idx="26">
                  <c:v>0.46657161927876689</c:v>
                </c:pt>
                <c:pt idx="27">
                  <c:v>0.46781827974204082</c:v>
                </c:pt>
                <c:pt idx="28">
                  <c:v>0.50755476830131807</c:v>
                </c:pt>
                <c:pt idx="29">
                  <c:v>0.51162209684229953</c:v>
                </c:pt>
                <c:pt idx="30">
                  <c:v>0.53744193109537308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0C1-4896-8859-1AA83D9B40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59097480"/>
        <c:axId val="159097864"/>
      </c:barChart>
      <c:catAx>
        <c:axId val="159097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9097864"/>
        <c:crosses val="autoZero"/>
        <c:auto val="1"/>
        <c:lblAlgn val="ctr"/>
        <c:lblOffset val="100"/>
        <c:noMultiLvlLbl val="0"/>
      </c:catAx>
      <c:valAx>
        <c:axId val="159097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9097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prstDash val="solid"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Sheet1!$C$52</c:f>
              <c:strCache>
                <c:ptCount val="1"/>
                <c:pt idx="0">
                  <c:v>Observed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Sheet1!$B$53:$B$74</c:f>
              <c:strCache>
                <c:ptCount val="22"/>
                <c:pt idx="0">
                  <c:v>Finland</c:v>
                </c:pt>
                <c:pt idx="1">
                  <c:v>Poland</c:v>
                </c:pt>
                <c:pt idx="2">
                  <c:v>Norway</c:v>
                </c:pt>
                <c:pt idx="3">
                  <c:v>Germany</c:v>
                </c:pt>
                <c:pt idx="4">
                  <c:v>Cyprus</c:v>
                </c:pt>
                <c:pt idx="5">
                  <c:v>Italy</c:v>
                </c:pt>
                <c:pt idx="6">
                  <c:v>Sweden</c:v>
                </c:pt>
                <c:pt idx="7">
                  <c:v>Netherlands</c:v>
                </c:pt>
                <c:pt idx="8">
                  <c:v>Slovakia</c:v>
                </c:pt>
                <c:pt idx="9">
                  <c:v>Belgium</c:v>
                </c:pt>
                <c:pt idx="10">
                  <c:v>Spain</c:v>
                </c:pt>
                <c:pt idx="11">
                  <c:v>France</c:v>
                </c:pt>
                <c:pt idx="12">
                  <c:v>Austria</c:v>
                </c:pt>
                <c:pt idx="13">
                  <c:v>Denmark</c:v>
                </c:pt>
                <c:pt idx="14">
                  <c:v>Estonia</c:v>
                </c:pt>
                <c:pt idx="15">
                  <c:v>United States</c:v>
                </c:pt>
                <c:pt idx="16">
                  <c:v>United Kingdom</c:v>
                </c:pt>
                <c:pt idx="17">
                  <c:v>Korea</c:v>
                </c:pt>
                <c:pt idx="18">
                  <c:v>Ireland</c:v>
                </c:pt>
                <c:pt idx="19">
                  <c:v>Canada</c:v>
                </c:pt>
                <c:pt idx="20">
                  <c:v>Czech</c:v>
                </c:pt>
                <c:pt idx="21">
                  <c:v>Japan</c:v>
                </c:pt>
              </c:strCache>
            </c:strRef>
          </c:cat>
          <c:val>
            <c:numRef>
              <c:f>Sheet1!$C$53:$C$74</c:f>
              <c:numCache>
                <c:formatCode>0.0%</c:formatCode>
                <c:ptCount val="22"/>
                <c:pt idx="0">
                  <c:v>0.11100000000000002</c:v>
                </c:pt>
                <c:pt idx="1">
                  <c:v>0.1520000000000003</c:v>
                </c:pt>
                <c:pt idx="2">
                  <c:v>0.1530000000000003</c:v>
                </c:pt>
                <c:pt idx="3">
                  <c:v>0.16300000000000003</c:v>
                </c:pt>
                <c:pt idx="4">
                  <c:v>0.17300000000000001</c:v>
                </c:pt>
                <c:pt idx="5">
                  <c:v>0.17400000000000004</c:v>
                </c:pt>
                <c:pt idx="6">
                  <c:v>0.18800000000000033</c:v>
                </c:pt>
                <c:pt idx="7">
                  <c:v>0.20500000000000004</c:v>
                </c:pt>
                <c:pt idx="8">
                  <c:v>0.23100000000000001</c:v>
                </c:pt>
                <c:pt idx="9">
                  <c:v>0.26300000000000001</c:v>
                </c:pt>
                <c:pt idx="10">
                  <c:v>0.27400000000000002</c:v>
                </c:pt>
                <c:pt idx="11">
                  <c:v>0.28500000000000031</c:v>
                </c:pt>
                <c:pt idx="12">
                  <c:v>0.28600000000000031</c:v>
                </c:pt>
                <c:pt idx="13">
                  <c:v>0.30500000000000038</c:v>
                </c:pt>
                <c:pt idx="14">
                  <c:v>0.32300000000000068</c:v>
                </c:pt>
                <c:pt idx="15">
                  <c:v>0.32500000000000068</c:v>
                </c:pt>
                <c:pt idx="16">
                  <c:v>0.3410000000000003</c:v>
                </c:pt>
                <c:pt idx="17">
                  <c:v>0.35100000000000031</c:v>
                </c:pt>
                <c:pt idx="18">
                  <c:v>0.37100000000000061</c:v>
                </c:pt>
                <c:pt idx="19">
                  <c:v>0.37200000000000061</c:v>
                </c:pt>
                <c:pt idx="20">
                  <c:v>0.37300000000000061</c:v>
                </c:pt>
                <c:pt idx="21">
                  <c:v>0.48500000000000032</c:v>
                </c:pt>
              </c:numCache>
            </c:numRef>
          </c:val>
        </c:ser>
        <c:ser>
          <c:idx val="1"/>
          <c:order val="1"/>
          <c:tx>
            <c:strRef>
              <c:f>Sheet1!$D$52</c:f>
              <c:strCache>
                <c:ptCount val="1"/>
                <c:pt idx="0">
                  <c:v>Skills Adjusted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Sheet1!$B$53:$B$74</c:f>
              <c:strCache>
                <c:ptCount val="22"/>
                <c:pt idx="0">
                  <c:v>Finland</c:v>
                </c:pt>
                <c:pt idx="1">
                  <c:v>Poland</c:v>
                </c:pt>
                <c:pt idx="2">
                  <c:v>Norway</c:v>
                </c:pt>
                <c:pt idx="3">
                  <c:v>Germany</c:v>
                </c:pt>
                <c:pt idx="4">
                  <c:v>Cyprus</c:v>
                </c:pt>
                <c:pt idx="5">
                  <c:v>Italy</c:v>
                </c:pt>
                <c:pt idx="6">
                  <c:v>Sweden</c:v>
                </c:pt>
                <c:pt idx="7">
                  <c:v>Netherlands</c:v>
                </c:pt>
                <c:pt idx="8">
                  <c:v>Slovakia</c:v>
                </c:pt>
                <c:pt idx="9">
                  <c:v>Belgium</c:v>
                </c:pt>
                <c:pt idx="10">
                  <c:v>Spain</c:v>
                </c:pt>
                <c:pt idx="11">
                  <c:v>France</c:v>
                </c:pt>
                <c:pt idx="12">
                  <c:v>Austria</c:v>
                </c:pt>
                <c:pt idx="13">
                  <c:v>Denmark</c:v>
                </c:pt>
                <c:pt idx="14">
                  <c:v>Estonia</c:v>
                </c:pt>
                <c:pt idx="15">
                  <c:v>United States</c:v>
                </c:pt>
                <c:pt idx="16">
                  <c:v>United Kingdom</c:v>
                </c:pt>
                <c:pt idx="17">
                  <c:v>Korea</c:v>
                </c:pt>
                <c:pt idx="18">
                  <c:v>Ireland</c:v>
                </c:pt>
                <c:pt idx="19">
                  <c:v>Canada</c:v>
                </c:pt>
                <c:pt idx="20">
                  <c:v>Czech</c:v>
                </c:pt>
                <c:pt idx="21">
                  <c:v>Japan</c:v>
                </c:pt>
              </c:strCache>
            </c:strRef>
          </c:cat>
          <c:val>
            <c:numRef>
              <c:f>Sheet1!$D$53:$D$74</c:f>
              <c:numCache>
                <c:formatCode>0.0%</c:formatCode>
                <c:ptCount val="22"/>
                <c:pt idx="0">
                  <c:v>0.10100000000000002</c:v>
                </c:pt>
                <c:pt idx="1">
                  <c:v>0.13800000000000001</c:v>
                </c:pt>
                <c:pt idx="2">
                  <c:v>0.13900000000000001</c:v>
                </c:pt>
                <c:pt idx="3">
                  <c:v>0.13300000000000001</c:v>
                </c:pt>
                <c:pt idx="4">
                  <c:v>0.1530000000000003</c:v>
                </c:pt>
                <c:pt idx="5">
                  <c:v>0.1510000000000003</c:v>
                </c:pt>
                <c:pt idx="6">
                  <c:v>0.17</c:v>
                </c:pt>
                <c:pt idx="7">
                  <c:v>0.19200000000000003</c:v>
                </c:pt>
                <c:pt idx="8">
                  <c:v>0.20600000000000004</c:v>
                </c:pt>
                <c:pt idx="9">
                  <c:v>0.23600000000000004</c:v>
                </c:pt>
                <c:pt idx="10">
                  <c:v>0.25800000000000001</c:v>
                </c:pt>
                <c:pt idx="11">
                  <c:v>0.26</c:v>
                </c:pt>
                <c:pt idx="12">
                  <c:v>0.252</c:v>
                </c:pt>
                <c:pt idx="13">
                  <c:v>0.28300000000000008</c:v>
                </c:pt>
                <c:pt idx="14">
                  <c:v>0.30400000000000038</c:v>
                </c:pt>
                <c:pt idx="15">
                  <c:v>0.30300000000000032</c:v>
                </c:pt>
                <c:pt idx="16">
                  <c:v>0.29800000000000032</c:v>
                </c:pt>
                <c:pt idx="17">
                  <c:v>0.32400000000000068</c:v>
                </c:pt>
                <c:pt idx="18">
                  <c:v>0.35600000000000032</c:v>
                </c:pt>
                <c:pt idx="19">
                  <c:v>0.34500000000000031</c:v>
                </c:pt>
                <c:pt idx="20">
                  <c:v>0.33200000000000085</c:v>
                </c:pt>
                <c:pt idx="21">
                  <c:v>0.44800000000000006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7776544"/>
        <c:axId val="158633296"/>
      </c:barChart>
      <c:catAx>
        <c:axId val="157776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633296"/>
        <c:crosses val="autoZero"/>
        <c:auto val="1"/>
        <c:lblAlgn val="ctr"/>
        <c:lblOffset val="100"/>
        <c:noMultiLvlLbl val="0"/>
      </c:catAx>
      <c:valAx>
        <c:axId val="158633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77765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prstDash val="solid"/>
      <a:round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101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8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2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104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 mods="ignoreCSTransforms">
      <cs:styleClr val="0">
        <a:shade val="25000"/>
      </cs:styl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 mods="ignoreCSTransforms">
      <cs:styleClr val="0">
        <a:tint val="25000"/>
      </cs:styl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2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4F20234-EBAA-4F9C-93F8-65845A871C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985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2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4532F3A5-0CF9-4FE4-B3D9-DEA2A92073D8}" type="datetimeFigureOut">
              <a:rPr lang="en-GB"/>
              <a:pPr>
                <a:defRPr/>
              </a:pPr>
              <a:t>09/11/2016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01AE1D9B-ED25-4336-9E1F-DB0529A7505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20917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AE1D9B-ED25-4336-9E1F-DB0529A75050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74830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mtClean="0"/>
              <a:t>Overall, 3-5% point difference, depending on the age range.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AE1D9B-ED25-4336-9E1F-DB0529A75050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32966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AE1D9B-ED25-4336-9E1F-DB0529A75050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28440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35% of mismatched graduates work</a:t>
            </a:r>
            <a:r>
              <a:rPr lang="en-GB" baseline="0" dirty="0" smtClean="0"/>
              <a:t> in these occupations.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AE1D9B-ED25-4336-9E1F-DB0529A75050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91760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7C770-2D01-4162-8A4C-B117532B0B5E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680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Dependent: “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much of your past experience, skill and abilities can you make use of in your present job?”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AE1D9B-ED25-4336-9E1F-DB0529A75050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78663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Dependent: “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much of your past experience, skill and abilities can you make use of in your present job?”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AE1D9B-ED25-4336-9E1F-DB0529A75050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28665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wage differences between matched and mismatched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graduates have become more marked. If one were to view the chances of being overeducated,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conditional on graduation, as to a considerable extent a matter of chance, then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risks have also increased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7C770-2D01-4162-8A4C-B117532B0B5E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5032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In this diagram, the qualification level implied by graduate is</a:t>
            </a:r>
            <a:r>
              <a:rPr lang="en-GB" baseline="0" dirty="0" smtClean="0"/>
              <a:t> higher than that used for the purely UK study, in that it excludes non-degree level tertiary education, such as foundation year programmes and some professional programmes. This is the main reason why the proportion of graduate jobs in this analysis is a few percentage points lower.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Low proportion: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Indonesia, Chile and Turkey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&gt;50%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 Netherlands, Finland, Norway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7C770-2D01-4162-8A4C-B117532B0B5E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399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mtClean="0"/>
              <a:t>Large range: Finland (10%) to Japan</a:t>
            </a:r>
            <a:r>
              <a:rPr lang="en-GB" baseline="0" smtClean="0"/>
              <a:t> (nearly half).  </a:t>
            </a:r>
          </a:p>
          <a:p>
            <a:r>
              <a:rPr lang="en-GB" baseline="0" smtClean="0"/>
              <a:t>Anglophone at high end; Scandinavian mainly lower; but no simple classification holds.</a:t>
            </a:r>
          </a:p>
          <a:p>
            <a:endParaRPr lang="en-GB" baseline="0" smtClean="0"/>
          </a:p>
          <a:p>
            <a:r>
              <a:rPr lang="en-GB" baseline="0" smtClean="0"/>
              <a:t>Underemployment is partly explained by skills (competences); but accounting decomposition exercise suggests that this makes only a small difference.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AE1D9B-ED25-4336-9E1F-DB0529A75050}" type="slidenum">
              <a:rPr lang="en-GB" smtClean="0"/>
              <a:pPr>
                <a:defRPr/>
              </a:pPr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5995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7C770-2D01-4162-8A4C-B117532B0B5E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262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7C770-2D01-4162-8A4C-B117532B0B5E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6936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AE1D9B-ED25-4336-9E1F-DB0529A75050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15304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7C770-2D01-4162-8A4C-B117532B0B5E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2424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Overall index of graduate skills requirement</a:t>
            </a:r>
            <a:r>
              <a:rPr lang="en-GB" baseline="0" dirty="0" smtClean="0"/>
              <a:t> as a weighted linear combination  of the independent variables. Weights estimated by LPM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7C770-2D01-4162-8A4C-B117532B0B5E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229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mtClean="0"/>
              <a:t>Alternative methods produced similar results with same data.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7C770-2D01-4162-8A4C-B117532B0B5E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5253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Alternative methods produced similar results with same data.</a:t>
            </a:r>
          </a:p>
          <a:p>
            <a:r>
              <a:rPr lang="en-GB" dirty="0" smtClean="0"/>
              <a:t>No sharp distinction between graduate and non-graduate jobs at the margin. </a:t>
            </a:r>
          </a:p>
          <a:p>
            <a:r>
              <a:rPr lang="en-GB" dirty="0" smtClean="0"/>
              <a:t>Occupations</a:t>
            </a:r>
            <a:r>
              <a:rPr lang="en-GB" baseline="0" dirty="0" smtClean="0"/>
              <a:t> distributed across the whole range of the skills score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7C770-2D01-4162-8A4C-B117532B0B5E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0909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is what the average scores</a:t>
            </a:r>
            <a:r>
              <a:rPr lang="en-GB" baseline="0" dirty="0" smtClean="0"/>
              <a:t> look like, across the major occupational groups. 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cut-point: −0.897 for SOC2000</a:t>
            </a:r>
            <a:endParaRPr lang="en-GB" baseline="0" dirty="0" smtClean="0"/>
          </a:p>
          <a:p>
            <a:endParaRPr lang="en-GB" baseline="0" dirty="0" smtClean="0"/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distributions of the average scores follow intuitively sensible patterns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across major groups: the scores are highest in major groups 1, 2, and 3 and lowest in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major groups at the bottom of the classification. Considerable heterogeneity is evident, however,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within the major groups.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7C770-2D01-4162-8A4C-B117532B0B5E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125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Skills and Employment Survey 2012; reports at http://www.llakes.org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2CE7BE-EF92-4B99-A4FC-1287C2AA671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Skills and Employment Survey 2012; reports at http://www.llakes.org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7AEE88-987C-4910-9B56-B7047E4389F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Skills and Employment Survey 2012; reports at http://www.llakes.org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72BB1C-7317-4785-B583-479D23E775C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Skills and Employment Survey 2012; reports at http://www.llakes.org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A87095-A25C-4AFC-9B8E-022FC764B40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Skills and Employment Survey 2012; reports at http://www.llakes.org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E77023-BB28-404B-AC06-73F316C62F0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Skills and Employment Survey 2012; reports at http://www.llakes.org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EEA9B0-8CA0-4BBC-92C8-EB5390BB420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Skills and Employment Survey 2012; reports at http://www.llakes.org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5E08B4-E810-44A3-A767-BA930998A9D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Skills and Employment Survey 2012; reports at http://www.llakes.org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1C0308-5C08-4F5C-8B8C-8BEB8273111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Skills and Employment Survey 2012; reports at http://www.llakes.org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C52A8-55D9-4E03-A9CA-0FBBFCD391D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Skills and Employment Survey 2012; reports at http://www.llakes.org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4CDBD-0029-49CE-819C-C4939D0EA0C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Skills and Employment Survey 2012; reports at http://www.llakes.org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985F0-560B-4B80-B594-14F4F41BBF9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dirty="0" smtClean="0"/>
              <a:t>Skills and Employment Survey 2012; reports at http://www.llakes.org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673BEDE-28C3-4317-B13E-74439364CAB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034" y="908720"/>
            <a:ext cx="8229600" cy="3744416"/>
          </a:xfrm>
        </p:spPr>
        <p:txBody>
          <a:bodyPr>
            <a:normAutofit/>
          </a:bodyPr>
          <a:lstStyle/>
          <a:p>
            <a:r>
              <a:rPr lang="en-GB" sz="3600" b="1" smtClean="0"/>
              <a:t>Graduate Jobs </a:t>
            </a:r>
            <a:r>
              <a:rPr lang="en-GB" sz="3600" smtClean="0"/>
              <a:t/>
            </a:r>
            <a:br>
              <a:rPr lang="en-GB" sz="3600" smtClean="0"/>
            </a:br>
            <a:r>
              <a:rPr lang="en-GB" sz="3600" smtClean="0"/>
              <a:t>Francis Green and Golo Henseke</a:t>
            </a:r>
            <a:br>
              <a:rPr lang="en-GB" sz="3600" smtClean="0"/>
            </a:br>
            <a:r>
              <a:rPr lang="en-GB" sz="3600" smtClean="0"/>
              <a:t/>
            </a:r>
            <a:br>
              <a:rPr lang="en-GB" sz="3600" smtClean="0"/>
            </a:br>
            <a:r>
              <a:rPr lang="en-GB" sz="2800" smtClean="0"/>
              <a:t>Workshop at Warwick Institute for Employment Research, 9/11/2016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 descr="custom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59" y="5301208"/>
            <a:ext cx="1991001" cy="940584"/>
          </a:xfrm>
          <a:prstGeom prst="rect">
            <a:avLst/>
          </a:prstGeom>
          <a:noFill/>
        </p:spPr>
      </p:pic>
      <p:pic>
        <p:nvPicPr>
          <p:cNvPr id="9217" name="Picture 1" descr="H:\UCL-IOE 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5301208"/>
            <a:ext cx="1887919" cy="979580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A87095-A25C-4AFC-9B8E-022FC764B40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5301209"/>
            <a:ext cx="1656184" cy="93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8427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BA434-B8BD-4409-9D79-F62ADDB6CDE7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971600" y="476672"/>
            <a:ext cx="69127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GB" sz="3000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Graduate Skills Requirements Index by Major Groups</a:t>
            </a: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572" y="1739582"/>
            <a:ext cx="6230823" cy="4799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mtClean="0"/>
              <a:t>What's the difference?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Most groups in SOC major groups 1-3</a:t>
            </a:r>
          </a:p>
          <a:p>
            <a:r>
              <a:rPr lang="en-GB" dirty="0"/>
              <a:t>S</a:t>
            </a:r>
            <a:r>
              <a:rPr lang="en-GB" dirty="0" smtClean="0"/>
              <a:t>ome clear exceptions:</a:t>
            </a:r>
          </a:p>
          <a:p>
            <a:pPr lvl="1"/>
            <a:r>
              <a:rPr lang="en-GB" dirty="0" smtClean="0"/>
              <a:t>Managers and Directors in Retail and Wholesale</a:t>
            </a:r>
          </a:p>
          <a:p>
            <a:pPr lvl="1"/>
            <a:r>
              <a:rPr lang="en-GB" dirty="0" smtClean="0"/>
              <a:t>Sports and Fitness Occupations</a:t>
            </a:r>
          </a:p>
          <a:p>
            <a:pPr lvl="1"/>
            <a:r>
              <a:rPr lang="en-GB" dirty="0" smtClean="0"/>
              <a:t>Managers and Proprietors in Hospitality and Leisure Services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A87095-A25C-4AFC-9B8E-022FC764B40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C52A8-55D9-4E03-A9CA-0FBBFCD391D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1028" name="Picture 4" descr="Mickey Dal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1" y="1916833"/>
            <a:ext cx="5707119" cy="367240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51720" y="5682734"/>
            <a:ext cx="33970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Farm manager of the year finalist 2008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980728"/>
            <a:ext cx="54168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Example of a new graduate job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A87095-A25C-4AFC-9B8E-022FC764B40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11560" y="1412780"/>
          <a:ext cx="8208912" cy="4886868"/>
        </p:xfrm>
        <a:graphic>
          <a:graphicData uri="http://schemas.openxmlformats.org/drawingml/2006/table">
            <a:tbl>
              <a:tblPr/>
              <a:tblGrid>
                <a:gridCol w="6601380"/>
                <a:gridCol w="1607532"/>
              </a:tblGrid>
              <a:tr h="475252">
                <a:tc>
                  <a:txBody>
                    <a:bodyPr/>
                    <a:lstStyle/>
                    <a:p>
                      <a:pPr indent="228600"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Occupation (main job)</a:t>
                      </a:r>
                      <a:endParaRPr lang="en-GB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200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en-GB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252">
                <a:tc>
                  <a:txBody>
                    <a:bodyPr/>
                    <a:lstStyle/>
                    <a:p>
                      <a:pPr indent="2286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4159 Other administrative occupations nec</a:t>
                      </a:r>
                      <a:endParaRPr lang="en-GB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00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4.7</a:t>
                      </a:r>
                      <a:endParaRPr lang="en-GB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75252">
                <a:tc>
                  <a:txBody>
                    <a:bodyPr/>
                    <a:lstStyle/>
                    <a:p>
                      <a:pPr indent="2286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4122 Book-keepers, payroll managers and wages clerks</a:t>
                      </a:r>
                      <a:endParaRPr lang="en-GB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00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4.3</a:t>
                      </a:r>
                      <a:endParaRPr lang="en-GB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5252">
                <a:tc>
                  <a:txBody>
                    <a:bodyPr/>
                    <a:lstStyle/>
                    <a:p>
                      <a:pPr indent="2286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6145 Care workers and home carers</a:t>
                      </a:r>
                      <a:endParaRPr lang="en-GB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00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3.8</a:t>
                      </a:r>
                      <a:endParaRPr lang="en-GB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5252">
                <a:tc>
                  <a:txBody>
                    <a:bodyPr/>
                    <a:lstStyle/>
                    <a:p>
                      <a:pPr indent="2286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6125 Teaching assistants</a:t>
                      </a:r>
                      <a:endParaRPr lang="en-GB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00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3.8</a:t>
                      </a:r>
                      <a:endParaRPr lang="en-GB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5252">
                <a:tc>
                  <a:txBody>
                    <a:bodyPr/>
                    <a:lstStyle/>
                    <a:p>
                      <a:pPr indent="2286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7111 Sales and retail assistants</a:t>
                      </a:r>
                      <a:endParaRPr lang="en-GB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00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3.5</a:t>
                      </a:r>
                      <a:endParaRPr lang="en-GB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5252">
                <a:tc>
                  <a:txBody>
                    <a:bodyPr/>
                    <a:lstStyle/>
                    <a:p>
                      <a:pPr indent="2286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1190 </a:t>
                      </a:r>
                      <a:r>
                        <a:rPr lang="en-GB" sz="200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Managers </a:t>
                      </a:r>
                      <a:r>
                        <a:rPr lang="en-GB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and directors in retail and wholesale</a:t>
                      </a:r>
                      <a:endParaRPr lang="en-GB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00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3.4</a:t>
                      </a:r>
                      <a:endParaRPr lang="en-GB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5252">
                <a:tc>
                  <a:txBody>
                    <a:bodyPr/>
                    <a:lstStyle/>
                    <a:p>
                      <a:pPr indent="2286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6141 Nursing auxiliaries and assistants</a:t>
                      </a:r>
                      <a:endParaRPr lang="en-GB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00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2.6</a:t>
                      </a:r>
                      <a:endParaRPr lang="en-GB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5252">
                <a:tc>
                  <a:txBody>
                    <a:bodyPr/>
                    <a:lstStyle/>
                    <a:p>
                      <a:pPr indent="2286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4112 Civil service admin officers and assistants</a:t>
                      </a:r>
                      <a:endParaRPr lang="en-GB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00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2.4</a:t>
                      </a:r>
                      <a:endParaRPr lang="en-GB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5252">
                <a:tc>
                  <a:txBody>
                    <a:bodyPr/>
                    <a:lstStyle/>
                    <a:p>
                      <a:pPr indent="2286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4215 Personal assistants and other secretaries</a:t>
                      </a:r>
                      <a:endParaRPr lang="en-GB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00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2.1</a:t>
                      </a:r>
                      <a:endParaRPr lang="en-GB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827584" y="260648"/>
            <a:ext cx="7632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smtClean="0"/>
              <a:t>Most frequent occupations among underemployed graduates 25-60 years old, 2012</a:t>
            </a:r>
            <a:endParaRPr lang="en-GB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Validation of SOC(HE)_GH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29600" cy="4525963"/>
          </a:xfrm>
        </p:spPr>
        <p:txBody>
          <a:bodyPr>
            <a:normAutofit/>
          </a:bodyPr>
          <a:lstStyle/>
          <a:p>
            <a:r>
              <a:rPr lang="en-GB" smtClean="0"/>
              <a:t>close to concept</a:t>
            </a:r>
          </a:p>
          <a:p>
            <a:r>
              <a:rPr lang="en-GB" smtClean="0"/>
              <a:t>plausible </a:t>
            </a:r>
            <a:r>
              <a:rPr lang="en-GB" dirty="0" smtClean="0"/>
              <a:t>distribution by occupation group</a:t>
            </a:r>
          </a:p>
          <a:p>
            <a:r>
              <a:rPr lang="en-GB" smtClean="0"/>
              <a:t>Criterion validity. Graduate jobs should:</a:t>
            </a:r>
            <a:endParaRPr lang="en-GB" dirty="0" smtClean="0"/>
          </a:p>
          <a:p>
            <a:pPr lvl="1"/>
            <a:r>
              <a:rPr lang="en-GB" smtClean="0"/>
              <a:t>pay </a:t>
            </a:r>
            <a:r>
              <a:rPr lang="en-GB" dirty="0" smtClean="0"/>
              <a:t>more wages</a:t>
            </a:r>
          </a:p>
          <a:p>
            <a:pPr lvl="1"/>
            <a:r>
              <a:rPr lang="en-GB" smtClean="0"/>
              <a:t>make </a:t>
            </a:r>
            <a:r>
              <a:rPr lang="en-GB" dirty="0" smtClean="0"/>
              <a:t>better use </a:t>
            </a:r>
            <a:r>
              <a:rPr lang="en-GB" smtClean="0"/>
              <a:t>of graduates' </a:t>
            </a:r>
            <a:r>
              <a:rPr lang="en-GB" dirty="0" smtClean="0"/>
              <a:t>skills</a:t>
            </a:r>
          </a:p>
          <a:p>
            <a:pPr lvl="1"/>
            <a:r>
              <a:rPr lang="en-GB" smtClean="0"/>
              <a:t>be well-matched with graduates</a:t>
            </a:r>
          </a:p>
          <a:p>
            <a:r>
              <a:rPr lang="en-GB" smtClean="0"/>
              <a:t>Compared with other indicators, SOC(HE)_GH</a:t>
            </a:r>
            <a:r>
              <a:rPr lang="en-GB" dirty="0" smtClean="0"/>
              <a:t> </a:t>
            </a:r>
            <a:r>
              <a:rPr lang="en-GB" smtClean="0"/>
              <a:t>is </a:t>
            </a:r>
            <a:r>
              <a:rPr lang="en-GB" dirty="0" smtClean="0"/>
              <a:t>best or equal best on all counts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A2BA434-B8BD-4409-9D79-F62ADDB6CDE7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Validation example: Earnings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A87095-A25C-4AFC-9B8E-022FC764B406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997996"/>
              </p:ext>
            </p:extLst>
          </p:nvPr>
        </p:nvGraphicFramePr>
        <p:xfrm>
          <a:off x="456234" y="1417635"/>
          <a:ext cx="8076207" cy="45334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01246"/>
                <a:gridCol w="1622432"/>
                <a:gridCol w="1549964"/>
                <a:gridCol w="1399381"/>
                <a:gridCol w="291015"/>
                <a:gridCol w="1512169"/>
              </a:tblGrid>
              <a:tr h="8105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2000" dirty="0">
                        <a:effectLst/>
                        <a:latin typeface="+mn-lt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SOC(HE)2010_GH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</a:rPr>
                        <a:t>SOC2010 1-3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Gottschalk/ Hansen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SOC(HE)2010_EP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/>
                </a:tc>
              </a:tr>
              <a:tr h="405286">
                <a:tc gridSpan="6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Employees and Self-Employed – SES 2012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marL="62345" marR="62345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052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Graduate Job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0.486***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0.451***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ctr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0.438***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ctr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0.436***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ctr"/>
                </a:tc>
              </a:tr>
              <a:tr h="480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2000" dirty="0">
                        <a:effectLst/>
                        <a:latin typeface="+mn-lt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(0.041)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(0.041)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ctr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(0.043)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ctr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(0.041)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ctr"/>
                </a:tc>
              </a:tr>
              <a:tr h="4052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R2 (N=1,034)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0.276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0.242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ctr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0.244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ctr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0.259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ctr"/>
                </a:tc>
              </a:tr>
              <a:tr h="4052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2000" dirty="0">
                        <a:effectLst/>
                        <a:latin typeface="+mn-lt"/>
                      </a:endParaRPr>
                    </a:p>
                  </a:txBody>
                  <a:tcPr marL="62345" marR="6234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 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 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2000">
                        <a:effectLst/>
                        <a:latin typeface="+mn-lt"/>
                      </a:endParaRPr>
                    </a:p>
                  </a:txBody>
                  <a:tcPr marL="62345" marR="62345" marT="0" marB="0" anchor="b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2000" dirty="0">
                        <a:effectLst/>
                        <a:latin typeface="+mn-lt"/>
                      </a:endParaRPr>
                    </a:p>
                  </a:txBody>
                  <a:tcPr marL="62345" marR="62345" marT="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2345" marR="62345" marT="0" marB="0" anchor="b"/>
                </a:tc>
              </a:tr>
              <a:tr h="405286">
                <a:tc gridSpan="6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Employees and Self-Employed in Major Groups 1, 3, and 4  – SES 2012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052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Graduate Job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0.397***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0.285***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0.362***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ctr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0.339***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052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2000">
                        <a:effectLst/>
                        <a:latin typeface="+mn-lt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(0.071)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(0.064)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(0.065)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ctr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(0.076)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052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R2 (N=414)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0.204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0.149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0.203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ctr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0.193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Validation example: Skills underutilisation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A87095-A25C-4AFC-9B8E-022FC764B40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028003"/>
              </p:ext>
            </p:extLst>
          </p:nvPr>
        </p:nvGraphicFramePr>
        <p:xfrm>
          <a:off x="472628" y="1637740"/>
          <a:ext cx="7785192" cy="45334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01246"/>
                <a:gridCol w="1622432"/>
                <a:gridCol w="1549964"/>
                <a:gridCol w="1399381"/>
                <a:gridCol w="1512169"/>
              </a:tblGrid>
              <a:tr h="8105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2000" dirty="0">
                        <a:effectLst/>
                        <a:latin typeface="+mn-lt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SOC(HE)2010_GH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</a:rPr>
                        <a:t>SOC2010 1-3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Gottschalk/ Hansen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SOC(HE)2010_EP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/>
                </a:tc>
              </a:tr>
              <a:tr h="405286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Employees and Self-Employed – SES 2012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marL="62345" marR="62345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052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Graduate Job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0.200***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0.200***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0.182***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0.109***</a:t>
                      </a:r>
                    </a:p>
                  </a:txBody>
                  <a:tcPr marL="68580" marR="68580" marT="0" marB="0" anchor="ctr"/>
                </a:tc>
              </a:tr>
              <a:tr h="480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2000" dirty="0">
                        <a:effectLst/>
                        <a:latin typeface="+mn-lt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(0.032)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(0.034)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(0.033)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(0.029)</a:t>
                      </a:r>
                    </a:p>
                  </a:txBody>
                  <a:tcPr marL="68580" marR="68580" marT="0" marB="0" anchor="ctr"/>
                </a:tc>
              </a:tr>
              <a:tr h="4052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R2 (</a:t>
                      </a:r>
                      <a:r>
                        <a:rPr lang="en-GB" sz="2000" dirty="0" smtClean="0">
                          <a:effectLst/>
                          <a:latin typeface="+mn-lt"/>
                        </a:rPr>
                        <a:t>N=1,238)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0.096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0.091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0.084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0.055</a:t>
                      </a:r>
                    </a:p>
                  </a:txBody>
                  <a:tcPr marL="68580" marR="68580" marT="0" marB="0" anchor="ctr"/>
                </a:tc>
              </a:tr>
              <a:tr h="4052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2000" dirty="0">
                        <a:effectLst/>
                        <a:latin typeface="+mn-lt"/>
                      </a:endParaRPr>
                    </a:p>
                  </a:txBody>
                  <a:tcPr marL="62345" marR="6234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 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 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2000">
                        <a:effectLst/>
                        <a:latin typeface="+mn-lt"/>
                      </a:endParaRPr>
                    </a:p>
                  </a:txBody>
                  <a:tcPr marL="62345" marR="62345" marT="0" marB="0" anchor="b"/>
                </a:tc>
                <a:tc>
                  <a:txBody>
                    <a:bodyPr/>
                    <a:lstStyle/>
                    <a:p>
                      <a:endParaRPr lang="en-GB" sz="2000">
                        <a:latin typeface="+mn-lt"/>
                      </a:endParaRPr>
                    </a:p>
                  </a:txBody>
                  <a:tcPr marL="62345" marR="62345" marT="0" marB="0" anchor="b"/>
                </a:tc>
              </a:tr>
              <a:tr h="405286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Employees and Self-Employed in Major Groups 1, 3, and 4  – SES 2012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052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Graduate Job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0.184***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0.201***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0.099**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-0.020</a:t>
                      </a:r>
                    </a:p>
                  </a:txBody>
                  <a:tcPr marL="68580" marR="68580" marT="0" marB="0" anchor="ctr"/>
                </a:tc>
              </a:tr>
              <a:tr h="4052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2000" dirty="0">
                        <a:effectLst/>
                        <a:latin typeface="+mn-lt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(0.055)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(0.066)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(0.046)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(0.045)</a:t>
                      </a:r>
                    </a:p>
                  </a:txBody>
                  <a:tcPr marL="68580" marR="68580" marT="0" marB="0" anchor="ctr"/>
                </a:tc>
              </a:tr>
              <a:tr h="4052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R2 (</a:t>
                      </a:r>
                      <a:r>
                        <a:rPr lang="en-GB" sz="2000" dirty="0" smtClean="0">
                          <a:effectLst/>
                          <a:latin typeface="+mn-lt"/>
                        </a:rPr>
                        <a:t>N=538)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0.014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543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Validation example: Aggregate matching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A87095-A25C-4AFC-9B8E-022FC764B406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284330"/>
              </p:ext>
            </p:extLst>
          </p:nvPr>
        </p:nvGraphicFramePr>
        <p:xfrm>
          <a:off x="755576" y="2564904"/>
          <a:ext cx="7931224" cy="27622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6119"/>
                <a:gridCol w="1691712"/>
                <a:gridCol w="1605106"/>
                <a:gridCol w="1605106"/>
                <a:gridCol w="1603181"/>
              </a:tblGrid>
              <a:tr h="4671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2000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SOC(HE) 2010_GH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Major Groups 1-3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Gottschalk/ Hansen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SOC(HE) 2010_EP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671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SES 2012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 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 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 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 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671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Non-Graduates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80.6%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76.3%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66.6%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83.4%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671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Graduates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69.4%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73.5%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70.6%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61.4%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671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ALL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75.8%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75.1%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68.3%</a:t>
                      </a:r>
                      <a:endParaRPr lang="en-GB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73.9%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527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A87095-A25C-4AFC-9B8E-022FC764B406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18864" y="836712"/>
            <a:ext cx="8229600" cy="5289451"/>
          </a:xfrm>
        </p:spPr>
        <p:txBody>
          <a:bodyPr>
            <a:normAutofit fontScale="92500" lnSpcReduction="10000"/>
          </a:bodyPr>
          <a:lstStyle/>
          <a:p>
            <a:r>
              <a:rPr lang="en-GB" smtClean="0"/>
              <a:t>Strengths</a:t>
            </a:r>
          </a:p>
          <a:p>
            <a:pPr lvl="1"/>
            <a:r>
              <a:rPr lang="en-GB" smtClean="0"/>
              <a:t>close to concept</a:t>
            </a:r>
          </a:p>
          <a:p>
            <a:pPr lvl="1"/>
            <a:r>
              <a:rPr lang="en-GB" smtClean="0"/>
              <a:t>derived from worker-based informants</a:t>
            </a:r>
          </a:p>
          <a:p>
            <a:pPr lvl="1"/>
            <a:r>
              <a:rPr lang="en-GB" smtClean="0"/>
              <a:t>transparent &amp; replicable</a:t>
            </a:r>
          </a:p>
          <a:p>
            <a:pPr lvl="1"/>
            <a:r>
              <a:rPr lang="en-GB" smtClean="0"/>
              <a:t>good predictor</a:t>
            </a:r>
          </a:p>
          <a:p>
            <a:pPr lvl="1"/>
            <a:r>
              <a:rPr lang="en-GB" smtClean="0"/>
              <a:t>can analyse change over time and comparisons</a:t>
            </a:r>
          </a:p>
          <a:p>
            <a:r>
              <a:rPr lang="en-GB" smtClean="0"/>
              <a:t>Weaknesses</a:t>
            </a:r>
          </a:p>
          <a:p>
            <a:pPr lvl="1"/>
            <a:r>
              <a:rPr lang="en-GB" smtClean="0"/>
              <a:t>number of observations</a:t>
            </a:r>
          </a:p>
          <a:p>
            <a:pPr lvl="1"/>
            <a:r>
              <a:rPr lang="en-GB" smtClean="0"/>
              <a:t>capture of occupation-specific knowledge</a:t>
            </a:r>
          </a:p>
          <a:p>
            <a:pPr lvl="1"/>
            <a:r>
              <a:rPr lang="en-GB" smtClean="0"/>
              <a:t>lingering credentialism</a:t>
            </a:r>
          </a:p>
          <a:p>
            <a:pPr lvl="1"/>
            <a:r>
              <a:rPr lang="en-GB" smtClean="0"/>
              <a:t>like all classifications: simplistic</a:t>
            </a:r>
          </a:p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C52A8-55D9-4E03-A9CA-0FBBFCD391D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301987194"/>
              </p:ext>
            </p:extLst>
          </p:nvPr>
        </p:nvGraphicFramePr>
        <p:xfrm>
          <a:off x="1187624" y="1412776"/>
          <a:ext cx="712879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683568" y="188640"/>
            <a:ext cx="80032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latin typeface="+mj-lt"/>
              </a:rPr>
              <a:t>Decomposing the Growing Share of Graduate Jobs between 1997/2001 and 2006/2012</a:t>
            </a:r>
            <a:endParaRPr lang="en-GB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The changing graduate labour market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Recent period has seen BOTH:</a:t>
            </a:r>
          </a:p>
          <a:p>
            <a:pPr lvl="1"/>
            <a:r>
              <a:rPr lang="en-GB" dirty="0" smtClean="0"/>
              <a:t>Ongoing rapid expansion of HE, with expansion of graduate share</a:t>
            </a:r>
          </a:p>
          <a:p>
            <a:pPr lvl="1"/>
            <a:r>
              <a:rPr lang="en-GB" dirty="0" smtClean="0"/>
              <a:t>Ongoing </a:t>
            </a:r>
            <a:r>
              <a:rPr lang="en-GB" smtClean="0"/>
              <a:t>changing high-skills demand</a:t>
            </a:r>
          </a:p>
          <a:p>
            <a:r>
              <a:rPr lang="en-GB" smtClean="0"/>
              <a:t>But: great uncertainty in outlook for graduates</a:t>
            </a:r>
            <a:endParaRPr lang="en-GB" dirty="0" smtClean="0"/>
          </a:p>
          <a:p>
            <a:r>
              <a:rPr lang="en-GB" smtClean="0"/>
              <a:t>"Graduate job" as one lens for examining change</a:t>
            </a:r>
          </a:p>
          <a:p>
            <a:r>
              <a:rPr lang="en-GB" smtClean="0"/>
              <a:t>Other uses: HR analysis incl. careers IAG, TEF etc. 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A2BA434-B8BD-4409-9D79-F62ADDB6CDE7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mtClean="0"/>
              <a:t>The match: so far so good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Match with graduate jobs, 97/01 to 06/12:</a:t>
            </a:r>
          </a:p>
          <a:p>
            <a:pPr lvl="1"/>
            <a:r>
              <a:rPr lang="en-GB" dirty="0" smtClean="0"/>
              <a:t>Graduates as % of employment:</a:t>
            </a:r>
          </a:p>
          <a:p>
            <a:pPr lvl="1">
              <a:buNone/>
            </a:pPr>
            <a:r>
              <a:rPr lang="en-GB" dirty="0" smtClean="0"/>
              <a:t>			30% 			42%</a:t>
            </a:r>
          </a:p>
          <a:p>
            <a:pPr lvl="1"/>
            <a:r>
              <a:rPr lang="en-GB" dirty="0" smtClean="0"/>
              <a:t>Graduate jobs as % of employment:</a:t>
            </a:r>
          </a:p>
          <a:p>
            <a:pPr lvl="1">
              <a:buNone/>
            </a:pPr>
            <a:r>
              <a:rPr lang="en-GB" dirty="0" smtClean="0"/>
              <a:t>			32% 			41%</a:t>
            </a:r>
          </a:p>
          <a:p>
            <a:pPr lvl="1">
              <a:buNone/>
            </a:pPr>
            <a:r>
              <a:rPr lang="en-GB" dirty="0" smtClean="0"/>
              <a:t>-----------------------------------------------------------------------</a:t>
            </a:r>
          </a:p>
          <a:p>
            <a:pPr lvl="1">
              <a:buNone/>
            </a:pPr>
            <a:r>
              <a:rPr lang="en-GB" dirty="0" smtClean="0"/>
              <a:t>Median "returns" (=wage gap) held steady</a:t>
            </a:r>
          </a:p>
          <a:p>
            <a:pPr lvl="1">
              <a:buNone/>
            </a:pPr>
            <a:r>
              <a:rPr lang="en-GB" dirty="0" smtClean="0"/>
              <a:t>------------------------------------------------------------------------</a:t>
            </a:r>
          </a:p>
          <a:p>
            <a:pPr lvl="1">
              <a:buNone/>
            </a:pPr>
            <a:r>
              <a:rPr lang="en-GB" dirty="0" smtClean="0"/>
              <a:t>But there is growing differentiation: by grade, subject, hierarchy. 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C52A8-55D9-4E03-A9CA-0FBBFCD391DB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3563888" y="2636912"/>
            <a:ext cx="86409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Arrow 5"/>
          <p:cNvSpPr/>
          <p:nvPr/>
        </p:nvSpPr>
        <p:spPr>
          <a:xfrm>
            <a:off x="3563888" y="3625849"/>
            <a:ext cx="86409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 Log wage penalty for underemployed graduates 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BA434-B8BD-4409-9D79-F62ADDB6CDE7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47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Graduate Employment Clouds?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UK graduate underemployment relatively high</a:t>
            </a:r>
          </a:p>
          <a:p>
            <a:r>
              <a:rPr lang="en-GB" smtClean="0"/>
              <a:t>ongoing rise in supply of graduates</a:t>
            </a:r>
          </a:p>
          <a:p>
            <a:r>
              <a:rPr lang="en-GB" smtClean="0"/>
              <a:t>Demand uncertainty:</a:t>
            </a:r>
          </a:p>
          <a:p>
            <a:pPr lvl="1"/>
            <a:r>
              <a:rPr lang="en-GB" smtClean="0"/>
              <a:t>ongoing hollowing out?</a:t>
            </a:r>
          </a:p>
          <a:p>
            <a:pPr lvl="1"/>
            <a:r>
              <a:rPr lang="en-GB" smtClean="0"/>
              <a:t>maturity of existing ICT?</a:t>
            </a:r>
          </a:p>
          <a:p>
            <a:pPr lvl="1"/>
            <a:r>
              <a:rPr lang="en-GB" smtClean="0"/>
              <a:t>the difference in new-wave automation?</a:t>
            </a:r>
          </a:p>
          <a:p>
            <a:r>
              <a:rPr lang="en-GB" smtClean="0"/>
              <a:t>Brexit-led recession</a:t>
            </a:r>
          </a:p>
          <a:p>
            <a:pPr lvl="1"/>
            <a:endParaRPr lang="en-GB" smtClean="0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A87095-A25C-4AFC-9B8E-022FC764B406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BA434-B8BD-4409-9D79-F62ADDB6CDE7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51521" y="260648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latin typeface="+mn-lt"/>
              </a:rPr>
              <a:t>The proportion of total working hours in graduate jobs* in international comparison</a:t>
            </a:r>
            <a:endParaRPr lang="en-GB" sz="2800" b="1" dirty="0">
              <a:latin typeface="+mn-lt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886247018"/>
              </p:ext>
            </p:extLst>
          </p:nvPr>
        </p:nvGraphicFramePr>
        <p:xfrm>
          <a:off x="251520" y="1802764"/>
          <a:ext cx="8640960" cy="4553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/>
          <p:cNvSpPr/>
          <p:nvPr/>
        </p:nvSpPr>
        <p:spPr>
          <a:xfrm>
            <a:off x="251520" y="6381234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>
                <a:ea typeface="Calibri" panose="020F0502020204030204" pitchFamily="34" charset="0"/>
              </a:rPr>
              <a:t>Base: Employed </a:t>
            </a:r>
            <a:r>
              <a:rPr lang="en-GB" sz="1800" dirty="0">
                <a:ea typeface="Calibri" panose="020F0502020204030204" pitchFamily="34" charset="0"/>
              </a:rPr>
              <a:t>Labour Force 25-54 </a:t>
            </a:r>
            <a:r>
              <a:rPr lang="en-GB" sz="1800" dirty="0" smtClean="0">
                <a:ea typeface="Calibri" panose="020F0502020204030204" pitchFamily="34" charset="0"/>
              </a:rPr>
              <a:t>years. Source: SAS Rounds I and II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15382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636" y="260129"/>
            <a:ext cx="8229600" cy="936624"/>
          </a:xfrm>
        </p:spPr>
        <p:txBody>
          <a:bodyPr>
            <a:normAutofit/>
          </a:bodyPr>
          <a:lstStyle/>
          <a:p>
            <a:r>
              <a:rPr lang="en-GB" dirty="0" smtClean="0"/>
              <a:t>"Under-employed" graduates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1C0308-5C08-4F5C-8B8C-8BEB82731110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225052300"/>
              </p:ext>
            </p:extLst>
          </p:nvPr>
        </p:nvGraphicFramePr>
        <p:xfrm>
          <a:off x="457200" y="1196753"/>
          <a:ext cx="8229599" cy="5159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4"/>
          <p:cNvSpPr/>
          <p:nvPr/>
        </p:nvSpPr>
        <p:spPr>
          <a:xfrm>
            <a:off x="436636" y="6356350"/>
            <a:ext cx="70876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ea typeface="Calibri" panose="020F0502020204030204" pitchFamily="34" charset="0"/>
              </a:rPr>
              <a:t>Source: SAS Rounds </a:t>
            </a:r>
            <a:r>
              <a:rPr lang="en-GB" sz="1600" dirty="0" smtClean="0">
                <a:ea typeface="Calibri" panose="020F0502020204030204" pitchFamily="34" charset="0"/>
              </a:rPr>
              <a:t>I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60158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mtClean="0"/>
              <a:t>Our work at LLAKES and CGHE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mtClean="0"/>
              <a:t>studying the differentiation in the economic and other returns to HE for many developed countries</a:t>
            </a:r>
          </a:p>
          <a:p>
            <a:r>
              <a:rPr lang="en-GB" smtClean="0"/>
              <a:t>differentiation within the labour market, and/or within HE itself</a:t>
            </a:r>
          </a:p>
          <a:p>
            <a:endParaRPr lang="en-GB" smtClean="0"/>
          </a:p>
          <a:p>
            <a:pPr>
              <a:buNone/>
            </a:pP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A87095-A25C-4AFC-9B8E-022FC764B406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smtClean="0">
                <a:solidFill>
                  <a:srgbClr val="003399"/>
                </a:solidFill>
              </a:rPr>
              <a:t>So far: </a:t>
            </a:r>
            <a:endParaRPr lang="en-GB" sz="3600">
              <a:solidFill>
                <a:srgbClr val="00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GB" dirty="0" smtClean="0">
                <a:solidFill>
                  <a:srgbClr val="003399"/>
                </a:solidFill>
              </a:rPr>
              <a:t>Green, F. and G. Henseke (2016). "The Changing Graduate Labour Market: Analysis Using a New Indicator of Graduate Jobs". </a:t>
            </a:r>
            <a:r>
              <a:rPr lang="en-GB" u="sng" dirty="0" smtClean="0">
                <a:solidFill>
                  <a:srgbClr val="003399"/>
                </a:solidFill>
              </a:rPr>
              <a:t>IZA Journal of </a:t>
            </a:r>
            <a:r>
              <a:rPr lang="en-GB" u="sng" dirty="0" err="1" smtClean="0">
                <a:solidFill>
                  <a:srgbClr val="003399"/>
                </a:solidFill>
              </a:rPr>
              <a:t>Labor</a:t>
            </a:r>
            <a:r>
              <a:rPr lang="en-GB" u="sng" dirty="0" smtClean="0">
                <a:solidFill>
                  <a:srgbClr val="003399"/>
                </a:solidFill>
              </a:rPr>
              <a:t> Policy</a:t>
            </a:r>
            <a:r>
              <a:rPr lang="en-GB" dirty="0" smtClean="0">
                <a:solidFill>
                  <a:srgbClr val="003399"/>
                </a:solidFill>
              </a:rPr>
              <a:t>.</a:t>
            </a:r>
          </a:p>
          <a:p>
            <a:pPr>
              <a:buNone/>
            </a:pPr>
            <a:r>
              <a:rPr lang="en-GB" dirty="0" smtClean="0">
                <a:solidFill>
                  <a:srgbClr val="003399"/>
                </a:solidFill>
              </a:rPr>
              <a:t>Green, F. and G. Henseke (2016) "Should governments of OECD countries worry about graduate underemployment?" </a:t>
            </a:r>
            <a:r>
              <a:rPr lang="en-GB" u="sng" dirty="0" smtClean="0">
                <a:solidFill>
                  <a:srgbClr val="003399"/>
                </a:solidFill>
              </a:rPr>
              <a:t>Oxford Review of Economic Policy.</a:t>
            </a:r>
            <a:r>
              <a:rPr lang="en-GB" dirty="0" smtClean="0">
                <a:solidFill>
                  <a:srgbClr val="003399"/>
                </a:solidFill>
              </a:rPr>
              <a:t> </a:t>
            </a:r>
          </a:p>
          <a:p>
            <a:pPr>
              <a:buNone/>
            </a:pPr>
            <a:r>
              <a:rPr lang="en-GB" dirty="0" smtClean="0">
                <a:solidFill>
                  <a:srgbClr val="003399"/>
                </a:solidFill>
              </a:rPr>
              <a:t>Both available open access online.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A87095-A25C-4AFC-9B8E-022FC764B406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Concept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"a substantial portion of the skills used are normally acquired in the course of higher education, including many of the activities surrounding it, and of its aftermath"</a:t>
            </a:r>
          </a:p>
          <a:p>
            <a:r>
              <a:rPr lang="en-GB" dirty="0" smtClean="0"/>
              <a:t>Two properties to note:</a:t>
            </a:r>
          </a:p>
          <a:p>
            <a:pPr lvl="1"/>
            <a:r>
              <a:rPr lang="en-GB" dirty="0"/>
              <a:t>I</a:t>
            </a:r>
            <a:r>
              <a:rPr lang="en-GB" dirty="0" smtClean="0"/>
              <a:t>mprecise</a:t>
            </a:r>
          </a:p>
          <a:p>
            <a:pPr lvl="1"/>
            <a:r>
              <a:rPr lang="en-GB" dirty="0"/>
              <a:t>S</a:t>
            </a:r>
            <a:r>
              <a:rPr lang="en-GB" dirty="0" smtClean="0"/>
              <a:t>ome skills from HE </a:t>
            </a:r>
            <a:r>
              <a:rPr lang="en-GB" i="1" dirty="0" smtClean="0"/>
              <a:t>not</a:t>
            </a:r>
            <a:r>
              <a:rPr lang="en-GB" dirty="0" smtClean="0"/>
              <a:t> used in graduate jobs</a:t>
            </a:r>
          </a:p>
          <a:p>
            <a:pPr lvl="1"/>
            <a:r>
              <a:rPr lang="en-GB" dirty="0" smtClean="0"/>
              <a:t>Some graduate skills likely to be acquired outside HE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C52A8-55D9-4E03-A9CA-0FBBFCD391D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40132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GB" smtClean="0"/>
              <a:t>A new indicator of </a:t>
            </a:r>
            <a:br>
              <a:rPr lang="en-GB" smtClean="0"/>
            </a:br>
            <a:r>
              <a:rPr lang="en-GB" smtClean="0"/>
              <a:t>graduate jobs: SOC(HE)_GH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“Jobs” </a:t>
            </a:r>
            <a:r>
              <a:rPr lang="en-GB" dirty="0"/>
              <a:t>are </a:t>
            </a:r>
            <a:r>
              <a:rPr lang="en-GB" dirty="0" smtClean="0"/>
              <a:t>classified into a cluster of graduate and non-graduate occupations based on worker-reported tasks and associated high-skill requirements</a:t>
            </a:r>
            <a:endParaRPr lang="en-GB" dirty="0"/>
          </a:p>
          <a:p>
            <a:r>
              <a:rPr lang="en-GB" dirty="0" smtClean="0"/>
              <a:t>Aim is to classify “minor groups” (at 3-digit level)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A2BA434-B8BD-4409-9D79-F62ADDB6CDE7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46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404813"/>
            <a:ext cx="7201296" cy="9826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dirty="0" smtClean="0"/>
              <a:t>Data: skills and employment surveys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23850" y="1916113"/>
            <a:ext cx="8353425" cy="4033837"/>
          </a:xfrm>
        </p:spPr>
        <p:txBody>
          <a:bodyPr>
            <a:normAutofit/>
          </a:bodyPr>
          <a:lstStyle/>
          <a:p>
            <a:pPr eaLnBrk="1" hangingPunct="1"/>
            <a:endParaRPr lang="en-GB" dirty="0" smtClean="0"/>
          </a:p>
          <a:p>
            <a:pPr eaLnBrk="1" hangingPunct="1"/>
            <a:endParaRPr lang="en-GB" sz="2400" dirty="0" smtClean="0"/>
          </a:p>
          <a:p>
            <a:pPr eaLnBrk="1" hangingPunct="1"/>
            <a:endParaRPr lang="en-GB" sz="2400" dirty="0" smtClean="0"/>
          </a:p>
          <a:p>
            <a:pPr eaLnBrk="1" hangingPunct="1"/>
            <a:endParaRPr lang="en-GB" sz="2400" dirty="0" smtClean="0"/>
          </a:p>
          <a:p>
            <a:pPr eaLnBrk="1" hangingPunct="1">
              <a:buNone/>
            </a:pPr>
            <a:endParaRPr lang="en-GB" sz="24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A2BA434-B8BD-4409-9D79-F62ADDB6CDE7}" type="slidenum">
              <a:rPr lang="en-GB" smtClean="0"/>
              <a:pPr/>
              <a:t>5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6848465"/>
              </p:ext>
            </p:extLst>
          </p:nvPr>
        </p:nvGraphicFramePr>
        <p:xfrm>
          <a:off x="971600" y="1556792"/>
          <a:ext cx="720080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5874"/>
                <a:gridCol w="3524659"/>
                <a:gridCol w="240026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Date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Survey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Sample Size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1986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Social</a:t>
                      </a:r>
                      <a:r>
                        <a:rPr lang="en-GB" sz="2400" baseline="0" dirty="0" smtClean="0">
                          <a:solidFill>
                            <a:schemeClr val="tx1"/>
                          </a:solidFill>
                        </a:rPr>
                        <a:t> Change &amp; Economic Life Initiative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4047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1992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Employment in Britain Survey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3855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1997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Skills Survey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2467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2001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Skills Survey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4470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2006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Skills Survey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7787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smtClean="0"/>
                        <a:t>2012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Skills and Employment Survey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3200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Skills indices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u="sng" dirty="0" smtClean="0"/>
              <a:t>Dependent</a:t>
            </a:r>
            <a:r>
              <a:rPr lang="en-GB" dirty="0" smtClean="0"/>
              <a:t>: self-reported education requirements to do job (1=tertiary education or equivalent, 0=otherwise)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u="sng" dirty="0" smtClean="0"/>
              <a:t>Independent</a:t>
            </a:r>
            <a:r>
              <a:rPr lang="en-GB" dirty="0" smtClean="0"/>
              <a:t>: 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i="1" dirty="0" smtClean="0"/>
              <a:t>High-level cognitive  tasks</a:t>
            </a:r>
            <a:r>
              <a:rPr lang="en-GB" dirty="0" smtClean="0"/>
              <a:t>: Literacy, numeracy, problem solving, </a:t>
            </a:r>
            <a:r>
              <a:rPr lang="en-GB" dirty="0"/>
              <a:t>task complexity, </a:t>
            </a:r>
            <a:r>
              <a:rPr lang="en-GB" dirty="0" smtClean="0"/>
              <a:t>advanced or complex </a:t>
            </a:r>
            <a:r>
              <a:rPr lang="en-GB" dirty="0"/>
              <a:t>computer </a:t>
            </a:r>
            <a:r>
              <a:rPr lang="en-GB" dirty="0" smtClean="0"/>
              <a:t>use, </a:t>
            </a:r>
            <a:r>
              <a:rPr lang="en-GB" dirty="0"/>
              <a:t>specialist </a:t>
            </a:r>
            <a:r>
              <a:rPr lang="en-GB" dirty="0" smtClean="0"/>
              <a:t>knowledge  </a:t>
            </a:r>
          </a:p>
          <a:p>
            <a:pPr marL="514350" indent="-514350">
              <a:buFont typeface="+mj-lt"/>
              <a:buAutoNum type="arabicPeriod"/>
            </a:pPr>
            <a:r>
              <a:rPr lang="en-GB" i="1" dirty="0"/>
              <a:t>High-level </a:t>
            </a:r>
            <a:r>
              <a:rPr lang="en-GB" i="1" dirty="0" smtClean="0"/>
              <a:t>orchestration tasks</a:t>
            </a:r>
            <a:r>
              <a:rPr lang="en-GB" dirty="0" smtClean="0"/>
              <a:t>: professional communication, managerial responsibility, self-planning</a:t>
            </a:r>
          </a:p>
          <a:p>
            <a:pPr marL="514350" indent="-514350">
              <a:buFont typeface="+mj-lt"/>
              <a:buAutoNum type="arabicPeriod"/>
            </a:pPr>
            <a:r>
              <a:rPr lang="en-GB" i="1" dirty="0" smtClean="0"/>
              <a:t>Learning</a:t>
            </a:r>
            <a:r>
              <a:rPr lang="en-GB" dirty="0" smtClean="0"/>
              <a:t>: long training required to do job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Average degree </a:t>
            </a:r>
            <a:r>
              <a:rPr lang="en-GB" dirty="0"/>
              <a:t>requirements in similar </a:t>
            </a:r>
            <a:r>
              <a:rPr lang="en-GB" dirty="0" smtClean="0"/>
              <a:t>jobs (i.e. other jobs in the same minor group)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A2BA434-B8BD-4409-9D79-F62ADDB6CDE7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Method: Step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Step 1: We estimate the association of high-skilled tasks and learning requirement  with the propensity for a job to require tertiary level qualification.</a:t>
            </a:r>
          </a:p>
          <a:p>
            <a:endParaRPr lang="en-GB" dirty="0"/>
          </a:p>
          <a:p>
            <a:r>
              <a:rPr lang="en-GB" dirty="0" smtClean="0"/>
              <a:t>We do this using a ‘</a:t>
            </a:r>
            <a:r>
              <a:rPr lang="en-GB" dirty="0" err="1" smtClean="0"/>
              <a:t>probit</a:t>
            </a:r>
            <a:r>
              <a:rPr lang="en-GB" dirty="0" smtClean="0"/>
              <a:t> model’, drawing on more than 17,000 observations taken from successive SES surveys.</a:t>
            </a:r>
          </a:p>
          <a:p>
            <a:endParaRPr lang="en-GB" dirty="0"/>
          </a:p>
          <a:p>
            <a:r>
              <a:rPr lang="en-GB" dirty="0" smtClean="0"/>
              <a:t>For each person, we then derive an index  of ‘Graduate Skills Requirements’ as the sum over the independent variables, each weighted by its estimated </a:t>
            </a:r>
            <a:r>
              <a:rPr lang="en-GB" dirty="0" err="1" smtClean="0"/>
              <a:t>probit</a:t>
            </a:r>
            <a:r>
              <a:rPr lang="en-GB" dirty="0" smtClean="0"/>
              <a:t> coefficient.</a:t>
            </a:r>
          </a:p>
          <a:p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A2BA434-B8BD-4409-9D79-F62ADDB6CDE7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Method: Step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anchor="ctr"/>
          <a:lstStyle/>
          <a:p>
            <a:r>
              <a:rPr lang="en-GB" smtClean="0"/>
              <a:t>We compute the average </a:t>
            </a:r>
            <a:r>
              <a:rPr lang="en-GB" dirty="0" smtClean="0"/>
              <a:t>predicted </a:t>
            </a:r>
            <a:r>
              <a:rPr lang="en-GB" smtClean="0"/>
              <a:t>score in each "minor group" (3-digit) 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A2BA434-B8BD-4409-9D79-F62ADDB6CDE7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11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Method: Step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We ran a statistical “cluster analysis” to determine two clusters, and optimal threshold.</a:t>
            </a:r>
          </a:p>
          <a:p>
            <a:r>
              <a:rPr lang="en-GB" dirty="0" smtClean="0"/>
              <a:t>It groups each case (minor group) in one or other cluster: graduate or non-graduate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4A2BA434-B8BD-4409-9D79-F62ADDB6CDE7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07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6476</TotalTime>
  <Words>1490</Words>
  <Application>Microsoft Office PowerPoint</Application>
  <PresentationFormat>On-screen Show (4:3)</PresentationFormat>
  <Paragraphs>311</Paragraphs>
  <Slides>26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Times New Roman</vt:lpstr>
      <vt:lpstr>Office Theme</vt:lpstr>
      <vt:lpstr>Graduate Jobs  Francis Green and Golo Henseke  Workshop at Warwick Institute for Employment Research, 9/11/2016</vt:lpstr>
      <vt:lpstr>The changing graduate labour market</vt:lpstr>
      <vt:lpstr>Concept</vt:lpstr>
      <vt:lpstr>A new indicator of  graduate jobs: SOC(HE)_GH</vt:lpstr>
      <vt:lpstr>Data: skills and employment surveys</vt:lpstr>
      <vt:lpstr>Skills indices</vt:lpstr>
      <vt:lpstr>Method: Step 1</vt:lpstr>
      <vt:lpstr>Method: Step 2</vt:lpstr>
      <vt:lpstr>Method: Step 3</vt:lpstr>
      <vt:lpstr>PowerPoint Presentation</vt:lpstr>
      <vt:lpstr>What's the difference?</vt:lpstr>
      <vt:lpstr>PowerPoint Presentation</vt:lpstr>
      <vt:lpstr>PowerPoint Presentation</vt:lpstr>
      <vt:lpstr>Validation of SOC(HE)_GH</vt:lpstr>
      <vt:lpstr>Validation example: Earnings</vt:lpstr>
      <vt:lpstr>Validation example: Skills underutilisation</vt:lpstr>
      <vt:lpstr>Validation example: Aggregate matching</vt:lpstr>
      <vt:lpstr>PowerPoint Presentation</vt:lpstr>
      <vt:lpstr>PowerPoint Presentation</vt:lpstr>
      <vt:lpstr>The match: so far so good</vt:lpstr>
      <vt:lpstr> Log wage penalty for underemployed graduates </vt:lpstr>
      <vt:lpstr>Graduate Employment Clouds?</vt:lpstr>
      <vt:lpstr>PowerPoint Presentation</vt:lpstr>
      <vt:lpstr>"Under-employed" graduates</vt:lpstr>
      <vt:lpstr>Our work at LLAKES and CGHE</vt:lpstr>
      <vt:lpstr>So far: </vt:lpstr>
    </vt:vector>
  </TitlesOfParts>
  <Company>Cardiff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Alan Felstead</dc:creator>
  <cp:lastModifiedBy>Luchinskaya, Daria</cp:lastModifiedBy>
  <cp:revision>514</cp:revision>
  <dcterms:created xsi:type="dcterms:W3CDTF">2010-08-26T10:40:52Z</dcterms:created>
  <dcterms:modified xsi:type="dcterms:W3CDTF">2016-11-09T12:39:26Z</dcterms:modified>
</cp:coreProperties>
</file>