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9" r:id="rId3"/>
    <p:sldId id="270" r:id="rId4"/>
    <p:sldId id="268" r:id="rId5"/>
    <p:sldId id="264" r:id="rId6"/>
    <p:sldId id="258" r:id="rId7"/>
    <p:sldId id="261" r:id="rId8"/>
    <p:sldId id="262" r:id="rId9"/>
    <p:sldId id="263" r:id="rId10"/>
    <p:sldId id="266" r:id="rId11"/>
    <p:sldId id="25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6F91C-6ED0-47DC-A734-0E95DE1BD37F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EDFFD-9213-4AF7-A9EB-9E2C61475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54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772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990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990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552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999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121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267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192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395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352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3EDFFD-9213-4AF7-A9EB-9E2C614756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42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74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42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14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5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62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51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45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65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37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96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62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592C3-6CF4-4B23-B880-7482B1A9F4A2}" type="datetimeFigureOut">
              <a:rPr lang="en-GB" smtClean="0"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034E4-F717-4227-BB38-644648DE1D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7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ospects.ac.uk/energy_utilities_sector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myworldofwork.co.uk/" TargetMode="External"/><Relationship Id="rId7" Type="http://schemas.openxmlformats.org/officeDocument/2006/relationships/hyperlink" Target="http://www.nidirect.gov.uk/career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hyperlink" Target="http://www.careerswales.com/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14.jpg"/><Relationship Id="rId9" Type="http://schemas.openxmlformats.org/officeDocument/2006/relationships/hyperlink" Target="https://nationalcareersservice.direct.gov.uk/Pages/Home.aspx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www.careersbox.co.uk/sector.php?sector=45" TargetMode="External"/><Relationship Id="rId7" Type="http://schemas.openxmlformats.org/officeDocument/2006/relationships/image" Target="../media/image19.jp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11" Type="http://schemas.openxmlformats.org/officeDocument/2006/relationships/hyperlink" Target="https://www.gov.uk/jobsearch" TargetMode="External"/><Relationship Id="rId5" Type="http://schemas.openxmlformats.org/officeDocument/2006/relationships/hyperlink" Target="http://www.industryspotlight.org.uk/energy/index.php" TargetMode="External"/><Relationship Id="rId10" Type="http://schemas.openxmlformats.org/officeDocument/2006/relationships/image" Target="../media/image21.png"/><Relationship Id="rId4" Type="http://schemas.openxmlformats.org/officeDocument/2006/relationships/hyperlink" Target="http://icould.com/bkarticle/what-is-waste-to-energy/" TargetMode="External"/><Relationship Id="rId9" Type="http://schemas.openxmlformats.org/officeDocument/2006/relationships/hyperlink" Target="http://apprenticeships.org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oilandgascareer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hyperlink" Target="http://www.myoilandgascareer.com/ask-the-professional" TargetMode="External"/><Relationship Id="rId4" Type="http://schemas.openxmlformats.org/officeDocument/2006/relationships/hyperlink" Target="http://www.myoilandgascareer.com/case-study/steve-redgrave-drilling-enginee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r5pDNEcSf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youtube.com/user/ThinkPowerSector?feature=wat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skills.co.uk/download.php?id=1188.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turemorph.org/wp-content/uploads/2012/03/STEM-Renewable-Energy1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://www.futuremorph.org/wp-content/uploads/2012/03/STEM-Nuclear1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fac/soc/ier/ngrf/lmifuturetrends/sectorscovered/energ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gent-ssc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hyperlink" Target="http://www.cogent-careers.com/careerpathway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morrowsengineers.org.uk/home.cf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hyperlink" Target="http://www.tomorrowsengineers.org.uk/teachers.cf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an\AppData\Local\Microsoft\Windows\Temporary Internet Files\Content.IE5\UU7ALXP5\MP90042439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64" y="13072"/>
            <a:ext cx="9144000" cy="684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178266" cy="2664296"/>
          </a:xfr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Top Sources </a:t>
            </a:r>
            <a:r>
              <a:rPr lang="en-GB" dirty="0"/>
              <a:t>of Careers </a:t>
            </a:r>
            <a:r>
              <a:rPr lang="en-GB" dirty="0" smtClean="0"/>
              <a:t>Information for the </a:t>
            </a:r>
            <a:r>
              <a:rPr lang="en-GB" dirty="0"/>
              <a:t>Energy and Utilities Industries 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6021288"/>
            <a:ext cx="6400800" cy="69961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Module 1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2013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en-GB" dirty="0" smtClean="0"/>
              <a:t>Prospects.ac.uk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680520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GB" dirty="0" smtClean="0"/>
              <a:t>Job Sectors: </a:t>
            </a:r>
            <a:r>
              <a:rPr lang="en-GB" dirty="0" smtClean="0">
                <a:hlinkClick r:id="rId3"/>
              </a:rPr>
              <a:t>Energy and Utilities</a:t>
            </a:r>
            <a:r>
              <a:rPr lang="en-GB" dirty="0" smtClean="0"/>
              <a:t>. Includes overview of sector, examples of </a:t>
            </a:r>
            <a:r>
              <a:rPr lang="en-GB" b="1" dirty="0" smtClean="0"/>
              <a:t>graduate</a:t>
            </a:r>
            <a:r>
              <a:rPr lang="en-GB" dirty="0" smtClean="0"/>
              <a:t> employers, jobs and case studies as well as live vacancies, including courses. </a:t>
            </a:r>
          </a:p>
          <a:p>
            <a:r>
              <a:rPr lang="en-GB" b="1" dirty="0" smtClean="0"/>
              <a:t>Prospects Planner </a:t>
            </a:r>
            <a:r>
              <a:rPr lang="en-GB" dirty="0" smtClean="0"/>
              <a:t>helps with careers choice.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9" t="10783" r="19693" b="11911"/>
          <a:stretch/>
        </p:blipFill>
        <p:spPr bwMode="auto">
          <a:xfrm>
            <a:off x="4644008" y="1484783"/>
            <a:ext cx="4032448" cy="4680521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70609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National Careers Websites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All of these sites (logos are links) have a broad range, which includes the energy and utilities industries, of role profiles, careers information, labour market </a:t>
            </a:r>
            <a:r>
              <a:rPr lang="en-GB" sz="2800" smtClean="0"/>
              <a:t>information and </a:t>
            </a:r>
            <a:r>
              <a:rPr lang="en-GB" sz="2800" dirty="0" smtClean="0"/>
              <a:t>live job vacancies:</a:t>
            </a:r>
            <a:endParaRPr lang="en-GB" dirty="0"/>
          </a:p>
        </p:txBody>
      </p:sp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02" y="3206002"/>
            <a:ext cx="3792209" cy="1015086"/>
          </a:xfrm>
          <a:prstGeom prst="rect">
            <a:avLst/>
          </a:prstGeom>
        </p:spPr>
      </p:pic>
      <p:pic>
        <p:nvPicPr>
          <p:cNvPr id="7" name="Picture 6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73" y="4614600"/>
            <a:ext cx="4087044" cy="758616"/>
          </a:xfrm>
          <a:prstGeom prst="rect">
            <a:avLst/>
          </a:prstGeom>
        </p:spPr>
      </p:pic>
      <p:pic>
        <p:nvPicPr>
          <p:cNvPr id="8" name="Picture 7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883" y="3178408"/>
            <a:ext cx="2210419" cy="898663"/>
          </a:xfrm>
          <a:prstGeom prst="rect">
            <a:avLst/>
          </a:prstGeom>
        </p:spPr>
      </p:pic>
      <p:pic>
        <p:nvPicPr>
          <p:cNvPr id="10" name="Picture 2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8" t="15304" r="79641" b="72084"/>
          <a:stretch/>
        </p:blipFill>
        <p:spPr bwMode="auto">
          <a:xfrm>
            <a:off x="5436096" y="4437112"/>
            <a:ext cx="1209891" cy="1368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2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0609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Other sites to try….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      </a:t>
            </a:r>
            <a:r>
              <a:rPr lang="en-GB" sz="2800" dirty="0" smtClean="0"/>
              <a:t>including </a:t>
            </a:r>
            <a:r>
              <a:rPr lang="en-GB" sz="2800" dirty="0" smtClean="0">
                <a:hlinkClick r:id="rId3"/>
              </a:rPr>
              <a:t>Energy and Utilities</a:t>
            </a:r>
            <a:endParaRPr lang="en-GB" sz="2800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                </a:t>
            </a:r>
            <a:r>
              <a:rPr lang="en-GB" sz="2800" dirty="0" smtClean="0"/>
              <a:t>careers stories in film and articles e.g. </a:t>
            </a:r>
            <a:r>
              <a:rPr lang="en-GB" sz="2800" dirty="0" smtClean="0">
                <a:hlinkClick r:id="rId4"/>
              </a:rPr>
              <a:t>waste to energy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           Industry Spotlight on the </a:t>
            </a:r>
            <a:r>
              <a:rPr lang="en-GB" sz="2800" dirty="0" smtClean="0">
                <a:hlinkClick r:id="rId5"/>
              </a:rPr>
              <a:t>Energy Industry</a:t>
            </a: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2800" dirty="0"/>
              <a:t> </a:t>
            </a:r>
            <a:r>
              <a:rPr lang="en-GB" sz="2800" dirty="0" smtClean="0"/>
              <a:t>National Apprenticeship Service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Universal Jobmatch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46" y="1205544"/>
            <a:ext cx="2651760" cy="6888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39" y="1988840"/>
            <a:ext cx="1599290" cy="87435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5" t="19826" r="63913" b="69913"/>
          <a:stretch/>
        </p:blipFill>
        <p:spPr bwMode="auto">
          <a:xfrm>
            <a:off x="537412" y="3429001"/>
            <a:ext cx="1298585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28" t="18477" r="16266" b="66126"/>
          <a:stretch/>
        </p:blipFill>
        <p:spPr bwMode="auto">
          <a:xfrm>
            <a:off x="5364088" y="4085862"/>
            <a:ext cx="2500133" cy="117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hlinkClick r:id="rId11"/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" t="24911" r="90411" b="63089"/>
          <a:stretch/>
        </p:blipFill>
        <p:spPr bwMode="auto">
          <a:xfrm>
            <a:off x="3563888" y="5259023"/>
            <a:ext cx="100699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84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dirty="0" smtClean="0">
                <a:hlinkClick r:id="rId3"/>
              </a:rPr>
              <a:t>My Oil and Gas Career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95598" cy="45259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en-GB" dirty="0" smtClean="0"/>
              <a:t>Career planner with quick pointers to broad range of suitable careers with info and </a:t>
            </a:r>
            <a:r>
              <a:rPr lang="en-GB" dirty="0" smtClean="0">
                <a:hlinkClick r:id="rId4"/>
              </a:rPr>
              <a:t>video case studies</a:t>
            </a:r>
            <a:endParaRPr lang="en-GB" dirty="0" smtClean="0"/>
          </a:p>
          <a:p>
            <a:r>
              <a:rPr lang="en-GB" dirty="0" smtClean="0"/>
              <a:t>Interactive games zone</a:t>
            </a:r>
          </a:p>
          <a:p>
            <a:r>
              <a:rPr lang="en-GB" dirty="0" smtClean="0"/>
              <a:t>Useful </a:t>
            </a:r>
            <a:r>
              <a:rPr lang="en-GB" dirty="0" smtClean="0">
                <a:hlinkClick r:id="rId5"/>
              </a:rPr>
              <a:t>FAQs</a:t>
            </a:r>
            <a:endParaRPr lang="en-GB" dirty="0" smtClean="0"/>
          </a:p>
          <a:p>
            <a:r>
              <a:rPr lang="en-GB" dirty="0" smtClean="0"/>
              <a:t>Curriculum resources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52798" y="4758556"/>
            <a:ext cx="4734002" cy="136760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en-GB" dirty="0" smtClean="0"/>
              <a:t>Links to companies</a:t>
            </a:r>
          </a:p>
          <a:p>
            <a:r>
              <a:rPr lang="en-GB" dirty="0" smtClean="0"/>
              <a:t>‘Life in oil and gas’ - information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3" t="30956" r="29238" b="27026"/>
          <a:stretch/>
        </p:blipFill>
        <p:spPr bwMode="auto">
          <a:xfrm>
            <a:off x="3952799" y="1556792"/>
            <a:ext cx="4795666" cy="3201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hink Power Websit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" t="-463" r="35429" b="17391"/>
          <a:stretch/>
        </p:blipFill>
        <p:spPr>
          <a:xfrm>
            <a:off x="3851920" y="1556792"/>
            <a:ext cx="5041255" cy="5112296"/>
          </a:xfrm>
        </p:spPr>
      </p:pic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3851920" y="77540"/>
            <a:ext cx="5040560" cy="1407244"/>
          </a:xfr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3600" dirty="0" smtClean="0"/>
              <a:t>Thinkpowersector.co.uk</a:t>
            </a:r>
            <a:endParaRPr lang="en-GB" sz="36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79512" y="116632"/>
            <a:ext cx="3600400" cy="65527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dirty="0" smtClean="0"/>
              <a:t>You tube video </a:t>
            </a:r>
            <a:r>
              <a:rPr lang="en-GB" sz="3600" dirty="0" smtClean="0">
                <a:hlinkClick r:id="rId3"/>
              </a:rPr>
              <a:t>“How to navigate the thinkpowersector website”</a:t>
            </a:r>
            <a:r>
              <a:rPr lang="en-GB" sz="3600" dirty="0" smtClean="0"/>
              <a:t> and more on their </a:t>
            </a:r>
            <a:r>
              <a:rPr lang="en-GB" sz="3600" dirty="0" smtClean="0">
                <a:hlinkClick r:id="rId4"/>
              </a:rPr>
              <a:t>you tube channel </a:t>
            </a:r>
            <a:endParaRPr lang="en-GB" sz="3600" dirty="0" smtClean="0"/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dirty="0" smtClean="0"/>
              <a:t>Focus on </a:t>
            </a:r>
            <a:r>
              <a:rPr lang="en-GB" sz="3600" b="1" dirty="0" smtClean="0"/>
              <a:t>electricity</a:t>
            </a:r>
            <a:r>
              <a:rPr lang="en-GB" sz="3600" dirty="0" smtClean="0"/>
              <a:t> at all levels: apprentice, technician, graduate, returner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b="1" dirty="0" smtClean="0"/>
              <a:t>Career Planning Tool </a:t>
            </a:r>
            <a:r>
              <a:rPr lang="en-GB" sz="3600" dirty="0" smtClean="0"/>
              <a:t>with job descriptions, preferred qualifications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dirty="0" smtClean="0"/>
              <a:t>Video Deck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b="1" dirty="0" smtClean="0"/>
              <a:t>Jobs Board</a:t>
            </a:r>
            <a:r>
              <a:rPr lang="en-GB" sz="3600" dirty="0" smtClean="0"/>
              <a:t>: live vacancies across the country and links to major employers’ websites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dirty="0" smtClean="0"/>
              <a:t>Engaging, interactive features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b="1" dirty="0" smtClean="0"/>
              <a:t>Sections</a:t>
            </a:r>
            <a:r>
              <a:rPr lang="en-GB" sz="3600" dirty="0" smtClean="0"/>
              <a:t> for teachers, parents and careers advisors including lesson plans and ideas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GB" sz="3600" b="1" dirty="0" smtClean="0"/>
              <a:t>Links </a:t>
            </a:r>
            <a:r>
              <a:rPr lang="en-GB" sz="3600" dirty="0" smtClean="0"/>
              <a:t>including Think Power Summer School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336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>
            <a:stCxn id="16" idx="1"/>
          </p:cNvCxnSpPr>
          <p:nvPr/>
        </p:nvCxnSpPr>
        <p:spPr>
          <a:xfrm flipH="1" flipV="1">
            <a:off x="1187624" y="3356992"/>
            <a:ext cx="1800200" cy="328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5" idx="1"/>
          </p:cNvCxnSpPr>
          <p:nvPr/>
        </p:nvCxnSpPr>
        <p:spPr>
          <a:xfrm flipH="1">
            <a:off x="827584" y="2317522"/>
            <a:ext cx="1584176" cy="823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1760" y="2132856"/>
            <a:ext cx="5424242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Wide range of profiles with links to further information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3501008"/>
            <a:ext cx="5790239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Career Fact sheets for Renewables, oil and gas and nuclear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259632" y="3573016"/>
            <a:ext cx="2016224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47864" y="4941168"/>
            <a:ext cx="4925003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Degree courses accredited by The Energy Institute </a:t>
            </a:r>
          </a:p>
          <a:p>
            <a:r>
              <a:rPr lang="en-GB" dirty="0" smtClean="0"/>
              <a:t>across the UK and beyond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979170" y="116632"/>
            <a:ext cx="547315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Information about the industries &amp; curriculum materials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6748" y="6381328"/>
            <a:ext cx="2181751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www.energyzone.net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39952" y="485964"/>
            <a:ext cx="1512168" cy="206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17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r>
              <a:rPr lang="en-GB" smtClean="0"/>
              <a:t>www.euskills.co.uk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3136495" cy="3384376"/>
          </a:xfr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 smtClean="0"/>
              <a:t>Industry descriptors, job profiles , </a:t>
            </a:r>
            <a:r>
              <a:rPr lang="en-GB" dirty="0" smtClean="0">
                <a:hlinkClick r:id="rId3"/>
              </a:rPr>
              <a:t>LMI reports</a:t>
            </a:r>
            <a:r>
              <a:rPr lang="en-GB" dirty="0" smtClean="0"/>
              <a:t> and video case studies all available.</a:t>
            </a:r>
          </a:p>
          <a:p>
            <a:r>
              <a:rPr lang="en-GB" dirty="0" smtClean="0"/>
              <a:t>Jobs and employers site: </a:t>
            </a:r>
          </a:p>
        </p:txBody>
      </p:sp>
      <p:pic>
        <p:nvPicPr>
          <p:cNvPr id="6" name="Content Placeholder 5" descr="EU Skills High Res JPEG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6" r="38606"/>
          <a:stretch>
            <a:fillRect/>
          </a:stretch>
        </p:blipFill>
        <p:spPr/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4" t="10609" r="12500" b="11166"/>
          <a:stretch/>
        </p:blipFill>
        <p:spPr bwMode="auto">
          <a:xfrm>
            <a:off x="3707904" y="1556792"/>
            <a:ext cx="4968552" cy="518457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Content Placeholder 6" descr="Brilliant Thinking JPEG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06" b="-21206"/>
          <a:stretch>
            <a:fillRect/>
          </a:stretch>
        </p:blipFill>
        <p:spPr>
          <a:xfrm>
            <a:off x="395536" y="4581128"/>
            <a:ext cx="2304256" cy="258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57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0" y="116632"/>
            <a:ext cx="4752528" cy="15841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Futuremorph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sz="2200" dirty="0"/>
              <a:t>The national website for STEM (science technology engineering and maths) </a:t>
            </a:r>
            <a:r>
              <a:rPr lang="en-GB" sz="2200" dirty="0" smtClean="0"/>
              <a:t>careers</a:t>
            </a:r>
            <a:br>
              <a:rPr lang="en-GB" sz="2200" dirty="0" smtClean="0"/>
            </a:br>
            <a:endParaRPr lang="en-GB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7505" y="3822700"/>
            <a:ext cx="3744416" cy="27026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Industry Focus: </a:t>
            </a:r>
            <a:r>
              <a:rPr lang="en-GB" dirty="0" smtClean="0">
                <a:hlinkClick r:id="rId3"/>
              </a:rPr>
              <a:t>The Renewable Energy Industry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Industry Focus: </a:t>
            </a:r>
            <a:r>
              <a:rPr lang="en-GB" dirty="0" smtClean="0">
                <a:hlinkClick r:id="rId4"/>
              </a:rPr>
              <a:t>The Nuclear Industry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0" y="5605264"/>
            <a:ext cx="3851920" cy="1252736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16931" r="46196" b="61212"/>
          <a:stretch/>
        </p:blipFill>
        <p:spPr bwMode="auto">
          <a:xfrm>
            <a:off x="4139954" y="5397500"/>
            <a:ext cx="4896542" cy="1271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3" t="12200" r="44585" b="25999"/>
          <a:stretch/>
        </p:blipFill>
        <p:spPr bwMode="auto">
          <a:xfrm>
            <a:off x="107504" y="116632"/>
            <a:ext cx="388843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268619" y="1917493"/>
            <a:ext cx="4608513" cy="31085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wide variety of articles and links to job profiles.  Lots of inspiration to encourage young people,  their parents, teachers and careers advisers to investigate STEM careers and learning. </a:t>
            </a:r>
          </a:p>
        </p:txBody>
      </p:sp>
    </p:spTree>
    <p:extLst>
      <p:ext uri="{BB962C8B-B14F-4D97-AF65-F5344CB8AC3E}">
        <p14:creationId xmlns:p14="http://schemas.microsoft.com/office/powerpoint/2010/main" val="217229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LMI Future Trends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94720" cy="506916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 smtClean="0">
                <a:hlinkClick r:id="rId3"/>
              </a:rPr>
              <a:t>Energy and Utilities</a:t>
            </a:r>
            <a:r>
              <a:rPr lang="en-GB" dirty="0" smtClean="0"/>
              <a:t> section has up to date LMI on the sector as a whole, regional and national facts, occupational information, equal opportunities, education and training, and links to further sources.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7" t="10434" r="13152" b="12348"/>
          <a:stretch/>
        </p:blipFill>
        <p:spPr bwMode="auto">
          <a:xfrm>
            <a:off x="3995936" y="260648"/>
            <a:ext cx="514806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76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260648"/>
            <a:ext cx="4402832" cy="100811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>
                <a:hlinkClick r:id="rId3"/>
              </a:rPr>
              <a:t>Cogent-careers.com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51520" y="260649"/>
            <a:ext cx="4038600" cy="2592287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en-GB" dirty="0" smtClean="0"/>
              <a:t>Sector Skills Council for </a:t>
            </a:r>
            <a:r>
              <a:rPr lang="en-GB" dirty="0"/>
              <a:t>Chemicals, </a:t>
            </a:r>
            <a:r>
              <a:rPr lang="en-GB" b="1" dirty="0"/>
              <a:t>Nuclear, Oil and Gas</a:t>
            </a:r>
            <a:r>
              <a:rPr lang="en-GB" dirty="0"/>
              <a:t>, Petroleum and Polymers</a:t>
            </a:r>
            <a:r>
              <a:rPr lang="en-GB" dirty="0" smtClean="0"/>
              <a:t>.</a:t>
            </a:r>
          </a:p>
          <a:p>
            <a:r>
              <a:rPr lang="en-GB" dirty="0" smtClean="0"/>
              <a:t>Industry information, role profiles and case studies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27984" y="1337636"/>
            <a:ext cx="4392488" cy="1443292"/>
          </a:xfr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hlinkClick r:id="rId4"/>
              </a:rPr>
              <a:t>Career </a:t>
            </a:r>
            <a:r>
              <a:rPr lang="en-GB" dirty="0">
                <a:hlinkClick r:id="rId4"/>
              </a:rPr>
              <a:t>pathways </a:t>
            </a:r>
            <a:r>
              <a:rPr lang="en-GB" dirty="0" smtClean="0"/>
              <a:t>and Qualification </a:t>
            </a:r>
            <a:r>
              <a:rPr lang="en-GB" dirty="0"/>
              <a:t>pathways for each </a:t>
            </a:r>
            <a:r>
              <a:rPr lang="en-GB" dirty="0" smtClean="0"/>
              <a:t>industry </a:t>
            </a:r>
            <a:r>
              <a:rPr lang="en-GB" sz="1700" dirty="0" smtClean="0"/>
              <a:t>(see below)</a:t>
            </a:r>
            <a:endParaRPr lang="en-GB" sz="1700" dirty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5" t="23826" r="19239" b="25833"/>
          <a:stretch/>
        </p:blipFill>
        <p:spPr bwMode="auto">
          <a:xfrm>
            <a:off x="395536" y="2993820"/>
            <a:ext cx="8269356" cy="383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7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73616" cy="9361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hlinkClick r:id="rId3"/>
              </a:rPr>
              <a:t>Tomorrow’s Engineers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36096" y="1272208"/>
            <a:ext cx="3250704" cy="5037111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 smtClean="0"/>
              <a:t>Covers all branches of engineering</a:t>
            </a:r>
          </a:p>
          <a:p>
            <a:r>
              <a:rPr lang="en-GB" dirty="0" smtClean="0"/>
              <a:t>Rich resource for </a:t>
            </a:r>
            <a:r>
              <a:rPr lang="en-GB" dirty="0" smtClean="0">
                <a:hlinkClick r:id="rId4"/>
              </a:rPr>
              <a:t>teachers</a:t>
            </a:r>
            <a:r>
              <a:rPr lang="en-GB" dirty="0" smtClean="0"/>
              <a:t> and students</a:t>
            </a:r>
          </a:p>
          <a:p>
            <a:r>
              <a:rPr lang="en-GB" dirty="0" smtClean="0"/>
              <a:t>Own you tube channel, free resource pack, </a:t>
            </a:r>
            <a:r>
              <a:rPr lang="en-GB" b="1" dirty="0" smtClean="0"/>
              <a:t>PowerPoint on engineering</a:t>
            </a:r>
            <a:endParaRPr lang="en-GB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2" t="16696" r="7826" b="12000"/>
          <a:stretch/>
        </p:blipFill>
        <p:spPr bwMode="auto">
          <a:xfrm>
            <a:off x="323528" y="1272208"/>
            <a:ext cx="4903522" cy="503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9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2040</TotalTime>
  <Words>461</Words>
  <Application>Microsoft Office PowerPoint</Application>
  <PresentationFormat>On-screen Show (4:3)</PresentationFormat>
  <Paragraphs>67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Top Sources of Careers Information for the Energy and Utilities Industries  </vt:lpstr>
      <vt:lpstr>My Oil and Gas Career</vt:lpstr>
      <vt:lpstr>Thinkpowersector.co.uk</vt:lpstr>
      <vt:lpstr>PowerPoint Presentation</vt:lpstr>
      <vt:lpstr>www.euskills.co.uk</vt:lpstr>
      <vt:lpstr> Futuremorph  The national website for STEM (science technology engineering and maths) careers </vt:lpstr>
      <vt:lpstr>LMI Future Trends</vt:lpstr>
      <vt:lpstr>Cogent-careers.com</vt:lpstr>
      <vt:lpstr>Tomorrow’s Engineers</vt:lpstr>
      <vt:lpstr>Prospects.ac.uk</vt:lpstr>
      <vt:lpstr>National Careers Websites</vt:lpstr>
      <vt:lpstr>Other sites to try….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</dc:creator>
  <cp:lastModifiedBy>Sally-Anne Barnes</cp:lastModifiedBy>
  <cp:revision>61</cp:revision>
  <dcterms:created xsi:type="dcterms:W3CDTF">2013-01-20T09:49:20Z</dcterms:created>
  <dcterms:modified xsi:type="dcterms:W3CDTF">2013-02-21T18:27:49Z</dcterms:modified>
</cp:coreProperties>
</file>