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4" r:id="rId6"/>
    <p:sldId id="263" r:id="rId7"/>
    <p:sldId id="260" r:id="rId8"/>
    <p:sldId id="265" r:id="rId9"/>
    <p:sldId id="261" r:id="rId10"/>
    <p:sldId id="266" r:id="rId11"/>
    <p:sldId id="267" r:id="rId12"/>
    <p:sldId id="262"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408"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GB"/>
  <c:chart>
    <c:plotArea>
      <c:layout/>
      <c:barChart>
        <c:barDir val="col"/>
        <c:grouping val="clustered"/>
        <c:ser>
          <c:idx val="0"/>
          <c:order val="0"/>
          <c:tx>
            <c:strRef>
              <c:f>Sheet1!$B$1</c:f>
              <c:strCache>
                <c:ptCount val="1"/>
                <c:pt idx="0">
                  <c:v>2001</c:v>
                </c:pt>
              </c:strCache>
            </c:strRef>
          </c:tx>
          <c:cat>
            <c:strRef>
              <c:f>Sheet1!$A$2:$A$7</c:f>
              <c:strCache>
                <c:ptCount val="6"/>
                <c:pt idx="0">
                  <c:v>Physics</c:v>
                </c:pt>
                <c:pt idx="1">
                  <c:v>Chemistry</c:v>
                </c:pt>
                <c:pt idx="2">
                  <c:v>Maths</c:v>
                </c:pt>
                <c:pt idx="3">
                  <c:v>Biology</c:v>
                </c:pt>
                <c:pt idx="4">
                  <c:v>Psychology</c:v>
                </c:pt>
                <c:pt idx="5">
                  <c:v>Sports St</c:v>
                </c:pt>
              </c:strCache>
            </c:strRef>
          </c:cat>
          <c:val>
            <c:numRef>
              <c:f>Sheet1!$B$2:$B$7</c:f>
              <c:numCache>
                <c:formatCode>#,##0</c:formatCode>
                <c:ptCount val="6"/>
                <c:pt idx="0">
                  <c:v>30000</c:v>
                </c:pt>
                <c:pt idx="1">
                  <c:v>38000</c:v>
                </c:pt>
                <c:pt idx="2">
                  <c:v>66000</c:v>
                </c:pt>
                <c:pt idx="3">
                  <c:v>52000</c:v>
                </c:pt>
                <c:pt idx="4">
                  <c:v>31000</c:v>
                </c:pt>
                <c:pt idx="5">
                  <c:v>16000</c:v>
                </c:pt>
              </c:numCache>
            </c:numRef>
          </c:val>
        </c:ser>
        <c:ser>
          <c:idx val="1"/>
          <c:order val="1"/>
          <c:tx>
            <c:strRef>
              <c:f>Sheet1!$C$1</c:f>
              <c:strCache>
                <c:ptCount val="1"/>
                <c:pt idx="0">
                  <c:v>2010</c:v>
                </c:pt>
              </c:strCache>
            </c:strRef>
          </c:tx>
          <c:cat>
            <c:strRef>
              <c:f>Sheet1!$A$2:$A$7</c:f>
              <c:strCache>
                <c:ptCount val="6"/>
                <c:pt idx="0">
                  <c:v>Physics</c:v>
                </c:pt>
                <c:pt idx="1">
                  <c:v>Chemistry</c:v>
                </c:pt>
                <c:pt idx="2">
                  <c:v>Maths</c:v>
                </c:pt>
                <c:pt idx="3">
                  <c:v>Biology</c:v>
                </c:pt>
                <c:pt idx="4">
                  <c:v>Psychology</c:v>
                </c:pt>
                <c:pt idx="5">
                  <c:v>Sports St</c:v>
                </c:pt>
              </c:strCache>
            </c:strRef>
          </c:cat>
          <c:val>
            <c:numRef>
              <c:f>Sheet1!$C$2:$C$7</c:f>
              <c:numCache>
                <c:formatCode>#,##0</c:formatCode>
                <c:ptCount val="6"/>
                <c:pt idx="0">
                  <c:v>31000</c:v>
                </c:pt>
                <c:pt idx="1">
                  <c:v>44000</c:v>
                </c:pt>
                <c:pt idx="2">
                  <c:v>77000</c:v>
                </c:pt>
                <c:pt idx="3">
                  <c:v>58000</c:v>
                </c:pt>
                <c:pt idx="4">
                  <c:v>55000</c:v>
                </c:pt>
                <c:pt idx="5">
                  <c:v>20000</c:v>
                </c:pt>
              </c:numCache>
            </c:numRef>
          </c:val>
        </c:ser>
        <c:dLbls/>
        <c:axId val="164855168"/>
        <c:axId val="164856960"/>
      </c:barChart>
      <c:catAx>
        <c:axId val="164855168"/>
        <c:scaling>
          <c:orientation val="minMax"/>
        </c:scaling>
        <c:axPos val="b"/>
        <c:tickLblPos val="nextTo"/>
        <c:crossAx val="164856960"/>
        <c:crosses val="autoZero"/>
        <c:auto val="1"/>
        <c:lblAlgn val="ctr"/>
        <c:lblOffset val="100"/>
      </c:catAx>
      <c:valAx>
        <c:axId val="164856960"/>
        <c:scaling>
          <c:orientation val="minMax"/>
        </c:scaling>
        <c:axPos val="l"/>
        <c:majorGridlines/>
        <c:numFmt formatCode="#,##0" sourceLinked="1"/>
        <c:tickLblPos val="nextTo"/>
        <c:crossAx val="164855168"/>
        <c:crosses val="autoZero"/>
        <c:crossBetween val="between"/>
      </c:valAx>
    </c:plotArea>
    <c:legend>
      <c:legendPos val="r"/>
      <c:layout/>
    </c:legend>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chart>
    <c:autoTitleDeleted val="1"/>
    <c:plotArea>
      <c:layout/>
      <c:doughnutChart>
        <c:varyColors val="1"/>
        <c:ser>
          <c:idx val="0"/>
          <c:order val="0"/>
          <c:tx>
            <c:strRef>
              <c:f>Sheet1!$B$1</c:f>
              <c:strCache>
                <c:ptCount val="1"/>
                <c:pt idx="0">
                  <c:v>Degree Acceptances 2009</c:v>
                </c:pt>
              </c:strCache>
            </c:strRef>
          </c:tx>
          <c:cat>
            <c:strRef>
              <c:f>Sheet1!$A$2:$A$7</c:f>
              <c:strCache>
                <c:ptCount val="6"/>
                <c:pt idx="0">
                  <c:v>Psychology</c:v>
                </c:pt>
                <c:pt idx="1">
                  <c:v>Sports Sci </c:v>
                </c:pt>
                <c:pt idx="2">
                  <c:v>Maths</c:v>
                </c:pt>
                <c:pt idx="3">
                  <c:v>Biology</c:v>
                </c:pt>
                <c:pt idx="4">
                  <c:v>Chemistry</c:v>
                </c:pt>
                <c:pt idx="5">
                  <c:v>Physics</c:v>
                </c:pt>
              </c:strCache>
            </c:strRef>
          </c:cat>
          <c:val>
            <c:numRef>
              <c:f>Sheet1!$B$2:$B$7</c:f>
              <c:numCache>
                <c:formatCode>#,##0</c:formatCode>
                <c:ptCount val="6"/>
                <c:pt idx="0">
                  <c:v>15000</c:v>
                </c:pt>
                <c:pt idx="1">
                  <c:v>10000</c:v>
                </c:pt>
                <c:pt idx="2">
                  <c:v>6900</c:v>
                </c:pt>
                <c:pt idx="3">
                  <c:v>4600</c:v>
                </c:pt>
                <c:pt idx="4">
                  <c:v>4000</c:v>
                </c:pt>
                <c:pt idx="5">
                  <c:v>3500</c:v>
                </c:pt>
              </c:numCache>
            </c:numRef>
          </c:val>
        </c:ser>
        <c:dLbls/>
        <c:firstSliceAng val="0"/>
        <c:holeSize val="50"/>
      </c:doughnutChart>
    </c:plotArea>
    <c:legend>
      <c:legendPos val="r"/>
      <c:layout/>
    </c:legend>
    <c:plotVisOnly val="1"/>
    <c:dispBlanksAs val="zero"/>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059C34-2284-405B-8E9D-5ECCFEFD650A}" type="datetimeFigureOut">
              <a:rPr lang="en-GB" smtClean="0"/>
              <a:pPr/>
              <a:t>31/08/2011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9D90F6-F553-4CB7-AEC1-EC27FB051D4B}" type="slidenum">
              <a:rPr lang="en-GB" smtClean="0"/>
              <a:pPr/>
              <a:t>‹#›</a:t>
            </a:fld>
            <a:endParaRPr lang="en-GB"/>
          </a:p>
        </p:txBody>
      </p:sp>
    </p:spTree>
    <p:extLst>
      <p:ext uri="{BB962C8B-B14F-4D97-AF65-F5344CB8AC3E}">
        <p14:creationId xmlns:p14="http://schemas.microsoft.com/office/powerpoint/2010/main" xmlns="" val="4129980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1</a:t>
            </a:fld>
            <a:endParaRPr lang="en-GB"/>
          </a:p>
        </p:txBody>
      </p:sp>
    </p:spTree>
    <p:extLst>
      <p:ext uri="{BB962C8B-B14F-4D97-AF65-F5344CB8AC3E}">
        <p14:creationId xmlns:p14="http://schemas.microsoft.com/office/powerpoint/2010/main" xmlns="" val="34162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10</a:t>
            </a:fld>
            <a:endParaRPr lang="en-GB"/>
          </a:p>
        </p:txBody>
      </p:sp>
    </p:spTree>
    <p:extLst>
      <p:ext uri="{BB962C8B-B14F-4D97-AF65-F5344CB8AC3E}">
        <p14:creationId xmlns:p14="http://schemas.microsoft.com/office/powerpoint/2010/main" xmlns="" val="2213033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11</a:t>
            </a:fld>
            <a:endParaRPr lang="en-GB"/>
          </a:p>
        </p:txBody>
      </p:sp>
    </p:spTree>
    <p:extLst>
      <p:ext uri="{BB962C8B-B14F-4D97-AF65-F5344CB8AC3E}">
        <p14:creationId xmlns:p14="http://schemas.microsoft.com/office/powerpoint/2010/main" xmlns="" val="1558478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12</a:t>
            </a:fld>
            <a:endParaRPr lang="en-GB"/>
          </a:p>
        </p:txBody>
      </p:sp>
    </p:spTree>
    <p:extLst>
      <p:ext uri="{BB962C8B-B14F-4D97-AF65-F5344CB8AC3E}">
        <p14:creationId xmlns:p14="http://schemas.microsoft.com/office/powerpoint/2010/main" xmlns="" val="2696431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13</a:t>
            </a:fld>
            <a:endParaRPr lang="en-GB"/>
          </a:p>
        </p:txBody>
      </p:sp>
    </p:spTree>
    <p:extLst>
      <p:ext uri="{BB962C8B-B14F-4D97-AF65-F5344CB8AC3E}">
        <p14:creationId xmlns:p14="http://schemas.microsoft.com/office/powerpoint/2010/main" xmlns="" val="1304089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2</a:t>
            </a:fld>
            <a:endParaRPr lang="en-GB"/>
          </a:p>
        </p:txBody>
      </p:sp>
    </p:spTree>
    <p:extLst>
      <p:ext uri="{BB962C8B-B14F-4D97-AF65-F5344CB8AC3E}">
        <p14:creationId xmlns:p14="http://schemas.microsoft.com/office/powerpoint/2010/main" xmlns="" val="2384193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3</a:t>
            </a:fld>
            <a:endParaRPr lang="en-GB"/>
          </a:p>
        </p:txBody>
      </p:sp>
    </p:spTree>
    <p:extLst>
      <p:ext uri="{BB962C8B-B14F-4D97-AF65-F5344CB8AC3E}">
        <p14:creationId xmlns:p14="http://schemas.microsoft.com/office/powerpoint/2010/main" xmlns="" val="3743408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4</a:t>
            </a:fld>
            <a:endParaRPr lang="en-GB"/>
          </a:p>
        </p:txBody>
      </p:sp>
    </p:spTree>
    <p:extLst>
      <p:ext uri="{BB962C8B-B14F-4D97-AF65-F5344CB8AC3E}">
        <p14:creationId xmlns:p14="http://schemas.microsoft.com/office/powerpoint/2010/main" xmlns="" val="2433190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5</a:t>
            </a:fld>
            <a:endParaRPr lang="en-GB"/>
          </a:p>
        </p:txBody>
      </p:sp>
    </p:spTree>
    <p:extLst>
      <p:ext uri="{BB962C8B-B14F-4D97-AF65-F5344CB8AC3E}">
        <p14:creationId xmlns:p14="http://schemas.microsoft.com/office/powerpoint/2010/main" xmlns="" val="42762980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6</a:t>
            </a:fld>
            <a:endParaRPr lang="en-GB"/>
          </a:p>
        </p:txBody>
      </p:sp>
    </p:spTree>
    <p:extLst>
      <p:ext uri="{BB962C8B-B14F-4D97-AF65-F5344CB8AC3E}">
        <p14:creationId xmlns:p14="http://schemas.microsoft.com/office/powerpoint/2010/main" xmlns="" val="3030122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7</a:t>
            </a:fld>
            <a:endParaRPr lang="en-GB"/>
          </a:p>
        </p:txBody>
      </p:sp>
    </p:spTree>
    <p:extLst>
      <p:ext uri="{BB962C8B-B14F-4D97-AF65-F5344CB8AC3E}">
        <p14:creationId xmlns:p14="http://schemas.microsoft.com/office/powerpoint/2010/main" xmlns="" val="3124812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D9D90F6-F553-4CB7-AEC1-EC27FB051D4B}" type="slidenum">
              <a:rPr lang="en-GB" smtClean="0"/>
              <a:pPr/>
              <a:t>8</a:t>
            </a:fld>
            <a:endParaRPr lang="en-GB"/>
          </a:p>
        </p:txBody>
      </p:sp>
    </p:spTree>
    <p:extLst>
      <p:ext uri="{BB962C8B-B14F-4D97-AF65-F5344CB8AC3E}">
        <p14:creationId xmlns:p14="http://schemas.microsoft.com/office/powerpoint/2010/main" xmlns="" val="352115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It is important for young people to be aware that to enter STEM-related degrees with A Level psychology or sports studies, </a:t>
            </a:r>
            <a:r>
              <a:rPr lang="en-GB" sz="1200" b="1" i="0" u="none" strike="noStrike" kern="1200" baseline="0" dirty="0" smtClean="0">
                <a:solidFill>
                  <a:schemeClr val="tx1"/>
                </a:solidFill>
                <a:latin typeface="+mn-lt"/>
                <a:ea typeface="+mn-ea"/>
                <a:cs typeface="+mn-cs"/>
              </a:rPr>
              <a:t>they will also need to take 2 ‘core’ science A Levels as well.</a:t>
            </a:r>
          </a:p>
          <a:p>
            <a:r>
              <a:rPr lang="en-GB" sz="1200" b="0" i="0" u="none" strike="noStrike" kern="1200" baseline="0" dirty="0" smtClean="0">
                <a:solidFill>
                  <a:schemeClr val="tx1"/>
                </a:solidFill>
                <a:latin typeface="+mn-lt"/>
                <a:ea typeface="+mn-ea"/>
                <a:cs typeface="+mn-cs"/>
              </a:rPr>
              <a:t>The SCORE Report Choosing the Right STEM Degree Course found that students wishing to gain entry to degrees in STEM would be best advised to attain A levels or equivalent in at least two science-related subjects. The report suggests that there can be flexibility in the third or fourth A level studied. Grades and subjects studies are critical determinants of entry emphasising the importance of effective information, advice and guidance to assist young people with this vital decision. For instance, in order to study a BSc in Chemistry, most universities will expect A Level in Chemistry and in at least one more science/maths A Level. </a:t>
            </a:r>
          </a:p>
          <a:p>
            <a:r>
              <a:rPr lang="en-GB" sz="1200" b="0" i="0" u="none" strike="noStrike" kern="1200" baseline="0" dirty="0" smtClean="0">
                <a:solidFill>
                  <a:schemeClr val="tx1"/>
                </a:solidFill>
                <a:latin typeface="+mn-lt"/>
                <a:ea typeface="+mn-ea"/>
                <a:cs typeface="+mn-cs"/>
              </a:rPr>
              <a:t>A useful tool to assist with guidance on subject choice can be found at www.futuremorph.org.uk by searching for Choosing Subject combinations. Students should be encouraged to check acceptable or optimum A level combinations with UCAS or individual institutions. For instance, highly competitive institutions may only accept A levels such as Applied Science or Sports Studies as a fourth subject.</a:t>
            </a:r>
            <a:endParaRPr lang="en-GB" dirty="0"/>
          </a:p>
        </p:txBody>
      </p:sp>
      <p:sp>
        <p:nvSpPr>
          <p:cNvPr id="4" name="Slide Number Placeholder 3"/>
          <p:cNvSpPr>
            <a:spLocks noGrp="1"/>
          </p:cNvSpPr>
          <p:nvPr>
            <p:ph type="sldNum" sz="quarter" idx="10"/>
          </p:nvPr>
        </p:nvSpPr>
        <p:spPr/>
        <p:txBody>
          <a:bodyPr/>
          <a:lstStyle/>
          <a:p>
            <a:fld id="{8D9D90F6-F553-4CB7-AEC1-EC27FB051D4B}" type="slidenum">
              <a:rPr lang="en-GB" smtClean="0"/>
              <a:pPr/>
              <a:t>9</a:t>
            </a:fld>
            <a:endParaRPr lang="en-GB"/>
          </a:p>
        </p:txBody>
      </p:sp>
    </p:spTree>
    <p:extLst>
      <p:ext uri="{BB962C8B-B14F-4D97-AF65-F5344CB8AC3E}">
        <p14:creationId xmlns:p14="http://schemas.microsoft.com/office/powerpoint/2010/main" xmlns="" val="262512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3EA9C9-6F6A-4174-9405-DFD555F2B557}" type="slidenum">
              <a:rPr lang="en-GB" smtClean="0"/>
              <a:pPr/>
              <a:t>‹#›</a:t>
            </a:fld>
            <a:endParaRPr lang="en-GB"/>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3EA9C9-6F6A-4174-9405-DFD555F2B55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3EA9C9-6F6A-4174-9405-DFD555F2B55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3EA9C9-6F6A-4174-9405-DFD555F2B55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3EA9C9-6F6A-4174-9405-DFD555F2B557}" type="slidenum">
              <a:rPr lang="en-GB" smtClean="0"/>
              <a:pPr/>
              <a:t>‹#›</a:t>
            </a:fld>
            <a:endParaRPr lang="en-GB"/>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3EA9C9-6F6A-4174-9405-DFD555F2B55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3EA9C9-6F6A-4174-9405-DFD555F2B557}" type="slidenum">
              <a:rPr lang="en-GB" smtClean="0"/>
              <a:pPr/>
              <a:t>‹#›</a:t>
            </a:fld>
            <a:endParaRPr lang="en-GB"/>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3EA9C9-6F6A-4174-9405-DFD555F2B55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3EA9C9-6F6A-4174-9405-DFD555F2B55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3EA9C9-6F6A-4174-9405-DFD555F2B557}" type="slidenum">
              <a:rPr lang="en-GB" smtClean="0"/>
              <a:pPr/>
              <a:t>‹#›</a:t>
            </a:fld>
            <a:endParaRPr lang="en-GB"/>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EC1A9A-9563-47D8-9E12-6B843AB7EB08}" type="datetimeFigureOut">
              <a:rPr lang="en-GB" smtClean="0"/>
              <a:pPr/>
              <a:t>31/08/2011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3EA9C9-6F6A-4174-9405-DFD555F2B557}"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FAEC1A9A-9563-47D8-9E12-6B843AB7EB08}" type="datetimeFigureOut">
              <a:rPr lang="en-GB" smtClean="0"/>
              <a:pPr/>
              <a:t>31/08/2011</a:t>
            </a:fld>
            <a:endParaRPr lang="en-GB"/>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GB"/>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813EA9C9-6F6A-4174-9405-DFD555F2B557}" type="slidenum">
              <a:rPr lang="en-GB" smtClean="0"/>
              <a:pPr/>
              <a:t>‹#›</a:t>
            </a:fld>
            <a:endParaRPr lang="en-GB"/>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apprenticeship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200400"/>
            <a:ext cx="7543800" cy="2316832"/>
          </a:xfrm>
        </p:spPr>
        <p:txBody>
          <a:bodyPr/>
          <a:lstStyle/>
          <a:p>
            <a:r>
              <a:rPr lang="en-GB" sz="5400" b="1" dirty="0" smtClean="0"/>
              <a:t>STEM Learning Routes and Pathways</a:t>
            </a:r>
            <a:endParaRPr lang="en-GB" sz="5400" b="1" dirty="0"/>
          </a:p>
        </p:txBody>
      </p:sp>
      <p:sp>
        <p:nvSpPr>
          <p:cNvPr id="3" name="Subtitle 2"/>
          <p:cNvSpPr>
            <a:spLocks noGrp="1"/>
          </p:cNvSpPr>
          <p:nvPr>
            <p:ph type="subTitle" idx="1"/>
          </p:nvPr>
        </p:nvSpPr>
        <p:spPr>
          <a:xfrm>
            <a:off x="762000" y="5589240"/>
            <a:ext cx="6858000" cy="125760"/>
          </a:xfrm>
        </p:spPr>
        <p:txBody>
          <a:bodyPr>
            <a:normAutofit fontScale="25000" lnSpcReduction="20000"/>
          </a:bodyPr>
          <a:lstStyle/>
          <a:p>
            <a:endParaRPr lang="en-GB" dirty="0"/>
          </a:p>
        </p:txBody>
      </p:sp>
      <p:pic>
        <p:nvPicPr>
          <p:cNvPr id="8196" name="Picture 4" descr="C:\Users\Ian\AppData\Local\Microsoft\Windows\Temporary Internet Files\Content.IE5\GK8W439I\MC900323630[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88223" y="4729166"/>
            <a:ext cx="1368154" cy="136994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620495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 STEM</a:t>
            </a:r>
            <a:endParaRPr lang="en-GB" dirty="0"/>
          </a:p>
        </p:txBody>
      </p:sp>
      <p:sp>
        <p:nvSpPr>
          <p:cNvPr id="3" name="Content Placeholder 2"/>
          <p:cNvSpPr>
            <a:spLocks noGrp="1"/>
          </p:cNvSpPr>
          <p:nvPr>
            <p:ph idx="1"/>
          </p:nvPr>
        </p:nvSpPr>
        <p:spPr/>
        <p:txBody>
          <a:bodyPr/>
          <a:lstStyle/>
          <a:p>
            <a:r>
              <a:rPr lang="en-GB" dirty="0" smtClean="0"/>
              <a:t>For 2010 entry there were 4,815 STEM qualifications on the UCAS database.</a:t>
            </a:r>
          </a:p>
          <a:p>
            <a:r>
              <a:rPr lang="en-GB" dirty="0" smtClean="0"/>
              <a:t>Since 2002, the numbers of applicants to STEM Degrees has grown,  </a:t>
            </a:r>
            <a:r>
              <a:rPr lang="en-GB" b="1" dirty="0" smtClean="0"/>
              <a:t>except in Engineering </a:t>
            </a:r>
            <a:r>
              <a:rPr lang="en-GB" dirty="0" smtClean="0"/>
              <a:t>(5% fall between 2002 – 2007)</a:t>
            </a:r>
          </a:p>
          <a:p>
            <a:r>
              <a:rPr lang="en-GB" dirty="0" smtClean="0"/>
              <a:t>The next slide shows the extent to which  Psychology and Sports Science undergraduates outnumber those in other STEM subjects.</a:t>
            </a:r>
          </a:p>
          <a:p>
            <a:endParaRPr lang="en-GB" dirty="0"/>
          </a:p>
        </p:txBody>
      </p:sp>
      <p:pic>
        <p:nvPicPr>
          <p:cNvPr id="2052" name="Picture 4" descr="C:\Users\Ian\AppData\Local\Microsoft\Windows\Temporary Internet Files\Content.IE5\BK8ZUXWF\MP900439436[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36198" y="3933056"/>
            <a:ext cx="1675249" cy="22322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126925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157192"/>
            <a:ext cx="7626424" cy="1015008"/>
          </a:xfrm>
        </p:spPr>
        <p:txBody>
          <a:bodyPr>
            <a:normAutofit fontScale="90000"/>
          </a:bodyPr>
          <a:lstStyle/>
          <a:p>
            <a:r>
              <a:rPr lang="en-GB" dirty="0" smtClean="0"/>
              <a:t>Degree Acceptances 2009</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309030172"/>
              </p:ext>
            </p:extLst>
          </p:nvPr>
        </p:nvGraphicFramePr>
        <p:xfrm>
          <a:off x="762000" y="685800"/>
          <a:ext cx="7543800" cy="45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482423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STEM Graduate Employability</a:t>
            </a:r>
            <a:endParaRPr lang="en-GB" dirty="0"/>
          </a:p>
        </p:txBody>
      </p:sp>
      <p:sp>
        <p:nvSpPr>
          <p:cNvPr id="3" name="Content Placeholder 2"/>
          <p:cNvSpPr>
            <a:spLocks noGrp="1"/>
          </p:cNvSpPr>
          <p:nvPr>
            <p:ph idx="1"/>
          </p:nvPr>
        </p:nvSpPr>
        <p:spPr/>
        <p:txBody>
          <a:bodyPr/>
          <a:lstStyle/>
          <a:p>
            <a:pPr marL="0" indent="0">
              <a:buNone/>
            </a:pPr>
            <a:r>
              <a:rPr lang="en-GB" dirty="0" smtClean="0"/>
              <a:t>Despite the lower numbers of STEM graduates, they are </a:t>
            </a:r>
            <a:r>
              <a:rPr lang="en-GB" b="1" dirty="0" smtClean="0"/>
              <a:t>more likely to gain employment </a:t>
            </a:r>
            <a:r>
              <a:rPr lang="en-GB" dirty="0" smtClean="0"/>
              <a:t>in the STEM sector. Contrast this with graduates in psychology and sports studies; fewer will get jobs in their, much smaller, employment sectors.</a:t>
            </a:r>
          </a:p>
          <a:p>
            <a:pPr marL="0" indent="0">
              <a:buNone/>
            </a:pPr>
            <a:r>
              <a:rPr lang="en-GB" dirty="0" smtClean="0"/>
              <a:t>STEM ‘s </a:t>
            </a:r>
            <a:r>
              <a:rPr lang="en-GB" b="1" dirty="0" smtClean="0"/>
              <a:t>added value is flexibility </a:t>
            </a:r>
            <a:r>
              <a:rPr lang="en-GB" dirty="0" smtClean="0"/>
              <a:t>– 72% of firms across all sectors employ STEM skilled staff</a:t>
            </a:r>
          </a:p>
          <a:p>
            <a:pPr marL="0" indent="0">
              <a:buNone/>
            </a:pPr>
            <a:endParaRPr lang="en-GB" dirty="0"/>
          </a:p>
        </p:txBody>
      </p:sp>
      <p:pic>
        <p:nvPicPr>
          <p:cNvPr id="1026" name="Picture 2" descr="C:\Users\Ian\AppData\Local\Microsoft\Windows\Temporary Internet Files\Content.IE5\5LSX8C1V\MC900432657[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00192" y="4260726"/>
            <a:ext cx="1714500" cy="1714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107247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5034136" cy="1600200"/>
          </a:xfrm>
        </p:spPr>
        <p:txBody>
          <a:bodyPr/>
          <a:lstStyle/>
          <a:p>
            <a:r>
              <a:rPr lang="en-GB" dirty="0" smtClean="0"/>
              <a:t>STEM Careers</a:t>
            </a:r>
            <a:endParaRPr lang="en-GB" dirty="0"/>
          </a:p>
        </p:txBody>
      </p:sp>
      <p:sp>
        <p:nvSpPr>
          <p:cNvPr id="3" name="Content Placeholder 2"/>
          <p:cNvSpPr>
            <a:spLocks noGrp="1"/>
          </p:cNvSpPr>
          <p:nvPr>
            <p:ph idx="1"/>
          </p:nvPr>
        </p:nvSpPr>
        <p:spPr>
          <a:xfrm>
            <a:off x="762000" y="685800"/>
            <a:ext cx="4458072" cy="3886200"/>
          </a:xfrm>
          <a:solidFill>
            <a:schemeClr val="accent1">
              <a:lumMod val="40000"/>
              <a:lumOff val="60000"/>
            </a:schemeClr>
          </a:solidFill>
        </p:spPr>
        <p:txBody>
          <a:bodyPr>
            <a:normAutofit/>
          </a:bodyPr>
          <a:lstStyle/>
          <a:p>
            <a:pPr marL="0" indent="0">
              <a:buNone/>
            </a:pPr>
            <a:r>
              <a:rPr lang="en-GB" sz="3200" dirty="0" smtClean="0"/>
              <a:t>Studying STEM subjects maximises career options in not only in the STEM area, but also for careers not related to STEM.</a:t>
            </a:r>
            <a:endParaRPr lang="en-GB" sz="3200" dirty="0"/>
          </a:p>
        </p:txBody>
      </p:sp>
      <p:pic>
        <p:nvPicPr>
          <p:cNvPr id="7171" name="Picture 3" descr="C:\Users\Ian\AppData\Local\Microsoft\Windows\Temporary Internet Files\Content.IE5\GK8W439I\MP900437225[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52120" y="620688"/>
            <a:ext cx="2664296" cy="54006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329899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pPr marL="0" indent="0">
              <a:buNone/>
            </a:pPr>
            <a:r>
              <a:rPr lang="en-GB" dirty="0" smtClean="0"/>
              <a:t>Studying STEM can lead to </a:t>
            </a:r>
            <a:r>
              <a:rPr lang="en-GB" b="1" dirty="0" smtClean="0"/>
              <a:t>exciting opportunities </a:t>
            </a:r>
            <a:r>
              <a:rPr lang="en-GB" dirty="0" smtClean="0"/>
              <a:t>for young people, accessed through a range of progressive education and training routes</a:t>
            </a:r>
          </a:p>
          <a:p>
            <a:pPr marL="0" indent="0">
              <a:buNone/>
            </a:pPr>
            <a:r>
              <a:rPr lang="en-GB" dirty="0" smtClean="0"/>
              <a:t>It is important that young people know the </a:t>
            </a:r>
            <a:r>
              <a:rPr lang="en-GB" b="1" dirty="0" smtClean="0"/>
              <a:t>implications of studying STEM subjects </a:t>
            </a:r>
            <a:r>
              <a:rPr lang="en-GB" dirty="0" smtClean="0"/>
              <a:t>and leaving ‘the door open’ to STEM careers</a:t>
            </a:r>
          </a:p>
          <a:p>
            <a:pPr marL="0" indent="0">
              <a:buNone/>
            </a:pPr>
            <a:r>
              <a:rPr lang="en-GB" b="1" dirty="0" smtClean="0"/>
              <a:t>What are their choices?</a:t>
            </a:r>
            <a:endParaRPr lang="en-GB" b="1" dirty="0"/>
          </a:p>
        </p:txBody>
      </p:sp>
      <p:pic>
        <p:nvPicPr>
          <p:cNvPr id="3076" name="Picture 4" descr="C:\Users\Ian\AppData\Local\Microsoft\Windows\Temporary Internet Files\Content.IE5\46IH698C\MP900432756[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44208" y="3716484"/>
            <a:ext cx="1728193" cy="230279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645454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STEM @ School or College</a:t>
            </a:r>
            <a:endParaRPr lang="en-GB" dirty="0"/>
          </a:p>
        </p:txBody>
      </p:sp>
      <p:sp>
        <p:nvSpPr>
          <p:cNvPr id="3" name="Content Placeholder 2"/>
          <p:cNvSpPr>
            <a:spLocks noGrp="1"/>
          </p:cNvSpPr>
          <p:nvPr>
            <p:ph idx="1"/>
          </p:nvPr>
        </p:nvSpPr>
        <p:spPr/>
        <p:txBody>
          <a:bodyPr/>
          <a:lstStyle/>
          <a:p>
            <a:r>
              <a:rPr lang="en-GB" dirty="0" smtClean="0"/>
              <a:t>Science and Maths are </a:t>
            </a:r>
            <a:r>
              <a:rPr lang="en-GB" b="1" dirty="0" smtClean="0"/>
              <a:t>core subjects </a:t>
            </a:r>
            <a:r>
              <a:rPr lang="en-GB" dirty="0" smtClean="0"/>
              <a:t>at Key </a:t>
            </a:r>
            <a:r>
              <a:rPr lang="en-GB" dirty="0"/>
              <a:t>S</a:t>
            </a:r>
            <a:r>
              <a:rPr lang="en-GB" dirty="0" smtClean="0"/>
              <a:t>tage 4. </a:t>
            </a:r>
          </a:p>
          <a:p>
            <a:r>
              <a:rPr lang="en-GB" dirty="0" smtClean="0"/>
              <a:t>Learners usually choose between Core Single or Core Double awards, or ‘triple’ science (separate GCSEs in Biology, Chemistry and Maths). </a:t>
            </a:r>
          </a:p>
          <a:p>
            <a:r>
              <a:rPr lang="en-GB" dirty="0" smtClean="0"/>
              <a:t>The Government is keen that more learners should have access to ‘</a:t>
            </a:r>
            <a:r>
              <a:rPr lang="en-GB" b="1" dirty="0" smtClean="0"/>
              <a:t>triple’ science</a:t>
            </a:r>
            <a:r>
              <a:rPr lang="en-GB" dirty="0" smtClean="0"/>
              <a:t>.</a:t>
            </a:r>
            <a:endParaRPr lang="en-GB" dirty="0"/>
          </a:p>
        </p:txBody>
      </p:sp>
      <p:pic>
        <p:nvPicPr>
          <p:cNvPr id="4098" name="Picture 2" descr="C:\Users\Ian\AppData\Local\Microsoft\Windows\Temporary Internet Files\Content.IE5\46IH698C\MP900314009[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28184" y="3861048"/>
            <a:ext cx="2641714" cy="22322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867396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229200"/>
            <a:ext cx="6781800" cy="943000"/>
          </a:xfrm>
        </p:spPr>
        <p:txBody>
          <a:bodyPr>
            <a:normAutofit/>
          </a:bodyPr>
          <a:lstStyle/>
          <a:p>
            <a:r>
              <a:rPr lang="en-GB" dirty="0" smtClean="0"/>
              <a:t>Apprenticeships</a:t>
            </a:r>
            <a:endParaRPr lang="en-GB" dirty="0"/>
          </a:p>
        </p:txBody>
      </p:sp>
      <p:sp>
        <p:nvSpPr>
          <p:cNvPr id="3" name="Content Placeholder 2"/>
          <p:cNvSpPr>
            <a:spLocks noGrp="1"/>
          </p:cNvSpPr>
          <p:nvPr>
            <p:ph idx="1"/>
          </p:nvPr>
        </p:nvSpPr>
        <p:spPr>
          <a:xfrm>
            <a:off x="762000" y="685800"/>
            <a:ext cx="7543800" cy="4687416"/>
          </a:xfrm>
        </p:spPr>
        <p:txBody>
          <a:bodyPr>
            <a:normAutofit/>
          </a:bodyPr>
          <a:lstStyle/>
          <a:p>
            <a:endParaRPr lang="en-GB" dirty="0" smtClean="0"/>
          </a:p>
          <a:p>
            <a:pPr marL="274320" lvl="1"/>
            <a:r>
              <a:rPr lang="en-GB" dirty="0"/>
              <a:t>Apprenticeships combine on the job training with a nationally recognised qualification</a:t>
            </a:r>
          </a:p>
          <a:p>
            <a:r>
              <a:rPr lang="en-GB" dirty="0" smtClean="0"/>
              <a:t> They are offered at </a:t>
            </a:r>
            <a:r>
              <a:rPr lang="en-GB" b="1" dirty="0" smtClean="0"/>
              <a:t>3 levels</a:t>
            </a:r>
            <a:r>
              <a:rPr lang="en-GB" dirty="0" smtClean="0"/>
              <a:t>:</a:t>
            </a:r>
          </a:p>
          <a:p>
            <a:pPr lvl="1"/>
            <a:r>
              <a:rPr lang="en-GB" b="1" dirty="0" smtClean="0"/>
              <a:t>Intermediate Level Apprenticeships</a:t>
            </a:r>
            <a:r>
              <a:rPr lang="en-GB" dirty="0" smtClean="0"/>
              <a:t> </a:t>
            </a:r>
          </a:p>
          <a:p>
            <a:pPr lvl="1"/>
            <a:r>
              <a:rPr lang="en-GB" b="1" dirty="0" smtClean="0"/>
              <a:t>Advanced Level Apprenticeships </a:t>
            </a:r>
          </a:p>
          <a:p>
            <a:pPr lvl="1"/>
            <a:r>
              <a:rPr lang="en-GB" b="1" dirty="0" smtClean="0"/>
              <a:t>Higher Apprenticeships</a:t>
            </a:r>
            <a:endParaRPr lang="en-GB" dirty="0"/>
          </a:p>
          <a:p>
            <a:pPr marL="320040" lvl="1" indent="0">
              <a:buNone/>
            </a:pPr>
            <a:r>
              <a:rPr lang="en-GB" dirty="0" smtClean="0"/>
              <a:t>Government investment in Apprenticeships is increasing to create more opportunities, particularly at Higher Apprenticeship level.</a:t>
            </a:r>
            <a:endParaRPr lang="en-GB" dirty="0"/>
          </a:p>
          <a:p>
            <a:pPr lvl="1"/>
            <a:endParaRPr lang="en-GB" dirty="0"/>
          </a:p>
        </p:txBody>
      </p:sp>
    </p:spTree>
    <p:extLst>
      <p:ext uri="{BB962C8B-B14F-4D97-AF65-F5344CB8AC3E}">
        <p14:creationId xmlns:p14="http://schemas.microsoft.com/office/powerpoint/2010/main" xmlns="" val="851634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949280"/>
            <a:ext cx="6781800" cy="222920"/>
          </a:xfrm>
        </p:spPr>
        <p:txBody>
          <a:bodyPr>
            <a:normAutofit fontScale="90000"/>
          </a:bodyPr>
          <a:lstStyle/>
          <a:p>
            <a:endParaRPr lang="en-GB" dirty="0"/>
          </a:p>
        </p:txBody>
      </p:sp>
      <p:sp>
        <p:nvSpPr>
          <p:cNvPr id="3" name="Content Placeholder 2"/>
          <p:cNvSpPr>
            <a:spLocks noGrp="1"/>
          </p:cNvSpPr>
          <p:nvPr>
            <p:ph idx="1"/>
          </p:nvPr>
        </p:nvSpPr>
        <p:spPr>
          <a:xfrm>
            <a:off x="762000" y="685800"/>
            <a:ext cx="7543800" cy="5479504"/>
          </a:xfrm>
          <a:solidFill>
            <a:srgbClr val="FFFF00"/>
          </a:solidFill>
        </p:spPr>
        <p:txBody>
          <a:bodyPr/>
          <a:lstStyle/>
          <a:p>
            <a:pPr marL="0" indent="0">
              <a:buNone/>
            </a:pPr>
            <a:r>
              <a:rPr lang="en-GB" b="1" dirty="0" smtClean="0"/>
              <a:t>Rachel Hoyle, Advanced Apprentice in Aerospace Engineering:</a:t>
            </a:r>
          </a:p>
          <a:p>
            <a:pPr marL="0" indent="0">
              <a:buNone/>
            </a:pPr>
            <a:endParaRPr lang="en-GB" dirty="0" smtClean="0"/>
          </a:p>
          <a:p>
            <a:pPr marL="0" indent="0">
              <a:buNone/>
            </a:pPr>
            <a:r>
              <a:rPr lang="en-GB" i="1" dirty="0" smtClean="0"/>
              <a:t>“</a:t>
            </a:r>
            <a:r>
              <a:rPr lang="en-GB" i="1" dirty="0"/>
              <a:t>w</a:t>
            </a:r>
            <a:r>
              <a:rPr lang="en-GB" i="1" dirty="0" smtClean="0"/>
              <a:t>hat clinched the apprenticeship for me was the fact I could go and begin a career, learning from people who are experts in their own right. I felt I could get involved in real work while applying my favourite subjects, like maths and physics and continuing to learn.”</a:t>
            </a:r>
          </a:p>
          <a:p>
            <a:pPr marL="0" indent="0">
              <a:buNone/>
            </a:pPr>
            <a:endParaRPr lang="en-GB" i="1" dirty="0"/>
          </a:p>
          <a:p>
            <a:pPr marL="0" indent="0">
              <a:buNone/>
            </a:pPr>
            <a:r>
              <a:rPr lang="en-GB" b="1" dirty="0" smtClean="0">
                <a:hlinkClick r:id="rId3"/>
              </a:rPr>
              <a:t>www.apprenticeships.org</a:t>
            </a:r>
            <a:r>
              <a:rPr lang="en-GB" b="1" dirty="0" smtClean="0"/>
              <a:t> </a:t>
            </a:r>
            <a:endParaRPr lang="en-GB" b="1" dirty="0"/>
          </a:p>
        </p:txBody>
      </p:sp>
    </p:spTree>
    <p:extLst>
      <p:ext uri="{BB962C8B-B14F-4D97-AF65-F5344CB8AC3E}">
        <p14:creationId xmlns:p14="http://schemas.microsoft.com/office/powerpoint/2010/main" xmlns="" val="4087048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STEM Apprenticeships</a:t>
            </a:r>
            <a:endParaRPr lang="en-GB" dirty="0"/>
          </a:p>
        </p:txBody>
      </p:sp>
      <p:pic>
        <p:nvPicPr>
          <p:cNvPr id="8" name="Content Placeholder 7"/>
          <p:cNvPicPr>
            <a:picLocks noGrp="1" noChangeAspect="1"/>
          </p:cNvPicPr>
          <p:nvPr>
            <p:ph idx="1"/>
          </p:nvPr>
        </p:nvPicPr>
        <p:blipFill rotWithShape="1">
          <a:blip r:embed="rId3" cstate="print">
            <a:extLst>
              <a:ext uri="{28A0092B-C50C-407E-A947-70E740481C1C}">
                <a14:useLocalDpi xmlns:a14="http://schemas.microsoft.com/office/drawing/2010/main" xmlns="" val="0"/>
              </a:ext>
            </a:extLst>
          </a:blip>
          <a:srcRect t="6178" r="692" b="4403"/>
          <a:stretch/>
        </p:blipFill>
        <p:spPr>
          <a:xfrm>
            <a:off x="827584" y="927100"/>
            <a:ext cx="6868617" cy="3492500"/>
          </a:xfrm>
        </p:spPr>
      </p:pic>
    </p:spTree>
    <p:extLst>
      <p:ext uri="{BB962C8B-B14F-4D97-AF65-F5344CB8AC3E}">
        <p14:creationId xmlns:p14="http://schemas.microsoft.com/office/powerpoint/2010/main" xmlns="" val="1716468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3377952" cy="1600200"/>
          </a:xfrm>
        </p:spPr>
        <p:txBody>
          <a:bodyPr/>
          <a:lstStyle/>
          <a:p>
            <a:r>
              <a:rPr lang="en-GB" dirty="0" smtClean="0"/>
              <a:t>Diplomas</a:t>
            </a:r>
            <a:endParaRPr lang="en-GB" dirty="0"/>
          </a:p>
        </p:txBody>
      </p:sp>
      <p:sp>
        <p:nvSpPr>
          <p:cNvPr id="3" name="Content Placeholder 2"/>
          <p:cNvSpPr>
            <a:spLocks noGrp="1"/>
          </p:cNvSpPr>
          <p:nvPr>
            <p:ph idx="1"/>
          </p:nvPr>
        </p:nvSpPr>
        <p:spPr>
          <a:xfrm>
            <a:off x="762000" y="685800"/>
            <a:ext cx="7543800" cy="4327376"/>
          </a:xfrm>
        </p:spPr>
        <p:txBody>
          <a:bodyPr>
            <a:normAutofit lnSpcReduction="10000"/>
          </a:bodyPr>
          <a:lstStyle/>
          <a:p>
            <a:pPr marL="0" indent="0">
              <a:buNone/>
            </a:pPr>
            <a:r>
              <a:rPr lang="en-GB" sz="3200" b="1" dirty="0" smtClean="0"/>
              <a:t>Diplomas</a:t>
            </a:r>
            <a:r>
              <a:rPr lang="en-GB" sz="3200" dirty="0" smtClean="0"/>
              <a:t> are a mix of general learning, creative thinking and practical experience, offered in broad employment sectors, at 3 levels:</a:t>
            </a:r>
          </a:p>
          <a:p>
            <a:pPr marL="0" indent="0">
              <a:buNone/>
            </a:pPr>
            <a:endParaRPr lang="en-GB" sz="3200" dirty="0" smtClean="0"/>
          </a:p>
          <a:p>
            <a:pPr lvl="1"/>
            <a:r>
              <a:rPr lang="en-GB" sz="3200" dirty="0" smtClean="0"/>
              <a:t>Foundation: Level 1</a:t>
            </a:r>
          </a:p>
          <a:p>
            <a:pPr lvl="1"/>
            <a:r>
              <a:rPr lang="en-GB" sz="3200" dirty="0" smtClean="0"/>
              <a:t>Higher: Level 2</a:t>
            </a:r>
          </a:p>
          <a:p>
            <a:pPr lvl="1"/>
            <a:r>
              <a:rPr lang="en-GB" sz="3200" dirty="0" smtClean="0"/>
              <a:t>Advanced: Level 3</a:t>
            </a:r>
            <a:endParaRPr lang="en-GB" sz="3200" dirty="0"/>
          </a:p>
        </p:txBody>
      </p:sp>
      <p:pic>
        <p:nvPicPr>
          <p:cNvPr id="5122" name="Picture 2" descr="C:\Users\Ian\AppData\Local\Microsoft\Windows\Temporary Internet Files\Content.IE5\5LSX8C1V\MC900094681[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12160" y="3399904"/>
            <a:ext cx="2727372" cy="288858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59709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869160"/>
            <a:ext cx="6781800" cy="1303040"/>
          </a:xfrm>
        </p:spPr>
        <p:txBody>
          <a:bodyPr/>
          <a:lstStyle/>
          <a:p>
            <a:r>
              <a:rPr lang="en-GB" dirty="0" smtClean="0"/>
              <a:t>STEM Diplomas</a:t>
            </a:r>
            <a:endParaRPr lang="en-GB" dirty="0"/>
          </a:p>
        </p:txBody>
      </p:sp>
      <p:sp>
        <p:nvSpPr>
          <p:cNvPr id="3" name="Content Placeholder 2"/>
          <p:cNvSpPr>
            <a:spLocks noGrp="1"/>
          </p:cNvSpPr>
          <p:nvPr>
            <p:ph idx="1"/>
          </p:nvPr>
        </p:nvSpPr>
        <p:spPr>
          <a:xfrm>
            <a:off x="762000" y="685800"/>
            <a:ext cx="5970240" cy="4471392"/>
          </a:xfrm>
        </p:spPr>
        <p:txBody>
          <a:bodyPr>
            <a:normAutofit fontScale="85000" lnSpcReduction="10000"/>
          </a:bodyPr>
          <a:lstStyle/>
          <a:p>
            <a:pPr marL="0" indent="0">
              <a:buNone/>
            </a:pPr>
            <a:r>
              <a:rPr lang="en-GB" b="1" dirty="0" smtClean="0"/>
              <a:t>STEM related Diplomas:</a:t>
            </a:r>
          </a:p>
          <a:p>
            <a:pPr marL="0" indent="0">
              <a:buNone/>
            </a:pPr>
            <a:r>
              <a:rPr lang="en-GB" dirty="0" smtClean="0"/>
              <a:t>• </a:t>
            </a:r>
            <a:r>
              <a:rPr lang="en-GB" dirty="0"/>
              <a:t>Construction and the Built Environment</a:t>
            </a:r>
          </a:p>
          <a:p>
            <a:pPr marL="0" indent="0">
              <a:buNone/>
            </a:pPr>
            <a:r>
              <a:rPr lang="en-GB" dirty="0"/>
              <a:t>• Engineering</a:t>
            </a:r>
          </a:p>
          <a:p>
            <a:pPr marL="0" indent="0">
              <a:buNone/>
            </a:pPr>
            <a:r>
              <a:rPr lang="en-GB" dirty="0"/>
              <a:t>• Information Technology</a:t>
            </a:r>
          </a:p>
          <a:p>
            <a:pPr marL="0" indent="0">
              <a:buNone/>
            </a:pPr>
            <a:r>
              <a:rPr lang="en-GB" dirty="0"/>
              <a:t>• Business, Administration and Finance</a:t>
            </a:r>
          </a:p>
          <a:p>
            <a:pPr marL="0" indent="0">
              <a:buNone/>
            </a:pPr>
            <a:r>
              <a:rPr lang="en-GB" dirty="0"/>
              <a:t>• Manufacturing and Product Design</a:t>
            </a:r>
          </a:p>
          <a:p>
            <a:pPr marL="0" indent="0">
              <a:buNone/>
            </a:pPr>
            <a:r>
              <a:rPr lang="en-GB" dirty="0"/>
              <a:t>• Creative and Media</a:t>
            </a:r>
          </a:p>
          <a:p>
            <a:pPr marL="0" indent="0">
              <a:buNone/>
            </a:pPr>
            <a:r>
              <a:rPr lang="en-GB" dirty="0"/>
              <a:t>• </a:t>
            </a:r>
            <a:r>
              <a:rPr lang="en-GB" dirty="0" smtClean="0"/>
              <a:t>Environmental </a:t>
            </a:r>
            <a:r>
              <a:rPr lang="en-GB" dirty="0"/>
              <a:t>and Land Based Studies</a:t>
            </a:r>
          </a:p>
          <a:p>
            <a:pPr marL="0" indent="0">
              <a:buNone/>
            </a:pPr>
            <a:r>
              <a:rPr lang="en-GB" dirty="0"/>
              <a:t>• Society, Health and </a:t>
            </a:r>
            <a:r>
              <a:rPr lang="en-GB" dirty="0" smtClean="0"/>
              <a:t>Development</a:t>
            </a:r>
          </a:p>
          <a:p>
            <a:pPr marL="0" indent="0">
              <a:buNone/>
            </a:pPr>
            <a:endParaRPr lang="en-GB" dirty="0"/>
          </a:p>
          <a:p>
            <a:pPr marL="0" indent="0">
              <a:buNone/>
            </a:pPr>
            <a:r>
              <a:rPr lang="en-GB" dirty="0"/>
              <a:t>Out of 3,069 young people who completed the two year Higher </a:t>
            </a:r>
            <a:r>
              <a:rPr lang="en-GB" dirty="0" smtClean="0"/>
              <a:t>Diploma in </a:t>
            </a:r>
            <a:r>
              <a:rPr lang="en-GB" dirty="0"/>
              <a:t>2010, 871 studied </a:t>
            </a:r>
            <a:r>
              <a:rPr lang="en-GB" b="1" dirty="0"/>
              <a:t>engineering, </a:t>
            </a:r>
            <a:r>
              <a:rPr lang="en-GB" dirty="0"/>
              <a:t>making it one of the most popular.</a:t>
            </a:r>
          </a:p>
        </p:txBody>
      </p:sp>
      <p:pic>
        <p:nvPicPr>
          <p:cNvPr id="6146" name="Picture 2" descr="C:\Users\Ian\AppData\Local\Microsoft\Windows\Temporary Internet Files\Content.IE5\BK8ZUXWF\MC900438822[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76256" y="404664"/>
            <a:ext cx="1475256" cy="56886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85798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013176"/>
            <a:ext cx="6781800" cy="1159024"/>
          </a:xfrm>
        </p:spPr>
        <p:txBody>
          <a:bodyPr/>
          <a:lstStyle/>
          <a:p>
            <a:r>
              <a:rPr lang="en-GB" dirty="0" smtClean="0"/>
              <a:t>STEM @ A Level</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836482328"/>
              </p:ext>
            </p:extLst>
          </p:nvPr>
        </p:nvGraphicFramePr>
        <p:xfrm>
          <a:off x="755576" y="692696"/>
          <a:ext cx="7543800" cy="44622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41585001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7255</TotalTime>
  <Words>714</Words>
  <Application>Microsoft Office PowerPoint</Application>
  <PresentationFormat>On-screen Show (4:3)</PresentationFormat>
  <Paragraphs>68</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NewsPrint</vt:lpstr>
      <vt:lpstr>STEM Learning Routes and Pathways</vt:lpstr>
      <vt:lpstr>Overview</vt:lpstr>
      <vt:lpstr>STEM @ School or College</vt:lpstr>
      <vt:lpstr>Apprenticeships</vt:lpstr>
      <vt:lpstr>Slide 5</vt:lpstr>
      <vt:lpstr>STEM Apprenticeships</vt:lpstr>
      <vt:lpstr>Diplomas</vt:lpstr>
      <vt:lpstr>STEM Diplomas</vt:lpstr>
      <vt:lpstr>STEM @ A Level</vt:lpstr>
      <vt:lpstr>HE STEM</vt:lpstr>
      <vt:lpstr>Degree Acceptances 2009</vt:lpstr>
      <vt:lpstr>STEM Graduate Employability</vt:lpstr>
      <vt:lpstr>STEM Careers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Learning Routes and Pathways</dc:title>
  <dc:creator>Ian</dc:creator>
  <cp:lastModifiedBy>SBarnes</cp:lastModifiedBy>
  <cp:revision>29</cp:revision>
  <dcterms:created xsi:type="dcterms:W3CDTF">2011-03-19T12:03:06Z</dcterms:created>
  <dcterms:modified xsi:type="dcterms:W3CDTF">2011-08-31T15:30:35Z</dcterms:modified>
</cp:coreProperties>
</file>