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9"/>
  </p:notesMasterIdLst>
  <p:sldIdLst>
    <p:sldId id="256" r:id="rId2"/>
    <p:sldId id="257" r:id="rId3"/>
    <p:sldId id="270" r:id="rId4"/>
    <p:sldId id="269" r:id="rId5"/>
    <p:sldId id="258" r:id="rId6"/>
    <p:sldId id="259" r:id="rId7"/>
    <p:sldId id="260" r:id="rId8"/>
    <p:sldId id="261" r:id="rId9"/>
    <p:sldId id="273" r:id="rId10"/>
    <p:sldId id="271" r:id="rId11"/>
    <p:sldId id="268" r:id="rId12"/>
    <p:sldId id="263" r:id="rId13"/>
    <p:sldId id="264" r:id="rId14"/>
    <p:sldId id="265" r:id="rId15"/>
    <p:sldId id="266" r:id="rId16"/>
    <p:sldId id="267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694" autoAdjust="0"/>
  </p:normalViewPr>
  <p:slideViewPr>
    <p:cSldViewPr>
      <p:cViewPr>
        <p:scale>
          <a:sx n="82" d="100"/>
          <a:sy n="82" d="100"/>
        </p:scale>
        <p:origin x="-816" y="1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258A70-FDF7-449C-9041-EA260C4B25DB}" type="datetimeFigureOut">
              <a:rPr lang="en-GB" smtClean="0"/>
              <a:t>25/06/2013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EF94B0-3D28-49B9-9E6A-FEE739DD88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63544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EF94B0-3D28-49B9-9E6A-FEE739DD882B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01834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EF94B0-3D28-49B9-9E6A-FEE739DD882B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65535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EF94B0-3D28-49B9-9E6A-FEE739DD882B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12218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EF94B0-3D28-49B9-9E6A-FEE739DD882B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98765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EF94B0-3D28-49B9-9E6A-FEE739DD882B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07926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EF94B0-3D28-49B9-9E6A-FEE739DD882B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973412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EF94B0-3D28-49B9-9E6A-FEE739DD882B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988872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EF94B0-3D28-49B9-9E6A-FEE739DD882B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453827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EF94B0-3D28-49B9-9E6A-FEE739DD882B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52554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EF94B0-3D28-49B9-9E6A-FEE739DD882B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95893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EF94B0-3D28-49B9-9E6A-FEE739DD882B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45527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EF94B0-3D28-49B9-9E6A-FEE739DD882B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30819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EF94B0-3D28-49B9-9E6A-FEE739DD882B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51858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EF94B0-3D28-49B9-9E6A-FEE739DD882B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72434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EF94B0-3D28-49B9-9E6A-FEE739DD882B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89410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EF94B0-3D28-49B9-9E6A-FEE739DD882B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93740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EF94B0-3D28-49B9-9E6A-FEE739DD882B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32190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4A4AC329-A657-4464-8CA5-9C655EA14D3D}" type="datetimeFigureOut">
              <a:rPr lang="en-GB" smtClean="0"/>
              <a:t>25/06/2013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GB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E94E1E7-2FC8-4450-A9A5-D4C03AB6F310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AC329-A657-4464-8CA5-9C655EA14D3D}" type="datetimeFigureOut">
              <a:rPr lang="en-GB" smtClean="0"/>
              <a:t>25/06/2013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4E1E7-2FC8-4450-A9A5-D4C03AB6F31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AC329-A657-4464-8CA5-9C655EA14D3D}" type="datetimeFigureOut">
              <a:rPr lang="en-GB" smtClean="0"/>
              <a:t>25/06/2013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4E1E7-2FC8-4450-A9A5-D4C03AB6F31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A4AC329-A657-4464-8CA5-9C655EA14D3D}" type="datetimeFigureOut">
              <a:rPr lang="en-GB" smtClean="0"/>
              <a:t>25/06/2013</a:t>
            </a:fld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E94E1E7-2FC8-4450-A9A5-D4C03AB6F310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4A4AC329-A657-4464-8CA5-9C655EA14D3D}" type="datetimeFigureOut">
              <a:rPr lang="en-GB" smtClean="0"/>
              <a:t>25/06/2013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GB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E94E1E7-2FC8-4450-A9A5-D4C03AB6F310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AC329-A657-4464-8CA5-9C655EA14D3D}" type="datetimeFigureOut">
              <a:rPr lang="en-GB" smtClean="0"/>
              <a:t>25/06/2013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4E1E7-2FC8-4450-A9A5-D4C03AB6F310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AC329-A657-4464-8CA5-9C655EA14D3D}" type="datetimeFigureOut">
              <a:rPr lang="en-GB" smtClean="0"/>
              <a:t>25/06/2013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4E1E7-2FC8-4450-A9A5-D4C03AB6F310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A4AC329-A657-4464-8CA5-9C655EA14D3D}" type="datetimeFigureOut">
              <a:rPr lang="en-GB" smtClean="0"/>
              <a:t>25/06/2013</a:t>
            </a:fld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E94E1E7-2FC8-4450-A9A5-D4C03AB6F31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AC329-A657-4464-8CA5-9C655EA14D3D}" type="datetimeFigureOut">
              <a:rPr lang="en-GB" smtClean="0"/>
              <a:t>25/06/2013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4E1E7-2FC8-4450-A9A5-D4C03AB6F31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A4AC329-A657-4464-8CA5-9C655EA14D3D}" type="datetimeFigureOut">
              <a:rPr lang="en-GB" smtClean="0"/>
              <a:t>25/06/2013</a:t>
            </a:fld>
            <a:endParaRPr lang="en-GB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E94E1E7-2FC8-4450-A9A5-D4C03AB6F310}" type="slidenum">
              <a:rPr lang="en-GB" smtClean="0"/>
              <a:t>‹#›</a:t>
            </a:fld>
            <a:endParaRPr lang="en-GB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A4AC329-A657-4464-8CA5-9C655EA14D3D}" type="datetimeFigureOut">
              <a:rPr lang="en-GB" smtClean="0"/>
              <a:t>25/06/2013</a:t>
            </a:fld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E94E1E7-2FC8-4450-A9A5-D4C03AB6F310}" type="slidenum">
              <a:rPr lang="en-GB" smtClean="0"/>
              <a:t>‹#›</a:t>
            </a:fld>
            <a:endParaRPr lang="en-GB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A4AC329-A657-4464-8CA5-9C655EA14D3D}" type="datetimeFigureOut">
              <a:rPr lang="en-GB" smtClean="0"/>
              <a:t>25/06/2013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E94E1E7-2FC8-4450-A9A5-D4C03AB6F310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wmf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Equality and Diversity in STEM learning routes and careers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endParaRPr lang="en-GB" sz="1100" dirty="0" smtClean="0"/>
          </a:p>
          <a:p>
            <a:endParaRPr lang="en-GB" sz="1100" dirty="0"/>
          </a:p>
          <a:p>
            <a:endParaRPr lang="en-GB" sz="1100" dirty="0" smtClean="0"/>
          </a:p>
          <a:p>
            <a:endParaRPr lang="en-GB" sz="1100" dirty="0"/>
          </a:p>
          <a:p>
            <a:endParaRPr lang="en-GB" sz="1100" dirty="0" smtClean="0"/>
          </a:p>
          <a:p>
            <a:r>
              <a:rPr lang="en-GB" sz="1100" dirty="0" smtClean="0"/>
              <a:t>STEM CAREERS LEARNING MODULE:  STEM GETTING STARTED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3429976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7467600" cy="652934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GB" b="1" dirty="0" smtClean="0"/>
              <a:t>Gender Pay Gap - STEM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2746648" cy="4572000"/>
          </a:xfrm>
        </p:spPr>
        <p:txBody>
          <a:bodyPr>
            <a:normAutofit fontScale="92500"/>
          </a:bodyPr>
          <a:lstStyle/>
          <a:p>
            <a:r>
              <a:rPr lang="en-GB" dirty="0" smtClean="0"/>
              <a:t>2006 mean </a:t>
            </a:r>
            <a:r>
              <a:rPr lang="en-GB" b="1" dirty="0" smtClean="0"/>
              <a:t>annual pay:  </a:t>
            </a:r>
            <a:r>
              <a:rPr lang="en-GB" dirty="0" smtClean="0"/>
              <a:t>ICT professionals </a:t>
            </a:r>
            <a:r>
              <a:rPr lang="en-GB" b="1" dirty="0" smtClean="0"/>
              <a:t>£39,228 </a:t>
            </a:r>
            <a:r>
              <a:rPr lang="en-GB" dirty="0" smtClean="0"/>
              <a:t>Hair/Beauty Salon Managers/owners</a:t>
            </a:r>
            <a:r>
              <a:rPr lang="en-GB" b="1" dirty="0" smtClean="0"/>
              <a:t> £18,661</a:t>
            </a:r>
          </a:p>
          <a:p>
            <a:r>
              <a:rPr lang="en-GB" dirty="0" smtClean="0"/>
              <a:t>Apprenticeships : 2007 average weekly wage male </a:t>
            </a:r>
            <a:r>
              <a:rPr lang="en-GB" b="1" dirty="0" smtClean="0"/>
              <a:t>£186</a:t>
            </a:r>
            <a:r>
              <a:rPr lang="en-GB" dirty="0" smtClean="0"/>
              <a:t>, girls, </a:t>
            </a:r>
            <a:r>
              <a:rPr lang="en-GB" b="1" dirty="0" smtClean="0"/>
              <a:t>£147</a:t>
            </a:r>
          </a:p>
          <a:p>
            <a:endParaRPr lang="en-GB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508104" y="1600200"/>
            <a:ext cx="2520280" cy="4572000"/>
          </a:xfrm>
        </p:spPr>
        <p:txBody>
          <a:bodyPr>
            <a:normAutofit fontScale="92500"/>
          </a:bodyPr>
          <a:lstStyle/>
          <a:p>
            <a:r>
              <a:rPr lang="en-GB" dirty="0"/>
              <a:t>The </a:t>
            </a:r>
            <a:r>
              <a:rPr lang="en-GB" b="1" dirty="0"/>
              <a:t>message of better pay </a:t>
            </a:r>
            <a:r>
              <a:rPr lang="en-GB" b="1" dirty="0" smtClean="0"/>
              <a:t>in STEM</a:t>
            </a:r>
            <a:r>
              <a:rPr lang="en-GB" dirty="0" smtClean="0"/>
              <a:t>, </a:t>
            </a:r>
            <a:r>
              <a:rPr lang="en-GB" dirty="0"/>
              <a:t>combined with </a:t>
            </a:r>
            <a:r>
              <a:rPr lang="en-GB" b="1" dirty="0"/>
              <a:t>exciting </a:t>
            </a:r>
            <a:r>
              <a:rPr lang="en-GB" b="1" dirty="0" smtClean="0"/>
              <a:t>opportunities </a:t>
            </a:r>
            <a:r>
              <a:rPr lang="en-GB" dirty="0"/>
              <a:t>may encourage girls to </a:t>
            </a:r>
            <a:r>
              <a:rPr lang="en-GB" b="1" dirty="0"/>
              <a:t>break this cycle </a:t>
            </a:r>
            <a:r>
              <a:rPr lang="en-GB" dirty="0"/>
              <a:t>of occupational segregation and narrow the pay gap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419872" y="1991954"/>
            <a:ext cx="190425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11" name="Picture 3" descr="C:\Users\Ian\AppData\Local\Microsoft\Windows\Temporary Internet Files\Content.IE5\BK8ZUXWF\MP900438855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772816"/>
            <a:ext cx="1688232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Users\Ian\AppData\Local\Microsoft\Windows\Temporary Internet Files\Content.IE5\4YP5SFNY\MP900423681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522343"/>
            <a:ext cx="2209743" cy="4632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6372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3568" y="1339253"/>
            <a:ext cx="7272808" cy="5109091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GB" sz="2800" b="1" dirty="0" smtClean="0"/>
              <a:t>Key Stage 3 </a:t>
            </a:r>
            <a:r>
              <a:rPr lang="en-GB" sz="2800" dirty="0" smtClean="0"/>
              <a:t>is vital - young  women need to understand what is available and opt for STEM </a:t>
            </a:r>
          </a:p>
          <a:p>
            <a:pPr marL="457200" indent="-457200">
              <a:buFont typeface="Arial" pitchFamily="34" charset="0"/>
              <a:buChar char="•"/>
            </a:pPr>
            <a:endParaRPr lang="en-GB" sz="2800" dirty="0"/>
          </a:p>
          <a:p>
            <a:pPr marL="457200" indent="-457200">
              <a:buFont typeface="Arial" pitchFamily="34" charset="0"/>
              <a:buChar char="•"/>
            </a:pPr>
            <a:r>
              <a:rPr lang="en-GB" sz="2800" dirty="0" smtClean="0"/>
              <a:t>Follow curriculum recommendations such as representing </a:t>
            </a:r>
            <a:r>
              <a:rPr lang="en-GB" sz="2800" b="1" dirty="0" smtClean="0"/>
              <a:t>science as something people do</a:t>
            </a:r>
            <a:r>
              <a:rPr lang="en-GB" sz="2800" dirty="0" smtClean="0"/>
              <a:t>, not just a body of knowledge.</a:t>
            </a:r>
          </a:p>
          <a:p>
            <a:pPr marL="457200" indent="-457200">
              <a:buFont typeface="Arial" pitchFamily="34" charset="0"/>
              <a:buChar char="•"/>
            </a:pPr>
            <a:endParaRPr lang="en-GB" sz="2800" dirty="0"/>
          </a:p>
          <a:p>
            <a:pPr marL="457200" indent="-457200">
              <a:buFont typeface="Arial" pitchFamily="34" charset="0"/>
              <a:buChar char="•"/>
            </a:pPr>
            <a:r>
              <a:rPr lang="en-GB" sz="2800" dirty="0"/>
              <a:t>Make STEM </a:t>
            </a:r>
            <a:r>
              <a:rPr lang="en-GB" sz="2800" b="1" dirty="0"/>
              <a:t>careers advice </a:t>
            </a:r>
            <a:r>
              <a:rPr lang="en-GB" sz="2800" dirty="0"/>
              <a:t>more </a:t>
            </a:r>
            <a:r>
              <a:rPr lang="en-GB" sz="2800" dirty="0" smtClean="0"/>
              <a:t>female friendly</a:t>
            </a:r>
          </a:p>
          <a:p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467544" y="620688"/>
            <a:ext cx="7848872" cy="5539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3000" b="1" dirty="0">
                <a:latin typeface="+mj-lt"/>
              </a:rPr>
              <a:t>How </a:t>
            </a:r>
            <a:r>
              <a:rPr lang="en-GB" sz="3000" b="1" dirty="0" smtClean="0">
                <a:latin typeface="+mj-lt"/>
              </a:rPr>
              <a:t>Can </a:t>
            </a:r>
            <a:r>
              <a:rPr lang="en-GB" sz="3000" b="1" dirty="0">
                <a:latin typeface="+mj-lt"/>
              </a:rPr>
              <a:t>W</a:t>
            </a:r>
            <a:r>
              <a:rPr lang="en-GB" sz="3000" b="1" dirty="0" smtClean="0">
                <a:latin typeface="+mj-lt"/>
              </a:rPr>
              <a:t>e </a:t>
            </a:r>
            <a:r>
              <a:rPr lang="en-GB" sz="3000" b="1" dirty="0">
                <a:latin typeface="+mj-lt"/>
              </a:rPr>
              <a:t>P</a:t>
            </a:r>
            <a:r>
              <a:rPr lang="en-GB" sz="3000" b="1" dirty="0" smtClean="0">
                <a:latin typeface="+mj-lt"/>
              </a:rPr>
              <a:t>romote </a:t>
            </a:r>
            <a:r>
              <a:rPr lang="en-GB" sz="3000" b="1" dirty="0">
                <a:latin typeface="+mj-lt"/>
              </a:rPr>
              <a:t>C</a:t>
            </a:r>
            <a:r>
              <a:rPr lang="en-GB" sz="3000" b="1" dirty="0" smtClean="0">
                <a:latin typeface="+mj-lt"/>
              </a:rPr>
              <a:t>hange</a:t>
            </a:r>
            <a:r>
              <a:rPr lang="en-GB" sz="3000" b="1" dirty="0">
                <a:latin typeface="+mj-lt"/>
              </a:rPr>
              <a:t>?</a:t>
            </a:r>
            <a:endParaRPr lang="en-GB" sz="3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29635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60000"/>
              <a:lumOff val="40000"/>
            </a:schemeClr>
          </a:solidFill>
        </p:spPr>
        <p:txBody>
          <a:bodyPr/>
          <a:lstStyle/>
          <a:p>
            <a:r>
              <a:rPr lang="en-GB" b="1" dirty="0" smtClean="0"/>
              <a:t>Why don’t young people from some Ethnic minorities choose STEM?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3701008"/>
          </a:xfrm>
        </p:spPr>
        <p:txBody>
          <a:bodyPr>
            <a:normAutofit/>
          </a:bodyPr>
          <a:lstStyle/>
          <a:p>
            <a:r>
              <a:rPr lang="en-GB" dirty="0"/>
              <a:t>Where are we</a:t>
            </a:r>
            <a:r>
              <a:rPr lang="en-GB" dirty="0" smtClean="0"/>
              <a:t>?</a:t>
            </a:r>
          </a:p>
          <a:p>
            <a:endParaRPr lang="en-GB" dirty="0"/>
          </a:p>
          <a:p>
            <a:r>
              <a:rPr lang="en-GB" dirty="0"/>
              <a:t>Why is this the case</a:t>
            </a:r>
            <a:r>
              <a:rPr lang="en-GB" dirty="0" smtClean="0"/>
              <a:t>?</a:t>
            </a:r>
          </a:p>
          <a:p>
            <a:endParaRPr lang="en-GB" dirty="0"/>
          </a:p>
          <a:p>
            <a:r>
              <a:rPr lang="en-GB" dirty="0"/>
              <a:t>What does this mean</a:t>
            </a:r>
            <a:r>
              <a:rPr lang="en-GB" dirty="0" smtClean="0"/>
              <a:t>?</a:t>
            </a:r>
          </a:p>
          <a:p>
            <a:endParaRPr lang="en-GB" dirty="0"/>
          </a:p>
          <a:p>
            <a:r>
              <a:rPr lang="en-GB" dirty="0"/>
              <a:t>How can we </a:t>
            </a:r>
            <a:r>
              <a:rPr lang="en-GB" dirty="0" smtClean="0"/>
              <a:t>promote </a:t>
            </a:r>
            <a:r>
              <a:rPr lang="en-GB" dirty="0"/>
              <a:t>change</a:t>
            </a:r>
            <a:r>
              <a:rPr lang="en-GB" dirty="0" smtClean="0"/>
              <a:t>?</a:t>
            </a:r>
            <a:endParaRPr lang="en-GB" dirty="0"/>
          </a:p>
        </p:txBody>
      </p:sp>
      <p:pic>
        <p:nvPicPr>
          <p:cNvPr id="1026" name="Picture 2" descr="C:\Users\Ian\AppData\Local\Microsoft\Windows\Temporary Internet Files\Content.IE5\GK8W439I\MC900431548[1].pn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4558" y="2492896"/>
            <a:ext cx="2285714" cy="2285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Ian\AppData\Local\Microsoft\Windows\Temporary Internet Files\Content.IE5\BK8ZUXWF\MC910216407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4725144"/>
            <a:ext cx="2055977" cy="1791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Ian\AppData\Local\Microsoft\Windows\Temporary Internet Files\Content.IE5\5LSX8C1V\MC900384040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484784"/>
            <a:ext cx="1559966" cy="1813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5800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9752" y="260648"/>
            <a:ext cx="3394720" cy="580926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en-GB" b="1" dirty="0" smtClean="0"/>
              <a:t>Where are we?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67544" y="1052736"/>
            <a:ext cx="3657600" cy="5247466"/>
          </a:xfrm>
        </p:spPr>
        <p:txBody>
          <a:bodyPr>
            <a:normAutofit fontScale="77500" lnSpcReduction="20000"/>
          </a:bodyPr>
          <a:lstStyle/>
          <a:p>
            <a:endParaRPr lang="en-GB" dirty="0" smtClean="0"/>
          </a:p>
          <a:p>
            <a:r>
              <a:rPr lang="en-GB" dirty="0" smtClean="0"/>
              <a:t>11% of Bangladeshi and 9% of Black Caribbean  students are </a:t>
            </a:r>
            <a:r>
              <a:rPr lang="en-GB" b="1" dirty="0" smtClean="0"/>
              <a:t>1 or more SET </a:t>
            </a:r>
            <a:r>
              <a:rPr lang="en-GB" dirty="0" smtClean="0"/>
              <a:t>(Science, Engineering and Technology) </a:t>
            </a:r>
            <a:r>
              <a:rPr lang="en-GB" b="1" dirty="0" smtClean="0"/>
              <a:t>A levels 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Compare this with 39% Chinese, 37% Indian, Black African 28%  and 19% White.</a:t>
            </a:r>
          </a:p>
          <a:p>
            <a:endParaRPr lang="en-GB" dirty="0" smtClean="0"/>
          </a:p>
          <a:p>
            <a:r>
              <a:rPr lang="en-GB" dirty="0" smtClean="0"/>
              <a:t>Similar pattern with SET degrees </a:t>
            </a:r>
          </a:p>
          <a:p>
            <a:endParaRPr lang="en-GB" dirty="0" smtClean="0"/>
          </a:p>
          <a:p>
            <a:r>
              <a:rPr lang="en-GB" dirty="0" smtClean="0"/>
              <a:t>Situation overall is most acute with </a:t>
            </a:r>
            <a:r>
              <a:rPr lang="en-GB" b="1" dirty="0" smtClean="0"/>
              <a:t>Bangladeshi women and Black Caribbean males</a:t>
            </a:r>
            <a:endParaRPr lang="en-GB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77500" lnSpcReduction="20000"/>
          </a:bodyPr>
          <a:lstStyle/>
          <a:p>
            <a:endParaRPr lang="en-GB"/>
          </a:p>
        </p:txBody>
      </p:sp>
      <p:pic>
        <p:nvPicPr>
          <p:cNvPr id="7170" name="Picture 2" descr="C:\Users\Ian\AppData\Local\Microsoft\Windows\Temporary Internet Files\Content.IE5\XH2VW94N\MP900448670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196753"/>
            <a:ext cx="3672408" cy="5274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4698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7467600" cy="65293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GB" b="1" dirty="0" smtClean="0"/>
              <a:t>Why is this the case?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Strong </a:t>
            </a:r>
            <a:r>
              <a:rPr lang="en-GB" dirty="0"/>
              <a:t>association between science careers and </a:t>
            </a:r>
            <a:r>
              <a:rPr lang="en-GB" b="1" dirty="0"/>
              <a:t>masculinity</a:t>
            </a:r>
            <a:r>
              <a:rPr lang="en-GB" dirty="0"/>
              <a:t>. </a:t>
            </a:r>
            <a:endParaRPr lang="en-GB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/>
              <a:t>Mathematicians are usually imagined as </a:t>
            </a:r>
            <a:r>
              <a:rPr lang="en-GB" b="1" dirty="0"/>
              <a:t>middle-aged white men </a:t>
            </a:r>
          </a:p>
          <a:p>
            <a:r>
              <a:rPr lang="en-GB" dirty="0"/>
              <a:t>Engineering is described as an </a:t>
            </a:r>
            <a:r>
              <a:rPr lang="en-GB" b="1" dirty="0"/>
              <a:t>‘invisible</a:t>
            </a:r>
            <a:r>
              <a:rPr lang="en-GB" dirty="0"/>
              <a:t>’ career, which, when imagined at all, is often seen as dirty, physical work </a:t>
            </a:r>
            <a:endParaRPr lang="en-GB" dirty="0" smtClean="0"/>
          </a:p>
          <a:p>
            <a:r>
              <a:rPr lang="en-GB" dirty="0"/>
              <a:t>50% of secondary pupils view scientists as </a:t>
            </a:r>
            <a:r>
              <a:rPr lang="en-GB" b="1" dirty="0"/>
              <a:t>middle-aged men in white coats</a:t>
            </a:r>
            <a:r>
              <a:rPr lang="en-GB" dirty="0"/>
              <a:t>. Only a third thought they could be normal and attractive men and women. 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8194" name="Picture 2" descr="C:\Users\Ian\AppData\Local\Microsoft\Windows\Temporary Internet Files\Content.IE5\2GMMT03C\MP900202076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772816"/>
            <a:ext cx="2592288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2167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94670"/>
            <a:ext cx="4906888" cy="56148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GB" b="1" dirty="0" smtClean="0"/>
              <a:t>What does this mean?</a:t>
            </a:r>
            <a:endParaRPr lang="en-GB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Smart and Rahman 2008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124744"/>
            <a:ext cx="3898776" cy="5328592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rmAutofit fontScale="92500"/>
          </a:bodyPr>
          <a:lstStyle/>
          <a:p>
            <a:endParaRPr lang="en-GB" dirty="0" smtClean="0"/>
          </a:p>
          <a:p>
            <a:r>
              <a:rPr lang="en-GB" dirty="0" smtClean="0"/>
              <a:t>8.9% of UK </a:t>
            </a:r>
            <a:r>
              <a:rPr lang="en-GB" b="1" dirty="0" smtClean="0"/>
              <a:t>Chinese</a:t>
            </a:r>
            <a:r>
              <a:rPr lang="en-GB" dirty="0" smtClean="0"/>
              <a:t> population work in SET, 7.2% of </a:t>
            </a:r>
            <a:r>
              <a:rPr lang="en-GB" b="1" dirty="0" smtClean="0"/>
              <a:t>Indian </a:t>
            </a:r>
            <a:r>
              <a:rPr lang="en-GB" dirty="0" smtClean="0"/>
              <a:t>population, 5% of </a:t>
            </a:r>
            <a:r>
              <a:rPr lang="en-GB" b="1" dirty="0" smtClean="0"/>
              <a:t>White</a:t>
            </a:r>
            <a:r>
              <a:rPr lang="en-GB" dirty="0" smtClean="0"/>
              <a:t> ethnic population, 2.3% of </a:t>
            </a:r>
            <a:r>
              <a:rPr lang="en-GB" b="1" dirty="0" smtClean="0"/>
              <a:t>Black Caribbean </a:t>
            </a:r>
            <a:r>
              <a:rPr lang="en-GB" dirty="0" smtClean="0"/>
              <a:t>and 1.6% of </a:t>
            </a:r>
            <a:r>
              <a:rPr lang="en-GB" b="1" dirty="0" smtClean="0"/>
              <a:t>Bangladeshi.</a:t>
            </a:r>
          </a:p>
          <a:p>
            <a:r>
              <a:rPr lang="en-GB" dirty="0"/>
              <a:t>Bangladeshi women and Black Caribbean males </a:t>
            </a:r>
            <a:r>
              <a:rPr lang="en-GB" dirty="0" smtClean="0"/>
              <a:t>are </a:t>
            </a:r>
            <a:r>
              <a:rPr lang="en-GB" b="1" dirty="0" smtClean="0"/>
              <a:t>underrepresented</a:t>
            </a:r>
            <a:r>
              <a:rPr lang="en-GB" dirty="0" smtClean="0"/>
              <a:t> </a:t>
            </a:r>
            <a:r>
              <a:rPr lang="en-GB" dirty="0"/>
              <a:t>in the SET </a:t>
            </a:r>
            <a:r>
              <a:rPr lang="en-GB" dirty="0" smtClean="0"/>
              <a:t>workforce so</a:t>
            </a:r>
            <a:r>
              <a:rPr lang="en-GB" dirty="0"/>
              <a:t> </a:t>
            </a:r>
            <a:r>
              <a:rPr lang="en-GB" dirty="0" smtClean="0"/>
              <a:t>only small number of role models available</a:t>
            </a:r>
          </a:p>
          <a:p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270248" y="1124744"/>
            <a:ext cx="3657600" cy="5328592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rmAutofit fontScale="92500"/>
          </a:bodyPr>
          <a:lstStyle/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Ethnic </a:t>
            </a:r>
            <a:r>
              <a:rPr lang="en-GB" dirty="0"/>
              <a:t>minority young people are </a:t>
            </a:r>
            <a:r>
              <a:rPr lang="en-GB" b="1" dirty="0"/>
              <a:t>missing out </a:t>
            </a:r>
            <a:r>
              <a:rPr lang="en-GB" dirty="0"/>
              <a:t>on benefits of working in SET/STEM. </a:t>
            </a:r>
          </a:p>
          <a:p>
            <a:endParaRPr lang="en-GB" dirty="0"/>
          </a:p>
        </p:txBody>
      </p:sp>
      <p:pic>
        <p:nvPicPr>
          <p:cNvPr id="7172" name="Picture 4" descr="C:\Users\Ian\AppData\Local\Microsoft\Windows\Temporary Internet Files\Content.IE5\BK8ZUXWF\MP900315598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6945" y="1430025"/>
            <a:ext cx="3168352" cy="2701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6061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7467600" cy="580926"/>
          </a:xfrm>
          <a:solidFill>
            <a:schemeClr val="accent1">
              <a:lumMod val="60000"/>
              <a:lumOff val="40000"/>
            </a:schemeClr>
          </a:solidFill>
        </p:spPr>
        <p:txBody>
          <a:bodyPr/>
          <a:lstStyle/>
          <a:p>
            <a:r>
              <a:rPr lang="en-GB" b="1" dirty="0" smtClean="0"/>
              <a:t>How can we promote change?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67544" y="1124744"/>
            <a:ext cx="7457256" cy="3528392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Teachers need to know </a:t>
            </a:r>
            <a:r>
              <a:rPr lang="en-GB" b="1" dirty="0" smtClean="0"/>
              <a:t>pupil destinations </a:t>
            </a:r>
            <a:r>
              <a:rPr lang="en-GB" dirty="0" smtClean="0"/>
              <a:t>to avoid contributing to stereotypical ideas about aspirations, e.g. Bangladeshi girls aiming only for law/medicine/teaching.</a:t>
            </a:r>
          </a:p>
          <a:p>
            <a:r>
              <a:rPr lang="en-GB" dirty="0" smtClean="0"/>
              <a:t>Work experience is key in shaping non-traditional choices, and </a:t>
            </a:r>
            <a:r>
              <a:rPr lang="en-GB" b="1" dirty="0" smtClean="0"/>
              <a:t>needs to be monitored </a:t>
            </a:r>
            <a:r>
              <a:rPr lang="en-GB" dirty="0" smtClean="0"/>
              <a:t>to ensure stereotypes are not reinforced.</a:t>
            </a:r>
          </a:p>
          <a:p>
            <a:r>
              <a:rPr lang="en-GB" dirty="0" smtClean="0"/>
              <a:t>Careers advice must encompass a </a:t>
            </a:r>
            <a:r>
              <a:rPr lang="en-GB" b="1" dirty="0" smtClean="0"/>
              <a:t>wide range </a:t>
            </a:r>
            <a:r>
              <a:rPr lang="en-GB" dirty="0" smtClean="0"/>
              <a:t>of occupations, to avoid limiting ideas and aspirations</a:t>
            </a:r>
          </a:p>
          <a:p>
            <a:r>
              <a:rPr lang="en-GB" dirty="0" smtClean="0"/>
              <a:t>Wider use of </a:t>
            </a:r>
            <a:r>
              <a:rPr lang="en-GB" b="1" dirty="0" smtClean="0"/>
              <a:t>positive role models</a:t>
            </a:r>
          </a:p>
          <a:p>
            <a:endParaRPr lang="en-GB" dirty="0"/>
          </a:p>
        </p:txBody>
      </p:sp>
      <p:pic>
        <p:nvPicPr>
          <p:cNvPr id="9218" name="Picture 2" descr="C:\Users\Ian\AppData\Local\Microsoft\Windows\Temporary Internet Files\Content.IE5\UU7ALXP5\MP900448691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725144"/>
            <a:ext cx="7488832" cy="1746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3578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6131024" cy="724942"/>
          </a:xfrm>
          <a:solidFill>
            <a:schemeClr val="bg2">
              <a:lumMod val="75000"/>
            </a:schemeClr>
          </a:solidFill>
        </p:spPr>
        <p:txBody>
          <a:bodyPr/>
          <a:lstStyle/>
          <a:p>
            <a:r>
              <a:rPr lang="en-GB" b="1" dirty="0" smtClean="0"/>
              <a:t>Back to the module for….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  <a:p>
            <a:r>
              <a:rPr lang="en-GB" dirty="0" smtClean="0"/>
              <a:t>A Quick Guide to STEM Work Experience Placements</a:t>
            </a:r>
          </a:p>
          <a:p>
            <a:r>
              <a:rPr lang="en-GB" dirty="0" smtClean="0"/>
              <a:t>Top Tips for Equality and Diversity through STEM Careers Advice</a:t>
            </a:r>
          </a:p>
          <a:p>
            <a:r>
              <a:rPr lang="en-GB" dirty="0" smtClean="0"/>
              <a:t>The Equality and Diversity Toolkit</a:t>
            </a:r>
          </a:p>
          <a:p>
            <a:r>
              <a:rPr lang="en-GB" dirty="0" smtClean="0"/>
              <a:t>And more…..</a:t>
            </a:r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sz="1600" dirty="0" smtClean="0"/>
          </a:p>
          <a:p>
            <a:pPr marL="0" indent="0">
              <a:buNone/>
            </a:pPr>
            <a:r>
              <a:rPr lang="en-GB" sz="1600" dirty="0" smtClean="0"/>
              <a:t>Note: All statistics used here are referenced in the STEM Choices Pack 2011</a:t>
            </a:r>
            <a:endParaRPr lang="en-GB" sz="1600" dirty="0"/>
          </a:p>
        </p:txBody>
      </p:sp>
      <p:pic>
        <p:nvPicPr>
          <p:cNvPr id="6146" name="Picture 2" descr="C:\Users\Ian\AppData\Local\Microsoft\Windows\Temporary Internet Files\Content.IE5\5LSX8C1V\MC900439805[1].png"/>
          <p:cNvPicPr>
            <a:picLocks noChangeAspect="1" noChangeArrowheads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2679" y="2060848"/>
            <a:ext cx="27432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1704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136904" cy="652934"/>
          </a:xfr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GB" sz="2800" b="1" dirty="0" smtClean="0"/>
              <a:t>Equality and Diversity: Career Choice</a:t>
            </a:r>
            <a:endParaRPr lang="en-GB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340768"/>
            <a:ext cx="7467600" cy="51331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 smtClean="0"/>
              <a:t>Gender</a:t>
            </a:r>
            <a:r>
              <a:rPr lang="en-GB" b="1" dirty="0"/>
              <a:t>, ethnicity, social and economic background </a:t>
            </a:r>
            <a:r>
              <a:rPr lang="en-GB" dirty="0"/>
              <a:t>and </a:t>
            </a:r>
            <a:r>
              <a:rPr lang="en-GB" b="1" dirty="0"/>
              <a:t>disability</a:t>
            </a:r>
            <a:r>
              <a:rPr lang="en-GB" dirty="0"/>
              <a:t> </a:t>
            </a:r>
            <a:r>
              <a:rPr lang="en-GB" dirty="0" smtClean="0"/>
              <a:t>affects </a:t>
            </a:r>
            <a:r>
              <a:rPr lang="en-GB" dirty="0"/>
              <a:t>choice </a:t>
            </a:r>
            <a:r>
              <a:rPr lang="en-GB" dirty="0" smtClean="0"/>
              <a:t>, possibly because of self limiting effects on: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academic </a:t>
            </a:r>
            <a:r>
              <a:rPr lang="en-GB" dirty="0"/>
              <a:t>self concept </a:t>
            </a:r>
            <a:r>
              <a:rPr lang="en-GB" b="1" dirty="0" smtClean="0"/>
              <a:t>“I’m </a:t>
            </a:r>
            <a:r>
              <a:rPr lang="en-GB" b="1" dirty="0"/>
              <a:t>not good at </a:t>
            </a:r>
            <a:r>
              <a:rPr lang="en-GB" b="1" dirty="0" smtClean="0"/>
              <a:t>science”</a:t>
            </a:r>
            <a:endParaRPr lang="en-GB" dirty="0" smtClean="0"/>
          </a:p>
          <a:p>
            <a:r>
              <a:rPr lang="en-GB" dirty="0" smtClean="0"/>
              <a:t>career </a:t>
            </a:r>
            <a:r>
              <a:rPr lang="en-GB" dirty="0"/>
              <a:t>identity </a:t>
            </a:r>
            <a:r>
              <a:rPr lang="en-GB" b="1" dirty="0" smtClean="0"/>
              <a:t>“I don’t know anyone who does that job”</a:t>
            </a:r>
          </a:p>
          <a:p>
            <a:endParaRPr lang="en-GB" b="1" dirty="0" smtClean="0"/>
          </a:p>
          <a:p>
            <a:r>
              <a:rPr lang="en-GB" dirty="0" smtClean="0"/>
              <a:t>STEM careers </a:t>
            </a:r>
            <a:r>
              <a:rPr lang="en-GB" dirty="0"/>
              <a:t>awareness </a:t>
            </a:r>
            <a:r>
              <a:rPr lang="en-GB" dirty="0" smtClean="0"/>
              <a:t>is also limited by:</a:t>
            </a:r>
          </a:p>
          <a:p>
            <a:pPr lvl="1"/>
            <a:r>
              <a:rPr lang="en-GB" dirty="0" smtClean="0"/>
              <a:t>lack </a:t>
            </a:r>
            <a:r>
              <a:rPr lang="en-GB" b="1" dirty="0" smtClean="0"/>
              <a:t>of visibility </a:t>
            </a:r>
            <a:r>
              <a:rPr lang="en-GB" dirty="0" smtClean="0"/>
              <a:t>of breadth of STEM options</a:t>
            </a:r>
          </a:p>
          <a:p>
            <a:pPr lvl="1"/>
            <a:r>
              <a:rPr lang="en-GB" dirty="0" smtClean="0"/>
              <a:t>stereotyped </a:t>
            </a:r>
            <a:r>
              <a:rPr lang="en-GB" b="1" dirty="0"/>
              <a:t>images and perceptions </a:t>
            </a:r>
            <a:r>
              <a:rPr lang="en-GB" dirty="0"/>
              <a:t>of people working in traditionally conceived STEM jobs. </a:t>
            </a:r>
          </a:p>
        </p:txBody>
      </p:sp>
    </p:spTree>
    <p:extLst>
      <p:ext uri="{BB962C8B-B14F-4D97-AF65-F5344CB8AC3E}">
        <p14:creationId xmlns:p14="http://schemas.microsoft.com/office/powerpoint/2010/main" val="3911110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970784" cy="1143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GB" b="1" dirty="0" smtClean="0"/>
              <a:t>STEM Challenges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r>
              <a:rPr lang="en-GB" sz="3200" dirty="0" smtClean="0"/>
              <a:t>UK </a:t>
            </a:r>
            <a:r>
              <a:rPr lang="en-GB" sz="3200" dirty="0"/>
              <a:t>has </a:t>
            </a:r>
            <a:r>
              <a:rPr lang="en-GB" sz="3200" b="1" dirty="0"/>
              <a:t>lowest number of female engineering professionals in Europe</a:t>
            </a:r>
            <a:r>
              <a:rPr lang="en-GB" sz="3200" b="1" dirty="0" smtClean="0"/>
              <a:t>.</a:t>
            </a:r>
          </a:p>
          <a:p>
            <a:endParaRPr lang="en-GB" sz="3200" b="1" dirty="0" smtClean="0"/>
          </a:p>
          <a:p>
            <a:r>
              <a:rPr lang="en-GB" sz="3200" b="1" dirty="0"/>
              <a:t>3.8% </a:t>
            </a:r>
            <a:r>
              <a:rPr lang="en-GB" sz="3200" dirty="0"/>
              <a:t>of the STEM sector are </a:t>
            </a:r>
            <a:r>
              <a:rPr lang="en-GB" sz="3200" b="1" dirty="0"/>
              <a:t>disabled</a:t>
            </a:r>
            <a:r>
              <a:rPr lang="en-GB" sz="3200" dirty="0"/>
              <a:t> compared to </a:t>
            </a:r>
            <a:r>
              <a:rPr lang="en-GB" sz="3200" b="1" dirty="0"/>
              <a:t>5.9%</a:t>
            </a:r>
            <a:r>
              <a:rPr lang="en-GB" sz="3200" dirty="0"/>
              <a:t> in other sectors</a:t>
            </a:r>
            <a:r>
              <a:rPr lang="en-GB" dirty="0"/>
              <a:t>. 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62500" lnSpcReduction="20000"/>
          </a:bodyPr>
          <a:lstStyle/>
          <a:p>
            <a:endParaRPr lang="en-GB" sz="2900" b="1" dirty="0" smtClean="0"/>
          </a:p>
          <a:p>
            <a:endParaRPr lang="en-GB" sz="2900" b="1" dirty="0"/>
          </a:p>
          <a:p>
            <a:r>
              <a:rPr lang="en-GB" sz="2900" b="1" dirty="0" smtClean="0"/>
              <a:t>Low </a:t>
            </a:r>
            <a:r>
              <a:rPr lang="en-GB" sz="2900" b="1" dirty="0"/>
              <a:t>aspirations and poor academic confidence </a:t>
            </a:r>
            <a:r>
              <a:rPr lang="en-GB" sz="2900" dirty="0"/>
              <a:t>have a disproportionate effect on STEM achievement of </a:t>
            </a:r>
            <a:r>
              <a:rPr lang="en-GB" sz="2900" b="1" dirty="0"/>
              <a:t>working class White British and Black Caribbean boys</a:t>
            </a:r>
            <a:r>
              <a:rPr lang="en-GB" sz="2900" b="1" dirty="0" smtClean="0"/>
              <a:t>.</a:t>
            </a:r>
          </a:p>
          <a:p>
            <a:endParaRPr lang="en-GB" sz="2900" b="1" dirty="0"/>
          </a:p>
          <a:p>
            <a:r>
              <a:rPr lang="en-GB" sz="2900" b="1" dirty="0" smtClean="0"/>
              <a:t>Triple </a:t>
            </a:r>
            <a:r>
              <a:rPr lang="en-GB" sz="2900" b="1" dirty="0"/>
              <a:t>science GCSE </a:t>
            </a:r>
            <a:r>
              <a:rPr lang="en-GB" sz="2900" dirty="0"/>
              <a:t>improves outcomes at A level, but isn’t widely </a:t>
            </a:r>
            <a:r>
              <a:rPr lang="en-GB" sz="2900" b="1" dirty="0"/>
              <a:t>available in deprived areas. </a:t>
            </a:r>
            <a:r>
              <a:rPr lang="en-GB" sz="2900" dirty="0"/>
              <a:t> </a:t>
            </a:r>
          </a:p>
          <a:p>
            <a:endParaRPr lang="en-GB" dirty="0"/>
          </a:p>
        </p:txBody>
      </p:sp>
      <p:pic>
        <p:nvPicPr>
          <p:cNvPr id="1028" name="Picture 4" descr="C:\Users\Ian\AppData\Local\Microsoft\Windows\Temporary Internet Files\Content.IE5\2GMMT03C\MP900442177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628800"/>
            <a:ext cx="2736304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1278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762872" cy="1143000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GB" b="1" dirty="0" smtClean="0"/>
              <a:t>What should we do?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To maximise individual opportunity and meet economic need, a </a:t>
            </a:r>
            <a:r>
              <a:rPr lang="en-GB" b="1" dirty="0"/>
              <a:t>more diverse STEM workforce </a:t>
            </a:r>
            <a:r>
              <a:rPr lang="en-GB" dirty="0"/>
              <a:t>is an </a:t>
            </a:r>
            <a:r>
              <a:rPr lang="en-GB" b="1" dirty="0"/>
              <a:t>important goal. </a:t>
            </a:r>
            <a:endParaRPr lang="en-GB" b="1" dirty="0" smtClean="0"/>
          </a:p>
          <a:p>
            <a:r>
              <a:rPr lang="en-GB" dirty="0" smtClean="0"/>
              <a:t>Promote </a:t>
            </a:r>
            <a:r>
              <a:rPr lang="en-GB" dirty="0"/>
              <a:t>STEM learning routes and careers in a </a:t>
            </a:r>
            <a:r>
              <a:rPr lang="en-GB" b="1" dirty="0"/>
              <a:t>positive way </a:t>
            </a:r>
            <a:r>
              <a:rPr lang="en-GB" dirty="0"/>
              <a:t>to encourage </a:t>
            </a:r>
            <a:r>
              <a:rPr lang="en-GB" b="1" dirty="0" smtClean="0"/>
              <a:t>under </a:t>
            </a:r>
            <a:r>
              <a:rPr lang="en-GB" b="1" dirty="0"/>
              <a:t>represented groups</a:t>
            </a:r>
            <a:r>
              <a:rPr lang="en-GB" dirty="0"/>
              <a:t> to see the </a:t>
            </a:r>
            <a:r>
              <a:rPr lang="en-GB" dirty="0" smtClean="0"/>
              <a:t>benefits, particularly to women and ethnic </a:t>
            </a:r>
            <a:r>
              <a:rPr lang="en-GB" dirty="0"/>
              <a:t>minorities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 lnSpcReduction="10000"/>
          </a:bodyPr>
          <a:lstStyle/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5122" name="Picture 2" descr="C:\Users\Ian\AppData\Local\Microsoft\Windows\Temporary Internet Files\Content.IE5\UU7ALXP5\MP900387737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772816"/>
            <a:ext cx="2609088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6614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7467600" cy="580926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en-GB" b="1" dirty="0" smtClean="0"/>
              <a:t>Why Don’t Women Choose STEM?</a:t>
            </a:r>
            <a:endParaRPr lang="en-GB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GB" dirty="0"/>
              <a:t>Where are we</a:t>
            </a:r>
            <a:r>
              <a:rPr lang="en-GB" dirty="0" smtClean="0"/>
              <a:t>?</a:t>
            </a:r>
          </a:p>
          <a:p>
            <a:endParaRPr lang="en-GB" dirty="0"/>
          </a:p>
          <a:p>
            <a:r>
              <a:rPr lang="en-GB" dirty="0"/>
              <a:t>Why is this the case</a:t>
            </a:r>
            <a:r>
              <a:rPr lang="en-GB" dirty="0" smtClean="0"/>
              <a:t>?</a:t>
            </a:r>
          </a:p>
          <a:p>
            <a:endParaRPr lang="en-GB" dirty="0"/>
          </a:p>
          <a:p>
            <a:r>
              <a:rPr lang="en-GB" dirty="0"/>
              <a:t>What does this mean</a:t>
            </a:r>
            <a:r>
              <a:rPr lang="en-GB" dirty="0" smtClean="0"/>
              <a:t>?</a:t>
            </a:r>
          </a:p>
          <a:p>
            <a:endParaRPr lang="en-GB" dirty="0"/>
          </a:p>
          <a:p>
            <a:r>
              <a:rPr lang="en-GB" dirty="0" smtClean="0"/>
              <a:t>How can we encourage change?</a:t>
            </a:r>
          </a:p>
          <a:p>
            <a:endParaRPr lang="en-GB" dirty="0"/>
          </a:p>
        </p:txBody>
      </p:sp>
      <p:pic>
        <p:nvPicPr>
          <p:cNvPr id="2050" name="Picture 2" descr="C:\Users\Ian\AppData\Local\Microsoft\Windows\Temporary Internet Files\Content.IE5\BK8ZUXWF\MC900431512[1]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797152"/>
            <a:ext cx="1828572" cy="1828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Ian\AppData\Local\Microsoft\Windows\Temporary Internet Files\Content.IE5\GK8W439I\MC900391752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772816"/>
            <a:ext cx="1816913" cy="1812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Ian\AppData\Local\Microsoft\Windows\Temporary Internet Files\Content.IE5\5LSX8C1V\MC900389266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2987" y="3585157"/>
            <a:ext cx="1139342" cy="1823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4225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3394720" cy="50891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GB" b="1" dirty="0" smtClean="0"/>
              <a:t>Where are we?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Girls do well at Key Stage 4 but </a:t>
            </a:r>
            <a:r>
              <a:rPr lang="en-GB" b="1" dirty="0" smtClean="0"/>
              <a:t>don’t choose to go on further</a:t>
            </a:r>
          </a:p>
          <a:p>
            <a:r>
              <a:rPr lang="en-GB" dirty="0" smtClean="0"/>
              <a:t>2008 only </a:t>
            </a:r>
            <a:r>
              <a:rPr lang="en-GB" b="1" dirty="0" smtClean="0"/>
              <a:t>14% of the girls who got A/A* @ GCSE </a:t>
            </a:r>
            <a:r>
              <a:rPr lang="en-GB" dirty="0" smtClean="0"/>
              <a:t>Dual Award science continued beyond this</a:t>
            </a:r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337726" y="908720"/>
            <a:ext cx="3657600" cy="5623520"/>
          </a:xfrm>
        </p:spPr>
        <p:txBody>
          <a:bodyPr>
            <a:normAutofit/>
          </a:bodyPr>
          <a:lstStyle/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In </a:t>
            </a:r>
            <a:r>
              <a:rPr lang="en-GB" dirty="0"/>
              <a:t>2008 </a:t>
            </a:r>
            <a:r>
              <a:rPr lang="en-GB" b="1" dirty="0"/>
              <a:t>78% of A level physics students were </a:t>
            </a:r>
            <a:r>
              <a:rPr lang="en-GB" b="1" dirty="0" smtClean="0"/>
              <a:t>male</a:t>
            </a:r>
            <a:endParaRPr lang="en-GB" b="1" dirty="0"/>
          </a:p>
          <a:p>
            <a:r>
              <a:rPr lang="en-GB" b="1" dirty="0"/>
              <a:t>6% of girls </a:t>
            </a:r>
            <a:r>
              <a:rPr lang="en-GB" dirty="0"/>
              <a:t>say science is  their favourite subject, compared to 37% of boys</a:t>
            </a:r>
          </a:p>
          <a:p>
            <a:endParaRPr lang="en-GB" dirty="0"/>
          </a:p>
        </p:txBody>
      </p:sp>
      <p:pic>
        <p:nvPicPr>
          <p:cNvPr id="2050" name="Picture 2" descr="C:\Users\Ian\AppData\Local\Microsoft\Windows\Temporary Internet Files\Content.IE5\UU7ALXP5\MP900262788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60648"/>
            <a:ext cx="3657600" cy="2426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9868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68660"/>
            <a:ext cx="4042792" cy="504056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GB" b="1" dirty="0" smtClean="0"/>
              <a:t>Why are we here?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340768"/>
            <a:ext cx="3657600" cy="5184576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Girls’ </a:t>
            </a:r>
            <a:r>
              <a:rPr lang="en-GB" b="1" dirty="0" smtClean="0"/>
              <a:t>self belief </a:t>
            </a:r>
            <a:r>
              <a:rPr lang="en-GB" dirty="0" smtClean="0"/>
              <a:t>in their scientific abilities declines as they get older</a:t>
            </a:r>
          </a:p>
          <a:p>
            <a:r>
              <a:rPr lang="en-GB" dirty="0" smtClean="0"/>
              <a:t>Teaching has been </a:t>
            </a:r>
            <a:r>
              <a:rPr lang="en-GB" b="1" dirty="0" smtClean="0"/>
              <a:t>insensitive</a:t>
            </a:r>
            <a:r>
              <a:rPr lang="en-GB" dirty="0" smtClean="0"/>
              <a:t> to gender</a:t>
            </a:r>
          </a:p>
          <a:p>
            <a:r>
              <a:rPr lang="en-GB" dirty="0" smtClean="0"/>
              <a:t>Girls reject stereotypical, </a:t>
            </a:r>
            <a:r>
              <a:rPr lang="en-GB" b="1" dirty="0" smtClean="0"/>
              <a:t>masculine images of scientists</a:t>
            </a:r>
            <a:r>
              <a:rPr lang="en-GB" dirty="0" smtClean="0"/>
              <a:t>, often reinforced over many years</a:t>
            </a:r>
          </a:p>
          <a:p>
            <a:r>
              <a:rPr lang="en-GB" dirty="0" smtClean="0"/>
              <a:t>Girls have </a:t>
            </a:r>
            <a:r>
              <a:rPr lang="en-GB" b="1" dirty="0" smtClean="0"/>
              <a:t>little idea of what STEM occupations </a:t>
            </a:r>
            <a:r>
              <a:rPr lang="en-GB" dirty="0" smtClean="0"/>
              <a:t>offer, so reject them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427984" y="1412776"/>
            <a:ext cx="3657600" cy="4788024"/>
          </a:xfrm>
        </p:spPr>
        <p:txBody>
          <a:bodyPr>
            <a:normAutofit fontScale="92500" lnSpcReduction="20000"/>
          </a:bodyPr>
          <a:lstStyle/>
          <a:p>
            <a:endParaRPr lang="en-GB" b="1" dirty="0" smtClean="0"/>
          </a:p>
          <a:p>
            <a:endParaRPr lang="en-GB" b="1" dirty="0"/>
          </a:p>
          <a:p>
            <a:endParaRPr lang="en-GB" b="1" dirty="0" smtClean="0"/>
          </a:p>
          <a:p>
            <a:endParaRPr lang="en-GB" b="1" dirty="0"/>
          </a:p>
          <a:p>
            <a:endParaRPr lang="en-GB" b="1" dirty="0" smtClean="0"/>
          </a:p>
          <a:p>
            <a:endParaRPr lang="en-GB" b="1" dirty="0" smtClean="0"/>
          </a:p>
          <a:p>
            <a:endParaRPr lang="en-GB" b="1" dirty="0"/>
          </a:p>
          <a:p>
            <a:r>
              <a:rPr lang="en-GB" b="1" dirty="0" smtClean="0"/>
              <a:t>Parents</a:t>
            </a:r>
            <a:r>
              <a:rPr lang="en-GB" dirty="0" smtClean="0"/>
              <a:t> </a:t>
            </a:r>
            <a:r>
              <a:rPr lang="en-GB" dirty="0"/>
              <a:t>have a negative perception of STEM industries</a:t>
            </a:r>
          </a:p>
          <a:p>
            <a:r>
              <a:rPr lang="en-GB" dirty="0"/>
              <a:t>Some </a:t>
            </a:r>
            <a:r>
              <a:rPr lang="en-GB" b="1" dirty="0"/>
              <a:t>religious faiths </a:t>
            </a:r>
            <a:r>
              <a:rPr lang="en-GB" dirty="0"/>
              <a:t>perceive STEM careers as incompatible with women’s role and religious responsibilities</a:t>
            </a:r>
          </a:p>
        </p:txBody>
      </p:sp>
      <p:pic>
        <p:nvPicPr>
          <p:cNvPr id="3074" name="Picture 2" descr="C:\Users\Ian\AppData\Local\Microsoft\Windows\Temporary Internet Files\Content.IE5\XH2VW94N\MP900422950[1]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14" r="15509"/>
          <a:stretch/>
        </p:blipFill>
        <p:spPr bwMode="auto">
          <a:xfrm>
            <a:off x="5004048" y="620688"/>
            <a:ext cx="2880320" cy="2770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9435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7467600" cy="652934"/>
          </a:xfrm>
          <a:solidFill>
            <a:schemeClr val="bg2">
              <a:lumMod val="60000"/>
              <a:lumOff val="4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GB" b="1" dirty="0" smtClean="0"/>
              <a:t>What does this mean?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en-GB" i="1" dirty="0" smtClean="0"/>
          </a:p>
          <a:p>
            <a:pPr marL="0" indent="0">
              <a:buNone/>
            </a:pP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/>
              <a:t>Gender Imbalance in </a:t>
            </a:r>
            <a:r>
              <a:rPr lang="en-GB" b="1" dirty="0" smtClean="0"/>
              <a:t>Occupations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Currently 75% of working women are found in 5 occupational groups. </a:t>
            </a:r>
            <a:endParaRPr lang="en-GB" dirty="0" smtClean="0"/>
          </a:p>
          <a:p>
            <a:pPr marL="0" indent="0">
              <a:buNone/>
            </a:pPr>
            <a:r>
              <a:rPr lang="en-GB" b="1" dirty="0" smtClean="0"/>
              <a:t>Can </a:t>
            </a:r>
            <a:r>
              <a:rPr lang="en-GB" b="1" dirty="0"/>
              <a:t>you guess what they are?</a:t>
            </a:r>
            <a:r>
              <a:rPr lang="en-GB" dirty="0"/>
              <a:t> </a:t>
            </a:r>
            <a:endParaRPr lang="en-GB" dirty="0" smtClean="0"/>
          </a:p>
          <a:p>
            <a:pPr marL="0" indent="0">
              <a:buNone/>
            </a:pPr>
            <a:endParaRPr lang="en-GB" i="1" dirty="0"/>
          </a:p>
          <a:p>
            <a:pPr marL="0" indent="0">
              <a:buNone/>
            </a:pPr>
            <a:r>
              <a:rPr lang="en-GB" i="1" dirty="0" smtClean="0"/>
              <a:t>(answers on next slide)</a:t>
            </a:r>
            <a:endParaRPr lang="en-GB" i="1" dirty="0"/>
          </a:p>
          <a:p>
            <a:endParaRPr lang="en-GB" dirty="0"/>
          </a:p>
        </p:txBody>
      </p:sp>
      <p:pic>
        <p:nvPicPr>
          <p:cNvPr id="4098" name="Picture 2" descr="C:\Users\Ian\AppData\Local\Microsoft\Windows\Temporary Internet Files\Content.IE5\4YP5SFNY\MP900402852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916832"/>
            <a:ext cx="2808312" cy="4077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1966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20000"/>
              <a:lumOff val="80000"/>
            </a:schemeClr>
          </a:solidFill>
        </p:spPr>
        <p:txBody>
          <a:bodyPr/>
          <a:lstStyle/>
          <a:p>
            <a:r>
              <a:rPr lang="en-GB" dirty="0" smtClean="0"/>
              <a:t>75% of women work in the following occupations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3845024"/>
          </a:xfrm>
        </p:spPr>
        <p:txBody>
          <a:bodyPr/>
          <a:lstStyle/>
          <a:p>
            <a:r>
              <a:rPr lang="en-GB" sz="3200" dirty="0"/>
              <a:t>Associated professional and technical </a:t>
            </a:r>
            <a:r>
              <a:rPr lang="en-GB" sz="3200" dirty="0" smtClean="0"/>
              <a:t>(nurses</a:t>
            </a:r>
            <a:r>
              <a:rPr lang="en-GB" sz="3200" dirty="0"/>
              <a:t>)</a:t>
            </a:r>
          </a:p>
          <a:p>
            <a:r>
              <a:rPr lang="en-GB" sz="3200" dirty="0"/>
              <a:t>Admin and clerical</a:t>
            </a:r>
          </a:p>
          <a:p>
            <a:r>
              <a:rPr lang="en-GB" sz="3200" dirty="0"/>
              <a:t>Personal services ( caring  for children/elderly)</a:t>
            </a:r>
          </a:p>
          <a:p>
            <a:r>
              <a:rPr lang="en-GB" sz="3200" dirty="0"/>
              <a:t>Sales and customer service</a:t>
            </a:r>
          </a:p>
          <a:p>
            <a:r>
              <a:rPr lang="en-GB" sz="3200" dirty="0"/>
              <a:t>Non skilled manual work</a:t>
            </a:r>
          </a:p>
          <a:p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528088" y="5545381"/>
            <a:ext cx="7272808" cy="98488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000" dirty="0" smtClean="0"/>
              <a:t>This gender </a:t>
            </a:r>
            <a:r>
              <a:rPr lang="en-GB" sz="2000" dirty="0"/>
              <a:t>imbalance, pay discrimination and the unequal impact of caring result in the </a:t>
            </a:r>
            <a:r>
              <a:rPr lang="en-GB" sz="2000" b="1" dirty="0"/>
              <a:t>gender pay gap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5348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6280</TotalTime>
  <Words>963</Words>
  <Application>Microsoft Office PowerPoint</Application>
  <PresentationFormat>On-screen Show (4:3)</PresentationFormat>
  <Paragraphs>189</Paragraphs>
  <Slides>17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Oriel</vt:lpstr>
      <vt:lpstr>Equality and Diversity in STEM learning routes and careers</vt:lpstr>
      <vt:lpstr>Equality and Diversity: Career Choice</vt:lpstr>
      <vt:lpstr>STEM Challenges</vt:lpstr>
      <vt:lpstr>What should we do?</vt:lpstr>
      <vt:lpstr>Why Don’t Women Choose STEM?</vt:lpstr>
      <vt:lpstr>Where are we?</vt:lpstr>
      <vt:lpstr>Why are we here?</vt:lpstr>
      <vt:lpstr>What does this mean?</vt:lpstr>
      <vt:lpstr>75% of women work in the following occupations</vt:lpstr>
      <vt:lpstr>Gender Pay Gap - STEM</vt:lpstr>
      <vt:lpstr>PowerPoint Presentation</vt:lpstr>
      <vt:lpstr>Why don’t young people from some Ethnic minorities choose STEM?</vt:lpstr>
      <vt:lpstr>Where are we?</vt:lpstr>
      <vt:lpstr>Why is this the case?</vt:lpstr>
      <vt:lpstr>What does this mean?</vt:lpstr>
      <vt:lpstr>How can we promote change?</vt:lpstr>
      <vt:lpstr>Back to the module for….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caron</dc:creator>
  <cp:lastModifiedBy>Barnes, Sally-Anne</cp:lastModifiedBy>
  <cp:revision>84</cp:revision>
  <dcterms:created xsi:type="dcterms:W3CDTF">2011-03-27T10:02:46Z</dcterms:created>
  <dcterms:modified xsi:type="dcterms:W3CDTF">2013-06-25T08:44:34Z</dcterms:modified>
</cp:coreProperties>
</file>