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  <p:sldMasterId id="2147483864" r:id="rId2"/>
  </p:sldMasterIdLst>
  <p:notesMasterIdLst>
    <p:notesMasterId r:id="rId14"/>
  </p:notesMasterIdLst>
  <p:sldIdLst>
    <p:sldId id="269" r:id="rId3"/>
    <p:sldId id="267" r:id="rId4"/>
    <p:sldId id="270" r:id="rId5"/>
    <p:sldId id="257" r:id="rId6"/>
    <p:sldId id="271" r:id="rId7"/>
    <p:sldId id="274" r:id="rId8"/>
    <p:sldId id="262" r:id="rId9"/>
    <p:sldId id="273" r:id="rId10"/>
    <p:sldId id="265" r:id="rId11"/>
    <p:sldId id="266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77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FA497B-81F0-4F58-BD5F-959F99E38518}" type="datetimeFigureOut">
              <a:rPr lang="en-GB" smtClean="0"/>
              <a:pPr/>
              <a:t>23/08/2011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E17E1-CD07-4997-82F7-F4FBC0D7938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23235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17E1-CD07-4997-82F7-F4FBC0D7938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059096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17E1-CD07-4997-82F7-F4FBC0D7938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423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17E1-CD07-4997-82F7-F4FBC0D79386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43816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17E1-CD07-4997-82F7-F4FBC0D7938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83411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17E1-CD07-4997-82F7-F4FBC0D7938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72425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17E1-CD07-4997-82F7-F4FBC0D7938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99174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17E1-CD07-4997-82F7-F4FBC0D7938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768999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17E1-CD07-4997-82F7-F4FBC0D7938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17464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17E1-CD07-4997-82F7-F4FBC0D7938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175167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17E1-CD07-4997-82F7-F4FBC0D7938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667307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17E1-CD07-4997-82F7-F4FBC0D79386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03247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9021C-18F3-4325-8F9F-0947B6F50D3F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575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EC9F9-210F-415A-8CD2-7347CC4430B9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08331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5A3C8-F1F1-45BD-BE53-7AAEF80FC794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97148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9021C-18F3-4325-8F9F-0947B6F50D3F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29A26-4FD7-4F2C-AB46-AFA43E478DA4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BAE4A-FDB5-409C-A6C5-E559B335AECE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6B65-16BF-4098-AC08-2944AB0BE99F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855B7-2EEA-4E86-BAB9-2D9035362B7A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24FC7-10E8-4D64-AB0B-68158D4182E1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565F-1749-4753-9533-0B7224025FC2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14D7-92B4-4726-802A-91D42EC9A9E3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29A26-4FD7-4F2C-AB46-AFA43E478DA4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74874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ED7A7-23F2-4C00-978D-85F5E547E6AE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EC9F9-210F-415A-8CD2-7347CC4430B9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5A3C8-F1F1-45BD-BE53-7AAEF80FC794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BAE4A-FDB5-409C-A6C5-E559B335AECE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52270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D6B65-16BF-4098-AC08-2944AB0BE99F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83764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855B7-2EEA-4E86-BAB9-2D9035362B7A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26688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24FC7-10E8-4D64-AB0B-68158D4182E1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22568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565F-1749-4753-9533-0B7224025FC2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00016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14D7-92B4-4726-802A-91D42EC9A9E3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66339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ED7A7-23F2-4C00-978D-85F5E547E6AE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93562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E1E37-B8C9-4A86-B117-B0522241C15C}" type="datetime1">
              <a:rPr lang="en-GB" smtClean="0"/>
              <a:pPr/>
              <a:t>23/08/2011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35149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D5A00D4-D9F9-4520-BDE1-438F89C69B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D9E1E37-B8C9-4A86-B117-B0522241C15C}" type="datetime1">
              <a:rPr lang="en-GB" smtClean="0"/>
              <a:pPr/>
              <a:t>23/08/2011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413" t="18782" r="17717" b="12521"/>
          <a:stretch/>
        </p:blipFill>
        <p:spPr bwMode="auto">
          <a:xfrm>
            <a:off x="539552" y="620688"/>
            <a:ext cx="8030819" cy="5234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259384" y="1844824"/>
            <a:ext cx="64807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 smtClean="0"/>
              <a:t>The Rationale for Promoting Science, Technology, Engineering and Maths (STEM) Careers </a:t>
            </a:r>
            <a:endParaRPr lang="en-GB" sz="4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7052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Messages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GB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2"/>
                </a:solidFill>
              </a:rPr>
              <a:t>STEM qualifications </a:t>
            </a:r>
            <a:r>
              <a:rPr lang="en-GB" dirty="0" smtClean="0"/>
              <a:t>:</a:t>
            </a:r>
          </a:p>
          <a:p>
            <a:r>
              <a:rPr lang="en-GB" dirty="0" smtClean="0"/>
              <a:t>lead to a wide range of opportunities at different levels and are valuable for non-STEM jobs. They </a:t>
            </a:r>
            <a:r>
              <a:rPr lang="en-GB" b="1" dirty="0" smtClean="0"/>
              <a:t>keep options open</a:t>
            </a:r>
            <a:r>
              <a:rPr lang="en-GB" dirty="0" smtClean="0"/>
              <a:t>.</a:t>
            </a:r>
          </a:p>
          <a:p>
            <a:r>
              <a:rPr lang="en-GB" dirty="0" smtClean="0"/>
              <a:t>can help to address </a:t>
            </a:r>
            <a:r>
              <a:rPr lang="en-GB" b="1" dirty="0" smtClean="0"/>
              <a:t>key global challenges</a:t>
            </a:r>
            <a:r>
              <a:rPr lang="en-GB" dirty="0" smtClean="0"/>
              <a:t> such as climate change.</a:t>
            </a:r>
          </a:p>
          <a:p>
            <a:r>
              <a:rPr lang="en-GB" dirty="0" smtClean="0"/>
              <a:t>are </a:t>
            </a:r>
            <a:r>
              <a:rPr lang="en-GB" b="1" dirty="0" smtClean="0"/>
              <a:t>valued by employers </a:t>
            </a:r>
            <a:r>
              <a:rPr lang="en-GB" dirty="0" smtClean="0"/>
              <a:t>– 40% of businesses prefer STEM degrees when recruiting graduates.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2"/>
                </a:solidFill>
              </a:rPr>
              <a:t>STEM courses and careers </a:t>
            </a:r>
            <a:r>
              <a:rPr lang="en-GB" dirty="0" smtClean="0"/>
              <a:t>are </a:t>
            </a:r>
            <a:r>
              <a:rPr lang="en-GB" b="1" dirty="0" smtClean="0"/>
              <a:t>open to all </a:t>
            </a:r>
            <a:r>
              <a:rPr lang="en-GB" dirty="0" smtClean="0"/>
              <a:t>and can help raise aspirations.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2"/>
                </a:solidFill>
              </a:rPr>
              <a:t>STEM</a:t>
            </a:r>
            <a:r>
              <a:rPr lang="en-GB" dirty="0" smtClean="0"/>
              <a:t> helps develops enterprise and </a:t>
            </a:r>
            <a:r>
              <a:rPr lang="en-GB" b="1" dirty="0" smtClean="0"/>
              <a:t>employability skills </a:t>
            </a:r>
            <a:r>
              <a:rPr lang="en-GB" dirty="0" smtClean="0"/>
              <a:t>– analytical capabilities, problem solving, creativity.</a:t>
            </a:r>
          </a:p>
          <a:p>
            <a:pPr marL="0" indent="0">
              <a:buNone/>
            </a:pPr>
            <a:r>
              <a:rPr lang="en-GB" dirty="0" smtClean="0"/>
              <a:t>Many </a:t>
            </a:r>
            <a:r>
              <a:rPr lang="en-GB" dirty="0" smtClean="0">
                <a:solidFill>
                  <a:schemeClr val="tx2"/>
                </a:solidFill>
              </a:rPr>
              <a:t>STEM jobs </a:t>
            </a:r>
            <a:r>
              <a:rPr lang="en-GB" dirty="0" smtClean="0"/>
              <a:t>need creativity and design skills in </a:t>
            </a:r>
            <a:r>
              <a:rPr lang="en-GB" b="1" dirty="0" smtClean="0"/>
              <a:t>combination</a:t>
            </a:r>
            <a:r>
              <a:rPr lang="en-GB" dirty="0" smtClean="0"/>
              <a:t> with mathematical and scientific abilities. Good salaries are available and locations for work vary, </a:t>
            </a:r>
            <a:r>
              <a:rPr lang="en-GB" b="1" dirty="0" smtClean="0"/>
              <a:t>often not </a:t>
            </a:r>
            <a:r>
              <a:rPr lang="en-GB" dirty="0" smtClean="0"/>
              <a:t>a desk or a laboratory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pic>
        <p:nvPicPr>
          <p:cNvPr id="1026" name="Picture 2" descr="C:\Users\Ian\AppData\Local\Microsoft\Windows\Temporary Internet Files\Content.IE5\46IH698C\MP90044241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16632"/>
            <a:ext cx="936317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4783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GB" sz="4800" dirty="0"/>
              <a:t>Let’s Grow STEM!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pic>
        <p:nvPicPr>
          <p:cNvPr id="2050" name="Picture 2" descr="C:\Users\Ian\AppData\Local\Microsoft\Windows\Temporary Internet Files\Content.IE5\5LSX8C1V\MP90039897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20688"/>
            <a:ext cx="554461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6611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C:\Users\Ian\AppData\Local\Microsoft\Windows\Temporary Internet Files\Content.IE5\GK8W439I\MC900326964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831641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331640" y="1988840"/>
            <a:ext cx="63367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 smtClean="0"/>
              <a:t>The future prosperity of the UK is dependent on young people choosing STEM related subjects.</a:t>
            </a:r>
          </a:p>
          <a:p>
            <a:r>
              <a:rPr lang="en-GB" sz="4000" dirty="0" smtClean="0"/>
              <a:t>	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xmlns="" val="26143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43808" y="332656"/>
            <a:ext cx="3600400" cy="60486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sz="4400" dirty="0" smtClean="0"/>
          </a:p>
          <a:p>
            <a:pPr marL="0" indent="0">
              <a:buNone/>
            </a:pPr>
            <a:r>
              <a:rPr lang="en-GB" sz="4400" dirty="0" smtClean="0"/>
              <a:t>The UK needs to double supply of skilled workers in STEM related jobs in the next 7-10 years.</a:t>
            </a:r>
          </a:p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pic>
        <p:nvPicPr>
          <p:cNvPr id="4099" name="Picture 3" descr="C:\Users\Ian\AppData\Local\Microsoft\Windows\Temporary Internet Files\Content.IE5\5LSX8C1V\MP90038268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32656"/>
            <a:ext cx="252028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3" y="370905"/>
            <a:ext cx="2592288" cy="604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9447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 descr="C:\Users\Ian\AppData\Local\Microsoft\Windows\Temporary Internet Files\Content.IE5\BK8ZUXWF\MP900446992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788024" y="836713"/>
            <a:ext cx="3898776" cy="4068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258816" cy="469106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Females and some ethnic minority groups are currently greatly under represented in those taking STEM subjects and entering STEM jobs.</a:t>
            </a:r>
          </a:p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3072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STEM Labour Market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/>
              <a:t>72% of  UK firms employ STEM skilled staff, but </a:t>
            </a:r>
            <a:r>
              <a:rPr lang="en-GB" b="1" dirty="0" smtClean="0"/>
              <a:t>not enough people are studying STEM subjects</a:t>
            </a:r>
            <a:r>
              <a:rPr lang="en-GB" dirty="0" smtClean="0"/>
              <a:t> to meet growing demand.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STEM skills are</a:t>
            </a:r>
            <a:r>
              <a:rPr lang="en-GB" b="1" dirty="0"/>
              <a:t> vital </a:t>
            </a:r>
            <a:r>
              <a:rPr lang="en-GB" dirty="0"/>
              <a:t>to areas of future growth and employment including advanced manufacturing and low carbon industries. 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But, </a:t>
            </a:r>
            <a:r>
              <a:rPr lang="en-GB" dirty="0"/>
              <a:t>45% of employers are currently having </a:t>
            </a:r>
            <a:r>
              <a:rPr lang="en-GB" b="1" dirty="0"/>
              <a:t>difficulty recruiting </a:t>
            </a:r>
            <a:r>
              <a:rPr lang="en-GB" dirty="0"/>
              <a:t>STEM-skilled staff, with  </a:t>
            </a:r>
            <a:r>
              <a:rPr lang="en-GB" dirty="0" smtClean="0"/>
              <a:t>59% expecting </a:t>
            </a:r>
            <a:r>
              <a:rPr lang="en-GB" dirty="0"/>
              <a:t>difficulty in the next </a:t>
            </a:r>
            <a:r>
              <a:rPr lang="en-GB" dirty="0" smtClean="0"/>
              <a:t>3 </a:t>
            </a:r>
            <a:r>
              <a:rPr lang="en-GB" dirty="0"/>
              <a:t>years.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1026" name="Picture 2" descr="C:\Users\Ian\AppData\Local\Microsoft\Windows\Temporary Internet Files\Content.IE5\5LSX8C1V\MP900439371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484784"/>
            <a:ext cx="3657600" cy="244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211960" y="4077072"/>
            <a:ext cx="3816424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Consequently young people need </a:t>
            </a:r>
            <a:r>
              <a:rPr lang="en-GB" sz="1600" b="1" dirty="0" smtClean="0"/>
              <a:t> </a:t>
            </a:r>
            <a:r>
              <a:rPr lang="en-GB" sz="1600" b="1" dirty="0"/>
              <a:t>to understand the relevance of STEM knowledge and skills to everyday life.</a:t>
            </a:r>
          </a:p>
          <a:p>
            <a:endParaRPr lang="en-GB" sz="1600" dirty="0"/>
          </a:p>
          <a:p>
            <a:r>
              <a:rPr lang="en-GB" sz="1600" b="1" dirty="0"/>
              <a:t>It is </a:t>
            </a:r>
            <a:r>
              <a:rPr lang="en-GB" sz="1600" b="1" dirty="0" smtClean="0"/>
              <a:t>vital </a:t>
            </a:r>
            <a:r>
              <a:rPr lang="en-GB" sz="1600" b="1" dirty="0"/>
              <a:t>that careers practitioners help young people to understand the importance of STEM subject choice and their impact on progression opportunities. </a:t>
            </a:r>
            <a:endParaRPr lang="en-GB" sz="1600" dirty="0"/>
          </a:p>
          <a:p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xmlns="" val="403905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UK STEM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pic>
        <p:nvPicPr>
          <p:cNvPr id="3074" name="Picture 2" descr="C:\Users\Ian\AppData\Local\Microsoft\Windows\Temporary Internet Files\Content.IE5\46IH698C\MP900362858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756084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39552" y="1628800"/>
            <a:ext cx="756084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The UK has </a:t>
            </a:r>
            <a:r>
              <a:rPr lang="en-GB" sz="2400" b="1" dirty="0"/>
              <a:t>world class science </a:t>
            </a:r>
            <a:r>
              <a:rPr lang="en-GB" sz="2400" dirty="0"/>
              <a:t>sectors in Pharmaceuticals, Aerospace, Telecommunications, Mobile Phone Technology and Oil and Gas Exploration</a:t>
            </a:r>
          </a:p>
          <a:p>
            <a:r>
              <a:rPr lang="en-GB" sz="2400" dirty="0"/>
              <a:t>There is also ‘hidden’ science in the high street including: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/>
              <a:t>supermarkets</a:t>
            </a:r>
            <a:r>
              <a:rPr lang="en-GB" sz="2400" dirty="0"/>
              <a:t> (food and drink, packaging, logistics, IT, finance)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/>
              <a:t>fashion</a:t>
            </a:r>
            <a:r>
              <a:rPr lang="en-GB" sz="2400" dirty="0"/>
              <a:t> (textile technology, materials, computer aided design, dyes)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/>
              <a:t>the built environment </a:t>
            </a:r>
            <a:r>
              <a:rPr lang="en-GB" sz="2400" dirty="0"/>
              <a:t>(construction engineering, materials sciences, environmental issues, energy).</a:t>
            </a:r>
          </a:p>
          <a:p>
            <a:r>
              <a:rPr lang="en-GB" sz="2400" dirty="0"/>
              <a:t>Teachers and advisers will be cautious about messages proclaiming  growing demand, but there is </a:t>
            </a:r>
            <a:r>
              <a:rPr lang="en-GB" sz="2400" b="1" dirty="0"/>
              <a:t>strong evidence of future need for STEM skills,</a:t>
            </a:r>
            <a:r>
              <a:rPr lang="en-GB" sz="2400" dirty="0"/>
              <a:t> especially in manufacturing </a:t>
            </a:r>
          </a:p>
        </p:txBody>
      </p:sp>
    </p:spTree>
    <p:extLst>
      <p:ext uri="{BB962C8B-B14F-4D97-AF65-F5344CB8AC3E}">
        <p14:creationId xmlns:p14="http://schemas.microsoft.com/office/powerpoint/2010/main" xmlns="" val="4269626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STEM National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b="1" dirty="0" smtClean="0"/>
              <a:t>The </a:t>
            </a:r>
            <a:r>
              <a:rPr lang="en-GB" b="1" dirty="0"/>
              <a:t>National Strategy </a:t>
            </a:r>
            <a:r>
              <a:rPr lang="en-GB" b="1" dirty="0" smtClean="0"/>
              <a:t>has 11 action programmes which are part of a 10 year plan aimed at improving take up and achievement in science and maths. They </a:t>
            </a:r>
            <a:r>
              <a:rPr lang="en-GB" b="1" dirty="0"/>
              <a:t>aim to</a:t>
            </a:r>
            <a:r>
              <a:rPr lang="en-GB" b="1" dirty="0" smtClean="0"/>
              <a:t>:-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dirty="0" smtClean="0"/>
              <a:t>• </a:t>
            </a:r>
            <a:r>
              <a:rPr lang="en-GB" dirty="0"/>
              <a:t>Get the </a:t>
            </a:r>
            <a:r>
              <a:rPr lang="en-GB" b="1" dirty="0"/>
              <a:t>right people </a:t>
            </a:r>
            <a:r>
              <a:rPr lang="en-GB" dirty="0"/>
              <a:t>to become teachers and lecturers</a:t>
            </a:r>
          </a:p>
          <a:p>
            <a:pPr marL="0" indent="0">
              <a:buNone/>
            </a:pPr>
            <a:r>
              <a:rPr lang="en-GB" dirty="0"/>
              <a:t>• Encourage </a:t>
            </a:r>
            <a:r>
              <a:rPr lang="en-GB" b="1" dirty="0"/>
              <a:t>continuing professional development </a:t>
            </a:r>
            <a:r>
              <a:rPr lang="en-GB" dirty="0"/>
              <a:t>for teachers and</a:t>
            </a:r>
          </a:p>
          <a:p>
            <a:pPr marL="0" indent="0">
              <a:buNone/>
            </a:pPr>
            <a:r>
              <a:rPr lang="en-GB" dirty="0"/>
              <a:t>engage </a:t>
            </a:r>
            <a:r>
              <a:rPr lang="en-GB" dirty="0" smtClean="0"/>
              <a:t>them </a:t>
            </a:r>
            <a:r>
              <a:rPr lang="en-GB" dirty="0"/>
              <a:t>in technology and engineering</a:t>
            </a:r>
          </a:p>
          <a:p>
            <a:pPr marL="0" indent="0">
              <a:buNone/>
            </a:pPr>
            <a:r>
              <a:rPr lang="en-GB" dirty="0"/>
              <a:t>• Bring real-world context and applications of STEM into schools and</a:t>
            </a:r>
          </a:p>
          <a:p>
            <a:pPr marL="0" indent="0">
              <a:buNone/>
            </a:pPr>
            <a:r>
              <a:rPr lang="en-GB" dirty="0"/>
              <a:t>colleges to </a:t>
            </a:r>
            <a:r>
              <a:rPr lang="en-GB" b="1" dirty="0"/>
              <a:t>enrich teaching</a:t>
            </a:r>
          </a:p>
          <a:p>
            <a:pPr marL="0" indent="0">
              <a:buNone/>
            </a:pPr>
            <a:r>
              <a:rPr lang="en-GB" dirty="0"/>
              <a:t>• Show young people the </a:t>
            </a:r>
            <a:r>
              <a:rPr lang="en-GB" b="1" dirty="0"/>
              <a:t>rich range of </a:t>
            </a:r>
            <a:r>
              <a:rPr lang="en-GB" b="1" dirty="0" smtClean="0"/>
              <a:t>career </a:t>
            </a:r>
            <a:r>
              <a:rPr lang="en-GB" b="1" dirty="0"/>
              <a:t>opportunities </a:t>
            </a:r>
            <a:r>
              <a:rPr lang="en-GB" dirty="0"/>
              <a:t>that</a:t>
            </a:r>
          </a:p>
          <a:p>
            <a:pPr marL="0" indent="0">
              <a:buNone/>
            </a:pPr>
            <a:r>
              <a:rPr lang="en-GB" dirty="0"/>
              <a:t>STEM study opens up</a:t>
            </a:r>
          </a:p>
          <a:p>
            <a:pPr marL="0" indent="0">
              <a:buNone/>
            </a:pPr>
            <a:r>
              <a:rPr lang="en-GB" dirty="0"/>
              <a:t>• Get the STEM </a:t>
            </a:r>
            <a:r>
              <a:rPr lang="en-GB" b="1" dirty="0"/>
              <a:t>curriculum and infrastructure </a:t>
            </a:r>
            <a:r>
              <a:rPr lang="en-GB" dirty="0"/>
              <a:t>right including </a:t>
            </a:r>
            <a:r>
              <a:rPr lang="en-GB" dirty="0" smtClean="0"/>
              <a:t>enhancing the </a:t>
            </a:r>
            <a:r>
              <a:rPr lang="en-GB" dirty="0"/>
              <a:t>quality of practical work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6564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Action 8 is </a:t>
            </a:r>
            <a:r>
              <a:rPr lang="en-GB" sz="4000" b="1" dirty="0" smtClean="0">
                <a:solidFill>
                  <a:schemeClr val="tx2"/>
                </a:solidFill>
              </a:rPr>
              <a:t>Careers Awareness</a:t>
            </a:r>
            <a:endParaRPr lang="en-GB" sz="4000" b="1" dirty="0">
              <a:solidFill>
                <a:schemeClr val="tx2"/>
              </a:solidFill>
            </a:endParaRPr>
          </a:p>
        </p:txBody>
      </p:sp>
      <p:pic>
        <p:nvPicPr>
          <p:cNvPr id="2050" name="Picture 2" descr="C:\Users\Ian\AppData\Local\Microsoft\Windows\Temporary Internet Files\Content.IE5\GK8W439I\MM900178304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792088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67544" y="1484784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This has included</a:t>
            </a:r>
            <a:r>
              <a:rPr lang="en-GB" sz="2000" dirty="0"/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b="1" dirty="0">
                <a:solidFill>
                  <a:schemeClr val="tx2"/>
                </a:solidFill>
              </a:rPr>
              <a:t>Communications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/>
              <a:t>with young people and parents to improve the take-up of science and maths subjects post-16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/>
              <a:t>The </a:t>
            </a:r>
            <a:r>
              <a:rPr lang="en-GB" sz="2000" b="1" dirty="0">
                <a:solidFill>
                  <a:schemeClr val="tx2"/>
                </a:solidFill>
              </a:rPr>
              <a:t>Future Morph website </a:t>
            </a:r>
            <a:r>
              <a:rPr lang="en-GB" sz="2000" dirty="0"/>
              <a:t>for young people aged 11-18 to help engage them in studying science and maths by demonstrating the huge range of career opportunities available by pursuing these</a:t>
            </a:r>
          </a:p>
          <a:p>
            <a:r>
              <a:rPr lang="en-GB" sz="2000" dirty="0"/>
              <a:t>     subjects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/>
              <a:t>A range of </a:t>
            </a:r>
            <a:r>
              <a:rPr lang="en-GB" sz="2000" b="1" dirty="0">
                <a:solidFill>
                  <a:schemeClr val="tx2"/>
                </a:solidFill>
              </a:rPr>
              <a:t>careers awareness resources </a:t>
            </a:r>
            <a:r>
              <a:rPr lang="en-GB" sz="2000" dirty="0"/>
              <a:t>for schools, teachers and careers education and IAG professionals to complement the public facing elements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/>
              <a:t>A </a:t>
            </a:r>
            <a:r>
              <a:rPr lang="en-GB" sz="2000" b="1" dirty="0">
                <a:solidFill>
                  <a:schemeClr val="tx2"/>
                </a:solidFill>
              </a:rPr>
              <a:t>Careers Awareness Timeline </a:t>
            </a:r>
            <a:r>
              <a:rPr lang="en-GB" sz="2000" dirty="0"/>
              <a:t>pilot designed to establish a more coherent structure for young people to learn about careers relating to science and maths. The project has been spearheaded by Kate Bellingham, the National STEM Careers Coordinator. </a:t>
            </a:r>
            <a:endParaRPr lang="en-GB" sz="2000" dirty="0" smtClean="0"/>
          </a:p>
          <a:p>
            <a:endParaRPr lang="en-GB" sz="2000" dirty="0"/>
          </a:p>
          <a:p>
            <a:pPr algn="ctr"/>
            <a:r>
              <a:rPr lang="en-GB" sz="2000" b="1" dirty="0">
                <a:solidFill>
                  <a:schemeClr val="tx2"/>
                </a:solidFill>
              </a:rPr>
              <a:t>All of these resources are brought together in this online module</a:t>
            </a:r>
          </a:p>
        </p:txBody>
      </p:sp>
    </p:spTree>
    <p:extLst>
      <p:ext uri="{BB962C8B-B14F-4D97-AF65-F5344CB8AC3E}">
        <p14:creationId xmlns:p14="http://schemas.microsoft.com/office/powerpoint/2010/main" xmlns="" val="2946466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764016" cy="1143000"/>
          </a:xfrm>
        </p:spPr>
        <p:txBody>
          <a:bodyPr/>
          <a:lstStyle/>
          <a:p>
            <a:r>
              <a:rPr lang="en-GB" dirty="0" smtClean="0"/>
              <a:t>Robert’s Review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GB" b="1" dirty="0" smtClean="0"/>
              <a:t>In a Government commissioned review in 2002,  which helped to prompt the </a:t>
            </a:r>
            <a:r>
              <a:rPr lang="en-GB" b="1" smtClean="0"/>
              <a:t>STEM Strategy, Sir </a:t>
            </a:r>
            <a:r>
              <a:rPr lang="en-GB" b="1" dirty="0" smtClean="0"/>
              <a:t>Gareth Roberts noted:</a:t>
            </a:r>
          </a:p>
          <a:p>
            <a:pPr marL="0" indent="0">
              <a:buNone/>
            </a:pPr>
            <a:r>
              <a:rPr lang="en-GB" i="1" dirty="0" smtClean="0"/>
              <a:t>‘The views of parents, teachers, careers advisers and society in general towards study and careers in science and engineering can play a significant role in shaping pupil’s choices as to whether to study these subjects at higher levels.</a:t>
            </a:r>
          </a:p>
          <a:p>
            <a:pPr marL="0" indent="0">
              <a:buNone/>
            </a:pPr>
            <a:r>
              <a:rPr lang="en-GB" i="1" dirty="0" smtClean="0"/>
              <a:t>Regrettably, and incorrectly, pupils often view the study of science, mathematics and engineering as narrowing their options, rather than broadening them.</a:t>
            </a:r>
          </a:p>
          <a:p>
            <a:pPr marL="0" indent="0">
              <a:buNone/>
            </a:pPr>
            <a:r>
              <a:rPr lang="en-GB" i="1" dirty="0" smtClean="0"/>
              <a:t>A contributing factor is that careers advisers often have little or no background in the sciences, and that science teachers are often unwilling to advise pupils on future options.</a:t>
            </a:r>
            <a:r>
              <a:rPr lang="en-GB" dirty="0" smtClean="0"/>
              <a:t>’</a:t>
            </a:r>
          </a:p>
          <a:p>
            <a:pPr marL="0" indent="0">
              <a:buNone/>
            </a:pPr>
            <a:r>
              <a:rPr lang="en-GB" sz="1100" i="1" dirty="0" smtClean="0"/>
              <a:t>SET for Success: The Supply of People with Science , Technology, Engineering and Maths Skills</a:t>
            </a:r>
            <a:endParaRPr lang="en-GB" sz="11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STEM Online module: Basics 2011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6918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djacency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5613</TotalTime>
  <Words>859</Words>
  <Application>Microsoft Office PowerPoint</Application>
  <PresentationFormat>On-screen Show (4:3)</PresentationFormat>
  <Paragraphs>84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Adjacency</vt:lpstr>
      <vt:lpstr>Slide 1</vt:lpstr>
      <vt:lpstr>Slide 2</vt:lpstr>
      <vt:lpstr>Slide 3</vt:lpstr>
      <vt:lpstr>Slide 4</vt:lpstr>
      <vt:lpstr>STEM Labour Market</vt:lpstr>
      <vt:lpstr>UK STEM</vt:lpstr>
      <vt:lpstr>STEM National Strategy</vt:lpstr>
      <vt:lpstr>Action 8 is Careers Awareness</vt:lpstr>
      <vt:lpstr>Robert’s Review</vt:lpstr>
      <vt:lpstr>Key Messages</vt:lpstr>
      <vt:lpstr>Slide 11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</dc:creator>
  <cp:lastModifiedBy>SBarnes</cp:lastModifiedBy>
  <cp:revision>45</cp:revision>
  <dcterms:created xsi:type="dcterms:W3CDTF">2011-03-10T22:10:49Z</dcterms:created>
  <dcterms:modified xsi:type="dcterms:W3CDTF">2011-08-23T17:08:01Z</dcterms:modified>
</cp:coreProperties>
</file>