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5" r:id="rId2"/>
    <p:sldId id="273" r:id="rId3"/>
    <p:sldId id="257" r:id="rId4"/>
    <p:sldId id="293" r:id="rId5"/>
    <p:sldId id="292" r:id="rId6"/>
    <p:sldId id="283" r:id="rId7"/>
    <p:sldId id="291" r:id="rId8"/>
    <p:sldId id="280" r:id="rId9"/>
    <p:sldId id="261" r:id="rId10"/>
    <p:sldId id="270" r:id="rId11"/>
    <p:sldId id="263" r:id="rId12"/>
    <p:sldId id="264" r:id="rId13"/>
    <p:sldId id="266" r:id="rId14"/>
    <p:sldId id="267" r:id="rId15"/>
    <p:sldId id="268" r:id="rId16"/>
    <p:sldId id="289" r:id="rId17"/>
    <p:sldId id="290"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521" autoAdjust="0"/>
  </p:normalViewPr>
  <p:slideViewPr>
    <p:cSldViewPr>
      <p:cViewPr>
        <p:scale>
          <a:sx n="57" d="100"/>
          <a:sy n="57" d="100"/>
        </p:scale>
        <p:origin x="-1440" y="-107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997B1A-51B1-43AD-8D16-13E641A28C41}" type="datetimeFigureOut">
              <a:rPr lang="en-GB" smtClean="0"/>
              <a:t>04/01/2013</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19BA8B-0780-42C5-BE28-2AA8DDC142DA}" type="slidenum">
              <a:rPr lang="en-GB" smtClean="0"/>
              <a:t>‹#›</a:t>
            </a:fld>
            <a:endParaRPr lang="en-GB" dirty="0"/>
          </a:p>
        </p:txBody>
      </p:sp>
    </p:spTree>
    <p:extLst>
      <p:ext uri="{BB962C8B-B14F-4D97-AF65-F5344CB8AC3E}">
        <p14:creationId xmlns:p14="http://schemas.microsoft.com/office/powerpoint/2010/main" val="2720505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a:t>
            </a:fld>
            <a:endParaRPr lang="en-GB" dirty="0"/>
          </a:p>
        </p:txBody>
      </p:sp>
    </p:spTree>
    <p:extLst>
      <p:ext uri="{BB962C8B-B14F-4D97-AF65-F5344CB8AC3E}">
        <p14:creationId xmlns:p14="http://schemas.microsoft.com/office/powerpoint/2010/main" val="145887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10</a:t>
            </a:fld>
            <a:endParaRPr lang="en-GB" dirty="0"/>
          </a:p>
        </p:txBody>
      </p:sp>
    </p:spTree>
    <p:extLst>
      <p:ext uri="{BB962C8B-B14F-4D97-AF65-F5344CB8AC3E}">
        <p14:creationId xmlns:p14="http://schemas.microsoft.com/office/powerpoint/2010/main" val="1878769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11</a:t>
            </a:fld>
            <a:endParaRPr lang="en-GB" dirty="0"/>
          </a:p>
        </p:txBody>
      </p:sp>
    </p:spTree>
    <p:extLst>
      <p:ext uri="{BB962C8B-B14F-4D97-AF65-F5344CB8AC3E}">
        <p14:creationId xmlns:p14="http://schemas.microsoft.com/office/powerpoint/2010/main" val="409487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12</a:t>
            </a:fld>
            <a:endParaRPr lang="en-GB" dirty="0"/>
          </a:p>
        </p:txBody>
      </p:sp>
    </p:spTree>
    <p:extLst>
      <p:ext uri="{BB962C8B-B14F-4D97-AF65-F5344CB8AC3E}">
        <p14:creationId xmlns:p14="http://schemas.microsoft.com/office/powerpoint/2010/main" val="883729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13</a:t>
            </a:fld>
            <a:endParaRPr lang="en-GB" dirty="0"/>
          </a:p>
        </p:txBody>
      </p:sp>
    </p:spTree>
    <p:extLst>
      <p:ext uri="{BB962C8B-B14F-4D97-AF65-F5344CB8AC3E}">
        <p14:creationId xmlns:p14="http://schemas.microsoft.com/office/powerpoint/2010/main" val="2419126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14</a:t>
            </a:fld>
            <a:endParaRPr lang="en-GB" dirty="0"/>
          </a:p>
        </p:txBody>
      </p:sp>
    </p:spTree>
    <p:extLst>
      <p:ext uri="{BB962C8B-B14F-4D97-AF65-F5344CB8AC3E}">
        <p14:creationId xmlns:p14="http://schemas.microsoft.com/office/powerpoint/2010/main" val="4099313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15</a:t>
            </a:fld>
            <a:endParaRPr lang="en-GB" dirty="0"/>
          </a:p>
        </p:txBody>
      </p:sp>
    </p:spTree>
    <p:extLst>
      <p:ext uri="{BB962C8B-B14F-4D97-AF65-F5344CB8AC3E}">
        <p14:creationId xmlns:p14="http://schemas.microsoft.com/office/powerpoint/2010/main" val="6200219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419BA8B-0780-42C5-BE28-2AA8DDC142DA}" type="slidenum">
              <a:rPr lang="en-GB" smtClean="0"/>
              <a:t>16</a:t>
            </a:fld>
            <a:endParaRPr lang="en-GB" dirty="0"/>
          </a:p>
        </p:txBody>
      </p:sp>
    </p:spTree>
    <p:extLst>
      <p:ext uri="{BB962C8B-B14F-4D97-AF65-F5344CB8AC3E}">
        <p14:creationId xmlns:p14="http://schemas.microsoft.com/office/powerpoint/2010/main" val="903112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419BA8B-0780-42C5-BE28-2AA8DDC142DA}" type="slidenum">
              <a:rPr lang="en-GB" smtClean="0"/>
              <a:t>17</a:t>
            </a:fld>
            <a:endParaRPr lang="en-GB" dirty="0"/>
          </a:p>
        </p:txBody>
      </p:sp>
    </p:spTree>
    <p:extLst>
      <p:ext uri="{BB962C8B-B14F-4D97-AF65-F5344CB8AC3E}">
        <p14:creationId xmlns:p14="http://schemas.microsoft.com/office/powerpoint/2010/main" val="818448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18</a:t>
            </a:fld>
            <a:endParaRPr lang="en-GB" dirty="0"/>
          </a:p>
        </p:txBody>
      </p:sp>
    </p:spTree>
    <p:extLst>
      <p:ext uri="{BB962C8B-B14F-4D97-AF65-F5344CB8AC3E}">
        <p14:creationId xmlns:p14="http://schemas.microsoft.com/office/powerpoint/2010/main" val="73405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2</a:t>
            </a:fld>
            <a:endParaRPr lang="en-GB" dirty="0"/>
          </a:p>
        </p:txBody>
      </p:sp>
    </p:spTree>
    <p:extLst>
      <p:ext uri="{BB962C8B-B14F-4D97-AF65-F5344CB8AC3E}">
        <p14:creationId xmlns:p14="http://schemas.microsoft.com/office/powerpoint/2010/main" val="811594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3</a:t>
            </a:fld>
            <a:endParaRPr lang="en-GB" dirty="0"/>
          </a:p>
        </p:txBody>
      </p:sp>
    </p:spTree>
    <p:extLst>
      <p:ext uri="{BB962C8B-B14F-4D97-AF65-F5344CB8AC3E}">
        <p14:creationId xmlns:p14="http://schemas.microsoft.com/office/powerpoint/2010/main" val="770045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419BA8B-0780-42C5-BE28-2AA8DDC142DA}" type="slidenum">
              <a:rPr lang="en-GB" smtClean="0"/>
              <a:t>4</a:t>
            </a:fld>
            <a:endParaRPr lang="en-GB" dirty="0"/>
          </a:p>
        </p:txBody>
      </p:sp>
    </p:spTree>
    <p:extLst>
      <p:ext uri="{BB962C8B-B14F-4D97-AF65-F5344CB8AC3E}">
        <p14:creationId xmlns:p14="http://schemas.microsoft.com/office/powerpoint/2010/main" val="2924041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419BA8B-0780-42C5-BE28-2AA8DDC142DA}" type="slidenum">
              <a:rPr lang="en-GB" smtClean="0"/>
              <a:t>5</a:t>
            </a:fld>
            <a:endParaRPr lang="en-GB" dirty="0"/>
          </a:p>
        </p:txBody>
      </p:sp>
    </p:spTree>
    <p:extLst>
      <p:ext uri="{BB962C8B-B14F-4D97-AF65-F5344CB8AC3E}">
        <p14:creationId xmlns:p14="http://schemas.microsoft.com/office/powerpoint/2010/main" val="2062571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419BA8B-0780-42C5-BE28-2AA8DDC142DA}" type="slidenum">
              <a:rPr lang="en-GB" smtClean="0"/>
              <a:t>6</a:t>
            </a:fld>
            <a:endParaRPr lang="en-GB" dirty="0"/>
          </a:p>
        </p:txBody>
      </p:sp>
    </p:spTree>
    <p:extLst>
      <p:ext uri="{BB962C8B-B14F-4D97-AF65-F5344CB8AC3E}">
        <p14:creationId xmlns:p14="http://schemas.microsoft.com/office/powerpoint/2010/main" val="4115971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419BA8B-0780-42C5-BE28-2AA8DDC142DA}" type="slidenum">
              <a:rPr lang="en-GB" smtClean="0"/>
              <a:t>7</a:t>
            </a:fld>
            <a:endParaRPr lang="en-GB" dirty="0"/>
          </a:p>
        </p:txBody>
      </p:sp>
    </p:spTree>
    <p:extLst>
      <p:ext uri="{BB962C8B-B14F-4D97-AF65-F5344CB8AC3E}">
        <p14:creationId xmlns:p14="http://schemas.microsoft.com/office/powerpoint/2010/main" val="2926062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8</a:t>
            </a:fld>
            <a:endParaRPr lang="en-GB" dirty="0"/>
          </a:p>
        </p:txBody>
      </p:sp>
    </p:spTree>
    <p:extLst>
      <p:ext uri="{BB962C8B-B14F-4D97-AF65-F5344CB8AC3E}">
        <p14:creationId xmlns:p14="http://schemas.microsoft.com/office/powerpoint/2010/main" val="2788361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19BA8B-0780-42C5-BE28-2AA8DDC142DA}" type="slidenum">
              <a:rPr lang="en-GB" smtClean="0"/>
              <a:t>9</a:t>
            </a:fld>
            <a:endParaRPr lang="en-GB" dirty="0"/>
          </a:p>
        </p:txBody>
      </p:sp>
    </p:spTree>
    <p:extLst>
      <p:ext uri="{BB962C8B-B14F-4D97-AF65-F5344CB8AC3E}">
        <p14:creationId xmlns:p14="http://schemas.microsoft.com/office/powerpoint/2010/main" val="2073109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20BA3AA6-F9BF-4677-B3E3-73BDEF3027C8}" type="datetimeFigureOut">
              <a:rPr lang="en-GB" smtClean="0"/>
              <a:t>04/01/2013</a:t>
            </a:fld>
            <a:endParaRPr lang="en-GB" dirty="0"/>
          </a:p>
        </p:txBody>
      </p:sp>
      <p:sp>
        <p:nvSpPr>
          <p:cNvPr id="17" name="Footer Placeholder 16"/>
          <p:cNvSpPr>
            <a:spLocks noGrp="1"/>
          </p:cNvSpPr>
          <p:nvPr>
            <p:ph type="ftr" sz="quarter" idx="11"/>
          </p:nvPr>
        </p:nvSpPr>
        <p:spPr>
          <a:xfrm>
            <a:off x="2898648" y="6355080"/>
            <a:ext cx="3474720" cy="365760"/>
          </a:xfrm>
        </p:spPr>
        <p:txBody>
          <a:bodyPr/>
          <a:lstStyle/>
          <a:p>
            <a:endParaRPr lang="en-GB" dirty="0"/>
          </a:p>
        </p:txBody>
      </p:sp>
      <p:sp>
        <p:nvSpPr>
          <p:cNvPr id="29" name="Slide Number Placeholder 28"/>
          <p:cNvSpPr>
            <a:spLocks noGrp="1"/>
          </p:cNvSpPr>
          <p:nvPr>
            <p:ph type="sldNum" sz="quarter" idx="12"/>
          </p:nvPr>
        </p:nvSpPr>
        <p:spPr>
          <a:xfrm>
            <a:off x="1216152" y="6355080"/>
            <a:ext cx="1219200" cy="365760"/>
          </a:xfrm>
        </p:spPr>
        <p:txBody>
          <a:bodyPr/>
          <a:lstStyle/>
          <a:p>
            <a:fld id="{DFBB90D0-B4B9-4592-BBB8-CC3B86613FD8}" type="slidenum">
              <a:rPr lang="en-GB" smtClean="0"/>
              <a:t>‹#›</a:t>
            </a:fld>
            <a:endParaRPr lang="en-GB"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FBB90D0-B4B9-4592-BBB8-CC3B86613FD8}"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FBB90D0-B4B9-4592-BBB8-CC3B86613FD8}" type="slidenum">
              <a:rPr lang="en-GB" smtClean="0"/>
              <a:t>‹#›</a:t>
            </a:fld>
            <a:endParaRPr lang="en-GB"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FBB90D0-B4B9-4592-BBB8-CC3B86613FD8}" type="slidenum">
              <a:rPr lang="en-GB" smtClean="0"/>
              <a:t>‹#›</a:t>
            </a:fld>
            <a:endParaRPr lang="en-GB"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0BA3AA6-F9BF-4677-B3E3-73BDEF3027C8}" type="datetimeFigureOut">
              <a:rPr lang="en-GB" smtClean="0"/>
              <a:t>04/01/2013</a:t>
            </a:fld>
            <a:endParaRPr lang="en-GB" dirty="0"/>
          </a:p>
        </p:txBody>
      </p:sp>
      <p:sp>
        <p:nvSpPr>
          <p:cNvPr id="5" name="Footer Placeholder 4"/>
          <p:cNvSpPr>
            <a:spLocks noGrp="1"/>
          </p:cNvSpPr>
          <p:nvPr>
            <p:ph type="ftr" sz="quarter" idx="11"/>
          </p:nvPr>
        </p:nvSpPr>
        <p:spPr>
          <a:xfrm>
            <a:off x="2898648" y="6355080"/>
            <a:ext cx="3474720" cy="365760"/>
          </a:xfrm>
        </p:spPr>
        <p:txBody>
          <a:bodyPr/>
          <a:lstStyle/>
          <a:p>
            <a:endParaRPr lang="en-GB" dirty="0"/>
          </a:p>
        </p:txBody>
      </p:sp>
      <p:sp>
        <p:nvSpPr>
          <p:cNvPr id="6" name="Slide Number Placeholder 5"/>
          <p:cNvSpPr>
            <a:spLocks noGrp="1"/>
          </p:cNvSpPr>
          <p:nvPr>
            <p:ph type="sldNum" sz="quarter" idx="12"/>
          </p:nvPr>
        </p:nvSpPr>
        <p:spPr>
          <a:xfrm>
            <a:off x="1069848" y="6355080"/>
            <a:ext cx="1520952" cy="365760"/>
          </a:xfrm>
        </p:spPr>
        <p:txBody>
          <a:bodyPr/>
          <a:lstStyle/>
          <a:p>
            <a:fld id="{DFBB90D0-B4B9-4592-BBB8-CC3B86613FD8}" type="slidenum">
              <a:rPr lang="en-GB" smtClean="0"/>
              <a:t>‹#›</a:t>
            </a:fld>
            <a:endParaRPr lang="en-GB"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FBB90D0-B4B9-4592-BBB8-CC3B86613FD8}" type="slidenum">
              <a:rPr lang="en-GB" smtClean="0"/>
              <a:t>‹#›</a:t>
            </a:fld>
            <a:endParaRPr lang="en-GB"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FBB90D0-B4B9-4592-BBB8-CC3B86613FD8}" type="slidenum">
              <a:rPr lang="en-GB" smtClean="0"/>
              <a:t>‹#›</a:t>
            </a:fld>
            <a:endParaRPr lang="en-GB"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FBB90D0-B4B9-4592-BBB8-CC3B86613FD8}" type="slidenum">
              <a:rPr lang="en-GB" smtClean="0"/>
              <a:t>‹#›</a:t>
            </a:fld>
            <a:endParaRPr lang="en-GB"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FBB90D0-B4B9-4592-BBB8-CC3B86613FD8}" type="slidenum">
              <a:rPr lang="en-GB" smtClean="0"/>
              <a:t>‹#›</a:t>
            </a:fld>
            <a:endParaRPr lang="en-GB"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FBB90D0-B4B9-4592-BBB8-CC3B86613FD8}" type="slidenum">
              <a:rPr lang="en-GB" smtClean="0"/>
              <a:t>‹#›</a:t>
            </a:fld>
            <a:endParaRPr lang="en-GB"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BA3AA6-F9BF-4677-B3E3-73BDEF3027C8}" type="datetimeFigureOut">
              <a:rPr lang="en-GB" smtClean="0"/>
              <a:t>04/01/2013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FBB90D0-B4B9-4592-BBB8-CC3B86613FD8}" type="slidenum">
              <a:rPr lang="en-GB" smtClean="0"/>
              <a:t>‹#›</a:t>
            </a:fld>
            <a:endParaRPr lang="en-GB"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0BA3AA6-F9BF-4677-B3E3-73BDEF3027C8}" type="datetimeFigureOut">
              <a:rPr lang="en-GB" smtClean="0"/>
              <a:t>04/01/2013</a:t>
            </a:fld>
            <a:endParaRPr lang="en-GB"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GB"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FBB90D0-B4B9-4592-BBB8-CC3B86613FD8}" type="slidenum">
              <a:rPr lang="en-GB" smtClean="0"/>
              <a:t>‹#›</a:t>
            </a:fld>
            <a:endParaRPr lang="en-GB"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futuremorph.org/parents/stem_careers_activity_pack.cfm"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hyperlink" Target="http://www.futuremorph.org/teachers/teaching-resources/"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hyperlink" Target="http://www.futuremorph.org/teachers/speakers-and-visit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futuremorph.org/careers-staff/ceiag-resource-pack/"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hyperlink" Target="http://www.futuremorph.org/careers-staff/speakers-and-visit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futuremorph.org/teachers/play/" TargetMode="External"/><Relationship Id="rId7"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www.futuremorph.org/teachers/teaching-resources/science-within-work/" TargetMode="External"/><Relationship Id="rId5" Type="http://schemas.openxmlformats.org/officeDocument/2006/relationships/hyperlink" Target="http://www.futuremorph.org/teachers/teaching-resources/options-presentation/" TargetMode="External"/><Relationship Id="rId4" Type="http://schemas.openxmlformats.org/officeDocument/2006/relationships/hyperlink" Target="http://www.futuremorph.org/teachers/teaching-resources/assembly-material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futuremorph.or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www.futuremorph.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hyperlink" Target="http://www.futuremorph.org/" TargetMode="External"/><Relationship Id="rId7" Type="http://schemas.openxmlformats.org/officeDocument/2006/relationships/hyperlink" Target="http://www.futuremorph.org/about-u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hyperlink" Target="http://www.sciencecouncil.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hyperlink" Target="http://www.futuremorph.org/11-13/play/globe-plotter/" TargetMode="External"/><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www.futuremorph.org/11-13/play/science-maths-see-where-they-can-take-you/" TargetMode="External"/><Relationship Id="rId5" Type="http://schemas.openxmlformats.org/officeDocument/2006/relationships/hyperlink" Target="http://www.futuremorph.org/11-13/play/values-game-who-are-you/" TargetMode="External"/><Relationship Id="rId4" Type="http://schemas.openxmlformats.org/officeDocument/2006/relationships/hyperlink" Target="http://www.futuremorph.org/11-13/play/game-what-might-you-be/"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682" t="17018" r="5228" b="29091"/>
          <a:stretch/>
        </p:blipFill>
        <p:spPr bwMode="auto">
          <a:xfrm>
            <a:off x="899592" y="404664"/>
            <a:ext cx="7272808"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p:txBody>
          <a:bodyPr/>
          <a:lstStyle/>
          <a:p>
            <a:r>
              <a:rPr lang="en-GB" dirty="0" smtClean="0"/>
              <a:t>Future Morph: A Introduction</a:t>
            </a:r>
            <a:endParaRPr lang="en-GB" dirty="0"/>
          </a:p>
        </p:txBody>
      </p:sp>
      <p:sp>
        <p:nvSpPr>
          <p:cNvPr id="5" name="Subtitle 4"/>
          <p:cNvSpPr>
            <a:spLocks noGrp="1"/>
          </p:cNvSpPr>
          <p:nvPr>
            <p:ph type="subTitle" idx="1"/>
          </p:nvPr>
        </p:nvSpPr>
        <p:spPr/>
        <p:txBody>
          <a:bodyPr/>
          <a:lstStyle/>
          <a:p>
            <a:r>
              <a:rPr lang="en-GB" dirty="0"/>
              <a:t>STEM Getting Started On line Learning Module</a:t>
            </a:r>
          </a:p>
          <a:p>
            <a:endParaRPr lang="en-GB" dirty="0"/>
          </a:p>
        </p:txBody>
      </p:sp>
    </p:spTree>
    <p:extLst>
      <p:ext uri="{BB962C8B-B14F-4D97-AF65-F5344CB8AC3E}">
        <p14:creationId xmlns:p14="http://schemas.microsoft.com/office/powerpoint/2010/main" val="3625400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682172" cy="990600"/>
          </a:xfrm>
        </p:spPr>
        <p:txBody>
          <a:bodyPr>
            <a:normAutofit fontScale="90000"/>
          </a:bodyPr>
          <a:lstStyle/>
          <a:p>
            <a:r>
              <a:rPr lang="en-GB" dirty="0" smtClean="0"/>
              <a:t>All Sections for Young People have…..</a:t>
            </a:r>
            <a:endParaRPr lang="en-GB" dirty="0"/>
          </a:p>
        </p:txBody>
      </p:sp>
      <p:sp>
        <p:nvSpPr>
          <p:cNvPr id="3" name="Content Placeholder 2"/>
          <p:cNvSpPr>
            <a:spLocks noGrp="1"/>
          </p:cNvSpPr>
          <p:nvPr>
            <p:ph sz="quarter" idx="1"/>
          </p:nvPr>
        </p:nvSpPr>
        <p:spPr>
          <a:xfrm>
            <a:off x="467544" y="1340768"/>
            <a:ext cx="8229600" cy="4937760"/>
          </a:xfrm>
        </p:spPr>
        <p:txBody>
          <a:bodyPr>
            <a:normAutofit/>
          </a:bodyPr>
          <a:lstStyle/>
          <a:p>
            <a:r>
              <a:rPr lang="en-GB" dirty="0" smtClean="0">
                <a:solidFill>
                  <a:schemeClr val="accent1"/>
                </a:solidFill>
                <a:latin typeface="+mj-lt"/>
              </a:rPr>
              <a:t>Next Steps: </a:t>
            </a:r>
            <a:r>
              <a:rPr lang="en-GB" dirty="0" smtClean="0">
                <a:latin typeface="+mj-lt"/>
              </a:rPr>
              <a:t>appropriate advice about routes and qualifications with real life examples.</a:t>
            </a:r>
          </a:p>
          <a:p>
            <a:endParaRPr lang="en-GB" dirty="0" smtClean="0">
              <a:solidFill>
                <a:schemeClr val="accent1"/>
              </a:solidFill>
              <a:latin typeface="+mj-lt"/>
            </a:endParaRPr>
          </a:p>
          <a:p>
            <a:r>
              <a:rPr lang="en-GB" dirty="0" smtClean="0">
                <a:solidFill>
                  <a:schemeClr val="accent1"/>
                </a:solidFill>
                <a:latin typeface="+mj-lt"/>
              </a:rPr>
              <a:t>Careers Advice:</a:t>
            </a:r>
            <a:r>
              <a:rPr lang="en-GB" dirty="0" smtClean="0">
                <a:latin typeface="+mj-lt"/>
              </a:rPr>
              <a:t> where to seek help.</a:t>
            </a:r>
          </a:p>
          <a:p>
            <a:endParaRPr lang="en-GB" dirty="0" smtClean="0">
              <a:latin typeface="+mj-lt"/>
            </a:endParaRPr>
          </a:p>
          <a:p>
            <a:r>
              <a:rPr lang="en-GB" dirty="0" smtClean="0">
                <a:solidFill>
                  <a:schemeClr val="tx2">
                    <a:lumMod val="60000"/>
                    <a:lumOff val="40000"/>
                  </a:schemeClr>
                </a:solidFill>
                <a:latin typeface="+mj-lt"/>
              </a:rPr>
              <a:t>Quiz the Scientist: </a:t>
            </a:r>
            <a:r>
              <a:rPr lang="en-GB" dirty="0" smtClean="0">
                <a:latin typeface="+mj-lt"/>
              </a:rPr>
              <a:t>video clips of young people interviewing scientists. </a:t>
            </a:r>
          </a:p>
          <a:p>
            <a:endParaRPr lang="en-GB" dirty="0" smtClean="0">
              <a:solidFill>
                <a:schemeClr val="tx2">
                  <a:lumMod val="60000"/>
                  <a:lumOff val="40000"/>
                </a:schemeClr>
              </a:solidFill>
              <a:latin typeface="+mj-lt"/>
            </a:endParaRPr>
          </a:p>
          <a:p>
            <a:r>
              <a:rPr lang="en-GB" dirty="0" smtClean="0">
                <a:solidFill>
                  <a:schemeClr val="accent1"/>
                </a:solidFill>
                <a:latin typeface="+mj-lt"/>
              </a:rPr>
              <a:t>FAQs:</a:t>
            </a:r>
            <a:r>
              <a:rPr lang="en-GB" dirty="0" smtClean="0">
                <a:latin typeface="+mj-lt"/>
              </a:rPr>
              <a:t> short </a:t>
            </a:r>
            <a:r>
              <a:rPr lang="en-GB" dirty="0">
                <a:latin typeface="+mj-lt"/>
              </a:rPr>
              <a:t>answers to some common questions, tailored for each age </a:t>
            </a:r>
            <a:r>
              <a:rPr lang="en-GB" dirty="0" smtClean="0">
                <a:latin typeface="+mj-lt"/>
              </a:rPr>
              <a:t>group.</a:t>
            </a:r>
          </a:p>
          <a:p>
            <a:endParaRPr lang="en-GB" dirty="0">
              <a:solidFill>
                <a:schemeClr val="tx2">
                  <a:lumMod val="60000"/>
                  <a:lumOff val="40000"/>
                </a:schemeClr>
              </a:solidFill>
              <a:latin typeface="+mj-lt"/>
            </a:endParaRPr>
          </a:p>
          <a:p>
            <a:pPr marL="0" indent="0">
              <a:buNone/>
            </a:pPr>
            <a:endParaRPr lang="en-GB" dirty="0" smtClean="0"/>
          </a:p>
          <a:p>
            <a:endParaRPr lang="en-GB" dirty="0"/>
          </a:p>
        </p:txBody>
      </p:sp>
      <p:pic>
        <p:nvPicPr>
          <p:cNvPr id="4" name="Picture 3" descr="fm_colour_med.jpg"/>
          <p:cNvPicPr>
            <a:picLocks noChangeAspect="1"/>
          </p:cNvPicPr>
          <p:nvPr/>
        </p:nvPicPr>
        <p:blipFill>
          <a:blip r:embed="rId3" cstate="print"/>
          <a:stretch>
            <a:fillRect/>
          </a:stretch>
        </p:blipFill>
        <p:spPr>
          <a:xfrm>
            <a:off x="7139372" y="188640"/>
            <a:ext cx="1984804" cy="874784"/>
          </a:xfrm>
          <a:prstGeom prst="rect">
            <a:avLst/>
          </a:prstGeom>
        </p:spPr>
      </p:pic>
    </p:spTree>
    <p:extLst>
      <p:ext uri="{BB962C8B-B14F-4D97-AF65-F5344CB8AC3E}">
        <p14:creationId xmlns:p14="http://schemas.microsoft.com/office/powerpoint/2010/main" val="34670396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Specific Features in 11-13 Section</a:t>
            </a:r>
            <a:endParaRPr lang="en-GB" dirty="0"/>
          </a:p>
        </p:txBody>
      </p:sp>
      <p:sp>
        <p:nvSpPr>
          <p:cNvPr id="3" name="Content Placeholder 2"/>
          <p:cNvSpPr>
            <a:spLocks noGrp="1"/>
          </p:cNvSpPr>
          <p:nvPr>
            <p:ph sz="quarter" idx="1"/>
          </p:nvPr>
        </p:nvSpPr>
        <p:spPr/>
        <p:txBody>
          <a:bodyPr>
            <a:normAutofit/>
          </a:bodyPr>
          <a:lstStyle/>
          <a:p>
            <a:endParaRPr lang="en-GB" dirty="0" smtClean="0">
              <a:solidFill>
                <a:schemeClr val="accent1"/>
              </a:solidFill>
              <a:latin typeface="+mj-lt"/>
            </a:endParaRPr>
          </a:p>
          <a:p>
            <a:r>
              <a:rPr lang="en-GB" dirty="0" smtClean="0">
                <a:solidFill>
                  <a:schemeClr val="accent1"/>
                </a:solidFill>
                <a:latin typeface="+mj-lt"/>
              </a:rPr>
              <a:t>Case Studies: </a:t>
            </a:r>
            <a:r>
              <a:rPr lang="en-GB" dirty="0" smtClean="0">
                <a:latin typeface="+mj-lt"/>
              </a:rPr>
              <a:t>profiles of a wide variety of real life scientists.</a:t>
            </a:r>
          </a:p>
          <a:p>
            <a:endParaRPr lang="en-GB" dirty="0">
              <a:latin typeface="+mj-lt"/>
            </a:endParaRPr>
          </a:p>
          <a:p>
            <a:endParaRPr lang="en-GB" dirty="0" smtClean="0">
              <a:latin typeface="+mj-lt"/>
            </a:endParaRPr>
          </a:p>
          <a:p>
            <a:r>
              <a:rPr lang="en-GB" dirty="0">
                <a:solidFill>
                  <a:schemeClr val="accent1"/>
                </a:solidFill>
                <a:latin typeface="+mj-lt"/>
              </a:rPr>
              <a:t>Postcards from the </a:t>
            </a:r>
            <a:r>
              <a:rPr lang="en-GB" dirty="0" smtClean="0">
                <a:solidFill>
                  <a:schemeClr val="accent1"/>
                </a:solidFill>
                <a:latin typeface="+mj-lt"/>
              </a:rPr>
              <a:t>Future:  </a:t>
            </a:r>
            <a:r>
              <a:rPr lang="en-GB" dirty="0">
                <a:latin typeface="+mj-lt"/>
              </a:rPr>
              <a:t>e-comic book about time travelling Maya’s </a:t>
            </a:r>
            <a:r>
              <a:rPr lang="en-GB" dirty="0" smtClean="0">
                <a:latin typeface="+mj-lt"/>
              </a:rPr>
              <a:t>adventures.</a:t>
            </a:r>
            <a:endParaRPr lang="en-GB" dirty="0">
              <a:latin typeface="+mj-lt"/>
            </a:endParaRPr>
          </a:p>
          <a:p>
            <a:endParaRPr lang="en-GB" b="1" dirty="0" smtClean="0">
              <a:solidFill>
                <a:schemeClr val="accent1"/>
              </a:solidFill>
            </a:endParaRPr>
          </a:p>
          <a:p>
            <a:endParaRPr lang="en-GB" dirty="0"/>
          </a:p>
        </p:txBody>
      </p:sp>
      <p:sp>
        <p:nvSpPr>
          <p:cNvPr id="4" name="Content Placeholder 3"/>
          <p:cNvSpPr>
            <a:spLocks noGrp="1"/>
          </p:cNvSpPr>
          <p:nvPr>
            <p:ph sz="quarter" idx="2"/>
          </p:nvPr>
        </p:nvSpPr>
        <p:spPr/>
        <p:txBody>
          <a:bodyPr>
            <a:normAutofit/>
          </a:bodyPr>
          <a:lstStyle/>
          <a:p>
            <a:endParaRPr lang="en-GB" dirty="0"/>
          </a:p>
        </p:txBody>
      </p:sp>
      <p:pic>
        <p:nvPicPr>
          <p:cNvPr id="6" name="Picture 2"/>
          <p:cNvPicPr>
            <a:picLocks noChangeAspect="1" noChangeArrowheads="1"/>
          </p:cNvPicPr>
          <p:nvPr/>
        </p:nvPicPr>
        <p:blipFill>
          <a:blip r:embed="rId3" cstate="print"/>
          <a:srcRect l="10922" t="16065" r="40647" b="13406"/>
          <a:stretch>
            <a:fillRect/>
          </a:stretch>
        </p:blipFill>
        <p:spPr bwMode="auto">
          <a:xfrm>
            <a:off x="4572000" y="1268760"/>
            <a:ext cx="4176464" cy="5040560"/>
          </a:xfrm>
          <a:prstGeom prst="rect">
            <a:avLst/>
          </a:prstGeom>
          <a:noFill/>
          <a:ln w="9525">
            <a:noFill/>
            <a:miter lim="800000"/>
            <a:headEnd/>
            <a:tailEnd/>
          </a:ln>
        </p:spPr>
      </p:pic>
    </p:spTree>
    <p:extLst>
      <p:ext uri="{BB962C8B-B14F-4D97-AF65-F5344CB8AC3E}">
        <p14:creationId xmlns:p14="http://schemas.microsoft.com/office/powerpoint/2010/main" val="2835346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282352"/>
            <a:ext cx="8229600" cy="914400"/>
          </a:xfrm>
        </p:spPr>
        <p:txBody>
          <a:bodyPr>
            <a:normAutofit/>
          </a:bodyPr>
          <a:lstStyle/>
          <a:p>
            <a:r>
              <a:rPr lang="en-GB" dirty="0" smtClean="0"/>
              <a:t>Specific Feature in14-16 &amp; 16+ Sections</a:t>
            </a:r>
            <a:endParaRPr lang="en-GB" dirty="0"/>
          </a:p>
        </p:txBody>
      </p:sp>
      <p:sp>
        <p:nvSpPr>
          <p:cNvPr id="3" name="Content Placeholder 2"/>
          <p:cNvSpPr>
            <a:spLocks noGrp="1"/>
          </p:cNvSpPr>
          <p:nvPr>
            <p:ph sz="quarter" idx="1"/>
          </p:nvPr>
        </p:nvSpPr>
        <p:spPr/>
        <p:txBody>
          <a:bodyPr>
            <a:normAutofit/>
          </a:bodyPr>
          <a:lstStyle/>
          <a:p>
            <a:endParaRPr lang="en-GB" dirty="0" smtClean="0">
              <a:solidFill>
                <a:schemeClr val="accent1"/>
              </a:solidFill>
              <a:latin typeface="+mj-lt"/>
            </a:endParaRPr>
          </a:p>
          <a:p>
            <a:r>
              <a:rPr lang="en-GB" dirty="0" smtClean="0">
                <a:solidFill>
                  <a:schemeClr val="accent1"/>
                </a:solidFill>
                <a:latin typeface="+mj-lt"/>
              </a:rPr>
              <a:t>Applying </a:t>
            </a:r>
            <a:r>
              <a:rPr lang="en-GB" dirty="0">
                <a:solidFill>
                  <a:schemeClr val="accent1"/>
                </a:solidFill>
                <a:latin typeface="+mj-lt"/>
              </a:rPr>
              <a:t>for Courses and </a:t>
            </a:r>
            <a:r>
              <a:rPr lang="en-GB" dirty="0" smtClean="0">
                <a:solidFill>
                  <a:schemeClr val="accent1"/>
                </a:solidFill>
                <a:latin typeface="+mj-lt"/>
              </a:rPr>
              <a:t>Work - </a:t>
            </a:r>
            <a:r>
              <a:rPr lang="en-GB" dirty="0" smtClean="0">
                <a:latin typeface="+mj-lt"/>
              </a:rPr>
              <a:t>a</a:t>
            </a:r>
            <a:r>
              <a:rPr lang="en-GB" dirty="0" smtClean="0">
                <a:solidFill>
                  <a:schemeClr val="accent1"/>
                </a:solidFill>
                <a:latin typeface="+mj-lt"/>
              </a:rPr>
              <a:t> </a:t>
            </a:r>
            <a:r>
              <a:rPr lang="en-GB" dirty="0" smtClean="0">
                <a:latin typeface="+mj-lt"/>
              </a:rPr>
              <a:t>very comprehensive resource, which includes sub-sections on transferable skills, applications and interviews and much more. </a:t>
            </a:r>
            <a:endParaRPr lang="en-GB" dirty="0">
              <a:latin typeface="+mj-lt"/>
            </a:endParaRPr>
          </a:p>
          <a:p>
            <a:pPr marL="0" indent="0">
              <a:buNone/>
            </a:pPr>
            <a:endParaRPr lang="en-GB" dirty="0"/>
          </a:p>
        </p:txBody>
      </p:sp>
      <p:sp>
        <p:nvSpPr>
          <p:cNvPr id="4" name="Content Placeholder 3"/>
          <p:cNvSpPr>
            <a:spLocks noGrp="1"/>
          </p:cNvSpPr>
          <p:nvPr>
            <p:ph sz="quarter" idx="2"/>
          </p:nvPr>
        </p:nvSpPr>
        <p:spPr/>
        <p:txBody>
          <a:bodyPr>
            <a:normAutofit/>
          </a:bodyPr>
          <a:lstStyle/>
          <a:p>
            <a:endParaRPr lang="en-GB"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001" t="11127" r="44500" b="7491"/>
          <a:stretch/>
        </p:blipFill>
        <p:spPr bwMode="auto">
          <a:xfrm>
            <a:off x="4644008" y="1196752"/>
            <a:ext cx="4067944" cy="5184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Parent, Teacher and Careers Staff</a:t>
            </a:r>
            <a:br>
              <a:rPr lang="en-GB" dirty="0" smtClean="0"/>
            </a:br>
            <a:r>
              <a:rPr lang="en-GB" dirty="0" smtClean="0"/>
              <a:t>sections all have:</a:t>
            </a:r>
            <a:endParaRPr lang="en-GB" dirty="0"/>
          </a:p>
        </p:txBody>
      </p:sp>
      <p:sp>
        <p:nvSpPr>
          <p:cNvPr id="3" name="Content Placeholder 2"/>
          <p:cNvSpPr>
            <a:spLocks noGrp="1"/>
          </p:cNvSpPr>
          <p:nvPr>
            <p:ph sz="quarter" idx="1"/>
          </p:nvPr>
        </p:nvSpPr>
        <p:spPr/>
        <p:txBody>
          <a:bodyPr>
            <a:normAutofit/>
          </a:bodyPr>
          <a:lstStyle/>
          <a:p>
            <a:pPr marL="0" indent="0">
              <a:buNone/>
            </a:pPr>
            <a:r>
              <a:rPr lang="en-GB" dirty="0" smtClean="0"/>
              <a:t> </a:t>
            </a:r>
            <a:endParaRPr lang="en-GB" dirty="0"/>
          </a:p>
        </p:txBody>
      </p:sp>
      <p:sp>
        <p:nvSpPr>
          <p:cNvPr id="4" name="Content Placeholder 3"/>
          <p:cNvSpPr>
            <a:spLocks noGrp="1"/>
          </p:cNvSpPr>
          <p:nvPr>
            <p:ph sz="quarter" idx="4294967295"/>
          </p:nvPr>
        </p:nvSpPr>
        <p:spPr>
          <a:xfrm>
            <a:off x="467544" y="1196752"/>
            <a:ext cx="8136904" cy="5112568"/>
          </a:xfrm>
        </p:spPr>
        <p:txBody>
          <a:bodyPr>
            <a:normAutofit/>
          </a:bodyPr>
          <a:lstStyle/>
          <a:p>
            <a:pPr lvl="1"/>
            <a:endParaRPr lang="en-GB" dirty="0" smtClean="0">
              <a:solidFill>
                <a:schemeClr val="tx2">
                  <a:lumMod val="60000"/>
                  <a:lumOff val="40000"/>
                </a:schemeClr>
              </a:solidFill>
              <a:latin typeface="+mj-lt"/>
            </a:endParaRPr>
          </a:p>
          <a:p>
            <a:pPr lvl="1"/>
            <a:r>
              <a:rPr lang="en-GB" dirty="0" smtClean="0">
                <a:solidFill>
                  <a:schemeClr val="tx2">
                    <a:lumMod val="60000"/>
                    <a:lumOff val="40000"/>
                  </a:schemeClr>
                </a:solidFill>
                <a:latin typeface="+mj-lt"/>
              </a:rPr>
              <a:t>Future Morph and You </a:t>
            </a:r>
            <a:r>
              <a:rPr lang="en-GB" dirty="0" smtClean="0">
                <a:solidFill>
                  <a:schemeClr val="tx1"/>
                </a:solidFill>
                <a:latin typeface="+mj-lt"/>
              </a:rPr>
              <a:t>which indicates the most useful features of the site for that particular audience. Parents link to specific information for different age groups, teachers to Top Tips for using the site and careers information and careers staff to suggestions for activities and financial advice. </a:t>
            </a:r>
          </a:p>
          <a:p>
            <a:pPr lvl="1"/>
            <a:endParaRPr lang="en-GB" dirty="0">
              <a:solidFill>
                <a:schemeClr val="tx2">
                  <a:lumMod val="60000"/>
                  <a:lumOff val="40000"/>
                </a:schemeClr>
              </a:solidFill>
              <a:latin typeface="+mj-lt"/>
            </a:endParaRPr>
          </a:p>
          <a:p>
            <a:pPr lvl="1"/>
            <a:r>
              <a:rPr lang="en-GB" dirty="0" smtClean="0">
                <a:solidFill>
                  <a:schemeClr val="tx2">
                    <a:lumMod val="60000"/>
                    <a:lumOff val="40000"/>
                  </a:schemeClr>
                </a:solidFill>
                <a:latin typeface="+mj-lt"/>
              </a:rPr>
              <a:t>Resources and Activities </a:t>
            </a:r>
            <a:r>
              <a:rPr lang="en-GB" dirty="0" smtClean="0">
                <a:solidFill>
                  <a:schemeClr val="tx1"/>
                </a:solidFill>
                <a:latin typeface="+mj-lt"/>
              </a:rPr>
              <a:t>links </a:t>
            </a:r>
            <a:r>
              <a:rPr lang="en-GB" dirty="0">
                <a:solidFill>
                  <a:schemeClr val="tx1"/>
                </a:solidFill>
                <a:latin typeface="+mj-lt"/>
              </a:rPr>
              <a:t>to </a:t>
            </a:r>
            <a:r>
              <a:rPr lang="en-GB" dirty="0" smtClean="0">
                <a:solidFill>
                  <a:schemeClr val="tx1"/>
                </a:solidFill>
                <a:latin typeface="+mj-lt"/>
              </a:rPr>
              <a:t>a searchable online </a:t>
            </a:r>
            <a:r>
              <a:rPr lang="en-GB" dirty="0">
                <a:solidFill>
                  <a:schemeClr val="tx1"/>
                </a:solidFill>
                <a:latin typeface="+mj-lt"/>
              </a:rPr>
              <a:t>library of posters, leaflets, websites, teaching resources etc</a:t>
            </a:r>
            <a:r>
              <a:rPr lang="en-GB" dirty="0" smtClean="0">
                <a:solidFill>
                  <a:schemeClr val="tx1"/>
                </a:solidFill>
                <a:latin typeface="+mj-lt"/>
              </a:rPr>
              <a:t>.</a:t>
            </a:r>
          </a:p>
          <a:p>
            <a:pPr lvl="1"/>
            <a:endParaRPr lang="en-GB" dirty="0">
              <a:solidFill>
                <a:schemeClr val="tx2">
                  <a:lumMod val="60000"/>
                  <a:lumOff val="40000"/>
                </a:schemeClr>
              </a:solidFill>
              <a:latin typeface="+mj-lt"/>
            </a:endParaRPr>
          </a:p>
          <a:p>
            <a:pPr lvl="1"/>
            <a:endParaRPr lang="en-GB" dirty="0">
              <a:solidFill>
                <a:schemeClr val="tx2">
                  <a:lumMod val="60000"/>
                  <a:lumOff val="40000"/>
                </a:schemeClr>
              </a:solidFill>
              <a:latin typeface="+mj-lt"/>
            </a:endParaRPr>
          </a:p>
          <a:p>
            <a:pPr lvl="1"/>
            <a:endParaRPr lang="en-GB" dirty="0" smtClean="0">
              <a:solidFill>
                <a:schemeClr val="tx1"/>
              </a:solidFill>
            </a:endParaRPr>
          </a:p>
          <a:p>
            <a:pPr lvl="1"/>
            <a:endParaRPr lang="en-GB" b="1" dirty="0">
              <a:solidFill>
                <a:schemeClr val="tx1"/>
              </a:solidFill>
            </a:endParaRPr>
          </a:p>
          <a:p>
            <a:endParaRPr lang="en-GB" dirty="0"/>
          </a:p>
        </p:txBody>
      </p:sp>
      <p:pic>
        <p:nvPicPr>
          <p:cNvPr id="6" name="Picture 5" descr="fm_colour_med.jpg"/>
          <p:cNvPicPr>
            <a:picLocks noChangeAspect="1"/>
          </p:cNvPicPr>
          <p:nvPr/>
        </p:nvPicPr>
        <p:blipFill>
          <a:blip r:embed="rId3" cstate="print"/>
          <a:stretch>
            <a:fillRect/>
          </a:stretch>
        </p:blipFill>
        <p:spPr>
          <a:xfrm>
            <a:off x="7139372" y="188640"/>
            <a:ext cx="1984804" cy="874784"/>
          </a:xfrm>
          <a:prstGeom prst="rect">
            <a:avLst/>
          </a:prstGeom>
        </p:spPr>
      </p:pic>
    </p:spTree>
    <p:extLst>
      <p:ext uri="{BB962C8B-B14F-4D97-AF65-F5344CB8AC3E}">
        <p14:creationId xmlns:p14="http://schemas.microsoft.com/office/powerpoint/2010/main" val="1379589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Pages for Parents</a:t>
            </a:r>
            <a:endParaRPr lang="en-GB" dirty="0"/>
          </a:p>
        </p:txBody>
      </p:sp>
      <p:sp>
        <p:nvSpPr>
          <p:cNvPr id="4" name="Content Placeholder 3"/>
          <p:cNvSpPr>
            <a:spLocks noGrp="1"/>
          </p:cNvSpPr>
          <p:nvPr>
            <p:ph sz="quarter" idx="2"/>
          </p:nvPr>
        </p:nvSpPr>
        <p:spPr/>
        <p:txBody>
          <a:bodyPr>
            <a:normAutofit fontScale="92500" lnSpcReduction="20000"/>
          </a:bodyPr>
          <a:lstStyle/>
          <a:p>
            <a:r>
              <a:rPr lang="en-GB" dirty="0" smtClean="0">
                <a:solidFill>
                  <a:schemeClr val="tx2">
                    <a:lumMod val="60000"/>
                    <a:lumOff val="40000"/>
                  </a:schemeClr>
                </a:solidFill>
                <a:latin typeface="+mj-lt"/>
              </a:rPr>
              <a:t>Why Science and Maths? </a:t>
            </a:r>
            <a:r>
              <a:rPr lang="en-GB" dirty="0">
                <a:latin typeface="+mj-lt"/>
              </a:rPr>
              <a:t>c</a:t>
            </a:r>
            <a:r>
              <a:rPr lang="en-GB" dirty="0" smtClean="0">
                <a:latin typeface="+mj-lt"/>
              </a:rPr>
              <a:t>onsiders subject choice and STEM employment prospects. It links to a quiz and articles about black scientists and women in Physics. </a:t>
            </a:r>
            <a:endParaRPr lang="en-GB" dirty="0" smtClean="0">
              <a:latin typeface="+mj-lt"/>
              <a:hlinkClick r:id="rId3"/>
            </a:endParaRPr>
          </a:p>
          <a:p>
            <a:r>
              <a:rPr lang="en-GB" dirty="0" smtClean="0">
                <a:solidFill>
                  <a:schemeClr val="tx2">
                    <a:lumMod val="60000"/>
                    <a:lumOff val="40000"/>
                  </a:schemeClr>
                </a:solidFill>
                <a:latin typeface="+mj-lt"/>
              </a:rPr>
              <a:t>Help and Advice </a:t>
            </a:r>
            <a:r>
              <a:rPr lang="en-GB" dirty="0" smtClean="0">
                <a:latin typeface="+mj-lt"/>
              </a:rPr>
              <a:t>focusses on encouraging children from an early age to enjoy science and links to the </a:t>
            </a:r>
            <a:r>
              <a:rPr lang="en-GB" dirty="0" smtClean="0">
                <a:latin typeface="+mj-lt"/>
                <a:hlinkClick r:id="rId3"/>
              </a:rPr>
              <a:t>STEM Careers Activity Pack</a:t>
            </a:r>
          </a:p>
          <a:p>
            <a:endParaRPr lang="en-GB" dirty="0" smtClean="0">
              <a:latin typeface="+mj-lt"/>
              <a:hlinkClick r:id="rId3"/>
            </a:endParaRPr>
          </a:p>
          <a:p>
            <a:endParaRPr lang="en-GB" dirty="0"/>
          </a:p>
        </p:txBody>
      </p:sp>
      <p:sp>
        <p:nvSpPr>
          <p:cNvPr id="3" name="Content Placeholder 2"/>
          <p:cNvSpPr>
            <a:spLocks noGrp="1"/>
          </p:cNvSpPr>
          <p:nvPr>
            <p:ph sz="quarter" idx="1"/>
          </p:nvPr>
        </p:nvSpPr>
        <p:spPr/>
        <p:txBody>
          <a:bodyPr>
            <a:normAutofit fontScale="92500" lnSpcReduction="20000"/>
          </a:bodyPr>
          <a:lstStyle/>
          <a:p>
            <a:endParaRPr lang="en-GB" dirty="0"/>
          </a:p>
        </p:txBody>
      </p:sp>
      <p:pic>
        <p:nvPicPr>
          <p:cNvPr id="921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1317" t="10690" r="6183" b="10000"/>
          <a:stretch/>
        </p:blipFill>
        <p:spPr bwMode="auto">
          <a:xfrm>
            <a:off x="467544" y="1196753"/>
            <a:ext cx="403244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5451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Pages for Teachers</a:t>
            </a:r>
            <a:endParaRPr lang="en-GB" dirty="0"/>
          </a:p>
        </p:txBody>
      </p:sp>
      <p:sp>
        <p:nvSpPr>
          <p:cNvPr id="4" name="Content Placeholder 3"/>
          <p:cNvSpPr>
            <a:spLocks noGrp="1"/>
          </p:cNvSpPr>
          <p:nvPr>
            <p:ph sz="quarter" idx="2"/>
          </p:nvPr>
        </p:nvSpPr>
        <p:spPr/>
        <p:txBody>
          <a:bodyPr>
            <a:normAutofit/>
          </a:bodyPr>
          <a:lstStyle/>
          <a:p>
            <a:r>
              <a:rPr lang="en-GB" dirty="0" smtClean="0">
                <a:solidFill>
                  <a:schemeClr val="accent1"/>
                </a:solidFill>
                <a:latin typeface="+mj-lt"/>
                <a:hlinkClick r:id="rId3"/>
              </a:rPr>
              <a:t>Teaching Resources </a:t>
            </a:r>
            <a:r>
              <a:rPr lang="en-GB" dirty="0" smtClean="0">
                <a:latin typeface="+mj-lt"/>
              </a:rPr>
              <a:t>contains links to an extensive range of lesson plan and materials,  materials for assemblies etc. for KS3 &amp; 4.</a:t>
            </a:r>
            <a:endParaRPr lang="en-GB" dirty="0">
              <a:latin typeface="+mj-lt"/>
            </a:endParaRPr>
          </a:p>
          <a:p>
            <a:r>
              <a:rPr lang="en-GB" dirty="0" smtClean="0">
                <a:solidFill>
                  <a:schemeClr val="tx2">
                    <a:lumMod val="60000"/>
                    <a:lumOff val="40000"/>
                  </a:schemeClr>
                </a:solidFill>
                <a:latin typeface="+mj-lt"/>
                <a:hlinkClick r:id="rId4"/>
              </a:rPr>
              <a:t>Speakers and Visits </a:t>
            </a:r>
            <a:r>
              <a:rPr lang="en-GB" dirty="0" smtClean="0">
                <a:latin typeface="+mj-lt"/>
              </a:rPr>
              <a:t>Tips and help for organisers.</a:t>
            </a:r>
          </a:p>
          <a:p>
            <a:endParaRPr lang="en-GB" dirty="0">
              <a:latin typeface="+mj-lt"/>
            </a:endParaRPr>
          </a:p>
          <a:p>
            <a:endParaRPr lang="en-GB" dirty="0"/>
          </a:p>
        </p:txBody>
      </p:sp>
      <p:sp>
        <p:nvSpPr>
          <p:cNvPr id="3" name="Content Placeholder 2"/>
          <p:cNvSpPr>
            <a:spLocks noGrp="1"/>
          </p:cNvSpPr>
          <p:nvPr>
            <p:ph sz="quarter" idx="1"/>
          </p:nvPr>
        </p:nvSpPr>
        <p:spPr/>
        <p:txBody>
          <a:bodyPr>
            <a:normAutofit/>
          </a:bodyPr>
          <a:lstStyle/>
          <a:p>
            <a:endParaRPr lang="en-GB" dirty="0"/>
          </a:p>
        </p:txBody>
      </p:sp>
      <p:pic>
        <p:nvPicPr>
          <p:cNvPr id="8194"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9545" t="17018" r="46682" b="13382"/>
          <a:stretch/>
        </p:blipFill>
        <p:spPr bwMode="auto">
          <a:xfrm>
            <a:off x="467544" y="1296785"/>
            <a:ext cx="4032448" cy="4868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123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Pages for Careers Staff</a:t>
            </a:r>
          </a:p>
        </p:txBody>
      </p:sp>
      <p:sp>
        <p:nvSpPr>
          <p:cNvPr id="3" name="Content Placeholder 2"/>
          <p:cNvSpPr>
            <a:spLocks noGrp="1"/>
          </p:cNvSpPr>
          <p:nvPr>
            <p:ph sz="quarter" idx="1"/>
          </p:nvPr>
        </p:nvSpPr>
        <p:spPr/>
        <p:txBody>
          <a:bodyPr>
            <a:normAutofit fontScale="92500" lnSpcReduction="20000"/>
          </a:bodyPr>
          <a:lstStyle/>
          <a:p>
            <a:r>
              <a:rPr lang="en-GB" dirty="0" smtClean="0">
                <a:solidFill>
                  <a:schemeClr val="tx2">
                    <a:lumMod val="60000"/>
                    <a:lumOff val="40000"/>
                  </a:schemeClr>
                </a:solidFill>
                <a:latin typeface="+mj-lt"/>
                <a:hlinkClick r:id="rId3"/>
              </a:rPr>
              <a:t>CEIAG </a:t>
            </a:r>
            <a:r>
              <a:rPr lang="en-GB" dirty="0">
                <a:solidFill>
                  <a:schemeClr val="tx2">
                    <a:lumMod val="60000"/>
                    <a:lumOff val="40000"/>
                  </a:schemeClr>
                </a:solidFill>
                <a:latin typeface="+mj-lt"/>
                <a:hlinkClick r:id="rId3"/>
              </a:rPr>
              <a:t>Resource </a:t>
            </a:r>
            <a:r>
              <a:rPr lang="en-GB" dirty="0" smtClean="0">
                <a:solidFill>
                  <a:schemeClr val="tx2">
                    <a:lumMod val="60000"/>
                    <a:lumOff val="40000"/>
                  </a:schemeClr>
                </a:solidFill>
                <a:latin typeface="+mj-lt"/>
                <a:hlinkClick r:id="rId3"/>
              </a:rPr>
              <a:t>Pack </a:t>
            </a:r>
            <a:r>
              <a:rPr lang="en-GB" dirty="0" smtClean="0">
                <a:latin typeface="+mj-lt"/>
                <a:hlinkClick r:id="rId3"/>
              </a:rPr>
              <a:t> </a:t>
            </a:r>
            <a:r>
              <a:rPr lang="en-GB" dirty="0" smtClean="0">
                <a:latin typeface="+mj-lt"/>
              </a:rPr>
              <a:t>contains resources to develop</a:t>
            </a:r>
            <a:r>
              <a:rPr lang="en-GB" dirty="0">
                <a:latin typeface="+mj-lt"/>
              </a:rPr>
              <a:t> STEM careers </a:t>
            </a:r>
            <a:r>
              <a:rPr lang="en-GB" dirty="0" smtClean="0">
                <a:latin typeface="+mj-lt"/>
              </a:rPr>
              <a:t>awareness </a:t>
            </a:r>
            <a:r>
              <a:rPr lang="en-GB" dirty="0">
                <a:latin typeface="+mj-lt"/>
              </a:rPr>
              <a:t>and understanding of learning </a:t>
            </a:r>
            <a:r>
              <a:rPr lang="en-GB" dirty="0" smtClean="0">
                <a:latin typeface="+mj-lt"/>
              </a:rPr>
              <a:t>routes. It suggests how to collaborate to </a:t>
            </a:r>
            <a:r>
              <a:rPr lang="en-GB" dirty="0">
                <a:latin typeface="+mj-lt"/>
              </a:rPr>
              <a:t>raise visibility of STEM </a:t>
            </a:r>
            <a:r>
              <a:rPr lang="en-GB" dirty="0" smtClean="0">
                <a:latin typeface="+mj-lt"/>
              </a:rPr>
              <a:t>and challenge stereotypes.</a:t>
            </a:r>
          </a:p>
          <a:p>
            <a:r>
              <a:rPr lang="en-GB" dirty="0">
                <a:solidFill>
                  <a:schemeClr val="tx2">
                    <a:lumMod val="60000"/>
                    <a:lumOff val="40000"/>
                  </a:schemeClr>
                </a:solidFill>
                <a:latin typeface="+mj-lt"/>
                <a:hlinkClick r:id="rId4"/>
              </a:rPr>
              <a:t>Speakers and </a:t>
            </a:r>
            <a:r>
              <a:rPr lang="en-GB" dirty="0" smtClean="0">
                <a:solidFill>
                  <a:schemeClr val="tx2">
                    <a:lumMod val="60000"/>
                    <a:lumOff val="40000"/>
                  </a:schemeClr>
                </a:solidFill>
                <a:latin typeface="+mj-lt"/>
                <a:hlinkClick r:id="rId4"/>
              </a:rPr>
              <a:t>Visits</a:t>
            </a:r>
            <a:r>
              <a:rPr lang="en-GB" dirty="0" smtClean="0">
                <a:latin typeface="+mj-lt"/>
              </a:rPr>
              <a:t>:  help to inspire </a:t>
            </a:r>
            <a:r>
              <a:rPr lang="en-GB" dirty="0">
                <a:latin typeface="+mj-lt"/>
              </a:rPr>
              <a:t>your students with speakers, visits and other </a:t>
            </a:r>
            <a:r>
              <a:rPr lang="en-GB" dirty="0" smtClean="0">
                <a:latin typeface="+mj-lt"/>
              </a:rPr>
              <a:t>activities.</a:t>
            </a:r>
            <a:endParaRPr lang="en-GB" dirty="0">
              <a:latin typeface="+mj-lt"/>
            </a:endParaRPr>
          </a:p>
          <a:p>
            <a:endParaRPr lang="en-GB" dirty="0"/>
          </a:p>
          <a:p>
            <a:endParaRPr lang="en-GB" dirty="0"/>
          </a:p>
        </p:txBody>
      </p:sp>
      <p:sp>
        <p:nvSpPr>
          <p:cNvPr id="4" name="Content Placeholder 3"/>
          <p:cNvSpPr>
            <a:spLocks noGrp="1"/>
          </p:cNvSpPr>
          <p:nvPr>
            <p:ph sz="quarter" idx="2"/>
          </p:nvPr>
        </p:nvSpPr>
        <p:spPr/>
        <p:txBody>
          <a:bodyPr>
            <a:normAutofit fontScale="92500" lnSpcReduction="20000"/>
          </a:bodyPr>
          <a:lstStyle/>
          <a:p>
            <a:endParaRPr lang="en-GB" dirty="0"/>
          </a:p>
        </p:txBody>
      </p:sp>
      <p:pic>
        <p:nvPicPr>
          <p:cNvPr id="1024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1454" t="10909" r="5773" b="10001"/>
          <a:stretch/>
        </p:blipFill>
        <p:spPr bwMode="auto">
          <a:xfrm>
            <a:off x="4644008" y="1196752"/>
            <a:ext cx="4032448"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10000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Using Future Morph</a:t>
            </a:r>
            <a:endParaRPr lang="en-GB" dirty="0"/>
          </a:p>
        </p:txBody>
      </p:sp>
      <p:sp>
        <p:nvSpPr>
          <p:cNvPr id="3" name="Content Placeholder 2"/>
          <p:cNvSpPr>
            <a:spLocks noGrp="1"/>
          </p:cNvSpPr>
          <p:nvPr>
            <p:ph sz="quarter" idx="1"/>
          </p:nvPr>
        </p:nvSpPr>
        <p:spPr/>
        <p:txBody>
          <a:bodyPr>
            <a:normAutofit fontScale="85000" lnSpcReduction="10000"/>
          </a:bodyPr>
          <a:lstStyle/>
          <a:p>
            <a:r>
              <a:rPr lang="en-GB" dirty="0">
                <a:latin typeface="+mj-lt"/>
              </a:rPr>
              <a:t>Use a </a:t>
            </a:r>
            <a:r>
              <a:rPr lang="en-GB" dirty="0" smtClean="0">
                <a:latin typeface="+mj-lt"/>
              </a:rPr>
              <a:t>hook - recommend </a:t>
            </a:r>
            <a:r>
              <a:rPr lang="en-GB" dirty="0">
                <a:latin typeface="+mj-lt"/>
              </a:rPr>
              <a:t>specific </a:t>
            </a:r>
            <a:r>
              <a:rPr lang="en-GB" dirty="0" smtClean="0">
                <a:latin typeface="+mj-lt"/>
              </a:rPr>
              <a:t>features. </a:t>
            </a:r>
            <a:endParaRPr lang="en-GB" dirty="0">
              <a:latin typeface="+mj-lt"/>
            </a:endParaRPr>
          </a:p>
          <a:p>
            <a:r>
              <a:rPr lang="en-GB" dirty="0" smtClean="0">
                <a:latin typeface="+mj-lt"/>
              </a:rPr>
              <a:t>Play some of the Future Morph </a:t>
            </a:r>
            <a:r>
              <a:rPr lang="en-GB" dirty="0" smtClean="0">
                <a:latin typeface="+mj-lt"/>
                <a:hlinkClick r:id="rId3"/>
              </a:rPr>
              <a:t>online games </a:t>
            </a:r>
            <a:r>
              <a:rPr lang="en-GB" dirty="0" smtClean="0">
                <a:latin typeface="+mj-lt"/>
              </a:rPr>
              <a:t>in </a:t>
            </a:r>
            <a:r>
              <a:rPr lang="en-GB" dirty="0">
                <a:latin typeface="+mj-lt"/>
              </a:rPr>
              <a:t>tutor/guidance </a:t>
            </a:r>
            <a:r>
              <a:rPr lang="en-GB" dirty="0" smtClean="0">
                <a:latin typeface="+mj-lt"/>
              </a:rPr>
              <a:t>periods.</a:t>
            </a:r>
          </a:p>
          <a:p>
            <a:r>
              <a:rPr lang="en-GB" dirty="0" smtClean="0">
                <a:latin typeface="+mj-lt"/>
              </a:rPr>
              <a:t>Use materials for specially written for </a:t>
            </a:r>
            <a:r>
              <a:rPr lang="en-GB" dirty="0" smtClean="0">
                <a:latin typeface="+mj-lt"/>
                <a:hlinkClick r:id="rId4"/>
              </a:rPr>
              <a:t>assemblies</a:t>
            </a:r>
            <a:r>
              <a:rPr lang="en-GB" dirty="0" smtClean="0">
                <a:latin typeface="+mj-lt"/>
              </a:rPr>
              <a:t>.</a:t>
            </a:r>
            <a:endParaRPr lang="en-GB" dirty="0">
              <a:latin typeface="+mj-lt"/>
            </a:endParaRPr>
          </a:p>
          <a:p>
            <a:r>
              <a:rPr lang="en-GB" dirty="0" smtClean="0">
                <a:latin typeface="+mj-lt"/>
              </a:rPr>
              <a:t>Introduce at </a:t>
            </a:r>
            <a:r>
              <a:rPr lang="en-GB" dirty="0">
                <a:latin typeface="+mj-lt"/>
              </a:rPr>
              <a:t>Parents and </a:t>
            </a:r>
            <a:r>
              <a:rPr lang="en-GB" dirty="0">
                <a:latin typeface="+mj-lt"/>
                <a:hlinkClick r:id="rId5"/>
              </a:rPr>
              <a:t>Options</a:t>
            </a:r>
            <a:r>
              <a:rPr lang="en-GB" dirty="0">
                <a:latin typeface="+mj-lt"/>
              </a:rPr>
              <a:t> </a:t>
            </a:r>
            <a:r>
              <a:rPr lang="en-GB" dirty="0" smtClean="0">
                <a:latin typeface="+mj-lt"/>
              </a:rPr>
              <a:t>evenings.</a:t>
            </a:r>
          </a:p>
          <a:p>
            <a:r>
              <a:rPr lang="en-GB" dirty="0" smtClean="0">
                <a:latin typeface="+mj-lt"/>
              </a:rPr>
              <a:t>Share with Science staff and encourage them to use the </a:t>
            </a:r>
            <a:r>
              <a:rPr lang="en-GB" dirty="0" smtClean="0">
                <a:latin typeface="+mj-lt"/>
                <a:hlinkClick r:id="rId6"/>
              </a:rPr>
              <a:t>Science Within Work </a:t>
            </a:r>
            <a:r>
              <a:rPr lang="en-GB" dirty="0" smtClean="0">
                <a:latin typeface="+mj-lt"/>
              </a:rPr>
              <a:t>resource physics.</a:t>
            </a:r>
            <a:endParaRPr lang="en-GB" dirty="0">
              <a:latin typeface="+mj-lt"/>
            </a:endParaRPr>
          </a:p>
          <a:p>
            <a:endParaRPr lang="en-GB" dirty="0"/>
          </a:p>
        </p:txBody>
      </p:sp>
      <p:pic>
        <p:nvPicPr>
          <p:cNvPr id="11266" name="Picture 2" descr="C:\Users\Ian\AppData\Local\Microsoft\Windows\Temporary Internet Files\Content.IE5\LVVS5I7E\MP900448717[1].jpg"/>
          <p:cNvPicPr>
            <a:picLocks noGrp="1" noChangeAspect="1" noChangeArrowheads="1"/>
          </p:cNvPicPr>
          <p:nvPr>
            <p:ph sz="quarter" idx="2"/>
          </p:nvPr>
        </p:nvPicPr>
        <p:blipFill>
          <a:blip r:embed="rId7">
            <a:extLst>
              <a:ext uri="{28A0092B-C50C-407E-A947-70E740481C1C}">
                <a14:useLocalDpi xmlns:a14="http://schemas.microsoft.com/office/drawing/2010/main" val="0"/>
              </a:ext>
            </a:extLst>
          </a:blip>
          <a:srcRect/>
          <a:stretch>
            <a:fillRect/>
          </a:stretch>
        </p:blipFill>
        <p:spPr bwMode="auto">
          <a:xfrm>
            <a:off x="4632325" y="1196752"/>
            <a:ext cx="4041775"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7094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Do Students find Future Morph Useful?                          </a:t>
            </a:r>
            <a:endParaRPr lang="en-GB" dirty="0"/>
          </a:p>
        </p:txBody>
      </p:sp>
      <p:sp>
        <p:nvSpPr>
          <p:cNvPr id="3" name="Content Placeholder 2"/>
          <p:cNvSpPr>
            <a:spLocks noGrp="1"/>
          </p:cNvSpPr>
          <p:nvPr>
            <p:ph sz="quarter" idx="1"/>
          </p:nvPr>
        </p:nvSpPr>
        <p:spPr>
          <a:xfrm>
            <a:off x="457200" y="1219200"/>
            <a:ext cx="4041648" cy="3145904"/>
          </a:xfrm>
        </p:spPr>
        <p:txBody>
          <a:bodyPr>
            <a:normAutofit fontScale="92500" lnSpcReduction="10000"/>
          </a:bodyPr>
          <a:lstStyle/>
          <a:p>
            <a:pPr marL="0" indent="0">
              <a:buNone/>
            </a:pPr>
            <a:r>
              <a:rPr lang="en-GB" smtClean="0">
                <a:latin typeface="+mj-lt"/>
              </a:rPr>
              <a:t>Recent evaluation in </a:t>
            </a:r>
            <a:r>
              <a:rPr lang="en-GB" dirty="0" smtClean="0">
                <a:latin typeface="+mj-lt"/>
              </a:rPr>
              <a:t>6 London schools with </a:t>
            </a:r>
            <a:r>
              <a:rPr lang="en-GB" smtClean="0">
                <a:latin typeface="+mj-lt"/>
              </a:rPr>
              <a:t>300 students </a:t>
            </a:r>
            <a:r>
              <a:rPr lang="en-GB" dirty="0" smtClean="0">
                <a:latin typeface="+mj-lt"/>
              </a:rPr>
              <a:t>found that since using </a:t>
            </a:r>
            <a:r>
              <a:rPr lang="en-GB" smtClean="0">
                <a:latin typeface="+mj-lt"/>
              </a:rPr>
              <a:t>the site, </a:t>
            </a:r>
            <a:r>
              <a:rPr lang="en-GB" b="1" dirty="0" smtClean="0">
                <a:latin typeface="+mj-lt"/>
              </a:rPr>
              <a:t>45% </a:t>
            </a:r>
            <a:r>
              <a:rPr lang="en-GB" dirty="0" smtClean="0">
                <a:latin typeface="+mj-lt"/>
              </a:rPr>
              <a:t>now looked at science and maths differently and </a:t>
            </a:r>
            <a:r>
              <a:rPr lang="en-GB" b="1" dirty="0" smtClean="0">
                <a:latin typeface="+mj-lt"/>
              </a:rPr>
              <a:t>77%</a:t>
            </a:r>
            <a:r>
              <a:rPr lang="en-GB" dirty="0" smtClean="0">
                <a:latin typeface="+mj-lt"/>
              </a:rPr>
              <a:t> would recommend Future Morph to a friend.</a:t>
            </a:r>
          </a:p>
          <a:p>
            <a:endParaRPr lang="en-GB" dirty="0"/>
          </a:p>
        </p:txBody>
      </p:sp>
      <p:sp>
        <p:nvSpPr>
          <p:cNvPr id="4" name="Content Placeholder 3"/>
          <p:cNvSpPr>
            <a:spLocks noGrp="1"/>
          </p:cNvSpPr>
          <p:nvPr>
            <p:ph sz="quarter" idx="2"/>
          </p:nvPr>
        </p:nvSpPr>
        <p:spPr>
          <a:xfrm>
            <a:off x="5508104" y="1844824"/>
            <a:ext cx="2877710" cy="1512168"/>
          </a:xfrm>
        </p:spPr>
        <p:txBody>
          <a:bodyPr>
            <a:normAutofit fontScale="92500" lnSpcReduction="10000"/>
          </a:bodyPr>
          <a:lstStyle/>
          <a:p>
            <a:pPr marL="0" indent="0">
              <a:buNone/>
            </a:pPr>
            <a:r>
              <a:rPr lang="en-GB" dirty="0">
                <a:latin typeface="+mj-lt"/>
              </a:rPr>
              <a:t>Use </a:t>
            </a:r>
            <a:r>
              <a:rPr lang="en-GB" dirty="0" smtClean="0">
                <a:latin typeface="+mj-lt"/>
              </a:rPr>
              <a:t>Future Morph </a:t>
            </a:r>
            <a:r>
              <a:rPr lang="en-GB" dirty="0">
                <a:latin typeface="+mj-lt"/>
              </a:rPr>
              <a:t>to help students ‘become someone…..’</a:t>
            </a:r>
          </a:p>
          <a:p>
            <a:endParaRPr lang="en-GB" dirty="0"/>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409" t="16800" r="39591" b="60946"/>
          <a:stretch/>
        </p:blipFill>
        <p:spPr bwMode="auto">
          <a:xfrm>
            <a:off x="467544" y="4653136"/>
            <a:ext cx="8208912" cy="169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9994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This Presentation…..</a:t>
            </a:r>
            <a:endParaRPr lang="en-GB" dirty="0"/>
          </a:p>
        </p:txBody>
      </p:sp>
      <p:sp>
        <p:nvSpPr>
          <p:cNvPr id="3" name="Content Placeholder 2"/>
          <p:cNvSpPr>
            <a:spLocks noGrp="1"/>
          </p:cNvSpPr>
          <p:nvPr>
            <p:ph sz="quarter" idx="1"/>
          </p:nvPr>
        </p:nvSpPr>
        <p:spPr/>
        <p:txBody>
          <a:bodyPr>
            <a:normAutofit/>
          </a:bodyPr>
          <a:lstStyle/>
          <a:p>
            <a:endParaRPr lang="en-GB" dirty="0" smtClean="0">
              <a:latin typeface="+mj-lt"/>
            </a:endParaRPr>
          </a:p>
          <a:p>
            <a:r>
              <a:rPr lang="en-GB" dirty="0" smtClean="0">
                <a:latin typeface="+mj-lt"/>
              </a:rPr>
              <a:t>Guides you through the different features of the </a:t>
            </a:r>
            <a:r>
              <a:rPr lang="en-GB" dirty="0" smtClean="0">
                <a:latin typeface="+mj-lt"/>
                <a:hlinkClick r:id="rId3"/>
              </a:rPr>
              <a:t>Future Morph </a:t>
            </a:r>
            <a:r>
              <a:rPr lang="en-GB" dirty="0" smtClean="0">
                <a:latin typeface="+mj-lt"/>
              </a:rPr>
              <a:t>website.</a:t>
            </a:r>
          </a:p>
          <a:p>
            <a:pPr marL="0" indent="0">
              <a:buNone/>
            </a:pPr>
            <a:endParaRPr lang="en-GB" dirty="0" smtClean="0">
              <a:latin typeface="+mj-lt"/>
            </a:endParaRPr>
          </a:p>
          <a:p>
            <a:pPr marL="0" indent="0">
              <a:buNone/>
            </a:pPr>
            <a:endParaRPr lang="en-GB" dirty="0" smtClean="0">
              <a:latin typeface="+mj-lt"/>
            </a:endParaRPr>
          </a:p>
          <a:p>
            <a:r>
              <a:rPr lang="en-GB" dirty="0" smtClean="0">
                <a:latin typeface="+mj-lt"/>
              </a:rPr>
              <a:t>Gives hints and tips for using </a:t>
            </a:r>
            <a:r>
              <a:rPr lang="en-GB" dirty="0" smtClean="0">
                <a:latin typeface="+mj-lt"/>
                <a:hlinkClick r:id="rId3"/>
              </a:rPr>
              <a:t>www.futuremorph.org</a:t>
            </a:r>
            <a:endParaRPr lang="en-GB" dirty="0">
              <a:latin typeface="+mj-lt"/>
            </a:endParaRPr>
          </a:p>
        </p:txBody>
      </p:sp>
      <p:sp>
        <p:nvSpPr>
          <p:cNvPr id="5" name="Content Placeholder 4"/>
          <p:cNvSpPr>
            <a:spLocks noGrp="1"/>
          </p:cNvSpPr>
          <p:nvPr>
            <p:ph sz="quarter" idx="2"/>
          </p:nvPr>
        </p:nvSpPr>
        <p:spPr/>
        <p:txBody>
          <a:bodyPr/>
          <a:lstStyle/>
          <a:p>
            <a:endParaRPr lang="en-GB"/>
          </a:p>
        </p:txBody>
      </p:sp>
      <p:pic>
        <p:nvPicPr>
          <p:cNvPr id="8" name="Picture 3"/>
          <p:cNvPicPr>
            <a:picLocks noChangeAspect="1" noChangeArrowheads="1"/>
          </p:cNvPicPr>
          <p:nvPr/>
        </p:nvPicPr>
        <p:blipFill rotWithShape="1">
          <a:blip r:embed="rId4" cstate="print"/>
          <a:srcRect l="9805" t="8633" r="7160" b="8975"/>
          <a:stretch/>
        </p:blipFill>
        <p:spPr bwMode="auto">
          <a:xfrm>
            <a:off x="4572000" y="1196752"/>
            <a:ext cx="4311606" cy="5112568"/>
          </a:xfrm>
          <a:prstGeom prst="rect">
            <a:avLst/>
          </a:prstGeom>
          <a:noFill/>
          <a:ln w="9525">
            <a:noFill/>
            <a:miter lim="800000"/>
            <a:headEnd/>
            <a:tailEnd/>
          </a:ln>
        </p:spPr>
      </p:pic>
    </p:spTree>
    <p:extLst>
      <p:ext uri="{BB962C8B-B14F-4D97-AF65-F5344CB8AC3E}">
        <p14:creationId xmlns:p14="http://schemas.microsoft.com/office/powerpoint/2010/main" val="1520239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a:t>
            </a:r>
            <a:r>
              <a:rPr lang="en-GB" dirty="0" smtClean="0">
                <a:hlinkClick r:id="rId3"/>
              </a:rPr>
              <a:t>Future Morph</a:t>
            </a:r>
            <a:r>
              <a:rPr lang="en-GB" dirty="0" smtClean="0"/>
              <a:t>?</a:t>
            </a:r>
            <a:endParaRPr lang="en-GB" dirty="0"/>
          </a:p>
        </p:txBody>
      </p:sp>
      <p:sp>
        <p:nvSpPr>
          <p:cNvPr id="3" name="Content Placeholder 2"/>
          <p:cNvSpPr>
            <a:spLocks noGrp="1"/>
          </p:cNvSpPr>
          <p:nvPr>
            <p:ph sz="quarter" idx="1"/>
          </p:nvPr>
        </p:nvSpPr>
        <p:spPr/>
        <p:txBody>
          <a:bodyPr>
            <a:normAutofit fontScale="92500"/>
          </a:bodyPr>
          <a:lstStyle/>
          <a:p>
            <a:r>
              <a:rPr lang="en-GB" b="1" dirty="0" smtClean="0">
                <a:solidFill>
                  <a:schemeClr val="accent1"/>
                </a:solidFill>
                <a:latin typeface="+mj-lt"/>
              </a:rPr>
              <a:t>The Future Morph website </a:t>
            </a:r>
            <a:r>
              <a:rPr lang="en-GB" dirty="0" smtClean="0">
                <a:latin typeface="+mj-lt"/>
              </a:rPr>
              <a:t>shows that studying STEM subjects isn’t a one track road to becoming a scientist or engineer; the skills and knowledge gained are valuable in almost any career and enhance employability at all levels.</a:t>
            </a:r>
          </a:p>
          <a:p>
            <a:endParaRPr lang="en-GB" dirty="0" smtClean="0">
              <a:latin typeface="+mj-lt"/>
            </a:endParaRPr>
          </a:p>
          <a:p>
            <a:r>
              <a:rPr lang="en-GB" dirty="0" smtClean="0">
                <a:latin typeface="+mj-lt"/>
              </a:rPr>
              <a:t>Future Morph helps people </a:t>
            </a:r>
            <a:r>
              <a:rPr lang="en-GB" b="1" dirty="0" smtClean="0">
                <a:solidFill>
                  <a:schemeClr val="accent1"/>
                </a:solidFill>
                <a:latin typeface="+mj-lt"/>
              </a:rPr>
              <a:t>explore a range of careers </a:t>
            </a:r>
            <a:r>
              <a:rPr lang="en-GB" dirty="0" smtClean="0">
                <a:latin typeface="+mj-lt"/>
              </a:rPr>
              <a:t>and think about where their future might lie. There are useful links and subject specific resources.</a:t>
            </a:r>
          </a:p>
          <a:p>
            <a:endParaRPr lang="en-GB" dirty="0" smtClean="0">
              <a:latin typeface="+mj-lt"/>
            </a:endParaRPr>
          </a:p>
          <a:p>
            <a:r>
              <a:rPr lang="en-GB" dirty="0" smtClean="0">
                <a:latin typeface="+mj-lt"/>
              </a:rPr>
              <a:t>It is a </a:t>
            </a:r>
            <a:r>
              <a:rPr lang="en-GB" b="1" dirty="0" smtClean="0">
                <a:solidFill>
                  <a:schemeClr val="accent1"/>
                </a:solidFill>
                <a:latin typeface="+mj-lt"/>
              </a:rPr>
              <a:t>central resource </a:t>
            </a:r>
            <a:r>
              <a:rPr lang="en-GB" dirty="0" smtClean="0">
                <a:latin typeface="+mj-lt"/>
              </a:rPr>
              <a:t>in promoting STEM Careers </a:t>
            </a:r>
            <a:endParaRPr lang="en-GB" dirty="0">
              <a:latin typeface="+mj-lt"/>
            </a:endParaRPr>
          </a:p>
        </p:txBody>
      </p:sp>
      <p:pic>
        <p:nvPicPr>
          <p:cNvPr id="4" name="Picture 3" descr="fm_colour_med.jpg"/>
          <p:cNvPicPr>
            <a:picLocks noChangeAspect="1"/>
          </p:cNvPicPr>
          <p:nvPr/>
        </p:nvPicPr>
        <p:blipFill>
          <a:blip r:embed="rId4" cstate="print"/>
          <a:stretch>
            <a:fillRect/>
          </a:stretch>
        </p:blipFill>
        <p:spPr>
          <a:xfrm>
            <a:off x="6732240" y="188640"/>
            <a:ext cx="1984804" cy="874784"/>
          </a:xfrm>
          <a:prstGeom prst="rect">
            <a:avLst/>
          </a:prstGeom>
        </p:spPr>
      </p:pic>
    </p:spTree>
    <p:extLst>
      <p:ext uri="{BB962C8B-B14F-4D97-AF65-F5344CB8AC3E}">
        <p14:creationId xmlns:p14="http://schemas.microsoft.com/office/powerpoint/2010/main" val="618663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is behind Future Morph?</a:t>
            </a:r>
            <a:endParaRPr lang="en-GB" dirty="0"/>
          </a:p>
        </p:txBody>
      </p:sp>
      <p:sp>
        <p:nvSpPr>
          <p:cNvPr id="5" name="Content Placeholder 4"/>
          <p:cNvSpPr>
            <a:spLocks noGrp="1"/>
          </p:cNvSpPr>
          <p:nvPr>
            <p:ph sz="quarter" idx="2"/>
          </p:nvPr>
        </p:nvSpPr>
        <p:spPr>
          <a:xfrm>
            <a:off x="2843808" y="1216152"/>
            <a:ext cx="5830038" cy="4937760"/>
          </a:xfrm>
        </p:spPr>
        <p:txBody>
          <a:bodyPr>
            <a:normAutofit fontScale="92500" lnSpcReduction="10000"/>
          </a:bodyPr>
          <a:lstStyle/>
          <a:p>
            <a:pPr marL="0" indent="0">
              <a:buNone/>
            </a:pPr>
            <a:r>
              <a:rPr lang="en-GB" sz="2200" dirty="0">
                <a:latin typeface="+mj-lt"/>
              </a:rPr>
              <a:t>Future Morph is the Science Council's website designed to provide information for young people, their parents and teachers about careers from studying science and maths.</a:t>
            </a:r>
          </a:p>
          <a:p>
            <a:pPr marL="0" indent="0">
              <a:buNone/>
            </a:pPr>
            <a:r>
              <a:rPr lang="en-GB" sz="2200" dirty="0" smtClean="0">
                <a:latin typeface="+mj-lt"/>
                <a:hlinkClick r:id="rId3"/>
              </a:rPr>
              <a:t>www.futuremorph.org</a:t>
            </a:r>
            <a:r>
              <a:rPr lang="en-GB" sz="2200" dirty="0" smtClean="0">
                <a:latin typeface="+mj-lt"/>
              </a:rPr>
              <a:t>  </a:t>
            </a:r>
          </a:p>
          <a:p>
            <a:pPr marL="0" indent="0">
              <a:buNone/>
            </a:pPr>
            <a:endParaRPr lang="en-GB" sz="2200" dirty="0" smtClean="0">
              <a:latin typeface="+mj-lt"/>
            </a:endParaRPr>
          </a:p>
          <a:p>
            <a:pPr marL="0" indent="0">
              <a:buNone/>
            </a:pPr>
            <a:r>
              <a:rPr lang="en-GB" sz="2200" dirty="0">
                <a:latin typeface="+mj-lt"/>
              </a:rPr>
              <a:t>The Science Council is an umbrella organisation for societies and professional bodies across science which works to support the professional practice of science at all levels. </a:t>
            </a:r>
          </a:p>
          <a:p>
            <a:pPr marL="0" indent="0">
              <a:buNone/>
            </a:pPr>
            <a:r>
              <a:rPr lang="en-GB" sz="2200" dirty="0">
                <a:latin typeface="+mj-lt"/>
              </a:rPr>
              <a:t>Members include Society of Biology, Royal Society of Chemistry, Institute of Physics &amp; Royal Meteorological Society.</a:t>
            </a:r>
          </a:p>
          <a:p>
            <a:pPr marL="0" indent="0">
              <a:buNone/>
            </a:pPr>
            <a:r>
              <a:rPr lang="en-GB" sz="2200" dirty="0" smtClean="0">
                <a:latin typeface="+mj-lt"/>
                <a:hlinkClick r:id="rId4"/>
              </a:rPr>
              <a:t>www.sciencecouncil.org</a:t>
            </a:r>
            <a:r>
              <a:rPr lang="en-GB" sz="2200" dirty="0" smtClean="0">
                <a:latin typeface="+mj-lt"/>
              </a:rPr>
              <a:t>    </a:t>
            </a:r>
            <a:endParaRPr lang="en-GB" sz="2200" dirty="0">
              <a:latin typeface="+mj-lt"/>
            </a:endParaRPr>
          </a:p>
          <a:p>
            <a:endParaRPr lang="en-GB" dirty="0"/>
          </a:p>
          <a:p>
            <a:endParaRPr lang="en-GB" dirty="0"/>
          </a:p>
        </p:txBody>
      </p:sp>
      <p:pic>
        <p:nvPicPr>
          <p:cNvPr id="6" name="Content Placeholder 5" descr="fm_colour_med.jpg"/>
          <p:cNvPicPr>
            <a:picLocks noGrp="1" noChangeAspect="1"/>
          </p:cNvPicPr>
          <p:nvPr>
            <p:ph sz="quarter" idx="1"/>
          </p:nvPr>
        </p:nvPicPr>
        <p:blipFill>
          <a:blip r:embed="rId5" cstate="print"/>
          <a:stretch>
            <a:fillRect/>
          </a:stretch>
        </p:blipFill>
        <p:spPr>
          <a:xfrm>
            <a:off x="539552" y="1844824"/>
            <a:ext cx="1986742" cy="872836"/>
          </a:xfrm>
          <a:prstGeom prst="rect">
            <a:avLst/>
          </a:prstGeom>
        </p:spPr>
      </p:pic>
      <p:pic>
        <p:nvPicPr>
          <p:cNvPr id="7" name="Picture 3" descr="W:\Logo2012\RGB_GeneralUse\RGB transparent background\sciencecouncil_logo_rgb.gif"/>
          <p:cNvPicPr>
            <a:picLocks noChangeAspect="1" noChangeArrowheads="1"/>
          </p:cNvPicPr>
          <p:nvPr/>
        </p:nvPicPr>
        <p:blipFill>
          <a:blip r:embed="rId6" cstate="print"/>
          <a:srcRect/>
          <a:stretch>
            <a:fillRect/>
          </a:stretch>
        </p:blipFill>
        <p:spPr bwMode="auto">
          <a:xfrm>
            <a:off x="539552" y="3429000"/>
            <a:ext cx="1752600" cy="1752600"/>
          </a:xfrm>
          <a:prstGeom prst="rect">
            <a:avLst/>
          </a:prstGeom>
          <a:noFill/>
        </p:spPr>
      </p:pic>
      <p:sp>
        <p:nvSpPr>
          <p:cNvPr id="8" name="TextBox 7"/>
          <p:cNvSpPr txBox="1"/>
          <p:nvPr/>
        </p:nvSpPr>
        <p:spPr>
          <a:xfrm>
            <a:off x="683568" y="6381328"/>
            <a:ext cx="7114448" cy="646331"/>
          </a:xfrm>
          <a:prstGeom prst="rect">
            <a:avLst/>
          </a:prstGeom>
          <a:noFill/>
        </p:spPr>
        <p:txBody>
          <a:bodyPr wrap="none" rtlCol="0">
            <a:spAutoFit/>
          </a:bodyPr>
          <a:lstStyle/>
          <a:p>
            <a:r>
              <a:rPr lang="en-GB" dirty="0">
                <a:latin typeface="+mj-lt"/>
              </a:rPr>
              <a:t>For more information see the Future Morph </a:t>
            </a:r>
            <a:r>
              <a:rPr lang="en-GB" dirty="0">
                <a:latin typeface="+mj-lt"/>
                <a:hlinkClick r:id="rId7"/>
              </a:rPr>
              <a:t>About Us </a:t>
            </a:r>
            <a:r>
              <a:rPr lang="en-GB" dirty="0">
                <a:latin typeface="+mj-lt"/>
              </a:rPr>
              <a:t>section</a:t>
            </a:r>
          </a:p>
          <a:p>
            <a:endParaRPr lang="en-GB" dirty="0"/>
          </a:p>
        </p:txBody>
      </p:sp>
    </p:spTree>
    <p:extLst>
      <p:ext uri="{BB962C8B-B14F-4D97-AF65-F5344CB8AC3E}">
        <p14:creationId xmlns:p14="http://schemas.microsoft.com/office/powerpoint/2010/main" val="922691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091" t="10909" r="7136" b="12291"/>
          <a:stretch/>
        </p:blipFill>
        <p:spPr bwMode="auto">
          <a:xfrm>
            <a:off x="0" y="1"/>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03848" y="620689"/>
            <a:ext cx="5472608" cy="923330"/>
          </a:xfrm>
          <a:prstGeom prst="rect">
            <a:avLst/>
          </a:prstGeom>
          <a:solidFill>
            <a:schemeClr val="accent3">
              <a:lumMod val="75000"/>
            </a:schemeClr>
          </a:solidFill>
        </p:spPr>
        <p:txBody>
          <a:bodyPr wrap="square" rtlCol="0">
            <a:spAutoFit/>
          </a:bodyPr>
          <a:lstStyle/>
          <a:p>
            <a:r>
              <a:rPr lang="en-GB" b="1" dirty="0">
                <a:latin typeface="+mj-lt"/>
              </a:rPr>
              <a:t>Sections: 11-13, 14-16, 16+, Parents, </a:t>
            </a:r>
            <a:endParaRPr lang="en-GB" b="1" dirty="0" smtClean="0">
              <a:latin typeface="+mj-lt"/>
            </a:endParaRPr>
          </a:p>
          <a:p>
            <a:r>
              <a:rPr lang="en-GB" b="1" dirty="0" smtClean="0">
                <a:latin typeface="+mj-lt"/>
              </a:rPr>
              <a:t>Teachers</a:t>
            </a:r>
            <a:r>
              <a:rPr lang="en-GB" b="1" dirty="0">
                <a:latin typeface="+mj-lt"/>
              </a:rPr>
              <a:t>, Careers Staff, </a:t>
            </a:r>
            <a:r>
              <a:rPr lang="en-GB" b="1" dirty="0" smtClean="0">
                <a:latin typeface="+mj-lt"/>
              </a:rPr>
              <a:t>Blog </a:t>
            </a:r>
            <a:r>
              <a:rPr lang="en-GB" b="1" dirty="0">
                <a:latin typeface="+mj-lt"/>
              </a:rPr>
              <a:t>and My Future </a:t>
            </a:r>
            <a:r>
              <a:rPr lang="en-GB" b="1" dirty="0" smtClean="0">
                <a:latin typeface="+mj-lt"/>
              </a:rPr>
              <a:t>Finder</a:t>
            </a:r>
            <a:r>
              <a:rPr lang="en-GB" b="1" dirty="0">
                <a:latin typeface="+mj-lt"/>
              </a:rPr>
              <a:t>.</a:t>
            </a:r>
            <a:endParaRPr lang="en-GB" dirty="0"/>
          </a:p>
        </p:txBody>
      </p:sp>
      <p:sp>
        <p:nvSpPr>
          <p:cNvPr id="5" name="TextBox 4"/>
          <p:cNvSpPr txBox="1"/>
          <p:nvPr/>
        </p:nvSpPr>
        <p:spPr>
          <a:xfrm>
            <a:off x="251520" y="2492896"/>
            <a:ext cx="3240360" cy="646331"/>
          </a:xfrm>
          <a:prstGeom prst="rect">
            <a:avLst/>
          </a:prstGeom>
          <a:solidFill>
            <a:schemeClr val="accent3">
              <a:lumMod val="75000"/>
            </a:schemeClr>
          </a:solidFill>
        </p:spPr>
        <p:txBody>
          <a:bodyPr wrap="square" rtlCol="0">
            <a:spAutoFit/>
          </a:bodyPr>
          <a:lstStyle/>
          <a:p>
            <a:r>
              <a:rPr lang="en-GB" b="1" dirty="0">
                <a:latin typeface="+mj-lt"/>
              </a:rPr>
              <a:t>Links to Facebook and </a:t>
            </a:r>
            <a:r>
              <a:rPr lang="en-GB" b="1" dirty="0" smtClean="0">
                <a:latin typeface="+mj-lt"/>
              </a:rPr>
              <a:t>Twitter.</a:t>
            </a:r>
            <a:endParaRPr lang="en-GB" dirty="0"/>
          </a:p>
        </p:txBody>
      </p:sp>
      <p:sp>
        <p:nvSpPr>
          <p:cNvPr id="6" name="TextBox 5"/>
          <p:cNvSpPr txBox="1"/>
          <p:nvPr/>
        </p:nvSpPr>
        <p:spPr>
          <a:xfrm>
            <a:off x="467544" y="5517232"/>
            <a:ext cx="8208912" cy="646331"/>
          </a:xfrm>
          <a:prstGeom prst="rect">
            <a:avLst/>
          </a:prstGeom>
          <a:solidFill>
            <a:schemeClr val="accent3">
              <a:lumMod val="75000"/>
            </a:schemeClr>
          </a:solidFill>
        </p:spPr>
        <p:txBody>
          <a:bodyPr wrap="square" rtlCol="0">
            <a:spAutoFit/>
          </a:bodyPr>
          <a:lstStyle/>
          <a:p>
            <a:r>
              <a:rPr lang="en-GB" b="1" dirty="0">
                <a:latin typeface="+mj-lt"/>
              </a:rPr>
              <a:t>Home Page  is  refreshed with Popular and Featured Resources, </a:t>
            </a:r>
          </a:p>
          <a:p>
            <a:r>
              <a:rPr lang="en-GB" b="1" dirty="0">
                <a:latin typeface="+mj-lt"/>
              </a:rPr>
              <a:t>a ‘Did you Know?’ science fact and a Poll</a:t>
            </a:r>
            <a:r>
              <a:rPr lang="en-GB" b="1" dirty="0" smtClean="0">
                <a:latin typeface="+mj-lt"/>
              </a:rPr>
              <a:t>.</a:t>
            </a:r>
            <a:endParaRPr lang="en-GB" dirty="0"/>
          </a:p>
        </p:txBody>
      </p:sp>
    </p:spTree>
    <p:extLst>
      <p:ext uri="{BB962C8B-B14F-4D97-AF65-F5344CB8AC3E}">
        <p14:creationId xmlns:p14="http://schemas.microsoft.com/office/powerpoint/2010/main" val="3079999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Future Finder</a:t>
            </a:r>
            <a:endParaRPr lang="en-GB" dirty="0"/>
          </a:p>
        </p:txBody>
      </p:sp>
      <p:pic>
        <p:nvPicPr>
          <p:cNvPr id="6146" name="Picture 2"/>
          <p:cNvPicPr>
            <a:picLocks noGrp="1" noChangeAspect="1" noChangeArrowheads="1"/>
          </p:cNvPicPr>
          <p:nvPr>
            <p:ph sz="quarter" idx="1"/>
          </p:nvPr>
        </p:nvPicPr>
        <p:blipFill rotWithShape="1">
          <a:blip r:embed="rId3">
            <a:extLst>
              <a:ext uri="{28A0092B-C50C-407E-A947-70E740481C1C}">
                <a14:useLocalDpi xmlns:a14="http://schemas.microsoft.com/office/drawing/2010/main" val="0"/>
              </a:ext>
            </a:extLst>
          </a:blip>
          <a:srcRect b="78831"/>
          <a:stretch/>
        </p:blipFill>
        <p:spPr bwMode="auto">
          <a:xfrm>
            <a:off x="3995936" y="1268760"/>
            <a:ext cx="4968552" cy="819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Grp="1" noChangeAspect="1" noChangeArrowheads="1"/>
          </p:cNvPicPr>
          <p:nvPr>
            <p:ph sz="quarter" idx="2"/>
          </p:nvPr>
        </p:nvPicPr>
        <p:blipFill>
          <a:blip r:embed="rId4" cstate="print"/>
          <a:srcRect l="11222" t="35909" r="40938" b="31016"/>
          <a:stretch>
            <a:fillRect/>
          </a:stretch>
        </p:blipFill>
        <p:spPr bwMode="auto">
          <a:xfrm>
            <a:off x="3995936" y="4581128"/>
            <a:ext cx="4968552" cy="1746468"/>
          </a:xfrm>
          <a:prstGeom prst="rect">
            <a:avLst/>
          </a:prstGeom>
          <a:noFill/>
          <a:ln w="9525">
            <a:noFill/>
            <a:miter lim="800000"/>
            <a:headEnd/>
            <a:tailEnd/>
          </a:ln>
        </p:spPr>
      </p:pic>
      <p:pic>
        <p:nvPicPr>
          <p:cNvPr id="8" name="Picture 2"/>
          <p:cNvPicPr>
            <a:picLocks noChangeAspect="1" noChangeArrowheads="1"/>
          </p:cNvPicPr>
          <p:nvPr/>
        </p:nvPicPr>
        <p:blipFill rotWithShape="1">
          <a:blip r:embed="rId5" cstate="print"/>
          <a:srcRect l="11222" t="29295" r="40938" b="37174"/>
          <a:stretch/>
        </p:blipFill>
        <p:spPr bwMode="auto">
          <a:xfrm>
            <a:off x="3995936" y="2060848"/>
            <a:ext cx="4968552" cy="2555095"/>
          </a:xfrm>
          <a:prstGeom prst="rect">
            <a:avLst/>
          </a:prstGeom>
          <a:noFill/>
          <a:ln w="9525">
            <a:noFill/>
            <a:miter lim="800000"/>
            <a:headEnd/>
            <a:tailEnd/>
          </a:ln>
        </p:spPr>
      </p:pic>
      <p:sp>
        <p:nvSpPr>
          <p:cNvPr id="10" name="TextBox 9"/>
          <p:cNvSpPr txBox="1"/>
          <p:nvPr/>
        </p:nvSpPr>
        <p:spPr>
          <a:xfrm>
            <a:off x="251520" y="1340768"/>
            <a:ext cx="3456384" cy="4893647"/>
          </a:xfrm>
          <a:prstGeom prst="rect">
            <a:avLst/>
          </a:prstGeom>
          <a:noFill/>
        </p:spPr>
        <p:txBody>
          <a:bodyPr wrap="square" rtlCol="0">
            <a:spAutoFit/>
          </a:bodyPr>
          <a:lstStyle/>
          <a:p>
            <a:r>
              <a:rPr lang="en-GB" sz="2400" dirty="0" smtClean="0">
                <a:latin typeface="+mj-lt"/>
              </a:rPr>
              <a:t>A wealth of information in the form of articles, links and career profiles in </a:t>
            </a:r>
            <a:r>
              <a:rPr lang="en-GB" sz="2400" dirty="0" smtClean="0">
                <a:solidFill>
                  <a:schemeClr val="tx2"/>
                </a:solidFill>
                <a:latin typeface="+mj-lt"/>
              </a:rPr>
              <a:t>13 STEM work areas,</a:t>
            </a:r>
            <a:r>
              <a:rPr lang="en-GB" sz="2400" dirty="0" smtClean="0">
                <a:latin typeface="+mj-lt"/>
              </a:rPr>
              <a:t> including; Beyond Medicine, Leisure and Lifestyle, Entertainment and Culture, as well as the more expected Space, </a:t>
            </a:r>
            <a:r>
              <a:rPr lang="en-GB" sz="2400" dirty="0">
                <a:latin typeface="+mj-lt"/>
              </a:rPr>
              <a:t>S</a:t>
            </a:r>
            <a:r>
              <a:rPr lang="en-GB" sz="2400" dirty="0" smtClean="0">
                <a:latin typeface="+mj-lt"/>
              </a:rPr>
              <a:t>port and Nature.</a:t>
            </a:r>
            <a:endParaRPr lang="en-GB" sz="2400" dirty="0">
              <a:latin typeface="+mj-lt"/>
            </a:endParaRPr>
          </a:p>
        </p:txBody>
      </p:sp>
    </p:spTree>
    <p:extLst>
      <p:ext uri="{BB962C8B-B14F-4D97-AF65-F5344CB8AC3E}">
        <p14:creationId xmlns:p14="http://schemas.microsoft.com/office/powerpoint/2010/main" val="3714786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Blog</a:t>
            </a:r>
            <a:endParaRPr lang="en-GB" dirty="0"/>
          </a:p>
        </p:txBody>
      </p:sp>
      <p:sp>
        <p:nvSpPr>
          <p:cNvPr id="3" name="Content Placeholder 2"/>
          <p:cNvSpPr>
            <a:spLocks noGrp="1"/>
          </p:cNvSpPr>
          <p:nvPr>
            <p:ph sz="quarter" idx="1"/>
          </p:nvPr>
        </p:nvSpPr>
        <p:spPr>
          <a:xfrm>
            <a:off x="457200" y="1219200"/>
            <a:ext cx="3466728" cy="4937760"/>
          </a:xfrm>
        </p:spPr>
        <p:txBody>
          <a:bodyPr/>
          <a:lstStyle/>
          <a:p>
            <a:pPr marL="0" indent="0">
              <a:buNone/>
            </a:pPr>
            <a:r>
              <a:rPr lang="en-GB" dirty="0">
                <a:latin typeface="+mj-lt"/>
              </a:rPr>
              <a:t>A regularly updated range of useful news articles about STEM careers, events and resources.</a:t>
            </a:r>
          </a:p>
          <a:p>
            <a:endParaRPr lang="en-GB" dirty="0"/>
          </a:p>
        </p:txBody>
      </p:sp>
      <p:sp>
        <p:nvSpPr>
          <p:cNvPr id="4" name="Content Placeholder 3"/>
          <p:cNvSpPr>
            <a:spLocks noGrp="1"/>
          </p:cNvSpPr>
          <p:nvPr>
            <p:ph sz="quarter" idx="2"/>
          </p:nvPr>
        </p:nvSpPr>
        <p:spPr/>
        <p:txBody>
          <a:bodyPr/>
          <a:lstStyle/>
          <a:p>
            <a:endParaRPr lang="en-GB"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899" t="10909" r="39874" b="13819"/>
          <a:stretch/>
        </p:blipFill>
        <p:spPr bwMode="auto">
          <a:xfrm>
            <a:off x="3923928" y="1268760"/>
            <a:ext cx="4843300" cy="4973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m_colour_med.jpg"/>
          <p:cNvPicPr>
            <a:picLocks noChangeAspect="1"/>
          </p:cNvPicPr>
          <p:nvPr/>
        </p:nvPicPr>
        <p:blipFill>
          <a:blip r:embed="rId4" cstate="print"/>
          <a:stretch>
            <a:fillRect/>
          </a:stretch>
        </p:blipFill>
        <p:spPr>
          <a:xfrm>
            <a:off x="6732240" y="188640"/>
            <a:ext cx="1984804" cy="874784"/>
          </a:xfrm>
          <a:prstGeom prst="rect">
            <a:avLst/>
          </a:prstGeom>
        </p:spPr>
      </p:pic>
    </p:spTree>
    <p:extLst>
      <p:ext uri="{BB962C8B-B14F-4D97-AF65-F5344CB8AC3E}">
        <p14:creationId xmlns:p14="http://schemas.microsoft.com/office/powerpoint/2010/main" val="3862901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Featured in all Sections: </a:t>
            </a:r>
            <a:r>
              <a:rPr lang="en-GB" b="1" dirty="0" smtClean="0"/>
              <a:t>Play</a:t>
            </a:r>
            <a:endParaRPr lang="en-GB" b="1" dirty="0"/>
          </a:p>
        </p:txBody>
      </p:sp>
      <p:sp>
        <p:nvSpPr>
          <p:cNvPr id="5" name="Content Placeholder 4"/>
          <p:cNvSpPr>
            <a:spLocks noGrp="1"/>
          </p:cNvSpPr>
          <p:nvPr>
            <p:ph sz="quarter" idx="1"/>
          </p:nvPr>
        </p:nvSpPr>
        <p:spPr>
          <a:xfrm>
            <a:off x="457200" y="1219200"/>
            <a:ext cx="4041648" cy="5090120"/>
          </a:xfrm>
        </p:spPr>
        <p:txBody>
          <a:bodyPr>
            <a:normAutofit fontScale="92500" lnSpcReduction="20000"/>
          </a:bodyPr>
          <a:lstStyle/>
          <a:p>
            <a:r>
              <a:rPr lang="en-GB" sz="2700" dirty="0">
                <a:latin typeface="+mj-lt"/>
                <a:hlinkClick r:id="rId3"/>
              </a:rPr>
              <a:t>Globe </a:t>
            </a:r>
            <a:r>
              <a:rPr lang="en-GB" sz="2700" dirty="0" smtClean="0">
                <a:latin typeface="+mj-lt"/>
                <a:hlinkClick r:id="rId3"/>
              </a:rPr>
              <a:t>Plotter</a:t>
            </a:r>
            <a:r>
              <a:rPr lang="en-GB" sz="2700" dirty="0" smtClean="0">
                <a:latin typeface="+mj-lt"/>
              </a:rPr>
              <a:t>: go </a:t>
            </a:r>
            <a:r>
              <a:rPr lang="en-GB" sz="2700" dirty="0">
                <a:latin typeface="+mj-lt"/>
              </a:rPr>
              <a:t>around the world and find out about science in </a:t>
            </a:r>
            <a:r>
              <a:rPr lang="en-GB" sz="2700" dirty="0" smtClean="0">
                <a:latin typeface="+mj-lt"/>
              </a:rPr>
              <a:t>action.</a:t>
            </a:r>
          </a:p>
          <a:p>
            <a:r>
              <a:rPr lang="en-GB" sz="2700" dirty="0" smtClean="0">
                <a:latin typeface="+mj-lt"/>
                <a:hlinkClick r:id="rId4"/>
              </a:rPr>
              <a:t>What might you be?: </a:t>
            </a:r>
            <a:r>
              <a:rPr lang="en-GB" sz="2700" dirty="0" smtClean="0">
                <a:latin typeface="+mj-lt"/>
              </a:rPr>
              <a:t>how do the things you enjoy link to jobs in science?</a:t>
            </a:r>
          </a:p>
          <a:p>
            <a:r>
              <a:rPr lang="en-GB" sz="2700" dirty="0" smtClean="0">
                <a:latin typeface="+mj-lt"/>
                <a:hlinkClick r:id="rId5"/>
              </a:rPr>
              <a:t>Values Game</a:t>
            </a:r>
            <a:r>
              <a:rPr lang="en-GB" sz="2700" dirty="0" smtClean="0">
                <a:latin typeface="+mj-lt"/>
              </a:rPr>
              <a:t>: what is important to you?</a:t>
            </a:r>
          </a:p>
          <a:p>
            <a:r>
              <a:rPr lang="en-GB" sz="2700" dirty="0" smtClean="0">
                <a:latin typeface="+mj-lt"/>
                <a:hlinkClick r:id="rId6"/>
              </a:rPr>
              <a:t>Science and Maths – see where they can take you</a:t>
            </a:r>
            <a:r>
              <a:rPr lang="en-GB" sz="2700" dirty="0" smtClean="0">
                <a:latin typeface="+mj-lt"/>
              </a:rPr>
              <a:t>: exciting careers from studying science and maths. </a:t>
            </a:r>
            <a:endParaRPr lang="en-GB" sz="2700" dirty="0">
              <a:latin typeface="+mj-lt"/>
            </a:endParaRPr>
          </a:p>
          <a:p>
            <a:endParaRPr lang="en-GB" dirty="0"/>
          </a:p>
        </p:txBody>
      </p:sp>
      <p:pic>
        <p:nvPicPr>
          <p:cNvPr id="5122" name="Picture 2"/>
          <p:cNvPicPr>
            <a:picLocks noGrp="1" noChangeAspect="1" noChangeArrowheads="1"/>
          </p:cNvPicPr>
          <p:nvPr>
            <p:ph sz="quarter" idx="2"/>
          </p:nvPr>
        </p:nvPicPr>
        <p:blipFill>
          <a:blip r:embed="rId7">
            <a:extLst>
              <a:ext uri="{28A0092B-C50C-407E-A947-70E740481C1C}">
                <a14:useLocalDpi xmlns:a14="http://schemas.microsoft.com/office/drawing/2010/main" val="0"/>
              </a:ext>
            </a:extLst>
          </a:blip>
          <a:srcRect/>
          <a:stretch>
            <a:fillRect/>
          </a:stretch>
        </p:blipFill>
        <p:spPr bwMode="auto">
          <a:xfrm>
            <a:off x="4644008" y="1196752"/>
            <a:ext cx="4041775"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66022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749796"/>
          </a:xfrm>
        </p:spPr>
        <p:txBody>
          <a:bodyPr>
            <a:normAutofit fontScale="90000"/>
          </a:bodyPr>
          <a:lstStyle/>
          <a:p>
            <a:r>
              <a:rPr lang="en-GB" dirty="0" smtClean="0"/>
              <a:t> </a:t>
            </a:r>
            <a:br>
              <a:rPr lang="en-GB" dirty="0" smtClean="0"/>
            </a:br>
            <a:r>
              <a:rPr lang="en-GB" dirty="0" smtClean="0"/>
              <a:t>Also Featured in all Sections</a:t>
            </a:r>
            <a:endParaRPr lang="en-GB" dirty="0"/>
          </a:p>
        </p:txBody>
      </p:sp>
      <p:sp>
        <p:nvSpPr>
          <p:cNvPr id="3" name="Content Placeholder 2"/>
          <p:cNvSpPr>
            <a:spLocks noGrp="1"/>
          </p:cNvSpPr>
          <p:nvPr>
            <p:ph sz="quarter" idx="1"/>
          </p:nvPr>
        </p:nvSpPr>
        <p:spPr/>
        <p:txBody>
          <a:bodyPr>
            <a:normAutofit fontScale="92500" lnSpcReduction="20000"/>
          </a:bodyPr>
          <a:lstStyle/>
          <a:p>
            <a:r>
              <a:rPr lang="en-GB" b="1" dirty="0" smtClean="0">
                <a:solidFill>
                  <a:schemeClr val="tx2">
                    <a:lumMod val="40000"/>
                    <a:lumOff val="60000"/>
                  </a:schemeClr>
                </a:solidFill>
                <a:latin typeface="+mj-lt"/>
              </a:rPr>
              <a:t>Work </a:t>
            </a:r>
            <a:r>
              <a:rPr lang="en-GB" b="1" dirty="0">
                <a:solidFill>
                  <a:schemeClr val="tx2">
                    <a:lumMod val="40000"/>
                    <a:lumOff val="60000"/>
                  </a:schemeClr>
                </a:solidFill>
                <a:latin typeface="+mj-lt"/>
              </a:rPr>
              <a:t>Experience: </a:t>
            </a:r>
            <a:r>
              <a:rPr lang="en-GB" dirty="0">
                <a:latin typeface="+mj-lt"/>
              </a:rPr>
              <a:t>helpful information, advice and links tailored to different levels of </a:t>
            </a:r>
            <a:r>
              <a:rPr lang="en-GB" dirty="0" smtClean="0">
                <a:latin typeface="+mj-lt"/>
              </a:rPr>
              <a:t>need: </a:t>
            </a:r>
          </a:p>
          <a:p>
            <a:pPr lvl="1"/>
            <a:r>
              <a:rPr lang="en-GB" dirty="0" smtClean="0">
                <a:latin typeface="+mj-lt"/>
              </a:rPr>
              <a:t>For </a:t>
            </a:r>
            <a:r>
              <a:rPr lang="en-GB" dirty="0" smtClean="0">
                <a:solidFill>
                  <a:schemeClr val="tx2">
                    <a:lumMod val="60000"/>
                    <a:lumOff val="40000"/>
                  </a:schemeClr>
                </a:solidFill>
                <a:latin typeface="+mj-lt"/>
              </a:rPr>
              <a:t>young people </a:t>
            </a:r>
            <a:r>
              <a:rPr lang="en-GB" dirty="0" smtClean="0">
                <a:latin typeface="+mj-lt"/>
              </a:rPr>
              <a:t>the section introduces work experience and points out the </a:t>
            </a:r>
            <a:r>
              <a:rPr lang="en-GB" dirty="0">
                <a:latin typeface="+mj-lt"/>
              </a:rPr>
              <a:t>benefits. </a:t>
            </a:r>
            <a:endParaRPr lang="en-GB" dirty="0" smtClean="0">
              <a:latin typeface="+mj-lt"/>
            </a:endParaRPr>
          </a:p>
          <a:p>
            <a:pPr lvl="1"/>
            <a:r>
              <a:rPr lang="en-GB" dirty="0" smtClean="0">
                <a:latin typeface="+mj-lt"/>
              </a:rPr>
              <a:t>For </a:t>
            </a:r>
            <a:r>
              <a:rPr lang="en-GB" dirty="0">
                <a:solidFill>
                  <a:schemeClr val="tx2">
                    <a:lumMod val="60000"/>
                    <a:lumOff val="40000"/>
                  </a:schemeClr>
                </a:solidFill>
                <a:latin typeface="+mj-lt"/>
              </a:rPr>
              <a:t>parents</a:t>
            </a:r>
            <a:r>
              <a:rPr lang="en-GB" dirty="0">
                <a:latin typeface="+mj-lt"/>
              </a:rPr>
              <a:t>, the section discusses how to prepare your child for work experience, including using the Future Morph </a:t>
            </a:r>
            <a:r>
              <a:rPr lang="en-GB" dirty="0" smtClean="0">
                <a:latin typeface="+mj-lt"/>
              </a:rPr>
              <a:t>website.</a:t>
            </a:r>
          </a:p>
          <a:p>
            <a:pPr lvl="1"/>
            <a:r>
              <a:rPr lang="en-GB" dirty="0" smtClean="0">
                <a:latin typeface="+mj-lt"/>
              </a:rPr>
              <a:t>For </a:t>
            </a:r>
            <a:r>
              <a:rPr lang="en-GB" dirty="0" smtClean="0">
                <a:solidFill>
                  <a:schemeClr val="tx2">
                    <a:lumMod val="60000"/>
                    <a:lumOff val="40000"/>
                  </a:schemeClr>
                </a:solidFill>
                <a:latin typeface="+mj-lt"/>
              </a:rPr>
              <a:t>teachers and careers staff </a:t>
            </a:r>
            <a:r>
              <a:rPr lang="en-GB" dirty="0" smtClean="0">
                <a:latin typeface="+mj-lt"/>
              </a:rPr>
              <a:t>it </a:t>
            </a:r>
            <a:r>
              <a:rPr lang="en-GB" dirty="0">
                <a:latin typeface="+mj-lt"/>
              </a:rPr>
              <a:t>refers </a:t>
            </a:r>
            <a:r>
              <a:rPr lang="en-GB" dirty="0" smtClean="0">
                <a:latin typeface="+mj-lt"/>
              </a:rPr>
              <a:t>to </a:t>
            </a:r>
            <a:r>
              <a:rPr lang="en-GB" dirty="0">
                <a:latin typeface="+mj-lt"/>
              </a:rPr>
              <a:t>useful organisations, work related schemes, such as The Year in Industry ,and summer activities including University Summer Schools</a:t>
            </a:r>
            <a:r>
              <a:rPr lang="en-GB" dirty="0" smtClean="0">
                <a:latin typeface="+mj-lt"/>
              </a:rPr>
              <a:t>.</a:t>
            </a:r>
          </a:p>
          <a:p>
            <a:r>
              <a:rPr lang="en-GB" b="1" dirty="0" smtClean="0">
                <a:solidFill>
                  <a:schemeClr val="tx2">
                    <a:lumMod val="40000"/>
                    <a:lumOff val="60000"/>
                  </a:schemeClr>
                </a:solidFill>
                <a:latin typeface="+mj-lt"/>
              </a:rPr>
              <a:t>Related Resources: </a:t>
            </a:r>
            <a:r>
              <a:rPr lang="en-GB" dirty="0" smtClean="0">
                <a:latin typeface="+mj-lt"/>
              </a:rPr>
              <a:t>links to other relevant sources within the site.</a:t>
            </a:r>
            <a:endParaRPr lang="en-GB" dirty="0" smtClean="0">
              <a:solidFill>
                <a:schemeClr val="tx2">
                  <a:lumMod val="40000"/>
                  <a:lumOff val="60000"/>
                </a:schemeClr>
              </a:solidFill>
              <a:latin typeface="+mj-lt"/>
            </a:endParaRPr>
          </a:p>
          <a:p>
            <a:r>
              <a:rPr lang="en-GB" b="1" dirty="0" smtClean="0">
                <a:solidFill>
                  <a:schemeClr val="tx2">
                    <a:lumMod val="40000"/>
                    <a:lumOff val="60000"/>
                  </a:schemeClr>
                </a:solidFill>
                <a:latin typeface="+mj-lt"/>
              </a:rPr>
              <a:t>Related Links: </a:t>
            </a:r>
            <a:r>
              <a:rPr lang="en-GB" dirty="0" smtClean="0">
                <a:latin typeface="+mj-lt"/>
              </a:rPr>
              <a:t>takes you to useful external sites.</a:t>
            </a:r>
            <a:endParaRPr lang="en-GB" b="1" dirty="0">
              <a:solidFill>
                <a:schemeClr val="tx2">
                  <a:lumMod val="40000"/>
                  <a:lumOff val="60000"/>
                </a:schemeClr>
              </a:solidFill>
              <a:latin typeface="+mj-lt"/>
            </a:endParaRPr>
          </a:p>
          <a:p>
            <a:r>
              <a:rPr lang="en-GB" b="1" dirty="0" smtClean="0">
                <a:solidFill>
                  <a:schemeClr val="tx2">
                    <a:lumMod val="40000"/>
                    <a:lumOff val="60000"/>
                  </a:schemeClr>
                </a:solidFill>
                <a:latin typeface="+mj-lt"/>
              </a:rPr>
              <a:t>Register </a:t>
            </a:r>
            <a:r>
              <a:rPr lang="en-GB" dirty="0">
                <a:latin typeface="+mj-lt"/>
              </a:rPr>
              <a:t>and </a:t>
            </a:r>
            <a:r>
              <a:rPr lang="en-GB" dirty="0" smtClean="0">
                <a:latin typeface="+mj-lt"/>
              </a:rPr>
              <a:t>receive updates.</a:t>
            </a:r>
          </a:p>
          <a:p>
            <a:endParaRPr lang="en-GB" b="1" dirty="0">
              <a:solidFill>
                <a:schemeClr val="tx2">
                  <a:lumMod val="40000"/>
                  <a:lumOff val="60000"/>
                </a:schemeClr>
              </a:solidFill>
              <a:latin typeface="+mj-lt"/>
            </a:endParaRPr>
          </a:p>
          <a:p>
            <a:endParaRPr lang="en-GB" dirty="0"/>
          </a:p>
        </p:txBody>
      </p:sp>
    </p:spTree>
    <p:extLst>
      <p:ext uri="{BB962C8B-B14F-4D97-AF65-F5344CB8AC3E}">
        <p14:creationId xmlns:p14="http://schemas.microsoft.com/office/powerpoint/2010/main" val="26660375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17360</TotalTime>
  <Words>919</Words>
  <Application>Microsoft Office PowerPoint</Application>
  <PresentationFormat>On-screen Show (4:3)</PresentationFormat>
  <Paragraphs>107</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Origin</vt:lpstr>
      <vt:lpstr>Future Morph: A Introduction</vt:lpstr>
      <vt:lpstr>This Presentation…..</vt:lpstr>
      <vt:lpstr>Why Future Morph?</vt:lpstr>
      <vt:lpstr>Who is behind Future Morph?</vt:lpstr>
      <vt:lpstr>PowerPoint Presentation</vt:lpstr>
      <vt:lpstr>My Future Finder</vt:lpstr>
      <vt:lpstr>Blog</vt:lpstr>
      <vt:lpstr>Featured in all Sections: Play</vt:lpstr>
      <vt:lpstr>  Also Featured in all Sections</vt:lpstr>
      <vt:lpstr>All Sections for Young People have…..</vt:lpstr>
      <vt:lpstr>Specific Features in 11-13 Section</vt:lpstr>
      <vt:lpstr>Specific Feature in14-16 &amp; 16+ Sections</vt:lpstr>
      <vt:lpstr>Parent, Teacher and Careers Staff sections all have:</vt:lpstr>
      <vt:lpstr>Key Pages for Parents</vt:lpstr>
      <vt:lpstr>Key Pages for Teachers</vt:lpstr>
      <vt:lpstr>Key Pages for Careers Staff</vt:lpstr>
      <vt:lpstr>Using Future Morph</vt:lpstr>
      <vt:lpstr>   Do Students find Future Morph Useful?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Sally-Anne Barnes</dc:creator>
  <cp:lastModifiedBy>Sally-Anne Barnes</cp:lastModifiedBy>
  <cp:revision>128</cp:revision>
  <dcterms:created xsi:type="dcterms:W3CDTF">2011-03-24T14:14:52Z</dcterms:created>
  <dcterms:modified xsi:type="dcterms:W3CDTF">2013-01-04T11:31:16Z</dcterms:modified>
</cp:coreProperties>
</file>