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851" autoAdjust="0"/>
  </p:normalViewPr>
  <p:slideViewPr>
    <p:cSldViewPr>
      <p:cViewPr>
        <p:scale>
          <a:sx n="82" d="100"/>
          <a:sy n="82" d="100"/>
        </p:scale>
        <p:origin x="-720" y="-5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D32BAC-624E-429F-9139-7150816C7D62}" type="datetimeFigureOut">
              <a:rPr lang="en-GB" smtClean="0"/>
              <a:t>07/01/2013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060255-0BED-4CE9-A470-C19A8DA11E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1582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060255-0BED-4CE9-A470-C19A8DA11E6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17098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060255-0BED-4CE9-A470-C19A8DA11E6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50234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060255-0BED-4CE9-A470-C19A8DA11E6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35128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060255-0BED-4CE9-A470-C19A8DA11E6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84896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060255-0BED-4CE9-A470-C19A8DA11E6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78757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060255-0BED-4CE9-A470-C19A8DA11E6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17112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060255-0BED-4CE9-A470-C19A8DA11E6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53692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060255-0BED-4CE9-A470-C19A8DA11E6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26486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060255-0BED-4CE9-A470-C19A8DA11E6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71122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060255-0BED-4CE9-A470-C19A8DA11E6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31213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060255-0BED-4CE9-A470-C19A8DA11E6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25268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060255-0BED-4CE9-A470-C19A8DA11E6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72312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060255-0BED-4CE9-A470-C19A8DA11E6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5487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D414F-62C6-46AA-BD81-CFC5361DFAAD}" type="datetimeFigureOut">
              <a:rPr lang="en-GB" smtClean="0"/>
              <a:t>07/01/2013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51E183F-01E1-4D67-979F-C5AB7E02C398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D414F-62C6-46AA-BD81-CFC5361DFAAD}" type="datetimeFigureOut">
              <a:rPr lang="en-GB" smtClean="0"/>
              <a:t>07/01/2013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E183F-01E1-4D67-979F-C5AB7E02C39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D414F-62C6-46AA-BD81-CFC5361DFAAD}" type="datetimeFigureOut">
              <a:rPr lang="en-GB" smtClean="0"/>
              <a:t>07/01/2013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E183F-01E1-4D67-979F-C5AB7E02C39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D414F-62C6-46AA-BD81-CFC5361DFAAD}" type="datetimeFigureOut">
              <a:rPr lang="en-GB" smtClean="0"/>
              <a:t>07/01/2013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E183F-01E1-4D67-979F-C5AB7E02C39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D414F-62C6-46AA-BD81-CFC5361DFAAD}" type="datetimeFigureOut">
              <a:rPr lang="en-GB" smtClean="0"/>
              <a:t>07/01/2013</a:t>
            </a:fld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E183F-01E1-4D67-979F-C5AB7E02C398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D414F-62C6-46AA-BD81-CFC5361DFAAD}" type="datetimeFigureOut">
              <a:rPr lang="en-GB" smtClean="0"/>
              <a:t>07/01/2013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E183F-01E1-4D67-979F-C5AB7E02C39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D414F-62C6-46AA-BD81-CFC5361DFAAD}" type="datetimeFigureOut">
              <a:rPr lang="en-GB" smtClean="0"/>
              <a:t>07/01/2013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E183F-01E1-4D67-979F-C5AB7E02C39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D414F-62C6-46AA-BD81-CFC5361DFAAD}" type="datetimeFigureOut">
              <a:rPr lang="en-GB" smtClean="0"/>
              <a:t>07/01/2013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E183F-01E1-4D67-979F-C5AB7E02C39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D414F-62C6-46AA-BD81-CFC5361DFAAD}" type="datetimeFigureOut">
              <a:rPr lang="en-GB" smtClean="0"/>
              <a:t>07/01/2013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E183F-01E1-4D67-979F-C5AB7E02C39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D414F-62C6-46AA-BD81-CFC5361DFAAD}" type="datetimeFigureOut">
              <a:rPr lang="en-GB" smtClean="0"/>
              <a:t>07/01/2013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E183F-01E1-4D67-979F-C5AB7E02C398}" type="slidenum">
              <a:rPr lang="en-GB" smtClean="0"/>
              <a:t>‹#›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D414F-62C6-46AA-BD81-CFC5361DFAAD}" type="datetimeFigureOut">
              <a:rPr lang="en-GB" smtClean="0"/>
              <a:t>07/01/2013</a:t>
            </a:fld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E183F-01E1-4D67-979F-C5AB7E02C398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09D414F-62C6-46AA-BD81-CFC5361DFAAD}" type="datetimeFigureOut">
              <a:rPr lang="en-GB" smtClean="0"/>
              <a:t>07/01/2013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51E183F-01E1-4D67-979F-C5AB7E02C398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STEM Careers MODULE: STEM MOVING ON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STEM Baseline research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0088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Teacher/career professionals survey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5298000" cy="440740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r>
              <a:rPr lang="en-GB" dirty="0" smtClean="0"/>
              <a:t>Total of </a:t>
            </a:r>
            <a:r>
              <a:rPr lang="en-GB" b="1" dirty="0" smtClean="0"/>
              <a:t>98</a:t>
            </a:r>
            <a:r>
              <a:rPr lang="en-GB" dirty="0" smtClean="0"/>
              <a:t> responses.</a:t>
            </a:r>
          </a:p>
          <a:p>
            <a:endParaRPr lang="en-GB" dirty="0" smtClean="0"/>
          </a:p>
          <a:p>
            <a:r>
              <a:rPr lang="en-GB" dirty="0" smtClean="0"/>
              <a:t>47% </a:t>
            </a:r>
            <a:r>
              <a:rPr lang="en-GB" dirty="0"/>
              <a:t>of respondents </a:t>
            </a:r>
            <a:r>
              <a:rPr lang="en-GB" dirty="0" smtClean="0"/>
              <a:t>taught </a:t>
            </a:r>
            <a:r>
              <a:rPr lang="en-GB" b="1" dirty="0"/>
              <a:t>combined science</a:t>
            </a:r>
            <a:r>
              <a:rPr lang="en-GB" b="1" dirty="0" smtClean="0"/>
              <a:t>.</a:t>
            </a:r>
          </a:p>
          <a:p>
            <a:r>
              <a:rPr lang="en-GB" smtClean="0"/>
              <a:t>25</a:t>
            </a:r>
            <a:r>
              <a:rPr lang="en-GB" dirty="0" smtClean="0"/>
              <a:t>% taught one of biology, chemistry, or technology. </a:t>
            </a:r>
          </a:p>
          <a:p>
            <a:r>
              <a:rPr lang="en-GB" dirty="0" smtClean="0"/>
              <a:t>Physics was </a:t>
            </a:r>
            <a:r>
              <a:rPr lang="en-GB" dirty="0"/>
              <a:t>taught by </a:t>
            </a:r>
            <a:r>
              <a:rPr lang="en-GB" dirty="0" smtClean="0"/>
              <a:t>7%, </a:t>
            </a:r>
          </a:p>
          <a:p>
            <a:r>
              <a:rPr lang="en-GB" dirty="0" smtClean="0"/>
              <a:t>21% taught maths</a:t>
            </a:r>
          </a:p>
          <a:p>
            <a:r>
              <a:rPr lang="en-GB" dirty="0" smtClean="0"/>
              <a:t>5% engineering.</a:t>
            </a:r>
          </a:p>
          <a:p>
            <a:r>
              <a:rPr lang="en-GB" dirty="0" smtClean="0"/>
              <a:t>Most taught yrs  </a:t>
            </a:r>
            <a:r>
              <a:rPr lang="en-GB" b="1" dirty="0" smtClean="0"/>
              <a:t>8-11</a:t>
            </a:r>
            <a:r>
              <a:rPr lang="en-GB" dirty="0" smtClean="0"/>
              <a:t>. 78% taught 4 year groups or more, indicating the sustained impact a teacher can have. </a:t>
            </a:r>
          </a:p>
          <a:p>
            <a:r>
              <a:rPr lang="en-GB" b="1" dirty="0" smtClean="0"/>
              <a:t>46% had STEM related careers before teaching </a:t>
            </a:r>
            <a:r>
              <a:rPr lang="en-GB" dirty="0" smtClean="0"/>
              <a:t>(but not always related to the subject they now taught)</a:t>
            </a:r>
          </a:p>
          <a:p>
            <a:r>
              <a:rPr lang="en-GB" dirty="0" smtClean="0"/>
              <a:t>42% had </a:t>
            </a:r>
            <a:r>
              <a:rPr lang="en-GB" b="1" dirty="0" smtClean="0"/>
              <a:t>11 years </a:t>
            </a:r>
            <a:r>
              <a:rPr lang="en-GB" dirty="0" smtClean="0"/>
              <a:t>or more teaching experience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724128" y="1719071"/>
            <a:ext cx="2962672" cy="4407408"/>
          </a:xfrm>
        </p:spPr>
        <p:txBody>
          <a:bodyPr>
            <a:normAutofit fontScale="62500" lnSpcReduction="20000"/>
          </a:bodyPr>
          <a:lstStyle/>
          <a:p>
            <a:endParaRPr lang="en-GB" dirty="0"/>
          </a:p>
        </p:txBody>
      </p:sp>
      <p:pic>
        <p:nvPicPr>
          <p:cNvPr id="5123" name="Picture 3" descr="C:\Users\Ian\AppData\Local\Microsoft\Windows\Temporary Internet Files\Content.IE5\46IH698C\MP900439561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700808"/>
            <a:ext cx="3024336" cy="4464496"/>
          </a:xfrm>
          <a:prstGeom prst="rect">
            <a:avLst/>
          </a:prstGeom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201332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Teachers/careers professionals and 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Teachers thought that ‘</a:t>
            </a:r>
            <a:r>
              <a:rPr lang="en-GB" i="1" dirty="0" smtClean="0"/>
              <a:t>focussed hard workers</a:t>
            </a:r>
            <a:r>
              <a:rPr lang="en-GB" dirty="0" smtClean="0"/>
              <a:t>’ are successful in STEM and those less so had ‘</a:t>
            </a:r>
            <a:r>
              <a:rPr lang="en-GB" i="1" dirty="0" smtClean="0"/>
              <a:t>personal, support, or learning difficulties’</a:t>
            </a:r>
          </a:p>
          <a:p>
            <a:r>
              <a:rPr lang="en-GB" b="1" dirty="0" smtClean="0"/>
              <a:t>11% </a:t>
            </a:r>
            <a:r>
              <a:rPr lang="en-GB" dirty="0" smtClean="0"/>
              <a:t>of respondents were involved in placing students in work experience, placements or tasters</a:t>
            </a:r>
          </a:p>
          <a:p>
            <a:r>
              <a:rPr lang="en-GB" dirty="0" smtClean="0"/>
              <a:t>49% said students explored STEM careers beyond the classroom, but </a:t>
            </a:r>
            <a:r>
              <a:rPr lang="en-GB" b="1" dirty="0" smtClean="0"/>
              <a:t>mostly this was via work experience</a:t>
            </a:r>
            <a:r>
              <a:rPr lang="en-GB" dirty="0" smtClean="0"/>
              <a:t>. Problem solving, Taster days and FE/HE visits were the next most mentioned</a:t>
            </a:r>
          </a:p>
          <a:p>
            <a:r>
              <a:rPr lang="en-GB" dirty="0" smtClean="0"/>
              <a:t>31% used </a:t>
            </a:r>
            <a:r>
              <a:rPr lang="en-GB" b="1" dirty="0" smtClean="0"/>
              <a:t>STEM careers resources - </a:t>
            </a:r>
            <a:r>
              <a:rPr lang="en-GB" dirty="0" smtClean="0"/>
              <a:t>mostly posters, websites and the Connexions service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5523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Barriers to 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6306112" cy="4407408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Teachers saw main barrier to participation in STEM as the </a:t>
            </a:r>
            <a:r>
              <a:rPr lang="en-GB" b="1" dirty="0" smtClean="0"/>
              <a:t>male </a:t>
            </a:r>
            <a:r>
              <a:rPr lang="en-GB" dirty="0" smtClean="0"/>
              <a:t>domination of these subjects, especially in engineering and science,  but not so much in technology and maths</a:t>
            </a:r>
          </a:p>
          <a:p>
            <a:r>
              <a:rPr lang="en-GB" dirty="0" smtClean="0"/>
              <a:t>Teachers said </a:t>
            </a:r>
            <a:r>
              <a:rPr lang="en-GB" dirty="0"/>
              <a:t>that the </a:t>
            </a:r>
            <a:r>
              <a:rPr lang="en-GB" b="1" dirty="0"/>
              <a:t>limited exposure </a:t>
            </a:r>
            <a:r>
              <a:rPr lang="en-GB" dirty="0"/>
              <a:t>students get in school to </a:t>
            </a:r>
            <a:r>
              <a:rPr lang="en-GB" dirty="0" smtClean="0"/>
              <a:t>the range </a:t>
            </a:r>
            <a:r>
              <a:rPr lang="en-GB" dirty="0"/>
              <a:t>of jobs and careers related to STEM subjects, and their subsequently </a:t>
            </a:r>
            <a:r>
              <a:rPr lang="en-GB" b="1" dirty="0" smtClean="0"/>
              <a:t>poor understanding </a:t>
            </a:r>
            <a:r>
              <a:rPr lang="en-GB" b="1" dirty="0"/>
              <a:t>of the range of careers </a:t>
            </a:r>
            <a:r>
              <a:rPr lang="en-GB" dirty="0"/>
              <a:t>available </a:t>
            </a:r>
            <a:r>
              <a:rPr lang="en-GB" dirty="0" smtClean="0"/>
              <a:t>were </a:t>
            </a:r>
            <a:r>
              <a:rPr lang="en-GB" dirty="0"/>
              <a:t>also barriers to participation </a:t>
            </a:r>
            <a:r>
              <a:rPr lang="en-GB" dirty="0" smtClean="0"/>
              <a:t>in these </a:t>
            </a:r>
            <a:r>
              <a:rPr lang="en-GB" dirty="0"/>
              <a:t>subjects.</a:t>
            </a:r>
            <a:endParaRPr lang="en-GB" dirty="0" smtClean="0"/>
          </a:p>
          <a:p>
            <a:endParaRPr lang="en-GB" dirty="0"/>
          </a:p>
        </p:txBody>
      </p:sp>
      <p:pic>
        <p:nvPicPr>
          <p:cNvPr id="3074" name="Picture 2" descr="C:\Users\Ian\AppData\Local\Microsoft\Windows\Temporary Internet Files\Content.IE5\2GMMT03C\MP900386071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1916793"/>
            <a:ext cx="1882775" cy="3744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6120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752600"/>
            <a:ext cx="5842992" cy="4916759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Boost </a:t>
            </a:r>
            <a:r>
              <a:rPr lang="en-GB" b="1" dirty="0" smtClean="0"/>
              <a:t>STEM participation</a:t>
            </a:r>
            <a:r>
              <a:rPr lang="en-GB" dirty="0" smtClean="0"/>
              <a:t>, particularly in </a:t>
            </a:r>
            <a:r>
              <a:rPr lang="en-GB" b="1" dirty="0" smtClean="0"/>
              <a:t>engineering</a:t>
            </a:r>
            <a:r>
              <a:rPr lang="en-GB" dirty="0" smtClean="0"/>
              <a:t>, by engaging more </a:t>
            </a:r>
            <a:r>
              <a:rPr lang="en-GB" b="1" dirty="0" smtClean="0"/>
              <a:t>girls.</a:t>
            </a:r>
          </a:p>
          <a:p>
            <a:endParaRPr lang="en-GB" b="1" dirty="0" smtClean="0"/>
          </a:p>
          <a:p>
            <a:r>
              <a:rPr lang="en-GB" dirty="0" smtClean="0"/>
              <a:t>Work experience is </a:t>
            </a:r>
            <a:r>
              <a:rPr lang="en-GB" b="1" dirty="0" smtClean="0"/>
              <a:t>very influential </a:t>
            </a:r>
            <a:r>
              <a:rPr lang="en-GB" dirty="0" smtClean="0"/>
              <a:t>in turning young people on to STEM.</a:t>
            </a:r>
          </a:p>
          <a:p>
            <a:endParaRPr lang="en-GB" dirty="0" smtClean="0"/>
          </a:p>
          <a:p>
            <a:r>
              <a:rPr lang="en-GB" dirty="0" smtClean="0"/>
              <a:t>Informing </a:t>
            </a:r>
            <a:r>
              <a:rPr lang="en-GB" b="1" dirty="0" smtClean="0"/>
              <a:t>parents</a:t>
            </a:r>
            <a:r>
              <a:rPr lang="en-GB" dirty="0" smtClean="0"/>
              <a:t> about STEM opportunities is very important. </a:t>
            </a:r>
          </a:p>
          <a:p>
            <a:endParaRPr lang="en-GB" dirty="0" smtClean="0"/>
          </a:p>
          <a:p>
            <a:r>
              <a:rPr lang="en-GB" dirty="0" smtClean="0"/>
              <a:t>Students need more exposure to </a:t>
            </a:r>
            <a:r>
              <a:rPr lang="en-GB" b="1" dirty="0" smtClean="0"/>
              <a:t>STEM careers </a:t>
            </a:r>
            <a:r>
              <a:rPr lang="en-GB" dirty="0" smtClean="0"/>
              <a:t>whilst at school.</a:t>
            </a:r>
          </a:p>
          <a:p>
            <a:endParaRPr lang="en-GB" dirty="0" smtClean="0"/>
          </a:p>
          <a:p>
            <a:r>
              <a:rPr lang="en-GB" dirty="0" smtClean="0"/>
              <a:t>More </a:t>
            </a:r>
            <a:r>
              <a:rPr lang="en-GB" b="1" dirty="0" smtClean="0"/>
              <a:t>teachers</a:t>
            </a:r>
            <a:r>
              <a:rPr lang="en-GB" dirty="0" smtClean="0"/>
              <a:t> should be involved in placements and work experience, especially those who have worked in STEM careers prior to teaching.</a:t>
            </a:r>
            <a:endParaRPr lang="en-GB" dirty="0"/>
          </a:p>
        </p:txBody>
      </p:sp>
      <p:pic>
        <p:nvPicPr>
          <p:cNvPr id="4098" name="Picture 2" descr="C:\Users\Ian\AppData\Local\Microsoft\Windows\Temporary Internet Files\Content.IE5\2GMMT03C\MP900442328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700808"/>
            <a:ext cx="2592288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4311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Improving </a:t>
            </a:r>
            <a:r>
              <a:rPr lang="en-GB" dirty="0"/>
              <a:t>STEM Awareness in Schools and Colleges project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433904" cy="4407408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endParaRPr lang="en-GB" dirty="0" smtClean="0"/>
          </a:p>
          <a:p>
            <a:pPr marL="114300" indent="0">
              <a:buNone/>
            </a:pPr>
            <a:r>
              <a:rPr lang="en-GB" dirty="0" smtClean="0"/>
              <a:t>For this project, Careers company, Babcock and Centre for Science Education conducted a wide ranging  </a:t>
            </a:r>
            <a:r>
              <a:rPr lang="en-GB" b="1" dirty="0" smtClean="0"/>
              <a:t>baseline survey </a:t>
            </a:r>
            <a:r>
              <a:rPr lang="en-GB" dirty="0" smtClean="0"/>
              <a:t>in 2008/09, published </a:t>
            </a:r>
            <a:r>
              <a:rPr lang="en-GB" b="1" dirty="0" smtClean="0"/>
              <a:t>Jan 2010</a:t>
            </a:r>
          </a:p>
          <a:p>
            <a:endParaRPr lang="en-GB" dirty="0" smtClean="0"/>
          </a:p>
          <a:p>
            <a:endParaRPr lang="en-GB" dirty="0" smtClean="0"/>
          </a:p>
        </p:txBody>
      </p:sp>
      <p:pic>
        <p:nvPicPr>
          <p:cNvPr id="1026" name="Picture 2" descr="C:\Users\Ian\AppData\Local\Microsoft\Windows\Temporary Internet Files\Content.IE5\5LSX8C1V\MP900438680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844824"/>
            <a:ext cx="3394720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9725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Surveys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114300" indent="0">
              <a:buNone/>
            </a:pPr>
            <a:r>
              <a:rPr lang="en-GB" b="1" dirty="0" smtClean="0"/>
              <a:t>Who was surveyed?</a:t>
            </a:r>
            <a:br>
              <a:rPr lang="en-GB" b="1" dirty="0" smtClean="0"/>
            </a:br>
            <a:r>
              <a:rPr lang="en-GB" dirty="0" smtClean="0"/>
              <a:t>	</a:t>
            </a:r>
          </a:p>
          <a:p>
            <a:r>
              <a:rPr lang="en-GB" dirty="0" smtClean="0"/>
              <a:t>Yrs 9,10,11</a:t>
            </a:r>
            <a:endParaRPr lang="en-GB" dirty="0"/>
          </a:p>
          <a:p>
            <a:r>
              <a:rPr lang="en-GB" dirty="0" smtClean="0"/>
              <a:t>Parents and carers</a:t>
            </a:r>
          </a:p>
          <a:p>
            <a:r>
              <a:rPr lang="en-GB" dirty="0" smtClean="0"/>
              <a:t>Careers practitioners and STEM Teachers</a:t>
            </a:r>
          </a:p>
          <a:p>
            <a:r>
              <a:rPr lang="en-GB" dirty="0" smtClean="0"/>
              <a:t>All surveys were anonymous, with questions tailored to the audience</a:t>
            </a:r>
          </a:p>
          <a:p>
            <a:endParaRPr lang="en-GB" dirty="0"/>
          </a:p>
          <a:p>
            <a:r>
              <a:rPr lang="en-GB" b="1" dirty="0" smtClean="0"/>
              <a:t>The purpose </a:t>
            </a:r>
            <a:r>
              <a:rPr lang="en-GB" dirty="0" smtClean="0"/>
              <a:t>was to measure the potential impact of project activities:</a:t>
            </a:r>
          </a:p>
          <a:p>
            <a:pPr lvl="1"/>
            <a:r>
              <a:rPr lang="en-GB" dirty="0" smtClean="0"/>
              <a:t>Development </a:t>
            </a:r>
            <a:r>
              <a:rPr lang="en-GB" dirty="0"/>
              <a:t>of STEM curriculum careers related resources</a:t>
            </a:r>
          </a:p>
          <a:p>
            <a:pPr lvl="1"/>
            <a:r>
              <a:rPr lang="en-GB" dirty="0" smtClean="0"/>
              <a:t>CPD for teachers </a:t>
            </a:r>
            <a:endParaRPr lang="en-GB" dirty="0"/>
          </a:p>
          <a:p>
            <a:pPr lvl="1"/>
            <a:r>
              <a:rPr lang="en-GB" dirty="0"/>
              <a:t>IAG professional support resources</a:t>
            </a:r>
          </a:p>
          <a:p>
            <a:pPr lvl="1"/>
            <a:r>
              <a:rPr lang="en-GB" dirty="0" smtClean="0"/>
              <a:t>An Economic </a:t>
            </a:r>
            <a:r>
              <a:rPr lang="en-GB" dirty="0"/>
              <a:t>Wellbeing resource</a:t>
            </a:r>
          </a:p>
          <a:p>
            <a:pPr lvl="1"/>
            <a:r>
              <a:rPr lang="en-GB" dirty="0"/>
              <a:t>Work placements, mentors and work experience resources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0415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STUDENTS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5370008" cy="4407408"/>
          </a:xfrm>
        </p:spPr>
        <p:txBody>
          <a:bodyPr>
            <a:normAutofit fontScale="92500" lnSpcReduction="20000"/>
          </a:bodyPr>
          <a:lstStyle/>
          <a:p>
            <a:pPr marL="114300" indent="0">
              <a:buNone/>
            </a:pPr>
            <a:r>
              <a:rPr lang="en-GB" dirty="0" smtClean="0"/>
              <a:t>3,729 respondents were evenly spread across year groups and roughly equal in gender terms</a:t>
            </a:r>
          </a:p>
          <a:p>
            <a:pPr marL="114300" indent="0">
              <a:buNone/>
            </a:pPr>
            <a:r>
              <a:rPr lang="en-GB" dirty="0" smtClean="0"/>
              <a:t>Response rate was </a:t>
            </a:r>
            <a:r>
              <a:rPr lang="en-GB" b="1" dirty="0" smtClean="0"/>
              <a:t>71%</a:t>
            </a:r>
          </a:p>
          <a:p>
            <a:pPr marL="114300" indent="0">
              <a:buNone/>
            </a:pPr>
            <a:endParaRPr lang="en-GB" b="1" dirty="0" smtClean="0"/>
          </a:p>
          <a:p>
            <a:r>
              <a:rPr lang="en-GB" dirty="0" smtClean="0"/>
              <a:t> Students rated themselves on:</a:t>
            </a:r>
          </a:p>
          <a:p>
            <a:pPr lvl="1"/>
            <a:r>
              <a:rPr lang="en-GB" dirty="0" smtClean="0"/>
              <a:t>Personal skills and capabilities</a:t>
            </a:r>
          </a:p>
          <a:p>
            <a:pPr lvl="1"/>
            <a:r>
              <a:rPr lang="en-GB" dirty="0" smtClean="0"/>
              <a:t>Enjoyment of subjects</a:t>
            </a:r>
          </a:p>
          <a:p>
            <a:pPr lvl="1"/>
            <a:r>
              <a:rPr lang="en-GB" dirty="0" smtClean="0"/>
              <a:t>Views on STEM subjects</a:t>
            </a:r>
          </a:p>
          <a:p>
            <a:pPr lvl="1"/>
            <a:r>
              <a:rPr lang="en-GB" dirty="0" smtClean="0"/>
              <a:t>Progression in STEM </a:t>
            </a:r>
          </a:p>
          <a:p>
            <a:pPr lvl="1"/>
            <a:r>
              <a:rPr lang="en-GB" dirty="0" smtClean="0"/>
              <a:t>Choices in STEM careers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0152" y="1719071"/>
            <a:ext cx="2746648" cy="4407408"/>
          </a:xfrm>
        </p:spPr>
        <p:txBody>
          <a:bodyPr>
            <a:normAutofit fontScale="92500" lnSpcReduction="20000"/>
          </a:bodyPr>
          <a:lstStyle/>
          <a:p>
            <a:endParaRPr lang="en-GB" dirty="0"/>
          </a:p>
        </p:txBody>
      </p:sp>
      <p:pic>
        <p:nvPicPr>
          <p:cNvPr id="2053" name="Picture 5" descr="C:\Users\Ian\AppData\Local\Microsoft\Windows\Temporary Internet Files\Content.IE5\46IH698C\MP900439436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700808"/>
            <a:ext cx="2726066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408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Student responses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6090088" cy="3222097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Students viewed themselves as good team workers and creative.</a:t>
            </a:r>
          </a:p>
          <a:p>
            <a:endParaRPr lang="en-GB" dirty="0" smtClean="0"/>
          </a:p>
          <a:p>
            <a:r>
              <a:rPr lang="en-GB" dirty="0" smtClean="0"/>
              <a:t>Girls had a </a:t>
            </a:r>
            <a:r>
              <a:rPr lang="en-GB" b="1" dirty="0" smtClean="0"/>
              <a:t>less positive </a:t>
            </a:r>
            <a:r>
              <a:rPr lang="en-GB" dirty="0" smtClean="0"/>
              <a:t>self image than boys..</a:t>
            </a:r>
          </a:p>
          <a:p>
            <a:endParaRPr lang="en-GB" dirty="0" smtClean="0"/>
          </a:p>
          <a:p>
            <a:r>
              <a:rPr lang="en-GB" dirty="0" smtClean="0"/>
              <a:t>Students most </a:t>
            </a:r>
            <a:r>
              <a:rPr lang="en-GB" b="1" dirty="0" smtClean="0"/>
              <a:t>enjoyed</a:t>
            </a:r>
            <a:r>
              <a:rPr lang="en-GB" dirty="0" smtClean="0"/>
              <a:t> PE, art, English and science. </a:t>
            </a:r>
          </a:p>
          <a:p>
            <a:endParaRPr lang="en-GB" dirty="0" smtClean="0"/>
          </a:p>
          <a:p>
            <a:r>
              <a:rPr lang="en-GB" b="1" dirty="0" smtClean="0"/>
              <a:t>Enjoyment</a:t>
            </a:r>
            <a:r>
              <a:rPr lang="en-GB" dirty="0" smtClean="0"/>
              <a:t> of STEM subjects </a:t>
            </a:r>
            <a:r>
              <a:rPr lang="en-GB" b="1" dirty="0" smtClean="0"/>
              <a:t>varied</a:t>
            </a:r>
            <a:r>
              <a:rPr lang="en-GB" dirty="0" smtClean="0"/>
              <a:t>: 32% enjoyed ICT, 26% maths, 7% engineering</a:t>
            </a:r>
          </a:p>
        </p:txBody>
      </p:sp>
      <p:pic>
        <p:nvPicPr>
          <p:cNvPr id="1027" name="Picture 3" descr="C:\Users\Ian\AppData\Local\Microsoft\Windows\Temporary Internet Files\Content.IE5\4YP5SFNY\MP900439571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772816"/>
            <a:ext cx="2160240" cy="2786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516216" y="1719071"/>
            <a:ext cx="2170584" cy="3222097"/>
          </a:xfrm>
        </p:spPr>
        <p:txBody>
          <a:bodyPr>
            <a:normAutofit fontScale="70000" lnSpcReduction="20000"/>
          </a:bodyPr>
          <a:lstStyle/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83568" y="5013176"/>
            <a:ext cx="7992888" cy="147732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</a:rPr>
              <a:t>Preferences </a:t>
            </a:r>
            <a:r>
              <a:rPr lang="en-GB" sz="2400" dirty="0" smtClean="0">
                <a:solidFill>
                  <a:schemeClr val="bg1"/>
                </a:solidFill>
              </a:rPr>
              <a:t>fell </a:t>
            </a:r>
            <a:r>
              <a:rPr lang="en-GB" sz="2400" dirty="0">
                <a:solidFill>
                  <a:schemeClr val="bg1"/>
                </a:solidFill>
              </a:rPr>
              <a:t>within gender lines : </a:t>
            </a:r>
            <a:r>
              <a:rPr lang="en-GB" sz="2400" b="1" dirty="0" smtClean="0">
                <a:solidFill>
                  <a:schemeClr val="bg1"/>
                </a:solidFill>
              </a:rPr>
              <a:t>girls</a:t>
            </a:r>
            <a:r>
              <a:rPr lang="en-GB" sz="2400" dirty="0" smtClean="0">
                <a:solidFill>
                  <a:schemeClr val="bg1"/>
                </a:solidFill>
              </a:rPr>
              <a:t> liked </a:t>
            </a:r>
            <a:r>
              <a:rPr lang="en-GB" sz="2400" dirty="0">
                <a:solidFill>
                  <a:schemeClr val="bg1"/>
                </a:solidFill>
              </a:rPr>
              <a:t>food tech, </a:t>
            </a:r>
            <a:r>
              <a:rPr lang="en-GB" sz="2400" dirty="0" smtClean="0">
                <a:solidFill>
                  <a:schemeClr val="bg1"/>
                </a:solidFill>
              </a:rPr>
              <a:t>art English; </a:t>
            </a:r>
            <a:r>
              <a:rPr lang="en-GB" sz="2400" b="1" dirty="0" smtClean="0">
                <a:solidFill>
                  <a:schemeClr val="bg1"/>
                </a:solidFill>
              </a:rPr>
              <a:t>boys</a:t>
            </a:r>
            <a:r>
              <a:rPr lang="en-GB" sz="2400" dirty="0" smtClean="0">
                <a:solidFill>
                  <a:schemeClr val="bg1"/>
                </a:solidFill>
              </a:rPr>
              <a:t> liked </a:t>
            </a:r>
            <a:r>
              <a:rPr lang="en-GB" sz="2400" dirty="0">
                <a:solidFill>
                  <a:schemeClr val="bg1"/>
                </a:solidFill>
              </a:rPr>
              <a:t>maths, science, ICT, </a:t>
            </a:r>
            <a:r>
              <a:rPr lang="en-GB" sz="2400" dirty="0" smtClean="0">
                <a:solidFill>
                  <a:schemeClr val="bg1"/>
                </a:solidFill>
              </a:rPr>
              <a:t>engineering.</a:t>
            </a:r>
            <a:endParaRPr lang="en-GB" sz="2400" dirty="0">
              <a:solidFill>
                <a:schemeClr val="bg1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589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about stem?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99792" y="1717948"/>
            <a:ext cx="6192688" cy="4879404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en-GB" sz="1700" dirty="0"/>
              <a:t>Students </a:t>
            </a:r>
            <a:r>
              <a:rPr lang="en-GB" sz="1700" dirty="0" smtClean="0"/>
              <a:t>were more </a:t>
            </a:r>
            <a:r>
              <a:rPr lang="en-GB" sz="1700" dirty="0"/>
              <a:t>positive towards </a:t>
            </a:r>
            <a:r>
              <a:rPr lang="en-GB" sz="1700" b="1" dirty="0"/>
              <a:t>science and maths </a:t>
            </a:r>
            <a:r>
              <a:rPr lang="en-GB" sz="1700" dirty="0"/>
              <a:t>than technology </a:t>
            </a:r>
            <a:r>
              <a:rPr lang="en-GB" sz="1700" dirty="0" smtClean="0"/>
              <a:t>&amp; engineering</a:t>
            </a:r>
          </a:p>
          <a:p>
            <a:endParaRPr lang="en-GB" sz="1700" dirty="0"/>
          </a:p>
          <a:p>
            <a:r>
              <a:rPr lang="en-GB" sz="1700" dirty="0"/>
              <a:t>Technology </a:t>
            </a:r>
            <a:r>
              <a:rPr lang="en-GB" sz="1700" dirty="0" smtClean="0"/>
              <a:t>&amp; </a:t>
            </a:r>
            <a:r>
              <a:rPr lang="en-GB" sz="1700" dirty="0"/>
              <a:t>engineering perceived as being more suitable for </a:t>
            </a:r>
            <a:r>
              <a:rPr lang="en-GB" sz="1700" b="1" dirty="0" smtClean="0"/>
              <a:t>boys</a:t>
            </a:r>
          </a:p>
          <a:p>
            <a:endParaRPr lang="en-GB" sz="1700" b="1" dirty="0"/>
          </a:p>
          <a:p>
            <a:r>
              <a:rPr lang="en-GB" sz="1700" dirty="0"/>
              <a:t>Responses towards engineering included lots of ‘</a:t>
            </a:r>
            <a:r>
              <a:rPr lang="en-GB" sz="1700" b="1" dirty="0"/>
              <a:t>don’t knows</a:t>
            </a:r>
            <a:r>
              <a:rPr lang="en-GB" sz="1700" dirty="0"/>
              <a:t>’ implying a lack of </a:t>
            </a:r>
            <a:r>
              <a:rPr lang="en-GB" sz="1700" dirty="0" smtClean="0"/>
              <a:t>information/understanding</a:t>
            </a:r>
          </a:p>
          <a:p>
            <a:endParaRPr lang="en-GB" sz="1700" dirty="0"/>
          </a:p>
          <a:p>
            <a:r>
              <a:rPr lang="en-GB" sz="1700" dirty="0"/>
              <a:t>50% </a:t>
            </a:r>
            <a:r>
              <a:rPr lang="en-GB" sz="1700" dirty="0" smtClean="0"/>
              <a:t>want </a:t>
            </a:r>
            <a:r>
              <a:rPr lang="en-GB" sz="1700" dirty="0" err="1" smtClean="0"/>
              <a:t>edto</a:t>
            </a:r>
            <a:r>
              <a:rPr lang="en-GB" sz="1700" dirty="0" smtClean="0"/>
              <a:t> </a:t>
            </a:r>
            <a:r>
              <a:rPr lang="en-GB" sz="1700" dirty="0"/>
              <a:t>continue to study science; </a:t>
            </a:r>
            <a:r>
              <a:rPr lang="en-GB" sz="1700" b="1" dirty="0"/>
              <a:t>maths the most popular </a:t>
            </a:r>
            <a:r>
              <a:rPr lang="en-GB" sz="1700" dirty="0"/>
              <a:t>and engineering the </a:t>
            </a:r>
            <a:r>
              <a:rPr lang="en-GB" sz="1700" dirty="0" smtClean="0"/>
              <a:t>least</a:t>
            </a:r>
          </a:p>
          <a:p>
            <a:endParaRPr lang="en-GB" sz="1700" dirty="0"/>
          </a:p>
          <a:p>
            <a:r>
              <a:rPr lang="en-GB" sz="1700" dirty="0"/>
              <a:t>Apart from Biology, </a:t>
            </a:r>
            <a:r>
              <a:rPr lang="en-GB" sz="1700" b="1" dirty="0"/>
              <a:t>more boys than girls </a:t>
            </a:r>
            <a:r>
              <a:rPr lang="en-GB" sz="1700" dirty="0" smtClean="0"/>
              <a:t>wanted </a:t>
            </a:r>
            <a:r>
              <a:rPr lang="en-GB" sz="1700" dirty="0"/>
              <a:t>to continue in STEM. </a:t>
            </a:r>
            <a:endParaRPr lang="en-GB" sz="1700" dirty="0" smtClean="0"/>
          </a:p>
          <a:p>
            <a:endParaRPr lang="en-GB" sz="1700" dirty="0"/>
          </a:p>
          <a:p>
            <a:r>
              <a:rPr lang="en-GB" sz="1700" dirty="0"/>
              <a:t>Interest in further study of STEM </a:t>
            </a:r>
            <a:r>
              <a:rPr lang="en-GB" sz="1700" b="1" dirty="0" smtClean="0"/>
              <a:t>declined </a:t>
            </a:r>
            <a:r>
              <a:rPr lang="en-GB" sz="1700" dirty="0"/>
              <a:t>between </a:t>
            </a:r>
            <a:r>
              <a:rPr lang="en-GB" sz="1700" dirty="0" smtClean="0"/>
              <a:t>years </a:t>
            </a:r>
            <a:r>
              <a:rPr lang="en-GB" sz="1700" dirty="0"/>
              <a:t>9 and 11</a:t>
            </a:r>
          </a:p>
          <a:p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2201656" cy="4407408"/>
          </a:xfrm>
        </p:spPr>
        <p:txBody>
          <a:bodyPr>
            <a:normAutofit lnSpcReduction="10000"/>
          </a:bodyPr>
          <a:lstStyle/>
          <a:p>
            <a:endParaRPr lang="en-GB" dirty="0"/>
          </a:p>
        </p:txBody>
      </p:sp>
      <p:pic>
        <p:nvPicPr>
          <p:cNvPr id="3076" name="Picture 4" descr="C:\Users\Ian\AppData\Local\Microsoft\Windows\Temporary Internet Files\Content.IE5\5LSX8C1V\MC90026895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44824"/>
            <a:ext cx="2160240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6981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STEM CAREERS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9872" y="1752600"/>
            <a:ext cx="5400600" cy="2627413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Between </a:t>
            </a:r>
            <a:r>
              <a:rPr lang="en-GB" b="1" dirty="0" smtClean="0"/>
              <a:t>40% and 50% </a:t>
            </a:r>
            <a:r>
              <a:rPr lang="en-GB" dirty="0" smtClean="0"/>
              <a:t>of students agreed that STEM careers are </a:t>
            </a:r>
            <a:r>
              <a:rPr lang="en-GB" i="1" dirty="0" smtClean="0"/>
              <a:t>highly paid, enjoyable, have prospects and need qualifications</a:t>
            </a:r>
          </a:p>
          <a:p>
            <a:r>
              <a:rPr lang="en-GB" dirty="0" smtClean="0"/>
              <a:t>29% indicated that STEM careers were no different to others and 20% thought they were ‘</a:t>
            </a:r>
            <a:r>
              <a:rPr lang="en-GB" b="1" i="1" dirty="0" smtClean="0"/>
              <a:t>for boys</a:t>
            </a:r>
            <a:r>
              <a:rPr lang="en-GB" dirty="0" smtClean="0"/>
              <a:t>’</a:t>
            </a:r>
          </a:p>
          <a:p>
            <a:r>
              <a:rPr lang="en-GB" dirty="0" smtClean="0"/>
              <a:t>15% thought STEM careers were ‘</a:t>
            </a:r>
            <a:r>
              <a:rPr lang="en-GB" b="1" dirty="0" smtClean="0"/>
              <a:t>easy’</a:t>
            </a:r>
          </a:p>
        </p:txBody>
      </p:sp>
      <p:pic>
        <p:nvPicPr>
          <p:cNvPr id="2051" name="Picture 3" descr="C:\Users\Ian\AppData\Local\Microsoft\Windows\Temporary Internet Files\Content.IE5\4YP5SFNY\MP900439522[1]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660"/>
          <a:stretch/>
        </p:blipFill>
        <p:spPr bwMode="auto">
          <a:xfrm>
            <a:off x="323528" y="1772816"/>
            <a:ext cx="2984376" cy="260719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4" name="TextBox 3"/>
          <p:cNvSpPr txBox="1"/>
          <p:nvPr/>
        </p:nvSpPr>
        <p:spPr>
          <a:xfrm>
            <a:off x="323528" y="4653136"/>
            <a:ext cx="8352928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2200" dirty="0">
                <a:solidFill>
                  <a:schemeClr val="tx2"/>
                </a:solidFill>
              </a:rPr>
              <a:t>49-34% of ‘</a:t>
            </a:r>
            <a:r>
              <a:rPr lang="en-GB" sz="2200" i="1" dirty="0">
                <a:solidFill>
                  <a:schemeClr val="tx2"/>
                </a:solidFill>
              </a:rPr>
              <a:t>don’t knows</a:t>
            </a:r>
            <a:r>
              <a:rPr lang="en-GB" sz="2200" dirty="0">
                <a:solidFill>
                  <a:schemeClr val="tx2"/>
                </a:solidFill>
              </a:rPr>
              <a:t>’ </a:t>
            </a:r>
            <a:r>
              <a:rPr lang="en-GB" sz="2200" dirty="0" smtClean="0">
                <a:solidFill>
                  <a:schemeClr val="tx2"/>
                </a:solidFill>
              </a:rPr>
              <a:t>implied </a:t>
            </a:r>
            <a:r>
              <a:rPr lang="en-GB" sz="2200" dirty="0">
                <a:solidFill>
                  <a:schemeClr val="tx2"/>
                </a:solidFill>
              </a:rPr>
              <a:t>a </a:t>
            </a:r>
            <a:r>
              <a:rPr lang="en-GB" sz="2200" b="1" dirty="0">
                <a:solidFill>
                  <a:schemeClr val="tx2"/>
                </a:solidFill>
              </a:rPr>
              <a:t>lack of knowledge </a:t>
            </a:r>
            <a:r>
              <a:rPr lang="en-GB" sz="2200" dirty="0">
                <a:solidFill>
                  <a:schemeClr val="tx2"/>
                </a:solidFill>
              </a:rPr>
              <a:t>about STEM careers.  30% </a:t>
            </a:r>
            <a:r>
              <a:rPr lang="en-GB" sz="2200" dirty="0" smtClean="0">
                <a:solidFill>
                  <a:schemeClr val="tx2"/>
                </a:solidFill>
              </a:rPr>
              <a:t>wanted </a:t>
            </a:r>
            <a:r>
              <a:rPr lang="en-GB" sz="2200" dirty="0">
                <a:solidFill>
                  <a:schemeClr val="tx2"/>
                </a:solidFill>
              </a:rPr>
              <a:t>to know more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200" dirty="0">
                <a:solidFill>
                  <a:schemeClr val="tx2"/>
                </a:solidFill>
              </a:rPr>
              <a:t>Internet, role models, parents and teachers </a:t>
            </a:r>
            <a:r>
              <a:rPr lang="en-GB" sz="2200" dirty="0" smtClean="0">
                <a:solidFill>
                  <a:schemeClr val="tx2"/>
                </a:solidFill>
              </a:rPr>
              <a:t>were </a:t>
            </a:r>
            <a:r>
              <a:rPr lang="en-GB" sz="2200" dirty="0">
                <a:solidFill>
                  <a:schemeClr val="tx2"/>
                </a:solidFill>
              </a:rPr>
              <a:t>the </a:t>
            </a:r>
            <a:r>
              <a:rPr lang="en-GB" sz="2200" b="1" dirty="0">
                <a:solidFill>
                  <a:schemeClr val="tx2"/>
                </a:solidFill>
              </a:rPr>
              <a:t>most influential </a:t>
            </a:r>
            <a:r>
              <a:rPr lang="en-GB" sz="2200" dirty="0">
                <a:solidFill>
                  <a:schemeClr val="tx2"/>
                </a:solidFill>
              </a:rPr>
              <a:t>sources of IAG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204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Parent/carer survey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0"/>
            <a:ext cx="4505912" cy="347373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en-GB" dirty="0" smtClean="0"/>
              <a:t>There were 880 parent respondents, mostly mothers, </a:t>
            </a:r>
            <a:r>
              <a:rPr lang="en-GB" b="1" dirty="0" smtClean="0"/>
              <a:t>evenly distributed across year groups.</a:t>
            </a:r>
            <a:r>
              <a:rPr lang="en-GB" dirty="0" smtClean="0"/>
              <a:t> Response rate was 19%</a:t>
            </a:r>
          </a:p>
          <a:p>
            <a:r>
              <a:rPr lang="en-GB" dirty="0" smtClean="0"/>
              <a:t>95% wanted their child to stay in learning post 16</a:t>
            </a:r>
          </a:p>
          <a:p>
            <a:pPr marL="114300" indent="0">
              <a:buNone/>
            </a:pPr>
            <a:endParaRPr lang="en-GB" dirty="0" smtClean="0"/>
          </a:p>
        </p:txBody>
      </p:sp>
      <p:pic>
        <p:nvPicPr>
          <p:cNvPr id="4098" name="Picture 2" descr="C:\Users\Ian\AppData\Local\Microsoft\Windows\Temporary Internet Files\Content.IE5\BK8ZUXWF\MP900448443[1]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11" t="4478" b="36353"/>
          <a:stretch/>
        </p:blipFill>
        <p:spPr bwMode="auto">
          <a:xfrm>
            <a:off x="5076056" y="1700807"/>
            <a:ext cx="3610744" cy="3491999"/>
          </a:xfrm>
          <a:prstGeom prst="rect">
            <a:avLst/>
          </a:prstGeom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5" name="TextBox 4"/>
          <p:cNvSpPr txBox="1"/>
          <p:nvPr/>
        </p:nvSpPr>
        <p:spPr>
          <a:xfrm>
            <a:off x="4932040" y="4823475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5301208"/>
            <a:ext cx="8208912" cy="123110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800" dirty="0"/>
              <a:t>Technology perceived as </a:t>
            </a:r>
            <a:r>
              <a:rPr lang="en-GB" sz="2800" b="1" dirty="0"/>
              <a:t>more useful </a:t>
            </a:r>
            <a:r>
              <a:rPr lang="en-GB" sz="2800" dirty="0"/>
              <a:t>than separate science subjects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6978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Parents/carers &amp; stem careers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Parents </a:t>
            </a:r>
            <a:r>
              <a:rPr lang="en-GB" dirty="0" smtClean="0"/>
              <a:t>were </a:t>
            </a:r>
            <a:r>
              <a:rPr lang="en-GB" b="1" dirty="0"/>
              <a:t>positive</a:t>
            </a:r>
            <a:r>
              <a:rPr lang="en-GB" dirty="0"/>
              <a:t> about STEM careers, with gender differences, e.g. fathers more positive about engineering than mothers.</a:t>
            </a:r>
          </a:p>
          <a:p>
            <a:r>
              <a:rPr lang="en-GB" i="1" dirty="0" smtClean="0"/>
              <a:t>Virtually no parents said they </a:t>
            </a:r>
            <a:r>
              <a:rPr lang="en-GB" i="1" dirty="0"/>
              <a:t>would discourage their child from considering STEM careers, but most </a:t>
            </a:r>
            <a:r>
              <a:rPr lang="en-GB" i="1" dirty="0" smtClean="0"/>
              <a:t>felt </a:t>
            </a:r>
            <a:r>
              <a:rPr lang="en-GB" i="1" dirty="0"/>
              <a:t>they </a:t>
            </a:r>
            <a:r>
              <a:rPr lang="en-GB" i="1" dirty="0" smtClean="0"/>
              <a:t>needed </a:t>
            </a:r>
            <a:r>
              <a:rPr lang="en-GB" b="1" i="1" dirty="0"/>
              <a:t>more information. </a:t>
            </a:r>
            <a:r>
              <a:rPr lang="en-GB" i="1" dirty="0"/>
              <a:t>Fathers </a:t>
            </a:r>
            <a:r>
              <a:rPr lang="en-GB" i="1" dirty="0" smtClean="0"/>
              <a:t>were </a:t>
            </a:r>
            <a:r>
              <a:rPr lang="en-GB" i="1" dirty="0"/>
              <a:t>most confident in discussing STEM careers with their child</a:t>
            </a:r>
            <a:endParaRPr lang="en-GB" dirty="0" smtClean="0"/>
          </a:p>
          <a:p>
            <a:r>
              <a:rPr lang="en-GB" dirty="0" smtClean="0"/>
              <a:t>Parents perceived the 3 most useful STEM careers activities as </a:t>
            </a:r>
            <a:r>
              <a:rPr lang="en-GB" i="1" dirty="0"/>
              <a:t>work experience, STEM-related activity days, and </a:t>
            </a:r>
            <a:r>
              <a:rPr lang="en-GB" i="1" dirty="0" smtClean="0"/>
              <a:t>visits to </a:t>
            </a:r>
            <a:r>
              <a:rPr lang="en-GB" i="1" dirty="0"/>
              <a:t>STEM </a:t>
            </a:r>
            <a:r>
              <a:rPr lang="en-GB" i="1" dirty="0" smtClean="0"/>
              <a:t>employers</a:t>
            </a:r>
          </a:p>
          <a:p>
            <a:r>
              <a:rPr lang="en-GB" dirty="0" smtClean="0"/>
              <a:t>Few had seen anything in the media promoting STEM careers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1908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22077</TotalTime>
  <Words>814</Words>
  <Application>Microsoft Office PowerPoint</Application>
  <PresentationFormat>On-screen Show (4:3)</PresentationFormat>
  <Paragraphs>107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Apothecary</vt:lpstr>
      <vt:lpstr>STEM Baseline research</vt:lpstr>
      <vt:lpstr> Improving STEM Awareness in Schools and Colleges project </vt:lpstr>
      <vt:lpstr>The Surveys</vt:lpstr>
      <vt:lpstr>STUDENTS</vt:lpstr>
      <vt:lpstr>Student responses </vt:lpstr>
      <vt:lpstr>What about stem?</vt:lpstr>
      <vt:lpstr>STEM CAREERS</vt:lpstr>
      <vt:lpstr>Parent/carer survey</vt:lpstr>
      <vt:lpstr>Parents/carers &amp; stem careers</vt:lpstr>
      <vt:lpstr>Teacher/career professionals survey</vt:lpstr>
      <vt:lpstr>Teachers/careers professionals and stem</vt:lpstr>
      <vt:lpstr>Barriers to stem</vt:lpstr>
      <vt:lpstr>conclusions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Sally-Anne Barnes</dc:creator>
  <cp:lastModifiedBy>Sally-Anne Barnes</cp:lastModifiedBy>
  <cp:revision>36</cp:revision>
  <dcterms:created xsi:type="dcterms:W3CDTF">2011-05-08T10:25:35Z</dcterms:created>
  <dcterms:modified xsi:type="dcterms:W3CDTF">2013-01-07T10:11:25Z</dcterms:modified>
</cp:coreProperties>
</file>