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drawings/drawing8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drawings/drawing9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notesSlides/notesSlide13.xml" ContentType="application/vnd.openxmlformats-officedocument.presentationml.notesSlide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drawings/drawing10.xml" ContentType="application/vnd.openxmlformats-officedocument.drawingml.chartshapes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ppt/drawings/drawing11.xml" ContentType="application/vnd.openxmlformats-officedocument.drawingml.chartshapes+xml"/>
  <Override PartName="/ppt/notesSlides/notesSlide14.xml" ContentType="application/vnd.openxmlformats-officedocument.presentationml.notesSlide+xml"/>
  <Override PartName="/ppt/charts/chart21.xml" ContentType="application/vnd.openxmlformats-officedocument.drawingml.chart+xml"/>
  <Override PartName="/ppt/theme/themeOverride21.xml" ContentType="application/vnd.openxmlformats-officedocument.themeOverride+xml"/>
  <Override PartName="/ppt/drawings/drawing12.xml" ContentType="application/vnd.openxmlformats-officedocument.drawingml.chartshapes+xml"/>
  <Override PartName="/ppt/charts/chart22.xml" ContentType="application/vnd.openxmlformats-officedocument.drawingml.chart+xml"/>
  <Override PartName="/ppt/theme/themeOverride22.xml" ContentType="application/vnd.openxmlformats-officedocument.themeOverride+xml"/>
  <Override PartName="/ppt/drawings/drawing1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341" r:id="rId2"/>
    <p:sldId id="272" r:id="rId3"/>
    <p:sldId id="302" r:id="rId4"/>
    <p:sldId id="304" r:id="rId5"/>
    <p:sldId id="303" r:id="rId6"/>
    <p:sldId id="305" r:id="rId7"/>
    <p:sldId id="273" r:id="rId8"/>
    <p:sldId id="274" r:id="rId9"/>
    <p:sldId id="306" r:id="rId10"/>
    <p:sldId id="300" r:id="rId11"/>
    <p:sldId id="281" r:id="rId12"/>
    <p:sldId id="286" r:id="rId13"/>
    <p:sldId id="287" r:id="rId14"/>
    <p:sldId id="322" r:id="rId15"/>
    <p:sldId id="323" r:id="rId16"/>
    <p:sldId id="324" r:id="rId17"/>
    <p:sldId id="325" r:id="rId18"/>
    <p:sldId id="327" r:id="rId19"/>
    <p:sldId id="328" r:id="rId20"/>
    <p:sldId id="321" r:id="rId21"/>
    <p:sldId id="342" r:id="rId22"/>
    <p:sldId id="343" r:id="rId23"/>
    <p:sldId id="344" r:id="rId24"/>
    <p:sldId id="345" r:id="rId25"/>
    <p:sldId id="346" r:id="rId26"/>
    <p:sldId id="347" r:id="rId27"/>
    <p:sldId id="295" r:id="rId28"/>
    <p:sldId id="296" r:id="rId29"/>
    <p:sldId id="332" r:id="rId30"/>
    <p:sldId id="333" r:id="rId31"/>
    <p:sldId id="355" r:id="rId32"/>
    <p:sldId id="320" r:id="rId33"/>
    <p:sldId id="329" r:id="rId34"/>
    <p:sldId id="330" r:id="rId35"/>
    <p:sldId id="358" r:id="rId36"/>
    <p:sldId id="349" r:id="rId37"/>
    <p:sldId id="359" r:id="rId38"/>
    <p:sldId id="351" r:id="rId39"/>
    <p:sldId id="360" r:id="rId40"/>
    <p:sldId id="350" r:id="rId41"/>
    <p:sldId id="361" r:id="rId42"/>
    <p:sldId id="331" r:id="rId43"/>
    <p:sldId id="337" r:id="rId44"/>
    <p:sldId id="338" r:id="rId45"/>
    <p:sldId id="339" r:id="rId46"/>
    <p:sldId id="348" r:id="rId47"/>
    <p:sldId id="362" r:id="rId48"/>
    <p:sldId id="340" r:id="rId49"/>
    <p:sldId id="356" r:id="rId50"/>
    <p:sldId id="352" r:id="rId51"/>
    <p:sldId id="353" r:id="rId52"/>
    <p:sldId id="363" r:id="rId53"/>
    <p:sldId id="354" r:id="rId54"/>
    <p:sldId id="313" r:id="rId5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96F6"/>
    <a:srgbClr val="FF33CC"/>
    <a:srgbClr val="33CC33"/>
    <a:srgbClr val="E0387C"/>
    <a:srgbClr val="0883D8"/>
    <a:srgbClr val="339933"/>
    <a:srgbClr val="FFFF00"/>
    <a:srgbClr val="006600"/>
    <a:srgbClr val="CCFF99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8315" autoAdjust="0"/>
  </p:normalViewPr>
  <p:slideViewPr>
    <p:cSldViewPr>
      <p:cViewPr>
        <p:scale>
          <a:sx n="90" d="100"/>
          <a:sy n="90" d="100"/>
        </p:scale>
        <p:origin x="-141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188" y="-90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wbag1\AppData\Local\Microsoft\Windows\Temporary%20Internet%20Files\Content.IE5\6X6QFILG\SWB-IMD_Book1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file:///C:\Users\hwbag1\AppData\Local\Microsoft\Windows\Temporary%20Internet%20Files\Content.IE5\6X6QFILG\SWB-IMD_Book1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wbag1\Dropbox\APS_WellbeingSurvey\Multivarite_detrminants.xlsx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2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3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2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200" baseline="0"/>
            </a:pPr>
            <a:r>
              <a:rPr lang="en-US" sz="2200" baseline="0" dirty="0"/>
              <a:t>Mean Anxious </a:t>
            </a:r>
            <a:r>
              <a:rPr lang="en-US" sz="2200" baseline="0" dirty="0" smtClean="0"/>
              <a:t>Ratings by Ethnicity/Religion/Migration</a:t>
            </a:r>
            <a:endParaRPr lang="en-US" sz="2200" baseline="0" dirty="0"/>
          </a:p>
        </c:rich>
      </c:tx>
      <c:layout>
        <c:manualLayout>
          <c:xMode val="edge"/>
          <c:yMode val="edge"/>
          <c:x val="0.31148693572512054"/>
          <c:y val="2.000064139494237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55134959057431E-2"/>
          <c:y val="8.0178609749253102E-2"/>
          <c:w val="0.91423088875659442"/>
          <c:h val="0.695157067630697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Anxious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E0387C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33CC33"/>
              </a:solidFill>
            </c:spPr>
          </c:dPt>
          <c:dPt>
            <c:idx val="15"/>
            <c:invertIfNegative val="0"/>
            <c:bubble3D val="0"/>
            <c:spPr>
              <a:solidFill>
                <a:srgbClr val="0883D8"/>
              </a:solidFill>
            </c:spPr>
          </c:dPt>
          <c:dPt>
            <c:idx val="30"/>
            <c:invertIfNegative val="0"/>
            <c:bubble3D val="0"/>
            <c:spPr>
              <a:solidFill>
                <a:srgbClr val="33CC33"/>
              </a:solidFill>
            </c:spPr>
          </c:dPt>
          <c:dPt>
            <c:idx val="32"/>
            <c:invertIfNegative val="0"/>
            <c:bubble3D val="0"/>
            <c:spPr>
              <a:solidFill>
                <a:srgbClr val="33CC33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Sheet1!$B$8:$B$38</c:f>
              <c:numCache>
                <c:formatCode>###0.00</c:formatCode>
                <c:ptCount val="31"/>
                <c:pt idx="0">
                  <c:v>3.1053844076948511</c:v>
                </c:pt>
                <c:pt idx="1">
                  <c:v>4.5960181889255693</c:v>
                </c:pt>
                <c:pt idx="2">
                  <c:v>3.431748553433295</c:v>
                </c:pt>
                <c:pt idx="3">
                  <c:v>3.4020148418485614</c:v>
                </c:pt>
                <c:pt idx="4">
                  <c:v>3.506964115785792</c:v>
                </c:pt>
                <c:pt idx="5">
                  <c:v>3.6359058768514938</c:v>
                </c:pt>
                <c:pt idx="6">
                  <c:v>3.2700327768160298</c:v>
                </c:pt>
                <c:pt idx="7">
                  <c:v>3.35812462348555</c:v>
                </c:pt>
                <c:pt idx="8">
                  <c:v>3.4046705423841739</c:v>
                </c:pt>
                <c:pt idx="9">
                  <c:v>3.6910641206215526</c:v>
                </c:pt>
                <c:pt idx="10">
                  <c:v>3.4499865211470802</c:v>
                </c:pt>
                <c:pt idx="11">
                  <c:v>3.1387509344054387</c:v>
                </c:pt>
                <c:pt idx="13">
                  <c:v>3.0872130197800476</c:v>
                </c:pt>
                <c:pt idx="14">
                  <c:v>3.1261143645676799</c:v>
                </c:pt>
                <c:pt idx="15">
                  <c:v>3.3354985832846777</c:v>
                </c:pt>
                <c:pt idx="16">
                  <c:v>3.3628419233849329</c:v>
                </c:pt>
                <c:pt idx="17">
                  <c:v>3.3981388392044471</c:v>
                </c:pt>
                <c:pt idx="18">
                  <c:v>3.5569506768093135</c:v>
                </c:pt>
                <c:pt idx="19">
                  <c:v>3.6103252155175354</c:v>
                </c:pt>
                <c:pt idx="20">
                  <c:v>3.2969952827217162</c:v>
                </c:pt>
                <c:pt idx="22">
                  <c:v>2.6524161248363143</c:v>
                </c:pt>
                <c:pt idx="23">
                  <c:v>2.9210739042878071</c:v>
                </c:pt>
                <c:pt idx="24">
                  <c:v>3.3624171561238501</c:v>
                </c:pt>
                <c:pt idx="25">
                  <c:v>3.3252033166621233</c:v>
                </c:pt>
                <c:pt idx="26">
                  <c:v>3.4946717433600276</c:v>
                </c:pt>
                <c:pt idx="27">
                  <c:v>3.4454188583580936</c:v>
                </c:pt>
                <c:pt idx="28">
                  <c:v>3.2865170153667189</c:v>
                </c:pt>
                <c:pt idx="29">
                  <c:v>3.1025770407802118</c:v>
                </c:pt>
                <c:pt idx="30">
                  <c:v>3.1140562357956392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14068480"/>
        <c:axId val="114074368"/>
        <c:axId val="0"/>
      </c:bar3DChart>
      <c:catAx>
        <c:axId val="114068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4074368"/>
        <c:crossesAt val="2"/>
        <c:auto val="1"/>
        <c:lblAlgn val="ctr"/>
        <c:lblOffset val="100"/>
        <c:noMultiLvlLbl val="0"/>
      </c:catAx>
      <c:valAx>
        <c:axId val="114074368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140684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Sheet1!$C$196</c:f>
              <c:strCache>
                <c:ptCount val="1"/>
                <c:pt idx="0">
                  <c:v>White</c:v>
                </c:pt>
              </c:strCache>
            </c:strRef>
          </c:tx>
          <c:cat>
            <c:strRef>
              <c:f>Sheet1!$B$197:$B$210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Sheet1!$C$197:$C$210</c:f>
              <c:numCache>
                <c:formatCode>###0.00</c:formatCode>
                <c:ptCount val="14"/>
                <c:pt idx="0">
                  <c:v>7.8340305175698672</c:v>
                </c:pt>
                <c:pt idx="1">
                  <c:v>7.4777186322156455</c:v>
                </c:pt>
                <c:pt idx="2">
                  <c:v>7.5499260219992177</c:v>
                </c:pt>
                <c:pt idx="3">
                  <c:v>7.4863118241954583</c:v>
                </c:pt>
                <c:pt idx="4">
                  <c:v>7.3887665890269094</c:v>
                </c:pt>
                <c:pt idx="5">
                  <c:v>7.2202786469049425</c:v>
                </c:pt>
                <c:pt idx="6">
                  <c:v>7.1149632983030173</c:v>
                </c:pt>
                <c:pt idx="7">
                  <c:v>7.1049627426566975</c:v>
                </c:pt>
                <c:pt idx="8">
                  <c:v>7.1823977864249615</c:v>
                </c:pt>
                <c:pt idx="9">
                  <c:v>7.5271640117609282</c:v>
                </c:pt>
                <c:pt idx="10">
                  <c:v>7.7748439142112531</c:v>
                </c:pt>
                <c:pt idx="11">
                  <c:v>7.7535983888112678</c:v>
                </c:pt>
                <c:pt idx="12">
                  <c:v>7.7878324110703012</c:v>
                </c:pt>
                <c:pt idx="13">
                  <c:v>7.6179159734647683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Sheet1!$D$196</c:f>
              <c:strCache>
                <c:ptCount val="1"/>
                <c:pt idx="0">
                  <c:v>Asian</c:v>
                </c:pt>
              </c:strCache>
            </c:strRef>
          </c:tx>
          <c:cat>
            <c:strRef>
              <c:f>Sheet1!$B$197:$B$210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Sheet1!$D$197:$D$210</c:f>
              <c:numCache>
                <c:formatCode>###0.00</c:formatCode>
                <c:ptCount val="14"/>
                <c:pt idx="0">
                  <c:v>8.1310903224180802</c:v>
                </c:pt>
                <c:pt idx="1">
                  <c:v>7.4188644367366994</c:v>
                </c:pt>
                <c:pt idx="2">
                  <c:v>7.4090338041015746</c:v>
                </c:pt>
                <c:pt idx="3">
                  <c:v>7.2206827936229132</c:v>
                </c:pt>
                <c:pt idx="4">
                  <c:v>7.4297230962801102</c:v>
                </c:pt>
                <c:pt idx="5">
                  <c:v>7.1371774281782407</c:v>
                </c:pt>
                <c:pt idx="6">
                  <c:v>7.0809906847978539</c:v>
                </c:pt>
                <c:pt idx="7">
                  <c:v>7.2481749263898259</c:v>
                </c:pt>
                <c:pt idx="8">
                  <c:v>7.0313734120454185</c:v>
                </c:pt>
                <c:pt idx="9">
                  <c:v>7.5078017405927273</c:v>
                </c:pt>
                <c:pt idx="10">
                  <c:v>7.7735855418826212</c:v>
                </c:pt>
                <c:pt idx="11">
                  <c:v>7.3987212635844193</c:v>
                </c:pt>
                <c:pt idx="12">
                  <c:v>7.6316338102383794</c:v>
                </c:pt>
                <c:pt idx="13">
                  <c:v>6.8863292427810583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Sheet1!$E$196</c:f>
              <c:strCache>
                <c:ptCount val="1"/>
                <c:pt idx="0">
                  <c:v>Black</c:v>
                </c:pt>
              </c:strCache>
            </c:strRef>
          </c:tx>
          <c:cat>
            <c:strRef>
              <c:f>Sheet1!$B$197:$B$210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Sheet1!$E$197:$E$210</c:f>
              <c:numCache>
                <c:formatCode>###0.00</c:formatCode>
                <c:ptCount val="14"/>
                <c:pt idx="0">
                  <c:v>7.4560401341798057</c:v>
                </c:pt>
                <c:pt idx="1">
                  <c:v>6.4588047421334913</c:v>
                </c:pt>
                <c:pt idx="2">
                  <c:v>6.7731019554185989</c:v>
                </c:pt>
                <c:pt idx="3">
                  <c:v>6.7342697304634287</c:v>
                </c:pt>
                <c:pt idx="4">
                  <c:v>6.7066185800897209</c:v>
                </c:pt>
                <c:pt idx="5">
                  <c:v>6.5231296438143538</c:v>
                </c:pt>
                <c:pt idx="6">
                  <c:v>6.2360794753198814</c:v>
                </c:pt>
                <c:pt idx="7">
                  <c:v>6.6739919746764196</c:v>
                </c:pt>
                <c:pt idx="8">
                  <c:v>6.3837543958789622</c:v>
                </c:pt>
                <c:pt idx="9">
                  <c:v>7.1400975268892699</c:v>
                </c:pt>
                <c:pt idx="10">
                  <c:v>7.4856716631077322</c:v>
                </c:pt>
                <c:pt idx="11">
                  <c:v>7.1099813923616724</c:v>
                </c:pt>
                <c:pt idx="12">
                  <c:v>6.791178914329703</c:v>
                </c:pt>
                <c:pt idx="13">
                  <c:v>6.7160067215962247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932160"/>
        <c:axId val="116085504"/>
      </c:lineChart>
      <c:catAx>
        <c:axId val="1159321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16085504"/>
        <c:crosses val="autoZero"/>
        <c:auto val="1"/>
        <c:lblAlgn val="ctr"/>
        <c:lblOffset val="100"/>
        <c:noMultiLvlLbl val="0"/>
      </c:catAx>
      <c:valAx>
        <c:axId val="116085504"/>
        <c:scaling>
          <c:orientation val="minMax"/>
          <c:max val="8.5"/>
          <c:min val="6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crossAx val="115932160"/>
        <c:crosses val="autoZero"/>
        <c:crossBetween val="between"/>
        <c:majorUnit val="0.5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6400955449394503E-2"/>
          <c:y val="5.1400554097404488E-2"/>
          <c:w val="0.92479313409621156"/>
          <c:h val="0.77276283172936722"/>
        </c:manualLayout>
      </c:layout>
      <c:lineChart>
        <c:grouping val="standard"/>
        <c:varyColors val="0"/>
        <c:ser>
          <c:idx val="0"/>
          <c:order val="0"/>
          <c:tx>
            <c:strRef>
              <c:f>Sheet1!$C$179</c:f>
              <c:strCache>
                <c:ptCount val="1"/>
                <c:pt idx="0">
                  <c:v>White</c:v>
                </c:pt>
              </c:strCache>
            </c:strRef>
          </c:tx>
          <c:cat>
            <c:strRef>
              <c:f>Sheet1!$B$180:$B$193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Sheet1!$C$180:$C$193</c:f>
              <c:numCache>
                <c:formatCode>###0.00</c:formatCode>
                <c:ptCount val="14"/>
                <c:pt idx="0">
                  <c:v>2.7311501008045664</c:v>
                </c:pt>
                <c:pt idx="1">
                  <c:v>2.9293558106505402</c:v>
                </c:pt>
                <c:pt idx="2">
                  <c:v>3.006320452318429</c:v>
                </c:pt>
                <c:pt idx="3">
                  <c:v>3.1051365534909761</c:v>
                </c:pt>
                <c:pt idx="4">
                  <c:v>3.2240867318422932</c:v>
                </c:pt>
                <c:pt idx="5">
                  <c:v>3.320992785091323</c:v>
                </c:pt>
                <c:pt idx="6">
                  <c:v>3.4140486897984013</c:v>
                </c:pt>
                <c:pt idx="7">
                  <c:v>3.4396797643787891</c:v>
                </c:pt>
                <c:pt idx="8">
                  <c:v>3.3683366255610525</c:v>
                </c:pt>
                <c:pt idx="9">
                  <c:v>3.0408281706768383</c:v>
                </c:pt>
                <c:pt idx="10">
                  <c:v>2.841992023791728</c:v>
                </c:pt>
                <c:pt idx="11">
                  <c:v>2.789129889312735</c:v>
                </c:pt>
                <c:pt idx="12">
                  <c:v>2.7583950261869741</c:v>
                </c:pt>
                <c:pt idx="13">
                  <c:v>2.9057037116415128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Sheet1!$D$179</c:f>
              <c:strCache>
                <c:ptCount val="1"/>
                <c:pt idx="0">
                  <c:v>Asian</c:v>
                </c:pt>
              </c:strCache>
            </c:strRef>
          </c:tx>
          <c:cat>
            <c:strRef>
              <c:f>Sheet1!$B$180:$B$193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Sheet1!$D$180:$D$193</c:f>
              <c:numCache>
                <c:formatCode>###0.00</c:formatCode>
                <c:ptCount val="14"/>
                <c:pt idx="0">
                  <c:v>2.9771096071791256</c:v>
                </c:pt>
                <c:pt idx="1">
                  <c:v>3.3794196157645504</c:v>
                </c:pt>
                <c:pt idx="2">
                  <c:v>3.3996663840500725</c:v>
                </c:pt>
                <c:pt idx="3">
                  <c:v>3.492989097017547</c:v>
                </c:pt>
                <c:pt idx="4">
                  <c:v>3.179200710490099</c:v>
                </c:pt>
                <c:pt idx="5">
                  <c:v>3.8383283447644452</c:v>
                </c:pt>
                <c:pt idx="6">
                  <c:v>3.4525789259363626</c:v>
                </c:pt>
                <c:pt idx="7">
                  <c:v>3.6356515681383423</c:v>
                </c:pt>
                <c:pt idx="8">
                  <c:v>3.9251228029293017</c:v>
                </c:pt>
                <c:pt idx="9">
                  <c:v>3.4510060827019582</c:v>
                </c:pt>
                <c:pt idx="10">
                  <c:v>3.0872973228288698</c:v>
                </c:pt>
                <c:pt idx="11">
                  <c:v>2.9694180384827766</c:v>
                </c:pt>
                <c:pt idx="12">
                  <c:v>3.1966967930140475</c:v>
                </c:pt>
                <c:pt idx="13">
                  <c:v>3.3279315962895217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Sheet1!$E$179</c:f>
              <c:strCache>
                <c:ptCount val="1"/>
                <c:pt idx="0">
                  <c:v>Black</c:v>
                </c:pt>
              </c:strCache>
            </c:strRef>
          </c:tx>
          <c:cat>
            <c:strRef>
              <c:f>Sheet1!$B$180:$B$193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Sheet1!$E$180:$E$193</c:f>
              <c:numCache>
                <c:formatCode>###0.00</c:formatCode>
                <c:ptCount val="14"/>
                <c:pt idx="0">
                  <c:v>2.9478614510350623</c:v>
                </c:pt>
                <c:pt idx="1">
                  <c:v>3.280738699680485</c:v>
                </c:pt>
                <c:pt idx="2">
                  <c:v>3.3162989742999422</c:v>
                </c:pt>
                <c:pt idx="3">
                  <c:v>3.782457096655985</c:v>
                </c:pt>
                <c:pt idx="4">
                  <c:v>3.3051855258198706</c:v>
                </c:pt>
                <c:pt idx="5">
                  <c:v>3.1426486291688116</c:v>
                </c:pt>
                <c:pt idx="6">
                  <c:v>3.5308546774125471</c:v>
                </c:pt>
                <c:pt idx="7">
                  <c:v>3.7434523205061616</c:v>
                </c:pt>
                <c:pt idx="8">
                  <c:v>3.3569015322119262</c:v>
                </c:pt>
                <c:pt idx="9">
                  <c:v>3.5619405083931204</c:v>
                </c:pt>
                <c:pt idx="10">
                  <c:v>3.1016645622919796</c:v>
                </c:pt>
                <c:pt idx="11">
                  <c:v>3.95514468253366</c:v>
                </c:pt>
                <c:pt idx="12">
                  <c:v>3.0949273012589447</c:v>
                </c:pt>
                <c:pt idx="13">
                  <c:v>3.3061932909737592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119424"/>
        <c:axId val="116120960"/>
      </c:lineChart>
      <c:catAx>
        <c:axId val="116119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16120960"/>
        <c:crosses val="autoZero"/>
        <c:auto val="1"/>
        <c:lblAlgn val="ctr"/>
        <c:lblOffset val="100"/>
        <c:noMultiLvlLbl val="0"/>
      </c:catAx>
      <c:valAx>
        <c:axId val="116120960"/>
        <c:scaling>
          <c:orientation val="minMax"/>
          <c:max val="4.5"/>
          <c:min val="2.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crossAx val="116119424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10314898344628375"/>
          <c:y val="2.0635174081033705E-3"/>
          <c:w val="0.47991710411198601"/>
          <c:h val="0.18432154780165247"/>
        </c:manualLayout>
      </c:layout>
      <c:overlay val="0"/>
      <c:txPr>
        <a:bodyPr/>
        <a:lstStyle/>
        <a:p>
          <a:pPr>
            <a:defRPr sz="1800" b="1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257851536910293"/>
          <c:y val="4.9295055037026594E-2"/>
          <c:w val="0.68210039370078768"/>
          <c:h val="0.88678003775936309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Sheet1!$B$218</c:f>
              <c:strCache>
                <c:ptCount val="1"/>
                <c:pt idx="0">
                  <c:v>Highly Anxious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Sheet1!$B$219:$B$229</c:f>
              <c:numCache>
                <c:formatCode>###0.0</c:formatCode>
                <c:ptCount val="11"/>
                <c:pt idx="0">
                  <c:v>21.47617748570347</c:v>
                </c:pt>
                <c:pt idx="1">
                  <c:v>48.562330229191076</c:v>
                </c:pt>
                <c:pt idx="2">
                  <c:v>24.926495821083453</c:v>
                </c:pt>
                <c:pt idx="3">
                  <c:v>24.445160077362399</c:v>
                </c:pt>
                <c:pt idx="4">
                  <c:v>24.375513239491699</c:v>
                </c:pt>
                <c:pt idx="5">
                  <c:v>25.501903433984911</c:v>
                </c:pt>
                <c:pt idx="6">
                  <c:v>19.725853709084717</c:v>
                </c:pt>
                <c:pt idx="7">
                  <c:v>23.041870573757816</c:v>
                </c:pt>
                <c:pt idx="8">
                  <c:v>24.39960210865728</c:v>
                </c:pt>
                <c:pt idx="9">
                  <c:v>26.006495691570194</c:v>
                </c:pt>
                <c:pt idx="10">
                  <c:v>24.608531847334529</c:v>
                </c:pt>
              </c:numCache>
            </c:numRef>
          </c:val>
        </c:ser>
        <c:ser>
          <c:idx val="1"/>
          <c:order val="1"/>
          <c:tx>
            <c:strRef>
              <c:f>Sheet1!$C$218</c:f>
              <c:strCache>
                <c:ptCount val="1"/>
                <c:pt idx="0">
                  <c:v>Highly happy</c:v>
                </c:pt>
              </c:strCache>
            </c:strRef>
          </c:tx>
          <c:spPr>
            <a:solidFill>
              <a:srgbClr val="FF33CC"/>
            </a:solidFill>
            <a:ln w="28575"/>
          </c:spPr>
          <c:invertIfNegative val="0"/>
          <c:dPt>
            <c:idx val="0"/>
            <c:invertIfNegative val="0"/>
            <c:bubble3D val="0"/>
            <c:spPr>
              <a:solidFill>
                <a:srgbClr val="FF33CC"/>
              </a:solidFill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FF33CC"/>
              </a:solidFill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Sheet1!$C$219:$C$229</c:f>
              <c:numCache>
                <c:formatCode>###0.0</c:formatCode>
                <c:ptCount val="11"/>
                <c:pt idx="0">
                  <c:v>55.729132852981536</c:v>
                </c:pt>
                <c:pt idx="1">
                  <c:v>28.701012568310301</c:v>
                </c:pt>
                <c:pt idx="2">
                  <c:v>49.194823662695441</c:v>
                </c:pt>
                <c:pt idx="3">
                  <c:v>55.114906662532874</c:v>
                </c:pt>
                <c:pt idx="4">
                  <c:v>49.993200794520348</c:v>
                </c:pt>
                <c:pt idx="5">
                  <c:v>53.300454553319007</c:v>
                </c:pt>
                <c:pt idx="6">
                  <c:v>55.267882883432492</c:v>
                </c:pt>
                <c:pt idx="7">
                  <c:v>55.219764433237025</c:v>
                </c:pt>
                <c:pt idx="8">
                  <c:v>47.357761066004244</c:v>
                </c:pt>
                <c:pt idx="9">
                  <c:v>46.113260513840473</c:v>
                </c:pt>
                <c:pt idx="10">
                  <c:v>53.683622339430812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977216"/>
        <c:axId val="115983104"/>
        <c:axId val="0"/>
      </c:bar3DChart>
      <c:catAx>
        <c:axId val="1159772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5983104"/>
        <c:crosses val="autoZero"/>
        <c:auto val="1"/>
        <c:lblAlgn val="ctr"/>
        <c:lblOffset val="100"/>
        <c:noMultiLvlLbl val="0"/>
      </c:catAx>
      <c:valAx>
        <c:axId val="115983104"/>
        <c:scaling>
          <c:orientation val="minMax"/>
          <c:min val="10"/>
        </c:scaling>
        <c:delete val="0"/>
        <c:axPos val="b"/>
        <c:majorGridlines/>
        <c:numFmt formatCode="###0.0" sourceLinked="1"/>
        <c:majorTickMark val="out"/>
        <c:minorTickMark val="none"/>
        <c:tickLblPos val="nextTo"/>
        <c:crossAx val="1159772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058890273299851"/>
          <c:y val="9.7927295834635344E-4"/>
          <c:w val="0.52747620454457922"/>
          <c:h val="4.827952611534117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080390709276052"/>
          <c:y val="3.8014732363785234E-2"/>
          <c:w val="0.68089992688984424"/>
          <c:h val="0.89650725082833937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Sheet1!$D$218</c:f>
              <c:strCache>
                <c:ptCount val="1"/>
                <c:pt idx="0">
                  <c:v>High Life satisfaction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Sheet1!$D$219:$D$229</c:f>
              <c:numCache>
                <c:formatCode>###0.0</c:formatCode>
                <c:ptCount val="11"/>
                <c:pt idx="0">
                  <c:v>57.692739382296402</c:v>
                </c:pt>
                <c:pt idx="1">
                  <c:v>43.474612280998549</c:v>
                </c:pt>
                <c:pt idx="2">
                  <c:v>47.602815193102302</c:v>
                </c:pt>
                <c:pt idx="3">
                  <c:v>54.053184792815976</c:v>
                </c:pt>
                <c:pt idx="4">
                  <c:v>49.002892600592375</c:v>
                </c:pt>
                <c:pt idx="5">
                  <c:v>44.038009005451556</c:v>
                </c:pt>
                <c:pt idx="6">
                  <c:v>54.434744038750196</c:v>
                </c:pt>
                <c:pt idx="7">
                  <c:v>54.186012137806529</c:v>
                </c:pt>
                <c:pt idx="8">
                  <c:v>38.465885580291626</c:v>
                </c:pt>
                <c:pt idx="9">
                  <c:v>44.672902547549818</c:v>
                </c:pt>
                <c:pt idx="10">
                  <c:v>49.985702772714831</c:v>
                </c:pt>
              </c:numCache>
            </c:numRef>
          </c:val>
        </c:ser>
        <c:ser>
          <c:idx val="1"/>
          <c:order val="1"/>
          <c:tx>
            <c:strRef>
              <c:f>Sheet1!$E$218</c:f>
              <c:strCache>
                <c:ptCount val="1"/>
                <c:pt idx="0">
                  <c:v>High Worthwhile</c:v>
                </c:pt>
              </c:strCache>
            </c:strRef>
          </c:tx>
          <c:spPr>
            <a:ln w="28575"/>
          </c:spPr>
          <c:invertIfNegative val="0"/>
          <c:dPt>
            <c:idx val="0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Sheet1!$E$219:$E$229</c:f>
              <c:numCache>
                <c:formatCode>###0.0</c:formatCode>
                <c:ptCount val="11"/>
                <c:pt idx="0">
                  <c:v>62.778747355772055</c:v>
                </c:pt>
                <c:pt idx="1">
                  <c:v>41.339079357710169</c:v>
                </c:pt>
                <c:pt idx="2">
                  <c:v>56.288271697130021</c:v>
                </c:pt>
                <c:pt idx="3">
                  <c:v>59.296421900286049</c:v>
                </c:pt>
                <c:pt idx="4">
                  <c:v>51.761060093198374</c:v>
                </c:pt>
                <c:pt idx="5">
                  <c:v>48.866277264855881</c:v>
                </c:pt>
                <c:pt idx="6">
                  <c:v>54.896695144910453</c:v>
                </c:pt>
                <c:pt idx="7">
                  <c:v>57.22690340525304</c:v>
                </c:pt>
                <c:pt idx="8">
                  <c:v>52.332145508669711</c:v>
                </c:pt>
                <c:pt idx="9">
                  <c:v>53.865770788343973</c:v>
                </c:pt>
                <c:pt idx="10">
                  <c:v>53.714191933368916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017600"/>
        <c:axId val="117023488"/>
        <c:axId val="0"/>
      </c:bar3DChart>
      <c:catAx>
        <c:axId val="1170176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7023488"/>
        <c:crosses val="autoZero"/>
        <c:auto val="1"/>
        <c:lblAlgn val="ctr"/>
        <c:lblOffset val="100"/>
        <c:noMultiLvlLbl val="0"/>
      </c:catAx>
      <c:valAx>
        <c:axId val="117023488"/>
        <c:scaling>
          <c:orientation val="minMax"/>
          <c:max val="70"/>
          <c:min val="10"/>
        </c:scaling>
        <c:delete val="0"/>
        <c:axPos val="b"/>
        <c:majorGridlines/>
        <c:numFmt formatCode="###0.0" sourceLinked="1"/>
        <c:majorTickMark val="out"/>
        <c:minorTickMark val="none"/>
        <c:tickLblPos val="nextTo"/>
        <c:crossAx val="117017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034730908035326"/>
          <c:y val="9.7946633380604771E-4"/>
          <c:w val="0.67404133858267812"/>
          <c:h val="4.827952611534117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Distribution of ethnic minority groups by IMD decile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Sheet2!$A$59</c:f>
              <c:strCache>
                <c:ptCount val="1"/>
                <c:pt idx="0">
                  <c:v>Mixed parentage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Sheet2!$B$59:$L$59</c:f>
              <c:numCache>
                <c:formatCode>0.0</c:formatCode>
                <c:ptCount val="11"/>
                <c:pt idx="0">
                  <c:v>3.4292113879876012</c:v>
                </c:pt>
                <c:pt idx="1">
                  <c:v>3.4320131150656925</c:v>
                </c:pt>
                <c:pt idx="2">
                  <c:v>3.0141132773113655</c:v>
                </c:pt>
                <c:pt idx="3">
                  <c:v>2.484820488225119</c:v>
                </c:pt>
                <c:pt idx="4">
                  <c:v>2.124212069607021</c:v>
                </c:pt>
                <c:pt idx="5">
                  <c:v>1.8298463432603578</c:v>
                </c:pt>
                <c:pt idx="6">
                  <c:v>1.6191265797035659</c:v>
                </c:pt>
                <c:pt idx="7">
                  <c:v>1.53283704655202</c:v>
                </c:pt>
                <c:pt idx="8">
                  <c:v>1.4764638171395399</c:v>
                </c:pt>
                <c:pt idx="9">
                  <c:v>1.4753894498383373</c:v>
                </c:pt>
                <c:pt idx="10">
                  <c:v>2.2501862581126253</c:v>
                </c:pt>
              </c:numCache>
            </c:numRef>
          </c:val>
        </c:ser>
        <c:ser>
          <c:idx val="1"/>
          <c:order val="1"/>
          <c:tx>
            <c:strRef>
              <c:f>Sheet2!$A$60</c:f>
              <c:strCache>
                <c:ptCount val="1"/>
                <c:pt idx="0">
                  <c:v>Indian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Sheet2!$B$60:$L$60</c:f>
              <c:numCache>
                <c:formatCode>0.0</c:formatCode>
                <c:ptCount val="11"/>
                <c:pt idx="0">
                  <c:v>2.7250119329082683</c:v>
                </c:pt>
                <c:pt idx="1">
                  <c:v>3.4937127277911095</c:v>
                </c:pt>
                <c:pt idx="2">
                  <c:v>3.7584808241021648</c:v>
                </c:pt>
                <c:pt idx="3">
                  <c:v>3.3731141660157853</c:v>
                </c:pt>
                <c:pt idx="4">
                  <c:v>3.1252576662215952</c:v>
                </c:pt>
                <c:pt idx="5">
                  <c:v>2.5280709578691436</c:v>
                </c:pt>
                <c:pt idx="6">
                  <c:v>2.0803097287456835</c:v>
                </c:pt>
                <c:pt idx="7">
                  <c:v>1.7169348504345492</c:v>
                </c:pt>
                <c:pt idx="8">
                  <c:v>1.653765464739154</c:v>
                </c:pt>
                <c:pt idx="9">
                  <c:v>1.7995235202215161</c:v>
                </c:pt>
                <c:pt idx="10">
                  <c:v>2.6327812467319029</c:v>
                </c:pt>
              </c:numCache>
            </c:numRef>
          </c:val>
        </c:ser>
        <c:ser>
          <c:idx val="2"/>
          <c:order val="2"/>
          <c:tx>
            <c:strRef>
              <c:f>Sheet2!$A$61</c:f>
              <c:strCache>
                <c:ptCount val="1"/>
                <c:pt idx="0">
                  <c:v>Pakistani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Sheet2!$B$61:$L$61</c:f>
              <c:numCache>
                <c:formatCode>0.0</c:formatCode>
                <c:ptCount val="11"/>
                <c:pt idx="0">
                  <c:v>6.6374828899739393</c:v>
                </c:pt>
                <c:pt idx="1">
                  <c:v>4.1265978046520466</c:v>
                </c:pt>
                <c:pt idx="2">
                  <c:v>2.9307945359465002</c:v>
                </c:pt>
                <c:pt idx="3">
                  <c:v>2.0795574055043913</c:v>
                </c:pt>
                <c:pt idx="4">
                  <c:v>1.5488615918950204</c:v>
                </c:pt>
                <c:pt idx="5">
                  <c:v>1.1452890235342497</c:v>
                </c:pt>
                <c:pt idx="6">
                  <c:v>0.69719794511281152</c:v>
                </c:pt>
                <c:pt idx="7">
                  <c:v>0.65463331811062864</c:v>
                </c:pt>
                <c:pt idx="8">
                  <c:v>0.51730160942096348</c:v>
                </c:pt>
                <c:pt idx="9">
                  <c:v>0.45463085522268187</c:v>
                </c:pt>
                <c:pt idx="10">
                  <c:v>2.0981521776693386</c:v>
                </c:pt>
              </c:numCache>
            </c:numRef>
          </c:val>
        </c:ser>
        <c:ser>
          <c:idx val="3"/>
          <c:order val="3"/>
          <c:tx>
            <c:strRef>
              <c:f>Sheet2!$A$62</c:f>
              <c:strCache>
                <c:ptCount val="1"/>
                <c:pt idx="0">
                  <c:v>Bangladeshi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Sheet2!$B$62:$L$62</c:f>
              <c:numCache>
                <c:formatCode>0.0</c:formatCode>
                <c:ptCount val="11"/>
                <c:pt idx="0">
                  <c:v>2.8299100899471981</c:v>
                </c:pt>
                <c:pt idx="1">
                  <c:v>2.0102491149706556</c:v>
                </c:pt>
                <c:pt idx="2">
                  <c:v>1.0856797498349198</c:v>
                </c:pt>
                <c:pt idx="3">
                  <c:v>0.62368116597894951</c:v>
                </c:pt>
                <c:pt idx="4">
                  <c:v>0.51641241095196166</c:v>
                </c:pt>
                <c:pt idx="5">
                  <c:v>0.36958485497145055</c:v>
                </c:pt>
                <c:pt idx="6">
                  <c:v>0.22558698761735804</c:v>
                </c:pt>
                <c:pt idx="7">
                  <c:v>0.1836036836284847</c:v>
                </c:pt>
                <c:pt idx="8">
                  <c:v>0.16319463666333878</c:v>
                </c:pt>
                <c:pt idx="9">
                  <c:v>0.14156562261538733</c:v>
                </c:pt>
                <c:pt idx="10">
                  <c:v>0.82341780203505377</c:v>
                </c:pt>
              </c:numCache>
            </c:numRef>
          </c:val>
        </c:ser>
        <c:ser>
          <c:idx val="4"/>
          <c:order val="4"/>
          <c:tx>
            <c:strRef>
              <c:f>Sheet2!$A$63</c:f>
              <c:strCache>
                <c:ptCount val="1"/>
                <c:pt idx="0">
                  <c:v>Chinese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Sheet2!$B$63:$L$63</c:f>
              <c:numCache>
                <c:formatCode>0.0</c:formatCode>
                <c:ptCount val="11"/>
                <c:pt idx="0">
                  <c:v>0.77414394151853505</c:v>
                </c:pt>
                <c:pt idx="1">
                  <c:v>0.96413997719119071</c:v>
                </c:pt>
                <c:pt idx="2">
                  <c:v>0.83376549802248578</c:v>
                </c:pt>
                <c:pt idx="3">
                  <c:v>0.83760760219718688</c:v>
                </c:pt>
                <c:pt idx="4">
                  <c:v>0.72275199075622731</c:v>
                </c:pt>
                <c:pt idx="5">
                  <c:v>0.68425444338521868</c:v>
                </c:pt>
                <c:pt idx="6">
                  <c:v>0.57082736858249761</c:v>
                </c:pt>
                <c:pt idx="7">
                  <c:v>0.59672622526144159</c:v>
                </c:pt>
                <c:pt idx="8">
                  <c:v>0.54683279469622159</c:v>
                </c:pt>
                <c:pt idx="9">
                  <c:v>0.61461887392767078</c:v>
                </c:pt>
                <c:pt idx="10">
                  <c:v>0.71587515205860375</c:v>
                </c:pt>
              </c:numCache>
            </c:numRef>
          </c:val>
        </c:ser>
        <c:ser>
          <c:idx val="5"/>
          <c:order val="5"/>
          <c:tx>
            <c:strRef>
              <c:f>Sheet2!$A$64</c:f>
              <c:strCache>
                <c:ptCount val="1"/>
                <c:pt idx="0">
                  <c:v>Other Asian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Sheet2!$B$64:$L$64</c:f>
              <c:numCache>
                <c:formatCode>0.0</c:formatCode>
                <c:ptCount val="11"/>
                <c:pt idx="0">
                  <c:v>1.9235290949376602</c:v>
                </c:pt>
                <c:pt idx="1">
                  <c:v>2.2272929090736278</c:v>
                </c:pt>
                <c:pt idx="2">
                  <c:v>2.2161703625838429</c:v>
                </c:pt>
                <c:pt idx="3">
                  <c:v>1.9961894294818954</c:v>
                </c:pt>
                <c:pt idx="4">
                  <c:v>1.7322119448942233</c:v>
                </c:pt>
                <c:pt idx="5">
                  <c:v>1.4458748620966158</c:v>
                </c:pt>
                <c:pt idx="6">
                  <c:v>1.1280110534769605</c:v>
                </c:pt>
                <c:pt idx="7">
                  <c:v>1.0022089075818383</c:v>
                </c:pt>
                <c:pt idx="8">
                  <c:v>0.89727461711587109</c:v>
                </c:pt>
                <c:pt idx="9">
                  <c:v>0.8307403377708793</c:v>
                </c:pt>
                <c:pt idx="10">
                  <c:v>1.5456782458824383</c:v>
                </c:pt>
              </c:numCache>
            </c:numRef>
          </c:val>
        </c:ser>
        <c:ser>
          <c:idx val="6"/>
          <c:order val="6"/>
          <c:tx>
            <c:strRef>
              <c:f>Sheet2!$A$65</c:f>
              <c:strCache>
                <c:ptCount val="1"/>
                <c:pt idx="0">
                  <c:v>Black African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Sheet2!$B$65:$L$65</c:f>
              <c:numCache>
                <c:formatCode>0.0</c:formatCode>
                <c:ptCount val="11"/>
                <c:pt idx="0">
                  <c:v>4.2625462690392499</c:v>
                </c:pt>
                <c:pt idx="1">
                  <c:v>4.4726650668820831</c:v>
                </c:pt>
                <c:pt idx="2">
                  <c:v>3.2284333969412642</c:v>
                </c:pt>
                <c:pt idx="3">
                  <c:v>1.9845562515833535</c:v>
                </c:pt>
                <c:pt idx="4">
                  <c:v>1.3411884866796775</c:v>
                </c:pt>
                <c:pt idx="5">
                  <c:v>0.90472948978208811</c:v>
                </c:pt>
                <c:pt idx="6">
                  <c:v>0.64684761451512984</c:v>
                </c:pt>
                <c:pt idx="7">
                  <c:v>0.55951516920672917</c:v>
                </c:pt>
                <c:pt idx="8">
                  <c:v>0.46818477702714362</c:v>
                </c:pt>
                <c:pt idx="9">
                  <c:v>0.41172226495756148</c:v>
                </c:pt>
                <c:pt idx="10">
                  <c:v>1.8443608800165761</c:v>
                </c:pt>
              </c:numCache>
            </c:numRef>
          </c:val>
        </c:ser>
        <c:ser>
          <c:idx val="7"/>
          <c:order val="7"/>
          <c:tx>
            <c:strRef>
              <c:f>Sheet2!$A$66</c:f>
              <c:strCache>
                <c:ptCount val="1"/>
                <c:pt idx="0">
                  <c:v>Black Caribbean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Sheet2!$B$66:$L$66</c:f>
              <c:numCache>
                <c:formatCode>0.0</c:formatCode>
                <c:ptCount val="11"/>
                <c:pt idx="0">
                  <c:v>2.2817392144153263</c:v>
                </c:pt>
                <c:pt idx="1">
                  <c:v>2.5376842821164693</c:v>
                </c:pt>
                <c:pt idx="2">
                  <c:v>1.9652258006888161</c:v>
                </c:pt>
                <c:pt idx="3">
                  <c:v>1.3730156880639459</c:v>
                </c:pt>
                <c:pt idx="4">
                  <c:v>0.98765399635966344</c:v>
                </c:pt>
                <c:pt idx="5">
                  <c:v>0.6386147647673035</c:v>
                </c:pt>
                <c:pt idx="6">
                  <c:v>0.41075670305426354</c:v>
                </c:pt>
                <c:pt idx="7">
                  <c:v>0.33873843877384463</c:v>
                </c:pt>
                <c:pt idx="8">
                  <c:v>0.28809608802469422</c:v>
                </c:pt>
                <c:pt idx="9">
                  <c:v>0.23444760916954074</c:v>
                </c:pt>
                <c:pt idx="10">
                  <c:v>1.1148625145758209</c:v>
                </c:pt>
              </c:numCache>
            </c:numRef>
          </c:val>
        </c:ser>
        <c:ser>
          <c:idx val="8"/>
          <c:order val="8"/>
          <c:tx>
            <c:strRef>
              <c:f>Sheet2!$A$67</c:f>
              <c:strCache>
                <c:ptCount val="1"/>
                <c:pt idx="0">
                  <c:v>Black Other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Sheet2!$B$67:$L$67</c:f>
              <c:numCache>
                <c:formatCode>0.0</c:formatCode>
                <c:ptCount val="11"/>
                <c:pt idx="0">
                  <c:v>1.2683242110815394</c:v>
                </c:pt>
                <c:pt idx="1">
                  <c:v>1.26111112761054</c:v>
                </c:pt>
                <c:pt idx="2">
                  <c:v>0.94889752783149961</c:v>
                </c:pt>
                <c:pt idx="3">
                  <c:v>0.58624450947831497</c:v>
                </c:pt>
                <c:pt idx="4">
                  <c:v>0.38182025467330238</c:v>
                </c:pt>
                <c:pt idx="5">
                  <c:v>0.24394796281587186</c:v>
                </c:pt>
                <c:pt idx="6">
                  <c:v>0.17023207011597521</c:v>
                </c:pt>
                <c:pt idx="7">
                  <c:v>0.13012466844055817</c:v>
                </c:pt>
                <c:pt idx="8">
                  <c:v>0.10859916808723066</c:v>
                </c:pt>
                <c:pt idx="9">
                  <c:v>9.334399021784251E-2</c:v>
                </c:pt>
                <c:pt idx="10">
                  <c:v>0.52413530887910553</c:v>
                </c:pt>
              </c:numCache>
            </c:numRef>
          </c:val>
        </c:ser>
        <c:ser>
          <c:idx val="9"/>
          <c:order val="9"/>
          <c:tx>
            <c:strRef>
              <c:f>Sheet2!$A$68</c:f>
              <c:strCache>
                <c:ptCount val="1"/>
                <c:pt idx="0">
                  <c:v>Arab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Sheet2!$B$68:$L$68</c:f>
              <c:numCache>
                <c:formatCode>0.0</c:formatCode>
                <c:ptCount val="11"/>
                <c:pt idx="0">
                  <c:v>0.82306422226225651</c:v>
                </c:pt>
                <c:pt idx="1">
                  <c:v>0.69061245218465661</c:v>
                </c:pt>
                <c:pt idx="2">
                  <c:v>0.60450842408791761</c:v>
                </c:pt>
                <c:pt idx="3">
                  <c:v>0.48000484120618198</c:v>
                </c:pt>
                <c:pt idx="4">
                  <c:v>0.39468595758299857</c:v>
                </c:pt>
                <c:pt idx="5">
                  <c:v>0.34423789119318893</c:v>
                </c:pt>
                <c:pt idx="6">
                  <c:v>0.26421554812880776</c:v>
                </c:pt>
                <c:pt idx="7">
                  <c:v>0.2053449748065187</c:v>
                </c:pt>
                <c:pt idx="8">
                  <c:v>0.16584805279343648</c:v>
                </c:pt>
                <c:pt idx="9">
                  <c:v>0.17186536289232796</c:v>
                </c:pt>
                <c:pt idx="10">
                  <c:v>0.41685486143105727</c:v>
                </c:pt>
              </c:numCache>
            </c:numRef>
          </c:val>
        </c:ser>
        <c:ser>
          <c:idx val="10"/>
          <c:order val="10"/>
          <c:tx>
            <c:strRef>
              <c:f>Sheet2!$A$69</c:f>
              <c:strCache>
                <c:ptCount val="1"/>
                <c:pt idx="0">
                  <c:v>Other ethnic groups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Sheet2!$B$69:$L$69</c:f>
              <c:numCache>
                <c:formatCode>0.0</c:formatCode>
                <c:ptCount val="11"/>
                <c:pt idx="0">
                  <c:v>1.0426297343929622</c:v>
                </c:pt>
                <c:pt idx="1">
                  <c:v>1.1162729573047598</c:v>
                </c:pt>
                <c:pt idx="2">
                  <c:v>0.92838485650174341</c:v>
                </c:pt>
                <c:pt idx="3">
                  <c:v>0.7026138754682405</c:v>
                </c:pt>
                <c:pt idx="4">
                  <c:v>0.56950926077051867</c:v>
                </c:pt>
                <c:pt idx="5">
                  <c:v>0.47901786288939502</c:v>
                </c:pt>
                <c:pt idx="6">
                  <c:v>0.39884464449260476</c:v>
                </c:pt>
                <c:pt idx="7">
                  <c:v>0.33246691247248888</c:v>
                </c:pt>
                <c:pt idx="8">
                  <c:v>0.30535283753266712</c:v>
                </c:pt>
                <c:pt idx="9">
                  <c:v>0.26775037326046036</c:v>
                </c:pt>
                <c:pt idx="10">
                  <c:v>0.61765295310973756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1549696"/>
        <c:axId val="71551616"/>
      </c:barChart>
      <c:catAx>
        <c:axId val="71549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IMD decile</a:t>
                </a:r>
              </a:p>
            </c:rich>
          </c:tx>
          <c:overlay val="0"/>
        </c:title>
        <c:majorTickMark val="out"/>
        <c:minorTickMark val="none"/>
        <c:tickLblPos val="nextTo"/>
        <c:crossAx val="71551616"/>
        <c:crosses val="autoZero"/>
        <c:auto val="1"/>
        <c:lblAlgn val="ctr"/>
        <c:lblOffset val="100"/>
        <c:noMultiLvlLbl val="0"/>
      </c:catAx>
      <c:valAx>
        <c:axId val="71551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of population</a:t>
                </a:r>
              </a:p>
            </c:rich>
          </c:tx>
          <c:overlay val="0"/>
        </c:title>
        <c:numFmt formatCode="0.0" sourceLinked="1"/>
        <c:majorTickMark val="out"/>
        <c:minorTickMark val="none"/>
        <c:tickLblPos val="nextTo"/>
        <c:crossAx val="715496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Sheet2!$A$85</c:f>
              <c:strCache>
                <c:ptCount val="1"/>
                <c:pt idx="0">
                  <c:v>Mixed parentage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Sheet2!$B$85:$K$85</c:f>
              <c:numCache>
                <c:formatCode>0.0</c:formatCode>
                <c:ptCount val="10"/>
                <c:pt idx="0">
                  <c:v>1.1790251298749801</c:v>
                </c:pt>
                <c:pt idx="1">
                  <c:v>1.1818268569530719</c:v>
                </c:pt>
                <c:pt idx="2">
                  <c:v>0.76392701919874184</c:v>
                </c:pt>
                <c:pt idx="3">
                  <c:v>0.23463423011249751</c:v>
                </c:pt>
                <c:pt idx="4">
                  <c:v>-0.12597418850560071</c:v>
                </c:pt>
                <c:pt idx="5">
                  <c:v>-0.42033991485226424</c:v>
                </c:pt>
                <c:pt idx="6">
                  <c:v>-0.63105967840905752</c:v>
                </c:pt>
                <c:pt idx="7">
                  <c:v>-0.71734921156060294</c:v>
                </c:pt>
                <c:pt idx="8">
                  <c:v>-0.7737224409730814</c:v>
                </c:pt>
                <c:pt idx="9">
                  <c:v>-0.77479680827428521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Sheet2!$A$86</c:f>
              <c:strCache>
                <c:ptCount val="1"/>
                <c:pt idx="0">
                  <c:v>Indian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Sheet2!$B$86:$K$86</c:f>
              <c:numCache>
                <c:formatCode>0.0</c:formatCode>
                <c:ptCount val="10"/>
                <c:pt idx="0">
                  <c:v>9.2230686176367996E-2</c:v>
                </c:pt>
                <c:pt idx="1">
                  <c:v>0.86093148105920925</c:v>
                </c:pt>
                <c:pt idx="2">
                  <c:v>1.125699577370264</c:v>
                </c:pt>
                <c:pt idx="3">
                  <c:v>0.74033291928388545</c:v>
                </c:pt>
                <c:pt idx="4">
                  <c:v>0.49247641948969489</c:v>
                </c:pt>
                <c:pt idx="5">
                  <c:v>-0.10471028886275668</c:v>
                </c:pt>
                <c:pt idx="6">
                  <c:v>-0.55247151798621896</c:v>
                </c:pt>
                <c:pt idx="7">
                  <c:v>-0.91584639629734999</c:v>
                </c:pt>
                <c:pt idx="8">
                  <c:v>-0.97901578199274608</c:v>
                </c:pt>
                <c:pt idx="9">
                  <c:v>-0.83325772651038554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Sheet2!$A$87</c:f>
              <c:strCache>
                <c:ptCount val="1"/>
                <c:pt idx="0">
                  <c:v>Pakistani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Sheet2!$B$87:$K$87</c:f>
              <c:numCache>
                <c:formatCode>0.0</c:formatCode>
                <c:ptCount val="10"/>
                <c:pt idx="0">
                  <c:v>4.5393307123046114</c:v>
                </c:pt>
                <c:pt idx="1">
                  <c:v>2.0284456269827067</c:v>
                </c:pt>
                <c:pt idx="2">
                  <c:v>0.83264235827715982</c:v>
                </c:pt>
                <c:pt idx="3">
                  <c:v>-1.8594772164947329E-2</c:v>
                </c:pt>
                <c:pt idx="4">
                  <c:v>-0.54929058577431777</c:v>
                </c:pt>
                <c:pt idx="5">
                  <c:v>-0.95286315413508982</c:v>
                </c:pt>
                <c:pt idx="6">
                  <c:v>-1.400954232556527</c:v>
                </c:pt>
                <c:pt idx="7">
                  <c:v>-1.4435188595587101</c:v>
                </c:pt>
                <c:pt idx="8">
                  <c:v>-1.5808505682483762</c:v>
                </c:pt>
                <c:pt idx="9">
                  <c:v>-1.6435213224466558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Sheet2!$A$88</c:f>
              <c:strCache>
                <c:ptCount val="1"/>
                <c:pt idx="0">
                  <c:v>Bangladeshi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Sheet2!$B$88:$K$88</c:f>
              <c:numCache>
                <c:formatCode>0.0</c:formatCode>
                <c:ptCount val="10"/>
                <c:pt idx="0">
                  <c:v>2.0064922879121445</c:v>
                </c:pt>
                <c:pt idx="1">
                  <c:v>1.1868313129356036</c:v>
                </c:pt>
                <c:pt idx="2">
                  <c:v>0.26226194779986622</c:v>
                </c:pt>
                <c:pt idx="3">
                  <c:v>-0.19973663605610417</c:v>
                </c:pt>
                <c:pt idx="4">
                  <c:v>-0.30700539108309138</c:v>
                </c:pt>
                <c:pt idx="5">
                  <c:v>-0.45383294706360389</c:v>
                </c:pt>
                <c:pt idx="6">
                  <c:v>-0.5978308144176957</c:v>
                </c:pt>
                <c:pt idx="7">
                  <c:v>-0.63981411840656954</c:v>
                </c:pt>
                <c:pt idx="8">
                  <c:v>-0.66022316537171499</c:v>
                </c:pt>
                <c:pt idx="9">
                  <c:v>-0.68185217941966647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Sheet2!$A$89</c:f>
              <c:strCache>
                <c:ptCount val="1"/>
                <c:pt idx="0">
                  <c:v>Chinese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Sheet2!$B$89:$K$89</c:f>
              <c:numCache>
                <c:formatCode>0.0</c:formatCode>
                <c:ptCount val="10"/>
                <c:pt idx="0">
                  <c:v>5.8268789459931573E-2</c:v>
                </c:pt>
                <c:pt idx="1">
                  <c:v>0.24826482513258719</c:v>
                </c:pt>
                <c:pt idx="2">
                  <c:v>0.11789034596388233</c:v>
                </c:pt>
                <c:pt idx="3">
                  <c:v>0.12173245013858314</c:v>
                </c:pt>
                <c:pt idx="4">
                  <c:v>6.8768386976243495E-3</c:v>
                </c:pt>
                <c:pt idx="5">
                  <c:v>-3.1620708673384415E-2</c:v>
                </c:pt>
                <c:pt idx="6">
                  <c:v>-0.14504778347610581</c:v>
                </c:pt>
                <c:pt idx="7">
                  <c:v>-0.11914892679716105</c:v>
                </c:pt>
                <c:pt idx="8">
                  <c:v>-0.16904235736238107</c:v>
                </c:pt>
                <c:pt idx="9">
                  <c:v>-0.1012562781309328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Sheet2!$A$90</c:f>
              <c:strCache>
                <c:ptCount val="1"/>
                <c:pt idx="0">
                  <c:v>Other Asian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Sheet2!$B$90:$K$90</c:f>
              <c:numCache>
                <c:formatCode>0.0</c:formatCode>
                <c:ptCount val="10"/>
                <c:pt idx="0">
                  <c:v>0.37785084905522204</c:v>
                </c:pt>
                <c:pt idx="1">
                  <c:v>0.68161466319119068</c:v>
                </c:pt>
                <c:pt idx="2">
                  <c:v>0.67049211670140363</c:v>
                </c:pt>
                <c:pt idx="3">
                  <c:v>0.45051118359945402</c:v>
                </c:pt>
                <c:pt idx="4">
                  <c:v>0.18653369901178296</c:v>
                </c:pt>
                <c:pt idx="5">
                  <c:v>-9.9803383785823277E-2</c:v>
                </c:pt>
                <c:pt idx="6">
                  <c:v>-0.41766719240547889</c:v>
                </c:pt>
                <c:pt idx="7">
                  <c:v>-0.54346933830060107</c:v>
                </c:pt>
                <c:pt idx="8">
                  <c:v>-0.64840362876656898</c:v>
                </c:pt>
                <c:pt idx="9">
                  <c:v>-0.71493790811156077</c:v>
                </c:pt>
              </c:numCache>
            </c:numRef>
          </c:val>
          <c:smooth val="0"/>
        </c:ser>
        <c:ser>
          <c:idx val="7"/>
          <c:order val="6"/>
          <c:tx>
            <c:strRef>
              <c:f>Sheet2!$A$91</c:f>
              <c:strCache>
                <c:ptCount val="1"/>
                <c:pt idx="0">
                  <c:v>Black African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Sheet2!$B$91:$K$91</c:f>
              <c:numCache>
                <c:formatCode>0.0</c:formatCode>
                <c:ptCount val="10"/>
                <c:pt idx="0">
                  <c:v>2.4181853890226797</c:v>
                </c:pt>
                <c:pt idx="1">
                  <c:v>2.6283041868655093</c:v>
                </c:pt>
                <c:pt idx="2">
                  <c:v>1.3840725169246877</c:v>
                </c:pt>
                <c:pt idx="3">
                  <c:v>0.14019537156677708</c:v>
                </c:pt>
                <c:pt idx="4">
                  <c:v>-0.50317239333689812</c:v>
                </c:pt>
                <c:pt idx="5">
                  <c:v>-0.93963139023448805</c:v>
                </c:pt>
                <c:pt idx="6">
                  <c:v>-1.1975132655014469</c:v>
                </c:pt>
                <c:pt idx="7">
                  <c:v>-1.2848457108098459</c:v>
                </c:pt>
                <c:pt idx="8">
                  <c:v>-1.3761761029894326</c:v>
                </c:pt>
                <c:pt idx="9">
                  <c:v>-1.4326386150590131</c:v>
                </c:pt>
              </c:numCache>
            </c:numRef>
          </c:val>
          <c:smooth val="0"/>
        </c:ser>
        <c:ser>
          <c:idx val="8"/>
          <c:order val="7"/>
          <c:tx>
            <c:strRef>
              <c:f>Sheet2!$A$92</c:f>
              <c:strCache>
                <c:ptCount val="1"/>
                <c:pt idx="0">
                  <c:v>Black Caribbean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Sheet2!$B$92:$K$92</c:f>
              <c:numCache>
                <c:formatCode>0.0</c:formatCode>
                <c:ptCount val="10"/>
                <c:pt idx="0">
                  <c:v>1.1668766998395048</c:v>
                </c:pt>
                <c:pt idx="1">
                  <c:v>1.4228217675406469</c:v>
                </c:pt>
                <c:pt idx="2">
                  <c:v>0.8503632861129955</c:v>
                </c:pt>
                <c:pt idx="3">
                  <c:v>0.25815317348812616</c:v>
                </c:pt>
                <c:pt idx="4">
                  <c:v>-0.1272085182161562</c:v>
                </c:pt>
                <c:pt idx="5">
                  <c:v>-0.47624774980851575</c:v>
                </c:pt>
                <c:pt idx="6">
                  <c:v>-0.70410581152155705</c:v>
                </c:pt>
                <c:pt idx="7">
                  <c:v>-0.77612407580197562</c:v>
                </c:pt>
                <c:pt idx="8">
                  <c:v>-0.82676642655112575</c:v>
                </c:pt>
                <c:pt idx="9">
                  <c:v>-0.88041490540627865</c:v>
                </c:pt>
              </c:numCache>
            </c:numRef>
          </c:val>
          <c:smooth val="0"/>
        </c:ser>
        <c:ser>
          <c:idx val="9"/>
          <c:order val="8"/>
          <c:tx>
            <c:strRef>
              <c:f>Sheet2!$A$93</c:f>
              <c:strCache>
                <c:ptCount val="1"/>
                <c:pt idx="0">
                  <c:v>Black Other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Sheet2!$B$93:$K$93</c:f>
              <c:numCache>
                <c:formatCode>0.0</c:formatCode>
                <c:ptCount val="10"/>
                <c:pt idx="0">
                  <c:v>0.74418890220243372</c:v>
                </c:pt>
                <c:pt idx="1">
                  <c:v>0.73697581873143436</c:v>
                </c:pt>
                <c:pt idx="2">
                  <c:v>0.4247622189523938</c:v>
                </c:pt>
                <c:pt idx="3">
                  <c:v>6.2109200599209317E-2</c:v>
                </c:pt>
                <c:pt idx="4">
                  <c:v>-0.14231505420580343</c:v>
                </c:pt>
                <c:pt idx="5">
                  <c:v>-0.28018734606323403</c:v>
                </c:pt>
                <c:pt idx="6">
                  <c:v>-0.35390323876313035</c:v>
                </c:pt>
                <c:pt idx="7">
                  <c:v>-0.3940106404385475</c:v>
                </c:pt>
                <c:pt idx="8">
                  <c:v>-0.41553614079187506</c:v>
                </c:pt>
                <c:pt idx="9">
                  <c:v>-0.43079131866126319</c:v>
                </c:pt>
              </c:numCache>
            </c:numRef>
          </c:val>
          <c:smooth val="0"/>
        </c:ser>
        <c:ser>
          <c:idx val="10"/>
          <c:order val="9"/>
          <c:tx>
            <c:strRef>
              <c:f>Sheet2!$A$94</c:f>
              <c:strCache>
                <c:ptCount val="1"/>
                <c:pt idx="0">
                  <c:v>Arab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Sheet2!$B$94:$K$94</c:f>
              <c:numCache>
                <c:formatCode>0.0</c:formatCode>
                <c:ptCount val="10"/>
                <c:pt idx="0">
                  <c:v>0.40620936083119974</c:v>
                </c:pt>
                <c:pt idx="1">
                  <c:v>0.27375759075359929</c:v>
                </c:pt>
                <c:pt idx="2">
                  <c:v>0.1876535626568612</c:v>
                </c:pt>
                <c:pt idx="3">
                  <c:v>6.3149979775125056E-2</c:v>
                </c:pt>
                <c:pt idx="4">
                  <c:v>-2.2168903848058578E-2</c:v>
                </c:pt>
                <c:pt idx="5">
                  <c:v>-7.2616970237867992E-2</c:v>
                </c:pt>
                <c:pt idx="6">
                  <c:v>-0.15263931330224925</c:v>
                </c:pt>
                <c:pt idx="7">
                  <c:v>-0.21150988662453821</c:v>
                </c:pt>
                <c:pt idx="8">
                  <c:v>-0.25100680863762076</c:v>
                </c:pt>
                <c:pt idx="9">
                  <c:v>-0.24498949853872937</c:v>
                </c:pt>
              </c:numCache>
            </c:numRef>
          </c:val>
          <c:smooth val="0"/>
        </c:ser>
        <c:ser>
          <c:idx val="11"/>
          <c:order val="10"/>
          <c:tx>
            <c:strRef>
              <c:f>Sheet2!$A$95</c:f>
              <c:strCache>
                <c:ptCount val="1"/>
                <c:pt idx="0">
                  <c:v>Other ethnic groups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Sheet2!$B$95:$K$95</c:f>
              <c:numCache>
                <c:formatCode>0.0</c:formatCode>
                <c:ptCount val="10"/>
                <c:pt idx="0">
                  <c:v>0.42497678128322652</c:v>
                </c:pt>
                <c:pt idx="1">
                  <c:v>0.49862000419502206</c:v>
                </c:pt>
                <c:pt idx="2">
                  <c:v>0.31073190339200607</c:v>
                </c:pt>
                <c:pt idx="3">
                  <c:v>8.4960922358503069E-2</c:v>
                </c:pt>
                <c:pt idx="4">
                  <c:v>-4.8143692339218593E-2</c:v>
                </c:pt>
                <c:pt idx="5">
                  <c:v>-0.13863509022034234</c:v>
                </c:pt>
                <c:pt idx="6">
                  <c:v>-0.21880830861713294</c:v>
                </c:pt>
                <c:pt idx="7">
                  <c:v>-0.28518604063724895</c:v>
                </c:pt>
                <c:pt idx="8">
                  <c:v>-0.31230011557707088</c:v>
                </c:pt>
                <c:pt idx="9">
                  <c:v>-0.3499025798492777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761920"/>
        <c:axId val="71763840"/>
      </c:lineChart>
      <c:catAx>
        <c:axId val="717619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IMD decile</a:t>
                </a:r>
              </a:p>
            </c:rich>
          </c:tx>
          <c:overlay val="0"/>
        </c:title>
        <c:majorTickMark val="out"/>
        <c:minorTickMark val="none"/>
        <c:tickLblPos val="low"/>
        <c:crossAx val="71763840"/>
        <c:crosses val="autoZero"/>
        <c:auto val="1"/>
        <c:lblAlgn val="ctr"/>
        <c:lblOffset val="100"/>
        <c:noMultiLvlLbl val="0"/>
      </c:catAx>
      <c:valAx>
        <c:axId val="717638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Difference betgween percentage of decile population and percentage of England population </a:t>
                </a:r>
              </a:p>
            </c:rich>
          </c:tx>
          <c:overlay val="0"/>
        </c:title>
        <c:numFmt formatCode="0.0" sourceLinked="1"/>
        <c:majorTickMark val="out"/>
        <c:minorTickMark val="none"/>
        <c:tickLblPos val="nextTo"/>
        <c:crossAx val="717619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'[SWB-IMD_Book1.xlsx]Sheet2'!$A$15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'[SWB-IMD_Book1.xlsx]Sheet2'!$B$15:$I$15</c:f>
              <c:numCache>
                <c:formatCode>General</c:formatCode>
                <c:ptCount val="8"/>
                <c:pt idx="0">
                  <c:v>3.25</c:v>
                </c:pt>
                <c:pt idx="1">
                  <c:v>3.4299999999999997</c:v>
                </c:pt>
                <c:pt idx="2">
                  <c:v>6.94</c:v>
                </c:pt>
                <c:pt idx="3">
                  <c:v>6.98</c:v>
                </c:pt>
                <c:pt idx="4">
                  <c:v>6.98</c:v>
                </c:pt>
                <c:pt idx="5">
                  <c:v>7.1</c:v>
                </c:pt>
                <c:pt idx="6">
                  <c:v>7.1599999999999975</c:v>
                </c:pt>
                <c:pt idx="7">
                  <c:v>7.51</c:v>
                </c:pt>
              </c:numCache>
            </c:numRef>
          </c:val>
        </c:ser>
        <c:ser>
          <c:idx val="1"/>
          <c:order val="1"/>
          <c:tx>
            <c:strRef>
              <c:f>'[SWB-IMD_Book1.xlsx]Sheet2'!$A$16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'[SWB-IMD_Book1.xlsx]Sheet2'!$B$16:$I$16</c:f>
              <c:numCache>
                <c:formatCode>General</c:formatCode>
                <c:ptCount val="8"/>
                <c:pt idx="0">
                  <c:v>3.15</c:v>
                </c:pt>
                <c:pt idx="1">
                  <c:v>3.3499999999999988</c:v>
                </c:pt>
                <c:pt idx="2">
                  <c:v>7.14</c:v>
                </c:pt>
                <c:pt idx="3">
                  <c:v>7.18</c:v>
                </c:pt>
                <c:pt idx="4">
                  <c:v>7.23</c:v>
                </c:pt>
                <c:pt idx="5">
                  <c:v>7.3199999999999985</c:v>
                </c:pt>
                <c:pt idx="6">
                  <c:v>7.41</c:v>
                </c:pt>
                <c:pt idx="7">
                  <c:v>7.6899999999999995</c:v>
                </c:pt>
              </c:numCache>
            </c:numRef>
          </c:val>
        </c:ser>
        <c:ser>
          <c:idx val="2"/>
          <c:order val="2"/>
          <c:tx>
            <c:strRef>
              <c:f>'[SWB-IMD_Book1.xlsx]Sheet2'!$A$17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'[SWB-IMD_Book1.xlsx]Sheet2'!$B$17:$I$17</c:f>
              <c:numCache>
                <c:formatCode>General</c:formatCode>
                <c:ptCount val="8"/>
                <c:pt idx="0">
                  <c:v>2.94</c:v>
                </c:pt>
                <c:pt idx="1">
                  <c:v>3.2</c:v>
                </c:pt>
                <c:pt idx="2">
                  <c:v>7.34</c:v>
                </c:pt>
                <c:pt idx="3">
                  <c:v>7.38</c:v>
                </c:pt>
                <c:pt idx="4">
                  <c:v>7.42</c:v>
                </c:pt>
                <c:pt idx="5">
                  <c:v>7.48</c:v>
                </c:pt>
                <c:pt idx="6">
                  <c:v>7.6099999999999985</c:v>
                </c:pt>
                <c:pt idx="7">
                  <c:v>7.8199999999999985</c:v>
                </c:pt>
              </c:numCache>
            </c:numRef>
          </c:val>
        </c:ser>
        <c:ser>
          <c:idx val="3"/>
          <c:order val="3"/>
          <c:tx>
            <c:strRef>
              <c:f>'[SWB-IMD_Book1.xlsx]Sheet2'!$A$18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'[SWB-IMD_Book1.xlsx]Sheet2'!$B$18:$I$18</c:f>
              <c:numCache>
                <c:formatCode>General</c:formatCode>
                <c:ptCount val="8"/>
                <c:pt idx="0">
                  <c:v>2.96</c:v>
                </c:pt>
                <c:pt idx="1">
                  <c:v>3.14</c:v>
                </c:pt>
                <c:pt idx="2">
                  <c:v>7.38</c:v>
                </c:pt>
                <c:pt idx="3">
                  <c:v>7.4700000000000024</c:v>
                </c:pt>
                <c:pt idx="4">
                  <c:v>7.51</c:v>
                </c:pt>
                <c:pt idx="5">
                  <c:v>7.6499999999999995</c:v>
                </c:pt>
                <c:pt idx="6">
                  <c:v>7.67</c:v>
                </c:pt>
                <c:pt idx="7">
                  <c:v>7.95</c:v>
                </c:pt>
              </c:numCache>
            </c:numRef>
          </c:val>
        </c:ser>
        <c:ser>
          <c:idx val="4"/>
          <c:order val="4"/>
          <c:tx>
            <c:strRef>
              <c:f>'[SWB-IMD_Book1.xlsx]Sheet2'!$A$19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'[SWB-IMD_Book1.xlsx]Sheet2'!$B$19:$I$19</c:f>
              <c:numCache>
                <c:formatCode>General</c:formatCode>
                <c:ptCount val="8"/>
                <c:pt idx="0">
                  <c:v>2.8499999999999988</c:v>
                </c:pt>
                <c:pt idx="1">
                  <c:v>3.17</c:v>
                </c:pt>
                <c:pt idx="2">
                  <c:v>7.46</c:v>
                </c:pt>
                <c:pt idx="3">
                  <c:v>7.51</c:v>
                </c:pt>
                <c:pt idx="4">
                  <c:v>7.6199999999999966</c:v>
                </c:pt>
                <c:pt idx="5">
                  <c:v>7.6899999999999995</c:v>
                </c:pt>
                <c:pt idx="6">
                  <c:v>7.7700000000000014</c:v>
                </c:pt>
                <c:pt idx="7">
                  <c:v>7.99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073792"/>
        <c:axId val="117075328"/>
        <c:axId val="0"/>
      </c:bar3DChart>
      <c:catAx>
        <c:axId val="11707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17075328"/>
        <c:crosses val="autoZero"/>
        <c:auto val="1"/>
        <c:lblAlgn val="ctr"/>
        <c:lblOffset val="100"/>
        <c:noMultiLvlLbl val="0"/>
      </c:catAx>
      <c:valAx>
        <c:axId val="117075328"/>
        <c:scaling>
          <c:orientation val="minMax"/>
          <c:min val="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0737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217707229432843E-2"/>
          <c:y val="3.311713552584454E-2"/>
          <c:w val="0.91939717604743854"/>
          <c:h val="0.853467231595631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'[SWB-IMD_Book1.xlsx]Sheet1'!$A$14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'[SWB-IMD_Book1.xlsx]Sheet1'!$B$14:$M$14</c:f>
              <c:numCache>
                <c:formatCode>General</c:formatCode>
                <c:ptCount val="12"/>
                <c:pt idx="0">
                  <c:v>23.9</c:v>
                </c:pt>
                <c:pt idx="1">
                  <c:v>24.4</c:v>
                </c:pt>
                <c:pt idx="2">
                  <c:v>24.3</c:v>
                </c:pt>
                <c:pt idx="3">
                  <c:v>49.7</c:v>
                </c:pt>
                <c:pt idx="4">
                  <c:v>53</c:v>
                </c:pt>
                <c:pt idx="5">
                  <c:v>46</c:v>
                </c:pt>
                <c:pt idx="6">
                  <c:v>49.2</c:v>
                </c:pt>
                <c:pt idx="7">
                  <c:v>50.2</c:v>
                </c:pt>
                <c:pt idx="8">
                  <c:v>36.800000000000004</c:v>
                </c:pt>
                <c:pt idx="9">
                  <c:v>54.9</c:v>
                </c:pt>
                <c:pt idx="10">
                  <c:v>51.9</c:v>
                </c:pt>
                <c:pt idx="11">
                  <c:v>48.3</c:v>
                </c:pt>
              </c:numCache>
            </c:numRef>
          </c:val>
        </c:ser>
        <c:ser>
          <c:idx val="1"/>
          <c:order val="1"/>
          <c:tx>
            <c:strRef>
              <c:f>'[SWB-IMD_Book1.xlsx]Sheet1'!$A$15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'[SWB-IMD_Book1.xlsx]Sheet1'!$B$15:$M$15</c:f>
              <c:numCache>
                <c:formatCode>General</c:formatCode>
                <c:ptCount val="12"/>
                <c:pt idx="0">
                  <c:v>22.9</c:v>
                </c:pt>
                <c:pt idx="1">
                  <c:v>25</c:v>
                </c:pt>
                <c:pt idx="2">
                  <c:v>25.6</c:v>
                </c:pt>
                <c:pt idx="3">
                  <c:v>53.2</c:v>
                </c:pt>
                <c:pt idx="4">
                  <c:v>54.3</c:v>
                </c:pt>
                <c:pt idx="5">
                  <c:v>49.6</c:v>
                </c:pt>
                <c:pt idx="6">
                  <c:v>54.4</c:v>
                </c:pt>
                <c:pt idx="7">
                  <c:v>50.9</c:v>
                </c:pt>
                <c:pt idx="8">
                  <c:v>40.1</c:v>
                </c:pt>
                <c:pt idx="9">
                  <c:v>59.8</c:v>
                </c:pt>
                <c:pt idx="10">
                  <c:v>54</c:v>
                </c:pt>
                <c:pt idx="11">
                  <c:v>56.5</c:v>
                </c:pt>
              </c:numCache>
            </c:numRef>
          </c:val>
        </c:ser>
        <c:ser>
          <c:idx val="2"/>
          <c:order val="2"/>
          <c:tx>
            <c:strRef>
              <c:f>'[SWB-IMD_Book1.xlsx]Sheet1'!$A$16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'[SWB-IMD_Book1.xlsx]Sheet1'!$B$16:$M$16</c:f>
              <c:numCache>
                <c:formatCode>General</c:formatCode>
                <c:ptCount val="12"/>
                <c:pt idx="0">
                  <c:v>20.9</c:v>
                </c:pt>
                <c:pt idx="1">
                  <c:v>20.399999999999999</c:v>
                </c:pt>
                <c:pt idx="2">
                  <c:v>22.2</c:v>
                </c:pt>
                <c:pt idx="3">
                  <c:v>56.9</c:v>
                </c:pt>
                <c:pt idx="4">
                  <c:v>54.2</c:v>
                </c:pt>
                <c:pt idx="5">
                  <c:v>49.3</c:v>
                </c:pt>
                <c:pt idx="6">
                  <c:v>58.2</c:v>
                </c:pt>
                <c:pt idx="7">
                  <c:v>51.4</c:v>
                </c:pt>
                <c:pt idx="8">
                  <c:v>37.300000000000004</c:v>
                </c:pt>
                <c:pt idx="9">
                  <c:v>63.6</c:v>
                </c:pt>
                <c:pt idx="10">
                  <c:v>58.2</c:v>
                </c:pt>
                <c:pt idx="11">
                  <c:v>56.2</c:v>
                </c:pt>
              </c:numCache>
            </c:numRef>
          </c:val>
        </c:ser>
        <c:ser>
          <c:idx val="3"/>
          <c:order val="3"/>
          <c:tx>
            <c:strRef>
              <c:f>'[SWB-IMD_Book1.xlsx]Sheet1'!$A$17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'[SWB-IMD_Book1.xlsx]Sheet1'!$B$17:$M$17</c:f>
              <c:numCache>
                <c:formatCode>General</c:formatCode>
                <c:ptCount val="12"/>
                <c:pt idx="0">
                  <c:v>20.7</c:v>
                </c:pt>
                <c:pt idx="1">
                  <c:v>25.7</c:v>
                </c:pt>
                <c:pt idx="2">
                  <c:v>24.6</c:v>
                </c:pt>
                <c:pt idx="3">
                  <c:v>58</c:v>
                </c:pt>
                <c:pt idx="4">
                  <c:v>49.3</c:v>
                </c:pt>
                <c:pt idx="5">
                  <c:v>42.9</c:v>
                </c:pt>
                <c:pt idx="6">
                  <c:v>60.6</c:v>
                </c:pt>
                <c:pt idx="7">
                  <c:v>53.6</c:v>
                </c:pt>
                <c:pt idx="8">
                  <c:v>42.1</c:v>
                </c:pt>
                <c:pt idx="9">
                  <c:v>66.099999999999994</c:v>
                </c:pt>
                <c:pt idx="10">
                  <c:v>56.8</c:v>
                </c:pt>
                <c:pt idx="11">
                  <c:v>57.5</c:v>
                </c:pt>
              </c:numCache>
            </c:numRef>
          </c:val>
        </c:ser>
        <c:ser>
          <c:idx val="4"/>
          <c:order val="4"/>
          <c:tx>
            <c:strRef>
              <c:f>'[SWB-IMD_Book1.xlsx]Sheet1'!$A$18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'[SWB-IMD_Book1.xlsx]Sheet1'!$B$18:$M$18</c:f>
              <c:numCache>
                <c:formatCode>General</c:formatCode>
                <c:ptCount val="12"/>
                <c:pt idx="0">
                  <c:v>19.5</c:v>
                </c:pt>
                <c:pt idx="1">
                  <c:v>24.4</c:v>
                </c:pt>
                <c:pt idx="2">
                  <c:v>22.3</c:v>
                </c:pt>
                <c:pt idx="3">
                  <c:v>59</c:v>
                </c:pt>
                <c:pt idx="4">
                  <c:v>56.4</c:v>
                </c:pt>
                <c:pt idx="5">
                  <c:v>51</c:v>
                </c:pt>
                <c:pt idx="6">
                  <c:v>63.2</c:v>
                </c:pt>
                <c:pt idx="7">
                  <c:v>56</c:v>
                </c:pt>
                <c:pt idx="8">
                  <c:v>49.7</c:v>
                </c:pt>
                <c:pt idx="9">
                  <c:v>67.599999999999994</c:v>
                </c:pt>
                <c:pt idx="10">
                  <c:v>63.6</c:v>
                </c:pt>
                <c:pt idx="11">
                  <c:v>54.8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132672"/>
        <c:axId val="117138560"/>
        <c:axId val="0"/>
      </c:bar3DChart>
      <c:catAx>
        <c:axId val="117132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17138560"/>
        <c:crosses val="autoZero"/>
        <c:auto val="1"/>
        <c:lblAlgn val="ctr"/>
        <c:lblOffset val="100"/>
        <c:noMultiLvlLbl val="0"/>
      </c:catAx>
      <c:valAx>
        <c:axId val="117138560"/>
        <c:scaling>
          <c:orientation val="minMax"/>
          <c:min val="10"/>
        </c:scaling>
        <c:delete val="0"/>
        <c:axPos val="l"/>
        <c:majorGridlines>
          <c:spPr>
            <a:ln w="9525"/>
          </c:spPr>
        </c:majorGridlines>
        <c:numFmt formatCode="General" sourceLinked="1"/>
        <c:majorTickMark val="out"/>
        <c:minorTickMark val="none"/>
        <c:tickLblPos val="nextTo"/>
        <c:crossAx val="1171326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3241882308366816E-2"/>
          <c:y val="3.6354026473606332E-2"/>
          <c:w val="0.92709867613825558"/>
          <c:h val="0.8816169835352109"/>
        </c:manualLayout>
      </c:layout>
      <c:lineChart>
        <c:grouping val="standard"/>
        <c:varyColors val="0"/>
        <c:ser>
          <c:idx val="0"/>
          <c:order val="0"/>
          <c:tx>
            <c:strRef>
              <c:f>Sheet4!$B$3</c:f>
              <c:strCache>
                <c:ptCount val="1"/>
                <c:pt idx="0">
                  <c:v>Anxious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Sheet4!$B$4:$B$17</c:f>
              <c:numCache>
                <c:formatCode>General</c:formatCode>
                <c:ptCount val="14"/>
                <c:pt idx="0">
                  <c:v>1</c:v>
                </c:pt>
                <c:pt idx="1">
                  <c:v>1.33</c:v>
                </c:pt>
                <c:pt idx="2">
                  <c:v>1.42</c:v>
                </c:pt>
                <c:pt idx="3">
                  <c:v>1.6</c:v>
                </c:pt>
                <c:pt idx="4">
                  <c:v>1.6600000000000001</c:v>
                </c:pt>
                <c:pt idx="5">
                  <c:v>1.72</c:v>
                </c:pt>
                <c:pt idx="6">
                  <c:v>1.76</c:v>
                </c:pt>
                <c:pt idx="7">
                  <c:v>1.71</c:v>
                </c:pt>
                <c:pt idx="8">
                  <c:v>1.56</c:v>
                </c:pt>
                <c:pt idx="9">
                  <c:v>1.29</c:v>
                </c:pt>
                <c:pt idx="10">
                  <c:v>1.149999999999999</c:v>
                </c:pt>
                <c:pt idx="11">
                  <c:v>1.1100000000000001</c:v>
                </c:pt>
                <c:pt idx="12">
                  <c:v>0.94000000000000039</c:v>
                </c:pt>
                <c:pt idx="13">
                  <c:v>0.98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Sheet4!$C$3</c:f>
              <c:strCache>
                <c:ptCount val="1"/>
                <c:pt idx="0">
                  <c:v>Happy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Sheet4!$C$4:$C$17</c:f>
              <c:numCache>
                <c:formatCode>General</c:formatCode>
                <c:ptCount val="14"/>
                <c:pt idx="0">
                  <c:v>1</c:v>
                </c:pt>
                <c:pt idx="1">
                  <c:v>0.87000000000000044</c:v>
                </c:pt>
                <c:pt idx="2">
                  <c:v>0.78</c:v>
                </c:pt>
                <c:pt idx="3">
                  <c:v>0.69000000000000039</c:v>
                </c:pt>
                <c:pt idx="4">
                  <c:v>0.72000000000000042</c:v>
                </c:pt>
                <c:pt idx="5">
                  <c:v>0.7000000000000004</c:v>
                </c:pt>
                <c:pt idx="6">
                  <c:v>0.68</c:v>
                </c:pt>
                <c:pt idx="7">
                  <c:v>0.71000000000000041</c:v>
                </c:pt>
                <c:pt idx="8">
                  <c:v>0.8</c:v>
                </c:pt>
                <c:pt idx="9">
                  <c:v>1.03</c:v>
                </c:pt>
                <c:pt idx="10">
                  <c:v>1.31</c:v>
                </c:pt>
                <c:pt idx="11">
                  <c:v>1.8</c:v>
                </c:pt>
                <c:pt idx="12">
                  <c:v>2.1</c:v>
                </c:pt>
                <c:pt idx="13">
                  <c:v>1.75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Sheet4!$D$3</c:f>
              <c:strCache>
                <c:ptCount val="1"/>
                <c:pt idx="0">
                  <c:v>Life Satisfaction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Sheet4!$D$4:$D$17</c:f>
              <c:numCache>
                <c:formatCode>General</c:formatCode>
                <c:ptCount val="14"/>
                <c:pt idx="0">
                  <c:v>1</c:v>
                </c:pt>
                <c:pt idx="1">
                  <c:v>0.81</c:v>
                </c:pt>
                <c:pt idx="2">
                  <c:v>0.79</c:v>
                </c:pt>
                <c:pt idx="3">
                  <c:v>0.66000000000000059</c:v>
                </c:pt>
                <c:pt idx="4">
                  <c:v>0.61000000000000043</c:v>
                </c:pt>
                <c:pt idx="5">
                  <c:v>0.53</c:v>
                </c:pt>
                <c:pt idx="6">
                  <c:v>0.52</c:v>
                </c:pt>
                <c:pt idx="7">
                  <c:v>0.52</c:v>
                </c:pt>
                <c:pt idx="8">
                  <c:v>0.63000000000000045</c:v>
                </c:pt>
                <c:pt idx="9">
                  <c:v>0.86000000000000043</c:v>
                </c:pt>
                <c:pt idx="10">
                  <c:v>1.1100000000000001</c:v>
                </c:pt>
                <c:pt idx="11">
                  <c:v>1.41</c:v>
                </c:pt>
                <c:pt idx="12">
                  <c:v>1.6900000000000008</c:v>
                </c:pt>
                <c:pt idx="13">
                  <c:v>1.6500000000000001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Sheet4!$E$3</c:f>
              <c:strCache>
                <c:ptCount val="1"/>
                <c:pt idx="0">
                  <c:v>Worthwhile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Sheet4!$E$4:$E$17</c:f>
              <c:numCache>
                <c:formatCode>General</c:formatCode>
                <c:ptCount val="14"/>
                <c:pt idx="0">
                  <c:v>1</c:v>
                </c:pt>
                <c:pt idx="1">
                  <c:v>0.89</c:v>
                </c:pt>
                <c:pt idx="2">
                  <c:v>0.96000000000000041</c:v>
                </c:pt>
                <c:pt idx="3">
                  <c:v>0.8300000000000004</c:v>
                </c:pt>
                <c:pt idx="4">
                  <c:v>0.86000000000000043</c:v>
                </c:pt>
                <c:pt idx="5">
                  <c:v>0.81</c:v>
                </c:pt>
                <c:pt idx="6">
                  <c:v>0.78</c:v>
                </c:pt>
                <c:pt idx="7">
                  <c:v>0.8</c:v>
                </c:pt>
                <c:pt idx="8">
                  <c:v>0.96000000000000041</c:v>
                </c:pt>
                <c:pt idx="9">
                  <c:v>1.139999999999999</c:v>
                </c:pt>
                <c:pt idx="10">
                  <c:v>1.52</c:v>
                </c:pt>
                <c:pt idx="11">
                  <c:v>2.11</c:v>
                </c:pt>
                <c:pt idx="12">
                  <c:v>2.25</c:v>
                </c:pt>
                <c:pt idx="13">
                  <c:v>1.7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187712"/>
        <c:axId val="117189248"/>
      </c:lineChart>
      <c:catAx>
        <c:axId val="117187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7189248"/>
        <c:crosses val="autoZero"/>
        <c:auto val="1"/>
        <c:lblAlgn val="ctr"/>
        <c:lblOffset val="100"/>
        <c:noMultiLvlLbl val="0"/>
      </c:catAx>
      <c:valAx>
        <c:axId val="117189248"/>
        <c:scaling>
          <c:orientation val="minMax"/>
          <c:max val="2.4"/>
          <c:min val="0.25"/>
        </c:scaling>
        <c:delete val="0"/>
        <c:axPos val="l"/>
        <c:majorGridlines>
          <c:spPr>
            <a:ln cmpd="sng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headEnd w="lg" len="lg"/>
              <a:tailEnd w="lg" len="lg"/>
            </a:ln>
          </c:spPr>
        </c:majorGridlines>
        <c:numFmt formatCode="General" sourceLinked="1"/>
        <c:majorTickMark val="out"/>
        <c:minorTickMark val="none"/>
        <c:tickLblPos val="nextTo"/>
        <c:spPr>
          <a:ln cmpd="tri"/>
        </c:spPr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117187712"/>
        <c:crosses val="autoZero"/>
        <c:crossBetween val="between"/>
        <c:majorUnit val="0.25"/>
      </c:valAx>
    </c:plotArea>
    <c:legend>
      <c:legendPos val="r"/>
      <c:layout>
        <c:manualLayout>
          <c:xMode val="edge"/>
          <c:yMode val="edge"/>
          <c:x val="7.844331594755545E-2"/>
          <c:y val="2.849569002137017E-2"/>
          <c:w val="0.66932540737413759"/>
          <c:h val="8.2945849154015566E-2"/>
        </c:manualLayout>
      </c:layout>
      <c:overlay val="0"/>
      <c:txPr>
        <a:bodyPr/>
        <a:lstStyle/>
        <a:p>
          <a:pPr>
            <a:defRPr sz="2000" b="1" i="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3806219535058155"/>
          <c:y val="1.4159927644179612E-2"/>
          <c:w val="0.61048928258967694"/>
          <c:h val="0.93755125091920999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Sheet1!$B$382</c:f>
              <c:strCache>
                <c:ptCount val="1"/>
                <c:pt idx="0">
                  <c:v>2011-12</c:v>
                </c:pt>
              </c:strCache>
            </c:strRef>
          </c:tx>
          <c:invertIfNegative val="0"/>
          <c:cat>
            <c:strRef>
              <c:f>Sheet1!$A$383:$A$400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Sheet1!$B$383:$B$400</c:f>
              <c:numCache>
                <c:formatCode>###0.00</c:formatCode>
                <c:ptCount val="18"/>
                <c:pt idx="0">
                  <c:v>3.1044394924862484</c:v>
                </c:pt>
                <c:pt idx="1">
                  <c:v>3.3262376156984734</c:v>
                </c:pt>
                <c:pt idx="2">
                  <c:v>4.768590145511201</c:v>
                </c:pt>
                <c:pt idx="3">
                  <c:v>3.1562218780149789</c:v>
                </c:pt>
                <c:pt idx="4">
                  <c:v>3.283458271971115</c:v>
                </c:pt>
                <c:pt idx="5">
                  <c:v>3.2798817429765608</c:v>
                </c:pt>
                <c:pt idx="6">
                  <c:v>3.37170482804264</c:v>
                </c:pt>
                <c:pt idx="7">
                  <c:v>3.6372469489917778</c:v>
                </c:pt>
                <c:pt idx="8">
                  <c:v>3.3997706455918508</c:v>
                </c:pt>
                <c:pt idx="9">
                  <c:v>3.4999877649934548</c:v>
                </c:pt>
                <c:pt idx="10">
                  <c:v>3.6468291722220156</c:v>
                </c:pt>
                <c:pt idx="11">
                  <c:v>3.3017836545402623</c:v>
                </c:pt>
                <c:pt idx="12">
                  <c:v>3.3416834917873843</c:v>
                </c:pt>
                <c:pt idx="13">
                  <c:v>3.4155225100192244</c:v>
                </c:pt>
                <c:pt idx="14">
                  <c:v>3.3869497387282377</c:v>
                </c:pt>
                <c:pt idx="15">
                  <c:v>3.4251861839027873</c:v>
                </c:pt>
                <c:pt idx="16">
                  <c:v>3.6626292285347448</c:v>
                </c:pt>
                <c:pt idx="17">
                  <c:v>3.4394527549320304</c:v>
                </c:pt>
              </c:numCache>
            </c:numRef>
          </c:val>
        </c:ser>
        <c:ser>
          <c:idx val="1"/>
          <c:order val="1"/>
          <c:tx>
            <c:strRef>
              <c:f>Sheet1!$C$382</c:f>
              <c:strCache>
                <c:ptCount val="1"/>
                <c:pt idx="0">
                  <c:v>2012-13</c:v>
                </c:pt>
              </c:strCache>
            </c:strRef>
          </c:tx>
          <c:invertIfNegative val="0"/>
          <c:cat>
            <c:strRef>
              <c:f>Sheet1!$A$383:$A$400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Sheet1!$C$383:$C$400</c:f>
              <c:numCache>
                <c:formatCode>###0.00</c:formatCode>
                <c:ptCount val="18"/>
                <c:pt idx="0">
                  <c:v>3.02</c:v>
                </c:pt>
                <c:pt idx="1">
                  <c:v>2.9499999999999997</c:v>
                </c:pt>
                <c:pt idx="2">
                  <c:v>3.06</c:v>
                </c:pt>
                <c:pt idx="3">
                  <c:v>3.01</c:v>
                </c:pt>
                <c:pt idx="4">
                  <c:v>2.9699999999999998</c:v>
                </c:pt>
                <c:pt idx="5">
                  <c:v>3.8899999999999997</c:v>
                </c:pt>
                <c:pt idx="6">
                  <c:v>3.4099999999999997</c:v>
                </c:pt>
                <c:pt idx="7">
                  <c:v>3.5</c:v>
                </c:pt>
                <c:pt idx="8">
                  <c:v>3.29</c:v>
                </c:pt>
                <c:pt idx="9">
                  <c:v>3.21</c:v>
                </c:pt>
                <c:pt idx="10">
                  <c:v>3.13</c:v>
                </c:pt>
                <c:pt idx="11">
                  <c:v>3.02</c:v>
                </c:pt>
                <c:pt idx="12">
                  <c:v>3.2600000000000002</c:v>
                </c:pt>
                <c:pt idx="13">
                  <c:v>3.19</c:v>
                </c:pt>
                <c:pt idx="14">
                  <c:v>3.09</c:v>
                </c:pt>
                <c:pt idx="15">
                  <c:v>2.7800000000000002</c:v>
                </c:pt>
                <c:pt idx="16">
                  <c:v>3.3699999999999997</c:v>
                </c:pt>
                <c:pt idx="17">
                  <c:v>3.42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236096"/>
        <c:axId val="117237632"/>
        <c:axId val="0"/>
      </c:bar3DChart>
      <c:catAx>
        <c:axId val="1172360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7237632"/>
        <c:crosses val="autoZero"/>
        <c:auto val="1"/>
        <c:lblAlgn val="ctr"/>
        <c:lblOffset val="100"/>
        <c:noMultiLvlLbl val="0"/>
      </c:catAx>
      <c:valAx>
        <c:axId val="117237632"/>
        <c:scaling>
          <c:orientation val="minMax"/>
          <c:min val="1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1723609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4.3154199475065581E-2"/>
          <c:y val="8.3489400648605213E-4"/>
          <c:w val="0.33184580052493462"/>
          <c:h val="4.6895913681548634E-2"/>
        </c:manualLayout>
      </c:layout>
      <c:overlay val="0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aseline="0"/>
            </a:pPr>
            <a:r>
              <a:rPr lang="en-US" sz="2400" baseline="0"/>
              <a:t>Mean Anxious Ratings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4555134959057417E-2"/>
          <c:y val="8.0178609749253046E-2"/>
          <c:w val="0.91423088875659442"/>
          <c:h val="0.69515706763069751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07381504"/>
        <c:axId val="113996544"/>
        <c:axId val="0"/>
      </c:bar3DChart>
      <c:catAx>
        <c:axId val="107381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3996544"/>
        <c:crossesAt val="2"/>
        <c:auto val="1"/>
        <c:lblAlgn val="ctr"/>
        <c:lblOffset val="100"/>
        <c:noMultiLvlLbl val="0"/>
      </c:catAx>
      <c:valAx>
        <c:axId val="113996544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073815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154549431321106"/>
          <c:y val="2.2834617414713543E-2"/>
          <c:w val="0.61753237095363056"/>
          <c:h val="0.9348806015017944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Sheet1!$B$403</c:f>
              <c:strCache>
                <c:ptCount val="1"/>
                <c:pt idx="0">
                  <c:v>2011-12</c:v>
                </c:pt>
              </c:strCache>
            </c:strRef>
          </c:tx>
          <c:invertIfNegative val="0"/>
          <c:cat>
            <c:strRef>
              <c:f>Sheet1!$A$404:$A$421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Sheet1!$B$404:$B$421</c:f>
              <c:numCache>
                <c:formatCode>###0.00</c:formatCode>
                <c:ptCount val="18"/>
                <c:pt idx="0">
                  <c:v>7.2912348590167593</c:v>
                </c:pt>
                <c:pt idx="1">
                  <c:v>7.262429704416741</c:v>
                </c:pt>
                <c:pt idx="2">
                  <c:v>6.0493754330690503</c:v>
                </c:pt>
                <c:pt idx="3">
                  <c:v>7.3729910194542851</c:v>
                </c:pt>
                <c:pt idx="4">
                  <c:v>6.9909318527729374</c:v>
                </c:pt>
                <c:pt idx="5">
                  <c:v>7.2109294955647218</c:v>
                </c:pt>
                <c:pt idx="6">
                  <c:v>6.9307976727769551</c:v>
                </c:pt>
                <c:pt idx="7">
                  <c:v>7.3253795146069463</c:v>
                </c:pt>
                <c:pt idx="8">
                  <c:v>7.3744033541356115</c:v>
                </c:pt>
                <c:pt idx="9">
                  <c:v>7.0761693763354305</c:v>
                </c:pt>
                <c:pt idx="10">
                  <c:v>7.1383456418624496</c:v>
                </c:pt>
                <c:pt idx="11">
                  <c:v>7.2734163149555542</c:v>
                </c:pt>
                <c:pt idx="12">
                  <c:v>7.3770627093366894</c:v>
                </c:pt>
                <c:pt idx="13">
                  <c:v>6.9749988309886399</c:v>
                </c:pt>
                <c:pt idx="14">
                  <c:v>6.764575824029242</c:v>
                </c:pt>
                <c:pt idx="15">
                  <c:v>6.899170771090275</c:v>
                </c:pt>
                <c:pt idx="16">
                  <c:v>7.0849720670707921</c:v>
                </c:pt>
                <c:pt idx="17">
                  <c:v>7.1991194318107752</c:v>
                </c:pt>
              </c:numCache>
            </c:numRef>
          </c:val>
        </c:ser>
        <c:ser>
          <c:idx val="1"/>
          <c:order val="1"/>
          <c:tx>
            <c:strRef>
              <c:f>Sheet1!$C$403</c:f>
              <c:strCache>
                <c:ptCount val="1"/>
                <c:pt idx="0">
                  <c:v>2012-13</c:v>
                </c:pt>
              </c:strCache>
            </c:strRef>
          </c:tx>
          <c:invertIfNegative val="0"/>
          <c:cat>
            <c:strRef>
              <c:f>Sheet1!$A$404:$A$421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Sheet1!$C$404:$C$421</c:f>
              <c:numCache>
                <c:formatCode>###0.00</c:formatCode>
                <c:ptCount val="18"/>
                <c:pt idx="0">
                  <c:v>7.28</c:v>
                </c:pt>
                <c:pt idx="1">
                  <c:v>7.28</c:v>
                </c:pt>
                <c:pt idx="2">
                  <c:v>6.39</c:v>
                </c:pt>
                <c:pt idx="3">
                  <c:v>7.41</c:v>
                </c:pt>
                <c:pt idx="4">
                  <c:v>6.8599999999999985</c:v>
                </c:pt>
                <c:pt idx="5">
                  <c:v>6.68</c:v>
                </c:pt>
                <c:pt idx="6">
                  <c:v>7.07</c:v>
                </c:pt>
                <c:pt idx="7">
                  <c:v>7.2700000000000014</c:v>
                </c:pt>
                <c:pt idx="8">
                  <c:v>7.41</c:v>
                </c:pt>
                <c:pt idx="9">
                  <c:v>7.13</c:v>
                </c:pt>
                <c:pt idx="10">
                  <c:v>7.3199999999999985</c:v>
                </c:pt>
                <c:pt idx="11">
                  <c:v>7.34</c:v>
                </c:pt>
                <c:pt idx="12">
                  <c:v>7.33</c:v>
                </c:pt>
                <c:pt idx="13">
                  <c:v>7.14</c:v>
                </c:pt>
                <c:pt idx="14">
                  <c:v>6.94</c:v>
                </c:pt>
                <c:pt idx="15">
                  <c:v>7.24</c:v>
                </c:pt>
                <c:pt idx="16">
                  <c:v>6.6499999999999995</c:v>
                </c:pt>
                <c:pt idx="17">
                  <c:v>7.13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820992"/>
        <c:axId val="116830976"/>
        <c:axId val="0"/>
      </c:bar3DChart>
      <c:catAx>
        <c:axId val="1168209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6830976"/>
        <c:crosses val="autoZero"/>
        <c:auto val="1"/>
        <c:lblAlgn val="ctr"/>
        <c:lblOffset val="100"/>
        <c:noMultiLvlLbl val="0"/>
      </c:catAx>
      <c:valAx>
        <c:axId val="116830976"/>
        <c:scaling>
          <c:orientation val="minMax"/>
          <c:max val="8"/>
          <c:min val="5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16820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0376421697287904E-2"/>
          <c:y val="0"/>
          <c:w val="0.30406802274715683"/>
          <c:h val="4.6282439206101332E-2"/>
        </c:manualLayout>
      </c:layout>
      <c:overlay val="0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644722286250966"/>
          <c:y val="1.9186301328456796E-2"/>
          <c:w val="0.63225432322403163"/>
          <c:h val="0.9393280525988669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Sheet1!$B$341</c:f>
              <c:strCache>
                <c:ptCount val="1"/>
                <c:pt idx="0">
                  <c:v>2011-12</c:v>
                </c:pt>
              </c:strCache>
            </c:strRef>
          </c:tx>
          <c:invertIfNegative val="0"/>
          <c:cat>
            <c:strRef>
              <c:f>Sheet1!$A$342:$A$359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Sheet1!$B$342:$B$359</c:f>
              <c:numCache>
                <c:formatCode>###0.00</c:formatCode>
                <c:ptCount val="18"/>
                <c:pt idx="0">
                  <c:v>7.4315156828819804</c:v>
                </c:pt>
                <c:pt idx="1">
                  <c:v>7.5302980608074543</c:v>
                </c:pt>
                <c:pt idx="2">
                  <c:v>6.6206688745647417</c:v>
                </c:pt>
                <c:pt idx="3">
                  <c:v>7.4490552581970917</c:v>
                </c:pt>
                <c:pt idx="4">
                  <c:v>6.8790190733866572</c:v>
                </c:pt>
                <c:pt idx="5">
                  <c:v>7.2272189623642094</c:v>
                </c:pt>
                <c:pt idx="6">
                  <c:v>6.9448666410656017</c:v>
                </c:pt>
                <c:pt idx="7">
                  <c:v>7.2957634715267403</c:v>
                </c:pt>
                <c:pt idx="8">
                  <c:v>7.4683742192876652</c:v>
                </c:pt>
                <c:pt idx="9">
                  <c:v>7.2319668826257724</c:v>
                </c:pt>
                <c:pt idx="10">
                  <c:v>6.9878506772473266</c:v>
                </c:pt>
                <c:pt idx="11">
                  <c:v>7.3773965289248284</c:v>
                </c:pt>
                <c:pt idx="12">
                  <c:v>7.4541200273152839</c:v>
                </c:pt>
                <c:pt idx="13">
                  <c:v>6.7457159140588319</c:v>
                </c:pt>
                <c:pt idx="14">
                  <c:v>6.5447947841762284</c:v>
                </c:pt>
                <c:pt idx="15">
                  <c:v>6.7944697156287104</c:v>
                </c:pt>
                <c:pt idx="16">
                  <c:v>7.1004174582318287</c:v>
                </c:pt>
                <c:pt idx="17">
                  <c:v>7.211726725176133</c:v>
                </c:pt>
              </c:numCache>
            </c:numRef>
          </c:val>
        </c:ser>
        <c:ser>
          <c:idx val="1"/>
          <c:order val="1"/>
          <c:tx>
            <c:strRef>
              <c:f>Sheet1!$C$341</c:f>
              <c:strCache>
                <c:ptCount val="1"/>
                <c:pt idx="0">
                  <c:v>2012-13</c:v>
                </c:pt>
              </c:strCache>
            </c:strRef>
          </c:tx>
          <c:invertIfNegative val="0"/>
          <c:cat>
            <c:strRef>
              <c:f>Sheet1!$A$342:$A$359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Sheet1!$C$342:$C$359</c:f>
              <c:numCache>
                <c:formatCode>###0.00</c:formatCode>
                <c:ptCount val="18"/>
                <c:pt idx="0">
                  <c:v>7.4700000000000024</c:v>
                </c:pt>
                <c:pt idx="1">
                  <c:v>7.51</c:v>
                </c:pt>
                <c:pt idx="2">
                  <c:v>6.99</c:v>
                </c:pt>
                <c:pt idx="3">
                  <c:v>7.51</c:v>
                </c:pt>
                <c:pt idx="4">
                  <c:v>6.67</c:v>
                </c:pt>
                <c:pt idx="5">
                  <c:v>6.68</c:v>
                </c:pt>
                <c:pt idx="6">
                  <c:v>7.1499999999999995</c:v>
                </c:pt>
                <c:pt idx="7">
                  <c:v>7.3599999999999985</c:v>
                </c:pt>
                <c:pt idx="8">
                  <c:v>7.4700000000000024</c:v>
                </c:pt>
                <c:pt idx="9">
                  <c:v>7.29</c:v>
                </c:pt>
                <c:pt idx="10">
                  <c:v>7.2</c:v>
                </c:pt>
                <c:pt idx="11">
                  <c:v>7.37</c:v>
                </c:pt>
                <c:pt idx="12">
                  <c:v>7.4300000000000024</c:v>
                </c:pt>
                <c:pt idx="13">
                  <c:v>6.83</c:v>
                </c:pt>
                <c:pt idx="14">
                  <c:v>6.83</c:v>
                </c:pt>
                <c:pt idx="15">
                  <c:v>6.98</c:v>
                </c:pt>
                <c:pt idx="16">
                  <c:v>7</c:v>
                </c:pt>
                <c:pt idx="17">
                  <c:v>7.23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937472"/>
        <c:axId val="116939008"/>
        <c:axId val="0"/>
      </c:bar3DChart>
      <c:catAx>
        <c:axId val="1169374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6939008"/>
        <c:crosses val="autoZero"/>
        <c:auto val="1"/>
        <c:lblAlgn val="ctr"/>
        <c:lblOffset val="100"/>
        <c:noMultiLvlLbl val="0"/>
      </c:catAx>
      <c:valAx>
        <c:axId val="116939008"/>
        <c:scaling>
          <c:orientation val="minMax"/>
          <c:min val="5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16937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"/>
          <c:y val="7.4071421783121927E-4"/>
          <c:w val="0.34573468941382335"/>
          <c:h val="4.8515120830625563E-2"/>
        </c:manualLayout>
      </c:layout>
      <c:overlay val="0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1845538057742806"/>
          <c:y val="1.4872908132348379E-2"/>
          <c:w val="0.64024606299212594"/>
          <c:h val="0.9438223970788793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Sheet1!$B$361</c:f>
              <c:strCache>
                <c:ptCount val="1"/>
                <c:pt idx="0">
                  <c:v>2011-12</c:v>
                </c:pt>
              </c:strCache>
            </c:strRef>
          </c:tx>
          <c:invertIfNegative val="0"/>
          <c:cat>
            <c:strRef>
              <c:f>Sheet1!$A$362:$A$379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Sheet1!$B$362:$B$379</c:f>
              <c:numCache>
                <c:formatCode>###0.00</c:formatCode>
                <c:ptCount val="18"/>
                <c:pt idx="0">
                  <c:v>7.6871543161057962</c:v>
                </c:pt>
                <c:pt idx="1">
                  <c:v>7.7454420415140319</c:v>
                </c:pt>
                <c:pt idx="2">
                  <c:v>6.0808501575746954</c:v>
                </c:pt>
                <c:pt idx="3">
                  <c:v>7.6205952936115295</c:v>
                </c:pt>
                <c:pt idx="4">
                  <c:v>7.2865876717984861</c:v>
                </c:pt>
                <c:pt idx="5">
                  <c:v>7.5378867098746438</c:v>
                </c:pt>
                <c:pt idx="6">
                  <c:v>7.4908383583798006</c:v>
                </c:pt>
                <c:pt idx="7">
                  <c:v>7.6723228254981297</c:v>
                </c:pt>
                <c:pt idx="8">
                  <c:v>7.6401754255946832</c:v>
                </c:pt>
                <c:pt idx="9">
                  <c:v>7.3492734480371116</c:v>
                </c:pt>
                <c:pt idx="10">
                  <c:v>7.2696420828460759</c:v>
                </c:pt>
                <c:pt idx="11">
                  <c:v>7.3661050449057779</c:v>
                </c:pt>
                <c:pt idx="12">
                  <c:v>7.5404396237419915</c:v>
                </c:pt>
                <c:pt idx="13">
                  <c:v>7.347172979210824</c:v>
                </c:pt>
                <c:pt idx="14">
                  <c:v>7.3303200153773691</c:v>
                </c:pt>
                <c:pt idx="15">
                  <c:v>7.7139293295761684</c:v>
                </c:pt>
                <c:pt idx="16">
                  <c:v>7.4487034001658134</c:v>
                </c:pt>
                <c:pt idx="17">
                  <c:v>7.4071573704256073</c:v>
                </c:pt>
              </c:numCache>
            </c:numRef>
          </c:val>
        </c:ser>
        <c:ser>
          <c:idx val="1"/>
          <c:order val="1"/>
          <c:tx>
            <c:strRef>
              <c:f>Sheet1!$C$361</c:f>
              <c:strCache>
                <c:ptCount val="1"/>
                <c:pt idx="0">
                  <c:v>2012-13</c:v>
                </c:pt>
              </c:strCache>
            </c:strRef>
          </c:tx>
          <c:invertIfNegative val="0"/>
          <c:cat>
            <c:strRef>
              <c:f>Sheet1!$A$362:$A$379</c:f>
              <c:strCache>
                <c:ptCount val="18"/>
                <c:pt idx="0">
                  <c:v>White British</c:v>
                </c:pt>
                <c:pt idx="1">
                  <c:v>White Irish</c:v>
                </c:pt>
                <c:pt idx="2">
                  <c:v>Gypsy/Irish traveller</c:v>
                </c:pt>
                <c:pt idx="3">
                  <c:v>Other White</c:v>
                </c:pt>
                <c:pt idx="4">
                  <c:v>White and Black Caribbean</c:v>
                </c:pt>
                <c:pt idx="5">
                  <c:v>White and Black African</c:v>
                </c:pt>
                <c:pt idx="6">
                  <c:v>White and Asian</c:v>
                </c:pt>
                <c:pt idx="7">
                  <c:v>Other mixed </c:v>
                </c:pt>
                <c:pt idx="8">
                  <c:v>Indian</c:v>
                </c:pt>
                <c:pt idx="9">
                  <c:v>Pakistani</c:v>
                </c:pt>
                <c:pt idx="10">
                  <c:v>Bangladeshi</c:v>
                </c:pt>
                <c:pt idx="11">
                  <c:v>Chinese</c:v>
                </c:pt>
                <c:pt idx="12">
                  <c:v>Other Asian</c:v>
                </c:pt>
                <c:pt idx="13">
                  <c:v>Black African</c:v>
                </c:pt>
                <c:pt idx="14">
                  <c:v>Black Caribbean</c:v>
                </c:pt>
                <c:pt idx="15">
                  <c:v>Other Black</c:v>
                </c:pt>
                <c:pt idx="16">
                  <c:v>Arab</c:v>
                </c:pt>
                <c:pt idx="17">
                  <c:v>Others</c:v>
                </c:pt>
              </c:strCache>
            </c:strRef>
          </c:cat>
          <c:val>
            <c:numRef>
              <c:f>Sheet1!$C$362:$C$379</c:f>
              <c:numCache>
                <c:formatCode>###0.00</c:formatCode>
                <c:ptCount val="18"/>
                <c:pt idx="0">
                  <c:v>7.71</c:v>
                </c:pt>
                <c:pt idx="1">
                  <c:v>7.78</c:v>
                </c:pt>
                <c:pt idx="2">
                  <c:v>7.91</c:v>
                </c:pt>
                <c:pt idx="3">
                  <c:v>7.67</c:v>
                </c:pt>
                <c:pt idx="4">
                  <c:v>7.34</c:v>
                </c:pt>
                <c:pt idx="5">
                  <c:v>7.4300000000000024</c:v>
                </c:pt>
                <c:pt idx="6">
                  <c:v>7.4</c:v>
                </c:pt>
                <c:pt idx="7">
                  <c:v>7.67</c:v>
                </c:pt>
                <c:pt idx="8">
                  <c:v>7.67</c:v>
                </c:pt>
                <c:pt idx="9">
                  <c:v>7.52</c:v>
                </c:pt>
                <c:pt idx="10">
                  <c:v>7.48</c:v>
                </c:pt>
                <c:pt idx="11">
                  <c:v>7.3599999999999985</c:v>
                </c:pt>
                <c:pt idx="12">
                  <c:v>7.54</c:v>
                </c:pt>
                <c:pt idx="13">
                  <c:v>7.4300000000000024</c:v>
                </c:pt>
                <c:pt idx="14">
                  <c:v>7.57</c:v>
                </c:pt>
                <c:pt idx="15">
                  <c:v>7.73</c:v>
                </c:pt>
                <c:pt idx="16">
                  <c:v>7.1199999999999966</c:v>
                </c:pt>
                <c:pt idx="17">
                  <c:v>7.42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956544"/>
        <c:axId val="124257408"/>
        <c:axId val="0"/>
      </c:bar3DChart>
      <c:catAx>
        <c:axId val="1169565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24257408"/>
        <c:crosses val="autoZero"/>
        <c:auto val="1"/>
        <c:lblAlgn val="ctr"/>
        <c:lblOffset val="100"/>
        <c:noMultiLvlLbl val="0"/>
      </c:catAx>
      <c:valAx>
        <c:axId val="124257408"/>
        <c:scaling>
          <c:orientation val="minMax"/>
          <c:min val="5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16956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2598643919510058E-2"/>
          <c:y val="0"/>
          <c:w val="0.3485124671916015"/>
          <c:h val="4.6587483763979809E-2"/>
        </c:manualLayout>
      </c:layout>
      <c:overlay val="0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200" b="1" i="0" baseline="0" dirty="0" smtClean="0">
                <a:effectLst/>
              </a:rPr>
              <a:t>Mean Happy Ratings by Ethnicity/Religion/Migration</a:t>
            </a:r>
            <a:endParaRPr lang="en-GB" sz="2200" dirty="0" smtClean="0">
              <a:effectLst/>
            </a:endParaRPr>
          </a:p>
        </c:rich>
      </c:tx>
      <c:layout>
        <c:manualLayout>
          <c:xMode val="edge"/>
          <c:yMode val="edge"/>
          <c:x val="0.33655491203789006"/>
          <c:y val="1.666666666666668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941427581666628E-2"/>
          <c:y val="9.0449402158063658E-2"/>
          <c:w val="0.91423088875659442"/>
          <c:h val="0.7003568095654714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Sheet1!$C$7</c:f>
              <c:strCache>
                <c:ptCount val="1"/>
                <c:pt idx="0">
                  <c:v>Happy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FF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Sheet1!$C$8:$C$38</c:f>
              <c:numCache>
                <c:formatCode>###0.00</c:formatCode>
                <c:ptCount val="31"/>
                <c:pt idx="0">
                  <c:v>7.2968279230424384</c:v>
                </c:pt>
                <c:pt idx="1">
                  <c:v>6.1362875925543507</c:v>
                </c:pt>
                <c:pt idx="2">
                  <c:v>7.125214483542532</c:v>
                </c:pt>
                <c:pt idx="3">
                  <c:v>7.3936459887449484</c:v>
                </c:pt>
                <c:pt idx="4">
                  <c:v>7.0711159343662455</c:v>
                </c:pt>
                <c:pt idx="5">
                  <c:v>7.1490456114224052</c:v>
                </c:pt>
                <c:pt idx="6">
                  <c:v>7.3041408694544163</c:v>
                </c:pt>
                <c:pt idx="7">
                  <c:v>7.384218978607815</c:v>
                </c:pt>
                <c:pt idx="8">
                  <c:v>6.8940269815672055</c:v>
                </c:pt>
                <c:pt idx="9">
                  <c:v>7.0525886068006054</c:v>
                </c:pt>
                <c:pt idx="10">
                  <c:v>7.2017403112983134</c:v>
                </c:pt>
                <c:pt idx="11">
                  <c:v>7.2819892982750059</c:v>
                </c:pt>
                <c:pt idx="13">
                  <c:v>7.0928646092650576</c:v>
                </c:pt>
                <c:pt idx="14">
                  <c:v>7.3786054652826092</c:v>
                </c:pt>
                <c:pt idx="15">
                  <c:v>7.2954073618801818</c:v>
                </c:pt>
                <c:pt idx="16">
                  <c:v>7.4412896924376088</c:v>
                </c:pt>
                <c:pt idx="17">
                  <c:v>7.3367436019072194</c:v>
                </c:pt>
                <c:pt idx="18">
                  <c:v>7.0518441512158905</c:v>
                </c:pt>
                <c:pt idx="19">
                  <c:v>7.1165602418391876</c:v>
                </c:pt>
                <c:pt idx="20">
                  <c:v>7.1950662577926483</c:v>
                </c:pt>
                <c:pt idx="22">
                  <c:v>7.4862039742459814</c:v>
                </c:pt>
                <c:pt idx="23">
                  <c:v>7.476774862837873</c:v>
                </c:pt>
                <c:pt idx="24">
                  <c:v>7.2373781810455204</c:v>
                </c:pt>
                <c:pt idx="25">
                  <c:v>7.1844239087668251</c:v>
                </c:pt>
                <c:pt idx="26">
                  <c:v>7.0368323125061174</c:v>
                </c:pt>
                <c:pt idx="27">
                  <c:v>7.1295032814448689</c:v>
                </c:pt>
                <c:pt idx="28">
                  <c:v>7.4032695249389517</c:v>
                </c:pt>
                <c:pt idx="29">
                  <c:v>7.54650977387917</c:v>
                </c:pt>
                <c:pt idx="30">
                  <c:v>7.2773148134044359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13909760"/>
        <c:axId val="113911296"/>
        <c:axId val="0"/>
      </c:bar3DChart>
      <c:catAx>
        <c:axId val="113909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1" baseline="0"/>
            </a:pPr>
            <a:endParaRPr lang="en-US"/>
          </a:p>
        </c:txPr>
        <c:crossAx val="113911296"/>
        <c:crosses val="autoZero"/>
        <c:auto val="1"/>
        <c:lblAlgn val="ctr"/>
        <c:lblOffset val="100"/>
        <c:noMultiLvlLbl val="0"/>
      </c:catAx>
      <c:valAx>
        <c:axId val="113911296"/>
        <c:scaling>
          <c:orientation val="minMax"/>
          <c:min val="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900" baseline="0"/>
            </a:pPr>
            <a:endParaRPr lang="en-US"/>
          </a:p>
        </c:txPr>
        <c:crossAx val="11390976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aseline="0"/>
            </a:pPr>
            <a:r>
              <a:rPr lang="en-US" sz="2400" baseline="0"/>
              <a:t>Mean Anxious Ratings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4555134959057417E-2"/>
          <c:y val="8.0178609749253046E-2"/>
          <c:w val="0.91423088875659442"/>
          <c:h val="0.69515706763069751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13936256"/>
        <c:axId val="113937792"/>
        <c:axId val="0"/>
      </c:bar3DChart>
      <c:catAx>
        <c:axId val="113936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3937792"/>
        <c:crossesAt val="2"/>
        <c:auto val="1"/>
        <c:lblAlgn val="ctr"/>
        <c:lblOffset val="100"/>
        <c:noMultiLvlLbl val="0"/>
      </c:catAx>
      <c:valAx>
        <c:axId val="113937792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139362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900" baseline="0" dirty="0" smtClean="0"/>
              <a:t>Mean Life Satisfaction </a:t>
            </a:r>
            <a:r>
              <a:rPr lang="en-US" sz="1900" b="1" i="0" baseline="0" dirty="0" smtClean="0">
                <a:effectLst/>
              </a:rPr>
              <a:t>Ratings by Ethnicity/Religion/Migration</a:t>
            </a:r>
            <a:endParaRPr lang="en-GB" sz="1900" dirty="0" smtClean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 sz="1900" baseline="0" dirty="0"/>
          </a:p>
        </c:rich>
      </c:tx>
      <c:layout>
        <c:manualLayout>
          <c:xMode val="edge"/>
          <c:yMode val="edge"/>
          <c:x val="0.28945215764556625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51945841143112E-2"/>
          <c:y val="8.0178609749253046E-2"/>
          <c:w val="0.95944805415885748"/>
          <c:h val="0.7637451955562342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Sheet1!$D$7</c:f>
              <c:strCache>
                <c:ptCount val="1"/>
                <c:pt idx="0">
                  <c:v>Life satisfaction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FF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Sheet1!$D$8:$D$38</c:f>
              <c:numCache>
                <c:formatCode>###0.00</c:formatCode>
                <c:ptCount val="31"/>
                <c:pt idx="0">
                  <c:v>7.4401204336419013</c:v>
                </c:pt>
                <c:pt idx="1">
                  <c:v>6.8774837259919304</c:v>
                </c:pt>
                <c:pt idx="2">
                  <c:v>7.0900963133935422</c:v>
                </c:pt>
                <c:pt idx="3">
                  <c:v>7.4717765561398481</c:v>
                </c:pt>
                <c:pt idx="4">
                  <c:v>7.2287884861508953</c:v>
                </c:pt>
                <c:pt idx="5">
                  <c:v>7.0155357780866936</c:v>
                </c:pt>
                <c:pt idx="6">
                  <c:v>7.4046893533129294</c:v>
                </c:pt>
                <c:pt idx="7">
                  <c:v>7.4427695416413329</c:v>
                </c:pt>
                <c:pt idx="8">
                  <c:v>6.6675293785138914</c:v>
                </c:pt>
                <c:pt idx="9">
                  <c:v>7.0948682149175095</c:v>
                </c:pt>
                <c:pt idx="10">
                  <c:v>7.2176159557094755</c:v>
                </c:pt>
                <c:pt idx="11">
                  <c:v>7.4087356085224085</c:v>
                </c:pt>
                <c:pt idx="13">
                  <c:v>7.2885888354716126</c:v>
                </c:pt>
                <c:pt idx="14">
                  <c:v>7.4786643708742533</c:v>
                </c:pt>
                <c:pt idx="15">
                  <c:v>7.3101045689115818</c:v>
                </c:pt>
                <c:pt idx="16">
                  <c:v>7.447361535160927</c:v>
                </c:pt>
                <c:pt idx="17">
                  <c:v>7.4277405870749895</c:v>
                </c:pt>
                <c:pt idx="18">
                  <c:v>7.1671732783671072</c:v>
                </c:pt>
                <c:pt idx="19">
                  <c:v>7.2812499447750723</c:v>
                </c:pt>
                <c:pt idx="20">
                  <c:v>7.2337119047789438</c:v>
                </c:pt>
                <c:pt idx="22">
                  <c:v>7.9124819442602075</c:v>
                </c:pt>
                <c:pt idx="23">
                  <c:v>7.5442594915488721</c:v>
                </c:pt>
                <c:pt idx="24">
                  <c:v>7.3061722222905399</c:v>
                </c:pt>
                <c:pt idx="25">
                  <c:v>7.1902350063783285</c:v>
                </c:pt>
                <c:pt idx="26">
                  <c:v>7.205369680573674</c:v>
                </c:pt>
                <c:pt idx="27">
                  <c:v>7.2093675816677871</c:v>
                </c:pt>
                <c:pt idx="28">
                  <c:v>7.393519069640039</c:v>
                </c:pt>
                <c:pt idx="29">
                  <c:v>7.5286266369976769</c:v>
                </c:pt>
                <c:pt idx="30">
                  <c:v>7.4176258108187865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13880448"/>
        <c:axId val="113882240"/>
        <c:axId val="0"/>
      </c:bar3DChart>
      <c:catAx>
        <c:axId val="113880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1" baseline="0"/>
            </a:pPr>
            <a:endParaRPr lang="en-US"/>
          </a:p>
        </c:txPr>
        <c:crossAx val="113882240"/>
        <c:crosses val="autoZero"/>
        <c:auto val="1"/>
        <c:lblAlgn val="ctr"/>
        <c:lblOffset val="100"/>
        <c:noMultiLvlLbl val="0"/>
      </c:catAx>
      <c:valAx>
        <c:axId val="113882240"/>
        <c:scaling>
          <c:orientation val="minMax"/>
          <c:min val="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1388044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aseline="0"/>
            </a:pPr>
            <a:r>
              <a:rPr lang="en-US" sz="2400" baseline="0"/>
              <a:t>Mean Anxious Ratings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4555134959057417E-2"/>
          <c:y val="8.0178609749253046E-2"/>
          <c:w val="0.91423088875659442"/>
          <c:h val="0.69515706763069751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13894912"/>
        <c:axId val="113896448"/>
        <c:axId val="0"/>
      </c:bar3DChart>
      <c:catAx>
        <c:axId val="113894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3896448"/>
        <c:crossesAt val="2"/>
        <c:auto val="1"/>
        <c:lblAlgn val="ctr"/>
        <c:lblOffset val="100"/>
        <c:noMultiLvlLbl val="0"/>
      </c:catAx>
      <c:valAx>
        <c:axId val="113896448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138949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1" i="0" baseline="0" dirty="0" smtClean="0">
                <a:effectLst/>
              </a:rPr>
              <a:t>Mean Worthwhile Ratings by Ethnicity/Religion/Migration</a:t>
            </a:r>
            <a:endParaRPr lang="en-GB" sz="2400" dirty="0" smtClean="0">
              <a:effectLst/>
            </a:endParaRPr>
          </a:p>
        </c:rich>
      </c:tx>
      <c:layout>
        <c:manualLayout>
          <c:xMode val="edge"/>
          <c:yMode val="edge"/>
          <c:x val="0.30224948550690134"/>
          <c:y val="3.2239552869208238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55134959057417E-2"/>
          <c:y val="0.12000400791847619"/>
          <c:w val="0.91423088875659442"/>
          <c:h val="0.666632271837219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Sheet1!$E$7</c:f>
              <c:strCache>
                <c:ptCount val="1"/>
                <c:pt idx="0">
                  <c:v>Worthwhile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FF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Sheet1!$E$8:$E$38</c:f>
              <c:numCache>
                <c:formatCode>###0.00</c:formatCode>
                <c:ptCount val="31"/>
                <c:pt idx="0">
                  <c:v>7.6849750054223964</c:v>
                </c:pt>
                <c:pt idx="1">
                  <c:v>6.1863669852547911</c:v>
                </c:pt>
                <c:pt idx="2">
                  <c:v>7.49723847009267</c:v>
                </c:pt>
                <c:pt idx="3">
                  <c:v>7.6452312585096145</c:v>
                </c:pt>
                <c:pt idx="4">
                  <c:v>7.3535614994134484</c:v>
                </c:pt>
                <c:pt idx="5">
                  <c:v>7.2850520324044501</c:v>
                </c:pt>
                <c:pt idx="6">
                  <c:v>7.4107006531656285</c:v>
                </c:pt>
                <c:pt idx="7">
                  <c:v>7.5521544177574462</c:v>
                </c:pt>
                <c:pt idx="8">
                  <c:v>7.3538249582314208</c:v>
                </c:pt>
                <c:pt idx="9">
                  <c:v>7.4164566230252644</c:v>
                </c:pt>
                <c:pt idx="10">
                  <c:v>7.4380508065244753</c:v>
                </c:pt>
                <c:pt idx="11">
                  <c:v>7.6612785577429445</c:v>
                </c:pt>
                <c:pt idx="13">
                  <c:v>7.4656806712835744</c:v>
                </c:pt>
                <c:pt idx="14">
                  <c:v>7.7667965028129879</c:v>
                </c:pt>
                <c:pt idx="15">
                  <c:v>7.6646643189467119</c:v>
                </c:pt>
                <c:pt idx="16">
                  <c:v>7.6236801604989486</c:v>
                </c:pt>
                <c:pt idx="17">
                  <c:v>7.7434635627054798</c:v>
                </c:pt>
                <c:pt idx="18">
                  <c:v>7.4026395564354557</c:v>
                </c:pt>
                <c:pt idx="19">
                  <c:v>7.5312920147646052</c:v>
                </c:pt>
                <c:pt idx="20">
                  <c:v>7.5801799790293005</c:v>
                </c:pt>
                <c:pt idx="22">
                  <c:v>7.6415461814220302</c:v>
                </c:pt>
                <c:pt idx="23">
                  <c:v>7.7676294042282663</c:v>
                </c:pt>
                <c:pt idx="24">
                  <c:v>7.6099958485502457</c:v>
                </c:pt>
                <c:pt idx="25">
                  <c:v>7.5541722239857743</c:v>
                </c:pt>
                <c:pt idx="26">
                  <c:v>7.5813907954545536</c:v>
                </c:pt>
                <c:pt idx="27">
                  <c:v>7.5541370895460487</c:v>
                </c:pt>
                <c:pt idx="28">
                  <c:v>7.5591871443209735</c:v>
                </c:pt>
                <c:pt idx="29">
                  <c:v>7.5888631347180633</c:v>
                </c:pt>
                <c:pt idx="30">
                  <c:v>7.6749513193425969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14179072"/>
        <c:axId val="114180864"/>
        <c:axId val="0"/>
      </c:bar3DChart>
      <c:catAx>
        <c:axId val="1141790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1" baseline="0"/>
            </a:pPr>
            <a:endParaRPr lang="en-US"/>
          </a:p>
        </c:txPr>
        <c:crossAx val="114180864"/>
        <c:crosses val="autoZero"/>
        <c:auto val="1"/>
        <c:lblAlgn val="ctr"/>
        <c:lblOffset val="100"/>
        <c:noMultiLvlLbl val="0"/>
      </c:catAx>
      <c:valAx>
        <c:axId val="114180864"/>
        <c:scaling>
          <c:orientation val="minMax"/>
          <c:min val="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141790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210797228727585"/>
          <c:y val="2.8411936692366739E-4"/>
          <c:w val="0.89670100612423465"/>
          <c:h val="0.9380115621140577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Sheet1!$B$151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Sheet1!$B$152:$B$163</c:f>
              <c:numCache>
                <c:formatCode>###0.00</c:formatCode>
                <c:ptCount val="12"/>
                <c:pt idx="0">
                  <c:v>2.975440086746147</c:v>
                </c:pt>
                <c:pt idx="1">
                  <c:v>4.2382127988101077</c:v>
                </c:pt>
                <c:pt idx="2">
                  <c:v>3.3510904695045967</c:v>
                </c:pt>
                <c:pt idx="3">
                  <c:v>3.3480304388418136</c:v>
                </c:pt>
                <c:pt idx="4">
                  <c:v>3.5927387323519517</c:v>
                </c:pt>
                <c:pt idx="5">
                  <c:v>3.5886947799438671</c:v>
                </c:pt>
                <c:pt idx="6">
                  <c:v>3.0773137487351399</c:v>
                </c:pt>
                <c:pt idx="7">
                  <c:v>3.3378558785497439</c:v>
                </c:pt>
                <c:pt idx="8">
                  <c:v>3.3253364519617294</c:v>
                </c:pt>
                <c:pt idx="9">
                  <c:v>3.4184664721826437</c:v>
                </c:pt>
                <c:pt idx="10">
                  <c:v>3.5426947453776161</c:v>
                </c:pt>
                <c:pt idx="11">
                  <c:v>3.0224998280313553</c:v>
                </c:pt>
              </c:numCache>
            </c:numRef>
          </c:val>
        </c:ser>
        <c:ser>
          <c:idx val="1"/>
          <c:order val="1"/>
          <c:tx>
            <c:strRef>
              <c:f>Sheet1!$C$151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33CC"/>
            </a:solidFill>
          </c:spPr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Sheet1!$C$152:$C$163</c:f>
              <c:numCache>
                <c:formatCode>###0.00</c:formatCode>
                <c:ptCount val="12"/>
                <c:pt idx="0">
                  <c:v>3.2271829692730543</c:v>
                </c:pt>
                <c:pt idx="1">
                  <c:v>4.7704079354922406</c:v>
                </c:pt>
                <c:pt idx="2">
                  <c:v>3.4981778453397339</c:v>
                </c:pt>
                <c:pt idx="3">
                  <c:v>3.4795275880303853</c:v>
                </c:pt>
                <c:pt idx="4">
                  <c:v>3.3814221182191493</c:v>
                </c:pt>
                <c:pt idx="5">
                  <c:v>3.7056684421788488</c:v>
                </c:pt>
                <c:pt idx="6">
                  <c:v>3.4779274824899589</c:v>
                </c:pt>
                <c:pt idx="7">
                  <c:v>3.3829571996305803</c:v>
                </c:pt>
                <c:pt idx="8">
                  <c:v>3.4744841765244958</c:v>
                </c:pt>
                <c:pt idx="9">
                  <c:v>4.3480447532677386</c:v>
                </c:pt>
                <c:pt idx="10">
                  <c:v>3.3432682520719292</c:v>
                </c:pt>
                <c:pt idx="11">
                  <c:v>3.2501373791429864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4223744"/>
        <c:axId val="115868032"/>
        <c:axId val="0"/>
      </c:bar3DChart>
      <c:catAx>
        <c:axId val="1142237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15868032"/>
        <c:crosses val="autoZero"/>
        <c:auto val="1"/>
        <c:lblAlgn val="ctr"/>
        <c:lblOffset val="100"/>
        <c:noMultiLvlLbl val="0"/>
      </c:catAx>
      <c:valAx>
        <c:axId val="115868032"/>
        <c:scaling>
          <c:orientation val="minMax"/>
          <c:min val="2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14223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2209330789987564E-2"/>
          <c:y val="5.7558964036675685E-4"/>
          <c:w val="0.34220491508476492"/>
          <c:h val="5.1562622468801583E-2"/>
        </c:manualLayout>
      </c:layout>
      <c:overlay val="0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0980585490501078"/>
          <c:y val="1.0117503283948842E-2"/>
          <c:w val="0.89670100612423465"/>
          <c:h val="0.9380115621140577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Sheet1!$D$151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Sheet1!$D$152:$D$163</c:f>
              <c:numCache>
                <c:formatCode>###0.00</c:formatCode>
                <c:ptCount val="12"/>
                <c:pt idx="0">
                  <c:v>7.3906208394677408</c:v>
                </c:pt>
                <c:pt idx="1">
                  <c:v>7.2753313785920151</c:v>
                </c:pt>
                <c:pt idx="2">
                  <c:v>7.0880032486678868</c:v>
                </c:pt>
                <c:pt idx="3">
                  <c:v>7.4515850142646904</c:v>
                </c:pt>
                <c:pt idx="4">
                  <c:v>7.1510136874818189</c:v>
                </c:pt>
                <c:pt idx="5">
                  <c:v>6.9241003660259262</c:v>
                </c:pt>
                <c:pt idx="6">
                  <c:v>7.5748641405991002</c:v>
                </c:pt>
                <c:pt idx="7">
                  <c:v>7.2992829072245824</c:v>
                </c:pt>
                <c:pt idx="8">
                  <c:v>6.6794248004618364</c:v>
                </c:pt>
                <c:pt idx="9">
                  <c:v>7.0794791999311579</c:v>
                </c:pt>
                <c:pt idx="10">
                  <c:v>7.1007075901849328</c:v>
                </c:pt>
                <c:pt idx="11">
                  <c:v>7.3605148692730404</c:v>
                </c:pt>
              </c:numCache>
            </c:numRef>
          </c:val>
        </c:ser>
        <c:ser>
          <c:idx val="1"/>
          <c:order val="1"/>
          <c:tx>
            <c:strRef>
              <c:f>Sheet1!$E$151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33CC"/>
            </a:solidFill>
          </c:spPr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Sheet1!$E$152:$E$163</c:f>
              <c:numCache>
                <c:formatCode>###0.00</c:formatCode>
                <c:ptCount val="12"/>
                <c:pt idx="0">
                  <c:v>7.4865651284335124</c:v>
                </c:pt>
                <c:pt idx="1">
                  <c:v>6.6403751756509966</c:v>
                </c:pt>
                <c:pt idx="2">
                  <c:v>7.0918156215012385</c:v>
                </c:pt>
                <c:pt idx="3">
                  <c:v>7.50066159389905</c:v>
                </c:pt>
                <c:pt idx="4">
                  <c:v>7.3430081616290304</c:v>
                </c:pt>
                <c:pt idx="5">
                  <c:v>7.151974512759292</c:v>
                </c:pt>
                <c:pt idx="6">
                  <c:v>7.2190618556531509</c:v>
                </c:pt>
                <c:pt idx="7">
                  <c:v>7.6202542431134148</c:v>
                </c:pt>
                <c:pt idx="8">
                  <c:v>6.6570171079194687</c:v>
                </c:pt>
                <c:pt idx="9">
                  <c:v>7.1321513743122207</c:v>
                </c:pt>
                <c:pt idx="10">
                  <c:v>7.3525276286728154</c:v>
                </c:pt>
                <c:pt idx="11">
                  <c:v>7.4549989354801536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915776"/>
        <c:axId val="115921664"/>
        <c:axId val="0"/>
      </c:bar3DChart>
      <c:catAx>
        <c:axId val="11591577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15921664"/>
        <c:crosses val="autoZero"/>
        <c:auto val="1"/>
        <c:lblAlgn val="ctr"/>
        <c:lblOffset val="100"/>
        <c:noMultiLvlLbl val="0"/>
      </c:catAx>
      <c:valAx>
        <c:axId val="115921664"/>
        <c:scaling>
          <c:orientation val="minMax"/>
          <c:min val="5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159157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0.21735</cdr:x>
      <cdr:y>0.25773</cdr:y>
    </cdr:from>
    <cdr:to>
      <cdr:x>0.32803</cdr:x>
      <cdr:y>0.30928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12" y="1800200"/>
          <a:ext cx="100811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0.25773</cdr:y>
    </cdr:from>
    <cdr:to>
      <cdr:x>0.64425</cdr:x>
      <cdr:y>0.29897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4008" y="1800200"/>
          <a:ext cx="122413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0.24742</cdr:y>
    </cdr:from>
    <cdr:to>
      <cdr:x>0.95257</cdr:x>
      <cdr:y>0.29897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32" y="1728192"/>
          <a:ext cx="201622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0.77973</cdr:x>
      <cdr:y>0</cdr:y>
    </cdr:from>
    <cdr:to>
      <cdr:x>1</cdr:x>
      <cdr:y>0.05882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27276" y="0"/>
          <a:ext cx="93992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 smtClean="0"/>
            <a:t>Anxious</a:t>
          </a:r>
          <a:endParaRPr lang="en-GB" sz="1600" b="1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0.78749</cdr:x>
      <cdr:y>0</cdr:y>
    </cdr:from>
    <cdr:to>
      <cdr:x>0.97649</cdr:x>
      <cdr:y>0.05882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00400" y="0"/>
          <a:ext cx="86409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 smtClean="0"/>
            <a:t>Happy</a:t>
          </a:r>
          <a:endParaRPr lang="en-GB" sz="1600" b="1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0.68634</cdr:x>
      <cdr:y>0</cdr:y>
    </cdr:from>
    <cdr:to>
      <cdr:x>0.99485</cdr:x>
      <cdr:y>0.04672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03848" y="0"/>
          <a:ext cx="144016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b="1" dirty="0" smtClean="0"/>
            <a:t>Life Satisfaction</a:t>
          </a:r>
          <a:endParaRPr lang="en-GB" sz="1400" b="1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0.75599</cdr:x>
      <cdr:y>0</cdr:y>
    </cdr:from>
    <cdr:to>
      <cdr:x>0.99224</cdr:x>
      <cdr:y>0.04672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56384" y="0"/>
          <a:ext cx="108012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b="1" dirty="0" smtClean="0"/>
            <a:t>Worthwhile</a:t>
          </a:r>
          <a:endParaRPr lang="en-GB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0.21735</cdr:x>
      <cdr:y>0.16495</cdr:y>
    </cdr:from>
    <cdr:to>
      <cdr:x>0.32803</cdr:x>
      <cdr:y>0.21649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33" y="1152128"/>
          <a:ext cx="100813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0.15464</cdr:y>
    </cdr:from>
    <cdr:to>
      <cdr:x>0.64425</cdr:x>
      <cdr:y>0.20619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3971" y="1080120"/>
          <a:ext cx="1224183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0.14433</cdr:y>
    </cdr:from>
    <cdr:to>
      <cdr:x>0.95257</cdr:x>
      <cdr:y>0.18557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29" y="1008113"/>
          <a:ext cx="2016259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0.21735</cdr:x>
      <cdr:y>0.15464</cdr:y>
    </cdr:from>
    <cdr:to>
      <cdr:x>0.32803</cdr:x>
      <cdr:y>0.20619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33" y="1080121"/>
          <a:ext cx="1008130" cy="360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0.15464</cdr:y>
    </cdr:from>
    <cdr:to>
      <cdr:x>0.64425</cdr:x>
      <cdr:y>0.20619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3971" y="1080120"/>
          <a:ext cx="1224183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0.14433</cdr:y>
    </cdr:from>
    <cdr:to>
      <cdr:x>0.95257</cdr:x>
      <cdr:y>0.18557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29" y="1008113"/>
          <a:ext cx="2016259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0.21735</cdr:x>
      <cdr:y>0.13402</cdr:y>
    </cdr:from>
    <cdr:to>
      <cdr:x>0.32803</cdr:x>
      <cdr:y>0.17526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33" y="936105"/>
          <a:ext cx="100813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0.13402</cdr:y>
    </cdr:from>
    <cdr:to>
      <cdr:x>0.64425</cdr:x>
      <cdr:y>0.17526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3971" y="936105"/>
          <a:ext cx="1224183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0.12371</cdr:y>
    </cdr:from>
    <cdr:to>
      <cdr:x>0.95257</cdr:x>
      <cdr:y>0.16495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29" y="864097"/>
          <a:ext cx="201625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0.0339</cdr:x>
      <cdr:y>0.56471</cdr:y>
    </cdr:from>
    <cdr:to>
      <cdr:x>0.18644</cdr:x>
      <cdr:y>0.62353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6" y="3456384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0.0678</cdr:x>
      <cdr:y>0.57647</cdr:y>
    </cdr:from>
    <cdr:to>
      <cdr:x>0.15254</cdr:x>
      <cdr:y>0.6</cdr:y>
    </cdr:to>
    <cdr:sp macro="" textlink="">
      <cdr:nvSpPr>
        <cdr:cNvPr id="3" name="Right Arrow 2"/>
        <cdr:cNvSpPr/>
      </cdr:nvSpPr>
      <cdr:spPr>
        <a:xfrm xmlns:a="http://schemas.openxmlformats.org/drawingml/2006/main">
          <a:off x="288032" y="3528392"/>
          <a:ext cx="360040" cy="144016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0.50847</cdr:x>
      <cdr:y>0.01176</cdr:y>
    </cdr:from>
    <cdr:to>
      <cdr:x>0.7237</cdr:x>
      <cdr:y>0.16116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60240" y="720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0.69492</cdr:x>
      <cdr:y>0.02353</cdr:y>
    </cdr:from>
    <cdr:to>
      <cdr:x>0.89831</cdr:x>
      <cdr:y>0.07059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52328" y="144016"/>
          <a:ext cx="8640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/>
            <a:t>Anxious</a:t>
          </a:r>
        </a:p>
        <a:p xmlns:a="http://schemas.openxmlformats.org/drawingml/2006/main">
          <a:endParaRPr lang="en-GB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0.68182</cdr:x>
      <cdr:y>0</cdr:y>
    </cdr:from>
    <cdr:to>
      <cdr:x>1</cdr:x>
      <cdr:y>0.04706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40360" y="0"/>
          <a:ext cx="151216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b="1" dirty="0" smtClean="0"/>
            <a:t>Life </a:t>
          </a:r>
          <a:r>
            <a:rPr lang="en-GB" sz="1600" b="1" dirty="0" smtClean="0"/>
            <a:t>Satisfaction</a:t>
          </a:r>
          <a:endParaRPr lang="en-GB" sz="1400" b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0.71774</cdr:x>
      <cdr:y>0.06977</cdr:y>
    </cdr:from>
    <cdr:to>
      <cdr:x>0.99194</cdr:x>
      <cdr:y>0.2093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08712" y="216024"/>
          <a:ext cx="24482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1" dirty="0" smtClean="0"/>
            <a:t>Life Satisfaction</a:t>
          </a:r>
          <a:endParaRPr lang="en-GB" sz="1800" b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0.73674</cdr:x>
      <cdr:y>0.06961</cdr:y>
    </cdr:from>
    <cdr:to>
      <cdr:x>0.8813</cdr:x>
      <cdr:y>0.18839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31384" y="216024"/>
          <a:ext cx="1301163" cy="3685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1" dirty="0" smtClean="0"/>
            <a:t>Anxious</a:t>
          </a:r>
          <a:endParaRPr lang="en-GB" sz="18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0.57767</cdr:x>
      <cdr:y>0.14122</cdr:y>
    </cdr:from>
    <cdr:to>
      <cdr:x>0.70516</cdr:x>
      <cdr:y>0.31774</cdr:y>
    </cdr:to>
    <cdr:sp macro="" textlink="">
      <cdr:nvSpPr>
        <cdr:cNvPr id="3" name="Straight Arrow Connector 2"/>
        <cdr:cNvSpPr/>
      </cdr:nvSpPr>
      <cdr:spPr>
        <a:xfrm xmlns:a="http://schemas.openxmlformats.org/drawingml/2006/main">
          <a:off x="5220072" y="864096"/>
          <a:ext cx="1152128" cy="1080120"/>
        </a:xfrm>
        <a:prstGeom xmlns:a="http://schemas.openxmlformats.org/drawingml/2006/main" prst="straightConnector1">
          <a:avLst/>
        </a:prstGeom>
        <a:ln xmlns:a="http://schemas.openxmlformats.org/drawingml/2006/main" w="38100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0.34658</cdr:x>
      <cdr:y>0.18829</cdr:y>
    </cdr:from>
    <cdr:to>
      <cdr:x>0.48204</cdr:x>
      <cdr:y>0.2942</cdr:y>
    </cdr:to>
    <cdr:sp macro="" textlink="">
      <cdr:nvSpPr>
        <cdr:cNvPr id="5" name="Straight Arrow Connector 4"/>
        <cdr:cNvSpPr/>
      </cdr:nvSpPr>
      <cdr:spPr>
        <a:xfrm xmlns:a="http://schemas.openxmlformats.org/drawingml/2006/main">
          <a:off x="3131840" y="1152128"/>
          <a:ext cx="1224136" cy="648072"/>
        </a:xfrm>
        <a:prstGeom xmlns:a="http://schemas.openxmlformats.org/drawingml/2006/main" prst="straightConnector1">
          <a:avLst/>
        </a:prstGeom>
        <a:ln xmlns:a="http://schemas.openxmlformats.org/drawingml/2006/main" w="38100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100D-1249-419F-A9FB-62E6C77E543A}" type="datetimeFigureOut">
              <a:rPr lang="en-GB" smtClean="0"/>
              <a:pPr/>
              <a:t>26/11/2014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053F2-9357-4CD8-8E48-1609F4C5FA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514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7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8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0092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7" y="9430092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28EB862-E735-4D8C-99C5-24E37DB6A0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221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76B644-080E-49E9-A546-7D80317F9C76}" type="slidenum">
              <a:rPr lang="en-GB" smtClean="0">
                <a:solidFill>
                  <a:srgbClr val="000000"/>
                </a:solidFill>
              </a:rPr>
              <a:pPr/>
              <a:t>20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76B644-080E-49E9-A546-7D80317F9C76}" type="slidenum">
              <a:rPr lang="en-GB" smtClean="0">
                <a:solidFill>
                  <a:srgbClr val="000000"/>
                </a:solidFill>
              </a:rPr>
              <a:pPr/>
              <a:t>32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4278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76B644-080E-49E9-A546-7D80317F9C76}" type="slidenum">
              <a:rPr lang="en-GB" smtClean="0">
                <a:solidFill>
                  <a:srgbClr val="000000"/>
                </a:solidFill>
              </a:rPr>
              <a:pPr/>
              <a:t>50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76B644-080E-49E9-A546-7D80317F9C76}" type="slidenum">
              <a:rPr lang="en-GB" smtClean="0">
                <a:solidFill>
                  <a:srgbClr val="000000"/>
                </a:solidFill>
              </a:rPr>
              <a:pPr/>
              <a:t>51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632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632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632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3CC3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CE2870-2A2F-45CA-9DE6-FC06D5EF3B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9284C-7D98-4DC6-83D5-FA32C50B90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08643-3FEC-4A33-8826-7AF844481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8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BAE4878-2230-4A84-A459-C202940F7CD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2" descr="CHSCR_Logo_215_229_300dpi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8347"/>
            <a:ext cx="2257293" cy="48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4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frm=1&amp;source=images&amp;cd=&amp;cad=rja&amp;docid=s3gk7N-ixxeOIM&amp;tbnid=Iwozxf1P5fkJeM:&amp;ved=0CAUQjRw&amp;url=http://stupidknews.com/2011/09/19/china-awards-clean-restaurants-smiley-faces/&amp;ei=MbnPUrGME6nE0QXc84HICA&amp;bvm=bv.59026428,d.ZG4&amp;psig=AFQjCNEsyey0BE8veizDkBCCAA7Ki4YBJw&amp;ust=138943141683337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.gov.uk/ons/guide-method/user-guidance/well-being/publications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.gov.uk/ons/interactive/well-being-wheel-of-measures/index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208912" cy="1224136"/>
          </a:xfrm>
        </p:spPr>
        <p:txBody>
          <a:bodyPr/>
          <a:lstStyle/>
          <a:p>
            <a:r>
              <a:rPr lang="en-GB" sz="3600" dirty="0" smtClean="0"/>
              <a:t>Ethnicity, Neighbourhood Deprivation and Quality of Life </a:t>
            </a:r>
            <a:r>
              <a:rPr lang="en-GB" sz="3600" b="0" dirty="0" smtClean="0"/>
              <a:t/>
            </a:r>
            <a:br>
              <a:rPr lang="en-GB" sz="3600" b="0" dirty="0" smtClean="0"/>
            </a:br>
            <a:r>
              <a:rPr lang="en-GB" sz="2400" b="0" dirty="0" smtClean="0"/>
              <a:t>An exploratory analysis of Annual Population Survey data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36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683568" y="4149080"/>
            <a:ext cx="7776864" cy="864096"/>
          </a:xfrm>
        </p:spPr>
        <p:txBody>
          <a:bodyPr/>
          <a:lstStyle/>
          <a:p>
            <a:r>
              <a:rPr lang="en-GB" b="1" i="1" dirty="0" smtClean="0"/>
              <a:t>Anil Gumber, Sheffield Hallam University, David Owen, University of Warwick</a:t>
            </a:r>
          </a:p>
          <a:p>
            <a:endParaRPr lang="en-GB" sz="2400" dirty="0" smtClean="0"/>
          </a:p>
          <a:p>
            <a:r>
              <a:rPr lang="en-GB" sz="2400" dirty="0" smtClean="0"/>
              <a:t>Labour Force Survey/Annual Population Survey User Conference, London, 28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November, 2014</a:t>
            </a:r>
            <a:endParaRPr lang="en-GB" dirty="0"/>
          </a:p>
        </p:txBody>
      </p:sp>
      <p:sp>
        <p:nvSpPr>
          <p:cNvPr id="2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0" name="Picture 6" descr="http://stupidknews.com/wp-content/uploads/2011/09/smiley-fac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04864"/>
            <a:ext cx="158417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16631"/>
            <a:ext cx="742806" cy="64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13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/>
          <a:lstStyle/>
          <a:p>
            <a:r>
              <a:rPr lang="en-GB" sz="3600" dirty="0" smtClean="0"/>
              <a:t>Objectives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7488832" cy="518457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1</a:t>
            </a:r>
            <a:r>
              <a:rPr lang="en-GB" sz="2400" dirty="0"/>
              <a:t>. To examine the current state </a:t>
            </a:r>
            <a:r>
              <a:rPr lang="en-GB" sz="2400" dirty="0" smtClean="0"/>
              <a:t>of SWB/happiness </a:t>
            </a:r>
            <a:r>
              <a:rPr lang="en-GB" sz="2400" dirty="0"/>
              <a:t>across ethnic and cultural </a:t>
            </a:r>
            <a:r>
              <a:rPr lang="en-GB" sz="2400" dirty="0" smtClean="0"/>
              <a:t>groups during 2011-12 and 2012-13.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2. To identify </a:t>
            </a:r>
            <a:r>
              <a:rPr lang="en-GB" sz="2400" u="sng" dirty="0"/>
              <a:t>key variants</a:t>
            </a:r>
            <a:r>
              <a:rPr lang="en-GB" sz="2400" dirty="0"/>
              <a:t> </a:t>
            </a:r>
            <a:r>
              <a:rPr lang="en-GB" sz="2400" dirty="0" smtClean="0"/>
              <a:t>(socioeconomic </a:t>
            </a:r>
            <a:r>
              <a:rPr lang="en-GB" sz="2400" dirty="0"/>
              <a:t>status</a:t>
            </a:r>
            <a:r>
              <a:rPr lang="en-GB" sz="2400" dirty="0" smtClean="0"/>
              <a:t>, employment status, </a:t>
            </a:r>
            <a:r>
              <a:rPr lang="en-GB" sz="2400" dirty="0"/>
              <a:t>housing, deprivation level and </a:t>
            </a:r>
            <a:r>
              <a:rPr lang="en-GB" sz="2400" dirty="0" smtClean="0"/>
              <a:t>other geographical </a:t>
            </a:r>
            <a:r>
              <a:rPr lang="en-GB" sz="2400" dirty="0"/>
              <a:t>factors, ageing and </a:t>
            </a:r>
            <a:r>
              <a:rPr lang="en-GB" sz="2400" dirty="0" smtClean="0"/>
              <a:t>life-cycle attributes)  overall and by ethnic groups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3</a:t>
            </a:r>
            <a:r>
              <a:rPr lang="en-GB" sz="2400" dirty="0"/>
              <a:t>. To determine the </a:t>
            </a:r>
            <a:r>
              <a:rPr lang="en-GB" sz="2400" u="sng" dirty="0"/>
              <a:t>adjusted </a:t>
            </a:r>
            <a:r>
              <a:rPr lang="en-GB" sz="2400" u="sng" dirty="0" smtClean="0"/>
              <a:t>SWB/happiness </a:t>
            </a:r>
            <a:r>
              <a:rPr lang="en-GB" sz="2400" dirty="0"/>
              <a:t>levels by ethnic groups after </a:t>
            </a:r>
            <a:r>
              <a:rPr lang="en-GB" sz="2400" dirty="0" smtClean="0"/>
              <a:t>controlling </a:t>
            </a:r>
            <a:r>
              <a:rPr lang="en-GB" sz="2400" dirty="0"/>
              <a:t>for </a:t>
            </a:r>
            <a:r>
              <a:rPr lang="en-GB" sz="2400" dirty="0" smtClean="0"/>
              <a:t>demographic, socioeconomic, contextual </a:t>
            </a:r>
            <a:r>
              <a:rPr lang="en-GB" sz="2400" dirty="0"/>
              <a:t>and life-cycle factors.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157504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476672"/>
            <a:ext cx="8178132" cy="936104"/>
          </a:xfrm>
        </p:spPr>
        <p:txBody>
          <a:bodyPr/>
          <a:lstStyle/>
          <a:p>
            <a:r>
              <a:rPr lang="en-GB" sz="2800" kern="1200" dirty="0" smtClean="0">
                <a:solidFill>
                  <a:schemeClr val="dk1"/>
                </a:solidFill>
                <a:cs typeface="+mn-cs"/>
              </a:rPr>
              <a:t>SWB questions in Annual Population Surveys</a:t>
            </a:r>
            <a:endParaRPr lang="en-GB" sz="18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712968" cy="5328592"/>
          </a:xfrm>
        </p:spPr>
        <p:txBody>
          <a:bodyPr/>
          <a:lstStyle/>
          <a:p>
            <a:pPr algn="l"/>
            <a:r>
              <a:rPr lang="en-GB" sz="2400" u="sng" dirty="0">
                <a:solidFill>
                  <a:srgbClr val="000000"/>
                </a:solidFill>
                <a:latin typeface="Arial"/>
              </a:rPr>
              <a:t>APS Coverage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155,000 households/360,000 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people in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UK </a:t>
            </a: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Arial"/>
              </a:rPr>
              <a:t>	Items 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of information: their own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circumstances and 	experiences regarding housing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, employment, education,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	health 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and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wellbeing; etc.</a:t>
            </a:r>
            <a:endParaRPr lang="en-GB" sz="2400" dirty="0">
              <a:solidFill>
                <a:srgbClr val="000000"/>
              </a:solidFill>
              <a:latin typeface="Arial"/>
            </a:endParaRPr>
          </a:p>
          <a:p>
            <a:pPr algn="l"/>
            <a:r>
              <a:rPr lang="en-GB" sz="2400" i="1" u="sng" dirty="0" smtClean="0">
                <a:solidFill>
                  <a:srgbClr val="000000"/>
                </a:solidFill>
                <a:latin typeface="Arial"/>
              </a:rPr>
              <a:t>SWB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i="1" dirty="0">
                <a:solidFill>
                  <a:srgbClr val="000000"/>
                </a:solidFill>
                <a:latin typeface="Arial"/>
              </a:rPr>
              <a:t>, how satisfied are you with your life nowadays? </a:t>
            </a: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 </a:t>
            </a:r>
            <a:endParaRPr lang="en-GB" sz="18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i="1" dirty="0">
                <a:solidFill>
                  <a:srgbClr val="000000"/>
                </a:solidFill>
                <a:latin typeface="Arial"/>
              </a:rPr>
              <a:t>, to what extent do you feel the things you do in your life are worthwhile? </a:t>
            </a:r>
            <a:endParaRPr lang="en-GB" sz="1800" i="1" dirty="0" smtClean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, how happy did you feel yesterday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?  </a:t>
            </a:r>
            <a:endParaRPr lang="en-GB" sz="18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i="1" dirty="0">
                <a:solidFill>
                  <a:srgbClr val="000000"/>
                </a:solidFill>
                <a:latin typeface="Arial"/>
              </a:rPr>
              <a:t>, how anxious did you feel yesterday</a:t>
            </a: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?  </a:t>
            </a:r>
          </a:p>
          <a:p>
            <a:pPr algn="l"/>
            <a:endParaRPr lang="en-GB" sz="1200" dirty="0" smtClean="0">
              <a:solidFill>
                <a:srgbClr val="000000"/>
              </a:solidFill>
              <a:latin typeface="Arial"/>
            </a:endParaRP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Rating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0 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to 10 scale, where 0 = ‘not at all’ and 10 = ‘completely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’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No proxy response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, uses both face-to-face and telephone interviews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b="1" dirty="0" smtClean="0">
                <a:solidFill>
                  <a:srgbClr val="000000"/>
                </a:solidFill>
                <a:latin typeface="Arial"/>
              </a:rPr>
              <a:t>Coverage:165,000 people aged 16 and over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Time period: Apr 2011-Mar 2012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; Apr 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2012-Mar 2013</a:t>
            </a:r>
            <a:endParaRPr lang="en-GB" sz="20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21993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784976" cy="5040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400" dirty="0">
                <a:latin typeface="Arial"/>
                <a:ea typeface="MS Mincho"/>
              </a:rPr>
              <a:t>Subjective wellbeing: percentage of adults reporting </a:t>
            </a:r>
            <a:r>
              <a:rPr lang="en-GB" sz="2400" dirty="0" smtClean="0">
                <a:latin typeface="Arial"/>
                <a:ea typeface="MS Mincho"/>
              </a:rPr>
              <a:t/>
            </a:r>
            <a:br>
              <a:rPr lang="en-GB" sz="2400" dirty="0" smtClean="0">
                <a:latin typeface="Arial"/>
                <a:ea typeface="MS Mincho"/>
              </a:rPr>
            </a:br>
            <a:r>
              <a:rPr lang="en-GB" sz="2400" dirty="0" smtClean="0">
                <a:latin typeface="Arial"/>
                <a:ea typeface="MS Mincho"/>
              </a:rPr>
              <a:t>very </a:t>
            </a:r>
            <a:r>
              <a:rPr lang="en-GB" sz="2400" dirty="0">
                <a:latin typeface="Arial"/>
                <a:ea typeface="MS Mincho"/>
              </a:rPr>
              <a:t>low, low, medium and high ratings, </a:t>
            </a:r>
            <a:r>
              <a:rPr lang="en-GB" sz="2400" dirty="0" smtClean="0">
                <a:latin typeface="Arial"/>
                <a:ea typeface="MS Mincho"/>
              </a:rPr>
              <a:t>2011–12</a:t>
            </a:r>
            <a:r>
              <a:rPr lang="en-GB" sz="1200" dirty="0" smtClean="0">
                <a:latin typeface="Arial"/>
                <a:ea typeface="MS Mincho"/>
              </a:rPr>
              <a:t/>
            </a:r>
            <a:br>
              <a:rPr lang="en-GB" sz="1200" dirty="0" smtClean="0">
                <a:latin typeface="Arial"/>
                <a:ea typeface="MS Mincho"/>
              </a:rPr>
            </a:br>
            <a:r>
              <a:rPr lang="en-GB" sz="3600" dirty="0"/>
              <a:t>	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33" y="1628800"/>
            <a:ext cx="820891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445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784976" cy="5040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400" dirty="0">
                <a:latin typeface="Arial"/>
                <a:ea typeface="MS Mincho"/>
              </a:rPr>
              <a:t>Subjective </a:t>
            </a:r>
            <a:r>
              <a:rPr lang="en-GB" sz="2400" dirty="0" smtClean="0">
                <a:latin typeface="Arial"/>
                <a:ea typeface="MS Mincho"/>
              </a:rPr>
              <a:t>wellbeing ratings (mean) by gender, 2011–12</a:t>
            </a:r>
            <a:r>
              <a:rPr lang="en-GB" sz="1200" dirty="0" smtClean="0">
                <a:latin typeface="Arial"/>
                <a:ea typeface="MS Mincho"/>
              </a:rPr>
              <a:t/>
            </a:r>
            <a:br>
              <a:rPr lang="en-GB" sz="1200" dirty="0" smtClean="0">
                <a:latin typeface="Arial"/>
                <a:ea typeface="MS Mincho"/>
              </a:rPr>
            </a:br>
            <a:r>
              <a:rPr lang="en-GB" sz="3600" dirty="0"/>
              <a:t>	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84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976441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7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6830959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609933"/>
              </p:ext>
            </p:extLst>
          </p:nvPr>
        </p:nvGraphicFramePr>
        <p:xfrm>
          <a:off x="-15362" y="0"/>
          <a:ext cx="916093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975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277515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9697515"/>
              </p:ext>
            </p:extLst>
          </p:nvPr>
        </p:nvGraphicFramePr>
        <p:xfrm>
          <a:off x="107504" y="116632"/>
          <a:ext cx="8928992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0115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236499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693372"/>
              </p:ext>
            </p:extLst>
          </p:nvPr>
        </p:nvGraphicFramePr>
        <p:xfrm>
          <a:off x="35496" y="44624"/>
          <a:ext cx="9073008" cy="66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2408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588224" cy="504056"/>
          </a:xfrm>
        </p:spPr>
        <p:txBody>
          <a:bodyPr/>
          <a:lstStyle/>
          <a:p>
            <a:r>
              <a:rPr lang="en-GB" sz="2000" dirty="0" smtClean="0"/>
              <a:t>Mean Anxious &amp; Life Satisfaction Ratings by Gender</a:t>
            </a:r>
            <a:endParaRPr lang="en-GB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4818851"/>
              </p:ext>
            </p:extLst>
          </p:nvPr>
        </p:nvGraphicFramePr>
        <p:xfrm>
          <a:off x="107504" y="692696"/>
          <a:ext cx="4248472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4945689"/>
              </p:ext>
            </p:extLst>
          </p:nvPr>
        </p:nvGraphicFramePr>
        <p:xfrm>
          <a:off x="4283968" y="620688"/>
          <a:ext cx="475252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ight Arrow 6"/>
          <p:cNvSpPr/>
          <p:nvPr/>
        </p:nvSpPr>
        <p:spPr>
          <a:xfrm>
            <a:off x="5076056" y="5654469"/>
            <a:ext cx="504056" cy="14853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89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0"/>
            <a:ext cx="6516216" cy="548680"/>
          </a:xfrm>
        </p:spPr>
        <p:txBody>
          <a:bodyPr/>
          <a:lstStyle/>
          <a:p>
            <a:r>
              <a:rPr lang="en-GB" sz="2000" dirty="0" smtClean="0"/>
              <a:t>Mean Anxious &amp; Life Satisfaction Ratings by Age</a:t>
            </a:r>
            <a:endParaRPr lang="en-GB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2899476"/>
              </p:ext>
            </p:extLst>
          </p:nvPr>
        </p:nvGraphicFramePr>
        <p:xfrm>
          <a:off x="107504" y="3501008"/>
          <a:ext cx="892899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69763"/>
              </p:ext>
            </p:extLst>
          </p:nvPr>
        </p:nvGraphicFramePr>
        <p:xfrm>
          <a:off x="28848" y="620688"/>
          <a:ext cx="9001000" cy="3175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70710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620688"/>
            <a:ext cx="7715304" cy="576064"/>
          </a:xfrm>
        </p:spPr>
        <p:txBody>
          <a:bodyPr/>
          <a:lstStyle/>
          <a:p>
            <a:r>
              <a:rPr lang="en-GB" sz="3600" kern="1200" dirty="0" smtClean="0">
                <a:solidFill>
                  <a:schemeClr val="dk1"/>
                </a:solidFill>
                <a:cs typeface="+mn-cs"/>
              </a:rPr>
              <a:t>Overview</a:t>
            </a:r>
            <a:endParaRPr lang="en-GB" sz="36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352928" cy="51845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Background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ONS efforts on SWB measurement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Wellbeing status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Why this topic?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Differentials in SWB by ethnic groups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/>
              <a:t>Differentials in SWB by d</a:t>
            </a:r>
            <a:r>
              <a:rPr lang="en-GB" sz="2600" b="1" i="1" dirty="0" smtClean="0"/>
              <a:t>eprivation&amp; geography</a:t>
            </a:r>
            <a:endParaRPr lang="en-GB" sz="26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Determinants of Wellbeing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International comparison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Research Issues</a:t>
            </a:r>
            <a:endParaRPr lang="en-GB" sz="2600" b="1" i="1" dirty="0"/>
          </a:p>
        </p:txBody>
      </p:sp>
    </p:spTree>
    <p:extLst>
      <p:ext uri="{BB962C8B-B14F-4D97-AF65-F5344CB8AC3E}">
        <p14:creationId xmlns:p14="http://schemas.microsoft.com/office/powerpoint/2010/main" val="21028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9"/>
          <p:cNvSpPr>
            <a:spLocks noGrp="1"/>
          </p:cNvSpPr>
          <p:nvPr>
            <p:ph type="ctrTitle"/>
          </p:nvPr>
        </p:nvSpPr>
        <p:spPr>
          <a:xfrm>
            <a:off x="2267744" y="1"/>
            <a:ext cx="6876256" cy="836712"/>
          </a:xfrm>
        </p:spPr>
        <p:txBody>
          <a:bodyPr/>
          <a:lstStyle/>
          <a:p>
            <a:r>
              <a:rPr lang="en-GB" sz="20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% Reported </a:t>
            </a: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high(8-10</a:t>
            </a:r>
            <a:r>
              <a:rPr lang="en-GB" sz="20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) </a:t>
            </a: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ratings of life </a:t>
            </a:r>
            <a:r>
              <a:rPr lang="en-GB" sz="20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satisfaction, </a:t>
            </a: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worthwhile &amp; happy, Very high(6-10) ratings of anxious</a:t>
            </a:r>
            <a:endParaRPr lang="en-GB" dirty="0" smtClean="0"/>
          </a:p>
        </p:txBody>
      </p:sp>
      <p:sp>
        <p:nvSpPr>
          <p:cNvPr id="19459" name="Subtitle 10"/>
          <p:cNvSpPr>
            <a:spLocks noGrp="1"/>
          </p:cNvSpPr>
          <p:nvPr>
            <p:ph type="subTitle" idx="1"/>
          </p:nvPr>
        </p:nvSpPr>
        <p:spPr>
          <a:xfrm>
            <a:off x="251520" y="836713"/>
            <a:ext cx="8784976" cy="5760639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sz="1100" dirty="0" smtClean="0"/>
              <a:t>.</a:t>
            </a:r>
          </a:p>
        </p:txBody>
      </p:sp>
      <p:sp>
        <p:nvSpPr>
          <p:cNvPr id="19460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180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3950257"/>
              </p:ext>
            </p:extLst>
          </p:nvPr>
        </p:nvGraphicFramePr>
        <p:xfrm>
          <a:off x="107504" y="764704"/>
          <a:ext cx="467106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0157081"/>
              </p:ext>
            </p:extLst>
          </p:nvPr>
        </p:nvGraphicFramePr>
        <p:xfrm>
          <a:off x="4572000" y="764704"/>
          <a:ext cx="4464496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Deprivation within England, 2010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3" y="1604500"/>
            <a:ext cx="3757353" cy="4522124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000" dirty="0" smtClean="0"/>
              <a:t>2010 Index of Multiple Deprivation for </a:t>
            </a:r>
            <a:r>
              <a:rPr lang="en-GB" sz="2000" dirty="0"/>
              <a:t>32482 </a:t>
            </a:r>
            <a:r>
              <a:rPr lang="en-GB" sz="2000" dirty="0" smtClean="0"/>
              <a:t>LSOAs in England.</a:t>
            </a:r>
          </a:p>
          <a:p>
            <a:r>
              <a:rPr lang="en-GB" sz="2000" dirty="0" smtClean="0"/>
              <a:t>Greatest deprivation in inner areas of large cities.</a:t>
            </a:r>
          </a:p>
          <a:p>
            <a:r>
              <a:rPr lang="en-GB" sz="2000" dirty="0" smtClean="0"/>
              <a:t>South-east corner of England least deprived.</a:t>
            </a:r>
          </a:p>
          <a:p>
            <a:r>
              <a:rPr lang="en-GB" sz="2000" dirty="0" smtClean="0"/>
              <a:t>Suburbs and commuter fringes are relatively prosperous.</a:t>
            </a:r>
          </a:p>
          <a:p>
            <a:r>
              <a:rPr lang="en-GB" sz="2000" dirty="0" smtClean="0"/>
              <a:t>Also deprivation in remoter and peripheral rural areas.</a:t>
            </a:r>
          </a:p>
        </p:txBody>
      </p:sp>
    </p:spTree>
    <p:extLst>
      <p:ext uri="{BB962C8B-B14F-4D97-AF65-F5344CB8AC3E}">
        <p14:creationId xmlns:p14="http://schemas.microsoft.com/office/powerpoint/2010/main" val="392419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Geography of ethnic minorities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31" y="1600200"/>
            <a:ext cx="2858537" cy="4530725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231" y="1600200"/>
            <a:ext cx="2858537" cy="4530725"/>
          </a:xfrm>
        </p:spPr>
      </p:pic>
    </p:spTree>
    <p:extLst>
      <p:ext uri="{BB962C8B-B14F-4D97-AF65-F5344CB8AC3E}">
        <p14:creationId xmlns:p14="http://schemas.microsoft.com/office/powerpoint/2010/main" val="36340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Minority population</a:t>
            </a:r>
            <a:r>
              <a:rPr lang="en-GB" dirty="0" smtClean="0"/>
              <a:t> </a:t>
            </a:r>
            <a:r>
              <a:rPr lang="en-GB" sz="3600" dirty="0" smtClean="0"/>
              <a:t>distribution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ethnic minority population in 2011 was still geographically concentrated into London and the larger cities of the English midlands and Pennine belt.</a:t>
            </a:r>
          </a:p>
          <a:p>
            <a:r>
              <a:rPr lang="en-GB" sz="2000" dirty="0" smtClean="0"/>
              <a:t>There are significant populations in the commuter hinterlands of these cities and more accessible rural areas, but the ethnic minority share of the population is smallest </a:t>
            </a:r>
            <a:r>
              <a:rPr lang="en-GB" sz="2000" dirty="0"/>
              <a:t>in Northern </a:t>
            </a:r>
            <a:r>
              <a:rPr lang="en-GB" sz="2000" dirty="0" smtClean="0"/>
              <a:t>Ireland, Wales, Scotland, eastern England, and the more rural periphery of England.</a:t>
            </a:r>
          </a:p>
          <a:p>
            <a:r>
              <a:rPr lang="en-GB" sz="2000" dirty="0" smtClean="0"/>
              <a:t>However, the ethnic minority population grew in all parts of the UK between 2001 and 2011. </a:t>
            </a:r>
          </a:p>
          <a:p>
            <a:r>
              <a:rPr lang="en-GB" sz="2000" dirty="0" smtClean="0"/>
              <a:t>The ethnic minority population spreading outwards from the traditional areas of concentration. </a:t>
            </a:r>
          </a:p>
          <a:p>
            <a:r>
              <a:rPr lang="en-GB" sz="2000" dirty="0" smtClean="0"/>
              <a:t>However, these remained the locations of fastest growth</a:t>
            </a:r>
            <a:r>
              <a:rPr lang="en-GB" sz="2000" dirty="0"/>
              <a:t> </a:t>
            </a:r>
            <a:r>
              <a:rPr lang="en-GB" sz="2000" dirty="0" smtClean="0"/>
              <a:t>between 2001 and 2011.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1631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Ethnicity</a:t>
            </a:r>
            <a:r>
              <a:rPr lang="en-GB" dirty="0" smtClean="0"/>
              <a:t> </a:t>
            </a:r>
            <a:r>
              <a:rPr lang="en-GB" sz="3600" dirty="0" smtClean="0"/>
              <a:t>and deprivation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76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Over-representation by IMD </a:t>
            </a:r>
            <a:r>
              <a:rPr lang="en-GB" sz="3200" dirty="0" err="1" smtClean="0"/>
              <a:t>decile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665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Ethnicity and disadvantage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preceding charts show a clear pattern of geographical concentration of people from ethnic minorities in areas of relative deprivation.</a:t>
            </a:r>
          </a:p>
          <a:p>
            <a:r>
              <a:rPr lang="en-GB" sz="2000" dirty="0" smtClean="0"/>
              <a:t>Ethnic minorities formed one-fifths of England’s population in 2011. However, they formed more than a quarter of the population in each of the two most deprived </a:t>
            </a:r>
            <a:r>
              <a:rPr lang="en-GB" sz="2000" dirty="0" err="1" smtClean="0"/>
              <a:t>deciles</a:t>
            </a:r>
            <a:r>
              <a:rPr lang="en-GB" sz="2000" dirty="0" smtClean="0"/>
              <a:t> and only 6.5% of the population of the two least deprived </a:t>
            </a:r>
            <a:r>
              <a:rPr lang="en-GB" sz="2000" dirty="0" err="1" smtClean="0"/>
              <a:t>deciles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59.7% of Bangladeshi, 52.1% of Pakistani and 48.1% of Black-African people lived in the most deprived 20% of LSOAs.</a:t>
            </a:r>
          </a:p>
          <a:p>
            <a:r>
              <a:rPr lang="en-GB" sz="2000" dirty="0" smtClean="0"/>
              <a:t>Indian and Chinese people were the least likely ethnic minorities to live in the most deprived 20% of LSOAs.</a:t>
            </a:r>
          </a:p>
          <a:p>
            <a:r>
              <a:rPr lang="en-GB" sz="2000" dirty="0" smtClean="0"/>
              <a:t>16% of Chinese, 12.9% of Indian and 12.9% of people of mixed parentage lived in the least deprived 20% of LSOAs.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483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84976" cy="4320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000" dirty="0" smtClean="0">
                <a:latin typeface="Arial"/>
                <a:ea typeface="MS Mincho"/>
              </a:rPr>
              <a:t>% Reported medium/high (7-10) </a:t>
            </a:r>
            <a:r>
              <a:rPr lang="en-GB" sz="2000" dirty="0">
                <a:latin typeface="Arial"/>
                <a:ea typeface="MS Mincho"/>
              </a:rPr>
              <a:t>life satisfaction, </a:t>
            </a:r>
            <a:r>
              <a:rPr lang="en-GB" sz="2000" dirty="0" smtClean="0">
                <a:latin typeface="Arial"/>
                <a:ea typeface="MS Mincho"/>
              </a:rPr>
              <a:t>worthwhile and </a:t>
            </a:r>
            <a:r>
              <a:rPr lang="en-GB" sz="2000" dirty="0">
                <a:latin typeface="Arial"/>
                <a:ea typeface="MS Mincho"/>
              </a:rPr>
              <a:t>happy yesterday ratings and </a:t>
            </a:r>
            <a:r>
              <a:rPr lang="en-GB" sz="2000" dirty="0" smtClean="0">
                <a:latin typeface="Arial"/>
                <a:ea typeface="MS Mincho"/>
              </a:rPr>
              <a:t>high/very </a:t>
            </a:r>
            <a:r>
              <a:rPr lang="en-GB" sz="2000" dirty="0">
                <a:latin typeface="Arial"/>
                <a:ea typeface="MS Mincho"/>
              </a:rPr>
              <a:t>high (4–10) anxious yesterday </a:t>
            </a:r>
            <a:r>
              <a:rPr lang="en-GB" sz="2000" dirty="0" smtClean="0">
                <a:latin typeface="Arial"/>
                <a:ea typeface="MS Mincho"/>
              </a:rPr>
              <a:t>ratings by countries </a:t>
            </a:r>
            <a:r>
              <a:rPr lang="en-GB" sz="2000" dirty="0">
                <a:latin typeface="Arial"/>
                <a:ea typeface="MS Mincho"/>
              </a:rPr>
              <a:t>of the UK, </a:t>
            </a:r>
            <a:r>
              <a:rPr lang="en-GB" sz="2000" dirty="0" smtClean="0">
                <a:latin typeface="Arial"/>
                <a:ea typeface="MS Mincho"/>
              </a:rPr>
              <a:t>2011–12</a:t>
            </a:r>
            <a:r>
              <a:rPr lang="en-GB" sz="2400" dirty="0" smtClean="0">
                <a:latin typeface="Arial"/>
                <a:ea typeface="MS Mincho"/>
              </a:rPr>
              <a:t/>
            </a:r>
            <a:br>
              <a:rPr lang="en-GB" sz="2400" dirty="0" smtClean="0">
                <a:latin typeface="Arial"/>
                <a:ea typeface="MS Mincho"/>
              </a:rPr>
            </a:br>
            <a:r>
              <a:rPr lang="en-GB" sz="2400" dirty="0" smtClean="0">
                <a:latin typeface="Arial"/>
                <a:ea typeface="MS Mincho"/>
              </a:rPr>
              <a:t> </a:t>
            </a:r>
            <a:r>
              <a:rPr lang="en-GB" sz="2400" dirty="0"/>
              <a:t>	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08911" cy="472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627755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solidFill>
                  <a:srgbClr val="000000"/>
                </a:solidFill>
              </a:rPr>
              <a:t>For 'Life satisfaction', 'Worthwhile' and 'Happy yesterday', medium/high is 7 to 10 on a 11 point </a:t>
            </a:r>
            <a:r>
              <a:rPr lang="en-GB" sz="1400" dirty="0" smtClean="0">
                <a:solidFill>
                  <a:srgbClr val="000000"/>
                </a:solidFill>
              </a:rPr>
              <a:t>scale (0 </a:t>
            </a:r>
            <a:r>
              <a:rPr lang="en-GB" sz="1400" dirty="0">
                <a:solidFill>
                  <a:srgbClr val="000000"/>
                </a:solidFill>
              </a:rPr>
              <a:t>is not at all and 10 is </a:t>
            </a:r>
            <a:r>
              <a:rPr lang="en-GB" sz="1400" dirty="0" smtClean="0">
                <a:solidFill>
                  <a:srgbClr val="000000"/>
                </a:solidFill>
              </a:rPr>
              <a:t>completely). </a:t>
            </a:r>
            <a:r>
              <a:rPr lang="en-GB" sz="1400" dirty="0">
                <a:solidFill>
                  <a:srgbClr val="000000"/>
                </a:solidFill>
              </a:rPr>
              <a:t>For 'Anxious yesterday', medium/low is 0 to 3 on the same scale.</a:t>
            </a:r>
          </a:p>
        </p:txBody>
      </p:sp>
    </p:spTree>
    <p:extLst>
      <p:ext uri="{BB962C8B-B14F-4D97-AF65-F5344CB8AC3E}">
        <p14:creationId xmlns:p14="http://schemas.microsoft.com/office/powerpoint/2010/main" val="41185583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84976" cy="67109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400" dirty="0"/>
              <a:t>	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84784"/>
            <a:ext cx="849694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51520" y="980728"/>
            <a:ext cx="878497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en-GB" sz="2000" dirty="0" smtClean="0">
                <a:latin typeface="Arial"/>
                <a:ea typeface="MS Mincho"/>
              </a:rPr>
              <a:t>% Reported medium/high (7-10) life satisfaction, worthwhile and happy yesterday ratings and high/very high (4–10) anxious yesterday ratings by region, 2011–12</a:t>
            </a:r>
            <a:r>
              <a:rPr lang="en-GB" sz="2400" dirty="0" smtClean="0">
                <a:latin typeface="Arial"/>
                <a:ea typeface="MS Mincho"/>
              </a:rPr>
              <a:t/>
            </a:r>
            <a:br>
              <a:rPr lang="en-GB" sz="2400" dirty="0" smtClean="0">
                <a:latin typeface="Arial"/>
                <a:ea typeface="MS Mincho"/>
              </a:rPr>
            </a:br>
            <a:r>
              <a:rPr lang="en-GB" sz="2400" dirty="0" smtClean="0">
                <a:latin typeface="Arial"/>
                <a:ea typeface="MS Mincho"/>
              </a:rPr>
              <a:t> </a:t>
            </a:r>
            <a:r>
              <a:rPr lang="en-GB" sz="2400" dirty="0" smtClean="0"/>
              <a:t>	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289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0"/>
            <a:ext cx="6419056" cy="836712"/>
          </a:xfrm>
        </p:spPr>
        <p:txBody>
          <a:bodyPr/>
          <a:lstStyle/>
          <a:p>
            <a:r>
              <a:rPr lang="en-GB" sz="2000" dirty="0" smtClean="0"/>
              <a:t>Mean Wellbeing Ratings by Gender </a:t>
            </a:r>
            <a:br>
              <a:rPr lang="en-GB" sz="2000" dirty="0" smtClean="0"/>
            </a:br>
            <a:r>
              <a:rPr lang="en-GB" sz="2000" dirty="0" smtClean="0"/>
              <a:t>and Deprivation (IMD) Quintiles, England</a:t>
            </a:r>
            <a:endParaRPr lang="en-GB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614722"/>
              </p:ext>
            </p:extLst>
          </p:nvPr>
        </p:nvGraphicFramePr>
        <p:xfrm>
          <a:off x="107504" y="692696"/>
          <a:ext cx="9036496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380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Societal Happiness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/>
          <a:p>
            <a:r>
              <a:rPr lang="en-GB" sz="2400" dirty="0"/>
              <a:t>The importance of happiness in society </a:t>
            </a:r>
            <a:r>
              <a:rPr lang="en-GB" sz="2400" dirty="0" smtClean="0"/>
              <a:t>is acknowledged </a:t>
            </a:r>
            <a:r>
              <a:rPr lang="en-GB" sz="2400" dirty="0"/>
              <a:t>at least as far back as the ancient Greek </a:t>
            </a:r>
            <a:r>
              <a:rPr lang="en-GB" sz="2400" dirty="0" smtClean="0"/>
              <a:t>philosophers e.g. Aristotle </a:t>
            </a:r>
            <a:endParaRPr lang="en-GB" sz="2400" dirty="0"/>
          </a:p>
          <a:p>
            <a:r>
              <a:rPr lang="en-GB" sz="2400" dirty="0" smtClean="0"/>
              <a:t>Conception </a:t>
            </a:r>
            <a:r>
              <a:rPr lang="en-GB" sz="2400" dirty="0"/>
              <a:t>of the good life for humans is one in which they function well; this involves attaining </a:t>
            </a:r>
            <a:r>
              <a:rPr lang="en-GB" sz="2400" dirty="0" smtClean="0"/>
              <a:t>moral and </a:t>
            </a:r>
            <a:r>
              <a:rPr lang="en-GB" sz="2400" dirty="0"/>
              <a:t>intellectual virtues (</a:t>
            </a:r>
            <a:r>
              <a:rPr lang="en-GB" sz="2400" dirty="0" err="1"/>
              <a:t>Allmark</a:t>
            </a:r>
            <a:r>
              <a:rPr lang="en-GB" sz="2400" dirty="0"/>
              <a:t> 2005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Gross </a:t>
            </a:r>
            <a:r>
              <a:rPr lang="en-GB" sz="2400" dirty="0"/>
              <a:t>Domestic Product (GDP) has been generally accepted </a:t>
            </a:r>
            <a:r>
              <a:rPr lang="en-GB" sz="2400" dirty="0" smtClean="0"/>
              <a:t>as a </a:t>
            </a:r>
            <a:r>
              <a:rPr lang="en-GB" sz="2400" dirty="0"/>
              <a:t>measure of national economic </a:t>
            </a:r>
            <a:r>
              <a:rPr lang="en-GB" sz="2400" dirty="0" smtClean="0"/>
              <a:t>prosperity BUT lead to widespread social inequalities</a:t>
            </a:r>
          </a:p>
          <a:p>
            <a:r>
              <a:rPr lang="en-GB" sz="2400" dirty="0" smtClean="0"/>
              <a:t>New </a:t>
            </a:r>
            <a:r>
              <a:rPr lang="en-GB" sz="2400" dirty="0"/>
              <a:t>concept of </a:t>
            </a:r>
            <a:r>
              <a:rPr lang="en-GB" sz="2400" dirty="0" smtClean="0"/>
              <a:t>SWB </a:t>
            </a:r>
            <a:r>
              <a:rPr lang="en-GB" sz="2400" dirty="0"/>
              <a:t>emerged over </a:t>
            </a:r>
            <a:r>
              <a:rPr lang="en-GB" sz="2400" dirty="0" smtClean="0"/>
              <a:t>the last </a:t>
            </a:r>
            <a:r>
              <a:rPr lang="en-GB" sz="2400" dirty="0"/>
              <a:t>four decades as an alternative measure of social welfare to GDP in informing public </a:t>
            </a:r>
            <a:r>
              <a:rPr lang="en-GB" sz="2400" dirty="0" smtClean="0"/>
              <a:t>policy decisions </a:t>
            </a:r>
            <a:r>
              <a:rPr lang="en-GB" sz="2400" dirty="0"/>
              <a:t>(Layard 2005</a:t>
            </a:r>
            <a:r>
              <a:rPr lang="en-GB" sz="2400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92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6768752" cy="936104"/>
          </a:xfrm>
        </p:spPr>
        <p:txBody>
          <a:bodyPr/>
          <a:lstStyle/>
          <a:p>
            <a:r>
              <a:rPr lang="en-GB" sz="16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% Reported </a:t>
            </a:r>
            <a:r>
              <a:rPr lang="en-GB" sz="16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high(8-10</a:t>
            </a:r>
            <a:r>
              <a:rPr lang="en-GB" sz="16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) ratings of life satisfaction, worthwhile &amp; happy, Very high(6-10) ratings of </a:t>
            </a:r>
            <a:r>
              <a:rPr lang="en-GB" sz="16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anxious by d</a:t>
            </a:r>
            <a:r>
              <a:rPr lang="en-GB" sz="1600" dirty="0" smtClean="0"/>
              <a:t>eprivation (IMD) quintiles, England</a:t>
            </a:r>
            <a:endParaRPr lang="en-GB" sz="1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460247"/>
              </p:ext>
            </p:extLst>
          </p:nvPr>
        </p:nvGraphicFramePr>
        <p:xfrm>
          <a:off x="0" y="764704"/>
          <a:ext cx="9036496" cy="6118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7164288" y="1196752"/>
            <a:ext cx="1440160" cy="1008112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2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Geographical variations in Quality </a:t>
            </a:r>
            <a:r>
              <a:rPr lang="en-GB" sz="3200" smtClean="0"/>
              <a:t>of Life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Scores on each indicator are most favourable in the most prosperous IMD quintiles and least favourable in the most deprived quintiles.</a:t>
            </a:r>
          </a:p>
          <a:p>
            <a:r>
              <a:rPr lang="en-GB" sz="2400" dirty="0" smtClean="0"/>
              <a:t>This pattern is similar for White, Black and Asian ethnic groups.</a:t>
            </a:r>
          </a:p>
          <a:p>
            <a:r>
              <a:rPr lang="en-GB" sz="2400" dirty="0" err="1" smtClean="0"/>
              <a:t>QoL</a:t>
            </a:r>
            <a:r>
              <a:rPr lang="en-GB" sz="2400" dirty="0" smtClean="0"/>
              <a:t> scores are least favourable in London and the West Midlands, in which the percentage of the population from </a:t>
            </a:r>
            <a:r>
              <a:rPr lang="en-GB" sz="2400" dirty="0"/>
              <a:t>ethnic </a:t>
            </a:r>
            <a:r>
              <a:rPr lang="en-GB" sz="2400" dirty="0" smtClean="0"/>
              <a:t>minorities is largest.</a:t>
            </a:r>
          </a:p>
          <a:p>
            <a:r>
              <a:rPr lang="en-GB" sz="2400" dirty="0" smtClean="0"/>
              <a:t>This suggests that ethnic minorities tend to live in areas of higher deprivation and lower </a:t>
            </a:r>
            <a:r>
              <a:rPr lang="en-GB" sz="2400" dirty="0" err="1" smtClean="0"/>
              <a:t>QoL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684336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9"/>
          <p:cNvSpPr>
            <a:spLocks noGrp="1"/>
          </p:cNvSpPr>
          <p:nvPr>
            <p:ph type="ctrTitle"/>
          </p:nvPr>
        </p:nvSpPr>
        <p:spPr>
          <a:xfrm>
            <a:off x="2987824" y="1"/>
            <a:ext cx="5760889" cy="692696"/>
          </a:xfrm>
        </p:spPr>
        <p:txBody>
          <a:bodyPr/>
          <a:lstStyle/>
          <a:p>
            <a:r>
              <a:rPr lang="en-GB" dirty="0" smtClean="0"/>
              <a:t>Multivariate Analyses</a:t>
            </a:r>
          </a:p>
        </p:txBody>
      </p:sp>
      <p:sp>
        <p:nvSpPr>
          <p:cNvPr id="19459" name="Subtitle 10"/>
          <p:cNvSpPr>
            <a:spLocks noGrp="1"/>
          </p:cNvSpPr>
          <p:nvPr>
            <p:ph type="subTitle" idx="1"/>
          </p:nvPr>
        </p:nvSpPr>
        <p:spPr>
          <a:xfrm>
            <a:off x="251520" y="764705"/>
            <a:ext cx="8784976" cy="5832648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u="sng" dirty="0" smtClean="0"/>
              <a:t>Dependent</a:t>
            </a:r>
            <a:r>
              <a:rPr lang="en-GB" dirty="0" smtClean="0"/>
              <a:t>: </a:t>
            </a:r>
            <a:r>
              <a:rPr lang="en-GB" sz="2600" dirty="0" smtClean="0"/>
              <a:t>H</a:t>
            </a:r>
            <a:r>
              <a:rPr lang="en-GB" sz="2600" dirty="0" smtClean="0">
                <a:latin typeface="Arial"/>
                <a:ea typeface="MS Mincho"/>
              </a:rPr>
              <a:t>igh Life satisfaction, Worthwhile and Happy yesterday ratings and Very High Anxious yesterday rating</a:t>
            </a:r>
            <a:endParaRPr lang="en-GB" sz="2600" dirty="0" smtClean="0"/>
          </a:p>
          <a:p>
            <a:pPr algn="l" eaLnBrk="1" hangingPunct="1">
              <a:lnSpc>
                <a:spcPct val="90000"/>
              </a:lnSpc>
            </a:pPr>
            <a:endParaRPr lang="en-GB" u="sng" dirty="0" smtClean="0"/>
          </a:p>
          <a:p>
            <a:pPr algn="l" eaLnBrk="1" hangingPunct="1">
              <a:lnSpc>
                <a:spcPct val="90000"/>
              </a:lnSpc>
            </a:pPr>
            <a:r>
              <a:rPr lang="en-GB" u="sng" dirty="0" smtClean="0"/>
              <a:t>Logistic Regression Models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1 (1 variable): Ethnic groups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2 (3 variables): + Demographic (age, gender)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3 (5 </a:t>
            </a:r>
            <a:r>
              <a:rPr lang="en-GB" sz="2400" dirty="0"/>
              <a:t>variables): + </a:t>
            </a:r>
            <a:r>
              <a:rPr lang="en-GB" sz="2400" dirty="0" smtClean="0"/>
              <a:t>Social (marital </a:t>
            </a:r>
            <a:r>
              <a:rPr lang="en-GB" sz="2400" dirty="0"/>
              <a:t>status, education completion </a:t>
            </a:r>
            <a:r>
              <a:rPr lang="en-GB" sz="2400" dirty="0" smtClean="0"/>
              <a:t>age, </a:t>
            </a:r>
            <a:r>
              <a:rPr lang="en-GB" sz="2400" dirty="0" smtClean="0">
                <a:solidFill>
                  <a:srgbClr val="FF0000"/>
                </a:solidFill>
              </a:rPr>
              <a:t>religion</a:t>
            </a:r>
            <a:r>
              <a:rPr lang="en-GB" sz="2400" dirty="0" smtClean="0"/>
              <a:t>) </a:t>
            </a:r>
            <a:endParaRPr lang="en-GB" sz="2400" dirty="0"/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</a:t>
            </a:r>
            <a:r>
              <a:rPr lang="en-GB" sz="2400" dirty="0"/>
              <a:t>4</a:t>
            </a:r>
            <a:r>
              <a:rPr lang="en-GB" sz="2400" dirty="0" smtClean="0"/>
              <a:t> (10 variables): +   + Health Status (chronic condition, disability, limits activity, health status,  smoking) 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5 (18 variables): +    +    + SES (highest education, employment type, occupation, job type, public/private, weekly pay, home ownership, benefits) 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6 (21 variables): +   +   +  + Contextual (deprivation,  years of residence, </a:t>
            </a:r>
            <a:r>
              <a:rPr lang="en-GB" sz="2400" dirty="0" smtClean="0">
                <a:solidFill>
                  <a:srgbClr val="FF0000"/>
                </a:solidFill>
              </a:rPr>
              <a:t>year of in-migration</a:t>
            </a:r>
            <a:r>
              <a:rPr lang="en-GB" sz="2400" dirty="0" smtClean="0"/>
              <a:t>, geographical region)</a:t>
            </a:r>
          </a:p>
        </p:txBody>
      </p:sp>
      <p:sp>
        <p:nvSpPr>
          <p:cNvPr id="19460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18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549231"/>
              </p:ext>
            </p:extLst>
          </p:nvPr>
        </p:nvGraphicFramePr>
        <p:xfrm>
          <a:off x="179511" y="59786"/>
          <a:ext cx="9073008" cy="6870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5912"/>
                <a:gridCol w="2118555"/>
                <a:gridCol w="2032087"/>
                <a:gridCol w="1959515"/>
                <a:gridCol w="1886939"/>
              </a:tblGrid>
              <a:tr h="560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Stepwise </a:t>
                      </a:r>
                      <a:r>
                        <a:rPr lang="en-GB" sz="1600" b="1" dirty="0" smtClean="0">
                          <a:solidFill>
                            <a:srgbClr val="006600"/>
                          </a:solidFill>
                          <a:effectLst/>
                        </a:rPr>
                        <a:t>selection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Anxious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Happy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Life Satisfaction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Worthwhile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Age group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Age group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Age group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Age group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Gender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Marital status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Marital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Marital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Gender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Limits activity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Gender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Region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Smoking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Smoking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Public/private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Smoking 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House ownership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House ownership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Edu compl age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Region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Occupation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Smoking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Highest edu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Gender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Occupation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Marital status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Edu compl age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Region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Job type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Occupation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Disable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Highest </a:t>
                      </a:r>
                      <a:r>
                        <a:rPr lang="en-GB" sz="1600" dirty="0" err="1">
                          <a:effectLst/>
                        </a:rPr>
                        <a:t>edu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House ownership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Disable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Job type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Edu </a:t>
                      </a:r>
                      <a:r>
                        <a:rPr lang="en-GB" sz="1600" dirty="0" err="1">
                          <a:effectLst/>
                        </a:rPr>
                        <a:t>compl</a:t>
                      </a:r>
                      <a:r>
                        <a:rPr lang="en-GB" sz="1600" dirty="0">
                          <a:effectLst/>
                        </a:rPr>
                        <a:t> age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Chronic condition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Weekly pay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Weekly pay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House ownership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Years </a:t>
                      </a:r>
                      <a:r>
                        <a:rPr lang="en-GB" sz="1600" dirty="0">
                          <a:effectLst/>
                        </a:rPr>
                        <a:t>of residence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Chronic condition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Region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Benefits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IMD quintile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Limits activity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Highest edu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Weekly pay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Highest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edu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Benefits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Benefits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Job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Occupation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Job type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Chronic condition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Disable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Benefits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Public/private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Years </a:t>
                      </a:r>
                      <a:r>
                        <a:rPr lang="en-GB" sz="1600" dirty="0">
                          <a:effectLst/>
                        </a:rPr>
                        <a:t>of residence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Chronic condition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Public/private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Edu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compl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age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Limits activity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Years </a:t>
                      </a:r>
                      <a:r>
                        <a:rPr lang="en-GB" sz="1600" dirty="0">
                          <a:effectLst/>
                        </a:rPr>
                        <a:t>of residence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Disable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Years of residence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Public/private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IMD quintile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484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21</a:t>
                      </a:r>
                      <a:endParaRPr kumimoji="0" lang="en-GB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Weekly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pay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IMD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quintile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IMD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quintile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Limits  activity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27715" y="6594043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Rejected Variables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568679"/>
              </p:ext>
            </p:extLst>
          </p:nvPr>
        </p:nvGraphicFramePr>
        <p:xfrm>
          <a:off x="12741" y="10923"/>
          <a:ext cx="9036497" cy="6843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923"/>
                <a:gridCol w="1944216"/>
                <a:gridCol w="1944216"/>
                <a:gridCol w="3613142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cs typeface="+mj-cs"/>
                        </a:rPr>
                        <a:t>Anxious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BME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inverted U shape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married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youth </a:t>
                      </a: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higher in all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Non-Christian 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Rises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 in Unemployed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Permanent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Lowest </a:t>
                      </a:r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for owning </a:t>
                      </a:r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outright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6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all region (except </a:t>
                      </a:r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NE)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Years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of residence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5-9 years residency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 in Q2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 </a:t>
                      </a:r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 migrants </a:t>
                      </a:r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came: 1960-2009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1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334247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Anxious (Stepwise Entry </a:t>
                      </a:r>
                      <a:r>
                        <a:rPr lang="en-GB" sz="20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by </a:t>
                      </a:r>
                      <a:r>
                        <a:rPr lang="en-GB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Importance)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Disability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1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767457"/>
              </p:ext>
            </p:extLst>
          </p:nvPr>
        </p:nvGraphicFramePr>
        <p:xfrm>
          <a:off x="12741" y="10923"/>
          <a:ext cx="9036497" cy="6843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923"/>
                <a:gridCol w="1944216"/>
                <a:gridCol w="1872208"/>
                <a:gridCol w="3685150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339933"/>
                          </a:solidFill>
                          <a:effectLst/>
                          <a:cs typeface="+mj-cs"/>
                        </a:rPr>
                        <a:t>Happy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most BME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U shape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Married,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Widowed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Muslim, Sikh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Decreases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Unemployed,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Employees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Lower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Supervisor/technical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middle income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for having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Mortgage, Rented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Other qualification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6.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region (except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NE, WM)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residence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</a:t>
                      </a:r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 migrants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came:1960-1999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755583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339933"/>
                          </a:solidFill>
                          <a:latin typeface="Calibri"/>
                        </a:rPr>
                        <a:t>Happy </a:t>
                      </a:r>
                      <a:r>
                        <a:rPr lang="en-GB" sz="20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(Stepwise Entry </a:t>
                      </a:r>
                      <a:r>
                        <a:rPr lang="en-GB" sz="2000" b="1" i="0" u="none" strike="noStrike" dirty="0" smtClean="0">
                          <a:solidFill>
                            <a:srgbClr val="339933"/>
                          </a:solidFill>
                          <a:latin typeface="Calibri"/>
                        </a:rPr>
                        <a:t>by </a:t>
                      </a:r>
                      <a:r>
                        <a:rPr lang="en-GB" sz="20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Importance)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Disability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1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094865"/>
              </p:ext>
            </p:extLst>
          </p:nvPr>
        </p:nvGraphicFramePr>
        <p:xfrm>
          <a:off x="12741" y="10923"/>
          <a:ext cx="9036497" cy="68742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923"/>
                <a:gridCol w="1800200"/>
                <a:gridCol w="1872208"/>
                <a:gridCol w="3829166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cs typeface="+mj-cs"/>
                        </a:rPr>
                        <a:t>Life Satisfaction</a:t>
                      </a:r>
                      <a:endParaRPr lang="en-GB" sz="18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most BME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U shape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Married,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Separated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 </a:t>
                      </a:r>
                      <a:r>
                        <a:rPr lang="en-GB" sz="1800" b="1" i="0" u="none" strike="noStrike" kern="1200" dirty="0" err="1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edu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-age</a:t>
                      </a: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Muslim,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Sikh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sharply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Unemployed, Higher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SE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top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 lower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Permanent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 lower income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for having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Mortgage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Rented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higher qualification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6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region (except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WM)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residence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1-2 years residency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migrants: 1960-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1999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95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2968142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33CC"/>
                          </a:solidFill>
                          <a:latin typeface="Calibri"/>
                        </a:rPr>
                        <a:t>Life Satisfaction </a:t>
                      </a:r>
                      <a:r>
                        <a:rPr lang="en-GB" sz="2000" b="1" i="0" u="none" strike="noStrike" dirty="0">
                          <a:solidFill>
                            <a:srgbClr val="FF33CC"/>
                          </a:solidFill>
                          <a:latin typeface="Calibri"/>
                        </a:rPr>
                        <a:t>(Stepwise Entry </a:t>
                      </a:r>
                      <a:r>
                        <a:rPr lang="en-GB" sz="2000" b="1" i="0" u="none" strike="noStrike" dirty="0" smtClean="0">
                          <a:solidFill>
                            <a:srgbClr val="FF33CC"/>
                          </a:solidFill>
                          <a:latin typeface="Calibri"/>
                        </a:rPr>
                        <a:t>by </a:t>
                      </a:r>
                      <a:r>
                        <a:rPr lang="en-GB" sz="2000" b="1" i="0" u="none" strike="noStrike" dirty="0">
                          <a:solidFill>
                            <a:srgbClr val="FF33CC"/>
                          </a:solidFill>
                          <a:latin typeface="Calibri"/>
                        </a:rPr>
                        <a:t>Importance)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Rejected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Disability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1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576064"/>
          </a:xfrm>
        </p:spPr>
        <p:txBody>
          <a:bodyPr/>
          <a:lstStyle/>
          <a:p>
            <a:r>
              <a:rPr lang="en-GB" sz="3200" dirty="0" smtClean="0"/>
              <a:t>Theoretical approaches to measure SWB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4968552"/>
          </a:xfrm>
        </p:spPr>
        <p:txBody>
          <a:bodyPr/>
          <a:lstStyle/>
          <a:p>
            <a:r>
              <a:rPr lang="en-GB" sz="2400" dirty="0" smtClean="0"/>
              <a:t>Measurement </a:t>
            </a:r>
            <a:r>
              <a:rPr lang="en-GB" sz="2400" dirty="0"/>
              <a:t>of SWB and happiness has its origin in psychology but has spread into the realms </a:t>
            </a:r>
            <a:r>
              <a:rPr lang="en-GB" sz="2400" dirty="0" smtClean="0"/>
              <a:t>of economic </a:t>
            </a:r>
            <a:r>
              <a:rPr lang="en-GB" sz="2400" dirty="0"/>
              <a:t>decision theory and behavioural economics (Layard 2005; Dolan 2011; OECD 2013</a:t>
            </a:r>
            <a:r>
              <a:rPr lang="en-GB" sz="2400" dirty="0" smtClean="0"/>
              <a:t>).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According to various experts the happiness derived from positive psychology has been described </a:t>
            </a:r>
            <a:r>
              <a:rPr lang="en-GB" sz="2400" dirty="0" smtClean="0"/>
              <a:t>as equivalent </a:t>
            </a:r>
            <a:r>
              <a:rPr lang="en-GB" sz="2400" dirty="0"/>
              <a:t>to life satisfaction, quality of </a:t>
            </a:r>
            <a:r>
              <a:rPr lang="en-GB" sz="2400" dirty="0" smtClean="0"/>
              <a:t>people's </a:t>
            </a:r>
            <a:r>
              <a:rPr lang="en-GB" sz="2400" dirty="0"/>
              <a:t>lives (</a:t>
            </a:r>
            <a:r>
              <a:rPr lang="en-GB" sz="2400" dirty="0" err="1"/>
              <a:t>Helliwell</a:t>
            </a:r>
            <a:r>
              <a:rPr lang="en-GB" sz="2400" dirty="0"/>
              <a:t>, Layard and Sachs 2011) </a:t>
            </a:r>
            <a:r>
              <a:rPr lang="en-GB" sz="2400" dirty="0" smtClean="0"/>
              <a:t>or experienced </a:t>
            </a:r>
            <a:r>
              <a:rPr lang="en-GB" sz="2400" dirty="0"/>
              <a:t>utility in microeconomics terms (Dolan 2009); whereas SWB connotes more how we </a:t>
            </a:r>
            <a:r>
              <a:rPr lang="en-GB" sz="2400" dirty="0" smtClean="0"/>
              <a:t>feel (affective </a:t>
            </a:r>
            <a:r>
              <a:rPr lang="en-GB" sz="2400" dirty="0"/>
              <a:t>happiness) and think about life (evaluative happiness).</a:t>
            </a:r>
          </a:p>
        </p:txBody>
      </p:sp>
    </p:spTree>
    <p:extLst>
      <p:ext uri="{BB962C8B-B14F-4D97-AF65-F5344CB8AC3E}">
        <p14:creationId xmlns:p14="http://schemas.microsoft.com/office/powerpoint/2010/main" val="347817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2886852"/>
              </p:ext>
            </p:extLst>
          </p:nvPr>
        </p:nvGraphicFramePr>
        <p:xfrm>
          <a:off x="12741" y="10923"/>
          <a:ext cx="9131259" cy="68742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1019"/>
                <a:gridCol w="1819078"/>
                <a:gridCol w="1891841"/>
                <a:gridCol w="3869321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cs typeface="+mj-cs"/>
                        </a:rPr>
                        <a:t>Worthwhile</a:t>
                      </a:r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most BME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U shape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Married, Divorced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 </a:t>
                      </a:r>
                      <a:r>
                        <a:rPr lang="en-GB" sz="1800" b="1" i="0" u="none" strike="noStrike" kern="1200" dirty="0" err="1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edu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-age</a:t>
                      </a: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Muslim and Sikh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sharply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Unemployed, Higher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Higher: Top 2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Lower: Bottom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Permanent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Private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 in lower income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for rented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and rises with qualification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6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region (except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WM)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residence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1-2 and 2-3 years residency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Q4 and Q5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higher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migrants: Before 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1960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689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51197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883D8"/>
                          </a:solidFill>
                          <a:latin typeface="Calibri"/>
                        </a:rPr>
                        <a:t>Worthwhile </a:t>
                      </a:r>
                      <a:r>
                        <a:rPr lang="en-GB" sz="2000" b="1" i="0" u="none" strike="noStrike" dirty="0">
                          <a:solidFill>
                            <a:srgbClr val="0883D8"/>
                          </a:solidFill>
                          <a:latin typeface="Calibri"/>
                        </a:rPr>
                        <a:t>(Stepwise Entry </a:t>
                      </a:r>
                      <a:r>
                        <a:rPr lang="en-GB" sz="2000" b="1" i="0" u="none" strike="noStrike" dirty="0" smtClean="0">
                          <a:solidFill>
                            <a:srgbClr val="0883D8"/>
                          </a:solidFill>
                          <a:latin typeface="Calibri"/>
                        </a:rPr>
                        <a:t>by </a:t>
                      </a:r>
                      <a:r>
                        <a:rPr lang="en-GB" sz="2000" b="1" i="0" u="none" strike="noStrike" dirty="0">
                          <a:solidFill>
                            <a:srgbClr val="0883D8"/>
                          </a:solidFill>
                          <a:latin typeface="Calibri"/>
                        </a:rPr>
                        <a:t>Importance)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Disability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1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480720" cy="720080"/>
          </a:xfrm>
        </p:spPr>
        <p:txBody>
          <a:bodyPr/>
          <a:lstStyle/>
          <a:p>
            <a:r>
              <a:rPr lang="en-GB" sz="2000" dirty="0" smtClean="0"/>
              <a:t>Adjusted Very High Anxious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 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586362"/>
              </p:ext>
            </p:extLst>
          </p:nvPr>
        </p:nvGraphicFramePr>
        <p:xfrm>
          <a:off x="107505" y="908721"/>
          <a:ext cx="8856984" cy="5904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1534"/>
                <a:gridCol w="690046"/>
                <a:gridCol w="867895"/>
                <a:gridCol w="823389"/>
                <a:gridCol w="823389"/>
                <a:gridCol w="778880"/>
                <a:gridCol w="778880"/>
                <a:gridCol w="1312971"/>
              </a:tblGrid>
              <a:tr h="27754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800" b="1" u="none" strike="noStrike" dirty="0">
                          <a:effectLst/>
                        </a:rPr>
                        <a:t>Anxious 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4th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3.71*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3.68*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3.32*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2.73*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2.61*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2.61*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1st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92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3rd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6th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5th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7th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92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2nd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1.18*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1.12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5894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12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10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9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7</a:t>
                      </a:r>
                    </a:p>
                    <a:p>
                      <a:pPr algn="r" fontAlgn="ctr"/>
                      <a:endParaRPr lang="en-GB" sz="1800" b="1" u="none" strike="noStrike" dirty="0" smtClean="0">
                        <a:solidFill>
                          <a:srgbClr val="0883D8"/>
                        </a:solidFill>
                        <a:effectLst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71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192688" cy="720080"/>
          </a:xfrm>
        </p:spPr>
        <p:txBody>
          <a:bodyPr/>
          <a:lstStyle/>
          <a:p>
            <a:r>
              <a:rPr lang="en-GB" sz="2000" dirty="0" smtClean="0"/>
              <a:t>Adjusted High Happy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072640"/>
              </p:ext>
            </p:extLst>
          </p:nvPr>
        </p:nvGraphicFramePr>
        <p:xfrm>
          <a:off x="107504" y="836706"/>
          <a:ext cx="9000999" cy="60242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6762"/>
                <a:gridCol w="701266"/>
                <a:gridCol w="882007"/>
                <a:gridCol w="836777"/>
                <a:gridCol w="836777"/>
                <a:gridCol w="791545"/>
                <a:gridCol w="791545"/>
                <a:gridCol w="1334320"/>
              </a:tblGrid>
              <a:tr h="2853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Happy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4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1st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2nd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6th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5th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4th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3rd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5966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43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336704" cy="720080"/>
          </a:xfrm>
        </p:spPr>
        <p:txBody>
          <a:bodyPr/>
          <a:lstStyle/>
          <a:p>
            <a:r>
              <a:rPr lang="en-GB" sz="2000" dirty="0" smtClean="0"/>
              <a:t>Adjusted High Life Satisfaction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744460"/>
              </p:ext>
            </p:extLst>
          </p:nvPr>
        </p:nvGraphicFramePr>
        <p:xfrm>
          <a:off x="107504" y="836706"/>
          <a:ext cx="9000999" cy="59766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6762"/>
                <a:gridCol w="701266"/>
                <a:gridCol w="882007"/>
                <a:gridCol w="836777"/>
                <a:gridCol w="836777"/>
                <a:gridCol w="791545"/>
                <a:gridCol w="791545"/>
                <a:gridCol w="1334320"/>
              </a:tblGrid>
              <a:tr h="2853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kumimoji="0" lang="en-GB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Life Satisfaction 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4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11th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10th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2nd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8th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7th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5th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1st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6th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4th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3rd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9th Lowest</a:t>
                      </a:r>
                    </a:p>
                  </a:txBody>
                  <a:tcPr marL="7620" marR="7620" marT="7620" marB="0" anchor="ctr"/>
                </a:tc>
              </a:tr>
              <a:tr h="5966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66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192688" cy="720080"/>
          </a:xfrm>
        </p:spPr>
        <p:txBody>
          <a:bodyPr/>
          <a:lstStyle/>
          <a:p>
            <a:r>
              <a:rPr lang="en-GB" sz="2000" dirty="0" smtClean="0"/>
              <a:t>Adjusted High Worthwhile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493982"/>
              </p:ext>
            </p:extLst>
          </p:nvPr>
        </p:nvGraphicFramePr>
        <p:xfrm>
          <a:off x="107504" y="836706"/>
          <a:ext cx="9000999" cy="6003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6762"/>
                <a:gridCol w="701266"/>
                <a:gridCol w="882007"/>
                <a:gridCol w="836777"/>
                <a:gridCol w="836777"/>
                <a:gridCol w="791545"/>
                <a:gridCol w="791545"/>
                <a:gridCol w="1334320"/>
              </a:tblGrid>
              <a:tr h="2853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Worthwhile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4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12th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3rd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9th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2nd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4th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1st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8th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6th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11th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10th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7th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5th Lowest</a:t>
                      </a:r>
                    </a:p>
                  </a:txBody>
                  <a:tcPr marL="7620" marR="7620" marT="7620" marB="0" anchor="ctr"/>
                </a:tc>
              </a:tr>
              <a:tr h="5966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09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480720" cy="576064"/>
          </a:xfrm>
        </p:spPr>
        <p:txBody>
          <a:bodyPr/>
          <a:lstStyle/>
          <a:p>
            <a:r>
              <a:rPr lang="en-GB" sz="2800" dirty="0" smtClean="0"/>
              <a:t>Life-cycle effects on wellbeing</a:t>
            </a:r>
            <a:br>
              <a:rPr lang="en-GB" sz="2800" dirty="0" smtClean="0"/>
            </a:br>
            <a:r>
              <a:rPr lang="en-GB" sz="2000" dirty="0" smtClean="0"/>
              <a:t>(Odds Ratio after adjusting for All Variables)</a:t>
            </a:r>
            <a:endParaRPr lang="en-GB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572549"/>
              </p:ext>
            </p:extLst>
          </p:nvPr>
        </p:nvGraphicFramePr>
        <p:xfrm>
          <a:off x="14371" y="735667"/>
          <a:ext cx="8894877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37665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588224" cy="576064"/>
          </a:xfrm>
        </p:spPr>
        <p:txBody>
          <a:bodyPr/>
          <a:lstStyle/>
          <a:p>
            <a:r>
              <a:rPr lang="en-GB" sz="2200" dirty="0"/>
              <a:t>Adjusted Wellbeing </a:t>
            </a:r>
            <a:r>
              <a:rPr lang="en-GB" sz="2200" dirty="0" smtClean="0"/>
              <a:t>by Broad </a:t>
            </a:r>
            <a:r>
              <a:rPr lang="en-GB" sz="2200" dirty="0"/>
              <a:t>Ethnic Groups and Region (Odds Ratio - </a:t>
            </a:r>
            <a:r>
              <a:rPr lang="en-GB" sz="2200" u="sng" dirty="0"/>
              <a:t>Compared to London</a:t>
            </a:r>
            <a:r>
              <a:rPr lang="en-GB" sz="2200" dirty="0"/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480275"/>
              </p:ext>
            </p:extLst>
          </p:nvPr>
        </p:nvGraphicFramePr>
        <p:xfrm>
          <a:off x="395536" y="980728"/>
          <a:ext cx="8496944" cy="5025526"/>
        </p:xfrm>
        <a:graphic>
          <a:graphicData uri="http://schemas.openxmlformats.org/drawingml/2006/table">
            <a:tbl>
              <a:tblPr/>
              <a:tblGrid>
                <a:gridCol w="1440160"/>
                <a:gridCol w="2376264"/>
                <a:gridCol w="2304256"/>
                <a:gridCol w="2376264"/>
              </a:tblGrid>
              <a:tr h="5183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Wellbeing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White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Asian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Black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827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Anxious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All regions (except North East, North West)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W Midlands, East of England, South East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North East, Yorkshire,  East of England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Happy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Higher North West, E Midlands, East of England, South East, South West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Higher in Yorkshire, East of England, South East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None </a:t>
                      </a:r>
                      <a:r>
                        <a:rPr lang="en-GB" sz="2200" b="1" i="0" u="none" strike="noStrike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significant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698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Life Satisfaction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Higher in all regions (except W Midlands)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Higher Yorkshire, E </a:t>
                      </a:r>
                      <a:r>
                        <a:rPr lang="en-GB" sz="2200" b="1" i="0" u="none" strike="noStrike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Midlands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None </a:t>
                      </a:r>
                      <a:r>
                        <a:rPr lang="en-GB" sz="2200" b="1" i="0" u="none" strike="noStrike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significant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 smtClean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Worthwhile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Higher in All </a:t>
                      </a:r>
                      <a:r>
                        <a:rPr lang="en-GB" sz="2200" b="1" i="0" u="none" strike="noStrike" dirty="0" smtClean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regions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Higher in all regions (except W Midlands)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Higher in Yorkshire, Lower in W Midlands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2995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576064"/>
          </a:xfrm>
        </p:spPr>
        <p:txBody>
          <a:bodyPr/>
          <a:lstStyle/>
          <a:p>
            <a:r>
              <a:rPr lang="en-GB" sz="3600" dirty="0" smtClean="0"/>
              <a:t>Conclusion (1)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928992" cy="5904656"/>
          </a:xfrm>
        </p:spPr>
        <p:txBody>
          <a:bodyPr/>
          <a:lstStyle/>
          <a:p>
            <a:r>
              <a:rPr lang="en-GB" sz="2200" dirty="0" smtClean="0"/>
              <a:t>Most BME have reported lower wellbeing than White people.</a:t>
            </a:r>
          </a:p>
          <a:p>
            <a:r>
              <a:rPr lang="en-GB" sz="2200" dirty="0" smtClean="0"/>
              <a:t>After adjustment for demographic, social, health, economic and contextual factors, wellbeing among BME continued to remain lower than White British.</a:t>
            </a:r>
          </a:p>
          <a:p>
            <a:pPr lvl="0"/>
            <a:r>
              <a:rPr lang="en-GB" sz="2200" dirty="0">
                <a:solidFill>
                  <a:srgbClr val="000000"/>
                </a:solidFill>
              </a:rPr>
              <a:t>Health is the key determinant of quality of life for all ethnic groups. Smokers have most negative experience. People with chronic conditions have positive experience (but are relatively anxious</a:t>
            </a:r>
            <a:r>
              <a:rPr lang="en-GB" sz="2200" dirty="0" smtClean="0">
                <a:solidFill>
                  <a:srgbClr val="000000"/>
                </a:solidFill>
              </a:rPr>
              <a:t>).</a:t>
            </a:r>
          </a:p>
          <a:p>
            <a:pPr lvl="0"/>
            <a:r>
              <a:rPr lang="en-GB" sz="2200" dirty="0">
                <a:solidFill>
                  <a:srgbClr val="000000"/>
                </a:solidFill>
              </a:rPr>
              <a:t>Stage in life cycle is important – older people feel life has been </a:t>
            </a:r>
            <a:r>
              <a:rPr lang="en-GB" sz="2200" dirty="0" smtClean="0">
                <a:solidFill>
                  <a:srgbClr val="000000"/>
                </a:solidFill>
              </a:rPr>
              <a:t>worthwhile</a:t>
            </a:r>
          </a:p>
          <a:p>
            <a:pPr lvl="0"/>
            <a:r>
              <a:rPr lang="en-GB" sz="2200" dirty="0">
                <a:solidFill>
                  <a:srgbClr val="000000"/>
                </a:solidFill>
              </a:rPr>
              <a:t>Economic conditions </a:t>
            </a:r>
            <a:r>
              <a:rPr lang="en-GB" sz="2200" dirty="0" smtClean="0">
                <a:solidFill>
                  <a:srgbClr val="000000"/>
                </a:solidFill>
              </a:rPr>
              <a:t>influence </a:t>
            </a:r>
            <a:r>
              <a:rPr lang="en-GB" sz="2200" dirty="0" err="1" smtClean="0">
                <a:solidFill>
                  <a:srgbClr val="000000"/>
                </a:solidFill>
              </a:rPr>
              <a:t>QoL</a:t>
            </a:r>
            <a:r>
              <a:rPr lang="en-GB" sz="2200" dirty="0" smtClean="0">
                <a:solidFill>
                  <a:srgbClr val="000000"/>
                </a:solidFill>
              </a:rPr>
              <a:t>. </a:t>
            </a:r>
            <a:r>
              <a:rPr lang="en-GB" sz="2200" dirty="0">
                <a:solidFill>
                  <a:srgbClr val="000000"/>
                </a:solidFill>
              </a:rPr>
              <a:t>Less economically successful groups </a:t>
            </a:r>
            <a:r>
              <a:rPr lang="en-GB" sz="2200" dirty="0" smtClean="0">
                <a:solidFill>
                  <a:srgbClr val="000000"/>
                </a:solidFill>
              </a:rPr>
              <a:t>(mainly BME) have </a:t>
            </a:r>
            <a:r>
              <a:rPr lang="en-GB" sz="2200" dirty="0">
                <a:solidFill>
                  <a:srgbClr val="000000"/>
                </a:solidFill>
              </a:rPr>
              <a:t>lower quality of life scores?</a:t>
            </a:r>
          </a:p>
          <a:p>
            <a:r>
              <a:rPr lang="en-GB" sz="2200" dirty="0" smtClean="0"/>
              <a:t>After health status and demographics, </a:t>
            </a:r>
            <a:r>
              <a:rPr lang="en-GB" sz="2200" u="sng" dirty="0" smtClean="0"/>
              <a:t>Ethnicity</a:t>
            </a:r>
            <a:r>
              <a:rPr lang="en-GB" sz="2200" dirty="0" smtClean="0"/>
              <a:t> is key determinant of Life Satisfaction and Worthwhile whereas </a:t>
            </a:r>
            <a:r>
              <a:rPr lang="en-GB" sz="2200" u="sng" dirty="0" smtClean="0"/>
              <a:t>Deprivation</a:t>
            </a:r>
            <a:r>
              <a:rPr lang="en-GB" sz="2200" dirty="0" smtClean="0"/>
              <a:t> is the least</a:t>
            </a:r>
          </a:p>
          <a:p>
            <a:r>
              <a:rPr lang="en-GB" sz="2200" dirty="0" smtClean="0"/>
              <a:t>Fewer determinants of wellbeing in Black and Asian ethnicity compared to White (their rankings also differs) 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5029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347048" cy="692696"/>
          </a:xfrm>
        </p:spPr>
        <p:txBody>
          <a:bodyPr/>
          <a:lstStyle/>
          <a:p>
            <a:r>
              <a:rPr lang="en-GB" sz="3200" dirty="0" smtClean="0"/>
              <a:t>Conclusion (2)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928992" cy="6048672"/>
          </a:xfrm>
        </p:spPr>
        <p:txBody>
          <a:bodyPr/>
          <a:lstStyle/>
          <a:p>
            <a:r>
              <a:rPr lang="en-GB" sz="2200" dirty="0" smtClean="0"/>
              <a:t>Residents </a:t>
            </a:r>
            <a:r>
              <a:rPr lang="en-GB" sz="2200" dirty="0"/>
              <a:t>of London </a:t>
            </a:r>
            <a:r>
              <a:rPr lang="en-GB" sz="2200" dirty="0" smtClean="0"/>
              <a:t>(</a:t>
            </a:r>
            <a:r>
              <a:rPr lang="en-GB" sz="2200" dirty="0">
                <a:solidFill>
                  <a:srgbClr val="000000"/>
                </a:solidFill>
              </a:rPr>
              <a:t>followed by W. </a:t>
            </a:r>
            <a:r>
              <a:rPr lang="en-GB" sz="2200" dirty="0" smtClean="0">
                <a:solidFill>
                  <a:srgbClr val="000000"/>
                </a:solidFill>
              </a:rPr>
              <a:t>Midlands) </a:t>
            </a:r>
            <a:r>
              <a:rPr lang="en-GB" sz="2200" dirty="0" smtClean="0"/>
              <a:t>are </a:t>
            </a:r>
            <a:r>
              <a:rPr lang="en-GB" sz="2200" dirty="0"/>
              <a:t>less happy, more anxious, lower worthwhile scores  and </a:t>
            </a:r>
            <a:r>
              <a:rPr lang="en-GB" sz="2200" dirty="0" smtClean="0"/>
              <a:t>have </a:t>
            </a:r>
            <a:r>
              <a:rPr lang="en-GB" sz="2200" dirty="0"/>
              <a:t>lower life satisfaction than other regions (after controlling for other variables in regressions</a:t>
            </a:r>
            <a:r>
              <a:rPr lang="en-GB" sz="2200" dirty="0" smtClean="0"/>
              <a:t>). </a:t>
            </a:r>
          </a:p>
          <a:p>
            <a:r>
              <a:rPr lang="en-GB" sz="2200" dirty="0" smtClean="0"/>
              <a:t>Whereas South </a:t>
            </a:r>
            <a:r>
              <a:rPr lang="en-GB" sz="2200" dirty="0"/>
              <a:t>East residents display some of the highest </a:t>
            </a:r>
            <a:r>
              <a:rPr lang="en-GB" sz="2200" dirty="0" smtClean="0"/>
              <a:t>scores on wellbeing.</a:t>
            </a:r>
            <a:endParaRPr lang="en-GB" sz="2200" dirty="0"/>
          </a:p>
          <a:p>
            <a:r>
              <a:rPr lang="en-GB" sz="2200" dirty="0" smtClean="0"/>
              <a:t>Black-African </a:t>
            </a:r>
            <a:r>
              <a:rPr lang="en-GB" sz="2200" dirty="0"/>
              <a:t>people have low satisfaction. Perhaps because many arrived as asylum-seekers and other have not had work consistent with qualifications?</a:t>
            </a:r>
          </a:p>
          <a:p>
            <a:r>
              <a:rPr lang="en-GB" sz="2200" dirty="0" smtClean="0"/>
              <a:t>Recent </a:t>
            </a:r>
            <a:r>
              <a:rPr lang="en-GB" sz="2200" dirty="0"/>
              <a:t>migrants have higher satisfaction. Why do those who arrived form the 1960s to 1990s have lower scores on </a:t>
            </a:r>
            <a:r>
              <a:rPr lang="en-GB" sz="2200" dirty="0" err="1" smtClean="0"/>
              <a:t>QoL</a:t>
            </a:r>
            <a:r>
              <a:rPr lang="en-GB" sz="2200" dirty="0" smtClean="0"/>
              <a:t>? </a:t>
            </a:r>
            <a:endParaRPr lang="en-GB" sz="2200" dirty="0"/>
          </a:p>
          <a:p>
            <a:r>
              <a:rPr lang="en-GB" sz="2200" dirty="0" smtClean="0"/>
              <a:t>Chinese </a:t>
            </a:r>
            <a:r>
              <a:rPr lang="en-GB" sz="2200" dirty="0"/>
              <a:t>people have low scores on </a:t>
            </a:r>
            <a:r>
              <a:rPr lang="en-GB" sz="2200" dirty="0" smtClean="0"/>
              <a:t>worthwhile, </a:t>
            </a:r>
            <a:r>
              <a:rPr lang="en-GB" sz="2200" dirty="0"/>
              <a:t>even though their scores on other measures are more </a:t>
            </a:r>
            <a:r>
              <a:rPr lang="en-GB" sz="2200" dirty="0" smtClean="0"/>
              <a:t>positive.</a:t>
            </a:r>
            <a:endParaRPr lang="en-GB" sz="2200" dirty="0"/>
          </a:p>
          <a:p>
            <a:r>
              <a:rPr lang="en-GB" sz="2200" dirty="0"/>
              <a:t>Overall </a:t>
            </a:r>
            <a:r>
              <a:rPr lang="en-GB" sz="2200" dirty="0" err="1" smtClean="0"/>
              <a:t>QoL</a:t>
            </a:r>
            <a:r>
              <a:rPr lang="en-GB" sz="2200" dirty="0" smtClean="0"/>
              <a:t> </a:t>
            </a:r>
            <a:r>
              <a:rPr lang="en-GB" sz="2200" dirty="0"/>
              <a:t>has not changed between 2011/12 and 2012/13, so does differential by ethnic </a:t>
            </a:r>
            <a:r>
              <a:rPr lang="en-GB" sz="2200" dirty="0" smtClean="0"/>
              <a:t>groups, but Gypsy/Irish traveller, Black </a:t>
            </a:r>
            <a:r>
              <a:rPr lang="en-GB" sz="2200" dirty="0"/>
              <a:t>have shown some </a:t>
            </a:r>
            <a:r>
              <a:rPr lang="en-GB" sz="2200" dirty="0" smtClean="0"/>
              <a:t>improvement (which needs </a:t>
            </a:r>
            <a:r>
              <a:rPr lang="en-GB" sz="2200" dirty="0"/>
              <a:t>statistical testing).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68575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432048"/>
          </a:xfrm>
        </p:spPr>
        <p:txBody>
          <a:bodyPr/>
          <a:lstStyle/>
          <a:p>
            <a:r>
              <a:rPr lang="en-GB" sz="2400" dirty="0" smtClean="0"/>
              <a:t>Approaches acknowledged by ONS  to measure SWB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400600"/>
          </a:xfrm>
        </p:spPr>
        <p:txBody>
          <a:bodyPr/>
          <a:lstStyle/>
          <a:p>
            <a:r>
              <a:rPr lang="en-GB" sz="2400" u="sng" dirty="0" smtClean="0"/>
              <a:t>Evaluative</a:t>
            </a:r>
            <a:r>
              <a:rPr lang="en-GB" sz="2400" dirty="0" smtClean="0"/>
              <a:t> </a:t>
            </a:r>
            <a:r>
              <a:rPr lang="en-GB" sz="2400" dirty="0"/>
              <a:t>approach </a:t>
            </a:r>
            <a:r>
              <a:rPr lang="en-GB" sz="2400" dirty="0" smtClean="0"/>
              <a:t>asks </a:t>
            </a:r>
            <a:r>
              <a:rPr lang="en-GB" sz="2400" dirty="0"/>
              <a:t>individuals to step back and reflect on their life and make </a:t>
            </a:r>
            <a:r>
              <a:rPr lang="en-GB" sz="2400" dirty="0" smtClean="0"/>
              <a:t>a cognitive </a:t>
            </a:r>
            <a:r>
              <a:rPr lang="en-GB" sz="2400" dirty="0"/>
              <a:t>assessment of how their life is going overall, or on certain aspects of their life</a:t>
            </a:r>
            <a:r>
              <a:rPr lang="en-GB" sz="2400" dirty="0" smtClean="0"/>
              <a:t>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u="sng" dirty="0" smtClean="0"/>
              <a:t>Eudemonic</a:t>
            </a:r>
            <a:r>
              <a:rPr lang="en-GB" sz="2400" dirty="0" smtClean="0"/>
              <a:t> approach refers </a:t>
            </a:r>
            <a:r>
              <a:rPr lang="en-GB" sz="2400" dirty="0"/>
              <a:t>to as the psychological or </a:t>
            </a:r>
            <a:r>
              <a:rPr lang="en-GB" sz="2400" dirty="0" smtClean="0"/>
              <a:t>functioning/flourishing </a:t>
            </a:r>
            <a:r>
              <a:rPr lang="en-GB" sz="2400" dirty="0"/>
              <a:t>approach, which draws on self-determination theory and tends to measure </a:t>
            </a:r>
            <a:r>
              <a:rPr lang="en-GB" sz="2400" dirty="0" smtClean="0"/>
              <a:t>such things </a:t>
            </a:r>
            <a:r>
              <a:rPr lang="en-GB" sz="2400" dirty="0"/>
              <a:t>as people’s sense of meaning and purpose in life, connections with family and friends, </a:t>
            </a:r>
            <a:r>
              <a:rPr lang="en-GB" sz="2400" dirty="0" smtClean="0"/>
              <a:t>a sense </a:t>
            </a:r>
            <a:r>
              <a:rPr lang="en-GB" sz="2400" dirty="0"/>
              <a:t>of control and whether they feel part of something bigger than themselves</a:t>
            </a:r>
            <a:r>
              <a:rPr lang="en-GB" sz="2400" dirty="0" smtClean="0"/>
              <a:t>.</a:t>
            </a:r>
          </a:p>
          <a:p>
            <a:endParaRPr lang="en-GB" sz="2400" dirty="0"/>
          </a:p>
          <a:p>
            <a:r>
              <a:rPr lang="en-GB" sz="2400" u="sng" dirty="0" smtClean="0"/>
              <a:t>Experience</a:t>
            </a:r>
            <a:r>
              <a:rPr lang="en-GB" sz="2400" dirty="0" smtClean="0"/>
              <a:t> </a:t>
            </a:r>
            <a:r>
              <a:rPr lang="en-GB" sz="2400" dirty="0"/>
              <a:t>approach </a:t>
            </a:r>
            <a:r>
              <a:rPr lang="en-GB" sz="2400" dirty="0" smtClean="0"/>
              <a:t>seeks </a:t>
            </a:r>
            <a:r>
              <a:rPr lang="en-GB" sz="2400" dirty="0"/>
              <a:t>to measure people’s positive and negative </a:t>
            </a:r>
            <a:r>
              <a:rPr lang="en-GB" sz="2400" dirty="0" smtClean="0"/>
              <a:t>experiences over </a:t>
            </a:r>
            <a:r>
              <a:rPr lang="en-GB" sz="2400" dirty="0"/>
              <a:t>a short timeframe to capture people’s </a:t>
            </a:r>
            <a:r>
              <a:rPr lang="en-GB" sz="2400" dirty="0" smtClean="0"/>
              <a:t>wellbeing </a:t>
            </a:r>
            <a:r>
              <a:rPr lang="en-GB" sz="2400" dirty="0"/>
              <a:t>on a day-to-day basis.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2744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9"/>
          <p:cNvSpPr>
            <a:spLocks noGrp="1"/>
          </p:cNvSpPr>
          <p:nvPr>
            <p:ph type="ctrTitle"/>
          </p:nvPr>
        </p:nvSpPr>
        <p:spPr>
          <a:xfrm>
            <a:off x="2843808" y="1"/>
            <a:ext cx="6300192" cy="692695"/>
          </a:xfrm>
        </p:spPr>
        <p:txBody>
          <a:bodyPr/>
          <a:lstStyle/>
          <a:p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Mean Anxious and Happy Ratings, </a:t>
            </a:r>
            <a:b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</a:b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England, 2011-12 and 2012-13</a:t>
            </a:r>
            <a:endParaRPr lang="en-GB" dirty="0" smtClean="0"/>
          </a:p>
        </p:txBody>
      </p:sp>
      <p:sp>
        <p:nvSpPr>
          <p:cNvPr id="19459" name="Subtitle 10"/>
          <p:cNvSpPr>
            <a:spLocks noGrp="1"/>
          </p:cNvSpPr>
          <p:nvPr>
            <p:ph type="subTitle" idx="1"/>
          </p:nvPr>
        </p:nvSpPr>
        <p:spPr>
          <a:xfrm>
            <a:off x="251520" y="836713"/>
            <a:ext cx="8784976" cy="5760639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sz="1100" dirty="0" smtClean="0"/>
              <a:t>.</a:t>
            </a:r>
          </a:p>
        </p:txBody>
      </p:sp>
      <p:sp>
        <p:nvSpPr>
          <p:cNvPr id="19460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5820801"/>
              </p:ext>
            </p:extLst>
          </p:nvPr>
        </p:nvGraphicFramePr>
        <p:xfrm>
          <a:off x="92596" y="692696"/>
          <a:ext cx="426720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741866"/>
              </p:ext>
            </p:extLst>
          </p:nvPr>
        </p:nvGraphicFramePr>
        <p:xfrm>
          <a:off x="4499992" y="692696"/>
          <a:ext cx="457200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204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9"/>
          <p:cNvSpPr>
            <a:spLocks noGrp="1"/>
          </p:cNvSpPr>
          <p:nvPr>
            <p:ph type="ctrTitle"/>
          </p:nvPr>
        </p:nvSpPr>
        <p:spPr>
          <a:xfrm>
            <a:off x="2843808" y="1"/>
            <a:ext cx="6300192" cy="692695"/>
          </a:xfrm>
        </p:spPr>
        <p:txBody>
          <a:bodyPr/>
          <a:lstStyle/>
          <a:p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Mean Life Satisfaction and Worthwhile Ratings, </a:t>
            </a:r>
            <a:b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</a:b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England, 2011-12 and 2012-13</a:t>
            </a:r>
            <a:endParaRPr lang="en-GB" dirty="0" smtClean="0"/>
          </a:p>
        </p:txBody>
      </p:sp>
      <p:sp>
        <p:nvSpPr>
          <p:cNvPr id="19459" name="Subtitle 10"/>
          <p:cNvSpPr>
            <a:spLocks noGrp="1"/>
          </p:cNvSpPr>
          <p:nvPr>
            <p:ph type="subTitle" idx="1"/>
          </p:nvPr>
        </p:nvSpPr>
        <p:spPr>
          <a:xfrm>
            <a:off x="251520" y="836713"/>
            <a:ext cx="8784976" cy="5760639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sz="1100" dirty="0" smtClean="0"/>
              <a:t>.</a:t>
            </a:r>
          </a:p>
        </p:txBody>
      </p:sp>
      <p:sp>
        <p:nvSpPr>
          <p:cNvPr id="19460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319533"/>
              </p:ext>
            </p:extLst>
          </p:nvPr>
        </p:nvGraphicFramePr>
        <p:xfrm>
          <a:off x="0" y="692696"/>
          <a:ext cx="4668044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2213915"/>
              </p:ext>
            </p:extLst>
          </p:nvPr>
        </p:nvGraphicFramePr>
        <p:xfrm>
          <a:off x="4499992" y="692696"/>
          <a:ext cx="4572000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5095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347048" cy="692696"/>
          </a:xfrm>
        </p:spPr>
        <p:txBody>
          <a:bodyPr/>
          <a:lstStyle/>
          <a:p>
            <a:r>
              <a:rPr lang="en-GB" sz="3200" dirty="0" smtClean="0"/>
              <a:t>Limitations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640960" cy="5760640"/>
          </a:xfrm>
        </p:spPr>
        <p:txBody>
          <a:bodyPr/>
          <a:lstStyle/>
          <a:p>
            <a:r>
              <a:rPr lang="en-GB" sz="2200" dirty="0" smtClean="0"/>
              <a:t>Regression Results covered only England due to no access to SOA codes for Wales, Scotland and Northern Ireland.</a:t>
            </a:r>
          </a:p>
          <a:p>
            <a:pPr lvl="1"/>
            <a:r>
              <a:rPr lang="en-GB" sz="1800" b="1" dirty="0" smtClean="0"/>
              <a:t>However England covers 84% of UK population &amp; 96% of BME </a:t>
            </a:r>
          </a:p>
          <a:p>
            <a:pPr marL="457200" lvl="1" indent="0">
              <a:buNone/>
            </a:pPr>
            <a:endParaRPr lang="en-GB" sz="1800" b="1" dirty="0" smtClean="0"/>
          </a:p>
          <a:p>
            <a:r>
              <a:rPr lang="en-GB" sz="2200" dirty="0" smtClean="0"/>
              <a:t>Multivariate analysis is required to confirm changes in wellbeing between </a:t>
            </a:r>
            <a:r>
              <a:rPr lang="en-GB" sz="2200" dirty="0"/>
              <a:t>2011/12 and </a:t>
            </a:r>
            <a:r>
              <a:rPr lang="en-GB" sz="2200" dirty="0" smtClean="0"/>
              <a:t>2012/13 by ethnic groups.</a:t>
            </a:r>
          </a:p>
          <a:p>
            <a:r>
              <a:rPr lang="en-GB" sz="2400" dirty="0" smtClean="0"/>
              <a:t>ONS </a:t>
            </a:r>
            <a:r>
              <a:rPr lang="en-GB" sz="2400" dirty="0" err="1"/>
              <a:t>QoL</a:t>
            </a:r>
            <a:r>
              <a:rPr lang="en-GB" sz="2400" dirty="0"/>
              <a:t> variables do not measure </a:t>
            </a:r>
            <a:r>
              <a:rPr lang="en-GB" sz="2400" dirty="0" smtClean="0"/>
              <a:t>at household </a:t>
            </a:r>
            <a:r>
              <a:rPr lang="en-GB" sz="2400" dirty="0"/>
              <a:t>or family level which is more appropriate for </a:t>
            </a:r>
            <a:r>
              <a:rPr lang="en-GB" sz="2400" dirty="0" smtClean="0"/>
              <a:t>BME </a:t>
            </a:r>
            <a:r>
              <a:rPr lang="en-GB" sz="2400" dirty="0"/>
              <a:t>groups. </a:t>
            </a:r>
            <a:endParaRPr lang="en-GB" sz="2400" dirty="0" smtClean="0"/>
          </a:p>
          <a:p>
            <a:r>
              <a:rPr lang="en-GB" sz="2400" dirty="0" smtClean="0"/>
              <a:t>ONS Survey is conducted in English Language thus </a:t>
            </a:r>
            <a:r>
              <a:rPr lang="en-GB" sz="2400" smtClean="0"/>
              <a:t>restrict participation </a:t>
            </a:r>
            <a:r>
              <a:rPr lang="en-GB" sz="2400" dirty="0" smtClean="0"/>
              <a:t>of people Who don't know </a:t>
            </a:r>
            <a:r>
              <a:rPr lang="en-GB" sz="2400" smtClean="0"/>
              <a:t>English language.</a:t>
            </a:r>
            <a:endParaRPr lang="en-GB" sz="2400" dirty="0"/>
          </a:p>
          <a:p>
            <a:r>
              <a:rPr lang="en-GB" sz="2400" dirty="0" smtClean="0"/>
              <a:t>Ethnic </a:t>
            </a:r>
            <a:r>
              <a:rPr lang="en-GB" sz="2400" dirty="0"/>
              <a:t>group classification does not distinguish the 3 Black groups at the UK </a:t>
            </a:r>
            <a:r>
              <a:rPr lang="en-GB" sz="2400" dirty="0" smtClean="0"/>
              <a:t>level.</a:t>
            </a:r>
            <a:endParaRPr lang="en-GB" sz="2400" dirty="0"/>
          </a:p>
          <a:p>
            <a:r>
              <a:rPr lang="en-GB" sz="2400" dirty="0"/>
              <a:t>Use </a:t>
            </a:r>
            <a:r>
              <a:rPr lang="en-GB" sz="2400" dirty="0" err="1"/>
              <a:t>Carstairs</a:t>
            </a:r>
            <a:r>
              <a:rPr lang="en-GB" sz="2400" dirty="0"/>
              <a:t> rather than IMD because this enables closer link with neighbourhood (if ONS adds Output Area to SDS data sets</a:t>
            </a:r>
            <a:r>
              <a:rPr lang="en-GB" sz="2400" dirty="0" smtClean="0"/>
              <a:t>).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895033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\\staffhome\staffhome2\1\hwbag1\MyWork\My_SWB_ChildPoverty\World_happines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1763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sz="half" idx="2"/>
          </p:nvPr>
        </p:nvSpPr>
        <p:spPr>
          <a:xfrm>
            <a:off x="323528" y="5661248"/>
            <a:ext cx="2520280" cy="7920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dirty="0" smtClean="0"/>
              <a:t>     </a:t>
            </a:r>
            <a:r>
              <a:rPr lang="en-GB" sz="3600" i="1" dirty="0" smtClean="0">
                <a:solidFill>
                  <a:srgbClr val="33CC33"/>
                </a:solidFill>
              </a:rPr>
              <a:t>Thanks </a:t>
            </a:r>
          </a:p>
          <a:p>
            <a:pPr algn="ctr" eaLnBrk="1" hangingPunct="1">
              <a:defRPr/>
            </a:pPr>
            <a:endParaRPr lang="en-GB" sz="3600" dirty="0" smtClean="0">
              <a:solidFill>
                <a:srgbClr val="FFFF00"/>
              </a:solidFill>
            </a:endParaRPr>
          </a:p>
        </p:txBody>
      </p:sp>
      <p:sp>
        <p:nvSpPr>
          <p:cNvPr id="14339" name="AutoShape 3" descr="namaste"/>
          <p:cNvSpPr>
            <a:spLocks noChangeAspect="1" noChangeArrowheads="1"/>
          </p:cNvSpPr>
          <p:nvPr/>
        </p:nvSpPr>
        <p:spPr bwMode="auto">
          <a:xfrm>
            <a:off x="4252913" y="3148013"/>
            <a:ext cx="638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4340" name="Picture 4" descr="d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8009" y="5373215"/>
            <a:ext cx="1174312" cy="1435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 descr="\\staffhome\staffhome2\1\hwbag1\MyWork\My_SWB_ChildPoverty\header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taffhome\staffhome2\1\hwbag1\MyWork\My_SWB_ChildPoverty\pillars-of-gn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47336"/>
            <a:ext cx="8784976" cy="312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32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476672"/>
            <a:ext cx="7715304" cy="792088"/>
          </a:xfrm>
        </p:spPr>
        <p:txBody>
          <a:bodyPr/>
          <a:lstStyle/>
          <a:p>
            <a:r>
              <a:rPr lang="en-GB" sz="3200" kern="1200" dirty="0" smtClean="0">
                <a:solidFill>
                  <a:schemeClr val="dk1"/>
                </a:solidFill>
                <a:cs typeface="+mn-cs"/>
              </a:rPr>
              <a:t>ONS Subjective wellbeing questions</a:t>
            </a:r>
            <a:endParaRPr lang="en-GB" sz="20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51845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i="1" dirty="0">
                <a:solidFill>
                  <a:srgbClr val="000000"/>
                </a:solidFill>
                <a:latin typeface="Arial"/>
              </a:rPr>
              <a:t>, how satisfied are you with your life nowadays? 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Evaluative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)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i="1" dirty="0">
                <a:solidFill>
                  <a:srgbClr val="000000"/>
                </a:solidFill>
                <a:latin typeface="Arial"/>
              </a:rPr>
              <a:t>, to what extent do you feel the things you do in your life are worthwhile? 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Eudemonic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)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dirty="0">
                <a:solidFill>
                  <a:srgbClr val="000000"/>
                </a:solidFill>
                <a:latin typeface="Arial"/>
              </a:rPr>
              <a:t>, how happy did you feel yesterday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? 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Experience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) 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i="1" dirty="0">
                <a:solidFill>
                  <a:srgbClr val="000000"/>
                </a:solidFill>
                <a:latin typeface="Arial"/>
              </a:rPr>
              <a:t>, how anxious did you feel yesterday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? 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Experience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) </a:t>
            </a:r>
          </a:p>
          <a:p>
            <a:pPr algn="l"/>
            <a:endParaRPr lang="en-GB" sz="18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0433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411760" y="0"/>
            <a:ext cx="6696744" cy="1268760"/>
          </a:xfrm>
        </p:spPr>
        <p:txBody>
          <a:bodyPr/>
          <a:lstStyle/>
          <a:p>
            <a:r>
              <a:rPr lang="en-GB" sz="3600" kern="1200" dirty="0" smtClean="0">
                <a:solidFill>
                  <a:schemeClr val="dk1"/>
                </a:solidFill>
                <a:cs typeface="+mn-cs"/>
              </a:rPr>
              <a:t>ONS Framework </a:t>
            </a:r>
            <a:r>
              <a:rPr lang="en-GB" sz="3600" kern="1200" dirty="0">
                <a:solidFill>
                  <a:schemeClr val="dk1"/>
                </a:solidFill>
                <a:cs typeface="+mn-cs"/>
              </a:rPr>
              <a:t>for </a:t>
            </a:r>
            <a:r>
              <a:rPr lang="en-GB" sz="3600" kern="1200" dirty="0">
                <a:solidFill>
                  <a:schemeClr val="dk1"/>
                </a:solidFill>
                <a:cs typeface="+mn-cs"/>
                <a:hlinkClick r:id="rId3"/>
              </a:rPr>
              <a:t>Measuring National </a:t>
            </a:r>
            <a:r>
              <a:rPr lang="en-GB" sz="3600" kern="1200" dirty="0" smtClean="0">
                <a:solidFill>
                  <a:schemeClr val="dk1"/>
                </a:solidFill>
                <a:cs typeface="+mn-cs"/>
                <a:hlinkClick r:id="rId3"/>
              </a:rPr>
              <a:t>Wellbeing</a:t>
            </a:r>
            <a:endParaRPr lang="en-GB" sz="36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3079" name="AutoShape 13"/>
          <p:cNvSpPr>
            <a:spLocks noChangeArrowheads="1"/>
          </p:cNvSpPr>
          <p:nvPr/>
        </p:nvSpPr>
        <p:spPr bwMode="auto">
          <a:xfrm flipH="1" flipV="1">
            <a:off x="7696200" y="5143500"/>
            <a:ext cx="1447800" cy="14478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 eaLnBrk="0" hangingPunct="0"/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632848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6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404664"/>
            <a:ext cx="7715304" cy="1080120"/>
          </a:xfrm>
        </p:spPr>
        <p:txBody>
          <a:bodyPr/>
          <a:lstStyle/>
          <a:p>
            <a:r>
              <a:rPr lang="en-GB" sz="3600" kern="1200" dirty="0" smtClean="0">
                <a:solidFill>
                  <a:schemeClr val="dk1"/>
                </a:solidFill>
                <a:cs typeface="+mn-cs"/>
                <a:hlinkClick r:id="rId3"/>
              </a:rPr>
              <a:t>National Wellbeing Domains</a:t>
            </a:r>
            <a:endParaRPr lang="en-GB" sz="36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280920" cy="4680520"/>
          </a:xfrm>
        </p:spPr>
        <p:txBody>
          <a:bodyPr/>
          <a:lstStyle/>
          <a:p>
            <a:pPr algn="l"/>
            <a:endParaRPr lang="en-GB" sz="24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Individual </a:t>
            </a:r>
            <a:r>
              <a:rPr lang="en-GB" sz="2000" b="1" i="1" dirty="0" smtClean="0"/>
              <a:t>wellbeing (4)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Our </a:t>
            </a:r>
            <a:r>
              <a:rPr lang="en-GB" sz="2000" b="1" i="1" dirty="0" smtClean="0"/>
              <a:t>relationships (3)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 smtClean="0"/>
              <a:t>Health (5)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What we </a:t>
            </a:r>
            <a:r>
              <a:rPr lang="en-GB" sz="2000" b="1" i="1" dirty="0" smtClean="0"/>
              <a:t>do (5)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Where we </a:t>
            </a:r>
            <a:r>
              <a:rPr lang="en-GB" sz="2000" b="1" i="1" dirty="0" smtClean="0"/>
              <a:t>live (4)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Personal </a:t>
            </a:r>
            <a:r>
              <a:rPr lang="en-GB" sz="2000" b="1" i="1" dirty="0" smtClean="0"/>
              <a:t>finance (4)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Education and </a:t>
            </a:r>
            <a:r>
              <a:rPr lang="en-GB" sz="2000" b="1" i="1" dirty="0" smtClean="0"/>
              <a:t>skills (3)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The </a:t>
            </a:r>
            <a:r>
              <a:rPr lang="en-GB" sz="2000" b="1" i="1" dirty="0" smtClean="0"/>
              <a:t>economy (4)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Governance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1600" b="1" i="1" dirty="0"/>
              <a:t> </a:t>
            </a:r>
            <a:r>
              <a:rPr lang="en-GB" sz="1600" b="1" i="1" dirty="0" smtClean="0"/>
              <a:t>Involvement </a:t>
            </a:r>
            <a:r>
              <a:rPr lang="en-GB" sz="1600" b="1" i="1" dirty="0"/>
              <a:t>in democracy and trust in how the country is </a:t>
            </a:r>
            <a:r>
              <a:rPr lang="en-GB" sz="1600" b="1" i="1" dirty="0" smtClean="0"/>
              <a:t>run (3)</a:t>
            </a:r>
            <a:endParaRPr lang="en-GB" sz="1600" b="1" i="1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1600" b="1" i="1" dirty="0"/>
              <a:t>The natural </a:t>
            </a:r>
            <a:r>
              <a:rPr lang="en-GB" sz="1600" b="1" i="1" dirty="0" smtClean="0"/>
              <a:t>environment (4)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b="1" i="1" dirty="0" smtClean="0"/>
              <a:t>In All 41 (or 39) Indicators</a:t>
            </a:r>
            <a:endParaRPr lang="en-GB" sz="2400" b="1" i="1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GB" sz="16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41065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936104"/>
          </a:xfrm>
        </p:spPr>
        <p:txBody>
          <a:bodyPr/>
          <a:lstStyle/>
          <a:p>
            <a:r>
              <a:rPr lang="en-GB" dirty="0" smtClean="0"/>
              <a:t>Why this topic?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692696"/>
            <a:ext cx="9108504" cy="6165304"/>
          </a:xfrm>
        </p:spPr>
        <p:txBody>
          <a:bodyPr/>
          <a:lstStyle/>
          <a:p>
            <a:r>
              <a:rPr lang="en-GB" sz="2600" dirty="0" smtClean="0"/>
              <a:t>UK is becoming increasingly ethnically diverse </a:t>
            </a:r>
            <a:r>
              <a:rPr lang="en-GB" sz="2000" u="sng" dirty="0" smtClean="0"/>
              <a:t>(BME share increased from 8% in 1991 to 12% in 2001 and 20% in 2011)</a:t>
            </a:r>
          </a:p>
          <a:p>
            <a:r>
              <a:rPr lang="en-GB" sz="2600" dirty="0" smtClean="0"/>
              <a:t>ONS reported SWB </a:t>
            </a:r>
            <a:r>
              <a:rPr lang="en-GB" sz="2600" dirty="0"/>
              <a:t>levels </a:t>
            </a:r>
            <a:r>
              <a:rPr lang="en-GB" sz="2600" dirty="0" smtClean="0"/>
              <a:t>lower </a:t>
            </a:r>
            <a:r>
              <a:rPr lang="en-GB" sz="2600" dirty="0"/>
              <a:t>in </a:t>
            </a:r>
            <a:r>
              <a:rPr lang="en-GB" sz="2600" u="sng" dirty="0" smtClean="0"/>
              <a:t>unemployed</a:t>
            </a:r>
            <a:r>
              <a:rPr lang="en-GB" sz="2600" dirty="0"/>
              <a:t>, those without a </a:t>
            </a:r>
            <a:r>
              <a:rPr lang="en-GB" sz="2600" dirty="0" smtClean="0"/>
              <a:t>life partner</a:t>
            </a:r>
            <a:r>
              <a:rPr lang="en-GB" sz="2600" dirty="0"/>
              <a:t>, </a:t>
            </a:r>
            <a:r>
              <a:rPr lang="en-GB" sz="2600" u="sng" dirty="0" smtClean="0"/>
              <a:t>certain</a:t>
            </a:r>
            <a:r>
              <a:rPr lang="en-GB" sz="2600" dirty="0" smtClean="0"/>
              <a:t> BME </a:t>
            </a:r>
            <a:r>
              <a:rPr lang="en-GB" sz="2600" dirty="0"/>
              <a:t>groups. </a:t>
            </a:r>
            <a:endParaRPr lang="en-GB" sz="2600" dirty="0" smtClean="0"/>
          </a:p>
          <a:p>
            <a:r>
              <a:rPr lang="en-GB" sz="2600" dirty="0" smtClean="0"/>
              <a:t>Also </a:t>
            </a:r>
            <a:r>
              <a:rPr lang="en-GB" sz="2600" dirty="0"/>
              <a:t>revealed wide variations in </a:t>
            </a:r>
            <a:r>
              <a:rPr lang="en-GB" sz="2600" dirty="0" smtClean="0"/>
              <a:t>SWB/happiness </a:t>
            </a:r>
            <a:r>
              <a:rPr lang="en-GB" sz="2600" dirty="0"/>
              <a:t>levels across geographical regions</a:t>
            </a:r>
            <a:r>
              <a:rPr lang="en-GB" sz="2600" dirty="0" smtClean="0"/>
              <a:t>.</a:t>
            </a:r>
          </a:p>
          <a:p>
            <a:r>
              <a:rPr lang="en-GB" sz="2600" dirty="0" smtClean="0"/>
              <a:t>Depressingly </a:t>
            </a:r>
            <a:r>
              <a:rPr lang="en-GB" sz="2600" u="sng" dirty="0"/>
              <a:t>all</a:t>
            </a:r>
            <a:r>
              <a:rPr lang="en-GB" sz="2600" dirty="0"/>
              <a:t> </a:t>
            </a:r>
            <a:r>
              <a:rPr lang="en-GB" sz="2600" dirty="0" smtClean="0"/>
              <a:t>BME </a:t>
            </a:r>
            <a:r>
              <a:rPr lang="en-GB" sz="2600" dirty="0"/>
              <a:t>groups reported </a:t>
            </a:r>
            <a:r>
              <a:rPr lang="en-GB" sz="2600" u="sng" dirty="0" smtClean="0"/>
              <a:t>higher levels </a:t>
            </a:r>
            <a:r>
              <a:rPr lang="en-GB" sz="2600" u="sng" dirty="0"/>
              <a:t>of anxiety</a:t>
            </a:r>
            <a:r>
              <a:rPr lang="en-GB" sz="2600" dirty="0"/>
              <a:t> than the White ethnic group</a:t>
            </a:r>
            <a:r>
              <a:rPr lang="en-GB" sz="2600" dirty="0" smtClean="0"/>
              <a:t>.</a:t>
            </a:r>
          </a:p>
          <a:p>
            <a:r>
              <a:rPr lang="en-GB" sz="2600" dirty="0" smtClean="0"/>
              <a:t>ONS states "the </a:t>
            </a:r>
            <a:r>
              <a:rPr lang="en-GB" sz="2600" dirty="0"/>
              <a:t>differences </a:t>
            </a:r>
            <a:r>
              <a:rPr lang="en-GB" sz="2600" dirty="0" smtClean="0"/>
              <a:t>observed across </a:t>
            </a:r>
            <a:r>
              <a:rPr lang="en-GB" sz="2600" dirty="0"/>
              <a:t>ethnic groups in SWB may in part be caused by the way that different people with </a:t>
            </a:r>
            <a:r>
              <a:rPr lang="en-GB" sz="2600" dirty="0" smtClean="0"/>
              <a:t>different ethnic </a:t>
            </a:r>
            <a:r>
              <a:rPr lang="en-GB" sz="2600" dirty="0"/>
              <a:t>backgrounds respond to the SWB questions, but also the varied responses reflect the </a:t>
            </a:r>
            <a:r>
              <a:rPr lang="en-GB" sz="2600" u="sng" dirty="0" smtClean="0"/>
              <a:t>different circumstances </a:t>
            </a:r>
            <a:r>
              <a:rPr lang="en-GB" sz="2600" u="sng" dirty="0"/>
              <a:t>that people find themselves </a:t>
            </a:r>
            <a:r>
              <a:rPr lang="en-GB" sz="2600" u="sng" dirty="0" smtClean="0"/>
              <a:t>in”</a:t>
            </a:r>
            <a:r>
              <a:rPr lang="en-GB" sz="2600" dirty="0" smtClean="0"/>
              <a:t> (Hicks 2013:p1).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7001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7075</TotalTime>
  <Words>4980</Words>
  <Application>Microsoft Office PowerPoint</Application>
  <PresentationFormat>On-screen Show (4:3)</PresentationFormat>
  <Paragraphs>1841</Paragraphs>
  <Slides>54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Default Design</vt:lpstr>
      <vt:lpstr>Ethnicity, Neighbourhood Deprivation and Quality of Life  An exploratory analysis of Annual Population Survey data </vt:lpstr>
      <vt:lpstr>Overview</vt:lpstr>
      <vt:lpstr>Societal Happiness</vt:lpstr>
      <vt:lpstr>Theoretical approaches to measure SWB</vt:lpstr>
      <vt:lpstr>Approaches acknowledged by ONS  to measure SWB</vt:lpstr>
      <vt:lpstr>ONS Subjective wellbeing questions</vt:lpstr>
      <vt:lpstr>ONS Framework for Measuring National Wellbeing</vt:lpstr>
      <vt:lpstr>National Wellbeing Domains</vt:lpstr>
      <vt:lpstr>Why this topic?</vt:lpstr>
      <vt:lpstr>Objectives</vt:lpstr>
      <vt:lpstr>SWB questions in Annual Population Surveys</vt:lpstr>
      <vt:lpstr>Subjective wellbeing: percentage of adults reporting  very low, low, medium and high ratings, 2011–12  </vt:lpstr>
      <vt:lpstr>Subjective wellbeing ratings (mean) by gender, 2011–12  </vt:lpstr>
      <vt:lpstr>PowerPoint Presentation</vt:lpstr>
      <vt:lpstr>PowerPoint Presentation</vt:lpstr>
      <vt:lpstr>PowerPoint Presentation</vt:lpstr>
      <vt:lpstr>PowerPoint Presentation</vt:lpstr>
      <vt:lpstr>Mean Anxious &amp; Life Satisfaction Ratings by Gender</vt:lpstr>
      <vt:lpstr>Mean Anxious &amp; Life Satisfaction Ratings by Age</vt:lpstr>
      <vt:lpstr>% Reported high(8-10) ratings of life satisfaction, worthwhile &amp; happy, Very high(6-10) ratings of anxious</vt:lpstr>
      <vt:lpstr>Deprivation within England, 2010</vt:lpstr>
      <vt:lpstr>Geography of ethnic minorities</vt:lpstr>
      <vt:lpstr>Minority population distribution</vt:lpstr>
      <vt:lpstr>Ethnicity and deprivation</vt:lpstr>
      <vt:lpstr>Over-representation by IMD decile</vt:lpstr>
      <vt:lpstr>Ethnicity and disadvantage</vt:lpstr>
      <vt:lpstr>% Reported medium/high (7-10) life satisfaction, worthwhile and happy yesterday ratings and high/very high (4–10) anxious yesterday ratings by countries of the UK, 2011–12   </vt:lpstr>
      <vt:lpstr> </vt:lpstr>
      <vt:lpstr>Mean Wellbeing Ratings by Gender  and Deprivation (IMD) Quintiles, England</vt:lpstr>
      <vt:lpstr>% Reported high(8-10) ratings of life satisfaction, worthwhile &amp; happy, Very high(6-10) ratings of anxious by deprivation (IMD) quintiles, England</vt:lpstr>
      <vt:lpstr>Geographical variations in Quality of Life</vt:lpstr>
      <vt:lpstr>Multivariate Analyses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Adjusted Very High Anxious Rating Odds Ratio  for Ethnic Minority Groups </vt:lpstr>
      <vt:lpstr>Adjusted High Happy Rating Odds Ratio  for Ethnic Minority Groups</vt:lpstr>
      <vt:lpstr>Adjusted High Life Satisfaction Rating Odds Ratio  for Ethnic Minority Groups</vt:lpstr>
      <vt:lpstr>Adjusted High Worthwhile Rating Odds Ratio  for Ethnic Minority Groups</vt:lpstr>
      <vt:lpstr>Life-cycle effects on wellbeing (Odds Ratio after adjusting for All Variables)</vt:lpstr>
      <vt:lpstr>Adjusted Wellbeing by Broad Ethnic Groups and Region (Odds Ratio - Compared to London)</vt:lpstr>
      <vt:lpstr>Conclusion (1)</vt:lpstr>
      <vt:lpstr>Conclusion (2)</vt:lpstr>
      <vt:lpstr>Mean Anxious and Happy Ratings,  England, 2011-12 and 2012-13</vt:lpstr>
      <vt:lpstr>Mean Life Satisfaction and Worthwhile Ratings,  England, 2011-12 and 2012-13</vt:lpstr>
      <vt:lpstr>Limitations</vt:lpstr>
      <vt:lpstr>PowerPoint Presentation</vt:lpstr>
      <vt:lpstr>PowerPoint Presentation</vt:lpstr>
    </vt:vector>
  </TitlesOfParts>
  <Company>Sheffield Hallam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Mathers, Vicky</dc:creator>
  <cp:lastModifiedBy>Anil Gumber</cp:lastModifiedBy>
  <cp:revision>343</cp:revision>
  <cp:lastPrinted>2014-11-12T10:48:18Z</cp:lastPrinted>
  <dcterms:modified xsi:type="dcterms:W3CDTF">2014-11-26T12:41:55Z</dcterms:modified>
</cp:coreProperties>
</file>