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4"/>
  </p:sldMasterIdLst>
  <p:handoutMasterIdLst>
    <p:handoutMasterId r:id="rId34"/>
  </p:handoutMasterIdLst>
  <p:sldIdLst>
    <p:sldId id="256" r:id="rId15"/>
    <p:sldId id="257" r:id="rId16"/>
    <p:sldId id="258" r:id="rId17"/>
    <p:sldId id="269" r:id="rId18"/>
    <p:sldId id="267" r:id="rId19"/>
    <p:sldId id="273" r:id="rId20"/>
    <p:sldId id="262" r:id="rId21"/>
    <p:sldId id="272" r:id="rId22"/>
    <p:sldId id="268" r:id="rId23"/>
    <p:sldId id="263" r:id="rId24"/>
    <p:sldId id="264" r:id="rId25"/>
    <p:sldId id="270" r:id="rId26"/>
    <p:sldId id="261" r:id="rId27"/>
    <p:sldId id="259" r:id="rId28"/>
    <p:sldId id="274" r:id="rId29"/>
    <p:sldId id="265" r:id="rId30"/>
    <p:sldId id="275" r:id="rId31"/>
    <p:sldId id="266" r:id="rId32"/>
    <p:sldId id="271" r:id="rId3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notesViewPr>
    <p:cSldViewPr>
      <p:cViewPr varScale="1">
        <p:scale>
          <a:sx n="76" d="100"/>
          <a:sy n="76" d="100"/>
        </p:scale>
        <p:origin x="-2214"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customXml" Target="../customXml/item13.xml"/><Relationship Id="rId18" Type="http://schemas.openxmlformats.org/officeDocument/2006/relationships/slide" Target="slides/slide4.xml"/><Relationship Id="rId26"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slide" Target="slides/slide7.xml"/><Relationship Id="rId34" Type="http://schemas.openxmlformats.org/officeDocument/2006/relationships/handoutMaster" Target="handoutMasters/handoutMaster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viewProps" Target="viewProps.xml"/><Relationship Id="rId10" Type="http://schemas.openxmlformats.org/officeDocument/2006/relationships/customXml" Target="../customXml/item10.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Master" Target="slideMasters/slideMaster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DB2A5AB1-6312-43AA-9D18-6D6F3C3BAB34}" type="datetimeFigureOut">
              <a:rPr lang="en-GB" smtClean="0"/>
              <a:t>15/07/2015</a:t>
            </a:fld>
            <a:endParaRPr lang="en-GB"/>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BE676092-E471-4920-8EFC-792D71F6A29E}" type="slidenum">
              <a:rPr lang="en-GB" smtClean="0"/>
              <a:t>‹#›</a:t>
            </a:fld>
            <a:endParaRPr lang="en-GB"/>
          </a:p>
        </p:txBody>
      </p:sp>
    </p:spTree>
    <p:extLst>
      <p:ext uri="{BB962C8B-B14F-4D97-AF65-F5344CB8AC3E}">
        <p14:creationId xmlns:p14="http://schemas.microsoft.com/office/powerpoint/2010/main" val="24787828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94EA450-6DB1-42AC-8331-9361ACF9740E}" type="datetimeFigureOut">
              <a:rPr lang="en-GB" smtClean="0"/>
              <a:t>15/07/2015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3245688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94EA450-6DB1-42AC-8331-9361ACF9740E}" type="datetimeFigureOut">
              <a:rPr lang="en-GB" smtClean="0"/>
              <a:t>15/07/2015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1998536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94EA450-6DB1-42AC-8331-9361ACF9740E}" type="datetimeFigureOut">
              <a:rPr lang="en-GB" smtClean="0"/>
              <a:t>15/07/2015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4284167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94EA450-6DB1-42AC-8331-9361ACF9740E}" type="datetimeFigureOut">
              <a:rPr lang="en-GB" smtClean="0"/>
              <a:t>15/07/2015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1824248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4EA450-6DB1-42AC-8331-9361ACF9740E}" type="datetimeFigureOut">
              <a:rPr lang="en-GB" smtClean="0"/>
              <a:t>15/07/2015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3085398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94EA450-6DB1-42AC-8331-9361ACF9740E}" type="datetimeFigureOut">
              <a:rPr lang="en-GB" smtClean="0"/>
              <a:t>15/07/2015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196885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94EA450-6DB1-42AC-8331-9361ACF9740E}" type="datetimeFigureOut">
              <a:rPr lang="en-GB" smtClean="0"/>
              <a:t>15/07/2015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3824710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94EA450-6DB1-42AC-8331-9361ACF9740E}" type="datetimeFigureOut">
              <a:rPr lang="en-GB" smtClean="0"/>
              <a:t>15/07/2015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3845481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EA450-6DB1-42AC-8331-9361ACF9740E}" type="datetimeFigureOut">
              <a:rPr lang="en-GB" smtClean="0"/>
              <a:t>15/07/2015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3120949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4EA450-6DB1-42AC-8331-9361ACF9740E}" type="datetimeFigureOut">
              <a:rPr lang="en-GB" smtClean="0"/>
              <a:t>15/07/2015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3273628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4EA450-6DB1-42AC-8331-9361ACF9740E}" type="datetimeFigureOut">
              <a:rPr lang="en-GB" smtClean="0"/>
              <a:t>15/07/2015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357500-116F-4F70-B986-CBFBCDAAB2A7}" type="slidenum">
              <a:rPr lang="en-GB" smtClean="0"/>
              <a:t>‹#›</a:t>
            </a:fld>
            <a:endParaRPr lang="en-GB"/>
          </a:p>
        </p:txBody>
      </p:sp>
    </p:spTree>
    <p:extLst>
      <p:ext uri="{BB962C8B-B14F-4D97-AF65-F5344CB8AC3E}">
        <p14:creationId xmlns:p14="http://schemas.microsoft.com/office/powerpoint/2010/main" val="2290653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4EA450-6DB1-42AC-8331-9361ACF9740E}" type="datetimeFigureOut">
              <a:rPr lang="en-GB" smtClean="0"/>
              <a:t>15/07/2015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357500-116F-4F70-B986-CBFBCDAAB2A7}" type="slidenum">
              <a:rPr lang="en-GB" smtClean="0"/>
              <a:t>‹#›</a:t>
            </a:fld>
            <a:endParaRPr lang="en-GB"/>
          </a:p>
        </p:txBody>
      </p:sp>
    </p:spTree>
    <p:extLst>
      <p:ext uri="{BB962C8B-B14F-4D97-AF65-F5344CB8AC3E}">
        <p14:creationId xmlns:p14="http://schemas.microsoft.com/office/powerpoint/2010/main" val="4101665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052736"/>
            <a:ext cx="7704856" cy="2547715"/>
          </a:xfrm>
        </p:spPr>
        <p:txBody>
          <a:bodyPr>
            <a:normAutofit/>
          </a:bodyPr>
          <a:lstStyle/>
          <a:p>
            <a:r>
              <a:rPr lang="en-GB" sz="3600" b="1" dirty="0"/>
              <a:t>Variations in national identity, diversity and integration within the UK</a:t>
            </a:r>
            <a:r>
              <a:rPr lang="en-GB" sz="3600" dirty="0"/>
              <a:t/>
            </a:r>
            <a:br>
              <a:rPr lang="en-GB" sz="3600" dirty="0"/>
            </a:br>
            <a:endParaRPr lang="en-GB" sz="3600" dirty="0"/>
          </a:p>
        </p:txBody>
      </p:sp>
      <p:sp>
        <p:nvSpPr>
          <p:cNvPr id="3" name="Subtitle 2"/>
          <p:cNvSpPr>
            <a:spLocks noGrp="1"/>
          </p:cNvSpPr>
          <p:nvPr>
            <p:ph type="subTitle" idx="1"/>
          </p:nvPr>
        </p:nvSpPr>
        <p:spPr/>
        <p:txBody>
          <a:bodyPr/>
          <a:lstStyle/>
          <a:p>
            <a:r>
              <a:rPr lang="en-GB" sz="2800" dirty="0" smtClean="0"/>
              <a:t>David Owen,</a:t>
            </a:r>
          </a:p>
          <a:p>
            <a:r>
              <a:rPr lang="en-GB" sz="2800" dirty="0" smtClean="0"/>
              <a:t>Institute for Employment Research,</a:t>
            </a:r>
          </a:p>
          <a:p>
            <a:r>
              <a:rPr lang="en-GB" sz="2800" dirty="0" smtClean="0"/>
              <a:t>University of Warwick</a:t>
            </a:r>
            <a:r>
              <a:rPr lang="en-GB" dirty="0" smtClean="0"/>
              <a:t>,</a:t>
            </a:r>
          </a:p>
          <a:p>
            <a:endParaRPr lang="en-GB" dirty="0"/>
          </a:p>
        </p:txBody>
      </p:sp>
    </p:spTree>
    <p:extLst>
      <p:ext uri="{BB962C8B-B14F-4D97-AF65-F5344CB8AC3E}">
        <p14:creationId xmlns:p14="http://schemas.microsoft.com/office/powerpoint/2010/main" val="8107858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Wales: </a:t>
            </a:r>
            <a:r>
              <a:rPr lang="en-GB" sz="2800" dirty="0"/>
              <a:t>Trends in national identity from the Labour Force Survey, 2001-2011</a:t>
            </a:r>
          </a:p>
        </p:txBody>
      </p:sp>
      <p:sp>
        <p:nvSpPr>
          <p:cNvPr id="3" name="Text Placeholder 2"/>
          <p:cNvSpPr>
            <a:spLocks noGrp="1"/>
          </p:cNvSpPr>
          <p:nvPr>
            <p:ph type="body" idx="1"/>
          </p:nvPr>
        </p:nvSpPr>
        <p:spPr>
          <a:xfrm>
            <a:off x="457200" y="1535112"/>
            <a:ext cx="4040188" cy="2109911"/>
          </a:xfrm>
        </p:spPr>
        <p:txBody>
          <a:bodyPr>
            <a:normAutofit/>
          </a:bodyPr>
          <a:lstStyle/>
          <a:p>
            <a:r>
              <a:rPr lang="en-GB" sz="1600" dirty="0" smtClean="0"/>
              <a:t>White: </a:t>
            </a:r>
          </a:p>
          <a:p>
            <a:r>
              <a:rPr lang="en-GB" sz="1600" b="0" dirty="0" smtClean="0"/>
              <a:t>Over three-fifths identified as Welsh, and a fifth as British. Nearly a tenth identified as English. The percentage Welsh declined slightly, while the other two categories were more stable.</a:t>
            </a:r>
          </a:p>
          <a:p>
            <a:endParaRPr lang="en-GB" sz="1600" b="0" dirty="0"/>
          </a:p>
          <a:p>
            <a:endParaRPr lang="en-GB" sz="1600" b="0" dirty="0"/>
          </a:p>
        </p:txBody>
      </p:sp>
      <p:pic>
        <p:nvPicPr>
          <p:cNvPr id="512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467544" y="3717032"/>
            <a:ext cx="4040188" cy="2484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p:cNvSpPr>
            <a:spLocks noGrp="1"/>
          </p:cNvSpPr>
          <p:nvPr>
            <p:ph type="body" sz="quarter" idx="3"/>
          </p:nvPr>
        </p:nvSpPr>
        <p:spPr>
          <a:xfrm>
            <a:off x="4645025" y="1535112"/>
            <a:ext cx="4041775" cy="2037903"/>
          </a:xfrm>
        </p:spPr>
        <p:txBody>
          <a:bodyPr>
            <a:normAutofit/>
          </a:bodyPr>
          <a:lstStyle/>
          <a:p>
            <a:r>
              <a:rPr lang="en-GB" sz="1600" dirty="0" smtClean="0"/>
              <a:t>Minority ethnic groups:</a:t>
            </a:r>
          </a:p>
          <a:p>
            <a:r>
              <a:rPr lang="en-GB" sz="1600" b="0" dirty="0" smtClean="0"/>
              <a:t>British is the most common identity and remained stable. The percentage identifying as Welsh declined sharply over the decade. The percentage identifying as English is about half that for white people.</a:t>
            </a:r>
          </a:p>
          <a:p>
            <a:endParaRPr lang="en-GB" dirty="0"/>
          </a:p>
        </p:txBody>
      </p:sp>
      <p:pic>
        <p:nvPicPr>
          <p:cNvPr id="5123"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644008" y="3717032"/>
            <a:ext cx="4041775" cy="2481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4876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Scotland</a:t>
            </a:r>
            <a:r>
              <a:rPr lang="en-GB" sz="2800" dirty="0"/>
              <a:t>: Trends in national identity from the Labour Force Survey, 2001-2011</a:t>
            </a:r>
          </a:p>
        </p:txBody>
      </p:sp>
      <p:sp>
        <p:nvSpPr>
          <p:cNvPr id="3" name="Text Placeholder 2"/>
          <p:cNvSpPr>
            <a:spLocks noGrp="1"/>
          </p:cNvSpPr>
          <p:nvPr>
            <p:ph type="body" idx="1"/>
          </p:nvPr>
        </p:nvSpPr>
        <p:spPr>
          <a:xfrm>
            <a:off x="457200" y="1535112"/>
            <a:ext cx="4040188" cy="2253928"/>
          </a:xfrm>
        </p:spPr>
        <p:txBody>
          <a:bodyPr>
            <a:noAutofit/>
          </a:bodyPr>
          <a:lstStyle/>
          <a:p>
            <a:r>
              <a:rPr lang="en-GB" sz="1600" dirty="0" smtClean="0"/>
              <a:t>White:</a:t>
            </a:r>
          </a:p>
          <a:p>
            <a:r>
              <a:rPr lang="en-GB" sz="1600" b="0" dirty="0" smtClean="0"/>
              <a:t>Over 70% of White Scottish people identified as Scottish. Under a fifth identified as British, and a very small percentage identified as English. All three identities declined slightly between 2001 and 2011.</a:t>
            </a:r>
          </a:p>
          <a:p>
            <a:endParaRPr lang="en-GB" sz="1600" b="0" dirty="0" smtClean="0"/>
          </a:p>
          <a:p>
            <a:endParaRPr lang="en-GB" sz="1600" b="0" dirty="0"/>
          </a:p>
        </p:txBody>
      </p:sp>
      <p:pic>
        <p:nvPicPr>
          <p:cNvPr id="614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467544" y="3933056"/>
            <a:ext cx="4040188" cy="2484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p:cNvSpPr>
            <a:spLocks noGrp="1"/>
          </p:cNvSpPr>
          <p:nvPr>
            <p:ph type="body" sz="quarter" idx="3"/>
          </p:nvPr>
        </p:nvSpPr>
        <p:spPr>
          <a:xfrm>
            <a:off x="4645025" y="1535112"/>
            <a:ext cx="3959423" cy="2253928"/>
          </a:xfrm>
        </p:spPr>
        <p:txBody>
          <a:bodyPr>
            <a:noAutofit/>
          </a:bodyPr>
          <a:lstStyle/>
          <a:p>
            <a:r>
              <a:rPr lang="en-GB" sz="1600" dirty="0" smtClean="0"/>
              <a:t>Minority ethnic groups:</a:t>
            </a:r>
          </a:p>
          <a:p>
            <a:r>
              <a:rPr lang="en-GB" sz="1600" b="0" dirty="0" smtClean="0"/>
              <a:t>Slightly more likely to identify as Scottish than British, but the latter percentage was only half that for England. The percentage identifying as British declined steadily during the decade.</a:t>
            </a:r>
          </a:p>
          <a:p>
            <a:endParaRPr lang="en-GB" sz="1600" b="0" dirty="0"/>
          </a:p>
          <a:p>
            <a:endParaRPr lang="en-GB" sz="1600" b="0" dirty="0"/>
          </a:p>
        </p:txBody>
      </p:sp>
      <p:pic>
        <p:nvPicPr>
          <p:cNvPr id="6147"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644008" y="3933056"/>
            <a:ext cx="4041775" cy="247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961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sz="3200" dirty="0" smtClean="0"/>
              <a:t>Regression  models for Wales and Scotland</a:t>
            </a:r>
            <a:endParaRPr lang="en-GB" sz="3200" dirty="0"/>
          </a:p>
        </p:txBody>
      </p:sp>
      <p:sp>
        <p:nvSpPr>
          <p:cNvPr id="8" name="Content Placeholder 7"/>
          <p:cNvSpPr>
            <a:spLocks noGrp="1"/>
          </p:cNvSpPr>
          <p:nvPr>
            <p:ph sz="half" idx="1"/>
          </p:nvPr>
        </p:nvSpPr>
        <p:spPr/>
        <p:txBody>
          <a:bodyPr>
            <a:normAutofit fontScale="55000" lnSpcReduction="20000"/>
          </a:bodyPr>
          <a:lstStyle/>
          <a:p>
            <a:pPr marL="0" indent="0">
              <a:buNone/>
            </a:pPr>
            <a:r>
              <a:rPr lang="en-GB" b="1" u="sng" dirty="0" smtClean="0"/>
              <a:t>Wales</a:t>
            </a:r>
          </a:p>
          <a:p>
            <a:r>
              <a:rPr lang="en-GB" sz="3300" dirty="0" smtClean="0"/>
              <a:t>People under 40 more likely to identify as Welsh than British. Older people more likely to identify as British.</a:t>
            </a:r>
          </a:p>
          <a:p>
            <a:r>
              <a:rPr lang="en-GB" sz="3300" dirty="0" smtClean="0"/>
              <a:t>White and mixed parentage people more likely to identify as Welsh than British.</a:t>
            </a:r>
          </a:p>
          <a:p>
            <a:r>
              <a:rPr lang="en-GB" sz="3300" dirty="0" smtClean="0"/>
              <a:t>South Asian and Chinese people more likely to identify as British than Welsh.</a:t>
            </a:r>
          </a:p>
          <a:p>
            <a:r>
              <a:rPr lang="en-GB" sz="3300" dirty="0" smtClean="0"/>
              <a:t>Overseas-born with British nationality more likely to be British than Welsh.</a:t>
            </a:r>
          </a:p>
          <a:p>
            <a:r>
              <a:rPr lang="en-GB" sz="3300" dirty="0" smtClean="0"/>
              <a:t>People in higher status occupations more likely to identify as British. Lower-status occupations more likely to identify as Welsh.</a:t>
            </a:r>
            <a:endParaRPr lang="en-GB" sz="3300" dirty="0"/>
          </a:p>
        </p:txBody>
      </p:sp>
      <p:sp>
        <p:nvSpPr>
          <p:cNvPr id="9" name="Content Placeholder 8"/>
          <p:cNvSpPr>
            <a:spLocks noGrp="1"/>
          </p:cNvSpPr>
          <p:nvPr>
            <p:ph sz="half" idx="2"/>
          </p:nvPr>
        </p:nvSpPr>
        <p:spPr/>
        <p:txBody>
          <a:bodyPr>
            <a:normAutofit fontScale="55000" lnSpcReduction="20000"/>
          </a:bodyPr>
          <a:lstStyle/>
          <a:p>
            <a:pPr marL="0" indent="0">
              <a:buNone/>
            </a:pPr>
            <a:r>
              <a:rPr lang="en-GB" b="1" u="sng" dirty="0" smtClean="0"/>
              <a:t>Scotland</a:t>
            </a:r>
          </a:p>
          <a:p>
            <a:r>
              <a:rPr lang="en-GB" sz="3300" dirty="0"/>
              <a:t>People under </a:t>
            </a:r>
            <a:r>
              <a:rPr lang="en-GB" sz="3300" dirty="0" smtClean="0"/>
              <a:t>50 </a:t>
            </a:r>
            <a:r>
              <a:rPr lang="en-GB" sz="3300" dirty="0"/>
              <a:t>more likely to identify as </a:t>
            </a:r>
            <a:r>
              <a:rPr lang="en-GB" sz="3300" dirty="0" smtClean="0"/>
              <a:t>Scottish </a:t>
            </a:r>
            <a:r>
              <a:rPr lang="en-GB" sz="3300" dirty="0"/>
              <a:t>than British. </a:t>
            </a:r>
            <a:r>
              <a:rPr lang="en-GB" sz="3300" dirty="0" smtClean="0"/>
              <a:t>This tendency is strongest for the youngest people.</a:t>
            </a:r>
            <a:endParaRPr lang="en-GB" sz="3300" dirty="0"/>
          </a:p>
          <a:p>
            <a:r>
              <a:rPr lang="en-GB" sz="3300" dirty="0"/>
              <a:t>White </a:t>
            </a:r>
            <a:r>
              <a:rPr lang="en-GB" sz="3300" dirty="0" smtClean="0"/>
              <a:t>people are more </a:t>
            </a:r>
            <a:r>
              <a:rPr lang="en-GB" sz="3300" dirty="0"/>
              <a:t>likely to identify as Welsh than </a:t>
            </a:r>
            <a:r>
              <a:rPr lang="en-GB" sz="3300" dirty="0" smtClean="0"/>
              <a:t>British. All minority ethnic groups are unlikely to identify as Scottish. </a:t>
            </a:r>
          </a:p>
          <a:p>
            <a:r>
              <a:rPr lang="en-GB" sz="3300" dirty="0" smtClean="0"/>
              <a:t>Attachment to British identity is strongest for Pakistani, Chinese and Black people.</a:t>
            </a:r>
          </a:p>
          <a:p>
            <a:r>
              <a:rPr lang="en-GB" sz="3300" dirty="0"/>
              <a:t>Overseas-born with British nationality more likely to be British than </a:t>
            </a:r>
            <a:r>
              <a:rPr lang="en-GB" sz="3300" dirty="0" smtClean="0"/>
              <a:t>Scottish.</a:t>
            </a:r>
            <a:endParaRPr lang="en-GB" sz="3300" dirty="0"/>
          </a:p>
          <a:p>
            <a:r>
              <a:rPr lang="en-GB" sz="3300" dirty="0"/>
              <a:t>People in higher status occupations more likely to identify as British. Lower-status occupations more likely to identify as </a:t>
            </a:r>
            <a:r>
              <a:rPr lang="en-GB" sz="3300" dirty="0" smtClean="0"/>
              <a:t>Scottish</a:t>
            </a:r>
            <a:r>
              <a:rPr lang="en-GB" sz="3300" dirty="0"/>
              <a:t>.</a:t>
            </a:r>
          </a:p>
          <a:p>
            <a:endParaRPr lang="en-GB" dirty="0"/>
          </a:p>
        </p:txBody>
      </p:sp>
    </p:spTree>
    <p:extLst>
      <p:ext uri="{BB962C8B-B14F-4D97-AF65-F5344CB8AC3E}">
        <p14:creationId xmlns:p14="http://schemas.microsoft.com/office/powerpoint/2010/main" val="3001916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3050"/>
            <a:ext cx="8219256" cy="491654"/>
          </a:xfrm>
        </p:spPr>
        <p:txBody>
          <a:bodyPr/>
          <a:lstStyle/>
          <a:p>
            <a:r>
              <a:rPr lang="en-GB" dirty="0" smtClean="0"/>
              <a:t>What makes people identify with Britain? “Taking Part” Survey </a:t>
            </a:r>
            <a:r>
              <a:rPr lang="en-GB" dirty="0" smtClean="0"/>
              <a:t>2013/14</a:t>
            </a:r>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575050" y="1656690"/>
            <a:ext cx="5111750" cy="3085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Placeholder 8"/>
          <p:cNvSpPr>
            <a:spLocks noGrp="1"/>
          </p:cNvSpPr>
          <p:nvPr>
            <p:ph type="body" sz="half" idx="2"/>
          </p:nvPr>
        </p:nvSpPr>
        <p:spPr>
          <a:xfrm>
            <a:off x="457200" y="980728"/>
            <a:ext cx="3008313" cy="5145435"/>
          </a:xfrm>
        </p:spPr>
        <p:txBody>
          <a:bodyPr>
            <a:noAutofit/>
          </a:bodyPr>
          <a:lstStyle/>
          <a:p>
            <a:r>
              <a:rPr lang="en-GB" sz="1300" dirty="0" smtClean="0"/>
              <a:t>Why do people from the white and minority ethnic groups give different answers when asked about national identity?</a:t>
            </a:r>
          </a:p>
          <a:p>
            <a:r>
              <a:rPr lang="en-GB" sz="1300" dirty="0" smtClean="0"/>
              <a:t>The 2013/14 Taking Part survey asked </a:t>
            </a:r>
            <a:r>
              <a:rPr lang="en-GB" sz="1300" dirty="0"/>
              <a:t>respondents “</a:t>
            </a:r>
            <a:r>
              <a:rPr lang="en-GB" sz="1300" i="1" dirty="0"/>
              <a:t>What, if anything, makes you most proud of </a:t>
            </a:r>
            <a:r>
              <a:rPr lang="en-GB" sz="1300" i="1" dirty="0" smtClean="0"/>
              <a:t>Britain?</a:t>
            </a:r>
            <a:r>
              <a:rPr lang="en-GB" sz="1300" dirty="0" smtClean="0"/>
              <a:t>”</a:t>
            </a:r>
          </a:p>
          <a:p>
            <a:pPr marL="285750" indent="-285750">
              <a:buFont typeface="Arial" panose="020B0604020202020204" pitchFamily="34" charset="0"/>
              <a:buChar char="•"/>
            </a:pPr>
            <a:r>
              <a:rPr lang="en-GB" sz="1300" dirty="0" smtClean="0"/>
              <a:t>There are some items of agreement between white and BME respondents – for example, around two-fifths of each mentioned the NHS, and a quarter of each mentioned “the British people”.</a:t>
            </a:r>
          </a:p>
          <a:p>
            <a:pPr marL="285750" indent="-285750">
              <a:buFont typeface="Arial" panose="020B0604020202020204" pitchFamily="34" charset="0"/>
              <a:buChar char="•"/>
            </a:pPr>
            <a:r>
              <a:rPr lang="en-GB" sz="1300" dirty="0" smtClean="0"/>
              <a:t>However, the most common answer for white people was “the British countryside”, and a higher percentage of white than BME people mentioned British history – </a:t>
            </a:r>
            <a:r>
              <a:rPr lang="en-GB" sz="1300" i="1" dirty="0" smtClean="0"/>
              <a:t>backward looking?</a:t>
            </a:r>
          </a:p>
          <a:p>
            <a:pPr marL="285750" indent="-285750">
              <a:buFont typeface="Arial" panose="020B0604020202020204" pitchFamily="34" charset="0"/>
              <a:buChar char="•"/>
            </a:pPr>
            <a:r>
              <a:rPr lang="en-GB" sz="1300" dirty="0" smtClean="0"/>
              <a:t>BME people were much more likely than white people to cite education, multiculturalism, the monarchy and the legal system – perhaps indicating a </a:t>
            </a:r>
            <a:r>
              <a:rPr lang="en-GB" sz="1300" i="1" dirty="0" smtClean="0"/>
              <a:t>civic / legalistic</a:t>
            </a:r>
            <a:r>
              <a:rPr lang="en-GB" sz="1300" dirty="0" smtClean="0"/>
              <a:t> identification with Britain</a:t>
            </a:r>
            <a:r>
              <a:rPr lang="en-GB" dirty="0" smtClean="0"/>
              <a:t>. </a:t>
            </a:r>
            <a:endParaRPr lang="en-GB" dirty="0"/>
          </a:p>
        </p:txBody>
      </p:sp>
    </p:spTree>
    <p:extLst>
      <p:ext uri="{BB962C8B-B14F-4D97-AF65-F5344CB8AC3E}">
        <p14:creationId xmlns:p14="http://schemas.microsoft.com/office/powerpoint/2010/main" val="24909986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57200" y="273050"/>
            <a:ext cx="8435280" cy="347638"/>
          </a:xfrm>
        </p:spPr>
        <p:txBody>
          <a:bodyPr>
            <a:normAutofit fontScale="90000"/>
          </a:bodyPr>
          <a:lstStyle/>
          <a:p>
            <a:r>
              <a:rPr lang="en-GB" dirty="0" smtClean="0"/>
              <a:t>Great Britain 2014: National identity by 2011 Output Area Classification group</a:t>
            </a:r>
            <a:endParaRPr lang="en-GB"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3575050" y="1530259"/>
            <a:ext cx="5111750" cy="3338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Placeholder 10"/>
          <p:cNvSpPr>
            <a:spLocks noGrp="1"/>
          </p:cNvSpPr>
          <p:nvPr>
            <p:ph type="body" sz="half" idx="2"/>
          </p:nvPr>
        </p:nvSpPr>
        <p:spPr>
          <a:xfrm>
            <a:off x="457200" y="908720"/>
            <a:ext cx="3008313" cy="5217443"/>
          </a:xfrm>
        </p:spPr>
        <p:txBody>
          <a:bodyPr>
            <a:normAutofit fontScale="92500" lnSpcReduction="10000"/>
          </a:bodyPr>
          <a:lstStyle/>
          <a:p>
            <a:r>
              <a:rPr lang="en-GB" dirty="0" smtClean="0"/>
              <a:t>The Annual Population Survey includes a question on national identity. Here data for </a:t>
            </a:r>
            <a:r>
              <a:rPr lang="en-GB" dirty="0"/>
              <a:t>the calendar year 2014 </a:t>
            </a:r>
            <a:r>
              <a:rPr lang="en-GB" dirty="0" smtClean="0"/>
              <a:t>is summarised using the 2011 Census Output Area Classification groups.</a:t>
            </a:r>
          </a:p>
          <a:p>
            <a:r>
              <a:rPr lang="en-GB" dirty="0" smtClean="0"/>
              <a:t>The quantity graphed is the percentage choosing the identity “English” minus the percentage identifying as “British”.</a:t>
            </a:r>
          </a:p>
          <a:p>
            <a:r>
              <a:rPr lang="en-GB" dirty="0" smtClean="0"/>
              <a:t>This shows some very clear contrasts:</a:t>
            </a:r>
          </a:p>
          <a:p>
            <a:pPr marL="285750" indent="-285750">
              <a:buFont typeface="Arial" panose="020B0604020202020204" pitchFamily="34" charset="0"/>
              <a:buChar char="•"/>
            </a:pPr>
            <a:r>
              <a:rPr lang="en-GB" dirty="0" smtClean="0"/>
              <a:t>People living in areas of high ethnic minority populations are much more likely to identify as “British” than “English”</a:t>
            </a:r>
          </a:p>
          <a:p>
            <a:pPr marL="285750" indent="-285750">
              <a:buFont typeface="Arial" panose="020B0604020202020204" pitchFamily="34" charset="0"/>
              <a:buChar char="•"/>
            </a:pPr>
            <a:r>
              <a:rPr lang="en-GB" dirty="0" smtClean="0"/>
              <a:t>Areas classified as “cosmopolitan” or “aspiring” or with student populations are also more likely to identify as British than English, but to a lesser extent.</a:t>
            </a:r>
          </a:p>
          <a:p>
            <a:pPr marL="285750" indent="-285750">
              <a:buFont typeface="Arial" panose="020B0604020202020204" pitchFamily="34" charset="0"/>
              <a:buChar char="•"/>
            </a:pPr>
            <a:r>
              <a:rPr lang="en-GB" dirty="0" smtClean="0"/>
              <a:t>In areas classified as “ageing”, “challenged”, “semi-detached”, “rural”, “industrious” and experiencing “migration and churn”, people are more likely to identify themselves as “English” rather than “British”</a:t>
            </a:r>
            <a:endParaRPr lang="en-GB" dirty="0"/>
          </a:p>
        </p:txBody>
      </p:sp>
    </p:spTree>
    <p:extLst>
      <p:ext uri="{BB962C8B-B14F-4D97-AF65-F5344CB8AC3E}">
        <p14:creationId xmlns:p14="http://schemas.microsoft.com/office/powerpoint/2010/main" val="8336157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Regression modelling of geographical variations in identity</a:t>
            </a:r>
            <a:endParaRPr lang="en-GB" dirty="0"/>
          </a:p>
        </p:txBody>
      </p:sp>
      <p:graphicFrame>
        <p:nvGraphicFramePr>
          <p:cNvPr id="9" name="Content Placeholder 8"/>
          <p:cNvGraphicFramePr>
            <a:graphicFrameLocks noGrp="1"/>
          </p:cNvGraphicFramePr>
          <p:nvPr>
            <p:ph idx="1"/>
          </p:nvPr>
        </p:nvGraphicFramePr>
        <p:xfrm>
          <a:off x="3902075" y="795496"/>
          <a:ext cx="4457700" cy="4808220"/>
        </p:xfrm>
        <a:graphic>
          <a:graphicData uri="http://schemas.openxmlformats.org/drawingml/2006/table">
            <a:tbl>
              <a:tblPr/>
              <a:tblGrid>
                <a:gridCol w="1695137"/>
                <a:gridCol w="697810"/>
                <a:gridCol w="745605"/>
                <a:gridCol w="707369"/>
                <a:gridCol w="611779"/>
              </a:tblGrid>
              <a:tr h="190500">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gridSpan="2">
                  <a:txBody>
                    <a:bodyPr/>
                    <a:lstStyle/>
                    <a:p>
                      <a:pPr algn="ctr" fontAlgn="b"/>
                      <a:r>
                        <a:rPr lang="en-GB" sz="1100" b="0" i="0" u="none" strike="noStrike">
                          <a:solidFill>
                            <a:srgbClr val="000000"/>
                          </a:solidFill>
                          <a:effectLst/>
                          <a:latin typeface="Calibri"/>
                        </a:rPr>
                        <a:t>English</a:t>
                      </a:r>
                    </a:p>
                  </a:txBody>
                  <a:tcPr marL="9525" marR="9525" marT="9525" marB="0" anchor="b">
                    <a:lnL>
                      <a:noFill/>
                    </a:lnL>
                    <a:lnR>
                      <a:noFill/>
                    </a:lnR>
                    <a:lnT>
                      <a:noFill/>
                    </a:lnT>
                    <a:lnB>
                      <a:noFill/>
                    </a:lnB>
                  </a:tcPr>
                </a:tc>
                <a:tc hMerge="1">
                  <a:txBody>
                    <a:bodyPr/>
                    <a:lstStyle/>
                    <a:p>
                      <a:endParaRPr lang="en-GB"/>
                    </a:p>
                  </a:txBody>
                  <a:tcPr/>
                </a:tc>
                <a:tc gridSpan="2">
                  <a:txBody>
                    <a:bodyPr/>
                    <a:lstStyle/>
                    <a:p>
                      <a:pPr algn="ctr" fontAlgn="b"/>
                      <a:r>
                        <a:rPr lang="en-GB" sz="1100" b="0" i="0" u="none" strike="noStrike">
                          <a:solidFill>
                            <a:srgbClr val="000000"/>
                          </a:solidFill>
                          <a:effectLst/>
                          <a:latin typeface="Calibri"/>
                        </a:rPr>
                        <a:t>British</a:t>
                      </a:r>
                    </a:p>
                  </a:txBody>
                  <a:tcPr marL="9525" marR="9525" marT="9525" marB="0" anchor="b">
                    <a:lnL>
                      <a:noFill/>
                    </a:lnL>
                    <a:lnR>
                      <a:noFill/>
                    </a:lnR>
                    <a:lnT>
                      <a:noFill/>
                    </a:lnT>
                    <a:lnB>
                      <a:noFill/>
                    </a:lnB>
                  </a:tcPr>
                </a:tc>
                <a:tc hMerge="1">
                  <a:txBody>
                    <a:bodyPr/>
                    <a:lstStyle/>
                    <a:p>
                      <a:endParaRPr lang="en-GB"/>
                    </a:p>
                  </a:txBody>
                  <a:tcPr/>
                </a:tc>
              </a:tr>
              <a:tr h="190500">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Beta</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Significance </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Beta</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Significance </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(Constant)</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 ethnic minorities</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0.443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0.241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0.010</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 born overseas</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-0.375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-0.184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0.265</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 non-UK language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0.051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0.523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-0.081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0.538</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 witout a passport</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0.078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0.101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0.175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0.021</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 high-status occupations</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-0.141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0.009</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-0.006</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0.949</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 low status occupations</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-0.095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0.174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-0.263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0.017</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Unemployment rate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0.412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-0.478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Employment rate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0.142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-0.020</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0.708</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 never worked</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-0.259</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0.001</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0.367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0.003</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Diversity index</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-0.820</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1.002</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English and Welsh Countryside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0.727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0.011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0.753</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London Cosmopolitan</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-0.110</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0.027</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0.475</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Suburban Traits</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0.803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0.008</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0.790</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Business and Education Centres</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0.785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0.021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0.458</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Coast and Heritage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-0.024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0.125</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0.044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0.094</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Mining Heritage and Manufacturing</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-0.011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0.569</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0.043</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0.208</a:t>
                      </a:r>
                    </a:p>
                  </a:txBody>
                  <a:tcPr marL="9525" marR="9525" marT="9525" marB="0" anchor="b">
                    <a:lnL>
                      <a:noFill/>
                    </a:lnL>
                    <a:lnR>
                      <a:noFill/>
                    </a:lnR>
                    <a:lnT>
                      <a:noFill/>
                    </a:lnT>
                    <a:lnB>
                      <a:noFill/>
                    </a:lnB>
                  </a:tcPr>
                </a:tc>
              </a:tr>
              <a:tr h="190500">
                <a:tc>
                  <a:txBody>
                    <a:bodyPr/>
                    <a:lstStyle/>
                    <a:p>
                      <a:pPr algn="l" fontAlgn="b"/>
                      <a:r>
                        <a:rPr lang="en-GB" sz="1100" b="0" i="0" u="none" strike="noStrike">
                          <a:solidFill>
                            <a:srgbClr val="000000"/>
                          </a:solidFill>
                          <a:effectLst/>
                          <a:latin typeface="Calibri"/>
                        </a:rPr>
                        <a:t>Mean age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0.121</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c>
                  <a:txBody>
                    <a:bodyPr/>
                    <a:lstStyle/>
                    <a:p>
                      <a:pPr algn="ctr" fontAlgn="b"/>
                      <a:r>
                        <a:rPr lang="en-GB" sz="1100" b="0" i="0" u="none" strike="noStrike">
                          <a:solidFill>
                            <a:srgbClr val="000000"/>
                          </a:solidFill>
                          <a:effectLst/>
                          <a:latin typeface="Calibri"/>
                        </a:rPr>
                        <a:t>0.160</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0.002</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Wales</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0.134</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0.000</a:t>
                      </a:r>
                    </a:p>
                  </a:txBody>
                  <a:tcPr marL="9525" marR="9525" marT="9525" marB="0" anchor="b">
                    <a:lnL>
                      <a:noFill/>
                    </a:lnL>
                    <a:lnR>
                      <a:noFill/>
                    </a:lnR>
                    <a:lnT>
                      <a:noFill/>
                    </a:lnT>
                    <a:lnB>
                      <a:noFill/>
                    </a:lnB>
                    <a:solidFill>
                      <a:srgbClr val="FFFF00"/>
                    </a:solidFill>
                  </a:tcPr>
                </a:tc>
              </a:tr>
              <a:tr h="190500">
                <a:tc>
                  <a:txBody>
                    <a:bodyPr/>
                    <a:lstStyle/>
                    <a:p>
                      <a:pPr algn="l" fontAlgn="b"/>
                      <a:r>
                        <a:rPr lang="en-GB" sz="1100" b="0" i="0" u="none" strike="noStrike">
                          <a:solidFill>
                            <a:srgbClr val="000000"/>
                          </a:solidFill>
                          <a:effectLst/>
                          <a:latin typeface="Calibri"/>
                        </a:rPr>
                        <a:t>adjusted R-square</a:t>
                      </a: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0.945</a:t>
                      </a:r>
                    </a:p>
                  </a:txBody>
                  <a:tcPr marL="9525" marR="9525" marT="9525" marB="0" anchor="b">
                    <a:lnL>
                      <a:noFill/>
                    </a:lnL>
                    <a:lnR>
                      <a:noFill/>
                    </a:lnR>
                    <a:lnT>
                      <a:noFill/>
                    </a:lnT>
                    <a:lnB>
                      <a:noFill/>
                    </a:lnB>
                  </a:tcPr>
                </a:tc>
                <a:tc>
                  <a:txBody>
                    <a:bodyPr/>
                    <a:lstStyle/>
                    <a:p>
                      <a:pPr algn="ctr"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GB" sz="1100" b="0" i="0" u="none" strike="noStrike">
                          <a:solidFill>
                            <a:srgbClr val="000000"/>
                          </a:solidFill>
                          <a:effectLst/>
                          <a:latin typeface="Calibri"/>
                        </a:rPr>
                        <a:t>0.837</a:t>
                      </a:r>
                    </a:p>
                  </a:txBody>
                  <a:tcPr marL="9525" marR="9525" marT="9525" marB="0" anchor="b">
                    <a:lnL>
                      <a:noFill/>
                    </a:lnL>
                    <a:lnR>
                      <a:noFill/>
                    </a:lnR>
                    <a:lnT>
                      <a:noFill/>
                    </a:lnT>
                    <a:lnB>
                      <a:noFill/>
                    </a:lnB>
                  </a:tcPr>
                </a:tc>
                <a:tc>
                  <a:txBody>
                    <a:bodyPr/>
                    <a:lstStyle/>
                    <a:p>
                      <a:pPr algn="ctr" fontAlgn="b"/>
                      <a:endParaRPr lang="en-GB" sz="1100" b="0" i="0" u="none" strike="noStrike" dirty="0">
                        <a:solidFill>
                          <a:srgbClr val="000000"/>
                        </a:solidFill>
                        <a:effectLst/>
                        <a:latin typeface="Calibri"/>
                      </a:endParaRPr>
                    </a:p>
                  </a:txBody>
                  <a:tcPr marL="9525" marR="9525" marT="9525" marB="0" anchor="b">
                    <a:lnL>
                      <a:noFill/>
                    </a:lnL>
                    <a:lnR>
                      <a:noFill/>
                    </a:lnR>
                    <a:lnT>
                      <a:noFill/>
                    </a:lnT>
                    <a:lnB>
                      <a:noFill/>
                    </a:lnB>
                  </a:tcPr>
                </a:tc>
              </a:tr>
            </a:tbl>
          </a:graphicData>
        </a:graphic>
      </p:graphicFrame>
      <p:sp>
        <p:nvSpPr>
          <p:cNvPr id="4" name="Text Placeholder 3"/>
          <p:cNvSpPr>
            <a:spLocks noGrp="1"/>
          </p:cNvSpPr>
          <p:nvPr>
            <p:ph type="body" sz="half" idx="2"/>
          </p:nvPr>
        </p:nvSpPr>
        <p:spPr/>
        <p:txBody>
          <a:bodyPr>
            <a:normAutofit fontScale="92500" lnSpcReduction="10000"/>
          </a:bodyPr>
          <a:lstStyle/>
          <a:p>
            <a:r>
              <a:rPr lang="en-GB" dirty="0" smtClean="0"/>
              <a:t>Regression (</a:t>
            </a:r>
            <a:r>
              <a:rPr lang="en-GB" dirty="0" err="1" smtClean="0"/>
              <a:t>logit</a:t>
            </a:r>
            <a:r>
              <a:rPr lang="en-GB" dirty="0" smtClean="0"/>
              <a:t>) models of the percentage identifying as “English-only” or “British-only” by local authority district were estimated.</a:t>
            </a:r>
          </a:p>
          <a:p>
            <a:r>
              <a:rPr lang="en-GB" dirty="0" smtClean="0"/>
              <a:t>The variables were a mixture of Census socio-economic variables and levels of the 2011 ONS classification of local authorities.</a:t>
            </a:r>
          </a:p>
          <a:p>
            <a:pPr marL="285750" indent="-285750">
              <a:buFont typeface="Arial" panose="020B0604020202020204" pitchFamily="34" charset="0"/>
              <a:buChar char="•"/>
            </a:pPr>
            <a:r>
              <a:rPr lang="en-GB" dirty="0" smtClean="0"/>
              <a:t>Both measures were positively associated with the minority population share. Ethnic diversity was negatively associated with the percentage English, and positively associated with the percentage British.</a:t>
            </a:r>
          </a:p>
          <a:p>
            <a:pPr marL="285750" indent="-285750">
              <a:buFont typeface="Arial" panose="020B0604020202020204" pitchFamily="34" charset="0"/>
              <a:buChar char="•"/>
            </a:pPr>
            <a:r>
              <a:rPr lang="en-GB" dirty="0" smtClean="0"/>
              <a:t>The percentage English was significantly lower in London Cosmopolitan while the percentage British was higher in Wales.</a:t>
            </a:r>
          </a:p>
          <a:p>
            <a:pPr marL="285750" indent="-285750">
              <a:buFont typeface="Arial" panose="020B0604020202020204" pitchFamily="34" charset="0"/>
              <a:buChar char="•"/>
            </a:pPr>
            <a:r>
              <a:rPr lang="en-GB" dirty="0" smtClean="0"/>
              <a:t>The unemployment rate was positively associated with the percentage English, and negatively associated with the percentage British.</a:t>
            </a:r>
            <a:endParaRPr lang="en-GB" dirty="0"/>
          </a:p>
        </p:txBody>
      </p:sp>
    </p:spTree>
    <p:extLst>
      <p:ext uri="{BB962C8B-B14F-4D97-AF65-F5344CB8AC3E}">
        <p14:creationId xmlns:p14="http://schemas.microsoft.com/office/powerpoint/2010/main" val="160626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57199" y="273050"/>
            <a:ext cx="8484619" cy="347638"/>
          </a:xfrm>
        </p:spPr>
        <p:txBody>
          <a:bodyPr>
            <a:normAutofit fontScale="90000"/>
          </a:bodyPr>
          <a:lstStyle/>
          <a:p>
            <a:r>
              <a:rPr lang="en-GB" dirty="0" smtClean="0"/>
              <a:t>The spatial pattern of votes for UKIP in the 2015 General Election</a:t>
            </a:r>
            <a:endParaRPr lang="en-GB" dirty="0"/>
          </a:p>
        </p:txBody>
      </p:sp>
      <p:pic>
        <p:nvPicPr>
          <p:cNvPr id="20" name="Content Placeholder 1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02503" y="836712"/>
            <a:ext cx="3361585" cy="5853113"/>
          </a:xfrm>
        </p:spPr>
      </p:pic>
      <p:sp>
        <p:nvSpPr>
          <p:cNvPr id="18" name="Text Placeholder 17"/>
          <p:cNvSpPr>
            <a:spLocks noGrp="1"/>
          </p:cNvSpPr>
          <p:nvPr>
            <p:ph type="body" sz="half" idx="2"/>
          </p:nvPr>
        </p:nvSpPr>
        <p:spPr>
          <a:xfrm>
            <a:off x="251520" y="836712"/>
            <a:ext cx="1728193" cy="5832648"/>
          </a:xfrm>
        </p:spPr>
        <p:txBody>
          <a:bodyPr>
            <a:noAutofit/>
          </a:bodyPr>
          <a:lstStyle/>
          <a:p>
            <a:r>
              <a:rPr lang="en-GB" dirty="0" smtClean="0"/>
              <a:t>The percentage voting for UKIP was highest in eastern England, Lincolnshire and the Wash, coastal resorts in England, struggling industrial areas of north-east England and the East and West Midlands.</a:t>
            </a:r>
          </a:p>
          <a:p>
            <a:r>
              <a:rPr lang="en-GB" dirty="0" smtClean="0"/>
              <a:t>The difference in share of vote from the winner emphasises not just the high vote in the coastal periphery, but the relative absence of votes in London and the economically dynamic area west of London.</a:t>
            </a:r>
            <a:endParaRPr lang="en-GB" dirty="0"/>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5741" y="873566"/>
            <a:ext cx="3584180" cy="5805264"/>
          </a:xfrm>
          <a:prstGeom prst="rect">
            <a:avLst/>
          </a:prstGeom>
        </p:spPr>
      </p:pic>
    </p:spTree>
    <p:extLst>
      <p:ext uri="{BB962C8B-B14F-4D97-AF65-F5344CB8AC3E}">
        <p14:creationId xmlns:p14="http://schemas.microsoft.com/office/powerpoint/2010/main" val="3785010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Relationship between “English-only” identity and UKIP votes</a:t>
            </a:r>
            <a:endParaRPr lang="en-GB" dirty="0"/>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563888" y="476672"/>
            <a:ext cx="4453334" cy="2915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half" idx="2"/>
          </p:nvPr>
        </p:nvSpPr>
        <p:spPr/>
        <p:txBody>
          <a:bodyPr>
            <a:normAutofit lnSpcReduction="10000"/>
          </a:bodyPr>
          <a:lstStyle/>
          <a:p>
            <a:pPr marL="285750" indent="-285750">
              <a:buFont typeface="Arial" panose="020B0604020202020204" pitchFamily="34" charset="0"/>
              <a:buChar char="•"/>
            </a:pPr>
            <a:r>
              <a:rPr lang="en-GB" dirty="0" smtClean="0"/>
              <a:t>The scatter diagram indicates a positive relationship for England between the percentage of people expressing English-only national identity and the percentage of votes for UKIP at the May 2015 General Election.</a:t>
            </a:r>
          </a:p>
          <a:p>
            <a:pPr marL="285750" indent="-285750">
              <a:buFont typeface="Arial" panose="020B0604020202020204" pitchFamily="34" charset="0"/>
              <a:buChar char="•"/>
            </a:pPr>
            <a:r>
              <a:rPr lang="en-GB" dirty="0" smtClean="0"/>
              <a:t>The R-squared value for an exponential regression is 0.6</a:t>
            </a:r>
          </a:p>
          <a:p>
            <a:pPr marL="285750" indent="-285750">
              <a:buFont typeface="Arial" panose="020B0604020202020204" pitchFamily="34" charset="0"/>
              <a:buChar char="•"/>
            </a:pPr>
            <a:r>
              <a:rPr lang="en-GB" dirty="0" smtClean="0"/>
              <a:t>In a multiple regression model (adjusted R-squared of 0.684), there is a statistically significant positive relationship between the percentage voting UKIP, the percentage with English-only identity, the percentage born outside the UK and the unemployment rate. </a:t>
            </a:r>
          </a:p>
          <a:p>
            <a:pPr marL="285750" indent="-285750">
              <a:buFont typeface="Arial" panose="020B0604020202020204" pitchFamily="34" charset="0"/>
              <a:buChar char="•"/>
            </a:pPr>
            <a:r>
              <a:rPr lang="en-GB" dirty="0" smtClean="0"/>
              <a:t>There is a statistically significant negative association with the percentage in employment.</a:t>
            </a:r>
          </a:p>
          <a:p>
            <a:endParaRPr lang="en-GB"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717032"/>
            <a:ext cx="3667125"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7430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116632"/>
            <a:ext cx="8229600" cy="733474"/>
          </a:xfrm>
        </p:spPr>
        <p:txBody>
          <a:bodyPr>
            <a:noAutofit/>
          </a:bodyPr>
          <a:lstStyle/>
          <a:p>
            <a:r>
              <a:rPr lang="en-GB" sz="3200" dirty="0" smtClean="0"/>
              <a:t>Nationalist party votes in Wales and Scotland</a:t>
            </a:r>
            <a:endParaRPr lang="en-GB" sz="3200" dirty="0"/>
          </a:p>
        </p:txBody>
      </p:sp>
      <p:sp>
        <p:nvSpPr>
          <p:cNvPr id="6" name="Text Placeholder 5"/>
          <p:cNvSpPr>
            <a:spLocks noGrp="1"/>
          </p:cNvSpPr>
          <p:nvPr>
            <p:ph type="body" idx="1"/>
          </p:nvPr>
        </p:nvSpPr>
        <p:spPr>
          <a:xfrm>
            <a:off x="457200" y="980728"/>
            <a:ext cx="4042792" cy="1512168"/>
          </a:xfrm>
        </p:spPr>
        <p:txBody>
          <a:bodyPr>
            <a:noAutofit/>
          </a:bodyPr>
          <a:lstStyle/>
          <a:p>
            <a:r>
              <a:rPr lang="en-GB" sz="1400" dirty="0" smtClean="0"/>
              <a:t>Wales:</a:t>
            </a:r>
          </a:p>
          <a:p>
            <a:r>
              <a:rPr lang="en-GB" sz="1400" b="0" dirty="0" smtClean="0"/>
              <a:t>Plaid </a:t>
            </a:r>
            <a:r>
              <a:rPr lang="en-GB" sz="1400" b="0" dirty="0" err="1" smtClean="0"/>
              <a:t>Cymru</a:t>
            </a:r>
            <a:r>
              <a:rPr lang="en-GB" sz="1400" b="0" dirty="0" smtClean="0"/>
              <a:t> only won 3 seats. Its share of the vote was highest in the west and lowest in eastern Powys, the south-east and north-east, areas with closest economic links to England. It remains strongest in its western heartlands and some parts of the South Wales Valleys and Cardiff.</a:t>
            </a:r>
            <a:endParaRPr lang="en-GB" sz="1400" b="0" dirty="0"/>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44090" y="2178324"/>
            <a:ext cx="3466407" cy="3944389"/>
          </a:xfrm>
        </p:spPr>
      </p:pic>
      <p:sp>
        <p:nvSpPr>
          <p:cNvPr id="8" name="Text Placeholder 7"/>
          <p:cNvSpPr>
            <a:spLocks noGrp="1"/>
          </p:cNvSpPr>
          <p:nvPr>
            <p:ph type="body" sz="quarter" idx="3"/>
          </p:nvPr>
        </p:nvSpPr>
        <p:spPr>
          <a:xfrm>
            <a:off x="4644008" y="1124744"/>
            <a:ext cx="4041775" cy="1194147"/>
          </a:xfrm>
        </p:spPr>
        <p:txBody>
          <a:bodyPr>
            <a:noAutofit/>
          </a:bodyPr>
          <a:lstStyle/>
          <a:p>
            <a:r>
              <a:rPr lang="en-GB" sz="1400" dirty="0" smtClean="0"/>
              <a:t>Scotland:</a:t>
            </a:r>
          </a:p>
          <a:p>
            <a:r>
              <a:rPr lang="en-GB" sz="1400" b="0" dirty="0" smtClean="0"/>
              <a:t>The SNP won 56 of 59 seats. Its share of the vote ranged from 33 to 62 per cent, replacing the Labour Party in the central belt. Its share of the vote ranges from a third to over three-fifths, being highest in the urban areas.</a:t>
            </a:r>
            <a:endParaRPr lang="en-GB" sz="1400" b="0" dirty="0"/>
          </a:p>
        </p:txBody>
      </p:sp>
      <p:pic>
        <p:nvPicPr>
          <p:cNvPr id="11" name="Content Placeholder 10"/>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331720" y="2176246"/>
            <a:ext cx="2668385" cy="3948545"/>
          </a:xfrm>
        </p:spPr>
      </p:pic>
    </p:spTree>
    <p:extLst>
      <p:ext uri="{BB962C8B-B14F-4D97-AF65-F5344CB8AC3E}">
        <p14:creationId xmlns:p14="http://schemas.microsoft.com/office/powerpoint/2010/main" val="24928153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sz="3200" dirty="0" smtClean="0"/>
              <a:t>Some conclusions</a:t>
            </a:r>
            <a:endParaRPr lang="en-GB" sz="3200" dirty="0"/>
          </a:p>
        </p:txBody>
      </p:sp>
      <p:sp>
        <p:nvSpPr>
          <p:cNvPr id="8" name="Content Placeholder 7"/>
          <p:cNvSpPr>
            <a:spLocks noGrp="1"/>
          </p:cNvSpPr>
          <p:nvPr>
            <p:ph idx="1"/>
          </p:nvPr>
        </p:nvSpPr>
        <p:spPr/>
        <p:txBody>
          <a:bodyPr>
            <a:normAutofit fontScale="70000" lnSpcReduction="20000"/>
          </a:bodyPr>
          <a:lstStyle/>
          <a:p>
            <a:r>
              <a:rPr lang="en-GB" sz="2400" dirty="0" smtClean="0"/>
              <a:t>Linda Colley suggested that “we </a:t>
            </a:r>
            <a:r>
              <a:rPr lang="en-GB" sz="2400" dirty="0"/>
              <a:t>can plausibly regard Great Britain as an invented nation superimposed, if only for a while, onto much older alignments and loyalties” </a:t>
            </a:r>
            <a:r>
              <a:rPr lang="en-GB" sz="2400" dirty="0" smtClean="0"/>
              <a:t>[Colley, L. </a:t>
            </a:r>
            <a:r>
              <a:rPr lang="en-GB" sz="2400" dirty="0"/>
              <a:t>(2003) </a:t>
            </a:r>
            <a:r>
              <a:rPr lang="en-GB" sz="2400" i="1" dirty="0" smtClean="0"/>
              <a:t>Britons</a:t>
            </a:r>
            <a:r>
              <a:rPr lang="en-GB" sz="2400" i="1" dirty="0"/>
              <a:t>: forging the nation</a:t>
            </a:r>
            <a:r>
              <a:rPr lang="en-GB" sz="2400" dirty="0"/>
              <a:t>, 1707-1837. London: </a:t>
            </a:r>
            <a:r>
              <a:rPr lang="en-GB" sz="2400" dirty="0" smtClean="0"/>
              <a:t>Pimlico, </a:t>
            </a:r>
            <a:r>
              <a:rPr lang="en-GB" sz="2400" dirty="0"/>
              <a:t>page </a:t>
            </a:r>
            <a:r>
              <a:rPr lang="en-GB" sz="2400" dirty="0" smtClean="0"/>
              <a:t>5]. </a:t>
            </a:r>
          </a:p>
          <a:p>
            <a:r>
              <a:rPr lang="en-GB" sz="2400" dirty="0" smtClean="0"/>
              <a:t>The rise of nationalist parties in Scotland and England, the Scottish referendum, the remarkable overturning of Labour in Scotland by the SNP and the attempt to create “English Votes for English Laws” might indicate a fracturing of the union.</a:t>
            </a:r>
          </a:p>
          <a:p>
            <a:r>
              <a:rPr lang="en-GB" sz="2400" dirty="0" smtClean="0"/>
              <a:t>Survey and Census data indicate much stronger attachment to the ancient nations than the superimposed idea of Britain among white people.</a:t>
            </a:r>
          </a:p>
          <a:p>
            <a:r>
              <a:rPr lang="en-GB" sz="2400" dirty="0" smtClean="0"/>
              <a:t>However, attachment to the modern British identity is much stronger among people from minority ethnic groups, who are much more weakly attached to the individual nations of Great Britain.</a:t>
            </a:r>
          </a:p>
          <a:p>
            <a:r>
              <a:rPr lang="en-GB" sz="2400" dirty="0" smtClean="0"/>
              <a:t>There is evidence that the increased likelihood of English people identifying with England rather than Britain was a factor in the growth in the UKIP vote. </a:t>
            </a:r>
          </a:p>
          <a:p>
            <a:r>
              <a:rPr lang="en-GB" sz="2400" dirty="0" smtClean="0"/>
              <a:t>However, both English identity and UKIP voting are also associated with economic marginalisation.</a:t>
            </a:r>
          </a:p>
          <a:p>
            <a:r>
              <a:rPr lang="en-GB" sz="2400" dirty="0" smtClean="0"/>
              <a:t>Both are also associated with not being in London.</a:t>
            </a:r>
            <a:endParaRPr lang="en-GB" sz="2400" dirty="0"/>
          </a:p>
        </p:txBody>
      </p:sp>
    </p:spTree>
    <p:extLst>
      <p:ext uri="{BB962C8B-B14F-4D97-AF65-F5344CB8AC3E}">
        <p14:creationId xmlns:p14="http://schemas.microsoft.com/office/powerpoint/2010/main" val="134854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Introduction</a:t>
            </a:r>
            <a:endParaRPr lang="en-GB" sz="3600" dirty="0"/>
          </a:p>
        </p:txBody>
      </p:sp>
      <p:sp>
        <p:nvSpPr>
          <p:cNvPr id="3" name="Content Placeholder 2"/>
          <p:cNvSpPr>
            <a:spLocks noGrp="1"/>
          </p:cNvSpPr>
          <p:nvPr>
            <p:ph idx="1"/>
          </p:nvPr>
        </p:nvSpPr>
        <p:spPr/>
        <p:txBody>
          <a:bodyPr>
            <a:normAutofit fontScale="70000" lnSpcReduction="20000"/>
          </a:bodyPr>
          <a:lstStyle/>
          <a:p>
            <a:r>
              <a:rPr lang="en-GB" dirty="0" smtClean="0"/>
              <a:t>The 2011 Census of Population provided much richer information on the ethnic and cultural diversity of the population than previously. </a:t>
            </a:r>
          </a:p>
          <a:p>
            <a:r>
              <a:rPr lang="en-GB" dirty="0" smtClean="0"/>
              <a:t>Questions on language ability, passports held, length of time in the UK, short-term migration and national identity were added in 2011.</a:t>
            </a:r>
          </a:p>
          <a:p>
            <a:r>
              <a:rPr lang="en-GB" dirty="0" smtClean="0"/>
              <a:t>These offer an alternative perspective to the established country of birth and ethnic group questions for examining the ethnic and cultural diversity of localities and for measuring social and economic integration.</a:t>
            </a:r>
          </a:p>
          <a:p>
            <a:r>
              <a:rPr lang="en-GB" dirty="0" smtClean="0"/>
              <a:t>A new addition was the national identity question. When the Census results were published, there was great interest in the greater </a:t>
            </a:r>
            <a:r>
              <a:rPr lang="en-GB" dirty="0" smtClean="0"/>
              <a:t>percentage of the population identifying </a:t>
            </a:r>
            <a:r>
              <a:rPr lang="en-GB" dirty="0" smtClean="0"/>
              <a:t>as “English” rather than “British” within England. </a:t>
            </a:r>
          </a:p>
          <a:p>
            <a:r>
              <a:rPr lang="en-GB" dirty="0" smtClean="0"/>
              <a:t>This coincides with a revival of </a:t>
            </a:r>
            <a:r>
              <a:rPr lang="en-GB" dirty="0"/>
              <a:t>nationalist politics in Scotland and </a:t>
            </a:r>
            <a:r>
              <a:rPr lang="en-GB" dirty="0" smtClean="0"/>
              <a:t>England, which is challenging the integrity of the Union.</a:t>
            </a:r>
            <a:endParaRPr lang="en-GB" dirty="0"/>
          </a:p>
        </p:txBody>
      </p:sp>
    </p:spTree>
    <p:extLst>
      <p:ext uri="{BB962C8B-B14F-4D97-AF65-F5344CB8AC3E}">
        <p14:creationId xmlns:p14="http://schemas.microsoft.com/office/powerpoint/2010/main" val="2848826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rmAutofit/>
          </a:bodyPr>
          <a:lstStyle/>
          <a:p>
            <a:r>
              <a:rPr lang="en-GB" sz="3600" dirty="0" smtClean="0"/>
              <a:t>Content of the presentation</a:t>
            </a:r>
            <a:endParaRPr lang="en-GB" sz="3600" dirty="0"/>
          </a:p>
        </p:txBody>
      </p:sp>
      <p:sp>
        <p:nvSpPr>
          <p:cNvPr id="3" name="Content Placeholder 2"/>
          <p:cNvSpPr>
            <a:spLocks noGrp="1"/>
          </p:cNvSpPr>
          <p:nvPr>
            <p:ph idx="1"/>
          </p:nvPr>
        </p:nvSpPr>
        <p:spPr/>
        <p:txBody>
          <a:bodyPr>
            <a:normAutofit fontScale="77500" lnSpcReduction="20000"/>
          </a:bodyPr>
          <a:lstStyle/>
          <a:p>
            <a:r>
              <a:rPr lang="en-GB" dirty="0" smtClean="0"/>
              <a:t>This paper is concerned with variations in national identity. It investigates the associations between migration, ethnicity, socio-economic status and national identity. </a:t>
            </a:r>
          </a:p>
          <a:p>
            <a:r>
              <a:rPr lang="en-GB" dirty="0" smtClean="0"/>
              <a:t>The Scottish referendum and the rise of UKIP have shown that economic marginalisation may be associated with some forms of nationalism. </a:t>
            </a:r>
          </a:p>
          <a:p>
            <a:r>
              <a:rPr lang="en-GB" dirty="0" smtClean="0"/>
              <a:t>Variations in types of national identification across the UK will be related to socio-economic structure, mobility, ethnic composition and measures of social and economic integration. </a:t>
            </a:r>
          </a:p>
          <a:p>
            <a:r>
              <a:rPr lang="en-GB" dirty="0" smtClean="0"/>
              <a:t>The paper will also explore how these factors may have influenced spatial patterns of voting in the 2015 general election.</a:t>
            </a:r>
            <a:endParaRPr lang="en-GB" dirty="0"/>
          </a:p>
        </p:txBody>
      </p:sp>
    </p:spTree>
    <p:extLst>
      <p:ext uri="{BB962C8B-B14F-4D97-AF65-F5344CB8AC3E}">
        <p14:creationId xmlns:p14="http://schemas.microsoft.com/office/powerpoint/2010/main" val="938340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57200" y="274638"/>
            <a:ext cx="8229600" cy="922114"/>
          </a:xfrm>
        </p:spPr>
        <p:txBody>
          <a:bodyPr>
            <a:normAutofit/>
          </a:bodyPr>
          <a:lstStyle/>
          <a:p>
            <a:r>
              <a:rPr lang="en-GB" sz="3200" dirty="0" smtClean="0"/>
              <a:t>Trends in British identity</a:t>
            </a:r>
            <a:endParaRPr lang="en-GB" sz="3200" dirty="0"/>
          </a:p>
        </p:txBody>
      </p:sp>
      <p:pic>
        <p:nvPicPr>
          <p:cNvPr id="10" name="Content Placeholder 9"/>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14156" y="3933056"/>
            <a:ext cx="3672408" cy="2448272"/>
          </a:xfrm>
        </p:spPr>
      </p:pic>
      <p:sp>
        <p:nvSpPr>
          <p:cNvPr id="12" name="Content Placeholder 11"/>
          <p:cNvSpPr>
            <a:spLocks noGrp="1"/>
          </p:cNvSpPr>
          <p:nvPr>
            <p:ph sz="half" idx="2"/>
          </p:nvPr>
        </p:nvSpPr>
        <p:spPr>
          <a:xfrm>
            <a:off x="4648200" y="1268760"/>
            <a:ext cx="4038600" cy="4857404"/>
          </a:xfrm>
        </p:spPr>
        <p:txBody>
          <a:bodyPr>
            <a:normAutofit fontScale="62500" lnSpcReduction="20000"/>
          </a:bodyPr>
          <a:lstStyle/>
          <a:p>
            <a:r>
              <a:rPr lang="en-GB" dirty="0" smtClean="0"/>
              <a:t>The percentage of people identifying as “English-only” in the Census came as a surprise, because the British Social Attitudes Survey had shown that about two-thirds of people said they “felt British” and this had remained fairly constant over time. </a:t>
            </a:r>
          </a:p>
          <a:p>
            <a:r>
              <a:rPr lang="en-GB" dirty="0" smtClean="0"/>
              <a:t>However, the “Moreno” question about national identity showed that just over a tenth felt “British not English” and about two-fifths felt “equally English and British”.</a:t>
            </a:r>
          </a:p>
          <a:p>
            <a:r>
              <a:rPr lang="en-GB" dirty="0" smtClean="0"/>
              <a:t>About a fifth of people felt “English, not British</a:t>
            </a:r>
            <a:r>
              <a:rPr lang="en-GB" dirty="0" smtClean="0"/>
              <a:t>”.</a:t>
            </a:r>
          </a:p>
          <a:p>
            <a:r>
              <a:rPr lang="en-GB" dirty="0" smtClean="0"/>
              <a:t>The Census question was similar to the LFS question, and both may have prompted respondents to make a clearer statement of identity than the BSAS.</a:t>
            </a:r>
            <a:endParaRPr lang="en-GB"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4156" y="1268759"/>
            <a:ext cx="3669812" cy="2623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0760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19256" cy="635670"/>
          </a:xfrm>
        </p:spPr>
        <p:txBody>
          <a:bodyPr/>
          <a:lstStyle/>
          <a:p>
            <a:r>
              <a:rPr lang="en-GB" dirty="0" smtClean="0"/>
              <a:t>Welsh and Scottish identity by Output Area Classification group, 2014</a:t>
            </a:r>
            <a:endParaRPr lang="en-GB"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75050" y="1268760"/>
            <a:ext cx="5100638"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half" idx="2"/>
          </p:nvPr>
        </p:nvSpPr>
        <p:spPr>
          <a:xfrm>
            <a:off x="457200" y="1052736"/>
            <a:ext cx="3106688" cy="5400599"/>
          </a:xfrm>
        </p:spPr>
        <p:txBody>
          <a:bodyPr>
            <a:noAutofit/>
          </a:bodyPr>
          <a:lstStyle/>
          <a:p>
            <a:r>
              <a:rPr lang="en-GB" sz="1300" dirty="0" smtClean="0"/>
              <a:t>This chart presents the distribution of people reporting their national identity to be Welsh or Scottish by group of the 2011 Output Area Classification. </a:t>
            </a:r>
          </a:p>
          <a:p>
            <a:pPr marL="285750" indent="-285750">
              <a:buFont typeface="Arial" panose="020B0604020202020204" pitchFamily="34" charset="0"/>
              <a:buChar char="•"/>
            </a:pPr>
            <a:r>
              <a:rPr lang="en-GB" sz="1300" dirty="0" smtClean="0"/>
              <a:t>In both countries, the share of the total of people choosing Welsh or Scottish identity is higher in suburban/semi-detached areas. </a:t>
            </a:r>
          </a:p>
          <a:p>
            <a:pPr marL="285750" indent="-285750">
              <a:buFont typeface="Arial" panose="020B0604020202020204" pitchFamily="34" charset="0"/>
              <a:buChar char="•"/>
            </a:pPr>
            <a:r>
              <a:rPr lang="en-GB" sz="1300" dirty="0" smtClean="0"/>
              <a:t>In Scotland, those identifying as Scottish tend to be relatively concentrated in the “white communities”, “constrained flat dwellers” and “challenged terraced workers” groups. Those with Welsh and Scottish also tend to be relatively concentrated in farming areas.</a:t>
            </a:r>
          </a:p>
          <a:p>
            <a:pPr marL="285750" indent="-285750">
              <a:buFont typeface="Arial" panose="020B0604020202020204" pitchFamily="34" charset="0"/>
              <a:buChar char="•"/>
            </a:pPr>
            <a:r>
              <a:rPr lang="en-GB" sz="1300" dirty="0" smtClean="0"/>
              <a:t>The share of both identities tends to be low in “multicultural” areas, but areas of high migration and churn  in Wales have a higher share of those with Welsh identity.</a:t>
            </a:r>
          </a:p>
          <a:p>
            <a:pPr marL="285750" indent="-285750">
              <a:buFont typeface="Arial" panose="020B0604020202020204" pitchFamily="34" charset="0"/>
              <a:buChar char="•"/>
            </a:pPr>
            <a:r>
              <a:rPr lang="en-GB" sz="1300" dirty="0" smtClean="0"/>
              <a:t>This indicates some positive association  between identification with the with nation and more traditional areas but also  with economic stress.</a:t>
            </a:r>
            <a:endParaRPr lang="en-GB" sz="1300" dirty="0"/>
          </a:p>
        </p:txBody>
      </p:sp>
    </p:spTree>
    <p:extLst>
      <p:ext uri="{BB962C8B-B14F-4D97-AF65-F5344CB8AC3E}">
        <p14:creationId xmlns:p14="http://schemas.microsoft.com/office/powerpoint/2010/main" val="38220763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466728" cy="1139726"/>
          </a:xfrm>
        </p:spPr>
        <p:txBody>
          <a:bodyPr/>
          <a:lstStyle/>
          <a:p>
            <a:r>
              <a:rPr lang="en-GB" dirty="0" smtClean="0"/>
              <a:t>Geographical variation in “British-only” identity across the UK, 2011</a:t>
            </a:r>
            <a:endParaRPr lang="en-GB"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31111" y="273050"/>
            <a:ext cx="3599627" cy="5853113"/>
          </a:xfrm>
        </p:spPr>
      </p:pic>
      <p:sp>
        <p:nvSpPr>
          <p:cNvPr id="4" name="Text Placeholder 3"/>
          <p:cNvSpPr>
            <a:spLocks noGrp="1"/>
          </p:cNvSpPr>
          <p:nvPr>
            <p:ph type="body" sz="half" idx="2"/>
          </p:nvPr>
        </p:nvSpPr>
        <p:spPr>
          <a:xfrm>
            <a:off x="457200" y="1435100"/>
            <a:ext cx="3466728" cy="4691063"/>
          </a:xfrm>
        </p:spPr>
        <p:txBody>
          <a:bodyPr/>
          <a:lstStyle/>
          <a:p>
            <a:r>
              <a:rPr lang="en-GB" dirty="0" smtClean="0"/>
              <a:t>“British-only” was a minority identity choice across all of the UK in 2011.</a:t>
            </a:r>
          </a:p>
          <a:p>
            <a:pPr marL="285750" indent="-285750">
              <a:buFont typeface="Arial" panose="020B0604020202020204" pitchFamily="34" charset="0"/>
              <a:buChar char="•"/>
            </a:pPr>
            <a:r>
              <a:rPr lang="en-GB" dirty="0" smtClean="0"/>
              <a:t>The largest percentage choosing “British only” in the 2011 Census was in Northern Ireland (reflecting Unionist political affiliation?)</a:t>
            </a:r>
          </a:p>
          <a:p>
            <a:pPr marL="285750" indent="-285750">
              <a:buFont typeface="Arial" panose="020B0604020202020204" pitchFamily="34" charset="0"/>
              <a:buChar char="•"/>
            </a:pPr>
            <a:r>
              <a:rPr lang="en-GB" dirty="0" smtClean="0"/>
              <a:t>The percentage “British only” was lowest by far in Scotland. In England, the lowest percentages occurred along the east coast and East Midlands. In Wales, this percentage was lowest in the South Wales Valleys.</a:t>
            </a:r>
          </a:p>
          <a:p>
            <a:pPr marL="285750" indent="-285750">
              <a:buFont typeface="Arial" panose="020B0604020202020204" pitchFamily="34" charset="0"/>
              <a:buChar char="•"/>
            </a:pPr>
            <a:r>
              <a:rPr lang="en-GB" dirty="0" smtClean="0"/>
              <a:t>The highest percentages choosing “British-only” were found in London and the prosperous areas in the M4 corridor.</a:t>
            </a:r>
            <a:endParaRPr lang="en-GB" dirty="0"/>
          </a:p>
        </p:txBody>
      </p:sp>
    </p:spTree>
    <p:extLst>
      <p:ext uri="{BB962C8B-B14F-4D97-AF65-F5344CB8AC3E}">
        <p14:creationId xmlns:p14="http://schemas.microsoft.com/office/powerpoint/2010/main" val="3534252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GB" sz="2800" dirty="0" smtClean="0"/>
              <a:t>England: Trends in national identity from the Labour Force Survey, 2001-2011</a:t>
            </a:r>
            <a:endParaRPr lang="en-GB" sz="2800" dirty="0"/>
          </a:p>
        </p:txBody>
      </p:sp>
      <p:sp>
        <p:nvSpPr>
          <p:cNvPr id="9" name="Text Placeholder 8"/>
          <p:cNvSpPr>
            <a:spLocks noGrp="1"/>
          </p:cNvSpPr>
          <p:nvPr>
            <p:ph type="body" idx="1"/>
          </p:nvPr>
        </p:nvSpPr>
        <p:spPr>
          <a:xfrm>
            <a:off x="457200" y="1535112"/>
            <a:ext cx="4042792" cy="2037903"/>
          </a:xfrm>
        </p:spPr>
        <p:txBody>
          <a:bodyPr>
            <a:noAutofit/>
          </a:bodyPr>
          <a:lstStyle/>
          <a:p>
            <a:r>
              <a:rPr lang="en-GB" sz="1600" dirty="0" smtClean="0"/>
              <a:t>White people</a:t>
            </a:r>
            <a:r>
              <a:rPr lang="en-GB" sz="1600" b="0" dirty="0" smtClean="0"/>
              <a:t>:</a:t>
            </a:r>
          </a:p>
          <a:p>
            <a:r>
              <a:rPr lang="en-GB" sz="1600" b="0" dirty="0" smtClean="0"/>
              <a:t>Nearly three-fifths  of white people in England identified as English-only throughout the period 2001 to 2011, with a tendency for this percentage to increase over time. The percentage identifying as British only was about half as great, also declining slightly over this period. </a:t>
            </a:r>
            <a:endParaRPr lang="en-GB" sz="1100" b="0" dirty="0"/>
          </a:p>
        </p:txBody>
      </p:sp>
      <p:pic>
        <p:nvPicPr>
          <p:cNvPr id="409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539552" y="3645024"/>
            <a:ext cx="4040188" cy="2486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Placeholder 9"/>
          <p:cNvSpPr>
            <a:spLocks noGrp="1"/>
          </p:cNvSpPr>
          <p:nvPr>
            <p:ph type="body" sz="quarter" idx="3"/>
          </p:nvPr>
        </p:nvSpPr>
        <p:spPr>
          <a:xfrm>
            <a:off x="4645025" y="1535112"/>
            <a:ext cx="4041775" cy="1893887"/>
          </a:xfrm>
        </p:spPr>
        <p:txBody>
          <a:bodyPr>
            <a:noAutofit/>
          </a:bodyPr>
          <a:lstStyle/>
          <a:p>
            <a:r>
              <a:rPr lang="en-GB" sz="1600" dirty="0" smtClean="0"/>
              <a:t>Minority ethnic groups:</a:t>
            </a:r>
          </a:p>
          <a:p>
            <a:r>
              <a:rPr lang="en-GB" sz="1600" b="0" dirty="0" smtClean="0"/>
              <a:t>Over half of people from minority ethnic groups identified as British-only, while only ten percent identified as English only, with a small decline between 2001 and 2011</a:t>
            </a:r>
          </a:p>
          <a:p>
            <a:endParaRPr lang="en-GB" sz="1600" b="0" dirty="0"/>
          </a:p>
          <a:p>
            <a:endParaRPr lang="en-GB" sz="1200" dirty="0"/>
          </a:p>
        </p:txBody>
      </p:sp>
      <p:pic>
        <p:nvPicPr>
          <p:cNvPr id="4099"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tretch>
            <a:fillRect/>
          </a:stretch>
        </p:blipFill>
        <p:spPr bwMode="auto">
          <a:xfrm>
            <a:off x="4644008" y="3645024"/>
            <a:ext cx="4041775" cy="2481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00271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smtClean="0"/>
              <a:t>2011 Census – identification with each nation by ethnic group</a:t>
            </a:r>
            <a:endParaRPr lang="en-GB" dirty="0"/>
          </a:p>
        </p:txBody>
      </p:sp>
      <p:pic>
        <p:nvPicPr>
          <p:cNvPr id="2053" name="Picture 5"/>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211960" y="332656"/>
            <a:ext cx="4741366" cy="3101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Placeholder 11"/>
          <p:cNvSpPr>
            <a:spLocks noGrp="1"/>
          </p:cNvSpPr>
          <p:nvPr>
            <p:ph type="body" sz="half" idx="2"/>
          </p:nvPr>
        </p:nvSpPr>
        <p:spPr>
          <a:xfrm>
            <a:off x="457200" y="1435101"/>
            <a:ext cx="3538736" cy="2209924"/>
          </a:xfrm>
        </p:spPr>
        <p:txBody>
          <a:bodyPr>
            <a:normAutofit fontScale="92500" lnSpcReduction="10000"/>
          </a:bodyPr>
          <a:lstStyle/>
          <a:p>
            <a:pPr marL="285750" indent="-285750">
              <a:buFont typeface="Arial" panose="020B0604020202020204" pitchFamily="34" charset="0"/>
              <a:buChar char="•"/>
            </a:pPr>
            <a:r>
              <a:rPr lang="en-GB" dirty="0" smtClean="0"/>
              <a:t>For White-British people, the percentage identifying themselves as “British-only”  is much smaller than that identifying with the nation in each of England, Wales and Scotland.</a:t>
            </a:r>
          </a:p>
          <a:p>
            <a:pPr marL="285750" indent="-285750">
              <a:buFont typeface="Arial" panose="020B0604020202020204" pitchFamily="34" charset="0"/>
              <a:buChar char="•"/>
            </a:pPr>
            <a:r>
              <a:rPr lang="en-GB" dirty="0" smtClean="0"/>
              <a:t>South Asians are the most likely to identify themselves as “British-only” in all three countries.</a:t>
            </a:r>
          </a:p>
          <a:p>
            <a:pPr marL="285750" indent="-285750">
              <a:buFont typeface="Arial" panose="020B0604020202020204" pitchFamily="34" charset="0"/>
              <a:buChar char="•"/>
            </a:pPr>
            <a:r>
              <a:rPr lang="en-GB" dirty="0" smtClean="0"/>
              <a:t>The percentage of all ethnic groups identifying as “British-only” is lowest in Scotland.</a:t>
            </a:r>
          </a:p>
          <a:p>
            <a:endParaRPr lang="en-GB" dirty="0"/>
          </a:p>
        </p:txBody>
      </p:sp>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3933056"/>
            <a:ext cx="407284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5" y="3933056"/>
            <a:ext cx="407284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24670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sz="3200" dirty="0" smtClean="0"/>
              <a:t>Logistic regression models for England</a:t>
            </a:r>
            <a:endParaRPr lang="en-GB" sz="3200" dirty="0"/>
          </a:p>
        </p:txBody>
      </p:sp>
      <p:sp>
        <p:nvSpPr>
          <p:cNvPr id="8" name="Content Placeholder 7"/>
          <p:cNvSpPr>
            <a:spLocks noGrp="1"/>
          </p:cNvSpPr>
          <p:nvPr>
            <p:ph sz="half" idx="1"/>
          </p:nvPr>
        </p:nvSpPr>
        <p:spPr/>
        <p:txBody>
          <a:bodyPr>
            <a:normAutofit fontScale="77500" lnSpcReduction="20000"/>
          </a:bodyPr>
          <a:lstStyle/>
          <a:p>
            <a:pPr marL="0" indent="0">
              <a:buNone/>
            </a:pPr>
            <a:r>
              <a:rPr lang="en-GB" b="1" u="sng" dirty="0" smtClean="0"/>
              <a:t>English-only identity</a:t>
            </a:r>
          </a:p>
          <a:p>
            <a:r>
              <a:rPr lang="en-GB" dirty="0"/>
              <a:t>More likely for people aged </a:t>
            </a:r>
            <a:r>
              <a:rPr lang="en-GB" dirty="0" smtClean="0"/>
              <a:t>60 and over</a:t>
            </a:r>
            <a:endParaRPr lang="en-GB" dirty="0"/>
          </a:p>
          <a:p>
            <a:r>
              <a:rPr lang="en-GB" dirty="0" smtClean="0"/>
              <a:t>White and mixed parentage people more likely </a:t>
            </a:r>
            <a:r>
              <a:rPr lang="en-GB" dirty="0"/>
              <a:t>to identify as British</a:t>
            </a:r>
          </a:p>
          <a:p>
            <a:r>
              <a:rPr lang="en-GB" dirty="0" smtClean="0"/>
              <a:t>People in lower supervisory, semi-routine and routine occupations more </a:t>
            </a:r>
            <a:r>
              <a:rPr lang="en-GB" dirty="0"/>
              <a:t>likely to identify as </a:t>
            </a:r>
            <a:r>
              <a:rPr lang="en-GB" dirty="0" smtClean="0"/>
              <a:t>English</a:t>
            </a:r>
            <a:endParaRPr lang="en-GB" dirty="0"/>
          </a:p>
          <a:p>
            <a:r>
              <a:rPr lang="en-GB" dirty="0"/>
              <a:t>Foreign-born </a:t>
            </a:r>
            <a:r>
              <a:rPr lang="en-GB" dirty="0" smtClean="0"/>
              <a:t>very unlikely </a:t>
            </a:r>
            <a:r>
              <a:rPr lang="en-GB" dirty="0"/>
              <a:t>to identify as </a:t>
            </a:r>
            <a:r>
              <a:rPr lang="en-GB" dirty="0" smtClean="0"/>
              <a:t>English</a:t>
            </a:r>
          </a:p>
          <a:p>
            <a:r>
              <a:rPr lang="en-GB" dirty="0" smtClean="0"/>
              <a:t>Men more likely than women to identify as English</a:t>
            </a:r>
          </a:p>
          <a:p>
            <a:endParaRPr lang="en-GB" dirty="0"/>
          </a:p>
          <a:p>
            <a:endParaRPr lang="en-GB" dirty="0" smtClean="0"/>
          </a:p>
          <a:p>
            <a:endParaRPr lang="en-GB" dirty="0" smtClean="0"/>
          </a:p>
        </p:txBody>
      </p:sp>
      <p:sp>
        <p:nvSpPr>
          <p:cNvPr id="9" name="Content Placeholder 8"/>
          <p:cNvSpPr>
            <a:spLocks noGrp="1"/>
          </p:cNvSpPr>
          <p:nvPr>
            <p:ph sz="half" idx="2"/>
          </p:nvPr>
        </p:nvSpPr>
        <p:spPr/>
        <p:txBody>
          <a:bodyPr>
            <a:normAutofit fontScale="77500" lnSpcReduction="20000"/>
          </a:bodyPr>
          <a:lstStyle/>
          <a:p>
            <a:pPr marL="0" indent="0">
              <a:buNone/>
            </a:pPr>
            <a:r>
              <a:rPr lang="en-GB" b="1" u="sng" dirty="0" smtClean="0"/>
              <a:t>British-only identity</a:t>
            </a:r>
          </a:p>
          <a:p>
            <a:r>
              <a:rPr lang="en-GB" dirty="0" smtClean="0"/>
              <a:t>More likely for people aged under 50</a:t>
            </a:r>
          </a:p>
          <a:p>
            <a:r>
              <a:rPr lang="en-GB" dirty="0" smtClean="0"/>
              <a:t>Bangladeshi, Pakistani, Indian and Black people likely to identify as British</a:t>
            </a:r>
          </a:p>
          <a:p>
            <a:r>
              <a:rPr lang="en-GB" dirty="0" smtClean="0"/>
              <a:t>Higher-status occupations more likely to identify as British</a:t>
            </a:r>
          </a:p>
          <a:p>
            <a:r>
              <a:rPr lang="en-GB" dirty="0" smtClean="0"/>
              <a:t>Foreign-born with UK nationality more likely to identify as British</a:t>
            </a:r>
            <a:endParaRPr lang="en-GB" dirty="0"/>
          </a:p>
          <a:p>
            <a:endParaRPr lang="en-GB" dirty="0" smtClean="0"/>
          </a:p>
        </p:txBody>
      </p:sp>
    </p:spTree>
    <p:extLst>
      <p:ext uri="{BB962C8B-B14F-4D97-AF65-F5344CB8AC3E}">
        <p14:creationId xmlns:p14="http://schemas.microsoft.com/office/powerpoint/2010/main" val="41737458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318E266-07A0-4403-9AF2-659DBBD50F3E}">
  <ds:schemaRefs>
    <ds:schemaRef ds:uri="ESRI.ArcGIS.Mapping.OfficeIntegration.PowerPointInfo"/>
  </ds:schemaRefs>
</ds:datastoreItem>
</file>

<file path=customXml/itemProps10.xml><?xml version="1.0" encoding="utf-8"?>
<ds:datastoreItem xmlns:ds="http://schemas.openxmlformats.org/officeDocument/2006/customXml" ds:itemID="{EF4576BC-EEF3-40F3-B40F-A12CC3840A6E}">
  <ds:schemaRefs>
    <ds:schemaRef ds:uri="ESRI.ArcGIS.Mapping.OfficeIntegration.PowerPointInfo"/>
  </ds:schemaRefs>
</ds:datastoreItem>
</file>

<file path=customXml/itemProps11.xml><?xml version="1.0" encoding="utf-8"?>
<ds:datastoreItem xmlns:ds="http://schemas.openxmlformats.org/officeDocument/2006/customXml" ds:itemID="{680EA1ED-3130-4502-9623-C67FAB5CF7D6}">
  <ds:schemaRefs>
    <ds:schemaRef ds:uri="ESRI.ArcGIS.Mapping.OfficeIntegration.PowerPointInfo"/>
  </ds:schemaRefs>
</ds:datastoreItem>
</file>

<file path=customXml/itemProps12.xml><?xml version="1.0" encoding="utf-8"?>
<ds:datastoreItem xmlns:ds="http://schemas.openxmlformats.org/officeDocument/2006/customXml" ds:itemID="{ECF32AA2-80DA-4A10-A6E9-5DD6DD7110F5}">
  <ds:schemaRefs>
    <ds:schemaRef ds:uri="ESRI.ArcGIS.Mapping.OfficeIntegration.PowerPointInfo"/>
  </ds:schemaRefs>
</ds:datastoreItem>
</file>

<file path=customXml/itemProps13.xml><?xml version="1.0" encoding="utf-8"?>
<ds:datastoreItem xmlns:ds="http://schemas.openxmlformats.org/officeDocument/2006/customXml" ds:itemID="{6A92CA3A-88BA-4A04-BAB2-3B0C4168E416}">
  <ds:schemaRefs>
    <ds:schemaRef ds:uri="ESRI.ArcGIS.Mapping.OfficeIntegration.PowerPointInfo"/>
  </ds:schemaRefs>
</ds:datastoreItem>
</file>

<file path=customXml/itemProps2.xml><?xml version="1.0" encoding="utf-8"?>
<ds:datastoreItem xmlns:ds="http://schemas.openxmlformats.org/officeDocument/2006/customXml" ds:itemID="{0D6808CE-575F-4AE0-A807-667A95CB98EC}">
  <ds:schemaRefs>
    <ds:schemaRef ds:uri="ESRI.ArcGIS.Mapping.OfficeIntegration.PowerPointInfo"/>
  </ds:schemaRefs>
</ds:datastoreItem>
</file>

<file path=customXml/itemProps3.xml><?xml version="1.0" encoding="utf-8"?>
<ds:datastoreItem xmlns:ds="http://schemas.openxmlformats.org/officeDocument/2006/customXml" ds:itemID="{6153A07C-4B7E-47E6-B295-FEA2A749268A}">
  <ds:schemaRefs>
    <ds:schemaRef ds:uri="ESRI.ArcGIS.Mapping.OfficeIntegration.PowerPointInfo"/>
  </ds:schemaRefs>
</ds:datastoreItem>
</file>

<file path=customXml/itemProps4.xml><?xml version="1.0" encoding="utf-8"?>
<ds:datastoreItem xmlns:ds="http://schemas.openxmlformats.org/officeDocument/2006/customXml" ds:itemID="{945B276C-AB7E-48B7-A304-FF20436E2851}">
  <ds:schemaRefs>
    <ds:schemaRef ds:uri="ESRI.ArcGIS.Mapping.OfficeIntegration.PowerPointInfo"/>
  </ds:schemaRefs>
</ds:datastoreItem>
</file>

<file path=customXml/itemProps5.xml><?xml version="1.0" encoding="utf-8"?>
<ds:datastoreItem xmlns:ds="http://schemas.openxmlformats.org/officeDocument/2006/customXml" ds:itemID="{4692F157-89CE-44FA-AA56-85A762266CB6}">
  <ds:schemaRefs>
    <ds:schemaRef ds:uri="ESRI.ArcGIS.Mapping.OfficeIntegration.PowerPointInfo"/>
  </ds:schemaRefs>
</ds:datastoreItem>
</file>

<file path=customXml/itemProps6.xml><?xml version="1.0" encoding="utf-8"?>
<ds:datastoreItem xmlns:ds="http://schemas.openxmlformats.org/officeDocument/2006/customXml" ds:itemID="{D7176439-9E21-4C24-A5A3-A71D66DCBD2A}">
  <ds:schemaRefs>
    <ds:schemaRef ds:uri="ESRI.ArcGIS.Mapping.OfficeIntegration.PowerPointInfo"/>
  </ds:schemaRefs>
</ds:datastoreItem>
</file>

<file path=customXml/itemProps7.xml><?xml version="1.0" encoding="utf-8"?>
<ds:datastoreItem xmlns:ds="http://schemas.openxmlformats.org/officeDocument/2006/customXml" ds:itemID="{FA5EC941-D9CE-437F-9364-B76A8E3B6EA1}">
  <ds:schemaRefs>
    <ds:schemaRef ds:uri="ESRI.ArcGIS.Mapping.OfficeIntegration.PowerPointInfo"/>
  </ds:schemaRefs>
</ds:datastoreItem>
</file>

<file path=customXml/itemProps8.xml><?xml version="1.0" encoding="utf-8"?>
<ds:datastoreItem xmlns:ds="http://schemas.openxmlformats.org/officeDocument/2006/customXml" ds:itemID="{15919646-44F0-4E1A-ABF7-30B7C50550AC}">
  <ds:schemaRefs>
    <ds:schemaRef ds:uri="ESRI.ArcGIS.Mapping.OfficeIntegration.PowerPointInfo"/>
  </ds:schemaRefs>
</ds:datastoreItem>
</file>

<file path=customXml/itemProps9.xml><?xml version="1.0" encoding="utf-8"?>
<ds:datastoreItem xmlns:ds="http://schemas.openxmlformats.org/officeDocument/2006/customXml" ds:itemID="{232C2310-6EFF-4A16-97AE-DE44B20D6CDB}">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1140</TotalTime>
  <Words>2366</Words>
  <Application>Microsoft Office PowerPoint</Application>
  <PresentationFormat>On-screen Show (4:3)</PresentationFormat>
  <Paragraphs>216</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Variations in national identity, diversity and integration within the UK </vt:lpstr>
      <vt:lpstr>Introduction</vt:lpstr>
      <vt:lpstr>Content of the presentation</vt:lpstr>
      <vt:lpstr>Trends in British identity</vt:lpstr>
      <vt:lpstr>Welsh and Scottish identity by Output Area Classification group, 2014</vt:lpstr>
      <vt:lpstr>Geographical variation in “British-only” identity across the UK, 2011</vt:lpstr>
      <vt:lpstr>England: Trends in national identity from the Labour Force Survey, 2001-2011</vt:lpstr>
      <vt:lpstr>2011 Census – identification with each nation by ethnic group</vt:lpstr>
      <vt:lpstr>Logistic regression models for England</vt:lpstr>
      <vt:lpstr>Wales: Trends in national identity from the Labour Force Survey, 2001-2011</vt:lpstr>
      <vt:lpstr>Scotland: Trends in national identity from the Labour Force Survey, 2001-2011</vt:lpstr>
      <vt:lpstr>Regression  models for Wales and Scotland</vt:lpstr>
      <vt:lpstr>What makes people identify with Britain? “Taking Part” Survey 2013/14</vt:lpstr>
      <vt:lpstr>Great Britain 2014: National identity by 2011 Output Area Classification group</vt:lpstr>
      <vt:lpstr>Regression modelling of geographical variations in identity</vt:lpstr>
      <vt:lpstr>The spatial pattern of votes for UKIP in the 2015 General Election</vt:lpstr>
      <vt:lpstr>Relationship between “English-only” identity and UKIP votes</vt:lpstr>
      <vt:lpstr>Nationalist party votes in Wales and Scotland</vt:lpstr>
      <vt:lpstr>Some conclusions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Variations in national identity, diversity and integration within the UK</dc:title>
  <dc:creator>David Owen</dc:creator>
  <cp:lastModifiedBy>David Owen</cp:lastModifiedBy>
  <cp:revision>49</cp:revision>
  <cp:lastPrinted>2015-07-15T18:42:52Z</cp:lastPrinted>
  <dcterms:created xsi:type="dcterms:W3CDTF">2015-07-13T17:14:29Z</dcterms:created>
  <dcterms:modified xsi:type="dcterms:W3CDTF">2015-07-15T18:58:32Z</dcterms:modified>
</cp:coreProperties>
</file>