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23"/>
  </p:notesMasterIdLst>
  <p:sldIdLst>
    <p:sldId id="258" r:id="rId2"/>
    <p:sldId id="257" r:id="rId3"/>
    <p:sldId id="261" r:id="rId4"/>
    <p:sldId id="260" r:id="rId5"/>
    <p:sldId id="273" r:id="rId6"/>
    <p:sldId id="264" r:id="rId7"/>
    <p:sldId id="268" r:id="rId8"/>
    <p:sldId id="269" r:id="rId9"/>
    <p:sldId id="262" r:id="rId10"/>
    <p:sldId id="270" r:id="rId11"/>
    <p:sldId id="277" r:id="rId12"/>
    <p:sldId id="271" r:id="rId13"/>
    <p:sldId id="278" r:id="rId14"/>
    <p:sldId id="279" r:id="rId15"/>
    <p:sldId id="275" r:id="rId16"/>
    <p:sldId id="274" r:id="rId17"/>
    <p:sldId id="276" r:id="rId18"/>
    <p:sldId id="267" r:id="rId19"/>
    <p:sldId id="265" r:id="rId20"/>
    <p:sldId id="266" r:id="rId21"/>
    <p:sldId id="259" r:id="rId22"/>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A0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214" autoAdjust="0"/>
    <p:restoredTop sz="94667"/>
  </p:normalViewPr>
  <p:slideViewPr>
    <p:cSldViewPr snapToGrid="0" snapToObjects="1">
      <p:cViewPr>
        <p:scale>
          <a:sx n="100" d="100"/>
          <a:sy n="100" d="100"/>
        </p:scale>
        <p:origin x="-18"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Scotland</c:v>
                </c:pt>
                <c:pt idx="1">
                  <c:v>Wales</c:v>
                </c:pt>
                <c:pt idx="2">
                  <c:v>West Midlands</c:v>
                </c:pt>
                <c:pt idx="3">
                  <c:v>South West</c:v>
                </c:pt>
                <c:pt idx="4">
                  <c:v>Yorkshire and the Humber</c:v>
                </c:pt>
                <c:pt idx="5">
                  <c:v>South East</c:v>
                </c:pt>
                <c:pt idx="6">
                  <c:v>London</c:v>
                </c:pt>
              </c:strCache>
            </c:strRef>
          </c:cat>
          <c:val>
            <c:numRef>
              <c:f>Sheet1!$B$2:$B$8</c:f>
              <c:numCache>
                <c:formatCode>0%</c:formatCode>
                <c:ptCount val="7"/>
                <c:pt idx="0">
                  <c:v>0.03</c:v>
                </c:pt>
                <c:pt idx="1">
                  <c:v>0.04</c:v>
                </c:pt>
                <c:pt idx="2">
                  <c:v>0.06</c:v>
                </c:pt>
                <c:pt idx="3">
                  <c:v>0.12</c:v>
                </c:pt>
                <c:pt idx="4">
                  <c:v>0.15</c:v>
                </c:pt>
                <c:pt idx="5">
                  <c:v>0.16</c:v>
                </c:pt>
                <c:pt idx="6">
                  <c:v>0.5</c:v>
                </c:pt>
              </c:numCache>
            </c:numRef>
          </c:val>
          <c:extLst xmlns:c16r2="http://schemas.microsoft.com/office/drawing/2015/06/chart">
            <c:ext xmlns:c16="http://schemas.microsoft.com/office/drawing/2014/chart" uri="{C3380CC4-5D6E-409C-BE32-E72D297353CC}">
              <c16:uniqueId val="{00000000-DC11-4AB9-ACFF-46558798380D}"/>
            </c:ext>
          </c:extLst>
        </c:ser>
        <c:dLbls>
          <c:dLblPos val="outEnd"/>
          <c:showLegendKey val="0"/>
          <c:showVal val="1"/>
          <c:showCatName val="0"/>
          <c:showSerName val="0"/>
          <c:showPercent val="0"/>
          <c:showBubbleSize val="0"/>
        </c:dLbls>
        <c:gapWidth val="182"/>
        <c:axId val="84482688"/>
        <c:axId val="85689856"/>
      </c:barChart>
      <c:catAx>
        <c:axId val="8448268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crossAx val="85689856"/>
        <c:crosses val="autoZero"/>
        <c:auto val="1"/>
        <c:lblAlgn val="ctr"/>
        <c:lblOffset val="100"/>
        <c:noMultiLvlLbl val="0"/>
      </c:catAx>
      <c:valAx>
        <c:axId val="85689856"/>
        <c:scaling>
          <c:orientation val="minMax"/>
        </c:scaling>
        <c:delete val="1"/>
        <c:axPos val="b"/>
        <c:numFmt formatCode="0%" sourceLinked="1"/>
        <c:majorTickMark val="none"/>
        <c:minorTickMark val="none"/>
        <c:tickLblPos val="nextTo"/>
        <c:crossAx val="844826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manualLayout>
          <c:layoutTarget val="inner"/>
          <c:xMode val="edge"/>
          <c:yMode val="edge"/>
          <c:x val="0"/>
          <c:y val="8.7867485138857435E-2"/>
          <c:w val="1"/>
          <c:h val="0.91213251486114255"/>
        </c:manualLayout>
      </c:layout>
      <c:barChart>
        <c:barDir val="bar"/>
        <c:grouping val="stacked"/>
        <c:varyColors val="0"/>
        <c:ser>
          <c:idx val="0"/>
          <c:order val="0"/>
          <c:tx>
            <c:strRef>
              <c:f>Sheet1!$B$1</c:f>
              <c:strCache>
                <c:ptCount val="1"/>
                <c:pt idx="0">
                  <c:v>Not very</c:v>
                </c:pt>
              </c:strCache>
            </c:strRef>
          </c:tx>
          <c:spPr>
            <a:solidFill>
              <a:schemeClr val="accent4">
                <a:lumMod val="20000"/>
                <a:lumOff val="80000"/>
              </a:schemeClr>
            </a:solidFill>
          </c:spPr>
          <c:invertIfNegative val="0"/>
          <c:dPt>
            <c:idx val="1"/>
            <c:invertIfNegative val="0"/>
            <c:bubble3D val="0"/>
            <c:extLst xmlns:c16r2="http://schemas.microsoft.com/office/drawing/2015/06/chart">
              <c:ext xmlns:c16="http://schemas.microsoft.com/office/drawing/2014/chart" uri="{C3380CC4-5D6E-409C-BE32-E72D297353CC}">
                <c16:uniqueId val="{00000001-2E29-4EC4-A58D-CD838B373529}"/>
              </c:ext>
            </c:extLst>
          </c:dPt>
          <c:dLbls>
            <c:dLbl>
              <c:idx val="0"/>
              <c:layout>
                <c:manualLayout>
                  <c:x val="7.0352719004827934E-3"/>
                  <c:y val="-2.4882616257803809E-7"/>
                </c:manualLayout>
              </c:layout>
              <c:tx>
                <c:rich>
                  <a:bodyPr/>
                  <a:lstStyle/>
                  <a:p>
                    <a:r>
                      <a:rPr lang="en-US" sz="1100" dirty="0"/>
                      <a:t>32%</a:t>
                    </a:r>
                    <a:endParaRPr lang="en-US" dirty="0"/>
                  </a:p>
                </c:rich>
              </c:tx>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2E29-4EC4-A58D-CD838B373529}"/>
                </c:ext>
                <c:ext xmlns:c15="http://schemas.microsoft.com/office/drawing/2012/chart" uri="{CE6537A1-D6FC-4f65-9D91-7224C49458BB}">
                  <c15:layout>
                    <c:manualLayout>
                      <c:w val="7.2337532054507145E-2"/>
                      <c:h val="9.8910887886395918E-2"/>
                    </c:manualLayout>
                  </c15:layout>
                </c:ext>
              </c:extLst>
            </c:dLbl>
            <c:dLbl>
              <c:idx val="1"/>
              <c:layout>
                <c:manualLayout>
                  <c:x val="-5.0352837295259498E-3"/>
                  <c:y val="6.8393603816816187E-3"/>
                </c:manualLayout>
              </c:layout>
              <c:tx>
                <c:rich>
                  <a:bodyPr/>
                  <a:lstStyle/>
                  <a:p>
                    <a:r>
                      <a:rPr lang="en-US" sz="1100" dirty="0"/>
                      <a:t>16%</a:t>
                    </a:r>
                    <a:endParaRPr lang="en-US" dirty="0"/>
                  </a:p>
                </c:rich>
              </c:tx>
              <c:dLblPos val="ct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2E29-4EC4-A58D-CD838B373529}"/>
                </c:ext>
                <c:ext xmlns:c15="http://schemas.microsoft.com/office/drawing/2012/chart" uri="{CE6537A1-D6FC-4f65-9D91-7224C49458BB}">
                  <c15:layout/>
                </c:ext>
              </c:extLst>
            </c:dLbl>
            <c:spPr>
              <a:noFill/>
              <a:ln>
                <a:noFill/>
              </a:ln>
              <a:effectLst/>
            </c:spPr>
            <c:txPr>
              <a:bodyPr rot="0" vert="horz"/>
              <a:lstStyle/>
              <a:p>
                <a:pPr>
                  <a:defRPr sz="1100"/>
                </a:pPr>
                <a:endParaRPr lang="en-US"/>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All with direct non-UK workforce</c:v>
                </c:pt>
                <c:pt idx="1">
                  <c:v>All</c:v>
                </c:pt>
              </c:strCache>
            </c:strRef>
          </c:cat>
          <c:val>
            <c:numRef>
              <c:f>Sheet1!$B$2:$B$3</c:f>
              <c:numCache>
                <c:formatCode>0%</c:formatCode>
                <c:ptCount val="2"/>
                <c:pt idx="0">
                  <c:v>-0.32</c:v>
                </c:pt>
                <c:pt idx="1">
                  <c:v>-0.16</c:v>
                </c:pt>
              </c:numCache>
            </c:numRef>
          </c:val>
          <c:extLst xmlns:c16r2="http://schemas.microsoft.com/office/drawing/2015/06/chart">
            <c:ext xmlns:c16="http://schemas.microsoft.com/office/drawing/2014/chart" uri="{C3380CC4-5D6E-409C-BE32-E72D297353CC}">
              <c16:uniqueId val="{00000002-2E29-4EC4-A58D-CD838B373529}"/>
            </c:ext>
          </c:extLst>
        </c:ser>
        <c:ser>
          <c:idx val="1"/>
          <c:order val="1"/>
          <c:tx>
            <c:strRef>
              <c:f>Sheet1!$C$1</c:f>
              <c:strCache>
                <c:ptCount val="1"/>
                <c:pt idx="0">
                  <c:v>Not at all</c:v>
                </c:pt>
              </c:strCache>
            </c:strRef>
          </c:tx>
          <c:spPr>
            <a:solidFill>
              <a:schemeClr val="accent1">
                <a:lumMod val="20000"/>
                <a:lumOff val="80000"/>
              </a:schemeClr>
            </a:solidFill>
          </c:spPr>
          <c:invertIfNegative val="0"/>
          <c:dLbls>
            <c:dLbl>
              <c:idx val="0"/>
              <c:layout/>
              <c:tx>
                <c:rich>
                  <a:bodyPr/>
                  <a:lstStyle/>
                  <a:p>
                    <a:r>
                      <a:rPr lang="en-US" sz="1100">
                        <a:solidFill>
                          <a:schemeClr val="tx1"/>
                        </a:solidFill>
                      </a:rPr>
                      <a:t>23%</a:t>
                    </a:r>
                    <a:endParaRPr lang="en-US"/>
                  </a:p>
                </c:rich>
              </c:tx>
              <c:showLegendKey val="0"/>
              <c:showVal val="1"/>
              <c:showCatName val="0"/>
              <c:showSerName val="0"/>
              <c:showPercent val="0"/>
              <c:showBubbleSize val="0"/>
              <c:extLst>
                <c:ext xmlns:c15="http://schemas.microsoft.com/office/drawing/2012/chart" uri="{CE6537A1-D6FC-4f65-9D91-7224C49458BB}">
                  <c15:layout/>
                </c:ext>
              </c:extLst>
            </c:dLbl>
            <c:dLbl>
              <c:idx val="1"/>
              <c:layout/>
              <c:tx>
                <c:rich>
                  <a:bodyPr/>
                  <a:lstStyle/>
                  <a:p>
                    <a:r>
                      <a:rPr lang="en-US" sz="1100">
                        <a:solidFill>
                          <a:schemeClr val="tx1"/>
                        </a:solidFill>
                      </a:rPr>
                      <a:t>69%</a:t>
                    </a:r>
                    <a:endParaRPr lang="en-US"/>
                  </a:p>
                </c:rich>
              </c:tx>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vert="horz"/>
              <a:lstStyle/>
              <a:p>
                <a:pPr>
                  <a:defRPr sz="1100">
                    <a:solidFill>
                      <a:schemeClr val="tx1"/>
                    </a:solidFill>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All with direct non-UK workforce</c:v>
                </c:pt>
                <c:pt idx="1">
                  <c:v>All</c:v>
                </c:pt>
              </c:strCache>
            </c:strRef>
          </c:cat>
          <c:val>
            <c:numRef>
              <c:f>Sheet1!$C$2:$C$3</c:f>
              <c:numCache>
                <c:formatCode>0%</c:formatCode>
                <c:ptCount val="2"/>
                <c:pt idx="0">
                  <c:v>-0.23</c:v>
                </c:pt>
                <c:pt idx="1">
                  <c:v>-0.69</c:v>
                </c:pt>
              </c:numCache>
            </c:numRef>
          </c:val>
          <c:extLst xmlns:c16r2="http://schemas.microsoft.com/office/drawing/2015/06/chart">
            <c:ext xmlns:c16="http://schemas.microsoft.com/office/drawing/2014/chart" uri="{C3380CC4-5D6E-409C-BE32-E72D297353CC}">
              <c16:uniqueId val="{00000003-2E29-4EC4-A58D-CD838B373529}"/>
            </c:ext>
          </c:extLst>
        </c:ser>
        <c:ser>
          <c:idx val="2"/>
          <c:order val="2"/>
          <c:tx>
            <c:strRef>
              <c:f>Sheet1!$D$1</c:f>
              <c:strCache>
                <c:ptCount val="1"/>
                <c:pt idx="0">
                  <c:v>Quite</c:v>
                </c:pt>
              </c:strCache>
            </c:strRef>
          </c:tx>
          <c:spPr>
            <a:solidFill>
              <a:schemeClr val="accent4">
                <a:lumMod val="60000"/>
                <a:lumOff val="40000"/>
              </a:schemeClr>
            </a:solidFill>
          </c:spPr>
          <c:invertIfNegative val="0"/>
          <c:dLbls>
            <c:spPr>
              <a:noFill/>
              <a:ln>
                <a:noFill/>
              </a:ln>
              <a:effectLst/>
            </c:spPr>
            <c:txPr>
              <a:bodyPr rot="0" vert="horz"/>
              <a:lstStyle/>
              <a:p>
                <a:pPr>
                  <a:defRPr sz="1100"/>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All with direct non-UK workforce</c:v>
                </c:pt>
                <c:pt idx="1">
                  <c:v>All</c:v>
                </c:pt>
              </c:strCache>
            </c:strRef>
          </c:cat>
          <c:val>
            <c:numRef>
              <c:f>Sheet1!$D$2:$D$3</c:f>
              <c:numCache>
                <c:formatCode>0%</c:formatCode>
                <c:ptCount val="2"/>
                <c:pt idx="0">
                  <c:v>0.19</c:v>
                </c:pt>
                <c:pt idx="1">
                  <c:v>0.06</c:v>
                </c:pt>
              </c:numCache>
            </c:numRef>
          </c:val>
          <c:extLst xmlns:c16r2="http://schemas.microsoft.com/office/drawing/2015/06/chart">
            <c:ext xmlns:c16="http://schemas.microsoft.com/office/drawing/2014/chart" uri="{C3380CC4-5D6E-409C-BE32-E72D297353CC}">
              <c16:uniqueId val="{00000001-280A-4157-9CD9-9E96820C42F7}"/>
            </c:ext>
          </c:extLst>
        </c:ser>
        <c:ser>
          <c:idx val="3"/>
          <c:order val="3"/>
          <c:tx>
            <c:strRef>
              <c:f>Sheet1!$E$1</c:f>
              <c:strCache>
                <c:ptCount val="1"/>
                <c:pt idx="0">
                  <c:v>Very</c:v>
                </c:pt>
              </c:strCache>
            </c:strRef>
          </c:tx>
          <c:spPr>
            <a:solidFill>
              <a:schemeClr val="accent4"/>
            </a:solidFill>
          </c:spPr>
          <c:invertIfNegative val="0"/>
          <c:dLbls>
            <c:spPr>
              <a:noFill/>
              <a:ln>
                <a:noFill/>
              </a:ln>
              <a:effectLst/>
            </c:spPr>
            <c:txPr>
              <a:bodyPr rot="0" vert="horz"/>
              <a:lstStyle/>
              <a:p>
                <a:pPr>
                  <a:defRPr sz="1200">
                    <a:solidFill>
                      <a:schemeClr val="bg1"/>
                    </a:solidFill>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All with direct non-UK workforce</c:v>
                </c:pt>
                <c:pt idx="1">
                  <c:v>All</c:v>
                </c:pt>
              </c:strCache>
            </c:strRef>
          </c:cat>
          <c:val>
            <c:numRef>
              <c:f>Sheet1!$E$2:$E$3</c:f>
              <c:numCache>
                <c:formatCode>0%</c:formatCode>
                <c:ptCount val="2"/>
                <c:pt idx="0">
                  <c:v>0.26</c:v>
                </c:pt>
                <c:pt idx="1">
                  <c:v>0.09</c:v>
                </c:pt>
              </c:numCache>
            </c:numRef>
          </c:val>
          <c:extLst xmlns:c16r2="http://schemas.microsoft.com/office/drawing/2015/06/chart">
            <c:ext xmlns:c16="http://schemas.microsoft.com/office/drawing/2014/chart" uri="{C3380CC4-5D6E-409C-BE32-E72D297353CC}">
              <c16:uniqueId val="{00000002-280A-4157-9CD9-9E96820C42F7}"/>
            </c:ext>
          </c:extLst>
        </c:ser>
        <c:dLbls>
          <c:showLegendKey val="0"/>
          <c:showVal val="1"/>
          <c:showCatName val="0"/>
          <c:showSerName val="0"/>
          <c:showPercent val="0"/>
          <c:showBubbleSize val="0"/>
        </c:dLbls>
        <c:gapWidth val="182"/>
        <c:overlap val="100"/>
        <c:axId val="96961280"/>
        <c:axId val="96962816"/>
      </c:barChart>
      <c:catAx>
        <c:axId val="96961280"/>
        <c:scaling>
          <c:orientation val="minMax"/>
        </c:scaling>
        <c:delete val="1"/>
        <c:axPos val="l"/>
        <c:numFmt formatCode="General" sourceLinked="1"/>
        <c:majorTickMark val="none"/>
        <c:minorTickMark val="none"/>
        <c:tickLblPos val="nextTo"/>
        <c:crossAx val="96962816"/>
        <c:crosses val="autoZero"/>
        <c:auto val="1"/>
        <c:lblAlgn val="ctr"/>
        <c:lblOffset val="100"/>
        <c:noMultiLvlLbl val="0"/>
      </c:catAx>
      <c:valAx>
        <c:axId val="96962816"/>
        <c:scaling>
          <c:orientation val="minMax"/>
        </c:scaling>
        <c:delete val="1"/>
        <c:axPos val="b"/>
        <c:numFmt formatCode="0%" sourceLinked="1"/>
        <c:majorTickMark val="none"/>
        <c:minorTickMark val="none"/>
        <c:tickLblPos val="nextTo"/>
        <c:crossAx val="9696128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24320265623909976"/>
          <c:y val="0.11627321458816851"/>
          <c:w val="0.71263680368097226"/>
          <c:h val="0.88372678541183147"/>
        </c:manualLayout>
      </c:layout>
      <c:barChart>
        <c:barDir val="bar"/>
        <c:grouping val="clustered"/>
        <c:varyColors val="0"/>
        <c:ser>
          <c:idx val="0"/>
          <c:order val="0"/>
          <c:tx>
            <c:strRef>
              <c:f>Sheet1!$B$1</c:f>
              <c:strCache>
                <c:ptCount val="1"/>
                <c:pt idx="0">
                  <c:v>Series 1</c:v>
                </c:pt>
              </c:strCache>
            </c:strRef>
          </c:tx>
          <c:invertIfNegative val="0"/>
          <c:dLbls>
            <c:spPr>
              <a:noFill/>
              <a:ln>
                <a:noFill/>
              </a:ln>
              <a:effectLst/>
            </c:spPr>
            <c:txPr>
              <a:bodyPr rot="0" vert="horz"/>
              <a:lstStyle/>
              <a:p>
                <a:pPr>
                  <a:defRPr sz="1400"/>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100+</c:v>
                </c:pt>
                <c:pt idx="1">
                  <c:v>50-99</c:v>
                </c:pt>
                <c:pt idx="2">
                  <c:v>25-49</c:v>
                </c:pt>
                <c:pt idx="3">
                  <c:v>10-24</c:v>
                </c:pt>
                <c:pt idx="4">
                  <c:v>5-9</c:v>
                </c:pt>
              </c:strCache>
            </c:strRef>
          </c:cat>
          <c:val>
            <c:numRef>
              <c:f>Sheet1!$B$2:$B$6</c:f>
              <c:numCache>
                <c:formatCode>0%</c:formatCode>
                <c:ptCount val="5"/>
                <c:pt idx="0">
                  <c:v>0.23</c:v>
                </c:pt>
                <c:pt idx="1">
                  <c:v>0.23</c:v>
                </c:pt>
                <c:pt idx="2">
                  <c:v>0.15</c:v>
                </c:pt>
                <c:pt idx="3">
                  <c:v>0.1</c:v>
                </c:pt>
                <c:pt idx="4">
                  <c:v>0.17</c:v>
                </c:pt>
              </c:numCache>
            </c:numRef>
          </c:val>
          <c:extLst xmlns:c16r2="http://schemas.microsoft.com/office/drawing/2015/06/chart">
            <c:ext xmlns:c16="http://schemas.microsoft.com/office/drawing/2014/chart" uri="{C3380CC4-5D6E-409C-BE32-E72D297353CC}">
              <c16:uniqueId val="{00000000-DFBE-4A10-988A-38D5592D2A7F}"/>
            </c:ext>
          </c:extLst>
        </c:ser>
        <c:dLbls>
          <c:dLblPos val="outEnd"/>
          <c:showLegendKey val="0"/>
          <c:showVal val="1"/>
          <c:showCatName val="0"/>
          <c:showSerName val="0"/>
          <c:showPercent val="0"/>
          <c:showBubbleSize val="0"/>
        </c:dLbls>
        <c:gapWidth val="182"/>
        <c:axId val="96715904"/>
        <c:axId val="96718848"/>
      </c:barChart>
      <c:catAx>
        <c:axId val="96715904"/>
        <c:scaling>
          <c:orientation val="minMax"/>
        </c:scaling>
        <c:delete val="0"/>
        <c:axPos val="l"/>
        <c:numFmt formatCode="General" sourceLinked="1"/>
        <c:majorTickMark val="none"/>
        <c:minorTickMark val="none"/>
        <c:tickLblPos val="nextTo"/>
        <c:txPr>
          <a:bodyPr rot="-60000000" vert="horz"/>
          <a:lstStyle/>
          <a:p>
            <a:pPr>
              <a:defRPr sz="1200"/>
            </a:pPr>
            <a:endParaRPr lang="en-US"/>
          </a:p>
        </c:txPr>
        <c:crossAx val="96718848"/>
        <c:crosses val="autoZero"/>
        <c:auto val="1"/>
        <c:lblAlgn val="ctr"/>
        <c:lblOffset val="100"/>
        <c:noMultiLvlLbl val="0"/>
      </c:catAx>
      <c:valAx>
        <c:axId val="96718848"/>
        <c:scaling>
          <c:orientation val="minMax"/>
        </c:scaling>
        <c:delete val="1"/>
        <c:axPos val="b"/>
        <c:numFmt formatCode="0%" sourceLinked="1"/>
        <c:majorTickMark val="none"/>
        <c:minorTickMark val="none"/>
        <c:tickLblPos val="nextTo"/>
        <c:crossAx val="9671590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Arial MT Std Light"/>
                    <a:ea typeface="+mn-ea"/>
                    <a:cs typeface="+mn-cs"/>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Don't know</c:v>
                </c:pt>
                <c:pt idx="1">
                  <c:v>Graduate/Post-Graduate</c:v>
                </c:pt>
                <c:pt idx="2">
                  <c:v>Advanced</c:v>
                </c:pt>
                <c:pt idx="3">
                  <c:v>Intermediate (Level 2)</c:v>
                </c:pt>
                <c:pt idx="4">
                  <c:v>Basic (Level 1)</c:v>
                </c:pt>
              </c:strCache>
            </c:strRef>
          </c:cat>
          <c:val>
            <c:numRef>
              <c:f>Sheet1!$B$2:$B$6</c:f>
              <c:numCache>
                <c:formatCode>0%</c:formatCode>
                <c:ptCount val="5"/>
                <c:pt idx="0">
                  <c:v>0.11</c:v>
                </c:pt>
                <c:pt idx="1">
                  <c:v>0.28999999999999998</c:v>
                </c:pt>
                <c:pt idx="2">
                  <c:v>0.21</c:v>
                </c:pt>
                <c:pt idx="3">
                  <c:v>0.31</c:v>
                </c:pt>
                <c:pt idx="4">
                  <c:v>7.0000000000000007E-2</c:v>
                </c:pt>
              </c:numCache>
            </c:numRef>
          </c:val>
          <c:extLst xmlns:c16r2="http://schemas.microsoft.com/office/drawing/2015/06/chart">
            <c:ext xmlns:c16="http://schemas.microsoft.com/office/drawing/2014/chart" uri="{C3380CC4-5D6E-409C-BE32-E72D297353CC}">
              <c16:uniqueId val="{00000000-07DE-4020-8D01-B0C78E61B0EB}"/>
            </c:ext>
          </c:extLst>
        </c:ser>
        <c:dLbls>
          <c:dLblPos val="outEnd"/>
          <c:showLegendKey val="0"/>
          <c:showVal val="1"/>
          <c:showCatName val="0"/>
          <c:showSerName val="0"/>
          <c:showPercent val="0"/>
          <c:showBubbleSize val="0"/>
        </c:dLbls>
        <c:gapWidth val="219"/>
        <c:axId val="114094080"/>
        <c:axId val="114096768"/>
      </c:barChart>
      <c:catAx>
        <c:axId val="11409408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Arial MT Std Light"/>
                <a:ea typeface="+mn-ea"/>
                <a:cs typeface="+mn-cs"/>
              </a:defRPr>
            </a:pPr>
            <a:endParaRPr lang="en-US"/>
          </a:p>
        </c:txPr>
        <c:crossAx val="114096768"/>
        <c:crosses val="autoZero"/>
        <c:auto val="1"/>
        <c:lblAlgn val="ctr"/>
        <c:lblOffset val="100"/>
        <c:noMultiLvlLbl val="0"/>
      </c:catAx>
      <c:valAx>
        <c:axId val="114096768"/>
        <c:scaling>
          <c:orientation val="minMax"/>
        </c:scaling>
        <c:delete val="1"/>
        <c:axPos val="b"/>
        <c:numFmt formatCode="0%" sourceLinked="1"/>
        <c:majorTickMark val="none"/>
        <c:minorTickMark val="none"/>
        <c:tickLblPos val="nextTo"/>
        <c:crossAx val="114094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6DE62ED7-AC27-4714-AC7C-17FEF5AED5BE}" type="datetimeFigureOut">
              <a:rPr lang="en-GB" smtClean="0"/>
              <a:t>09/09/2018</a:t>
            </a:fld>
            <a:endParaRPr lang="en-GB"/>
          </a:p>
        </p:txBody>
      </p:sp>
      <p:sp>
        <p:nvSpPr>
          <p:cNvPr id="4" name="Slide Image Placeholder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770438F0-8ADC-4B19-9D46-5E742335E8BB}" type="slidenum">
              <a:rPr lang="en-GB" smtClean="0"/>
              <a:t>‹#›</a:t>
            </a:fld>
            <a:endParaRPr lang="en-GB"/>
          </a:p>
        </p:txBody>
      </p:sp>
    </p:spTree>
    <p:extLst>
      <p:ext uri="{BB962C8B-B14F-4D97-AF65-F5344CB8AC3E}">
        <p14:creationId xmlns:p14="http://schemas.microsoft.com/office/powerpoint/2010/main" val="4175428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5042006-B650-D846-A162-B51E6B9DB899}" type="slidenum">
              <a:rPr lang="en-US" smtClean="0"/>
              <a:t>7</a:t>
            </a:fld>
            <a:endParaRPr lang="en-US"/>
          </a:p>
        </p:txBody>
      </p:sp>
    </p:spTree>
    <p:extLst>
      <p:ext uri="{BB962C8B-B14F-4D97-AF65-F5344CB8AC3E}">
        <p14:creationId xmlns:p14="http://schemas.microsoft.com/office/powerpoint/2010/main" val="28843569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0" name="Text Placeholder 2"/>
          <p:cNvSpPr>
            <a:spLocks noGrp="1"/>
          </p:cNvSpPr>
          <p:nvPr>
            <p:ph type="body" sz="quarter" idx="10" hasCustomPrompt="1"/>
          </p:nvPr>
        </p:nvSpPr>
        <p:spPr>
          <a:xfrm>
            <a:off x="395486" y="4725144"/>
            <a:ext cx="6568511" cy="648816"/>
          </a:xfrm>
          <a:prstGeom prst="rect">
            <a:avLst/>
          </a:prstGeom>
        </p:spPr>
        <p:txBody>
          <a:bodyPr vert="horz"/>
          <a:lstStyle>
            <a:lvl1pPr marL="0" indent="0">
              <a:buNone/>
              <a:defRPr sz="3600" b="1" i="0">
                <a:solidFill>
                  <a:srgbClr val="69A045"/>
                </a:solidFill>
                <a:latin typeface="Calibri"/>
                <a:cs typeface="Calibri"/>
              </a:defRPr>
            </a:lvl1pPr>
          </a:lstStyle>
          <a:p>
            <a:pPr lvl="0"/>
            <a:r>
              <a:rPr lang="en-GB" dirty="0" smtClean="0"/>
              <a:t>Add Title Text Here</a:t>
            </a:r>
          </a:p>
        </p:txBody>
      </p:sp>
      <p:sp>
        <p:nvSpPr>
          <p:cNvPr id="11" name="Text Placeholder 2"/>
          <p:cNvSpPr>
            <a:spLocks noGrp="1"/>
          </p:cNvSpPr>
          <p:nvPr>
            <p:ph type="body" sz="quarter" idx="11" hasCustomPrompt="1"/>
          </p:nvPr>
        </p:nvSpPr>
        <p:spPr>
          <a:xfrm>
            <a:off x="395536" y="5301952"/>
            <a:ext cx="6568511"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smtClean="0"/>
              <a:t>Sub Title Text Here</a:t>
            </a:r>
          </a:p>
        </p:txBody>
      </p:sp>
    </p:spTree>
    <p:extLst>
      <p:ext uri="{BB962C8B-B14F-4D97-AF65-F5344CB8AC3E}">
        <p14:creationId xmlns:p14="http://schemas.microsoft.com/office/powerpoint/2010/main" val="325541654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19800" y="914401"/>
            <a:ext cx="952500" cy="5211763"/>
          </a:xfrm>
        </p:spPr>
        <p:txBody>
          <a:bodyPr vert="eaVert">
            <a:normAutofit/>
          </a:bodyPr>
          <a:lstStyle>
            <a:lvl1pPr>
              <a:defRPr sz="4000" b="1">
                <a:solidFill>
                  <a:srgbClr val="69A045"/>
                </a:solidFill>
              </a:defRPr>
            </a:lvl1pPr>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a:xfrm>
            <a:off x="457200" y="914401"/>
            <a:ext cx="5391150" cy="5211763"/>
          </a:xfrm>
        </p:spPr>
        <p:txBody>
          <a:bodyPr vert="eaVert">
            <a:normAutofit/>
          </a:bodyPr>
          <a:lstStyle>
            <a:lvl1pPr>
              <a:buClr>
                <a:srgbClr val="69A045"/>
              </a:buClr>
              <a:defRPr sz="3200">
                <a:latin typeface="+mj-lt"/>
              </a:defRPr>
            </a:lvl1pPr>
            <a:lvl2pPr>
              <a:buClr>
                <a:srgbClr val="69A045"/>
              </a:buClr>
              <a:defRPr sz="2800">
                <a:latin typeface="+mj-lt"/>
              </a:defRPr>
            </a:lvl2pPr>
            <a:lvl3pPr>
              <a:buClr>
                <a:srgbClr val="69A045"/>
              </a:buClr>
              <a:defRPr sz="2800">
                <a:latin typeface="+mj-lt"/>
              </a:defRPr>
            </a:lvl3pPr>
            <a:lvl4pPr>
              <a:buClr>
                <a:srgbClr val="69A045"/>
              </a:buClr>
              <a:defRPr sz="2800">
                <a:latin typeface="+mj-lt"/>
              </a:defRPr>
            </a:lvl4pPr>
            <a:lvl5pPr>
              <a:buClr>
                <a:srgbClr val="69A045"/>
              </a:buClr>
              <a:defRPr sz="2800">
                <a:latin typeface="+mj-lt"/>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extLst>
      <p:ext uri="{BB962C8B-B14F-4D97-AF65-F5344CB8AC3E}">
        <p14:creationId xmlns:p14="http://schemas.microsoft.com/office/powerpoint/2010/main" val="297013103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page">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lvl1pPr>
              <a:defRPr/>
            </a:lvl1pPr>
          </a:lstStyle>
          <a:p>
            <a:r>
              <a:rPr lang="en-US"/>
              <a:t>Click to edit Master title style</a:t>
            </a:r>
          </a:p>
        </p:txBody>
      </p:sp>
      <p:sp>
        <p:nvSpPr>
          <p:cNvPr id="3" name="Text Placeholder 2"/>
          <p:cNvSpPr>
            <a:spLocks noGrp="1"/>
          </p:cNvSpPr>
          <p:nvPr>
            <p:ph type="body" idx="1"/>
          </p:nvPr>
        </p:nvSpPr>
        <p:spPr>
          <a:xfrm>
            <a:off x="585788" y="1517650"/>
            <a:ext cx="7931876" cy="871568"/>
          </a:xfrm>
          <a:prstGeom prst="rect">
            <a:avLst/>
          </a:prstGeom>
        </p:spPr>
        <p:txBody>
          <a:bodyPr wrap="square" anchor="t" anchorCtr="0">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9" name="Slide Number Placeholder 8"/>
          <p:cNvSpPr>
            <a:spLocks noGrp="1"/>
          </p:cNvSpPr>
          <p:nvPr>
            <p:ph type="sldNum" sz="quarter" idx="12"/>
          </p:nvPr>
        </p:nvSpPr>
        <p:spPr>
          <a:xfrm>
            <a:off x="8532440" y="6309320"/>
            <a:ext cx="360040" cy="365125"/>
          </a:xfrm>
          <a:prstGeom prst="rect">
            <a:avLst/>
          </a:prstGeom>
        </p:spPr>
        <p:txBody>
          <a:bodyPr/>
          <a:lstStyle/>
          <a:p>
            <a:fld id="{EEB40DE1-D06C-A942-8BF9-15F8B3DE8F34}" type="slidenum">
              <a:rPr lang="en-US" smtClean="0"/>
              <a:t>‹#›</a:t>
            </a:fld>
            <a:endParaRPr lang="en-US" dirty="0"/>
          </a:p>
        </p:txBody>
      </p:sp>
    </p:spTree>
    <p:extLst>
      <p:ext uri="{BB962C8B-B14F-4D97-AF65-F5344CB8AC3E}">
        <p14:creationId xmlns:p14="http://schemas.microsoft.com/office/powerpoint/2010/main" val="23009803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412776"/>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60848"/>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412776"/>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060848"/>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0" name="Slide Number Placeholder 5"/>
          <p:cNvSpPr>
            <a:spLocks noGrp="1"/>
          </p:cNvSpPr>
          <p:nvPr>
            <p:ph type="sldNum" sz="quarter" idx="12"/>
          </p:nvPr>
        </p:nvSpPr>
        <p:spPr>
          <a:xfrm>
            <a:off x="8532440" y="6309320"/>
            <a:ext cx="360040" cy="365125"/>
          </a:xfrm>
          <a:prstGeom prst="rect">
            <a:avLst/>
          </a:prstGeom>
        </p:spPr>
        <p:txBody>
          <a:bodyPr/>
          <a:lstStyle>
            <a:lvl1pPr>
              <a:defRPr sz="1100">
                <a:solidFill>
                  <a:schemeClr val="bg1"/>
                </a:solidFill>
              </a:defRPr>
            </a:lvl1pPr>
          </a:lstStyle>
          <a:p>
            <a:fld id="{40ED9E72-36E5-4553-B959-FD5B37DA1729}" type="slidenum">
              <a:rPr lang="en-GB" smtClean="0"/>
              <a:pPr/>
              <a:t>‹#›</a:t>
            </a:fld>
            <a:endParaRPr lang="en-GB" dirty="0"/>
          </a:p>
        </p:txBody>
      </p:sp>
    </p:spTree>
    <p:extLst>
      <p:ext uri="{BB962C8B-B14F-4D97-AF65-F5344CB8AC3E}">
        <p14:creationId xmlns:p14="http://schemas.microsoft.com/office/powerpoint/2010/main" val="233933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24712"/>
          </a:xfrm>
        </p:spPr>
        <p:txBody>
          <a:bodyPr>
            <a:normAutofit/>
          </a:bodyPr>
          <a:lstStyle>
            <a:lvl1pPr>
              <a:defRPr sz="4000" b="1">
                <a:solidFill>
                  <a:srgbClr val="69A045"/>
                </a:solidFill>
              </a:defRPr>
            </a:lvl1pPr>
          </a:lstStyle>
          <a:p>
            <a:r>
              <a:rPr kumimoji="0" lang="en-US" dirty="0" smtClean="0"/>
              <a:t>Click to edit Master title style</a:t>
            </a:r>
            <a:endParaRPr kumimoji="0" lang="en-US" dirty="0"/>
          </a:p>
        </p:txBody>
      </p:sp>
      <p:sp>
        <p:nvSpPr>
          <p:cNvPr id="3" name="Content Placeholder 2"/>
          <p:cNvSpPr>
            <a:spLocks noGrp="1"/>
          </p:cNvSpPr>
          <p:nvPr>
            <p:ph idx="1"/>
          </p:nvPr>
        </p:nvSpPr>
        <p:spPr/>
        <p:txBody>
          <a:bodyPr/>
          <a:lstStyle>
            <a:lvl1pPr marL="363538" indent="-363538">
              <a:buClr>
                <a:srgbClr val="407742"/>
              </a:buClr>
              <a:defRPr sz="3200">
                <a:latin typeface="+mj-lt"/>
              </a:defRPr>
            </a:lvl1pPr>
            <a:lvl2pPr marL="628650" indent="-265113">
              <a:buClr>
                <a:srgbClr val="407742"/>
              </a:buClr>
              <a:defRPr sz="2800">
                <a:latin typeface="+mj-lt"/>
              </a:defRPr>
            </a:lvl2pPr>
            <a:lvl3pPr marL="628650" indent="-265113">
              <a:buClr>
                <a:srgbClr val="407742"/>
              </a:buClr>
              <a:defRPr sz="2800">
                <a:latin typeface="+mj-lt"/>
              </a:defRPr>
            </a:lvl3pPr>
            <a:lvl4pPr marL="628650" indent="-265113">
              <a:buClr>
                <a:srgbClr val="407742"/>
              </a:buClr>
              <a:defRPr sz="2800">
                <a:latin typeface="+mj-lt"/>
              </a:defRPr>
            </a:lvl4pPr>
            <a:lvl5pPr marL="628650" indent="-265113">
              <a:buClr>
                <a:srgbClr val="407742"/>
              </a:buClr>
              <a:defRPr sz="2800">
                <a:latin typeface="+mj-lt"/>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extLst>
      <p:ext uri="{BB962C8B-B14F-4D97-AF65-F5344CB8AC3E}">
        <p14:creationId xmlns:p14="http://schemas.microsoft.com/office/powerpoint/2010/main" val="4897488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ext Placeholder 2"/>
          <p:cNvSpPr>
            <a:spLocks noGrp="1"/>
          </p:cNvSpPr>
          <p:nvPr>
            <p:ph type="body" sz="quarter" idx="10" hasCustomPrompt="1"/>
          </p:nvPr>
        </p:nvSpPr>
        <p:spPr>
          <a:xfrm>
            <a:off x="395536" y="1924050"/>
            <a:ext cx="6568511" cy="1352550"/>
          </a:xfrm>
          <a:prstGeom prst="rect">
            <a:avLst/>
          </a:prstGeom>
        </p:spPr>
        <p:txBody>
          <a:bodyPr vert="horz">
            <a:normAutofit/>
          </a:bodyPr>
          <a:lstStyle>
            <a:lvl1pPr marL="0" indent="0">
              <a:buNone/>
              <a:defRPr sz="4800" b="1" i="0">
                <a:solidFill>
                  <a:srgbClr val="69A045"/>
                </a:solidFill>
                <a:latin typeface="Calibri"/>
                <a:cs typeface="Calibri"/>
              </a:defRPr>
            </a:lvl1pPr>
          </a:lstStyle>
          <a:p>
            <a:pPr lvl="0"/>
            <a:r>
              <a:rPr lang="en-GB" dirty="0" smtClean="0"/>
              <a:t>Add Title Text Here</a:t>
            </a:r>
          </a:p>
        </p:txBody>
      </p:sp>
      <p:sp>
        <p:nvSpPr>
          <p:cNvPr id="8" name="Text Placeholder 2"/>
          <p:cNvSpPr>
            <a:spLocks noGrp="1"/>
          </p:cNvSpPr>
          <p:nvPr>
            <p:ph type="body" sz="quarter" idx="11" hasCustomPrompt="1"/>
          </p:nvPr>
        </p:nvSpPr>
        <p:spPr>
          <a:xfrm>
            <a:off x="395536" y="3533054"/>
            <a:ext cx="6568511" cy="2416970"/>
          </a:xfrm>
          <a:prstGeom prst="rect">
            <a:avLst/>
          </a:prstGeom>
        </p:spPr>
        <p:txBody>
          <a:bodyPr vert="horz">
            <a:normAutofit/>
          </a:bodyPr>
          <a:lstStyle>
            <a:lvl1pPr marL="0" indent="0">
              <a:buNone/>
              <a:defRPr sz="4400" b="0" i="0">
                <a:solidFill>
                  <a:srgbClr val="303236"/>
                </a:solidFill>
                <a:latin typeface="Calibri"/>
                <a:cs typeface="Calibri"/>
              </a:defRPr>
            </a:lvl1pPr>
          </a:lstStyle>
          <a:p>
            <a:pPr lvl="0"/>
            <a:r>
              <a:rPr lang="en-GB" dirty="0" smtClean="0"/>
              <a:t>Sub Title Text Here</a:t>
            </a:r>
          </a:p>
        </p:txBody>
      </p:sp>
    </p:spTree>
    <p:extLst>
      <p:ext uri="{BB962C8B-B14F-4D97-AF65-F5344CB8AC3E}">
        <p14:creationId xmlns:p14="http://schemas.microsoft.com/office/powerpoint/2010/main" val="18141472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normAutofit/>
          </a:bodyPr>
          <a:lstStyle>
            <a:lvl1pPr>
              <a:defRPr sz="4000" b="1">
                <a:solidFill>
                  <a:srgbClr val="69A045"/>
                </a:solidFill>
              </a:defRPr>
            </a:lvl1pPr>
          </a:lstStyle>
          <a:p>
            <a:r>
              <a:rPr kumimoji="0" lang="en-US" dirty="0" smtClean="0"/>
              <a:t>Click to edit Master title style</a:t>
            </a:r>
            <a:endParaRPr kumimoji="0" lang="en-US" dirty="0"/>
          </a:p>
        </p:txBody>
      </p:sp>
      <p:sp>
        <p:nvSpPr>
          <p:cNvPr id="3" name="Content Placeholder 2"/>
          <p:cNvSpPr>
            <a:spLocks noGrp="1"/>
          </p:cNvSpPr>
          <p:nvPr>
            <p:ph sz="half" idx="1"/>
          </p:nvPr>
        </p:nvSpPr>
        <p:spPr>
          <a:xfrm>
            <a:off x="457200" y="1920085"/>
            <a:ext cx="4038600" cy="4434840"/>
          </a:xfrm>
        </p:spPr>
        <p:txBody>
          <a:bodyPr/>
          <a:lstStyle>
            <a:lvl1pPr eaLnBrk="1" latinLnBrk="0" hangingPunct="1">
              <a:buClr>
                <a:srgbClr val="407742"/>
              </a:buClr>
              <a:defRPr sz="3200">
                <a:latin typeface="+mj-lt"/>
              </a:defRPr>
            </a:lvl1pPr>
            <a:lvl2pPr eaLnBrk="1" latinLnBrk="0" hangingPunct="1">
              <a:buClr>
                <a:srgbClr val="407742"/>
              </a:buClr>
              <a:defRPr sz="2800">
                <a:latin typeface="+mj-lt"/>
              </a:defRPr>
            </a:lvl2pPr>
            <a:lvl3pPr eaLnBrk="1" latinLnBrk="0" hangingPunct="1">
              <a:buClr>
                <a:srgbClr val="407742"/>
              </a:buClr>
              <a:defRPr sz="2800">
                <a:latin typeface="+mj-lt"/>
              </a:defRPr>
            </a:lvl3pPr>
            <a:lvl4pPr eaLnBrk="1" latinLnBrk="0" hangingPunct="1">
              <a:defRPr sz="1800"/>
            </a:lvl4pPr>
            <a:lvl5pPr eaLnBrk="1" latinLnBrk="0" hangingPunct="1">
              <a:defRPr sz="18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p:txBody>
      </p:sp>
      <p:sp>
        <p:nvSpPr>
          <p:cNvPr id="4" name="Content Placeholder 3"/>
          <p:cNvSpPr>
            <a:spLocks noGrp="1"/>
          </p:cNvSpPr>
          <p:nvPr>
            <p:ph sz="half" idx="2"/>
          </p:nvPr>
        </p:nvSpPr>
        <p:spPr>
          <a:xfrm>
            <a:off x="4648200" y="1920085"/>
            <a:ext cx="4038600" cy="4434840"/>
          </a:xfrm>
        </p:spPr>
        <p:txBody>
          <a:bodyPr/>
          <a:lstStyle>
            <a:lvl1pPr eaLnBrk="1" latinLnBrk="0" hangingPunct="1">
              <a:buClr>
                <a:srgbClr val="407742"/>
              </a:buClr>
              <a:defRPr sz="3200">
                <a:latin typeface="+mj-lt"/>
              </a:defRPr>
            </a:lvl1pPr>
            <a:lvl2pPr eaLnBrk="1" latinLnBrk="0" hangingPunct="1">
              <a:buClr>
                <a:srgbClr val="407742"/>
              </a:buClr>
              <a:defRPr sz="2800">
                <a:latin typeface="+mj-lt"/>
              </a:defRPr>
            </a:lvl2pPr>
            <a:lvl3pPr eaLnBrk="1" latinLnBrk="0" hangingPunct="1">
              <a:buClr>
                <a:srgbClr val="407742"/>
              </a:buClr>
              <a:defRPr sz="2800">
                <a:latin typeface="+mj-lt"/>
              </a:defRPr>
            </a:lvl3pPr>
            <a:lvl4pPr>
              <a:defRPr sz="1800"/>
            </a:lvl4pPr>
            <a:lvl5pPr>
              <a:defRPr sz="18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0" eaLnBrk="1" latinLnBrk="0" hangingPunct="1"/>
            <a:endParaRPr kumimoji="0" lang="en-US" dirty="0"/>
          </a:p>
        </p:txBody>
      </p:sp>
    </p:spTree>
    <p:extLst>
      <p:ext uri="{BB962C8B-B14F-4D97-AF65-F5344CB8AC3E}">
        <p14:creationId xmlns:p14="http://schemas.microsoft.com/office/powerpoint/2010/main" val="224627374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4000" b="1">
                <a:ln>
                  <a:noFill/>
                </a:ln>
                <a:solidFill>
                  <a:srgbClr val="69A045"/>
                </a:solidFill>
                <a:effectLst/>
                <a:latin typeface="+mj-lt"/>
                <a:ea typeface="+mj-ea"/>
                <a:cs typeface="+mj-cs"/>
              </a:defRPr>
            </a:lvl1pPr>
          </a:lstStyle>
          <a:p>
            <a:r>
              <a:rPr kumimoji="0" lang="en-US" dirty="0" smtClean="0"/>
              <a:t>Click to edit Master title style</a:t>
            </a:r>
            <a:endParaRPr kumimoji="0" lang="en-US" dirty="0"/>
          </a:p>
        </p:txBody>
      </p:sp>
    </p:spTree>
    <p:extLst>
      <p:ext uri="{BB962C8B-B14F-4D97-AF65-F5344CB8AC3E}">
        <p14:creationId xmlns:p14="http://schemas.microsoft.com/office/powerpoint/2010/main" val="35616285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686239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800" b="1">
                <a:ln>
                  <a:noFill/>
                </a:ln>
                <a:solidFill>
                  <a:srgbClr val="69A045"/>
                </a:solidFill>
                <a:effectLst/>
                <a:latin typeface="+mj-lt"/>
                <a:ea typeface="+mj-ea"/>
                <a:cs typeface="+mj-cs"/>
              </a:defRPr>
            </a:lvl1pPr>
          </a:lstStyle>
          <a:p>
            <a:r>
              <a:rPr kumimoji="0" lang="en-US" dirty="0" smtClean="0"/>
              <a:t>Click to edit Master title style</a:t>
            </a:r>
            <a:endParaRPr kumimoji="0" lang="en-US" dirty="0"/>
          </a:p>
        </p:txBody>
      </p:sp>
      <p:sp>
        <p:nvSpPr>
          <p:cNvPr id="3" name="Text Placeholder 2"/>
          <p:cNvSpPr>
            <a:spLocks noGrp="1"/>
          </p:cNvSpPr>
          <p:nvPr>
            <p:ph type="body" idx="2"/>
          </p:nvPr>
        </p:nvSpPr>
        <p:spPr>
          <a:xfrm>
            <a:off x="685800" y="1676400"/>
            <a:ext cx="2743200" cy="4572000"/>
          </a:xfrm>
        </p:spPr>
        <p:txBody>
          <a:bodyPr lIns="18288" rIns="18288">
            <a:normAutofit/>
          </a:bodyPr>
          <a:lstStyle>
            <a:lvl1pPr marL="0" indent="0" algn="l">
              <a:buNone/>
              <a:defRPr sz="2800">
                <a:latin typeface="+mj-lt"/>
              </a:defRPr>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dirty="0"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normAutofit/>
          </a:bodyPr>
          <a:lstStyle>
            <a:lvl1pPr>
              <a:buClr>
                <a:srgbClr val="407742"/>
              </a:buClr>
              <a:defRPr sz="3200">
                <a:latin typeface="+mj-lt"/>
              </a:defRPr>
            </a:lvl1pPr>
            <a:lvl2pPr>
              <a:buClr>
                <a:srgbClr val="407742"/>
              </a:buClr>
              <a:defRPr sz="2800">
                <a:latin typeface="+mj-lt"/>
              </a:defRPr>
            </a:lvl2pPr>
            <a:lvl3pPr>
              <a:buClr>
                <a:srgbClr val="407742"/>
              </a:buClr>
              <a:defRPr sz="2800">
                <a:latin typeface="+mj-lt"/>
              </a:defRPr>
            </a:lvl3pPr>
            <a:lvl4pPr>
              <a:buClr>
                <a:srgbClr val="407742"/>
              </a:buClr>
              <a:defRPr sz="2800">
                <a:latin typeface="+mj-lt"/>
              </a:defRPr>
            </a:lvl4pPr>
            <a:lvl5pPr>
              <a:buClr>
                <a:srgbClr val="407742"/>
              </a:buClr>
              <a:defRPr sz="2800">
                <a:latin typeface="+mj-lt"/>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extLst>
      <p:ext uri="{BB962C8B-B14F-4D97-AF65-F5344CB8AC3E}">
        <p14:creationId xmlns:p14="http://schemas.microsoft.com/office/powerpoint/2010/main" val="409867568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normAutofit/>
          </a:bodyPr>
          <a:lstStyle>
            <a:lvl1pPr algn="l">
              <a:buNone/>
              <a:defRPr sz="3200" b="1">
                <a:solidFill>
                  <a:srgbClr val="69A045"/>
                </a:solidFill>
              </a:defRPr>
            </a:lvl1pPr>
          </a:lstStyle>
          <a:p>
            <a:r>
              <a:rPr kumimoji="0" lang="en-US" dirty="0" smtClean="0"/>
              <a:t>Click to edit Master title style</a:t>
            </a:r>
            <a:endParaRPr kumimoji="0" lang="en-US" dirty="0"/>
          </a:p>
        </p:txBody>
      </p:sp>
      <p:sp>
        <p:nvSpPr>
          <p:cNvPr id="4" name="Text Placeholder 3"/>
          <p:cNvSpPr>
            <a:spLocks noGrp="1"/>
          </p:cNvSpPr>
          <p:nvPr>
            <p:ph type="body" sz="half" idx="2"/>
          </p:nvPr>
        </p:nvSpPr>
        <p:spPr>
          <a:xfrm>
            <a:off x="609600" y="2828785"/>
            <a:ext cx="2209800" cy="2179320"/>
          </a:xfrm>
        </p:spPr>
        <p:txBody>
          <a:bodyPr lIns="64008" rIns="45720" bIns="45720" anchor="t">
            <a:normAutofit/>
          </a:bodyPr>
          <a:lstStyle>
            <a:lvl1pPr marL="0" indent="0" algn="l">
              <a:spcBef>
                <a:spcPts val="250"/>
              </a:spcBef>
              <a:buFontTx/>
              <a:buNone/>
              <a:defRPr sz="2800">
                <a:latin typeface="+mj-lt"/>
              </a:defRPr>
            </a:lvl1pPr>
            <a:lvl2pPr>
              <a:defRPr sz="1200"/>
            </a:lvl2pPr>
            <a:lvl3pPr>
              <a:defRPr sz="1000"/>
            </a:lvl3pPr>
            <a:lvl4pPr>
              <a:defRPr sz="900"/>
            </a:lvl4pPr>
            <a:lvl5pPr>
              <a:defRPr sz="900"/>
            </a:lvl5pPr>
          </a:lstStyle>
          <a:p>
            <a:pPr lvl="0" eaLnBrk="1" latinLnBrk="0" hangingPunct="1"/>
            <a:r>
              <a:rPr kumimoji="0" lang="en-US" dirty="0"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Tree>
    <p:extLst>
      <p:ext uri="{BB962C8B-B14F-4D97-AF65-F5344CB8AC3E}">
        <p14:creationId xmlns:p14="http://schemas.microsoft.com/office/powerpoint/2010/main" val="94047991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b="1">
                <a:solidFill>
                  <a:srgbClr val="69A045"/>
                </a:solidFill>
              </a:defRPr>
            </a:lvl1pPr>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p:txBody>
          <a:bodyPr vert="eaVert"/>
          <a:lstStyle>
            <a:lvl1pPr>
              <a:buClr>
                <a:srgbClr val="407742"/>
              </a:buClr>
              <a:defRPr sz="3200">
                <a:latin typeface="+mj-lt"/>
              </a:defRPr>
            </a:lvl1pPr>
            <a:lvl2pPr>
              <a:buClr>
                <a:srgbClr val="407742"/>
              </a:buClr>
              <a:defRPr sz="2800">
                <a:latin typeface="+mj-lt"/>
              </a:defRPr>
            </a:lvl2pPr>
            <a:lvl3pPr>
              <a:buClr>
                <a:srgbClr val="407742"/>
              </a:buClr>
              <a:defRPr sz="2800">
                <a:latin typeface="+mj-lt"/>
              </a:defRPr>
            </a:lvl3pPr>
            <a:lvl4pPr>
              <a:buClr>
                <a:srgbClr val="407742"/>
              </a:buClr>
              <a:defRPr sz="2800">
                <a:latin typeface="+mj-lt"/>
              </a:defRPr>
            </a:lvl4pPr>
            <a:lvl5pPr>
              <a:buClr>
                <a:srgbClr val="407742"/>
              </a:buClr>
              <a:defRPr sz="2800">
                <a:latin typeface="+mj-lt"/>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extLst>
      <p:ext uri="{BB962C8B-B14F-4D97-AF65-F5344CB8AC3E}">
        <p14:creationId xmlns:p14="http://schemas.microsoft.com/office/powerpoint/2010/main" val="117516984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pic>
        <p:nvPicPr>
          <p:cNvPr id="15" name="Picture 14"/>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91016568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hf sldNum="0"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e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chart" Target="../charts/chart4.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2.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mailto:A.E.Green.1@bham@ac.uk" TargetMode="External"/><Relationship Id="rId7" Type="http://schemas.openxmlformats.org/officeDocument/2006/relationships/image" Target="../media/image4.png"/><Relationship Id="rId2" Type="http://schemas.openxmlformats.org/officeDocument/2006/relationships/hyperlink" Target="mailto:d.w.owen@warwick.ac.uk" TargetMode="Externa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hyperlink" Target="https://www.birmingham.ac.uk/schools/business/research/city-redi/index.aspx"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7.png"/><Relationship Id="rId5" Type="http://schemas.microsoft.com/office/2007/relationships/hdphoto" Target="../media/hdphoto2.wdp"/><Relationship Id="rId4" Type="http://schemas.openxmlformats.org/officeDocument/2006/relationships/image" Target="../media/image6.png"/><Relationship Id="rId9" Type="http://schemas.microsoft.com/office/2007/relationships/hdphoto" Target="../media/hdphoto4.wdp"/></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chart" Target="../charts/chart3.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95536" y="904672"/>
            <a:ext cx="6841843" cy="1838528"/>
          </a:xfrm>
        </p:spPr>
        <p:txBody>
          <a:bodyPr>
            <a:noAutofit/>
          </a:bodyPr>
          <a:lstStyle/>
          <a:p>
            <a:r>
              <a:rPr lang="en-GB" sz="3200" dirty="0">
                <a:solidFill>
                  <a:schemeClr val="tx1"/>
                </a:solidFill>
              </a:rPr>
              <a:t>Changing patterns of international migration and the UK construction industry</a:t>
            </a:r>
            <a:endParaRPr lang="en-US" sz="3200" dirty="0">
              <a:solidFill>
                <a:schemeClr val="tx1"/>
              </a:solidFill>
            </a:endParaRPr>
          </a:p>
        </p:txBody>
      </p:sp>
      <p:sp>
        <p:nvSpPr>
          <p:cNvPr id="3" name="Text Placeholder 2"/>
          <p:cNvSpPr>
            <a:spLocks noGrp="1"/>
          </p:cNvSpPr>
          <p:nvPr>
            <p:ph type="body" sz="quarter" idx="11"/>
          </p:nvPr>
        </p:nvSpPr>
        <p:spPr/>
        <p:txBody>
          <a:bodyPr>
            <a:normAutofit lnSpcReduction="10000"/>
          </a:bodyPr>
          <a:lstStyle/>
          <a:p>
            <a:r>
              <a:rPr lang="en-GB" sz="1800" dirty="0"/>
              <a:t>David </a:t>
            </a:r>
            <a:r>
              <a:rPr lang="en-GB" sz="1800" dirty="0" smtClean="0"/>
              <a:t>Owen (IER, Warwick) and </a:t>
            </a:r>
          </a:p>
          <a:p>
            <a:r>
              <a:rPr lang="en-GB" sz="1800" dirty="0" smtClean="0"/>
              <a:t>Anne Green (City‐REDI</a:t>
            </a:r>
            <a:r>
              <a:rPr lang="en-GB" sz="1800" dirty="0"/>
              <a:t>, University of </a:t>
            </a:r>
            <a:r>
              <a:rPr lang="en-GB" sz="1800" dirty="0" smtClean="0"/>
              <a:t>Birmingham)</a:t>
            </a:r>
            <a:endParaRPr lang="en-US" sz="1800" dirty="0"/>
          </a:p>
        </p:txBody>
      </p:sp>
      <p:pic>
        <p:nvPicPr>
          <p:cNvPr id="4" name="Picture 3"/>
          <p:cNvPicPr>
            <a:picLocks noChangeAspect="1"/>
          </p:cNvPicPr>
          <p:nvPr/>
        </p:nvPicPr>
        <p:blipFill>
          <a:blip r:embed="rId2"/>
          <a:stretch>
            <a:fillRect/>
          </a:stretch>
        </p:blipFill>
        <p:spPr>
          <a:xfrm>
            <a:off x="7562047" y="5830785"/>
            <a:ext cx="932769" cy="902286"/>
          </a:xfrm>
          <a:prstGeom prst="rect">
            <a:avLst/>
          </a:prstGeom>
        </p:spPr>
      </p:pic>
    </p:spTree>
    <p:extLst>
      <p:ext uri="{BB962C8B-B14F-4D97-AF65-F5344CB8AC3E}">
        <p14:creationId xmlns:p14="http://schemas.microsoft.com/office/powerpoint/2010/main" val="28649489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3200" dirty="0" smtClean="0"/>
              <a:t>Increase in migrant workers in </a:t>
            </a:r>
            <a:br>
              <a:rPr lang="en-GB" sz="3200" dirty="0" smtClean="0"/>
            </a:br>
            <a:r>
              <a:rPr lang="en-GB" sz="3200" dirty="0" smtClean="0"/>
              <a:t>construction, 2007-2017</a:t>
            </a:r>
            <a:endParaRPr lang="en-GB" sz="3200" dirty="0"/>
          </a:p>
        </p:txBody>
      </p:sp>
      <p:pic>
        <p:nvPicPr>
          <p:cNvPr id="7" name="Content Placeholder 6"/>
          <p:cNvPicPr>
            <a:picLocks noGrp="1" noChangeAspect="1"/>
          </p:cNvPicPr>
          <p:nvPr>
            <p:ph sz="half" idx="1"/>
          </p:nvPr>
        </p:nvPicPr>
        <p:blipFill>
          <a:blip r:embed="rId2"/>
          <a:stretch>
            <a:fillRect/>
          </a:stretch>
        </p:blipFill>
        <p:spPr>
          <a:xfrm>
            <a:off x="457200" y="2149814"/>
            <a:ext cx="3933282" cy="3239310"/>
          </a:xfrm>
          <a:prstGeom prst="rect">
            <a:avLst/>
          </a:prstGeom>
        </p:spPr>
      </p:pic>
      <p:pic>
        <p:nvPicPr>
          <p:cNvPr id="8" name="Content Placeholder 7"/>
          <p:cNvPicPr>
            <a:picLocks noGrp="1" noChangeAspect="1"/>
          </p:cNvPicPr>
          <p:nvPr>
            <p:ph sz="half" idx="2"/>
          </p:nvPr>
        </p:nvPicPr>
        <p:blipFill>
          <a:blip r:embed="rId3"/>
          <a:stretch>
            <a:fillRect/>
          </a:stretch>
        </p:blipFill>
        <p:spPr>
          <a:xfrm>
            <a:off x="4648200" y="2149814"/>
            <a:ext cx="3795409" cy="3260535"/>
          </a:xfrm>
          <a:prstGeom prst="rect">
            <a:avLst/>
          </a:prstGeom>
        </p:spPr>
      </p:pic>
      <p:sp>
        <p:nvSpPr>
          <p:cNvPr id="9" name="TextBox 8"/>
          <p:cNvSpPr txBox="1"/>
          <p:nvPr/>
        </p:nvSpPr>
        <p:spPr>
          <a:xfrm>
            <a:off x="457200" y="5516620"/>
            <a:ext cx="8022013" cy="738664"/>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solidFill>
                  <a:schemeClr val="accent2">
                    <a:lumMod val="50000"/>
                  </a:schemeClr>
                </a:solidFill>
                <a:latin typeface="+mj-lt"/>
              </a:rPr>
              <a:t>There has been a steady increase in the share of migrants in the construction workforce since 2007.</a:t>
            </a:r>
          </a:p>
          <a:p>
            <a:pPr marL="285750" indent="-285750">
              <a:buFont typeface="Arial" panose="020B0604020202020204" pitchFamily="34" charset="0"/>
              <a:buChar char="•"/>
            </a:pPr>
            <a:r>
              <a:rPr lang="en-GB" sz="1400" dirty="0" smtClean="0">
                <a:solidFill>
                  <a:schemeClr val="accent2">
                    <a:lumMod val="50000"/>
                  </a:schemeClr>
                </a:solidFill>
                <a:latin typeface="+mj-lt"/>
              </a:rPr>
              <a:t>The length of time which migrant workers have been in the UK has increased, as has the share who have been in the UK over 5 years.</a:t>
            </a:r>
            <a:endParaRPr lang="en-GB" sz="1400" dirty="0">
              <a:solidFill>
                <a:schemeClr val="accent2">
                  <a:lumMod val="50000"/>
                </a:schemeClr>
              </a:solidFill>
              <a:latin typeface="+mj-lt"/>
            </a:endParaRPr>
          </a:p>
        </p:txBody>
      </p:sp>
      <p:pic>
        <p:nvPicPr>
          <p:cNvPr id="2" name="Picture 1"/>
          <p:cNvPicPr>
            <a:picLocks noChangeAspect="1"/>
          </p:cNvPicPr>
          <p:nvPr/>
        </p:nvPicPr>
        <p:blipFill>
          <a:blip r:embed="rId4"/>
          <a:stretch>
            <a:fillRect/>
          </a:stretch>
        </p:blipFill>
        <p:spPr>
          <a:xfrm>
            <a:off x="8211231" y="5961771"/>
            <a:ext cx="932769" cy="902286"/>
          </a:xfrm>
          <a:prstGeom prst="rect">
            <a:avLst/>
          </a:prstGeom>
        </p:spPr>
      </p:pic>
    </p:spTree>
    <p:extLst>
      <p:ext uri="{BB962C8B-B14F-4D97-AF65-F5344CB8AC3E}">
        <p14:creationId xmlns:p14="http://schemas.microsoft.com/office/powerpoint/2010/main" val="406179620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smtClean="0"/>
              <a:t>Broad national origins of migrant </a:t>
            </a:r>
            <a:br>
              <a:rPr lang="en-GB" dirty="0" smtClean="0"/>
            </a:br>
            <a:r>
              <a:rPr lang="en-GB" dirty="0" smtClean="0"/>
              <a:t>construction workers, 2007-17</a:t>
            </a:r>
            <a:endParaRPr lang="en-GB" dirty="0"/>
          </a:p>
        </p:txBody>
      </p:sp>
      <p:sp>
        <p:nvSpPr>
          <p:cNvPr id="3" name="Content Placeholder 2"/>
          <p:cNvSpPr>
            <a:spLocks noGrp="1"/>
          </p:cNvSpPr>
          <p:nvPr>
            <p:ph sz="half" idx="2"/>
          </p:nvPr>
        </p:nvSpPr>
        <p:spPr/>
        <p:txBody>
          <a:bodyPr>
            <a:normAutofit fontScale="62500" lnSpcReduction="20000"/>
          </a:bodyPr>
          <a:lstStyle/>
          <a:p>
            <a:r>
              <a:rPr lang="en-GB" dirty="0"/>
              <a:t>The A8 </a:t>
            </a:r>
            <a:r>
              <a:rPr lang="en-GB" dirty="0" smtClean="0"/>
              <a:t>countries were the largest source of migrant construction workers throughout the period 2007-2017. </a:t>
            </a:r>
          </a:p>
          <a:p>
            <a:r>
              <a:rPr lang="en-GB" dirty="0" smtClean="0"/>
              <a:t>Migration from this source declined as the number from A2 countries increased after their transition period ended. </a:t>
            </a:r>
          </a:p>
          <a:p>
            <a:r>
              <a:rPr lang="en-GB" dirty="0" smtClean="0"/>
              <a:t>The number of migrants from the EU15 and South Asia was similar, and increased during the recovery from recession.</a:t>
            </a:r>
          </a:p>
          <a:p>
            <a:r>
              <a:rPr lang="en-GB" dirty="0" smtClean="0"/>
              <a:t>The number of migrants from other parts of the world stagnated or declined over this period.</a:t>
            </a:r>
          </a:p>
          <a:p>
            <a:endParaRPr lang="en-GB" dirty="0"/>
          </a:p>
        </p:txBody>
      </p:sp>
      <p:pic>
        <p:nvPicPr>
          <p:cNvPr id="6"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57200" y="2085975"/>
            <a:ext cx="4038600" cy="3691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457200" y="6096000"/>
            <a:ext cx="3286125" cy="276999"/>
          </a:xfrm>
          <a:prstGeom prst="rect">
            <a:avLst/>
          </a:prstGeom>
          <a:noFill/>
        </p:spPr>
        <p:txBody>
          <a:bodyPr wrap="square" rtlCol="0">
            <a:spAutoFit/>
          </a:bodyPr>
          <a:lstStyle/>
          <a:p>
            <a:r>
              <a:rPr lang="en-GB" sz="1200" dirty="0" smtClean="0">
                <a:solidFill>
                  <a:schemeClr val="accent2">
                    <a:lumMod val="50000"/>
                  </a:schemeClr>
                </a:solidFill>
                <a:latin typeface="+mj-lt"/>
              </a:rPr>
              <a:t>Source: Labour Force Survey</a:t>
            </a:r>
            <a:endParaRPr lang="en-GB" sz="1200" dirty="0">
              <a:solidFill>
                <a:schemeClr val="accent2">
                  <a:lumMod val="50000"/>
                </a:schemeClr>
              </a:solidFill>
              <a:latin typeface="+mj-lt"/>
            </a:endParaRPr>
          </a:p>
        </p:txBody>
      </p:sp>
      <p:pic>
        <p:nvPicPr>
          <p:cNvPr id="10" name="Picture 9"/>
          <p:cNvPicPr>
            <a:picLocks noChangeAspect="1"/>
          </p:cNvPicPr>
          <p:nvPr/>
        </p:nvPicPr>
        <p:blipFill>
          <a:blip r:embed="rId3"/>
          <a:stretch>
            <a:fillRect/>
          </a:stretch>
        </p:blipFill>
        <p:spPr>
          <a:xfrm>
            <a:off x="8129178" y="5899863"/>
            <a:ext cx="932769" cy="902286"/>
          </a:xfrm>
          <a:prstGeom prst="rect">
            <a:avLst/>
          </a:prstGeom>
        </p:spPr>
      </p:pic>
    </p:spTree>
    <p:extLst>
      <p:ext uri="{BB962C8B-B14F-4D97-AF65-F5344CB8AC3E}">
        <p14:creationId xmlns:p14="http://schemas.microsoft.com/office/powerpoint/2010/main" val="210641599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Largest 15 countries of origin among </a:t>
            </a:r>
            <a:br>
              <a:rPr lang="en-GB" dirty="0" smtClean="0"/>
            </a:br>
            <a:r>
              <a:rPr lang="en-GB" dirty="0" smtClean="0"/>
              <a:t>migrant construction workers, 2017</a:t>
            </a:r>
            <a:endParaRPr lang="en-GB" dirty="0"/>
          </a:p>
        </p:txBody>
      </p:sp>
      <p:graphicFrame>
        <p:nvGraphicFramePr>
          <p:cNvPr id="6" name="Content Placeholder 5"/>
          <p:cNvGraphicFramePr>
            <a:graphicFrameLocks noGrp="1"/>
          </p:cNvGraphicFramePr>
          <p:nvPr>
            <p:ph sz="half" idx="1"/>
            <p:extLst>
              <p:ext uri="{D42A27DB-BD31-4B8C-83A1-F6EECF244321}">
                <p14:modId xmlns:p14="http://schemas.microsoft.com/office/powerpoint/2010/main" val="327362088"/>
              </p:ext>
            </p:extLst>
          </p:nvPr>
        </p:nvGraphicFramePr>
        <p:xfrm>
          <a:off x="457200" y="1943311"/>
          <a:ext cx="4038599" cy="2194508"/>
        </p:xfrm>
        <a:graphic>
          <a:graphicData uri="http://schemas.openxmlformats.org/drawingml/2006/table">
            <a:tbl>
              <a:tblPr firstRow="1" firstCol="1" bandRow="1"/>
              <a:tblGrid>
                <a:gridCol w="1070979"/>
                <a:gridCol w="497438"/>
                <a:gridCol w="497438"/>
                <a:gridCol w="1018684"/>
                <a:gridCol w="477030"/>
                <a:gridCol w="477030"/>
              </a:tblGrid>
              <a:tr h="128910">
                <a:tc rowSpan="2">
                  <a:txBody>
                    <a:bodyPr/>
                    <a:lstStyle/>
                    <a:p>
                      <a:pPr marL="0" marR="0">
                        <a:lnSpc>
                          <a:spcPct val="107000"/>
                        </a:lnSpc>
                        <a:spcBef>
                          <a:spcPts val="0"/>
                        </a:spcBef>
                        <a:spcAft>
                          <a:spcPts val="0"/>
                        </a:spcAft>
                      </a:pPr>
                      <a:r>
                        <a:rPr lang="en-GB" sz="700" dirty="0">
                          <a:effectLst/>
                          <a:latin typeface="Arial" panose="020B0604020202020204" pitchFamily="34" charset="0"/>
                          <a:ea typeface="Calibri" panose="020F0502020204030204" pitchFamily="34" charset="0"/>
                          <a:cs typeface="Times New Roman" panose="02020603050405020304" pitchFamily="18" charset="0"/>
                        </a:rPr>
                        <a:t>Country</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07000"/>
                        </a:lnSpc>
                        <a:spcBef>
                          <a:spcPts val="0"/>
                        </a:spcBef>
                        <a:spcAft>
                          <a:spcPts val="0"/>
                        </a:spcAft>
                      </a:pPr>
                      <a:r>
                        <a:rPr lang="en-GB" sz="700" dirty="0">
                          <a:effectLst/>
                          <a:latin typeface="Arial" panose="020B0604020202020204" pitchFamily="34" charset="0"/>
                          <a:ea typeface="Calibri" panose="020F0502020204030204" pitchFamily="34" charset="0"/>
                          <a:cs typeface="Times New Roman" panose="02020603050405020304" pitchFamily="18" charset="0"/>
                        </a:rPr>
                        <a:t>Country of birth</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rowSpan="2">
                  <a:txBody>
                    <a:bodyPr/>
                    <a:lstStyle/>
                    <a:p>
                      <a:pPr marL="0" marR="0">
                        <a:lnSpc>
                          <a:spcPct val="107000"/>
                        </a:lnSpc>
                        <a:spcBef>
                          <a:spcPts val="0"/>
                        </a:spcBef>
                        <a:spcAft>
                          <a:spcPts val="0"/>
                        </a:spcAft>
                      </a:pPr>
                      <a:r>
                        <a:rPr lang="en-GB" sz="800">
                          <a:effectLst/>
                          <a:latin typeface="Calibri" panose="020F0502020204030204" pitchFamily="34" charset="0"/>
                          <a:ea typeface="Calibri" panose="020F0502020204030204" pitchFamily="34" charset="0"/>
                          <a:cs typeface="Times New Roman" panose="02020603050405020304" pitchFamily="18" charset="0"/>
                        </a:rPr>
                        <a:t>Country</a:t>
                      </a: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Nationality</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r>
              <a:tr h="128910">
                <a:tc vMerge="1">
                  <a:txBody>
                    <a:bodyPr/>
                    <a:lstStyle/>
                    <a:p>
                      <a:endParaRPr lang="en-GB"/>
                    </a:p>
                  </a:txBody>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Number</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Number</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910">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Romania</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63,600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2.8</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800">
                          <a:effectLst/>
                          <a:latin typeface="Calibri" panose="020F0502020204030204" pitchFamily="34" charset="0"/>
                          <a:ea typeface="Calibri" panose="020F0502020204030204" pitchFamily="34" charset="0"/>
                          <a:cs typeface="Times New Roman" panose="02020603050405020304" pitchFamily="18" charset="0"/>
                        </a:rPr>
                        <a:t>Romania</a:t>
                      </a: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60,700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2.7</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910">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Poland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57,500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2.6</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800">
                          <a:effectLst/>
                          <a:latin typeface="Calibri" panose="020F0502020204030204" pitchFamily="34" charset="0"/>
                          <a:ea typeface="Calibri" panose="020F0502020204030204" pitchFamily="34" charset="0"/>
                          <a:cs typeface="Times New Roman" panose="02020603050405020304" pitchFamily="18" charset="0"/>
                        </a:rPr>
                        <a:t>Poland</a:t>
                      </a: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56,500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2.5</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910">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India</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18,400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0.8</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Lithuania</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16,700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0.7</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910">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Lithuania</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16,700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0.7</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Ireland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15,400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0.7</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910">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Bulgaria</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15,200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0.7</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700" dirty="0">
                          <a:effectLst/>
                          <a:latin typeface="Arial" panose="020B0604020202020204" pitchFamily="34" charset="0"/>
                          <a:ea typeface="Calibri" panose="020F0502020204030204" pitchFamily="34" charset="0"/>
                          <a:cs typeface="Times New Roman" panose="02020603050405020304" pitchFamily="18" charset="0"/>
                        </a:rPr>
                        <a:t>Bulgaria</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13,800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0.6</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910">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Ireland</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13,800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0.6</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Portugal</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8,500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0.4</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910">
                <a:tc>
                  <a:txBody>
                    <a:bodyPr/>
                    <a:lstStyle/>
                    <a:p>
                      <a:pPr marL="0" marR="0">
                        <a:lnSpc>
                          <a:spcPct val="107000"/>
                        </a:lnSpc>
                        <a:spcBef>
                          <a:spcPts val="0"/>
                        </a:spcBef>
                        <a:spcAft>
                          <a:spcPts val="0"/>
                        </a:spcAft>
                      </a:pPr>
                      <a:r>
                        <a:rPr lang="en-GB" sz="700" dirty="0">
                          <a:effectLst/>
                          <a:latin typeface="Arial" panose="020B0604020202020204" pitchFamily="34" charset="0"/>
                          <a:ea typeface="Calibri" panose="020F0502020204030204" pitchFamily="34" charset="0"/>
                          <a:cs typeface="Times New Roman" panose="02020603050405020304" pitchFamily="18" charset="0"/>
                        </a:rPr>
                        <a:t>South Africa</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10,600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0.5</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India</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8,300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0.4</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910">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Germany</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8,400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0.4</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Italy</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5,000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0.2</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910">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Portugal</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7,600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0.3</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Albania</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4,200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0.2</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910">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Pakistan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6,600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0.3</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France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3,700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0.2</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910">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Australia</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6,000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0.3</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Iran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3,600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0.2</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910">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Iran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5,200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0.2</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Latvia</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3,500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0.2</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910">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Singapore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4,400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0.2</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Pakistan</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3,400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0.2</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910">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Jamaica</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4,400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0.2</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South Africa</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3,300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0.1</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910">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Kosovo</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4,000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dirty="0">
                          <a:effectLst/>
                          <a:latin typeface="Arial" panose="020B0604020202020204" pitchFamily="34" charset="0"/>
                          <a:ea typeface="Calibri" panose="020F0502020204030204" pitchFamily="34" charset="0"/>
                          <a:cs typeface="Times New Roman" panose="02020603050405020304" pitchFamily="18" charset="0"/>
                        </a:rPr>
                        <a:t>0.2</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Greece</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a:effectLst/>
                          <a:latin typeface="Arial" panose="020B0604020202020204" pitchFamily="34" charset="0"/>
                          <a:ea typeface="Calibri" panose="020F0502020204030204" pitchFamily="34" charset="0"/>
                          <a:cs typeface="Times New Roman" panose="02020603050405020304" pitchFamily="18" charset="0"/>
                        </a:rPr>
                        <a:t>2,700</a:t>
                      </a:r>
                      <a:endParaRPr lang="en-GB" sz="80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700" dirty="0">
                          <a:effectLst/>
                          <a:latin typeface="Arial" panose="020B0604020202020204" pitchFamily="34" charset="0"/>
                          <a:ea typeface="Calibri" panose="020F0502020204030204" pitchFamily="34" charset="0"/>
                          <a:cs typeface="Times New Roman" panose="02020603050405020304" pitchFamily="18" charset="0"/>
                        </a:rPr>
                        <a:t>0.1</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7194" marR="471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Content Placeholder 3"/>
          <p:cNvSpPr>
            <a:spLocks noGrp="1"/>
          </p:cNvSpPr>
          <p:nvPr>
            <p:ph sz="half" idx="2"/>
          </p:nvPr>
        </p:nvSpPr>
        <p:spPr/>
        <p:txBody>
          <a:bodyPr>
            <a:normAutofit fontScale="85000" lnSpcReduction="10000"/>
          </a:bodyPr>
          <a:lstStyle/>
          <a:p>
            <a:r>
              <a:rPr lang="en-GB" sz="2000" dirty="0">
                <a:solidFill>
                  <a:schemeClr val="accent2">
                    <a:lumMod val="50000"/>
                  </a:schemeClr>
                </a:solidFill>
              </a:rPr>
              <a:t>The </a:t>
            </a:r>
            <a:r>
              <a:rPr lang="en-GB" sz="2000" dirty="0" smtClean="0">
                <a:solidFill>
                  <a:schemeClr val="accent2">
                    <a:lumMod val="50000"/>
                  </a:schemeClr>
                </a:solidFill>
              </a:rPr>
              <a:t>analysis classified </a:t>
            </a:r>
            <a:r>
              <a:rPr lang="en-GB" sz="2000" dirty="0">
                <a:solidFill>
                  <a:schemeClr val="accent2">
                    <a:lumMod val="50000"/>
                  </a:schemeClr>
                </a:solidFill>
              </a:rPr>
              <a:t>migrants using both country of birth and </a:t>
            </a:r>
            <a:r>
              <a:rPr lang="en-GB" sz="2000" dirty="0" smtClean="0">
                <a:solidFill>
                  <a:schemeClr val="accent2">
                    <a:lumMod val="50000"/>
                  </a:schemeClr>
                </a:solidFill>
              </a:rPr>
              <a:t>nationality. </a:t>
            </a:r>
          </a:p>
          <a:p>
            <a:pPr marL="285750" indent="-285750">
              <a:buFont typeface="Arial" panose="020B0604020202020204" pitchFamily="34" charset="0"/>
              <a:buChar char="•"/>
            </a:pPr>
            <a:r>
              <a:rPr lang="en-GB" sz="2000" dirty="0" smtClean="0">
                <a:solidFill>
                  <a:schemeClr val="accent2">
                    <a:lumMod val="50000"/>
                  </a:schemeClr>
                </a:solidFill>
              </a:rPr>
              <a:t>Migrants from the Commonwealth arrived earlier than EU migrants and were more likely to have UK citizenship.</a:t>
            </a:r>
            <a:r>
              <a:rPr lang="en-GB" sz="2000" dirty="0">
                <a:solidFill>
                  <a:schemeClr val="accent2">
                    <a:lumMod val="50000"/>
                  </a:schemeClr>
                </a:solidFill>
              </a:rPr>
              <a:t> </a:t>
            </a:r>
            <a:endParaRPr lang="en-GB" sz="2000" dirty="0" smtClean="0">
              <a:solidFill>
                <a:schemeClr val="accent2">
                  <a:lumMod val="50000"/>
                </a:schemeClr>
              </a:solidFill>
            </a:endParaRPr>
          </a:p>
          <a:p>
            <a:pPr marL="285750" indent="-285750">
              <a:buFont typeface="Arial" panose="020B0604020202020204" pitchFamily="34" charset="0"/>
              <a:buChar char="•"/>
            </a:pPr>
            <a:r>
              <a:rPr lang="en-GB" sz="2000" dirty="0" smtClean="0">
                <a:solidFill>
                  <a:schemeClr val="accent2">
                    <a:lumMod val="50000"/>
                  </a:schemeClr>
                </a:solidFill>
              </a:rPr>
              <a:t>Romania </a:t>
            </a:r>
            <a:r>
              <a:rPr lang="en-GB" sz="2000" dirty="0">
                <a:solidFill>
                  <a:schemeClr val="accent2">
                    <a:lumMod val="50000"/>
                  </a:schemeClr>
                </a:solidFill>
              </a:rPr>
              <a:t>and Poland were the largest sources of migrant workers on both </a:t>
            </a:r>
            <a:r>
              <a:rPr lang="en-GB" sz="2000" dirty="0" smtClean="0">
                <a:solidFill>
                  <a:schemeClr val="accent2">
                    <a:lumMod val="50000"/>
                  </a:schemeClr>
                </a:solidFill>
              </a:rPr>
              <a:t>measures. The number of Romanians increased quickly 2015-17.</a:t>
            </a:r>
            <a:endParaRPr lang="en-GB" sz="2000" dirty="0">
              <a:solidFill>
                <a:schemeClr val="accent2">
                  <a:lumMod val="50000"/>
                </a:schemeClr>
              </a:solidFill>
            </a:endParaRPr>
          </a:p>
          <a:p>
            <a:pPr marL="285750" indent="-285750">
              <a:buFont typeface="Arial" panose="020B0604020202020204" pitchFamily="34" charset="0"/>
              <a:buChar char="•"/>
            </a:pPr>
            <a:r>
              <a:rPr lang="en-GB" sz="2000" dirty="0">
                <a:solidFill>
                  <a:schemeClr val="accent2">
                    <a:lumMod val="50000"/>
                  </a:schemeClr>
                </a:solidFill>
              </a:rPr>
              <a:t>India and Ireland were the largest sources of migrants other than Eastern Europe</a:t>
            </a:r>
            <a:r>
              <a:rPr lang="en-GB" sz="2000" dirty="0" smtClean="0">
                <a:solidFill>
                  <a:schemeClr val="accent2">
                    <a:lumMod val="50000"/>
                  </a:schemeClr>
                </a:solidFill>
              </a:rPr>
              <a:t>.</a:t>
            </a:r>
          </a:p>
          <a:p>
            <a:pPr marL="285750" indent="-285750">
              <a:buFont typeface="Arial" panose="020B0604020202020204" pitchFamily="34" charset="0"/>
              <a:buChar char="•"/>
            </a:pPr>
            <a:r>
              <a:rPr lang="en-GB" sz="2000" dirty="0" smtClean="0">
                <a:solidFill>
                  <a:schemeClr val="accent2">
                    <a:lumMod val="50000"/>
                  </a:schemeClr>
                </a:solidFill>
              </a:rPr>
              <a:t>These variables were used to classify workers into UK Born, Non-UK born with UK citizenship and Non-UK born with non-UK citizenship.</a:t>
            </a:r>
            <a:endParaRPr lang="en-GB" sz="2000" dirty="0">
              <a:solidFill>
                <a:schemeClr val="accent2">
                  <a:lumMod val="50000"/>
                </a:schemeClr>
              </a:solidFill>
            </a:endParaRPr>
          </a:p>
          <a:p>
            <a:endParaRPr lang="en-GB" sz="2000" dirty="0">
              <a:solidFill>
                <a:schemeClr val="accent2">
                  <a:lumMod val="50000"/>
                </a:schemeClr>
              </a:solidFill>
            </a:endParaRPr>
          </a:p>
        </p:txBody>
      </p:sp>
      <p:sp>
        <p:nvSpPr>
          <p:cNvPr id="8" name="TextBox 7"/>
          <p:cNvSpPr txBox="1"/>
          <p:nvPr/>
        </p:nvSpPr>
        <p:spPr>
          <a:xfrm>
            <a:off x="457200" y="4562272"/>
            <a:ext cx="4191000" cy="2062103"/>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solidFill>
                  <a:schemeClr val="accent2">
                    <a:lumMod val="50000"/>
                  </a:schemeClr>
                </a:solidFill>
                <a:latin typeface="+mj-lt"/>
              </a:rPr>
              <a:t>Source: Labour Force Survey 2017</a:t>
            </a:r>
          </a:p>
          <a:p>
            <a:pPr marL="285750" indent="-285750">
              <a:buFont typeface="Arial" panose="020B0604020202020204" pitchFamily="34" charset="0"/>
              <a:buChar char="•"/>
            </a:pPr>
            <a:r>
              <a:rPr lang="en-GB" sz="1400" dirty="0" smtClean="0">
                <a:solidFill>
                  <a:schemeClr val="accent2">
                    <a:lumMod val="50000"/>
                  </a:schemeClr>
                </a:solidFill>
                <a:latin typeface="+mj-lt"/>
              </a:rPr>
              <a:t>The number of these migrants by country of birth from Ireland and India was higher than those with the nationality of these countries, but for other EU migrants, country of birth and nationality totals are closer.</a:t>
            </a:r>
          </a:p>
          <a:p>
            <a:pPr marL="285750" indent="-285750">
              <a:buFont typeface="Arial" panose="020B0604020202020204" pitchFamily="34" charset="0"/>
              <a:buChar char="•"/>
            </a:pPr>
            <a:endParaRPr lang="en-GB" sz="1400" dirty="0" smtClean="0">
              <a:solidFill>
                <a:schemeClr val="accent2">
                  <a:lumMod val="50000"/>
                </a:schemeClr>
              </a:solidFill>
              <a:latin typeface="+mj-lt"/>
            </a:endParaRPr>
          </a:p>
          <a:p>
            <a:pPr marL="285750" indent="-285750">
              <a:buFont typeface="Arial" panose="020B0604020202020204" pitchFamily="34" charset="0"/>
              <a:buChar char="•"/>
            </a:pPr>
            <a:endParaRPr lang="en-GB" sz="1400" dirty="0">
              <a:solidFill>
                <a:schemeClr val="accent2">
                  <a:lumMod val="50000"/>
                </a:schemeClr>
              </a:solidFill>
              <a:latin typeface="+mj-lt"/>
            </a:endParaRPr>
          </a:p>
          <a:p>
            <a:pPr marL="285750" indent="-285750">
              <a:buFont typeface="Arial" panose="020B0604020202020204" pitchFamily="34" charset="0"/>
              <a:buChar char="•"/>
            </a:pPr>
            <a:endParaRPr lang="en-GB" sz="1600" dirty="0">
              <a:solidFill>
                <a:schemeClr val="accent2">
                  <a:lumMod val="50000"/>
                </a:schemeClr>
              </a:solidFill>
              <a:latin typeface="+mj-lt"/>
            </a:endParaRPr>
          </a:p>
        </p:txBody>
      </p:sp>
      <p:pic>
        <p:nvPicPr>
          <p:cNvPr id="3" name="Picture 2"/>
          <p:cNvPicPr>
            <a:picLocks noChangeAspect="1"/>
          </p:cNvPicPr>
          <p:nvPr/>
        </p:nvPicPr>
        <p:blipFill>
          <a:blip r:embed="rId2"/>
          <a:stretch>
            <a:fillRect/>
          </a:stretch>
        </p:blipFill>
        <p:spPr>
          <a:xfrm>
            <a:off x="8083255" y="5903782"/>
            <a:ext cx="932769" cy="902286"/>
          </a:xfrm>
          <a:prstGeom prst="rect">
            <a:avLst/>
          </a:prstGeom>
        </p:spPr>
      </p:pic>
    </p:spTree>
    <p:extLst>
      <p:ext uri="{BB962C8B-B14F-4D97-AF65-F5344CB8AC3E}">
        <p14:creationId xmlns:p14="http://schemas.microsoft.com/office/powerpoint/2010/main" val="323222029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Industry and occupation</a:t>
            </a:r>
            <a:endParaRPr lang="en-GB" dirty="0"/>
          </a:p>
        </p:txBody>
      </p:sp>
      <p:pic>
        <p:nvPicPr>
          <p:cNvPr id="2050"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57200" y="1920875"/>
            <a:ext cx="4038600" cy="3035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4781868" y="1920875"/>
            <a:ext cx="3652014" cy="4293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57200" y="5165387"/>
            <a:ext cx="4163438" cy="1015663"/>
          </a:xfrm>
          <a:prstGeom prst="rect">
            <a:avLst/>
          </a:prstGeom>
          <a:noFill/>
        </p:spPr>
        <p:txBody>
          <a:bodyPr wrap="square" rtlCol="0">
            <a:spAutoFit/>
          </a:bodyPr>
          <a:lstStyle/>
          <a:p>
            <a:pPr marL="171450" indent="-171450">
              <a:buFont typeface="Arial" panose="020B0604020202020204" pitchFamily="34" charset="0"/>
              <a:buChar char="•"/>
            </a:pPr>
            <a:r>
              <a:rPr lang="en-GB" sz="1200" dirty="0" smtClean="0">
                <a:solidFill>
                  <a:schemeClr val="accent2">
                    <a:lumMod val="50000"/>
                  </a:schemeClr>
                </a:solidFill>
                <a:latin typeface="+mj-lt"/>
              </a:rPr>
              <a:t>The industries with most migrants are test drilling, painting &amp; glazing and construction of bridges &amp; tunnels</a:t>
            </a:r>
          </a:p>
          <a:p>
            <a:pPr marL="171450" indent="-171450">
              <a:buFont typeface="Arial" panose="020B0604020202020204" pitchFamily="34" charset="0"/>
              <a:buChar char="•"/>
            </a:pPr>
            <a:r>
              <a:rPr lang="en-GB" sz="1200" dirty="0" smtClean="0">
                <a:solidFill>
                  <a:schemeClr val="accent2">
                    <a:lumMod val="50000"/>
                  </a:schemeClr>
                </a:solidFill>
                <a:latin typeface="+mj-lt"/>
              </a:rPr>
              <a:t>The largest number of migrants are in skilled construction &amp; building trades, skilled metal, electrical &amp; electronic trades and corporate manager </a:t>
            </a:r>
            <a:r>
              <a:rPr lang="en-GB" sz="1200" smtClean="0">
                <a:solidFill>
                  <a:schemeClr val="accent2">
                    <a:lumMod val="50000"/>
                  </a:schemeClr>
                </a:solidFill>
                <a:latin typeface="+mj-lt"/>
              </a:rPr>
              <a:t>&amp; directors</a:t>
            </a:r>
            <a:endParaRPr lang="en-GB" sz="1200" dirty="0">
              <a:solidFill>
                <a:schemeClr val="accent2">
                  <a:lumMod val="50000"/>
                </a:schemeClr>
              </a:solidFill>
              <a:latin typeface="+mj-lt"/>
            </a:endParaRPr>
          </a:p>
        </p:txBody>
      </p:sp>
      <p:pic>
        <p:nvPicPr>
          <p:cNvPr id="3" name="Picture 2"/>
          <p:cNvPicPr>
            <a:picLocks noChangeAspect="1"/>
          </p:cNvPicPr>
          <p:nvPr/>
        </p:nvPicPr>
        <p:blipFill>
          <a:blip r:embed="rId4"/>
          <a:stretch>
            <a:fillRect/>
          </a:stretch>
        </p:blipFill>
        <p:spPr>
          <a:xfrm>
            <a:off x="8211231" y="5955714"/>
            <a:ext cx="932769" cy="902286"/>
          </a:xfrm>
          <a:prstGeom prst="rect">
            <a:avLst/>
          </a:prstGeom>
        </p:spPr>
      </p:pic>
    </p:spTree>
    <p:extLst>
      <p:ext uri="{BB962C8B-B14F-4D97-AF65-F5344CB8AC3E}">
        <p14:creationId xmlns:p14="http://schemas.microsoft.com/office/powerpoint/2010/main" val="352734411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smtClean="0"/>
              <a:t>Migrant origin of skilled workers, 2017</a:t>
            </a:r>
            <a:endParaRPr lang="en-GB" sz="2800" dirty="0"/>
          </a:p>
        </p:txBody>
      </p:sp>
      <p:sp>
        <p:nvSpPr>
          <p:cNvPr id="4" name="Content Placeholder 3"/>
          <p:cNvSpPr>
            <a:spLocks noGrp="1"/>
          </p:cNvSpPr>
          <p:nvPr>
            <p:ph sz="half" idx="2"/>
          </p:nvPr>
        </p:nvSpPr>
        <p:spPr/>
        <p:txBody>
          <a:bodyPr>
            <a:normAutofit/>
          </a:bodyPr>
          <a:lstStyle/>
          <a:p>
            <a:r>
              <a:rPr lang="en-GB" sz="1700" dirty="0">
                <a:solidFill>
                  <a:schemeClr val="accent2">
                    <a:lumMod val="50000"/>
                  </a:schemeClr>
                </a:solidFill>
              </a:rPr>
              <a:t>The largest migrant shares were in “Construction and building trades </a:t>
            </a:r>
            <a:r>
              <a:rPr lang="en-GB" sz="1700" dirty="0" err="1">
                <a:solidFill>
                  <a:schemeClr val="accent2">
                    <a:lumMod val="50000"/>
                  </a:schemeClr>
                </a:solidFill>
              </a:rPr>
              <a:t>n.e.c</a:t>
            </a:r>
            <a:r>
              <a:rPr lang="en-GB" sz="1700" dirty="0">
                <a:solidFill>
                  <a:schemeClr val="accent2">
                    <a:lumMod val="50000"/>
                  </a:schemeClr>
                </a:solidFill>
              </a:rPr>
              <a:t>.” (22.9 per cent), “Painters and decorators” (22 per cent) and “Bricklayers and masons” (16.6 per cent). </a:t>
            </a:r>
            <a:endParaRPr lang="en-GB" sz="1700" dirty="0" smtClean="0">
              <a:solidFill>
                <a:schemeClr val="accent2">
                  <a:lumMod val="50000"/>
                </a:schemeClr>
              </a:solidFill>
            </a:endParaRPr>
          </a:p>
          <a:p>
            <a:r>
              <a:rPr lang="en-GB" sz="1700" dirty="0" smtClean="0">
                <a:solidFill>
                  <a:schemeClr val="accent2">
                    <a:lumMod val="50000"/>
                  </a:schemeClr>
                </a:solidFill>
              </a:rPr>
              <a:t>In </a:t>
            </a:r>
            <a:r>
              <a:rPr lang="en-GB" sz="1700" dirty="0">
                <a:solidFill>
                  <a:schemeClr val="accent2">
                    <a:lumMod val="50000"/>
                  </a:schemeClr>
                </a:solidFill>
              </a:rPr>
              <a:t>contrast, the percentage of migrants is well below the average for skilled construction occupations for </a:t>
            </a:r>
            <a:r>
              <a:rPr lang="en-GB" sz="1700" dirty="0" smtClean="0">
                <a:solidFill>
                  <a:schemeClr val="accent2">
                    <a:lumMod val="50000"/>
                  </a:schemeClr>
                </a:solidFill>
              </a:rPr>
              <a:t>“Floorers and wall tilers”, “roofers, </a:t>
            </a:r>
            <a:r>
              <a:rPr lang="en-GB" sz="1700" dirty="0" err="1" smtClean="0">
                <a:solidFill>
                  <a:schemeClr val="accent2">
                    <a:lumMod val="50000"/>
                  </a:schemeClr>
                </a:solidFill>
              </a:rPr>
              <a:t>rooftilers</a:t>
            </a:r>
            <a:r>
              <a:rPr lang="en-GB" sz="1700" dirty="0" smtClean="0">
                <a:solidFill>
                  <a:schemeClr val="accent2">
                    <a:lumMod val="50000"/>
                  </a:schemeClr>
                </a:solidFill>
              </a:rPr>
              <a:t> and slaters”, “plasterers</a:t>
            </a:r>
            <a:r>
              <a:rPr lang="en-GB" sz="1700" smtClean="0">
                <a:solidFill>
                  <a:schemeClr val="accent2">
                    <a:lumMod val="50000"/>
                  </a:schemeClr>
                </a:solidFill>
              </a:rPr>
              <a:t>” and “Plumbers</a:t>
            </a:r>
            <a:r>
              <a:rPr lang="en-GB" sz="1700" dirty="0" smtClean="0">
                <a:solidFill>
                  <a:schemeClr val="accent2">
                    <a:lumMod val="50000"/>
                  </a:schemeClr>
                </a:solidFill>
              </a:rPr>
              <a:t> </a:t>
            </a:r>
            <a:r>
              <a:rPr lang="en-GB" sz="1700" dirty="0">
                <a:solidFill>
                  <a:schemeClr val="accent2">
                    <a:lumMod val="50000"/>
                  </a:schemeClr>
                </a:solidFill>
              </a:rPr>
              <a:t>and heating and ventilating engineers”. </a:t>
            </a:r>
            <a:endParaRPr lang="en-GB" sz="1700" dirty="0" smtClean="0">
              <a:solidFill>
                <a:schemeClr val="accent2">
                  <a:lumMod val="50000"/>
                </a:schemeClr>
              </a:solidFill>
            </a:endParaRPr>
          </a:p>
        </p:txBody>
      </p:sp>
      <p:pic>
        <p:nvPicPr>
          <p:cNvPr id="1026"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2378422"/>
            <a:ext cx="4038600" cy="3518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3"/>
          <a:stretch>
            <a:fillRect/>
          </a:stretch>
        </p:blipFill>
        <p:spPr>
          <a:xfrm>
            <a:off x="8174655" y="5903782"/>
            <a:ext cx="932769" cy="902286"/>
          </a:xfrm>
          <a:prstGeom prst="rect">
            <a:avLst/>
          </a:prstGeom>
        </p:spPr>
      </p:pic>
    </p:spTree>
    <p:extLst>
      <p:ext uri="{BB962C8B-B14F-4D97-AF65-F5344CB8AC3E}">
        <p14:creationId xmlns:p14="http://schemas.microsoft.com/office/powerpoint/2010/main" val="316195014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smtClean="0"/>
              <a:t>Composition of construction workforce</a:t>
            </a:r>
            <a:endParaRPr lang="en-GB" sz="3200" b="1" dirty="0"/>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6198" y="1764871"/>
            <a:ext cx="8049768" cy="45941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3"/>
          <a:stretch>
            <a:fillRect/>
          </a:stretch>
        </p:blipFill>
        <p:spPr>
          <a:xfrm>
            <a:off x="91399" y="5907921"/>
            <a:ext cx="932769" cy="902286"/>
          </a:xfrm>
          <a:prstGeom prst="rect">
            <a:avLst/>
          </a:prstGeom>
        </p:spPr>
      </p:pic>
    </p:spTree>
    <p:extLst>
      <p:ext uri="{BB962C8B-B14F-4D97-AF65-F5344CB8AC3E}">
        <p14:creationId xmlns:p14="http://schemas.microsoft.com/office/powerpoint/2010/main" val="220681032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04088"/>
            <a:ext cx="8229600" cy="574096"/>
          </a:xfrm>
        </p:spPr>
        <p:txBody>
          <a:bodyPr>
            <a:normAutofit/>
          </a:bodyPr>
          <a:lstStyle/>
          <a:p>
            <a:r>
              <a:rPr lang="en-GB" sz="3200" b="1" dirty="0" smtClean="0">
                <a:solidFill>
                  <a:schemeClr val="accent2">
                    <a:lumMod val="50000"/>
                  </a:schemeClr>
                </a:solidFill>
              </a:rPr>
              <a:t>Non-UK workers</a:t>
            </a:r>
            <a:endParaRPr lang="en-GB" sz="3200" b="1" dirty="0">
              <a:solidFill>
                <a:schemeClr val="accent2">
                  <a:lumMod val="50000"/>
                </a:schemeClr>
              </a:solidFill>
            </a:endParaRPr>
          </a:p>
        </p:txBody>
      </p:sp>
      <p:sp>
        <p:nvSpPr>
          <p:cNvPr id="5" name="Text Placeholder 4"/>
          <p:cNvSpPr>
            <a:spLocks noGrp="1"/>
          </p:cNvSpPr>
          <p:nvPr>
            <p:ph type="body" idx="1"/>
          </p:nvPr>
        </p:nvSpPr>
        <p:spPr>
          <a:xfrm>
            <a:off x="395536" y="1412776"/>
            <a:ext cx="4248472" cy="639762"/>
          </a:xfrm>
        </p:spPr>
        <p:txBody>
          <a:bodyPr/>
          <a:lstStyle/>
          <a:p>
            <a:r>
              <a:rPr lang="en-GB" dirty="0" smtClean="0">
                <a:solidFill>
                  <a:schemeClr val="accent2">
                    <a:lumMod val="50000"/>
                  </a:schemeClr>
                </a:solidFill>
              </a:rPr>
              <a:t>Age profile </a:t>
            </a:r>
            <a:r>
              <a:rPr lang="en-GB" sz="1600" b="0" dirty="0" smtClean="0">
                <a:solidFill>
                  <a:schemeClr val="accent2">
                    <a:lumMod val="50000"/>
                  </a:schemeClr>
                </a:solidFill>
              </a:rPr>
              <a:t>(LFS, 2015, 2017)</a:t>
            </a:r>
            <a:endParaRPr lang="en-GB" sz="1600" dirty="0">
              <a:solidFill>
                <a:schemeClr val="accent2">
                  <a:lumMod val="50000"/>
                </a:schemeClr>
              </a:solidFill>
            </a:endParaRPr>
          </a:p>
        </p:txBody>
      </p:sp>
      <p:sp>
        <p:nvSpPr>
          <p:cNvPr id="7" name="Text Placeholder 6"/>
          <p:cNvSpPr>
            <a:spLocks noGrp="1"/>
          </p:cNvSpPr>
          <p:nvPr>
            <p:ph type="body" sz="quarter" idx="3"/>
          </p:nvPr>
        </p:nvSpPr>
        <p:spPr>
          <a:xfrm>
            <a:off x="4644008" y="1536495"/>
            <a:ext cx="4041775" cy="639762"/>
          </a:xfrm>
        </p:spPr>
        <p:txBody>
          <a:bodyPr>
            <a:normAutofit fontScale="85000" lnSpcReduction="10000"/>
          </a:bodyPr>
          <a:lstStyle/>
          <a:p>
            <a:r>
              <a:rPr lang="en-GB" dirty="0" smtClean="0">
                <a:solidFill>
                  <a:schemeClr val="accent2">
                    <a:lumMod val="50000"/>
                  </a:schemeClr>
                </a:solidFill>
              </a:rPr>
              <a:t>Qualifications </a:t>
            </a:r>
            <a:r>
              <a:rPr lang="en-GB" sz="1600" b="0" dirty="0" smtClean="0">
                <a:solidFill>
                  <a:schemeClr val="accent2">
                    <a:lumMod val="50000"/>
                  </a:schemeClr>
                </a:solidFill>
              </a:rPr>
              <a:t>: 68% of non-UK workers hold a construction-related qualification</a:t>
            </a:r>
            <a:endParaRPr lang="en-GB" sz="1600" dirty="0">
              <a:solidFill>
                <a:schemeClr val="accent2">
                  <a:lumMod val="50000"/>
                </a:schemeClr>
              </a:solidFill>
            </a:endParaRPr>
          </a:p>
        </p:txBody>
      </p:sp>
      <p:graphicFrame>
        <p:nvGraphicFramePr>
          <p:cNvPr id="10" name="Content Placeholder 9"/>
          <p:cNvGraphicFramePr>
            <a:graphicFrameLocks noGrp="1"/>
          </p:cNvGraphicFramePr>
          <p:nvPr>
            <p:ph sz="quarter" idx="4"/>
            <p:extLst>
              <p:ext uri="{D42A27DB-BD31-4B8C-83A1-F6EECF244321}">
                <p14:modId xmlns:p14="http://schemas.microsoft.com/office/powerpoint/2010/main" val="555656820"/>
              </p:ext>
            </p:extLst>
          </p:nvPr>
        </p:nvGraphicFramePr>
        <p:xfrm>
          <a:off x="4655219" y="2204864"/>
          <a:ext cx="4031581" cy="3951288"/>
        </p:xfrm>
        <a:graphic>
          <a:graphicData uri="http://schemas.openxmlformats.org/drawingml/2006/chart">
            <c:chart xmlns:c="http://schemas.openxmlformats.org/drawingml/2006/chart" xmlns:r="http://schemas.openxmlformats.org/officeDocument/2006/relationships" r:id="rId2"/>
          </a:graphicData>
        </a:graphic>
      </p:graphicFrame>
      <p:pic>
        <p:nvPicPr>
          <p:cNvPr id="8195"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0" y="2204864"/>
            <a:ext cx="4655219" cy="28803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p:cNvPicPr>
            <a:picLocks noChangeAspect="1"/>
          </p:cNvPicPr>
          <p:nvPr/>
        </p:nvPicPr>
        <p:blipFill>
          <a:blip r:embed="rId4"/>
          <a:stretch>
            <a:fillRect/>
          </a:stretch>
        </p:blipFill>
        <p:spPr>
          <a:xfrm>
            <a:off x="91399" y="5839929"/>
            <a:ext cx="932769" cy="902286"/>
          </a:xfrm>
          <a:prstGeom prst="rect">
            <a:avLst/>
          </a:prstGeom>
        </p:spPr>
      </p:pic>
    </p:spTree>
    <p:extLst>
      <p:ext uri="{BB962C8B-B14F-4D97-AF65-F5344CB8AC3E}">
        <p14:creationId xmlns:p14="http://schemas.microsoft.com/office/powerpoint/2010/main" val="3480650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3200" b="1" dirty="0" smtClean="0"/>
              <a:t>Distribution of migrant workers in construction </a:t>
            </a:r>
            <a:r>
              <a:rPr lang="en-GB" sz="1300" b="1" dirty="0" smtClean="0"/>
              <a:t>(LFS, 2017)</a:t>
            </a:r>
            <a:endParaRPr lang="en-GB" sz="1300" b="1"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117438"/>
            <a:ext cx="7549481" cy="45362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p:cNvPicPr>
            <a:picLocks noChangeAspect="1"/>
          </p:cNvPicPr>
          <p:nvPr/>
        </p:nvPicPr>
        <p:blipFill>
          <a:blip r:embed="rId3"/>
          <a:stretch>
            <a:fillRect/>
          </a:stretch>
        </p:blipFill>
        <p:spPr>
          <a:xfrm>
            <a:off x="8128975" y="5876505"/>
            <a:ext cx="932769" cy="902286"/>
          </a:xfrm>
          <a:prstGeom prst="rect">
            <a:avLst/>
          </a:prstGeom>
        </p:spPr>
      </p:pic>
    </p:spTree>
    <p:extLst>
      <p:ext uri="{BB962C8B-B14F-4D97-AF65-F5344CB8AC3E}">
        <p14:creationId xmlns:p14="http://schemas.microsoft.com/office/powerpoint/2010/main" val="299840728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08688"/>
          </a:xfrm>
        </p:spPr>
        <p:txBody>
          <a:bodyPr>
            <a:normAutofit/>
          </a:bodyPr>
          <a:lstStyle/>
          <a:p>
            <a:r>
              <a:rPr lang="en-GB" sz="3200" b="1" dirty="0" smtClean="0">
                <a:solidFill>
                  <a:schemeClr val="accent2">
                    <a:lumMod val="50000"/>
                  </a:schemeClr>
                </a:solidFill>
              </a:rPr>
              <a:t>Non-UK workers’ future plans</a:t>
            </a:r>
            <a:endParaRPr lang="en-GB" sz="3200" b="1" dirty="0">
              <a:solidFill>
                <a:schemeClr val="accent2">
                  <a:lumMod val="50000"/>
                </a:schemeClr>
              </a:solidFill>
            </a:endParaRP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264" y="1644333"/>
            <a:ext cx="8413536" cy="36077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457200" y="5378761"/>
            <a:ext cx="7859949" cy="1384995"/>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solidFill>
                  <a:schemeClr val="accent2">
                    <a:lumMod val="50000"/>
                  </a:schemeClr>
                </a:solidFill>
                <a:latin typeface="+mj-lt"/>
              </a:rPr>
              <a:t>Nearly two-thirds were aware of EU workers’ rights to remain following Brexit. </a:t>
            </a:r>
          </a:p>
          <a:p>
            <a:pPr marL="285750" indent="-285750">
              <a:buFont typeface="Arial" panose="020B0604020202020204" pitchFamily="34" charset="0"/>
              <a:buChar char="•"/>
            </a:pPr>
            <a:r>
              <a:rPr lang="en-GB" sz="1400" dirty="0" smtClean="0">
                <a:solidFill>
                  <a:schemeClr val="accent2">
                    <a:lumMod val="50000"/>
                  </a:schemeClr>
                </a:solidFill>
                <a:latin typeface="+mj-lt"/>
              </a:rPr>
              <a:t>Of those not aware, 60% said they were more likely to stay in the UK as a result.</a:t>
            </a:r>
          </a:p>
          <a:p>
            <a:pPr marL="285750" indent="-285750">
              <a:buFont typeface="Arial" panose="020B0604020202020204" pitchFamily="34" charset="0"/>
              <a:buChar char="•"/>
            </a:pPr>
            <a:r>
              <a:rPr lang="en-GB" sz="1400" dirty="0" smtClean="0">
                <a:solidFill>
                  <a:schemeClr val="accent2">
                    <a:lumMod val="50000"/>
                  </a:schemeClr>
                </a:solidFill>
                <a:latin typeface="+mj-lt"/>
              </a:rPr>
              <a:t>Only just over a fifth definitely expect to leave the UK.</a:t>
            </a:r>
          </a:p>
          <a:p>
            <a:pPr marL="285750" indent="-285750">
              <a:buFont typeface="Arial" panose="020B0604020202020204" pitchFamily="34" charset="0"/>
              <a:buChar char="•"/>
            </a:pPr>
            <a:r>
              <a:rPr lang="en-GB" sz="1400" dirty="0" smtClean="0">
                <a:solidFill>
                  <a:schemeClr val="accent2">
                    <a:lumMod val="50000"/>
                  </a:schemeClr>
                </a:solidFill>
                <a:latin typeface="+mj-lt"/>
              </a:rPr>
              <a:t>There was a small increase in the percentage planning to leave since the research was previously undertaken in 2017.</a:t>
            </a:r>
          </a:p>
          <a:p>
            <a:pPr marL="285750" indent="-285750">
              <a:buFont typeface="Arial" panose="020B0604020202020204" pitchFamily="34" charset="0"/>
              <a:buChar char="•"/>
            </a:pPr>
            <a:endParaRPr lang="en-GB" sz="1400" dirty="0">
              <a:solidFill>
                <a:schemeClr val="accent2">
                  <a:lumMod val="50000"/>
                </a:schemeClr>
              </a:solidFill>
              <a:latin typeface="+mj-lt"/>
            </a:endParaRPr>
          </a:p>
        </p:txBody>
      </p:sp>
      <p:pic>
        <p:nvPicPr>
          <p:cNvPr id="3" name="Picture 2"/>
          <p:cNvPicPr>
            <a:picLocks noChangeAspect="1"/>
          </p:cNvPicPr>
          <p:nvPr/>
        </p:nvPicPr>
        <p:blipFill>
          <a:blip r:embed="rId3"/>
          <a:stretch>
            <a:fillRect/>
          </a:stretch>
        </p:blipFill>
        <p:spPr>
          <a:xfrm>
            <a:off x="8128975" y="5861470"/>
            <a:ext cx="932769" cy="902286"/>
          </a:xfrm>
          <a:prstGeom prst="rect">
            <a:avLst/>
          </a:prstGeom>
        </p:spPr>
      </p:pic>
    </p:spTree>
    <p:extLst>
      <p:ext uri="{BB962C8B-B14F-4D97-AF65-F5344CB8AC3E}">
        <p14:creationId xmlns:p14="http://schemas.microsoft.com/office/powerpoint/2010/main" val="29040207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GB" sz="3200" b="1" dirty="0" smtClean="0"/>
              <a:t>Looking ahead (1)</a:t>
            </a:r>
            <a:endParaRPr lang="en-GB" sz="3200" b="1" dirty="0"/>
          </a:p>
        </p:txBody>
      </p:sp>
      <p:sp>
        <p:nvSpPr>
          <p:cNvPr id="9" name="Content Placeholder 8"/>
          <p:cNvSpPr>
            <a:spLocks noGrp="1"/>
          </p:cNvSpPr>
          <p:nvPr>
            <p:ph idx="1"/>
          </p:nvPr>
        </p:nvSpPr>
        <p:spPr>
          <a:xfrm>
            <a:off x="477272" y="1726077"/>
            <a:ext cx="8280920" cy="4032448"/>
          </a:xfrm>
        </p:spPr>
        <p:txBody>
          <a:bodyPr>
            <a:normAutofit fontScale="85000" lnSpcReduction="20000"/>
          </a:bodyPr>
          <a:lstStyle/>
          <a:p>
            <a:pPr marL="342900" lvl="0" indent="-342900">
              <a:buFont typeface="Wingdings" panose="05000000000000000000" pitchFamily="2" charset="2"/>
              <a:buChar char="§"/>
            </a:pPr>
            <a:r>
              <a:rPr lang="en-GB" sz="2400" dirty="0" smtClean="0"/>
              <a:t>Working Futures projections indicate that employment in the construction sector will grow </a:t>
            </a:r>
            <a:r>
              <a:rPr lang="en-GB" sz="2400" dirty="0"/>
              <a:t>by 290 thousand </a:t>
            </a:r>
            <a:r>
              <a:rPr lang="en-GB" sz="2400" dirty="0" smtClean="0"/>
              <a:t>(14.2%) between </a:t>
            </a:r>
            <a:r>
              <a:rPr lang="en-GB" sz="2400" dirty="0"/>
              <a:t>2014 and 2024, </a:t>
            </a:r>
            <a:r>
              <a:rPr lang="en-GB" sz="2400" dirty="0" smtClean="0"/>
              <a:t>but another 745 thousand workers will be needed to replace those retiring over this period. This, there will be a continuing need to recruit workers.</a:t>
            </a:r>
            <a:endParaRPr lang="en-GB" sz="2400" dirty="0"/>
          </a:p>
          <a:p>
            <a:pPr marL="342900" lvl="0" indent="-342900">
              <a:buFont typeface="Wingdings" panose="05000000000000000000" pitchFamily="2" charset="2"/>
              <a:buChar char="§"/>
            </a:pPr>
            <a:r>
              <a:rPr lang="en-GB" sz="2400" dirty="0" smtClean="0"/>
              <a:t>A third of employers had been impacted by Brexit, up from a quarter in 2017 </a:t>
            </a:r>
            <a:endParaRPr lang="en-GB" sz="2400" dirty="0"/>
          </a:p>
          <a:p>
            <a:pPr marL="342900" indent="-342900">
              <a:buFont typeface="Wingdings" panose="05000000000000000000" pitchFamily="2" charset="2"/>
              <a:buChar char="§"/>
            </a:pPr>
            <a:r>
              <a:rPr lang="en-GB" sz="2400" b="0" dirty="0" smtClean="0"/>
              <a:t>Employers are particularly </a:t>
            </a:r>
            <a:r>
              <a:rPr lang="en-GB" sz="2400" dirty="0" smtClean="0"/>
              <a:t>concerned about retaining their existing non-UK workforce </a:t>
            </a:r>
            <a:r>
              <a:rPr lang="en-GB" sz="2400" b="0" dirty="0" smtClean="0"/>
              <a:t>– less emphasis on training</a:t>
            </a:r>
            <a:endParaRPr lang="en-GB" sz="2400" dirty="0" smtClean="0"/>
          </a:p>
          <a:p>
            <a:pPr marL="342900" indent="-342900">
              <a:buFont typeface="Wingdings" panose="05000000000000000000" pitchFamily="2" charset="2"/>
              <a:buChar char="§"/>
            </a:pPr>
            <a:r>
              <a:rPr lang="en-GB" sz="2400" dirty="0"/>
              <a:t>Agencies are more concerned about access to non-UK labour than employers</a:t>
            </a:r>
            <a:r>
              <a:rPr lang="en-GB" sz="2400" b="0" dirty="0"/>
              <a:t>, possibly due to their broader view of the labour </a:t>
            </a:r>
            <a:r>
              <a:rPr lang="en-GB" sz="2400" b="0" dirty="0" smtClean="0"/>
              <a:t>market - two-fifths </a:t>
            </a:r>
            <a:r>
              <a:rPr lang="en-GB" sz="2400" b="0" dirty="0"/>
              <a:t>of </a:t>
            </a:r>
            <a:r>
              <a:rPr lang="en-GB" sz="2400" dirty="0"/>
              <a:t>agencies are expecting staff </a:t>
            </a:r>
            <a:r>
              <a:rPr lang="en-GB" sz="2400" dirty="0" smtClean="0"/>
              <a:t>shortages</a:t>
            </a:r>
            <a:endParaRPr lang="en-GB" sz="2400" b="0" dirty="0" smtClean="0"/>
          </a:p>
          <a:p>
            <a:pPr marL="342900" indent="-342900">
              <a:buFont typeface="Wingdings" panose="05000000000000000000" pitchFamily="2" charset="2"/>
              <a:buChar char="§"/>
            </a:pPr>
            <a:r>
              <a:rPr lang="en-GB" sz="2400" b="0" dirty="0"/>
              <a:t>Whilst almost </a:t>
            </a:r>
            <a:r>
              <a:rPr lang="en-GB" sz="2400" dirty="0"/>
              <a:t>four-fifths of employers expected no impact </a:t>
            </a:r>
            <a:r>
              <a:rPr lang="en-GB" sz="2400" b="0" dirty="0"/>
              <a:t>from potential restrictions on the number of migrant workers, this decreased to </a:t>
            </a:r>
            <a:r>
              <a:rPr lang="en-GB" sz="2400" dirty="0"/>
              <a:t>half of those who have any non-UK workers</a:t>
            </a:r>
          </a:p>
        </p:txBody>
      </p:sp>
      <p:pic>
        <p:nvPicPr>
          <p:cNvPr id="2" name="Picture 1"/>
          <p:cNvPicPr>
            <a:picLocks noChangeAspect="1"/>
          </p:cNvPicPr>
          <p:nvPr/>
        </p:nvPicPr>
        <p:blipFill>
          <a:blip r:embed="rId2"/>
          <a:stretch>
            <a:fillRect/>
          </a:stretch>
        </p:blipFill>
        <p:spPr>
          <a:xfrm>
            <a:off x="8128975" y="5855802"/>
            <a:ext cx="932769" cy="902286"/>
          </a:xfrm>
          <a:prstGeom prst="rect">
            <a:avLst/>
          </a:prstGeom>
        </p:spPr>
      </p:pic>
    </p:spTree>
    <p:extLst>
      <p:ext uri="{BB962C8B-B14F-4D97-AF65-F5344CB8AC3E}">
        <p14:creationId xmlns:p14="http://schemas.microsoft.com/office/powerpoint/2010/main" val="20064580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fontScale="92500" lnSpcReduction="10000"/>
          </a:bodyPr>
          <a:lstStyle/>
          <a:p>
            <a:r>
              <a:rPr lang="en-US" sz="2000" dirty="0" smtClean="0"/>
              <a:t>This paper presents the findings of research into the role of migrant workers in the UK construction sector undertaken by IFF Research</a:t>
            </a:r>
            <a:r>
              <a:rPr lang="en-US" sz="2000" dirty="0"/>
              <a:t>, </a:t>
            </a:r>
            <a:r>
              <a:rPr lang="en-US" sz="2000" dirty="0" smtClean="0"/>
              <a:t>City-REDI (Birmingham) and the Warwick IER for the CITB.</a:t>
            </a:r>
          </a:p>
          <a:p>
            <a:r>
              <a:rPr lang="en-US" sz="2000" dirty="0" smtClean="0"/>
              <a:t>It involved survey research with employers (by IFF), a literature review and analysis of data from the quarterly </a:t>
            </a:r>
            <a:r>
              <a:rPr lang="en-US" sz="2000" dirty="0" err="1" smtClean="0"/>
              <a:t>Labour</a:t>
            </a:r>
            <a:r>
              <a:rPr lang="en-US" sz="2000" dirty="0" smtClean="0"/>
              <a:t> Force Survey for the period 2007 to 2017. This project updated previous research undertaken in 2015.</a:t>
            </a:r>
          </a:p>
          <a:p>
            <a:r>
              <a:rPr lang="en-US" sz="2000" dirty="0" smtClean="0"/>
              <a:t>The project aimed to identify the changing size of the migrant workforce, why and how employers used migrant workers and how they are likely to respond to the changing availability of migrant workers after Brexit (the next slide explains the wider aims of the project if more detail).</a:t>
            </a:r>
          </a:p>
          <a:p>
            <a:r>
              <a:rPr lang="en-US" sz="2000" dirty="0" smtClean="0"/>
              <a:t>The quantitative research was concerned with the distribution of migrant workers across industries and occupations within the sector, their age breakdown and their changing geographical origins over time.</a:t>
            </a:r>
          </a:p>
          <a:p>
            <a:r>
              <a:rPr lang="en-US" sz="2000" dirty="0" smtClean="0"/>
              <a:t>The analysis therefore used both country of birth and nationality to identify migrant workers.</a:t>
            </a:r>
            <a:endParaRPr lang="en-US" sz="2000" dirty="0"/>
          </a:p>
        </p:txBody>
      </p:sp>
      <p:pic>
        <p:nvPicPr>
          <p:cNvPr id="4" name="Picture 3"/>
          <p:cNvPicPr>
            <a:picLocks noChangeAspect="1"/>
          </p:cNvPicPr>
          <p:nvPr/>
        </p:nvPicPr>
        <p:blipFill>
          <a:blip r:embed="rId2"/>
          <a:stretch>
            <a:fillRect/>
          </a:stretch>
        </p:blipFill>
        <p:spPr>
          <a:xfrm>
            <a:off x="7909519" y="5873457"/>
            <a:ext cx="932769" cy="902286"/>
          </a:xfrm>
          <a:prstGeom prst="rect">
            <a:avLst/>
          </a:prstGeom>
        </p:spPr>
      </p:pic>
    </p:spTree>
    <p:extLst>
      <p:ext uri="{BB962C8B-B14F-4D97-AF65-F5344CB8AC3E}">
        <p14:creationId xmlns:p14="http://schemas.microsoft.com/office/powerpoint/2010/main" val="82352277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GB" sz="3200" b="1" dirty="0" smtClean="0"/>
              <a:t>Looking ahead (2)</a:t>
            </a:r>
            <a:endParaRPr lang="en-GB" sz="3200" b="1" dirty="0"/>
          </a:p>
        </p:txBody>
      </p:sp>
      <p:sp>
        <p:nvSpPr>
          <p:cNvPr id="9" name="Content Placeholder 8"/>
          <p:cNvSpPr>
            <a:spLocks noGrp="1"/>
          </p:cNvSpPr>
          <p:nvPr>
            <p:ph idx="1"/>
          </p:nvPr>
        </p:nvSpPr>
        <p:spPr>
          <a:xfrm>
            <a:off x="467544" y="1628800"/>
            <a:ext cx="8280920" cy="4032448"/>
          </a:xfrm>
        </p:spPr>
        <p:txBody>
          <a:bodyPr/>
          <a:lstStyle/>
          <a:p>
            <a:pPr marL="342900" lvl="0" indent="-342900">
              <a:buFont typeface="Wingdings" panose="05000000000000000000" pitchFamily="2" charset="2"/>
              <a:buChar char="§"/>
            </a:pPr>
            <a:r>
              <a:rPr lang="en-GB" sz="2400" dirty="0"/>
              <a:t>There could be labour </a:t>
            </a:r>
            <a:r>
              <a:rPr lang="en-GB" sz="2400" dirty="0" smtClean="0"/>
              <a:t>‘pinch points’</a:t>
            </a:r>
            <a:r>
              <a:rPr lang="en-GB" sz="2400" b="0" dirty="0" smtClean="0"/>
              <a:t>, </a:t>
            </a:r>
            <a:r>
              <a:rPr lang="en-GB" sz="2400" b="0" dirty="0"/>
              <a:t>particularly in London and </a:t>
            </a:r>
            <a:r>
              <a:rPr lang="en-GB" sz="2400" b="0" dirty="0" smtClean="0"/>
              <a:t>the South East: </a:t>
            </a:r>
            <a:br>
              <a:rPr lang="en-GB" sz="2400" b="0" dirty="0" smtClean="0"/>
            </a:br>
            <a:r>
              <a:rPr lang="en-GB" sz="2400" b="0" dirty="0" smtClean="0"/>
              <a:t>- London </a:t>
            </a:r>
            <a:r>
              <a:rPr lang="en-GB" sz="2400" b="0" dirty="0"/>
              <a:t>companies more likely to already be reporting </a:t>
            </a:r>
            <a:r>
              <a:rPr lang="en-GB" sz="2400" b="0" dirty="0" smtClean="0"/>
              <a:t/>
            </a:r>
            <a:br>
              <a:rPr lang="en-GB" sz="2400" b="0" dirty="0" smtClean="0"/>
            </a:br>
            <a:r>
              <a:rPr lang="en-GB" sz="2400" b="0" dirty="0" smtClean="0"/>
              <a:t>   impacts </a:t>
            </a:r>
            <a:r>
              <a:rPr lang="en-GB" sz="2400" b="0" dirty="0"/>
              <a:t>of Brexit: a lack of clients, project delays and staff </a:t>
            </a:r>
            <a:r>
              <a:rPr lang="en-GB" sz="2400" b="0" dirty="0" smtClean="0"/>
              <a:t/>
            </a:r>
            <a:br>
              <a:rPr lang="en-GB" sz="2400" b="0" dirty="0" smtClean="0"/>
            </a:br>
            <a:r>
              <a:rPr lang="en-GB" sz="2400" b="0" dirty="0" smtClean="0"/>
              <a:t>   shortages - half </a:t>
            </a:r>
            <a:r>
              <a:rPr lang="en-GB" sz="2400" b="0" dirty="0"/>
              <a:t>of London firms say they are dependent on </a:t>
            </a:r>
            <a:r>
              <a:rPr lang="en-GB" sz="2400" b="0" dirty="0" smtClean="0"/>
              <a:t/>
            </a:r>
            <a:br>
              <a:rPr lang="en-GB" sz="2400" b="0" dirty="0" smtClean="0"/>
            </a:br>
            <a:r>
              <a:rPr lang="en-GB" sz="2400" b="0" dirty="0" smtClean="0"/>
              <a:t>   non-UK </a:t>
            </a:r>
            <a:r>
              <a:rPr lang="en-GB" sz="2400" b="0" dirty="0"/>
              <a:t>labour </a:t>
            </a:r>
            <a:endParaRPr lang="en-GB" sz="2400" b="0" dirty="0" smtClean="0"/>
          </a:p>
          <a:p>
            <a:pPr marL="342900" lvl="0" indent="-342900">
              <a:buFont typeface="Wingdings" panose="05000000000000000000" pitchFamily="2" charset="2"/>
              <a:buChar char="§"/>
            </a:pPr>
            <a:r>
              <a:rPr lang="en-GB" sz="2400" dirty="0"/>
              <a:t>Most current non-UK workers </a:t>
            </a:r>
            <a:r>
              <a:rPr lang="en-GB" sz="2400" dirty="0" smtClean="0"/>
              <a:t>are not </a:t>
            </a:r>
            <a:r>
              <a:rPr lang="en-GB" sz="2400" dirty="0"/>
              <a:t>planning to </a:t>
            </a:r>
            <a:r>
              <a:rPr lang="en-GB" sz="2400" dirty="0" smtClean="0"/>
              <a:t>leave</a:t>
            </a:r>
            <a:r>
              <a:rPr lang="en-GB" sz="2400" b="0" dirty="0" smtClean="0"/>
              <a:t>: only </a:t>
            </a:r>
            <a:r>
              <a:rPr lang="en-GB" sz="2400" b="0" dirty="0"/>
              <a:t>1 in 20 intends to work in construction abroad, while </a:t>
            </a:r>
            <a:r>
              <a:rPr lang="en-GB" sz="2400" b="0" dirty="0" smtClean="0"/>
              <a:t>more than half expect </a:t>
            </a:r>
            <a:r>
              <a:rPr lang="en-GB" sz="2400" b="0" dirty="0"/>
              <a:t>to stay in the UK until they retire </a:t>
            </a:r>
            <a:endParaRPr lang="en-GB" sz="2400" b="0" dirty="0" smtClean="0"/>
          </a:p>
          <a:p>
            <a:pPr marL="342900" lvl="0" indent="-342900">
              <a:buFont typeface="Wingdings" panose="05000000000000000000" pitchFamily="2" charset="2"/>
              <a:buChar char="§"/>
            </a:pPr>
            <a:r>
              <a:rPr lang="en-GB" sz="2400" dirty="0" smtClean="0"/>
              <a:t>Older age profile of UK workers </a:t>
            </a:r>
            <a:r>
              <a:rPr lang="en-GB" sz="2400" b="0" dirty="0" smtClean="0"/>
              <a:t>a cause for concern</a:t>
            </a:r>
          </a:p>
        </p:txBody>
      </p:sp>
      <p:pic>
        <p:nvPicPr>
          <p:cNvPr id="2" name="Picture 1"/>
          <p:cNvPicPr>
            <a:picLocks noChangeAspect="1"/>
          </p:cNvPicPr>
          <p:nvPr/>
        </p:nvPicPr>
        <p:blipFill>
          <a:blip r:embed="rId2"/>
          <a:stretch>
            <a:fillRect/>
          </a:stretch>
        </p:blipFill>
        <p:spPr>
          <a:xfrm>
            <a:off x="8110687" y="5858217"/>
            <a:ext cx="932769" cy="902286"/>
          </a:xfrm>
          <a:prstGeom prst="rect">
            <a:avLst/>
          </a:prstGeom>
        </p:spPr>
      </p:pic>
    </p:spTree>
    <p:extLst>
      <p:ext uri="{BB962C8B-B14F-4D97-AF65-F5344CB8AC3E}">
        <p14:creationId xmlns:p14="http://schemas.microsoft.com/office/powerpoint/2010/main" val="358324249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 more information</a:t>
            </a:r>
          </a:p>
        </p:txBody>
      </p:sp>
      <p:sp>
        <p:nvSpPr>
          <p:cNvPr id="3" name="Content Placeholder 2"/>
          <p:cNvSpPr>
            <a:spLocks noGrp="1"/>
          </p:cNvSpPr>
          <p:nvPr>
            <p:ph idx="1"/>
          </p:nvPr>
        </p:nvSpPr>
        <p:spPr>
          <a:xfrm>
            <a:off x="457200" y="3502151"/>
            <a:ext cx="8326877" cy="3200205"/>
          </a:xfrm>
        </p:spPr>
        <p:txBody>
          <a:bodyPr>
            <a:normAutofit fontScale="85000" lnSpcReduction="20000"/>
          </a:bodyPr>
          <a:lstStyle/>
          <a:p>
            <a:pPr marL="0" lvl="0" indent="0">
              <a:spcBef>
                <a:spcPts val="0"/>
              </a:spcBef>
              <a:buClrTx/>
              <a:buSzTx/>
              <a:buNone/>
              <a:defRPr/>
            </a:pPr>
            <a:r>
              <a:rPr lang="en-US" sz="2400" dirty="0" smtClean="0"/>
              <a:t>David Owen</a:t>
            </a:r>
            <a:endParaRPr lang="en-US" sz="2400" dirty="0"/>
          </a:p>
          <a:p>
            <a:pPr marL="0" lvl="0" indent="0">
              <a:spcBef>
                <a:spcPts val="0"/>
              </a:spcBef>
              <a:buClrTx/>
              <a:buSzTx/>
              <a:buNone/>
              <a:defRPr/>
            </a:pPr>
            <a:r>
              <a:rPr lang="en-US" sz="2400" dirty="0" smtClean="0">
                <a:solidFill>
                  <a:schemeClr val="accent2">
                    <a:lumMod val="50000"/>
                  </a:schemeClr>
                </a:solidFill>
                <a:hlinkClick r:id="rId2"/>
              </a:rPr>
              <a:t>d.w.owen@warwick.ac.uk</a:t>
            </a:r>
            <a:endParaRPr lang="en-US" sz="2400" dirty="0" smtClean="0">
              <a:solidFill>
                <a:schemeClr val="accent2">
                  <a:lumMod val="50000"/>
                </a:schemeClr>
              </a:solidFill>
            </a:endParaRPr>
          </a:p>
          <a:p>
            <a:pPr marL="0" lvl="0" indent="0">
              <a:spcBef>
                <a:spcPts val="0"/>
              </a:spcBef>
              <a:buClrTx/>
              <a:buSzTx/>
              <a:buNone/>
              <a:defRPr/>
            </a:pPr>
            <a:r>
              <a:rPr lang="en-US" sz="2400" dirty="0" smtClean="0"/>
              <a:t>Anne Green</a:t>
            </a:r>
          </a:p>
          <a:p>
            <a:pPr marL="0" lvl="0" indent="0">
              <a:spcBef>
                <a:spcPts val="0"/>
              </a:spcBef>
              <a:buClrTx/>
              <a:buSzTx/>
              <a:buNone/>
              <a:defRPr/>
            </a:pPr>
            <a:r>
              <a:rPr lang="en-US" sz="2400" dirty="0" smtClean="0">
                <a:hlinkClick r:id="rId3"/>
              </a:rPr>
              <a:t>A.E.Green.1@bham@ac.uk</a:t>
            </a:r>
            <a:endParaRPr lang="en-US" sz="2400" dirty="0" smtClean="0"/>
          </a:p>
          <a:p>
            <a:pPr marL="0" lvl="0" indent="0">
              <a:spcBef>
                <a:spcPts val="0"/>
              </a:spcBef>
              <a:buClrTx/>
              <a:buSzTx/>
              <a:buNone/>
              <a:defRPr/>
            </a:pPr>
            <a:endParaRPr lang="en-US" sz="2400" dirty="0"/>
          </a:p>
          <a:p>
            <a:pPr marL="0" lvl="0" indent="0">
              <a:spcBef>
                <a:spcPts val="0"/>
              </a:spcBef>
              <a:buClrTx/>
              <a:buSzTx/>
              <a:buNone/>
              <a:defRPr/>
            </a:pPr>
            <a:r>
              <a:rPr lang="en-US" sz="2400" dirty="0" smtClean="0"/>
              <a:t/>
            </a:r>
            <a:br>
              <a:rPr lang="en-US" sz="2400" dirty="0" smtClean="0"/>
            </a:br>
            <a:r>
              <a:rPr lang="en-US" sz="2200" dirty="0">
                <a:solidFill>
                  <a:srgbClr val="7030A0"/>
                </a:solidFill>
                <a:hlinkClick r:id="rId4"/>
              </a:rPr>
              <a:t>https://</a:t>
            </a:r>
            <a:r>
              <a:rPr lang="en-US" sz="2200" dirty="0" smtClean="0">
                <a:solidFill>
                  <a:srgbClr val="7030A0"/>
                </a:solidFill>
                <a:hlinkClick r:id="rId4"/>
              </a:rPr>
              <a:t>www.birmingham.ac.uk/schools/business/research/city-redi/index.aspx</a:t>
            </a:r>
            <a:r>
              <a:rPr lang="en-US" sz="2200" dirty="0" smtClean="0">
                <a:solidFill>
                  <a:srgbClr val="7030A0"/>
                </a:solidFill>
              </a:rPr>
              <a:t> </a:t>
            </a:r>
            <a:br>
              <a:rPr lang="en-US" sz="2200" dirty="0" smtClean="0">
                <a:solidFill>
                  <a:srgbClr val="7030A0"/>
                </a:solidFill>
              </a:rPr>
            </a:br>
            <a:r>
              <a:rPr lang="en-US" sz="2200" dirty="0" smtClean="0">
                <a:solidFill>
                  <a:srgbClr val="7030A0"/>
                </a:solidFill>
              </a:rPr>
              <a:t>@</a:t>
            </a:r>
            <a:r>
              <a:rPr lang="en-US" sz="2200" dirty="0" err="1" smtClean="0">
                <a:solidFill>
                  <a:srgbClr val="7030A0"/>
                </a:solidFill>
              </a:rPr>
              <a:t>CityREDI</a:t>
            </a:r>
            <a:r>
              <a:rPr lang="en-US" sz="2200" dirty="0" smtClean="0">
                <a:solidFill>
                  <a:srgbClr val="7030A0"/>
                </a:solidFill>
              </a:rPr>
              <a:t/>
            </a:r>
            <a:br>
              <a:rPr lang="en-US" sz="2200" dirty="0" smtClean="0">
                <a:solidFill>
                  <a:srgbClr val="7030A0"/>
                </a:solidFill>
              </a:rPr>
            </a:br>
            <a:r>
              <a:rPr lang="en-US" sz="2200" dirty="0" smtClean="0">
                <a:solidFill>
                  <a:srgbClr val="7030A0"/>
                </a:solidFill>
              </a:rPr>
              <a:t>@</a:t>
            </a:r>
            <a:r>
              <a:rPr lang="en-US" sz="2200" dirty="0" err="1" smtClean="0">
                <a:solidFill>
                  <a:srgbClr val="7030A0"/>
                </a:solidFill>
              </a:rPr>
              <a:t>Anne_E_Green</a:t>
            </a:r>
            <a:r>
              <a:rPr lang="en-US" sz="2200" dirty="0" smtClean="0">
                <a:solidFill>
                  <a:srgbClr val="7030A0"/>
                </a:solidFill>
              </a:rPr>
              <a:t/>
            </a:r>
            <a:br>
              <a:rPr lang="en-US" sz="2200" dirty="0" smtClean="0">
                <a:solidFill>
                  <a:srgbClr val="7030A0"/>
                </a:solidFill>
              </a:rPr>
            </a:br>
            <a:endParaRPr lang="en-US" sz="2200" dirty="0" smtClean="0">
              <a:solidFill>
                <a:srgbClr val="7030A0"/>
              </a:solidFill>
            </a:endParaRPr>
          </a:p>
          <a:p>
            <a:pPr marL="0" lvl="0" indent="0">
              <a:spcBef>
                <a:spcPts val="0"/>
              </a:spcBef>
              <a:buClrTx/>
              <a:buSzTx/>
              <a:buNone/>
              <a:defRPr/>
            </a:pPr>
            <a:r>
              <a:rPr lang="en-US" sz="2400" u="sng" dirty="0" smtClean="0">
                <a:solidFill>
                  <a:srgbClr val="407742"/>
                </a:solidFill>
              </a:rPr>
              <a:t>www.warwick.ac.uk/ier</a:t>
            </a:r>
            <a:r>
              <a:rPr lang="en-US" sz="2600" u="sng" dirty="0" smtClean="0">
                <a:solidFill>
                  <a:srgbClr val="407742"/>
                </a:solidFill>
              </a:rPr>
              <a:t/>
            </a:r>
            <a:br>
              <a:rPr lang="en-US" sz="2600" u="sng" dirty="0" smtClean="0">
                <a:solidFill>
                  <a:srgbClr val="407742"/>
                </a:solidFill>
              </a:rPr>
            </a:br>
            <a:endParaRPr lang="en-US" sz="2600" u="sng" dirty="0">
              <a:solidFill>
                <a:srgbClr val="407742"/>
              </a:solidFill>
            </a:endParaRPr>
          </a:p>
          <a:p>
            <a:endParaRPr lang="en-US" dirty="0"/>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66999" y="5806444"/>
            <a:ext cx="3209544" cy="882812"/>
          </a:xfrm>
          <a:prstGeom prst="rect">
            <a:avLst/>
          </a:prstGeom>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12775" y="3788611"/>
            <a:ext cx="3099318" cy="728525"/>
          </a:xfrm>
          <a:prstGeom prst="rect">
            <a:avLst/>
          </a:prstGeom>
        </p:spPr>
      </p:pic>
      <p:sp>
        <p:nvSpPr>
          <p:cNvPr id="6" name="TextBox 5"/>
          <p:cNvSpPr txBox="1"/>
          <p:nvPr/>
        </p:nvSpPr>
        <p:spPr>
          <a:xfrm>
            <a:off x="457200" y="1994170"/>
            <a:ext cx="8142051" cy="1323439"/>
          </a:xfrm>
          <a:prstGeom prst="rect">
            <a:avLst/>
          </a:prstGeom>
          <a:noFill/>
        </p:spPr>
        <p:txBody>
          <a:bodyPr wrap="square" rtlCol="0">
            <a:spAutoFit/>
          </a:bodyPr>
          <a:lstStyle/>
          <a:p>
            <a:r>
              <a:rPr lang="en-GB" sz="2000" dirty="0" smtClean="0">
                <a:solidFill>
                  <a:schemeClr val="accent2">
                    <a:lumMod val="50000"/>
                  </a:schemeClr>
                </a:solidFill>
                <a:latin typeface="+mj-lt"/>
              </a:rPr>
              <a:t>The research report produced for the CITB by IFF Research, City-REDI and the Warwick IER (published in July 2018) can be found at:</a:t>
            </a:r>
          </a:p>
          <a:p>
            <a:r>
              <a:rPr lang="en-GB" sz="2000" dirty="0">
                <a:solidFill>
                  <a:schemeClr val="accent2">
                    <a:lumMod val="50000"/>
                  </a:schemeClr>
                </a:solidFill>
                <a:latin typeface="+mj-lt"/>
              </a:rPr>
              <a:t>https://www.citb.co.uk/research-and-insight/mobility-and-migration/migration-uk-construction-built-environment/</a:t>
            </a:r>
          </a:p>
        </p:txBody>
      </p:sp>
      <p:pic>
        <p:nvPicPr>
          <p:cNvPr id="7" name="Picture 6"/>
          <p:cNvPicPr>
            <a:picLocks noChangeAspect="1"/>
          </p:cNvPicPr>
          <p:nvPr/>
        </p:nvPicPr>
        <p:blipFill>
          <a:blip r:embed="rId7"/>
          <a:stretch>
            <a:fillRect/>
          </a:stretch>
        </p:blipFill>
        <p:spPr>
          <a:xfrm>
            <a:off x="4026696" y="5690577"/>
            <a:ext cx="932769" cy="902286"/>
          </a:xfrm>
          <a:prstGeom prst="rect">
            <a:avLst/>
          </a:prstGeom>
        </p:spPr>
      </p:pic>
    </p:spTree>
    <p:extLst>
      <p:ext uri="{BB962C8B-B14F-4D97-AF65-F5344CB8AC3E}">
        <p14:creationId xmlns:p14="http://schemas.microsoft.com/office/powerpoint/2010/main" val="127851895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32"/>
          <p:cNvSpPr>
            <a:spLocks noGrp="1"/>
          </p:cNvSpPr>
          <p:nvPr>
            <p:ph type="title"/>
          </p:nvPr>
        </p:nvSpPr>
        <p:spPr/>
        <p:txBody>
          <a:bodyPr/>
          <a:lstStyle/>
          <a:p>
            <a:endParaRPr lang="en-GB"/>
          </a:p>
        </p:txBody>
      </p:sp>
      <p:sp>
        <p:nvSpPr>
          <p:cNvPr id="34" name="Content Placeholder 33"/>
          <p:cNvSpPr>
            <a:spLocks noGrp="1"/>
          </p:cNvSpPr>
          <p:nvPr>
            <p:ph idx="1"/>
          </p:nvPr>
        </p:nvSpPr>
        <p:spPr/>
        <p:txBody>
          <a:bodyPr/>
          <a:lstStyle/>
          <a:p>
            <a:endParaRPr lang="en-GB" dirty="0"/>
          </a:p>
        </p:txBody>
      </p:sp>
      <p:pic>
        <p:nvPicPr>
          <p:cNvPr id="4" name="Content Placeholder 5"/>
          <p:cNvPicPr>
            <a:picLocks noChangeAspect="1"/>
          </p:cNvPicPr>
          <p:nvPr/>
        </p:nvPicPr>
        <p:blipFill rotWithShape="1">
          <a:blip r:embed="rId2" cstate="screen">
            <a:duotone>
              <a:schemeClr val="accent3">
                <a:shade val="45000"/>
                <a:satMod val="135000"/>
              </a:schemeClr>
              <a:prstClr val="white"/>
            </a:duotone>
            <a:extLst>
              <a:ext uri="{BEBA8EAE-BF5A-486C-A8C5-ECC9F3942E4B}">
                <a14:imgProps xmlns:a14="http://schemas.microsoft.com/office/drawing/2010/main">
                  <a14:imgLayer r:embed="rId3">
                    <a14:imgEffect>
                      <a14:sharpenSoften amount="-25000"/>
                    </a14:imgEffect>
                    <a14:imgEffect>
                      <a14:colorTemperature colorTemp="4700"/>
                    </a14:imgEffect>
                    <a14:imgEffect>
                      <a14:saturation sat="0"/>
                    </a14:imgEffect>
                    <a14:imgEffect>
                      <a14:brightnessContrast bright="60000"/>
                    </a14:imgEffect>
                  </a14:imgLayer>
                </a14:imgProps>
              </a:ext>
              <a:ext uri="{28A0092B-C50C-407E-A947-70E740481C1C}">
                <a14:useLocalDpi xmlns:a14="http://schemas.microsoft.com/office/drawing/2010/main"/>
              </a:ext>
            </a:extLst>
          </a:blip>
          <a:srcRect/>
          <a:stretch/>
        </p:blipFill>
        <p:spPr>
          <a:xfrm>
            <a:off x="0" y="-220"/>
            <a:ext cx="9146536" cy="6046332"/>
          </a:xfrm>
          <a:prstGeom prst="rect">
            <a:avLst/>
          </a:prstGeom>
        </p:spPr>
      </p:pic>
      <p:sp>
        <p:nvSpPr>
          <p:cNvPr id="5" name="Rectangle: Diagonal Corners Rounded 4"/>
          <p:cNvSpPr/>
          <p:nvPr/>
        </p:nvSpPr>
        <p:spPr>
          <a:xfrm>
            <a:off x="532248" y="1052736"/>
            <a:ext cx="2247336" cy="4909818"/>
          </a:xfrm>
          <a:prstGeom prst="round2DiagRect">
            <a:avLst/>
          </a:prstGeom>
          <a:solidFill>
            <a:schemeClr val="bg1"/>
          </a:solidFill>
          <a:ln>
            <a:solidFill>
              <a:schemeClr val="tx2"/>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en-GB" dirty="0">
              <a:latin typeface="Arial" panose="020B0604020202020204" pitchFamily="34" charset="0"/>
              <a:cs typeface="Arial" panose="020B0604020202020204" pitchFamily="34" charset="0"/>
            </a:endParaRPr>
          </a:p>
        </p:txBody>
      </p:sp>
      <p:sp>
        <p:nvSpPr>
          <p:cNvPr id="6" name="Title 1"/>
          <p:cNvSpPr txBox="1">
            <a:spLocks/>
          </p:cNvSpPr>
          <p:nvPr/>
        </p:nvSpPr>
        <p:spPr>
          <a:xfrm>
            <a:off x="251521" y="314673"/>
            <a:ext cx="8727344" cy="430887"/>
          </a:xfrm>
          <a:prstGeom prst="rect">
            <a:avLst/>
          </a:prstGeom>
        </p:spPr>
        <p:txBody>
          <a:bodyPr vert="horz" lIns="91440" tIns="45720" rIns="91440" bIns="45720" rtlCol="0" anchor="ctr">
            <a:noAutofit/>
          </a:bodyPr>
          <a:lstStyle>
            <a:lvl1pPr algn="r" defTabSz="914400" rtl="0" eaLnBrk="0" fontAlgn="base" latinLnBrk="0" hangingPunct="0">
              <a:spcBef>
                <a:spcPct val="0"/>
              </a:spcBef>
              <a:spcAft>
                <a:spcPct val="0"/>
              </a:spcAft>
              <a:buNone/>
              <a:defRPr lang="en-GB" sz="4000" kern="1200" dirty="0">
                <a:solidFill>
                  <a:schemeClr val="tx1"/>
                </a:solidFill>
                <a:latin typeface="Times New Roman" panose="02020603050405020304" pitchFamily="18" charset="0"/>
                <a:ea typeface="+mj-ea"/>
                <a:cs typeface="Times New Roman" panose="02020603050405020304" pitchFamily="18" charset="0"/>
              </a:defRPr>
            </a:lvl1pPr>
          </a:lstStyle>
          <a:p>
            <a:r>
              <a:rPr lang="en-GB" sz="3200" b="1" dirty="0" smtClean="0"/>
              <a:t>Focus on CONSTRUCTION: Aims &amp; Objectives</a:t>
            </a:r>
            <a:endParaRPr lang="en-GB" sz="3200" b="1" dirty="0"/>
          </a:p>
        </p:txBody>
      </p:sp>
      <p:sp>
        <p:nvSpPr>
          <p:cNvPr id="7" name="Content Placeholder 2"/>
          <p:cNvSpPr txBox="1">
            <a:spLocks/>
          </p:cNvSpPr>
          <p:nvPr/>
        </p:nvSpPr>
        <p:spPr>
          <a:xfrm>
            <a:off x="107504" y="1584340"/>
            <a:ext cx="2521385" cy="4924425"/>
          </a:xfrm>
          <a:prstGeom prst="rect">
            <a:avLst/>
          </a:prstGeom>
          <a:effectLst/>
        </p:spPr>
        <p:txBody>
          <a:bodyPr/>
          <a:lstStyle>
            <a:lvl1pPr marL="0" indent="0" algn="l" defTabSz="914400" rtl="0" eaLnBrk="1" latinLnBrk="0" hangingPunct="1">
              <a:spcBef>
                <a:spcPct val="20000"/>
              </a:spcBef>
              <a:buClr>
                <a:schemeClr val="accent4">
                  <a:lumMod val="75000"/>
                </a:schemeClr>
              </a:buClr>
              <a:buFontTx/>
              <a:buNone/>
              <a:defRPr lang="en-US" sz="2800" b="1" kern="1200" dirty="0" smtClean="0">
                <a:solidFill>
                  <a:schemeClr val="tx1"/>
                </a:solidFill>
                <a:latin typeface="+mn-lt"/>
                <a:ea typeface="+mn-ea"/>
                <a:cs typeface="+mn-cs"/>
              </a:defRPr>
            </a:lvl1pPr>
            <a:lvl2pPr marL="742950" indent="-285750" algn="l" defTabSz="914400" rtl="0" eaLnBrk="0" fontAlgn="base" latinLnBrk="0" hangingPunct="0">
              <a:spcBef>
                <a:spcPct val="20000"/>
              </a:spcBef>
              <a:spcAft>
                <a:spcPct val="0"/>
              </a:spcAft>
              <a:buFont typeface="Arial" panose="020B0604020202020204" pitchFamily="34" charset="0"/>
              <a:buChar char="–"/>
              <a:defRPr lang="en-US" sz="2800" b="1" kern="1200" dirty="0" smtClean="0">
                <a:solidFill>
                  <a:schemeClr val="tx1"/>
                </a:solidFill>
                <a:latin typeface="+mn-lt"/>
                <a:ea typeface="+mn-ea"/>
                <a:cs typeface="+mn-cs"/>
              </a:defRPr>
            </a:lvl2pPr>
            <a:lvl3pPr marL="1143000" indent="-228600" algn="l" defTabSz="914400" rtl="0" eaLnBrk="0" fontAlgn="base" latinLnBrk="0" hangingPunct="0">
              <a:spcBef>
                <a:spcPct val="20000"/>
              </a:spcBef>
              <a:spcAft>
                <a:spcPct val="0"/>
              </a:spcAft>
              <a:buFont typeface="Arial" panose="020B0604020202020204" pitchFamily="34" charset="0"/>
              <a:buChar char="•"/>
              <a:defRPr lang="en-US" sz="2800" b="1" kern="1200" dirty="0" smtClean="0">
                <a:solidFill>
                  <a:schemeClr val="tx1"/>
                </a:solidFill>
                <a:latin typeface="+mn-lt"/>
                <a:ea typeface="+mn-ea"/>
                <a:cs typeface="+mn-cs"/>
              </a:defRPr>
            </a:lvl3pPr>
            <a:lvl4pPr marL="1600200" indent="-228600" algn="l" defTabSz="914400" rtl="0" eaLnBrk="0" fontAlgn="base" latinLnBrk="0" hangingPunct="0">
              <a:spcBef>
                <a:spcPct val="20000"/>
              </a:spcBef>
              <a:spcAft>
                <a:spcPct val="0"/>
              </a:spcAft>
              <a:buFont typeface="Arial" panose="020B0604020202020204" pitchFamily="34" charset="0"/>
              <a:buChar char="–"/>
              <a:defRPr lang="en-US" sz="2800" b="1" kern="1200" dirty="0" smtClean="0">
                <a:solidFill>
                  <a:schemeClr val="tx1"/>
                </a:solidFill>
                <a:latin typeface="+mn-lt"/>
                <a:ea typeface="+mn-ea"/>
                <a:cs typeface="+mn-cs"/>
              </a:defRPr>
            </a:lvl4pPr>
            <a:lvl5pPr marL="2057400" indent="-228600" algn="l" defTabSz="914400" rtl="0" eaLnBrk="0" fontAlgn="base" latinLnBrk="0" hangingPunct="0">
              <a:spcBef>
                <a:spcPct val="20000"/>
              </a:spcBef>
              <a:spcAft>
                <a:spcPct val="0"/>
              </a:spcAft>
              <a:buFont typeface="Arial" panose="020B0604020202020204" pitchFamily="34" charset="0"/>
              <a:buChar char="»"/>
              <a:defRPr lang="en-GB" sz="2800" b="1" kern="1200" dirty="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endParaRPr lang="en-GB" sz="1400" u="sng" dirty="0" smtClean="0">
              <a:solidFill>
                <a:schemeClr val="bg2"/>
              </a:solidFill>
              <a:latin typeface="Arial" panose="020B0604020202020204" pitchFamily="34" charset="0"/>
              <a:cs typeface="Arial" panose="020B0604020202020204" pitchFamily="34" charset="0"/>
            </a:endParaRPr>
          </a:p>
          <a:p>
            <a:pPr algn="ctr"/>
            <a:endParaRPr lang="en-GB" sz="1400" u="sng" dirty="0" smtClean="0">
              <a:solidFill>
                <a:schemeClr val="bg2"/>
              </a:solidFill>
              <a:latin typeface="Arial" panose="020B0604020202020204" pitchFamily="34" charset="0"/>
              <a:cs typeface="Arial" panose="020B0604020202020204" pitchFamily="34" charset="0"/>
            </a:endParaRPr>
          </a:p>
          <a:p>
            <a:pPr marL="621450" indent="-171450">
              <a:buFont typeface="Wingdings" panose="05000000000000000000" pitchFamily="2" charset="2"/>
              <a:buChar char="ü"/>
            </a:pPr>
            <a:r>
              <a:rPr lang="en-GB" sz="1400" dirty="0" smtClean="0">
                <a:latin typeface="Arial" panose="020B0604020202020204" pitchFamily="34" charset="0"/>
                <a:cs typeface="Arial" panose="020B0604020202020204" pitchFamily="34" charset="0"/>
              </a:rPr>
              <a:t>The nature, scale and demographics of the construction workforce</a:t>
            </a:r>
          </a:p>
          <a:p>
            <a:pPr marL="621450" indent="-171450">
              <a:buFont typeface="Wingdings" panose="05000000000000000000" pitchFamily="2" charset="2"/>
              <a:buChar char="ü"/>
            </a:pPr>
            <a:r>
              <a:rPr lang="en-GB" sz="1400" dirty="0" smtClean="0">
                <a:latin typeface="Arial" panose="020B0604020202020204" pitchFamily="34" charset="0"/>
                <a:cs typeface="Arial" panose="020B0604020202020204" pitchFamily="34" charset="0"/>
              </a:rPr>
              <a:t>The future plans of the migrant labour force</a:t>
            </a:r>
          </a:p>
          <a:p>
            <a:pPr marL="621450" indent="-171450">
              <a:buFont typeface="Wingdings" panose="05000000000000000000" pitchFamily="2" charset="2"/>
              <a:buChar char="ü"/>
            </a:pPr>
            <a:r>
              <a:rPr lang="en-GB" sz="1400" dirty="0" smtClean="0">
                <a:latin typeface="Arial" panose="020B0604020202020204" pitchFamily="34" charset="0"/>
                <a:cs typeface="Arial" panose="020B0604020202020204" pitchFamily="34" charset="0"/>
              </a:rPr>
              <a:t>Employers’ reasons for using migrant workers</a:t>
            </a:r>
          </a:p>
          <a:p>
            <a:pPr marL="621450" indent="-171450">
              <a:buFont typeface="Wingdings" panose="05000000000000000000" pitchFamily="2" charset="2"/>
              <a:buChar char="ü"/>
            </a:pPr>
            <a:r>
              <a:rPr lang="en-GB" sz="1400" dirty="0" smtClean="0">
                <a:latin typeface="Arial" panose="020B0604020202020204" pitchFamily="34" charset="0"/>
                <a:cs typeface="Arial" panose="020B0604020202020204" pitchFamily="34" charset="0"/>
              </a:rPr>
              <a:t>The role of employment agencies</a:t>
            </a:r>
          </a:p>
          <a:p>
            <a:pPr marL="621450" indent="-171450">
              <a:buFont typeface="Wingdings" panose="05000000000000000000" pitchFamily="2" charset="2"/>
              <a:buChar char="ü"/>
            </a:pPr>
            <a:r>
              <a:rPr lang="en-GB" sz="1400" dirty="0" smtClean="0">
                <a:latin typeface="Arial" panose="020B0604020202020204" pitchFamily="34" charset="0"/>
                <a:cs typeface="Arial" panose="020B0604020202020204" pitchFamily="34" charset="0"/>
              </a:rPr>
              <a:t>Current EU and non-EU immigration policy and responses</a:t>
            </a:r>
          </a:p>
          <a:p>
            <a:pPr marL="450000"/>
            <a:endParaRPr lang="en-GB" sz="1200" dirty="0" smtClean="0">
              <a:solidFill>
                <a:schemeClr val="bg2"/>
              </a:solidFill>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grpSp>
        <p:nvGrpSpPr>
          <p:cNvPr id="9" name="Group 8"/>
          <p:cNvGrpSpPr/>
          <p:nvPr/>
        </p:nvGrpSpPr>
        <p:grpSpPr>
          <a:xfrm>
            <a:off x="3012120" y="1569774"/>
            <a:ext cx="1950642" cy="4517902"/>
            <a:chOff x="2457924" y="-245058"/>
            <a:chExt cx="2207053" cy="5130795"/>
          </a:xfrm>
          <a:effectLst/>
        </p:grpSpPr>
        <p:sp>
          <p:nvSpPr>
            <p:cNvPr id="10" name="Oval 9"/>
            <p:cNvSpPr/>
            <p:nvPr/>
          </p:nvSpPr>
          <p:spPr>
            <a:xfrm>
              <a:off x="2567953" y="1021340"/>
              <a:ext cx="2033354" cy="1194816"/>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00" b="1" dirty="0" smtClean="0">
                  <a:latin typeface="Arial" panose="020B0604020202020204" pitchFamily="34" charset="0"/>
                  <a:cs typeface="Arial" panose="020B0604020202020204" pitchFamily="34" charset="0"/>
                </a:rPr>
                <a:t>Reasons </a:t>
              </a:r>
              <a:br>
                <a:rPr lang="en-GB" sz="1300" b="1" dirty="0" smtClean="0">
                  <a:latin typeface="Arial" panose="020B0604020202020204" pitchFamily="34" charset="0"/>
                  <a:cs typeface="Arial" panose="020B0604020202020204" pitchFamily="34" charset="0"/>
                </a:rPr>
              </a:br>
              <a:r>
                <a:rPr lang="en-GB" sz="1300" b="1" dirty="0" smtClean="0">
                  <a:latin typeface="Arial" panose="020B0604020202020204" pitchFamily="34" charset="0"/>
                  <a:cs typeface="Arial" panose="020B0604020202020204" pitchFamily="34" charset="0"/>
                </a:rPr>
                <a:t>for &amp; </a:t>
              </a:r>
              <a:r>
                <a:rPr lang="en-GB" sz="1300" b="1" dirty="0">
                  <a:latin typeface="Arial" panose="020B0604020202020204" pitchFamily="34" charset="0"/>
                  <a:cs typeface="Arial" panose="020B0604020202020204" pitchFamily="34" charset="0"/>
                </a:rPr>
                <a:t>benefits of using migrant workers</a:t>
              </a:r>
            </a:p>
          </p:txBody>
        </p:sp>
        <p:sp>
          <p:nvSpPr>
            <p:cNvPr id="11" name="Oval 10"/>
            <p:cNvSpPr/>
            <p:nvPr/>
          </p:nvSpPr>
          <p:spPr>
            <a:xfrm>
              <a:off x="2457924" y="-245058"/>
              <a:ext cx="2097024" cy="1194816"/>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a:latin typeface="Arial" panose="020B0604020202020204" pitchFamily="34" charset="0"/>
                  <a:cs typeface="Arial" panose="020B0604020202020204" pitchFamily="34" charset="0"/>
                </a:rPr>
                <a:t>The profile of migrant workers</a:t>
              </a:r>
            </a:p>
          </p:txBody>
        </p:sp>
        <p:sp>
          <p:nvSpPr>
            <p:cNvPr id="12" name="Oval 11"/>
            <p:cNvSpPr/>
            <p:nvPr/>
          </p:nvSpPr>
          <p:spPr>
            <a:xfrm>
              <a:off x="2567953" y="2373361"/>
              <a:ext cx="2097024" cy="1194816"/>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00" b="1" dirty="0">
                  <a:latin typeface="Arial" panose="020B0604020202020204" pitchFamily="34" charset="0"/>
                  <a:cs typeface="Arial" panose="020B0604020202020204" pitchFamily="34" charset="0"/>
                </a:rPr>
                <a:t>Potential impact of Brexit</a:t>
              </a:r>
            </a:p>
          </p:txBody>
        </p:sp>
        <p:sp>
          <p:nvSpPr>
            <p:cNvPr id="13" name="Oval 12"/>
            <p:cNvSpPr/>
            <p:nvPr/>
          </p:nvSpPr>
          <p:spPr>
            <a:xfrm>
              <a:off x="2567953" y="3690921"/>
              <a:ext cx="2097024" cy="1194816"/>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00" b="1" dirty="0">
                  <a:latin typeface="Arial" panose="020B0604020202020204" pitchFamily="34" charset="0"/>
                  <a:cs typeface="Arial" panose="020B0604020202020204" pitchFamily="34" charset="0"/>
                </a:rPr>
                <a:t>Reactions to Brexit</a:t>
              </a:r>
            </a:p>
          </p:txBody>
        </p:sp>
      </p:grpSp>
      <p:sp>
        <p:nvSpPr>
          <p:cNvPr id="14" name="TextBox 13"/>
          <p:cNvSpPr txBox="1"/>
          <p:nvPr/>
        </p:nvSpPr>
        <p:spPr>
          <a:xfrm>
            <a:off x="3382062" y="1176245"/>
            <a:ext cx="2066889" cy="338554"/>
          </a:xfrm>
          <a:prstGeom prst="rect">
            <a:avLst/>
          </a:prstGeom>
          <a:noFill/>
          <a:effectLst/>
        </p:spPr>
        <p:txBody>
          <a:bodyPr wrap="square" rtlCol="0">
            <a:spAutoFit/>
          </a:bodyPr>
          <a:lstStyle/>
          <a:p>
            <a:r>
              <a:rPr lang="en-GB" sz="1600" b="1" dirty="0">
                <a:latin typeface="Arial" panose="020B0604020202020204" pitchFamily="34" charset="0"/>
                <a:cs typeface="Arial" panose="020B0604020202020204" pitchFamily="34" charset="0"/>
              </a:rPr>
              <a:t>Employers</a:t>
            </a:r>
          </a:p>
        </p:txBody>
      </p:sp>
      <p:sp>
        <p:nvSpPr>
          <p:cNvPr id="15" name="TextBox 14"/>
          <p:cNvSpPr txBox="1"/>
          <p:nvPr/>
        </p:nvSpPr>
        <p:spPr>
          <a:xfrm>
            <a:off x="5271897" y="1170318"/>
            <a:ext cx="2435845" cy="338554"/>
          </a:xfrm>
          <a:prstGeom prst="rect">
            <a:avLst/>
          </a:prstGeom>
          <a:noFill/>
          <a:effectLst/>
        </p:spPr>
        <p:txBody>
          <a:bodyPr wrap="square" rtlCol="0">
            <a:spAutoFit/>
          </a:bodyPr>
          <a:lstStyle/>
          <a:p>
            <a:r>
              <a:rPr lang="en-GB" sz="1600" b="1" dirty="0">
                <a:solidFill>
                  <a:schemeClr val="tx2">
                    <a:lumMod val="75000"/>
                  </a:schemeClr>
                </a:solidFill>
                <a:latin typeface="Arial" panose="020B0604020202020204" pitchFamily="34" charset="0"/>
                <a:cs typeface="Arial" panose="020B0604020202020204" pitchFamily="34" charset="0"/>
              </a:rPr>
              <a:t>Non-UK workers</a:t>
            </a:r>
          </a:p>
        </p:txBody>
      </p:sp>
      <p:grpSp>
        <p:nvGrpSpPr>
          <p:cNvPr id="16" name="Group 15"/>
          <p:cNvGrpSpPr/>
          <p:nvPr/>
        </p:nvGrpSpPr>
        <p:grpSpPr>
          <a:xfrm>
            <a:off x="5034271" y="1569774"/>
            <a:ext cx="1950642" cy="4517902"/>
            <a:chOff x="2457924" y="-245058"/>
            <a:chExt cx="2207053" cy="5130795"/>
          </a:xfrm>
          <a:solidFill>
            <a:schemeClr val="tx2"/>
          </a:solidFill>
          <a:effectLst/>
        </p:grpSpPr>
        <p:sp>
          <p:nvSpPr>
            <p:cNvPr id="17" name="Oval 16"/>
            <p:cNvSpPr/>
            <p:nvPr/>
          </p:nvSpPr>
          <p:spPr>
            <a:xfrm>
              <a:off x="2567953" y="1021340"/>
              <a:ext cx="2033354" cy="1194816"/>
            </a:xfrm>
            <a:prstGeom prst="ellipse">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smtClean="0">
                  <a:latin typeface="Arial" panose="020B0604020202020204" pitchFamily="34" charset="0"/>
                  <a:cs typeface="Arial" panose="020B0604020202020204" pitchFamily="34" charset="0"/>
                </a:rPr>
                <a:t>Demographics qualifications pay </a:t>
              </a:r>
              <a:r>
                <a:rPr lang="en-GB" sz="1200" b="1" dirty="0">
                  <a:latin typeface="Arial" panose="020B0604020202020204" pitchFamily="34" charset="0"/>
                  <a:cs typeface="Arial" panose="020B0604020202020204" pitchFamily="34" charset="0"/>
                </a:rPr>
                <a:t>and conditions</a:t>
              </a:r>
            </a:p>
          </p:txBody>
        </p:sp>
        <p:sp>
          <p:nvSpPr>
            <p:cNvPr id="18" name="Oval 17"/>
            <p:cNvSpPr/>
            <p:nvPr/>
          </p:nvSpPr>
          <p:spPr>
            <a:xfrm>
              <a:off x="2457924" y="-245058"/>
              <a:ext cx="2097024" cy="1194816"/>
            </a:xfrm>
            <a:prstGeom prst="ellipse">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00" b="1" dirty="0">
                  <a:latin typeface="Arial" panose="020B0604020202020204" pitchFamily="34" charset="0"/>
                  <a:cs typeface="Arial" panose="020B0604020202020204" pitchFamily="34" charset="0"/>
                </a:rPr>
                <a:t>Origins</a:t>
              </a:r>
            </a:p>
          </p:txBody>
        </p:sp>
        <p:sp>
          <p:nvSpPr>
            <p:cNvPr id="19" name="Oval 18"/>
            <p:cNvSpPr/>
            <p:nvPr/>
          </p:nvSpPr>
          <p:spPr>
            <a:xfrm>
              <a:off x="2567953" y="2373361"/>
              <a:ext cx="2097024" cy="1194816"/>
            </a:xfrm>
            <a:prstGeom prst="ellipse">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00" b="1" dirty="0">
                  <a:latin typeface="Arial" panose="020B0604020202020204" pitchFamily="34" charset="0"/>
                  <a:cs typeface="Arial" panose="020B0604020202020204" pitchFamily="34" charset="0"/>
                </a:rPr>
                <a:t>Occupations and employment status</a:t>
              </a:r>
            </a:p>
          </p:txBody>
        </p:sp>
        <p:sp>
          <p:nvSpPr>
            <p:cNvPr id="20" name="Oval 19"/>
            <p:cNvSpPr/>
            <p:nvPr/>
          </p:nvSpPr>
          <p:spPr>
            <a:xfrm>
              <a:off x="2567953" y="3690921"/>
              <a:ext cx="2097024" cy="1194816"/>
            </a:xfrm>
            <a:prstGeom prst="ellipse">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00" b="1" dirty="0">
                  <a:latin typeface="Arial" panose="020B0604020202020204" pitchFamily="34" charset="0"/>
                  <a:cs typeface="Arial" panose="020B0604020202020204" pitchFamily="34" charset="0"/>
                </a:rPr>
                <a:t>Experiences</a:t>
              </a:r>
            </a:p>
            <a:p>
              <a:pPr algn="ctr"/>
              <a:r>
                <a:rPr lang="en-GB" sz="1300" b="1" dirty="0">
                  <a:latin typeface="Arial" panose="020B0604020202020204" pitchFamily="34" charset="0"/>
                  <a:cs typeface="Arial" panose="020B0604020202020204" pitchFamily="34" charset="0"/>
                </a:rPr>
                <a:t>/future plans </a:t>
              </a:r>
            </a:p>
          </p:txBody>
        </p:sp>
      </p:grpSp>
      <p:grpSp>
        <p:nvGrpSpPr>
          <p:cNvPr id="21" name="Group 20"/>
          <p:cNvGrpSpPr/>
          <p:nvPr/>
        </p:nvGrpSpPr>
        <p:grpSpPr>
          <a:xfrm>
            <a:off x="7084496" y="1569774"/>
            <a:ext cx="1950642" cy="4517902"/>
            <a:chOff x="2457924" y="-245058"/>
            <a:chExt cx="2207053" cy="5130795"/>
          </a:xfrm>
          <a:solidFill>
            <a:schemeClr val="accent2"/>
          </a:solidFill>
          <a:effectLst/>
        </p:grpSpPr>
        <p:sp>
          <p:nvSpPr>
            <p:cNvPr id="22" name="Oval 21"/>
            <p:cNvSpPr/>
            <p:nvPr/>
          </p:nvSpPr>
          <p:spPr>
            <a:xfrm>
              <a:off x="2567953" y="1021340"/>
              <a:ext cx="2033354" cy="1194816"/>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00" b="1" dirty="0">
                  <a:latin typeface="Arial" panose="020B0604020202020204" pitchFamily="34" charset="0"/>
                  <a:cs typeface="Arial" panose="020B0604020202020204" pitchFamily="34" charset="0"/>
                </a:rPr>
                <a:t>Pay and conditions of migrant workers</a:t>
              </a:r>
            </a:p>
          </p:txBody>
        </p:sp>
        <p:sp>
          <p:nvSpPr>
            <p:cNvPr id="23" name="Oval 22"/>
            <p:cNvSpPr/>
            <p:nvPr/>
          </p:nvSpPr>
          <p:spPr>
            <a:xfrm>
              <a:off x="2457924" y="-245058"/>
              <a:ext cx="2097024" cy="1194816"/>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smtClean="0">
                  <a:latin typeface="Arial" panose="020B0604020202020204" pitchFamily="34" charset="0"/>
                  <a:cs typeface="Arial" panose="020B0604020202020204" pitchFamily="34" charset="0"/>
                </a:rPr>
                <a:t>Role, </a:t>
              </a:r>
              <a:r>
                <a:rPr lang="en-GB" sz="1200" b="1" dirty="0">
                  <a:latin typeface="Arial" panose="020B0604020202020204" pitchFamily="34" charset="0"/>
                  <a:cs typeface="Arial" panose="020B0604020202020204" pitchFamily="34" charset="0"/>
                </a:rPr>
                <a:t>volume and profile of migrant workers</a:t>
              </a:r>
            </a:p>
          </p:txBody>
        </p:sp>
        <p:sp>
          <p:nvSpPr>
            <p:cNvPr id="24" name="Oval 23"/>
            <p:cNvSpPr/>
            <p:nvPr/>
          </p:nvSpPr>
          <p:spPr>
            <a:xfrm>
              <a:off x="2567953" y="2373361"/>
              <a:ext cx="2097024" cy="1194816"/>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00" b="1" dirty="0">
                  <a:latin typeface="Arial" panose="020B0604020202020204" pitchFamily="34" charset="0"/>
                  <a:cs typeface="Arial" panose="020B0604020202020204" pitchFamily="34" charset="0"/>
                </a:rPr>
                <a:t>Benefits of migrant workers</a:t>
              </a:r>
            </a:p>
          </p:txBody>
        </p:sp>
        <p:sp>
          <p:nvSpPr>
            <p:cNvPr id="25" name="Oval 24"/>
            <p:cNvSpPr/>
            <p:nvPr/>
          </p:nvSpPr>
          <p:spPr>
            <a:xfrm>
              <a:off x="2567953" y="3690921"/>
              <a:ext cx="2097024" cy="1194816"/>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300" b="1" dirty="0">
                  <a:latin typeface="Arial" panose="020B0604020202020204" pitchFamily="34" charset="0"/>
                  <a:cs typeface="Arial" panose="020B0604020202020204" pitchFamily="34" charset="0"/>
                </a:rPr>
                <a:t>Implications of Brexit</a:t>
              </a:r>
            </a:p>
          </p:txBody>
        </p:sp>
      </p:grpSp>
      <p:sp>
        <p:nvSpPr>
          <p:cNvPr id="26" name="TextBox 25"/>
          <p:cNvSpPr txBox="1"/>
          <p:nvPr/>
        </p:nvSpPr>
        <p:spPr>
          <a:xfrm>
            <a:off x="7556339" y="1166438"/>
            <a:ext cx="1130461" cy="338554"/>
          </a:xfrm>
          <a:prstGeom prst="rect">
            <a:avLst/>
          </a:prstGeom>
          <a:noFill/>
          <a:effectLst/>
        </p:spPr>
        <p:txBody>
          <a:bodyPr wrap="square" rtlCol="0">
            <a:spAutoFit/>
          </a:bodyPr>
          <a:lstStyle/>
          <a:p>
            <a:r>
              <a:rPr lang="en-GB" sz="1600" b="1" dirty="0">
                <a:solidFill>
                  <a:schemeClr val="accent2"/>
                </a:solidFill>
                <a:latin typeface="Arial" panose="020B0604020202020204" pitchFamily="34" charset="0"/>
                <a:cs typeface="Arial" panose="020B0604020202020204" pitchFamily="34" charset="0"/>
              </a:rPr>
              <a:t>Agencies</a:t>
            </a:r>
          </a:p>
        </p:txBody>
      </p:sp>
      <p:sp>
        <p:nvSpPr>
          <p:cNvPr id="27" name="TextBox 26"/>
          <p:cNvSpPr txBox="1"/>
          <p:nvPr/>
        </p:nvSpPr>
        <p:spPr>
          <a:xfrm>
            <a:off x="727969" y="1322776"/>
            <a:ext cx="1900920" cy="800219"/>
          </a:xfrm>
          <a:prstGeom prst="rect">
            <a:avLst/>
          </a:prstGeom>
          <a:noFill/>
        </p:spPr>
        <p:txBody>
          <a:bodyPr wrap="square" rtlCol="0">
            <a:spAutoFit/>
          </a:bodyPr>
          <a:lstStyle/>
          <a:p>
            <a:r>
              <a:rPr lang="en-GB" sz="1400" b="1" dirty="0">
                <a:latin typeface="Arial" panose="020B0604020202020204" pitchFamily="34" charset="0"/>
                <a:cs typeface="Arial" panose="020B0604020202020204" pitchFamily="34" charset="0"/>
              </a:rPr>
              <a:t>This research aims to explore:</a:t>
            </a:r>
          </a:p>
          <a:p>
            <a:endParaRPr lang="en-GB" dirty="0"/>
          </a:p>
        </p:txBody>
      </p:sp>
      <p:pic>
        <p:nvPicPr>
          <p:cNvPr id="28" name="Picture 27" descr="Screen Clipping"/>
          <p:cNvPicPr>
            <a:picLocks noChangeAspect="1"/>
          </p:cNvPicPr>
          <p:nvPr/>
        </p:nvPicPr>
        <p:blipFill rotWithShape="1">
          <a:blip r:embed="rId4" cstate="screen">
            <a:extLst>
              <a:ext uri="{BEBA8EAE-BF5A-486C-A8C5-ECC9F3942E4B}">
                <a14:imgProps xmlns:a14="http://schemas.microsoft.com/office/drawing/2010/main">
                  <a14:imgLayer r:embed="rId5">
                    <a14:imgEffect>
                      <a14:backgroundRemoval t="0" b="100000" l="0" r="100000">
                        <a14:foregroundMark x1="68642" y1="44892" x2="68642" y2="44892"/>
                        <a14:foregroundMark x1="49383" y1="47043" x2="49383" y2="47043"/>
                        <a14:foregroundMark x1="43951" y1="27419" x2="43951" y2="27419"/>
                      </a14:backgroundRemoval>
                    </a14:imgEffect>
                  </a14:imgLayer>
                </a14:imgProps>
              </a:ext>
              <a:ext uri="{28A0092B-C50C-407E-A947-70E740481C1C}">
                <a14:useLocalDpi xmlns:a14="http://schemas.microsoft.com/office/drawing/2010/main"/>
              </a:ext>
            </a:extLst>
          </a:blip>
          <a:srcRect/>
          <a:stretch/>
        </p:blipFill>
        <p:spPr>
          <a:xfrm>
            <a:off x="7281304" y="1195935"/>
            <a:ext cx="390824" cy="358559"/>
          </a:xfrm>
          <a:prstGeom prst="rect">
            <a:avLst/>
          </a:prstGeom>
        </p:spPr>
      </p:pic>
      <p:pic>
        <p:nvPicPr>
          <p:cNvPr id="29" name="Picture 28" descr="Screen Clipping"/>
          <p:cNvPicPr>
            <a:picLocks noChangeAspect="1"/>
          </p:cNvPicPr>
          <p:nvPr/>
        </p:nvPicPr>
        <p:blipFill>
          <a:blip r:embed="rId6" cstate="screen">
            <a:extLst>
              <a:ext uri="{BEBA8EAE-BF5A-486C-A8C5-ECC9F3942E4B}">
                <a14:imgProps xmlns:a14="http://schemas.microsoft.com/office/drawing/2010/main">
                  <a14:imgLayer r:embed="rId7">
                    <a14:imgEffect>
                      <a14:backgroundRemoval t="10000" b="90000" l="10000" r="90000">
                        <a14:foregroundMark x1="62379" y1="28502" x2="62379" y2="28502"/>
                        <a14:foregroundMark x1="78883" y1="30435" x2="78883" y2="30435"/>
                        <a14:foregroundMark x1="45874" y1="53382" x2="45874" y2="53382"/>
                        <a14:foregroundMark x1="44660" y1="44686" x2="44660" y2="44686"/>
                        <a14:foregroundMark x1="43932" y1="37198" x2="43932" y2="37198"/>
                        <a14:foregroundMark x1="51699" y1="37198" x2="51699" y2="37198"/>
                        <a14:foregroundMark x1="35922" y1="37198" x2="35922" y2="37198"/>
                        <a14:foregroundMark x1="34951" y1="43961" x2="34951" y2="43961"/>
                        <a14:foregroundMark x1="34223" y1="52899" x2="34223" y2="52899"/>
                        <a14:foregroundMark x1="37621" y1="60386" x2="37621" y2="60386"/>
                        <a14:foregroundMark x1="46602" y1="58696" x2="46602" y2="58696"/>
                        <a14:foregroundMark x1="53155" y1="60145" x2="53155" y2="60145"/>
                        <a14:foregroundMark x1="55340" y1="54348" x2="55340" y2="54348"/>
                        <a14:foregroundMark x1="55097" y1="46618" x2="55097" y2="46618"/>
                      </a14:backgroundRemoval>
                    </a14:imgEffect>
                  </a14:imgLayer>
                </a14:imgProps>
              </a:ext>
              <a:ext uri="{28A0092B-C50C-407E-A947-70E740481C1C}">
                <a14:useLocalDpi xmlns:a14="http://schemas.microsoft.com/office/drawing/2010/main"/>
              </a:ext>
            </a:extLst>
          </a:blip>
          <a:stretch>
            <a:fillRect/>
          </a:stretch>
        </p:blipFill>
        <p:spPr>
          <a:xfrm>
            <a:off x="4952668" y="1171123"/>
            <a:ext cx="390824" cy="392724"/>
          </a:xfrm>
          <a:prstGeom prst="rect">
            <a:avLst/>
          </a:prstGeom>
        </p:spPr>
      </p:pic>
      <p:pic>
        <p:nvPicPr>
          <p:cNvPr id="30" name="Picture 29" descr="Screen Clipping"/>
          <p:cNvPicPr>
            <a:picLocks noChangeAspect="1"/>
          </p:cNvPicPr>
          <p:nvPr/>
        </p:nvPicPr>
        <p:blipFill>
          <a:blip r:embed="rId8" cstate="screen">
            <a:extLst>
              <a:ext uri="{BEBA8EAE-BF5A-486C-A8C5-ECC9F3942E4B}">
                <a14:imgProps xmlns:a14="http://schemas.microsoft.com/office/drawing/2010/main">
                  <a14:imgLayer r:embed="rId9">
                    <a14:imgEffect>
                      <a14:backgroundRemoval t="0" b="100000" l="0" r="100000">
                        <a14:foregroundMark x1="53412" y1="50735" x2="53412" y2="50735"/>
                        <a14:foregroundMark x1="57647" y1="65441" x2="57647" y2="65441"/>
                        <a14:foregroundMark x1="58353" y1="78676" x2="58353" y2="78676"/>
                        <a14:foregroundMark x1="58353" y1="88480" x2="58353" y2="88480"/>
                        <a14:foregroundMark x1="26353" y1="72059" x2="26353" y2="72059"/>
                        <a14:foregroundMark x1="21647" y1="89216" x2="21647" y2="89216"/>
                      </a14:backgroundRemoval>
                    </a14:imgEffect>
                  </a14:imgLayer>
                </a14:imgProps>
              </a:ext>
              <a:ext uri="{28A0092B-C50C-407E-A947-70E740481C1C}">
                <a14:useLocalDpi xmlns:a14="http://schemas.microsoft.com/office/drawing/2010/main"/>
              </a:ext>
            </a:extLst>
          </a:blip>
          <a:stretch>
            <a:fillRect/>
          </a:stretch>
        </p:blipFill>
        <p:spPr>
          <a:xfrm>
            <a:off x="3010796" y="1171123"/>
            <a:ext cx="390824" cy="375191"/>
          </a:xfrm>
          <a:prstGeom prst="rect">
            <a:avLst/>
          </a:prstGeom>
        </p:spPr>
      </p:pic>
    </p:spTree>
    <p:extLst>
      <p:ext uri="{BB962C8B-B14F-4D97-AF65-F5344CB8AC3E}">
        <p14:creationId xmlns:p14="http://schemas.microsoft.com/office/powerpoint/2010/main" val="15649575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500"/>
                                        <p:tgtEl>
                                          <p:spTgt spid="2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par>
                                <p:cTn id="33" presetID="10" presetClass="entr" presetSubtype="0"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UK construction sector 2017</a:t>
            </a:r>
            <a:endParaRPr lang="en-GB" dirty="0"/>
          </a:p>
        </p:txBody>
      </p:sp>
      <p:sp>
        <p:nvSpPr>
          <p:cNvPr id="3" name="Content Placeholder 2"/>
          <p:cNvSpPr>
            <a:spLocks noGrp="1"/>
          </p:cNvSpPr>
          <p:nvPr>
            <p:ph idx="1"/>
          </p:nvPr>
        </p:nvSpPr>
        <p:spPr/>
        <p:txBody>
          <a:bodyPr>
            <a:normAutofit lnSpcReduction="10000"/>
          </a:bodyPr>
          <a:lstStyle/>
          <a:p>
            <a:r>
              <a:rPr lang="en-GB" sz="2000" dirty="0" smtClean="0"/>
              <a:t>The </a:t>
            </a:r>
            <a:r>
              <a:rPr lang="en-GB" sz="2000" dirty="0"/>
              <a:t>quarterly Labour Force Survey (LFS) </a:t>
            </a:r>
            <a:r>
              <a:rPr lang="en-GB" sz="2000" dirty="0" smtClean="0"/>
              <a:t>found just </a:t>
            </a:r>
            <a:r>
              <a:rPr lang="en-GB" sz="2000" dirty="0"/>
              <a:t>over 2.25 million people aged 16 to 64 </a:t>
            </a:r>
            <a:r>
              <a:rPr lang="en-GB" sz="2000" dirty="0" smtClean="0"/>
              <a:t>working </a:t>
            </a:r>
            <a:r>
              <a:rPr lang="en-GB" sz="2000" dirty="0"/>
              <a:t>in </a:t>
            </a:r>
            <a:r>
              <a:rPr lang="en-GB" sz="2000" dirty="0" smtClean="0"/>
              <a:t>the construction sector in </a:t>
            </a:r>
            <a:r>
              <a:rPr lang="en-GB" sz="2000" dirty="0"/>
              <a:t>2017 in the </a:t>
            </a:r>
            <a:r>
              <a:rPr lang="en-GB" sz="2000" dirty="0" smtClean="0"/>
              <a:t>UK.</a:t>
            </a:r>
          </a:p>
          <a:p>
            <a:r>
              <a:rPr lang="en-GB" sz="2000" dirty="0" smtClean="0"/>
              <a:t>The </a:t>
            </a:r>
            <a:r>
              <a:rPr lang="en-GB" sz="2000" dirty="0"/>
              <a:t>largest </a:t>
            </a:r>
            <a:r>
              <a:rPr lang="en-GB" sz="2000" dirty="0" smtClean="0"/>
              <a:t>industries within the sector are: </a:t>
            </a:r>
          </a:p>
          <a:p>
            <a:pPr lvl="1"/>
            <a:r>
              <a:rPr lang="en-GB" sz="1600" dirty="0" smtClean="0"/>
              <a:t>“construction </a:t>
            </a:r>
            <a:r>
              <a:rPr lang="en-GB" sz="1600" dirty="0"/>
              <a:t>of residential and non-residential buildings</a:t>
            </a:r>
            <a:r>
              <a:rPr lang="en-GB" sz="1600" dirty="0" smtClean="0"/>
              <a:t>” (employing a third of all workers);</a:t>
            </a:r>
          </a:p>
          <a:p>
            <a:pPr lvl="1"/>
            <a:r>
              <a:rPr lang="en-GB" sz="1600" dirty="0" smtClean="0"/>
              <a:t>followed by “electrical </a:t>
            </a:r>
            <a:r>
              <a:rPr lang="en-GB" sz="1600" dirty="0"/>
              <a:t>installation” and “plumbing, heat &amp; air-con installation</a:t>
            </a:r>
            <a:r>
              <a:rPr lang="en-GB" sz="1600" dirty="0" smtClean="0"/>
              <a:t>”,  (each employing </a:t>
            </a:r>
            <a:r>
              <a:rPr lang="en-GB" sz="1600" dirty="0"/>
              <a:t>nearly a tenth of </a:t>
            </a:r>
            <a:r>
              <a:rPr lang="en-GB" sz="1600" dirty="0" smtClean="0"/>
              <a:t>workers). </a:t>
            </a:r>
          </a:p>
          <a:p>
            <a:r>
              <a:rPr lang="en-GB" sz="2000" dirty="0" smtClean="0"/>
              <a:t>Over </a:t>
            </a:r>
            <a:r>
              <a:rPr lang="en-GB" sz="2000" dirty="0"/>
              <a:t>two-fifths </a:t>
            </a:r>
            <a:r>
              <a:rPr lang="en-GB" sz="2000" dirty="0" smtClean="0"/>
              <a:t>were </a:t>
            </a:r>
            <a:r>
              <a:rPr lang="en-GB" sz="2000" dirty="0"/>
              <a:t>self-employed, </a:t>
            </a:r>
            <a:r>
              <a:rPr lang="en-GB" sz="2000" dirty="0" smtClean="0"/>
              <a:t>and </a:t>
            </a:r>
            <a:r>
              <a:rPr lang="en-GB" sz="2000" dirty="0"/>
              <a:t>just over half were full-time employees. </a:t>
            </a:r>
            <a:endParaRPr lang="en-GB" sz="2000" dirty="0" smtClean="0"/>
          </a:p>
          <a:p>
            <a:r>
              <a:rPr lang="en-GB" sz="2000" dirty="0" smtClean="0"/>
              <a:t>Just </a:t>
            </a:r>
            <a:r>
              <a:rPr lang="en-GB" sz="2000" dirty="0"/>
              <a:t>over a third were aged 35 to 49, with just under a quarter aged 25 to 34 and 29.3 per cent aged 50 to 64. </a:t>
            </a:r>
            <a:endParaRPr lang="en-GB" sz="2000" dirty="0" smtClean="0"/>
          </a:p>
          <a:p>
            <a:r>
              <a:rPr lang="en-GB" sz="2000" dirty="0" smtClean="0"/>
              <a:t>The </a:t>
            </a:r>
            <a:r>
              <a:rPr lang="en-GB" sz="2000" dirty="0"/>
              <a:t>percentage of full-time employees declines with age (from nearly three-quarters of 16 to 24 year olds to under half of those aged 50 to 64), while the percentage self-employed increases with age.</a:t>
            </a:r>
            <a:endParaRPr lang="en-GB" sz="2000" dirty="0" smtClean="0"/>
          </a:p>
          <a:p>
            <a:endParaRPr lang="en-GB" sz="2000" dirty="0" smtClean="0"/>
          </a:p>
          <a:p>
            <a:endParaRPr lang="en-GB" sz="2000" dirty="0"/>
          </a:p>
        </p:txBody>
      </p:sp>
      <p:pic>
        <p:nvPicPr>
          <p:cNvPr id="4" name="Picture 3"/>
          <p:cNvPicPr>
            <a:picLocks noChangeAspect="1"/>
          </p:cNvPicPr>
          <p:nvPr/>
        </p:nvPicPr>
        <p:blipFill>
          <a:blip r:embed="rId2"/>
          <a:stretch>
            <a:fillRect/>
          </a:stretch>
        </p:blipFill>
        <p:spPr>
          <a:xfrm>
            <a:off x="7946095" y="5794209"/>
            <a:ext cx="932769" cy="902286"/>
          </a:xfrm>
          <a:prstGeom prst="rect">
            <a:avLst/>
          </a:prstGeom>
        </p:spPr>
      </p:pic>
    </p:spTree>
    <p:extLst>
      <p:ext uri="{BB962C8B-B14F-4D97-AF65-F5344CB8AC3E}">
        <p14:creationId xmlns:p14="http://schemas.microsoft.com/office/powerpoint/2010/main" val="186949713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Migrant workers in construction</a:t>
            </a:r>
            <a:endParaRPr lang="en-GB" dirty="0"/>
          </a:p>
        </p:txBody>
      </p:sp>
      <p:sp>
        <p:nvSpPr>
          <p:cNvPr id="3" name="Content Placeholder 2"/>
          <p:cNvSpPr>
            <a:spLocks noGrp="1"/>
          </p:cNvSpPr>
          <p:nvPr>
            <p:ph idx="1"/>
          </p:nvPr>
        </p:nvSpPr>
        <p:spPr/>
        <p:txBody>
          <a:bodyPr>
            <a:normAutofit fontScale="70000" lnSpcReduction="20000"/>
          </a:bodyPr>
          <a:lstStyle/>
          <a:p>
            <a:pPr marL="342900" indent="-342900">
              <a:buSzPct val="193000"/>
              <a:buFont typeface="Arial" panose="020B0604020202020204" pitchFamily="34" charset="0"/>
              <a:buChar char="•"/>
            </a:pPr>
            <a:r>
              <a:rPr lang="en-GB" dirty="0"/>
              <a:t>The workforce is mainly British: 15% construction workers </a:t>
            </a:r>
            <a:r>
              <a:rPr lang="en-GB" dirty="0" smtClean="0"/>
              <a:t>have </a:t>
            </a:r>
            <a:r>
              <a:rPr lang="en-GB" dirty="0"/>
              <a:t>non-UK </a:t>
            </a:r>
            <a:r>
              <a:rPr lang="en-GB" dirty="0" smtClean="0"/>
              <a:t>origins and </a:t>
            </a:r>
            <a:r>
              <a:rPr lang="en-GB" dirty="0"/>
              <a:t>only 1 in 4 employers directly employ at least one non-UK worker </a:t>
            </a:r>
          </a:p>
          <a:p>
            <a:pPr marL="342900" indent="-342900">
              <a:buSzPct val="193000"/>
              <a:buFont typeface="Arial" panose="020B0604020202020204" pitchFamily="34" charset="0"/>
              <a:buChar char="•"/>
            </a:pPr>
            <a:r>
              <a:rPr lang="en-GB" dirty="0"/>
              <a:t>Cheaper pay rates </a:t>
            </a:r>
            <a:r>
              <a:rPr lang="en-GB" dirty="0" smtClean="0"/>
              <a:t>for migrants are </a:t>
            </a:r>
            <a:r>
              <a:rPr lang="en-GB" dirty="0"/>
              <a:t>largely a myth: they are not a significant factor in why employers recruit non-UK workers</a:t>
            </a:r>
          </a:p>
          <a:p>
            <a:pPr marL="342900" indent="-342900">
              <a:buSzPct val="193000"/>
              <a:buFont typeface="Arial" panose="020B0604020202020204" pitchFamily="34" charset="0"/>
              <a:buChar char="•"/>
            </a:pPr>
            <a:r>
              <a:rPr lang="en-GB" dirty="0"/>
              <a:t>Employers do not have an explicit strategy of recruiting migrants: they select from the best applicants on offer and employ non-UK workers for their availability and to address skills shortages </a:t>
            </a:r>
          </a:p>
          <a:p>
            <a:pPr marL="342900" indent="-342900">
              <a:buSzPct val="193000"/>
              <a:buFont typeface="Arial" panose="020B0604020202020204" pitchFamily="34" charset="0"/>
              <a:buChar char="•"/>
            </a:pPr>
            <a:r>
              <a:rPr lang="en-GB" dirty="0"/>
              <a:t>Migrants’ skills levels are comparable to their UK counterparts: 59% of recruitment agencies say non-UK construction workers have similar skills levels to UK workers</a:t>
            </a:r>
          </a:p>
          <a:p>
            <a:pPr marL="342900" indent="-342900">
              <a:buSzPct val="193000"/>
              <a:buFont typeface="Arial" panose="020B0604020202020204" pitchFamily="34" charset="0"/>
              <a:buChar char="•"/>
            </a:pPr>
            <a:r>
              <a:rPr lang="en-GB" dirty="0"/>
              <a:t>Non-UK workers cover a range of occupations: including labourers, architects, skilled trades, construction directors/managers/supervisors, machine operatives, engineers, quantity surveyors and support roles</a:t>
            </a:r>
          </a:p>
          <a:p>
            <a:endParaRPr lang="en-GB" dirty="0"/>
          </a:p>
        </p:txBody>
      </p:sp>
      <p:pic>
        <p:nvPicPr>
          <p:cNvPr id="4" name="Picture 3"/>
          <p:cNvPicPr>
            <a:picLocks noChangeAspect="1"/>
          </p:cNvPicPr>
          <p:nvPr/>
        </p:nvPicPr>
        <p:blipFill>
          <a:blip r:embed="rId2"/>
          <a:stretch>
            <a:fillRect/>
          </a:stretch>
        </p:blipFill>
        <p:spPr>
          <a:xfrm>
            <a:off x="8165511" y="5955714"/>
            <a:ext cx="932769" cy="902286"/>
          </a:xfrm>
          <a:prstGeom prst="rect">
            <a:avLst/>
          </a:prstGeom>
        </p:spPr>
      </p:pic>
    </p:spTree>
    <p:extLst>
      <p:ext uri="{BB962C8B-B14F-4D97-AF65-F5344CB8AC3E}">
        <p14:creationId xmlns:p14="http://schemas.microsoft.com/office/powerpoint/2010/main" val="349792318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smtClean="0"/>
              <a:t>Employers’ reasons for employing non-UK workers</a:t>
            </a:r>
            <a:endParaRPr lang="en-GB" sz="3200" b="1"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6542" y="1847088"/>
            <a:ext cx="6559054" cy="4583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3"/>
          <a:stretch>
            <a:fillRect/>
          </a:stretch>
        </p:blipFill>
        <p:spPr>
          <a:xfrm>
            <a:off x="8055823" y="5812497"/>
            <a:ext cx="932769" cy="902286"/>
          </a:xfrm>
          <a:prstGeom prst="rect">
            <a:avLst/>
          </a:prstGeom>
        </p:spPr>
      </p:pic>
    </p:spTree>
    <p:extLst>
      <p:ext uri="{BB962C8B-B14F-4D97-AF65-F5344CB8AC3E}">
        <p14:creationId xmlns:p14="http://schemas.microsoft.com/office/powerpoint/2010/main" val="7661452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Rectangle: Diagonal Corners Rounded 141"/>
          <p:cNvSpPr/>
          <p:nvPr/>
        </p:nvSpPr>
        <p:spPr>
          <a:xfrm>
            <a:off x="1851304" y="661310"/>
            <a:ext cx="6914718" cy="2461818"/>
          </a:xfrm>
          <a:prstGeom prst="round2DiagRect">
            <a:avLst/>
          </a:prstGeom>
          <a:solidFill>
            <a:schemeClr val="bg1">
              <a:lumMod val="95000"/>
            </a:schemeClr>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41" name="Rectangle: Diagonal Corners Rounded 140"/>
          <p:cNvSpPr/>
          <p:nvPr/>
        </p:nvSpPr>
        <p:spPr>
          <a:xfrm>
            <a:off x="4390090" y="3227942"/>
            <a:ext cx="4678720" cy="2794555"/>
          </a:xfrm>
          <a:prstGeom prst="round2DiagRect">
            <a:avLst/>
          </a:prstGeom>
          <a:solidFill>
            <a:schemeClr val="bg1">
              <a:lumMod val="95000"/>
            </a:schemeClr>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40" name="Rectangle: Diagonal Corners Rounded 139"/>
          <p:cNvSpPr/>
          <p:nvPr/>
        </p:nvSpPr>
        <p:spPr>
          <a:xfrm>
            <a:off x="158673" y="3148247"/>
            <a:ext cx="4136003" cy="2794555"/>
          </a:xfrm>
          <a:prstGeom prst="round2DiagRect">
            <a:avLst/>
          </a:prstGeom>
          <a:solidFill>
            <a:schemeClr val="bg1">
              <a:lumMod val="95000"/>
            </a:schemeClr>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865690" y="170593"/>
            <a:ext cx="7954405" cy="430887"/>
          </a:xfrm>
        </p:spPr>
        <p:txBody>
          <a:bodyPr>
            <a:noAutofit/>
          </a:bodyPr>
          <a:lstStyle/>
          <a:p>
            <a:r>
              <a:rPr lang="en-GB" sz="2800" b="1" dirty="0">
                <a:solidFill>
                  <a:schemeClr val="accent2">
                    <a:lumMod val="50000"/>
                  </a:schemeClr>
                </a:solidFill>
              </a:rPr>
              <a:t>Employer dependence on non-UK workers</a:t>
            </a:r>
          </a:p>
        </p:txBody>
      </p:sp>
      <p:grpSp>
        <p:nvGrpSpPr>
          <p:cNvPr id="4" name="Group 3"/>
          <p:cNvGrpSpPr/>
          <p:nvPr/>
        </p:nvGrpSpPr>
        <p:grpSpPr>
          <a:xfrm>
            <a:off x="1979713" y="661310"/>
            <a:ext cx="6297138" cy="2457619"/>
            <a:chOff x="4951486" y="3108906"/>
            <a:chExt cx="6297138" cy="2874325"/>
          </a:xfrm>
        </p:grpSpPr>
        <p:sp>
          <p:nvSpPr>
            <p:cNvPr id="20" name="TextBox 19"/>
            <p:cNvSpPr txBox="1"/>
            <p:nvPr/>
          </p:nvSpPr>
          <p:spPr>
            <a:xfrm>
              <a:off x="5894437" y="5695262"/>
              <a:ext cx="4517414" cy="287969"/>
            </a:xfrm>
            <a:prstGeom prst="rect">
              <a:avLst/>
            </a:prstGeom>
            <a:noFill/>
          </p:spPr>
          <p:txBody>
            <a:bodyPr wrap="square" rtlCol="0">
              <a:spAutoFit/>
            </a:bodyPr>
            <a:lstStyle/>
            <a:p>
              <a:r>
                <a:rPr lang="en-GB" sz="1000" i="1" dirty="0"/>
                <a:t>Base: All employers (401); All employers with any direct non-UK workforce (180)</a:t>
              </a:r>
            </a:p>
          </p:txBody>
        </p:sp>
        <p:sp>
          <p:nvSpPr>
            <p:cNvPr id="22" name="Rounded Rectangle 21"/>
            <p:cNvSpPr/>
            <p:nvPr/>
          </p:nvSpPr>
          <p:spPr>
            <a:xfrm>
              <a:off x="4951486" y="3108906"/>
              <a:ext cx="6297138" cy="570666"/>
            </a:xfrm>
            <a:prstGeom prst="round2Diag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a:solidFill>
                    <a:schemeClr val="tx1"/>
                  </a:solidFill>
                  <a:latin typeface="Arial MT Std Light"/>
                </a:rPr>
                <a:t>Overall, how dependent would </a:t>
              </a:r>
              <a:r>
                <a:rPr lang="en-GB" sz="1400" b="1" dirty="0" smtClean="0">
                  <a:solidFill>
                    <a:schemeClr val="tx1"/>
                  </a:solidFill>
                  <a:latin typeface="Arial MT Std Light"/>
                </a:rPr>
                <a:t>is your </a:t>
              </a:r>
              <a:r>
                <a:rPr lang="en-GB" sz="1400" b="1" dirty="0">
                  <a:solidFill>
                    <a:schemeClr val="tx1"/>
                  </a:solidFill>
                  <a:latin typeface="Arial MT Std Light"/>
                </a:rPr>
                <a:t>company is on non-UK workers?</a:t>
              </a:r>
            </a:p>
          </p:txBody>
        </p:sp>
      </p:grpSp>
      <p:sp>
        <p:nvSpPr>
          <p:cNvPr id="30" name="Rounded Rectangle 21"/>
          <p:cNvSpPr/>
          <p:nvPr/>
        </p:nvSpPr>
        <p:spPr>
          <a:xfrm>
            <a:off x="4971185" y="3237346"/>
            <a:ext cx="3724266" cy="452202"/>
          </a:xfrm>
          <a:prstGeom prst="round2DiagRect">
            <a:avLst/>
          </a:prstGeom>
          <a:solidFill>
            <a:schemeClr val="accent4">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a:solidFill>
                  <a:schemeClr val="tx1"/>
                </a:solidFill>
                <a:latin typeface="Arial MT Std Light"/>
              </a:rPr>
              <a:t>Dependence on non-UK workers by region (very/quite)</a:t>
            </a:r>
          </a:p>
        </p:txBody>
      </p:sp>
      <p:graphicFrame>
        <p:nvGraphicFramePr>
          <p:cNvPr id="7" name="Chart 6"/>
          <p:cNvGraphicFramePr/>
          <p:nvPr>
            <p:extLst>
              <p:ext uri="{D42A27DB-BD31-4B8C-83A1-F6EECF244321}">
                <p14:modId xmlns:p14="http://schemas.microsoft.com/office/powerpoint/2010/main" val="752628050"/>
              </p:ext>
            </p:extLst>
          </p:nvPr>
        </p:nvGraphicFramePr>
        <p:xfrm>
          <a:off x="4425322" y="3492484"/>
          <a:ext cx="4601393" cy="2402961"/>
        </p:xfrm>
        <a:graphic>
          <a:graphicData uri="http://schemas.openxmlformats.org/drawingml/2006/chart">
            <c:chart xmlns:c="http://schemas.openxmlformats.org/drawingml/2006/chart" xmlns:r="http://schemas.openxmlformats.org/officeDocument/2006/relationships" r:id="rId3"/>
          </a:graphicData>
        </a:graphic>
      </p:graphicFrame>
      <p:sp>
        <p:nvSpPr>
          <p:cNvPr id="36" name="TextBox 35"/>
          <p:cNvSpPr txBox="1"/>
          <p:nvPr/>
        </p:nvSpPr>
        <p:spPr>
          <a:xfrm>
            <a:off x="4403945" y="5696581"/>
            <a:ext cx="4231631" cy="246221"/>
          </a:xfrm>
          <a:prstGeom prst="rect">
            <a:avLst/>
          </a:prstGeom>
          <a:noFill/>
        </p:spPr>
        <p:txBody>
          <a:bodyPr wrap="square" rtlCol="0">
            <a:spAutoFit/>
          </a:bodyPr>
          <a:lstStyle/>
          <a:p>
            <a:r>
              <a:rPr lang="en-GB" sz="1000" i="1" dirty="0"/>
              <a:t>Base: All employers (401)</a:t>
            </a:r>
          </a:p>
        </p:txBody>
      </p:sp>
      <p:grpSp>
        <p:nvGrpSpPr>
          <p:cNvPr id="37" name="Group 36"/>
          <p:cNvGrpSpPr/>
          <p:nvPr/>
        </p:nvGrpSpPr>
        <p:grpSpPr>
          <a:xfrm>
            <a:off x="7333937" y="4294068"/>
            <a:ext cx="1097303" cy="1506303"/>
            <a:chOff x="8218117" y="3847565"/>
            <a:chExt cx="805599" cy="973889"/>
          </a:xfrm>
        </p:grpSpPr>
        <p:sp>
          <p:nvSpPr>
            <p:cNvPr id="38" name="Freeform 1235"/>
            <p:cNvSpPr>
              <a:spLocks/>
            </p:cNvSpPr>
            <p:nvPr/>
          </p:nvSpPr>
          <p:spPr bwMode="auto">
            <a:xfrm>
              <a:off x="8383754" y="3920987"/>
              <a:ext cx="639962" cy="900467"/>
            </a:xfrm>
            <a:custGeom>
              <a:avLst/>
              <a:gdLst>
                <a:gd name="T0" fmla="*/ 2147483647 w 1897"/>
                <a:gd name="T1" fmla="*/ 2147483647 h 3434"/>
                <a:gd name="T2" fmla="*/ 2147483647 w 1897"/>
                <a:gd name="T3" fmla="*/ 2147483647 h 3434"/>
                <a:gd name="T4" fmla="*/ 2147483647 w 1897"/>
                <a:gd name="T5" fmla="*/ 2147483647 h 3434"/>
                <a:gd name="T6" fmla="*/ 2147483647 w 1897"/>
                <a:gd name="T7" fmla="*/ 2147483647 h 3434"/>
                <a:gd name="T8" fmla="*/ 2147483647 w 1897"/>
                <a:gd name="T9" fmla="*/ 2147483647 h 3434"/>
                <a:gd name="T10" fmla="*/ 2147483647 w 1897"/>
                <a:gd name="T11" fmla="*/ 2147483647 h 3434"/>
                <a:gd name="T12" fmla="*/ 2147483647 w 1897"/>
                <a:gd name="T13" fmla="*/ 2147483647 h 3434"/>
                <a:gd name="T14" fmla="*/ 2147483647 w 1897"/>
                <a:gd name="T15" fmla="*/ 2147483647 h 3434"/>
                <a:gd name="T16" fmla="*/ 2147483647 w 1897"/>
                <a:gd name="T17" fmla="*/ 2147483647 h 3434"/>
                <a:gd name="T18" fmla="*/ 2147483647 w 1897"/>
                <a:gd name="T19" fmla="*/ 2147483647 h 3434"/>
                <a:gd name="T20" fmla="*/ 2147483647 w 1897"/>
                <a:gd name="T21" fmla="*/ 2147483647 h 3434"/>
                <a:gd name="T22" fmla="*/ 2147483647 w 1897"/>
                <a:gd name="T23" fmla="*/ 2147483647 h 3434"/>
                <a:gd name="T24" fmla="*/ 2147483647 w 1897"/>
                <a:gd name="T25" fmla="*/ 2147483647 h 3434"/>
                <a:gd name="T26" fmla="*/ 2147483647 w 1897"/>
                <a:gd name="T27" fmla="*/ 2147483647 h 3434"/>
                <a:gd name="T28" fmla="*/ 2147483647 w 1897"/>
                <a:gd name="T29" fmla="*/ 2147483647 h 3434"/>
                <a:gd name="T30" fmla="*/ 2147483647 w 1897"/>
                <a:gd name="T31" fmla="*/ 2147483647 h 3434"/>
                <a:gd name="T32" fmla="*/ 2147483647 w 1897"/>
                <a:gd name="T33" fmla="*/ 2147483647 h 3434"/>
                <a:gd name="T34" fmla="*/ 2147483647 w 1897"/>
                <a:gd name="T35" fmla="*/ 2147483647 h 3434"/>
                <a:gd name="T36" fmla="*/ 2147483647 w 1897"/>
                <a:gd name="T37" fmla="*/ 2147483647 h 3434"/>
                <a:gd name="T38" fmla="*/ 2147483647 w 1897"/>
                <a:gd name="T39" fmla="*/ 2147483647 h 3434"/>
                <a:gd name="T40" fmla="*/ 2147483647 w 1897"/>
                <a:gd name="T41" fmla="*/ 2147483647 h 3434"/>
                <a:gd name="T42" fmla="*/ 2147483647 w 1897"/>
                <a:gd name="T43" fmla="*/ 2147483647 h 3434"/>
                <a:gd name="T44" fmla="*/ 2147483647 w 1897"/>
                <a:gd name="T45" fmla="*/ 2147483647 h 3434"/>
                <a:gd name="T46" fmla="*/ 2147483647 w 1897"/>
                <a:gd name="T47" fmla="*/ 2147483647 h 3434"/>
                <a:gd name="T48" fmla="*/ 2147483647 w 1897"/>
                <a:gd name="T49" fmla="*/ 2147483647 h 3434"/>
                <a:gd name="T50" fmla="*/ 2147483647 w 1897"/>
                <a:gd name="T51" fmla="*/ 2147483647 h 3434"/>
                <a:gd name="T52" fmla="*/ 2147483647 w 1897"/>
                <a:gd name="T53" fmla="*/ 2147483647 h 3434"/>
                <a:gd name="T54" fmla="*/ 2147483647 w 1897"/>
                <a:gd name="T55" fmla="*/ 2147483647 h 3434"/>
                <a:gd name="T56" fmla="*/ 2147483647 w 1897"/>
                <a:gd name="T57" fmla="*/ 2147483647 h 3434"/>
                <a:gd name="T58" fmla="*/ 2147483647 w 1897"/>
                <a:gd name="T59" fmla="*/ 2147483647 h 3434"/>
                <a:gd name="T60" fmla="*/ 2147483647 w 1897"/>
                <a:gd name="T61" fmla="*/ 2147483647 h 3434"/>
                <a:gd name="T62" fmla="*/ 2147483647 w 1897"/>
                <a:gd name="T63" fmla="*/ 2147483647 h 3434"/>
                <a:gd name="T64" fmla="*/ 2147483647 w 1897"/>
                <a:gd name="T65" fmla="*/ 2147483647 h 3434"/>
                <a:gd name="T66" fmla="*/ 2147483647 w 1897"/>
                <a:gd name="T67" fmla="*/ 2147483647 h 3434"/>
                <a:gd name="T68" fmla="*/ 2147483647 w 1897"/>
                <a:gd name="T69" fmla="*/ 2147483647 h 3434"/>
                <a:gd name="T70" fmla="*/ 2147483647 w 1897"/>
                <a:gd name="T71" fmla="*/ 2147483647 h 3434"/>
                <a:gd name="T72" fmla="*/ 2147483647 w 1897"/>
                <a:gd name="T73" fmla="*/ 2147483647 h 3434"/>
                <a:gd name="T74" fmla="*/ 2147483647 w 1897"/>
                <a:gd name="T75" fmla="*/ 2147483647 h 3434"/>
                <a:gd name="T76" fmla="*/ 2147483647 w 1897"/>
                <a:gd name="T77" fmla="*/ 2147483647 h 3434"/>
                <a:gd name="T78" fmla="*/ 2147483647 w 1897"/>
                <a:gd name="T79" fmla="*/ 2147483647 h 3434"/>
                <a:gd name="T80" fmla="*/ 2147483647 w 1897"/>
                <a:gd name="T81" fmla="*/ 2147483647 h 3434"/>
                <a:gd name="T82" fmla="*/ 2147483647 w 1897"/>
                <a:gd name="T83" fmla="*/ 2147483647 h 3434"/>
                <a:gd name="T84" fmla="*/ 2147483647 w 1897"/>
                <a:gd name="T85" fmla="*/ 2147483647 h 3434"/>
                <a:gd name="T86" fmla="*/ 2147483647 w 1897"/>
                <a:gd name="T87" fmla="*/ 2147483647 h 3434"/>
                <a:gd name="T88" fmla="*/ 2147483647 w 1897"/>
                <a:gd name="T89" fmla="*/ 2147483647 h 3434"/>
                <a:gd name="T90" fmla="*/ 2147483647 w 1897"/>
                <a:gd name="T91" fmla="*/ 2147483647 h 3434"/>
                <a:gd name="T92" fmla="*/ 2147483647 w 1897"/>
                <a:gd name="T93" fmla="*/ 2147483647 h 3434"/>
                <a:gd name="T94" fmla="*/ 2147483647 w 1897"/>
                <a:gd name="T95" fmla="*/ 2147483647 h 3434"/>
                <a:gd name="T96" fmla="*/ 2147483647 w 1897"/>
                <a:gd name="T97" fmla="*/ 2147483647 h 3434"/>
                <a:gd name="T98" fmla="*/ 2147483647 w 1897"/>
                <a:gd name="T99" fmla="*/ 2147483647 h 3434"/>
                <a:gd name="T100" fmla="*/ 2147483647 w 1897"/>
                <a:gd name="T101" fmla="*/ 2147483647 h 3434"/>
                <a:gd name="T102" fmla="*/ 2147483647 w 1897"/>
                <a:gd name="T103" fmla="*/ 2147483647 h 3434"/>
                <a:gd name="T104" fmla="*/ 2147483647 w 1897"/>
                <a:gd name="T105" fmla="*/ 2147483647 h 3434"/>
                <a:gd name="T106" fmla="*/ 2147483647 w 1897"/>
                <a:gd name="T107" fmla="*/ 2147483647 h 3434"/>
                <a:gd name="T108" fmla="*/ 2147483647 w 1897"/>
                <a:gd name="T109" fmla="*/ 2147483647 h 3434"/>
                <a:gd name="T110" fmla="*/ 2147483647 w 1897"/>
                <a:gd name="T111" fmla="*/ 2147483647 h 3434"/>
                <a:gd name="T112" fmla="*/ 2147483647 w 1897"/>
                <a:gd name="T113" fmla="*/ 2147483647 h 3434"/>
                <a:gd name="T114" fmla="*/ 2147483647 w 1897"/>
                <a:gd name="T115" fmla="*/ 2147483647 h 3434"/>
                <a:gd name="T116" fmla="*/ 2147483647 w 1897"/>
                <a:gd name="T117" fmla="*/ 2147483647 h 3434"/>
                <a:gd name="T118" fmla="*/ 2147483647 w 1897"/>
                <a:gd name="T119" fmla="*/ 2147483647 h 3434"/>
                <a:gd name="T120" fmla="*/ 2147483647 w 1897"/>
                <a:gd name="T121" fmla="*/ 2147483647 h 3434"/>
                <a:gd name="T122" fmla="*/ 2147483647 w 1897"/>
                <a:gd name="T123" fmla="*/ 2147483647 h 343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897"/>
                <a:gd name="T187" fmla="*/ 0 h 3434"/>
                <a:gd name="T188" fmla="*/ 1897 w 1897"/>
                <a:gd name="T189" fmla="*/ 3434 h 343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897" h="3434">
                  <a:moveTo>
                    <a:pt x="1883" y="2300"/>
                  </a:moveTo>
                  <a:lnTo>
                    <a:pt x="1870" y="2272"/>
                  </a:lnTo>
                  <a:lnTo>
                    <a:pt x="1869" y="2267"/>
                  </a:lnTo>
                  <a:lnTo>
                    <a:pt x="1863" y="2259"/>
                  </a:lnTo>
                  <a:lnTo>
                    <a:pt x="1858" y="2253"/>
                  </a:lnTo>
                  <a:lnTo>
                    <a:pt x="1855" y="2251"/>
                  </a:lnTo>
                  <a:lnTo>
                    <a:pt x="1800" y="2214"/>
                  </a:lnTo>
                  <a:lnTo>
                    <a:pt x="1794" y="2209"/>
                  </a:lnTo>
                  <a:lnTo>
                    <a:pt x="1786" y="2206"/>
                  </a:lnTo>
                  <a:lnTo>
                    <a:pt x="1780" y="2201"/>
                  </a:lnTo>
                  <a:lnTo>
                    <a:pt x="1763" y="2197"/>
                  </a:lnTo>
                  <a:lnTo>
                    <a:pt x="1738" y="2193"/>
                  </a:lnTo>
                  <a:lnTo>
                    <a:pt x="1694" y="2193"/>
                  </a:lnTo>
                  <a:lnTo>
                    <a:pt x="1594" y="2197"/>
                  </a:lnTo>
                  <a:lnTo>
                    <a:pt x="1592" y="2195"/>
                  </a:lnTo>
                  <a:lnTo>
                    <a:pt x="1589" y="2195"/>
                  </a:lnTo>
                  <a:lnTo>
                    <a:pt x="1586" y="2197"/>
                  </a:lnTo>
                  <a:lnTo>
                    <a:pt x="1575" y="2209"/>
                  </a:lnTo>
                  <a:lnTo>
                    <a:pt x="1574" y="2212"/>
                  </a:lnTo>
                  <a:lnTo>
                    <a:pt x="1569" y="2231"/>
                  </a:lnTo>
                  <a:lnTo>
                    <a:pt x="1566" y="2250"/>
                  </a:lnTo>
                  <a:lnTo>
                    <a:pt x="1564" y="2254"/>
                  </a:lnTo>
                  <a:lnTo>
                    <a:pt x="1561" y="2256"/>
                  </a:lnTo>
                  <a:lnTo>
                    <a:pt x="1553" y="2268"/>
                  </a:lnTo>
                  <a:lnTo>
                    <a:pt x="1549" y="2272"/>
                  </a:lnTo>
                  <a:lnTo>
                    <a:pt x="1520" y="2268"/>
                  </a:lnTo>
                  <a:lnTo>
                    <a:pt x="1517" y="2268"/>
                  </a:lnTo>
                  <a:lnTo>
                    <a:pt x="1514" y="2264"/>
                  </a:lnTo>
                  <a:lnTo>
                    <a:pt x="1510" y="2258"/>
                  </a:lnTo>
                  <a:lnTo>
                    <a:pt x="1500" y="2243"/>
                  </a:lnTo>
                  <a:lnTo>
                    <a:pt x="1499" y="2242"/>
                  </a:lnTo>
                  <a:lnTo>
                    <a:pt x="1480" y="2234"/>
                  </a:lnTo>
                  <a:lnTo>
                    <a:pt x="1477" y="2234"/>
                  </a:lnTo>
                  <a:lnTo>
                    <a:pt x="1472" y="2236"/>
                  </a:lnTo>
                  <a:lnTo>
                    <a:pt x="1467" y="2239"/>
                  </a:lnTo>
                  <a:lnTo>
                    <a:pt x="1463" y="2240"/>
                  </a:lnTo>
                  <a:lnTo>
                    <a:pt x="1461" y="2240"/>
                  </a:lnTo>
                  <a:lnTo>
                    <a:pt x="1460" y="2240"/>
                  </a:lnTo>
                  <a:lnTo>
                    <a:pt x="1461" y="2239"/>
                  </a:lnTo>
                  <a:lnTo>
                    <a:pt x="1463" y="2234"/>
                  </a:lnTo>
                  <a:lnTo>
                    <a:pt x="1466" y="2229"/>
                  </a:lnTo>
                  <a:lnTo>
                    <a:pt x="1494" y="2190"/>
                  </a:lnTo>
                  <a:lnTo>
                    <a:pt x="1497" y="2186"/>
                  </a:lnTo>
                  <a:lnTo>
                    <a:pt x="1520" y="2161"/>
                  </a:lnTo>
                  <a:lnTo>
                    <a:pt x="1525" y="2156"/>
                  </a:lnTo>
                  <a:lnTo>
                    <a:pt x="1528" y="2154"/>
                  </a:lnTo>
                  <a:lnTo>
                    <a:pt x="1530" y="2154"/>
                  </a:lnTo>
                  <a:lnTo>
                    <a:pt x="1533" y="2153"/>
                  </a:lnTo>
                  <a:lnTo>
                    <a:pt x="1535" y="2151"/>
                  </a:lnTo>
                  <a:lnTo>
                    <a:pt x="1535" y="2150"/>
                  </a:lnTo>
                  <a:lnTo>
                    <a:pt x="1536" y="2147"/>
                  </a:lnTo>
                  <a:lnTo>
                    <a:pt x="1538" y="2128"/>
                  </a:lnTo>
                  <a:lnTo>
                    <a:pt x="1538" y="2123"/>
                  </a:lnTo>
                  <a:lnTo>
                    <a:pt x="1536" y="2118"/>
                  </a:lnTo>
                  <a:lnTo>
                    <a:pt x="1536" y="2112"/>
                  </a:lnTo>
                  <a:lnTo>
                    <a:pt x="1535" y="2109"/>
                  </a:lnTo>
                  <a:lnTo>
                    <a:pt x="1531" y="2095"/>
                  </a:lnTo>
                  <a:lnTo>
                    <a:pt x="1530" y="2093"/>
                  </a:lnTo>
                  <a:lnTo>
                    <a:pt x="1513" y="2054"/>
                  </a:lnTo>
                  <a:lnTo>
                    <a:pt x="1511" y="2051"/>
                  </a:lnTo>
                  <a:lnTo>
                    <a:pt x="1503" y="2036"/>
                  </a:lnTo>
                  <a:lnTo>
                    <a:pt x="1497" y="2025"/>
                  </a:lnTo>
                  <a:lnTo>
                    <a:pt x="1483" y="2008"/>
                  </a:lnTo>
                  <a:lnTo>
                    <a:pt x="1478" y="2003"/>
                  </a:lnTo>
                  <a:lnTo>
                    <a:pt x="1477" y="2003"/>
                  </a:lnTo>
                  <a:lnTo>
                    <a:pt x="1474" y="2003"/>
                  </a:lnTo>
                  <a:lnTo>
                    <a:pt x="1472" y="2003"/>
                  </a:lnTo>
                  <a:lnTo>
                    <a:pt x="1461" y="1998"/>
                  </a:lnTo>
                  <a:lnTo>
                    <a:pt x="1419" y="1968"/>
                  </a:lnTo>
                  <a:lnTo>
                    <a:pt x="1413" y="1964"/>
                  </a:lnTo>
                  <a:lnTo>
                    <a:pt x="1391" y="1947"/>
                  </a:lnTo>
                  <a:lnTo>
                    <a:pt x="1388" y="1942"/>
                  </a:lnTo>
                  <a:lnTo>
                    <a:pt x="1381" y="1933"/>
                  </a:lnTo>
                  <a:lnTo>
                    <a:pt x="1375" y="1923"/>
                  </a:lnTo>
                  <a:lnTo>
                    <a:pt x="1370" y="1920"/>
                  </a:lnTo>
                  <a:lnTo>
                    <a:pt x="1369" y="1920"/>
                  </a:lnTo>
                  <a:lnTo>
                    <a:pt x="1366" y="1920"/>
                  </a:lnTo>
                  <a:lnTo>
                    <a:pt x="1341" y="1928"/>
                  </a:lnTo>
                  <a:lnTo>
                    <a:pt x="1305" y="1934"/>
                  </a:lnTo>
                  <a:lnTo>
                    <a:pt x="1277" y="1936"/>
                  </a:lnTo>
                  <a:lnTo>
                    <a:pt x="1270" y="1931"/>
                  </a:lnTo>
                  <a:lnTo>
                    <a:pt x="1269" y="1931"/>
                  </a:lnTo>
                  <a:lnTo>
                    <a:pt x="1269" y="1929"/>
                  </a:lnTo>
                  <a:lnTo>
                    <a:pt x="1270" y="1928"/>
                  </a:lnTo>
                  <a:lnTo>
                    <a:pt x="1286" y="1918"/>
                  </a:lnTo>
                  <a:lnTo>
                    <a:pt x="1291" y="1917"/>
                  </a:lnTo>
                  <a:lnTo>
                    <a:pt x="1294" y="1918"/>
                  </a:lnTo>
                  <a:lnTo>
                    <a:pt x="1299" y="1918"/>
                  </a:lnTo>
                  <a:lnTo>
                    <a:pt x="1305" y="1922"/>
                  </a:lnTo>
                  <a:lnTo>
                    <a:pt x="1306" y="1925"/>
                  </a:lnTo>
                  <a:lnTo>
                    <a:pt x="1308" y="1925"/>
                  </a:lnTo>
                  <a:lnTo>
                    <a:pt x="1311" y="1925"/>
                  </a:lnTo>
                  <a:lnTo>
                    <a:pt x="1338" y="1920"/>
                  </a:lnTo>
                  <a:lnTo>
                    <a:pt x="1349" y="1917"/>
                  </a:lnTo>
                  <a:lnTo>
                    <a:pt x="1361" y="1911"/>
                  </a:lnTo>
                  <a:lnTo>
                    <a:pt x="1366" y="1909"/>
                  </a:lnTo>
                  <a:lnTo>
                    <a:pt x="1369" y="1909"/>
                  </a:lnTo>
                  <a:lnTo>
                    <a:pt x="1372" y="1911"/>
                  </a:lnTo>
                  <a:lnTo>
                    <a:pt x="1378" y="1912"/>
                  </a:lnTo>
                  <a:lnTo>
                    <a:pt x="1380" y="1912"/>
                  </a:lnTo>
                  <a:lnTo>
                    <a:pt x="1381" y="1914"/>
                  </a:lnTo>
                  <a:lnTo>
                    <a:pt x="1383" y="1917"/>
                  </a:lnTo>
                  <a:lnTo>
                    <a:pt x="1386" y="1922"/>
                  </a:lnTo>
                  <a:lnTo>
                    <a:pt x="1388" y="1925"/>
                  </a:lnTo>
                  <a:lnTo>
                    <a:pt x="1402" y="1936"/>
                  </a:lnTo>
                  <a:lnTo>
                    <a:pt x="1414" y="1945"/>
                  </a:lnTo>
                  <a:lnTo>
                    <a:pt x="1419" y="1948"/>
                  </a:lnTo>
                  <a:lnTo>
                    <a:pt x="1424" y="1948"/>
                  </a:lnTo>
                  <a:lnTo>
                    <a:pt x="1428" y="1948"/>
                  </a:lnTo>
                  <a:lnTo>
                    <a:pt x="1431" y="1947"/>
                  </a:lnTo>
                  <a:lnTo>
                    <a:pt x="1442" y="1940"/>
                  </a:lnTo>
                  <a:lnTo>
                    <a:pt x="1447" y="1940"/>
                  </a:lnTo>
                  <a:lnTo>
                    <a:pt x="1450" y="1940"/>
                  </a:lnTo>
                  <a:lnTo>
                    <a:pt x="1460" y="1943"/>
                  </a:lnTo>
                  <a:lnTo>
                    <a:pt x="1464" y="1947"/>
                  </a:lnTo>
                  <a:lnTo>
                    <a:pt x="1470" y="1950"/>
                  </a:lnTo>
                  <a:lnTo>
                    <a:pt x="1472" y="1951"/>
                  </a:lnTo>
                  <a:lnTo>
                    <a:pt x="1472" y="1954"/>
                  </a:lnTo>
                  <a:lnTo>
                    <a:pt x="1474" y="1954"/>
                  </a:lnTo>
                  <a:lnTo>
                    <a:pt x="1472" y="1959"/>
                  </a:lnTo>
                  <a:lnTo>
                    <a:pt x="1469" y="1964"/>
                  </a:lnTo>
                  <a:lnTo>
                    <a:pt x="1467" y="1967"/>
                  </a:lnTo>
                  <a:lnTo>
                    <a:pt x="1467" y="1968"/>
                  </a:lnTo>
                  <a:lnTo>
                    <a:pt x="1469" y="1968"/>
                  </a:lnTo>
                  <a:lnTo>
                    <a:pt x="1470" y="1967"/>
                  </a:lnTo>
                  <a:lnTo>
                    <a:pt x="1474" y="1962"/>
                  </a:lnTo>
                  <a:lnTo>
                    <a:pt x="1475" y="1959"/>
                  </a:lnTo>
                  <a:lnTo>
                    <a:pt x="1477" y="1956"/>
                  </a:lnTo>
                  <a:lnTo>
                    <a:pt x="1477" y="1953"/>
                  </a:lnTo>
                  <a:lnTo>
                    <a:pt x="1477" y="1951"/>
                  </a:lnTo>
                  <a:lnTo>
                    <a:pt x="1475" y="1948"/>
                  </a:lnTo>
                  <a:lnTo>
                    <a:pt x="1474" y="1945"/>
                  </a:lnTo>
                  <a:lnTo>
                    <a:pt x="1470" y="1939"/>
                  </a:lnTo>
                  <a:lnTo>
                    <a:pt x="1469" y="1936"/>
                  </a:lnTo>
                  <a:lnTo>
                    <a:pt x="1453" y="1914"/>
                  </a:lnTo>
                  <a:lnTo>
                    <a:pt x="1438" y="1895"/>
                  </a:lnTo>
                  <a:lnTo>
                    <a:pt x="1435" y="1892"/>
                  </a:lnTo>
                  <a:lnTo>
                    <a:pt x="1422" y="1876"/>
                  </a:lnTo>
                  <a:lnTo>
                    <a:pt x="1410" y="1862"/>
                  </a:lnTo>
                  <a:lnTo>
                    <a:pt x="1403" y="1854"/>
                  </a:lnTo>
                  <a:lnTo>
                    <a:pt x="1392" y="1834"/>
                  </a:lnTo>
                  <a:lnTo>
                    <a:pt x="1391" y="1833"/>
                  </a:lnTo>
                  <a:lnTo>
                    <a:pt x="1380" y="1798"/>
                  </a:lnTo>
                  <a:lnTo>
                    <a:pt x="1378" y="1793"/>
                  </a:lnTo>
                  <a:lnTo>
                    <a:pt x="1378" y="1792"/>
                  </a:lnTo>
                  <a:lnTo>
                    <a:pt x="1380" y="1783"/>
                  </a:lnTo>
                  <a:lnTo>
                    <a:pt x="1381" y="1779"/>
                  </a:lnTo>
                  <a:lnTo>
                    <a:pt x="1388" y="1768"/>
                  </a:lnTo>
                  <a:lnTo>
                    <a:pt x="1389" y="1765"/>
                  </a:lnTo>
                  <a:lnTo>
                    <a:pt x="1395" y="1764"/>
                  </a:lnTo>
                  <a:lnTo>
                    <a:pt x="1400" y="1761"/>
                  </a:lnTo>
                  <a:lnTo>
                    <a:pt x="1408" y="1758"/>
                  </a:lnTo>
                  <a:lnTo>
                    <a:pt x="1410" y="1756"/>
                  </a:lnTo>
                  <a:lnTo>
                    <a:pt x="1408" y="1753"/>
                  </a:lnTo>
                  <a:lnTo>
                    <a:pt x="1399" y="1748"/>
                  </a:lnTo>
                  <a:lnTo>
                    <a:pt x="1391" y="1745"/>
                  </a:lnTo>
                  <a:lnTo>
                    <a:pt x="1372" y="1740"/>
                  </a:lnTo>
                  <a:lnTo>
                    <a:pt x="1369" y="1737"/>
                  </a:lnTo>
                  <a:lnTo>
                    <a:pt x="1364" y="1734"/>
                  </a:lnTo>
                  <a:lnTo>
                    <a:pt x="1331" y="1700"/>
                  </a:lnTo>
                  <a:lnTo>
                    <a:pt x="1328" y="1694"/>
                  </a:lnTo>
                  <a:lnTo>
                    <a:pt x="1327" y="1692"/>
                  </a:lnTo>
                  <a:lnTo>
                    <a:pt x="1325" y="1686"/>
                  </a:lnTo>
                  <a:lnTo>
                    <a:pt x="1324" y="1679"/>
                  </a:lnTo>
                  <a:lnTo>
                    <a:pt x="1324" y="1676"/>
                  </a:lnTo>
                  <a:lnTo>
                    <a:pt x="1322" y="1673"/>
                  </a:lnTo>
                  <a:lnTo>
                    <a:pt x="1316" y="1659"/>
                  </a:lnTo>
                  <a:lnTo>
                    <a:pt x="1299" y="1631"/>
                  </a:lnTo>
                  <a:lnTo>
                    <a:pt x="1297" y="1629"/>
                  </a:lnTo>
                  <a:lnTo>
                    <a:pt x="1286" y="1619"/>
                  </a:lnTo>
                  <a:lnTo>
                    <a:pt x="1236" y="1590"/>
                  </a:lnTo>
                  <a:lnTo>
                    <a:pt x="1235" y="1590"/>
                  </a:lnTo>
                  <a:lnTo>
                    <a:pt x="1220" y="1586"/>
                  </a:lnTo>
                  <a:lnTo>
                    <a:pt x="1205" y="1584"/>
                  </a:lnTo>
                  <a:lnTo>
                    <a:pt x="1181" y="1578"/>
                  </a:lnTo>
                  <a:lnTo>
                    <a:pt x="1153" y="1564"/>
                  </a:lnTo>
                  <a:lnTo>
                    <a:pt x="1124" y="1531"/>
                  </a:lnTo>
                  <a:lnTo>
                    <a:pt x="1113" y="1515"/>
                  </a:lnTo>
                  <a:lnTo>
                    <a:pt x="1111" y="1512"/>
                  </a:lnTo>
                  <a:lnTo>
                    <a:pt x="1111" y="1511"/>
                  </a:lnTo>
                  <a:lnTo>
                    <a:pt x="1097" y="1465"/>
                  </a:lnTo>
                  <a:lnTo>
                    <a:pt x="1094" y="1453"/>
                  </a:lnTo>
                  <a:lnTo>
                    <a:pt x="1089" y="1433"/>
                  </a:lnTo>
                  <a:lnTo>
                    <a:pt x="1080" y="1422"/>
                  </a:lnTo>
                  <a:lnTo>
                    <a:pt x="1064" y="1392"/>
                  </a:lnTo>
                  <a:lnTo>
                    <a:pt x="1063" y="1390"/>
                  </a:lnTo>
                  <a:lnTo>
                    <a:pt x="1041" y="1315"/>
                  </a:lnTo>
                  <a:lnTo>
                    <a:pt x="1033" y="1276"/>
                  </a:lnTo>
                  <a:lnTo>
                    <a:pt x="1031" y="1273"/>
                  </a:lnTo>
                  <a:lnTo>
                    <a:pt x="1033" y="1272"/>
                  </a:lnTo>
                  <a:lnTo>
                    <a:pt x="1035" y="1269"/>
                  </a:lnTo>
                  <a:lnTo>
                    <a:pt x="1036" y="1265"/>
                  </a:lnTo>
                  <a:lnTo>
                    <a:pt x="1038" y="1262"/>
                  </a:lnTo>
                  <a:lnTo>
                    <a:pt x="1038" y="1259"/>
                  </a:lnTo>
                  <a:lnTo>
                    <a:pt x="1031" y="1233"/>
                  </a:lnTo>
                  <a:lnTo>
                    <a:pt x="1024" y="1209"/>
                  </a:lnTo>
                  <a:lnTo>
                    <a:pt x="1020" y="1198"/>
                  </a:lnTo>
                  <a:lnTo>
                    <a:pt x="1020" y="1197"/>
                  </a:lnTo>
                  <a:lnTo>
                    <a:pt x="986" y="1172"/>
                  </a:lnTo>
                  <a:lnTo>
                    <a:pt x="985" y="1172"/>
                  </a:lnTo>
                  <a:lnTo>
                    <a:pt x="964" y="1156"/>
                  </a:lnTo>
                  <a:lnTo>
                    <a:pt x="953" y="1147"/>
                  </a:lnTo>
                  <a:lnTo>
                    <a:pt x="947" y="1137"/>
                  </a:lnTo>
                  <a:lnTo>
                    <a:pt x="905" y="1073"/>
                  </a:lnTo>
                  <a:lnTo>
                    <a:pt x="903" y="1073"/>
                  </a:lnTo>
                  <a:lnTo>
                    <a:pt x="888" y="1069"/>
                  </a:lnTo>
                  <a:lnTo>
                    <a:pt x="881" y="1067"/>
                  </a:lnTo>
                  <a:lnTo>
                    <a:pt x="880" y="1069"/>
                  </a:lnTo>
                  <a:lnTo>
                    <a:pt x="878" y="1070"/>
                  </a:lnTo>
                  <a:lnTo>
                    <a:pt x="877" y="1070"/>
                  </a:lnTo>
                  <a:lnTo>
                    <a:pt x="863" y="1067"/>
                  </a:lnTo>
                  <a:lnTo>
                    <a:pt x="855" y="1062"/>
                  </a:lnTo>
                  <a:lnTo>
                    <a:pt x="852" y="1059"/>
                  </a:lnTo>
                  <a:lnTo>
                    <a:pt x="836" y="1048"/>
                  </a:lnTo>
                  <a:lnTo>
                    <a:pt x="796" y="1022"/>
                  </a:lnTo>
                  <a:lnTo>
                    <a:pt x="794" y="1022"/>
                  </a:lnTo>
                  <a:lnTo>
                    <a:pt x="791" y="1020"/>
                  </a:lnTo>
                  <a:lnTo>
                    <a:pt x="786" y="1019"/>
                  </a:lnTo>
                  <a:lnTo>
                    <a:pt x="772" y="1019"/>
                  </a:lnTo>
                  <a:lnTo>
                    <a:pt x="771" y="1019"/>
                  </a:lnTo>
                  <a:lnTo>
                    <a:pt x="758" y="1019"/>
                  </a:lnTo>
                  <a:lnTo>
                    <a:pt x="753" y="1019"/>
                  </a:lnTo>
                  <a:lnTo>
                    <a:pt x="753" y="1020"/>
                  </a:lnTo>
                  <a:lnTo>
                    <a:pt x="749" y="1025"/>
                  </a:lnTo>
                  <a:lnTo>
                    <a:pt x="742" y="1031"/>
                  </a:lnTo>
                  <a:lnTo>
                    <a:pt x="739" y="1040"/>
                  </a:lnTo>
                  <a:lnTo>
                    <a:pt x="738" y="1050"/>
                  </a:lnTo>
                  <a:lnTo>
                    <a:pt x="735" y="1054"/>
                  </a:lnTo>
                  <a:lnTo>
                    <a:pt x="733" y="1056"/>
                  </a:lnTo>
                  <a:lnTo>
                    <a:pt x="711" y="1067"/>
                  </a:lnTo>
                  <a:lnTo>
                    <a:pt x="710" y="1067"/>
                  </a:lnTo>
                  <a:lnTo>
                    <a:pt x="697" y="1067"/>
                  </a:lnTo>
                  <a:lnTo>
                    <a:pt x="694" y="1065"/>
                  </a:lnTo>
                  <a:lnTo>
                    <a:pt x="691" y="1064"/>
                  </a:lnTo>
                  <a:lnTo>
                    <a:pt x="674" y="1054"/>
                  </a:lnTo>
                  <a:lnTo>
                    <a:pt x="633" y="1048"/>
                  </a:lnTo>
                  <a:lnTo>
                    <a:pt x="596" y="1044"/>
                  </a:lnTo>
                  <a:lnTo>
                    <a:pt x="567" y="1045"/>
                  </a:lnTo>
                  <a:lnTo>
                    <a:pt x="564" y="1045"/>
                  </a:lnTo>
                  <a:lnTo>
                    <a:pt x="560" y="1040"/>
                  </a:lnTo>
                  <a:lnTo>
                    <a:pt x="556" y="1033"/>
                  </a:lnTo>
                  <a:lnTo>
                    <a:pt x="556" y="1029"/>
                  </a:lnTo>
                  <a:lnTo>
                    <a:pt x="558" y="1029"/>
                  </a:lnTo>
                  <a:lnTo>
                    <a:pt x="560" y="1028"/>
                  </a:lnTo>
                  <a:lnTo>
                    <a:pt x="564" y="1028"/>
                  </a:lnTo>
                  <a:lnTo>
                    <a:pt x="581" y="1025"/>
                  </a:lnTo>
                  <a:lnTo>
                    <a:pt x="585" y="1026"/>
                  </a:lnTo>
                  <a:lnTo>
                    <a:pt x="588" y="1028"/>
                  </a:lnTo>
                  <a:lnTo>
                    <a:pt x="589" y="1031"/>
                  </a:lnTo>
                  <a:lnTo>
                    <a:pt x="594" y="1033"/>
                  </a:lnTo>
                  <a:lnTo>
                    <a:pt x="596" y="1034"/>
                  </a:lnTo>
                  <a:lnTo>
                    <a:pt x="605" y="1037"/>
                  </a:lnTo>
                  <a:lnTo>
                    <a:pt x="621" y="1042"/>
                  </a:lnTo>
                  <a:lnTo>
                    <a:pt x="622" y="1042"/>
                  </a:lnTo>
                  <a:lnTo>
                    <a:pt x="624" y="1042"/>
                  </a:lnTo>
                  <a:lnTo>
                    <a:pt x="625" y="1042"/>
                  </a:lnTo>
                  <a:lnTo>
                    <a:pt x="630" y="1036"/>
                  </a:lnTo>
                  <a:lnTo>
                    <a:pt x="653" y="1025"/>
                  </a:lnTo>
                  <a:lnTo>
                    <a:pt x="653" y="1023"/>
                  </a:lnTo>
                  <a:lnTo>
                    <a:pt x="655" y="1023"/>
                  </a:lnTo>
                  <a:lnTo>
                    <a:pt x="660" y="1025"/>
                  </a:lnTo>
                  <a:lnTo>
                    <a:pt x="671" y="1025"/>
                  </a:lnTo>
                  <a:lnTo>
                    <a:pt x="674" y="1023"/>
                  </a:lnTo>
                  <a:lnTo>
                    <a:pt x="675" y="1022"/>
                  </a:lnTo>
                  <a:lnTo>
                    <a:pt x="677" y="1019"/>
                  </a:lnTo>
                  <a:lnTo>
                    <a:pt x="677" y="1017"/>
                  </a:lnTo>
                  <a:lnTo>
                    <a:pt x="677" y="1014"/>
                  </a:lnTo>
                  <a:lnTo>
                    <a:pt x="675" y="1011"/>
                  </a:lnTo>
                  <a:lnTo>
                    <a:pt x="675" y="1009"/>
                  </a:lnTo>
                  <a:lnTo>
                    <a:pt x="678" y="1003"/>
                  </a:lnTo>
                  <a:lnTo>
                    <a:pt x="680" y="1000"/>
                  </a:lnTo>
                  <a:lnTo>
                    <a:pt x="714" y="967"/>
                  </a:lnTo>
                  <a:lnTo>
                    <a:pt x="717" y="964"/>
                  </a:lnTo>
                  <a:lnTo>
                    <a:pt x="721" y="964"/>
                  </a:lnTo>
                  <a:lnTo>
                    <a:pt x="727" y="962"/>
                  </a:lnTo>
                  <a:lnTo>
                    <a:pt x="730" y="964"/>
                  </a:lnTo>
                  <a:lnTo>
                    <a:pt x="735" y="964"/>
                  </a:lnTo>
                  <a:lnTo>
                    <a:pt x="736" y="965"/>
                  </a:lnTo>
                  <a:lnTo>
                    <a:pt x="739" y="969"/>
                  </a:lnTo>
                  <a:lnTo>
                    <a:pt x="744" y="970"/>
                  </a:lnTo>
                  <a:lnTo>
                    <a:pt x="749" y="970"/>
                  </a:lnTo>
                  <a:lnTo>
                    <a:pt x="755" y="969"/>
                  </a:lnTo>
                  <a:lnTo>
                    <a:pt x="783" y="951"/>
                  </a:lnTo>
                  <a:lnTo>
                    <a:pt x="799" y="937"/>
                  </a:lnTo>
                  <a:lnTo>
                    <a:pt x="800" y="934"/>
                  </a:lnTo>
                  <a:lnTo>
                    <a:pt x="800" y="933"/>
                  </a:lnTo>
                  <a:lnTo>
                    <a:pt x="799" y="931"/>
                  </a:lnTo>
                  <a:lnTo>
                    <a:pt x="786" y="917"/>
                  </a:lnTo>
                  <a:lnTo>
                    <a:pt x="785" y="917"/>
                  </a:lnTo>
                  <a:lnTo>
                    <a:pt x="778" y="914"/>
                  </a:lnTo>
                  <a:lnTo>
                    <a:pt x="772" y="914"/>
                  </a:lnTo>
                  <a:lnTo>
                    <a:pt x="749" y="895"/>
                  </a:lnTo>
                  <a:lnTo>
                    <a:pt x="749" y="892"/>
                  </a:lnTo>
                  <a:lnTo>
                    <a:pt x="750" y="879"/>
                  </a:lnTo>
                  <a:lnTo>
                    <a:pt x="750" y="878"/>
                  </a:lnTo>
                  <a:lnTo>
                    <a:pt x="749" y="872"/>
                  </a:lnTo>
                  <a:lnTo>
                    <a:pt x="749" y="870"/>
                  </a:lnTo>
                  <a:lnTo>
                    <a:pt x="747" y="869"/>
                  </a:lnTo>
                  <a:lnTo>
                    <a:pt x="746" y="869"/>
                  </a:lnTo>
                  <a:lnTo>
                    <a:pt x="731" y="865"/>
                  </a:lnTo>
                  <a:lnTo>
                    <a:pt x="727" y="865"/>
                  </a:lnTo>
                  <a:lnTo>
                    <a:pt x="724" y="867"/>
                  </a:lnTo>
                  <a:lnTo>
                    <a:pt x="721" y="867"/>
                  </a:lnTo>
                  <a:lnTo>
                    <a:pt x="717" y="872"/>
                  </a:lnTo>
                  <a:lnTo>
                    <a:pt x="717" y="873"/>
                  </a:lnTo>
                  <a:lnTo>
                    <a:pt x="716" y="875"/>
                  </a:lnTo>
                  <a:lnTo>
                    <a:pt x="710" y="879"/>
                  </a:lnTo>
                  <a:lnTo>
                    <a:pt x="706" y="881"/>
                  </a:lnTo>
                  <a:lnTo>
                    <a:pt x="664" y="903"/>
                  </a:lnTo>
                  <a:lnTo>
                    <a:pt x="650" y="909"/>
                  </a:lnTo>
                  <a:lnTo>
                    <a:pt x="647" y="909"/>
                  </a:lnTo>
                  <a:lnTo>
                    <a:pt x="646" y="909"/>
                  </a:lnTo>
                  <a:lnTo>
                    <a:pt x="641" y="908"/>
                  </a:lnTo>
                  <a:lnTo>
                    <a:pt x="638" y="906"/>
                  </a:lnTo>
                  <a:lnTo>
                    <a:pt x="636" y="906"/>
                  </a:lnTo>
                  <a:lnTo>
                    <a:pt x="636" y="904"/>
                  </a:lnTo>
                  <a:lnTo>
                    <a:pt x="636" y="903"/>
                  </a:lnTo>
                  <a:lnTo>
                    <a:pt x="636" y="901"/>
                  </a:lnTo>
                  <a:lnTo>
                    <a:pt x="641" y="904"/>
                  </a:lnTo>
                  <a:lnTo>
                    <a:pt x="646" y="904"/>
                  </a:lnTo>
                  <a:lnTo>
                    <a:pt x="655" y="901"/>
                  </a:lnTo>
                  <a:lnTo>
                    <a:pt x="656" y="901"/>
                  </a:lnTo>
                  <a:lnTo>
                    <a:pt x="660" y="895"/>
                  </a:lnTo>
                  <a:lnTo>
                    <a:pt x="678" y="878"/>
                  </a:lnTo>
                  <a:lnTo>
                    <a:pt x="691" y="869"/>
                  </a:lnTo>
                  <a:lnTo>
                    <a:pt x="696" y="867"/>
                  </a:lnTo>
                  <a:lnTo>
                    <a:pt x="719" y="861"/>
                  </a:lnTo>
                  <a:lnTo>
                    <a:pt x="728" y="861"/>
                  </a:lnTo>
                  <a:lnTo>
                    <a:pt x="752" y="856"/>
                  </a:lnTo>
                  <a:lnTo>
                    <a:pt x="766" y="853"/>
                  </a:lnTo>
                  <a:lnTo>
                    <a:pt x="780" y="840"/>
                  </a:lnTo>
                  <a:lnTo>
                    <a:pt x="805" y="820"/>
                  </a:lnTo>
                  <a:lnTo>
                    <a:pt x="806" y="817"/>
                  </a:lnTo>
                  <a:lnTo>
                    <a:pt x="817" y="797"/>
                  </a:lnTo>
                  <a:lnTo>
                    <a:pt x="817" y="795"/>
                  </a:lnTo>
                  <a:lnTo>
                    <a:pt x="816" y="794"/>
                  </a:lnTo>
                  <a:lnTo>
                    <a:pt x="819" y="778"/>
                  </a:lnTo>
                  <a:lnTo>
                    <a:pt x="830" y="740"/>
                  </a:lnTo>
                  <a:lnTo>
                    <a:pt x="830" y="739"/>
                  </a:lnTo>
                  <a:lnTo>
                    <a:pt x="833" y="737"/>
                  </a:lnTo>
                  <a:lnTo>
                    <a:pt x="835" y="736"/>
                  </a:lnTo>
                  <a:lnTo>
                    <a:pt x="835" y="734"/>
                  </a:lnTo>
                  <a:lnTo>
                    <a:pt x="841" y="736"/>
                  </a:lnTo>
                  <a:lnTo>
                    <a:pt x="841" y="734"/>
                  </a:lnTo>
                  <a:lnTo>
                    <a:pt x="850" y="726"/>
                  </a:lnTo>
                  <a:lnTo>
                    <a:pt x="853" y="723"/>
                  </a:lnTo>
                  <a:lnTo>
                    <a:pt x="860" y="714"/>
                  </a:lnTo>
                  <a:lnTo>
                    <a:pt x="871" y="698"/>
                  </a:lnTo>
                  <a:lnTo>
                    <a:pt x="877" y="678"/>
                  </a:lnTo>
                  <a:lnTo>
                    <a:pt x="878" y="676"/>
                  </a:lnTo>
                  <a:lnTo>
                    <a:pt x="878" y="667"/>
                  </a:lnTo>
                  <a:lnTo>
                    <a:pt x="878" y="664"/>
                  </a:lnTo>
                  <a:lnTo>
                    <a:pt x="889" y="630"/>
                  </a:lnTo>
                  <a:lnTo>
                    <a:pt x="894" y="620"/>
                  </a:lnTo>
                  <a:lnTo>
                    <a:pt x="903" y="598"/>
                  </a:lnTo>
                  <a:lnTo>
                    <a:pt x="903" y="595"/>
                  </a:lnTo>
                  <a:lnTo>
                    <a:pt x="903" y="594"/>
                  </a:lnTo>
                  <a:lnTo>
                    <a:pt x="899" y="590"/>
                  </a:lnTo>
                  <a:lnTo>
                    <a:pt x="896" y="586"/>
                  </a:lnTo>
                  <a:lnTo>
                    <a:pt x="896" y="583"/>
                  </a:lnTo>
                  <a:lnTo>
                    <a:pt x="896" y="576"/>
                  </a:lnTo>
                  <a:lnTo>
                    <a:pt x="897" y="564"/>
                  </a:lnTo>
                  <a:lnTo>
                    <a:pt x="897" y="562"/>
                  </a:lnTo>
                  <a:lnTo>
                    <a:pt x="906" y="537"/>
                  </a:lnTo>
                  <a:lnTo>
                    <a:pt x="910" y="530"/>
                  </a:lnTo>
                  <a:lnTo>
                    <a:pt x="927" y="503"/>
                  </a:lnTo>
                  <a:lnTo>
                    <a:pt x="930" y="498"/>
                  </a:lnTo>
                  <a:lnTo>
                    <a:pt x="939" y="487"/>
                  </a:lnTo>
                  <a:lnTo>
                    <a:pt x="949" y="473"/>
                  </a:lnTo>
                  <a:lnTo>
                    <a:pt x="950" y="472"/>
                  </a:lnTo>
                  <a:lnTo>
                    <a:pt x="958" y="456"/>
                  </a:lnTo>
                  <a:lnTo>
                    <a:pt x="941" y="411"/>
                  </a:lnTo>
                  <a:lnTo>
                    <a:pt x="936" y="398"/>
                  </a:lnTo>
                  <a:lnTo>
                    <a:pt x="921" y="378"/>
                  </a:lnTo>
                  <a:lnTo>
                    <a:pt x="919" y="376"/>
                  </a:lnTo>
                  <a:lnTo>
                    <a:pt x="903" y="372"/>
                  </a:lnTo>
                  <a:lnTo>
                    <a:pt x="902" y="372"/>
                  </a:lnTo>
                  <a:lnTo>
                    <a:pt x="889" y="372"/>
                  </a:lnTo>
                  <a:lnTo>
                    <a:pt x="881" y="372"/>
                  </a:lnTo>
                  <a:lnTo>
                    <a:pt x="877" y="372"/>
                  </a:lnTo>
                  <a:lnTo>
                    <a:pt x="875" y="373"/>
                  </a:lnTo>
                  <a:lnTo>
                    <a:pt x="874" y="375"/>
                  </a:lnTo>
                  <a:lnTo>
                    <a:pt x="872" y="376"/>
                  </a:lnTo>
                  <a:lnTo>
                    <a:pt x="871" y="380"/>
                  </a:lnTo>
                  <a:lnTo>
                    <a:pt x="867" y="381"/>
                  </a:lnTo>
                  <a:lnTo>
                    <a:pt x="863" y="383"/>
                  </a:lnTo>
                  <a:lnTo>
                    <a:pt x="794" y="386"/>
                  </a:lnTo>
                  <a:lnTo>
                    <a:pt x="786" y="384"/>
                  </a:lnTo>
                  <a:lnTo>
                    <a:pt x="744" y="378"/>
                  </a:lnTo>
                  <a:lnTo>
                    <a:pt x="736" y="373"/>
                  </a:lnTo>
                  <a:lnTo>
                    <a:pt x="722" y="372"/>
                  </a:lnTo>
                  <a:lnTo>
                    <a:pt x="706" y="376"/>
                  </a:lnTo>
                  <a:lnTo>
                    <a:pt x="705" y="378"/>
                  </a:lnTo>
                  <a:lnTo>
                    <a:pt x="706" y="380"/>
                  </a:lnTo>
                  <a:lnTo>
                    <a:pt x="703" y="381"/>
                  </a:lnTo>
                  <a:lnTo>
                    <a:pt x="700" y="384"/>
                  </a:lnTo>
                  <a:lnTo>
                    <a:pt x="692" y="387"/>
                  </a:lnTo>
                  <a:lnTo>
                    <a:pt x="688" y="389"/>
                  </a:lnTo>
                  <a:lnTo>
                    <a:pt x="685" y="389"/>
                  </a:lnTo>
                  <a:lnTo>
                    <a:pt x="674" y="387"/>
                  </a:lnTo>
                  <a:lnTo>
                    <a:pt x="663" y="384"/>
                  </a:lnTo>
                  <a:lnTo>
                    <a:pt x="644" y="378"/>
                  </a:lnTo>
                  <a:lnTo>
                    <a:pt x="635" y="373"/>
                  </a:lnTo>
                  <a:lnTo>
                    <a:pt x="633" y="373"/>
                  </a:lnTo>
                  <a:lnTo>
                    <a:pt x="633" y="372"/>
                  </a:lnTo>
                  <a:lnTo>
                    <a:pt x="631" y="370"/>
                  </a:lnTo>
                  <a:lnTo>
                    <a:pt x="631" y="369"/>
                  </a:lnTo>
                  <a:lnTo>
                    <a:pt x="619" y="369"/>
                  </a:lnTo>
                  <a:lnTo>
                    <a:pt x="616" y="369"/>
                  </a:lnTo>
                  <a:lnTo>
                    <a:pt x="596" y="375"/>
                  </a:lnTo>
                  <a:lnTo>
                    <a:pt x="588" y="378"/>
                  </a:lnTo>
                  <a:lnTo>
                    <a:pt x="575" y="392"/>
                  </a:lnTo>
                  <a:lnTo>
                    <a:pt x="566" y="392"/>
                  </a:lnTo>
                  <a:lnTo>
                    <a:pt x="556" y="392"/>
                  </a:lnTo>
                  <a:lnTo>
                    <a:pt x="555" y="392"/>
                  </a:lnTo>
                  <a:lnTo>
                    <a:pt x="547" y="394"/>
                  </a:lnTo>
                  <a:lnTo>
                    <a:pt x="547" y="395"/>
                  </a:lnTo>
                  <a:lnTo>
                    <a:pt x="546" y="395"/>
                  </a:lnTo>
                  <a:lnTo>
                    <a:pt x="541" y="401"/>
                  </a:lnTo>
                  <a:lnTo>
                    <a:pt x="535" y="406"/>
                  </a:lnTo>
                  <a:lnTo>
                    <a:pt x="521" y="417"/>
                  </a:lnTo>
                  <a:lnTo>
                    <a:pt x="519" y="419"/>
                  </a:lnTo>
                  <a:lnTo>
                    <a:pt x="511" y="422"/>
                  </a:lnTo>
                  <a:lnTo>
                    <a:pt x="508" y="423"/>
                  </a:lnTo>
                  <a:lnTo>
                    <a:pt x="505" y="423"/>
                  </a:lnTo>
                  <a:lnTo>
                    <a:pt x="485" y="422"/>
                  </a:lnTo>
                  <a:lnTo>
                    <a:pt x="478" y="422"/>
                  </a:lnTo>
                  <a:lnTo>
                    <a:pt x="475" y="422"/>
                  </a:lnTo>
                  <a:lnTo>
                    <a:pt x="469" y="423"/>
                  </a:lnTo>
                  <a:lnTo>
                    <a:pt x="464" y="425"/>
                  </a:lnTo>
                  <a:lnTo>
                    <a:pt x="463" y="425"/>
                  </a:lnTo>
                  <a:lnTo>
                    <a:pt x="464" y="428"/>
                  </a:lnTo>
                  <a:lnTo>
                    <a:pt x="466" y="428"/>
                  </a:lnTo>
                  <a:lnTo>
                    <a:pt x="471" y="428"/>
                  </a:lnTo>
                  <a:lnTo>
                    <a:pt x="471" y="430"/>
                  </a:lnTo>
                  <a:lnTo>
                    <a:pt x="472" y="430"/>
                  </a:lnTo>
                  <a:lnTo>
                    <a:pt x="472" y="431"/>
                  </a:lnTo>
                  <a:lnTo>
                    <a:pt x="472" y="433"/>
                  </a:lnTo>
                  <a:lnTo>
                    <a:pt x="472" y="434"/>
                  </a:lnTo>
                  <a:lnTo>
                    <a:pt x="472" y="436"/>
                  </a:lnTo>
                  <a:lnTo>
                    <a:pt x="447" y="459"/>
                  </a:lnTo>
                  <a:lnTo>
                    <a:pt x="442" y="461"/>
                  </a:lnTo>
                  <a:lnTo>
                    <a:pt x="439" y="464"/>
                  </a:lnTo>
                  <a:lnTo>
                    <a:pt x="436" y="464"/>
                  </a:lnTo>
                  <a:lnTo>
                    <a:pt x="435" y="462"/>
                  </a:lnTo>
                  <a:lnTo>
                    <a:pt x="428" y="459"/>
                  </a:lnTo>
                  <a:lnTo>
                    <a:pt x="436" y="442"/>
                  </a:lnTo>
                  <a:lnTo>
                    <a:pt x="442" y="434"/>
                  </a:lnTo>
                  <a:lnTo>
                    <a:pt x="456" y="422"/>
                  </a:lnTo>
                  <a:lnTo>
                    <a:pt x="480" y="390"/>
                  </a:lnTo>
                  <a:lnTo>
                    <a:pt x="480" y="389"/>
                  </a:lnTo>
                  <a:lnTo>
                    <a:pt x="471" y="387"/>
                  </a:lnTo>
                  <a:lnTo>
                    <a:pt x="439" y="389"/>
                  </a:lnTo>
                  <a:lnTo>
                    <a:pt x="431" y="392"/>
                  </a:lnTo>
                  <a:lnTo>
                    <a:pt x="428" y="394"/>
                  </a:lnTo>
                  <a:lnTo>
                    <a:pt x="411" y="409"/>
                  </a:lnTo>
                  <a:lnTo>
                    <a:pt x="402" y="420"/>
                  </a:lnTo>
                  <a:lnTo>
                    <a:pt x="399" y="425"/>
                  </a:lnTo>
                  <a:lnTo>
                    <a:pt x="392" y="430"/>
                  </a:lnTo>
                  <a:lnTo>
                    <a:pt x="389" y="431"/>
                  </a:lnTo>
                  <a:lnTo>
                    <a:pt x="388" y="428"/>
                  </a:lnTo>
                  <a:lnTo>
                    <a:pt x="392" y="417"/>
                  </a:lnTo>
                  <a:lnTo>
                    <a:pt x="416" y="389"/>
                  </a:lnTo>
                  <a:lnTo>
                    <a:pt x="417" y="389"/>
                  </a:lnTo>
                  <a:lnTo>
                    <a:pt x="458" y="369"/>
                  </a:lnTo>
                  <a:lnTo>
                    <a:pt x="472" y="365"/>
                  </a:lnTo>
                  <a:lnTo>
                    <a:pt x="474" y="365"/>
                  </a:lnTo>
                  <a:lnTo>
                    <a:pt x="475" y="365"/>
                  </a:lnTo>
                  <a:lnTo>
                    <a:pt x="477" y="367"/>
                  </a:lnTo>
                  <a:lnTo>
                    <a:pt x="477" y="369"/>
                  </a:lnTo>
                  <a:lnTo>
                    <a:pt x="475" y="370"/>
                  </a:lnTo>
                  <a:lnTo>
                    <a:pt x="475" y="372"/>
                  </a:lnTo>
                  <a:lnTo>
                    <a:pt x="472" y="375"/>
                  </a:lnTo>
                  <a:lnTo>
                    <a:pt x="472" y="376"/>
                  </a:lnTo>
                  <a:lnTo>
                    <a:pt x="475" y="383"/>
                  </a:lnTo>
                  <a:lnTo>
                    <a:pt x="475" y="384"/>
                  </a:lnTo>
                  <a:lnTo>
                    <a:pt x="475" y="386"/>
                  </a:lnTo>
                  <a:lnTo>
                    <a:pt x="477" y="386"/>
                  </a:lnTo>
                  <a:lnTo>
                    <a:pt x="478" y="386"/>
                  </a:lnTo>
                  <a:lnTo>
                    <a:pt x="480" y="386"/>
                  </a:lnTo>
                  <a:lnTo>
                    <a:pt x="481" y="384"/>
                  </a:lnTo>
                  <a:lnTo>
                    <a:pt x="510" y="350"/>
                  </a:lnTo>
                  <a:lnTo>
                    <a:pt x="517" y="334"/>
                  </a:lnTo>
                  <a:lnTo>
                    <a:pt x="525" y="320"/>
                  </a:lnTo>
                  <a:lnTo>
                    <a:pt x="527" y="317"/>
                  </a:lnTo>
                  <a:lnTo>
                    <a:pt x="527" y="315"/>
                  </a:lnTo>
                  <a:lnTo>
                    <a:pt x="525" y="314"/>
                  </a:lnTo>
                  <a:lnTo>
                    <a:pt x="525" y="312"/>
                  </a:lnTo>
                  <a:lnTo>
                    <a:pt x="521" y="312"/>
                  </a:lnTo>
                  <a:lnTo>
                    <a:pt x="519" y="314"/>
                  </a:lnTo>
                  <a:lnTo>
                    <a:pt x="517" y="315"/>
                  </a:lnTo>
                  <a:lnTo>
                    <a:pt x="517" y="317"/>
                  </a:lnTo>
                  <a:lnTo>
                    <a:pt x="516" y="319"/>
                  </a:lnTo>
                  <a:lnTo>
                    <a:pt x="514" y="325"/>
                  </a:lnTo>
                  <a:lnTo>
                    <a:pt x="514" y="328"/>
                  </a:lnTo>
                  <a:lnTo>
                    <a:pt x="511" y="330"/>
                  </a:lnTo>
                  <a:lnTo>
                    <a:pt x="510" y="331"/>
                  </a:lnTo>
                  <a:lnTo>
                    <a:pt x="497" y="333"/>
                  </a:lnTo>
                  <a:lnTo>
                    <a:pt x="469" y="333"/>
                  </a:lnTo>
                  <a:lnTo>
                    <a:pt x="442" y="326"/>
                  </a:lnTo>
                  <a:lnTo>
                    <a:pt x="441" y="326"/>
                  </a:lnTo>
                  <a:lnTo>
                    <a:pt x="436" y="317"/>
                  </a:lnTo>
                  <a:lnTo>
                    <a:pt x="441" y="317"/>
                  </a:lnTo>
                  <a:lnTo>
                    <a:pt x="458" y="317"/>
                  </a:lnTo>
                  <a:lnTo>
                    <a:pt x="469" y="315"/>
                  </a:lnTo>
                  <a:lnTo>
                    <a:pt x="475" y="309"/>
                  </a:lnTo>
                  <a:lnTo>
                    <a:pt x="478" y="303"/>
                  </a:lnTo>
                  <a:lnTo>
                    <a:pt x="480" y="301"/>
                  </a:lnTo>
                  <a:lnTo>
                    <a:pt x="480" y="300"/>
                  </a:lnTo>
                  <a:lnTo>
                    <a:pt x="481" y="297"/>
                  </a:lnTo>
                  <a:lnTo>
                    <a:pt x="481" y="295"/>
                  </a:lnTo>
                  <a:lnTo>
                    <a:pt x="497" y="267"/>
                  </a:lnTo>
                  <a:lnTo>
                    <a:pt x="530" y="236"/>
                  </a:lnTo>
                  <a:lnTo>
                    <a:pt x="542" y="223"/>
                  </a:lnTo>
                  <a:lnTo>
                    <a:pt x="567" y="205"/>
                  </a:lnTo>
                  <a:lnTo>
                    <a:pt x="578" y="194"/>
                  </a:lnTo>
                  <a:lnTo>
                    <a:pt x="585" y="186"/>
                  </a:lnTo>
                  <a:lnTo>
                    <a:pt x="588" y="180"/>
                  </a:lnTo>
                  <a:lnTo>
                    <a:pt x="589" y="176"/>
                  </a:lnTo>
                  <a:lnTo>
                    <a:pt x="592" y="169"/>
                  </a:lnTo>
                  <a:lnTo>
                    <a:pt x="597" y="162"/>
                  </a:lnTo>
                  <a:lnTo>
                    <a:pt x="605" y="153"/>
                  </a:lnTo>
                  <a:lnTo>
                    <a:pt x="610" y="148"/>
                  </a:lnTo>
                  <a:lnTo>
                    <a:pt x="616" y="147"/>
                  </a:lnTo>
                  <a:lnTo>
                    <a:pt x="622" y="145"/>
                  </a:lnTo>
                  <a:lnTo>
                    <a:pt x="641" y="136"/>
                  </a:lnTo>
                  <a:lnTo>
                    <a:pt x="660" y="115"/>
                  </a:lnTo>
                  <a:lnTo>
                    <a:pt x="661" y="112"/>
                  </a:lnTo>
                  <a:lnTo>
                    <a:pt x="677" y="75"/>
                  </a:lnTo>
                  <a:lnTo>
                    <a:pt x="678" y="73"/>
                  </a:lnTo>
                  <a:lnTo>
                    <a:pt x="678" y="72"/>
                  </a:lnTo>
                  <a:lnTo>
                    <a:pt x="677" y="69"/>
                  </a:lnTo>
                  <a:lnTo>
                    <a:pt x="675" y="67"/>
                  </a:lnTo>
                  <a:lnTo>
                    <a:pt x="674" y="67"/>
                  </a:lnTo>
                  <a:lnTo>
                    <a:pt x="671" y="67"/>
                  </a:lnTo>
                  <a:lnTo>
                    <a:pt x="666" y="70"/>
                  </a:lnTo>
                  <a:lnTo>
                    <a:pt x="661" y="72"/>
                  </a:lnTo>
                  <a:lnTo>
                    <a:pt x="660" y="72"/>
                  </a:lnTo>
                  <a:lnTo>
                    <a:pt x="660" y="70"/>
                  </a:lnTo>
                  <a:lnTo>
                    <a:pt x="656" y="67"/>
                  </a:lnTo>
                  <a:lnTo>
                    <a:pt x="652" y="61"/>
                  </a:lnTo>
                  <a:lnTo>
                    <a:pt x="652" y="59"/>
                  </a:lnTo>
                  <a:lnTo>
                    <a:pt x="655" y="51"/>
                  </a:lnTo>
                  <a:lnTo>
                    <a:pt x="656" y="47"/>
                  </a:lnTo>
                  <a:lnTo>
                    <a:pt x="658" y="45"/>
                  </a:lnTo>
                  <a:lnTo>
                    <a:pt x="660" y="44"/>
                  </a:lnTo>
                  <a:lnTo>
                    <a:pt x="661" y="42"/>
                  </a:lnTo>
                  <a:lnTo>
                    <a:pt x="664" y="39"/>
                  </a:lnTo>
                  <a:lnTo>
                    <a:pt x="674" y="19"/>
                  </a:lnTo>
                  <a:lnTo>
                    <a:pt x="677" y="5"/>
                  </a:lnTo>
                  <a:lnTo>
                    <a:pt x="677" y="1"/>
                  </a:lnTo>
                  <a:lnTo>
                    <a:pt x="675" y="0"/>
                  </a:lnTo>
                  <a:lnTo>
                    <a:pt x="622" y="0"/>
                  </a:lnTo>
                  <a:lnTo>
                    <a:pt x="608" y="14"/>
                  </a:lnTo>
                  <a:lnTo>
                    <a:pt x="608" y="15"/>
                  </a:lnTo>
                  <a:lnTo>
                    <a:pt x="606" y="20"/>
                  </a:lnTo>
                  <a:lnTo>
                    <a:pt x="605" y="22"/>
                  </a:lnTo>
                  <a:lnTo>
                    <a:pt x="591" y="20"/>
                  </a:lnTo>
                  <a:lnTo>
                    <a:pt x="589" y="17"/>
                  </a:lnTo>
                  <a:lnTo>
                    <a:pt x="566" y="12"/>
                  </a:lnTo>
                  <a:lnTo>
                    <a:pt x="563" y="12"/>
                  </a:lnTo>
                  <a:lnTo>
                    <a:pt x="542" y="14"/>
                  </a:lnTo>
                  <a:lnTo>
                    <a:pt x="530" y="25"/>
                  </a:lnTo>
                  <a:lnTo>
                    <a:pt x="527" y="28"/>
                  </a:lnTo>
                  <a:lnTo>
                    <a:pt x="497" y="37"/>
                  </a:lnTo>
                  <a:lnTo>
                    <a:pt x="400" y="50"/>
                  </a:lnTo>
                  <a:lnTo>
                    <a:pt x="386" y="50"/>
                  </a:lnTo>
                  <a:lnTo>
                    <a:pt x="386" y="47"/>
                  </a:lnTo>
                  <a:lnTo>
                    <a:pt x="386" y="45"/>
                  </a:lnTo>
                  <a:lnTo>
                    <a:pt x="385" y="44"/>
                  </a:lnTo>
                  <a:lnTo>
                    <a:pt x="369" y="34"/>
                  </a:lnTo>
                  <a:lnTo>
                    <a:pt x="361" y="33"/>
                  </a:lnTo>
                  <a:lnTo>
                    <a:pt x="352" y="33"/>
                  </a:lnTo>
                  <a:lnTo>
                    <a:pt x="350" y="33"/>
                  </a:lnTo>
                  <a:lnTo>
                    <a:pt x="349" y="33"/>
                  </a:lnTo>
                  <a:lnTo>
                    <a:pt x="347" y="37"/>
                  </a:lnTo>
                  <a:lnTo>
                    <a:pt x="349" y="40"/>
                  </a:lnTo>
                  <a:lnTo>
                    <a:pt x="349" y="42"/>
                  </a:lnTo>
                  <a:lnTo>
                    <a:pt x="352" y="47"/>
                  </a:lnTo>
                  <a:lnTo>
                    <a:pt x="350" y="48"/>
                  </a:lnTo>
                  <a:lnTo>
                    <a:pt x="347" y="53"/>
                  </a:lnTo>
                  <a:lnTo>
                    <a:pt x="322" y="84"/>
                  </a:lnTo>
                  <a:lnTo>
                    <a:pt x="321" y="86"/>
                  </a:lnTo>
                  <a:lnTo>
                    <a:pt x="317" y="87"/>
                  </a:lnTo>
                  <a:lnTo>
                    <a:pt x="317" y="86"/>
                  </a:lnTo>
                  <a:lnTo>
                    <a:pt x="317" y="84"/>
                  </a:lnTo>
                  <a:lnTo>
                    <a:pt x="317" y="81"/>
                  </a:lnTo>
                  <a:lnTo>
                    <a:pt x="325" y="69"/>
                  </a:lnTo>
                  <a:lnTo>
                    <a:pt x="327" y="67"/>
                  </a:lnTo>
                  <a:lnTo>
                    <a:pt x="331" y="58"/>
                  </a:lnTo>
                  <a:lnTo>
                    <a:pt x="333" y="44"/>
                  </a:lnTo>
                  <a:lnTo>
                    <a:pt x="321" y="36"/>
                  </a:lnTo>
                  <a:lnTo>
                    <a:pt x="292" y="19"/>
                  </a:lnTo>
                  <a:lnTo>
                    <a:pt x="289" y="19"/>
                  </a:lnTo>
                  <a:lnTo>
                    <a:pt x="272" y="17"/>
                  </a:lnTo>
                  <a:lnTo>
                    <a:pt x="267" y="19"/>
                  </a:lnTo>
                  <a:lnTo>
                    <a:pt x="247" y="73"/>
                  </a:lnTo>
                  <a:lnTo>
                    <a:pt x="233" y="125"/>
                  </a:lnTo>
                  <a:lnTo>
                    <a:pt x="233" y="126"/>
                  </a:lnTo>
                  <a:lnTo>
                    <a:pt x="236" y="136"/>
                  </a:lnTo>
                  <a:lnTo>
                    <a:pt x="242" y="148"/>
                  </a:lnTo>
                  <a:lnTo>
                    <a:pt x="247" y="153"/>
                  </a:lnTo>
                  <a:lnTo>
                    <a:pt x="256" y="158"/>
                  </a:lnTo>
                  <a:lnTo>
                    <a:pt x="260" y="159"/>
                  </a:lnTo>
                  <a:lnTo>
                    <a:pt x="256" y="165"/>
                  </a:lnTo>
                  <a:lnTo>
                    <a:pt x="211" y="169"/>
                  </a:lnTo>
                  <a:lnTo>
                    <a:pt x="203" y="167"/>
                  </a:lnTo>
                  <a:lnTo>
                    <a:pt x="196" y="164"/>
                  </a:lnTo>
                  <a:lnTo>
                    <a:pt x="191" y="161"/>
                  </a:lnTo>
                  <a:lnTo>
                    <a:pt x="189" y="161"/>
                  </a:lnTo>
                  <a:lnTo>
                    <a:pt x="189" y="162"/>
                  </a:lnTo>
                  <a:lnTo>
                    <a:pt x="188" y="162"/>
                  </a:lnTo>
                  <a:lnTo>
                    <a:pt x="185" y="169"/>
                  </a:lnTo>
                  <a:lnTo>
                    <a:pt x="185" y="170"/>
                  </a:lnTo>
                  <a:lnTo>
                    <a:pt x="186" y="170"/>
                  </a:lnTo>
                  <a:lnTo>
                    <a:pt x="210" y="201"/>
                  </a:lnTo>
                  <a:lnTo>
                    <a:pt x="219" y="205"/>
                  </a:lnTo>
                  <a:lnTo>
                    <a:pt x="221" y="206"/>
                  </a:lnTo>
                  <a:lnTo>
                    <a:pt x="221" y="208"/>
                  </a:lnTo>
                  <a:lnTo>
                    <a:pt x="217" y="226"/>
                  </a:lnTo>
                  <a:lnTo>
                    <a:pt x="214" y="234"/>
                  </a:lnTo>
                  <a:lnTo>
                    <a:pt x="213" y="236"/>
                  </a:lnTo>
                  <a:lnTo>
                    <a:pt x="210" y="236"/>
                  </a:lnTo>
                  <a:lnTo>
                    <a:pt x="206" y="236"/>
                  </a:lnTo>
                  <a:lnTo>
                    <a:pt x="196" y="233"/>
                  </a:lnTo>
                  <a:lnTo>
                    <a:pt x="194" y="234"/>
                  </a:lnTo>
                  <a:lnTo>
                    <a:pt x="181" y="222"/>
                  </a:lnTo>
                  <a:lnTo>
                    <a:pt x="180" y="220"/>
                  </a:lnTo>
                  <a:lnTo>
                    <a:pt x="175" y="222"/>
                  </a:lnTo>
                  <a:lnTo>
                    <a:pt x="174" y="225"/>
                  </a:lnTo>
                  <a:lnTo>
                    <a:pt x="171" y="234"/>
                  </a:lnTo>
                  <a:lnTo>
                    <a:pt x="178" y="248"/>
                  </a:lnTo>
                  <a:lnTo>
                    <a:pt x="180" y="248"/>
                  </a:lnTo>
                  <a:lnTo>
                    <a:pt x="185" y="250"/>
                  </a:lnTo>
                  <a:lnTo>
                    <a:pt x="186" y="250"/>
                  </a:lnTo>
                  <a:lnTo>
                    <a:pt x="191" y="251"/>
                  </a:lnTo>
                  <a:lnTo>
                    <a:pt x="222" y="278"/>
                  </a:lnTo>
                  <a:lnTo>
                    <a:pt x="239" y="306"/>
                  </a:lnTo>
                  <a:lnTo>
                    <a:pt x="246" y="317"/>
                  </a:lnTo>
                  <a:lnTo>
                    <a:pt x="242" y="312"/>
                  </a:lnTo>
                  <a:lnTo>
                    <a:pt x="194" y="286"/>
                  </a:lnTo>
                  <a:lnTo>
                    <a:pt x="192" y="286"/>
                  </a:lnTo>
                  <a:lnTo>
                    <a:pt x="185" y="289"/>
                  </a:lnTo>
                  <a:lnTo>
                    <a:pt x="185" y="290"/>
                  </a:lnTo>
                  <a:lnTo>
                    <a:pt x="186" y="297"/>
                  </a:lnTo>
                  <a:lnTo>
                    <a:pt x="188" y="297"/>
                  </a:lnTo>
                  <a:lnTo>
                    <a:pt x="202" y="305"/>
                  </a:lnTo>
                  <a:lnTo>
                    <a:pt x="217" y="314"/>
                  </a:lnTo>
                  <a:lnTo>
                    <a:pt x="217" y="317"/>
                  </a:lnTo>
                  <a:lnTo>
                    <a:pt x="222" y="322"/>
                  </a:lnTo>
                  <a:lnTo>
                    <a:pt x="222" y="323"/>
                  </a:lnTo>
                  <a:lnTo>
                    <a:pt x="221" y="323"/>
                  </a:lnTo>
                  <a:lnTo>
                    <a:pt x="211" y="320"/>
                  </a:lnTo>
                  <a:lnTo>
                    <a:pt x="210" y="319"/>
                  </a:lnTo>
                  <a:lnTo>
                    <a:pt x="206" y="317"/>
                  </a:lnTo>
                  <a:lnTo>
                    <a:pt x="202" y="314"/>
                  </a:lnTo>
                  <a:lnTo>
                    <a:pt x="197" y="311"/>
                  </a:lnTo>
                  <a:lnTo>
                    <a:pt x="175" y="314"/>
                  </a:lnTo>
                  <a:lnTo>
                    <a:pt x="172" y="320"/>
                  </a:lnTo>
                  <a:lnTo>
                    <a:pt x="171" y="322"/>
                  </a:lnTo>
                  <a:lnTo>
                    <a:pt x="156" y="314"/>
                  </a:lnTo>
                  <a:lnTo>
                    <a:pt x="152" y="305"/>
                  </a:lnTo>
                  <a:lnTo>
                    <a:pt x="147" y="298"/>
                  </a:lnTo>
                  <a:lnTo>
                    <a:pt x="141" y="290"/>
                  </a:lnTo>
                  <a:lnTo>
                    <a:pt x="136" y="295"/>
                  </a:lnTo>
                  <a:lnTo>
                    <a:pt x="135" y="297"/>
                  </a:lnTo>
                  <a:lnTo>
                    <a:pt x="133" y="300"/>
                  </a:lnTo>
                  <a:lnTo>
                    <a:pt x="131" y="303"/>
                  </a:lnTo>
                  <a:lnTo>
                    <a:pt x="131" y="305"/>
                  </a:lnTo>
                  <a:lnTo>
                    <a:pt x="142" y="322"/>
                  </a:lnTo>
                  <a:lnTo>
                    <a:pt x="144" y="340"/>
                  </a:lnTo>
                  <a:lnTo>
                    <a:pt x="146" y="345"/>
                  </a:lnTo>
                  <a:lnTo>
                    <a:pt x="146" y="347"/>
                  </a:lnTo>
                  <a:lnTo>
                    <a:pt x="142" y="347"/>
                  </a:lnTo>
                  <a:lnTo>
                    <a:pt x="141" y="345"/>
                  </a:lnTo>
                  <a:lnTo>
                    <a:pt x="139" y="344"/>
                  </a:lnTo>
                  <a:lnTo>
                    <a:pt x="138" y="345"/>
                  </a:lnTo>
                  <a:lnTo>
                    <a:pt x="136" y="347"/>
                  </a:lnTo>
                  <a:lnTo>
                    <a:pt x="138" y="348"/>
                  </a:lnTo>
                  <a:lnTo>
                    <a:pt x="139" y="350"/>
                  </a:lnTo>
                  <a:lnTo>
                    <a:pt x="141" y="351"/>
                  </a:lnTo>
                  <a:lnTo>
                    <a:pt x="141" y="353"/>
                  </a:lnTo>
                  <a:lnTo>
                    <a:pt x="139" y="353"/>
                  </a:lnTo>
                  <a:lnTo>
                    <a:pt x="138" y="353"/>
                  </a:lnTo>
                  <a:lnTo>
                    <a:pt x="131" y="348"/>
                  </a:lnTo>
                  <a:lnTo>
                    <a:pt x="128" y="344"/>
                  </a:lnTo>
                  <a:lnTo>
                    <a:pt x="128" y="340"/>
                  </a:lnTo>
                  <a:lnTo>
                    <a:pt x="128" y="337"/>
                  </a:lnTo>
                  <a:lnTo>
                    <a:pt x="128" y="333"/>
                  </a:lnTo>
                  <a:lnTo>
                    <a:pt x="125" y="317"/>
                  </a:lnTo>
                  <a:lnTo>
                    <a:pt x="124" y="315"/>
                  </a:lnTo>
                  <a:lnTo>
                    <a:pt x="119" y="314"/>
                  </a:lnTo>
                  <a:lnTo>
                    <a:pt x="117" y="314"/>
                  </a:lnTo>
                  <a:lnTo>
                    <a:pt x="111" y="314"/>
                  </a:lnTo>
                  <a:lnTo>
                    <a:pt x="97" y="315"/>
                  </a:lnTo>
                  <a:lnTo>
                    <a:pt x="96" y="317"/>
                  </a:lnTo>
                  <a:lnTo>
                    <a:pt x="96" y="319"/>
                  </a:lnTo>
                  <a:lnTo>
                    <a:pt x="97" y="361"/>
                  </a:lnTo>
                  <a:lnTo>
                    <a:pt x="99" y="362"/>
                  </a:lnTo>
                  <a:lnTo>
                    <a:pt x="110" y="369"/>
                  </a:lnTo>
                  <a:lnTo>
                    <a:pt x="125" y="380"/>
                  </a:lnTo>
                  <a:lnTo>
                    <a:pt x="113" y="380"/>
                  </a:lnTo>
                  <a:lnTo>
                    <a:pt x="111" y="380"/>
                  </a:lnTo>
                  <a:lnTo>
                    <a:pt x="108" y="380"/>
                  </a:lnTo>
                  <a:lnTo>
                    <a:pt x="103" y="381"/>
                  </a:lnTo>
                  <a:lnTo>
                    <a:pt x="103" y="383"/>
                  </a:lnTo>
                  <a:lnTo>
                    <a:pt x="96" y="401"/>
                  </a:lnTo>
                  <a:lnTo>
                    <a:pt x="96" y="403"/>
                  </a:lnTo>
                  <a:lnTo>
                    <a:pt x="96" y="405"/>
                  </a:lnTo>
                  <a:lnTo>
                    <a:pt x="119" y="434"/>
                  </a:lnTo>
                  <a:lnTo>
                    <a:pt x="127" y="440"/>
                  </a:lnTo>
                  <a:lnTo>
                    <a:pt x="128" y="440"/>
                  </a:lnTo>
                  <a:lnTo>
                    <a:pt x="133" y="439"/>
                  </a:lnTo>
                  <a:lnTo>
                    <a:pt x="144" y="437"/>
                  </a:lnTo>
                  <a:lnTo>
                    <a:pt x="155" y="442"/>
                  </a:lnTo>
                  <a:lnTo>
                    <a:pt x="156" y="442"/>
                  </a:lnTo>
                  <a:lnTo>
                    <a:pt x="156" y="444"/>
                  </a:lnTo>
                  <a:lnTo>
                    <a:pt x="158" y="444"/>
                  </a:lnTo>
                  <a:lnTo>
                    <a:pt x="156" y="445"/>
                  </a:lnTo>
                  <a:lnTo>
                    <a:pt x="156" y="447"/>
                  </a:lnTo>
                  <a:lnTo>
                    <a:pt x="130" y="456"/>
                  </a:lnTo>
                  <a:lnTo>
                    <a:pt x="128" y="456"/>
                  </a:lnTo>
                  <a:lnTo>
                    <a:pt x="121" y="448"/>
                  </a:lnTo>
                  <a:lnTo>
                    <a:pt x="121" y="447"/>
                  </a:lnTo>
                  <a:lnTo>
                    <a:pt x="103" y="430"/>
                  </a:lnTo>
                  <a:lnTo>
                    <a:pt x="97" y="428"/>
                  </a:lnTo>
                  <a:lnTo>
                    <a:pt x="91" y="428"/>
                  </a:lnTo>
                  <a:lnTo>
                    <a:pt x="88" y="437"/>
                  </a:lnTo>
                  <a:lnTo>
                    <a:pt x="83" y="458"/>
                  </a:lnTo>
                  <a:lnTo>
                    <a:pt x="83" y="462"/>
                  </a:lnTo>
                  <a:lnTo>
                    <a:pt x="83" y="470"/>
                  </a:lnTo>
                  <a:lnTo>
                    <a:pt x="85" y="480"/>
                  </a:lnTo>
                  <a:lnTo>
                    <a:pt x="85" y="481"/>
                  </a:lnTo>
                  <a:lnTo>
                    <a:pt x="92" y="506"/>
                  </a:lnTo>
                  <a:lnTo>
                    <a:pt x="96" y="512"/>
                  </a:lnTo>
                  <a:lnTo>
                    <a:pt x="96" y="514"/>
                  </a:lnTo>
                  <a:lnTo>
                    <a:pt x="100" y="519"/>
                  </a:lnTo>
                  <a:lnTo>
                    <a:pt x="103" y="520"/>
                  </a:lnTo>
                  <a:lnTo>
                    <a:pt x="139" y="515"/>
                  </a:lnTo>
                  <a:lnTo>
                    <a:pt x="142" y="515"/>
                  </a:lnTo>
                  <a:lnTo>
                    <a:pt x="150" y="514"/>
                  </a:lnTo>
                  <a:lnTo>
                    <a:pt x="152" y="514"/>
                  </a:lnTo>
                  <a:lnTo>
                    <a:pt x="163" y="501"/>
                  </a:lnTo>
                  <a:lnTo>
                    <a:pt x="166" y="500"/>
                  </a:lnTo>
                  <a:lnTo>
                    <a:pt x="167" y="498"/>
                  </a:lnTo>
                  <a:lnTo>
                    <a:pt x="167" y="497"/>
                  </a:lnTo>
                  <a:lnTo>
                    <a:pt x="171" y="494"/>
                  </a:lnTo>
                  <a:lnTo>
                    <a:pt x="174" y="492"/>
                  </a:lnTo>
                  <a:lnTo>
                    <a:pt x="175" y="492"/>
                  </a:lnTo>
                  <a:lnTo>
                    <a:pt x="175" y="494"/>
                  </a:lnTo>
                  <a:lnTo>
                    <a:pt x="174" y="498"/>
                  </a:lnTo>
                  <a:lnTo>
                    <a:pt x="171" y="501"/>
                  </a:lnTo>
                  <a:lnTo>
                    <a:pt x="166" y="508"/>
                  </a:lnTo>
                  <a:lnTo>
                    <a:pt x="158" y="514"/>
                  </a:lnTo>
                  <a:lnTo>
                    <a:pt x="155" y="515"/>
                  </a:lnTo>
                  <a:lnTo>
                    <a:pt x="141" y="520"/>
                  </a:lnTo>
                  <a:lnTo>
                    <a:pt x="135" y="523"/>
                  </a:lnTo>
                  <a:lnTo>
                    <a:pt x="130" y="522"/>
                  </a:lnTo>
                  <a:lnTo>
                    <a:pt x="125" y="523"/>
                  </a:lnTo>
                  <a:lnTo>
                    <a:pt x="117" y="530"/>
                  </a:lnTo>
                  <a:lnTo>
                    <a:pt x="116" y="530"/>
                  </a:lnTo>
                  <a:lnTo>
                    <a:pt x="113" y="539"/>
                  </a:lnTo>
                  <a:lnTo>
                    <a:pt x="113" y="542"/>
                  </a:lnTo>
                  <a:lnTo>
                    <a:pt x="113" y="545"/>
                  </a:lnTo>
                  <a:lnTo>
                    <a:pt x="117" y="547"/>
                  </a:lnTo>
                  <a:lnTo>
                    <a:pt x="135" y="547"/>
                  </a:lnTo>
                  <a:lnTo>
                    <a:pt x="149" y="547"/>
                  </a:lnTo>
                  <a:lnTo>
                    <a:pt x="150" y="547"/>
                  </a:lnTo>
                  <a:lnTo>
                    <a:pt x="155" y="548"/>
                  </a:lnTo>
                  <a:lnTo>
                    <a:pt x="156" y="548"/>
                  </a:lnTo>
                  <a:lnTo>
                    <a:pt x="185" y="565"/>
                  </a:lnTo>
                  <a:lnTo>
                    <a:pt x="185" y="567"/>
                  </a:lnTo>
                  <a:lnTo>
                    <a:pt x="185" y="569"/>
                  </a:lnTo>
                  <a:lnTo>
                    <a:pt x="183" y="569"/>
                  </a:lnTo>
                  <a:lnTo>
                    <a:pt x="181" y="570"/>
                  </a:lnTo>
                  <a:lnTo>
                    <a:pt x="180" y="570"/>
                  </a:lnTo>
                  <a:lnTo>
                    <a:pt x="171" y="569"/>
                  </a:lnTo>
                  <a:lnTo>
                    <a:pt x="167" y="567"/>
                  </a:lnTo>
                  <a:lnTo>
                    <a:pt x="164" y="562"/>
                  </a:lnTo>
                  <a:lnTo>
                    <a:pt x="163" y="561"/>
                  </a:lnTo>
                  <a:lnTo>
                    <a:pt x="155" y="553"/>
                  </a:lnTo>
                  <a:lnTo>
                    <a:pt x="153" y="551"/>
                  </a:lnTo>
                  <a:lnTo>
                    <a:pt x="152" y="551"/>
                  </a:lnTo>
                  <a:lnTo>
                    <a:pt x="135" y="556"/>
                  </a:lnTo>
                  <a:lnTo>
                    <a:pt x="133" y="558"/>
                  </a:lnTo>
                  <a:lnTo>
                    <a:pt x="131" y="561"/>
                  </a:lnTo>
                  <a:lnTo>
                    <a:pt x="128" y="564"/>
                  </a:lnTo>
                  <a:lnTo>
                    <a:pt x="135" y="569"/>
                  </a:lnTo>
                  <a:lnTo>
                    <a:pt x="135" y="570"/>
                  </a:lnTo>
                  <a:lnTo>
                    <a:pt x="133" y="578"/>
                  </a:lnTo>
                  <a:lnTo>
                    <a:pt x="131" y="580"/>
                  </a:lnTo>
                  <a:lnTo>
                    <a:pt x="127" y="583"/>
                  </a:lnTo>
                  <a:lnTo>
                    <a:pt x="124" y="586"/>
                  </a:lnTo>
                  <a:lnTo>
                    <a:pt x="121" y="592"/>
                  </a:lnTo>
                  <a:lnTo>
                    <a:pt x="121" y="594"/>
                  </a:lnTo>
                  <a:lnTo>
                    <a:pt x="121" y="597"/>
                  </a:lnTo>
                  <a:lnTo>
                    <a:pt x="122" y="597"/>
                  </a:lnTo>
                  <a:lnTo>
                    <a:pt x="127" y="600"/>
                  </a:lnTo>
                  <a:lnTo>
                    <a:pt x="128" y="600"/>
                  </a:lnTo>
                  <a:lnTo>
                    <a:pt x="131" y="600"/>
                  </a:lnTo>
                  <a:lnTo>
                    <a:pt x="149" y="606"/>
                  </a:lnTo>
                  <a:lnTo>
                    <a:pt x="171" y="615"/>
                  </a:lnTo>
                  <a:lnTo>
                    <a:pt x="166" y="619"/>
                  </a:lnTo>
                  <a:lnTo>
                    <a:pt x="155" y="622"/>
                  </a:lnTo>
                  <a:lnTo>
                    <a:pt x="152" y="620"/>
                  </a:lnTo>
                  <a:lnTo>
                    <a:pt x="144" y="615"/>
                  </a:lnTo>
                  <a:lnTo>
                    <a:pt x="142" y="615"/>
                  </a:lnTo>
                  <a:lnTo>
                    <a:pt x="142" y="614"/>
                  </a:lnTo>
                  <a:lnTo>
                    <a:pt x="141" y="612"/>
                  </a:lnTo>
                  <a:lnTo>
                    <a:pt x="139" y="609"/>
                  </a:lnTo>
                  <a:lnTo>
                    <a:pt x="130" y="606"/>
                  </a:lnTo>
                  <a:lnTo>
                    <a:pt x="117" y="608"/>
                  </a:lnTo>
                  <a:lnTo>
                    <a:pt x="114" y="609"/>
                  </a:lnTo>
                  <a:lnTo>
                    <a:pt x="113" y="609"/>
                  </a:lnTo>
                  <a:lnTo>
                    <a:pt x="103" y="623"/>
                  </a:lnTo>
                  <a:lnTo>
                    <a:pt x="100" y="626"/>
                  </a:lnTo>
                  <a:lnTo>
                    <a:pt x="99" y="631"/>
                  </a:lnTo>
                  <a:lnTo>
                    <a:pt x="99" y="633"/>
                  </a:lnTo>
                  <a:lnTo>
                    <a:pt x="99" y="634"/>
                  </a:lnTo>
                  <a:lnTo>
                    <a:pt x="100" y="636"/>
                  </a:lnTo>
                  <a:lnTo>
                    <a:pt x="127" y="658"/>
                  </a:lnTo>
                  <a:lnTo>
                    <a:pt x="128" y="658"/>
                  </a:lnTo>
                  <a:lnTo>
                    <a:pt x="133" y="661"/>
                  </a:lnTo>
                  <a:lnTo>
                    <a:pt x="135" y="662"/>
                  </a:lnTo>
                  <a:lnTo>
                    <a:pt x="147" y="659"/>
                  </a:lnTo>
                  <a:lnTo>
                    <a:pt x="153" y="655"/>
                  </a:lnTo>
                  <a:lnTo>
                    <a:pt x="155" y="655"/>
                  </a:lnTo>
                  <a:lnTo>
                    <a:pt x="155" y="656"/>
                  </a:lnTo>
                  <a:lnTo>
                    <a:pt x="155" y="658"/>
                  </a:lnTo>
                  <a:lnTo>
                    <a:pt x="152" y="659"/>
                  </a:lnTo>
                  <a:lnTo>
                    <a:pt x="141" y="662"/>
                  </a:lnTo>
                  <a:lnTo>
                    <a:pt x="131" y="665"/>
                  </a:lnTo>
                  <a:lnTo>
                    <a:pt x="111" y="650"/>
                  </a:lnTo>
                  <a:lnTo>
                    <a:pt x="110" y="650"/>
                  </a:lnTo>
                  <a:lnTo>
                    <a:pt x="96" y="651"/>
                  </a:lnTo>
                  <a:lnTo>
                    <a:pt x="91" y="653"/>
                  </a:lnTo>
                  <a:lnTo>
                    <a:pt x="89" y="655"/>
                  </a:lnTo>
                  <a:lnTo>
                    <a:pt x="89" y="656"/>
                  </a:lnTo>
                  <a:lnTo>
                    <a:pt x="67" y="698"/>
                  </a:lnTo>
                  <a:lnTo>
                    <a:pt x="67" y="700"/>
                  </a:lnTo>
                  <a:lnTo>
                    <a:pt x="67" y="701"/>
                  </a:lnTo>
                  <a:lnTo>
                    <a:pt x="75" y="705"/>
                  </a:lnTo>
                  <a:lnTo>
                    <a:pt x="86" y="703"/>
                  </a:lnTo>
                  <a:lnTo>
                    <a:pt x="91" y="701"/>
                  </a:lnTo>
                  <a:lnTo>
                    <a:pt x="102" y="700"/>
                  </a:lnTo>
                  <a:lnTo>
                    <a:pt x="105" y="700"/>
                  </a:lnTo>
                  <a:lnTo>
                    <a:pt x="110" y="700"/>
                  </a:lnTo>
                  <a:lnTo>
                    <a:pt x="124" y="705"/>
                  </a:lnTo>
                  <a:lnTo>
                    <a:pt x="125" y="705"/>
                  </a:lnTo>
                  <a:lnTo>
                    <a:pt x="125" y="706"/>
                  </a:lnTo>
                  <a:lnTo>
                    <a:pt x="122" y="709"/>
                  </a:lnTo>
                  <a:lnTo>
                    <a:pt x="113" y="719"/>
                  </a:lnTo>
                  <a:lnTo>
                    <a:pt x="111" y="719"/>
                  </a:lnTo>
                  <a:lnTo>
                    <a:pt x="105" y="715"/>
                  </a:lnTo>
                  <a:lnTo>
                    <a:pt x="100" y="717"/>
                  </a:lnTo>
                  <a:lnTo>
                    <a:pt x="92" y="720"/>
                  </a:lnTo>
                  <a:lnTo>
                    <a:pt x="91" y="722"/>
                  </a:lnTo>
                  <a:lnTo>
                    <a:pt x="86" y="720"/>
                  </a:lnTo>
                  <a:lnTo>
                    <a:pt x="85" y="722"/>
                  </a:lnTo>
                  <a:lnTo>
                    <a:pt x="83" y="723"/>
                  </a:lnTo>
                  <a:lnTo>
                    <a:pt x="81" y="726"/>
                  </a:lnTo>
                  <a:lnTo>
                    <a:pt x="83" y="730"/>
                  </a:lnTo>
                  <a:lnTo>
                    <a:pt x="89" y="734"/>
                  </a:lnTo>
                  <a:lnTo>
                    <a:pt x="100" y="739"/>
                  </a:lnTo>
                  <a:lnTo>
                    <a:pt x="100" y="740"/>
                  </a:lnTo>
                  <a:lnTo>
                    <a:pt x="99" y="742"/>
                  </a:lnTo>
                  <a:lnTo>
                    <a:pt x="80" y="751"/>
                  </a:lnTo>
                  <a:lnTo>
                    <a:pt x="78" y="753"/>
                  </a:lnTo>
                  <a:lnTo>
                    <a:pt x="72" y="755"/>
                  </a:lnTo>
                  <a:lnTo>
                    <a:pt x="69" y="755"/>
                  </a:lnTo>
                  <a:lnTo>
                    <a:pt x="63" y="747"/>
                  </a:lnTo>
                  <a:lnTo>
                    <a:pt x="52" y="748"/>
                  </a:lnTo>
                  <a:lnTo>
                    <a:pt x="28" y="748"/>
                  </a:lnTo>
                  <a:lnTo>
                    <a:pt x="21" y="750"/>
                  </a:lnTo>
                  <a:lnTo>
                    <a:pt x="19" y="750"/>
                  </a:lnTo>
                  <a:lnTo>
                    <a:pt x="11" y="753"/>
                  </a:lnTo>
                  <a:lnTo>
                    <a:pt x="8" y="755"/>
                  </a:lnTo>
                  <a:lnTo>
                    <a:pt x="0" y="762"/>
                  </a:lnTo>
                  <a:lnTo>
                    <a:pt x="0" y="764"/>
                  </a:lnTo>
                  <a:lnTo>
                    <a:pt x="0" y="767"/>
                  </a:lnTo>
                  <a:lnTo>
                    <a:pt x="0" y="769"/>
                  </a:lnTo>
                  <a:lnTo>
                    <a:pt x="0" y="770"/>
                  </a:lnTo>
                  <a:lnTo>
                    <a:pt x="3" y="776"/>
                  </a:lnTo>
                  <a:lnTo>
                    <a:pt x="6" y="778"/>
                  </a:lnTo>
                  <a:lnTo>
                    <a:pt x="8" y="780"/>
                  </a:lnTo>
                  <a:lnTo>
                    <a:pt x="17" y="781"/>
                  </a:lnTo>
                  <a:lnTo>
                    <a:pt x="24" y="780"/>
                  </a:lnTo>
                  <a:lnTo>
                    <a:pt x="30" y="780"/>
                  </a:lnTo>
                  <a:lnTo>
                    <a:pt x="63" y="781"/>
                  </a:lnTo>
                  <a:lnTo>
                    <a:pt x="64" y="781"/>
                  </a:lnTo>
                  <a:lnTo>
                    <a:pt x="66" y="783"/>
                  </a:lnTo>
                  <a:lnTo>
                    <a:pt x="69" y="784"/>
                  </a:lnTo>
                  <a:lnTo>
                    <a:pt x="77" y="784"/>
                  </a:lnTo>
                  <a:lnTo>
                    <a:pt x="85" y="784"/>
                  </a:lnTo>
                  <a:lnTo>
                    <a:pt x="88" y="783"/>
                  </a:lnTo>
                  <a:lnTo>
                    <a:pt x="96" y="776"/>
                  </a:lnTo>
                  <a:lnTo>
                    <a:pt x="99" y="773"/>
                  </a:lnTo>
                  <a:lnTo>
                    <a:pt x="100" y="770"/>
                  </a:lnTo>
                  <a:lnTo>
                    <a:pt x="102" y="770"/>
                  </a:lnTo>
                  <a:lnTo>
                    <a:pt x="146" y="778"/>
                  </a:lnTo>
                  <a:lnTo>
                    <a:pt x="147" y="780"/>
                  </a:lnTo>
                  <a:lnTo>
                    <a:pt x="147" y="781"/>
                  </a:lnTo>
                  <a:lnTo>
                    <a:pt x="146" y="781"/>
                  </a:lnTo>
                  <a:lnTo>
                    <a:pt x="133" y="784"/>
                  </a:lnTo>
                  <a:lnTo>
                    <a:pt x="130" y="784"/>
                  </a:lnTo>
                  <a:lnTo>
                    <a:pt x="124" y="784"/>
                  </a:lnTo>
                  <a:lnTo>
                    <a:pt x="121" y="784"/>
                  </a:lnTo>
                  <a:lnTo>
                    <a:pt x="114" y="781"/>
                  </a:lnTo>
                  <a:lnTo>
                    <a:pt x="111" y="778"/>
                  </a:lnTo>
                  <a:lnTo>
                    <a:pt x="111" y="776"/>
                  </a:lnTo>
                  <a:lnTo>
                    <a:pt x="105" y="776"/>
                  </a:lnTo>
                  <a:lnTo>
                    <a:pt x="100" y="778"/>
                  </a:lnTo>
                  <a:lnTo>
                    <a:pt x="97" y="781"/>
                  </a:lnTo>
                  <a:lnTo>
                    <a:pt x="89" y="787"/>
                  </a:lnTo>
                  <a:lnTo>
                    <a:pt x="77" y="795"/>
                  </a:lnTo>
                  <a:lnTo>
                    <a:pt x="75" y="795"/>
                  </a:lnTo>
                  <a:lnTo>
                    <a:pt x="61" y="794"/>
                  </a:lnTo>
                  <a:lnTo>
                    <a:pt x="49" y="797"/>
                  </a:lnTo>
                  <a:lnTo>
                    <a:pt x="49" y="798"/>
                  </a:lnTo>
                  <a:lnTo>
                    <a:pt x="49" y="803"/>
                  </a:lnTo>
                  <a:lnTo>
                    <a:pt x="56" y="819"/>
                  </a:lnTo>
                  <a:lnTo>
                    <a:pt x="61" y="825"/>
                  </a:lnTo>
                  <a:lnTo>
                    <a:pt x="63" y="826"/>
                  </a:lnTo>
                  <a:lnTo>
                    <a:pt x="72" y="834"/>
                  </a:lnTo>
                  <a:lnTo>
                    <a:pt x="74" y="836"/>
                  </a:lnTo>
                  <a:lnTo>
                    <a:pt x="116" y="856"/>
                  </a:lnTo>
                  <a:lnTo>
                    <a:pt x="119" y="856"/>
                  </a:lnTo>
                  <a:lnTo>
                    <a:pt x="138" y="845"/>
                  </a:lnTo>
                  <a:lnTo>
                    <a:pt x="139" y="844"/>
                  </a:lnTo>
                  <a:lnTo>
                    <a:pt x="146" y="837"/>
                  </a:lnTo>
                  <a:lnTo>
                    <a:pt x="189" y="790"/>
                  </a:lnTo>
                  <a:lnTo>
                    <a:pt x="217" y="758"/>
                  </a:lnTo>
                  <a:lnTo>
                    <a:pt x="224" y="751"/>
                  </a:lnTo>
                  <a:lnTo>
                    <a:pt x="227" y="745"/>
                  </a:lnTo>
                  <a:lnTo>
                    <a:pt x="231" y="740"/>
                  </a:lnTo>
                  <a:lnTo>
                    <a:pt x="236" y="734"/>
                  </a:lnTo>
                  <a:lnTo>
                    <a:pt x="242" y="728"/>
                  </a:lnTo>
                  <a:lnTo>
                    <a:pt x="242" y="733"/>
                  </a:lnTo>
                  <a:lnTo>
                    <a:pt x="241" y="734"/>
                  </a:lnTo>
                  <a:lnTo>
                    <a:pt x="216" y="773"/>
                  </a:lnTo>
                  <a:lnTo>
                    <a:pt x="199" y="794"/>
                  </a:lnTo>
                  <a:lnTo>
                    <a:pt x="185" y="820"/>
                  </a:lnTo>
                  <a:lnTo>
                    <a:pt x="180" y="831"/>
                  </a:lnTo>
                  <a:lnTo>
                    <a:pt x="171" y="848"/>
                  </a:lnTo>
                  <a:lnTo>
                    <a:pt x="166" y="861"/>
                  </a:lnTo>
                  <a:lnTo>
                    <a:pt x="166" y="862"/>
                  </a:lnTo>
                  <a:lnTo>
                    <a:pt x="167" y="875"/>
                  </a:lnTo>
                  <a:lnTo>
                    <a:pt x="163" y="881"/>
                  </a:lnTo>
                  <a:lnTo>
                    <a:pt x="142" y="917"/>
                  </a:lnTo>
                  <a:lnTo>
                    <a:pt x="141" y="923"/>
                  </a:lnTo>
                  <a:lnTo>
                    <a:pt x="139" y="937"/>
                  </a:lnTo>
                  <a:lnTo>
                    <a:pt x="136" y="956"/>
                  </a:lnTo>
                  <a:lnTo>
                    <a:pt x="138" y="958"/>
                  </a:lnTo>
                  <a:lnTo>
                    <a:pt x="138" y="959"/>
                  </a:lnTo>
                  <a:lnTo>
                    <a:pt x="139" y="959"/>
                  </a:lnTo>
                  <a:lnTo>
                    <a:pt x="144" y="961"/>
                  </a:lnTo>
                  <a:lnTo>
                    <a:pt x="146" y="961"/>
                  </a:lnTo>
                  <a:lnTo>
                    <a:pt x="147" y="962"/>
                  </a:lnTo>
                  <a:lnTo>
                    <a:pt x="147" y="964"/>
                  </a:lnTo>
                  <a:lnTo>
                    <a:pt x="147" y="965"/>
                  </a:lnTo>
                  <a:lnTo>
                    <a:pt x="135" y="990"/>
                  </a:lnTo>
                  <a:lnTo>
                    <a:pt x="131" y="997"/>
                  </a:lnTo>
                  <a:lnTo>
                    <a:pt x="142" y="992"/>
                  </a:lnTo>
                  <a:lnTo>
                    <a:pt x="139" y="1017"/>
                  </a:lnTo>
                  <a:lnTo>
                    <a:pt x="136" y="1019"/>
                  </a:lnTo>
                  <a:lnTo>
                    <a:pt x="128" y="1029"/>
                  </a:lnTo>
                  <a:lnTo>
                    <a:pt x="127" y="1033"/>
                  </a:lnTo>
                  <a:lnTo>
                    <a:pt x="113" y="1059"/>
                  </a:lnTo>
                  <a:lnTo>
                    <a:pt x="111" y="1064"/>
                  </a:lnTo>
                  <a:lnTo>
                    <a:pt x="111" y="1065"/>
                  </a:lnTo>
                  <a:lnTo>
                    <a:pt x="111" y="1075"/>
                  </a:lnTo>
                  <a:lnTo>
                    <a:pt x="113" y="1076"/>
                  </a:lnTo>
                  <a:lnTo>
                    <a:pt x="114" y="1076"/>
                  </a:lnTo>
                  <a:lnTo>
                    <a:pt x="116" y="1075"/>
                  </a:lnTo>
                  <a:lnTo>
                    <a:pt x="131" y="1045"/>
                  </a:lnTo>
                  <a:lnTo>
                    <a:pt x="131" y="1044"/>
                  </a:lnTo>
                  <a:lnTo>
                    <a:pt x="130" y="1042"/>
                  </a:lnTo>
                  <a:lnTo>
                    <a:pt x="138" y="1036"/>
                  </a:lnTo>
                  <a:lnTo>
                    <a:pt x="139" y="1034"/>
                  </a:lnTo>
                  <a:lnTo>
                    <a:pt x="142" y="1034"/>
                  </a:lnTo>
                  <a:lnTo>
                    <a:pt x="141" y="1044"/>
                  </a:lnTo>
                  <a:lnTo>
                    <a:pt x="139" y="1045"/>
                  </a:lnTo>
                  <a:lnTo>
                    <a:pt x="127" y="1064"/>
                  </a:lnTo>
                  <a:lnTo>
                    <a:pt x="124" y="1069"/>
                  </a:lnTo>
                  <a:lnTo>
                    <a:pt x="116" y="1076"/>
                  </a:lnTo>
                  <a:lnTo>
                    <a:pt x="116" y="1078"/>
                  </a:lnTo>
                  <a:lnTo>
                    <a:pt x="114" y="1079"/>
                  </a:lnTo>
                  <a:lnTo>
                    <a:pt x="114" y="1092"/>
                  </a:lnTo>
                  <a:lnTo>
                    <a:pt x="119" y="1126"/>
                  </a:lnTo>
                  <a:lnTo>
                    <a:pt x="119" y="1128"/>
                  </a:lnTo>
                  <a:lnTo>
                    <a:pt x="133" y="1145"/>
                  </a:lnTo>
                  <a:lnTo>
                    <a:pt x="119" y="1183"/>
                  </a:lnTo>
                  <a:lnTo>
                    <a:pt x="106" y="1220"/>
                  </a:lnTo>
                  <a:lnTo>
                    <a:pt x="106" y="1258"/>
                  </a:lnTo>
                  <a:lnTo>
                    <a:pt x="108" y="1264"/>
                  </a:lnTo>
                  <a:lnTo>
                    <a:pt x="108" y="1267"/>
                  </a:lnTo>
                  <a:lnTo>
                    <a:pt x="106" y="1270"/>
                  </a:lnTo>
                  <a:lnTo>
                    <a:pt x="105" y="1275"/>
                  </a:lnTo>
                  <a:lnTo>
                    <a:pt x="103" y="1276"/>
                  </a:lnTo>
                  <a:lnTo>
                    <a:pt x="99" y="1279"/>
                  </a:lnTo>
                  <a:lnTo>
                    <a:pt x="97" y="1279"/>
                  </a:lnTo>
                  <a:lnTo>
                    <a:pt x="89" y="1289"/>
                  </a:lnTo>
                  <a:lnTo>
                    <a:pt x="85" y="1303"/>
                  </a:lnTo>
                  <a:lnTo>
                    <a:pt x="85" y="1306"/>
                  </a:lnTo>
                  <a:lnTo>
                    <a:pt x="83" y="1320"/>
                  </a:lnTo>
                  <a:lnTo>
                    <a:pt x="83" y="1323"/>
                  </a:lnTo>
                  <a:lnTo>
                    <a:pt x="85" y="1326"/>
                  </a:lnTo>
                  <a:lnTo>
                    <a:pt x="86" y="1328"/>
                  </a:lnTo>
                  <a:lnTo>
                    <a:pt x="86" y="1329"/>
                  </a:lnTo>
                  <a:lnTo>
                    <a:pt x="89" y="1331"/>
                  </a:lnTo>
                  <a:lnTo>
                    <a:pt x="91" y="1331"/>
                  </a:lnTo>
                  <a:lnTo>
                    <a:pt x="94" y="1331"/>
                  </a:lnTo>
                  <a:lnTo>
                    <a:pt x="106" y="1333"/>
                  </a:lnTo>
                  <a:lnTo>
                    <a:pt x="135" y="1323"/>
                  </a:lnTo>
                  <a:lnTo>
                    <a:pt x="139" y="1320"/>
                  </a:lnTo>
                  <a:lnTo>
                    <a:pt x="141" y="1320"/>
                  </a:lnTo>
                  <a:lnTo>
                    <a:pt x="149" y="1311"/>
                  </a:lnTo>
                  <a:lnTo>
                    <a:pt x="153" y="1301"/>
                  </a:lnTo>
                  <a:lnTo>
                    <a:pt x="153" y="1300"/>
                  </a:lnTo>
                  <a:lnTo>
                    <a:pt x="150" y="1292"/>
                  </a:lnTo>
                  <a:lnTo>
                    <a:pt x="149" y="1287"/>
                  </a:lnTo>
                  <a:lnTo>
                    <a:pt x="144" y="1281"/>
                  </a:lnTo>
                  <a:lnTo>
                    <a:pt x="160" y="1190"/>
                  </a:lnTo>
                  <a:lnTo>
                    <a:pt x="169" y="1167"/>
                  </a:lnTo>
                  <a:lnTo>
                    <a:pt x="169" y="1165"/>
                  </a:lnTo>
                  <a:lnTo>
                    <a:pt x="171" y="1164"/>
                  </a:lnTo>
                  <a:lnTo>
                    <a:pt x="178" y="1154"/>
                  </a:lnTo>
                  <a:lnTo>
                    <a:pt x="183" y="1148"/>
                  </a:lnTo>
                  <a:lnTo>
                    <a:pt x="188" y="1147"/>
                  </a:lnTo>
                  <a:lnTo>
                    <a:pt x="181" y="1108"/>
                  </a:lnTo>
                  <a:lnTo>
                    <a:pt x="178" y="1097"/>
                  </a:lnTo>
                  <a:lnTo>
                    <a:pt x="171" y="1070"/>
                  </a:lnTo>
                  <a:lnTo>
                    <a:pt x="169" y="1047"/>
                  </a:lnTo>
                  <a:lnTo>
                    <a:pt x="171" y="1042"/>
                  </a:lnTo>
                  <a:lnTo>
                    <a:pt x="171" y="1040"/>
                  </a:lnTo>
                  <a:lnTo>
                    <a:pt x="194" y="1029"/>
                  </a:lnTo>
                  <a:lnTo>
                    <a:pt x="211" y="1009"/>
                  </a:lnTo>
                  <a:lnTo>
                    <a:pt x="214" y="1006"/>
                  </a:lnTo>
                  <a:lnTo>
                    <a:pt x="216" y="1003"/>
                  </a:lnTo>
                  <a:lnTo>
                    <a:pt x="260" y="961"/>
                  </a:lnTo>
                  <a:lnTo>
                    <a:pt x="275" y="951"/>
                  </a:lnTo>
                  <a:lnTo>
                    <a:pt x="278" y="950"/>
                  </a:lnTo>
                  <a:lnTo>
                    <a:pt x="280" y="948"/>
                  </a:lnTo>
                  <a:lnTo>
                    <a:pt x="283" y="947"/>
                  </a:lnTo>
                  <a:lnTo>
                    <a:pt x="285" y="948"/>
                  </a:lnTo>
                  <a:lnTo>
                    <a:pt x="285" y="950"/>
                  </a:lnTo>
                  <a:lnTo>
                    <a:pt x="283" y="951"/>
                  </a:lnTo>
                  <a:lnTo>
                    <a:pt x="281" y="954"/>
                  </a:lnTo>
                  <a:lnTo>
                    <a:pt x="278" y="956"/>
                  </a:lnTo>
                  <a:lnTo>
                    <a:pt x="272" y="959"/>
                  </a:lnTo>
                  <a:lnTo>
                    <a:pt x="258" y="969"/>
                  </a:lnTo>
                  <a:lnTo>
                    <a:pt x="224" y="1004"/>
                  </a:lnTo>
                  <a:lnTo>
                    <a:pt x="206" y="1025"/>
                  </a:lnTo>
                  <a:lnTo>
                    <a:pt x="203" y="1029"/>
                  </a:lnTo>
                  <a:lnTo>
                    <a:pt x="202" y="1031"/>
                  </a:lnTo>
                  <a:lnTo>
                    <a:pt x="200" y="1034"/>
                  </a:lnTo>
                  <a:lnTo>
                    <a:pt x="199" y="1042"/>
                  </a:lnTo>
                  <a:lnTo>
                    <a:pt x="191" y="1058"/>
                  </a:lnTo>
                  <a:lnTo>
                    <a:pt x="189" y="1064"/>
                  </a:lnTo>
                  <a:lnTo>
                    <a:pt x="189" y="1067"/>
                  </a:lnTo>
                  <a:lnTo>
                    <a:pt x="189" y="1090"/>
                  </a:lnTo>
                  <a:lnTo>
                    <a:pt x="191" y="1095"/>
                  </a:lnTo>
                  <a:lnTo>
                    <a:pt x="191" y="1098"/>
                  </a:lnTo>
                  <a:lnTo>
                    <a:pt x="197" y="1106"/>
                  </a:lnTo>
                  <a:lnTo>
                    <a:pt x="197" y="1108"/>
                  </a:lnTo>
                  <a:lnTo>
                    <a:pt x="203" y="1111"/>
                  </a:lnTo>
                  <a:lnTo>
                    <a:pt x="219" y="1119"/>
                  </a:lnTo>
                  <a:lnTo>
                    <a:pt x="222" y="1119"/>
                  </a:lnTo>
                  <a:lnTo>
                    <a:pt x="224" y="1119"/>
                  </a:lnTo>
                  <a:lnTo>
                    <a:pt x="224" y="1115"/>
                  </a:lnTo>
                  <a:lnTo>
                    <a:pt x="222" y="1112"/>
                  </a:lnTo>
                  <a:lnTo>
                    <a:pt x="217" y="1103"/>
                  </a:lnTo>
                  <a:lnTo>
                    <a:pt x="216" y="1095"/>
                  </a:lnTo>
                  <a:lnTo>
                    <a:pt x="216" y="1094"/>
                  </a:lnTo>
                  <a:lnTo>
                    <a:pt x="224" y="1073"/>
                  </a:lnTo>
                  <a:lnTo>
                    <a:pt x="228" y="1076"/>
                  </a:lnTo>
                  <a:lnTo>
                    <a:pt x="260" y="1106"/>
                  </a:lnTo>
                  <a:lnTo>
                    <a:pt x="266" y="1109"/>
                  </a:lnTo>
                  <a:lnTo>
                    <a:pt x="267" y="1109"/>
                  </a:lnTo>
                  <a:lnTo>
                    <a:pt x="271" y="1108"/>
                  </a:lnTo>
                  <a:lnTo>
                    <a:pt x="274" y="1106"/>
                  </a:lnTo>
                  <a:lnTo>
                    <a:pt x="278" y="1095"/>
                  </a:lnTo>
                  <a:lnTo>
                    <a:pt x="286" y="1075"/>
                  </a:lnTo>
                  <a:lnTo>
                    <a:pt x="286" y="1072"/>
                  </a:lnTo>
                  <a:lnTo>
                    <a:pt x="291" y="1054"/>
                  </a:lnTo>
                  <a:lnTo>
                    <a:pt x="291" y="1029"/>
                  </a:lnTo>
                  <a:lnTo>
                    <a:pt x="294" y="1012"/>
                  </a:lnTo>
                  <a:lnTo>
                    <a:pt x="306" y="1003"/>
                  </a:lnTo>
                  <a:lnTo>
                    <a:pt x="308" y="1003"/>
                  </a:lnTo>
                  <a:lnTo>
                    <a:pt x="306" y="1006"/>
                  </a:lnTo>
                  <a:lnTo>
                    <a:pt x="300" y="1019"/>
                  </a:lnTo>
                  <a:lnTo>
                    <a:pt x="294" y="1033"/>
                  </a:lnTo>
                  <a:lnTo>
                    <a:pt x="294" y="1036"/>
                  </a:lnTo>
                  <a:lnTo>
                    <a:pt x="296" y="1039"/>
                  </a:lnTo>
                  <a:lnTo>
                    <a:pt x="299" y="1048"/>
                  </a:lnTo>
                  <a:lnTo>
                    <a:pt x="302" y="1054"/>
                  </a:lnTo>
                  <a:lnTo>
                    <a:pt x="302" y="1058"/>
                  </a:lnTo>
                  <a:lnTo>
                    <a:pt x="303" y="1058"/>
                  </a:lnTo>
                  <a:lnTo>
                    <a:pt x="311" y="1061"/>
                  </a:lnTo>
                  <a:lnTo>
                    <a:pt x="316" y="1061"/>
                  </a:lnTo>
                  <a:lnTo>
                    <a:pt x="381" y="1078"/>
                  </a:lnTo>
                  <a:lnTo>
                    <a:pt x="381" y="1079"/>
                  </a:lnTo>
                  <a:lnTo>
                    <a:pt x="378" y="1081"/>
                  </a:lnTo>
                  <a:lnTo>
                    <a:pt x="377" y="1081"/>
                  </a:lnTo>
                  <a:lnTo>
                    <a:pt x="372" y="1081"/>
                  </a:lnTo>
                  <a:lnTo>
                    <a:pt x="361" y="1081"/>
                  </a:lnTo>
                  <a:lnTo>
                    <a:pt x="353" y="1079"/>
                  </a:lnTo>
                  <a:lnTo>
                    <a:pt x="330" y="1073"/>
                  </a:lnTo>
                  <a:lnTo>
                    <a:pt x="328" y="1072"/>
                  </a:lnTo>
                  <a:lnTo>
                    <a:pt x="317" y="1067"/>
                  </a:lnTo>
                  <a:lnTo>
                    <a:pt x="314" y="1067"/>
                  </a:lnTo>
                  <a:lnTo>
                    <a:pt x="306" y="1069"/>
                  </a:lnTo>
                  <a:lnTo>
                    <a:pt x="296" y="1075"/>
                  </a:lnTo>
                  <a:lnTo>
                    <a:pt x="294" y="1076"/>
                  </a:lnTo>
                  <a:lnTo>
                    <a:pt x="289" y="1097"/>
                  </a:lnTo>
                  <a:lnTo>
                    <a:pt x="289" y="1122"/>
                  </a:lnTo>
                  <a:lnTo>
                    <a:pt x="291" y="1123"/>
                  </a:lnTo>
                  <a:lnTo>
                    <a:pt x="292" y="1128"/>
                  </a:lnTo>
                  <a:lnTo>
                    <a:pt x="294" y="1134"/>
                  </a:lnTo>
                  <a:lnTo>
                    <a:pt x="296" y="1139"/>
                  </a:lnTo>
                  <a:lnTo>
                    <a:pt x="299" y="1144"/>
                  </a:lnTo>
                  <a:lnTo>
                    <a:pt x="300" y="1145"/>
                  </a:lnTo>
                  <a:lnTo>
                    <a:pt x="300" y="1148"/>
                  </a:lnTo>
                  <a:lnTo>
                    <a:pt x="300" y="1151"/>
                  </a:lnTo>
                  <a:lnTo>
                    <a:pt x="299" y="1154"/>
                  </a:lnTo>
                  <a:lnTo>
                    <a:pt x="296" y="1156"/>
                  </a:lnTo>
                  <a:lnTo>
                    <a:pt x="286" y="1167"/>
                  </a:lnTo>
                  <a:lnTo>
                    <a:pt x="288" y="1170"/>
                  </a:lnTo>
                  <a:lnTo>
                    <a:pt x="289" y="1173"/>
                  </a:lnTo>
                  <a:lnTo>
                    <a:pt x="310" y="1189"/>
                  </a:lnTo>
                  <a:lnTo>
                    <a:pt x="335" y="1203"/>
                  </a:lnTo>
                  <a:lnTo>
                    <a:pt x="336" y="1206"/>
                  </a:lnTo>
                  <a:lnTo>
                    <a:pt x="339" y="1209"/>
                  </a:lnTo>
                  <a:lnTo>
                    <a:pt x="344" y="1223"/>
                  </a:lnTo>
                  <a:lnTo>
                    <a:pt x="355" y="1250"/>
                  </a:lnTo>
                  <a:lnTo>
                    <a:pt x="355" y="1253"/>
                  </a:lnTo>
                  <a:lnTo>
                    <a:pt x="353" y="1258"/>
                  </a:lnTo>
                  <a:lnTo>
                    <a:pt x="350" y="1269"/>
                  </a:lnTo>
                  <a:lnTo>
                    <a:pt x="349" y="1270"/>
                  </a:lnTo>
                  <a:lnTo>
                    <a:pt x="349" y="1272"/>
                  </a:lnTo>
                  <a:lnTo>
                    <a:pt x="346" y="1273"/>
                  </a:lnTo>
                  <a:lnTo>
                    <a:pt x="339" y="1273"/>
                  </a:lnTo>
                  <a:lnTo>
                    <a:pt x="331" y="1278"/>
                  </a:lnTo>
                  <a:lnTo>
                    <a:pt x="328" y="1279"/>
                  </a:lnTo>
                  <a:lnTo>
                    <a:pt x="325" y="1283"/>
                  </a:lnTo>
                  <a:lnTo>
                    <a:pt x="324" y="1284"/>
                  </a:lnTo>
                  <a:lnTo>
                    <a:pt x="322" y="1287"/>
                  </a:lnTo>
                  <a:lnTo>
                    <a:pt x="305" y="1319"/>
                  </a:lnTo>
                  <a:lnTo>
                    <a:pt x="305" y="1322"/>
                  </a:lnTo>
                  <a:lnTo>
                    <a:pt x="305" y="1325"/>
                  </a:lnTo>
                  <a:lnTo>
                    <a:pt x="306" y="1329"/>
                  </a:lnTo>
                  <a:lnTo>
                    <a:pt x="305" y="1333"/>
                  </a:lnTo>
                  <a:lnTo>
                    <a:pt x="303" y="1336"/>
                  </a:lnTo>
                  <a:lnTo>
                    <a:pt x="299" y="1356"/>
                  </a:lnTo>
                  <a:lnTo>
                    <a:pt x="299" y="1358"/>
                  </a:lnTo>
                  <a:lnTo>
                    <a:pt x="285" y="1373"/>
                  </a:lnTo>
                  <a:lnTo>
                    <a:pt x="269" y="1389"/>
                  </a:lnTo>
                  <a:lnTo>
                    <a:pt x="266" y="1392"/>
                  </a:lnTo>
                  <a:lnTo>
                    <a:pt x="266" y="1394"/>
                  </a:lnTo>
                  <a:lnTo>
                    <a:pt x="253" y="1433"/>
                  </a:lnTo>
                  <a:lnTo>
                    <a:pt x="253" y="1436"/>
                  </a:lnTo>
                  <a:lnTo>
                    <a:pt x="253" y="1439"/>
                  </a:lnTo>
                  <a:lnTo>
                    <a:pt x="253" y="1440"/>
                  </a:lnTo>
                  <a:lnTo>
                    <a:pt x="258" y="1453"/>
                  </a:lnTo>
                  <a:lnTo>
                    <a:pt x="260" y="1454"/>
                  </a:lnTo>
                  <a:lnTo>
                    <a:pt x="264" y="1461"/>
                  </a:lnTo>
                  <a:lnTo>
                    <a:pt x="272" y="1475"/>
                  </a:lnTo>
                  <a:lnTo>
                    <a:pt x="272" y="1476"/>
                  </a:lnTo>
                  <a:lnTo>
                    <a:pt x="272" y="1479"/>
                  </a:lnTo>
                  <a:lnTo>
                    <a:pt x="271" y="1484"/>
                  </a:lnTo>
                  <a:lnTo>
                    <a:pt x="269" y="1484"/>
                  </a:lnTo>
                  <a:lnTo>
                    <a:pt x="267" y="1484"/>
                  </a:lnTo>
                  <a:lnTo>
                    <a:pt x="266" y="1484"/>
                  </a:lnTo>
                  <a:lnTo>
                    <a:pt x="256" y="1478"/>
                  </a:lnTo>
                  <a:lnTo>
                    <a:pt x="255" y="1476"/>
                  </a:lnTo>
                  <a:lnTo>
                    <a:pt x="253" y="1473"/>
                  </a:lnTo>
                  <a:lnTo>
                    <a:pt x="252" y="1462"/>
                  </a:lnTo>
                  <a:lnTo>
                    <a:pt x="253" y="1461"/>
                  </a:lnTo>
                  <a:lnTo>
                    <a:pt x="253" y="1458"/>
                  </a:lnTo>
                  <a:lnTo>
                    <a:pt x="253" y="1456"/>
                  </a:lnTo>
                  <a:lnTo>
                    <a:pt x="252" y="1447"/>
                  </a:lnTo>
                  <a:lnTo>
                    <a:pt x="250" y="1445"/>
                  </a:lnTo>
                  <a:lnTo>
                    <a:pt x="247" y="1442"/>
                  </a:lnTo>
                  <a:lnTo>
                    <a:pt x="242" y="1440"/>
                  </a:lnTo>
                  <a:lnTo>
                    <a:pt x="233" y="1442"/>
                  </a:lnTo>
                  <a:lnTo>
                    <a:pt x="231" y="1444"/>
                  </a:lnTo>
                  <a:lnTo>
                    <a:pt x="231" y="1445"/>
                  </a:lnTo>
                  <a:lnTo>
                    <a:pt x="230" y="1447"/>
                  </a:lnTo>
                  <a:lnTo>
                    <a:pt x="227" y="1465"/>
                  </a:lnTo>
                  <a:lnTo>
                    <a:pt x="225" y="1473"/>
                  </a:lnTo>
                  <a:lnTo>
                    <a:pt x="227" y="1478"/>
                  </a:lnTo>
                  <a:lnTo>
                    <a:pt x="228" y="1479"/>
                  </a:lnTo>
                  <a:lnTo>
                    <a:pt x="228" y="1484"/>
                  </a:lnTo>
                  <a:lnTo>
                    <a:pt x="236" y="1498"/>
                  </a:lnTo>
                  <a:lnTo>
                    <a:pt x="236" y="1500"/>
                  </a:lnTo>
                  <a:lnTo>
                    <a:pt x="236" y="1503"/>
                  </a:lnTo>
                  <a:lnTo>
                    <a:pt x="239" y="1508"/>
                  </a:lnTo>
                  <a:lnTo>
                    <a:pt x="244" y="1515"/>
                  </a:lnTo>
                  <a:lnTo>
                    <a:pt x="256" y="1526"/>
                  </a:lnTo>
                  <a:lnTo>
                    <a:pt x="277" y="1553"/>
                  </a:lnTo>
                  <a:lnTo>
                    <a:pt x="277" y="1569"/>
                  </a:lnTo>
                  <a:lnTo>
                    <a:pt x="277" y="1570"/>
                  </a:lnTo>
                  <a:lnTo>
                    <a:pt x="277" y="1573"/>
                  </a:lnTo>
                  <a:lnTo>
                    <a:pt x="280" y="1579"/>
                  </a:lnTo>
                  <a:lnTo>
                    <a:pt x="281" y="1583"/>
                  </a:lnTo>
                  <a:lnTo>
                    <a:pt x="286" y="1586"/>
                  </a:lnTo>
                  <a:lnTo>
                    <a:pt x="299" y="1592"/>
                  </a:lnTo>
                  <a:lnTo>
                    <a:pt x="300" y="1592"/>
                  </a:lnTo>
                  <a:lnTo>
                    <a:pt x="302" y="1590"/>
                  </a:lnTo>
                  <a:lnTo>
                    <a:pt x="302" y="1589"/>
                  </a:lnTo>
                  <a:lnTo>
                    <a:pt x="300" y="1573"/>
                  </a:lnTo>
                  <a:lnTo>
                    <a:pt x="299" y="1570"/>
                  </a:lnTo>
                  <a:lnTo>
                    <a:pt x="299" y="1569"/>
                  </a:lnTo>
                  <a:lnTo>
                    <a:pt x="297" y="1567"/>
                  </a:lnTo>
                  <a:lnTo>
                    <a:pt x="294" y="1565"/>
                  </a:lnTo>
                  <a:lnTo>
                    <a:pt x="291" y="1564"/>
                  </a:lnTo>
                  <a:lnTo>
                    <a:pt x="275" y="1525"/>
                  </a:lnTo>
                  <a:lnTo>
                    <a:pt x="278" y="1520"/>
                  </a:lnTo>
                  <a:lnTo>
                    <a:pt x="286" y="1512"/>
                  </a:lnTo>
                  <a:lnTo>
                    <a:pt x="289" y="1511"/>
                  </a:lnTo>
                  <a:lnTo>
                    <a:pt x="306" y="1500"/>
                  </a:lnTo>
                  <a:lnTo>
                    <a:pt x="310" y="1500"/>
                  </a:lnTo>
                  <a:lnTo>
                    <a:pt x="311" y="1500"/>
                  </a:lnTo>
                  <a:lnTo>
                    <a:pt x="313" y="1500"/>
                  </a:lnTo>
                  <a:lnTo>
                    <a:pt x="338" y="1519"/>
                  </a:lnTo>
                  <a:lnTo>
                    <a:pt x="369" y="1547"/>
                  </a:lnTo>
                  <a:lnTo>
                    <a:pt x="371" y="1548"/>
                  </a:lnTo>
                  <a:lnTo>
                    <a:pt x="375" y="1554"/>
                  </a:lnTo>
                  <a:lnTo>
                    <a:pt x="383" y="1562"/>
                  </a:lnTo>
                  <a:lnTo>
                    <a:pt x="408" y="1573"/>
                  </a:lnTo>
                  <a:lnTo>
                    <a:pt x="410" y="1573"/>
                  </a:lnTo>
                  <a:lnTo>
                    <a:pt x="411" y="1572"/>
                  </a:lnTo>
                  <a:lnTo>
                    <a:pt x="413" y="1570"/>
                  </a:lnTo>
                  <a:lnTo>
                    <a:pt x="416" y="1567"/>
                  </a:lnTo>
                  <a:lnTo>
                    <a:pt x="417" y="1564"/>
                  </a:lnTo>
                  <a:lnTo>
                    <a:pt x="419" y="1561"/>
                  </a:lnTo>
                  <a:lnTo>
                    <a:pt x="419" y="1528"/>
                  </a:lnTo>
                  <a:lnTo>
                    <a:pt x="419" y="1526"/>
                  </a:lnTo>
                  <a:lnTo>
                    <a:pt x="419" y="1523"/>
                  </a:lnTo>
                  <a:lnTo>
                    <a:pt x="417" y="1522"/>
                  </a:lnTo>
                  <a:lnTo>
                    <a:pt x="406" y="1514"/>
                  </a:lnTo>
                  <a:lnTo>
                    <a:pt x="403" y="1512"/>
                  </a:lnTo>
                  <a:lnTo>
                    <a:pt x="402" y="1511"/>
                  </a:lnTo>
                  <a:lnTo>
                    <a:pt x="399" y="1498"/>
                  </a:lnTo>
                  <a:lnTo>
                    <a:pt x="399" y="1494"/>
                  </a:lnTo>
                  <a:lnTo>
                    <a:pt x="400" y="1494"/>
                  </a:lnTo>
                  <a:lnTo>
                    <a:pt x="406" y="1486"/>
                  </a:lnTo>
                  <a:lnTo>
                    <a:pt x="436" y="1509"/>
                  </a:lnTo>
                  <a:lnTo>
                    <a:pt x="456" y="1526"/>
                  </a:lnTo>
                  <a:lnTo>
                    <a:pt x="464" y="1533"/>
                  </a:lnTo>
                  <a:lnTo>
                    <a:pt x="486" y="1536"/>
                  </a:lnTo>
                  <a:lnTo>
                    <a:pt x="500" y="1536"/>
                  </a:lnTo>
                  <a:lnTo>
                    <a:pt x="505" y="1536"/>
                  </a:lnTo>
                  <a:lnTo>
                    <a:pt x="506" y="1534"/>
                  </a:lnTo>
                  <a:lnTo>
                    <a:pt x="527" y="1520"/>
                  </a:lnTo>
                  <a:lnTo>
                    <a:pt x="553" y="1500"/>
                  </a:lnTo>
                  <a:lnTo>
                    <a:pt x="583" y="1490"/>
                  </a:lnTo>
                  <a:lnTo>
                    <a:pt x="591" y="1467"/>
                  </a:lnTo>
                  <a:lnTo>
                    <a:pt x="597" y="1448"/>
                  </a:lnTo>
                  <a:lnTo>
                    <a:pt x="622" y="1447"/>
                  </a:lnTo>
                  <a:lnTo>
                    <a:pt x="624" y="1447"/>
                  </a:lnTo>
                  <a:lnTo>
                    <a:pt x="627" y="1447"/>
                  </a:lnTo>
                  <a:lnTo>
                    <a:pt x="630" y="1448"/>
                  </a:lnTo>
                  <a:lnTo>
                    <a:pt x="646" y="1451"/>
                  </a:lnTo>
                  <a:lnTo>
                    <a:pt x="667" y="1454"/>
                  </a:lnTo>
                  <a:lnTo>
                    <a:pt x="691" y="1454"/>
                  </a:lnTo>
                  <a:lnTo>
                    <a:pt x="694" y="1453"/>
                  </a:lnTo>
                  <a:lnTo>
                    <a:pt x="700" y="1450"/>
                  </a:lnTo>
                  <a:lnTo>
                    <a:pt x="714" y="1444"/>
                  </a:lnTo>
                  <a:lnTo>
                    <a:pt x="719" y="1444"/>
                  </a:lnTo>
                  <a:lnTo>
                    <a:pt x="721" y="1445"/>
                  </a:lnTo>
                  <a:lnTo>
                    <a:pt x="721" y="1447"/>
                  </a:lnTo>
                  <a:lnTo>
                    <a:pt x="721" y="1450"/>
                  </a:lnTo>
                  <a:lnTo>
                    <a:pt x="717" y="1462"/>
                  </a:lnTo>
                  <a:lnTo>
                    <a:pt x="716" y="1462"/>
                  </a:lnTo>
                  <a:lnTo>
                    <a:pt x="702" y="1470"/>
                  </a:lnTo>
                  <a:lnTo>
                    <a:pt x="692" y="1469"/>
                  </a:lnTo>
                  <a:lnTo>
                    <a:pt x="689" y="1465"/>
                  </a:lnTo>
                  <a:lnTo>
                    <a:pt x="680" y="1461"/>
                  </a:lnTo>
                  <a:lnTo>
                    <a:pt x="675" y="1461"/>
                  </a:lnTo>
                  <a:lnTo>
                    <a:pt x="672" y="1461"/>
                  </a:lnTo>
                  <a:lnTo>
                    <a:pt x="666" y="1465"/>
                  </a:lnTo>
                  <a:lnTo>
                    <a:pt x="660" y="1470"/>
                  </a:lnTo>
                  <a:lnTo>
                    <a:pt x="636" y="1494"/>
                  </a:lnTo>
                  <a:lnTo>
                    <a:pt x="625" y="1517"/>
                  </a:lnTo>
                  <a:lnTo>
                    <a:pt x="596" y="1583"/>
                  </a:lnTo>
                  <a:lnTo>
                    <a:pt x="592" y="1611"/>
                  </a:lnTo>
                  <a:lnTo>
                    <a:pt x="583" y="1633"/>
                  </a:lnTo>
                  <a:lnTo>
                    <a:pt x="581" y="1634"/>
                  </a:lnTo>
                  <a:lnTo>
                    <a:pt x="583" y="1637"/>
                  </a:lnTo>
                  <a:lnTo>
                    <a:pt x="588" y="1645"/>
                  </a:lnTo>
                  <a:lnTo>
                    <a:pt x="603" y="1664"/>
                  </a:lnTo>
                  <a:lnTo>
                    <a:pt x="610" y="1669"/>
                  </a:lnTo>
                  <a:lnTo>
                    <a:pt x="616" y="1676"/>
                  </a:lnTo>
                  <a:lnTo>
                    <a:pt x="630" y="1700"/>
                  </a:lnTo>
                  <a:lnTo>
                    <a:pt x="636" y="1717"/>
                  </a:lnTo>
                  <a:lnTo>
                    <a:pt x="635" y="1720"/>
                  </a:lnTo>
                  <a:lnTo>
                    <a:pt x="635" y="1723"/>
                  </a:lnTo>
                  <a:lnTo>
                    <a:pt x="636" y="1726"/>
                  </a:lnTo>
                  <a:lnTo>
                    <a:pt x="642" y="1739"/>
                  </a:lnTo>
                  <a:lnTo>
                    <a:pt x="646" y="1740"/>
                  </a:lnTo>
                  <a:lnTo>
                    <a:pt x="649" y="1743"/>
                  </a:lnTo>
                  <a:lnTo>
                    <a:pt x="655" y="1756"/>
                  </a:lnTo>
                  <a:lnTo>
                    <a:pt x="658" y="1759"/>
                  </a:lnTo>
                  <a:lnTo>
                    <a:pt x="661" y="1761"/>
                  </a:lnTo>
                  <a:lnTo>
                    <a:pt x="663" y="1761"/>
                  </a:lnTo>
                  <a:lnTo>
                    <a:pt x="675" y="1759"/>
                  </a:lnTo>
                  <a:lnTo>
                    <a:pt x="677" y="1754"/>
                  </a:lnTo>
                  <a:lnTo>
                    <a:pt x="677" y="1743"/>
                  </a:lnTo>
                  <a:lnTo>
                    <a:pt x="677" y="1740"/>
                  </a:lnTo>
                  <a:lnTo>
                    <a:pt x="678" y="1737"/>
                  </a:lnTo>
                  <a:lnTo>
                    <a:pt x="678" y="1733"/>
                  </a:lnTo>
                  <a:lnTo>
                    <a:pt x="680" y="1731"/>
                  </a:lnTo>
                  <a:lnTo>
                    <a:pt x="681" y="1731"/>
                  </a:lnTo>
                  <a:lnTo>
                    <a:pt x="685" y="1745"/>
                  </a:lnTo>
                  <a:lnTo>
                    <a:pt x="681" y="1764"/>
                  </a:lnTo>
                  <a:lnTo>
                    <a:pt x="681" y="1765"/>
                  </a:lnTo>
                  <a:lnTo>
                    <a:pt x="680" y="1767"/>
                  </a:lnTo>
                  <a:lnTo>
                    <a:pt x="678" y="1773"/>
                  </a:lnTo>
                  <a:lnTo>
                    <a:pt x="677" y="1781"/>
                  </a:lnTo>
                  <a:lnTo>
                    <a:pt x="675" y="1783"/>
                  </a:lnTo>
                  <a:lnTo>
                    <a:pt x="677" y="1792"/>
                  </a:lnTo>
                  <a:lnTo>
                    <a:pt x="678" y="1793"/>
                  </a:lnTo>
                  <a:lnTo>
                    <a:pt x="680" y="1795"/>
                  </a:lnTo>
                  <a:lnTo>
                    <a:pt x="691" y="1800"/>
                  </a:lnTo>
                  <a:lnTo>
                    <a:pt x="696" y="1801"/>
                  </a:lnTo>
                  <a:lnTo>
                    <a:pt x="711" y="1787"/>
                  </a:lnTo>
                  <a:lnTo>
                    <a:pt x="713" y="1784"/>
                  </a:lnTo>
                  <a:lnTo>
                    <a:pt x="716" y="1779"/>
                  </a:lnTo>
                  <a:lnTo>
                    <a:pt x="758" y="1756"/>
                  </a:lnTo>
                  <a:lnTo>
                    <a:pt x="760" y="1756"/>
                  </a:lnTo>
                  <a:lnTo>
                    <a:pt x="767" y="1753"/>
                  </a:lnTo>
                  <a:lnTo>
                    <a:pt x="771" y="1753"/>
                  </a:lnTo>
                  <a:lnTo>
                    <a:pt x="772" y="1754"/>
                  </a:lnTo>
                  <a:lnTo>
                    <a:pt x="772" y="1756"/>
                  </a:lnTo>
                  <a:lnTo>
                    <a:pt x="778" y="1784"/>
                  </a:lnTo>
                  <a:lnTo>
                    <a:pt x="755" y="1854"/>
                  </a:lnTo>
                  <a:lnTo>
                    <a:pt x="750" y="1854"/>
                  </a:lnTo>
                  <a:lnTo>
                    <a:pt x="725" y="1861"/>
                  </a:lnTo>
                  <a:lnTo>
                    <a:pt x="724" y="1864"/>
                  </a:lnTo>
                  <a:lnTo>
                    <a:pt x="724" y="1865"/>
                  </a:lnTo>
                  <a:lnTo>
                    <a:pt x="722" y="1870"/>
                  </a:lnTo>
                  <a:lnTo>
                    <a:pt x="721" y="1914"/>
                  </a:lnTo>
                  <a:lnTo>
                    <a:pt x="721" y="1915"/>
                  </a:lnTo>
                  <a:lnTo>
                    <a:pt x="722" y="1923"/>
                  </a:lnTo>
                  <a:lnTo>
                    <a:pt x="722" y="1929"/>
                  </a:lnTo>
                  <a:lnTo>
                    <a:pt x="725" y="1933"/>
                  </a:lnTo>
                  <a:lnTo>
                    <a:pt x="730" y="1937"/>
                  </a:lnTo>
                  <a:lnTo>
                    <a:pt x="731" y="1939"/>
                  </a:lnTo>
                  <a:lnTo>
                    <a:pt x="730" y="1975"/>
                  </a:lnTo>
                  <a:lnTo>
                    <a:pt x="725" y="1983"/>
                  </a:lnTo>
                  <a:lnTo>
                    <a:pt x="722" y="1987"/>
                  </a:lnTo>
                  <a:lnTo>
                    <a:pt x="716" y="2001"/>
                  </a:lnTo>
                  <a:lnTo>
                    <a:pt x="713" y="2006"/>
                  </a:lnTo>
                  <a:lnTo>
                    <a:pt x="713" y="2008"/>
                  </a:lnTo>
                  <a:lnTo>
                    <a:pt x="713" y="2011"/>
                  </a:lnTo>
                  <a:lnTo>
                    <a:pt x="714" y="2012"/>
                  </a:lnTo>
                  <a:lnTo>
                    <a:pt x="739" y="2067"/>
                  </a:lnTo>
                  <a:lnTo>
                    <a:pt x="742" y="2072"/>
                  </a:lnTo>
                  <a:lnTo>
                    <a:pt x="744" y="2075"/>
                  </a:lnTo>
                  <a:lnTo>
                    <a:pt x="749" y="2079"/>
                  </a:lnTo>
                  <a:lnTo>
                    <a:pt x="772" y="2095"/>
                  </a:lnTo>
                  <a:lnTo>
                    <a:pt x="777" y="2097"/>
                  </a:lnTo>
                  <a:lnTo>
                    <a:pt x="789" y="2097"/>
                  </a:lnTo>
                  <a:lnTo>
                    <a:pt x="792" y="2097"/>
                  </a:lnTo>
                  <a:lnTo>
                    <a:pt x="799" y="2090"/>
                  </a:lnTo>
                  <a:lnTo>
                    <a:pt x="802" y="2089"/>
                  </a:lnTo>
                  <a:lnTo>
                    <a:pt x="802" y="2090"/>
                  </a:lnTo>
                  <a:lnTo>
                    <a:pt x="803" y="2090"/>
                  </a:lnTo>
                  <a:lnTo>
                    <a:pt x="799" y="2104"/>
                  </a:lnTo>
                  <a:lnTo>
                    <a:pt x="788" y="2114"/>
                  </a:lnTo>
                  <a:lnTo>
                    <a:pt x="781" y="2115"/>
                  </a:lnTo>
                  <a:lnTo>
                    <a:pt x="780" y="2115"/>
                  </a:lnTo>
                  <a:lnTo>
                    <a:pt x="777" y="2115"/>
                  </a:lnTo>
                  <a:lnTo>
                    <a:pt x="769" y="2114"/>
                  </a:lnTo>
                  <a:lnTo>
                    <a:pt x="766" y="2112"/>
                  </a:lnTo>
                  <a:lnTo>
                    <a:pt x="763" y="2109"/>
                  </a:lnTo>
                  <a:lnTo>
                    <a:pt x="758" y="2106"/>
                  </a:lnTo>
                  <a:lnTo>
                    <a:pt x="753" y="2103"/>
                  </a:lnTo>
                  <a:lnTo>
                    <a:pt x="742" y="2081"/>
                  </a:lnTo>
                  <a:lnTo>
                    <a:pt x="741" y="2079"/>
                  </a:lnTo>
                  <a:lnTo>
                    <a:pt x="742" y="2076"/>
                  </a:lnTo>
                  <a:lnTo>
                    <a:pt x="741" y="2075"/>
                  </a:lnTo>
                  <a:lnTo>
                    <a:pt x="735" y="2061"/>
                  </a:lnTo>
                  <a:lnTo>
                    <a:pt x="733" y="2059"/>
                  </a:lnTo>
                  <a:lnTo>
                    <a:pt x="730" y="2058"/>
                  </a:lnTo>
                  <a:lnTo>
                    <a:pt x="724" y="2058"/>
                  </a:lnTo>
                  <a:lnTo>
                    <a:pt x="700" y="2068"/>
                  </a:lnTo>
                  <a:lnTo>
                    <a:pt x="697" y="2072"/>
                  </a:lnTo>
                  <a:lnTo>
                    <a:pt x="696" y="2073"/>
                  </a:lnTo>
                  <a:lnTo>
                    <a:pt x="696" y="2075"/>
                  </a:lnTo>
                  <a:lnTo>
                    <a:pt x="694" y="2076"/>
                  </a:lnTo>
                  <a:lnTo>
                    <a:pt x="694" y="2078"/>
                  </a:lnTo>
                  <a:lnTo>
                    <a:pt x="696" y="2081"/>
                  </a:lnTo>
                  <a:lnTo>
                    <a:pt x="697" y="2083"/>
                  </a:lnTo>
                  <a:lnTo>
                    <a:pt x="705" y="2093"/>
                  </a:lnTo>
                  <a:lnTo>
                    <a:pt x="714" y="2100"/>
                  </a:lnTo>
                  <a:lnTo>
                    <a:pt x="719" y="2108"/>
                  </a:lnTo>
                  <a:lnTo>
                    <a:pt x="725" y="2123"/>
                  </a:lnTo>
                  <a:lnTo>
                    <a:pt x="725" y="2136"/>
                  </a:lnTo>
                  <a:lnTo>
                    <a:pt x="724" y="2137"/>
                  </a:lnTo>
                  <a:lnTo>
                    <a:pt x="721" y="2136"/>
                  </a:lnTo>
                  <a:lnTo>
                    <a:pt x="717" y="2133"/>
                  </a:lnTo>
                  <a:lnTo>
                    <a:pt x="717" y="2131"/>
                  </a:lnTo>
                  <a:lnTo>
                    <a:pt x="716" y="2129"/>
                  </a:lnTo>
                  <a:lnTo>
                    <a:pt x="671" y="2095"/>
                  </a:lnTo>
                  <a:lnTo>
                    <a:pt x="666" y="2093"/>
                  </a:lnTo>
                  <a:lnTo>
                    <a:pt x="661" y="2092"/>
                  </a:lnTo>
                  <a:lnTo>
                    <a:pt x="653" y="2093"/>
                  </a:lnTo>
                  <a:lnTo>
                    <a:pt x="649" y="2093"/>
                  </a:lnTo>
                  <a:lnTo>
                    <a:pt x="631" y="2104"/>
                  </a:lnTo>
                  <a:lnTo>
                    <a:pt x="602" y="2118"/>
                  </a:lnTo>
                  <a:lnTo>
                    <a:pt x="596" y="2120"/>
                  </a:lnTo>
                  <a:lnTo>
                    <a:pt x="581" y="2118"/>
                  </a:lnTo>
                  <a:lnTo>
                    <a:pt x="569" y="2117"/>
                  </a:lnTo>
                  <a:lnTo>
                    <a:pt x="567" y="2117"/>
                  </a:lnTo>
                  <a:lnTo>
                    <a:pt x="567" y="2115"/>
                  </a:lnTo>
                  <a:lnTo>
                    <a:pt x="533" y="2103"/>
                  </a:lnTo>
                  <a:lnTo>
                    <a:pt x="533" y="2122"/>
                  </a:lnTo>
                  <a:lnTo>
                    <a:pt x="506" y="2134"/>
                  </a:lnTo>
                  <a:lnTo>
                    <a:pt x="488" y="2143"/>
                  </a:lnTo>
                  <a:lnTo>
                    <a:pt x="480" y="2143"/>
                  </a:lnTo>
                  <a:lnTo>
                    <a:pt x="474" y="2142"/>
                  </a:lnTo>
                  <a:lnTo>
                    <a:pt x="472" y="2142"/>
                  </a:lnTo>
                  <a:lnTo>
                    <a:pt x="469" y="2143"/>
                  </a:lnTo>
                  <a:lnTo>
                    <a:pt x="460" y="2151"/>
                  </a:lnTo>
                  <a:lnTo>
                    <a:pt x="458" y="2151"/>
                  </a:lnTo>
                  <a:lnTo>
                    <a:pt x="456" y="2161"/>
                  </a:lnTo>
                  <a:lnTo>
                    <a:pt x="456" y="2162"/>
                  </a:lnTo>
                  <a:lnTo>
                    <a:pt x="455" y="2164"/>
                  </a:lnTo>
                  <a:lnTo>
                    <a:pt x="453" y="2165"/>
                  </a:lnTo>
                  <a:lnTo>
                    <a:pt x="447" y="2170"/>
                  </a:lnTo>
                  <a:lnTo>
                    <a:pt x="436" y="2183"/>
                  </a:lnTo>
                  <a:lnTo>
                    <a:pt x="435" y="2184"/>
                  </a:lnTo>
                  <a:lnTo>
                    <a:pt x="435" y="2186"/>
                  </a:lnTo>
                  <a:lnTo>
                    <a:pt x="435" y="2189"/>
                  </a:lnTo>
                  <a:lnTo>
                    <a:pt x="433" y="2192"/>
                  </a:lnTo>
                  <a:lnTo>
                    <a:pt x="433" y="2193"/>
                  </a:lnTo>
                  <a:lnTo>
                    <a:pt x="431" y="2193"/>
                  </a:lnTo>
                  <a:lnTo>
                    <a:pt x="430" y="2193"/>
                  </a:lnTo>
                  <a:lnTo>
                    <a:pt x="428" y="2192"/>
                  </a:lnTo>
                  <a:lnTo>
                    <a:pt x="428" y="2189"/>
                  </a:lnTo>
                  <a:lnTo>
                    <a:pt x="425" y="2206"/>
                  </a:lnTo>
                  <a:lnTo>
                    <a:pt x="424" y="2209"/>
                  </a:lnTo>
                  <a:lnTo>
                    <a:pt x="422" y="2217"/>
                  </a:lnTo>
                  <a:lnTo>
                    <a:pt x="422" y="2220"/>
                  </a:lnTo>
                  <a:lnTo>
                    <a:pt x="421" y="2223"/>
                  </a:lnTo>
                  <a:lnTo>
                    <a:pt x="400" y="2240"/>
                  </a:lnTo>
                  <a:lnTo>
                    <a:pt x="386" y="2254"/>
                  </a:lnTo>
                  <a:lnTo>
                    <a:pt x="381" y="2259"/>
                  </a:lnTo>
                  <a:lnTo>
                    <a:pt x="378" y="2261"/>
                  </a:lnTo>
                  <a:lnTo>
                    <a:pt x="375" y="2262"/>
                  </a:lnTo>
                  <a:lnTo>
                    <a:pt x="366" y="2265"/>
                  </a:lnTo>
                  <a:lnTo>
                    <a:pt x="352" y="2275"/>
                  </a:lnTo>
                  <a:lnTo>
                    <a:pt x="335" y="2293"/>
                  </a:lnTo>
                  <a:lnTo>
                    <a:pt x="328" y="2311"/>
                  </a:lnTo>
                  <a:lnTo>
                    <a:pt x="327" y="2317"/>
                  </a:lnTo>
                  <a:lnTo>
                    <a:pt x="327" y="2318"/>
                  </a:lnTo>
                  <a:lnTo>
                    <a:pt x="328" y="2320"/>
                  </a:lnTo>
                  <a:lnTo>
                    <a:pt x="335" y="2320"/>
                  </a:lnTo>
                  <a:lnTo>
                    <a:pt x="378" y="2314"/>
                  </a:lnTo>
                  <a:lnTo>
                    <a:pt x="391" y="2306"/>
                  </a:lnTo>
                  <a:lnTo>
                    <a:pt x="391" y="2301"/>
                  </a:lnTo>
                  <a:lnTo>
                    <a:pt x="392" y="2298"/>
                  </a:lnTo>
                  <a:lnTo>
                    <a:pt x="397" y="2292"/>
                  </a:lnTo>
                  <a:lnTo>
                    <a:pt x="399" y="2287"/>
                  </a:lnTo>
                  <a:lnTo>
                    <a:pt x="400" y="2286"/>
                  </a:lnTo>
                  <a:lnTo>
                    <a:pt x="414" y="2276"/>
                  </a:lnTo>
                  <a:lnTo>
                    <a:pt x="449" y="2270"/>
                  </a:lnTo>
                  <a:lnTo>
                    <a:pt x="455" y="2268"/>
                  </a:lnTo>
                  <a:lnTo>
                    <a:pt x="456" y="2268"/>
                  </a:lnTo>
                  <a:lnTo>
                    <a:pt x="466" y="2270"/>
                  </a:lnTo>
                  <a:lnTo>
                    <a:pt x="471" y="2273"/>
                  </a:lnTo>
                  <a:lnTo>
                    <a:pt x="475" y="2283"/>
                  </a:lnTo>
                  <a:lnTo>
                    <a:pt x="478" y="2292"/>
                  </a:lnTo>
                  <a:lnTo>
                    <a:pt x="492" y="2340"/>
                  </a:lnTo>
                  <a:lnTo>
                    <a:pt x="483" y="2370"/>
                  </a:lnTo>
                  <a:lnTo>
                    <a:pt x="480" y="2381"/>
                  </a:lnTo>
                  <a:lnTo>
                    <a:pt x="478" y="2386"/>
                  </a:lnTo>
                  <a:lnTo>
                    <a:pt x="478" y="2389"/>
                  </a:lnTo>
                  <a:lnTo>
                    <a:pt x="478" y="2390"/>
                  </a:lnTo>
                  <a:lnTo>
                    <a:pt x="491" y="2411"/>
                  </a:lnTo>
                  <a:lnTo>
                    <a:pt x="491" y="2412"/>
                  </a:lnTo>
                  <a:lnTo>
                    <a:pt x="494" y="2412"/>
                  </a:lnTo>
                  <a:lnTo>
                    <a:pt x="496" y="2434"/>
                  </a:lnTo>
                  <a:lnTo>
                    <a:pt x="488" y="2470"/>
                  </a:lnTo>
                  <a:lnTo>
                    <a:pt x="486" y="2478"/>
                  </a:lnTo>
                  <a:lnTo>
                    <a:pt x="478" y="2495"/>
                  </a:lnTo>
                  <a:lnTo>
                    <a:pt x="475" y="2501"/>
                  </a:lnTo>
                  <a:lnTo>
                    <a:pt x="463" y="2517"/>
                  </a:lnTo>
                  <a:lnTo>
                    <a:pt x="455" y="2529"/>
                  </a:lnTo>
                  <a:lnTo>
                    <a:pt x="441" y="2539"/>
                  </a:lnTo>
                  <a:lnTo>
                    <a:pt x="391" y="2573"/>
                  </a:lnTo>
                  <a:lnTo>
                    <a:pt x="389" y="2575"/>
                  </a:lnTo>
                  <a:lnTo>
                    <a:pt x="383" y="2576"/>
                  </a:lnTo>
                  <a:lnTo>
                    <a:pt x="378" y="2575"/>
                  </a:lnTo>
                  <a:lnTo>
                    <a:pt x="374" y="2573"/>
                  </a:lnTo>
                  <a:lnTo>
                    <a:pt x="372" y="2573"/>
                  </a:lnTo>
                  <a:lnTo>
                    <a:pt x="355" y="2575"/>
                  </a:lnTo>
                  <a:lnTo>
                    <a:pt x="346" y="2576"/>
                  </a:lnTo>
                  <a:lnTo>
                    <a:pt x="331" y="2586"/>
                  </a:lnTo>
                  <a:lnTo>
                    <a:pt x="331" y="2587"/>
                  </a:lnTo>
                  <a:lnTo>
                    <a:pt x="330" y="2592"/>
                  </a:lnTo>
                  <a:lnTo>
                    <a:pt x="327" y="2598"/>
                  </a:lnTo>
                  <a:lnTo>
                    <a:pt x="310" y="2622"/>
                  </a:lnTo>
                  <a:lnTo>
                    <a:pt x="308" y="2623"/>
                  </a:lnTo>
                  <a:lnTo>
                    <a:pt x="297" y="2623"/>
                  </a:lnTo>
                  <a:lnTo>
                    <a:pt x="250" y="2628"/>
                  </a:lnTo>
                  <a:lnTo>
                    <a:pt x="217" y="2656"/>
                  </a:lnTo>
                  <a:lnTo>
                    <a:pt x="222" y="2679"/>
                  </a:lnTo>
                  <a:lnTo>
                    <a:pt x="236" y="2684"/>
                  </a:lnTo>
                  <a:lnTo>
                    <a:pt x="238" y="2686"/>
                  </a:lnTo>
                  <a:lnTo>
                    <a:pt x="239" y="2690"/>
                  </a:lnTo>
                  <a:lnTo>
                    <a:pt x="241" y="2693"/>
                  </a:lnTo>
                  <a:lnTo>
                    <a:pt x="244" y="2714"/>
                  </a:lnTo>
                  <a:lnTo>
                    <a:pt x="244" y="2715"/>
                  </a:lnTo>
                  <a:lnTo>
                    <a:pt x="242" y="2718"/>
                  </a:lnTo>
                  <a:lnTo>
                    <a:pt x="241" y="2720"/>
                  </a:lnTo>
                  <a:lnTo>
                    <a:pt x="233" y="2720"/>
                  </a:lnTo>
                  <a:lnTo>
                    <a:pt x="228" y="2722"/>
                  </a:lnTo>
                  <a:lnTo>
                    <a:pt x="211" y="2734"/>
                  </a:lnTo>
                  <a:lnTo>
                    <a:pt x="224" y="2748"/>
                  </a:lnTo>
                  <a:lnTo>
                    <a:pt x="230" y="2750"/>
                  </a:lnTo>
                  <a:lnTo>
                    <a:pt x="233" y="2742"/>
                  </a:lnTo>
                  <a:lnTo>
                    <a:pt x="261" y="2743"/>
                  </a:lnTo>
                  <a:lnTo>
                    <a:pt x="266" y="2743"/>
                  </a:lnTo>
                  <a:lnTo>
                    <a:pt x="271" y="2747"/>
                  </a:lnTo>
                  <a:lnTo>
                    <a:pt x="272" y="2747"/>
                  </a:lnTo>
                  <a:lnTo>
                    <a:pt x="291" y="2742"/>
                  </a:lnTo>
                  <a:lnTo>
                    <a:pt x="296" y="2740"/>
                  </a:lnTo>
                  <a:lnTo>
                    <a:pt x="297" y="2740"/>
                  </a:lnTo>
                  <a:lnTo>
                    <a:pt x="299" y="2740"/>
                  </a:lnTo>
                  <a:lnTo>
                    <a:pt x="299" y="2742"/>
                  </a:lnTo>
                  <a:lnTo>
                    <a:pt x="296" y="2745"/>
                  </a:lnTo>
                  <a:lnTo>
                    <a:pt x="294" y="2747"/>
                  </a:lnTo>
                  <a:lnTo>
                    <a:pt x="289" y="2748"/>
                  </a:lnTo>
                  <a:lnTo>
                    <a:pt x="275" y="2751"/>
                  </a:lnTo>
                  <a:lnTo>
                    <a:pt x="258" y="2756"/>
                  </a:lnTo>
                  <a:lnTo>
                    <a:pt x="253" y="2756"/>
                  </a:lnTo>
                  <a:lnTo>
                    <a:pt x="256" y="2776"/>
                  </a:lnTo>
                  <a:lnTo>
                    <a:pt x="256" y="2778"/>
                  </a:lnTo>
                  <a:lnTo>
                    <a:pt x="258" y="2779"/>
                  </a:lnTo>
                  <a:lnTo>
                    <a:pt x="267" y="2784"/>
                  </a:lnTo>
                  <a:lnTo>
                    <a:pt x="283" y="2787"/>
                  </a:lnTo>
                  <a:lnTo>
                    <a:pt x="286" y="2787"/>
                  </a:lnTo>
                  <a:lnTo>
                    <a:pt x="288" y="2784"/>
                  </a:lnTo>
                  <a:lnTo>
                    <a:pt x="296" y="2775"/>
                  </a:lnTo>
                  <a:lnTo>
                    <a:pt x="302" y="2770"/>
                  </a:lnTo>
                  <a:lnTo>
                    <a:pt x="303" y="2768"/>
                  </a:lnTo>
                  <a:lnTo>
                    <a:pt x="308" y="2768"/>
                  </a:lnTo>
                  <a:lnTo>
                    <a:pt x="342" y="2754"/>
                  </a:lnTo>
                  <a:lnTo>
                    <a:pt x="346" y="2743"/>
                  </a:lnTo>
                  <a:lnTo>
                    <a:pt x="346" y="2740"/>
                  </a:lnTo>
                  <a:lnTo>
                    <a:pt x="349" y="2739"/>
                  </a:lnTo>
                  <a:lnTo>
                    <a:pt x="355" y="2736"/>
                  </a:lnTo>
                  <a:lnTo>
                    <a:pt x="360" y="2734"/>
                  </a:lnTo>
                  <a:lnTo>
                    <a:pt x="372" y="2732"/>
                  </a:lnTo>
                  <a:lnTo>
                    <a:pt x="405" y="2732"/>
                  </a:lnTo>
                  <a:lnTo>
                    <a:pt x="421" y="2736"/>
                  </a:lnTo>
                  <a:lnTo>
                    <a:pt x="467" y="2754"/>
                  </a:lnTo>
                  <a:lnTo>
                    <a:pt x="496" y="2754"/>
                  </a:lnTo>
                  <a:lnTo>
                    <a:pt x="497" y="2754"/>
                  </a:lnTo>
                  <a:lnTo>
                    <a:pt x="499" y="2757"/>
                  </a:lnTo>
                  <a:lnTo>
                    <a:pt x="497" y="2761"/>
                  </a:lnTo>
                  <a:lnTo>
                    <a:pt x="496" y="2765"/>
                  </a:lnTo>
                  <a:lnTo>
                    <a:pt x="496" y="2767"/>
                  </a:lnTo>
                  <a:lnTo>
                    <a:pt x="488" y="2770"/>
                  </a:lnTo>
                  <a:lnTo>
                    <a:pt x="480" y="2773"/>
                  </a:lnTo>
                  <a:lnTo>
                    <a:pt x="474" y="2775"/>
                  </a:lnTo>
                  <a:lnTo>
                    <a:pt x="471" y="2776"/>
                  </a:lnTo>
                  <a:lnTo>
                    <a:pt x="460" y="2776"/>
                  </a:lnTo>
                  <a:lnTo>
                    <a:pt x="458" y="2775"/>
                  </a:lnTo>
                  <a:lnTo>
                    <a:pt x="456" y="2775"/>
                  </a:lnTo>
                  <a:lnTo>
                    <a:pt x="442" y="2781"/>
                  </a:lnTo>
                  <a:lnTo>
                    <a:pt x="442" y="2782"/>
                  </a:lnTo>
                  <a:lnTo>
                    <a:pt x="442" y="2784"/>
                  </a:lnTo>
                  <a:lnTo>
                    <a:pt x="442" y="2798"/>
                  </a:lnTo>
                  <a:lnTo>
                    <a:pt x="446" y="2803"/>
                  </a:lnTo>
                  <a:lnTo>
                    <a:pt x="455" y="2807"/>
                  </a:lnTo>
                  <a:lnTo>
                    <a:pt x="460" y="2811"/>
                  </a:lnTo>
                  <a:lnTo>
                    <a:pt x="463" y="2812"/>
                  </a:lnTo>
                  <a:lnTo>
                    <a:pt x="464" y="2812"/>
                  </a:lnTo>
                  <a:lnTo>
                    <a:pt x="477" y="2809"/>
                  </a:lnTo>
                  <a:lnTo>
                    <a:pt x="499" y="2803"/>
                  </a:lnTo>
                  <a:lnTo>
                    <a:pt x="513" y="2789"/>
                  </a:lnTo>
                  <a:lnTo>
                    <a:pt x="514" y="2787"/>
                  </a:lnTo>
                  <a:lnTo>
                    <a:pt x="514" y="2786"/>
                  </a:lnTo>
                  <a:lnTo>
                    <a:pt x="517" y="2782"/>
                  </a:lnTo>
                  <a:lnTo>
                    <a:pt x="522" y="2781"/>
                  </a:lnTo>
                  <a:lnTo>
                    <a:pt x="527" y="2779"/>
                  </a:lnTo>
                  <a:lnTo>
                    <a:pt x="553" y="2776"/>
                  </a:lnTo>
                  <a:lnTo>
                    <a:pt x="555" y="2776"/>
                  </a:lnTo>
                  <a:lnTo>
                    <a:pt x="569" y="2800"/>
                  </a:lnTo>
                  <a:lnTo>
                    <a:pt x="574" y="2804"/>
                  </a:lnTo>
                  <a:lnTo>
                    <a:pt x="575" y="2809"/>
                  </a:lnTo>
                  <a:lnTo>
                    <a:pt x="600" y="2834"/>
                  </a:lnTo>
                  <a:lnTo>
                    <a:pt x="624" y="2859"/>
                  </a:lnTo>
                  <a:lnTo>
                    <a:pt x="628" y="2862"/>
                  </a:lnTo>
                  <a:lnTo>
                    <a:pt x="630" y="2862"/>
                  </a:lnTo>
                  <a:lnTo>
                    <a:pt x="647" y="2867"/>
                  </a:lnTo>
                  <a:lnTo>
                    <a:pt x="663" y="2868"/>
                  </a:lnTo>
                  <a:lnTo>
                    <a:pt x="674" y="2868"/>
                  </a:lnTo>
                  <a:lnTo>
                    <a:pt x="694" y="2868"/>
                  </a:lnTo>
                  <a:lnTo>
                    <a:pt x="716" y="2861"/>
                  </a:lnTo>
                  <a:lnTo>
                    <a:pt x="717" y="2861"/>
                  </a:lnTo>
                  <a:lnTo>
                    <a:pt x="717" y="2859"/>
                  </a:lnTo>
                  <a:lnTo>
                    <a:pt x="722" y="2854"/>
                  </a:lnTo>
                  <a:lnTo>
                    <a:pt x="722" y="2850"/>
                  </a:lnTo>
                  <a:lnTo>
                    <a:pt x="722" y="2847"/>
                  </a:lnTo>
                  <a:lnTo>
                    <a:pt x="722" y="2843"/>
                  </a:lnTo>
                  <a:lnTo>
                    <a:pt x="724" y="2837"/>
                  </a:lnTo>
                  <a:lnTo>
                    <a:pt x="730" y="2828"/>
                  </a:lnTo>
                  <a:lnTo>
                    <a:pt x="730" y="2825"/>
                  </a:lnTo>
                  <a:lnTo>
                    <a:pt x="731" y="2823"/>
                  </a:lnTo>
                  <a:lnTo>
                    <a:pt x="763" y="2801"/>
                  </a:lnTo>
                  <a:lnTo>
                    <a:pt x="767" y="2801"/>
                  </a:lnTo>
                  <a:lnTo>
                    <a:pt x="767" y="2803"/>
                  </a:lnTo>
                  <a:lnTo>
                    <a:pt x="780" y="2803"/>
                  </a:lnTo>
                  <a:lnTo>
                    <a:pt x="788" y="2803"/>
                  </a:lnTo>
                  <a:lnTo>
                    <a:pt x="794" y="2800"/>
                  </a:lnTo>
                  <a:lnTo>
                    <a:pt x="800" y="2798"/>
                  </a:lnTo>
                  <a:lnTo>
                    <a:pt x="828" y="2786"/>
                  </a:lnTo>
                  <a:lnTo>
                    <a:pt x="833" y="2781"/>
                  </a:lnTo>
                  <a:lnTo>
                    <a:pt x="842" y="2770"/>
                  </a:lnTo>
                  <a:lnTo>
                    <a:pt x="849" y="2761"/>
                  </a:lnTo>
                  <a:lnTo>
                    <a:pt x="883" y="2723"/>
                  </a:lnTo>
                  <a:lnTo>
                    <a:pt x="888" y="2718"/>
                  </a:lnTo>
                  <a:lnTo>
                    <a:pt x="905" y="2704"/>
                  </a:lnTo>
                  <a:lnTo>
                    <a:pt x="906" y="2706"/>
                  </a:lnTo>
                  <a:lnTo>
                    <a:pt x="908" y="2707"/>
                  </a:lnTo>
                  <a:lnTo>
                    <a:pt x="910" y="2711"/>
                  </a:lnTo>
                  <a:lnTo>
                    <a:pt x="910" y="2714"/>
                  </a:lnTo>
                  <a:lnTo>
                    <a:pt x="908" y="2715"/>
                  </a:lnTo>
                  <a:lnTo>
                    <a:pt x="906" y="2718"/>
                  </a:lnTo>
                  <a:lnTo>
                    <a:pt x="903" y="2720"/>
                  </a:lnTo>
                  <a:lnTo>
                    <a:pt x="897" y="2722"/>
                  </a:lnTo>
                  <a:lnTo>
                    <a:pt x="892" y="2722"/>
                  </a:lnTo>
                  <a:lnTo>
                    <a:pt x="891" y="2725"/>
                  </a:lnTo>
                  <a:lnTo>
                    <a:pt x="886" y="2726"/>
                  </a:lnTo>
                  <a:lnTo>
                    <a:pt x="869" y="2753"/>
                  </a:lnTo>
                  <a:lnTo>
                    <a:pt x="849" y="2784"/>
                  </a:lnTo>
                  <a:lnTo>
                    <a:pt x="814" y="2823"/>
                  </a:lnTo>
                  <a:lnTo>
                    <a:pt x="771" y="2875"/>
                  </a:lnTo>
                  <a:lnTo>
                    <a:pt x="764" y="2881"/>
                  </a:lnTo>
                  <a:lnTo>
                    <a:pt x="761" y="2897"/>
                  </a:lnTo>
                  <a:lnTo>
                    <a:pt x="760" y="2906"/>
                  </a:lnTo>
                  <a:lnTo>
                    <a:pt x="760" y="2912"/>
                  </a:lnTo>
                  <a:lnTo>
                    <a:pt x="760" y="2917"/>
                  </a:lnTo>
                  <a:lnTo>
                    <a:pt x="764" y="2922"/>
                  </a:lnTo>
                  <a:lnTo>
                    <a:pt x="764" y="2923"/>
                  </a:lnTo>
                  <a:lnTo>
                    <a:pt x="764" y="2925"/>
                  </a:lnTo>
                  <a:lnTo>
                    <a:pt x="764" y="2928"/>
                  </a:lnTo>
                  <a:lnTo>
                    <a:pt x="763" y="2932"/>
                  </a:lnTo>
                  <a:lnTo>
                    <a:pt x="763" y="2934"/>
                  </a:lnTo>
                  <a:lnTo>
                    <a:pt x="761" y="2934"/>
                  </a:lnTo>
                  <a:lnTo>
                    <a:pt x="750" y="2939"/>
                  </a:lnTo>
                  <a:lnTo>
                    <a:pt x="747" y="2939"/>
                  </a:lnTo>
                  <a:lnTo>
                    <a:pt x="696" y="2950"/>
                  </a:lnTo>
                  <a:lnTo>
                    <a:pt x="666" y="2950"/>
                  </a:lnTo>
                  <a:lnTo>
                    <a:pt x="664" y="2948"/>
                  </a:lnTo>
                  <a:lnTo>
                    <a:pt x="663" y="2948"/>
                  </a:lnTo>
                  <a:lnTo>
                    <a:pt x="661" y="2945"/>
                  </a:lnTo>
                  <a:lnTo>
                    <a:pt x="655" y="2940"/>
                  </a:lnTo>
                  <a:lnTo>
                    <a:pt x="646" y="2936"/>
                  </a:lnTo>
                  <a:lnTo>
                    <a:pt x="624" y="2931"/>
                  </a:lnTo>
                  <a:lnTo>
                    <a:pt x="571" y="2929"/>
                  </a:lnTo>
                  <a:lnTo>
                    <a:pt x="569" y="2929"/>
                  </a:lnTo>
                  <a:lnTo>
                    <a:pt x="485" y="2940"/>
                  </a:lnTo>
                  <a:lnTo>
                    <a:pt x="469" y="2945"/>
                  </a:lnTo>
                  <a:lnTo>
                    <a:pt x="467" y="2947"/>
                  </a:lnTo>
                  <a:lnTo>
                    <a:pt x="463" y="2951"/>
                  </a:lnTo>
                  <a:lnTo>
                    <a:pt x="464" y="2965"/>
                  </a:lnTo>
                  <a:lnTo>
                    <a:pt x="464" y="2992"/>
                  </a:lnTo>
                  <a:lnTo>
                    <a:pt x="464" y="2997"/>
                  </a:lnTo>
                  <a:lnTo>
                    <a:pt x="460" y="3006"/>
                  </a:lnTo>
                  <a:lnTo>
                    <a:pt x="460" y="3007"/>
                  </a:lnTo>
                  <a:lnTo>
                    <a:pt x="441" y="3023"/>
                  </a:lnTo>
                  <a:lnTo>
                    <a:pt x="438" y="3028"/>
                  </a:lnTo>
                  <a:lnTo>
                    <a:pt x="433" y="3029"/>
                  </a:lnTo>
                  <a:lnTo>
                    <a:pt x="428" y="3028"/>
                  </a:lnTo>
                  <a:lnTo>
                    <a:pt x="424" y="3028"/>
                  </a:lnTo>
                  <a:lnTo>
                    <a:pt x="416" y="3025"/>
                  </a:lnTo>
                  <a:lnTo>
                    <a:pt x="413" y="3022"/>
                  </a:lnTo>
                  <a:lnTo>
                    <a:pt x="406" y="3018"/>
                  </a:lnTo>
                  <a:lnTo>
                    <a:pt x="400" y="3015"/>
                  </a:lnTo>
                  <a:lnTo>
                    <a:pt x="388" y="3015"/>
                  </a:lnTo>
                  <a:lnTo>
                    <a:pt x="386" y="3017"/>
                  </a:lnTo>
                  <a:lnTo>
                    <a:pt x="386" y="3018"/>
                  </a:lnTo>
                  <a:lnTo>
                    <a:pt x="383" y="3051"/>
                  </a:lnTo>
                  <a:lnTo>
                    <a:pt x="381" y="3076"/>
                  </a:lnTo>
                  <a:lnTo>
                    <a:pt x="372" y="3114"/>
                  </a:lnTo>
                  <a:lnTo>
                    <a:pt x="366" y="3118"/>
                  </a:lnTo>
                  <a:lnTo>
                    <a:pt x="339" y="3148"/>
                  </a:lnTo>
                  <a:lnTo>
                    <a:pt x="330" y="3161"/>
                  </a:lnTo>
                  <a:lnTo>
                    <a:pt x="330" y="3165"/>
                  </a:lnTo>
                  <a:lnTo>
                    <a:pt x="328" y="3175"/>
                  </a:lnTo>
                  <a:lnTo>
                    <a:pt x="327" y="3179"/>
                  </a:lnTo>
                  <a:lnTo>
                    <a:pt x="324" y="3182"/>
                  </a:lnTo>
                  <a:lnTo>
                    <a:pt x="317" y="3184"/>
                  </a:lnTo>
                  <a:lnTo>
                    <a:pt x="299" y="3189"/>
                  </a:lnTo>
                  <a:lnTo>
                    <a:pt x="291" y="3190"/>
                  </a:lnTo>
                  <a:lnTo>
                    <a:pt x="266" y="3201"/>
                  </a:lnTo>
                  <a:lnTo>
                    <a:pt x="264" y="3201"/>
                  </a:lnTo>
                  <a:lnTo>
                    <a:pt x="264" y="3203"/>
                  </a:lnTo>
                  <a:lnTo>
                    <a:pt x="264" y="3204"/>
                  </a:lnTo>
                  <a:lnTo>
                    <a:pt x="260" y="3218"/>
                  </a:lnTo>
                  <a:lnTo>
                    <a:pt x="258" y="3222"/>
                  </a:lnTo>
                  <a:lnTo>
                    <a:pt x="261" y="3226"/>
                  </a:lnTo>
                  <a:lnTo>
                    <a:pt x="263" y="3231"/>
                  </a:lnTo>
                  <a:lnTo>
                    <a:pt x="263" y="3232"/>
                  </a:lnTo>
                  <a:lnTo>
                    <a:pt x="258" y="3247"/>
                  </a:lnTo>
                  <a:lnTo>
                    <a:pt x="256" y="3250"/>
                  </a:lnTo>
                  <a:lnTo>
                    <a:pt x="230" y="3281"/>
                  </a:lnTo>
                  <a:lnTo>
                    <a:pt x="199" y="3309"/>
                  </a:lnTo>
                  <a:lnTo>
                    <a:pt x="166" y="3332"/>
                  </a:lnTo>
                  <a:lnTo>
                    <a:pt x="147" y="3332"/>
                  </a:lnTo>
                  <a:lnTo>
                    <a:pt x="146" y="3331"/>
                  </a:lnTo>
                  <a:lnTo>
                    <a:pt x="141" y="3331"/>
                  </a:lnTo>
                  <a:lnTo>
                    <a:pt x="139" y="3331"/>
                  </a:lnTo>
                  <a:lnTo>
                    <a:pt x="130" y="3334"/>
                  </a:lnTo>
                  <a:lnTo>
                    <a:pt x="94" y="3353"/>
                  </a:lnTo>
                  <a:lnTo>
                    <a:pt x="92" y="3354"/>
                  </a:lnTo>
                  <a:lnTo>
                    <a:pt x="89" y="3365"/>
                  </a:lnTo>
                  <a:lnTo>
                    <a:pt x="86" y="3389"/>
                  </a:lnTo>
                  <a:lnTo>
                    <a:pt x="86" y="3392"/>
                  </a:lnTo>
                  <a:lnTo>
                    <a:pt x="88" y="3395"/>
                  </a:lnTo>
                  <a:lnTo>
                    <a:pt x="89" y="3395"/>
                  </a:lnTo>
                  <a:lnTo>
                    <a:pt x="94" y="3400"/>
                  </a:lnTo>
                  <a:lnTo>
                    <a:pt x="97" y="3400"/>
                  </a:lnTo>
                  <a:lnTo>
                    <a:pt x="99" y="3401"/>
                  </a:lnTo>
                  <a:lnTo>
                    <a:pt x="103" y="3401"/>
                  </a:lnTo>
                  <a:lnTo>
                    <a:pt x="121" y="3397"/>
                  </a:lnTo>
                  <a:lnTo>
                    <a:pt x="125" y="3395"/>
                  </a:lnTo>
                  <a:lnTo>
                    <a:pt x="128" y="3392"/>
                  </a:lnTo>
                  <a:lnTo>
                    <a:pt x="130" y="3389"/>
                  </a:lnTo>
                  <a:lnTo>
                    <a:pt x="131" y="3387"/>
                  </a:lnTo>
                  <a:lnTo>
                    <a:pt x="131" y="3382"/>
                  </a:lnTo>
                  <a:lnTo>
                    <a:pt x="131" y="3378"/>
                  </a:lnTo>
                  <a:lnTo>
                    <a:pt x="131" y="3375"/>
                  </a:lnTo>
                  <a:lnTo>
                    <a:pt x="133" y="3372"/>
                  </a:lnTo>
                  <a:lnTo>
                    <a:pt x="133" y="3370"/>
                  </a:lnTo>
                  <a:lnTo>
                    <a:pt x="135" y="3368"/>
                  </a:lnTo>
                  <a:lnTo>
                    <a:pt x="141" y="3367"/>
                  </a:lnTo>
                  <a:lnTo>
                    <a:pt x="144" y="3365"/>
                  </a:lnTo>
                  <a:lnTo>
                    <a:pt x="147" y="3367"/>
                  </a:lnTo>
                  <a:lnTo>
                    <a:pt x="172" y="3375"/>
                  </a:lnTo>
                  <a:lnTo>
                    <a:pt x="185" y="3381"/>
                  </a:lnTo>
                  <a:lnTo>
                    <a:pt x="188" y="3382"/>
                  </a:lnTo>
                  <a:lnTo>
                    <a:pt x="196" y="3389"/>
                  </a:lnTo>
                  <a:lnTo>
                    <a:pt x="199" y="3393"/>
                  </a:lnTo>
                  <a:lnTo>
                    <a:pt x="203" y="3404"/>
                  </a:lnTo>
                  <a:lnTo>
                    <a:pt x="205" y="3407"/>
                  </a:lnTo>
                  <a:lnTo>
                    <a:pt x="205" y="3409"/>
                  </a:lnTo>
                  <a:lnTo>
                    <a:pt x="205" y="3411"/>
                  </a:lnTo>
                  <a:lnTo>
                    <a:pt x="203" y="3414"/>
                  </a:lnTo>
                  <a:lnTo>
                    <a:pt x="203" y="3415"/>
                  </a:lnTo>
                  <a:lnTo>
                    <a:pt x="208" y="3423"/>
                  </a:lnTo>
                  <a:lnTo>
                    <a:pt x="211" y="3428"/>
                  </a:lnTo>
                  <a:lnTo>
                    <a:pt x="217" y="3432"/>
                  </a:lnTo>
                  <a:lnTo>
                    <a:pt x="217" y="3434"/>
                  </a:lnTo>
                  <a:lnTo>
                    <a:pt x="219" y="3434"/>
                  </a:lnTo>
                  <a:lnTo>
                    <a:pt x="246" y="3414"/>
                  </a:lnTo>
                  <a:lnTo>
                    <a:pt x="246" y="3412"/>
                  </a:lnTo>
                  <a:lnTo>
                    <a:pt x="253" y="3400"/>
                  </a:lnTo>
                  <a:lnTo>
                    <a:pt x="255" y="3395"/>
                  </a:lnTo>
                  <a:lnTo>
                    <a:pt x="255" y="3392"/>
                  </a:lnTo>
                  <a:lnTo>
                    <a:pt x="252" y="3386"/>
                  </a:lnTo>
                  <a:lnTo>
                    <a:pt x="250" y="3384"/>
                  </a:lnTo>
                  <a:lnTo>
                    <a:pt x="250" y="3382"/>
                  </a:lnTo>
                  <a:lnTo>
                    <a:pt x="250" y="3362"/>
                  </a:lnTo>
                  <a:lnTo>
                    <a:pt x="256" y="3339"/>
                  </a:lnTo>
                  <a:lnTo>
                    <a:pt x="261" y="3329"/>
                  </a:lnTo>
                  <a:lnTo>
                    <a:pt x="264" y="3329"/>
                  </a:lnTo>
                  <a:lnTo>
                    <a:pt x="264" y="3331"/>
                  </a:lnTo>
                  <a:lnTo>
                    <a:pt x="263" y="3339"/>
                  </a:lnTo>
                  <a:lnTo>
                    <a:pt x="263" y="3340"/>
                  </a:lnTo>
                  <a:lnTo>
                    <a:pt x="266" y="3361"/>
                  </a:lnTo>
                  <a:lnTo>
                    <a:pt x="271" y="3357"/>
                  </a:lnTo>
                  <a:lnTo>
                    <a:pt x="274" y="3356"/>
                  </a:lnTo>
                  <a:lnTo>
                    <a:pt x="275" y="3354"/>
                  </a:lnTo>
                  <a:lnTo>
                    <a:pt x="275" y="3348"/>
                  </a:lnTo>
                  <a:lnTo>
                    <a:pt x="275" y="3347"/>
                  </a:lnTo>
                  <a:lnTo>
                    <a:pt x="278" y="3342"/>
                  </a:lnTo>
                  <a:lnTo>
                    <a:pt x="281" y="3339"/>
                  </a:lnTo>
                  <a:lnTo>
                    <a:pt x="306" y="3325"/>
                  </a:lnTo>
                  <a:lnTo>
                    <a:pt x="324" y="3311"/>
                  </a:lnTo>
                  <a:lnTo>
                    <a:pt x="324" y="3307"/>
                  </a:lnTo>
                  <a:lnTo>
                    <a:pt x="328" y="3289"/>
                  </a:lnTo>
                  <a:lnTo>
                    <a:pt x="330" y="3287"/>
                  </a:lnTo>
                  <a:lnTo>
                    <a:pt x="344" y="3282"/>
                  </a:lnTo>
                  <a:lnTo>
                    <a:pt x="349" y="3282"/>
                  </a:lnTo>
                  <a:lnTo>
                    <a:pt x="358" y="3289"/>
                  </a:lnTo>
                  <a:lnTo>
                    <a:pt x="391" y="3289"/>
                  </a:lnTo>
                  <a:lnTo>
                    <a:pt x="399" y="3287"/>
                  </a:lnTo>
                  <a:lnTo>
                    <a:pt x="402" y="3287"/>
                  </a:lnTo>
                  <a:lnTo>
                    <a:pt x="405" y="3284"/>
                  </a:lnTo>
                  <a:lnTo>
                    <a:pt x="408" y="3282"/>
                  </a:lnTo>
                  <a:lnTo>
                    <a:pt x="408" y="3281"/>
                  </a:lnTo>
                  <a:lnTo>
                    <a:pt x="411" y="3278"/>
                  </a:lnTo>
                  <a:lnTo>
                    <a:pt x="414" y="3276"/>
                  </a:lnTo>
                  <a:lnTo>
                    <a:pt x="471" y="3272"/>
                  </a:lnTo>
                  <a:lnTo>
                    <a:pt x="488" y="3275"/>
                  </a:lnTo>
                  <a:lnTo>
                    <a:pt x="549" y="3303"/>
                  </a:lnTo>
                  <a:lnTo>
                    <a:pt x="552" y="3304"/>
                  </a:lnTo>
                  <a:lnTo>
                    <a:pt x="556" y="3311"/>
                  </a:lnTo>
                  <a:lnTo>
                    <a:pt x="558" y="3315"/>
                  </a:lnTo>
                  <a:lnTo>
                    <a:pt x="560" y="3320"/>
                  </a:lnTo>
                  <a:lnTo>
                    <a:pt x="561" y="3323"/>
                  </a:lnTo>
                  <a:lnTo>
                    <a:pt x="563" y="3325"/>
                  </a:lnTo>
                  <a:lnTo>
                    <a:pt x="564" y="3326"/>
                  </a:lnTo>
                  <a:lnTo>
                    <a:pt x="572" y="3329"/>
                  </a:lnTo>
                  <a:lnTo>
                    <a:pt x="575" y="3331"/>
                  </a:lnTo>
                  <a:lnTo>
                    <a:pt x="591" y="3332"/>
                  </a:lnTo>
                  <a:lnTo>
                    <a:pt x="594" y="3331"/>
                  </a:lnTo>
                  <a:lnTo>
                    <a:pt x="603" y="3326"/>
                  </a:lnTo>
                  <a:lnTo>
                    <a:pt x="610" y="3323"/>
                  </a:lnTo>
                  <a:lnTo>
                    <a:pt x="608" y="3320"/>
                  </a:lnTo>
                  <a:lnTo>
                    <a:pt x="608" y="3317"/>
                  </a:lnTo>
                  <a:lnTo>
                    <a:pt x="610" y="3311"/>
                  </a:lnTo>
                  <a:lnTo>
                    <a:pt x="611" y="3303"/>
                  </a:lnTo>
                  <a:lnTo>
                    <a:pt x="613" y="3298"/>
                  </a:lnTo>
                  <a:lnTo>
                    <a:pt x="616" y="3295"/>
                  </a:lnTo>
                  <a:lnTo>
                    <a:pt x="617" y="3292"/>
                  </a:lnTo>
                  <a:lnTo>
                    <a:pt x="619" y="3290"/>
                  </a:lnTo>
                  <a:lnTo>
                    <a:pt x="625" y="3287"/>
                  </a:lnTo>
                  <a:lnTo>
                    <a:pt x="631" y="3286"/>
                  </a:lnTo>
                  <a:lnTo>
                    <a:pt x="644" y="3278"/>
                  </a:lnTo>
                  <a:lnTo>
                    <a:pt x="646" y="3262"/>
                  </a:lnTo>
                  <a:lnTo>
                    <a:pt x="646" y="3257"/>
                  </a:lnTo>
                  <a:lnTo>
                    <a:pt x="644" y="3256"/>
                  </a:lnTo>
                  <a:lnTo>
                    <a:pt x="636" y="3253"/>
                  </a:lnTo>
                  <a:lnTo>
                    <a:pt x="635" y="3251"/>
                  </a:lnTo>
                  <a:lnTo>
                    <a:pt x="635" y="3250"/>
                  </a:lnTo>
                  <a:lnTo>
                    <a:pt x="633" y="3240"/>
                  </a:lnTo>
                  <a:lnTo>
                    <a:pt x="635" y="3237"/>
                  </a:lnTo>
                  <a:lnTo>
                    <a:pt x="646" y="3206"/>
                  </a:lnTo>
                  <a:lnTo>
                    <a:pt x="647" y="3201"/>
                  </a:lnTo>
                  <a:lnTo>
                    <a:pt x="661" y="3178"/>
                  </a:lnTo>
                  <a:lnTo>
                    <a:pt x="666" y="3172"/>
                  </a:lnTo>
                  <a:lnTo>
                    <a:pt x="708" y="3147"/>
                  </a:lnTo>
                  <a:lnTo>
                    <a:pt x="714" y="3143"/>
                  </a:lnTo>
                  <a:lnTo>
                    <a:pt x="717" y="3142"/>
                  </a:lnTo>
                  <a:lnTo>
                    <a:pt x="725" y="3142"/>
                  </a:lnTo>
                  <a:lnTo>
                    <a:pt x="728" y="3142"/>
                  </a:lnTo>
                  <a:lnTo>
                    <a:pt x="739" y="3142"/>
                  </a:lnTo>
                  <a:lnTo>
                    <a:pt x="767" y="3137"/>
                  </a:lnTo>
                  <a:lnTo>
                    <a:pt x="777" y="3132"/>
                  </a:lnTo>
                  <a:lnTo>
                    <a:pt x="785" y="3126"/>
                  </a:lnTo>
                  <a:lnTo>
                    <a:pt x="788" y="3125"/>
                  </a:lnTo>
                  <a:lnTo>
                    <a:pt x="791" y="3123"/>
                  </a:lnTo>
                  <a:lnTo>
                    <a:pt x="796" y="3123"/>
                  </a:lnTo>
                  <a:lnTo>
                    <a:pt x="800" y="3123"/>
                  </a:lnTo>
                  <a:lnTo>
                    <a:pt x="824" y="3129"/>
                  </a:lnTo>
                  <a:lnTo>
                    <a:pt x="827" y="3129"/>
                  </a:lnTo>
                  <a:lnTo>
                    <a:pt x="828" y="3131"/>
                  </a:lnTo>
                  <a:lnTo>
                    <a:pt x="875" y="3159"/>
                  </a:lnTo>
                  <a:lnTo>
                    <a:pt x="906" y="3176"/>
                  </a:lnTo>
                  <a:lnTo>
                    <a:pt x="906" y="3175"/>
                  </a:lnTo>
                  <a:lnTo>
                    <a:pt x="910" y="3162"/>
                  </a:lnTo>
                  <a:lnTo>
                    <a:pt x="911" y="3161"/>
                  </a:lnTo>
                  <a:lnTo>
                    <a:pt x="913" y="3159"/>
                  </a:lnTo>
                  <a:lnTo>
                    <a:pt x="922" y="3156"/>
                  </a:lnTo>
                  <a:lnTo>
                    <a:pt x="964" y="3161"/>
                  </a:lnTo>
                  <a:lnTo>
                    <a:pt x="1003" y="3168"/>
                  </a:lnTo>
                  <a:lnTo>
                    <a:pt x="1031" y="3170"/>
                  </a:lnTo>
                  <a:lnTo>
                    <a:pt x="1033" y="3168"/>
                  </a:lnTo>
                  <a:lnTo>
                    <a:pt x="1035" y="3168"/>
                  </a:lnTo>
                  <a:lnTo>
                    <a:pt x="1044" y="3151"/>
                  </a:lnTo>
                  <a:lnTo>
                    <a:pt x="1044" y="3150"/>
                  </a:lnTo>
                  <a:lnTo>
                    <a:pt x="1042" y="3148"/>
                  </a:lnTo>
                  <a:lnTo>
                    <a:pt x="1038" y="3137"/>
                  </a:lnTo>
                  <a:lnTo>
                    <a:pt x="1035" y="3136"/>
                  </a:lnTo>
                  <a:lnTo>
                    <a:pt x="1020" y="3132"/>
                  </a:lnTo>
                  <a:lnTo>
                    <a:pt x="1013" y="3131"/>
                  </a:lnTo>
                  <a:lnTo>
                    <a:pt x="1022" y="3122"/>
                  </a:lnTo>
                  <a:lnTo>
                    <a:pt x="1060" y="3118"/>
                  </a:lnTo>
                  <a:lnTo>
                    <a:pt x="1094" y="3107"/>
                  </a:lnTo>
                  <a:lnTo>
                    <a:pt x="1095" y="3106"/>
                  </a:lnTo>
                  <a:lnTo>
                    <a:pt x="1102" y="3106"/>
                  </a:lnTo>
                  <a:lnTo>
                    <a:pt x="1110" y="3107"/>
                  </a:lnTo>
                  <a:lnTo>
                    <a:pt x="1117" y="3111"/>
                  </a:lnTo>
                  <a:lnTo>
                    <a:pt x="1119" y="3111"/>
                  </a:lnTo>
                  <a:lnTo>
                    <a:pt x="1133" y="3111"/>
                  </a:lnTo>
                  <a:lnTo>
                    <a:pt x="1180" y="3087"/>
                  </a:lnTo>
                  <a:lnTo>
                    <a:pt x="1185" y="3084"/>
                  </a:lnTo>
                  <a:lnTo>
                    <a:pt x="1189" y="3076"/>
                  </a:lnTo>
                  <a:lnTo>
                    <a:pt x="1191" y="3073"/>
                  </a:lnTo>
                  <a:lnTo>
                    <a:pt x="1189" y="3072"/>
                  </a:lnTo>
                  <a:lnTo>
                    <a:pt x="1189" y="3070"/>
                  </a:lnTo>
                  <a:lnTo>
                    <a:pt x="1180" y="3059"/>
                  </a:lnTo>
                  <a:lnTo>
                    <a:pt x="1164" y="3045"/>
                  </a:lnTo>
                  <a:lnTo>
                    <a:pt x="1161" y="3043"/>
                  </a:lnTo>
                  <a:lnTo>
                    <a:pt x="1149" y="3039"/>
                  </a:lnTo>
                  <a:lnTo>
                    <a:pt x="1147" y="3037"/>
                  </a:lnTo>
                  <a:lnTo>
                    <a:pt x="1147" y="3036"/>
                  </a:lnTo>
                  <a:lnTo>
                    <a:pt x="1152" y="3036"/>
                  </a:lnTo>
                  <a:lnTo>
                    <a:pt x="1160" y="3037"/>
                  </a:lnTo>
                  <a:lnTo>
                    <a:pt x="1172" y="3045"/>
                  </a:lnTo>
                  <a:lnTo>
                    <a:pt x="1177" y="3048"/>
                  </a:lnTo>
                  <a:lnTo>
                    <a:pt x="1183" y="3054"/>
                  </a:lnTo>
                  <a:lnTo>
                    <a:pt x="1200" y="3065"/>
                  </a:lnTo>
                  <a:lnTo>
                    <a:pt x="1222" y="3081"/>
                  </a:lnTo>
                  <a:lnTo>
                    <a:pt x="1227" y="3084"/>
                  </a:lnTo>
                  <a:lnTo>
                    <a:pt x="1228" y="3084"/>
                  </a:lnTo>
                  <a:lnTo>
                    <a:pt x="1231" y="3084"/>
                  </a:lnTo>
                  <a:lnTo>
                    <a:pt x="1233" y="3084"/>
                  </a:lnTo>
                  <a:lnTo>
                    <a:pt x="1235" y="3084"/>
                  </a:lnTo>
                  <a:lnTo>
                    <a:pt x="1236" y="3082"/>
                  </a:lnTo>
                  <a:lnTo>
                    <a:pt x="1238" y="3075"/>
                  </a:lnTo>
                  <a:lnTo>
                    <a:pt x="1238" y="3072"/>
                  </a:lnTo>
                  <a:lnTo>
                    <a:pt x="1236" y="3070"/>
                  </a:lnTo>
                  <a:lnTo>
                    <a:pt x="1231" y="3065"/>
                  </a:lnTo>
                  <a:lnTo>
                    <a:pt x="1227" y="3062"/>
                  </a:lnTo>
                  <a:lnTo>
                    <a:pt x="1227" y="3061"/>
                  </a:lnTo>
                  <a:lnTo>
                    <a:pt x="1227" y="3059"/>
                  </a:lnTo>
                  <a:lnTo>
                    <a:pt x="1228" y="3059"/>
                  </a:lnTo>
                  <a:lnTo>
                    <a:pt x="1244" y="3057"/>
                  </a:lnTo>
                  <a:lnTo>
                    <a:pt x="1245" y="3057"/>
                  </a:lnTo>
                  <a:lnTo>
                    <a:pt x="1249" y="3059"/>
                  </a:lnTo>
                  <a:lnTo>
                    <a:pt x="1250" y="3061"/>
                  </a:lnTo>
                  <a:lnTo>
                    <a:pt x="1249" y="3064"/>
                  </a:lnTo>
                  <a:lnTo>
                    <a:pt x="1245" y="3065"/>
                  </a:lnTo>
                  <a:lnTo>
                    <a:pt x="1241" y="3076"/>
                  </a:lnTo>
                  <a:lnTo>
                    <a:pt x="1241" y="3079"/>
                  </a:lnTo>
                  <a:lnTo>
                    <a:pt x="1244" y="3082"/>
                  </a:lnTo>
                  <a:lnTo>
                    <a:pt x="1244" y="3084"/>
                  </a:lnTo>
                  <a:lnTo>
                    <a:pt x="1247" y="3084"/>
                  </a:lnTo>
                  <a:lnTo>
                    <a:pt x="1250" y="3082"/>
                  </a:lnTo>
                  <a:lnTo>
                    <a:pt x="1256" y="3079"/>
                  </a:lnTo>
                  <a:lnTo>
                    <a:pt x="1258" y="3078"/>
                  </a:lnTo>
                  <a:lnTo>
                    <a:pt x="1258" y="3076"/>
                  </a:lnTo>
                  <a:lnTo>
                    <a:pt x="1258" y="3072"/>
                  </a:lnTo>
                  <a:lnTo>
                    <a:pt x="1258" y="3065"/>
                  </a:lnTo>
                  <a:lnTo>
                    <a:pt x="1258" y="3062"/>
                  </a:lnTo>
                  <a:lnTo>
                    <a:pt x="1260" y="3061"/>
                  </a:lnTo>
                  <a:lnTo>
                    <a:pt x="1260" y="3059"/>
                  </a:lnTo>
                  <a:lnTo>
                    <a:pt x="1263" y="3057"/>
                  </a:lnTo>
                  <a:lnTo>
                    <a:pt x="1267" y="3057"/>
                  </a:lnTo>
                  <a:lnTo>
                    <a:pt x="1270" y="3059"/>
                  </a:lnTo>
                  <a:lnTo>
                    <a:pt x="1270" y="3062"/>
                  </a:lnTo>
                  <a:lnTo>
                    <a:pt x="1270" y="3072"/>
                  </a:lnTo>
                  <a:lnTo>
                    <a:pt x="1270" y="3073"/>
                  </a:lnTo>
                  <a:lnTo>
                    <a:pt x="1269" y="3075"/>
                  </a:lnTo>
                  <a:lnTo>
                    <a:pt x="1264" y="3078"/>
                  </a:lnTo>
                  <a:lnTo>
                    <a:pt x="1263" y="3082"/>
                  </a:lnTo>
                  <a:lnTo>
                    <a:pt x="1263" y="3084"/>
                  </a:lnTo>
                  <a:lnTo>
                    <a:pt x="1263" y="3086"/>
                  </a:lnTo>
                  <a:lnTo>
                    <a:pt x="1264" y="3086"/>
                  </a:lnTo>
                  <a:lnTo>
                    <a:pt x="1280" y="3084"/>
                  </a:lnTo>
                  <a:lnTo>
                    <a:pt x="1280" y="3082"/>
                  </a:lnTo>
                  <a:lnTo>
                    <a:pt x="1280" y="3065"/>
                  </a:lnTo>
                  <a:lnTo>
                    <a:pt x="1280" y="3064"/>
                  </a:lnTo>
                  <a:lnTo>
                    <a:pt x="1278" y="3062"/>
                  </a:lnTo>
                  <a:lnTo>
                    <a:pt x="1277" y="3062"/>
                  </a:lnTo>
                  <a:lnTo>
                    <a:pt x="1275" y="3061"/>
                  </a:lnTo>
                  <a:lnTo>
                    <a:pt x="1275" y="3059"/>
                  </a:lnTo>
                  <a:lnTo>
                    <a:pt x="1278" y="3057"/>
                  </a:lnTo>
                  <a:lnTo>
                    <a:pt x="1285" y="3057"/>
                  </a:lnTo>
                  <a:lnTo>
                    <a:pt x="1292" y="3062"/>
                  </a:lnTo>
                  <a:lnTo>
                    <a:pt x="1294" y="3062"/>
                  </a:lnTo>
                  <a:lnTo>
                    <a:pt x="1300" y="3068"/>
                  </a:lnTo>
                  <a:lnTo>
                    <a:pt x="1300" y="3072"/>
                  </a:lnTo>
                  <a:lnTo>
                    <a:pt x="1299" y="3073"/>
                  </a:lnTo>
                  <a:lnTo>
                    <a:pt x="1295" y="3073"/>
                  </a:lnTo>
                  <a:lnTo>
                    <a:pt x="1294" y="3075"/>
                  </a:lnTo>
                  <a:lnTo>
                    <a:pt x="1289" y="3079"/>
                  </a:lnTo>
                  <a:lnTo>
                    <a:pt x="1288" y="3081"/>
                  </a:lnTo>
                  <a:lnTo>
                    <a:pt x="1288" y="3082"/>
                  </a:lnTo>
                  <a:lnTo>
                    <a:pt x="1289" y="3084"/>
                  </a:lnTo>
                  <a:lnTo>
                    <a:pt x="1292" y="3086"/>
                  </a:lnTo>
                  <a:lnTo>
                    <a:pt x="1295" y="3087"/>
                  </a:lnTo>
                  <a:lnTo>
                    <a:pt x="1306" y="3092"/>
                  </a:lnTo>
                  <a:lnTo>
                    <a:pt x="1313" y="3095"/>
                  </a:lnTo>
                  <a:lnTo>
                    <a:pt x="1319" y="3100"/>
                  </a:lnTo>
                  <a:lnTo>
                    <a:pt x="1324" y="3101"/>
                  </a:lnTo>
                  <a:lnTo>
                    <a:pt x="1327" y="3101"/>
                  </a:lnTo>
                  <a:lnTo>
                    <a:pt x="1330" y="3098"/>
                  </a:lnTo>
                  <a:lnTo>
                    <a:pt x="1330" y="3095"/>
                  </a:lnTo>
                  <a:lnTo>
                    <a:pt x="1331" y="3092"/>
                  </a:lnTo>
                  <a:lnTo>
                    <a:pt x="1331" y="3090"/>
                  </a:lnTo>
                  <a:lnTo>
                    <a:pt x="1338" y="3084"/>
                  </a:lnTo>
                  <a:lnTo>
                    <a:pt x="1341" y="3082"/>
                  </a:lnTo>
                  <a:lnTo>
                    <a:pt x="1361" y="3078"/>
                  </a:lnTo>
                  <a:lnTo>
                    <a:pt x="1394" y="3070"/>
                  </a:lnTo>
                  <a:lnTo>
                    <a:pt x="1402" y="3068"/>
                  </a:lnTo>
                  <a:lnTo>
                    <a:pt x="1411" y="3067"/>
                  </a:lnTo>
                  <a:lnTo>
                    <a:pt x="1425" y="3064"/>
                  </a:lnTo>
                  <a:lnTo>
                    <a:pt x="1436" y="3057"/>
                  </a:lnTo>
                  <a:lnTo>
                    <a:pt x="1439" y="3056"/>
                  </a:lnTo>
                  <a:lnTo>
                    <a:pt x="1445" y="3054"/>
                  </a:lnTo>
                  <a:lnTo>
                    <a:pt x="1452" y="3053"/>
                  </a:lnTo>
                  <a:lnTo>
                    <a:pt x="1466" y="3051"/>
                  </a:lnTo>
                  <a:lnTo>
                    <a:pt x="1470" y="3051"/>
                  </a:lnTo>
                  <a:lnTo>
                    <a:pt x="1477" y="3053"/>
                  </a:lnTo>
                  <a:lnTo>
                    <a:pt x="1492" y="3056"/>
                  </a:lnTo>
                  <a:lnTo>
                    <a:pt x="1506" y="3061"/>
                  </a:lnTo>
                  <a:lnTo>
                    <a:pt x="1524" y="3065"/>
                  </a:lnTo>
                  <a:lnTo>
                    <a:pt x="1547" y="3073"/>
                  </a:lnTo>
                  <a:lnTo>
                    <a:pt x="1549" y="3073"/>
                  </a:lnTo>
                  <a:lnTo>
                    <a:pt x="1572" y="3078"/>
                  </a:lnTo>
                  <a:lnTo>
                    <a:pt x="1578" y="3079"/>
                  </a:lnTo>
                  <a:lnTo>
                    <a:pt x="1581" y="3079"/>
                  </a:lnTo>
                  <a:lnTo>
                    <a:pt x="1585" y="3076"/>
                  </a:lnTo>
                  <a:lnTo>
                    <a:pt x="1588" y="3073"/>
                  </a:lnTo>
                  <a:lnTo>
                    <a:pt x="1589" y="3067"/>
                  </a:lnTo>
                  <a:lnTo>
                    <a:pt x="1591" y="3064"/>
                  </a:lnTo>
                  <a:lnTo>
                    <a:pt x="1594" y="3061"/>
                  </a:lnTo>
                  <a:lnTo>
                    <a:pt x="1603" y="3050"/>
                  </a:lnTo>
                  <a:lnTo>
                    <a:pt x="1606" y="3048"/>
                  </a:lnTo>
                  <a:lnTo>
                    <a:pt x="1616" y="3042"/>
                  </a:lnTo>
                  <a:lnTo>
                    <a:pt x="1624" y="3039"/>
                  </a:lnTo>
                  <a:lnTo>
                    <a:pt x="1628" y="3037"/>
                  </a:lnTo>
                  <a:lnTo>
                    <a:pt x="1639" y="3036"/>
                  </a:lnTo>
                  <a:lnTo>
                    <a:pt x="1652" y="3031"/>
                  </a:lnTo>
                  <a:lnTo>
                    <a:pt x="1680" y="3020"/>
                  </a:lnTo>
                  <a:lnTo>
                    <a:pt x="1683" y="3017"/>
                  </a:lnTo>
                  <a:lnTo>
                    <a:pt x="1688" y="3011"/>
                  </a:lnTo>
                  <a:lnTo>
                    <a:pt x="1689" y="3007"/>
                  </a:lnTo>
                  <a:lnTo>
                    <a:pt x="1692" y="3004"/>
                  </a:lnTo>
                  <a:lnTo>
                    <a:pt x="1706" y="2992"/>
                  </a:lnTo>
                  <a:lnTo>
                    <a:pt x="1711" y="2990"/>
                  </a:lnTo>
                  <a:lnTo>
                    <a:pt x="1714" y="2990"/>
                  </a:lnTo>
                  <a:lnTo>
                    <a:pt x="1727" y="2993"/>
                  </a:lnTo>
                  <a:lnTo>
                    <a:pt x="1755" y="2989"/>
                  </a:lnTo>
                  <a:lnTo>
                    <a:pt x="1753" y="2982"/>
                  </a:lnTo>
                  <a:lnTo>
                    <a:pt x="1752" y="2975"/>
                  </a:lnTo>
                  <a:lnTo>
                    <a:pt x="1753" y="2970"/>
                  </a:lnTo>
                  <a:lnTo>
                    <a:pt x="1755" y="2964"/>
                  </a:lnTo>
                  <a:lnTo>
                    <a:pt x="1756" y="2957"/>
                  </a:lnTo>
                  <a:lnTo>
                    <a:pt x="1758" y="2953"/>
                  </a:lnTo>
                  <a:lnTo>
                    <a:pt x="1766" y="2945"/>
                  </a:lnTo>
                  <a:lnTo>
                    <a:pt x="1774" y="2937"/>
                  </a:lnTo>
                  <a:lnTo>
                    <a:pt x="1780" y="2932"/>
                  </a:lnTo>
                  <a:lnTo>
                    <a:pt x="1781" y="2931"/>
                  </a:lnTo>
                  <a:lnTo>
                    <a:pt x="1786" y="2929"/>
                  </a:lnTo>
                  <a:lnTo>
                    <a:pt x="1792" y="2929"/>
                  </a:lnTo>
                  <a:lnTo>
                    <a:pt x="1799" y="2929"/>
                  </a:lnTo>
                  <a:lnTo>
                    <a:pt x="1802" y="2928"/>
                  </a:lnTo>
                  <a:lnTo>
                    <a:pt x="1803" y="2926"/>
                  </a:lnTo>
                  <a:lnTo>
                    <a:pt x="1841" y="2906"/>
                  </a:lnTo>
                  <a:lnTo>
                    <a:pt x="1842" y="2904"/>
                  </a:lnTo>
                  <a:lnTo>
                    <a:pt x="1845" y="2900"/>
                  </a:lnTo>
                  <a:lnTo>
                    <a:pt x="1852" y="2893"/>
                  </a:lnTo>
                  <a:lnTo>
                    <a:pt x="1853" y="2889"/>
                  </a:lnTo>
                  <a:lnTo>
                    <a:pt x="1853" y="2882"/>
                  </a:lnTo>
                  <a:lnTo>
                    <a:pt x="1855" y="2875"/>
                  </a:lnTo>
                  <a:lnTo>
                    <a:pt x="1853" y="2868"/>
                  </a:lnTo>
                  <a:lnTo>
                    <a:pt x="1855" y="2822"/>
                  </a:lnTo>
                  <a:lnTo>
                    <a:pt x="1856" y="2818"/>
                  </a:lnTo>
                  <a:lnTo>
                    <a:pt x="1856" y="2817"/>
                  </a:lnTo>
                  <a:lnTo>
                    <a:pt x="1858" y="2807"/>
                  </a:lnTo>
                  <a:lnTo>
                    <a:pt x="1860" y="2806"/>
                  </a:lnTo>
                  <a:lnTo>
                    <a:pt x="1860" y="2803"/>
                  </a:lnTo>
                  <a:lnTo>
                    <a:pt x="1858" y="2800"/>
                  </a:lnTo>
                  <a:lnTo>
                    <a:pt x="1858" y="2798"/>
                  </a:lnTo>
                  <a:lnTo>
                    <a:pt x="1856" y="2797"/>
                  </a:lnTo>
                  <a:lnTo>
                    <a:pt x="1855" y="2797"/>
                  </a:lnTo>
                  <a:lnTo>
                    <a:pt x="1845" y="2798"/>
                  </a:lnTo>
                  <a:lnTo>
                    <a:pt x="1833" y="2800"/>
                  </a:lnTo>
                  <a:lnTo>
                    <a:pt x="1791" y="2809"/>
                  </a:lnTo>
                  <a:lnTo>
                    <a:pt x="1761" y="2817"/>
                  </a:lnTo>
                  <a:lnTo>
                    <a:pt x="1758" y="2818"/>
                  </a:lnTo>
                  <a:lnTo>
                    <a:pt x="1753" y="2823"/>
                  </a:lnTo>
                  <a:lnTo>
                    <a:pt x="1750" y="2825"/>
                  </a:lnTo>
                  <a:lnTo>
                    <a:pt x="1747" y="2825"/>
                  </a:lnTo>
                  <a:lnTo>
                    <a:pt x="1730" y="2828"/>
                  </a:lnTo>
                  <a:lnTo>
                    <a:pt x="1719" y="2826"/>
                  </a:lnTo>
                  <a:lnTo>
                    <a:pt x="1702" y="2825"/>
                  </a:lnTo>
                  <a:lnTo>
                    <a:pt x="1699" y="2823"/>
                  </a:lnTo>
                  <a:lnTo>
                    <a:pt x="1697" y="2820"/>
                  </a:lnTo>
                  <a:lnTo>
                    <a:pt x="1708" y="2820"/>
                  </a:lnTo>
                  <a:lnTo>
                    <a:pt x="1713" y="2822"/>
                  </a:lnTo>
                  <a:lnTo>
                    <a:pt x="1719" y="2823"/>
                  </a:lnTo>
                  <a:lnTo>
                    <a:pt x="1722" y="2823"/>
                  </a:lnTo>
                  <a:lnTo>
                    <a:pt x="1733" y="2817"/>
                  </a:lnTo>
                  <a:lnTo>
                    <a:pt x="1735" y="2817"/>
                  </a:lnTo>
                  <a:lnTo>
                    <a:pt x="1735" y="2815"/>
                  </a:lnTo>
                  <a:lnTo>
                    <a:pt x="1735" y="2814"/>
                  </a:lnTo>
                  <a:lnTo>
                    <a:pt x="1733" y="2811"/>
                  </a:lnTo>
                  <a:lnTo>
                    <a:pt x="1730" y="2806"/>
                  </a:lnTo>
                  <a:lnTo>
                    <a:pt x="1724" y="2800"/>
                  </a:lnTo>
                  <a:lnTo>
                    <a:pt x="1720" y="2798"/>
                  </a:lnTo>
                  <a:lnTo>
                    <a:pt x="1692" y="2792"/>
                  </a:lnTo>
                  <a:lnTo>
                    <a:pt x="1686" y="2792"/>
                  </a:lnTo>
                  <a:lnTo>
                    <a:pt x="1683" y="2792"/>
                  </a:lnTo>
                  <a:lnTo>
                    <a:pt x="1677" y="2800"/>
                  </a:lnTo>
                  <a:lnTo>
                    <a:pt x="1675" y="2800"/>
                  </a:lnTo>
                  <a:lnTo>
                    <a:pt x="1674" y="2801"/>
                  </a:lnTo>
                  <a:lnTo>
                    <a:pt x="1674" y="2806"/>
                  </a:lnTo>
                  <a:lnTo>
                    <a:pt x="1674" y="2807"/>
                  </a:lnTo>
                  <a:lnTo>
                    <a:pt x="1675" y="2811"/>
                  </a:lnTo>
                  <a:lnTo>
                    <a:pt x="1677" y="2812"/>
                  </a:lnTo>
                  <a:lnTo>
                    <a:pt x="1675" y="2814"/>
                  </a:lnTo>
                  <a:lnTo>
                    <a:pt x="1674" y="2815"/>
                  </a:lnTo>
                  <a:lnTo>
                    <a:pt x="1672" y="2817"/>
                  </a:lnTo>
                  <a:lnTo>
                    <a:pt x="1667" y="2818"/>
                  </a:lnTo>
                  <a:lnTo>
                    <a:pt x="1653" y="2820"/>
                  </a:lnTo>
                  <a:lnTo>
                    <a:pt x="1652" y="2820"/>
                  </a:lnTo>
                  <a:lnTo>
                    <a:pt x="1644" y="2817"/>
                  </a:lnTo>
                  <a:lnTo>
                    <a:pt x="1638" y="2811"/>
                  </a:lnTo>
                  <a:lnTo>
                    <a:pt x="1638" y="2809"/>
                  </a:lnTo>
                  <a:lnTo>
                    <a:pt x="1655" y="2798"/>
                  </a:lnTo>
                  <a:lnTo>
                    <a:pt x="1667" y="2797"/>
                  </a:lnTo>
                  <a:lnTo>
                    <a:pt x="1674" y="2795"/>
                  </a:lnTo>
                  <a:lnTo>
                    <a:pt x="1677" y="2795"/>
                  </a:lnTo>
                  <a:lnTo>
                    <a:pt x="1677" y="2793"/>
                  </a:lnTo>
                  <a:lnTo>
                    <a:pt x="1678" y="2790"/>
                  </a:lnTo>
                  <a:lnTo>
                    <a:pt x="1678" y="2789"/>
                  </a:lnTo>
                  <a:lnTo>
                    <a:pt x="1677" y="2786"/>
                  </a:lnTo>
                  <a:lnTo>
                    <a:pt x="1675" y="2786"/>
                  </a:lnTo>
                  <a:lnTo>
                    <a:pt x="1672" y="2782"/>
                  </a:lnTo>
                  <a:lnTo>
                    <a:pt x="1670" y="2782"/>
                  </a:lnTo>
                  <a:lnTo>
                    <a:pt x="1645" y="2778"/>
                  </a:lnTo>
                  <a:lnTo>
                    <a:pt x="1642" y="2778"/>
                  </a:lnTo>
                  <a:lnTo>
                    <a:pt x="1633" y="2778"/>
                  </a:lnTo>
                  <a:lnTo>
                    <a:pt x="1630" y="2778"/>
                  </a:lnTo>
                  <a:lnTo>
                    <a:pt x="1617" y="2781"/>
                  </a:lnTo>
                  <a:lnTo>
                    <a:pt x="1616" y="2782"/>
                  </a:lnTo>
                  <a:lnTo>
                    <a:pt x="1614" y="2782"/>
                  </a:lnTo>
                  <a:lnTo>
                    <a:pt x="1600" y="2797"/>
                  </a:lnTo>
                  <a:lnTo>
                    <a:pt x="1595" y="2797"/>
                  </a:lnTo>
                  <a:lnTo>
                    <a:pt x="1594" y="2797"/>
                  </a:lnTo>
                  <a:lnTo>
                    <a:pt x="1592" y="2797"/>
                  </a:lnTo>
                  <a:lnTo>
                    <a:pt x="1594" y="2795"/>
                  </a:lnTo>
                  <a:lnTo>
                    <a:pt x="1608" y="2776"/>
                  </a:lnTo>
                  <a:lnTo>
                    <a:pt x="1613" y="2775"/>
                  </a:lnTo>
                  <a:lnTo>
                    <a:pt x="1655" y="2762"/>
                  </a:lnTo>
                  <a:lnTo>
                    <a:pt x="1685" y="2761"/>
                  </a:lnTo>
                  <a:lnTo>
                    <a:pt x="1688" y="2761"/>
                  </a:lnTo>
                  <a:lnTo>
                    <a:pt x="1691" y="2759"/>
                  </a:lnTo>
                  <a:lnTo>
                    <a:pt x="1694" y="2757"/>
                  </a:lnTo>
                  <a:lnTo>
                    <a:pt x="1708" y="2745"/>
                  </a:lnTo>
                  <a:lnTo>
                    <a:pt x="1713" y="2740"/>
                  </a:lnTo>
                  <a:lnTo>
                    <a:pt x="1719" y="2734"/>
                  </a:lnTo>
                  <a:lnTo>
                    <a:pt x="1727" y="2725"/>
                  </a:lnTo>
                  <a:lnTo>
                    <a:pt x="1728" y="2722"/>
                  </a:lnTo>
                  <a:lnTo>
                    <a:pt x="1727" y="2690"/>
                  </a:lnTo>
                  <a:lnTo>
                    <a:pt x="1727" y="2682"/>
                  </a:lnTo>
                  <a:lnTo>
                    <a:pt x="1725" y="2678"/>
                  </a:lnTo>
                  <a:lnTo>
                    <a:pt x="1725" y="2675"/>
                  </a:lnTo>
                  <a:lnTo>
                    <a:pt x="1722" y="2673"/>
                  </a:lnTo>
                  <a:lnTo>
                    <a:pt x="1720" y="2672"/>
                  </a:lnTo>
                  <a:lnTo>
                    <a:pt x="1716" y="2670"/>
                  </a:lnTo>
                  <a:lnTo>
                    <a:pt x="1714" y="2672"/>
                  </a:lnTo>
                  <a:lnTo>
                    <a:pt x="1705" y="2676"/>
                  </a:lnTo>
                  <a:lnTo>
                    <a:pt x="1697" y="2681"/>
                  </a:lnTo>
                  <a:lnTo>
                    <a:pt x="1695" y="2682"/>
                  </a:lnTo>
                  <a:lnTo>
                    <a:pt x="1680" y="2686"/>
                  </a:lnTo>
                  <a:lnTo>
                    <a:pt x="1666" y="2682"/>
                  </a:lnTo>
                  <a:lnTo>
                    <a:pt x="1666" y="2681"/>
                  </a:lnTo>
                  <a:lnTo>
                    <a:pt x="1667" y="2679"/>
                  </a:lnTo>
                  <a:lnTo>
                    <a:pt x="1669" y="2678"/>
                  </a:lnTo>
                  <a:lnTo>
                    <a:pt x="1675" y="2678"/>
                  </a:lnTo>
                  <a:lnTo>
                    <a:pt x="1697" y="2672"/>
                  </a:lnTo>
                  <a:lnTo>
                    <a:pt x="1700" y="2670"/>
                  </a:lnTo>
                  <a:lnTo>
                    <a:pt x="1705" y="2664"/>
                  </a:lnTo>
                  <a:lnTo>
                    <a:pt x="1706" y="2662"/>
                  </a:lnTo>
                  <a:lnTo>
                    <a:pt x="1705" y="2659"/>
                  </a:lnTo>
                  <a:lnTo>
                    <a:pt x="1705" y="2657"/>
                  </a:lnTo>
                  <a:lnTo>
                    <a:pt x="1705" y="2656"/>
                  </a:lnTo>
                  <a:lnTo>
                    <a:pt x="1717" y="2648"/>
                  </a:lnTo>
                  <a:lnTo>
                    <a:pt x="1720" y="2645"/>
                  </a:lnTo>
                  <a:lnTo>
                    <a:pt x="1733" y="2643"/>
                  </a:lnTo>
                  <a:lnTo>
                    <a:pt x="1736" y="2645"/>
                  </a:lnTo>
                  <a:lnTo>
                    <a:pt x="1738" y="2647"/>
                  </a:lnTo>
                  <a:lnTo>
                    <a:pt x="1741" y="2650"/>
                  </a:lnTo>
                  <a:lnTo>
                    <a:pt x="1742" y="2656"/>
                  </a:lnTo>
                  <a:lnTo>
                    <a:pt x="1744" y="2656"/>
                  </a:lnTo>
                  <a:lnTo>
                    <a:pt x="1744" y="2657"/>
                  </a:lnTo>
                  <a:lnTo>
                    <a:pt x="1749" y="2657"/>
                  </a:lnTo>
                  <a:lnTo>
                    <a:pt x="1760" y="2656"/>
                  </a:lnTo>
                  <a:lnTo>
                    <a:pt x="1766" y="2654"/>
                  </a:lnTo>
                  <a:lnTo>
                    <a:pt x="1775" y="2650"/>
                  </a:lnTo>
                  <a:lnTo>
                    <a:pt x="1780" y="2645"/>
                  </a:lnTo>
                  <a:lnTo>
                    <a:pt x="1785" y="2642"/>
                  </a:lnTo>
                  <a:lnTo>
                    <a:pt x="1786" y="2639"/>
                  </a:lnTo>
                  <a:lnTo>
                    <a:pt x="1791" y="2634"/>
                  </a:lnTo>
                  <a:lnTo>
                    <a:pt x="1800" y="2622"/>
                  </a:lnTo>
                  <a:lnTo>
                    <a:pt x="1803" y="2615"/>
                  </a:lnTo>
                  <a:lnTo>
                    <a:pt x="1803" y="2612"/>
                  </a:lnTo>
                  <a:lnTo>
                    <a:pt x="1802" y="2609"/>
                  </a:lnTo>
                  <a:lnTo>
                    <a:pt x="1800" y="2609"/>
                  </a:lnTo>
                  <a:lnTo>
                    <a:pt x="1799" y="2609"/>
                  </a:lnTo>
                  <a:lnTo>
                    <a:pt x="1797" y="2609"/>
                  </a:lnTo>
                  <a:lnTo>
                    <a:pt x="1797" y="2614"/>
                  </a:lnTo>
                  <a:lnTo>
                    <a:pt x="1797" y="2615"/>
                  </a:lnTo>
                  <a:lnTo>
                    <a:pt x="1795" y="2617"/>
                  </a:lnTo>
                  <a:lnTo>
                    <a:pt x="1794" y="2617"/>
                  </a:lnTo>
                  <a:lnTo>
                    <a:pt x="1791" y="2618"/>
                  </a:lnTo>
                  <a:lnTo>
                    <a:pt x="1781" y="2615"/>
                  </a:lnTo>
                  <a:lnTo>
                    <a:pt x="1780" y="2614"/>
                  </a:lnTo>
                  <a:lnTo>
                    <a:pt x="1780" y="2612"/>
                  </a:lnTo>
                  <a:lnTo>
                    <a:pt x="1794" y="2573"/>
                  </a:lnTo>
                  <a:lnTo>
                    <a:pt x="1800" y="2578"/>
                  </a:lnTo>
                  <a:lnTo>
                    <a:pt x="1810" y="2589"/>
                  </a:lnTo>
                  <a:lnTo>
                    <a:pt x="1811" y="2589"/>
                  </a:lnTo>
                  <a:lnTo>
                    <a:pt x="1819" y="2576"/>
                  </a:lnTo>
                  <a:lnTo>
                    <a:pt x="1825" y="2568"/>
                  </a:lnTo>
                  <a:lnTo>
                    <a:pt x="1828" y="2561"/>
                  </a:lnTo>
                  <a:lnTo>
                    <a:pt x="1830" y="2558"/>
                  </a:lnTo>
                  <a:lnTo>
                    <a:pt x="1838" y="2545"/>
                  </a:lnTo>
                  <a:lnTo>
                    <a:pt x="1844" y="2539"/>
                  </a:lnTo>
                  <a:lnTo>
                    <a:pt x="1853" y="2531"/>
                  </a:lnTo>
                  <a:lnTo>
                    <a:pt x="1861" y="2528"/>
                  </a:lnTo>
                  <a:lnTo>
                    <a:pt x="1863" y="2526"/>
                  </a:lnTo>
                  <a:lnTo>
                    <a:pt x="1866" y="2526"/>
                  </a:lnTo>
                  <a:lnTo>
                    <a:pt x="1866" y="2523"/>
                  </a:lnTo>
                  <a:lnTo>
                    <a:pt x="1866" y="2522"/>
                  </a:lnTo>
                  <a:lnTo>
                    <a:pt x="1867" y="2512"/>
                  </a:lnTo>
                  <a:lnTo>
                    <a:pt x="1870" y="2492"/>
                  </a:lnTo>
                  <a:lnTo>
                    <a:pt x="1870" y="2467"/>
                  </a:lnTo>
                  <a:lnTo>
                    <a:pt x="1870" y="2464"/>
                  </a:lnTo>
                  <a:lnTo>
                    <a:pt x="1870" y="2456"/>
                  </a:lnTo>
                  <a:lnTo>
                    <a:pt x="1870" y="2448"/>
                  </a:lnTo>
                  <a:lnTo>
                    <a:pt x="1872" y="2442"/>
                  </a:lnTo>
                  <a:lnTo>
                    <a:pt x="1875" y="2437"/>
                  </a:lnTo>
                  <a:lnTo>
                    <a:pt x="1883" y="2422"/>
                  </a:lnTo>
                  <a:lnTo>
                    <a:pt x="1889" y="2403"/>
                  </a:lnTo>
                  <a:lnTo>
                    <a:pt x="1891" y="2398"/>
                  </a:lnTo>
                  <a:lnTo>
                    <a:pt x="1897" y="2362"/>
                  </a:lnTo>
                  <a:lnTo>
                    <a:pt x="1885" y="2308"/>
                  </a:lnTo>
                  <a:lnTo>
                    <a:pt x="1883" y="2300"/>
                  </a:lnTo>
                  <a:close/>
                </a:path>
              </a:pathLst>
            </a:custGeom>
            <a:solidFill>
              <a:schemeClr val="tx2"/>
            </a:solidFill>
            <a:ln w="2">
              <a:solidFill>
                <a:schemeClr val="bg1"/>
              </a:solidFill>
              <a:round/>
              <a:headEnd/>
              <a:tailEnd/>
            </a:ln>
          </p:spPr>
          <p:txBody>
            <a:bodyPr/>
            <a:lstStyle/>
            <a:p>
              <a:pPr marL="0" marR="0" lvl="0" indent="0" algn="ctr" defTabSz="51435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dirty="0">
                <a:ln>
                  <a:noFill/>
                </a:ln>
                <a:solidFill>
                  <a:srgbClr val="000000"/>
                </a:solidFill>
                <a:effectLst/>
                <a:uLnTx/>
                <a:uFillTx/>
                <a:latin typeface="Gill Sans" charset="0"/>
                <a:sym typeface="Gill Sans" charset="0"/>
              </a:endParaRPr>
            </a:p>
          </p:txBody>
        </p:sp>
        <p:sp>
          <p:nvSpPr>
            <p:cNvPr id="39" name="Freeform 1258"/>
            <p:cNvSpPr>
              <a:spLocks/>
            </p:cNvSpPr>
            <p:nvPr/>
          </p:nvSpPr>
          <p:spPr bwMode="auto">
            <a:xfrm>
              <a:off x="8365878" y="4267905"/>
              <a:ext cx="8434" cy="4982"/>
            </a:xfrm>
            <a:custGeom>
              <a:avLst/>
              <a:gdLst>
                <a:gd name="T0" fmla="*/ 2147483647 w 25"/>
                <a:gd name="T1" fmla="*/ 2147483647 h 19"/>
                <a:gd name="T2" fmla="*/ 2147483647 w 25"/>
                <a:gd name="T3" fmla="*/ 0 h 19"/>
                <a:gd name="T4" fmla="*/ 2147483647 w 25"/>
                <a:gd name="T5" fmla="*/ 0 h 19"/>
                <a:gd name="T6" fmla="*/ 2147483647 w 25"/>
                <a:gd name="T7" fmla="*/ 0 h 19"/>
                <a:gd name="T8" fmla="*/ 2147483647 w 25"/>
                <a:gd name="T9" fmla="*/ 0 h 19"/>
                <a:gd name="T10" fmla="*/ 0 w 25"/>
                <a:gd name="T11" fmla="*/ 2147483647 h 19"/>
                <a:gd name="T12" fmla="*/ 0 w 25"/>
                <a:gd name="T13" fmla="*/ 2147483647 h 19"/>
                <a:gd name="T14" fmla="*/ 0 w 25"/>
                <a:gd name="T15" fmla="*/ 2147483647 h 19"/>
                <a:gd name="T16" fmla="*/ 2147483647 w 25"/>
                <a:gd name="T17" fmla="*/ 2147483647 h 19"/>
                <a:gd name="T18" fmla="*/ 2147483647 w 25"/>
                <a:gd name="T19" fmla="*/ 2147483647 h 19"/>
                <a:gd name="T20" fmla="*/ 2147483647 w 25"/>
                <a:gd name="T21" fmla="*/ 2147483647 h 19"/>
                <a:gd name="T22" fmla="*/ 2147483647 w 25"/>
                <a:gd name="T23" fmla="*/ 2147483647 h 19"/>
                <a:gd name="T24" fmla="*/ 2147483647 w 25"/>
                <a:gd name="T25" fmla="*/ 2147483647 h 19"/>
                <a:gd name="T26" fmla="*/ 2147483647 w 25"/>
                <a:gd name="T27" fmla="*/ 2147483647 h 19"/>
                <a:gd name="T28" fmla="*/ 2147483647 w 25"/>
                <a:gd name="T29" fmla="*/ 2147483647 h 19"/>
                <a:gd name="T30" fmla="*/ 2147483647 w 25"/>
                <a:gd name="T31" fmla="*/ 2147483647 h 19"/>
                <a:gd name="T32" fmla="*/ 2147483647 w 25"/>
                <a:gd name="T33" fmla="*/ 2147483647 h 19"/>
                <a:gd name="T34" fmla="*/ 2147483647 w 25"/>
                <a:gd name="T35" fmla="*/ 2147483647 h 19"/>
                <a:gd name="T36" fmla="*/ 2147483647 w 25"/>
                <a:gd name="T37" fmla="*/ 2147483647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5"/>
                <a:gd name="T58" fmla="*/ 0 h 19"/>
                <a:gd name="T59" fmla="*/ 25 w 25"/>
                <a:gd name="T60" fmla="*/ 19 h 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5" h="19">
                  <a:moveTo>
                    <a:pt x="22" y="3"/>
                  </a:moveTo>
                  <a:lnTo>
                    <a:pt x="17" y="0"/>
                  </a:lnTo>
                  <a:lnTo>
                    <a:pt x="6" y="0"/>
                  </a:lnTo>
                  <a:lnTo>
                    <a:pt x="5" y="0"/>
                  </a:lnTo>
                  <a:lnTo>
                    <a:pt x="0" y="3"/>
                  </a:lnTo>
                  <a:lnTo>
                    <a:pt x="0" y="5"/>
                  </a:lnTo>
                  <a:lnTo>
                    <a:pt x="0" y="6"/>
                  </a:lnTo>
                  <a:lnTo>
                    <a:pt x="19" y="19"/>
                  </a:lnTo>
                  <a:lnTo>
                    <a:pt x="20" y="19"/>
                  </a:lnTo>
                  <a:lnTo>
                    <a:pt x="22" y="19"/>
                  </a:lnTo>
                  <a:lnTo>
                    <a:pt x="22" y="16"/>
                  </a:lnTo>
                  <a:lnTo>
                    <a:pt x="23" y="8"/>
                  </a:lnTo>
                  <a:lnTo>
                    <a:pt x="23" y="6"/>
                  </a:lnTo>
                  <a:lnTo>
                    <a:pt x="25" y="6"/>
                  </a:lnTo>
                  <a:lnTo>
                    <a:pt x="23" y="5"/>
                  </a:lnTo>
                  <a:lnTo>
                    <a:pt x="22" y="3"/>
                  </a:lnTo>
                  <a:close/>
                </a:path>
              </a:pathLst>
            </a:custGeom>
            <a:solidFill>
              <a:srgbClr val="260859"/>
            </a:solidFill>
            <a:ln w="2">
              <a:solidFill>
                <a:schemeClr val="bg1"/>
              </a:solidFill>
              <a:round/>
              <a:headEnd/>
              <a:tailEnd/>
            </a:ln>
          </p:spPr>
          <p:txBody>
            <a:bodyPr/>
            <a:lstStyle/>
            <a:p>
              <a:pPr marL="0" marR="0" lvl="0" indent="0" algn="ctr" defTabSz="51435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dirty="0">
                <a:ln>
                  <a:noFill/>
                </a:ln>
                <a:solidFill>
                  <a:srgbClr val="000000"/>
                </a:solidFill>
                <a:effectLst/>
                <a:uLnTx/>
                <a:uFillTx/>
                <a:latin typeface="Gill Sans" charset="0"/>
                <a:sym typeface="Gill Sans" charset="0"/>
              </a:endParaRPr>
            </a:p>
          </p:txBody>
        </p:sp>
        <p:sp>
          <p:nvSpPr>
            <p:cNvPr id="40" name="Freeform 1291"/>
            <p:cNvSpPr>
              <a:spLocks/>
            </p:cNvSpPr>
            <p:nvPr/>
          </p:nvSpPr>
          <p:spPr bwMode="auto">
            <a:xfrm>
              <a:off x="8479567" y="4360207"/>
              <a:ext cx="37446" cy="37497"/>
            </a:xfrm>
            <a:custGeom>
              <a:avLst/>
              <a:gdLst>
                <a:gd name="T0" fmla="*/ 2147483647 w 111"/>
                <a:gd name="T1" fmla="*/ 2147483647 h 143"/>
                <a:gd name="T2" fmla="*/ 2147483647 w 111"/>
                <a:gd name="T3" fmla="*/ 2147483647 h 143"/>
                <a:gd name="T4" fmla="*/ 2147483647 w 111"/>
                <a:gd name="T5" fmla="*/ 2147483647 h 143"/>
                <a:gd name="T6" fmla="*/ 2147483647 w 111"/>
                <a:gd name="T7" fmla="*/ 0 h 143"/>
                <a:gd name="T8" fmla="*/ 2147483647 w 111"/>
                <a:gd name="T9" fmla="*/ 0 h 143"/>
                <a:gd name="T10" fmla="*/ 2147483647 w 111"/>
                <a:gd name="T11" fmla="*/ 2147483647 h 143"/>
                <a:gd name="T12" fmla="*/ 2147483647 w 111"/>
                <a:gd name="T13" fmla="*/ 2147483647 h 143"/>
                <a:gd name="T14" fmla="*/ 2147483647 w 111"/>
                <a:gd name="T15" fmla="*/ 2147483647 h 143"/>
                <a:gd name="T16" fmla="*/ 2147483647 w 111"/>
                <a:gd name="T17" fmla="*/ 2147483647 h 143"/>
                <a:gd name="T18" fmla="*/ 2147483647 w 111"/>
                <a:gd name="T19" fmla="*/ 2147483647 h 143"/>
                <a:gd name="T20" fmla="*/ 2147483647 w 111"/>
                <a:gd name="T21" fmla="*/ 2147483647 h 143"/>
                <a:gd name="T22" fmla="*/ 2147483647 w 111"/>
                <a:gd name="T23" fmla="*/ 2147483647 h 143"/>
                <a:gd name="T24" fmla="*/ 2147483647 w 111"/>
                <a:gd name="T25" fmla="*/ 2147483647 h 143"/>
                <a:gd name="T26" fmla="*/ 2147483647 w 111"/>
                <a:gd name="T27" fmla="*/ 2147483647 h 143"/>
                <a:gd name="T28" fmla="*/ 2147483647 w 111"/>
                <a:gd name="T29" fmla="*/ 2147483647 h 143"/>
                <a:gd name="T30" fmla="*/ 2147483647 w 111"/>
                <a:gd name="T31" fmla="*/ 2147483647 h 143"/>
                <a:gd name="T32" fmla="*/ 2147483647 w 111"/>
                <a:gd name="T33" fmla="*/ 2147483647 h 143"/>
                <a:gd name="T34" fmla="*/ 0 w 111"/>
                <a:gd name="T35" fmla="*/ 2147483647 h 143"/>
                <a:gd name="T36" fmla="*/ 0 w 111"/>
                <a:gd name="T37" fmla="*/ 2147483647 h 143"/>
                <a:gd name="T38" fmla="*/ 0 w 111"/>
                <a:gd name="T39" fmla="*/ 2147483647 h 143"/>
                <a:gd name="T40" fmla="*/ 2147483647 w 111"/>
                <a:gd name="T41" fmla="*/ 2147483647 h 143"/>
                <a:gd name="T42" fmla="*/ 2147483647 w 111"/>
                <a:gd name="T43" fmla="*/ 2147483647 h 143"/>
                <a:gd name="T44" fmla="*/ 2147483647 w 111"/>
                <a:gd name="T45" fmla="*/ 2147483647 h 143"/>
                <a:gd name="T46" fmla="*/ 2147483647 w 111"/>
                <a:gd name="T47" fmla="*/ 2147483647 h 143"/>
                <a:gd name="T48" fmla="*/ 2147483647 w 111"/>
                <a:gd name="T49" fmla="*/ 2147483647 h 143"/>
                <a:gd name="T50" fmla="*/ 2147483647 w 111"/>
                <a:gd name="T51" fmla="*/ 2147483647 h 143"/>
                <a:gd name="T52" fmla="*/ 2147483647 w 111"/>
                <a:gd name="T53" fmla="*/ 2147483647 h 143"/>
                <a:gd name="T54" fmla="*/ 2147483647 w 111"/>
                <a:gd name="T55" fmla="*/ 2147483647 h 143"/>
                <a:gd name="T56" fmla="*/ 2147483647 w 111"/>
                <a:gd name="T57" fmla="*/ 2147483647 h 143"/>
                <a:gd name="T58" fmla="*/ 2147483647 w 111"/>
                <a:gd name="T59" fmla="*/ 2147483647 h 143"/>
                <a:gd name="T60" fmla="*/ 2147483647 w 111"/>
                <a:gd name="T61" fmla="*/ 2147483647 h 143"/>
                <a:gd name="T62" fmla="*/ 2147483647 w 111"/>
                <a:gd name="T63" fmla="*/ 2147483647 h 143"/>
                <a:gd name="T64" fmla="*/ 2147483647 w 111"/>
                <a:gd name="T65" fmla="*/ 2147483647 h 143"/>
                <a:gd name="T66" fmla="*/ 2147483647 w 111"/>
                <a:gd name="T67" fmla="*/ 2147483647 h 143"/>
                <a:gd name="T68" fmla="*/ 2147483647 w 111"/>
                <a:gd name="T69" fmla="*/ 2147483647 h 143"/>
                <a:gd name="T70" fmla="*/ 2147483647 w 111"/>
                <a:gd name="T71" fmla="*/ 2147483647 h 143"/>
                <a:gd name="T72" fmla="*/ 2147483647 w 111"/>
                <a:gd name="T73" fmla="*/ 2147483647 h 143"/>
                <a:gd name="T74" fmla="*/ 2147483647 w 111"/>
                <a:gd name="T75" fmla="*/ 2147483647 h 143"/>
                <a:gd name="T76" fmla="*/ 2147483647 w 111"/>
                <a:gd name="T77" fmla="*/ 2147483647 h 143"/>
                <a:gd name="T78" fmla="*/ 2147483647 w 111"/>
                <a:gd name="T79" fmla="*/ 2147483647 h 143"/>
                <a:gd name="T80" fmla="*/ 2147483647 w 111"/>
                <a:gd name="T81" fmla="*/ 2147483647 h 14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11"/>
                <a:gd name="T124" fmla="*/ 0 h 143"/>
                <a:gd name="T125" fmla="*/ 111 w 111"/>
                <a:gd name="T126" fmla="*/ 143 h 14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11" h="143">
                  <a:moveTo>
                    <a:pt x="96" y="22"/>
                  </a:moveTo>
                  <a:lnTo>
                    <a:pt x="97" y="17"/>
                  </a:lnTo>
                  <a:lnTo>
                    <a:pt x="100" y="3"/>
                  </a:lnTo>
                  <a:lnTo>
                    <a:pt x="99" y="0"/>
                  </a:lnTo>
                  <a:lnTo>
                    <a:pt x="97" y="0"/>
                  </a:lnTo>
                  <a:lnTo>
                    <a:pt x="72" y="11"/>
                  </a:lnTo>
                  <a:lnTo>
                    <a:pt x="71" y="12"/>
                  </a:lnTo>
                  <a:lnTo>
                    <a:pt x="60" y="20"/>
                  </a:lnTo>
                  <a:lnTo>
                    <a:pt x="55" y="28"/>
                  </a:lnTo>
                  <a:lnTo>
                    <a:pt x="52" y="39"/>
                  </a:lnTo>
                  <a:lnTo>
                    <a:pt x="49" y="47"/>
                  </a:lnTo>
                  <a:lnTo>
                    <a:pt x="47" y="53"/>
                  </a:lnTo>
                  <a:lnTo>
                    <a:pt x="43" y="58"/>
                  </a:lnTo>
                  <a:lnTo>
                    <a:pt x="39" y="64"/>
                  </a:lnTo>
                  <a:lnTo>
                    <a:pt x="38" y="67"/>
                  </a:lnTo>
                  <a:lnTo>
                    <a:pt x="33" y="70"/>
                  </a:lnTo>
                  <a:lnTo>
                    <a:pt x="16" y="93"/>
                  </a:lnTo>
                  <a:lnTo>
                    <a:pt x="0" y="139"/>
                  </a:lnTo>
                  <a:lnTo>
                    <a:pt x="0" y="140"/>
                  </a:lnTo>
                  <a:lnTo>
                    <a:pt x="2" y="142"/>
                  </a:lnTo>
                  <a:lnTo>
                    <a:pt x="4" y="143"/>
                  </a:lnTo>
                  <a:lnTo>
                    <a:pt x="30" y="140"/>
                  </a:lnTo>
                  <a:lnTo>
                    <a:pt x="38" y="137"/>
                  </a:lnTo>
                  <a:lnTo>
                    <a:pt x="44" y="133"/>
                  </a:lnTo>
                  <a:lnTo>
                    <a:pt x="57" y="125"/>
                  </a:lnTo>
                  <a:lnTo>
                    <a:pt x="69" y="114"/>
                  </a:lnTo>
                  <a:lnTo>
                    <a:pt x="75" y="109"/>
                  </a:lnTo>
                  <a:lnTo>
                    <a:pt x="91" y="90"/>
                  </a:lnTo>
                  <a:lnTo>
                    <a:pt x="94" y="87"/>
                  </a:lnTo>
                  <a:lnTo>
                    <a:pt x="108" y="54"/>
                  </a:lnTo>
                  <a:lnTo>
                    <a:pt x="111" y="47"/>
                  </a:lnTo>
                  <a:lnTo>
                    <a:pt x="111" y="45"/>
                  </a:lnTo>
                  <a:lnTo>
                    <a:pt x="110" y="43"/>
                  </a:lnTo>
                  <a:lnTo>
                    <a:pt x="105" y="42"/>
                  </a:lnTo>
                  <a:lnTo>
                    <a:pt x="99" y="39"/>
                  </a:lnTo>
                  <a:lnTo>
                    <a:pt x="96" y="34"/>
                  </a:lnTo>
                  <a:lnTo>
                    <a:pt x="96" y="26"/>
                  </a:lnTo>
                  <a:lnTo>
                    <a:pt x="96" y="25"/>
                  </a:lnTo>
                  <a:lnTo>
                    <a:pt x="96" y="22"/>
                  </a:lnTo>
                  <a:close/>
                </a:path>
              </a:pathLst>
            </a:custGeom>
            <a:solidFill>
              <a:schemeClr val="tx2"/>
            </a:solidFill>
            <a:ln w="2">
              <a:solidFill>
                <a:schemeClr val="bg1"/>
              </a:solidFill>
              <a:round/>
              <a:headEnd/>
              <a:tailEnd/>
            </a:ln>
          </p:spPr>
          <p:txBody>
            <a:bodyPr/>
            <a:lstStyle/>
            <a:p>
              <a:pPr marL="0" marR="0" lvl="0" indent="0" algn="ctr" defTabSz="51435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dirty="0">
                <a:ln>
                  <a:noFill/>
                </a:ln>
                <a:solidFill>
                  <a:srgbClr val="000000"/>
                </a:solidFill>
                <a:effectLst/>
                <a:uLnTx/>
                <a:uFillTx/>
                <a:latin typeface="Gill Sans" charset="0"/>
                <a:sym typeface="Gill Sans" charset="0"/>
              </a:endParaRPr>
            </a:p>
          </p:txBody>
        </p:sp>
        <p:sp>
          <p:nvSpPr>
            <p:cNvPr id="41" name="Freeform 1323"/>
            <p:cNvSpPr>
              <a:spLocks/>
            </p:cNvSpPr>
            <p:nvPr/>
          </p:nvSpPr>
          <p:spPr bwMode="auto">
            <a:xfrm>
              <a:off x="8365878" y="4267905"/>
              <a:ext cx="8434" cy="4982"/>
            </a:xfrm>
            <a:custGeom>
              <a:avLst/>
              <a:gdLst>
                <a:gd name="T0" fmla="*/ 2147483647 w 25"/>
                <a:gd name="T1" fmla="*/ 2147483647 h 19"/>
                <a:gd name="T2" fmla="*/ 2147483647 w 25"/>
                <a:gd name="T3" fmla="*/ 0 h 19"/>
                <a:gd name="T4" fmla="*/ 2147483647 w 25"/>
                <a:gd name="T5" fmla="*/ 0 h 19"/>
                <a:gd name="T6" fmla="*/ 2147483647 w 25"/>
                <a:gd name="T7" fmla="*/ 0 h 19"/>
                <a:gd name="T8" fmla="*/ 2147483647 w 25"/>
                <a:gd name="T9" fmla="*/ 0 h 19"/>
                <a:gd name="T10" fmla="*/ 0 w 25"/>
                <a:gd name="T11" fmla="*/ 2147483647 h 19"/>
                <a:gd name="T12" fmla="*/ 0 w 25"/>
                <a:gd name="T13" fmla="*/ 2147483647 h 19"/>
                <a:gd name="T14" fmla="*/ 0 w 25"/>
                <a:gd name="T15" fmla="*/ 2147483647 h 19"/>
                <a:gd name="T16" fmla="*/ 2147483647 w 25"/>
                <a:gd name="T17" fmla="*/ 2147483647 h 19"/>
                <a:gd name="T18" fmla="*/ 2147483647 w 25"/>
                <a:gd name="T19" fmla="*/ 2147483647 h 19"/>
                <a:gd name="T20" fmla="*/ 2147483647 w 25"/>
                <a:gd name="T21" fmla="*/ 2147483647 h 19"/>
                <a:gd name="T22" fmla="*/ 2147483647 w 25"/>
                <a:gd name="T23" fmla="*/ 2147483647 h 19"/>
                <a:gd name="T24" fmla="*/ 2147483647 w 25"/>
                <a:gd name="T25" fmla="*/ 2147483647 h 19"/>
                <a:gd name="T26" fmla="*/ 2147483647 w 25"/>
                <a:gd name="T27" fmla="*/ 2147483647 h 19"/>
                <a:gd name="T28" fmla="*/ 2147483647 w 25"/>
                <a:gd name="T29" fmla="*/ 2147483647 h 19"/>
                <a:gd name="T30" fmla="*/ 2147483647 w 25"/>
                <a:gd name="T31" fmla="*/ 2147483647 h 19"/>
                <a:gd name="T32" fmla="*/ 2147483647 w 25"/>
                <a:gd name="T33" fmla="*/ 2147483647 h 19"/>
                <a:gd name="T34" fmla="*/ 2147483647 w 25"/>
                <a:gd name="T35" fmla="*/ 2147483647 h 19"/>
                <a:gd name="T36" fmla="*/ 2147483647 w 25"/>
                <a:gd name="T37" fmla="*/ 2147483647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5"/>
                <a:gd name="T58" fmla="*/ 0 h 19"/>
                <a:gd name="T59" fmla="*/ 25 w 25"/>
                <a:gd name="T60" fmla="*/ 19 h 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5" h="19">
                  <a:moveTo>
                    <a:pt x="22" y="3"/>
                  </a:moveTo>
                  <a:lnTo>
                    <a:pt x="17" y="0"/>
                  </a:lnTo>
                  <a:lnTo>
                    <a:pt x="6" y="0"/>
                  </a:lnTo>
                  <a:lnTo>
                    <a:pt x="5" y="0"/>
                  </a:lnTo>
                  <a:lnTo>
                    <a:pt x="0" y="3"/>
                  </a:lnTo>
                  <a:lnTo>
                    <a:pt x="0" y="5"/>
                  </a:lnTo>
                  <a:lnTo>
                    <a:pt x="0" y="6"/>
                  </a:lnTo>
                  <a:lnTo>
                    <a:pt x="19" y="19"/>
                  </a:lnTo>
                  <a:lnTo>
                    <a:pt x="20" y="19"/>
                  </a:lnTo>
                  <a:lnTo>
                    <a:pt x="22" y="19"/>
                  </a:lnTo>
                  <a:lnTo>
                    <a:pt x="22" y="16"/>
                  </a:lnTo>
                  <a:lnTo>
                    <a:pt x="23" y="8"/>
                  </a:lnTo>
                  <a:lnTo>
                    <a:pt x="23" y="6"/>
                  </a:lnTo>
                  <a:lnTo>
                    <a:pt x="25" y="6"/>
                  </a:lnTo>
                  <a:lnTo>
                    <a:pt x="23" y="5"/>
                  </a:lnTo>
                  <a:lnTo>
                    <a:pt x="22" y="3"/>
                  </a:lnTo>
                  <a:close/>
                </a:path>
              </a:pathLst>
            </a:custGeom>
            <a:solidFill>
              <a:srgbClr val="260859"/>
            </a:solidFill>
            <a:ln w="2">
              <a:solidFill>
                <a:schemeClr val="bg1"/>
              </a:solidFill>
              <a:round/>
              <a:headEnd/>
              <a:tailEnd/>
            </a:ln>
          </p:spPr>
          <p:txBody>
            <a:bodyPr/>
            <a:lstStyle/>
            <a:p>
              <a:pPr marL="0" marR="0" lvl="0" indent="0" algn="ctr" defTabSz="51435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dirty="0">
                <a:ln>
                  <a:noFill/>
                </a:ln>
                <a:solidFill>
                  <a:srgbClr val="000000"/>
                </a:solidFill>
                <a:effectLst/>
                <a:uLnTx/>
                <a:uFillTx/>
                <a:latin typeface="Gill Sans" charset="0"/>
                <a:sym typeface="Gill Sans" charset="0"/>
              </a:endParaRPr>
            </a:p>
          </p:txBody>
        </p:sp>
        <p:sp>
          <p:nvSpPr>
            <p:cNvPr id="42" name="Freeform 1339"/>
            <p:cNvSpPr>
              <a:spLocks/>
            </p:cNvSpPr>
            <p:nvPr/>
          </p:nvSpPr>
          <p:spPr bwMode="auto">
            <a:xfrm>
              <a:off x="8218117" y="4274461"/>
              <a:ext cx="211521" cy="125342"/>
            </a:xfrm>
            <a:custGeom>
              <a:avLst/>
              <a:gdLst>
                <a:gd name="T0" fmla="*/ 2147483647 w 627"/>
                <a:gd name="T1" fmla="*/ 2147483647 h 478"/>
                <a:gd name="T2" fmla="*/ 2147483647 w 627"/>
                <a:gd name="T3" fmla="*/ 2147483647 h 478"/>
                <a:gd name="T4" fmla="*/ 2147483647 w 627"/>
                <a:gd name="T5" fmla="*/ 2147483647 h 478"/>
                <a:gd name="T6" fmla="*/ 2147483647 w 627"/>
                <a:gd name="T7" fmla="*/ 2147483647 h 478"/>
                <a:gd name="T8" fmla="*/ 2147483647 w 627"/>
                <a:gd name="T9" fmla="*/ 2147483647 h 478"/>
                <a:gd name="T10" fmla="*/ 2147483647 w 627"/>
                <a:gd name="T11" fmla="*/ 2147483647 h 478"/>
                <a:gd name="T12" fmla="*/ 2147483647 w 627"/>
                <a:gd name="T13" fmla="*/ 2147483647 h 478"/>
                <a:gd name="T14" fmla="*/ 2147483647 w 627"/>
                <a:gd name="T15" fmla="*/ 2147483647 h 478"/>
                <a:gd name="T16" fmla="*/ 2147483647 w 627"/>
                <a:gd name="T17" fmla="*/ 2147483647 h 478"/>
                <a:gd name="T18" fmla="*/ 2147483647 w 627"/>
                <a:gd name="T19" fmla="*/ 2147483647 h 478"/>
                <a:gd name="T20" fmla="*/ 2147483647 w 627"/>
                <a:gd name="T21" fmla="*/ 2147483647 h 478"/>
                <a:gd name="T22" fmla="*/ 2147483647 w 627"/>
                <a:gd name="T23" fmla="*/ 2147483647 h 478"/>
                <a:gd name="T24" fmla="*/ 2147483647 w 627"/>
                <a:gd name="T25" fmla="*/ 2147483647 h 478"/>
                <a:gd name="T26" fmla="*/ 2147483647 w 627"/>
                <a:gd name="T27" fmla="*/ 2147483647 h 478"/>
                <a:gd name="T28" fmla="*/ 2147483647 w 627"/>
                <a:gd name="T29" fmla="*/ 2147483647 h 478"/>
                <a:gd name="T30" fmla="*/ 2147483647 w 627"/>
                <a:gd name="T31" fmla="*/ 2147483647 h 478"/>
                <a:gd name="T32" fmla="*/ 2147483647 w 627"/>
                <a:gd name="T33" fmla="*/ 2147483647 h 478"/>
                <a:gd name="T34" fmla="*/ 2147483647 w 627"/>
                <a:gd name="T35" fmla="*/ 2147483647 h 478"/>
                <a:gd name="T36" fmla="*/ 2147483647 w 627"/>
                <a:gd name="T37" fmla="*/ 2147483647 h 478"/>
                <a:gd name="T38" fmla="*/ 2147483647 w 627"/>
                <a:gd name="T39" fmla="*/ 2147483647 h 478"/>
                <a:gd name="T40" fmla="*/ 2147483647 w 627"/>
                <a:gd name="T41" fmla="*/ 2147483647 h 478"/>
                <a:gd name="T42" fmla="*/ 2147483647 w 627"/>
                <a:gd name="T43" fmla="*/ 2147483647 h 478"/>
                <a:gd name="T44" fmla="*/ 2147483647 w 627"/>
                <a:gd name="T45" fmla="*/ 2147483647 h 478"/>
                <a:gd name="T46" fmla="*/ 2147483647 w 627"/>
                <a:gd name="T47" fmla="*/ 2147483647 h 478"/>
                <a:gd name="T48" fmla="*/ 2147483647 w 627"/>
                <a:gd name="T49" fmla="*/ 2147483647 h 478"/>
                <a:gd name="T50" fmla="*/ 2147483647 w 627"/>
                <a:gd name="T51" fmla="*/ 2147483647 h 478"/>
                <a:gd name="T52" fmla="*/ 2147483647 w 627"/>
                <a:gd name="T53" fmla="*/ 2147483647 h 478"/>
                <a:gd name="T54" fmla="*/ 2147483647 w 627"/>
                <a:gd name="T55" fmla="*/ 2147483647 h 478"/>
                <a:gd name="T56" fmla="*/ 2147483647 w 627"/>
                <a:gd name="T57" fmla="*/ 0 h 478"/>
                <a:gd name="T58" fmla="*/ 2147483647 w 627"/>
                <a:gd name="T59" fmla="*/ 2147483647 h 478"/>
                <a:gd name="T60" fmla="*/ 2147483647 w 627"/>
                <a:gd name="T61" fmla="*/ 2147483647 h 478"/>
                <a:gd name="T62" fmla="*/ 2147483647 w 627"/>
                <a:gd name="T63" fmla="*/ 2147483647 h 478"/>
                <a:gd name="T64" fmla="*/ 2147483647 w 627"/>
                <a:gd name="T65" fmla="*/ 2147483647 h 478"/>
                <a:gd name="T66" fmla="*/ 2147483647 w 627"/>
                <a:gd name="T67" fmla="*/ 2147483647 h 478"/>
                <a:gd name="T68" fmla="*/ 2147483647 w 627"/>
                <a:gd name="T69" fmla="*/ 2147483647 h 478"/>
                <a:gd name="T70" fmla="*/ 2147483647 w 627"/>
                <a:gd name="T71" fmla="*/ 2147483647 h 478"/>
                <a:gd name="T72" fmla="*/ 2147483647 w 627"/>
                <a:gd name="T73" fmla="*/ 2147483647 h 478"/>
                <a:gd name="T74" fmla="*/ 2147483647 w 627"/>
                <a:gd name="T75" fmla="*/ 2147483647 h 478"/>
                <a:gd name="T76" fmla="*/ 2147483647 w 627"/>
                <a:gd name="T77" fmla="*/ 2147483647 h 478"/>
                <a:gd name="T78" fmla="*/ 2147483647 w 627"/>
                <a:gd name="T79" fmla="*/ 2147483647 h 478"/>
                <a:gd name="T80" fmla="*/ 0 w 627"/>
                <a:gd name="T81" fmla="*/ 2147483647 h 478"/>
                <a:gd name="T82" fmla="*/ 2147483647 w 627"/>
                <a:gd name="T83" fmla="*/ 2147483647 h 478"/>
                <a:gd name="T84" fmla="*/ 2147483647 w 627"/>
                <a:gd name="T85" fmla="*/ 2147483647 h 478"/>
                <a:gd name="T86" fmla="*/ 2147483647 w 627"/>
                <a:gd name="T87" fmla="*/ 2147483647 h 478"/>
                <a:gd name="T88" fmla="*/ 2147483647 w 627"/>
                <a:gd name="T89" fmla="*/ 2147483647 h 478"/>
                <a:gd name="T90" fmla="*/ 2147483647 w 627"/>
                <a:gd name="T91" fmla="*/ 2147483647 h 478"/>
                <a:gd name="T92" fmla="*/ 2147483647 w 627"/>
                <a:gd name="T93" fmla="*/ 2147483647 h 478"/>
                <a:gd name="T94" fmla="*/ 2147483647 w 627"/>
                <a:gd name="T95" fmla="*/ 2147483647 h 478"/>
                <a:gd name="T96" fmla="*/ 2147483647 w 627"/>
                <a:gd name="T97" fmla="*/ 2147483647 h 478"/>
                <a:gd name="T98" fmla="*/ 2147483647 w 627"/>
                <a:gd name="T99" fmla="*/ 2147483647 h 478"/>
                <a:gd name="T100" fmla="*/ 2147483647 w 627"/>
                <a:gd name="T101" fmla="*/ 2147483647 h 478"/>
                <a:gd name="T102" fmla="*/ 2147483647 w 627"/>
                <a:gd name="T103" fmla="*/ 2147483647 h 478"/>
                <a:gd name="T104" fmla="*/ 2147483647 w 627"/>
                <a:gd name="T105" fmla="*/ 2147483647 h 478"/>
                <a:gd name="T106" fmla="*/ 2147483647 w 627"/>
                <a:gd name="T107" fmla="*/ 2147483647 h 478"/>
                <a:gd name="T108" fmla="*/ 2147483647 w 627"/>
                <a:gd name="T109" fmla="*/ 2147483647 h 478"/>
                <a:gd name="T110" fmla="*/ 2147483647 w 627"/>
                <a:gd name="T111" fmla="*/ 2147483647 h 478"/>
                <a:gd name="T112" fmla="*/ 2147483647 w 627"/>
                <a:gd name="T113" fmla="*/ 2147483647 h 478"/>
                <a:gd name="T114" fmla="*/ 2147483647 w 627"/>
                <a:gd name="T115" fmla="*/ 2147483647 h 478"/>
                <a:gd name="T116" fmla="*/ 2147483647 w 627"/>
                <a:gd name="T117" fmla="*/ 2147483647 h 47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27"/>
                <a:gd name="T178" fmla="*/ 0 h 478"/>
                <a:gd name="T179" fmla="*/ 627 w 627"/>
                <a:gd name="T180" fmla="*/ 478 h 47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27" h="478">
                  <a:moveTo>
                    <a:pt x="433" y="453"/>
                  </a:moveTo>
                  <a:lnTo>
                    <a:pt x="433" y="452"/>
                  </a:lnTo>
                  <a:lnTo>
                    <a:pt x="441" y="452"/>
                  </a:lnTo>
                  <a:lnTo>
                    <a:pt x="444" y="453"/>
                  </a:lnTo>
                  <a:lnTo>
                    <a:pt x="447" y="453"/>
                  </a:lnTo>
                  <a:lnTo>
                    <a:pt x="469" y="464"/>
                  </a:lnTo>
                  <a:lnTo>
                    <a:pt x="469" y="470"/>
                  </a:lnTo>
                  <a:lnTo>
                    <a:pt x="468" y="472"/>
                  </a:lnTo>
                  <a:lnTo>
                    <a:pt x="469" y="474"/>
                  </a:lnTo>
                  <a:lnTo>
                    <a:pt x="469" y="475"/>
                  </a:lnTo>
                  <a:lnTo>
                    <a:pt x="475" y="478"/>
                  </a:lnTo>
                  <a:lnTo>
                    <a:pt x="479" y="478"/>
                  </a:lnTo>
                  <a:lnTo>
                    <a:pt x="485" y="477"/>
                  </a:lnTo>
                  <a:lnTo>
                    <a:pt x="491" y="474"/>
                  </a:lnTo>
                  <a:lnTo>
                    <a:pt x="513" y="456"/>
                  </a:lnTo>
                  <a:lnTo>
                    <a:pt x="518" y="453"/>
                  </a:lnTo>
                  <a:lnTo>
                    <a:pt x="519" y="450"/>
                  </a:lnTo>
                  <a:lnTo>
                    <a:pt x="521" y="444"/>
                  </a:lnTo>
                  <a:lnTo>
                    <a:pt x="525" y="430"/>
                  </a:lnTo>
                  <a:lnTo>
                    <a:pt x="527" y="422"/>
                  </a:lnTo>
                  <a:lnTo>
                    <a:pt x="527" y="417"/>
                  </a:lnTo>
                  <a:lnTo>
                    <a:pt x="527" y="416"/>
                  </a:lnTo>
                  <a:lnTo>
                    <a:pt x="525" y="411"/>
                  </a:lnTo>
                  <a:lnTo>
                    <a:pt x="525" y="410"/>
                  </a:lnTo>
                  <a:lnTo>
                    <a:pt x="525" y="408"/>
                  </a:lnTo>
                  <a:lnTo>
                    <a:pt x="525" y="405"/>
                  </a:lnTo>
                  <a:lnTo>
                    <a:pt x="527" y="402"/>
                  </a:lnTo>
                  <a:lnTo>
                    <a:pt x="529" y="402"/>
                  </a:lnTo>
                  <a:lnTo>
                    <a:pt x="535" y="395"/>
                  </a:lnTo>
                  <a:lnTo>
                    <a:pt x="536" y="395"/>
                  </a:lnTo>
                  <a:lnTo>
                    <a:pt x="555" y="392"/>
                  </a:lnTo>
                  <a:lnTo>
                    <a:pt x="564" y="394"/>
                  </a:lnTo>
                  <a:lnTo>
                    <a:pt x="568" y="394"/>
                  </a:lnTo>
                  <a:lnTo>
                    <a:pt x="571" y="397"/>
                  </a:lnTo>
                  <a:lnTo>
                    <a:pt x="572" y="400"/>
                  </a:lnTo>
                  <a:lnTo>
                    <a:pt x="575" y="402"/>
                  </a:lnTo>
                  <a:lnTo>
                    <a:pt x="577" y="400"/>
                  </a:lnTo>
                  <a:lnTo>
                    <a:pt x="586" y="392"/>
                  </a:lnTo>
                  <a:lnTo>
                    <a:pt x="591" y="386"/>
                  </a:lnTo>
                  <a:lnTo>
                    <a:pt x="597" y="380"/>
                  </a:lnTo>
                  <a:lnTo>
                    <a:pt x="604" y="369"/>
                  </a:lnTo>
                  <a:lnTo>
                    <a:pt x="604" y="367"/>
                  </a:lnTo>
                  <a:lnTo>
                    <a:pt x="600" y="353"/>
                  </a:lnTo>
                  <a:lnTo>
                    <a:pt x="599" y="346"/>
                  </a:lnTo>
                  <a:lnTo>
                    <a:pt x="594" y="341"/>
                  </a:lnTo>
                  <a:lnTo>
                    <a:pt x="582" y="325"/>
                  </a:lnTo>
                  <a:lnTo>
                    <a:pt x="569" y="294"/>
                  </a:lnTo>
                  <a:lnTo>
                    <a:pt x="566" y="281"/>
                  </a:lnTo>
                  <a:lnTo>
                    <a:pt x="566" y="266"/>
                  </a:lnTo>
                  <a:lnTo>
                    <a:pt x="566" y="264"/>
                  </a:lnTo>
                  <a:lnTo>
                    <a:pt x="568" y="264"/>
                  </a:lnTo>
                  <a:lnTo>
                    <a:pt x="571" y="264"/>
                  </a:lnTo>
                  <a:lnTo>
                    <a:pt x="575" y="267"/>
                  </a:lnTo>
                  <a:lnTo>
                    <a:pt x="580" y="271"/>
                  </a:lnTo>
                  <a:lnTo>
                    <a:pt x="589" y="277"/>
                  </a:lnTo>
                  <a:lnTo>
                    <a:pt x="596" y="285"/>
                  </a:lnTo>
                  <a:lnTo>
                    <a:pt x="597" y="286"/>
                  </a:lnTo>
                  <a:lnTo>
                    <a:pt x="600" y="292"/>
                  </a:lnTo>
                  <a:lnTo>
                    <a:pt x="600" y="294"/>
                  </a:lnTo>
                  <a:lnTo>
                    <a:pt x="602" y="303"/>
                  </a:lnTo>
                  <a:lnTo>
                    <a:pt x="602" y="311"/>
                  </a:lnTo>
                  <a:lnTo>
                    <a:pt x="602" y="313"/>
                  </a:lnTo>
                  <a:lnTo>
                    <a:pt x="602" y="314"/>
                  </a:lnTo>
                  <a:lnTo>
                    <a:pt x="600" y="317"/>
                  </a:lnTo>
                  <a:lnTo>
                    <a:pt x="599" y="319"/>
                  </a:lnTo>
                  <a:lnTo>
                    <a:pt x="596" y="325"/>
                  </a:lnTo>
                  <a:lnTo>
                    <a:pt x="594" y="330"/>
                  </a:lnTo>
                  <a:lnTo>
                    <a:pt x="594" y="335"/>
                  </a:lnTo>
                  <a:lnTo>
                    <a:pt x="596" y="336"/>
                  </a:lnTo>
                  <a:lnTo>
                    <a:pt x="605" y="358"/>
                  </a:lnTo>
                  <a:lnTo>
                    <a:pt x="607" y="360"/>
                  </a:lnTo>
                  <a:lnTo>
                    <a:pt x="608" y="360"/>
                  </a:lnTo>
                  <a:lnTo>
                    <a:pt x="610" y="361"/>
                  </a:lnTo>
                  <a:lnTo>
                    <a:pt x="611" y="360"/>
                  </a:lnTo>
                  <a:lnTo>
                    <a:pt x="611" y="358"/>
                  </a:lnTo>
                  <a:lnTo>
                    <a:pt x="616" y="352"/>
                  </a:lnTo>
                  <a:lnTo>
                    <a:pt x="619" y="341"/>
                  </a:lnTo>
                  <a:lnTo>
                    <a:pt x="621" y="339"/>
                  </a:lnTo>
                  <a:lnTo>
                    <a:pt x="627" y="310"/>
                  </a:lnTo>
                  <a:lnTo>
                    <a:pt x="627" y="300"/>
                  </a:lnTo>
                  <a:lnTo>
                    <a:pt x="627" y="299"/>
                  </a:lnTo>
                  <a:lnTo>
                    <a:pt x="627" y="297"/>
                  </a:lnTo>
                  <a:lnTo>
                    <a:pt x="618" y="278"/>
                  </a:lnTo>
                  <a:lnTo>
                    <a:pt x="607" y="253"/>
                  </a:lnTo>
                  <a:lnTo>
                    <a:pt x="605" y="249"/>
                  </a:lnTo>
                  <a:lnTo>
                    <a:pt x="605" y="246"/>
                  </a:lnTo>
                  <a:lnTo>
                    <a:pt x="605" y="242"/>
                  </a:lnTo>
                  <a:lnTo>
                    <a:pt x="605" y="235"/>
                  </a:lnTo>
                  <a:lnTo>
                    <a:pt x="604" y="235"/>
                  </a:lnTo>
                  <a:lnTo>
                    <a:pt x="596" y="224"/>
                  </a:lnTo>
                  <a:lnTo>
                    <a:pt x="594" y="224"/>
                  </a:lnTo>
                  <a:lnTo>
                    <a:pt x="583" y="222"/>
                  </a:lnTo>
                  <a:lnTo>
                    <a:pt x="555" y="224"/>
                  </a:lnTo>
                  <a:lnTo>
                    <a:pt x="543" y="230"/>
                  </a:lnTo>
                  <a:lnTo>
                    <a:pt x="530" y="239"/>
                  </a:lnTo>
                  <a:lnTo>
                    <a:pt x="527" y="246"/>
                  </a:lnTo>
                  <a:lnTo>
                    <a:pt x="525" y="249"/>
                  </a:lnTo>
                  <a:lnTo>
                    <a:pt x="524" y="252"/>
                  </a:lnTo>
                  <a:lnTo>
                    <a:pt x="521" y="253"/>
                  </a:lnTo>
                  <a:lnTo>
                    <a:pt x="519" y="253"/>
                  </a:lnTo>
                  <a:lnTo>
                    <a:pt x="519" y="250"/>
                  </a:lnTo>
                  <a:lnTo>
                    <a:pt x="514" y="242"/>
                  </a:lnTo>
                  <a:lnTo>
                    <a:pt x="514" y="239"/>
                  </a:lnTo>
                  <a:lnTo>
                    <a:pt x="522" y="225"/>
                  </a:lnTo>
                  <a:lnTo>
                    <a:pt x="527" y="221"/>
                  </a:lnTo>
                  <a:lnTo>
                    <a:pt x="529" y="219"/>
                  </a:lnTo>
                  <a:lnTo>
                    <a:pt x="529" y="217"/>
                  </a:lnTo>
                  <a:lnTo>
                    <a:pt x="539" y="211"/>
                  </a:lnTo>
                  <a:lnTo>
                    <a:pt x="547" y="206"/>
                  </a:lnTo>
                  <a:lnTo>
                    <a:pt x="557" y="206"/>
                  </a:lnTo>
                  <a:lnTo>
                    <a:pt x="558" y="205"/>
                  </a:lnTo>
                  <a:lnTo>
                    <a:pt x="564" y="199"/>
                  </a:lnTo>
                  <a:lnTo>
                    <a:pt x="566" y="197"/>
                  </a:lnTo>
                  <a:lnTo>
                    <a:pt x="569" y="194"/>
                  </a:lnTo>
                  <a:lnTo>
                    <a:pt x="569" y="192"/>
                  </a:lnTo>
                  <a:lnTo>
                    <a:pt x="569" y="188"/>
                  </a:lnTo>
                  <a:lnTo>
                    <a:pt x="569" y="185"/>
                  </a:lnTo>
                  <a:lnTo>
                    <a:pt x="569" y="172"/>
                  </a:lnTo>
                  <a:lnTo>
                    <a:pt x="564" y="163"/>
                  </a:lnTo>
                  <a:lnTo>
                    <a:pt x="560" y="156"/>
                  </a:lnTo>
                  <a:lnTo>
                    <a:pt x="558" y="155"/>
                  </a:lnTo>
                  <a:lnTo>
                    <a:pt x="557" y="155"/>
                  </a:lnTo>
                  <a:lnTo>
                    <a:pt x="550" y="152"/>
                  </a:lnTo>
                  <a:lnTo>
                    <a:pt x="549" y="153"/>
                  </a:lnTo>
                  <a:lnTo>
                    <a:pt x="547" y="155"/>
                  </a:lnTo>
                  <a:lnTo>
                    <a:pt x="546" y="156"/>
                  </a:lnTo>
                  <a:lnTo>
                    <a:pt x="493" y="72"/>
                  </a:lnTo>
                  <a:lnTo>
                    <a:pt x="491" y="55"/>
                  </a:lnTo>
                  <a:lnTo>
                    <a:pt x="493" y="36"/>
                  </a:lnTo>
                  <a:lnTo>
                    <a:pt x="493" y="35"/>
                  </a:lnTo>
                  <a:lnTo>
                    <a:pt x="493" y="31"/>
                  </a:lnTo>
                  <a:lnTo>
                    <a:pt x="486" y="21"/>
                  </a:lnTo>
                  <a:lnTo>
                    <a:pt x="486" y="19"/>
                  </a:lnTo>
                  <a:lnTo>
                    <a:pt x="483" y="16"/>
                  </a:lnTo>
                  <a:lnTo>
                    <a:pt x="479" y="13"/>
                  </a:lnTo>
                  <a:lnTo>
                    <a:pt x="477" y="13"/>
                  </a:lnTo>
                  <a:lnTo>
                    <a:pt x="469" y="8"/>
                  </a:lnTo>
                  <a:lnTo>
                    <a:pt x="422" y="0"/>
                  </a:lnTo>
                  <a:lnTo>
                    <a:pt x="416" y="0"/>
                  </a:lnTo>
                  <a:lnTo>
                    <a:pt x="414" y="0"/>
                  </a:lnTo>
                  <a:lnTo>
                    <a:pt x="385" y="2"/>
                  </a:lnTo>
                  <a:lnTo>
                    <a:pt x="366" y="11"/>
                  </a:lnTo>
                  <a:lnTo>
                    <a:pt x="327" y="25"/>
                  </a:lnTo>
                  <a:lnTo>
                    <a:pt x="315" y="25"/>
                  </a:lnTo>
                  <a:lnTo>
                    <a:pt x="305" y="25"/>
                  </a:lnTo>
                  <a:lnTo>
                    <a:pt x="300" y="25"/>
                  </a:lnTo>
                  <a:lnTo>
                    <a:pt x="282" y="31"/>
                  </a:lnTo>
                  <a:lnTo>
                    <a:pt x="275" y="47"/>
                  </a:lnTo>
                  <a:lnTo>
                    <a:pt x="269" y="63"/>
                  </a:lnTo>
                  <a:lnTo>
                    <a:pt x="268" y="66"/>
                  </a:lnTo>
                  <a:lnTo>
                    <a:pt x="261" y="72"/>
                  </a:lnTo>
                  <a:lnTo>
                    <a:pt x="257" y="75"/>
                  </a:lnTo>
                  <a:lnTo>
                    <a:pt x="252" y="75"/>
                  </a:lnTo>
                  <a:lnTo>
                    <a:pt x="247" y="74"/>
                  </a:lnTo>
                  <a:lnTo>
                    <a:pt x="241" y="72"/>
                  </a:lnTo>
                  <a:lnTo>
                    <a:pt x="236" y="67"/>
                  </a:lnTo>
                  <a:lnTo>
                    <a:pt x="233" y="67"/>
                  </a:lnTo>
                  <a:lnTo>
                    <a:pt x="230" y="67"/>
                  </a:lnTo>
                  <a:lnTo>
                    <a:pt x="222" y="69"/>
                  </a:lnTo>
                  <a:lnTo>
                    <a:pt x="218" y="71"/>
                  </a:lnTo>
                  <a:lnTo>
                    <a:pt x="216" y="71"/>
                  </a:lnTo>
                  <a:lnTo>
                    <a:pt x="216" y="69"/>
                  </a:lnTo>
                  <a:lnTo>
                    <a:pt x="211" y="69"/>
                  </a:lnTo>
                  <a:lnTo>
                    <a:pt x="193" y="72"/>
                  </a:lnTo>
                  <a:lnTo>
                    <a:pt x="188" y="77"/>
                  </a:lnTo>
                  <a:lnTo>
                    <a:pt x="179" y="91"/>
                  </a:lnTo>
                  <a:lnTo>
                    <a:pt x="177" y="92"/>
                  </a:lnTo>
                  <a:lnTo>
                    <a:pt x="179" y="94"/>
                  </a:lnTo>
                  <a:lnTo>
                    <a:pt x="177" y="110"/>
                  </a:lnTo>
                  <a:lnTo>
                    <a:pt x="171" y="135"/>
                  </a:lnTo>
                  <a:lnTo>
                    <a:pt x="168" y="141"/>
                  </a:lnTo>
                  <a:lnTo>
                    <a:pt x="168" y="144"/>
                  </a:lnTo>
                  <a:lnTo>
                    <a:pt x="147" y="183"/>
                  </a:lnTo>
                  <a:lnTo>
                    <a:pt x="99" y="202"/>
                  </a:lnTo>
                  <a:lnTo>
                    <a:pt x="97" y="202"/>
                  </a:lnTo>
                  <a:lnTo>
                    <a:pt x="93" y="200"/>
                  </a:lnTo>
                  <a:lnTo>
                    <a:pt x="91" y="199"/>
                  </a:lnTo>
                  <a:lnTo>
                    <a:pt x="90" y="197"/>
                  </a:lnTo>
                  <a:lnTo>
                    <a:pt x="80" y="189"/>
                  </a:lnTo>
                  <a:lnTo>
                    <a:pt x="79" y="188"/>
                  </a:lnTo>
                  <a:lnTo>
                    <a:pt x="74" y="188"/>
                  </a:lnTo>
                  <a:lnTo>
                    <a:pt x="72" y="188"/>
                  </a:lnTo>
                  <a:lnTo>
                    <a:pt x="71" y="189"/>
                  </a:lnTo>
                  <a:lnTo>
                    <a:pt x="61" y="205"/>
                  </a:lnTo>
                  <a:lnTo>
                    <a:pt x="58" y="213"/>
                  </a:lnTo>
                  <a:lnTo>
                    <a:pt x="71" y="228"/>
                  </a:lnTo>
                  <a:lnTo>
                    <a:pt x="72" y="228"/>
                  </a:lnTo>
                  <a:lnTo>
                    <a:pt x="86" y="230"/>
                  </a:lnTo>
                  <a:lnTo>
                    <a:pt x="105" y="233"/>
                  </a:lnTo>
                  <a:lnTo>
                    <a:pt x="107" y="236"/>
                  </a:lnTo>
                  <a:lnTo>
                    <a:pt x="108" y="239"/>
                  </a:lnTo>
                  <a:lnTo>
                    <a:pt x="77" y="264"/>
                  </a:lnTo>
                  <a:lnTo>
                    <a:pt x="71" y="267"/>
                  </a:lnTo>
                  <a:lnTo>
                    <a:pt x="69" y="269"/>
                  </a:lnTo>
                  <a:lnTo>
                    <a:pt x="47" y="267"/>
                  </a:lnTo>
                  <a:lnTo>
                    <a:pt x="0" y="294"/>
                  </a:lnTo>
                  <a:lnTo>
                    <a:pt x="0" y="296"/>
                  </a:lnTo>
                  <a:lnTo>
                    <a:pt x="2" y="305"/>
                  </a:lnTo>
                  <a:lnTo>
                    <a:pt x="16" y="321"/>
                  </a:lnTo>
                  <a:lnTo>
                    <a:pt x="25" y="333"/>
                  </a:lnTo>
                  <a:lnTo>
                    <a:pt x="29" y="335"/>
                  </a:lnTo>
                  <a:lnTo>
                    <a:pt x="41" y="350"/>
                  </a:lnTo>
                  <a:lnTo>
                    <a:pt x="54" y="364"/>
                  </a:lnTo>
                  <a:lnTo>
                    <a:pt x="65" y="388"/>
                  </a:lnTo>
                  <a:lnTo>
                    <a:pt x="65" y="391"/>
                  </a:lnTo>
                  <a:lnTo>
                    <a:pt x="66" y="395"/>
                  </a:lnTo>
                  <a:lnTo>
                    <a:pt x="75" y="397"/>
                  </a:lnTo>
                  <a:lnTo>
                    <a:pt x="91" y="399"/>
                  </a:lnTo>
                  <a:lnTo>
                    <a:pt x="100" y="400"/>
                  </a:lnTo>
                  <a:lnTo>
                    <a:pt x="104" y="402"/>
                  </a:lnTo>
                  <a:lnTo>
                    <a:pt x="111" y="408"/>
                  </a:lnTo>
                  <a:lnTo>
                    <a:pt x="115" y="411"/>
                  </a:lnTo>
                  <a:lnTo>
                    <a:pt x="116" y="413"/>
                  </a:lnTo>
                  <a:lnTo>
                    <a:pt x="118" y="416"/>
                  </a:lnTo>
                  <a:lnTo>
                    <a:pt x="118" y="417"/>
                  </a:lnTo>
                  <a:lnTo>
                    <a:pt x="118" y="420"/>
                  </a:lnTo>
                  <a:lnTo>
                    <a:pt x="119" y="422"/>
                  </a:lnTo>
                  <a:lnTo>
                    <a:pt x="121" y="424"/>
                  </a:lnTo>
                  <a:lnTo>
                    <a:pt x="129" y="430"/>
                  </a:lnTo>
                  <a:lnTo>
                    <a:pt x="132" y="431"/>
                  </a:lnTo>
                  <a:lnTo>
                    <a:pt x="147" y="435"/>
                  </a:lnTo>
                  <a:lnTo>
                    <a:pt x="185" y="439"/>
                  </a:lnTo>
                  <a:lnTo>
                    <a:pt x="188" y="439"/>
                  </a:lnTo>
                  <a:lnTo>
                    <a:pt x="196" y="438"/>
                  </a:lnTo>
                  <a:lnTo>
                    <a:pt x="197" y="436"/>
                  </a:lnTo>
                  <a:lnTo>
                    <a:pt x="200" y="433"/>
                  </a:lnTo>
                  <a:lnTo>
                    <a:pt x="229" y="395"/>
                  </a:lnTo>
                  <a:lnTo>
                    <a:pt x="229" y="394"/>
                  </a:lnTo>
                  <a:lnTo>
                    <a:pt x="229" y="383"/>
                  </a:lnTo>
                  <a:lnTo>
                    <a:pt x="224" y="374"/>
                  </a:lnTo>
                  <a:lnTo>
                    <a:pt x="224" y="372"/>
                  </a:lnTo>
                  <a:lnTo>
                    <a:pt x="230" y="353"/>
                  </a:lnTo>
                  <a:lnTo>
                    <a:pt x="257" y="324"/>
                  </a:lnTo>
                  <a:lnTo>
                    <a:pt x="258" y="322"/>
                  </a:lnTo>
                  <a:lnTo>
                    <a:pt x="261" y="322"/>
                  </a:lnTo>
                  <a:lnTo>
                    <a:pt x="275" y="330"/>
                  </a:lnTo>
                  <a:lnTo>
                    <a:pt x="286" y="341"/>
                  </a:lnTo>
                  <a:lnTo>
                    <a:pt x="294" y="352"/>
                  </a:lnTo>
                  <a:lnTo>
                    <a:pt x="296" y="355"/>
                  </a:lnTo>
                  <a:lnTo>
                    <a:pt x="296" y="358"/>
                  </a:lnTo>
                  <a:lnTo>
                    <a:pt x="299" y="367"/>
                  </a:lnTo>
                  <a:lnTo>
                    <a:pt x="299" y="369"/>
                  </a:lnTo>
                  <a:lnTo>
                    <a:pt x="299" y="370"/>
                  </a:lnTo>
                  <a:lnTo>
                    <a:pt x="297" y="374"/>
                  </a:lnTo>
                  <a:lnTo>
                    <a:pt x="299" y="375"/>
                  </a:lnTo>
                  <a:lnTo>
                    <a:pt x="307" y="395"/>
                  </a:lnTo>
                  <a:lnTo>
                    <a:pt x="310" y="402"/>
                  </a:lnTo>
                  <a:lnTo>
                    <a:pt x="311" y="403"/>
                  </a:lnTo>
                  <a:lnTo>
                    <a:pt x="324" y="414"/>
                  </a:lnTo>
                  <a:lnTo>
                    <a:pt x="325" y="416"/>
                  </a:lnTo>
                  <a:lnTo>
                    <a:pt x="327" y="413"/>
                  </a:lnTo>
                  <a:lnTo>
                    <a:pt x="329" y="410"/>
                  </a:lnTo>
                  <a:lnTo>
                    <a:pt x="330" y="410"/>
                  </a:lnTo>
                  <a:lnTo>
                    <a:pt x="333" y="410"/>
                  </a:lnTo>
                  <a:lnTo>
                    <a:pt x="344" y="416"/>
                  </a:lnTo>
                  <a:lnTo>
                    <a:pt x="346" y="419"/>
                  </a:lnTo>
                  <a:lnTo>
                    <a:pt x="347" y="422"/>
                  </a:lnTo>
                  <a:lnTo>
                    <a:pt x="349" y="428"/>
                  </a:lnTo>
                  <a:lnTo>
                    <a:pt x="349" y="430"/>
                  </a:lnTo>
                  <a:lnTo>
                    <a:pt x="349" y="436"/>
                  </a:lnTo>
                  <a:lnTo>
                    <a:pt x="347" y="438"/>
                  </a:lnTo>
                  <a:lnTo>
                    <a:pt x="346" y="442"/>
                  </a:lnTo>
                  <a:lnTo>
                    <a:pt x="344" y="444"/>
                  </a:lnTo>
                  <a:lnTo>
                    <a:pt x="343" y="445"/>
                  </a:lnTo>
                  <a:lnTo>
                    <a:pt x="343" y="449"/>
                  </a:lnTo>
                  <a:lnTo>
                    <a:pt x="343" y="453"/>
                  </a:lnTo>
                  <a:lnTo>
                    <a:pt x="343" y="455"/>
                  </a:lnTo>
                  <a:lnTo>
                    <a:pt x="344" y="456"/>
                  </a:lnTo>
                  <a:lnTo>
                    <a:pt x="349" y="464"/>
                  </a:lnTo>
                  <a:lnTo>
                    <a:pt x="350" y="467"/>
                  </a:lnTo>
                  <a:lnTo>
                    <a:pt x="352" y="470"/>
                  </a:lnTo>
                  <a:lnTo>
                    <a:pt x="354" y="470"/>
                  </a:lnTo>
                  <a:lnTo>
                    <a:pt x="358" y="470"/>
                  </a:lnTo>
                  <a:lnTo>
                    <a:pt x="402" y="466"/>
                  </a:lnTo>
                  <a:lnTo>
                    <a:pt x="411" y="460"/>
                  </a:lnTo>
                  <a:lnTo>
                    <a:pt x="413" y="460"/>
                  </a:lnTo>
                  <a:lnTo>
                    <a:pt x="413" y="455"/>
                  </a:lnTo>
                  <a:lnTo>
                    <a:pt x="413" y="453"/>
                  </a:lnTo>
                  <a:lnTo>
                    <a:pt x="414" y="452"/>
                  </a:lnTo>
                  <a:lnTo>
                    <a:pt x="427" y="449"/>
                  </a:lnTo>
                  <a:lnTo>
                    <a:pt x="429" y="449"/>
                  </a:lnTo>
                  <a:lnTo>
                    <a:pt x="430" y="449"/>
                  </a:lnTo>
                  <a:lnTo>
                    <a:pt x="433" y="453"/>
                  </a:lnTo>
                  <a:close/>
                </a:path>
              </a:pathLst>
            </a:custGeom>
            <a:solidFill>
              <a:schemeClr val="tx2"/>
            </a:solidFill>
            <a:ln w="2">
              <a:solidFill>
                <a:schemeClr val="bg1"/>
              </a:solidFill>
              <a:round/>
              <a:headEnd/>
              <a:tailEnd/>
            </a:ln>
          </p:spPr>
          <p:txBody>
            <a:bodyPr/>
            <a:lstStyle/>
            <a:p>
              <a:pPr marL="0" marR="0" lvl="0" indent="0" algn="ctr" defTabSz="51435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dirty="0">
                <a:ln>
                  <a:noFill/>
                </a:ln>
                <a:solidFill>
                  <a:srgbClr val="000000"/>
                </a:solidFill>
                <a:effectLst/>
                <a:uLnTx/>
                <a:uFillTx/>
                <a:latin typeface="Gill Sans" charset="0"/>
                <a:sym typeface="Gill Sans" charset="0"/>
              </a:endParaRPr>
            </a:p>
          </p:txBody>
        </p:sp>
        <p:grpSp>
          <p:nvGrpSpPr>
            <p:cNvPr id="43" name="Gruppe 188"/>
            <p:cNvGrpSpPr/>
            <p:nvPr/>
          </p:nvGrpSpPr>
          <p:grpSpPr bwMode="auto">
            <a:xfrm>
              <a:off x="8275126" y="3847565"/>
              <a:ext cx="420680" cy="490879"/>
              <a:chOff x="3436938" y="962025"/>
              <a:chExt cx="1979613" cy="2971799"/>
            </a:xfrm>
            <a:solidFill>
              <a:srgbClr val="7095AF"/>
            </a:solidFill>
          </p:grpSpPr>
          <p:sp>
            <p:nvSpPr>
              <p:cNvPr id="49" name="Freeform 1234"/>
              <p:cNvSpPr>
                <a:spLocks/>
              </p:cNvSpPr>
              <p:nvPr/>
            </p:nvSpPr>
            <p:spPr bwMode="auto">
              <a:xfrm>
                <a:off x="4251325" y="3125788"/>
                <a:ext cx="68263" cy="123825"/>
              </a:xfrm>
              <a:custGeom>
                <a:avLst/>
                <a:gdLst/>
                <a:ahLst/>
                <a:cxnLst>
                  <a:cxn ang="0">
                    <a:pos x="18" y="56"/>
                  </a:cxn>
                  <a:cxn ang="0">
                    <a:pos x="36" y="75"/>
                  </a:cxn>
                  <a:cxn ang="0">
                    <a:pos x="37" y="76"/>
                  </a:cxn>
                  <a:cxn ang="0">
                    <a:pos x="37" y="78"/>
                  </a:cxn>
                  <a:cxn ang="0">
                    <a:pos x="39" y="78"/>
                  </a:cxn>
                  <a:cxn ang="0">
                    <a:pos x="42" y="78"/>
                  </a:cxn>
                  <a:cxn ang="0">
                    <a:pos x="43" y="73"/>
                  </a:cxn>
                  <a:cxn ang="0">
                    <a:pos x="43" y="56"/>
                  </a:cxn>
                  <a:cxn ang="0">
                    <a:pos x="40" y="43"/>
                  </a:cxn>
                  <a:cxn ang="0">
                    <a:pos x="39" y="42"/>
                  </a:cxn>
                  <a:cxn ang="0">
                    <a:pos x="36" y="31"/>
                  </a:cxn>
                  <a:cxn ang="0">
                    <a:pos x="28" y="17"/>
                  </a:cxn>
                  <a:cxn ang="0">
                    <a:pos x="23" y="14"/>
                  </a:cxn>
                  <a:cxn ang="0">
                    <a:pos x="7" y="1"/>
                  </a:cxn>
                  <a:cxn ang="0">
                    <a:pos x="6" y="0"/>
                  </a:cxn>
                  <a:cxn ang="0">
                    <a:pos x="4" y="0"/>
                  </a:cxn>
                  <a:cxn ang="0">
                    <a:pos x="0" y="7"/>
                  </a:cxn>
                  <a:cxn ang="0">
                    <a:pos x="0" y="11"/>
                  </a:cxn>
                  <a:cxn ang="0">
                    <a:pos x="1" y="17"/>
                  </a:cxn>
                  <a:cxn ang="0">
                    <a:pos x="18" y="54"/>
                  </a:cxn>
                  <a:cxn ang="0">
                    <a:pos x="18" y="56"/>
                  </a:cxn>
                </a:cxnLst>
                <a:rect l="0" t="0" r="r" b="b"/>
                <a:pathLst>
                  <a:path w="43" h="78">
                    <a:moveTo>
                      <a:pt x="18" y="56"/>
                    </a:moveTo>
                    <a:lnTo>
                      <a:pt x="36" y="75"/>
                    </a:lnTo>
                    <a:lnTo>
                      <a:pt x="37" y="76"/>
                    </a:lnTo>
                    <a:lnTo>
                      <a:pt x="37" y="78"/>
                    </a:lnTo>
                    <a:lnTo>
                      <a:pt x="39" y="78"/>
                    </a:lnTo>
                    <a:lnTo>
                      <a:pt x="42" y="78"/>
                    </a:lnTo>
                    <a:lnTo>
                      <a:pt x="43" y="73"/>
                    </a:lnTo>
                    <a:lnTo>
                      <a:pt x="43" y="56"/>
                    </a:lnTo>
                    <a:lnTo>
                      <a:pt x="40" y="43"/>
                    </a:lnTo>
                    <a:lnTo>
                      <a:pt x="39" y="42"/>
                    </a:lnTo>
                    <a:lnTo>
                      <a:pt x="36" y="31"/>
                    </a:lnTo>
                    <a:lnTo>
                      <a:pt x="28" y="17"/>
                    </a:lnTo>
                    <a:lnTo>
                      <a:pt x="23" y="14"/>
                    </a:lnTo>
                    <a:lnTo>
                      <a:pt x="7" y="1"/>
                    </a:lnTo>
                    <a:lnTo>
                      <a:pt x="6" y="0"/>
                    </a:lnTo>
                    <a:lnTo>
                      <a:pt x="4" y="0"/>
                    </a:lnTo>
                    <a:lnTo>
                      <a:pt x="0" y="7"/>
                    </a:lnTo>
                    <a:lnTo>
                      <a:pt x="0" y="11"/>
                    </a:lnTo>
                    <a:lnTo>
                      <a:pt x="1" y="17"/>
                    </a:lnTo>
                    <a:lnTo>
                      <a:pt x="18" y="54"/>
                    </a:lnTo>
                    <a:lnTo>
                      <a:pt x="18" y="56"/>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50" name="Freeform 1236"/>
              <p:cNvSpPr>
                <a:spLocks/>
              </p:cNvSpPr>
              <p:nvPr/>
            </p:nvSpPr>
            <p:spPr bwMode="auto">
              <a:xfrm>
                <a:off x="3714750" y="2003425"/>
                <a:ext cx="387350" cy="434975"/>
              </a:xfrm>
              <a:custGeom>
                <a:avLst/>
                <a:gdLst/>
                <a:ahLst/>
                <a:cxnLst>
                  <a:cxn ang="0">
                    <a:pos x="136" y="121"/>
                  </a:cxn>
                  <a:cxn ang="0">
                    <a:pos x="139" y="71"/>
                  </a:cxn>
                  <a:cxn ang="0">
                    <a:pos x="141" y="50"/>
                  </a:cxn>
                  <a:cxn ang="0">
                    <a:pos x="135" y="39"/>
                  </a:cxn>
                  <a:cxn ang="0">
                    <a:pos x="119" y="18"/>
                  </a:cxn>
                  <a:cxn ang="0">
                    <a:pos x="105" y="4"/>
                  </a:cxn>
                  <a:cxn ang="0">
                    <a:pos x="92" y="2"/>
                  </a:cxn>
                  <a:cxn ang="0">
                    <a:pos x="80" y="27"/>
                  </a:cxn>
                  <a:cxn ang="0">
                    <a:pos x="85" y="60"/>
                  </a:cxn>
                  <a:cxn ang="0">
                    <a:pos x="78" y="88"/>
                  </a:cxn>
                  <a:cxn ang="0">
                    <a:pos x="75" y="89"/>
                  </a:cxn>
                  <a:cxn ang="0">
                    <a:pos x="47" y="52"/>
                  </a:cxn>
                  <a:cxn ang="0">
                    <a:pos x="44" y="46"/>
                  </a:cxn>
                  <a:cxn ang="0">
                    <a:pos x="38" y="39"/>
                  </a:cxn>
                  <a:cxn ang="0">
                    <a:pos x="36" y="38"/>
                  </a:cxn>
                  <a:cxn ang="0">
                    <a:pos x="35" y="41"/>
                  </a:cxn>
                  <a:cxn ang="0">
                    <a:pos x="36" y="82"/>
                  </a:cxn>
                  <a:cxn ang="0">
                    <a:pos x="16" y="77"/>
                  </a:cxn>
                  <a:cxn ang="0">
                    <a:pos x="10" y="80"/>
                  </a:cxn>
                  <a:cxn ang="0">
                    <a:pos x="8" y="83"/>
                  </a:cxn>
                  <a:cxn ang="0">
                    <a:pos x="0" y="104"/>
                  </a:cxn>
                  <a:cxn ang="0">
                    <a:pos x="0" y="108"/>
                  </a:cxn>
                  <a:cxn ang="0">
                    <a:pos x="14" y="132"/>
                  </a:cxn>
                  <a:cxn ang="0">
                    <a:pos x="24" y="136"/>
                  </a:cxn>
                  <a:cxn ang="0">
                    <a:pos x="41" y="144"/>
                  </a:cxn>
                  <a:cxn ang="0">
                    <a:pos x="47" y="138"/>
                  </a:cxn>
                  <a:cxn ang="0">
                    <a:pos x="45" y="127"/>
                  </a:cxn>
                  <a:cxn ang="0">
                    <a:pos x="55" y="122"/>
                  </a:cxn>
                  <a:cxn ang="0">
                    <a:pos x="64" y="121"/>
                  </a:cxn>
                  <a:cxn ang="0">
                    <a:pos x="95" y="158"/>
                  </a:cxn>
                  <a:cxn ang="0">
                    <a:pos x="85" y="150"/>
                  </a:cxn>
                  <a:cxn ang="0">
                    <a:pos x="77" y="146"/>
                  </a:cxn>
                  <a:cxn ang="0">
                    <a:pos x="69" y="154"/>
                  </a:cxn>
                  <a:cxn ang="0">
                    <a:pos x="64" y="160"/>
                  </a:cxn>
                  <a:cxn ang="0">
                    <a:pos x="64" y="163"/>
                  </a:cxn>
                  <a:cxn ang="0">
                    <a:pos x="100" y="216"/>
                  </a:cxn>
                  <a:cxn ang="0">
                    <a:pos x="163" y="207"/>
                  </a:cxn>
                  <a:cxn ang="0">
                    <a:pos x="181" y="218"/>
                  </a:cxn>
                  <a:cxn ang="0">
                    <a:pos x="166" y="233"/>
                  </a:cxn>
                  <a:cxn ang="0">
                    <a:pos x="158" y="260"/>
                  </a:cxn>
                  <a:cxn ang="0">
                    <a:pos x="161" y="272"/>
                  </a:cxn>
                  <a:cxn ang="0">
                    <a:pos x="164" y="274"/>
                  </a:cxn>
                  <a:cxn ang="0">
                    <a:pos x="185" y="263"/>
                  </a:cxn>
                  <a:cxn ang="0">
                    <a:pos x="213" y="225"/>
                  </a:cxn>
                  <a:cxn ang="0">
                    <a:pos x="213" y="214"/>
                  </a:cxn>
                  <a:cxn ang="0">
                    <a:pos x="219" y="214"/>
                  </a:cxn>
                  <a:cxn ang="0">
                    <a:pos x="228" y="208"/>
                  </a:cxn>
                  <a:cxn ang="0">
                    <a:pos x="241" y="197"/>
                  </a:cxn>
                  <a:cxn ang="0">
                    <a:pos x="244" y="180"/>
                  </a:cxn>
                  <a:cxn ang="0">
                    <a:pos x="242" y="175"/>
                  </a:cxn>
                  <a:cxn ang="0">
                    <a:pos x="225" y="172"/>
                  </a:cxn>
                  <a:cxn ang="0">
                    <a:pos x="217" y="174"/>
                  </a:cxn>
                  <a:cxn ang="0">
                    <a:pos x="195" y="185"/>
                  </a:cxn>
                  <a:cxn ang="0">
                    <a:pos x="189" y="183"/>
                  </a:cxn>
                  <a:cxn ang="0">
                    <a:pos x="161" y="168"/>
                  </a:cxn>
                  <a:cxn ang="0">
                    <a:pos x="139" y="135"/>
                  </a:cxn>
                </a:cxnLst>
                <a:rect l="0" t="0" r="r" b="b"/>
                <a:pathLst>
                  <a:path w="244" h="274">
                    <a:moveTo>
                      <a:pt x="138" y="133"/>
                    </a:moveTo>
                    <a:lnTo>
                      <a:pt x="136" y="121"/>
                    </a:lnTo>
                    <a:lnTo>
                      <a:pt x="138" y="111"/>
                    </a:lnTo>
                    <a:lnTo>
                      <a:pt x="139" y="71"/>
                    </a:lnTo>
                    <a:lnTo>
                      <a:pt x="139" y="54"/>
                    </a:lnTo>
                    <a:lnTo>
                      <a:pt x="141" y="50"/>
                    </a:lnTo>
                    <a:lnTo>
                      <a:pt x="139" y="49"/>
                    </a:lnTo>
                    <a:lnTo>
                      <a:pt x="135" y="39"/>
                    </a:lnTo>
                    <a:lnTo>
                      <a:pt x="120" y="19"/>
                    </a:lnTo>
                    <a:lnTo>
                      <a:pt x="119" y="18"/>
                    </a:lnTo>
                    <a:lnTo>
                      <a:pt x="106" y="4"/>
                    </a:lnTo>
                    <a:lnTo>
                      <a:pt x="105" y="4"/>
                    </a:lnTo>
                    <a:lnTo>
                      <a:pt x="95" y="0"/>
                    </a:lnTo>
                    <a:lnTo>
                      <a:pt x="92" y="2"/>
                    </a:lnTo>
                    <a:lnTo>
                      <a:pt x="80" y="25"/>
                    </a:lnTo>
                    <a:lnTo>
                      <a:pt x="80" y="27"/>
                    </a:lnTo>
                    <a:lnTo>
                      <a:pt x="85" y="57"/>
                    </a:lnTo>
                    <a:lnTo>
                      <a:pt x="85" y="60"/>
                    </a:lnTo>
                    <a:lnTo>
                      <a:pt x="88" y="69"/>
                    </a:lnTo>
                    <a:lnTo>
                      <a:pt x="78" y="88"/>
                    </a:lnTo>
                    <a:lnTo>
                      <a:pt x="77" y="89"/>
                    </a:lnTo>
                    <a:lnTo>
                      <a:pt x="75" y="89"/>
                    </a:lnTo>
                    <a:lnTo>
                      <a:pt x="52" y="61"/>
                    </a:lnTo>
                    <a:lnTo>
                      <a:pt x="47" y="52"/>
                    </a:lnTo>
                    <a:lnTo>
                      <a:pt x="45" y="49"/>
                    </a:lnTo>
                    <a:lnTo>
                      <a:pt x="44" y="46"/>
                    </a:lnTo>
                    <a:lnTo>
                      <a:pt x="44" y="44"/>
                    </a:lnTo>
                    <a:lnTo>
                      <a:pt x="38" y="39"/>
                    </a:lnTo>
                    <a:lnTo>
                      <a:pt x="36" y="38"/>
                    </a:lnTo>
                    <a:lnTo>
                      <a:pt x="36" y="38"/>
                    </a:lnTo>
                    <a:lnTo>
                      <a:pt x="35" y="39"/>
                    </a:lnTo>
                    <a:lnTo>
                      <a:pt x="35" y="41"/>
                    </a:lnTo>
                    <a:lnTo>
                      <a:pt x="35" y="41"/>
                    </a:lnTo>
                    <a:lnTo>
                      <a:pt x="36" y="82"/>
                    </a:lnTo>
                    <a:lnTo>
                      <a:pt x="17" y="77"/>
                    </a:lnTo>
                    <a:lnTo>
                      <a:pt x="16" y="77"/>
                    </a:lnTo>
                    <a:lnTo>
                      <a:pt x="13" y="79"/>
                    </a:lnTo>
                    <a:lnTo>
                      <a:pt x="10" y="80"/>
                    </a:lnTo>
                    <a:lnTo>
                      <a:pt x="10" y="82"/>
                    </a:lnTo>
                    <a:lnTo>
                      <a:pt x="8" y="83"/>
                    </a:lnTo>
                    <a:lnTo>
                      <a:pt x="0" y="97"/>
                    </a:lnTo>
                    <a:lnTo>
                      <a:pt x="0" y="104"/>
                    </a:lnTo>
                    <a:lnTo>
                      <a:pt x="0" y="108"/>
                    </a:lnTo>
                    <a:lnTo>
                      <a:pt x="0" y="108"/>
                    </a:lnTo>
                    <a:lnTo>
                      <a:pt x="11" y="125"/>
                    </a:lnTo>
                    <a:lnTo>
                      <a:pt x="14" y="132"/>
                    </a:lnTo>
                    <a:lnTo>
                      <a:pt x="16" y="132"/>
                    </a:lnTo>
                    <a:lnTo>
                      <a:pt x="24" y="136"/>
                    </a:lnTo>
                    <a:lnTo>
                      <a:pt x="25" y="136"/>
                    </a:lnTo>
                    <a:lnTo>
                      <a:pt x="41" y="144"/>
                    </a:lnTo>
                    <a:lnTo>
                      <a:pt x="47" y="138"/>
                    </a:lnTo>
                    <a:lnTo>
                      <a:pt x="47" y="138"/>
                    </a:lnTo>
                    <a:lnTo>
                      <a:pt x="45" y="129"/>
                    </a:lnTo>
                    <a:lnTo>
                      <a:pt x="45" y="127"/>
                    </a:lnTo>
                    <a:lnTo>
                      <a:pt x="47" y="124"/>
                    </a:lnTo>
                    <a:lnTo>
                      <a:pt x="55" y="122"/>
                    </a:lnTo>
                    <a:lnTo>
                      <a:pt x="63" y="121"/>
                    </a:lnTo>
                    <a:lnTo>
                      <a:pt x="64" y="121"/>
                    </a:lnTo>
                    <a:lnTo>
                      <a:pt x="83" y="141"/>
                    </a:lnTo>
                    <a:lnTo>
                      <a:pt x="95" y="158"/>
                    </a:lnTo>
                    <a:lnTo>
                      <a:pt x="86" y="152"/>
                    </a:lnTo>
                    <a:lnTo>
                      <a:pt x="85" y="150"/>
                    </a:lnTo>
                    <a:lnTo>
                      <a:pt x="78" y="146"/>
                    </a:lnTo>
                    <a:lnTo>
                      <a:pt x="77" y="146"/>
                    </a:lnTo>
                    <a:lnTo>
                      <a:pt x="75" y="147"/>
                    </a:lnTo>
                    <a:lnTo>
                      <a:pt x="69" y="154"/>
                    </a:lnTo>
                    <a:lnTo>
                      <a:pt x="66" y="155"/>
                    </a:lnTo>
                    <a:lnTo>
                      <a:pt x="64" y="160"/>
                    </a:lnTo>
                    <a:lnTo>
                      <a:pt x="64" y="161"/>
                    </a:lnTo>
                    <a:lnTo>
                      <a:pt x="64" y="163"/>
                    </a:lnTo>
                    <a:lnTo>
                      <a:pt x="99" y="216"/>
                    </a:lnTo>
                    <a:lnTo>
                      <a:pt x="100" y="216"/>
                    </a:lnTo>
                    <a:lnTo>
                      <a:pt x="130" y="210"/>
                    </a:lnTo>
                    <a:lnTo>
                      <a:pt x="163" y="207"/>
                    </a:lnTo>
                    <a:lnTo>
                      <a:pt x="174" y="211"/>
                    </a:lnTo>
                    <a:lnTo>
                      <a:pt x="181" y="218"/>
                    </a:lnTo>
                    <a:lnTo>
                      <a:pt x="167" y="232"/>
                    </a:lnTo>
                    <a:lnTo>
                      <a:pt x="166" y="233"/>
                    </a:lnTo>
                    <a:lnTo>
                      <a:pt x="164" y="235"/>
                    </a:lnTo>
                    <a:lnTo>
                      <a:pt x="158" y="260"/>
                    </a:lnTo>
                    <a:lnTo>
                      <a:pt x="158" y="261"/>
                    </a:lnTo>
                    <a:lnTo>
                      <a:pt x="161" y="272"/>
                    </a:lnTo>
                    <a:lnTo>
                      <a:pt x="163" y="274"/>
                    </a:lnTo>
                    <a:lnTo>
                      <a:pt x="164" y="274"/>
                    </a:lnTo>
                    <a:lnTo>
                      <a:pt x="167" y="272"/>
                    </a:lnTo>
                    <a:lnTo>
                      <a:pt x="185" y="263"/>
                    </a:lnTo>
                    <a:lnTo>
                      <a:pt x="211" y="232"/>
                    </a:lnTo>
                    <a:lnTo>
                      <a:pt x="213" y="225"/>
                    </a:lnTo>
                    <a:lnTo>
                      <a:pt x="213" y="224"/>
                    </a:lnTo>
                    <a:lnTo>
                      <a:pt x="213" y="214"/>
                    </a:lnTo>
                    <a:lnTo>
                      <a:pt x="213" y="211"/>
                    </a:lnTo>
                    <a:lnTo>
                      <a:pt x="219" y="214"/>
                    </a:lnTo>
                    <a:lnTo>
                      <a:pt x="222" y="213"/>
                    </a:lnTo>
                    <a:lnTo>
                      <a:pt x="228" y="208"/>
                    </a:lnTo>
                    <a:lnTo>
                      <a:pt x="239" y="200"/>
                    </a:lnTo>
                    <a:lnTo>
                      <a:pt x="241" y="197"/>
                    </a:lnTo>
                    <a:lnTo>
                      <a:pt x="241" y="196"/>
                    </a:lnTo>
                    <a:lnTo>
                      <a:pt x="244" y="180"/>
                    </a:lnTo>
                    <a:lnTo>
                      <a:pt x="244" y="179"/>
                    </a:lnTo>
                    <a:lnTo>
                      <a:pt x="242" y="175"/>
                    </a:lnTo>
                    <a:lnTo>
                      <a:pt x="227" y="172"/>
                    </a:lnTo>
                    <a:lnTo>
                      <a:pt x="225" y="172"/>
                    </a:lnTo>
                    <a:lnTo>
                      <a:pt x="219" y="172"/>
                    </a:lnTo>
                    <a:lnTo>
                      <a:pt x="217" y="174"/>
                    </a:lnTo>
                    <a:lnTo>
                      <a:pt x="206" y="180"/>
                    </a:lnTo>
                    <a:lnTo>
                      <a:pt x="195" y="185"/>
                    </a:lnTo>
                    <a:lnTo>
                      <a:pt x="192" y="185"/>
                    </a:lnTo>
                    <a:lnTo>
                      <a:pt x="189" y="183"/>
                    </a:lnTo>
                    <a:lnTo>
                      <a:pt x="169" y="172"/>
                    </a:lnTo>
                    <a:lnTo>
                      <a:pt x="161" y="168"/>
                    </a:lnTo>
                    <a:lnTo>
                      <a:pt x="149" y="154"/>
                    </a:lnTo>
                    <a:lnTo>
                      <a:pt x="139" y="135"/>
                    </a:lnTo>
                    <a:lnTo>
                      <a:pt x="138" y="133"/>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51" name="Freeform 1237"/>
              <p:cNvSpPr>
                <a:spLocks/>
              </p:cNvSpPr>
              <p:nvPr/>
            </p:nvSpPr>
            <p:spPr bwMode="auto">
              <a:xfrm>
                <a:off x="4087813" y="2906713"/>
                <a:ext cx="11113" cy="49213"/>
              </a:xfrm>
              <a:custGeom>
                <a:avLst/>
                <a:gdLst/>
                <a:ahLst/>
                <a:cxnLst>
                  <a:cxn ang="0">
                    <a:pos x="4" y="0"/>
                  </a:cxn>
                  <a:cxn ang="0">
                    <a:pos x="3" y="0"/>
                  </a:cxn>
                  <a:cxn ang="0">
                    <a:pos x="1" y="3"/>
                  </a:cxn>
                  <a:cxn ang="0">
                    <a:pos x="0" y="19"/>
                  </a:cxn>
                  <a:cxn ang="0">
                    <a:pos x="0" y="20"/>
                  </a:cxn>
                  <a:cxn ang="0">
                    <a:pos x="3" y="30"/>
                  </a:cxn>
                  <a:cxn ang="0">
                    <a:pos x="4" y="31"/>
                  </a:cxn>
                  <a:cxn ang="0">
                    <a:pos x="6" y="31"/>
                  </a:cxn>
                  <a:cxn ang="0">
                    <a:pos x="7" y="6"/>
                  </a:cxn>
                  <a:cxn ang="0">
                    <a:pos x="6" y="3"/>
                  </a:cxn>
                  <a:cxn ang="0">
                    <a:pos x="6" y="2"/>
                  </a:cxn>
                  <a:cxn ang="0">
                    <a:pos x="4" y="0"/>
                  </a:cxn>
                </a:cxnLst>
                <a:rect l="0" t="0" r="r" b="b"/>
                <a:pathLst>
                  <a:path w="7" h="31">
                    <a:moveTo>
                      <a:pt x="4" y="0"/>
                    </a:moveTo>
                    <a:lnTo>
                      <a:pt x="3" y="0"/>
                    </a:lnTo>
                    <a:lnTo>
                      <a:pt x="1" y="3"/>
                    </a:lnTo>
                    <a:lnTo>
                      <a:pt x="0" y="19"/>
                    </a:lnTo>
                    <a:lnTo>
                      <a:pt x="0" y="20"/>
                    </a:lnTo>
                    <a:lnTo>
                      <a:pt x="3" y="30"/>
                    </a:lnTo>
                    <a:lnTo>
                      <a:pt x="4" y="31"/>
                    </a:lnTo>
                    <a:lnTo>
                      <a:pt x="6" y="31"/>
                    </a:lnTo>
                    <a:lnTo>
                      <a:pt x="7" y="6"/>
                    </a:lnTo>
                    <a:lnTo>
                      <a:pt x="6" y="3"/>
                    </a:lnTo>
                    <a:lnTo>
                      <a:pt x="6" y="2"/>
                    </a:lnTo>
                    <a:lnTo>
                      <a:pt x="4" y="0"/>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52" name="Freeform 1238"/>
              <p:cNvSpPr>
                <a:spLocks/>
              </p:cNvSpPr>
              <p:nvPr/>
            </p:nvSpPr>
            <p:spPr bwMode="auto">
              <a:xfrm>
                <a:off x="4087813" y="2874963"/>
                <a:ext cx="26988" cy="30163"/>
              </a:xfrm>
              <a:custGeom>
                <a:avLst/>
                <a:gdLst/>
                <a:ahLst/>
                <a:cxnLst>
                  <a:cxn ang="0">
                    <a:pos x="3" y="9"/>
                  </a:cxn>
                  <a:cxn ang="0">
                    <a:pos x="0" y="11"/>
                  </a:cxn>
                  <a:cxn ang="0">
                    <a:pos x="7" y="19"/>
                  </a:cxn>
                  <a:cxn ang="0">
                    <a:pos x="12" y="19"/>
                  </a:cxn>
                  <a:cxn ang="0">
                    <a:pos x="14" y="17"/>
                  </a:cxn>
                  <a:cxn ang="0">
                    <a:pos x="15" y="14"/>
                  </a:cxn>
                  <a:cxn ang="0">
                    <a:pos x="17" y="3"/>
                  </a:cxn>
                  <a:cxn ang="0">
                    <a:pos x="17" y="1"/>
                  </a:cxn>
                  <a:cxn ang="0">
                    <a:pos x="17" y="0"/>
                  </a:cxn>
                  <a:cxn ang="0">
                    <a:pos x="15" y="0"/>
                  </a:cxn>
                  <a:cxn ang="0">
                    <a:pos x="7" y="1"/>
                  </a:cxn>
                  <a:cxn ang="0">
                    <a:pos x="3" y="9"/>
                  </a:cxn>
                </a:cxnLst>
                <a:rect l="0" t="0" r="r" b="b"/>
                <a:pathLst>
                  <a:path w="17" h="19">
                    <a:moveTo>
                      <a:pt x="3" y="9"/>
                    </a:moveTo>
                    <a:lnTo>
                      <a:pt x="0" y="11"/>
                    </a:lnTo>
                    <a:lnTo>
                      <a:pt x="7" y="19"/>
                    </a:lnTo>
                    <a:lnTo>
                      <a:pt x="12" y="19"/>
                    </a:lnTo>
                    <a:lnTo>
                      <a:pt x="14" y="17"/>
                    </a:lnTo>
                    <a:lnTo>
                      <a:pt x="15" y="14"/>
                    </a:lnTo>
                    <a:lnTo>
                      <a:pt x="17" y="3"/>
                    </a:lnTo>
                    <a:lnTo>
                      <a:pt x="17" y="1"/>
                    </a:lnTo>
                    <a:lnTo>
                      <a:pt x="17" y="0"/>
                    </a:lnTo>
                    <a:lnTo>
                      <a:pt x="15" y="0"/>
                    </a:lnTo>
                    <a:lnTo>
                      <a:pt x="7" y="1"/>
                    </a:lnTo>
                    <a:lnTo>
                      <a:pt x="3" y="9"/>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53" name="Freeform 1239"/>
              <p:cNvSpPr>
                <a:spLocks/>
              </p:cNvSpPr>
              <p:nvPr/>
            </p:nvSpPr>
            <p:spPr bwMode="auto">
              <a:xfrm>
                <a:off x="4114800" y="2817813"/>
                <a:ext cx="31750" cy="26988"/>
              </a:xfrm>
              <a:custGeom>
                <a:avLst/>
                <a:gdLst/>
                <a:ahLst/>
                <a:cxnLst>
                  <a:cxn ang="0">
                    <a:pos x="4" y="3"/>
                  </a:cxn>
                  <a:cxn ang="0">
                    <a:pos x="0" y="8"/>
                  </a:cxn>
                  <a:cxn ang="0">
                    <a:pos x="0" y="11"/>
                  </a:cxn>
                  <a:cxn ang="0">
                    <a:pos x="1" y="12"/>
                  </a:cxn>
                  <a:cxn ang="0">
                    <a:pos x="6" y="15"/>
                  </a:cxn>
                  <a:cxn ang="0">
                    <a:pos x="8" y="17"/>
                  </a:cxn>
                  <a:cxn ang="0">
                    <a:pos x="8" y="15"/>
                  </a:cxn>
                  <a:cxn ang="0">
                    <a:pos x="17" y="3"/>
                  </a:cxn>
                  <a:cxn ang="0">
                    <a:pos x="20" y="0"/>
                  </a:cxn>
                  <a:cxn ang="0">
                    <a:pos x="17" y="0"/>
                  </a:cxn>
                  <a:cxn ang="0">
                    <a:pos x="17" y="0"/>
                  </a:cxn>
                  <a:cxn ang="0">
                    <a:pos x="4" y="3"/>
                  </a:cxn>
                </a:cxnLst>
                <a:rect l="0" t="0" r="r" b="b"/>
                <a:pathLst>
                  <a:path w="20" h="17">
                    <a:moveTo>
                      <a:pt x="4" y="3"/>
                    </a:moveTo>
                    <a:lnTo>
                      <a:pt x="0" y="8"/>
                    </a:lnTo>
                    <a:lnTo>
                      <a:pt x="0" y="11"/>
                    </a:lnTo>
                    <a:lnTo>
                      <a:pt x="1" y="12"/>
                    </a:lnTo>
                    <a:lnTo>
                      <a:pt x="6" y="15"/>
                    </a:lnTo>
                    <a:lnTo>
                      <a:pt x="8" y="17"/>
                    </a:lnTo>
                    <a:lnTo>
                      <a:pt x="8" y="15"/>
                    </a:lnTo>
                    <a:lnTo>
                      <a:pt x="17" y="3"/>
                    </a:lnTo>
                    <a:lnTo>
                      <a:pt x="20" y="0"/>
                    </a:lnTo>
                    <a:lnTo>
                      <a:pt x="17" y="0"/>
                    </a:lnTo>
                    <a:lnTo>
                      <a:pt x="17" y="0"/>
                    </a:lnTo>
                    <a:lnTo>
                      <a:pt x="4" y="3"/>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54" name="Freeform 1240"/>
              <p:cNvSpPr>
                <a:spLocks/>
              </p:cNvSpPr>
              <p:nvPr/>
            </p:nvSpPr>
            <p:spPr bwMode="auto">
              <a:xfrm>
                <a:off x="4103688" y="2725738"/>
                <a:ext cx="68263" cy="65088"/>
              </a:xfrm>
              <a:custGeom>
                <a:avLst/>
                <a:gdLst/>
                <a:ahLst/>
                <a:cxnLst>
                  <a:cxn ang="0">
                    <a:pos x="41" y="5"/>
                  </a:cxn>
                  <a:cxn ang="0">
                    <a:pos x="41" y="5"/>
                  </a:cxn>
                  <a:cxn ang="0">
                    <a:pos x="43" y="3"/>
                  </a:cxn>
                  <a:cxn ang="0">
                    <a:pos x="43" y="0"/>
                  </a:cxn>
                  <a:cxn ang="0">
                    <a:pos x="41" y="0"/>
                  </a:cxn>
                  <a:cxn ang="0">
                    <a:pos x="35" y="6"/>
                  </a:cxn>
                  <a:cxn ang="0">
                    <a:pos x="10" y="27"/>
                  </a:cxn>
                  <a:cxn ang="0">
                    <a:pos x="0" y="39"/>
                  </a:cxn>
                  <a:cxn ang="0">
                    <a:pos x="2" y="41"/>
                  </a:cxn>
                  <a:cxn ang="0">
                    <a:pos x="5" y="41"/>
                  </a:cxn>
                  <a:cxn ang="0">
                    <a:pos x="15" y="34"/>
                  </a:cxn>
                  <a:cxn ang="0">
                    <a:pos x="16" y="34"/>
                  </a:cxn>
                  <a:cxn ang="0">
                    <a:pos x="18" y="33"/>
                  </a:cxn>
                  <a:cxn ang="0">
                    <a:pos x="30" y="19"/>
                  </a:cxn>
                  <a:cxn ang="0">
                    <a:pos x="41" y="5"/>
                  </a:cxn>
                </a:cxnLst>
                <a:rect l="0" t="0" r="r" b="b"/>
                <a:pathLst>
                  <a:path w="43" h="41">
                    <a:moveTo>
                      <a:pt x="41" y="5"/>
                    </a:moveTo>
                    <a:lnTo>
                      <a:pt x="41" y="5"/>
                    </a:lnTo>
                    <a:lnTo>
                      <a:pt x="43" y="3"/>
                    </a:lnTo>
                    <a:lnTo>
                      <a:pt x="43" y="0"/>
                    </a:lnTo>
                    <a:lnTo>
                      <a:pt x="41" y="0"/>
                    </a:lnTo>
                    <a:lnTo>
                      <a:pt x="35" y="6"/>
                    </a:lnTo>
                    <a:lnTo>
                      <a:pt x="10" y="27"/>
                    </a:lnTo>
                    <a:lnTo>
                      <a:pt x="0" y="39"/>
                    </a:lnTo>
                    <a:lnTo>
                      <a:pt x="2" y="41"/>
                    </a:lnTo>
                    <a:lnTo>
                      <a:pt x="5" y="41"/>
                    </a:lnTo>
                    <a:lnTo>
                      <a:pt x="15" y="34"/>
                    </a:lnTo>
                    <a:lnTo>
                      <a:pt x="16" y="34"/>
                    </a:lnTo>
                    <a:lnTo>
                      <a:pt x="18" y="33"/>
                    </a:lnTo>
                    <a:lnTo>
                      <a:pt x="30" y="19"/>
                    </a:lnTo>
                    <a:lnTo>
                      <a:pt x="41" y="5"/>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55" name="Freeform 1241"/>
              <p:cNvSpPr>
                <a:spLocks/>
              </p:cNvSpPr>
              <p:nvPr/>
            </p:nvSpPr>
            <p:spPr bwMode="auto">
              <a:xfrm>
                <a:off x="3905250" y="2479675"/>
                <a:ext cx="38100" cy="47625"/>
              </a:xfrm>
              <a:custGeom>
                <a:avLst/>
                <a:gdLst/>
                <a:ahLst/>
                <a:cxnLst>
                  <a:cxn ang="0">
                    <a:pos x="15" y="0"/>
                  </a:cxn>
                  <a:cxn ang="0">
                    <a:pos x="13" y="0"/>
                  </a:cxn>
                  <a:cxn ang="0">
                    <a:pos x="2" y="11"/>
                  </a:cxn>
                  <a:cxn ang="0">
                    <a:pos x="0" y="14"/>
                  </a:cxn>
                  <a:cxn ang="0">
                    <a:pos x="0" y="16"/>
                  </a:cxn>
                  <a:cxn ang="0">
                    <a:pos x="0" y="21"/>
                  </a:cxn>
                  <a:cxn ang="0">
                    <a:pos x="0" y="22"/>
                  </a:cxn>
                  <a:cxn ang="0">
                    <a:pos x="8" y="29"/>
                  </a:cxn>
                  <a:cxn ang="0">
                    <a:pos x="11" y="30"/>
                  </a:cxn>
                  <a:cxn ang="0">
                    <a:pos x="15" y="30"/>
                  </a:cxn>
                  <a:cxn ang="0">
                    <a:pos x="16" y="29"/>
                  </a:cxn>
                  <a:cxn ang="0">
                    <a:pos x="21" y="25"/>
                  </a:cxn>
                  <a:cxn ang="0">
                    <a:pos x="21" y="24"/>
                  </a:cxn>
                  <a:cxn ang="0">
                    <a:pos x="22" y="19"/>
                  </a:cxn>
                  <a:cxn ang="0">
                    <a:pos x="22" y="10"/>
                  </a:cxn>
                  <a:cxn ang="0">
                    <a:pos x="24" y="7"/>
                  </a:cxn>
                  <a:cxn ang="0">
                    <a:pos x="22" y="5"/>
                  </a:cxn>
                  <a:cxn ang="0">
                    <a:pos x="18" y="0"/>
                  </a:cxn>
                  <a:cxn ang="0">
                    <a:pos x="15" y="0"/>
                  </a:cxn>
                </a:cxnLst>
                <a:rect l="0" t="0" r="r" b="b"/>
                <a:pathLst>
                  <a:path w="24" h="30">
                    <a:moveTo>
                      <a:pt x="15" y="0"/>
                    </a:moveTo>
                    <a:lnTo>
                      <a:pt x="13" y="0"/>
                    </a:lnTo>
                    <a:lnTo>
                      <a:pt x="2" y="11"/>
                    </a:lnTo>
                    <a:lnTo>
                      <a:pt x="0" y="14"/>
                    </a:lnTo>
                    <a:lnTo>
                      <a:pt x="0" y="16"/>
                    </a:lnTo>
                    <a:lnTo>
                      <a:pt x="0" y="21"/>
                    </a:lnTo>
                    <a:lnTo>
                      <a:pt x="0" y="22"/>
                    </a:lnTo>
                    <a:lnTo>
                      <a:pt x="8" y="29"/>
                    </a:lnTo>
                    <a:lnTo>
                      <a:pt x="11" y="30"/>
                    </a:lnTo>
                    <a:lnTo>
                      <a:pt x="15" y="30"/>
                    </a:lnTo>
                    <a:lnTo>
                      <a:pt x="16" y="29"/>
                    </a:lnTo>
                    <a:lnTo>
                      <a:pt x="21" y="25"/>
                    </a:lnTo>
                    <a:lnTo>
                      <a:pt x="21" y="24"/>
                    </a:lnTo>
                    <a:lnTo>
                      <a:pt x="22" y="19"/>
                    </a:lnTo>
                    <a:lnTo>
                      <a:pt x="22" y="10"/>
                    </a:lnTo>
                    <a:lnTo>
                      <a:pt x="24" y="7"/>
                    </a:lnTo>
                    <a:lnTo>
                      <a:pt x="22" y="5"/>
                    </a:lnTo>
                    <a:lnTo>
                      <a:pt x="18" y="0"/>
                    </a:lnTo>
                    <a:lnTo>
                      <a:pt x="15" y="0"/>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56" name="Freeform 1242"/>
              <p:cNvSpPr>
                <a:spLocks/>
              </p:cNvSpPr>
              <p:nvPr/>
            </p:nvSpPr>
            <p:spPr bwMode="auto">
              <a:xfrm>
                <a:off x="4922838" y="1279525"/>
                <a:ext cx="25400" cy="25400"/>
              </a:xfrm>
              <a:custGeom>
                <a:avLst/>
                <a:gdLst/>
                <a:ahLst/>
                <a:cxnLst>
                  <a:cxn ang="0">
                    <a:pos x="5" y="3"/>
                  </a:cxn>
                  <a:cxn ang="0">
                    <a:pos x="2" y="8"/>
                  </a:cxn>
                  <a:cxn ang="0">
                    <a:pos x="0" y="10"/>
                  </a:cxn>
                  <a:cxn ang="0">
                    <a:pos x="2" y="13"/>
                  </a:cxn>
                  <a:cxn ang="0">
                    <a:pos x="2" y="14"/>
                  </a:cxn>
                  <a:cxn ang="0">
                    <a:pos x="5" y="16"/>
                  </a:cxn>
                  <a:cxn ang="0">
                    <a:pos x="8" y="16"/>
                  </a:cxn>
                  <a:cxn ang="0">
                    <a:pos x="14" y="16"/>
                  </a:cxn>
                  <a:cxn ang="0">
                    <a:pos x="14" y="14"/>
                  </a:cxn>
                  <a:cxn ang="0">
                    <a:pos x="14" y="10"/>
                  </a:cxn>
                  <a:cxn ang="0">
                    <a:pos x="16" y="6"/>
                  </a:cxn>
                  <a:cxn ang="0">
                    <a:pos x="16" y="3"/>
                  </a:cxn>
                  <a:cxn ang="0">
                    <a:pos x="16" y="0"/>
                  </a:cxn>
                  <a:cxn ang="0">
                    <a:pos x="14" y="0"/>
                  </a:cxn>
                  <a:cxn ang="0">
                    <a:pos x="5" y="3"/>
                  </a:cxn>
                </a:cxnLst>
                <a:rect l="0" t="0" r="r" b="b"/>
                <a:pathLst>
                  <a:path w="16" h="16">
                    <a:moveTo>
                      <a:pt x="5" y="3"/>
                    </a:moveTo>
                    <a:lnTo>
                      <a:pt x="2" y="8"/>
                    </a:lnTo>
                    <a:lnTo>
                      <a:pt x="0" y="10"/>
                    </a:lnTo>
                    <a:lnTo>
                      <a:pt x="2" y="13"/>
                    </a:lnTo>
                    <a:lnTo>
                      <a:pt x="2" y="14"/>
                    </a:lnTo>
                    <a:lnTo>
                      <a:pt x="5" y="16"/>
                    </a:lnTo>
                    <a:lnTo>
                      <a:pt x="8" y="16"/>
                    </a:lnTo>
                    <a:lnTo>
                      <a:pt x="14" y="16"/>
                    </a:lnTo>
                    <a:lnTo>
                      <a:pt x="14" y="14"/>
                    </a:lnTo>
                    <a:lnTo>
                      <a:pt x="14" y="10"/>
                    </a:lnTo>
                    <a:lnTo>
                      <a:pt x="16" y="6"/>
                    </a:lnTo>
                    <a:lnTo>
                      <a:pt x="16" y="3"/>
                    </a:lnTo>
                    <a:lnTo>
                      <a:pt x="16" y="0"/>
                    </a:lnTo>
                    <a:lnTo>
                      <a:pt x="14" y="0"/>
                    </a:lnTo>
                    <a:lnTo>
                      <a:pt x="5" y="3"/>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57" name="Freeform 1243"/>
              <p:cNvSpPr>
                <a:spLocks/>
              </p:cNvSpPr>
              <p:nvPr/>
            </p:nvSpPr>
            <p:spPr bwMode="auto">
              <a:xfrm>
                <a:off x="3956050" y="2135188"/>
                <a:ext cx="34925" cy="106363"/>
              </a:xfrm>
              <a:custGeom>
                <a:avLst/>
                <a:gdLst/>
                <a:ahLst/>
                <a:cxnLst>
                  <a:cxn ang="0">
                    <a:pos x="4" y="67"/>
                  </a:cxn>
                  <a:cxn ang="0">
                    <a:pos x="8" y="67"/>
                  </a:cxn>
                  <a:cxn ang="0">
                    <a:pos x="12" y="64"/>
                  </a:cxn>
                  <a:cxn ang="0">
                    <a:pos x="15" y="63"/>
                  </a:cxn>
                  <a:cxn ang="0">
                    <a:pos x="18" y="60"/>
                  </a:cxn>
                  <a:cxn ang="0">
                    <a:pos x="18" y="58"/>
                  </a:cxn>
                  <a:cxn ang="0">
                    <a:pos x="20" y="55"/>
                  </a:cxn>
                  <a:cxn ang="0">
                    <a:pos x="20" y="55"/>
                  </a:cxn>
                  <a:cxn ang="0">
                    <a:pos x="17" y="19"/>
                  </a:cxn>
                  <a:cxn ang="0">
                    <a:pos x="22" y="3"/>
                  </a:cxn>
                  <a:cxn ang="0">
                    <a:pos x="22" y="3"/>
                  </a:cxn>
                  <a:cxn ang="0">
                    <a:pos x="22" y="2"/>
                  </a:cxn>
                  <a:cxn ang="0">
                    <a:pos x="22" y="0"/>
                  </a:cxn>
                  <a:cxn ang="0">
                    <a:pos x="20" y="0"/>
                  </a:cxn>
                  <a:cxn ang="0">
                    <a:pos x="18" y="0"/>
                  </a:cxn>
                  <a:cxn ang="0">
                    <a:pos x="4" y="17"/>
                  </a:cxn>
                  <a:cxn ang="0">
                    <a:pos x="3" y="21"/>
                  </a:cxn>
                  <a:cxn ang="0">
                    <a:pos x="1" y="28"/>
                  </a:cxn>
                  <a:cxn ang="0">
                    <a:pos x="0" y="56"/>
                  </a:cxn>
                  <a:cxn ang="0">
                    <a:pos x="3" y="66"/>
                  </a:cxn>
                  <a:cxn ang="0">
                    <a:pos x="4" y="67"/>
                  </a:cxn>
                </a:cxnLst>
                <a:rect l="0" t="0" r="r" b="b"/>
                <a:pathLst>
                  <a:path w="22" h="67">
                    <a:moveTo>
                      <a:pt x="4" y="67"/>
                    </a:moveTo>
                    <a:lnTo>
                      <a:pt x="8" y="67"/>
                    </a:lnTo>
                    <a:lnTo>
                      <a:pt x="12" y="64"/>
                    </a:lnTo>
                    <a:lnTo>
                      <a:pt x="15" y="63"/>
                    </a:lnTo>
                    <a:lnTo>
                      <a:pt x="18" y="60"/>
                    </a:lnTo>
                    <a:lnTo>
                      <a:pt x="18" y="58"/>
                    </a:lnTo>
                    <a:lnTo>
                      <a:pt x="20" y="55"/>
                    </a:lnTo>
                    <a:lnTo>
                      <a:pt x="20" y="55"/>
                    </a:lnTo>
                    <a:lnTo>
                      <a:pt x="17" y="19"/>
                    </a:lnTo>
                    <a:lnTo>
                      <a:pt x="22" y="3"/>
                    </a:lnTo>
                    <a:lnTo>
                      <a:pt x="22" y="3"/>
                    </a:lnTo>
                    <a:lnTo>
                      <a:pt x="22" y="2"/>
                    </a:lnTo>
                    <a:lnTo>
                      <a:pt x="22" y="0"/>
                    </a:lnTo>
                    <a:lnTo>
                      <a:pt x="20" y="0"/>
                    </a:lnTo>
                    <a:lnTo>
                      <a:pt x="18" y="0"/>
                    </a:lnTo>
                    <a:lnTo>
                      <a:pt x="4" y="17"/>
                    </a:lnTo>
                    <a:lnTo>
                      <a:pt x="3" y="21"/>
                    </a:lnTo>
                    <a:lnTo>
                      <a:pt x="1" y="28"/>
                    </a:lnTo>
                    <a:lnTo>
                      <a:pt x="0" y="56"/>
                    </a:lnTo>
                    <a:lnTo>
                      <a:pt x="3" y="66"/>
                    </a:lnTo>
                    <a:lnTo>
                      <a:pt x="4" y="67"/>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58" name="Freeform 1244"/>
              <p:cNvSpPr>
                <a:spLocks/>
              </p:cNvSpPr>
              <p:nvPr/>
            </p:nvSpPr>
            <p:spPr bwMode="auto">
              <a:xfrm>
                <a:off x="4830763" y="1233488"/>
                <a:ext cx="96838" cy="95250"/>
              </a:xfrm>
              <a:custGeom>
                <a:avLst/>
                <a:gdLst/>
                <a:ahLst/>
                <a:cxnLst>
                  <a:cxn ang="0">
                    <a:pos x="28" y="59"/>
                  </a:cxn>
                  <a:cxn ang="0">
                    <a:pos x="28" y="60"/>
                  </a:cxn>
                  <a:cxn ang="0">
                    <a:pos x="30" y="60"/>
                  </a:cxn>
                  <a:cxn ang="0">
                    <a:pos x="42" y="60"/>
                  </a:cxn>
                  <a:cxn ang="0">
                    <a:pos x="57" y="57"/>
                  </a:cxn>
                  <a:cxn ang="0">
                    <a:pos x="60" y="56"/>
                  </a:cxn>
                  <a:cxn ang="0">
                    <a:pos x="61" y="56"/>
                  </a:cxn>
                  <a:cxn ang="0">
                    <a:pos x="61" y="50"/>
                  </a:cxn>
                  <a:cxn ang="0">
                    <a:pos x="61" y="48"/>
                  </a:cxn>
                  <a:cxn ang="0">
                    <a:pos x="60" y="46"/>
                  </a:cxn>
                  <a:cxn ang="0">
                    <a:pos x="55" y="48"/>
                  </a:cxn>
                  <a:cxn ang="0">
                    <a:pos x="52" y="50"/>
                  </a:cxn>
                  <a:cxn ang="0">
                    <a:pos x="49" y="46"/>
                  </a:cxn>
                  <a:cxn ang="0">
                    <a:pos x="47" y="35"/>
                  </a:cxn>
                  <a:cxn ang="0">
                    <a:pos x="47" y="35"/>
                  </a:cxn>
                  <a:cxn ang="0">
                    <a:pos x="47" y="34"/>
                  </a:cxn>
                  <a:cxn ang="0">
                    <a:pos x="49" y="31"/>
                  </a:cxn>
                  <a:cxn ang="0">
                    <a:pos x="49" y="29"/>
                  </a:cxn>
                  <a:cxn ang="0">
                    <a:pos x="49" y="29"/>
                  </a:cxn>
                  <a:cxn ang="0">
                    <a:pos x="44" y="20"/>
                  </a:cxn>
                  <a:cxn ang="0">
                    <a:pos x="42" y="18"/>
                  </a:cxn>
                  <a:cxn ang="0">
                    <a:pos x="41" y="17"/>
                  </a:cxn>
                  <a:cxn ang="0">
                    <a:pos x="41" y="15"/>
                  </a:cxn>
                  <a:cxn ang="0">
                    <a:pos x="21" y="1"/>
                  </a:cxn>
                  <a:cxn ang="0">
                    <a:pos x="19" y="0"/>
                  </a:cxn>
                  <a:cxn ang="0">
                    <a:pos x="17" y="0"/>
                  </a:cxn>
                  <a:cxn ang="0">
                    <a:pos x="14" y="1"/>
                  </a:cxn>
                  <a:cxn ang="0">
                    <a:pos x="5" y="6"/>
                  </a:cxn>
                  <a:cxn ang="0">
                    <a:pos x="3" y="7"/>
                  </a:cxn>
                  <a:cxn ang="0">
                    <a:pos x="2" y="10"/>
                  </a:cxn>
                  <a:cxn ang="0">
                    <a:pos x="0" y="20"/>
                  </a:cxn>
                  <a:cxn ang="0">
                    <a:pos x="0" y="21"/>
                  </a:cxn>
                  <a:cxn ang="0">
                    <a:pos x="0" y="23"/>
                  </a:cxn>
                  <a:cxn ang="0">
                    <a:pos x="28" y="59"/>
                  </a:cxn>
                </a:cxnLst>
                <a:rect l="0" t="0" r="r" b="b"/>
                <a:pathLst>
                  <a:path w="61" h="60">
                    <a:moveTo>
                      <a:pt x="28" y="59"/>
                    </a:moveTo>
                    <a:lnTo>
                      <a:pt x="28" y="60"/>
                    </a:lnTo>
                    <a:lnTo>
                      <a:pt x="30" y="60"/>
                    </a:lnTo>
                    <a:lnTo>
                      <a:pt x="42" y="60"/>
                    </a:lnTo>
                    <a:lnTo>
                      <a:pt x="57" y="57"/>
                    </a:lnTo>
                    <a:lnTo>
                      <a:pt x="60" y="56"/>
                    </a:lnTo>
                    <a:lnTo>
                      <a:pt x="61" y="56"/>
                    </a:lnTo>
                    <a:lnTo>
                      <a:pt x="61" y="50"/>
                    </a:lnTo>
                    <a:lnTo>
                      <a:pt x="61" y="48"/>
                    </a:lnTo>
                    <a:lnTo>
                      <a:pt x="60" y="46"/>
                    </a:lnTo>
                    <a:lnTo>
                      <a:pt x="55" y="48"/>
                    </a:lnTo>
                    <a:lnTo>
                      <a:pt x="52" y="50"/>
                    </a:lnTo>
                    <a:lnTo>
                      <a:pt x="49" y="46"/>
                    </a:lnTo>
                    <a:lnTo>
                      <a:pt x="47" y="35"/>
                    </a:lnTo>
                    <a:lnTo>
                      <a:pt x="47" y="35"/>
                    </a:lnTo>
                    <a:lnTo>
                      <a:pt x="47" y="34"/>
                    </a:lnTo>
                    <a:lnTo>
                      <a:pt x="49" y="31"/>
                    </a:lnTo>
                    <a:lnTo>
                      <a:pt x="49" y="29"/>
                    </a:lnTo>
                    <a:lnTo>
                      <a:pt x="49" y="29"/>
                    </a:lnTo>
                    <a:lnTo>
                      <a:pt x="44" y="20"/>
                    </a:lnTo>
                    <a:lnTo>
                      <a:pt x="42" y="18"/>
                    </a:lnTo>
                    <a:lnTo>
                      <a:pt x="41" y="17"/>
                    </a:lnTo>
                    <a:lnTo>
                      <a:pt x="41" y="15"/>
                    </a:lnTo>
                    <a:lnTo>
                      <a:pt x="21" y="1"/>
                    </a:lnTo>
                    <a:lnTo>
                      <a:pt x="19" y="0"/>
                    </a:lnTo>
                    <a:lnTo>
                      <a:pt x="17" y="0"/>
                    </a:lnTo>
                    <a:lnTo>
                      <a:pt x="14" y="1"/>
                    </a:lnTo>
                    <a:lnTo>
                      <a:pt x="5" y="6"/>
                    </a:lnTo>
                    <a:lnTo>
                      <a:pt x="3" y="7"/>
                    </a:lnTo>
                    <a:lnTo>
                      <a:pt x="2" y="10"/>
                    </a:lnTo>
                    <a:lnTo>
                      <a:pt x="0" y="20"/>
                    </a:lnTo>
                    <a:lnTo>
                      <a:pt x="0" y="21"/>
                    </a:lnTo>
                    <a:lnTo>
                      <a:pt x="0" y="23"/>
                    </a:lnTo>
                    <a:lnTo>
                      <a:pt x="28" y="59"/>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59" name="Freeform 1245"/>
              <p:cNvSpPr>
                <a:spLocks/>
              </p:cNvSpPr>
              <p:nvPr/>
            </p:nvSpPr>
            <p:spPr bwMode="auto">
              <a:xfrm>
                <a:off x="3975100" y="2241550"/>
                <a:ext cx="34925" cy="33338"/>
              </a:xfrm>
              <a:custGeom>
                <a:avLst/>
                <a:gdLst/>
                <a:ahLst/>
                <a:cxnLst>
                  <a:cxn ang="0">
                    <a:pos x="6" y="0"/>
                  </a:cxn>
                  <a:cxn ang="0">
                    <a:pos x="3" y="2"/>
                  </a:cxn>
                  <a:cxn ang="0">
                    <a:pos x="2" y="4"/>
                  </a:cxn>
                  <a:cxn ang="0">
                    <a:pos x="2" y="4"/>
                  </a:cxn>
                  <a:cxn ang="0">
                    <a:pos x="0" y="5"/>
                  </a:cxn>
                  <a:cxn ang="0">
                    <a:pos x="0" y="10"/>
                  </a:cxn>
                  <a:cxn ang="0">
                    <a:pos x="2" y="13"/>
                  </a:cxn>
                  <a:cxn ang="0">
                    <a:pos x="5" y="16"/>
                  </a:cxn>
                  <a:cxn ang="0">
                    <a:pos x="8" y="21"/>
                  </a:cxn>
                  <a:cxn ang="0">
                    <a:pos x="14" y="21"/>
                  </a:cxn>
                  <a:cxn ang="0">
                    <a:pos x="21" y="18"/>
                  </a:cxn>
                  <a:cxn ang="0">
                    <a:pos x="22" y="14"/>
                  </a:cxn>
                  <a:cxn ang="0">
                    <a:pos x="22" y="11"/>
                  </a:cxn>
                  <a:cxn ang="0">
                    <a:pos x="22" y="10"/>
                  </a:cxn>
                  <a:cxn ang="0">
                    <a:pos x="22" y="10"/>
                  </a:cxn>
                  <a:cxn ang="0">
                    <a:pos x="21" y="8"/>
                  </a:cxn>
                  <a:cxn ang="0">
                    <a:pos x="21" y="7"/>
                  </a:cxn>
                  <a:cxn ang="0">
                    <a:pos x="17" y="5"/>
                  </a:cxn>
                  <a:cxn ang="0">
                    <a:pos x="11" y="2"/>
                  </a:cxn>
                  <a:cxn ang="0">
                    <a:pos x="6" y="0"/>
                  </a:cxn>
                </a:cxnLst>
                <a:rect l="0" t="0" r="r" b="b"/>
                <a:pathLst>
                  <a:path w="22" h="21">
                    <a:moveTo>
                      <a:pt x="6" y="0"/>
                    </a:moveTo>
                    <a:lnTo>
                      <a:pt x="3" y="2"/>
                    </a:lnTo>
                    <a:lnTo>
                      <a:pt x="2" y="4"/>
                    </a:lnTo>
                    <a:lnTo>
                      <a:pt x="2" y="4"/>
                    </a:lnTo>
                    <a:lnTo>
                      <a:pt x="0" y="5"/>
                    </a:lnTo>
                    <a:lnTo>
                      <a:pt x="0" y="10"/>
                    </a:lnTo>
                    <a:lnTo>
                      <a:pt x="2" y="13"/>
                    </a:lnTo>
                    <a:lnTo>
                      <a:pt x="5" y="16"/>
                    </a:lnTo>
                    <a:lnTo>
                      <a:pt x="8" y="21"/>
                    </a:lnTo>
                    <a:lnTo>
                      <a:pt x="14" y="21"/>
                    </a:lnTo>
                    <a:lnTo>
                      <a:pt x="21" y="18"/>
                    </a:lnTo>
                    <a:lnTo>
                      <a:pt x="22" y="14"/>
                    </a:lnTo>
                    <a:lnTo>
                      <a:pt x="22" y="11"/>
                    </a:lnTo>
                    <a:lnTo>
                      <a:pt x="22" y="10"/>
                    </a:lnTo>
                    <a:lnTo>
                      <a:pt x="22" y="10"/>
                    </a:lnTo>
                    <a:lnTo>
                      <a:pt x="21" y="8"/>
                    </a:lnTo>
                    <a:lnTo>
                      <a:pt x="21" y="7"/>
                    </a:lnTo>
                    <a:lnTo>
                      <a:pt x="17" y="5"/>
                    </a:lnTo>
                    <a:lnTo>
                      <a:pt x="11" y="2"/>
                    </a:lnTo>
                    <a:lnTo>
                      <a:pt x="6" y="0"/>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60" name="Freeform 1246"/>
              <p:cNvSpPr>
                <a:spLocks/>
              </p:cNvSpPr>
              <p:nvPr/>
            </p:nvSpPr>
            <p:spPr bwMode="auto">
              <a:xfrm>
                <a:off x="3983038" y="2081213"/>
                <a:ext cx="17463" cy="47625"/>
              </a:xfrm>
              <a:custGeom>
                <a:avLst/>
                <a:gdLst/>
                <a:ahLst/>
                <a:cxnLst>
                  <a:cxn ang="0">
                    <a:pos x="1" y="26"/>
                  </a:cxn>
                  <a:cxn ang="0">
                    <a:pos x="3" y="30"/>
                  </a:cxn>
                  <a:cxn ang="0">
                    <a:pos x="5" y="28"/>
                  </a:cxn>
                  <a:cxn ang="0">
                    <a:pos x="6" y="26"/>
                  </a:cxn>
                  <a:cxn ang="0">
                    <a:pos x="8" y="26"/>
                  </a:cxn>
                  <a:cxn ang="0">
                    <a:pos x="6" y="25"/>
                  </a:cxn>
                  <a:cxn ang="0">
                    <a:pos x="8" y="20"/>
                  </a:cxn>
                  <a:cxn ang="0">
                    <a:pos x="8" y="14"/>
                  </a:cxn>
                  <a:cxn ang="0">
                    <a:pos x="9" y="8"/>
                  </a:cxn>
                  <a:cxn ang="0">
                    <a:pos x="11" y="5"/>
                  </a:cxn>
                  <a:cxn ang="0">
                    <a:pos x="11" y="3"/>
                  </a:cxn>
                  <a:cxn ang="0">
                    <a:pos x="11" y="0"/>
                  </a:cxn>
                  <a:cxn ang="0">
                    <a:pos x="9" y="0"/>
                  </a:cxn>
                  <a:cxn ang="0">
                    <a:pos x="3" y="6"/>
                  </a:cxn>
                  <a:cxn ang="0">
                    <a:pos x="1" y="8"/>
                  </a:cxn>
                  <a:cxn ang="0">
                    <a:pos x="0" y="15"/>
                  </a:cxn>
                  <a:cxn ang="0">
                    <a:pos x="0" y="19"/>
                  </a:cxn>
                  <a:cxn ang="0">
                    <a:pos x="1" y="23"/>
                  </a:cxn>
                  <a:cxn ang="0">
                    <a:pos x="1" y="26"/>
                  </a:cxn>
                </a:cxnLst>
                <a:rect l="0" t="0" r="r" b="b"/>
                <a:pathLst>
                  <a:path w="11" h="30">
                    <a:moveTo>
                      <a:pt x="1" y="26"/>
                    </a:moveTo>
                    <a:lnTo>
                      <a:pt x="3" y="30"/>
                    </a:lnTo>
                    <a:lnTo>
                      <a:pt x="5" y="28"/>
                    </a:lnTo>
                    <a:lnTo>
                      <a:pt x="6" y="26"/>
                    </a:lnTo>
                    <a:lnTo>
                      <a:pt x="8" y="26"/>
                    </a:lnTo>
                    <a:lnTo>
                      <a:pt x="6" y="25"/>
                    </a:lnTo>
                    <a:lnTo>
                      <a:pt x="8" y="20"/>
                    </a:lnTo>
                    <a:lnTo>
                      <a:pt x="8" y="14"/>
                    </a:lnTo>
                    <a:lnTo>
                      <a:pt x="9" y="8"/>
                    </a:lnTo>
                    <a:lnTo>
                      <a:pt x="11" y="5"/>
                    </a:lnTo>
                    <a:lnTo>
                      <a:pt x="11" y="3"/>
                    </a:lnTo>
                    <a:lnTo>
                      <a:pt x="11" y="0"/>
                    </a:lnTo>
                    <a:lnTo>
                      <a:pt x="9" y="0"/>
                    </a:lnTo>
                    <a:lnTo>
                      <a:pt x="3" y="6"/>
                    </a:lnTo>
                    <a:lnTo>
                      <a:pt x="1" y="8"/>
                    </a:lnTo>
                    <a:lnTo>
                      <a:pt x="0" y="15"/>
                    </a:lnTo>
                    <a:lnTo>
                      <a:pt x="0" y="19"/>
                    </a:lnTo>
                    <a:lnTo>
                      <a:pt x="1" y="23"/>
                    </a:lnTo>
                    <a:lnTo>
                      <a:pt x="1" y="26"/>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61" name="Freeform 1247"/>
              <p:cNvSpPr>
                <a:spLocks/>
              </p:cNvSpPr>
              <p:nvPr/>
            </p:nvSpPr>
            <p:spPr bwMode="auto">
              <a:xfrm>
                <a:off x="4960938" y="1284288"/>
                <a:ext cx="50800" cy="69850"/>
              </a:xfrm>
              <a:custGeom>
                <a:avLst/>
                <a:gdLst/>
                <a:ahLst/>
                <a:cxnLst>
                  <a:cxn ang="0">
                    <a:pos x="25" y="18"/>
                  </a:cxn>
                  <a:cxn ang="0">
                    <a:pos x="26" y="11"/>
                  </a:cxn>
                  <a:cxn ang="0">
                    <a:pos x="26" y="10"/>
                  </a:cxn>
                  <a:cxn ang="0">
                    <a:pos x="29" y="10"/>
                  </a:cxn>
                  <a:cxn ang="0">
                    <a:pos x="31" y="10"/>
                  </a:cxn>
                  <a:cxn ang="0">
                    <a:pos x="31" y="10"/>
                  </a:cxn>
                  <a:cxn ang="0">
                    <a:pos x="32" y="8"/>
                  </a:cxn>
                  <a:cxn ang="0">
                    <a:pos x="32" y="7"/>
                  </a:cxn>
                  <a:cxn ang="0">
                    <a:pos x="29" y="3"/>
                  </a:cxn>
                  <a:cxn ang="0">
                    <a:pos x="28" y="2"/>
                  </a:cxn>
                  <a:cxn ang="0">
                    <a:pos x="28" y="0"/>
                  </a:cxn>
                  <a:cxn ang="0">
                    <a:pos x="25" y="0"/>
                  </a:cxn>
                  <a:cxn ang="0">
                    <a:pos x="6" y="3"/>
                  </a:cxn>
                  <a:cxn ang="0">
                    <a:pos x="4" y="3"/>
                  </a:cxn>
                  <a:cxn ang="0">
                    <a:pos x="0" y="8"/>
                  </a:cxn>
                  <a:cxn ang="0">
                    <a:pos x="0" y="10"/>
                  </a:cxn>
                  <a:cxn ang="0">
                    <a:pos x="12" y="36"/>
                  </a:cxn>
                  <a:cxn ang="0">
                    <a:pos x="14" y="39"/>
                  </a:cxn>
                  <a:cxn ang="0">
                    <a:pos x="17" y="43"/>
                  </a:cxn>
                  <a:cxn ang="0">
                    <a:pos x="18" y="44"/>
                  </a:cxn>
                  <a:cxn ang="0">
                    <a:pos x="20" y="44"/>
                  </a:cxn>
                  <a:cxn ang="0">
                    <a:pos x="25" y="43"/>
                  </a:cxn>
                  <a:cxn ang="0">
                    <a:pos x="26" y="43"/>
                  </a:cxn>
                  <a:cxn ang="0">
                    <a:pos x="26" y="38"/>
                  </a:cxn>
                  <a:cxn ang="0">
                    <a:pos x="26" y="35"/>
                  </a:cxn>
                  <a:cxn ang="0">
                    <a:pos x="26" y="33"/>
                  </a:cxn>
                  <a:cxn ang="0">
                    <a:pos x="23" y="30"/>
                  </a:cxn>
                  <a:cxn ang="0">
                    <a:pos x="23" y="28"/>
                  </a:cxn>
                  <a:cxn ang="0">
                    <a:pos x="23" y="27"/>
                  </a:cxn>
                  <a:cxn ang="0">
                    <a:pos x="25" y="18"/>
                  </a:cxn>
                </a:cxnLst>
                <a:rect l="0" t="0" r="r" b="b"/>
                <a:pathLst>
                  <a:path w="32" h="44">
                    <a:moveTo>
                      <a:pt x="25" y="18"/>
                    </a:moveTo>
                    <a:lnTo>
                      <a:pt x="26" y="11"/>
                    </a:lnTo>
                    <a:lnTo>
                      <a:pt x="26" y="10"/>
                    </a:lnTo>
                    <a:lnTo>
                      <a:pt x="29" y="10"/>
                    </a:lnTo>
                    <a:lnTo>
                      <a:pt x="31" y="10"/>
                    </a:lnTo>
                    <a:lnTo>
                      <a:pt x="31" y="10"/>
                    </a:lnTo>
                    <a:lnTo>
                      <a:pt x="32" y="8"/>
                    </a:lnTo>
                    <a:lnTo>
                      <a:pt x="32" y="7"/>
                    </a:lnTo>
                    <a:lnTo>
                      <a:pt x="29" y="3"/>
                    </a:lnTo>
                    <a:lnTo>
                      <a:pt x="28" y="2"/>
                    </a:lnTo>
                    <a:lnTo>
                      <a:pt x="28" y="0"/>
                    </a:lnTo>
                    <a:lnTo>
                      <a:pt x="25" y="0"/>
                    </a:lnTo>
                    <a:lnTo>
                      <a:pt x="6" y="3"/>
                    </a:lnTo>
                    <a:lnTo>
                      <a:pt x="4" y="3"/>
                    </a:lnTo>
                    <a:lnTo>
                      <a:pt x="0" y="8"/>
                    </a:lnTo>
                    <a:lnTo>
                      <a:pt x="0" y="10"/>
                    </a:lnTo>
                    <a:lnTo>
                      <a:pt x="12" y="36"/>
                    </a:lnTo>
                    <a:lnTo>
                      <a:pt x="14" y="39"/>
                    </a:lnTo>
                    <a:lnTo>
                      <a:pt x="17" y="43"/>
                    </a:lnTo>
                    <a:lnTo>
                      <a:pt x="18" y="44"/>
                    </a:lnTo>
                    <a:lnTo>
                      <a:pt x="20" y="44"/>
                    </a:lnTo>
                    <a:lnTo>
                      <a:pt x="25" y="43"/>
                    </a:lnTo>
                    <a:lnTo>
                      <a:pt x="26" y="43"/>
                    </a:lnTo>
                    <a:lnTo>
                      <a:pt x="26" y="38"/>
                    </a:lnTo>
                    <a:lnTo>
                      <a:pt x="26" y="35"/>
                    </a:lnTo>
                    <a:lnTo>
                      <a:pt x="26" y="33"/>
                    </a:lnTo>
                    <a:lnTo>
                      <a:pt x="23" y="30"/>
                    </a:lnTo>
                    <a:lnTo>
                      <a:pt x="23" y="28"/>
                    </a:lnTo>
                    <a:lnTo>
                      <a:pt x="23" y="27"/>
                    </a:lnTo>
                    <a:lnTo>
                      <a:pt x="25" y="18"/>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62" name="Freeform 1248"/>
              <p:cNvSpPr>
                <a:spLocks/>
              </p:cNvSpPr>
              <p:nvPr/>
            </p:nvSpPr>
            <p:spPr bwMode="auto">
              <a:xfrm>
                <a:off x="3770313" y="2400300"/>
                <a:ext cx="41275" cy="20638"/>
              </a:xfrm>
              <a:custGeom>
                <a:avLst/>
                <a:gdLst/>
                <a:ahLst/>
                <a:cxnLst>
                  <a:cxn ang="0">
                    <a:pos x="3" y="13"/>
                  </a:cxn>
                  <a:cxn ang="0">
                    <a:pos x="21" y="7"/>
                  </a:cxn>
                  <a:cxn ang="0">
                    <a:pos x="25" y="5"/>
                  </a:cxn>
                  <a:cxn ang="0">
                    <a:pos x="26" y="5"/>
                  </a:cxn>
                  <a:cxn ang="0">
                    <a:pos x="26" y="4"/>
                  </a:cxn>
                  <a:cxn ang="0">
                    <a:pos x="26" y="4"/>
                  </a:cxn>
                  <a:cxn ang="0">
                    <a:pos x="26" y="2"/>
                  </a:cxn>
                  <a:cxn ang="0">
                    <a:pos x="25" y="0"/>
                  </a:cxn>
                  <a:cxn ang="0">
                    <a:pos x="20" y="0"/>
                  </a:cxn>
                  <a:cxn ang="0">
                    <a:pos x="17" y="0"/>
                  </a:cxn>
                  <a:cxn ang="0">
                    <a:pos x="14" y="0"/>
                  </a:cxn>
                  <a:cxn ang="0">
                    <a:pos x="10" y="2"/>
                  </a:cxn>
                  <a:cxn ang="0">
                    <a:pos x="1" y="5"/>
                  </a:cxn>
                  <a:cxn ang="0">
                    <a:pos x="1" y="7"/>
                  </a:cxn>
                  <a:cxn ang="0">
                    <a:pos x="0" y="8"/>
                  </a:cxn>
                  <a:cxn ang="0">
                    <a:pos x="1" y="10"/>
                  </a:cxn>
                  <a:cxn ang="0">
                    <a:pos x="1" y="11"/>
                  </a:cxn>
                  <a:cxn ang="0">
                    <a:pos x="3" y="13"/>
                  </a:cxn>
                </a:cxnLst>
                <a:rect l="0" t="0" r="r" b="b"/>
                <a:pathLst>
                  <a:path w="26" h="13">
                    <a:moveTo>
                      <a:pt x="3" y="13"/>
                    </a:moveTo>
                    <a:lnTo>
                      <a:pt x="21" y="7"/>
                    </a:lnTo>
                    <a:lnTo>
                      <a:pt x="25" y="5"/>
                    </a:lnTo>
                    <a:lnTo>
                      <a:pt x="26" y="5"/>
                    </a:lnTo>
                    <a:lnTo>
                      <a:pt x="26" y="4"/>
                    </a:lnTo>
                    <a:lnTo>
                      <a:pt x="26" y="4"/>
                    </a:lnTo>
                    <a:lnTo>
                      <a:pt x="26" y="2"/>
                    </a:lnTo>
                    <a:lnTo>
                      <a:pt x="25" y="0"/>
                    </a:lnTo>
                    <a:lnTo>
                      <a:pt x="20" y="0"/>
                    </a:lnTo>
                    <a:lnTo>
                      <a:pt x="17" y="0"/>
                    </a:lnTo>
                    <a:lnTo>
                      <a:pt x="14" y="0"/>
                    </a:lnTo>
                    <a:lnTo>
                      <a:pt x="10" y="2"/>
                    </a:lnTo>
                    <a:lnTo>
                      <a:pt x="1" y="5"/>
                    </a:lnTo>
                    <a:lnTo>
                      <a:pt x="1" y="7"/>
                    </a:lnTo>
                    <a:lnTo>
                      <a:pt x="0" y="8"/>
                    </a:lnTo>
                    <a:lnTo>
                      <a:pt x="1" y="10"/>
                    </a:lnTo>
                    <a:lnTo>
                      <a:pt x="1" y="11"/>
                    </a:lnTo>
                    <a:lnTo>
                      <a:pt x="3" y="13"/>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63" name="Freeform 1249"/>
              <p:cNvSpPr>
                <a:spLocks/>
              </p:cNvSpPr>
              <p:nvPr/>
            </p:nvSpPr>
            <p:spPr bwMode="auto">
              <a:xfrm>
                <a:off x="3814763" y="2857500"/>
                <a:ext cx="22225" cy="23813"/>
              </a:xfrm>
              <a:custGeom>
                <a:avLst/>
                <a:gdLst/>
                <a:ahLst/>
                <a:cxnLst>
                  <a:cxn ang="0">
                    <a:pos x="0" y="11"/>
                  </a:cxn>
                  <a:cxn ang="0">
                    <a:pos x="1" y="12"/>
                  </a:cxn>
                  <a:cxn ang="0">
                    <a:pos x="3" y="15"/>
                  </a:cxn>
                  <a:cxn ang="0">
                    <a:pos x="4" y="15"/>
                  </a:cxn>
                  <a:cxn ang="0">
                    <a:pos x="7" y="12"/>
                  </a:cxn>
                  <a:cxn ang="0">
                    <a:pos x="9" y="9"/>
                  </a:cxn>
                  <a:cxn ang="0">
                    <a:pos x="12" y="8"/>
                  </a:cxn>
                  <a:cxn ang="0">
                    <a:pos x="14" y="6"/>
                  </a:cxn>
                  <a:cxn ang="0">
                    <a:pos x="14" y="3"/>
                  </a:cxn>
                  <a:cxn ang="0">
                    <a:pos x="14" y="1"/>
                  </a:cxn>
                  <a:cxn ang="0">
                    <a:pos x="14" y="1"/>
                  </a:cxn>
                  <a:cxn ang="0">
                    <a:pos x="14" y="0"/>
                  </a:cxn>
                  <a:cxn ang="0">
                    <a:pos x="7" y="0"/>
                  </a:cxn>
                  <a:cxn ang="0">
                    <a:pos x="3" y="5"/>
                  </a:cxn>
                  <a:cxn ang="0">
                    <a:pos x="0" y="11"/>
                  </a:cxn>
                </a:cxnLst>
                <a:rect l="0" t="0" r="r" b="b"/>
                <a:pathLst>
                  <a:path w="14" h="15">
                    <a:moveTo>
                      <a:pt x="0" y="11"/>
                    </a:moveTo>
                    <a:lnTo>
                      <a:pt x="1" y="12"/>
                    </a:lnTo>
                    <a:lnTo>
                      <a:pt x="3" y="15"/>
                    </a:lnTo>
                    <a:lnTo>
                      <a:pt x="4" y="15"/>
                    </a:lnTo>
                    <a:lnTo>
                      <a:pt x="7" y="12"/>
                    </a:lnTo>
                    <a:lnTo>
                      <a:pt x="9" y="9"/>
                    </a:lnTo>
                    <a:lnTo>
                      <a:pt x="12" y="8"/>
                    </a:lnTo>
                    <a:lnTo>
                      <a:pt x="14" y="6"/>
                    </a:lnTo>
                    <a:lnTo>
                      <a:pt x="14" y="3"/>
                    </a:lnTo>
                    <a:lnTo>
                      <a:pt x="14" y="1"/>
                    </a:lnTo>
                    <a:lnTo>
                      <a:pt x="14" y="1"/>
                    </a:lnTo>
                    <a:lnTo>
                      <a:pt x="14" y="0"/>
                    </a:lnTo>
                    <a:lnTo>
                      <a:pt x="7" y="0"/>
                    </a:lnTo>
                    <a:lnTo>
                      <a:pt x="3" y="5"/>
                    </a:lnTo>
                    <a:lnTo>
                      <a:pt x="0" y="11"/>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64" name="Freeform 1250"/>
              <p:cNvSpPr>
                <a:spLocks/>
              </p:cNvSpPr>
              <p:nvPr/>
            </p:nvSpPr>
            <p:spPr bwMode="auto">
              <a:xfrm>
                <a:off x="3735388" y="2638425"/>
                <a:ext cx="85725" cy="77788"/>
              </a:xfrm>
              <a:custGeom>
                <a:avLst/>
                <a:gdLst/>
                <a:ahLst/>
                <a:cxnLst>
                  <a:cxn ang="0">
                    <a:pos x="3" y="39"/>
                  </a:cxn>
                  <a:cxn ang="0">
                    <a:pos x="0" y="49"/>
                  </a:cxn>
                  <a:cxn ang="0">
                    <a:pos x="15" y="46"/>
                  </a:cxn>
                  <a:cxn ang="0">
                    <a:pos x="25" y="41"/>
                  </a:cxn>
                  <a:cxn ang="0">
                    <a:pos x="31" y="38"/>
                  </a:cxn>
                  <a:cxn ang="0">
                    <a:pos x="32" y="36"/>
                  </a:cxn>
                  <a:cxn ang="0">
                    <a:pos x="42" y="29"/>
                  </a:cxn>
                  <a:cxn ang="0">
                    <a:pos x="45" y="22"/>
                  </a:cxn>
                  <a:cxn ang="0">
                    <a:pos x="53" y="5"/>
                  </a:cxn>
                  <a:cxn ang="0">
                    <a:pos x="53" y="4"/>
                  </a:cxn>
                  <a:cxn ang="0">
                    <a:pos x="54" y="4"/>
                  </a:cxn>
                  <a:cxn ang="0">
                    <a:pos x="54" y="2"/>
                  </a:cxn>
                  <a:cxn ang="0">
                    <a:pos x="53" y="0"/>
                  </a:cxn>
                  <a:cxn ang="0">
                    <a:pos x="42" y="4"/>
                  </a:cxn>
                  <a:cxn ang="0">
                    <a:pos x="32" y="10"/>
                  </a:cxn>
                  <a:cxn ang="0">
                    <a:pos x="15" y="25"/>
                  </a:cxn>
                  <a:cxn ang="0">
                    <a:pos x="3" y="39"/>
                  </a:cxn>
                </a:cxnLst>
                <a:rect l="0" t="0" r="r" b="b"/>
                <a:pathLst>
                  <a:path w="54" h="49">
                    <a:moveTo>
                      <a:pt x="3" y="39"/>
                    </a:moveTo>
                    <a:lnTo>
                      <a:pt x="0" y="49"/>
                    </a:lnTo>
                    <a:lnTo>
                      <a:pt x="15" y="46"/>
                    </a:lnTo>
                    <a:lnTo>
                      <a:pt x="25" y="41"/>
                    </a:lnTo>
                    <a:lnTo>
                      <a:pt x="31" y="38"/>
                    </a:lnTo>
                    <a:lnTo>
                      <a:pt x="32" y="36"/>
                    </a:lnTo>
                    <a:lnTo>
                      <a:pt x="42" y="29"/>
                    </a:lnTo>
                    <a:lnTo>
                      <a:pt x="45" y="22"/>
                    </a:lnTo>
                    <a:lnTo>
                      <a:pt x="53" y="5"/>
                    </a:lnTo>
                    <a:lnTo>
                      <a:pt x="53" y="4"/>
                    </a:lnTo>
                    <a:lnTo>
                      <a:pt x="54" y="4"/>
                    </a:lnTo>
                    <a:lnTo>
                      <a:pt x="54" y="2"/>
                    </a:lnTo>
                    <a:lnTo>
                      <a:pt x="53" y="0"/>
                    </a:lnTo>
                    <a:lnTo>
                      <a:pt x="42" y="4"/>
                    </a:lnTo>
                    <a:lnTo>
                      <a:pt x="32" y="10"/>
                    </a:lnTo>
                    <a:lnTo>
                      <a:pt x="15" y="25"/>
                    </a:lnTo>
                    <a:lnTo>
                      <a:pt x="3" y="39"/>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65" name="Freeform 1251"/>
              <p:cNvSpPr>
                <a:spLocks/>
              </p:cNvSpPr>
              <p:nvPr/>
            </p:nvSpPr>
            <p:spPr bwMode="auto">
              <a:xfrm>
                <a:off x="3930650" y="3095625"/>
                <a:ext cx="93663" cy="111125"/>
              </a:xfrm>
              <a:custGeom>
                <a:avLst/>
                <a:gdLst/>
                <a:ahLst/>
                <a:cxnLst>
                  <a:cxn ang="0">
                    <a:pos x="31" y="69"/>
                  </a:cxn>
                  <a:cxn ang="0">
                    <a:pos x="59" y="9"/>
                  </a:cxn>
                  <a:cxn ang="0">
                    <a:pos x="58" y="6"/>
                  </a:cxn>
                  <a:cxn ang="0">
                    <a:pos x="56" y="1"/>
                  </a:cxn>
                  <a:cxn ang="0">
                    <a:pos x="56" y="1"/>
                  </a:cxn>
                  <a:cxn ang="0">
                    <a:pos x="56" y="0"/>
                  </a:cxn>
                  <a:cxn ang="0">
                    <a:pos x="44" y="5"/>
                  </a:cxn>
                  <a:cxn ang="0">
                    <a:pos x="39" y="6"/>
                  </a:cxn>
                  <a:cxn ang="0">
                    <a:pos x="30" y="6"/>
                  </a:cxn>
                  <a:cxn ang="0">
                    <a:pos x="24" y="6"/>
                  </a:cxn>
                  <a:cxn ang="0">
                    <a:pos x="14" y="8"/>
                  </a:cxn>
                  <a:cxn ang="0">
                    <a:pos x="11" y="11"/>
                  </a:cxn>
                  <a:cxn ang="0">
                    <a:pos x="3" y="25"/>
                  </a:cxn>
                  <a:cxn ang="0">
                    <a:pos x="0" y="28"/>
                  </a:cxn>
                  <a:cxn ang="0">
                    <a:pos x="0" y="31"/>
                  </a:cxn>
                  <a:cxn ang="0">
                    <a:pos x="0" y="45"/>
                  </a:cxn>
                  <a:cxn ang="0">
                    <a:pos x="2" y="48"/>
                  </a:cxn>
                  <a:cxn ang="0">
                    <a:pos x="5" y="56"/>
                  </a:cxn>
                  <a:cxn ang="0">
                    <a:pos x="6" y="59"/>
                  </a:cxn>
                  <a:cxn ang="0">
                    <a:pos x="8" y="61"/>
                  </a:cxn>
                  <a:cxn ang="0">
                    <a:pos x="17" y="67"/>
                  </a:cxn>
                  <a:cxn ang="0">
                    <a:pos x="31" y="70"/>
                  </a:cxn>
                  <a:cxn ang="0">
                    <a:pos x="31" y="69"/>
                  </a:cxn>
                </a:cxnLst>
                <a:rect l="0" t="0" r="r" b="b"/>
                <a:pathLst>
                  <a:path w="59" h="70">
                    <a:moveTo>
                      <a:pt x="31" y="69"/>
                    </a:moveTo>
                    <a:lnTo>
                      <a:pt x="59" y="9"/>
                    </a:lnTo>
                    <a:lnTo>
                      <a:pt x="58" y="6"/>
                    </a:lnTo>
                    <a:lnTo>
                      <a:pt x="56" y="1"/>
                    </a:lnTo>
                    <a:lnTo>
                      <a:pt x="56" y="1"/>
                    </a:lnTo>
                    <a:lnTo>
                      <a:pt x="56" y="0"/>
                    </a:lnTo>
                    <a:lnTo>
                      <a:pt x="44" y="5"/>
                    </a:lnTo>
                    <a:lnTo>
                      <a:pt x="39" y="6"/>
                    </a:lnTo>
                    <a:lnTo>
                      <a:pt x="30" y="6"/>
                    </a:lnTo>
                    <a:lnTo>
                      <a:pt x="24" y="6"/>
                    </a:lnTo>
                    <a:lnTo>
                      <a:pt x="14" y="8"/>
                    </a:lnTo>
                    <a:lnTo>
                      <a:pt x="11" y="11"/>
                    </a:lnTo>
                    <a:lnTo>
                      <a:pt x="3" y="25"/>
                    </a:lnTo>
                    <a:lnTo>
                      <a:pt x="0" y="28"/>
                    </a:lnTo>
                    <a:lnTo>
                      <a:pt x="0" y="31"/>
                    </a:lnTo>
                    <a:lnTo>
                      <a:pt x="0" y="45"/>
                    </a:lnTo>
                    <a:lnTo>
                      <a:pt x="2" y="48"/>
                    </a:lnTo>
                    <a:lnTo>
                      <a:pt x="5" y="56"/>
                    </a:lnTo>
                    <a:lnTo>
                      <a:pt x="6" y="59"/>
                    </a:lnTo>
                    <a:lnTo>
                      <a:pt x="8" y="61"/>
                    </a:lnTo>
                    <a:lnTo>
                      <a:pt x="17" y="67"/>
                    </a:lnTo>
                    <a:lnTo>
                      <a:pt x="31" y="70"/>
                    </a:lnTo>
                    <a:lnTo>
                      <a:pt x="31" y="69"/>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66" name="Freeform 1252"/>
              <p:cNvSpPr>
                <a:spLocks/>
              </p:cNvSpPr>
              <p:nvPr/>
            </p:nvSpPr>
            <p:spPr bwMode="auto">
              <a:xfrm>
                <a:off x="3841750" y="2663825"/>
                <a:ext cx="250825" cy="241300"/>
              </a:xfrm>
              <a:custGeom>
                <a:avLst/>
                <a:gdLst/>
                <a:ahLst/>
                <a:cxnLst>
                  <a:cxn ang="0">
                    <a:pos x="128" y="58"/>
                  </a:cxn>
                  <a:cxn ang="0">
                    <a:pos x="115" y="55"/>
                  </a:cxn>
                  <a:cxn ang="0">
                    <a:pos x="105" y="53"/>
                  </a:cxn>
                  <a:cxn ang="0">
                    <a:pos x="76" y="19"/>
                  </a:cxn>
                  <a:cxn ang="0">
                    <a:pos x="55" y="0"/>
                  </a:cxn>
                  <a:cxn ang="0">
                    <a:pos x="48" y="2"/>
                  </a:cxn>
                  <a:cxn ang="0">
                    <a:pos x="15" y="20"/>
                  </a:cxn>
                  <a:cxn ang="0">
                    <a:pos x="8" y="45"/>
                  </a:cxn>
                  <a:cxn ang="0">
                    <a:pos x="9" y="48"/>
                  </a:cxn>
                  <a:cxn ang="0">
                    <a:pos x="81" y="62"/>
                  </a:cxn>
                  <a:cxn ang="0">
                    <a:pos x="83" y="66"/>
                  </a:cxn>
                  <a:cxn ang="0">
                    <a:pos x="83" y="70"/>
                  </a:cxn>
                  <a:cxn ang="0">
                    <a:pos x="78" y="73"/>
                  </a:cxn>
                  <a:cxn ang="0">
                    <a:pos x="59" y="83"/>
                  </a:cxn>
                  <a:cxn ang="0">
                    <a:pos x="55" y="83"/>
                  </a:cxn>
                  <a:cxn ang="0">
                    <a:pos x="36" y="108"/>
                  </a:cxn>
                  <a:cxn ang="0">
                    <a:pos x="36" y="114"/>
                  </a:cxn>
                  <a:cxn ang="0">
                    <a:pos x="39" y="117"/>
                  </a:cxn>
                  <a:cxn ang="0">
                    <a:pos x="45" y="117"/>
                  </a:cxn>
                  <a:cxn ang="0">
                    <a:pos x="69" y="109"/>
                  </a:cxn>
                  <a:cxn ang="0">
                    <a:pos x="75" y="105"/>
                  </a:cxn>
                  <a:cxn ang="0">
                    <a:pos x="81" y="111"/>
                  </a:cxn>
                  <a:cxn ang="0">
                    <a:pos x="64" y="119"/>
                  </a:cxn>
                  <a:cxn ang="0">
                    <a:pos x="31" y="131"/>
                  </a:cxn>
                  <a:cxn ang="0">
                    <a:pos x="20" y="125"/>
                  </a:cxn>
                  <a:cxn ang="0">
                    <a:pos x="12" y="122"/>
                  </a:cxn>
                  <a:cxn ang="0">
                    <a:pos x="6" y="122"/>
                  </a:cxn>
                  <a:cxn ang="0">
                    <a:pos x="0" y="131"/>
                  </a:cxn>
                  <a:cxn ang="0">
                    <a:pos x="0" y="136"/>
                  </a:cxn>
                  <a:cxn ang="0">
                    <a:pos x="11" y="152"/>
                  </a:cxn>
                  <a:cxn ang="0">
                    <a:pos x="50" y="147"/>
                  </a:cxn>
                  <a:cxn ang="0">
                    <a:pos x="109" y="136"/>
                  </a:cxn>
                  <a:cxn ang="0">
                    <a:pos x="117" y="136"/>
                  </a:cxn>
                  <a:cxn ang="0">
                    <a:pos x="137" y="125"/>
                  </a:cxn>
                  <a:cxn ang="0">
                    <a:pos x="148" y="116"/>
                  </a:cxn>
                  <a:cxn ang="0">
                    <a:pos x="156" y="100"/>
                  </a:cxn>
                  <a:cxn ang="0">
                    <a:pos x="158" y="87"/>
                  </a:cxn>
                  <a:cxn ang="0">
                    <a:pos x="156" y="81"/>
                  </a:cxn>
                </a:cxnLst>
                <a:rect l="0" t="0" r="r" b="b"/>
                <a:pathLst>
                  <a:path w="158" h="152">
                    <a:moveTo>
                      <a:pt x="144" y="70"/>
                    </a:moveTo>
                    <a:lnTo>
                      <a:pt x="128" y="58"/>
                    </a:lnTo>
                    <a:lnTo>
                      <a:pt x="125" y="58"/>
                    </a:lnTo>
                    <a:lnTo>
                      <a:pt x="115" y="55"/>
                    </a:lnTo>
                    <a:lnTo>
                      <a:pt x="106" y="53"/>
                    </a:lnTo>
                    <a:lnTo>
                      <a:pt x="105" y="53"/>
                    </a:lnTo>
                    <a:lnTo>
                      <a:pt x="84" y="33"/>
                    </a:lnTo>
                    <a:lnTo>
                      <a:pt x="76" y="19"/>
                    </a:lnTo>
                    <a:lnTo>
                      <a:pt x="67" y="6"/>
                    </a:lnTo>
                    <a:lnTo>
                      <a:pt x="55" y="0"/>
                    </a:lnTo>
                    <a:lnTo>
                      <a:pt x="55" y="0"/>
                    </a:lnTo>
                    <a:lnTo>
                      <a:pt x="48" y="2"/>
                    </a:lnTo>
                    <a:lnTo>
                      <a:pt x="40" y="6"/>
                    </a:lnTo>
                    <a:lnTo>
                      <a:pt x="15" y="20"/>
                    </a:lnTo>
                    <a:lnTo>
                      <a:pt x="9" y="41"/>
                    </a:lnTo>
                    <a:lnTo>
                      <a:pt x="8" y="45"/>
                    </a:lnTo>
                    <a:lnTo>
                      <a:pt x="8" y="45"/>
                    </a:lnTo>
                    <a:lnTo>
                      <a:pt x="9" y="48"/>
                    </a:lnTo>
                    <a:lnTo>
                      <a:pt x="50" y="67"/>
                    </a:lnTo>
                    <a:lnTo>
                      <a:pt x="81" y="62"/>
                    </a:lnTo>
                    <a:lnTo>
                      <a:pt x="83" y="64"/>
                    </a:lnTo>
                    <a:lnTo>
                      <a:pt x="83" y="66"/>
                    </a:lnTo>
                    <a:lnTo>
                      <a:pt x="83" y="69"/>
                    </a:lnTo>
                    <a:lnTo>
                      <a:pt x="83" y="70"/>
                    </a:lnTo>
                    <a:lnTo>
                      <a:pt x="81" y="72"/>
                    </a:lnTo>
                    <a:lnTo>
                      <a:pt x="78" y="73"/>
                    </a:lnTo>
                    <a:lnTo>
                      <a:pt x="62" y="84"/>
                    </a:lnTo>
                    <a:lnTo>
                      <a:pt x="59" y="83"/>
                    </a:lnTo>
                    <a:lnTo>
                      <a:pt x="58" y="83"/>
                    </a:lnTo>
                    <a:lnTo>
                      <a:pt x="55" y="83"/>
                    </a:lnTo>
                    <a:lnTo>
                      <a:pt x="36" y="108"/>
                    </a:lnTo>
                    <a:lnTo>
                      <a:pt x="36" y="108"/>
                    </a:lnTo>
                    <a:lnTo>
                      <a:pt x="34" y="111"/>
                    </a:lnTo>
                    <a:lnTo>
                      <a:pt x="36" y="114"/>
                    </a:lnTo>
                    <a:lnTo>
                      <a:pt x="39" y="117"/>
                    </a:lnTo>
                    <a:lnTo>
                      <a:pt x="39" y="117"/>
                    </a:lnTo>
                    <a:lnTo>
                      <a:pt x="42" y="117"/>
                    </a:lnTo>
                    <a:lnTo>
                      <a:pt x="45" y="117"/>
                    </a:lnTo>
                    <a:lnTo>
                      <a:pt x="59" y="114"/>
                    </a:lnTo>
                    <a:lnTo>
                      <a:pt x="69" y="109"/>
                    </a:lnTo>
                    <a:lnTo>
                      <a:pt x="70" y="109"/>
                    </a:lnTo>
                    <a:lnTo>
                      <a:pt x="75" y="105"/>
                    </a:lnTo>
                    <a:lnTo>
                      <a:pt x="78" y="105"/>
                    </a:lnTo>
                    <a:lnTo>
                      <a:pt x="81" y="111"/>
                    </a:lnTo>
                    <a:lnTo>
                      <a:pt x="76" y="114"/>
                    </a:lnTo>
                    <a:lnTo>
                      <a:pt x="64" y="119"/>
                    </a:lnTo>
                    <a:lnTo>
                      <a:pt x="58" y="122"/>
                    </a:lnTo>
                    <a:lnTo>
                      <a:pt x="31" y="131"/>
                    </a:lnTo>
                    <a:lnTo>
                      <a:pt x="20" y="127"/>
                    </a:lnTo>
                    <a:lnTo>
                      <a:pt x="20" y="125"/>
                    </a:lnTo>
                    <a:lnTo>
                      <a:pt x="14" y="123"/>
                    </a:lnTo>
                    <a:lnTo>
                      <a:pt x="12" y="122"/>
                    </a:lnTo>
                    <a:lnTo>
                      <a:pt x="8" y="122"/>
                    </a:lnTo>
                    <a:lnTo>
                      <a:pt x="6" y="122"/>
                    </a:lnTo>
                    <a:lnTo>
                      <a:pt x="5" y="123"/>
                    </a:lnTo>
                    <a:lnTo>
                      <a:pt x="0" y="131"/>
                    </a:lnTo>
                    <a:lnTo>
                      <a:pt x="0" y="136"/>
                    </a:lnTo>
                    <a:lnTo>
                      <a:pt x="0" y="136"/>
                    </a:lnTo>
                    <a:lnTo>
                      <a:pt x="9" y="152"/>
                    </a:lnTo>
                    <a:lnTo>
                      <a:pt x="11" y="152"/>
                    </a:lnTo>
                    <a:lnTo>
                      <a:pt x="20" y="150"/>
                    </a:lnTo>
                    <a:lnTo>
                      <a:pt x="50" y="147"/>
                    </a:lnTo>
                    <a:lnTo>
                      <a:pt x="72" y="142"/>
                    </a:lnTo>
                    <a:lnTo>
                      <a:pt x="109" y="136"/>
                    </a:lnTo>
                    <a:lnTo>
                      <a:pt x="117" y="136"/>
                    </a:lnTo>
                    <a:lnTo>
                      <a:pt x="117" y="136"/>
                    </a:lnTo>
                    <a:lnTo>
                      <a:pt x="126" y="133"/>
                    </a:lnTo>
                    <a:lnTo>
                      <a:pt x="137" y="125"/>
                    </a:lnTo>
                    <a:lnTo>
                      <a:pt x="145" y="119"/>
                    </a:lnTo>
                    <a:lnTo>
                      <a:pt x="148" y="116"/>
                    </a:lnTo>
                    <a:lnTo>
                      <a:pt x="155" y="105"/>
                    </a:lnTo>
                    <a:lnTo>
                      <a:pt x="156" y="100"/>
                    </a:lnTo>
                    <a:lnTo>
                      <a:pt x="158" y="92"/>
                    </a:lnTo>
                    <a:lnTo>
                      <a:pt x="158" y="87"/>
                    </a:lnTo>
                    <a:lnTo>
                      <a:pt x="158" y="83"/>
                    </a:lnTo>
                    <a:lnTo>
                      <a:pt x="156" y="81"/>
                    </a:lnTo>
                    <a:lnTo>
                      <a:pt x="144" y="70"/>
                    </a:lnTo>
                    <a:close/>
                  </a:path>
                </a:pathLst>
              </a:custGeom>
              <a:solidFill>
                <a:schemeClr val="tx2"/>
              </a:solid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67" name="Freeform 1253"/>
              <p:cNvSpPr>
                <a:spLocks/>
              </p:cNvSpPr>
              <p:nvPr/>
            </p:nvSpPr>
            <p:spPr bwMode="auto">
              <a:xfrm>
                <a:off x="3873500" y="2990850"/>
                <a:ext cx="47625" cy="61913"/>
              </a:xfrm>
              <a:custGeom>
                <a:avLst/>
                <a:gdLst/>
                <a:ahLst/>
                <a:cxnLst>
                  <a:cxn ang="0">
                    <a:pos x="14" y="39"/>
                  </a:cxn>
                  <a:cxn ang="0">
                    <a:pos x="16" y="39"/>
                  </a:cxn>
                  <a:cxn ang="0">
                    <a:pos x="16" y="38"/>
                  </a:cxn>
                  <a:cxn ang="0">
                    <a:pos x="17" y="36"/>
                  </a:cxn>
                  <a:cxn ang="0">
                    <a:pos x="19" y="35"/>
                  </a:cxn>
                  <a:cxn ang="0">
                    <a:pos x="30" y="5"/>
                  </a:cxn>
                  <a:cxn ang="0">
                    <a:pos x="30" y="3"/>
                  </a:cxn>
                  <a:cxn ang="0">
                    <a:pos x="30" y="3"/>
                  </a:cxn>
                  <a:cxn ang="0">
                    <a:pos x="28" y="0"/>
                  </a:cxn>
                  <a:cxn ang="0">
                    <a:pos x="27" y="0"/>
                  </a:cxn>
                  <a:cxn ang="0">
                    <a:pos x="8" y="16"/>
                  </a:cxn>
                  <a:cxn ang="0">
                    <a:pos x="5" y="21"/>
                  </a:cxn>
                  <a:cxn ang="0">
                    <a:pos x="0" y="33"/>
                  </a:cxn>
                  <a:cxn ang="0">
                    <a:pos x="5" y="38"/>
                  </a:cxn>
                  <a:cxn ang="0">
                    <a:pos x="6" y="38"/>
                  </a:cxn>
                  <a:cxn ang="0">
                    <a:pos x="14" y="39"/>
                  </a:cxn>
                </a:cxnLst>
                <a:rect l="0" t="0" r="r" b="b"/>
                <a:pathLst>
                  <a:path w="30" h="39">
                    <a:moveTo>
                      <a:pt x="14" y="39"/>
                    </a:moveTo>
                    <a:lnTo>
                      <a:pt x="16" y="39"/>
                    </a:lnTo>
                    <a:lnTo>
                      <a:pt x="16" y="38"/>
                    </a:lnTo>
                    <a:lnTo>
                      <a:pt x="17" y="36"/>
                    </a:lnTo>
                    <a:lnTo>
                      <a:pt x="19" y="35"/>
                    </a:lnTo>
                    <a:lnTo>
                      <a:pt x="30" y="5"/>
                    </a:lnTo>
                    <a:lnTo>
                      <a:pt x="30" y="3"/>
                    </a:lnTo>
                    <a:lnTo>
                      <a:pt x="30" y="3"/>
                    </a:lnTo>
                    <a:lnTo>
                      <a:pt x="28" y="0"/>
                    </a:lnTo>
                    <a:lnTo>
                      <a:pt x="27" y="0"/>
                    </a:lnTo>
                    <a:lnTo>
                      <a:pt x="8" y="16"/>
                    </a:lnTo>
                    <a:lnTo>
                      <a:pt x="5" y="21"/>
                    </a:lnTo>
                    <a:lnTo>
                      <a:pt x="0" y="33"/>
                    </a:lnTo>
                    <a:lnTo>
                      <a:pt x="5" y="38"/>
                    </a:lnTo>
                    <a:lnTo>
                      <a:pt x="6" y="38"/>
                    </a:lnTo>
                    <a:lnTo>
                      <a:pt x="14" y="39"/>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68" name="Freeform 1254"/>
              <p:cNvSpPr>
                <a:spLocks/>
              </p:cNvSpPr>
              <p:nvPr/>
            </p:nvSpPr>
            <p:spPr bwMode="auto">
              <a:xfrm>
                <a:off x="4048125" y="3244850"/>
                <a:ext cx="19050" cy="49213"/>
              </a:xfrm>
              <a:custGeom>
                <a:avLst/>
                <a:gdLst/>
                <a:ahLst/>
                <a:cxnLst>
                  <a:cxn ang="0">
                    <a:pos x="7" y="1"/>
                  </a:cxn>
                  <a:cxn ang="0">
                    <a:pos x="0" y="20"/>
                  </a:cxn>
                  <a:cxn ang="0">
                    <a:pos x="0" y="21"/>
                  </a:cxn>
                  <a:cxn ang="0">
                    <a:pos x="0" y="29"/>
                  </a:cxn>
                  <a:cxn ang="0">
                    <a:pos x="0" y="31"/>
                  </a:cxn>
                  <a:cxn ang="0">
                    <a:pos x="1" y="31"/>
                  </a:cxn>
                  <a:cxn ang="0">
                    <a:pos x="3" y="31"/>
                  </a:cxn>
                  <a:cxn ang="0">
                    <a:pos x="4" y="31"/>
                  </a:cxn>
                  <a:cxn ang="0">
                    <a:pos x="9" y="26"/>
                  </a:cxn>
                  <a:cxn ang="0">
                    <a:pos x="12" y="3"/>
                  </a:cxn>
                  <a:cxn ang="0">
                    <a:pos x="10" y="0"/>
                  </a:cxn>
                  <a:cxn ang="0">
                    <a:pos x="9" y="1"/>
                  </a:cxn>
                  <a:cxn ang="0">
                    <a:pos x="7" y="1"/>
                  </a:cxn>
                </a:cxnLst>
                <a:rect l="0" t="0" r="r" b="b"/>
                <a:pathLst>
                  <a:path w="12" h="31">
                    <a:moveTo>
                      <a:pt x="7" y="1"/>
                    </a:moveTo>
                    <a:lnTo>
                      <a:pt x="0" y="20"/>
                    </a:lnTo>
                    <a:lnTo>
                      <a:pt x="0" y="21"/>
                    </a:lnTo>
                    <a:lnTo>
                      <a:pt x="0" y="29"/>
                    </a:lnTo>
                    <a:lnTo>
                      <a:pt x="0" y="31"/>
                    </a:lnTo>
                    <a:lnTo>
                      <a:pt x="1" y="31"/>
                    </a:lnTo>
                    <a:lnTo>
                      <a:pt x="3" y="31"/>
                    </a:lnTo>
                    <a:lnTo>
                      <a:pt x="4" y="31"/>
                    </a:lnTo>
                    <a:lnTo>
                      <a:pt x="9" y="26"/>
                    </a:lnTo>
                    <a:lnTo>
                      <a:pt x="12" y="3"/>
                    </a:lnTo>
                    <a:lnTo>
                      <a:pt x="10" y="0"/>
                    </a:lnTo>
                    <a:lnTo>
                      <a:pt x="9" y="1"/>
                    </a:lnTo>
                    <a:lnTo>
                      <a:pt x="7" y="1"/>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69" name="Freeform 1255"/>
              <p:cNvSpPr>
                <a:spLocks/>
              </p:cNvSpPr>
              <p:nvPr/>
            </p:nvSpPr>
            <p:spPr bwMode="auto">
              <a:xfrm>
                <a:off x="4015568" y="2914648"/>
                <a:ext cx="64305" cy="185740"/>
              </a:xfrm>
              <a:custGeom>
                <a:avLst/>
                <a:gdLst/>
                <a:ahLst/>
                <a:cxnLst>
                  <a:cxn ang="0">
                    <a:pos x="70" y="12"/>
                  </a:cxn>
                  <a:cxn ang="0">
                    <a:pos x="67" y="3"/>
                  </a:cxn>
                  <a:cxn ang="0">
                    <a:pos x="67" y="1"/>
                  </a:cxn>
                  <a:cxn ang="0">
                    <a:pos x="65" y="0"/>
                  </a:cxn>
                  <a:cxn ang="0">
                    <a:pos x="65" y="0"/>
                  </a:cxn>
                  <a:cxn ang="0">
                    <a:pos x="64" y="0"/>
                  </a:cxn>
                  <a:cxn ang="0">
                    <a:pos x="56" y="4"/>
                  </a:cxn>
                  <a:cxn ang="0">
                    <a:pos x="23" y="31"/>
                  </a:cxn>
                  <a:cxn ang="0">
                    <a:pos x="9" y="46"/>
                  </a:cxn>
                  <a:cxn ang="0">
                    <a:pos x="0" y="64"/>
                  </a:cxn>
                  <a:cxn ang="0">
                    <a:pos x="0" y="65"/>
                  </a:cxn>
                  <a:cxn ang="0">
                    <a:pos x="1" y="68"/>
                  </a:cxn>
                  <a:cxn ang="0">
                    <a:pos x="10" y="73"/>
                  </a:cxn>
                  <a:cxn ang="0">
                    <a:pos x="12" y="73"/>
                  </a:cxn>
                  <a:cxn ang="0">
                    <a:pos x="21" y="68"/>
                  </a:cxn>
                  <a:cxn ang="0">
                    <a:pos x="31" y="65"/>
                  </a:cxn>
                  <a:cxn ang="0">
                    <a:pos x="34" y="67"/>
                  </a:cxn>
                  <a:cxn ang="0">
                    <a:pos x="35" y="67"/>
                  </a:cxn>
                  <a:cxn ang="0">
                    <a:pos x="35" y="67"/>
                  </a:cxn>
                  <a:cxn ang="0">
                    <a:pos x="43" y="60"/>
                  </a:cxn>
                  <a:cxn ang="0">
                    <a:pos x="51" y="50"/>
                  </a:cxn>
                  <a:cxn ang="0">
                    <a:pos x="53" y="45"/>
                  </a:cxn>
                  <a:cxn ang="0">
                    <a:pos x="68" y="14"/>
                  </a:cxn>
                  <a:cxn ang="0">
                    <a:pos x="70" y="12"/>
                  </a:cxn>
                </a:cxnLst>
                <a:rect l="0" t="0" r="r" b="b"/>
                <a:pathLst>
                  <a:path w="70" h="73">
                    <a:moveTo>
                      <a:pt x="70" y="12"/>
                    </a:moveTo>
                    <a:lnTo>
                      <a:pt x="67" y="3"/>
                    </a:lnTo>
                    <a:lnTo>
                      <a:pt x="67" y="1"/>
                    </a:lnTo>
                    <a:lnTo>
                      <a:pt x="65" y="0"/>
                    </a:lnTo>
                    <a:lnTo>
                      <a:pt x="65" y="0"/>
                    </a:lnTo>
                    <a:lnTo>
                      <a:pt x="64" y="0"/>
                    </a:lnTo>
                    <a:lnTo>
                      <a:pt x="56" y="4"/>
                    </a:lnTo>
                    <a:lnTo>
                      <a:pt x="23" y="31"/>
                    </a:lnTo>
                    <a:lnTo>
                      <a:pt x="9" y="46"/>
                    </a:lnTo>
                    <a:lnTo>
                      <a:pt x="0" y="64"/>
                    </a:lnTo>
                    <a:lnTo>
                      <a:pt x="0" y="65"/>
                    </a:lnTo>
                    <a:lnTo>
                      <a:pt x="1" y="68"/>
                    </a:lnTo>
                    <a:lnTo>
                      <a:pt x="10" y="73"/>
                    </a:lnTo>
                    <a:lnTo>
                      <a:pt x="12" y="73"/>
                    </a:lnTo>
                    <a:lnTo>
                      <a:pt x="21" y="68"/>
                    </a:lnTo>
                    <a:lnTo>
                      <a:pt x="31" y="65"/>
                    </a:lnTo>
                    <a:lnTo>
                      <a:pt x="34" y="67"/>
                    </a:lnTo>
                    <a:lnTo>
                      <a:pt x="35" y="67"/>
                    </a:lnTo>
                    <a:lnTo>
                      <a:pt x="35" y="67"/>
                    </a:lnTo>
                    <a:lnTo>
                      <a:pt x="43" y="60"/>
                    </a:lnTo>
                    <a:lnTo>
                      <a:pt x="51" y="50"/>
                    </a:lnTo>
                    <a:lnTo>
                      <a:pt x="53" y="45"/>
                    </a:lnTo>
                    <a:lnTo>
                      <a:pt x="68" y="14"/>
                    </a:lnTo>
                    <a:lnTo>
                      <a:pt x="70" y="12"/>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70" name="Freeform 1256"/>
              <p:cNvSpPr>
                <a:spLocks/>
              </p:cNvSpPr>
              <p:nvPr/>
            </p:nvSpPr>
            <p:spPr bwMode="auto">
              <a:xfrm>
                <a:off x="4057650" y="2954338"/>
                <a:ext cx="23813" cy="23813"/>
              </a:xfrm>
              <a:custGeom>
                <a:avLst/>
                <a:gdLst/>
                <a:ahLst/>
                <a:cxnLst>
                  <a:cxn ang="0">
                    <a:pos x="15" y="9"/>
                  </a:cxn>
                  <a:cxn ang="0">
                    <a:pos x="15" y="9"/>
                  </a:cxn>
                  <a:cxn ang="0">
                    <a:pos x="14" y="1"/>
                  </a:cxn>
                  <a:cxn ang="0">
                    <a:pos x="12" y="0"/>
                  </a:cxn>
                  <a:cxn ang="0">
                    <a:pos x="12" y="0"/>
                  </a:cxn>
                  <a:cxn ang="0">
                    <a:pos x="4" y="1"/>
                  </a:cxn>
                  <a:cxn ang="0">
                    <a:pos x="4" y="3"/>
                  </a:cxn>
                  <a:cxn ang="0">
                    <a:pos x="0" y="11"/>
                  </a:cxn>
                  <a:cxn ang="0">
                    <a:pos x="0" y="12"/>
                  </a:cxn>
                  <a:cxn ang="0">
                    <a:pos x="1" y="14"/>
                  </a:cxn>
                  <a:cxn ang="0">
                    <a:pos x="8" y="15"/>
                  </a:cxn>
                  <a:cxn ang="0">
                    <a:pos x="11" y="14"/>
                  </a:cxn>
                  <a:cxn ang="0">
                    <a:pos x="14" y="11"/>
                  </a:cxn>
                  <a:cxn ang="0">
                    <a:pos x="15" y="9"/>
                  </a:cxn>
                </a:cxnLst>
                <a:rect l="0" t="0" r="r" b="b"/>
                <a:pathLst>
                  <a:path w="15" h="15">
                    <a:moveTo>
                      <a:pt x="15" y="9"/>
                    </a:moveTo>
                    <a:lnTo>
                      <a:pt x="15" y="9"/>
                    </a:lnTo>
                    <a:lnTo>
                      <a:pt x="14" y="1"/>
                    </a:lnTo>
                    <a:lnTo>
                      <a:pt x="12" y="0"/>
                    </a:lnTo>
                    <a:lnTo>
                      <a:pt x="12" y="0"/>
                    </a:lnTo>
                    <a:lnTo>
                      <a:pt x="4" y="1"/>
                    </a:lnTo>
                    <a:lnTo>
                      <a:pt x="4" y="3"/>
                    </a:lnTo>
                    <a:lnTo>
                      <a:pt x="0" y="11"/>
                    </a:lnTo>
                    <a:lnTo>
                      <a:pt x="0" y="12"/>
                    </a:lnTo>
                    <a:lnTo>
                      <a:pt x="1" y="14"/>
                    </a:lnTo>
                    <a:lnTo>
                      <a:pt x="8" y="15"/>
                    </a:lnTo>
                    <a:lnTo>
                      <a:pt x="11" y="14"/>
                    </a:lnTo>
                    <a:lnTo>
                      <a:pt x="14" y="11"/>
                    </a:lnTo>
                    <a:lnTo>
                      <a:pt x="15" y="9"/>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71" name="Freeform 1257"/>
              <p:cNvSpPr>
                <a:spLocks/>
              </p:cNvSpPr>
              <p:nvPr/>
            </p:nvSpPr>
            <p:spPr bwMode="auto">
              <a:xfrm>
                <a:off x="3779838" y="3113088"/>
                <a:ext cx="177800" cy="222250"/>
              </a:xfrm>
              <a:custGeom>
                <a:avLst/>
                <a:gdLst/>
                <a:ahLst/>
                <a:cxnLst>
                  <a:cxn ang="0">
                    <a:pos x="98" y="115"/>
                  </a:cxn>
                  <a:cxn ang="0">
                    <a:pos x="112" y="103"/>
                  </a:cxn>
                  <a:cxn ang="0">
                    <a:pos x="112" y="100"/>
                  </a:cxn>
                  <a:cxn ang="0">
                    <a:pos x="112" y="100"/>
                  </a:cxn>
                  <a:cxn ang="0">
                    <a:pos x="111" y="87"/>
                  </a:cxn>
                  <a:cxn ang="0">
                    <a:pos x="108" y="73"/>
                  </a:cxn>
                  <a:cxn ang="0">
                    <a:pos x="106" y="70"/>
                  </a:cxn>
                  <a:cxn ang="0">
                    <a:pos x="103" y="64"/>
                  </a:cxn>
                  <a:cxn ang="0">
                    <a:pos x="98" y="61"/>
                  </a:cxn>
                  <a:cxn ang="0">
                    <a:pos x="95" y="58"/>
                  </a:cxn>
                  <a:cxn ang="0">
                    <a:pos x="94" y="48"/>
                  </a:cxn>
                  <a:cxn ang="0">
                    <a:pos x="90" y="25"/>
                  </a:cxn>
                  <a:cxn ang="0">
                    <a:pos x="89" y="9"/>
                  </a:cxn>
                  <a:cxn ang="0">
                    <a:pos x="89" y="6"/>
                  </a:cxn>
                  <a:cxn ang="0">
                    <a:pos x="90" y="4"/>
                  </a:cxn>
                  <a:cxn ang="0">
                    <a:pos x="92" y="3"/>
                  </a:cxn>
                  <a:cxn ang="0">
                    <a:pos x="92" y="0"/>
                  </a:cxn>
                  <a:cxn ang="0">
                    <a:pos x="92" y="0"/>
                  </a:cxn>
                  <a:cxn ang="0">
                    <a:pos x="86" y="0"/>
                  </a:cxn>
                  <a:cxn ang="0">
                    <a:pos x="44" y="19"/>
                  </a:cxn>
                  <a:cxn ang="0">
                    <a:pos x="20" y="29"/>
                  </a:cxn>
                  <a:cxn ang="0">
                    <a:pos x="19" y="31"/>
                  </a:cxn>
                  <a:cxn ang="0">
                    <a:pos x="17" y="34"/>
                  </a:cxn>
                  <a:cxn ang="0">
                    <a:pos x="15" y="36"/>
                  </a:cxn>
                  <a:cxn ang="0">
                    <a:pos x="11" y="54"/>
                  </a:cxn>
                  <a:cxn ang="0">
                    <a:pos x="0" y="94"/>
                  </a:cxn>
                  <a:cxn ang="0">
                    <a:pos x="0" y="95"/>
                  </a:cxn>
                  <a:cxn ang="0">
                    <a:pos x="1" y="103"/>
                  </a:cxn>
                  <a:cxn ang="0">
                    <a:pos x="1" y="104"/>
                  </a:cxn>
                  <a:cxn ang="0">
                    <a:pos x="3" y="104"/>
                  </a:cxn>
                  <a:cxn ang="0">
                    <a:pos x="11" y="103"/>
                  </a:cxn>
                  <a:cxn ang="0">
                    <a:pos x="17" y="100"/>
                  </a:cxn>
                  <a:cxn ang="0">
                    <a:pos x="22" y="95"/>
                  </a:cxn>
                  <a:cxn ang="0">
                    <a:pos x="23" y="94"/>
                  </a:cxn>
                  <a:cxn ang="0">
                    <a:pos x="28" y="87"/>
                  </a:cxn>
                  <a:cxn ang="0">
                    <a:pos x="29" y="86"/>
                  </a:cxn>
                  <a:cxn ang="0">
                    <a:pos x="34" y="73"/>
                  </a:cxn>
                  <a:cxn ang="0">
                    <a:pos x="37" y="67"/>
                  </a:cxn>
                  <a:cxn ang="0">
                    <a:pos x="39" y="64"/>
                  </a:cxn>
                  <a:cxn ang="0">
                    <a:pos x="40" y="62"/>
                  </a:cxn>
                  <a:cxn ang="0">
                    <a:pos x="56" y="62"/>
                  </a:cxn>
                  <a:cxn ang="0">
                    <a:pos x="58" y="62"/>
                  </a:cxn>
                  <a:cxn ang="0">
                    <a:pos x="59" y="64"/>
                  </a:cxn>
                  <a:cxn ang="0">
                    <a:pos x="59" y="64"/>
                  </a:cxn>
                  <a:cxn ang="0">
                    <a:pos x="59" y="65"/>
                  </a:cxn>
                  <a:cxn ang="0">
                    <a:pos x="59" y="67"/>
                  </a:cxn>
                  <a:cxn ang="0">
                    <a:pos x="58" y="69"/>
                  </a:cxn>
                  <a:cxn ang="0">
                    <a:pos x="56" y="70"/>
                  </a:cxn>
                  <a:cxn ang="0">
                    <a:pos x="50" y="89"/>
                  </a:cxn>
                  <a:cxn ang="0">
                    <a:pos x="42" y="123"/>
                  </a:cxn>
                  <a:cxn ang="0">
                    <a:pos x="40" y="134"/>
                  </a:cxn>
                  <a:cxn ang="0">
                    <a:pos x="40" y="134"/>
                  </a:cxn>
                  <a:cxn ang="0">
                    <a:pos x="51" y="140"/>
                  </a:cxn>
                  <a:cxn ang="0">
                    <a:pos x="56" y="140"/>
                  </a:cxn>
                  <a:cxn ang="0">
                    <a:pos x="58" y="139"/>
                  </a:cxn>
                  <a:cxn ang="0">
                    <a:pos x="89" y="120"/>
                  </a:cxn>
                  <a:cxn ang="0">
                    <a:pos x="98" y="115"/>
                  </a:cxn>
                </a:cxnLst>
                <a:rect l="0" t="0" r="r" b="b"/>
                <a:pathLst>
                  <a:path w="112" h="140">
                    <a:moveTo>
                      <a:pt x="98" y="115"/>
                    </a:moveTo>
                    <a:lnTo>
                      <a:pt x="112" y="103"/>
                    </a:lnTo>
                    <a:lnTo>
                      <a:pt x="112" y="100"/>
                    </a:lnTo>
                    <a:lnTo>
                      <a:pt x="112" y="100"/>
                    </a:lnTo>
                    <a:lnTo>
                      <a:pt x="111" y="87"/>
                    </a:lnTo>
                    <a:lnTo>
                      <a:pt x="108" y="73"/>
                    </a:lnTo>
                    <a:lnTo>
                      <a:pt x="106" y="70"/>
                    </a:lnTo>
                    <a:lnTo>
                      <a:pt x="103" y="64"/>
                    </a:lnTo>
                    <a:lnTo>
                      <a:pt x="98" y="61"/>
                    </a:lnTo>
                    <a:lnTo>
                      <a:pt x="95" y="58"/>
                    </a:lnTo>
                    <a:lnTo>
                      <a:pt x="94" y="48"/>
                    </a:lnTo>
                    <a:lnTo>
                      <a:pt x="90" y="25"/>
                    </a:lnTo>
                    <a:lnTo>
                      <a:pt x="89" y="9"/>
                    </a:lnTo>
                    <a:lnTo>
                      <a:pt x="89" y="6"/>
                    </a:lnTo>
                    <a:lnTo>
                      <a:pt x="90" y="4"/>
                    </a:lnTo>
                    <a:lnTo>
                      <a:pt x="92" y="3"/>
                    </a:lnTo>
                    <a:lnTo>
                      <a:pt x="92" y="0"/>
                    </a:lnTo>
                    <a:lnTo>
                      <a:pt x="92" y="0"/>
                    </a:lnTo>
                    <a:lnTo>
                      <a:pt x="86" y="0"/>
                    </a:lnTo>
                    <a:lnTo>
                      <a:pt x="44" y="19"/>
                    </a:lnTo>
                    <a:lnTo>
                      <a:pt x="20" y="29"/>
                    </a:lnTo>
                    <a:lnTo>
                      <a:pt x="19" y="31"/>
                    </a:lnTo>
                    <a:lnTo>
                      <a:pt x="17" y="34"/>
                    </a:lnTo>
                    <a:lnTo>
                      <a:pt x="15" y="36"/>
                    </a:lnTo>
                    <a:lnTo>
                      <a:pt x="11" y="54"/>
                    </a:lnTo>
                    <a:lnTo>
                      <a:pt x="0" y="94"/>
                    </a:lnTo>
                    <a:lnTo>
                      <a:pt x="0" y="95"/>
                    </a:lnTo>
                    <a:lnTo>
                      <a:pt x="1" y="103"/>
                    </a:lnTo>
                    <a:lnTo>
                      <a:pt x="1" y="104"/>
                    </a:lnTo>
                    <a:lnTo>
                      <a:pt x="3" y="104"/>
                    </a:lnTo>
                    <a:lnTo>
                      <a:pt x="11" y="103"/>
                    </a:lnTo>
                    <a:lnTo>
                      <a:pt x="17" y="100"/>
                    </a:lnTo>
                    <a:lnTo>
                      <a:pt x="22" y="95"/>
                    </a:lnTo>
                    <a:lnTo>
                      <a:pt x="23" y="94"/>
                    </a:lnTo>
                    <a:lnTo>
                      <a:pt x="28" y="87"/>
                    </a:lnTo>
                    <a:lnTo>
                      <a:pt x="29" y="86"/>
                    </a:lnTo>
                    <a:lnTo>
                      <a:pt x="34" y="73"/>
                    </a:lnTo>
                    <a:lnTo>
                      <a:pt x="37" y="67"/>
                    </a:lnTo>
                    <a:lnTo>
                      <a:pt x="39" y="64"/>
                    </a:lnTo>
                    <a:lnTo>
                      <a:pt x="40" y="62"/>
                    </a:lnTo>
                    <a:lnTo>
                      <a:pt x="56" y="62"/>
                    </a:lnTo>
                    <a:lnTo>
                      <a:pt x="58" y="62"/>
                    </a:lnTo>
                    <a:lnTo>
                      <a:pt x="59" y="64"/>
                    </a:lnTo>
                    <a:lnTo>
                      <a:pt x="59" y="64"/>
                    </a:lnTo>
                    <a:lnTo>
                      <a:pt x="59" y="65"/>
                    </a:lnTo>
                    <a:lnTo>
                      <a:pt x="59" y="67"/>
                    </a:lnTo>
                    <a:lnTo>
                      <a:pt x="58" y="69"/>
                    </a:lnTo>
                    <a:lnTo>
                      <a:pt x="56" y="70"/>
                    </a:lnTo>
                    <a:lnTo>
                      <a:pt x="50" y="89"/>
                    </a:lnTo>
                    <a:lnTo>
                      <a:pt x="42" y="123"/>
                    </a:lnTo>
                    <a:lnTo>
                      <a:pt x="40" y="134"/>
                    </a:lnTo>
                    <a:lnTo>
                      <a:pt x="40" y="134"/>
                    </a:lnTo>
                    <a:lnTo>
                      <a:pt x="51" y="140"/>
                    </a:lnTo>
                    <a:lnTo>
                      <a:pt x="56" y="140"/>
                    </a:lnTo>
                    <a:lnTo>
                      <a:pt x="58" y="139"/>
                    </a:lnTo>
                    <a:lnTo>
                      <a:pt x="89" y="120"/>
                    </a:lnTo>
                    <a:lnTo>
                      <a:pt x="98" y="115"/>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72" name="Freeform 1265"/>
              <p:cNvSpPr>
                <a:spLocks/>
              </p:cNvSpPr>
              <p:nvPr/>
            </p:nvSpPr>
            <p:spPr bwMode="auto">
              <a:xfrm>
                <a:off x="5029200" y="1027113"/>
                <a:ext cx="22225" cy="71438"/>
              </a:xfrm>
              <a:custGeom>
                <a:avLst/>
                <a:gdLst/>
                <a:ahLst/>
                <a:cxnLst>
                  <a:cxn ang="0">
                    <a:pos x="10" y="42"/>
                  </a:cxn>
                  <a:cxn ang="0">
                    <a:pos x="13" y="42"/>
                  </a:cxn>
                  <a:cxn ang="0">
                    <a:pos x="13" y="39"/>
                  </a:cxn>
                  <a:cxn ang="0">
                    <a:pos x="14" y="39"/>
                  </a:cxn>
                  <a:cxn ang="0">
                    <a:pos x="13" y="37"/>
                  </a:cxn>
                  <a:cxn ang="0">
                    <a:pos x="10" y="37"/>
                  </a:cxn>
                  <a:cxn ang="0">
                    <a:pos x="8" y="36"/>
                  </a:cxn>
                  <a:cxn ang="0">
                    <a:pos x="8" y="34"/>
                  </a:cxn>
                  <a:cxn ang="0">
                    <a:pos x="8" y="25"/>
                  </a:cxn>
                  <a:cxn ang="0">
                    <a:pos x="8" y="23"/>
                  </a:cxn>
                  <a:cxn ang="0">
                    <a:pos x="11" y="17"/>
                  </a:cxn>
                  <a:cxn ang="0">
                    <a:pos x="14" y="12"/>
                  </a:cxn>
                  <a:cxn ang="0">
                    <a:pos x="14" y="9"/>
                  </a:cxn>
                  <a:cxn ang="0">
                    <a:pos x="13" y="8"/>
                  </a:cxn>
                  <a:cxn ang="0">
                    <a:pos x="13" y="6"/>
                  </a:cxn>
                  <a:cxn ang="0">
                    <a:pos x="8" y="0"/>
                  </a:cxn>
                  <a:cxn ang="0">
                    <a:pos x="7" y="0"/>
                  </a:cxn>
                  <a:cxn ang="0">
                    <a:pos x="5" y="0"/>
                  </a:cxn>
                  <a:cxn ang="0">
                    <a:pos x="2" y="1"/>
                  </a:cxn>
                  <a:cxn ang="0">
                    <a:pos x="0" y="3"/>
                  </a:cxn>
                  <a:cxn ang="0">
                    <a:pos x="0" y="8"/>
                  </a:cxn>
                  <a:cxn ang="0">
                    <a:pos x="0" y="34"/>
                  </a:cxn>
                  <a:cxn ang="0">
                    <a:pos x="3" y="45"/>
                  </a:cxn>
                  <a:cxn ang="0">
                    <a:pos x="10" y="42"/>
                  </a:cxn>
                </a:cxnLst>
                <a:rect l="0" t="0" r="r" b="b"/>
                <a:pathLst>
                  <a:path w="14" h="45">
                    <a:moveTo>
                      <a:pt x="10" y="42"/>
                    </a:moveTo>
                    <a:lnTo>
                      <a:pt x="13" y="42"/>
                    </a:lnTo>
                    <a:lnTo>
                      <a:pt x="13" y="39"/>
                    </a:lnTo>
                    <a:lnTo>
                      <a:pt x="14" y="39"/>
                    </a:lnTo>
                    <a:lnTo>
                      <a:pt x="13" y="37"/>
                    </a:lnTo>
                    <a:lnTo>
                      <a:pt x="10" y="37"/>
                    </a:lnTo>
                    <a:lnTo>
                      <a:pt x="8" y="36"/>
                    </a:lnTo>
                    <a:lnTo>
                      <a:pt x="8" y="34"/>
                    </a:lnTo>
                    <a:lnTo>
                      <a:pt x="8" y="25"/>
                    </a:lnTo>
                    <a:lnTo>
                      <a:pt x="8" y="23"/>
                    </a:lnTo>
                    <a:lnTo>
                      <a:pt x="11" y="17"/>
                    </a:lnTo>
                    <a:lnTo>
                      <a:pt x="14" y="12"/>
                    </a:lnTo>
                    <a:lnTo>
                      <a:pt x="14" y="9"/>
                    </a:lnTo>
                    <a:lnTo>
                      <a:pt x="13" y="8"/>
                    </a:lnTo>
                    <a:lnTo>
                      <a:pt x="13" y="6"/>
                    </a:lnTo>
                    <a:lnTo>
                      <a:pt x="8" y="0"/>
                    </a:lnTo>
                    <a:lnTo>
                      <a:pt x="7" y="0"/>
                    </a:lnTo>
                    <a:lnTo>
                      <a:pt x="5" y="0"/>
                    </a:lnTo>
                    <a:lnTo>
                      <a:pt x="2" y="1"/>
                    </a:lnTo>
                    <a:lnTo>
                      <a:pt x="0" y="3"/>
                    </a:lnTo>
                    <a:lnTo>
                      <a:pt x="0" y="8"/>
                    </a:lnTo>
                    <a:lnTo>
                      <a:pt x="0" y="34"/>
                    </a:lnTo>
                    <a:lnTo>
                      <a:pt x="3" y="45"/>
                    </a:lnTo>
                    <a:lnTo>
                      <a:pt x="10" y="42"/>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73" name="Freeform 1266"/>
              <p:cNvSpPr>
                <a:spLocks/>
              </p:cNvSpPr>
              <p:nvPr/>
            </p:nvSpPr>
            <p:spPr bwMode="auto">
              <a:xfrm>
                <a:off x="4983163" y="1081088"/>
                <a:ext cx="11113" cy="25400"/>
              </a:xfrm>
              <a:custGeom>
                <a:avLst/>
                <a:gdLst/>
                <a:ahLst/>
                <a:cxnLst>
                  <a:cxn ang="0">
                    <a:pos x="7" y="3"/>
                  </a:cxn>
                  <a:cxn ang="0">
                    <a:pos x="7" y="3"/>
                  </a:cxn>
                  <a:cxn ang="0">
                    <a:pos x="7" y="2"/>
                  </a:cxn>
                  <a:cxn ang="0">
                    <a:pos x="6" y="0"/>
                  </a:cxn>
                  <a:cxn ang="0">
                    <a:pos x="1" y="0"/>
                  </a:cxn>
                  <a:cxn ang="0">
                    <a:pos x="0" y="2"/>
                  </a:cxn>
                  <a:cxn ang="0">
                    <a:pos x="0" y="5"/>
                  </a:cxn>
                  <a:cxn ang="0">
                    <a:pos x="0" y="8"/>
                  </a:cxn>
                  <a:cxn ang="0">
                    <a:pos x="1" y="13"/>
                  </a:cxn>
                  <a:cxn ang="0">
                    <a:pos x="3" y="16"/>
                  </a:cxn>
                  <a:cxn ang="0">
                    <a:pos x="4" y="16"/>
                  </a:cxn>
                  <a:cxn ang="0">
                    <a:pos x="4" y="14"/>
                  </a:cxn>
                  <a:cxn ang="0">
                    <a:pos x="7" y="5"/>
                  </a:cxn>
                  <a:cxn ang="0">
                    <a:pos x="7" y="3"/>
                  </a:cxn>
                </a:cxnLst>
                <a:rect l="0" t="0" r="r" b="b"/>
                <a:pathLst>
                  <a:path w="7" h="16">
                    <a:moveTo>
                      <a:pt x="7" y="3"/>
                    </a:moveTo>
                    <a:lnTo>
                      <a:pt x="7" y="3"/>
                    </a:lnTo>
                    <a:lnTo>
                      <a:pt x="7" y="2"/>
                    </a:lnTo>
                    <a:lnTo>
                      <a:pt x="6" y="0"/>
                    </a:lnTo>
                    <a:lnTo>
                      <a:pt x="1" y="0"/>
                    </a:lnTo>
                    <a:lnTo>
                      <a:pt x="0" y="2"/>
                    </a:lnTo>
                    <a:lnTo>
                      <a:pt x="0" y="5"/>
                    </a:lnTo>
                    <a:lnTo>
                      <a:pt x="0" y="8"/>
                    </a:lnTo>
                    <a:lnTo>
                      <a:pt x="1" y="13"/>
                    </a:lnTo>
                    <a:lnTo>
                      <a:pt x="3" y="16"/>
                    </a:lnTo>
                    <a:lnTo>
                      <a:pt x="4" y="16"/>
                    </a:lnTo>
                    <a:lnTo>
                      <a:pt x="4" y="14"/>
                    </a:lnTo>
                    <a:lnTo>
                      <a:pt x="7" y="5"/>
                    </a:lnTo>
                    <a:lnTo>
                      <a:pt x="7" y="3"/>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74" name="Freeform 1267"/>
              <p:cNvSpPr>
                <a:spLocks/>
              </p:cNvSpPr>
              <p:nvPr/>
            </p:nvSpPr>
            <p:spPr bwMode="auto">
              <a:xfrm>
                <a:off x="4937125" y="962025"/>
                <a:ext cx="79375" cy="69850"/>
              </a:xfrm>
              <a:custGeom>
                <a:avLst/>
                <a:gdLst/>
                <a:ahLst/>
                <a:cxnLst>
                  <a:cxn ang="0">
                    <a:pos x="16" y="38"/>
                  </a:cxn>
                  <a:cxn ang="0">
                    <a:pos x="44" y="44"/>
                  </a:cxn>
                  <a:cxn ang="0">
                    <a:pos x="50" y="42"/>
                  </a:cxn>
                  <a:cxn ang="0">
                    <a:pos x="50" y="41"/>
                  </a:cxn>
                  <a:cxn ang="0">
                    <a:pos x="50" y="38"/>
                  </a:cxn>
                  <a:cxn ang="0">
                    <a:pos x="49" y="35"/>
                  </a:cxn>
                  <a:cxn ang="0">
                    <a:pos x="38" y="22"/>
                  </a:cxn>
                  <a:cxn ang="0">
                    <a:pos x="36" y="22"/>
                  </a:cxn>
                  <a:cxn ang="0">
                    <a:pos x="33" y="24"/>
                  </a:cxn>
                  <a:cxn ang="0">
                    <a:pos x="32" y="24"/>
                  </a:cxn>
                  <a:cxn ang="0">
                    <a:pos x="18" y="16"/>
                  </a:cxn>
                  <a:cxn ang="0">
                    <a:pos x="18" y="14"/>
                  </a:cxn>
                  <a:cxn ang="0">
                    <a:pos x="22" y="6"/>
                  </a:cxn>
                  <a:cxn ang="0">
                    <a:pos x="24" y="5"/>
                  </a:cxn>
                  <a:cxn ang="0">
                    <a:pos x="25" y="3"/>
                  </a:cxn>
                  <a:cxn ang="0">
                    <a:pos x="25" y="3"/>
                  </a:cxn>
                  <a:cxn ang="0">
                    <a:pos x="27" y="2"/>
                  </a:cxn>
                  <a:cxn ang="0">
                    <a:pos x="25" y="2"/>
                  </a:cxn>
                  <a:cxn ang="0">
                    <a:pos x="24" y="0"/>
                  </a:cxn>
                  <a:cxn ang="0">
                    <a:pos x="21" y="0"/>
                  </a:cxn>
                  <a:cxn ang="0">
                    <a:pos x="0" y="10"/>
                  </a:cxn>
                  <a:cxn ang="0">
                    <a:pos x="0" y="13"/>
                  </a:cxn>
                  <a:cxn ang="0">
                    <a:pos x="0" y="14"/>
                  </a:cxn>
                  <a:cxn ang="0">
                    <a:pos x="16" y="36"/>
                  </a:cxn>
                  <a:cxn ang="0">
                    <a:pos x="16" y="38"/>
                  </a:cxn>
                </a:cxnLst>
                <a:rect l="0" t="0" r="r" b="b"/>
                <a:pathLst>
                  <a:path w="50" h="44">
                    <a:moveTo>
                      <a:pt x="16" y="38"/>
                    </a:moveTo>
                    <a:lnTo>
                      <a:pt x="44" y="44"/>
                    </a:lnTo>
                    <a:lnTo>
                      <a:pt x="50" y="42"/>
                    </a:lnTo>
                    <a:lnTo>
                      <a:pt x="50" y="41"/>
                    </a:lnTo>
                    <a:lnTo>
                      <a:pt x="50" y="38"/>
                    </a:lnTo>
                    <a:lnTo>
                      <a:pt x="49" y="35"/>
                    </a:lnTo>
                    <a:lnTo>
                      <a:pt x="38" y="22"/>
                    </a:lnTo>
                    <a:lnTo>
                      <a:pt x="36" y="22"/>
                    </a:lnTo>
                    <a:lnTo>
                      <a:pt x="33" y="24"/>
                    </a:lnTo>
                    <a:lnTo>
                      <a:pt x="32" y="24"/>
                    </a:lnTo>
                    <a:lnTo>
                      <a:pt x="18" y="16"/>
                    </a:lnTo>
                    <a:lnTo>
                      <a:pt x="18" y="14"/>
                    </a:lnTo>
                    <a:lnTo>
                      <a:pt x="22" y="6"/>
                    </a:lnTo>
                    <a:lnTo>
                      <a:pt x="24" y="5"/>
                    </a:lnTo>
                    <a:lnTo>
                      <a:pt x="25" y="3"/>
                    </a:lnTo>
                    <a:lnTo>
                      <a:pt x="25" y="3"/>
                    </a:lnTo>
                    <a:lnTo>
                      <a:pt x="27" y="2"/>
                    </a:lnTo>
                    <a:lnTo>
                      <a:pt x="25" y="2"/>
                    </a:lnTo>
                    <a:lnTo>
                      <a:pt x="24" y="0"/>
                    </a:lnTo>
                    <a:lnTo>
                      <a:pt x="21" y="0"/>
                    </a:lnTo>
                    <a:lnTo>
                      <a:pt x="0" y="10"/>
                    </a:lnTo>
                    <a:lnTo>
                      <a:pt x="0" y="13"/>
                    </a:lnTo>
                    <a:lnTo>
                      <a:pt x="0" y="14"/>
                    </a:lnTo>
                    <a:lnTo>
                      <a:pt x="16" y="36"/>
                    </a:lnTo>
                    <a:lnTo>
                      <a:pt x="16" y="38"/>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75" name="Freeform 1268"/>
              <p:cNvSpPr>
                <a:spLocks/>
              </p:cNvSpPr>
              <p:nvPr/>
            </p:nvSpPr>
            <p:spPr bwMode="auto">
              <a:xfrm>
                <a:off x="4989513" y="1130300"/>
                <a:ext cx="39688" cy="38100"/>
              </a:xfrm>
              <a:custGeom>
                <a:avLst/>
                <a:gdLst/>
                <a:ahLst/>
                <a:cxnLst>
                  <a:cxn ang="0">
                    <a:pos x="7" y="7"/>
                  </a:cxn>
                  <a:cxn ang="0">
                    <a:pos x="3" y="10"/>
                  </a:cxn>
                  <a:cxn ang="0">
                    <a:pos x="0" y="21"/>
                  </a:cxn>
                  <a:cxn ang="0">
                    <a:pos x="0" y="22"/>
                  </a:cxn>
                  <a:cxn ang="0">
                    <a:pos x="2" y="22"/>
                  </a:cxn>
                  <a:cxn ang="0">
                    <a:pos x="3" y="22"/>
                  </a:cxn>
                  <a:cxn ang="0">
                    <a:pos x="19" y="24"/>
                  </a:cxn>
                  <a:cxn ang="0">
                    <a:pos x="25" y="16"/>
                  </a:cxn>
                  <a:cxn ang="0">
                    <a:pos x="25" y="2"/>
                  </a:cxn>
                  <a:cxn ang="0">
                    <a:pos x="25" y="2"/>
                  </a:cxn>
                  <a:cxn ang="0">
                    <a:pos x="25" y="0"/>
                  </a:cxn>
                  <a:cxn ang="0">
                    <a:pos x="22" y="0"/>
                  </a:cxn>
                  <a:cxn ang="0">
                    <a:pos x="7" y="7"/>
                  </a:cxn>
                  <a:cxn ang="0">
                    <a:pos x="7" y="7"/>
                  </a:cxn>
                </a:cxnLst>
                <a:rect l="0" t="0" r="r" b="b"/>
                <a:pathLst>
                  <a:path w="25" h="24">
                    <a:moveTo>
                      <a:pt x="7" y="7"/>
                    </a:moveTo>
                    <a:lnTo>
                      <a:pt x="3" y="10"/>
                    </a:lnTo>
                    <a:lnTo>
                      <a:pt x="0" y="21"/>
                    </a:lnTo>
                    <a:lnTo>
                      <a:pt x="0" y="22"/>
                    </a:lnTo>
                    <a:lnTo>
                      <a:pt x="2" y="22"/>
                    </a:lnTo>
                    <a:lnTo>
                      <a:pt x="3" y="22"/>
                    </a:lnTo>
                    <a:lnTo>
                      <a:pt x="19" y="24"/>
                    </a:lnTo>
                    <a:lnTo>
                      <a:pt x="25" y="16"/>
                    </a:lnTo>
                    <a:lnTo>
                      <a:pt x="25" y="2"/>
                    </a:lnTo>
                    <a:lnTo>
                      <a:pt x="25" y="2"/>
                    </a:lnTo>
                    <a:lnTo>
                      <a:pt x="25" y="0"/>
                    </a:lnTo>
                    <a:lnTo>
                      <a:pt x="22" y="0"/>
                    </a:lnTo>
                    <a:lnTo>
                      <a:pt x="7" y="7"/>
                    </a:lnTo>
                    <a:lnTo>
                      <a:pt x="7" y="7"/>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76" name="Freeform 1269"/>
              <p:cNvSpPr>
                <a:spLocks/>
              </p:cNvSpPr>
              <p:nvPr/>
            </p:nvSpPr>
            <p:spPr bwMode="auto">
              <a:xfrm>
                <a:off x="4926013" y="1058863"/>
                <a:ext cx="53975" cy="49213"/>
              </a:xfrm>
              <a:custGeom>
                <a:avLst/>
                <a:gdLst/>
                <a:ahLst/>
                <a:cxnLst>
                  <a:cxn ang="0">
                    <a:pos x="3" y="20"/>
                  </a:cxn>
                  <a:cxn ang="0">
                    <a:pos x="7" y="25"/>
                  </a:cxn>
                  <a:cxn ang="0">
                    <a:pos x="11" y="27"/>
                  </a:cxn>
                  <a:cxn ang="0">
                    <a:pos x="12" y="30"/>
                  </a:cxn>
                  <a:cxn ang="0">
                    <a:pos x="15" y="31"/>
                  </a:cxn>
                  <a:cxn ang="0">
                    <a:pos x="15" y="31"/>
                  </a:cxn>
                  <a:cxn ang="0">
                    <a:pos x="23" y="31"/>
                  </a:cxn>
                  <a:cxn ang="0">
                    <a:pos x="25" y="31"/>
                  </a:cxn>
                  <a:cxn ang="0">
                    <a:pos x="28" y="30"/>
                  </a:cxn>
                  <a:cxn ang="0">
                    <a:pos x="31" y="27"/>
                  </a:cxn>
                  <a:cxn ang="0">
                    <a:pos x="31" y="27"/>
                  </a:cxn>
                  <a:cxn ang="0">
                    <a:pos x="32" y="13"/>
                  </a:cxn>
                  <a:cxn ang="0">
                    <a:pos x="34" y="11"/>
                  </a:cxn>
                  <a:cxn ang="0">
                    <a:pos x="34" y="11"/>
                  </a:cxn>
                  <a:cxn ang="0">
                    <a:pos x="34" y="10"/>
                  </a:cxn>
                  <a:cxn ang="0">
                    <a:pos x="29" y="5"/>
                  </a:cxn>
                  <a:cxn ang="0">
                    <a:pos x="12" y="2"/>
                  </a:cxn>
                  <a:cxn ang="0">
                    <a:pos x="9" y="0"/>
                  </a:cxn>
                  <a:cxn ang="0">
                    <a:pos x="9" y="2"/>
                  </a:cxn>
                  <a:cxn ang="0">
                    <a:pos x="1" y="11"/>
                  </a:cxn>
                  <a:cxn ang="0">
                    <a:pos x="0" y="13"/>
                  </a:cxn>
                  <a:cxn ang="0">
                    <a:pos x="0" y="16"/>
                  </a:cxn>
                  <a:cxn ang="0">
                    <a:pos x="1" y="19"/>
                  </a:cxn>
                  <a:cxn ang="0">
                    <a:pos x="3" y="20"/>
                  </a:cxn>
                </a:cxnLst>
                <a:rect l="0" t="0" r="r" b="b"/>
                <a:pathLst>
                  <a:path w="34" h="31">
                    <a:moveTo>
                      <a:pt x="3" y="20"/>
                    </a:moveTo>
                    <a:lnTo>
                      <a:pt x="7" y="25"/>
                    </a:lnTo>
                    <a:lnTo>
                      <a:pt x="11" y="27"/>
                    </a:lnTo>
                    <a:lnTo>
                      <a:pt x="12" y="30"/>
                    </a:lnTo>
                    <a:lnTo>
                      <a:pt x="15" y="31"/>
                    </a:lnTo>
                    <a:lnTo>
                      <a:pt x="15" y="31"/>
                    </a:lnTo>
                    <a:lnTo>
                      <a:pt x="23" y="31"/>
                    </a:lnTo>
                    <a:lnTo>
                      <a:pt x="25" y="31"/>
                    </a:lnTo>
                    <a:lnTo>
                      <a:pt x="28" y="30"/>
                    </a:lnTo>
                    <a:lnTo>
                      <a:pt x="31" y="27"/>
                    </a:lnTo>
                    <a:lnTo>
                      <a:pt x="31" y="27"/>
                    </a:lnTo>
                    <a:lnTo>
                      <a:pt x="32" y="13"/>
                    </a:lnTo>
                    <a:lnTo>
                      <a:pt x="34" y="11"/>
                    </a:lnTo>
                    <a:lnTo>
                      <a:pt x="34" y="11"/>
                    </a:lnTo>
                    <a:lnTo>
                      <a:pt x="34" y="10"/>
                    </a:lnTo>
                    <a:lnTo>
                      <a:pt x="29" y="5"/>
                    </a:lnTo>
                    <a:lnTo>
                      <a:pt x="12" y="2"/>
                    </a:lnTo>
                    <a:lnTo>
                      <a:pt x="9" y="0"/>
                    </a:lnTo>
                    <a:lnTo>
                      <a:pt x="9" y="2"/>
                    </a:lnTo>
                    <a:lnTo>
                      <a:pt x="1" y="11"/>
                    </a:lnTo>
                    <a:lnTo>
                      <a:pt x="0" y="13"/>
                    </a:lnTo>
                    <a:lnTo>
                      <a:pt x="0" y="16"/>
                    </a:lnTo>
                    <a:lnTo>
                      <a:pt x="1" y="19"/>
                    </a:lnTo>
                    <a:lnTo>
                      <a:pt x="3" y="20"/>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77" name="Freeform 1270"/>
              <p:cNvSpPr>
                <a:spLocks/>
              </p:cNvSpPr>
              <p:nvPr/>
            </p:nvSpPr>
            <p:spPr bwMode="auto">
              <a:xfrm>
                <a:off x="4848225" y="1093788"/>
                <a:ext cx="220663" cy="168275"/>
              </a:xfrm>
              <a:custGeom>
                <a:avLst/>
                <a:gdLst/>
                <a:ahLst/>
                <a:cxnLst>
                  <a:cxn ang="0">
                    <a:pos x="5" y="69"/>
                  </a:cxn>
                  <a:cxn ang="0">
                    <a:pos x="5" y="73"/>
                  </a:cxn>
                  <a:cxn ang="0">
                    <a:pos x="13" y="80"/>
                  </a:cxn>
                  <a:cxn ang="0">
                    <a:pos x="14" y="81"/>
                  </a:cxn>
                  <a:cxn ang="0">
                    <a:pos x="38" y="94"/>
                  </a:cxn>
                  <a:cxn ang="0">
                    <a:pos x="41" y="94"/>
                  </a:cxn>
                  <a:cxn ang="0">
                    <a:pos x="52" y="91"/>
                  </a:cxn>
                  <a:cxn ang="0">
                    <a:pos x="75" y="81"/>
                  </a:cxn>
                  <a:cxn ang="0">
                    <a:pos x="86" y="84"/>
                  </a:cxn>
                  <a:cxn ang="0">
                    <a:pos x="86" y="88"/>
                  </a:cxn>
                  <a:cxn ang="0">
                    <a:pos x="94" y="100"/>
                  </a:cxn>
                  <a:cxn ang="0">
                    <a:pos x="96" y="100"/>
                  </a:cxn>
                  <a:cxn ang="0">
                    <a:pos x="113" y="106"/>
                  </a:cxn>
                  <a:cxn ang="0">
                    <a:pos x="114" y="106"/>
                  </a:cxn>
                  <a:cxn ang="0">
                    <a:pos x="114" y="105"/>
                  </a:cxn>
                  <a:cxn ang="0">
                    <a:pos x="136" y="80"/>
                  </a:cxn>
                  <a:cxn ang="0">
                    <a:pos x="139" y="73"/>
                  </a:cxn>
                  <a:cxn ang="0">
                    <a:pos x="135" y="72"/>
                  </a:cxn>
                  <a:cxn ang="0">
                    <a:pos x="128" y="70"/>
                  </a:cxn>
                  <a:cxn ang="0">
                    <a:pos x="94" y="63"/>
                  </a:cxn>
                  <a:cxn ang="0">
                    <a:pos x="75" y="53"/>
                  </a:cxn>
                  <a:cxn ang="0">
                    <a:pos x="74" y="53"/>
                  </a:cxn>
                  <a:cxn ang="0">
                    <a:pos x="71" y="53"/>
                  </a:cxn>
                  <a:cxn ang="0">
                    <a:pos x="67" y="55"/>
                  </a:cxn>
                  <a:cxn ang="0">
                    <a:pos x="67" y="56"/>
                  </a:cxn>
                  <a:cxn ang="0">
                    <a:pos x="67" y="61"/>
                  </a:cxn>
                  <a:cxn ang="0">
                    <a:pos x="66" y="63"/>
                  </a:cxn>
                  <a:cxn ang="0">
                    <a:pos x="64" y="64"/>
                  </a:cxn>
                  <a:cxn ang="0">
                    <a:pos x="61" y="64"/>
                  </a:cxn>
                  <a:cxn ang="0">
                    <a:pos x="50" y="59"/>
                  </a:cxn>
                  <a:cxn ang="0">
                    <a:pos x="49" y="58"/>
                  </a:cxn>
                  <a:cxn ang="0">
                    <a:pos x="63" y="44"/>
                  </a:cxn>
                  <a:cxn ang="0">
                    <a:pos x="67" y="41"/>
                  </a:cxn>
                  <a:cxn ang="0">
                    <a:pos x="71" y="39"/>
                  </a:cxn>
                  <a:cxn ang="0">
                    <a:pos x="75" y="38"/>
                  </a:cxn>
                  <a:cxn ang="0">
                    <a:pos x="75" y="31"/>
                  </a:cxn>
                  <a:cxn ang="0">
                    <a:pos x="60" y="11"/>
                  </a:cxn>
                  <a:cxn ang="0">
                    <a:pos x="58" y="9"/>
                  </a:cxn>
                  <a:cxn ang="0">
                    <a:pos x="33" y="0"/>
                  </a:cxn>
                  <a:cxn ang="0">
                    <a:pos x="28" y="0"/>
                  </a:cxn>
                  <a:cxn ang="0">
                    <a:pos x="22" y="3"/>
                  </a:cxn>
                  <a:cxn ang="0">
                    <a:pos x="10" y="8"/>
                  </a:cxn>
                  <a:cxn ang="0">
                    <a:pos x="3" y="16"/>
                  </a:cxn>
                  <a:cxn ang="0">
                    <a:pos x="0" y="55"/>
                  </a:cxn>
                  <a:cxn ang="0">
                    <a:pos x="0" y="56"/>
                  </a:cxn>
                  <a:cxn ang="0">
                    <a:pos x="2" y="63"/>
                  </a:cxn>
                  <a:cxn ang="0">
                    <a:pos x="5" y="69"/>
                  </a:cxn>
                </a:cxnLst>
                <a:rect l="0" t="0" r="r" b="b"/>
                <a:pathLst>
                  <a:path w="139" h="106">
                    <a:moveTo>
                      <a:pt x="5" y="69"/>
                    </a:moveTo>
                    <a:lnTo>
                      <a:pt x="5" y="73"/>
                    </a:lnTo>
                    <a:lnTo>
                      <a:pt x="13" y="80"/>
                    </a:lnTo>
                    <a:lnTo>
                      <a:pt x="14" y="81"/>
                    </a:lnTo>
                    <a:lnTo>
                      <a:pt x="38" y="94"/>
                    </a:lnTo>
                    <a:lnTo>
                      <a:pt x="41" y="94"/>
                    </a:lnTo>
                    <a:lnTo>
                      <a:pt x="52" y="91"/>
                    </a:lnTo>
                    <a:lnTo>
                      <a:pt x="75" y="81"/>
                    </a:lnTo>
                    <a:lnTo>
                      <a:pt x="86" y="84"/>
                    </a:lnTo>
                    <a:lnTo>
                      <a:pt x="86" y="88"/>
                    </a:lnTo>
                    <a:lnTo>
                      <a:pt x="94" y="100"/>
                    </a:lnTo>
                    <a:lnTo>
                      <a:pt x="96" y="100"/>
                    </a:lnTo>
                    <a:lnTo>
                      <a:pt x="113" y="106"/>
                    </a:lnTo>
                    <a:lnTo>
                      <a:pt x="114" y="106"/>
                    </a:lnTo>
                    <a:lnTo>
                      <a:pt x="114" y="105"/>
                    </a:lnTo>
                    <a:lnTo>
                      <a:pt x="136" y="80"/>
                    </a:lnTo>
                    <a:lnTo>
                      <a:pt x="139" y="73"/>
                    </a:lnTo>
                    <a:lnTo>
                      <a:pt x="135" y="72"/>
                    </a:lnTo>
                    <a:lnTo>
                      <a:pt x="128" y="70"/>
                    </a:lnTo>
                    <a:lnTo>
                      <a:pt x="94" y="63"/>
                    </a:lnTo>
                    <a:lnTo>
                      <a:pt x="75" y="53"/>
                    </a:lnTo>
                    <a:lnTo>
                      <a:pt x="74" y="53"/>
                    </a:lnTo>
                    <a:lnTo>
                      <a:pt x="71" y="53"/>
                    </a:lnTo>
                    <a:lnTo>
                      <a:pt x="67" y="55"/>
                    </a:lnTo>
                    <a:lnTo>
                      <a:pt x="67" y="56"/>
                    </a:lnTo>
                    <a:lnTo>
                      <a:pt x="67" y="61"/>
                    </a:lnTo>
                    <a:lnTo>
                      <a:pt x="66" y="63"/>
                    </a:lnTo>
                    <a:lnTo>
                      <a:pt x="64" y="64"/>
                    </a:lnTo>
                    <a:lnTo>
                      <a:pt x="61" y="64"/>
                    </a:lnTo>
                    <a:lnTo>
                      <a:pt x="50" y="59"/>
                    </a:lnTo>
                    <a:lnTo>
                      <a:pt x="49" y="58"/>
                    </a:lnTo>
                    <a:lnTo>
                      <a:pt x="63" y="44"/>
                    </a:lnTo>
                    <a:lnTo>
                      <a:pt x="67" y="41"/>
                    </a:lnTo>
                    <a:lnTo>
                      <a:pt x="71" y="39"/>
                    </a:lnTo>
                    <a:lnTo>
                      <a:pt x="75" y="38"/>
                    </a:lnTo>
                    <a:lnTo>
                      <a:pt x="75" y="31"/>
                    </a:lnTo>
                    <a:lnTo>
                      <a:pt x="60" y="11"/>
                    </a:lnTo>
                    <a:lnTo>
                      <a:pt x="58" y="9"/>
                    </a:lnTo>
                    <a:lnTo>
                      <a:pt x="33" y="0"/>
                    </a:lnTo>
                    <a:lnTo>
                      <a:pt x="28" y="0"/>
                    </a:lnTo>
                    <a:lnTo>
                      <a:pt x="22" y="3"/>
                    </a:lnTo>
                    <a:lnTo>
                      <a:pt x="10" y="8"/>
                    </a:lnTo>
                    <a:lnTo>
                      <a:pt x="3" y="16"/>
                    </a:lnTo>
                    <a:lnTo>
                      <a:pt x="0" y="55"/>
                    </a:lnTo>
                    <a:lnTo>
                      <a:pt x="0" y="56"/>
                    </a:lnTo>
                    <a:lnTo>
                      <a:pt x="2" y="63"/>
                    </a:lnTo>
                    <a:lnTo>
                      <a:pt x="5" y="69"/>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78" name="Freeform 1271"/>
              <p:cNvSpPr>
                <a:spLocks/>
              </p:cNvSpPr>
              <p:nvPr/>
            </p:nvSpPr>
            <p:spPr bwMode="auto">
              <a:xfrm>
                <a:off x="5064125" y="982663"/>
                <a:ext cx="95250" cy="84138"/>
              </a:xfrm>
              <a:custGeom>
                <a:avLst/>
                <a:gdLst/>
                <a:ahLst/>
                <a:cxnLst>
                  <a:cxn ang="0">
                    <a:pos x="0" y="51"/>
                  </a:cxn>
                  <a:cxn ang="0">
                    <a:pos x="2" y="53"/>
                  </a:cxn>
                  <a:cxn ang="0">
                    <a:pos x="2" y="53"/>
                  </a:cxn>
                  <a:cxn ang="0">
                    <a:pos x="41" y="22"/>
                  </a:cxn>
                  <a:cxn ang="0">
                    <a:pos x="44" y="15"/>
                  </a:cxn>
                  <a:cxn ang="0">
                    <a:pos x="52" y="12"/>
                  </a:cxn>
                  <a:cxn ang="0">
                    <a:pos x="58" y="14"/>
                  </a:cxn>
                  <a:cxn ang="0">
                    <a:pos x="58" y="14"/>
                  </a:cxn>
                  <a:cxn ang="0">
                    <a:pos x="60" y="14"/>
                  </a:cxn>
                  <a:cxn ang="0">
                    <a:pos x="60" y="12"/>
                  </a:cxn>
                  <a:cxn ang="0">
                    <a:pos x="58" y="4"/>
                  </a:cxn>
                  <a:cxn ang="0">
                    <a:pos x="56" y="1"/>
                  </a:cxn>
                  <a:cxn ang="0">
                    <a:pos x="56" y="0"/>
                  </a:cxn>
                  <a:cxn ang="0">
                    <a:pos x="55" y="0"/>
                  </a:cxn>
                  <a:cxn ang="0">
                    <a:pos x="55" y="0"/>
                  </a:cxn>
                  <a:cxn ang="0">
                    <a:pos x="30" y="9"/>
                  </a:cxn>
                  <a:cxn ang="0">
                    <a:pos x="17" y="15"/>
                  </a:cxn>
                  <a:cxn ang="0">
                    <a:pos x="2" y="37"/>
                  </a:cxn>
                  <a:cxn ang="0">
                    <a:pos x="0" y="42"/>
                  </a:cxn>
                  <a:cxn ang="0">
                    <a:pos x="0" y="42"/>
                  </a:cxn>
                  <a:cxn ang="0">
                    <a:pos x="0" y="48"/>
                  </a:cxn>
                  <a:cxn ang="0">
                    <a:pos x="0" y="51"/>
                  </a:cxn>
                  <a:cxn ang="0">
                    <a:pos x="0" y="51"/>
                  </a:cxn>
                </a:cxnLst>
                <a:rect l="0" t="0" r="r" b="b"/>
                <a:pathLst>
                  <a:path w="60" h="53">
                    <a:moveTo>
                      <a:pt x="0" y="51"/>
                    </a:moveTo>
                    <a:lnTo>
                      <a:pt x="2" y="53"/>
                    </a:lnTo>
                    <a:lnTo>
                      <a:pt x="2" y="53"/>
                    </a:lnTo>
                    <a:lnTo>
                      <a:pt x="41" y="22"/>
                    </a:lnTo>
                    <a:lnTo>
                      <a:pt x="44" y="15"/>
                    </a:lnTo>
                    <a:lnTo>
                      <a:pt x="52" y="12"/>
                    </a:lnTo>
                    <a:lnTo>
                      <a:pt x="58" y="14"/>
                    </a:lnTo>
                    <a:lnTo>
                      <a:pt x="58" y="14"/>
                    </a:lnTo>
                    <a:lnTo>
                      <a:pt x="60" y="14"/>
                    </a:lnTo>
                    <a:lnTo>
                      <a:pt x="60" y="12"/>
                    </a:lnTo>
                    <a:lnTo>
                      <a:pt x="58" y="4"/>
                    </a:lnTo>
                    <a:lnTo>
                      <a:pt x="56" y="1"/>
                    </a:lnTo>
                    <a:lnTo>
                      <a:pt x="56" y="0"/>
                    </a:lnTo>
                    <a:lnTo>
                      <a:pt x="55" y="0"/>
                    </a:lnTo>
                    <a:lnTo>
                      <a:pt x="55" y="0"/>
                    </a:lnTo>
                    <a:lnTo>
                      <a:pt x="30" y="9"/>
                    </a:lnTo>
                    <a:lnTo>
                      <a:pt x="17" y="15"/>
                    </a:lnTo>
                    <a:lnTo>
                      <a:pt x="2" y="37"/>
                    </a:lnTo>
                    <a:lnTo>
                      <a:pt x="0" y="42"/>
                    </a:lnTo>
                    <a:lnTo>
                      <a:pt x="0" y="42"/>
                    </a:lnTo>
                    <a:lnTo>
                      <a:pt x="0" y="48"/>
                    </a:lnTo>
                    <a:lnTo>
                      <a:pt x="0" y="51"/>
                    </a:lnTo>
                    <a:lnTo>
                      <a:pt x="0" y="51"/>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79" name="Freeform 1272"/>
              <p:cNvSpPr>
                <a:spLocks/>
              </p:cNvSpPr>
              <p:nvPr/>
            </p:nvSpPr>
            <p:spPr bwMode="auto">
              <a:xfrm>
                <a:off x="5067300" y="1081088"/>
                <a:ext cx="46038" cy="55563"/>
              </a:xfrm>
              <a:custGeom>
                <a:avLst/>
                <a:gdLst/>
                <a:ahLst/>
                <a:cxnLst>
                  <a:cxn ang="0">
                    <a:pos x="14" y="0"/>
                  </a:cxn>
                  <a:cxn ang="0">
                    <a:pos x="12" y="0"/>
                  </a:cxn>
                  <a:cxn ang="0">
                    <a:pos x="6" y="3"/>
                  </a:cxn>
                  <a:cxn ang="0">
                    <a:pos x="4" y="3"/>
                  </a:cxn>
                  <a:cxn ang="0">
                    <a:pos x="4" y="3"/>
                  </a:cxn>
                  <a:cxn ang="0">
                    <a:pos x="0" y="31"/>
                  </a:cxn>
                  <a:cxn ang="0">
                    <a:pos x="1" y="33"/>
                  </a:cxn>
                  <a:cxn ang="0">
                    <a:pos x="1" y="33"/>
                  </a:cxn>
                  <a:cxn ang="0">
                    <a:pos x="3" y="35"/>
                  </a:cxn>
                  <a:cxn ang="0">
                    <a:pos x="6" y="35"/>
                  </a:cxn>
                  <a:cxn ang="0">
                    <a:pos x="8" y="33"/>
                  </a:cxn>
                  <a:cxn ang="0">
                    <a:pos x="28" y="22"/>
                  </a:cxn>
                  <a:cxn ang="0">
                    <a:pos x="29" y="17"/>
                  </a:cxn>
                  <a:cxn ang="0">
                    <a:pos x="23" y="8"/>
                  </a:cxn>
                  <a:cxn ang="0">
                    <a:pos x="23" y="8"/>
                  </a:cxn>
                  <a:cxn ang="0">
                    <a:pos x="23" y="8"/>
                  </a:cxn>
                  <a:cxn ang="0">
                    <a:pos x="22" y="6"/>
                  </a:cxn>
                  <a:cxn ang="0">
                    <a:pos x="14" y="0"/>
                  </a:cxn>
                </a:cxnLst>
                <a:rect l="0" t="0" r="r" b="b"/>
                <a:pathLst>
                  <a:path w="29" h="35">
                    <a:moveTo>
                      <a:pt x="14" y="0"/>
                    </a:moveTo>
                    <a:lnTo>
                      <a:pt x="12" y="0"/>
                    </a:lnTo>
                    <a:lnTo>
                      <a:pt x="6" y="3"/>
                    </a:lnTo>
                    <a:lnTo>
                      <a:pt x="4" y="3"/>
                    </a:lnTo>
                    <a:lnTo>
                      <a:pt x="4" y="3"/>
                    </a:lnTo>
                    <a:lnTo>
                      <a:pt x="0" y="31"/>
                    </a:lnTo>
                    <a:lnTo>
                      <a:pt x="1" y="33"/>
                    </a:lnTo>
                    <a:lnTo>
                      <a:pt x="1" y="33"/>
                    </a:lnTo>
                    <a:lnTo>
                      <a:pt x="3" y="35"/>
                    </a:lnTo>
                    <a:lnTo>
                      <a:pt x="6" y="35"/>
                    </a:lnTo>
                    <a:lnTo>
                      <a:pt x="8" y="33"/>
                    </a:lnTo>
                    <a:lnTo>
                      <a:pt x="28" y="22"/>
                    </a:lnTo>
                    <a:lnTo>
                      <a:pt x="29" y="17"/>
                    </a:lnTo>
                    <a:lnTo>
                      <a:pt x="23" y="8"/>
                    </a:lnTo>
                    <a:lnTo>
                      <a:pt x="23" y="8"/>
                    </a:lnTo>
                    <a:lnTo>
                      <a:pt x="23" y="8"/>
                    </a:lnTo>
                    <a:lnTo>
                      <a:pt x="22" y="6"/>
                    </a:lnTo>
                    <a:lnTo>
                      <a:pt x="14" y="0"/>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80" name="Freeform 1279"/>
              <p:cNvSpPr>
                <a:spLocks/>
              </p:cNvSpPr>
              <p:nvPr/>
            </p:nvSpPr>
            <p:spPr bwMode="auto">
              <a:xfrm>
                <a:off x="3883025" y="2762250"/>
                <a:ext cx="38100" cy="25400"/>
              </a:xfrm>
              <a:custGeom>
                <a:avLst/>
                <a:gdLst/>
                <a:ahLst/>
                <a:cxnLst>
                  <a:cxn ang="0">
                    <a:pos x="10" y="13"/>
                  </a:cxn>
                  <a:cxn ang="0">
                    <a:pos x="19" y="16"/>
                  </a:cxn>
                  <a:cxn ang="0">
                    <a:pos x="21" y="16"/>
                  </a:cxn>
                  <a:cxn ang="0">
                    <a:pos x="22" y="15"/>
                  </a:cxn>
                  <a:cxn ang="0">
                    <a:pos x="24" y="15"/>
                  </a:cxn>
                  <a:cxn ang="0">
                    <a:pos x="24" y="13"/>
                  </a:cxn>
                  <a:cxn ang="0">
                    <a:pos x="24" y="13"/>
                  </a:cxn>
                  <a:cxn ang="0">
                    <a:pos x="24" y="11"/>
                  </a:cxn>
                  <a:cxn ang="0">
                    <a:pos x="19" y="7"/>
                  </a:cxn>
                  <a:cxn ang="0">
                    <a:pos x="8" y="0"/>
                  </a:cxn>
                  <a:cxn ang="0">
                    <a:pos x="5" y="2"/>
                  </a:cxn>
                  <a:cxn ang="0">
                    <a:pos x="2" y="4"/>
                  </a:cxn>
                  <a:cxn ang="0">
                    <a:pos x="0" y="7"/>
                  </a:cxn>
                  <a:cxn ang="0">
                    <a:pos x="0" y="8"/>
                  </a:cxn>
                  <a:cxn ang="0">
                    <a:pos x="0" y="10"/>
                  </a:cxn>
                  <a:cxn ang="0">
                    <a:pos x="4" y="11"/>
                  </a:cxn>
                  <a:cxn ang="0">
                    <a:pos x="10" y="13"/>
                  </a:cxn>
                </a:cxnLst>
                <a:rect l="0" t="0" r="r" b="b"/>
                <a:pathLst>
                  <a:path w="24" h="16">
                    <a:moveTo>
                      <a:pt x="10" y="13"/>
                    </a:moveTo>
                    <a:lnTo>
                      <a:pt x="19" y="16"/>
                    </a:lnTo>
                    <a:lnTo>
                      <a:pt x="21" y="16"/>
                    </a:lnTo>
                    <a:lnTo>
                      <a:pt x="22" y="15"/>
                    </a:lnTo>
                    <a:lnTo>
                      <a:pt x="24" y="15"/>
                    </a:lnTo>
                    <a:lnTo>
                      <a:pt x="24" y="13"/>
                    </a:lnTo>
                    <a:lnTo>
                      <a:pt x="24" y="13"/>
                    </a:lnTo>
                    <a:lnTo>
                      <a:pt x="24" y="11"/>
                    </a:lnTo>
                    <a:lnTo>
                      <a:pt x="19" y="7"/>
                    </a:lnTo>
                    <a:lnTo>
                      <a:pt x="8" y="0"/>
                    </a:lnTo>
                    <a:lnTo>
                      <a:pt x="5" y="2"/>
                    </a:lnTo>
                    <a:lnTo>
                      <a:pt x="2" y="4"/>
                    </a:lnTo>
                    <a:lnTo>
                      <a:pt x="0" y="7"/>
                    </a:lnTo>
                    <a:lnTo>
                      <a:pt x="0" y="8"/>
                    </a:lnTo>
                    <a:lnTo>
                      <a:pt x="0" y="10"/>
                    </a:lnTo>
                    <a:lnTo>
                      <a:pt x="4" y="11"/>
                    </a:lnTo>
                    <a:lnTo>
                      <a:pt x="10" y="13"/>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81" name="Freeform 1289"/>
              <p:cNvSpPr>
                <a:spLocks/>
              </p:cNvSpPr>
              <p:nvPr/>
            </p:nvSpPr>
            <p:spPr bwMode="auto">
              <a:xfrm>
                <a:off x="4337050" y="3205163"/>
                <a:ext cx="22225" cy="28575"/>
              </a:xfrm>
              <a:custGeom>
                <a:avLst/>
                <a:gdLst/>
                <a:ahLst/>
                <a:cxnLst>
                  <a:cxn ang="0">
                    <a:pos x="10" y="18"/>
                  </a:cxn>
                  <a:cxn ang="0">
                    <a:pos x="11" y="18"/>
                  </a:cxn>
                  <a:cxn ang="0">
                    <a:pos x="11" y="17"/>
                  </a:cxn>
                  <a:cxn ang="0">
                    <a:pos x="14" y="14"/>
                  </a:cxn>
                  <a:cxn ang="0">
                    <a:pos x="14" y="12"/>
                  </a:cxn>
                  <a:cxn ang="0">
                    <a:pos x="13" y="1"/>
                  </a:cxn>
                  <a:cxn ang="0">
                    <a:pos x="11" y="0"/>
                  </a:cxn>
                  <a:cxn ang="0">
                    <a:pos x="11" y="0"/>
                  </a:cxn>
                  <a:cxn ang="0">
                    <a:pos x="11" y="0"/>
                  </a:cxn>
                  <a:cxn ang="0">
                    <a:pos x="10" y="0"/>
                  </a:cxn>
                  <a:cxn ang="0">
                    <a:pos x="7" y="3"/>
                  </a:cxn>
                  <a:cxn ang="0">
                    <a:pos x="5" y="4"/>
                  </a:cxn>
                  <a:cxn ang="0">
                    <a:pos x="0" y="14"/>
                  </a:cxn>
                  <a:cxn ang="0">
                    <a:pos x="0" y="17"/>
                  </a:cxn>
                  <a:cxn ang="0">
                    <a:pos x="0" y="18"/>
                  </a:cxn>
                  <a:cxn ang="0">
                    <a:pos x="2" y="18"/>
                  </a:cxn>
                  <a:cxn ang="0">
                    <a:pos x="10" y="18"/>
                  </a:cxn>
                </a:cxnLst>
                <a:rect l="0" t="0" r="r" b="b"/>
                <a:pathLst>
                  <a:path w="14" h="18">
                    <a:moveTo>
                      <a:pt x="10" y="18"/>
                    </a:moveTo>
                    <a:lnTo>
                      <a:pt x="11" y="18"/>
                    </a:lnTo>
                    <a:lnTo>
                      <a:pt x="11" y="17"/>
                    </a:lnTo>
                    <a:lnTo>
                      <a:pt x="14" y="14"/>
                    </a:lnTo>
                    <a:lnTo>
                      <a:pt x="14" y="12"/>
                    </a:lnTo>
                    <a:lnTo>
                      <a:pt x="13" y="1"/>
                    </a:lnTo>
                    <a:lnTo>
                      <a:pt x="11" y="0"/>
                    </a:lnTo>
                    <a:lnTo>
                      <a:pt x="11" y="0"/>
                    </a:lnTo>
                    <a:lnTo>
                      <a:pt x="11" y="0"/>
                    </a:lnTo>
                    <a:lnTo>
                      <a:pt x="10" y="0"/>
                    </a:lnTo>
                    <a:lnTo>
                      <a:pt x="7" y="3"/>
                    </a:lnTo>
                    <a:lnTo>
                      <a:pt x="5" y="4"/>
                    </a:lnTo>
                    <a:lnTo>
                      <a:pt x="0" y="14"/>
                    </a:lnTo>
                    <a:lnTo>
                      <a:pt x="0" y="17"/>
                    </a:lnTo>
                    <a:lnTo>
                      <a:pt x="0" y="18"/>
                    </a:lnTo>
                    <a:lnTo>
                      <a:pt x="2" y="18"/>
                    </a:lnTo>
                    <a:lnTo>
                      <a:pt x="10" y="18"/>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82" name="Freeform 1292"/>
              <p:cNvSpPr>
                <a:spLocks/>
              </p:cNvSpPr>
              <p:nvPr/>
            </p:nvSpPr>
            <p:spPr bwMode="auto">
              <a:xfrm>
                <a:off x="4181475" y="3251200"/>
                <a:ext cx="114300" cy="179388"/>
              </a:xfrm>
              <a:custGeom>
                <a:avLst/>
                <a:gdLst/>
                <a:ahLst/>
                <a:cxnLst>
                  <a:cxn ang="0">
                    <a:pos x="36" y="2"/>
                  </a:cxn>
                  <a:cxn ang="0">
                    <a:pos x="33" y="0"/>
                  </a:cxn>
                  <a:cxn ang="0">
                    <a:pos x="30" y="0"/>
                  </a:cxn>
                  <a:cxn ang="0">
                    <a:pos x="23" y="0"/>
                  </a:cxn>
                  <a:cxn ang="0">
                    <a:pos x="17" y="5"/>
                  </a:cxn>
                  <a:cxn ang="0">
                    <a:pos x="16" y="7"/>
                  </a:cxn>
                  <a:cxn ang="0">
                    <a:pos x="5" y="17"/>
                  </a:cxn>
                  <a:cxn ang="0">
                    <a:pos x="3" y="19"/>
                  </a:cxn>
                  <a:cxn ang="0">
                    <a:pos x="0" y="35"/>
                  </a:cxn>
                  <a:cxn ang="0">
                    <a:pos x="0" y="39"/>
                  </a:cxn>
                  <a:cxn ang="0">
                    <a:pos x="0" y="46"/>
                  </a:cxn>
                  <a:cxn ang="0">
                    <a:pos x="8" y="83"/>
                  </a:cxn>
                  <a:cxn ang="0">
                    <a:pos x="9" y="85"/>
                  </a:cxn>
                  <a:cxn ang="0">
                    <a:pos x="11" y="96"/>
                  </a:cxn>
                  <a:cxn ang="0">
                    <a:pos x="12" y="96"/>
                  </a:cxn>
                  <a:cxn ang="0">
                    <a:pos x="25" y="107"/>
                  </a:cxn>
                  <a:cxn ang="0">
                    <a:pos x="36" y="113"/>
                  </a:cxn>
                  <a:cxn ang="0">
                    <a:pos x="39" y="113"/>
                  </a:cxn>
                  <a:cxn ang="0">
                    <a:pos x="50" y="113"/>
                  </a:cxn>
                  <a:cxn ang="0">
                    <a:pos x="66" y="110"/>
                  </a:cxn>
                  <a:cxn ang="0">
                    <a:pos x="67" y="110"/>
                  </a:cxn>
                  <a:cxn ang="0">
                    <a:pos x="72" y="103"/>
                  </a:cxn>
                  <a:cxn ang="0">
                    <a:pos x="72" y="102"/>
                  </a:cxn>
                  <a:cxn ang="0">
                    <a:pos x="72" y="100"/>
                  </a:cxn>
                  <a:cxn ang="0">
                    <a:pos x="70" y="64"/>
                  </a:cxn>
                  <a:cxn ang="0">
                    <a:pos x="70" y="64"/>
                  </a:cxn>
                  <a:cxn ang="0">
                    <a:pos x="55" y="21"/>
                  </a:cxn>
                  <a:cxn ang="0">
                    <a:pos x="53" y="17"/>
                  </a:cxn>
                  <a:cxn ang="0">
                    <a:pos x="53" y="14"/>
                  </a:cxn>
                  <a:cxn ang="0">
                    <a:pos x="51" y="13"/>
                  </a:cxn>
                  <a:cxn ang="0">
                    <a:pos x="44" y="7"/>
                  </a:cxn>
                  <a:cxn ang="0">
                    <a:pos x="37" y="3"/>
                  </a:cxn>
                  <a:cxn ang="0">
                    <a:pos x="36" y="2"/>
                  </a:cxn>
                </a:cxnLst>
                <a:rect l="0" t="0" r="r" b="b"/>
                <a:pathLst>
                  <a:path w="72" h="113">
                    <a:moveTo>
                      <a:pt x="36" y="2"/>
                    </a:moveTo>
                    <a:lnTo>
                      <a:pt x="33" y="0"/>
                    </a:lnTo>
                    <a:lnTo>
                      <a:pt x="30" y="0"/>
                    </a:lnTo>
                    <a:lnTo>
                      <a:pt x="23" y="0"/>
                    </a:lnTo>
                    <a:lnTo>
                      <a:pt x="17" y="5"/>
                    </a:lnTo>
                    <a:lnTo>
                      <a:pt x="16" y="7"/>
                    </a:lnTo>
                    <a:lnTo>
                      <a:pt x="5" y="17"/>
                    </a:lnTo>
                    <a:lnTo>
                      <a:pt x="3" y="19"/>
                    </a:lnTo>
                    <a:lnTo>
                      <a:pt x="0" y="35"/>
                    </a:lnTo>
                    <a:lnTo>
                      <a:pt x="0" y="39"/>
                    </a:lnTo>
                    <a:lnTo>
                      <a:pt x="0" y="46"/>
                    </a:lnTo>
                    <a:lnTo>
                      <a:pt x="8" y="83"/>
                    </a:lnTo>
                    <a:lnTo>
                      <a:pt x="9" y="85"/>
                    </a:lnTo>
                    <a:lnTo>
                      <a:pt x="11" y="96"/>
                    </a:lnTo>
                    <a:lnTo>
                      <a:pt x="12" y="96"/>
                    </a:lnTo>
                    <a:lnTo>
                      <a:pt x="25" y="107"/>
                    </a:lnTo>
                    <a:lnTo>
                      <a:pt x="36" y="113"/>
                    </a:lnTo>
                    <a:lnTo>
                      <a:pt x="39" y="113"/>
                    </a:lnTo>
                    <a:lnTo>
                      <a:pt x="50" y="113"/>
                    </a:lnTo>
                    <a:lnTo>
                      <a:pt x="66" y="110"/>
                    </a:lnTo>
                    <a:lnTo>
                      <a:pt x="67" y="110"/>
                    </a:lnTo>
                    <a:lnTo>
                      <a:pt x="72" y="103"/>
                    </a:lnTo>
                    <a:lnTo>
                      <a:pt x="72" y="102"/>
                    </a:lnTo>
                    <a:lnTo>
                      <a:pt x="72" y="100"/>
                    </a:lnTo>
                    <a:lnTo>
                      <a:pt x="70" y="64"/>
                    </a:lnTo>
                    <a:lnTo>
                      <a:pt x="70" y="64"/>
                    </a:lnTo>
                    <a:lnTo>
                      <a:pt x="55" y="21"/>
                    </a:lnTo>
                    <a:lnTo>
                      <a:pt x="53" y="17"/>
                    </a:lnTo>
                    <a:lnTo>
                      <a:pt x="53" y="14"/>
                    </a:lnTo>
                    <a:lnTo>
                      <a:pt x="51" y="13"/>
                    </a:lnTo>
                    <a:lnTo>
                      <a:pt x="44" y="7"/>
                    </a:lnTo>
                    <a:lnTo>
                      <a:pt x="37" y="3"/>
                    </a:lnTo>
                    <a:lnTo>
                      <a:pt x="36" y="2"/>
                    </a:lnTo>
                    <a:close/>
                  </a:path>
                </a:pathLst>
              </a:custGeom>
              <a:solidFill>
                <a:schemeClr val="tx2"/>
              </a:solid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83" name="Freeform 1293"/>
              <p:cNvSpPr>
                <a:spLocks/>
              </p:cNvSpPr>
              <p:nvPr/>
            </p:nvSpPr>
            <p:spPr bwMode="auto">
              <a:xfrm>
                <a:off x="3629025" y="1865313"/>
                <a:ext cx="31750" cy="25400"/>
              </a:xfrm>
              <a:custGeom>
                <a:avLst/>
                <a:gdLst/>
                <a:ahLst/>
                <a:cxnLst>
                  <a:cxn ang="0">
                    <a:pos x="15" y="14"/>
                  </a:cxn>
                  <a:cxn ang="0">
                    <a:pos x="17" y="12"/>
                  </a:cxn>
                  <a:cxn ang="0">
                    <a:pos x="18" y="9"/>
                  </a:cxn>
                  <a:cxn ang="0">
                    <a:pos x="20" y="9"/>
                  </a:cxn>
                  <a:cxn ang="0">
                    <a:pos x="20" y="8"/>
                  </a:cxn>
                  <a:cxn ang="0">
                    <a:pos x="20" y="6"/>
                  </a:cxn>
                  <a:cxn ang="0">
                    <a:pos x="18" y="3"/>
                  </a:cxn>
                  <a:cxn ang="0">
                    <a:pos x="18" y="1"/>
                  </a:cxn>
                  <a:cxn ang="0">
                    <a:pos x="18" y="0"/>
                  </a:cxn>
                  <a:cxn ang="0">
                    <a:pos x="17" y="0"/>
                  </a:cxn>
                  <a:cxn ang="0">
                    <a:pos x="12" y="1"/>
                  </a:cxn>
                  <a:cxn ang="0">
                    <a:pos x="0" y="11"/>
                  </a:cxn>
                  <a:cxn ang="0">
                    <a:pos x="0" y="12"/>
                  </a:cxn>
                  <a:cxn ang="0">
                    <a:pos x="0" y="16"/>
                  </a:cxn>
                  <a:cxn ang="0">
                    <a:pos x="0" y="16"/>
                  </a:cxn>
                  <a:cxn ang="0">
                    <a:pos x="15" y="14"/>
                  </a:cxn>
                </a:cxnLst>
                <a:rect l="0" t="0" r="r" b="b"/>
                <a:pathLst>
                  <a:path w="20" h="16">
                    <a:moveTo>
                      <a:pt x="15" y="14"/>
                    </a:moveTo>
                    <a:lnTo>
                      <a:pt x="17" y="12"/>
                    </a:lnTo>
                    <a:lnTo>
                      <a:pt x="18" y="9"/>
                    </a:lnTo>
                    <a:lnTo>
                      <a:pt x="20" y="9"/>
                    </a:lnTo>
                    <a:lnTo>
                      <a:pt x="20" y="8"/>
                    </a:lnTo>
                    <a:lnTo>
                      <a:pt x="20" y="6"/>
                    </a:lnTo>
                    <a:lnTo>
                      <a:pt x="18" y="3"/>
                    </a:lnTo>
                    <a:lnTo>
                      <a:pt x="18" y="1"/>
                    </a:lnTo>
                    <a:lnTo>
                      <a:pt x="18" y="0"/>
                    </a:lnTo>
                    <a:lnTo>
                      <a:pt x="17" y="0"/>
                    </a:lnTo>
                    <a:lnTo>
                      <a:pt x="12" y="1"/>
                    </a:lnTo>
                    <a:lnTo>
                      <a:pt x="0" y="11"/>
                    </a:lnTo>
                    <a:lnTo>
                      <a:pt x="0" y="12"/>
                    </a:lnTo>
                    <a:lnTo>
                      <a:pt x="0" y="16"/>
                    </a:lnTo>
                    <a:lnTo>
                      <a:pt x="0" y="16"/>
                    </a:lnTo>
                    <a:lnTo>
                      <a:pt x="15" y="14"/>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84" name="Freeform 1294"/>
              <p:cNvSpPr>
                <a:spLocks/>
              </p:cNvSpPr>
              <p:nvPr/>
            </p:nvSpPr>
            <p:spPr bwMode="auto">
              <a:xfrm>
                <a:off x="3600450" y="1500188"/>
                <a:ext cx="347663" cy="484188"/>
              </a:xfrm>
              <a:custGeom>
                <a:avLst/>
                <a:gdLst/>
                <a:ahLst/>
                <a:cxnLst>
                  <a:cxn ang="0">
                    <a:pos x="8" y="199"/>
                  </a:cxn>
                  <a:cxn ang="0">
                    <a:pos x="18" y="211"/>
                  </a:cxn>
                  <a:cxn ang="0">
                    <a:pos x="32" y="219"/>
                  </a:cxn>
                  <a:cxn ang="0">
                    <a:pos x="36" y="214"/>
                  </a:cxn>
                  <a:cxn ang="0">
                    <a:pos x="69" y="238"/>
                  </a:cxn>
                  <a:cxn ang="0">
                    <a:pos x="63" y="239"/>
                  </a:cxn>
                  <a:cxn ang="0">
                    <a:pos x="52" y="236"/>
                  </a:cxn>
                  <a:cxn ang="0">
                    <a:pos x="46" y="233"/>
                  </a:cxn>
                  <a:cxn ang="0">
                    <a:pos x="10" y="263"/>
                  </a:cxn>
                  <a:cxn ang="0">
                    <a:pos x="0" y="261"/>
                  </a:cxn>
                  <a:cxn ang="0">
                    <a:pos x="25" y="292"/>
                  </a:cxn>
                  <a:cxn ang="0">
                    <a:pos x="75" y="275"/>
                  </a:cxn>
                  <a:cxn ang="0">
                    <a:pos x="100" y="246"/>
                  </a:cxn>
                  <a:cxn ang="0">
                    <a:pos x="92" y="221"/>
                  </a:cxn>
                  <a:cxn ang="0">
                    <a:pos x="88" y="196"/>
                  </a:cxn>
                  <a:cxn ang="0">
                    <a:pos x="92" y="188"/>
                  </a:cxn>
                  <a:cxn ang="0">
                    <a:pos x="99" y="186"/>
                  </a:cxn>
                  <a:cxn ang="0">
                    <a:pos x="92" y="206"/>
                  </a:cxn>
                  <a:cxn ang="0">
                    <a:pos x="96" y="214"/>
                  </a:cxn>
                  <a:cxn ang="0">
                    <a:pos x="122" y="235"/>
                  </a:cxn>
                  <a:cxn ang="0">
                    <a:pos x="144" y="224"/>
                  </a:cxn>
                  <a:cxn ang="0">
                    <a:pos x="166" y="192"/>
                  </a:cxn>
                  <a:cxn ang="0">
                    <a:pos x="169" y="178"/>
                  </a:cxn>
                  <a:cxn ang="0">
                    <a:pos x="136" y="167"/>
                  </a:cxn>
                  <a:cxn ang="0">
                    <a:pos x="136" y="167"/>
                  </a:cxn>
                  <a:cxn ang="0">
                    <a:pos x="194" y="131"/>
                  </a:cxn>
                  <a:cxn ang="0">
                    <a:pos x="199" y="131"/>
                  </a:cxn>
                  <a:cxn ang="0">
                    <a:pos x="217" y="119"/>
                  </a:cxn>
                  <a:cxn ang="0">
                    <a:pos x="219" y="103"/>
                  </a:cxn>
                  <a:cxn ang="0">
                    <a:pos x="214" y="100"/>
                  </a:cxn>
                  <a:cxn ang="0">
                    <a:pos x="199" y="116"/>
                  </a:cxn>
                  <a:cxn ang="0">
                    <a:pos x="172" y="117"/>
                  </a:cxn>
                  <a:cxn ang="0">
                    <a:pos x="180" y="100"/>
                  </a:cxn>
                  <a:cxn ang="0">
                    <a:pos x="214" y="36"/>
                  </a:cxn>
                  <a:cxn ang="0">
                    <a:pos x="194" y="0"/>
                  </a:cxn>
                  <a:cxn ang="0">
                    <a:pos x="191" y="2"/>
                  </a:cxn>
                  <a:cxn ang="0">
                    <a:pos x="191" y="5"/>
                  </a:cxn>
                  <a:cxn ang="0">
                    <a:pos x="186" y="13"/>
                  </a:cxn>
                  <a:cxn ang="0">
                    <a:pos x="144" y="46"/>
                  </a:cxn>
                  <a:cxn ang="0">
                    <a:pos x="114" y="66"/>
                  </a:cxn>
                  <a:cxn ang="0">
                    <a:pos x="82" y="81"/>
                  </a:cxn>
                  <a:cxn ang="0">
                    <a:pos x="78" y="99"/>
                  </a:cxn>
                  <a:cxn ang="0">
                    <a:pos x="83" y="108"/>
                  </a:cxn>
                  <a:cxn ang="0">
                    <a:pos x="57" y="119"/>
                  </a:cxn>
                  <a:cxn ang="0">
                    <a:pos x="50" y="111"/>
                  </a:cxn>
                  <a:cxn ang="0">
                    <a:pos x="16" y="128"/>
                  </a:cxn>
                  <a:cxn ang="0">
                    <a:pos x="10" y="147"/>
                  </a:cxn>
                  <a:cxn ang="0">
                    <a:pos x="22" y="180"/>
                  </a:cxn>
                </a:cxnLst>
                <a:rect l="0" t="0" r="r" b="b"/>
                <a:pathLst>
                  <a:path w="219" h="305">
                    <a:moveTo>
                      <a:pt x="22" y="180"/>
                    </a:moveTo>
                    <a:lnTo>
                      <a:pt x="13" y="189"/>
                    </a:lnTo>
                    <a:lnTo>
                      <a:pt x="8" y="199"/>
                    </a:lnTo>
                    <a:lnTo>
                      <a:pt x="8" y="200"/>
                    </a:lnTo>
                    <a:lnTo>
                      <a:pt x="8" y="202"/>
                    </a:lnTo>
                    <a:lnTo>
                      <a:pt x="18" y="211"/>
                    </a:lnTo>
                    <a:lnTo>
                      <a:pt x="24" y="216"/>
                    </a:lnTo>
                    <a:lnTo>
                      <a:pt x="25" y="216"/>
                    </a:lnTo>
                    <a:lnTo>
                      <a:pt x="32" y="219"/>
                    </a:lnTo>
                    <a:lnTo>
                      <a:pt x="33" y="217"/>
                    </a:lnTo>
                    <a:lnTo>
                      <a:pt x="33" y="216"/>
                    </a:lnTo>
                    <a:lnTo>
                      <a:pt x="36" y="214"/>
                    </a:lnTo>
                    <a:lnTo>
                      <a:pt x="52" y="221"/>
                    </a:lnTo>
                    <a:lnTo>
                      <a:pt x="64" y="230"/>
                    </a:lnTo>
                    <a:lnTo>
                      <a:pt x="69" y="238"/>
                    </a:lnTo>
                    <a:lnTo>
                      <a:pt x="69" y="238"/>
                    </a:lnTo>
                    <a:lnTo>
                      <a:pt x="67" y="239"/>
                    </a:lnTo>
                    <a:lnTo>
                      <a:pt x="63" y="239"/>
                    </a:lnTo>
                    <a:lnTo>
                      <a:pt x="53" y="238"/>
                    </a:lnTo>
                    <a:lnTo>
                      <a:pt x="52" y="236"/>
                    </a:lnTo>
                    <a:lnTo>
                      <a:pt x="52" y="236"/>
                    </a:lnTo>
                    <a:lnTo>
                      <a:pt x="50" y="235"/>
                    </a:lnTo>
                    <a:lnTo>
                      <a:pt x="47" y="233"/>
                    </a:lnTo>
                    <a:lnTo>
                      <a:pt x="46" y="233"/>
                    </a:lnTo>
                    <a:lnTo>
                      <a:pt x="43" y="238"/>
                    </a:lnTo>
                    <a:lnTo>
                      <a:pt x="11" y="263"/>
                    </a:lnTo>
                    <a:lnTo>
                      <a:pt x="10" y="263"/>
                    </a:lnTo>
                    <a:lnTo>
                      <a:pt x="3" y="260"/>
                    </a:lnTo>
                    <a:lnTo>
                      <a:pt x="2" y="261"/>
                    </a:lnTo>
                    <a:lnTo>
                      <a:pt x="0" y="261"/>
                    </a:lnTo>
                    <a:lnTo>
                      <a:pt x="3" y="269"/>
                    </a:lnTo>
                    <a:lnTo>
                      <a:pt x="19" y="288"/>
                    </a:lnTo>
                    <a:lnTo>
                      <a:pt x="25" y="292"/>
                    </a:lnTo>
                    <a:lnTo>
                      <a:pt x="39" y="305"/>
                    </a:lnTo>
                    <a:lnTo>
                      <a:pt x="74" y="275"/>
                    </a:lnTo>
                    <a:lnTo>
                      <a:pt x="75" y="275"/>
                    </a:lnTo>
                    <a:lnTo>
                      <a:pt x="85" y="266"/>
                    </a:lnTo>
                    <a:lnTo>
                      <a:pt x="100" y="246"/>
                    </a:lnTo>
                    <a:lnTo>
                      <a:pt x="100" y="246"/>
                    </a:lnTo>
                    <a:lnTo>
                      <a:pt x="100" y="242"/>
                    </a:lnTo>
                    <a:lnTo>
                      <a:pt x="96" y="227"/>
                    </a:lnTo>
                    <a:lnTo>
                      <a:pt x="92" y="221"/>
                    </a:lnTo>
                    <a:lnTo>
                      <a:pt x="91" y="219"/>
                    </a:lnTo>
                    <a:lnTo>
                      <a:pt x="89" y="217"/>
                    </a:lnTo>
                    <a:lnTo>
                      <a:pt x="88" y="196"/>
                    </a:lnTo>
                    <a:lnTo>
                      <a:pt x="88" y="194"/>
                    </a:lnTo>
                    <a:lnTo>
                      <a:pt x="89" y="191"/>
                    </a:lnTo>
                    <a:lnTo>
                      <a:pt x="92" y="188"/>
                    </a:lnTo>
                    <a:lnTo>
                      <a:pt x="97" y="186"/>
                    </a:lnTo>
                    <a:lnTo>
                      <a:pt x="99" y="186"/>
                    </a:lnTo>
                    <a:lnTo>
                      <a:pt x="99" y="186"/>
                    </a:lnTo>
                    <a:lnTo>
                      <a:pt x="99" y="188"/>
                    </a:lnTo>
                    <a:lnTo>
                      <a:pt x="94" y="197"/>
                    </a:lnTo>
                    <a:lnTo>
                      <a:pt x="92" y="206"/>
                    </a:lnTo>
                    <a:lnTo>
                      <a:pt x="94" y="210"/>
                    </a:lnTo>
                    <a:lnTo>
                      <a:pt x="94" y="211"/>
                    </a:lnTo>
                    <a:lnTo>
                      <a:pt x="96" y="214"/>
                    </a:lnTo>
                    <a:lnTo>
                      <a:pt x="96" y="216"/>
                    </a:lnTo>
                    <a:lnTo>
                      <a:pt x="107" y="230"/>
                    </a:lnTo>
                    <a:lnTo>
                      <a:pt x="122" y="235"/>
                    </a:lnTo>
                    <a:lnTo>
                      <a:pt x="128" y="233"/>
                    </a:lnTo>
                    <a:lnTo>
                      <a:pt x="142" y="224"/>
                    </a:lnTo>
                    <a:lnTo>
                      <a:pt x="144" y="224"/>
                    </a:lnTo>
                    <a:lnTo>
                      <a:pt x="144" y="222"/>
                    </a:lnTo>
                    <a:lnTo>
                      <a:pt x="163" y="197"/>
                    </a:lnTo>
                    <a:lnTo>
                      <a:pt x="166" y="192"/>
                    </a:lnTo>
                    <a:lnTo>
                      <a:pt x="167" y="186"/>
                    </a:lnTo>
                    <a:lnTo>
                      <a:pt x="169" y="186"/>
                    </a:lnTo>
                    <a:lnTo>
                      <a:pt x="169" y="178"/>
                    </a:lnTo>
                    <a:lnTo>
                      <a:pt x="166" y="160"/>
                    </a:lnTo>
                    <a:lnTo>
                      <a:pt x="163" y="160"/>
                    </a:lnTo>
                    <a:lnTo>
                      <a:pt x="136" y="167"/>
                    </a:lnTo>
                    <a:lnTo>
                      <a:pt x="135" y="167"/>
                    </a:lnTo>
                    <a:lnTo>
                      <a:pt x="136" y="167"/>
                    </a:lnTo>
                    <a:lnTo>
                      <a:pt x="136" y="167"/>
                    </a:lnTo>
                    <a:lnTo>
                      <a:pt x="163" y="152"/>
                    </a:lnTo>
                    <a:lnTo>
                      <a:pt x="166" y="125"/>
                    </a:lnTo>
                    <a:lnTo>
                      <a:pt x="194" y="131"/>
                    </a:lnTo>
                    <a:lnTo>
                      <a:pt x="196" y="131"/>
                    </a:lnTo>
                    <a:lnTo>
                      <a:pt x="197" y="133"/>
                    </a:lnTo>
                    <a:lnTo>
                      <a:pt x="199" y="131"/>
                    </a:lnTo>
                    <a:lnTo>
                      <a:pt x="205" y="130"/>
                    </a:lnTo>
                    <a:lnTo>
                      <a:pt x="214" y="121"/>
                    </a:lnTo>
                    <a:lnTo>
                      <a:pt x="217" y="119"/>
                    </a:lnTo>
                    <a:lnTo>
                      <a:pt x="219" y="119"/>
                    </a:lnTo>
                    <a:lnTo>
                      <a:pt x="219" y="117"/>
                    </a:lnTo>
                    <a:lnTo>
                      <a:pt x="219" y="103"/>
                    </a:lnTo>
                    <a:lnTo>
                      <a:pt x="219" y="103"/>
                    </a:lnTo>
                    <a:lnTo>
                      <a:pt x="217" y="100"/>
                    </a:lnTo>
                    <a:lnTo>
                      <a:pt x="214" y="100"/>
                    </a:lnTo>
                    <a:lnTo>
                      <a:pt x="207" y="106"/>
                    </a:lnTo>
                    <a:lnTo>
                      <a:pt x="203" y="111"/>
                    </a:lnTo>
                    <a:lnTo>
                      <a:pt x="199" y="116"/>
                    </a:lnTo>
                    <a:lnTo>
                      <a:pt x="188" y="121"/>
                    </a:lnTo>
                    <a:lnTo>
                      <a:pt x="186" y="121"/>
                    </a:lnTo>
                    <a:lnTo>
                      <a:pt x="172" y="117"/>
                    </a:lnTo>
                    <a:lnTo>
                      <a:pt x="172" y="116"/>
                    </a:lnTo>
                    <a:lnTo>
                      <a:pt x="172" y="113"/>
                    </a:lnTo>
                    <a:lnTo>
                      <a:pt x="180" y="100"/>
                    </a:lnTo>
                    <a:lnTo>
                      <a:pt x="205" y="60"/>
                    </a:lnTo>
                    <a:lnTo>
                      <a:pt x="214" y="41"/>
                    </a:lnTo>
                    <a:lnTo>
                      <a:pt x="214" y="36"/>
                    </a:lnTo>
                    <a:lnTo>
                      <a:pt x="213" y="19"/>
                    </a:lnTo>
                    <a:lnTo>
                      <a:pt x="200" y="5"/>
                    </a:lnTo>
                    <a:lnTo>
                      <a:pt x="194" y="0"/>
                    </a:lnTo>
                    <a:lnTo>
                      <a:pt x="192" y="0"/>
                    </a:lnTo>
                    <a:lnTo>
                      <a:pt x="191" y="0"/>
                    </a:lnTo>
                    <a:lnTo>
                      <a:pt x="191" y="2"/>
                    </a:lnTo>
                    <a:lnTo>
                      <a:pt x="191" y="2"/>
                    </a:lnTo>
                    <a:lnTo>
                      <a:pt x="191" y="3"/>
                    </a:lnTo>
                    <a:lnTo>
                      <a:pt x="191" y="5"/>
                    </a:lnTo>
                    <a:lnTo>
                      <a:pt x="191" y="8"/>
                    </a:lnTo>
                    <a:lnTo>
                      <a:pt x="191" y="8"/>
                    </a:lnTo>
                    <a:lnTo>
                      <a:pt x="186" y="13"/>
                    </a:lnTo>
                    <a:lnTo>
                      <a:pt x="177" y="21"/>
                    </a:lnTo>
                    <a:lnTo>
                      <a:pt x="157" y="33"/>
                    </a:lnTo>
                    <a:lnTo>
                      <a:pt x="144" y="46"/>
                    </a:lnTo>
                    <a:lnTo>
                      <a:pt x="136" y="58"/>
                    </a:lnTo>
                    <a:lnTo>
                      <a:pt x="121" y="64"/>
                    </a:lnTo>
                    <a:lnTo>
                      <a:pt x="114" y="66"/>
                    </a:lnTo>
                    <a:lnTo>
                      <a:pt x="100" y="69"/>
                    </a:lnTo>
                    <a:lnTo>
                      <a:pt x="99" y="69"/>
                    </a:lnTo>
                    <a:lnTo>
                      <a:pt x="82" y="81"/>
                    </a:lnTo>
                    <a:lnTo>
                      <a:pt x="77" y="88"/>
                    </a:lnTo>
                    <a:lnTo>
                      <a:pt x="77" y="89"/>
                    </a:lnTo>
                    <a:lnTo>
                      <a:pt x="78" y="99"/>
                    </a:lnTo>
                    <a:lnTo>
                      <a:pt x="80" y="102"/>
                    </a:lnTo>
                    <a:lnTo>
                      <a:pt x="82" y="106"/>
                    </a:lnTo>
                    <a:lnTo>
                      <a:pt x="83" y="108"/>
                    </a:lnTo>
                    <a:lnTo>
                      <a:pt x="89" y="127"/>
                    </a:lnTo>
                    <a:lnTo>
                      <a:pt x="72" y="124"/>
                    </a:lnTo>
                    <a:lnTo>
                      <a:pt x="57" y="119"/>
                    </a:lnTo>
                    <a:lnTo>
                      <a:pt x="57" y="117"/>
                    </a:lnTo>
                    <a:lnTo>
                      <a:pt x="57" y="114"/>
                    </a:lnTo>
                    <a:lnTo>
                      <a:pt x="50" y="111"/>
                    </a:lnTo>
                    <a:lnTo>
                      <a:pt x="33" y="103"/>
                    </a:lnTo>
                    <a:lnTo>
                      <a:pt x="32" y="103"/>
                    </a:lnTo>
                    <a:lnTo>
                      <a:pt x="16" y="128"/>
                    </a:lnTo>
                    <a:lnTo>
                      <a:pt x="16" y="130"/>
                    </a:lnTo>
                    <a:lnTo>
                      <a:pt x="10" y="146"/>
                    </a:lnTo>
                    <a:lnTo>
                      <a:pt x="10" y="147"/>
                    </a:lnTo>
                    <a:lnTo>
                      <a:pt x="10" y="152"/>
                    </a:lnTo>
                    <a:lnTo>
                      <a:pt x="16" y="171"/>
                    </a:lnTo>
                    <a:lnTo>
                      <a:pt x="22" y="180"/>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85" name="Freeform 1295"/>
              <p:cNvSpPr>
                <a:spLocks/>
              </p:cNvSpPr>
              <p:nvPr/>
            </p:nvSpPr>
            <p:spPr bwMode="auto">
              <a:xfrm>
                <a:off x="3571875" y="1976438"/>
                <a:ext cx="26988" cy="22225"/>
              </a:xfrm>
              <a:custGeom>
                <a:avLst/>
                <a:gdLst/>
                <a:ahLst/>
                <a:cxnLst>
                  <a:cxn ang="0">
                    <a:pos x="0" y="11"/>
                  </a:cxn>
                  <a:cxn ang="0">
                    <a:pos x="0" y="13"/>
                  </a:cxn>
                  <a:cxn ang="0">
                    <a:pos x="1" y="14"/>
                  </a:cxn>
                  <a:cxn ang="0">
                    <a:pos x="4" y="14"/>
                  </a:cxn>
                  <a:cxn ang="0">
                    <a:pos x="9" y="13"/>
                  </a:cxn>
                  <a:cxn ang="0">
                    <a:pos x="14" y="10"/>
                  </a:cxn>
                  <a:cxn ang="0">
                    <a:pos x="15" y="6"/>
                  </a:cxn>
                  <a:cxn ang="0">
                    <a:pos x="15" y="3"/>
                  </a:cxn>
                  <a:cxn ang="0">
                    <a:pos x="17" y="3"/>
                  </a:cxn>
                  <a:cxn ang="0">
                    <a:pos x="17" y="3"/>
                  </a:cxn>
                  <a:cxn ang="0">
                    <a:pos x="17" y="2"/>
                  </a:cxn>
                  <a:cxn ang="0">
                    <a:pos x="15" y="2"/>
                  </a:cxn>
                  <a:cxn ang="0">
                    <a:pos x="15" y="0"/>
                  </a:cxn>
                  <a:cxn ang="0">
                    <a:pos x="7" y="0"/>
                  </a:cxn>
                  <a:cxn ang="0">
                    <a:pos x="6" y="2"/>
                  </a:cxn>
                  <a:cxn ang="0">
                    <a:pos x="4" y="2"/>
                  </a:cxn>
                  <a:cxn ang="0">
                    <a:pos x="0" y="11"/>
                  </a:cxn>
                </a:cxnLst>
                <a:rect l="0" t="0" r="r" b="b"/>
                <a:pathLst>
                  <a:path w="17" h="14">
                    <a:moveTo>
                      <a:pt x="0" y="11"/>
                    </a:moveTo>
                    <a:lnTo>
                      <a:pt x="0" y="13"/>
                    </a:lnTo>
                    <a:lnTo>
                      <a:pt x="1" y="14"/>
                    </a:lnTo>
                    <a:lnTo>
                      <a:pt x="4" y="14"/>
                    </a:lnTo>
                    <a:lnTo>
                      <a:pt x="9" y="13"/>
                    </a:lnTo>
                    <a:lnTo>
                      <a:pt x="14" y="10"/>
                    </a:lnTo>
                    <a:lnTo>
                      <a:pt x="15" y="6"/>
                    </a:lnTo>
                    <a:lnTo>
                      <a:pt x="15" y="3"/>
                    </a:lnTo>
                    <a:lnTo>
                      <a:pt x="17" y="3"/>
                    </a:lnTo>
                    <a:lnTo>
                      <a:pt x="17" y="3"/>
                    </a:lnTo>
                    <a:lnTo>
                      <a:pt x="17" y="2"/>
                    </a:lnTo>
                    <a:lnTo>
                      <a:pt x="15" y="2"/>
                    </a:lnTo>
                    <a:lnTo>
                      <a:pt x="15" y="0"/>
                    </a:lnTo>
                    <a:lnTo>
                      <a:pt x="7" y="0"/>
                    </a:lnTo>
                    <a:lnTo>
                      <a:pt x="6" y="2"/>
                    </a:lnTo>
                    <a:lnTo>
                      <a:pt x="4" y="2"/>
                    </a:lnTo>
                    <a:lnTo>
                      <a:pt x="0" y="11"/>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86" name="Rectangle 1296"/>
              <p:cNvSpPr>
                <a:spLocks noChangeArrowheads="1"/>
              </p:cNvSpPr>
              <p:nvPr/>
            </p:nvSpPr>
            <p:spPr bwMode="auto">
              <a:xfrm>
                <a:off x="3814763" y="1765300"/>
                <a:ext cx="1588" cy="1588"/>
              </a:xfrm>
              <a:prstGeom prst="rect">
                <a:avLst/>
              </a:pr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87" name="Freeform 1297"/>
              <p:cNvSpPr>
                <a:spLocks/>
              </p:cNvSpPr>
              <p:nvPr/>
            </p:nvSpPr>
            <p:spPr bwMode="auto">
              <a:xfrm>
                <a:off x="3594100" y="1787525"/>
                <a:ext cx="23813" cy="20638"/>
              </a:xfrm>
              <a:custGeom>
                <a:avLst/>
                <a:gdLst/>
                <a:ahLst/>
                <a:cxnLst>
                  <a:cxn ang="0">
                    <a:pos x="1" y="10"/>
                  </a:cxn>
                  <a:cxn ang="0">
                    <a:pos x="1" y="11"/>
                  </a:cxn>
                  <a:cxn ang="0">
                    <a:pos x="9" y="13"/>
                  </a:cxn>
                  <a:cxn ang="0">
                    <a:pos x="12" y="13"/>
                  </a:cxn>
                  <a:cxn ang="0">
                    <a:pos x="14" y="13"/>
                  </a:cxn>
                  <a:cxn ang="0">
                    <a:pos x="15" y="11"/>
                  </a:cxn>
                  <a:cxn ang="0">
                    <a:pos x="15" y="10"/>
                  </a:cxn>
                  <a:cxn ang="0">
                    <a:pos x="14" y="4"/>
                  </a:cxn>
                  <a:cxn ang="0">
                    <a:pos x="12" y="2"/>
                  </a:cxn>
                  <a:cxn ang="0">
                    <a:pos x="12" y="2"/>
                  </a:cxn>
                  <a:cxn ang="0">
                    <a:pos x="9" y="0"/>
                  </a:cxn>
                  <a:cxn ang="0">
                    <a:pos x="6" y="0"/>
                  </a:cxn>
                  <a:cxn ang="0">
                    <a:pos x="1" y="5"/>
                  </a:cxn>
                  <a:cxn ang="0">
                    <a:pos x="0" y="7"/>
                  </a:cxn>
                  <a:cxn ang="0">
                    <a:pos x="1" y="10"/>
                  </a:cxn>
                  <a:cxn ang="0">
                    <a:pos x="1" y="10"/>
                  </a:cxn>
                </a:cxnLst>
                <a:rect l="0" t="0" r="r" b="b"/>
                <a:pathLst>
                  <a:path w="15" h="13">
                    <a:moveTo>
                      <a:pt x="1" y="10"/>
                    </a:moveTo>
                    <a:lnTo>
                      <a:pt x="1" y="11"/>
                    </a:lnTo>
                    <a:lnTo>
                      <a:pt x="9" y="13"/>
                    </a:lnTo>
                    <a:lnTo>
                      <a:pt x="12" y="13"/>
                    </a:lnTo>
                    <a:lnTo>
                      <a:pt x="14" y="13"/>
                    </a:lnTo>
                    <a:lnTo>
                      <a:pt x="15" y="11"/>
                    </a:lnTo>
                    <a:lnTo>
                      <a:pt x="15" y="10"/>
                    </a:lnTo>
                    <a:lnTo>
                      <a:pt x="14" y="4"/>
                    </a:lnTo>
                    <a:lnTo>
                      <a:pt x="12" y="2"/>
                    </a:lnTo>
                    <a:lnTo>
                      <a:pt x="12" y="2"/>
                    </a:lnTo>
                    <a:lnTo>
                      <a:pt x="9" y="0"/>
                    </a:lnTo>
                    <a:lnTo>
                      <a:pt x="6" y="0"/>
                    </a:lnTo>
                    <a:lnTo>
                      <a:pt x="1" y="5"/>
                    </a:lnTo>
                    <a:lnTo>
                      <a:pt x="0" y="7"/>
                    </a:lnTo>
                    <a:lnTo>
                      <a:pt x="1" y="10"/>
                    </a:lnTo>
                    <a:lnTo>
                      <a:pt x="1" y="10"/>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88" name="Freeform 1298"/>
              <p:cNvSpPr>
                <a:spLocks/>
              </p:cNvSpPr>
              <p:nvPr/>
            </p:nvSpPr>
            <p:spPr bwMode="auto">
              <a:xfrm>
                <a:off x="3697288" y="1657350"/>
                <a:ext cx="38100" cy="36513"/>
              </a:xfrm>
              <a:custGeom>
                <a:avLst/>
                <a:gdLst/>
                <a:ahLst/>
                <a:cxnLst>
                  <a:cxn ang="0">
                    <a:pos x="11" y="15"/>
                  </a:cxn>
                  <a:cxn ang="0">
                    <a:pos x="21" y="22"/>
                  </a:cxn>
                  <a:cxn ang="0">
                    <a:pos x="22" y="23"/>
                  </a:cxn>
                  <a:cxn ang="0">
                    <a:pos x="24" y="22"/>
                  </a:cxn>
                  <a:cxn ang="0">
                    <a:pos x="24" y="20"/>
                  </a:cxn>
                  <a:cxn ang="0">
                    <a:pos x="22" y="15"/>
                  </a:cxn>
                  <a:cxn ang="0">
                    <a:pos x="21" y="14"/>
                  </a:cxn>
                  <a:cxn ang="0">
                    <a:pos x="17" y="12"/>
                  </a:cxn>
                  <a:cxn ang="0">
                    <a:pos x="10" y="1"/>
                  </a:cxn>
                  <a:cxn ang="0">
                    <a:pos x="10" y="1"/>
                  </a:cxn>
                  <a:cxn ang="0">
                    <a:pos x="3" y="0"/>
                  </a:cxn>
                  <a:cxn ang="0">
                    <a:pos x="2" y="0"/>
                  </a:cxn>
                  <a:cxn ang="0">
                    <a:pos x="0" y="1"/>
                  </a:cxn>
                  <a:cxn ang="0">
                    <a:pos x="0" y="4"/>
                  </a:cxn>
                  <a:cxn ang="0">
                    <a:pos x="2" y="4"/>
                  </a:cxn>
                  <a:cxn ang="0">
                    <a:pos x="11" y="15"/>
                  </a:cxn>
                </a:cxnLst>
                <a:rect l="0" t="0" r="r" b="b"/>
                <a:pathLst>
                  <a:path w="24" h="23">
                    <a:moveTo>
                      <a:pt x="11" y="15"/>
                    </a:moveTo>
                    <a:lnTo>
                      <a:pt x="21" y="22"/>
                    </a:lnTo>
                    <a:lnTo>
                      <a:pt x="22" y="23"/>
                    </a:lnTo>
                    <a:lnTo>
                      <a:pt x="24" y="22"/>
                    </a:lnTo>
                    <a:lnTo>
                      <a:pt x="24" y="20"/>
                    </a:lnTo>
                    <a:lnTo>
                      <a:pt x="22" y="15"/>
                    </a:lnTo>
                    <a:lnTo>
                      <a:pt x="21" y="14"/>
                    </a:lnTo>
                    <a:lnTo>
                      <a:pt x="17" y="12"/>
                    </a:lnTo>
                    <a:lnTo>
                      <a:pt x="10" y="1"/>
                    </a:lnTo>
                    <a:lnTo>
                      <a:pt x="10" y="1"/>
                    </a:lnTo>
                    <a:lnTo>
                      <a:pt x="3" y="0"/>
                    </a:lnTo>
                    <a:lnTo>
                      <a:pt x="2" y="0"/>
                    </a:lnTo>
                    <a:lnTo>
                      <a:pt x="0" y="1"/>
                    </a:lnTo>
                    <a:lnTo>
                      <a:pt x="0" y="4"/>
                    </a:lnTo>
                    <a:lnTo>
                      <a:pt x="2" y="4"/>
                    </a:lnTo>
                    <a:lnTo>
                      <a:pt x="11" y="15"/>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89" name="Freeform 1299"/>
              <p:cNvSpPr>
                <a:spLocks/>
              </p:cNvSpPr>
              <p:nvPr/>
            </p:nvSpPr>
            <p:spPr bwMode="auto">
              <a:xfrm>
                <a:off x="3825875" y="2408238"/>
                <a:ext cx="73025" cy="77788"/>
              </a:xfrm>
              <a:custGeom>
                <a:avLst/>
                <a:gdLst/>
                <a:ahLst/>
                <a:cxnLst>
                  <a:cxn ang="0">
                    <a:pos x="46" y="17"/>
                  </a:cxn>
                  <a:cxn ang="0">
                    <a:pos x="44" y="16"/>
                  </a:cxn>
                  <a:cxn ang="0">
                    <a:pos x="44" y="14"/>
                  </a:cxn>
                  <a:cxn ang="0">
                    <a:pos x="41" y="9"/>
                  </a:cxn>
                  <a:cxn ang="0">
                    <a:pos x="30" y="2"/>
                  </a:cxn>
                  <a:cxn ang="0">
                    <a:pos x="27" y="0"/>
                  </a:cxn>
                  <a:cxn ang="0">
                    <a:pos x="22" y="0"/>
                  </a:cxn>
                  <a:cxn ang="0">
                    <a:pos x="16" y="2"/>
                  </a:cxn>
                  <a:cxn ang="0">
                    <a:pos x="15" y="3"/>
                  </a:cxn>
                  <a:cxn ang="0">
                    <a:pos x="8" y="8"/>
                  </a:cxn>
                  <a:cxn ang="0">
                    <a:pos x="0" y="19"/>
                  </a:cxn>
                  <a:cxn ang="0">
                    <a:pos x="5" y="25"/>
                  </a:cxn>
                  <a:cxn ang="0">
                    <a:pos x="13" y="36"/>
                  </a:cxn>
                  <a:cxn ang="0">
                    <a:pos x="25" y="47"/>
                  </a:cxn>
                  <a:cxn ang="0">
                    <a:pos x="27" y="49"/>
                  </a:cxn>
                  <a:cxn ang="0">
                    <a:pos x="30" y="47"/>
                  </a:cxn>
                  <a:cxn ang="0">
                    <a:pos x="33" y="45"/>
                  </a:cxn>
                  <a:cxn ang="0">
                    <a:pos x="36" y="42"/>
                  </a:cxn>
                  <a:cxn ang="0">
                    <a:pos x="40" y="39"/>
                  </a:cxn>
                  <a:cxn ang="0">
                    <a:pos x="41" y="36"/>
                  </a:cxn>
                  <a:cxn ang="0">
                    <a:pos x="43" y="34"/>
                  </a:cxn>
                  <a:cxn ang="0">
                    <a:pos x="43" y="25"/>
                  </a:cxn>
                  <a:cxn ang="0">
                    <a:pos x="44" y="25"/>
                  </a:cxn>
                  <a:cxn ang="0">
                    <a:pos x="44" y="25"/>
                  </a:cxn>
                  <a:cxn ang="0">
                    <a:pos x="46" y="17"/>
                  </a:cxn>
                </a:cxnLst>
                <a:rect l="0" t="0" r="r" b="b"/>
                <a:pathLst>
                  <a:path w="46" h="49">
                    <a:moveTo>
                      <a:pt x="46" y="17"/>
                    </a:moveTo>
                    <a:lnTo>
                      <a:pt x="44" y="16"/>
                    </a:lnTo>
                    <a:lnTo>
                      <a:pt x="44" y="14"/>
                    </a:lnTo>
                    <a:lnTo>
                      <a:pt x="41" y="9"/>
                    </a:lnTo>
                    <a:lnTo>
                      <a:pt x="30" y="2"/>
                    </a:lnTo>
                    <a:lnTo>
                      <a:pt x="27" y="0"/>
                    </a:lnTo>
                    <a:lnTo>
                      <a:pt x="22" y="0"/>
                    </a:lnTo>
                    <a:lnTo>
                      <a:pt x="16" y="2"/>
                    </a:lnTo>
                    <a:lnTo>
                      <a:pt x="15" y="3"/>
                    </a:lnTo>
                    <a:lnTo>
                      <a:pt x="8" y="8"/>
                    </a:lnTo>
                    <a:lnTo>
                      <a:pt x="0" y="19"/>
                    </a:lnTo>
                    <a:lnTo>
                      <a:pt x="5" y="25"/>
                    </a:lnTo>
                    <a:lnTo>
                      <a:pt x="13" y="36"/>
                    </a:lnTo>
                    <a:lnTo>
                      <a:pt x="25" y="47"/>
                    </a:lnTo>
                    <a:lnTo>
                      <a:pt x="27" y="49"/>
                    </a:lnTo>
                    <a:lnTo>
                      <a:pt x="30" y="47"/>
                    </a:lnTo>
                    <a:lnTo>
                      <a:pt x="33" y="45"/>
                    </a:lnTo>
                    <a:lnTo>
                      <a:pt x="36" y="42"/>
                    </a:lnTo>
                    <a:lnTo>
                      <a:pt x="40" y="39"/>
                    </a:lnTo>
                    <a:lnTo>
                      <a:pt x="41" y="36"/>
                    </a:lnTo>
                    <a:lnTo>
                      <a:pt x="43" y="34"/>
                    </a:lnTo>
                    <a:lnTo>
                      <a:pt x="43" y="25"/>
                    </a:lnTo>
                    <a:lnTo>
                      <a:pt x="44" y="25"/>
                    </a:lnTo>
                    <a:lnTo>
                      <a:pt x="44" y="25"/>
                    </a:lnTo>
                    <a:lnTo>
                      <a:pt x="46" y="17"/>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90" name="Freeform 1300"/>
              <p:cNvSpPr>
                <a:spLocks/>
              </p:cNvSpPr>
              <p:nvPr/>
            </p:nvSpPr>
            <p:spPr bwMode="auto">
              <a:xfrm>
                <a:off x="3630613" y="2724150"/>
                <a:ext cx="93663" cy="66675"/>
              </a:xfrm>
              <a:custGeom>
                <a:avLst/>
                <a:gdLst/>
                <a:ahLst/>
                <a:cxnLst>
                  <a:cxn ang="0">
                    <a:pos x="9" y="9"/>
                  </a:cxn>
                  <a:cxn ang="0">
                    <a:pos x="2" y="15"/>
                  </a:cxn>
                  <a:cxn ang="0">
                    <a:pos x="0" y="17"/>
                  </a:cxn>
                  <a:cxn ang="0">
                    <a:pos x="0" y="20"/>
                  </a:cxn>
                  <a:cxn ang="0">
                    <a:pos x="2" y="32"/>
                  </a:cxn>
                  <a:cxn ang="0">
                    <a:pos x="5" y="37"/>
                  </a:cxn>
                  <a:cxn ang="0">
                    <a:pos x="13" y="40"/>
                  </a:cxn>
                  <a:cxn ang="0">
                    <a:pos x="13" y="42"/>
                  </a:cxn>
                  <a:cxn ang="0">
                    <a:pos x="17" y="40"/>
                  </a:cxn>
                  <a:cxn ang="0">
                    <a:pos x="17" y="40"/>
                  </a:cxn>
                  <a:cxn ang="0">
                    <a:pos x="56" y="12"/>
                  </a:cxn>
                  <a:cxn ang="0">
                    <a:pos x="59" y="7"/>
                  </a:cxn>
                  <a:cxn ang="0">
                    <a:pos x="55" y="3"/>
                  </a:cxn>
                  <a:cxn ang="0">
                    <a:pos x="50" y="0"/>
                  </a:cxn>
                  <a:cxn ang="0">
                    <a:pos x="9" y="9"/>
                  </a:cxn>
                </a:cxnLst>
                <a:rect l="0" t="0" r="r" b="b"/>
                <a:pathLst>
                  <a:path w="59" h="42">
                    <a:moveTo>
                      <a:pt x="9" y="9"/>
                    </a:moveTo>
                    <a:lnTo>
                      <a:pt x="2" y="15"/>
                    </a:lnTo>
                    <a:lnTo>
                      <a:pt x="0" y="17"/>
                    </a:lnTo>
                    <a:lnTo>
                      <a:pt x="0" y="20"/>
                    </a:lnTo>
                    <a:lnTo>
                      <a:pt x="2" y="32"/>
                    </a:lnTo>
                    <a:lnTo>
                      <a:pt x="5" y="37"/>
                    </a:lnTo>
                    <a:lnTo>
                      <a:pt x="13" y="40"/>
                    </a:lnTo>
                    <a:lnTo>
                      <a:pt x="13" y="42"/>
                    </a:lnTo>
                    <a:lnTo>
                      <a:pt x="17" y="40"/>
                    </a:lnTo>
                    <a:lnTo>
                      <a:pt x="17" y="40"/>
                    </a:lnTo>
                    <a:lnTo>
                      <a:pt x="56" y="12"/>
                    </a:lnTo>
                    <a:lnTo>
                      <a:pt x="59" y="7"/>
                    </a:lnTo>
                    <a:lnTo>
                      <a:pt x="55" y="3"/>
                    </a:lnTo>
                    <a:lnTo>
                      <a:pt x="50" y="0"/>
                    </a:lnTo>
                    <a:lnTo>
                      <a:pt x="9" y="9"/>
                    </a:lnTo>
                    <a:close/>
                  </a:path>
                </a:pathLst>
              </a:custGeom>
              <a:solidFill>
                <a:schemeClr val="tx2"/>
              </a:solid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91" name="Freeform 1301"/>
              <p:cNvSpPr>
                <a:spLocks/>
              </p:cNvSpPr>
              <p:nvPr/>
            </p:nvSpPr>
            <p:spPr bwMode="auto">
              <a:xfrm>
                <a:off x="3559175" y="1946275"/>
                <a:ext cx="22225" cy="17463"/>
              </a:xfrm>
              <a:custGeom>
                <a:avLst/>
                <a:gdLst/>
                <a:ahLst/>
                <a:cxnLst>
                  <a:cxn ang="0">
                    <a:pos x="12" y="8"/>
                  </a:cxn>
                  <a:cxn ang="0">
                    <a:pos x="14" y="5"/>
                  </a:cxn>
                  <a:cxn ang="0">
                    <a:pos x="12" y="4"/>
                  </a:cxn>
                  <a:cxn ang="0">
                    <a:pos x="11" y="4"/>
                  </a:cxn>
                  <a:cxn ang="0">
                    <a:pos x="11" y="2"/>
                  </a:cxn>
                  <a:cxn ang="0">
                    <a:pos x="9" y="0"/>
                  </a:cxn>
                  <a:cxn ang="0">
                    <a:pos x="8" y="0"/>
                  </a:cxn>
                  <a:cxn ang="0">
                    <a:pos x="6" y="2"/>
                  </a:cxn>
                  <a:cxn ang="0">
                    <a:pos x="1" y="5"/>
                  </a:cxn>
                  <a:cxn ang="0">
                    <a:pos x="0" y="7"/>
                  </a:cxn>
                  <a:cxn ang="0">
                    <a:pos x="0" y="8"/>
                  </a:cxn>
                  <a:cxn ang="0">
                    <a:pos x="0" y="8"/>
                  </a:cxn>
                  <a:cxn ang="0">
                    <a:pos x="6" y="11"/>
                  </a:cxn>
                  <a:cxn ang="0">
                    <a:pos x="12" y="8"/>
                  </a:cxn>
                </a:cxnLst>
                <a:rect l="0" t="0" r="r" b="b"/>
                <a:pathLst>
                  <a:path w="14" h="11">
                    <a:moveTo>
                      <a:pt x="12" y="8"/>
                    </a:moveTo>
                    <a:lnTo>
                      <a:pt x="14" y="5"/>
                    </a:lnTo>
                    <a:lnTo>
                      <a:pt x="12" y="4"/>
                    </a:lnTo>
                    <a:lnTo>
                      <a:pt x="11" y="4"/>
                    </a:lnTo>
                    <a:lnTo>
                      <a:pt x="11" y="2"/>
                    </a:lnTo>
                    <a:lnTo>
                      <a:pt x="9" y="0"/>
                    </a:lnTo>
                    <a:lnTo>
                      <a:pt x="8" y="0"/>
                    </a:lnTo>
                    <a:lnTo>
                      <a:pt x="6" y="2"/>
                    </a:lnTo>
                    <a:lnTo>
                      <a:pt x="1" y="5"/>
                    </a:lnTo>
                    <a:lnTo>
                      <a:pt x="0" y="7"/>
                    </a:lnTo>
                    <a:lnTo>
                      <a:pt x="0" y="8"/>
                    </a:lnTo>
                    <a:lnTo>
                      <a:pt x="0" y="8"/>
                    </a:lnTo>
                    <a:lnTo>
                      <a:pt x="6" y="11"/>
                    </a:lnTo>
                    <a:lnTo>
                      <a:pt x="12" y="8"/>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92" name="Freeform 1302"/>
              <p:cNvSpPr>
                <a:spLocks/>
              </p:cNvSpPr>
              <p:nvPr/>
            </p:nvSpPr>
            <p:spPr bwMode="auto">
              <a:xfrm>
                <a:off x="3705225" y="1684338"/>
                <a:ext cx="7938" cy="4763"/>
              </a:xfrm>
              <a:custGeom>
                <a:avLst/>
                <a:gdLst/>
                <a:ahLst/>
                <a:cxnLst>
                  <a:cxn ang="0">
                    <a:pos x="1" y="0"/>
                  </a:cxn>
                  <a:cxn ang="0">
                    <a:pos x="0" y="0"/>
                  </a:cxn>
                  <a:cxn ang="0">
                    <a:pos x="0" y="0"/>
                  </a:cxn>
                  <a:cxn ang="0">
                    <a:pos x="0" y="1"/>
                  </a:cxn>
                  <a:cxn ang="0">
                    <a:pos x="3" y="3"/>
                  </a:cxn>
                  <a:cxn ang="0">
                    <a:pos x="3" y="3"/>
                  </a:cxn>
                  <a:cxn ang="0">
                    <a:pos x="5" y="3"/>
                  </a:cxn>
                  <a:cxn ang="0">
                    <a:pos x="5" y="1"/>
                  </a:cxn>
                  <a:cxn ang="0">
                    <a:pos x="3" y="0"/>
                  </a:cxn>
                  <a:cxn ang="0">
                    <a:pos x="1" y="0"/>
                  </a:cxn>
                  <a:cxn ang="0">
                    <a:pos x="1" y="0"/>
                  </a:cxn>
                </a:cxnLst>
                <a:rect l="0" t="0" r="r" b="b"/>
                <a:pathLst>
                  <a:path w="5" h="3">
                    <a:moveTo>
                      <a:pt x="1" y="0"/>
                    </a:moveTo>
                    <a:lnTo>
                      <a:pt x="0" y="0"/>
                    </a:lnTo>
                    <a:lnTo>
                      <a:pt x="0" y="0"/>
                    </a:lnTo>
                    <a:lnTo>
                      <a:pt x="0" y="1"/>
                    </a:lnTo>
                    <a:lnTo>
                      <a:pt x="3" y="3"/>
                    </a:lnTo>
                    <a:lnTo>
                      <a:pt x="3" y="3"/>
                    </a:lnTo>
                    <a:lnTo>
                      <a:pt x="5" y="3"/>
                    </a:lnTo>
                    <a:lnTo>
                      <a:pt x="5" y="1"/>
                    </a:lnTo>
                    <a:lnTo>
                      <a:pt x="3" y="0"/>
                    </a:lnTo>
                    <a:lnTo>
                      <a:pt x="1" y="0"/>
                    </a:lnTo>
                    <a:lnTo>
                      <a:pt x="1" y="0"/>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93" name="Freeform 1303"/>
              <p:cNvSpPr>
                <a:spLocks/>
              </p:cNvSpPr>
              <p:nvPr/>
            </p:nvSpPr>
            <p:spPr bwMode="auto">
              <a:xfrm>
                <a:off x="3554413" y="2093913"/>
                <a:ext cx="19050" cy="23813"/>
              </a:xfrm>
              <a:custGeom>
                <a:avLst/>
                <a:gdLst/>
                <a:ahLst/>
                <a:cxnLst>
                  <a:cxn ang="0">
                    <a:pos x="12" y="3"/>
                  </a:cxn>
                  <a:cxn ang="0">
                    <a:pos x="12" y="1"/>
                  </a:cxn>
                  <a:cxn ang="0">
                    <a:pos x="11" y="0"/>
                  </a:cxn>
                  <a:cxn ang="0">
                    <a:pos x="7" y="0"/>
                  </a:cxn>
                  <a:cxn ang="0">
                    <a:pos x="6" y="1"/>
                  </a:cxn>
                  <a:cxn ang="0">
                    <a:pos x="4" y="3"/>
                  </a:cxn>
                  <a:cxn ang="0">
                    <a:pos x="1" y="9"/>
                  </a:cxn>
                  <a:cxn ang="0">
                    <a:pos x="0" y="11"/>
                  </a:cxn>
                  <a:cxn ang="0">
                    <a:pos x="0" y="12"/>
                  </a:cxn>
                  <a:cxn ang="0">
                    <a:pos x="1" y="14"/>
                  </a:cxn>
                  <a:cxn ang="0">
                    <a:pos x="1" y="15"/>
                  </a:cxn>
                  <a:cxn ang="0">
                    <a:pos x="3" y="15"/>
                  </a:cxn>
                  <a:cxn ang="0">
                    <a:pos x="6" y="15"/>
                  </a:cxn>
                  <a:cxn ang="0">
                    <a:pos x="11" y="12"/>
                  </a:cxn>
                  <a:cxn ang="0">
                    <a:pos x="12" y="3"/>
                  </a:cxn>
                </a:cxnLst>
                <a:rect l="0" t="0" r="r" b="b"/>
                <a:pathLst>
                  <a:path w="12" h="15">
                    <a:moveTo>
                      <a:pt x="12" y="3"/>
                    </a:moveTo>
                    <a:lnTo>
                      <a:pt x="12" y="1"/>
                    </a:lnTo>
                    <a:lnTo>
                      <a:pt x="11" y="0"/>
                    </a:lnTo>
                    <a:lnTo>
                      <a:pt x="7" y="0"/>
                    </a:lnTo>
                    <a:lnTo>
                      <a:pt x="6" y="1"/>
                    </a:lnTo>
                    <a:lnTo>
                      <a:pt x="4" y="3"/>
                    </a:lnTo>
                    <a:lnTo>
                      <a:pt x="1" y="9"/>
                    </a:lnTo>
                    <a:lnTo>
                      <a:pt x="0" y="11"/>
                    </a:lnTo>
                    <a:lnTo>
                      <a:pt x="0" y="12"/>
                    </a:lnTo>
                    <a:lnTo>
                      <a:pt x="1" y="14"/>
                    </a:lnTo>
                    <a:lnTo>
                      <a:pt x="1" y="15"/>
                    </a:lnTo>
                    <a:lnTo>
                      <a:pt x="3" y="15"/>
                    </a:lnTo>
                    <a:lnTo>
                      <a:pt x="6" y="15"/>
                    </a:lnTo>
                    <a:lnTo>
                      <a:pt x="11" y="12"/>
                    </a:lnTo>
                    <a:lnTo>
                      <a:pt x="12" y="3"/>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94" name="Freeform 1304"/>
              <p:cNvSpPr>
                <a:spLocks/>
              </p:cNvSpPr>
              <p:nvPr/>
            </p:nvSpPr>
            <p:spPr bwMode="auto">
              <a:xfrm>
                <a:off x="3440113" y="2411413"/>
                <a:ext cx="57150" cy="58738"/>
              </a:xfrm>
              <a:custGeom>
                <a:avLst/>
                <a:gdLst/>
                <a:ahLst/>
                <a:cxnLst>
                  <a:cxn ang="0">
                    <a:pos x="3" y="32"/>
                  </a:cxn>
                  <a:cxn ang="0">
                    <a:pos x="3" y="34"/>
                  </a:cxn>
                  <a:cxn ang="0">
                    <a:pos x="8" y="34"/>
                  </a:cxn>
                  <a:cxn ang="0">
                    <a:pos x="22" y="37"/>
                  </a:cxn>
                  <a:cxn ang="0">
                    <a:pos x="28" y="34"/>
                  </a:cxn>
                  <a:cxn ang="0">
                    <a:pos x="36" y="25"/>
                  </a:cxn>
                  <a:cxn ang="0">
                    <a:pos x="36" y="15"/>
                  </a:cxn>
                  <a:cxn ang="0">
                    <a:pos x="31" y="0"/>
                  </a:cxn>
                  <a:cxn ang="0">
                    <a:pos x="26" y="1"/>
                  </a:cxn>
                  <a:cxn ang="0">
                    <a:pos x="23" y="4"/>
                  </a:cxn>
                  <a:cxn ang="0">
                    <a:pos x="1" y="28"/>
                  </a:cxn>
                  <a:cxn ang="0">
                    <a:pos x="1" y="28"/>
                  </a:cxn>
                  <a:cxn ang="0">
                    <a:pos x="0" y="31"/>
                  </a:cxn>
                  <a:cxn ang="0">
                    <a:pos x="1" y="31"/>
                  </a:cxn>
                  <a:cxn ang="0">
                    <a:pos x="3" y="32"/>
                  </a:cxn>
                </a:cxnLst>
                <a:rect l="0" t="0" r="r" b="b"/>
                <a:pathLst>
                  <a:path w="36" h="37">
                    <a:moveTo>
                      <a:pt x="3" y="32"/>
                    </a:moveTo>
                    <a:lnTo>
                      <a:pt x="3" y="34"/>
                    </a:lnTo>
                    <a:lnTo>
                      <a:pt x="8" y="34"/>
                    </a:lnTo>
                    <a:lnTo>
                      <a:pt x="22" y="37"/>
                    </a:lnTo>
                    <a:lnTo>
                      <a:pt x="28" y="34"/>
                    </a:lnTo>
                    <a:lnTo>
                      <a:pt x="36" y="25"/>
                    </a:lnTo>
                    <a:lnTo>
                      <a:pt x="36" y="15"/>
                    </a:lnTo>
                    <a:lnTo>
                      <a:pt x="31" y="0"/>
                    </a:lnTo>
                    <a:lnTo>
                      <a:pt x="26" y="1"/>
                    </a:lnTo>
                    <a:lnTo>
                      <a:pt x="23" y="4"/>
                    </a:lnTo>
                    <a:lnTo>
                      <a:pt x="1" y="28"/>
                    </a:lnTo>
                    <a:lnTo>
                      <a:pt x="1" y="28"/>
                    </a:lnTo>
                    <a:lnTo>
                      <a:pt x="0" y="31"/>
                    </a:lnTo>
                    <a:lnTo>
                      <a:pt x="1" y="31"/>
                    </a:lnTo>
                    <a:lnTo>
                      <a:pt x="3" y="32"/>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95" name="Freeform 1305"/>
              <p:cNvSpPr>
                <a:spLocks/>
              </p:cNvSpPr>
              <p:nvPr/>
            </p:nvSpPr>
            <p:spPr bwMode="auto">
              <a:xfrm>
                <a:off x="3573463" y="2093913"/>
                <a:ext cx="25400" cy="26988"/>
              </a:xfrm>
              <a:custGeom>
                <a:avLst/>
                <a:gdLst/>
                <a:ahLst/>
                <a:cxnLst>
                  <a:cxn ang="0">
                    <a:pos x="8" y="17"/>
                  </a:cxn>
                  <a:cxn ang="0">
                    <a:pos x="8" y="17"/>
                  </a:cxn>
                  <a:cxn ang="0">
                    <a:pos x="11" y="14"/>
                  </a:cxn>
                  <a:cxn ang="0">
                    <a:pos x="16" y="7"/>
                  </a:cxn>
                  <a:cxn ang="0">
                    <a:pos x="16" y="3"/>
                  </a:cxn>
                  <a:cxn ang="0">
                    <a:pos x="14" y="1"/>
                  </a:cxn>
                  <a:cxn ang="0">
                    <a:pos x="14" y="0"/>
                  </a:cxn>
                  <a:cxn ang="0">
                    <a:pos x="13" y="0"/>
                  </a:cxn>
                  <a:cxn ang="0">
                    <a:pos x="11" y="1"/>
                  </a:cxn>
                  <a:cxn ang="0">
                    <a:pos x="2" y="7"/>
                  </a:cxn>
                  <a:cxn ang="0">
                    <a:pos x="0" y="7"/>
                  </a:cxn>
                  <a:cxn ang="0">
                    <a:pos x="0" y="9"/>
                  </a:cxn>
                  <a:cxn ang="0">
                    <a:pos x="0" y="11"/>
                  </a:cxn>
                  <a:cxn ang="0">
                    <a:pos x="3" y="14"/>
                  </a:cxn>
                  <a:cxn ang="0">
                    <a:pos x="8" y="17"/>
                  </a:cxn>
                </a:cxnLst>
                <a:rect l="0" t="0" r="r" b="b"/>
                <a:pathLst>
                  <a:path w="16" h="17">
                    <a:moveTo>
                      <a:pt x="8" y="17"/>
                    </a:moveTo>
                    <a:lnTo>
                      <a:pt x="8" y="17"/>
                    </a:lnTo>
                    <a:lnTo>
                      <a:pt x="11" y="14"/>
                    </a:lnTo>
                    <a:lnTo>
                      <a:pt x="16" y="7"/>
                    </a:lnTo>
                    <a:lnTo>
                      <a:pt x="16" y="3"/>
                    </a:lnTo>
                    <a:lnTo>
                      <a:pt x="14" y="1"/>
                    </a:lnTo>
                    <a:lnTo>
                      <a:pt x="14" y="0"/>
                    </a:lnTo>
                    <a:lnTo>
                      <a:pt x="13" y="0"/>
                    </a:lnTo>
                    <a:lnTo>
                      <a:pt x="11" y="1"/>
                    </a:lnTo>
                    <a:lnTo>
                      <a:pt x="2" y="7"/>
                    </a:lnTo>
                    <a:lnTo>
                      <a:pt x="0" y="7"/>
                    </a:lnTo>
                    <a:lnTo>
                      <a:pt x="0" y="9"/>
                    </a:lnTo>
                    <a:lnTo>
                      <a:pt x="0" y="11"/>
                    </a:lnTo>
                    <a:lnTo>
                      <a:pt x="3" y="14"/>
                    </a:lnTo>
                    <a:lnTo>
                      <a:pt x="8" y="17"/>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96" name="Freeform 1307"/>
              <p:cNvSpPr>
                <a:spLocks/>
              </p:cNvSpPr>
              <p:nvPr/>
            </p:nvSpPr>
            <p:spPr bwMode="auto">
              <a:xfrm>
                <a:off x="3462338" y="2006600"/>
                <a:ext cx="163513" cy="84138"/>
              </a:xfrm>
              <a:custGeom>
                <a:avLst/>
                <a:gdLst/>
                <a:ahLst/>
                <a:cxnLst>
                  <a:cxn ang="0">
                    <a:pos x="3" y="37"/>
                  </a:cxn>
                  <a:cxn ang="0">
                    <a:pos x="14" y="47"/>
                  </a:cxn>
                  <a:cxn ang="0">
                    <a:pos x="17" y="47"/>
                  </a:cxn>
                  <a:cxn ang="0">
                    <a:pos x="36" y="52"/>
                  </a:cxn>
                  <a:cxn ang="0">
                    <a:pos x="51" y="52"/>
                  </a:cxn>
                  <a:cxn ang="0">
                    <a:pos x="76" y="53"/>
                  </a:cxn>
                  <a:cxn ang="0">
                    <a:pos x="87" y="39"/>
                  </a:cxn>
                  <a:cxn ang="0">
                    <a:pos x="92" y="30"/>
                  </a:cxn>
                  <a:cxn ang="0">
                    <a:pos x="101" y="25"/>
                  </a:cxn>
                  <a:cxn ang="0">
                    <a:pos x="103" y="23"/>
                  </a:cxn>
                  <a:cxn ang="0">
                    <a:pos x="103" y="22"/>
                  </a:cxn>
                  <a:cxn ang="0">
                    <a:pos x="103" y="20"/>
                  </a:cxn>
                  <a:cxn ang="0">
                    <a:pos x="101" y="20"/>
                  </a:cxn>
                  <a:cxn ang="0">
                    <a:pos x="75" y="2"/>
                  </a:cxn>
                  <a:cxn ang="0">
                    <a:pos x="73" y="0"/>
                  </a:cxn>
                  <a:cxn ang="0">
                    <a:pos x="72" y="0"/>
                  </a:cxn>
                  <a:cxn ang="0">
                    <a:pos x="45" y="0"/>
                  </a:cxn>
                  <a:cxn ang="0">
                    <a:pos x="12" y="11"/>
                  </a:cxn>
                  <a:cxn ang="0">
                    <a:pos x="11" y="11"/>
                  </a:cxn>
                  <a:cxn ang="0">
                    <a:pos x="0" y="33"/>
                  </a:cxn>
                  <a:cxn ang="0">
                    <a:pos x="0" y="36"/>
                  </a:cxn>
                  <a:cxn ang="0">
                    <a:pos x="3" y="37"/>
                  </a:cxn>
                </a:cxnLst>
                <a:rect l="0" t="0" r="r" b="b"/>
                <a:pathLst>
                  <a:path w="103" h="53">
                    <a:moveTo>
                      <a:pt x="3" y="37"/>
                    </a:moveTo>
                    <a:lnTo>
                      <a:pt x="14" y="47"/>
                    </a:lnTo>
                    <a:lnTo>
                      <a:pt x="17" y="47"/>
                    </a:lnTo>
                    <a:lnTo>
                      <a:pt x="36" y="52"/>
                    </a:lnTo>
                    <a:lnTo>
                      <a:pt x="51" y="52"/>
                    </a:lnTo>
                    <a:lnTo>
                      <a:pt x="76" y="53"/>
                    </a:lnTo>
                    <a:lnTo>
                      <a:pt x="87" y="39"/>
                    </a:lnTo>
                    <a:lnTo>
                      <a:pt x="92" y="30"/>
                    </a:lnTo>
                    <a:lnTo>
                      <a:pt x="101" y="25"/>
                    </a:lnTo>
                    <a:lnTo>
                      <a:pt x="103" y="23"/>
                    </a:lnTo>
                    <a:lnTo>
                      <a:pt x="103" y="22"/>
                    </a:lnTo>
                    <a:lnTo>
                      <a:pt x="103" y="20"/>
                    </a:lnTo>
                    <a:lnTo>
                      <a:pt x="101" y="20"/>
                    </a:lnTo>
                    <a:lnTo>
                      <a:pt x="75" y="2"/>
                    </a:lnTo>
                    <a:lnTo>
                      <a:pt x="73" y="0"/>
                    </a:lnTo>
                    <a:lnTo>
                      <a:pt x="72" y="0"/>
                    </a:lnTo>
                    <a:lnTo>
                      <a:pt x="45" y="0"/>
                    </a:lnTo>
                    <a:lnTo>
                      <a:pt x="12" y="11"/>
                    </a:lnTo>
                    <a:lnTo>
                      <a:pt x="11" y="11"/>
                    </a:lnTo>
                    <a:lnTo>
                      <a:pt x="0" y="33"/>
                    </a:lnTo>
                    <a:lnTo>
                      <a:pt x="0" y="36"/>
                    </a:lnTo>
                    <a:lnTo>
                      <a:pt x="3" y="37"/>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97" name="Freeform 1308"/>
              <p:cNvSpPr>
                <a:spLocks/>
              </p:cNvSpPr>
              <p:nvPr/>
            </p:nvSpPr>
            <p:spPr bwMode="auto">
              <a:xfrm>
                <a:off x="3436938" y="2468563"/>
                <a:ext cx="30163" cy="22225"/>
              </a:xfrm>
              <a:custGeom>
                <a:avLst/>
                <a:gdLst/>
                <a:ahLst/>
                <a:cxnLst>
                  <a:cxn ang="0">
                    <a:pos x="5" y="14"/>
                  </a:cxn>
                  <a:cxn ang="0">
                    <a:pos x="8" y="14"/>
                  </a:cxn>
                  <a:cxn ang="0">
                    <a:pos x="13" y="12"/>
                  </a:cxn>
                  <a:cxn ang="0">
                    <a:pos x="13" y="11"/>
                  </a:cxn>
                  <a:cxn ang="0">
                    <a:pos x="14" y="9"/>
                  </a:cxn>
                  <a:cxn ang="0">
                    <a:pos x="16" y="4"/>
                  </a:cxn>
                  <a:cxn ang="0">
                    <a:pos x="17" y="4"/>
                  </a:cxn>
                  <a:cxn ang="0">
                    <a:pos x="19" y="4"/>
                  </a:cxn>
                  <a:cxn ang="0">
                    <a:pos x="19" y="3"/>
                  </a:cxn>
                  <a:cxn ang="0">
                    <a:pos x="6" y="0"/>
                  </a:cxn>
                  <a:cxn ang="0">
                    <a:pos x="2" y="0"/>
                  </a:cxn>
                  <a:cxn ang="0">
                    <a:pos x="0" y="0"/>
                  </a:cxn>
                  <a:cxn ang="0">
                    <a:pos x="0" y="4"/>
                  </a:cxn>
                  <a:cxn ang="0">
                    <a:pos x="3" y="12"/>
                  </a:cxn>
                  <a:cxn ang="0">
                    <a:pos x="5" y="14"/>
                  </a:cxn>
                </a:cxnLst>
                <a:rect l="0" t="0" r="r" b="b"/>
                <a:pathLst>
                  <a:path w="19" h="14">
                    <a:moveTo>
                      <a:pt x="5" y="14"/>
                    </a:moveTo>
                    <a:lnTo>
                      <a:pt x="8" y="14"/>
                    </a:lnTo>
                    <a:lnTo>
                      <a:pt x="13" y="12"/>
                    </a:lnTo>
                    <a:lnTo>
                      <a:pt x="13" y="11"/>
                    </a:lnTo>
                    <a:lnTo>
                      <a:pt x="14" y="9"/>
                    </a:lnTo>
                    <a:lnTo>
                      <a:pt x="16" y="4"/>
                    </a:lnTo>
                    <a:lnTo>
                      <a:pt x="17" y="4"/>
                    </a:lnTo>
                    <a:lnTo>
                      <a:pt x="19" y="4"/>
                    </a:lnTo>
                    <a:lnTo>
                      <a:pt x="19" y="3"/>
                    </a:lnTo>
                    <a:lnTo>
                      <a:pt x="6" y="0"/>
                    </a:lnTo>
                    <a:lnTo>
                      <a:pt x="2" y="0"/>
                    </a:lnTo>
                    <a:lnTo>
                      <a:pt x="0" y="0"/>
                    </a:lnTo>
                    <a:lnTo>
                      <a:pt x="0" y="4"/>
                    </a:lnTo>
                    <a:lnTo>
                      <a:pt x="3" y="12"/>
                    </a:lnTo>
                    <a:lnTo>
                      <a:pt x="5" y="14"/>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98" name="Freeform 1309"/>
              <p:cNvSpPr>
                <a:spLocks/>
              </p:cNvSpPr>
              <p:nvPr/>
            </p:nvSpPr>
            <p:spPr bwMode="auto">
              <a:xfrm>
                <a:off x="3509963" y="2095500"/>
                <a:ext cx="15875" cy="30163"/>
              </a:xfrm>
              <a:custGeom>
                <a:avLst/>
                <a:gdLst/>
                <a:ahLst/>
                <a:cxnLst>
                  <a:cxn ang="0">
                    <a:pos x="9" y="2"/>
                  </a:cxn>
                  <a:cxn ang="0">
                    <a:pos x="6" y="0"/>
                  </a:cxn>
                  <a:cxn ang="0">
                    <a:pos x="6" y="0"/>
                  </a:cxn>
                  <a:cxn ang="0">
                    <a:pos x="1" y="2"/>
                  </a:cxn>
                  <a:cxn ang="0">
                    <a:pos x="0" y="3"/>
                  </a:cxn>
                  <a:cxn ang="0">
                    <a:pos x="0" y="3"/>
                  </a:cxn>
                  <a:cxn ang="0">
                    <a:pos x="4" y="16"/>
                  </a:cxn>
                  <a:cxn ang="0">
                    <a:pos x="4" y="19"/>
                  </a:cxn>
                  <a:cxn ang="0">
                    <a:pos x="7" y="19"/>
                  </a:cxn>
                  <a:cxn ang="0">
                    <a:pos x="9" y="17"/>
                  </a:cxn>
                  <a:cxn ang="0">
                    <a:pos x="10" y="14"/>
                  </a:cxn>
                  <a:cxn ang="0">
                    <a:pos x="10" y="8"/>
                  </a:cxn>
                  <a:cxn ang="0">
                    <a:pos x="10" y="6"/>
                  </a:cxn>
                  <a:cxn ang="0">
                    <a:pos x="10" y="5"/>
                  </a:cxn>
                  <a:cxn ang="0">
                    <a:pos x="9" y="2"/>
                  </a:cxn>
                </a:cxnLst>
                <a:rect l="0" t="0" r="r" b="b"/>
                <a:pathLst>
                  <a:path w="10" h="19">
                    <a:moveTo>
                      <a:pt x="9" y="2"/>
                    </a:moveTo>
                    <a:lnTo>
                      <a:pt x="6" y="0"/>
                    </a:lnTo>
                    <a:lnTo>
                      <a:pt x="6" y="0"/>
                    </a:lnTo>
                    <a:lnTo>
                      <a:pt x="1" y="2"/>
                    </a:lnTo>
                    <a:lnTo>
                      <a:pt x="0" y="3"/>
                    </a:lnTo>
                    <a:lnTo>
                      <a:pt x="0" y="3"/>
                    </a:lnTo>
                    <a:lnTo>
                      <a:pt x="4" y="16"/>
                    </a:lnTo>
                    <a:lnTo>
                      <a:pt x="4" y="19"/>
                    </a:lnTo>
                    <a:lnTo>
                      <a:pt x="7" y="19"/>
                    </a:lnTo>
                    <a:lnTo>
                      <a:pt x="9" y="17"/>
                    </a:lnTo>
                    <a:lnTo>
                      <a:pt x="10" y="14"/>
                    </a:lnTo>
                    <a:lnTo>
                      <a:pt x="10" y="8"/>
                    </a:lnTo>
                    <a:lnTo>
                      <a:pt x="10" y="6"/>
                    </a:lnTo>
                    <a:lnTo>
                      <a:pt x="10" y="5"/>
                    </a:lnTo>
                    <a:lnTo>
                      <a:pt x="9" y="2"/>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99" name="Freeform 1310"/>
              <p:cNvSpPr>
                <a:spLocks/>
              </p:cNvSpPr>
              <p:nvPr/>
            </p:nvSpPr>
            <p:spPr bwMode="auto">
              <a:xfrm>
                <a:off x="3489325" y="2214563"/>
                <a:ext cx="82550" cy="163513"/>
              </a:xfrm>
              <a:custGeom>
                <a:avLst/>
                <a:gdLst/>
                <a:ahLst/>
                <a:cxnLst>
                  <a:cxn ang="0">
                    <a:pos x="52" y="25"/>
                  </a:cxn>
                  <a:cxn ang="0">
                    <a:pos x="50" y="22"/>
                  </a:cxn>
                  <a:cxn ang="0">
                    <a:pos x="50" y="22"/>
                  </a:cxn>
                  <a:cxn ang="0">
                    <a:pos x="47" y="16"/>
                  </a:cxn>
                  <a:cxn ang="0">
                    <a:pos x="28" y="5"/>
                  </a:cxn>
                  <a:cxn ang="0">
                    <a:pos x="14" y="0"/>
                  </a:cxn>
                  <a:cxn ang="0">
                    <a:pos x="9" y="5"/>
                  </a:cxn>
                  <a:cxn ang="0">
                    <a:pos x="3" y="30"/>
                  </a:cxn>
                  <a:cxn ang="0">
                    <a:pos x="0" y="42"/>
                  </a:cxn>
                  <a:cxn ang="0">
                    <a:pos x="2" y="63"/>
                  </a:cxn>
                  <a:cxn ang="0">
                    <a:pos x="2" y="67"/>
                  </a:cxn>
                  <a:cxn ang="0">
                    <a:pos x="3" y="83"/>
                  </a:cxn>
                  <a:cxn ang="0">
                    <a:pos x="8" y="94"/>
                  </a:cxn>
                  <a:cxn ang="0">
                    <a:pos x="8" y="94"/>
                  </a:cxn>
                  <a:cxn ang="0">
                    <a:pos x="11" y="97"/>
                  </a:cxn>
                  <a:cxn ang="0">
                    <a:pos x="13" y="99"/>
                  </a:cxn>
                  <a:cxn ang="0">
                    <a:pos x="14" y="99"/>
                  </a:cxn>
                  <a:cxn ang="0">
                    <a:pos x="41" y="103"/>
                  </a:cxn>
                  <a:cxn ang="0">
                    <a:pos x="42" y="103"/>
                  </a:cxn>
                  <a:cxn ang="0">
                    <a:pos x="44" y="102"/>
                  </a:cxn>
                  <a:cxn ang="0">
                    <a:pos x="44" y="102"/>
                  </a:cxn>
                  <a:cxn ang="0">
                    <a:pos x="44" y="99"/>
                  </a:cxn>
                  <a:cxn ang="0">
                    <a:pos x="44" y="96"/>
                  </a:cxn>
                  <a:cxn ang="0">
                    <a:pos x="42" y="94"/>
                  </a:cxn>
                  <a:cxn ang="0">
                    <a:pos x="39" y="89"/>
                  </a:cxn>
                  <a:cxn ang="0">
                    <a:pos x="39" y="88"/>
                  </a:cxn>
                  <a:cxn ang="0">
                    <a:pos x="38" y="78"/>
                  </a:cxn>
                  <a:cxn ang="0">
                    <a:pos x="36" y="63"/>
                  </a:cxn>
                  <a:cxn ang="0">
                    <a:pos x="36" y="50"/>
                  </a:cxn>
                  <a:cxn ang="0">
                    <a:pos x="52" y="25"/>
                  </a:cxn>
                </a:cxnLst>
                <a:rect l="0" t="0" r="r" b="b"/>
                <a:pathLst>
                  <a:path w="52" h="103">
                    <a:moveTo>
                      <a:pt x="52" y="25"/>
                    </a:moveTo>
                    <a:lnTo>
                      <a:pt x="50" y="22"/>
                    </a:lnTo>
                    <a:lnTo>
                      <a:pt x="50" y="22"/>
                    </a:lnTo>
                    <a:lnTo>
                      <a:pt x="47" y="16"/>
                    </a:lnTo>
                    <a:lnTo>
                      <a:pt x="28" y="5"/>
                    </a:lnTo>
                    <a:lnTo>
                      <a:pt x="14" y="0"/>
                    </a:lnTo>
                    <a:lnTo>
                      <a:pt x="9" y="5"/>
                    </a:lnTo>
                    <a:lnTo>
                      <a:pt x="3" y="30"/>
                    </a:lnTo>
                    <a:lnTo>
                      <a:pt x="0" y="42"/>
                    </a:lnTo>
                    <a:lnTo>
                      <a:pt x="2" y="63"/>
                    </a:lnTo>
                    <a:lnTo>
                      <a:pt x="2" y="67"/>
                    </a:lnTo>
                    <a:lnTo>
                      <a:pt x="3" y="83"/>
                    </a:lnTo>
                    <a:lnTo>
                      <a:pt x="8" y="94"/>
                    </a:lnTo>
                    <a:lnTo>
                      <a:pt x="8" y="94"/>
                    </a:lnTo>
                    <a:lnTo>
                      <a:pt x="11" y="97"/>
                    </a:lnTo>
                    <a:lnTo>
                      <a:pt x="13" y="99"/>
                    </a:lnTo>
                    <a:lnTo>
                      <a:pt x="14" y="99"/>
                    </a:lnTo>
                    <a:lnTo>
                      <a:pt x="41" y="103"/>
                    </a:lnTo>
                    <a:lnTo>
                      <a:pt x="42" y="103"/>
                    </a:lnTo>
                    <a:lnTo>
                      <a:pt x="44" y="102"/>
                    </a:lnTo>
                    <a:lnTo>
                      <a:pt x="44" y="102"/>
                    </a:lnTo>
                    <a:lnTo>
                      <a:pt x="44" y="99"/>
                    </a:lnTo>
                    <a:lnTo>
                      <a:pt x="44" y="96"/>
                    </a:lnTo>
                    <a:lnTo>
                      <a:pt x="42" y="94"/>
                    </a:lnTo>
                    <a:lnTo>
                      <a:pt x="39" y="89"/>
                    </a:lnTo>
                    <a:lnTo>
                      <a:pt x="39" y="88"/>
                    </a:lnTo>
                    <a:lnTo>
                      <a:pt x="38" y="78"/>
                    </a:lnTo>
                    <a:lnTo>
                      <a:pt x="36" y="63"/>
                    </a:lnTo>
                    <a:lnTo>
                      <a:pt x="36" y="50"/>
                    </a:lnTo>
                    <a:lnTo>
                      <a:pt x="52" y="25"/>
                    </a:lnTo>
                    <a:close/>
                  </a:path>
                </a:pathLst>
              </a:custGeom>
              <a:solidFill>
                <a:schemeClr val="tx2"/>
              </a:solid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00" name="Freeform 1311"/>
              <p:cNvSpPr>
                <a:spLocks/>
              </p:cNvSpPr>
              <p:nvPr/>
            </p:nvSpPr>
            <p:spPr bwMode="auto">
              <a:xfrm>
                <a:off x="3511550" y="2190750"/>
                <a:ext cx="44450" cy="36513"/>
              </a:xfrm>
              <a:custGeom>
                <a:avLst/>
                <a:gdLst/>
                <a:ahLst/>
                <a:cxnLst>
                  <a:cxn ang="0">
                    <a:pos x="22" y="7"/>
                  </a:cxn>
                  <a:cxn ang="0">
                    <a:pos x="8" y="0"/>
                  </a:cxn>
                  <a:cxn ang="0">
                    <a:pos x="0" y="3"/>
                  </a:cxn>
                  <a:cxn ang="0">
                    <a:pos x="9" y="14"/>
                  </a:cxn>
                  <a:cxn ang="0">
                    <a:pos x="20" y="23"/>
                  </a:cxn>
                  <a:cxn ang="0">
                    <a:pos x="24" y="23"/>
                  </a:cxn>
                  <a:cxn ang="0">
                    <a:pos x="28" y="21"/>
                  </a:cxn>
                  <a:cxn ang="0">
                    <a:pos x="28" y="20"/>
                  </a:cxn>
                  <a:cxn ang="0">
                    <a:pos x="28" y="20"/>
                  </a:cxn>
                  <a:cxn ang="0">
                    <a:pos x="24" y="7"/>
                  </a:cxn>
                  <a:cxn ang="0">
                    <a:pos x="22" y="7"/>
                  </a:cxn>
                </a:cxnLst>
                <a:rect l="0" t="0" r="r" b="b"/>
                <a:pathLst>
                  <a:path w="28" h="23">
                    <a:moveTo>
                      <a:pt x="22" y="7"/>
                    </a:moveTo>
                    <a:lnTo>
                      <a:pt x="8" y="0"/>
                    </a:lnTo>
                    <a:lnTo>
                      <a:pt x="0" y="3"/>
                    </a:lnTo>
                    <a:lnTo>
                      <a:pt x="9" y="14"/>
                    </a:lnTo>
                    <a:lnTo>
                      <a:pt x="20" y="23"/>
                    </a:lnTo>
                    <a:lnTo>
                      <a:pt x="24" y="23"/>
                    </a:lnTo>
                    <a:lnTo>
                      <a:pt x="28" y="21"/>
                    </a:lnTo>
                    <a:lnTo>
                      <a:pt x="28" y="20"/>
                    </a:lnTo>
                    <a:lnTo>
                      <a:pt x="28" y="20"/>
                    </a:lnTo>
                    <a:lnTo>
                      <a:pt x="24" y="7"/>
                    </a:lnTo>
                    <a:lnTo>
                      <a:pt x="22" y="7"/>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01" name="Freeform 1312"/>
              <p:cNvSpPr>
                <a:spLocks/>
              </p:cNvSpPr>
              <p:nvPr/>
            </p:nvSpPr>
            <p:spPr bwMode="auto">
              <a:xfrm>
                <a:off x="3502025" y="2130425"/>
                <a:ext cx="66675" cy="53975"/>
              </a:xfrm>
              <a:custGeom>
                <a:avLst/>
                <a:gdLst/>
                <a:ahLst/>
                <a:cxnLst>
                  <a:cxn ang="0">
                    <a:pos x="1" y="8"/>
                  </a:cxn>
                  <a:cxn ang="0">
                    <a:pos x="0" y="9"/>
                  </a:cxn>
                  <a:cxn ang="0">
                    <a:pos x="0" y="9"/>
                  </a:cxn>
                  <a:cxn ang="0">
                    <a:pos x="1" y="16"/>
                  </a:cxn>
                  <a:cxn ang="0">
                    <a:pos x="5" y="24"/>
                  </a:cxn>
                  <a:cxn ang="0">
                    <a:pos x="6" y="25"/>
                  </a:cxn>
                  <a:cxn ang="0">
                    <a:pos x="17" y="33"/>
                  </a:cxn>
                  <a:cxn ang="0">
                    <a:pos x="19" y="33"/>
                  </a:cxn>
                  <a:cxn ang="0">
                    <a:pos x="20" y="34"/>
                  </a:cxn>
                  <a:cxn ang="0">
                    <a:pos x="22" y="34"/>
                  </a:cxn>
                  <a:cxn ang="0">
                    <a:pos x="30" y="34"/>
                  </a:cxn>
                  <a:cxn ang="0">
                    <a:pos x="33" y="33"/>
                  </a:cxn>
                  <a:cxn ang="0">
                    <a:pos x="40" y="30"/>
                  </a:cxn>
                  <a:cxn ang="0">
                    <a:pos x="42" y="30"/>
                  </a:cxn>
                  <a:cxn ang="0">
                    <a:pos x="42" y="28"/>
                  </a:cxn>
                  <a:cxn ang="0">
                    <a:pos x="42" y="24"/>
                  </a:cxn>
                  <a:cxn ang="0">
                    <a:pos x="42" y="22"/>
                  </a:cxn>
                  <a:cxn ang="0">
                    <a:pos x="42" y="20"/>
                  </a:cxn>
                  <a:cxn ang="0">
                    <a:pos x="42" y="19"/>
                  </a:cxn>
                  <a:cxn ang="0">
                    <a:pos x="37" y="13"/>
                  </a:cxn>
                  <a:cxn ang="0">
                    <a:pos x="37" y="11"/>
                  </a:cxn>
                  <a:cxn ang="0">
                    <a:pos x="17" y="0"/>
                  </a:cxn>
                  <a:cxn ang="0">
                    <a:pos x="15" y="0"/>
                  </a:cxn>
                  <a:cxn ang="0">
                    <a:pos x="11" y="0"/>
                  </a:cxn>
                  <a:cxn ang="0">
                    <a:pos x="9" y="0"/>
                  </a:cxn>
                  <a:cxn ang="0">
                    <a:pos x="8" y="0"/>
                  </a:cxn>
                  <a:cxn ang="0">
                    <a:pos x="1" y="6"/>
                  </a:cxn>
                  <a:cxn ang="0">
                    <a:pos x="1" y="8"/>
                  </a:cxn>
                </a:cxnLst>
                <a:rect l="0" t="0" r="r" b="b"/>
                <a:pathLst>
                  <a:path w="42" h="34">
                    <a:moveTo>
                      <a:pt x="1" y="8"/>
                    </a:moveTo>
                    <a:lnTo>
                      <a:pt x="0" y="9"/>
                    </a:lnTo>
                    <a:lnTo>
                      <a:pt x="0" y="9"/>
                    </a:lnTo>
                    <a:lnTo>
                      <a:pt x="1" y="16"/>
                    </a:lnTo>
                    <a:lnTo>
                      <a:pt x="5" y="24"/>
                    </a:lnTo>
                    <a:lnTo>
                      <a:pt x="6" y="25"/>
                    </a:lnTo>
                    <a:lnTo>
                      <a:pt x="17" y="33"/>
                    </a:lnTo>
                    <a:lnTo>
                      <a:pt x="19" y="33"/>
                    </a:lnTo>
                    <a:lnTo>
                      <a:pt x="20" y="34"/>
                    </a:lnTo>
                    <a:lnTo>
                      <a:pt x="22" y="34"/>
                    </a:lnTo>
                    <a:lnTo>
                      <a:pt x="30" y="34"/>
                    </a:lnTo>
                    <a:lnTo>
                      <a:pt x="33" y="33"/>
                    </a:lnTo>
                    <a:lnTo>
                      <a:pt x="40" y="30"/>
                    </a:lnTo>
                    <a:lnTo>
                      <a:pt x="42" y="30"/>
                    </a:lnTo>
                    <a:lnTo>
                      <a:pt x="42" y="28"/>
                    </a:lnTo>
                    <a:lnTo>
                      <a:pt x="42" y="24"/>
                    </a:lnTo>
                    <a:lnTo>
                      <a:pt x="42" y="22"/>
                    </a:lnTo>
                    <a:lnTo>
                      <a:pt x="42" y="20"/>
                    </a:lnTo>
                    <a:lnTo>
                      <a:pt x="42" y="19"/>
                    </a:lnTo>
                    <a:lnTo>
                      <a:pt x="37" y="13"/>
                    </a:lnTo>
                    <a:lnTo>
                      <a:pt x="37" y="11"/>
                    </a:lnTo>
                    <a:lnTo>
                      <a:pt x="17" y="0"/>
                    </a:lnTo>
                    <a:lnTo>
                      <a:pt x="15" y="0"/>
                    </a:lnTo>
                    <a:lnTo>
                      <a:pt x="11" y="0"/>
                    </a:lnTo>
                    <a:lnTo>
                      <a:pt x="9" y="0"/>
                    </a:lnTo>
                    <a:lnTo>
                      <a:pt x="8" y="0"/>
                    </a:lnTo>
                    <a:lnTo>
                      <a:pt x="1" y="6"/>
                    </a:lnTo>
                    <a:lnTo>
                      <a:pt x="1" y="8"/>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02" name="Freeform 1313"/>
              <p:cNvSpPr>
                <a:spLocks/>
              </p:cNvSpPr>
              <p:nvPr/>
            </p:nvSpPr>
            <p:spPr bwMode="auto">
              <a:xfrm>
                <a:off x="3714750" y="2003425"/>
                <a:ext cx="387350" cy="434975"/>
              </a:xfrm>
              <a:custGeom>
                <a:avLst/>
                <a:gdLst/>
                <a:ahLst/>
                <a:cxnLst>
                  <a:cxn ang="0">
                    <a:pos x="136" y="121"/>
                  </a:cxn>
                  <a:cxn ang="0">
                    <a:pos x="139" y="71"/>
                  </a:cxn>
                  <a:cxn ang="0">
                    <a:pos x="141" y="50"/>
                  </a:cxn>
                  <a:cxn ang="0">
                    <a:pos x="135" y="39"/>
                  </a:cxn>
                  <a:cxn ang="0">
                    <a:pos x="119" y="18"/>
                  </a:cxn>
                  <a:cxn ang="0">
                    <a:pos x="105" y="4"/>
                  </a:cxn>
                  <a:cxn ang="0">
                    <a:pos x="92" y="2"/>
                  </a:cxn>
                  <a:cxn ang="0">
                    <a:pos x="80" y="27"/>
                  </a:cxn>
                  <a:cxn ang="0">
                    <a:pos x="85" y="60"/>
                  </a:cxn>
                  <a:cxn ang="0">
                    <a:pos x="78" y="88"/>
                  </a:cxn>
                  <a:cxn ang="0">
                    <a:pos x="75" y="89"/>
                  </a:cxn>
                  <a:cxn ang="0">
                    <a:pos x="47" y="52"/>
                  </a:cxn>
                  <a:cxn ang="0">
                    <a:pos x="44" y="46"/>
                  </a:cxn>
                  <a:cxn ang="0">
                    <a:pos x="38" y="39"/>
                  </a:cxn>
                  <a:cxn ang="0">
                    <a:pos x="36" y="38"/>
                  </a:cxn>
                  <a:cxn ang="0">
                    <a:pos x="35" y="41"/>
                  </a:cxn>
                  <a:cxn ang="0">
                    <a:pos x="36" y="82"/>
                  </a:cxn>
                  <a:cxn ang="0">
                    <a:pos x="16" y="77"/>
                  </a:cxn>
                  <a:cxn ang="0">
                    <a:pos x="10" y="80"/>
                  </a:cxn>
                  <a:cxn ang="0">
                    <a:pos x="8" y="83"/>
                  </a:cxn>
                  <a:cxn ang="0">
                    <a:pos x="0" y="104"/>
                  </a:cxn>
                  <a:cxn ang="0">
                    <a:pos x="0" y="108"/>
                  </a:cxn>
                  <a:cxn ang="0">
                    <a:pos x="14" y="132"/>
                  </a:cxn>
                  <a:cxn ang="0">
                    <a:pos x="24" y="136"/>
                  </a:cxn>
                  <a:cxn ang="0">
                    <a:pos x="41" y="144"/>
                  </a:cxn>
                  <a:cxn ang="0">
                    <a:pos x="47" y="138"/>
                  </a:cxn>
                  <a:cxn ang="0">
                    <a:pos x="45" y="127"/>
                  </a:cxn>
                  <a:cxn ang="0">
                    <a:pos x="55" y="122"/>
                  </a:cxn>
                  <a:cxn ang="0">
                    <a:pos x="64" y="121"/>
                  </a:cxn>
                  <a:cxn ang="0">
                    <a:pos x="95" y="158"/>
                  </a:cxn>
                  <a:cxn ang="0">
                    <a:pos x="85" y="150"/>
                  </a:cxn>
                  <a:cxn ang="0">
                    <a:pos x="77" y="146"/>
                  </a:cxn>
                  <a:cxn ang="0">
                    <a:pos x="69" y="154"/>
                  </a:cxn>
                  <a:cxn ang="0">
                    <a:pos x="64" y="160"/>
                  </a:cxn>
                  <a:cxn ang="0">
                    <a:pos x="64" y="163"/>
                  </a:cxn>
                  <a:cxn ang="0">
                    <a:pos x="100" y="216"/>
                  </a:cxn>
                  <a:cxn ang="0">
                    <a:pos x="163" y="207"/>
                  </a:cxn>
                  <a:cxn ang="0">
                    <a:pos x="181" y="218"/>
                  </a:cxn>
                  <a:cxn ang="0">
                    <a:pos x="166" y="233"/>
                  </a:cxn>
                  <a:cxn ang="0">
                    <a:pos x="158" y="260"/>
                  </a:cxn>
                  <a:cxn ang="0">
                    <a:pos x="161" y="272"/>
                  </a:cxn>
                  <a:cxn ang="0">
                    <a:pos x="164" y="274"/>
                  </a:cxn>
                  <a:cxn ang="0">
                    <a:pos x="185" y="263"/>
                  </a:cxn>
                  <a:cxn ang="0">
                    <a:pos x="213" y="225"/>
                  </a:cxn>
                  <a:cxn ang="0">
                    <a:pos x="213" y="214"/>
                  </a:cxn>
                  <a:cxn ang="0">
                    <a:pos x="219" y="214"/>
                  </a:cxn>
                  <a:cxn ang="0">
                    <a:pos x="228" y="208"/>
                  </a:cxn>
                  <a:cxn ang="0">
                    <a:pos x="241" y="197"/>
                  </a:cxn>
                  <a:cxn ang="0">
                    <a:pos x="244" y="180"/>
                  </a:cxn>
                  <a:cxn ang="0">
                    <a:pos x="242" y="175"/>
                  </a:cxn>
                  <a:cxn ang="0">
                    <a:pos x="225" y="172"/>
                  </a:cxn>
                  <a:cxn ang="0">
                    <a:pos x="217" y="174"/>
                  </a:cxn>
                  <a:cxn ang="0">
                    <a:pos x="195" y="185"/>
                  </a:cxn>
                  <a:cxn ang="0">
                    <a:pos x="189" y="183"/>
                  </a:cxn>
                  <a:cxn ang="0">
                    <a:pos x="161" y="168"/>
                  </a:cxn>
                  <a:cxn ang="0">
                    <a:pos x="139" y="135"/>
                  </a:cxn>
                </a:cxnLst>
                <a:rect l="0" t="0" r="r" b="b"/>
                <a:pathLst>
                  <a:path w="244" h="274">
                    <a:moveTo>
                      <a:pt x="138" y="133"/>
                    </a:moveTo>
                    <a:lnTo>
                      <a:pt x="136" y="121"/>
                    </a:lnTo>
                    <a:lnTo>
                      <a:pt x="138" y="111"/>
                    </a:lnTo>
                    <a:lnTo>
                      <a:pt x="139" y="71"/>
                    </a:lnTo>
                    <a:lnTo>
                      <a:pt x="139" y="54"/>
                    </a:lnTo>
                    <a:lnTo>
                      <a:pt x="141" y="50"/>
                    </a:lnTo>
                    <a:lnTo>
                      <a:pt x="139" y="49"/>
                    </a:lnTo>
                    <a:lnTo>
                      <a:pt x="135" y="39"/>
                    </a:lnTo>
                    <a:lnTo>
                      <a:pt x="120" y="19"/>
                    </a:lnTo>
                    <a:lnTo>
                      <a:pt x="119" y="18"/>
                    </a:lnTo>
                    <a:lnTo>
                      <a:pt x="106" y="4"/>
                    </a:lnTo>
                    <a:lnTo>
                      <a:pt x="105" y="4"/>
                    </a:lnTo>
                    <a:lnTo>
                      <a:pt x="95" y="0"/>
                    </a:lnTo>
                    <a:lnTo>
                      <a:pt x="92" y="2"/>
                    </a:lnTo>
                    <a:lnTo>
                      <a:pt x="80" y="25"/>
                    </a:lnTo>
                    <a:lnTo>
                      <a:pt x="80" y="27"/>
                    </a:lnTo>
                    <a:lnTo>
                      <a:pt x="85" y="57"/>
                    </a:lnTo>
                    <a:lnTo>
                      <a:pt x="85" y="60"/>
                    </a:lnTo>
                    <a:lnTo>
                      <a:pt x="88" y="69"/>
                    </a:lnTo>
                    <a:lnTo>
                      <a:pt x="78" y="88"/>
                    </a:lnTo>
                    <a:lnTo>
                      <a:pt x="77" y="89"/>
                    </a:lnTo>
                    <a:lnTo>
                      <a:pt x="75" y="89"/>
                    </a:lnTo>
                    <a:lnTo>
                      <a:pt x="52" y="61"/>
                    </a:lnTo>
                    <a:lnTo>
                      <a:pt x="47" y="52"/>
                    </a:lnTo>
                    <a:lnTo>
                      <a:pt x="45" y="49"/>
                    </a:lnTo>
                    <a:lnTo>
                      <a:pt x="44" y="46"/>
                    </a:lnTo>
                    <a:lnTo>
                      <a:pt x="44" y="44"/>
                    </a:lnTo>
                    <a:lnTo>
                      <a:pt x="38" y="39"/>
                    </a:lnTo>
                    <a:lnTo>
                      <a:pt x="36" y="38"/>
                    </a:lnTo>
                    <a:lnTo>
                      <a:pt x="36" y="38"/>
                    </a:lnTo>
                    <a:lnTo>
                      <a:pt x="35" y="39"/>
                    </a:lnTo>
                    <a:lnTo>
                      <a:pt x="35" y="41"/>
                    </a:lnTo>
                    <a:lnTo>
                      <a:pt x="35" y="41"/>
                    </a:lnTo>
                    <a:lnTo>
                      <a:pt x="36" y="82"/>
                    </a:lnTo>
                    <a:lnTo>
                      <a:pt x="17" y="77"/>
                    </a:lnTo>
                    <a:lnTo>
                      <a:pt x="16" y="77"/>
                    </a:lnTo>
                    <a:lnTo>
                      <a:pt x="13" y="79"/>
                    </a:lnTo>
                    <a:lnTo>
                      <a:pt x="10" y="80"/>
                    </a:lnTo>
                    <a:lnTo>
                      <a:pt x="10" y="82"/>
                    </a:lnTo>
                    <a:lnTo>
                      <a:pt x="8" y="83"/>
                    </a:lnTo>
                    <a:lnTo>
                      <a:pt x="0" y="97"/>
                    </a:lnTo>
                    <a:lnTo>
                      <a:pt x="0" y="104"/>
                    </a:lnTo>
                    <a:lnTo>
                      <a:pt x="0" y="108"/>
                    </a:lnTo>
                    <a:lnTo>
                      <a:pt x="0" y="108"/>
                    </a:lnTo>
                    <a:lnTo>
                      <a:pt x="11" y="125"/>
                    </a:lnTo>
                    <a:lnTo>
                      <a:pt x="14" y="132"/>
                    </a:lnTo>
                    <a:lnTo>
                      <a:pt x="16" y="132"/>
                    </a:lnTo>
                    <a:lnTo>
                      <a:pt x="24" y="136"/>
                    </a:lnTo>
                    <a:lnTo>
                      <a:pt x="25" y="136"/>
                    </a:lnTo>
                    <a:lnTo>
                      <a:pt x="41" y="144"/>
                    </a:lnTo>
                    <a:lnTo>
                      <a:pt x="47" y="138"/>
                    </a:lnTo>
                    <a:lnTo>
                      <a:pt x="47" y="138"/>
                    </a:lnTo>
                    <a:lnTo>
                      <a:pt x="45" y="129"/>
                    </a:lnTo>
                    <a:lnTo>
                      <a:pt x="45" y="127"/>
                    </a:lnTo>
                    <a:lnTo>
                      <a:pt x="47" y="124"/>
                    </a:lnTo>
                    <a:lnTo>
                      <a:pt x="55" y="122"/>
                    </a:lnTo>
                    <a:lnTo>
                      <a:pt x="63" y="121"/>
                    </a:lnTo>
                    <a:lnTo>
                      <a:pt x="64" y="121"/>
                    </a:lnTo>
                    <a:lnTo>
                      <a:pt x="83" y="141"/>
                    </a:lnTo>
                    <a:lnTo>
                      <a:pt x="95" y="158"/>
                    </a:lnTo>
                    <a:lnTo>
                      <a:pt x="86" y="152"/>
                    </a:lnTo>
                    <a:lnTo>
                      <a:pt x="85" y="150"/>
                    </a:lnTo>
                    <a:lnTo>
                      <a:pt x="78" y="146"/>
                    </a:lnTo>
                    <a:lnTo>
                      <a:pt x="77" y="146"/>
                    </a:lnTo>
                    <a:lnTo>
                      <a:pt x="75" y="147"/>
                    </a:lnTo>
                    <a:lnTo>
                      <a:pt x="69" y="154"/>
                    </a:lnTo>
                    <a:lnTo>
                      <a:pt x="66" y="155"/>
                    </a:lnTo>
                    <a:lnTo>
                      <a:pt x="64" y="160"/>
                    </a:lnTo>
                    <a:lnTo>
                      <a:pt x="64" y="161"/>
                    </a:lnTo>
                    <a:lnTo>
                      <a:pt x="64" y="163"/>
                    </a:lnTo>
                    <a:lnTo>
                      <a:pt x="99" y="216"/>
                    </a:lnTo>
                    <a:lnTo>
                      <a:pt x="100" y="216"/>
                    </a:lnTo>
                    <a:lnTo>
                      <a:pt x="130" y="210"/>
                    </a:lnTo>
                    <a:lnTo>
                      <a:pt x="163" y="207"/>
                    </a:lnTo>
                    <a:lnTo>
                      <a:pt x="174" y="211"/>
                    </a:lnTo>
                    <a:lnTo>
                      <a:pt x="181" y="218"/>
                    </a:lnTo>
                    <a:lnTo>
                      <a:pt x="167" y="232"/>
                    </a:lnTo>
                    <a:lnTo>
                      <a:pt x="166" y="233"/>
                    </a:lnTo>
                    <a:lnTo>
                      <a:pt x="164" y="235"/>
                    </a:lnTo>
                    <a:lnTo>
                      <a:pt x="158" y="260"/>
                    </a:lnTo>
                    <a:lnTo>
                      <a:pt x="158" y="261"/>
                    </a:lnTo>
                    <a:lnTo>
                      <a:pt x="161" y="272"/>
                    </a:lnTo>
                    <a:lnTo>
                      <a:pt x="163" y="274"/>
                    </a:lnTo>
                    <a:lnTo>
                      <a:pt x="164" y="274"/>
                    </a:lnTo>
                    <a:lnTo>
                      <a:pt x="167" y="272"/>
                    </a:lnTo>
                    <a:lnTo>
                      <a:pt x="185" y="263"/>
                    </a:lnTo>
                    <a:lnTo>
                      <a:pt x="211" y="232"/>
                    </a:lnTo>
                    <a:lnTo>
                      <a:pt x="213" y="225"/>
                    </a:lnTo>
                    <a:lnTo>
                      <a:pt x="213" y="224"/>
                    </a:lnTo>
                    <a:lnTo>
                      <a:pt x="213" y="214"/>
                    </a:lnTo>
                    <a:lnTo>
                      <a:pt x="213" y="211"/>
                    </a:lnTo>
                    <a:lnTo>
                      <a:pt x="219" y="214"/>
                    </a:lnTo>
                    <a:lnTo>
                      <a:pt x="222" y="213"/>
                    </a:lnTo>
                    <a:lnTo>
                      <a:pt x="228" y="208"/>
                    </a:lnTo>
                    <a:lnTo>
                      <a:pt x="239" y="200"/>
                    </a:lnTo>
                    <a:lnTo>
                      <a:pt x="241" y="197"/>
                    </a:lnTo>
                    <a:lnTo>
                      <a:pt x="241" y="196"/>
                    </a:lnTo>
                    <a:lnTo>
                      <a:pt x="244" y="180"/>
                    </a:lnTo>
                    <a:lnTo>
                      <a:pt x="244" y="179"/>
                    </a:lnTo>
                    <a:lnTo>
                      <a:pt x="242" y="175"/>
                    </a:lnTo>
                    <a:lnTo>
                      <a:pt x="227" y="172"/>
                    </a:lnTo>
                    <a:lnTo>
                      <a:pt x="225" y="172"/>
                    </a:lnTo>
                    <a:lnTo>
                      <a:pt x="219" y="172"/>
                    </a:lnTo>
                    <a:lnTo>
                      <a:pt x="217" y="174"/>
                    </a:lnTo>
                    <a:lnTo>
                      <a:pt x="206" y="180"/>
                    </a:lnTo>
                    <a:lnTo>
                      <a:pt x="195" y="185"/>
                    </a:lnTo>
                    <a:lnTo>
                      <a:pt x="192" y="185"/>
                    </a:lnTo>
                    <a:lnTo>
                      <a:pt x="189" y="183"/>
                    </a:lnTo>
                    <a:lnTo>
                      <a:pt x="169" y="172"/>
                    </a:lnTo>
                    <a:lnTo>
                      <a:pt x="161" y="168"/>
                    </a:lnTo>
                    <a:lnTo>
                      <a:pt x="149" y="154"/>
                    </a:lnTo>
                    <a:lnTo>
                      <a:pt x="139" y="135"/>
                    </a:lnTo>
                    <a:lnTo>
                      <a:pt x="138" y="133"/>
                    </a:lnTo>
                    <a:close/>
                  </a:path>
                </a:pathLst>
              </a:custGeom>
              <a:solidFill>
                <a:schemeClr val="tx2"/>
              </a:solid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03" name="Freeform 1314"/>
              <p:cNvSpPr>
                <a:spLocks/>
              </p:cNvSpPr>
              <p:nvPr/>
            </p:nvSpPr>
            <p:spPr bwMode="auto">
              <a:xfrm>
                <a:off x="3905250" y="2479675"/>
                <a:ext cx="38100" cy="47625"/>
              </a:xfrm>
              <a:custGeom>
                <a:avLst/>
                <a:gdLst/>
                <a:ahLst/>
                <a:cxnLst>
                  <a:cxn ang="0">
                    <a:pos x="15" y="0"/>
                  </a:cxn>
                  <a:cxn ang="0">
                    <a:pos x="13" y="0"/>
                  </a:cxn>
                  <a:cxn ang="0">
                    <a:pos x="2" y="11"/>
                  </a:cxn>
                  <a:cxn ang="0">
                    <a:pos x="0" y="14"/>
                  </a:cxn>
                  <a:cxn ang="0">
                    <a:pos x="0" y="16"/>
                  </a:cxn>
                  <a:cxn ang="0">
                    <a:pos x="0" y="21"/>
                  </a:cxn>
                  <a:cxn ang="0">
                    <a:pos x="0" y="22"/>
                  </a:cxn>
                  <a:cxn ang="0">
                    <a:pos x="8" y="29"/>
                  </a:cxn>
                  <a:cxn ang="0">
                    <a:pos x="11" y="30"/>
                  </a:cxn>
                  <a:cxn ang="0">
                    <a:pos x="15" y="30"/>
                  </a:cxn>
                  <a:cxn ang="0">
                    <a:pos x="16" y="29"/>
                  </a:cxn>
                  <a:cxn ang="0">
                    <a:pos x="21" y="25"/>
                  </a:cxn>
                  <a:cxn ang="0">
                    <a:pos x="21" y="24"/>
                  </a:cxn>
                  <a:cxn ang="0">
                    <a:pos x="22" y="19"/>
                  </a:cxn>
                  <a:cxn ang="0">
                    <a:pos x="22" y="10"/>
                  </a:cxn>
                  <a:cxn ang="0">
                    <a:pos x="24" y="7"/>
                  </a:cxn>
                  <a:cxn ang="0">
                    <a:pos x="22" y="5"/>
                  </a:cxn>
                  <a:cxn ang="0">
                    <a:pos x="18" y="0"/>
                  </a:cxn>
                  <a:cxn ang="0">
                    <a:pos x="15" y="0"/>
                  </a:cxn>
                </a:cxnLst>
                <a:rect l="0" t="0" r="r" b="b"/>
                <a:pathLst>
                  <a:path w="24" h="30">
                    <a:moveTo>
                      <a:pt x="15" y="0"/>
                    </a:moveTo>
                    <a:lnTo>
                      <a:pt x="13" y="0"/>
                    </a:lnTo>
                    <a:lnTo>
                      <a:pt x="2" y="11"/>
                    </a:lnTo>
                    <a:lnTo>
                      <a:pt x="0" y="14"/>
                    </a:lnTo>
                    <a:lnTo>
                      <a:pt x="0" y="16"/>
                    </a:lnTo>
                    <a:lnTo>
                      <a:pt x="0" y="21"/>
                    </a:lnTo>
                    <a:lnTo>
                      <a:pt x="0" y="22"/>
                    </a:lnTo>
                    <a:lnTo>
                      <a:pt x="8" y="29"/>
                    </a:lnTo>
                    <a:lnTo>
                      <a:pt x="11" y="30"/>
                    </a:lnTo>
                    <a:lnTo>
                      <a:pt x="15" y="30"/>
                    </a:lnTo>
                    <a:lnTo>
                      <a:pt x="16" y="29"/>
                    </a:lnTo>
                    <a:lnTo>
                      <a:pt x="21" y="25"/>
                    </a:lnTo>
                    <a:lnTo>
                      <a:pt x="21" y="24"/>
                    </a:lnTo>
                    <a:lnTo>
                      <a:pt x="22" y="19"/>
                    </a:lnTo>
                    <a:lnTo>
                      <a:pt x="22" y="10"/>
                    </a:lnTo>
                    <a:lnTo>
                      <a:pt x="24" y="7"/>
                    </a:lnTo>
                    <a:lnTo>
                      <a:pt x="22" y="5"/>
                    </a:lnTo>
                    <a:lnTo>
                      <a:pt x="18" y="0"/>
                    </a:lnTo>
                    <a:lnTo>
                      <a:pt x="15" y="0"/>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04" name="Freeform 1315"/>
              <p:cNvSpPr>
                <a:spLocks/>
              </p:cNvSpPr>
              <p:nvPr/>
            </p:nvSpPr>
            <p:spPr bwMode="auto">
              <a:xfrm>
                <a:off x="4922838" y="1279525"/>
                <a:ext cx="25400" cy="25400"/>
              </a:xfrm>
              <a:custGeom>
                <a:avLst/>
                <a:gdLst/>
                <a:ahLst/>
                <a:cxnLst>
                  <a:cxn ang="0">
                    <a:pos x="5" y="3"/>
                  </a:cxn>
                  <a:cxn ang="0">
                    <a:pos x="2" y="8"/>
                  </a:cxn>
                  <a:cxn ang="0">
                    <a:pos x="0" y="10"/>
                  </a:cxn>
                  <a:cxn ang="0">
                    <a:pos x="2" y="13"/>
                  </a:cxn>
                  <a:cxn ang="0">
                    <a:pos x="2" y="14"/>
                  </a:cxn>
                  <a:cxn ang="0">
                    <a:pos x="5" y="16"/>
                  </a:cxn>
                  <a:cxn ang="0">
                    <a:pos x="8" y="16"/>
                  </a:cxn>
                  <a:cxn ang="0">
                    <a:pos x="14" y="16"/>
                  </a:cxn>
                  <a:cxn ang="0">
                    <a:pos x="14" y="14"/>
                  </a:cxn>
                  <a:cxn ang="0">
                    <a:pos x="14" y="10"/>
                  </a:cxn>
                  <a:cxn ang="0">
                    <a:pos x="16" y="6"/>
                  </a:cxn>
                  <a:cxn ang="0">
                    <a:pos x="16" y="3"/>
                  </a:cxn>
                  <a:cxn ang="0">
                    <a:pos x="16" y="0"/>
                  </a:cxn>
                  <a:cxn ang="0">
                    <a:pos x="14" y="0"/>
                  </a:cxn>
                  <a:cxn ang="0">
                    <a:pos x="5" y="3"/>
                  </a:cxn>
                </a:cxnLst>
                <a:rect l="0" t="0" r="r" b="b"/>
                <a:pathLst>
                  <a:path w="16" h="16">
                    <a:moveTo>
                      <a:pt x="5" y="3"/>
                    </a:moveTo>
                    <a:lnTo>
                      <a:pt x="2" y="8"/>
                    </a:lnTo>
                    <a:lnTo>
                      <a:pt x="0" y="10"/>
                    </a:lnTo>
                    <a:lnTo>
                      <a:pt x="2" y="13"/>
                    </a:lnTo>
                    <a:lnTo>
                      <a:pt x="2" y="14"/>
                    </a:lnTo>
                    <a:lnTo>
                      <a:pt x="5" y="16"/>
                    </a:lnTo>
                    <a:lnTo>
                      <a:pt x="8" y="16"/>
                    </a:lnTo>
                    <a:lnTo>
                      <a:pt x="14" y="16"/>
                    </a:lnTo>
                    <a:lnTo>
                      <a:pt x="14" y="14"/>
                    </a:lnTo>
                    <a:lnTo>
                      <a:pt x="14" y="10"/>
                    </a:lnTo>
                    <a:lnTo>
                      <a:pt x="16" y="6"/>
                    </a:lnTo>
                    <a:lnTo>
                      <a:pt x="16" y="3"/>
                    </a:lnTo>
                    <a:lnTo>
                      <a:pt x="16" y="0"/>
                    </a:lnTo>
                    <a:lnTo>
                      <a:pt x="14" y="0"/>
                    </a:lnTo>
                    <a:lnTo>
                      <a:pt x="5" y="3"/>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05" name="Freeform 1316"/>
              <p:cNvSpPr>
                <a:spLocks/>
              </p:cNvSpPr>
              <p:nvPr/>
            </p:nvSpPr>
            <p:spPr bwMode="auto">
              <a:xfrm>
                <a:off x="3956050" y="2135188"/>
                <a:ext cx="34925" cy="106363"/>
              </a:xfrm>
              <a:custGeom>
                <a:avLst/>
                <a:gdLst/>
                <a:ahLst/>
                <a:cxnLst>
                  <a:cxn ang="0">
                    <a:pos x="4" y="67"/>
                  </a:cxn>
                  <a:cxn ang="0">
                    <a:pos x="8" y="67"/>
                  </a:cxn>
                  <a:cxn ang="0">
                    <a:pos x="12" y="64"/>
                  </a:cxn>
                  <a:cxn ang="0">
                    <a:pos x="15" y="63"/>
                  </a:cxn>
                  <a:cxn ang="0">
                    <a:pos x="18" y="60"/>
                  </a:cxn>
                  <a:cxn ang="0">
                    <a:pos x="18" y="58"/>
                  </a:cxn>
                  <a:cxn ang="0">
                    <a:pos x="20" y="55"/>
                  </a:cxn>
                  <a:cxn ang="0">
                    <a:pos x="20" y="55"/>
                  </a:cxn>
                  <a:cxn ang="0">
                    <a:pos x="17" y="19"/>
                  </a:cxn>
                  <a:cxn ang="0">
                    <a:pos x="22" y="3"/>
                  </a:cxn>
                  <a:cxn ang="0">
                    <a:pos x="22" y="3"/>
                  </a:cxn>
                  <a:cxn ang="0">
                    <a:pos x="22" y="2"/>
                  </a:cxn>
                  <a:cxn ang="0">
                    <a:pos x="22" y="0"/>
                  </a:cxn>
                  <a:cxn ang="0">
                    <a:pos x="20" y="0"/>
                  </a:cxn>
                  <a:cxn ang="0">
                    <a:pos x="18" y="0"/>
                  </a:cxn>
                  <a:cxn ang="0">
                    <a:pos x="4" y="17"/>
                  </a:cxn>
                  <a:cxn ang="0">
                    <a:pos x="3" y="21"/>
                  </a:cxn>
                  <a:cxn ang="0">
                    <a:pos x="1" y="28"/>
                  </a:cxn>
                  <a:cxn ang="0">
                    <a:pos x="0" y="56"/>
                  </a:cxn>
                  <a:cxn ang="0">
                    <a:pos x="3" y="66"/>
                  </a:cxn>
                  <a:cxn ang="0">
                    <a:pos x="4" y="67"/>
                  </a:cxn>
                </a:cxnLst>
                <a:rect l="0" t="0" r="r" b="b"/>
                <a:pathLst>
                  <a:path w="22" h="67">
                    <a:moveTo>
                      <a:pt x="4" y="67"/>
                    </a:moveTo>
                    <a:lnTo>
                      <a:pt x="8" y="67"/>
                    </a:lnTo>
                    <a:lnTo>
                      <a:pt x="12" y="64"/>
                    </a:lnTo>
                    <a:lnTo>
                      <a:pt x="15" y="63"/>
                    </a:lnTo>
                    <a:lnTo>
                      <a:pt x="18" y="60"/>
                    </a:lnTo>
                    <a:lnTo>
                      <a:pt x="18" y="58"/>
                    </a:lnTo>
                    <a:lnTo>
                      <a:pt x="20" y="55"/>
                    </a:lnTo>
                    <a:lnTo>
                      <a:pt x="20" y="55"/>
                    </a:lnTo>
                    <a:lnTo>
                      <a:pt x="17" y="19"/>
                    </a:lnTo>
                    <a:lnTo>
                      <a:pt x="22" y="3"/>
                    </a:lnTo>
                    <a:lnTo>
                      <a:pt x="22" y="3"/>
                    </a:lnTo>
                    <a:lnTo>
                      <a:pt x="22" y="2"/>
                    </a:lnTo>
                    <a:lnTo>
                      <a:pt x="22" y="0"/>
                    </a:lnTo>
                    <a:lnTo>
                      <a:pt x="20" y="0"/>
                    </a:lnTo>
                    <a:lnTo>
                      <a:pt x="18" y="0"/>
                    </a:lnTo>
                    <a:lnTo>
                      <a:pt x="4" y="17"/>
                    </a:lnTo>
                    <a:lnTo>
                      <a:pt x="3" y="21"/>
                    </a:lnTo>
                    <a:lnTo>
                      <a:pt x="1" y="28"/>
                    </a:lnTo>
                    <a:lnTo>
                      <a:pt x="0" y="56"/>
                    </a:lnTo>
                    <a:lnTo>
                      <a:pt x="3" y="66"/>
                    </a:lnTo>
                    <a:lnTo>
                      <a:pt x="4" y="67"/>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06" name="Freeform 1317"/>
              <p:cNvSpPr>
                <a:spLocks/>
              </p:cNvSpPr>
              <p:nvPr/>
            </p:nvSpPr>
            <p:spPr bwMode="auto">
              <a:xfrm>
                <a:off x="4830763" y="1233488"/>
                <a:ext cx="96838" cy="95250"/>
              </a:xfrm>
              <a:custGeom>
                <a:avLst/>
                <a:gdLst/>
                <a:ahLst/>
                <a:cxnLst>
                  <a:cxn ang="0">
                    <a:pos x="28" y="59"/>
                  </a:cxn>
                  <a:cxn ang="0">
                    <a:pos x="28" y="60"/>
                  </a:cxn>
                  <a:cxn ang="0">
                    <a:pos x="30" y="60"/>
                  </a:cxn>
                  <a:cxn ang="0">
                    <a:pos x="42" y="60"/>
                  </a:cxn>
                  <a:cxn ang="0">
                    <a:pos x="57" y="57"/>
                  </a:cxn>
                  <a:cxn ang="0">
                    <a:pos x="60" y="56"/>
                  </a:cxn>
                  <a:cxn ang="0">
                    <a:pos x="61" y="56"/>
                  </a:cxn>
                  <a:cxn ang="0">
                    <a:pos x="61" y="50"/>
                  </a:cxn>
                  <a:cxn ang="0">
                    <a:pos x="61" y="48"/>
                  </a:cxn>
                  <a:cxn ang="0">
                    <a:pos x="60" y="46"/>
                  </a:cxn>
                  <a:cxn ang="0">
                    <a:pos x="55" y="48"/>
                  </a:cxn>
                  <a:cxn ang="0">
                    <a:pos x="52" y="50"/>
                  </a:cxn>
                  <a:cxn ang="0">
                    <a:pos x="49" y="46"/>
                  </a:cxn>
                  <a:cxn ang="0">
                    <a:pos x="47" y="35"/>
                  </a:cxn>
                  <a:cxn ang="0">
                    <a:pos x="47" y="35"/>
                  </a:cxn>
                  <a:cxn ang="0">
                    <a:pos x="47" y="34"/>
                  </a:cxn>
                  <a:cxn ang="0">
                    <a:pos x="49" y="31"/>
                  </a:cxn>
                  <a:cxn ang="0">
                    <a:pos x="49" y="29"/>
                  </a:cxn>
                  <a:cxn ang="0">
                    <a:pos x="49" y="29"/>
                  </a:cxn>
                  <a:cxn ang="0">
                    <a:pos x="44" y="20"/>
                  </a:cxn>
                  <a:cxn ang="0">
                    <a:pos x="42" y="18"/>
                  </a:cxn>
                  <a:cxn ang="0">
                    <a:pos x="41" y="17"/>
                  </a:cxn>
                  <a:cxn ang="0">
                    <a:pos x="41" y="15"/>
                  </a:cxn>
                  <a:cxn ang="0">
                    <a:pos x="21" y="1"/>
                  </a:cxn>
                  <a:cxn ang="0">
                    <a:pos x="19" y="0"/>
                  </a:cxn>
                  <a:cxn ang="0">
                    <a:pos x="17" y="0"/>
                  </a:cxn>
                  <a:cxn ang="0">
                    <a:pos x="14" y="1"/>
                  </a:cxn>
                  <a:cxn ang="0">
                    <a:pos x="5" y="6"/>
                  </a:cxn>
                  <a:cxn ang="0">
                    <a:pos x="3" y="7"/>
                  </a:cxn>
                  <a:cxn ang="0">
                    <a:pos x="2" y="10"/>
                  </a:cxn>
                  <a:cxn ang="0">
                    <a:pos x="0" y="20"/>
                  </a:cxn>
                  <a:cxn ang="0">
                    <a:pos x="0" y="21"/>
                  </a:cxn>
                  <a:cxn ang="0">
                    <a:pos x="0" y="23"/>
                  </a:cxn>
                  <a:cxn ang="0">
                    <a:pos x="28" y="59"/>
                  </a:cxn>
                </a:cxnLst>
                <a:rect l="0" t="0" r="r" b="b"/>
                <a:pathLst>
                  <a:path w="61" h="60">
                    <a:moveTo>
                      <a:pt x="28" y="59"/>
                    </a:moveTo>
                    <a:lnTo>
                      <a:pt x="28" y="60"/>
                    </a:lnTo>
                    <a:lnTo>
                      <a:pt x="30" y="60"/>
                    </a:lnTo>
                    <a:lnTo>
                      <a:pt x="42" y="60"/>
                    </a:lnTo>
                    <a:lnTo>
                      <a:pt x="57" y="57"/>
                    </a:lnTo>
                    <a:lnTo>
                      <a:pt x="60" y="56"/>
                    </a:lnTo>
                    <a:lnTo>
                      <a:pt x="61" y="56"/>
                    </a:lnTo>
                    <a:lnTo>
                      <a:pt x="61" y="50"/>
                    </a:lnTo>
                    <a:lnTo>
                      <a:pt x="61" y="48"/>
                    </a:lnTo>
                    <a:lnTo>
                      <a:pt x="60" y="46"/>
                    </a:lnTo>
                    <a:lnTo>
                      <a:pt x="55" y="48"/>
                    </a:lnTo>
                    <a:lnTo>
                      <a:pt x="52" y="50"/>
                    </a:lnTo>
                    <a:lnTo>
                      <a:pt x="49" y="46"/>
                    </a:lnTo>
                    <a:lnTo>
                      <a:pt x="47" y="35"/>
                    </a:lnTo>
                    <a:lnTo>
                      <a:pt x="47" y="35"/>
                    </a:lnTo>
                    <a:lnTo>
                      <a:pt x="47" y="34"/>
                    </a:lnTo>
                    <a:lnTo>
                      <a:pt x="49" y="31"/>
                    </a:lnTo>
                    <a:lnTo>
                      <a:pt x="49" y="29"/>
                    </a:lnTo>
                    <a:lnTo>
                      <a:pt x="49" y="29"/>
                    </a:lnTo>
                    <a:lnTo>
                      <a:pt x="44" y="20"/>
                    </a:lnTo>
                    <a:lnTo>
                      <a:pt x="42" y="18"/>
                    </a:lnTo>
                    <a:lnTo>
                      <a:pt x="41" y="17"/>
                    </a:lnTo>
                    <a:lnTo>
                      <a:pt x="41" y="15"/>
                    </a:lnTo>
                    <a:lnTo>
                      <a:pt x="21" y="1"/>
                    </a:lnTo>
                    <a:lnTo>
                      <a:pt x="19" y="0"/>
                    </a:lnTo>
                    <a:lnTo>
                      <a:pt x="17" y="0"/>
                    </a:lnTo>
                    <a:lnTo>
                      <a:pt x="14" y="1"/>
                    </a:lnTo>
                    <a:lnTo>
                      <a:pt x="5" y="6"/>
                    </a:lnTo>
                    <a:lnTo>
                      <a:pt x="3" y="7"/>
                    </a:lnTo>
                    <a:lnTo>
                      <a:pt x="2" y="10"/>
                    </a:lnTo>
                    <a:lnTo>
                      <a:pt x="0" y="20"/>
                    </a:lnTo>
                    <a:lnTo>
                      <a:pt x="0" y="21"/>
                    </a:lnTo>
                    <a:lnTo>
                      <a:pt x="0" y="23"/>
                    </a:lnTo>
                    <a:lnTo>
                      <a:pt x="28" y="59"/>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07" name="Freeform 1318"/>
              <p:cNvSpPr>
                <a:spLocks/>
              </p:cNvSpPr>
              <p:nvPr/>
            </p:nvSpPr>
            <p:spPr bwMode="auto">
              <a:xfrm>
                <a:off x="3975100" y="2241550"/>
                <a:ext cx="34925" cy="33338"/>
              </a:xfrm>
              <a:custGeom>
                <a:avLst/>
                <a:gdLst/>
                <a:ahLst/>
                <a:cxnLst>
                  <a:cxn ang="0">
                    <a:pos x="6" y="0"/>
                  </a:cxn>
                  <a:cxn ang="0">
                    <a:pos x="3" y="2"/>
                  </a:cxn>
                  <a:cxn ang="0">
                    <a:pos x="2" y="4"/>
                  </a:cxn>
                  <a:cxn ang="0">
                    <a:pos x="2" y="4"/>
                  </a:cxn>
                  <a:cxn ang="0">
                    <a:pos x="0" y="5"/>
                  </a:cxn>
                  <a:cxn ang="0">
                    <a:pos x="0" y="10"/>
                  </a:cxn>
                  <a:cxn ang="0">
                    <a:pos x="2" y="13"/>
                  </a:cxn>
                  <a:cxn ang="0">
                    <a:pos x="5" y="16"/>
                  </a:cxn>
                  <a:cxn ang="0">
                    <a:pos x="8" y="21"/>
                  </a:cxn>
                  <a:cxn ang="0">
                    <a:pos x="14" y="21"/>
                  </a:cxn>
                  <a:cxn ang="0">
                    <a:pos x="21" y="18"/>
                  </a:cxn>
                  <a:cxn ang="0">
                    <a:pos x="22" y="14"/>
                  </a:cxn>
                  <a:cxn ang="0">
                    <a:pos x="22" y="11"/>
                  </a:cxn>
                  <a:cxn ang="0">
                    <a:pos x="22" y="10"/>
                  </a:cxn>
                  <a:cxn ang="0">
                    <a:pos x="22" y="10"/>
                  </a:cxn>
                  <a:cxn ang="0">
                    <a:pos x="21" y="8"/>
                  </a:cxn>
                  <a:cxn ang="0">
                    <a:pos x="21" y="7"/>
                  </a:cxn>
                  <a:cxn ang="0">
                    <a:pos x="17" y="5"/>
                  </a:cxn>
                  <a:cxn ang="0">
                    <a:pos x="11" y="2"/>
                  </a:cxn>
                  <a:cxn ang="0">
                    <a:pos x="6" y="0"/>
                  </a:cxn>
                </a:cxnLst>
                <a:rect l="0" t="0" r="r" b="b"/>
                <a:pathLst>
                  <a:path w="22" h="21">
                    <a:moveTo>
                      <a:pt x="6" y="0"/>
                    </a:moveTo>
                    <a:lnTo>
                      <a:pt x="3" y="2"/>
                    </a:lnTo>
                    <a:lnTo>
                      <a:pt x="2" y="4"/>
                    </a:lnTo>
                    <a:lnTo>
                      <a:pt x="2" y="4"/>
                    </a:lnTo>
                    <a:lnTo>
                      <a:pt x="0" y="5"/>
                    </a:lnTo>
                    <a:lnTo>
                      <a:pt x="0" y="10"/>
                    </a:lnTo>
                    <a:lnTo>
                      <a:pt x="2" y="13"/>
                    </a:lnTo>
                    <a:lnTo>
                      <a:pt x="5" y="16"/>
                    </a:lnTo>
                    <a:lnTo>
                      <a:pt x="8" y="21"/>
                    </a:lnTo>
                    <a:lnTo>
                      <a:pt x="14" y="21"/>
                    </a:lnTo>
                    <a:lnTo>
                      <a:pt x="21" y="18"/>
                    </a:lnTo>
                    <a:lnTo>
                      <a:pt x="22" y="14"/>
                    </a:lnTo>
                    <a:lnTo>
                      <a:pt x="22" y="11"/>
                    </a:lnTo>
                    <a:lnTo>
                      <a:pt x="22" y="10"/>
                    </a:lnTo>
                    <a:lnTo>
                      <a:pt x="22" y="10"/>
                    </a:lnTo>
                    <a:lnTo>
                      <a:pt x="21" y="8"/>
                    </a:lnTo>
                    <a:lnTo>
                      <a:pt x="21" y="7"/>
                    </a:lnTo>
                    <a:lnTo>
                      <a:pt x="17" y="5"/>
                    </a:lnTo>
                    <a:lnTo>
                      <a:pt x="11" y="2"/>
                    </a:lnTo>
                    <a:lnTo>
                      <a:pt x="6" y="0"/>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08" name="Freeform 1319"/>
              <p:cNvSpPr>
                <a:spLocks/>
              </p:cNvSpPr>
              <p:nvPr/>
            </p:nvSpPr>
            <p:spPr bwMode="auto">
              <a:xfrm>
                <a:off x="3983038" y="2081213"/>
                <a:ext cx="17463" cy="47625"/>
              </a:xfrm>
              <a:custGeom>
                <a:avLst/>
                <a:gdLst/>
                <a:ahLst/>
                <a:cxnLst>
                  <a:cxn ang="0">
                    <a:pos x="1" y="26"/>
                  </a:cxn>
                  <a:cxn ang="0">
                    <a:pos x="3" y="30"/>
                  </a:cxn>
                  <a:cxn ang="0">
                    <a:pos x="5" y="28"/>
                  </a:cxn>
                  <a:cxn ang="0">
                    <a:pos x="6" y="26"/>
                  </a:cxn>
                  <a:cxn ang="0">
                    <a:pos x="8" y="26"/>
                  </a:cxn>
                  <a:cxn ang="0">
                    <a:pos x="6" y="25"/>
                  </a:cxn>
                  <a:cxn ang="0">
                    <a:pos x="8" y="20"/>
                  </a:cxn>
                  <a:cxn ang="0">
                    <a:pos x="8" y="14"/>
                  </a:cxn>
                  <a:cxn ang="0">
                    <a:pos x="9" y="8"/>
                  </a:cxn>
                  <a:cxn ang="0">
                    <a:pos x="11" y="5"/>
                  </a:cxn>
                  <a:cxn ang="0">
                    <a:pos x="11" y="3"/>
                  </a:cxn>
                  <a:cxn ang="0">
                    <a:pos x="11" y="0"/>
                  </a:cxn>
                  <a:cxn ang="0">
                    <a:pos x="9" y="0"/>
                  </a:cxn>
                  <a:cxn ang="0">
                    <a:pos x="3" y="6"/>
                  </a:cxn>
                  <a:cxn ang="0">
                    <a:pos x="1" y="8"/>
                  </a:cxn>
                  <a:cxn ang="0">
                    <a:pos x="0" y="15"/>
                  </a:cxn>
                  <a:cxn ang="0">
                    <a:pos x="0" y="19"/>
                  </a:cxn>
                  <a:cxn ang="0">
                    <a:pos x="1" y="23"/>
                  </a:cxn>
                  <a:cxn ang="0">
                    <a:pos x="1" y="26"/>
                  </a:cxn>
                </a:cxnLst>
                <a:rect l="0" t="0" r="r" b="b"/>
                <a:pathLst>
                  <a:path w="11" h="30">
                    <a:moveTo>
                      <a:pt x="1" y="26"/>
                    </a:moveTo>
                    <a:lnTo>
                      <a:pt x="3" y="30"/>
                    </a:lnTo>
                    <a:lnTo>
                      <a:pt x="5" y="28"/>
                    </a:lnTo>
                    <a:lnTo>
                      <a:pt x="6" y="26"/>
                    </a:lnTo>
                    <a:lnTo>
                      <a:pt x="8" y="26"/>
                    </a:lnTo>
                    <a:lnTo>
                      <a:pt x="6" y="25"/>
                    </a:lnTo>
                    <a:lnTo>
                      <a:pt x="8" y="20"/>
                    </a:lnTo>
                    <a:lnTo>
                      <a:pt x="8" y="14"/>
                    </a:lnTo>
                    <a:lnTo>
                      <a:pt x="9" y="8"/>
                    </a:lnTo>
                    <a:lnTo>
                      <a:pt x="11" y="5"/>
                    </a:lnTo>
                    <a:lnTo>
                      <a:pt x="11" y="3"/>
                    </a:lnTo>
                    <a:lnTo>
                      <a:pt x="11" y="0"/>
                    </a:lnTo>
                    <a:lnTo>
                      <a:pt x="9" y="0"/>
                    </a:lnTo>
                    <a:lnTo>
                      <a:pt x="3" y="6"/>
                    </a:lnTo>
                    <a:lnTo>
                      <a:pt x="1" y="8"/>
                    </a:lnTo>
                    <a:lnTo>
                      <a:pt x="0" y="15"/>
                    </a:lnTo>
                    <a:lnTo>
                      <a:pt x="0" y="19"/>
                    </a:lnTo>
                    <a:lnTo>
                      <a:pt x="1" y="23"/>
                    </a:lnTo>
                    <a:lnTo>
                      <a:pt x="1" y="26"/>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09" name="Freeform 1320"/>
              <p:cNvSpPr>
                <a:spLocks/>
              </p:cNvSpPr>
              <p:nvPr/>
            </p:nvSpPr>
            <p:spPr bwMode="auto">
              <a:xfrm>
                <a:off x="4960938" y="1284288"/>
                <a:ext cx="50800" cy="69850"/>
              </a:xfrm>
              <a:custGeom>
                <a:avLst/>
                <a:gdLst/>
                <a:ahLst/>
                <a:cxnLst>
                  <a:cxn ang="0">
                    <a:pos x="25" y="18"/>
                  </a:cxn>
                  <a:cxn ang="0">
                    <a:pos x="26" y="11"/>
                  </a:cxn>
                  <a:cxn ang="0">
                    <a:pos x="26" y="10"/>
                  </a:cxn>
                  <a:cxn ang="0">
                    <a:pos x="29" y="10"/>
                  </a:cxn>
                  <a:cxn ang="0">
                    <a:pos x="31" y="10"/>
                  </a:cxn>
                  <a:cxn ang="0">
                    <a:pos x="31" y="10"/>
                  </a:cxn>
                  <a:cxn ang="0">
                    <a:pos x="32" y="8"/>
                  </a:cxn>
                  <a:cxn ang="0">
                    <a:pos x="32" y="7"/>
                  </a:cxn>
                  <a:cxn ang="0">
                    <a:pos x="29" y="3"/>
                  </a:cxn>
                  <a:cxn ang="0">
                    <a:pos x="28" y="2"/>
                  </a:cxn>
                  <a:cxn ang="0">
                    <a:pos x="28" y="0"/>
                  </a:cxn>
                  <a:cxn ang="0">
                    <a:pos x="25" y="0"/>
                  </a:cxn>
                  <a:cxn ang="0">
                    <a:pos x="6" y="3"/>
                  </a:cxn>
                  <a:cxn ang="0">
                    <a:pos x="4" y="3"/>
                  </a:cxn>
                  <a:cxn ang="0">
                    <a:pos x="0" y="8"/>
                  </a:cxn>
                  <a:cxn ang="0">
                    <a:pos x="0" y="10"/>
                  </a:cxn>
                  <a:cxn ang="0">
                    <a:pos x="12" y="36"/>
                  </a:cxn>
                  <a:cxn ang="0">
                    <a:pos x="14" y="39"/>
                  </a:cxn>
                  <a:cxn ang="0">
                    <a:pos x="17" y="43"/>
                  </a:cxn>
                  <a:cxn ang="0">
                    <a:pos x="18" y="44"/>
                  </a:cxn>
                  <a:cxn ang="0">
                    <a:pos x="20" y="44"/>
                  </a:cxn>
                  <a:cxn ang="0">
                    <a:pos x="25" y="43"/>
                  </a:cxn>
                  <a:cxn ang="0">
                    <a:pos x="26" y="43"/>
                  </a:cxn>
                  <a:cxn ang="0">
                    <a:pos x="26" y="38"/>
                  </a:cxn>
                  <a:cxn ang="0">
                    <a:pos x="26" y="35"/>
                  </a:cxn>
                  <a:cxn ang="0">
                    <a:pos x="26" y="33"/>
                  </a:cxn>
                  <a:cxn ang="0">
                    <a:pos x="23" y="30"/>
                  </a:cxn>
                  <a:cxn ang="0">
                    <a:pos x="23" y="28"/>
                  </a:cxn>
                  <a:cxn ang="0">
                    <a:pos x="23" y="27"/>
                  </a:cxn>
                  <a:cxn ang="0">
                    <a:pos x="25" y="18"/>
                  </a:cxn>
                </a:cxnLst>
                <a:rect l="0" t="0" r="r" b="b"/>
                <a:pathLst>
                  <a:path w="32" h="44">
                    <a:moveTo>
                      <a:pt x="25" y="18"/>
                    </a:moveTo>
                    <a:lnTo>
                      <a:pt x="26" y="11"/>
                    </a:lnTo>
                    <a:lnTo>
                      <a:pt x="26" y="10"/>
                    </a:lnTo>
                    <a:lnTo>
                      <a:pt x="29" y="10"/>
                    </a:lnTo>
                    <a:lnTo>
                      <a:pt x="31" y="10"/>
                    </a:lnTo>
                    <a:lnTo>
                      <a:pt x="31" y="10"/>
                    </a:lnTo>
                    <a:lnTo>
                      <a:pt x="32" y="8"/>
                    </a:lnTo>
                    <a:lnTo>
                      <a:pt x="32" y="7"/>
                    </a:lnTo>
                    <a:lnTo>
                      <a:pt x="29" y="3"/>
                    </a:lnTo>
                    <a:lnTo>
                      <a:pt x="28" y="2"/>
                    </a:lnTo>
                    <a:lnTo>
                      <a:pt x="28" y="0"/>
                    </a:lnTo>
                    <a:lnTo>
                      <a:pt x="25" y="0"/>
                    </a:lnTo>
                    <a:lnTo>
                      <a:pt x="6" y="3"/>
                    </a:lnTo>
                    <a:lnTo>
                      <a:pt x="4" y="3"/>
                    </a:lnTo>
                    <a:lnTo>
                      <a:pt x="0" y="8"/>
                    </a:lnTo>
                    <a:lnTo>
                      <a:pt x="0" y="10"/>
                    </a:lnTo>
                    <a:lnTo>
                      <a:pt x="12" y="36"/>
                    </a:lnTo>
                    <a:lnTo>
                      <a:pt x="14" y="39"/>
                    </a:lnTo>
                    <a:lnTo>
                      <a:pt x="17" y="43"/>
                    </a:lnTo>
                    <a:lnTo>
                      <a:pt x="18" y="44"/>
                    </a:lnTo>
                    <a:lnTo>
                      <a:pt x="20" y="44"/>
                    </a:lnTo>
                    <a:lnTo>
                      <a:pt x="25" y="43"/>
                    </a:lnTo>
                    <a:lnTo>
                      <a:pt x="26" y="43"/>
                    </a:lnTo>
                    <a:lnTo>
                      <a:pt x="26" y="38"/>
                    </a:lnTo>
                    <a:lnTo>
                      <a:pt x="26" y="35"/>
                    </a:lnTo>
                    <a:lnTo>
                      <a:pt x="26" y="33"/>
                    </a:lnTo>
                    <a:lnTo>
                      <a:pt x="23" y="30"/>
                    </a:lnTo>
                    <a:lnTo>
                      <a:pt x="23" y="28"/>
                    </a:lnTo>
                    <a:lnTo>
                      <a:pt x="23" y="27"/>
                    </a:lnTo>
                    <a:lnTo>
                      <a:pt x="25" y="18"/>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10" name="Freeform 1321"/>
              <p:cNvSpPr>
                <a:spLocks/>
              </p:cNvSpPr>
              <p:nvPr/>
            </p:nvSpPr>
            <p:spPr bwMode="auto">
              <a:xfrm>
                <a:off x="3770313" y="2400300"/>
                <a:ext cx="41275" cy="20638"/>
              </a:xfrm>
              <a:custGeom>
                <a:avLst/>
                <a:gdLst/>
                <a:ahLst/>
                <a:cxnLst>
                  <a:cxn ang="0">
                    <a:pos x="3" y="13"/>
                  </a:cxn>
                  <a:cxn ang="0">
                    <a:pos x="21" y="7"/>
                  </a:cxn>
                  <a:cxn ang="0">
                    <a:pos x="25" y="5"/>
                  </a:cxn>
                  <a:cxn ang="0">
                    <a:pos x="26" y="5"/>
                  </a:cxn>
                  <a:cxn ang="0">
                    <a:pos x="26" y="4"/>
                  </a:cxn>
                  <a:cxn ang="0">
                    <a:pos x="26" y="4"/>
                  </a:cxn>
                  <a:cxn ang="0">
                    <a:pos x="26" y="2"/>
                  </a:cxn>
                  <a:cxn ang="0">
                    <a:pos x="25" y="0"/>
                  </a:cxn>
                  <a:cxn ang="0">
                    <a:pos x="20" y="0"/>
                  </a:cxn>
                  <a:cxn ang="0">
                    <a:pos x="17" y="0"/>
                  </a:cxn>
                  <a:cxn ang="0">
                    <a:pos x="14" y="0"/>
                  </a:cxn>
                  <a:cxn ang="0">
                    <a:pos x="10" y="2"/>
                  </a:cxn>
                  <a:cxn ang="0">
                    <a:pos x="1" y="5"/>
                  </a:cxn>
                  <a:cxn ang="0">
                    <a:pos x="1" y="7"/>
                  </a:cxn>
                  <a:cxn ang="0">
                    <a:pos x="0" y="8"/>
                  </a:cxn>
                  <a:cxn ang="0">
                    <a:pos x="1" y="10"/>
                  </a:cxn>
                  <a:cxn ang="0">
                    <a:pos x="1" y="11"/>
                  </a:cxn>
                  <a:cxn ang="0">
                    <a:pos x="3" y="13"/>
                  </a:cxn>
                </a:cxnLst>
                <a:rect l="0" t="0" r="r" b="b"/>
                <a:pathLst>
                  <a:path w="26" h="13">
                    <a:moveTo>
                      <a:pt x="3" y="13"/>
                    </a:moveTo>
                    <a:lnTo>
                      <a:pt x="21" y="7"/>
                    </a:lnTo>
                    <a:lnTo>
                      <a:pt x="25" y="5"/>
                    </a:lnTo>
                    <a:lnTo>
                      <a:pt x="26" y="5"/>
                    </a:lnTo>
                    <a:lnTo>
                      <a:pt x="26" y="4"/>
                    </a:lnTo>
                    <a:lnTo>
                      <a:pt x="26" y="4"/>
                    </a:lnTo>
                    <a:lnTo>
                      <a:pt x="26" y="2"/>
                    </a:lnTo>
                    <a:lnTo>
                      <a:pt x="25" y="0"/>
                    </a:lnTo>
                    <a:lnTo>
                      <a:pt x="20" y="0"/>
                    </a:lnTo>
                    <a:lnTo>
                      <a:pt x="17" y="0"/>
                    </a:lnTo>
                    <a:lnTo>
                      <a:pt x="14" y="0"/>
                    </a:lnTo>
                    <a:lnTo>
                      <a:pt x="10" y="2"/>
                    </a:lnTo>
                    <a:lnTo>
                      <a:pt x="1" y="5"/>
                    </a:lnTo>
                    <a:lnTo>
                      <a:pt x="1" y="7"/>
                    </a:lnTo>
                    <a:lnTo>
                      <a:pt x="0" y="8"/>
                    </a:lnTo>
                    <a:lnTo>
                      <a:pt x="1" y="10"/>
                    </a:lnTo>
                    <a:lnTo>
                      <a:pt x="1" y="11"/>
                    </a:lnTo>
                    <a:lnTo>
                      <a:pt x="3" y="13"/>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11" name="Freeform 1322"/>
              <p:cNvSpPr>
                <a:spLocks/>
              </p:cNvSpPr>
              <p:nvPr/>
            </p:nvSpPr>
            <p:spPr bwMode="auto">
              <a:xfrm>
                <a:off x="3779838" y="3113088"/>
                <a:ext cx="177800" cy="222250"/>
              </a:xfrm>
              <a:custGeom>
                <a:avLst/>
                <a:gdLst/>
                <a:ahLst/>
                <a:cxnLst>
                  <a:cxn ang="0">
                    <a:pos x="98" y="115"/>
                  </a:cxn>
                  <a:cxn ang="0">
                    <a:pos x="112" y="103"/>
                  </a:cxn>
                  <a:cxn ang="0">
                    <a:pos x="112" y="100"/>
                  </a:cxn>
                  <a:cxn ang="0">
                    <a:pos x="112" y="100"/>
                  </a:cxn>
                  <a:cxn ang="0">
                    <a:pos x="111" y="87"/>
                  </a:cxn>
                  <a:cxn ang="0">
                    <a:pos x="108" y="73"/>
                  </a:cxn>
                  <a:cxn ang="0">
                    <a:pos x="106" y="70"/>
                  </a:cxn>
                  <a:cxn ang="0">
                    <a:pos x="103" y="64"/>
                  </a:cxn>
                  <a:cxn ang="0">
                    <a:pos x="98" y="61"/>
                  </a:cxn>
                  <a:cxn ang="0">
                    <a:pos x="95" y="58"/>
                  </a:cxn>
                  <a:cxn ang="0">
                    <a:pos x="94" y="48"/>
                  </a:cxn>
                  <a:cxn ang="0">
                    <a:pos x="90" y="25"/>
                  </a:cxn>
                  <a:cxn ang="0">
                    <a:pos x="89" y="9"/>
                  </a:cxn>
                  <a:cxn ang="0">
                    <a:pos x="89" y="6"/>
                  </a:cxn>
                  <a:cxn ang="0">
                    <a:pos x="90" y="4"/>
                  </a:cxn>
                  <a:cxn ang="0">
                    <a:pos x="92" y="3"/>
                  </a:cxn>
                  <a:cxn ang="0">
                    <a:pos x="92" y="0"/>
                  </a:cxn>
                  <a:cxn ang="0">
                    <a:pos x="92" y="0"/>
                  </a:cxn>
                  <a:cxn ang="0">
                    <a:pos x="86" y="0"/>
                  </a:cxn>
                  <a:cxn ang="0">
                    <a:pos x="44" y="19"/>
                  </a:cxn>
                  <a:cxn ang="0">
                    <a:pos x="20" y="29"/>
                  </a:cxn>
                  <a:cxn ang="0">
                    <a:pos x="19" y="31"/>
                  </a:cxn>
                  <a:cxn ang="0">
                    <a:pos x="17" y="34"/>
                  </a:cxn>
                  <a:cxn ang="0">
                    <a:pos x="15" y="36"/>
                  </a:cxn>
                  <a:cxn ang="0">
                    <a:pos x="11" y="54"/>
                  </a:cxn>
                  <a:cxn ang="0">
                    <a:pos x="0" y="94"/>
                  </a:cxn>
                  <a:cxn ang="0">
                    <a:pos x="0" y="95"/>
                  </a:cxn>
                  <a:cxn ang="0">
                    <a:pos x="1" y="103"/>
                  </a:cxn>
                  <a:cxn ang="0">
                    <a:pos x="1" y="104"/>
                  </a:cxn>
                  <a:cxn ang="0">
                    <a:pos x="3" y="104"/>
                  </a:cxn>
                  <a:cxn ang="0">
                    <a:pos x="11" y="103"/>
                  </a:cxn>
                  <a:cxn ang="0">
                    <a:pos x="17" y="100"/>
                  </a:cxn>
                  <a:cxn ang="0">
                    <a:pos x="22" y="95"/>
                  </a:cxn>
                  <a:cxn ang="0">
                    <a:pos x="23" y="94"/>
                  </a:cxn>
                  <a:cxn ang="0">
                    <a:pos x="28" y="87"/>
                  </a:cxn>
                  <a:cxn ang="0">
                    <a:pos x="29" y="86"/>
                  </a:cxn>
                  <a:cxn ang="0">
                    <a:pos x="34" y="73"/>
                  </a:cxn>
                  <a:cxn ang="0">
                    <a:pos x="37" y="67"/>
                  </a:cxn>
                  <a:cxn ang="0">
                    <a:pos x="39" y="64"/>
                  </a:cxn>
                  <a:cxn ang="0">
                    <a:pos x="40" y="62"/>
                  </a:cxn>
                  <a:cxn ang="0">
                    <a:pos x="56" y="62"/>
                  </a:cxn>
                  <a:cxn ang="0">
                    <a:pos x="58" y="62"/>
                  </a:cxn>
                  <a:cxn ang="0">
                    <a:pos x="59" y="64"/>
                  </a:cxn>
                  <a:cxn ang="0">
                    <a:pos x="59" y="64"/>
                  </a:cxn>
                  <a:cxn ang="0">
                    <a:pos x="59" y="65"/>
                  </a:cxn>
                  <a:cxn ang="0">
                    <a:pos x="59" y="67"/>
                  </a:cxn>
                  <a:cxn ang="0">
                    <a:pos x="58" y="69"/>
                  </a:cxn>
                  <a:cxn ang="0">
                    <a:pos x="56" y="70"/>
                  </a:cxn>
                  <a:cxn ang="0">
                    <a:pos x="50" y="89"/>
                  </a:cxn>
                  <a:cxn ang="0">
                    <a:pos x="42" y="123"/>
                  </a:cxn>
                  <a:cxn ang="0">
                    <a:pos x="40" y="134"/>
                  </a:cxn>
                  <a:cxn ang="0">
                    <a:pos x="40" y="134"/>
                  </a:cxn>
                  <a:cxn ang="0">
                    <a:pos x="51" y="140"/>
                  </a:cxn>
                  <a:cxn ang="0">
                    <a:pos x="56" y="140"/>
                  </a:cxn>
                  <a:cxn ang="0">
                    <a:pos x="58" y="139"/>
                  </a:cxn>
                  <a:cxn ang="0">
                    <a:pos x="89" y="120"/>
                  </a:cxn>
                  <a:cxn ang="0">
                    <a:pos x="98" y="115"/>
                  </a:cxn>
                </a:cxnLst>
                <a:rect l="0" t="0" r="r" b="b"/>
                <a:pathLst>
                  <a:path w="112" h="140">
                    <a:moveTo>
                      <a:pt x="98" y="115"/>
                    </a:moveTo>
                    <a:lnTo>
                      <a:pt x="112" y="103"/>
                    </a:lnTo>
                    <a:lnTo>
                      <a:pt x="112" y="100"/>
                    </a:lnTo>
                    <a:lnTo>
                      <a:pt x="112" y="100"/>
                    </a:lnTo>
                    <a:lnTo>
                      <a:pt x="111" y="87"/>
                    </a:lnTo>
                    <a:lnTo>
                      <a:pt x="108" y="73"/>
                    </a:lnTo>
                    <a:lnTo>
                      <a:pt x="106" y="70"/>
                    </a:lnTo>
                    <a:lnTo>
                      <a:pt x="103" y="64"/>
                    </a:lnTo>
                    <a:lnTo>
                      <a:pt x="98" y="61"/>
                    </a:lnTo>
                    <a:lnTo>
                      <a:pt x="95" y="58"/>
                    </a:lnTo>
                    <a:lnTo>
                      <a:pt x="94" y="48"/>
                    </a:lnTo>
                    <a:lnTo>
                      <a:pt x="90" y="25"/>
                    </a:lnTo>
                    <a:lnTo>
                      <a:pt x="89" y="9"/>
                    </a:lnTo>
                    <a:lnTo>
                      <a:pt x="89" y="6"/>
                    </a:lnTo>
                    <a:lnTo>
                      <a:pt x="90" y="4"/>
                    </a:lnTo>
                    <a:lnTo>
                      <a:pt x="92" y="3"/>
                    </a:lnTo>
                    <a:lnTo>
                      <a:pt x="92" y="0"/>
                    </a:lnTo>
                    <a:lnTo>
                      <a:pt x="92" y="0"/>
                    </a:lnTo>
                    <a:lnTo>
                      <a:pt x="86" y="0"/>
                    </a:lnTo>
                    <a:lnTo>
                      <a:pt x="44" y="19"/>
                    </a:lnTo>
                    <a:lnTo>
                      <a:pt x="20" y="29"/>
                    </a:lnTo>
                    <a:lnTo>
                      <a:pt x="19" y="31"/>
                    </a:lnTo>
                    <a:lnTo>
                      <a:pt x="17" y="34"/>
                    </a:lnTo>
                    <a:lnTo>
                      <a:pt x="15" y="36"/>
                    </a:lnTo>
                    <a:lnTo>
                      <a:pt x="11" y="54"/>
                    </a:lnTo>
                    <a:lnTo>
                      <a:pt x="0" y="94"/>
                    </a:lnTo>
                    <a:lnTo>
                      <a:pt x="0" y="95"/>
                    </a:lnTo>
                    <a:lnTo>
                      <a:pt x="1" y="103"/>
                    </a:lnTo>
                    <a:lnTo>
                      <a:pt x="1" y="104"/>
                    </a:lnTo>
                    <a:lnTo>
                      <a:pt x="3" y="104"/>
                    </a:lnTo>
                    <a:lnTo>
                      <a:pt x="11" y="103"/>
                    </a:lnTo>
                    <a:lnTo>
                      <a:pt x="17" y="100"/>
                    </a:lnTo>
                    <a:lnTo>
                      <a:pt x="22" y="95"/>
                    </a:lnTo>
                    <a:lnTo>
                      <a:pt x="23" y="94"/>
                    </a:lnTo>
                    <a:lnTo>
                      <a:pt x="28" y="87"/>
                    </a:lnTo>
                    <a:lnTo>
                      <a:pt x="29" y="86"/>
                    </a:lnTo>
                    <a:lnTo>
                      <a:pt x="34" y="73"/>
                    </a:lnTo>
                    <a:lnTo>
                      <a:pt x="37" y="67"/>
                    </a:lnTo>
                    <a:lnTo>
                      <a:pt x="39" y="64"/>
                    </a:lnTo>
                    <a:lnTo>
                      <a:pt x="40" y="62"/>
                    </a:lnTo>
                    <a:lnTo>
                      <a:pt x="56" y="62"/>
                    </a:lnTo>
                    <a:lnTo>
                      <a:pt x="58" y="62"/>
                    </a:lnTo>
                    <a:lnTo>
                      <a:pt x="59" y="64"/>
                    </a:lnTo>
                    <a:lnTo>
                      <a:pt x="59" y="64"/>
                    </a:lnTo>
                    <a:lnTo>
                      <a:pt x="59" y="65"/>
                    </a:lnTo>
                    <a:lnTo>
                      <a:pt x="59" y="67"/>
                    </a:lnTo>
                    <a:lnTo>
                      <a:pt x="58" y="69"/>
                    </a:lnTo>
                    <a:lnTo>
                      <a:pt x="56" y="70"/>
                    </a:lnTo>
                    <a:lnTo>
                      <a:pt x="50" y="89"/>
                    </a:lnTo>
                    <a:lnTo>
                      <a:pt x="42" y="123"/>
                    </a:lnTo>
                    <a:lnTo>
                      <a:pt x="40" y="134"/>
                    </a:lnTo>
                    <a:lnTo>
                      <a:pt x="40" y="134"/>
                    </a:lnTo>
                    <a:lnTo>
                      <a:pt x="51" y="140"/>
                    </a:lnTo>
                    <a:lnTo>
                      <a:pt x="56" y="140"/>
                    </a:lnTo>
                    <a:lnTo>
                      <a:pt x="58" y="139"/>
                    </a:lnTo>
                    <a:lnTo>
                      <a:pt x="89" y="120"/>
                    </a:lnTo>
                    <a:lnTo>
                      <a:pt x="98" y="115"/>
                    </a:lnTo>
                    <a:close/>
                  </a:path>
                </a:pathLst>
              </a:custGeom>
              <a:solidFill>
                <a:schemeClr val="tx2"/>
              </a:solid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12" name="Freeform 1330"/>
              <p:cNvSpPr>
                <a:spLocks/>
              </p:cNvSpPr>
              <p:nvPr/>
            </p:nvSpPr>
            <p:spPr bwMode="auto">
              <a:xfrm>
                <a:off x="5029200" y="1027113"/>
                <a:ext cx="22225" cy="71438"/>
              </a:xfrm>
              <a:custGeom>
                <a:avLst/>
                <a:gdLst/>
                <a:ahLst/>
                <a:cxnLst>
                  <a:cxn ang="0">
                    <a:pos x="10" y="42"/>
                  </a:cxn>
                  <a:cxn ang="0">
                    <a:pos x="13" y="42"/>
                  </a:cxn>
                  <a:cxn ang="0">
                    <a:pos x="13" y="39"/>
                  </a:cxn>
                  <a:cxn ang="0">
                    <a:pos x="14" y="39"/>
                  </a:cxn>
                  <a:cxn ang="0">
                    <a:pos x="13" y="37"/>
                  </a:cxn>
                  <a:cxn ang="0">
                    <a:pos x="10" y="37"/>
                  </a:cxn>
                  <a:cxn ang="0">
                    <a:pos x="8" y="36"/>
                  </a:cxn>
                  <a:cxn ang="0">
                    <a:pos x="8" y="34"/>
                  </a:cxn>
                  <a:cxn ang="0">
                    <a:pos x="8" y="25"/>
                  </a:cxn>
                  <a:cxn ang="0">
                    <a:pos x="8" y="23"/>
                  </a:cxn>
                  <a:cxn ang="0">
                    <a:pos x="11" y="17"/>
                  </a:cxn>
                  <a:cxn ang="0">
                    <a:pos x="14" y="12"/>
                  </a:cxn>
                  <a:cxn ang="0">
                    <a:pos x="14" y="9"/>
                  </a:cxn>
                  <a:cxn ang="0">
                    <a:pos x="13" y="8"/>
                  </a:cxn>
                  <a:cxn ang="0">
                    <a:pos x="13" y="6"/>
                  </a:cxn>
                  <a:cxn ang="0">
                    <a:pos x="8" y="0"/>
                  </a:cxn>
                  <a:cxn ang="0">
                    <a:pos x="7" y="0"/>
                  </a:cxn>
                  <a:cxn ang="0">
                    <a:pos x="5" y="0"/>
                  </a:cxn>
                  <a:cxn ang="0">
                    <a:pos x="2" y="1"/>
                  </a:cxn>
                  <a:cxn ang="0">
                    <a:pos x="0" y="3"/>
                  </a:cxn>
                  <a:cxn ang="0">
                    <a:pos x="0" y="8"/>
                  </a:cxn>
                  <a:cxn ang="0">
                    <a:pos x="0" y="34"/>
                  </a:cxn>
                  <a:cxn ang="0">
                    <a:pos x="3" y="45"/>
                  </a:cxn>
                  <a:cxn ang="0">
                    <a:pos x="10" y="42"/>
                  </a:cxn>
                </a:cxnLst>
                <a:rect l="0" t="0" r="r" b="b"/>
                <a:pathLst>
                  <a:path w="14" h="45">
                    <a:moveTo>
                      <a:pt x="10" y="42"/>
                    </a:moveTo>
                    <a:lnTo>
                      <a:pt x="13" y="42"/>
                    </a:lnTo>
                    <a:lnTo>
                      <a:pt x="13" y="39"/>
                    </a:lnTo>
                    <a:lnTo>
                      <a:pt x="14" y="39"/>
                    </a:lnTo>
                    <a:lnTo>
                      <a:pt x="13" y="37"/>
                    </a:lnTo>
                    <a:lnTo>
                      <a:pt x="10" y="37"/>
                    </a:lnTo>
                    <a:lnTo>
                      <a:pt x="8" y="36"/>
                    </a:lnTo>
                    <a:lnTo>
                      <a:pt x="8" y="34"/>
                    </a:lnTo>
                    <a:lnTo>
                      <a:pt x="8" y="25"/>
                    </a:lnTo>
                    <a:lnTo>
                      <a:pt x="8" y="23"/>
                    </a:lnTo>
                    <a:lnTo>
                      <a:pt x="11" y="17"/>
                    </a:lnTo>
                    <a:lnTo>
                      <a:pt x="14" y="12"/>
                    </a:lnTo>
                    <a:lnTo>
                      <a:pt x="14" y="9"/>
                    </a:lnTo>
                    <a:lnTo>
                      <a:pt x="13" y="8"/>
                    </a:lnTo>
                    <a:lnTo>
                      <a:pt x="13" y="6"/>
                    </a:lnTo>
                    <a:lnTo>
                      <a:pt x="8" y="0"/>
                    </a:lnTo>
                    <a:lnTo>
                      <a:pt x="7" y="0"/>
                    </a:lnTo>
                    <a:lnTo>
                      <a:pt x="5" y="0"/>
                    </a:lnTo>
                    <a:lnTo>
                      <a:pt x="2" y="1"/>
                    </a:lnTo>
                    <a:lnTo>
                      <a:pt x="0" y="3"/>
                    </a:lnTo>
                    <a:lnTo>
                      <a:pt x="0" y="8"/>
                    </a:lnTo>
                    <a:lnTo>
                      <a:pt x="0" y="34"/>
                    </a:lnTo>
                    <a:lnTo>
                      <a:pt x="3" y="45"/>
                    </a:lnTo>
                    <a:lnTo>
                      <a:pt x="10" y="42"/>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13" name="Freeform 1331"/>
              <p:cNvSpPr>
                <a:spLocks/>
              </p:cNvSpPr>
              <p:nvPr/>
            </p:nvSpPr>
            <p:spPr bwMode="auto">
              <a:xfrm>
                <a:off x="4983163" y="1081088"/>
                <a:ext cx="11113" cy="25400"/>
              </a:xfrm>
              <a:custGeom>
                <a:avLst/>
                <a:gdLst/>
                <a:ahLst/>
                <a:cxnLst>
                  <a:cxn ang="0">
                    <a:pos x="7" y="3"/>
                  </a:cxn>
                  <a:cxn ang="0">
                    <a:pos x="7" y="3"/>
                  </a:cxn>
                  <a:cxn ang="0">
                    <a:pos x="7" y="2"/>
                  </a:cxn>
                  <a:cxn ang="0">
                    <a:pos x="6" y="0"/>
                  </a:cxn>
                  <a:cxn ang="0">
                    <a:pos x="1" y="0"/>
                  </a:cxn>
                  <a:cxn ang="0">
                    <a:pos x="0" y="2"/>
                  </a:cxn>
                  <a:cxn ang="0">
                    <a:pos x="0" y="5"/>
                  </a:cxn>
                  <a:cxn ang="0">
                    <a:pos x="0" y="8"/>
                  </a:cxn>
                  <a:cxn ang="0">
                    <a:pos x="1" y="13"/>
                  </a:cxn>
                  <a:cxn ang="0">
                    <a:pos x="3" y="16"/>
                  </a:cxn>
                  <a:cxn ang="0">
                    <a:pos x="4" y="16"/>
                  </a:cxn>
                  <a:cxn ang="0">
                    <a:pos x="4" y="14"/>
                  </a:cxn>
                  <a:cxn ang="0">
                    <a:pos x="7" y="5"/>
                  </a:cxn>
                  <a:cxn ang="0">
                    <a:pos x="7" y="3"/>
                  </a:cxn>
                </a:cxnLst>
                <a:rect l="0" t="0" r="r" b="b"/>
                <a:pathLst>
                  <a:path w="7" h="16">
                    <a:moveTo>
                      <a:pt x="7" y="3"/>
                    </a:moveTo>
                    <a:lnTo>
                      <a:pt x="7" y="3"/>
                    </a:lnTo>
                    <a:lnTo>
                      <a:pt x="7" y="2"/>
                    </a:lnTo>
                    <a:lnTo>
                      <a:pt x="6" y="0"/>
                    </a:lnTo>
                    <a:lnTo>
                      <a:pt x="1" y="0"/>
                    </a:lnTo>
                    <a:lnTo>
                      <a:pt x="0" y="2"/>
                    </a:lnTo>
                    <a:lnTo>
                      <a:pt x="0" y="5"/>
                    </a:lnTo>
                    <a:lnTo>
                      <a:pt x="0" y="8"/>
                    </a:lnTo>
                    <a:lnTo>
                      <a:pt x="1" y="13"/>
                    </a:lnTo>
                    <a:lnTo>
                      <a:pt x="3" y="16"/>
                    </a:lnTo>
                    <a:lnTo>
                      <a:pt x="4" y="16"/>
                    </a:lnTo>
                    <a:lnTo>
                      <a:pt x="4" y="14"/>
                    </a:lnTo>
                    <a:lnTo>
                      <a:pt x="7" y="5"/>
                    </a:lnTo>
                    <a:lnTo>
                      <a:pt x="7" y="3"/>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14" name="Freeform 1332"/>
              <p:cNvSpPr>
                <a:spLocks/>
              </p:cNvSpPr>
              <p:nvPr/>
            </p:nvSpPr>
            <p:spPr bwMode="auto">
              <a:xfrm>
                <a:off x="4937125" y="962025"/>
                <a:ext cx="79375" cy="69850"/>
              </a:xfrm>
              <a:custGeom>
                <a:avLst/>
                <a:gdLst/>
                <a:ahLst/>
                <a:cxnLst>
                  <a:cxn ang="0">
                    <a:pos x="16" y="38"/>
                  </a:cxn>
                  <a:cxn ang="0">
                    <a:pos x="44" y="44"/>
                  </a:cxn>
                  <a:cxn ang="0">
                    <a:pos x="50" y="42"/>
                  </a:cxn>
                  <a:cxn ang="0">
                    <a:pos x="50" y="41"/>
                  </a:cxn>
                  <a:cxn ang="0">
                    <a:pos x="50" y="38"/>
                  </a:cxn>
                  <a:cxn ang="0">
                    <a:pos x="49" y="35"/>
                  </a:cxn>
                  <a:cxn ang="0">
                    <a:pos x="38" y="22"/>
                  </a:cxn>
                  <a:cxn ang="0">
                    <a:pos x="36" y="22"/>
                  </a:cxn>
                  <a:cxn ang="0">
                    <a:pos x="33" y="24"/>
                  </a:cxn>
                  <a:cxn ang="0">
                    <a:pos x="32" y="24"/>
                  </a:cxn>
                  <a:cxn ang="0">
                    <a:pos x="18" y="16"/>
                  </a:cxn>
                  <a:cxn ang="0">
                    <a:pos x="18" y="14"/>
                  </a:cxn>
                  <a:cxn ang="0">
                    <a:pos x="22" y="6"/>
                  </a:cxn>
                  <a:cxn ang="0">
                    <a:pos x="24" y="5"/>
                  </a:cxn>
                  <a:cxn ang="0">
                    <a:pos x="25" y="3"/>
                  </a:cxn>
                  <a:cxn ang="0">
                    <a:pos x="25" y="3"/>
                  </a:cxn>
                  <a:cxn ang="0">
                    <a:pos x="27" y="2"/>
                  </a:cxn>
                  <a:cxn ang="0">
                    <a:pos x="25" y="2"/>
                  </a:cxn>
                  <a:cxn ang="0">
                    <a:pos x="24" y="0"/>
                  </a:cxn>
                  <a:cxn ang="0">
                    <a:pos x="21" y="0"/>
                  </a:cxn>
                  <a:cxn ang="0">
                    <a:pos x="0" y="10"/>
                  </a:cxn>
                  <a:cxn ang="0">
                    <a:pos x="0" y="13"/>
                  </a:cxn>
                  <a:cxn ang="0">
                    <a:pos x="0" y="14"/>
                  </a:cxn>
                  <a:cxn ang="0">
                    <a:pos x="16" y="36"/>
                  </a:cxn>
                  <a:cxn ang="0">
                    <a:pos x="16" y="38"/>
                  </a:cxn>
                </a:cxnLst>
                <a:rect l="0" t="0" r="r" b="b"/>
                <a:pathLst>
                  <a:path w="50" h="44">
                    <a:moveTo>
                      <a:pt x="16" y="38"/>
                    </a:moveTo>
                    <a:lnTo>
                      <a:pt x="44" y="44"/>
                    </a:lnTo>
                    <a:lnTo>
                      <a:pt x="50" y="42"/>
                    </a:lnTo>
                    <a:lnTo>
                      <a:pt x="50" y="41"/>
                    </a:lnTo>
                    <a:lnTo>
                      <a:pt x="50" y="38"/>
                    </a:lnTo>
                    <a:lnTo>
                      <a:pt x="49" y="35"/>
                    </a:lnTo>
                    <a:lnTo>
                      <a:pt x="38" y="22"/>
                    </a:lnTo>
                    <a:lnTo>
                      <a:pt x="36" y="22"/>
                    </a:lnTo>
                    <a:lnTo>
                      <a:pt x="33" y="24"/>
                    </a:lnTo>
                    <a:lnTo>
                      <a:pt x="32" y="24"/>
                    </a:lnTo>
                    <a:lnTo>
                      <a:pt x="18" y="16"/>
                    </a:lnTo>
                    <a:lnTo>
                      <a:pt x="18" y="14"/>
                    </a:lnTo>
                    <a:lnTo>
                      <a:pt x="22" y="6"/>
                    </a:lnTo>
                    <a:lnTo>
                      <a:pt x="24" y="5"/>
                    </a:lnTo>
                    <a:lnTo>
                      <a:pt x="25" y="3"/>
                    </a:lnTo>
                    <a:lnTo>
                      <a:pt x="25" y="3"/>
                    </a:lnTo>
                    <a:lnTo>
                      <a:pt x="27" y="2"/>
                    </a:lnTo>
                    <a:lnTo>
                      <a:pt x="25" y="2"/>
                    </a:lnTo>
                    <a:lnTo>
                      <a:pt x="24" y="0"/>
                    </a:lnTo>
                    <a:lnTo>
                      <a:pt x="21" y="0"/>
                    </a:lnTo>
                    <a:lnTo>
                      <a:pt x="0" y="10"/>
                    </a:lnTo>
                    <a:lnTo>
                      <a:pt x="0" y="13"/>
                    </a:lnTo>
                    <a:lnTo>
                      <a:pt x="0" y="14"/>
                    </a:lnTo>
                    <a:lnTo>
                      <a:pt x="16" y="36"/>
                    </a:lnTo>
                    <a:lnTo>
                      <a:pt x="16" y="38"/>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15" name="Freeform 1333"/>
              <p:cNvSpPr>
                <a:spLocks/>
              </p:cNvSpPr>
              <p:nvPr/>
            </p:nvSpPr>
            <p:spPr bwMode="auto">
              <a:xfrm>
                <a:off x="4989513" y="1130300"/>
                <a:ext cx="39688" cy="38100"/>
              </a:xfrm>
              <a:custGeom>
                <a:avLst/>
                <a:gdLst/>
                <a:ahLst/>
                <a:cxnLst>
                  <a:cxn ang="0">
                    <a:pos x="7" y="7"/>
                  </a:cxn>
                  <a:cxn ang="0">
                    <a:pos x="3" y="10"/>
                  </a:cxn>
                  <a:cxn ang="0">
                    <a:pos x="0" y="21"/>
                  </a:cxn>
                  <a:cxn ang="0">
                    <a:pos x="0" y="22"/>
                  </a:cxn>
                  <a:cxn ang="0">
                    <a:pos x="2" y="22"/>
                  </a:cxn>
                  <a:cxn ang="0">
                    <a:pos x="3" y="22"/>
                  </a:cxn>
                  <a:cxn ang="0">
                    <a:pos x="19" y="24"/>
                  </a:cxn>
                  <a:cxn ang="0">
                    <a:pos x="25" y="16"/>
                  </a:cxn>
                  <a:cxn ang="0">
                    <a:pos x="25" y="2"/>
                  </a:cxn>
                  <a:cxn ang="0">
                    <a:pos x="25" y="2"/>
                  </a:cxn>
                  <a:cxn ang="0">
                    <a:pos x="25" y="0"/>
                  </a:cxn>
                  <a:cxn ang="0">
                    <a:pos x="22" y="0"/>
                  </a:cxn>
                  <a:cxn ang="0">
                    <a:pos x="7" y="7"/>
                  </a:cxn>
                  <a:cxn ang="0">
                    <a:pos x="7" y="7"/>
                  </a:cxn>
                </a:cxnLst>
                <a:rect l="0" t="0" r="r" b="b"/>
                <a:pathLst>
                  <a:path w="25" h="24">
                    <a:moveTo>
                      <a:pt x="7" y="7"/>
                    </a:moveTo>
                    <a:lnTo>
                      <a:pt x="3" y="10"/>
                    </a:lnTo>
                    <a:lnTo>
                      <a:pt x="0" y="21"/>
                    </a:lnTo>
                    <a:lnTo>
                      <a:pt x="0" y="22"/>
                    </a:lnTo>
                    <a:lnTo>
                      <a:pt x="2" y="22"/>
                    </a:lnTo>
                    <a:lnTo>
                      <a:pt x="3" y="22"/>
                    </a:lnTo>
                    <a:lnTo>
                      <a:pt x="19" y="24"/>
                    </a:lnTo>
                    <a:lnTo>
                      <a:pt x="25" y="16"/>
                    </a:lnTo>
                    <a:lnTo>
                      <a:pt x="25" y="2"/>
                    </a:lnTo>
                    <a:lnTo>
                      <a:pt x="25" y="2"/>
                    </a:lnTo>
                    <a:lnTo>
                      <a:pt x="25" y="0"/>
                    </a:lnTo>
                    <a:lnTo>
                      <a:pt x="22" y="0"/>
                    </a:lnTo>
                    <a:lnTo>
                      <a:pt x="7" y="7"/>
                    </a:lnTo>
                    <a:lnTo>
                      <a:pt x="7" y="7"/>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16" name="Freeform 1334"/>
              <p:cNvSpPr>
                <a:spLocks/>
              </p:cNvSpPr>
              <p:nvPr/>
            </p:nvSpPr>
            <p:spPr bwMode="auto">
              <a:xfrm>
                <a:off x="4926013" y="1058863"/>
                <a:ext cx="53975" cy="49213"/>
              </a:xfrm>
              <a:custGeom>
                <a:avLst/>
                <a:gdLst/>
                <a:ahLst/>
                <a:cxnLst>
                  <a:cxn ang="0">
                    <a:pos x="3" y="20"/>
                  </a:cxn>
                  <a:cxn ang="0">
                    <a:pos x="7" y="25"/>
                  </a:cxn>
                  <a:cxn ang="0">
                    <a:pos x="11" y="27"/>
                  </a:cxn>
                  <a:cxn ang="0">
                    <a:pos x="12" y="30"/>
                  </a:cxn>
                  <a:cxn ang="0">
                    <a:pos x="15" y="31"/>
                  </a:cxn>
                  <a:cxn ang="0">
                    <a:pos x="15" y="31"/>
                  </a:cxn>
                  <a:cxn ang="0">
                    <a:pos x="23" y="31"/>
                  </a:cxn>
                  <a:cxn ang="0">
                    <a:pos x="25" y="31"/>
                  </a:cxn>
                  <a:cxn ang="0">
                    <a:pos x="28" y="30"/>
                  </a:cxn>
                  <a:cxn ang="0">
                    <a:pos x="31" y="27"/>
                  </a:cxn>
                  <a:cxn ang="0">
                    <a:pos x="31" y="27"/>
                  </a:cxn>
                  <a:cxn ang="0">
                    <a:pos x="32" y="13"/>
                  </a:cxn>
                  <a:cxn ang="0">
                    <a:pos x="34" y="11"/>
                  </a:cxn>
                  <a:cxn ang="0">
                    <a:pos x="34" y="11"/>
                  </a:cxn>
                  <a:cxn ang="0">
                    <a:pos x="34" y="10"/>
                  </a:cxn>
                  <a:cxn ang="0">
                    <a:pos x="29" y="5"/>
                  </a:cxn>
                  <a:cxn ang="0">
                    <a:pos x="12" y="2"/>
                  </a:cxn>
                  <a:cxn ang="0">
                    <a:pos x="9" y="0"/>
                  </a:cxn>
                  <a:cxn ang="0">
                    <a:pos x="9" y="2"/>
                  </a:cxn>
                  <a:cxn ang="0">
                    <a:pos x="1" y="11"/>
                  </a:cxn>
                  <a:cxn ang="0">
                    <a:pos x="0" y="13"/>
                  </a:cxn>
                  <a:cxn ang="0">
                    <a:pos x="0" y="16"/>
                  </a:cxn>
                  <a:cxn ang="0">
                    <a:pos x="1" y="19"/>
                  </a:cxn>
                  <a:cxn ang="0">
                    <a:pos x="3" y="20"/>
                  </a:cxn>
                </a:cxnLst>
                <a:rect l="0" t="0" r="r" b="b"/>
                <a:pathLst>
                  <a:path w="34" h="31">
                    <a:moveTo>
                      <a:pt x="3" y="20"/>
                    </a:moveTo>
                    <a:lnTo>
                      <a:pt x="7" y="25"/>
                    </a:lnTo>
                    <a:lnTo>
                      <a:pt x="11" y="27"/>
                    </a:lnTo>
                    <a:lnTo>
                      <a:pt x="12" y="30"/>
                    </a:lnTo>
                    <a:lnTo>
                      <a:pt x="15" y="31"/>
                    </a:lnTo>
                    <a:lnTo>
                      <a:pt x="15" y="31"/>
                    </a:lnTo>
                    <a:lnTo>
                      <a:pt x="23" y="31"/>
                    </a:lnTo>
                    <a:lnTo>
                      <a:pt x="25" y="31"/>
                    </a:lnTo>
                    <a:lnTo>
                      <a:pt x="28" y="30"/>
                    </a:lnTo>
                    <a:lnTo>
                      <a:pt x="31" y="27"/>
                    </a:lnTo>
                    <a:lnTo>
                      <a:pt x="31" y="27"/>
                    </a:lnTo>
                    <a:lnTo>
                      <a:pt x="32" y="13"/>
                    </a:lnTo>
                    <a:lnTo>
                      <a:pt x="34" y="11"/>
                    </a:lnTo>
                    <a:lnTo>
                      <a:pt x="34" y="11"/>
                    </a:lnTo>
                    <a:lnTo>
                      <a:pt x="34" y="10"/>
                    </a:lnTo>
                    <a:lnTo>
                      <a:pt x="29" y="5"/>
                    </a:lnTo>
                    <a:lnTo>
                      <a:pt x="12" y="2"/>
                    </a:lnTo>
                    <a:lnTo>
                      <a:pt x="9" y="0"/>
                    </a:lnTo>
                    <a:lnTo>
                      <a:pt x="9" y="2"/>
                    </a:lnTo>
                    <a:lnTo>
                      <a:pt x="1" y="11"/>
                    </a:lnTo>
                    <a:lnTo>
                      <a:pt x="0" y="13"/>
                    </a:lnTo>
                    <a:lnTo>
                      <a:pt x="0" y="16"/>
                    </a:lnTo>
                    <a:lnTo>
                      <a:pt x="1" y="19"/>
                    </a:lnTo>
                    <a:lnTo>
                      <a:pt x="3" y="20"/>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17" name="Freeform 1335"/>
              <p:cNvSpPr>
                <a:spLocks/>
              </p:cNvSpPr>
              <p:nvPr/>
            </p:nvSpPr>
            <p:spPr bwMode="auto">
              <a:xfrm>
                <a:off x="4848225" y="1093788"/>
                <a:ext cx="220663" cy="168275"/>
              </a:xfrm>
              <a:custGeom>
                <a:avLst/>
                <a:gdLst/>
                <a:ahLst/>
                <a:cxnLst>
                  <a:cxn ang="0">
                    <a:pos x="5" y="69"/>
                  </a:cxn>
                  <a:cxn ang="0">
                    <a:pos x="5" y="73"/>
                  </a:cxn>
                  <a:cxn ang="0">
                    <a:pos x="13" y="80"/>
                  </a:cxn>
                  <a:cxn ang="0">
                    <a:pos x="14" y="81"/>
                  </a:cxn>
                  <a:cxn ang="0">
                    <a:pos x="38" y="94"/>
                  </a:cxn>
                  <a:cxn ang="0">
                    <a:pos x="41" y="94"/>
                  </a:cxn>
                  <a:cxn ang="0">
                    <a:pos x="52" y="91"/>
                  </a:cxn>
                  <a:cxn ang="0">
                    <a:pos x="75" y="81"/>
                  </a:cxn>
                  <a:cxn ang="0">
                    <a:pos x="86" y="84"/>
                  </a:cxn>
                  <a:cxn ang="0">
                    <a:pos x="86" y="88"/>
                  </a:cxn>
                  <a:cxn ang="0">
                    <a:pos x="94" y="100"/>
                  </a:cxn>
                  <a:cxn ang="0">
                    <a:pos x="96" y="100"/>
                  </a:cxn>
                  <a:cxn ang="0">
                    <a:pos x="113" y="106"/>
                  </a:cxn>
                  <a:cxn ang="0">
                    <a:pos x="114" y="106"/>
                  </a:cxn>
                  <a:cxn ang="0">
                    <a:pos x="114" y="105"/>
                  </a:cxn>
                  <a:cxn ang="0">
                    <a:pos x="136" y="80"/>
                  </a:cxn>
                  <a:cxn ang="0">
                    <a:pos x="139" y="73"/>
                  </a:cxn>
                  <a:cxn ang="0">
                    <a:pos x="135" y="72"/>
                  </a:cxn>
                  <a:cxn ang="0">
                    <a:pos x="128" y="70"/>
                  </a:cxn>
                  <a:cxn ang="0">
                    <a:pos x="94" y="63"/>
                  </a:cxn>
                  <a:cxn ang="0">
                    <a:pos x="75" y="53"/>
                  </a:cxn>
                  <a:cxn ang="0">
                    <a:pos x="74" y="53"/>
                  </a:cxn>
                  <a:cxn ang="0">
                    <a:pos x="71" y="53"/>
                  </a:cxn>
                  <a:cxn ang="0">
                    <a:pos x="67" y="55"/>
                  </a:cxn>
                  <a:cxn ang="0">
                    <a:pos x="67" y="56"/>
                  </a:cxn>
                  <a:cxn ang="0">
                    <a:pos x="67" y="61"/>
                  </a:cxn>
                  <a:cxn ang="0">
                    <a:pos x="66" y="63"/>
                  </a:cxn>
                  <a:cxn ang="0">
                    <a:pos x="64" y="64"/>
                  </a:cxn>
                  <a:cxn ang="0">
                    <a:pos x="61" y="64"/>
                  </a:cxn>
                  <a:cxn ang="0">
                    <a:pos x="50" y="59"/>
                  </a:cxn>
                  <a:cxn ang="0">
                    <a:pos x="49" y="58"/>
                  </a:cxn>
                  <a:cxn ang="0">
                    <a:pos x="63" y="44"/>
                  </a:cxn>
                  <a:cxn ang="0">
                    <a:pos x="67" y="41"/>
                  </a:cxn>
                  <a:cxn ang="0">
                    <a:pos x="71" y="39"/>
                  </a:cxn>
                  <a:cxn ang="0">
                    <a:pos x="75" y="38"/>
                  </a:cxn>
                  <a:cxn ang="0">
                    <a:pos x="75" y="31"/>
                  </a:cxn>
                  <a:cxn ang="0">
                    <a:pos x="60" y="11"/>
                  </a:cxn>
                  <a:cxn ang="0">
                    <a:pos x="58" y="9"/>
                  </a:cxn>
                  <a:cxn ang="0">
                    <a:pos x="33" y="0"/>
                  </a:cxn>
                  <a:cxn ang="0">
                    <a:pos x="28" y="0"/>
                  </a:cxn>
                  <a:cxn ang="0">
                    <a:pos x="22" y="3"/>
                  </a:cxn>
                  <a:cxn ang="0">
                    <a:pos x="10" y="8"/>
                  </a:cxn>
                  <a:cxn ang="0">
                    <a:pos x="3" y="16"/>
                  </a:cxn>
                  <a:cxn ang="0">
                    <a:pos x="0" y="55"/>
                  </a:cxn>
                  <a:cxn ang="0">
                    <a:pos x="0" y="56"/>
                  </a:cxn>
                  <a:cxn ang="0">
                    <a:pos x="2" y="63"/>
                  </a:cxn>
                  <a:cxn ang="0">
                    <a:pos x="5" y="69"/>
                  </a:cxn>
                </a:cxnLst>
                <a:rect l="0" t="0" r="r" b="b"/>
                <a:pathLst>
                  <a:path w="139" h="106">
                    <a:moveTo>
                      <a:pt x="5" y="69"/>
                    </a:moveTo>
                    <a:lnTo>
                      <a:pt x="5" y="73"/>
                    </a:lnTo>
                    <a:lnTo>
                      <a:pt x="13" y="80"/>
                    </a:lnTo>
                    <a:lnTo>
                      <a:pt x="14" y="81"/>
                    </a:lnTo>
                    <a:lnTo>
                      <a:pt x="38" y="94"/>
                    </a:lnTo>
                    <a:lnTo>
                      <a:pt x="41" y="94"/>
                    </a:lnTo>
                    <a:lnTo>
                      <a:pt x="52" y="91"/>
                    </a:lnTo>
                    <a:lnTo>
                      <a:pt x="75" y="81"/>
                    </a:lnTo>
                    <a:lnTo>
                      <a:pt x="86" y="84"/>
                    </a:lnTo>
                    <a:lnTo>
                      <a:pt x="86" y="88"/>
                    </a:lnTo>
                    <a:lnTo>
                      <a:pt x="94" y="100"/>
                    </a:lnTo>
                    <a:lnTo>
                      <a:pt x="96" y="100"/>
                    </a:lnTo>
                    <a:lnTo>
                      <a:pt x="113" y="106"/>
                    </a:lnTo>
                    <a:lnTo>
                      <a:pt x="114" y="106"/>
                    </a:lnTo>
                    <a:lnTo>
                      <a:pt x="114" y="105"/>
                    </a:lnTo>
                    <a:lnTo>
                      <a:pt x="136" y="80"/>
                    </a:lnTo>
                    <a:lnTo>
                      <a:pt x="139" y="73"/>
                    </a:lnTo>
                    <a:lnTo>
                      <a:pt x="135" y="72"/>
                    </a:lnTo>
                    <a:lnTo>
                      <a:pt x="128" y="70"/>
                    </a:lnTo>
                    <a:lnTo>
                      <a:pt x="94" y="63"/>
                    </a:lnTo>
                    <a:lnTo>
                      <a:pt x="75" y="53"/>
                    </a:lnTo>
                    <a:lnTo>
                      <a:pt x="74" y="53"/>
                    </a:lnTo>
                    <a:lnTo>
                      <a:pt x="71" y="53"/>
                    </a:lnTo>
                    <a:lnTo>
                      <a:pt x="67" y="55"/>
                    </a:lnTo>
                    <a:lnTo>
                      <a:pt x="67" y="56"/>
                    </a:lnTo>
                    <a:lnTo>
                      <a:pt x="67" y="61"/>
                    </a:lnTo>
                    <a:lnTo>
                      <a:pt x="66" y="63"/>
                    </a:lnTo>
                    <a:lnTo>
                      <a:pt x="64" y="64"/>
                    </a:lnTo>
                    <a:lnTo>
                      <a:pt x="61" y="64"/>
                    </a:lnTo>
                    <a:lnTo>
                      <a:pt x="50" y="59"/>
                    </a:lnTo>
                    <a:lnTo>
                      <a:pt x="49" y="58"/>
                    </a:lnTo>
                    <a:lnTo>
                      <a:pt x="63" y="44"/>
                    </a:lnTo>
                    <a:lnTo>
                      <a:pt x="67" y="41"/>
                    </a:lnTo>
                    <a:lnTo>
                      <a:pt x="71" y="39"/>
                    </a:lnTo>
                    <a:lnTo>
                      <a:pt x="75" y="38"/>
                    </a:lnTo>
                    <a:lnTo>
                      <a:pt x="75" y="31"/>
                    </a:lnTo>
                    <a:lnTo>
                      <a:pt x="60" y="11"/>
                    </a:lnTo>
                    <a:lnTo>
                      <a:pt x="58" y="9"/>
                    </a:lnTo>
                    <a:lnTo>
                      <a:pt x="33" y="0"/>
                    </a:lnTo>
                    <a:lnTo>
                      <a:pt x="28" y="0"/>
                    </a:lnTo>
                    <a:lnTo>
                      <a:pt x="22" y="3"/>
                    </a:lnTo>
                    <a:lnTo>
                      <a:pt x="10" y="8"/>
                    </a:lnTo>
                    <a:lnTo>
                      <a:pt x="3" y="16"/>
                    </a:lnTo>
                    <a:lnTo>
                      <a:pt x="0" y="55"/>
                    </a:lnTo>
                    <a:lnTo>
                      <a:pt x="0" y="56"/>
                    </a:lnTo>
                    <a:lnTo>
                      <a:pt x="2" y="63"/>
                    </a:lnTo>
                    <a:lnTo>
                      <a:pt x="5" y="69"/>
                    </a:lnTo>
                    <a:close/>
                  </a:path>
                </a:pathLst>
              </a:custGeom>
              <a:solidFill>
                <a:schemeClr val="tx2"/>
              </a:solid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18" name="Freeform 1336"/>
              <p:cNvSpPr>
                <a:spLocks/>
              </p:cNvSpPr>
              <p:nvPr/>
            </p:nvSpPr>
            <p:spPr bwMode="auto">
              <a:xfrm>
                <a:off x="5064125" y="982663"/>
                <a:ext cx="95250" cy="84138"/>
              </a:xfrm>
              <a:custGeom>
                <a:avLst/>
                <a:gdLst/>
                <a:ahLst/>
                <a:cxnLst>
                  <a:cxn ang="0">
                    <a:pos x="0" y="51"/>
                  </a:cxn>
                  <a:cxn ang="0">
                    <a:pos x="2" y="53"/>
                  </a:cxn>
                  <a:cxn ang="0">
                    <a:pos x="2" y="53"/>
                  </a:cxn>
                  <a:cxn ang="0">
                    <a:pos x="41" y="22"/>
                  </a:cxn>
                  <a:cxn ang="0">
                    <a:pos x="44" y="15"/>
                  </a:cxn>
                  <a:cxn ang="0">
                    <a:pos x="52" y="12"/>
                  </a:cxn>
                  <a:cxn ang="0">
                    <a:pos x="58" y="14"/>
                  </a:cxn>
                  <a:cxn ang="0">
                    <a:pos x="58" y="14"/>
                  </a:cxn>
                  <a:cxn ang="0">
                    <a:pos x="60" y="14"/>
                  </a:cxn>
                  <a:cxn ang="0">
                    <a:pos x="60" y="12"/>
                  </a:cxn>
                  <a:cxn ang="0">
                    <a:pos x="58" y="4"/>
                  </a:cxn>
                  <a:cxn ang="0">
                    <a:pos x="56" y="1"/>
                  </a:cxn>
                  <a:cxn ang="0">
                    <a:pos x="56" y="0"/>
                  </a:cxn>
                  <a:cxn ang="0">
                    <a:pos x="55" y="0"/>
                  </a:cxn>
                  <a:cxn ang="0">
                    <a:pos x="55" y="0"/>
                  </a:cxn>
                  <a:cxn ang="0">
                    <a:pos x="30" y="9"/>
                  </a:cxn>
                  <a:cxn ang="0">
                    <a:pos x="17" y="15"/>
                  </a:cxn>
                  <a:cxn ang="0">
                    <a:pos x="2" y="37"/>
                  </a:cxn>
                  <a:cxn ang="0">
                    <a:pos x="0" y="42"/>
                  </a:cxn>
                  <a:cxn ang="0">
                    <a:pos x="0" y="42"/>
                  </a:cxn>
                  <a:cxn ang="0">
                    <a:pos x="0" y="48"/>
                  </a:cxn>
                  <a:cxn ang="0">
                    <a:pos x="0" y="51"/>
                  </a:cxn>
                  <a:cxn ang="0">
                    <a:pos x="0" y="51"/>
                  </a:cxn>
                </a:cxnLst>
                <a:rect l="0" t="0" r="r" b="b"/>
                <a:pathLst>
                  <a:path w="60" h="53">
                    <a:moveTo>
                      <a:pt x="0" y="51"/>
                    </a:moveTo>
                    <a:lnTo>
                      <a:pt x="2" y="53"/>
                    </a:lnTo>
                    <a:lnTo>
                      <a:pt x="2" y="53"/>
                    </a:lnTo>
                    <a:lnTo>
                      <a:pt x="41" y="22"/>
                    </a:lnTo>
                    <a:lnTo>
                      <a:pt x="44" y="15"/>
                    </a:lnTo>
                    <a:lnTo>
                      <a:pt x="52" y="12"/>
                    </a:lnTo>
                    <a:lnTo>
                      <a:pt x="58" y="14"/>
                    </a:lnTo>
                    <a:lnTo>
                      <a:pt x="58" y="14"/>
                    </a:lnTo>
                    <a:lnTo>
                      <a:pt x="60" y="14"/>
                    </a:lnTo>
                    <a:lnTo>
                      <a:pt x="60" y="12"/>
                    </a:lnTo>
                    <a:lnTo>
                      <a:pt x="58" y="4"/>
                    </a:lnTo>
                    <a:lnTo>
                      <a:pt x="56" y="1"/>
                    </a:lnTo>
                    <a:lnTo>
                      <a:pt x="56" y="0"/>
                    </a:lnTo>
                    <a:lnTo>
                      <a:pt x="55" y="0"/>
                    </a:lnTo>
                    <a:lnTo>
                      <a:pt x="55" y="0"/>
                    </a:lnTo>
                    <a:lnTo>
                      <a:pt x="30" y="9"/>
                    </a:lnTo>
                    <a:lnTo>
                      <a:pt x="17" y="15"/>
                    </a:lnTo>
                    <a:lnTo>
                      <a:pt x="2" y="37"/>
                    </a:lnTo>
                    <a:lnTo>
                      <a:pt x="0" y="42"/>
                    </a:lnTo>
                    <a:lnTo>
                      <a:pt x="0" y="42"/>
                    </a:lnTo>
                    <a:lnTo>
                      <a:pt x="0" y="48"/>
                    </a:lnTo>
                    <a:lnTo>
                      <a:pt x="0" y="51"/>
                    </a:lnTo>
                    <a:lnTo>
                      <a:pt x="0" y="51"/>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19" name="Freeform 1337"/>
              <p:cNvSpPr>
                <a:spLocks/>
              </p:cNvSpPr>
              <p:nvPr/>
            </p:nvSpPr>
            <p:spPr bwMode="auto">
              <a:xfrm>
                <a:off x="5067300" y="1081088"/>
                <a:ext cx="46038" cy="55563"/>
              </a:xfrm>
              <a:custGeom>
                <a:avLst/>
                <a:gdLst/>
                <a:ahLst/>
                <a:cxnLst>
                  <a:cxn ang="0">
                    <a:pos x="14" y="0"/>
                  </a:cxn>
                  <a:cxn ang="0">
                    <a:pos x="12" y="0"/>
                  </a:cxn>
                  <a:cxn ang="0">
                    <a:pos x="6" y="3"/>
                  </a:cxn>
                  <a:cxn ang="0">
                    <a:pos x="4" y="3"/>
                  </a:cxn>
                  <a:cxn ang="0">
                    <a:pos x="4" y="3"/>
                  </a:cxn>
                  <a:cxn ang="0">
                    <a:pos x="0" y="31"/>
                  </a:cxn>
                  <a:cxn ang="0">
                    <a:pos x="1" y="33"/>
                  </a:cxn>
                  <a:cxn ang="0">
                    <a:pos x="1" y="33"/>
                  </a:cxn>
                  <a:cxn ang="0">
                    <a:pos x="3" y="35"/>
                  </a:cxn>
                  <a:cxn ang="0">
                    <a:pos x="6" y="35"/>
                  </a:cxn>
                  <a:cxn ang="0">
                    <a:pos x="8" y="33"/>
                  </a:cxn>
                  <a:cxn ang="0">
                    <a:pos x="28" y="22"/>
                  </a:cxn>
                  <a:cxn ang="0">
                    <a:pos x="29" y="17"/>
                  </a:cxn>
                  <a:cxn ang="0">
                    <a:pos x="23" y="8"/>
                  </a:cxn>
                  <a:cxn ang="0">
                    <a:pos x="23" y="8"/>
                  </a:cxn>
                  <a:cxn ang="0">
                    <a:pos x="23" y="8"/>
                  </a:cxn>
                  <a:cxn ang="0">
                    <a:pos x="22" y="6"/>
                  </a:cxn>
                  <a:cxn ang="0">
                    <a:pos x="14" y="0"/>
                  </a:cxn>
                </a:cxnLst>
                <a:rect l="0" t="0" r="r" b="b"/>
                <a:pathLst>
                  <a:path w="29" h="35">
                    <a:moveTo>
                      <a:pt x="14" y="0"/>
                    </a:moveTo>
                    <a:lnTo>
                      <a:pt x="12" y="0"/>
                    </a:lnTo>
                    <a:lnTo>
                      <a:pt x="6" y="3"/>
                    </a:lnTo>
                    <a:lnTo>
                      <a:pt x="4" y="3"/>
                    </a:lnTo>
                    <a:lnTo>
                      <a:pt x="4" y="3"/>
                    </a:lnTo>
                    <a:lnTo>
                      <a:pt x="0" y="31"/>
                    </a:lnTo>
                    <a:lnTo>
                      <a:pt x="1" y="33"/>
                    </a:lnTo>
                    <a:lnTo>
                      <a:pt x="1" y="33"/>
                    </a:lnTo>
                    <a:lnTo>
                      <a:pt x="3" y="35"/>
                    </a:lnTo>
                    <a:lnTo>
                      <a:pt x="6" y="35"/>
                    </a:lnTo>
                    <a:lnTo>
                      <a:pt x="8" y="33"/>
                    </a:lnTo>
                    <a:lnTo>
                      <a:pt x="28" y="22"/>
                    </a:lnTo>
                    <a:lnTo>
                      <a:pt x="29" y="17"/>
                    </a:lnTo>
                    <a:lnTo>
                      <a:pt x="23" y="8"/>
                    </a:lnTo>
                    <a:lnTo>
                      <a:pt x="23" y="8"/>
                    </a:lnTo>
                    <a:lnTo>
                      <a:pt x="23" y="8"/>
                    </a:lnTo>
                    <a:lnTo>
                      <a:pt x="22" y="6"/>
                    </a:lnTo>
                    <a:lnTo>
                      <a:pt x="14" y="0"/>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20" name="Freeform 1340"/>
              <p:cNvSpPr>
                <a:spLocks/>
              </p:cNvSpPr>
              <p:nvPr/>
            </p:nvSpPr>
            <p:spPr bwMode="auto">
              <a:xfrm>
                <a:off x="3629025" y="1865313"/>
                <a:ext cx="31750" cy="25400"/>
              </a:xfrm>
              <a:custGeom>
                <a:avLst/>
                <a:gdLst/>
                <a:ahLst/>
                <a:cxnLst>
                  <a:cxn ang="0">
                    <a:pos x="15" y="14"/>
                  </a:cxn>
                  <a:cxn ang="0">
                    <a:pos x="17" y="12"/>
                  </a:cxn>
                  <a:cxn ang="0">
                    <a:pos x="18" y="9"/>
                  </a:cxn>
                  <a:cxn ang="0">
                    <a:pos x="20" y="9"/>
                  </a:cxn>
                  <a:cxn ang="0">
                    <a:pos x="20" y="8"/>
                  </a:cxn>
                  <a:cxn ang="0">
                    <a:pos x="20" y="6"/>
                  </a:cxn>
                  <a:cxn ang="0">
                    <a:pos x="18" y="3"/>
                  </a:cxn>
                  <a:cxn ang="0">
                    <a:pos x="18" y="1"/>
                  </a:cxn>
                  <a:cxn ang="0">
                    <a:pos x="18" y="0"/>
                  </a:cxn>
                  <a:cxn ang="0">
                    <a:pos x="17" y="0"/>
                  </a:cxn>
                  <a:cxn ang="0">
                    <a:pos x="12" y="1"/>
                  </a:cxn>
                  <a:cxn ang="0">
                    <a:pos x="0" y="11"/>
                  </a:cxn>
                  <a:cxn ang="0">
                    <a:pos x="0" y="12"/>
                  </a:cxn>
                  <a:cxn ang="0">
                    <a:pos x="0" y="16"/>
                  </a:cxn>
                  <a:cxn ang="0">
                    <a:pos x="0" y="16"/>
                  </a:cxn>
                  <a:cxn ang="0">
                    <a:pos x="15" y="14"/>
                  </a:cxn>
                </a:cxnLst>
                <a:rect l="0" t="0" r="r" b="b"/>
                <a:pathLst>
                  <a:path w="20" h="16">
                    <a:moveTo>
                      <a:pt x="15" y="14"/>
                    </a:moveTo>
                    <a:lnTo>
                      <a:pt x="17" y="12"/>
                    </a:lnTo>
                    <a:lnTo>
                      <a:pt x="18" y="9"/>
                    </a:lnTo>
                    <a:lnTo>
                      <a:pt x="20" y="9"/>
                    </a:lnTo>
                    <a:lnTo>
                      <a:pt x="20" y="8"/>
                    </a:lnTo>
                    <a:lnTo>
                      <a:pt x="20" y="6"/>
                    </a:lnTo>
                    <a:lnTo>
                      <a:pt x="18" y="3"/>
                    </a:lnTo>
                    <a:lnTo>
                      <a:pt x="18" y="1"/>
                    </a:lnTo>
                    <a:lnTo>
                      <a:pt x="18" y="0"/>
                    </a:lnTo>
                    <a:lnTo>
                      <a:pt x="17" y="0"/>
                    </a:lnTo>
                    <a:lnTo>
                      <a:pt x="12" y="1"/>
                    </a:lnTo>
                    <a:lnTo>
                      <a:pt x="0" y="11"/>
                    </a:lnTo>
                    <a:lnTo>
                      <a:pt x="0" y="12"/>
                    </a:lnTo>
                    <a:lnTo>
                      <a:pt x="0" y="16"/>
                    </a:lnTo>
                    <a:lnTo>
                      <a:pt x="0" y="16"/>
                    </a:lnTo>
                    <a:lnTo>
                      <a:pt x="15" y="14"/>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21" name="Freeform 1341"/>
              <p:cNvSpPr>
                <a:spLocks/>
              </p:cNvSpPr>
              <p:nvPr/>
            </p:nvSpPr>
            <p:spPr bwMode="auto">
              <a:xfrm>
                <a:off x="3600450" y="1500188"/>
                <a:ext cx="347663" cy="484188"/>
              </a:xfrm>
              <a:custGeom>
                <a:avLst/>
                <a:gdLst/>
                <a:ahLst/>
                <a:cxnLst>
                  <a:cxn ang="0">
                    <a:pos x="8" y="199"/>
                  </a:cxn>
                  <a:cxn ang="0">
                    <a:pos x="18" y="211"/>
                  </a:cxn>
                  <a:cxn ang="0">
                    <a:pos x="32" y="219"/>
                  </a:cxn>
                  <a:cxn ang="0">
                    <a:pos x="36" y="214"/>
                  </a:cxn>
                  <a:cxn ang="0">
                    <a:pos x="69" y="238"/>
                  </a:cxn>
                  <a:cxn ang="0">
                    <a:pos x="63" y="239"/>
                  </a:cxn>
                  <a:cxn ang="0">
                    <a:pos x="52" y="236"/>
                  </a:cxn>
                  <a:cxn ang="0">
                    <a:pos x="46" y="233"/>
                  </a:cxn>
                  <a:cxn ang="0">
                    <a:pos x="10" y="263"/>
                  </a:cxn>
                  <a:cxn ang="0">
                    <a:pos x="0" y="261"/>
                  </a:cxn>
                  <a:cxn ang="0">
                    <a:pos x="25" y="292"/>
                  </a:cxn>
                  <a:cxn ang="0">
                    <a:pos x="75" y="275"/>
                  </a:cxn>
                  <a:cxn ang="0">
                    <a:pos x="100" y="246"/>
                  </a:cxn>
                  <a:cxn ang="0">
                    <a:pos x="92" y="221"/>
                  </a:cxn>
                  <a:cxn ang="0">
                    <a:pos x="88" y="196"/>
                  </a:cxn>
                  <a:cxn ang="0">
                    <a:pos x="92" y="188"/>
                  </a:cxn>
                  <a:cxn ang="0">
                    <a:pos x="99" y="186"/>
                  </a:cxn>
                  <a:cxn ang="0">
                    <a:pos x="92" y="206"/>
                  </a:cxn>
                  <a:cxn ang="0">
                    <a:pos x="96" y="214"/>
                  </a:cxn>
                  <a:cxn ang="0">
                    <a:pos x="122" y="235"/>
                  </a:cxn>
                  <a:cxn ang="0">
                    <a:pos x="144" y="224"/>
                  </a:cxn>
                  <a:cxn ang="0">
                    <a:pos x="166" y="192"/>
                  </a:cxn>
                  <a:cxn ang="0">
                    <a:pos x="169" y="178"/>
                  </a:cxn>
                  <a:cxn ang="0">
                    <a:pos x="136" y="167"/>
                  </a:cxn>
                  <a:cxn ang="0">
                    <a:pos x="136" y="167"/>
                  </a:cxn>
                  <a:cxn ang="0">
                    <a:pos x="194" y="131"/>
                  </a:cxn>
                  <a:cxn ang="0">
                    <a:pos x="199" y="131"/>
                  </a:cxn>
                  <a:cxn ang="0">
                    <a:pos x="217" y="119"/>
                  </a:cxn>
                  <a:cxn ang="0">
                    <a:pos x="219" y="103"/>
                  </a:cxn>
                  <a:cxn ang="0">
                    <a:pos x="214" y="100"/>
                  </a:cxn>
                  <a:cxn ang="0">
                    <a:pos x="199" y="116"/>
                  </a:cxn>
                  <a:cxn ang="0">
                    <a:pos x="172" y="117"/>
                  </a:cxn>
                  <a:cxn ang="0">
                    <a:pos x="180" y="100"/>
                  </a:cxn>
                  <a:cxn ang="0">
                    <a:pos x="214" y="36"/>
                  </a:cxn>
                  <a:cxn ang="0">
                    <a:pos x="194" y="0"/>
                  </a:cxn>
                  <a:cxn ang="0">
                    <a:pos x="191" y="2"/>
                  </a:cxn>
                  <a:cxn ang="0">
                    <a:pos x="191" y="5"/>
                  </a:cxn>
                  <a:cxn ang="0">
                    <a:pos x="186" y="13"/>
                  </a:cxn>
                  <a:cxn ang="0">
                    <a:pos x="144" y="46"/>
                  </a:cxn>
                  <a:cxn ang="0">
                    <a:pos x="114" y="66"/>
                  </a:cxn>
                  <a:cxn ang="0">
                    <a:pos x="82" y="81"/>
                  </a:cxn>
                  <a:cxn ang="0">
                    <a:pos x="78" y="99"/>
                  </a:cxn>
                  <a:cxn ang="0">
                    <a:pos x="83" y="108"/>
                  </a:cxn>
                  <a:cxn ang="0">
                    <a:pos x="57" y="119"/>
                  </a:cxn>
                  <a:cxn ang="0">
                    <a:pos x="50" y="111"/>
                  </a:cxn>
                  <a:cxn ang="0">
                    <a:pos x="16" y="128"/>
                  </a:cxn>
                  <a:cxn ang="0">
                    <a:pos x="10" y="147"/>
                  </a:cxn>
                  <a:cxn ang="0">
                    <a:pos x="22" y="180"/>
                  </a:cxn>
                </a:cxnLst>
                <a:rect l="0" t="0" r="r" b="b"/>
                <a:pathLst>
                  <a:path w="219" h="305">
                    <a:moveTo>
                      <a:pt x="22" y="180"/>
                    </a:moveTo>
                    <a:lnTo>
                      <a:pt x="13" y="189"/>
                    </a:lnTo>
                    <a:lnTo>
                      <a:pt x="8" y="199"/>
                    </a:lnTo>
                    <a:lnTo>
                      <a:pt x="8" y="200"/>
                    </a:lnTo>
                    <a:lnTo>
                      <a:pt x="8" y="202"/>
                    </a:lnTo>
                    <a:lnTo>
                      <a:pt x="18" y="211"/>
                    </a:lnTo>
                    <a:lnTo>
                      <a:pt x="24" y="216"/>
                    </a:lnTo>
                    <a:lnTo>
                      <a:pt x="25" y="216"/>
                    </a:lnTo>
                    <a:lnTo>
                      <a:pt x="32" y="219"/>
                    </a:lnTo>
                    <a:lnTo>
                      <a:pt x="33" y="217"/>
                    </a:lnTo>
                    <a:lnTo>
                      <a:pt x="33" y="216"/>
                    </a:lnTo>
                    <a:lnTo>
                      <a:pt x="36" y="214"/>
                    </a:lnTo>
                    <a:lnTo>
                      <a:pt x="52" y="221"/>
                    </a:lnTo>
                    <a:lnTo>
                      <a:pt x="64" y="230"/>
                    </a:lnTo>
                    <a:lnTo>
                      <a:pt x="69" y="238"/>
                    </a:lnTo>
                    <a:lnTo>
                      <a:pt x="69" y="238"/>
                    </a:lnTo>
                    <a:lnTo>
                      <a:pt x="67" y="239"/>
                    </a:lnTo>
                    <a:lnTo>
                      <a:pt x="63" y="239"/>
                    </a:lnTo>
                    <a:lnTo>
                      <a:pt x="53" y="238"/>
                    </a:lnTo>
                    <a:lnTo>
                      <a:pt x="52" y="236"/>
                    </a:lnTo>
                    <a:lnTo>
                      <a:pt x="52" y="236"/>
                    </a:lnTo>
                    <a:lnTo>
                      <a:pt x="50" y="235"/>
                    </a:lnTo>
                    <a:lnTo>
                      <a:pt x="47" y="233"/>
                    </a:lnTo>
                    <a:lnTo>
                      <a:pt x="46" y="233"/>
                    </a:lnTo>
                    <a:lnTo>
                      <a:pt x="43" y="238"/>
                    </a:lnTo>
                    <a:lnTo>
                      <a:pt x="11" y="263"/>
                    </a:lnTo>
                    <a:lnTo>
                      <a:pt x="10" y="263"/>
                    </a:lnTo>
                    <a:lnTo>
                      <a:pt x="3" y="260"/>
                    </a:lnTo>
                    <a:lnTo>
                      <a:pt x="2" y="261"/>
                    </a:lnTo>
                    <a:lnTo>
                      <a:pt x="0" y="261"/>
                    </a:lnTo>
                    <a:lnTo>
                      <a:pt x="3" y="269"/>
                    </a:lnTo>
                    <a:lnTo>
                      <a:pt x="19" y="288"/>
                    </a:lnTo>
                    <a:lnTo>
                      <a:pt x="25" y="292"/>
                    </a:lnTo>
                    <a:lnTo>
                      <a:pt x="39" y="305"/>
                    </a:lnTo>
                    <a:lnTo>
                      <a:pt x="74" y="275"/>
                    </a:lnTo>
                    <a:lnTo>
                      <a:pt x="75" y="275"/>
                    </a:lnTo>
                    <a:lnTo>
                      <a:pt x="85" y="266"/>
                    </a:lnTo>
                    <a:lnTo>
                      <a:pt x="100" y="246"/>
                    </a:lnTo>
                    <a:lnTo>
                      <a:pt x="100" y="246"/>
                    </a:lnTo>
                    <a:lnTo>
                      <a:pt x="100" y="242"/>
                    </a:lnTo>
                    <a:lnTo>
                      <a:pt x="96" y="227"/>
                    </a:lnTo>
                    <a:lnTo>
                      <a:pt x="92" y="221"/>
                    </a:lnTo>
                    <a:lnTo>
                      <a:pt x="91" y="219"/>
                    </a:lnTo>
                    <a:lnTo>
                      <a:pt x="89" y="217"/>
                    </a:lnTo>
                    <a:lnTo>
                      <a:pt x="88" y="196"/>
                    </a:lnTo>
                    <a:lnTo>
                      <a:pt x="88" y="194"/>
                    </a:lnTo>
                    <a:lnTo>
                      <a:pt x="89" y="191"/>
                    </a:lnTo>
                    <a:lnTo>
                      <a:pt x="92" y="188"/>
                    </a:lnTo>
                    <a:lnTo>
                      <a:pt x="97" y="186"/>
                    </a:lnTo>
                    <a:lnTo>
                      <a:pt x="99" y="186"/>
                    </a:lnTo>
                    <a:lnTo>
                      <a:pt x="99" y="186"/>
                    </a:lnTo>
                    <a:lnTo>
                      <a:pt x="99" y="188"/>
                    </a:lnTo>
                    <a:lnTo>
                      <a:pt x="94" y="197"/>
                    </a:lnTo>
                    <a:lnTo>
                      <a:pt x="92" y="206"/>
                    </a:lnTo>
                    <a:lnTo>
                      <a:pt x="94" y="210"/>
                    </a:lnTo>
                    <a:lnTo>
                      <a:pt x="94" y="211"/>
                    </a:lnTo>
                    <a:lnTo>
                      <a:pt x="96" y="214"/>
                    </a:lnTo>
                    <a:lnTo>
                      <a:pt x="96" y="216"/>
                    </a:lnTo>
                    <a:lnTo>
                      <a:pt x="107" y="230"/>
                    </a:lnTo>
                    <a:lnTo>
                      <a:pt x="122" y="235"/>
                    </a:lnTo>
                    <a:lnTo>
                      <a:pt x="128" y="233"/>
                    </a:lnTo>
                    <a:lnTo>
                      <a:pt x="142" y="224"/>
                    </a:lnTo>
                    <a:lnTo>
                      <a:pt x="144" y="224"/>
                    </a:lnTo>
                    <a:lnTo>
                      <a:pt x="144" y="222"/>
                    </a:lnTo>
                    <a:lnTo>
                      <a:pt x="163" y="197"/>
                    </a:lnTo>
                    <a:lnTo>
                      <a:pt x="166" y="192"/>
                    </a:lnTo>
                    <a:lnTo>
                      <a:pt x="167" y="186"/>
                    </a:lnTo>
                    <a:lnTo>
                      <a:pt x="169" y="186"/>
                    </a:lnTo>
                    <a:lnTo>
                      <a:pt x="169" y="178"/>
                    </a:lnTo>
                    <a:lnTo>
                      <a:pt x="166" y="160"/>
                    </a:lnTo>
                    <a:lnTo>
                      <a:pt x="163" y="160"/>
                    </a:lnTo>
                    <a:lnTo>
                      <a:pt x="136" y="167"/>
                    </a:lnTo>
                    <a:lnTo>
                      <a:pt x="135" y="167"/>
                    </a:lnTo>
                    <a:lnTo>
                      <a:pt x="136" y="167"/>
                    </a:lnTo>
                    <a:lnTo>
                      <a:pt x="136" y="167"/>
                    </a:lnTo>
                    <a:lnTo>
                      <a:pt x="163" y="152"/>
                    </a:lnTo>
                    <a:lnTo>
                      <a:pt x="166" y="125"/>
                    </a:lnTo>
                    <a:lnTo>
                      <a:pt x="194" y="131"/>
                    </a:lnTo>
                    <a:lnTo>
                      <a:pt x="196" y="131"/>
                    </a:lnTo>
                    <a:lnTo>
                      <a:pt x="197" y="133"/>
                    </a:lnTo>
                    <a:lnTo>
                      <a:pt x="199" y="131"/>
                    </a:lnTo>
                    <a:lnTo>
                      <a:pt x="205" y="130"/>
                    </a:lnTo>
                    <a:lnTo>
                      <a:pt x="214" y="121"/>
                    </a:lnTo>
                    <a:lnTo>
                      <a:pt x="217" y="119"/>
                    </a:lnTo>
                    <a:lnTo>
                      <a:pt x="219" y="119"/>
                    </a:lnTo>
                    <a:lnTo>
                      <a:pt x="219" y="117"/>
                    </a:lnTo>
                    <a:lnTo>
                      <a:pt x="219" y="103"/>
                    </a:lnTo>
                    <a:lnTo>
                      <a:pt x="219" y="103"/>
                    </a:lnTo>
                    <a:lnTo>
                      <a:pt x="217" y="100"/>
                    </a:lnTo>
                    <a:lnTo>
                      <a:pt x="214" y="100"/>
                    </a:lnTo>
                    <a:lnTo>
                      <a:pt x="207" y="106"/>
                    </a:lnTo>
                    <a:lnTo>
                      <a:pt x="203" y="111"/>
                    </a:lnTo>
                    <a:lnTo>
                      <a:pt x="199" y="116"/>
                    </a:lnTo>
                    <a:lnTo>
                      <a:pt x="188" y="121"/>
                    </a:lnTo>
                    <a:lnTo>
                      <a:pt x="186" y="121"/>
                    </a:lnTo>
                    <a:lnTo>
                      <a:pt x="172" y="117"/>
                    </a:lnTo>
                    <a:lnTo>
                      <a:pt x="172" y="116"/>
                    </a:lnTo>
                    <a:lnTo>
                      <a:pt x="172" y="113"/>
                    </a:lnTo>
                    <a:lnTo>
                      <a:pt x="180" y="100"/>
                    </a:lnTo>
                    <a:lnTo>
                      <a:pt x="205" y="60"/>
                    </a:lnTo>
                    <a:lnTo>
                      <a:pt x="214" y="41"/>
                    </a:lnTo>
                    <a:lnTo>
                      <a:pt x="214" y="36"/>
                    </a:lnTo>
                    <a:lnTo>
                      <a:pt x="213" y="19"/>
                    </a:lnTo>
                    <a:lnTo>
                      <a:pt x="200" y="5"/>
                    </a:lnTo>
                    <a:lnTo>
                      <a:pt x="194" y="0"/>
                    </a:lnTo>
                    <a:lnTo>
                      <a:pt x="192" y="0"/>
                    </a:lnTo>
                    <a:lnTo>
                      <a:pt x="191" y="0"/>
                    </a:lnTo>
                    <a:lnTo>
                      <a:pt x="191" y="2"/>
                    </a:lnTo>
                    <a:lnTo>
                      <a:pt x="191" y="2"/>
                    </a:lnTo>
                    <a:lnTo>
                      <a:pt x="191" y="3"/>
                    </a:lnTo>
                    <a:lnTo>
                      <a:pt x="191" y="5"/>
                    </a:lnTo>
                    <a:lnTo>
                      <a:pt x="191" y="8"/>
                    </a:lnTo>
                    <a:lnTo>
                      <a:pt x="191" y="8"/>
                    </a:lnTo>
                    <a:lnTo>
                      <a:pt x="186" y="13"/>
                    </a:lnTo>
                    <a:lnTo>
                      <a:pt x="177" y="21"/>
                    </a:lnTo>
                    <a:lnTo>
                      <a:pt x="157" y="33"/>
                    </a:lnTo>
                    <a:lnTo>
                      <a:pt x="144" y="46"/>
                    </a:lnTo>
                    <a:lnTo>
                      <a:pt x="136" y="58"/>
                    </a:lnTo>
                    <a:lnTo>
                      <a:pt x="121" y="64"/>
                    </a:lnTo>
                    <a:lnTo>
                      <a:pt x="114" y="66"/>
                    </a:lnTo>
                    <a:lnTo>
                      <a:pt x="100" y="69"/>
                    </a:lnTo>
                    <a:lnTo>
                      <a:pt x="99" y="69"/>
                    </a:lnTo>
                    <a:lnTo>
                      <a:pt x="82" y="81"/>
                    </a:lnTo>
                    <a:lnTo>
                      <a:pt x="77" y="88"/>
                    </a:lnTo>
                    <a:lnTo>
                      <a:pt x="77" y="89"/>
                    </a:lnTo>
                    <a:lnTo>
                      <a:pt x="78" y="99"/>
                    </a:lnTo>
                    <a:lnTo>
                      <a:pt x="80" y="102"/>
                    </a:lnTo>
                    <a:lnTo>
                      <a:pt x="82" y="106"/>
                    </a:lnTo>
                    <a:lnTo>
                      <a:pt x="83" y="108"/>
                    </a:lnTo>
                    <a:lnTo>
                      <a:pt x="89" y="127"/>
                    </a:lnTo>
                    <a:lnTo>
                      <a:pt x="72" y="124"/>
                    </a:lnTo>
                    <a:lnTo>
                      <a:pt x="57" y="119"/>
                    </a:lnTo>
                    <a:lnTo>
                      <a:pt x="57" y="117"/>
                    </a:lnTo>
                    <a:lnTo>
                      <a:pt x="57" y="114"/>
                    </a:lnTo>
                    <a:lnTo>
                      <a:pt x="50" y="111"/>
                    </a:lnTo>
                    <a:lnTo>
                      <a:pt x="33" y="103"/>
                    </a:lnTo>
                    <a:lnTo>
                      <a:pt x="32" y="103"/>
                    </a:lnTo>
                    <a:lnTo>
                      <a:pt x="16" y="128"/>
                    </a:lnTo>
                    <a:lnTo>
                      <a:pt x="16" y="130"/>
                    </a:lnTo>
                    <a:lnTo>
                      <a:pt x="10" y="146"/>
                    </a:lnTo>
                    <a:lnTo>
                      <a:pt x="10" y="147"/>
                    </a:lnTo>
                    <a:lnTo>
                      <a:pt x="10" y="152"/>
                    </a:lnTo>
                    <a:lnTo>
                      <a:pt x="16" y="171"/>
                    </a:lnTo>
                    <a:lnTo>
                      <a:pt x="22" y="180"/>
                    </a:lnTo>
                    <a:close/>
                  </a:path>
                </a:pathLst>
              </a:custGeom>
              <a:solidFill>
                <a:schemeClr val="tx2"/>
              </a:solid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22" name="Freeform 1342"/>
              <p:cNvSpPr>
                <a:spLocks/>
              </p:cNvSpPr>
              <p:nvPr/>
            </p:nvSpPr>
            <p:spPr bwMode="auto">
              <a:xfrm>
                <a:off x="3571875" y="1976438"/>
                <a:ext cx="26988" cy="22225"/>
              </a:xfrm>
              <a:custGeom>
                <a:avLst/>
                <a:gdLst/>
                <a:ahLst/>
                <a:cxnLst>
                  <a:cxn ang="0">
                    <a:pos x="0" y="11"/>
                  </a:cxn>
                  <a:cxn ang="0">
                    <a:pos x="0" y="13"/>
                  </a:cxn>
                  <a:cxn ang="0">
                    <a:pos x="1" y="14"/>
                  </a:cxn>
                  <a:cxn ang="0">
                    <a:pos x="4" y="14"/>
                  </a:cxn>
                  <a:cxn ang="0">
                    <a:pos x="9" y="13"/>
                  </a:cxn>
                  <a:cxn ang="0">
                    <a:pos x="14" y="10"/>
                  </a:cxn>
                  <a:cxn ang="0">
                    <a:pos x="15" y="6"/>
                  </a:cxn>
                  <a:cxn ang="0">
                    <a:pos x="15" y="3"/>
                  </a:cxn>
                  <a:cxn ang="0">
                    <a:pos x="17" y="3"/>
                  </a:cxn>
                  <a:cxn ang="0">
                    <a:pos x="17" y="3"/>
                  </a:cxn>
                  <a:cxn ang="0">
                    <a:pos x="17" y="2"/>
                  </a:cxn>
                  <a:cxn ang="0">
                    <a:pos x="15" y="2"/>
                  </a:cxn>
                  <a:cxn ang="0">
                    <a:pos x="15" y="0"/>
                  </a:cxn>
                  <a:cxn ang="0">
                    <a:pos x="7" y="0"/>
                  </a:cxn>
                  <a:cxn ang="0">
                    <a:pos x="6" y="2"/>
                  </a:cxn>
                  <a:cxn ang="0">
                    <a:pos x="4" y="2"/>
                  </a:cxn>
                  <a:cxn ang="0">
                    <a:pos x="0" y="11"/>
                  </a:cxn>
                </a:cxnLst>
                <a:rect l="0" t="0" r="r" b="b"/>
                <a:pathLst>
                  <a:path w="17" h="14">
                    <a:moveTo>
                      <a:pt x="0" y="11"/>
                    </a:moveTo>
                    <a:lnTo>
                      <a:pt x="0" y="13"/>
                    </a:lnTo>
                    <a:lnTo>
                      <a:pt x="1" y="14"/>
                    </a:lnTo>
                    <a:lnTo>
                      <a:pt x="4" y="14"/>
                    </a:lnTo>
                    <a:lnTo>
                      <a:pt x="9" y="13"/>
                    </a:lnTo>
                    <a:lnTo>
                      <a:pt x="14" y="10"/>
                    </a:lnTo>
                    <a:lnTo>
                      <a:pt x="15" y="6"/>
                    </a:lnTo>
                    <a:lnTo>
                      <a:pt x="15" y="3"/>
                    </a:lnTo>
                    <a:lnTo>
                      <a:pt x="17" y="3"/>
                    </a:lnTo>
                    <a:lnTo>
                      <a:pt x="17" y="3"/>
                    </a:lnTo>
                    <a:lnTo>
                      <a:pt x="17" y="2"/>
                    </a:lnTo>
                    <a:lnTo>
                      <a:pt x="15" y="2"/>
                    </a:lnTo>
                    <a:lnTo>
                      <a:pt x="15" y="0"/>
                    </a:lnTo>
                    <a:lnTo>
                      <a:pt x="7" y="0"/>
                    </a:lnTo>
                    <a:lnTo>
                      <a:pt x="6" y="2"/>
                    </a:lnTo>
                    <a:lnTo>
                      <a:pt x="4" y="2"/>
                    </a:lnTo>
                    <a:lnTo>
                      <a:pt x="0" y="11"/>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23" name="Rectangle 1343"/>
              <p:cNvSpPr>
                <a:spLocks noChangeArrowheads="1"/>
              </p:cNvSpPr>
              <p:nvPr/>
            </p:nvSpPr>
            <p:spPr bwMode="auto">
              <a:xfrm>
                <a:off x="3814763" y="1765300"/>
                <a:ext cx="1588" cy="1588"/>
              </a:xfrm>
              <a:prstGeom prst="rect">
                <a:avLst/>
              </a:pr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24" name="Freeform 1344"/>
              <p:cNvSpPr>
                <a:spLocks/>
              </p:cNvSpPr>
              <p:nvPr/>
            </p:nvSpPr>
            <p:spPr bwMode="auto">
              <a:xfrm>
                <a:off x="3594100" y="1787525"/>
                <a:ext cx="23813" cy="20638"/>
              </a:xfrm>
              <a:custGeom>
                <a:avLst/>
                <a:gdLst/>
                <a:ahLst/>
                <a:cxnLst>
                  <a:cxn ang="0">
                    <a:pos x="1" y="10"/>
                  </a:cxn>
                  <a:cxn ang="0">
                    <a:pos x="1" y="11"/>
                  </a:cxn>
                  <a:cxn ang="0">
                    <a:pos x="9" y="13"/>
                  </a:cxn>
                  <a:cxn ang="0">
                    <a:pos x="12" y="13"/>
                  </a:cxn>
                  <a:cxn ang="0">
                    <a:pos x="14" y="13"/>
                  </a:cxn>
                  <a:cxn ang="0">
                    <a:pos x="15" y="11"/>
                  </a:cxn>
                  <a:cxn ang="0">
                    <a:pos x="15" y="10"/>
                  </a:cxn>
                  <a:cxn ang="0">
                    <a:pos x="14" y="4"/>
                  </a:cxn>
                  <a:cxn ang="0">
                    <a:pos x="12" y="2"/>
                  </a:cxn>
                  <a:cxn ang="0">
                    <a:pos x="12" y="2"/>
                  </a:cxn>
                  <a:cxn ang="0">
                    <a:pos x="9" y="0"/>
                  </a:cxn>
                  <a:cxn ang="0">
                    <a:pos x="6" y="0"/>
                  </a:cxn>
                  <a:cxn ang="0">
                    <a:pos x="1" y="5"/>
                  </a:cxn>
                  <a:cxn ang="0">
                    <a:pos x="0" y="7"/>
                  </a:cxn>
                  <a:cxn ang="0">
                    <a:pos x="1" y="10"/>
                  </a:cxn>
                  <a:cxn ang="0">
                    <a:pos x="1" y="10"/>
                  </a:cxn>
                </a:cxnLst>
                <a:rect l="0" t="0" r="r" b="b"/>
                <a:pathLst>
                  <a:path w="15" h="13">
                    <a:moveTo>
                      <a:pt x="1" y="10"/>
                    </a:moveTo>
                    <a:lnTo>
                      <a:pt x="1" y="11"/>
                    </a:lnTo>
                    <a:lnTo>
                      <a:pt x="9" y="13"/>
                    </a:lnTo>
                    <a:lnTo>
                      <a:pt x="12" y="13"/>
                    </a:lnTo>
                    <a:lnTo>
                      <a:pt x="14" y="13"/>
                    </a:lnTo>
                    <a:lnTo>
                      <a:pt x="15" y="11"/>
                    </a:lnTo>
                    <a:lnTo>
                      <a:pt x="15" y="10"/>
                    </a:lnTo>
                    <a:lnTo>
                      <a:pt x="14" y="4"/>
                    </a:lnTo>
                    <a:lnTo>
                      <a:pt x="12" y="2"/>
                    </a:lnTo>
                    <a:lnTo>
                      <a:pt x="12" y="2"/>
                    </a:lnTo>
                    <a:lnTo>
                      <a:pt x="9" y="0"/>
                    </a:lnTo>
                    <a:lnTo>
                      <a:pt x="6" y="0"/>
                    </a:lnTo>
                    <a:lnTo>
                      <a:pt x="1" y="5"/>
                    </a:lnTo>
                    <a:lnTo>
                      <a:pt x="0" y="7"/>
                    </a:lnTo>
                    <a:lnTo>
                      <a:pt x="1" y="10"/>
                    </a:lnTo>
                    <a:lnTo>
                      <a:pt x="1" y="10"/>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25" name="Freeform 1345"/>
              <p:cNvSpPr>
                <a:spLocks/>
              </p:cNvSpPr>
              <p:nvPr/>
            </p:nvSpPr>
            <p:spPr bwMode="auto">
              <a:xfrm>
                <a:off x="3697288" y="1657350"/>
                <a:ext cx="38100" cy="36513"/>
              </a:xfrm>
              <a:custGeom>
                <a:avLst/>
                <a:gdLst/>
                <a:ahLst/>
                <a:cxnLst>
                  <a:cxn ang="0">
                    <a:pos x="11" y="15"/>
                  </a:cxn>
                  <a:cxn ang="0">
                    <a:pos x="21" y="22"/>
                  </a:cxn>
                  <a:cxn ang="0">
                    <a:pos x="22" y="23"/>
                  </a:cxn>
                  <a:cxn ang="0">
                    <a:pos x="24" y="22"/>
                  </a:cxn>
                  <a:cxn ang="0">
                    <a:pos x="24" y="20"/>
                  </a:cxn>
                  <a:cxn ang="0">
                    <a:pos x="22" y="15"/>
                  </a:cxn>
                  <a:cxn ang="0">
                    <a:pos x="21" y="14"/>
                  </a:cxn>
                  <a:cxn ang="0">
                    <a:pos x="17" y="12"/>
                  </a:cxn>
                  <a:cxn ang="0">
                    <a:pos x="10" y="1"/>
                  </a:cxn>
                  <a:cxn ang="0">
                    <a:pos x="10" y="1"/>
                  </a:cxn>
                  <a:cxn ang="0">
                    <a:pos x="3" y="0"/>
                  </a:cxn>
                  <a:cxn ang="0">
                    <a:pos x="2" y="0"/>
                  </a:cxn>
                  <a:cxn ang="0">
                    <a:pos x="0" y="1"/>
                  </a:cxn>
                  <a:cxn ang="0">
                    <a:pos x="0" y="4"/>
                  </a:cxn>
                  <a:cxn ang="0">
                    <a:pos x="2" y="4"/>
                  </a:cxn>
                  <a:cxn ang="0">
                    <a:pos x="11" y="15"/>
                  </a:cxn>
                </a:cxnLst>
                <a:rect l="0" t="0" r="r" b="b"/>
                <a:pathLst>
                  <a:path w="24" h="23">
                    <a:moveTo>
                      <a:pt x="11" y="15"/>
                    </a:moveTo>
                    <a:lnTo>
                      <a:pt x="21" y="22"/>
                    </a:lnTo>
                    <a:lnTo>
                      <a:pt x="22" y="23"/>
                    </a:lnTo>
                    <a:lnTo>
                      <a:pt x="24" y="22"/>
                    </a:lnTo>
                    <a:lnTo>
                      <a:pt x="24" y="20"/>
                    </a:lnTo>
                    <a:lnTo>
                      <a:pt x="22" y="15"/>
                    </a:lnTo>
                    <a:lnTo>
                      <a:pt x="21" y="14"/>
                    </a:lnTo>
                    <a:lnTo>
                      <a:pt x="17" y="12"/>
                    </a:lnTo>
                    <a:lnTo>
                      <a:pt x="10" y="1"/>
                    </a:lnTo>
                    <a:lnTo>
                      <a:pt x="10" y="1"/>
                    </a:lnTo>
                    <a:lnTo>
                      <a:pt x="3" y="0"/>
                    </a:lnTo>
                    <a:lnTo>
                      <a:pt x="2" y="0"/>
                    </a:lnTo>
                    <a:lnTo>
                      <a:pt x="0" y="1"/>
                    </a:lnTo>
                    <a:lnTo>
                      <a:pt x="0" y="4"/>
                    </a:lnTo>
                    <a:lnTo>
                      <a:pt x="2" y="4"/>
                    </a:lnTo>
                    <a:lnTo>
                      <a:pt x="11" y="15"/>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26" name="Freeform 1346"/>
              <p:cNvSpPr>
                <a:spLocks/>
              </p:cNvSpPr>
              <p:nvPr/>
            </p:nvSpPr>
            <p:spPr bwMode="auto">
              <a:xfrm>
                <a:off x="3825875" y="2408238"/>
                <a:ext cx="73025" cy="77788"/>
              </a:xfrm>
              <a:custGeom>
                <a:avLst/>
                <a:gdLst/>
                <a:ahLst/>
                <a:cxnLst>
                  <a:cxn ang="0">
                    <a:pos x="46" y="17"/>
                  </a:cxn>
                  <a:cxn ang="0">
                    <a:pos x="44" y="16"/>
                  </a:cxn>
                  <a:cxn ang="0">
                    <a:pos x="44" y="14"/>
                  </a:cxn>
                  <a:cxn ang="0">
                    <a:pos x="41" y="9"/>
                  </a:cxn>
                  <a:cxn ang="0">
                    <a:pos x="30" y="2"/>
                  </a:cxn>
                  <a:cxn ang="0">
                    <a:pos x="27" y="0"/>
                  </a:cxn>
                  <a:cxn ang="0">
                    <a:pos x="22" y="0"/>
                  </a:cxn>
                  <a:cxn ang="0">
                    <a:pos x="16" y="2"/>
                  </a:cxn>
                  <a:cxn ang="0">
                    <a:pos x="15" y="3"/>
                  </a:cxn>
                  <a:cxn ang="0">
                    <a:pos x="8" y="8"/>
                  </a:cxn>
                  <a:cxn ang="0">
                    <a:pos x="0" y="19"/>
                  </a:cxn>
                  <a:cxn ang="0">
                    <a:pos x="5" y="25"/>
                  </a:cxn>
                  <a:cxn ang="0">
                    <a:pos x="13" y="36"/>
                  </a:cxn>
                  <a:cxn ang="0">
                    <a:pos x="25" y="47"/>
                  </a:cxn>
                  <a:cxn ang="0">
                    <a:pos x="27" y="49"/>
                  </a:cxn>
                  <a:cxn ang="0">
                    <a:pos x="30" y="47"/>
                  </a:cxn>
                  <a:cxn ang="0">
                    <a:pos x="33" y="45"/>
                  </a:cxn>
                  <a:cxn ang="0">
                    <a:pos x="36" y="42"/>
                  </a:cxn>
                  <a:cxn ang="0">
                    <a:pos x="40" y="39"/>
                  </a:cxn>
                  <a:cxn ang="0">
                    <a:pos x="41" y="36"/>
                  </a:cxn>
                  <a:cxn ang="0">
                    <a:pos x="43" y="34"/>
                  </a:cxn>
                  <a:cxn ang="0">
                    <a:pos x="43" y="25"/>
                  </a:cxn>
                  <a:cxn ang="0">
                    <a:pos x="44" y="25"/>
                  </a:cxn>
                  <a:cxn ang="0">
                    <a:pos x="44" y="25"/>
                  </a:cxn>
                  <a:cxn ang="0">
                    <a:pos x="46" y="17"/>
                  </a:cxn>
                </a:cxnLst>
                <a:rect l="0" t="0" r="r" b="b"/>
                <a:pathLst>
                  <a:path w="46" h="49">
                    <a:moveTo>
                      <a:pt x="46" y="17"/>
                    </a:moveTo>
                    <a:lnTo>
                      <a:pt x="44" y="16"/>
                    </a:lnTo>
                    <a:lnTo>
                      <a:pt x="44" y="14"/>
                    </a:lnTo>
                    <a:lnTo>
                      <a:pt x="41" y="9"/>
                    </a:lnTo>
                    <a:lnTo>
                      <a:pt x="30" y="2"/>
                    </a:lnTo>
                    <a:lnTo>
                      <a:pt x="27" y="0"/>
                    </a:lnTo>
                    <a:lnTo>
                      <a:pt x="22" y="0"/>
                    </a:lnTo>
                    <a:lnTo>
                      <a:pt x="16" y="2"/>
                    </a:lnTo>
                    <a:lnTo>
                      <a:pt x="15" y="3"/>
                    </a:lnTo>
                    <a:lnTo>
                      <a:pt x="8" y="8"/>
                    </a:lnTo>
                    <a:lnTo>
                      <a:pt x="0" y="19"/>
                    </a:lnTo>
                    <a:lnTo>
                      <a:pt x="5" y="25"/>
                    </a:lnTo>
                    <a:lnTo>
                      <a:pt x="13" y="36"/>
                    </a:lnTo>
                    <a:lnTo>
                      <a:pt x="25" y="47"/>
                    </a:lnTo>
                    <a:lnTo>
                      <a:pt x="27" y="49"/>
                    </a:lnTo>
                    <a:lnTo>
                      <a:pt x="30" y="47"/>
                    </a:lnTo>
                    <a:lnTo>
                      <a:pt x="33" y="45"/>
                    </a:lnTo>
                    <a:lnTo>
                      <a:pt x="36" y="42"/>
                    </a:lnTo>
                    <a:lnTo>
                      <a:pt x="40" y="39"/>
                    </a:lnTo>
                    <a:lnTo>
                      <a:pt x="41" y="36"/>
                    </a:lnTo>
                    <a:lnTo>
                      <a:pt x="43" y="34"/>
                    </a:lnTo>
                    <a:lnTo>
                      <a:pt x="43" y="25"/>
                    </a:lnTo>
                    <a:lnTo>
                      <a:pt x="44" y="25"/>
                    </a:lnTo>
                    <a:lnTo>
                      <a:pt x="44" y="25"/>
                    </a:lnTo>
                    <a:lnTo>
                      <a:pt x="46" y="17"/>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27" name="Freeform 1347"/>
              <p:cNvSpPr>
                <a:spLocks/>
              </p:cNvSpPr>
              <p:nvPr/>
            </p:nvSpPr>
            <p:spPr bwMode="auto">
              <a:xfrm>
                <a:off x="3559175" y="1946275"/>
                <a:ext cx="22225" cy="17463"/>
              </a:xfrm>
              <a:custGeom>
                <a:avLst/>
                <a:gdLst/>
                <a:ahLst/>
                <a:cxnLst>
                  <a:cxn ang="0">
                    <a:pos x="12" y="8"/>
                  </a:cxn>
                  <a:cxn ang="0">
                    <a:pos x="14" y="5"/>
                  </a:cxn>
                  <a:cxn ang="0">
                    <a:pos x="12" y="4"/>
                  </a:cxn>
                  <a:cxn ang="0">
                    <a:pos x="11" y="4"/>
                  </a:cxn>
                  <a:cxn ang="0">
                    <a:pos x="11" y="2"/>
                  </a:cxn>
                  <a:cxn ang="0">
                    <a:pos x="9" y="0"/>
                  </a:cxn>
                  <a:cxn ang="0">
                    <a:pos x="8" y="0"/>
                  </a:cxn>
                  <a:cxn ang="0">
                    <a:pos x="6" y="2"/>
                  </a:cxn>
                  <a:cxn ang="0">
                    <a:pos x="1" y="5"/>
                  </a:cxn>
                  <a:cxn ang="0">
                    <a:pos x="0" y="7"/>
                  </a:cxn>
                  <a:cxn ang="0">
                    <a:pos x="0" y="8"/>
                  </a:cxn>
                  <a:cxn ang="0">
                    <a:pos x="0" y="8"/>
                  </a:cxn>
                  <a:cxn ang="0">
                    <a:pos x="6" y="11"/>
                  </a:cxn>
                  <a:cxn ang="0">
                    <a:pos x="12" y="8"/>
                  </a:cxn>
                </a:cxnLst>
                <a:rect l="0" t="0" r="r" b="b"/>
                <a:pathLst>
                  <a:path w="14" h="11">
                    <a:moveTo>
                      <a:pt x="12" y="8"/>
                    </a:moveTo>
                    <a:lnTo>
                      <a:pt x="14" y="5"/>
                    </a:lnTo>
                    <a:lnTo>
                      <a:pt x="12" y="4"/>
                    </a:lnTo>
                    <a:lnTo>
                      <a:pt x="11" y="4"/>
                    </a:lnTo>
                    <a:lnTo>
                      <a:pt x="11" y="2"/>
                    </a:lnTo>
                    <a:lnTo>
                      <a:pt x="9" y="0"/>
                    </a:lnTo>
                    <a:lnTo>
                      <a:pt x="8" y="0"/>
                    </a:lnTo>
                    <a:lnTo>
                      <a:pt x="6" y="2"/>
                    </a:lnTo>
                    <a:lnTo>
                      <a:pt x="1" y="5"/>
                    </a:lnTo>
                    <a:lnTo>
                      <a:pt x="0" y="7"/>
                    </a:lnTo>
                    <a:lnTo>
                      <a:pt x="0" y="8"/>
                    </a:lnTo>
                    <a:lnTo>
                      <a:pt x="0" y="8"/>
                    </a:lnTo>
                    <a:lnTo>
                      <a:pt x="6" y="11"/>
                    </a:lnTo>
                    <a:lnTo>
                      <a:pt x="12" y="8"/>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28" name="Freeform 1348"/>
              <p:cNvSpPr>
                <a:spLocks/>
              </p:cNvSpPr>
              <p:nvPr/>
            </p:nvSpPr>
            <p:spPr bwMode="auto">
              <a:xfrm>
                <a:off x="3705225" y="1684338"/>
                <a:ext cx="7938" cy="4763"/>
              </a:xfrm>
              <a:custGeom>
                <a:avLst/>
                <a:gdLst/>
                <a:ahLst/>
                <a:cxnLst>
                  <a:cxn ang="0">
                    <a:pos x="1" y="0"/>
                  </a:cxn>
                  <a:cxn ang="0">
                    <a:pos x="0" y="0"/>
                  </a:cxn>
                  <a:cxn ang="0">
                    <a:pos x="0" y="0"/>
                  </a:cxn>
                  <a:cxn ang="0">
                    <a:pos x="0" y="1"/>
                  </a:cxn>
                  <a:cxn ang="0">
                    <a:pos x="3" y="3"/>
                  </a:cxn>
                  <a:cxn ang="0">
                    <a:pos x="3" y="3"/>
                  </a:cxn>
                  <a:cxn ang="0">
                    <a:pos x="5" y="3"/>
                  </a:cxn>
                  <a:cxn ang="0">
                    <a:pos x="5" y="1"/>
                  </a:cxn>
                  <a:cxn ang="0">
                    <a:pos x="3" y="0"/>
                  </a:cxn>
                  <a:cxn ang="0">
                    <a:pos x="1" y="0"/>
                  </a:cxn>
                  <a:cxn ang="0">
                    <a:pos x="1" y="0"/>
                  </a:cxn>
                </a:cxnLst>
                <a:rect l="0" t="0" r="r" b="b"/>
                <a:pathLst>
                  <a:path w="5" h="3">
                    <a:moveTo>
                      <a:pt x="1" y="0"/>
                    </a:moveTo>
                    <a:lnTo>
                      <a:pt x="0" y="0"/>
                    </a:lnTo>
                    <a:lnTo>
                      <a:pt x="0" y="0"/>
                    </a:lnTo>
                    <a:lnTo>
                      <a:pt x="0" y="1"/>
                    </a:lnTo>
                    <a:lnTo>
                      <a:pt x="3" y="3"/>
                    </a:lnTo>
                    <a:lnTo>
                      <a:pt x="3" y="3"/>
                    </a:lnTo>
                    <a:lnTo>
                      <a:pt x="5" y="3"/>
                    </a:lnTo>
                    <a:lnTo>
                      <a:pt x="5" y="1"/>
                    </a:lnTo>
                    <a:lnTo>
                      <a:pt x="3" y="0"/>
                    </a:lnTo>
                    <a:lnTo>
                      <a:pt x="1" y="0"/>
                    </a:lnTo>
                    <a:lnTo>
                      <a:pt x="1" y="0"/>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29" name="Freeform 1349"/>
              <p:cNvSpPr>
                <a:spLocks/>
              </p:cNvSpPr>
              <p:nvPr/>
            </p:nvSpPr>
            <p:spPr bwMode="auto">
              <a:xfrm>
                <a:off x="3554413" y="2093913"/>
                <a:ext cx="19050" cy="23813"/>
              </a:xfrm>
              <a:custGeom>
                <a:avLst/>
                <a:gdLst/>
                <a:ahLst/>
                <a:cxnLst>
                  <a:cxn ang="0">
                    <a:pos x="12" y="3"/>
                  </a:cxn>
                  <a:cxn ang="0">
                    <a:pos x="12" y="1"/>
                  </a:cxn>
                  <a:cxn ang="0">
                    <a:pos x="11" y="0"/>
                  </a:cxn>
                  <a:cxn ang="0">
                    <a:pos x="7" y="0"/>
                  </a:cxn>
                  <a:cxn ang="0">
                    <a:pos x="6" y="1"/>
                  </a:cxn>
                  <a:cxn ang="0">
                    <a:pos x="4" y="3"/>
                  </a:cxn>
                  <a:cxn ang="0">
                    <a:pos x="1" y="9"/>
                  </a:cxn>
                  <a:cxn ang="0">
                    <a:pos x="0" y="11"/>
                  </a:cxn>
                  <a:cxn ang="0">
                    <a:pos x="0" y="12"/>
                  </a:cxn>
                  <a:cxn ang="0">
                    <a:pos x="1" y="14"/>
                  </a:cxn>
                  <a:cxn ang="0">
                    <a:pos x="1" y="15"/>
                  </a:cxn>
                  <a:cxn ang="0">
                    <a:pos x="3" y="15"/>
                  </a:cxn>
                  <a:cxn ang="0">
                    <a:pos x="6" y="15"/>
                  </a:cxn>
                  <a:cxn ang="0">
                    <a:pos x="11" y="12"/>
                  </a:cxn>
                  <a:cxn ang="0">
                    <a:pos x="12" y="3"/>
                  </a:cxn>
                </a:cxnLst>
                <a:rect l="0" t="0" r="r" b="b"/>
                <a:pathLst>
                  <a:path w="12" h="15">
                    <a:moveTo>
                      <a:pt x="12" y="3"/>
                    </a:moveTo>
                    <a:lnTo>
                      <a:pt x="12" y="1"/>
                    </a:lnTo>
                    <a:lnTo>
                      <a:pt x="11" y="0"/>
                    </a:lnTo>
                    <a:lnTo>
                      <a:pt x="7" y="0"/>
                    </a:lnTo>
                    <a:lnTo>
                      <a:pt x="6" y="1"/>
                    </a:lnTo>
                    <a:lnTo>
                      <a:pt x="4" y="3"/>
                    </a:lnTo>
                    <a:lnTo>
                      <a:pt x="1" y="9"/>
                    </a:lnTo>
                    <a:lnTo>
                      <a:pt x="0" y="11"/>
                    </a:lnTo>
                    <a:lnTo>
                      <a:pt x="0" y="12"/>
                    </a:lnTo>
                    <a:lnTo>
                      <a:pt x="1" y="14"/>
                    </a:lnTo>
                    <a:lnTo>
                      <a:pt x="1" y="15"/>
                    </a:lnTo>
                    <a:lnTo>
                      <a:pt x="3" y="15"/>
                    </a:lnTo>
                    <a:lnTo>
                      <a:pt x="6" y="15"/>
                    </a:lnTo>
                    <a:lnTo>
                      <a:pt x="11" y="12"/>
                    </a:lnTo>
                    <a:lnTo>
                      <a:pt x="12" y="3"/>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30" name="Freeform 1350"/>
              <p:cNvSpPr>
                <a:spLocks/>
              </p:cNvSpPr>
              <p:nvPr/>
            </p:nvSpPr>
            <p:spPr bwMode="auto">
              <a:xfrm>
                <a:off x="3440113" y="2411413"/>
                <a:ext cx="57150" cy="58738"/>
              </a:xfrm>
              <a:custGeom>
                <a:avLst/>
                <a:gdLst/>
                <a:ahLst/>
                <a:cxnLst>
                  <a:cxn ang="0">
                    <a:pos x="3" y="32"/>
                  </a:cxn>
                  <a:cxn ang="0">
                    <a:pos x="3" y="34"/>
                  </a:cxn>
                  <a:cxn ang="0">
                    <a:pos x="8" y="34"/>
                  </a:cxn>
                  <a:cxn ang="0">
                    <a:pos x="22" y="37"/>
                  </a:cxn>
                  <a:cxn ang="0">
                    <a:pos x="28" y="34"/>
                  </a:cxn>
                  <a:cxn ang="0">
                    <a:pos x="36" y="25"/>
                  </a:cxn>
                  <a:cxn ang="0">
                    <a:pos x="36" y="15"/>
                  </a:cxn>
                  <a:cxn ang="0">
                    <a:pos x="31" y="0"/>
                  </a:cxn>
                  <a:cxn ang="0">
                    <a:pos x="26" y="1"/>
                  </a:cxn>
                  <a:cxn ang="0">
                    <a:pos x="23" y="4"/>
                  </a:cxn>
                  <a:cxn ang="0">
                    <a:pos x="1" y="28"/>
                  </a:cxn>
                  <a:cxn ang="0">
                    <a:pos x="1" y="28"/>
                  </a:cxn>
                  <a:cxn ang="0">
                    <a:pos x="0" y="31"/>
                  </a:cxn>
                  <a:cxn ang="0">
                    <a:pos x="1" y="31"/>
                  </a:cxn>
                  <a:cxn ang="0">
                    <a:pos x="3" y="32"/>
                  </a:cxn>
                </a:cxnLst>
                <a:rect l="0" t="0" r="r" b="b"/>
                <a:pathLst>
                  <a:path w="36" h="37">
                    <a:moveTo>
                      <a:pt x="3" y="32"/>
                    </a:moveTo>
                    <a:lnTo>
                      <a:pt x="3" y="34"/>
                    </a:lnTo>
                    <a:lnTo>
                      <a:pt x="8" y="34"/>
                    </a:lnTo>
                    <a:lnTo>
                      <a:pt x="22" y="37"/>
                    </a:lnTo>
                    <a:lnTo>
                      <a:pt x="28" y="34"/>
                    </a:lnTo>
                    <a:lnTo>
                      <a:pt x="36" y="25"/>
                    </a:lnTo>
                    <a:lnTo>
                      <a:pt x="36" y="15"/>
                    </a:lnTo>
                    <a:lnTo>
                      <a:pt x="31" y="0"/>
                    </a:lnTo>
                    <a:lnTo>
                      <a:pt x="26" y="1"/>
                    </a:lnTo>
                    <a:lnTo>
                      <a:pt x="23" y="4"/>
                    </a:lnTo>
                    <a:lnTo>
                      <a:pt x="1" y="28"/>
                    </a:lnTo>
                    <a:lnTo>
                      <a:pt x="1" y="28"/>
                    </a:lnTo>
                    <a:lnTo>
                      <a:pt x="0" y="31"/>
                    </a:lnTo>
                    <a:lnTo>
                      <a:pt x="1" y="31"/>
                    </a:lnTo>
                    <a:lnTo>
                      <a:pt x="3" y="32"/>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31" name="Freeform 1351"/>
              <p:cNvSpPr>
                <a:spLocks/>
              </p:cNvSpPr>
              <p:nvPr/>
            </p:nvSpPr>
            <p:spPr bwMode="auto">
              <a:xfrm>
                <a:off x="3573463" y="2093913"/>
                <a:ext cx="25400" cy="26988"/>
              </a:xfrm>
              <a:custGeom>
                <a:avLst/>
                <a:gdLst/>
                <a:ahLst/>
                <a:cxnLst>
                  <a:cxn ang="0">
                    <a:pos x="8" y="17"/>
                  </a:cxn>
                  <a:cxn ang="0">
                    <a:pos x="8" y="17"/>
                  </a:cxn>
                  <a:cxn ang="0">
                    <a:pos x="11" y="14"/>
                  </a:cxn>
                  <a:cxn ang="0">
                    <a:pos x="16" y="7"/>
                  </a:cxn>
                  <a:cxn ang="0">
                    <a:pos x="16" y="3"/>
                  </a:cxn>
                  <a:cxn ang="0">
                    <a:pos x="14" y="1"/>
                  </a:cxn>
                  <a:cxn ang="0">
                    <a:pos x="14" y="0"/>
                  </a:cxn>
                  <a:cxn ang="0">
                    <a:pos x="13" y="0"/>
                  </a:cxn>
                  <a:cxn ang="0">
                    <a:pos x="11" y="1"/>
                  </a:cxn>
                  <a:cxn ang="0">
                    <a:pos x="2" y="7"/>
                  </a:cxn>
                  <a:cxn ang="0">
                    <a:pos x="0" y="7"/>
                  </a:cxn>
                  <a:cxn ang="0">
                    <a:pos x="0" y="9"/>
                  </a:cxn>
                  <a:cxn ang="0">
                    <a:pos x="0" y="11"/>
                  </a:cxn>
                  <a:cxn ang="0">
                    <a:pos x="3" y="14"/>
                  </a:cxn>
                  <a:cxn ang="0">
                    <a:pos x="8" y="17"/>
                  </a:cxn>
                </a:cxnLst>
                <a:rect l="0" t="0" r="r" b="b"/>
                <a:pathLst>
                  <a:path w="16" h="17">
                    <a:moveTo>
                      <a:pt x="8" y="17"/>
                    </a:moveTo>
                    <a:lnTo>
                      <a:pt x="8" y="17"/>
                    </a:lnTo>
                    <a:lnTo>
                      <a:pt x="11" y="14"/>
                    </a:lnTo>
                    <a:lnTo>
                      <a:pt x="16" y="7"/>
                    </a:lnTo>
                    <a:lnTo>
                      <a:pt x="16" y="3"/>
                    </a:lnTo>
                    <a:lnTo>
                      <a:pt x="14" y="1"/>
                    </a:lnTo>
                    <a:lnTo>
                      <a:pt x="14" y="0"/>
                    </a:lnTo>
                    <a:lnTo>
                      <a:pt x="13" y="0"/>
                    </a:lnTo>
                    <a:lnTo>
                      <a:pt x="11" y="1"/>
                    </a:lnTo>
                    <a:lnTo>
                      <a:pt x="2" y="7"/>
                    </a:lnTo>
                    <a:lnTo>
                      <a:pt x="0" y="7"/>
                    </a:lnTo>
                    <a:lnTo>
                      <a:pt x="0" y="9"/>
                    </a:lnTo>
                    <a:lnTo>
                      <a:pt x="0" y="11"/>
                    </a:lnTo>
                    <a:lnTo>
                      <a:pt x="3" y="14"/>
                    </a:lnTo>
                    <a:lnTo>
                      <a:pt x="8" y="17"/>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32" name="Freeform 1352"/>
              <p:cNvSpPr>
                <a:spLocks/>
              </p:cNvSpPr>
              <p:nvPr/>
            </p:nvSpPr>
            <p:spPr bwMode="auto">
              <a:xfrm>
                <a:off x="3462338" y="2006600"/>
                <a:ext cx="163513" cy="84138"/>
              </a:xfrm>
              <a:custGeom>
                <a:avLst/>
                <a:gdLst/>
                <a:ahLst/>
                <a:cxnLst>
                  <a:cxn ang="0">
                    <a:pos x="3" y="37"/>
                  </a:cxn>
                  <a:cxn ang="0">
                    <a:pos x="14" y="47"/>
                  </a:cxn>
                  <a:cxn ang="0">
                    <a:pos x="17" y="47"/>
                  </a:cxn>
                  <a:cxn ang="0">
                    <a:pos x="36" y="52"/>
                  </a:cxn>
                  <a:cxn ang="0">
                    <a:pos x="51" y="52"/>
                  </a:cxn>
                  <a:cxn ang="0">
                    <a:pos x="76" y="53"/>
                  </a:cxn>
                  <a:cxn ang="0">
                    <a:pos x="87" y="39"/>
                  </a:cxn>
                  <a:cxn ang="0">
                    <a:pos x="92" y="30"/>
                  </a:cxn>
                  <a:cxn ang="0">
                    <a:pos x="101" y="25"/>
                  </a:cxn>
                  <a:cxn ang="0">
                    <a:pos x="103" y="23"/>
                  </a:cxn>
                  <a:cxn ang="0">
                    <a:pos x="103" y="22"/>
                  </a:cxn>
                  <a:cxn ang="0">
                    <a:pos x="103" y="20"/>
                  </a:cxn>
                  <a:cxn ang="0">
                    <a:pos x="101" y="20"/>
                  </a:cxn>
                  <a:cxn ang="0">
                    <a:pos x="75" y="2"/>
                  </a:cxn>
                  <a:cxn ang="0">
                    <a:pos x="73" y="0"/>
                  </a:cxn>
                  <a:cxn ang="0">
                    <a:pos x="72" y="0"/>
                  </a:cxn>
                  <a:cxn ang="0">
                    <a:pos x="45" y="0"/>
                  </a:cxn>
                  <a:cxn ang="0">
                    <a:pos x="12" y="11"/>
                  </a:cxn>
                  <a:cxn ang="0">
                    <a:pos x="11" y="11"/>
                  </a:cxn>
                  <a:cxn ang="0">
                    <a:pos x="0" y="33"/>
                  </a:cxn>
                  <a:cxn ang="0">
                    <a:pos x="0" y="36"/>
                  </a:cxn>
                  <a:cxn ang="0">
                    <a:pos x="3" y="37"/>
                  </a:cxn>
                </a:cxnLst>
                <a:rect l="0" t="0" r="r" b="b"/>
                <a:pathLst>
                  <a:path w="103" h="53">
                    <a:moveTo>
                      <a:pt x="3" y="37"/>
                    </a:moveTo>
                    <a:lnTo>
                      <a:pt x="14" y="47"/>
                    </a:lnTo>
                    <a:lnTo>
                      <a:pt x="17" y="47"/>
                    </a:lnTo>
                    <a:lnTo>
                      <a:pt x="36" y="52"/>
                    </a:lnTo>
                    <a:lnTo>
                      <a:pt x="51" y="52"/>
                    </a:lnTo>
                    <a:lnTo>
                      <a:pt x="76" y="53"/>
                    </a:lnTo>
                    <a:lnTo>
                      <a:pt x="87" y="39"/>
                    </a:lnTo>
                    <a:lnTo>
                      <a:pt x="92" y="30"/>
                    </a:lnTo>
                    <a:lnTo>
                      <a:pt x="101" y="25"/>
                    </a:lnTo>
                    <a:lnTo>
                      <a:pt x="103" y="23"/>
                    </a:lnTo>
                    <a:lnTo>
                      <a:pt x="103" y="22"/>
                    </a:lnTo>
                    <a:lnTo>
                      <a:pt x="103" y="20"/>
                    </a:lnTo>
                    <a:lnTo>
                      <a:pt x="101" y="20"/>
                    </a:lnTo>
                    <a:lnTo>
                      <a:pt x="75" y="2"/>
                    </a:lnTo>
                    <a:lnTo>
                      <a:pt x="73" y="0"/>
                    </a:lnTo>
                    <a:lnTo>
                      <a:pt x="72" y="0"/>
                    </a:lnTo>
                    <a:lnTo>
                      <a:pt x="45" y="0"/>
                    </a:lnTo>
                    <a:lnTo>
                      <a:pt x="12" y="11"/>
                    </a:lnTo>
                    <a:lnTo>
                      <a:pt x="11" y="11"/>
                    </a:lnTo>
                    <a:lnTo>
                      <a:pt x="0" y="33"/>
                    </a:lnTo>
                    <a:lnTo>
                      <a:pt x="0" y="36"/>
                    </a:lnTo>
                    <a:lnTo>
                      <a:pt x="3" y="37"/>
                    </a:lnTo>
                    <a:close/>
                  </a:path>
                </a:pathLst>
              </a:custGeom>
              <a:solidFill>
                <a:schemeClr val="tx2"/>
              </a:solid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33" name="Freeform 1353"/>
              <p:cNvSpPr>
                <a:spLocks/>
              </p:cNvSpPr>
              <p:nvPr/>
            </p:nvSpPr>
            <p:spPr bwMode="auto">
              <a:xfrm>
                <a:off x="3436938" y="2468563"/>
                <a:ext cx="30163" cy="22225"/>
              </a:xfrm>
              <a:custGeom>
                <a:avLst/>
                <a:gdLst/>
                <a:ahLst/>
                <a:cxnLst>
                  <a:cxn ang="0">
                    <a:pos x="5" y="14"/>
                  </a:cxn>
                  <a:cxn ang="0">
                    <a:pos x="8" y="14"/>
                  </a:cxn>
                  <a:cxn ang="0">
                    <a:pos x="13" y="12"/>
                  </a:cxn>
                  <a:cxn ang="0">
                    <a:pos x="13" y="11"/>
                  </a:cxn>
                  <a:cxn ang="0">
                    <a:pos x="14" y="9"/>
                  </a:cxn>
                  <a:cxn ang="0">
                    <a:pos x="16" y="4"/>
                  </a:cxn>
                  <a:cxn ang="0">
                    <a:pos x="17" y="4"/>
                  </a:cxn>
                  <a:cxn ang="0">
                    <a:pos x="19" y="4"/>
                  </a:cxn>
                  <a:cxn ang="0">
                    <a:pos x="19" y="3"/>
                  </a:cxn>
                  <a:cxn ang="0">
                    <a:pos x="6" y="0"/>
                  </a:cxn>
                  <a:cxn ang="0">
                    <a:pos x="2" y="0"/>
                  </a:cxn>
                  <a:cxn ang="0">
                    <a:pos x="0" y="0"/>
                  </a:cxn>
                  <a:cxn ang="0">
                    <a:pos x="0" y="4"/>
                  </a:cxn>
                  <a:cxn ang="0">
                    <a:pos x="3" y="12"/>
                  </a:cxn>
                  <a:cxn ang="0">
                    <a:pos x="5" y="14"/>
                  </a:cxn>
                </a:cxnLst>
                <a:rect l="0" t="0" r="r" b="b"/>
                <a:pathLst>
                  <a:path w="19" h="14">
                    <a:moveTo>
                      <a:pt x="5" y="14"/>
                    </a:moveTo>
                    <a:lnTo>
                      <a:pt x="8" y="14"/>
                    </a:lnTo>
                    <a:lnTo>
                      <a:pt x="13" y="12"/>
                    </a:lnTo>
                    <a:lnTo>
                      <a:pt x="13" y="11"/>
                    </a:lnTo>
                    <a:lnTo>
                      <a:pt x="14" y="9"/>
                    </a:lnTo>
                    <a:lnTo>
                      <a:pt x="16" y="4"/>
                    </a:lnTo>
                    <a:lnTo>
                      <a:pt x="17" y="4"/>
                    </a:lnTo>
                    <a:lnTo>
                      <a:pt x="19" y="4"/>
                    </a:lnTo>
                    <a:lnTo>
                      <a:pt x="19" y="3"/>
                    </a:lnTo>
                    <a:lnTo>
                      <a:pt x="6" y="0"/>
                    </a:lnTo>
                    <a:lnTo>
                      <a:pt x="2" y="0"/>
                    </a:lnTo>
                    <a:lnTo>
                      <a:pt x="0" y="0"/>
                    </a:lnTo>
                    <a:lnTo>
                      <a:pt x="0" y="4"/>
                    </a:lnTo>
                    <a:lnTo>
                      <a:pt x="3" y="12"/>
                    </a:lnTo>
                    <a:lnTo>
                      <a:pt x="5" y="14"/>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34" name="Freeform 1354"/>
              <p:cNvSpPr>
                <a:spLocks/>
              </p:cNvSpPr>
              <p:nvPr/>
            </p:nvSpPr>
            <p:spPr bwMode="auto">
              <a:xfrm>
                <a:off x="3509963" y="2095500"/>
                <a:ext cx="15875" cy="30163"/>
              </a:xfrm>
              <a:custGeom>
                <a:avLst/>
                <a:gdLst/>
                <a:ahLst/>
                <a:cxnLst>
                  <a:cxn ang="0">
                    <a:pos x="9" y="2"/>
                  </a:cxn>
                  <a:cxn ang="0">
                    <a:pos x="6" y="0"/>
                  </a:cxn>
                  <a:cxn ang="0">
                    <a:pos x="6" y="0"/>
                  </a:cxn>
                  <a:cxn ang="0">
                    <a:pos x="1" y="2"/>
                  </a:cxn>
                  <a:cxn ang="0">
                    <a:pos x="0" y="3"/>
                  </a:cxn>
                  <a:cxn ang="0">
                    <a:pos x="0" y="3"/>
                  </a:cxn>
                  <a:cxn ang="0">
                    <a:pos x="4" y="16"/>
                  </a:cxn>
                  <a:cxn ang="0">
                    <a:pos x="4" y="19"/>
                  </a:cxn>
                  <a:cxn ang="0">
                    <a:pos x="7" y="19"/>
                  </a:cxn>
                  <a:cxn ang="0">
                    <a:pos x="9" y="17"/>
                  </a:cxn>
                  <a:cxn ang="0">
                    <a:pos x="10" y="14"/>
                  </a:cxn>
                  <a:cxn ang="0">
                    <a:pos x="10" y="8"/>
                  </a:cxn>
                  <a:cxn ang="0">
                    <a:pos x="10" y="6"/>
                  </a:cxn>
                  <a:cxn ang="0">
                    <a:pos x="10" y="5"/>
                  </a:cxn>
                  <a:cxn ang="0">
                    <a:pos x="9" y="2"/>
                  </a:cxn>
                </a:cxnLst>
                <a:rect l="0" t="0" r="r" b="b"/>
                <a:pathLst>
                  <a:path w="10" h="19">
                    <a:moveTo>
                      <a:pt x="9" y="2"/>
                    </a:moveTo>
                    <a:lnTo>
                      <a:pt x="6" y="0"/>
                    </a:lnTo>
                    <a:lnTo>
                      <a:pt x="6" y="0"/>
                    </a:lnTo>
                    <a:lnTo>
                      <a:pt x="1" y="2"/>
                    </a:lnTo>
                    <a:lnTo>
                      <a:pt x="0" y="3"/>
                    </a:lnTo>
                    <a:lnTo>
                      <a:pt x="0" y="3"/>
                    </a:lnTo>
                    <a:lnTo>
                      <a:pt x="4" y="16"/>
                    </a:lnTo>
                    <a:lnTo>
                      <a:pt x="4" y="19"/>
                    </a:lnTo>
                    <a:lnTo>
                      <a:pt x="7" y="19"/>
                    </a:lnTo>
                    <a:lnTo>
                      <a:pt x="9" y="17"/>
                    </a:lnTo>
                    <a:lnTo>
                      <a:pt x="10" y="14"/>
                    </a:lnTo>
                    <a:lnTo>
                      <a:pt x="10" y="8"/>
                    </a:lnTo>
                    <a:lnTo>
                      <a:pt x="10" y="6"/>
                    </a:lnTo>
                    <a:lnTo>
                      <a:pt x="10" y="5"/>
                    </a:lnTo>
                    <a:lnTo>
                      <a:pt x="9" y="2"/>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35" name="Freeform 1355"/>
              <p:cNvSpPr>
                <a:spLocks/>
              </p:cNvSpPr>
              <p:nvPr/>
            </p:nvSpPr>
            <p:spPr bwMode="auto">
              <a:xfrm>
                <a:off x="3489324" y="2303456"/>
                <a:ext cx="104774" cy="74618"/>
              </a:xfrm>
              <a:custGeom>
                <a:avLst/>
                <a:gdLst/>
                <a:ahLst/>
                <a:cxnLst>
                  <a:cxn ang="0">
                    <a:pos x="52" y="25"/>
                  </a:cxn>
                  <a:cxn ang="0">
                    <a:pos x="50" y="22"/>
                  </a:cxn>
                  <a:cxn ang="0">
                    <a:pos x="50" y="22"/>
                  </a:cxn>
                  <a:cxn ang="0">
                    <a:pos x="47" y="16"/>
                  </a:cxn>
                  <a:cxn ang="0">
                    <a:pos x="28" y="5"/>
                  </a:cxn>
                  <a:cxn ang="0">
                    <a:pos x="14" y="0"/>
                  </a:cxn>
                  <a:cxn ang="0">
                    <a:pos x="9" y="5"/>
                  </a:cxn>
                  <a:cxn ang="0">
                    <a:pos x="3" y="30"/>
                  </a:cxn>
                  <a:cxn ang="0">
                    <a:pos x="0" y="42"/>
                  </a:cxn>
                  <a:cxn ang="0">
                    <a:pos x="2" y="63"/>
                  </a:cxn>
                  <a:cxn ang="0">
                    <a:pos x="2" y="67"/>
                  </a:cxn>
                  <a:cxn ang="0">
                    <a:pos x="3" y="83"/>
                  </a:cxn>
                  <a:cxn ang="0">
                    <a:pos x="8" y="94"/>
                  </a:cxn>
                  <a:cxn ang="0">
                    <a:pos x="8" y="94"/>
                  </a:cxn>
                  <a:cxn ang="0">
                    <a:pos x="11" y="97"/>
                  </a:cxn>
                  <a:cxn ang="0">
                    <a:pos x="13" y="99"/>
                  </a:cxn>
                  <a:cxn ang="0">
                    <a:pos x="14" y="99"/>
                  </a:cxn>
                  <a:cxn ang="0">
                    <a:pos x="41" y="103"/>
                  </a:cxn>
                  <a:cxn ang="0">
                    <a:pos x="42" y="103"/>
                  </a:cxn>
                  <a:cxn ang="0">
                    <a:pos x="44" y="102"/>
                  </a:cxn>
                  <a:cxn ang="0">
                    <a:pos x="44" y="102"/>
                  </a:cxn>
                  <a:cxn ang="0">
                    <a:pos x="44" y="99"/>
                  </a:cxn>
                  <a:cxn ang="0">
                    <a:pos x="44" y="96"/>
                  </a:cxn>
                  <a:cxn ang="0">
                    <a:pos x="42" y="94"/>
                  </a:cxn>
                  <a:cxn ang="0">
                    <a:pos x="39" y="89"/>
                  </a:cxn>
                  <a:cxn ang="0">
                    <a:pos x="39" y="88"/>
                  </a:cxn>
                  <a:cxn ang="0">
                    <a:pos x="38" y="78"/>
                  </a:cxn>
                  <a:cxn ang="0">
                    <a:pos x="36" y="63"/>
                  </a:cxn>
                  <a:cxn ang="0">
                    <a:pos x="36" y="50"/>
                  </a:cxn>
                  <a:cxn ang="0">
                    <a:pos x="52" y="25"/>
                  </a:cxn>
                </a:cxnLst>
                <a:rect l="0" t="0" r="r" b="b"/>
                <a:pathLst>
                  <a:path w="52" h="103">
                    <a:moveTo>
                      <a:pt x="52" y="25"/>
                    </a:moveTo>
                    <a:lnTo>
                      <a:pt x="50" y="22"/>
                    </a:lnTo>
                    <a:lnTo>
                      <a:pt x="50" y="22"/>
                    </a:lnTo>
                    <a:lnTo>
                      <a:pt x="47" y="16"/>
                    </a:lnTo>
                    <a:lnTo>
                      <a:pt x="28" y="5"/>
                    </a:lnTo>
                    <a:lnTo>
                      <a:pt x="14" y="0"/>
                    </a:lnTo>
                    <a:lnTo>
                      <a:pt x="9" y="5"/>
                    </a:lnTo>
                    <a:lnTo>
                      <a:pt x="3" y="30"/>
                    </a:lnTo>
                    <a:lnTo>
                      <a:pt x="0" y="42"/>
                    </a:lnTo>
                    <a:lnTo>
                      <a:pt x="2" y="63"/>
                    </a:lnTo>
                    <a:lnTo>
                      <a:pt x="2" y="67"/>
                    </a:lnTo>
                    <a:lnTo>
                      <a:pt x="3" y="83"/>
                    </a:lnTo>
                    <a:lnTo>
                      <a:pt x="8" y="94"/>
                    </a:lnTo>
                    <a:lnTo>
                      <a:pt x="8" y="94"/>
                    </a:lnTo>
                    <a:lnTo>
                      <a:pt x="11" y="97"/>
                    </a:lnTo>
                    <a:lnTo>
                      <a:pt x="13" y="99"/>
                    </a:lnTo>
                    <a:lnTo>
                      <a:pt x="14" y="99"/>
                    </a:lnTo>
                    <a:lnTo>
                      <a:pt x="41" y="103"/>
                    </a:lnTo>
                    <a:lnTo>
                      <a:pt x="42" y="103"/>
                    </a:lnTo>
                    <a:lnTo>
                      <a:pt x="44" y="102"/>
                    </a:lnTo>
                    <a:lnTo>
                      <a:pt x="44" y="102"/>
                    </a:lnTo>
                    <a:lnTo>
                      <a:pt x="44" y="99"/>
                    </a:lnTo>
                    <a:lnTo>
                      <a:pt x="44" y="96"/>
                    </a:lnTo>
                    <a:lnTo>
                      <a:pt x="42" y="94"/>
                    </a:lnTo>
                    <a:lnTo>
                      <a:pt x="39" y="89"/>
                    </a:lnTo>
                    <a:lnTo>
                      <a:pt x="39" y="88"/>
                    </a:lnTo>
                    <a:lnTo>
                      <a:pt x="38" y="78"/>
                    </a:lnTo>
                    <a:lnTo>
                      <a:pt x="36" y="63"/>
                    </a:lnTo>
                    <a:lnTo>
                      <a:pt x="36" y="50"/>
                    </a:lnTo>
                    <a:lnTo>
                      <a:pt x="52" y="25"/>
                    </a:lnTo>
                    <a:close/>
                  </a:path>
                </a:pathLst>
              </a:custGeom>
              <a:solidFill>
                <a:schemeClr val="tx2"/>
              </a:solid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36" name="Freeform 1356"/>
              <p:cNvSpPr>
                <a:spLocks/>
              </p:cNvSpPr>
              <p:nvPr/>
            </p:nvSpPr>
            <p:spPr bwMode="auto">
              <a:xfrm>
                <a:off x="3511550" y="2190750"/>
                <a:ext cx="44450" cy="36513"/>
              </a:xfrm>
              <a:custGeom>
                <a:avLst/>
                <a:gdLst/>
                <a:ahLst/>
                <a:cxnLst>
                  <a:cxn ang="0">
                    <a:pos x="22" y="7"/>
                  </a:cxn>
                  <a:cxn ang="0">
                    <a:pos x="8" y="0"/>
                  </a:cxn>
                  <a:cxn ang="0">
                    <a:pos x="0" y="3"/>
                  </a:cxn>
                  <a:cxn ang="0">
                    <a:pos x="9" y="14"/>
                  </a:cxn>
                  <a:cxn ang="0">
                    <a:pos x="20" y="23"/>
                  </a:cxn>
                  <a:cxn ang="0">
                    <a:pos x="24" y="23"/>
                  </a:cxn>
                  <a:cxn ang="0">
                    <a:pos x="28" y="21"/>
                  </a:cxn>
                  <a:cxn ang="0">
                    <a:pos x="28" y="20"/>
                  </a:cxn>
                  <a:cxn ang="0">
                    <a:pos x="28" y="20"/>
                  </a:cxn>
                  <a:cxn ang="0">
                    <a:pos x="24" y="7"/>
                  </a:cxn>
                  <a:cxn ang="0">
                    <a:pos x="22" y="7"/>
                  </a:cxn>
                </a:cxnLst>
                <a:rect l="0" t="0" r="r" b="b"/>
                <a:pathLst>
                  <a:path w="28" h="23">
                    <a:moveTo>
                      <a:pt x="22" y="7"/>
                    </a:moveTo>
                    <a:lnTo>
                      <a:pt x="8" y="0"/>
                    </a:lnTo>
                    <a:lnTo>
                      <a:pt x="0" y="3"/>
                    </a:lnTo>
                    <a:lnTo>
                      <a:pt x="9" y="14"/>
                    </a:lnTo>
                    <a:lnTo>
                      <a:pt x="20" y="23"/>
                    </a:lnTo>
                    <a:lnTo>
                      <a:pt x="24" y="23"/>
                    </a:lnTo>
                    <a:lnTo>
                      <a:pt x="28" y="21"/>
                    </a:lnTo>
                    <a:lnTo>
                      <a:pt x="28" y="20"/>
                    </a:lnTo>
                    <a:lnTo>
                      <a:pt x="28" y="20"/>
                    </a:lnTo>
                    <a:lnTo>
                      <a:pt x="24" y="7"/>
                    </a:lnTo>
                    <a:lnTo>
                      <a:pt x="22" y="7"/>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37" name="Freeform 1357"/>
              <p:cNvSpPr>
                <a:spLocks/>
              </p:cNvSpPr>
              <p:nvPr/>
            </p:nvSpPr>
            <p:spPr bwMode="auto">
              <a:xfrm>
                <a:off x="3502025" y="2130425"/>
                <a:ext cx="66675" cy="53975"/>
              </a:xfrm>
              <a:custGeom>
                <a:avLst/>
                <a:gdLst/>
                <a:ahLst/>
                <a:cxnLst>
                  <a:cxn ang="0">
                    <a:pos x="1" y="8"/>
                  </a:cxn>
                  <a:cxn ang="0">
                    <a:pos x="0" y="9"/>
                  </a:cxn>
                  <a:cxn ang="0">
                    <a:pos x="0" y="9"/>
                  </a:cxn>
                  <a:cxn ang="0">
                    <a:pos x="1" y="16"/>
                  </a:cxn>
                  <a:cxn ang="0">
                    <a:pos x="5" y="24"/>
                  </a:cxn>
                  <a:cxn ang="0">
                    <a:pos x="6" y="25"/>
                  </a:cxn>
                  <a:cxn ang="0">
                    <a:pos x="17" y="33"/>
                  </a:cxn>
                  <a:cxn ang="0">
                    <a:pos x="19" y="33"/>
                  </a:cxn>
                  <a:cxn ang="0">
                    <a:pos x="20" y="34"/>
                  </a:cxn>
                  <a:cxn ang="0">
                    <a:pos x="22" y="34"/>
                  </a:cxn>
                  <a:cxn ang="0">
                    <a:pos x="30" y="34"/>
                  </a:cxn>
                  <a:cxn ang="0">
                    <a:pos x="33" y="33"/>
                  </a:cxn>
                  <a:cxn ang="0">
                    <a:pos x="40" y="30"/>
                  </a:cxn>
                  <a:cxn ang="0">
                    <a:pos x="42" y="30"/>
                  </a:cxn>
                  <a:cxn ang="0">
                    <a:pos x="42" y="28"/>
                  </a:cxn>
                  <a:cxn ang="0">
                    <a:pos x="42" y="24"/>
                  </a:cxn>
                  <a:cxn ang="0">
                    <a:pos x="42" y="22"/>
                  </a:cxn>
                  <a:cxn ang="0">
                    <a:pos x="42" y="20"/>
                  </a:cxn>
                  <a:cxn ang="0">
                    <a:pos x="42" y="19"/>
                  </a:cxn>
                  <a:cxn ang="0">
                    <a:pos x="37" y="13"/>
                  </a:cxn>
                  <a:cxn ang="0">
                    <a:pos x="37" y="11"/>
                  </a:cxn>
                  <a:cxn ang="0">
                    <a:pos x="17" y="0"/>
                  </a:cxn>
                  <a:cxn ang="0">
                    <a:pos x="15" y="0"/>
                  </a:cxn>
                  <a:cxn ang="0">
                    <a:pos x="11" y="0"/>
                  </a:cxn>
                  <a:cxn ang="0">
                    <a:pos x="9" y="0"/>
                  </a:cxn>
                  <a:cxn ang="0">
                    <a:pos x="8" y="0"/>
                  </a:cxn>
                  <a:cxn ang="0">
                    <a:pos x="1" y="6"/>
                  </a:cxn>
                  <a:cxn ang="0">
                    <a:pos x="1" y="8"/>
                  </a:cxn>
                </a:cxnLst>
                <a:rect l="0" t="0" r="r" b="b"/>
                <a:pathLst>
                  <a:path w="42" h="34">
                    <a:moveTo>
                      <a:pt x="1" y="8"/>
                    </a:moveTo>
                    <a:lnTo>
                      <a:pt x="0" y="9"/>
                    </a:lnTo>
                    <a:lnTo>
                      <a:pt x="0" y="9"/>
                    </a:lnTo>
                    <a:lnTo>
                      <a:pt x="1" y="16"/>
                    </a:lnTo>
                    <a:lnTo>
                      <a:pt x="5" y="24"/>
                    </a:lnTo>
                    <a:lnTo>
                      <a:pt x="6" y="25"/>
                    </a:lnTo>
                    <a:lnTo>
                      <a:pt x="17" y="33"/>
                    </a:lnTo>
                    <a:lnTo>
                      <a:pt x="19" y="33"/>
                    </a:lnTo>
                    <a:lnTo>
                      <a:pt x="20" y="34"/>
                    </a:lnTo>
                    <a:lnTo>
                      <a:pt x="22" y="34"/>
                    </a:lnTo>
                    <a:lnTo>
                      <a:pt x="30" y="34"/>
                    </a:lnTo>
                    <a:lnTo>
                      <a:pt x="33" y="33"/>
                    </a:lnTo>
                    <a:lnTo>
                      <a:pt x="40" y="30"/>
                    </a:lnTo>
                    <a:lnTo>
                      <a:pt x="42" y="30"/>
                    </a:lnTo>
                    <a:lnTo>
                      <a:pt x="42" y="28"/>
                    </a:lnTo>
                    <a:lnTo>
                      <a:pt x="42" y="24"/>
                    </a:lnTo>
                    <a:lnTo>
                      <a:pt x="42" y="22"/>
                    </a:lnTo>
                    <a:lnTo>
                      <a:pt x="42" y="20"/>
                    </a:lnTo>
                    <a:lnTo>
                      <a:pt x="42" y="19"/>
                    </a:lnTo>
                    <a:lnTo>
                      <a:pt x="37" y="13"/>
                    </a:lnTo>
                    <a:lnTo>
                      <a:pt x="37" y="11"/>
                    </a:lnTo>
                    <a:lnTo>
                      <a:pt x="17" y="0"/>
                    </a:lnTo>
                    <a:lnTo>
                      <a:pt x="15" y="0"/>
                    </a:lnTo>
                    <a:lnTo>
                      <a:pt x="11" y="0"/>
                    </a:lnTo>
                    <a:lnTo>
                      <a:pt x="9" y="0"/>
                    </a:lnTo>
                    <a:lnTo>
                      <a:pt x="8" y="0"/>
                    </a:lnTo>
                    <a:lnTo>
                      <a:pt x="1" y="6"/>
                    </a:lnTo>
                    <a:lnTo>
                      <a:pt x="1" y="8"/>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138" name="Freeform 1358"/>
              <p:cNvSpPr>
                <a:spLocks/>
              </p:cNvSpPr>
              <p:nvPr/>
            </p:nvSpPr>
            <p:spPr bwMode="auto">
              <a:xfrm>
                <a:off x="3895725" y="1406524"/>
                <a:ext cx="1520826" cy="2527300"/>
              </a:xfrm>
              <a:custGeom>
                <a:avLst/>
                <a:gdLst/>
                <a:ahLst/>
                <a:cxnLst>
                  <a:cxn ang="0">
                    <a:pos x="897" y="1258"/>
                  </a:cxn>
                  <a:cxn ang="0">
                    <a:pos x="880" y="1069"/>
                  </a:cxn>
                  <a:cxn ang="0">
                    <a:pos x="739" y="1040"/>
                  </a:cxn>
                  <a:cxn ang="0">
                    <a:pos x="560" y="1028"/>
                  </a:cxn>
                  <a:cxn ang="0">
                    <a:pos x="660" y="1025"/>
                  </a:cxn>
                  <a:cxn ang="0">
                    <a:pos x="739" y="969"/>
                  </a:cxn>
                  <a:cxn ang="0">
                    <a:pos x="749" y="870"/>
                  </a:cxn>
                  <a:cxn ang="0">
                    <a:pos x="636" y="906"/>
                  </a:cxn>
                  <a:cxn ang="0">
                    <a:pos x="806" y="817"/>
                  </a:cxn>
                  <a:cxn ang="0">
                    <a:pos x="878" y="676"/>
                  </a:cxn>
                  <a:cxn ang="0">
                    <a:pos x="930" y="498"/>
                  </a:cxn>
                  <a:cxn ang="0">
                    <a:pos x="867" y="381"/>
                  </a:cxn>
                  <a:cxn ang="0">
                    <a:pos x="644" y="378"/>
                  </a:cxn>
                  <a:cxn ang="0">
                    <a:pos x="541" y="401"/>
                  </a:cxn>
                  <a:cxn ang="0">
                    <a:pos x="472" y="431"/>
                  </a:cxn>
                  <a:cxn ang="0">
                    <a:pos x="428" y="394"/>
                  </a:cxn>
                  <a:cxn ang="0">
                    <a:pos x="472" y="375"/>
                  </a:cxn>
                  <a:cxn ang="0">
                    <a:pos x="517" y="315"/>
                  </a:cxn>
                  <a:cxn ang="0">
                    <a:pos x="480" y="300"/>
                  </a:cxn>
                  <a:cxn ang="0">
                    <a:pos x="641" y="136"/>
                  </a:cxn>
                  <a:cxn ang="0">
                    <a:pos x="655" y="51"/>
                  </a:cxn>
                  <a:cxn ang="0">
                    <a:pos x="566" y="12"/>
                  </a:cxn>
                  <a:cxn ang="0">
                    <a:pos x="349" y="42"/>
                  </a:cxn>
                  <a:cxn ang="0">
                    <a:pos x="267" y="19"/>
                  </a:cxn>
                  <a:cxn ang="0">
                    <a:pos x="186" y="170"/>
                  </a:cxn>
                  <a:cxn ang="0">
                    <a:pos x="174" y="225"/>
                  </a:cxn>
                  <a:cxn ang="0">
                    <a:pos x="202" y="305"/>
                  </a:cxn>
                  <a:cxn ang="0">
                    <a:pos x="147" y="298"/>
                  </a:cxn>
                  <a:cxn ang="0">
                    <a:pos x="138" y="345"/>
                  </a:cxn>
                  <a:cxn ang="0">
                    <a:pos x="125" y="317"/>
                  </a:cxn>
                  <a:cxn ang="0">
                    <a:pos x="96" y="403"/>
                  </a:cxn>
                  <a:cxn ang="0">
                    <a:pos x="97" y="428"/>
                  </a:cxn>
                  <a:cxn ang="0">
                    <a:pos x="163" y="501"/>
                  </a:cxn>
                  <a:cxn ang="0">
                    <a:pos x="125" y="523"/>
                  </a:cxn>
                  <a:cxn ang="0">
                    <a:pos x="180" y="570"/>
                  </a:cxn>
                  <a:cxn ang="0">
                    <a:pos x="124" y="586"/>
                  </a:cxn>
                  <a:cxn ang="0">
                    <a:pos x="130" y="606"/>
                  </a:cxn>
                  <a:cxn ang="0">
                    <a:pos x="155" y="658"/>
                  </a:cxn>
                  <a:cxn ang="0">
                    <a:pos x="102" y="700"/>
                  </a:cxn>
                  <a:cxn ang="0">
                    <a:pos x="83" y="730"/>
                  </a:cxn>
                  <a:cxn ang="0">
                    <a:pos x="0" y="764"/>
                  </a:cxn>
                  <a:cxn ang="0">
                    <a:pos x="96" y="776"/>
                  </a:cxn>
                  <a:cxn ang="0">
                    <a:pos x="97" y="781"/>
                  </a:cxn>
                  <a:cxn ang="0">
                    <a:pos x="139" y="844"/>
                  </a:cxn>
                  <a:cxn ang="0">
                    <a:pos x="167" y="875"/>
                  </a:cxn>
                  <a:cxn ang="0">
                    <a:pos x="139" y="1017"/>
                  </a:cxn>
                  <a:cxn ang="0">
                    <a:pos x="142" y="1034"/>
                  </a:cxn>
                  <a:cxn ang="0">
                    <a:pos x="105" y="1275"/>
                  </a:cxn>
                  <a:cxn ang="0">
                    <a:pos x="139" y="1320"/>
                  </a:cxn>
                  <a:cxn ang="0">
                    <a:pos x="169" y="1047"/>
                  </a:cxn>
                  <a:cxn ang="0">
                    <a:pos x="272" y="959"/>
                  </a:cxn>
                  <a:cxn ang="0">
                    <a:pos x="219" y="1119"/>
                  </a:cxn>
                  <a:cxn ang="0">
                    <a:pos x="291" y="1054"/>
                  </a:cxn>
                  <a:cxn ang="0">
                    <a:pos x="378" y="1081"/>
                  </a:cxn>
                  <a:cxn ang="0">
                    <a:pos x="299" y="1144"/>
                  </a:cxn>
                  <a:cxn ang="0">
                    <a:pos x="349" y="1270"/>
                  </a:cxn>
                  <a:cxn ang="0">
                    <a:pos x="285" y="1373"/>
                  </a:cxn>
                  <a:cxn ang="0">
                    <a:pos x="266" y="1484"/>
                  </a:cxn>
                  <a:cxn ang="0">
                    <a:pos x="227" y="1465"/>
                  </a:cxn>
                  <a:cxn ang="0">
                    <a:pos x="299" y="1592"/>
                  </a:cxn>
                  <a:cxn ang="0">
                    <a:pos x="311" y="1500"/>
                  </a:cxn>
                  <a:cxn ang="0">
                    <a:pos x="406" y="1514"/>
                  </a:cxn>
                  <a:cxn ang="0">
                    <a:pos x="583" y="1490"/>
                  </a:cxn>
                </a:cxnLst>
                <a:rect l="0" t="0" r="r" b="b"/>
                <a:pathLst>
                  <a:path w="958" h="1592">
                    <a:moveTo>
                      <a:pt x="711" y="1445"/>
                    </a:moveTo>
                    <a:lnTo>
                      <a:pt x="711" y="1442"/>
                    </a:lnTo>
                    <a:lnTo>
                      <a:pt x="714" y="1419"/>
                    </a:lnTo>
                    <a:lnTo>
                      <a:pt x="717" y="1419"/>
                    </a:lnTo>
                    <a:lnTo>
                      <a:pt x="722" y="1420"/>
                    </a:lnTo>
                    <a:lnTo>
                      <a:pt x="727" y="1423"/>
                    </a:lnTo>
                    <a:lnTo>
                      <a:pt x="730" y="1423"/>
                    </a:lnTo>
                    <a:lnTo>
                      <a:pt x="733" y="1423"/>
                    </a:lnTo>
                    <a:lnTo>
                      <a:pt x="788" y="1367"/>
                    </a:lnTo>
                    <a:lnTo>
                      <a:pt x="797" y="1350"/>
                    </a:lnTo>
                    <a:lnTo>
                      <a:pt x="802" y="1336"/>
                    </a:lnTo>
                    <a:lnTo>
                      <a:pt x="817" y="1317"/>
                    </a:lnTo>
                    <a:lnTo>
                      <a:pt x="831" y="1300"/>
                    </a:lnTo>
                    <a:lnTo>
                      <a:pt x="838" y="1292"/>
                    </a:lnTo>
                    <a:lnTo>
                      <a:pt x="866" y="1278"/>
                    </a:lnTo>
                    <a:lnTo>
                      <a:pt x="891" y="1267"/>
                    </a:lnTo>
                    <a:lnTo>
                      <a:pt x="894" y="1264"/>
                    </a:lnTo>
                    <a:lnTo>
                      <a:pt x="897" y="1258"/>
                    </a:lnTo>
                    <a:lnTo>
                      <a:pt x="900" y="1251"/>
                    </a:lnTo>
                    <a:lnTo>
                      <a:pt x="892" y="1233"/>
                    </a:lnTo>
                    <a:lnTo>
                      <a:pt x="877" y="1206"/>
                    </a:lnTo>
                    <a:lnTo>
                      <a:pt x="875" y="1179"/>
                    </a:lnTo>
                    <a:lnTo>
                      <a:pt x="878" y="1179"/>
                    </a:lnTo>
                    <a:lnTo>
                      <a:pt x="883" y="1178"/>
                    </a:lnTo>
                    <a:lnTo>
                      <a:pt x="885" y="1176"/>
                    </a:lnTo>
                    <a:lnTo>
                      <a:pt x="888" y="1170"/>
                    </a:lnTo>
                    <a:lnTo>
                      <a:pt x="916" y="1131"/>
                    </a:lnTo>
                    <a:lnTo>
                      <a:pt x="917" y="1123"/>
                    </a:lnTo>
                    <a:lnTo>
                      <a:pt x="917" y="1119"/>
                    </a:lnTo>
                    <a:lnTo>
                      <a:pt x="928" y="1114"/>
                    </a:lnTo>
                    <a:lnTo>
                      <a:pt x="930" y="1112"/>
                    </a:lnTo>
                    <a:lnTo>
                      <a:pt x="905" y="1073"/>
                    </a:lnTo>
                    <a:lnTo>
                      <a:pt x="903" y="1073"/>
                    </a:lnTo>
                    <a:lnTo>
                      <a:pt x="888" y="1069"/>
                    </a:lnTo>
                    <a:lnTo>
                      <a:pt x="881" y="1067"/>
                    </a:lnTo>
                    <a:lnTo>
                      <a:pt x="880" y="1069"/>
                    </a:lnTo>
                    <a:lnTo>
                      <a:pt x="878" y="1070"/>
                    </a:lnTo>
                    <a:lnTo>
                      <a:pt x="877" y="1070"/>
                    </a:lnTo>
                    <a:lnTo>
                      <a:pt x="863" y="1067"/>
                    </a:lnTo>
                    <a:lnTo>
                      <a:pt x="855" y="1062"/>
                    </a:lnTo>
                    <a:lnTo>
                      <a:pt x="852" y="1059"/>
                    </a:lnTo>
                    <a:lnTo>
                      <a:pt x="836" y="1048"/>
                    </a:lnTo>
                    <a:lnTo>
                      <a:pt x="796" y="1022"/>
                    </a:lnTo>
                    <a:lnTo>
                      <a:pt x="794" y="1022"/>
                    </a:lnTo>
                    <a:lnTo>
                      <a:pt x="791" y="1020"/>
                    </a:lnTo>
                    <a:lnTo>
                      <a:pt x="786" y="1019"/>
                    </a:lnTo>
                    <a:lnTo>
                      <a:pt x="772" y="1019"/>
                    </a:lnTo>
                    <a:lnTo>
                      <a:pt x="771" y="1019"/>
                    </a:lnTo>
                    <a:lnTo>
                      <a:pt x="758" y="1019"/>
                    </a:lnTo>
                    <a:lnTo>
                      <a:pt x="753" y="1019"/>
                    </a:lnTo>
                    <a:lnTo>
                      <a:pt x="753" y="1020"/>
                    </a:lnTo>
                    <a:lnTo>
                      <a:pt x="749" y="1025"/>
                    </a:lnTo>
                    <a:lnTo>
                      <a:pt x="742" y="1031"/>
                    </a:lnTo>
                    <a:lnTo>
                      <a:pt x="739" y="1040"/>
                    </a:lnTo>
                    <a:lnTo>
                      <a:pt x="738" y="1050"/>
                    </a:lnTo>
                    <a:lnTo>
                      <a:pt x="735" y="1054"/>
                    </a:lnTo>
                    <a:lnTo>
                      <a:pt x="733" y="1056"/>
                    </a:lnTo>
                    <a:lnTo>
                      <a:pt x="711" y="1067"/>
                    </a:lnTo>
                    <a:lnTo>
                      <a:pt x="710" y="1067"/>
                    </a:lnTo>
                    <a:lnTo>
                      <a:pt x="697" y="1067"/>
                    </a:lnTo>
                    <a:lnTo>
                      <a:pt x="694" y="1065"/>
                    </a:lnTo>
                    <a:lnTo>
                      <a:pt x="691" y="1064"/>
                    </a:lnTo>
                    <a:lnTo>
                      <a:pt x="674" y="1054"/>
                    </a:lnTo>
                    <a:lnTo>
                      <a:pt x="633" y="1048"/>
                    </a:lnTo>
                    <a:lnTo>
                      <a:pt x="596" y="1044"/>
                    </a:lnTo>
                    <a:lnTo>
                      <a:pt x="567" y="1045"/>
                    </a:lnTo>
                    <a:lnTo>
                      <a:pt x="564" y="1045"/>
                    </a:lnTo>
                    <a:lnTo>
                      <a:pt x="560" y="1040"/>
                    </a:lnTo>
                    <a:lnTo>
                      <a:pt x="556" y="1033"/>
                    </a:lnTo>
                    <a:lnTo>
                      <a:pt x="556" y="1029"/>
                    </a:lnTo>
                    <a:lnTo>
                      <a:pt x="558" y="1029"/>
                    </a:lnTo>
                    <a:lnTo>
                      <a:pt x="560" y="1028"/>
                    </a:lnTo>
                    <a:lnTo>
                      <a:pt x="564" y="1028"/>
                    </a:lnTo>
                    <a:lnTo>
                      <a:pt x="581" y="1025"/>
                    </a:lnTo>
                    <a:lnTo>
                      <a:pt x="585" y="1026"/>
                    </a:lnTo>
                    <a:lnTo>
                      <a:pt x="588" y="1028"/>
                    </a:lnTo>
                    <a:lnTo>
                      <a:pt x="589" y="1031"/>
                    </a:lnTo>
                    <a:lnTo>
                      <a:pt x="594" y="1033"/>
                    </a:lnTo>
                    <a:lnTo>
                      <a:pt x="596" y="1034"/>
                    </a:lnTo>
                    <a:lnTo>
                      <a:pt x="605" y="1037"/>
                    </a:lnTo>
                    <a:lnTo>
                      <a:pt x="621" y="1042"/>
                    </a:lnTo>
                    <a:lnTo>
                      <a:pt x="622" y="1042"/>
                    </a:lnTo>
                    <a:lnTo>
                      <a:pt x="624" y="1042"/>
                    </a:lnTo>
                    <a:lnTo>
                      <a:pt x="625" y="1042"/>
                    </a:lnTo>
                    <a:lnTo>
                      <a:pt x="630" y="1036"/>
                    </a:lnTo>
                    <a:lnTo>
                      <a:pt x="653" y="1025"/>
                    </a:lnTo>
                    <a:lnTo>
                      <a:pt x="653" y="1023"/>
                    </a:lnTo>
                    <a:lnTo>
                      <a:pt x="655" y="1023"/>
                    </a:lnTo>
                    <a:lnTo>
                      <a:pt x="660" y="1025"/>
                    </a:lnTo>
                    <a:lnTo>
                      <a:pt x="660" y="1025"/>
                    </a:lnTo>
                    <a:lnTo>
                      <a:pt x="671" y="1025"/>
                    </a:lnTo>
                    <a:lnTo>
                      <a:pt x="674" y="1023"/>
                    </a:lnTo>
                    <a:lnTo>
                      <a:pt x="675" y="1022"/>
                    </a:lnTo>
                    <a:lnTo>
                      <a:pt x="677" y="1019"/>
                    </a:lnTo>
                    <a:lnTo>
                      <a:pt x="677" y="1017"/>
                    </a:lnTo>
                    <a:lnTo>
                      <a:pt x="677" y="1014"/>
                    </a:lnTo>
                    <a:lnTo>
                      <a:pt x="675" y="1011"/>
                    </a:lnTo>
                    <a:lnTo>
                      <a:pt x="675" y="1009"/>
                    </a:lnTo>
                    <a:lnTo>
                      <a:pt x="678" y="1003"/>
                    </a:lnTo>
                    <a:lnTo>
                      <a:pt x="680" y="1000"/>
                    </a:lnTo>
                    <a:lnTo>
                      <a:pt x="714" y="967"/>
                    </a:lnTo>
                    <a:lnTo>
                      <a:pt x="717" y="964"/>
                    </a:lnTo>
                    <a:lnTo>
                      <a:pt x="721" y="964"/>
                    </a:lnTo>
                    <a:lnTo>
                      <a:pt x="727" y="962"/>
                    </a:lnTo>
                    <a:lnTo>
                      <a:pt x="730" y="964"/>
                    </a:lnTo>
                    <a:lnTo>
                      <a:pt x="735" y="964"/>
                    </a:lnTo>
                    <a:lnTo>
                      <a:pt x="736" y="965"/>
                    </a:lnTo>
                    <a:lnTo>
                      <a:pt x="739" y="969"/>
                    </a:lnTo>
                    <a:lnTo>
                      <a:pt x="744" y="970"/>
                    </a:lnTo>
                    <a:lnTo>
                      <a:pt x="749" y="970"/>
                    </a:lnTo>
                    <a:lnTo>
                      <a:pt x="755" y="969"/>
                    </a:lnTo>
                    <a:lnTo>
                      <a:pt x="783" y="951"/>
                    </a:lnTo>
                    <a:lnTo>
                      <a:pt x="799" y="937"/>
                    </a:lnTo>
                    <a:lnTo>
                      <a:pt x="800" y="934"/>
                    </a:lnTo>
                    <a:lnTo>
                      <a:pt x="800" y="933"/>
                    </a:lnTo>
                    <a:lnTo>
                      <a:pt x="799" y="931"/>
                    </a:lnTo>
                    <a:lnTo>
                      <a:pt x="786" y="917"/>
                    </a:lnTo>
                    <a:lnTo>
                      <a:pt x="785" y="917"/>
                    </a:lnTo>
                    <a:lnTo>
                      <a:pt x="778" y="914"/>
                    </a:lnTo>
                    <a:lnTo>
                      <a:pt x="772" y="914"/>
                    </a:lnTo>
                    <a:lnTo>
                      <a:pt x="749" y="895"/>
                    </a:lnTo>
                    <a:lnTo>
                      <a:pt x="749" y="892"/>
                    </a:lnTo>
                    <a:lnTo>
                      <a:pt x="750" y="879"/>
                    </a:lnTo>
                    <a:lnTo>
                      <a:pt x="750" y="878"/>
                    </a:lnTo>
                    <a:lnTo>
                      <a:pt x="749" y="872"/>
                    </a:lnTo>
                    <a:lnTo>
                      <a:pt x="749" y="870"/>
                    </a:lnTo>
                    <a:lnTo>
                      <a:pt x="747" y="869"/>
                    </a:lnTo>
                    <a:lnTo>
                      <a:pt x="746" y="869"/>
                    </a:lnTo>
                    <a:lnTo>
                      <a:pt x="731" y="865"/>
                    </a:lnTo>
                    <a:lnTo>
                      <a:pt x="727" y="865"/>
                    </a:lnTo>
                    <a:lnTo>
                      <a:pt x="724" y="867"/>
                    </a:lnTo>
                    <a:lnTo>
                      <a:pt x="721" y="867"/>
                    </a:lnTo>
                    <a:lnTo>
                      <a:pt x="717" y="872"/>
                    </a:lnTo>
                    <a:lnTo>
                      <a:pt x="717" y="873"/>
                    </a:lnTo>
                    <a:lnTo>
                      <a:pt x="716" y="875"/>
                    </a:lnTo>
                    <a:lnTo>
                      <a:pt x="710" y="879"/>
                    </a:lnTo>
                    <a:lnTo>
                      <a:pt x="706" y="881"/>
                    </a:lnTo>
                    <a:lnTo>
                      <a:pt x="664" y="903"/>
                    </a:lnTo>
                    <a:lnTo>
                      <a:pt x="650" y="909"/>
                    </a:lnTo>
                    <a:lnTo>
                      <a:pt x="647" y="909"/>
                    </a:lnTo>
                    <a:lnTo>
                      <a:pt x="646" y="909"/>
                    </a:lnTo>
                    <a:lnTo>
                      <a:pt x="641" y="908"/>
                    </a:lnTo>
                    <a:lnTo>
                      <a:pt x="638" y="906"/>
                    </a:lnTo>
                    <a:lnTo>
                      <a:pt x="636" y="906"/>
                    </a:lnTo>
                    <a:lnTo>
                      <a:pt x="636" y="904"/>
                    </a:lnTo>
                    <a:lnTo>
                      <a:pt x="636" y="903"/>
                    </a:lnTo>
                    <a:lnTo>
                      <a:pt x="636" y="901"/>
                    </a:lnTo>
                    <a:lnTo>
                      <a:pt x="641" y="904"/>
                    </a:lnTo>
                    <a:lnTo>
                      <a:pt x="646" y="904"/>
                    </a:lnTo>
                    <a:lnTo>
                      <a:pt x="655" y="901"/>
                    </a:lnTo>
                    <a:lnTo>
                      <a:pt x="656" y="901"/>
                    </a:lnTo>
                    <a:lnTo>
                      <a:pt x="660" y="895"/>
                    </a:lnTo>
                    <a:lnTo>
                      <a:pt x="678" y="878"/>
                    </a:lnTo>
                    <a:lnTo>
                      <a:pt x="691" y="869"/>
                    </a:lnTo>
                    <a:lnTo>
                      <a:pt x="696" y="867"/>
                    </a:lnTo>
                    <a:lnTo>
                      <a:pt x="719" y="861"/>
                    </a:lnTo>
                    <a:lnTo>
                      <a:pt x="728" y="861"/>
                    </a:lnTo>
                    <a:lnTo>
                      <a:pt x="752" y="856"/>
                    </a:lnTo>
                    <a:lnTo>
                      <a:pt x="766" y="853"/>
                    </a:lnTo>
                    <a:lnTo>
                      <a:pt x="780" y="840"/>
                    </a:lnTo>
                    <a:lnTo>
                      <a:pt x="805" y="820"/>
                    </a:lnTo>
                    <a:lnTo>
                      <a:pt x="806" y="817"/>
                    </a:lnTo>
                    <a:lnTo>
                      <a:pt x="817" y="797"/>
                    </a:lnTo>
                    <a:lnTo>
                      <a:pt x="817" y="795"/>
                    </a:lnTo>
                    <a:lnTo>
                      <a:pt x="817" y="795"/>
                    </a:lnTo>
                    <a:lnTo>
                      <a:pt x="816" y="794"/>
                    </a:lnTo>
                    <a:lnTo>
                      <a:pt x="819" y="778"/>
                    </a:lnTo>
                    <a:lnTo>
                      <a:pt x="830" y="740"/>
                    </a:lnTo>
                    <a:lnTo>
                      <a:pt x="830" y="739"/>
                    </a:lnTo>
                    <a:lnTo>
                      <a:pt x="833" y="737"/>
                    </a:lnTo>
                    <a:lnTo>
                      <a:pt x="835" y="736"/>
                    </a:lnTo>
                    <a:lnTo>
                      <a:pt x="835" y="734"/>
                    </a:lnTo>
                    <a:lnTo>
                      <a:pt x="841" y="736"/>
                    </a:lnTo>
                    <a:lnTo>
                      <a:pt x="841" y="734"/>
                    </a:lnTo>
                    <a:lnTo>
                      <a:pt x="850" y="726"/>
                    </a:lnTo>
                    <a:lnTo>
                      <a:pt x="853" y="723"/>
                    </a:lnTo>
                    <a:lnTo>
                      <a:pt x="860" y="714"/>
                    </a:lnTo>
                    <a:lnTo>
                      <a:pt x="871" y="698"/>
                    </a:lnTo>
                    <a:lnTo>
                      <a:pt x="877" y="678"/>
                    </a:lnTo>
                    <a:lnTo>
                      <a:pt x="878" y="676"/>
                    </a:lnTo>
                    <a:lnTo>
                      <a:pt x="878" y="667"/>
                    </a:lnTo>
                    <a:lnTo>
                      <a:pt x="878" y="664"/>
                    </a:lnTo>
                    <a:lnTo>
                      <a:pt x="889" y="630"/>
                    </a:lnTo>
                    <a:lnTo>
                      <a:pt x="894" y="620"/>
                    </a:lnTo>
                    <a:lnTo>
                      <a:pt x="903" y="598"/>
                    </a:lnTo>
                    <a:lnTo>
                      <a:pt x="903" y="595"/>
                    </a:lnTo>
                    <a:lnTo>
                      <a:pt x="903" y="594"/>
                    </a:lnTo>
                    <a:lnTo>
                      <a:pt x="899" y="590"/>
                    </a:lnTo>
                    <a:lnTo>
                      <a:pt x="896" y="586"/>
                    </a:lnTo>
                    <a:lnTo>
                      <a:pt x="896" y="583"/>
                    </a:lnTo>
                    <a:lnTo>
                      <a:pt x="896" y="583"/>
                    </a:lnTo>
                    <a:lnTo>
                      <a:pt x="896" y="576"/>
                    </a:lnTo>
                    <a:lnTo>
                      <a:pt x="897" y="564"/>
                    </a:lnTo>
                    <a:lnTo>
                      <a:pt x="897" y="562"/>
                    </a:lnTo>
                    <a:lnTo>
                      <a:pt x="906" y="537"/>
                    </a:lnTo>
                    <a:lnTo>
                      <a:pt x="910" y="530"/>
                    </a:lnTo>
                    <a:lnTo>
                      <a:pt x="927" y="503"/>
                    </a:lnTo>
                    <a:lnTo>
                      <a:pt x="930" y="498"/>
                    </a:lnTo>
                    <a:lnTo>
                      <a:pt x="939" y="487"/>
                    </a:lnTo>
                    <a:lnTo>
                      <a:pt x="949" y="473"/>
                    </a:lnTo>
                    <a:lnTo>
                      <a:pt x="950" y="472"/>
                    </a:lnTo>
                    <a:lnTo>
                      <a:pt x="958" y="456"/>
                    </a:lnTo>
                    <a:lnTo>
                      <a:pt x="941" y="411"/>
                    </a:lnTo>
                    <a:lnTo>
                      <a:pt x="936" y="398"/>
                    </a:lnTo>
                    <a:lnTo>
                      <a:pt x="921" y="378"/>
                    </a:lnTo>
                    <a:lnTo>
                      <a:pt x="919" y="376"/>
                    </a:lnTo>
                    <a:lnTo>
                      <a:pt x="903" y="372"/>
                    </a:lnTo>
                    <a:lnTo>
                      <a:pt x="902" y="372"/>
                    </a:lnTo>
                    <a:lnTo>
                      <a:pt x="889" y="372"/>
                    </a:lnTo>
                    <a:lnTo>
                      <a:pt x="881" y="372"/>
                    </a:lnTo>
                    <a:lnTo>
                      <a:pt x="877" y="372"/>
                    </a:lnTo>
                    <a:lnTo>
                      <a:pt x="875" y="373"/>
                    </a:lnTo>
                    <a:lnTo>
                      <a:pt x="874" y="375"/>
                    </a:lnTo>
                    <a:lnTo>
                      <a:pt x="872" y="376"/>
                    </a:lnTo>
                    <a:lnTo>
                      <a:pt x="871" y="380"/>
                    </a:lnTo>
                    <a:lnTo>
                      <a:pt x="867" y="381"/>
                    </a:lnTo>
                    <a:lnTo>
                      <a:pt x="863" y="383"/>
                    </a:lnTo>
                    <a:lnTo>
                      <a:pt x="794" y="386"/>
                    </a:lnTo>
                    <a:lnTo>
                      <a:pt x="786" y="384"/>
                    </a:lnTo>
                    <a:lnTo>
                      <a:pt x="744" y="378"/>
                    </a:lnTo>
                    <a:lnTo>
                      <a:pt x="736" y="373"/>
                    </a:lnTo>
                    <a:lnTo>
                      <a:pt x="722" y="372"/>
                    </a:lnTo>
                    <a:lnTo>
                      <a:pt x="706" y="376"/>
                    </a:lnTo>
                    <a:lnTo>
                      <a:pt x="706" y="376"/>
                    </a:lnTo>
                    <a:lnTo>
                      <a:pt x="705" y="378"/>
                    </a:lnTo>
                    <a:lnTo>
                      <a:pt x="706" y="380"/>
                    </a:lnTo>
                    <a:lnTo>
                      <a:pt x="703" y="381"/>
                    </a:lnTo>
                    <a:lnTo>
                      <a:pt x="700" y="384"/>
                    </a:lnTo>
                    <a:lnTo>
                      <a:pt x="692" y="387"/>
                    </a:lnTo>
                    <a:lnTo>
                      <a:pt x="688" y="389"/>
                    </a:lnTo>
                    <a:lnTo>
                      <a:pt x="685" y="389"/>
                    </a:lnTo>
                    <a:lnTo>
                      <a:pt x="674" y="387"/>
                    </a:lnTo>
                    <a:lnTo>
                      <a:pt x="663" y="384"/>
                    </a:lnTo>
                    <a:lnTo>
                      <a:pt x="644" y="378"/>
                    </a:lnTo>
                    <a:lnTo>
                      <a:pt x="635" y="373"/>
                    </a:lnTo>
                    <a:lnTo>
                      <a:pt x="633" y="373"/>
                    </a:lnTo>
                    <a:lnTo>
                      <a:pt x="633" y="372"/>
                    </a:lnTo>
                    <a:lnTo>
                      <a:pt x="631" y="370"/>
                    </a:lnTo>
                    <a:lnTo>
                      <a:pt x="631" y="369"/>
                    </a:lnTo>
                    <a:lnTo>
                      <a:pt x="619" y="369"/>
                    </a:lnTo>
                    <a:lnTo>
                      <a:pt x="616" y="369"/>
                    </a:lnTo>
                    <a:lnTo>
                      <a:pt x="596" y="375"/>
                    </a:lnTo>
                    <a:lnTo>
                      <a:pt x="588" y="378"/>
                    </a:lnTo>
                    <a:lnTo>
                      <a:pt x="588" y="378"/>
                    </a:lnTo>
                    <a:lnTo>
                      <a:pt x="575" y="392"/>
                    </a:lnTo>
                    <a:lnTo>
                      <a:pt x="566" y="392"/>
                    </a:lnTo>
                    <a:lnTo>
                      <a:pt x="556" y="392"/>
                    </a:lnTo>
                    <a:lnTo>
                      <a:pt x="555" y="392"/>
                    </a:lnTo>
                    <a:lnTo>
                      <a:pt x="547" y="394"/>
                    </a:lnTo>
                    <a:lnTo>
                      <a:pt x="547" y="395"/>
                    </a:lnTo>
                    <a:lnTo>
                      <a:pt x="546" y="395"/>
                    </a:lnTo>
                    <a:lnTo>
                      <a:pt x="541" y="401"/>
                    </a:lnTo>
                    <a:lnTo>
                      <a:pt x="535" y="406"/>
                    </a:lnTo>
                    <a:lnTo>
                      <a:pt x="521" y="417"/>
                    </a:lnTo>
                    <a:lnTo>
                      <a:pt x="519" y="419"/>
                    </a:lnTo>
                    <a:lnTo>
                      <a:pt x="511" y="422"/>
                    </a:lnTo>
                    <a:lnTo>
                      <a:pt x="508" y="423"/>
                    </a:lnTo>
                    <a:lnTo>
                      <a:pt x="505" y="423"/>
                    </a:lnTo>
                    <a:lnTo>
                      <a:pt x="485" y="422"/>
                    </a:lnTo>
                    <a:lnTo>
                      <a:pt x="478" y="422"/>
                    </a:lnTo>
                    <a:lnTo>
                      <a:pt x="475" y="422"/>
                    </a:lnTo>
                    <a:lnTo>
                      <a:pt x="469" y="423"/>
                    </a:lnTo>
                    <a:lnTo>
                      <a:pt x="464" y="425"/>
                    </a:lnTo>
                    <a:lnTo>
                      <a:pt x="463" y="425"/>
                    </a:lnTo>
                    <a:lnTo>
                      <a:pt x="464" y="428"/>
                    </a:lnTo>
                    <a:lnTo>
                      <a:pt x="466" y="428"/>
                    </a:lnTo>
                    <a:lnTo>
                      <a:pt x="471" y="428"/>
                    </a:lnTo>
                    <a:lnTo>
                      <a:pt x="471" y="430"/>
                    </a:lnTo>
                    <a:lnTo>
                      <a:pt x="472" y="430"/>
                    </a:lnTo>
                    <a:lnTo>
                      <a:pt x="472" y="431"/>
                    </a:lnTo>
                    <a:lnTo>
                      <a:pt x="472" y="433"/>
                    </a:lnTo>
                    <a:lnTo>
                      <a:pt x="472" y="434"/>
                    </a:lnTo>
                    <a:lnTo>
                      <a:pt x="472" y="436"/>
                    </a:lnTo>
                    <a:lnTo>
                      <a:pt x="447" y="459"/>
                    </a:lnTo>
                    <a:lnTo>
                      <a:pt x="442" y="461"/>
                    </a:lnTo>
                    <a:lnTo>
                      <a:pt x="439" y="464"/>
                    </a:lnTo>
                    <a:lnTo>
                      <a:pt x="436" y="464"/>
                    </a:lnTo>
                    <a:lnTo>
                      <a:pt x="435" y="462"/>
                    </a:lnTo>
                    <a:lnTo>
                      <a:pt x="428" y="459"/>
                    </a:lnTo>
                    <a:lnTo>
                      <a:pt x="436" y="442"/>
                    </a:lnTo>
                    <a:lnTo>
                      <a:pt x="442" y="434"/>
                    </a:lnTo>
                    <a:lnTo>
                      <a:pt x="456" y="422"/>
                    </a:lnTo>
                    <a:lnTo>
                      <a:pt x="480" y="390"/>
                    </a:lnTo>
                    <a:lnTo>
                      <a:pt x="480" y="389"/>
                    </a:lnTo>
                    <a:lnTo>
                      <a:pt x="471" y="387"/>
                    </a:lnTo>
                    <a:lnTo>
                      <a:pt x="439" y="389"/>
                    </a:lnTo>
                    <a:lnTo>
                      <a:pt x="431" y="392"/>
                    </a:lnTo>
                    <a:lnTo>
                      <a:pt x="428" y="394"/>
                    </a:lnTo>
                    <a:lnTo>
                      <a:pt x="411" y="409"/>
                    </a:lnTo>
                    <a:lnTo>
                      <a:pt x="402" y="420"/>
                    </a:lnTo>
                    <a:lnTo>
                      <a:pt x="399" y="425"/>
                    </a:lnTo>
                    <a:lnTo>
                      <a:pt x="392" y="430"/>
                    </a:lnTo>
                    <a:lnTo>
                      <a:pt x="389" y="431"/>
                    </a:lnTo>
                    <a:lnTo>
                      <a:pt x="388" y="428"/>
                    </a:lnTo>
                    <a:lnTo>
                      <a:pt x="392" y="417"/>
                    </a:lnTo>
                    <a:lnTo>
                      <a:pt x="416" y="389"/>
                    </a:lnTo>
                    <a:lnTo>
                      <a:pt x="417" y="389"/>
                    </a:lnTo>
                    <a:lnTo>
                      <a:pt x="458" y="369"/>
                    </a:lnTo>
                    <a:lnTo>
                      <a:pt x="472" y="365"/>
                    </a:lnTo>
                    <a:lnTo>
                      <a:pt x="474" y="365"/>
                    </a:lnTo>
                    <a:lnTo>
                      <a:pt x="475" y="365"/>
                    </a:lnTo>
                    <a:lnTo>
                      <a:pt x="477" y="367"/>
                    </a:lnTo>
                    <a:lnTo>
                      <a:pt x="477" y="369"/>
                    </a:lnTo>
                    <a:lnTo>
                      <a:pt x="475" y="370"/>
                    </a:lnTo>
                    <a:lnTo>
                      <a:pt x="475" y="372"/>
                    </a:lnTo>
                    <a:lnTo>
                      <a:pt x="472" y="375"/>
                    </a:lnTo>
                    <a:lnTo>
                      <a:pt x="472" y="376"/>
                    </a:lnTo>
                    <a:lnTo>
                      <a:pt x="475" y="383"/>
                    </a:lnTo>
                    <a:lnTo>
                      <a:pt x="475" y="384"/>
                    </a:lnTo>
                    <a:lnTo>
                      <a:pt x="475" y="386"/>
                    </a:lnTo>
                    <a:lnTo>
                      <a:pt x="477" y="386"/>
                    </a:lnTo>
                    <a:lnTo>
                      <a:pt x="478" y="386"/>
                    </a:lnTo>
                    <a:lnTo>
                      <a:pt x="480" y="386"/>
                    </a:lnTo>
                    <a:lnTo>
                      <a:pt x="481" y="384"/>
                    </a:lnTo>
                    <a:lnTo>
                      <a:pt x="510" y="350"/>
                    </a:lnTo>
                    <a:lnTo>
                      <a:pt x="517" y="334"/>
                    </a:lnTo>
                    <a:lnTo>
                      <a:pt x="525" y="320"/>
                    </a:lnTo>
                    <a:lnTo>
                      <a:pt x="527" y="317"/>
                    </a:lnTo>
                    <a:lnTo>
                      <a:pt x="527" y="315"/>
                    </a:lnTo>
                    <a:lnTo>
                      <a:pt x="525" y="314"/>
                    </a:lnTo>
                    <a:lnTo>
                      <a:pt x="525" y="312"/>
                    </a:lnTo>
                    <a:lnTo>
                      <a:pt x="521" y="312"/>
                    </a:lnTo>
                    <a:lnTo>
                      <a:pt x="519" y="314"/>
                    </a:lnTo>
                    <a:lnTo>
                      <a:pt x="517" y="315"/>
                    </a:lnTo>
                    <a:lnTo>
                      <a:pt x="517" y="317"/>
                    </a:lnTo>
                    <a:lnTo>
                      <a:pt x="516" y="319"/>
                    </a:lnTo>
                    <a:lnTo>
                      <a:pt x="514" y="325"/>
                    </a:lnTo>
                    <a:lnTo>
                      <a:pt x="514" y="328"/>
                    </a:lnTo>
                    <a:lnTo>
                      <a:pt x="511" y="330"/>
                    </a:lnTo>
                    <a:lnTo>
                      <a:pt x="510" y="331"/>
                    </a:lnTo>
                    <a:lnTo>
                      <a:pt x="497" y="333"/>
                    </a:lnTo>
                    <a:lnTo>
                      <a:pt x="469" y="333"/>
                    </a:lnTo>
                    <a:lnTo>
                      <a:pt x="442" y="326"/>
                    </a:lnTo>
                    <a:lnTo>
                      <a:pt x="441" y="326"/>
                    </a:lnTo>
                    <a:lnTo>
                      <a:pt x="436" y="317"/>
                    </a:lnTo>
                    <a:lnTo>
                      <a:pt x="441" y="317"/>
                    </a:lnTo>
                    <a:lnTo>
                      <a:pt x="458" y="317"/>
                    </a:lnTo>
                    <a:lnTo>
                      <a:pt x="469" y="315"/>
                    </a:lnTo>
                    <a:lnTo>
                      <a:pt x="475" y="309"/>
                    </a:lnTo>
                    <a:lnTo>
                      <a:pt x="478" y="303"/>
                    </a:lnTo>
                    <a:lnTo>
                      <a:pt x="480" y="301"/>
                    </a:lnTo>
                    <a:lnTo>
                      <a:pt x="480" y="300"/>
                    </a:lnTo>
                    <a:lnTo>
                      <a:pt x="481" y="297"/>
                    </a:lnTo>
                    <a:lnTo>
                      <a:pt x="481" y="295"/>
                    </a:lnTo>
                    <a:lnTo>
                      <a:pt x="497" y="267"/>
                    </a:lnTo>
                    <a:lnTo>
                      <a:pt x="530" y="236"/>
                    </a:lnTo>
                    <a:lnTo>
                      <a:pt x="542" y="223"/>
                    </a:lnTo>
                    <a:lnTo>
                      <a:pt x="567" y="205"/>
                    </a:lnTo>
                    <a:lnTo>
                      <a:pt x="578" y="194"/>
                    </a:lnTo>
                    <a:lnTo>
                      <a:pt x="585" y="186"/>
                    </a:lnTo>
                    <a:lnTo>
                      <a:pt x="588" y="180"/>
                    </a:lnTo>
                    <a:lnTo>
                      <a:pt x="589" y="176"/>
                    </a:lnTo>
                    <a:lnTo>
                      <a:pt x="592" y="169"/>
                    </a:lnTo>
                    <a:lnTo>
                      <a:pt x="597" y="162"/>
                    </a:lnTo>
                    <a:lnTo>
                      <a:pt x="605" y="153"/>
                    </a:lnTo>
                    <a:lnTo>
                      <a:pt x="610" y="148"/>
                    </a:lnTo>
                    <a:lnTo>
                      <a:pt x="616" y="147"/>
                    </a:lnTo>
                    <a:lnTo>
                      <a:pt x="622" y="145"/>
                    </a:lnTo>
                    <a:lnTo>
                      <a:pt x="641" y="136"/>
                    </a:lnTo>
                    <a:lnTo>
                      <a:pt x="641" y="136"/>
                    </a:lnTo>
                    <a:lnTo>
                      <a:pt x="660" y="115"/>
                    </a:lnTo>
                    <a:lnTo>
                      <a:pt x="661" y="112"/>
                    </a:lnTo>
                    <a:lnTo>
                      <a:pt x="677" y="75"/>
                    </a:lnTo>
                    <a:lnTo>
                      <a:pt x="678" y="73"/>
                    </a:lnTo>
                    <a:lnTo>
                      <a:pt x="678" y="72"/>
                    </a:lnTo>
                    <a:lnTo>
                      <a:pt x="677" y="69"/>
                    </a:lnTo>
                    <a:lnTo>
                      <a:pt x="675" y="67"/>
                    </a:lnTo>
                    <a:lnTo>
                      <a:pt x="675" y="67"/>
                    </a:lnTo>
                    <a:lnTo>
                      <a:pt x="674" y="67"/>
                    </a:lnTo>
                    <a:lnTo>
                      <a:pt x="671" y="67"/>
                    </a:lnTo>
                    <a:lnTo>
                      <a:pt x="666" y="70"/>
                    </a:lnTo>
                    <a:lnTo>
                      <a:pt x="661" y="72"/>
                    </a:lnTo>
                    <a:lnTo>
                      <a:pt x="660" y="72"/>
                    </a:lnTo>
                    <a:lnTo>
                      <a:pt x="660" y="70"/>
                    </a:lnTo>
                    <a:lnTo>
                      <a:pt x="656" y="67"/>
                    </a:lnTo>
                    <a:lnTo>
                      <a:pt x="652" y="61"/>
                    </a:lnTo>
                    <a:lnTo>
                      <a:pt x="652" y="59"/>
                    </a:lnTo>
                    <a:lnTo>
                      <a:pt x="655" y="51"/>
                    </a:lnTo>
                    <a:lnTo>
                      <a:pt x="656" y="47"/>
                    </a:lnTo>
                    <a:lnTo>
                      <a:pt x="658" y="45"/>
                    </a:lnTo>
                    <a:lnTo>
                      <a:pt x="660" y="44"/>
                    </a:lnTo>
                    <a:lnTo>
                      <a:pt x="661" y="42"/>
                    </a:lnTo>
                    <a:lnTo>
                      <a:pt x="664" y="39"/>
                    </a:lnTo>
                    <a:lnTo>
                      <a:pt x="674" y="19"/>
                    </a:lnTo>
                    <a:lnTo>
                      <a:pt x="677" y="5"/>
                    </a:lnTo>
                    <a:lnTo>
                      <a:pt x="677" y="1"/>
                    </a:lnTo>
                    <a:lnTo>
                      <a:pt x="675" y="0"/>
                    </a:lnTo>
                    <a:lnTo>
                      <a:pt x="675" y="0"/>
                    </a:lnTo>
                    <a:lnTo>
                      <a:pt x="622" y="0"/>
                    </a:lnTo>
                    <a:lnTo>
                      <a:pt x="608" y="14"/>
                    </a:lnTo>
                    <a:lnTo>
                      <a:pt x="608" y="15"/>
                    </a:lnTo>
                    <a:lnTo>
                      <a:pt x="606" y="20"/>
                    </a:lnTo>
                    <a:lnTo>
                      <a:pt x="605" y="22"/>
                    </a:lnTo>
                    <a:lnTo>
                      <a:pt x="591" y="20"/>
                    </a:lnTo>
                    <a:lnTo>
                      <a:pt x="589" y="17"/>
                    </a:lnTo>
                    <a:lnTo>
                      <a:pt x="566" y="12"/>
                    </a:lnTo>
                    <a:lnTo>
                      <a:pt x="563" y="12"/>
                    </a:lnTo>
                    <a:lnTo>
                      <a:pt x="542" y="14"/>
                    </a:lnTo>
                    <a:lnTo>
                      <a:pt x="530" y="25"/>
                    </a:lnTo>
                    <a:lnTo>
                      <a:pt x="527" y="28"/>
                    </a:lnTo>
                    <a:lnTo>
                      <a:pt x="497" y="37"/>
                    </a:lnTo>
                    <a:lnTo>
                      <a:pt x="400" y="50"/>
                    </a:lnTo>
                    <a:lnTo>
                      <a:pt x="386" y="50"/>
                    </a:lnTo>
                    <a:lnTo>
                      <a:pt x="386" y="47"/>
                    </a:lnTo>
                    <a:lnTo>
                      <a:pt x="386" y="45"/>
                    </a:lnTo>
                    <a:lnTo>
                      <a:pt x="385" y="44"/>
                    </a:lnTo>
                    <a:lnTo>
                      <a:pt x="369" y="34"/>
                    </a:lnTo>
                    <a:lnTo>
                      <a:pt x="361" y="33"/>
                    </a:lnTo>
                    <a:lnTo>
                      <a:pt x="352" y="33"/>
                    </a:lnTo>
                    <a:lnTo>
                      <a:pt x="350" y="33"/>
                    </a:lnTo>
                    <a:lnTo>
                      <a:pt x="349" y="33"/>
                    </a:lnTo>
                    <a:lnTo>
                      <a:pt x="347" y="37"/>
                    </a:lnTo>
                    <a:lnTo>
                      <a:pt x="349" y="40"/>
                    </a:lnTo>
                    <a:lnTo>
                      <a:pt x="349" y="42"/>
                    </a:lnTo>
                    <a:lnTo>
                      <a:pt x="352" y="47"/>
                    </a:lnTo>
                    <a:lnTo>
                      <a:pt x="350" y="48"/>
                    </a:lnTo>
                    <a:lnTo>
                      <a:pt x="347" y="53"/>
                    </a:lnTo>
                    <a:lnTo>
                      <a:pt x="322" y="84"/>
                    </a:lnTo>
                    <a:lnTo>
                      <a:pt x="321" y="86"/>
                    </a:lnTo>
                    <a:lnTo>
                      <a:pt x="317" y="87"/>
                    </a:lnTo>
                    <a:lnTo>
                      <a:pt x="317" y="86"/>
                    </a:lnTo>
                    <a:lnTo>
                      <a:pt x="317" y="84"/>
                    </a:lnTo>
                    <a:lnTo>
                      <a:pt x="317" y="81"/>
                    </a:lnTo>
                    <a:lnTo>
                      <a:pt x="325" y="69"/>
                    </a:lnTo>
                    <a:lnTo>
                      <a:pt x="327" y="67"/>
                    </a:lnTo>
                    <a:lnTo>
                      <a:pt x="331" y="58"/>
                    </a:lnTo>
                    <a:lnTo>
                      <a:pt x="333" y="44"/>
                    </a:lnTo>
                    <a:lnTo>
                      <a:pt x="321" y="36"/>
                    </a:lnTo>
                    <a:lnTo>
                      <a:pt x="292" y="19"/>
                    </a:lnTo>
                    <a:lnTo>
                      <a:pt x="289" y="19"/>
                    </a:lnTo>
                    <a:lnTo>
                      <a:pt x="272" y="17"/>
                    </a:lnTo>
                    <a:lnTo>
                      <a:pt x="267" y="19"/>
                    </a:lnTo>
                    <a:lnTo>
                      <a:pt x="247" y="73"/>
                    </a:lnTo>
                    <a:lnTo>
                      <a:pt x="233" y="125"/>
                    </a:lnTo>
                    <a:lnTo>
                      <a:pt x="233" y="126"/>
                    </a:lnTo>
                    <a:lnTo>
                      <a:pt x="236" y="136"/>
                    </a:lnTo>
                    <a:lnTo>
                      <a:pt x="242" y="148"/>
                    </a:lnTo>
                    <a:lnTo>
                      <a:pt x="247" y="153"/>
                    </a:lnTo>
                    <a:lnTo>
                      <a:pt x="256" y="158"/>
                    </a:lnTo>
                    <a:lnTo>
                      <a:pt x="260" y="159"/>
                    </a:lnTo>
                    <a:lnTo>
                      <a:pt x="256" y="165"/>
                    </a:lnTo>
                    <a:lnTo>
                      <a:pt x="211" y="169"/>
                    </a:lnTo>
                    <a:lnTo>
                      <a:pt x="203" y="167"/>
                    </a:lnTo>
                    <a:lnTo>
                      <a:pt x="196" y="164"/>
                    </a:lnTo>
                    <a:lnTo>
                      <a:pt x="191" y="161"/>
                    </a:lnTo>
                    <a:lnTo>
                      <a:pt x="189" y="161"/>
                    </a:lnTo>
                    <a:lnTo>
                      <a:pt x="189" y="162"/>
                    </a:lnTo>
                    <a:lnTo>
                      <a:pt x="188" y="162"/>
                    </a:lnTo>
                    <a:lnTo>
                      <a:pt x="186" y="169"/>
                    </a:lnTo>
                    <a:lnTo>
                      <a:pt x="186" y="170"/>
                    </a:lnTo>
                    <a:lnTo>
                      <a:pt x="186" y="170"/>
                    </a:lnTo>
                    <a:lnTo>
                      <a:pt x="210" y="201"/>
                    </a:lnTo>
                    <a:lnTo>
                      <a:pt x="219" y="205"/>
                    </a:lnTo>
                    <a:lnTo>
                      <a:pt x="221" y="206"/>
                    </a:lnTo>
                    <a:lnTo>
                      <a:pt x="221" y="206"/>
                    </a:lnTo>
                    <a:lnTo>
                      <a:pt x="221" y="208"/>
                    </a:lnTo>
                    <a:lnTo>
                      <a:pt x="217" y="226"/>
                    </a:lnTo>
                    <a:lnTo>
                      <a:pt x="214" y="234"/>
                    </a:lnTo>
                    <a:lnTo>
                      <a:pt x="213" y="236"/>
                    </a:lnTo>
                    <a:lnTo>
                      <a:pt x="210" y="236"/>
                    </a:lnTo>
                    <a:lnTo>
                      <a:pt x="206" y="236"/>
                    </a:lnTo>
                    <a:lnTo>
                      <a:pt x="196" y="233"/>
                    </a:lnTo>
                    <a:lnTo>
                      <a:pt x="194" y="234"/>
                    </a:lnTo>
                    <a:lnTo>
                      <a:pt x="181" y="222"/>
                    </a:lnTo>
                    <a:lnTo>
                      <a:pt x="180" y="220"/>
                    </a:lnTo>
                    <a:lnTo>
                      <a:pt x="175" y="222"/>
                    </a:lnTo>
                    <a:lnTo>
                      <a:pt x="175" y="222"/>
                    </a:lnTo>
                    <a:lnTo>
                      <a:pt x="174" y="225"/>
                    </a:lnTo>
                    <a:lnTo>
                      <a:pt x="172" y="234"/>
                    </a:lnTo>
                    <a:lnTo>
                      <a:pt x="178" y="248"/>
                    </a:lnTo>
                    <a:lnTo>
                      <a:pt x="180" y="248"/>
                    </a:lnTo>
                    <a:lnTo>
                      <a:pt x="185" y="250"/>
                    </a:lnTo>
                    <a:lnTo>
                      <a:pt x="186" y="250"/>
                    </a:lnTo>
                    <a:lnTo>
                      <a:pt x="186" y="250"/>
                    </a:lnTo>
                    <a:lnTo>
                      <a:pt x="191" y="251"/>
                    </a:lnTo>
                    <a:lnTo>
                      <a:pt x="222" y="278"/>
                    </a:lnTo>
                    <a:lnTo>
                      <a:pt x="239" y="306"/>
                    </a:lnTo>
                    <a:lnTo>
                      <a:pt x="246" y="317"/>
                    </a:lnTo>
                    <a:lnTo>
                      <a:pt x="242" y="312"/>
                    </a:lnTo>
                    <a:lnTo>
                      <a:pt x="194" y="286"/>
                    </a:lnTo>
                    <a:lnTo>
                      <a:pt x="192" y="286"/>
                    </a:lnTo>
                    <a:lnTo>
                      <a:pt x="185" y="289"/>
                    </a:lnTo>
                    <a:lnTo>
                      <a:pt x="185" y="290"/>
                    </a:lnTo>
                    <a:lnTo>
                      <a:pt x="186" y="297"/>
                    </a:lnTo>
                    <a:lnTo>
                      <a:pt x="188" y="297"/>
                    </a:lnTo>
                    <a:lnTo>
                      <a:pt x="202" y="305"/>
                    </a:lnTo>
                    <a:lnTo>
                      <a:pt x="217" y="314"/>
                    </a:lnTo>
                    <a:lnTo>
                      <a:pt x="217" y="317"/>
                    </a:lnTo>
                    <a:lnTo>
                      <a:pt x="222" y="322"/>
                    </a:lnTo>
                    <a:lnTo>
                      <a:pt x="222" y="323"/>
                    </a:lnTo>
                    <a:lnTo>
                      <a:pt x="221" y="323"/>
                    </a:lnTo>
                    <a:lnTo>
                      <a:pt x="211" y="320"/>
                    </a:lnTo>
                    <a:lnTo>
                      <a:pt x="210" y="319"/>
                    </a:lnTo>
                    <a:lnTo>
                      <a:pt x="206" y="317"/>
                    </a:lnTo>
                    <a:lnTo>
                      <a:pt x="202" y="314"/>
                    </a:lnTo>
                    <a:lnTo>
                      <a:pt x="197" y="311"/>
                    </a:lnTo>
                    <a:lnTo>
                      <a:pt x="175" y="314"/>
                    </a:lnTo>
                    <a:lnTo>
                      <a:pt x="172" y="320"/>
                    </a:lnTo>
                    <a:lnTo>
                      <a:pt x="172" y="320"/>
                    </a:lnTo>
                    <a:lnTo>
                      <a:pt x="171" y="322"/>
                    </a:lnTo>
                    <a:lnTo>
                      <a:pt x="156" y="314"/>
                    </a:lnTo>
                    <a:lnTo>
                      <a:pt x="156" y="314"/>
                    </a:lnTo>
                    <a:lnTo>
                      <a:pt x="152" y="305"/>
                    </a:lnTo>
                    <a:lnTo>
                      <a:pt x="147" y="298"/>
                    </a:lnTo>
                    <a:lnTo>
                      <a:pt x="141" y="290"/>
                    </a:lnTo>
                    <a:lnTo>
                      <a:pt x="136" y="295"/>
                    </a:lnTo>
                    <a:lnTo>
                      <a:pt x="135" y="297"/>
                    </a:lnTo>
                    <a:lnTo>
                      <a:pt x="133" y="300"/>
                    </a:lnTo>
                    <a:lnTo>
                      <a:pt x="131" y="303"/>
                    </a:lnTo>
                    <a:lnTo>
                      <a:pt x="131" y="305"/>
                    </a:lnTo>
                    <a:lnTo>
                      <a:pt x="142" y="322"/>
                    </a:lnTo>
                    <a:lnTo>
                      <a:pt x="144" y="340"/>
                    </a:lnTo>
                    <a:lnTo>
                      <a:pt x="144" y="340"/>
                    </a:lnTo>
                    <a:lnTo>
                      <a:pt x="144" y="340"/>
                    </a:lnTo>
                    <a:lnTo>
                      <a:pt x="146" y="345"/>
                    </a:lnTo>
                    <a:lnTo>
                      <a:pt x="146" y="345"/>
                    </a:lnTo>
                    <a:lnTo>
                      <a:pt x="146" y="347"/>
                    </a:lnTo>
                    <a:lnTo>
                      <a:pt x="142" y="347"/>
                    </a:lnTo>
                    <a:lnTo>
                      <a:pt x="142" y="347"/>
                    </a:lnTo>
                    <a:lnTo>
                      <a:pt x="141" y="345"/>
                    </a:lnTo>
                    <a:lnTo>
                      <a:pt x="139" y="344"/>
                    </a:lnTo>
                    <a:lnTo>
                      <a:pt x="138" y="345"/>
                    </a:lnTo>
                    <a:lnTo>
                      <a:pt x="138" y="345"/>
                    </a:lnTo>
                    <a:lnTo>
                      <a:pt x="136" y="347"/>
                    </a:lnTo>
                    <a:lnTo>
                      <a:pt x="138" y="348"/>
                    </a:lnTo>
                    <a:lnTo>
                      <a:pt x="139" y="350"/>
                    </a:lnTo>
                    <a:lnTo>
                      <a:pt x="139" y="350"/>
                    </a:lnTo>
                    <a:lnTo>
                      <a:pt x="141" y="351"/>
                    </a:lnTo>
                    <a:lnTo>
                      <a:pt x="141" y="353"/>
                    </a:lnTo>
                    <a:lnTo>
                      <a:pt x="141" y="353"/>
                    </a:lnTo>
                    <a:lnTo>
                      <a:pt x="139" y="353"/>
                    </a:lnTo>
                    <a:lnTo>
                      <a:pt x="138" y="353"/>
                    </a:lnTo>
                    <a:lnTo>
                      <a:pt x="138" y="353"/>
                    </a:lnTo>
                    <a:lnTo>
                      <a:pt x="138" y="353"/>
                    </a:lnTo>
                    <a:lnTo>
                      <a:pt x="131" y="348"/>
                    </a:lnTo>
                    <a:lnTo>
                      <a:pt x="128" y="344"/>
                    </a:lnTo>
                    <a:lnTo>
                      <a:pt x="128" y="340"/>
                    </a:lnTo>
                    <a:lnTo>
                      <a:pt x="128" y="337"/>
                    </a:lnTo>
                    <a:lnTo>
                      <a:pt x="128" y="333"/>
                    </a:lnTo>
                    <a:lnTo>
                      <a:pt x="125" y="317"/>
                    </a:lnTo>
                    <a:lnTo>
                      <a:pt x="124" y="315"/>
                    </a:lnTo>
                    <a:lnTo>
                      <a:pt x="119" y="314"/>
                    </a:lnTo>
                    <a:lnTo>
                      <a:pt x="117" y="314"/>
                    </a:lnTo>
                    <a:lnTo>
                      <a:pt x="111" y="314"/>
                    </a:lnTo>
                    <a:lnTo>
                      <a:pt x="97" y="315"/>
                    </a:lnTo>
                    <a:lnTo>
                      <a:pt x="96" y="317"/>
                    </a:lnTo>
                    <a:lnTo>
                      <a:pt x="96" y="319"/>
                    </a:lnTo>
                    <a:lnTo>
                      <a:pt x="97" y="361"/>
                    </a:lnTo>
                    <a:lnTo>
                      <a:pt x="99" y="362"/>
                    </a:lnTo>
                    <a:lnTo>
                      <a:pt x="110" y="369"/>
                    </a:lnTo>
                    <a:lnTo>
                      <a:pt x="125" y="380"/>
                    </a:lnTo>
                    <a:lnTo>
                      <a:pt x="113" y="380"/>
                    </a:lnTo>
                    <a:lnTo>
                      <a:pt x="111" y="380"/>
                    </a:lnTo>
                    <a:lnTo>
                      <a:pt x="108" y="380"/>
                    </a:lnTo>
                    <a:lnTo>
                      <a:pt x="103" y="381"/>
                    </a:lnTo>
                    <a:lnTo>
                      <a:pt x="103" y="383"/>
                    </a:lnTo>
                    <a:lnTo>
                      <a:pt x="96" y="401"/>
                    </a:lnTo>
                    <a:lnTo>
                      <a:pt x="96" y="403"/>
                    </a:lnTo>
                    <a:lnTo>
                      <a:pt x="96" y="405"/>
                    </a:lnTo>
                    <a:lnTo>
                      <a:pt x="119" y="434"/>
                    </a:lnTo>
                    <a:lnTo>
                      <a:pt x="127" y="440"/>
                    </a:lnTo>
                    <a:lnTo>
                      <a:pt x="128" y="440"/>
                    </a:lnTo>
                    <a:lnTo>
                      <a:pt x="133" y="439"/>
                    </a:lnTo>
                    <a:lnTo>
                      <a:pt x="144" y="437"/>
                    </a:lnTo>
                    <a:lnTo>
                      <a:pt x="155" y="442"/>
                    </a:lnTo>
                    <a:lnTo>
                      <a:pt x="156" y="442"/>
                    </a:lnTo>
                    <a:lnTo>
                      <a:pt x="158" y="444"/>
                    </a:lnTo>
                    <a:lnTo>
                      <a:pt x="158" y="444"/>
                    </a:lnTo>
                    <a:lnTo>
                      <a:pt x="158" y="445"/>
                    </a:lnTo>
                    <a:lnTo>
                      <a:pt x="156" y="447"/>
                    </a:lnTo>
                    <a:lnTo>
                      <a:pt x="130" y="456"/>
                    </a:lnTo>
                    <a:lnTo>
                      <a:pt x="128" y="456"/>
                    </a:lnTo>
                    <a:lnTo>
                      <a:pt x="121" y="448"/>
                    </a:lnTo>
                    <a:lnTo>
                      <a:pt x="121" y="447"/>
                    </a:lnTo>
                    <a:lnTo>
                      <a:pt x="103" y="430"/>
                    </a:lnTo>
                    <a:lnTo>
                      <a:pt x="97" y="428"/>
                    </a:lnTo>
                    <a:lnTo>
                      <a:pt x="91" y="428"/>
                    </a:lnTo>
                    <a:lnTo>
                      <a:pt x="88" y="437"/>
                    </a:lnTo>
                    <a:lnTo>
                      <a:pt x="83" y="458"/>
                    </a:lnTo>
                    <a:lnTo>
                      <a:pt x="83" y="462"/>
                    </a:lnTo>
                    <a:lnTo>
                      <a:pt x="83" y="470"/>
                    </a:lnTo>
                    <a:lnTo>
                      <a:pt x="85" y="480"/>
                    </a:lnTo>
                    <a:lnTo>
                      <a:pt x="85" y="481"/>
                    </a:lnTo>
                    <a:lnTo>
                      <a:pt x="92" y="506"/>
                    </a:lnTo>
                    <a:lnTo>
                      <a:pt x="96" y="512"/>
                    </a:lnTo>
                    <a:lnTo>
                      <a:pt x="96" y="514"/>
                    </a:lnTo>
                    <a:lnTo>
                      <a:pt x="100" y="519"/>
                    </a:lnTo>
                    <a:lnTo>
                      <a:pt x="103" y="520"/>
                    </a:lnTo>
                    <a:lnTo>
                      <a:pt x="103" y="520"/>
                    </a:lnTo>
                    <a:lnTo>
                      <a:pt x="139" y="515"/>
                    </a:lnTo>
                    <a:lnTo>
                      <a:pt x="142" y="515"/>
                    </a:lnTo>
                    <a:lnTo>
                      <a:pt x="150" y="514"/>
                    </a:lnTo>
                    <a:lnTo>
                      <a:pt x="152" y="514"/>
                    </a:lnTo>
                    <a:lnTo>
                      <a:pt x="163" y="501"/>
                    </a:lnTo>
                    <a:lnTo>
                      <a:pt x="166" y="500"/>
                    </a:lnTo>
                    <a:lnTo>
                      <a:pt x="167" y="498"/>
                    </a:lnTo>
                    <a:lnTo>
                      <a:pt x="167" y="497"/>
                    </a:lnTo>
                    <a:lnTo>
                      <a:pt x="171" y="494"/>
                    </a:lnTo>
                    <a:lnTo>
                      <a:pt x="174" y="492"/>
                    </a:lnTo>
                    <a:lnTo>
                      <a:pt x="174" y="492"/>
                    </a:lnTo>
                    <a:lnTo>
                      <a:pt x="175" y="492"/>
                    </a:lnTo>
                    <a:lnTo>
                      <a:pt x="175" y="494"/>
                    </a:lnTo>
                    <a:lnTo>
                      <a:pt x="174" y="498"/>
                    </a:lnTo>
                    <a:lnTo>
                      <a:pt x="174" y="498"/>
                    </a:lnTo>
                    <a:lnTo>
                      <a:pt x="172" y="501"/>
                    </a:lnTo>
                    <a:lnTo>
                      <a:pt x="166" y="508"/>
                    </a:lnTo>
                    <a:lnTo>
                      <a:pt x="158" y="514"/>
                    </a:lnTo>
                    <a:lnTo>
                      <a:pt x="155" y="515"/>
                    </a:lnTo>
                    <a:lnTo>
                      <a:pt x="141" y="520"/>
                    </a:lnTo>
                    <a:lnTo>
                      <a:pt x="135" y="523"/>
                    </a:lnTo>
                    <a:lnTo>
                      <a:pt x="130" y="522"/>
                    </a:lnTo>
                    <a:lnTo>
                      <a:pt x="125" y="523"/>
                    </a:lnTo>
                    <a:lnTo>
                      <a:pt x="117" y="530"/>
                    </a:lnTo>
                    <a:lnTo>
                      <a:pt x="116" y="530"/>
                    </a:lnTo>
                    <a:lnTo>
                      <a:pt x="113" y="539"/>
                    </a:lnTo>
                    <a:lnTo>
                      <a:pt x="113" y="542"/>
                    </a:lnTo>
                    <a:lnTo>
                      <a:pt x="113" y="542"/>
                    </a:lnTo>
                    <a:lnTo>
                      <a:pt x="113" y="545"/>
                    </a:lnTo>
                    <a:lnTo>
                      <a:pt x="117" y="547"/>
                    </a:lnTo>
                    <a:lnTo>
                      <a:pt x="135" y="547"/>
                    </a:lnTo>
                    <a:lnTo>
                      <a:pt x="149" y="547"/>
                    </a:lnTo>
                    <a:lnTo>
                      <a:pt x="150" y="547"/>
                    </a:lnTo>
                    <a:lnTo>
                      <a:pt x="155" y="548"/>
                    </a:lnTo>
                    <a:lnTo>
                      <a:pt x="156" y="548"/>
                    </a:lnTo>
                    <a:lnTo>
                      <a:pt x="185" y="565"/>
                    </a:lnTo>
                    <a:lnTo>
                      <a:pt x="186" y="567"/>
                    </a:lnTo>
                    <a:lnTo>
                      <a:pt x="185" y="569"/>
                    </a:lnTo>
                    <a:lnTo>
                      <a:pt x="183" y="569"/>
                    </a:lnTo>
                    <a:lnTo>
                      <a:pt x="181" y="570"/>
                    </a:lnTo>
                    <a:lnTo>
                      <a:pt x="180" y="570"/>
                    </a:lnTo>
                    <a:lnTo>
                      <a:pt x="171" y="569"/>
                    </a:lnTo>
                    <a:lnTo>
                      <a:pt x="167" y="567"/>
                    </a:lnTo>
                    <a:lnTo>
                      <a:pt x="164" y="562"/>
                    </a:lnTo>
                    <a:lnTo>
                      <a:pt x="163" y="561"/>
                    </a:lnTo>
                    <a:lnTo>
                      <a:pt x="155" y="553"/>
                    </a:lnTo>
                    <a:lnTo>
                      <a:pt x="153" y="551"/>
                    </a:lnTo>
                    <a:lnTo>
                      <a:pt x="152" y="551"/>
                    </a:lnTo>
                    <a:lnTo>
                      <a:pt x="135" y="556"/>
                    </a:lnTo>
                    <a:lnTo>
                      <a:pt x="133" y="558"/>
                    </a:lnTo>
                    <a:lnTo>
                      <a:pt x="131" y="561"/>
                    </a:lnTo>
                    <a:lnTo>
                      <a:pt x="128" y="564"/>
                    </a:lnTo>
                    <a:lnTo>
                      <a:pt x="135" y="569"/>
                    </a:lnTo>
                    <a:lnTo>
                      <a:pt x="135" y="570"/>
                    </a:lnTo>
                    <a:lnTo>
                      <a:pt x="133" y="578"/>
                    </a:lnTo>
                    <a:lnTo>
                      <a:pt x="133" y="578"/>
                    </a:lnTo>
                    <a:lnTo>
                      <a:pt x="131" y="580"/>
                    </a:lnTo>
                    <a:lnTo>
                      <a:pt x="127" y="583"/>
                    </a:lnTo>
                    <a:lnTo>
                      <a:pt x="124" y="586"/>
                    </a:lnTo>
                    <a:lnTo>
                      <a:pt x="121" y="592"/>
                    </a:lnTo>
                    <a:lnTo>
                      <a:pt x="121" y="594"/>
                    </a:lnTo>
                    <a:lnTo>
                      <a:pt x="121" y="597"/>
                    </a:lnTo>
                    <a:lnTo>
                      <a:pt x="122" y="597"/>
                    </a:lnTo>
                    <a:lnTo>
                      <a:pt x="127" y="600"/>
                    </a:lnTo>
                    <a:lnTo>
                      <a:pt x="128" y="600"/>
                    </a:lnTo>
                    <a:lnTo>
                      <a:pt x="131" y="600"/>
                    </a:lnTo>
                    <a:lnTo>
                      <a:pt x="149" y="606"/>
                    </a:lnTo>
                    <a:lnTo>
                      <a:pt x="171" y="615"/>
                    </a:lnTo>
                    <a:lnTo>
                      <a:pt x="166" y="619"/>
                    </a:lnTo>
                    <a:lnTo>
                      <a:pt x="155" y="622"/>
                    </a:lnTo>
                    <a:lnTo>
                      <a:pt x="152" y="620"/>
                    </a:lnTo>
                    <a:lnTo>
                      <a:pt x="144" y="615"/>
                    </a:lnTo>
                    <a:lnTo>
                      <a:pt x="142" y="615"/>
                    </a:lnTo>
                    <a:lnTo>
                      <a:pt x="142" y="614"/>
                    </a:lnTo>
                    <a:lnTo>
                      <a:pt x="141" y="612"/>
                    </a:lnTo>
                    <a:lnTo>
                      <a:pt x="139" y="609"/>
                    </a:lnTo>
                    <a:lnTo>
                      <a:pt x="130" y="606"/>
                    </a:lnTo>
                    <a:lnTo>
                      <a:pt x="117" y="608"/>
                    </a:lnTo>
                    <a:lnTo>
                      <a:pt x="114" y="609"/>
                    </a:lnTo>
                    <a:lnTo>
                      <a:pt x="113" y="609"/>
                    </a:lnTo>
                    <a:lnTo>
                      <a:pt x="103" y="623"/>
                    </a:lnTo>
                    <a:lnTo>
                      <a:pt x="100" y="626"/>
                    </a:lnTo>
                    <a:lnTo>
                      <a:pt x="99" y="631"/>
                    </a:lnTo>
                    <a:lnTo>
                      <a:pt x="99" y="633"/>
                    </a:lnTo>
                    <a:lnTo>
                      <a:pt x="99" y="634"/>
                    </a:lnTo>
                    <a:lnTo>
                      <a:pt x="100" y="636"/>
                    </a:lnTo>
                    <a:lnTo>
                      <a:pt x="127" y="658"/>
                    </a:lnTo>
                    <a:lnTo>
                      <a:pt x="128" y="658"/>
                    </a:lnTo>
                    <a:lnTo>
                      <a:pt x="133" y="661"/>
                    </a:lnTo>
                    <a:lnTo>
                      <a:pt x="135" y="662"/>
                    </a:lnTo>
                    <a:lnTo>
                      <a:pt x="147" y="659"/>
                    </a:lnTo>
                    <a:lnTo>
                      <a:pt x="153" y="655"/>
                    </a:lnTo>
                    <a:lnTo>
                      <a:pt x="155" y="655"/>
                    </a:lnTo>
                    <a:lnTo>
                      <a:pt x="155" y="656"/>
                    </a:lnTo>
                    <a:lnTo>
                      <a:pt x="155" y="658"/>
                    </a:lnTo>
                    <a:lnTo>
                      <a:pt x="155" y="658"/>
                    </a:lnTo>
                    <a:lnTo>
                      <a:pt x="152" y="659"/>
                    </a:lnTo>
                    <a:lnTo>
                      <a:pt x="141" y="662"/>
                    </a:lnTo>
                    <a:lnTo>
                      <a:pt x="131" y="665"/>
                    </a:lnTo>
                    <a:lnTo>
                      <a:pt x="111" y="650"/>
                    </a:lnTo>
                    <a:lnTo>
                      <a:pt x="110" y="650"/>
                    </a:lnTo>
                    <a:lnTo>
                      <a:pt x="96" y="651"/>
                    </a:lnTo>
                    <a:lnTo>
                      <a:pt x="91" y="653"/>
                    </a:lnTo>
                    <a:lnTo>
                      <a:pt x="89" y="655"/>
                    </a:lnTo>
                    <a:lnTo>
                      <a:pt x="89" y="656"/>
                    </a:lnTo>
                    <a:lnTo>
                      <a:pt x="67" y="698"/>
                    </a:lnTo>
                    <a:lnTo>
                      <a:pt x="67" y="700"/>
                    </a:lnTo>
                    <a:lnTo>
                      <a:pt x="67" y="701"/>
                    </a:lnTo>
                    <a:lnTo>
                      <a:pt x="67" y="701"/>
                    </a:lnTo>
                    <a:lnTo>
                      <a:pt x="75" y="705"/>
                    </a:lnTo>
                    <a:lnTo>
                      <a:pt x="86" y="703"/>
                    </a:lnTo>
                    <a:lnTo>
                      <a:pt x="91" y="701"/>
                    </a:lnTo>
                    <a:lnTo>
                      <a:pt x="102" y="700"/>
                    </a:lnTo>
                    <a:lnTo>
                      <a:pt x="105" y="700"/>
                    </a:lnTo>
                    <a:lnTo>
                      <a:pt x="110" y="700"/>
                    </a:lnTo>
                    <a:lnTo>
                      <a:pt x="124" y="705"/>
                    </a:lnTo>
                    <a:lnTo>
                      <a:pt x="125" y="705"/>
                    </a:lnTo>
                    <a:lnTo>
                      <a:pt x="125" y="706"/>
                    </a:lnTo>
                    <a:lnTo>
                      <a:pt x="122" y="709"/>
                    </a:lnTo>
                    <a:lnTo>
                      <a:pt x="113" y="719"/>
                    </a:lnTo>
                    <a:lnTo>
                      <a:pt x="111" y="719"/>
                    </a:lnTo>
                    <a:lnTo>
                      <a:pt x="105" y="715"/>
                    </a:lnTo>
                    <a:lnTo>
                      <a:pt x="100" y="717"/>
                    </a:lnTo>
                    <a:lnTo>
                      <a:pt x="92" y="720"/>
                    </a:lnTo>
                    <a:lnTo>
                      <a:pt x="91" y="722"/>
                    </a:lnTo>
                    <a:lnTo>
                      <a:pt x="86" y="720"/>
                    </a:lnTo>
                    <a:lnTo>
                      <a:pt x="85" y="722"/>
                    </a:lnTo>
                    <a:lnTo>
                      <a:pt x="83" y="723"/>
                    </a:lnTo>
                    <a:lnTo>
                      <a:pt x="83" y="723"/>
                    </a:lnTo>
                    <a:lnTo>
                      <a:pt x="81" y="726"/>
                    </a:lnTo>
                    <a:lnTo>
                      <a:pt x="83" y="730"/>
                    </a:lnTo>
                    <a:lnTo>
                      <a:pt x="89" y="734"/>
                    </a:lnTo>
                    <a:lnTo>
                      <a:pt x="100" y="739"/>
                    </a:lnTo>
                    <a:lnTo>
                      <a:pt x="100" y="739"/>
                    </a:lnTo>
                    <a:lnTo>
                      <a:pt x="100" y="740"/>
                    </a:lnTo>
                    <a:lnTo>
                      <a:pt x="99" y="742"/>
                    </a:lnTo>
                    <a:lnTo>
                      <a:pt x="80" y="751"/>
                    </a:lnTo>
                    <a:lnTo>
                      <a:pt x="78" y="753"/>
                    </a:lnTo>
                    <a:lnTo>
                      <a:pt x="72" y="755"/>
                    </a:lnTo>
                    <a:lnTo>
                      <a:pt x="69" y="755"/>
                    </a:lnTo>
                    <a:lnTo>
                      <a:pt x="63" y="747"/>
                    </a:lnTo>
                    <a:lnTo>
                      <a:pt x="52" y="748"/>
                    </a:lnTo>
                    <a:lnTo>
                      <a:pt x="28" y="748"/>
                    </a:lnTo>
                    <a:lnTo>
                      <a:pt x="21" y="750"/>
                    </a:lnTo>
                    <a:lnTo>
                      <a:pt x="19" y="750"/>
                    </a:lnTo>
                    <a:lnTo>
                      <a:pt x="11" y="753"/>
                    </a:lnTo>
                    <a:lnTo>
                      <a:pt x="8" y="755"/>
                    </a:lnTo>
                    <a:lnTo>
                      <a:pt x="0" y="762"/>
                    </a:lnTo>
                    <a:lnTo>
                      <a:pt x="0" y="764"/>
                    </a:lnTo>
                    <a:lnTo>
                      <a:pt x="0" y="767"/>
                    </a:lnTo>
                    <a:lnTo>
                      <a:pt x="0" y="769"/>
                    </a:lnTo>
                    <a:lnTo>
                      <a:pt x="0" y="770"/>
                    </a:lnTo>
                    <a:lnTo>
                      <a:pt x="3" y="776"/>
                    </a:lnTo>
                    <a:lnTo>
                      <a:pt x="6" y="778"/>
                    </a:lnTo>
                    <a:lnTo>
                      <a:pt x="8" y="780"/>
                    </a:lnTo>
                    <a:lnTo>
                      <a:pt x="17" y="781"/>
                    </a:lnTo>
                    <a:lnTo>
                      <a:pt x="24" y="780"/>
                    </a:lnTo>
                    <a:lnTo>
                      <a:pt x="30" y="780"/>
                    </a:lnTo>
                    <a:lnTo>
                      <a:pt x="63" y="781"/>
                    </a:lnTo>
                    <a:lnTo>
                      <a:pt x="64" y="781"/>
                    </a:lnTo>
                    <a:lnTo>
                      <a:pt x="66" y="783"/>
                    </a:lnTo>
                    <a:lnTo>
                      <a:pt x="69" y="784"/>
                    </a:lnTo>
                    <a:lnTo>
                      <a:pt x="77" y="784"/>
                    </a:lnTo>
                    <a:lnTo>
                      <a:pt x="85" y="784"/>
                    </a:lnTo>
                    <a:lnTo>
                      <a:pt x="88" y="783"/>
                    </a:lnTo>
                    <a:lnTo>
                      <a:pt x="88" y="783"/>
                    </a:lnTo>
                    <a:lnTo>
                      <a:pt x="96" y="776"/>
                    </a:lnTo>
                    <a:lnTo>
                      <a:pt x="99" y="773"/>
                    </a:lnTo>
                    <a:lnTo>
                      <a:pt x="100" y="770"/>
                    </a:lnTo>
                    <a:lnTo>
                      <a:pt x="102" y="770"/>
                    </a:lnTo>
                    <a:lnTo>
                      <a:pt x="146" y="778"/>
                    </a:lnTo>
                    <a:lnTo>
                      <a:pt x="147" y="780"/>
                    </a:lnTo>
                    <a:lnTo>
                      <a:pt x="147" y="781"/>
                    </a:lnTo>
                    <a:lnTo>
                      <a:pt x="146" y="781"/>
                    </a:lnTo>
                    <a:lnTo>
                      <a:pt x="133" y="784"/>
                    </a:lnTo>
                    <a:lnTo>
                      <a:pt x="130" y="784"/>
                    </a:lnTo>
                    <a:lnTo>
                      <a:pt x="124" y="784"/>
                    </a:lnTo>
                    <a:lnTo>
                      <a:pt x="121" y="784"/>
                    </a:lnTo>
                    <a:lnTo>
                      <a:pt x="114" y="781"/>
                    </a:lnTo>
                    <a:lnTo>
                      <a:pt x="114" y="781"/>
                    </a:lnTo>
                    <a:lnTo>
                      <a:pt x="111" y="778"/>
                    </a:lnTo>
                    <a:lnTo>
                      <a:pt x="111" y="776"/>
                    </a:lnTo>
                    <a:lnTo>
                      <a:pt x="105" y="776"/>
                    </a:lnTo>
                    <a:lnTo>
                      <a:pt x="100" y="778"/>
                    </a:lnTo>
                    <a:lnTo>
                      <a:pt x="97" y="781"/>
                    </a:lnTo>
                    <a:lnTo>
                      <a:pt x="89" y="787"/>
                    </a:lnTo>
                    <a:lnTo>
                      <a:pt x="77" y="795"/>
                    </a:lnTo>
                    <a:lnTo>
                      <a:pt x="77" y="795"/>
                    </a:lnTo>
                    <a:lnTo>
                      <a:pt x="75" y="795"/>
                    </a:lnTo>
                    <a:lnTo>
                      <a:pt x="61" y="794"/>
                    </a:lnTo>
                    <a:lnTo>
                      <a:pt x="49" y="797"/>
                    </a:lnTo>
                    <a:lnTo>
                      <a:pt x="49" y="797"/>
                    </a:lnTo>
                    <a:lnTo>
                      <a:pt x="49" y="798"/>
                    </a:lnTo>
                    <a:lnTo>
                      <a:pt x="49" y="803"/>
                    </a:lnTo>
                    <a:lnTo>
                      <a:pt x="56" y="819"/>
                    </a:lnTo>
                    <a:lnTo>
                      <a:pt x="61" y="825"/>
                    </a:lnTo>
                    <a:lnTo>
                      <a:pt x="63" y="826"/>
                    </a:lnTo>
                    <a:lnTo>
                      <a:pt x="72" y="834"/>
                    </a:lnTo>
                    <a:lnTo>
                      <a:pt x="74" y="836"/>
                    </a:lnTo>
                    <a:lnTo>
                      <a:pt x="116" y="856"/>
                    </a:lnTo>
                    <a:lnTo>
                      <a:pt x="119" y="856"/>
                    </a:lnTo>
                    <a:lnTo>
                      <a:pt x="138" y="845"/>
                    </a:lnTo>
                    <a:lnTo>
                      <a:pt x="139" y="844"/>
                    </a:lnTo>
                    <a:lnTo>
                      <a:pt x="146" y="837"/>
                    </a:lnTo>
                    <a:lnTo>
                      <a:pt x="189" y="790"/>
                    </a:lnTo>
                    <a:lnTo>
                      <a:pt x="217" y="758"/>
                    </a:lnTo>
                    <a:lnTo>
                      <a:pt x="224" y="751"/>
                    </a:lnTo>
                    <a:lnTo>
                      <a:pt x="227" y="745"/>
                    </a:lnTo>
                    <a:lnTo>
                      <a:pt x="231" y="740"/>
                    </a:lnTo>
                    <a:lnTo>
                      <a:pt x="236" y="734"/>
                    </a:lnTo>
                    <a:lnTo>
                      <a:pt x="242" y="728"/>
                    </a:lnTo>
                    <a:lnTo>
                      <a:pt x="242" y="733"/>
                    </a:lnTo>
                    <a:lnTo>
                      <a:pt x="241" y="734"/>
                    </a:lnTo>
                    <a:lnTo>
                      <a:pt x="216" y="773"/>
                    </a:lnTo>
                    <a:lnTo>
                      <a:pt x="199" y="794"/>
                    </a:lnTo>
                    <a:lnTo>
                      <a:pt x="185" y="820"/>
                    </a:lnTo>
                    <a:lnTo>
                      <a:pt x="180" y="831"/>
                    </a:lnTo>
                    <a:lnTo>
                      <a:pt x="171" y="848"/>
                    </a:lnTo>
                    <a:lnTo>
                      <a:pt x="166" y="861"/>
                    </a:lnTo>
                    <a:lnTo>
                      <a:pt x="166" y="862"/>
                    </a:lnTo>
                    <a:lnTo>
                      <a:pt x="167" y="875"/>
                    </a:lnTo>
                    <a:lnTo>
                      <a:pt x="163" y="881"/>
                    </a:lnTo>
                    <a:lnTo>
                      <a:pt x="142" y="917"/>
                    </a:lnTo>
                    <a:lnTo>
                      <a:pt x="141" y="923"/>
                    </a:lnTo>
                    <a:lnTo>
                      <a:pt x="139" y="937"/>
                    </a:lnTo>
                    <a:lnTo>
                      <a:pt x="136" y="956"/>
                    </a:lnTo>
                    <a:lnTo>
                      <a:pt x="138" y="958"/>
                    </a:lnTo>
                    <a:lnTo>
                      <a:pt x="138" y="959"/>
                    </a:lnTo>
                    <a:lnTo>
                      <a:pt x="139" y="959"/>
                    </a:lnTo>
                    <a:lnTo>
                      <a:pt x="144" y="961"/>
                    </a:lnTo>
                    <a:lnTo>
                      <a:pt x="146" y="961"/>
                    </a:lnTo>
                    <a:lnTo>
                      <a:pt x="147" y="962"/>
                    </a:lnTo>
                    <a:lnTo>
                      <a:pt x="147" y="964"/>
                    </a:lnTo>
                    <a:lnTo>
                      <a:pt x="147" y="964"/>
                    </a:lnTo>
                    <a:lnTo>
                      <a:pt x="147" y="965"/>
                    </a:lnTo>
                    <a:lnTo>
                      <a:pt x="135" y="990"/>
                    </a:lnTo>
                    <a:lnTo>
                      <a:pt x="131" y="997"/>
                    </a:lnTo>
                    <a:lnTo>
                      <a:pt x="142" y="992"/>
                    </a:lnTo>
                    <a:lnTo>
                      <a:pt x="139" y="1017"/>
                    </a:lnTo>
                    <a:lnTo>
                      <a:pt x="136" y="1019"/>
                    </a:lnTo>
                    <a:lnTo>
                      <a:pt x="128" y="1029"/>
                    </a:lnTo>
                    <a:lnTo>
                      <a:pt x="127" y="1033"/>
                    </a:lnTo>
                    <a:lnTo>
                      <a:pt x="113" y="1059"/>
                    </a:lnTo>
                    <a:lnTo>
                      <a:pt x="111" y="1064"/>
                    </a:lnTo>
                    <a:lnTo>
                      <a:pt x="111" y="1065"/>
                    </a:lnTo>
                    <a:lnTo>
                      <a:pt x="111" y="1075"/>
                    </a:lnTo>
                    <a:lnTo>
                      <a:pt x="111" y="1075"/>
                    </a:lnTo>
                    <a:lnTo>
                      <a:pt x="113" y="1076"/>
                    </a:lnTo>
                    <a:lnTo>
                      <a:pt x="114" y="1076"/>
                    </a:lnTo>
                    <a:lnTo>
                      <a:pt x="116" y="1075"/>
                    </a:lnTo>
                    <a:lnTo>
                      <a:pt x="131" y="1045"/>
                    </a:lnTo>
                    <a:lnTo>
                      <a:pt x="131" y="1044"/>
                    </a:lnTo>
                    <a:lnTo>
                      <a:pt x="131" y="1044"/>
                    </a:lnTo>
                    <a:lnTo>
                      <a:pt x="130" y="1042"/>
                    </a:lnTo>
                    <a:lnTo>
                      <a:pt x="138" y="1036"/>
                    </a:lnTo>
                    <a:lnTo>
                      <a:pt x="139" y="1034"/>
                    </a:lnTo>
                    <a:lnTo>
                      <a:pt x="142" y="1034"/>
                    </a:lnTo>
                    <a:lnTo>
                      <a:pt x="141" y="1044"/>
                    </a:lnTo>
                    <a:lnTo>
                      <a:pt x="139" y="1045"/>
                    </a:lnTo>
                    <a:lnTo>
                      <a:pt x="127" y="1064"/>
                    </a:lnTo>
                    <a:lnTo>
                      <a:pt x="124" y="1069"/>
                    </a:lnTo>
                    <a:lnTo>
                      <a:pt x="116" y="1076"/>
                    </a:lnTo>
                    <a:lnTo>
                      <a:pt x="116" y="1078"/>
                    </a:lnTo>
                    <a:lnTo>
                      <a:pt x="114" y="1079"/>
                    </a:lnTo>
                    <a:lnTo>
                      <a:pt x="114" y="1092"/>
                    </a:lnTo>
                    <a:lnTo>
                      <a:pt x="119" y="1126"/>
                    </a:lnTo>
                    <a:lnTo>
                      <a:pt x="119" y="1128"/>
                    </a:lnTo>
                    <a:lnTo>
                      <a:pt x="133" y="1145"/>
                    </a:lnTo>
                    <a:lnTo>
                      <a:pt x="119" y="1183"/>
                    </a:lnTo>
                    <a:lnTo>
                      <a:pt x="106" y="1220"/>
                    </a:lnTo>
                    <a:lnTo>
                      <a:pt x="106" y="1258"/>
                    </a:lnTo>
                    <a:lnTo>
                      <a:pt x="108" y="1264"/>
                    </a:lnTo>
                    <a:lnTo>
                      <a:pt x="108" y="1267"/>
                    </a:lnTo>
                    <a:lnTo>
                      <a:pt x="106" y="1270"/>
                    </a:lnTo>
                    <a:lnTo>
                      <a:pt x="105" y="1275"/>
                    </a:lnTo>
                    <a:lnTo>
                      <a:pt x="105" y="1275"/>
                    </a:lnTo>
                    <a:lnTo>
                      <a:pt x="103" y="1276"/>
                    </a:lnTo>
                    <a:lnTo>
                      <a:pt x="99" y="1279"/>
                    </a:lnTo>
                    <a:lnTo>
                      <a:pt x="97" y="1279"/>
                    </a:lnTo>
                    <a:lnTo>
                      <a:pt x="89" y="1289"/>
                    </a:lnTo>
                    <a:lnTo>
                      <a:pt x="85" y="1303"/>
                    </a:lnTo>
                    <a:lnTo>
                      <a:pt x="85" y="1306"/>
                    </a:lnTo>
                    <a:lnTo>
                      <a:pt x="83" y="1320"/>
                    </a:lnTo>
                    <a:lnTo>
                      <a:pt x="83" y="1323"/>
                    </a:lnTo>
                    <a:lnTo>
                      <a:pt x="85" y="1326"/>
                    </a:lnTo>
                    <a:lnTo>
                      <a:pt x="86" y="1328"/>
                    </a:lnTo>
                    <a:lnTo>
                      <a:pt x="86" y="1329"/>
                    </a:lnTo>
                    <a:lnTo>
                      <a:pt x="89" y="1331"/>
                    </a:lnTo>
                    <a:lnTo>
                      <a:pt x="91" y="1331"/>
                    </a:lnTo>
                    <a:lnTo>
                      <a:pt x="94" y="1331"/>
                    </a:lnTo>
                    <a:lnTo>
                      <a:pt x="106" y="1333"/>
                    </a:lnTo>
                    <a:lnTo>
                      <a:pt x="135" y="1323"/>
                    </a:lnTo>
                    <a:lnTo>
                      <a:pt x="139" y="1320"/>
                    </a:lnTo>
                    <a:lnTo>
                      <a:pt x="141" y="1320"/>
                    </a:lnTo>
                    <a:lnTo>
                      <a:pt x="149" y="1311"/>
                    </a:lnTo>
                    <a:lnTo>
                      <a:pt x="153" y="1301"/>
                    </a:lnTo>
                    <a:lnTo>
                      <a:pt x="153" y="1300"/>
                    </a:lnTo>
                    <a:lnTo>
                      <a:pt x="150" y="1292"/>
                    </a:lnTo>
                    <a:lnTo>
                      <a:pt x="149" y="1287"/>
                    </a:lnTo>
                    <a:lnTo>
                      <a:pt x="144" y="1281"/>
                    </a:lnTo>
                    <a:lnTo>
                      <a:pt x="160" y="1190"/>
                    </a:lnTo>
                    <a:lnTo>
                      <a:pt x="169" y="1167"/>
                    </a:lnTo>
                    <a:lnTo>
                      <a:pt x="169" y="1165"/>
                    </a:lnTo>
                    <a:lnTo>
                      <a:pt x="171" y="1164"/>
                    </a:lnTo>
                    <a:lnTo>
                      <a:pt x="178" y="1154"/>
                    </a:lnTo>
                    <a:lnTo>
                      <a:pt x="183" y="1148"/>
                    </a:lnTo>
                    <a:lnTo>
                      <a:pt x="188" y="1147"/>
                    </a:lnTo>
                    <a:lnTo>
                      <a:pt x="181" y="1108"/>
                    </a:lnTo>
                    <a:lnTo>
                      <a:pt x="178" y="1097"/>
                    </a:lnTo>
                    <a:lnTo>
                      <a:pt x="171" y="1070"/>
                    </a:lnTo>
                    <a:lnTo>
                      <a:pt x="169" y="1047"/>
                    </a:lnTo>
                    <a:lnTo>
                      <a:pt x="169" y="1047"/>
                    </a:lnTo>
                    <a:lnTo>
                      <a:pt x="171" y="1042"/>
                    </a:lnTo>
                    <a:lnTo>
                      <a:pt x="172" y="1040"/>
                    </a:lnTo>
                    <a:lnTo>
                      <a:pt x="194" y="1029"/>
                    </a:lnTo>
                    <a:lnTo>
                      <a:pt x="211" y="1009"/>
                    </a:lnTo>
                    <a:lnTo>
                      <a:pt x="214" y="1006"/>
                    </a:lnTo>
                    <a:lnTo>
                      <a:pt x="216" y="1003"/>
                    </a:lnTo>
                    <a:lnTo>
                      <a:pt x="260" y="961"/>
                    </a:lnTo>
                    <a:lnTo>
                      <a:pt x="275" y="951"/>
                    </a:lnTo>
                    <a:lnTo>
                      <a:pt x="278" y="950"/>
                    </a:lnTo>
                    <a:lnTo>
                      <a:pt x="280" y="948"/>
                    </a:lnTo>
                    <a:lnTo>
                      <a:pt x="283" y="947"/>
                    </a:lnTo>
                    <a:lnTo>
                      <a:pt x="285" y="948"/>
                    </a:lnTo>
                    <a:lnTo>
                      <a:pt x="285" y="950"/>
                    </a:lnTo>
                    <a:lnTo>
                      <a:pt x="283" y="951"/>
                    </a:lnTo>
                    <a:lnTo>
                      <a:pt x="281" y="954"/>
                    </a:lnTo>
                    <a:lnTo>
                      <a:pt x="278" y="956"/>
                    </a:lnTo>
                    <a:lnTo>
                      <a:pt x="272" y="959"/>
                    </a:lnTo>
                    <a:lnTo>
                      <a:pt x="258" y="969"/>
                    </a:lnTo>
                    <a:lnTo>
                      <a:pt x="224" y="1004"/>
                    </a:lnTo>
                    <a:lnTo>
                      <a:pt x="206" y="1025"/>
                    </a:lnTo>
                    <a:lnTo>
                      <a:pt x="203" y="1029"/>
                    </a:lnTo>
                    <a:lnTo>
                      <a:pt x="202" y="1031"/>
                    </a:lnTo>
                    <a:lnTo>
                      <a:pt x="200" y="1034"/>
                    </a:lnTo>
                    <a:lnTo>
                      <a:pt x="200" y="1034"/>
                    </a:lnTo>
                    <a:lnTo>
                      <a:pt x="199" y="1042"/>
                    </a:lnTo>
                    <a:lnTo>
                      <a:pt x="191" y="1058"/>
                    </a:lnTo>
                    <a:lnTo>
                      <a:pt x="189" y="1064"/>
                    </a:lnTo>
                    <a:lnTo>
                      <a:pt x="189" y="1067"/>
                    </a:lnTo>
                    <a:lnTo>
                      <a:pt x="189" y="1090"/>
                    </a:lnTo>
                    <a:lnTo>
                      <a:pt x="191" y="1095"/>
                    </a:lnTo>
                    <a:lnTo>
                      <a:pt x="191" y="1098"/>
                    </a:lnTo>
                    <a:lnTo>
                      <a:pt x="197" y="1106"/>
                    </a:lnTo>
                    <a:lnTo>
                      <a:pt x="197" y="1108"/>
                    </a:lnTo>
                    <a:lnTo>
                      <a:pt x="203" y="1111"/>
                    </a:lnTo>
                    <a:lnTo>
                      <a:pt x="219" y="1119"/>
                    </a:lnTo>
                    <a:lnTo>
                      <a:pt x="222" y="1119"/>
                    </a:lnTo>
                    <a:lnTo>
                      <a:pt x="224" y="1119"/>
                    </a:lnTo>
                    <a:lnTo>
                      <a:pt x="224" y="1115"/>
                    </a:lnTo>
                    <a:lnTo>
                      <a:pt x="222" y="1112"/>
                    </a:lnTo>
                    <a:lnTo>
                      <a:pt x="217" y="1103"/>
                    </a:lnTo>
                    <a:lnTo>
                      <a:pt x="216" y="1095"/>
                    </a:lnTo>
                    <a:lnTo>
                      <a:pt x="216" y="1094"/>
                    </a:lnTo>
                    <a:lnTo>
                      <a:pt x="224" y="1073"/>
                    </a:lnTo>
                    <a:lnTo>
                      <a:pt x="228" y="1076"/>
                    </a:lnTo>
                    <a:lnTo>
                      <a:pt x="260" y="1106"/>
                    </a:lnTo>
                    <a:lnTo>
                      <a:pt x="266" y="1109"/>
                    </a:lnTo>
                    <a:lnTo>
                      <a:pt x="267" y="1109"/>
                    </a:lnTo>
                    <a:lnTo>
                      <a:pt x="271" y="1108"/>
                    </a:lnTo>
                    <a:lnTo>
                      <a:pt x="274" y="1106"/>
                    </a:lnTo>
                    <a:lnTo>
                      <a:pt x="278" y="1095"/>
                    </a:lnTo>
                    <a:lnTo>
                      <a:pt x="286" y="1075"/>
                    </a:lnTo>
                    <a:lnTo>
                      <a:pt x="286" y="1072"/>
                    </a:lnTo>
                    <a:lnTo>
                      <a:pt x="291" y="1054"/>
                    </a:lnTo>
                    <a:lnTo>
                      <a:pt x="291" y="1029"/>
                    </a:lnTo>
                    <a:lnTo>
                      <a:pt x="294" y="1012"/>
                    </a:lnTo>
                    <a:lnTo>
                      <a:pt x="306" y="1003"/>
                    </a:lnTo>
                    <a:lnTo>
                      <a:pt x="308" y="1003"/>
                    </a:lnTo>
                    <a:lnTo>
                      <a:pt x="306" y="1006"/>
                    </a:lnTo>
                    <a:lnTo>
                      <a:pt x="300" y="1019"/>
                    </a:lnTo>
                    <a:lnTo>
                      <a:pt x="294" y="1033"/>
                    </a:lnTo>
                    <a:lnTo>
                      <a:pt x="294" y="1036"/>
                    </a:lnTo>
                    <a:lnTo>
                      <a:pt x="296" y="1039"/>
                    </a:lnTo>
                    <a:lnTo>
                      <a:pt x="299" y="1048"/>
                    </a:lnTo>
                    <a:lnTo>
                      <a:pt x="302" y="1054"/>
                    </a:lnTo>
                    <a:lnTo>
                      <a:pt x="302" y="1058"/>
                    </a:lnTo>
                    <a:lnTo>
                      <a:pt x="303" y="1058"/>
                    </a:lnTo>
                    <a:lnTo>
                      <a:pt x="311" y="1061"/>
                    </a:lnTo>
                    <a:lnTo>
                      <a:pt x="316" y="1061"/>
                    </a:lnTo>
                    <a:lnTo>
                      <a:pt x="381" y="1078"/>
                    </a:lnTo>
                    <a:lnTo>
                      <a:pt x="381" y="1079"/>
                    </a:lnTo>
                    <a:lnTo>
                      <a:pt x="378" y="1081"/>
                    </a:lnTo>
                    <a:lnTo>
                      <a:pt x="377" y="1081"/>
                    </a:lnTo>
                    <a:lnTo>
                      <a:pt x="372" y="1081"/>
                    </a:lnTo>
                    <a:lnTo>
                      <a:pt x="361" y="1081"/>
                    </a:lnTo>
                    <a:lnTo>
                      <a:pt x="353" y="1079"/>
                    </a:lnTo>
                    <a:lnTo>
                      <a:pt x="330" y="1073"/>
                    </a:lnTo>
                    <a:lnTo>
                      <a:pt x="328" y="1072"/>
                    </a:lnTo>
                    <a:lnTo>
                      <a:pt x="317" y="1067"/>
                    </a:lnTo>
                    <a:lnTo>
                      <a:pt x="314" y="1067"/>
                    </a:lnTo>
                    <a:lnTo>
                      <a:pt x="306" y="1069"/>
                    </a:lnTo>
                    <a:lnTo>
                      <a:pt x="296" y="1075"/>
                    </a:lnTo>
                    <a:lnTo>
                      <a:pt x="294" y="1076"/>
                    </a:lnTo>
                    <a:lnTo>
                      <a:pt x="289" y="1097"/>
                    </a:lnTo>
                    <a:lnTo>
                      <a:pt x="289" y="1122"/>
                    </a:lnTo>
                    <a:lnTo>
                      <a:pt x="291" y="1123"/>
                    </a:lnTo>
                    <a:lnTo>
                      <a:pt x="292" y="1128"/>
                    </a:lnTo>
                    <a:lnTo>
                      <a:pt x="294" y="1134"/>
                    </a:lnTo>
                    <a:lnTo>
                      <a:pt x="296" y="1139"/>
                    </a:lnTo>
                    <a:lnTo>
                      <a:pt x="299" y="1144"/>
                    </a:lnTo>
                    <a:lnTo>
                      <a:pt x="300" y="1145"/>
                    </a:lnTo>
                    <a:lnTo>
                      <a:pt x="300" y="1148"/>
                    </a:lnTo>
                    <a:lnTo>
                      <a:pt x="300" y="1151"/>
                    </a:lnTo>
                    <a:lnTo>
                      <a:pt x="299" y="1154"/>
                    </a:lnTo>
                    <a:lnTo>
                      <a:pt x="296" y="1156"/>
                    </a:lnTo>
                    <a:lnTo>
                      <a:pt x="286" y="1167"/>
                    </a:lnTo>
                    <a:lnTo>
                      <a:pt x="288" y="1170"/>
                    </a:lnTo>
                    <a:lnTo>
                      <a:pt x="289" y="1173"/>
                    </a:lnTo>
                    <a:lnTo>
                      <a:pt x="310" y="1189"/>
                    </a:lnTo>
                    <a:lnTo>
                      <a:pt x="335" y="1203"/>
                    </a:lnTo>
                    <a:lnTo>
                      <a:pt x="336" y="1206"/>
                    </a:lnTo>
                    <a:lnTo>
                      <a:pt x="339" y="1209"/>
                    </a:lnTo>
                    <a:lnTo>
                      <a:pt x="344" y="1223"/>
                    </a:lnTo>
                    <a:lnTo>
                      <a:pt x="355" y="1250"/>
                    </a:lnTo>
                    <a:lnTo>
                      <a:pt x="355" y="1253"/>
                    </a:lnTo>
                    <a:lnTo>
                      <a:pt x="353" y="1258"/>
                    </a:lnTo>
                    <a:lnTo>
                      <a:pt x="350" y="1269"/>
                    </a:lnTo>
                    <a:lnTo>
                      <a:pt x="349" y="1270"/>
                    </a:lnTo>
                    <a:lnTo>
                      <a:pt x="349" y="1272"/>
                    </a:lnTo>
                    <a:lnTo>
                      <a:pt x="346" y="1273"/>
                    </a:lnTo>
                    <a:lnTo>
                      <a:pt x="339" y="1273"/>
                    </a:lnTo>
                    <a:lnTo>
                      <a:pt x="331" y="1278"/>
                    </a:lnTo>
                    <a:lnTo>
                      <a:pt x="328" y="1279"/>
                    </a:lnTo>
                    <a:lnTo>
                      <a:pt x="325" y="1283"/>
                    </a:lnTo>
                    <a:lnTo>
                      <a:pt x="324" y="1284"/>
                    </a:lnTo>
                    <a:lnTo>
                      <a:pt x="322" y="1287"/>
                    </a:lnTo>
                    <a:lnTo>
                      <a:pt x="305" y="1319"/>
                    </a:lnTo>
                    <a:lnTo>
                      <a:pt x="305" y="1322"/>
                    </a:lnTo>
                    <a:lnTo>
                      <a:pt x="305" y="1325"/>
                    </a:lnTo>
                    <a:lnTo>
                      <a:pt x="306" y="1329"/>
                    </a:lnTo>
                    <a:lnTo>
                      <a:pt x="305" y="1333"/>
                    </a:lnTo>
                    <a:lnTo>
                      <a:pt x="303" y="1336"/>
                    </a:lnTo>
                    <a:lnTo>
                      <a:pt x="299" y="1356"/>
                    </a:lnTo>
                    <a:lnTo>
                      <a:pt x="299" y="1358"/>
                    </a:lnTo>
                    <a:lnTo>
                      <a:pt x="299" y="1358"/>
                    </a:lnTo>
                    <a:lnTo>
                      <a:pt x="285" y="1373"/>
                    </a:lnTo>
                    <a:lnTo>
                      <a:pt x="269" y="1389"/>
                    </a:lnTo>
                    <a:lnTo>
                      <a:pt x="266" y="1392"/>
                    </a:lnTo>
                    <a:lnTo>
                      <a:pt x="266" y="1394"/>
                    </a:lnTo>
                    <a:lnTo>
                      <a:pt x="253" y="1433"/>
                    </a:lnTo>
                    <a:lnTo>
                      <a:pt x="253" y="1436"/>
                    </a:lnTo>
                    <a:lnTo>
                      <a:pt x="253" y="1439"/>
                    </a:lnTo>
                    <a:lnTo>
                      <a:pt x="253" y="1440"/>
                    </a:lnTo>
                    <a:lnTo>
                      <a:pt x="258" y="1453"/>
                    </a:lnTo>
                    <a:lnTo>
                      <a:pt x="260" y="1454"/>
                    </a:lnTo>
                    <a:lnTo>
                      <a:pt x="264" y="1461"/>
                    </a:lnTo>
                    <a:lnTo>
                      <a:pt x="272" y="1475"/>
                    </a:lnTo>
                    <a:lnTo>
                      <a:pt x="272" y="1476"/>
                    </a:lnTo>
                    <a:lnTo>
                      <a:pt x="272" y="1479"/>
                    </a:lnTo>
                    <a:lnTo>
                      <a:pt x="272" y="1479"/>
                    </a:lnTo>
                    <a:lnTo>
                      <a:pt x="271" y="1484"/>
                    </a:lnTo>
                    <a:lnTo>
                      <a:pt x="269" y="1484"/>
                    </a:lnTo>
                    <a:lnTo>
                      <a:pt x="267" y="1484"/>
                    </a:lnTo>
                    <a:lnTo>
                      <a:pt x="266" y="1484"/>
                    </a:lnTo>
                    <a:lnTo>
                      <a:pt x="256" y="1478"/>
                    </a:lnTo>
                    <a:lnTo>
                      <a:pt x="255" y="1476"/>
                    </a:lnTo>
                    <a:lnTo>
                      <a:pt x="253" y="1473"/>
                    </a:lnTo>
                    <a:lnTo>
                      <a:pt x="252" y="1462"/>
                    </a:lnTo>
                    <a:lnTo>
                      <a:pt x="253" y="1461"/>
                    </a:lnTo>
                    <a:lnTo>
                      <a:pt x="253" y="1458"/>
                    </a:lnTo>
                    <a:lnTo>
                      <a:pt x="253" y="1458"/>
                    </a:lnTo>
                    <a:lnTo>
                      <a:pt x="253" y="1456"/>
                    </a:lnTo>
                    <a:lnTo>
                      <a:pt x="252" y="1447"/>
                    </a:lnTo>
                    <a:lnTo>
                      <a:pt x="250" y="1445"/>
                    </a:lnTo>
                    <a:lnTo>
                      <a:pt x="247" y="1442"/>
                    </a:lnTo>
                    <a:lnTo>
                      <a:pt x="242" y="1440"/>
                    </a:lnTo>
                    <a:lnTo>
                      <a:pt x="242" y="1440"/>
                    </a:lnTo>
                    <a:lnTo>
                      <a:pt x="233" y="1442"/>
                    </a:lnTo>
                    <a:lnTo>
                      <a:pt x="231" y="1444"/>
                    </a:lnTo>
                    <a:lnTo>
                      <a:pt x="231" y="1445"/>
                    </a:lnTo>
                    <a:lnTo>
                      <a:pt x="230" y="1447"/>
                    </a:lnTo>
                    <a:lnTo>
                      <a:pt x="227" y="1465"/>
                    </a:lnTo>
                    <a:lnTo>
                      <a:pt x="225" y="1473"/>
                    </a:lnTo>
                    <a:lnTo>
                      <a:pt x="227" y="1478"/>
                    </a:lnTo>
                    <a:lnTo>
                      <a:pt x="228" y="1479"/>
                    </a:lnTo>
                    <a:lnTo>
                      <a:pt x="228" y="1484"/>
                    </a:lnTo>
                    <a:lnTo>
                      <a:pt x="236" y="1498"/>
                    </a:lnTo>
                    <a:lnTo>
                      <a:pt x="236" y="1500"/>
                    </a:lnTo>
                    <a:lnTo>
                      <a:pt x="236" y="1503"/>
                    </a:lnTo>
                    <a:lnTo>
                      <a:pt x="239" y="1508"/>
                    </a:lnTo>
                    <a:lnTo>
                      <a:pt x="244" y="1515"/>
                    </a:lnTo>
                    <a:lnTo>
                      <a:pt x="256" y="1526"/>
                    </a:lnTo>
                    <a:lnTo>
                      <a:pt x="277" y="1553"/>
                    </a:lnTo>
                    <a:lnTo>
                      <a:pt x="277" y="1569"/>
                    </a:lnTo>
                    <a:lnTo>
                      <a:pt x="277" y="1570"/>
                    </a:lnTo>
                    <a:lnTo>
                      <a:pt x="277" y="1573"/>
                    </a:lnTo>
                    <a:lnTo>
                      <a:pt x="280" y="1579"/>
                    </a:lnTo>
                    <a:lnTo>
                      <a:pt x="281" y="1583"/>
                    </a:lnTo>
                    <a:lnTo>
                      <a:pt x="286" y="1586"/>
                    </a:lnTo>
                    <a:lnTo>
                      <a:pt x="299" y="1592"/>
                    </a:lnTo>
                    <a:lnTo>
                      <a:pt x="300" y="1592"/>
                    </a:lnTo>
                    <a:lnTo>
                      <a:pt x="300" y="1592"/>
                    </a:lnTo>
                    <a:lnTo>
                      <a:pt x="302" y="1590"/>
                    </a:lnTo>
                    <a:lnTo>
                      <a:pt x="302" y="1589"/>
                    </a:lnTo>
                    <a:lnTo>
                      <a:pt x="300" y="1573"/>
                    </a:lnTo>
                    <a:lnTo>
                      <a:pt x="299" y="1570"/>
                    </a:lnTo>
                    <a:lnTo>
                      <a:pt x="299" y="1569"/>
                    </a:lnTo>
                    <a:lnTo>
                      <a:pt x="297" y="1567"/>
                    </a:lnTo>
                    <a:lnTo>
                      <a:pt x="294" y="1565"/>
                    </a:lnTo>
                    <a:lnTo>
                      <a:pt x="291" y="1564"/>
                    </a:lnTo>
                    <a:lnTo>
                      <a:pt x="275" y="1525"/>
                    </a:lnTo>
                    <a:lnTo>
                      <a:pt x="275" y="1525"/>
                    </a:lnTo>
                    <a:lnTo>
                      <a:pt x="278" y="1520"/>
                    </a:lnTo>
                    <a:lnTo>
                      <a:pt x="286" y="1512"/>
                    </a:lnTo>
                    <a:lnTo>
                      <a:pt x="289" y="1511"/>
                    </a:lnTo>
                    <a:lnTo>
                      <a:pt x="306" y="1500"/>
                    </a:lnTo>
                    <a:lnTo>
                      <a:pt x="310" y="1500"/>
                    </a:lnTo>
                    <a:lnTo>
                      <a:pt x="311" y="1500"/>
                    </a:lnTo>
                    <a:lnTo>
                      <a:pt x="313" y="1500"/>
                    </a:lnTo>
                    <a:lnTo>
                      <a:pt x="338" y="1519"/>
                    </a:lnTo>
                    <a:lnTo>
                      <a:pt x="369" y="1547"/>
                    </a:lnTo>
                    <a:lnTo>
                      <a:pt x="371" y="1548"/>
                    </a:lnTo>
                    <a:lnTo>
                      <a:pt x="375" y="1554"/>
                    </a:lnTo>
                    <a:lnTo>
                      <a:pt x="383" y="1562"/>
                    </a:lnTo>
                    <a:lnTo>
                      <a:pt x="408" y="1573"/>
                    </a:lnTo>
                    <a:lnTo>
                      <a:pt x="410" y="1573"/>
                    </a:lnTo>
                    <a:lnTo>
                      <a:pt x="411" y="1572"/>
                    </a:lnTo>
                    <a:lnTo>
                      <a:pt x="413" y="1570"/>
                    </a:lnTo>
                    <a:lnTo>
                      <a:pt x="416" y="1567"/>
                    </a:lnTo>
                    <a:lnTo>
                      <a:pt x="417" y="1564"/>
                    </a:lnTo>
                    <a:lnTo>
                      <a:pt x="419" y="1561"/>
                    </a:lnTo>
                    <a:lnTo>
                      <a:pt x="419" y="1528"/>
                    </a:lnTo>
                    <a:lnTo>
                      <a:pt x="419" y="1526"/>
                    </a:lnTo>
                    <a:lnTo>
                      <a:pt x="419" y="1523"/>
                    </a:lnTo>
                    <a:lnTo>
                      <a:pt x="417" y="1522"/>
                    </a:lnTo>
                    <a:lnTo>
                      <a:pt x="406" y="1514"/>
                    </a:lnTo>
                    <a:lnTo>
                      <a:pt x="403" y="1512"/>
                    </a:lnTo>
                    <a:lnTo>
                      <a:pt x="402" y="1511"/>
                    </a:lnTo>
                    <a:lnTo>
                      <a:pt x="402" y="1511"/>
                    </a:lnTo>
                    <a:lnTo>
                      <a:pt x="399" y="1498"/>
                    </a:lnTo>
                    <a:lnTo>
                      <a:pt x="399" y="1498"/>
                    </a:lnTo>
                    <a:lnTo>
                      <a:pt x="399" y="1494"/>
                    </a:lnTo>
                    <a:lnTo>
                      <a:pt x="400" y="1494"/>
                    </a:lnTo>
                    <a:lnTo>
                      <a:pt x="406" y="1486"/>
                    </a:lnTo>
                    <a:lnTo>
                      <a:pt x="436" y="1509"/>
                    </a:lnTo>
                    <a:lnTo>
                      <a:pt x="456" y="1526"/>
                    </a:lnTo>
                    <a:lnTo>
                      <a:pt x="464" y="1533"/>
                    </a:lnTo>
                    <a:lnTo>
                      <a:pt x="486" y="1536"/>
                    </a:lnTo>
                    <a:lnTo>
                      <a:pt x="500" y="1536"/>
                    </a:lnTo>
                    <a:lnTo>
                      <a:pt x="505" y="1536"/>
                    </a:lnTo>
                    <a:lnTo>
                      <a:pt x="506" y="1534"/>
                    </a:lnTo>
                    <a:lnTo>
                      <a:pt x="527" y="1520"/>
                    </a:lnTo>
                    <a:lnTo>
                      <a:pt x="553" y="1500"/>
                    </a:lnTo>
                    <a:lnTo>
                      <a:pt x="583" y="1490"/>
                    </a:lnTo>
                    <a:lnTo>
                      <a:pt x="591" y="1467"/>
                    </a:lnTo>
                    <a:lnTo>
                      <a:pt x="597" y="1448"/>
                    </a:lnTo>
                    <a:lnTo>
                      <a:pt x="622" y="1447"/>
                    </a:lnTo>
                    <a:lnTo>
                      <a:pt x="624" y="1447"/>
                    </a:lnTo>
                    <a:lnTo>
                      <a:pt x="627" y="1447"/>
                    </a:lnTo>
                    <a:lnTo>
                      <a:pt x="630" y="1448"/>
                    </a:lnTo>
                    <a:lnTo>
                      <a:pt x="646" y="1451"/>
                    </a:lnTo>
                    <a:lnTo>
                      <a:pt x="667" y="1454"/>
                    </a:lnTo>
                    <a:lnTo>
                      <a:pt x="691" y="1454"/>
                    </a:lnTo>
                    <a:lnTo>
                      <a:pt x="694" y="1453"/>
                    </a:lnTo>
                    <a:lnTo>
                      <a:pt x="700" y="1450"/>
                    </a:lnTo>
                    <a:lnTo>
                      <a:pt x="711" y="1445"/>
                    </a:lnTo>
                    <a:close/>
                  </a:path>
                </a:pathLst>
              </a:custGeom>
              <a:solidFill>
                <a:schemeClr val="tx2"/>
              </a:solidFill>
              <a:ln w="9525">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grpSp>
        <p:grpSp>
          <p:nvGrpSpPr>
            <p:cNvPr id="44" name="Gruppe 291"/>
            <p:cNvGrpSpPr/>
            <p:nvPr/>
          </p:nvGrpSpPr>
          <p:grpSpPr bwMode="auto">
            <a:xfrm>
              <a:off x="8443807" y="4462472"/>
              <a:ext cx="212533" cy="210564"/>
              <a:chOff x="5782091" y="4820254"/>
              <a:chExt cx="902683" cy="1150566"/>
            </a:xfrm>
            <a:solidFill>
              <a:srgbClr val="08273B"/>
            </a:solidFill>
          </p:grpSpPr>
          <p:sp>
            <p:nvSpPr>
              <p:cNvPr id="46" name="Freeform 1287"/>
              <p:cNvSpPr>
                <a:spLocks/>
              </p:cNvSpPr>
              <p:nvPr/>
            </p:nvSpPr>
            <p:spPr bwMode="auto">
              <a:xfrm>
                <a:off x="5968364" y="4879000"/>
                <a:ext cx="44418" cy="47284"/>
              </a:xfrm>
              <a:custGeom>
                <a:avLst/>
                <a:gdLst/>
                <a:ahLst/>
                <a:cxnLst>
                  <a:cxn ang="0">
                    <a:pos x="17" y="2"/>
                  </a:cxn>
                  <a:cxn ang="0">
                    <a:pos x="15" y="0"/>
                  </a:cxn>
                  <a:cxn ang="0">
                    <a:pos x="14" y="0"/>
                  </a:cxn>
                  <a:cxn ang="0">
                    <a:pos x="6" y="2"/>
                  </a:cxn>
                  <a:cxn ang="0">
                    <a:pos x="5" y="2"/>
                  </a:cxn>
                  <a:cxn ang="0">
                    <a:pos x="3" y="2"/>
                  </a:cxn>
                  <a:cxn ang="0">
                    <a:pos x="3" y="3"/>
                  </a:cxn>
                  <a:cxn ang="0">
                    <a:pos x="0" y="9"/>
                  </a:cxn>
                  <a:cxn ang="0">
                    <a:pos x="3" y="16"/>
                  </a:cxn>
                  <a:cxn ang="0">
                    <a:pos x="5" y="17"/>
                  </a:cxn>
                  <a:cxn ang="0">
                    <a:pos x="23" y="33"/>
                  </a:cxn>
                  <a:cxn ang="0">
                    <a:pos x="26" y="33"/>
                  </a:cxn>
                  <a:cxn ang="0">
                    <a:pos x="30" y="33"/>
                  </a:cxn>
                  <a:cxn ang="0">
                    <a:pos x="31" y="31"/>
                  </a:cxn>
                  <a:cxn ang="0">
                    <a:pos x="31" y="30"/>
                  </a:cxn>
                  <a:cxn ang="0">
                    <a:pos x="31" y="30"/>
                  </a:cxn>
                  <a:cxn ang="0">
                    <a:pos x="31" y="27"/>
                  </a:cxn>
                  <a:cxn ang="0">
                    <a:pos x="25" y="11"/>
                  </a:cxn>
                  <a:cxn ang="0">
                    <a:pos x="17" y="2"/>
                  </a:cxn>
                </a:cxnLst>
                <a:rect l="0" t="0" r="r" b="b"/>
                <a:pathLst>
                  <a:path w="31" h="33">
                    <a:moveTo>
                      <a:pt x="17" y="2"/>
                    </a:moveTo>
                    <a:lnTo>
                      <a:pt x="15" y="0"/>
                    </a:lnTo>
                    <a:lnTo>
                      <a:pt x="14" y="0"/>
                    </a:lnTo>
                    <a:lnTo>
                      <a:pt x="6" y="2"/>
                    </a:lnTo>
                    <a:lnTo>
                      <a:pt x="5" y="2"/>
                    </a:lnTo>
                    <a:lnTo>
                      <a:pt x="3" y="2"/>
                    </a:lnTo>
                    <a:lnTo>
                      <a:pt x="3" y="3"/>
                    </a:lnTo>
                    <a:lnTo>
                      <a:pt x="0" y="9"/>
                    </a:lnTo>
                    <a:lnTo>
                      <a:pt x="3" y="16"/>
                    </a:lnTo>
                    <a:lnTo>
                      <a:pt x="5" y="17"/>
                    </a:lnTo>
                    <a:lnTo>
                      <a:pt x="23" y="33"/>
                    </a:lnTo>
                    <a:lnTo>
                      <a:pt x="26" y="33"/>
                    </a:lnTo>
                    <a:lnTo>
                      <a:pt x="30" y="33"/>
                    </a:lnTo>
                    <a:lnTo>
                      <a:pt x="31" y="31"/>
                    </a:lnTo>
                    <a:lnTo>
                      <a:pt x="31" y="30"/>
                    </a:lnTo>
                    <a:lnTo>
                      <a:pt x="31" y="30"/>
                    </a:lnTo>
                    <a:lnTo>
                      <a:pt x="31" y="27"/>
                    </a:lnTo>
                    <a:lnTo>
                      <a:pt x="25" y="11"/>
                    </a:lnTo>
                    <a:lnTo>
                      <a:pt x="17" y="2"/>
                    </a:lnTo>
                    <a:close/>
                  </a:path>
                </a:pathLst>
              </a:custGeom>
              <a:grp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47" name="Freeform 1290"/>
              <p:cNvSpPr>
                <a:spLocks/>
              </p:cNvSpPr>
              <p:nvPr/>
            </p:nvSpPr>
            <p:spPr bwMode="auto">
              <a:xfrm>
                <a:off x="6011349" y="4820254"/>
                <a:ext cx="179104" cy="170507"/>
              </a:xfrm>
              <a:custGeom>
                <a:avLst/>
                <a:gdLst/>
                <a:ahLst/>
                <a:cxnLst>
                  <a:cxn ang="0">
                    <a:pos x="37" y="111"/>
                  </a:cxn>
                  <a:cxn ang="0">
                    <a:pos x="51" y="119"/>
                  </a:cxn>
                  <a:cxn ang="0">
                    <a:pos x="54" y="119"/>
                  </a:cxn>
                  <a:cxn ang="0">
                    <a:pos x="56" y="119"/>
                  </a:cxn>
                  <a:cxn ang="0">
                    <a:pos x="70" y="107"/>
                  </a:cxn>
                  <a:cxn ang="0">
                    <a:pos x="76" y="99"/>
                  </a:cxn>
                  <a:cxn ang="0">
                    <a:pos x="82" y="91"/>
                  </a:cxn>
                  <a:cxn ang="0">
                    <a:pos x="84" y="88"/>
                  </a:cxn>
                  <a:cxn ang="0">
                    <a:pos x="85" y="85"/>
                  </a:cxn>
                  <a:cxn ang="0">
                    <a:pos x="87" y="83"/>
                  </a:cxn>
                  <a:cxn ang="0">
                    <a:pos x="92" y="80"/>
                  </a:cxn>
                  <a:cxn ang="0">
                    <a:pos x="110" y="69"/>
                  </a:cxn>
                  <a:cxn ang="0">
                    <a:pos x="114" y="66"/>
                  </a:cxn>
                  <a:cxn ang="0">
                    <a:pos x="123" y="53"/>
                  </a:cxn>
                  <a:cxn ang="0">
                    <a:pos x="125" y="47"/>
                  </a:cxn>
                  <a:cxn ang="0">
                    <a:pos x="125" y="46"/>
                  </a:cxn>
                  <a:cxn ang="0">
                    <a:pos x="107" y="44"/>
                  </a:cxn>
                  <a:cxn ang="0">
                    <a:pos x="104" y="44"/>
                  </a:cxn>
                  <a:cxn ang="0">
                    <a:pos x="101" y="46"/>
                  </a:cxn>
                  <a:cxn ang="0">
                    <a:pos x="100" y="49"/>
                  </a:cxn>
                  <a:cxn ang="0">
                    <a:pos x="100" y="50"/>
                  </a:cxn>
                  <a:cxn ang="0">
                    <a:pos x="90" y="53"/>
                  </a:cxn>
                  <a:cxn ang="0">
                    <a:pos x="89" y="53"/>
                  </a:cxn>
                  <a:cxn ang="0">
                    <a:pos x="85" y="52"/>
                  </a:cxn>
                  <a:cxn ang="0">
                    <a:pos x="85" y="52"/>
                  </a:cxn>
                  <a:cxn ang="0">
                    <a:pos x="78" y="35"/>
                  </a:cxn>
                  <a:cxn ang="0">
                    <a:pos x="68" y="11"/>
                  </a:cxn>
                  <a:cxn ang="0">
                    <a:pos x="67" y="8"/>
                  </a:cxn>
                  <a:cxn ang="0">
                    <a:pos x="64" y="7"/>
                  </a:cxn>
                  <a:cxn ang="0">
                    <a:pos x="59" y="7"/>
                  </a:cxn>
                  <a:cxn ang="0">
                    <a:pos x="37" y="0"/>
                  </a:cxn>
                  <a:cxn ang="0">
                    <a:pos x="35" y="0"/>
                  </a:cxn>
                  <a:cxn ang="0">
                    <a:pos x="35" y="0"/>
                  </a:cxn>
                  <a:cxn ang="0">
                    <a:pos x="35" y="0"/>
                  </a:cxn>
                  <a:cxn ang="0">
                    <a:pos x="21" y="3"/>
                  </a:cxn>
                  <a:cxn ang="0">
                    <a:pos x="1" y="11"/>
                  </a:cxn>
                  <a:cxn ang="0">
                    <a:pos x="0" y="14"/>
                  </a:cxn>
                  <a:cxn ang="0">
                    <a:pos x="0" y="16"/>
                  </a:cxn>
                  <a:cxn ang="0">
                    <a:pos x="0" y="60"/>
                  </a:cxn>
                  <a:cxn ang="0">
                    <a:pos x="17" y="94"/>
                  </a:cxn>
                  <a:cxn ang="0">
                    <a:pos x="37" y="111"/>
                  </a:cxn>
                </a:cxnLst>
                <a:rect l="0" t="0" r="r" b="b"/>
                <a:pathLst>
                  <a:path w="125" h="119">
                    <a:moveTo>
                      <a:pt x="37" y="111"/>
                    </a:moveTo>
                    <a:lnTo>
                      <a:pt x="51" y="119"/>
                    </a:lnTo>
                    <a:lnTo>
                      <a:pt x="54" y="119"/>
                    </a:lnTo>
                    <a:lnTo>
                      <a:pt x="56" y="119"/>
                    </a:lnTo>
                    <a:lnTo>
                      <a:pt x="70" y="107"/>
                    </a:lnTo>
                    <a:lnTo>
                      <a:pt x="76" y="99"/>
                    </a:lnTo>
                    <a:lnTo>
                      <a:pt x="82" y="91"/>
                    </a:lnTo>
                    <a:lnTo>
                      <a:pt x="84" y="88"/>
                    </a:lnTo>
                    <a:lnTo>
                      <a:pt x="85" y="85"/>
                    </a:lnTo>
                    <a:lnTo>
                      <a:pt x="87" y="83"/>
                    </a:lnTo>
                    <a:lnTo>
                      <a:pt x="92" y="80"/>
                    </a:lnTo>
                    <a:lnTo>
                      <a:pt x="110" y="69"/>
                    </a:lnTo>
                    <a:lnTo>
                      <a:pt x="114" y="66"/>
                    </a:lnTo>
                    <a:lnTo>
                      <a:pt x="123" y="53"/>
                    </a:lnTo>
                    <a:lnTo>
                      <a:pt x="125" y="47"/>
                    </a:lnTo>
                    <a:lnTo>
                      <a:pt x="125" y="46"/>
                    </a:lnTo>
                    <a:lnTo>
                      <a:pt x="107" y="44"/>
                    </a:lnTo>
                    <a:lnTo>
                      <a:pt x="104" y="44"/>
                    </a:lnTo>
                    <a:lnTo>
                      <a:pt x="101" y="46"/>
                    </a:lnTo>
                    <a:lnTo>
                      <a:pt x="100" y="49"/>
                    </a:lnTo>
                    <a:lnTo>
                      <a:pt x="100" y="50"/>
                    </a:lnTo>
                    <a:lnTo>
                      <a:pt x="90" y="53"/>
                    </a:lnTo>
                    <a:lnTo>
                      <a:pt x="89" y="53"/>
                    </a:lnTo>
                    <a:lnTo>
                      <a:pt x="85" y="52"/>
                    </a:lnTo>
                    <a:lnTo>
                      <a:pt x="85" y="52"/>
                    </a:lnTo>
                    <a:lnTo>
                      <a:pt x="78" y="35"/>
                    </a:lnTo>
                    <a:lnTo>
                      <a:pt x="68" y="11"/>
                    </a:lnTo>
                    <a:lnTo>
                      <a:pt x="67" y="8"/>
                    </a:lnTo>
                    <a:lnTo>
                      <a:pt x="64" y="7"/>
                    </a:lnTo>
                    <a:lnTo>
                      <a:pt x="59" y="7"/>
                    </a:lnTo>
                    <a:lnTo>
                      <a:pt x="37" y="0"/>
                    </a:lnTo>
                    <a:lnTo>
                      <a:pt x="35" y="0"/>
                    </a:lnTo>
                    <a:lnTo>
                      <a:pt x="35" y="0"/>
                    </a:lnTo>
                    <a:lnTo>
                      <a:pt x="35" y="0"/>
                    </a:lnTo>
                    <a:lnTo>
                      <a:pt x="21" y="3"/>
                    </a:lnTo>
                    <a:lnTo>
                      <a:pt x="1" y="11"/>
                    </a:lnTo>
                    <a:lnTo>
                      <a:pt x="0" y="14"/>
                    </a:lnTo>
                    <a:lnTo>
                      <a:pt x="0" y="16"/>
                    </a:lnTo>
                    <a:lnTo>
                      <a:pt x="0" y="60"/>
                    </a:lnTo>
                    <a:lnTo>
                      <a:pt x="17" y="94"/>
                    </a:lnTo>
                    <a:lnTo>
                      <a:pt x="37" y="111"/>
                    </a:lnTo>
                    <a:close/>
                  </a:path>
                </a:pathLst>
              </a:custGeom>
              <a:solidFill>
                <a:schemeClr val="tx2"/>
              </a:solid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sp>
            <p:nvSpPr>
              <p:cNvPr id="48" name="Freeform 1359"/>
              <p:cNvSpPr>
                <a:spLocks/>
              </p:cNvSpPr>
              <p:nvPr/>
            </p:nvSpPr>
            <p:spPr bwMode="auto">
              <a:xfrm>
                <a:off x="5782091" y="4858943"/>
                <a:ext cx="902683" cy="1111877"/>
              </a:xfrm>
              <a:custGeom>
                <a:avLst/>
                <a:gdLst/>
                <a:ahLst/>
                <a:cxnLst>
                  <a:cxn ang="0">
                    <a:pos x="627" y="609"/>
                  </a:cxn>
                  <a:cxn ang="0">
                    <a:pos x="574" y="556"/>
                  </a:cxn>
                  <a:cxn ang="0">
                    <a:pos x="533" y="539"/>
                  </a:cxn>
                  <a:cxn ang="0">
                    <a:pos x="516" y="469"/>
                  </a:cxn>
                  <a:cxn ang="0">
                    <a:pos x="549" y="394"/>
                  </a:cxn>
                  <a:cxn ang="0">
                    <a:pos x="524" y="394"/>
                  </a:cxn>
                  <a:cxn ang="0">
                    <a:pos x="510" y="336"/>
                  </a:cxn>
                  <a:cxn ang="0">
                    <a:pos x="542" y="320"/>
                  </a:cxn>
                  <a:cxn ang="0">
                    <a:pos x="520" y="280"/>
                  </a:cxn>
                  <a:cxn ang="0">
                    <a:pos x="503" y="181"/>
                  </a:cxn>
                  <a:cxn ang="0">
                    <a:pos x="569" y="159"/>
                  </a:cxn>
                  <a:cxn ang="0">
                    <a:pos x="602" y="166"/>
                  </a:cxn>
                  <a:cxn ang="0">
                    <a:pos x="581" y="141"/>
                  </a:cxn>
                  <a:cxn ang="0">
                    <a:pos x="541" y="50"/>
                  </a:cxn>
                  <a:cxn ang="0">
                    <a:pos x="514" y="44"/>
                  </a:cxn>
                  <a:cxn ang="0">
                    <a:pos x="506" y="41"/>
                  </a:cxn>
                  <a:cxn ang="0">
                    <a:pos x="442" y="1"/>
                  </a:cxn>
                  <a:cxn ang="0">
                    <a:pos x="358" y="25"/>
                  </a:cxn>
                  <a:cxn ang="0">
                    <a:pos x="277" y="51"/>
                  </a:cxn>
                  <a:cxn ang="0">
                    <a:pos x="247" y="59"/>
                  </a:cxn>
                  <a:cxn ang="0">
                    <a:pos x="225" y="91"/>
                  </a:cxn>
                  <a:cxn ang="0">
                    <a:pos x="220" y="101"/>
                  </a:cxn>
                  <a:cxn ang="0">
                    <a:pos x="211" y="125"/>
                  </a:cxn>
                  <a:cxn ang="0">
                    <a:pos x="167" y="169"/>
                  </a:cxn>
                  <a:cxn ang="0">
                    <a:pos x="116" y="225"/>
                  </a:cxn>
                  <a:cxn ang="0">
                    <a:pos x="180" y="209"/>
                  </a:cxn>
                  <a:cxn ang="0">
                    <a:pos x="238" y="178"/>
                  </a:cxn>
                  <a:cxn ang="0">
                    <a:pos x="267" y="200"/>
                  </a:cxn>
                  <a:cxn ang="0">
                    <a:pos x="267" y="297"/>
                  </a:cxn>
                  <a:cxn ang="0">
                    <a:pos x="277" y="378"/>
                  </a:cxn>
                  <a:cxn ang="0">
                    <a:pos x="230" y="447"/>
                  </a:cxn>
                  <a:cxn ang="0">
                    <a:pos x="163" y="481"/>
                  </a:cxn>
                  <a:cxn ang="0">
                    <a:pos x="119" y="500"/>
                  </a:cxn>
                  <a:cxn ang="0">
                    <a:pos x="86" y="531"/>
                  </a:cxn>
                  <a:cxn ang="0">
                    <a:pos x="27" y="594"/>
                  </a:cxn>
                  <a:cxn ang="0">
                    <a:pos x="30" y="628"/>
                  </a:cxn>
                  <a:cxn ang="0">
                    <a:pos x="22" y="650"/>
                  </a:cxn>
                  <a:cxn ang="0">
                    <a:pos x="85" y="648"/>
                  </a:cxn>
                  <a:cxn ang="0">
                    <a:pos x="83" y="655"/>
                  </a:cxn>
                  <a:cxn ang="0">
                    <a:pos x="45" y="686"/>
                  </a:cxn>
                  <a:cxn ang="0">
                    <a:pos x="85" y="683"/>
                  </a:cxn>
                  <a:cxn ang="0">
                    <a:pos x="135" y="648"/>
                  </a:cxn>
                  <a:cxn ang="0">
                    <a:pos x="210" y="644"/>
                  </a:cxn>
                  <a:cxn ang="0">
                    <a:pos x="286" y="669"/>
                  </a:cxn>
                  <a:cxn ang="0">
                    <a:pos x="260" y="684"/>
                  </a:cxn>
                  <a:cxn ang="0">
                    <a:pos x="231" y="692"/>
                  </a:cxn>
                  <a:cxn ang="0">
                    <a:pos x="253" y="720"/>
                  </a:cxn>
                  <a:cxn ang="0">
                    <a:pos x="306" y="690"/>
                  </a:cxn>
                  <a:cxn ang="0">
                    <a:pos x="363" y="712"/>
                  </a:cxn>
                  <a:cxn ang="0">
                    <a:pos x="436" y="775"/>
                  </a:cxn>
                  <a:cxn ang="0">
                    <a:pos x="506" y="767"/>
                  </a:cxn>
                  <a:cxn ang="0">
                    <a:pos x="519" y="736"/>
                  </a:cxn>
                  <a:cxn ang="0">
                    <a:pos x="569" y="711"/>
                  </a:cxn>
                  <a:cxn ang="0">
                    <a:pos x="630" y="680"/>
                  </a:cxn>
                </a:cxnLst>
                <a:rect l="0" t="0" r="r" b="b"/>
                <a:pathLst>
                  <a:path w="630" h="776">
                    <a:moveTo>
                      <a:pt x="630" y="680"/>
                    </a:moveTo>
                    <a:lnTo>
                      <a:pt x="628" y="675"/>
                    </a:lnTo>
                    <a:lnTo>
                      <a:pt x="625" y="664"/>
                    </a:lnTo>
                    <a:lnTo>
                      <a:pt x="624" y="637"/>
                    </a:lnTo>
                    <a:lnTo>
                      <a:pt x="624" y="619"/>
                    </a:lnTo>
                    <a:lnTo>
                      <a:pt x="627" y="609"/>
                    </a:lnTo>
                    <a:lnTo>
                      <a:pt x="628" y="606"/>
                    </a:lnTo>
                    <a:lnTo>
                      <a:pt x="630" y="598"/>
                    </a:lnTo>
                    <a:lnTo>
                      <a:pt x="627" y="595"/>
                    </a:lnTo>
                    <a:lnTo>
                      <a:pt x="599" y="573"/>
                    </a:lnTo>
                    <a:lnTo>
                      <a:pt x="577" y="556"/>
                    </a:lnTo>
                    <a:lnTo>
                      <a:pt x="574" y="556"/>
                    </a:lnTo>
                    <a:lnTo>
                      <a:pt x="569" y="559"/>
                    </a:lnTo>
                    <a:lnTo>
                      <a:pt x="566" y="562"/>
                    </a:lnTo>
                    <a:lnTo>
                      <a:pt x="560" y="565"/>
                    </a:lnTo>
                    <a:lnTo>
                      <a:pt x="555" y="565"/>
                    </a:lnTo>
                    <a:lnTo>
                      <a:pt x="547" y="559"/>
                    </a:lnTo>
                    <a:lnTo>
                      <a:pt x="533" y="539"/>
                    </a:lnTo>
                    <a:lnTo>
                      <a:pt x="524" y="523"/>
                    </a:lnTo>
                    <a:lnTo>
                      <a:pt x="516" y="503"/>
                    </a:lnTo>
                    <a:lnTo>
                      <a:pt x="513" y="484"/>
                    </a:lnTo>
                    <a:lnTo>
                      <a:pt x="519" y="476"/>
                    </a:lnTo>
                    <a:lnTo>
                      <a:pt x="524" y="472"/>
                    </a:lnTo>
                    <a:lnTo>
                      <a:pt x="516" y="469"/>
                    </a:lnTo>
                    <a:lnTo>
                      <a:pt x="514" y="464"/>
                    </a:lnTo>
                    <a:lnTo>
                      <a:pt x="517" y="459"/>
                    </a:lnTo>
                    <a:lnTo>
                      <a:pt x="528" y="437"/>
                    </a:lnTo>
                    <a:lnTo>
                      <a:pt x="541" y="419"/>
                    </a:lnTo>
                    <a:lnTo>
                      <a:pt x="552" y="398"/>
                    </a:lnTo>
                    <a:lnTo>
                      <a:pt x="549" y="394"/>
                    </a:lnTo>
                    <a:lnTo>
                      <a:pt x="545" y="392"/>
                    </a:lnTo>
                    <a:lnTo>
                      <a:pt x="541" y="394"/>
                    </a:lnTo>
                    <a:lnTo>
                      <a:pt x="538" y="395"/>
                    </a:lnTo>
                    <a:lnTo>
                      <a:pt x="535" y="395"/>
                    </a:lnTo>
                    <a:lnTo>
                      <a:pt x="527" y="395"/>
                    </a:lnTo>
                    <a:lnTo>
                      <a:pt x="524" y="394"/>
                    </a:lnTo>
                    <a:lnTo>
                      <a:pt x="492" y="369"/>
                    </a:lnTo>
                    <a:lnTo>
                      <a:pt x="489" y="364"/>
                    </a:lnTo>
                    <a:lnTo>
                      <a:pt x="488" y="359"/>
                    </a:lnTo>
                    <a:lnTo>
                      <a:pt x="488" y="355"/>
                    </a:lnTo>
                    <a:lnTo>
                      <a:pt x="492" y="347"/>
                    </a:lnTo>
                    <a:lnTo>
                      <a:pt x="510" y="336"/>
                    </a:lnTo>
                    <a:lnTo>
                      <a:pt x="513" y="336"/>
                    </a:lnTo>
                    <a:lnTo>
                      <a:pt x="520" y="334"/>
                    </a:lnTo>
                    <a:lnTo>
                      <a:pt x="528" y="334"/>
                    </a:lnTo>
                    <a:lnTo>
                      <a:pt x="531" y="334"/>
                    </a:lnTo>
                    <a:lnTo>
                      <a:pt x="541" y="325"/>
                    </a:lnTo>
                    <a:lnTo>
                      <a:pt x="542" y="320"/>
                    </a:lnTo>
                    <a:lnTo>
                      <a:pt x="544" y="314"/>
                    </a:lnTo>
                    <a:lnTo>
                      <a:pt x="536" y="306"/>
                    </a:lnTo>
                    <a:lnTo>
                      <a:pt x="533" y="306"/>
                    </a:lnTo>
                    <a:lnTo>
                      <a:pt x="520" y="311"/>
                    </a:lnTo>
                    <a:lnTo>
                      <a:pt x="510" y="300"/>
                    </a:lnTo>
                    <a:lnTo>
                      <a:pt x="520" y="280"/>
                    </a:lnTo>
                    <a:lnTo>
                      <a:pt x="533" y="250"/>
                    </a:lnTo>
                    <a:lnTo>
                      <a:pt x="519" y="226"/>
                    </a:lnTo>
                    <a:lnTo>
                      <a:pt x="503" y="219"/>
                    </a:lnTo>
                    <a:lnTo>
                      <a:pt x="499" y="212"/>
                    </a:lnTo>
                    <a:lnTo>
                      <a:pt x="499" y="206"/>
                    </a:lnTo>
                    <a:lnTo>
                      <a:pt x="503" y="181"/>
                    </a:lnTo>
                    <a:lnTo>
                      <a:pt x="513" y="169"/>
                    </a:lnTo>
                    <a:lnTo>
                      <a:pt x="531" y="156"/>
                    </a:lnTo>
                    <a:lnTo>
                      <a:pt x="535" y="153"/>
                    </a:lnTo>
                    <a:lnTo>
                      <a:pt x="539" y="153"/>
                    </a:lnTo>
                    <a:lnTo>
                      <a:pt x="566" y="158"/>
                    </a:lnTo>
                    <a:lnTo>
                      <a:pt x="569" y="159"/>
                    </a:lnTo>
                    <a:lnTo>
                      <a:pt x="574" y="162"/>
                    </a:lnTo>
                    <a:lnTo>
                      <a:pt x="577" y="166"/>
                    </a:lnTo>
                    <a:lnTo>
                      <a:pt x="578" y="169"/>
                    </a:lnTo>
                    <a:lnTo>
                      <a:pt x="583" y="173"/>
                    </a:lnTo>
                    <a:lnTo>
                      <a:pt x="586" y="173"/>
                    </a:lnTo>
                    <a:lnTo>
                      <a:pt x="602" y="166"/>
                    </a:lnTo>
                    <a:lnTo>
                      <a:pt x="602" y="156"/>
                    </a:lnTo>
                    <a:lnTo>
                      <a:pt x="597" y="145"/>
                    </a:lnTo>
                    <a:lnTo>
                      <a:pt x="592" y="142"/>
                    </a:lnTo>
                    <a:lnTo>
                      <a:pt x="589" y="141"/>
                    </a:lnTo>
                    <a:lnTo>
                      <a:pt x="586" y="139"/>
                    </a:lnTo>
                    <a:lnTo>
                      <a:pt x="581" y="141"/>
                    </a:lnTo>
                    <a:lnTo>
                      <a:pt x="577" y="139"/>
                    </a:lnTo>
                    <a:lnTo>
                      <a:pt x="567" y="122"/>
                    </a:lnTo>
                    <a:lnTo>
                      <a:pt x="556" y="94"/>
                    </a:lnTo>
                    <a:lnTo>
                      <a:pt x="553" y="67"/>
                    </a:lnTo>
                    <a:lnTo>
                      <a:pt x="552" y="62"/>
                    </a:lnTo>
                    <a:lnTo>
                      <a:pt x="541" y="50"/>
                    </a:lnTo>
                    <a:lnTo>
                      <a:pt x="539" y="47"/>
                    </a:lnTo>
                    <a:lnTo>
                      <a:pt x="530" y="41"/>
                    </a:lnTo>
                    <a:lnTo>
                      <a:pt x="525" y="37"/>
                    </a:lnTo>
                    <a:lnTo>
                      <a:pt x="522" y="37"/>
                    </a:lnTo>
                    <a:lnTo>
                      <a:pt x="514" y="34"/>
                    </a:lnTo>
                    <a:lnTo>
                      <a:pt x="514" y="44"/>
                    </a:lnTo>
                    <a:lnTo>
                      <a:pt x="514" y="44"/>
                    </a:lnTo>
                    <a:lnTo>
                      <a:pt x="513" y="45"/>
                    </a:lnTo>
                    <a:lnTo>
                      <a:pt x="513" y="45"/>
                    </a:lnTo>
                    <a:lnTo>
                      <a:pt x="510" y="44"/>
                    </a:lnTo>
                    <a:lnTo>
                      <a:pt x="506" y="41"/>
                    </a:lnTo>
                    <a:lnTo>
                      <a:pt x="506" y="41"/>
                    </a:lnTo>
                    <a:lnTo>
                      <a:pt x="506" y="39"/>
                    </a:lnTo>
                    <a:lnTo>
                      <a:pt x="505" y="37"/>
                    </a:lnTo>
                    <a:lnTo>
                      <a:pt x="460" y="3"/>
                    </a:lnTo>
                    <a:lnTo>
                      <a:pt x="455" y="1"/>
                    </a:lnTo>
                    <a:lnTo>
                      <a:pt x="450" y="0"/>
                    </a:lnTo>
                    <a:lnTo>
                      <a:pt x="442" y="1"/>
                    </a:lnTo>
                    <a:lnTo>
                      <a:pt x="438" y="1"/>
                    </a:lnTo>
                    <a:lnTo>
                      <a:pt x="420" y="12"/>
                    </a:lnTo>
                    <a:lnTo>
                      <a:pt x="391" y="26"/>
                    </a:lnTo>
                    <a:lnTo>
                      <a:pt x="385" y="28"/>
                    </a:lnTo>
                    <a:lnTo>
                      <a:pt x="370" y="26"/>
                    </a:lnTo>
                    <a:lnTo>
                      <a:pt x="358" y="25"/>
                    </a:lnTo>
                    <a:lnTo>
                      <a:pt x="356" y="25"/>
                    </a:lnTo>
                    <a:lnTo>
                      <a:pt x="356" y="23"/>
                    </a:lnTo>
                    <a:lnTo>
                      <a:pt x="322" y="11"/>
                    </a:lnTo>
                    <a:lnTo>
                      <a:pt x="322" y="30"/>
                    </a:lnTo>
                    <a:lnTo>
                      <a:pt x="295" y="42"/>
                    </a:lnTo>
                    <a:lnTo>
                      <a:pt x="277" y="51"/>
                    </a:lnTo>
                    <a:lnTo>
                      <a:pt x="269" y="51"/>
                    </a:lnTo>
                    <a:lnTo>
                      <a:pt x="263" y="50"/>
                    </a:lnTo>
                    <a:lnTo>
                      <a:pt x="261" y="50"/>
                    </a:lnTo>
                    <a:lnTo>
                      <a:pt x="258" y="51"/>
                    </a:lnTo>
                    <a:lnTo>
                      <a:pt x="249" y="59"/>
                    </a:lnTo>
                    <a:lnTo>
                      <a:pt x="247" y="59"/>
                    </a:lnTo>
                    <a:lnTo>
                      <a:pt x="245" y="69"/>
                    </a:lnTo>
                    <a:lnTo>
                      <a:pt x="245" y="70"/>
                    </a:lnTo>
                    <a:lnTo>
                      <a:pt x="244" y="72"/>
                    </a:lnTo>
                    <a:lnTo>
                      <a:pt x="242" y="73"/>
                    </a:lnTo>
                    <a:lnTo>
                      <a:pt x="236" y="78"/>
                    </a:lnTo>
                    <a:lnTo>
                      <a:pt x="225" y="91"/>
                    </a:lnTo>
                    <a:lnTo>
                      <a:pt x="224" y="92"/>
                    </a:lnTo>
                    <a:lnTo>
                      <a:pt x="224" y="94"/>
                    </a:lnTo>
                    <a:lnTo>
                      <a:pt x="224" y="97"/>
                    </a:lnTo>
                    <a:lnTo>
                      <a:pt x="222" y="100"/>
                    </a:lnTo>
                    <a:lnTo>
                      <a:pt x="222" y="101"/>
                    </a:lnTo>
                    <a:lnTo>
                      <a:pt x="220" y="101"/>
                    </a:lnTo>
                    <a:lnTo>
                      <a:pt x="219" y="101"/>
                    </a:lnTo>
                    <a:lnTo>
                      <a:pt x="217" y="100"/>
                    </a:lnTo>
                    <a:lnTo>
                      <a:pt x="217" y="97"/>
                    </a:lnTo>
                    <a:lnTo>
                      <a:pt x="214" y="114"/>
                    </a:lnTo>
                    <a:lnTo>
                      <a:pt x="213" y="117"/>
                    </a:lnTo>
                    <a:lnTo>
                      <a:pt x="211" y="125"/>
                    </a:lnTo>
                    <a:lnTo>
                      <a:pt x="211" y="128"/>
                    </a:lnTo>
                    <a:lnTo>
                      <a:pt x="210" y="131"/>
                    </a:lnTo>
                    <a:lnTo>
                      <a:pt x="189" y="148"/>
                    </a:lnTo>
                    <a:lnTo>
                      <a:pt x="175" y="162"/>
                    </a:lnTo>
                    <a:lnTo>
                      <a:pt x="170" y="167"/>
                    </a:lnTo>
                    <a:lnTo>
                      <a:pt x="167" y="169"/>
                    </a:lnTo>
                    <a:lnTo>
                      <a:pt x="164" y="170"/>
                    </a:lnTo>
                    <a:lnTo>
                      <a:pt x="155" y="173"/>
                    </a:lnTo>
                    <a:lnTo>
                      <a:pt x="141" y="183"/>
                    </a:lnTo>
                    <a:lnTo>
                      <a:pt x="124" y="201"/>
                    </a:lnTo>
                    <a:lnTo>
                      <a:pt x="117" y="219"/>
                    </a:lnTo>
                    <a:lnTo>
                      <a:pt x="116" y="225"/>
                    </a:lnTo>
                    <a:lnTo>
                      <a:pt x="116" y="226"/>
                    </a:lnTo>
                    <a:lnTo>
                      <a:pt x="117" y="228"/>
                    </a:lnTo>
                    <a:lnTo>
                      <a:pt x="124" y="228"/>
                    </a:lnTo>
                    <a:lnTo>
                      <a:pt x="167" y="222"/>
                    </a:lnTo>
                    <a:lnTo>
                      <a:pt x="180" y="214"/>
                    </a:lnTo>
                    <a:lnTo>
                      <a:pt x="180" y="209"/>
                    </a:lnTo>
                    <a:lnTo>
                      <a:pt x="181" y="206"/>
                    </a:lnTo>
                    <a:lnTo>
                      <a:pt x="186" y="200"/>
                    </a:lnTo>
                    <a:lnTo>
                      <a:pt x="188" y="195"/>
                    </a:lnTo>
                    <a:lnTo>
                      <a:pt x="189" y="194"/>
                    </a:lnTo>
                    <a:lnTo>
                      <a:pt x="203" y="184"/>
                    </a:lnTo>
                    <a:lnTo>
                      <a:pt x="238" y="178"/>
                    </a:lnTo>
                    <a:lnTo>
                      <a:pt x="244" y="176"/>
                    </a:lnTo>
                    <a:lnTo>
                      <a:pt x="245" y="176"/>
                    </a:lnTo>
                    <a:lnTo>
                      <a:pt x="255" y="178"/>
                    </a:lnTo>
                    <a:lnTo>
                      <a:pt x="260" y="181"/>
                    </a:lnTo>
                    <a:lnTo>
                      <a:pt x="264" y="191"/>
                    </a:lnTo>
                    <a:lnTo>
                      <a:pt x="267" y="200"/>
                    </a:lnTo>
                    <a:lnTo>
                      <a:pt x="281" y="248"/>
                    </a:lnTo>
                    <a:lnTo>
                      <a:pt x="272" y="278"/>
                    </a:lnTo>
                    <a:lnTo>
                      <a:pt x="269" y="289"/>
                    </a:lnTo>
                    <a:lnTo>
                      <a:pt x="267" y="294"/>
                    </a:lnTo>
                    <a:lnTo>
                      <a:pt x="267" y="297"/>
                    </a:lnTo>
                    <a:lnTo>
                      <a:pt x="267" y="297"/>
                    </a:lnTo>
                    <a:lnTo>
                      <a:pt x="267" y="298"/>
                    </a:lnTo>
                    <a:lnTo>
                      <a:pt x="280" y="319"/>
                    </a:lnTo>
                    <a:lnTo>
                      <a:pt x="280" y="320"/>
                    </a:lnTo>
                    <a:lnTo>
                      <a:pt x="283" y="320"/>
                    </a:lnTo>
                    <a:lnTo>
                      <a:pt x="285" y="342"/>
                    </a:lnTo>
                    <a:lnTo>
                      <a:pt x="277" y="378"/>
                    </a:lnTo>
                    <a:lnTo>
                      <a:pt x="275" y="386"/>
                    </a:lnTo>
                    <a:lnTo>
                      <a:pt x="267" y="403"/>
                    </a:lnTo>
                    <a:lnTo>
                      <a:pt x="264" y="409"/>
                    </a:lnTo>
                    <a:lnTo>
                      <a:pt x="252" y="425"/>
                    </a:lnTo>
                    <a:lnTo>
                      <a:pt x="244" y="437"/>
                    </a:lnTo>
                    <a:lnTo>
                      <a:pt x="230" y="447"/>
                    </a:lnTo>
                    <a:lnTo>
                      <a:pt x="180" y="481"/>
                    </a:lnTo>
                    <a:lnTo>
                      <a:pt x="178" y="483"/>
                    </a:lnTo>
                    <a:lnTo>
                      <a:pt x="172" y="484"/>
                    </a:lnTo>
                    <a:lnTo>
                      <a:pt x="172" y="484"/>
                    </a:lnTo>
                    <a:lnTo>
                      <a:pt x="167" y="483"/>
                    </a:lnTo>
                    <a:lnTo>
                      <a:pt x="163" y="481"/>
                    </a:lnTo>
                    <a:lnTo>
                      <a:pt x="161" y="481"/>
                    </a:lnTo>
                    <a:lnTo>
                      <a:pt x="144" y="483"/>
                    </a:lnTo>
                    <a:lnTo>
                      <a:pt x="135" y="484"/>
                    </a:lnTo>
                    <a:lnTo>
                      <a:pt x="120" y="494"/>
                    </a:lnTo>
                    <a:lnTo>
                      <a:pt x="120" y="495"/>
                    </a:lnTo>
                    <a:lnTo>
                      <a:pt x="119" y="500"/>
                    </a:lnTo>
                    <a:lnTo>
                      <a:pt x="119" y="500"/>
                    </a:lnTo>
                    <a:lnTo>
                      <a:pt x="116" y="506"/>
                    </a:lnTo>
                    <a:lnTo>
                      <a:pt x="99" y="530"/>
                    </a:lnTo>
                    <a:lnTo>
                      <a:pt x="99" y="530"/>
                    </a:lnTo>
                    <a:lnTo>
                      <a:pt x="97" y="531"/>
                    </a:lnTo>
                    <a:lnTo>
                      <a:pt x="86" y="531"/>
                    </a:lnTo>
                    <a:lnTo>
                      <a:pt x="39" y="536"/>
                    </a:lnTo>
                    <a:lnTo>
                      <a:pt x="6" y="564"/>
                    </a:lnTo>
                    <a:lnTo>
                      <a:pt x="11" y="587"/>
                    </a:lnTo>
                    <a:lnTo>
                      <a:pt x="25" y="592"/>
                    </a:lnTo>
                    <a:lnTo>
                      <a:pt x="27" y="594"/>
                    </a:lnTo>
                    <a:lnTo>
                      <a:pt x="27" y="594"/>
                    </a:lnTo>
                    <a:lnTo>
                      <a:pt x="28" y="598"/>
                    </a:lnTo>
                    <a:lnTo>
                      <a:pt x="30" y="601"/>
                    </a:lnTo>
                    <a:lnTo>
                      <a:pt x="33" y="622"/>
                    </a:lnTo>
                    <a:lnTo>
                      <a:pt x="33" y="623"/>
                    </a:lnTo>
                    <a:lnTo>
                      <a:pt x="31" y="626"/>
                    </a:lnTo>
                    <a:lnTo>
                      <a:pt x="30" y="628"/>
                    </a:lnTo>
                    <a:lnTo>
                      <a:pt x="22" y="628"/>
                    </a:lnTo>
                    <a:lnTo>
                      <a:pt x="17" y="630"/>
                    </a:lnTo>
                    <a:lnTo>
                      <a:pt x="0" y="642"/>
                    </a:lnTo>
                    <a:lnTo>
                      <a:pt x="13" y="656"/>
                    </a:lnTo>
                    <a:lnTo>
                      <a:pt x="19" y="658"/>
                    </a:lnTo>
                    <a:lnTo>
                      <a:pt x="22" y="650"/>
                    </a:lnTo>
                    <a:lnTo>
                      <a:pt x="50" y="651"/>
                    </a:lnTo>
                    <a:lnTo>
                      <a:pt x="55" y="651"/>
                    </a:lnTo>
                    <a:lnTo>
                      <a:pt x="60" y="655"/>
                    </a:lnTo>
                    <a:lnTo>
                      <a:pt x="61" y="655"/>
                    </a:lnTo>
                    <a:lnTo>
                      <a:pt x="80" y="650"/>
                    </a:lnTo>
                    <a:lnTo>
                      <a:pt x="85" y="648"/>
                    </a:lnTo>
                    <a:lnTo>
                      <a:pt x="86" y="648"/>
                    </a:lnTo>
                    <a:lnTo>
                      <a:pt x="88" y="648"/>
                    </a:lnTo>
                    <a:lnTo>
                      <a:pt x="88" y="650"/>
                    </a:lnTo>
                    <a:lnTo>
                      <a:pt x="88" y="650"/>
                    </a:lnTo>
                    <a:lnTo>
                      <a:pt x="85" y="653"/>
                    </a:lnTo>
                    <a:lnTo>
                      <a:pt x="83" y="655"/>
                    </a:lnTo>
                    <a:lnTo>
                      <a:pt x="78" y="656"/>
                    </a:lnTo>
                    <a:lnTo>
                      <a:pt x="64" y="659"/>
                    </a:lnTo>
                    <a:lnTo>
                      <a:pt x="47" y="664"/>
                    </a:lnTo>
                    <a:lnTo>
                      <a:pt x="42" y="664"/>
                    </a:lnTo>
                    <a:lnTo>
                      <a:pt x="45" y="684"/>
                    </a:lnTo>
                    <a:lnTo>
                      <a:pt x="45" y="686"/>
                    </a:lnTo>
                    <a:lnTo>
                      <a:pt x="47" y="687"/>
                    </a:lnTo>
                    <a:lnTo>
                      <a:pt x="56" y="692"/>
                    </a:lnTo>
                    <a:lnTo>
                      <a:pt x="72" y="695"/>
                    </a:lnTo>
                    <a:lnTo>
                      <a:pt x="75" y="695"/>
                    </a:lnTo>
                    <a:lnTo>
                      <a:pt x="77" y="692"/>
                    </a:lnTo>
                    <a:lnTo>
                      <a:pt x="85" y="683"/>
                    </a:lnTo>
                    <a:lnTo>
                      <a:pt x="91" y="678"/>
                    </a:lnTo>
                    <a:lnTo>
                      <a:pt x="92" y="676"/>
                    </a:lnTo>
                    <a:lnTo>
                      <a:pt x="97" y="676"/>
                    </a:lnTo>
                    <a:lnTo>
                      <a:pt x="131" y="662"/>
                    </a:lnTo>
                    <a:lnTo>
                      <a:pt x="135" y="651"/>
                    </a:lnTo>
                    <a:lnTo>
                      <a:pt x="135" y="648"/>
                    </a:lnTo>
                    <a:lnTo>
                      <a:pt x="138" y="647"/>
                    </a:lnTo>
                    <a:lnTo>
                      <a:pt x="144" y="644"/>
                    </a:lnTo>
                    <a:lnTo>
                      <a:pt x="149" y="642"/>
                    </a:lnTo>
                    <a:lnTo>
                      <a:pt x="161" y="640"/>
                    </a:lnTo>
                    <a:lnTo>
                      <a:pt x="194" y="640"/>
                    </a:lnTo>
                    <a:lnTo>
                      <a:pt x="210" y="644"/>
                    </a:lnTo>
                    <a:lnTo>
                      <a:pt x="256" y="662"/>
                    </a:lnTo>
                    <a:lnTo>
                      <a:pt x="285" y="662"/>
                    </a:lnTo>
                    <a:lnTo>
                      <a:pt x="286" y="662"/>
                    </a:lnTo>
                    <a:lnTo>
                      <a:pt x="288" y="665"/>
                    </a:lnTo>
                    <a:lnTo>
                      <a:pt x="288" y="665"/>
                    </a:lnTo>
                    <a:lnTo>
                      <a:pt x="286" y="669"/>
                    </a:lnTo>
                    <a:lnTo>
                      <a:pt x="285" y="673"/>
                    </a:lnTo>
                    <a:lnTo>
                      <a:pt x="285" y="675"/>
                    </a:lnTo>
                    <a:lnTo>
                      <a:pt x="277" y="678"/>
                    </a:lnTo>
                    <a:lnTo>
                      <a:pt x="269" y="681"/>
                    </a:lnTo>
                    <a:lnTo>
                      <a:pt x="263" y="683"/>
                    </a:lnTo>
                    <a:lnTo>
                      <a:pt x="260" y="684"/>
                    </a:lnTo>
                    <a:lnTo>
                      <a:pt x="249" y="684"/>
                    </a:lnTo>
                    <a:lnTo>
                      <a:pt x="247" y="683"/>
                    </a:lnTo>
                    <a:lnTo>
                      <a:pt x="245" y="683"/>
                    </a:lnTo>
                    <a:lnTo>
                      <a:pt x="231" y="689"/>
                    </a:lnTo>
                    <a:lnTo>
                      <a:pt x="231" y="690"/>
                    </a:lnTo>
                    <a:lnTo>
                      <a:pt x="231" y="692"/>
                    </a:lnTo>
                    <a:lnTo>
                      <a:pt x="231" y="706"/>
                    </a:lnTo>
                    <a:lnTo>
                      <a:pt x="235" y="711"/>
                    </a:lnTo>
                    <a:lnTo>
                      <a:pt x="244" y="715"/>
                    </a:lnTo>
                    <a:lnTo>
                      <a:pt x="249" y="719"/>
                    </a:lnTo>
                    <a:lnTo>
                      <a:pt x="252" y="720"/>
                    </a:lnTo>
                    <a:lnTo>
                      <a:pt x="253" y="720"/>
                    </a:lnTo>
                    <a:lnTo>
                      <a:pt x="266" y="717"/>
                    </a:lnTo>
                    <a:lnTo>
                      <a:pt x="288" y="711"/>
                    </a:lnTo>
                    <a:lnTo>
                      <a:pt x="302" y="697"/>
                    </a:lnTo>
                    <a:lnTo>
                      <a:pt x="303" y="695"/>
                    </a:lnTo>
                    <a:lnTo>
                      <a:pt x="303" y="694"/>
                    </a:lnTo>
                    <a:lnTo>
                      <a:pt x="306" y="690"/>
                    </a:lnTo>
                    <a:lnTo>
                      <a:pt x="311" y="689"/>
                    </a:lnTo>
                    <a:lnTo>
                      <a:pt x="316" y="687"/>
                    </a:lnTo>
                    <a:lnTo>
                      <a:pt x="342" y="684"/>
                    </a:lnTo>
                    <a:lnTo>
                      <a:pt x="344" y="684"/>
                    </a:lnTo>
                    <a:lnTo>
                      <a:pt x="358" y="708"/>
                    </a:lnTo>
                    <a:lnTo>
                      <a:pt x="363" y="712"/>
                    </a:lnTo>
                    <a:lnTo>
                      <a:pt x="364" y="717"/>
                    </a:lnTo>
                    <a:lnTo>
                      <a:pt x="389" y="742"/>
                    </a:lnTo>
                    <a:lnTo>
                      <a:pt x="413" y="767"/>
                    </a:lnTo>
                    <a:lnTo>
                      <a:pt x="417" y="770"/>
                    </a:lnTo>
                    <a:lnTo>
                      <a:pt x="419" y="770"/>
                    </a:lnTo>
                    <a:lnTo>
                      <a:pt x="436" y="775"/>
                    </a:lnTo>
                    <a:lnTo>
                      <a:pt x="452" y="776"/>
                    </a:lnTo>
                    <a:lnTo>
                      <a:pt x="463" y="776"/>
                    </a:lnTo>
                    <a:lnTo>
                      <a:pt x="483" y="776"/>
                    </a:lnTo>
                    <a:lnTo>
                      <a:pt x="505" y="769"/>
                    </a:lnTo>
                    <a:lnTo>
                      <a:pt x="506" y="769"/>
                    </a:lnTo>
                    <a:lnTo>
                      <a:pt x="506" y="767"/>
                    </a:lnTo>
                    <a:lnTo>
                      <a:pt x="511" y="762"/>
                    </a:lnTo>
                    <a:lnTo>
                      <a:pt x="511" y="758"/>
                    </a:lnTo>
                    <a:lnTo>
                      <a:pt x="511" y="755"/>
                    </a:lnTo>
                    <a:lnTo>
                      <a:pt x="511" y="751"/>
                    </a:lnTo>
                    <a:lnTo>
                      <a:pt x="513" y="745"/>
                    </a:lnTo>
                    <a:lnTo>
                      <a:pt x="519" y="736"/>
                    </a:lnTo>
                    <a:lnTo>
                      <a:pt x="519" y="733"/>
                    </a:lnTo>
                    <a:lnTo>
                      <a:pt x="520" y="731"/>
                    </a:lnTo>
                    <a:lnTo>
                      <a:pt x="552" y="709"/>
                    </a:lnTo>
                    <a:lnTo>
                      <a:pt x="556" y="709"/>
                    </a:lnTo>
                    <a:lnTo>
                      <a:pt x="556" y="711"/>
                    </a:lnTo>
                    <a:lnTo>
                      <a:pt x="569" y="711"/>
                    </a:lnTo>
                    <a:lnTo>
                      <a:pt x="577" y="711"/>
                    </a:lnTo>
                    <a:lnTo>
                      <a:pt x="583" y="708"/>
                    </a:lnTo>
                    <a:lnTo>
                      <a:pt x="589" y="706"/>
                    </a:lnTo>
                    <a:lnTo>
                      <a:pt x="617" y="694"/>
                    </a:lnTo>
                    <a:lnTo>
                      <a:pt x="622" y="689"/>
                    </a:lnTo>
                    <a:lnTo>
                      <a:pt x="630" y="680"/>
                    </a:lnTo>
                    <a:close/>
                  </a:path>
                </a:pathLst>
              </a:custGeom>
              <a:solidFill>
                <a:schemeClr val="tx2"/>
              </a:solidFill>
              <a:ln w="2">
                <a:solidFill>
                  <a:schemeClr val="bg1"/>
                </a:solidFill>
                <a:round/>
                <a:headEnd/>
                <a:tailEnd/>
              </a:ln>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Gill Sans" charset="0"/>
                  <a:ea typeface="ＭＳ Ｐゴシック" charset="-128"/>
                  <a:sym typeface="Gill Sans" charset="0"/>
                </a:endParaRPr>
              </a:p>
            </p:txBody>
          </p:sp>
        </p:grpSp>
        <p:sp>
          <p:nvSpPr>
            <p:cNvPr id="45" name="Freeform 1360"/>
            <p:cNvSpPr>
              <a:spLocks/>
            </p:cNvSpPr>
            <p:nvPr/>
          </p:nvSpPr>
          <p:spPr bwMode="auto">
            <a:xfrm>
              <a:off x="8711667" y="4625575"/>
              <a:ext cx="198702" cy="39333"/>
            </a:xfrm>
            <a:custGeom>
              <a:avLst/>
              <a:gdLst>
                <a:gd name="T0" fmla="*/ 2147483647 w 589"/>
                <a:gd name="T1" fmla="*/ 2147483647 h 150"/>
                <a:gd name="T2" fmla="*/ 2147483647 w 589"/>
                <a:gd name="T3" fmla="*/ 2147483647 h 150"/>
                <a:gd name="T4" fmla="*/ 2147483647 w 589"/>
                <a:gd name="T5" fmla="*/ 2147483647 h 150"/>
                <a:gd name="T6" fmla="*/ 2147483647 w 589"/>
                <a:gd name="T7" fmla="*/ 2147483647 h 150"/>
                <a:gd name="T8" fmla="*/ 2147483647 w 589"/>
                <a:gd name="T9" fmla="*/ 2147483647 h 150"/>
                <a:gd name="T10" fmla="*/ 2147483647 w 589"/>
                <a:gd name="T11" fmla="*/ 2147483647 h 150"/>
                <a:gd name="T12" fmla="*/ 2147483647 w 589"/>
                <a:gd name="T13" fmla="*/ 2147483647 h 150"/>
                <a:gd name="T14" fmla="*/ 2147483647 w 589"/>
                <a:gd name="T15" fmla="*/ 2147483647 h 150"/>
                <a:gd name="T16" fmla="*/ 2147483647 w 589"/>
                <a:gd name="T17" fmla="*/ 2147483647 h 150"/>
                <a:gd name="T18" fmla="*/ 2147483647 w 589"/>
                <a:gd name="T19" fmla="*/ 2147483647 h 150"/>
                <a:gd name="T20" fmla="*/ 2147483647 w 589"/>
                <a:gd name="T21" fmla="*/ 2147483647 h 150"/>
                <a:gd name="T22" fmla="*/ 2147483647 w 589"/>
                <a:gd name="T23" fmla="*/ 2147483647 h 150"/>
                <a:gd name="T24" fmla="*/ 2147483647 w 589"/>
                <a:gd name="T25" fmla="*/ 2147483647 h 150"/>
                <a:gd name="T26" fmla="*/ 2147483647 w 589"/>
                <a:gd name="T27" fmla="*/ 2147483647 h 150"/>
                <a:gd name="T28" fmla="*/ 2147483647 w 589"/>
                <a:gd name="T29" fmla="*/ 2147483647 h 150"/>
                <a:gd name="T30" fmla="*/ 2147483647 w 589"/>
                <a:gd name="T31" fmla="*/ 2147483647 h 150"/>
                <a:gd name="T32" fmla="*/ 2147483647 w 589"/>
                <a:gd name="T33" fmla="*/ 2147483647 h 150"/>
                <a:gd name="T34" fmla="*/ 2147483647 w 589"/>
                <a:gd name="T35" fmla="*/ 2147483647 h 150"/>
                <a:gd name="T36" fmla="*/ 2147483647 w 589"/>
                <a:gd name="T37" fmla="*/ 2147483647 h 150"/>
                <a:gd name="T38" fmla="*/ 2147483647 w 589"/>
                <a:gd name="T39" fmla="*/ 2147483647 h 150"/>
                <a:gd name="T40" fmla="*/ 2147483647 w 589"/>
                <a:gd name="T41" fmla="*/ 2147483647 h 150"/>
                <a:gd name="T42" fmla="*/ 2147483647 w 589"/>
                <a:gd name="T43" fmla="*/ 2147483647 h 150"/>
                <a:gd name="T44" fmla="*/ 2147483647 w 589"/>
                <a:gd name="T45" fmla="*/ 2147483647 h 150"/>
                <a:gd name="T46" fmla="*/ 2147483647 w 589"/>
                <a:gd name="T47" fmla="*/ 2147483647 h 150"/>
                <a:gd name="T48" fmla="*/ 2147483647 w 589"/>
                <a:gd name="T49" fmla="*/ 2147483647 h 150"/>
                <a:gd name="T50" fmla="*/ 2147483647 w 589"/>
                <a:gd name="T51" fmla="*/ 2147483647 h 150"/>
                <a:gd name="T52" fmla="*/ 2147483647 w 589"/>
                <a:gd name="T53" fmla="*/ 2147483647 h 150"/>
                <a:gd name="T54" fmla="*/ 2147483647 w 589"/>
                <a:gd name="T55" fmla="*/ 2147483647 h 150"/>
                <a:gd name="T56" fmla="*/ 2147483647 w 589"/>
                <a:gd name="T57" fmla="*/ 2147483647 h 150"/>
                <a:gd name="T58" fmla="*/ 2147483647 w 589"/>
                <a:gd name="T59" fmla="*/ 2147483647 h 150"/>
                <a:gd name="T60" fmla="*/ 2147483647 w 589"/>
                <a:gd name="T61" fmla="*/ 2147483647 h 150"/>
                <a:gd name="T62" fmla="*/ 2147483647 w 589"/>
                <a:gd name="T63" fmla="*/ 2147483647 h 150"/>
                <a:gd name="T64" fmla="*/ 2147483647 w 589"/>
                <a:gd name="T65" fmla="*/ 2147483647 h 150"/>
                <a:gd name="T66" fmla="*/ 2147483647 w 589"/>
                <a:gd name="T67" fmla="*/ 2147483647 h 150"/>
                <a:gd name="T68" fmla="*/ 2147483647 w 589"/>
                <a:gd name="T69" fmla="*/ 2147483647 h 150"/>
                <a:gd name="T70" fmla="*/ 2147483647 w 589"/>
                <a:gd name="T71" fmla="*/ 2147483647 h 150"/>
                <a:gd name="T72" fmla="*/ 2147483647 w 589"/>
                <a:gd name="T73" fmla="*/ 2147483647 h 150"/>
                <a:gd name="T74" fmla="*/ 2147483647 w 589"/>
                <a:gd name="T75" fmla="*/ 2147483647 h 150"/>
                <a:gd name="T76" fmla="*/ 2147483647 w 589"/>
                <a:gd name="T77" fmla="*/ 2147483647 h 150"/>
                <a:gd name="T78" fmla="*/ 2147483647 w 589"/>
                <a:gd name="T79" fmla="*/ 2147483647 h 150"/>
                <a:gd name="T80" fmla="*/ 2147483647 w 589"/>
                <a:gd name="T81" fmla="*/ 2147483647 h 150"/>
                <a:gd name="T82" fmla="*/ 2147483647 w 589"/>
                <a:gd name="T83" fmla="*/ 2147483647 h 150"/>
                <a:gd name="T84" fmla="*/ 2147483647 w 589"/>
                <a:gd name="T85" fmla="*/ 2147483647 h 150"/>
                <a:gd name="T86" fmla="*/ 2147483647 w 589"/>
                <a:gd name="T87" fmla="*/ 2147483647 h 150"/>
                <a:gd name="T88" fmla="*/ 2147483647 w 589"/>
                <a:gd name="T89" fmla="*/ 2147483647 h 150"/>
                <a:gd name="T90" fmla="*/ 2147483647 w 589"/>
                <a:gd name="T91" fmla="*/ 2147483647 h 150"/>
                <a:gd name="T92" fmla="*/ 2147483647 w 589"/>
                <a:gd name="T93" fmla="*/ 2147483647 h 150"/>
                <a:gd name="T94" fmla="*/ 2147483647 w 589"/>
                <a:gd name="T95" fmla="*/ 2147483647 h 150"/>
                <a:gd name="T96" fmla="*/ 2147483647 w 589"/>
                <a:gd name="T97" fmla="*/ 2147483647 h 150"/>
                <a:gd name="T98" fmla="*/ 2147483647 w 589"/>
                <a:gd name="T99" fmla="*/ 2147483647 h 150"/>
                <a:gd name="T100" fmla="*/ 2147483647 w 589"/>
                <a:gd name="T101" fmla="*/ 2147483647 h 150"/>
                <a:gd name="T102" fmla="*/ 2147483647 w 589"/>
                <a:gd name="T103" fmla="*/ 2147483647 h 150"/>
                <a:gd name="T104" fmla="*/ 2147483647 w 589"/>
                <a:gd name="T105" fmla="*/ 2147483647 h 150"/>
                <a:gd name="T106" fmla="*/ 2147483647 w 589"/>
                <a:gd name="T107" fmla="*/ 2147483647 h 150"/>
                <a:gd name="T108" fmla="*/ 2147483647 w 589"/>
                <a:gd name="T109" fmla="*/ 2147483647 h 150"/>
                <a:gd name="T110" fmla="*/ 2147483647 w 589"/>
                <a:gd name="T111" fmla="*/ 0 h 150"/>
                <a:gd name="T112" fmla="*/ 2147483647 w 589"/>
                <a:gd name="T113" fmla="*/ 2147483647 h 150"/>
                <a:gd name="T114" fmla="*/ 2147483647 w 589"/>
                <a:gd name="T115" fmla="*/ 2147483647 h 150"/>
                <a:gd name="T116" fmla="*/ 2147483647 w 589"/>
                <a:gd name="T117" fmla="*/ 2147483647 h 150"/>
                <a:gd name="T118" fmla="*/ 2147483647 w 589"/>
                <a:gd name="T119" fmla="*/ 2147483647 h 150"/>
                <a:gd name="T120" fmla="*/ 2147483647 w 589"/>
                <a:gd name="T121" fmla="*/ 2147483647 h 150"/>
                <a:gd name="T122" fmla="*/ 2147483647 w 589"/>
                <a:gd name="T123" fmla="*/ 2147483647 h 150"/>
                <a:gd name="T124" fmla="*/ 0 w 589"/>
                <a:gd name="T125" fmla="*/ 2147483647 h 15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89"/>
                <a:gd name="T190" fmla="*/ 0 h 150"/>
                <a:gd name="T191" fmla="*/ 589 w 589"/>
                <a:gd name="T192" fmla="*/ 150 h 15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89" h="150">
                  <a:moveTo>
                    <a:pt x="1" y="69"/>
                  </a:moveTo>
                  <a:lnTo>
                    <a:pt x="22" y="70"/>
                  </a:lnTo>
                  <a:lnTo>
                    <a:pt x="23" y="70"/>
                  </a:lnTo>
                  <a:lnTo>
                    <a:pt x="34" y="69"/>
                  </a:lnTo>
                  <a:lnTo>
                    <a:pt x="40" y="66"/>
                  </a:lnTo>
                  <a:lnTo>
                    <a:pt x="87" y="45"/>
                  </a:lnTo>
                  <a:lnTo>
                    <a:pt x="117" y="39"/>
                  </a:lnTo>
                  <a:lnTo>
                    <a:pt x="120" y="38"/>
                  </a:lnTo>
                  <a:lnTo>
                    <a:pt x="125" y="38"/>
                  </a:lnTo>
                  <a:lnTo>
                    <a:pt x="128" y="36"/>
                  </a:lnTo>
                  <a:lnTo>
                    <a:pt x="136" y="30"/>
                  </a:lnTo>
                  <a:lnTo>
                    <a:pt x="137" y="30"/>
                  </a:lnTo>
                  <a:lnTo>
                    <a:pt x="137" y="28"/>
                  </a:lnTo>
                  <a:lnTo>
                    <a:pt x="144" y="16"/>
                  </a:lnTo>
                  <a:lnTo>
                    <a:pt x="150" y="5"/>
                  </a:lnTo>
                  <a:lnTo>
                    <a:pt x="151" y="3"/>
                  </a:lnTo>
                  <a:lnTo>
                    <a:pt x="150" y="3"/>
                  </a:lnTo>
                  <a:lnTo>
                    <a:pt x="153" y="3"/>
                  </a:lnTo>
                  <a:lnTo>
                    <a:pt x="151" y="3"/>
                  </a:lnTo>
                  <a:lnTo>
                    <a:pt x="155" y="3"/>
                  </a:lnTo>
                  <a:lnTo>
                    <a:pt x="161" y="3"/>
                  </a:lnTo>
                  <a:lnTo>
                    <a:pt x="159" y="3"/>
                  </a:lnTo>
                  <a:lnTo>
                    <a:pt x="178" y="19"/>
                  </a:lnTo>
                  <a:lnTo>
                    <a:pt x="194" y="53"/>
                  </a:lnTo>
                  <a:lnTo>
                    <a:pt x="208" y="92"/>
                  </a:lnTo>
                  <a:lnTo>
                    <a:pt x="208" y="91"/>
                  </a:lnTo>
                  <a:lnTo>
                    <a:pt x="208" y="92"/>
                  </a:lnTo>
                  <a:lnTo>
                    <a:pt x="208" y="95"/>
                  </a:lnTo>
                  <a:lnTo>
                    <a:pt x="209" y="106"/>
                  </a:lnTo>
                  <a:lnTo>
                    <a:pt x="211" y="108"/>
                  </a:lnTo>
                  <a:lnTo>
                    <a:pt x="220" y="117"/>
                  </a:lnTo>
                  <a:lnTo>
                    <a:pt x="248" y="133"/>
                  </a:lnTo>
                  <a:lnTo>
                    <a:pt x="250" y="133"/>
                  </a:lnTo>
                  <a:lnTo>
                    <a:pt x="253" y="133"/>
                  </a:lnTo>
                  <a:lnTo>
                    <a:pt x="258" y="131"/>
                  </a:lnTo>
                  <a:lnTo>
                    <a:pt x="259" y="131"/>
                  </a:lnTo>
                  <a:lnTo>
                    <a:pt x="261" y="130"/>
                  </a:lnTo>
                  <a:lnTo>
                    <a:pt x="267" y="122"/>
                  </a:lnTo>
                  <a:lnTo>
                    <a:pt x="269" y="122"/>
                  </a:lnTo>
                  <a:lnTo>
                    <a:pt x="275" y="113"/>
                  </a:lnTo>
                  <a:lnTo>
                    <a:pt x="275" y="111"/>
                  </a:lnTo>
                  <a:lnTo>
                    <a:pt x="275" y="108"/>
                  </a:lnTo>
                  <a:lnTo>
                    <a:pt x="276" y="105"/>
                  </a:lnTo>
                  <a:lnTo>
                    <a:pt x="276" y="103"/>
                  </a:lnTo>
                  <a:lnTo>
                    <a:pt x="275" y="102"/>
                  </a:lnTo>
                  <a:lnTo>
                    <a:pt x="275" y="103"/>
                  </a:lnTo>
                  <a:lnTo>
                    <a:pt x="289" y="92"/>
                  </a:lnTo>
                  <a:lnTo>
                    <a:pt x="314" y="78"/>
                  </a:lnTo>
                  <a:lnTo>
                    <a:pt x="312" y="78"/>
                  </a:lnTo>
                  <a:lnTo>
                    <a:pt x="314" y="80"/>
                  </a:lnTo>
                  <a:lnTo>
                    <a:pt x="312" y="78"/>
                  </a:lnTo>
                  <a:lnTo>
                    <a:pt x="317" y="85"/>
                  </a:lnTo>
                  <a:lnTo>
                    <a:pt x="319" y="88"/>
                  </a:lnTo>
                  <a:lnTo>
                    <a:pt x="345" y="111"/>
                  </a:lnTo>
                  <a:lnTo>
                    <a:pt x="375" y="147"/>
                  </a:lnTo>
                  <a:lnTo>
                    <a:pt x="376" y="149"/>
                  </a:lnTo>
                  <a:lnTo>
                    <a:pt x="378" y="150"/>
                  </a:lnTo>
                  <a:lnTo>
                    <a:pt x="381" y="150"/>
                  </a:lnTo>
                  <a:lnTo>
                    <a:pt x="383" y="150"/>
                  </a:lnTo>
                  <a:lnTo>
                    <a:pt x="389" y="149"/>
                  </a:lnTo>
                  <a:lnTo>
                    <a:pt x="390" y="149"/>
                  </a:lnTo>
                  <a:lnTo>
                    <a:pt x="405" y="138"/>
                  </a:lnTo>
                  <a:lnTo>
                    <a:pt x="442" y="113"/>
                  </a:lnTo>
                  <a:lnTo>
                    <a:pt x="469" y="95"/>
                  </a:lnTo>
                  <a:lnTo>
                    <a:pt x="473" y="94"/>
                  </a:lnTo>
                  <a:lnTo>
                    <a:pt x="472" y="94"/>
                  </a:lnTo>
                  <a:lnTo>
                    <a:pt x="473" y="94"/>
                  </a:lnTo>
                  <a:lnTo>
                    <a:pt x="480" y="99"/>
                  </a:lnTo>
                  <a:lnTo>
                    <a:pt x="486" y="102"/>
                  </a:lnTo>
                  <a:lnTo>
                    <a:pt x="487" y="102"/>
                  </a:lnTo>
                  <a:lnTo>
                    <a:pt x="514" y="99"/>
                  </a:lnTo>
                  <a:lnTo>
                    <a:pt x="515" y="97"/>
                  </a:lnTo>
                  <a:lnTo>
                    <a:pt x="517" y="97"/>
                  </a:lnTo>
                  <a:lnTo>
                    <a:pt x="520" y="92"/>
                  </a:lnTo>
                  <a:lnTo>
                    <a:pt x="523" y="92"/>
                  </a:lnTo>
                  <a:lnTo>
                    <a:pt x="522" y="92"/>
                  </a:lnTo>
                  <a:lnTo>
                    <a:pt x="525" y="91"/>
                  </a:lnTo>
                  <a:lnTo>
                    <a:pt x="528" y="91"/>
                  </a:lnTo>
                  <a:lnTo>
                    <a:pt x="537" y="94"/>
                  </a:lnTo>
                  <a:lnTo>
                    <a:pt x="550" y="102"/>
                  </a:lnTo>
                  <a:lnTo>
                    <a:pt x="558" y="106"/>
                  </a:lnTo>
                  <a:lnTo>
                    <a:pt x="567" y="111"/>
                  </a:lnTo>
                  <a:lnTo>
                    <a:pt x="569" y="111"/>
                  </a:lnTo>
                  <a:lnTo>
                    <a:pt x="583" y="113"/>
                  </a:lnTo>
                  <a:lnTo>
                    <a:pt x="586" y="113"/>
                  </a:lnTo>
                  <a:lnTo>
                    <a:pt x="589" y="110"/>
                  </a:lnTo>
                  <a:lnTo>
                    <a:pt x="589" y="108"/>
                  </a:lnTo>
                  <a:lnTo>
                    <a:pt x="587" y="108"/>
                  </a:lnTo>
                  <a:lnTo>
                    <a:pt x="584" y="110"/>
                  </a:lnTo>
                  <a:lnTo>
                    <a:pt x="581" y="110"/>
                  </a:lnTo>
                  <a:lnTo>
                    <a:pt x="583" y="110"/>
                  </a:lnTo>
                  <a:lnTo>
                    <a:pt x="569" y="108"/>
                  </a:lnTo>
                  <a:lnTo>
                    <a:pt x="559" y="103"/>
                  </a:lnTo>
                  <a:lnTo>
                    <a:pt x="551" y="100"/>
                  </a:lnTo>
                  <a:lnTo>
                    <a:pt x="539" y="91"/>
                  </a:lnTo>
                  <a:lnTo>
                    <a:pt x="530" y="88"/>
                  </a:lnTo>
                  <a:lnTo>
                    <a:pt x="528" y="88"/>
                  </a:lnTo>
                  <a:lnTo>
                    <a:pt x="525" y="88"/>
                  </a:lnTo>
                  <a:lnTo>
                    <a:pt x="522" y="89"/>
                  </a:lnTo>
                  <a:lnTo>
                    <a:pt x="519" y="91"/>
                  </a:lnTo>
                  <a:lnTo>
                    <a:pt x="514" y="95"/>
                  </a:lnTo>
                  <a:lnTo>
                    <a:pt x="514" y="94"/>
                  </a:lnTo>
                  <a:lnTo>
                    <a:pt x="512" y="95"/>
                  </a:lnTo>
                  <a:lnTo>
                    <a:pt x="487" y="99"/>
                  </a:lnTo>
                  <a:lnTo>
                    <a:pt x="481" y="95"/>
                  </a:lnTo>
                  <a:lnTo>
                    <a:pt x="475" y="92"/>
                  </a:lnTo>
                  <a:lnTo>
                    <a:pt x="472" y="91"/>
                  </a:lnTo>
                  <a:lnTo>
                    <a:pt x="469" y="92"/>
                  </a:lnTo>
                  <a:lnTo>
                    <a:pt x="467" y="92"/>
                  </a:lnTo>
                  <a:lnTo>
                    <a:pt x="440" y="111"/>
                  </a:lnTo>
                  <a:lnTo>
                    <a:pt x="403" y="136"/>
                  </a:lnTo>
                  <a:lnTo>
                    <a:pt x="389" y="147"/>
                  </a:lnTo>
                  <a:lnTo>
                    <a:pt x="389" y="145"/>
                  </a:lnTo>
                  <a:lnTo>
                    <a:pt x="381" y="147"/>
                  </a:lnTo>
                  <a:lnTo>
                    <a:pt x="383" y="147"/>
                  </a:lnTo>
                  <a:lnTo>
                    <a:pt x="380" y="147"/>
                  </a:lnTo>
                  <a:lnTo>
                    <a:pt x="378" y="147"/>
                  </a:lnTo>
                  <a:lnTo>
                    <a:pt x="376" y="145"/>
                  </a:lnTo>
                  <a:lnTo>
                    <a:pt x="348" y="108"/>
                  </a:lnTo>
                  <a:lnTo>
                    <a:pt x="347" y="108"/>
                  </a:lnTo>
                  <a:lnTo>
                    <a:pt x="322" y="86"/>
                  </a:lnTo>
                  <a:lnTo>
                    <a:pt x="320" y="83"/>
                  </a:lnTo>
                  <a:lnTo>
                    <a:pt x="315" y="77"/>
                  </a:lnTo>
                  <a:lnTo>
                    <a:pt x="314" y="77"/>
                  </a:lnTo>
                  <a:lnTo>
                    <a:pt x="312" y="77"/>
                  </a:lnTo>
                  <a:lnTo>
                    <a:pt x="287" y="89"/>
                  </a:lnTo>
                  <a:lnTo>
                    <a:pt x="273" y="100"/>
                  </a:lnTo>
                  <a:lnTo>
                    <a:pt x="272" y="103"/>
                  </a:lnTo>
                  <a:lnTo>
                    <a:pt x="273" y="105"/>
                  </a:lnTo>
                  <a:lnTo>
                    <a:pt x="272" y="108"/>
                  </a:lnTo>
                  <a:lnTo>
                    <a:pt x="272" y="111"/>
                  </a:lnTo>
                  <a:lnTo>
                    <a:pt x="272" y="110"/>
                  </a:lnTo>
                  <a:lnTo>
                    <a:pt x="272" y="111"/>
                  </a:lnTo>
                  <a:lnTo>
                    <a:pt x="265" y="120"/>
                  </a:lnTo>
                  <a:lnTo>
                    <a:pt x="258" y="127"/>
                  </a:lnTo>
                  <a:lnTo>
                    <a:pt x="256" y="130"/>
                  </a:lnTo>
                  <a:lnTo>
                    <a:pt x="258" y="128"/>
                  </a:lnTo>
                  <a:lnTo>
                    <a:pt x="253" y="130"/>
                  </a:lnTo>
                  <a:lnTo>
                    <a:pt x="250" y="130"/>
                  </a:lnTo>
                  <a:lnTo>
                    <a:pt x="222" y="114"/>
                  </a:lnTo>
                  <a:lnTo>
                    <a:pt x="212" y="106"/>
                  </a:lnTo>
                  <a:lnTo>
                    <a:pt x="212" y="105"/>
                  </a:lnTo>
                  <a:lnTo>
                    <a:pt x="212" y="106"/>
                  </a:lnTo>
                  <a:lnTo>
                    <a:pt x="211" y="95"/>
                  </a:lnTo>
                  <a:lnTo>
                    <a:pt x="211" y="92"/>
                  </a:lnTo>
                  <a:lnTo>
                    <a:pt x="211" y="94"/>
                  </a:lnTo>
                  <a:lnTo>
                    <a:pt x="211" y="92"/>
                  </a:lnTo>
                  <a:lnTo>
                    <a:pt x="211" y="91"/>
                  </a:lnTo>
                  <a:lnTo>
                    <a:pt x="197" y="52"/>
                  </a:lnTo>
                  <a:lnTo>
                    <a:pt x="181" y="19"/>
                  </a:lnTo>
                  <a:lnTo>
                    <a:pt x="181" y="17"/>
                  </a:lnTo>
                  <a:lnTo>
                    <a:pt x="162" y="0"/>
                  </a:lnTo>
                  <a:lnTo>
                    <a:pt x="161" y="0"/>
                  </a:lnTo>
                  <a:lnTo>
                    <a:pt x="155" y="0"/>
                  </a:lnTo>
                  <a:lnTo>
                    <a:pt x="151" y="0"/>
                  </a:lnTo>
                  <a:lnTo>
                    <a:pt x="148" y="2"/>
                  </a:lnTo>
                  <a:lnTo>
                    <a:pt x="148" y="3"/>
                  </a:lnTo>
                  <a:lnTo>
                    <a:pt x="142" y="14"/>
                  </a:lnTo>
                  <a:lnTo>
                    <a:pt x="136" y="27"/>
                  </a:lnTo>
                  <a:lnTo>
                    <a:pt x="134" y="27"/>
                  </a:lnTo>
                  <a:lnTo>
                    <a:pt x="126" y="33"/>
                  </a:lnTo>
                  <a:lnTo>
                    <a:pt x="123" y="35"/>
                  </a:lnTo>
                  <a:lnTo>
                    <a:pt x="119" y="36"/>
                  </a:lnTo>
                  <a:lnTo>
                    <a:pt x="115" y="36"/>
                  </a:lnTo>
                  <a:lnTo>
                    <a:pt x="86" y="42"/>
                  </a:lnTo>
                  <a:lnTo>
                    <a:pt x="40" y="63"/>
                  </a:lnTo>
                  <a:lnTo>
                    <a:pt x="33" y="66"/>
                  </a:lnTo>
                  <a:lnTo>
                    <a:pt x="23" y="67"/>
                  </a:lnTo>
                  <a:lnTo>
                    <a:pt x="22" y="67"/>
                  </a:lnTo>
                  <a:lnTo>
                    <a:pt x="1" y="66"/>
                  </a:lnTo>
                  <a:lnTo>
                    <a:pt x="0" y="66"/>
                  </a:lnTo>
                  <a:lnTo>
                    <a:pt x="1" y="69"/>
                  </a:lnTo>
                  <a:close/>
                </a:path>
              </a:pathLst>
            </a:custGeom>
            <a:solidFill>
              <a:srgbClr val="260859"/>
            </a:solidFill>
            <a:ln w="2">
              <a:solidFill>
                <a:schemeClr val="bg1"/>
              </a:solidFill>
              <a:round/>
              <a:headEnd/>
              <a:tailEnd/>
            </a:ln>
          </p:spPr>
          <p:txBody>
            <a:bodyPr/>
            <a:lstStyle/>
            <a:p>
              <a:pPr marL="0" marR="0" lvl="0" indent="0" algn="ctr" defTabSz="51435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dirty="0">
                <a:ln>
                  <a:noFill/>
                </a:ln>
                <a:solidFill>
                  <a:srgbClr val="000000"/>
                </a:solidFill>
                <a:effectLst/>
                <a:uLnTx/>
                <a:uFillTx/>
                <a:latin typeface="Gill Sans" charset="0"/>
                <a:sym typeface="Gill Sans" charset="0"/>
              </a:endParaRPr>
            </a:p>
          </p:txBody>
        </p:sp>
      </p:grpSp>
      <p:graphicFrame>
        <p:nvGraphicFramePr>
          <p:cNvPr id="143" name="Chart 142"/>
          <p:cNvGraphicFramePr/>
          <p:nvPr>
            <p:extLst>
              <p:ext uri="{D42A27DB-BD31-4B8C-83A1-F6EECF244321}">
                <p14:modId xmlns:p14="http://schemas.microsoft.com/office/powerpoint/2010/main" val="1684321737"/>
              </p:ext>
            </p:extLst>
          </p:nvPr>
        </p:nvGraphicFramePr>
        <p:xfrm>
          <a:off x="2582078" y="1025155"/>
          <a:ext cx="4919355" cy="2009435"/>
        </p:xfrm>
        <a:graphic>
          <a:graphicData uri="http://schemas.openxmlformats.org/drawingml/2006/chart">
            <c:chart xmlns:c="http://schemas.openxmlformats.org/drawingml/2006/chart" xmlns:r="http://schemas.openxmlformats.org/officeDocument/2006/relationships" r:id="rId4"/>
          </a:graphicData>
        </a:graphic>
      </p:graphicFrame>
      <p:sp>
        <p:nvSpPr>
          <p:cNvPr id="3" name="TextBox 2"/>
          <p:cNvSpPr txBox="1"/>
          <p:nvPr/>
        </p:nvSpPr>
        <p:spPr>
          <a:xfrm>
            <a:off x="1574683" y="1555029"/>
            <a:ext cx="1924050" cy="307777"/>
          </a:xfrm>
          <a:prstGeom prst="rect">
            <a:avLst/>
          </a:prstGeom>
          <a:noFill/>
        </p:spPr>
        <p:txBody>
          <a:bodyPr wrap="square" rtlCol="0">
            <a:spAutoFit/>
          </a:bodyPr>
          <a:lstStyle/>
          <a:p>
            <a:pPr algn="ctr"/>
            <a:r>
              <a:rPr lang="en-GB" sz="1400" dirty="0"/>
              <a:t>All</a:t>
            </a:r>
          </a:p>
        </p:txBody>
      </p:sp>
      <p:sp>
        <p:nvSpPr>
          <p:cNvPr id="144" name="TextBox 143"/>
          <p:cNvSpPr txBox="1"/>
          <p:nvPr/>
        </p:nvSpPr>
        <p:spPr>
          <a:xfrm>
            <a:off x="1005532" y="2299537"/>
            <a:ext cx="2538413" cy="523220"/>
          </a:xfrm>
          <a:prstGeom prst="rect">
            <a:avLst/>
          </a:prstGeom>
          <a:noFill/>
        </p:spPr>
        <p:txBody>
          <a:bodyPr wrap="square" rtlCol="0">
            <a:spAutoFit/>
          </a:bodyPr>
          <a:lstStyle/>
          <a:p>
            <a:pPr algn="r"/>
            <a:r>
              <a:rPr lang="en-GB" sz="1400" dirty="0"/>
              <a:t>All with direct non-UK employees</a:t>
            </a:r>
          </a:p>
        </p:txBody>
      </p:sp>
      <p:sp>
        <p:nvSpPr>
          <p:cNvPr id="145" name="Rounded Rectangle 21"/>
          <p:cNvSpPr/>
          <p:nvPr/>
        </p:nvSpPr>
        <p:spPr>
          <a:xfrm>
            <a:off x="412606" y="3237345"/>
            <a:ext cx="3724266" cy="551695"/>
          </a:xfrm>
          <a:prstGeom prst="round2DiagRect">
            <a:avLst/>
          </a:prstGeom>
          <a:solidFill>
            <a:schemeClr val="accent4">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a:solidFill>
                  <a:schemeClr val="tx1"/>
                </a:solidFill>
                <a:latin typeface="Arial MT Std Light"/>
              </a:rPr>
              <a:t>Dependence on non-UK workers by size (very/quite)</a:t>
            </a:r>
          </a:p>
        </p:txBody>
      </p:sp>
      <p:graphicFrame>
        <p:nvGraphicFramePr>
          <p:cNvPr id="146" name="Chart 145"/>
          <p:cNvGraphicFramePr/>
          <p:nvPr>
            <p:extLst>
              <p:ext uri="{D42A27DB-BD31-4B8C-83A1-F6EECF244321}">
                <p14:modId xmlns:p14="http://schemas.microsoft.com/office/powerpoint/2010/main" val="2952750726"/>
              </p:ext>
            </p:extLst>
          </p:nvPr>
        </p:nvGraphicFramePr>
        <p:xfrm>
          <a:off x="-184538" y="3661203"/>
          <a:ext cx="4601393" cy="2402961"/>
        </p:xfrm>
        <a:graphic>
          <a:graphicData uri="http://schemas.openxmlformats.org/drawingml/2006/chart">
            <c:chart xmlns:c="http://schemas.openxmlformats.org/drawingml/2006/chart" xmlns:r="http://schemas.openxmlformats.org/officeDocument/2006/relationships" r:id="rId5"/>
          </a:graphicData>
        </a:graphic>
      </p:graphicFrame>
      <p:sp>
        <p:nvSpPr>
          <p:cNvPr id="5" name="TextBox 4"/>
          <p:cNvSpPr txBox="1"/>
          <p:nvPr/>
        </p:nvSpPr>
        <p:spPr>
          <a:xfrm>
            <a:off x="3243692" y="1129794"/>
            <a:ext cx="1798064" cy="276999"/>
          </a:xfrm>
          <a:prstGeom prst="rect">
            <a:avLst/>
          </a:prstGeom>
          <a:noFill/>
        </p:spPr>
        <p:txBody>
          <a:bodyPr wrap="square" rtlCol="0">
            <a:spAutoFit/>
          </a:bodyPr>
          <a:lstStyle/>
          <a:p>
            <a:r>
              <a:rPr lang="en-GB" sz="1200" dirty="0"/>
              <a:t>Not at all</a:t>
            </a:r>
          </a:p>
        </p:txBody>
      </p:sp>
      <p:sp>
        <p:nvSpPr>
          <p:cNvPr id="147" name="TextBox 146"/>
          <p:cNvSpPr txBox="1"/>
          <p:nvPr/>
        </p:nvSpPr>
        <p:spPr>
          <a:xfrm>
            <a:off x="4695974" y="1129794"/>
            <a:ext cx="1798064" cy="276999"/>
          </a:xfrm>
          <a:prstGeom prst="rect">
            <a:avLst/>
          </a:prstGeom>
          <a:noFill/>
        </p:spPr>
        <p:txBody>
          <a:bodyPr wrap="square" rtlCol="0">
            <a:spAutoFit/>
          </a:bodyPr>
          <a:lstStyle/>
          <a:p>
            <a:r>
              <a:rPr lang="en-GB" sz="1200" dirty="0"/>
              <a:t>Not very</a:t>
            </a:r>
          </a:p>
        </p:txBody>
      </p:sp>
      <p:sp>
        <p:nvSpPr>
          <p:cNvPr id="148" name="TextBox 147"/>
          <p:cNvSpPr txBox="1"/>
          <p:nvPr/>
        </p:nvSpPr>
        <p:spPr>
          <a:xfrm>
            <a:off x="5461758" y="1143694"/>
            <a:ext cx="1798064" cy="276999"/>
          </a:xfrm>
          <a:prstGeom prst="rect">
            <a:avLst/>
          </a:prstGeom>
          <a:noFill/>
        </p:spPr>
        <p:txBody>
          <a:bodyPr wrap="square" rtlCol="0">
            <a:spAutoFit/>
          </a:bodyPr>
          <a:lstStyle/>
          <a:p>
            <a:r>
              <a:rPr lang="en-GB" sz="1200" dirty="0"/>
              <a:t>Quite</a:t>
            </a:r>
          </a:p>
        </p:txBody>
      </p:sp>
      <p:sp>
        <p:nvSpPr>
          <p:cNvPr id="149" name="TextBox 148"/>
          <p:cNvSpPr txBox="1"/>
          <p:nvPr/>
        </p:nvSpPr>
        <p:spPr>
          <a:xfrm>
            <a:off x="6186531" y="1149244"/>
            <a:ext cx="1798064" cy="276999"/>
          </a:xfrm>
          <a:prstGeom prst="rect">
            <a:avLst/>
          </a:prstGeom>
          <a:noFill/>
        </p:spPr>
        <p:txBody>
          <a:bodyPr wrap="square" rtlCol="0">
            <a:spAutoFit/>
          </a:bodyPr>
          <a:lstStyle/>
          <a:p>
            <a:r>
              <a:rPr lang="en-GB" sz="1200" dirty="0"/>
              <a:t>Very</a:t>
            </a:r>
          </a:p>
        </p:txBody>
      </p:sp>
      <p:pic>
        <p:nvPicPr>
          <p:cNvPr id="6" name="Picture 5"/>
          <p:cNvPicPr>
            <a:picLocks noChangeAspect="1"/>
          </p:cNvPicPr>
          <p:nvPr/>
        </p:nvPicPr>
        <p:blipFill>
          <a:blip r:embed="rId6"/>
          <a:stretch>
            <a:fillRect/>
          </a:stretch>
        </p:blipFill>
        <p:spPr>
          <a:xfrm>
            <a:off x="8129178" y="5899863"/>
            <a:ext cx="932769" cy="902286"/>
          </a:xfrm>
          <a:prstGeom prst="rect">
            <a:avLst/>
          </a:prstGeom>
        </p:spPr>
      </p:pic>
    </p:spTree>
    <p:extLst>
      <p:ext uri="{BB962C8B-B14F-4D97-AF65-F5344CB8AC3E}">
        <p14:creationId xmlns:p14="http://schemas.microsoft.com/office/powerpoint/2010/main" val="249430874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4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animBg="1"/>
      <p:bldP spid="141" grpId="0" animBg="1"/>
      <p:bldP spid="140" grpId="0" animBg="1"/>
      <p:bldP spid="30" grpId="0" animBg="1"/>
      <p:bldGraphic spid="7" grpId="0">
        <p:bldAsOne/>
      </p:bldGraphic>
      <p:bldP spid="36" grpId="0"/>
      <p:bldGraphic spid="143" grpId="0">
        <p:bldAsOne/>
      </p:bldGraphic>
      <p:bldP spid="3" grpId="0"/>
      <p:bldP spid="144" grpId="0"/>
      <p:bldP spid="145" grpId="0" animBg="1"/>
      <p:bldGraphic spid="146" grpId="0">
        <p:bldAsOne/>
      </p:bldGraphic>
      <p:bldP spid="5" grpId="0"/>
      <p:bldP spid="147" grpId="0"/>
      <p:bldP spid="148" grpId="0"/>
      <p:bldP spid="14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492414"/>
          </a:xfrm>
        </p:spPr>
        <p:txBody>
          <a:bodyPr>
            <a:normAutofit fontScale="90000"/>
          </a:bodyPr>
          <a:lstStyle/>
          <a:p>
            <a:r>
              <a:rPr lang="en-GB" sz="3200" dirty="0" smtClean="0"/>
              <a:t>Non-UK </a:t>
            </a:r>
            <a:r>
              <a:rPr lang="en-GB" sz="3200" dirty="0" err="1" smtClean="0"/>
              <a:t>NINo</a:t>
            </a:r>
            <a:r>
              <a:rPr lang="en-GB" sz="3200" dirty="0" smtClean="0"/>
              <a:t> registrations, 2002-2017</a:t>
            </a:r>
            <a:endParaRPr lang="en-GB" sz="3200" dirty="0"/>
          </a:p>
        </p:txBody>
      </p:sp>
      <p:pic>
        <p:nvPicPr>
          <p:cNvPr id="6" name="Content Placeholder 5"/>
          <p:cNvPicPr>
            <a:picLocks noGrp="1" noChangeAspect="1"/>
          </p:cNvPicPr>
          <p:nvPr>
            <p:ph sz="half" idx="1"/>
          </p:nvPr>
        </p:nvPicPr>
        <p:blipFill>
          <a:blip r:embed="rId2"/>
          <a:stretch>
            <a:fillRect/>
          </a:stretch>
        </p:blipFill>
        <p:spPr>
          <a:xfrm>
            <a:off x="457200" y="1653702"/>
            <a:ext cx="4083120" cy="3754877"/>
          </a:xfrm>
          <a:prstGeom prst="rect">
            <a:avLst/>
          </a:prstGeom>
        </p:spPr>
      </p:pic>
      <p:pic>
        <p:nvPicPr>
          <p:cNvPr id="12" name="Content Placeholder 11"/>
          <p:cNvPicPr>
            <a:picLocks noGrp="1" noChangeAspect="1"/>
          </p:cNvPicPr>
          <p:nvPr>
            <p:ph sz="half" idx="2"/>
          </p:nvPr>
        </p:nvPicPr>
        <p:blipFill>
          <a:blip r:embed="rId3"/>
          <a:stretch>
            <a:fillRect/>
          </a:stretch>
        </p:blipFill>
        <p:spPr>
          <a:xfrm>
            <a:off x="4572000" y="1653702"/>
            <a:ext cx="4451344" cy="3754877"/>
          </a:xfrm>
          <a:prstGeom prst="rect">
            <a:avLst/>
          </a:prstGeom>
        </p:spPr>
      </p:pic>
      <p:sp>
        <p:nvSpPr>
          <p:cNvPr id="15" name="TextBox 14"/>
          <p:cNvSpPr txBox="1"/>
          <p:nvPr/>
        </p:nvSpPr>
        <p:spPr>
          <a:xfrm>
            <a:off x="488880" y="5593405"/>
            <a:ext cx="4051440" cy="1384995"/>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solidFill>
                  <a:schemeClr val="accent2">
                    <a:lumMod val="50000"/>
                  </a:schemeClr>
                </a:solidFill>
                <a:latin typeface="+mj-lt"/>
              </a:rPr>
              <a:t>Surge of EU8 migrants after EU expansion.</a:t>
            </a:r>
          </a:p>
          <a:p>
            <a:pPr marL="285750" indent="-285750">
              <a:buFont typeface="Arial" panose="020B0604020202020204" pitchFamily="34" charset="0"/>
              <a:buChar char="•"/>
            </a:pPr>
            <a:r>
              <a:rPr lang="en-GB" sz="1400" dirty="0" smtClean="0">
                <a:solidFill>
                  <a:schemeClr val="accent2">
                    <a:lumMod val="50000"/>
                  </a:schemeClr>
                </a:solidFill>
                <a:latin typeface="+mj-lt"/>
              </a:rPr>
              <a:t>EU largest source of migrants after introduction of PBS.</a:t>
            </a:r>
          </a:p>
          <a:p>
            <a:pPr marL="285750" indent="-285750">
              <a:buFont typeface="Arial" panose="020B0604020202020204" pitchFamily="34" charset="0"/>
              <a:buChar char="•"/>
            </a:pPr>
            <a:r>
              <a:rPr lang="en-GB" sz="1400" dirty="0" smtClean="0">
                <a:solidFill>
                  <a:schemeClr val="accent2">
                    <a:lumMod val="50000"/>
                  </a:schemeClr>
                </a:solidFill>
                <a:latin typeface="+mj-lt"/>
              </a:rPr>
              <a:t>EU2 migrants outnumbered EU2 migrants from 2014.</a:t>
            </a:r>
          </a:p>
          <a:p>
            <a:endParaRPr lang="en-GB" sz="1400" dirty="0">
              <a:solidFill>
                <a:schemeClr val="accent2">
                  <a:lumMod val="50000"/>
                </a:schemeClr>
              </a:solidFill>
              <a:latin typeface="+mj-lt"/>
            </a:endParaRPr>
          </a:p>
        </p:txBody>
      </p:sp>
      <p:sp>
        <p:nvSpPr>
          <p:cNvPr id="3" name="TextBox 2"/>
          <p:cNvSpPr txBox="1"/>
          <p:nvPr/>
        </p:nvSpPr>
        <p:spPr>
          <a:xfrm>
            <a:off x="4756826" y="5496128"/>
            <a:ext cx="3672799" cy="1015663"/>
          </a:xfrm>
          <a:prstGeom prst="rect">
            <a:avLst/>
          </a:prstGeom>
          <a:noFill/>
        </p:spPr>
        <p:txBody>
          <a:bodyPr wrap="square" rtlCol="0">
            <a:spAutoFit/>
          </a:bodyPr>
          <a:lstStyle/>
          <a:p>
            <a:pPr marL="285750" indent="-285750">
              <a:buFont typeface="Arial" panose="020B0604020202020204" pitchFamily="34" charset="0"/>
              <a:buChar char="•"/>
            </a:pPr>
            <a:r>
              <a:rPr lang="en-GB" sz="1200" dirty="0" smtClean="0">
                <a:solidFill>
                  <a:schemeClr val="accent2">
                    <a:lumMod val="50000"/>
                  </a:schemeClr>
                </a:solidFill>
                <a:latin typeface="+mj-lt"/>
              </a:rPr>
              <a:t>Polish migration peaked in 2008, and has fallen in recent years</a:t>
            </a:r>
          </a:p>
          <a:p>
            <a:pPr marL="285750" indent="-285750">
              <a:buFont typeface="Arial" panose="020B0604020202020204" pitchFamily="34" charset="0"/>
              <a:buChar char="•"/>
            </a:pPr>
            <a:r>
              <a:rPr lang="en-GB" sz="1200" dirty="0" smtClean="0">
                <a:solidFill>
                  <a:schemeClr val="accent2">
                    <a:lumMod val="50000"/>
                  </a:schemeClr>
                </a:solidFill>
                <a:latin typeface="+mj-lt"/>
              </a:rPr>
              <a:t>Romania largest source of migrants since 2014</a:t>
            </a:r>
          </a:p>
          <a:p>
            <a:pPr marL="285750" indent="-285750">
              <a:buFont typeface="Arial" panose="020B0604020202020204" pitchFamily="34" charset="0"/>
              <a:buChar char="•"/>
            </a:pPr>
            <a:r>
              <a:rPr lang="en-GB" sz="1200" dirty="0" smtClean="0">
                <a:solidFill>
                  <a:schemeClr val="accent2">
                    <a:lumMod val="50000"/>
                  </a:schemeClr>
                </a:solidFill>
                <a:latin typeface="+mj-lt"/>
              </a:rPr>
              <a:t>Southern European migration increased during recovery</a:t>
            </a:r>
            <a:endParaRPr lang="en-GB" sz="1200" dirty="0">
              <a:latin typeface="+mj-lt"/>
            </a:endParaRPr>
          </a:p>
        </p:txBody>
      </p:sp>
      <p:pic>
        <p:nvPicPr>
          <p:cNvPr id="7" name="Picture 6"/>
          <p:cNvPicPr>
            <a:picLocks noChangeAspect="1"/>
          </p:cNvPicPr>
          <p:nvPr/>
        </p:nvPicPr>
        <p:blipFill>
          <a:blip r:embed="rId4"/>
          <a:stretch>
            <a:fillRect/>
          </a:stretch>
        </p:blipFill>
        <p:spPr>
          <a:xfrm>
            <a:off x="8129178" y="5899863"/>
            <a:ext cx="932769" cy="902286"/>
          </a:xfrm>
          <a:prstGeom prst="rect">
            <a:avLst/>
          </a:prstGeom>
        </p:spPr>
      </p:pic>
    </p:spTree>
    <p:extLst>
      <p:ext uri="{BB962C8B-B14F-4D97-AF65-F5344CB8AC3E}">
        <p14:creationId xmlns:p14="http://schemas.microsoft.com/office/powerpoint/2010/main" val="202422283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5020" y="680935"/>
            <a:ext cx="6741269" cy="680937"/>
          </a:xfrm>
        </p:spPr>
        <p:txBody>
          <a:bodyPr>
            <a:noAutofit/>
          </a:bodyPr>
          <a:lstStyle/>
          <a:p>
            <a:r>
              <a:rPr lang="en-GB" sz="2000" b="1" dirty="0"/>
              <a:t>EU and non-EU long-term immigration for work-related reasons, UK, year ending June 2008 to year ending March 2018</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5020" y="1469244"/>
            <a:ext cx="7060883" cy="43905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35020" y="5967165"/>
            <a:ext cx="7256835" cy="738664"/>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solidFill>
                  <a:schemeClr val="accent2">
                    <a:lumMod val="50000"/>
                  </a:schemeClr>
                </a:solidFill>
                <a:latin typeface="+mj-lt"/>
              </a:rPr>
              <a:t>Number of EU migrant workers has recently declined, while the number of non-EU migrants has increased.</a:t>
            </a:r>
          </a:p>
          <a:p>
            <a:pPr marL="285750" indent="-285750">
              <a:buFont typeface="Arial" panose="020B0604020202020204" pitchFamily="34" charset="0"/>
              <a:buChar char="•"/>
            </a:pPr>
            <a:r>
              <a:rPr lang="en-GB" sz="1400" dirty="0" smtClean="0">
                <a:solidFill>
                  <a:schemeClr val="accent2">
                    <a:lumMod val="50000"/>
                  </a:schemeClr>
                </a:solidFill>
                <a:latin typeface="+mj-lt"/>
              </a:rPr>
              <a:t>There has been a sharper decline in EU workers seeking work since the referendum.</a:t>
            </a:r>
            <a:endParaRPr lang="en-GB" sz="1400" dirty="0">
              <a:solidFill>
                <a:schemeClr val="accent2">
                  <a:lumMod val="50000"/>
                </a:schemeClr>
              </a:solidFill>
              <a:latin typeface="+mj-lt"/>
            </a:endParaRPr>
          </a:p>
        </p:txBody>
      </p:sp>
      <p:pic>
        <p:nvPicPr>
          <p:cNvPr id="4" name="Picture 3"/>
          <p:cNvPicPr>
            <a:picLocks noChangeAspect="1"/>
          </p:cNvPicPr>
          <p:nvPr/>
        </p:nvPicPr>
        <p:blipFill>
          <a:blip r:embed="rId3"/>
          <a:stretch>
            <a:fillRect/>
          </a:stretch>
        </p:blipFill>
        <p:spPr>
          <a:xfrm>
            <a:off x="8101543" y="5801842"/>
            <a:ext cx="932769" cy="902286"/>
          </a:xfrm>
          <a:prstGeom prst="rect">
            <a:avLst/>
          </a:prstGeom>
        </p:spPr>
      </p:pic>
    </p:spTree>
    <p:extLst>
      <p:ext uri="{BB962C8B-B14F-4D97-AF65-F5344CB8AC3E}">
        <p14:creationId xmlns:p14="http://schemas.microsoft.com/office/powerpoint/2010/main" val="164920349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Flow">
  <a:themeElements>
    <a:clrScheme name="Marquee">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595</TotalTime>
  <Words>1622</Words>
  <Application>Microsoft Office PowerPoint</Application>
  <PresentationFormat>On-screen Show (4:3)</PresentationFormat>
  <Paragraphs>228</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1_Flow</vt:lpstr>
      <vt:lpstr>PowerPoint Presentation</vt:lpstr>
      <vt:lpstr>Introduction</vt:lpstr>
      <vt:lpstr>PowerPoint Presentation</vt:lpstr>
      <vt:lpstr>UK construction sector 2017</vt:lpstr>
      <vt:lpstr>Migrant workers in construction</vt:lpstr>
      <vt:lpstr>Employers’ reasons for employing non-UK workers</vt:lpstr>
      <vt:lpstr>Employer dependence on non-UK workers</vt:lpstr>
      <vt:lpstr>Non-UK NINo registrations, 2002-2017</vt:lpstr>
      <vt:lpstr>EU and non-EU long-term immigration for work-related reasons, UK, year ending June 2008 to year ending March 2018</vt:lpstr>
      <vt:lpstr>Increase in migrant workers in  construction, 2007-2017</vt:lpstr>
      <vt:lpstr>Broad national origins of migrant  construction workers, 2007-17</vt:lpstr>
      <vt:lpstr>Largest 15 countries of origin among  migrant construction workers, 2017</vt:lpstr>
      <vt:lpstr>Industry and occupation</vt:lpstr>
      <vt:lpstr>Migrant origin of skilled workers, 2017</vt:lpstr>
      <vt:lpstr>Composition of construction workforce</vt:lpstr>
      <vt:lpstr>Non-UK workers</vt:lpstr>
      <vt:lpstr>Distribution of migrant workers in construction (LFS, 2017)</vt:lpstr>
      <vt:lpstr>Non-UK workers’ future plans</vt:lpstr>
      <vt:lpstr>Looking ahead (1)</vt:lpstr>
      <vt:lpstr>Looking ahead (2)</vt:lpstr>
      <vt:lpstr>For more information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Sally-Anne Barnes</dc:creator>
  <cp:lastModifiedBy>David Owen</cp:lastModifiedBy>
  <cp:revision>53</cp:revision>
  <dcterms:created xsi:type="dcterms:W3CDTF">2017-04-20T08:29:45Z</dcterms:created>
  <dcterms:modified xsi:type="dcterms:W3CDTF">2018-09-09T23:32:56Z</dcterms:modified>
</cp:coreProperties>
</file>