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6" r:id="rId1"/>
  </p:sldMasterIdLst>
  <p:sldIdLst>
    <p:sldId id="258" r:id="rId2"/>
    <p:sldId id="257" r:id="rId3"/>
    <p:sldId id="260" r:id="rId4"/>
    <p:sldId id="273" r:id="rId5"/>
    <p:sldId id="261" r:id="rId6"/>
    <p:sldId id="274" r:id="rId7"/>
    <p:sldId id="267" r:id="rId8"/>
    <p:sldId id="265" r:id="rId9"/>
    <p:sldId id="266" r:id="rId10"/>
    <p:sldId id="263" r:id="rId11"/>
    <p:sldId id="268" r:id="rId12"/>
    <p:sldId id="269" r:id="rId13"/>
    <p:sldId id="270" r:id="rId14"/>
    <p:sldId id="264" r:id="rId15"/>
    <p:sldId id="259" r:id="rId16"/>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A0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7"/>
  </p:normalViewPr>
  <p:slideViewPr>
    <p:cSldViewPr snapToGrid="0" snapToObjects="1">
      <p:cViewPr>
        <p:scale>
          <a:sx n="106" d="100"/>
          <a:sy n="106" d="100"/>
        </p:scale>
        <p:origin x="-102" y="-1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0" name="Text Placeholder 2"/>
          <p:cNvSpPr>
            <a:spLocks noGrp="1"/>
          </p:cNvSpPr>
          <p:nvPr>
            <p:ph type="body" sz="quarter" idx="10" hasCustomPrompt="1"/>
          </p:nvPr>
        </p:nvSpPr>
        <p:spPr>
          <a:xfrm>
            <a:off x="395486" y="4725144"/>
            <a:ext cx="6568511" cy="648816"/>
          </a:xfrm>
          <a:prstGeom prst="rect">
            <a:avLst/>
          </a:prstGeom>
        </p:spPr>
        <p:txBody>
          <a:bodyPr vert="horz"/>
          <a:lstStyle>
            <a:lvl1pPr marL="0" indent="0">
              <a:buNone/>
              <a:defRPr sz="3600" b="1" i="0">
                <a:solidFill>
                  <a:srgbClr val="69A045"/>
                </a:solidFill>
                <a:latin typeface="Calibri"/>
                <a:cs typeface="Calibri"/>
              </a:defRPr>
            </a:lvl1pPr>
          </a:lstStyle>
          <a:p>
            <a:pPr lvl="0"/>
            <a:r>
              <a:rPr lang="en-GB" dirty="0" smtClean="0"/>
              <a:t>Add Title Text Here</a:t>
            </a:r>
          </a:p>
        </p:txBody>
      </p:sp>
      <p:sp>
        <p:nvSpPr>
          <p:cNvPr id="11" name="Text Placeholder 2"/>
          <p:cNvSpPr>
            <a:spLocks noGrp="1"/>
          </p:cNvSpPr>
          <p:nvPr>
            <p:ph type="body" sz="quarter" idx="11" hasCustomPrompt="1"/>
          </p:nvPr>
        </p:nvSpPr>
        <p:spPr>
          <a:xfrm>
            <a:off x="395536" y="5301952"/>
            <a:ext cx="6568511"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smtClean="0"/>
              <a:t>Sub Title Text Here</a:t>
            </a:r>
          </a:p>
        </p:txBody>
      </p:sp>
    </p:spTree>
    <p:extLst>
      <p:ext uri="{BB962C8B-B14F-4D97-AF65-F5344CB8AC3E}">
        <p14:creationId xmlns:p14="http://schemas.microsoft.com/office/powerpoint/2010/main" val="325541654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19800" y="914401"/>
            <a:ext cx="952500" cy="5211763"/>
          </a:xfrm>
        </p:spPr>
        <p:txBody>
          <a:bodyPr vert="eaVert">
            <a:normAutofit/>
          </a:bodyPr>
          <a:lstStyle>
            <a:lvl1pPr>
              <a:defRPr sz="4000" b="1">
                <a:solidFill>
                  <a:srgbClr val="69A045"/>
                </a:solidFill>
              </a:defRPr>
            </a:lvl1pPr>
          </a:lstStyle>
          <a:p>
            <a:r>
              <a:rPr kumimoji="0" lang="en-US" smtClean="0"/>
              <a:t>Click to edit Master title style</a:t>
            </a:r>
            <a:endParaRPr kumimoji="0" lang="en-US" dirty="0"/>
          </a:p>
        </p:txBody>
      </p:sp>
      <p:sp>
        <p:nvSpPr>
          <p:cNvPr id="3" name="Vertical Text Placeholder 2"/>
          <p:cNvSpPr>
            <a:spLocks noGrp="1"/>
          </p:cNvSpPr>
          <p:nvPr>
            <p:ph type="body" orient="vert" idx="1"/>
          </p:nvPr>
        </p:nvSpPr>
        <p:spPr>
          <a:xfrm>
            <a:off x="457200" y="914401"/>
            <a:ext cx="5391150" cy="5211763"/>
          </a:xfrm>
        </p:spPr>
        <p:txBody>
          <a:bodyPr vert="eaVert">
            <a:normAutofit/>
          </a:bodyPr>
          <a:lstStyle>
            <a:lvl1pPr>
              <a:buClr>
                <a:srgbClr val="69A045"/>
              </a:buClr>
              <a:defRPr sz="3200">
                <a:latin typeface="+mj-lt"/>
              </a:defRPr>
            </a:lvl1pPr>
            <a:lvl2pPr>
              <a:buClr>
                <a:srgbClr val="69A045"/>
              </a:buClr>
              <a:defRPr sz="2800">
                <a:latin typeface="+mj-lt"/>
              </a:defRPr>
            </a:lvl2pPr>
            <a:lvl3pPr>
              <a:buClr>
                <a:srgbClr val="69A045"/>
              </a:buClr>
              <a:defRPr sz="2800">
                <a:latin typeface="+mj-lt"/>
              </a:defRPr>
            </a:lvl3pPr>
            <a:lvl4pPr>
              <a:buClr>
                <a:srgbClr val="69A045"/>
              </a:buClr>
              <a:defRPr sz="2800">
                <a:latin typeface="+mj-lt"/>
              </a:defRPr>
            </a:lvl4pPr>
            <a:lvl5pPr>
              <a:buClr>
                <a:srgbClr val="69A045"/>
              </a:buClr>
              <a:defRPr sz="2800">
                <a:latin typeface="+mj-lt"/>
              </a:defRPr>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extLst>
      <p:ext uri="{BB962C8B-B14F-4D97-AF65-F5344CB8AC3E}">
        <p14:creationId xmlns:p14="http://schemas.microsoft.com/office/powerpoint/2010/main" val="297013103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24712"/>
          </a:xfrm>
        </p:spPr>
        <p:txBody>
          <a:bodyPr>
            <a:normAutofit/>
          </a:bodyPr>
          <a:lstStyle>
            <a:lvl1pPr>
              <a:defRPr sz="4000" b="1">
                <a:solidFill>
                  <a:srgbClr val="69A045"/>
                </a:solidFill>
              </a:defRPr>
            </a:lvl1pPr>
          </a:lstStyle>
          <a:p>
            <a:r>
              <a:rPr kumimoji="0" lang="en-US" smtClean="0"/>
              <a:t>Click to edit Master title style</a:t>
            </a:r>
            <a:endParaRPr kumimoji="0" lang="en-US" dirty="0"/>
          </a:p>
        </p:txBody>
      </p:sp>
      <p:sp>
        <p:nvSpPr>
          <p:cNvPr id="3" name="Content Placeholder 2"/>
          <p:cNvSpPr>
            <a:spLocks noGrp="1"/>
          </p:cNvSpPr>
          <p:nvPr>
            <p:ph idx="1"/>
          </p:nvPr>
        </p:nvSpPr>
        <p:spPr/>
        <p:txBody>
          <a:bodyPr/>
          <a:lstStyle>
            <a:lvl1pPr marL="363538" indent="-363538">
              <a:buClr>
                <a:srgbClr val="407742"/>
              </a:buClr>
              <a:defRPr sz="3200">
                <a:latin typeface="+mj-lt"/>
              </a:defRPr>
            </a:lvl1pPr>
            <a:lvl2pPr marL="628650" indent="-265113">
              <a:buClr>
                <a:srgbClr val="407742"/>
              </a:buClr>
              <a:defRPr sz="2800">
                <a:latin typeface="+mj-lt"/>
              </a:defRPr>
            </a:lvl2pPr>
            <a:lvl3pPr marL="628650" indent="-265113">
              <a:buClr>
                <a:srgbClr val="407742"/>
              </a:buClr>
              <a:defRPr sz="2800">
                <a:latin typeface="+mj-lt"/>
              </a:defRPr>
            </a:lvl3pPr>
            <a:lvl4pPr marL="628650" indent="-265113">
              <a:buClr>
                <a:srgbClr val="407742"/>
              </a:buClr>
              <a:defRPr sz="2800">
                <a:latin typeface="+mj-lt"/>
              </a:defRPr>
            </a:lvl4pPr>
            <a:lvl5pPr marL="628650" indent="-265113">
              <a:buClr>
                <a:srgbClr val="407742"/>
              </a:buClr>
              <a:defRPr sz="2800">
                <a:latin typeface="+mj-lt"/>
              </a:defRPr>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extLst>
      <p:ext uri="{BB962C8B-B14F-4D97-AF65-F5344CB8AC3E}">
        <p14:creationId xmlns:p14="http://schemas.microsoft.com/office/powerpoint/2010/main" val="4897488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
          <p:cNvSpPr>
            <a:spLocks noGrp="1"/>
          </p:cNvSpPr>
          <p:nvPr>
            <p:ph type="body" sz="quarter" idx="10" hasCustomPrompt="1"/>
          </p:nvPr>
        </p:nvSpPr>
        <p:spPr>
          <a:xfrm>
            <a:off x="395536" y="1924050"/>
            <a:ext cx="6568511" cy="1352550"/>
          </a:xfrm>
          <a:prstGeom prst="rect">
            <a:avLst/>
          </a:prstGeom>
        </p:spPr>
        <p:txBody>
          <a:bodyPr vert="horz">
            <a:normAutofit/>
          </a:bodyPr>
          <a:lstStyle>
            <a:lvl1pPr marL="0" indent="0">
              <a:buNone/>
              <a:defRPr sz="4800" b="1" i="0">
                <a:solidFill>
                  <a:srgbClr val="69A045"/>
                </a:solidFill>
                <a:latin typeface="Calibri"/>
                <a:cs typeface="Calibri"/>
              </a:defRPr>
            </a:lvl1pPr>
          </a:lstStyle>
          <a:p>
            <a:pPr lvl="0"/>
            <a:r>
              <a:rPr lang="en-GB" dirty="0" smtClean="0"/>
              <a:t>Add Title Text Here</a:t>
            </a:r>
          </a:p>
        </p:txBody>
      </p:sp>
      <p:sp>
        <p:nvSpPr>
          <p:cNvPr id="8" name="Text Placeholder 2"/>
          <p:cNvSpPr>
            <a:spLocks noGrp="1"/>
          </p:cNvSpPr>
          <p:nvPr>
            <p:ph type="body" sz="quarter" idx="11" hasCustomPrompt="1"/>
          </p:nvPr>
        </p:nvSpPr>
        <p:spPr>
          <a:xfrm>
            <a:off x="395536" y="3533054"/>
            <a:ext cx="6568511" cy="2416970"/>
          </a:xfrm>
          <a:prstGeom prst="rect">
            <a:avLst/>
          </a:prstGeom>
        </p:spPr>
        <p:txBody>
          <a:bodyPr vert="horz">
            <a:normAutofit/>
          </a:bodyPr>
          <a:lstStyle>
            <a:lvl1pPr marL="0" indent="0">
              <a:buNone/>
              <a:defRPr sz="4400" b="0" i="0">
                <a:solidFill>
                  <a:srgbClr val="303236"/>
                </a:solidFill>
                <a:latin typeface="Calibri"/>
                <a:cs typeface="Calibri"/>
              </a:defRPr>
            </a:lvl1pPr>
          </a:lstStyle>
          <a:p>
            <a:pPr lvl="0"/>
            <a:r>
              <a:rPr lang="en-GB" dirty="0" smtClean="0"/>
              <a:t>Sub Title Text Here</a:t>
            </a:r>
          </a:p>
        </p:txBody>
      </p:sp>
    </p:spTree>
    <p:extLst>
      <p:ext uri="{BB962C8B-B14F-4D97-AF65-F5344CB8AC3E}">
        <p14:creationId xmlns:p14="http://schemas.microsoft.com/office/powerpoint/2010/main" val="18141472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normAutofit/>
          </a:bodyPr>
          <a:lstStyle>
            <a:lvl1pPr>
              <a:defRPr sz="4000" b="1">
                <a:solidFill>
                  <a:srgbClr val="69A045"/>
                </a:solidFill>
              </a:defRPr>
            </a:lvl1pPr>
          </a:lstStyle>
          <a:p>
            <a:r>
              <a:rPr kumimoji="0" lang="en-US" smtClean="0"/>
              <a:t>Click to edit Master title style</a:t>
            </a:r>
            <a:endParaRPr kumimoji="0" lang="en-US" dirty="0"/>
          </a:p>
        </p:txBody>
      </p:sp>
      <p:sp>
        <p:nvSpPr>
          <p:cNvPr id="3" name="Content Placeholder 2"/>
          <p:cNvSpPr>
            <a:spLocks noGrp="1"/>
          </p:cNvSpPr>
          <p:nvPr>
            <p:ph sz="half" idx="1"/>
          </p:nvPr>
        </p:nvSpPr>
        <p:spPr>
          <a:xfrm>
            <a:off x="457200" y="1920085"/>
            <a:ext cx="4038600" cy="4434840"/>
          </a:xfrm>
        </p:spPr>
        <p:txBody>
          <a:bodyPr/>
          <a:lstStyle>
            <a:lvl1pPr eaLnBrk="1" latinLnBrk="0" hangingPunct="1">
              <a:buClr>
                <a:srgbClr val="407742"/>
              </a:buClr>
              <a:defRPr sz="3200">
                <a:latin typeface="+mj-lt"/>
              </a:defRPr>
            </a:lvl1pPr>
            <a:lvl2pPr eaLnBrk="1" latinLnBrk="0" hangingPunct="1">
              <a:buClr>
                <a:srgbClr val="407742"/>
              </a:buClr>
              <a:defRPr sz="2800">
                <a:latin typeface="+mj-lt"/>
              </a:defRPr>
            </a:lvl2pPr>
            <a:lvl3pPr eaLnBrk="1" latinLnBrk="0" hangingPunct="1">
              <a:buClr>
                <a:srgbClr val="407742"/>
              </a:buClr>
              <a:defRPr sz="2800">
                <a:latin typeface="+mj-lt"/>
              </a:defRPr>
            </a:lvl3pPr>
            <a:lvl4pPr eaLnBrk="1" latinLnBrk="0" hangingPunct="1">
              <a:defRPr sz="1800"/>
            </a:lvl4pPr>
            <a:lvl5pPr eaLnBrk="1" latinLnBrk="0" hangingPunct="1">
              <a:defRPr sz="18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p:txBody>
      </p:sp>
      <p:sp>
        <p:nvSpPr>
          <p:cNvPr id="4" name="Content Placeholder 3"/>
          <p:cNvSpPr>
            <a:spLocks noGrp="1"/>
          </p:cNvSpPr>
          <p:nvPr>
            <p:ph sz="half" idx="2"/>
          </p:nvPr>
        </p:nvSpPr>
        <p:spPr>
          <a:xfrm>
            <a:off x="4648200" y="1920085"/>
            <a:ext cx="4038600" cy="4434840"/>
          </a:xfrm>
        </p:spPr>
        <p:txBody>
          <a:bodyPr/>
          <a:lstStyle>
            <a:lvl1pPr eaLnBrk="1" latinLnBrk="0" hangingPunct="1">
              <a:buClr>
                <a:srgbClr val="407742"/>
              </a:buClr>
              <a:defRPr sz="3200">
                <a:latin typeface="+mj-lt"/>
              </a:defRPr>
            </a:lvl1pPr>
            <a:lvl2pPr eaLnBrk="1" latinLnBrk="0" hangingPunct="1">
              <a:buClr>
                <a:srgbClr val="407742"/>
              </a:buClr>
              <a:defRPr sz="2800">
                <a:latin typeface="+mj-lt"/>
              </a:defRPr>
            </a:lvl2pPr>
            <a:lvl3pPr eaLnBrk="1" latinLnBrk="0" hangingPunct="1">
              <a:buClr>
                <a:srgbClr val="407742"/>
              </a:buClr>
              <a:defRPr sz="2800">
                <a:latin typeface="+mj-lt"/>
              </a:defRPr>
            </a:lvl3pPr>
            <a:lvl4pPr>
              <a:defRPr sz="1800"/>
            </a:lvl4pPr>
            <a:lvl5pPr>
              <a:defRPr sz="18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p:txBody>
      </p:sp>
    </p:spTree>
    <p:extLst>
      <p:ext uri="{BB962C8B-B14F-4D97-AF65-F5344CB8AC3E}">
        <p14:creationId xmlns:p14="http://schemas.microsoft.com/office/powerpoint/2010/main" val="224627374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4000" b="1">
                <a:ln>
                  <a:noFill/>
                </a:ln>
                <a:solidFill>
                  <a:srgbClr val="69A045"/>
                </a:solidFill>
                <a:effectLst/>
                <a:latin typeface="+mj-lt"/>
                <a:ea typeface="+mj-ea"/>
                <a:cs typeface="+mj-cs"/>
              </a:defRPr>
            </a:lvl1pPr>
          </a:lstStyle>
          <a:p>
            <a:r>
              <a:rPr kumimoji="0" lang="en-US" smtClean="0"/>
              <a:t>Click to edit Master title style</a:t>
            </a:r>
            <a:endParaRPr kumimoji="0" lang="en-US" dirty="0"/>
          </a:p>
        </p:txBody>
      </p:sp>
    </p:spTree>
    <p:extLst>
      <p:ext uri="{BB962C8B-B14F-4D97-AF65-F5344CB8AC3E}">
        <p14:creationId xmlns:p14="http://schemas.microsoft.com/office/powerpoint/2010/main" val="35616285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68623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800" b="1">
                <a:ln>
                  <a:noFill/>
                </a:ln>
                <a:solidFill>
                  <a:srgbClr val="69A045"/>
                </a:solidFill>
                <a:effectLst/>
                <a:latin typeface="+mj-lt"/>
                <a:ea typeface="+mj-ea"/>
                <a:cs typeface="+mj-cs"/>
              </a:defRPr>
            </a:lvl1pPr>
          </a:lstStyle>
          <a:p>
            <a:r>
              <a:rPr kumimoji="0" lang="en-US" smtClean="0"/>
              <a:t>Click to edit Master title style</a:t>
            </a:r>
            <a:endParaRPr kumimoji="0" lang="en-US" dirty="0"/>
          </a:p>
        </p:txBody>
      </p:sp>
      <p:sp>
        <p:nvSpPr>
          <p:cNvPr id="3" name="Text Placeholder 2"/>
          <p:cNvSpPr>
            <a:spLocks noGrp="1"/>
          </p:cNvSpPr>
          <p:nvPr>
            <p:ph type="body" idx="2"/>
          </p:nvPr>
        </p:nvSpPr>
        <p:spPr>
          <a:xfrm>
            <a:off x="685800" y="1676400"/>
            <a:ext cx="2743200" cy="4572000"/>
          </a:xfrm>
        </p:spPr>
        <p:txBody>
          <a:bodyPr lIns="18288" rIns="18288">
            <a:normAutofit/>
          </a:bodyPr>
          <a:lstStyle>
            <a:lvl1pPr marL="0" indent="0" algn="l">
              <a:buNone/>
              <a:defRPr sz="2800">
                <a:latin typeface="+mj-lt"/>
              </a:defRPr>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Edit Master text styles</a:t>
            </a:r>
          </a:p>
        </p:txBody>
      </p:sp>
      <p:sp>
        <p:nvSpPr>
          <p:cNvPr id="4" name="Content Placeholder 3"/>
          <p:cNvSpPr>
            <a:spLocks noGrp="1"/>
          </p:cNvSpPr>
          <p:nvPr>
            <p:ph sz="half" idx="1"/>
          </p:nvPr>
        </p:nvSpPr>
        <p:spPr>
          <a:xfrm>
            <a:off x="3575050" y="1676400"/>
            <a:ext cx="5111750" cy="4572000"/>
          </a:xfrm>
        </p:spPr>
        <p:txBody>
          <a:bodyPr tIns="0">
            <a:normAutofit/>
          </a:bodyPr>
          <a:lstStyle>
            <a:lvl1pPr>
              <a:buClr>
                <a:srgbClr val="407742"/>
              </a:buClr>
              <a:defRPr sz="3200">
                <a:latin typeface="+mj-lt"/>
              </a:defRPr>
            </a:lvl1pPr>
            <a:lvl2pPr>
              <a:buClr>
                <a:srgbClr val="407742"/>
              </a:buClr>
              <a:defRPr sz="2800">
                <a:latin typeface="+mj-lt"/>
              </a:defRPr>
            </a:lvl2pPr>
            <a:lvl3pPr>
              <a:buClr>
                <a:srgbClr val="407742"/>
              </a:buClr>
              <a:defRPr sz="2800">
                <a:latin typeface="+mj-lt"/>
              </a:defRPr>
            </a:lvl3pPr>
            <a:lvl4pPr>
              <a:buClr>
                <a:srgbClr val="407742"/>
              </a:buClr>
              <a:defRPr sz="2800">
                <a:latin typeface="+mj-lt"/>
              </a:defRPr>
            </a:lvl4pPr>
            <a:lvl5pPr>
              <a:buClr>
                <a:srgbClr val="407742"/>
              </a:buClr>
              <a:defRPr sz="2800">
                <a:latin typeface="+mj-lt"/>
              </a:defRPr>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extLst>
      <p:ext uri="{BB962C8B-B14F-4D97-AF65-F5344CB8AC3E}">
        <p14:creationId xmlns:p14="http://schemas.microsoft.com/office/powerpoint/2010/main" val="409867568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normAutofit/>
          </a:bodyPr>
          <a:lstStyle>
            <a:lvl1pPr algn="l">
              <a:buNone/>
              <a:defRPr sz="3200" b="1">
                <a:solidFill>
                  <a:srgbClr val="69A045"/>
                </a:solidFill>
              </a:defRPr>
            </a:lvl1pPr>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609600" y="2828785"/>
            <a:ext cx="2209800" cy="2179320"/>
          </a:xfrm>
        </p:spPr>
        <p:txBody>
          <a:bodyPr lIns="64008" rIns="45720" bIns="45720" anchor="t">
            <a:normAutofit/>
          </a:bodyPr>
          <a:lstStyle>
            <a:lvl1pPr marL="0" indent="0" algn="l">
              <a:spcBef>
                <a:spcPts val="250"/>
              </a:spcBef>
              <a:buFontTx/>
              <a:buNone/>
              <a:defRPr sz="2800">
                <a:latin typeface="+mj-lt"/>
              </a:defRPr>
            </a:lvl1pPr>
            <a:lvl2pPr>
              <a:defRPr sz="1200"/>
            </a:lvl2pPr>
            <a:lvl3pPr>
              <a:defRPr sz="1000"/>
            </a:lvl3pPr>
            <a:lvl4pPr>
              <a:defRPr sz="900"/>
            </a:lvl4pPr>
            <a:lvl5pPr>
              <a:defRPr sz="900"/>
            </a:lvl5pPr>
          </a:lstStyle>
          <a:p>
            <a:pPr lvl="0" eaLnBrk="1" latinLnBrk="0" hangingPunct="1"/>
            <a:r>
              <a:rPr kumimoji="0" lang="en-US" smtClean="0"/>
              <a:t>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Tree>
    <p:extLst>
      <p:ext uri="{BB962C8B-B14F-4D97-AF65-F5344CB8AC3E}">
        <p14:creationId xmlns:p14="http://schemas.microsoft.com/office/powerpoint/2010/main" val="94047991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b="1">
                <a:solidFill>
                  <a:srgbClr val="69A045"/>
                </a:solidFill>
              </a:defRPr>
            </a:lvl1pPr>
          </a:lstStyle>
          <a:p>
            <a:r>
              <a:rPr kumimoji="0" lang="en-US" smtClean="0"/>
              <a:t>Click to edit Master title style</a:t>
            </a:r>
            <a:endParaRPr kumimoji="0" lang="en-US" dirty="0"/>
          </a:p>
        </p:txBody>
      </p:sp>
      <p:sp>
        <p:nvSpPr>
          <p:cNvPr id="3" name="Vertical Text Placeholder 2"/>
          <p:cNvSpPr>
            <a:spLocks noGrp="1"/>
          </p:cNvSpPr>
          <p:nvPr>
            <p:ph type="body" orient="vert" idx="1"/>
          </p:nvPr>
        </p:nvSpPr>
        <p:spPr/>
        <p:txBody>
          <a:bodyPr vert="eaVert"/>
          <a:lstStyle>
            <a:lvl1pPr>
              <a:buClr>
                <a:srgbClr val="407742"/>
              </a:buClr>
              <a:defRPr sz="3200">
                <a:latin typeface="+mj-lt"/>
              </a:defRPr>
            </a:lvl1pPr>
            <a:lvl2pPr>
              <a:buClr>
                <a:srgbClr val="407742"/>
              </a:buClr>
              <a:defRPr sz="2800">
                <a:latin typeface="+mj-lt"/>
              </a:defRPr>
            </a:lvl2pPr>
            <a:lvl3pPr>
              <a:buClr>
                <a:srgbClr val="407742"/>
              </a:buClr>
              <a:defRPr sz="2800">
                <a:latin typeface="+mj-lt"/>
              </a:defRPr>
            </a:lvl3pPr>
            <a:lvl4pPr>
              <a:buClr>
                <a:srgbClr val="407742"/>
              </a:buClr>
              <a:defRPr sz="2800">
                <a:latin typeface="+mj-lt"/>
              </a:defRPr>
            </a:lvl4pPr>
            <a:lvl5pPr>
              <a:buClr>
                <a:srgbClr val="407742"/>
              </a:buClr>
              <a:defRPr sz="2800">
                <a:latin typeface="+mj-lt"/>
              </a:defRPr>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extLst>
      <p:ext uri="{BB962C8B-B14F-4D97-AF65-F5344CB8AC3E}">
        <p14:creationId xmlns:p14="http://schemas.microsoft.com/office/powerpoint/2010/main" val="117516984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pic>
        <p:nvPicPr>
          <p:cNvPr id="15" name="Picture 14"/>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91016568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2" r:id="rId5"/>
    <p:sldLayoutId id="2147483693" r:id="rId6"/>
    <p:sldLayoutId id="2147483694" r:id="rId7"/>
    <p:sldLayoutId id="2147483695" r:id="rId8"/>
    <p:sldLayoutId id="2147483696" r:id="rId9"/>
    <p:sldLayoutId id="2147483697" r:id="rId10"/>
  </p:sldLayoutIdLst>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hf sldNum="0"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a.e.green.1@bham.ac.uk" TargetMode="External"/><Relationship Id="rId2" Type="http://schemas.openxmlformats.org/officeDocument/2006/relationships/hyperlink" Target="https://warwick.ac.uk/fac/soc/ier/wf6downloads" TargetMode="Externa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55000" lnSpcReduction="20000"/>
          </a:bodyPr>
          <a:lstStyle/>
          <a:p>
            <a:r>
              <a:rPr lang="en-GB" dirty="0"/>
              <a:t>Projected employment and population change in regional labour markets in the UK</a:t>
            </a:r>
            <a:endParaRPr lang="en-US" dirty="0"/>
          </a:p>
        </p:txBody>
      </p:sp>
      <p:sp>
        <p:nvSpPr>
          <p:cNvPr id="3" name="Text Placeholder 2"/>
          <p:cNvSpPr>
            <a:spLocks noGrp="1"/>
          </p:cNvSpPr>
          <p:nvPr>
            <p:ph type="body" sz="quarter" idx="11"/>
          </p:nvPr>
        </p:nvSpPr>
        <p:spPr>
          <a:xfrm>
            <a:off x="395536" y="5373960"/>
            <a:ext cx="6568511" cy="576064"/>
          </a:xfrm>
        </p:spPr>
        <p:txBody>
          <a:bodyPr>
            <a:normAutofit fontScale="92500" lnSpcReduction="10000"/>
          </a:bodyPr>
          <a:lstStyle/>
          <a:p>
            <a:r>
              <a:rPr lang="en-GB" sz="1800" b="1" dirty="0"/>
              <a:t>David Owen</a:t>
            </a:r>
            <a:r>
              <a:rPr lang="en-GB" sz="1800" dirty="0"/>
              <a:t>, Institute for Employment Research, University of Warwick, Coventry, </a:t>
            </a:r>
            <a:r>
              <a:rPr lang="en-GB" sz="1800" dirty="0" smtClean="0"/>
              <a:t>UK and Anne Green, City-REDI, University of Birmingham, UK</a:t>
            </a:r>
            <a:endParaRPr lang="en-US" sz="1800" dirty="0"/>
          </a:p>
        </p:txBody>
      </p:sp>
    </p:spTree>
    <p:extLst>
      <p:ext uri="{BB962C8B-B14F-4D97-AF65-F5344CB8AC3E}">
        <p14:creationId xmlns:p14="http://schemas.microsoft.com/office/powerpoint/2010/main" val="2864948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Regional pattern of replacement </a:t>
            </a:r>
            <a:br>
              <a:rPr lang="en-GB" dirty="0" smtClean="0"/>
            </a:br>
            <a:r>
              <a:rPr lang="en-GB" dirty="0" smtClean="0"/>
              <a:t>demand</a:t>
            </a:r>
            <a:endParaRPr lang="en-GB" dirty="0"/>
          </a:p>
        </p:txBody>
      </p:sp>
      <p:sp>
        <p:nvSpPr>
          <p:cNvPr id="3" name="Content Placeholder 2"/>
          <p:cNvSpPr>
            <a:spLocks noGrp="1"/>
          </p:cNvSpPr>
          <p:nvPr>
            <p:ph sz="half" idx="1"/>
          </p:nvPr>
        </p:nvSpPr>
        <p:spPr>
          <a:xfrm>
            <a:off x="457200" y="1920085"/>
            <a:ext cx="3042458" cy="4434840"/>
          </a:xfrm>
        </p:spPr>
        <p:txBody>
          <a:bodyPr>
            <a:normAutofit fontScale="55000" lnSpcReduction="20000"/>
          </a:bodyPr>
          <a:lstStyle/>
          <a:p>
            <a:r>
              <a:rPr lang="en-GB" dirty="0" smtClean="0"/>
              <a:t>New employment opportunities will represent more than a third of 2017 employment in all nations and regions of the UK</a:t>
            </a:r>
          </a:p>
          <a:p>
            <a:r>
              <a:rPr lang="en-GB" dirty="0" smtClean="0"/>
              <a:t>Expansion demand will be relatively largest in London and the East of England</a:t>
            </a:r>
          </a:p>
          <a:p>
            <a:r>
              <a:rPr lang="en-GB" dirty="0" smtClean="0"/>
              <a:t>It will be vastly outweighed by replacement demand in all parts of the UK</a:t>
            </a:r>
          </a:p>
          <a:p>
            <a:r>
              <a:rPr lang="en-GB" dirty="0" smtClean="0"/>
              <a:t>Replacement demand will be most significant in Yorkshire and the Humber, North East England and other regions of the Midlands and North of England</a:t>
            </a:r>
            <a:endParaRPr lang="en-GB" dirty="0"/>
          </a:p>
        </p:txBody>
      </p:sp>
      <p:sp>
        <p:nvSpPr>
          <p:cNvPr id="4" name="Content Placeholder 3"/>
          <p:cNvSpPr>
            <a:spLocks noGrp="1"/>
          </p:cNvSpPr>
          <p:nvPr>
            <p:ph sz="half" idx="2"/>
          </p:nvPr>
        </p:nvSpPr>
        <p:spPr>
          <a:xfrm>
            <a:off x="3693459" y="1920085"/>
            <a:ext cx="4993341" cy="4434840"/>
          </a:xfrm>
        </p:spPr>
        <p:txBody>
          <a:bodyPr/>
          <a:lstStyle/>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3459" y="1847088"/>
            <a:ext cx="5287696" cy="450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674694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Regional and national employment </a:t>
            </a:r>
            <a:br>
              <a:rPr lang="en-GB" dirty="0" smtClean="0"/>
            </a:br>
            <a:r>
              <a:rPr lang="en-GB" dirty="0" smtClean="0"/>
              <a:t>change by occupation, 2017-2027</a:t>
            </a:r>
            <a:endParaRPr lang="en-GB" dirty="0"/>
          </a:p>
        </p:txBody>
      </p:sp>
      <p:sp>
        <p:nvSpPr>
          <p:cNvPr id="3" name="Content Placeholder 2"/>
          <p:cNvSpPr>
            <a:spLocks noGrp="1"/>
          </p:cNvSpPr>
          <p:nvPr>
            <p:ph sz="half" idx="1"/>
          </p:nvPr>
        </p:nvSpPr>
        <p:spPr>
          <a:xfrm>
            <a:off x="232756" y="1920085"/>
            <a:ext cx="3390009" cy="4434840"/>
          </a:xfrm>
        </p:spPr>
        <p:txBody>
          <a:bodyPr>
            <a:noAutofit/>
          </a:bodyPr>
          <a:lstStyle/>
          <a:p>
            <a:r>
              <a:rPr lang="en-GB" sz="1350" dirty="0" smtClean="0"/>
              <a:t>Employment growth between 2017 and 2027 is projected to be mainly  in managerial, professional and associate professional occupations</a:t>
            </a:r>
          </a:p>
          <a:p>
            <a:r>
              <a:rPr lang="en-GB" sz="1350" dirty="0" smtClean="0"/>
              <a:t>There is little regional and national variation projected in rate of employment growth in higher status occupations, with the highest rates of increase projected for the East of England and Scotland</a:t>
            </a:r>
          </a:p>
          <a:p>
            <a:r>
              <a:rPr lang="en-GB" sz="1350" dirty="0" smtClean="0"/>
              <a:t>Skilled manual, machine operative &amp; elementary occupations are projected to  experience the greatest reductions in employment. The projected rate of decline is slowest in London, the East of England and Northern Ireland, and greatest in the Midlands and Yorkshire and the Humber</a:t>
            </a:r>
          </a:p>
          <a:p>
            <a:r>
              <a:rPr lang="en-GB" sz="1350" dirty="0" smtClean="0"/>
              <a:t>Job loss in administrative, customer service &amp; caring occupations is projected to be less, and mostly concentrated in London and South-East England </a:t>
            </a:r>
            <a:endParaRPr lang="en-GB" sz="1350" dirty="0"/>
          </a:p>
        </p:txBody>
      </p:sp>
      <p:graphicFrame>
        <p:nvGraphicFramePr>
          <p:cNvPr id="6" name="Content Placeholder 5"/>
          <p:cNvGraphicFramePr>
            <a:graphicFrameLocks noGrp="1"/>
          </p:cNvGraphicFramePr>
          <p:nvPr>
            <p:ph sz="half" idx="2"/>
            <p:extLst>
              <p:ext uri="{D42A27DB-BD31-4B8C-83A1-F6EECF244321}">
                <p14:modId xmlns:p14="http://schemas.microsoft.com/office/powerpoint/2010/main" val="446535807"/>
              </p:ext>
            </p:extLst>
          </p:nvPr>
        </p:nvGraphicFramePr>
        <p:xfrm>
          <a:off x="3846513" y="2447372"/>
          <a:ext cx="4840286" cy="2971703"/>
        </p:xfrm>
        <a:graphic>
          <a:graphicData uri="http://schemas.openxmlformats.org/drawingml/2006/table">
            <a:tbl>
              <a:tblPr>
                <a:tableStyleId>{5C22544A-7EE6-4342-B048-85BDC9FD1C3A}</a:tableStyleId>
              </a:tblPr>
              <a:tblGrid>
                <a:gridCol w="1437558">
                  <a:extLst>
                    <a:ext uri="{9D8B030D-6E8A-4147-A177-3AD203B41FA5}">
                      <a16:colId xmlns:a16="http://schemas.microsoft.com/office/drawing/2014/main" xmlns="" val="20000"/>
                    </a:ext>
                  </a:extLst>
                </a:gridCol>
                <a:gridCol w="619373">
                  <a:extLst>
                    <a:ext uri="{9D8B030D-6E8A-4147-A177-3AD203B41FA5}">
                      <a16:colId xmlns:a16="http://schemas.microsoft.com/office/drawing/2014/main" xmlns="" val="20001"/>
                    </a:ext>
                  </a:extLst>
                </a:gridCol>
                <a:gridCol w="512321">
                  <a:extLst>
                    <a:ext uri="{9D8B030D-6E8A-4147-A177-3AD203B41FA5}">
                      <a16:colId xmlns:a16="http://schemas.microsoft.com/office/drawing/2014/main" xmlns="" val="20002"/>
                    </a:ext>
                  </a:extLst>
                </a:gridCol>
                <a:gridCol w="565847">
                  <a:extLst>
                    <a:ext uri="{9D8B030D-6E8A-4147-A177-3AD203B41FA5}">
                      <a16:colId xmlns:a16="http://schemas.microsoft.com/office/drawing/2014/main" xmlns="" val="20003"/>
                    </a:ext>
                  </a:extLst>
                </a:gridCol>
                <a:gridCol w="565847">
                  <a:extLst>
                    <a:ext uri="{9D8B030D-6E8A-4147-A177-3AD203B41FA5}">
                      <a16:colId xmlns:a16="http://schemas.microsoft.com/office/drawing/2014/main" xmlns="" val="20004"/>
                    </a:ext>
                  </a:extLst>
                </a:gridCol>
                <a:gridCol w="619373">
                  <a:extLst>
                    <a:ext uri="{9D8B030D-6E8A-4147-A177-3AD203B41FA5}">
                      <a16:colId xmlns:a16="http://schemas.microsoft.com/office/drawing/2014/main" xmlns="" val="20005"/>
                    </a:ext>
                  </a:extLst>
                </a:gridCol>
                <a:gridCol w="519967">
                  <a:extLst>
                    <a:ext uri="{9D8B030D-6E8A-4147-A177-3AD203B41FA5}">
                      <a16:colId xmlns:a16="http://schemas.microsoft.com/office/drawing/2014/main" xmlns="" val="20006"/>
                    </a:ext>
                  </a:extLst>
                </a:gridCol>
              </a:tblGrid>
              <a:tr h="291864">
                <a:tc>
                  <a:txBody>
                    <a:bodyPr/>
                    <a:lstStyle/>
                    <a:p>
                      <a:pPr algn="l" fontAlgn="b"/>
                      <a:endParaRPr lang="en-GB" sz="800" b="0" i="0" u="none" strike="noStrike">
                        <a:solidFill>
                          <a:srgbClr val="000000"/>
                        </a:solidFill>
                        <a:effectLst/>
                        <a:latin typeface="Arial"/>
                      </a:endParaRPr>
                    </a:p>
                  </a:txBody>
                  <a:tcPr marL="7627" marR="7627" marT="7627" marB="0" anchor="b"/>
                </a:tc>
                <a:tc gridSpan="2">
                  <a:txBody>
                    <a:bodyPr/>
                    <a:lstStyle/>
                    <a:p>
                      <a:pPr algn="ctr" fontAlgn="b"/>
                      <a:r>
                        <a:rPr lang="en-GB" sz="800" u="none" strike="noStrike">
                          <a:effectLst/>
                        </a:rPr>
                        <a:t>managers, prof &amp; tech</a:t>
                      </a:r>
                      <a:endParaRPr lang="en-GB" sz="800" b="0" i="0" u="none" strike="noStrike">
                        <a:solidFill>
                          <a:srgbClr val="000000"/>
                        </a:solidFill>
                        <a:effectLst/>
                        <a:latin typeface="Arial"/>
                      </a:endParaRPr>
                    </a:p>
                  </a:txBody>
                  <a:tcPr marL="7627" marR="7627" marT="7627" marB="0" anchor="b"/>
                </a:tc>
                <a:tc hMerge="1">
                  <a:txBody>
                    <a:bodyPr/>
                    <a:lstStyle/>
                    <a:p>
                      <a:endParaRPr lang="en-GB"/>
                    </a:p>
                  </a:txBody>
                  <a:tcPr/>
                </a:tc>
                <a:tc gridSpan="2">
                  <a:txBody>
                    <a:bodyPr/>
                    <a:lstStyle/>
                    <a:p>
                      <a:pPr algn="ctr" fontAlgn="b"/>
                      <a:r>
                        <a:rPr lang="en-GB" sz="800" u="none" strike="noStrike">
                          <a:effectLst/>
                        </a:rPr>
                        <a:t>Admin, caring, sales</a:t>
                      </a:r>
                      <a:endParaRPr lang="en-GB" sz="800" b="0" i="0" u="none" strike="noStrike">
                        <a:solidFill>
                          <a:srgbClr val="000000"/>
                        </a:solidFill>
                        <a:effectLst/>
                        <a:latin typeface="Arial"/>
                      </a:endParaRPr>
                    </a:p>
                  </a:txBody>
                  <a:tcPr marL="7627" marR="7627" marT="7627" marB="0" anchor="b"/>
                </a:tc>
                <a:tc hMerge="1">
                  <a:txBody>
                    <a:bodyPr/>
                    <a:lstStyle/>
                    <a:p>
                      <a:endParaRPr lang="en-GB"/>
                    </a:p>
                  </a:txBody>
                  <a:tcPr/>
                </a:tc>
                <a:tc gridSpan="2">
                  <a:txBody>
                    <a:bodyPr/>
                    <a:lstStyle/>
                    <a:p>
                      <a:pPr algn="ctr" fontAlgn="b"/>
                      <a:r>
                        <a:rPr lang="en-GB" sz="800" u="none" strike="noStrike">
                          <a:effectLst/>
                        </a:rPr>
                        <a:t>skilled, process, elementary</a:t>
                      </a:r>
                      <a:endParaRPr lang="en-GB" sz="800" b="0" i="0" u="none" strike="noStrike">
                        <a:solidFill>
                          <a:srgbClr val="000000"/>
                        </a:solidFill>
                        <a:effectLst/>
                        <a:latin typeface="Arial"/>
                      </a:endParaRPr>
                    </a:p>
                  </a:txBody>
                  <a:tcPr marL="7627" marR="7627" marT="7627" marB="0" anchor="b"/>
                </a:tc>
                <a:tc hMerge="1">
                  <a:txBody>
                    <a:bodyPr/>
                    <a:lstStyle/>
                    <a:p>
                      <a:endParaRPr lang="en-GB"/>
                    </a:p>
                  </a:txBody>
                  <a:tcPr/>
                </a:tc>
                <a:extLst>
                  <a:ext uri="{0D108BD9-81ED-4DB2-BD59-A6C34878D82A}">
                    <a16:rowId xmlns:a16="http://schemas.microsoft.com/office/drawing/2014/main" xmlns="" val="10000"/>
                  </a:ext>
                </a:extLst>
              </a:tr>
              <a:tr h="574883">
                <a:tc>
                  <a:txBody>
                    <a:bodyPr/>
                    <a:lstStyle/>
                    <a:p>
                      <a:pPr algn="l" fontAlgn="b"/>
                      <a:endParaRPr lang="en-GB" sz="800" b="0" i="0" u="none" strike="noStrike" dirty="0">
                        <a:solidFill>
                          <a:srgbClr val="000000"/>
                        </a:solidFill>
                        <a:effectLst/>
                        <a:latin typeface="Arial"/>
                      </a:endParaRPr>
                    </a:p>
                  </a:txBody>
                  <a:tcPr marL="7627" marR="7627" marT="7627" marB="0" anchor="b"/>
                </a:tc>
                <a:tc>
                  <a:txBody>
                    <a:bodyPr/>
                    <a:lstStyle/>
                    <a:p>
                      <a:pPr algn="l" fontAlgn="ctr"/>
                      <a:r>
                        <a:rPr lang="en-GB" sz="800" u="none" strike="noStrike">
                          <a:effectLst/>
                        </a:rPr>
                        <a:t>change (000s)</a:t>
                      </a:r>
                      <a:endParaRPr lang="en-GB" sz="800" b="0" i="0" u="none" strike="noStrike">
                        <a:solidFill>
                          <a:srgbClr val="000000"/>
                        </a:solidFill>
                        <a:effectLst/>
                        <a:latin typeface="Arial"/>
                      </a:endParaRPr>
                    </a:p>
                  </a:txBody>
                  <a:tcPr marL="7627" marR="7627" marT="7627" marB="0" anchor="ctr"/>
                </a:tc>
                <a:tc>
                  <a:txBody>
                    <a:bodyPr/>
                    <a:lstStyle/>
                    <a:p>
                      <a:pPr algn="l" fontAlgn="ctr"/>
                      <a:r>
                        <a:rPr lang="en-GB" sz="800" u="none" strike="noStrike">
                          <a:effectLst/>
                        </a:rPr>
                        <a:t>annual average change (%)</a:t>
                      </a:r>
                      <a:endParaRPr lang="en-GB" sz="800" b="0" i="0" u="none" strike="noStrike">
                        <a:solidFill>
                          <a:srgbClr val="000000"/>
                        </a:solidFill>
                        <a:effectLst/>
                        <a:latin typeface="Arial"/>
                      </a:endParaRPr>
                    </a:p>
                  </a:txBody>
                  <a:tcPr marL="7627" marR="7627" marT="7627" marB="0" anchor="ctr"/>
                </a:tc>
                <a:tc>
                  <a:txBody>
                    <a:bodyPr/>
                    <a:lstStyle/>
                    <a:p>
                      <a:pPr algn="l" fontAlgn="ctr"/>
                      <a:r>
                        <a:rPr lang="en-GB" sz="800" u="none" strike="noStrike">
                          <a:effectLst/>
                        </a:rPr>
                        <a:t>change (000s)</a:t>
                      </a:r>
                      <a:endParaRPr lang="en-GB" sz="800" b="0" i="0" u="none" strike="noStrike">
                        <a:solidFill>
                          <a:srgbClr val="000000"/>
                        </a:solidFill>
                        <a:effectLst/>
                        <a:latin typeface="Arial"/>
                      </a:endParaRPr>
                    </a:p>
                  </a:txBody>
                  <a:tcPr marL="7627" marR="7627" marT="7627" marB="0" anchor="ctr"/>
                </a:tc>
                <a:tc>
                  <a:txBody>
                    <a:bodyPr/>
                    <a:lstStyle/>
                    <a:p>
                      <a:pPr algn="l" fontAlgn="ctr"/>
                      <a:r>
                        <a:rPr lang="en-GB" sz="800" u="none" strike="noStrike">
                          <a:effectLst/>
                        </a:rPr>
                        <a:t>annual average change (%)</a:t>
                      </a:r>
                      <a:endParaRPr lang="en-GB" sz="800" b="0" i="0" u="none" strike="noStrike">
                        <a:solidFill>
                          <a:srgbClr val="000000"/>
                        </a:solidFill>
                        <a:effectLst/>
                        <a:latin typeface="Arial"/>
                      </a:endParaRPr>
                    </a:p>
                  </a:txBody>
                  <a:tcPr marL="7627" marR="7627" marT="7627" marB="0" anchor="ctr"/>
                </a:tc>
                <a:tc>
                  <a:txBody>
                    <a:bodyPr/>
                    <a:lstStyle/>
                    <a:p>
                      <a:pPr algn="l" fontAlgn="ctr"/>
                      <a:r>
                        <a:rPr lang="en-GB" sz="800" u="none" strike="noStrike">
                          <a:effectLst/>
                        </a:rPr>
                        <a:t>change (000s)</a:t>
                      </a:r>
                      <a:endParaRPr lang="en-GB" sz="800" b="0" i="0" u="none" strike="noStrike">
                        <a:solidFill>
                          <a:srgbClr val="000000"/>
                        </a:solidFill>
                        <a:effectLst/>
                        <a:latin typeface="Arial"/>
                      </a:endParaRPr>
                    </a:p>
                  </a:txBody>
                  <a:tcPr marL="7627" marR="7627" marT="7627" marB="0" anchor="ctr"/>
                </a:tc>
                <a:tc>
                  <a:txBody>
                    <a:bodyPr/>
                    <a:lstStyle/>
                    <a:p>
                      <a:pPr algn="l" fontAlgn="ctr"/>
                      <a:r>
                        <a:rPr lang="en-GB" sz="800" u="none" strike="noStrike">
                          <a:effectLst/>
                        </a:rPr>
                        <a:t>annual average change (%)</a:t>
                      </a:r>
                      <a:endParaRPr lang="en-GB" sz="800" b="0" i="0" u="none" strike="noStrike">
                        <a:solidFill>
                          <a:srgbClr val="000000"/>
                        </a:solidFill>
                        <a:effectLst/>
                        <a:latin typeface="Arial"/>
                      </a:endParaRPr>
                    </a:p>
                  </a:txBody>
                  <a:tcPr marL="7627" marR="7627" marT="7627" marB="0" anchor="ctr"/>
                </a:tc>
                <a:extLst>
                  <a:ext uri="{0D108BD9-81ED-4DB2-BD59-A6C34878D82A}">
                    <a16:rowId xmlns:a16="http://schemas.microsoft.com/office/drawing/2014/main" xmlns="" val="10001"/>
                  </a:ext>
                </a:extLst>
              </a:tr>
              <a:tr h="150354">
                <a:tc>
                  <a:txBody>
                    <a:bodyPr/>
                    <a:lstStyle/>
                    <a:p>
                      <a:pPr algn="l" fontAlgn="b"/>
                      <a:r>
                        <a:rPr lang="en-GB" sz="800" u="none" strike="noStrike">
                          <a:effectLst/>
                        </a:rPr>
                        <a:t>London</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361</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1.0</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-74</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-0.6</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-53</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-0.4</a:t>
                      </a:r>
                      <a:endParaRPr lang="en-GB" sz="800" b="0" i="0" u="none" strike="noStrike">
                        <a:solidFill>
                          <a:srgbClr val="000000"/>
                        </a:solidFill>
                        <a:effectLst/>
                        <a:latin typeface="Arial"/>
                      </a:endParaRPr>
                    </a:p>
                  </a:txBody>
                  <a:tcPr marL="7627" marR="7627" marT="7627" marB="0" anchor="b"/>
                </a:tc>
                <a:extLst>
                  <a:ext uri="{0D108BD9-81ED-4DB2-BD59-A6C34878D82A}">
                    <a16:rowId xmlns:a16="http://schemas.microsoft.com/office/drawing/2014/main" xmlns="" val="10002"/>
                  </a:ext>
                </a:extLst>
              </a:tr>
              <a:tr h="150354">
                <a:tc>
                  <a:txBody>
                    <a:bodyPr/>
                    <a:lstStyle/>
                    <a:p>
                      <a:pPr algn="l" fontAlgn="b"/>
                      <a:r>
                        <a:rPr lang="en-GB" sz="800" u="none" strike="noStrike">
                          <a:effectLst/>
                        </a:rPr>
                        <a:t>South East</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231</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1.0</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-51</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-0.4</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-70</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-0.6</a:t>
                      </a:r>
                      <a:endParaRPr lang="en-GB" sz="800" b="0" i="0" u="none" strike="noStrike">
                        <a:solidFill>
                          <a:srgbClr val="000000"/>
                        </a:solidFill>
                        <a:effectLst/>
                        <a:latin typeface="Arial"/>
                      </a:endParaRPr>
                    </a:p>
                  </a:txBody>
                  <a:tcPr marL="7627" marR="7627" marT="7627" marB="0" anchor="b"/>
                </a:tc>
                <a:extLst>
                  <a:ext uri="{0D108BD9-81ED-4DB2-BD59-A6C34878D82A}">
                    <a16:rowId xmlns:a16="http://schemas.microsoft.com/office/drawing/2014/main" xmlns="" val="10003"/>
                  </a:ext>
                </a:extLst>
              </a:tr>
              <a:tr h="150354">
                <a:tc>
                  <a:txBody>
                    <a:bodyPr/>
                    <a:lstStyle/>
                    <a:p>
                      <a:pPr algn="l" fontAlgn="b"/>
                      <a:r>
                        <a:rPr lang="en-GB" sz="800" u="none" strike="noStrike">
                          <a:effectLst/>
                        </a:rPr>
                        <a:t>East of England</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165</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1.2</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-10</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-0.1</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-37</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-0.4</a:t>
                      </a:r>
                      <a:endParaRPr lang="en-GB" sz="800" b="0" i="0" u="none" strike="noStrike">
                        <a:solidFill>
                          <a:srgbClr val="000000"/>
                        </a:solidFill>
                        <a:effectLst/>
                        <a:latin typeface="Arial"/>
                      </a:endParaRPr>
                    </a:p>
                  </a:txBody>
                  <a:tcPr marL="7627" marR="7627" marT="7627" marB="0" anchor="b"/>
                </a:tc>
                <a:extLst>
                  <a:ext uri="{0D108BD9-81ED-4DB2-BD59-A6C34878D82A}">
                    <a16:rowId xmlns:a16="http://schemas.microsoft.com/office/drawing/2014/main" xmlns="" val="10004"/>
                  </a:ext>
                </a:extLst>
              </a:tr>
              <a:tr h="150354">
                <a:tc>
                  <a:txBody>
                    <a:bodyPr/>
                    <a:lstStyle/>
                    <a:p>
                      <a:pPr algn="l" fontAlgn="b"/>
                      <a:r>
                        <a:rPr lang="en-GB" sz="800" u="none" strike="noStrike">
                          <a:effectLst/>
                        </a:rPr>
                        <a:t>South West</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138</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1.1</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-7</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-0.1</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-42</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-0.5</a:t>
                      </a:r>
                      <a:endParaRPr lang="en-GB" sz="800" b="0" i="0" u="none" strike="noStrike">
                        <a:solidFill>
                          <a:srgbClr val="000000"/>
                        </a:solidFill>
                        <a:effectLst/>
                        <a:latin typeface="Arial"/>
                      </a:endParaRPr>
                    </a:p>
                  </a:txBody>
                  <a:tcPr marL="7627" marR="7627" marT="7627" marB="0" anchor="b"/>
                </a:tc>
                <a:extLst>
                  <a:ext uri="{0D108BD9-81ED-4DB2-BD59-A6C34878D82A}">
                    <a16:rowId xmlns:a16="http://schemas.microsoft.com/office/drawing/2014/main" xmlns="" val="10005"/>
                  </a:ext>
                </a:extLst>
              </a:tr>
              <a:tr h="150354">
                <a:tc>
                  <a:txBody>
                    <a:bodyPr/>
                    <a:lstStyle/>
                    <a:p>
                      <a:pPr algn="l" fontAlgn="b"/>
                      <a:r>
                        <a:rPr lang="en-GB" sz="800" u="none" strike="noStrike">
                          <a:effectLst/>
                        </a:rPr>
                        <a:t>West Midlands</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134</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1.1</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-15</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-0.2</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-58</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-0.7</a:t>
                      </a:r>
                      <a:endParaRPr lang="en-GB" sz="800" b="0" i="0" u="none" strike="noStrike">
                        <a:solidFill>
                          <a:srgbClr val="000000"/>
                        </a:solidFill>
                        <a:effectLst/>
                        <a:latin typeface="Arial"/>
                      </a:endParaRPr>
                    </a:p>
                  </a:txBody>
                  <a:tcPr marL="7627" marR="7627" marT="7627" marB="0" anchor="b"/>
                </a:tc>
                <a:extLst>
                  <a:ext uri="{0D108BD9-81ED-4DB2-BD59-A6C34878D82A}">
                    <a16:rowId xmlns:a16="http://schemas.microsoft.com/office/drawing/2014/main" xmlns="" val="10006"/>
                  </a:ext>
                </a:extLst>
              </a:tr>
              <a:tr h="150354">
                <a:tc>
                  <a:txBody>
                    <a:bodyPr/>
                    <a:lstStyle/>
                    <a:p>
                      <a:pPr algn="l" fontAlgn="b"/>
                      <a:r>
                        <a:rPr lang="en-GB" sz="800" u="none" strike="noStrike" dirty="0">
                          <a:effectLst/>
                        </a:rPr>
                        <a:t>East Midlands</a:t>
                      </a:r>
                      <a:endParaRPr lang="en-GB" sz="800" b="0" i="0" u="none" strike="noStrike" dirty="0">
                        <a:solidFill>
                          <a:srgbClr val="000000"/>
                        </a:solidFill>
                        <a:effectLst/>
                        <a:latin typeface="Arial"/>
                      </a:endParaRPr>
                    </a:p>
                  </a:txBody>
                  <a:tcPr marL="7627" marR="7627" marT="7627" marB="0" anchor="b"/>
                </a:tc>
                <a:tc>
                  <a:txBody>
                    <a:bodyPr/>
                    <a:lstStyle/>
                    <a:p>
                      <a:pPr algn="r" fontAlgn="b"/>
                      <a:r>
                        <a:rPr lang="en-GB" sz="800" u="none" strike="noStrike">
                          <a:effectLst/>
                        </a:rPr>
                        <a:t>98</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1.0</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2</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0.0</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-48</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-0.7</a:t>
                      </a:r>
                      <a:endParaRPr lang="en-GB" sz="800" b="0" i="0" u="none" strike="noStrike">
                        <a:solidFill>
                          <a:srgbClr val="000000"/>
                        </a:solidFill>
                        <a:effectLst/>
                        <a:latin typeface="Arial"/>
                      </a:endParaRPr>
                    </a:p>
                  </a:txBody>
                  <a:tcPr marL="7627" marR="7627" marT="7627" marB="0" anchor="b"/>
                </a:tc>
                <a:extLst>
                  <a:ext uri="{0D108BD9-81ED-4DB2-BD59-A6C34878D82A}">
                    <a16:rowId xmlns:a16="http://schemas.microsoft.com/office/drawing/2014/main" xmlns="" val="10007"/>
                  </a:ext>
                </a:extLst>
              </a:tr>
              <a:tr h="150354">
                <a:tc>
                  <a:txBody>
                    <a:bodyPr/>
                    <a:lstStyle/>
                    <a:p>
                      <a:pPr algn="l" fontAlgn="b"/>
                      <a:r>
                        <a:rPr lang="en-GB" sz="800" u="none" strike="noStrike">
                          <a:effectLst/>
                        </a:rPr>
                        <a:t>Yorks &amp; the Humber</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111</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1.0</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-8</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-0.1</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-57</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-0.7</a:t>
                      </a:r>
                      <a:endParaRPr lang="en-GB" sz="800" b="0" i="0" u="none" strike="noStrike">
                        <a:solidFill>
                          <a:srgbClr val="000000"/>
                        </a:solidFill>
                        <a:effectLst/>
                        <a:latin typeface="Arial"/>
                      </a:endParaRPr>
                    </a:p>
                  </a:txBody>
                  <a:tcPr marL="7627" marR="7627" marT="7627" marB="0" anchor="b"/>
                </a:tc>
                <a:extLst>
                  <a:ext uri="{0D108BD9-81ED-4DB2-BD59-A6C34878D82A}">
                    <a16:rowId xmlns:a16="http://schemas.microsoft.com/office/drawing/2014/main" xmlns="" val="10008"/>
                  </a:ext>
                </a:extLst>
              </a:tr>
              <a:tr h="150354">
                <a:tc>
                  <a:txBody>
                    <a:bodyPr/>
                    <a:lstStyle/>
                    <a:p>
                      <a:pPr algn="l" fontAlgn="b"/>
                      <a:r>
                        <a:rPr lang="en-GB" sz="800" u="none" strike="noStrike">
                          <a:effectLst/>
                        </a:rPr>
                        <a:t>North West</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151</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1.0</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-6</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0.0</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-60</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-0.6</a:t>
                      </a:r>
                      <a:endParaRPr lang="en-GB" sz="800" b="0" i="0" u="none" strike="noStrike">
                        <a:solidFill>
                          <a:srgbClr val="000000"/>
                        </a:solidFill>
                        <a:effectLst/>
                        <a:latin typeface="Arial"/>
                      </a:endParaRPr>
                    </a:p>
                  </a:txBody>
                  <a:tcPr marL="7627" marR="7627" marT="7627" marB="0" anchor="b"/>
                </a:tc>
                <a:extLst>
                  <a:ext uri="{0D108BD9-81ED-4DB2-BD59-A6C34878D82A}">
                    <a16:rowId xmlns:a16="http://schemas.microsoft.com/office/drawing/2014/main" xmlns="" val="10009"/>
                  </a:ext>
                </a:extLst>
              </a:tr>
              <a:tr h="150354">
                <a:tc>
                  <a:txBody>
                    <a:bodyPr/>
                    <a:lstStyle/>
                    <a:p>
                      <a:pPr algn="l" fontAlgn="b"/>
                      <a:r>
                        <a:rPr lang="en-GB" sz="800" u="none" strike="noStrike">
                          <a:effectLst/>
                        </a:rPr>
                        <a:t>North East</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46</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1.0</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0.0</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-25</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-0.7</a:t>
                      </a:r>
                      <a:endParaRPr lang="en-GB" sz="800" b="0" i="0" u="none" strike="noStrike">
                        <a:solidFill>
                          <a:srgbClr val="000000"/>
                        </a:solidFill>
                        <a:effectLst/>
                        <a:latin typeface="Arial"/>
                      </a:endParaRPr>
                    </a:p>
                  </a:txBody>
                  <a:tcPr marL="7627" marR="7627" marT="7627" marB="0" anchor="b"/>
                </a:tc>
                <a:extLst>
                  <a:ext uri="{0D108BD9-81ED-4DB2-BD59-A6C34878D82A}">
                    <a16:rowId xmlns:a16="http://schemas.microsoft.com/office/drawing/2014/main" xmlns="" val="10010"/>
                  </a:ext>
                </a:extLst>
              </a:tr>
              <a:tr h="150354">
                <a:tc>
                  <a:txBody>
                    <a:bodyPr/>
                    <a:lstStyle/>
                    <a:p>
                      <a:pPr algn="l" fontAlgn="b"/>
                      <a:r>
                        <a:rPr lang="en-GB" sz="800" u="none" strike="noStrike">
                          <a:effectLst/>
                        </a:rPr>
                        <a:t>England</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1437</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1.0</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-169</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-0.2</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-448</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-0.6</a:t>
                      </a:r>
                      <a:endParaRPr lang="en-GB" sz="800" b="0" i="0" u="none" strike="noStrike">
                        <a:solidFill>
                          <a:srgbClr val="000000"/>
                        </a:solidFill>
                        <a:effectLst/>
                        <a:latin typeface="Arial"/>
                      </a:endParaRPr>
                    </a:p>
                  </a:txBody>
                  <a:tcPr marL="7627" marR="7627" marT="7627" marB="0" anchor="b"/>
                </a:tc>
                <a:extLst>
                  <a:ext uri="{0D108BD9-81ED-4DB2-BD59-A6C34878D82A}">
                    <a16:rowId xmlns:a16="http://schemas.microsoft.com/office/drawing/2014/main" xmlns="" val="10011"/>
                  </a:ext>
                </a:extLst>
              </a:tr>
              <a:tr h="150354">
                <a:tc>
                  <a:txBody>
                    <a:bodyPr/>
                    <a:lstStyle/>
                    <a:p>
                      <a:pPr algn="l" fontAlgn="b"/>
                      <a:r>
                        <a:rPr lang="en-GB" sz="800" u="none" strike="noStrike">
                          <a:effectLst/>
                        </a:rPr>
                        <a:t>Wales</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70</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1.1</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-5</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-0.1</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-26</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-0.5</a:t>
                      </a:r>
                      <a:endParaRPr lang="en-GB" sz="800" b="0" i="0" u="none" strike="noStrike">
                        <a:solidFill>
                          <a:srgbClr val="000000"/>
                        </a:solidFill>
                        <a:effectLst/>
                        <a:latin typeface="Arial"/>
                      </a:endParaRPr>
                    </a:p>
                  </a:txBody>
                  <a:tcPr marL="7627" marR="7627" marT="7627" marB="0" anchor="b"/>
                </a:tc>
                <a:extLst>
                  <a:ext uri="{0D108BD9-81ED-4DB2-BD59-A6C34878D82A}">
                    <a16:rowId xmlns:a16="http://schemas.microsoft.com/office/drawing/2014/main" xmlns="" val="10012"/>
                  </a:ext>
                </a:extLst>
              </a:tr>
              <a:tr h="150354">
                <a:tc>
                  <a:txBody>
                    <a:bodyPr/>
                    <a:lstStyle/>
                    <a:p>
                      <a:pPr algn="l" fontAlgn="b"/>
                      <a:r>
                        <a:rPr lang="en-GB" sz="800" u="none" strike="noStrike">
                          <a:effectLst/>
                        </a:rPr>
                        <a:t>Scotland</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144</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1.2</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-12</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-0.1</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-39</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-0.5</a:t>
                      </a:r>
                      <a:endParaRPr lang="en-GB" sz="800" b="0" i="0" u="none" strike="noStrike">
                        <a:solidFill>
                          <a:srgbClr val="000000"/>
                        </a:solidFill>
                        <a:effectLst/>
                        <a:latin typeface="Arial"/>
                      </a:endParaRPr>
                    </a:p>
                  </a:txBody>
                  <a:tcPr marL="7627" marR="7627" marT="7627" marB="0" anchor="b"/>
                </a:tc>
                <a:extLst>
                  <a:ext uri="{0D108BD9-81ED-4DB2-BD59-A6C34878D82A}">
                    <a16:rowId xmlns:a16="http://schemas.microsoft.com/office/drawing/2014/main" xmlns="" val="10013"/>
                  </a:ext>
                </a:extLst>
              </a:tr>
              <a:tr h="150354">
                <a:tc>
                  <a:txBody>
                    <a:bodyPr/>
                    <a:lstStyle/>
                    <a:p>
                      <a:pPr algn="l" fontAlgn="b"/>
                      <a:r>
                        <a:rPr lang="en-GB" sz="800" u="none" strike="noStrike">
                          <a:effectLst/>
                        </a:rPr>
                        <a:t>Northern Ireland</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34</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1.0</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-5</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-0.2</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-9</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-0.4</a:t>
                      </a:r>
                      <a:endParaRPr lang="en-GB" sz="800" b="0" i="0" u="none" strike="noStrike">
                        <a:solidFill>
                          <a:srgbClr val="000000"/>
                        </a:solidFill>
                        <a:effectLst/>
                        <a:latin typeface="Arial"/>
                      </a:endParaRPr>
                    </a:p>
                  </a:txBody>
                  <a:tcPr marL="7627" marR="7627" marT="7627" marB="0" anchor="b"/>
                </a:tc>
                <a:extLst>
                  <a:ext uri="{0D108BD9-81ED-4DB2-BD59-A6C34878D82A}">
                    <a16:rowId xmlns:a16="http://schemas.microsoft.com/office/drawing/2014/main" xmlns="" val="10014"/>
                  </a:ext>
                </a:extLst>
              </a:tr>
              <a:tr h="150354">
                <a:tc>
                  <a:txBody>
                    <a:bodyPr/>
                    <a:lstStyle/>
                    <a:p>
                      <a:pPr algn="l" fontAlgn="b"/>
                      <a:r>
                        <a:rPr lang="en-GB" sz="800" u="none" strike="noStrike">
                          <a:effectLst/>
                        </a:rPr>
                        <a:t>UK</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1685</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1.0</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-190</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-0.2</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a:effectLst/>
                        </a:rPr>
                        <a:t>-522</a:t>
                      </a:r>
                      <a:endParaRPr lang="en-GB" sz="800" b="0" i="0" u="none" strike="noStrike">
                        <a:solidFill>
                          <a:srgbClr val="000000"/>
                        </a:solidFill>
                        <a:effectLst/>
                        <a:latin typeface="Arial"/>
                      </a:endParaRPr>
                    </a:p>
                  </a:txBody>
                  <a:tcPr marL="7627" marR="7627" marT="7627" marB="0" anchor="b"/>
                </a:tc>
                <a:tc>
                  <a:txBody>
                    <a:bodyPr/>
                    <a:lstStyle/>
                    <a:p>
                      <a:pPr algn="r" fontAlgn="b"/>
                      <a:r>
                        <a:rPr lang="en-GB" sz="800" u="none" strike="noStrike" dirty="0">
                          <a:effectLst/>
                        </a:rPr>
                        <a:t>-0.6</a:t>
                      </a:r>
                      <a:endParaRPr lang="en-GB" sz="800" b="0" i="0" u="none" strike="noStrike" dirty="0">
                        <a:solidFill>
                          <a:srgbClr val="000000"/>
                        </a:solidFill>
                        <a:effectLst/>
                        <a:latin typeface="Arial"/>
                      </a:endParaRPr>
                    </a:p>
                  </a:txBody>
                  <a:tcPr marL="7627" marR="7627" marT="7627" marB="0" anchor="b"/>
                </a:tc>
                <a:extLst>
                  <a:ext uri="{0D108BD9-81ED-4DB2-BD59-A6C34878D82A}">
                    <a16:rowId xmlns:a16="http://schemas.microsoft.com/office/drawing/2014/main" xmlns="" val="10015"/>
                  </a:ext>
                </a:extLst>
              </a:tr>
            </a:tbl>
          </a:graphicData>
        </a:graphic>
      </p:graphicFrame>
    </p:spTree>
    <p:extLst>
      <p:ext uri="{BB962C8B-B14F-4D97-AF65-F5344CB8AC3E}">
        <p14:creationId xmlns:p14="http://schemas.microsoft.com/office/powerpoint/2010/main" val="317511710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Projected qualification profile of </a:t>
            </a:r>
            <a:br>
              <a:rPr lang="en-GB" dirty="0" smtClean="0"/>
            </a:br>
            <a:r>
              <a:rPr lang="en-GB" dirty="0" smtClean="0"/>
              <a:t>nations and regions, 2027</a:t>
            </a:r>
            <a:endParaRPr lang="en-GB" dirty="0"/>
          </a:p>
        </p:txBody>
      </p:sp>
      <p:sp>
        <p:nvSpPr>
          <p:cNvPr id="3" name="Content Placeholder 2"/>
          <p:cNvSpPr>
            <a:spLocks noGrp="1"/>
          </p:cNvSpPr>
          <p:nvPr>
            <p:ph sz="half" idx="1"/>
          </p:nvPr>
        </p:nvSpPr>
        <p:spPr>
          <a:xfrm>
            <a:off x="457200" y="1920085"/>
            <a:ext cx="2992582" cy="4434840"/>
          </a:xfrm>
        </p:spPr>
        <p:txBody>
          <a:bodyPr>
            <a:normAutofit fontScale="55000" lnSpcReduction="20000"/>
          </a:bodyPr>
          <a:lstStyle/>
          <a:p>
            <a:r>
              <a:rPr lang="en-GB" dirty="0" smtClean="0"/>
              <a:t>By 2027, over 60% of London’s workforce is projected to hold a degree</a:t>
            </a:r>
          </a:p>
          <a:p>
            <a:r>
              <a:rPr lang="en-GB" dirty="0" smtClean="0"/>
              <a:t>Scotland and </a:t>
            </a:r>
            <a:r>
              <a:rPr lang="en-GB" dirty="0" smtClean="0"/>
              <a:t>South-East </a:t>
            </a:r>
            <a:r>
              <a:rPr lang="en-GB" dirty="0" smtClean="0"/>
              <a:t>England display the next best qualified workforces</a:t>
            </a:r>
          </a:p>
          <a:p>
            <a:r>
              <a:rPr lang="en-GB" dirty="0" smtClean="0"/>
              <a:t>The midlands,  Yorkshire &amp; the Humber and North-East England are projected to have the lowest percentages of degree holders</a:t>
            </a:r>
          </a:p>
          <a:p>
            <a:r>
              <a:rPr lang="en-GB" dirty="0" smtClean="0"/>
              <a:t>The percentage poorly qualified is projected to be highest in Northern Ireland and lowest in London, South-East and South-West </a:t>
            </a:r>
            <a:r>
              <a:rPr lang="en-GB" dirty="0" smtClean="0"/>
              <a:t>England.</a:t>
            </a:r>
            <a:endParaRPr lang="en-GB" dirty="0"/>
          </a:p>
        </p:txBody>
      </p:sp>
      <p:pic>
        <p:nvPicPr>
          <p:cNvPr id="2050"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3746500" y="1920085"/>
            <a:ext cx="5065806" cy="4364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25746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Projected change in unemployment </a:t>
            </a:r>
            <a:br>
              <a:rPr lang="en-GB" dirty="0" smtClean="0"/>
            </a:br>
            <a:r>
              <a:rPr lang="en-GB" dirty="0" smtClean="0"/>
              <a:t>and economic activity, 2017-27</a:t>
            </a:r>
            <a:endParaRPr lang="en-GB" dirty="0"/>
          </a:p>
        </p:txBody>
      </p:sp>
      <p:sp>
        <p:nvSpPr>
          <p:cNvPr id="3" name="Content Placeholder 2"/>
          <p:cNvSpPr>
            <a:spLocks noGrp="1"/>
          </p:cNvSpPr>
          <p:nvPr>
            <p:ph sz="half" idx="1"/>
          </p:nvPr>
        </p:nvSpPr>
        <p:spPr>
          <a:xfrm>
            <a:off x="457200" y="1920085"/>
            <a:ext cx="3331029" cy="4434840"/>
          </a:xfrm>
        </p:spPr>
        <p:txBody>
          <a:bodyPr>
            <a:noAutofit/>
          </a:bodyPr>
          <a:lstStyle/>
          <a:p>
            <a:r>
              <a:rPr lang="en-GB" sz="1325" dirty="0" smtClean="0"/>
              <a:t>The </a:t>
            </a:r>
            <a:r>
              <a:rPr lang="en-GB" sz="1325" b="1" dirty="0" smtClean="0"/>
              <a:t>economic activity rate </a:t>
            </a:r>
            <a:r>
              <a:rPr lang="en-GB" sz="1325" dirty="0" smtClean="0"/>
              <a:t>for people aged 16+ is projected to </a:t>
            </a:r>
            <a:r>
              <a:rPr lang="en-GB" sz="1325" dirty="0"/>
              <a:t>be highest in London and South-East England, and to be lowest in Wales, </a:t>
            </a:r>
            <a:r>
              <a:rPr lang="en-GB" sz="1325" dirty="0" smtClean="0"/>
              <a:t>North-East </a:t>
            </a:r>
            <a:r>
              <a:rPr lang="en-GB" sz="1325" dirty="0"/>
              <a:t>England and Northern Ireland. </a:t>
            </a:r>
          </a:p>
          <a:p>
            <a:r>
              <a:rPr lang="en-GB" sz="1325" dirty="0" smtClean="0"/>
              <a:t>The rate is projected to decline in all nations and regions of the UK.</a:t>
            </a:r>
          </a:p>
          <a:p>
            <a:r>
              <a:rPr lang="en-GB" sz="1325" dirty="0" smtClean="0"/>
              <a:t>The decline in economic activity rate is projected to be greatest in North-East England, Northern Ireland and South-West England, and smallest in London.</a:t>
            </a:r>
          </a:p>
          <a:p>
            <a:r>
              <a:rPr lang="en-GB" sz="1325" dirty="0" smtClean="0"/>
              <a:t>The </a:t>
            </a:r>
            <a:r>
              <a:rPr lang="en-GB" sz="1325" b="1" dirty="0" smtClean="0"/>
              <a:t>ILO unemployment rate </a:t>
            </a:r>
            <a:r>
              <a:rPr lang="en-GB" sz="1325" dirty="0" smtClean="0"/>
              <a:t>is projected to be highest in North-East England, London, the West Midlands and Yorkshire and the Humber. It is projected to be lowest in South-East and South-West England.</a:t>
            </a:r>
          </a:p>
          <a:p>
            <a:r>
              <a:rPr lang="en-GB" sz="1325" dirty="0" smtClean="0"/>
              <a:t>The ILO unemployment rate is projected to decline slightly in South-West England and the West Midlands, but to increase elsewhere, fastest in South-East England and Wales.</a:t>
            </a:r>
            <a:endParaRPr lang="en-GB" sz="1325" dirty="0"/>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481269125"/>
              </p:ext>
            </p:extLst>
          </p:nvPr>
        </p:nvGraphicFramePr>
        <p:xfrm>
          <a:off x="4078940" y="1920089"/>
          <a:ext cx="4607860" cy="4434835"/>
        </p:xfrm>
        <a:graphic>
          <a:graphicData uri="http://schemas.openxmlformats.org/drawingml/2006/table">
            <a:tbl>
              <a:tblPr>
                <a:tableStyleId>{5C22544A-7EE6-4342-B048-85BDC9FD1C3A}</a:tableStyleId>
              </a:tblPr>
              <a:tblGrid>
                <a:gridCol w="1034996">
                  <a:extLst>
                    <a:ext uri="{9D8B030D-6E8A-4147-A177-3AD203B41FA5}">
                      <a16:colId xmlns:a16="http://schemas.microsoft.com/office/drawing/2014/main" xmlns="" val="20000"/>
                    </a:ext>
                  </a:extLst>
                </a:gridCol>
                <a:gridCol w="893216">
                  <a:extLst>
                    <a:ext uri="{9D8B030D-6E8A-4147-A177-3AD203B41FA5}">
                      <a16:colId xmlns:a16="http://schemas.microsoft.com/office/drawing/2014/main" xmlns="" val="20001"/>
                    </a:ext>
                  </a:extLst>
                </a:gridCol>
                <a:gridCol w="893216">
                  <a:extLst>
                    <a:ext uri="{9D8B030D-6E8A-4147-A177-3AD203B41FA5}">
                      <a16:colId xmlns:a16="http://schemas.microsoft.com/office/drawing/2014/main" xmlns="" val="20002"/>
                    </a:ext>
                  </a:extLst>
                </a:gridCol>
                <a:gridCol w="893216">
                  <a:extLst>
                    <a:ext uri="{9D8B030D-6E8A-4147-A177-3AD203B41FA5}">
                      <a16:colId xmlns:a16="http://schemas.microsoft.com/office/drawing/2014/main" xmlns="" val="20003"/>
                    </a:ext>
                  </a:extLst>
                </a:gridCol>
                <a:gridCol w="893216">
                  <a:extLst>
                    <a:ext uri="{9D8B030D-6E8A-4147-A177-3AD203B41FA5}">
                      <a16:colId xmlns:a16="http://schemas.microsoft.com/office/drawing/2014/main" xmlns="" val="20004"/>
                    </a:ext>
                  </a:extLst>
                </a:gridCol>
              </a:tblGrid>
              <a:tr h="648679">
                <a:tc>
                  <a:txBody>
                    <a:bodyPr/>
                    <a:lstStyle/>
                    <a:p>
                      <a:pPr algn="r" fontAlgn="b"/>
                      <a:endParaRPr lang="en-GB" sz="1000" b="0" i="0" u="none" strike="noStrike" dirty="0">
                        <a:solidFill>
                          <a:srgbClr val="000000"/>
                        </a:solidFill>
                        <a:effectLst/>
                        <a:latin typeface="Arial"/>
                      </a:endParaRPr>
                    </a:p>
                  </a:txBody>
                  <a:tcPr marL="9525" marR="9525" marT="9525" marB="0" anchor="b"/>
                </a:tc>
                <a:tc>
                  <a:txBody>
                    <a:bodyPr/>
                    <a:lstStyle/>
                    <a:p>
                      <a:pPr algn="ctr" fontAlgn="b"/>
                      <a:r>
                        <a:rPr lang="en-GB" sz="1000" u="none" strike="noStrike">
                          <a:effectLst/>
                        </a:rPr>
                        <a:t>Economic activity rate 2027</a:t>
                      </a:r>
                      <a:endParaRPr lang="en-GB" sz="1000" b="1" i="0" u="none" strike="noStrike">
                        <a:solidFill>
                          <a:srgbClr val="000000"/>
                        </a:solidFill>
                        <a:effectLst/>
                        <a:latin typeface="Arial"/>
                      </a:endParaRPr>
                    </a:p>
                  </a:txBody>
                  <a:tcPr marL="9525" marR="9525" marT="9525" marB="0" anchor="b"/>
                </a:tc>
                <a:tc>
                  <a:txBody>
                    <a:bodyPr/>
                    <a:lstStyle/>
                    <a:p>
                      <a:pPr algn="ctr" fontAlgn="b"/>
                      <a:r>
                        <a:rPr lang="en-GB" sz="1000" u="none" strike="noStrike" dirty="0">
                          <a:effectLst/>
                        </a:rPr>
                        <a:t>Change, 2017-27</a:t>
                      </a:r>
                      <a:endParaRPr lang="en-GB" sz="1000" b="0" i="0" u="none" strike="noStrike" dirty="0">
                        <a:solidFill>
                          <a:srgbClr val="000000"/>
                        </a:solidFill>
                        <a:effectLst/>
                        <a:latin typeface="Arial"/>
                      </a:endParaRPr>
                    </a:p>
                  </a:txBody>
                  <a:tcPr marL="9525" marR="9525" marT="9525" marB="0" anchor="b"/>
                </a:tc>
                <a:tc>
                  <a:txBody>
                    <a:bodyPr/>
                    <a:lstStyle/>
                    <a:p>
                      <a:pPr algn="ctr" fontAlgn="b"/>
                      <a:r>
                        <a:rPr lang="en-GB" sz="1000" u="none" strike="noStrike">
                          <a:effectLst/>
                        </a:rPr>
                        <a:t>ILO unemployment rate, 2027</a:t>
                      </a:r>
                      <a:endParaRPr lang="en-GB" sz="1000" b="0" i="0" u="none" strike="noStrike">
                        <a:solidFill>
                          <a:srgbClr val="000000"/>
                        </a:solidFill>
                        <a:effectLst/>
                        <a:latin typeface="Arial"/>
                      </a:endParaRPr>
                    </a:p>
                  </a:txBody>
                  <a:tcPr marL="9525" marR="9525" marT="9525" marB="0" anchor="b"/>
                </a:tc>
                <a:tc>
                  <a:txBody>
                    <a:bodyPr/>
                    <a:lstStyle/>
                    <a:p>
                      <a:pPr algn="ctr" fontAlgn="b"/>
                      <a:r>
                        <a:rPr lang="en-GB" sz="1000" u="none" strike="noStrike">
                          <a:effectLst/>
                        </a:rPr>
                        <a:t>Change, 2017-27</a:t>
                      </a:r>
                      <a:endParaRPr lang="en-GB" sz="10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xmlns="" val="10000"/>
                  </a:ext>
                </a:extLst>
              </a:tr>
              <a:tr h="225051">
                <a:tc>
                  <a:txBody>
                    <a:bodyPr/>
                    <a:lstStyle/>
                    <a:p>
                      <a:pPr algn="l" fontAlgn="b"/>
                      <a:r>
                        <a:rPr lang="en-GB" sz="1000" u="none" strike="noStrike">
                          <a:effectLst/>
                        </a:rPr>
                        <a:t>London</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69.7</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-0.6</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5.3</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0.2</a:t>
                      </a:r>
                      <a:endParaRPr lang="en-GB" sz="10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xmlns="" val="10001"/>
                  </a:ext>
                </a:extLst>
              </a:tr>
              <a:tr h="225051">
                <a:tc>
                  <a:txBody>
                    <a:bodyPr/>
                    <a:lstStyle/>
                    <a:p>
                      <a:pPr algn="l" fontAlgn="b"/>
                      <a:r>
                        <a:rPr lang="en-GB" sz="1000" u="none" strike="noStrike">
                          <a:effectLst/>
                        </a:rPr>
                        <a:t>South East</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64.3</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-1.4</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3.2</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0.6</a:t>
                      </a:r>
                      <a:endParaRPr lang="en-GB" sz="10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xmlns="" val="10002"/>
                  </a:ext>
                </a:extLst>
              </a:tr>
              <a:tr h="225051">
                <a:tc>
                  <a:txBody>
                    <a:bodyPr/>
                    <a:lstStyle/>
                    <a:p>
                      <a:pPr algn="l" fontAlgn="b"/>
                      <a:r>
                        <a:rPr lang="en-GB" sz="1000" u="none" strike="noStrike">
                          <a:effectLst/>
                        </a:rPr>
                        <a:t>East of England</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63.3</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-1.2</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3.6</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0.2</a:t>
                      </a:r>
                      <a:endParaRPr lang="en-GB" sz="10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xmlns="" val="10003"/>
                  </a:ext>
                </a:extLst>
              </a:tr>
              <a:tr h="225051">
                <a:tc>
                  <a:txBody>
                    <a:bodyPr/>
                    <a:lstStyle/>
                    <a:p>
                      <a:pPr algn="l" fontAlgn="b"/>
                      <a:r>
                        <a:rPr lang="en-GB" sz="1000" u="none" strike="noStrike">
                          <a:effectLst/>
                        </a:rPr>
                        <a:t>South West</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62.3</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-1.5</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3.3</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-0.2</a:t>
                      </a:r>
                      <a:endParaRPr lang="en-GB" sz="10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xmlns="" val="10004"/>
                  </a:ext>
                </a:extLst>
              </a:tr>
              <a:tr h="225051">
                <a:tc>
                  <a:txBody>
                    <a:bodyPr/>
                    <a:lstStyle/>
                    <a:p>
                      <a:pPr algn="l" fontAlgn="b"/>
                      <a:r>
                        <a:rPr lang="en-GB" sz="1000" u="none" strike="noStrike">
                          <a:effectLst/>
                        </a:rPr>
                        <a:t>West Midlands</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60.0</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-0.8</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5.3</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-0.2</a:t>
                      </a:r>
                      <a:endParaRPr lang="en-GB" sz="10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xmlns="" val="10005"/>
                  </a:ext>
                </a:extLst>
              </a:tr>
              <a:tr h="225051">
                <a:tc>
                  <a:txBody>
                    <a:bodyPr/>
                    <a:lstStyle/>
                    <a:p>
                      <a:pPr algn="l" fontAlgn="b"/>
                      <a:r>
                        <a:rPr lang="en-GB" sz="1000" u="none" strike="noStrike">
                          <a:effectLst/>
                        </a:rPr>
                        <a:t>East Midlands</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60.5</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-1.4</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4.4</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0.1</a:t>
                      </a:r>
                      <a:endParaRPr lang="en-GB" sz="10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xmlns="" val="10006"/>
                  </a:ext>
                </a:extLst>
              </a:tr>
              <a:tr h="436865">
                <a:tc>
                  <a:txBody>
                    <a:bodyPr/>
                    <a:lstStyle/>
                    <a:p>
                      <a:pPr algn="l" fontAlgn="b"/>
                      <a:r>
                        <a:rPr lang="en-GB" sz="1000" u="none" strike="noStrike" dirty="0" err="1">
                          <a:effectLst/>
                        </a:rPr>
                        <a:t>Yorks</a:t>
                      </a:r>
                      <a:r>
                        <a:rPr lang="en-GB" sz="1000" u="none" strike="noStrike" dirty="0">
                          <a:effectLst/>
                        </a:rPr>
                        <a:t> &amp; the Humber</a:t>
                      </a:r>
                      <a:endParaRPr lang="en-GB" sz="1000" b="0" i="0" u="none" strike="noStrike" dirty="0">
                        <a:solidFill>
                          <a:srgbClr val="000000"/>
                        </a:solidFill>
                        <a:effectLst/>
                        <a:latin typeface="Arial"/>
                      </a:endParaRPr>
                    </a:p>
                  </a:txBody>
                  <a:tcPr marL="9525" marR="9525" marT="9525" marB="0" anchor="b"/>
                </a:tc>
                <a:tc>
                  <a:txBody>
                    <a:bodyPr/>
                    <a:lstStyle/>
                    <a:p>
                      <a:pPr algn="r" fontAlgn="b"/>
                      <a:r>
                        <a:rPr lang="en-GB" sz="1000" u="none" strike="noStrike">
                          <a:effectLst/>
                        </a:rPr>
                        <a:t>61.0</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-1.5</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5.0</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0.4</a:t>
                      </a:r>
                      <a:endParaRPr lang="en-GB" sz="10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xmlns="" val="10007"/>
                  </a:ext>
                </a:extLst>
              </a:tr>
              <a:tr h="225051">
                <a:tc>
                  <a:txBody>
                    <a:bodyPr/>
                    <a:lstStyle/>
                    <a:p>
                      <a:pPr algn="l" fontAlgn="b"/>
                      <a:r>
                        <a:rPr lang="en-GB" sz="1000" u="none" strike="noStrike">
                          <a:effectLst/>
                        </a:rPr>
                        <a:t>North West</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60.2</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-1.3</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4.4</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0.3</a:t>
                      </a:r>
                      <a:endParaRPr lang="en-GB" sz="10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xmlns="" val="10008"/>
                  </a:ext>
                </a:extLst>
              </a:tr>
              <a:tr h="225051">
                <a:tc>
                  <a:txBody>
                    <a:bodyPr/>
                    <a:lstStyle/>
                    <a:p>
                      <a:pPr algn="l" fontAlgn="b"/>
                      <a:r>
                        <a:rPr lang="en-GB" sz="1000" u="none" strike="noStrike">
                          <a:effectLst/>
                        </a:rPr>
                        <a:t>North East</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58.6</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-2.0</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6.3</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0.4</a:t>
                      </a:r>
                      <a:endParaRPr lang="en-GB" sz="10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xmlns="" val="10009"/>
                  </a:ext>
                </a:extLst>
              </a:tr>
              <a:tr h="225051">
                <a:tc>
                  <a:txBody>
                    <a:bodyPr/>
                    <a:lstStyle/>
                    <a:p>
                      <a:pPr algn="l" fontAlgn="b"/>
                      <a:r>
                        <a:rPr lang="en-GB" sz="1000" u="none" strike="noStrike">
                          <a:effectLst/>
                        </a:rPr>
                        <a:t>England</a:t>
                      </a:r>
                      <a:endParaRPr lang="en-GB" sz="1000" b="0" i="1"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62.9</a:t>
                      </a:r>
                      <a:endParaRPr lang="en-GB" sz="1000" b="0" i="1"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-1.2</a:t>
                      </a:r>
                      <a:endParaRPr lang="en-GB" sz="1000" b="0" i="1"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4.4</a:t>
                      </a:r>
                      <a:endParaRPr lang="en-GB" sz="1000" b="0" i="1"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0.2</a:t>
                      </a:r>
                      <a:endParaRPr lang="en-GB" sz="1000" b="0" i="1"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xmlns="" val="10010"/>
                  </a:ext>
                </a:extLst>
              </a:tr>
              <a:tr h="225051">
                <a:tc>
                  <a:txBody>
                    <a:bodyPr/>
                    <a:lstStyle/>
                    <a:p>
                      <a:pPr algn="l" fontAlgn="b"/>
                      <a:r>
                        <a:rPr lang="en-GB" sz="1000" u="none" strike="noStrike">
                          <a:effectLst/>
                        </a:rPr>
                        <a:t>Wales</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58.5</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-1.3</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4.8</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0.6</a:t>
                      </a:r>
                      <a:endParaRPr lang="en-GB" sz="10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xmlns="" val="10011"/>
                  </a:ext>
                </a:extLst>
              </a:tr>
              <a:tr h="225051">
                <a:tc>
                  <a:txBody>
                    <a:bodyPr/>
                    <a:lstStyle/>
                    <a:p>
                      <a:pPr algn="l" fontAlgn="b"/>
                      <a:r>
                        <a:rPr lang="en-GB" sz="1000" u="none" strike="noStrike">
                          <a:effectLst/>
                        </a:rPr>
                        <a:t>Scotland</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60.6</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-1.5</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4.1</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0.1</a:t>
                      </a:r>
                      <a:endParaRPr lang="en-GB" sz="10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xmlns="" val="10012"/>
                  </a:ext>
                </a:extLst>
              </a:tr>
              <a:tr h="436865">
                <a:tc>
                  <a:txBody>
                    <a:bodyPr/>
                    <a:lstStyle/>
                    <a:p>
                      <a:pPr algn="l" fontAlgn="b"/>
                      <a:r>
                        <a:rPr lang="en-GB" sz="1000" u="none" strike="noStrike">
                          <a:effectLst/>
                        </a:rPr>
                        <a:t>Northern Ireland</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59.0</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-1.6</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4.5</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a:effectLst/>
                        </a:rPr>
                        <a:t>0.4</a:t>
                      </a:r>
                      <a:endParaRPr lang="en-GB" sz="1000" b="0" i="0" u="none" strike="noStrike">
                        <a:solidFill>
                          <a:srgbClr val="000000"/>
                        </a:solidFill>
                        <a:effectLst/>
                        <a:latin typeface="Arial"/>
                      </a:endParaRPr>
                    </a:p>
                  </a:txBody>
                  <a:tcPr marL="9525" marR="9525" marT="9525" marB="0" anchor="b"/>
                </a:tc>
                <a:extLst>
                  <a:ext uri="{0D108BD9-81ED-4DB2-BD59-A6C34878D82A}">
                    <a16:rowId xmlns:a16="http://schemas.microsoft.com/office/drawing/2014/main" xmlns="" val="10013"/>
                  </a:ext>
                </a:extLst>
              </a:tr>
              <a:tr h="436865">
                <a:tc>
                  <a:txBody>
                    <a:bodyPr/>
                    <a:lstStyle/>
                    <a:p>
                      <a:pPr algn="l" fontAlgn="b"/>
                      <a:r>
                        <a:rPr lang="en-GB" sz="1000" u="none" strike="noStrike" dirty="0">
                          <a:effectLst/>
                        </a:rPr>
                        <a:t>United Kingdom</a:t>
                      </a:r>
                      <a:endParaRPr lang="en-GB" sz="1000" b="0" i="0" u="none" strike="noStrike" dirty="0">
                        <a:solidFill>
                          <a:srgbClr val="000000"/>
                        </a:solidFill>
                        <a:effectLst/>
                        <a:latin typeface="Arial"/>
                      </a:endParaRPr>
                    </a:p>
                  </a:txBody>
                  <a:tcPr marL="9525" marR="9525" marT="9525" marB="0" anchor="b"/>
                </a:tc>
                <a:tc>
                  <a:txBody>
                    <a:bodyPr/>
                    <a:lstStyle/>
                    <a:p>
                      <a:pPr algn="r" fontAlgn="b"/>
                      <a:r>
                        <a:rPr lang="en-GB" sz="1000" u="none" strike="noStrike">
                          <a:effectLst/>
                        </a:rPr>
                        <a:t>62.4</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dirty="0">
                          <a:effectLst/>
                        </a:rPr>
                        <a:t>-1.2</a:t>
                      </a:r>
                      <a:endParaRPr lang="en-GB" sz="1000" b="0" i="0" u="none" strike="noStrike" dirty="0">
                        <a:solidFill>
                          <a:srgbClr val="000000"/>
                        </a:solidFill>
                        <a:effectLst/>
                        <a:latin typeface="Arial"/>
                      </a:endParaRPr>
                    </a:p>
                  </a:txBody>
                  <a:tcPr marL="9525" marR="9525" marT="9525" marB="0" anchor="b"/>
                </a:tc>
                <a:tc>
                  <a:txBody>
                    <a:bodyPr/>
                    <a:lstStyle/>
                    <a:p>
                      <a:pPr algn="r" fontAlgn="b"/>
                      <a:r>
                        <a:rPr lang="en-GB" sz="1000" u="none" strike="noStrike">
                          <a:effectLst/>
                        </a:rPr>
                        <a:t>4.4</a:t>
                      </a:r>
                      <a:endParaRPr lang="en-GB" sz="1000" b="0" i="0" u="none" strike="noStrike">
                        <a:solidFill>
                          <a:srgbClr val="000000"/>
                        </a:solidFill>
                        <a:effectLst/>
                        <a:latin typeface="Arial"/>
                      </a:endParaRPr>
                    </a:p>
                  </a:txBody>
                  <a:tcPr marL="9525" marR="9525" marT="9525" marB="0" anchor="b"/>
                </a:tc>
                <a:tc>
                  <a:txBody>
                    <a:bodyPr/>
                    <a:lstStyle/>
                    <a:p>
                      <a:pPr algn="r" fontAlgn="b"/>
                      <a:r>
                        <a:rPr lang="en-GB" sz="1000" u="none" strike="noStrike" dirty="0">
                          <a:effectLst/>
                        </a:rPr>
                        <a:t>0.2</a:t>
                      </a:r>
                      <a:endParaRPr lang="en-GB" sz="1000" b="0" i="0" u="none" strike="noStrike" dirty="0">
                        <a:solidFill>
                          <a:srgbClr val="000000"/>
                        </a:solidFill>
                        <a:effectLst/>
                        <a:latin typeface="Arial"/>
                      </a:endParaRPr>
                    </a:p>
                  </a:txBody>
                  <a:tcPr marL="9525" marR="9525" marT="9525" marB="0" anchor="b"/>
                </a:tc>
                <a:extLst>
                  <a:ext uri="{0D108BD9-81ED-4DB2-BD59-A6C34878D82A}">
                    <a16:rowId xmlns:a16="http://schemas.microsoft.com/office/drawing/2014/main" xmlns="" val="10014"/>
                  </a:ext>
                </a:extLst>
              </a:tr>
            </a:tbl>
          </a:graphicData>
        </a:graphic>
      </p:graphicFrame>
    </p:spTree>
    <p:extLst>
      <p:ext uri="{BB962C8B-B14F-4D97-AF65-F5344CB8AC3E}">
        <p14:creationId xmlns:p14="http://schemas.microsoft.com/office/powerpoint/2010/main" val="254656789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The UK economy and employment is projected to grow slowly between 2017 and 2027. Established trends are broadly projected to continue, but differentials by industry and occupation are projected to be smaller than in the previous decade</a:t>
            </a:r>
          </a:p>
          <a:p>
            <a:r>
              <a:rPr lang="en-GB" dirty="0" smtClean="0"/>
              <a:t>The regional expression of these trends is for a slow widening of existing differentials. London is projected continue to fare best in terms of employment, gaining from new job creation, high status jobs and highly qualified workers. However, its unemployment rate is projected to increase to be one of the highest across all UK nations and regions</a:t>
            </a:r>
          </a:p>
          <a:p>
            <a:r>
              <a:rPr lang="en-GB" dirty="0" smtClean="0"/>
              <a:t>In the midlands and north of England, new employment opportunities are projected to be dominated by replacement of those leaving the workforce</a:t>
            </a:r>
          </a:p>
        </p:txBody>
      </p:sp>
    </p:spTree>
    <p:extLst>
      <p:ext uri="{BB962C8B-B14F-4D97-AF65-F5344CB8AC3E}">
        <p14:creationId xmlns:p14="http://schemas.microsoft.com/office/powerpoint/2010/main" val="76438601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 more information</a:t>
            </a:r>
          </a:p>
        </p:txBody>
      </p:sp>
      <p:sp>
        <p:nvSpPr>
          <p:cNvPr id="3" name="Content Placeholder 2"/>
          <p:cNvSpPr>
            <a:spLocks noGrp="1"/>
          </p:cNvSpPr>
          <p:nvPr>
            <p:ph idx="1"/>
          </p:nvPr>
        </p:nvSpPr>
        <p:spPr>
          <a:xfrm>
            <a:off x="457200" y="1628800"/>
            <a:ext cx="8229600" cy="4695800"/>
          </a:xfrm>
        </p:spPr>
        <p:txBody>
          <a:bodyPr/>
          <a:lstStyle/>
          <a:p>
            <a:pPr marL="0" lvl="0" indent="0">
              <a:spcBef>
                <a:spcPts val="0"/>
              </a:spcBef>
              <a:buClrTx/>
              <a:buSzTx/>
              <a:buNone/>
              <a:defRPr/>
            </a:pPr>
            <a:r>
              <a:rPr lang="en-US" dirty="0" smtClean="0"/>
              <a:t>David Owen: </a:t>
            </a:r>
          </a:p>
          <a:p>
            <a:pPr marL="0" lvl="0" indent="0">
              <a:spcBef>
                <a:spcPts val="0"/>
              </a:spcBef>
              <a:buClrTx/>
              <a:buSzTx/>
              <a:buNone/>
              <a:defRPr/>
            </a:pPr>
            <a:r>
              <a:rPr lang="en-US" dirty="0" smtClean="0"/>
              <a:t>Tel: +44(0)24 7652 4259</a:t>
            </a:r>
            <a:endParaRPr lang="en-US" dirty="0"/>
          </a:p>
          <a:p>
            <a:pPr marL="0" lvl="0" indent="0">
              <a:spcBef>
                <a:spcPts val="0"/>
              </a:spcBef>
              <a:buClrTx/>
              <a:buSzTx/>
              <a:buNone/>
              <a:defRPr/>
            </a:pPr>
            <a:r>
              <a:rPr lang="en-US" dirty="0" smtClean="0"/>
              <a:t>E-mail: d.w.owen@warwick.ac.uk</a:t>
            </a:r>
            <a:endParaRPr lang="en-US" dirty="0"/>
          </a:p>
          <a:p>
            <a:pPr marL="0" lvl="0" indent="0">
              <a:spcBef>
                <a:spcPts val="0"/>
              </a:spcBef>
              <a:buClrTx/>
              <a:buSzTx/>
              <a:buNone/>
              <a:defRPr/>
            </a:pPr>
            <a:r>
              <a:rPr lang="en-US" sz="2800" u="sng" dirty="0" smtClean="0">
                <a:solidFill>
                  <a:srgbClr val="407742"/>
                </a:solidFill>
                <a:hlinkClick r:id="rId2"/>
              </a:rPr>
              <a:t>https</a:t>
            </a:r>
            <a:r>
              <a:rPr lang="en-US" sz="2800" u="sng" dirty="0">
                <a:solidFill>
                  <a:srgbClr val="407742"/>
                </a:solidFill>
                <a:hlinkClick r:id="rId2"/>
              </a:rPr>
              <a:t>://</a:t>
            </a:r>
            <a:r>
              <a:rPr lang="en-US" sz="2800" u="sng" dirty="0" smtClean="0">
                <a:solidFill>
                  <a:srgbClr val="407742"/>
                </a:solidFill>
                <a:hlinkClick r:id="rId2"/>
              </a:rPr>
              <a:t>warwick.ac.uk/fac/soc/ier/wf6downloads</a:t>
            </a:r>
            <a:endParaRPr lang="en-US" sz="2800" u="sng" dirty="0" smtClean="0">
              <a:solidFill>
                <a:srgbClr val="407742"/>
              </a:solidFill>
            </a:endParaRPr>
          </a:p>
          <a:p>
            <a:pPr marL="0" lvl="0" indent="0">
              <a:spcBef>
                <a:spcPts val="0"/>
              </a:spcBef>
              <a:buClrTx/>
              <a:buSzTx/>
              <a:buNone/>
              <a:defRPr/>
            </a:pPr>
            <a:r>
              <a:rPr lang="en-US" sz="2400" u="sng" dirty="0" smtClean="0">
                <a:solidFill>
                  <a:srgbClr val="407742"/>
                </a:solidFill>
              </a:rPr>
              <a:t>www.warwick.ac.uk/ier/</a:t>
            </a:r>
          </a:p>
          <a:p>
            <a:pPr marL="0" lvl="0" indent="0">
              <a:spcBef>
                <a:spcPts val="0"/>
              </a:spcBef>
              <a:buClrTx/>
              <a:buSzTx/>
              <a:buNone/>
              <a:defRPr/>
            </a:pPr>
            <a:r>
              <a:rPr lang="en-US" dirty="0" smtClean="0"/>
              <a:t>Anne Green  Email: </a:t>
            </a:r>
            <a:r>
              <a:rPr lang="en-US" dirty="0" smtClean="0">
                <a:hlinkClick r:id="rId3"/>
              </a:rPr>
              <a:t>a.e.green.1@bham.ac.uk</a:t>
            </a:r>
            <a:r>
              <a:rPr lang="en-US" dirty="0" smtClean="0"/>
              <a:t> </a:t>
            </a:r>
          </a:p>
          <a:p>
            <a:pPr marL="0" lvl="0" indent="0">
              <a:spcBef>
                <a:spcPts val="0"/>
              </a:spcBef>
              <a:buClrTx/>
              <a:buSzTx/>
              <a:buNone/>
              <a:defRPr/>
            </a:pPr>
            <a:r>
              <a:rPr lang="en-US" sz="2400" u="sng" dirty="0">
                <a:solidFill>
                  <a:srgbClr val="407742"/>
                </a:solidFill>
              </a:rPr>
              <a:t>https://www.birmingham.ac.uk/schools/business/research/city-redi/index.aspx</a:t>
            </a:r>
          </a:p>
          <a:p>
            <a:pPr marL="0" lvl="0" indent="0">
              <a:spcBef>
                <a:spcPts val="0"/>
              </a:spcBef>
              <a:buClrTx/>
              <a:buSzTx/>
              <a:buNone/>
              <a:defRPr/>
            </a:pPr>
            <a:endParaRPr lang="en-US" u="sng" dirty="0">
              <a:solidFill>
                <a:srgbClr val="407742"/>
              </a:solidFill>
            </a:endParaRPr>
          </a:p>
          <a:p>
            <a:endParaRPr lang="en-US" dirty="0" smtClean="0"/>
          </a:p>
          <a:p>
            <a:pPr marL="0" indent="0">
              <a:buNone/>
            </a:pPr>
            <a:endParaRPr lang="en-US"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2985" y="5345875"/>
            <a:ext cx="3563815" cy="978725"/>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5286" y="5345875"/>
            <a:ext cx="3285392" cy="764045"/>
          </a:xfrm>
          <a:prstGeom prst="rect">
            <a:avLst/>
          </a:prstGeom>
        </p:spPr>
      </p:pic>
    </p:spTree>
    <p:extLst>
      <p:ext uri="{BB962C8B-B14F-4D97-AF65-F5344CB8AC3E}">
        <p14:creationId xmlns:p14="http://schemas.microsoft.com/office/powerpoint/2010/main" val="127851895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457200" y="1776549"/>
            <a:ext cx="8229600" cy="4781005"/>
          </a:xfrm>
        </p:spPr>
        <p:txBody>
          <a:bodyPr>
            <a:normAutofit fontScale="77500" lnSpcReduction="20000"/>
          </a:bodyPr>
          <a:lstStyle/>
          <a:p>
            <a:r>
              <a:rPr lang="en-US" dirty="0" smtClean="0"/>
              <a:t>Present some of the key findings from </a:t>
            </a:r>
            <a:r>
              <a:rPr lang="en-US" i="1" dirty="0" smtClean="0"/>
              <a:t>Working Futures 2017-2027</a:t>
            </a:r>
            <a:r>
              <a:rPr lang="en-US" dirty="0" smtClean="0"/>
              <a:t> projections of regional </a:t>
            </a:r>
            <a:r>
              <a:rPr lang="en-US" dirty="0" err="1" smtClean="0"/>
              <a:t>labour</a:t>
            </a:r>
            <a:r>
              <a:rPr lang="en-US" dirty="0" smtClean="0"/>
              <a:t> market statistics in the UK – regional differentials in:</a:t>
            </a:r>
            <a:br>
              <a:rPr lang="en-US" dirty="0" smtClean="0"/>
            </a:br>
            <a:r>
              <a:rPr lang="en-US" dirty="0" smtClean="0"/>
              <a:t>- employment</a:t>
            </a:r>
            <a:br>
              <a:rPr lang="en-US" dirty="0" smtClean="0"/>
            </a:br>
            <a:r>
              <a:rPr lang="en-US" dirty="0" smtClean="0"/>
              <a:t>- output</a:t>
            </a:r>
            <a:br>
              <a:rPr lang="en-US" dirty="0" smtClean="0"/>
            </a:br>
            <a:r>
              <a:rPr lang="en-US" dirty="0" smtClean="0"/>
              <a:t>- productivity</a:t>
            </a:r>
          </a:p>
          <a:p>
            <a:r>
              <a:rPr lang="en-US" dirty="0" smtClean="0"/>
              <a:t>Focus on evolution </a:t>
            </a:r>
            <a:r>
              <a:rPr lang="en-US" dirty="0"/>
              <a:t>of regional </a:t>
            </a:r>
            <a:r>
              <a:rPr lang="en-US" dirty="0" smtClean="0"/>
              <a:t>differentials in industrial and occupational structure </a:t>
            </a:r>
          </a:p>
          <a:p>
            <a:r>
              <a:rPr lang="en-US" dirty="0" smtClean="0"/>
              <a:t>As the population ages, the demand for new workers to replace those leaving the workforce increases – look at the pattern of “replacement demand” in the regions and nations of the UK </a:t>
            </a:r>
          </a:p>
          <a:p>
            <a:r>
              <a:rPr lang="en-US" dirty="0" smtClean="0"/>
              <a:t>The outcome in terms of changes in </a:t>
            </a:r>
            <a:r>
              <a:rPr lang="en-US" dirty="0" err="1" smtClean="0"/>
              <a:t>labour</a:t>
            </a:r>
            <a:r>
              <a:rPr lang="en-US" dirty="0" smtClean="0"/>
              <a:t> market participation and unemployment </a:t>
            </a:r>
            <a:endParaRPr lang="en-US" dirty="0"/>
          </a:p>
          <a:p>
            <a:endParaRPr lang="en-US" dirty="0" smtClean="0"/>
          </a:p>
          <a:p>
            <a:endParaRPr lang="en-US" dirty="0"/>
          </a:p>
        </p:txBody>
      </p:sp>
    </p:spTree>
    <p:extLst>
      <p:ext uri="{BB962C8B-B14F-4D97-AF65-F5344CB8AC3E}">
        <p14:creationId xmlns:p14="http://schemas.microsoft.com/office/powerpoint/2010/main" val="8235227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Working Futures projections</a:t>
            </a:r>
            <a:endParaRPr lang="en-GB" dirty="0"/>
          </a:p>
        </p:txBody>
      </p:sp>
      <p:sp>
        <p:nvSpPr>
          <p:cNvPr id="3" name="Content Placeholder 2"/>
          <p:cNvSpPr>
            <a:spLocks noGrp="1"/>
          </p:cNvSpPr>
          <p:nvPr>
            <p:ph idx="1"/>
          </p:nvPr>
        </p:nvSpPr>
        <p:spPr>
          <a:xfrm>
            <a:off x="457200" y="1802675"/>
            <a:ext cx="8229600" cy="4798422"/>
          </a:xfrm>
        </p:spPr>
        <p:txBody>
          <a:bodyPr>
            <a:noAutofit/>
          </a:bodyPr>
          <a:lstStyle/>
          <a:p>
            <a:r>
              <a:rPr lang="en-GB" sz="1900" dirty="0" smtClean="0"/>
              <a:t>The Warwick IER and Cambridge Econometrics have collaborated on economic projections since the early 1980s</a:t>
            </a:r>
          </a:p>
          <a:p>
            <a:r>
              <a:rPr lang="en-GB" sz="1900" dirty="0" smtClean="0"/>
              <a:t>Working Futures 2017-2027 is the seventh in the series of projections which take the CE </a:t>
            </a:r>
            <a:r>
              <a:rPr lang="en-GB" sz="1900" dirty="0" smtClean="0"/>
              <a:t>multi-sectoral macroeconomic </a:t>
            </a:r>
            <a:r>
              <a:rPr lang="en-GB" sz="1900" dirty="0" smtClean="0"/>
              <a:t>projections of the economy and produce detailed projections of employment by industry, occupation and qualifications for the nations and regions of the UK</a:t>
            </a:r>
          </a:p>
          <a:p>
            <a:r>
              <a:rPr lang="en-GB" sz="1900" dirty="0" smtClean="0"/>
              <a:t>The projection exercise is sponsored by the Department for Education (which has responsibility for England only). There is no regional level of government in England which uses the regional projections, but these are made available to anyone who wants to use them. They are about to be published by the DfE.</a:t>
            </a:r>
          </a:p>
          <a:p>
            <a:r>
              <a:rPr lang="en-GB" sz="1900" dirty="0" smtClean="0"/>
              <a:t>However, the projection exercise informs the skills planning activity of Skills and Advisory Panels - concerned with local skills policies in England.</a:t>
            </a:r>
          </a:p>
          <a:p>
            <a:r>
              <a:rPr lang="en-GB" sz="1900" dirty="0" smtClean="0"/>
              <a:t>The projections are therefore also produced for the 38 Local Enterprise Partnerships in England (and may also be produced for </a:t>
            </a:r>
            <a:r>
              <a:rPr lang="en-GB" sz="1900" dirty="0" smtClean="0"/>
              <a:t>regions </a:t>
            </a:r>
            <a:r>
              <a:rPr lang="en-GB" sz="1900" dirty="0" smtClean="0"/>
              <a:t>within the other countries of the UK - if commissioned by the devolved national governments).</a:t>
            </a:r>
          </a:p>
        </p:txBody>
      </p:sp>
    </p:spTree>
    <p:extLst>
      <p:ext uri="{BB962C8B-B14F-4D97-AF65-F5344CB8AC3E}">
        <p14:creationId xmlns:p14="http://schemas.microsoft.com/office/powerpoint/2010/main" val="108357520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24712"/>
          </a:xfrm>
        </p:spPr>
        <p:txBody>
          <a:bodyPr>
            <a:noAutofit/>
          </a:bodyPr>
          <a:lstStyle/>
          <a:p>
            <a:r>
              <a:rPr lang="en-GB" sz="3200" dirty="0" smtClean="0"/>
              <a:t>Projected change in the UK labour </a:t>
            </a:r>
            <a:br>
              <a:rPr lang="en-GB" sz="3200" dirty="0" smtClean="0"/>
            </a:br>
            <a:r>
              <a:rPr lang="en-GB" sz="3200" dirty="0" smtClean="0"/>
              <a:t>market, 2017 to 2027 (1)</a:t>
            </a:r>
            <a:endParaRPr lang="en-GB" sz="3200" dirty="0"/>
          </a:p>
        </p:txBody>
      </p:sp>
      <p:sp>
        <p:nvSpPr>
          <p:cNvPr id="3" name="Content Placeholder 2"/>
          <p:cNvSpPr>
            <a:spLocks noGrp="1"/>
          </p:cNvSpPr>
          <p:nvPr>
            <p:ph idx="1"/>
          </p:nvPr>
        </p:nvSpPr>
        <p:spPr/>
        <p:txBody>
          <a:bodyPr>
            <a:noAutofit/>
          </a:bodyPr>
          <a:lstStyle/>
          <a:p>
            <a:r>
              <a:rPr lang="en-GB" sz="2000" dirty="0" smtClean="0"/>
              <a:t>The </a:t>
            </a:r>
            <a:r>
              <a:rPr lang="en-GB" sz="2000" dirty="0"/>
              <a:t>labour force (those economically active aged 16+) is set to increase from </a:t>
            </a:r>
            <a:r>
              <a:rPr lang="en-GB" sz="2000" dirty="0" smtClean="0"/>
              <a:t>32.5 </a:t>
            </a:r>
            <a:r>
              <a:rPr lang="en-GB" sz="2000" dirty="0"/>
              <a:t>million in 2017 to </a:t>
            </a:r>
            <a:r>
              <a:rPr lang="en-GB" sz="2000" dirty="0" smtClean="0"/>
              <a:t>34.25 </a:t>
            </a:r>
            <a:r>
              <a:rPr lang="en-GB" sz="2000" dirty="0"/>
              <a:t>million by 2027 </a:t>
            </a:r>
            <a:r>
              <a:rPr lang="en-GB" sz="2000" dirty="0" smtClean="0"/>
              <a:t>(reflecting projected increases in </a:t>
            </a:r>
            <a:r>
              <a:rPr lang="en-GB" sz="2000" dirty="0"/>
              <a:t>the size of the population as a </a:t>
            </a:r>
            <a:r>
              <a:rPr lang="en-GB" sz="2000" dirty="0" smtClean="0"/>
              <a:t>whole) </a:t>
            </a:r>
            <a:endParaRPr lang="en-GB" sz="2000" dirty="0"/>
          </a:p>
          <a:p>
            <a:r>
              <a:rPr lang="en-GB" sz="2000" dirty="0" smtClean="0"/>
              <a:t>Overall </a:t>
            </a:r>
            <a:r>
              <a:rPr lang="en-GB" sz="2000" dirty="0"/>
              <a:t>labour market participation rates (of age 16+) </a:t>
            </a:r>
            <a:r>
              <a:rPr lang="en-GB" sz="2000" dirty="0" smtClean="0"/>
              <a:t>are projected to decline from </a:t>
            </a:r>
            <a:r>
              <a:rPr lang="en-GB" sz="2000" dirty="0"/>
              <a:t>61.9% to </a:t>
            </a:r>
            <a:r>
              <a:rPr lang="en-GB" sz="2000" dirty="0" smtClean="0"/>
              <a:t>61.4%</a:t>
            </a:r>
          </a:p>
          <a:p>
            <a:r>
              <a:rPr lang="en-GB" sz="2000" dirty="0" smtClean="0"/>
              <a:t>Slow </a:t>
            </a:r>
            <a:r>
              <a:rPr lang="en-GB" sz="2000" dirty="0"/>
              <a:t>but steady output growth, combined with modest increases in  labour productivity, </a:t>
            </a:r>
            <a:r>
              <a:rPr lang="en-GB" sz="2000" dirty="0" smtClean="0"/>
              <a:t>results </a:t>
            </a:r>
            <a:r>
              <a:rPr lang="en-GB" sz="2000" dirty="0"/>
              <a:t>in </a:t>
            </a:r>
            <a:r>
              <a:rPr lang="en-GB" sz="2000" dirty="0" smtClean="0"/>
              <a:t>a 0.3</a:t>
            </a:r>
            <a:r>
              <a:rPr lang="en-GB" sz="2000" dirty="0"/>
              <a:t>% p.a. </a:t>
            </a:r>
            <a:r>
              <a:rPr lang="en-GB" sz="2000" dirty="0" smtClean="0"/>
              <a:t>increase in the total number of people employed in 2027 compared with 2017, </a:t>
            </a:r>
            <a:r>
              <a:rPr lang="en-GB" sz="2000" dirty="0" smtClean="0"/>
              <a:t>representing an increase of just </a:t>
            </a:r>
            <a:r>
              <a:rPr lang="en-GB" sz="2000" dirty="0"/>
              <a:t>under a million </a:t>
            </a:r>
            <a:r>
              <a:rPr lang="en-GB" sz="2000" dirty="0" smtClean="0"/>
              <a:t>jobs (‘expansion demands’)</a:t>
            </a:r>
          </a:p>
          <a:p>
            <a:r>
              <a:rPr lang="en-GB" sz="2000" dirty="0" smtClean="0"/>
              <a:t>An </a:t>
            </a:r>
            <a:r>
              <a:rPr lang="en-GB" sz="2000" dirty="0"/>
              <a:t>additional 9 million job openings will come about from replacing workers leaving the labour </a:t>
            </a:r>
            <a:r>
              <a:rPr lang="en-GB" sz="2000" dirty="0" smtClean="0"/>
              <a:t>force (‘replacement demand’) </a:t>
            </a:r>
          </a:p>
          <a:p>
            <a:r>
              <a:rPr lang="en-GB" sz="2000" dirty="0" smtClean="0"/>
              <a:t>The total </a:t>
            </a:r>
            <a:r>
              <a:rPr lang="en-GB" sz="2000" dirty="0"/>
              <a:t>number of new job openings </a:t>
            </a:r>
            <a:r>
              <a:rPr lang="en-GB" sz="2000" dirty="0" smtClean="0"/>
              <a:t>over the period will thus be 10 to </a:t>
            </a:r>
            <a:r>
              <a:rPr lang="en-GB" sz="2000" dirty="0"/>
              <a:t>11 </a:t>
            </a:r>
            <a:r>
              <a:rPr lang="en-GB" sz="2000" dirty="0" smtClean="0"/>
              <a:t>times greater </a:t>
            </a:r>
            <a:r>
              <a:rPr lang="en-GB" sz="2000" dirty="0"/>
              <a:t>than </a:t>
            </a:r>
            <a:r>
              <a:rPr lang="en-GB" sz="2000" dirty="0" smtClean="0"/>
              <a:t>‘</a:t>
            </a:r>
            <a:r>
              <a:rPr lang="en-GB" sz="2000" dirty="0" smtClean="0"/>
              <a:t>expansion demand’ </a:t>
            </a:r>
          </a:p>
          <a:p>
            <a:endParaRPr lang="en-GB" sz="2000" dirty="0"/>
          </a:p>
          <a:p>
            <a:endParaRPr lang="en-GB" sz="2000" dirty="0"/>
          </a:p>
        </p:txBody>
      </p:sp>
    </p:spTree>
    <p:extLst>
      <p:ext uri="{BB962C8B-B14F-4D97-AF65-F5344CB8AC3E}">
        <p14:creationId xmlns:p14="http://schemas.microsoft.com/office/powerpoint/2010/main" val="39133639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24712"/>
          </a:xfrm>
        </p:spPr>
        <p:txBody>
          <a:bodyPr>
            <a:noAutofit/>
          </a:bodyPr>
          <a:lstStyle/>
          <a:p>
            <a:r>
              <a:rPr lang="en-GB" sz="3200" dirty="0" smtClean="0"/>
              <a:t>Projected change in the UK labour </a:t>
            </a:r>
            <a:br>
              <a:rPr lang="en-GB" sz="3200" dirty="0" smtClean="0"/>
            </a:br>
            <a:r>
              <a:rPr lang="en-GB" sz="3200" dirty="0" smtClean="0"/>
              <a:t>market, 2017 to 2027 (2)</a:t>
            </a:r>
            <a:endParaRPr lang="en-GB" sz="3200" dirty="0"/>
          </a:p>
        </p:txBody>
      </p:sp>
      <p:sp>
        <p:nvSpPr>
          <p:cNvPr id="3" name="Content Placeholder 2"/>
          <p:cNvSpPr>
            <a:spLocks noGrp="1"/>
          </p:cNvSpPr>
          <p:nvPr>
            <p:ph idx="1"/>
          </p:nvPr>
        </p:nvSpPr>
        <p:spPr/>
        <p:txBody>
          <a:bodyPr>
            <a:normAutofit fontScale="40000" lnSpcReduction="20000"/>
          </a:bodyPr>
          <a:lstStyle/>
          <a:p>
            <a:r>
              <a:rPr lang="en-GB" sz="4800" dirty="0" smtClean="0"/>
              <a:t>The </a:t>
            </a:r>
            <a:r>
              <a:rPr lang="en-GB" sz="4800" dirty="0"/>
              <a:t>main increases in employment </a:t>
            </a:r>
            <a:r>
              <a:rPr lang="en-GB" sz="4800" dirty="0" smtClean="0"/>
              <a:t>are </a:t>
            </a:r>
            <a:r>
              <a:rPr lang="en-GB" sz="4800" dirty="0"/>
              <a:t>expected to </a:t>
            </a:r>
            <a:r>
              <a:rPr lang="en-GB" sz="4800" dirty="0" smtClean="0"/>
              <a:t>be </a:t>
            </a:r>
            <a:r>
              <a:rPr lang="en-GB" sz="4800" dirty="0"/>
              <a:t>focused in the private (marketed) parts of the service </a:t>
            </a:r>
            <a:r>
              <a:rPr lang="en-GB" sz="4800" dirty="0" smtClean="0"/>
              <a:t>sector - e.g. Business </a:t>
            </a:r>
            <a:r>
              <a:rPr lang="en-GB" sz="4800" dirty="0"/>
              <a:t>and other </a:t>
            </a:r>
            <a:r>
              <a:rPr lang="en-GB" sz="4800" dirty="0" smtClean="0"/>
              <a:t>services </a:t>
            </a:r>
          </a:p>
          <a:p>
            <a:r>
              <a:rPr lang="en-GB" sz="4800" dirty="0" smtClean="0"/>
              <a:t>Employment is projected to decline as productivity increases in Agriculture and </a:t>
            </a:r>
            <a:r>
              <a:rPr lang="en-GB" sz="4800" dirty="0" smtClean="0"/>
              <a:t>Manufacturing.</a:t>
            </a:r>
          </a:p>
          <a:p>
            <a:r>
              <a:rPr lang="en-GB" sz="4800" dirty="0" smtClean="0"/>
              <a:t>It is projected to grow </a:t>
            </a:r>
            <a:r>
              <a:rPr lang="en-GB" sz="4800" dirty="0" smtClean="0"/>
              <a:t>slowly in </a:t>
            </a:r>
            <a:r>
              <a:rPr lang="en-GB" sz="4800" dirty="0" smtClean="0"/>
              <a:t>Construction and </a:t>
            </a:r>
            <a:r>
              <a:rPr lang="en-GB" sz="4800" dirty="0" smtClean="0"/>
              <a:t>grow more slowly than </a:t>
            </a:r>
            <a:r>
              <a:rPr lang="en-GB" sz="4800" dirty="0" smtClean="0"/>
              <a:t>the previous decade </a:t>
            </a:r>
            <a:r>
              <a:rPr lang="en-GB" sz="4800" dirty="0" smtClean="0"/>
              <a:t>in </a:t>
            </a:r>
            <a:r>
              <a:rPr lang="en-GB" sz="4800" dirty="0" smtClean="0"/>
              <a:t>the Trade</a:t>
            </a:r>
            <a:r>
              <a:rPr lang="en-GB" sz="4800" dirty="0"/>
              <a:t>, accommodation and </a:t>
            </a:r>
            <a:r>
              <a:rPr lang="en-GB" sz="4800" dirty="0" smtClean="0"/>
              <a:t>transport and </a:t>
            </a:r>
            <a:r>
              <a:rPr lang="en-GB" sz="4800" dirty="0" smtClean="0"/>
              <a:t>Business </a:t>
            </a:r>
            <a:r>
              <a:rPr lang="en-GB" sz="4800" dirty="0"/>
              <a:t>and other services </a:t>
            </a:r>
            <a:r>
              <a:rPr lang="en-GB" sz="4800" dirty="0" smtClean="0"/>
              <a:t>sectors.</a:t>
            </a:r>
          </a:p>
          <a:p>
            <a:r>
              <a:rPr lang="en-GB" sz="4800" dirty="0" smtClean="0"/>
              <a:t>However, </a:t>
            </a:r>
            <a:r>
              <a:rPr lang="en-GB" sz="4800" dirty="0" smtClean="0"/>
              <a:t>the </a:t>
            </a:r>
            <a:r>
              <a:rPr lang="en-GB" sz="4800" dirty="0" smtClean="0"/>
              <a:t>Public </a:t>
            </a:r>
            <a:r>
              <a:rPr lang="en-GB" sz="4800" dirty="0"/>
              <a:t>administration, health and education sector is expected to see some of the strongest growth in both employment and </a:t>
            </a:r>
            <a:r>
              <a:rPr lang="en-GB" sz="4800" dirty="0" smtClean="0"/>
              <a:t>GVA, </a:t>
            </a:r>
            <a:r>
              <a:rPr lang="en-GB" sz="4800" dirty="0"/>
              <a:t>supported largely by increased demand for health services as the </a:t>
            </a:r>
            <a:r>
              <a:rPr lang="en-GB" sz="4800" dirty="0" smtClean="0"/>
              <a:t>population </a:t>
            </a:r>
            <a:r>
              <a:rPr lang="en-GB" sz="4800" dirty="0"/>
              <a:t>increases and </a:t>
            </a:r>
            <a:r>
              <a:rPr lang="en-GB" sz="4800" dirty="0" smtClean="0"/>
              <a:t>ages</a:t>
            </a:r>
          </a:p>
          <a:p>
            <a:r>
              <a:rPr lang="en-GB" sz="4800" dirty="0" smtClean="0"/>
              <a:t>Most </a:t>
            </a:r>
            <a:r>
              <a:rPr lang="en-GB" sz="4800" dirty="0"/>
              <a:t>of the newly created jobs will be in part-time </a:t>
            </a:r>
            <a:r>
              <a:rPr lang="en-GB" sz="4800" dirty="0" smtClean="0"/>
              <a:t>roles.</a:t>
            </a:r>
          </a:p>
          <a:p>
            <a:r>
              <a:rPr lang="en-GB" sz="4800" dirty="0" smtClean="0"/>
              <a:t>Self-employment </a:t>
            </a:r>
            <a:r>
              <a:rPr lang="en-GB" sz="4800" dirty="0"/>
              <a:t>is </a:t>
            </a:r>
            <a:r>
              <a:rPr lang="en-GB" sz="4800" dirty="0" smtClean="0"/>
              <a:t>expected </a:t>
            </a:r>
            <a:r>
              <a:rPr lang="en-GB" sz="4800" dirty="0"/>
              <a:t>to </a:t>
            </a:r>
            <a:r>
              <a:rPr lang="en-GB" sz="4800" dirty="0" smtClean="0"/>
              <a:t>decline slightly, accounting </a:t>
            </a:r>
            <a:r>
              <a:rPr lang="en-GB" sz="4800" dirty="0"/>
              <a:t>for just over 10% of all jobs by </a:t>
            </a:r>
            <a:r>
              <a:rPr lang="en-GB" sz="4800" dirty="0" smtClean="0"/>
              <a:t>2027.</a:t>
            </a:r>
            <a:endParaRPr lang="en-GB" sz="4800" dirty="0" smtClean="0"/>
          </a:p>
          <a:p>
            <a:endParaRPr lang="en-GB" dirty="0" smtClean="0"/>
          </a:p>
          <a:p>
            <a:endParaRPr lang="en-GB" dirty="0" smtClean="0"/>
          </a:p>
          <a:p>
            <a:endParaRPr lang="en-GB" dirty="0"/>
          </a:p>
          <a:p>
            <a:endParaRPr lang="en-GB" dirty="0"/>
          </a:p>
        </p:txBody>
      </p:sp>
    </p:spTree>
    <p:extLst>
      <p:ext uri="{BB962C8B-B14F-4D97-AF65-F5344CB8AC3E}">
        <p14:creationId xmlns:p14="http://schemas.microsoft.com/office/powerpoint/2010/main" val="214441863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24712"/>
          </a:xfrm>
        </p:spPr>
        <p:txBody>
          <a:bodyPr>
            <a:noAutofit/>
          </a:bodyPr>
          <a:lstStyle/>
          <a:p>
            <a:r>
              <a:rPr lang="en-GB" sz="3200" dirty="0" smtClean="0"/>
              <a:t>Projected change in the UK labour </a:t>
            </a:r>
            <a:br>
              <a:rPr lang="en-GB" sz="3200" dirty="0" smtClean="0"/>
            </a:br>
            <a:r>
              <a:rPr lang="en-GB" sz="3200" dirty="0" smtClean="0"/>
              <a:t>market, 2017 to 2027 (3)</a:t>
            </a:r>
            <a:endParaRPr lang="en-GB" sz="3200" dirty="0"/>
          </a:p>
        </p:txBody>
      </p:sp>
      <p:sp>
        <p:nvSpPr>
          <p:cNvPr id="3" name="Content Placeholder 2"/>
          <p:cNvSpPr>
            <a:spLocks noGrp="1"/>
          </p:cNvSpPr>
          <p:nvPr>
            <p:ph idx="1"/>
          </p:nvPr>
        </p:nvSpPr>
        <p:spPr/>
        <p:txBody>
          <a:bodyPr>
            <a:normAutofit fontScale="40000" lnSpcReduction="20000"/>
          </a:bodyPr>
          <a:lstStyle/>
          <a:p>
            <a:r>
              <a:rPr lang="en-GB" sz="5300" dirty="0" smtClean="0"/>
              <a:t>The trend </a:t>
            </a:r>
            <a:r>
              <a:rPr lang="en-GB" sz="5300" dirty="0"/>
              <a:t>in favour of more highly skilled, white-collar </a:t>
            </a:r>
            <a:r>
              <a:rPr lang="en-GB" sz="5300" dirty="0" smtClean="0"/>
              <a:t>occupations is projected to continue, </a:t>
            </a:r>
            <a:r>
              <a:rPr lang="en-GB" sz="5300" dirty="0"/>
              <a:t>but with some growth in employment for a number of less skilled occupations </a:t>
            </a:r>
            <a:r>
              <a:rPr lang="en-GB" sz="5300" dirty="0" smtClean="0"/>
              <a:t>too, as mid-level occupations decline</a:t>
            </a:r>
          </a:p>
          <a:p>
            <a:r>
              <a:rPr lang="en-GB" sz="5300" dirty="0" smtClean="0"/>
              <a:t>The </a:t>
            </a:r>
            <a:r>
              <a:rPr lang="en-GB" sz="5300" dirty="0"/>
              <a:t>supply of people holding higher-level qualifications </a:t>
            </a:r>
            <a:r>
              <a:rPr lang="en-GB" sz="5300" dirty="0" smtClean="0"/>
              <a:t>(e.g. degrees) </a:t>
            </a:r>
            <a:r>
              <a:rPr lang="en-GB" sz="5300" dirty="0"/>
              <a:t>is projected to grow steadily to </a:t>
            </a:r>
            <a:r>
              <a:rPr lang="en-GB" sz="5300" dirty="0" smtClean="0"/>
              <a:t>2027, while the </a:t>
            </a:r>
            <a:r>
              <a:rPr lang="en-GB" sz="5300" dirty="0"/>
              <a:t>proportion of the labour force remaining unqualified is expected to </a:t>
            </a:r>
            <a:r>
              <a:rPr lang="en-GB" sz="5300" dirty="0" smtClean="0"/>
              <a:t>fall to a </a:t>
            </a:r>
            <a:r>
              <a:rPr lang="en-GB" sz="5300" dirty="0"/>
              <a:t>small minority by </a:t>
            </a:r>
            <a:r>
              <a:rPr lang="en-GB" sz="5300" dirty="0" smtClean="0"/>
              <a:t>2027</a:t>
            </a:r>
            <a:endParaRPr lang="en-GB" sz="5300" dirty="0"/>
          </a:p>
          <a:p>
            <a:r>
              <a:rPr lang="en-GB" sz="5300" dirty="0" smtClean="0"/>
              <a:t>The </a:t>
            </a:r>
            <a:r>
              <a:rPr lang="en-GB" sz="5300" dirty="0"/>
              <a:t>number of jobs in occupations typically requiring a high-level qualification is expected to continue to grow, albeit more slowly than over the previous </a:t>
            </a:r>
            <a:r>
              <a:rPr lang="en-GB" sz="5300" dirty="0" smtClean="0"/>
              <a:t>decade </a:t>
            </a:r>
            <a:endParaRPr lang="en-GB" sz="5300" dirty="0"/>
          </a:p>
          <a:p>
            <a:r>
              <a:rPr lang="en-GB" sz="5300" dirty="0" smtClean="0"/>
              <a:t>The </a:t>
            </a:r>
            <a:r>
              <a:rPr lang="en-GB" sz="5300" dirty="0"/>
              <a:t>supply of highly qualified people </a:t>
            </a:r>
            <a:r>
              <a:rPr lang="en-GB" sz="5300" dirty="0" smtClean="0"/>
              <a:t>is projected to grow </a:t>
            </a:r>
            <a:r>
              <a:rPr lang="en-GB" sz="5300" dirty="0"/>
              <a:t>more quickly than demand for such </a:t>
            </a:r>
            <a:r>
              <a:rPr lang="en-GB" sz="5300" dirty="0" smtClean="0"/>
              <a:t>qualifications</a:t>
            </a:r>
          </a:p>
          <a:p>
            <a:pPr marL="0" indent="0">
              <a:buNone/>
            </a:pPr>
            <a:r>
              <a:rPr lang="en-GB" sz="4500" i="1" dirty="0" smtClean="0"/>
              <a:t>The projections assume that in </a:t>
            </a:r>
            <a:r>
              <a:rPr lang="en-GB" sz="4500" i="1" dirty="0"/>
              <a:t>the short to medium term, </a:t>
            </a:r>
            <a:r>
              <a:rPr lang="en-GB" sz="4500" i="1" dirty="0" smtClean="0"/>
              <a:t>the </a:t>
            </a:r>
            <a:r>
              <a:rPr lang="en-GB" sz="4500" i="1" dirty="0"/>
              <a:t>UK leaving the European Union will have relatively modest impacts on trade, investment and migration </a:t>
            </a:r>
            <a:r>
              <a:rPr lang="en-GB" sz="4500" i="1" dirty="0" smtClean="0"/>
              <a:t>patterns</a:t>
            </a:r>
            <a:r>
              <a:rPr lang="en-GB" sz="4500" dirty="0" smtClean="0"/>
              <a:t> </a:t>
            </a:r>
          </a:p>
          <a:p>
            <a:endParaRPr lang="en-GB" sz="4500" dirty="0" smtClean="0"/>
          </a:p>
          <a:p>
            <a:endParaRPr lang="en-GB" dirty="0" smtClean="0"/>
          </a:p>
          <a:p>
            <a:endParaRPr lang="en-GB" dirty="0"/>
          </a:p>
          <a:p>
            <a:endParaRPr lang="en-GB" dirty="0"/>
          </a:p>
        </p:txBody>
      </p:sp>
    </p:spTree>
    <p:extLst>
      <p:ext uri="{BB962C8B-B14F-4D97-AF65-F5344CB8AC3E}">
        <p14:creationId xmlns:p14="http://schemas.microsoft.com/office/powerpoint/2010/main" val="67779765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Change in regional and national </a:t>
            </a:r>
            <a:br>
              <a:rPr lang="en-GB" dirty="0" smtClean="0"/>
            </a:br>
            <a:r>
              <a:rPr lang="en-GB" dirty="0" smtClean="0"/>
              <a:t>GVA and employment, 2007-2027</a:t>
            </a:r>
            <a:endParaRPr lang="en-GB" dirty="0"/>
          </a:p>
        </p:txBody>
      </p:sp>
      <p:sp>
        <p:nvSpPr>
          <p:cNvPr id="3" name="Content Placeholder 2"/>
          <p:cNvSpPr>
            <a:spLocks noGrp="1"/>
          </p:cNvSpPr>
          <p:nvPr>
            <p:ph sz="half" idx="1"/>
          </p:nvPr>
        </p:nvSpPr>
        <p:spPr>
          <a:xfrm>
            <a:off x="457200" y="1920085"/>
            <a:ext cx="3258589" cy="4497340"/>
          </a:xfrm>
        </p:spPr>
        <p:txBody>
          <a:bodyPr>
            <a:normAutofit fontScale="47500" lnSpcReduction="20000"/>
          </a:bodyPr>
          <a:lstStyle/>
          <a:p>
            <a:r>
              <a:rPr lang="en-GB" dirty="0" smtClean="0"/>
              <a:t>There is projected to be less regional variation in rates of output growth from 2017 to 2027 than in the preceding decade</a:t>
            </a:r>
            <a:endParaRPr lang="en-GB" dirty="0"/>
          </a:p>
          <a:p>
            <a:r>
              <a:rPr lang="en-GB" dirty="0" smtClean="0"/>
              <a:t>London is projected to </a:t>
            </a:r>
            <a:r>
              <a:rPr lang="en-GB" dirty="0" smtClean="0"/>
              <a:t>increase Gross Value Added (</a:t>
            </a:r>
            <a:r>
              <a:rPr lang="en-GB" b="1" dirty="0" smtClean="0"/>
              <a:t>GVA)</a:t>
            </a:r>
            <a:r>
              <a:rPr lang="en-GB" dirty="0" smtClean="0"/>
              <a:t> </a:t>
            </a:r>
            <a:r>
              <a:rPr lang="en-GB" dirty="0" smtClean="0"/>
              <a:t>more slowly than previously, but all other regions and nations are projected to grow faster than previously</a:t>
            </a:r>
          </a:p>
          <a:p>
            <a:r>
              <a:rPr lang="en-GB" b="1" dirty="0" smtClean="0"/>
              <a:t>Employment</a:t>
            </a:r>
            <a:r>
              <a:rPr lang="en-GB" dirty="0" smtClean="0"/>
              <a:t>, the annual average rate of change between 2017 and 2027 is projected to vary little between the nations and regions of the UK </a:t>
            </a:r>
          </a:p>
          <a:p>
            <a:r>
              <a:rPr lang="en-GB" dirty="0" smtClean="0"/>
              <a:t>Projected regional rates of employment growth are lower for 2017 to 2027 than for 2007 to 2017 in all regions except North-East England</a:t>
            </a:r>
          </a:p>
          <a:p>
            <a:r>
              <a:rPr lang="en-GB" dirty="0" smtClean="0"/>
              <a:t>Employment growth is projected to continue to be fastest in London, and slowest in northern and midland regions of England</a:t>
            </a:r>
          </a:p>
          <a:p>
            <a:endParaRPr lang="en-GB" dirty="0"/>
          </a:p>
        </p:txBody>
      </p:sp>
      <p:graphicFrame>
        <p:nvGraphicFramePr>
          <p:cNvPr id="10" name="Content Placeholder 9"/>
          <p:cNvGraphicFramePr>
            <a:graphicFrameLocks noGrp="1"/>
          </p:cNvGraphicFramePr>
          <p:nvPr>
            <p:ph sz="half" idx="2"/>
            <p:extLst>
              <p:ext uri="{D42A27DB-BD31-4B8C-83A1-F6EECF244321}">
                <p14:modId xmlns:p14="http://schemas.microsoft.com/office/powerpoint/2010/main" val="1076044759"/>
              </p:ext>
            </p:extLst>
          </p:nvPr>
        </p:nvGraphicFramePr>
        <p:xfrm>
          <a:off x="4555376" y="2261061"/>
          <a:ext cx="4131424" cy="3113346"/>
        </p:xfrm>
        <a:graphic>
          <a:graphicData uri="http://schemas.openxmlformats.org/drawingml/2006/table">
            <a:tbl>
              <a:tblPr/>
              <a:tblGrid>
                <a:gridCol w="1604768">
                  <a:extLst>
                    <a:ext uri="{9D8B030D-6E8A-4147-A177-3AD203B41FA5}">
                      <a16:colId xmlns:a16="http://schemas.microsoft.com/office/drawing/2014/main" xmlns="" val="2390831093"/>
                    </a:ext>
                  </a:extLst>
                </a:gridCol>
                <a:gridCol w="691416">
                  <a:extLst>
                    <a:ext uri="{9D8B030D-6E8A-4147-A177-3AD203B41FA5}">
                      <a16:colId xmlns:a16="http://schemas.microsoft.com/office/drawing/2014/main" xmlns="" val="433163239"/>
                    </a:ext>
                  </a:extLst>
                </a:gridCol>
                <a:gridCol w="571912">
                  <a:extLst>
                    <a:ext uri="{9D8B030D-6E8A-4147-A177-3AD203B41FA5}">
                      <a16:colId xmlns:a16="http://schemas.microsoft.com/office/drawing/2014/main" xmlns="" val="2838026984"/>
                    </a:ext>
                  </a:extLst>
                </a:gridCol>
                <a:gridCol w="631664">
                  <a:extLst>
                    <a:ext uri="{9D8B030D-6E8A-4147-A177-3AD203B41FA5}">
                      <a16:colId xmlns:a16="http://schemas.microsoft.com/office/drawing/2014/main" xmlns="" val="4290179587"/>
                    </a:ext>
                  </a:extLst>
                </a:gridCol>
                <a:gridCol w="631664">
                  <a:extLst>
                    <a:ext uri="{9D8B030D-6E8A-4147-A177-3AD203B41FA5}">
                      <a16:colId xmlns:a16="http://schemas.microsoft.com/office/drawing/2014/main" xmlns="" val="2328937419"/>
                    </a:ext>
                  </a:extLst>
                </a:gridCol>
              </a:tblGrid>
              <a:tr h="183138">
                <a:tc>
                  <a:txBody>
                    <a:bodyPr/>
                    <a:lstStyle/>
                    <a:p>
                      <a:pPr algn="l" fontAlgn="b"/>
                      <a:endParaRPr lang="en-GB" sz="900" b="0" i="0" u="none" strike="noStrike">
                        <a:solidFill>
                          <a:srgbClr val="000000"/>
                        </a:solidFill>
                        <a:effectLst/>
                        <a:latin typeface="Arial" panose="020B0604020202020204" pitchFamily="34" charset="0"/>
                      </a:endParaRPr>
                    </a:p>
                  </a:txBody>
                  <a:tcPr marL="8321" marR="8321" marT="8321" marB="0" anchor="b">
                    <a:lnL>
                      <a:noFill/>
                    </a:lnL>
                    <a:lnR>
                      <a:noFill/>
                    </a:lnR>
                    <a:lnT>
                      <a:noFill/>
                    </a:lnT>
                    <a:lnB>
                      <a:noFill/>
                    </a:lnB>
                  </a:tcPr>
                </a:tc>
                <a:tc gridSpan="2">
                  <a:txBody>
                    <a:bodyPr/>
                    <a:lstStyle/>
                    <a:p>
                      <a:pPr algn="ctr" fontAlgn="b"/>
                      <a:r>
                        <a:rPr lang="en-GB" sz="900" b="0" i="0" u="none" strike="noStrike">
                          <a:solidFill>
                            <a:srgbClr val="000000"/>
                          </a:solidFill>
                          <a:effectLst/>
                          <a:latin typeface="Arial" panose="020B0604020202020204" pitchFamily="34" charset="0"/>
                        </a:rPr>
                        <a:t>GVA</a:t>
                      </a:r>
                    </a:p>
                  </a:txBody>
                  <a:tcPr marL="8321" marR="8321" marT="8321" marB="0" anchor="b">
                    <a:lnL>
                      <a:noFill/>
                    </a:lnL>
                    <a:lnR>
                      <a:noFill/>
                    </a:lnR>
                    <a:lnT>
                      <a:noFill/>
                    </a:lnT>
                    <a:lnB>
                      <a:noFill/>
                    </a:lnB>
                  </a:tcPr>
                </a:tc>
                <a:tc hMerge="1">
                  <a:txBody>
                    <a:bodyPr/>
                    <a:lstStyle/>
                    <a:p>
                      <a:endParaRPr lang="en-GB"/>
                    </a:p>
                  </a:txBody>
                  <a:tcPr/>
                </a:tc>
                <a:tc gridSpan="2">
                  <a:txBody>
                    <a:bodyPr/>
                    <a:lstStyle/>
                    <a:p>
                      <a:pPr algn="ctr" fontAlgn="b"/>
                      <a:r>
                        <a:rPr lang="en-GB" sz="900" b="0" i="0" u="none" strike="noStrike">
                          <a:solidFill>
                            <a:srgbClr val="000000"/>
                          </a:solidFill>
                          <a:effectLst/>
                          <a:latin typeface="Arial" panose="020B0604020202020204" pitchFamily="34" charset="0"/>
                        </a:rPr>
                        <a:t>Employment</a:t>
                      </a:r>
                    </a:p>
                  </a:txBody>
                  <a:tcPr marL="8321" marR="8321" marT="8321" marB="0" anchor="b">
                    <a:lnL>
                      <a:noFill/>
                    </a:lnL>
                    <a:lnR>
                      <a:noFill/>
                    </a:lnR>
                    <a:lnT>
                      <a:noFill/>
                    </a:lnT>
                    <a:lnB>
                      <a:noFill/>
                    </a:lnB>
                  </a:tcPr>
                </a:tc>
                <a:tc hMerge="1">
                  <a:txBody>
                    <a:bodyPr/>
                    <a:lstStyle/>
                    <a:p>
                      <a:endParaRPr lang="en-GB"/>
                    </a:p>
                  </a:txBody>
                  <a:tcPr/>
                </a:tc>
                <a:extLst>
                  <a:ext uri="{0D108BD9-81ED-4DB2-BD59-A6C34878D82A}">
                    <a16:rowId xmlns:a16="http://schemas.microsoft.com/office/drawing/2014/main" xmlns="" val="3979946650"/>
                  </a:ext>
                </a:extLst>
              </a:tr>
              <a:tr h="183138">
                <a:tc>
                  <a:txBody>
                    <a:bodyPr/>
                    <a:lstStyle/>
                    <a:p>
                      <a:pPr algn="l" fontAlgn="b"/>
                      <a:endParaRPr lang="en-GB" sz="900" b="0" i="0" u="none" strike="noStrike">
                        <a:solidFill>
                          <a:srgbClr val="000000"/>
                        </a:solidFill>
                        <a:effectLst/>
                        <a:latin typeface="Arial" panose="020B0604020202020204" pitchFamily="34" charset="0"/>
                      </a:endParaRPr>
                    </a:p>
                  </a:txBody>
                  <a:tcPr marL="8321" marR="8321" marT="8321" marB="0" anchor="b">
                    <a:lnL>
                      <a:noFill/>
                    </a:lnL>
                    <a:lnR>
                      <a:noFill/>
                    </a:lnR>
                    <a:lnT>
                      <a:noFill/>
                    </a:lnT>
                    <a:lnB>
                      <a:noFill/>
                    </a:lnB>
                  </a:tcPr>
                </a:tc>
                <a:tc gridSpan="4">
                  <a:txBody>
                    <a:bodyPr/>
                    <a:lstStyle/>
                    <a:p>
                      <a:pPr algn="ctr" fontAlgn="b"/>
                      <a:r>
                        <a:rPr lang="en-GB" sz="900" b="0" i="0" u="none" strike="noStrike">
                          <a:solidFill>
                            <a:srgbClr val="000000"/>
                          </a:solidFill>
                          <a:effectLst/>
                          <a:latin typeface="Arial" panose="020B0604020202020204" pitchFamily="34" charset="0"/>
                        </a:rPr>
                        <a:t>Annual average rate of change</a:t>
                      </a:r>
                    </a:p>
                  </a:txBody>
                  <a:tcPr marL="8321" marR="8321" marT="8321" marB="0" anchor="b">
                    <a:lnL>
                      <a:noFill/>
                    </a:lnL>
                    <a:lnR>
                      <a:noFill/>
                    </a:lnR>
                    <a:lnT>
                      <a:noFill/>
                    </a:lnT>
                    <a:lnB>
                      <a:noFill/>
                    </a:lnB>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xmlns="" val="2177928724"/>
                  </a:ext>
                </a:extLst>
              </a:tr>
              <a:tr h="183138">
                <a:tc>
                  <a:txBody>
                    <a:bodyPr/>
                    <a:lstStyle/>
                    <a:p>
                      <a:pPr algn="l" fontAlgn="b"/>
                      <a:endParaRPr lang="en-GB" sz="900" b="0" i="0" u="none" strike="noStrike">
                        <a:solidFill>
                          <a:srgbClr val="000000"/>
                        </a:solidFill>
                        <a:effectLst/>
                        <a:latin typeface="Arial" panose="020B0604020202020204" pitchFamily="34" charset="0"/>
                      </a:endParaRPr>
                    </a:p>
                  </a:txBody>
                  <a:tcPr marL="8321" marR="8321" marT="8321" marB="0" anchor="b">
                    <a:lnL>
                      <a:noFill/>
                    </a:lnL>
                    <a:lnR>
                      <a:noFill/>
                    </a:lnR>
                    <a:lnT>
                      <a:noFill/>
                    </a:lnT>
                    <a:lnB>
                      <a:noFill/>
                    </a:lnB>
                  </a:tcPr>
                </a:tc>
                <a:tc>
                  <a:txBody>
                    <a:bodyPr/>
                    <a:lstStyle/>
                    <a:p>
                      <a:pPr algn="l" fontAlgn="b"/>
                      <a:r>
                        <a:rPr lang="en-GB" sz="900" b="0" i="0" u="none" strike="noStrike">
                          <a:solidFill>
                            <a:srgbClr val="000000"/>
                          </a:solidFill>
                          <a:effectLst/>
                          <a:latin typeface="Arial" panose="020B0604020202020204" pitchFamily="34" charset="0"/>
                        </a:rPr>
                        <a:t>2007-17</a:t>
                      </a:r>
                    </a:p>
                  </a:txBody>
                  <a:tcPr marL="8321" marR="8321" marT="8321" marB="0" anchor="b">
                    <a:lnL>
                      <a:noFill/>
                    </a:lnL>
                    <a:lnR>
                      <a:noFill/>
                    </a:lnR>
                    <a:lnT>
                      <a:noFill/>
                    </a:lnT>
                    <a:lnB>
                      <a:noFill/>
                    </a:lnB>
                  </a:tcPr>
                </a:tc>
                <a:tc>
                  <a:txBody>
                    <a:bodyPr/>
                    <a:lstStyle/>
                    <a:p>
                      <a:pPr algn="l" fontAlgn="b"/>
                      <a:r>
                        <a:rPr lang="en-GB" sz="900" b="0" i="0" u="none" strike="noStrike">
                          <a:solidFill>
                            <a:srgbClr val="000000"/>
                          </a:solidFill>
                          <a:effectLst/>
                          <a:latin typeface="Arial" panose="020B0604020202020204" pitchFamily="34" charset="0"/>
                        </a:rPr>
                        <a:t>2017-27</a:t>
                      </a:r>
                    </a:p>
                  </a:txBody>
                  <a:tcPr marL="8321" marR="8321" marT="8321" marB="0" anchor="b">
                    <a:lnL>
                      <a:noFill/>
                    </a:lnL>
                    <a:lnR>
                      <a:noFill/>
                    </a:lnR>
                    <a:lnT>
                      <a:noFill/>
                    </a:lnT>
                    <a:lnB>
                      <a:noFill/>
                    </a:lnB>
                  </a:tcPr>
                </a:tc>
                <a:tc>
                  <a:txBody>
                    <a:bodyPr/>
                    <a:lstStyle/>
                    <a:p>
                      <a:pPr algn="l" fontAlgn="b"/>
                      <a:r>
                        <a:rPr lang="en-GB" sz="900" b="0" i="0" u="none" strike="noStrike">
                          <a:solidFill>
                            <a:srgbClr val="000000"/>
                          </a:solidFill>
                          <a:effectLst/>
                          <a:latin typeface="Arial" panose="020B0604020202020204" pitchFamily="34" charset="0"/>
                        </a:rPr>
                        <a:t>2007-17</a:t>
                      </a:r>
                    </a:p>
                  </a:txBody>
                  <a:tcPr marL="8321" marR="8321" marT="8321" marB="0" anchor="b">
                    <a:lnL>
                      <a:noFill/>
                    </a:lnL>
                    <a:lnR>
                      <a:noFill/>
                    </a:lnR>
                    <a:lnT>
                      <a:noFill/>
                    </a:lnT>
                    <a:lnB>
                      <a:noFill/>
                    </a:lnB>
                  </a:tcPr>
                </a:tc>
                <a:tc>
                  <a:txBody>
                    <a:bodyPr/>
                    <a:lstStyle/>
                    <a:p>
                      <a:pPr algn="l" fontAlgn="b"/>
                      <a:r>
                        <a:rPr lang="en-GB" sz="900" b="0" i="0" u="none" strike="noStrike">
                          <a:solidFill>
                            <a:srgbClr val="000000"/>
                          </a:solidFill>
                          <a:effectLst/>
                          <a:latin typeface="Arial" panose="020B0604020202020204" pitchFamily="34" charset="0"/>
                        </a:rPr>
                        <a:t>2017-27</a:t>
                      </a:r>
                    </a:p>
                  </a:txBody>
                  <a:tcPr marL="8321" marR="8321" marT="8321" marB="0" anchor="b">
                    <a:lnL>
                      <a:noFill/>
                    </a:lnL>
                    <a:lnR>
                      <a:noFill/>
                    </a:lnR>
                    <a:lnT>
                      <a:noFill/>
                    </a:lnT>
                    <a:lnB>
                      <a:noFill/>
                    </a:lnB>
                  </a:tcPr>
                </a:tc>
                <a:extLst>
                  <a:ext uri="{0D108BD9-81ED-4DB2-BD59-A6C34878D82A}">
                    <a16:rowId xmlns:a16="http://schemas.microsoft.com/office/drawing/2014/main" xmlns="" val="2323120625"/>
                  </a:ext>
                </a:extLst>
              </a:tr>
              <a:tr h="183138">
                <a:tc>
                  <a:txBody>
                    <a:bodyPr/>
                    <a:lstStyle/>
                    <a:p>
                      <a:pPr algn="l" fontAlgn="b"/>
                      <a:r>
                        <a:rPr lang="en-GB" sz="900" b="0" i="0" u="none" strike="noStrike">
                          <a:solidFill>
                            <a:srgbClr val="000000"/>
                          </a:solidFill>
                          <a:effectLst/>
                          <a:latin typeface="Arial" panose="020B0604020202020204" pitchFamily="34" charset="0"/>
                        </a:rPr>
                        <a:t>London</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2.0</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1.4</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2.0</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0.4</a:t>
                      </a:r>
                    </a:p>
                  </a:txBody>
                  <a:tcPr marL="8321" marR="8321" marT="8321" marB="0" anchor="b">
                    <a:lnL>
                      <a:noFill/>
                    </a:lnL>
                    <a:lnR>
                      <a:noFill/>
                    </a:lnR>
                    <a:lnT>
                      <a:noFill/>
                    </a:lnT>
                    <a:lnB>
                      <a:noFill/>
                    </a:lnB>
                  </a:tcPr>
                </a:tc>
                <a:extLst>
                  <a:ext uri="{0D108BD9-81ED-4DB2-BD59-A6C34878D82A}">
                    <a16:rowId xmlns:a16="http://schemas.microsoft.com/office/drawing/2014/main" xmlns="" val="3038254997"/>
                  </a:ext>
                </a:extLst>
              </a:tr>
              <a:tr h="183138">
                <a:tc>
                  <a:txBody>
                    <a:bodyPr/>
                    <a:lstStyle/>
                    <a:p>
                      <a:pPr algn="l" fontAlgn="b"/>
                      <a:r>
                        <a:rPr lang="en-GB" sz="900" b="0" i="0" u="none" strike="noStrike">
                          <a:solidFill>
                            <a:srgbClr val="000000"/>
                          </a:solidFill>
                          <a:effectLst/>
                          <a:latin typeface="Arial" panose="020B0604020202020204" pitchFamily="34" charset="0"/>
                        </a:rPr>
                        <a:t>South East</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1.2</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1.1</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1.2</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0.2</a:t>
                      </a:r>
                    </a:p>
                  </a:txBody>
                  <a:tcPr marL="8321" marR="8321" marT="8321" marB="0" anchor="b">
                    <a:lnL>
                      <a:noFill/>
                    </a:lnL>
                    <a:lnR>
                      <a:noFill/>
                    </a:lnR>
                    <a:lnT>
                      <a:noFill/>
                    </a:lnT>
                    <a:lnB>
                      <a:noFill/>
                    </a:lnB>
                  </a:tcPr>
                </a:tc>
                <a:extLst>
                  <a:ext uri="{0D108BD9-81ED-4DB2-BD59-A6C34878D82A}">
                    <a16:rowId xmlns:a16="http://schemas.microsoft.com/office/drawing/2014/main" xmlns="" val="2828626642"/>
                  </a:ext>
                </a:extLst>
              </a:tr>
              <a:tr h="183138">
                <a:tc>
                  <a:txBody>
                    <a:bodyPr/>
                    <a:lstStyle/>
                    <a:p>
                      <a:pPr algn="l" fontAlgn="b"/>
                      <a:r>
                        <a:rPr lang="en-GB" sz="900" b="0" i="0" u="none" strike="noStrike">
                          <a:solidFill>
                            <a:srgbClr val="000000"/>
                          </a:solidFill>
                          <a:effectLst/>
                          <a:latin typeface="Arial" panose="020B0604020202020204" pitchFamily="34" charset="0"/>
                        </a:rPr>
                        <a:t>East of England</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0.9</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1.2</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0.9</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0.4</a:t>
                      </a:r>
                    </a:p>
                  </a:txBody>
                  <a:tcPr marL="8321" marR="8321" marT="8321" marB="0" anchor="b">
                    <a:lnL>
                      <a:noFill/>
                    </a:lnL>
                    <a:lnR>
                      <a:noFill/>
                    </a:lnR>
                    <a:lnT>
                      <a:noFill/>
                    </a:lnT>
                    <a:lnB>
                      <a:noFill/>
                    </a:lnB>
                  </a:tcPr>
                </a:tc>
                <a:extLst>
                  <a:ext uri="{0D108BD9-81ED-4DB2-BD59-A6C34878D82A}">
                    <a16:rowId xmlns:a16="http://schemas.microsoft.com/office/drawing/2014/main" xmlns="" val="4151650946"/>
                  </a:ext>
                </a:extLst>
              </a:tr>
              <a:tr h="183138">
                <a:tc>
                  <a:txBody>
                    <a:bodyPr/>
                    <a:lstStyle/>
                    <a:p>
                      <a:pPr algn="l" fontAlgn="b"/>
                      <a:r>
                        <a:rPr lang="en-GB" sz="900" b="0" i="0" u="none" strike="noStrike">
                          <a:solidFill>
                            <a:srgbClr val="000000"/>
                          </a:solidFill>
                          <a:effectLst/>
                          <a:latin typeface="Arial" panose="020B0604020202020204" pitchFamily="34" charset="0"/>
                        </a:rPr>
                        <a:t>South West</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0.8</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1.2</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0.9</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0.3</a:t>
                      </a:r>
                    </a:p>
                  </a:txBody>
                  <a:tcPr marL="8321" marR="8321" marT="8321" marB="0" anchor="b">
                    <a:lnL>
                      <a:noFill/>
                    </a:lnL>
                    <a:lnR>
                      <a:noFill/>
                    </a:lnR>
                    <a:lnT>
                      <a:noFill/>
                    </a:lnT>
                    <a:lnB>
                      <a:noFill/>
                    </a:lnB>
                  </a:tcPr>
                </a:tc>
                <a:extLst>
                  <a:ext uri="{0D108BD9-81ED-4DB2-BD59-A6C34878D82A}">
                    <a16:rowId xmlns:a16="http://schemas.microsoft.com/office/drawing/2014/main" xmlns="" val="571950520"/>
                  </a:ext>
                </a:extLst>
              </a:tr>
              <a:tr h="183138">
                <a:tc>
                  <a:txBody>
                    <a:bodyPr/>
                    <a:lstStyle/>
                    <a:p>
                      <a:pPr algn="l" fontAlgn="b"/>
                      <a:r>
                        <a:rPr lang="en-GB" sz="900" b="0" i="0" u="none" strike="noStrike">
                          <a:solidFill>
                            <a:srgbClr val="000000"/>
                          </a:solidFill>
                          <a:effectLst/>
                          <a:latin typeface="Arial" panose="020B0604020202020204" pitchFamily="34" charset="0"/>
                        </a:rPr>
                        <a:t>West Midlands</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1.0</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1.1</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0.9</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0.2</a:t>
                      </a:r>
                    </a:p>
                  </a:txBody>
                  <a:tcPr marL="8321" marR="8321" marT="8321" marB="0" anchor="b">
                    <a:lnL>
                      <a:noFill/>
                    </a:lnL>
                    <a:lnR>
                      <a:noFill/>
                    </a:lnR>
                    <a:lnT>
                      <a:noFill/>
                    </a:lnT>
                    <a:lnB>
                      <a:noFill/>
                    </a:lnB>
                  </a:tcPr>
                </a:tc>
                <a:extLst>
                  <a:ext uri="{0D108BD9-81ED-4DB2-BD59-A6C34878D82A}">
                    <a16:rowId xmlns:a16="http://schemas.microsoft.com/office/drawing/2014/main" xmlns="" val="3336840677"/>
                  </a:ext>
                </a:extLst>
              </a:tr>
              <a:tr h="183138">
                <a:tc>
                  <a:txBody>
                    <a:bodyPr/>
                    <a:lstStyle/>
                    <a:p>
                      <a:pPr algn="l" fontAlgn="b"/>
                      <a:r>
                        <a:rPr lang="en-GB" sz="900" b="0" i="0" u="none" strike="noStrike">
                          <a:solidFill>
                            <a:srgbClr val="000000"/>
                          </a:solidFill>
                          <a:effectLst/>
                          <a:latin typeface="Arial" panose="020B0604020202020204" pitchFamily="34" charset="0"/>
                        </a:rPr>
                        <a:t>East Midlands</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0.7</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1.1</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0.8</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0.2</a:t>
                      </a:r>
                    </a:p>
                  </a:txBody>
                  <a:tcPr marL="8321" marR="8321" marT="8321" marB="0" anchor="b">
                    <a:lnL>
                      <a:noFill/>
                    </a:lnL>
                    <a:lnR>
                      <a:noFill/>
                    </a:lnR>
                    <a:lnT>
                      <a:noFill/>
                    </a:lnT>
                    <a:lnB>
                      <a:noFill/>
                    </a:lnB>
                  </a:tcPr>
                </a:tc>
                <a:extLst>
                  <a:ext uri="{0D108BD9-81ED-4DB2-BD59-A6C34878D82A}">
                    <a16:rowId xmlns:a16="http://schemas.microsoft.com/office/drawing/2014/main" xmlns="" val="3053901246"/>
                  </a:ext>
                </a:extLst>
              </a:tr>
              <a:tr h="183138">
                <a:tc>
                  <a:txBody>
                    <a:bodyPr/>
                    <a:lstStyle/>
                    <a:p>
                      <a:pPr algn="l" fontAlgn="b"/>
                      <a:r>
                        <a:rPr lang="en-GB" sz="900" b="0" i="0" u="none" strike="noStrike">
                          <a:solidFill>
                            <a:srgbClr val="000000"/>
                          </a:solidFill>
                          <a:effectLst/>
                          <a:latin typeface="Arial" panose="020B0604020202020204" pitchFamily="34" charset="0"/>
                        </a:rPr>
                        <a:t>Yorks &amp; the Humber</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0.1</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1.0</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0.4</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0.2</a:t>
                      </a:r>
                    </a:p>
                  </a:txBody>
                  <a:tcPr marL="8321" marR="8321" marT="8321" marB="0" anchor="b">
                    <a:lnL>
                      <a:noFill/>
                    </a:lnL>
                    <a:lnR>
                      <a:noFill/>
                    </a:lnR>
                    <a:lnT>
                      <a:noFill/>
                    </a:lnT>
                    <a:lnB>
                      <a:noFill/>
                    </a:lnB>
                  </a:tcPr>
                </a:tc>
                <a:extLst>
                  <a:ext uri="{0D108BD9-81ED-4DB2-BD59-A6C34878D82A}">
                    <a16:rowId xmlns:a16="http://schemas.microsoft.com/office/drawing/2014/main" xmlns="" val="515286483"/>
                  </a:ext>
                </a:extLst>
              </a:tr>
              <a:tr h="183138">
                <a:tc>
                  <a:txBody>
                    <a:bodyPr/>
                    <a:lstStyle/>
                    <a:p>
                      <a:pPr algn="l" fontAlgn="b"/>
                      <a:r>
                        <a:rPr lang="en-GB" sz="900" b="0" i="0" u="none" strike="noStrike">
                          <a:solidFill>
                            <a:srgbClr val="000000"/>
                          </a:solidFill>
                          <a:effectLst/>
                          <a:latin typeface="Arial" panose="020B0604020202020204" pitchFamily="34" charset="0"/>
                        </a:rPr>
                        <a:t>North West</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0.4</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1.1</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0.6</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0.2</a:t>
                      </a:r>
                    </a:p>
                  </a:txBody>
                  <a:tcPr marL="8321" marR="8321" marT="8321" marB="0" anchor="b">
                    <a:lnL>
                      <a:noFill/>
                    </a:lnL>
                    <a:lnR>
                      <a:noFill/>
                    </a:lnR>
                    <a:lnT>
                      <a:noFill/>
                    </a:lnT>
                    <a:lnB>
                      <a:noFill/>
                    </a:lnB>
                  </a:tcPr>
                </a:tc>
                <a:extLst>
                  <a:ext uri="{0D108BD9-81ED-4DB2-BD59-A6C34878D82A}">
                    <a16:rowId xmlns:a16="http://schemas.microsoft.com/office/drawing/2014/main" xmlns="" val="3021483120"/>
                  </a:ext>
                </a:extLst>
              </a:tr>
              <a:tr h="183138">
                <a:tc>
                  <a:txBody>
                    <a:bodyPr/>
                    <a:lstStyle/>
                    <a:p>
                      <a:pPr algn="l" fontAlgn="b"/>
                      <a:r>
                        <a:rPr lang="en-GB" sz="900" b="0" i="0" u="none" strike="noStrike">
                          <a:solidFill>
                            <a:srgbClr val="000000"/>
                          </a:solidFill>
                          <a:effectLst/>
                          <a:latin typeface="Arial" panose="020B0604020202020204" pitchFamily="34" charset="0"/>
                        </a:rPr>
                        <a:t>North East</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0.1</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1.0</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-0.2</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0.2</a:t>
                      </a:r>
                    </a:p>
                  </a:txBody>
                  <a:tcPr marL="8321" marR="8321" marT="8321" marB="0" anchor="b">
                    <a:lnL>
                      <a:noFill/>
                    </a:lnL>
                    <a:lnR>
                      <a:noFill/>
                    </a:lnR>
                    <a:lnT>
                      <a:noFill/>
                    </a:lnT>
                    <a:lnB>
                      <a:noFill/>
                    </a:lnB>
                  </a:tcPr>
                </a:tc>
                <a:extLst>
                  <a:ext uri="{0D108BD9-81ED-4DB2-BD59-A6C34878D82A}">
                    <a16:rowId xmlns:a16="http://schemas.microsoft.com/office/drawing/2014/main" xmlns="" val="1635290466"/>
                  </a:ext>
                </a:extLst>
              </a:tr>
              <a:tr h="183138">
                <a:tc>
                  <a:txBody>
                    <a:bodyPr/>
                    <a:lstStyle/>
                    <a:p>
                      <a:pPr algn="l" fontAlgn="b"/>
                      <a:r>
                        <a:rPr lang="en-GB" sz="900" b="0" i="0" u="none" strike="noStrike">
                          <a:solidFill>
                            <a:srgbClr val="000000"/>
                          </a:solidFill>
                          <a:effectLst/>
                          <a:latin typeface="Arial" panose="020B0604020202020204" pitchFamily="34" charset="0"/>
                        </a:rPr>
                        <a:t>England</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1.1</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1.2</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1.0</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0.3</a:t>
                      </a:r>
                    </a:p>
                  </a:txBody>
                  <a:tcPr marL="8321" marR="8321" marT="8321" marB="0" anchor="b">
                    <a:lnL>
                      <a:noFill/>
                    </a:lnL>
                    <a:lnR>
                      <a:noFill/>
                    </a:lnR>
                    <a:lnT>
                      <a:noFill/>
                    </a:lnT>
                    <a:lnB>
                      <a:noFill/>
                    </a:lnB>
                  </a:tcPr>
                </a:tc>
                <a:extLst>
                  <a:ext uri="{0D108BD9-81ED-4DB2-BD59-A6C34878D82A}">
                    <a16:rowId xmlns:a16="http://schemas.microsoft.com/office/drawing/2014/main" xmlns="" val="902731445"/>
                  </a:ext>
                </a:extLst>
              </a:tr>
              <a:tr h="183138">
                <a:tc>
                  <a:txBody>
                    <a:bodyPr/>
                    <a:lstStyle/>
                    <a:p>
                      <a:pPr algn="l" fontAlgn="b"/>
                      <a:r>
                        <a:rPr lang="en-GB" sz="900" b="0" i="0" u="none" strike="noStrike">
                          <a:solidFill>
                            <a:srgbClr val="000000"/>
                          </a:solidFill>
                          <a:effectLst/>
                          <a:latin typeface="Arial" panose="020B0604020202020204" pitchFamily="34" charset="0"/>
                        </a:rPr>
                        <a:t>Wales</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0.5</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1.1</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0.8</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0.3</a:t>
                      </a:r>
                    </a:p>
                  </a:txBody>
                  <a:tcPr marL="8321" marR="8321" marT="8321" marB="0" anchor="b">
                    <a:lnL>
                      <a:noFill/>
                    </a:lnL>
                    <a:lnR>
                      <a:noFill/>
                    </a:lnR>
                    <a:lnT>
                      <a:noFill/>
                    </a:lnT>
                    <a:lnB>
                      <a:noFill/>
                    </a:lnB>
                  </a:tcPr>
                </a:tc>
                <a:extLst>
                  <a:ext uri="{0D108BD9-81ED-4DB2-BD59-A6C34878D82A}">
                    <a16:rowId xmlns:a16="http://schemas.microsoft.com/office/drawing/2014/main" xmlns="" val="1576753916"/>
                  </a:ext>
                </a:extLst>
              </a:tr>
              <a:tr h="183138">
                <a:tc>
                  <a:txBody>
                    <a:bodyPr/>
                    <a:lstStyle/>
                    <a:p>
                      <a:pPr algn="l" fontAlgn="b"/>
                      <a:r>
                        <a:rPr lang="en-GB" sz="900" b="0" i="0" u="none" strike="noStrike">
                          <a:solidFill>
                            <a:srgbClr val="000000"/>
                          </a:solidFill>
                          <a:effectLst/>
                          <a:latin typeface="Arial" panose="020B0604020202020204" pitchFamily="34" charset="0"/>
                        </a:rPr>
                        <a:t>Scotland</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0.6</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1.0</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0.3</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0.3</a:t>
                      </a:r>
                    </a:p>
                  </a:txBody>
                  <a:tcPr marL="8321" marR="8321" marT="8321" marB="0" anchor="b">
                    <a:lnL>
                      <a:noFill/>
                    </a:lnL>
                    <a:lnR>
                      <a:noFill/>
                    </a:lnR>
                    <a:lnT>
                      <a:noFill/>
                    </a:lnT>
                    <a:lnB>
                      <a:noFill/>
                    </a:lnB>
                  </a:tcPr>
                </a:tc>
                <a:extLst>
                  <a:ext uri="{0D108BD9-81ED-4DB2-BD59-A6C34878D82A}">
                    <a16:rowId xmlns:a16="http://schemas.microsoft.com/office/drawing/2014/main" xmlns="" val="966098787"/>
                  </a:ext>
                </a:extLst>
              </a:tr>
              <a:tr h="183138">
                <a:tc>
                  <a:txBody>
                    <a:bodyPr/>
                    <a:lstStyle/>
                    <a:p>
                      <a:pPr algn="l" fontAlgn="b"/>
                      <a:r>
                        <a:rPr lang="en-GB" sz="900" b="0" i="0" u="none" strike="noStrike">
                          <a:solidFill>
                            <a:srgbClr val="000000"/>
                          </a:solidFill>
                          <a:effectLst/>
                          <a:latin typeface="Arial" panose="020B0604020202020204" pitchFamily="34" charset="0"/>
                        </a:rPr>
                        <a:t>Northern Ireland</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0.5</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1.1</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0.3</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0.2</a:t>
                      </a:r>
                    </a:p>
                  </a:txBody>
                  <a:tcPr marL="8321" marR="8321" marT="8321" marB="0" anchor="b">
                    <a:lnL>
                      <a:noFill/>
                    </a:lnL>
                    <a:lnR>
                      <a:noFill/>
                    </a:lnR>
                    <a:lnT>
                      <a:noFill/>
                    </a:lnT>
                    <a:lnB>
                      <a:noFill/>
                    </a:lnB>
                  </a:tcPr>
                </a:tc>
                <a:extLst>
                  <a:ext uri="{0D108BD9-81ED-4DB2-BD59-A6C34878D82A}">
                    <a16:rowId xmlns:a16="http://schemas.microsoft.com/office/drawing/2014/main" xmlns="" val="2861204054"/>
                  </a:ext>
                </a:extLst>
              </a:tr>
              <a:tr h="183138">
                <a:tc>
                  <a:txBody>
                    <a:bodyPr/>
                    <a:lstStyle/>
                    <a:p>
                      <a:pPr algn="l" fontAlgn="b"/>
                      <a:r>
                        <a:rPr lang="en-GB" sz="900" b="0" i="0" u="none" strike="noStrike">
                          <a:solidFill>
                            <a:srgbClr val="000000"/>
                          </a:solidFill>
                          <a:effectLst/>
                          <a:latin typeface="Arial" panose="020B0604020202020204" pitchFamily="34" charset="0"/>
                        </a:rPr>
                        <a:t>UK</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1.0</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1.2</a:t>
                      </a:r>
                    </a:p>
                  </a:txBody>
                  <a:tcPr marL="8321" marR="8321" marT="8321" marB="0" anchor="b">
                    <a:lnL>
                      <a:noFill/>
                    </a:lnL>
                    <a:lnR>
                      <a:noFill/>
                    </a:lnR>
                    <a:lnT>
                      <a:noFill/>
                    </a:lnT>
                    <a:lnB>
                      <a:noFill/>
                    </a:lnB>
                  </a:tcPr>
                </a:tc>
                <a:tc>
                  <a:txBody>
                    <a:bodyPr/>
                    <a:lstStyle/>
                    <a:p>
                      <a:pPr algn="ctr" fontAlgn="b"/>
                      <a:r>
                        <a:rPr lang="en-GB" sz="900" b="0" i="0" u="none" strike="noStrike">
                          <a:solidFill>
                            <a:srgbClr val="000000"/>
                          </a:solidFill>
                          <a:effectLst/>
                          <a:latin typeface="Arial" panose="020B0604020202020204" pitchFamily="34" charset="0"/>
                        </a:rPr>
                        <a:t>0.9</a:t>
                      </a:r>
                    </a:p>
                  </a:txBody>
                  <a:tcPr marL="8321" marR="8321" marT="8321" marB="0" anchor="b">
                    <a:lnL>
                      <a:noFill/>
                    </a:lnL>
                    <a:lnR>
                      <a:noFill/>
                    </a:lnR>
                    <a:lnT>
                      <a:noFill/>
                    </a:lnT>
                    <a:lnB>
                      <a:noFill/>
                    </a:lnB>
                  </a:tcPr>
                </a:tc>
                <a:tc>
                  <a:txBody>
                    <a:bodyPr/>
                    <a:lstStyle/>
                    <a:p>
                      <a:pPr algn="ctr" fontAlgn="b"/>
                      <a:r>
                        <a:rPr lang="en-GB" sz="900" b="0" i="0" u="none" strike="noStrike" dirty="0">
                          <a:solidFill>
                            <a:srgbClr val="000000"/>
                          </a:solidFill>
                          <a:effectLst/>
                          <a:latin typeface="Arial" panose="020B0604020202020204" pitchFamily="34" charset="0"/>
                        </a:rPr>
                        <a:t>0.3</a:t>
                      </a:r>
                    </a:p>
                  </a:txBody>
                  <a:tcPr marL="8321" marR="8321" marT="8321" marB="0" anchor="b">
                    <a:lnL>
                      <a:noFill/>
                    </a:lnL>
                    <a:lnR>
                      <a:noFill/>
                    </a:lnR>
                    <a:lnT>
                      <a:noFill/>
                    </a:lnT>
                    <a:lnB>
                      <a:noFill/>
                    </a:lnB>
                  </a:tcPr>
                </a:tc>
                <a:extLst>
                  <a:ext uri="{0D108BD9-81ED-4DB2-BD59-A6C34878D82A}">
                    <a16:rowId xmlns:a16="http://schemas.microsoft.com/office/drawing/2014/main" xmlns="" val="4185317430"/>
                  </a:ext>
                </a:extLst>
              </a:tr>
            </a:tbl>
          </a:graphicData>
        </a:graphic>
      </p:graphicFrame>
    </p:spTree>
    <p:extLst>
      <p:ext uri="{BB962C8B-B14F-4D97-AF65-F5344CB8AC3E}">
        <p14:creationId xmlns:p14="http://schemas.microsoft.com/office/powerpoint/2010/main" val="388320955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Regional and national productivity differentials</a:t>
            </a:r>
            <a:endParaRPr lang="en-GB" dirty="0"/>
          </a:p>
        </p:txBody>
      </p:sp>
      <p:sp>
        <p:nvSpPr>
          <p:cNvPr id="3" name="Content Placeholder 2"/>
          <p:cNvSpPr>
            <a:spLocks noGrp="1"/>
          </p:cNvSpPr>
          <p:nvPr>
            <p:ph sz="half" idx="1"/>
          </p:nvPr>
        </p:nvSpPr>
        <p:spPr>
          <a:xfrm>
            <a:off x="290944" y="1847088"/>
            <a:ext cx="3061855" cy="4507837"/>
          </a:xfrm>
        </p:spPr>
        <p:txBody>
          <a:bodyPr>
            <a:noAutofit/>
          </a:bodyPr>
          <a:lstStyle/>
          <a:p>
            <a:r>
              <a:rPr lang="en-GB" sz="1550" dirty="0" smtClean="0"/>
              <a:t>Here productivity is represented as the ratio of output </a:t>
            </a:r>
            <a:r>
              <a:rPr lang="en-GB" sz="1550" dirty="0" smtClean="0"/>
              <a:t>(GVA) to </a:t>
            </a:r>
            <a:r>
              <a:rPr lang="en-GB" sz="1550" dirty="0" smtClean="0"/>
              <a:t>employment</a:t>
            </a:r>
          </a:p>
          <a:p>
            <a:r>
              <a:rPr lang="en-GB" sz="1550" dirty="0" smtClean="0"/>
              <a:t>Spatial </a:t>
            </a:r>
            <a:r>
              <a:rPr lang="en-GB" sz="1550" dirty="0" smtClean="0"/>
              <a:t>differentials are marked, </a:t>
            </a:r>
            <a:r>
              <a:rPr lang="en-GB" sz="1550" dirty="0" smtClean="0"/>
              <a:t>with highest </a:t>
            </a:r>
            <a:r>
              <a:rPr lang="en-GB" sz="1550" dirty="0" smtClean="0"/>
              <a:t>productivity in London and South-East England and lowest productivity in Wales, North-East England and the East Midlands in 2007 </a:t>
            </a:r>
          </a:p>
          <a:p>
            <a:r>
              <a:rPr lang="en-GB" sz="1550" dirty="0" smtClean="0"/>
              <a:t>While London’s productivity is projected to increase markedly by 2027, that of Wales is projected to hardly increase</a:t>
            </a:r>
          </a:p>
          <a:p>
            <a:r>
              <a:rPr lang="en-GB" sz="1550" dirty="0" smtClean="0"/>
              <a:t>The relative productivity of everywhere outside London is projected to worsen by 2027, with the deterioration </a:t>
            </a:r>
            <a:r>
              <a:rPr lang="en-GB" sz="1550" dirty="0" smtClean="0"/>
              <a:t>greatest for </a:t>
            </a:r>
            <a:r>
              <a:rPr lang="en-GB" sz="1550" dirty="0" smtClean="0"/>
              <a:t>Scotland</a:t>
            </a:r>
            <a:endParaRPr lang="en-GB" sz="1550" dirty="0"/>
          </a:p>
        </p:txBody>
      </p:sp>
      <p:graphicFrame>
        <p:nvGraphicFramePr>
          <p:cNvPr id="6" name="Content Placeholder 5"/>
          <p:cNvGraphicFramePr>
            <a:graphicFrameLocks noGrp="1"/>
          </p:cNvGraphicFramePr>
          <p:nvPr>
            <p:ph sz="half" idx="2"/>
            <p:extLst>
              <p:ext uri="{D42A27DB-BD31-4B8C-83A1-F6EECF244321}">
                <p14:modId xmlns:p14="http://schemas.microsoft.com/office/powerpoint/2010/main" val="3729463116"/>
              </p:ext>
            </p:extLst>
          </p:nvPr>
        </p:nvGraphicFramePr>
        <p:xfrm>
          <a:off x="3542832" y="2017053"/>
          <a:ext cx="5278439" cy="3656464"/>
        </p:xfrm>
        <a:graphic>
          <a:graphicData uri="http://schemas.openxmlformats.org/drawingml/2006/table">
            <a:tbl>
              <a:tblPr/>
              <a:tblGrid>
                <a:gridCol w="1567688">
                  <a:extLst>
                    <a:ext uri="{9D8B030D-6E8A-4147-A177-3AD203B41FA5}">
                      <a16:colId xmlns:a16="http://schemas.microsoft.com/office/drawing/2014/main" xmlns="" val="3886378239"/>
                    </a:ext>
                  </a:extLst>
                </a:gridCol>
                <a:gridCol w="675440">
                  <a:extLst>
                    <a:ext uri="{9D8B030D-6E8A-4147-A177-3AD203B41FA5}">
                      <a16:colId xmlns:a16="http://schemas.microsoft.com/office/drawing/2014/main" xmlns="" val="2273903170"/>
                    </a:ext>
                  </a:extLst>
                </a:gridCol>
                <a:gridCol w="558697">
                  <a:extLst>
                    <a:ext uri="{9D8B030D-6E8A-4147-A177-3AD203B41FA5}">
                      <a16:colId xmlns:a16="http://schemas.microsoft.com/office/drawing/2014/main" xmlns="" val="3418267186"/>
                    </a:ext>
                  </a:extLst>
                </a:gridCol>
                <a:gridCol w="617069">
                  <a:extLst>
                    <a:ext uri="{9D8B030D-6E8A-4147-A177-3AD203B41FA5}">
                      <a16:colId xmlns:a16="http://schemas.microsoft.com/office/drawing/2014/main" xmlns="" val="1368047574"/>
                    </a:ext>
                  </a:extLst>
                </a:gridCol>
                <a:gridCol w="617069">
                  <a:extLst>
                    <a:ext uri="{9D8B030D-6E8A-4147-A177-3AD203B41FA5}">
                      <a16:colId xmlns:a16="http://schemas.microsoft.com/office/drawing/2014/main" xmlns="" val="489748294"/>
                    </a:ext>
                  </a:extLst>
                </a:gridCol>
                <a:gridCol w="675440">
                  <a:extLst>
                    <a:ext uri="{9D8B030D-6E8A-4147-A177-3AD203B41FA5}">
                      <a16:colId xmlns:a16="http://schemas.microsoft.com/office/drawing/2014/main" xmlns="" val="800162326"/>
                    </a:ext>
                  </a:extLst>
                </a:gridCol>
                <a:gridCol w="567036">
                  <a:extLst>
                    <a:ext uri="{9D8B030D-6E8A-4147-A177-3AD203B41FA5}">
                      <a16:colId xmlns:a16="http://schemas.microsoft.com/office/drawing/2014/main" xmlns="" val="2348343517"/>
                    </a:ext>
                  </a:extLst>
                </a:gridCol>
              </a:tblGrid>
              <a:tr h="228529">
                <a:tc>
                  <a:txBody>
                    <a:bodyPr/>
                    <a:lstStyle/>
                    <a:p>
                      <a:pPr algn="l" fontAlgn="b"/>
                      <a:endParaRPr lang="en-GB" sz="900" b="0" i="0" u="none" strike="noStrike" dirty="0">
                        <a:solidFill>
                          <a:srgbClr val="000000"/>
                        </a:solidFill>
                        <a:effectLst/>
                        <a:latin typeface="Arial" panose="020B0604020202020204" pitchFamily="34" charset="0"/>
                      </a:endParaRPr>
                    </a:p>
                  </a:txBody>
                  <a:tcPr marL="8317" marR="8317" marT="8317" marB="0" anchor="b">
                    <a:lnL>
                      <a:noFill/>
                    </a:lnL>
                    <a:lnR>
                      <a:noFill/>
                    </a:lnR>
                    <a:lnT>
                      <a:noFill/>
                    </a:lnT>
                    <a:lnB>
                      <a:noFill/>
                    </a:lnB>
                  </a:tcPr>
                </a:tc>
                <a:tc gridSpan="3">
                  <a:txBody>
                    <a:bodyPr/>
                    <a:lstStyle/>
                    <a:p>
                      <a:pPr algn="ctr" fontAlgn="b"/>
                      <a:r>
                        <a:rPr lang="en-GB" sz="900" b="0" i="0" u="none" strike="noStrike">
                          <a:solidFill>
                            <a:srgbClr val="000000"/>
                          </a:solidFill>
                          <a:effectLst/>
                          <a:latin typeface="Arial" panose="020B0604020202020204" pitchFamily="34" charset="0"/>
                        </a:rPr>
                        <a:t>GVA per employee</a:t>
                      </a:r>
                    </a:p>
                  </a:txBody>
                  <a:tcPr marL="8317" marR="8317" marT="8317" marB="0" anchor="b">
                    <a:lnL>
                      <a:noFill/>
                    </a:lnL>
                    <a:lnR>
                      <a:noFill/>
                    </a:lnR>
                    <a:lnT>
                      <a:noFill/>
                    </a:lnT>
                    <a:lnB>
                      <a:noFill/>
                    </a:lnB>
                  </a:tcPr>
                </a:tc>
                <a:tc hMerge="1">
                  <a:txBody>
                    <a:bodyPr/>
                    <a:lstStyle/>
                    <a:p>
                      <a:endParaRPr lang="en-GB"/>
                    </a:p>
                  </a:txBody>
                  <a:tcPr/>
                </a:tc>
                <a:tc hMerge="1">
                  <a:txBody>
                    <a:bodyPr/>
                    <a:lstStyle/>
                    <a:p>
                      <a:endParaRPr lang="en-GB"/>
                    </a:p>
                  </a:txBody>
                  <a:tcPr/>
                </a:tc>
                <a:tc gridSpan="3">
                  <a:txBody>
                    <a:bodyPr/>
                    <a:lstStyle/>
                    <a:p>
                      <a:pPr algn="ctr" fontAlgn="b"/>
                      <a:r>
                        <a:rPr lang="en-GB" sz="900" b="0" i="0" u="none" strike="noStrike">
                          <a:solidFill>
                            <a:srgbClr val="000000"/>
                          </a:solidFill>
                          <a:effectLst/>
                          <a:latin typeface="Arial" panose="020B0604020202020204" pitchFamily="34" charset="0"/>
                        </a:rPr>
                        <a:t>Relative GVA/employee (UK=100)</a:t>
                      </a:r>
                    </a:p>
                  </a:txBody>
                  <a:tcPr marL="8317" marR="8317" marT="8317" marB="0" anchor="b">
                    <a:lnL>
                      <a:noFill/>
                    </a:lnL>
                    <a:lnR>
                      <a:noFill/>
                    </a:lnR>
                    <a:lnT>
                      <a:noFill/>
                    </a:lnT>
                    <a:lnB>
                      <a:noFill/>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xmlns="" val="1627727337"/>
                  </a:ext>
                </a:extLst>
              </a:tr>
              <a:tr h="228529">
                <a:tc>
                  <a:txBody>
                    <a:bodyPr/>
                    <a:lstStyle/>
                    <a:p>
                      <a:pPr algn="l" fontAlgn="b"/>
                      <a:endParaRPr lang="en-GB" sz="900" b="0" i="0" u="none" strike="noStrike">
                        <a:solidFill>
                          <a:srgbClr val="000000"/>
                        </a:solidFill>
                        <a:effectLst/>
                        <a:latin typeface="Arial" panose="020B0604020202020204" pitchFamily="34" charset="0"/>
                      </a:endParaRP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2007</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2017</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2027</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2007</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2017</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2027</a:t>
                      </a:r>
                    </a:p>
                  </a:txBody>
                  <a:tcPr marL="8317" marR="8317" marT="8317" marB="0" anchor="b">
                    <a:lnL>
                      <a:noFill/>
                    </a:lnL>
                    <a:lnR>
                      <a:noFill/>
                    </a:lnR>
                    <a:lnT>
                      <a:noFill/>
                    </a:lnT>
                    <a:lnB>
                      <a:noFill/>
                    </a:lnB>
                  </a:tcPr>
                </a:tc>
                <a:extLst>
                  <a:ext uri="{0D108BD9-81ED-4DB2-BD59-A6C34878D82A}">
                    <a16:rowId xmlns:a16="http://schemas.microsoft.com/office/drawing/2014/main" xmlns="" val="483230320"/>
                  </a:ext>
                </a:extLst>
              </a:tr>
              <a:tr h="228529">
                <a:tc>
                  <a:txBody>
                    <a:bodyPr/>
                    <a:lstStyle/>
                    <a:p>
                      <a:pPr algn="l" fontAlgn="b"/>
                      <a:r>
                        <a:rPr lang="en-GB" sz="900" b="0" i="0" u="none" strike="noStrike">
                          <a:solidFill>
                            <a:srgbClr val="000000"/>
                          </a:solidFill>
                          <a:effectLst/>
                          <a:latin typeface="Arial" panose="020B0604020202020204" pitchFamily="34" charset="0"/>
                        </a:rPr>
                        <a:t>London</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64.3</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64.3</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71.0</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140.9</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140.0</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141.6</a:t>
                      </a:r>
                    </a:p>
                  </a:txBody>
                  <a:tcPr marL="8317" marR="8317" marT="8317" marB="0" anchor="b">
                    <a:lnL>
                      <a:noFill/>
                    </a:lnL>
                    <a:lnR>
                      <a:noFill/>
                    </a:lnR>
                    <a:lnT>
                      <a:noFill/>
                    </a:lnT>
                    <a:lnB>
                      <a:noFill/>
                    </a:lnB>
                  </a:tcPr>
                </a:tc>
                <a:extLst>
                  <a:ext uri="{0D108BD9-81ED-4DB2-BD59-A6C34878D82A}">
                    <a16:rowId xmlns:a16="http://schemas.microsoft.com/office/drawing/2014/main" xmlns="" val="328563499"/>
                  </a:ext>
                </a:extLst>
              </a:tr>
              <a:tr h="228529">
                <a:tc>
                  <a:txBody>
                    <a:bodyPr/>
                    <a:lstStyle/>
                    <a:p>
                      <a:pPr algn="l" fontAlgn="b"/>
                      <a:r>
                        <a:rPr lang="en-GB" sz="900" b="0" i="0" u="none" strike="noStrike">
                          <a:solidFill>
                            <a:srgbClr val="000000"/>
                          </a:solidFill>
                          <a:effectLst/>
                          <a:latin typeface="Arial" panose="020B0604020202020204" pitchFamily="34" charset="0"/>
                        </a:rPr>
                        <a:t>South East</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47.5</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47.5</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51.9</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104.0</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103.4</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103.5</a:t>
                      </a:r>
                    </a:p>
                  </a:txBody>
                  <a:tcPr marL="8317" marR="8317" marT="8317" marB="0" anchor="b">
                    <a:lnL>
                      <a:noFill/>
                    </a:lnL>
                    <a:lnR>
                      <a:noFill/>
                    </a:lnR>
                    <a:lnT>
                      <a:noFill/>
                    </a:lnT>
                    <a:lnB>
                      <a:noFill/>
                    </a:lnB>
                  </a:tcPr>
                </a:tc>
                <a:extLst>
                  <a:ext uri="{0D108BD9-81ED-4DB2-BD59-A6C34878D82A}">
                    <a16:rowId xmlns:a16="http://schemas.microsoft.com/office/drawing/2014/main" xmlns="" val="1702102018"/>
                  </a:ext>
                </a:extLst>
              </a:tr>
              <a:tr h="228529">
                <a:tc>
                  <a:txBody>
                    <a:bodyPr/>
                    <a:lstStyle/>
                    <a:p>
                      <a:pPr algn="l" fontAlgn="b"/>
                      <a:r>
                        <a:rPr lang="en-GB" sz="900" b="0" i="0" u="none" strike="noStrike">
                          <a:solidFill>
                            <a:srgbClr val="000000"/>
                          </a:solidFill>
                          <a:effectLst/>
                          <a:latin typeface="Arial" panose="020B0604020202020204" pitchFamily="34" charset="0"/>
                        </a:rPr>
                        <a:t>East of England</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44.4</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44.5</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48.1</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97.2</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96.9</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96.0</a:t>
                      </a:r>
                    </a:p>
                  </a:txBody>
                  <a:tcPr marL="8317" marR="8317" marT="8317" marB="0" anchor="b">
                    <a:lnL>
                      <a:noFill/>
                    </a:lnL>
                    <a:lnR>
                      <a:noFill/>
                    </a:lnR>
                    <a:lnT>
                      <a:noFill/>
                    </a:lnT>
                    <a:lnB>
                      <a:noFill/>
                    </a:lnB>
                  </a:tcPr>
                </a:tc>
                <a:extLst>
                  <a:ext uri="{0D108BD9-81ED-4DB2-BD59-A6C34878D82A}">
                    <a16:rowId xmlns:a16="http://schemas.microsoft.com/office/drawing/2014/main" xmlns="" val="1895775374"/>
                  </a:ext>
                </a:extLst>
              </a:tr>
              <a:tr h="228529">
                <a:tc>
                  <a:txBody>
                    <a:bodyPr/>
                    <a:lstStyle/>
                    <a:p>
                      <a:pPr algn="l" fontAlgn="b"/>
                      <a:r>
                        <a:rPr lang="en-GB" sz="900" b="0" i="0" u="none" strike="noStrike">
                          <a:solidFill>
                            <a:srgbClr val="000000"/>
                          </a:solidFill>
                          <a:effectLst/>
                          <a:latin typeface="Arial" panose="020B0604020202020204" pitchFamily="34" charset="0"/>
                        </a:rPr>
                        <a:t>South West</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41.4</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41.0</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44.6</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90.7</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89.2</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88.9</a:t>
                      </a:r>
                    </a:p>
                  </a:txBody>
                  <a:tcPr marL="8317" marR="8317" marT="8317" marB="0" anchor="b">
                    <a:lnL>
                      <a:noFill/>
                    </a:lnL>
                    <a:lnR>
                      <a:noFill/>
                    </a:lnR>
                    <a:lnT>
                      <a:noFill/>
                    </a:lnT>
                    <a:lnB>
                      <a:noFill/>
                    </a:lnB>
                  </a:tcPr>
                </a:tc>
                <a:extLst>
                  <a:ext uri="{0D108BD9-81ED-4DB2-BD59-A6C34878D82A}">
                    <a16:rowId xmlns:a16="http://schemas.microsoft.com/office/drawing/2014/main" xmlns="" val="1331687920"/>
                  </a:ext>
                </a:extLst>
              </a:tr>
              <a:tr h="228529">
                <a:tc>
                  <a:txBody>
                    <a:bodyPr/>
                    <a:lstStyle/>
                    <a:p>
                      <a:pPr algn="l" fontAlgn="b"/>
                      <a:r>
                        <a:rPr lang="en-GB" sz="900" b="0" i="0" u="none" strike="noStrike">
                          <a:solidFill>
                            <a:srgbClr val="000000"/>
                          </a:solidFill>
                          <a:effectLst/>
                          <a:latin typeface="Arial" panose="020B0604020202020204" pitchFamily="34" charset="0"/>
                        </a:rPr>
                        <a:t>West Midlands</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40.3</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40.5</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44.3</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88.3</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88.1</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88.4</a:t>
                      </a:r>
                    </a:p>
                  </a:txBody>
                  <a:tcPr marL="8317" marR="8317" marT="8317" marB="0" anchor="b">
                    <a:lnL>
                      <a:noFill/>
                    </a:lnL>
                    <a:lnR>
                      <a:noFill/>
                    </a:lnR>
                    <a:lnT>
                      <a:noFill/>
                    </a:lnT>
                    <a:lnB>
                      <a:noFill/>
                    </a:lnB>
                  </a:tcPr>
                </a:tc>
                <a:extLst>
                  <a:ext uri="{0D108BD9-81ED-4DB2-BD59-A6C34878D82A}">
                    <a16:rowId xmlns:a16="http://schemas.microsoft.com/office/drawing/2014/main" xmlns="" val="601306407"/>
                  </a:ext>
                </a:extLst>
              </a:tr>
              <a:tr h="228529">
                <a:tc>
                  <a:txBody>
                    <a:bodyPr/>
                    <a:lstStyle/>
                    <a:p>
                      <a:pPr algn="l" fontAlgn="b"/>
                      <a:r>
                        <a:rPr lang="en-GB" sz="900" b="0" i="0" u="none" strike="noStrike">
                          <a:solidFill>
                            <a:srgbClr val="000000"/>
                          </a:solidFill>
                          <a:effectLst/>
                          <a:latin typeface="Arial" panose="020B0604020202020204" pitchFamily="34" charset="0"/>
                        </a:rPr>
                        <a:t>East Midlands</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39.5</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39.0</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42.6</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86.5</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85.0</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84.8</a:t>
                      </a:r>
                    </a:p>
                  </a:txBody>
                  <a:tcPr marL="8317" marR="8317" marT="8317" marB="0" anchor="b">
                    <a:lnL>
                      <a:noFill/>
                    </a:lnL>
                    <a:lnR>
                      <a:noFill/>
                    </a:lnR>
                    <a:lnT>
                      <a:noFill/>
                    </a:lnT>
                    <a:lnB>
                      <a:noFill/>
                    </a:lnB>
                  </a:tcPr>
                </a:tc>
                <a:extLst>
                  <a:ext uri="{0D108BD9-81ED-4DB2-BD59-A6C34878D82A}">
                    <a16:rowId xmlns:a16="http://schemas.microsoft.com/office/drawing/2014/main" xmlns="" val="2925504883"/>
                  </a:ext>
                </a:extLst>
              </a:tr>
              <a:tr h="228529">
                <a:tc>
                  <a:txBody>
                    <a:bodyPr/>
                    <a:lstStyle/>
                    <a:p>
                      <a:pPr algn="l" fontAlgn="b"/>
                      <a:r>
                        <a:rPr lang="en-GB" sz="900" b="0" i="0" u="none" strike="noStrike">
                          <a:solidFill>
                            <a:srgbClr val="000000"/>
                          </a:solidFill>
                          <a:effectLst/>
                          <a:latin typeface="Arial" panose="020B0604020202020204" pitchFamily="34" charset="0"/>
                        </a:rPr>
                        <a:t>Yorks &amp; the Humber</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40.7</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39.6</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42.9</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89.2</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86.2</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85.6</a:t>
                      </a:r>
                    </a:p>
                  </a:txBody>
                  <a:tcPr marL="8317" marR="8317" marT="8317" marB="0" anchor="b">
                    <a:lnL>
                      <a:noFill/>
                    </a:lnL>
                    <a:lnR>
                      <a:noFill/>
                    </a:lnR>
                    <a:lnT>
                      <a:noFill/>
                    </a:lnT>
                    <a:lnB>
                      <a:noFill/>
                    </a:lnB>
                  </a:tcPr>
                </a:tc>
                <a:extLst>
                  <a:ext uri="{0D108BD9-81ED-4DB2-BD59-A6C34878D82A}">
                    <a16:rowId xmlns:a16="http://schemas.microsoft.com/office/drawing/2014/main" xmlns="" val="712372780"/>
                  </a:ext>
                </a:extLst>
              </a:tr>
              <a:tr h="228529">
                <a:tc>
                  <a:txBody>
                    <a:bodyPr/>
                    <a:lstStyle/>
                    <a:p>
                      <a:pPr algn="l" fontAlgn="b"/>
                      <a:r>
                        <a:rPr lang="en-GB" sz="900" b="0" i="0" u="none" strike="noStrike">
                          <a:solidFill>
                            <a:srgbClr val="000000"/>
                          </a:solidFill>
                          <a:effectLst/>
                          <a:latin typeface="Arial" panose="020B0604020202020204" pitchFamily="34" charset="0"/>
                        </a:rPr>
                        <a:t>North West</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42.3</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41.4</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44.9</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92.6</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90.1</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89.6</a:t>
                      </a:r>
                    </a:p>
                  </a:txBody>
                  <a:tcPr marL="8317" marR="8317" marT="8317" marB="0" anchor="b">
                    <a:lnL>
                      <a:noFill/>
                    </a:lnL>
                    <a:lnR>
                      <a:noFill/>
                    </a:lnR>
                    <a:lnT>
                      <a:noFill/>
                    </a:lnT>
                    <a:lnB>
                      <a:noFill/>
                    </a:lnB>
                  </a:tcPr>
                </a:tc>
                <a:extLst>
                  <a:ext uri="{0D108BD9-81ED-4DB2-BD59-A6C34878D82A}">
                    <a16:rowId xmlns:a16="http://schemas.microsoft.com/office/drawing/2014/main" xmlns="" val="4214313061"/>
                  </a:ext>
                </a:extLst>
              </a:tr>
              <a:tr h="228529">
                <a:tc>
                  <a:txBody>
                    <a:bodyPr/>
                    <a:lstStyle/>
                    <a:p>
                      <a:pPr algn="l" fontAlgn="b"/>
                      <a:r>
                        <a:rPr lang="en-GB" sz="900" b="0" i="0" u="none" strike="noStrike">
                          <a:solidFill>
                            <a:srgbClr val="000000"/>
                          </a:solidFill>
                          <a:effectLst/>
                          <a:latin typeface="Arial" panose="020B0604020202020204" pitchFamily="34" charset="0"/>
                        </a:rPr>
                        <a:t>North East</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38.7</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40.1</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43.5</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84.7</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87.3</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86.7</a:t>
                      </a:r>
                    </a:p>
                  </a:txBody>
                  <a:tcPr marL="8317" marR="8317" marT="8317" marB="0" anchor="b">
                    <a:lnL>
                      <a:noFill/>
                    </a:lnL>
                    <a:lnR>
                      <a:noFill/>
                    </a:lnR>
                    <a:lnT>
                      <a:noFill/>
                    </a:lnT>
                    <a:lnB>
                      <a:noFill/>
                    </a:lnB>
                  </a:tcPr>
                </a:tc>
                <a:extLst>
                  <a:ext uri="{0D108BD9-81ED-4DB2-BD59-A6C34878D82A}">
                    <a16:rowId xmlns:a16="http://schemas.microsoft.com/office/drawing/2014/main" xmlns="" val="1288581565"/>
                  </a:ext>
                </a:extLst>
              </a:tr>
              <a:tr h="228529">
                <a:tc>
                  <a:txBody>
                    <a:bodyPr/>
                    <a:lstStyle/>
                    <a:p>
                      <a:pPr algn="l" fontAlgn="b"/>
                      <a:r>
                        <a:rPr lang="en-GB" sz="900" b="0" i="0" u="none" strike="noStrike">
                          <a:solidFill>
                            <a:srgbClr val="000000"/>
                          </a:solidFill>
                          <a:effectLst/>
                          <a:latin typeface="Arial" panose="020B0604020202020204" pitchFamily="34" charset="0"/>
                        </a:rPr>
                        <a:t>England</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46.4</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46.7</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51.1</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101.8</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101.6</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101.9</a:t>
                      </a:r>
                    </a:p>
                  </a:txBody>
                  <a:tcPr marL="8317" marR="8317" marT="8317" marB="0" anchor="b">
                    <a:lnL>
                      <a:noFill/>
                    </a:lnL>
                    <a:lnR>
                      <a:noFill/>
                    </a:lnR>
                    <a:lnT>
                      <a:noFill/>
                    </a:lnT>
                    <a:lnB>
                      <a:noFill/>
                    </a:lnB>
                  </a:tcPr>
                </a:tc>
                <a:extLst>
                  <a:ext uri="{0D108BD9-81ED-4DB2-BD59-A6C34878D82A}">
                    <a16:rowId xmlns:a16="http://schemas.microsoft.com/office/drawing/2014/main" xmlns="" val="1756993824"/>
                  </a:ext>
                </a:extLst>
              </a:tr>
              <a:tr h="228529">
                <a:tc>
                  <a:txBody>
                    <a:bodyPr/>
                    <a:lstStyle/>
                    <a:p>
                      <a:pPr algn="l" fontAlgn="b"/>
                      <a:r>
                        <a:rPr lang="en-GB" sz="900" b="0" i="0" u="none" strike="noStrike" dirty="0">
                          <a:solidFill>
                            <a:srgbClr val="000000"/>
                          </a:solidFill>
                          <a:effectLst/>
                          <a:latin typeface="Arial" panose="020B0604020202020204" pitchFamily="34" charset="0"/>
                        </a:rPr>
                        <a:t>Wales</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37.7</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36.5</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39.6</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82.6</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79.4</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79.0</a:t>
                      </a:r>
                    </a:p>
                  </a:txBody>
                  <a:tcPr marL="8317" marR="8317" marT="8317" marB="0" anchor="b">
                    <a:lnL>
                      <a:noFill/>
                    </a:lnL>
                    <a:lnR>
                      <a:noFill/>
                    </a:lnR>
                    <a:lnT>
                      <a:noFill/>
                    </a:lnT>
                    <a:lnB>
                      <a:noFill/>
                    </a:lnB>
                  </a:tcPr>
                </a:tc>
                <a:extLst>
                  <a:ext uri="{0D108BD9-81ED-4DB2-BD59-A6C34878D82A}">
                    <a16:rowId xmlns:a16="http://schemas.microsoft.com/office/drawing/2014/main" xmlns="" val="61440567"/>
                  </a:ext>
                </a:extLst>
              </a:tr>
              <a:tr h="228529">
                <a:tc>
                  <a:txBody>
                    <a:bodyPr/>
                    <a:lstStyle/>
                    <a:p>
                      <a:pPr algn="l" fontAlgn="b"/>
                      <a:r>
                        <a:rPr lang="en-GB" sz="900" b="0" i="0" u="none" strike="noStrike">
                          <a:solidFill>
                            <a:srgbClr val="000000"/>
                          </a:solidFill>
                          <a:effectLst/>
                          <a:latin typeface="Arial" panose="020B0604020202020204" pitchFamily="34" charset="0"/>
                        </a:rPr>
                        <a:t>Scotland</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43.6</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44.8</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47.9</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95.5</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97.5</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95.5</a:t>
                      </a:r>
                    </a:p>
                  </a:txBody>
                  <a:tcPr marL="8317" marR="8317" marT="8317" marB="0" anchor="b">
                    <a:lnL>
                      <a:noFill/>
                    </a:lnL>
                    <a:lnR>
                      <a:noFill/>
                    </a:lnR>
                    <a:lnT>
                      <a:noFill/>
                    </a:lnT>
                    <a:lnB>
                      <a:noFill/>
                    </a:lnB>
                  </a:tcPr>
                </a:tc>
                <a:extLst>
                  <a:ext uri="{0D108BD9-81ED-4DB2-BD59-A6C34878D82A}">
                    <a16:rowId xmlns:a16="http://schemas.microsoft.com/office/drawing/2014/main" xmlns="" val="4204158171"/>
                  </a:ext>
                </a:extLst>
              </a:tr>
              <a:tr h="228529">
                <a:tc>
                  <a:txBody>
                    <a:bodyPr/>
                    <a:lstStyle/>
                    <a:p>
                      <a:pPr algn="l" fontAlgn="b"/>
                      <a:r>
                        <a:rPr lang="en-GB" sz="900" b="0" i="0" u="none" strike="noStrike">
                          <a:solidFill>
                            <a:srgbClr val="000000"/>
                          </a:solidFill>
                          <a:effectLst/>
                          <a:latin typeface="Arial" panose="020B0604020202020204" pitchFamily="34" charset="0"/>
                        </a:rPr>
                        <a:t>Northern Ireland</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40.1</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40.8</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44.3</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88.0</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88.7</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88.4</a:t>
                      </a:r>
                    </a:p>
                  </a:txBody>
                  <a:tcPr marL="8317" marR="8317" marT="8317" marB="0" anchor="b">
                    <a:lnL>
                      <a:noFill/>
                    </a:lnL>
                    <a:lnR>
                      <a:noFill/>
                    </a:lnR>
                    <a:lnT>
                      <a:noFill/>
                    </a:lnT>
                    <a:lnB>
                      <a:noFill/>
                    </a:lnB>
                  </a:tcPr>
                </a:tc>
                <a:extLst>
                  <a:ext uri="{0D108BD9-81ED-4DB2-BD59-A6C34878D82A}">
                    <a16:rowId xmlns:a16="http://schemas.microsoft.com/office/drawing/2014/main" xmlns="" val="2556377655"/>
                  </a:ext>
                </a:extLst>
              </a:tr>
              <a:tr h="228529">
                <a:tc>
                  <a:txBody>
                    <a:bodyPr/>
                    <a:lstStyle/>
                    <a:p>
                      <a:pPr algn="l" fontAlgn="b"/>
                      <a:r>
                        <a:rPr lang="en-GB" sz="900" b="0" i="0" u="none" strike="noStrike">
                          <a:solidFill>
                            <a:srgbClr val="000000"/>
                          </a:solidFill>
                          <a:effectLst/>
                          <a:latin typeface="Arial" panose="020B0604020202020204" pitchFamily="34" charset="0"/>
                        </a:rPr>
                        <a:t>UK</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45.6</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45.9</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50.2</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100.0</a:t>
                      </a:r>
                    </a:p>
                  </a:txBody>
                  <a:tcPr marL="8317" marR="8317" marT="8317" marB="0" anchor="b">
                    <a:lnL>
                      <a:noFill/>
                    </a:lnL>
                    <a:lnR>
                      <a:noFill/>
                    </a:lnR>
                    <a:lnT>
                      <a:noFill/>
                    </a:lnT>
                    <a:lnB>
                      <a:noFill/>
                    </a:lnB>
                  </a:tcPr>
                </a:tc>
                <a:tc>
                  <a:txBody>
                    <a:bodyPr/>
                    <a:lstStyle/>
                    <a:p>
                      <a:pPr algn="r" fontAlgn="b"/>
                      <a:r>
                        <a:rPr lang="en-GB" sz="900" b="0" i="0" u="none" strike="noStrike">
                          <a:solidFill>
                            <a:srgbClr val="000000"/>
                          </a:solidFill>
                          <a:effectLst/>
                          <a:latin typeface="Arial" panose="020B0604020202020204" pitchFamily="34" charset="0"/>
                        </a:rPr>
                        <a:t>100.0</a:t>
                      </a:r>
                    </a:p>
                  </a:txBody>
                  <a:tcPr marL="8317" marR="8317" marT="8317" marB="0" anchor="b">
                    <a:lnL>
                      <a:noFill/>
                    </a:lnL>
                    <a:lnR>
                      <a:noFill/>
                    </a:lnR>
                    <a:lnT>
                      <a:noFill/>
                    </a:lnT>
                    <a:lnB>
                      <a:noFill/>
                    </a:lnB>
                  </a:tcPr>
                </a:tc>
                <a:tc>
                  <a:txBody>
                    <a:bodyPr/>
                    <a:lstStyle/>
                    <a:p>
                      <a:pPr algn="r" fontAlgn="b"/>
                      <a:r>
                        <a:rPr lang="en-GB" sz="900" b="0" i="0" u="none" strike="noStrike" dirty="0">
                          <a:solidFill>
                            <a:srgbClr val="000000"/>
                          </a:solidFill>
                          <a:effectLst/>
                          <a:latin typeface="Arial" panose="020B0604020202020204" pitchFamily="34" charset="0"/>
                        </a:rPr>
                        <a:t>100.0</a:t>
                      </a:r>
                    </a:p>
                  </a:txBody>
                  <a:tcPr marL="8317" marR="8317" marT="8317" marB="0" anchor="b">
                    <a:lnL>
                      <a:noFill/>
                    </a:lnL>
                    <a:lnR>
                      <a:noFill/>
                    </a:lnR>
                    <a:lnT>
                      <a:noFill/>
                    </a:lnT>
                    <a:lnB>
                      <a:noFill/>
                    </a:lnB>
                  </a:tcPr>
                </a:tc>
                <a:extLst>
                  <a:ext uri="{0D108BD9-81ED-4DB2-BD59-A6C34878D82A}">
                    <a16:rowId xmlns:a16="http://schemas.microsoft.com/office/drawing/2014/main" xmlns="" val="267934625"/>
                  </a:ext>
                </a:extLst>
              </a:tr>
            </a:tbl>
          </a:graphicData>
        </a:graphic>
      </p:graphicFrame>
    </p:spTree>
    <p:extLst>
      <p:ext uri="{BB962C8B-B14F-4D97-AF65-F5344CB8AC3E}">
        <p14:creationId xmlns:p14="http://schemas.microsoft.com/office/powerpoint/2010/main" val="229737155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Regional employment change by </a:t>
            </a:r>
            <a:br>
              <a:rPr lang="en-GB" dirty="0" smtClean="0"/>
            </a:br>
            <a:r>
              <a:rPr lang="en-GB" dirty="0" smtClean="0"/>
              <a:t>industry sector 2017-27</a:t>
            </a:r>
            <a:endParaRPr lang="en-GB" dirty="0"/>
          </a:p>
        </p:txBody>
      </p:sp>
      <p:sp>
        <p:nvSpPr>
          <p:cNvPr id="3" name="Content Placeholder 2"/>
          <p:cNvSpPr>
            <a:spLocks noGrp="1"/>
          </p:cNvSpPr>
          <p:nvPr>
            <p:ph sz="half" idx="1"/>
          </p:nvPr>
        </p:nvSpPr>
        <p:spPr>
          <a:xfrm>
            <a:off x="457200" y="1920085"/>
            <a:ext cx="3034145" cy="4434840"/>
          </a:xfrm>
        </p:spPr>
        <p:txBody>
          <a:bodyPr>
            <a:normAutofit fontScale="40000" lnSpcReduction="20000"/>
          </a:bodyPr>
          <a:lstStyle/>
          <a:p>
            <a:r>
              <a:rPr lang="en-GB" dirty="0" smtClean="0"/>
              <a:t>The primary and manufacturing sectors are projected to lose employment almost everywhere</a:t>
            </a:r>
          </a:p>
          <a:p>
            <a:r>
              <a:rPr lang="en-GB" dirty="0" smtClean="0"/>
              <a:t>The primary sector is projected to decline fastest in the English Midlands and East</a:t>
            </a:r>
          </a:p>
          <a:p>
            <a:r>
              <a:rPr lang="en-GB" dirty="0" smtClean="0"/>
              <a:t>Manufacturing is projected to decline fastest in Yorkshire and the Humber</a:t>
            </a:r>
          </a:p>
          <a:p>
            <a:r>
              <a:rPr lang="en-GB" dirty="0" smtClean="0"/>
              <a:t>Projected employment growth in construction is fastest in Northern Ireland and the East of England</a:t>
            </a:r>
          </a:p>
          <a:p>
            <a:r>
              <a:rPr lang="en-GB" dirty="0" smtClean="0"/>
              <a:t>Trade, accommodation and transport is projected to grow in all parts of the UK, and fastest in the East of England</a:t>
            </a:r>
          </a:p>
          <a:p>
            <a:r>
              <a:rPr lang="en-GB" dirty="0" smtClean="0"/>
              <a:t>Business and other services is projected to be the fastest growing sector, particularly in Northern Ireland, North-East England and Wales</a:t>
            </a:r>
          </a:p>
          <a:p>
            <a:r>
              <a:rPr lang="en-GB" dirty="0" smtClean="0"/>
              <a:t>Employment is projected to grow everywhere in the non-market sector; fastest in the East and South-West of England and in Scotland</a:t>
            </a:r>
            <a:endParaRPr lang="en-GB" dirty="0"/>
          </a:p>
        </p:txBody>
      </p:sp>
      <p:pic>
        <p:nvPicPr>
          <p:cNvPr id="5122"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3881438" y="2079811"/>
            <a:ext cx="4805362" cy="4159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16202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Flow">
  <a:themeElements>
    <a:clrScheme name="Marquee">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extLst>
    <a:ext uri="{05A4C25C-085E-4340-85A3-A5531E510DB2}">
      <thm15:themeFamily xmlns:thm15="http://schemas.microsoft.com/office/thememl/2012/main" xmlns="" name="IER_template_full_design_2017" id="{80019260-66B0-0746-88B8-C73DE737B343}" vid="{090FDFE3-9447-C14B-AF74-5C4DD444DD43}"/>
    </a:ext>
  </a:extLst>
</a:theme>
</file>

<file path=docProps/app.xml><?xml version="1.0" encoding="utf-8"?>
<Properties xmlns="http://schemas.openxmlformats.org/officeDocument/2006/extended-properties" xmlns:vt="http://schemas.openxmlformats.org/officeDocument/2006/docPropsVTypes">
  <Template>IER_template_full_design_2017</Template>
  <TotalTime>1175</TotalTime>
  <Words>2129</Words>
  <Application>Microsoft Office PowerPoint</Application>
  <PresentationFormat>On-screen Show (4:3)</PresentationFormat>
  <Paragraphs>453</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1_Flow</vt:lpstr>
      <vt:lpstr>PowerPoint Presentation</vt:lpstr>
      <vt:lpstr>Introduction</vt:lpstr>
      <vt:lpstr>The Working Futures projections</vt:lpstr>
      <vt:lpstr>Projected change in the UK labour  market, 2017 to 2027 (1)</vt:lpstr>
      <vt:lpstr>Projected change in the UK labour  market, 2017 to 2027 (2)</vt:lpstr>
      <vt:lpstr>Projected change in the UK labour  market, 2017 to 2027 (3)</vt:lpstr>
      <vt:lpstr>Change in regional and national  GVA and employment, 2007-2027</vt:lpstr>
      <vt:lpstr>Regional and national productivity differentials</vt:lpstr>
      <vt:lpstr>Regional employment change by  industry sector 2017-27</vt:lpstr>
      <vt:lpstr>Regional pattern of replacement  demand</vt:lpstr>
      <vt:lpstr>Regional and national employment  change by occupation, 2017-2027</vt:lpstr>
      <vt:lpstr>Projected qualification profile of  nations and regions, 2027</vt:lpstr>
      <vt:lpstr>Projected change in unemployment  and economic activity, 2017-27</vt:lpstr>
      <vt:lpstr>Conclusions</vt:lpstr>
      <vt:lpstr>For more information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Owen, David</dc:creator>
  <cp:lastModifiedBy>David Owen</cp:lastModifiedBy>
  <cp:revision>45</cp:revision>
  <cp:lastPrinted>2019-06-01T17:06:24Z</cp:lastPrinted>
  <dcterms:created xsi:type="dcterms:W3CDTF">2019-05-29T14:51:47Z</dcterms:created>
  <dcterms:modified xsi:type="dcterms:W3CDTF">2019-06-02T12:24:01Z</dcterms:modified>
</cp:coreProperties>
</file>