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8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drawings/drawing9.xml" ContentType="application/vnd.openxmlformats-officedocument.drawingml.chartshapes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drawings/drawing10.xml" ContentType="application/vnd.openxmlformats-officedocument.drawingml.chartshapes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drawings/drawing1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341" r:id="rId2"/>
    <p:sldId id="272" r:id="rId3"/>
    <p:sldId id="302" r:id="rId4"/>
    <p:sldId id="304" r:id="rId5"/>
    <p:sldId id="303" r:id="rId6"/>
    <p:sldId id="305" r:id="rId7"/>
    <p:sldId id="273" r:id="rId8"/>
    <p:sldId id="274" r:id="rId9"/>
    <p:sldId id="306" r:id="rId10"/>
    <p:sldId id="385" r:id="rId11"/>
    <p:sldId id="281" r:id="rId12"/>
    <p:sldId id="286" r:id="rId13"/>
    <p:sldId id="287" r:id="rId14"/>
    <p:sldId id="322" r:id="rId15"/>
    <p:sldId id="323" r:id="rId16"/>
    <p:sldId id="324" r:id="rId17"/>
    <p:sldId id="325" r:id="rId18"/>
    <p:sldId id="327" r:id="rId19"/>
    <p:sldId id="328" r:id="rId20"/>
    <p:sldId id="321" r:id="rId21"/>
    <p:sldId id="342" r:id="rId22"/>
    <p:sldId id="343" r:id="rId23"/>
    <p:sldId id="344" r:id="rId24"/>
    <p:sldId id="345" r:id="rId25"/>
    <p:sldId id="346" r:id="rId26"/>
    <p:sldId id="347" r:id="rId27"/>
    <p:sldId id="295" r:id="rId28"/>
    <p:sldId id="296" r:id="rId29"/>
    <p:sldId id="332" r:id="rId30"/>
    <p:sldId id="333" r:id="rId31"/>
    <p:sldId id="355" r:id="rId32"/>
    <p:sldId id="371" r:id="rId33"/>
    <p:sldId id="372" r:id="rId34"/>
    <p:sldId id="373" r:id="rId35"/>
    <p:sldId id="374" r:id="rId36"/>
    <p:sldId id="375" r:id="rId37"/>
    <p:sldId id="376" r:id="rId38"/>
    <p:sldId id="377" r:id="rId39"/>
    <p:sldId id="378" r:id="rId40"/>
    <p:sldId id="379" r:id="rId41"/>
    <p:sldId id="380" r:id="rId42"/>
    <p:sldId id="381" r:id="rId43"/>
    <p:sldId id="382" r:id="rId44"/>
    <p:sldId id="383" r:id="rId45"/>
    <p:sldId id="384" r:id="rId46"/>
    <p:sldId id="348" r:id="rId47"/>
    <p:sldId id="362" r:id="rId48"/>
    <p:sldId id="340" r:id="rId49"/>
    <p:sldId id="356" r:id="rId50"/>
    <p:sldId id="363" r:id="rId51"/>
    <p:sldId id="364" r:id="rId52"/>
    <p:sldId id="366" r:id="rId53"/>
    <p:sldId id="354" r:id="rId54"/>
    <p:sldId id="367" r:id="rId55"/>
    <p:sldId id="368" r:id="rId56"/>
    <p:sldId id="369" r:id="rId57"/>
    <p:sldId id="313" r:id="rId58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A96F6"/>
    <a:srgbClr val="FF33CC"/>
    <a:srgbClr val="33CC33"/>
    <a:srgbClr val="E0387C"/>
    <a:srgbClr val="0883D8"/>
    <a:srgbClr val="339933"/>
    <a:srgbClr val="006600"/>
    <a:srgbClr val="CCFF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8315" autoAdjust="0"/>
  </p:normalViewPr>
  <p:slideViewPr>
    <p:cSldViewPr>
      <p:cViewPr varScale="1">
        <p:scale>
          <a:sx n="111" d="100"/>
          <a:sy n="111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188" y="-90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AppData\Local\Microsoft\Windows\Temporary%20Internet%20Files\Content.IE5\6X6QFILG\SWB-IMD_Book1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oleObject" Target="file:///C:\Users\hwbag1\AppData\Local\Microsoft\Windows\Temporary%20Internet%20Files\Content.IE5\6X6QFILG\SWB-IMD_Book1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wbag1\Dropbox\APS_WellbeingSurvey\Multivarite_detrminants.xlsx" TargetMode="External"/><Relationship Id="rId1" Type="http://schemas.openxmlformats.org/officeDocument/2006/relationships/themeOverride" Target="../theme/themeOverrid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Users\hwbag1\Dropbox\APS_WellbeingSurvey\SWB_APS_Book1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200" baseline="0"/>
            </a:pPr>
            <a:r>
              <a:rPr lang="en-US" sz="2200" baseline="0" dirty="0"/>
              <a:t>Mean Anxious </a:t>
            </a:r>
            <a:r>
              <a:rPr lang="en-US" sz="2200" baseline="0" dirty="0" smtClean="0"/>
              <a:t>Ratings by Ethnicity/Religion/Migration</a:t>
            </a:r>
            <a:endParaRPr lang="en-US" sz="2200" baseline="0" dirty="0"/>
          </a:p>
        </c:rich>
      </c:tx>
      <c:layout>
        <c:manualLayout>
          <c:xMode val="edge"/>
          <c:yMode val="edge"/>
          <c:x val="0.31148693572512065"/>
          <c:y val="2.000064139494237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55134959057445E-2"/>
          <c:y val="8.017860974925313E-2"/>
          <c:w val="0.91423088875659442"/>
          <c:h val="0.695157067630697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Anxious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E0387C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33CC33"/>
              </a:solidFill>
            </c:spPr>
          </c:dPt>
          <c:dPt>
            <c:idx val="15"/>
            <c:invertIfNegative val="0"/>
            <c:bubble3D val="0"/>
            <c:spPr>
              <a:solidFill>
                <a:srgbClr val="0883D8"/>
              </a:solidFill>
            </c:spPr>
          </c:dPt>
          <c:dPt>
            <c:idx val="30"/>
            <c:invertIfNegative val="0"/>
            <c:bubble3D val="0"/>
            <c:spPr>
              <a:solidFill>
                <a:srgbClr val="33CC33"/>
              </a:solidFill>
            </c:spPr>
          </c:dPt>
          <c:dPt>
            <c:idx val="32"/>
            <c:invertIfNegative val="0"/>
            <c:bubble3D val="0"/>
            <c:spPr>
              <a:solidFill>
                <a:srgbClr val="33CC33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Sheet1!$B$8:$B$38</c:f>
              <c:numCache>
                <c:formatCode>###0.00</c:formatCode>
                <c:ptCount val="31"/>
                <c:pt idx="0">
                  <c:v>3.1053844076948511</c:v>
                </c:pt>
                <c:pt idx="1">
                  <c:v>4.5960181889255693</c:v>
                </c:pt>
                <c:pt idx="2">
                  <c:v>3.4317485534332941</c:v>
                </c:pt>
                <c:pt idx="3">
                  <c:v>3.4020148418485614</c:v>
                </c:pt>
                <c:pt idx="4">
                  <c:v>3.506964115785792</c:v>
                </c:pt>
                <c:pt idx="5">
                  <c:v>3.6359058768514942</c:v>
                </c:pt>
                <c:pt idx="6">
                  <c:v>3.2700327768160302</c:v>
                </c:pt>
                <c:pt idx="7">
                  <c:v>3.35812462348555</c:v>
                </c:pt>
                <c:pt idx="8">
                  <c:v>3.4046705423841743</c:v>
                </c:pt>
                <c:pt idx="9">
                  <c:v>3.6910641206215526</c:v>
                </c:pt>
                <c:pt idx="10">
                  <c:v>3.4499865211470802</c:v>
                </c:pt>
                <c:pt idx="11">
                  <c:v>3.1387509344054387</c:v>
                </c:pt>
                <c:pt idx="13">
                  <c:v>3.0872130197800476</c:v>
                </c:pt>
                <c:pt idx="14">
                  <c:v>3.1261143645676803</c:v>
                </c:pt>
                <c:pt idx="15">
                  <c:v>3.3354985832846773</c:v>
                </c:pt>
                <c:pt idx="16">
                  <c:v>3.3628419233849325</c:v>
                </c:pt>
                <c:pt idx="17">
                  <c:v>3.3981388392044467</c:v>
                </c:pt>
                <c:pt idx="18">
                  <c:v>3.5569506768093135</c:v>
                </c:pt>
                <c:pt idx="19">
                  <c:v>3.6103252155175358</c:v>
                </c:pt>
                <c:pt idx="20">
                  <c:v>3.2969952827217166</c:v>
                </c:pt>
                <c:pt idx="22">
                  <c:v>2.6524161248363143</c:v>
                </c:pt>
                <c:pt idx="23">
                  <c:v>2.9210739042878067</c:v>
                </c:pt>
                <c:pt idx="24">
                  <c:v>3.3624171561238496</c:v>
                </c:pt>
                <c:pt idx="25">
                  <c:v>3.3252033166621233</c:v>
                </c:pt>
                <c:pt idx="26">
                  <c:v>3.4946717433600276</c:v>
                </c:pt>
                <c:pt idx="27">
                  <c:v>3.4454188583580936</c:v>
                </c:pt>
                <c:pt idx="28">
                  <c:v>3.2865170153667194</c:v>
                </c:pt>
                <c:pt idx="29">
                  <c:v>3.1025770407802122</c:v>
                </c:pt>
                <c:pt idx="30">
                  <c:v>3.1140562357956387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666880"/>
        <c:axId val="132668416"/>
        <c:axId val="0"/>
      </c:bar3DChart>
      <c:catAx>
        <c:axId val="132666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32668416"/>
        <c:crossesAt val="2"/>
        <c:auto val="1"/>
        <c:lblAlgn val="ctr"/>
        <c:lblOffset val="100"/>
        <c:noMultiLvlLbl val="0"/>
      </c:catAx>
      <c:valAx>
        <c:axId val="132668416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6668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Sheet1!$C$196</c:f>
              <c:strCache>
                <c:ptCount val="1"/>
                <c:pt idx="0">
                  <c:v>White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Sheet1!$C$197:$C$210</c:f>
              <c:numCache>
                <c:formatCode>###0.00</c:formatCode>
                <c:ptCount val="14"/>
                <c:pt idx="0">
                  <c:v>7.8340305175698663</c:v>
                </c:pt>
                <c:pt idx="1">
                  <c:v>7.4777186322156464</c:v>
                </c:pt>
                <c:pt idx="2">
                  <c:v>7.5499260219992177</c:v>
                </c:pt>
                <c:pt idx="3">
                  <c:v>7.4863118241954574</c:v>
                </c:pt>
                <c:pt idx="4">
                  <c:v>7.3887665890269085</c:v>
                </c:pt>
                <c:pt idx="5">
                  <c:v>7.2202786469049425</c:v>
                </c:pt>
                <c:pt idx="6">
                  <c:v>7.1149632983030164</c:v>
                </c:pt>
                <c:pt idx="7">
                  <c:v>7.1049627426566975</c:v>
                </c:pt>
                <c:pt idx="8">
                  <c:v>7.1823977864249624</c:v>
                </c:pt>
                <c:pt idx="9">
                  <c:v>7.5271640117609273</c:v>
                </c:pt>
                <c:pt idx="10">
                  <c:v>7.7748439142112531</c:v>
                </c:pt>
                <c:pt idx="11">
                  <c:v>7.7535983888112687</c:v>
                </c:pt>
                <c:pt idx="12">
                  <c:v>7.7878324110703012</c:v>
                </c:pt>
                <c:pt idx="13">
                  <c:v>7.6179159734647666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Sheet1!$D$196</c:f>
              <c:strCache>
                <c:ptCount val="1"/>
                <c:pt idx="0">
                  <c:v>Asian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Sheet1!$D$197:$D$210</c:f>
              <c:numCache>
                <c:formatCode>###0.00</c:formatCode>
                <c:ptCount val="14"/>
                <c:pt idx="0">
                  <c:v>8.1310903224180784</c:v>
                </c:pt>
                <c:pt idx="1">
                  <c:v>7.4188644367366985</c:v>
                </c:pt>
                <c:pt idx="2">
                  <c:v>7.4090338041015764</c:v>
                </c:pt>
                <c:pt idx="3">
                  <c:v>7.2206827936229132</c:v>
                </c:pt>
                <c:pt idx="4">
                  <c:v>7.4297230962801111</c:v>
                </c:pt>
                <c:pt idx="5">
                  <c:v>7.1371774281782399</c:v>
                </c:pt>
                <c:pt idx="6">
                  <c:v>7.0809906847978539</c:v>
                </c:pt>
                <c:pt idx="7">
                  <c:v>7.2481749263898259</c:v>
                </c:pt>
                <c:pt idx="8">
                  <c:v>7.0313734120454194</c:v>
                </c:pt>
                <c:pt idx="9">
                  <c:v>7.5078017405927273</c:v>
                </c:pt>
                <c:pt idx="10">
                  <c:v>7.7735855418826212</c:v>
                </c:pt>
                <c:pt idx="11">
                  <c:v>7.3987212635844184</c:v>
                </c:pt>
                <c:pt idx="12">
                  <c:v>7.6316338102383794</c:v>
                </c:pt>
                <c:pt idx="13">
                  <c:v>6.8863292427810583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Sheet1!$E$196</c:f>
              <c:strCache>
                <c:ptCount val="1"/>
                <c:pt idx="0">
                  <c:v>Black</c:v>
                </c:pt>
              </c:strCache>
            </c:strRef>
          </c:tx>
          <c:cat>
            <c:strRef>
              <c:f>Sheet1!$B$197:$B$210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Sheet1!$E$197:$E$210</c:f>
              <c:numCache>
                <c:formatCode>###0.00</c:formatCode>
                <c:ptCount val="14"/>
                <c:pt idx="0">
                  <c:v>7.4560401341798075</c:v>
                </c:pt>
                <c:pt idx="1">
                  <c:v>6.4588047421334904</c:v>
                </c:pt>
                <c:pt idx="2">
                  <c:v>6.7731019554185989</c:v>
                </c:pt>
                <c:pt idx="3">
                  <c:v>6.7342697304634305</c:v>
                </c:pt>
                <c:pt idx="4">
                  <c:v>6.7066185800897218</c:v>
                </c:pt>
                <c:pt idx="5">
                  <c:v>6.5231296438143538</c:v>
                </c:pt>
                <c:pt idx="6">
                  <c:v>6.2360794753198823</c:v>
                </c:pt>
                <c:pt idx="7">
                  <c:v>6.6739919746764187</c:v>
                </c:pt>
                <c:pt idx="8">
                  <c:v>6.3837543958789622</c:v>
                </c:pt>
                <c:pt idx="9">
                  <c:v>7.140097526889269</c:v>
                </c:pt>
                <c:pt idx="10">
                  <c:v>7.4856716631077322</c:v>
                </c:pt>
                <c:pt idx="11">
                  <c:v>7.1099813923616724</c:v>
                </c:pt>
                <c:pt idx="12">
                  <c:v>6.791178914329703</c:v>
                </c:pt>
                <c:pt idx="13">
                  <c:v>6.7160067215962256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826624"/>
        <c:axId val="132828160"/>
      </c:lineChart>
      <c:catAx>
        <c:axId val="132826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32828160"/>
        <c:crosses val="autoZero"/>
        <c:auto val="1"/>
        <c:lblAlgn val="ctr"/>
        <c:lblOffset val="100"/>
        <c:noMultiLvlLbl val="0"/>
      </c:catAx>
      <c:valAx>
        <c:axId val="132828160"/>
        <c:scaling>
          <c:orientation val="minMax"/>
          <c:max val="8.5"/>
          <c:min val="6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crossAx val="132826624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6400955449394496E-2"/>
          <c:y val="5.1400554097404488E-2"/>
          <c:w val="0.92479313409621167"/>
          <c:h val="0.77276283172936722"/>
        </c:manualLayout>
      </c:layout>
      <c:lineChart>
        <c:grouping val="standard"/>
        <c:varyColors val="0"/>
        <c:ser>
          <c:idx val="0"/>
          <c:order val="0"/>
          <c:tx>
            <c:strRef>
              <c:f>Sheet1!$C$179</c:f>
              <c:strCache>
                <c:ptCount val="1"/>
                <c:pt idx="0">
                  <c:v>White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Sheet1!$C$180:$C$193</c:f>
              <c:numCache>
                <c:formatCode>###0.00</c:formatCode>
                <c:ptCount val="14"/>
                <c:pt idx="0">
                  <c:v>2.7311501008045664</c:v>
                </c:pt>
                <c:pt idx="1">
                  <c:v>2.9293558106505397</c:v>
                </c:pt>
                <c:pt idx="2">
                  <c:v>3.006320452318429</c:v>
                </c:pt>
                <c:pt idx="3">
                  <c:v>3.1051365534909769</c:v>
                </c:pt>
                <c:pt idx="4">
                  <c:v>3.2240867318422937</c:v>
                </c:pt>
                <c:pt idx="5">
                  <c:v>3.3209927850913235</c:v>
                </c:pt>
                <c:pt idx="6">
                  <c:v>3.4140486897984004</c:v>
                </c:pt>
                <c:pt idx="7">
                  <c:v>3.4396797643787882</c:v>
                </c:pt>
                <c:pt idx="8">
                  <c:v>3.368336625561053</c:v>
                </c:pt>
                <c:pt idx="9">
                  <c:v>3.0408281706768383</c:v>
                </c:pt>
                <c:pt idx="10">
                  <c:v>2.8419920237917276</c:v>
                </c:pt>
                <c:pt idx="11">
                  <c:v>2.7891298893127354</c:v>
                </c:pt>
                <c:pt idx="12">
                  <c:v>2.7583950261869745</c:v>
                </c:pt>
                <c:pt idx="13">
                  <c:v>2.9057037116415136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Sheet1!$D$179</c:f>
              <c:strCache>
                <c:ptCount val="1"/>
                <c:pt idx="0">
                  <c:v>Asian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Sheet1!$D$180:$D$193</c:f>
              <c:numCache>
                <c:formatCode>###0.00</c:formatCode>
                <c:ptCount val="14"/>
                <c:pt idx="0">
                  <c:v>2.9771096071791252</c:v>
                </c:pt>
                <c:pt idx="1">
                  <c:v>3.37941961576455</c:v>
                </c:pt>
                <c:pt idx="2">
                  <c:v>3.399666384050072</c:v>
                </c:pt>
                <c:pt idx="3">
                  <c:v>3.492989097017547</c:v>
                </c:pt>
                <c:pt idx="4">
                  <c:v>3.179200710490099</c:v>
                </c:pt>
                <c:pt idx="5">
                  <c:v>3.8383283447644447</c:v>
                </c:pt>
                <c:pt idx="6">
                  <c:v>3.4525789259363622</c:v>
                </c:pt>
                <c:pt idx="7">
                  <c:v>3.6356515681383428</c:v>
                </c:pt>
                <c:pt idx="8">
                  <c:v>3.9251228029293022</c:v>
                </c:pt>
                <c:pt idx="9">
                  <c:v>3.4510060827019582</c:v>
                </c:pt>
                <c:pt idx="10">
                  <c:v>3.0872973228288698</c:v>
                </c:pt>
                <c:pt idx="11">
                  <c:v>2.9694180384827766</c:v>
                </c:pt>
                <c:pt idx="12">
                  <c:v>3.1966967930140471</c:v>
                </c:pt>
                <c:pt idx="13">
                  <c:v>3.3279315962895222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Sheet1!$E$179</c:f>
              <c:strCache>
                <c:ptCount val="1"/>
                <c:pt idx="0">
                  <c:v>Black</c:v>
                </c:pt>
              </c:strCache>
            </c:strRef>
          </c:tx>
          <c:cat>
            <c:strRef>
              <c:f>Sheet1!$B$180:$B$193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 +</c:v>
                </c:pt>
              </c:strCache>
            </c:strRef>
          </c:cat>
          <c:val>
            <c:numRef>
              <c:f>Sheet1!$E$180:$E$193</c:f>
              <c:numCache>
                <c:formatCode>###0.00</c:formatCode>
                <c:ptCount val="14"/>
                <c:pt idx="0">
                  <c:v>2.9478614510350627</c:v>
                </c:pt>
                <c:pt idx="1">
                  <c:v>3.280738699680485</c:v>
                </c:pt>
                <c:pt idx="2">
                  <c:v>3.3162989742999414</c:v>
                </c:pt>
                <c:pt idx="3">
                  <c:v>3.782457096655985</c:v>
                </c:pt>
                <c:pt idx="4">
                  <c:v>3.3051855258198701</c:v>
                </c:pt>
                <c:pt idx="5">
                  <c:v>3.1426486291688103</c:v>
                </c:pt>
                <c:pt idx="6">
                  <c:v>3.5308546774125471</c:v>
                </c:pt>
                <c:pt idx="7">
                  <c:v>3.7434523205061612</c:v>
                </c:pt>
                <c:pt idx="8">
                  <c:v>3.3569015322119262</c:v>
                </c:pt>
                <c:pt idx="9">
                  <c:v>3.5619405083931204</c:v>
                </c:pt>
                <c:pt idx="10">
                  <c:v>3.1016645622919801</c:v>
                </c:pt>
                <c:pt idx="11">
                  <c:v>3.9551446825336596</c:v>
                </c:pt>
                <c:pt idx="12">
                  <c:v>3.0949273012589451</c:v>
                </c:pt>
                <c:pt idx="13">
                  <c:v>3.3061932909737588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307776"/>
        <c:axId val="133338240"/>
      </c:lineChart>
      <c:catAx>
        <c:axId val="133307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33338240"/>
        <c:crosses val="autoZero"/>
        <c:auto val="1"/>
        <c:lblAlgn val="ctr"/>
        <c:lblOffset val="100"/>
        <c:noMultiLvlLbl val="0"/>
      </c:catAx>
      <c:valAx>
        <c:axId val="133338240"/>
        <c:scaling>
          <c:orientation val="minMax"/>
          <c:max val="4.5"/>
          <c:min val="2.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crossAx val="133307776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10314898344628377"/>
          <c:y val="2.0635174081033714E-3"/>
          <c:w val="0.47991710411198601"/>
          <c:h val="0.18432154780165247"/>
        </c:manualLayout>
      </c:layout>
      <c:overlay val="0"/>
      <c:txPr>
        <a:bodyPr/>
        <a:lstStyle/>
        <a:p>
          <a:pPr>
            <a:defRPr sz="1800" b="1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257851536910304"/>
          <c:y val="4.9295055037026594E-2"/>
          <c:w val="0.68210039370078768"/>
          <c:h val="0.8867800377593630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Sheet1!$B$218</c:f>
              <c:strCache>
                <c:ptCount val="1"/>
                <c:pt idx="0">
                  <c:v>Highly Anxious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Sheet1!$B$219:$B$229</c:f>
              <c:numCache>
                <c:formatCode>###0.0</c:formatCode>
                <c:ptCount val="11"/>
                <c:pt idx="0">
                  <c:v>21.47617748570347</c:v>
                </c:pt>
                <c:pt idx="1">
                  <c:v>48.56233022919109</c:v>
                </c:pt>
                <c:pt idx="2">
                  <c:v>24.926495821083453</c:v>
                </c:pt>
                <c:pt idx="3">
                  <c:v>24.445160077362392</c:v>
                </c:pt>
                <c:pt idx="4">
                  <c:v>24.375513239491696</c:v>
                </c:pt>
                <c:pt idx="5">
                  <c:v>25.501903433984911</c:v>
                </c:pt>
                <c:pt idx="6">
                  <c:v>19.725853709084721</c:v>
                </c:pt>
                <c:pt idx="7">
                  <c:v>23.041870573757816</c:v>
                </c:pt>
                <c:pt idx="8">
                  <c:v>24.39960210865728</c:v>
                </c:pt>
                <c:pt idx="9">
                  <c:v>26.006495691570191</c:v>
                </c:pt>
                <c:pt idx="10">
                  <c:v>24.608531847334529</c:v>
                </c:pt>
              </c:numCache>
            </c:numRef>
          </c:val>
        </c:ser>
        <c:ser>
          <c:idx val="1"/>
          <c:order val="1"/>
          <c:tx>
            <c:strRef>
              <c:f>Sheet1!$C$218</c:f>
              <c:strCache>
                <c:ptCount val="1"/>
                <c:pt idx="0">
                  <c:v>Highly happy</c:v>
                </c:pt>
              </c:strCache>
            </c:strRef>
          </c:tx>
          <c:spPr>
            <a:solidFill>
              <a:srgbClr val="FF33CC"/>
            </a:solidFill>
            <a:ln w="28575"/>
          </c:spPr>
          <c:invertIfNegative val="0"/>
          <c:dPt>
            <c:idx val="0"/>
            <c:invertIfNegative val="0"/>
            <c:bubble3D val="0"/>
            <c:spPr>
              <a:solidFill>
                <a:srgbClr val="FF33CC"/>
              </a:solidFill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FF33CC"/>
              </a:solidFill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Sheet1!$C$219:$C$229</c:f>
              <c:numCache>
                <c:formatCode>###0.0</c:formatCode>
                <c:ptCount val="11"/>
                <c:pt idx="0">
                  <c:v>55.72913285298155</c:v>
                </c:pt>
                <c:pt idx="1">
                  <c:v>28.701012568310297</c:v>
                </c:pt>
                <c:pt idx="2">
                  <c:v>49.194823662695434</c:v>
                </c:pt>
                <c:pt idx="3">
                  <c:v>55.114906662532874</c:v>
                </c:pt>
                <c:pt idx="4">
                  <c:v>49.993200794520355</c:v>
                </c:pt>
                <c:pt idx="5">
                  <c:v>53.300454553318993</c:v>
                </c:pt>
                <c:pt idx="6">
                  <c:v>55.267882883432485</c:v>
                </c:pt>
                <c:pt idx="7">
                  <c:v>55.219764433237017</c:v>
                </c:pt>
                <c:pt idx="8">
                  <c:v>47.357761066004237</c:v>
                </c:pt>
                <c:pt idx="9">
                  <c:v>46.113260513840459</c:v>
                </c:pt>
                <c:pt idx="10">
                  <c:v>53.683622339430812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640960"/>
        <c:axId val="133642496"/>
        <c:axId val="0"/>
      </c:bar3DChart>
      <c:catAx>
        <c:axId val="1336409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3642496"/>
        <c:crosses val="autoZero"/>
        <c:auto val="1"/>
        <c:lblAlgn val="ctr"/>
        <c:lblOffset val="100"/>
        <c:noMultiLvlLbl val="0"/>
      </c:catAx>
      <c:valAx>
        <c:axId val="133642496"/>
        <c:scaling>
          <c:orientation val="minMax"/>
          <c:min val="10"/>
        </c:scaling>
        <c:delete val="0"/>
        <c:axPos val="b"/>
        <c:majorGridlines/>
        <c:numFmt formatCode="###0.0" sourceLinked="1"/>
        <c:majorTickMark val="out"/>
        <c:minorTickMark val="none"/>
        <c:tickLblPos val="nextTo"/>
        <c:crossAx val="133640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058890273299851"/>
          <c:y val="9.7927295834635344E-4"/>
          <c:w val="0.52747620454457933"/>
          <c:h val="4.827952611534117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080390709276058"/>
          <c:y val="3.8014732363785234E-2"/>
          <c:w val="0.68089992688984435"/>
          <c:h val="0.89650725082833937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Sheet1!$D$218</c:f>
              <c:strCache>
                <c:ptCount val="1"/>
                <c:pt idx="0">
                  <c:v>High Life satisfaction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Sheet1!$D$219:$D$229</c:f>
              <c:numCache>
                <c:formatCode>###0.0</c:formatCode>
                <c:ptCount val="11"/>
                <c:pt idx="0">
                  <c:v>57.692739382296402</c:v>
                </c:pt>
                <c:pt idx="1">
                  <c:v>43.474612280998549</c:v>
                </c:pt>
                <c:pt idx="2">
                  <c:v>47.602815193102302</c:v>
                </c:pt>
                <c:pt idx="3">
                  <c:v>54.053184792815976</c:v>
                </c:pt>
                <c:pt idx="4">
                  <c:v>49.002892600592375</c:v>
                </c:pt>
                <c:pt idx="5">
                  <c:v>44.038009005451556</c:v>
                </c:pt>
                <c:pt idx="6">
                  <c:v>54.434744038750196</c:v>
                </c:pt>
                <c:pt idx="7">
                  <c:v>54.186012137806529</c:v>
                </c:pt>
                <c:pt idx="8">
                  <c:v>38.465885580291619</c:v>
                </c:pt>
                <c:pt idx="9">
                  <c:v>44.672902547549825</c:v>
                </c:pt>
                <c:pt idx="10">
                  <c:v>49.985702772714831</c:v>
                </c:pt>
              </c:numCache>
            </c:numRef>
          </c:val>
        </c:ser>
        <c:ser>
          <c:idx val="1"/>
          <c:order val="1"/>
          <c:tx>
            <c:strRef>
              <c:f>Sheet1!$E$218</c:f>
              <c:strCache>
                <c:ptCount val="1"/>
                <c:pt idx="0">
                  <c:v>High Worthwhile</c:v>
                </c:pt>
              </c:strCache>
            </c:strRef>
          </c:tx>
          <c:spPr>
            <a:ln w="28575"/>
          </c:spPr>
          <c:invertIfNegative val="0"/>
          <c:dPt>
            <c:idx val="0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dPt>
            <c:idx val="11"/>
            <c:invertIfNegative val="0"/>
            <c:bubble3D val="0"/>
            <c:spPr>
              <a:ln w="19050">
                <a:solidFill>
                  <a:srgbClr val="000000"/>
                </a:solidFill>
              </a:ln>
            </c:spPr>
          </c:dPt>
          <c:cat>
            <c:strRef>
              <c:f>Sheet1!$A$219:$A$229</c:f>
              <c:strCache>
                <c:ptCount val="11"/>
                <c:pt idx="0">
                  <c:v>White</c:v>
                </c:pt>
                <c:pt idx="1">
                  <c:v>Gypsy/Irish Traveller</c:v>
                </c:pt>
                <c:pt idx="2">
                  <c:v>Mixed 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</c:strCache>
            </c:strRef>
          </c:cat>
          <c:val>
            <c:numRef>
              <c:f>Sheet1!$E$219:$E$229</c:f>
              <c:numCache>
                <c:formatCode>###0.0</c:formatCode>
                <c:ptCount val="11"/>
                <c:pt idx="0">
                  <c:v>62.778747355772055</c:v>
                </c:pt>
                <c:pt idx="1">
                  <c:v>41.339079357710155</c:v>
                </c:pt>
                <c:pt idx="2">
                  <c:v>56.288271697130021</c:v>
                </c:pt>
                <c:pt idx="3">
                  <c:v>59.296421900286049</c:v>
                </c:pt>
                <c:pt idx="4">
                  <c:v>51.761060093198374</c:v>
                </c:pt>
                <c:pt idx="5">
                  <c:v>48.866277264855881</c:v>
                </c:pt>
                <c:pt idx="6">
                  <c:v>54.896695144910453</c:v>
                </c:pt>
                <c:pt idx="7">
                  <c:v>57.22690340525304</c:v>
                </c:pt>
                <c:pt idx="8">
                  <c:v>52.332145508669711</c:v>
                </c:pt>
                <c:pt idx="9">
                  <c:v>53.865770788343973</c:v>
                </c:pt>
                <c:pt idx="10">
                  <c:v>53.714191933368916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698688"/>
        <c:axId val="133700224"/>
        <c:axId val="0"/>
      </c:bar3DChart>
      <c:catAx>
        <c:axId val="1336986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3700224"/>
        <c:crosses val="autoZero"/>
        <c:auto val="1"/>
        <c:lblAlgn val="ctr"/>
        <c:lblOffset val="100"/>
        <c:noMultiLvlLbl val="0"/>
      </c:catAx>
      <c:valAx>
        <c:axId val="133700224"/>
        <c:scaling>
          <c:orientation val="minMax"/>
          <c:max val="70"/>
          <c:min val="10"/>
        </c:scaling>
        <c:delete val="0"/>
        <c:axPos val="b"/>
        <c:majorGridlines/>
        <c:numFmt formatCode="###0.0" sourceLinked="1"/>
        <c:majorTickMark val="out"/>
        <c:minorTickMark val="none"/>
        <c:tickLblPos val="nextTo"/>
        <c:crossAx val="133698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034730908035328"/>
          <c:y val="9.7946633380604771E-4"/>
          <c:w val="0.67404133858267834"/>
          <c:h val="4.827952611534117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Distribution of ethnic minority groups by IMD decile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Sheet2!$A$59</c:f>
              <c:strCache>
                <c:ptCount val="1"/>
                <c:pt idx="0">
                  <c:v>Mixed parentage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Sheet2!$B$59:$L$59</c:f>
              <c:numCache>
                <c:formatCode>0.0</c:formatCode>
                <c:ptCount val="11"/>
                <c:pt idx="0">
                  <c:v>3.4292113879876012</c:v>
                </c:pt>
                <c:pt idx="1">
                  <c:v>3.4320131150656921</c:v>
                </c:pt>
                <c:pt idx="2">
                  <c:v>3.0141132773113659</c:v>
                </c:pt>
                <c:pt idx="3">
                  <c:v>2.484820488225119</c:v>
                </c:pt>
                <c:pt idx="4">
                  <c:v>2.124212069607021</c:v>
                </c:pt>
                <c:pt idx="5">
                  <c:v>1.8298463432603578</c:v>
                </c:pt>
                <c:pt idx="6">
                  <c:v>1.6191265797035661</c:v>
                </c:pt>
                <c:pt idx="7">
                  <c:v>1.53283704655202</c:v>
                </c:pt>
                <c:pt idx="8">
                  <c:v>1.4764638171395397</c:v>
                </c:pt>
                <c:pt idx="9">
                  <c:v>1.4753894498383373</c:v>
                </c:pt>
                <c:pt idx="10">
                  <c:v>2.2501862581126262</c:v>
                </c:pt>
              </c:numCache>
            </c:numRef>
          </c:val>
        </c:ser>
        <c:ser>
          <c:idx val="1"/>
          <c:order val="1"/>
          <c:tx>
            <c:strRef>
              <c:f>Sheet2!$A$60</c:f>
              <c:strCache>
                <c:ptCount val="1"/>
                <c:pt idx="0">
                  <c:v>Indian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Sheet2!$B$60:$L$60</c:f>
              <c:numCache>
                <c:formatCode>0.0</c:formatCode>
                <c:ptCount val="11"/>
                <c:pt idx="0">
                  <c:v>2.7250119329082683</c:v>
                </c:pt>
                <c:pt idx="1">
                  <c:v>3.4937127277911095</c:v>
                </c:pt>
                <c:pt idx="2">
                  <c:v>3.7584808241021648</c:v>
                </c:pt>
                <c:pt idx="3">
                  <c:v>3.3731141660157853</c:v>
                </c:pt>
                <c:pt idx="4">
                  <c:v>3.1252576662215952</c:v>
                </c:pt>
                <c:pt idx="5">
                  <c:v>2.5280709578691436</c:v>
                </c:pt>
                <c:pt idx="6">
                  <c:v>2.080309728745684</c:v>
                </c:pt>
                <c:pt idx="7">
                  <c:v>1.716934850434549</c:v>
                </c:pt>
                <c:pt idx="8">
                  <c:v>1.653765464739154</c:v>
                </c:pt>
                <c:pt idx="9">
                  <c:v>1.7995235202215161</c:v>
                </c:pt>
                <c:pt idx="10">
                  <c:v>2.6327812467319038</c:v>
                </c:pt>
              </c:numCache>
            </c:numRef>
          </c:val>
        </c:ser>
        <c:ser>
          <c:idx val="2"/>
          <c:order val="2"/>
          <c:tx>
            <c:strRef>
              <c:f>Sheet2!$A$61</c:f>
              <c:strCache>
                <c:ptCount val="1"/>
                <c:pt idx="0">
                  <c:v>Pakistani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Sheet2!$B$61:$L$61</c:f>
              <c:numCache>
                <c:formatCode>0.0</c:formatCode>
                <c:ptCount val="11"/>
                <c:pt idx="0">
                  <c:v>6.6374828899739384</c:v>
                </c:pt>
                <c:pt idx="1">
                  <c:v>4.1265978046520466</c:v>
                </c:pt>
                <c:pt idx="2">
                  <c:v>2.9307945359465002</c:v>
                </c:pt>
                <c:pt idx="3">
                  <c:v>2.0795574055043913</c:v>
                </c:pt>
                <c:pt idx="4">
                  <c:v>1.5488615918950204</c:v>
                </c:pt>
                <c:pt idx="5">
                  <c:v>1.1452890235342499</c:v>
                </c:pt>
                <c:pt idx="6">
                  <c:v>0.69719794511281152</c:v>
                </c:pt>
                <c:pt idx="7">
                  <c:v>0.65463331811062864</c:v>
                </c:pt>
                <c:pt idx="8">
                  <c:v>0.51730160942096348</c:v>
                </c:pt>
                <c:pt idx="9">
                  <c:v>0.45463085522268187</c:v>
                </c:pt>
                <c:pt idx="10">
                  <c:v>2.0981521776693386</c:v>
                </c:pt>
              </c:numCache>
            </c:numRef>
          </c:val>
        </c:ser>
        <c:ser>
          <c:idx val="3"/>
          <c:order val="3"/>
          <c:tx>
            <c:strRef>
              <c:f>Sheet2!$A$62</c:f>
              <c:strCache>
                <c:ptCount val="1"/>
                <c:pt idx="0">
                  <c:v>Bangladeshi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Sheet2!$B$62:$L$62</c:f>
              <c:numCache>
                <c:formatCode>0.0</c:formatCode>
                <c:ptCount val="11"/>
                <c:pt idx="0">
                  <c:v>2.8299100899471981</c:v>
                </c:pt>
                <c:pt idx="1">
                  <c:v>2.0102491149706547</c:v>
                </c:pt>
                <c:pt idx="2">
                  <c:v>1.0856797498349198</c:v>
                </c:pt>
                <c:pt idx="3">
                  <c:v>0.62368116597894951</c:v>
                </c:pt>
                <c:pt idx="4">
                  <c:v>0.51641241095196144</c:v>
                </c:pt>
                <c:pt idx="5">
                  <c:v>0.36958485497145066</c:v>
                </c:pt>
                <c:pt idx="6">
                  <c:v>0.22558698761735804</c:v>
                </c:pt>
                <c:pt idx="7">
                  <c:v>0.1836036836284847</c:v>
                </c:pt>
                <c:pt idx="8">
                  <c:v>0.16319463666333878</c:v>
                </c:pt>
                <c:pt idx="9">
                  <c:v>0.14156562261538733</c:v>
                </c:pt>
                <c:pt idx="10">
                  <c:v>0.82341780203505377</c:v>
                </c:pt>
              </c:numCache>
            </c:numRef>
          </c:val>
        </c:ser>
        <c:ser>
          <c:idx val="4"/>
          <c:order val="4"/>
          <c:tx>
            <c:strRef>
              <c:f>Sheet2!$A$63</c:f>
              <c:strCache>
                <c:ptCount val="1"/>
                <c:pt idx="0">
                  <c:v>Chinese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Sheet2!$B$63:$L$63</c:f>
              <c:numCache>
                <c:formatCode>0.0</c:formatCode>
                <c:ptCount val="11"/>
                <c:pt idx="0">
                  <c:v>0.77414394151853516</c:v>
                </c:pt>
                <c:pt idx="1">
                  <c:v>0.96413997719119082</c:v>
                </c:pt>
                <c:pt idx="2">
                  <c:v>0.8337654980224859</c:v>
                </c:pt>
                <c:pt idx="3">
                  <c:v>0.83760760219718711</c:v>
                </c:pt>
                <c:pt idx="4">
                  <c:v>0.72275199075622731</c:v>
                </c:pt>
                <c:pt idx="5">
                  <c:v>0.68425444338521868</c:v>
                </c:pt>
                <c:pt idx="6">
                  <c:v>0.57082736858249761</c:v>
                </c:pt>
                <c:pt idx="7">
                  <c:v>0.59672622526144159</c:v>
                </c:pt>
                <c:pt idx="8">
                  <c:v>0.54683279469622159</c:v>
                </c:pt>
                <c:pt idx="9">
                  <c:v>0.61461887392767089</c:v>
                </c:pt>
                <c:pt idx="10">
                  <c:v>0.71587515205860386</c:v>
                </c:pt>
              </c:numCache>
            </c:numRef>
          </c:val>
        </c:ser>
        <c:ser>
          <c:idx val="5"/>
          <c:order val="5"/>
          <c:tx>
            <c:strRef>
              <c:f>Sheet2!$A$64</c:f>
              <c:strCache>
                <c:ptCount val="1"/>
                <c:pt idx="0">
                  <c:v>Other Asian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Sheet2!$B$64:$L$64</c:f>
              <c:numCache>
                <c:formatCode>0.0</c:formatCode>
                <c:ptCount val="11"/>
                <c:pt idx="0">
                  <c:v>1.92352909493766</c:v>
                </c:pt>
                <c:pt idx="1">
                  <c:v>2.2272929090736278</c:v>
                </c:pt>
                <c:pt idx="2">
                  <c:v>2.2161703625838429</c:v>
                </c:pt>
                <c:pt idx="3">
                  <c:v>1.996189429481896</c:v>
                </c:pt>
                <c:pt idx="4">
                  <c:v>1.7322119448942235</c:v>
                </c:pt>
                <c:pt idx="5">
                  <c:v>1.4458748620966158</c:v>
                </c:pt>
                <c:pt idx="6">
                  <c:v>1.1280110534769605</c:v>
                </c:pt>
                <c:pt idx="7">
                  <c:v>1.0022089075818383</c:v>
                </c:pt>
                <c:pt idx="8">
                  <c:v>0.89727461711587131</c:v>
                </c:pt>
                <c:pt idx="9">
                  <c:v>0.83074033777087952</c:v>
                </c:pt>
                <c:pt idx="10">
                  <c:v>1.5456782458824379</c:v>
                </c:pt>
              </c:numCache>
            </c:numRef>
          </c:val>
        </c:ser>
        <c:ser>
          <c:idx val="6"/>
          <c:order val="6"/>
          <c:tx>
            <c:strRef>
              <c:f>Sheet2!$A$65</c:f>
              <c:strCache>
                <c:ptCount val="1"/>
                <c:pt idx="0">
                  <c:v>Black African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Sheet2!$B$65:$L$65</c:f>
              <c:numCache>
                <c:formatCode>0.0</c:formatCode>
                <c:ptCount val="11"/>
                <c:pt idx="0">
                  <c:v>4.2625462690392482</c:v>
                </c:pt>
                <c:pt idx="1">
                  <c:v>4.4726650668820831</c:v>
                </c:pt>
                <c:pt idx="2">
                  <c:v>3.2284333969412642</c:v>
                </c:pt>
                <c:pt idx="3">
                  <c:v>1.9845562515833537</c:v>
                </c:pt>
                <c:pt idx="4">
                  <c:v>1.3411884866796775</c:v>
                </c:pt>
                <c:pt idx="5">
                  <c:v>0.90472948978208811</c:v>
                </c:pt>
                <c:pt idx="6">
                  <c:v>0.64684761451513006</c:v>
                </c:pt>
                <c:pt idx="7">
                  <c:v>0.55951516920672906</c:v>
                </c:pt>
                <c:pt idx="8">
                  <c:v>0.46818477702714373</c:v>
                </c:pt>
                <c:pt idx="9">
                  <c:v>0.41172226495756153</c:v>
                </c:pt>
                <c:pt idx="10">
                  <c:v>1.8443608800165761</c:v>
                </c:pt>
              </c:numCache>
            </c:numRef>
          </c:val>
        </c:ser>
        <c:ser>
          <c:idx val="7"/>
          <c:order val="7"/>
          <c:tx>
            <c:strRef>
              <c:f>Sheet2!$A$66</c:f>
              <c:strCache>
                <c:ptCount val="1"/>
                <c:pt idx="0">
                  <c:v>Black Caribbean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Sheet2!$B$66:$L$66</c:f>
              <c:numCache>
                <c:formatCode>0.0</c:formatCode>
                <c:ptCount val="11"/>
                <c:pt idx="0">
                  <c:v>2.2817392144153272</c:v>
                </c:pt>
                <c:pt idx="1">
                  <c:v>2.5376842821164698</c:v>
                </c:pt>
                <c:pt idx="2">
                  <c:v>1.9652258006888161</c:v>
                </c:pt>
                <c:pt idx="3">
                  <c:v>1.3730156880639459</c:v>
                </c:pt>
                <c:pt idx="4">
                  <c:v>0.98765399635966344</c:v>
                </c:pt>
                <c:pt idx="5">
                  <c:v>0.6386147647673035</c:v>
                </c:pt>
                <c:pt idx="6">
                  <c:v>0.41075670305426365</c:v>
                </c:pt>
                <c:pt idx="7">
                  <c:v>0.33873843877384474</c:v>
                </c:pt>
                <c:pt idx="8">
                  <c:v>0.28809608802469427</c:v>
                </c:pt>
                <c:pt idx="9">
                  <c:v>0.23444760916954074</c:v>
                </c:pt>
                <c:pt idx="10">
                  <c:v>1.1148625145758211</c:v>
                </c:pt>
              </c:numCache>
            </c:numRef>
          </c:val>
        </c:ser>
        <c:ser>
          <c:idx val="8"/>
          <c:order val="8"/>
          <c:tx>
            <c:strRef>
              <c:f>Sheet2!$A$67</c:f>
              <c:strCache>
                <c:ptCount val="1"/>
                <c:pt idx="0">
                  <c:v>Black Other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Sheet2!$B$67:$L$67</c:f>
              <c:numCache>
                <c:formatCode>0.0</c:formatCode>
                <c:ptCount val="11"/>
                <c:pt idx="0">
                  <c:v>1.2683242110815394</c:v>
                </c:pt>
                <c:pt idx="1">
                  <c:v>1.26111112761054</c:v>
                </c:pt>
                <c:pt idx="2">
                  <c:v>0.94889752783149961</c:v>
                </c:pt>
                <c:pt idx="3">
                  <c:v>0.58624450947831497</c:v>
                </c:pt>
                <c:pt idx="4">
                  <c:v>0.38182025467330238</c:v>
                </c:pt>
                <c:pt idx="5">
                  <c:v>0.24394796281587192</c:v>
                </c:pt>
                <c:pt idx="6">
                  <c:v>0.17023207011597521</c:v>
                </c:pt>
                <c:pt idx="7">
                  <c:v>0.13012466844055814</c:v>
                </c:pt>
                <c:pt idx="8">
                  <c:v>0.10859916808723068</c:v>
                </c:pt>
                <c:pt idx="9">
                  <c:v>9.3343990217842537E-2</c:v>
                </c:pt>
                <c:pt idx="10">
                  <c:v>0.52413530887910553</c:v>
                </c:pt>
              </c:numCache>
            </c:numRef>
          </c:val>
        </c:ser>
        <c:ser>
          <c:idx val="9"/>
          <c:order val="9"/>
          <c:tx>
            <c:strRef>
              <c:f>Sheet2!$A$68</c:f>
              <c:strCache>
                <c:ptCount val="1"/>
                <c:pt idx="0">
                  <c:v>Arab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Sheet2!$B$68:$L$68</c:f>
              <c:numCache>
                <c:formatCode>0.0</c:formatCode>
                <c:ptCount val="11"/>
                <c:pt idx="0">
                  <c:v>0.82306422226225651</c:v>
                </c:pt>
                <c:pt idx="1">
                  <c:v>0.69061245218465661</c:v>
                </c:pt>
                <c:pt idx="2">
                  <c:v>0.6045084240879175</c:v>
                </c:pt>
                <c:pt idx="3">
                  <c:v>0.48000484120618198</c:v>
                </c:pt>
                <c:pt idx="4">
                  <c:v>0.39468595758299863</c:v>
                </c:pt>
                <c:pt idx="5">
                  <c:v>0.34423789119318893</c:v>
                </c:pt>
                <c:pt idx="6">
                  <c:v>0.26421554812880776</c:v>
                </c:pt>
                <c:pt idx="7">
                  <c:v>0.2053449748065187</c:v>
                </c:pt>
                <c:pt idx="8">
                  <c:v>0.16584805279343651</c:v>
                </c:pt>
                <c:pt idx="9">
                  <c:v>0.17186536289232801</c:v>
                </c:pt>
                <c:pt idx="10">
                  <c:v>0.41685486143105738</c:v>
                </c:pt>
              </c:numCache>
            </c:numRef>
          </c:val>
        </c:ser>
        <c:ser>
          <c:idx val="10"/>
          <c:order val="10"/>
          <c:tx>
            <c:strRef>
              <c:f>Sheet2!$A$69</c:f>
              <c:strCache>
                <c:ptCount val="1"/>
                <c:pt idx="0">
                  <c:v>Other ethnic groups</c:v>
                </c:pt>
              </c:strCache>
            </c:strRef>
          </c:tx>
          <c:invertIfNegative val="0"/>
          <c:cat>
            <c:strRef>
              <c:f>Sheet2!$B$3:$L$3</c:f>
              <c:strCache>
                <c:ptCount val="11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  <c:pt idx="10">
                  <c:v>All areas</c:v>
                </c:pt>
              </c:strCache>
            </c:strRef>
          </c:cat>
          <c:val>
            <c:numRef>
              <c:f>Sheet2!$B$69:$L$69</c:f>
              <c:numCache>
                <c:formatCode>0.0</c:formatCode>
                <c:ptCount val="11"/>
                <c:pt idx="0">
                  <c:v>1.042629734392962</c:v>
                </c:pt>
                <c:pt idx="1">
                  <c:v>1.1162729573047601</c:v>
                </c:pt>
                <c:pt idx="2">
                  <c:v>0.92838485650174352</c:v>
                </c:pt>
                <c:pt idx="3">
                  <c:v>0.70261387546824061</c:v>
                </c:pt>
                <c:pt idx="4">
                  <c:v>0.56950926077051867</c:v>
                </c:pt>
                <c:pt idx="5">
                  <c:v>0.47901786288939507</c:v>
                </c:pt>
                <c:pt idx="6">
                  <c:v>0.39884464449260487</c:v>
                </c:pt>
                <c:pt idx="7">
                  <c:v>0.33246691247248894</c:v>
                </c:pt>
                <c:pt idx="8">
                  <c:v>0.30535283753266723</c:v>
                </c:pt>
                <c:pt idx="9">
                  <c:v>0.26775037326046042</c:v>
                </c:pt>
                <c:pt idx="10">
                  <c:v>0.61765295310973778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0810624"/>
        <c:axId val="150812544"/>
      </c:barChart>
      <c:catAx>
        <c:axId val="150810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IMD decile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50812544"/>
        <c:crosses val="autoZero"/>
        <c:auto val="1"/>
        <c:lblAlgn val="ctr"/>
        <c:lblOffset val="100"/>
        <c:noMultiLvlLbl val="0"/>
      </c:catAx>
      <c:valAx>
        <c:axId val="150812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population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50810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Sheet2!$A$85</c:f>
              <c:strCache>
                <c:ptCount val="1"/>
                <c:pt idx="0">
                  <c:v>Mixed parentage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Sheet2!$B$85:$K$85</c:f>
              <c:numCache>
                <c:formatCode>0.0</c:formatCode>
                <c:ptCount val="10"/>
                <c:pt idx="0">
                  <c:v>1.1790251298749801</c:v>
                </c:pt>
                <c:pt idx="1">
                  <c:v>1.1818268569530719</c:v>
                </c:pt>
                <c:pt idx="2">
                  <c:v>0.76392701919874195</c:v>
                </c:pt>
                <c:pt idx="3">
                  <c:v>0.23463423011249757</c:v>
                </c:pt>
                <c:pt idx="4">
                  <c:v>-0.12597418850560071</c:v>
                </c:pt>
                <c:pt idx="5">
                  <c:v>-0.42033991485226435</c:v>
                </c:pt>
                <c:pt idx="6">
                  <c:v>-0.63105967840905774</c:v>
                </c:pt>
                <c:pt idx="7">
                  <c:v>-0.71734921156060305</c:v>
                </c:pt>
                <c:pt idx="8">
                  <c:v>-0.77372244097308163</c:v>
                </c:pt>
                <c:pt idx="9">
                  <c:v>-0.77479680827428543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Sheet2!$A$86</c:f>
              <c:strCache>
                <c:ptCount val="1"/>
                <c:pt idx="0">
                  <c:v>Indian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Sheet2!$B$86:$K$86</c:f>
              <c:numCache>
                <c:formatCode>0.0</c:formatCode>
                <c:ptCount val="10"/>
                <c:pt idx="0">
                  <c:v>9.2230686176367996E-2</c:v>
                </c:pt>
                <c:pt idx="1">
                  <c:v>0.86093148105920925</c:v>
                </c:pt>
                <c:pt idx="2">
                  <c:v>1.1256995773702638</c:v>
                </c:pt>
                <c:pt idx="3">
                  <c:v>0.74033291928388556</c:v>
                </c:pt>
                <c:pt idx="4">
                  <c:v>0.49247641948969501</c:v>
                </c:pt>
                <c:pt idx="5">
                  <c:v>-0.10471028886275668</c:v>
                </c:pt>
                <c:pt idx="6">
                  <c:v>-0.55247151798621896</c:v>
                </c:pt>
                <c:pt idx="7">
                  <c:v>-0.91584639629734999</c:v>
                </c:pt>
                <c:pt idx="8">
                  <c:v>-0.97901578199274597</c:v>
                </c:pt>
                <c:pt idx="9">
                  <c:v>-0.83325772651038565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Sheet2!$A$87</c:f>
              <c:strCache>
                <c:ptCount val="1"/>
                <c:pt idx="0">
                  <c:v>Pakistani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Sheet2!$B$87:$K$87</c:f>
              <c:numCache>
                <c:formatCode>0.0</c:formatCode>
                <c:ptCount val="10"/>
                <c:pt idx="0">
                  <c:v>4.5393307123046123</c:v>
                </c:pt>
                <c:pt idx="1">
                  <c:v>2.0284456269827067</c:v>
                </c:pt>
                <c:pt idx="2">
                  <c:v>0.83264235827715982</c:v>
                </c:pt>
                <c:pt idx="3">
                  <c:v>-1.8594772164947329E-2</c:v>
                </c:pt>
                <c:pt idx="4">
                  <c:v>-0.54929058577431766</c:v>
                </c:pt>
                <c:pt idx="5">
                  <c:v>-0.95286315413508982</c:v>
                </c:pt>
                <c:pt idx="6">
                  <c:v>-1.400954232556527</c:v>
                </c:pt>
                <c:pt idx="7">
                  <c:v>-1.4435188595587101</c:v>
                </c:pt>
                <c:pt idx="8">
                  <c:v>-1.5808505682483764</c:v>
                </c:pt>
                <c:pt idx="9">
                  <c:v>-1.6435213224466558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Sheet2!$A$88</c:f>
              <c:strCache>
                <c:ptCount val="1"/>
                <c:pt idx="0">
                  <c:v>Bangladeshi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Sheet2!$B$88:$K$88</c:f>
              <c:numCache>
                <c:formatCode>0.0</c:formatCode>
                <c:ptCount val="10"/>
                <c:pt idx="0">
                  <c:v>2.0064922879121445</c:v>
                </c:pt>
                <c:pt idx="1">
                  <c:v>1.1868313129356036</c:v>
                </c:pt>
                <c:pt idx="2">
                  <c:v>0.26226194779986628</c:v>
                </c:pt>
                <c:pt idx="3">
                  <c:v>-0.19973663605610423</c:v>
                </c:pt>
                <c:pt idx="4">
                  <c:v>-0.30700539108309138</c:v>
                </c:pt>
                <c:pt idx="5">
                  <c:v>-0.45383294706360394</c:v>
                </c:pt>
                <c:pt idx="6">
                  <c:v>-0.5978308144176957</c:v>
                </c:pt>
                <c:pt idx="7">
                  <c:v>-0.63981411840656965</c:v>
                </c:pt>
                <c:pt idx="8">
                  <c:v>-0.66022316537171499</c:v>
                </c:pt>
                <c:pt idx="9">
                  <c:v>-0.68185217941966647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Sheet2!$A$89</c:f>
              <c:strCache>
                <c:ptCount val="1"/>
                <c:pt idx="0">
                  <c:v>Chinese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Sheet2!$B$89:$K$89</c:f>
              <c:numCache>
                <c:formatCode>0.0</c:formatCode>
                <c:ptCount val="10"/>
                <c:pt idx="0">
                  <c:v>5.826878945993158E-2</c:v>
                </c:pt>
                <c:pt idx="1">
                  <c:v>0.24826482513258721</c:v>
                </c:pt>
                <c:pt idx="2">
                  <c:v>0.11789034596388236</c:v>
                </c:pt>
                <c:pt idx="3">
                  <c:v>0.12173245013858316</c:v>
                </c:pt>
                <c:pt idx="4">
                  <c:v>6.8768386976243521E-3</c:v>
                </c:pt>
                <c:pt idx="5">
                  <c:v>-3.1620708673384415E-2</c:v>
                </c:pt>
                <c:pt idx="6">
                  <c:v>-0.14504778347610586</c:v>
                </c:pt>
                <c:pt idx="7">
                  <c:v>-0.11914892679716105</c:v>
                </c:pt>
                <c:pt idx="8">
                  <c:v>-0.16904235736238113</c:v>
                </c:pt>
                <c:pt idx="9">
                  <c:v>-0.10125627813093283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Sheet2!$A$90</c:f>
              <c:strCache>
                <c:ptCount val="1"/>
                <c:pt idx="0">
                  <c:v>Other Asian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Sheet2!$B$90:$K$90</c:f>
              <c:numCache>
                <c:formatCode>0.0</c:formatCode>
                <c:ptCount val="10"/>
                <c:pt idx="0">
                  <c:v>0.37785084905522215</c:v>
                </c:pt>
                <c:pt idx="1">
                  <c:v>0.68161466319119079</c:v>
                </c:pt>
                <c:pt idx="2">
                  <c:v>0.67049211670140363</c:v>
                </c:pt>
                <c:pt idx="3">
                  <c:v>0.45051118359945408</c:v>
                </c:pt>
                <c:pt idx="4">
                  <c:v>0.18653369901178296</c:v>
                </c:pt>
                <c:pt idx="5">
                  <c:v>-9.9803383785823291E-2</c:v>
                </c:pt>
                <c:pt idx="6">
                  <c:v>-0.41766719240547889</c:v>
                </c:pt>
                <c:pt idx="7">
                  <c:v>-0.54346933830060107</c:v>
                </c:pt>
                <c:pt idx="8">
                  <c:v>-0.64840362876656898</c:v>
                </c:pt>
                <c:pt idx="9">
                  <c:v>-0.71493790811156077</c:v>
                </c:pt>
              </c:numCache>
            </c:numRef>
          </c:val>
          <c:smooth val="0"/>
        </c:ser>
        <c:ser>
          <c:idx val="7"/>
          <c:order val="6"/>
          <c:tx>
            <c:strRef>
              <c:f>Sheet2!$A$91</c:f>
              <c:strCache>
                <c:ptCount val="1"/>
                <c:pt idx="0">
                  <c:v>Black African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Sheet2!$B$91:$K$91</c:f>
              <c:numCache>
                <c:formatCode>0.0</c:formatCode>
                <c:ptCount val="10"/>
                <c:pt idx="0">
                  <c:v>2.4181853890226797</c:v>
                </c:pt>
                <c:pt idx="1">
                  <c:v>2.6283041868655097</c:v>
                </c:pt>
                <c:pt idx="2">
                  <c:v>1.3840725169246879</c:v>
                </c:pt>
                <c:pt idx="3">
                  <c:v>0.14019537156677711</c:v>
                </c:pt>
                <c:pt idx="4">
                  <c:v>-0.50317239333689812</c:v>
                </c:pt>
                <c:pt idx="5">
                  <c:v>-0.93963139023448816</c:v>
                </c:pt>
                <c:pt idx="6">
                  <c:v>-1.1975132655014469</c:v>
                </c:pt>
                <c:pt idx="7">
                  <c:v>-1.2848457108098459</c:v>
                </c:pt>
                <c:pt idx="8">
                  <c:v>-1.3761761029894326</c:v>
                </c:pt>
                <c:pt idx="9">
                  <c:v>-1.4326386150590127</c:v>
                </c:pt>
              </c:numCache>
            </c:numRef>
          </c:val>
          <c:smooth val="0"/>
        </c:ser>
        <c:ser>
          <c:idx val="8"/>
          <c:order val="7"/>
          <c:tx>
            <c:strRef>
              <c:f>Sheet2!$A$92</c:f>
              <c:strCache>
                <c:ptCount val="1"/>
                <c:pt idx="0">
                  <c:v>Black Caribbean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Sheet2!$B$92:$K$92</c:f>
              <c:numCache>
                <c:formatCode>0.0</c:formatCode>
                <c:ptCount val="10"/>
                <c:pt idx="0">
                  <c:v>1.1668766998395048</c:v>
                </c:pt>
                <c:pt idx="1">
                  <c:v>1.4228217675406465</c:v>
                </c:pt>
                <c:pt idx="2">
                  <c:v>0.8503632861129955</c:v>
                </c:pt>
                <c:pt idx="3">
                  <c:v>0.25815317348812611</c:v>
                </c:pt>
                <c:pt idx="4">
                  <c:v>-0.12720851821615617</c:v>
                </c:pt>
                <c:pt idx="5">
                  <c:v>-0.47624774980851575</c:v>
                </c:pt>
                <c:pt idx="6">
                  <c:v>-0.70410581152155716</c:v>
                </c:pt>
                <c:pt idx="7">
                  <c:v>-0.77612407580197562</c:v>
                </c:pt>
                <c:pt idx="8">
                  <c:v>-0.82676642655112575</c:v>
                </c:pt>
                <c:pt idx="9">
                  <c:v>-0.88041490540627843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Sheet2!$A$93</c:f>
              <c:strCache>
                <c:ptCount val="1"/>
                <c:pt idx="0">
                  <c:v>Black Other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Sheet2!$B$93:$K$93</c:f>
              <c:numCache>
                <c:formatCode>0.0</c:formatCode>
                <c:ptCount val="10"/>
                <c:pt idx="0">
                  <c:v>0.74418890220243372</c:v>
                </c:pt>
                <c:pt idx="1">
                  <c:v>0.73697581873143458</c:v>
                </c:pt>
                <c:pt idx="2">
                  <c:v>0.4247622189523938</c:v>
                </c:pt>
                <c:pt idx="3">
                  <c:v>6.2109200599209317E-2</c:v>
                </c:pt>
                <c:pt idx="4">
                  <c:v>-0.14231505420580343</c:v>
                </c:pt>
                <c:pt idx="5">
                  <c:v>-0.28018734606323403</c:v>
                </c:pt>
                <c:pt idx="6">
                  <c:v>-0.35390323876313029</c:v>
                </c:pt>
                <c:pt idx="7">
                  <c:v>-0.39401064043854755</c:v>
                </c:pt>
                <c:pt idx="8">
                  <c:v>-0.41553614079187506</c:v>
                </c:pt>
                <c:pt idx="9">
                  <c:v>-0.43079131866126319</c:v>
                </c:pt>
              </c:numCache>
            </c:numRef>
          </c:val>
          <c:smooth val="0"/>
        </c:ser>
        <c:ser>
          <c:idx val="10"/>
          <c:order val="9"/>
          <c:tx>
            <c:strRef>
              <c:f>Sheet2!$A$94</c:f>
              <c:strCache>
                <c:ptCount val="1"/>
                <c:pt idx="0">
                  <c:v>Arab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Sheet2!$B$94:$K$94</c:f>
              <c:numCache>
                <c:formatCode>0.0</c:formatCode>
                <c:ptCount val="10"/>
                <c:pt idx="0">
                  <c:v>0.40620936083119974</c:v>
                </c:pt>
                <c:pt idx="1">
                  <c:v>0.27375759075359929</c:v>
                </c:pt>
                <c:pt idx="2">
                  <c:v>0.1876535626568612</c:v>
                </c:pt>
                <c:pt idx="3">
                  <c:v>6.3149979775125056E-2</c:v>
                </c:pt>
                <c:pt idx="4">
                  <c:v>-2.2168903848058578E-2</c:v>
                </c:pt>
                <c:pt idx="5">
                  <c:v>-7.2616970237867992E-2</c:v>
                </c:pt>
                <c:pt idx="6">
                  <c:v>-0.15263931330224928</c:v>
                </c:pt>
                <c:pt idx="7">
                  <c:v>-0.21150988662453821</c:v>
                </c:pt>
                <c:pt idx="8">
                  <c:v>-0.25100680863762082</c:v>
                </c:pt>
                <c:pt idx="9">
                  <c:v>-0.24498949853872945</c:v>
                </c:pt>
              </c:numCache>
            </c:numRef>
          </c:val>
          <c:smooth val="0"/>
        </c:ser>
        <c:ser>
          <c:idx val="11"/>
          <c:order val="10"/>
          <c:tx>
            <c:strRef>
              <c:f>Sheet2!$A$95</c:f>
              <c:strCache>
                <c:ptCount val="1"/>
                <c:pt idx="0">
                  <c:v>Other ethnic groups</c:v>
                </c:pt>
              </c:strCache>
            </c:strRef>
          </c:tx>
          <c:marker>
            <c:symbol val="none"/>
          </c:marker>
          <c:cat>
            <c:strRef>
              <c:f>Sheet2!$B$3:$K$3</c:f>
              <c:strCache>
                <c:ptCount val="10"/>
                <c:pt idx="0">
                  <c:v>Most deprived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Least deprived</c:v>
                </c:pt>
              </c:strCache>
            </c:strRef>
          </c:cat>
          <c:val>
            <c:numRef>
              <c:f>Sheet2!$B$95:$K$95</c:f>
              <c:numCache>
                <c:formatCode>0.0</c:formatCode>
                <c:ptCount val="10"/>
                <c:pt idx="0">
                  <c:v>0.42497678128322663</c:v>
                </c:pt>
                <c:pt idx="1">
                  <c:v>0.49862000419502212</c:v>
                </c:pt>
                <c:pt idx="2">
                  <c:v>0.31073190339200613</c:v>
                </c:pt>
                <c:pt idx="3">
                  <c:v>8.4960922358503096E-2</c:v>
                </c:pt>
                <c:pt idx="4">
                  <c:v>-4.8143692339218593E-2</c:v>
                </c:pt>
                <c:pt idx="5">
                  <c:v>-0.13863509022034234</c:v>
                </c:pt>
                <c:pt idx="6">
                  <c:v>-0.21880830861713296</c:v>
                </c:pt>
                <c:pt idx="7">
                  <c:v>-0.28518604063724901</c:v>
                </c:pt>
                <c:pt idx="8">
                  <c:v>-0.31230011557707094</c:v>
                </c:pt>
                <c:pt idx="9">
                  <c:v>-0.34990257984927786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837952"/>
        <c:axId val="179844224"/>
      </c:lineChart>
      <c:catAx>
        <c:axId val="179837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IMD decile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low"/>
        <c:crossAx val="179844224"/>
        <c:crosses val="autoZero"/>
        <c:auto val="1"/>
        <c:lblAlgn val="ctr"/>
        <c:lblOffset val="100"/>
        <c:noMultiLvlLbl val="0"/>
      </c:catAx>
      <c:valAx>
        <c:axId val="1798442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Difference betgween percentage of decile population and percentage of England population 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79837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'[SWB-IMD_Book1.xlsx]Sheet2'!$A$15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'[SWB-IMD_Book1.xlsx]Sheet2'!$B$15:$I$15</c:f>
              <c:numCache>
                <c:formatCode>General</c:formatCode>
                <c:ptCount val="8"/>
                <c:pt idx="0">
                  <c:v>3.25</c:v>
                </c:pt>
                <c:pt idx="1">
                  <c:v>3.4299999999999997</c:v>
                </c:pt>
                <c:pt idx="2">
                  <c:v>6.94</c:v>
                </c:pt>
                <c:pt idx="3">
                  <c:v>6.98</c:v>
                </c:pt>
                <c:pt idx="4">
                  <c:v>6.98</c:v>
                </c:pt>
                <c:pt idx="5">
                  <c:v>7.1</c:v>
                </c:pt>
                <c:pt idx="6">
                  <c:v>7.1599999999999975</c:v>
                </c:pt>
                <c:pt idx="7">
                  <c:v>7.51</c:v>
                </c:pt>
              </c:numCache>
            </c:numRef>
          </c:val>
        </c:ser>
        <c:ser>
          <c:idx val="1"/>
          <c:order val="1"/>
          <c:tx>
            <c:strRef>
              <c:f>'[SWB-IMD_Book1.xlsx]Sheet2'!$A$16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'[SWB-IMD_Book1.xlsx]Sheet2'!$B$16:$I$16</c:f>
              <c:numCache>
                <c:formatCode>General</c:formatCode>
                <c:ptCount val="8"/>
                <c:pt idx="0">
                  <c:v>3.15</c:v>
                </c:pt>
                <c:pt idx="1">
                  <c:v>3.3499999999999988</c:v>
                </c:pt>
                <c:pt idx="2">
                  <c:v>7.14</c:v>
                </c:pt>
                <c:pt idx="3">
                  <c:v>7.18</c:v>
                </c:pt>
                <c:pt idx="4">
                  <c:v>7.23</c:v>
                </c:pt>
                <c:pt idx="5">
                  <c:v>7.3199999999999985</c:v>
                </c:pt>
                <c:pt idx="6">
                  <c:v>7.41</c:v>
                </c:pt>
                <c:pt idx="7">
                  <c:v>7.6899999999999995</c:v>
                </c:pt>
              </c:numCache>
            </c:numRef>
          </c:val>
        </c:ser>
        <c:ser>
          <c:idx val="2"/>
          <c:order val="2"/>
          <c:tx>
            <c:strRef>
              <c:f>'[SWB-IMD_Book1.xlsx]Sheet2'!$A$17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'[SWB-IMD_Book1.xlsx]Sheet2'!$B$17:$I$17</c:f>
              <c:numCache>
                <c:formatCode>General</c:formatCode>
                <c:ptCount val="8"/>
                <c:pt idx="0">
                  <c:v>2.94</c:v>
                </c:pt>
                <c:pt idx="1">
                  <c:v>3.2</c:v>
                </c:pt>
                <c:pt idx="2">
                  <c:v>7.34</c:v>
                </c:pt>
                <c:pt idx="3">
                  <c:v>7.38</c:v>
                </c:pt>
                <c:pt idx="4">
                  <c:v>7.42</c:v>
                </c:pt>
                <c:pt idx="5">
                  <c:v>7.48</c:v>
                </c:pt>
                <c:pt idx="6">
                  <c:v>7.6099999999999985</c:v>
                </c:pt>
                <c:pt idx="7">
                  <c:v>7.8199999999999985</c:v>
                </c:pt>
              </c:numCache>
            </c:numRef>
          </c:val>
        </c:ser>
        <c:ser>
          <c:idx val="3"/>
          <c:order val="3"/>
          <c:tx>
            <c:strRef>
              <c:f>'[SWB-IMD_Book1.xlsx]Sheet2'!$A$18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'[SWB-IMD_Book1.xlsx]Sheet2'!$B$18:$I$18</c:f>
              <c:numCache>
                <c:formatCode>General</c:formatCode>
                <c:ptCount val="8"/>
                <c:pt idx="0">
                  <c:v>2.96</c:v>
                </c:pt>
                <c:pt idx="1">
                  <c:v>3.14</c:v>
                </c:pt>
                <c:pt idx="2">
                  <c:v>7.38</c:v>
                </c:pt>
                <c:pt idx="3">
                  <c:v>7.4700000000000024</c:v>
                </c:pt>
                <c:pt idx="4">
                  <c:v>7.51</c:v>
                </c:pt>
                <c:pt idx="5">
                  <c:v>7.6499999999999995</c:v>
                </c:pt>
                <c:pt idx="6">
                  <c:v>7.67</c:v>
                </c:pt>
                <c:pt idx="7">
                  <c:v>7.95</c:v>
                </c:pt>
              </c:numCache>
            </c:numRef>
          </c:val>
        </c:ser>
        <c:ser>
          <c:idx val="4"/>
          <c:order val="4"/>
          <c:tx>
            <c:strRef>
              <c:f>'[SWB-IMD_Book1.xlsx]Sheet2'!$A$19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multiLvlStrRef>
              <c:f>'[SWB-IMD_Book1.xlsx]Sheet2'!$B$13:$I$14</c:f>
              <c:multiLvlStrCache>
                <c:ptCount val="8"/>
                <c:lvl>
                  <c:pt idx="0">
                    <c:v>Male </c:v>
                  </c:pt>
                  <c:pt idx="1">
                    <c:v>Female</c:v>
                  </c:pt>
                  <c:pt idx="2">
                    <c:v>Male </c:v>
                  </c:pt>
                  <c:pt idx="3">
                    <c:v>Female</c:v>
                  </c:pt>
                  <c:pt idx="4">
                    <c:v>Male </c:v>
                  </c:pt>
                  <c:pt idx="5">
                    <c:v>Female</c:v>
                  </c:pt>
                  <c:pt idx="6">
                    <c:v>Male </c:v>
                  </c:pt>
                  <c:pt idx="7">
                    <c:v>Female</c:v>
                  </c:pt>
                </c:lvl>
                <c:lvl>
                  <c:pt idx="0">
                    <c:v>Anxious</c:v>
                  </c:pt>
                  <c:pt idx="2">
                    <c:v>Happy</c:v>
                  </c:pt>
                  <c:pt idx="4">
                    <c:v>Life Satisfaction</c:v>
                  </c:pt>
                  <c:pt idx="6">
                    <c:v>Worthwhile</c:v>
                  </c:pt>
                </c:lvl>
              </c:multiLvlStrCache>
            </c:multiLvlStrRef>
          </c:cat>
          <c:val>
            <c:numRef>
              <c:f>'[SWB-IMD_Book1.xlsx]Sheet2'!$B$19:$I$19</c:f>
              <c:numCache>
                <c:formatCode>General</c:formatCode>
                <c:ptCount val="8"/>
                <c:pt idx="0">
                  <c:v>2.8499999999999988</c:v>
                </c:pt>
                <c:pt idx="1">
                  <c:v>3.17</c:v>
                </c:pt>
                <c:pt idx="2">
                  <c:v>7.46</c:v>
                </c:pt>
                <c:pt idx="3">
                  <c:v>7.51</c:v>
                </c:pt>
                <c:pt idx="4">
                  <c:v>7.6199999999999966</c:v>
                </c:pt>
                <c:pt idx="5">
                  <c:v>7.6899999999999995</c:v>
                </c:pt>
                <c:pt idx="6">
                  <c:v>7.7700000000000014</c:v>
                </c:pt>
                <c:pt idx="7">
                  <c:v>7.99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174400"/>
        <c:axId val="133175936"/>
        <c:axId val="0"/>
      </c:bar3DChart>
      <c:catAx>
        <c:axId val="133174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33175936"/>
        <c:crosses val="autoZero"/>
        <c:auto val="1"/>
        <c:lblAlgn val="ctr"/>
        <c:lblOffset val="100"/>
        <c:noMultiLvlLbl val="0"/>
      </c:catAx>
      <c:valAx>
        <c:axId val="133175936"/>
        <c:scaling>
          <c:orientation val="minMax"/>
          <c:min val="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174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217707229432857E-2"/>
          <c:y val="3.3117135525844547E-2"/>
          <c:w val="0.91939717604743854"/>
          <c:h val="0.853467231595631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'[SWB-IMD_Book1.xlsx]Sheet1'!$A$14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'[SWB-IMD_Book1.xlsx]Sheet1'!$B$14:$M$14</c:f>
              <c:numCache>
                <c:formatCode>General</c:formatCode>
                <c:ptCount val="12"/>
                <c:pt idx="0">
                  <c:v>23.9</c:v>
                </c:pt>
                <c:pt idx="1">
                  <c:v>24.4</c:v>
                </c:pt>
                <c:pt idx="2">
                  <c:v>24.3</c:v>
                </c:pt>
                <c:pt idx="3">
                  <c:v>49.7</c:v>
                </c:pt>
                <c:pt idx="4">
                  <c:v>53</c:v>
                </c:pt>
                <c:pt idx="5">
                  <c:v>46</c:v>
                </c:pt>
                <c:pt idx="6">
                  <c:v>49.2</c:v>
                </c:pt>
                <c:pt idx="7">
                  <c:v>50.2</c:v>
                </c:pt>
                <c:pt idx="8">
                  <c:v>36.800000000000004</c:v>
                </c:pt>
                <c:pt idx="9">
                  <c:v>54.9</c:v>
                </c:pt>
                <c:pt idx="10">
                  <c:v>51.9</c:v>
                </c:pt>
                <c:pt idx="11">
                  <c:v>48.3</c:v>
                </c:pt>
              </c:numCache>
            </c:numRef>
          </c:val>
        </c:ser>
        <c:ser>
          <c:idx val="1"/>
          <c:order val="1"/>
          <c:tx>
            <c:strRef>
              <c:f>'[SWB-IMD_Book1.xlsx]Sheet1'!$A$15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'[SWB-IMD_Book1.xlsx]Sheet1'!$B$15:$M$15</c:f>
              <c:numCache>
                <c:formatCode>General</c:formatCode>
                <c:ptCount val="12"/>
                <c:pt idx="0">
                  <c:v>22.9</c:v>
                </c:pt>
                <c:pt idx="1">
                  <c:v>25</c:v>
                </c:pt>
                <c:pt idx="2">
                  <c:v>25.6</c:v>
                </c:pt>
                <c:pt idx="3">
                  <c:v>53.2</c:v>
                </c:pt>
                <c:pt idx="4">
                  <c:v>54.3</c:v>
                </c:pt>
                <c:pt idx="5">
                  <c:v>49.6</c:v>
                </c:pt>
                <c:pt idx="6">
                  <c:v>54.4</c:v>
                </c:pt>
                <c:pt idx="7">
                  <c:v>50.9</c:v>
                </c:pt>
                <c:pt idx="8">
                  <c:v>40.1</c:v>
                </c:pt>
                <c:pt idx="9">
                  <c:v>59.8</c:v>
                </c:pt>
                <c:pt idx="10">
                  <c:v>54</c:v>
                </c:pt>
                <c:pt idx="11">
                  <c:v>56.5</c:v>
                </c:pt>
              </c:numCache>
            </c:numRef>
          </c:val>
        </c:ser>
        <c:ser>
          <c:idx val="2"/>
          <c:order val="2"/>
          <c:tx>
            <c:strRef>
              <c:f>'[SWB-IMD_Book1.xlsx]Sheet1'!$A$16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'[SWB-IMD_Book1.xlsx]Sheet1'!$B$16:$M$16</c:f>
              <c:numCache>
                <c:formatCode>General</c:formatCode>
                <c:ptCount val="12"/>
                <c:pt idx="0">
                  <c:v>20.9</c:v>
                </c:pt>
                <c:pt idx="1">
                  <c:v>20.399999999999999</c:v>
                </c:pt>
                <c:pt idx="2">
                  <c:v>22.2</c:v>
                </c:pt>
                <c:pt idx="3">
                  <c:v>56.9</c:v>
                </c:pt>
                <c:pt idx="4">
                  <c:v>54.2</c:v>
                </c:pt>
                <c:pt idx="5">
                  <c:v>49.3</c:v>
                </c:pt>
                <c:pt idx="6">
                  <c:v>58.2</c:v>
                </c:pt>
                <c:pt idx="7">
                  <c:v>51.4</c:v>
                </c:pt>
                <c:pt idx="8">
                  <c:v>37.300000000000004</c:v>
                </c:pt>
                <c:pt idx="9">
                  <c:v>63.6</c:v>
                </c:pt>
                <c:pt idx="10">
                  <c:v>58.2</c:v>
                </c:pt>
                <c:pt idx="11">
                  <c:v>56.2</c:v>
                </c:pt>
              </c:numCache>
            </c:numRef>
          </c:val>
        </c:ser>
        <c:ser>
          <c:idx val="3"/>
          <c:order val="3"/>
          <c:tx>
            <c:strRef>
              <c:f>'[SWB-IMD_Book1.xlsx]Sheet1'!$A$17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'[SWB-IMD_Book1.xlsx]Sheet1'!$B$17:$M$17</c:f>
              <c:numCache>
                <c:formatCode>General</c:formatCode>
                <c:ptCount val="12"/>
                <c:pt idx="0">
                  <c:v>20.7</c:v>
                </c:pt>
                <c:pt idx="1">
                  <c:v>25.7</c:v>
                </c:pt>
                <c:pt idx="2">
                  <c:v>24.6</c:v>
                </c:pt>
                <c:pt idx="3">
                  <c:v>58</c:v>
                </c:pt>
                <c:pt idx="4">
                  <c:v>49.3</c:v>
                </c:pt>
                <c:pt idx="5">
                  <c:v>42.9</c:v>
                </c:pt>
                <c:pt idx="6">
                  <c:v>60.6</c:v>
                </c:pt>
                <c:pt idx="7">
                  <c:v>53.6</c:v>
                </c:pt>
                <c:pt idx="8">
                  <c:v>42.1</c:v>
                </c:pt>
                <c:pt idx="9">
                  <c:v>66.099999999999994</c:v>
                </c:pt>
                <c:pt idx="10">
                  <c:v>56.8</c:v>
                </c:pt>
                <c:pt idx="11">
                  <c:v>57.5</c:v>
                </c:pt>
              </c:numCache>
            </c:numRef>
          </c:val>
        </c:ser>
        <c:ser>
          <c:idx val="4"/>
          <c:order val="4"/>
          <c:tx>
            <c:strRef>
              <c:f>'[SWB-IMD_Book1.xlsx]Sheet1'!$A$18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multiLvlStrRef>
              <c:f>'[SWB-IMD_Book1.xlsx]Sheet1'!$B$12:$M$13</c:f>
              <c:multiLvlStrCache>
                <c:ptCount val="12"/>
                <c:lvl>
                  <c:pt idx="0">
                    <c:v>White</c:v>
                  </c:pt>
                  <c:pt idx="1">
                    <c:v>Asian</c:v>
                  </c:pt>
                  <c:pt idx="2">
                    <c:v>Black</c:v>
                  </c:pt>
                  <c:pt idx="3">
                    <c:v>White</c:v>
                  </c:pt>
                  <c:pt idx="4">
                    <c:v>Asian</c:v>
                  </c:pt>
                  <c:pt idx="5">
                    <c:v>Black</c:v>
                  </c:pt>
                  <c:pt idx="6">
                    <c:v>White</c:v>
                  </c:pt>
                  <c:pt idx="7">
                    <c:v>Asian</c:v>
                  </c:pt>
                  <c:pt idx="8">
                    <c:v>Black</c:v>
                  </c:pt>
                  <c:pt idx="9">
                    <c:v>White</c:v>
                  </c:pt>
                  <c:pt idx="10">
                    <c:v>Asian</c:v>
                  </c:pt>
                  <c:pt idx="11">
                    <c:v>Black</c:v>
                  </c:pt>
                </c:lvl>
                <c:lvl>
                  <c:pt idx="0">
                    <c:v>Anxious</c:v>
                  </c:pt>
                  <c:pt idx="3">
                    <c:v>Happy</c:v>
                  </c:pt>
                  <c:pt idx="6">
                    <c:v>Life Satisfaction</c:v>
                  </c:pt>
                  <c:pt idx="9">
                    <c:v>Worthwhile</c:v>
                  </c:pt>
                </c:lvl>
              </c:multiLvlStrCache>
            </c:multiLvlStrRef>
          </c:cat>
          <c:val>
            <c:numRef>
              <c:f>'[SWB-IMD_Book1.xlsx]Sheet1'!$B$18:$M$18</c:f>
              <c:numCache>
                <c:formatCode>General</c:formatCode>
                <c:ptCount val="12"/>
                <c:pt idx="0">
                  <c:v>19.5</c:v>
                </c:pt>
                <c:pt idx="1">
                  <c:v>24.4</c:v>
                </c:pt>
                <c:pt idx="2">
                  <c:v>22.3</c:v>
                </c:pt>
                <c:pt idx="3">
                  <c:v>59</c:v>
                </c:pt>
                <c:pt idx="4">
                  <c:v>56.4</c:v>
                </c:pt>
                <c:pt idx="5">
                  <c:v>51</c:v>
                </c:pt>
                <c:pt idx="6">
                  <c:v>63.2</c:v>
                </c:pt>
                <c:pt idx="7">
                  <c:v>56</c:v>
                </c:pt>
                <c:pt idx="8">
                  <c:v>49.7</c:v>
                </c:pt>
                <c:pt idx="9">
                  <c:v>67.599999999999994</c:v>
                </c:pt>
                <c:pt idx="10">
                  <c:v>63.6</c:v>
                </c:pt>
                <c:pt idx="11">
                  <c:v>54.8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225088"/>
        <c:axId val="133824896"/>
        <c:axId val="0"/>
      </c:bar3DChart>
      <c:catAx>
        <c:axId val="133225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33824896"/>
        <c:crosses val="autoZero"/>
        <c:auto val="1"/>
        <c:lblAlgn val="ctr"/>
        <c:lblOffset val="100"/>
        <c:noMultiLvlLbl val="0"/>
      </c:catAx>
      <c:valAx>
        <c:axId val="133824896"/>
        <c:scaling>
          <c:orientation val="minMax"/>
          <c:min val="10"/>
        </c:scaling>
        <c:delete val="0"/>
        <c:axPos val="l"/>
        <c:majorGridlines>
          <c:spPr>
            <a:ln w="9525"/>
          </c:spPr>
        </c:majorGridlines>
        <c:numFmt formatCode="General" sourceLinked="1"/>
        <c:majorTickMark val="out"/>
        <c:minorTickMark val="none"/>
        <c:tickLblPos val="nextTo"/>
        <c:crossAx val="133225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3241882308366802E-2"/>
          <c:y val="3.6354026473606332E-2"/>
          <c:w val="0.92709867613825581"/>
          <c:h val="0.88161698353521079"/>
        </c:manualLayout>
      </c:layout>
      <c:lineChart>
        <c:grouping val="standard"/>
        <c:varyColors val="0"/>
        <c:ser>
          <c:idx val="0"/>
          <c:order val="0"/>
          <c:tx>
            <c:strRef>
              <c:f>Sheet4!$B$3</c:f>
              <c:strCache>
                <c:ptCount val="1"/>
                <c:pt idx="0">
                  <c:v>Anxious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Sheet4!$B$4:$B$17</c:f>
              <c:numCache>
                <c:formatCode>General</c:formatCode>
                <c:ptCount val="14"/>
                <c:pt idx="0">
                  <c:v>1</c:v>
                </c:pt>
                <c:pt idx="1">
                  <c:v>1.33</c:v>
                </c:pt>
                <c:pt idx="2">
                  <c:v>1.42</c:v>
                </c:pt>
                <c:pt idx="3">
                  <c:v>1.6</c:v>
                </c:pt>
                <c:pt idx="4">
                  <c:v>1.6600000000000001</c:v>
                </c:pt>
                <c:pt idx="5">
                  <c:v>1.72</c:v>
                </c:pt>
                <c:pt idx="6">
                  <c:v>1.76</c:v>
                </c:pt>
                <c:pt idx="7">
                  <c:v>1.71</c:v>
                </c:pt>
                <c:pt idx="8">
                  <c:v>1.56</c:v>
                </c:pt>
                <c:pt idx="9">
                  <c:v>1.29</c:v>
                </c:pt>
                <c:pt idx="10">
                  <c:v>1.1499999999999988</c:v>
                </c:pt>
                <c:pt idx="11">
                  <c:v>1.1100000000000001</c:v>
                </c:pt>
                <c:pt idx="12">
                  <c:v>0.9400000000000005</c:v>
                </c:pt>
                <c:pt idx="13">
                  <c:v>0.98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Sheet4!$C$3</c:f>
              <c:strCache>
                <c:ptCount val="1"/>
                <c:pt idx="0">
                  <c:v>Happy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Sheet4!$C$4:$C$17</c:f>
              <c:numCache>
                <c:formatCode>General</c:formatCode>
                <c:ptCount val="14"/>
                <c:pt idx="0">
                  <c:v>1</c:v>
                </c:pt>
                <c:pt idx="1">
                  <c:v>0.87000000000000055</c:v>
                </c:pt>
                <c:pt idx="2">
                  <c:v>0.78</c:v>
                </c:pt>
                <c:pt idx="3">
                  <c:v>0.6900000000000005</c:v>
                </c:pt>
                <c:pt idx="4">
                  <c:v>0.72000000000000053</c:v>
                </c:pt>
                <c:pt idx="5">
                  <c:v>0.70000000000000051</c:v>
                </c:pt>
                <c:pt idx="6">
                  <c:v>0.68</c:v>
                </c:pt>
                <c:pt idx="7">
                  <c:v>0.71000000000000052</c:v>
                </c:pt>
                <c:pt idx="8">
                  <c:v>0.8</c:v>
                </c:pt>
                <c:pt idx="9">
                  <c:v>1.03</c:v>
                </c:pt>
                <c:pt idx="10">
                  <c:v>1.31</c:v>
                </c:pt>
                <c:pt idx="11">
                  <c:v>1.8</c:v>
                </c:pt>
                <c:pt idx="12">
                  <c:v>2.1</c:v>
                </c:pt>
                <c:pt idx="13">
                  <c:v>1.75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Sheet4!$D$3</c:f>
              <c:strCache>
                <c:ptCount val="1"/>
                <c:pt idx="0">
                  <c:v>Life Satisfaction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Sheet4!$D$4:$D$17</c:f>
              <c:numCache>
                <c:formatCode>General</c:formatCode>
                <c:ptCount val="14"/>
                <c:pt idx="0">
                  <c:v>1</c:v>
                </c:pt>
                <c:pt idx="1">
                  <c:v>0.81</c:v>
                </c:pt>
                <c:pt idx="2">
                  <c:v>0.79</c:v>
                </c:pt>
                <c:pt idx="3">
                  <c:v>0.66000000000000081</c:v>
                </c:pt>
                <c:pt idx="4">
                  <c:v>0.61000000000000054</c:v>
                </c:pt>
                <c:pt idx="5">
                  <c:v>0.53</c:v>
                </c:pt>
                <c:pt idx="6">
                  <c:v>0.52</c:v>
                </c:pt>
                <c:pt idx="7">
                  <c:v>0.52</c:v>
                </c:pt>
                <c:pt idx="8">
                  <c:v>0.63000000000000056</c:v>
                </c:pt>
                <c:pt idx="9">
                  <c:v>0.86000000000000054</c:v>
                </c:pt>
                <c:pt idx="10">
                  <c:v>1.1100000000000001</c:v>
                </c:pt>
                <c:pt idx="11">
                  <c:v>1.41</c:v>
                </c:pt>
                <c:pt idx="12">
                  <c:v>1.6900000000000011</c:v>
                </c:pt>
                <c:pt idx="13">
                  <c:v>1.6500000000000001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Sheet4!$E$3</c:f>
              <c:strCache>
                <c:ptCount val="1"/>
                <c:pt idx="0">
                  <c:v>Worthwhile</c:v>
                </c:pt>
              </c:strCache>
            </c:strRef>
          </c:tx>
          <c:cat>
            <c:strRef>
              <c:f>Sheet4!$A$4:$A$17</c:f>
              <c:strCache>
                <c:ptCount val="14"/>
                <c:pt idx="0">
                  <c:v>16-19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80+</c:v>
                </c:pt>
              </c:strCache>
            </c:strRef>
          </c:cat>
          <c:val>
            <c:numRef>
              <c:f>Sheet4!$E$4:$E$17</c:f>
              <c:numCache>
                <c:formatCode>General</c:formatCode>
                <c:ptCount val="14"/>
                <c:pt idx="0">
                  <c:v>1</c:v>
                </c:pt>
                <c:pt idx="1">
                  <c:v>0.89</c:v>
                </c:pt>
                <c:pt idx="2">
                  <c:v>0.96000000000000052</c:v>
                </c:pt>
                <c:pt idx="3">
                  <c:v>0.83000000000000052</c:v>
                </c:pt>
                <c:pt idx="4">
                  <c:v>0.86000000000000054</c:v>
                </c:pt>
                <c:pt idx="5">
                  <c:v>0.81</c:v>
                </c:pt>
                <c:pt idx="6">
                  <c:v>0.78</c:v>
                </c:pt>
                <c:pt idx="7">
                  <c:v>0.8</c:v>
                </c:pt>
                <c:pt idx="8">
                  <c:v>0.96000000000000052</c:v>
                </c:pt>
                <c:pt idx="9">
                  <c:v>1.1399999999999988</c:v>
                </c:pt>
                <c:pt idx="10">
                  <c:v>1.52</c:v>
                </c:pt>
                <c:pt idx="11">
                  <c:v>2.11</c:v>
                </c:pt>
                <c:pt idx="12">
                  <c:v>2.25</c:v>
                </c:pt>
                <c:pt idx="13">
                  <c:v>1.7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69952"/>
        <c:axId val="133871488"/>
      </c:lineChart>
      <c:catAx>
        <c:axId val="133869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33871488"/>
        <c:crosses val="autoZero"/>
        <c:auto val="1"/>
        <c:lblAlgn val="ctr"/>
        <c:lblOffset val="100"/>
        <c:noMultiLvlLbl val="0"/>
      </c:catAx>
      <c:valAx>
        <c:axId val="133871488"/>
        <c:scaling>
          <c:orientation val="minMax"/>
          <c:max val="2.4"/>
          <c:min val="0.25"/>
        </c:scaling>
        <c:delete val="0"/>
        <c:axPos val="l"/>
        <c:majorGridlines>
          <c:spPr>
            <a:ln cmpd="sng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headEnd w="lg" len="lg"/>
              <a:tailEnd w="lg" len="lg"/>
            </a:ln>
          </c:spPr>
        </c:majorGridlines>
        <c:numFmt formatCode="General" sourceLinked="1"/>
        <c:majorTickMark val="out"/>
        <c:minorTickMark val="none"/>
        <c:tickLblPos val="nextTo"/>
        <c:spPr>
          <a:ln cmpd="tri"/>
        </c:spPr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33869952"/>
        <c:crosses val="autoZero"/>
        <c:crossBetween val="between"/>
        <c:majorUnit val="0.25"/>
      </c:valAx>
    </c:plotArea>
    <c:legend>
      <c:legendPos val="r"/>
      <c:layout>
        <c:manualLayout>
          <c:xMode val="edge"/>
          <c:yMode val="edge"/>
          <c:x val="7.844331594755545E-2"/>
          <c:y val="2.8495690021370177E-2"/>
          <c:w val="0.66932540737413793"/>
          <c:h val="8.2945849154015566E-2"/>
        </c:manualLayout>
      </c:layout>
      <c:overlay val="0"/>
      <c:txPr>
        <a:bodyPr/>
        <a:lstStyle/>
        <a:p>
          <a:pPr>
            <a:defRPr sz="20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31E-2"/>
          <c:y val="8.0178609749253046E-2"/>
          <c:w val="0.91423088875659442"/>
          <c:h val="0.69515706763069762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710400"/>
        <c:axId val="132711936"/>
        <c:axId val="0"/>
      </c:bar3DChart>
      <c:catAx>
        <c:axId val="132710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32711936"/>
        <c:crossesAt val="2"/>
        <c:auto val="1"/>
        <c:lblAlgn val="ctr"/>
        <c:lblOffset val="100"/>
        <c:noMultiLvlLbl val="0"/>
      </c:catAx>
      <c:valAx>
        <c:axId val="132711936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7104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200" b="1" i="0" baseline="0" dirty="0" smtClean="0">
                <a:effectLst/>
              </a:rPr>
              <a:t>Mean Happy Ratings by Ethnicity/Religion/Migration</a:t>
            </a:r>
            <a:endParaRPr lang="en-GB" sz="2200" dirty="0" smtClean="0">
              <a:effectLst/>
            </a:endParaRPr>
          </a:p>
        </c:rich>
      </c:tx>
      <c:layout>
        <c:manualLayout>
          <c:xMode val="edge"/>
          <c:yMode val="edge"/>
          <c:x val="0.33655491203789017"/>
          <c:y val="1.666666666666668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941427581666628E-2"/>
          <c:y val="9.0449402158063685E-2"/>
          <c:w val="0.91423088875659442"/>
          <c:h val="0.700356809565471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Sheet1!$C$7</c:f>
              <c:strCache>
                <c:ptCount val="1"/>
                <c:pt idx="0">
                  <c:v>Happy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Sheet1!$C$8:$C$38</c:f>
              <c:numCache>
                <c:formatCode>###0.00</c:formatCode>
                <c:ptCount val="31"/>
                <c:pt idx="0">
                  <c:v>7.2968279230424384</c:v>
                </c:pt>
                <c:pt idx="1">
                  <c:v>6.1362875925543516</c:v>
                </c:pt>
                <c:pt idx="2">
                  <c:v>7.125214483542532</c:v>
                </c:pt>
                <c:pt idx="3">
                  <c:v>7.3936459887449484</c:v>
                </c:pt>
                <c:pt idx="4">
                  <c:v>7.0711159343662455</c:v>
                </c:pt>
                <c:pt idx="5">
                  <c:v>7.1490456114224052</c:v>
                </c:pt>
                <c:pt idx="6">
                  <c:v>7.3041408694544145</c:v>
                </c:pt>
                <c:pt idx="7">
                  <c:v>7.3842189786078141</c:v>
                </c:pt>
                <c:pt idx="8">
                  <c:v>6.8940269815672055</c:v>
                </c:pt>
                <c:pt idx="9">
                  <c:v>7.0525886068006045</c:v>
                </c:pt>
                <c:pt idx="10">
                  <c:v>7.2017403112983134</c:v>
                </c:pt>
                <c:pt idx="11">
                  <c:v>7.2819892982750059</c:v>
                </c:pt>
                <c:pt idx="13">
                  <c:v>7.0928646092650567</c:v>
                </c:pt>
                <c:pt idx="14">
                  <c:v>7.3786054652826101</c:v>
                </c:pt>
                <c:pt idx="15">
                  <c:v>7.2954073618801818</c:v>
                </c:pt>
                <c:pt idx="16">
                  <c:v>7.4412896924376106</c:v>
                </c:pt>
                <c:pt idx="17">
                  <c:v>7.3367436019072194</c:v>
                </c:pt>
                <c:pt idx="18">
                  <c:v>7.0518441512158905</c:v>
                </c:pt>
                <c:pt idx="19">
                  <c:v>7.1165602418391876</c:v>
                </c:pt>
                <c:pt idx="20">
                  <c:v>7.1950662577926474</c:v>
                </c:pt>
                <c:pt idx="22">
                  <c:v>7.4862039742459814</c:v>
                </c:pt>
                <c:pt idx="23">
                  <c:v>7.476774862837873</c:v>
                </c:pt>
                <c:pt idx="24">
                  <c:v>7.2373781810455213</c:v>
                </c:pt>
                <c:pt idx="25">
                  <c:v>7.1844239087668251</c:v>
                </c:pt>
                <c:pt idx="26">
                  <c:v>7.0368323125061174</c:v>
                </c:pt>
                <c:pt idx="27">
                  <c:v>7.1295032814448698</c:v>
                </c:pt>
                <c:pt idx="28">
                  <c:v>7.4032695249389526</c:v>
                </c:pt>
                <c:pt idx="29">
                  <c:v>7.5465097738791709</c:v>
                </c:pt>
                <c:pt idx="30">
                  <c:v>7.2773148134044359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756992"/>
        <c:axId val="132758528"/>
        <c:axId val="0"/>
      </c:bar3DChart>
      <c:catAx>
        <c:axId val="132756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32758528"/>
        <c:crosses val="autoZero"/>
        <c:auto val="1"/>
        <c:lblAlgn val="ctr"/>
        <c:lblOffset val="100"/>
        <c:noMultiLvlLbl val="0"/>
      </c:catAx>
      <c:valAx>
        <c:axId val="132758528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1327569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31E-2"/>
          <c:y val="8.0178609749253046E-2"/>
          <c:w val="0.91423088875659442"/>
          <c:h val="0.69515706763069762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771200"/>
        <c:axId val="132408448"/>
        <c:axId val="0"/>
      </c:bar3DChart>
      <c:catAx>
        <c:axId val="132771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32408448"/>
        <c:crossesAt val="2"/>
        <c:auto val="1"/>
        <c:lblAlgn val="ctr"/>
        <c:lblOffset val="100"/>
        <c:noMultiLvlLbl val="0"/>
      </c:catAx>
      <c:valAx>
        <c:axId val="132408448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7712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900" baseline="0" dirty="0" smtClean="0"/>
              <a:t>Mean Life Satisfaction </a:t>
            </a:r>
            <a:r>
              <a:rPr lang="en-US" sz="1900" b="1" i="0" baseline="0" dirty="0" smtClean="0">
                <a:effectLst/>
              </a:rPr>
              <a:t>Ratings by Ethnicity/Religion/Migration</a:t>
            </a:r>
            <a:endParaRPr lang="en-GB" sz="1900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sz="1900" baseline="0" dirty="0"/>
          </a:p>
        </c:rich>
      </c:tx>
      <c:layout>
        <c:manualLayout>
          <c:xMode val="edge"/>
          <c:yMode val="edge"/>
          <c:x val="0.28945215764556631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51945841143112E-2"/>
          <c:y val="8.0178609749253046E-2"/>
          <c:w val="0.9594480541588577"/>
          <c:h val="0.763745195556234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Sheet1!$D$7</c:f>
              <c:strCache>
                <c:ptCount val="1"/>
                <c:pt idx="0">
                  <c:v>Life satisfaction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Sheet1!$D$8:$D$38</c:f>
              <c:numCache>
                <c:formatCode>###0.00</c:formatCode>
                <c:ptCount val="31"/>
                <c:pt idx="0">
                  <c:v>7.4401204336419013</c:v>
                </c:pt>
                <c:pt idx="1">
                  <c:v>6.8774837259919304</c:v>
                </c:pt>
                <c:pt idx="2">
                  <c:v>7.0900963133935422</c:v>
                </c:pt>
                <c:pt idx="3">
                  <c:v>7.4717765561398481</c:v>
                </c:pt>
                <c:pt idx="4">
                  <c:v>7.2287884861508953</c:v>
                </c:pt>
                <c:pt idx="5">
                  <c:v>7.0155357780866918</c:v>
                </c:pt>
                <c:pt idx="6">
                  <c:v>7.4046893533129294</c:v>
                </c:pt>
                <c:pt idx="7">
                  <c:v>7.4427695416413338</c:v>
                </c:pt>
                <c:pt idx="8">
                  <c:v>6.6675293785138896</c:v>
                </c:pt>
                <c:pt idx="9">
                  <c:v>7.0948682149175095</c:v>
                </c:pt>
                <c:pt idx="10">
                  <c:v>7.2176159557094755</c:v>
                </c:pt>
                <c:pt idx="11">
                  <c:v>7.4087356085224085</c:v>
                </c:pt>
                <c:pt idx="13">
                  <c:v>7.2885888354716126</c:v>
                </c:pt>
                <c:pt idx="14">
                  <c:v>7.4786643708742533</c:v>
                </c:pt>
                <c:pt idx="15">
                  <c:v>7.31010456891158</c:v>
                </c:pt>
                <c:pt idx="16">
                  <c:v>7.4473615351609279</c:v>
                </c:pt>
                <c:pt idx="17">
                  <c:v>7.4277405870749895</c:v>
                </c:pt>
                <c:pt idx="18">
                  <c:v>7.1671732783671054</c:v>
                </c:pt>
                <c:pt idx="19">
                  <c:v>7.2812499447750731</c:v>
                </c:pt>
                <c:pt idx="20">
                  <c:v>7.2337119047789438</c:v>
                </c:pt>
                <c:pt idx="22">
                  <c:v>7.9124819442602075</c:v>
                </c:pt>
                <c:pt idx="23">
                  <c:v>7.544259491548873</c:v>
                </c:pt>
                <c:pt idx="24">
                  <c:v>7.3061722222905399</c:v>
                </c:pt>
                <c:pt idx="25">
                  <c:v>7.1902350063783285</c:v>
                </c:pt>
                <c:pt idx="26">
                  <c:v>7.2053696805736767</c:v>
                </c:pt>
                <c:pt idx="27">
                  <c:v>7.209367581667788</c:v>
                </c:pt>
                <c:pt idx="28">
                  <c:v>7.3935190696400381</c:v>
                </c:pt>
                <c:pt idx="29">
                  <c:v>7.5286266369976769</c:v>
                </c:pt>
                <c:pt idx="30">
                  <c:v>7.4176258108187865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465792"/>
        <c:axId val="132467328"/>
        <c:axId val="0"/>
      </c:bar3DChart>
      <c:catAx>
        <c:axId val="132465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32467328"/>
        <c:crosses val="autoZero"/>
        <c:auto val="1"/>
        <c:lblAlgn val="ctr"/>
        <c:lblOffset val="100"/>
        <c:noMultiLvlLbl val="0"/>
      </c:catAx>
      <c:valAx>
        <c:axId val="132467328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4657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aseline="0"/>
            </a:pPr>
            <a:r>
              <a:rPr lang="en-US" sz="2400" baseline="0"/>
              <a:t>Mean Anxious Ratings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4555134959057431E-2"/>
          <c:y val="8.0178609749253046E-2"/>
          <c:w val="0.91423088875659442"/>
          <c:h val="0.69515706763069762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496384"/>
        <c:axId val="132502272"/>
        <c:axId val="0"/>
      </c:bar3DChart>
      <c:catAx>
        <c:axId val="132496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32502272"/>
        <c:crossesAt val="2"/>
        <c:auto val="1"/>
        <c:lblAlgn val="ctr"/>
        <c:lblOffset val="100"/>
        <c:noMultiLvlLbl val="0"/>
      </c:catAx>
      <c:valAx>
        <c:axId val="132502272"/>
        <c:scaling>
          <c:orientation val="minMax"/>
          <c:max val="4.5999999999999996"/>
          <c:min val="2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496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0" baseline="0" dirty="0" smtClean="0">
                <a:effectLst/>
              </a:rPr>
              <a:t>Mean Worthwhile Ratings by Ethnicity/Religion/Migration</a:t>
            </a:r>
            <a:endParaRPr lang="en-GB" sz="2400" dirty="0" smtClean="0">
              <a:effectLst/>
            </a:endParaRPr>
          </a:p>
        </c:rich>
      </c:tx>
      <c:layout>
        <c:manualLayout>
          <c:xMode val="edge"/>
          <c:yMode val="edge"/>
          <c:x val="0.30224948550690134"/>
          <c:y val="3.2239552869208245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55134959057431E-2"/>
          <c:y val="0.12000400791847619"/>
          <c:w val="0.91423088875659442"/>
          <c:h val="0.666632271837219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Sheet1!$E$7</c:f>
              <c:strCache>
                <c:ptCount val="1"/>
                <c:pt idx="0">
                  <c:v>Worthwhile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FF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0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Sheet1!$A$8:$A$38</c:f>
              <c:strCache>
                <c:ptCount val="31"/>
                <c:pt idx="0">
                  <c:v>White</c:v>
                </c:pt>
                <c:pt idx="1">
                  <c:v>Gypsy/Irish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 </c:v>
                </c:pt>
                <c:pt idx="8">
                  <c:v>Black </c:v>
                </c:pt>
                <c:pt idx="9">
                  <c:v>Arab</c:v>
                </c:pt>
                <c:pt idx="10">
                  <c:v>Others</c:v>
                </c:pt>
                <c:pt idx="11">
                  <c:v>UK</c:v>
                </c:pt>
                <c:pt idx="13">
                  <c:v>No Religion</c:v>
                </c:pt>
                <c:pt idx="14">
                  <c:v>Christian</c:v>
                </c:pt>
                <c:pt idx="15">
                  <c:v>Buddhist</c:v>
                </c:pt>
                <c:pt idx="16">
                  <c:v>Hindu</c:v>
                </c:pt>
                <c:pt idx="17">
                  <c:v>Jewish</c:v>
                </c:pt>
                <c:pt idx="18">
                  <c:v>Muslim</c:v>
                </c:pt>
                <c:pt idx="19">
                  <c:v>Sikh</c:v>
                </c:pt>
                <c:pt idx="20">
                  <c:v>Other Religion</c:v>
                </c:pt>
                <c:pt idx="22">
                  <c:v>1913-49</c:v>
                </c:pt>
                <c:pt idx="23">
                  <c:v>1950-59</c:v>
                </c:pt>
                <c:pt idx="24">
                  <c:v>1960-69</c:v>
                </c:pt>
                <c:pt idx="25">
                  <c:v>1970-79</c:v>
                </c:pt>
                <c:pt idx="26">
                  <c:v>1980-89</c:v>
                </c:pt>
                <c:pt idx="27">
                  <c:v>1990-99</c:v>
                </c:pt>
                <c:pt idx="28">
                  <c:v>2000-09</c:v>
                </c:pt>
                <c:pt idx="29">
                  <c:v>2010 onwards</c:v>
                </c:pt>
                <c:pt idx="30">
                  <c:v>Non-Migrant</c:v>
                </c:pt>
              </c:strCache>
            </c:strRef>
          </c:cat>
          <c:val>
            <c:numRef>
              <c:f>Sheet1!$E$8:$E$38</c:f>
              <c:numCache>
                <c:formatCode>###0.00</c:formatCode>
                <c:ptCount val="31"/>
                <c:pt idx="0">
                  <c:v>7.6849750054223955</c:v>
                </c:pt>
                <c:pt idx="1">
                  <c:v>6.186366985254792</c:v>
                </c:pt>
                <c:pt idx="2">
                  <c:v>7.4972384700926709</c:v>
                </c:pt>
                <c:pt idx="3">
                  <c:v>7.6452312585096145</c:v>
                </c:pt>
                <c:pt idx="4">
                  <c:v>7.3535614994134484</c:v>
                </c:pt>
                <c:pt idx="5">
                  <c:v>7.2850520324044501</c:v>
                </c:pt>
                <c:pt idx="6">
                  <c:v>7.4107006531656294</c:v>
                </c:pt>
                <c:pt idx="7">
                  <c:v>7.5521544177574444</c:v>
                </c:pt>
                <c:pt idx="8">
                  <c:v>7.3538249582314199</c:v>
                </c:pt>
                <c:pt idx="9">
                  <c:v>7.4164566230252644</c:v>
                </c:pt>
                <c:pt idx="10">
                  <c:v>7.4380508065244753</c:v>
                </c:pt>
                <c:pt idx="11">
                  <c:v>7.6612785577429445</c:v>
                </c:pt>
                <c:pt idx="13">
                  <c:v>7.4656806712835744</c:v>
                </c:pt>
                <c:pt idx="14">
                  <c:v>7.7667965028129879</c:v>
                </c:pt>
                <c:pt idx="15">
                  <c:v>7.6646643189467101</c:v>
                </c:pt>
                <c:pt idx="16">
                  <c:v>7.6236801604989477</c:v>
                </c:pt>
                <c:pt idx="17">
                  <c:v>7.7434635627054798</c:v>
                </c:pt>
                <c:pt idx="18">
                  <c:v>7.4026395564354548</c:v>
                </c:pt>
                <c:pt idx="19">
                  <c:v>7.5312920147646079</c:v>
                </c:pt>
                <c:pt idx="20">
                  <c:v>7.5801799790293005</c:v>
                </c:pt>
                <c:pt idx="22">
                  <c:v>7.6415461814220311</c:v>
                </c:pt>
                <c:pt idx="23">
                  <c:v>7.7676294042282672</c:v>
                </c:pt>
                <c:pt idx="24">
                  <c:v>7.6099958485502448</c:v>
                </c:pt>
                <c:pt idx="25">
                  <c:v>7.5541722239857734</c:v>
                </c:pt>
                <c:pt idx="26">
                  <c:v>7.5813907954545554</c:v>
                </c:pt>
                <c:pt idx="27">
                  <c:v>7.5541370895460478</c:v>
                </c:pt>
                <c:pt idx="28">
                  <c:v>7.5591871443209735</c:v>
                </c:pt>
                <c:pt idx="29">
                  <c:v>7.5888631347180642</c:v>
                </c:pt>
                <c:pt idx="30">
                  <c:v>7.674951319342596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gapDepth val="84"/>
        <c:shape val="box"/>
        <c:axId val="132539136"/>
        <c:axId val="132540672"/>
        <c:axId val="0"/>
      </c:bar3DChart>
      <c:catAx>
        <c:axId val="132539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1" baseline="0"/>
            </a:pPr>
            <a:endParaRPr lang="en-US"/>
          </a:p>
        </c:txPr>
        <c:crossAx val="132540672"/>
        <c:crosses val="autoZero"/>
        <c:auto val="1"/>
        <c:lblAlgn val="ctr"/>
        <c:lblOffset val="100"/>
        <c:noMultiLvlLbl val="0"/>
      </c:catAx>
      <c:valAx>
        <c:axId val="132540672"/>
        <c:scaling>
          <c:orientation val="minMax"/>
          <c:min val="5"/>
        </c:scaling>
        <c:delete val="0"/>
        <c:axPos val="l"/>
        <c:majorGridlines/>
        <c:numFmt formatCode="###0.0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5391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21079722872759"/>
          <c:y val="2.841193669236675E-4"/>
          <c:w val="0.89670100612423465"/>
          <c:h val="0.9380115621140577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Sheet1!$B$151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Sheet1!$B$152:$B$163</c:f>
              <c:numCache>
                <c:formatCode>###0.00</c:formatCode>
                <c:ptCount val="12"/>
                <c:pt idx="0">
                  <c:v>2.9754400867461466</c:v>
                </c:pt>
                <c:pt idx="1">
                  <c:v>4.2382127988101095</c:v>
                </c:pt>
                <c:pt idx="2">
                  <c:v>3.3510904695045967</c:v>
                </c:pt>
                <c:pt idx="3">
                  <c:v>3.3480304388418136</c:v>
                </c:pt>
                <c:pt idx="4">
                  <c:v>3.5927387323519522</c:v>
                </c:pt>
                <c:pt idx="5">
                  <c:v>3.5886947799438671</c:v>
                </c:pt>
                <c:pt idx="6">
                  <c:v>3.0773137487351407</c:v>
                </c:pt>
                <c:pt idx="7">
                  <c:v>3.3378558785497434</c:v>
                </c:pt>
                <c:pt idx="8">
                  <c:v>3.3253364519617294</c:v>
                </c:pt>
                <c:pt idx="9">
                  <c:v>3.4184664721826437</c:v>
                </c:pt>
                <c:pt idx="10">
                  <c:v>3.542694745377617</c:v>
                </c:pt>
                <c:pt idx="11">
                  <c:v>3.0224998280313558</c:v>
                </c:pt>
              </c:numCache>
            </c:numRef>
          </c:val>
        </c:ser>
        <c:ser>
          <c:idx val="1"/>
          <c:order val="1"/>
          <c:tx>
            <c:strRef>
              <c:f>Sheet1!$C$151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33CC"/>
            </a:solidFill>
          </c:spPr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Sheet1!$C$152:$C$163</c:f>
              <c:numCache>
                <c:formatCode>###0.00</c:formatCode>
                <c:ptCount val="12"/>
                <c:pt idx="0">
                  <c:v>3.2271829692730547</c:v>
                </c:pt>
                <c:pt idx="1">
                  <c:v>4.7704079354922415</c:v>
                </c:pt>
                <c:pt idx="2">
                  <c:v>3.4981778453397343</c:v>
                </c:pt>
                <c:pt idx="3">
                  <c:v>3.4795275880303858</c:v>
                </c:pt>
                <c:pt idx="4">
                  <c:v>3.3814221182191488</c:v>
                </c:pt>
                <c:pt idx="5">
                  <c:v>3.7056684421788484</c:v>
                </c:pt>
                <c:pt idx="6">
                  <c:v>3.4779274824899593</c:v>
                </c:pt>
                <c:pt idx="7">
                  <c:v>3.3829571996305798</c:v>
                </c:pt>
                <c:pt idx="8">
                  <c:v>3.4744841765244958</c:v>
                </c:pt>
                <c:pt idx="9">
                  <c:v>4.3480447532677386</c:v>
                </c:pt>
                <c:pt idx="10">
                  <c:v>3.3432682520719292</c:v>
                </c:pt>
                <c:pt idx="11">
                  <c:v>3.2501373791429873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612480"/>
        <c:axId val="132614016"/>
        <c:axId val="0"/>
      </c:bar3DChart>
      <c:catAx>
        <c:axId val="1326124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32614016"/>
        <c:crosses val="autoZero"/>
        <c:auto val="1"/>
        <c:lblAlgn val="ctr"/>
        <c:lblOffset val="100"/>
        <c:noMultiLvlLbl val="0"/>
      </c:catAx>
      <c:valAx>
        <c:axId val="132614016"/>
        <c:scaling>
          <c:orientation val="minMax"/>
          <c:min val="2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32612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2209330789987566E-2"/>
          <c:y val="5.7558964036675707E-4"/>
          <c:w val="0.34220491508476497"/>
          <c:h val="5.1562622468801583E-2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980585490501084"/>
          <c:y val="1.0117503283948842E-2"/>
          <c:w val="0.89670100612423465"/>
          <c:h val="0.9380115621140577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Sheet1!$D$151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Sheet1!$D$152:$D$163</c:f>
              <c:numCache>
                <c:formatCode>###0.00</c:formatCode>
                <c:ptCount val="12"/>
                <c:pt idx="0">
                  <c:v>7.39062083946774</c:v>
                </c:pt>
                <c:pt idx="1">
                  <c:v>7.2753313785920151</c:v>
                </c:pt>
                <c:pt idx="2">
                  <c:v>7.0880032486678868</c:v>
                </c:pt>
                <c:pt idx="3">
                  <c:v>7.4515850142646904</c:v>
                </c:pt>
                <c:pt idx="4">
                  <c:v>7.1510136874818189</c:v>
                </c:pt>
                <c:pt idx="5">
                  <c:v>6.9241003660259244</c:v>
                </c:pt>
                <c:pt idx="6">
                  <c:v>7.5748641405991002</c:v>
                </c:pt>
                <c:pt idx="7">
                  <c:v>7.2992829072245824</c:v>
                </c:pt>
                <c:pt idx="8">
                  <c:v>6.6794248004618364</c:v>
                </c:pt>
                <c:pt idx="9">
                  <c:v>7.0794791999311597</c:v>
                </c:pt>
                <c:pt idx="10">
                  <c:v>7.1007075901849328</c:v>
                </c:pt>
                <c:pt idx="11">
                  <c:v>7.3605148692730378</c:v>
                </c:pt>
              </c:numCache>
            </c:numRef>
          </c:val>
        </c:ser>
        <c:ser>
          <c:idx val="1"/>
          <c:order val="1"/>
          <c:tx>
            <c:strRef>
              <c:f>Sheet1!$E$151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33CC"/>
            </a:solidFill>
          </c:spPr>
          <c:invertIfNegative val="0"/>
          <c:cat>
            <c:strRef>
              <c:f>Sheet1!$A$152:$A$163</c:f>
              <c:strCache>
                <c:ptCount val="12"/>
                <c:pt idx="0">
                  <c:v>White</c:v>
                </c:pt>
                <c:pt idx="1">
                  <c:v>Gypsy /Irish Traveller</c:v>
                </c:pt>
                <c:pt idx="2">
                  <c:v>Mixed</c:v>
                </c:pt>
                <c:pt idx="3">
                  <c:v>Indian</c:v>
                </c:pt>
                <c:pt idx="4">
                  <c:v>Pakistani</c:v>
                </c:pt>
                <c:pt idx="5">
                  <c:v>Bangladeshi</c:v>
                </c:pt>
                <c:pt idx="6">
                  <c:v>Chinese</c:v>
                </c:pt>
                <c:pt idx="7">
                  <c:v>Other Asian</c:v>
                </c:pt>
                <c:pt idx="8">
                  <c:v>Black </c:v>
                </c:pt>
                <c:pt idx="9">
                  <c:v>Arab</c:v>
                </c:pt>
                <c:pt idx="10">
                  <c:v>Others </c:v>
                </c:pt>
                <c:pt idx="11">
                  <c:v>UK</c:v>
                </c:pt>
              </c:strCache>
            </c:strRef>
          </c:cat>
          <c:val>
            <c:numRef>
              <c:f>Sheet1!$E$152:$E$163</c:f>
              <c:numCache>
                <c:formatCode>###0.00</c:formatCode>
                <c:ptCount val="12"/>
                <c:pt idx="0">
                  <c:v>7.4865651284335124</c:v>
                </c:pt>
                <c:pt idx="1">
                  <c:v>6.6403751756509966</c:v>
                </c:pt>
                <c:pt idx="2">
                  <c:v>7.0918156215012385</c:v>
                </c:pt>
                <c:pt idx="3">
                  <c:v>7.5006615938990508</c:v>
                </c:pt>
                <c:pt idx="4">
                  <c:v>7.3430081616290304</c:v>
                </c:pt>
                <c:pt idx="5">
                  <c:v>7.1519745127592902</c:v>
                </c:pt>
                <c:pt idx="6">
                  <c:v>7.2190618556531518</c:v>
                </c:pt>
                <c:pt idx="7">
                  <c:v>7.6202542431134139</c:v>
                </c:pt>
                <c:pt idx="8">
                  <c:v>6.6570171079194678</c:v>
                </c:pt>
                <c:pt idx="9">
                  <c:v>7.1321513743122207</c:v>
                </c:pt>
                <c:pt idx="10">
                  <c:v>7.3525276286728145</c:v>
                </c:pt>
                <c:pt idx="11">
                  <c:v>7.4549989354801536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2780416"/>
        <c:axId val="132781952"/>
        <c:axId val="0"/>
      </c:bar3DChart>
      <c:catAx>
        <c:axId val="1327804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132781952"/>
        <c:crosses val="autoZero"/>
        <c:auto val="1"/>
        <c:lblAlgn val="ctr"/>
        <c:lblOffset val="100"/>
        <c:noMultiLvlLbl val="0"/>
      </c:catAx>
      <c:valAx>
        <c:axId val="132781952"/>
        <c:scaling>
          <c:orientation val="minMax"/>
          <c:min val="5"/>
        </c:scaling>
        <c:delete val="0"/>
        <c:axPos val="b"/>
        <c:majorGridlines/>
        <c:numFmt formatCode="###0.00" sourceLinked="1"/>
        <c:majorTickMark val="out"/>
        <c:minorTickMark val="none"/>
        <c:tickLblPos val="nextTo"/>
        <c:crossAx val="1327804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0.21735</cdr:x>
      <cdr:y>0.25773</cdr:y>
    </cdr:from>
    <cdr:to>
      <cdr:x>0.32803</cdr:x>
      <cdr:y>0.30928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12" y="1800200"/>
          <a:ext cx="100811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0.25773</cdr:y>
    </cdr:from>
    <cdr:to>
      <cdr:x>0.64425</cdr:x>
      <cdr:y>0.29897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4008" y="1800200"/>
          <a:ext cx="122413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0.24742</cdr:y>
    </cdr:from>
    <cdr:to>
      <cdr:x>0.95257</cdr:x>
      <cdr:y>0.29897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32" y="1728192"/>
          <a:ext cx="201622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0.16129</cdr:x>
      <cdr:y>0.28235</cdr:y>
    </cdr:from>
    <cdr:to>
      <cdr:x>0.25806</cdr:x>
      <cdr:y>0.29412</cdr:y>
    </cdr:to>
    <cdr:sp macro="" textlink="">
      <cdr:nvSpPr>
        <cdr:cNvPr id="2" name="Right Arrow 1"/>
        <cdr:cNvSpPr/>
      </cdr:nvSpPr>
      <cdr:spPr>
        <a:xfrm xmlns:a="http://schemas.openxmlformats.org/drawingml/2006/main">
          <a:off x="720080" y="1728192"/>
          <a:ext cx="432048" cy="72008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0.57767</cdr:x>
      <cdr:y>0.14122</cdr:y>
    </cdr:from>
    <cdr:to>
      <cdr:x>0.70516</cdr:x>
      <cdr:y>0.31774</cdr:y>
    </cdr:to>
    <cdr:sp macro="" textlink="">
      <cdr:nvSpPr>
        <cdr:cNvPr id="3" name="Straight Arrow Connector 2"/>
        <cdr:cNvSpPr/>
      </cdr:nvSpPr>
      <cdr:spPr>
        <a:xfrm xmlns:a="http://schemas.openxmlformats.org/drawingml/2006/main">
          <a:off x="5220072" y="864096"/>
          <a:ext cx="1152128" cy="1080120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0.34658</cdr:x>
      <cdr:y>0.18829</cdr:y>
    </cdr:from>
    <cdr:to>
      <cdr:x>0.48204</cdr:x>
      <cdr:y>0.2942</cdr:y>
    </cdr:to>
    <cdr:sp macro="" textlink="">
      <cdr:nvSpPr>
        <cdr:cNvPr id="5" name="Straight Arrow Connector 4"/>
        <cdr:cNvSpPr/>
      </cdr:nvSpPr>
      <cdr:spPr>
        <a:xfrm xmlns:a="http://schemas.openxmlformats.org/drawingml/2006/main">
          <a:off x="3131840" y="1152128"/>
          <a:ext cx="1224136" cy="648072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0.16495</cdr:y>
    </cdr:from>
    <cdr:to>
      <cdr:x>0.32803</cdr:x>
      <cdr:y>0.21649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1152128"/>
          <a:ext cx="100813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0.15464</cdr:y>
    </cdr:from>
    <cdr:to>
      <cdr:x>0.64425</cdr:x>
      <cdr:y>0.20619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1080120"/>
          <a:ext cx="1224183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0.14433</cdr:y>
    </cdr:from>
    <cdr:to>
      <cdr:x>0.95257</cdr:x>
      <cdr:y>0.18557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1008113"/>
          <a:ext cx="2016259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0.15464</cdr:y>
    </cdr:from>
    <cdr:to>
      <cdr:x>0.32803</cdr:x>
      <cdr:y>0.20619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1080121"/>
          <a:ext cx="1008130" cy="360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0.15464</cdr:y>
    </cdr:from>
    <cdr:to>
      <cdr:x>0.64425</cdr:x>
      <cdr:y>0.20619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1080120"/>
          <a:ext cx="1224183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0.14433</cdr:y>
    </cdr:from>
    <cdr:to>
      <cdr:x>0.95257</cdr:x>
      <cdr:y>0.18557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1008113"/>
          <a:ext cx="2016259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0.21735</cdr:x>
      <cdr:y>0.13402</cdr:y>
    </cdr:from>
    <cdr:to>
      <cdr:x>0.32803</cdr:x>
      <cdr:y>0.17526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9733" y="936105"/>
          <a:ext cx="100813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Ethnicity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0.50985</cdr:x>
      <cdr:y>0.13402</cdr:y>
    </cdr:from>
    <cdr:to>
      <cdr:x>0.64425</cdr:x>
      <cdr:y>0.17526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43971" y="936105"/>
          <a:ext cx="1224183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Religion</a:t>
          </a:r>
          <a:endParaRPr lang="en-GB" sz="1600" b="1" i="1" dirty="0"/>
        </a:p>
      </cdr:txBody>
    </cdr:sp>
  </cdr:relSizeAnchor>
  <cdr:relSizeAnchor xmlns:cdr="http://schemas.openxmlformats.org/drawingml/2006/chartDrawing">
    <cdr:from>
      <cdr:x>0.77074</cdr:x>
      <cdr:y>0.26804</cdr:y>
    </cdr:from>
    <cdr:to>
      <cdr:x>0.91066</cdr:x>
      <cdr:y>0.30928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020272" y="1872208"/>
          <a:ext cx="127444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0.73121</cdr:x>
      <cdr:y>0.12371</cdr:y>
    </cdr:from>
    <cdr:to>
      <cdr:x>0.95257</cdr:x>
      <cdr:y>0.16495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60229" y="864097"/>
          <a:ext cx="201625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i="1" dirty="0" smtClean="0"/>
            <a:t>Year of In-Migration</a:t>
          </a:r>
          <a:endParaRPr lang="en-GB" sz="1600" b="1" i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0.0339</cdr:x>
      <cdr:y>0.56471</cdr:y>
    </cdr:from>
    <cdr:to>
      <cdr:x>0.18644</cdr:x>
      <cdr:y>0.62353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" y="3456384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0.0678</cdr:x>
      <cdr:y>0.57647</cdr:y>
    </cdr:from>
    <cdr:to>
      <cdr:x>0.15254</cdr:x>
      <cdr:y>0.6</cdr:y>
    </cdr:to>
    <cdr:sp macro="" textlink="">
      <cdr:nvSpPr>
        <cdr:cNvPr id="3" name="Right Arrow 2"/>
        <cdr:cNvSpPr/>
      </cdr:nvSpPr>
      <cdr:spPr>
        <a:xfrm xmlns:a="http://schemas.openxmlformats.org/drawingml/2006/main">
          <a:off x="288032" y="3528392"/>
          <a:ext cx="360040" cy="14401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0.50847</cdr:x>
      <cdr:y>0.01176</cdr:y>
    </cdr:from>
    <cdr:to>
      <cdr:x>0.7237</cdr:x>
      <cdr:y>0.16116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60240" y="720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0.69492</cdr:x>
      <cdr:y>0.02353</cdr:y>
    </cdr:from>
    <cdr:to>
      <cdr:x>0.89831</cdr:x>
      <cdr:y>0.07059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52328" y="144016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/>
            <a:t>Anxious</a:t>
          </a:r>
        </a:p>
        <a:p xmlns:a="http://schemas.openxmlformats.org/drawingml/2006/main">
          <a:endParaRPr lang="en-GB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0.68182</cdr:x>
      <cdr:y>0</cdr:y>
    </cdr:from>
    <cdr:to>
      <cdr:x>1</cdr:x>
      <cdr:y>0.04706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40360" y="0"/>
          <a:ext cx="151216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Life </a:t>
          </a:r>
          <a:r>
            <a:rPr lang="en-GB" sz="1600" b="1" dirty="0" smtClean="0"/>
            <a:t>Satisfaction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0.19697</cdr:x>
      <cdr:y>0.45882</cdr:y>
    </cdr:from>
    <cdr:to>
      <cdr:x>0.30303</cdr:x>
      <cdr:y>0.48235</cdr:y>
    </cdr:to>
    <cdr:sp macro="" textlink="">
      <cdr:nvSpPr>
        <cdr:cNvPr id="3" name="Right Arrow 2"/>
        <cdr:cNvSpPr/>
      </cdr:nvSpPr>
      <cdr:spPr>
        <a:xfrm xmlns:a="http://schemas.openxmlformats.org/drawingml/2006/main">
          <a:off x="936104" y="2808312"/>
          <a:ext cx="504056" cy="14401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0.71774</cdr:x>
      <cdr:y>0.06977</cdr:y>
    </cdr:from>
    <cdr:to>
      <cdr:x>0.99194</cdr:x>
      <cdr:y>0.2093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08712" y="216024"/>
          <a:ext cx="24482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/>
            <a:t>Life Satisfaction</a:t>
          </a:r>
          <a:endParaRPr lang="en-GB" sz="18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0.73674</cdr:x>
      <cdr:y>0.06961</cdr:y>
    </cdr:from>
    <cdr:to>
      <cdr:x>0.8813</cdr:x>
      <cdr:y>0.18839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31384" y="216024"/>
          <a:ext cx="1301163" cy="3685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/>
            <a:t>Anxious</a:t>
          </a:r>
          <a:endParaRPr lang="en-GB" sz="18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0.12333</cdr:x>
      <cdr:y>0.43725</cdr:y>
    </cdr:from>
    <cdr:to>
      <cdr:x>0.23124</cdr:x>
      <cdr:y>0.44907</cdr:y>
    </cdr:to>
    <cdr:sp macro="" textlink="">
      <cdr:nvSpPr>
        <cdr:cNvPr id="2" name="Right Arrow 1"/>
        <cdr:cNvSpPr/>
      </cdr:nvSpPr>
      <cdr:spPr>
        <a:xfrm xmlns:a="http://schemas.openxmlformats.org/drawingml/2006/main">
          <a:off x="576064" y="2664296"/>
          <a:ext cx="504056" cy="72008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100D-1249-419F-A9FB-62E6C77E543A}" type="datetimeFigureOut">
              <a:rPr lang="en-GB" smtClean="0"/>
              <a:pPr/>
              <a:t>02/06/2015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053F2-9357-4CD8-8E48-1609F4C5FA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514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7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8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0092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7" y="9430092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28EB862-E735-4D8C-99C5-24E37DB6A0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221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4153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7012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6B644-080E-49E9-A546-7D80317F9C76}" type="slidenum">
              <a:rPr lang="en-GB" smtClean="0">
                <a:solidFill>
                  <a:srgbClr val="000000"/>
                </a:solidFill>
              </a:rPr>
              <a:pPr/>
              <a:t>32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27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84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8724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1431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7415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4990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F8C08-9599-492F-B156-EE57B7D67687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0344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8EB862-E735-4D8C-99C5-24E37DB6A0B4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632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3CC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CE2870-2A2F-45CA-9DE6-FC06D5EF3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9284C-7D98-4DC6-83D5-FA32C50B90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08643-3FEC-4A33-8826-7AF844481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8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BAE4878-2230-4A84-A459-C202940F7C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2" descr="CHSCR_Logo_215_229_300dpi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347"/>
            <a:ext cx="2257293" cy="48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Helvetica" pitchFamily="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docid=s3gk7N-ixxeOIM&amp;tbnid=Iwozxf1P5fkJeM:&amp;ved=0CAUQjRw&amp;url=http://stupidknews.com/2011/09/19/china-awards-clean-restaurants-smiley-faces/&amp;ei=MbnPUrGME6nE0QXc84HICA&amp;bvm=bv.59026428,d.ZG4&amp;psig=AFQjCNEsyey0BE8veizDkBCCAA7Ki4YBJw&amp;ust=138943141683337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stats.oecd.org/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.gov.uk/ons/guide-method/user-guidance/well-being/publications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.gov.uk/ons/interactive/well-being-wheel-of-measures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eighbourhood.statistics.gov.uk/HTMLDocs/dvc146/wrapper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63500" y="692696"/>
            <a:ext cx="8972996" cy="1512168"/>
          </a:xfrm>
        </p:spPr>
        <p:txBody>
          <a:bodyPr/>
          <a:lstStyle/>
          <a:p>
            <a:r>
              <a:rPr lang="en-GB" sz="3600" dirty="0"/>
              <a:t>Happiness and Wellbeing Inequalities by Ethnicity in the </a:t>
            </a:r>
            <a:r>
              <a:rPr lang="en-GB" sz="3600" dirty="0" smtClean="0"/>
              <a:t>UK</a:t>
            </a:r>
            <a:br>
              <a:rPr lang="en-GB" sz="3600" dirty="0" smtClean="0"/>
            </a:br>
            <a:r>
              <a:rPr lang="en-GB" sz="1800" b="0" dirty="0" smtClean="0"/>
              <a:t>Corrected </a:t>
            </a:r>
            <a:r>
              <a:rPr lang="en-GB" sz="1800" b="0" dirty="0"/>
              <a:t>for Differences in Socio-demographic, Economic and Contextual Factors </a:t>
            </a:r>
            <a:r>
              <a:rPr lang="en-GB" sz="2200" dirty="0" smtClean="0"/>
              <a:t/>
            </a:r>
            <a:br>
              <a:rPr lang="en-GB" sz="2200" dirty="0" smtClean="0"/>
            </a:br>
            <a:endParaRPr lang="en-GB" sz="22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7776864" cy="1008112"/>
          </a:xfrm>
        </p:spPr>
        <p:txBody>
          <a:bodyPr/>
          <a:lstStyle/>
          <a:p>
            <a:r>
              <a:rPr lang="en-GB" b="1" i="1" dirty="0" smtClean="0"/>
              <a:t>Anil Gumber, Sheffield Hallam University, David Owen, University of Warwick</a:t>
            </a:r>
          </a:p>
          <a:p>
            <a:endParaRPr lang="en-GB" sz="2400" dirty="0" smtClean="0"/>
          </a:p>
          <a:p>
            <a:r>
              <a:rPr lang="en-GB" sz="1800" dirty="0"/>
              <a:t>British Sociological Association Regional Postgraduate </a:t>
            </a:r>
            <a:r>
              <a:rPr lang="en-GB" sz="1800"/>
              <a:t>Day </a:t>
            </a:r>
            <a:r>
              <a:rPr lang="en-GB" sz="1800" smtClean="0"/>
              <a:t>Event on</a:t>
            </a:r>
            <a:endParaRPr lang="en-GB" sz="1800" dirty="0"/>
          </a:p>
          <a:p>
            <a:r>
              <a:rPr lang="en-GB" sz="2000" b="1" i="1" dirty="0" smtClean="0"/>
              <a:t>Society </a:t>
            </a:r>
            <a:r>
              <a:rPr lang="en-GB" sz="2000" b="1" i="1" dirty="0"/>
              <a:t>and Crisis: </a:t>
            </a:r>
          </a:p>
          <a:p>
            <a:r>
              <a:rPr lang="en-GB" sz="2000" b="1" i="1" dirty="0"/>
              <a:t>Quantitative and Qualitative Evaluations of Societal Well-Being</a:t>
            </a:r>
          </a:p>
          <a:p>
            <a:r>
              <a:rPr lang="en-GB" sz="2400" dirty="0" smtClean="0"/>
              <a:t>4th </a:t>
            </a:r>
            <a:r>
              <a:rPr lang="en-GB" sz="2400" dirty="0"/>
              <a:t>June </a:t>
            </a:r>
            <a:r>
              <a:rPr lang="en-GB" sz="2400" dirty="0" smtClean="0"/>
              <a:t>2015, </a:t>
            </a:r>
            <a:r>
              <a:rPr lang="en-GB" sz="2400" dirty="0"/>
              <a:t>University of Leicester</a:t>
            </a:r>
          </a:p>
          <a:p>
            <a:r>
              <a:rPr lang="en-GB" sz="2400" dirty="0"/>
              <a:t>  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2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0" name="Picture 6" descr="http://stupidknews.com/wp-content/uploads/2011/09/smiley-fac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60848"/>
            <a:ext cx="1368152" cy="12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16631"/>
            <a:ext cx="742806" cy="6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/>
          <a:lstStyle/>
          <a:p>
            <a:r>
              <a:rPr lang="en-GB" sz="3600" dirty="0" smtClean="0"/>
              <a:t>Objectives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488832" cy="518457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1</a:t>
            </a:r>
            <a:r>
              <a:rPr lang="en-GB" sz="2400" dirty="0"/>
              <a:t>. To examine the current state </a:t>
            </a:r>
            <a:r>
              <a:rPr lang="en-GB" sz="2400" dirty="0" smtClean="0"/>
              <a:t>of wellbeing and happiness </a:t>
            </a:r>
            <a:r>
              <a:rPr lang="en-GB" sz="2400" dirty="0"/>
              <a:t>across ethnic and cultural </a:t>
            </a:r>
            <a:r>
              <a:rPr lang="en-GB" sz="2400" dirty="0" smtClean="0"/>
              <a:t>groups during 2011-12 and 2012-13.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2. To identify </a:t>
            </a:r>
            <a:r>
              <a:rPr lang="en-GB" sz="2400" u="sng" dirty="0"/>
              <a:t>key variants</a:t>
            </a:r>
            <a:r>
              <a:rPr lang="en-GB" sz="2400" dirty="0"/>
              <a:t> </a:t>
            </a:r>
            <a:r>
              <a:rPr lang="en-GB" sz="2400" dirty="0" smtClean="0"/>
              <a:t>(socioeconomic </a:t>
            </a:r>
            <a:r>
              <a:rPr lang="en-GB" sz="2400" dirty="0"/>
              <a:t>status</a:t>
            </a:r>
            <a:r>
              <a:rPr lang="en-GB" sz="2400" dirty="0" smtClean="0"/>
              <a:t>, employment status, </a:t>
            </a:r>
            <a:r>
              <a:rPr lang="en-GB" sz="2400" dirty="0"/>
              <a:t>housing, deprivation level and </a:t>
            </a:r>
            <a:r>
              <a:rPr lang="en-GB" sz="2400" dirty="0" smtClean="0"/>
              <a:t>other geographical </a:t>
            </a:r>
            <a:r>
              <a:rPr lang="en-GB" sz="2400" dirty="0"/>
              <a:t>factors, ageing and </a:t>
            </a:r>
            <a:r>
              <a:rPr lang="en-GB" sz="2400" dirty="0" smtClean="0"/>
              <a:t>life-cycle attributes)  overall and by ethnic groups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3</a:t>
            </a:r>
            <a:r>
              <a:rPr lang="en-GB" sz="2400" dirty="0"/>
              <a:t>. To determine the </a:t>
            </a:r>
            <a:r>
              <a:rPr lang="en-GB" sz="2400" u="sng" dirty="0"/>
              <a:t>adjusted </a:t>
            </a:r>
            <a:r>
              <a:rPr lang="en-GB" sz="2400" u="sng" dirty="0" smtClean="0"/>
              <a:t>wellbeing and happiness </a:t>
            </a:r>
            <a:r>
              <a:rPr lang="en-GB" sz="2400" dirty="0"/>
              <a:t>levels by ethnic groups after </a:t>
            </a:r>
            <a:r>
              <a:rPr lang="en-GB" sz="2400" dirty="0" smtClean="0"/>
              <a:t>controlling </a:t>
            </a:r>
            <a:r>
              <a:rPr lang="en-GB" sz="2400" dirty="0"/>
              <a:t>for </a:t>
            </a:r>
            <a:r>
              <a:rPr lang="en-GB" sz="2400" dirty="0" smtClean="0"/>
              <a:t>demographic, socioeconomic, contextual </a:t>
            </a:r>
            <a:r>
              <a:rPr lang="en-GB" sz="2400" dirty="0"/>
              <a:t>and life-cycle factors.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18388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476672"/>
            <a:ext cx="8178132" cy="936104"/>
          </a:xfrm>
        </p:spPr>
        <p:txBody>
          <a:bodyPr/>
          <a:lstStyle/>
          <a:p>
            <a:r>
              <a:rPr lang="en-GB" sz="2800" kern="1200" dirty="0" smtClean="0">
                <a:solidFill>
                  <a:schemeClr val="dk1"/>
                </a:solidFill>
                <a:cs typeface="+mn-cs"/>
              </a:rPr>
              <a:t>SWB questions in Annual Population Surveys</a:t>
            </a:r>
            <a:endParaRPr lang="en-GB" sz="18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5328592"/>
          </a:xfrm>
        </p:spPr>
        <p:txBody>
          <a:bodyPr/>
          <a:lstStyle/>
          <a:p>
            <a:pPr algn="l"/>
            <a:r>
              <a:rPr lang="en-GB" sz="2400" u="sng" dirty="0">
                <a:solidFill>
                  <a:srgbClr val="000000"/>
                </a:solidFill>
                <a:latin typeface="Arial"/>
              </a:rPr>
              <a:t>APS Coverage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155,000 households/360,000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people in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UK </a:t>
            </a:r>
          </a:p>
          <a:p>
            <a:pPr algn="l"/>
            <a:r>
              <a:rPr lang="en-GB" sz="2400" dirty="0" smtClean="0">
                <a:solidFill>
                  <a:srgbClr val="000000"/>
                </a:solidFill>
                <a:latin typeface="Arial"/>
              </a:rPr>
              <a:t>	Items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of information: their own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circumstances and 	experiences regarding housing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, employment, education,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	health </a:t>
            </a:r>
            <a:r>
              <a:rPr lang="en-GB" sz="2400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GB" sz="2400" dirty="0" smtClean="0">
                <a:solidFill>
                  <a:srgbClr val="000000"/>
                </a:solidFill>
                <a:latin typeface="Arial"/>
              </a:rPr>
              <a:t>wellbeing; etc.</a:t>
            </a:r>
            <a:endParaRPr lang="en-GB" sz="2400" dirty="0">
              <a:solidFill>
                <a:srgbClr val="000000"/>
              </a:solidFill>
              <a:latin typeface="Arial"/>
            </a:endParaRPr>
          </a:p>
          <a:p>
            <a:pPr algn="l"/>
            <a:r>
              <a:rPr lang="en-GB" sz="2400" i="1" u="sng" dirty="0" smtClean="0">
                <a:solidFill>
                  <a:srgbClr val="000000"/>
                </a:solidFill>
                <a:latin typeface="Arial"/>
              </a:rPr>
              <a:t>SWB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how satisfied are you with your life nowadays? </a:t>
            </a: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 </a:t>
            </a:r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to what extent do you feel the things you do in your life are worthwhile? </a:t>
            </a:r>
            <a:endParaRPr lang="en-GB" sz="1800" i="1" dirty="0" smtClean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, how happy did you feel yesterday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?  </a:t>
            </a:r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sz="1800" i="1" dirty="0">
                <a:solidFill>
                  <a:srgbClr val="000000"/>
                </a:solidFill>
                <a:latin typeface="Arial"/>
              </a:rPr>
              <a:t>, how anxious did you feel yesterday</a:t>
            </a:r>
            <a:r>
              <a:rPr lang="en-GB" sz="1800" i="1" dirty="0" smtClean="0">
                <a:solidFill>
                  <a:srgbClr val="000000"/>
                </a:solidFill>
                <a:latin typeface="Arial"/>
              </a:rPr>
              <a:t>?  </a:t>
            </a:r>
          </a:p>
          <a:p>
            <a:pPr algn="l"/>
            <a:endParaRPr lang="en-GB" sz="1200" dirty="0" smtClean="0">
              <a:solidFill>
                <a:srgbClr val="000000"/>
              </a:solidFill>
              <a:latin typeface="Arial"/>
            </a:endParaRP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Rating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: 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0 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to 10 scale, where 0 = ‘not at all’ and 10 = ‘completely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’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No proxy response</a:t>
            </a:r>
            <a:r>
              <a:rPr lang="en-GB" sz="1800" dirty="0">
                <a:solidFill>
                  <a:srgbClr val="000000"/>
                </a:solidFill>
                <a:latin typeface="Arial"/>
              </a:rPr>
              <a:t>, uses both face-to-face and telephone interviews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b="1" dirty="0" smtClean="0">
                <a:solidFill>
                  <a:srgbClr val="000000"/>
                </a:solidFill>
                <a:latin typeface="Arial"/>
              </a:rPr>
              <a:t>Coverage:165,000 people aged 16 and over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Time period: Apr 2011-Mar 2012</a:t>
            </a:r>
            <a:endParaRPr lang="en-GB" sz="20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21993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84976" cy="5040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>
                <a:latin typeface="Arial"/>
                <a:ea typeface="MS Mincho"/>
              </a:rPr>
              <a:t>Subjective wellbeing: percentage of adults reporting 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very </a:t>
            </a:r>
            <a:r>
              <a:rPr lang="en-GB" sz="2400" dirty="0">
                <a:latin typeface="Arial"/>
                <a:ea typeface="MS Mincho"/>
              </a:rPr>
              <a:t>low, low, medium and high ratings, </a:t>
            </a:r>
            <a:r>
              <a:rPr lang="en-GB" sz="2400" dirty="0" smtClean="0">
                <a:latin typeface="Arial"/>
                <a:ea typeface="MS Mincho"/>
              </a:rPr>
              <a:t>2011–12</a:t>
            </a:r>
            <a:r>
              <a:rPr lang="en-GB" sz="1200" dirty="0" smtClean="0">
                <a:latin typeface="Arial"/>
                <a:ea typeface="MS Mincho"/>
              </a:rPr>
              <a:t/>
            </a:r>
            <a:br>
              <a:rPr lang="en-GB" sz="1200" dirty="0" smtClean="0">
                <a:latin typeface="Arial"/>
                <a:ea typeface="MS Mincho"/>
              </a:rPr>
            </a:br>
            <a:r>
              <a:rPr lang="en-GB" sz="3600" dirty="0"/>
              <a:t>	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33" y="1628800"/>
            <a:ext cx="820891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44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84976" cy="5040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>
                <a:latin typeface="Arial"/>
                <a:ea typeface="MS Mincho"/>
              </a:rPr>
              <a:t>Subjective </a:t>
            </a:r>
            <a:r>
              <a:rPr lang="en-GB" sz="2400" dirty="0" smtClean="0">
                <a:latin typeface="Arial"/>
                <a:ea typeface="MS Mincho"/>
              </a:rPr>
              <a:t>wellbeing ratings (mean) by gender, 2011–12</a:t>
            </a:r>
            <a:r>
              <a:rPr lang="en-GB" sz="1200" dirty="0" smtClean="0">
                <a:latin typeface="Arial"/>
                <a:ea typeface="MS Mincho"/>
              </a:rPr>
              <a:t/>
            </a:r>
            <a:br>
              <a:rPr lang="en-GB" sz="1200" dirty="0" smtClean="0">
                <a:latin typeface="Arial"/>
                <a:ea typeface="MS Mincho"/>
              </a:rPr>
            </a:br>
            <a:r>
              <a:rPr lang="en-GB" sz="3600" dirty="0"/>
              <a:t>	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8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976441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7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6830959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609933"/>
              </p:ext>
            </p:extLst>
          </p:nvPr>
        </p:nvGraphicFramePr>
        <p:xfrm>
          <a:off x="-15362" y="0"/>
          <a:ext cx="916093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97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277515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9697515"/>
              </p:ext>
            </p:extLst>
          </p:nvPr>
        </p:nvGraphicFramePr>
        <p:xfrm>
          <a:off x="107504" y="116632"/>
          <a:ext cx="8928992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011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236499"/>
              </p:ext>
            </p:extLst>
          </p:nvPr>
        </p:nvGraphicFramePr>
        <p:xfrm>
          <a:off x="0" y="44624"/>
          <a:ext cx="9108504" cy="698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693372"/>
              </p:ext>
            </p:extLst>
          </p:nvPr>
        </p:nvGraphicFramePr>
        <p:xfrm>
          <a:off x="35496" y="44624"/>
          <a:ext cx="9073008" cy="66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240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588224" cy="504056"/>
          </a:xfrm>
        </p:spPr>
        <p:txBody>
          <a:bodyPr/>
          <a:lstStyle/>
          <a:p>
            <a:r>
              <a:rPr lang="en-GB" sz="2000" dirty="0" smtClean="0"/>
              <a:t>Mean Anxious &amp; Life Satisfaction Ratings by Gender</a:t>
            </a:r>
            <a:endParaRPr lang="en-GB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818851"/>
              </p:ext>
            </p:extLst>
          </p:nvPr>
        </p:nvGraphicFramePr>
        <p:xfrm>
          <a:off x="107504" y="692696"/>
          <a:ext cx="4248472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10539"/>
              </p:ext>
            </p:extLst>
          </p:nvPr>
        </p:nvGraphicFramePr>
        <p:xfrm>
          <a:off x="4283968" y="620688"/>
          <a:ext cx="475252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ight Arrow 6"/>
          <p:cNvSpPr/>
          <p:nvPr/>
        </p:nvSpPr>
        <p:spPr>
          <a:xfrm>
            <a:off x="5076056" y="5719005"/>
            <a:ext cx="504056" cy="14853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8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548680"/>
          </a:xfrm>
        </p:spPr>
        <p:txBody>
          <a:bodyPr/>
          <a:lstStyle/>
          <a:p>
            <a:r>
              <a:rPr lang="en-GB" sz="2000" dirty="0" smtClean="0"/>
              <a:t>Mean Anxious &amp; Life Satisfaction Ratings by Age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2899476"/>
              </p:ext>
            </p:extLst>
          </p:nvPr>
        </p:nvGraphicFramePr>
        <p:xfrm>
          <a:off x="107504" y="3501008"/>
          <a:ext cx="892899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69763"/>
              </p:ext>
            </p:extLst>
          </p:nvPr>
        </p:nvGraphicFramePr>
        <p:xfrm>
          <a:off x="28848" y="620688"/>
          <a:ext cx="9001000" cy="3175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071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620688"/>
            <a:ext cx="7715304" cy="576064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</a:rPr>
              <a:t>Overview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352928" cy="51845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Background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ONS efforts on wellbeing measurement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Wellbeing status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Why this topic?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Differentials in wellbeing by ethnic groups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/>
              <a:t>Differentials in </a:t>
            </a:r>
            <a:r>
              <a:rPr lang="en-GB" sz="2600" b="1" i="1" dirty="0" smtClean="0"/>
              <a:t>wellbeing by deprivation &amp; geography</a:t>
            </a:r>
            <a:endParaRPr lang="en-GB" sz="26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Determinants of wellbeing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dirty="0" smtClean="0"/>
              <a:t>International comparison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600" b="1" i="1" smtClean="0"/>
              <a:t>Research issues</a:t>
            </a:r>
            <a:endParaRPr lang="en-GB" sz="2600" b="1" i="1" dirty="0"/>
          </a:p>
        </p:txBody>
      </p:sp>
    </p:spTree>
    <p:extLst>
      <p:ext uri="{BB962C8B-B14F-4D97-AF65-F5344CB8AC3E}">
        <p14:creationId xmlns:p14="http://schemas.microsoft.com/office/powerpoint/2010/main" val="21028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267744" y="1"/>
            <a:ext cx="6876256" cy="836712"/>
          </a:xfrm>
        </p:spPr>
        <p:txBody>
          <a:bodyPr/>
          <a:lstStyle/>
          <a:p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% Reported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high(8-10</a:t>
            </a:r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)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ratings of life </a:t>
            </a:r>
            <a:r>
              <a:rPr lang="en-GB" sz="20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satisfaction, </a:t>
            </a:r>
            <a:r>
              <a:rPr lang="en-GB" sz="20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worthwhile &amp; happy, Very high(6-10) ratings of anxious</a:t>
            </a:r>
            <a:endParaRPr lang="en-GB" dirty="0" smtClean="0"/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836713"/>
            <a:ext cx="8784976" cy="5760639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1100" dirty="0" smtClean="0"/>
              <a:t>.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80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950257"/>
              </p:ext>
            </p:extLst>
          </p:nvPr>
        </p:nvGraphicFramePr>
        <p:xfrm>
          <a:off x="107504" y="764704"/>
          <a:ext cx="467106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157081"/>
              </p:ext>
            </p:extLst>
          </p:nvPr>
        </p:nvGraphicFramePr>
        <p:xfrm>
          <a:off x="4572000" y="764704"/>
          <a:ext cx="446449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Deprivation within England, 2010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3" y="1604500"/>
            <a:ext cx="3757353" cy="4522124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000" dirty="0" smtClean="0"/>
              <a:t>2010 Index of Multiple Deprivation for </a:t>
            </a:r>
            <a:r>
              <a:rPr lang="en-GB" sz="2000" dirty="0"/>
              <a:t>32482 </a:t>
            </a:r>
            <a:r>
              <a:rPr lang="en-GB" sz="2000" dirty="0" smtClean="0"/>
              <a:t>LSOAs in England.</a:t>
            </a:r>
          </a:p>
          <a:p>
            <a:r>
              <a:rPr lang="en-GB" sz="2000" dirty="0" smtClean="0"/>
              <a:t>Greatest deprivation in inner areas of large cities.</a:t>
            </a:r>
          </a:p>
          <a:p>
            <a:r>
              <a:rPr lang="en-GB" sz="2000" dirty="0" smtClean="0"/>
              <a:t>South-east corner of England least deprived.</a:t>
            </a:r>
          </a:p>
          <a:p>
            <a:r>
              <a:rPr lang="en-GB" sz="2000" dirty="0" smtClean="0"/>
              <a:t>Suburbs and commuter fringes are relatively prosperous.</a:t>
            </a:r>
          </a:p>
          <a:p>
            <a:r>
              <a:rPr lang="en-GB" sz="2000" dirty="0" smtClean="0"/>
              <a:t>Also deprivation in remoter and peripheral rural areas.</a:t>
            </a:r>
          </a:p>
        </p:txBody>
      </p:sp>
    </p:spTree>
    <p:extLst>
      <p:ext uri="{BB962C8B-B14F-4D97-AF65-F5344CB8AC3E}">
        <p14:creationId xmlns:p14="http://schemas.microsoft.com/office/powerpoint/2010/main" val="39241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Geography of ethnic minorities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31" y="1600200"/>
            <a:ext cx="2858537" cy="453072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231" y="1600200"/>
            <a:ext cx="2858537" cy="4530725"/>
          </a:xfrm>
        </p:spPr>
      </p:pic>
    </p:spTree>
    <p:extLst>
      <p:ext uri="{BB962C8B-B14F-4D97-AF65-F5344CB8AC3E}">
        <p14:creationId xmlns:p14="http://schemas.microsoft.com/office/powerpoint/2010/main" val="36340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Minority population</a:t>
            </a:r>
            <a:r>
              <a:rPr lang="en-GB" dirty="0" smtClean="0"/>
              <a:t> </a:t>
            </a:r>
            <a:r>
              <a:rPr lang="en-GB" sz="3600" dirty="0" smtClean="0"/>
              <a:t>distribution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ethnic minority population in 2011 was still geographically concentrated into London and the larger cities of the English midlands and Pennine belt.</a:t>
            </a:r>
          </a:p>
          <a:p>
            <a:r>
              <a:rPr lang="en-GB" sz="2000" dirty="0" smtClean="0"/>
              <a:t>There are significant populations in the commuter hinterlands of these cities and more accessible rural areas, but the ethnic minority share of the population is smallest </a:t>
            </a:r>
            <a:r>
              <a:rPr lang="en-GB" sz="2000" dirty="0"/>
              <a:t>in Northern </a:t>
            </a:r>
            <a:r>
              <a:rPr lang="en-GB" sz="2000" dirty="0" smtClean="0"/>
              <a:t>Ireland, Wales, Scotland, eastern England, and the more rural periphery of England.</a:t>
            </a:r>
          </a:p>
          <a:p>
            <a:r>
              <a:rPr lang="en-GB" sz="2000" dirty="0" smtClean="0"/>
              <a:t>However, the ethnic minority population grew in all parts of the UK between 2001 and 2011. </a:t>
            </a:r>
          </a:p>
          <a:p>
            <a:r>
              <a:rPr lang="en-GB" sz="2000" dirty="0" smtClean="0"/>
              <a:t>The ethnic minority population spreading outwards from the traditional areas of concentration. </a:t>
            </a:r>
          </a:p>
          <a:p>
            <a:r>
              <a:rPr lang="en-GB" sz="2000" dirty="0" smtClean="0"/>
              <a:t>However, these remained the locations of fastest growth</a:t>
            </a:r>
            <a:r>
              <a:rPr lang="en-GB" sz="2000" dirty="0"/>
              <a:t> </a:t>
            </a:r>
            <a:r>
              <a:rPr lang="en-GB" sz="2000" dirty="0" smtClean="0"/>
              <a:t>between 2001 and 2011.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1631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Ethnicity</a:t>
            </a:r>
            <a:r>
              <a:rPr lang="en-GB" dirty="0" smtClean="0"/>
              <a:t> </a:t>
            </a:r>
            <a:r>
              <a:rPr lang="en-GB" sz="3600" dirty="0" smtClean="0"/>
              <a:t>and deprivation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76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Over-representation by IMD </a:t>
            </a:r>
            <a:r>
              <a:rPr lang="en-GB" sz="3200" dirty="0" err="1" smtClean="0"/>
              <a:t>decile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665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Ethnicity and disadvantage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preceding charts show a clear pattern of geographical concentration of people from ethnic minorities in areas of relative deprivation.</a:t>
            </a:r>
          </a:p>
          <a:p>
            <a:r>
              <a:rPr lang="en-GB" sz="2000" dirty="0" smtClean="0"/>
              <a:t>Ethnic minorities formed one-fifths of England’s population in 2011. However, they formed more than a quarter of the population in each of the two most deprived </a:t>
            </a:r>
            <a:r>
              <a:rPr lang="en-GB" sz="2000" dirty="0" err="1" smtClean="0"/>
              <a:t>deciles</a:t>
            </a:r>
            <a:r>
              <a:rPr lang="en-GB" sz="2000" dirty="0" smtClean="0"/>
              <a:t> and only 6.5% of the population of the two least deprived </a:t>
            </a:r>
            <a:r>
              <a:rPr lang="en-GB" sz="2000" dirty="0" err="1" smtClean="0"/>
              <a:t>deciles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59.7% of Bangladeshi, 52.1% of Pakistani and 48.1% of Black-African people lived in the most deprived 20% of LSOAs.</a:t>
            </a:r>
          </a:p>
          <a:p>
            <a:r>
              <a:rPr lang="en-GB" sz="2000" dirty="0" smtClean="0"/>
              <a:t>Indian and Chinese people were the least likely ethnic minorities to live in the most deprived 20% of LSOAs.</a:t>
            </a:r>
          </a:p>
          <a:p>
            <a:r>
              <a:rPr lang="en-GB" sz="2000" dirty="0" smtClean="0"/>
              <a:t>16% of Chinese, 12.9% of Indian and 12.9% of people of mixed parentage lived in the least deprived 20% of LSOAs.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48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84976" cy="4320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000" dirty="0" smtClean="0">
                <a:latin typeface="Arial"/>
                <a:ea typeface="MS Mincho"/>
              </a:rPr>
              <a:t>% Reported medium/high (7-10) </a:t>
            </a:r>
            <a:r>
              <a:rPr lang="en-GB" sz="2000" dirty="0">
                <a:latin typeface="Arial"/>
                <a:ea typeface="MS Mincho"/>
              </a:rPr>
              <a:t>life satisfaction, </a:t>
            </a:r>
            <a:r>
              <a:rPr lang="en-GB" sz="2000" dirty="0" smtClean="0">
                <a:latin typeface="Arial"/>
                <a:ea typeface="MS Mincho"/>
              </a:rPr>
              <a:t>worthwhile and </a:t>
            </a:r>
            <a:r>
              <a:rPr lang="en-GB" sz="2000" dirty="0">
                <a:latin typeface="Arial"/>
                <a:ea typeface="MS Mincho"/>
              </a:rPr>
              <a:t>happy yesterday ratings and </a:t>
            </a:r>
            <a:r>
              <a:rPr lang="en-GB" sz="2000" dirty="0" smtClean="0">
                <a:latin typeface="Arial"/>
                <a:ea typeface="MS Mincho"/>
              </a:rPr>
              <a:t>high/very </a:t>
            </a:r>
            <a:r>
              <a:rPr lang="en-GB" sz="2000" dirty="0">
                <a:latin typeface="Arial"/>
                <a:ea typeface="MS Mincho"/>
              </a:rPr>
              <a:t>high (4–10) anxious yesterday </a:t>
            </a:r>
            <a:r>
              <a:rPr lang="en-GB" sz="2000" dirty="0" smtClean="0">
                <a:latin typeface="Arial"/>
                <a:ea typeface="MS Mincho"/>
              </a:rPr>
              <a:t>ratings by countries </a:t>
            </a:r>
            <a:r>
              <a:rPr lang="en-GB" sz="2000" dirty="0">
                <a:latin typeface="Arial"/>
                <a:ea typeface="MS Mincho"/>
              </a:rPr>
              <a:t>of the UK, </a:t>
            </a:r>
            <a:r>
              <a:rPr lang="en-GB" sz="2000" dirty="0" smtClean="0">
                <a:latin typeface="Arial"/>
                <a:ea typeface="MS Mincho"/>
              </a:rPr>
              <a:t>2011–12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 </a:t>
            </a:r>
            <a:r>
              <a:rPr lang="en-GB" sz="2400" dirty="0"/>
              <a:t>	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08911" cy="472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627755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srgbClr val="000000"/>
                </a:solidFill>
              </a:rPr>
              <a:t>For 'Life satisfaction', 'Worthwhile' and 'Happy yesterday', medium/high is 7 to 10 on a 11 point </a:t>
            </a:r>
            <a:r>
              <a:rPr lang="en-GB" sz="1400" dirty="0" smtClean="0">
                <a:solidFill>
                  <a:srgbClr val="000000"/>
                </a:solidFill>
              </a:rPr>
              <a:t>scale (0 </a:t>
            </a:r>
            <a:r>
              <a:rPr lang="en-GB" sz="1400" dirty="0">
                <a:solidFill>
                  <a:srgbClr val="000000"/>
                </a:solidFill>
              </a:rPr>
              <a:t>is not at all and 10 is </a:t>
            </a:r>
            <a:r>
              <a:rPr lang="en-GB" sz="1400" dirty="0" smtClean="0">
                <a:solidFill>
                  <a:srgbClr val="000000"/>
                </a:solidFill>
              </a:rPr>
              <a:t>completely). </a:t>
            </a:r>
            <a:r>
              <a:rPr lang="en-GB" sz="1400" dirty="0">
                <a:solidFill>
                  <a:srgbClr val="000000"/>
                </a:solidFill>
              </a:rPr>
              <a:t>For 'Anxious yesterday', medium/low is 0 to 3 on the same scale.</a:t>
            </a:r>
          </a:p>
        </p:txBody>
      </p:sp>
    </p:spTree>
    <p:extLst>
      <p:ext uri="{BB962C8B-B14F-4D97-AF65-F5344CB8AC3E}">
        <p14:creationId xmlns:p14="http://schemas.microsoft.com/office/powerpoint/2010/main" val="41185583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67109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sz="2400" dirty="0"/>
              <a:t>	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84784"/>
            <a:ext cx="849694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51520" y="980728"/>
            <a:ext cx="878497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Helvetica" pitchFamily="8" charset="0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GB" sz="2000" dirty="0" smtClean="0">
                <a:latin typeface="Arial"/>
                <a:ea typeface="MS Mincho"/>
              </a:rPr>
              <a:t>% Reported medium/high (7-10) life satisfaction, worthwhile and happy yesterday ratings and high/very high (4–10) anxious yesterday ratings by region, 2011–12</a:t>
            </a:r>
            <a:r>
              <a:rPr lang="en-GB" sz="2400" dirty="0" smtClean="0">
                <a:latin typeface="Arial"/>
                <a:ea typeface="MS Mincho"/>
              </a:rPr>
              <a:t/>
            </a:r>
            <a:br>
              <a:rPr lang="en-GB" sz="2400" dirty="0" smtClean="0">
                <a:latin typeface="Arial"/>
                <a:ea typeface="MS Mincho"/>
              </a:rPr>
            </a:br>
            <a:r>
              <a:rPr lang="en-GB" sz="2400" dirty="0" smtClean="0">
                <a:latin typeface="Arial"/>
                <a:ea typeface="MS Mincho"/>
              </a:rPr>
              <a:t> </a:t>
            </a:r>
            <a:r>
              <a:rPr lang="en-GB" sz="2400" dirty="0" smtClean="0"/>
              <a:t>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28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0"/>
            <a:ext cx="6419056" cy="836712"/>
          </a:xfrm>
        </p:spPr>
        <p:txBody>
          <a:bodyPr/>
          <a:lstStyle/>
          <a:p>
            <a:r>
              <a:rPr lang="en-GB" sz="2000" dirty="0" smtClean="0"/>
              <a:t>Mean Wellbeing Ratings by Gender </a:t>
            </a:r>
            <a:br>
              <a:rPr lang="en-GB" sz="2000" dirty="0" smtClean="0"/>
            </a:br>
            <a:r>
              <a:rPr lang="en-GB" sz="2000" dirty="0" smtClean="0"/>
              <a:t>and Deprivation (IMD) Quintiles, England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614722"/>
              </p:ext>
            </p:extLst>
          </p:nvPr>
        </p:nvGraphicFramePr>
        <p:xfrm>
          <a:off x="107504" y="692696"/>
          <a:ext cx="903649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380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Societal Happiness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/>
          <a:lstStyle/>
          <a:p>
            <a:r>
              <a:rPr lang="en-GB" sz="2400" dirty="0"/>
              <a:t>The importance of happiness in society </a:t>
            </a:r>
            <a:r>
              <a:rPr lang="en-GB" sz="2400" dirty="0" smtClean="0"/>
              <a:t>is acknowledged </a:t>
            </a:r>
            <a:r>
              <a:rPr lang="en-GB" sz="2400" dirty="0"/>
              <a:t>at least as far back as the ancient Greek </a:t>
            </a:r>
            <a:r>
              <a:rPr lang="en-GB" sz="2400" dirty="0" smtClean="0"/>
              <a:t>philosophers e.g. Aristotle </a:t>
            </a:r>
            <a:endParaRPr lang="en-GB" sz="2400" dirty="0"/>
          </a:p>
          <a:p>
            <a:r>
              <a:rPr lang="en-GB" sz="2400" dirty="0" smtClean="0"/>
              <a:t>Conception </a:t>
            </a:r>
            <a:r>
              <a:rPr lang="en-GB" sz="2400" dirty="0"/>
              <a:t>of the good life for humans is one in which they function well; this involves attaining </a:t>
            </a:r>
            <a:r>
              <a:rPr lang="en-GB" sz="2400" dirty="0" smtClean="0"/>
              <a:t>moral and </a:t>
            </a:r>
            <a:r>
              <a:rPr lang="en-GB" sz="2400" dirty="0"/>
              <a:t>intellectual virtues (</a:t>
            </a:r>
            <a:r>
              <a:rPr lang="en-GB" sz="2400" dirty="0" err="1"/>
              <a:t>Allmark</a:t>
            </a:r>
            <a:r>
              <a:rPr lang="en-GB" sz="2400" dirty="0"/>
              <a:t> 2005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Gross </a:t>
            </a:r>
            <a:r>
              <a:rPr lang="en-GB" sz="2400" dirty="0"/>
              <a:t>Domestic Product (GDP) has been generally accepted </a:t>
            </a:r>
            <a:r>
              <a:rPr lang="en-GB" sz="2400" dirty="0" smtClean="0"/>
              <a:t>as a </a:t>
            </a:r>
            <a:r>
              <a:rPr lang="en-GB" sz="2400" dirty="0"/>
              <a:t>measure of national economic </a:t>
            </a:r>
            <a:r>
              <a:rPr lang="en-GB" sz="2400" dirty="0" smtClean="0"/>
              <a:t>prosperity BUT lead to widespread social inequalities</a:t>
            </a:r>
          </a:p>
          <a:p>
            <a:r>
              <a:rPr lang="en-GB" sz="2400" dirty="0" smtClean="0"/>
              <a:t>New </a:t>
            </a:r>
            <a:r>
              <a:rPr lang="en-GB" sz="2400" dirty="0"/>
              <a:t>concept of </a:t>
            </a:r>
            <a:r>
              <a:rPr lang="en-GB" sz="2400" dirty="0" smtClean="0"/>
              <a:t>SWB </a:t>
            </a:r>
            <a:r>
              <a:rPr lang="en-GB" sz="2400" dirty="0"/>
              <a:t>emerged over </a:t>
            </a:r>
            <a:r>
              <a:rPr lang="en-GB" sz="2400" dirty="0" smtClean="0"/>
              <a:t>the last </a:t>
            </a:r>
            <a:r>
              <a:rPr lang="en-GB" sz="2400" dirty="0"/>
              <a:t>four decades as an alternative measure of social welfare to GDP in informing public </a:t>
            </a:r>
            <a:r>
              <a:rPr lang="en-GB" sz="2400" dirty="0" smtClean="0"/>
              <a:t>policy decisions </a:t>
            </a:r>
            <a:r>
              <a:rPr lang="en-GB" sz="2400" dirty="0"/>
              <a:t>(Layard 2005</a:t>
            </a:r>
            <a:r>
              <a:rPr lang="en-GB" sz="2400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92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6768752" cy="936104"/>
          </a:xfrm>
        </p:spPr>
        <p:txBody>
          <a:bodyPr/>
          <a:lstStyle/>
          <a:p>
            <a:r>
              <a:rPr lang="en-GB" sz="16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% Reported </a:t>
            </a:r>
            <a:r>
              <a:rPr lang="en-GB" sz="16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high(8-10</a:t>
            </a:r>
            <a:r>
              <a:rPr lang="en-GB" sz="1600" kern="1200" dirty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) ratings of life satisfaction, worthwhile &amp; happy, Very high(6-10) ratings of </a:t>
            </a:r>
            <a:r>
              <a:rPr lang="en-GB" sz="1600" kern="1200" dirty="0" smtClean="0">
                <a:solidFill>
                  <a:srgbClr val="000000"/>
                </a:solidFill>
                <a:latin typeface="Arial"/>
                <a:ea typeface="MS Mincho"/>
                <a:cs typeface="Arial" charset="0"/>
              </a:rPr>
              <a:t>anxious by d</a:t>
            </a:r>
            <a:r>
              <a:rPr lang="en-GB" sz="1600" dirty="0" smtClean="0"/>
              <a:t>eprivation (IMD) quintiles, England</a:t>
            </a:r>
            <a:endParaRPr lang="en-GB" sz="1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460247"/>
              </p:ext>
            </p:extLst>
          </p:nvPr>
        </p:nvGraphicFramePr>
        <p:xfrm>
          <a:off x="0" y="764704"/>
          <a:ext cx="9036496" cy="6118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164288" y="1196752"/>
            <a:ext cx="1440160" cy="100811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2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Geographical variations in Wellbeing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Scores on each indicator are most favourable in the most prosperous IMD quintiles and least favourable in the most deprived quintiles.</a:t>
            </a:r>
          </a:p>
          <a:p>
            <a:r>
              <a:rPr lang="en-GB" sz="2400" dirty="0" smtClean="0"/>
              <a:t>This pattern is similar for White, Black and Asian ethnic groups.</a:t>
            </a:r>
          </a:p>
          <a:p>
            <a:r>
              <a:rPr lang="en-GB" sz="2400" dirty="0" smtClean="0"/>
              <a:t>Wellbeing scores are least favourable in London and the West Midlands, in which the percentage of the population from </a:t>
            </a:r>
            <a:r>
              <a:rPr lang="en-GB" sz="2400" dirty="0"/>
              <a:t>ethnic </a:t>
            </a:r>
            <a:r>
              <a:rPr lang="en-GB" sz="2400" dirty="0" smtClean="0"/>
              <a:t>minorities is largest.</a:t>
            </a:r>
          </a:p>
          <a:p>
            <a:r>
              <a:rPr lang="en-GB" sz="2400" dirty="0" smtClean="0"/>
              <a:t>This suggests that ethnic minorities tend to live in areas of higher deprivation and lower wellbeing.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684336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9"/>
          <p:cNvSpPr>
            <a:spLocks noGrp="1"/>
          </p:cNvSpPr>
          <p:nvPr>
            <p:ph type="ctrTitle"/>
          </p:nvPr>
        </p:nvSpPr>
        <p:spPr>
          <a:xfrm>
            <a:off x="2987824" y="1"/>
            <a:ext cx="5760889" cy="692696"/>
          </a:xfrm>
        </p:spPr>
        <p:txBody>
          <a:bodyPr/>
          <a:lstStyle/>
          <a:p>
            <a:r>
              <a:rPr lang="en-GB" dirty="0" smtClean="0"/>
              <a:t>Multivariate Analyses</a:t>
            </a:r>
          </a:p>
        </p:txBody>
      </p:sp>
      <p:sp>
        <p:nvSpPr>
          <p:cNvPr id="19459" name="Subtitle 10"/>
          <p:cNvSpPr>
            <a:spLocks noGrp="1"/>
          </p:cNvSpPr>
          <p:nvPr>
            <p:ph type="subTitle" idx="1"/>
          </p:nvPr>
        </p:nvSpPr>
        <p:spPr>
          <a:xfrm>
            <a:off x="251520" y="764705"/>
            <a:ext cx="8784976" cy="5832648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u="sng" dirty="0" smtClean="0"/>
              <a:t>Dependent</a:t>
            </a:r>
            <a:r>
              <a:rPr lang="en-GB" dirty="0" smtClean="0"/>
              <a:t>: </a:t>
            </a:r>
            <a:r>
              <a:rPr lang="en-GB" sz="2600" dirty="0" smtClean="0"/>
              <a:t>H</a:t>
            </a:r>
            <a:r>
              <a:rPr lang="en-GB" sz="2600" dirty="0" smtClean="0">
                <a:latin typeface="Arial"/>
                <a:ea typeface="MS Mincho"/>
              </a:rPr>
              <a:t>igh Life satisfaction, Worthwhile and Happy yesterday ratings and Very High Anxious yesterday rating</a:t>
            </a:r>
            <a:endParaRPr lang="en-GB" sz="2600" dirty="0" smtClean="0"/>
          </a:p>
          <a:p>
            <a:pPr algn="l" eaLnBrk="1" hangingPunct="1">
              <a:lnSpc>
                <a:spcPct val="90000"/>
              </a:lnSpc>
            </a:pPr>
            <a:endParaRPr lang="en-GB" u="sng" dirty="0" smtClean="0"/>
          </a:p>
          <a:p>
            <a:pPr algn="l" eaLnBrk="1" hangingPunct="1">
              <a:lnSpc>
                <a:spcPct val="90000"/>
              </a:lnSpc>
            </a:pPr>
            <a:r>
              <a:rPr lang="en-GB" u="sng" dirty="0" smtClean="0"/>
              <a:t>Logistic Regression Models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1 (1 variable): Ethnic groups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2 (3 variables): + Demographic (age, gender)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3 (5 </a:t>
            </a:r>
            <a:r>
              <a:rPr lang="en-GB" sz="2400" dirty="0"/>
              <a:t>variables): + </a:t>
            </a:r>
            <a:r>
              <a:rPr lang="en-GB" sz="2400" dirty="0" smtClean="0"/>
              <a:t>Social (marital </a:t>
            </a:r>
            <a:r>
              <a:rPr lang="en-GB" sz="2400" dirty="0"/>
              <a:t>status, education completion </a:t>
            </a:r>
            <a:r>
              <a:rPr lang="en-GB" sz="2400" dirty="0" smtClean="0"/>
              <a:t>age, </a:t>
            </a:r>
            <a:r>
              <a:rPr lang="en-GB" sz="2400" dirty="0" smtClean="0">
                <a:solidFill>
                  <a:srgbClr val="FF0000"/>
                </a:solidFill>
              </a:rPr>
              <a:t>religion</a:t>
            </a:r>
            <a:r>
              <a:rPr lang="en-GB" sz="2400" dirty="0" smtClean="0"/>
              <a:t>) </a:t>
            </a:r>
            <a:endParaRPr lang="en-GB" sz="2400" dirty="0"/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</a:t>
            </a:r>
            <a:r>
              <a:rPr lang="en-GB" sz="2400" dirty="0"/>
              <a:t>4</a:t>
            </a:r>
            <a:r>
              <a:rPr lang="en-GB" sz="2400" dirty="0" smtClean="0"/>
              <a:t> (10 variables): +   + Health Status (chronic condition, disability, limits activity, health status,  smoking) 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5 (18 variables): +    +    + SES (highest education, employment type, occupation, job type, public/private, weekly pay, home ownership, benefits) </a:t>
            </a:r>
          </a:p>
          <a:p>
            <a:pPr algn="l" eaLnBrk="1" hangingPunct="1">
              <a:lnSpc>
                <a:spcPct val="90000"/>
              </a:lnSpc>
            </a:pPr>
            <a:r>
              <a:rPr lang="en-GB" sz="2400" dirty="0" smtClean="0"/>
              <a:t>Model 6 (21 variables): +   +   +  + Contextual (deprivation,  years of residence, </a:t>
            </a:r>
            <a:r>
              <a:rPr lang="en-GB" sz="2400" dirty="0" smtClean="0">
                <a:solidFill>
                  <a:srgbClr val="FF0000"/>
                </a:solidFill>
              </a:rPr>
              <a:t>year of in-migration</a:t>
            </a:r>
            <a:r>
              <a:rPr lang="en-GB" sz="2400" dirty="0" smtClean="0"/>
              <a:t>, geographical region)</a:t>
            </a:r>
          </a:p>
        </p:txBody>
      </p:sp>
      <p:sp>
        <p:nvSpPr>
          <p:cNvPr id="19460" name="AutoShape 4" descr="data:image/jpeg;base64,/9j/4AAQSkZJRgABAQAAAQABAAD/2wCEAAkGBxQHBhUUBxQWFhIWGBwYFxcXGBkWHxoZIBcYHB0cGBwcHSggHBwpGxcZIjEhJikrMS4uFx8zODMsQygtLisBCgoKDg0OGxAQGywmHyQsLS8tLC8tNCwuLCwsLCwsLSwsNSwsLC4vLS0sLSwsLCwsLCwsLCwsLiwsLCwsLCwsLP/AABEIAOEA4QMBEQACEQEDEQH/xAAcAAEAAgMBAQEAAAAAAAAAAAAABQYEBwgDAgH/xABLEAABAwIDBAYECwYCCQUAAAABAAIDBBEFBiESMUFRBxMiYXGBFCMykRUWQkNSYnKCkqGxJDM0c6LBJWMINURTsrPCw9EmNlSj8f/EABsBAQABBQEAAAAAAAAAAAAAAAAEAgMFBgcB/8QAOxEAAgECAgYJAgUCBgMAAAAAAAECAwQRMQUGEiFRcSJBYYGRobHB0RMyFEJS4fAjMyQlQ2KisnKCkv/aAAwDAQACEQMRAD8A3igCAIAgCAIAgCA/HO2W3doAgKxWZ8pIpzHhxfVSjeylYZrfaePVt+84KxXuaNBbVWSS7WeqLeRhuxvE8Q/gqaClb9KokMz7c+ris0Hu2ysHcaz2dPdTxlyWC8/guqjJ5nk/CK2sH+I4lML8KeOKADwJa9/9SxFXWys3/Tppc236YFxUF1s+fifDIP2yWrl/mVdQfyDwFj56x38sppckvdMq+jA+DkPD3H1lMxx5vL3n3ucVYenL9/6r8vg9+nHgPiFhwPYpYwebdpp94IXi03fr/VY+nHgffxNp4x+yvqYv5dXUN/LrLK/DWLSEfz480vg8+jA/W4JVUg/wzE6kd07YqgeB2mB9vvX71Opa13C/uQi+WK+fQpdBdR6jFMVw/wDfRUtW0f7tzqV58n7bCfvNWWt9abWe6pFx815b/ItuhLqMmDP1NHIG422WjeTYekM2WE90rSYv6gs7b3tvcLGlNPln4ZltxazLTDM2oiDoHBzSLhzSCCOYI0KlFJ9oAgCAIAgCAIAgCAIAgCAIAgCA+ZJBFGXSkBoFySbADmTwCAp1TnV2JSFmTYfSCDY1DyY6dp1GjrXmII3MFtd6xt9pa2s1/Ulv/St7/bvwK4wcsjEdlh2KO2s2VD6o7+qHqoG63Fomnt25vLvJade6y3NbdS6C8X4/C7yRGilmT9LTMo4AykY1jBoGsaGgeAGgWvTqTqS2ptt8XvLqWB6qk9CAIAgCAIAgCA+ZIxKwiUAg6EEXB8QvVJxeKBXn5SZRyF+WZX0Uh1tDYxOP14D6sjwDT3rO2esV3Q3Te2u3Pxz8cS1KjFnvFm6fBDbN8I6r/wCXThz4+Os0er4tLa9ptzvC3Cw03a3eEU8JcH7dT9ewjypyiXCjq2V1M2Sie18bhdrmEOBHcRoVmC2eyAIAgCAIAgCAIAgCAIAgIPMuZ4cvtY2baknk0hgjG1JIe4cGi2rjYCyt1asKUHObwSzZ6ljkVt2Cz5kkEmcXAx3uyijJ6putwZjoZniw39kG9gtI0nrLOpjTtdy/V1vlw9eRJhRS3yLJGwRRgRgBoFgALADkAtVcnJ4vMvn0vAEAQBAEAQBAEAQBAEAQBAVybLr8LqnT5QeKeVx2nwkEwTH67B7DtPbZY87rY9G6xVrfCFbpR/5L55PxRZnRTyJrLebGYtVGnrmGnrWC74Hm9x9OJ26Rmh1G62oC3u2uqVzTVSk8U/5h2MiuLTwZY1IPAgCAIAgCAIAgCAICrZmzO6mrPRMvtEta4XN/YgafnJiPyYNXKHfX1Gzp/UqvkutvgiqMXJ4IxsAwBuEl0k73TVUms1RJ7TzyHBjBwYNAAPFc30lpStfTxnuiso9S+X2+hMhBRJhY0rCAIAgCAIAgCAIAgCAIAgCAIAgI3HcDixymDaq4c07UcrDsvifwdG4atO7uNtbqZZX1azqbdJ811PmUyipLBnjgGY5aCvbR5rI612kFSBssqPquG6Obm3ceHJdH0bpSjfU8Y7pLNda+V2+5DnBxZclkygIAgCAIAgCAICrZtzDJT1DaPALOrZRe5F2wR7jLJ+jW8T+cK+vqdnRdSp3Lrb4IqjFyeCPPAMEjwOj2YCXPcdqWV5u+WQ73vPEk+5cyvr6reVXUqPkupLgibGKisESahlQQBAEAQBAEAQBAEAQBAEAQBAEAQBAYeL4XFjOHuhxBodG7hxB4Fp3hwOoIV63ualvUVSm8Gv54HjSawZhZYxuXDcRFBmN5c8g+i1B+fYN7X/5zRv8ApDXx6ZovSdO+pbS3SWa4fs+rwIU4OLLmsoUBAEAQBAEBBZwzD8XsMBhZ1tRK7q6eEb5JDuvyaN7ncAPBW6tWFKDnN4JZs9Sx3ETlnA/gimc6rf1tVM7rKiY73v5Dkxo0a3QADcuX6U0lO+rbb+1fauC+X1/sTYQ2UTKxpWEAQBAEAQBAEAQBAEAQBAEAQBAEAQBAEBG5gwaPHsNMVVcG4cx7TZ0cg1a9hGocD/44qVZXlS0rKrT6s1xXB/ztKZRUlgz0yTj78QZJTY12a6ms2XgJWn2J4/quA1HA3FhoupWd3TuqMatN7n5cU+1EKUXF4MtClFIQBAEB8TStghc6chrWgucToAALkk8rIDX+XdrMeLuxKtBDCDHRMN+xBfWQg7nyEXv9HZF1omsuk/qT/Cwe5fd2vh3evIlUYYdJlpWqF8IAgCAIAgCAj5Mcp48UFPJPGKg7oy4bXPdztrZSFZ13S+soPY44binaWOBIKOVBAEAQBAR8+OU9PibaeeeNs7vZjLgHG+7TmeA4qRGzrzpOtGDcV14binaWOBIKOVBAEAQBAEAQBAVzNtFJC+OuwYXqqW52Rp10J/eQutvuBdu+zgLb1ntAaS/C1/pzfQl5Pqfs+zkWqsNpYlxwfE48ZwuOegdtRStDmnuPA8iDoRwIK6QQzMQBAEBR+kGoOK1kOGUht1/raog6tpWEXGhBBkfZgPIOWN0rfKztpVOvJc3l4Z9xXCO08CcjjEUYbGAGgWAGgAG4BcslJyeLzJx9LwBAEAQBAEBgY/iQwfBJp3i/VRufbmQNB5mw81ItLd3FeFJfmaRTJ4LE5QqK6SorzNK9xlc7bL72O1e9wRuN11+FGEKappdFLDDs4EHHrOo8lYz8YMrQTv8Aaeyz+HbaS12nAbTSfAhcm0nafhbudFZJ7uT3ryJsJbUUybUErCAIDExevbheFSzTezExzz37LSbfkr1tRderGlHOTS8TxvBYnJ1fiEmIYk+epcTK9xeXfWJvpytw5WC7BSoQpUlSiuilhh2EBvHedOZBxs5gylBNL+8Ldl/22ktJ87bX3lyrS9orW8nSWWOK5Pf5ZE2nLajiWBY4rCAIAgCAIAgCArmV5fi3m6SifpT1W1UUvJsg/fxDXvEgAAABcukav3/4q22ZPpQ3Pl1Pw3c0Q6sdll9WeLQQHzI8RsJkNgBck8AgNf5KviklRiFRfaq3+qBv2aZl2xCx3XF3m2/aXPdZr361yqKyh6vPw3LxJdGOCxLQtbLwQBAEAQBAEBRumio6jIMoHy3xt/rDv+lZ/VmG1pCL4Jvyw9y1WfROcl00iG/egapM2UJGP+bncB4FjHfqXLnWtlNRvIyXXFeTa+CVQfRNkrWC8EAQFM6X6g0/R/UbBsXbDfIyNv8AkCPNZvVymp6Rp49WL8n7lqr9hzYuokQ3v0BVPWZZmYT7E9x3BzG/3aVz7W6nhdQlxj6N/JJoZM2etUL4QBAEAQBAEAQFdzzQvqMF63Dv4mleKiHfq5mpabbw5m023G4WX0HefhruLf2y6L78n3PDuLdWO1EuGD4izF8KinpPYlY17fAi9j3jd5Lp5CMxAVHpQrHRZY6ikNpayRlKw2vbrD2z4CMP18FZuK0aNKVSWUU34HqWLwM6jpm0dIyOnFmMaGNHJrQAB7guRVKkqk3OWbeL5snpYHsqD0IAgCAIAgCA1506C+SBbhMz9HrZNVX/AI7/ANX7Fmv9pz4ukEU3p/o/j/09Ufzv+21aBrc/8RT/APH3ZJoZM2ktSL4QBAUPpsbfIb7cJI7/AIrf3WwasP8AzBcn6Fqt9pzqumEQ3b/o+NIwyqPDrGD3Nd/5C0PW9/1aS7H6okUOs2ytPJAQBAEAQBAEAQBAQXRq/wCD5KygdupptuIWtaCa8jAOdndYPILq2i7r8TaQqPPDfzW5/JBnHCWBd1kCgomYH/CXSXTRa7FJTvqDy6yR3VMB7w1rz5rXdZq/07PYX5ml3Le/RF6isZFhXOyWEAQBAEAQBAEBT+luiNbkGo6sXLNmTya9pd/TtLNavVlT0hTx68V4p4eeBbqrGLOaV1IhnQ3QfR+jZHDz87K9/utH/wBsrm2tNXbv9n9MUvf3JVFdE2AtcLwQBAVXpSojX5Cqms3tYJPJjmvP9LSsvoGsqWkKTfW8PFNerLdVYxZzGuqkM6A6CaI0+TnPf87M5w+yA1n/ABNcuc611lO9UF+WK8Xi/RolUF0TYy1kvBAEAQBAEAQBAEBW5X/BnSZSyC+zVwyUz+Qcz10ZPfbbA8Vu+qdfGnUovqaa79z9F4kaut6Zflt5HNf5ed6bnDFJ73HXR07e4RRN2gPvSErRtbKuNWnT4JvxeHsSaC3NlmWpEgIAgCAIAgCAIDyq6ZtZSvjqBdj2lrhzaRYj3FV06kqc1OOaeK5o8axOcKzo2rYcy+jQRPcwu7M1j1exfRznbhYb27+AB0v06np+zlbfXlJJ4b49ePBL0eRDdOWOB0Rg+HNwjCooKb2ImBg77C1z3nf5rmlzXlXqyqyzk2yYlgsDMVk9CAID4miE8JbKLtcCCDxBFiPcvYycZKSzQOb8W6Nq2lzKaejhe9jnermsdjYvo57wLNIG8HiNL3F+n2+n7Sdt9ac0mlvj148Euvs8+shOnJPA6Dy/hLcDwWKnpvZiYG33XO9zvEuJPmub3lzK5ryrSzk8fhdy3EuKwWBIKOVBAEAQBAEAQBAEBVukF3otBT1F7ejVcEhP1TII3DwIkK2HVmrsXuz+pNeG/wBizWXRNhropENedHjQ/Cp5R89WVMh7/XOb+jB7lzjWWo5XzXBJe/uTKK6JaVgC6EAQBAEAQBAEAQBAEAQBAEAQBAEAQBAEAQBAEAQBAEBW+kenFVkWrDuERf5ss8fm1ZPQ1TYvqTXHDx3e5RUXRZ5/HXvHvXUSCeXRQdrIVOTvd1jj4maQrmmsL/zGp3f9UTaX2ItqwxcCAIAgCAIAgCAIAgCAIAgCAIAgCAIAgCAIAgCAIAgCAiM4M6zKVWDxp5f+W5TNHPC8pP8A3x9UUz+1nMvw7JzPvXXdhEA6D6J9MgUw4jrAfETSBcv1hX+Y1O7/AKom0vsRblhi4EAQBAEAQBAEAQBAEAQBAEAQBAEAQBAEAQBAEAQBAEBE5vdsZUqy7hTy/wDLcpmjljd0l/vj6opn9rOWvg2TkuvbSIB0l0dDqsCkjHzVVUx+6d5/6lzLWSGzfyfFJ+WHsTKP2lpWCLoQHnUy9RTuda+y0mw42F7KqEdqSjxZ4QORc0tzdgxnjZ1ZEjmFm1tWtYjWw3tcCshpXRzsKypN47k8cv5vKYT2liWJY0rCAIAgCAIAgCAIAgCAIAgCAIAgCAICDzpmEZXy8+oczbLS0Bm1s7Rc4C17G2lzu4Kfoyxd7cKjjhjjvzwwRROWysSRwmt+EsKimDS0Sxtk2TvG00Ose/VRrij9GrKnjjstrHk8CpPFYmWrJ6EBXukKbqMj1hdxhe38Q2f7rI6IhtX1Jf7k/DeUVPtZCfEf6oXUyCSuVmCizNikA0tVCfymiY6/va73LRtbKbVenU4xw8Hj7kqg9zRZ1qhfCAEXGqA050RVfwHnKsw+a4Bc7qwfpRucNPFhv4MW66xUvxNlRvI8Fjykl6Pd3kak8JOJuNaUSQgCAIAgCAIAgCAIAgCAIAgCAIAgCA1D06Yga2rpaCk1e9wkI+s4mOP9X/ktz1VoKnCrdzySw7lvfsR67xwibapoRTUzWR+y1oaPACw/RadObnJyebeJfR6Kk9CAqvSQwVWBxU7tfSamnht4ytcfyYSs9q1Tc75S/Sm/LD3LVZ9E2HsjkukEMomLN+DelCNx0ZWUrmW5ywv2t/8ALkP4VrOtFDbtFUX5X5Pd64F6g8JYFiXPyWEAQGi+laJ+VukOGuovnNmQcAXss17fAt2b/bK3/QEoXujp2s+rFdz3p9zxw5EWr0Z4o3ThOIMxbDY5qM3jkaHN8+B7xuI5haNcUJ0KsqU84vAkp4rEy1ZPQgCAIAgCAIAgCAIAgCAIAgCAIDyq6ltHSukqSGsY0ucTwaBcn3BV06cqk1CKxbeC5s8bwNFZIc7O/Sq6qqB2IyZrH5LW2bE3lcHZPfsuW/6UUdG6JVvHN9Hm3vk/XxRFh054m+lz0lhAEBWq9vwl0i0MLfZgZLVyDy6qPw7T3HyW6ap0N1Ss+yK9X7Eau8kX9bkRym9KMBiwOOrgBL6KZk9hvMd9iVvh1b3H7qi3lurihOk/zJrv6vMqi8HiS0UgljDozdpAII4g7iuSSi4tp5onn0vAEBTulbLvxhym/qBeaH1sdt5sDtNHi2+nMNWb0BffhLtbT6Mtz78n3PyxLdWO1EofQjm/0Wo9BxB3YebwE8HnezwdvHff6S2DWjRe3H8XTW9fdy493X2ci1Rnh0WbtWiEkIAgCAIAgCAIAgCAIAgCAIAgCA0/035vDY/QMPdqbOnI4De2Pz0cfu8yt01X0Xi/xdRdkfd+y7yPWn+VFh6GMu/A2V+tqG2lqSHm+8Ri/VjzBLvv9yxust9+IuvpxfRhu7+v47iqjHCOPEv610vBAEBBdH7PhLGa6td7L5RTQ/y4bgub3Olc/wDCuo6Ftfw9nCLzaxfN7/JYIg1JYyLusqUHlV07aylfHUjaY9pa4Hi0ixB8igKHkOZ1PRSUVYfXUMnUG9rui3wvsNwdHa32Sub6xWf0LtzWU9/f1+e/vJlGWMcCzrAl0IAgOduljKhyzmDrqAEU8ztthbcdXJvc243a9pu7TQeyulav6SV5b/SqffFYPtXU/Z/uQ6sNlmzOi7PYzNQCHEXAVcY14da0fLHf9IefGw1bT2hnZ1PqU1/Tf/F8OXDw536VTa3PMvq14uhAEAQBAEAQBAEAQBAEAQBAUzpIzyzKWH7MBDquQerZv2Ru6x/1RwHEjuJGb0Loed9U2pbqazfHsXbx4LuLVSpsrtNP9HWWX5yzOXV13RMd1tQ867RJJ2Sebje/dtLddM6Qho+12ae6TWEVw7e5eeBHpx2mdJNGy2zdy5e3iTT9QBAQWdMWdhGAPNHrUSEQwN0BdNIdlgF+IvteDSslomz/ABd1Gm8s3yXzl3lFSWzHEsmWcHbl/AIaan9mJgbfdd29zvNxJ811QgkmgCAomd2fF/H4cRZpC61NWcgxzvVSnW3YebE77P7lh9N2H4u2aiulHevjvXngXKctmRYVzEmhAEBG5hwWLMOEPgxAXY8bxva7g5vIgqTZ3dS0rRrU815rg+ZTKKksGc047hFTknMWy8lkjDtxSt02m30c39CPELqVpdUNI220linuafV2P+dpDacWbn6OukmPMbWwYpaOrAsODZe9nJ3NvuvqBo+mdAVLRurS30/OPPs7fHtkU6u1ueZsFa4XggCAIAgCAIAgCAIAgCApHSD0hxZVgMdLsyVZGjL3DL7nSW3c9nee7es9ofQdW+kpz6NPjx7F85LyLVSoo7lmaKo6WqzpmLZaTLUSm7nO3AcXOIFmsA5DkANwW/1Klto62xfRhHJL0XFv92RUnJnSmU8uxZXwVsFFw1e+1i95Grj7tBwAAXL9IX1S9rurPuXBcP51k2EVFYImFCKggCArWEs+M2eXSb6XD7sbyfVub2zv16th2ddznroOrdh9Ch9aS6U/KPV458sCJWli8C/rZSyEAQGPiNEzEqB8Va3ajkaWObzaRYoCj5SqX4fUyYdizrz0wvE4nWamJtHJ4j2HciN+q53rFo38PW+tBdCXlLrXfmu/gS6U8VgWZa6XggCAg83ZXhzXhZixAWI1jkHtMdzHdzHH3ET9HaRq2NX6lPvXU1/Mn1FE4KSwZzhmrLE+VMT6vEG6b45B7LwOLTz3XG8X8F06w0hRvqW3TfNda5/PWRJRcXgy65J6XJcNa2LMYdNENBKNZG/av7Y/PvKwWlNWKdbGpbdGXD8r5cPTkXIVmtzNzYLjcGO0nWYTK2RnHZOo7nNOrT3EBaPc2le2nsVotP8AmXU+4kKSeRIKOVBAEAQBAEAQBAYeK4rDg9IZMTkbGwcXG3kBvJ7hqr1vbVbiexSi2+w8bSzNO516X31QdFlcGNm4zuHbP2G/JHedddzVuujNV4wwqXe9/pWXfx5ZcyPOtjuia9wHAqjNOKdXhzS+Rxu97jo251dI4/8A6eFytku7yhZUtuo8Eslx7Ev4lyLMYuTwR0bkjJ8OUcN2KXtSusZJSLFx5Dk0cB+q5npTSlW/q7Ut0VlHh+/FkyEFFFjWMKwgCAgc3Ys+hpWQ4TZ1bUu6qnaeBt2pHaHsMb2ibcBzWW0No53twk/sjvl7Lv8ATFlupPZRZctYKzL2CR09Lchg1cd73k3c93eXEnzXT0klgiESa9AQBAEBWc7ZffitOybByGVtOS+Fx3PFu1DJ9R407iAVHuranc0nSqLc/wCYrtR7GTTxR4ZdxtmPYaJacFpBLJI3aOikbo6N43hwP9jxXLL6yqWdZ0qnc+K4r+dhOjJSWKJNRCoIAgMLGMJhxqgdFikYkjdwPA82neD3jVX7a5q21RVKUsGv53o8aTWDNH506Jp8JcZMB2p4N+x84weA9sd7de7it90ZrNRr4QuOhLj+V/Hfu7SLOi1ka/oq2XCqvboXvikbpdpLSOYNvDctiq0adeGzUSlF8d6LSeGRsTAemaqogG4xGyob9Ierf5kAtP4R4rW7vVS2qb6MnB8M18+ZejWazL5hXS3h1cB6S98DuUjCR+Jm0LeNlr1xqxfUvtSkux/OBdVaLLRRZlo6/wDg6qB55CVl/de6xNXR91S++nJdzK1OL6yTbIHjsEHwKiuLWaKg54b7RA8SiTeQI6tzFSUH8bUwMPJ0rAfIXuVJpWFzV+ynJ8kylyiusrGK9LGHUAPUyPmcOETD/wATtlvuJWVt9Wr+r90VFdr9liyh1ooomO9NFTVNLcFiZANe249a7uIBAaD3EOWwWmqdCG+vJy7FuXz5otSrN5GucTxSbFqnrMTlfI/m9xdbuHIdw0WzULelQjsUoqK7EWW28y65M6K6nHSJMUvT0+/tD1jxf5LT7IP0ncwQCsHpPWO3tcYUunPsyXN+y8UXYUnLM3pgOBQZeoBFhMYYzeeJcebjvcfFc/u7ytd1PqVpYvyXYuBJjFRWCJJRioIAgMTFsSjwfDnzYg4NjjF3E/kBzJNgBxJCvW9CpXqKlTWLZ42ksWYeScIknqn4hjjS2omaGwxH/Z4N4Z/Mdo5/fYaWK6jo2whZ0FTjn1vi+Px2EGcnJ4lxU8pCAIAgCAICmZpwWXDMRNfl1he8gCqp2/PsG5zP85o3fSGnK+L0royF9S2Xuksnw/Z9fiVwm4szcIxSLGcPbNhzg6N4uD+oI4EHQjguZ3FvUt6jp1Fg0TU01ijMVk9CAIAgK5mbJFHmUE4hEBJ/vWdh/mdzvvArJ2OmLuz3U5dH9L3r9u7AolTjLM1dj3QtUUzicDlZM3Xsv9W/uAOrT4ktW2WmtlCe6vFxfFb18+pYlQfUUTFssVmDk/CVNKwDe7ZJb+MXb+a2C30ja3H9qon2Y7/DMtOLWaIhTSkA7J7K8PT9cdo9pEsAfi9BKYVl2qxgj4Mp5ZAflNYdnzceyPeolxfW1v8A3aiXfv8ADM9UW8kXrAuhiqqyDjEjIG8Wj1r/AA07I8do+C1+71rtqe6jFyfHJfPki7GjJ5mz8s5AostuDqSLblHzsvbcDzb8lu/5IC1S+03d3nRnLCP6VuXf1vvZejTjEtKxJcCAIAgPKqqWUdM59U4NY0FznONgAN5JVVOnKpJQgsW8keN4EBgNA7OFeysxNpbRRnapIXCxldwqJRy+g0/a5X6PoXREbKG1PfN5vh2L34kSpU2uRflnS0EAQBAEAQBAEBS8dy7LhWIPrMqtBc87VRS32Wz83x8GTd+53HXU4rSmiqV9Twluksnw+V2eBXCbizJwPGosdo+soCdCWvY4bL43jQskadWuB4e665xeWVa0qfTqrB+T7V/OZMjJSWKJFRSoIAgCAIAgI+twOmrz+3U8Mn242O/UKRSvLil/bqSXJtFLinmiLlyFh0vtUcPk3Z/Sylx01fxyqy9fU8+nHgIsg4dF7NHF5gu/Uley01fvOrL0H048CSosApaA/sVNAw82xsafeAolW9uav31JPm2eqKWSJJRioIAgCAIAgMTFcTiwigdNiTxHEwXLj+gG8k8ANSrtC3qV6ip0li2eNpLFkPh2CyZvqGz5iY6OiaQ6GkcLOkI3SVI5cRF+LkuiaI0LCyjty3zfXw7F89ZEqVHLkX1Z0tBAEAQBAEAQBAEAQFZzFlMV9X6Tg0no1aLesaLtlA+RUM+W22l/abpY6WUW7s6N1T+nVWK812rgVRk4vFEXQZjMVaKbMkfo1UdGgm8U1uMEm519OwbOF7WK0HSega9pjOHShx61zXut3IlQqqRYFgS6EAQBAEAQBAEAQBAEAQBAEBB4xmRtHVdRhzHVNYRdsEe8d8r/AGYmajtO8gVltHaGuL14pYQ/U/bj6cWi3OoomRguUnS1zarNb2zVDTeKJo9TT/y2n23/AOY7Xda1l0Cw0bQsobNNb+t9b/nDIiSm5ZluWQKQgCAIAgCAIAgCAIAgCAw8VwuHGKJ0WKRtkidva8XHiOR5EahAVOXL1bl7XLsnpVOP9mqH2e0a6QznfwAbJoAPaWA0hq9bXOModCXFZPmvjDvLsKriftBmuCoquprdumqf9zUDqnH7BPZkGm9pK0690Ld2u+UcY8VvXf1rvRIjUjInViS4EAQBAEAQBAEAQBAQ2LZnp8Ln6t7jJOfZghaZZXeDG6jxdYd6yFnoq6u3/Tju4vcv37sSiU4xzPCPDMQzH/GuNBTH5EbmvqHjXe8XZDwPZ2nd4W4aP1aoUcJ1unLh+Vd3X37uwjyrN5FowPAqfAKTq8JjDGk3cdS57vpPce053eSVsqSSwRZJJegIAgCAIAgCAIAgCAIAgCAIAgMTE8MhxalMeJxMljPyXtDh467j3oCsuyMcP/8AbFXNTgbon/tMI7g2Q7bR9l43bljbrRFpc76kFjxW5+WffiVxqSWR4OkxTDj+2UsNS36dNL1brczFNYX7g8rAXGqcc6NTukvdfBdVfijydnGKmH+Kw1VPbf1tNLb8cYcy3fdYirq3fwyipcmvfAuKtFnvT5xoKj91WU+vAysafcSCsfPRd5DOlLwb9CrbjxJCPFYJReKaIjue0/3Ud21ZZwfgyrFH0/E4Yx25Yx4vaP7rxW9V5QfgxiiPqM3UNN++rKcHl1rCfcDdSIaNvJ5Upf8AyzzbjxMZudKeoH+FtqKg/wCRTzPH49kMt33sp1LV2/nnDDm1+78ih1oo9BV4liH+raFsII0fVzNH/wBcO27yLmrLW+qbzrVO6K938FDr8EZDcnT4gb5irpXt4w0w9GjPc5wJlcPvhZ610HZW+9QxfGW/9vItSqyZYMFwKmwGn2MHhjibx2GgE97jvce8krLlskUAQBAEAQBAEAQBAEAQBAEAQBAEAQBAEAQBAa76Q/3bvArwHNuLf6xf4q8skeHhT/xDfEfqvQdC9G/7tngrB6bXG5eg/UAQBAEAQBAEAQBAEAQBAf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531300"/>
              </p:ext>
            </p:extLst>
          </p:nvPr>
        </p:nvGraphicFramePr>
        <p:xfrm>
          <a:off x="1" y="-27384"/>
          <a:ext cx="9252518" cy="687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7199"/>
                <a:gridCol w="2160471"/>
                <a:gridCol w="2072292"/>
                <a:gridCol w="1998284"/>
                <a:gridCol w="1924272"/>
              </a:tblGrid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6600"/>
                          </a:solidFill>
                          <a:effectLst/>
                        </a:rPr>
                        <a:t>Forward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6600"/>
                          </a:solidFill>
                          <a:effectLst/>
                        </a:rPr>
                        <a:t>Stepwise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Anxious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Happy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Life Satisfaction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/>
                        </a:rPr>
                        <a:t>Worthwhile</a:t>
                      </a:r>
                      <a:endParaRPr lang="en-GB" sz="16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Health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Age group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Age group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Age group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Age group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Marital status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Marital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Marital status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Gender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Limits activity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 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Region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Public/private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Smoking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Edu compl age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Region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Occupation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Smoking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Highest edu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Gender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Occupation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Marital status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33CC"/>
                          </a:solidFill>
                          <a:effectLst/>
                        </a:rPr>
                        <a:t>Ethnicity</a:t>
                      </a:r>
                      <a:endParaRPr lang="en-GB" sz="1600" b="1" dirty="0">
                        <a:solidFill>
                          <a:srgbClr val="FF33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Edu compl age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Region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Job type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Occupation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Disable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Highest </a:t>
                      </a:r>
                      <a:r>
                        <a:rPr lang="en-GB" sz="1600" dirty="0" err="1">
                          <a:effectLst/>
                        </a:rPr>
                        <a:t>edu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House ownership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Disable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Job type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Edu </a:t>
                      </a:r>
                      <a:r>
                        <a:rPr lang="en-GB" sz="1600" dirty="0" err="1">
                          <a:effectLst/>
                        </a:rPr>
                        <a:t>compl</a:t>
                      </a:r>
                      <a:r>
                        <a:rPr lang="en-GB" sz="1600" dirty="0">
                          <a:effectLst/>
                        </a:rPr>
                        <a:t> age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Weekly pay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Weekly pay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House ownership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2765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Region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Benefits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IMD quintile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Limits activity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Highest edu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Weekly pay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Highest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edu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Benefits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Benefits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Job type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Occupation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Job type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Chronic condition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Disable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Benefits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Chronic condition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Edu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compl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age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Limits activity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Years </a:t>
                      </a:r>
                      <a:r>
                        <a:rPr lang="en-GB" sz="1600" dirty="0">
                          <a:effectLst/>
                        </a:rPr>
                        <a:t>of residence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31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Disable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Years of residence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Public/private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IMD quintile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  <a:tr h="484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21</a:t>
                      </a:r>
                      <a:endParaRPr kumimoji="0" lang="en-GB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Weekly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pay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IMD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quintile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IMD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quintile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Limits  activity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5518" marR="55518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27715" y="6594043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Rejected Variables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178136"/>
              </p:ext>
            </p:extLst>
          </p:nvPr>
        </p:nvGraphicFramePr>
        <p:xfrm>
          <a:off x="12741" y="10923"/>
          <a:ext cx="9036497" cy="6843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944216"/>
                <a:gridCol w="1944216"/>
                <a:gridCol w="3613142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Anxious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BME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inverted U shape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Married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ower </a:t>
                      </a:r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young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edu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-age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higher in all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Non-Christian </a:t>
                      </a:r>
                      <a:endParaRPr lang="en-GB" sz="18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Rises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in Unemployed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Lowest </a:t>
                      </a:r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for owning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outright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all region (except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NE)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Years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of residence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5-9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in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Second quintile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Higher </a:t>
                      </a:r>
                      <a:r>
                        <a:rPr lang="en-GB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 migrants </a:t>
                      </a:r>
                      <a:r>
                        <a:rPr lang="en-GB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came: 1960-2009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0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313069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Anxious </a:t>
                      </a:r>
                      <a:r>
                        <a:rPr lang="en-GB" sz="20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(Forward Stepwise </a:t>
                      </a:r>
                      <a:r>
                        <a:rPr lang="en-GB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Entry </a:t>
                      </a:r>
                      <a:r>
                        <a:rPr lang="en-GB" sz="2000" b="0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Disability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08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597907"/>
              </p:ext>
            </p:extLst>
          </p:nvPr>
        </p:nvGraphicFramePr>
        <p:xfrm>
          <a:off x="12741" y="10923"/>
          <a:ext cx="9036497" cy="68437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944216"/>
                <a:gridCol w="1872208"/>
                <a:gridCol w="3685150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339933"/>
                          </a:solidFill>
                          <a:effectLst/>
                          <a:cs typeface="+mj-cs"/>
                        </a:rPr>
                        <a:t>Happy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most BME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Widowed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Muslim, 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Decreases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Employees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Lower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Supervisor/technical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middle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having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Mortgage, Rented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Other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6.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NE, WM)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</a:t>
                      </a:r>
                      <a:r>
                        <a:rPr lang="en-GB" sz="1800" b="1" i="0" u="none" strike="noStrike" kern="1200" dirty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 migrants </a:t>
                      </a:r>
                      <a:r>
                        <a:rPr lang="en-GB" sz="1800" b="1" i="0" u="none" strike="noStrike" kern="1200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came:1960-1999</a:t>
                      </a:r>
                      <a:endParaRPr lang="en-GB" sz="1800" b="1" i="0" u="none" strike="noStrike" kern="1200" dirty="0">
                        <a:solidFill>
                          <a:srgbClr val="339933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50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255077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339933"/>
                          </a:solidFill>
                          <a:latin typeface="Calibri"/>
                        </a:rPr>
                        <a:t>Happy (Forward Stepwise </a:t>
                      </a:r>
                      <a:r>
                        <a:rPr lang="en-GB" sz="20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Entry </a:t>
                      </a:r>
                      <a:r>
                        <a:rPr lang="en-GB" sz="2000" b="1" i="0" u="none" strike="noStrike" dirty="0" smtClean="0">
                          <a:solidFill>
                            <a:srgbClr val="339933"/>
                          </a:solidFill>
                          <a:latin typeface="Calibri"/>
                        </a:rPr>
                        <a:t>by </a:t>
                      </a:r>
                      <a:r>
                        <a:rPr lang="en-GB" sz="20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Importance)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4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487329"/>
              </p:ext>
            </p:extLst>
          </p:nvPr>
        </p:nvGraphicFramePr>
        <p:xfrm>
          <a:off x="12741" y="10923"/>
          <a:ext cx="9036497" cy="6874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923"/>
                <a:gridCol w="1800200"/>
                <a:gridCol w="1872208"/>
                <a:gridCol w="3829166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cs typeface="+mj-cs"/>
                        </a:rPr>
                        <a:t>Life Satisfaction</a:t>
                      </a:r>
                      <a:endParaRPr lang="en-GB" sz="18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most BME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Separated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 </a:t>
                      </a:r>
                      <a:r>
                        <a:rPr lang="en-GB" sz="1800" b="1" i="0" u="none" strike="noStrike" kern="1200" dirty="0" err="1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edu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-age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Muslim,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sharply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top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 lower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 lower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having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Mortgage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Rented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higher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WM)</a:t>
                      </a:r>
                      <a:endParaRPr lang="en-GB" sz="1800" b="1" i="0" u="none" strike="noStrike" kern="1200" dirty="0">
                        <a:solidFill>
                          <a:srgbClr val="FF33CC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1-2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migrants: 1960- </a:t>
                      </a:r>
                      <a:r>
                        <a:rPr lang="en-GB" sz="1800" b="1" i="0" u="none" strike="noStrike" kern="1200" dirty="0">
                          <a:solidFill>
                            <a:srgbClr val="FF33CC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1999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16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2330622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smtClean="0">
                          <a:solidFill>
                            <a:srgbClr val="FF33CC"/>
                          </a:solidFill>
                          <a:latin typeface="Calibri"/>
                        </a:rPr>
                        <a:t>Life Satisfaction (Forward Stepwise Entry)</a:t>
                      </a:r>
                      <a:endParaRPr lang="en-GB" sz="2000" b="1" i="0" u="none" strike="noStrike" dirty="0">
                        <a:solidFill>
                          <a:srgbClr val="FF33CC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Rejected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0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576064"/>
          </a:xfrm>
        </p:spPr>
        <p:txBody>
          <a:bodyPr/>
          <a:lstStyle/>
          <a:p>
            <a:r>
              <a:rPr lang="en-GB" sz="3200" dirty="0" smtClean="0"/>
              <a:t>Theoretical approaches to measure SWB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968552"/>
          </a:xfrm>
        </p:spPr>
        <p:txBody>
          <a:bodyPr/>
          <a:lstStyle/>
          <a:p>
            <a:r>
              <a:rPr lang="en-GB" sz="2400" dirty="0" smtClean="0"/>
              <a:t>Measurement </a:t>
            </a:r>
            <a:r>
              <a:rPr lang="en-GB" sz="2400" dirty="0"/>
              <a:t>of SWB and happiness has its origin in psychology but has spread into the realms </a:t>
            </a:r>
            <a:r>
              <a:rPr lang="en-GB" sz="2400" dirty="0" smtClean="0"/>
              <a:t>of economic </a:t>
            </a:r>
            <a:r>
              <a:rPr lang="en-GB" sz="2400" dirty="0"/>
              <a:t>decision theory and behavioural economics (Layard 2005; Dolan 2011; OECD 2013</a:t>
            </a:r>
            <a:r>
              <a:rPr lang="en-GB" sz="2400" dirty="0" smtClean="0"/>
              <a:t>).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According to various experts the happiness derived from positive psychology has been described </a:t>
            </a:r>
            <a:r>
              <a:rPr lang="en-GB" sz="2400" dirty="0" smtClean="0"/>
              <a:t>as equivalent </a:t>
            </a:r>
            <a:r>
              <a:rPr lang="en-GB" sz="2400" dirty="0"/>
              <a:t>to life satisfaction, quality of </a:t>
            </a:r>
            <a:r>
              <a:rPr lang="en-GB" sz="2400" dirty="0" smtClean="0"/>
              <a:t>people's </a:t>
            </a:r>
            <a:r>
              <a:rPr lang="en-GB" sz="2400" dirty="0"/>
              <a:t>lives (</a:t>
            </a:r>
            <a:r>
              <a:rPr lang="en-GB" sz="2400" dirty="0" err="1"/>
              <a:t>Helliwell</a:t>
            </a:r>
            <a:r>
              <a:rPr lang="en-GB" sz="2400" dirty="0"/>
              <a:t>, Layard and Sachs </a:t>
            </a:r>
            <a:r>
              <a:rPr lang="en-GB" sz="2400" dirty="0" smtClean="0"/>
              <a:t>2012) or experienced </a:t>
            </a:r>
            <a:r>
              <a:rPr lang="en-GB" sz="2400" dirty="0"/>
              <a:t>utility in microeconomics terms (Dolan 2009); whereas SWB connotes more how we </a:t>
            </a:r>
            <a:r>
              <a:rPr lang="en-GB" sz="2400" dirty="0" smtClean="0"/>
              <a:t>feel (affective </a:t>
            </a:r>
            <a:r>
              <a:rPr lang="en-GB" sz="2400" dirty="0"/>
              <a:t>happiness) and think about life (evaluative happiness).</a:t>
            </a:r>
          </a:p>
        </p:txBody>
      </p:sp>
    </p:spTree>
    <p:extLst>
      <p:ext uri="{BB962C8B-B14F-4D97-AF65-F5344CB8AC3E}">
        <p14:creationId xmlns:p14="http://schemas.microsoft.com/office/powerpoint/2010/main" val="34781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084049"/>
              </p:ext>
            </p:extLst>
          </p:nvPr>
        </p:nvGraphicFramePr>
        <p:xfrm>
          <a:off x="12741" y="10923"/>
          <a:ext cx="9131259" cy="6874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1019"/>
                <a:gridCol w="1819078"/>
                <a:gridCol w="1891841"/>
                <a:gridCol w="3869321"/>
              </a:tblGrid>
              <a:tr h="209730"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Determinants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u="none" strike="noStrike" dirty="0" smtClean="0">
                          <a:solidFill>
                            <a:srgbClr val="0883D8"/>
                          </a:solidFill>
                          <a:effectLst/>
                          <a:cs typeface="+mj-cs"/>
                        </a:rPr>
                        <a:t>Base(Total)category</a:t>
                      </a:r>
                      <a:endParaRPr lang="en-GB" sz="15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cs typeface="+mj-cs"/>
                        </a:rPr>
                        <a:t>Worthwhile</a:t>
                      </a:r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1. Culture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Ethnicity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White (18)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most BME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2.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Demographic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Age group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Adolescent (14)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Non-linear: U shape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218" marR="7218" marT="7218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Gender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Female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male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3. Social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Marital status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Single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Married, Divorced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Edu. completion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age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up to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15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 </a:t>
                      </a:r>
                      <a:r>
                        <a:rPr lang="en-GB" sz="1800" b="1" i="0" u="none" strike="noStrike" kern="1200" dirty="0" err="1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edu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-age</a:t>
                      </a:r>
                    </a:p>
                  </a:txBody>
                  <a:tcPr marL="7620" marR="7620" marT="7620" marB="0" anchor="b"/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religion (8)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Lower in Muslim and Sikh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4. Health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Health status 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Very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Good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Declines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sharply as health deteriorates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Chronic condition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Disability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Limits activity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NS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Smoking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Never (3)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Lowest in Smoker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5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Economic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Employment type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Unemployed,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Occupation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Inactive (8)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Higher: Top 2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, Lower: Bottom </a:t>
                      </a:r>
                      <a:r>
                        <a:rPr lang="en-GB" sz="1800" b="1" i="0" u="none" strike="noStrike" kern="1200" dirty="0" err="1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occu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J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ob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type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Temporary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Permanent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Public/private sector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Private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Private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Weekly pay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£750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+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 in lower income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Benefits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None (2)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Home ownership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Owned outright (5)</a:t>
                      </a:r>
                      <a:endParaRPr lang="en-GB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Lower for rented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Highest education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No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education (7)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and rises with qualification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6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. </a:t>
                      </a:r>
                      <a:r>
                        <a:rPr lang="en-GB" sz="1500" u="none" strike="noStrike" dirty="0">
                          <a:effectLst/>
                          <a:cs typeface="+mj-cs"/>
                        </a:rPr>
                        <a:t>Contextual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Geographical region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London (9)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all region (except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WM)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residence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  <a:cs typeface="+mj-cs"/>
                        </a:rPr>
                        <a:t>&lt; 12 </a:t>
                      </a: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months (6)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1-2 and 2-3 years residency</a:t>
                      </a: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Deprivation (IMD)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Highest (5)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Fourth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and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Top quintile</a:t>
                      </a:r>
                      <a:endParaRPr lang="en-GB" sz="1800" b="1" i="0" u="none" strike="noStrike" kern="1200" dirty="0">
                        <a:solidFill>
                          <a:srgbClr val="0A96F6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>
                          <a:effectLst/>
                          <a:cs typeface="+mj-cs"/>
                        </a:rPr>
                        <a:t>Year of in-migration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u="none" strike="noStrike" dirty="0" smtClean="0">
                          <a:effectLst/>
                          <a:cs typeface="+mj-cs"/>
                        </a:rPr>
                        <a:t>Since </a:t>
                      </a:r>
                      <a:r>
                        <a:rPr kumimoji="0" lang="en-GB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j-cs"/>
                        </a:rPr>
                        <a:t>2010 (9)</a:t>
                      </a:r>
                      <a:endParaRPr kumimoji="0" lang="en-GB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cs typeface="+mj-cs"/>
                      </a:endParaRPr>
                    </a:p>
                  </a:txBody>
                  <a:tcPr marL="7218" marR="7218" marT="72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Much higher in </a:t>
                      </a:r>
                      <a:r>
                        <a:rPr lang="en-GB" sz="1800" b="1" i="0" u="none" strike="noStrike" kern="1200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migrants: Before </a:t>
                      </a:r>
                      <a:r>
                        <a:rPr lang="en-GB" sz="1800" b="1" i="0" u="none" strike="noStrike" kern="1200" dirty="0">
                          <a:solidFill>
                            <a:srgbClr val="0A96F6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1960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7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814629"/>
              </p:ext>
            </p:extLst>
          </p:nvPr>
        </p:nvGraphicFramePr>
        <p:xfrm>
          <a:off x="-36512" y="10923"/>
          <a:ext cx="9085749" cy="690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1944216"/>
                <a:gridCol w="1080120"/>
                <a:gridCol w="1296144"/>
                <a:gridCol w="1440160"/>
                <a:gridCol w="1596917"/>
              </a:tblGrid>
              <a:tr h="20973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Determinants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0883D8"/>
                          </a:solidFill>
                          <a:latin typeface="Calibri"/>
                        </a:rPr>
                        <a:t>Worthwhile (Forward</a:t>
                      </a:r>
                      <a:r>
                        <a:rPr lang="en-GB" sz="2000" b="1" i="0" u="none" strike="noStrike" baseline="0" dirty="0" smtClean="0">
                          <a:solidFill>
                            <a:srgbClr val="0883D8"/>
                          </a:solidFill>
                          <a:latin typeface="Calibri"/>
                        </a:rPr>
                        <a:t> </a:t>
                      </a:r>
                      <a:r>
                        <a:rPr lang="en-GB" sz="2000" b="1" i="0" u="none" strike="noStrike" dirty="0" smtClean="0">
                          <a:solidFill>
                            <a:srgbClr val="0883D8"/>
                          </a:solidFill>
                          <a:latin typeface="Calibri"/>
                        </a:rPr>
                        <a:t>Stepwise </a:t>
                      </a:r>
                      <a:r>
                        <a:rPr lang="en-GB" sz="2000" b="1" i="0" u="none" strike="noStrike" dirty="0">
                          <a:solidFill>
                            <a:srgbClr val="0883D8"/>
                          </a:solidFill>
                          <a:latin typeface="Calibri"/>
                        </a:rPr>
                        <a:t>Entry </a:t>
                      </a:r>
                      <a:r>
                        <a:rPr lang="en-GB" sz="2000" b="1" i="0" u="none" strike="noStrike" dirty="0" smtClean="0">
                          <a:solidFill>
                            <a:srgbClr val="0883D8"/>
                          </a:solidFill>
                          <a:latin typeface="Calibri"/>
                        </a:rPr>
                        <a:t>)</a:t>
                      </a:r>
                      <a:endParaRPr lang="en-GB" sz="2000" b="1" i="0" u="none" strike="noStrike" dirty="0">
                        <a:solidFill>
                          <a:srgbClr val="0883D8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6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Asian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Culture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Ethnicity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 Demographics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Social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Marital status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</a:tr>
              <a:tr h="295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compl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 Health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 status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FF33CC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Chronic condition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Disability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Limits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Smoking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Economic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Employment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rgbClr val="0A9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Job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Public/private sector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Weekly pay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Home ownership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Highest education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Contextual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 of residence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286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Deprivation (IMD)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Rejected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286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Number of Accepted  Variables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339933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7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480720" cy="720080"/>
          </a:xfrm>
        </p:spPr>
        <p:txBody>
          <a:bodyPr/>
          <a:lstStyle/>
          <a:p>
            <a:r>
              <a:rPr lang="en-GB" sz="2000" dirty="0" smtClean="0"/>
              <a:t>Adjusted Very High Anxious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 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613079"/>
              </p:ext>
            </p:extLst>
          </p:nvPr>
        </p:nvGraphicFramePr>
        <p:xfrm>
          <a:off x="107505" y="908721"/>
          <a:ext cx="8856984" cy="5904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1534"/>
                <a:gridCol w="690046"/>
                <a:gridCol w="867895"/>
                <a:gridCol w="823389"/>
                <a:gridCol w="823389"/>
                <a:gridCol w="778880"/>
                <a:gridCol w="778880"/>
                <a:gridCol w="1312971"/>
              </a:tblGrid>
              <a:tr h="2775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800" b="1" u="none" strike="noStrike" dirty="0">
                          <a:effectLst/>
                        </a:rPr>
                        <a:t>Anxious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4th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3.71*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3.68*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3.32*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2.73*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2.61*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2.61*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1st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92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3rd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6th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1.37*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5th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1.15*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7th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0.99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339933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92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1.32*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1.43*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1.38*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1.34*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1.30*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2nd Highest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475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1.18*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1.21*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1.19*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1.16*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1.12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33CC"/>
                          </a:solidFill>
                          <a:effectLst/>
                        </a:rPr>
                        <a:t>Disappear</a:t>
                      </a:r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5894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12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10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9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7</a:t>
                      </a:r>
                    </a:p>
                    <a:p>
                      <a:pPr algn="r" fontAlgn="ctr"/>
                      <a:endParaRPr lang="en-GB" sz="1800" b="1" u="none" strike="noStrike" dirty="0" smtClean="0">
                        <a:solidFill>
                          <a:srgbClr val="0883D8"/>
                        </a:solidFill>
                        <a:effectLst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92688" cy="720080"/>
          </a:xfrm>
        </p:spPr>
        <p:txBody>
          <a:bodyPr/>
          <a:lstStyle/>
          <a:p>
            <a:r>
              <a:rPr lang="en-GB" sz="2000" dirty="0" smtClean="0"/>
              <a:t>Adjusted High Happy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4849609"/>
              </p:ext>
            </p:extLst>
          </p:nvPr>
        </p:nvGraphicFramePr>
        <p:xfrm>
          <a:off x="107504" y="836706"/>
          <a:ext cx="9000999" cy="6024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Happy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  <a:p>
                      <a:pPr algn="r" fontAlgn="b"/>
                      <a:endParaRPr lang="en-GB" sz="20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02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336704" cy="720080"/>
          </a:xfrm>
        </p:spPr>
        <p:txBody>
          <a:bodyPr/>
          <a:lstStyle/>
          <a:p>
            <a:r>
              <a:rPr lang="en-GB" sz="2000" dirty="0" smtClean="0"/>
              <a:t>Adjusted High Life Satisfaction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254144"/>
              </p:ext>
            </p:extLst>
          </p:nvPr>
        </p:nvGraphicFramePr>
        <p:xfrm>
          <a:off x="107504" y="836706"/>
          <a:ext cx="9000999" cy="5976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kumimoji="0" lang="en-GB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Life Satisfaction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11th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10th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FF33CC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8th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7th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9th Lowest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52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92688" cy="720080"/>
          </a:xfrm>
        </p:spPr>
        <p:txBody>
          <a:bodyPr/>
          <a:lstStyle/>
          <a:p>
            <a:r>
              <a:rPr lang="en-GB" sz="2000" dirty="0" smtClean="0"/>
              <a:t>Adjusted High Worthwhile Rating Odds Ratio </a:t>
            </a:r>
            <a:br>
              <a:rPr lang="en-GB" sz="2000" dirty="0" smtClean="0"/>
            </a:br>
            <a:r>
              <a:rPr lang="en-GB" sz="2000" dirty="0" smtClean="0"/>
              <a:t>for Ethnic Minority Groups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65971"/>
              </p:ext>
            </p:extLst>
          </p:nvPr>
        </p:nvGraphicFramePr>
        <p:xfrm>
          <a:off x="107504" y="836706"/>
          <a:ext cx="9000999" cy="6003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6762"/>
                <a:gridCol w="701266"/>
                <a:gridCol w="882007"/>
                <a:gridCol w="836777"/>
                <a:gridCol w="836777"/>
                <a:gridCol w="791545"/>
                <a:gridCol w="791545"/>
                <a:gridCol w="1334320"/>
              </a:tblGrid>
              <a:tr h="2853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</a:rPr>
                        <a:t>Ethnic</a:t>
                      </a:r>
                      <a:r>
                        <a:rPr lang="en-GB" sz="1600" b="1" u="none" strike="noStrike" dirty="0">
                          <a:effectLst/>
                        </a:rPr>
                        <a:t> Groups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Worthwhile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E0387C"/>
                          </a:solidFill>
                          <a:effectLst/>
                        </a:rPr>
                        <a:t>Inferences</a:t>
                      </a:r>
                      <a:endParaRPr lang="en-GB" sz="1600" b="1" i="0" u="none" strike="noStrike" dirty="0">
                        <a:solidFill>
                          <a:srgbClr val="E0387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</a:tr>
              <a:tr h="2545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>
                          <a:effectLst/>
                        </a:rPr>
                        <a:t>M5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u="none" strike="noStrike" dirty="0">
                          <a:effectLst/>
                        </a:rPr>
                        <a:t>M6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White British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Irish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Gypsy/Irish traveller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White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12th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White &amp; 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339933"/>
                          </a:solidFill>
                          <a:effectLst/>
                          <a:latin typeface="+mj-lt"/>
                        </a:rPr>
                        <a:t>Disappear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White and Asian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3rd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mixed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Indian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9th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Pakistani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2nd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Bangladeshi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4th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Chinese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1st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Asian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8th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African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6th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Black Caribbean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11th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 Black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10th Lowest</a:t>
                      </a:r>
                    </a:p>
                  </a:txBody>
                  <a:tcPr marL="7620" marR="7620" marT="7620" marB="0" anchor="ctr"/>
                </a:tc>
              </a:tr>
              <a:tr h="3838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Arab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7th Lowest</a:t>
                      </a:r>
                    </a:p>
                  </a:txBody>
                  <a:tcPr marL="7620" marR="7620" marT="7620" marB="0" anchor="ctr"/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Others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0" u="none" strike="noStrike" dirty="0">
                          <a:solidFill>
                            <a:srgbClr val="FF33CC"/>
                          </a:solidFill>
                          <a:effectLst/>
                          <a:latin typeface="+mj-lt"/>
                        </a:rPr>
                        <a:t>5th Lowest</a:t>
                      </a:r>
                    </a:p>
                  </a:txBody>
                  <a:tcPr marL="7620" marR="7620" marT="7620" marB="0" anchor="ctr"/>
                </a:tc>
              </a:tr>
              <a:tr h="5966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Number of groups significantly </a:t>
                      </a:r>
                      <a:r>
                        <a:rPr lang="en-GB" sz="1600" u="none" strike="noStrike" dirty="0" smtClean="0">
                          <a:solidFill>
                            <a:srgbClr val="0883D8"/>
                          </a:solidFill>
                          <a:effectLst/>
                        </a:rPr>
                        <a:t>different </a:t>
                      </a:r>
                      <a:r>
                        <a:rPr lang="en-GB" sz="1600" u="none" strike="noStrike" dirty="0">
                          <a:solidFill>
                            <a:srgbClr val="0883D8"/>
                          </a:solidFill>
                          <a:effectLst/>
                        </a:rPr>
                        <a:t>from White British</a:t>
                      </a:r>
                      <a:endParaRPr lang="en-GB" sz="1600" b="0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  <a:p>
                      <a:pPr algn="r" fontAlgn="b"/>
                      <a:endParaRPr lang="en-GB" sz="1800" b="1" i="0" u="none" strike="noStrike" dirty="0">
                        <a:solidFill>
                          <a:srgbClr val="0A96F6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A96F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4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480720" cy="576064"/>
          </a:xfrm>
        </p:spPr>
        <p:txBody>
          <a:bodyPr/>
          <a:lstStyle/>
          <a:p>
            <a:r>
              <a:rPr lang="en-GB" sz="2800" dirty="0" smtClean="0"/>
              <a:t>Life-cycle effects on wellbeing</a:t>
            </a:r>
            <a:br>
              <a:rPr lang="en-GB" sz="2800" dirty="0" smtClean="0"/>
            </a:br>
            <a:r>
              <a:rPr lang="en-GB" sz="2000" dirty="0" smtClean="0"/>
              <a:t>(Odds Ratio after adjusting for All Variables)</a:t>
            </a:r>
            <a:endParaRPr lang="en-GB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572549"/>
              </p:ext>
            </p:extLst>
          </p:nvPr>
        </p:nvGraphicFramePr>
        <p:xfrm>
          <a:off x="14371" y="735667"/>
          <a:ext cx="8894877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37665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588224" cy="576064"/>
          </a:xfrm>
        </p:spPr>
        <p:txBody>
          <a:bodyPr/>
          <a:lstStyle/>
          <a:p>
            <a:r>
              <a:rPr lang="en-GB" sz="2200" dirty="0"/>
              <a:t>Adjusted Wellbeing </a:t>
            </a:r>
            <a:r>
              <a:rPr lang="en-GB" sz="2200" dirty="0" smtClean="0"/>
              <a:t>by Broad </a:t>
            </a:r>
            <a:r>
              <a:rPr lang="en-GB" sz="2200" dirty="0"/>
              <a:t>Ethnic </a:t>
            </a:r>
            <a:r>
              <a:rPr lang="en-GB" sz="2200" dirty="0" smtClean="0"/>
              <a:t>Group </a:t>
            </a:r>
            <a:r>
              <a:rPr lang="en-GB" sz="2200" dirty="0"/>
              <a:t>and Region (Odds Ratio - </a:t>
            </a:r>
            <a:r>
              <a:rPr lang="en-GB" sz="2200" u="sng" dirty="0"/>
              <a:t>Compared to London</a:t>
            </a:r>
            <a:r>
              <a:rPr lang="en-GB" sz="2200" dirty="0"/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020277"/>
              </p:ext>
            </p:extLst>
          </p:nvPr>
        </p:nvGraphicFramePr>
        <p:xfrm>
          <a:off x="323529" y="980728"/>
          <a:ext cx="8712968" cy="5472607"/>
        </p:xfrm>
        <a:graphic>
          <a:graphicData uri="http://schemas.openxmlformats.org/drawingml/2006/table">
            <a:tbl>
              <a:tblPr/>
              <a:tblGrid>
                <a:gridCol w="1464569"/>
                <a:gridCol w="2416540"/>
                <a:gridCol w="2343311"/>
                <a:gridCol w="2488548"/>
              </a:tblGrid>
              <a:tr h="5644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Wellbeing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White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Asian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Black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645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Anxious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All regions (except North East, North West)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</a:t>
                      </a:r>
                      <a:r>
                        <a:rPr lang="en-GB" sz="2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W. </a:t>
                      </a:r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Midlands, East of England, South East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Lower in North East, Yorkshire,  East of England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727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Happy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Higher North West, E Midlands, East of England, South East, South West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Higher in Yorkshire, East of England, South East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None </a:t>
                      </a:r>
                      <a:r>
                        <a:rPr lang="en-GB" sz="2200" b="1" i="0" u="none" strike="noStrike" dirty="0" smtClean="0">
                          <a:solidFill>
                            <a:srgbClr val="339933"/>
                          </a:solidFill>
                          <a:effectLst/>
                          <a:latin typeface="Calibri"/>
                        </a:rPr>
                        <a:t>significant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339933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925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Life Satisfaction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Higher in all regions (except </a:t>
                      </a:r>
                      <a:r>
                        <a:rPr lang="en-GB" sz="22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W. </a:t>
                      </a:r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Midlands)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Higher Yorkshire, </a:t>
                      </a:r>
                      <a:r>
                        <a:rPr lang="en-GB" sz="22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E. Midlands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None </a:t>
                      </a:r>
                      <a:r>
                        <a:rPr lang="en-GB" sz="2200" b="1" i="0" u="none" strike="noStrike" dirty="0" smtClean="0">
                          <a:solidFill>
                            <a:srgbClr val="FF33CC"/>
                          </a:solidFill>
                          <a:effectLst/>
                          <a:latin typeface="Calibri"/>
                        </a:rPr>
                        <a:t>significant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FF33CC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848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 smtClean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Worthwhile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All </a:t>
                      </a:r>
                      <a:r>
                        <a:rPr lang="en-GB" sz="2200" b="1" i="0" u="none" strike="noStrike" dirty="0" smtClean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regions</a:t>
                      </a:r>
                    </a:p>
                    <a:p>
                      <a:pPr algn="l" fontAlgn="b"/>
                      <a:endParaRPr lang="en-GB" sz="2200" b="1" i="0" u="none" strike="noStrike" dirty="0">
                        <a:solidFill>
                          <a:srgbClr val="0883D8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all regions (except W Midlands)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Higher in Yorkshire, Lower in </a:t>
                      </a:r>
                      <a:r>
                        <a:rPr lang="en-GB" sz="2200" b="1" i="0" u="none" strike="noStrike" dirty="0" smtClean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W. </a:t>
                      </a:r>
                      <a:r>
                        <a:rPr lang="en-GB" sz="2200" b="1" i="0" u="none" strike="noStrike" dirty="0">
                          <a:solidFill>
                            <a:srgbClr val="0883D8"/>
                          </a:solidFill>
                          <a:effectLst/>
                          <a:latin typeface="Calibri"/>
                        </a:rPr>
                        <a:t>Midlands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2995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576064"/>
          </a:xfrm>
        </p:spPr>
        <p:txBody>
          <a:bodyPr/>
          <a:lstStyle/>
          <a:p>
            <a:r>
              <a:rPr lang="en-GB" sz="3600" dirty="0" smtClean="0"/>
              <a:t>Conclusion (1)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928992" cy="5904656"/>
          </a:xfrm>
        </p:spPr>
        <p:txBody>
          <a:bodyPr/>
          <a:lstStyle/>
          <a:p>
            <a:r>
              <a:rPr lang="en-GB" sz="2200" dirty="0" smtClean="0"/>
              <a:t>Most BME have reported lower wellbeing than White people.</a:t>
            </a:r>
          </a:p>
          <a:p>
            <a:r>
              <a:rPr lang="en-GB" sz="2200" dirty="0" smtClean="0"/>
              <a:t>After adjustment for demographic, social, health, economic and contextual factors, wellbeing among BME continued to remain lower than White British.</a:t>
            </a:r>
          </a:p>
          <a:p>
            <a:pPr lvl="0"/>
            <a:r>
              <a:rPr lang="en-GB" sz="2200" dirty="0">
                <a:solidFill>
                  <a:srgbClr val="000000"/>
                </a:solidFill>
              </a:rPr>
              <a:t>Health is the key determinant of </a:t>
            </a:r>
            <a:r>
              <a:rPr lang="en-GB" sz="2200" dirty="0" smtClean="0">
                <a:solidFill>
                  <a:srgbClr val="000000"/>
                </a:solidFill>
              </a:rPr>
              <a:t>wellbeing </a:t>
            </a:r>
            <a:r>
              <a:rPr lang="en-GB" sz="2200" dirty="0">
                <a:solidFill>
                  <a:srgbClr val="000000"/>
                </a:solidFill>
              </a:rPr>
              <a:t>for all ethnic groups. Smokers have most negative experience. People with chronic conditions have positive experience (but are relatively anxious</a:t>
            </a:r>
            <a:r>
              <a:rPr lang="en-GB" sz="2200" dirty="0" smtClean="0">
                <a:solidFill>
                  <a:srgbClr val="000000"/>
                </a:solidFill>
              </a:rPr>
              <a:t>).</a:t>
            </a:r>
          </a:p>
          <a:p>
            <a:pPr lvl="0"/>
            <a:r>
              <a:rPr lang="en-GB" sz="2200" dirty="0" smtClean="0">
                <a:solidFill>
                  <a:srgbClr val="000000"/>
                </a:solidFill>
              </a:rPr>
              <a:t>Stage </a:t>
            </a:r>
            <a:r>
              <a:rPr lang="en-GB" sz="2200" dirty="0">
                <a:solidFill>
                  <a:srgbClr val="000000"/>
                </a:solidFill>
              </a:rPr>
              <a:t>in life cycle </a:t>
            </a:r>
            <a:r>
              <a:rPr lang="en-GB" sz="2200" dirty="0" smtClean="0">
                <a:solidFill>
                  <a:srgbClr val="000000"/>
                </a:solidFill>
              </a:rPr>
              <a:t>is </a:t>
            </a:r>
            <a:r>
              <a:rPr lang="en-GB" sz="2200" dirty="0">
                <a:solidFill>
                  <a:srgbClr val="000000"/>
                </a:solidFill>
              </a:rPr>
              <a:t>important – older people feel life has been </a:t>
            </a:r>
            <a:r>
              <a:rPr lang="en-GB" sz="2200" dirty="0" smtClean="0">
                <a:solidFill>
                  <a:srgbClr val="000000"/>
                </a:solidFill>
              </a:rPr>
              <a:t>worthwhile</a:t>
            </a:r>
          </a:p>
          <a:p>
            <a:pPr lvl="0"/>
            <a:r>
              <a:rPr lang="en-GB" sz="2200" dirty="0">
                <a:solidFill>
                  <a:srgbClr val="000000"/>
                </a:solidFill>
              </a:rPr>
              <a:t>Economic conditions </a:t>
            </a:r>
            <a:r>
              <a:rPr lang="en-GB" sz="2200" dirty="0" smtClean="0">
                <a:solidFill>
                  <a:srgbClr val="000000"/>
                </a:solidFill>
              </a:rPr>
              <a:t>influence wellbeing. </a:t>
            </a:r>
            <a:r>
              <a:rPr lang="en-GB" sz="2200" dirty="0">
                <a:solidFill>
                  <a:srgbClr val="000000"/>
                </a:solidFill>
              </a:rPr>
              <a:t>Less economically successful groups </a:t>
            </a:r>
            <a:r>
              <a:rPr lang="en-GB" sz="2200" dirty="0" smtClean="0">
                <a:solidFill>
                  <a:srgbClr val="000000"/>
                </a:solidFill>
              </a:rPr>
              <a:t>(mainly BME) have </a:t>
            </a:r>
            <a:r>
              <a:rPr lang="en-GB" sz="2200" dirty="0">
                <a:solidFill>
                  <a:srgbClr val="000000"/>
                </a:solidFill>
              </a:rPr>
              <a:t>lower </a:t>
            </a:r>
            <a:r>
              <a:rPr lang="en-GB" sz="2200" dirty="0" smtClean="0">
                <a:solidFill>
                  <a:srgbClr val="000000"/>
                </a:solidFill>
              </a:rPr>
              <a:t>scores on wellbeing.</a:t>
            </a:r>
            <a:endParaRPr lang="en-GB" sz="2200" dirty="0">
              <a:solidFill>
                <a:srgbClr val="000000"/>
              </a:solidFill>
            </a:endParaRPr>
          </a:p>
          <a:p>
            <a:r>
              <a:rPr lang="en-GB" sz="2200" dirty="0" smtClean="0"/>
              <a:t>After health status and demographics, </a:t>
            </a:r>
            <a:r>
              <a:rPr lang="en-GB" sz="2200" u="sng" dirty="0" smtClean="0"/>
              <a:t>Ethnicity</a:t>
            </a:r>
            <a:r>
              <a:rPr lang="en-GB" sz="2200" dirty="0" smtClean="0"/>
              <a:t> is key determinant of Life Satisfaction and Worthwhile whereas </a:t>
            </a:r>
            <a:r>
              <a:rPr lang="en-GB" sz="2200" u="sng" dirty="0" smtClean="0"/>
              <a:t>Deprivation</a:t>
            </a:r>
            <a:r>
              <a:rPr lang="en-GB" sz="2200" dirty="0" smtClean="0"/>
              <a:t> is the least</a:t>
            </a:r>
          </a:p>
          <a:p>
            <a:r>
              <a:rPr lang="en-GB" sz="2200" dirty="0" smtClean="0"/>
              <a:t>Fewer determinants of wellbeing in Black and Asian ethnicity compared to White (their rankings also differs)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5029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347048" cy="692696"/>
          </a:xfrm>
        </p:spPr>
        <p:txBody>
          <a:bodyPr/>
          <a:lstStyle/>
          <a:p>
            <a:r>
              <a:rPr lang="en-GB" sz="3200" dirty="0" smtClean="0"/>
              <a:t>Conclusion (2)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928992" cy="6048672"/>
          </a:xfrm>
        </p:spPr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Residents </a:t>
            </a:r>
            <a:r>
              <a:rPr lang="en-GB" sz="2400" dirty="0"/>
              <a:t>of London </a:t>
            </a:r>
            <a:r>
              <a:rPr lang="en-GB" sz="2400" dirty="0" smtClean="0"/>
              <a:t>(</a:t>
            </a:r>
            <a:r>
              <a:rPr lang="en-GB" sz="2400" dirty="0">
                <a:solidFill>
                  <a:srgbClr val="000000"/>
                </a:solidFill>
              </a:rPr>
              <a:t>followed by </a:t>
            </a:r>
            <a:r>
              <a:rPr lang="en-GB" sz="2400" dirty="0" smtClean="0">
                <a:solidFill>
                  <a:srgbClr val="000000"/>
                </a:solidFill>
              </a:rPr>
              <a:t>West Midlands) </a:t>
            </a:r>
            <a:r>
              <a:rPr lang="en-GB" sz="2400" dirty="0" smtClean="0"/>
              <a:t>are </a:t>
            </a:r>
            <a:r>
              <a:rPr lang="en-GB" sz="2400" dirty="0"/>
              <a:t>less happy, more anxious, </a:t>
            </a:r>
            <a:r>
              <a:rPr lang="en-GB" sz="2400" dirty="0" smtClean="0"/>
              <a:t>have lower </a:t>
            </a:r>
            <a:r>
              <a:rPr lang="en-GB" sz="2400" dirty="0"/>
              <a:t>worthwhile </a:t>
            </a:r>
            <a:r>
              <a:rPr lang="en-GB" sz="2400" dirty="0" smtClean="0"/>
              <a:t>and </a:t>
            </a:r>
            <a:r>
              <a:rPr lang="en-GB" sz="2400" dirty="0"/>
              <a:t>lower life satisfaction </a:t>
            </a:r>
            <a:r>
              <a:rPr lang="en-GB" sz="2400" dirty="0" smtClean="0"/>
              <a:t>scores than </a:t>
            </a:r>
            <a:r>
              <a:rPr lang="en-GB" sz="2400" dirty="0"/>
              <a:t>other regions (after controlling for other variables in regressions</a:t>
            </a:r>
            <a:r>
              <a:rPr lang="en-GB" sz="2400" dirty="0" smtClean="0"/>
              <a:t>). </a:t>
            </a:r>
          </a:p>
          <a:p>
            <a:r>
              <a:rPr lang="en-GB" sz="2400" dirty="0" smtClean="0"/>
              <a:t>Whereas South </a:t>
            </a:r>
            <a:r>
              <a:rPr lang="en-GB" sz="2400" dirty="0"/>
              <a:t>East residents display some of the highest </a:t>
            </a:r>
            <a:r>
              <a:rPr lang="en-GB" sz="2400" dirty="0" smtClean="0"/>
              <a:t>scores on wellbeing.</a:t>
            </a:r>
            <a:endParaRPr lang="en-GB" sz="2400" dirty="0"/>
          </a:p>
          <a:p>
            <a:r>
              <a:rPr lang="en-GB" sz="2400" dirty="0" smtClean="0"/>
              <a:t>Black-African </a:t>
            </a:r>
            <a:r>
              <a:rPr lang="en-GB" sz="2400" dirty="0"/>
              <a:t>people have low satisfaction. Perhaps because many arrived as asylum-seekers and other have not had work consistent with qualifications?</a:t>
            </a:r>
          </a:p>
          <a:p>
            <a:r>
              <a:rPr lang="en-GB" sz="2400" dirty="0" smtClean="0"/>
              <a:t>Recent </a:t>
            </a:r>
            <a:r>
              <a:rPr lang="en-GB" sz="2400" dirty="0"/>
              <a:t>migrants have higher satisfaction. Why do those who arrived form the 1960s to 1990s have lower scores on </a:t>
            </a:r>
            <a:r>
              <a:rPr lang="en-GB" sz="2400" dirty="0" smtClean="0"/>
              <a:t>wellbeing? </a:t>
            </a:r>
            <a:endParaRPr lang="en-GB" sz="2400" dirty="0"/>
          </a:p>
          <a:p>
            <a:r>
              <a:rPr lang="en-GB" sz="2400" dirty="0" smtClean="0"/>
              <a:t>Chinese </a:t>
            </a:r>
            <a:r>
              <a:rPr lang="en-GB" sz="2400" dirty="0"/>
              <a:t>people have low scores on </a:t>
            </a:r>
            <a:r>
              <a:rPr lang="en-GB" sz="2400" dirty="0" smtClean="0"/>
              <a:t>worthwhile, </a:t>
            </a:r>
            <a:r>
              <a:rPr lang="en-GB" sz="2400" dirty="0"/>
              <a:t>even though their scores on other measures are more </a:t>
            </a:r>
            <a:r>
              <a:rPr lang="en-GB" sz="2400" dirty="0" smtClean="0"/>
              <a:t>positive.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68575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432048"/>
          </a:xfrm>
        </p:spPr>
        <p:txBody>
          <a:bodyPr/>
          <a:lstStyle/>
          <a:p>
            <a:r>
              <a:rPr lang="en-GB" sz="2400" dirty="0" smtClean="0"/>
              <a:t>Approaches acknowledged by ONS  to measure SWB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400600"/>
          </a:xfrm>
        </p:spPr>
        <p:txBody>
          <a:bodyPr/>
          <a:lstStyle/>
          <a:p>
            <a:r>
              <a:rPr lang="en-GB" sz="2400" u="sng" dirty="0" smtClean="0"/>
              <a:t>Evaluative</a:t>
            </a:r>
            <a:r>
              <a:rPr lang="en-GB" sz="2400" dirty="0" smtClean="0"/>
              <a:t> </a:t>
            </a:r>
            <a:r>
              <a:rPr lang="en-GB" sz="2400" dirty="0"/>
              <a:t>approach </a:t>
            </a:r>
            <a:r>
              <a:rPr lang="en-GB" sz="2400" dirty="0" smtClean="0"/>
              <a:t>asks </a:t>
            </a:r>
            <a:r>
              <a:rPr lang="en-GB" sz="2400" dirty="0"/>
              <a:t>individuals to step back and reflect on their life and make </a:t>
            </a:r>
            <a:r>
              <a:rPr lang="en-GB" sz="2400" dirty="0" smtClean="0"/>
              <a:t>a cognitive </a:t>
            </a:r>
            <a:r>
              <a:rPr lang="en-GB" sz="2400" dirty="0"/>
              <a:t>assessment of how their life is going overall, or on certain aspects of their life</a:t>
            </a:r>
            <a:r>
              <a:rPr lang="en-GB" sz="2400" dirty="0" smtClean="0"/>
              <a:t>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u="sng" dirty="0" smtClean="0"/>
              <a:t>Eudemonic</a:t>
            </a:r>
            <a:r>
              <a:rPr lang="en-GB" sz="2400" dirty="0" smtClean="0"/>
              <a:t> approach refers </a:t>
            </a:r>
            <a:r>
              <a:rPr lang="en-GB" sz="2400" dirty="0"/>
              <a:t>to as the psychological or </a:t>
            </a:r>
            <a:r>
              <a:rPr lang="en-GB" sz="2400" dirty="0" smtClean="0"/>
              <a:t>functioning/flourishing </a:t>
            </a:r>
            <a:r>
              <a:rPr lang="en-GB" sz="2400" dirty="0"/>
              <a:t>approach, which draws on self-determination theory and tends to measure </a:t>
            </a:r>
            <a:r>
              <a:rPr lang="en-GB" sz="2400" dirty="0" smtClean="0"/>
              <a:t>such things </a:t>
            </a:r>
            <a:r>
              <a:rPr lang="en-GB" sz="2400" dirty="0"/>
              <a:t>as people’s sense of meaning and purpose in life, connections with family and friends, </a:t>
            </a:r>
            <a:r>
              <a:rPr lang="en-GB" sz="2400" dirty="0" smtClean="0"/>
              <a:t>a sense </a:t>
            </a:r>
            <a:r>
              <a:rPr lang="en-GB" sz="2400" dirty="0"/>
              <a:t>of control and whether they feel part of something bigger than themselves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en-GB" sz="2400" u="sng" dirty="0" smtClean="0"/>
              <a:t>Experience</a:t>
            </a:r>
            <a:r>
              <a:rPr lang="en-GB" sz="2400" dirty="0" smtClean="0"/>
              <a:t> </a:t>
            </a:r>
            <a:r>
              <a:rPr lang="en-GB" sz="2400" dirty="0"/>
              <a:t>approach </a:t>
            </a:r>
            <a:r>
              <a:rPr lang="en-GB" sz="2400" dirty="0" smtClean="0"/>
              <a:t>seeks </a:t>
            </a:r>
            <a:r>
              <a:rPr lang="en-GB" sz="2400" dirty="0"/>
              <a:t>to measure people’s positive and negative </a:t>
            </a:r>
            <a:r>
              <a:rPr lang="en-GB" sz="2400" dirty="0" smtClean="0"/>
              <a:t>experiences over </a:t>
            </a:r>
            <a:r>
              <a:rPr lang="en-GB" sz="2400" dirty="0"/>
              <a:t>a short timeframe to capture people’s </a:t>
            </a:r>
            <a:r>
              <a:rPr lang="en-GB" sz="2400" dirty="0" smtClean="0"/>
              <a:t>wellbeing </a:t>
            </a:r>
            <a:r>
              <a:rPr lang="en-GB" sz="2400" dirty="0"/>
              <a:t>on a day-to-day basis.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2744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0"/>
            <a:ext cx="4896544" cy="692696"/>
          </a:xfrm>
        </p:spPr>
        <p:txBody>
          <a:bodyPr/>
          <a:lstStyle/>
          <a:p>
            <a:r>
              <a:rPr lang="en-GB" sz="3200" dirty="0" smtClean="0"/>
              <a:t>Limitations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5760640"/>
          </a:xfrm>
        </p:spPr>
        <p:txBody>
          <a:bodyPr/>
          <a:lstStyle/>
          <a:p>
            <a:r>
              <a:rPr lang="en-GB" sz="2400" dirty="0" smtClean="0"/>
              <a:t>Regression Results covered only England due to no access to SOA codes for Wales, Scotland and Northern Ireland.</a:t>
            </a:r>
          </a:p>
          <a:p>
            <a:pPr lvl="1"/>
            <a:r>
              <a:rPr lang="en-GB" sz="2000" b="1" dirty="0" smtClean="0"/>
              <a:t>England covers 84% of UK population &amp; 96% of BME </a:t>
            </a:r>
          </a:p>
          <a:p>
            <a:endParaRPr lang="en-GB" sz="2400" dirty="0" smtClean="0"/>
          </a:p>
          <a:p>
            <a:r>
              <a:rPr lang="en-GB" sz="2400" dirty="0" smtClean="0"/>
              <a:t>ONS wellbeing </a:t>
            </a:r>
            <a:r>
              <a:rPr lang="en-GB" sz="2400" dirty="0"/>
              <a:t>variables do not measure </a:t>
            </a:r>
            <a:r>
              <a:rPr lang="en-GB" sz="2400" dirty="0" smtClean="0"/>
              <a:t>at household </a:t>
            </a:r>
            <a:r>
              <a:rPr lang="en-GB" sz="2400" dirty="0"/>
              <a:t>or family level which is more appropriate for </a:t>
            </a:r>
            <a:r>
              <a:rPr lang="en-GB" sz="2400" dirty="0" smtClean="0"/>
              <a:t>BME </a:t>
            </a:r>
            <a:r>
              <a:rPr lang="en-GB" sz="2400" dirty="0"/>
              <a:t>groups. 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ONS Survey is conducted in English Language thus restrict participation of people Who don't know English language.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Ethnic </a:t>
            </a:r>
            <a:r>
              <a:rPr lang="en-GB" sz="2400" dirty="0"/>
              <a:t>group classification does not distinguish the 3 Black groups at the UK </a:t>
            </a:r>
            <a:r>
              <a:rPr lang="en-GB" sz="2400" dirty="0" smtClean="0"/>
              <a:t>level.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895033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3528392" cy="648072"/>
          </a:xfrm>
        </p:spPr>
        <p:txBody>
          <a:bodyPr/>
          <a:lstStyle/>
          <a:p>
            <a:pPr marL="457200" algn="just">
              <a:lnSpc>
                <a:spcPct val="105000"/>
              </a:lnSpc>
              <a:spcAft>
                <a:spcPts val="0"/>
              </a:spcAft>
            </a:pPr>
            <a:r>
              <a:rPr lang="en-GB" dirty="0" smtClean="0">
                <a:latin typeface="Times New Roman"/>
                <a:ea typeface="Calibri"/>
                <a:cs typeface="Times New Roman"/>
              </a:rPr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616624"/>
          </a:xfrm>
        </p:spPr>
        <p:txBody>
          <a:bodyPr/>
          <a:lstStyle/>
          <a:p>
            <a:r>
              <a:rPr lang="en-GB" sz="1900" dirty="0" err="1"/>
              <a:t>Allmark</a:t>
            </a:r>
            <a:r>
              <a:rPr lang="en-GB" sz="1900" dirty="0"/>
              <a:t> P (2005). Health, Happiness and Health Promotion. </a:t>
            </a:r>
            <a:r>
              <a:rPr lang="en-GB" sz="1900" u="sng" dirty="0"/>
              <a:t>Journal of Applied Philosophy </a:t>
            </a:r>
            <a:r>
              <a:rPr lang="en-GB" sz="1900" dirty="0"/>
              <a:t>22 (1): 1–15.</a:t>
            </a:r>
          </a:p>
          <a:p>
            <a:r>
              <a:rPr lang="en-GB" sz="1900" dirty="0" smtClean="0"/>
              <a:t>Dolan</a:t>
            </a:r>
            <a:r>
              <a:rPr lang="en-GB" sz="1900" dirty="0"/>
              <a:t>, P. (2009) How does NICE value health? </a:t>
            </a:r>
            <a:r>
              <a:rPr lang="en-GB" sz="1900" u="sng" dirty="0"/>
              <a:t>British Medical Journal</a:t>
            </a:r>
            <a:r>
              <a:rPr lang="en-GB" sz="1900" dirty="0"/>
              <a:t>. 339, b2577.</a:t>
            </a:r>
          </a:p>
          <a:p>
            <a:r>
              <a:rPr lang="en-GB" sz="1900" dirty="0" smtClean="0"/>
              <a:t>Dolan</a:t>
            </a:r>
            <a:r>
              <a:rPr lang="en-GB" sz="1900" dirty="0"/>
              <a:t>, P. (2011) </a:t>
            </a:r>
            <a:r>
              <a:rPr lang="en-GB" sz="1900" u="sng" dirty="0"/>
              <a:t>Using Happiness to Value Health</a:t>
            </a:r>
            <a:r>
              <a:rPr lang="en-GB" sz="1900" dirty="0"/>
              <a:t>. London: Office of Health Economics.</a:t>
            </a:r>
          </a:p>
          <a:p>
            <a:r>
              <a:rPr lang="en-GB" sz="1900" dirty="0" err="1" smtClean="0"/>
              <a:t>Helliwell</a:t>
            </a:r>
            <a:r>
              <a:rPr lang="en-GB" sz="1900" dirty="0" smtClean="0"/>
              <a:t> </a:t>
            </a:r>
            <a:r>
              <a:rPr lang="en-GB" sz="1900" dirty="0"/>
              <a:t>J, Layard R, and Sachs J. eds. (2012</a:t>
            </a:r>
            <a:r>
              <a:rPr lang="en-GB" sz="1900" dirty="0" smtClean="0"/>
              <a:t>). </a:t>
            </a:r>
            <a:r>
              <a:rPr lang="en-GB" sz="1900" u="sng" dirty="0"/>
              <a:t>World Happiness Report</a:t>
            </a:r>
            <a:r>
              <a:rPr lang="en-GB" sz="1900" dirty="0"/>
              <a:t>. New York: Earth Institute, Columbia University.</a:t>
            </a:r>
          </a:p>
          <a:p>
            <a:r>
              <a:rPr lang="en-GB" sz="1900" dirty="0" smtClean="0"/>
              <a:t>Hicks </a:t>
            </a:r>
            <a:r>
              <a:rPr lang="en-GB" sz="1900" dirty="0"/>
              <a:t>S (2013) </a:t>
            </a:r>
            <a:r>
              <a:rPr lang="en-GB" sz="1900" u="sng" dirty="0"/>
              <a:t>Differences in well-being by ethnicity</a:t>
            </a:r>
            <a:r>
              <a:rPr lang="en-GB" sz="1900" dirty="0"/>
              <a:t>. 30 April. London: ONS. Available at: http://www.ons.gov.uk/ons/dcp171766_308226.pdf</a:t>
            </a:r>
          </a:p>
          <a:p>
            <a:r>
              <a:rPr lang="en-GB" sz="1900" dirty="0" smtClean="0"/>
              <a:t>Layard </a:t>
            </a:r>
            <a:r>
              <a:rPr lang="en-GB" sz="1900" dirty="0"/>
              <a:t>R (2005). Happiness: Lessons from a New Science. London: Penguin.</a:t>
            </a:r>
          </a:p>
          <a:p>
            <a:r>
              <a:rPr lang="en-GB" sz="1900" dirty="0" smtClean="0"/>
              <a:t>OECD </a:t>
            </a:r>
            <a:r>
              <a:rPr lang="en-GB" sz="1900" dirty="0"/>
              <a:t>(2013</a:t>
            </a:r>
            <a:r>
              <a:rPr lang="en-GB" sz="1900" dirty="0" smtClean="0"/>
              <a:t>). </a:t>
            </a:r>
            <a:r>
              <a:rPr lang="en-GB" sz="1900" u="sng" dirty="0"/>
              <a:t>Guidelines on Measuring Subjective Well-Being</a:t>
            </a:r>
            <a:r>
              <a:rPr lang="en-GB" sz="1900" dirty="0"/>
              <a:t>. Paris: OECD Publishing.</a:t>
            </a:r>
          </a:p>
          <a:p>
            <a:r>
              <a:rPr lang="en-GB" sz="1900" dirty="0" smtClean="0"/>
              <a:t>Office </a:t>
            </a:r>
            <a:r>
              <a:rPr lang="en-GB" sz="1900" dirty="0"/>
              <a:t>for National Statistics (2012) </a:t>
            </a:r>
            <a:r>
              <a:rPr lang="en-GB" sz="1900" u="sng" dirty="0"/>
              <a:t>First Annual ONS Experimental Subjective Well-being Results</a:t>
            </a:r>
            <a:r>
              <a:rPr lang="en-GB" sz="1900" dirty="0"/>
              <a:t>. 24 July. London: ONS. Available at: http://www.ons.gov.uk/ons/dcp171766_272294.pdf</a:t>
            </a:r>
          </a:p>
          <a:p>
            <a:pPr marL="0" indent="0">
              <a:buNone/>
            </a:pP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7937307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OECD database </a:t>
            </a:r>
            <a:r>
              <a:rPr lang="en-GB" dirty="0" smtClean="0"/>
              <a:t>on SWB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Better life Index (Housing, Job, Income, Community support, Education, Environment, Civic engagement, Health, Life satisfaction, Work-life balance) - 24 indicators for  34 OECD Countries + Brazil + Russia</a:t>
            </a:r>
          </a:p>
          <a:p>
            <a:endParaRPr lang="en-GB" dirty="0"/>
          </a:p>
          <a:p>
            <a:r>
              <a:rPr lang="en-GB" dirty="0" smtClean="0"/>
              <a:t>Child </a:t>
            </a:r>
            <a:r>
              <a:rPr lang="en-GB" dirty="0"/>
              <a:t>wellbeing (Material </a:t>
            </a:r>
            <a:r>
              <a:rPr lang="en-GB" dirty="0" smtClean="0"/>
              <a:t>well-being, </a:t>
            </a:r>
            <a:r>
              <a:rPr lang="en-GB" dirty="0"/>
              <a:t>Housing and </a:t>
            </a:r>
            <a:r>
              <a:rPr lang="en-GB" dirty="0" smtClean="0"/>
              <a:t>environment, </a:t>
            </a:r>
            <a:r>
              <a:rPr lang="en-GB" dirty="0"/>
              <a:t>Educational </a:t>
            </a:r>
            <a:r>
              <a:rPr lang="en-GB" dirty="0" smtClean="0"/>
              <a:t>well-being, </a:t>
            </a:r>
            <a:r>
              <a:rPr lang="en-GB" dirty="0"/>
              <a:t>Health and safety, Risky </a:t>
            </a:r>
            <a:r>
              <a:rPr lang="en-GB" dirty="0" smtClean="0"/>
              <a:t>behaviours, </a:t>
            </a:r>
            <a:r>
              <a:rPr lang="en-GB" dirty="0"/>
              <a:t>Quality of school </a:t>
            </a:r>
            <a:r>
              <a:rPr lang="en-GB" dirty="0" smtClean="0"/>
              <a:t>life) - 21 indicators for 30 OECD countries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4914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\\staffhome\staffhome2\1\hwbag1\MyWork\My_SWB_ChildPoverty\World_happines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763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en-GB" sz="3600" dirty="0" smtClean="0"/>
              <a:t>BHUTAN: Gross National Happiness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/>
          <a:lstStyle/>
          <a:p>
            <a:r>
              <a:rPr lang="en-GB" sz="2400" dirty="0" smtClean="0"/>
              <a:t>The </a:t>
            </a:r>
            <a:r>
              <a:rPr lang="en-GB" sz="2400" dirty="0"/>
              <a:t>1729 legal code, which dates from the unification of </a:t>
            </a:r>
            <a:r>
              <a:rPr lang="en-GB" sz="2400" dirty="0" smtClean="0"/>
              <a:t>Bhutan, declared </a:t>
            </a:r>
            <a:r>
              <a:rPr lang="en-GB" sz="2400" dirty="0"/>
              <a:t>that “if the Government cannot create happiness (</a:t>
            </a:r>
            <a:r>
              <a:rPr lang="en-GB" sz="2400" i="1" dirty="0" err="1"/>
              <a:t>dekid</a:t>
            </a:r>
            <a:r>
              <a:rPr lang="en-GB" sz="2400" dirty="0"/>
              <a:t>) for its people, there is no purpose for </a:t>
            </a:r>
            <a:r>
              <a:rPr lang="en-GB" sz="2400" dirty="0" smtClean="0"/>
              <a:t>the Government </a:t>
            </a:r>
            <a:r>
              <a:rPr lang="en-GB" sz="2400" dirty="0"/>
              <a:t>to exist</a:t>
            </a:r>
            <a:r>
              <a:rPr lang="en-GB" sz="2400" dirty="0" smtClean="0"/>
              <a:t>”.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In </a:t>
            </a:r>
            <a:r>
              <a:rPr lang="en-GB" sz="2400" dirty="0"/>
              <a:t>1972, the Fourth King declared Gross National Happiness to be more </a:t>
            </a:r>
            <a:r>
              <a:rPr lang="en-GB" sz="2400" dirty="0" smtClean="0"/>
              <a:t>important than </a:t>
            </a:r>
            <a:r>
              <a:rPr lang="en-GB" sz="2400" dirty="0"/>
              <a:t>Gross National Product (GNP), and from this time onward, the country oriented its national </a:t>
            </a:r>
            <a:r>
              <a:rPr lang="en-GB" sz="2400" dirty="0" smtClean="0"/>
              <a:t>policy and </a:t>
            </a:r>
            <a:r>
              <a:rPr lang="en-GB" sz="2400" dirty="0"/>
              <a:t>development plans towards Gross National Happiness (or GNH). 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Constitution of Bhutan (2008, </a:t>
            </a:r>
            <a:r>
              <a:rPr lang="en-GB" sz="2400" dirty="0" smtClean="0"/>
              <a:t>Article 9</a:t>
            </a:r>
            <a:r>
              <a:rPr lang="en-GB" sz="2400" dirty="0"/>
              <a:t>) directs the State “to promote those conditions that will enable the pursuit of Gross National Happiness.”</a:t>
            </a:r>
          </a:p>
        </p:txBody>
      </p:sp>
    </p:spTree>
    <p:extLst>
      <p:ext uri="{BB962C8B-B14F-4D97-AF65-F5344CB8AC3E}">
        <p14:creationId xmlns:p14="http://schemas.microsoft.com/office/powerpoint/2010/main" val="39399863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en-GB" sz="3600" dirty="0" smtClean="0"/>
              <a:t>BHUTAN: Gross National Happiness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en-GB" sz="2400" u="sng" dirty="0" smtClean="0"/>
              <a:t>Definition</a:t>
            </a:r>
          </a:p>
          <a:p>
            <a:pPr marL="0" indent="0">
              <a:buNone/>
            </a:pPr>
            <a:r>
              <a:rPr lang="en-GB" sz="2000" dirty="0"/>
              <a:t>Gross National Happiness (GNH) measures the quality of a country in a more holistic way [than </a:t>
            </a:r>
            <a:r>
              <a:rPr lang="en-GB" sz="2000" dirty="0" smtClean="0"/>
              <a:t>GNP] and </a:t>
            </a:r>
            <a:r>
              <a:rPr lang="en-GB" sz="2000" dirty="0"/>
              <a:t>believes that the beneficial </a:t>
            </a:r>
            <a:r>
              <a:rPr lang="en-GB" sz="2000" dirty="0" smtClean="0"/>
              <a:t>development </a:t>
            </a:r>
            <a:r>
              <a:rPr lang="en-GB" sz="2000" dirty="0"/>
              <a:t>of human society takes place when material and </a:t>
            </a:r>
            <a:r>
              <a:rPr lang="en-GB" sz="2000" dirty="0" smtClean="0"/>
              <a:t>spiritual development </a:t>
            </a:r>
            <a:r>
              <a:rPr lang="en-GB" sz="2000" dirty="0"/>
              <a:t>occurs side by side to </a:t>
            </a:r>
            <a:r>
              <a:rPr lang="en-GB" sz="2000" dirty="0" smtClean="0"/>
              <a:t>complement </a:t>
            </a:r>
            <a:r>
              <a:rPr lang="en-GB" sz="2000" dirty="0"/>
              <a:t>and reinforce each </a:t>
            </a:r>
            <a:r>
              <a:rPr lang="en-GB" sz="2000" dirty="0" smtClean="0"/>
              <a:t>other.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u="sng" dirty="0" smtClean="0">
                <a:latin typeface="Scala"/>
              </a:rPr>
              <a:t>9 Domain (33 Indicators)</a:t>
            </a:r>
          </a:p>
          <a:p>
            <a:pPr marL="0" lvl="0" indent="0">
              <a:buNone/>
            </a:pPr>
            <a:r>
              <a:rPr lang="en-GB" sz="2400" dirty="0" smtClean="0">
                <a:solidFill>
                  <a:srgbClr val="000000"/>
                </a:solidFill>
                <a:latin typeface="Scala"/>
              </a:rPr>
              <a:t>1. Psychological Wellbeing</a:t>
            </a:r>
            <a:endParaRPr lang="en-GB" sz="2400" dirty="0">
              <a:solidFill>
                <a:srgbClr val="000000"/>
              </a:solidFill>
              <a:latin typeface="Scala"/>
            </a:endParaRP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Life satisfaction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Positive emotions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Negative emotions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Spirituality</a:t>
            </a:r>
          </a:p>
          <a:p>
            <a:pPr marL="0" lvl="0" indent="0">
              <a:buNone/>
            </a:pPr>
            <a:r>
              <a:rPr lang="en-GB" sz="2400" dirty="0" smtClean="0">
                <a:solidFill>
                  <a:srgbClr val="000000"/>
                </a:solidFill>
                <a:latin typeface="Scala"/>
              </a:rPr>
              <a:t>2. Health</a:t>
            </a:r>
            <a:endParaRPr lang="en-GB" sz="2400" dirty="0">
              <a:solidFill>
                <a:srgbClr val="000000"/>
              </a:solidFill>
              <a:latin typeface="Scala"/>
            </a:endParaRP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Mental health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Self-reported health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Healthy days</a:t>
            </a:r>
          </a:p>
          <a:p>
            <a:pPr marL="0" lvl="0" indent="0">
              <a:buNone/>
            </a:pPr>
            <a:r>
              <a:rPr lang="en-GB" sz="1600" dirty="0">
                <a:solidFill>
                  <a:srgbClr val="000000"/>
                </a:solidFill>
                <a:latin typeface="Scala"/>
              </a:rPr>
              <a:t>• Disability</a:t>
            </a:r>
          </a:p>
          <a:p>
            <a:pPr marL="0" indent="0">
              <a:buNone/>
            </a:pPr>
            <a:endParaRPr lang="en-GB" sz="2400" dirty="0">
              <a:latin typeface="Scala"/>
            </a:endParaRPr>
          </a:p>
        </p:txBody>
      </p:sp>
    </p:spTree>
    <p:extLst>
      <p:ext uri="{BB962C8B-B14F-4D97-AF65-F5344CB8AC3E}">
        <p14:creationId xmlns:p14="http://schemas.microsoft.com/office/powerpoint/2010/main" val="7391106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en-GB" sz="3600" dirty="0" smtClean="0"/>
              <a:t>BHUTAN: Gross National Happiness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042792" cy="518457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>
                <a:latin typeface="Scala"/>
              </a:rPr>
              <a:t>3. Time </a:t>
            </a:r>
            <a:r>
              <a:rPr lang="en-GB" sz="2000" dirty="0">
                <a:latin typeface="Scala"/>
              </a:rPr>
              <a:t>Use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Work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Sleep</a:t>
            </a:r>
          </a:p>
          <a:p>
            <a:pPr marL="0" indent="0">
              <a:buNone/>
            </a:pPr>
            <a:r>
              <a:rPr lang="en-GB" sz="2000" dirty="0" smtClean="0">
                <a:latin typeface="Scala"/>
              </a:rPr>
              <a:t>4. Education</a:t>
            </a:r>
            <a:endParaRPr lang="en-GB" sz="2000" dirty="0">
              <a:latin typeface="Scala"/>
            </a:endParaRP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Literacy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Educational Level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Knowledge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Values</a:t>
            </a:r>
          </a:p>
          <a:p>
            <a:pPr marL="0" indent="0">
              <a:buNone/>
            </a:pPr>
            <a:r>
              <a:rPr lang="en-GB" sz="2000" dirty="0" smtClean="0">
                <a:latin typeface="Scala"/>
              </a:rPr>
              <a:t>5. Cultural </a:t>
            </a:r>
            <a:r>
              <a:rPr lang="en-GB" sz="2000" dirty="0">
                <a:latin typeface="Scala"/>
              </a:rPr>
              <a:t>Diversity </a:t>
            </a:r>
            <a:r>
              <a:rPr lang="en-GB" sz="2000" dirty="0" smtClean="0">
                <a:latin typeface="Scala"/>
              </a:rPr>
              <a:t>&amp; </a:t>
            </a:r>
            <a:r>
              <a:rPr lang="en-GB" sz="2000" dirty="0">
                <a:latin typeface="Scala"/>
              </a:rPr>
              <a:t>Resilience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Native Language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Cultural Participation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Artisan Skills</a:t>
            </a:r>
          </a:p>
          <a:p>
            <a:pPr marL="0" indent="0">
              <a:buNone/>
            </a:pPr>
            <a:r>
              <a:rPr lang="en-GB" sz="1400" dirty="0">
                <a:latin typeface="Scala"/>
              </a:rPr>
              <a:t>• Conduct</a:t>
            </a:r>
          </a:p>
          <a:p>
            <a:pPr marL="0" indent="0">
              <a:buNone/>
            </a:pPr>
            <a:r>
              <a:rPr lang="en-GB" sz="2000" dirty="0" smtClean="0">
                <a:latin typeface="Scala"/>
              </a:rPr>
              <a:t>6. Good </a:t>
            </a:r>
            <a:r>
              <a:rPr lang="en-GB" sz="2000" dirty="0">
                <a:latin typeface="Scala"/>
              </a:rPr>
              <a:t>Governance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</a:t>
            </a:r>
            <a:r>
              <a:rPr lang="en-GB" sz="1600" dirty="0" smtClean="0">
                <a:latin typeface="Scala"/>
              </a:rPr>
              <a:t>Government </a:t>
            </a:r>
            <a:r>
              <a:rPr lang="en-GB" sz="1600" dirty="0">
                <a:latin typeface="Scala"/>
              </a:rPr>
              <a:t>performance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Fundamental rights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Services</a:t>
            </a:r>
          </a:p>
          <a:p>
            <a:pPr marL="0" indent="0">
              <a:buNone/>
            </a:pPr>
            <a:r>
              <a:rPr lang="en-GB" sz="1600" dirty="0">
                <a:latin typeface="Scala"/>
              </a:rPr>
              <a:t>• Political </a:t>
            </a:r>
            <a:r>
              <a:rPr lang="en-GB" sz="1600" dirty="0" smtClean="0">
                <a:latin typeface="Scala"/>
              </a:rPr>
              <a:t>Participation</a:t>
            </a:r>
            <a:endParaRPr lang="en-GB" sz="1600" dirty="0">
              <a:latin typeface="Scal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196752"/>
            <a:ext cx="418484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Scala"/>
              </a:rPr>
              <a:t>7. Community </a:t>
            </a:r>
            <a:r>
              <a:rPr lang="en-GB" sz="2000" dirty="0">
                <a:solidFill>
                  <a:srgbClr val="000000"/>
                </a:solidFill>
                <a:latin typeface="Scala"/>
              </a:rPr>
              <a:t>Vitality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Donations (time &amp;money)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Community relationship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Family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Safety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Scala"/>
              </a:rPr>
              <a:t>8. Ecological </a:t>
            </a:r>
            <a:r>
              <a:rPr lang="en-GB" sz="2000" dirty="0">
                <a:solidFill>
                  <a:srgbClr val="000000"/>
                </a:solidFill>
                <a:latin typeface="Scala"/>
              </a:rPr>
              <a:t>Diversity </a:t>
            </a:r>
            <a:r>
              <a:rPr lang="en-GB" sz="2000" dirty="0" smtClean="0">
                <a:solidFill>
                  <a:srgbClr val="000000"/>
                </a:solidFill>
                <a:latin typeface="Scala"/>
              </a:rPr>
              <a:t>&amp; </a:t>
            </a:r>
            <a:r>
              <a:rPr lang="en-GB" sz="2000" dirty="0">
                <a:solidFill>
                  <a:srgbClr val="000000"/>
                </a:solidFill>
                <a:latin typeface="Scala"/>
              </a:rPr>
              <a:t>Resilience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Ecological Issues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Responsibility </a:t>
            </a:r>
            <a:r>
              <a:rPr lang="en-GB" sz="1600" dirty="0" smtClean="0">
                <a:solidFill>
                  <a:srgbClr val="000000"/>
                </a:solidFill>
                <a:latin typeface="Scala"/>
              </a:rPr>
              <a:t>towards environment</a:t>
            </a:r>
            <a:endParaRPr lang="en-GB" sz="1600" dirty="0">
              <a:solidFill>
                <a:srgbClr val="000000"/>
              </a:solidFill>
              <a:latin typeface="Scala"/>
            </a:endParaRP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Wildlife damage (Rural)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Urbanization issues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Scala"/>
              </a:rPr>
              <a:t>9. Living </a:t>
            </a:r>
            <a:r>
              <a:rPr lang="en-GB" sz="2000" dirty="0">
                <a:solidFill>
                  <a:srgbClr val="000000"/>
                </a:solidFill>
                <a:latin typeface="Scala"/>
              </a:rPr>
              <a:t>Standards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Assets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Housing</a:t>
            </a:r>
          </a:p>
          <a:p>
            <a:r>
              <a:rPr lang="en-GB" sz="1600" dirty="0">
                <a:solidFill>
                  <a:srgbClr val="000000"/>
                </a:solidFill>
                <a:latin typeface="Scala"/>
              </a:rPr>
              <a:t>• Household per capita income</a:t>
            </a:r>
          </a:p>
        </p:txBody>
      </p:sp>
    </p:spTree>
    <p:extLst>
      <p:ext uri="{BB962C8B-B14F-4D97-AF65-F5344CB8AC3E}">
        <p14:creationId xmlns:p14="http://schemas.microsoft.com/office/powerpoint/2010/main" val="16439030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sz="half" idx="2"/>
          </p:nvPr>
        </p:nvSpPr>
        <p:spPr>
          <a:xfrm>
            <a:off x="323528" y="5661248"/>
            <a:ext cx="2520280" cy="7920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 smtClean="0"/>
              <a:t>     </a:t>
            </a:r>
            <a:r>
              <a:rPr lang="en-GB" sz="3600" i="1" dirty="0" smtClean="0">
                <a:solidFill>
                  <a:srgbClr val="33CC33"/>
                </a:solidFill>
              </a:rPr>
              <a:t>Thanks </a:t>
            </a:r>
          </a:p>
          <a:p>
            <a:pPr algn="ctr" eaLnBrk="1" hangingPunct="1">
              <a:defRPr/>
            </a:pPr>
            <a:endParaRPr lang="en-GB" sz="3600" dirty="0" smtClean="0">
              <a:solidFill>
                <a:srgbClr val="FFFF00"/>
              </a:solidFill>
            </a:endParaRPr>
          </a:p>
        </p:txBody>
      </p:sp>
      <p:sp>
        <p:nvSpPr>
          <p:cNvPr id="14339" name="AutoShape 3" descr="namaste"/>
          <p:cNvSpPr>
            <a:spLocks noChangeAspect="1" noChangeArrowheads="1"/>
          </p:cNvSpPr>
          <p:nvPr/>
        </p:nvSpPr>
        <p:spPr bwMode="auto">
          <a:xfrm>
            <a:off x="4252913" y="3148013"/>
            <a:ext cx="638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4340" name="Picture 4" descr="d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8009" y="5373215"/>
            <a:ext cx="1174312" cy="1435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 descr="\\staffhome\staffhome2\1\hwbag1\MyWork\My_SWB_ChildPoverty\header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taffhome\staffhome2\1\hwbag1\MyWork\My_SWB_ChildPoverty\pillars-of-gn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47336"/>
            <a:ext cx="8784976" cy="312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32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476672"/>
            <a:ext cx="7715304" cy="792088"/>
          </a:xfrm>
        </p:spPr>
        <p:txBody>
          <a:bodyPr/>
          <a:lstStyle/>
          <a:p>
            <a:r>
              <a:rPr lang="en-GB" sz="3200" kern="1200" dirty="0" smtClean="0">
                <a:solidFill>
                  <a:schemeClr val="dk1"/>
                </a:solidFill>
                <a:cs typeface="+mn-cs"/>
              </a:rPr>
              <a:t>ONS Subjective wellbeing questions</a:t>
            </a:r>
            <a:endParaRPr lang="en-GB" sz="20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51845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how satisfied are you with your life nowadays? 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Evaluative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to what extent do you feel the things you do in your life are worthwhile? 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Eudemonic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dirty="0">
                <a:solidFill>
                  <a:srgbClr val="000000"/>
                </a:solidFill>
                <a:latin typeface="Arial"/>
              </a:rPr>
              <a:t>, how happy did you feel yesterday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?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Experience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) </a:t>
            </a:r>
            <a:endParaRPr lang="en-GB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i="1" dirty="0" smtClean="0">
                <a:solidFill>
                  <a:srgbClr val="000000"/>
                </a:solidFill>
                <a:latin typeface="Arial"/>
              </a:rPr>
              <a:t>Overall</a:t>
            </a:r>
            <a:r>
              <a:rPr lang="en-GB" i="1" dirty="0">
                <a:solidFill>
                  <a:srgbClr val="000000"/>
                </a:solidFill>
                <a:latin typeface="Arial"/>
              </a:rPr>
              <a:t>, how anxious did you feel yesterday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? (</a:t>
            </a:r>
            <a:r>
              <a:rPr lang="en-GB" i="1" u="sng" dirty="0" smtClean="0">
                <a:solidFill>
                  <a:srgbClr val="000000"/>
                </a:solidFill>
                <a:latin typeface="Arial"/>
              </a:rPr>
              <a:t>Experience</a:t>
            </a:r>
            <a:r>
              <a:rPr lang="en-GB" i="1" dirty="0" smtClean="0">
                <a:solidFill>
                  <a:srgbClr val="000000"/>
                </a:solidFill>
                <a:latin typeface="Arial"/>
              </a:rPr>
              <a:t>) </a:t>
            </a:r>
          </a:p>
          <a:p>
            <a:pPr algn="l"/>
            <a:endParaRPr lang="en-GB" sz="1800" dirty="0">
              <a:solidFill>
                <a:srgbClr val="000000"/>
              </a:solidFill>
              <a:latin typeface="Arial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0433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411760" y="0"/>
            <a:ext cx="6696744" cy="1268760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</a:rPr>
              <a:t>ONS Framework </a:t>
            </a:r>
            <a:r>
              <a:rPr lang="en-GB" sz="3600" kern="1200" dirty="0">
                <a:solidFill>
                  <a:schemeClr val="dk1"/>
                </a:solidFill>
                <a:cs typeface="+mn-cs"/>
              </a:rPr>
              <a:t>for </a:t>
            </a:r>
            <a:r>
              <a:rPr lang="en-GB" sz="3600" kern="1200" dirty="0">
                <a:solidFill>
                  <a:schemeClr val="dk1"/>
                </a:solidFill>
                <a:cs typeface="+mn-cs"/>
                <a:hlinkClick r:id="rId3"/>
              </a:rPr>
              <a:t>Measuring National </a:t>
            </a:r>
            <a:r>
              <a:rPr lang="en-GB" sz="3600" kern="1200" dirty="0" smtClean="0">
                <a:solidFill>
                  <a:schemeClr val="dk1"/>
                </a:solidFill>
                <a:cs typeface="+mn-cs"/>
                <a:hlinkClick r:id="rId3"/>
              </a:rPr>
              <a:t>Wellbeing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3079" name="AutoShape 13"/>
          <p:cNvSpPr>
            <a:spLocks noChangeArrowheads="1"/>
          </p:cNvSpPr>
          <p:nvPr/>
        </p:nvSpPr>
        <p:spPr bwMode="auto">
          <a:xfrm flipH="1" flipV="1">
            <a:off x="7696200" y="5143500"/>
            <a:ext cx="1447800" cy="14478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632848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6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14348" y="332656"/>
            <a:ext cx="7715304" cy="1008112"/>
          </a:xfrm>
        </p:spPr>
        <p:txBody>
          <a:bodyPr/>
          <a:lstStyle/>
          <a:p>
            <a:r>
              <a:rPr lang="en-GB" sz="3600" kern="1200" dirty="0" smtClean="0">
                <a:solidFill>
                  <a:schemeClr val="dk1"/>
                </a:solidFill>
                <a:cs typeface="+mn-cs"/>
                <a:hlinkClick r:id="rId3"/>
              </a:rPr>
              <a:t>National Wellbeing Domains</a:t>
            </a:r>
            <a:endParaRPr lang="en-GB" sz="3600" kern="1200" dirty="0">
              <a:solidFill>
                <a:schemeClr val="dk1"/>
              </a:solidFill>
              <a:cs typeface="+mn-cs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280920" cy="504056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 smtClean="0"/>
              <a:t>Individual wellbeing (4)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Our </a:t>
            </a:r>
            <a:r>
              <a:rPr lang="en-GB" sz="2000" b="1" i="1" dirty="0" smtClean="0"/>
              <a:t>relationships (3)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 smtClean="0"/>
              <a:t>Health (5)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What we </a:t>
            </a:r>
            <a:r>
              <a:rPr lang="en-GB" sz="2000" b="1" i="1" dirty="0" smtClean="0"/>
              <a:t>do (5)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Where we </a:t>
            </a:r>
            <a:r>
              <a:rPr lang="en-GB" sz="2000" b="1" i="1" dirty="0" smtClean="0"/>
              <a:t>live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Personal </a:t>
            </a:r>
            <a:r>
              <a:rPr lang="en-GB" sz="2000" b="1" i="1" dirty="0" smtClean="0"/>
              <a:t>finance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Education and </a:t>
            </a:r>
            <a:r>
              <a:rPr lang="en-GB" sz="2000" b="1" i="1" dirty="0" smtClean="0"/>
              <a:t>skills (3)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The </a:t>
            </a:r>
            <a:r>
              <a:rPr lang="en-GB" sz="2000" b="1" i="1" dirty="0" smtClean="0"/>
              <a:t>economy (4)</a:t>
            </a:r>
            <a:endParaRPr lang="en-GB" sz="20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000" b="1" i="1" dirty="0"/>
              <a:t>Governance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1600" b="1" i="1" dirty="0"/>
              <a:t> </a:t>
            </a:r>
            <a:r>
              <a:rPr lang="en-GB" sz="1600" b="1" i="1" dirty="0" smtClean="0"/>
              <a:t>Involvement </a:t>
            </a:r>
            <a:r>
              <a:rPr lang="en-GB" sz="1600" b="1" i="1" dirty="0"/>
              <a:t>in democracy and trust in how the country is </a:t>
            </a:r>
            <a:r>
              <a:rPr lang="en-GB" sz="1600" b="1" i="1" dirty="0" smtClean="0"/>
              <a:t>run (3)</a:t>
            </a:r>
            <a:endParaRPr lang="en-GB" sz="1600" b="1" i="1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1600" b="1" i="1" dirty="0"/>
              <a:t>The natural </a:t>
            </a:r>
            <a:r>
              <a:rPr lang="en-GB" sz="1600" b="1" i="1" dirty="0" smtClean="0"/>
              <a:t>environment (4)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b="1" i="1" dirty="0" smtClean="0"/>
              <a:t>In All 41 Indicators included</a:t>
            </a:r>
            <a:endParaRPr lang="en-GB" sz="24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600" b="1" i="1" dirty="0" smtClean="0"/>
              <a:t>For </a:t>
            </a:r>
            <a:r>
              <a:rPr lang="en-GB" sz="1600" b="1" i="1" dirty="0"/>
              <a:t>details see: </a:t>
            </a:r>
            <a:r>
              <a:rPr lang="en-GB" sz="1600" b="1" i="1" dirty="0">
                <a:hlinkClick r:id="rId4"/>
              </a:rPr>
              <a:t>http://</a:t>
            </a:r>
            <a:r>
              <a:rPr lang="en-GB" sz="1600" b="1" i="1" dirty="0" smtClean="0">
                <a:hlinkClick r:id="rId4"/>
              </a:rPr>
              <a:t>www.neighbourhood.statistics.gov.uk/HTMLDocs/dvc146/wrapper.html</a:t>
            </a:r>
            <a:endParaRPr lang="en-GB" sz="1600" b="1" i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16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4106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936104"/>
          </a:xfrm>
        </p:spPr>
        <p:txBody>
          <a:bodyPr/>
          <a:lstStyle/>
          <a:p>
            <a:r>
              <a:rPr lang="en-GB" dirty="0" smtClean="0"/>
              <a:t>Why this topic?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692696"/>
            <a:ext cx="9108504" cy="6165304"/>
          </a:xfrm>
        </p:spPr>
        <p:txBody>
          <a:bodyPr/>
          <a:lstStyle/>
          <a:p>
            <a:r>
              <a:rPr lang="en-GB" sz="2600" dirty="0" smtClean="0"/>
              <a:t>UK is becoming increasingly ethnically diverse </a:t>
            </a:r>
            <a:r>
              <a:rPr lang="en-GB" sz="2000" u="sng" dirty="0" smtClean="0"/>
              <a:t>(BME share increased from 8% in 1991 to 12% in 2001 and 20% in 2011)</a:t>
            </a:r>
          </a:p>
          <a:p>
            <a:r>
              <a:rPr lang="en-GB" sz="2600" dirty="0" smtClean="0"/>
              <a:t>ONS reported SWB </a:t>
            </a:r>
            <a:r>
              <a:rPr lang="en-GB" sz="2600" dirty="0"/>
              <a:t>levels </a:t>
            </a:r>
            <a:r>
              <a:rPr lang="en-GB" sz="2600" dirty="0" smtClean="0"/>
              <a:t>lower </a:t>
            </a:r>
            <a:r>
              <a:rPr lang="en-GB" sz="2600" dirty="0"/>
              <a:t>in </a:t>
            </a:r>
            <a:r>
              <a:rPr lang="en-GB" sz="2600" u="sng" dirty="0" smtClean="0"/>
              <a:t>unemployed</a:t>
            </a:r>
            <a:r>
              <a:rPr lang="en-GB" sz="2600" dirty="0"/>
              <a:t>, those without a </a:t>
            </a:r>
            <a:r>
              <a:rPr lang="en-GB" sz="2600" dirty="0" smtClean="0"/>
              <a:t>life partner</a:t>
            </a:r>
            <a:r>
              <a:rPr lang="en-GB" sz="2600" dirty="0"/>
              <a:t>, </a:t>
            </a:r>
            <a:r>
              <a:rPr lang="en-GB" sz="2600" u="sng" dirty="0" smtClean="0"/>
              <a:t>certain</a:t>
            </a:r>
            <a:r>
              <a:rPr lang="en-GB" sz="2600" dirty="0" smtClean="0"/>
              <a:t> BME groups (ONS 2012). </a:t>
            </a:r>
          </a:p>
          <a:p>
            <a:r>
              <a:rPr lang="en-GB" sz="2600" dirty="0" smtClean="0"/>
              <a:t>Also </a:t>
            </a:r>
            <a:r>
              <a:rPr lang="en-GB" sz="2600" dirty="0"/>
              <a:t>revealed wide variations in </a:t>
            </a:r>
            <a:r>
              <a:rPr lang="en-GB" sz="2600" dirty="0" smtClean="0"/>
              <a:t>SWB/happiness </a:t>
            </a:r>
            <a:r>
              <a:rPr lang="en-GB" sz="2600" dirty="0"/>
              <a:t>levels across geographical regions</a:t>
            </a:r>
            <a:r>
              <a:rPr lang="en-GB" sz="2600" dirty="0" smtClean="0"/>
              <a:t>.</a:t>
            </a:r>
          </a:p>
          <a:p>
            <a:r>
              <a:rPr lang="en-GB" sz="2600" dirty="0" smtClean="0"/>
              <a:t>Depressingly </a:t>
            </a:r>
            <a:r>
              <a:rPr lang="en-GB" sz="2600" u="sng" dirty="0"/>
              <a:t>all</a:t>
            </a:r>
            <a:r>
              <a:rPr lang="en-GB" sz="2600" dirty="0"/>
              <a:t> </a:t>
            </a:r>
            <a:r>
              <a:rPr lang="en-GB" sz="2600" dirty="0" smtClean="0"/>
              <a:t>BME </a:t>
            </a:r>
            <a:r>
              <a:rPr lang="en-GB" sz="2600" dirty="0"/>
              <a:t>groups reported </a:t>
            </a:r>
            <a:r>
              <a:rPr lang="en-GB" sz="2600" u="sng" dirty="0" smtClean="0"/>
              <a:t>higher levels </a:t>
            </a:r>
            <a:r>
              <a:rPr lang="en-GB" sz="2600" u="sng" dirty="0"/>
              <a:t>of anxiety</a:t>
            </a:r>
            <a:r>
              <a:rPr lang="en-GB" sz="2600" dirty="0"/>
              <a:t> than the White ethnic group</a:t>
            </a:r>
            <a:r>
              <a:rPr lang="en-GB" sz="2600" dirty="0" smtClean="0"/>
              <a:t>.</a:t>
            </a:r>
          </a:p>
          <a:p>
            <a:r>
              <a:rPr lang="en-GB" sz="2600" dirty="0" smtClean="0"/>
              <a:t>ONS states "the </a:t>
            </a:r>
            <a:r>
              <a:rPr lang="en-GB" sz="2600" dirty="0"/>
              <a:t>differences </a:t>
            </a:r>
            <a:r>
              <a:rPr lang="en-GB" sz="2600" dirty="0" smtClean="0"/>
              <a:t>observed across </a:t>
            </a:r>
            <a:r>
              <a:rPr lang="en-GB" sz="2600" dirty="0"/>
              <a:t>ethnic groups in SWB may in part be caused by the way that different people with </a:t>
            </a:r>
            <a:r>
              <a:rPr lang="en-GB" sz="2600" dirty="0" smtClean="0"/>
              <a:t>different ethnic </a:t>
            </a:r>
            <a:r>
              <a:rPr lang="en-GB" sz="2600" dirty="0"/>
              <a:t>backgrounds respond to the SWB questions, but also the varied responses reflect the </a:t>
            </a:r>
            <a:r>
              <a:rPr lang="en-GB" sz="2600" u="sng" dirty="0" smtClean="0"/>
              <a:t>different circumstances </a:t>
            </a:r>
            <a:r>
              <a:rPr lang="en-GB" sz="2600" u="sng" dirty="0"/>
              <a:t>that people find themselves </a:t>
            </a:r>
            <a:r>
              <a:rPr lang="en-GB" sz="2600" u="sng" dirty="0" smtClean="0"/>
              <a:t>in”</a:t>
            </a:r>
            <a:r>
              <a:rPr lang="en-GB" sz="2600" dirty="0" smtClean="0"/>
              <a:t> (Hicks 2013:p1).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7001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7416</TotalTime>
  <Words>5478</Words>
  <Application>Microsoft Office PowerPoint</Application>
  <PresentationFormat>On-screen Show (4:3)</PresentationFormat>
  <Paragraphs>1902</Paragraphs>
  <Slides>57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Default Design</vt:lpstr>
      <vt:lpstr>Happiness and Wellbeing Inequalities by Ethnicity in the UK Corrected for Differences in Socio-demographic, Economic and Contextual Factors  </vt:lpstr>
      <vt:lpstr>Overview</vt:lpstr>
      <vt:lpstr>Societal Happiness</vt:lpstr>
      <vt:lpstr>Theoretical approaches to measure SWB</vt:lpstr>
      <vt:lpstr>Approaches acknowledged by ONS  to measure SWB</vt:lpstr>
      <vt:lpstr>ONS Subjective wellbeing questions</vt:lpstr>
      <vt:lpstr>ONS Framework for Measuring National Wellbeing</vt:lpstr>
      <vt:lpstr>National Wellbeing Domains</vt:lpstr>
      <vt:lpstr>Why this topic?</vt:lpstr>
      <vt:lpstr>Objectives</vt:lpstr>
      <vt:lpstr>SWB questions in Annual Population Surveys</vt:lpstr>
      <vt:lpstr>Subjective wellbeing: percentage of adults reporting  very low, low, medium and high ratings, 2011–12  </vt:lpstr>
      <vt:lpstr>Subjective wellbeing ratings (mean) by gender, 2011–12  </vt:lpstr>
      <vt:lpstr>PowerPoint Presentation</vt:lpstr>
      <vt:lpstr>PowerPoint Presentation</vt:lpstr>
      <vt:lpstr>PowerPoint Presentation</vt:lpstr>
      <vt:lpstr>PowerPoint Presentation</vt:lpstr>
      <vt:lpstr>Mean Anxious &amp; Life Satisfaction Ratings by Gender</vt:lpstr>
      <vt:lpstr>Mean Anxious &amp; Life Satisfaction Ratings by Age</vt:lpstr>
      <vt:lpstr>% Reported high(8-10) ratings of life satisfaction, worthwhile &amp; happy, Very high(6-10) ratings of anxious</vt:lpstr>
      <vt:lpstr>Deprivation within England, 2010</vt:lpstr>
      <vt:lpstr>Geography of ethnic minorities</vt:lpstr>
      <vt:lpstr>Minority population distribution</vt:lpstr>
      <vt:lpstr>Ethnicity and deprivation</vt:lpstr>
      <vt:lpstr>Over-representation by IMD decile</vt:lpstr>
      <vt:lpstr>Ethnicity and disadvantage</vt:lpstr>
      <vt:lpstr>% Reported medium/high (7-10) life satisfaction, worthwhile and happy yesterday ratings and high/very high (4–10) anxious yesterday ratings by countries of the UK, 2011–12   </vt:lpstr>
      <vt:lpstr> </vt:lpstr>
      <vt:lpstr>Mean Wellbeing Ratings by Gender  and Deprivation (IMD) Quintiles, England</vt:lpstr>
      <vt:lpstr>% Reported high(8-10) ratings of life satisfaction, worthwhile &amp; happy, Very high(6-10) ratings of anxious by deprivation (IMD) quintiles, England</vt:lpstr>
      <vt:lpstr>Geographical variations in Wellbeing</vt:lpstr>
      <vt:lpstr>Multivariate Analyses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Very High Anxious Rating Odds Ratio  for Ethnic Minority Groups </vt:lpstr>
      <vt:lpstr>Adjusted High Happy Rating Odds Ratio  for Ethnic Minority Groups</vt:lpstr>
      <vt:lpstr>Adjusted High Life Satisfaction Rating Odds Ratio  for Ethnic Minority Groups</vt:lpstr>
      <vt:lpstr>Adjusted High Worthwhile Rating Odds Ratio  for Ethnic Minority Groups</vt:lpstr>
      <vt:lpstr>Life-cycle effects on wellbeing (Odds Ratio after adjusting for All Variables)</vt:lpstr>
      <vt:lpstr>Adjusted Wellbeing by Broad Ethnic Group and Region (Odds Ratio - Compared to London)</vt:lpstr>
      <vt:lpstr>Conclusion (1)</vt:lpstr>
      <vt:lpstr>Conclusion (2)</vt:lpstr>
      <vt:lpstr>Limitations</vt:lpstr>
      <vt:lpstr>References</vt:lpstr>
      <vt:lpstr>OECD database on SWB</vt:lpstr>
      <vt:lpstr>PowerPoint Presentation</vt:lpstr>
      <vt:lpstr>BHUTAN: Gross National Happiness</vt:lpstr>
      <vt:lpstr>BHUTAN: Gross National Happiness</vt:lpstr>
      <vt:lpstr>BHUTAN: Gross National Happiness</vt:lpstr>
      <vt:lpstr>PowerPoint Presentation</vt:lpstr>
    </vt:vector>
  </TitlesOfParts>
  <Company>Sheffield Hallam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Mathers, Vicky</dc:creator>
  <cp:lastModifiedBy>Anil Gumber</cp:lastModifiedBy>
  <cp:revision>364</cp:revision>
  <cp:lastPrinted>2015-06-02T17:42:09Z</cp:lastPrinted>
  <dcterms:modified xsi:type="dcterms:W3CDTF">2015-06-02T18:23:59Z</dcterms:modified>
</cp:coreProperties>
</file>