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86" r:id="rId1"/>
  </p:sldMasterIdLst>
  <p:notesMasterIdLst>
    <p:notesMasterId r:id="rId19"/>
  </p:notesMasterIdLst>
  <p:sldIdLst>
    <p:sldId id="258" r:id="rId2"/>
    <p:sldId id="257" r:id="rId3"/>
    <p:sldId id="284" r:id="rId4"/>
    <p:sldId id="294" r:id="rId5"/>
    <p:sldId id="290" r:id="rId6"/>
    <p:sldId id="288" r:id="rId7"/>
    <p:sldId id="277" r:id="rId8"/>
    <p:sldId id="276" r:id="rId9"/>
    <p:sldId id="285" r:id="rId10"/>
    <p:sldId id="296" r:id="rId11"/>
    <p:sldId id="289" r:id="rId12"/>
    <p:sldId id="295" r:id="rId13"/>
    <p:sldId id="291" r:id="rId14"/>
    <p:sldId id="287" r:id="rId15"/>
    <p:sldId id="286" r:id="rId16"/>
    <p:sldId id="264" r:id="rId17"/>
    <p:sldId id="259" r:id="rId1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157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D6E0D52-2130-495C-B0BB-DA9F8AB13179}" type="datetimeFigureOut">
              <a:rPr lang="en-GB" smtClean="0"/>
              <a:t>18/06/2024</a:t>
            </a:fld>
            <a:endParaRPr lang="en-GB" dirty="0"/>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BD9C2AFB-38AD-46BA-AE6E-6B2BBD79CF62}" type="slidenum">
              <a:rPr lang="en-GB" smtClean="0"/>
              <a:t>‹#›</a:t>
            </a:fld>
            <a:endParaRPr lang="en-GB" dirty="0"/>
          </a:p>
        </p:txBody>
      </p:sp>
    </p:spTree>
    <p:extLst>
      <p:ext uri="{BB962C8B-B14F-4D97-AF65-F5344CB8AC3E}">
        <p14:creationId xmlns:p14="http://schemas.microsoft.com/office/powerpoint/2010/main" val="362301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Models were estimated for each year from 2019 to 2022.  The bars represent the odds ratio, with a positive value representing a higher probability of employment and negative values a lower probability of employment. Only values statistically significant at the 5% level are presented. Nagelkerke R-square value is around 0.2 for each year. </a:t>
            </a:r>
          </a:p>
          <a:p>
            <a:r>
              <a:rPr lang="en-GB" sz="1200" dirty="0"/>
              <a:t>The probability of employment was compared to that of a male aged 16 to 24 with a degree, from the white ethnic group, born in the UK. </a:t>
            </a:r>
          </a:p>
          <a:p>
            <a:r>
              <a:rPr lang="en-GB" sz="1200" dirty="0"/>
              <a:t>The probability of employment was lower for women than for men in each year, but the differential was markedly smaller in 2021 and 2022 than in 2019. </a:t>
            </a:r>
          </a:p>
          <a:p>
            <a:r>
              <a:rPr lang="en-GB" sz="1200" dirty="0"/>
              <a:t>People aged 35 to 49 were most likely and those aged over 50 least likely to be in employment. </a:t>
            </a:r>
          </a:p>
          <a:p>
            <a:r>
              <a:rPr lang="en-GB" sz="1200" dirty="0"/>
              <a:t>Those with higher level educational qualifications were most likely to be in work. The disadvantage of those less well qualified increased as the level of highest qualification decreased. </a:t>
            </a:r>
          </a:p>
          <a:p>
            <a:r>
              <a:rPr lang="en-GB" sz="1200" dirty="0"/>
              <a:t>Indian people were more likely to be employed than white people, but the difference was not statistically significant. </a:t>
            </a:r>
          </a:p>
          <a:p>
            <a:r>
              <a:rPr lang="en-GB" sz="1200" dirty="0"/>
              <a:t>People from other racialised communities were less likely to be employed than white people.</a:t>
            </a:r>
          </a:p>
          <a:p>
            <a:r>
              <a:rPr lang="en-GB" sz="1200" dirty="0"/>
              <a:t>Pakistani and Bangladeshi people experienced the largest degree of disadvantage in all four years.</a:t>
            </a:r>
          </a:p>
          <a:p>
            <a:r>
              <a:rPr lang="en-GB" sz="1200" dirty="0"/>
              <a:t>Chinese and Other people were more disadvantaged in 2019 and 2021.</a:t>
            </a:r>
          </a:p>
          <a:p>
            <a:r>
              <a:rPr lang="en-GB" sz="1200" dirty="0"/>
              <a:t>Black people were less likely than white people to be employed in all years except 2021.</a:t>
            </a:r>
          </a:p>
          <a:p>
            <a:r>
              <a:rPr lang="en-GB" sz="1200" dirty="0"/>
              <a:t>People born in Europe were more likely than UK-born people to be employed, but this differential was only statistically significant in 2021. </a:t>
            </a:r>
          </a:p>
          <a:p>
            <a:r>
              <a:rPr lang="en-GB" sz="1200" dirty="0"/>
              <a:t>For other countries of birth, the odds ratios were not statistically significant. </a:t>
            </a:r>
          </a:p>
          <a:p>
            <a:r>
              <a:rPr lang="en-GB" sz="1200" dirty="0"/>
              <a:t>People born in Asia were more likely to be in work in 2020, but less likely to be employed in other years.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odds ratios from a logistic regression which modelled the likelihood of being in employment for people living in the West Midlands region using data from the Annual Population Survey </a:t>
            </a:r>
          </a:p>
          <a:p>
            <a:endParaRPr lang="en-GB" sz="1200" dirty="0"/>
          </a:p>
          <a:p>
            <a:endParaRPr lang="en-GB" sz="1200" dirty="0"/>
          </a:p>
          <a:p>
            <a:r>
              <a:rPr lang="en-GB" sz="1200" dirty="0"/>
              <a:t>People born in the Rest of the World were less likely to be employed than the UK-born throughout the period.</a:t>
            </a:r>
          </a:p>
          <a:p>
            <a:endParaRPr lang="en-GB" dirty="0"/>
          </a:p>
        </p:txBody>
      </p:sp>
      <p:sp>
        <p:nvSpPr>
          <p:cNvPr id="4" name="Slide Number Placeholder 3"/>
          <p:cNvSpPr>
            <a:spLocks noGrp="1"/>
          </p:cNvSpPr>
          <p:nvPr>
            <p:ph type="sldNum" sz="quarter" idx="5"/>
          </p:nvPr>
        </p:nvSpPr>
        <p:spPr/>
        <p:txBody>
          <a:bodyPr/>
          <a:lstStyle/>
          <a:p>
            <a:fld id="{BD9C2AFB-38AD-46BA-AE6E-6B2BBD79CF62}" type="slidenum">
              <a:rPr lang="en-GB" smtClean="0"/>
              <a:t>5</a:t>
            </a:fld>
            <a:endParaRPr lang="en-GB" dirty="0"/>
          </a:p>
        </p:txBody>
      </p:sp>
    </p:spTree>
    <p:extLst>
      <p:ext uri="{BB962C8B-B14F-4D97-AF65-F5344CB8AC3E}">
        <p14:creationId xmlns:p14="http://schemas.microsoft.com/office/powerpoint/2010/main" val="789662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The dependent variable was being unemployed (1) or not (0) for each survey member resident in the West Midlands region. The Nagelkerke R-squared value is around 0.06 to 0.08 for each year (i.e. the model predicts about a twelfth of the variability in the data) – a much less close fit than for the employment model. The statistical fit of the model is best for 2021.</a:t>
            </a:r>
          </a:p>
          <a:p>
            <a:r>
              <a:rPr lang="en-GB" dirty="0"/>
              <a:t>Women are less likely than men to be unemployed, but the differential is not statistically significant.</a:t>
            </a:r>
          </a:p>
          <a:p>
            <a:r>
              <a:rPr lang="en-GB" dirty="0"/>
              <a:t>People aged over 25 are less likely than younger people to be unemployed. </a:t>
            </a:r>
          </a:p>
          <a:p>
            <a:r>
              <a:rPr lang="en-GB" dirty="0"/>
              <a:t>The differential is greatest for those aged over 50.</a:t>
            </a:r>
          </a:p>
          <a:p>
            <a:r>
              <a:rPr lang="en-GB" dirty="0"/>
              <a:t>The poorer the level of highest educational qualification, the greater the likelihood of being unemployed. However, these differentials are only statistically significant at the 5% level for those with no educational qualifications in the years 2019 and 2022.</a:t>
            </a:r>
          </a:p>
          <a:p>
            <a:r>
              <a:rPr lang="en-GB" dirty="0"/>
              <a:t>People from Black and Minority Ethnic groups are more likely than white people to be unemployed. The model used </a:t>
            </a:r>
          </a:p>
          <a:p>
            <a:r>
              <a:rPr lang="en-GB" dirty="0"/>
              <a:t>The differential was greatest for people from Chinese and Other ethnic groups (who were three times more likely than white people to be unemployed) in 2021, 2019 and 2022. Black people displayed higher odds rations than Pakistani and Bangladeshi people in most years. The differential in odds ratios was not statistically significant at the 5% level for Indian people and those of mixed parentage. </a:t>
            </a:r>
          </a:p>
          <a:p>
            <a:r>
              <a:rPr lang="en-GB" dirty="0"/>
              <a:t>People born outside the UK were less likely to be unemployed than UK-born people, but the only statistically significant differential was for the Europe-born in 2021. </a:t>
            </a:r>
          </a:p>
          <a:p>
            <a:r>
              <a:rPr lang="en-GB" dirty="0"/>
              <a:t>Those born in Asia and the Rest of the World were more likely to be unemployed in 2020.</a:t>
            </a:r>
          </a:p>
          <a:p>
            <a:pPr marL="0" indent="0">
              <a:buNone/>
            </a:pPr>
            <a:r>
              <a:rPr lang="en-GB" dirty="0"/>
              <a:t>Thus, Black and Minority Ethnic groups experience lower employment rates and higher unemployment rates than white people. However,  ethnicity is a less powerful influence than educational qualifications, age and sex. The results were similar in all four years and there is no clear evidence of improvement or deterioration of the experience of individual ethnic groups over this period.</a:t>
            </a:r>
          </a:p>
          <a:p>
            <a:endParaRPr lang="en-GB" dirty="0"/>
          </a:p>
        </p:txBody>
      </p:sp>
      <p:sp>
        <p:nvSpPr>
          <p:cNvPr id="4" name="Slide Number Placeholder 3"/>
          <p:cNvSpPr>
            <a:spLocks noGrp="1"/>
          </p:cNvSpPr>
          <p:nvPr>
            <p:ph type="sldNum" sz="quarter" idx="5"/>
          </p:nvPr>
        </p:nvSpPr>
        <p:spPr/>
        <p:txBody>
          <a:bodyPr/>
          <a:lstStyle/>
          <a:p>
            <a:fld id="{BD9C2AFB-38AD-46BA-AE6E-6B2BBD79CF62}" type="slidenum">
              <a:rPr lang="en-GB" smtClean="0"/>
              <a:t>6</a:t>
            </a:fld>
            <a:endParaRPr lang="en-GB" dirty="0"/>
          </a:p>
        </p:txBody>
      </p:sp>
    </p:spTree>
    <p:extLst>
      <p:ext uri="{BB962C8B-B14F-4D97-AF65-F5344CB8AC3E}">
        <p14:creationId xmlns:p14="http://schemas.microsoft.com/office/powerpoint/2010/main" val="241338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table on the right presents the estimated employment deficit as a percentage of those employed. It reveals substantial BME under-employment in all districts of the WMCA.</a:t>
            </a:r>
          </a:p>
          <a:p>
            <a:r>
              <a:rPr lang="en-GB" dirty="0"/>
              <a:t>The number of BME people employed in 2019 was 54.5 thousand (or 14 per cent) lower than it would have been if employment rates by qualification level matched the average for the WMCA.</a:t>
            </a:r>
          </a:p>
          <a:p>
            <a:r>
              <a:rPr lang="en-GB" dirty="0"/>
              <a:t>White employment was higher by the same amount (representing 6.2 per cent of employment).</a:t>
            </a:r>
          </a:p>
          <a:p>
            <a:r>
              <a:rPr lang="en-GB" dirty="0"/>
              <a:t>The rate of BME under-employment was greatest in Dudley and Coventry, and lowest in Wolverhampton, with a small degree of over-employment in Solihull (the most prosperous district).</a:t>
            </a:r>
          </a:p>
          <a:p>
            <a:r>
              <a:rPr lang="en-GB" dirty="0"/>
              <a:t>The percentage employment deficits for broad ethnic groups were very large in some districts, because of small numbers (notably Chinese and Other).</a:t>
            </a:r>
          </a:p>
          <a:p>
            <a:r>
              <a:rPr lang="en-GB" dirty="0"/>
              <a:t>The percentage deficit was much larger for Black than South Asian ethnic groups in Birmingham and largest in Solihull.  </a:t>
            </a:r>
          </a:p>
          <a:p>
            <a:r>
              <a:rPr lang="en-GB" dirty="0"/>
              <a:t>Percentage deficits were lowest in Wolverhampton.</a:t>
            </a:r>
          </a:p>
        </p:txBody>
      </p:sp>
      <p:sp>
        <p:nvSpPr>
          <p:cNvPr id="4" name="Slide Number Placeholder 3"/>
          <p:cNvSpPr>
            <a:spLocks noGrp="1"/>
          </p:cNvSpPr>
          <p:nvPr>
            <p:ph type="sldNum" sz="quarter" idx="5"/>
          </p:nvPr>
        </p:nvSpPr>
        <p:spPr/>
        <p:txBody>
          <a:bodyPr/>
          <a:lstStyle/>
          <a:p>
            <a:fld id="{BD9C2AFB-38AD-46BA-AE6E-6B2BBD79CF62}" type="slidenum">
              <a:rPr lang="en-GB" smtClean="0"/>
              <a:t>13</a:t>
            </a:fld>
            <a:endParaRPr lang="en-GB" dirty="0"/>
          </a:p>
        </p:txBody>
      </p:sp>
    </p:spTree>
    <p:extLst>
      <p:ext uri="{BB962C8B-B14F-4D97-AF65-F5344CB8AC3E}">
        <p14:creationId xmlns:p14="http://schemas.microsoft.com/office/powerpoint/2010/main" val="815756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1" i="0">
                <a:solidFill>
                  <a:srgbClr val="69A045"/>
                </a:solidFill>
                <a:latin typeface="Calibri"/>
                <a:cs typeface="Calibri"/>
              </a:defRPr>
            </a:lvl1pPr>
          </a:lstStyle>
          <a:p>
            <a:pPr lvl="0"/>
            <a:r>
              <a:rPr lang="en-GB"/>
              <a:t>Add Title Text Here</a:t>
            </a:r>
          </a:p>
        </p:txBody>
      </p:sp>
      <p:sp>
        <p:nvSpPr>
          <p:cNvPr id="11"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3255416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914401"/>
            <a:ext cx="952500" cy="5211763"/>
          </a:xfrm>
        </p:spPr>
        <p:txBody>
          <a:bodyPr vert="eaVert">
            <a:normAutofit/>
          </a:bodyPr>
          <a:lstStyle>
            <a:lvl1pPr>
              <a:defRPr sz="4000" b="1">
                <a:solidFill>
                  <a:srgbClr val="69A045"/>
                </a:solidFill>
              </a:defRPr>
            </a:lvl1pPr>
          </a:lstStyle>
          <a:p>
            <a:r>
              <a:rPr kumimoji="0" lang="en-US"/>
              <a:t>Click to edit Master title style</a:t>
            </a:r>
          </a:p>
        </p:txBody>
      </p:sp>
      <p:sp>
        <p:nvSpPr>
          <p:cNvPr id="3" name="Vertical Text Placeholder 2"/>
          <p:cNvSpPr>
            <a:spLocks noGrp="1"/>
          </p:cNvSpPr>
          <p:nvPr>
            <p:ph type="body" orient="vert" idx="1"/>
          </p:nvPr>
        </p:nvSpPr>
        <p:spPr>
          <a:xfrm>
            <a:off x="457200" y="914401"/>
            <a:ext cx="5391150" cy="5211763"/>
          </a:xfrm>
        </p:spPr>
        <p:txBody>
          <a:bodyPr vert="eaVert">
            <a:normAutofit/>
          </a:bodyPr>
          <a:lstStyle>
            <a:lvl1pPr>
              <a:buClr>
                <a:srgbClr val="69A045"/>
              </a:buClr>
              <a:defRPr sz="3200">
                <a:latin typeface="+mj-lt"/>
              </a:defRPr>
            </a:lvl1pPr>
            <a:lvl2pPr>
              <a:buClr>
                <a:srgbClr val="69A045"/>
              </a:buClr>
              <a:defRPr sz="2800">
                <a:latin typeface="+mj-lt"/>
              </a:defRPr>
            </a:lvl2pPr>
            <a:lvl3pPr>
              <a:buClr>
                <a:srgbClr val="69A045"/>
              </a:buClr>
              <a:defRPr sz="2800">
                <a:latin typeface="+mj-lt"/>
              </a:defRPr>
            </a:lvl3pPr>
            <a:lvl4pPr>
              <a:buClr>
                <a:srgbClr val="69A045"/>
              </a:buClr>
              <a:defRPr sz="2800">
                <a:latin typeface="+mj-lt"/>
              </a:defRPr>
            </a:lvl4pPr>
            <a:lvl5pPr>
              <a:buClr>
                <a:srgbClr val="69A045"/>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9701310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lvl1pPr>
              <a:defRPr sz="4000" b="1">
                <a:solidFill>
                  <a:srgbClr val="69A045"/>
                </a:solidFill>
              </a:defRPr>
            </a:lvl1pPr>
          </a:lstStyle>
          <a:p>
            <a:r>
              <a:rPr kumimoji="0" lang="en-US"/>
              <a:t>Click to edit Master title style</a:t>
            </a:r>
          </a:p>
        </p:txBody>
      </p:sp>
      <p:sp>
        <p:nvSpPr>
          <p:cNvPr id="3" name="Content Placeholder 2"/>
          <p:cNvSpPr>
            <a:spLocks noGrp="1"/>
          </p:cNvSpPr>
          <p:nvPr>
            <p:ph idx="1"/>
          </p:nvPr>
        </p:nvSpPr>
        <p:spPr/>
        <p:txBody>
          <a:bodyPr/>
          <a:lstStyle>
            <a:lvl1pPr marL="363538" indent="-363538">
              <a:buClr>
                <a:srgbClr val="407742"/>
              </a:buClr>
              <a:defRPr sz="3200">
                <a:latin typeface="+mj-lt"/>
              </a:defRPr>
            </a:lvl1pPr>
            <a:lvl2pPr marL="628650" indent="-265113">
              <a:buClr>
                <a:srgbClr val="407742"/>
              </a:buClr>
              <a:defRPr sz="2800">
                <a:latin typeface="+mj-lt"/>
              </a:defRPr>
            </a:lvl2pPr>
            <a:lvl3pPr marL="628650" indent="-265113">
              <a:buClr>
                <a:srgbClr val="407742"/>
              </a:buClr>
              <a:defRPr sz="2800">
                <a:latin typeface="+mj-lt"/>
              </a:defRPr>
            </a:lvl3pPr>
            <a:lvl4pPr marL="628650" indent="-265113">
              <a:buClr>
                <a:srgbClr val="407742"/>
              </a:buClr>
              <a:defRPr sz="2800">
                <a:latin typeface="+mj-lt"/>
              </a:defRPr>
            </a:lvl4pPr>
            <a:lvl5pPr marL="628650" indent="-265113">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89748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536" y="1924050"/>
            <a:ext cx="6568511" cy="1352550"/>
          </a:xfrm>
          <a:prstGeom prst="rect">
            <a:avLst/>
          </a:prstGeom>
        </p:spPr>
        <p:txBody>
          <a:bodyPr vert="horz">
            <a:normAutofit/>
          </a:bodyPr>
          <a:lstStyle>
            <a:lvl1pPr marL="0" indent="0">
              <a:buNone/>
              <a:defRPr sz="4800" b="1" i="0">
                <a:solidFill>
                  <a:srgbClr val="69A045"/>
                </a:solidFill>
                <a:latin typeface="Calibri"/>
                <a:cs typeface="Calibri"/>
              </a:defRPr>
            </a:lvl1pPr>
          </a:lstStyle>
          <a:p>
            <a:pPr lvl="0"/>
            <a:r>
              <a:rPr lang="en-GB"/>
              <a:t>Add Title Text Here</a:t>
            </a:r>
          </a:p>
        </p:txBody>
      </p:sp>
      <p:sp>
        <p:nvSpPr>
          <p:cNvPr id="8" name="Text Placeholder 2"/>
          <p:cNvSpPr>
            <a:spLocks noGrp="1"/>
          </p:cNvSpPr>
          <p:nvPr>
            <p:ph type="body" sz="quarter" idx="11" hasCustomPrompt="1"/>
          </p:nvPr>
        </p:nvSpPr>
        <p:spPr>
          <a:xfrm>
            <a:off x="395536" y="3533054"/>
            <a:ext cx="6568511" cy="2416970"/>
          </a:xfrm>
          <a:prstGeom prst="rect">
            <a:avLst/>
          </a:prstGeom>
        </p:spPr>
        <p:txBody>
          <a:bodyPr vert="horz">
            <a:normAutofit/>
          </a:bodyPr>
          <a:lstStyle>
            <a:lvl1pPr marL="0" indent="0">
              <a:buNone/>
              <a:defRPr sz="4400" b="0" i="0">
                <a:solidFill>
                  <a:srgbClr val="303236"/>
                </a:solidFill>
                <a:latin typeface="Calibri"/>
                <a:cs typeface="Calibri"/>
              </a:defRPr>
            </a:lvl1pPr>
          </a:lstStyle>
          <a:p>
            <a:pPr lvl="0"/>
            <a:r>
              <a:rPr lang="en-GB"/>
              <a:t>Sub Title Text Here</a:t>
            </a:r>
          </a:p>
        </p:txBody>
      </p:sp>
    </p:spTree>
    <p:extLst>
      <p:ext uri="{BB962C8B-B14F-4D97-AF65-F5344CB8AC3E}">
        <p14:creationId xmlns:p14="http://schemas.microsoft.com/office/powerpoint/2010/main" val="1814147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ormAutofit/>
          </a:bodyPr>
          <a:lstStyle>
            <a:lvl1pPr>
              <a:defRPr sz="4000" b="1">
                <a:solidFill>
                  <a:srgbClr val="69A045"/>
                </a:solidFill>
              </a:defRPr>
            </a:lvl1p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eaLnBrk="1" latinLnBrk="0" hangingPunct="1">
              <a:defRPr sz="1800"/>
            </a:lvl4pPr>
            <a:lvl5pPr eaLnBrk="1" latinLnBrk="0" hangingPunct="1">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p:txBody>
      </p:sp>
      <p:sp>
        <p:nvSpPr>
          <p:cNvPr id="4" name="Content Placeholder 3"/>
          <p:cNvSpPr>
            <a:spLocks noGrp="1"/>
          </p:cNvSpPr>
          <p:nvPr>
            <p:ph sz="half" idx="2"/>
          </p:nvPr>
        </p:nvSpPr>
        <p:spPr>
          <a:xfrm>
            <a:off x="4648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p:txBody>
      </p:sp>
    </p:spTree>
    <p:extLst>
      <p:ext uri="{BB962C8B-B14F-4D97-AF65-F5344CB8AC3E}">
        <p14:creationId xmlns:p14="http://schemas.microsoft.com/office/powerpoint/2010/main" val="22462737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1">
                <a:ln>
                  <a:noFill/>
                </a:ln>
                <a:solidFill>
                  <a:srgbClr val="69A045"/>
                </a:solidFill>
                <a:effectLst/>
                <a:latin typeface="+mj-lt"/>
                <a:ea typeface="+mj-ea"/>
                <a:cs typeface="+mj-cs"/>
              </a:defRPr>
            </a:lvl1pPr>
          </a:lstStyle>
          <a:p>
            <a:r>
              <a:rPr kumimoji="0" lang="en-US"/>
              <a:t>Click to edit Master title style</a:t>
            </a:r>
          </a:p>
        </p:txBody>
      </p:sp>
    </p:spTree>
    <p:extLst>
      <p:ext uri="{BB962C8B-B14F-4D97-AF65-F5344CB8AC3E}">
        <p14:creationId xmlns:p14="http://schemas.microsoft.com/office/powerpoint/2010/main" val="3561628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862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800" b="1">
                <a:ln>
                  <a:noFill/>
                </a:ln>
                <a:solidFill>
                  <a:srgbClr val="69A045"/>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normAutofit/>
          </a:bodyPr>
          <a:lstStyle>
            <a:lvl1pPr marL="0" indent="0" algn="l">
              <a:buNone/>
              <a:defRPr sz="2800">
                <a:latin typeface="+mj-lt"/>
              </a:defRPr>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Edit Master text styles</a:t>
            </a:r>
          </a:p>
        </p:txBody>
      </p:sp>
      <p:sp>
        <p:nvSpPr>
          <p:cNvPr id="4" name="Content Placeholder 3"/>
          <p:cNvSpPr>
            <a:spLocks noGrp="1"/>
          </p:cNvSpPr>
          <p:nvPr>
            <p:ph sz="half" idx="1"/>
          </p:nvPr>
        </p:nvSpPr>
        <p:spPr>
          <a:xfrm>
            <a:off x="3575050" y="1676400"/>
            <a:ext cx="5111750" cy="4572000"/>
          </a:xfrm>
        </p:spPr>
        <p:txBody>
          <a:bodyPr tIns="0">
            <a:normAutofit/>
          </a:bodyPr>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98675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normAutofit/>
          </a:bodyPr>
          <a:lstStyle>
            <a:lvl1pPr algn="l">
              <a:buNone/>
              <a:defRPr sz="3200" b="1">
                <a:solidFill>
                  <a:srgbClr val="69A045"/>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normAutofit/>
          </a:bodyPr>
          <a:lstStyle>
            <a:lvl1pPr marL="0" indent="0" algn="l">
              <a:spcBef>
                <a:spcPts val="250"/>
              </a:spcBef>
              <a:buFontTx/>
              <a:buNone/>
              <a:defRPr sz="2800">
                <a:latin typeface="+mj-lt"/>
              </a:defRPr>
            </a:lvl1pPr>
            <a:lvl2pPr>
              <a:defRPr sz="1200"/>
            </a:lvl2pPr>
            <a:lvl3pPr>
              <a:defRPr sz="1000"/>
            </a:lvl3pPr>
            <a:lvl4pPr>
              <a:defRPr sz="900"/>
            </a:lvl4pPr>
            <a:lvl5pPr>
              <a:defRPr sz="900"/>
            </a:lvl5pPr>
          </a:lstStyle>
          <a:p>
            <a:pPr lvl="0" eaLnBrk="1" latinLnBrk="0" hangingPunct="1"/>
            <a:r>
              <a:rPr kumimoji="0" lang="en-US"/>
              <a:t>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9404799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69A045"/>
                </a:solidFill>
              </a:defRPr>
            </a:lvl1p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75169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pic>
        <p:nvPicPr>
          <p:cNvPr id="15" name="Picture 1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101656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pPr>
              <a:lnSpc>
                <a:spcPct val="107000"/>
              </a:lnSpc>
              <a:spcAft>
                <a:spcPts val="800"/>
              </a:spcAft>
            </a:pPr>
            <a:r>
              <a:rPr lang="en-GB" sz="2400" b="1" kern="100" dirty="0">
                <a:effectLst/>
                <a:latin typeface="Calibri" panose="020F0502020204030204" pitchFamily="34" charset="0"/>
                <a:ea typeface="Calibri" panose="020F0502020204030204" pitchFamily="34" charset="0"/>
                <a:cs typeface="Times New Roman" panose="02020603050405020304" pitchFamily="18" charset="0"/>
              </a:rPr>
              <a:t>Geographical and socio-economic patterns of under-employment in the West Midlands, UK</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Placeholder 2"/>
          <p:cNvSpPr>
            <a:spLocks noGrp="1"/>
          </p:cNvSpPr>
          <p:nvPr>
            <p:ph type="body" sz="quarter" idx="11"/>
          </p:nvPr>
        </p:nvSpPr>
        <p:spPr>
          <a:xfrm>
            <a:off x="395486" y="5678760"/>
            <a:ext cx="6568511" cy="576064"/>
          </a:xfrm>
        </p:spPr>
        <p:txBody>
          <a:bodyPr>
            <a:normAutofit fontScale="92500" lnSpcReduction="10000"/>
          </a:bodyPr>
          <a:lstStyle/>
          <a:p>
            <a:r>
              <a:rPr lang="en-GB" sz="1800" b="1" dirty="0"/>
              <a:t>David Owen</a:t>
            </a:r>
            <a:r>
              <a:rPr lang="en-GB" sz="1800" dirty="0"/>
              <a:t>, Institute for Employment Research, University of Warwick Anne Green, City-REDI, University of Birmingham, UK</a:t>
            </a:r>
            <a:endParaRPr lang="en-US" sz="1800" dirty="0"/>
          </a:p>
        </p:txBody>
      </p:sp>
    </p:spTree>
    <p:extLst>
      <p:ext uri="{BB962C8B-B14F-4D97-AF65-F5344CB8AC3E}">
        <p14:creationId xmlns:p14="http://schemas.microsoft.com/office/powerpoint/2010/main" val="2864948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C7CC0DB-A29B-3D0C-2A63-6AFDD4042E69}"/>
              </a:ext>
            </a:extLst>
          </p:cNvPr>
          <p:cNvSpPr>
            <a:spLocks noGrp="1"/>
          </p:cNvSpPr>
          <p:nvPr>
            <p:ph type="title"/>
          </p:nvPr>
        </p:nvSpPr>
        <p:spPr/>
        <p:txBody>
          <a:bodyPr>
            <a:normAutofit/>
          </a:bodyPr>
          <a:lstStyle/>
          <a:p>
            <a:r>
              <a:rPr lang="en-GB" sz="2800" dirty="0"/>
              <a:t>Percentage under-employed, 2019 to 2022</a:t>
            </a:r>
          </a:p>
        </p:txBody>
      </p:sp>
      <p:pic>
        <p:nvPicPr>
          <p:cNvPr id="7" name="Content Placeholder 6">
            <a:extLst>
              <a:ext uri="{FF2B5EF4-FFF2-40B4-BE49-F238E27FC236}">
                <a16:creationId xmlns:a16="http://schemas.microsoft.com/office/drawing/2014/main" id="{241D59F9-9D86-9F87-BAA8-23BA8E7B9F06}"/>
              </a:ext>
            </a:extLst>
          </p:cNvPr>
          <p:cNvPicPr>
            <a:picLocks noGrp="1" noChangeAspect="1"/>
          </p:cNvPicPr>
          <p:nvPr>
            <p:ph idx="1"/>
          </p:nvPr>
        </p:nvPicPr>
        <p:blipFill>
          <a:blip r:embed="rId2"/>
          <a:stretch>
            <a:fillRect/>
          </a:stretch>
        </p:blipFill>
        <p:spPr>
          <a:xfrm>
            <a:off x="1148080" y="1829094"/>
            <a:ext cx="6909230" cy="4642826"/>
          </a:xfrm>
          <a:prstGeom prst="rect">
            <a:avLst/>
          </a:prstGeom>
        </p:spPr>
      </p:pic>
    </p:spTree>
    <p:extLst>
      <p:ext uri="{BB962C8B-B14F-4D97-AF65-F5344CB8AC3E}">
        <p14:creationId xmlns:p14="http://schemas.microsoft.com/office/powerpoint/2010/main" val="15915799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0091D-66B4-8301-EF8C-0148E202DE88}"/>
              </a:ext>
            </a:extLst>
          </p:cNvPr>
          <p:cNvSpPr>
            <a:spLocks noGrp="1"/>
          </p:cNvSpPr>
          <p:nvPr>
            <p:ph type="title"/>
          </p:nvPr>
        </p:nvSpPr>
        <p:spPr/>
        <p:txBody>
          <a:bodyPr>
            <a:normAutofit/>
          </a:bodyPr>
          <a:lstStyle/>
          <a:p>
            <a:r>
              <a:rPr lang="en-GB" sz="3200" dirty="0"/>
              <a:t>Estimating “expected” employment rates</a:t>
            </a:r>
          </a:p>
        </p:txBody>
      </p:sp>
      <p:sp>
        <p:nvSpPr>
          <p:cNvPr id="3" name="Content Placeholder 2">
            <a:extLst>
              <a:ext uri="{FF2B5EF4-FFF2-40B4-BE49-F238E27FC236}">
                <a16:creationId xmlns:a16="http://schemas.microsoft.com/office/drawing/2014/main" id="{F37FA04B-4D6A-80D1-3D69-6839B72A0E60}"/>
              </a:ext>
            </a:extLst>
          </p:cNvPr>
          <p:cNvSpPr>
            <a:spLocks noGrp="1"/>
          </p:cNvSpPr>
          <p:nvPr>
            <p:ph idx="1"/>
          </p:nvPr>
        </p:nvSpPr>
        <p:spPr/>
        <p:txBody>
          <a:bodyPr>
            <a:normAutofit/>
          </a:bodyPr>
          <a:lstStyle/>
          <a:p>
            <a:r>
              <a:rPr lang="en-GB" sz="1600" dirty="0"/>
              <a:t>It is possible to calculate ‘expected’ employment given the highest educational qualifications for a given population sub-group. </a:t>
            </a:r>
          </a:p>
          <a:p>
            <a:r>
              <a:rPr lang="en-GB" sz="1600" dirty="0"/>
              <a:t>The level of employment is predicted by multiplying the employment rate by qualification and age for all people, against the population in each ethnic group, age and sex combination (within each local authority area). This is then summed across age and qualification level for each sex.</a:t>
            </a:r>
          </a:p>
          <a:p>
            <a:r>
              <a:rPr lang="en-GB" sz="1600" dirty="0"/>
              <a:t>Under or over-employment estimates are thus the difference between the predicted value and actual employment. A positive value indicates more people employed than would be predicted from the qualification profile for that group. </a:t>
            </a:r>
          </a:p>
          <a:p>
            <a:r>
              <a:rPr lang="en-GB" sz="1600" dirty="0"/>
              <a:t>Estimates are aggregated across age groups to provide an overall total for the ethnic/sex group combination.</a:t>
            </a:r>
          </a:p>
          <a:p>
            <a:r>
              <a:rPr lang="en-GB" sz="1600" dirty="0"/>
              <a:t>A negative value indicates a lower rate of employment than qualifications would imply for that combination of sex and ethnic group. </a:t>
            </a:r>
          </a:p>
          <a:p>
            <a:r>
              <a:rPr lang="en-GB" sz="1600" dirty="0"/>
              <a:t>This measure can thus indicate the existence of hypothetical “over”-employment (advantage) or “under-” employment (disadvantage) for an ethnic group.</a:t>
            </a:r>
          </a:p>
        </p:txBody>
      </p:sp>
    </p:spTree>
    <p:extLst>
      <p:ext uri="{BB962C8B-B14F-4D97-AF65-F5344CB8AC3E}">
        <p14:creationId xmlns:p14="http://schemas.microsoft.com/office/powerpoint/2010/main" val="6870678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8A5CAD5-6FE6-11D8-E19D-7BF3720EA11D}"/>
              </a:ext>
            </a:extLst>
          </p:cNvPr>
          <p:cNvSpPr>
            <a:spLocks noGrp="1"/>
          </p:cNvSpPr>
          <p:nvPr>
            <p:ph type="title"/>
          </p:nvPr>
        </p:nvSpPr>
        <p:spPr>
          <a:xfrm>
            <a:off x="685800" y="514352"/>
            <a:ext cx="6090920" cy="1162050"/>
          </a:xfrm>
        </p:spPr>
        <p:txBody>
          <a:bodyPr/>
          <a:lstStyle/>
          <a:p>
            <a:r>
              <a:rPr lang="en-GB" sz="2400" dirty="0"/>
              <a:t>Estimated employment deficits by ethnic group</a:t>
            </a:r>
          </a:p>
        </p:txBody>
      </p:sp>
      <p:sp>
        <p:nvSpPr>
          <p:cNvPr id="10" name="Text Placeholder 9">
            <a:extLst>
              <a:ext uri="{FF2B5EF4-FFF2-40B4-BE49-F238E27FC236}">
                <a16:creationId xmlns:a16="http://schemas.microsoft.com/office/drawing/2014/main" id="{D4E5097F-1B39-397B-8ABD-532841B78CFE}"/>
              </a:ext>
            </a:extLst>
          </p:cNvPr>
          <p:cNvSpPr>
            <a:spLocks noGrp="1"/>
          </p:cNvSpPr>
          <p:nvPr>
            <p:ph type="body" idx="2"/>
          </p:nvPr>
        </p:nvSpPr>
        <p:spPr>
          <a:xfrm>
            <a:off x="685800" y="1676400"/>
            <a:ext cx="7493000" cy="4572000"/>
          </a:xfrm>
        </p:spPr>
        <p:txBody>
          <a:bodyPr>
            <a:normAutofit/>
          </a:bodyPr>
          <a:lstStyle/>
          <a:p>
            <a:pPr marL="180000" indent="-180000">
              <a:buFont typeface="Arial" panose="020B0604020202020204" pitchFamily="34" charset="0"/>
              <a:buChar char="•"/>
            </a:pPr>
            <a:r>
              <a:rPr lang="en-GB" sz="2400" dirty="0"/>
              <a:t>The estimated employment deficit for BME groups for the WMCA as a whole was 54.5 thousand or 14% of employment in 2019.</a:t>
            </a:r>
          </a:p>
          <a:p>
            <a:pPr marL="180000" indent="-180000">
              <a:buFont typeface="Arial" panose="020B0604020202020204" pitchFamily="34" charset="0"/>
              <a:buChar char="•"/>
            </a:pPr>
            <a:r>
              <a:rPr lang="en-GB" sz="2400" dirty="0"/>
              <a:t>By 2022 it was 38.2 thousand or 9.1%.</a:t>
            </a:r>
          </a:p>
          <a:p>
            <a:pPr marL="180000" indent="-180000">
              <a:buFont typeface="Arial" panose="020B0604020202020204" pitchFamily="34" charset="0"/>
              <a:buChar char="•"/>
            </a:pPr>
            <a:r>
              <a:rPr lang="en-GB" sz="2400" dirty="0"/>
              <a:t>The deficit was larger for women than men; -25.4% in 2019 and -19.1% in 2022.</a:t>
            </a:r>
          </a:p>
          <a:p>
            <a:pPr marL="180000" indent="-180000">
              <a:buFont typeface="Arial" panose="020B0604020202020204" pitchFamily="34" charset="0"/>
              <a:buChar char="•"/>
            </a:pPr>
            <a:r>
              <a:rPr lang="en-GB" sz="2400" dirty="0"/>
              <a:t>All BME groups experienced a deficit in 2019, except Indian people who experienced a 6.1% “surplus”.</a:t>
            </a:r>
          </a:p>
          <a:p>
            <a:pPr marL="180000" indent="-180000">
              <a:buFont typeface="Arial" panose="020B0604020202020204" pitchFamily="34" charset="0"/>
              <a:buChar char="•"/>
            </a:pPr>
            <a:r>
              <a:rPr lang="en-GB" sz="2400" dirty="0"/>
              <a:t>Employment deficits were largest for Pakistani and Bangladeshi people, especially women.</a:t>
            </a:r>
          </a:p>
          <a:p>
            <a:endParaRPr lang="en-GB" dirty="0"/>
          </a:p>
        </p:txBody>
      </p:sp>
    </p:spTree>
    <p:extLst>
      <p:ext uri="{BB962C8B-B14F-4D97-AF65-F5344CB8AC3E}">
        <p14:creationId xmlns:p14="http://schemas.microsoft.com/office/powerpoint/2010/main" val="25192744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5630F-7CF6-95F8-F9B9-41430D151E32}"/>
              </a:ext>
            </a:extLst>
          </p:cNvPr>
          <p:cNvSpPr>
            <a:spLocks noGrp="1"/>
          </p:cNvSpPr>
          <p:nvPr>
            <p:ph type="title"/>
          </p:nvPr>
        </p:nvSpPr>
        <p:spPr/>
        <p:txBody>
          <a:bodyPr>
            <a:normAutofit/>
          </a:bodyPr>
          <a:lstStyle/>
          <a:p>
            <a:r>
              <a:rPr lang="en-GB" sz="3200" dirty="0"/>
              <a:t>Employment deficits by district for 2019</a:t>
            </a:r>
          </a:p>
        </p:txBody>
      </p:sp>
      <p:graphicFrame>
        <p:nvGraphicFramePr>
          <p:cNvPr id="8" name="Content Placeholder 7">
            <a:extLst>
              <a:ext uri="{FF2B5EF4-FFF2-40B4-BE49-F238E27FC236}">
                <a16:creationId xmlns:a16="http://schemas.microsoft.com/office/drawing/2014/main" id="{D618CB76-F4FA-11F3-C371-DFB03D550A6F}"/>
              </a:ext>
            </a:extLst>
          </p:cNvPr>
          <p:cNvGraphicFramePr>
            <a:graphicFrameLocks noGrp="1"/>
          </p:cNvGraphicFramePr>
          <p:nvPr>
            <p:ph sz="half" idx="2"/>
            <p:extLst>
              <p:ext uri="{D42A27DB-BD31-4B8C-83A1-F6EECF244321}">
                <p14:modId xmlns:p14="http://schemas.microsoft.com/office/powerpoint/2010/main" val="1033059457"/>
              </p:ext>
            </p:extLst>
          </p:nvPr>
        </p:nvGraphicFramePr>
        <p:xfrm>
          <a:off x="944880" y="2170324"/>
          <a:ext cx="7741920" cy="3759438"/>
        </p:xfrm>
        <a:graphic>
          <a:graphicData uri="http://schemas.openxmlformats.org/drawingml/2006/table">
            <a:tbl>
              <a:tblPr firstRow="1" firstCol="1" bandRow="1">
                <a:tableStyleId>{5C22544A-7EE6-4342-B048-85BDC9FD1C3A}</a:tableStyleId>
              </a:tblPr>
              <a:tblGrid>
                <a:gridCol w="1869440">
                  <a:extLst>
                    <a:ext uri="{9D8B030D-6E8A-4147-A177-3AD203B41FA5}">
                      <a16:colId xmlns:a16="http://schemas.microsoft.com/office/drawing/2014/main" val="4046387339"/>
                    </a:ext>
                  </a:extLst>
                </a:gridCol>
                <a:gridCol w="792336">
                  <a:extLst>
                    <a:ext uri="{9D8B030D-6E8A-4147-A177-3AD203B41FA5}">
                      <a16:colId xmlns:a16="http://schemas.microsoft.com/office/drawing/2014/main" val="2535056025"/>
                    </a:ext>
                  </a:extLst>
                </a:gridCol>
                <a:gridCol w="1270036">
                  <a:extLst>
                    <a:ext uri="{9D8B030D-6E8A-4147-A177-3AD203B41FA5}">
                      <a16:colId xmlns:a16="http://schemas.microsoft.com/office/drawing/2014/main" val="4007454037"/>
                    </a:ext>
                  </a:extLst>
                </a:gridCol>
                <a:gridCol w="1270036">
                  <a:extLst>
                    <a:ext uri="{9D8B030D-6E8A-4147-A177-3AD203B41FA5}">
                      <a16:colId xmlns:a16="http://schemas.microsoft.com/office/drawing/2014/main" val="3288758410"/>
                    </a:ext>
                  </a:extLst>
                </a:gridCol>
                <a:gridCol w="1270036">
                  <a:extLst>
                    <a:ext uri="{9D8B030D-6E8A-4147-A177-3AD203B41FA5}">
                      <a16:colId xmlns:a16="http://schemas.microsoft.com/office/drawing/2014/main" val="1062591454"/>
                    </a:ext>
                  </a:extLst>
                </a:gridCol>
                <a:gridCol w="1270036">
                  <a:extLst>
                    <a:ext uri="{9D8B030D-6E8A-4147-A177-3AD203B41FA5}">
                      <a16:colId xmlns:a16="http://schemas.microsoft.com/office/drawing/2014/main" val="2119809985"/>
                    </a:ext>
                  </a:extLst>
                </a:gridCol>
              </a:tblGrid>
              <a:tr h="1325760">
                <a:tc>
                  <a:txBody>
                    <a:bodyPr/>
                    <a:lstStyle/>
                    <a:p>
                      <a:pPr>
                        <a:lnSpc>
                          <a:spcPct val="107000"/>
                        </a:lnSpc>
                      </a:pPr>
                      <a:endParaRPr lang="en-GB" sz="700" dirty="0">
                        <a:effectLst/>
                        <a:latin typeface="Aptos" panose="020B0004020202020204" pitchFamily="34" charset="0"/>
                      </a:endParaRPr>
                    </a:p>
                  </a:txBody>
                  <a:tcPr marL="46674" marR="46674" marT="0" marB="0" anchor="b"/>
                </a:tc>
                <a:tc>
                  <a:txBody>
                    <a:bodyPr/>
                    <a:lstStyle/>
                    <a:p>
                      <a:pPr algn="l">
                        <a:lnSpc>
                          <a:spcPct val="107000"/>
                        </a:lnSpc>
                        <a:spcAft>
                          <a:spcPts val="800"/>
                        </a:spcAft>
                      </a:pPr>
                      <a:r>
                        <a:rPr lang="en-GB" sz="1400" kern="0" dirty="0">
                          <a:effectLst/>
                        </a:rPr>
                        <a:t>White</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l">
                        <a:lnSpc>
                          <a:spcPct val="107000"/>
                        </a:lnSpc>
                        <a:spcAft>
                          <a:spcPts val="800"/>
                        </a:spcAft>
                      </a:pPr>
                      <a:r>
                        <a:rPr lang="en-GB" sz="1400" kern="0" dirty="0">
                          <a:effectLst/>
                        </a:rPr>
                        <a:t>All Black and Minority Ethnic groups</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Black/African/Caribbean/Black British</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Indian, Pakistani, Bangladeshi or Other Asian (not Chinese)</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l">
                        <a:lnSpc>
                          <a:spcPct val="107000"/>
                        </a:lnSpc>
                        <a:spcAft>
                          <a:spcPts val="800"/>
                        </a:spcAft>
                      </a:pPr>
                      <a:r>
                        <a:rPr lang="en-GB" sz="1400" kern="0" dirty="0">
                          <a:effectLst/>
                        </a:rPr>
                        <a:t>Chinese, Mixed/multiple or Other</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95647680"/>
                  </a:ext>
                </a:extLst>
              </a:tr>
              <a:tr h="252457">
                <a:tc>
                  <a:txBody>
                    <a:bodyPr/>
                    <a:lstStyle/>
                    <a:p>
                      <a:pPr>
                        <a:lnSpc>
                          <a:spcPct val="107000"/>
                        </a:lnSpc>
                        <a:spcAft>
                          <a:spcPts val="800"/>
                        </a:spcAft>
                      </a:pPr>
                      <a:r>
                        <a:rPr lang="en-GB" sz="1800" kern="0" dirty="0">
                          <a:effectLst/>
                        </a:rPr>
                        <a:t>Birmingham</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11.0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11.0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-16.2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-14.4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-17.5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903788925"/>
                  </a:ext>
                </a:extLst>
              </a:tr>
              <a:tr h="252457">
                <a:tc>
                  <a:txBody>
                    <a:bodyPr/>
                    <a:lstStyle/>
                    <a:p>
                      <a:pPr>
                        <a:lnSpc>
                          <a:spcPct val="107000"/>
                        </a:lnSpc>
                        <a:spcAft>
                          <a:spcPts val="800"/>
                        </a:spcAft>
                      </a:pPr>
                      <a:r>
                        <a:rPr lang="en-GB" sz="1800" kern="0" dirty="0">
                          <a:effectLst/>
                        </a:rPr>
                        <a:t>Coventry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5.9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-14.6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-18.0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-90.1</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1820695246"/>
                  </a:ext>
                </a:extLst>
              </a:tr>
              <a:tr h="252457">
                <a:tc>
                  <a:txBody>
                    <a:bodyPr/>
                    <a:lstStyle/>
                    <a:p>
                      <a:pPr>
                        <a:lnSpc>
                          <a:spcPct val="107000"/>
                        </a:lnSpc>
                        <a:spcAft>
                          <a:spcPts val="800"/>
                        </a:spcAft>
                      </a:pPr>
                      <a:r>
                        <a:rPr lang="en-GB" sz="1800" kern="0" dirty="0">
                          <a:effectLst/>
                        </a:rPr>
                        <a:t>Dudley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1.9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-21.2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-21.4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-13.4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-259.8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147577315"/>
                  </a:ext>
                </a:extLst>
              </a:tr>
              <a:tr h="252457">
                <a:tc>
                  <a:txBody>
                    <a:bodyPr/>
                    <a:lstStyle/>
                    <a:p>
                      <a:pPr>
                        <a:lnSpc>
                          <a:spcPct val="107000"/>
                        </a:lnSpc>
                        <a:spcAft>
                          <a:spcPts val="800"/>
                        </a:spcAft>
                      </a:pPr>
                      <a:r>
                        <a:rPr lang="en-GB" sz="1800" kern="0" dirty="0">
                          <a:effectLst/>
                        </a:rPr>
                        <a:t>Sandwell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3.4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-5.6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-27.7</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3.0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-15.2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943360099"/>
                  </a:ext>
                </a:extLst>
              </a:tr>
              <a:tr h="252457">
                <a:tc>
                  <a:txBody>
                    <a:bodyPr/>
                    <a:lstStyle/>
                    <a:p>
                      <a:pPr>
                        <a:lnSpc>
                          <a:spcPct val="107000"/>
                        </a:lnSpc>
                        <a:spcAft>
                          <a:spcPts val="800"/>
                        </a:spcAft>
                      </a:pPr>
                      <a:r>
                        <a:rPr lang="en-GB" sz="1800" kern="0" dirty="0">
                          <a:effectLst/>
                        </a:rPr>
                        <a:t>Solihull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-0.2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0.9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-73.2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-16.5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452756659"/>
                  </a:ext>
                </a:extLst>
              </a:tr>
              <a:tr h="252457">
                <a:tc>
                  <a:txBody>
                    <a:bodyPr/>
                    <a:lstStyle/>
                    <a:p>
                      <a:pPr>
                        <a:lnSpc>
                          <a:spcPct val="107000"/>
                        </a:lnSpc>
                        <a:spcAft>
                          <a:spcPts val="800"/>
                        </a:spcAft>
                      </a:pPr>
                      <a:r>
                        <a:rPr lang="en-GB" sz="1800" kern="0" dirty="0">
                          <a:effectLst/>
                        </a:rPr>
                        <a:t>Walsall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2.5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-11.2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-40.5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-12.0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-248.0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1091157665"/>
                  </a:ext>
                </a:extLst>
              </a:tr>
              <a:tr h="436479">
                <a:tc>
                  <a:txBody>
                    <a:bodyPr/>
                    <a:lstStyle/>
                    <a:p>
                      <a:pPr>
                        <a:lnSpc>
                          <a:spcPct val="107000"/>
                        </a:lnSpc>
                        <a:spcAft>
                          <a:spcPts val="800"/>
                        </a:spcAft>
                      </a:pPr>
                      <a:r>
                        <a:rPr lang="en-GB" sz="1800" kern="0" dirty="0">
                          <a:effectLst/>
                        </a:rPr>
                        <a:t>Wolverhampton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0.2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0" dirty="0">
                          <a:effectLst/>
                        </a:rPr>
                        <a:t>-0.5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-5.2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9.2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0" dirty="0">
                          <a:effectLst/>
                        </a:rPr>
                        <a:t>-58.5</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extLst>
                  <a:ext uri="{0D108BD9-81ED-4DB2-BD59-A6C34878D82A}">
                    <a16:rowId xmlns:a16="http://schemas.microsoft.com/office/drawing/2014/main" val="2103824452"/>
                  </a:ext>
                </a:extLst>
              </a:tr>
              <a:tr h="252457">
                <a:tc>
                  <a:txBody>
                    <a:bodyPr/>
                    <a:lstStyle/>
                    <a:p>
                      <a:pPr>
                        <a:lnSpc>
                          <a:spcPct val="107000"/>
                        </a:lnSpc>
                        <a:spcAft>
                          <a:spcPts val="800"/>
                        </a:spcAft>
                      </a:pPr>
                      <a:r>
                        <a:rPr lang="en-GB" sz="1800" kern="0" dirty="0">
                          <a:effectLst/>
                        </a:rPr>
                        <a:t>WMCA</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nchor="b"/>
                </a:tc>
                <a:tc>
                  <a:txBody>
                    <a:bodyPr/>
                    <a:lstStyle/>
                    <a:p>
                      <a:pPr algn="ctr">
                        <a:lnSpc>
                          <a:spcPct val="107000"/>
                        </a:lnSpc>
                        <a:spcAft>
                          <a:spcPts val="800"/>
                        </a:spcAft>
                      </a:pPr>
                      <a:r>
                        <a:rPr lang="en-GB" sz="1800" kern="100" dirty="0">
                          <a:effectLst/>
                        </a:rPr>
                        <a:t>6.2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-14.0</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-15.1</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-10.8</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tc>
                  <a:txBody>
                    <a:bodyPr/>
                    <a:lstStyle/>
                    <a:p>
                      <a:pPr algn="ctr">
                        <a:lnSpc>
                          <a:spcPct val="107000"/>
                        </a:lnSpc>
                        <a:spcAft>
                          <a:spcPts val="800"/>
                        </a:spcAft>
                      </a:pPr>
                      <a:r>
                        <a:rPr lang="en-GB" sz="1800" kern="100" dirty="0">
                          <a:effectLst/>
                        </a:rPr>
                        <a:t>-25.6</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6674" marR="46674" marT="0" marB="0"/>
                </a:tc>
                <a:extLst>
                  <a:ext uri="{0D108BD9-81ED-4DB2-BD59-A6C34878D82A}">
                    <a16:rowId xmlns:a16="http://schemas.microsoft.com/office/drawing/2014/main" val="1889895191"/>
                  </a:ext>
                </a:extLst>
              </a:tr>
            </a:tbl>
          </a:graphicData>
        </a:graphic>
      </p:graphicFrame>
    </p:spTree>
    <p:extLst>
      <p:ext uri="{BB962C8B-B14F-4D97-AF65-F5344CB8AC3E}">
        <p14:creationId xmlns:p14="http://schemas.microsoft.com/office/powerpoint/2010/main" val="6449716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AD1F7-39D8-3A61-7C4F-0AF2E134A39F}"/>
              </a:ext>
            </a:extLst>
          </p:cNvPr>
          <p:cNvSpPr>
            <a:spLocks noGrp="1"/>
          </p:cNvSpPr>
          <p:nvPr>
            <p:ph type="title"/>
          </p:nvPr>
        </p:nvSpPr>
        <p:spPr/>
        <p:txBody>
          <a:bodyPr/>
          <a:lstStyle/>
          <a:p>
            <a:r>
              <a:rPr lang="en-GB" dirty="0"/>
              <a:t>Data sources</a:t>
            </a:r>
          </a:p>
        </p:txBody>
      </p:sp>
      <p:sp>
        <p:nvSpPr>
          <p:cNvPr id="3" name="Content Placeholder 2">
            <a:extLst>
              <a:ext uri="{FF2B5EF4-FFF2-40B4-BE49-F238E27FC236}">
                <a16:creationId xmlns:a16="http://schemas.microsoft.com/office/drawing/2014/main" id="{23EDF54D-F341-63DA-157D-BEAAC3A5F276}"/>
              </a:ext>
            </a:extLst>
          </p:cNvPr>
          <p:cNvSpPr>
            <a:spLocks noGrp="1"/>
          </p:cNvSpPr>
          <p:nvPr>
            <p:ph idx="1"/>
          </p:nvPr>
        </p:nvSpPr>
        <p:spPr/>
        <p:txBody>
          <a:bodyPr>
            <a:normAutofit fontScale="70000" lnSpcReduction="20000"/>
          </a:bodyPr>
          <a:lstStyle/>
          <a:p>
            <a:r>
              <a:rPr lang="en-GB" dirty="0"/>
              <a:t>The analysis used three types of  data:</a:t>
            </a:r>
          </a:p>
          <a:p>
            <a:r>
              <a:rPr lang="en-GB" dirty="0"/>
              <a:t>Microdata from the Annual Population Survey for the West Midlands region.</a:t>
            </a:r>
          </a:p>
          <a:p>
            <a:pPr lvl="1">
              <a:buFont typeface="Wingdings" panose="05000000000000000000" pitchFamily="2" charset="2"/>
              <a:buChar char="Ø"/>
            </a:pPr>
            <a:r>
              <a:rPr lang="en-GB" dirty="0"/>
              <a:t>This was used to estimate regression models of the probability of employment and unemployment and create under- and over-employment indicators for individuals using the ONS methodology.</a:t>
            </a:r>
          </a:p>
          <a:p>
            <a:r>
              <a:rPr lang="en-GB" dirty="0"/>
              <a:t>Commissioned tables from the APS for each year from 2019 to 2022 for the West Midlands Combined Authority area and its constituent local authority districts.</a:t>
            </a:r>
          </a:p>
          <a:p>
            <a:pPr lvl="1">
              <a:buFont typeface="Wingdings" panose="05000000000000000000" pitchFamily="2" charset="2"/>
              <a:buChar char="Ø"/>
            </a:pPr>
            <a:r>
              <a:rPr lang="en-GB" dirty="0"/>
              <a:t>Ethnic group was cross-tabulated by age, sex, economic status and highest educational qualification.</a:t>
            </a:r>
          </a:p>
          <a:p>
            <a:r>
              <a:rPr lang="en-GB" dirty="0"/>
              <a:t>Data from the 2021 Census of Population for the WMCA and local authorities within it.</a:t>
            </a:r>
          </a:p>
          <a:p>
            <a:endParaRPr lang="en-GB" dirty="0"/>
          </a:p>
        </p:txBody>
      </p:sp>
    </p:spTree>
    <p:extLst>
      <p:ext uri="{BB962C8B-B14F-4D97-AF65-F5344CB8AC3E}">
        <p14:creationId xmlns:p14="http://schemas.microsoft.com/office/powerpoint/2010/main" val="38761183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91479-EBDC-A673-F693-EECE9A6F8F72}"/>
              </a:ext>
            </a:extLst>
          </p:cNvPr>
          <p:cNvSpPr>
            <a:spLocks noGrp="1"/>
          </p:cNvSpPr>
          <p:nvPr>
            <p:ph type="title"/>
          </p:nvPr>
        </p:nvSpPr>
        <p:spPr/>
        <p:txBody>
          <a:bodyPr>
            <a:normAutofit fontScale="90000"/>
          </a:bodyPr>
          <a:lstStyle/>
          <a:p>
            <a:br>
              <a:rPr lang="en-GB" sz="3600" dirty="0"/>
            </a:br>
            <a:br>
              <a:rPr lang="en-GB" sz="3600" dirty="0"/>
            </a:br>
            <a:br>
              <a:rPr lang="en-GB" sz="3600" dirty="0"/>
            </a:br>
            <a:br>
              <a:rPr lang="en-GB" sz="3600" dirty="0"/>
            </a:br>
            <a:r>
              <a:rPr lang="en-GB" sz="3100" dirty="0"/>
              <a:t>Practicality of alternative measures of under-employment</a:t>
            </a:r>
            <a:endParaRPr lang="en-GB" dirty="0"/>
          </a:p>
        </p:txBody>
      </p:sp>
      <p:sp>
        <p:nvSpPr>
          <p:cNvPr id="3" name="Content Placeholder 2">
            <a:extLst>
              <a:ext uri="{FF2B5EF4-FFF2-40B4-BE49-F238E27FC236}">
                <a16:creationId xmlns:a16="http://schemas.microsoft.com/office/drawing/2014/main" id="{BE58472E-DE7D-741C-D914-897CB6E803F1}"/>
              </a:ext>
            </a:extLst>
          </p:cNvPr>
          <p:cNvSpPr>
            <a:spLocks noGrp="1"/>
          </p:cNvSpPr>
          <p:nvPr>
            <p:ph sz="half" idx="1"/>
          </p:nvPr>
        </p:nvSpPr>
        <p:spPr/>
        <p:txBody>
          <a:bodyPr>
            <a:normAutofit fontScale="47500" lnSpcReduction="20000"/>
          </a:bodyPr>
          <a:lstStyle/>
          <a:p>
            <a:pPr marL="0" indent="0">
              <a:buNone/>
            </a:pPr>
            <a:r>
              <a:rPr lang="en-GB" i="1" u="sng" dirty="0"/>
              <a:t>Time-based measures</a:t>
            </a:r>
          </a:p>
          <a:p>
            <a:r>
              <a:rPr lang="en-GB" dirty="0"/>
              <a:t>These can be calculated using the LFS and APS microdata.</a:t>
            </a:r>
          </a:p>
          <a:p>
            <a:r>
              <a:rPr lang="en-GB" dirty="0"/>
              <a:t>Such estimates can be updated as data for each quarter (LFS) or year (APS) is released, enabling time-series monitoring.</a:t>
            </a:r>
          </a:p>
          <a:p>
            <a:r>
              <a:rPr lang="en-GB" dirty="0"/>
              <a:t>National and regional analysis can be conducted using End User Licence data. </a:t>
            </a:r>
          </a:p>
          <a:p>
            <a:r>
              <a:rPr lang="en-GB" dirty="0"/>
              <a:t>However, analysis for smaller geographical areas requires either access to Secure versions of the data, with consequent restrictions on publishing numerical data or commissioning bespoke tables from ONS. </a:t>
            </a:r>
          </a:p>
          <a:p>
            <a:r>
              <a:rPr lang="en-GB" dirty="0"/>
              <a:t>Because of confidentiality restrictions, analysis for areas smaller than local authority districts (in which sample sizes will be small) is not practical.</a:t>
            </a:r>
          </a:p>
          <a:p>
            <a:r>
              <a:rPr lang="en-GB" dirty="0"/>
              <a:t>Detailed breakdowns by ethnic group may not be possible for the same reason.</a:t>
            </a:r>
          </a:p>
          <a:p>
            <a:endParaRPr lang="en-GB" dirty="0"/>
          </a:p>
        </p:txBody>
      </p:sp>
      <p:sp>
        <p:nvSpPr>
          <p:cNvPr id="4" name="Content Placeholder 3">
            <a:extLst>
              <a:ext uri="{FF2B5EF4-FFF2-40B4-BE49-F238E27FC236}">
                <a16:creationId xmlns:a16="http://schemas.microsoft.com/office/drawing/2014/main" id="{CDE4BB85-A89E-CB2B-A42B-C5B61A98408B}"/>
              </a:ext>
            </a:extLst>
          </p:cNvPr>
          <p:cNvSpPr>
            <a:spLocks noGrp="1"/>
          </p:cNvSpPr>
          <p:nvPr>
            <p:ph sz="half" idx="2"/>
          </p:nvPr>
        </p:nvSpPr>
        <p:spPr/>
        <p:txBody>
          <a:bodyPr>
            <a:normAutofit fontScale="47500" lnSpcReduction="20000"/>
          </a:bodyPr>
          <a:lstStyle/>
          <a:p>
            <a:pPr marL="0" indent="0">
              <a:buNone/>
            </a:pPr>
            <a:r>
              <a:rPr lang="en-GB" i="1" u="sng" dirty="0"/>
              <a:t>Qualification-based</a:t>
            </a:r>
          </a:p>
          <a:p>
            <a:r>
              <a:rPr lang="en-GB" dirty="0"/>
              <a:t>These measures can be calculated using LFS or APS microdata. However, small sample sizes when variables are cross-tabulated limits the detail of analysis by ethnic group and geography.</a:t>
            </a:r>
          </a:p>
          <a:p>
            <a:r>
              <a:rPr lang="en-GB" dirty="0"/>
              <a:t>Census of Population data has the advantage of larger sample size and can be used to undertake calculations for smaller geographical areas.</a:t>
            </a:r>
          </a:p>
          <a:p>
            <a:r>
              <a:rPr lang="en-GB" dirty="0"/>
              <a:t>However, Census data is only available decennially, limiting the ability to monitor trends over time.</a:t>
            </a:r>
          </a:p>
          <a:p>
            <a:r>
              <a:rPr lang="en-GB" dirty="0"/>
              <a:t>Moreover, the custom table generator limits the amount of detail which can be generated. Tables with small sample sizes are suppressed. </a:t>
            </a:r>
          </a:p>
          <a:p>
            <a:r>
              <a:rPr lang="en-GB" dirty="0"/>
              <a:t>This means that more detailed analysis requires the commissioning of tables from ONS Census Customer Services in England and Wales. Scotland and Northern Ireland have different systems for data access.</a:t>
            </a:r>
          </a:p>
          <a:p>
            <a:endParaRPr lang="en-GB" dirty="0"/>
          </a:p>
          <a:p>
            <a:endParaRPr lang="en-GB" dirty="0"/>
          </a:p>
        </p:txBody>
      </p:sp>
    </p:spTree>
    <p:extLst>
      <p:ext uri="{BB962C8B-B14F-4D97-AF65-F5344CB8AC3E}">
        <p14:creationId xmlns:p14="http://schemas.microsoft.com/office/powerpoint/2010/main" val="14068440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Conclusions</a:t>
            </a:r>
          </a:p>
        </p:txBody>
      </p:sp>
      <p:sp>
        <p:nvSpPr>
          <p:cNvPr id="3" name="Content Placeholder 2"/>
          <p:cNvSpPr>
            <a:spLocks noGrp="1"/>
          </p:cNvSpPr>
          <p:nvPr>
            <p:ph idx="1"/>
          </p:nvPr>
        </p:nvSpPr>
        <p:spPr>
          <a:xfrm>
            <a:off x="457200" y="1764792"/>
            <a:ext cx="8422640" cy="4829048"/>
          </a:xfrm>
        </p:spPr>
        <p:txBody>
          <a:bodyPr>
            <a:normAutofit fontScale="47500" lnSpcReduction="20000"/>
          </a:bodyPr>
          <a:lstStyle/>
          <a:p>
            <a:r>
              <a:rPr lang="en-GB" sz="3600" dirty="0"/>
              <a:t>Bringing together the concepts of under- and over-employment with unemployment, employment and economic activity provides a </a:t>
            </a:r>
            <a:r>
              <a:rPr lang="en-GB" sz="3600" b="1" dirty="0"/>
              <a:t>more comprehensive perspective on the inclusion of different sub-groups of the population in the labour market </a:t>
            </a:r>
            <a:r>
              <a:rPr lang="en-GB" sz="3600" dirty="0"/>
              <a:t>and the extent to which different sub-groups are able to gain access to the type and amount of work they desire. </a:t>
            </a:r>
          </a:p>
          <a:p>
            <a:r>
              <a:rPr lang="en-GB" sz="3600" dirty="0"/>
              <a:t>Patterns of under-employment by population breakdown broadly reflect patterns of unemployment and labour market participation rates. </a:t>
            </a:r>
          </a:p>
          <a:p>
            <a:r>
              <a:rPr lang="en-GB" sz="3600" b="1" dirty="0"/>
              <a:t>This indicates that labour market disadvantage in unemployment rates understates deficits or advantages in the </a:t>
            </a:r>
            <a:r>
              <a:rPr lang="en-GB" sz="3600" b="1" i="1" dirty="0"/>
              <a:t>quantity</a:t>
            </a:r>
            <a:r>
              <a:rPr lang="en-GB" sz="3600" b="1" dirty="0"/>
              <a:t> of work accessed.</a:t>
            </a:r>
          </a:p>
          <a:p>
            <a:r>
              <a:rPr lang="en-GB" sz="3600" b="1" dirty="0"/>
              <a:t>Labour market disadvantage is particularly pronounced amongst some minority ethnic groups – and there is scope for policy to address this.</a:t>
            </a:r>
          </a:p>
          <a:p>
            <a:pPr marL="342900" indent="-342900" algn="just">
              <a:lnSpc>
                <a:spcPct val="107000"/>
              </a:lnSpc>
              <a:buFont typeface="Symbol" panose="05050102010706020507" pitchFamily="18" charset="2"/>
              <a:buChar char=""/>
            </a:pPr>
            <a:r>
              <a:rPr lang="en-GB" sz="3600" dirty="0">
                <a:ea typeface="Times New Roman" panose="02020603050405020304" pitchFamily="18" charset="0"/>
                <a:cs typeface="Times New Roman" panose="02020603050405020304" pitchFamily="18" charset="0"/>
              </a:rPr>
              <a:t>In order to reduce differential labour market experience across ethnic groups, i</a:t>
            </a:r>
            <a:r>
              <a:rPr lang="en-GB" sz="3600" dirty="0">
                <a:effectLst/>
                <a:ea typeface="Times New Roman" panose="02020603050405020304" pitchFamily="18" charset="0"/>
                <a:cs typeface="Times New Roman" panose="02020603050405020304" pitchFamily="18" charset="0"/>
              </a:rPr>
              <a:t>mproving basic </a:t>
            </a:r>
            <a:r>
              <a:rPr lang="en-GB" sz="3600" b="1" dirty="0">
                <a:effectLst/>
                <a:ea typeface="Times New Roman" panose="02020603050405020304" pitchFamily="18" charset="0"/>
                <a:cs typeface="Times New Roman" panose="02020603050405020304" pitchFamily="18" charset="0"/>
              </a:rPr>
              <a:t>skills</a:t>
            </a:r>
            <a:r>
              <a:rPr lang="en-GB" sz="3600" dirty="0">
                <a:effectLst/>
                <a:ea typeface="Times New Roman" panose="02020603050405020304" pitchFamily="18" charset="0"/>
                <a:cs typeface="Times New Roman" panose="02020603050405020304" pitchFamily="18" charset="0"/>
              </a:rPr>
              <a:t> (including English language skills</a:t>
            </a:r>
            <a:r>
              <a:rPr lang="en-GB" sz="3600" dirty="0">
                <a:ea typeface="Times New Roman" panose="02020603050405020304" pitchFamily="18" charset="0"/>
                <a:cs typeface="Times New Roman" panose="02020603050405020304" pitchFamily="18" charset="0"/>
              </a:rPr>
              <a:t>) is of key importance. </a:t>
            </a:r>
            <a:endParaRPr lang="en-GB" sz="3600" dirty="0">
              <a:effectLst/>
              <a:ea typeface="Times New Roman" panose="02020603050405020304" pitchFamily="18" charset="0"/>
              <a:cs typeface="Times New Roman" panose="02020603050405020304" pitchFamily="18" charset="0"/>
            </a:endParaRPr>
          </a:p>
          <a:p>
            <a:r>
              <a:rPr lang="en-GB" sz="3600" dirty="0">
                <a:effectLst/>
                <a:ea typeface="Times New Roman" panose="02020603050405020304" pitchFamily="18" charset="0"/>
              </a:rPr>
              <a:t>To help address growing labour and skills shortages</a:t>
            </a:r>
            <a:r>
              <a:rPr lang="en-GB" sz="3600" dirty="0">
                <a:ea typeface="Times New Roman" panose="02020603050405020304" pitchFamily="18" charset="0"/>
              </a:rPr>
              <a:t>, </a:t>
            </a:r>
            <a:r>
              <a:rPr lang="en-GB" sz="3600" dirty="0">
                <a:effectLst/>
                <a:ea typeface="Times New Roman" panose="02020603050405020304" pitchFamily="18" charset="0"/>
              </a:rPr>
              <a:t>employers </a:t>
            </a:r>
            <a:r>
              <a:rPr lang="en-GB" sz="3600" dirty="0">
                <a:ea typeface="Times New Roman" panose="02020603050405020304" pitchFamily="18" charset="0"/>
              </a:rPr>
              <a:t>s</a:t>
            </a:r>
            <a:r>
              <a:rPr lang="en-GB" sz="3600" dirty="0">
                <a:effectLst/>
                <a:ea typeface="Times New Roman" panose="02020603050405020304" pitchFamily="18" charset="0"/>
              </a:rPr>
              <a:t>hould also explore new/ non-traditional </a:t>
            </a:r>
            <a:r>
              <a:rPr lang="en-GB" sz="3600" b="1" dirty="0">
                <a:effectLst/>
                <a:ea typeface="Times New Roman" panose="02020603050405020304" pitchFamily="18" charset="0"/>
              </a:rPr>
              <a:t>recruitment</a:t>
            </a:r>
            <a:r>
              <a:rPr lang="en-GB" sz="3600" dirty="0">
                <a:effectLst/>
                <a:ea typeface="Times New Roman" panose="02020603050405020304" pitchFamily="18" charset="0"/>
              </a:rPr>
              <a:t> channels, reconsider their </a:t>
            </a:r>
            <a:r>
              <a:rPr lang="en-GB" sz="3600" b="1" dirty="0">
                <a:effectLst/>
                <a:ea typeface="Times New Roman" panose="02020603050405020304" pitchFamily="18" charset="0"/>
              </a:rPr>
              <a:t>selection</a:t>
            </a:r>
            <a:r>
              <a:rPr lang="en-GB" sz="3600" dirty="0">
                <a:effectLst/>
                <a:ea typeface="Times New Roman" panose="02020603050405020304" pitchFamily="18" charset="0"/>
              </a:rPr>
              <a:t> practices and </a:t>
            </a:r>
            <a:r>
              <a:rPr lang="en-GB" sz="3600" b="1" dirty="0">
                <a:effectLst/>
                <a:ea typeface="Times New Roman" panose="02020603050405020304" pitchFamily="18" charset="0"/>
              </a:rPr>
              <a:t>redesign jobs </a:t>
            </a:r>
            <a:r>
              <a:rPr lang="en-GB" sz="3600" dirty="0">
                <a:effectLst/>
                <a:ea typeface="Times New Roman" panose="02020603050405020304" pitchFamily="18" charset="0"/>
              </a:rPr>
              <a:t>on offer (as appropriate) to enhance their quality and attractiveness to minority groups under-represented in the workforce.</a:t>
            </a:r>
          </a:p>
          <a:p>
            <a:r>
              <a:rPr lang="en-GB" sz="3600" dirty="0">
                <a:ea typeface="Times New Roman" panose="02020603050405020304" pitchFamily="18" charset="0"/>
              </a:rPr>
              <a:t>There are serious </a:t>
            </a:r>
            <a:r>
              <a:rPr lang="en-GB" sz="3600" b="1" dirty="0">
                <a:ea typeface="Times New Roman" panose="02020603050405020304" pitchFamily="18" charset="0"/>
              </a:rPr>
              <a:t>data challenges </a:t>
            </a:r>
            <a:r>
              <a:rPr lang="en-GB" sz="3600" dirty="0">
                <a:ea typeface="Times New Roman" panose="02020603050405020304" pitchFamily="18" charset="0"/>
              </a:rPr>
              <a:t>to be faced in implementing the sort of measures presented here on a regular basis at the sub-regional scale, due to the problems of small sample numbers from survey data and restrictions on analysing secure versions of these data sets.</a:t>
            </a:r>
            <a:endParaRPr lang="en-GB" sz="3600" dirty="0">
              <a:effectLst/>
              <a:ea typeface="Times New Roman" panose="02020603050405020304" pitchFamily="18" charset="0"/>
            </a:endParaRPr>
          </a:p>
          <a:p>
            <a:endParaRPr lang="en-GB" dirty="0"/>
          </a:p>
          <a:p>
            <a:endParaRPr lang="en-GB" dirty="0"/>
          </a:p>
          <a:p>
            <a:endParaRPr lang="en-GB" dirty="0"/>
          </a:p>
        </p:txBody>
      </p:sp>
    </p:spTree>
    <p:extLst>
      <p:ext uri="{BB962C8B-B14F-4D97-AF65-F5344CB8AC3E}">
        <p14:creationId xmlns:p14="http://schemas.microsoft.com/office/powerpoint/2010/main" val="7643860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information</a:t>
            </a:r>
          </a:p>
        </p:txBody>
      </p:sp>
      <p:sp>
        <p:nvSpPr>
          <p:cNvPr id="3" name="Content Placeholder 2"/>
          <p:cNvSpPr>
            <a:spLocks noGrp="1"/>
          </p:cNvSpPr>
          <p:nvPr>
            <p:ph idx="1"/>
          </p:nvPr>
        </p:nvSpPr>
        <p:spPr>
          <a:xfrm>
            <a:off x="457200" y="1628800"/>
            <a:ext cx="8229600" cy="4695800"/>
          </a:xfrm>
        </p:spPr>
        <p:txBody>
          <a:bodyPr>
            <a:normAutofit/>
          </a:bodyPr>
          <a:lstStyle/>
          <a:p>
            <a:pPr marL="0" lvl="0" indent="0">
              <a:spcBef>
                <a:spcPts val="0"/>
              </a:spcBef>
              <a:buClrTx/>
              <a:buSzTx/>
              <a:buNone/>
              <a:defRPr/>
            </a:pPr>
            <a:r>
              <a:rPr lang="en-US" dirty="0"/>
              <a:t>David Owen: </a:t>
            </a:r>
          </a:p>
          <a:p>
            <a:pPr marL="0" lvl="0" indent="0">
              <a:spcBef>
                <a:spcPts val="0"/>
              </a:spcBef>
              <a:buClrTx/>
              <a:buSzTx/>
              <a:buNone/>
              <a:defRPr/>
            </a:pPr>
            <a:r>
              <a:rPr lang="en-US" dirty="0"/>
              <a:t>Tel: +44(0)24 7652 4259</a:t>
            </a:r>
          </a:p>
          <a:p>
            <a:pPr marL="0" lvl="0" indent="0">
              <a:spcBef>
                <a:spcPts val="0"/>
              </a:spcBef>
              <a:buClrTx/>
              <a:buSzTx/>
              <a:buNone/>
              <a:defRPr/>
            </a:pPr>
            <a:r>
              <a:rPr lang="en-US" dirty="0"/>
              <a:t>E-mail: d.w.owen@warwick.ac.uk</a:t>
            </a:r>
          </a:p>
          <a:p>
            <a:pPr marL="0" indent="0">
              <a:buNone/>
            </a:pPr>
            <a:r>
              <a:rPr lang="en-GB" sz="1800" u="sng" dirty="0"/>
              <a:t>Reference</a:t>
            </a:r>
            <a:r>
              <a:rPr lang="en-GB" sz="1800" dirty="0"/>
              <a:t>:</a:t>
            </a:r>
          </a:p>
          <a:p>
            <a:pPr marL="0" indent="0">
              <a:buNone/>
            </a:pPr>
            <a:r>
              <a:rPr lang="en-GB" sz="1800" dirty="0"/>
              <a:t>Walling, A. and Clancy, C. (2010) Underemployment in the UK Labour Market, Economic and Labour Market Review, 4(2), pp16-24.</a:t>
            </a:r>
          </a:p>
          <a:p>
            <a:pPr marL="0" indent="0">
              <a:buNone/>
            </a:pPr>
            <a:r>
              <a:rPr lang="en-GB" sz="1800" i="1" u="sng" dirty="0"/>
              <a:t>Acknowledgements:</a:t>
            </a:r>
            <a:r>
              <a:rPr lang="en-GB" sz="1800" dirty="0"/>
              <a:t> </a:t>
            </a:r>
          </a:p>
          <a:p>
            <a:pPr marL="0" indent="0">
              <a:buNone/>
            </a:pPr>
            <a:r>
              <a:rPr lang="en-GB" sz="1800" dirty="0"/>
              <a:t>This research was undertaken with Anne Green on behalf of the West Midlands Combined Authority. The SPSS code for creating the measures presented in the diagram was provided by the labour market statistics section of ONS.</a:t>
            </a: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2985" y="5345875"/>
            <a:ext cx="3563815" cy="97872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286" y="5345875"/>
            <a:ext cx="3285392" cy="764045"/>
          </a:xfrm>
          <a:prstGeom prst="rect">
            <a:avLst/>
          </a:prstGeom>
        </p:spPr>
      </p:pic>
    </p:spTree>
    <p:extLst>
      <p:ext uri="{BB962C8B-B14F-4D97-AF65-F5344CB8AC3E}">
        <p14:creationId xmlns:p14="http://schemas.microsoft.com/office/powerpoint/2010/main" val="1278518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sz="half" idx="1"/>
          </p:nvPr>
        </p:nvSpPr>
        <p:spPr>
          <a:xfrm>
            <a:off x="457200" y="1920084"/>
            <a:ext cx="4267200" cy="4734715"/>
          </a:xfrm>
        </p:spPr>
        <p:txBody>
          <a:bodyPr>
            <a:normAutofit fontScale="47500" lnSpcReduction="20000"/>
          </a:bodyPr>
          <a:lstStyle/>
          <a:p>
            <a:r>
              <a:rPr lang="en-GB" sz="3400" dirty="0"/>
              <a:t>In the context of labour shortages as the economy recovers, there is increasing concern with economic inactivity. Increased participation rates would increase labour supply, but another approach is to reduce under-employment. This paper focuses on under-employment with particular reference to </a:t>
            </a:r>
            <a:r>
              <a:rPr lang="en-GB" sz="3400" i="1" dirty="0"/>
              <a:t>variations by ethnicity</a:t>
            </a:r>
            <a:r>
              <a:rPr lang="en-GB" sz="3400" dirty="0"/>
              <a:t>.</a:t>
            </a:r>
          </a:p>
          <a:p>
            <a:r>
              <a:rPr lang="en-US" sz="3400" dirty="0"/>
              <a:t>Need to look beyond participation rates and identify the extent to which people in work are managing to achieve the </a:t>
            </a:r>
            <a:r>
              <a:rPr lang="en-US" sz="3400" i="1" dirty="0"/>
              <a:t>amount</a:t>
            </a:r>
            <a:r>
              <a:rPr lang="en-US" sz="3400" dirty="0"/>
              <a:t> of work they desire to undertake and whether the work they obtain is commensurate with their abilities. </a:t>
            </a:r>
            <a:endParaRPr lang="en-GB" sz="3400" dirty="0"/>
          </a:p>
          <a:p>
            <a:r>
              <a:rPr lang="en-US" sz="3400" dirty="0"/>
              <a:t>The paper presents alternative measures of u</a:t>
            </a:r>
            <a:r>
              <a:rPr lang="en-GB" sz="3400" dirty="0"/>
              <a:t>nder-employment to illustrate the extent to which the potential labour force is not being utilised in the West Midlands Combined Authority area (Birmingham, Coventry, Dudley, Sandwell, Solihull, Walsall and Wolverhampton local authority districts) in the period 2019 to 2022. </a:t>
            </a:r>
            <a:endParaRPr lang="en-US" sz="3400" dirty="0"/>
          </a:p>
          <a:p>
            <a:endParaRPr lang="en-US" sz="1800" dirty="0"/>
          </a:p>
          <a:p>
            <a:endParaRPr lang="en-US" dirty="0"/>
          </a:p>
          <a:p>
            <a:endParaRPr lang="en-US" dirty="0"/>
          </a:p>
          <a:p>
            <a:endParaRPr lang="en-US" dirty="0"/>
          </a:p>
        </p:txBody>
      </p:sp>
      <p:sp>
        <p:nvSpPr>
          <p:cNvPr id="4" name="Content Placeholder 3">
            <a:extLst>
              <a:ext uri="{FF2B5EF4-FFF2-40B4-BE49-F238E27FC236}">
                <a16:creationId xmlns:a16="http://schemas.microsoft.com/office/drawing/2014/main" id="{565740CE-90A2-4D3E-B291-1902047ADA68}"/>
              </a:ext>
            </a:extLst>
          </p:cNvPr>
          <p:cNvSpPr>
            <a:spLocks noGrp="1"/>
          </p:cNvSpPr>
          <p:nvPr>
            <p:ph sz="half" idx="2"/>
          </p:nvPr>
        </p:nvSpPr>
        <p:spPr/>
        <p:txBody>
          <a:bodyPr>
            <a:normAutofit fontScale="47500" lnSpcReduction="20000"/>
          </a:bodyPr>
          <a:lstStyle/>
          <a:p>
            <a:pPr marL="0" indent="0">
              <a:buNone/>
            </a:pPr>
            <a:r>
              <a:rPr lang="en-GB" sz="3400" i="1" dirty="0"/>
              <a:t>Why focus on the ethnicity dimension?</a:t>
            </a:r>
          </a:p>
          <a:p>
            <a:endParaRPr lang="en-GB" sz="3400" dirty="0"/>
          </a:p>
          <a:p>
            <a:r>
              <a:rPr lang="en-GB" sz="3400" dirty="0"/>
              <a:t>Minority ethnic groups perform well in education and exhibit relatively high rates of participation in post-compulsory education BUT success in education does not translate to labour market success – they experience lower employment rates in aggregate.</a:t>
            </a:r>
          </a:p>
          <a:p>
            <a:r>
              <a:rPr lang="en-GB" sz="3400" dirty="0"/>
              <a:t>Minority ethnic groups can provide the labour supply sought by employers – especially in the West Midlands of England, where the population grew rapidly between 2011 and 2021, especially amongst minority ethnic groups in cities.</a:t>
            </a:r>
            <a:endParaRPr lang="en-US" sz="3400" dirty="0"/>
          </a:p>
          <a:p>
            <a:endParaRPr lang="en-GB" dirty="0"/>
          </a:p>
        </p:txBody>
      </p:sp>
    </p:spTree>
    <p:extLst>
      <p:ext uri="{BB962C8B-B14F-4D97-AF65-F5344CB8AC3E}">
        <p14:creationId xmlns:p14="http://schemas.microsoft.com/office/powerpoint/2010/main" val="8235227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2B236-1992-4D22-CA76-B7722FC45C2C}"/>
              </a:ext>
            </a:extLst>
          </p:cNvPr>
          <p:cNvSpPr>
            <a:spLocks noGrp="1"/>
          </p:cNvSpPr>
          <p:nvPr>
            <p:ph type="title"/>
          </p:nvPr>
        </p:nvSpPr>
        <p:spPr/>
        <p:txBody>
          <a:bodyPr>
            <a:normAutofit/>
          </a:bodyPr>
          <a:lstStyle/>
          <a:p>
            <a:r>
              <a:rPr lang="en-GB" sz="3200" dirty="0"/>
              <a:t>Labour market situation of BME people </a:t>
            </a:r>
          </a:p>
        </p:txBody>
      </p:sp>
      <p:sp>
        <p:nvSpPr>
          <p:cNvPr id="3" name="Content Placeholder 2">
            <a:extLst>
              <a:ext uri="{FF2B5EF4-FFF2-40B4-BE49-F238E27FC236}">
                <a16:creationId xmlns:a16="http://schemas.microsoft.com/office/drawing/2014/main" id="{0CB1409B-2C2C-35E2-7A4B-93590A70F843}"/>
              </a:ext>
            </a:extLst>
          </p:cNvPr>
          <p:cNvSpPr>
            <a:spLocks noGrp="1"/>
          </p:cNvSpPr>
          <p:nvPr>
            <p:ph sz="half" idx="1"/>
          </p:nvPr>
        </p:nvSpPr>
        <p:spPr>
          <a:xfrm>
            <a:off x="457200" y="1920084"/>
            <a:ext cx="5344160" cy="4544089"/>
          </a:xfrm>
        </p:spPr>
        <p:txBody>
          <a:bodyPr>
            <a:noAutofit/>
          </a:bodyPr>
          <a:lstStyle/>
          <a:p>
            <a:pPr marL="342900" lvl="0"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Times New Roman" panose="02020603050405020304" pitchFamily="18" charset="0"/>
              </a:rPr>
              <a:t>In aggregate, Black and Minority Ethnic (BME) groups have higher unemployment rates and lower employment rates than white ethnic groups,  and also experience lower pay rates. Their employment was more negatively impacted by the Covid-19 pandemic. </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BME job seekers make more applications to get a job than their white counterparts and once unemployed, they tend to experience longer spells of unemployment.</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Structural issues help explain differences in the labour market position of BME groups – for example the low participation rates of Pakistani and Bangladeshi women is related to their being more likely to stay home to provide childcare. Lower participation rates are also associated with poorer English language skills.</a:t>
            </a:r>
          </a:p>
          <a:p>
            <a:pPr marL="342900"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Times New Roman" panose="02020603050405020304" pitchFamily="18" charset="0"/>
              </a:rPr>
              <a:t>The BME population should not be </a:t>
            </a:r>
            <a:r>
              <a:rPr lang="en-GB" sz="1200" dirty="0">
                <a:latin typeface="Arial" panose="020B0604020202020204" pitchFamily="34" charset="0"/>
                <a:ea typeface="Calibri" panose="020F0502020204030204" pitchFamily="34" charset="0"/>
                <a:cs typeface="Times New Roman" panose="02020603050405020304" pitchFamily="18" charset="0"/>
              </a:rPr>
              <a:t>treated as homogeneous - t</a:t>
            </a:r>
            <a:r>
              <a:rPr lang="en-GB" sz="1200" dirty="0">
                <a:effectLst/>
                <a:latin typeface="Arial" panose="020B0604020202020204" pitchFamily="34" charset="0"/>
                <a:ea typeface="Calibri" panose="020F0502020204030204" pitchFamily="34" charset="0"/>
                <a:cs typeface="Times New Roman" panose="02020603050405020304" pitchFamily="18" charset="0"/>
              </a:rPr>
              <a:t>here are important differences between individual ethnic groups.</a:t>
            </a:r>
          </a:p>
          <a:p>
            <a:pPr marL="342900" indent="-342900">
              <a:lnSpc>
                <a:spcPct val="107000"/>
              </a:lnSpc>
              <a:buFont typeface="Symbol" panose="05050102010706020507" pitchFamily="18" charset="2"/>
              <a:buChar char=""/>
            </a:pPr>
            <a:r>
              <a:rPr lang="en-GB" sz="1200" dirty="0">
                <a:latin typeface="Arial" panose="020B0604020202020204" pitchFamily="34" charset="0"/>
                <a:ea typeface="Calibri" panose="020F0502020204030204" pitchFamily="34" charset="0"/>
                <a:cs typeface="Times New Roman" panose="02020603050405020304" pitchFamily="18" charset="0"/>
              </a:rPr>
              <a:t>Indian and Chinese people experience the highest rates of educational achievement, highest employment and lowest unemployment rates. Bangladeshi, Pakistani and less populous minority groups have a relatively high percentage of </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poorly skilled workers. These and Black ethnic groups also experience persistently high unemployment </a:t>
            </a:r>
            <a:r>
              <a:rPr lang="en-GB" sz="1200" dirty="0">
                <a:latin typeface="Arial" panose="020B0604020202020204" pitchFamily="34" charset="0"/>
                <a:ea typeface="Times New Roman" panose="02020603050405020304" pitchFamily="18" charset="0"/>
                <a:cs typeface="Times New Roman" panose="02020603050405020304" pitchFamily="18" charset="0"/>
              </a:rPr>
              <a:t>rates. </a:t>
            </a:r>
          </a:p>
          <a:p>
            <a:pPr marL="342900" indent="-342900">
              <a:lnSpc>
                <a:spcPct val="107000"/>
              </a:lnSpc>
              <a:buFont typeface="Symbol" panose="05050102010706020507" pitchFamily="18" charset="2"/>
              <a:buChar char=""/>
            </a:pPr>
            <a:r>
              <a:rPr lang="en-GB" sz="1200" dirty="0">
                <a:latin typeface="Arial" panose="020B0604020202020204" pitchFamily="34" charset="0"/>
                <a:ea typeface="Times New Roman" panose="02020603050405020304" pitchFamily="18" charset="0"/>
                <a:cs typeface="Times New Roman" panose="02020603050405020304" pitchFamily="18" charset="0"/>
              </a:rPr>
              <a:t>BME ethnic groups all suffer some degree of “ethnic penalty” in the labour market</a:t>
            </a:r>
          </a:p>
        </p:txBody>
      </p:sp>
      <p:pic>
        <p:nvPicPr>
          <p:cNvPr id="6" name="Content Placeholder 5">
            <a:extLst>
              <a:ext uri="{FF2B5EF4-FFF2-40B4-BE49-F238E27FC236}">
                <a16:creationId xmlns:a16="http://schemas.microsoft.com/office/drawing/2014/main" id="{27FA8094-D84C-11AF-57CA-8B6E0F903F7D}"/>
              </a:ext>
            </a:extLst>
          </p:cNvPr>
          <p:cNvPicPr>
            <a:picLocks noGrp="1" noChangeAspect="1"/>
          </p:cNvPicPr>
          <p:nvPr>
            <p:ph sz="half" idx="2"/>
          </p:nvPr>
        </p:nvPicPr>
        <p:blipFill>
          <a:blip r:embed="rId2"/>
          <a:stretch>
            <a:fillRect/>
          </a:stretch>
        </p:blipFill>
        <p:spPr>
          <a:xfrm>
            <a:off x="5963921" y="4001745"/>
            <a:ext cx="2980447" cy="2152167"/>
          </a:xfrm>
          <a:prstGeom prst="rect">
            <a:avLst/>
          </a:prstGeom>
        </p:spPr>
      </p:pic>
      <p:pic>
        <p:nvPicPr>
          <p:cNvPr id="5" name="Picture 4">
            <a:extLst>
              <a:ext uri="{FF2B5EF4-FFF2-40B4-BE49-F238E27FC236}">
                <a16:creationId xmlns:a16="http://schemas.microsoft.com/office/drawing/2014/main" id="{62B88062-F18C-331A-F65F-0399484DA09D}"/>
              </a:ext>
            </a:extLst>
          </p:cNvPr>
          <p:cNvPicPr>
            <a:picLocks noChangeAspect="1"/>
          </p:cNvPicPr>
          <p:nvPr/>
        </p:nvPicPr>
        <p:blipFill>
          <a:blip r:embed="rId3"/>
          <a:stretch>
            <a:fillRect/>
          </a:stretch>
        </p:blipFill>
        <p:spPr>
          <a:xfrm>
            <a:off x="5963921" y="1847087"/>
            <a:ext cx="2979034" cy="2023873"/>
          </a:xfrm>
          <a:prstGeom prst="rect">
            <a:avLst/>
          </a:prstGeom>
        </p:spPr>
      </p:pic>
    </p:spTree>
    <p:extLst>
      <p:ext uri="{BB962C8B-B14F-4D97-AF65-F5344CB8AC3E}">
        <p14:creationId xmlns:p14="http://schemas.microsoft.com/office/powerpoint/2010/main" val="8147916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3F48D-BC99-3D54-419F-CBAF079242BF}"/>
              </a:ext>
            </a:extLst>
          </p:cNvPr>
          <p:cNvSpPr>
            <a:spLocks noGrp="1"/>
          </p:cNvSpPr>
          <p:nvPr>
            <p:ph type="title"/>
          </p:nvPr>
        </p:nvSpPr>
        <p:spPr/>
        <p:txBody>
          <a:bodyPr/>
          <a:lstStyle/>
          <a:p>
            <a:r>
              <a:rPr lang="en-GB" dirty="0"/>
              <a:t>Structure of the paper</a:t>
            </a:r>
          </a:p>
        </p:txBody>
      </p:sp>
      <p:sp>
        <p:nvSpPr>
          <p:cNvPr id="3" name="Content Placeholder 2">
            <a:extLst>
              <a:ext uri="{FF2B5EF4-FFF2-40B4-BE49-F238E27FC236}">
                <a16:creationId xmlns:a16="http://schemas.microsoft.com/office/drawing/2014/main" id="{A856A1D2-49C0-D5E8-162A-988C62A5B3C4}"/>
              </a:ext>
            </a:extLst>
          </p:cNvPr>
          <p:cNvSpPr>
            <a:spLocks noGrp="1"/>
          </p:cNvSpPr>
          <p:nvPr>
            <p:ph idx="1"/>
          </p:nvPr>
        </p:nvSpPr>
        <p:spPr/>
        <p:txBody>
          <a:bodyPr>
            <a:normAutofit fontScale="85000" lnSpcReduction="20000"/>
          </a:bodyPr>
          <a:lstStyle/>
          <a:p>
            <a:r>
              <a:rPr lang="en-GB" b="1" dirty="0"/>
              <a:t>Aim</a:t>
            </a:r>
            <a:r>
              <a:rPr lang="en-GB" dirty="0"/>
              <a:t>: to quantify under-employment by ethnic groups and make recommendations to employers to address disadvantage by strengthening actions to recruit workers from under-represented groups.</a:t>
            </a:r>
          </a:p>
          <a:p>
            <a:r>
              <a:rPr lang="en-GB" b="1" dirty="0"/>
              <a:t>Structure</a:t>
            </a:r>
            <a:r>
              <a:rPr lang="en-GB" dirty="0"/>
              <a:t>:</a:t>
            </a:r>
          </a:p>
          <a:p>
            <a:pPr lvl="1">
              <a:buFont typeface="Wingdings" panose="05000000000000000000" pitchFamily="2" charset="2"/>
              <a:buChar char="Ø"/>
            </a:pPr>
            <a:r>
              <a:rPr lang="en-GB" dirty="0"/>
              <a:t>Analysing the factors underlying the differential probability of employment and unemployment in the West Midlands Combined Authority (WMCA) area by ethnic group. </a:t>
            </a:r>
          </a:p>
          <a:p>
            <a:pPr lvl="1">
              <a:buFont typeface="Wingdings" panose="05000000000000000000" pitchFamily="2" charset="2"/>
              <a:buChar char="Ø"/>
            </a:pPr>
            <a:r>
              <a:rPr lang="en-GB" dirty="0"/>
              <a:t>Measuring under- and over-employment</a:t>
            </a:r>
          </a:p>
          <a:p>
            <a:pPr lvl="1">
              <a:buFont typeface="Wingdings" panose="05000000000000000000" pitchFamily="2" charset="2"/>
              <a:buChar char="Ø"/>
            </a:pPr>
            <a:r>
              <a:rPr lang="en-GB" dirty="0"/>
              <a:t>Measuring expected employment differentials</a:t>
            </a:r>
          </a:p>
          <a:p>
            <a:pPr lvl="1">
              <a:buFont typeface="Wingdings" panose="05000000000000000000" pitchFamily="2" charset="2"/>
              <a:buChar char="Ø"/>
            </a:pPr>
            <a:r>
              <a:rPr lang="en-GB" dirty="0"/>
              <a:t>Discussion of data sources and their properties</a:t>
            </a:r>
          </a:p>
          <a:p>
            <a:pPr lvl="1">
              <a:buFont typeface="Wingdings" panose="05000000000000000000" pitchFamily="2" charset="2"/>
              <a:buChar char="Ø"/>
            </a:pPr>
            <a:r>
              <a:rPr lang="en-GB" dirty="0"/>
              <a:t>Conclusions and application of these estimates </a:t>
            </a:r>
          </a:p>
          <a:p>
            <a:endParaRPr lang="en-GB" dirty="0"/>
          </a:p>
          <a:p>
            <a:endParaRPr lang="en-GB" dirty="0"/>
          </a:p>
        </p:txBody>
      </p:sp>
    </p:spTree>
    <p:extLst>
      <p:ext uri="{BB962C8B-B14F-4D97-AF65-F5344CB8AC3E}">
        <p14:creationId xmlns:p14="http://schemas.microsoft.com/office/powerpoint/2010/main" val="24013638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01603-900D-B1B7-741E-57DDDC46D432}"/>
              </a:ext>
            </a:extLst>
          </p:cNvPr>
          <p:cNvSpPr>
            <a:spLocks noGrp="1"/>
          </p:cNvSpPr>
          <p:nvPr>
            <p:ph type="title"/>
          </p:nvPr>
        </p:nvSpPr>
        <p:spPr/>
        <p:txBody>
          <a:bodyPr>
            <a:normAutofit/>
          </a:bodyPr>
          <a:lstStyle/>
          <a:p>
            <a:r>
              <a:rPr lang="en-GB" sz="3200" dirty="0"/>
              <a:t>Probability of being employed</a:t>
            </a:r>
          </a:p>
        </p:txBody>
      </p:sp>
      <p:sp>
        <p:nvSpPr>
          <p:cNvPr id="3" name="Content Placeholder 2">
            <a:extLst>
              <a:ext uri="{FF2B5EF4-FFF2-40B4-BE49-F238E27FC236}">
                <a16:creationId xmlns:a16="http://schemas.microsoft.com/office/drawing/2014/main" id="{39D630BB-B6BB-5029-3E94-4B0BB7C463E2}"/>
              </a:ext>
            </a:extLst>
          </p:cNvPr>
          <p:cNvSpPr>
            <a:spLocks noGrp="1"/>
          </p:cNvSpPr>
          <p:nvPr>
            <p:ph sz="half" idx="1"/>
          </p:nvPr>
        </p:nvSpPr>
        <p:spPr>
          <a:xfrm>
            <a:off x="274320" y="1847088"/>
            <a:ext cx="8575040" cy="4507837"/>
          </a:xfrm>
        </p:spPr>
        <p:txBody>
          <a:bodyPr>
            <a:noAutofit/>
          </a:bodyPr>
          <a:lstStyle/>
          <a:p>
            <a:pPr marL="0" indent="0">
              <a:buNone/>
            </a:pPr>
            <a:endParaRPr lang="en-GB" sz="900" dirty="0"/>
          </a:p>
          <a:p>
            <a:pPr marL="0" indent="0">
              <a:buNone/>
            </a:pPr>
            <a:r>
              <a:rPr lang="en-GB" sz="900" dirty="0"/>
              <a:t>Variables for which odds ratios from</a:t>
            </a:r>
          </a:p>
          <a:p>
            <a:pPr marL="0" indent="0">
              <a:buNone/>
            </a:pPr>
            <a:r>
              <a:rPr lang="en-GB" sz="900" dirty="0"/>
              <a:t>a logistic regression are statistically</a:t>
            </a:r>
          </a:p>
          <a:p>
            <a:pPr marL="0" indent="0">
              <a:buNone/>
            </a:pPr>
            <a:r>
              <a:rPr lang="en-GB" sz="900" dirty="0"/>
              <a:t>Significant at 5% level</a:t>
            </a:r>
          </a:p>
        </p:txBody>
      </p:sp>
      <p:pic>
        <p:nvPicPr>
          <p:cNvPr id="5" name="Content Placeholder 4">
            <a:extLst>
              <a:ext uri="{FF2B5EF4-FFF2-40B4-BE49-F238E27FC236}">
                <a16:creationId xmlns:a16="http://schemas.microsoft.com/office/drawing/2014/main" id="{92B0B7DF-A1FF-120E-4390-C703692354F0}"/>
              </a:ext>
            </a:extLst>
          </p:cNvPr>
          <p:cNvPicPr>
            <a:picLocks noGrp="1" noChangeAspect="1"/>
          </p:cNvPicPr>
          <p:nvPr>
            <p:ph sz="half" idx="2"/>
          </p:nvPr>
        </p:nvPicPr>
        <p:blipFill>
          <a:blip r:embed="rId3"/>
          <a:stretch>
            <a:fillRect/>
          </a:stretch>
        </p:blipFill>
        <p:spPr>
          <a:xfrm>
            <a:off x="2178104" y="1891284"/>
            <a:ext cx="5548284" cy="4419445"/>
          </a:xfrm>
          <a:prstGeom prst="rect">
            <a:avLst/>
          </a:prstGeom>
        </p:spPr>
      </p:pic>
    </p:spTree>
    <p:extLst>
      <p:ext uri="{BB962C8B-B14F-4D97-AF65-F5344CB8AC3E}">
        <p14:creationId xmlns:p14="http://schemas.microsoft.com/office/powerpoint/2010/main" val="22605630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95682-0DA6-F4B7-E4F8-B903E08C7100}"/>
              </a:ext>
            </a:extLst>
          </p:cNvPr>
          <p:cNvSpPr>
            <a:spLocks noGrp="1"/>
          </p:cNvSpPr>
          <p:nvPr>
            <p:ph type="title"/>
          </p:nvPr>
        </p:nvSpPr>
        <p:spPr/>
        <p:txBody>
          <a:bodyPr>
            <a:normAutofit/>
          </a:bodyPr>
          <a:lstStyle/>
          <a:p>
            <a:r>
              <a:rPr lang="en-GB" sz="3200" dirty="0"/>
              <a:t>Probability of being unemployed</a:t>
            </a:r>
          </a:p>
        </p:txBody>
      </p:sp>
      <p:pic>
        <p:nvPicPr>
          <p:cNvPr id="5" name="Content Placeholder 4">
            <a:extLst>
              <a:ext uri="{FF2B5EF4-FFF2-40B4-BE49-F238E27FC236}">
                <a16:creationId xmlns:a16="http://schemas.microsoft.com/office/drawing/2014/main" id="{53FA4F5D-2B23-EBAB-B7AE-1D83C0CDDF2D}"/>
              </a:ext>
            </a:extLst>
          </p:cNvPr>
          <p:cNvPicPr>
            <a:picLocks noGrp="1" noChangeAspect="1"/>
          </p:cNvPicPr>
          <p:nvPr>
            <p:ph sz="half" idx="2"/>
          </p:nvPr>
        </p:nvPicPr>
        <p:blipFill>
          <a:blip r:embed="rId3"/>
          <a:stretch>
            <a:fillRect/>
          </a:stretch>
        </p:blipFill>
        <p:spPr>
          <a:xfrm>
            <a:off x="2159000" y="1990880"/>
            <a:ext cx="6019800" cy="4795027"/>
          </a:xfrm>
          <a:prstGeom prst="rect">
            <a:avLst/>
          </a:prstGeom>
        </p:spPr>
      </p:pic>
      <p:pic>
        <p:nvPicPr>
          <p:cNvPr id="3" name="Picture 2">
            <a:extLst>
              <a:ext uri="{FF2B5EF4-FFF2-40B4-BE49-F238E27FC236}">
                <a16:creationId xmlns:a16="http://schemas.microsoft.com/office/drawing/2014/main" id="{0BB23F2A-F01E-43CF-95FC-F576760D459C}"/>
              </a:ext>
            </a:extLst>
          </p:cNvPr>
          <p:cNvPicPr>
            <a:picLocks noChangeAspect="1"/>
          </p:cNvPicPr>
          <p:nvPr/>
        </p:nvPicPr>
        <p:blipFill>
          <a:blip r:embed="rId4"/>
          <a:stretch>
            <a:fillRect/>
          </a:stretch>
        </p:blipFill>
        <p:spPr>
          <a:xfrm>
            <a:off x="240712" y="2275815"/>
            <a:ext cx="1835055" cy="579170"/>
          </a:xfrm>
          <a:prstGeom prst="rect">
            <a:avLst/>
          </a:prstGeom>
        </p:spPr>
      </p:pic>
    </p:spTree>
    <p:extLst>
      <p:ext uri="{BB962C8B-B14F-4D97-AF65-F5344CB8AC3E}">
        <p14:creationId xmlns:p14="http://schemas.microsoft.com/office/powerpoint/2010/main" val="40285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048B-C5DF-A67A-0B7C-3B8C562CCC9A}"/>
              </a:ext>
            </a:extLst>
          </p:cNvPr>
          <p:cNvSpPr>
            <a:spLocks noGrp="1"/>
          </p:cNvSpPr>
          <p:nvPr>
            <p:ph type="title"/>
          </p:nvPr>
        </p:nvSpPr>
        <p:spPr/>
        <p:txBody>
          <a:bodyPr>
            <a:noAutofit/>
          </a:bodyPr>
          <a:lstStyle/>
          <a:p>
            <a:r>
              <a:rPr lang="en-GB" sz="3200" dirty="0"/>
              <a:t>Conceptualising under- and </a:t>
            </a:r>
            <a:br>
              <a:rPr lang="en-GB" sz="3200" dirty="0"/>
            </a:br>
            <a:r>
              <a:rPr lang="en-GB" sz="3200" dirty="0"/>
              <a:t>over-employment</a:t>
            </a:r>
          </a:p>
        </p:txBody>
      </p:sp>
      <p:sp>
        <p:nvSpPr>
          <p:cNvPr id="3" name="Content Placeholder 2">
            <a:extLst>
              <a:ext uri="{FF2B5EF4-FFF2-40B4-BE49-F238E27FC236}">
                <a16:creationId xmlns:a16="http://schemas.microsoft.com/office/drawing/2014/main" id="{0484C701-1CF3-AC3E-9AF6-65CCCDC1C79D}"/>
              </a:ext>
            </a:extLst>
          </p:cNvPr>
          <p:cNvSpPr>
            <a:spLocks noGrp="1"/>
          </p:cNvSpPr>
          <p:nvPr>
            <p:ph idx="1"/>
          </p:nvPr>
        </p:nvSpPr>
        <p:spPr>
          <a:xfrm>
            <a:off x="457200" y="1935480"/>
            <a:ext cx="8229600" cy="4556760"/>
          </a:xfrm>
        </p:spPr>
        <p:txBody>
          <a:bodyPr>
            <a:normAutofit fontScale="25000" lnSpcReduction="20000"/>
          </a:bodyPr>
          <a:lstStyle/>
          <a:p>
            <a:r>
              <a:rPr lang="en-GB" sz="6800" dirty="0"/>
              <a:t>Unemployment measures the degree of “slack” in the labour market: the number of people not in employment who want and are seeking work. However, this underestimates the level of extra capacity in the economy </a:t>
            </a:r>
            <a:r>
              <a:rPr lang="en-GB" sz="6800" u="sng" dirty="0"/>
              <a:t>because some workers are not employed to their full potential</a:t>
            </a:r>
            <a:r>
              <a:rPr lang="en-GB" sz="6800" dirty="0"/>
              <a:t>. </a:t>
            </a:r>
          </a:p>
          <a:p>
            <a:r>
              <a:rPr lang="en-GB" sz="6800" b="1" dirty="0"/>
              <a:t>Underemployment </a:t>
            </a:r>
            <a:r>
              <a:rPr lang="en-GB" sz="6800" dirty="0"/>
              <a:t>is the underuse of a worker because a job does not use the worker's skills, is part-time, or leaves the worker idle. There are various definitions of underemployment:</a:t>
            </a:r>
          </a:p>
          <a:p>
            <a:pPr lvl="1">
              <a:buFont typeface="Courier New" panose="02070309020205020404" pitchFamily="49" charset="0"/>
              <a:buChar char="o"/>
            </a:pPr>
            <a:r>
              <a:rPr lang="en-GB" sz="6800" dirty="0"/>
              <a:t>The number of people who want to work more (Time-related underemployment)</a:t>
            </a:r>
          </a:p>
          <a:p>
            <a:pPr lvl="1">
              <a:buFont typeface="Courier New" panose="02070309020205020404" pitchFamily="49" charset="0"/>
              <a:buChar char="o"/>
            </a:pPr>
            <a:r>
              <a:rPr lang="en-GB" sz="6800" dirty="0"/>
              <a:t>The number of people who are working part-time, but would like a full-time job</a:t>
            </a:r>
          </a:p>
          <a:p>
            <a:pPr lvl="1">
              <a:buFont typeface="Courier New" panose="02070309020205020404" pitchFamily="49" charset="0"/>
              <a:buChar char="o"/>
            </a:pPr>
            <a:r>
              <a:rPr lang="en-GB" sz="6800" dirty="0"/>
              <a:t>The percentage of people accessing professional or high-status jobs</a:t>
            </a:r>
          </a:p>
          <a:p>
            <a:pPr lvl="1">
              <a:buFont typeface="Courier New" panose="02070309020205020404" pitchFamily="49" charset="0"/>
              <a:buChar char="o"/>
            </a:pPr>
            <a:r>
              <a:rPr lang="en-GB" sz="6800" dirty="0"/>
              <a:t>People working in jobs which do not match their educational level</a:t>
            </a:r>
          </a:p>
          <a:p>
            <a:r>
              <a:rPr lang="en-GB" sz="6800" dirty="0"/>
              <a:t>Conversely, the over-employed are people working more than they wish to. They want to work fewer hours, even with lower pay.</a:t>
            </a:r>
          </a:p>
          <a:p>
            <a:r>
              <a:rPr lang="en-GB" sz="6800" dirty="0"/>
              <a:t>The number underemployed in the UK was 2.3 million in January to March 2002 (6.8% of all employed) rising to a maximum of 3.9 million in January to March 2014. It fell for the remainder of the decade but increased sharply during the period of Covid lockdowns before falling again to 2.1 million (6.4% of employment). These measures were operationalised using data from the Annual Population Survey for the WMCA for the period 2019 to 2022. </a:t>
            </a:r>
          </a:p>
          <a:p>
            <a:endParaRPr lang="en-GB" sz="5600" dirty="0"/>
          </a:p>
        </p:txBody>
      </p:sp>
    </p:spTree>
    <p:extLst>
      <p:ext uri="{BB962C8B-B14F-4D97-AF65-F5344CB8AC3E}">
        <p14:creationId xmlns:p14="http://schemas.microsoft.com/office/powerpoint/2010/main" val="35140347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63B39-181D-6535-B686-87A0FD12B0AE}"/>
              </a:ext>
            </a:extLst>
          </p:cNvPr>
          <p:cNvSpPr>
            <a:spLocks noGrp="1"/>
          </p:cNvSpPr>
          <p:nvPr>
            <p:ph type="title"/>
          </p:nvPr>
        </p:nvSpPr>
        <p:spPr/>
        <p:txBody>
          <a:bodyPr>
            <a:normAutofit/>
          </a:bodyPr>
          <a:lstStyle/>
          <a:p>
            <a:r>
              <a:rPr lang="en-GB" sz="2800" dirty="0"/>
              <a:t>Measuring time-based under- and </a:t>
            </a:r>
            <a:br>
              <a:rPr lang="en-GB" sz="2800" dirty="0"/>
            </a:br>
            <a:r>
              <a:rPr lang="en-GB" sz="2800" dirty="0"/>
              <a:t>over-employment</a:t>
            </a:r>
          </a:p>
        </p:txBody>
      </p:sp>
      <p:sp>
        <p:nvSpPr>
          <p:cNvPr id="3" name="Content Placeholder 2">
            <a:extLst>
              <a:ext uri="{FF2B5EF4-FFF2-40B4-BE49-F238E27FC236}">
                <a16:creationId xmlns:a16="http://schemas.microsoft.com/office/drawing/2014/main" id="{65017F55-FB55-E8B0-6AE7-EB2E1FD08DB6}"/>
              </a:ext>
            </a:extLst>
          </p:cNvPr>
          <p:cNvSpPr>
            <a:spLocks noGrp="1"/>
          </p:cNvSpPr>
          <p:nvPr>
            <p:ph sz="half" idx="1"/>
          </p:nvPr>
        </p:nvSpPr>
        <p:spPr>
          <a:xfrm>
            <a:off x="457199" y="1920085"/>
            <a:ext cx="3895899" cy="4433888"/>
          </a:xfrm>
        </p:spPr>
        <p:txBody>
          <a:bodyPr>
            <a:noAutofit/>
          </a:bodyPr>
          <a:lstStyle/>
          <a:p>
            <a:r>
              <a:rPr lang="en-GB" sz="1400" dirty="0"/>
              <a:t>Walling and Clancy (2010) define underemployment as employed persons who want to work more hours in either their existing or an additional job, are available to start in the next two weeks and are working less than a threshold number of hours (48 for those aged over 18 and 30 for those younger).</a:t>
            </a:r>
          </a:p>
          <a:p>
            <a:r>
              <a:rPr lang="en-GB" sz="1400" dirty="0"/>
              <a:t>This concept of time-related underemployment can be operationalised using the Labour Force Survey variables UNDEMP (whether a person would like to work longer hours, at current basic rate of pay), UNDST (whether they could work longer hours within the next 2 weeks), TOTHRS (total hours worked in reference week) and UNDHRS (extra hours wished to work). </a:t>
            </a:r>
          </a:p>
          <a:p>
            <a:r>
              <a:rPr lang="en-GB" sz="1400" dirty="0"/>
              <a:t>This measure shows that in the UK 2.8 million people (6.4% of those in employment) were not able to undertake as much work as they wanted to during the quarter January to March 2024. </a:t>
            </a:r>
          </a:p>
        </p:txBody>
      </p:sp>
      <p:pic>
        <p:nvPicPr>
          <p:cNvPr id="5" name="Content Placeholder 4">
            <a:extLst>
              <a:ext uri="{FF2B5EF4-FFF2-40B4-BE49-F238E27FC236}">
                <a16:creationId xmlns:a16="http://schemas.microsoft.com/office/drawing/2014/main" id="{18503015-157C-C9AE-FE04-9C326F325A9E}"/>
              </a:ext>
            </a:extLst>
          </p:cNvPr>
          <p:cNvPicPr>
            <a:picLocks noGrp="1" noChangeAspect="1"/>
          </p:cNvPicPr>
          <p:nvPr>
            <p:ph sz="half" idx="2"/>
          </p:nvPr>
        </p:nvPicPr>
        <p:blipFill>
          <a:blip r:embed="rId2"/>
          <a:stretch>
            <a:fillRect/>
          </a:stretch>
        </p:blipFill>
        <p:spPr>
          <a:xfrm>
            <a:off x="4719550" y="1920874"/>
            <a:ext cx="4016695" cy="4571365"/>
          </a:xfrm>
          <a:prstGeom prst="rect">
            <a:avLst/>
          </a:prstGeom>
        </p:spPr>
      </p:pic>
    </p:spTree>
    <p:extLst>
      <p:ext uri="{BB962C8B-B14F-4D97-AF65-F5344CB8AC3E}">
        <p14:creationId xmlns:p14="http://schemas.microsoft.com/office/powerpoint/2010/main" val="10774880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2E9CF8-FEE8-0E52-16EF-FD0F20B64003}"/>
              </a:ext>
            </a:extLst>
          </p:cNvPr>
          <p:cNvSpPr>
            <a:spLocks noGrp="1"/>
          </p:cNvSpPr>
          <p:nvPr>
            <p:ph type="title"/>
          </p:nvPr>
        </p:nvSpPr>
        <p:spPr/>
        <p:txBody>
          <a:bodyPr>
            <a:noAutofit/>
          </a:bodyPr>
          <a:lstStyle/>
          <a:p>
            <a:r>
              <a:rPr lang="en-GB" sz="2800" dirty="0"/>
              <a:t>Time-based under- and over-employment </a:t>
            </a:r>
            <a:br>
              <a:rPr lang="en-GB" sz="2800" dirty="0"/>
            </a:br>
            <a:r>
              <a:rPr lang="en-GB" sz="2800" dirty="0"/>
              <a:t>in the West Midlands region, 2019-2022</a:t>
            </a:r>
          </a:p>
        </p:txBody>
      </p:sp>
      <p:sp>
        <p:nvSpPr>
          <p:cNvPr id="6" name="Content Placeholder 5">
            <a:extLst>
              <a:ext uri="{FF2B5EF4-FFF2-40B4-BE49-F238E27FC236}">
                <a16:creationId xmlns:a16="http://schemas.microsoft.com/office/drawing/2014/main" id="{D9B3D092-CFF1-FE35-1175-EEC73246C6E4}"/>
              </a:ext>
            </a:extLst>
          </p:cNvPr>
          <p:cNvSpPr>
            <a:spLocks noGrp="1"/>
          </p:cNvSpPr>
          <p:nvPr>
            <p:ph idx="1"/>
          </p:nvPr>
        </p:nvSpPr>
        <p:spPr>
          <a:xfrm>
            <a:off x="457200" y="1935480"/>
            <a:ext cx="8229600" cy="4678680"/>
          </a:xfrm>
        </p:spPr>
        <p:txBody>
          <a:bodyPr>
            <a:normAutofit fontScale="62500" lnSpcReduction="20000"/>
          </a:bodyPr>
          <a:lstStyle/>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A logistic regression model was estimated for each year from 2019 to 2022 in order to identify the factors which are likely to lead to a person being under-employed. Odds ratios representing </a:t>
            </a:r>
            <a:r>
              <a:rPr lang="en-GB" sz="2300" dirty="0">
                <a:latin typeface="Arial" panose="020B0604020202020204" pitchFamily="34" charset="0"/>
                <a:ea typeface="Calibri" panose="020F0502020204030204" pitchFamily="34" charset="0"/>
                <a:cs typeface="Times New Roman" panose="02020603050405020304" pitchFamily="18" charset="0"/>
              </a:rPr>
              <a:t>the chance of being more or less likely to be under-employed are presented for </a:t>
            </a:r>
            <a:r>
              <a:rPr lang="en-GB" sz="2300" dirty="0">
                <a:effectLst/>
                <a:latin typeface="Arial" panose="020B0604020202020204" pitchFamily="34" charset="0"/>
                <a:ea typeface="Calibri" panose="020F0502020204030204" pitchFamily="34" charset="0"/>
                <a:cs typeface="Times New Roman" panose="02020603050405020304" pitchFamily="18" charset="0"/>
              </a:rPr>
              <a:t>independent variables in which the coefficient was statistically significant at the 5% level.</a:t>
            </a: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People from BME groups a whole are twice as likely as white people to be under-employed. The differential is smaller for women than men. The percentage under-employed was lower in 2022 than 2019 for both white and minority ethnic groups. </a:t>
            </a: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People of mixed parentage, and those from the Bangladeshi and Black-African ethnic groups (and Black-Caribbeans in 2022) were most likely to be under-employed.</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latin typeface="Arial" panose="020B0604020202020204" pitchFamily="34" charset="0"/>
                <a:ea typeface="Calibri" panose="020F0502020204030204" pitchFamily="34" charset="0"/>
                <a:cs typeface="Times New Roman" panose="02020603050405020304" pitchFamily="18" charset="0"/>
              </a:rPr>
              <a:t>People born outside the UK are also much more likely than the UK-born to be under-employed, but less likely to be over-employed than the UK-born (excepting those from the “rest of the World”).</a:t>
            </a:r>
            <a:endParaRPr lang="en-GB" sz="2300" dirty="0">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White people were more likely than those from minority ethnic groups to be over-employed. </a:t>
            </a:r>
            <a:r>
              <a:rPr lang="en-GB" sz="2300" dirty="0">
                <a:latin typeface="Arial" panose="020B0604020202020204" pitchFamily="34" charset="0"/>
                <a:ea typeface="Calibri" panose="020F0502020204030204" pitchFamily="34" charset="0"/>
                <a:cs typeface="Times New Roman" panose="02020603050405020304" pitchFamily="18" charset="0"/>
              </a:rPr>
              <a:t>P</a:t>
            </a:r>
            <a:r>
              <a:rPr lang="en-GB" sz="2300" dirty="0">
                <a:effectLst/>
                <a:latin typeface="Arial" panose="020B0604020202020204" pitchFamily="34" charset="0"/>
                <a:ea typeface="Calibri" panose="020F0502020204030204" pitchFamily="34" charset="0"/>
                <a:cs typeface="Times New Roman" panose="02020603050405020304" pitchFamily="18" charset="0"/>
              </a:rPr>
              <a:t>eople of mixed parentage were most likely to be over-employed. Amongst minority ethnic groups, men were more likely than women to be over-employed. </a:t>
            </a:r>
            <a:r>
              <a:rPr lang="en-GB" sz="2300" dirty="0">
                <a:latin typeface="Arial" panose="020B0604020202020204" pitchFamily="34" charset="0"/>
                <a:ea typeface="Calibri" panose="020F0502020204030204" pitchFamily="34" charset="0"/>
                <a:cs typeface="Times New Roman" panose="02020603050405020304" pitchFamily="18" charset="0"/>
              </a:rPr>
              <a:t>This pattern could indicate the existence of exploitation, representing the need to work longer hours in order to achieve an acceptable level of pay. </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r>
              <a:rPr lang="en-GB" sz="2300" dirty="0">
                <a:effectLst/>
                <a:latin typeface="Arial" panose="020B0604020202020204" pitchFamily="34" charset="0"/>
                <a:ea typeface="Calibri" panose="020F0502020204030204" pitchFamily="34" charset="0"/>
                <a:cs typeface="Times New Roman" panose="02020603050405020304" pitchFamily="18" charset="0"/>
              </a:rPr>
              <a:t>The percentage under-employed is higher for both men and women born outside the UK than for the UK-born. This might reflect the failure of employers to recognise the value of their educational qualifications.</a:t>
            </a:r>
            <a:endParaRPr lang="en-GB" sz="2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pPr>
            <a:endParaRPr lang="en-GB" sz="1800" dirty="0"/>
          </a:p>
          <a:p>
            <a:endParaRPr lang="en-GB" sz="1800" dirty="0"/>
          </a:p>
        </p:txBody>
      </p:sp>
    </p:spTree>
    <p:extLst>
      <p:ext uri="{BB962C8B-B14F-4D97-AF65-F5344CB8AC3E}">
        <p14:creationId xmlns:p14="http://schemas.microsoft.com/office/powerpoint/2010/main" val="29045390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IER_template_full_design_2017" id="{80019260-66B0-0746-88B8-C73DE737B343}" vid="{090FDFE3-9447-C14B-AF74-5C4DD444DD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IER_template_full_design_2017</Template>
  <TotalTime>1105</TotalTime>
  <Words>3250</Words>
  <Application>Microsoft Office PowerPoint</Application>
  <PresentationFormat>On-screen Show (4:3)</PresentationFormat>
  <Paragraphs>196</Paragraphs>
  <Slides>17</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Aptos</vt:lpstr>
      <vt:lpstr>Arial</vt:lpstr>
      <vt:lpstr>Calibri</vt:lpstr>
      <vt:lpstr>Constantia</vt:lpstr>
      <vt:lpstr>Courier New</vt:lpstr>
      <vt:lpstr>Symbol</vt:lpstr>
      <vt:lpstr>Times New Roman</vt:lpstr>
      <vt:lpstr>Wingdings</vt:lpstr>
      <vt:lpstr>Wingdings 2</vt:lpstr>
      <vt:lpstr>1_Flow</vt:lpstr>
      <vt:lpstr>PowerPoint Presentation</vt:lpstr>
      <vt:lpstr>Introduction</vt:lpstr>
      <vt:lpstr>Labour market situation of BME people </vt:lpstr>
      <vt:lpstr>Structure of the paper</vt:lpstr>
      <vt:lpstr>Probability of being employed</vt:lpstr>
      <vt:lpstr>Probability of being unemployed</vt:lpstr>
      <vt:lpstr>Conceptualising under- and  over-employment</vt:lpstr>
      <vt:lpstr>Measuring time-based under- and  over-employment</vt:lpstr>
      <vt:lpstr>Time-based under- and over-employment  in the West Midlands region, 2019-2022</vt:lpstr>
      <vt:lpstr>Percentage under-employed, 2019 to 2022</vt:lpstr>
      <vt:lpstr>Estimating “expected” employment rates</vt:lpstr>
      <vt:lpstr>Estimated employment deficits by ethnic group</vt:lpstr>
      <vt:lpstr>Employment deficits by district for 2019</vt:lpstr>
      <vt:lpstr>Data sources</vt:lpstr>
      <vt:lpstr>    Practicality of alternative measures of under-employment</vt:lpstr>
      <vt:lpstr>Conclusions</vt:lpstr>
      <vt:lpstr>For more information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Owen, David</dc:creator>
  <cp:lastModifiedBy>Marston, Lynne</cp:lastModifiedBy>
  <cp:revision>15</cp:revision>
  <cp:lastPrinted>2024-06-05T16:48:07Z</cp:lastPrinted>
  <dcterms:created xsi:type="dcterms:W3CDTF">2019-05-29T14:51:47Z</dcterms:created>
  <dcterms:modified xsi:type="dcterms:W3CDTF">2024-06-18T15:45:06Z</dcterms:modified>
</cp:coreProperties>
</file>