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63"/>
  </p:notesMasterIdLst>
  <p:handoutMasterIdLst>
    <p:handoutMasterId r:id="rId64"/>
  </p:handoutMasterIdLst>
  <p:sldIdLst>
    <p:sldId id="491" r:id="rId3"/>
    <p:sldId id="566" r:id="rId4"/>
    <p:sldId id="542" r:id="rId5"/>
    <p:sldId id="543" r:id="rId6"/>
    <p:sldId id="552" r:id="rId7"/>
    <p:sldId id="545" r:id="rId8"/>
    <p:sldId id="554" r:id="rId9"/>
    <p:sldId id="555" r:id="rId10"/>
    <p:sldId id="551" r:id="rId11"/>
    <p:sldId id="472" r:id="rId12"/>
    <p:sldId id="538" r:id="rId13"/>
    <p:sldId id="539" r:id="rId14"/>
    <p:sldId id="557" r:id="rId15"/>
    <p:sldId id="546" r:id="rId16"/>
    <p:sldId id="547" r:id="rId17"/>
    <p:sldId id="567" r:id="rId18"/>
    <p:sldId id="537" r:id="rId19"/>
    <p:sldId id="548" r:id="rId20"/>
    <p:sldId id="549" r:id="rId21"/>
    <p:sldId id="474" r:id="rId22"/>
    <p:sldId id="565" r:id="rId23"/>
    <p:sldId id="558" r:id="rId24"/>
    <p:sldId id="475" r:id="rId25"/>
    <p:sldId id="476" r:id="rId26"/>
    <p:sldId id="477" r:id="rId27"/>
    <p:sldId id="478" r:id="rId28"/>
    <p:sldId id="479" r:id="rId29"/>
    <p:sldId id="568" r:id="rId30"/>
    <p:sldId id="509" r:id="rId31"/>
    <p:sldId id="553" r:id="rId32"/>
    <p:sldId id="481" r:id="rId33"/>
    <p:sldId id="569" r:id="rId34"/>
    <p:sldId id="559" r:id="rId35"/>
    <p:sldId id="514" r:id="rId36"/>
    <p:sldId id="556" r:id="rId37"/>
    <p:sldId id="515" r:id="rId38"/>
    <p:sldId id="524" r:id="rId39"/>
    <p:sldId id="525" r:id="rId40"/>
    <p:sldId id="526" r:id="rId41"/>
    <p:sldId id="527" r:id="rId42"/>
    <p:sldId id="528" r:id="rId43"/>
    <p:sldId id="529" r:id="rId44"/>
    <p:sldId id="530" r:id="rId45"/>
    <p:sldId id="531" r:id="rId46"/>
    <p:sldId id="532" r:id="rId47"/>
    <p:sldId id="517" r:id="rId48"/>
    <p:sldId id="518" r:id="rId49"/>
    <p:sldId id="519" r:id="rId50"/>
    <p:sldId id="520" r:id="rId51"/>
    <p:sldId id="560" r:id="rId52"/>
    <p:sldId id="561" r:id="rId53"/>
    <p:sldId id="562" r:id="rId54"/>
    <p:sldId id="563" r:id="rId55"/>
    <p:sldId id="564" r:id="rId56"/>
    <p:sldId id="533" r:id="rId57"/>
    <p:sldId id="534" r:id="rId58"/>
    <p:sldId id="535" r:id="rId59"/>
    <p:sldId id="536" r:id="rId60"/>
    <p:sldId id="550" r:id="rId61"/>
    <p:sldId id="494" r:id="rId62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A3"/>
    <a:srgbClr val="FFCC66"/>
    <a:srgbClr val="FFCC99"/>
    <a:srgbClr val="FFCCCC"/>
    <a:srgbClr val="FFF5CD"/>
    <a:srgbClr val="FFE98B"/>
    <a:srgbClr val="FFFF99"/>
    <a:srgbClr val="FF9933"/>
    <a:srgbClr val="CC6600"/>
    <a:srgbClr val="66FF9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82" autoAdjust="0"/>
  </p:normalViewPr>
  <p:slideViewPr>
    <p:cSldViewPr>
      <p:cViewPr varScale="1">
        <p:scale>
          <a:sx n="107" d="100"/>
          <a:sy n="107" d="100"/>
        </p:scale>
        <p:origin x="-11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1D831-3947-4766-A9EA-581985387A9D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44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44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B5796-2D8B-47B2-B92F-E92478922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687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5907"/>
            <a:ext cx="5335270" cy="446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97334F1-3DDE-4208-83D9-5DE05D83FE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141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76FC2-279E-4E23-9D1F-F72C67CB428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233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20F8F-6D91-4559-B8FF-D25D1791CE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363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781A0-B57C-42F1-B609-929DF4A56E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576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A8E5F-CA2F-4528-B17E-8D639151E6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08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A543C-9DEC-4DA5-96D6-73921516B9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380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347864" y="1371600"/>
            <a:ext cx="5544616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3419872" y="3228536"/>
            <a:ext cx="5472608" cy="1752600"/>
          </a:xfrm>
        </p:spPr>
        <p:txBody>
          <a:bodyPr lIns="0" rIns="18288">
            <a:normAutofit/>
          </a:bodyPr>
          <a:lstStyle>
            <a:lvl1pPr marL="0" marR="45720" indent="0" algn="r">
              <a:buNone/>
              <a:defRPr kumimoji="0" lang="en-US" sz="28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4124-C637-451E-8DBA-27BCC8F58687}" type="datetimeFigureOut">
              <a:rPr lang="en-GB" smtClean="0">
                <a:solidFill>
                  <a:srgbClr val="676A55">
                    <a:shade val="90000"/>
                  </a:srgbClr>
                </a:solidFill>
              </a:rPr>
              <a:pPr/>
              <a:t>08/12/2014</a:t>
            </a:fld>
            <a:endParaRPr lang="en-GB">
              <a:solidFill>
                <a:srgbClr val="676A55">
                  <a:shade val="90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997" y="5805264"/>
            <a:ext cx="3480053" cy="952525"/>
          </a:xfrm>
          <a:prstGeom prst="rect">
            <a:avLst/>
          </a:prstGeom>
        </p:spPr>
      </p:pic>
      <p:pic>
        <p:nvPicPr>
          <p:cNvPr id="2" name="Picture 1" descr="SDC10012.jp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40"/>
            <a:ext cx="324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90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3538" indent="-363538">
              <a:buClr>
                <a:schemeClr val="accent1">
                  <a:lumMod val="50000"/>
                </a:schemeClr>
              </a:buClr>
              <a:defRPr sz="3200">
                <a:latin typeface="+mj-lt"/>
              </a:defRPr>
            </a:lvl1pPr>
            <a:lvl2pPr marL="628650" indent="-265113">
              <a:defRPr sz="2800">
                <a:latin typeface="+mj-lt"/>
              </a:defRPr>
            </a:lvl2pPr>
            <a:lvl3pPr marL="628650" indent="-265113">
              <a:defRPr>
                <a:latin typeface="+mj-lt"/>
              </a:defRPr>
            </a:lvl3pPr>
            <a:lvl4pPr marL="628650" indent="-265113">
              <a:defRPr>
                <a:latin typeface="+mj-lt"/>
              </a:defRPr>
            </a:lvl4pPr>
            <a:lvl5pPr marL="628650" indent="-265113">
              <a:defRPr>
                <a:latin typeface="+mj-lt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676A55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676A55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BC45-B614-44C0-A6B1-B3469E932FF6}" type="slidenum">
              <a:rPr lang="en-GB" smtClean="0">
                <a:solidFill>
                  <a:srgbClr val="676A55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676A55">
                  <a:shade val="90000"/>
                </a:srgb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46" y="5824229"/>
            <a:ext cx="16335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88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31C08-DB3B-47F8-83BC-6B6209CBD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71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BD06E-D0E7-4B90-B35D-06E8D16678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412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F2887-54B0-409D-BA1F-8C2E9B95D8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04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1D56-88E1-44D8-A04B-322E9C1950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103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68F61-EA31-445D-AE4C-C39A051A03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016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3C692-A60F-481D-8C72-2F61ABF740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7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31C08-DB3B-47F8-83BC-6B6209CBD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516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7741F-ABC2-4C33-BD59-CD32FE3981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246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61E17-5D9F-46EE-A2BD-D99B31D325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571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8D1FA73-EB3D-4AD4-B430-625EB0F32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0C04124-C637-451E-8DBA-27BCC8F58687}" type="datetimeFigureOut">
              <a:rPr lang="en-GB" smtClean="0">
                <a:solidFill>
                  <a:srgbClr val="676A55">
                    <a:shade val="90000"/>
                  </a:srgbClr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08/12/2014</a:t>
            </a:fld>
            <a:endParaRPr lang="en-GB">
              <a:solidFill>
                <a:srgbClr val="676A55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srgbClr val="676A55">
                  <a:shade val="90000"/>
                </a:srgbClr>
              </a:solidFill>
              <a:latin typeface="Constantia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266BC45-B614-44C0-A6B1-B3469E932FF6}" type="slidenum">
              <a:rPr lang="en-GB" smtClean="0">
                <a:solidFill>
                  <a:srgbClr val="676A55">
                    <a:shade val="90000"/>
                  </a:srgbClr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srgbClr val="676A55">
                  <a:shade val="90000"/>
                </a:srgbClr>
              </a:solidFill>
              <a:latin typeface="Constanti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997" y="5805264"/>
            <a:ext cx="3480053" cy="9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68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1" kern="1200">
          <a:ln>
            <a:noFill/>
          </a:ln>
          <a:solidFill>
            <a:schemeClr val="accent1">
              <a:lumMod val="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j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j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fac/soc/ier/software/cascot/cascot_demonstration.ppt" TargetMode="Externa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fac/soc/ier/software/cascot/cascot_soc2010_demo_for_web.pptx" TargetMode="External"/><Relationship Id="rId2" Type="http://schemas.openxmlformats.org/officeDocument/2006/relationships/hyperlink" Target="http://www2.warwick.ac.uk/fac/soc/ier/software/cascot/cascot_demonstration.ppt" TargetMode="Externa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fac/soc/ier/software/cascot/cascot_editor_demo_for_web.pptx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mp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mp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mp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mp"/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tmp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mp"/><Relationship Id="rId2" Type="http://schemas.openxmlformats.org/officeDocument/2006/relationships/image" Target="../media/image41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tmp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mp"/><Relationship Id="rId2" Type="http://schemas.openxmlformats.org/officeDocument/2006/relationships/image" Target="../media/image44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tm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mp"/><Relationship Id="rId2" Type="http://schemas.openxmlformats.org/officeDocument/2006/relationships/image" Target="../media/image47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tmp"/><Relationship Id="rId4" Type="http://schemas.openxmlformats.org/officeDocument/2006/relationships/image" Target="../media/image49.tmp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mp"/><Relationship Id="rId2" Type="http://schemas.openxmlformats.org/officeDocument/2006/relationships/image" Target="../media/image51.tmp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mp"/><Relationship Id="rId2" Type="http://schemas.openxmlformats.org/officeDocument/2006/relationships/image" Target="../media/image53.tmp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mp"/><Relationship Id="rId2" Type="http://schemas.openxmlformats.org/officeDocument/2006/relationships/image" Target="../media/image55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tmp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tmp"/><Relationship Id="rId2" Type="http://schemas.openxmlformats.org/officeDocument/2006/relationships/image" Target="../media/image58.tmp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mp"/><Relationship Id="rId2" Type="http://schemas.openxmlformats.org/officeDocument/2006/relationships/image" Target="../media/image60.tmp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mp"/><Relationship Id="rId2" Type="http://schemas.openxmlformats.org/officeDocument/2006/relationships/image" Target="../media/image62.tmp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fac/soc/ier/software/cascot/purchase-new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mailto:Ritva.Ellison@warwick.ac.uk" TargetMode="External"/><Relationship Id="rId7" Type="http://schemas.openxmlformats.org/officeDocument/2006/relationships/image" Target="../media/image64.png"/><Relationship Id="rId2" Type="http://schemas.openxmlformats.org/officeDocument/2006/relationships/hyperlink" Target="mailto:M.E.Birch@warwick.ac.uk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warwick.ac.uk/ier" TargetMode="External"/><Relationship Id="rId5" Type="http://schemas.openxmlformats.org/officeDocument/2006/relationships/hyperlink" Target="http://www.warwick.ac.uk/cascot" TargetMode="External"/><Relationship Id="rId4" Type="http://schemas.openxmlformats.org/officeDocument/2006/relationships/hyperlink" Target="mailto:Peter.Elias@warwick.ac.uk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340768"/>
            <a:ext cx="7632848" cy="142876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800" dirty="0" smtClean="0"/>
              <a:t>CASCOT International</a:t>
            </a:r>
            <a:br>
              <a:rPr lang="en-GB" sz="4800" dirty="0" smtClean="0"/>
            </a:br>
            <a:r>
              <a:rPr lang="en-GB" sz="4800" dirty="0" smtClean="0"/>
              <a:t>version</a:t>
            </a:r>
            <a:r>
              <a:rPr lang="en-GB" sz="4800" dirty="0" smtClean="0"/>
              <a:t> 5</a:t>
            </a:r>
            <a:endParaRPr lang="en-GB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584" y="3429000"/>
            <a:ext cx="7416824" cy="244827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4000" b="1" dirty="0" smtClean="0"/>
              <a:t>User Guide</a:t>
            </a:r>
            <a:endParaRPr lang="en-GB" sz="4000" b="1" dirty="0"/>
          </a:p>
          <a:p>
            <a:pPr marL="0" indent="0" algn="ctr">
              <a:buNone/>
            </a:pPr>
            <a:endParaRPr lang="en-GB" sz="2400" dirty="0"/>
          </a:p>
          <a:p>
            <a:pPr marL="0" indent="0" algn="ctr">
              <a:buNone/>
            </a:pPr>
            <a:r>
              <a:rPr lang="en-GB" sz="2400" dirty="0" smtClean="0"/>
              <a:t>Peter Elias, Margaret Birch and Ritva </a:t>
            </a:r>
            <a:r>
              <a:rPr lang="en-GB" sz="2400" dirty="0" smtClean="0"/>
              <a:t>Ellison</a:t>
            </a:r>
          </a:p>
          <a:p>
            <a:pPr marL="0" indent="0" algn="ctr">
              <a:buNone/>
            </a:pPr>
            <a:r>
              <a:rPr lang="en-GB" sz="2400" dirty="0" smtClean="0"/>
              <a:t>Institute for Employment </a:t>
            </a:r>
            <a:r>
              <a:rPr lang="en-GB" sz="2400" dirty="0" smtClean="0"/>
              <a:t>Research</a:t>
            </a:r>
          </a:p>
          <a:p>
            <a:pPr marL="0" indent="0" algn="ctr">
              <a:buNone/>
            </a:pPr>
            <a:r>
              <a:rPr lang="en-GB" sz="2400" dirty="0" smtClean="0"/>
              <a:t>University of Warwick</a:t>
            </a:r>
          </a:p>
          <a:p>
            <a:pPr marL="0" indent="0" algn="ctr">
              <a:buNone/>
            </a:pPr>
            <a:r>
              <a:rPr lang="en-GB" sz="2400" dirty="0" smtClean="0"/>
              <a:t>December 2014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4991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915" y="987291"/>
            <a:ext cx="7016429" cy="5533003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GB" sz="3600" b="1" dirty="0" smtClean="0"/>
              <a:t>Coding </a:t>
            </a:r>
            <a:r>
              <a:rPr lang="en-GB" sz="3600" b="1" dirty="0" smtClean="0"/>
              <a:t>with </a:t>
            </a:r>
            <a:r>
              <a:rPr lang="en-GB" sz="3600" b="1" dirty="0" smtClean="0"/>
              <a:t>CASCOT (in brief)</a:t>
            </a:r>
            <a:endParaRPr lang="en-US" sz="3600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2627784" y="1681118"/>
            <a:ext cx="4680520" cy="432048"/>
            <a:chOff x="2627784" y="1681118"/>
            <a:chExt cx="4320480" cy="432048"/>
          </a:xfrm>
        </p:grpSpPr>
        <p:sp>
          <p:nvSpPr>
            <p:cNvPr id="7" name="Left Arrow 6"/>
            <p:cNvSpPr/>
            <p:nvPr/>
          </p:nvSpPr>
          <p:spPr>
            <a:xfrm>
              <a:off x="2627784" y="1681118"/>
              <a:ext cx="576064" cy="432048"/>
            </a:xfrm>
            <a:prstGeom prst="lef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03848" y="1743834"/>
              <a:ext cx="3744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</a:rPr>
                <a:t>Enter text (could be from a file)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259631" y="2560946"/>
            <a:ext cx="7776864" cy="910466"/>
            <a:chOff x="3321678" y="2560946"/>
            <a:chExt cx="5655902" cy="910466"/>
          </a:xfrm>
        </p:grpSpPr>
        <p:sp>
          <p:nvSpPr>
            <p:cNvPr id="9" name="Left Arrow 8"/>
            <p:cNvSpPr/>
            <p:nvPr/>
          </p:nvSpPr>
          <p:spPr>
            <a:xfrm rot="6198416">
              <a:off x="5175644" y="2688559"/>
              <a:ext cx="569443" cy="314217"/>
            </a:xfrm>
            <a:prstGeom prst="lef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21678" y="3102080"/>
              <a:ext cx="56559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</a:rPr>
                <a:t>CASCOT </a:t>
              </a:r>
              <a:r>
                <a:rPr lang="en-GB" b="1" dirty="0" smtClean="0">
                  <a:solidFill>
                    <a:srgbClr val="C00000"/>
                  </a:solidFill>
                </a:rPr>
                <a:t>provides a recommendation for code but user can change it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188052" y="5556262"/>
            <a:ext cx="4200372" cy="458712"/>
            <a:chOff x="4188052" y="5556262"/>
            <a:chExt cx="4200372" cy="458712"/>
          </a:xfrm>
        </p:grpSpPr>
        <p:sp>
          <p:nvSpPr>
            <p:cNvPr id="11" name="Left Arrow 10"/>
            <p:cNvSpPr/>
            <p:nvPr/>
          </p:nvSpPr>
          <p:spPr>
            <a:xfrm rot="20722397">
              <a:off x="4188052" y="5582926"/>
              <a:ext cx="576064" cy="432048"/>
            </a:xfrm>
            <a:prstGeom prst="lef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42525" y="5556262"/>
              <a:ext cx="36458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</a:rPr>
                <a:t>Output can be directed to a file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483768" y="874945"/>
            <a:ext cx="3744417" cy="432048"/>
            <a:chOff x="2627784" y="1681118"/>
            <a:chExt cx="3096345" cy="432048"/>
          </a:xfrm>
        </p:grpSpPr>
        <p:sp>
          <p:nvSpPr>
            <p:cNvPr id="17" name="Left Arrow 16"/>
            <p:cNvSpPr/>
            <p:nvPr/>
          </p:nvSpPr>
          <p:spPr>
            <a:xfrm>
              <a:off x="2627784" y="1681118"/>
              <a:ext cx="576064" cy="432048"/>
            </a:xfrm>
            <a:prstGeom prst="lef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03849" y="1743834"/>
              <a:ext cx="2520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</a:rPr>
                <a:t>Selected classification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339752" y="6008699"/>
            <a:ext cx="4082882" cy="615023"/>
            <a:chOff x="4260060" y="5510918"/>
            <a:chExt cx="4082882" cy="615023"/>
          </a:xfrm>
        </p:grpSpPr>
        <p:sp>
          <p:nvSpPr>
            <p:cNvPr id="20" name="Left Arrow 19"/>
            <p:cNvSpPr/>
            <p:nvPr/>
          </p:nvSpPr>
          <p:spPr>
            <a:xfrm rot="2814125">
              <a:off x="4188052" y="5582926"/>
              <a:ext cx="576064" cy="432048"/>
            </a:xfrm>
            <a:prstGeom prst="lef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97043" y="5756609"/>
              <a:ext cx="36458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</a:rPr>
                <a:t>User can choose output items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325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CASCOT coding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>
            <a:normAutofit/>
          </a:bodyPr>
          <a:lstStyle/>
          <a:p>
            <a:r>
              <a:rPr lang="en-GB" dirty="0" smtClean="0"/>
              <a:t>A demonstration using UK SOC2000 classification is available on the web</a:t>
            </a:r>
          </a:p>
          <a:p>
            <a:r>
              <a:rPr lang="en-GB" dirty="0" smtClean="0"/>
              <a:t>Discusses the background for CASCOT development</a:t>
            </a:r>
          </a:p>
          <a:p>
            <a:r>
              <a:rPr lang="en-GB" dirty="0" smtClean="0"/>
              <a:t>Shows in detail how to code with CASCOT and how to use input and output files</a:t>
            </a:r>
            <a:endParaRPr lang="en-GB" dirty="0" smtClean="0">
              <a:hlinkClick r:id="rId2"/>
            </a:endParaRPr>
          </a:p>
          <a:p>
            <a:r>
              <a:rPr lang="en-GB" sz="2800" dirty="0" smtClean="0">
                <a:hlinkClick r:id="rId2"/>
              </a:rPr>
              <a:t>http://warwick.ac.uk/cascot/cascot_demonstration.ppt</a:t>
            </a:r>
            <a:endParaRPr lang="en-GB" sz="2800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65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Another CASCOT coding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>
            <a:normAutofit/>
          </a:bodyPr>
          <a:lstStyle/>
          <a:p>
            <a:r>
              <a:rPr lang="en-GB" dirty="0" smtClean="0"/>
              <a:t>A </a:t>
            </a:r>
            <a:r>
              <a:rPr lang="en-GB" dirty="0"/>
              <a:t>demonstration using UK </a:t>
            </a:r>
            <a:r>
              <a:rPr lang="en-GB" dirty="0" smtClean="0"/>
              <a:t>SOC2010 classification is available on the web</a:t>
            </a:r>
          </a:p>
          <a:p>
            <a:r>
              <a:rPr lang="en-GB" dirty="0" smtClean="0"/>
              <a:t>Shows basic coding into UK SOC2010</a:t>
            </a:r>
          </a:p>
          <a:p>
            <a:r>
              <a:rPr lang="en-GB" dirty="0" smtClean="0"/>
              <a:t>Discusses classifications and large scale coding</a:t>
            </a:r>
            <a:endParaRPr lang="en-GB" dirty="0">
              <a:hlinkClick r:id="rId2"/>
            </a:endParaRPr>
          </a:p>
          <a:p>
            <a:r>
              <a:rPr lang="en-GB" sz="2800" dirty="0" smtClean="0">
                <a:hlinkClick r:id="rId3"/>
              </a:rPr>
              <a:t>http://warwick.ac.uk/cascot/cascot_soc2010_demo_for_web.pptx</a:t>
            </a:r>
            <a:endParaRPr lang="en-GB" sz="28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320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541" y="3573016"/>
            <a:ext cx="1773563" cy="17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6522" y="1196752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CASCOT International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177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764704"/>
            <a:ext cx="8208912" cy="54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IER </a:t>
            </a:r>
            <a:r>
              <a:rPr lang="en-GB" dirty="0" smtClean="0"/>
              <a:t>contracted </a:t>
            </a:r>
            <a:r>
              <a:rPr lang="en-GB" dirty="0" smtClean="0"/>
              <a:t>under the DASISH project within WP3 to develop a multilingual version of CASCOT to code job titles to ISCO 08</a:t>
            </a:r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Task 3.1	Develop software for improved coding of occupation</a:t>
            </a:r>
          </a:p>
          <a:p>
            <a:pPr lvl="1"/>
            <a:r>
              <a:rPr lang="en-GB" sz="2000" dirty="0" smtClean="0"/>
              <a:t>Task leader	City University, London</a:t>
            </a:r>
          </a:p>
          <a:p>
            <a:pPr marL="363537" lvl="1" indent="0">
              <a:buNone/>
            </a:pPr>
            <a:endParaRPr lang="en-GB" sz="2000" dirty="0" smtClean="0"/>
          </a:p>
          <a:p>
            <a:pPr marL="363537" lvl="1" indent="0">
              <a:buNone/>
            </a:pPr>
            <a:r>
              <a:rPr lang="en-GB" sz="2000" dirty="0"/>
              <a:t>CASCOT will be upgraded to provide</a:t>
            </a:r>
            <a:r>
              <a:rPr lang="en-GB" sz="2000" dirty="0" smtClean="0"/>
              <a:t>:</a:t>
            </a:r>
          </a:p>
          <a:p>
            <a:pPr marL="363537" lvl="1" indent="0">
              <a:buNone/>
            </a:pPr>
            <a:endParaRPr lang="en-GB" sz="2000" dirty="0"/>
          </a:p>
          <a:p>
            <a:pPr marL="363537" lvl="1" indent="0">
              <a:buNone/>
            </a:pPr>
            <a:r>
              <a:rPr lang="en-GB" sz="2000" dirty="0" smtClean="0"/>
              <a:t>•	a </a:t>
            </a:r>
            <a:r>
              <a:rPr lang="en-GB" sz="2000" dirty="0"/>
              <a:t>user interface which is presented </a:t>
            </a:r>
            <a:r>
              <a:rPr lang="en-GB" sz="2000" dirty="0" smtClean="0"/>
              <a:t>in 4</a:t>
            </a:r>
            <a:r>
              <a:rPr lang="en-GB" sz="2000" dirty="0"/>
              <a:t>-6 selected </a:t>
            </a:r>
            <a:r>
              <a:rPr lang="en-GB" sz="2000" dirty="0" smtClean="0"/>
              <a:t>European </a:t>
            </a:r>
            <a:r>
              <a:rPr lang="en-GB" sz="2000" dirty="0"/>
              <a:t>languages;</a:t>
            </a:r>
          </a:p>
          <a:p>
            <a:pPr marL="363537" lvl="1" indent="0">
              <a:buNone/>
            </a:pPr>
            <a:r>
              <a:rPr lang="en-GB" sz="2000" dirty="0" smtClean="0"/>
              <a:t>•	classification </a:t>
            </a:r>
            <a:r>
              <a:rPr lang="en-GB" sz="2000" dirty="0"/>
              <a:t>files which permit coding of text in selected languages </a:t>
            </a:r>
            <a:r>
              <a:rPr lang="en-GB" sz="2000" dirty="0" smtClean="0"/>
              <a:t>	to </a:t>
            </a:r>
            <a:r>
              <a:rPr lang="en-GB" sz="2000" dirty="0"/>
              <a:t>the appropriate national occupational classification and to </a:t>
            </a:r>
            <a:r>
              <a:rPr lang="en-GB" sz="2000" dirty="0" smtClean="0"/>
              <a:t>	ISCO’08 </a:t>
            </a:r>
            <a:r>
              <a:rPr lang="en-GB" sz="2000" dirty="0"/>
              <a:t>at four digits;</a:t>
            </a:r>
          </a:p>
          <a:p>
            <a:pPr marL="363537" lvl="1" indent="0">
              <a:buNone/>
            </a:pPr>
            <a:r>
              <a:rPr lang="en-GB" sz="2000" dirty="0"/>
              <a:t>•	a software tool which will facilitate evaluation of coded text files.</a:t>
            </a:r>
          </a:p>
          <a:p>
            <a:pPr marL="363537" lvl="1" indent="0">
              <a:buNone/>
            </a:pPr>
            <a:endParaRPr lang="en-GB" sz="2000" dirty="0" smtClean="0"/>
          </a:p>
          <a:p>
            <a:pPr marL="363537" lvl="1" indent="0">
              <a:buNone/>
            </a:pPr>
            <a:r>
              <a:rPr lang="en-GB" sz="2000" dirty="0" smtClean="0"/>
              <a:t>The </a:t>
            </a:r>
            <a:r>
              <a:rPr lang="en-GB" sz="2000" dirty="0"/>
              <a:t>software will be upgraded in such a manner </a:t>
            </a:r>
            <a:r>
              <a:rPr lang="en-GB" sz="2000" dirty="0" smtClean="0"/>
              <a:t>to facilitate </a:t>
            </a:r>
            <a:r>
              <a:rPr lang="en-GB" sz="2000" dirty="0"/>
              <a:t>future extension by incorporating additional languages as and when relevant index material becomes available.</a:t>
            </a:r>
          </a:p>
          <a:p>
            <a:pPr marL="363537" lvl="1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9267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CASCOT (the international version)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new facility within CASCOT:</a:t>
            </a:r>
            <a:br>
              <a:rPr lang="en-GB" dirty="0" smtClean="0"/>
            </a:br>
            <a:r>
              <a:rPr lang="en-GB" dirty="0" smtClean="0"/>
              <a:t>- to detect automatically and switch the interface language</a:t>
            </a:r>
            <a:br>
              <a:rPr lang="en-GB" dirty="0" smtClean="0"/>
            </a:br>
            <a:r>
              <a:rPr lang="en-GB" dirty="0" smtClean="0"/>
              <a:t>- to handle various language classification files</a:t>
            </a:r>
            <a:br>
              <a:rPr lang="en-GB" dirty="0" smtClean="0"/>
            </a:br>
            <a:endParaRPr lang="en-GB" sz="2400" dirty="0" smtClean="0"/>
          </a:p>
          <a:p>
            <a:r>
              <a:rPr lang="en-GB" dirty="0" smtClean="0"/>
              <a:t>The international version of CASCOT has been supplied to and evaluated by national occupational experts in relevant countries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51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648072"/>
          </a:xfrm>
        </p:spPr>
        <p:txBody>
          <a:bodyPr/>
          <a:lstStyle/>
          <a:p>
            <a:pPr algn="ctr"/>
            <a:r>
              <a:rPr lang="en-GB" sz="3600" b="1" dirty="0" smtClean="0"/>
              <a:t>DASISH: CASCOT development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997152"/>
          </a:xfrm>
        </p:spPr>
        <p:txBody>
          <a:bodyPr>
            <a:normAutofit fontScale="92500" lnSpcReduction="20000"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User interface in </a:t>
            </a:r>
            <a:r>
              <a:rPr lang="en-GB" sz="2800" b="1" dirty="0">
                <a:solidFill>
                  <a:srgbClr val="0070C0"/>
                </a:solidFill>
              </a:rPr>
              <a:t>8</a:t>
            </a:r>
            <a:r>
              <a:rPr lang="en-GB" sz="2800" b="1" dirty="0" smtClean="0">
                <a:solidFill>
                  <a:srgbClr val="0070C0"/>
                </a:solidFill>
              </a:rPr>
              <a:t> languages:</a:t>
            </a:r>
          </a:p>
          <a:p>
            <a:r>
              <a:rPr lang="en-GB" sz="2800" dirty="0" smtClean="0"/>
              <a:t>Dutch, English, </a:t>
            </a:r>
            <a:r>
              <a:rPr lang="en-GB" sz="2800" dirty="0" smtClean="0"/>
              <a:t>Finnish, French</a:t>
            </a:r>
            <a:r>
              <a:rPr lang="en-GB" sz="2800" dirty="0" smtClean="0"/>
              <a:t>, German, Italian, </a:t>
            </a:r>
            <a:r>
              <a:rPr lang="en-GB" sz="2800" dirty="0" smtClean="0"/>
              <a:t>Slovak </a:t>
            </a:r>
            <a:r>
              <a:rPr lang="en-GB" sz="2800" dirty="0" smtClean="0"/>
              <a:t>and Spanish</a:t>
            </a:r>
          </a:p>
          <a:p>
            <a:r>
              <a:rPr lang="en-GB" sz="2800" b="1" dirty="0">
                <a:solidFill>
                  <a:srgbClr val="0070C0"/>
                </a:solidFill>
              </a:rPr>
              <a:t>ISCO-08 classification </a:t>
            </a:r>
            <a:r>
              <a:rPr lang="en-GB" sz="2800" b="1" dirty="0" smtClean="0">
                <a:solidFill>
                  <a:srgbClr val="0070C0"/>
                </a:solidFill>
              </a:rPr>
              <a:t>(structure, index)</a:t>
            </a:r>
            <a:r>
              <a:rPr lang="en-GB" sz="2800" dirty="0" smtClean="0"/>
              <a:t> prepared </a:t>
            </a:r>
            <a:r>
              <a:rPr lang="en-GB" sz="2800" dirty="0"/>
              <a:t>for each </a:t>
            </a:r>
            <a:r>
              <a:rPr lang="en-GB" sz="2800" dirty="0" smtClean="0"/>
              <a:t>country</a:t>
            </a:r>
          </a:p>
          <a:p>
            <a:r>
              <a:rPr lang="en-GB" sz="2800" dirty="0" smtClean="0"/>
              <a:t>Simultaneous coding into ISCO-08 and </a:t>
            </a:r>
            <a:r>
              <a:rPr lang="en-GB" sz="2800" b="1" dirty="0">
                <a:solidFill>
                  <a:srgbClr val="0070C0"/>
                </a:solidFill>
              </a:rPr>
              <a:t>national code </a:t>
            </a:r>
            <a:r>
              <a:rPr lang="en-GB" sz="2800" dirty="0" smtClean="0"/>
              <a:t>possible</a:t>
            </a:r>
          </a:p>
          <a:p>
            <a:r>
              <a:rPr lang="en-GB" sz="2800" dirty="0" smtClean="0"/>
              <a:t>Development of CASCOT </a:t>
            </a:r>
            <a:r>
              <a:rPr lang="en-GB" sz="2800" b="1" dirty="0">
                <a:solidFill>
                  <a:srgbClr val="0070C0"/>
                </a:solidFill>
              </a:rPr>
              <a:t>Performance </a:t>
            </a:r>
            <a:r>
              <a:rPr lang="en-GB" sz="2800" b="1" dirty="0" smtClean="0">
                <a:solidFill>
                  <a:srgbClr val="0070C0"/>
                </a:solidFill>
              </a:rPr>
              <a:t>Tool</a:t>
            </a:r>
          </a:p>
          <a:p>
            <a:r>
              <a:rPr lang="en-GB" sz="2800" dirty="0"/>
              <a:t>Raw data files from the </a:t>
            </a:r>
            <a:r>
              <a:rPr lang="en-GB" sz="2800" b="1" dirty="0">
                <a:solidFill>
                  <a:srgbClr val="0070C0"/>
                </a:solidFill>
              </a:rPr>
              <a:t>European Social Survey </a:t>
            </a:r>
            <a:r>
              <a:rPr lang="en-GB" sz="2800" dirty="0"/>
              <a:t>(ESS) Round 6 </a:t>
            </a:r>
            <a:r>
              <a:rPr lang="en-GB" sz="2800" dirty="0" smtClean="0"/>
              <a:t>used </a:t>
            </a:r>
            <a:r>
              <a:rPr lang="en-GB" sz="2800" dirty="0"/>
              <a:t>to validate the </a:t>
            </a:r>
            <a:r>
              <a:rPr lang="en-GB" sz="2800" dirty="0" smtClean="0"/>
              <a:t>software</a:t>
            </a:r>
            <a:endParaRPr lang="en-GB" sz="2800" dirty="0"/>
          </a:p>
          <a:p>
            <a:pPr lvl="0">
              <a:buClr>
                <a:srgbClr val="72A376">
                  <a:lumMod val="50000"/>
                </a:srgbClr>
              </a:buClr>
            </a:pPr>
            <a:r>
              <a:rPr lang="en-GB" sz="2800" dirty="0">
                <a:solidFill>
                  <a:prstClr val="black"/>
                </a:solidFill>
              </a:rPr>
              <a:t>Partnership arrangements for the </a:t>
            </a:r>
            <a:r>
              <a:rPr lang="en-GB" sz="2800" b="1" dirty="0">
                <a:solidFill>
                  <a:srgbClr val="0070C0"/>
                </a:solidFill>
              </a:rPr>
              <a:t>testing and fine-tuning </a:t>
            </a:r>
            <a:r>
              <a:rPr lang="en-GB" sz="2800" dirty="0" smtClean="0">
                <a:solidFill>
                  <a:prstClr val="black"/>
                </a:solidFill>
              </a:rPr>
              <a:t>by </a:t>
            </a:r>
            <a:r>
              <a:rPr lang="en-GB" sz="2800" dirty="0">
                <a:solidFill>
                  <a:prstClr val="black"/>
                </a:solidFill>
              </a:rPr>
              <a:t>experts within each country covered by the languages in the pilot</a:t>
            </a:r>
          </a:p>
          <a:p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98859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476672"/>
            <a:ext cx="8424936" cy="612068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" y="420235"/>
            <a:ext cx="8229600" cy="724942"/>
          </a:xfrm>
        </p:spPr>
        <p:txBody>
          <a:bodyPr/>
          <a:lstStyle/>
          <a:p>
            <a:r>
              <a:rPr lang="en-GB" sz="3600" b="1" dirty="0" smtClean="0"/>
              <a:t>Selecting </a:t>
            </a:r>
            <a:r>
              <a:rPr lang="en-GB" sz="3600" b="1" dirty="0" smtClean="0"/>
              <a:t>interface language</a:t>
            </a:r>
            <a:endParaRPr lang="en-US" sz="3600" b="1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79162"/>
            <a:ext cx="6210647" cy="5660336"/>
          </a:xfrm>
          <a:prstGeom prst="rect">
            <a:avLst/>
          </a:prstGeom>
        </p:spPr>
      </p:pic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852936"/>
            <a:ext cx="3051768" cy="2160240"/>
          </a:xfrm>
        </p:spPr>
      </p:pic>
      <p:sp>
        <p:nvSpPr>
          <p:cNvPr id="9" name="Left Arrow 8"/>
          <p:cNvSpPr/>
          <p:nvPr/>
        </p:nvSpPr>
        <p:spPr>
          <a:xfrm>
            <a:off x="6564779" y="4149080"/>
            <a:ext cx="696635" cy="432048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1856896" y="1700808"/>
            <a:ext cx="696635" cy="432048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699792" y="2060848"/>
            <a:ext cx="2736304" cy="115212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32240" y="5589240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Then restart CASCOT</a:t>
            </a:r>
            <a:endParaRPr lang="en-GB" sz="2800" dirty="0"/>
          </a:p>
        </p:txBody>
      </p:sp>
      <p:sp>
        <p:nvSpPr>
          <p:cNvPr id="14" name="Rectangle 13"/>
          <p:cNvSpPr/>
          <p:nvPr/>
        </p:nvSpPr>
        <p:spPr>
          <a:xfrm>
            <a:off x="1043608" y="1844824"/>
            <a:ext cx="648072" cy="1440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652120" y="4289400"/>
            <a:ext cx="648072" cy="1440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60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22" y="1134860"/>
            <a:ext cx="7926794" cy="485661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95536" y="476672"/>
            <a:ext cx="8424936" cy="576064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" y="402233"/>
            <a:ext cx="8229600" cy="724942"/>
          </a:xfrm>
        </p:spPr>
        <p:txBody>
          <a:bodyPr/>
          <a:lstStyle/>
          <a:p>
            <a:r>
              <a:rPr lang="en-GB" sz="3600" b="1" dirty="0" smtClean="0"/>
              <a:t>Selecting </a:t>
            </a:r>
            <a:r>
              <a:rPr lang="en-GB" sz="3600" b="1" dirty="0" smtClean="0"/>
              <a:t>classification</a:t>
            </a:r>
            <a:endParaRPr lang="en-US" sz="3600" b="1" dirty="0"/>
          </a:p>
        </p:txBody>
      </p:sp>
      <p:sp>
        <p:nvSpPr>
          <p:cNvPr id="9" name="Rectangle 8"/>
          <p:cNvSpPr/>
          <p:nvPr/>
        </p:nvSpPr>
        <p:spPr>
          <a:xfrm>
            <a:off x="2392029" y="2897075"/>
            <a:ext cx="1512168" cy="2160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Arrow 10"/>
          <p:cNvSpPr/>
          <p:nvPr/>
        </p:nvSpPr>
        <p:spPr>
          <a:xfrm>
            <a:off x="4011011" y="2789063"/>
            <a:ext cx="696635" cy="432048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6749" y="5877272"/>
            <a:ext cx="8316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from the menu ‘Classification’ and choose from the list. If the desired classification is not listed, select File&gt;Open classification, navigate to the correct folder, select the desired classification file and click ‘Open’.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606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476672"/>
            <a:ext cx="8424936" cy="612068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" y="363798"/>
            <a:ext cx="8229600" cy="724942"/>
          </a:xfrm>
        </p:spPr>
        <p:txBody>
          <a:bodyPr/>
          <a:lstStyle/>
          <a:p>
            <a:r>
              <a:rPr lang="en-GB" sz="3600" b="1" dirty="0" smtClean="0"/>
              <a:t>Selecting </a:t>
            </a:r>
            <a:r>
              <a:rPr lang="en-GB" sz="3600" b="1" dirty="0" smtClean="0"/>
              <a:t>output items</a:t>
            </a:r>
            <a:endParaRPr lang="en-US" sz="3600" b="1" dirty="0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06" y="1196752"/>
            <a:ext cx="6372200" cy="4521405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501008"/>
            <a:ext cx="3913647" cy="3284984"/>
          </a:xfrm>
          <a:prstGeom prst="rect">
            <a:avLst/>
          </a:prstGeom>
        </p:spPr>
      </p:pic>
      <p:sp>
        <p:nvSpPr>
          <p:cNvPr id="12" name="Left Arrow 11"/>
          <p:cNvSpPr/>
          <p:nvPr/>
        </p:nvSpPr>
        <p:spPr>
          <a:xfrm>
            <a:off x="8125607" y="4347102"/>
            <a:ext cx="262817" cy="108012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7"/>
          <p:cNvSpPr/>
          <p:nvPr/>
        </p:nvSpPr>
        <p:spPr>
          <a:xfrm>
            <a:off x="8125605" y="4471395"/>
            <a:ext cx="262817" cy="108012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>
            <a:off x="8128700" y="4616394"/>
            <a:ext cx="262817" cy="108012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eft Arrow 19"/>
          <p:cNvSpPr/>
          <p:nvPr/>
        </p:nvSpPr>
        <p:spPr>
          <a:xfrm>
            <a:off x="8128700" y="4734023"/>
            <a:ext cx="262817" cy="108012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 Arrow 20"/>
          <p:cNvSpPr/>
          <p:nvPr/>
        </p:nvSpPr>
        <p:spPr>
          <a:xfrm>
            <a:off x="8128700" y="4852392"/>
            <a:ext cx="262817" cy="108012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 Arrow 21"/>
          <p:cNvSpPr/>
          <p:nvPr/>
        </p:nvSpPr>
        <p:spPr>
          <a:xfrm>
            <a:off x="8125606" y="5301208"/>
            <a:ext cx="262817" cy="108012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 Arrow 22"/>
          <p:cNvSpPr/>
          <p:nvPr/>
        </p:nvSpPr>
        <p:spPr>
          <a:xfrm>
            <a:off x="6668061" y="6425973"/>
            <a:ext cx="262817" cy="108012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869281" y="6339900"/>
            <a:ext cx="1261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C00000"/>
                </a:solidFill>
              </a:rPr>
              <a:t>Current output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03648" y="2204864"/>
            <a:ext cx="864096" cy="1080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Left Arrow 25"/>
          <p:cNvSpPr/>
          <p:nvPr/>
        </p:nvSpPr>
        <p:spPr>
          <a:xfrm>
            <a:off x="2411760" y="2042846"/>
            <a:ext cx="696635" cy="432048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275856" y="2420888"/>
            <a:ext cx="936104" cy="103656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799468" y="1484784"/>
            <a:ext cx="22370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</a:t>
            </a:r>
          </a:p>
          <a:p>
            <a:r>
              <a:rPr lang="en-GB" dirty="0" smtClean="0"/>
              <a:t>Options&gt;Output</a:t>
            </a:r>
          </a:p>
          <a:p>
            <a:r>
              <a:rPr lang="en-GB" dirty="0" smtClean="0"/>
              <a:t>And click ‘Add’ next to the items you wish to have in the output.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294606" y="5718157"/>
            <a:ext cx="3917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NB National code can be added to the output as in this example. Current output is shown at the bottom, click ‘Ok’ to accept.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606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699512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What are the problems with occupation coding?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/>
          <a:lstStyle/>
          <a:p>
            <a:r>
              <a:rPr lang="en-GB" dirty="0" smtClean="0"/>
              <a:t>Occupation is a standard measure on all social surveys</a:t>
            </a:r>
          </a:p>
          <a:p>
            <a:r>
              <a:rPr lang="en-GB" dirty="0" smtClean="0"/>
              <a:t>Complicated to collect and in non-standard form</a:t>
            </a:r>
          </a:p>
          <a:p>
            <a:r>
              <a:rPr lang="en-GB" dirty="0" smtClean="0"/>
              <a:t>Requires harmonisation to (max) four-digit classification</a:t>
            </a:r>
          </a:p>
          <a:p>
            <a:r>
              <a:rPr lang="en-GB" dirty="0" smtClean="0"/>
              <a:t>Requires specialist knowledge to code accurately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709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GB" sz="3600" b="1" dirty="0" smtClean="0"/>
              <a:t>Coding in Dutch</a:t>
            </a:r>
            <a:endParaRPr lang="en-US" sz="3600" b="1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49" y="980728"/>
            <a:ext cx="8983329" cy="555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78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GB" sz="3600" b="1" dirty="0" smtClean="0"/>
              <a:t>English</a:t>
            </a:r>
            <a:endParaRPr lang="en-US" sz="3600" b="1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0728"/>
            <a:ext cx="8532440" cy="567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94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GB" sz="3600" b="1" dirty="0" smtClean="0"/>
              <a:t>Finnish</a:t>
            </a:r>
            <a:endParaRPr lang="en-US" sz="3600" b="1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8748464" cy="463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9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GB" sz="3600" b="1" dirty="0" smtClean="0"/>
              <a:t>French</a:t>
            </a:r>
            <a:endParaRPr lang="en-US" sz="3600" b="1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61" y="980728"/>
            <a:ext cx="8964277" cy="550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0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GB" sz="3600" b="1" dirty="0" smtClean="0"/>
              <a:t>German</a:t>
            </a:r>
            <a:endParaRPr lang="en-US" sz="3600" b="1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40" y="908720"/>
            <a:ext cx="8983329" cy="55252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2080" y="32394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C00000"/>
                </a:solidFill>
              </a:rPr>
              <a:t>*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754" y="6439475"/>
            <a:ext cx="848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* The index is </a:t>
            </a:r>
            <a:r>
              <a:rPr lang="en-GB" dirty="0">
                <a:solidFill>
                  <a:srgbClr val="C00000"/>
                </a:solidFill>
              </a:rPr>
              <a:t>© </a:t>
            </a:r>
            <a:r>
              <a:rPr lang="en-GB" dirty="0" smtClean="0">
                <a:solidFill>
                  <a:srgbClr val="C00000"/>
                </a:solidFill>
              </a:rPr>
              <a:t>Federal Employment Agency</a:t>
            </a:r>
            <a:r>
              <a:rPr lang="en-GB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00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GB" sz="3600" b="1" dirty="0" smtClean="0"/>
              <a:t>Italian</a:t>
            </a:r>
            <a:endParaRPr lang="en-US" sz="3600" b="1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25" y="980728"/>
            <a:ext cx="8954750" cy="554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89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GB" sz="3600" b="1" dirty="0" smtClean="0"/>
              <a:t>Slovak</a:t>
            </a:r>
            <a:endParaRPr lang="en-US" sz="3600" b="1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836712"/>
            <a:ext cx="8532440" cy="566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51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GB" sz="3600" b="1" dirty="0" smtClean="0"/>
              <a:t>Spanish</a:t>
            </a:r>
            <a:endParaRPr lang="en-US" sz="3600" b="1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91" y="1052736"/>
            <a:ext cx="8983329" cy="553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62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541" y="3573016"/>
            <a:ext cx="1773563" cy="17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6522" y="1196752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CASCOT Evaluation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15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11531" y="188640"/>
            <a:ext cx="8608941" cy="792088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GB" b="1" dirty="0" smtClean="0"/>
              <a:t>CASCOT </a:t>
            </a:r>
            <a:r>
              <a:rPr lang="en-GB" b="1" dirty="0" smtClean="0"/>
              <a:t>Performance </a:t>
            </a:r>
            <a:r>
              <a:rPr lang="en-GB" b="1" dirty="0"/>
              <a:t>Tool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604448" cy="568863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Allows </a:t>
            </a:r>
            <a:r>
              <a:rPr lang="en-GB" sz="2400" dirty="0"/>
              <a:t>the user to analyse the </a:t>
            </a:r>
            <a:r>
              <a:rPr lang="en-GB" sz="2400" dirty="0" smtClean="0"/>
              <a:t>performance </a:t>
            </a:r>
            <a:r>
              <a:rPr lang="en-GB" sz="2400" dirty="0"/>
              <a:t>of </a:t>
            </a:r>
            <a:r>
              <a:rPr lang="en-GB" sz="2400" dirty="0" smtClean="0"/>
              <a:t>CASCOT </a:t>
            </a:r>
            <a:r>
              <a:rPr lang="en-GB" sz="2400" dirty="0"/>
              <a:t>by comparing </a:t>
            </a:r>
            <a:r>
              <a:rPr lang="en-GB" sz="2400" dirty="0" smtClean="0"/>
              <a:t>manually </a:t>
            </a:r>
            <a:r>
              <a:rPr lang="en-GB" sz="2400" dirty="0"/>
              <a:t>coded </a:t>
            </a:r>
            <a:r>
              <a:rPr lang="en-GB" sz="2400" dirty="0" smtClean="0"/>
              <a:t>(“Gold Standard”) data </a:t>
            </a:r>
            <a:r>
              <a:rPr lang="en-GB" sz="2400" dirty="0" smtClean="0"/>
              <a:t>with code produced </a:t>
            </a:r>
            <a:r>
              <a:rPr lang="en-GB" sz="2400" dirty="0"/>
              <a:t>by </a:t>
            </a:r>
            <a:r>
              <a:rPr lang="en-GB" sz="2400" dirty="0" smtClean="0"/>
              <a:t>CASCOT </a:t>
            </a:r>
            <a:r>
              <a:rPr lang="en-GB" sz="2400" dirty="0"/>
              <a:t>for the same data</a:t>
            </a:r>
            <a:r>
              <a:rPr lang="en-GB" sz="2400" dirty="0" smtClean="0"/>
              <a:t>.</a:t>
            </a:r>
            <a:endParaRPr lang="en-GB" sz="2400" dirty="0"/>
          </a:p>
          <a:p>
            <a:pPr marL="0" indent="0">
              <a:spcBef>
                <a:spcPts val="0"/>
              </a:spcBef>
              <a:buNone/>
            </a:pPr>
            <a:endParaRPr lang="en-GB" sz="1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A delimited results file is needed </a:t>
            </a:r>
            <a:r>
              <a:rPr lang="en-GB" sz="2400" dirty="0" smtClean="0"/>
              <a:t>which should contain</a:t>
            </a:r>
            <a:endParaRPr lang="en-GB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400" u="sng" dirty="0" smtClean="0"/>
              <a:t>a reference code</a:t>
            </a:r>
            <a:r>
              <a:rPr lang="en-GB" sz="2400" dirty="0" smtClean="0"/>
              <a:t>, </a:t>
            </a:r>
            <a:r>
              <a:rPr lang="en-GB" sz="2400" u="sng" dirty="0" smtClean="0"/>
              <a:t>CASCOT </a:t>
            </a:r>
            <a:r>
              <a:rPr lang="en-GB" sz="2400" u="sng" dirty="0" smtClean="0"/>
              <a:t>code</a:t>
            </a:r>
            <a:r>
              <a:rPr lang="en-GB" sz="2400" dirty="0" smtClean="0"/>
              <a:t> and </a:t>
            </a:r>
            <a:r>
              <a:rPr lang="en-GB" sz="2400" u="sng" dirty="0" smtClean="0"/>
              <a:t>CASCOT </a:t>
            </a:r>
            <a:r>
              <a:rPr lang="en-GB" sz="2400" u="sng" dirty="0" smtClean="0"/>
              <a:t>score</a:t>
            </a:r>
            <a:r>
              <a:rPr lang="en-GB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GB" sz="1200" dirty="0" smtClean="0"/>
          </a:p>
          <a:p>
            <a:pPr marL="0" indent="0">
              <a:spcBef>
                <a:spcPts val="0"/>
              </a:spcBef>
              <a:buNone/>
            </a:pPr>
            <a:endParaRPr lang="en-GB" sz="1200" dirty="0"/>
          </a:p>
          <a:p>
            <a:pPr marL="0" indent="0">
              <a:spcBef>
                <a:spcPts val="0"/>
              </a:spcBef>
              <a:buNone/>
            </a:pPr>
            <a:endParaRPr lang="en-GB" sz="1200" dirty="0" smtClean="0"/>
          </a:p>
          <a:p>
            <a:pPr marL="0" indent="0">
              <a:spcBef>
                <a:spcPts val="0"/>
              </a:spcBef>
              <a:buNone/>
            </a:pPr>
            <a:endParaRPr lang="en-GB" sz="1200" dirty="0"/>
          </a:p>
          <a:p>
            <a:pPr marL="0" indent="0">
              <a:spcBef>
                <a:spcPts val="0"/>
              </a:spcBef>
              <a:buNone/>
            </a:pPr>
            <a:endParaRPr lang="en-GB" sz="1200" dirty="0" smtClean="0"/>
          </a:p>
          <a:p>
            <a:pPr marL="0" indent="0">
              <a:spcBef>
                <a:spcPts val="0"/>
              </a:spcBef>
              <a:buNone/>
            </a:pPr>
            <a:endParaRPr lang="en-GB" sz="1200" dirty="0"/>
          </a:p>
          <a:p>
            <a:pPr marL="0" indent="0">
              <a:spcBef>
                <a:spcPts val="0"/>
              </a:spcBef>
              <a:buNone/>
            </a:pPr>
            <a:endParaRPr lang="en-GB" sz="1200" dirty="0" smtClean="0"/>
          </a:p>
          <a:p>
            <a:pPr marL="0" indent="0">
              <a:spcBef>
                <a:spcPts val="0"/>
              </a:spcBef>
              <a:buNone/>
            </a:pPr>
            <a:endParaRPr lang="en-GB" sz="1200" dirty="0"/>
          </a:p>
          <a:p>
            <a:pPr marL="0" indent="0">
              <a:spcBef>
                <a:spcPts val="0"/>
              </a:spcBef>
              <a:buNone/>
            </a:pPr>
            <a:endParaRPr lang="en-GB" sz="1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The Tool shows </a:t>
            </a:r>
            <a:r>
              <a:rPr lang="en-GB" sz="2400" b="1" dirty="0"/>
              <a:t>Performance Results </a:t>
            </a:r>
            <a:r>
              <a:rPr lang="en-GB" sz="2400" b="1" dirty="0" smtClean="0"/>
              <a:t>Display </a:t>
            </a:r>
            <a:r>
              <a:rPr lang="en-GB" sz="2400" dirty="0" smtClean="0"/>
              <a:t>window with Performance Graph, </a:t>
            </a:r>
            <a:r>
              <a:rPr lang="en-GB" sz="2400" dirty="0" smtClean="0"/>
              <a:t>Summary and Interactive Statistics.</a:t>
            </a:r>
          </a:p>
          <a:p>
            <a:pPr marL="0" indent="0">
              <a:spcBef>
                <a:spcPts val="0"/>
              </a:spcBef>
              <a:buNone/>
            </a:pPr>
            <a:endParaRPr lang="en-GB" sz="1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Enables the user to decide what proportion is coded automatically and what is left for (labour-intensive) human intervention.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/>
          </a:p>
          <a:p>
            <a:pPr marL="0" indent="0">
              <a:spcBef>
                <a:spcPts val="0"/>
              </a:spcBef>
              <a:buNone/>
            </a:pPr>
            <a:endParaRPr lang="en-GB" sz="2400" dirty="0"/>
          </a:p>
          <a:p>
            <a:pPr marL="0" indent="0">
              <a:spcBef>
                <a:spcPts val="0"/>
              </a:spcBef>
              <a:buNone/>
            </a:pPr>
            <a:endParaRPr lang="en-GB" sz="2400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531" y="3284984"/>
            <a:ext cx="8748464" cy="1360687"/>
          </a:xfrm>
          <a:prstGeom prst="rect">
            <a:avLst/>
          </a:prstGeom>
        </p:spPr>
      </p:pic>
      <p:pic>
        <p:nvPicPr>
          <p:cNvPr id="9" name="Picture 2" descr="http://www2.warwick.ac.uk/fac/soc/ier/software/cascot/casco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531" y="279884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2.warwick.ac.uk/fac/soc/ier/software/cascot/casco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0872" y="279884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2195736" y="2996952"/>
            <a:ext cx="72008" cy="50405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860032" y="2996952"/>
            <a:ext cx="144016" cy="50405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6" idx="0"/>
          </p:cNvCxnSpPr>
          <p:nvPr/>
        </p:nvCxnSpPr>
        <p:spPr>
          <a:xfrm flipH="1">
            <a:off x="4585763" y="2996952"/>
            <a:ext cx="994351" cy="28803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20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773074" cy="2408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541" y="3573016"/>
            <a:ext cx="1773563" cy="17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71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GB" b="1" dirty="0" smtClean="0"/>
              <a:t>Opening a results file</a:t>
            </a:r>
            <a:endParaRPr lang="en-GB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8720"/>
            <a:ext cx="6983087" cy="584491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3888182" y="4581128"/>
            <a:ext cx="864096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888182" y="4797152"/>
            <a:ext cx="864096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888182" y="5010216"/>
            <a:ext cx="864096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728148" y="1556792"/>
            <a:ext cx="864096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12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2494"/>
            <a:ext cx="2987824" cy="1478314"/>
          </a:xfrm>
        </p:spPr>
        <p:txBody>
          <a:bodyPr/>
          <a:lstStyle/>
          <a:p>
            <a:r>
              <a:rPr lang="en-GB" sz="3600" b="1" dirty="0" smtClean="0"/>
              <a:t>Performance Results Display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138" y="1817440"/>
            <a:ext cx="2736304" cy="4995936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The higher up the green line stays the better the performance.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The more to the right the blue and purple lines are the better the performance.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The user can move the mouse along the certainty score line to examine performance at different levels. This can be used to determine e.g. the threshold for semi-automatic coding.</a:t>
            </a:r>
            <a:endParaRPr lang="en-US" sz="18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028" y="116632"/>
            <a:ext cx="6072467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87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541" y="3573016"/>
            <a:ext cx="1773563" cy="17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6522" y="1196752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CASCOT International</a:t>
            </a:r>
            <a:br>
              <a:rPr lang="en-GB" dirty="0" smtClean="0"/>
            </a:br>
            <a:r>
              <a:rPr lang="en-GB" dirty="0" smtClean="0"/>
              <a:t>Fine-tuning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15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664273" y="1772816"/>
            <a:ext cx="8229600" cy="453650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The versions in different languages could be improved by developing coding rules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Contribution needed from experts who know the language</a:t>
            </a:r>
            <a:r>
              <a:rPr lang="en-GB" sz="2800" i="1" dirty="0"/>
              <a:t> and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occupation 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coding rules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Rules are developed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with CASCOT Editor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Resource-demanding, time-consuming for each </a:t>
            </a:r>
            <a:r>
              <a:rPr lang="en-GB" sz="2800" dirty="0" smtClean="0"/>
              <a:t>language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6822" y="404664"/>
            <a:ext cx="7848872" cy="967993"/>
          </a:xfrm>
          <a:prstGeom prst="rect">
            <a:avLst/>
          </a:prstGeom>
          <a:solidFill>
            <a:srgbClr val="FFCC99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96822" y="499611"/>
            <a:ext cx="7848872" cy="77809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Fine-tuning 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CASCOT International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1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404664"/>
            <a:ext cx="7630319" cy="936104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630319" cy="936104"/>
          </a:xfrm>
        </p:spPr>
        <p:txBody>
          <a:bodyPr/>
          <a:lstStyle/>
          <a:p>
            <a:r>
              <a:rPr lang="en-GB" sz="5400" b="1" dirty="0" smtClean="0"/>
              <a:t>CASCOT Editor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935" y="1628800"/>
            <a:ext cx="8229600" cy="4536504"/>
          </a:xfrm>
        </p:spPr>
        <p:txBody>
          <a:bodyPr/>
          <a:lstStyle/>
          <a:p>
            <a:r>
              <a:rPr lang="en-GB" dirty="0" smtClean="0"/>
              <a:t>Users can create and modify classifications for CASCOT</a:t>
            </a:r>
          </a:p>
          <a:p>
            <a:r>
              <a:rPr lang="en-GB" dirty="0"/>
              <a:t>Each classification </a:t>
            </a:r>
            <a:r>
              <a:rPr lang="en-GB" dirty="0" smtClean="0"/>
              <a:t>has</a:t>
            </a:r>
          </a:p>
          <a:p>
            <a:pPr lvl="1"/>
            <a:r>
              <a:rPr lang="en-GB" dirty="0" smtClean="0"/>
              <a:t>Structure</a:t>
            </a:r>
          </a:p>
          <a:p>
            <a:pPr lvl="1"/>
            <a:r>
              <a:rPr lang="en-GB" dirty="0" smtClean="0"/>
              <a:t>Index</a:t>
            </a:r>
          </a:p>
          <a:p>
            <a:pPr lvl="1"/>
            <a:r>
              <a:rPr lang="en-GB" dirty="0" smtClean="0"/>
              <a:t>Rules </a:t>
            </a:r>
            <a:r>
              <a:rPr lang="en-GB" dirty="0"/>
              <a:t>for </a:t>
            </a:r>
            <a:r>
              <a:rPr lang="en-GB" dirty="0" smtClean="0"/>
              <a:t>coding (optional)</a:t>
            </a:r>
            <a:endParaRPr lang="en-US" dirty="0"/>
          </a:p>
          <a:p>
            <a:r>
              <a:rPr lang="en-GB" dirty="0" smtClean="0"/>
              <a:t>Editor allows </a:t>
            </a:r>
            <a:r>
              <a:rPr lang="en-GB" dirty="0" smtClean="0"/>
              <a:t>fine-tuning </a:t>
            </a:r>
            <a:r>
              <a:rPr lang="en-GB" dirty="0"/>
              <a:t>of the coding </a:t>
            </a:r>
            <a:r>
              <a:rPr lang="en-GB" dirty="0" smtClean="0"/>
              <a:t>rules </a:t>
            </a:r>
            <a:r>
              <a:rPr lang="en-GB" dirty="0"/>
              <a:t>to </a:t>
            </a:r>
            <a:r>
              <a:rPr lang="en-GB" dirty="0"/>
              <a:t>improve </a:t>
            </a:r>
            <a:r>
              <a:rPr lang="en-GB" dirty="0" smtClean="0"/>
              <a:t>CASCOT performance</a:t>
            </a:r>
            <a:endParaRPr lang="en-GB" dirty="0"/>
          </a:p>
        </p:txBody>
      </p:sp>
      <p:pic>
        <p:nvPicPr>
          <p:cNvPr id="10" name="Picture 2" descr="http://www2.warwick.ac.uk/fac/soc/ier/software/cascot/casc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567916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2.warwick.ac.uk/fac/soc/ier/software/cascot/casc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8366" y="595536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00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dirty="0" smtClean="0"/>
              <a:t>CASCOT Editor information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 </a:t>
            </a:r>
            <a:r>
              <a:rPr lang="en-GB" dirty="0"/>
              <a:t>demonstration </a:t>
            </a:r>
            <a:r>
              <a:rPr lang="en-GB" dirty="0" smtClean="0"/>
              <a:t>of CASCOT Editor is available on the web</a:t>
            </a:r>
          </a:p>
          <a:p>
            <a:r>
              <a:rPr lang="en-GB" dirty="0" smtClean="0"/>
              <a:t>Shows how to create classification files for CASCOT</a:t>
            </a:r>
          </a:p>
          <a:p>
            <a:r>
              <a:rPr lang="en-GB" dirty="0" smtClean="0"/>
              <a:t>Contains an example of creating a classification file for skills</a:t>
            </a:r>
          </a:p>
          <a:p>
            <a:r>
              <a:rPr lang="en-GB" sz="2800" dirty="0" smtClean="0">
                <a:hlinkClick r:id="rId2"/>
              </a:rPr>
              <a:t>http</a:t>
            </a:r>
            <a:r>
              <a:rPr lang="en-GB" sz="2800" dirty="0">
                <a:hlinkClick r:id="rId2"/>
              </a:rPr>
              <a:t>://</a:t>
            </a:r>
            <a:r>
              <a:rPr lang="en-GB" sz="2800" dirty="0" smtClean="0">
                <a:hlinkClick r:id="rId2"/>
              </a:rPr>
              <a:t>www2.warwick.ac.uk/fac/soc/ier/software/cascot/cascot_editor_demo_for_web.pptx</a:t>
            </a:r>
            <a:endParaRPr lang="en-GB" sz="2800" dirty="0" smtClean="0"/>
          </a:p>
          <a:p>
            <a:endParaRPr lang="en-GB" dirty="0" smtClean="0"/>
          </a:p>
          <a:p>
            <a:r>
              <a:rPr lang="en-GB" dirty="0" smtClean="0"/>
              <a:t>NB the Editor </a:t>
            </a:r>
            <a:r>
              <a:rPr lang="en-GB" dirty="0"/>
              <a:t>has an extensive Help section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711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09166" y="188641"/>
            <a:ext cx="7848872" cy="720080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706090"/>
          </a:xfrm>
        </p:spPr>
        <p:txBody>
          <a:bodyPr/>
          <a:lstStyle/>
          <a:p>
            <a:r>
              <a:rPr lang="en-GB" sz="3600" b="1" dirty="0" smtClean="0"/>
              <a:t>CASCOT </a:t>
            </a:r>
            <a:r>
              <a:rPr lang="en-GB" sz="3600" b="1" dirty="0" smtClean="0"/>
              <a:t>Editor Main Screen</a:t>
            </a:r>
            <a:endParaRPr lang="en-US" sz="3600" b="1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086" y="1052736"/>
            <a:ext cx="8087854" cy="46012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5805264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Dutch ISCO-08 structure and index have been imported to the Editor.</a:t>
            </a:r>
          </a:p>
          <a:p>
            <a:r>
              <a:rPr lang="en-GB" dirty="0" smtClean="0"/>
              <a:t>The remaining tabs are for different coding rules.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1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09166" y="188641"/>
            <a:ext cx="7848872" cy="504055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en-GB" sz="2800" b="1" dirty="0" smtClean="0"/>
              <a:t>CASCOT </a:t>
            </a:r>
            <a:r>
              <a:rPr lang="en-GB" sz="2800" b="1" dirty="0" smtClean="0"/>
              <a:t>Editor Rules – Downgraded words</a:t>
            </a:r>
            <a:endParaRPr lang="en-GB" sz="2800" b="1" dirty="0"/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01" y="908720"/>
            <a:ext cx="7525801" cy="538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9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39552" y="188641"/>
            <a:ext cx="8018486" cy="504055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en-GB" sz="2800" b="1" dirty="0"/>
              <a:t>CASCOT </a:t>
            </a:r>
            <a:r>
              <a:rPr lang="en-GB" sz="2800" b="1" dirty="0" smtClean="0"/>
              <a:t>Editor Rules – Equivalent word ends</a:t>
            </a:r>
            <a:endParaRPr lang="en-GB" sz="2800" b="1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937" y="836711"/>
            <a:ext cx="7347329" cy="573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2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09166" y="188641"/>
            <a:ext cx="7848872" cy="504055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18058"/>
          </a:xfrm>
        </p:spPr>
        <p:txBody>
          <a:bodyPr/>
          <a:lstStyle/>
          <a:p>
            <a:r>
              <a:rPr lang="en-GB" sz="2800" b="1" dirty="0"/>
              <a:t>CASCOT </a:t>
            </a:r>
            <a:r>
              <a:rPr lang="en-GB" sz="2800" b="1" dirty="0" smtClean="0"/>
              <a:t>Editor Rules – Abbreviations</a:t>
            </a:r>
            <a:endParaRPr lang="en-GB" sz="2800" b="1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08720"/>
            <a:ext cx="8653279" cy="563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3568" y="855948"/>
            <a:ext cx="7848872" cy="1401688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67544" y="105273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omputer 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ssisted 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tructured 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ding 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ool</a:t>
            </a:r>
            <a:b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</a:b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CASCOT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9" name="Picture 2" descr="http://www2.warwick.ac.uk/fac/soc/ier/software/cascot/casc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2.warwick.ac.uk/fac/soc/ier/software/cascot/casc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56792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3509744"/>
          </a:xfrm>
        </p:spPr>
        <p:txBody>
          <a:bodyPr>
            <a:normAutofit lnSpcReduction="10000"/>
          </a:bodyPr>
          <a:lstStyle/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kern="0" dirty="0">
                <a:solidFill>
                  <a:srgbClr val="000000"/>
                </a:solidFill>
                <a:latin typeface="Arial"/>
              </a:rPr>
              <a:t>Software tool for coding text automatically or </a:t>
            </a:r>
            <a:r>
              <a:rPr lang="en-GB" kern="0" dirty="0" smtClean="0">
                <a:solidFill>
                  <a:srgbClr val="000000"/>
                </a:solidFill>
                <a:latin typeface="Arial"/>
              </a:rPr>
              <a:t>manually to structured classifications</a:t>
            </a:r>
            <a:endParaRPr lang="en-GB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kern="0" dirty="0">
                <a:solidFill>
                  <a:srgbClr val="000000"/>
                </a:solidFill>
                <a:latin typeface="Arial"/>
              </a:rPr>
              <a:t>Developed at the Institute for Employment Research </a:t>
            </a:r>
            <a:r>
              <a:rPr lang="en-GB" kern="0" dirty="0" smtClean="0">
                <a:solidFill>
                  <a:srgbClr val="000000"/>
                </a:solidFill>
                <a:latin typeface="Arial"/>
              </a:rPr>
              <a:t>1993 -</a:t>
            </a:r>
            <a:endParaRPr lang="en-GB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kern="0" dirty="0">
                <a:solidFill>
                  <a:srgbClr val="000000"/>
                </a:solidFill>
                <a:latin typeface="Arial"/>
              </a:rPr>
              <a:t>Used by over 100 organisations </a:t>
            </a:r>
            <a:r>
              <a:rPr lang="en-GB" kern="0" dirty="0">
                <a:solidFill>
                  <a:srgbClr val="000000"/>
                </a:solidFill>
                <a:latin typeface="Arial"/>
              </a:rPr>
              <a:t>(public research, private sector, statistical agencies)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016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09166" y="188641"/>
            <a:ext cx="7848872" cy="504055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en-GB" sz="2800" b="1" dirty="0"/>
              <a:t>CASCOT </a:t>
            </a:r>
            <a:r>
              <a:rPr lang="en-GB" sz="2800" b="1" dirty="0" smtClean="0"/>
              <a:t>Editor Rules – Replacement words</a:t>
            </a:r>
            <a:endParaRPr lang="en-GB" sz="2800" b="1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516" y="836712"/>
            <a:ext cx="8788176" cy="583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09166" y="188641"/>
            <a:ext cx="7848872" cy="504055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en-GB" sz="2800" b="1" dirty="0"/>
              <a:t>CASCOT </a:t>
            </a:r>
            <a:r>
              <a:rPr lang="en-GB" sz="2800" b="1" dirty="0" smtClean="0"/>
              <a:t>Editor Rules – Input modifications</a:t>
            </a:r>
            <a:endParaRPr lang="en-GB" sz="2800" b="1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408" y="792467"/>
            <a:ext cx="8544387" cy="565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09166" y="188641"/>
            <a:ext cx="7848872" cy="504055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en-GB" sz="2800" b="1" dirty="0"/>
              <a:t>CASCOT </a:t>
            </a:r>
            <a:r>
              <a:rPr lang="en-GB" sz="2800" b="1" dirty="0" smtClean="0"/>
              <a:t>Editor Rules – Word alternatives</a:t>
            </a:r>
            <a:endParaRPr lang="en-GB" sz="2800" b="1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583" y="929508"/>
            <a:ext cx="8558038" cy="537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09166" y="188641"/>
            <a:ext cx="7848872" cy="504055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en-GB" sz="2800" b="1" dirty="0"/>
              <a:t>CASCOT </a:t>
            </a:r>
            <a:r>
              <a:rPr lang="en-GB" sz="2800" b="1" dirty="0" smtClean="0"/>
              <a:t>Editor Rules – Conclusions</a:t>
            </a:r>
            <a:endParaRPr lang="en-GB" sz="2800" b="1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030" y="836712"/>
            <a:ext cx="8827143" cy="5078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09166" y="188641"/>
            <a:ext cx="7848872" cy="504055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en-GB" sz="2800" b="1" dirty="0"/>
              <a:t>CASCOT </a:t>
            </a:r>
            <a:r>
              <a:rPr lang="en-GB" sz="2800" b="1" dirty="0" smtClean="0"/>
              <a:t>Editor Rules – Default coding</a:t>
            </a:r>
            <a:endParaRPr lang="en-GB" sz="2800" b="1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374" y="908720"/>
            <a:ext cx="8676456" cy="470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09166" y="188641"/>
            <a:ext cx="7848872" cy="504055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en-GB" sz="2800" b="1" dirty="0"/>
              <a:t>CASCOT </a:t>
            </a:r>
            <a:r>
              <a:rPr lang="en-GB" sz="2800" b="1" dirty="0" smtClean="0"/>
              <a:t>Editor Rules – Scoring</a:t>
            </a:r>
            <a:endParaRPr lang="en-GB" sz="2800" b="1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236" y="922504"/>
            <a:ext cx="7290732" cy="524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4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48794" cy="706090"/>
          </a:xfrm>
        </p:spPr>
        <p:txBody>
          <a:bodyPr/>
          <a:lstStyle/>
          <a:p>
            <a:r>
              <a:rPr lang="en-GB" sz="3600" b="1" dirty="0" smtClean="0"/>
              <a:t>Job title</a:t>
            </a:r>
            <a:r>
              <a:rPr lang="en-GB" sz="3600" b="1" dirty="0" smtClean="0"/>
              <a:t> </a:t>
            </a:r>
            <a:r>
              <a:rPr lang="en-GB" sz="3600" b="1" dirty="0" smtClean="0"/>
              <a:t>data for GB – some examples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948794" cy="604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886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/>
          <a:lstStyle/>
          <a:p>
            <a:r>
              <a:rPr lang="en-GB" sz="3600" b="1" dirty="0" smtClean="0"/>
              <a:t>New rules for GB - 1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399775"/>
          </a:xfrm>
        </p:spPr>
        <p:txBody>
          <a:bodyPr/>
          <a:lstStyle/>
          <a:p>
            <a:r>
              <a:rPr lang="en-GB" sz="2400" dirty="0" smtClean="0">
                <a:solidFill>
                  <a:schemeClr val="accent2"/>
                </a:solidFill>
              </a:rPr>
              <a:t>Add a new Default Coding rule to improve performance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95536" y="3816001"/>
            <a:ext cx="2026568" cy="39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The result:</a:t>
            </a:r>
          </a:p>
        </p:txBody>
      </p:sp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463" y="2636912"/>
            <a:ext cx="7373380" cy="857370"/>
          </a:xfrm>
          <a:prstGeom prst="rect">
            <a:avLst/>
          </a:prstGeom>
        </p:spPr>
      </p:pic>
      <p:pic>
        <p:nvPicPr>
          <p:cNvPr id="15" name="Picture 1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7465" y="4287178"/>
            <a:ext cx="6287378" cy="1543265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97004" y="868985"/>
            <a:ext cx="2583904" cy="39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The problem: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95536" y="6021288"/>
            <a:ext cx="7776864" cy="39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Need to test the effect of the rule thoroughly</a:t>
            </a:r>
          </a:p>
        </p:txBody>
      </p:sp>
      <p:pic>
        <p:nvPicPr>
          <p:cNvPr id="19" name="Picture 18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255" y="1268760"/>
            <a:ext cx="8497487" cy="523948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932040" y="980728"/>
            <a:ext cx="2736304" cy="129614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7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/>
          <a:lstStyle/>
          <a:p>
            <a:r>
              <a:rPr lang="en-GB" sz="3600" b="1" dirty="0" smtClean="0"/>
              <a:t>New rules for GB - 2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87" y="1844824"/>
            <a:ext cx="8229600" cy="399775"/>
          </a:xfrm>
        </p:spPr>
        <p:txBody>
          <a:bodyPr/>
          <a:lstStyle/>
          <a:p>
            <a:r>
              <a:rPr lang="en-GB" sz="2400" dirty="0" smtClean="0">
                <a:solidFill>
                  <a:schemeClr val="accent2"/>
                </a:solidFill>
              </a:rPr>
              <a:t>Add two new Replacement Words rules: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95536" y="3616113"/>
            <a:ext cx="2026568" cy="39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The result: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75928" y="729138"/>
            <a:ext cx="2583904" cy="39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The problem:</a:t>
            </a: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83" y="1268760"/>
            <a:ext cx="9144000" cy="266848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348880"/>
            <a:ext cx="5811061" cy="981212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872" y="4168739"/>
            <a:ext cx="7487696" cy="218153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427984" y="754112"/>
            <a:ext cx="3672408" cy="129614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5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/>
          <a:lstStyle/>
          <a:p>
            <a:r>
              <a:rPr lang="en-GB" sz="3600" b="1" dirty="0" smtClean="0"/>
              <a:t>New rules for GB - 3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497" y="1988840"/>
            <a:ext cx="8229600" cy="504056"/>
          </a:xfrm>
        </p:spPr>
        <p:txBody>
          <a:bodyPr/>
          <a:lstStyle/>
          <a:p>
            <a:r>
              <a:rPr lang="en-GB" sz="2400" dirty="0" smtClean="0">
                <a:solidFill>
                  <a:schemeClr val="accent2"/>
                </a:solidFill>
              </a:rPr>
              <a:t>Add a new </a:t>
            </a:r>
            <a:r>
              <a:rPr lang="en-GB" sz="2400" dirty="0" smtClean="0">
                <a:solidFill>
                  <a:schemeClr val="accent2"/>
                </a:solidFill>
              </a:rPr>
              <a:t>Word Alternatives </a:t>
            </a:r>
            <a:r>
              <a:rPr lang="en-GB" sz="2400" dirty="0" smtClean="0">
                <a:solidFill>
                  <a:schemeClr val="accent2"/>
                </a:solidFill>
              </a:rPr>
              <a:t>rule: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41353" y="3731367"/>
            <a:ext cx="2026568" cy="39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The result: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31497" y="729138"/>
            <a:ext cx="2583904" cy="39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The problem:</a:t>
            </a: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8671"/>
            <a:ext cx="9144000" cy="452226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355976" y="929025"/>
            <a:ext cx="3456384" cy="10801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3" y="2708920"/>
            <a:ext cx="8183118" cy="733527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54" y="4298647"/>
            <a:ext cx="8928992" cy="167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22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3568" y="855948"/>
            <a:ext cx="7848872" cy="1401688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67544" y="105273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omputer 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ssisted 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tructured 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ding 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ool</a:t>
            </a:r>
            <a:b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</a:b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CASCOT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9" name="Picture 2" descr="http://www2.warwick.ac.uk/fac/soc/ier/software/cascot/casc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2.warwick.ac.uk/fac/soc/ier/software/cascot/casc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56792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3509744"/>
          </a:xfrm>
        </p:spPr>
        <p:txBody>
          <a:bodyPr>
            <a:normAutofit/>
          </a:bodyPr>
          <a:lstStyle/>
          <a:p>
            <a:pPr marL="342900" indent="-342900"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dirty="0">
                <a:solidFill>
                  <a:srgbClr val="000000"/>
                </a:solidFill>
                <a:latin typeface="Arial"/>
              </a:rPr>
              <a:t>Fast with a sophisticated coding engine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kern="0" dirty="0">
                <a:solidFill>
                  <a:srgbClr val="000000"/>
                </a:solidFill>
                <a:latin typeface="Arial"/>
              </a:rPr>
              <a:t>Allows </a:t>
            </a:r>
            <a:r>
              <a:rPr lang="en-GB" kern="0" dirty="0">
                <a:solidFill>
                  <a:srgbClr val="000000"/>
                </a:solidFill>
                <a:latin typeface="Arial"/>
              </a:rPr>
              <a:t>automatic or </a:t>
            </a:r>
            <a:r>
              <a:rPr lang="en-GB" kern="0" dirty="0">
                <a:solidFill>
                  <a:srgbClr val="000000"/>
                </a:solidFill>
                <a:latin typeface="Arial"/>
              </a:rPr>
              <a:t>manual coding, or mixing the two modes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kern="0" dirty="0">
                <a:solidFill>
                  <a:srgbClr val="000000"/>
                </a:solidFill>
                <a:latin typeface="Arial"/>
              </a:rPr>
              <a:t>Reads input from a file, writes output to a file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dirty="0">
                <a:solidFill>
                  <a:srgbClr val="000000"/>
                </a:solidFill>
                <a:latin typeface="Arial"/>
              </a:rPr>
              <a:t>Desktop version, API available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334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/>
          <a:lstStyle/>
          <a:p>
            <a:r>
              <a:rPr lang="en-GB" sz="3600" b="1" dirty="0" smtClean="0"/>
              <a:t>New rules for GB </a:t>
            </a:r>
            <a:r>
              <a:rPr lang="en-GB" sz="3600" b="1" smtClean="0"/>
              <a:t>- </a:t>
            </a:r>
            <a:r>
              <a:rPr lang="en-GB" sz="3600" b="1" smtClean="0"/>
              <a:t>4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497" y="1988840"/>
            <a:ext cx="8229600" cy="504056"/>
          </a:xfrm>
        </p:spPr>
        <p:txBody>
          <a:bodyPr/>
          <a:lstStyle/>
          <a:p>
            <a:r>
              <a:rPr lang="en-GB" sz="2400" dirty="0" smtClean="0">
                <a:solidFill>
                  <a:schemeClr val="accent2"/>
                </a:solidFill>
              </a:rPr>
              <a:t>Add a new Abbreviations rule AB72: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31497" y="3356992"/>
            <a:ext cx="2026568" cy="39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The result: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31497" y="729138"/>
            <a:ext cx="2583904" cy="39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The problem:</a:t>
            </a: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49618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13017" y="2492896"/>
            <a:ext cx="6663945" cy="671826"/>
            <a:chOff x="813017" y="2492896"/>
            <a:chExt cx="6663945" cy="671826"/>
          </a:xfrm>
        </p:grpSpPr>
        <p:pic>
          <p:nvPicPr>
            <p:cNvPr id="4" name="Picture 3" descr="Screen Clippi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2492896"/>
              <a:ext cx="6649378" cy="333422"/>
            </a:xfrm>
            <a:prstGeom prst="rect">
              <a:avLst/>
            </a:prstGeom>
          </p:spPr>
        </p:pic>
        <p:pic>
          <p:nvPicPr>
            <p:cNvPr id="5" name="Picture 4" descr="Screen Clippi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017" y="2812248"/>
              <a:ext cx="6192009" cy="352474"/>
            </a:xfrm>
            <a:prstGeom prst="rect">
              <a:avLst/>
            </a:prstGeom>
          </p:spPr>
        </p:pic>
      </p:grpSp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17" y="3756767"/>
            <a:ext cx="6820852" cy="282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2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13149" y="729138"/>
            <a:ext cx="5004600" cy="82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New rule did not work – why?</a:t>
            </a:r>
          </a:p>
          <a:p>
            <a:r>
              <a:rPr lang="en-GB" sz="2400" kern="0" dirty="0" smtClean="0">
                <a:solidFill>
                  <a:schemeClr val="accent2"/>
                </a:solidFill>
              </a:rPr>
              <a:t>Check which rules were evoked</a:t>
            </a: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836712"/>
            <a:ext cx="2143424" cy="175284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372200" y="2276872"/>
            <a:ext cx="720080" cy="2160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57" y="2472562"/>
            <a:ext cx="4117584" cy="3897392"/>
          </a:xfrm>
          <a:prstGeom prst="rect">
            <a:avLst/>
          </a:prstGeom>
        </p:spPr>
      </p:pic>
      <p:cxnSp>
        <p:nvCxnSpPr>
          <p:cNvPr id="22" name="Curved Connector 21"/>
          <p:cNvCxnSpPr/>
          <p:nvPr/>
        </p:nvCxnSpPr>
        <p:spPr>
          <a:xfrm>
            <a:off x="4517972" y="1556792"/>
            <a:ext cx="1854228" cy="828092"/>
          </a:xfrm>
          <a:prstGeom prst="curvedConnector3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rot="10800000" flipV="1">
            <a:off x="4788025" y="2492894"/>
            <a:ext cx="1872209" cy="1440161"/>
          </a:xfrm>
          <a:prstGeom prst="curvedConnector3">
            <a:avLst>
              <a:gd name="adj1" fmla="val 50000"/>
            </a:avLst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756657" y="6093296"/>
            <a:ext cx="1007031" cy="2766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Content Placeholder 2"/>
          <p:cNvSpPr txBox="1">
            <a:spLocks/>
          </p:cNvSpPr>
          <p:nvPr/>
        </p:nvSpPr>
        <p:spPr bwMode="auto">
          <a:xfrm>
            <a:off x="5342511" y="5577866"/>
            <a:ext cx="3384376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400" kern="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 The rule AB72 was not used at all!</a:t>
            </a:r>
            <a:endParaRPr lang="en-GB" sz="2400" kern="0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46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 bwMode="auto">
          <a:xfrm>
            <a:off x="321506" y="548680"/>
            <a:ext cx="7274830" cy="1320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400" kern="0" dirty="0" smtClean="0">
                <a:solidFill>
                  <a:schemeClr val="accent2"/>
                </a:solidFill>
              </a:rPr>
              <a:t>The rules that were actually evoked were:</a:t>
            </a:r>
          </a:p>
          <a:p>
            <a:pPr marL="0" indent="0">
              <a:buNone/>
            </a:pPr>
            <a:endParaRPr lang="en-GB" sz="2400" kern="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sz="2400" kern="0" dirty="0" smtClean="0">
                <a:solidFill>
                  <a:schemeClr val="accent2"/>
                </a:solidFill>
              </a:rPr>
              <a:t>AB41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6" y="1869374"/>
            <a:ext cx="5315692" cy="657317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1506" y="2780928"/>
            <a:ext cx="777888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400" kern="0" dirty="0" smtClean="0">
                <a:solidFill>
                  <a:schemeClr val="accent2"/>
                </a:solidFill>
              </a:rPr>
              <a:t>As a result the input text ‘sec school teacher’ was expanded into ‘secretary school teacher’.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1506" y="3744642"/>
            <a:ext cx="1433798" cy="46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400" kern="0" dirty="0" smtClean="0">
                <a:solidFill>
                  <a:schemeClr val="accent2"/>
                </a:solidFill>
              </a:rPr>
              <a:t>WA107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21505" y="5184803"/>
            <a:ext cx="7778885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400" kern="0" dirty="0" smtClean="0">
                <a:solidFill>
                  <a:schemeClr val="accent2"/>
                </a:solidFill>
              </a:rPr>
              <a:t>As a result also the text ‘clerk school teacher’ was tried.</a:t>
            </a: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6" y="4205011"/>
            <a:ext cx="6106378" cy="66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06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498" y="980728"/>
            <a:ext cx="3132390" cy="1728192"/>
          </a:xfrm>
        </p:spPr>
        <p:txBody>
          <a:bodyPr/>
          <a:lstStyle/>
          <a:p>
            <a:r>
              <a:rPr lang="en-GB" sz="2400" dirty="0" smtClean="0">
                <a:solidFill>
                  <a:schemeClr val="accent2"/>
                </a:solidFill>
              </a:rPr>
              <a:t>Move the new Abbreviations rule so that it precedes the rule for ‘sec’: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31497" y="4109345"/>
            <a:ext cx="2026568" cy="39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The result: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31497" y="529250"/>
            <a:ext cx="2583904" cy="39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>
                <a:solidFill>
                  <a:schemeClr val="accent2"/>
                </a:solidFill>
              </a:rPr>
              <a:t>Try again!</a:t>
            </a:r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97" y="3144068"/>
            <a:ext cx="5944430" cy="952633"/>
          </a:xfrm>
          <a:prstGeom prst="rect">
            <a:avLst/>
          </a:prstGeom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576" y="4509120"/>
            <a:ext cx="6296904" cy="2114845"/>
          </a:xfrm>
          <a:prstGeom prst="rect">
            <a:avLst/>
          </a:prstGeom>
        </p:spPr>
      </p:pic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487" y="188640"/>
            <a:ext cx="4957337" cy="292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85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GB" b="1" dirty="0" smtClean="0"/>
              <a:t>How to create a rule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184576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2800" dirty="0" smtClean="0"/>
              <a:t>Open </a:t>
            </a:r>
            <a:r>
              <a:rPr lang="en-GB" sz="2800" dirty="0" smtClean="0"/>
              <a:t>CASCOT </a:t>
            </a:r>
            <a:r>
              <a:rPr lang="en-GB" sz="2800" dirty="0" smtClean="0"/>
              <a:t>and type in the </a:t>
            </a:r>
            <a:r>
              <a:rPr lang="en-GB" sz="2800" dirty="0" smtClean="0"/>
              <a:t>problematic text</a:t>
            </a:r>
            <a:endParaRPr lang="en-GB" sz="2800" dirty="0" smtClean="0"/>
          </a:p>
          <a:p>
            <a:pPr>
              <a:spcBef>
                <a:spcPts val="0"/>
              </a:spcBef>
            </a:pPr>
            <a:r>
              <a:rPr lang="en-GB" sz="2800" dirty="0" smtClean="0"/>
              <a:t>Observe the recommendations for the text</a:t>
            </a:r>
          </a:p>
          <a:p>
            <a:pPr>
              <a:spcBef>
                <a:spcPts val="0"/>
              </a:spcBef>
            </a:pPr>
            <a:r>
              <a:rPr lang="en-GB" sz="2800" dirty="0" smtClean="0"/>
              <a:t>Start </a:t>
            </a:r>
            <a:r>
              <a:rPr lang="en-GB" sz="2800" dirty="0" smtClean="0"/>
              <a:t>CASCOT </a:t>
            </a:r>
            <a:r>
              <a:rPr lang="en-GB" sz="2800" dirty="0" smtClean="0"/>
              <a:t>Editor</a:t>
            </a:r>
          </a:p>
          <a:p>
            <a:pPr>
              <a:spcBef>
                <a:spcPts val="0"/>
              </a:spcBef>
            </a:pPr>
            <a:r>
              <a:rPr lang="en-GB" sz="2800" dirty="0" smtClean="0"/>
              <a:t>Open the classification with Editor</a:t>
            </a:r>
          </a:p>
          <a:p>
            <a:pPr>
              <a:spcBef>
                <a:spcPts val="0"/>
              </a:spcBef>
            </a:pPr>
            <a:r>
              <a:rPr lang="en-GB" sz="2800" dirty="0" smtClean="0"/>
              <a:t>Select the rule tab you wish to work on</a:t>
            </a:r>
          </a:p>
          <a:p>
            <a:pPr>
              <a:spcBef>
                <a:spcPts val="0"/>
              </a:spcBef>
            </a:pPr>
            <a:r>
              <a:rPr lang="en-GB" sz="2800" dirty="0" smtClean="0"/>
              <a:t>Add a </a:t>
            </a:r>
            <a:r>
              <a:rPr lang="en-GB" sz="2800" dirty="0" smtClean="0"/>
              <a:t>suitable new </a:t>
            </a:r>
            <a:r>
              <a:rPr lang="en-GB" sz="2800" dirty="0" smtClean="0"/>
              <a:t>rule</a:t>
            </a:r>
          </a:p>
          <a:p>
            <a:pPr>
              <a:spcBef>
                <a:spcPts val="0"/>
              </a:spcBef>
            </a:pPr>
            <a:r>
              <a:rPr lang="en-GB" sz="2800" dirty="0" smtClean="0"/>
              <a:t>Save classification</a:t>
            </a:r>
          </a:p>
          <a:p>
            <a:pPr>
              <a:spcBef>
                <a:spcPts val="0"/>
              </a:spcBef>
            </a:pPr>
            <a:r>
              <a:rPr lang="en-GB" sz="2800" dirty="0" smtClean="0"/>
              <a:t>Start </a:t>
            </a:r>
            <a:r>
              <a:rPr lang="en-GB" sz="2800" dirty="0" smtClean="0"/>
              <a:t>CASCOT</a:t>
            </a:r>
            <a:endParaRPr lang="en-GB" sz="2800" dirty="0" smtClean="0"/>
          </a:p>
          <a:p>
            <a:pPr>
              <a:spcBef>
                <a:spcPts val="0"/>
              </a:spcBef>
            </a:pPr>
            <a:r>
              <a:rPr lang="en-GB" sz="2800" dirty="0" smtClean="0"/>
              <a:t>Open the classification that was edited</a:t>
            </a:r>
          </a:p>
          <a:p>
            <a:pPr>
              <a:spcBef>
                <a:spcPts val="0"/>
              </a:spcBef>
            </a:pPr>
            <a:r>
              <a:rPr lang="en-GB" sz="2800" dirty="0" smtClean="0"/>
              <a:t>Type in the text </a:t>
            </a:r>
            <a:r>
              <a:rPr lang="en-GB" sz="2800" dirty="0" smtClean="0"/>
              <a:t>to </a:t>
            </a:r>
            <a:r>
              <a:rPr lang="en-GB" sz="2800" dirty="0" smtClean="0"/>
              <a:t>test the effect of the </a:t>
            </a:r>
            <a:r>
              <a:rPr lang="en-GB" sz="2800" dirty="0" smtClean="0"/>
              <a:t>rule</a:t>
            </a:r>
          </a:p>
          <a:p>
            <a:pPr>
              <a:spcBef>
                <a:spcPts val="0"/>
              </a:spcBef>
            </a:pPr>
            <a:r>
              <a:rPr lang="en-GB" sz="2800" dirty="0" smtClean="0"/>
              <a:t>Need to test the rule more widely e.g. with ‘Gold Standard’ data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0463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Scope for development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864" y="1278052"/>
            <a:ext cx="8229600" cy="1008112"/>
          </a:xfrm>
        </p:spPr>
        <p:txBody>
          <a:bodyPr/>
          <a:lstStyle/>
          <a:p>
            <a:r>
              <a:rPr lang="en-GB" dirty="0" smtClean="0"/>
              <a:t>Compound words</a:t>
            </a:r>
          </a:p>
          <a:p>
            <a:r>
              <a:rPr lang="en-GB" sz="2400" dirty="0" smtClean="0"/>
              <a:t>Dutch example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57" y="2276872"/>
            <a:ext cx="8480684" cy="1528131"/>
          </a:xfrm>
          <a:prstGeom prst="rect">
            <a:avLst/>
          </a:prstGeom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57" y="4293096"/>
            <a:ext cx="8480684" cy="143876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67544" y="3861048"/>
            <a:ext cx="4176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‘</a:t>
            </a:r>
            <a:r>
              <a:rPr lang="en-GB" sz="2400" dirty="0" err="1"/>
              <a:t>kweker</a:t>
            </a:r>
            <a:r>
              <a:rPr lang="en-GB" sz="2400" dirty="0"/>
              <a:t>’ is not recognised:</a:t>
            </a:r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92957" y="594928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ym typeface="Wingdings" panose="05000000000000000000" pitchFamily="2" charset="2"/>
              </a:rPr>
              <a:t> Part-word replacement rule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3439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Scope for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94" y="1340769"/>
            <a:ext cx="8229600" cy="1008112"/>
          </a:xfrm>
        </p:spPr>
        <p:txBody>
          <a:bodyPr/>
          <a:lstStyle/>
          <a:p>
            <a:r>
              <a:rPr lang="en-GB" dirty="0" smtClean="0"/>
              <a:t>Equivalent word endings</a:t>
            </a:r>
          </a:p>
          <a:p>
            <a:r>
              <a:rPr lang="en-GB" sz="2400" dirty="0" smtClean="0"/>
              <a:t>Spanish example</a:t>
            </a:r>
            <a:endParaRPr lang="en-GB" sz="2400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39" y="4365104"/>
            <a:ext cx="8408675" cy="1444272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656" y="2348880"/>
            <a:ext cx="8408675" cy="14369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6698" y="3884149"/>
            <a:ext cx="5040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singular form is not recognised: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92956" y="5949280"/>
            <a:ext cx="766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ym typeface="Wingdings" panose="05000000000000000000" pitchFamily="2" charset="2"/>
              </a:rPr>
              <a:t> numbering and grouping of Equivalent word endings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3509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Scope for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Processing (or not) of spaces between words</a:t>
            </a:r>
          </a:p>
          <a:p>
            <a:endParaRPr lang="en-GB" dirty="0" smtClean="0"/>
          </a:p>
          <a:p>
            <a:r>
              <a:rPr lang="en-GB" sz="2400" dirty="0" smtClean="0"/>
              <a:t>Difficult issue to resolve</a:t>
            </a:r>
          </a:p>
          <a:p>
            <a:r>
              <a:rPr lang="en-GB" sz="2400" dirty="0" smtClean="0"/>
              <a:t>Hyphenation software?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3509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Scope for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118" y="1268760"/>
            <a:ext cx="8229600" cy="604664"/>
          </a:xfrm>
        </p:spPr>
        <p:txBody>
          <a:bodyPr/>
          <a:lstStyle/>
          <a:p>
            <a:r>
              <a:rPr lang="en-GB" dirty="0" smtClean="0"/>
              <a:t>Text descriptions to the structure</a:t>
            </a:r>
            <a:endParaRPr lang="en-GB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458" y="1916832"/>
            <a:ext cx="7236296" cy="3363747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827585" y="4509119"/>
            <a:ext cx="7896203" cy="2171471"/>
            <a:chOff x="827585" y="4509119"/>
            <a:chExt cx="7896203" cy="2171471"/>
          </a:xfrm>
        </p:grpSpPr>
        <p:pic>
          <p:nvPicPr>
            <p:cNvPr id="6" name="Picture 5" descr="Screen Clippi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3556" y="5445224"/>
              <a:ext cx="6660232" cy="1235366"/>
            </a:xfrm>
            <a:prstGeom prst="rect">
              <a:avLst/>
            </a:prstGeom>
            <a:ln w="15875">
              <a:solidFill>
                <a:schemeClr val="accent4"/>
              </a:solidFill>
            </a:ln>
          </p:spPr>
        </p:pic>
        <p:cxnSp>
          <p:nvCxnSpPr>
            <p:cNvPr id="8" name="Curved Connector 7"/>
            <p:cNvCxnSpPr>
              <a:endCxn id="6" idx="1"/>
            </p:cNvCxnSpPr>
            <p:nvPr/>
          </p:nvCxnSpPr>
          <p:spPr>
            <a:xfrm rot="16200000" flipH="1">
              <a:off x="668677" y="4668027"/>
              <a:ext cx="1553787" cy="1235972"/>
            </a:xfrm>
            <a:prstGeom prst="curvedConnector2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509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850106"/>
          </a:xfrm>
        </p:spPr>
        <p:txBody>
          <a:bodyPr/>
          <a:lstStyle/>
          <a:p>
            <a:r>
              <a:rPr lang="en-GB" sz="3600" b="1" dirty="0" smtClean="0"/>
              <a:t>How to obtain CASCOT International?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36504"/>
          </a:xfrm>
        </p:spPr>
        <p:txBody>
          <a:bodyPr/>
          <a:lstStyle/>
          <a:p>
            <a:r>
              <a:rPr lang="en-GB" sz="2400" dirty="0" smtClean="0"/>
              <a:t>If you are a DASISH project participant please contact the Institute for Employment Research in the first instance</a:t>
            </a:r>
          </a:p>
          <a:p>
            <a:r>
              <a:rPr lang="en-GB" sz="2400" dirty="0" smtClean="0"/>
              <a:t>Otherwise complete the Purchase </a:t>
            </a:r>
            <a:r>
              <a:rPr lang="en-GB" sz="2400" dirty="0"/>
              <a:t>Order Form at </a:t>
            </a:r>
            <a:r>
              <a:rPr lang="en-GB" sz="2400" dirty="0" smtClean="0">
                <a:hlinkClick r:id="rId2"/>
              </a:rPr>
              <a:t>http://warwick.ac.uk/cascot/purchase-new/</a:t>
            </a:r>
            <a:endParaRPr lang="en-GB" sz="2400" dirty="0" smtClean="0"/>
          </a:p>
          <a:p>
            <a:r>
              <a:rPr lang="en-GB" sz="2400" dirty="0" smtClean="0"/>
              <a:t>You will be sent an email with instructions how to download and install the software plus a licence key</a:t>
            </a:r>
          </a:p>
          <a:p>
            <a:r>
              <a:rPr lang="en-GB" sz="2400" dirty="0" smtClean="0"/>
              <a:t>The CASCOT International package will comprise of</a:t>
            </a:r>
          </a:p>
          <a:p>
            <a:pPr lvl="1"/>
            <a:r>
              <a:rPr lang="en-GB" sz="2000" dirty="0" smtClean="0"/>
              <a:t>CASCOT, CASCOT Editor and CASCOT Performance Tool</a:t>
            </a:r>
          </a:p>
          <a:p>
            <a:pPr lvl="1"/>
            <a:r>
              <a:rPr lang="en-GB" sz="2000" dirty="0" smtClean="0"/>
              <a:t>ISCO-08 classifications in all languages</a:t>
            </a:r>
          </a:p>
          <a:p>
            <a:pPr lvl="1"/>
            <a:r>
              <a:rPr lang="en-GB" sz="2000" dirty="0" smtClean="0"/>
              <a:t>UK Standard Occupational and Industrial </a:t>
            </a:r>
            <a:r>
              <a:rPr lang="en-GB" sz="2000" dirty="0"/>
              <a:t>C</a:t>
            </a:r>
            <a:r>
              <a:rPr lang="en-GB" sz="2000" dirty="0" smtClean="0"/>
              <a:t>lassifications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6534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21570"/>
            <a:ext cx="6552728" cy="4744903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9552" y="57349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Screenshot of CASCOT with UK SOC2010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51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6366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Further information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12776"/>
            <a:ext cx="8229600" cy="49118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3538" indent="-36353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95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28650" indent="-265113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628650" indent="-2651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628650" indent="-265113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628650" indent="-265113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 2"/>
              <a:buNone/>
            </a:pPr>
            <a:r>
              <a:rPr lang="en-GB" sz="2400" dirty="0" smtClean="0"/>
              <a:t>Email: </a:t>
            </a:r>
            <a:r>
              <a:rPr lang="en-GB" sz="2400" dirty="0" smtClean="0">
                <a:hlinkClick r:id="rId2"/>
              </a:rPr>
              <a:t>M.E.Birch@warwick.ac.uk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           </a:t>
            </a:r>
            <a:r>
              <a:rPr lang="en-GB" sz="2400" dirty="0" smtClean="0">
                <a:hlinkClick r:id="rId3"/>
              </a:rPr>
              <a:t>Ritva.Ellison@warwick.ac.uk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           </a:t>
            </a:r>
            <a:r>
              <a:rPr lang="en-GB" sz="2400" dirty="0" smtClean="0">
                <a:hlinkClick r:id="rId4"/>
              </a:rPr>
              <a:t>Peter.Elias@warwick.ac.uk</a:t>
            </a:r>
            <a:endParaRPr lang="en-GB" sz="2400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</a:pPr>
            <a:endParaRPr lang="en-GB" sz="2400" dirty="0" smtClean="0"/>
          </a:p>
          <a:p>
            <a:pPr>
              <a:spcBef>
                <a:spcPts val="0"/>
              </a:spcBef>
              <a:buFontTx/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CASCOT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www.warwick.ac.uk/cascot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Tx/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for Employment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Warwick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Font typeface="Wingdings 2"/>
              <a:buNone/>
            </a:pPr>
            <a:r>
              <a:rPr lang="en-GB" sz="2400" dirty="0" smtClean="0">
                <a:hlinkClick r:id="rId6"/>
              </a:rPr>
              <a:t>www.warwick.ac.uk/ier</a:t>
            </a:r>
            <a:r>
              <a:rPr lang="en-GB" sz="2400" dirty="0" smtClean="0"/>
              <a:t> </a:t>
            </a:r>
          </a:p>
          <a:p>
            <a:pPr fontAlgn="auto">
              <a:spcAft>
                <a:spcPts val="0"/>
              </a:spcAft>
            </a:pPr>
            <a:endParaRPr lang="en-GB" dirty="0" smtClean="0"/>
          </a:p>
          <a:p>
            <a:pPr fontAlgn="auto">
              <a:spcAft>
                <a:spcPts val="0"/>
              </a:spcAft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04" y="4915814"/>
            <a:ext cx="3497569" cy="81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38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67544" y="2348880"/>
            <a:ext cx="2232248" cy="4104456"/>
            <a:chOff x="3383868" y="2636912"/>
            <a:chExt cx="2232248" cy="4104456"/>
          </a:xfrm>
        </p:grpSpPr>
        <p:sp>
          <p:nvSpPr>
            <p:cNvPr id="5" name="Rectangle 4"/>
            <p:cNvSpPr/>
            <p:nvPr/>
          </p:nvSpPr>
          <p:spPr>
            <a:xfrm>
              <a:off x="3383868" y="2636912"/>
              <a:ext cx="2232248" cy="4104456"/>
            </a:xfrm>
            <a:prstGeom prst="rect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07904" y="2838127"/>
              <a:ext cx="158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/>
                <a:t>CASCOT</a:t>
              </a:r>
              <a:endParaRPr lang="en-GB" sz="2400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55576" y="3861047"/>
            <a:ext cx="1656184" cy="1358281"/>
            <a:chOff x="755576" y="3861048"/>
            <a:chExt cx="1656184" cy="1152128"/>
          </a:xfrm>
        </p:grpSpPr>
        <p:sp>
          <p:nvSpPr>
            <p:cNvPr id="6" name="Rectangle 5"/>
            <p:cNvSpPr/>
            <p:nvPr/>
          </p:nvSpPr>
          <p:spPr>
            <a:xfrm>
              <a:off x="755576" y="3861048"/>
              <a:ext cx="1656184" cy="11521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43608" y="4129485"/>
              <a:ext cx="10801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</a:rPr>
                <a:t>Coding</a:t>
              </a:r>
            </a:p>
            <a:p>
              <a:r>
                <a:rPr lang="en-GB" b="1" dirty="0" smtClean="0">
                  <a:solidFill>
                    <a:schemeClr val="bg1"/>
                  </a:solidFill>
                </a:rPr>
                <a:t>Engine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55576" y="503749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User Interface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621862" y="15475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…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167844" y="627858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…</a:t>
            </a:r>
            <a:endParaRPr lang="en-GB" b="1" dirty="0"/>
          </a:p>
        </p:txBody>
      </p:sp>
      <p:grpSp>
        <p:nvGrpSpPr>
          <p:cNvPr id="38" name="Group 37"/>
          <p:cNvGrpSpPr/>
          <p:nvPr/>
        </p:nvGrpSpPr>
        <p:grpSpPr>
          <a:xfrm>
            <a:off x="422899" y="1052736"/>
            <a:ext cx="1116124" cy="1296144"/>
            <a:chOff x="422899" y="1052736"/>
            <a:chExt cx="1116124" cy="1296144"/>
          </a:xfrm>
        </p:grpSpPr>
        <p:sp>
          <p:nvSpPr>
            <p:cNvPr id="7" name="Rectangle 6"/>
            <p:cNvSpPr/>
            <p:nvPr/>
          </p:nvSpPr>
          <p:spPr>
            <a:xfrm>
              <a:off x="467544" y="1052736"/>
              <a:ext cx="936104" cy="864096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2899" y="1300118"/>
              <a:ext cx="1116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English</a:t>
              </a:r>
              <a:endParaRPr lang="en-GB" b="1" dirty="0"/>
            </a:p>
          </p:txBody>
        </p:sp>
        <p:sp>
          <p:nvSpPr>
            <p:cNvPr id="26" name="Down Arrow 25"/>
            <p:cNvSpPr/>
            <p:nvPr/>
          </p:nvSpPr>
          <p:spPr>
            <a:xfrm>
              <a:off x="791580" y="1916832"/>
              <a:ext cx="396044" cy="432048"/>
            </a:xfrm>
            <a:prstGeom prst="down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563440" y="1052736"/>
            <a:ext cx="983972" cy="1286522"/>
            <a:chOff x="1563440" y="1052736"/>
            <a:chExt cx="983972" cy="1286522"/>
          </a:xfrm>
        </p:grpSpPr>
        <p:sp>
          <p:nvSpPr>
            <p:cNvPr id="9" name="Rectangle 8"/>
            <p:cNvSpPr/>
            <p:nvPr/>
          </p:nvSpPr>
          <p:spPr>
            <a:xfrm>
              <a:off x="1563440" y="1052736"/>
              <a:ext cx="936104" cy="864096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577740" y="1312974"/>
              <a:ext cx="969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Dutch</a:t>
              </a:r>
              <a:endParaRPr lang="en-GB" b="1" dirty="0"/>
            </a:p>
          </p:txBody>
        </p:sp>
        <p:sp>
          <p:nvSpPr>
            <p:cNvPr id="27" name="Down Arrow 26"/>
            <p:cNvSpPr/>
            <p:nvPr/>
          </p:nvSpPr>
          <p:spPr>
            <a:xfrm>
              <a:off x="1858623" y="1907210"/>
              <a:ext cx="396044" cy="432048"/>
            </a:xfrm>
            <a:prstGeom prst="down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131840" y="190721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Classification</a:t>
            </a:r>
            <a:endParaRPr lang="en-GB" b="1" dirty="0"/>
          </a:p>
        </p:txBody>
      </p:sp>
      <p:grpSp>
        <p:nvGrpSpPr>
          <p:cNvPr id="40" name="Group 39"/>
          <p:cNvGrpSpPr/>
          <p:nvPr/>
        </p:nvGrpSpPr>
        <p:grpSpPr>
          <a:xfrm>
            <a:off x="2699792" y="2348880"/>
            <a:ext cx="1494166" cy="864096"/>
            <a:chOff x="2699792" y="2348880"/>
            <a:chExt cx="1494166" cy="864096"/>
          </a:xfrm>
        </p:grpSpPr>
        <p:sp>
          <p:nvSpPr>
            <p:cNvPr id="10" name="Rectangle 9"/>
            <p:cNvSpPr/>
            <p:nvPr/>
          </p:nvSpPr>
          <p:spPr>
            <a:xfrm>
              <a:off x="3131840" y="2348880"/>
              <a:ext cx="936104" cy="864096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Down Arrow 27"/>
            <p:cNvSpPr/>
            <p:nvPr/>
          </p:nvSpPr>
          <p:spPr>
            <a:xfrm rot="5400000">
              <a:off x="2717794" y="2612026"/>
              <a:ext cx="396044" cy="432048"/>
            </a:xfrm>
            <a:prstGeom prst="down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77834" y="2504884"/>
              <a:ext cx="11161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ISCO’08English</a:t>
              </a:r>
              <a:endParaRPr lang="en-GB" b="1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724944" y="3367102"/>
            <a:ext cx="1508222" cy="864096"/>
            <a:chOff x="2724944" y="3367102"/>
            <a:chExt cx="1508222" cy="864096"/>
          </a:xfrm>
        </p:grpSpPr>
        <p:sp>
          <p:nvSpPr>
            <p:cNvPr id="11" name="Rectangle 10"/>
            <p:cNvSpPr/>
            <p:nvPr/>
          </p:nvSpPr>
          <p:spPr>
            <a:xfrm>
              <a:off x="3167844" y="3367102"/>
              <a:ext cx="936104" cy="864096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Down Arrow 28"/>
            <p:cNvSpPr/>
            <p:nvPr/>
          </p:nvSpPr>
          <p:spPr>
            <a:xfrm rot="5400000">
              <a:off x="2742946" y="3573016"/>
              <a:ext cx="396044" cy="432048"/>
            </a:xfrm>
            <a:prstGeom prst="down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17042" y="3465874"/>
              <a:ext cx="11161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ISCO’08Slovak</a:t>
              </a:r>
              <a:endParaRPr lang="en-GB" b="1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724944" y="4355233"/>
            <a:ext cx="1510687" cy="864096"/>
            <a:chOff x="2724944" y="4355233"/>
            <a:chExt cx="1510687" cy="864096"/>
          </a:xfrm>
        </p:grpSpPr>
        <p:sp>
          <p:nvSpPr>
            <p:cNvPr id="12" name="Rectangle 11"/>
            <p:cNvSpPr/>
            <p:nvPr/>
          </p:nvSpPr>
          <p:spPr>
            <a:xfrm>
              <a:off x="3167844" y="4355233"/>
              <a:ext cx="936104" cy="864096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Down Arrow 29"/>
            <p:cNvSpPr/>
            <p:nvPr/>
          </p:nvSpPr>
          <p:spPr>
            <a:xfrm rot="5400000">
              <a:off x="2742946" y="4559792"/>
              <a:ext cx="396044" cy="432048"/>
            </a:xfrm>
            <a:prstGeom prst="down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19507" y="4464388"/>
              <a:ext cx="11161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ISIC</a:t>
              </a:r>
            </a:p>
            <a:p>
              <a:r>
                <a:rPr lang="en-GB" b="1" dirty="0" smtClean="0"/>
                <a:t>German</a:t>
              </a:r>
              <a:endParaRPr lang="en-GB" b="1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729874" y="5311325"/>
            <a:ext cx="1503292" cy="864096"/>
            <a:chOff x="2729874" y="5311325"/>
            <a:chExt cx="1503292" cy="864096"/>
          </a:xfrm>
        </p:grpSpPr>
        <p:sp>
          <p:nvSpPr>
            <p:cNvPr id="13" name="Rectangle 12"/>
            <p:cNvSpPr/>
            <p:nvPr/>
          </p:nvSpPr>
          <p:spPr>
            <a:xfrm>
              <a:off x="3167844" y="5311325"/>
              <a:ext cx="936104" cy="864096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Down Arrow 30"/>
            <p:cNvSpPr/>
            <p:nvPr/>
          </p:nvSpPr>
          <p:spPr>
            <a:xfrm rot="5400000">
              <a:off x="2747876" y="5517232"/>
              <a:ext cx="396044" cy="432048"/>
            </a:xfrm>
            <a:prstGeom prst="down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17042" y="5420207"/>
              <a:ext cx="11161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ISCED</a:t>
              </a:r>
            </a:p>
            <a:p>
              <a:r>
                <a:rPr lang="en-GB" b="1" dirty="0" smtClean="0"/>
                <a:t>Spanish</a:t>
              </a:r>
              <a:endParaRPr lang="en-GB" b="1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067944" y="2339258"/>
            <a:ext cx="4032448" cy="4104456"/>
            <a:chOff x="4067944" y="2339258"/>
            <a:chExt cx="4032448" cy="4104456"/>
          </a:xfrm>
        </p:grpSpPr>
        <p:grpSp>
          <p:nvGrpSpPr>
            <p:cNvPr id="44" name="Group 43"/>
            <p:cNvGrpSpPr/>
            <p:nvPr/>
          </p:nvGrpSpPr>
          <p:grpSpPr>
            <a:xfrm>
              <a:off x="5868144" y="2339258"/>
              <a:ext cx="2232248" cy="4104456"/>
              <a:chOff x="3383868" y="2636912"/>
              <a:chExt cx="2232248" cy="4104456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3383868" y="2636912"/>
                <a:ext cx="2232248" cy="4104456"/>
              </a:xfrm>
              <a:prstGeom prst="rect">
                <a:avLst/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707904" y="2838127"/>
                <a:ext cx="158417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 smtClean="0"/>
                  <a:t>CASCOT</a:t>
                </a:r>
              </a:p>
              <a:p>
                <a:r>
                  <a:rPr lang="en-GB" sz="2400" b="1" dirty="0" smtClean="0"/>
                  <a:t>Editor</a:t>
                </a:r>
                <a:endParaRPr lang="en-GB" sz="2400" b="1" dirty="0"/>
              </a:p>
            </p:txBody>
          </p:sp>
        </p:grpSp>
        <p:cxnSp>
          <p:nvCxnSpPr>
            <p:cNvPr id="48" name="Straight Arrow Connector 47"/>
            <p:cNvCxnSpPr/>
            <p:nvPr/>
          </p:nvCxnSpPr>
          <p:spPr>
            <a:xfrm flipH="1">
              <a:off x="4067944" y="2828050"/>
              <a:ext cx="1800200" cy="0"/>
            </a:xfrm>
            <a:prstGeom prst="straightConnector1">
              <a:avLst/>
            </a:prstGeom>
            <a:ln w="25400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>
              <a:off x="4103948" y="3840846"/>
              <a:ext cx="1800200" cy="0"/>
            </a:xfrm>
            <a:prstGeom prst="straightConnector1">
              <a:avLst/>
            </a:prstGeom>
            <a:ln w="25400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>
              <a:off x="4067944" y="4787553"/>
              <a:ext cx="1800200" cy="0"/>
            </a:xfrm>
            <a:prstGeom prst="straightConnector1">
              <a:avLst/>
            </a:prstGeom>
            <a:ln w="25400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>
              <a:off x="4067944" y="5743373"/>
              <a:ext cx="1800200" cy="0"/>
            </a:xfrm>
            <a:prstGeom prst="straightConnector1">
              <a:avLst/>
            </a:prstGeom>
            <a:ln w="25400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3131840" y="283295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CASCOT structure</a:t>
            </a:r>
            <a:endParaRPr lang="en-GB" sz="4400" b="1" dirty="0"/>
          </a:p>
        </p:txBody>
      </p:sp>
      <p:grpSp>
        <p:nvGrpSpPr>
          <p:cNvPr id="61" name="Group 60"/>
          <p:cNvGrpSpPr/>
          <p:nvPr/>
        </p:nvGrpSpPr>
        <p:grpSpPr>
          <a:xfrm>
            <a:off x="6192180" y="3861047"/>
            <a:ext cx="1656184" cy="1358281"/>
            <a:chOff x="6192180" y="3861047"/>
            <a:chExt cx="1656184" cy="1358281"/>
          </a:xfrm>
        </p:grpSpPr>
        <p:sp>
          <p:nvSpPr>
            <p:cNvPr id="59" name="Rectangle 58"/>
            <p:cNvSpPr/>
            <p:nvPr/>
          </p:nvSpPr>
          <p:spPr>
            <a:xfrm>
              <a:off x="6192180" y="3861047"/>
              <a:ext cx="1656184" cy="1358281"/>
            </a:xfrm>
            <a:prstGeom prst="rect">
              <a:avLst/>
            </a:prstGeom>
            <a:solidFill>
              <a:schemeClr val="bg1"/>
            </a:solidFill>
            <a:ln cmpd="sng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366784" y="3910390"/>
              <a:ext cx="1296144" cy="1200329"/>
            </a:xfrm>
            <a:prstGeom prst="rect">
              <a:avLst/>
            </a:prstGeom>
            <a:solidFill>
              <a:schemeClr val="bg1"/>
            </a:solidFill>
            <a:ln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-Structure</a:t>
              </a:r>
            </a:p>
            <a:p>
              <a:r>
                <a:rPr lang="en-GB" b="1" dirty="0" smtClean="0"/>
                <a:t>-Index</a:t>
              </a:r>
            </a:p>
            <a:p>
              <a:r>
                <a:rPr lang="en-GB" b="1" dirty="0" smtClean="0"/>
                <a:t>-Coding</a:t>
              </a:r>
            </a:p>
            <a:p>
              <a:r>
                <a:rPr lang="en-GB" b="1" dirty="0" smtClean="0"/>
                <a:t>  Rules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5187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25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67544" y="2348880"/>
            <a:ext cx="2088232" cy="4104456"/>
            <a:chOff x="3383868" y="2636912"/>
            <a:chExt cx="2232248" cy="4104456"/>
          </a:xfrm>
        </p:grpSpPr>
        <p:sp>
          <p:nvSpPr>
            <p:cNvPr id="5" name="Rectangle 4"/>
            <p:cNvSpPr/>
            <p:nvPr/>
          </p:nvSpPr>
          <p:spPr>
            <a:xfrm>
              <a:off x="3383868" y="2636912"/>
              <a:ext cx="2232248" cy="4104456"/>
            </a:xfrm>
            <a:prstGeom prst="rect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07904" y="2838127"/>
              <a:ext cx="158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/>
                <a:t>CASCOT</a:t>
              </a:r>
              <a:endParaRPr lang="en-GB" sz="2400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65566" y="3851753"/>
            <a:ext cx="1656184" cy="1358281"/>
            <a:chOff x="755576" y="3861048"/>
            <a:chExt cx="1656184" cy="1152128"/>
          </a:xfrm>
        </p:grpSpPr>
        <p:sp>
          <p:nvSpPr>
            <p:cNvPr id="6" name="Rectangle 5"/>
            <p:cNvSpPr/>
            <p:nvPr/>
          </p:nvSpPr>
          <p:spPr>
            <a:xfrm>
              <a:off x="755576" y="3861048"/>
              <a:ext cx="1656184" cy="11521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43608" y="4129485"/>
              <a:ext cx="10801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</a:rPr>
                <a:t>Coding</a:t>
              </a:r>
            </a:p>
            <a:p>
              <a:r>
                <a:rPr lang="en-GB" b="1" dirty="0" smtClean="0">
                  <a:solidFill>
                    <a:schemeClr val="bg1"/>
                  </a:solidFill>
                </a:rPr>
                <a:t>Engine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55576" y="1052736"/>
            <a:ext cx="1656184" cy="1296144"/>
            <a:chOff x="755576" y="1052736"/>
            <a:chExt cx="1656184" cy="1296144"/>
          </a:xfrm>
        </p:grpSpPr>
        <p:sp>
          <p:nvSpPr>
            <p:cNvPr id="7" name="Rectangle 6"/>
            <p:cNvSpPr/>
            <p:nvPr/>
          </p:nvSpPr>
          <p:spPr>
            <a:xfrm>
              <a:off x="755576" y="1052736"/>
              <a:ext cx="1656184" cy="864096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42613" y="1161618"/>
              <a:ext cx="11161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 Input</a:t>
              </a:r>
            </a:p>
            <a:p>
              <a:r>
                <a:rPr lang="en-GB" b="1" dirty="0" smtClean="0"/>
                <a:t>(texts)</a:t>
              </a:r>
              <a:endParaRPr lang="en-GB" b="1" dirty="0"/>
            </a:p>
          </p:txBody>
        </p:sp>
        <p:sp>
          <p:nvSpPr>
            <p:cNvPr id="26" name="Down Arrow 25"/>
            <p:cNvSpPr/>
            <p:nvPr/>
          </p:nvSpPr>
          <p:spPr>
            <a:xfrm>
              <a:off x="1295636" y="1916832"/>
              <a:ext cx="396044" cy="432048"/>
            </a:xfrm>
            <a:prstGeom prst="down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72127" y="2420888"/>
            <a:ext cx="2232248" cy="4104456"/>
            <a:chOff x="4672127" y="2420888"/>
            <a:chExt cx="2232248" cy="4104456"/>
          </a:xfrm>
        </p:grpSpPr>
        <p:sp>
          <p:nvSpPr>
            <p:cNvPr id="45" name="Rectangle 44"/>
            <p:cNvSpPr/>
            <p:nvPr/>
          </p:nvSpPr>
          <p:spPr>
            <a:xfrm>
              <a:off x="4672127" y="2420888"/>
              <a:ext cx="2232248" cy="4104456"/>
            </a:xfrm>
            <a:prstGeom prst="rect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780139" y="2622796"/>
              <a:ext cx="20522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/>
                <a:t>CASCOT</a:t>
              </a:r>
            </a:p>
            <a:p>
              <a:r>
                <a:rPr lang="en-GB" sz="2400" b="1" dirty="0" smtClean="0"/>
                <a:t>Performance</a:t>
              </a:r>
            </a:p>
            <a:p>
              <a:r>
                <a:rPr lang="en-GB" sz="2400" b="1" dirty="0" smtClean="0"/>
                <a:t>Tool</a:t>
              </a:r>
              <a:endParaRPr lang="en-GB" sz="2400" b="1" dirty="0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131840" y="283295"/>
            <a:ext cx="53285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CASCOT coding </a:t>
            </a:r>
            <a:r>
              <a:rPr lang="en-GB" sz="4400" b="1" dirty="0" smtClean="0"/>
              <a:t>and result testing</a:t>
            </a:r>
            <a:endParaRPr lang="en-GB" sz="44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2555776" y="4315528"/>
            <a:ext cx="1660622" cy="1067055"/>
            <a:chOff x="2555776" y="4315528"/>
            <a:chExt cx="1660622" cy="1067055"/>
          </a:xfrm>
        </p:grpSpPr>
        <p:sp>
          <p:nvSpPr>
            <p:cNvPr id="29" name="Down Arrow 28"/>
            <p:cNvSpPr/>
            <p:nvPr/>
          </p:nvSpPr>
          <p:spPr>
            <a:xfrm rot="16200000">
              <a:off x="2573778" y="4623662"/>
              <a:ext cx="396044" cy="432048"/>
            </a:xfrm>
            <a:prstGeom prst="down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92262" y="4315528"/>
              <a:ext cx="1224136" cy="1067055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100273" y="4516520"/>
              <a:ext cx="10081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Output(codes)</a:t>
              </a:r>
              <a:endParaRPr lang="en-GB" b="1" dirty="0"/>
            </a:p>
          </p:txBody>
        </p:sp>
      </p:grpSp>
      <p:sp>
        <p:nvSpPr>
          <p:cNvPr id="58" name="Down Arrow 57"/>
          <p:cNvSpPr/>
          <p:nvPr/>
        </p:nvSpPr>
        <p:spPr>
          <a:xfrm rot="16200000">
            <a:off x="4234400" y="4623663"/>
            <a:ext cx="396044" cy="432048"/>
          </a:xfrm>
          <a:prstGeom prst="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2987824" y="2420888"/>
            <a:ext cx="1660622" cy="1152128"/>
            <a:chOff x="2987824" y="2420888"/>
            <a:chExt cx="1660622" cy="1152128"/>
          </a:xfrm>
        </p:grpSpPr>
        <p:sp>
          <p:nvSpPr>
            <p:cNvPr id="56" name="Rectangle 55"/>
            <p:cNvSpPr/>
            <p:nvPr/>
          </p:nvSpPr>
          <p:spPr>
            <a:xfrm>
              <a:off x="2987824" y="2420888"/>
              <a:ext cx="1224136" cy="1152128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034675" y="2535916"/>
              <a:ext cx="125200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‘Gold standard’</a:t>
              </a:r>
            </a:p>
            <a:p>
              <a:r>
                <a:rPr lang="en-GB" b="1" dirty="0" smtClean="0"/>
                <a:t>codes</a:t>
              </a:r>
              <a:endParaRPr lang="en-GB" b="1" dirty="0"/>
            </a:p>
          </p:txBody>
        </p:sp>
        <p:sp>
          <p:nvSpPr>
            <p:cNvPr id="62" name="Down Arrow 61"/>
            <p:cNvSpPr/>
            <p:nvPr/>
          </p:nvSpPr>
          <p:spPr>
            <a:xfrm rot="16200000">
              <a:off x="4234400" y="2780928"/>
              <a:ext cx="396044" cy="432048"/>
            </a:xfrm>
            <a:prstGeom prst="down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907343" y="3168262"/>
            <a:ext cx="1966875" cy="1413677"/>
            <a:chOff x="6907343" y="3168262"/>
            <a:chExt cx="1966875" cy="1413677"/>
          </a:xfrm>
        </p:grpSpPr>
        <p:sp>
          <p:nvSpPr>
            <p:cNvPr id="63" name="Down Arrow 62"/>
            <p:cNvSpPr/>
            <p:nvPr/>
          </p:nvSpPr>
          <p:spPr>
            <a:xfrm rot="16200000">
              <a:off x="6925345" y="3763470"/>
              <a:ext cx="396044" cy="432048"/>
            </a:xfrm>
            <a:prstGeom prst="down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 descr="Screen Clippi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39391" y="3573016"/>
              <a:ext cx="1534827" cy="1008923"/>
            </a:xfrm>
            <a:prstGeom prst="rect">
              <a:avLst/>
            </a:prstGeom>
            <a:ln w="25400">
              <a:solidFill>
                <a:schemeClr val="tx2"/>
              </a:solidFill>
            </a:ln>
          </p:spPr>
        </p:pic>
        <p:sp>
          <p:nvSpPr>
            <p:cNvPr id="64" name="TextBox 63"/>
            <p:cNvSpPr txBox="1"/>
            <p:nvPr/>
          </p:nvSpPr>
          <p:spPr>
            <a:xfrm>
              <a:off x="7339391" y="3168262"/>
              <a:ext cx="12998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Statistics</a:t>
              </a:r>
              <a:endParaRPr lang="en-GB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65566" y="5382583"/>
            <a:ext cx="1746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Interface</a:t>
            </a:r>
          </a:p>
          <a:p>
            <a:endParaRPr lang="en-GB" b="1" dirty="0" smtClean="0"/>
          </a:p>
          <a:p>
            <a:r>
              <a:rPr lang="en-GB" b="1" dirty="0" smtClean="0"/>
              <a:t>Classification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71588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541" y="3573016"/>
            <a:ext cx="1773563" cy="17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6522" y="1196752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Coding with </a:t>
            </a:r>
            <a:r>
              <a:rPr lang="en-GB" dirty="0" smtClean="0"/>
              <a:t>CASCOT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77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low">
  <a:themeElements>
    <a:clrScheme name="Custom 6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0070C0"/>
      </a:hlink>
      <a:folHlink>
        <a:srgbClr val="0070C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3673</TotalTime>
  <Words>1316</Words>
  <Application>Microsoft Office PowerPoint</Application>
  <PresentationFormat>On-screen Show (4:3)</PresentationFormat>
  <Paragraphs>263</Paragraphs>
  <Slides>60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62" baseType="lpstr">
      <vt:lpstr>Default Design</vt:lpstr>
      <vt:lpstr>Flow</vt:lpstr>
      <vt:lpstr>CASCOT International version 5</vt:lpstr>
      <vt:lpstr>What are the problems with occupation coding?</vt:lpstr>
      <vt:lpstr>PowerPoint Presentation</vt:lpstr>
      <vt:lpstr>PowerPoint Presentation</vt:lpstr>
      <vt:lpstr>PowerPoint Presentation</vt:lpstr>
      <vt:lpstr>Screenshot of CASCOT with UK SOC2010</vt:lpstr>
      <vt:lpstr>PowerPoint Presentation</vt:lpstr>
      <vt:lpstr>PowerPoint Presentation</vt:lpstr>
      <vt:lpstr>Coding with CASCOT</vt:lpstr>
      <vt:lpstr>Coding with CASCOT (in brief)</vt:lpstr>
      <vt:lpstr>CASCOT coding information</vt:lpstr>
      <vt:lpstr>Another CASCOT coding presentation</vt:lpstr>
      <vt:lpstr>CASCOT International</vt:lpstr>
      <vt:lpstr>PowerPoint Presentation</vt:lpstr>
      <vt:lpstr>CASCOT (the international version)</vt:lpstr>
      <vt:lpstr>DASISH: CASCOT development </vt:lpstr>
      <vt:lpstr>Selecting interface language</vt:lpstr>
      <vt:lpstr>Selecting classification</vt:lpstr>
      <vt:lpstr>Selecting output items</vt:lpstr>
      <vt:lpstr>Coding in Dutch</vt:lpstr>
      <vt:lpstr>English</vt:lpstr>
      <vt:lpstr>Finnish</vt:lpstr>
      <vt:lpstr>French</vt:lpstr>
      <vt:lpstr>German</vt:lpstr>
      <vt:lpstr>Italian</vt:lpstr>
      <vt:lpstr>Slovak</vt:lpstr>
      <vt:lpstr>Spanish</vt:lpstr>
      <vt:lpstr>CASCOT Evaluation</vt:lpstr>
      <vt:lpstr>CASCOT Performance Tool</vt:lpstr>
      <vt:lpstr>Opening a results file</vt:lpstr>
      <vt:lpstr>Performance Results Display</vt:lpstr>
      <vt:lpstr>CASCOT International Fine-tuning</vt:lpstr>
      <vt:lpstr>Fine-tuning CASCOT International</vt:lpstr>
      <vt:lpstr>CASCOT Editor</vt:lpstr>
      <vt:lpstr>CASCOT Editor information</vt:lpstr>
      <vt:lpstr>CASCOT Editor Main Screen</vt:lpstr>
      <vt:lpstr>CASCOT Editor Rules – Downgraded words</vt:lpstr>
      <vt:lpstr>CASCOT Editor Rules – Equivalent word ends</vt:lpstr>
      <vt:lpstr>CASCOT Editor Rules – Abbreviations</vt:lpstr>
      <vt:lpstr>CASCOT Editor Rules – Replacement words</vt:lpstr>
      <vt:lpstr>CASCOT Editor Rules – Input modifications</vt:lpstr>
      <vt:lpstr>CASCOT Editor Rules – Word alternatives</vt:lpstr>
      <vt:lpstr>CASCOT Editor Rules – Conclusions</vt:lpstr>
      <vt:lpstr>CASCOT Editor Rules – Default coding</vt:lpstr>
      <vt:lpstr>CASCOT Editor Rules – Scoring</vt:lpstr>
      <vt:lpstr>Job title data for GB – some examples</vt:lpstr>
      <vt:lpstr>New rules for GB - 1</vt:lpstr>
      <vt:lpstr>New rules for GB - 2</vt:lpstr>
      <vt:lpstr>New rules for GB - 3</vt:lpstr>
      <vt:lpstr>New rules for GB - 4</vt:lpstr>
      <vt:lpstr>PowerPoint Presentation</vt:lpstr>
      <vt:lpstr>PowerPoint Presentation</vt:lpstr>
      <vt:lpstr>PowerPoint Presentation</vt:lpstr>
      <vt:lpstr>How to create a rule</vt:lpstr>
      <vt:lpstr>Scope for development</vt:lpstr>
      <vt:lpstr>Scope for development</vt:lpstr>
      <vt:lpstr>Scope for development</vt:lpstr>
      <vt:lpstr>Scope for development</vt:lpstr>
      <vt:lpstr>How to obtain CASCOT International?</vt:lpstr>
      <vt:lpstr>Further information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</dc:creator>
  <cp:lastModifiedBy>Ritva Ellison</cp:lastModifiedBy>
  <cp:revision>393</cp:revision>
  <cp:lastPrinted>2014-11-13T13:25:40Z</cp:lastPrinted>
  <dcterms:created xsi:type="dcterms:W3CDTF">2004-10-15T10:22:02Z</dcterms:created>
  <dcterms:modified xsi:type="dcterms:W3CDTF">2014-12-08T16:17:40Z</dcterms:modified>
</cp:coreProperties>
</file>