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460" r:id="rId2"/>
    <p:sldId id="457" r:id="rId3"/>
    <p:sldId id="456" r:id="rId4"/>
    <p:sldId id="461" r:id="rId5"/>
    <p:sldId id="459" r:id="rId6"/>
    <p:sldId id="484" r:id="rId7"/>
    <p:sldId id="447" r:id="rId8"/>
    <p:sldId id="458" r:id="rId9"/>
    <p:sldId id="463" r:id="rId10"/>
    <p:sldId id="462" r:id="rId11"/>
    <p:sldId id="481" r:id="rId12"/>
    <p:sldId id="487" r:id="rId13"/>
    <p:sldId id="486" r:id="rId14"/>
    <p:sldId id="482" r:id="rId15"/>
    <p:sldId id="474" r:id="rId16"/>
    <p:sldId id="468" r:id="rId17"/>
    <p:sldId id="469" r:id="rId18"/>
    <p:sldId id="483" r:id="rId19"/>
    <p:sldId id="488" r:id="rId20"/>
    <p:sldId id="489" r:id="rId21"/>
    <p:sldId id="490" r:id="rId22"/>
    <p:sldId id="472" r:id="rId23"/>
    <p:sldId id="475" r:id="rId24"/>
    <p:sldId id="452" r:id="rId25"/>
    <p:sldId id="476" r:id="rId26"/>
    <p:sldId id="453" r:id="rId27"/>
    <p:sldId id="443" r:id="rId28"/>
    <p:sldId id="477" r:id="rId29"/>
    <p:sldId id="485" r:id="rId30"/>
    <p:sldId id="464" r:id="rId31"/>
    <p:sldId id="473" r:id="rId32"/>
    <p:sldId id="465" r:id="rId33"/>
    <p:sldId id="491" r:id="rId34"/>
    <p:sldId id="466" r:id="rId35"/>
    <p:sldId id="467" r:id="rId36"/>
    <p:sldId id="480" r:id="rId37"/>
    <p:sldId id="478" r:id="rId38"/>
    <p:sldId id="455" r:id="rId39"/>
    <p:sldId id="265" r:id="rId4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B6E8E8"/>
    <a:srgbClr val="666699"/>
    <a:srgbClr val="333399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0" autoAdjust="0"/>
    <p:restoredTop sz="77184" autoAdjust="0"/>
  </p:normalViewPr>
  <p:slideViewPr>
    <p:cSldViewPr>
      <p:cViewPr>
        <p:scale>
          <a:sx n="75" d="100"/>
          <a:sy n="75" d="100"/>
        </p:scale>
        <p:origin x="-102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9BCEAA5-7D2B-4FA2-A0DB-B84668CAE8F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94F71B3-5FEA-4612-8E7E-2136CBF1B9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3174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85826C-409D-4C09-B505-4DD03BB0B615}" type="slidenum">
              <a:rPr lang="cs-CZ" smtClean="0"/>
              <a:pPr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C5CDA2-35D0-4344-93CC-52B7F573C8E3}" type="slidenum">
              <a:rPr lang="cs-CZ"/>
              <a:pPr/>
              <a:t>11</a:t>
            </a:fld>
            <a:endParaRPr lang="cs-CZ"/>
          </a:p>
        </p:txBody>
      </p:sp>
      <p:sp>
        <p:nvSpPr>
          <p:cNvPr id="46083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4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46085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F5B5E4-4E5F-4936-BF7B-722699BCFE3F}" type="slidenum">
              <a:rPr lang="cs-CZ" sz="1200"/>
              <a:pPr algn="r"/>
              <a:t>11</a:t>
            </a:fld>
            <a:endParaRPr lang="cs-CZ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C5CDA2-35D0-4344-93CC-52B7F573C8E3}" type="slidenum">
              <a:rPr lang="cs-CZ"/>
              <a:pPr/>
              <a:t>12</a:t>
            </a:fld>
            <a:endParaRPr lang="cs-CZ"/>
          </a:p>
        </p:txBody>
      </p:sp>
      <p:sp>
        <p:nvSpPr>
          <p:cNvPr id="46083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4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dirty="0" smtClean="0"/>
          </a:p>
        </p:txBody>
      </p:sp>
      <p:sp>
        <p:nvSpPr>
          <p:cNvPr id="46085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F5B5E4-4E5F-4936-BF7B-722699BCFE3F}" type="slidenum">
              <a:rPr lang="cs-CZ" sz="1200"/>
              <a:pPr algn="r"/>
              <a:t>12</a:t>
            </a:fld>
            <a:endParaRPr lang="cs-CZ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C5CDA2-35D0-4344-93CC-52B7F573C8E3}" type="slidenum">
              <a:rPr lang="cs-CZ"/>
              <a:pPr/>
              <a:t>13</a:t>
            </a:fld>
            <a:endParaRPr lang="cs-CZ"/>
          </a:p>
        </p:txBody>
      </p:sp>
      <p:sp>
        <p:nvSpPr>
          <p:cNvPr id="46083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4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dirty="0" smtClean="0"/>
          </a:p>
        </p:txBody>
      </p:sp>
      <p:sp>
        <p:nvSpPr>
          <p:cNvPr id="46085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F5B5E4-4E5F-4936-BF7B-722699BCFE3F}" type="slidenum">
              <a:rPr lang="cs-CZ" sz="1200"/>
              <a:pPr algn="r"/>
              <a:t>13</a:t>
            </a:fld>
            <a:endParaRPr lang="cs-CZ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6BF880-AC3D-41A8-8964-754655D96FB4}" type="slidenum">
              <a:rPr lang="cs-CZ"/>
              <a:pPr/>
              <a:t>14</a:t>
            </a:fld>
            <a:endParaRPr lang="cs-CZ"/>
          </a:p>
        </p:txBody>
      </p:sp>
      <p:sp>
        <p:nvSpPr>
          <p:cNvPr id="47107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8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solidFill>
                <a:srgbClr val="006600"/>
              </a:solidFill>
            </a:endParaRPr>
          </a:p>
        </p:txBody>
      </p:sp>
      <p:sp>
        <p:nvSpPr>
          <p:cNvPr id="47109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67564AD-D78C-411D-A683-8559AFE4AB0B}" type="slidenum">
              <a:rPr lang="cs-CZ" sz="1200"/>
              <a:pPr algn="r"/>
              <a:t>14</a:t>
            </a:fld>
            <a:endParaRPr lang="cs-CZ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4F71B3-5FEA-4612-8E7E-2136CBF1B985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01B530-E54A-40EF-909A-FBAD38672532}" type="slidenum">
              <a:rPr lang="cs-CZ" smtClean="0"/>
              <a:pPr/>
              <a:t>30</a:t>
            </a:fld>
            <a:endParaRPr lang="cs-CZ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F225F2-C8A6-47E5-AD20-EAD26550E657}" type="slidenum">
              <a:rPr lang="cs-CZ" smtClean="0"/>
              <a:pPr/>
              <a:t>32</a:t>
            </a:fld>
            <a:endParaRPr lang="cs-CZ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F225F2-C8A6-47E5-AD20-EAD26550E657}" type="slidenum">
              <a:rPr lang="cs-CZ" smtClean="0"/>
              <a:pPr/>
              <a:t>33</a:t>
            </a:fld>
            <a:endParaRPr lang="cs-CZ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E6107A-D740-498A-89C4-C1CDB2FD9998}" type="slidenum">
              <a:rPr lang="cs-CZ" smtClean="0"/>
              <a:pPr/>
              <a:t>34</a:t>
            </a:fld>
            <a:endParaRPr lang="cs-CZ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24608-E6BB-40BA-8E11-0100CEB41131}" type="slidenum">
              <a:rPr lang="cs-CZ" smtClean="0"/>
              <a:pPr/>
              <a:t>35</a:t>
            </a:fld>
            <a:endParaRPr lang="cs-CZ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E703E5-CDB3-431A-B51E-F28A9E3A3F6B}" type="slidenum">
              <a:rPr lang="cs-CZ"/>
              <a:pPr/>
              <a:t>2</a:t>
            </a:fld>
            <a:endParaRPr lang="cs-CZ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1F3316-5BDA-478C-ADAD-D4BC363EC64E}" type="slidenum">
              <a:rPr lang="cs-CZ" smtClean="0"/>
              <a:pPr/>
              <a:t>37</a:t>
            </a:fld>
            <a:endParaRPr lang="cs-CZ" smtClean="0"/>
          </a:p>
        </p:txBody>
      </p:sp>
      <p:sp>
        <p:nvSpPr>
          <p:cNvPr id="53251" name="Rectangle 7"/>
          <p:cNvSpPr txBox="1">
            <a:spLocks noGrp="1" noChangeArrowheads="1"/>
          </p:cNvSpPr>
          <p:nvPr/>
        </p:nvSpPr>
        <p:spPr bwMode="auto">
          <a:xfrm>
            <a:off x="3884064" y="8685046"/>
            <a:ext cx="2972335" cy="45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D633671-65FB-4318-A499-5380F9A203F1}" type="slidenum">
              <a:rPr lang="cs-CZ" sz="1200"/>
              <a:pPr algn="r"/>
              <a:t>37</a:t>
            </a:fld>
            <a:endParaRPr lang="cs-CZ" sz="1200"/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b="1" smtClean="0"/>
              <a:t> </a:t>
            </a:r>
            <a:endParaRPr lang="cs-CZ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92F181-F1EF-4E50-BF57-5010F9CEB77F}" type="slidenum">
              <a:rPr lang="cs-CZ" smtClean="0"/>
              <a:pPr/>
              <a:t>39</a:t>
            </a:fld>
            <a:endParaRPr lang="cs-CZ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b="1" smtClean="0"/>
              <a:t> </a:t>
            </a:r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EAE004-AC63-4A1D-93C7-2C7FF5E5D3A4}" type="slidenum">
              <a:rPr lang="cs-CZ"/>
              <a:pPr/>
              <a:t>3</a:t>
            </a:fld>
            <a:endParaRPr lang="cs-CZ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36868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503E4D-14A4-4377-BC53-0F9E834CF5C3}" type="slidenum">
              <a:rPr lang="cs-CZ" smtClean="0"/>
              <a:pPr/>
              <a:t>4</a:t>
            </a:fld>
            <a:endParaRPr lang="cs-CZ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  <p:sp>
        <p:nvSpPr>
          <p:cNvPr id="4506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B7C46C-E6EF-4336-9B24-6838370B933F}" type="slidenum">
              <a:rPr lang="cs-CZ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A6BC5F-B505-4E95-9359-FB6E4119C1C6}" type="slidenum">
              <a:rPr lang="cs-CZ"/>
              <a:pPr/>
              <a:t>6</a:t>
            </a:fld>
            <a:endParaRPr lang="cs-CZ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2D7755-B8AA-4712-BC43-244DB1008442}" type="slidenum">
              <a:rPr lang="cs-CZ" smtClean="0"/>
              <a:pPr/>
              <a:t>8</a:t>
            </a:fld>
            <a:endParaRPr lang="cs-CZ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2D7755-B8AA-4712-BC43-244DB1008442}" type="slidenum">
              <a:rPr lang="cs-CZ" smtClean="0"/>
              <a:pPr/>
              <a:t>9</a:t>
            </a:fld>
            <a:endParaRPr lang="cs-CZ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B8FD23-3EC9-41C1-864D-5211A6066C2F}" type="slidenum">
              <a:rPr lang="cs-CZ" smtClean="0"/>
              <a:pPr/>
              <a:t>10</a:t>
            </a:fld>
            <a:endParaRPr lang="cs-CZ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F7C79-A0B3-4561-9278-1E29CCE539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58DF0-FECC-475E-9E4F-8ACED0149E8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47790-031C-445F-B85A-7A44B8C863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13AD1-AEEE-486F-BBB0-0717980D44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3329D-0916-4F3D-9442-D0276CF6ED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45D2F-1CD1-4E74-BAEF-EBB8B61722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B435-DFEC-418E-A307-2262E6297B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B8EF8-9B51-4347-8FB7-37611308D11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E0EC1-8E34-4C4E-90B8-7BF2F6894E4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5E51A-7EBB-48F3-816F-A886A63942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BCBFC-BFE3-47BE-9A40-E433B6C316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DF2BA-3AB3-4C13-A3D6-F9F1B53591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C705D-EFB9-455B-B19A-81A9C5A07F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57912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E850500-3AA2-4A5B-B641-52706BF4E84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pic>
        <p:nvPicPr>
          <p:cNvPr id="1032" name="Picture 12" descr="observator_angl_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152400"/>
            <a:ext cx="9477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 l="35742" t="43213" r="34961" b="40672"/>
          <a:stretch>
            <a:fillRect/>
          </a:stretch>
        </p:blipFill>
        <p:spPr bwMode="auto">
          <a:xfrm>
            <a:off x="152400" y="5867400"/>
            <a:ext cx="178593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wmf"/><Relationship Id="rId4" Type="http://schemas.openxmlformats.org/officeDocument/2006/relationships/hyperlink" Target="http://www.czechfutureskills.eu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076325"/>
            <a:ext cx="44958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19200"/>
            <a:ext cx="8382000" cy="1676400"/>
          </a:xfrm>
          <a:solidFill>
            <a:srgbClr val="FFFFCC">
              <a:alpha val="86000"/>
            </a:srgbClr>
          </a:solidFill>
        </p:spPr>
        <p:txBody>
          <a:bodyPr/>
          <a:lstStyle/>
          <a:p>
            <a:pPr eaLnBrk="1" hangingPunct="1">
              <a:defRPr/>
            </a:pPr>
            <a:r>
              <a:rPr lang="cs-CZ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SKILL NEEDS FORECASTING IN THE CZECH REPUBLIC</a:t>
            </a:r>
            <a:endParaRPr lang="en-US" sz="4000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52400" y="3048000"/>
            <a:ext cx="4724400" cy="2286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Hana </a:t>
            </a:r>
            <a:r>
              <a:rPr lang="cs-CZ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Zackova</a:t>
            </a:r>
            <a:endParaRPr lang="cs-CZ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cs-CZ" sz="18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zackova</a:t>
            </a:r>
            <a:r>
              <a:rPr lang="cs-CZ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@</a:t>
            </a:r>
            <a:r>
              <a:rPr lang="cs-CZ" sz="18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nvf.cz</a:t>
            </a:r>
            <a:endParaRPr lang="cs-CZ" sz="18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cs-CZ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National Training Fund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National Observatory for Employment and Training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www.</a:t>
            </a:r>
            <a:r>
              <a:rPr lang="cs-CZ" sz="18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nvf.cz</a:t>
            </a:r>
            <a:r>
              <a:rPr lang="cs-CZ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cs-CZ" sz="18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observatory</a:t>
            </a:r>
            <a:endParaRPr lang="cs-CZ" sz="18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cs-CZ" sz="1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www.</a:t>
            </a:r>
            <a:r>
              <a:rPr lang="cs-CZ" sz="18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czechfutureskills.eu</a:t>
            </a:r>
            <a:endParaRPr lang="cs-CZ" sz="1800" b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/>
          <p:cNvSpPr/>
          <p:nvPr/>
        </p:nvSpPr>
        <p:spPr>
          <a:xfrm>
            <a:off x="4038600" y="1143000"/>
            <a:ext cx="1981200" cy="2590800"/>
          </a:xfrm>
          <a:prstGeom prst="rect">
            <a:avLst/>
          </a:prstGeom>
          <a:solidFill>
            <a:srgbClr val="FFFF99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808038"/>
          </a:xfrm>
          <a:noFill/>
        </p:spPr>
        <p:txBody>
          <a:bodyPr/>
          <a:lstStyle/>
          <a:p>
            <a:pPr algn="l" eaLnBrk="1" hangingPunct="1"/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MODEL ROA-CERGE</a:t>
            </a:r>
            <a:endParaRPr lang="en-US" sz="3200" b="1" kern="1200" cap="all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52400" y="1066800"/>
            <a:ext cx="1524000" cy="4648200"/>
          </a:xfrm>
          <a:prstGeom prst="rect">
            <a:avLst/>
          </a:prstGeom>
          <a:solidFill>
            <a:srgbClr val="FFFF99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1828800" y="1143000"/>
            <a:ext cx="2057400" cy="2590800"/>
          </a:xfrm>
          <a:prstGeom prst="rect">
            <a:avLst/>
          </a:prstGeom>
          <a:solidFill>
            <a:srgbClr val="FFFF99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2438400" y="3886200"/>
            <a:ext cx="4648200" cy="1600200"/>
          </a:xfrm>
          <a:prstGeom prst="rect">
            <a:avLst/>
          </a:prstGeom>
          <a:solidFill>
            <a:srgbClr val="FFFF99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28600" y="1066800"/>
            <a:ext cx="786369" cy="4572000"/>
          </a:xfrm>
          <a:prstGeom prst="rect">
            <a:avLst/>
          </a:prstGeom>
          <a:solidFill>
            <a:srgbClr val="FFFF99"/>
          </a:solidFill>
        </p:spPr>
        <p:txBody>
          <a:bodyPr vert="wordArtVert" wrap="square" rtlCol="0">
            <a:spAutoFit/>
          </a:bodyPr>
          <a:lstStyle/>
          <a:p>
            <a:pPr algn="ctr"/>
            <a:r>
              <a:rPr lang="en-US" dirty="0" smtClean="0"/>
              <a:t>Macroeconomic projection</a:t>
            </a:r>
            <a:endParaRPr lang="en-US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981200" y="1219200"/>
            <a:ext cx="1676400" cy="147732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Projection of employment by industry (15/42 sectors)</a:t>
            </a:r>
            <a:endParaRPr lang="en-US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267200" y="1371600"/>
            <a:ext cx="1447800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Projection of graduates</a:t>
            </a:r>
            <a:endParaRPr lang="en-US" dirty="0"/>
          </a:p>
        </p:txBody>
      </p:sp>
      <p:sp>
        <p:nvSpPr>
          <p:cNvPr id="15" name="Obdélník 14"/>
          <p:cNvSpPr/>
          <p:nvPr/>
        </p:nvSpPr>
        <p:spPr>
          <a:xfrm>
            <a:off x="6172200" y="1143000"/>
            <a:ext cx="2590800" cy="2590800"/>
          </a:xfrm>
          <a:prstGeom prst="rect">
            <a:avLst/>
          </a:prstGeom>
          <a:solidFill>
            <a:srgbClr val="FFFF99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/>
          <p:cNvSpPr txBox="1"/>
          <p:nvPr/>
        </p:nvSpPr>
        <p:spPr>
          <a:xfrm>
            <a:off x="6324600" y="1295400"/>
            <a:ext cx="2209800" cy="175432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Structure of employment and unemployment by age, education, industry and occupation</a:t>
            </a:r>
            <a:endParaRPr lang="en-US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971800" y="4038601"/>
            <a:ext cx="3810000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Labour market prospects for occupational and </a:t>
            </a:r>
            <a:r>
              <a:rPr lang="cs-CZ" dirty="0" err="1" smtClean="0"/>
              <a:t>educational</a:t>
            </a:r>
            <a:r>
              <a:rPr lang="cs-CZ" dirty="0" smtClean="0"/>
              <a:t> </a:t>
            </a:r>
            <a:r>
              <a:rPr lang="cs-CZ" dirty="0" err="1" smtClean="0"/>
              <a:t>groups</a:t>
            </a:r>
            <a:endParaRPr lang="en-US" dirty="0"/>
          </a:p>
        </p:txBody>
      </p:sp>
      <p:cxnSp>
        <p:nvCxnSpPr>
          <p:cNvPr id="20" name="Přímá spojovací šipka 19"/>
          <p:cNvCxnSpPr/>
          <p:nvPr/>
        </p:nvCxnSpPr>
        <p:spPr>
          <a:xfrm rot="16200000" flipH="1">
            <a:off x="3124200" y="3505200"/>
            <a:ext cx="533400" cy="381000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šipka 21"/>
          <p:cNvCxnSpPr/>
          <p:nvPr/>
        </p:nvCxnSpPr>
        <p:spPr>
          <a:xfrm rot="5400000">
            <a:off x="4685506" y="3771900"/>
            <a:ext cx="534194" cy="794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ovací šipka 23"/>
          <p:cNvCxnSpPr/>
          <p:nvPr/>
        </p:nvCxnSpPr>
        <p:spPr>
          <a:xfrm rot="5400000">
            <a:off x="5981700" y="3390900"/>
            <a:ext cx="685800" cy="609600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ovací šipka 25"/>
          <p:cNvCxnSpPr/>
          <p:nvPr/>
        </p:nvCxnSpPr>
        <p:spPr>
          <a:xfrm>
            <a:off x="1295400" y="2362200"/>
            <a:ext cx="685800" cy="1588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ovéPole 28"/>
          <p:cNvSpPr txBox="1"/>
          <p:nvPr/>
        </p:nvSpPr>
        <p:spPr>
          <a:xfrm>
            <a:off x="4114800" y="23622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Institute for information </a:t>
            </a:r>
            <a:r>
              <a:rPr lang="cs-CZ" b="1" dirty="0" smtClean="0">
                <a:solidFill>
                  <a:srgbClr val="C00000"/>
                </a:solidFill>
              </a:rPr>
              <a:t>o</a:t>
            </a:r>
            <a:r>
              <a:rPr lang="en-US" b="1" dirty="0" smtClean="0">
                <a:solidFill>
                  <a:srgbClr val="C00000"/>
                </a:solidFill>
              </a:rPr>
              <a:t>n education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3657600" y="5029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C00000"/>
                </a:solidFill>
              </a:rPr>
              <a:t>Model ROA-CERGE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6705600" y="2895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LFS – Czech statistical office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ovéPole 33"/>
          <p:cNvSpPr txBox="1"/>
          <p:nvPr/>
        </p:nvSpPr>
        <p:spPr>
          <a:xfrm>
            <a:off x="1981200" y="25908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NOET + Ministry </a:t>
            </a:r>
            <a:r>
              <a:rPr lang="cs-CZ" b="1" dirty="0" err="1" smtClean="0">
                <a:solidFill>
                  <a:srgbClr val="C00000"/>
                </a:solidFill>
              </a:rPr>
              <a:t>of</a:t>
            </a:r>
            <a:r>
              <a:rPr lang="cs-CZ" b="1" dirty="0" smtClean="0">
                <a:solidFill>
                  <a:srgbClr val="C00000"/>
                </a:solidFill>
              </a:rPr>
              <a:t> Finance /</a:t>
            </a:r>
          </a:p>
          <a:p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609600" y="48006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Ministry </a:t>
            </a:r>
            <a:r>
              <a:rPr lang="cs-CZ" b="1" dirty="0" err="1" smtClean="0">
                <a:solidFill>
                  <a:srgbClr val="C00000"/>
                </a:solidFill>
              </a:rPr>
              <a:t>of</a:t>
            </a:r>
            <a:r>
              <a:rPr lang="cs-CZ" b="1" dirty="0" smtClean="0">
                <a:solidFill>
                  <a:srgbClr val="C00000"/>
                </a:solidFill>
              </a:rPr>
              <a:t> finance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1905000" y="3429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FORJOBS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810000" y="4648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C00000"/>
                </a:solidFill>
              </a:rPr>
              <a:t>NOET+CERGE+RILSA</a:t>
            </a:r>
            <a:endParaRPr lang="cs-CZ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Quantitative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forecasting</a:t>
            </a:r>
            <a:endParaRPr lang="en-US" sz="3200" b="1" cap="all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717232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143000"/>
            <a:ext cx="200890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Quantitative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forecasting</a:t>
            </a:r>
            <a:endParaRPr lang="en-US" sz="3200" b="1" cap="all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717232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143000"/>
            <a:ext cx="200890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2133600"/>
            <a:ext cx="72866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0"/>
          <p:cNvSpPr txBox="1">
            <a:spLocks noChangeArrowheads="1"/>
          </p:cNvSpPr>
          <p:nvPr/>
        </p:nvSpPr>
        <p:spPr bwMode="auto">
          <a:xfrm>
            <a:off x="228600" y="1066800"/>
            <a:ext cx="8713788" cy="2682875"/>
          </a:xfrm>
          <a:prstGeom prst="rect">
            <a:avLst/>
          </a:prstGeom>
          <a:solidFill>
            <a:srgbClr val="FFFF99">
              <a:alpha val="8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GB" sz="2000" b="1" dirty="0"/>
              <a:t>Major advantages: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</a:t>
            </a:r>
            <a:r>
              <a:rPr lang="en-GB" sz="2000" u="sng" dirty="0"/>
              <a:t>Decomposition of labour demand</a:t>
            </a:r>
            <a:r>
              <a:rPr lang="en-GB" sz="2000" dirty="0"/>
              <a:t> on replacement and expansion     </a:t>
            </a:r>
          </a:p>
          <a:p>
            <a:pPr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GB" sz="2000" dirty="0"/>
              <a:t>    components 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dirty="0"/>
              <a:t> Includes </a:t>
            </a:r>
            <a:r>
              <a:rPr lang="en-GB" sz="2000" u="sng" dirty="0"/>
              <a:t>projected demographic development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dirty="0"/>
              <a:t> Shows the </a:t>
            </a:r>
            <a:r>
              <a:rPr lang="en-GB" sz="2000" u="sng" dirty="0"/>
              <a:t>outflow and inflow of workers</a:t>
            </a:r>
            <a:r>
              <a:rPr lang="en-GB" sz="2000" dirty="0"/>
              <a:t> for specific occupations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dirty="0"/>
              <a:t> Allows to see the </a:t>
            </a:r>
            <a:r>
              <a:rPr lang="en-GB" sz="2000" u="sng" dirty="0"/>
              <a:t>employment development in broader view</a:t>
            </a:r>
            <a:r>
              <a:rPr lang="en-GB" sz="2000" dirty="0"/>
              <a:t> – </a:t>
            </a:r>
          </a:p>
          <a:p>
            <a:pPr>
              <a:spcAft>
                <a:spcPts val="600"/>
              </a:spcAft>
              <a:defRPr/>
            </a:pPr>
            <a:r>
              <a:rPr lang="en-GB" sz="2000" dirty="0"/>
              <a:t>   declining sector doesn’t always mean lack of job opportunities</a:t>
            </a:r>
          </a:p>
        </p:txBody>
      </p:sp>
      <p:sp>
        <p:nvSpPr>
          <p:cNvPr id="2" name="TextovéPole 10"/>
          <p:cNvSpPr txBox="1">
            <a:spLocks noChangeArrowheads="1"/>
          </p:cNvSpPr>
          <p:nvPr/>
        </p:nvSpPr>
        <p:spPr bwMode="auto">
          <a:xfrm>
            <a:off x="228600" y="3810000"/>
            <a:ext cx="8713788" cy="1920875"/>
          </a:xfrm>
          <a:prstGeom prst="rect">
            <a:avLst/>
          </a:prstGeom>
          <a:solidFill>
            <a:srgbClr val="FFFF99">
              <a:alpha val="8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2000" b="1" dirty="0"/>
              <a:t>Major upgrades so far</a:t>
            </a:r>
            <a:r>
              <a:rPr lang="cs-CZ" sz="2000" b="1" dirty="0"/>
              <a:t> (</a:t>
            </a:r>
            <a:r>
              <a:rPr lang="cs-CZ" sz="2000" b="1" dirty="0" smtClean="0"/>
              <a:t>2004-2011)</a:t>
            </a:r>
            <a:r>
              <a:rPr lang="en-GB" sz="2000" b="1" dirty="0"/>
              <a:t>: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dirty="0"/>
              <a:t> Calculation of substitute demand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dirty="0"/>
              <a:t> Shift-share analysis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dirty="0"/>
              <a:t> Randomisation of the outcomes and Monte Carlo method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dirty="0"/>
              <a:t> Attractiveness of fields of study</a:t>
            </a:r>
            <a:r>
              <a:rPr lang="cs-CZ" sz="2000" dirty="0"/>
              <a:t> </a:t>
            </a:r>
            <a:r>
              <a:rPr lang="cs-CZ" sz="2000" dirty="0" err="1"/>
              <a:t>taken</a:t>
            </a:r>
            <a:r>
              <a:rPr lang="cs-CZ" sz="2000" dirty="0"/>
              <a:t> </a:t>
            </a:r>
            <a:r>
              <a:rPr lang="cs-CZ" sz="2000" dirty="0" err="1"/>
              <a:t>into</a:t>
            </a:r>
            <a:r>
              <a:rPr lang="cs-CZ" sz="2000" dirty="0"/>
              <a:t> </a:t>
            </a:r>
            <a:r>
              <a:rPr lang="cs-CZ" sz="2000" dirty="0" err="1"/>
              <a:t>account</a:t>
            </a:r>
            <a:endParaRPr lang="en-GB" sz="20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Quantitative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forecasting</a:t>
            </a:r>
            <a:endParaRPr lang="en-US" sz="3200" b="1" cap="all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0"/>
          <p:cNvSpPr txBox="1">
            <a:spLocks noChangeArrowheads="1"/>
          </p:cNvSpPr>
          <p:nvPr/>
        </p:nvSpPr>
        <p:spPr bwMode="auto">
          <a:xfrm>
            <a:off x="228600" y="1143000"/>
            <a:ext cx="8713788" cy="4587875"/>
          </a:xfrm>
          <a:prstGeom prst="rect">
            <a:avLst/>
          </a:prstGeom>
          <a:solidFill>
            <a:srgbClr val="FFFF99">
              <a:alpha val="8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Planned upgrades</a:t>
            </a:r>
          </a:p>
          <a:p>
            <a:pPr>
              <a:spcAft>
                <a:spcPts val="600"/>
              </a:spcAft>
              <a:defRPr/>
            </a:pPr>
            <a:r>
              <a:rPr lang="en-GB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Short-term:</a:t>
            </a:r>
            <a:endParaRPr lang="en-GB" sz="2000" b="1" dirty="0"/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Increase of the number of sectors included from 15 to 40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Prepare the model for the new industrial classification CZ-NACE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Adjustments in occupational clusters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Calculation of the IFLM indicator for occupational clusters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User-friendly adjustments e.g. graphic menu </a:t>
            </a:r>
            <a:r>
              <a:rPr lang="en-GB" b="1" dirty="0"/>
              <a:t>improvement</a:t>
            </a:r>
            <a:endParaRPr lang="en-GB" sz="2000" b="1" dirty="0"/>
          </a:p>
          <a:p>
            <a:pPr>
              <a:spcAft>
                <a:spcPts val="600"/>
              </a:spcAft>
              <a:defRPr/>
            </a:pPr>
            <a:r>
              <a:rPr lang="en-GB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Mid/Long-term</a:t>
            </a:r>
            <a:r>
              <a:rPr lang="en-GB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en-GB" b="1" dirty="0"/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 Development of sectoral macroeconomic model (employment)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 More robust LFS sample (more detailed data analysis)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 Quantitative forecasting at regional level</a:t>
            </a:r>
          </a:p>
          <a:p>
            <a:pPr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GB" sz="2000" b="1" dirty="0"/>
              <a:t>  Better information on foreign labour force – model improvements</a:t>
            </a:r>
          </a:p>
        </p:txBody>
      </p:sp>
      <p:pic>
        <p:nvPicPr>
          <p:cNvPr id="11267" name="Picture 3" descr="C:\Documents and Settings\lapacek\Local Settings\Temporary Internet Files\Content.IE5\69F6UO3H\MCBD19665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2663" y="1066800"/>
            <a:ext cx="25479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Quantitative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forecasting</a:t>
            </a:r>
            <a:endParaRPr lang="en-US" sz="3200" b="1" cap="all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10"/>
          <p:cNvSpPr txBox="1">
            <a:spLocks noChangeArrowheads="1"/>
          </p:cNvSpPr>
          <p:nvPr/>
        </p:nvSpPr>
        <p:spPr bwMode="auto">
          <a:xfrm>
            <a:off x="0" y="1066800"/>
            <a:ext cx="8839200" cy="46320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500" b="1" u="sng" dirty="0" smtClean="0"/>
              <a:t>Limitations of approach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Importance of data quality of surveys – GIGA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Sample size limits the detail of results (breakdown by occupation, regional results)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Use of standard classification systems</a:t>
            </a:r>
          </a:p>
          <a:p>
            <a:pPr marL="1265238" lvl="3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Problem of new NACE and ISCO – break in time series</a:t>
            </a:r>
          </a:p>
          <a:p>
            <a:pPr marL="1265238" lvl="3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Not always reflect the current </a:t>
            </a:r>
            <a:r>
              <a:rPr lang="en-US" sz="2500" dirty="0" err="1" smtClean="0"/>
              <a:t>labour</a:t>
            </a:r>
            <a:r>
              <a:rPr lang="en-US" sz="2500" dirty="0" smtClean="0"/>
              <a:t> market reality</a:t>
            </a:r>
          </a:p>
          <a:p>
            <a:pPr marL="1265238" lvl="3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Cannot reflect new emerging jobs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Cannot reflect change in job description and skills in specific occupation</a:t>
            </a:r>
          </a:p>
          <a:p>
            <a:pPr marL="350838" lvl="1" indent="-176213">
              <a:defRPr/>
            </a:pPr>
            <a:endParaRPr lang="cs-CZ" sz="2000" dirty="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2860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Quantitative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forecasting</a:t>
            </a:r>
            <a:endParaRPr lang="en-US" sz="3200" b="1" cap="all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 bwMode="auto">
          <a:xfrm>
            <a:off x="179388" y="0"/>
            <a:ext cx="713581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2800" b="1" cap="all" dirty="0" err="1" smtClean="0">
                <a:solidFill>
                  <a:schemeClr val="bg1"/>
                </a:solidFill>
              </a:rPr>
              <a:t>Qualitative</a:t>
            </a:r>
            <a:r>
              <a:rPr lang="cs-CZ" sz="2800" b="1" cap="all" dirty="0" smtClean="0">
                <a:solidFill>
                  <a:schemeClr val="bg1"/>
                </a:solidFill>
              </a:rPr>
              <a:t> </a:t>
            </a:r>
            <a:r>
              <a:rPr lang="cs-CZ" sz="2800" b="1" cap="all" dirty="0" err="1" smtClean="0"/>
              <a:t>forecasting</a:t>
            </a:r>
            <a:endParaRPr lang="cs-CZ" sz="2800" b="1" cap="all" dirty="0" smtClean="0"/>
          </a:p>
          <a:p>
            <a:pPr>
              <a:defRPr/>
            </a:pPr>
            <a:r>
              <a:rPr lang="cs-CZ" sz="2800" b="1" cap="all" dirty="0" smtClean="0">
                <a:solidFill>
                  <a:schemeClr val="bg1"/>
                </a:solidFill>
              </a:rPr>
              <a:t>- SECTOR STUDIES </a:t>
            </a:r>
            <a:endParaRPr lang="en-US" sz="2800" cap="all" dirty="0">
              <a:solidFill>
                <a:srgbClr val="006600"/>
              </a:solidFill>
            </a:endParaRP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990600"/>
            <a:ext cx="57245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743200"/>
            <a:ext cx="5791200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419600"/>
            <a:ext cx="56848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ovéPole 11"/>
          <p:cNvSpPr txBox="1">
            <a:spLocks noChangeArrowheads="1"/>
          </p:cNvSpPr>
          <p:nvPr/>
        </p:nvSpPr>
        <p:spPr bwMode="auto">
          <a:xfrm>
            <a:off x="3048000" y="1447800"/>
            <a:ext cx="5867400" cy="46166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400" dirty="0"/>
              <a:t>POWER SUPPLY INDUSTRY</a:t>
            </a:r>
            <a:endParaRPr lang="en-US" sz="2400" dirty="0"/>
          </a:p>
        </p:txBody>
      </p:sp>
      <p:sp>
        <p:nvSpPr>
          <p:cNvPr id="13" name="TextovéPole 12"/>
          <p:cNvSpPr txBox="1">
            <a:spLocks noChangeArrowheads="1"/>
          </p:cNvSpPr>
          <p:nvPr/>
        </p:nvSpPr>
        <p:spPr bwMode="auto">
          <a:xfrm>
            <a:off x="3124200" y="3200400"/>
            <a:ext cx="6019800" cy="46166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400" dirty="0"/>
              <a:t>ELECTRONICS/ELECTROENGINEERING</a:t>
            </a:r>
            <a:endParaRPr lang="en-US" sz="2400" dirty="0"/>
          </a:p>
        </p:txBody>
      </p:sp>
      <p:sp>
        <p:nvSpPr>
          <p:cNvPr id="14" name="TextovéPole 13"/>
          <p:cNvSpPr txBox="1">
            <a:spLocks noChangeArrowheads="1"/>
          </p:cNvSpPr>
          <p:nvPr/>
        </p:nvSpPr>
        <p:spPr bwMode="auto">
          <a:xfrm>
            <a:off x="3124200" y="4953000"/>
            <a:ext cx="5867400" cy="46166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400" dirty="0"/>
              <a:t>ICT SERVICES</a:t>
            </a:r>
            <a:endParaRPr lang="en-US" sz="2400" dirty="0"/>
          </a:p>
        </p:txBody>
      </p:sp>
      <p:sp>
        <p:nvSpPr>
          <p:cNvPr id="15" name="TextovéPole 14"/>
          <p:cNvSpPr txBox="1">
            <a:spLocks noChangeArrowheads="1"/>
          </p:cNvSpPr>
          <p:nvPr/>
        </p:nvSpPr>
        <p:spPr bwMode="auto">
          <a:xfrm>
            <a:off x="228600" y="2514600"/>
            <a:ext cx="2895600" cy="30469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lvl="1" algn="ctr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defRPr/>
            </a:pPr>
            <a:r>
              <a:rPr lang="en-GB" sz="3000" dirty="0"/>
              <a:t>Outputs of 3 sector studies with 2020 outlook and detailed analysis of employment and trends:</a:t>
            </a:r>
            <a:endParaRPr lang="en-GB" sz="30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véPole 10"/>
          <p:cNvSpPr txBox="1">
            <a:spLocks noChangeArrowheads="1"/>
          </p:cNvSpPr>
          <p:nvPr/>
        </p:nvSpPr>
        <p:spPr bwMode="auto">
          <a:xfrm>
            <a:off x="152400" y="1066800"/>
            <a:ext cx="8839200" cy="448738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dirty="0"/>
              <a:t>The objective is to provide 5-15 year outlook on possible development in selected sector, including threats and opportunities regarding labour market and skill needs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dirty="0"/>
              <a:t>Base for strategies and policies on national, sectoral and regional level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b="1" dirty="0"/>
              <a:t>TOOLS INCLUDE: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sz="2200" dirty="0"/>
              <a:t> In-depth </a:t>
            </a:r>
            <a:r>
              <a:rPr lang="en-GB" sz="2200" b="1" dirty="0"/>
              <a:t>interviews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sz="2200" dirty="0"/>
              <a:t> </a:t>
            </a:r>
            <a:r>
              <a:rPr lang="en-GB" sz="2200" b="1" dirty="0"/>
              <a:t>Surveys</a:t>
            </a:r>
            <a:r>
              <a:rPr lang="en-GB" sz="2200" dirty="0"/>
              <a:t> (employers, education providers, researchers)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sz="2200" dirty="0"/>
              <a:t> </a:t>
            </a:r>
            <a:r>
              <a:rPr lang="en-GB" sz="2200" b="1" dirty="0"/>
              <a:t>Data</a:t>
            </a:r>
            <a:r>
              <a:rPr lang="en-GB" sz="2200" dirty="0"/>
              <a:t> mining and analyses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sz="2200" dirty="0"/>
              <a:t> </a:t>
            </a:r>
            <a:r>
              <a:rPr lang="en-GB" sz="2200" b="1" dirty="0"/>
              <a:t>Scenario</a:t>
            </a:r>
            <a:r>
              <a:rPr lang="en-GB" sz="2200" dirty="0"/>
              <a:t> thinking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sz="2200" dirty="0"/>
              <a:t> Strategic sectoral </a:t>
            </a:r>
            <a:r>
              <a:rPr lang="en-GB" sz="2200" b="1" dirty="0"/>
              <a:t>balance</a:t>
            </a:r>
          </a:p>
        </p:txBody>
      </p:sp>
      <p:sp>
        <p:nvSpPr>
          <p:cNvPr id="4" name="Nadpis 1"/>
          <p:cNvSpPr txBox="1">
            <a:spLocks/>
          </p:cNvSpPr>
          <p:nvPr/>
        </p:nvSpPr>
        <p:spPr bwMode="auto">
          <a:xfrm>
            <a:off x="179388" y="0"/>
            <a:ext cx="713581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3200" b="1" cap="all" dirty="0" smtClean="0">
                <a:solidFill>
                  <a:schemeClr val="bg1"/>
                </a:solidFill>
              </a:rPr>
              <a:t>SECTOR STUDIES </a:t>
            </a:r>
            <a:endParaRPr lang="en-US" sz="3200" cap="all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4"/>
          <p:cNvSpPr>
            <a:spLocks noChangeArrowheads="1"/>
          </p:cNvSpPr>
          <p:nvPr/>
        </p:nvSpPr>
        <p:spPr bwMode="auto">
          <a:xfrm>
            <a:off x="4114800" y="2057400"/>
            <a:ext cx="990600" cy="2895600"/>
          </a:xfrm>
          <a:prstGeom prst="downArrow">
            <a:avLst>
              <a:gd name="adj1" fmla="val 50000"/>
              <a:gd name="adj2" fmla="val 73077"/>
            </a:avLst>
          </a:prstGeom>
          <a:noFill/>
          <a:ln w="254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28600" y="152400"/>
            <a:ext cx="5791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800" b="1" cap="all" dirty="0" smtClean="0">
                <a:solidFill>
                  <a:schemeClr val="bg1"/>
                </a:solidFill>
              </a:rPr>
              <a:t>Steps of a sector</a:t>
            </a:r>
            <a:r>
              <a:rPr lang="cs-CZ" sz="2800" b="1" cap="all" dirty="0" smtClean="0">
                <a:solidFill>
                  <a:schemeClr val="bg1"/>
                </a:solidFill>
              </a:rPr>
              <a:t> </a:t>
            </a:r>
            <a:r>
              <a:rPr lang="en-GB" sz="2800" b="1" cap="all" dirty="0" smtClean="0"/>
              <a:t>study</a:t>
            </a:r>
          </a:p>
        </p:txBody>
      </p:sp>
      <p:sp>
        <p:nvSpPr>
          <p:cNvPr id="399364" name="TextovéPole 10"/>
          <p:cNvSpPr txBox="1">
            <a:spLocks noChangeArrowheads="1"/>
          </p:cNvSpPr>
          <p:nvPr/>
        </p:nvSpPr>
        <p:spPr bwMode="auto">
          <a:xfrm>
            <a:off x="228600" y="1066800"/>
            <a:ext cx="8686800" cy="1006475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u="sng" dirty="0"/>
              <a:t>SECTOR SELECTION:</a:t>
            </a:r>
            <a:r>
              <a:rPr lang="en-GB" sz="2000" b="1" dirty="0"/>
              <a:t> </a:t>
            </a:r>
            <a:endParaRPr lang="cs-CZ" sz="2000" b="1" dirty="0"/>
          </a:p>
          <a:p>
            <a:pPr algn="ctr">
              <a:defRPr/>
            </a:pPr>
            <a:r>
              <a:rPr lang="en-GB" sz="2000" dirty="0"/>
              <a:t>Based on an analysis of both potentials and threats for the entire Czech economy – we choose promising or declining sectors</a:t>
            </a:r>
          </a:p>
        </p:txBody>
      </p:sp>
      <p:sp>
        <p:nvSpPr>
          <p:cNvPr id="399365" name="TextovéPole 10"/>
          <p:cNvSpPr txBox="1">
            <a:spLocks noChangeArrowheads="1"/>
          </p:cNvSpPr>
          <p:nvPr/>
        </p:nvSpPr>
        <p:spPr bwMode="auto">
          <a:xfrm>
            <a:off x="228600" y="2362200"/>
            <a:ext cx="8686800" cy="701675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u="sng" dirty="0"/>
              <a:t>(in house) ANALYSIS OF SECTOR PROSPECTS:</a:t>
            </a:r>
            <a:r>
              <a:rPr lang="en-GB" sz="2000" b="1" dirty="0"/>
              <a:t> </a:t>
            </a:r>
            <a:r>
              <a:rPr lang="en-GB" sz="2000" dirty="0"/>
              <a:t>Strategic balance of factors, influencing sector (not SWOT, it is more sophisticated):</a:t>
            </a:r>
          </a:p>
        </p:txBody>
      </p:sp>
      <p:sp>
        <p:nvSpPr>
          <p:cNvPr id="399371" name="TextovéPole 10"/>
          <p:cNvSpPr txBox="1">
            <a:spLocks noChangeArrowheads="1"/>
          </p:cNvSpPr>
          <p:nvPr/>
        </p:nvSpPr>
        <p:spPr bwMode="auto">
          <a:xfrm>
            <a:off x="228600" y="3352800"/>
            <a:ext cx="8686800" cy="701675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u="sng" dirty="0"/>
              <a:t>(in house) SUPPLY SIDE ANALYSIS:</a:t>
            </a:r>
            <a:r>
              <a:rPr lang="en-GB" sz="2000" b="1" dirty="0"/>
              <a:t> </a:t>
            </a:r>
          </a:p>
          <a:p>
            <a:pPr algn="ctr">
              <a:defRPr/>
            </a:pPr>
            <a:r>
              <a:rPr lang="en-GB" sz="2000" dirty="0"/>
              <a:t>ROA-</a:t>
            </a:r>
            <a:r>
              <a:rPr lang="en-GB" sz="2000" dirty="0" err="1"/>
              <a:t>Cerge</a:t>
            </a:r>
            <a:r>
              <a:rPr lang="en-GB" sz="2000" dirty="0"/>
              <a:t> model outputs, projection of school leavers etc.</a:t>
            </a:r>
          </a:p>
        </p:txBody>
      </p:sp>
      <p:sp>
        <p:nvSpPr>
          <p:cNvPr id="399372" name="TextovéPole 10"/>
          <p:cNvSpPr txBox="1">
            <a:spLocks noChangeArrowheads="1"/>
          </p:cNvSpPr>
          <p:nvPr/>
        </p:nvSpPr>
        <p:spPr bwMode="auto">
          <a:xfrm>
            <a:off x="228600" y="4267200"/>
            <a:ext cx="8686800" cy="396875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u="sng" dirty="0"/>
              <a:t>(</a:t>
            </a:r>
            <a:r>
              <a:rPr lang="cs-CZ" sz="2000" b="1" u="sng" dirty="0" err="1"/>
              <a:t>outsourced</a:t>
            </a:r>
            <a:r>
              <a:rPr lang="en-GB" sz="2000" b="1" u="sng" dirty="0"/>
              <a:t>) </a:t>
            </a:r>
            <a:r>
              <a:rPr lang="cs-CZ" sz="2000" b="1" u="sng" dirty="0"/>
              <a:t>QUALITATIVE RESEARCH</a:t>
            </a:r>
            <a:r>
              <a:rPr lang="en-GB" sz="2000" b="1" u="sng" dirty="0"/>
              <a:t>:</a:t>
            </a:r>
            <a:r>
              <a:rPr lang="en-GB" sz="2000" b="1" dirty="0"/>
              <a:t> </a:t>
            </a:r>
            <a:r>
              <a:rPr lang="cs-CZ" sz="2000" dirty="0" err="1"/>
              <a:t>Focus</a:t>
            </a:r>
            <a:r>
              <a:rPr lang="cs-CZ" sz="2000" dirty="0"/>
              <a:t> </a:t>
            </a:r>
            <a:r>
              <a:rPr lang="cs-CZ" sz="2000" dirty="0" err="1"/>
              <a:t>Groups</a:t>
            </a:r>
            <a:r>
              <a:rPr lang="cs-CZ" sz="2000" dirty="0"/>
              <a:t>, </a:t>
            </a:r>
            <a:r>
              <a:rPr lang="cs-CZ" sz="2000" dirty="0" err="1"/>
              <a:t>Interviews</a:t>
            </a:r>
            <a:endParaRPr lang="en-GB" sz="2000" dirty="0"/>
          </a:p>
        </p:txBody>
      </p:sp>
      <p:sp>
        <p:nvSpPr>
          <p:cNvPr id="399373" name="TextovéPole 10"/>
          <p:cNvSpPr txBox="1">
            <a:spLocks noChangeArrowheads="1"/>
          </p:cNvSpPr>
          <p:nvPr/>
        </p:nvSpPr>
        <p:spPr bwMode="auto">
          <a:xfrm>
            <a:off x="228600" y="4953000"/>
            <a:ext cx="8686800" cy="701675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u="sng" dirty="0"/>
              <a:t>(in-house) SYNTHESIS:</a:t>
            </a:r>
            <a:r>
              <a:rPr lang="en-GB" sz="2000" b="1" dirty="0"/>
              <a:t> </a:t>
            </a:r>
            <a:endParaRPr lang="cs-CZ" sz="2000" b="1" dirty="0"/>
          </a:p>
          <a:p>
            <a:pPr algn="ctr">
              <a:defRPr/>
            </a:pPr>
            <a:r>
              <a:rPr lang="en-GB" sz="2000" dirty="0"/>
              <a:t>Sector scenarios, recommendations, regional specifics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28600" y="152400"/>
            <a:ext cx="5791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cap="all" dirty="0" err="1" smtClean="0">
                <a:solidFill>
                  <a:schemeClr val="bg1"/>
                </a:solidFill>
              </a:rPr>
              <a:t>results</a:t>
            </a:r>
            <a:r>
              <a:rPr lang="en-GB" sz="2800" b="1" cap="all" dirty="0" smtClean="0">
                <a:solidFill>
                  <a:schemeClr val="bg1"/>
                </a:solidFill>
              </a:rPr>
              <a:t> of a sector</a:t>
            </a:r>
            <a:r>
              <a:rPr lang="cs-CZ" sz="2800" b="1" cap="all" dirty="0" smtClean="0">
                <a:solidFill>
                  <a:schemeClr val="bg1"/>
                </a:solidFill>
              </a:rPr>
              <a:t> </a:t>
            </a:r>
            <a:r>
              <a:rPr lang="en-GB" sz="2800" b="1" cap="all" dirty="0" smtClean="0"/>
              <a:t>study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7162800" cy="381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990600"/>
            <a:ext cx="44958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08038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Czech</a:t>
            </a: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cs-CZ" sz="32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Republic</a:t>
            </a:r>
            <a:endParaRPr lang="en-GB" sz="3200" b="1" kern="1200" cap="all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4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3505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701040">
                <a:tc>
                  <a:txBody>
                    <a:bodyPr/>
                    <a:lstStyle/>
                    <a:p>
                      <a:r>
                        <a:rPr lang="cs-CZ" sz="2800" b="0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  <a:endParaRPr lang="cs-CZ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78 866 km</a:t>
                      </a:r>
                      <a:r>
                        <a:rPr kumimoji="0" lang="cs-CZ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2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cs-CZ" sz="2800" dirty="0" err="1" smtClean="0"/>
                        <a:t>Population</a:t>
                      </a:r>
                      <a:r>
                        <a:rPr lang="cs-CZ" sz="2800" dirty="0" smtClean="0"/>
                        <a:t> (2010)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10.5 mil.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cs-CZ" sz="2800" dirty="0" err="1" smtClean="0"/>
                        <a:t>Employment</a:t>
                      </a:r>
                      <a:r>
                        <a:rPr lang="cs-CZ" sz="2800" dirty="0" smtClean="0"/>
                        <a:t> (2010)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4 885 </a:t>
                      </a:r>
                      <a:r>
                        <a:rPr lang="cs-CZ" sz="2800" dirty="0" err="1" smtClean="0"/>
                        <a:t>thousands</a:t>
                      </a:r>
                      <a:r>
                        <a:rPr lang="cs-CZ" sz="2800" dirty="0" smtClean="0"/>
                        <a:t> 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OECD </a:t>
                      </a:r>
                      <a:r>
                        <a:rPr lang="cs-CZ" sz="2800" dirty="0" err="1" smtClean="0"/>
                        <a:t>entry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1996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EU </a:t>
                      </a:r>
                      <a:r>
                        <a:rPr lang="cs-CZ" sz="2800" dirty="0" err="1" smtClean="0"/>
                        <a:t>entry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2004</a:t>
                      </a:r>
                      <a:endParaRPr lang="cs-CZ" sz="2800" dirty="0"/>
                    </a:p>
                  </a:txBody>
                  <a:tcPr>
                    <a:solidFill>
                      <a:schemeClr val="accent1">
                        <a:alpha val="59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28600" y="152400"/>
            <a:ext cx="5791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cap="all" dirty="0" err="1" smtClean="0">
                <a:solidFill>
                  <a:schemeClr val="bg1"/>
                </a:solidFill>
              </a:rPr>
              <a:t>results</a:t>
            </a:r>
            <a:r>
              <a:rPr lang="en-GB" sz="2800" b="1" cap="all" dirty="0" smtClean="0">
                <a:solidFill>
                  <a:schemeClr val="bg1"/>
                </a:solidFill>
              </a:rPr>
              <a:t> of a sector</a:t>
            </a:r>
            <a:r>
              <a:rPr lang="cs-CZ" sz="2800" b="1" cap="all" dirty="0" smtClean="0">
                <a:solidFill>
                  <a:schemeClr val="bg1"/>
                </a:solidFill>
              </a:rPr>
              <a:t> </a:t>
            </a:r>
            <a:r>
              <a:rPr lang="en-GB" sz="2800" b="1" cap="all" dirty="0" smtClean="0"/>
              <a:t>study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47800"/>
            <a:ext cx="73152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28600" y="152400"/>
            <a:ext cx="5791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cap="all" dirty="0" err="1" smtClean="0">
                <a:solidFill>
                  <a:schemeClr val="bg1"/>
                </a:solidFill>
              </a:rPr>
              <a:t>results</a:t>
            </a:r>
            <a:r>
              <a:rPr lang="en-GB" sz="2800" b="1" cap="all" dirty="0" smtClean="0">
                <a:solidFill>
                  <a:schemeClr val="bg1"/>
                </a:solidFill>
              </a:rPr>
              <a:t> of a sector</a:t>
            </a:r>
            <a:r>
              <a:rPr lang="cs-CZ" sz="2800" b="1" cap="all" dirty="0" smtClean="0">
                <a:solidFill>
                  <a:schemeClr val="bg1"/>
                </a:solidFill>
              </a:rPr>
              <a:t> </a:t>
            </a:r>
            <a:r>
              <a:rPr lang="en-GB" sz="2800" b="1" cap="all" dirty="0" smtClean="0"/>
              <a:t>study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71818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5715000" y="1676400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/>
              <a:t>IS/IT </a:t>
            </a:r>
            <a:r>
              <a:rPr lang="cs-CZ" b="1" dirty="0" err="1" smtClean="0"/>
              <a:t>manager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véPole 10"/>
          <p:cNvSpPr txBox="1">
            <a:spLocks noChangeArrowheads="1"/>
          </p:cNvSpPr>
          <p:nvPr/>
        </p:nvSpPr>
        <p:spPr bwMode="auto">
          <a:xfrm>
            <a:off x="304800" y="1066800"/>
            <a:ext cx="8839200" cy="476438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300" b="1" dirty="0" smtClean="0"/>
              <a:t>Qualitative methodology - tool to have an information on </a:t>
            </a:r>
            <a:r>
              <a:rPr lang="en-US" sz="2300" b="1" u="sng" dirty="0" smtClean="0"/>
              <a:t>emerging skills and jobs</a:t>
            </a:r>
            <a:endParaRPr lang="en-US" sz="2300" b="1" dirty="0" smtClean="0"/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300" b="1" u="sng" dirty="0" smtClean="0"/>
              <a:t>Results</a:t>
            </a:r>
            <a:r>
              <a:rPr lang="en-US" sz="2300" b="1" dirty="0" smtClean="0"/>
              <a:t>: 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300" dirty="0" smtClean="0"/>
              <a:t>importance of transversal competencies (</a:t>
            </a:r>
            <a:r>
              <a:rPr lang="en-US" sz="2300" dirty="0" err="1" smtClean="0"/>
              <a:t>e.q</a:t>
            </a:r>
            <a:r>
              <a:rPr lang="en-US" sz="2300" dirty="0" smtClean="0"/>
              <a:t>. </a:t>
            </a:r>
            <a:r>
              <a:rPr lang="en-US" sz="2300" dirty="0" err="1" smtClean="0"/>
              <a:t>electronics+plastics</a:t>
            </a:r>
            <a:r>
              <a:rPr lang="en-US" sz="2300" dirty="0" smtClean="0"/>
              <a:t>)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300" dirty="0" smtClean="0"/>
              <a:t>Combination of technical and soft (especially business skills)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300" b="1" u="sng" dirty="0" smtClean="0"/>
              <a:t>Publication</a:t>
            </a:r>
            <a:r>
              <a:rPr lang="en-US" sz="2300" b="1" dirty="0" smtClean="0"/>
              <a:t> </a:t>
            </a:r>
            <a:r>
              <a:rPr lang="en-US" sz="2300" dirty="0" smtClean="0"/>
              <a:t>– part of the sector study and ad-hoc studies on requests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300" b="1" u="sng" dirty="0" smtClean="0"/>
              <a:t>Users</a:t>
            </a:r>
            <a:r>
              <a:rPr lang="en-US" sz="2300" b="1" dirty="0" smtClean="0"/>
              <a:t> </a:t>
            </a:r>
            <a:r>
              <a:rPr lang="en-US" sz="2300" dirty="0" smtClean="0"/>
              <a:t>– NQS creators, schools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300" dirty="0" smtClean="0"/>
              <a:t>But emerging skills and jobs not specific topic – included in general approach</a:t>
            </a:r>
            <a:endParaRPr lang="en-US" sz="2300" dirty="0"/>
          </a:p>
        </p:txBody>
      </p:sp>
      <p:sp>
        <p:nvSpPr>
          <p:cNvPr id="4" name="Nadpis 1"/>
          <p:cNvSpPr txBox="1">
            <a:spLocks/>
          </p:cNvSpPr>
          <p:nvPr/>
        </p:nvSpPr>
        <p:spPr bwMode="auto">
          <a:xfrm>
            <a:off x="179388" y="0"/>
            <a:ext cx="713581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2800" b="1" cap="all" dirty="0" smtClean="0">
                <a:solidFill>
                  <a:schemeClr val="bg1"/>
                </a:solidFill>
              </a:rPr>
              <a:t>SECTOR STUDIES </a:t>
            </a:r>
            <a:r>
              <a:rPr lang="cs-CZ" sz="2800" b="1" cap="all" dirty="0" smtClean="0"/>
              <a:t>– </a:t>
            </a:r>
            <a:r>
              <a:rPr lang="cs-CZ" sz="2800" b="1" cap="all" dirty="0" err="1" smtClean="0"/>
              <a:t>tool</a:t>
            </a:r>
            <a:r>
              <a:rPr lang="cs-CZ" sz="2800" b="1" cap="all" dirty="0" smtClean="0"/>
              <a:t> </a:t>
            </a:r>
            <a:r>
              <a:rPr lang="cs-CZ" sz="2800" b="1" cap="all" dirty="0" err="1" smtClean="0"/>
              <a:t>for</a:t>
            </a:r>
            <a:endParaRPr lang="cs-CZ" sz="2800" b="1" cap="all" dirty="0" smtClean="0"/>
          </a:p>
          <a:p>
            <a:pPr>
              <a:defRPr/>
            </a:pPr>
            <a:r>
              <a:rPr lang="cs-CZ" sz="2800" b="1" cap="all" dirty="0" err="1" smtClean="0">
                <a:solidFill>
                  <a:schemeClr val="bg1"/>
                </a:solidFill>
              </a:rPr>
              <a:t>emerging</a:t>
            </a:r>
            <a:r>
              <a:rPr lang="cs-CZ" sz="2800" b="1" cap="all" dirty="0" smtClean="0"/>
              <a:t> </a:t>
            </a:r>
            <a:r>
              <a:rPr lang="cs-CZ" sz="2800" b="1" cap="all" dirty="0" err="1" smtClean="0">
                <a:solidFill>
                  <a:schemeClr val="bg1"/>
                </a:solidFill>
              </a:rPr>
              <a:t>jobs</a:t>
            </a:r>
            <a:r>
              <a:rPr lang="cs-CZ" sz="2800" b="1" cap="all" dirty="0" smtClean="0">
                <a:solidFill>
                  <a:schemeClr val="bg1"/>
                </a:solidFill>
              </a:rPr>
              <a:t> </a:t>
            </a:r>
            <a:r>
              <a:rPr lang="cs-CZ" sz="2800" b="1" cap="all" dirty="0" smtClean="0"/>
              <a:t>and </a:t>
            </a:r>
            <a:r>
              <a:rPr lang="cs-CZ" sz="2800" b="1" cap="all" dirty="0" err="1" smtClean="0"/>
              <a:t>skills</a:t>
            </a:r>
            <a:r>
              <a:rPr lang="cs-CZ" sz="2800" b="1" cap="all" dirty="0" smtClean="0"/>
              <a:t> </a:t>
            </a:r>
            <a:endParaRPr lang="en-US" sz="2800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10"/>
          <p:cNvSpPr txBox="1">
            <a:spLocks noChangeArrowheads="1"/>
          </p:cNvSpPr>
          <p:nvPr/>
        </p:nvSpPr>
        <p:spPr bwMode="auto">
          <a:xfrm>
            <a:off x="381000" y="990600"/>
            <a:ext cx="8077200" cy="46320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0838" lvl="1" indent="-176213">
              <a:spcBef>
                <a:spcPts val="600"/>
              </a:spcBef>
              <a:defRPr/>
            </a:pPr>
            <a:r>
              <a:rPr lang="en-US" sz="2500" u="sng" dirty="0" smtClean="0"/>
              <a:t>Limitations of approach</a:t>
            </a:r>
          </a:p>
          <a:p>
            <a:pPr marL="808038" lvl="2" indent="-1762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Can reveal new things and interesting </a:t>
            </a:r>
            <a:r>
              <a:rPr lang="en-US" sz="2000" dirty="0" err="1" smtClean="0"/>
              <a:t>phenomenons</a:t>
            </a:r>
            <a:r>
              <a:rPr lang="en-US" sz="2000" dirty="0" smtClean="0"/>
              <a:t> but it is difficult to assess their scope</a:t>
            </a:r>
          </a:p>
          <a:p>
            <a:pPr marL="808038" lvl="2" indent="-1762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The trends in one sector have to be corrected by trends in the whole economy</a:t>
            </a:r>
          </a:p>
          <a:p>
            <a:pPr marL="808038" lvl="2" indent="-1762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The players in the sector are often too optimistic regarding its prospects – have their interests</a:t>
            </a:r>
          </a:p>
          <a:p>
            <a:pPr marL="808038" lvl="2" indent="-1762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The methodology has to be adopted to each sector – difficulties in comparison </a:t>
            </a:r>
            <a:r>
              <a:rPr lang="en-US" sz="2000" dirty="0" err="1" smtClean="0"/>
              <a:t>accross</a:t>
            </a:r>
            <a:r>
              <a:rPr lang="en-US" sz="2000" dirty="0" smtClean="0"/>
              <a:t> sectors</a:t>
            </a:r>
          </a:p>
          <a:p>
            <a:pPr marL="808038" lvl="2" indent="-1762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Use of standard classification usually not suitable – but than hard to combine with external data</a:t>
            </a:r>
          </a:p>
          <a:p>
            <a:pPr marL="808038" lvl="2" indent="-176213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Time and resource demanding – important to choose the right sectors (by importance, dynamics etc. – focus on purpose)</a:t>
            </a:r>
          </a:p>
        </p:txBody>
      </p:sp>
      <p:sp>
        <p:nvSpPr>
          <p:cNvPr id="4" name="Nadpis 1"/>
          <p:cNvSpPr txBox="1">
            <a:spLocks/>
          </p:cNvSpPr>
          <p:nvPr/>
        </p:nvSpPr>
        <p:spPr bwMode="auto">
          <a:xfrm>
            <a:off x="179388" y="0"/>
            <a:ext cx="713581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Qualitative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forecasting</a:t>
            </a:r>
            <a:endParaRPr lang="cs-CZ" sz="3200" b="1" cap="all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cs-CZ" sz="3200" b="1" cap="all" dirty="0" smtClean="0">
                <a:solidFill>
                  <a:schemeClr val="bg1"/>
                </a:solidFill>
              </a:rPr>
              <a:t>- SECTOR STUDIES </a:t>
            </a:r>
            <a:endParaRPr lang="en-US" sz="3200" cap="all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10"/>
          <p:cNvSpPr txBox="1">
            <a:spLocks noChangeArrowheads="1"/>
          </p:cNvSpPr>
          <p:nvPr/>
        </p:nvSpPr>
        <p:spPr bwMode="auto">
          <a:xfrm>
            <a:off x="304800" y="1371600"/>
            <a:ext cx="8839200" cy="440120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500" u="sng" dirty="0" smtClean="0"/>
              <a:t>Monitoring of vacancies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000" dirty="0" smtClean="0"/>
              <a:t>Combination of different sources – vacancies from </a:t>
            </a:r>
            <a:r>
              <a:rPr lang="en-US" sz="2000" dirty="0" err="1" smtClean="0"/>
              <a:t>labour</a:t>
            </a:r>
            <a:r>
              <a:rPr lang="en-US" sz="2000" dirty="0" smtClean="0"/>
              <a:t> offices and from private websites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500" u="sng" dirty="0" smtClean="0"/>
              <a:t>Model for forecasting changes in employment </a:t>
            </a:r>
            <a:r>
              <a:rPr lang="en-US" sz="2500" dirty="0" smtClean="0"/>
              <a:t>(total and by  sectors)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000" dirty="0" smtClean="0"/>
              <a:t>1 quarter horizon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000" dirty="0" smtClean="0"/>
              <a:t>Input: </a:t>
            </a:r>
            <a:r>
              <a:rPr lang="en-US" sz="2000" dirty="0" err="1" smtClean="0"/>
              <a:t>conjuctural</a:t>
            </a:r>
            <a:r>
              <a:rPr lang="en-US" sz="2000" dirty="0" smtClean="0"/>
              <a:t> survey of the Czech statistical office and similar German indices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500" u="sng" dirty="0" smtClean="0"/>
              <a:t>Model for forecasting of unemployment </a:t>
            </a:r>
            <a:r>
              <a:rPr lang="en-US" sz="2500" dirty="0" smtClean="0"/>
              <a:t>– 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000" dirty="0" smtClean="0"/>
              <a:t>Predicts cyclic changes in rate unemployment (6 months) and the rate of unemployment (2 months)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000" dirty="0" smtClean="0"/>
              <a:t>Input – data from </a:t>
            </a:r>
            <a:r>
              <a:rPr lang="en-US" sz="2000" dirty="0" err="1" smtClean="0"/>
              <a:t>labour</a:t>
            </a:r>
            <a:r>
              <a:rPr lang="en-US" sz="2000" dirty="0" smtClean="0"/>
              <a:t> offices (from vacancies monitoring) and data on economic development in sectors</a:t>
            </a:r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179388" y="0"/>
            <a:ext cx="713581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Short</a:t>
            </a:r>
            <a:r>
              <a:rPr lang="cs-CZ" sz="3200" b="1" cap="all" dirty="0" smtClean="0">
                <a:solidFill>
                  <a:schemeClr val="bg1"/>
                </a:solidFill>
              </a:rPr>
              <a:t> term </a:t>
            </a:r>
            <a:r>
              <a:rPr lang="cs-CZ" sz="3200" b="1" cap="all" dirty="0" err="1" smtClean="0"/>
              <a:t>trends</a:t>
            </a:r>
            <a:endParaRPr lang="cs-CZ" sz="3200" b="1" cap="all" dirty="0" smtClean="0"/>
          </a:p>
          <a:p>
            <a:pPr>
              <a:defRPr/>
            </a:pPr>
            <a:r>
              <a:rPr lang="cs-CZ" sz="3200" b="1" cap="all" dirty="0" smtClean="0">
                <a:solidFill>
                  <a:schemeClr val="bg1"/>
                </a:solidFill>
              </a:rPr>
              <a:t>In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demand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/>
              <a:t>for</a:t>
            </a:r>
            <a:r>
              <a:rPr lang="cs-CZ" sz="3200" b="1" cap="all" dirty="0" smtClean="0"/>
              <a:t> </a:t>
            </a:r>
            <a:r>
              <a:rPr lang="cs-CZ" sz="3200" b="1" cap="all" dirty="0" err="1" smtClean="0"/>
              <a:t>labour</a:t>
            </a:r>
            <a:endParaRPr lang="en-US" sz="3200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10"/>
          <p:cNvSpPr txBox="1">
            <a:spLocks noChangeArrowheads="1"/>
          </p:cNvSpPr>
          <p:nvPr/>
        </p:nvSpPr>
        <p:spPr bwMode="auto">
          <a:xfrm>
            <a:off x="304800" y="1371600"/>
            <a:ext cx="8305800" cy="35548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0838" lvl="1" indent="-176213">
              <a:defRPr/>
            </a:pPr>
            <a:r>
              <a:rPr lang="en-US" sz="2500" u="sng" dirty="0" smtClean="0"/>
              <a:t>Limitations of approach</a:t>
            </a:r>
          </a:p>
          <a:p>
            <a:pPr marL="350838" lvl="1" indent="-176213">
              <a:defRPr/>
            </a:pPr>
            <a:endParaRPr lang="en-US" sz="2500" u="sng" dirty="0" smtClean="0"/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New methodology – needs to be evaluated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Short trends – the results must be published very quickly otherwise they are past and useless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Inputs partly from private companies – no guaranty of permanency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endParaRPr lang="cs-CZ" sz="2500" u="sng" dirty="0" smtClean="0"/>
          </a:p>
          <a:p>
            <a:pPr marL="808038" lvl="2" indent="-176213">
              <a:buFont typeface="Arial" pitchFamily="34" charset="0"/>
              <a:buChar char="•"/>
              <a:defRPr/>
            </a:pPr>
            <a:endParaRPr lang="cs-CZ" sz="2500" u="sng" dirty="0" smtClean="0"/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179388" y="0"/>
            <a:ext cx="713581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Short</a:t>
            </a:r>
            <a:r>
              <a:rPr lang="cs-CZ" sz="3200" b="1" cap="all" dirty="0" smtClean="0">
                <a:solidFill>
                  <a:schemeClr val="bg1"/>
                </a:solidFill>
              </a:rPr>
              <a:t> term </a:t>
            </a:r>
            <a:r>
              <a:rPr lang="cs-CZ" sz="3200" b="1" cap="all" dirty="0" err="1" smtClean="0"/>
              <a:t>trends</a:t>
            </a:r>
            <a:endParaRPr lang="cs-CZ" sz="3200" b="1" cap="all" dirty="0" smtClean="0"/>
          </a:p>
          <a:p>
            <a:pPr>
              <a:defRPr/>
            </a:pPr>
            <a:r>
              <a:rPr lang="cs-CZ" sz="3200" b="1" cap="all" dirty="0" smtClean="0">
                <a:solidFill>
                  <a:schemeClr val="bg1"/>
                </a:solidFill>
              </a:rPr>
              <a:t>In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demand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/>
              <a:t>for</a:t>
            </a:r>
            <a:r>
              <a:rPr lang="cs-CZ" sz="3200" b="1" cap="all" dirty="0" smtClean="0"/>
              <a:t> </a:t>
            </a:r>
            <a:r>
              <a:rPr lang="cs-CZ" sz="3200" b="1" cap="all" dirty="0" err="1" smtClean="0"/>
              <a:t>labour</a:t>
            </a:r>
            <a:endParaRPr lang="en-US" sz="3200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3631763"/>
          </a:xfr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6213">
              <a:spcBef>
                <a:spcPts val="1200"/>
              </a:spcBef>
              <a:defRPr/>
            </a:pPr>
            <a:r>
              <a:rPr lang="cs-CZ" sz="2500" b="1" kern="1200" dirty="0" err="1" smtClean="0">
                <a:latin typeface="Arial" charset="0"/>
              </a:rPr>
              <a:t>Forecasting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skill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supply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and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demand</a:t>
            </a:r>
            <a:r>
              <a:rPr lang="cs-CZ" sz="2500" b="1" kern="1200" dirty="0" smtClean="0">
                <a:latin typeface="Arial" charset="0"/>
              </a:rPr>
              <a:t> in </a:t>
            </a:r>
            <a:r>
              <a:rPr lang="cs-CZ" sz="2500" b="1" kern="1200" dirty="0" err="1" smtClean="0">
                <a:latin typeface="Arial" charset="0"/>
              </a:rPr>
              <a:t>Europe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kern="1200" dirty="0" smtClean="0">
                <a:latin typeface="Arial" charset="0"/>
              </a:rPr>
              <a:t>(Cedefop) – NOET as country </a:t>
            </a:r>
            <a:r>
              <a:rPr lang="cs-CZ" sz="2500" kern="1200" dirty="0" err="1" smtClean="0">
                <a:latin typeface="Arial" charset="0"/>
              </a:rPr>
              <a:t>experts</a:t>
            </a:r>
            <a:endParaRPr lang="cs-CZ" sz="2500" kern="1200" dirty="0" smtClean="0">
              <a:latin typeface="Arial" charset="0"/>
            </a:endParaRPr>
          </a:p>
          <a:p>
            <a:pPr indent="-176213">
              <a:spcBef>
                <a:spcPts val="1200"/>
              </a:spcBef>
              <a:defRPr/>
            </a:pPr>
            <a:r>
              <a:rPr lang="cs-CZ" sz="2500" b="1" kern="1200" dirty="0" err="1" smtClean="0">
                <a:latin typeface="Arial" charset="0"/>
              </a:rPr>
              <a:t>Developing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and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piloting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an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employer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survey</a:t>
            </a:r>
            <a:r>
              <a:rPr lang="cs-CZ" sz="2500" b="1" kern="1200" dirty="0" smtClean="0">
                <a:latin typeface="Arial" charset="0"/>
              </a:rPr>
              <a:t> on </a:t>
            </a:r>
            <a:r>
              <a:rPr lang="cs-CZ" sz="2500" b="1" kern="1200" dirty="0" err="1" smtClean="0">
                <a:latin typeface="Arial" charset="0"/>
              </a:rPr>
              <a:t>skill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needs</a:t>
            </a:r>
            <a:r>
              <a:rPr lang="cs-CZ" sz="2500" b="1" kern="1200" dirty="0" smtClean="0">
                <a:latin typeface="Arial" charset="0"/>
              </a:rPr>
              <a:t> in </a:t>
            </a:r>
            <a:r>
              <a:rPr lang="cs-CZ" sz="2500" b="1" kern="1200" dirty="0" err="1" smtClean="0">
                <a:latin typeface="Arial" charset="0"/>
              </a:rPr>
              <a:t>Europe</a:t>
            </a:r>
            <a:r>
              <a:rPr lang="cs-CZ" sz="2500" kern="1200" dirty="0" smtClean="0">
                <a:latin typeface="Arial" charset="0"/>
              </a:rPr>
              <a:t> (Cedefop) – </a:t>
            </a:r>
            <a:r>
              <a:rPr lang="cs-CZ" sz="2500" kern="1200" dirty="0" err="1" smtClean="0">
                <a:latin typeface="Arial" charset="0"/>
              </a:rPr>
              <a:t>extended</a:t>
            </a:r>
            <a:r>
              <a:rPr lang="cs-CZ" sz="2500" kern="1200" dirty="0" smtClean="0">
                <a:latin typeface="Arial" charset="0"/>
              </a:rPr>
              <a:t> </a:t>
            </a:r>
            <a:r>
              <a:rPr lang="cs-CZ" sz="2500" kern="1200" dirty="0" err="1" smtClean="0">
                <a:latin typeface="Arial" charset="0"/>
              </a:rPr>
              <a:t>group</a:t>
            </a:r>
            <a:endParaRPr lang="cs-CZ" sz="2500" kern="1200" dirty="0" smtClean="0">
              <a:latin typeface="Arial" charset="0"/>
            </a:endParaRPr>
          </a:p>
          <a:p>
            <a:pPr indent="-176213">
              <a:spcBef>
                <a:spcPts val="1200"/>
              </a:spcBef>
              <a:defRPr/>
            </a:pPr>
            <a:r>
              <a:rPr lang="cs-CZ" sz="2500" b="1" kern="1200" dirty="0" err="1" smtClean="0">
                <a:latin typeface="Arial" charset="0"/>
              </a:rPr>
              <a:t>Transferable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skills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across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economic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b="1" kern="1200" dirty="0" err="1" smtClean="0">
                <a:latin typeface="Arial" charset="0"/>
              </a:rPr>
              <a:t>sectors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kern="1200" dirty="0" smtClean="0">
                <a:latin typeface="Arial" charset="0"/>
              </a:rPr>
              <a:t>(DG </a:t>
            </a:r>
            <a:r>
              <a:rPr lang="cs-CZ" sz="2500" kern="1200" dirty="0" err="1" smtClean="0">
                <a:latin typeface="Arial" charset="0"/>
              </a:rPr>
              <a:t>Employment</a:t>
            </a:r>
            <a:r>
              <a:rPr lang="cs-CZ" sz="2500" kern="1200" dirty="0" smtClean="0">
                <a:latin typeface="Arial" charset="0"/>
              </a:rPr>
              <a:t>)  </a:t>
            </a:r>
          </a:p>
          <a:p>
            <a:pPr indent="-176213">
              <a:spcBef>
                <a:spcPts val="1200"/>
              </a:spcBef>
              <a:defRPr/>
            </a:pPr>
            <a:r>
              <a:rPr lang="cs-CZ" sz="2500" b="1" kern="1200" dirty="0" err="1" smtClean="0">
                <a:latin typeface="Arial" charset="0"/>
              </a:rPr>
              <a:t>ForJobs</a:t>
            </a:r>
            <a:r>
              <a:rPr lang="cs-CZ" sz="2500" b="1" kern="1200" dirty="0" smtClean="0">
                <a:latin typeface="Arial" charset="0"/>
              </a:rPr>
              <a:t> </a:t>
            </a:r>
            <a:r>
              <a:rPr lang="cs-CZ" sz="2500" kern="1200" dirty="0" smtClean="0">
                <a:latin typeface="Arial" charset="0"/>
              </a:rPr>
              <a:t>(</a:t>
            </a:r>
            <a:r>
              <a:rPr lang="cs-CZ" sz="2500" kern="1200" dirty="0" err="1" smtClean="0">
                <a:latin typeface="Arial" charset="0"/>
              </a:rPr>
              <a:t>Progress</a:t>
            </a:r>
            <a:r>
              <a:rPr lang="cs-CZ" sz="2500" kern="1200" dirty="0" smtClean="0">
                <a:latin typeface="Arial" charset="0"/>
              </a:rPr>
              <a:t> </a:t>
            </a:r>
            <a:r>
              <a:rPr lang="cs-CZ" sz="2500" kern="1200" dirty="0" err="1" smtClean="0">
                <a:latin typeface="Arial" charset="0"/>
              </a:rPr>
              <a:t>programme</a:t>
            </a:r>
            <a:r>
              <a:rPr lang="cs-CZ" sz="2500" kern="1200" dirty="0" smtClean="0">
                <a:latin typeface="Arial" charset="0"/>
              </a:rPr>
              <a:t>)</a:t>
            </a:r>
          </a:p>
          <a:p>
            <a:pPr indent="-176213">
              <a:spcBef>
                <a:spcPct val="0"/>
              </a:spcBef>
              <a:buNone/>
              <a:defRPr/>
            </a:pPr>
            <a:endParaRPr lang="cs-CZ" sz="2500" u="sng" kern="1200" dirty="0" smtClean="0">
              <a:latin typeface="Arial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15240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200" b="1" cap="all" dirty="0" smtClean="0">
                <a:solidFill>
                  <a:schemeClr val="bg1"/>
                </a:solidFill>
              </a:rPr>
              <a:t>Involvement </a:t>
            </a:r>
            <a:r>
              <a:rPr lang="en-US" sz="3200" b="1" cap="all" dirty="0" smtClean="0"/>
              <a:t>in European </a:t>
            </a:r>
            <a:r>
              <a:rPr lang="en-US" sz="3200" b="1" cap="all" dirty="0" smtClean="0">
                <a:solidFill>
                  <a:schemeClr val="bg1"/>
                </a:solidFill>
              </a:rPr>
              <a:t>forecasting </a:t>
            </a:r>
            <a:r>
              <a:rPr lang="en-US" sz="3200" b="1" cap="all" dirty="0" smtClean="0"/>
              <a:t>activities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191000"/>
            <a:ext cx="1957387" cy="132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Use </a:t>
            </a:r>
            <a:r>
              <a:rPr lang="cs-CZ" sz="32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of</a:t>
            </a: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 data I.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924151"/>
          </a:xfr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6213">
              <a:spcBef>
                <a:spcPct val="0"/>
              </a:spcBef>
              <a:defRPr/>
            </a:pPr>
            <a:r>
              <a:rPr lang="en-US" sz="2500" b="1" kern="1200" dirty="0" smtClean="0">
                <a:latin typeface="Arial" charset="0"/>
              </a:rPr>
              <a:t>International data </a:t>
            </a:r>
            <a:r>
              <a:rPr lang="en-US" sz="2500" kern="1200" dirty="0" smtClean="0">
                <a:latin typeface="Arial" charset="0"/>
              </a:rPr>
              <a:t>– </a:t>
            </a:r>
            <a:r>
              <a:rPr lang="en-US" sz="2500" kern="1200" dirty="0" err="1" smtClean="0">
                <a:latin typeface="Arial" charset="0"/>
              </a:rPr>
              <a:t>Eurostat</a:t>
            </a:r>
            <a:r>
              <a:rPr lang="en-US" sz="2500" kern="1200" dirty="0" smtClean="0">
                <a:latin typeface="Arial" charset="0"/>
              </a:rPr>
              <a:t>, OECD, IMD</a:t>
            </a:r>
          </a:p>
          <a:p>
            <a:pPr indent="-176213">
              <a:spcBef>
                <a:spcPct val="0"/>
              </a:spcBef>
              <a:defRPr/>
            </a:pPr>
            <a:endParaRPr lang="en-US" sz="2500" kern="1200" dirty="0" smtClean="0">
              <a:latin typeface="Arial" charset="0"/>
            </a:endParaRPr>
          </a:p>
          <a:p>
            <a:pPr indent="-176213">
              <a:spcBef>
                <a:spcPct val="0"/>
              </a:spcBef>
              <a:defRPr/>
            </a:pPr>
            <a:r>
              <a:rPr lang="en-US" sz="2500" b="1" kern="1200" dirty="0" smtClean="0">
                <a:latin typeface="Arial" charset="0"/>
              </a:rPr>
              <a:t>National statistical and survey data </a:t>
            </a:r>
          </a:p>
          <a:p>
            <a:pPr lvl="1" indent="-176213">
              <a:spcBef>
                <a:spcPts val="600"/>
              </a:spcBef>
              <a:defRPr/>
            </a:pPr>
            <a:r>
              <a:rPr lang="en-US" sz="2200" b="1" kern="1200" dirty="0" smtClean="0">
                <a:latin typeface="Arial" charset="0"/>
                <a:ea typeface="+mn-ea"/>
                <a:cs typeface="+mn-cs"/>
              </a:rPr>
              <a:t>Labour Force Survey </a:t>
            </a:r>
            <a:r>
              <a:rPr lang="en-US" sz="2200" kern="1200" dirty="0" smtClean="0">
                <a:latin typeface="Arial" charset="0"/>
                <a:ea typeface="+mn-ea"/>
                <a:cs typeface="+mn-cs"/>
              </a:rPr>
              <a:t>(</a:t>
            </a:r>
            <a:r>
              <a:rPr lang="en-US" sz="2200" kern="1200" dirty="0" err="1" smtClean="0">
                <a:latin typeface="Arial" charset="0"/>
                <a:ea typeface="+mn-ea"/>
                <a:cs typeface="+mn-cs"/>
              </a:rPr>
              <a:t>qurterly</a:t>
            </a:r>
            <a:r>
              <a:rPr lang="en-US" sz="2200" kern="1200" dirty="0" smtClean="0">
                <a:latin typeface="Arial" charset="0"/>
                <a:ea typeface="+mn-ea"/>
                <a:cs typeface="+mn-cs"/>
              </a:rPr>
              <a:t> – but use of averages) - CZSO</a:t>
            </a:r>
          </a:p>
          <a:p>
            <a:pPr lvl="1" indent="-176213">
              <a:spcBef>
                <a:spcPts val="600"/>
              </a:spcBef>
              <a:defRPr/>
            </a:pPr>
            <a:r>
              <a:rPr lang="en-US" sz="2200" b="1" kern="1200" dirty="0" smtClean="0">
                <a:latin typeface="Arial" charset="0"/>
                <a:ea typeface="+mn-ea"/>
                <a:cs typeface="+mn-cs"/>
              </a:rPr>
              <a:t>Macroeconomic data </a:t>
            </a:r>
            <a:r>
              <a:rPr lang="en-US" sz="2200" kern="1200" dirty="0" smtClean="0">
                <a:latin typeface="Arial" charset="0"/>
                <a:ea typeface="+mn-ea"/>
                <a:cs typeface="+mn-cs"/>
              </a:rPr>
              <a:t>(quarterly-yearly) - CZSO</a:t>
            </a:r>
          </a:p>
          <a:p>
            <a:pPr lvl="1" indent="-176213">
              <a:spcBef>
                <a:spcPts val="600"/>
              </a:spcBef>
              <a:defRPr/>
            </a:pPr>
            <a:r>
              <a:rPr lang="en-US" sz="2200" b="1" kern="1200" dirty="0" smtClean="0">
                <a:latin typeface="Arial" charset="0"/>
                <a:ea typeface="+mn-ea"/>
                <a:cs typeface="+mn-cs"/>
              </a:rPr>
              <a:t>Information system on </a:t>
            </a:r>
            <a:r>
              <a:rPr lang="en-US" sz="2200" b="1" kern="1200" dirty="0" err="1" smtClean="0">
                <a:latin typeface="Arial" charset="0"/>
                <a:ea typeface="+mn-ea"/>
                <a:cs typeface="+mn-cs"/>
              </a:rPr>
              <a:t>avearage</a:t>
            </a:r>
            <a:r>
              <a:rPr lang="en-US" sz="2200" b="1" kern="1200" dirty="0" smtClean="0">
                <a:latin typeface="Arial" charset="0"/>
                <a:ea typeface="+mn-ea"/>
                <a:cs typeface="+mn-cs"/>
              </a:rPr>
              <a:t> earnings </a:t>
            </a:r>
            <a:r>
              <a:rPr lang="en-US" sz="2200" kern="1200" dirty="0" smtClean="0">
                <a:latin typeface="Arial" charset="0"/>
                <a:ea typeface="+mn-ea"/>
                <a:cs typeface="+mn-cs"/>
              </a:rPr>
              <a:t>(quarterly/twice a year) – Trexima / Ministry of Labour</a:t>
            </a:r>
          </a:p>
          <a:p>
            <a:pPr lvl="1" indent="-176213">
              <a:spcBef>
                <a:spcPts val="600"/>
              </a:spcBef>
              <a:defRPr/>
            </a:pPr>
            <a:r>
              <a:rPr lang="en-US" sz="2200" b="1" kern="1200" dirty="0" smtClean="0">
                <a:latin typeface="Arial" charset="0"/>
                <a:ea typeface="+mn-ea"/>
                <a:cs typeface="+mn-cs"/>
              </a:rPr>
              <a:t>Information on graduates </a:t>
            </a:r>
            <a:r>
              <a:rPr lang="en-US" sz="2200" kern="1200" dirty="0" smtClean="0">
                <a:latin typeface="Arial" charset="0"/>
                <a:ea typeface="+mn-ea"/>
                <a:cs typeface="+mn-cs"/>
              </a:rPr>
              <a:t>– administrative data – published yearly by Institute for Information on Education</a:t>
            </a:r>
            <a:endParaRPr lang="en-US" sz="2200" kern="1200" dirty="0"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Use </a:t>
            </a:r>
            <a:r>
              <a:rPr lang="cs-CZ" sz="32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of</a:t>
            </a: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 data II.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24261"/>
          </a:xfr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176213">
              <a:spcBef>
                <a:spcPct val="0"/>
              </a:spcBef>
              <a:defRPr/>
            </a:pPr>
            <a:r>
              <a:rPr lang="en-US" sz="2500" b="1" kern="1200" dirty="0" smtClean="0">
                <a:latin typeface="Arial" charset="0"/>
              </a:rPr>
              <a:t>Data-mining</a:t>
            </a:r>
          </a:p>
          <a:p>
            <a:pPr lvl="1" indent="-176213">
              <a:spcBef>
                <a:spcPct val="0"/>
              </a:spcBef>
              <a:defRPr/>
            </a:pPr>
            <a:r>
              <a:rPr lang="en-US" sz="2500" kern="1200" dirty="0" smtClean="0">
                <a:latin typeface="Arial" charset="0"/>
                <a:ea typeface="+mn-ea"/>
                <a:cs typeface="+mn-cs"/>
              </a:rPr>
              <a:t>Job advertising websites</a:t>
            </a:r>
          </a:p>
          <a:p>
            <a:pPr lvl="1" indent="-176213">
              <a:spcBef>
                <a:spcPct val="0"/>
              </a:spcBef>
              <a:defRPr/>
            </a:pPr>
            <a:r>
              <a:rPr lang="en-US" sz="2500" kern="1200" dirty="0" smtClean="0">
                <a:latin typeface="Arial" charset="0"/>
                <a:ea typeface="+mn-ea"/>
                <a:cs typeface="+mn-cs"/>
              </a:rPr>
              <a:t>Supply of continuing education</a:t>
            </a:r>
          </a:p>
          <a:p>
            <a:pPr lvl="1" indent="-176213">
              <a:spcBef>
                <a:spcPct val="0"/>
              </a:spcBef>
              <a:buNone/>
              <a:defRPr/>
            </a:pPr>
            <a:endParaRPr lang="en-US" sz="2500" kern="1200" dirty="0" smtClean="0">
              <a:latin typeface="Arial" charset="0"/>
              <a:ea typeface="+mn-ea"/>
              <a:cs typeface="+mn-cs"/>
            </a:endParaRPr>
          </a:p>
          <a:p>
            <a:pPr indent="-176213">
              <a:spcBef>
                <a:spcPct val="0"/>
              </a:spcBef>
              <a:defRPr/>
            </a:pPr>
            <a:r>
              <a:rPr lang="en-US" sz="2500" b="1" kern="1200" dirty="0" smtClean="0">
                <a:latin typeface="Arial" charset="0"/>
              </a:rPr>
              <a:t>NOET Surveys</a:t>
            </a:r>
          </a:p>
          <a:p>
            <a:pPr lvl="1" indent="-176213">
              <a:spcBef>
                <a:spcPct val="0"/>
              </a:spcBef>
              <a:defRPr/>
            </a:pPr>
            <a:r>
              <a:rPr lang="en-US" sz="2500" kern="1200" dirty="0" smtClean="0">
                <a:latin typeface="Arial" charset="0"/>
                <a:ea typeface="+mn-ea"/>
                <a:cs typeface="+mn-cs"/>
              </a:rPr>
              <a:t> Ad-hoc employer surveys (trends in </a:t>
            </a:r>
            <a:r>
              <a:rPr lang="en-US" sz="2500" kern="1200" dirty="0" err="1" smtClean="0">
                <a:latin typeface="Arial" charset="0"/>
                <a:ea typeface="+mn-ea"/>
                <a:cs typeface="+mn-cs"/>
              </a:rPr>
              <a:t>hirings</a:t>
            </a:r>
            <a:r>
              <a:rPr lang="en-US" sz="2500" kern="1200" dirty="0" smtClean="0">
                <a:latin typeface="Arial" charset="0"/>
                <a:ea typeface="+mn-ea"/>
                <a:cs typeface="+mn-cs"/>
              </a:rPr>
              <a:t>, quality of graduates)</a:t>
            </a:r>
          </a:p>
          <a:p>
            <a:pPr lvl="1" indent="-176213">
              <a:spcBef>
                <a:spcPct val="0"/>
              </a:spcBef>
              <a:defRPr/>
            </a:pPr>
            <a:r>
              <a:rPr lang="en-US" sz="2500" kern="1200" dirty="0" smtClean="0">
                <a:latin typeface="Arial" charset="0"/>
                <a:ea typeface="+mn-ea"/>
                <a:cs typeface="+mn-cs"/>
              </a:rPr>
              <a:t> In-depth interviews, expert and focus groups</a:t>
            </a:r>
          </a:p>
          <a:p>
            <a:pPr lvl="1" indent="-176213">
              <a:spcBef>
                <a:spcPct val="0"/>
              </a:spcBef>
              <a:buNone/>
              <a:defRPr/>
            </a:pPr>
            <a:endParaRPr lang="cs-CZ" sz="2500" u="sng" kern="1200" dirty="0" smtClean="0">
              <a:latin typeface="Arial" charset="0"/>
              <a:ea typeface="+mn-ea"/>
              <a:cs typeface="+mn-cs"/>
            </a:endParaRPr>
          </a:p>
          <a:p>
            <a:pPr lvl="1" indent="-176213">
              <a:spcBef>
                <a:spcPct val="0"/>
              </a:spcBef>
              <a:defRPr/>
            </a:pPr>
            <a:endParaRPr lang="cs-CZ" sz="2500" u="sng" kern="1200" dirty="0" smtClean="0">
              <a:latin typeface="Arial" charset="0"/>
              <a:ea typeface="+mn-ea"/>
              <a:cs typeface="+mn-cs"/>
            </a:endParaRPr>
          </a:p>
          <a:p>
            <a:pPr lvl="1" indent="-176213">
              <a:spcBef>
                <a:spcPct val="0"/>
              </a:spcBef>
              <a:defRPr/>
            </a:pPr>
            <a:endParaRPr lang="cs-CZ" sz="2500" u="sng" kern="1200" dirty="0"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Quality and </a:t>
            </a:r>
            <a:r>
              <a:rPr lang="en-US" sz="3200" b="1" kern="1200" cap="all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reliability </a:t>
            </a:r>
            <a:br>
              <a:rPr lang="en-US" sz="3200" b="1" kern="1200" cap="all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checks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lvl="1"/>
            <a:endParaRPr lang="cs-CZ" dirty="0" smtClean="0"/>
          </a:p>
          <a:p>
            <a:pPr lvl="1">
              <a:buNone/>
            </a:pPr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4" name="TextovéPole 10"/>
          <p:cNvSpPr txBox="1">
            <a:spLocks noChangeArrowheads="1"/>
          </p:cNvSpPr>
          <p:nvPr/>
        </p:nvSpPr>
        <p:spPr bwMode="auto">
          <a:xfrm>
            <a:off x="3581400" y="4343400"/>
            <a:ext cx="5334000" cy="138499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 smtClean="0"/>
              <a:t>The best way to predict the future is to create it.</a:t>
            </a:r>
            <a:r>
              <a:rPr lang="cs-CZ" sz="2800" b="1" dirty="0" smtClean="0"/>
              <a:t>				</a:t>
            </a:r>
            <a:r>
              <a:rPr lang="cs-CZ" sz="2800" dirty="0" smtClean="0"/>
              <a:t>Peter </a:t>
            </a:r>
            <a:r>
              <a:rPr lang="cs-CZ" sz="2800" dirty="0" err="1" smtClean="0"/>
              <a:t>Drucker</a:t>
            </a:r>
            <a:endParaRPr lang="en-US" sz="2800" dirty="0" err="1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57200" y="1219200"/>
            <a:ext cx="2743200" cy="1066800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Short-term </a:t>
            </a:r>
          </a:p>
          <a:p>
            <a:pPr algn="ctr"/>
            <a:r>
              <a:rPr lang="en-US" sz="2400" dirty="0" smtClean="0"/>
              <a:t>forecasting</a:t>
            </a:r>
            <a:endParaRPr lang="en-US" sz="2400" dirty="0"/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457200" y="2667000"/>
            <a:ext cx="2743200" cy="1066800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Mid- and long-term </a:t>
            </a:r>
          </a:p>
          <a:p>
            <a:pPr algn="ctr"/>
            <a:r>
              <a:rPr lang="en-US" sz="2400" dirty="0" smtClean="0"/>
              <a:t>forecasting</a:t>
            </a:r>
            <a:endParaRPr lang="en-US" sz="2400" dirty="0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4343400" y="1219200"/>
            <a:ext cx="2743200" cy="1066800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Precise prediction</a:t>
            </a: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4419600" y="2590800"/>
            <a:ext cx="2743200" cy="1066800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Warning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10" name="Přímá spojovací šipka 9"/>
          <p:cNvCxnSpPr/>
          <p:nvPr/>
        </p:nvCxnSpPr>
        <p:spPr>
          <a:xfrm rot="10800000">
            <a:off x="2971800" y="3276600"/>
            <a:ext cx="1524000" cy="1588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šipka 12"/>
          <p:cNvCxnSpPr/>
          <p:nvPr/>
        </p:nvCxnSpPr>
        <p:spPr>
          <a:xfrm rot="10800000">
            <a:off x="2971800" y="1752600"/>
            <a:ext cx="1524000" cy="1588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685800" y="4038600"/>
            <a:ext cx="198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Reliable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Useful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(Precise)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990600"/>
            <a:ext cx="44958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51" name="TextovéPole 10"/>
          <p:cNvSpPr txBox="1">
            <a:spLocks noChangeArrowheads="1"/>
          </p:cNvSpPr>
          <p:nvPr/>
        </p:nvSpPr>
        <p:spPr bwMode="auto">
          <a:xfrm>
            <a:off x="304800" y="1295400"/>
            <a:ext cx="8686800" cy="3970318"/>
          </a:xfrm>
          <a:prstGeom prst="rect">
            <a:avLst/>
          </a:prstGeom>
          <a:solidFill>
            <a:srgbClr val="FFFF99">
              <a:alpha val="8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CZECH REPUBLIC:</a:t>
            </a:r>
          </a:p>
          <a:p>
            <a:pPr algn="ctr"/>
            <a:endParaRPr lang="en-GB" b="1" dirty="0"/>
          </a:p>
          <a:p>
            <a:pPr algn="ctr">
              <a:buFontTx/>
              <a:buChar char="•"/>
            </a:pPr>
            <a:r>
              <a:rPr lang="cs-CZ" sz="2400" b="1" dirty="0"/>
              <a:t> </a:t>
            </a:r>
            <a:r>
              <a:rPr lang="en-GB" sz="2400" b="1" dirty="0"/>
              <a:t>Fourth most opened EU economy</a:t>
            </a:r>
          </a:p>
          <a:p>
            <a:pPr algn="ctr">
              <a:buFontTx/>
              <a:buChar char="•"/>
            </a:pPr>
            <a:r>
              <a:rPr lang="cs-CZ" sz="2400" b="1" dirty="0"/>
              <a:t> </a:t>
            </a:r>
            <a:r>
              <a:rPr lang="en-GB" sz="2400" b="1" dirty="0"/>
              <a:t>Export share on GDP around 80 %</a:t>
            </a:r>
          </a:p>
          <a:p>
            <a:pPr algn="ctr">
              <a:buFontTx/>
              <a:buChar char="•"/>
            </a:pPr>
            <a:r>
              <a:rPr lang="cs-CZ" sz="2400" b="1" dirty="0"/>
              <a:t> </a:t>
            </a:r>
            <a:r>
              <a:rPr lang="en-GB" sz="2400" b="1" dirty="0"/>
              <a:t>Highly dependent on foreign demand</a:t>
            </a:r>
          </a:p>
          <a:p>
            <a:pPr algn="ctr">
              <a:buFontTx/>
              <a:buChar char="•"/>
            </a:pPr>
            <a:r>
              <a:rPr lang="cs-CZ" sz="2400" b="1" dirty="0"/>
              <a:t> </a:t>
            </a:r>
            <a:r>
              <a:rPr lang="en-GB" sz="2400" b="1" dirty="0"/>
              <a:t>Highly influenced by global economy changes</a:t>
            </a:r>
          </a:p>
          <a:p>
            <a:pPr algn="ctr">
              <a:buFontTx/>
              <a:buChar char="•"/>
            </a:pPr>
            <a:r>
              <a:rPr lang="en-GB" sz="2400" b="1" dirty="0"/>
              <a:t>Arising demographic threats</a:t>
            </a:r>
          </a:p>
          <a:p>
            <a:pPr algn="ctr">
              <a:buFontTx/>
              <a:buChar char="•"/>
            </a:pPr>
            <a:r>
              <a:rPr lang="cs-CZ" sz="2400" b="1" dirty="0"/>
              <a:t> </a:t>
            </a:r>
            <a:r>
              <a:rPr lang="en-GB" sz="2400" b="1" dirty="0"/>
              <a:t>Problems in quality of education (TIMMS, PISA)</a:t>
            </a:r>
          </a:p>
          <a:p>
            <a:pPr algn="ctr">
              <a:buFontTx/>
              <a:buChar char="•"/>
            </a:pPr>
            <a:r>
              <a:rPr lang="cs-CZ" sz="2400" b="1" dirty="0"/>
              <a:t> </a:t>
            </a:r>
            <a:r>
              <a:rPr lang="en-GB" sz="2400" b="1" dirty="0"/>
              <a:t>High share of employment in sectors, which are sensitive to cost of labour  …</a:t>
            </a:r>
          </a:p>
          <a:p>
            <a:pPr algn="ctr">
              <a:buFontTx/>
              <a:buChar char="•"/>
            </a:pPr>
            <a:r>
              <a:rPr lang="cs-CZ" sz="2400" b="1" dirty="0"/>
              <a:t> </a:t>
            </a:r>
            <a:r>
              <a:rPr lang="en-GB" sz="2400" b="1" dirty="0"/>
              <a:t>… and in which outsourcing is frequently used.</a:t>
            </a: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800" b="1" cap="all" dirty="0" smtClean="0">
                <a:solidFill>
                  <a:schemeClr val="bg1"/>
                </a:solidFill>
              </a:rPr>
              <a:t>Small country…</a:t>
            </a:r>
            <a:r>
              <a:rPr lang="cs-CZ" sz="2800" b="1" cap="all" dirty="0" smtClean="0"/>
              <a:t>GLOBAL ECONOMY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08038"/>
          </a:xfrm>
          <a:noFill/>
        </p:spPr>
        <p:txBody>
          <a:bodyPr/>
          <a:lstStyle/>
          <a:p>
            <a:pPr algn="l" eaLnBrk="1" hangingPunct="1"/>
            <a:r>
              <a:rPr lang="cs-CZ" sz="3200" b="1" dirty="0" smtClean="0">
                <a:solidFill>
                  <a:schemeClr val="bg1"/>
                </a:solidFill>
              </a:rPr>
              <a:t>USERS</a:t>
            </a:r>
            <a:endParaRPr lang="en-GB" sz="3200" b="1" dirty="0" smtClean="0">
              <a:solidFill>
                <a:schemeClr val="bg1"/>
              </a:solidFill>
            </a:endParaRPr>
          </a:p>
        </p:txBody>
      </p:sp>
      <p:sp>
        <p:nvSpPr>
          <p:cNvPr id="5" name="TextovéPole 10"/>
          <p:cNvSpPr txBox="1">
            <a:spLocks noChangeArrowheads="1"/>
          </p:cNvSpPr>
          <p:nvPr/>
        </p:nvSpPr>
        <p:spPr bwMode="auto">
          <a:xfrm>
            <a:off x="152400" y="1066800"/>
            <a:ext cx="8763000" cy="458587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Decision makers</a:t>
            </a:r>
          </a:p>
          <a:p>
            <a:pPr marL="352425" indent="3175">
              <a:spcBef>
                <a:spcPct val="20000"/>
              </a:spcBef>
              <a:defRPr/>
            </a:pPr>
            <a:r>
              <a:rPr lang="en-US" sz="2000" dirty="0"/>
              <a:t>(European Commission, Government of the Czech Republic, Ministry of Labour and Social Affairs, Ministry of Education, Regional authorities)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Public employment service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Research institutions</a:t>
            </a:r>
          </a:p>
          <a:p>
            <a:pPr marL="352425" indent="3175">
              <a:spcBef>
                <a:spcPct val="20000"/>
              </a:spcBef>
              <a:defRPr/>
            </a:pPr>
            <a:r>
              <a:rPr lang="en-US" sz="2000" dirty="0"/>
              <a:t>(Cedefop, Czech Academy of Science</a:t>
            </a:r>
            <a:r>
              <a:rPr lang="cs-CZ" sz="2000" dirty="0"/>
              <a:t>, </a:t>
            </a:r>
            <a:r>
              <a:rPr lang="en-US" sz="2000" dirty="0" smtClean="0"/>
              <a:t>Universities)</a:t>
            </a:r>
            <a:endParaRPr lang="en-US" sz="2000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Professional associations and interest groups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Education providers, career counsellors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General public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808038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Products</a:t>
            </a:r>
            <a:endParaRPr lang="en-US" sz="3200" b="1" kern="1200" cap="all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ovéPole 10"/>
          <p:cNvSpPr txBox="1">
            <a:spLocks noChangeArrowheads="1"/>
          </p:cNvSpPr>
          <p:nvPr/>
        </p:nvSpPr>
        <p:spPr bwMode="auto">
          <a:xfrm>
            <a:off x="457200" y="1066800"/>
            <a:ext cx="8382000" cy="46320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Reports, studies – </a:t>
            </a:r>
            <a:r>
              <a:rPr lang="en-US" sz="2500" b="1" u="sng" dirty="0" smtClean="0"/>
              <a:t>focus on interpretation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500" b="1" u="sng" dirty="0" smtClean="0"/>
              <a:t>Combination of qualitative and quantitative approach and other data and information sources</a:t>
            </a:r>
            <a:r>
              <a:rPr lang="en-US" sz="2500" dirty="0" smtClean="0"/>
              <a:t> – for example: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Economic data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Labour market data from </a:t>
            </a:r>
            <a:r>
              <a:rPr lang="en-US" sz="2500" dirty="0" err="1" smtClean="0"/>
              <a:t>labour</a:t>
            </a:r>
            <a:r>
              <a:rPr lang="en-US" sz="2500" dirty="0" smtClean="0"/>
              <a:t> offices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Ad-hoc surveys (quality of graduates etc.)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Scientific articles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500" dirty="0" smtClean="0"/>
              <a:t>News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500" b="1" dirty="0" smtClean="0"/>
              <a:t>Not publishing raw data </a:t>
            </a:r>
            <a:r>
              <a:rPr lang="en-US" sz="2500" dirty="0" smtClean="0"/>
              <a:t>because they are not easy to interpret by non-expert users</a:t>
            </a:r>
            <a:endParaRPr lang="en-US" sz="2500" u="sng" dirty="0" smtClean="0"/>
          </a:p>
          <a:p>
            <a:pPr marL="350838" lvl="1" indent="-176213">
              <a:defRPr/>
            </a:pP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08038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PRODUCTS </a:t>
            </a:r>
            <a:endParaRPr lang="en-GB" sz="3200" b="1" kern="1200" cap="all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ovéPole 10"/>
          <p:cNvSpPr txBox="1">
            <a:spLocks noChangeArrowheads="1"/>
          </p:cNvSpPr>
          <p:nvPr/>
        </p:nvSpPr>
        <p:spPr bwMode="auto">
          <a:xfrm>
            <a:off x="152400" y="1066800"/>
            <a:ext cx="8839200" cy="465358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3000" dirty="0"/>
              <a:t>Decision makers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 Analyses of skill needs and skill gaps as a base for policies and priorities</a:t>
            </a:r>
          </a:p>
          <a:p>
            <a:pPr marL="630238">
              <a:spcBef>
                <a:spcPct val="20000"/>
              </a:spcBef>
              <a:tabLst>
                <a:tab pos="538163" algn="l"/>
              </a:tabLst>
              <a:defRPr/>
            </a:pPr>
            <a:r>
              <a:rPr lang="en-GB" i="1" dirty="0"/>
              <a:t>(Czech Energy Strategy 2010, Project for support of </a:t>
            </a:r>
            <a:r>
              <a:rPr lang="cs-CZ" i="1" dirty="0" smtClean="0"/>
              <a:t>science</a:t>
            </a:r>
            <a:r>
              <a:rPr lang="en-GB" i="1" dirty="0" smtClean="0"/>
              <a:t> </a:t>
            </a:r>
            <a:r>
              <a:rPr lang="en-GB" i="1" dirty="0"/>
              <a:t>and technical  fields of study 2009 ...)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dirty="0"/>
              <a:t> </a:t>
            </a:r>
            <a:r>
              <a:rPr lang="en-GB" b="1" dirty="0"/>
              <a:t>Sector studies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 Ad-hoc consultancy on labour market issues</a:t>
            </a:r>
          </a:p>
          <a:p>
            <a:pPr marL="355600">
              <a:spcBef>
                <a:spcPct val="20000"/>
              </a:spcBef>
              <a:buFont typeface="Wingdings" pitchFamily="2" charset="2"/>
              <a:buChar char="ü"/>
              <a:tabLst>
                <a:tab pos="630238" algn="l"/>
              </a:tabLst>
              <a:defRPr/>
            </a:pPr>
            <a:r>
              <a:rPr lang="en-GB" b="1" dirty="0"/>
              <a:t> Forecast of labour market balance for major occupational and educational  	clusters </a:t>
            </a:r>
            <a:r>
              <a:rPr lang="en-GB" dirty="0"/>
              <a:t>(5 year outlook)</a:t>
            </a:r>
          </a:p>
          <a:p>
            <a:pPr marL="355600">
              <a:spcBef>
                <a:spcPct val="20000"/>
              </a:spcBef>
              <a:buFont typeface="Wingdings" pitchFamily="2" charset="2"/>
              <a:buChar char="ü"/>
              <a:tabLst>
                <a:tab pos="630238" algn="l"/>
              </a:tabLst>
              <a:defRPr/>
            </a:pPr>
            <a:r>
              <a:rPr lang="en-GB" dirty="0"/>
              <a:t> </a:t>
            </a:r>
            <a:r>
              <a:rPr lang="en-GB" b="1" dirty="0"/>
              <a:t>Monitoring of CVET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3000" dirty="0"/>
              <a:t>Public employment service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dirty="0"/>
              <a:t> </a:t>
            </a:r>
            <a:r>
              <a:rPr lang="en-GB" b="1" dirty="0"/>
              <a:t>Forecast of change in total and sectoral employment </a:t>
            </a:r>
            <a:r>
              <a:rPr lang="en-GB" dirty="0"/>
              <a:t>(short term)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dirty="0"/>
              <a:t> </a:t>
            </a:r>
            <a:r>
              <a:rPr lang="en-GB" b="1" dirty="0"/>
              <a:t>Forecast of unemployment rate </a:t>
            </a:r>
            <a:r>
              <a:rPr lang="en-GB" dirty="0"/>
              <a:t>(short term)</a:t>
            </a:r>
          </a:p>
          <a:p>
            <a:pPr marL="352425" indent="3175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dirty="0"/>
              <a:t> </a:t>
            </a:r>
            <a:r>
              <a:rPr lang="en-GB" b="1" dirty="0"/>
              <a:t>Analyses and monitoring of job vacancies </a:t>
            </a:r>
            <a:r>
              <a:rPr lang="en-GB" dirty="0"/>
              <a:t>(ad hoc)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08038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PRODUCTS </a:t>
            </a:r>
            <a:endParaRPr lang="en-GB" sz="3200" b="1" kern="1200" cap="all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64459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4953000" y="1600200"/>
            <a:ext cx="381000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i="1" dirty="0" smtClean="0"/>
              <a:t>Project for support of </a:t>
            </a:r>
            <a:r>
              <a:rPr lang="cs-CZ" i="1" dirty="0" smtClean="0"/>
              <a:t>science</a:t>
            </a:r>
            <a:r>
              <a:rPr lang="en-GB" i="1" dirty="0" smtClean="0"/>
              <a:t> and technical  fields of study 2009</a:t>
            </a:r>
            <a:r>
              <a:rPr lang="cs-CZ" i="1" dirty="0" smtClean="0"/>
              <a:t> – </a:t>
            </a:r>
            <a:r>
              <a:rPr lang="cs-CZ" i="1" dirty="0" err="1" smtClean="0"/>
              <a:t>for</a:t>
            </a:r>
            <a:r>
              <a:rPr lang="cs-CZ" i="1" dirty="0" smtClean="0"/>
              <a:t> </a:t>
            </a:r>
            <a:r>
              <a:rPr lang="cs-CZ" i="1" dirty="0" err="1" smtClean="0"/>
              <a:t>the</a:t>
            </a:r>
            <a:r>
              <a:rPr lang="cs-CZ" i="1" dirty="0" smtClean="0"/>
              <a:t> Ministry </a:t>
            </a:r>
            <a:r>
              <a:rPr lang="cs-CZ" i="1" dirty="0" err="1" smtClean="0"/>
              <a:t>of</a:t>
            </a:r>
            <a:r>
              <a:rPr lang="cs-CZ" i="1" dirty="0" smtClean="0"/>
              <a:t> </a:t>
            </a:r>
            <a:r>
              <a:rPr lang="cs-CZ" i="1" dirty="0" err="1" smtClean="0"/>
              <a:t>Education</a:t>
            </a:r>
            <a:r>
              <a:rPr lang="cs-CZ" i="1" dirty="0" smtClean="0"/>
              <a:t> – </a:t>
            </a:r>
            <a:r>
              <a:rPr lang="cs-CZ" i="1" dirty="0" err="1" smtClean="0"/>
              <a:t>How</a:t>
            </a:r>
            <a:r>
              <a:rPr lang="cs-CZ" i="1" dirty="0" smtClean="0"/>
              <a:t> </a:t>
            </a:r>
            <a:r>
              <a:rPr lang="cs-CZ" i="1" dirty="0" err="1" smtClean="0"/>
              <a:t>the</a:t>
            </a:r>
            <a:r>
              <a:rPr lang="cs-CZ" i="1" dirty="0" smtClean="0"/>
              <a:t> </a:t>
            </a:r>
            <a:r>
              <a:rPr lang="cs-CZ" i="1" dirty="0" err="1" smtClean="0"/>
              <a:t>graduates</a:t>
            </a:r>
            <a:r>
              <a:rPr lang="cs-CZ" i="1" dirty="0" smtClean="0"/>
              <a:t> </a:t>
            </a:r>
            <a:r>
              <a:rPr lang="cs-CZ" i="1" dirty="0" err="1" smtClean="0"/>
              <a:t>fullfill</a:t>
            </a:r>
            <a:r>
              <a:rPr lang="cs-CZ" i="1" dirty="0" smtClean="0"/>
              <a:t> </a:t>
            </a:r>
            <a:r>
              <a:rPr lang="cs-CZ" i="1" dirty="0" err="1" smtClean="0"/>
              <a:t>the</a:t>
            </a:r>
            <a:r>
              <a:rPr lang="cs-CZ" i="1" dirty="0" smtClean="0"/>
              <a:t> </a:t>
            </a:r>
            <a:r>
              <a:rPr lang="cs-CZ" i="1" dirty="0" err="1" smtClean="0"/>
              <a:t>requierements</a:t>
            </a:r>
            <a:r>
              <a:rPr lang="cs-CZ" i="1" dirty="0" smtClean="0"/>
              <a:t> </a:t>
            </a:r>
            <a:r>
              <a:rPr lang="cs-CZ" i="1" dirty="0" err="1" smtClean="0"/>
              <a:t>of</a:t>
            </a:r>
            <a:r>
              <a:rPr lang="cs-CZ" i="1" dirty="0" smtClean="0"/>
              <a:t> </a:t>
            </a:r>
            <a:r>
              <a:rPr lang="cs-CZ" i="1" dirty="0" err="1" smtClean="0"/>
              <a:t>employers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08038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PRODUCTS </a:t>
            </a:r>
            <a:endParaRPr lang="en-GB" sz="3200" b="1" kern="1200" cap="all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ovéPole 10"/>
          <p:cNvSpPr txBox="1">
            <a:spLocks noChangeArrowheads="1"/>
          </p:cNvSpPr>
          <p:nvPr/>
        </p:nvSpPr>
        <p:spPr bwMode="auto">
          <a:xfrm>
            <a:off x="152400" y="1066800"/>
            <a:ext cx="8839200" cy="416729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Research institutions</a:t>
            </a:r>
          </a:p>
          <a:p>
            <a:pPr marL="630238" indent="-274638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Analyses </a:t>
            </a:r>
            <a:r>
              <a:rPr lang="en-GB" i="1" dirty="0"/>
              <a:t>(Transferability of skills in the EU, Demand and supply of qualified staff in Czech R&amp;D)</a:t>
            </a:r>
          </a:p>
          <a:p>
            <a:pPr marL="630238" indent="-274638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Working papers </a:t>
            </a:r>
            <a:r>
              <a:rPr lang="en-GB" i="1" dirty="0"/>
              <a:t>(3 per year on various topics related to labour market, education system and competitiveness)</a:t>
            </a:r>
          </a:p>
          <a:p>
            <a:pPr marL="630238" indent="-274638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Research methodology development and Consulting</a:t>
            </a:r>
            <a:endParaRPr lang="cs-CZ" b="1" dirty="0"/>
          </a:p>
          <a:p>
            <a:pPr marL="630238" indent="-274638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Forecast of graduates, surveys among employers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Professional associations and interest groups</a:t>
            </a:r>
            <a:endParaRPr lang="cs-CZ" sz="3200" dirty="0"/>
          </a:p>
          <a:p>
            <a:pPr marL="630238" indent="-274638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Sector analyses</a:t>
            </a:r>
          </a:p>
          <a:p>
            <a:pPr marL="630238" indent="-274638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Forecasts of graduates, profiles of educational </a:t>
            </a:r>
            <a:r>
              <a:rPr lang="en-GB" b="1" dirty="0" smtClean="0"/>
              <a:t>fields</a:t>
            </a:r>
            <a:endParaRPr lang="en-GB" b="1" dirty="0"/>
          </a:p>
          <a:p>
            <a:pPr marL="630238" indent="-274638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GB" b="1" dirty="0"/>
              <a:t>Consulting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08038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cs-CZ" sz="32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PRODUCTS </a:t>
            </a:r>
            <a:endParaRPr lang="en-GB" sz="3200" b="1" kern="1200" cap="all" dirty="0" smtClean="0">
              <a:solidFill>
                <a:schemeClr val="bg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TextovéPole 10"/>
          <p:cNvSpPr txBox="1">
            <a:spLocks noChangeArrowheads="1"/>
          </p:cNvSpPr>
          <p:nvPr/>
        </p:nvSpPr>
        <p:spPr bwMode="auto">
          <a:xfrm>
            <a:off x="152400" y="1066801"/>
            <a:ext cx="8839200" cy="2677656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Education providers, career </a:t>
            </a:r>
            <a:r>
              <a:rPr lang="en-US" sz="3200" dirty="0" smtClean="0"/>
              <a:t>counselors</a:t>
            </a:r>
          </a:p>
          <a:p>
            <a:pPr marL="627063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dirty="0" smtClean="0"/>
              <a:t>Database of occupations aimed at </a:t>
            </a:r>
            <a:r>
              <a:rPr lang="en-US" dirty="0" err="1" smtClean="0"/>
              <a:t>labour</a:t>
            </a:r>
            <a:r>
              <a:rPr lang="en-US" dirty="0" smtClean="0"/>
              <a:t> market prospects, attractiveness for graduates and employability (job profile</a:t>
            </a:r>
            <a:r>
              <a:rPr lang="cs-CZ" dirty="0" smtClean="0"/>
              <a:t> </a:t>
            </a:r>
            <a:r>
              <a:rPr lang="cs-CZ" dirty="0" err="1" smtClean="0"/>
              <a:t>cards</a:t>
            </a:r>
            <a:r>
              <a:rPr lang="en-US" dirty="0" smtClean="0"/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General public</a:t>
            </a:r>
          </a:p>
          <a:p>
            <a:pPr marL="627063" indent="-3429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u="sng" dirty="0" err="1" smtClean="0">
                <a:solidFill>
                  <a:srgbClr val="006600"/>
                </a:solidFill>
              </a:rPr>
              <a:t>www.czechfutureskills.eu</a:t>
            </a:r>
            <a:r>
              <a:rPr lang="en-US" dirty="0" smtClean="0"/>
              <a:t> website</a:t>
            </a:r>
          </a:p>
          <a:p>
            <a:pPr marL="627063" indent="-342900"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en-US" dirty="0" smtClean="0"/>
              <a:t>Press articles 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Nadpis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cs-CZ" b="1" kern="1200" dirty="0" smtClean="0">
                <a:solidFill>
                  <a:schemeClr val="bg1"/>
                </a:solidFill>
                <a:ea typeface="+mn-ea"/>
                <a:cs typeface="+mn-cs"/>
              </a:rPr>
              <a:t>JOB </a:t>
            </a:r>
            <a:r>
              <a:rPr lang="cs-CZ" b="1" kern="1200" dirty="0" smtClean="0">
                <a:solidFill>
                  <a:srgbClr val="006600"/>
                </a:solidFill>
                <a:ea typeface="+mn-ea"/>
                <a:cs typeface="+mn-cs"/>
              </a:rPr>
              <a:t>PROFILES</a:t>
            </a:r>
          </a:p>
        </p:txBody>
      </p:sp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2" cstate="print"/>
          <a:srcRect l="30000" t="17969" r="28125" b="17969"/>
          <a:stretch>
            <a:fillRect/>
          </a:stretch>
        </p:blipFill>
        <p:spPr bwMode="auto">
          <a:xfrm>
            <a:off x="152400" y="304800"/>
            <a:ext cx="5105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3" cstate="print"/>
          <a:srcRect l="30624" t="28125" r="28125" b="26563"/>
          <a:stretch>
            <a:fillRect/>
          </a:stretch>
        </p:blipFill>
        <p:spPr bwMode="auto">
          <a:xfrm>
            <a:off x="3733800" y="1676400"/>
            <a:ext cx="5029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>
            <a:spLocks noChangeArrowheads="1"/>
          </p:cNvSpPr>
          <p:nvPr/>
        </p:nvSpPr>
        <p:spPr bwMode="auto">
          <a:xfrm>
            <a:off x="2819400" y="5029200"/>
            <a:ext cx="6172200" cy="33855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127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000" dirty="0" smtClean="0"/>
              <a:t>...Example of a job profile card...</a:t>
            </a:r>
            <a:endParaRPr lang="en-US" sz="20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69342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6553200" cy="762000"/>
          </a:xfrm>
          <a:noFill/>
        </p:spPr>
        <p:txBody>
          <a:bodyPr/>
          <a:lstStyle/>
          <a:p>
            <a:pPr algn="l" eaLnBrk="1" hangingPunct="1"/>
            <a:r>
              <a:rPr lang="en-GB" sz="24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Czech Future Skills</a:t>
            </a:r>
            <a:r>
              <a:rPr lang="cs-CZ" sz="24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!</a:t>
            </a:r>
            <a:r>
              <a:rPr lang="en-GB" sz="24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GB" sz="2400" b="1" kern="1200" cap="all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website</a:t>
            </a:r>
          </a:p>
        </p:txBody>
      </p:sp>
      <p:sp>
        <p:nvSpPr>
          <p:cNvPr id="248840" name="AutoShape 8"/>
          <p:cNvSpPr>
            <a:spLocks noChangeArrowheads="1"/>
          </p:cNvSpPr>
          <p:nvPr/>
        </p:nvSpPr>
        <p:spPr bwMode="auto">
          <a:xfrm>
            <a:off x="4038600" y="4724400"/>
            <a:ext cx="4953000" cy="10668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Czech Future Skills</a:t>
            </a:r>
            <a:r>
              <a:rPr lang="cs-CZ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r>
              <a:rPr lang="en-GB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on </a:t>
            </a:r>
          </a:p>
          <a:p>
            <a:pPr algn="ctr">
              <a:defRPr/>
            </a:pPr>
            <a:r>
              <a:rPr lang="en-GB" sz="2800" b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www.</a:t>
            </a:r>
            <a:r>
              <a:rPr lang="cs-CZ" sz="2800" b="1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czechfutureskills.eu</a:t>
            </a:r>
            <a:endParaRPr lang="en-GB" sz="28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2773" name="Picture 2" descr="C:\Documents and Settings\lapacek\Local Settings\Temporary Internet Files\Content.IE5\IO7U1ALS\MCj0230425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349031">
            <a:off x="6878638" y="2079625"/>
            <a:ext cx="2035175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28600" y="15240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Future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>
                <a:solidFill>
                  <a:schemeClr val="bg1"/>
                </a:solidFill>
              </a:rPr>
              <a:t>of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/>
              <a:t>future</a:t>
            </a:r>
            <a:r>
              <a:rPr lang="cs-CZ" sz="3200" b="1" cap="all" dirty="0" smtClean="0"/>
              <a:t>…</a:t>
            </a:r>
            <a:endParaRPr lang="en-GB" sz="3200" b="1" cap="all" dirty="0" smtClean="0"/>
          </a:p>
        </p:txBody>
      </p:sp>
      <p:sp>
        <p:nvSpPr>
          <p:cNvPr id="8" name="TextovéPole 10"/>
          <p:cNvSpPr txBox="1">
            <a:spLocks noChangeArrowheads="1"/>
          </p:cNvSpPr>
          <p:nvPr/>
        </p:nvSpPr>
        <p:spPr bwMode="auto">
          <a:xfrm>
            <a:off x="304800" y="1219200"/>
            <a:ext cx="8534400" cy="378565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000" u="sng" dirty="0" smtClean="0"/>
              <a:t>Future trends and aims of forecasting activities in the CR: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 smtClean="0"/>
              <a:t>Setting of system – so far project-based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 smtClean="0"/>
              <a:t>Regional forecasting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 smtClean="0"/>
              <a:t>New sector studies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000" dirty="0" smtClean="0"/>
              <a:t>Focus on data-mining methods and their use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3000" dirty="0" err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6096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cs-CZ" b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 FOR YOUR ATTENTION!</a:t>
            </a:r>
          </a:p>
          <a:p>
            <a:pPr algn="ctr" eaLnBrk="1" hangingPunct="1">
              <a:buFontTx/>
              <a:buNone/>
              <a:defRPr/>
            </a:pPr>
            <a:endParaRPr lang="cs-CZ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1371600" y="3124200"/>
            <a:ext cx="6400800" cy="2514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cs-CZ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		Hana Zackova</a:t>
            </a:r>
            <a:r>
              <a:rPr lang="cs-CZ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              		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cs-CZ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cs-CZ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zackova@</a:t>
            </a:r>
            <a:r>
              <a:rPr lang="cs-CZ" b="1" u="sng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nvf.cz</a:t>
            </a:r>
            <a:r>
              <a:rPr lang="cs-CZ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cs-CZ" b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cs-CZ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	</a:t>
            </a:r>
            <a:endParaRPr lang="cs-CZ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cs-CZ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endParaRPr lang="cs-CZ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National 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Training Fund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National Observatory for Employment and Training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cs-CZ" b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www.</a:t>
            </a:r>
            <a:r>
              <a:rPr lang="cs-CZ" b="1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nvf.cz</a:t>
            </a:r>
            <a:r>
              <a:rPr lang="cs-CZ" b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cs-CZ" b="1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observatory</a:t>
            </a:r>
            <a:endParaRPr lang="cs-CZ" b="1" u="sng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cs-CZ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www.</a:t>
            </a:r>
            <a:r>
              <a:rPr lang="cs-CZ" b="1" u="sng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czechfutureskills.eu</a:t>
            </a:r>
            <a:endParaRPr lang="cs-CZ" b="1" u="sng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533400" y="11430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>
                <a:latin typeface="+mn-lt"/>
              </a:rPr>
              <a:t>Skill needs forecasting in the CR started with the new </a:t>
            </a:r>
            <a:r>
              <a:rPr lang="en-US" sz="2400" kern="0" dirty="0" smtClean="0">
                <a:latin typeface="+mn-lt"/>
              </a:rPr>
              <a:t>millennium</a:t>
            </a:r>
            <a:r>
              <a:rPr lang="cs-CZ" sz="2400" kern="0" dirty="0" smtClean="0">
                <a:latin typeface="+mn-lt"/>
              </a:rPr>
              <a:t> (1999)</a:t>
            </a:r>
            <a:endParaRPr lang="en-US" sz="24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cs-CZ" sz="2400" kern="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>
                <a:latin typeface="+mn-lt"/>
              </a:rPr>
              <a:t>First </a:t>
            </a:r>
            <a:r>
              <a:rPr lang="en-US" sz="2400" kern="0" dirty="0">
                <a:latin typeface="+mn-lt"/>
              </a:rPr>
              <a:t>initiatives came mainly from experts and researchers, in particular on the project basis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>
                <a:latin typeface="+mn-lt"/>
              </a:rPr>
              <a:t>Most </a:t>
            </a:r>
            <a:r>
              <a:rPr lang="en-US" sz="2400" kern="0" dirty="0">
                <a:latin typeface="+mn-lt"/>
              </a:rPr>
              <a:t>of the projects contracted by the Ministry of Labour and Social Affairs and the Ministry of Education, Youth and </a:t>
            </a:r>
            <a:r>
              <a:rPr lang="en-US" sz="2400" kern="0" dirty="0" smtClean="0">
                <a:latin typeface="+mn-lt"/>
              </a:rPr>
              <a:t>Sport</a:t>
            </a:r>
            <a:endParaRPr lang="cs-CZ" sz="2400" kern="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cs-CZ" sz="2400" kern="0" dirty="0" smtClean="0">
                <a:latin typeface="+mn-lt"/>
              </a:rPr>
              <a:t>2009 </a:t>
            </a:r>
            <a:r>
              <a:rPr lang="cs-CZ" sz="2400" kern="0" dirty="0" err="1" smtClean="0">
                <a:latin typeface="+mn-lt"/>
              </a:rPr>
              <a:t>results</a:t>
            </a:r>
            <a:r>
              <a:rPr lang="cs-CZ" sz="2400" kern="0" dirty="0" smtClean="0">
                <a:latin typeface="+mn-lt"/>
              </a:rPr>
              <a:t> </a:t>
            </a:r>
            <a:r>
              <a:rPr lang="cs-CZ" sz="2400" kern="0" dirty="0" err="1" smtClean="0">
                <a:latin typeface="+mn-lt"/>
              </a:rPr>
              <a:t>for</a:t>
            </a:r>
            <a:r>
              <a:rPr lang="cs-CZ" sz="2400" kern="0" dirty="0" smtClean="0">
                <a:latin typeface="+mn-lt"/>
              </a:rPr>
              <a:t> </a:t>
            </a:r>
            <a:r>
              <a:rPr lang="cs-CZ" sz="2400" kern="0" dirty="0" err="1" smtClean="0">
                <a:latin typeface="+mn-lt"/>
              </a:rPr>
              <a:t>general</a:t>
            </a:r>
            <a:r>
              <a:rPr lang="cs-CZ" sz="2400" kern="0" dirty="0" smtClean="0">
                <a:latin typeface="+mn-lt"/>
              </a:rPr>
              <a:t> public </a:t>
            </a:r>
            <a:r>
              <a:rPr lang="cs-CZ" sz="2400" kern="0" dirty="0" err="1" smtClean="0">
                <a:latin typeface="+mn-lt"/>
              </a:rPr>
              <a:t>published</a:t>
            </a:r>
            <a:r>
              <a:rPr lang="cs-CZ" sz="2400" kern="0" dirty="0" smtClean="0">
                <a:latin typeface="+mn-lt"/>
              </a:rPr>
              <a:t> on </a:t>
            </a:r>
            <a:r>
              <a:rPr lang="cs-CZ" sz="2400" kern="0" dirty="0" err="1" smtClean="0">
                <a:latin typeface="+mn-lt"/>
              </a:rPr>
              <a:t>website</a:t>
            </a:r>
            <a:endParaRPr lang="en-US" sz="2400" kern="0" dirty="0">
              <a:latin typeface="+mn-lt"/>
            </a:endParaRPr>
          </a:p>
        </p:txBody>
      </p:sp>
      <p:pic>
        <p:nvPicPr>
          <p:cNvPr id="16388" name="Picture 5" descr="C:\Documents and Settings\lapacek\Local Settings\Temporary Internet Files\Content.IE5\GU2GNN3M\MCj019784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47800"/>
            <a:ext cx="45005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C:\Documents and Settings\lapacek\Local Settings\Temporary Internet Files\Content.IE5\IO7U1ALS\MCHM00363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69950">
            <a:off x="7620000" y="4419600"/>
            <a:ext cx="1295400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C:\Documents and Settings\lapacek\Local Settings\Temporary Internet Files\Content.IE5\GU2GNN3M\MCHM00361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24400"/>
            <a:ext cx="109220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  <a:noFill/>
        </p:spPr>
        <p:txBody>
          <a:bodyPr/>
          <a:lstStyle/>
          <a:p>
            <a:pPr algn="l" eaLnBrk="1" hangingPunct="1"/>
            <a:r>
              <a:rPr lang="cs-CZ" sz="28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12 YEARS OF </a:t>
            </a:r>
            <a:r>
              <a:rPr lang="cs-CZ" sz="2800" b="1" kern="1200" cap="all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SKILL NEEDS FORECASTING</a:t>
            </a:r>
            <a:endParaRPr lang="en-GB" sz="2800" b="1" kern="1200" cap="all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28600" y="0"/>
            <a:ext cx="8686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800" b="1" cap="all" dirty="0" smtClean="0">
                <a:solidFill>
                  <a:schemeClr val="bg1"/>
                </a:solidFill>
              </a:rPr>
              <a:t>What do we have</a:t>
            </a:r>
            <a:r>
              <a:rPr lang="cs-CZ" sz="2800" b="1" cap="all" dirty="0" smtClean="0">
                <a:solidFill>
                  <a:schemeClr val="bg1"/>
                </a:solidFill>
              </a:rPr>
              <a:t> </a:t>
            </a:r>
            <a:r>
              <a:rPr lang="en-GB" sz="2800" b="1" cap="all" dirty="0" smtClean="0"/>
              <a:t>in Czech Republic?</a:t>
            </a:r>
          </a:p>
        </p:txBody>
      </p:sp>
      <p:sp>
        <p:nvSpPr>
          <p:cNvPr id="7171" name="TextovéPole 10"/>
          <p:cNvSpPr txBox="1">
            <a:spLocks noChangeArrowheads="1"/>
          </p:cNvSpPr>
          <p:nvPr/>
        </p:nvSpPr>
        <p:spPr bwMode="auto">
          <a:xfrm>
            <a:off x="5334000" y="1066800"/>
            <a:ext cx="3505200" cy="396875"/>
          </a:xfrm>
          <a:prstGeom prst="rect">
            <a:avLst/>
          </a:prstGeom>
          <a:solidFill>
            <a:srgbClr val="FFFF99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2000" b="1">
                <a:solidFill>
                  <a:srgbClr val="006600"/>
                </a:solidFill>
              </a:rPr>
              <a:t>ROA-CERGE MODEL</a:t>
            </a:r>
            <a:endParaRPr lang="en-GB" sz="2000" b="1">
              <a:solidFill>
                <a:srgbClr val="006600"/>
              </a:solidFill>
            </a:endParaRPr>
          </a:p>
        </p:txBody>
      </p:sp>
      <p:pic>
        <p:nvPicPr>
          <p:cNvPr id="7172" name="Picture 4" descr="observator_angl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524000"/>
            <a:ext cx="685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1524000"/>
            <a:ext cx="8382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524000"/>
            <a:ext cx="10668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ovéPole 10"/>
          <p:cNvSpPr txBox="1">
            <a:spLocks noChangeArrowheads="1"/>
          </p:cNvSpPr>
          <p:nvPr/>
        </p:nvSpPr>
        <p:spPr bwMode="auto">
          <a:xfrm>
            <a:off x="4495800" y="2362200"/>
            <a:ext cx="4495800" cy="701675"/>
          </a:xfrm>
          <a:prstGeom prst="rect">
            <a:avLst/>
          </a:prstGeom>
          <a:solidFill>
            <a:srgbClr val="FFFF99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2000" b="1">
                <a:solidFill>
                  <a:srgbClr val="006600"/>
                </a:solidFill>
              </a:rPr>
              <a:t>SECTOR STUDIES, BRANCH LABOUR MARKET (LM) ANALYSES</a:t>
            </a:r>
            <a:endParaRPr lang="en-GB" sz="2000" b="1">
              <a:solidFill>
                <a:srgbClr val="006600"/>
              </a:solidFill>
            </a:endParaRPr>
          </a:p>
        </p:txBody>
      </p:sp>
      <p:pic>
        <p:nvPicPr>
          <p:cNvPr id="7176" name="Picture 9" descr="observator_angl_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3124200"/>
            <a:ext cx="795338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TextovéPole 10"/>
          <p:cNvSpPr txBox="1">
            <a:spLocks noChangeArrowheads="1"/>
          </p:cNvSpPr>
          <p:nvPr/>
        </p:nvSpPr>
        <p:spPr bwMode="auto">
          <a:xfrm>
            <a:off x="228600" y="2362200"/>
            <a:ext cx="3886200" cy="701675"/>
          </a:xfrm>
          <a:prstGeom prst="rect">
            <a:avLst/>
          </a:prstGeom>
          <a:solidFill>
            <a:srgbClr val="FFFF99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2000" b="1" dirty="0">
                <a:solidFill>
                  <a:srgbClr val="006600"/>
                </a:solidFill>
              </a:rPr>
              <a:t>SECTOR SKILL COUNCILS, SECTOR AGREEMENTS  </a:t>
            </a:r>
            <a:endParaRPr lang="en-GB" sz="2000" b="1" dirty="0">
              <a:solidFill>
                <a:srgbClr val="006600"/>
              </a:solidFill>
            </a:endParaRPr>
          </a:p>
        </p:txBody>
      </p:sp>
      <p:pic>
        <p:nvPicPr>
          <p:cNvPr id="717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6250" y="3124200"/>
            <a:ext cx="10477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52600" y="3124200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124200"/>
            <a:ext cx="6334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TextovéPole 10"/>
          <p:cNvSpPr txBox="1">
            <a:spLocks noChangeArrowheads="1"/>
          </p:cNvSpPr>
          <p:nvPr/>
        </p:nvSpPr>
        <p:spPr bwMode="auto">
          <a:xfrm>
            <a:off x="4495800" y="4037013"/>
            <a:ext cx="4495800" cy="1525587"/>
          </a:xfrm>
          <a:prstGeom prst="rect">
            <a:avLst/>
          </a:prstGeom>
          <a:solidFill>
            <a:srgbClr val="FFFF99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2000" b="1">
                <a:solidFill>
                  <a:srgbClr val="006600"/>
                </a:solidFill>
              </a:rPr>
              <a:t>INFORMATION ON/FOR GRADUATES</a:t>
            </a:r>
          </a:p>
          <a:p>
            <a:r>
              <a:rPr lang="en-GB" b="1">
                <a:solidFill>
                  <a:srgbClr val="006600"/>
                </a:solidFill>
              </a:rPr>
              <a:t>Analysis of graduates´ LM success</a:t>
            </a:r>
          </a:p>
          <a:p>
            <a:r>
              <a:rPr lang="en-GB" b="1">
                <a:solidFill>
                  <a:srgbClr val="006600"/>
                </a:solidFill>
              </a:rPr>
              <a:t>Surveys on  graduates skills</a:t>
            </a:r>
          </a:p>
          <a:p>
            <a:r>
              <a:rPr lang="en-GB" b="1">
                <a:solidFill>
                  <a:srgbClr val="006600"/>
                </a:solidFill>
              </a:rPr>
              <a:t>Information for graduates</a:t>
            </a:r>
          </a:p>
        </p:txBody>
      </p:sp>
      <p:pic>
        <p:nvPicPr>
          <p:cNvPr id="7182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67600" y="5229225"/>
            <a:ext cx="9906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74075" y="52578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4" name="TextovéPole 10"/>
          <p:cNvSpPr txBox="1">
            <a:spLocks noChangeArrowheads="1"/>
          </p:cNvSpPr>
          <p:nvPr/>
        </p:nvSpPr>
        <p:spPr bwMode="auto">
          <a:xfrm>
            <a:off x="152400" y="4343400"/>
            <a:ext cx="4191000" cy="1006475"/>
          </a:xfrm>
          <a:prstGeom prst="rect">
            <a:avLst/>
          </a:prstGeom>
          <a:solidFill>
            <a:srgbClr val="FFFF99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2000" b="1">
                <a:solidFill>
                  <a:srgbClr val="006600"/>
                </a:solidFill>
              </a:rPr>
              <a:t>REGIONAL COMPETITIVENESS ANALYSES AND RELATED LM AND EDUCATION STRATEGIES   </a:t>
            </a:r>
            <a:endParaRPr lang="en-GB" sz="2000" b="1">
              <a:solidFill>
                <a:srgbClr val="006600"/>
              </a:solidFill>
            </a:endParaRPr>
          </a:p>
        </p:txBody>
      </p:sp>
      <p:pic>
        <p:nvPicPr>
          <p:cNvPr id="7185" name="Picture 1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" y="1066800"/>
            <a:ext cx="3048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90800" y="1447800"/>
            <a:ext cx="15811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971800"/>
            <a:ext cx="15605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143000"/>
            <a:ext cx="32004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AutoShape 12"/>
          <p:cNvSpPr>
            <a:spLocks noChangeArrowheads="1"/>
          </p:cNvSpPr>
          <p:nvPr/>
        </p:nvSpPr>
        <p:spPr bwMode="auto">
          <a:xfrm>
            <a:off x="1143000" y="1828800"/>
            <a:ext cx="2743200" cy="1066800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dirty="0"/>
              <a:t>PLUS:</a:t>
            </a:r>
          </a:p>
          <a:p>
            <a:pPr algn="ctr"/>
            <a:r>
              <a:rPr lang="en-GB" dirty="0" smtClean="0"/>
              <a:t>Employment </a:t>
            </a:r>
            <a:r>
              <a:rPr lang="en-GB" dirty="0"/>
              <a:t>offices, </a:t>
            </a:r>
          </a:p>
          <a:p>
            <a:pPr algn="ctr"/>
            <a:r>
              <a:rPr lang="en-GB" dirty="0"/>
              <a:t>Career Guidance Centres</a:t>
            </a:r>
          </a:p>
        </p:txBody>
      </p:sp>
      <p:sp>
        <p:nvSpPr>
          <p:cNvPr id="20486" name="AutoShape 13"/>
          <p:cNvSpPr>
            <a:spLocks noChangeArrowheads="1"/>
          </p:cNvSpPr>
          <p:nvPr/>
        </p:nvSpPr>
        <p:spPr bwMode="auto">
          <a:xfrm>
            <a:off x="1143000" y="3581400"/>
            <a:ext cx="2819400" cy="1066800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dirty="0"/>
              <a:t>PLUS:</a:t>
            </a:r>
          </a:p>
          <a:p>
            <a:pPr algn="ctr"/>
            <a:r>
              <a:rPr lang="en-GB" dirty="0"/>
              <a:t>Schools, guidance system</a:t>
            </a:r>
            <a:r>
              <a:rPr lang="cs-CZ" dirty="0"/>
              <a:t>,</a:t>
            </a:r>
          </a:p>
          <a:p>
            <a:pPr algn="ctr"/>
            <a:r>
              <a:rPr lang="en-GB" dirty="0"/>
              <a:t> CVET institutions </a:t>
            </a:r>
          </a:p>
          <a:p>
            <a:pPr algn="ctr"/>
            <a:endParaRPr lang="en-GB" dirty="0"/>
          </a:p>
        </p:txBody>
      </p:sp>
      <p:sp>
        <p:nvSpPr>
          <p:cNvPr id="20487" name="AutoShape 14"/>
          <p:cNvSpPr>
            <a:spLocks noChangeArrowheads="1"/>
          </p:cNvSpPr>
          <p:nvPr/>
        </p:nvSpPr>
        <p:spPr bwMode="auto">
          <a:xfrm>
            <a:off x="609600" y="4953000"/>
            <a:ext cx="3352800" cy="6096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60000"/>
              </a:spcBef>
            </a:pPr>
            <a:r>
              <a:rPr lang="cs-CZ" sz="1900" b="1">
                <a:solidFill>
                  <a:srgbClr val="006600"/>
                </a:solidFill>
              </a:rPr>
              <a:t>REGIONAL AUTHORITIES</a:t>
            </a:r>
            <a:endParaRPr lang="en-GB" sz="1900" b="1">
              <a:solidFill>
                <a:srgbClr val="006600"/>
              </a:solidFill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 rot="16200000">
            <a:off x="4343400" y="2438400"/>
            <a:ext cx="2057400" cy="1905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572000" y="2362200"/>
            <a:ext cx="1524000" cy="2209800"/>
          </a:xfrm>
          <a:prstGeom prst="roundRect">
            <a:avLst>
              <a:gd name="adj" fmla="val 16667"/>
            </a:avLst>
          </a:prstGeom>
          <a:solidFill>
            <a:srgbClr val="FFFF99">
              <a:alpha val="5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dirty="0"/>
              <a:t>Forecasting </a:t>
            </a:r>
            <a:endParaRPr lang="cs-CZ" dirty="0"/>
          </a:p>
          <a:p>
            <a:pPr algn="ctr"/>
            <a:r>
              <a:rPr lang="en-GB" dirty="0"/>
              <a:t>priorities, </a:t>
            </a:r>
          </a:p>
          <a:p>
            <a:pPr algn="ctr"/>
            <a:r>
              <a:rPr lang="en-GB" dirty="0"/>
              <a:t>labour market </a:t>
            </a:r>
            <a:endParaRPr lang="cs-CZ" dirty="0"/>
          </a:p>
          <a:p>
            <a:pPr algn="ctr"/>
            <a:r>
              <a:rPr lang="en-GB" dirty="0"/>
              <a:t>and </a:t>
            </a:r>
          </a:p>
          <a:p>
            <a:pPr algn="ctr"/>
            <a:r>
              <a:rPr lang="en-GB" dirty="0"/>
              <a:t>education </a:t>
            </a:r>
            <a:endParaRPr lang="cs-CZ" dirty="0"/>
          </a:p>
          <a:p>
            <a:pPr algn="ctr"/>
            <a:r>
              <a:rPr lang="en-GB" dirty="0"/>
              <a:t>strategies</a:t>
            </a:r>
          </a:p>
        </p:txBody>
      </p:sp>
      <p:pic>
        <p:nvPicPr>
          <p:cNvPr id="11" name="Picture 9" descr="observator_angl_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352800"/>
            <a:ext cx="795338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3200" b="1" cap="all" dirty="0" err="1" smtClean="0">
                <a:solidFill>
                  <a:schemeClr val="bg1"/>
                </a:solidFill>
              </a:rPr>
              <a:t>Responsibility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/>
              <a:t>for</a:t>
            </a:r>
            <a:r>
              <a:rPr lang="cs-CZ" sz="3200" b="1" cap="all" dirty="0" smtClean="0"/>
              <a:t> </a:t>
            </a:r>
            <a:r>
              <a:rPr lang="cs-CZ" sz="3200" b="1" cap="all" dirty="0" err="1" smtClean="0"/>
              <a:t>forecasting</a:t>
            </a:r>
            <a:endParaRPr lang="en-GB" sz="3200" b="1" cap="all" dirty="0" smtClean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 l="35742" t="43213" r="34961" b="40672"/>
          <a:stretch>
            <a:fillRect/>
          </a:stretch>
        </p:blipFill>
        <p:spPr bwMode="auto">
          <a:xfrm>
            <a:off x="6629400" y="2514600"/>
            <a:ext cx="178593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sz="1800" b="1" u="sng" dirty="0" smtClean="0"/>
              <a:t>Analytic and research department</a:t>
            </a:r>
            <a:r>
              <a:rPr lang="en-US" sz="1800" u="sng" dirty="0" smtClean="0"/>
              <a:t> </a:t>
            </a:r>
            <a:r>
              <a:rPr lang="en-US" sz="1800" dirty="0" smtClean="0"/>
              <a:t>of the National Training Fund (not-for-profit NGO)</a:t>
            </a:r>
          </a:p>
          <a:p>
            <a:r>
              <a:rPr lang="en-US" sz="1800" b="1" dirty="0" smtClean="0"/>
              <a:t>Established in 1996 </a:t>
            </a:r>
            <a:r>
              <a:rPr lang="en-US" sz="1800" dirty="0" smtClean="0"/>
              <a:t>from ETF Initiative (analytic and reference point, 2 employees – systematic enhancement of activities)</a:t>
            </a:r>
          </a:p>
          <a:p>
            <a:r>
              <a:rPr lang="en-US" sz="1800" b="1" u="sng" dirty="0" smtClean="0"/>
              <a:t>Team </a:t>
            </a:r>
            <a:r>
              <a:rPr lang="en-US" sz="1800" dirty="0" smtClean="0"/>
              <a:t>– 11 experts (economy, sociology) – other than forecasting activities but lot in cooperation with other institution and external experts	</a:t>
            </a:r>
          </a:p>
          <a:p>
            <a:pPr lvl="4"/>
            <a:r>
              <a:rPr lang="en-US" sz="1800" dirty="0" smtClean="0"/>
              <a:t>Forecasting of skill needs</a:t>
            </a:r>
          </a:p>
          <a:p>
            <a:pPr lvl="4"/>
            <a:r>
              <a:rPr lang="en-US" sz="1800" dirty="0" smtClean="0"/>
              <a:t>Research on relations between </a:t>
            </a:r>
            <a:r>
              <a:rPr lang="en-US" sz="1800" dirty="0" err="1" smtClean="0"/>
              <a:t>labour</a:t>
            </a:r>
            <a:r>
              <a:rPr lang="en-US" sz="1800" dirty="0" smtClean="0"/>
              <a:t> market and (continuing) education</a:t>
            </a:r>
          </a:p>
          <a:p>
            <a:pPr lvl="4"/>
            <a:r>
              <a:rPr lang="en-US" sz="1800" dirty="0" smtClean="0"/>
              <a:t>National coordination of international partnerships and networks (ReferNet, Regional LM Monitoring)</a:t>
            </a:r>
          </a:p>
          <a:p>
            <a:pPr lvl="4"/>
            <a:r>
              <a:rPr lang="en-US" sz="1800" dirty="0" smtClean="0"/>
              <a:t>Analyses of human resources as a factor of competitiveness</a:t>
            </a:r>
          </a:p>
          <a:p>
            <a:pPr lvl="4"/>
            <a:r>
              <a:rPr lang="en-US" sz="1800" dirty="0" smtClean="0"/>
              <a:t>Data collection, surveys,  ad-hoc analyses, suggestions of system measures</a:t>
            </a:r>
          </a:p>
          <a:p>
            <a:endParaRPr lang="cs-CZ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cs-CZ" sz="26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National</a:t>
            </a:r>
            <a:r>
              <a:rPr lang="cs-CZ" sz="26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cs-CZ" sz="2600" b="1" kern="1200" cap="all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Observatory</a:t>
            </a:r>
            <a:r>
              <a:rPr lang="cs-CZ" sz="2600" b="1" kern="1200" cap="all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cs-CZ" sz="26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cs-CZ" sz="26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</a:br>
            <a:r>
              <a:rPr lang="cs-CZ" sz="26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of</a:t>
            </a:r>
            <a:r>
              <a:rPr lang="cs-CZ" sz="26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cs-CZ" sz="2600" b="1" kern="1200" cap="all" dirty="0" err="1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Employment</a:t>
            </a:r>
            <a:r>
              <a:rPr lang="cs-CZ" sz="2600" b="1" kern="1200" cap="all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cs-CZ" sz="2600" b="1" kern="1200" cap="all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and </a:t>
            </a:r>
            <a:r>
              <a:rPr lang="cs-CZ" sz="2600" b="1" kern="1200" cap="all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Training</a:t>
            </a:r>
            <a:r>
              <a:rPr lang="cs-CZ" sz="2600" b="1" kern="1200" cap="all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(NOET)</a:t>
            </a:r>
            <a:endParaRPr lang="en-GB" sz="2600" b="1" kern="1200" cap="all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33400" y="2971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b="1" dirty="0" smtClean="0"/>
              <a:t>    </a:t>
            </a:r>
            <a:r>
              <a:rPr lang="cs-CZ" b="1" u="sng" dirty="0" err="1" smtClean="0"/>
              <a:t>Activities</a:t>
            </a:r>
            <a:r>
              <a:rPr lang="cs-CZ" b="1" u="sng" dirty="0" smtClean="0"/>
              <a:t>: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808038"/>
          </a:xfrm>
          <a:noFill/>
        </p:spPr>
        <p:txBody>
          <a:bodyPr/>
          <a:lstStyle/>
          <a:p>
            <a:pPr algn="l" eaLnBrk="1" hangingPunct="1"/>
            <a:r>
              <a:rPr lang="cs-CZ" sz="3200" b="1" dirty="0" smtClean="0">
                <a:solidFill>
                  <a:schemeClr val="bg1"/>
                </a:solidFill>
              </a:rPr>
              <a:t>NOET FORECASTING </a:t>
            </a:r>
            <a:r>
              <a:rPr lang="cs-CZ" sz="3200" b="1" dirty="0" smtClean="0">
                <a:solidFill>
                  <a:srgbClr val="006600"/>
                </a:solidFill>
              </a:rPr>
              <a:t>APPROACHES</a:t>
            </a:r>
            <a:endParaRPr lang="en-GB" sz="3200" b="1" dirty="0" smtClean="0">
              <a:solidFill>
                <a:srgbClr val="006600"/>
              </a:solidFill>
            </a:endParaRPr>
          </a:p>
        </p:txBody>
      </p:sp>
      <p:sp>
        <p:nvSpPr>
          <p:cNvPr id="5" name="TextovéPole 10"/>
          <p:cNvSpPr txBox="1">
            <a:spLocks noChangeArrowheads="1"/>
          </p:cNvSpPr>
          <p:nvPr/>
        </p:nvSpPr>
        <p:spPr bwMode="auto">
          <a:xfrm>
            <a:off x="152400" y="990600"/>
            <a:ext cx="8839200" cy="460126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0838" lvl="1" indent="-176213">
              <a:defRPr/>
            </a:pPr>
            <a:r>
              <a:rPr lang="en-GB" sz="2600" b="1" dirty="0"/>
              <a:t>1. </a:t>
            </a:r>
            <a:r>
              <a:rPr lang="cs-CZ" sz="2600" b="1" dirty="0"/>
              <a:t>L</a:t>
            </a:r>
            <a:r>
              <a:rPr lang="en-GB" sz="2600" b="1" dirty="0" err="1"/>
              <a:t>ong</a:t>
            </a:r>
            <a:r>
              <a:rPr lang="en-GB" sz="2600" b="1" dirty="0"/>
              <a:t>- and medium-term forecasting</a:t>
            </a:r>
          </a:p>
          <a:p>
            <a:pPr lvl="1" indent="-274638">
              <a:buFont typeface="Arial" pitchFamily="34" charset="0"/>
              <a:buChar char="•"/>
              <a:defRPr/>
            </a:pPr>
            <a:r>
              <a:rPr lang="en-GB" sz="2500" dirty="0"/>
              <a:t> Quantitative model projections</a:t>
            </a:r>
          </a:p>
          <a:p>
            <a:pPr lvl="1" indent="-274638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500" dirty="0"/>
              <a:t> Qualitative sector studies </a:t>
            </a:r>
            <a:endParaRPr lang="en-GB" sz="1200" dirty="0"/>
          </a:p>
          <a:p>
            <a:pPr marL="452438" lvl="1" indent="-269875">
              <a:defRPr/>
            </a:pPr>
            <a:r>
              <a:rPr lang="en-GB" sz="2600" b="1" dirty="0"/>
              <a:t>2. </a:t>
            </a:r>
            <a:r>
              <a:rPr lang="cs-CZ" sz="2600" b="1" dirty="0"/>
              <a:t>S</a:t>
            </a:r>
            <a:r>
              <a:rPr lang="en-GB" sz="2600" b="1" dirty="0" err="1"/>
              <a:t>hort</a:t>
            </a:r>
            <a:r>
              <a:rPr lang="en-GB" sz="2600" b="1" dirty="0"/>
              <a:t> term labour market trends </a:t>
            </a:r>
          </a:p>
          <a:p>
            <a:pPr marL="538163" lvl="1" indent="-355600">
              <a:buFont typeface="Arial" pitchFamily="34" charset="0"/>
              <a:buChar char="•"/>
              <a:defRPr/>
            </a:pPr>
            <a:r>
              <a:rPr lang="en-GB" sz="2500" dirty="0"/>
              <a:t>Monitoring of job vacancies</a:t>
            </a:r>
          </a:p>
          <a:p>
            <a:pPr marL="538163" lvl="1" indent="-3556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2500" dirty="0"/>
              <a:t>Predictions of unemployment rate and change in total and sector employment</a:t>
            </a:r>
            <a:endParaRPr lang="cs-CZ" sz="2500" dirty="0"/>
          </a:p>
          <a:p>
            <a:pPr marL="538163" lvl="1" indent="-355600">
              <a:spcAft>
                <a:spcPts val="600"/>
              </a:spcAft>
              <a:defRPr/>
            </a:pPr>
            <a:r>
              <a:rPr lang="en-GB" sz="2600" b="1" dirty="0"/>
              <a:t>3. Labour market analyses</a:t>
            </a:r>
          </a:p>
          <a:p>
            <a:pPr marL="538163" lvl="1" indent="-355600">
              <a:buFont typeface="Arial" pitchFamily="34" charset="0"/>
              <a:buChar char="•"/>
              <a:defRPr/>
            </a:pPr>
            <a:r>
              <a:rPr lang="en-GB" sz="2500" dirty="0"/>
              <a:t>Competitiveness of the Czech economy – Quality of human resources</a:t>
            </a:r>
          </a:p>
          <a:p>
            <a:pPr marL="538163" lvl="1" indent="-355600">
              <a:buFont typeface="Arial" pitchFamily="34" charset="0"/>
              <a:buChar char="•"/>
              <a:defRPr/>
            </a:pPr>
            <a:r>
              <a:rPr lang="en-GB" sz="2500" dirty="0"/>
              <a:t>Ad-hoc surveys and analyses (quality of graduates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10"/>
          <p:cNvSpPr txBox="1">
            <a:spLocks noChangeArrowheads="1"/>
          </p:cNvSpPr>
          <p:nvPr/>
        </p:nvSpPr>
        <p:spPr bwMode="auto">
          <a:xfrm>
            <a:off x="152400" y="990600"/>
            <a:ext cx="8839200" cy="44935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FFFF99">
                  <a:alpha val="8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0838" lvl="1" indent="-176213">
              <a:defRPr/>
            </a:pPr>
            <a:r>
              <a:rPr lang="en-US" sz="2600" b="1" u="sng" dirty="0" smtClean="0"/>
              <a:t>Model ROA-CERGE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600" dirty="0" smtClean="0"/>
              <a:t>Developed in ROA (Netherlands) – since 2001 being implemented in CR 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600" dirty="0" smtClean="0"/>
              <a:t>Since than methodological improvements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600" dirty="0" smtClean="0"/>
              <a:t>Time horizon: 5 years</a:t>
            </a:r>
          </a:p>
          <a:p>
            <a:pPr marL="350838" lvl="1" indent="-176213">
              <a:buFont typeface="Arial" pitchFamily="34" charset="0"/>
              <a:buChar char="•"/>
              <a:defRPr/>
            </a:pPr>
            <a:r>
              <a:rPr lang="en-US" sz="2600" dirty="0" smtClean="0"/>
              <a:t>Results: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600" dirty="0" smtClean="0"/>
              <a:t>Indicators of future </a:t>
            </a:r>
            <a:r>
              <a:rPr lang="en-US" sz="2600" dirty="0" err="1" smtClean="0"/>
              <a:t>labour</a:t>
            </a:r>
            <a:r>
              <a:rPr lang="en-US" sz="2600" dirty="0" smtClean="0"/>
              <a:t> market prospects for 27 educational groups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600" dirty="0" smtClean="0"/>
              <a:t>Extension and replacement demand for 27 educational groups and 30 occupational groups</a:t>
            </a:r>
          </a:p>
          <a:p>
            <a:pPr marL="808038" lvl="2" indent="-176213">
              <a:buFont typeface="Arial" pitchFamily="34" charset="0"/>
              <a:buChar char="•"/>
              <a:defRPr/>
            </a:pPr>
            <a:r>
              <a:rPr lang="en-US" sz="2600" dirty="0" smtClean="0"/>
              <a:t>Substitution demand, shift-share analysis</a:t>
            </a:r>
            <a:endParaRPr lang="en-US" sz="25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8686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cs-CZ" sz="3200" b="1" cap="all" dirty="0" err="1" smtClean="0">
                <a:solidFill>
                  <a:schemeClr val="bg1"/>
                </a:solidFill>
              </a:rPr>
              <a:t>Quantitative</a:t>
            </a:r>
            <a:r>
              <a:rPr lang="cs-CZ" sz="3200" b="1" cap="all" dirty="0" smtClean="0">
                <a:solidFill>
                  <a:schemeClr val="bg1"/>
                </a:solidFill>
              </a:rPr>
              <a:t> </a:t>
            </a:r>
            <a:r>
              <a:rPr lang="cs-CZ" sz="3200" b="1" cap="all" dirty="0" err="1" smtClean="0"/>
              <a:t>forecasting</a:t>
            </a:r>
            <a:endParaRPr lang="en-US" sz="3200" b="1" cap="al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6257</TotalTime>
  <Words>1856</Words>
  <Application>Microsoft Office PowerPoint</Application>
  <PresentationFormat>Předvádění na obrazovce (4:3)</PresentationFormat>
  <Paragraphs>333</Paragraphs>
  <Slides>39</Slides>
  <Notes>21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0" baseType="lpstr">
      <vt:lpstr>Default Design</vt:lpstr>
      <vt:lpstr>SKILL NEEDS FORECASTING IN THE CZECH REPUBLIC</vt:lpstr>
      <vt:lpstr>Czech Republic</vt:lpstr>
      <vt:lpstr>Snímek 3</vt:lpstr>
      <vt:lpstr>12 YEARS OF SKILL NEEDS FORECASTING</vt:lpstr>
      <vt:lpstr>Snímek 5</vt:lpstr>
      <vt:lpstr>Snímek 6</vt:lpstr>
      <vt:lpstr>National Observatory  of Employment and Training (NOET)</vt:lpstr>
      <vt:lpstr>NOET FORECASTING APPROACHES</vt:lpstr>
      <vt:lpstr>Snímek 9</vt:lpstr>
      <vt:lpstr>MODEL ROA-CERGE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Use of data I.</vt:lpstr>
      <vt:lpstr>Use of data II.</vt:lpstr>
      <vt:lpstr>Quality and reliability  checks</vt:lpstr>
      <vt:lpstr>USERS</vt:lpstr>
      <vt:lpstr>Products</vt:lpstr>
      <vt:lpstr>PRODUCTS </vt:lpstr>
      <vt:lpstr>PRODUCTS </vt:lpstr>
      <vt:lpstr>PRODUCTS </vt:lpstr>
      <vt:lpstr>PRODUCTS </vt:lpstr>
      <vt:lpstr>JOB PROFILES</vt:lpstr>
      <vt:lpstr>Czech Future Skills! website</vt:lpstr>
      <vt:lpstr>Snímek 38</vt:lpstr>
      <vt:lpstr>Snímek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zackova</cp:lastModifiedBy>
  <cp:revision>307</cp:revision>
  <cp:lastPrinted>1601-01-01T00:00:00Z</cp:lastPrinted>
  <dcterms:created xsi:type="dcterms:W3CDTF">1601-01-01T00:00:00Z</dcterms:created>
  <dcterms:modified xsi:type="dcterms:W3CDTF">2011-09-01T14:27:16Z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