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2" r:id="rId3"/>
    <p:sldId id="307" r:id="rId4"/>
    <p:sldId id="319" r:id="rId5"/>
    <p:sldId id="308" r:id="rId6"/>
    <p:sldId id="324" r:id="rId7"/>
    <p:sldId id="322" r:id="rId8"/>
    <p:sldId id="323" r:id="rId9"/>
    <p:sldId id="325" r:id="rId10"/>
    <p:sldId id="327" r:id="rId11"/>
    <p:sldId id="326" r:id="rId12"/>
    <p:sldId id="321" r:id="rId13"/>
    <p:sldId id="310" r:id="rId14"/>
  </p:sldIdLst>
  <p:sldSz cx="9144000" cy="6858000" type="screen4x3"/>
  <p:notesSz cx="6810375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55" autoAdjust="0"/>
    <p:restoredTop sz="86343" autoAdjust="0"/>
  </p:normalViewPr>
  <p:slideViewPr>
    <p:cSldViewPr>
      <p:cViewPr varScale="1">
        <p:scale>
          <a:sx n="93" d="100"/>
          <a:sy n="93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12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42" y="-114"/>
      </p:cViewPr>
      <p:guideLst>
        <p:guide orient="horz" pos="3131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23809" cy="4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798" y="1"/>
            <a:ext cx="2923809" cy="4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637"/>
            <a:ext cx="2923809" cy="5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7" tIns="45708" rIns="91417" bIns="4570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798" y="9429637"/>
            <a:ext cx="2923809" cy="5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7" tIns="45708" rIns="91417" bIns="4570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1C6731D0-8110-4450-B699-8361EAAD43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1271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490" y="1"/>
            <a:ext cx="2951271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D0BDE033-B73C-44AB-AA58-126055A83235}" type="datetimeFigureOut">
              <a:rPr lang="en-GB"/>
              <a:pPr>
                <a:defRPr/>
              </a:pPr>
              <a:t>30/10/2012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684" y="4721942"/>
            <a:ext cx="5447008" cy="447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884"/>
            <a:ext cx="2951271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490" y="9443884"/>
            <a:ext cx="2951271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594D7D44-562F-48D5-A92A-AC885A3BDE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4D7D44-562F-48D5-A92A-AC885A3BDEF8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4D7D44-562F-48D5-A92A-AC885A3BDEF8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Offer early exposure to the workplace (via work</a:t>
            </a:r>
          </a:p>
          <a:p>
            <a:r>
              <a:rPr lang="en-US" dirty="0" smtClean="0"/>
              <a:t>experience, placements or internships)</a:t>
            </a:r>
          </a:p>
          <a:p>
            <a:r>
              <a:rPr lang="en-US" dirty="0" smtClean="0"/>
              <a:t>76</a:t>
            </a:r>
          </a:p>
          <a:p>
            <a:r>
              <a:rPr lang="en-US" dirty="0" smtClean="0"/>
              <a:t>Offer career insights (schools visits, etc) 61</a:t>
            </a:r>
          </a:p>
          <a:p>
            <a:r>
              <a:rPr lang="en-US" dirty="0" smtClean="0"/>
              <a:t>Offer insights into recruitment (mock interviews help</a:t>
            </a:r>
          </a:p>
          <a:p>
            <a:r>
              <a:rPr lang="en-US" dirty="0" smtClean="0"/>
              <a:t>with writing CVs, etc)</a:t>
            </a:r>
          </a:p>
          <a:p>
            <a:r>
              <a:rPr lang="en-US" dirty="0" smtClean="0"/>
              <a:t>56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4D7D44-562F-48D5-A92A-AC885A3BDEF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0D998-464F-4E9D-AF73-A093A6FC2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25FDC-3E42-406A-9BD7-A42AAC3CB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8FCB-0FF4-47EA-902C-D2C8EE9D6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061CE-E1E2-4E3D-91AC-33195C7A74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5E308-3C20-4025-84E8-A0B6998A4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216D3-27F3-4099-9367-D8E9622662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FCD2F-B159-469B-888E-D320B0F081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BD233-20ED-4D77-A7B0-25B5FAAE8A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25560-4C33-43DA-A4B0-8D9FB90928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7F266-AA43-4519-A1CE-C1D98CCA2D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829BC-99EF-47C4-B11B-4A53242497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8D8E2354-FD90-4AE9-9322-357C1E0A6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7" descr="U:\KAREN\cipd\logos\CIPD Colour logomine.t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64413" y="45720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9933"/>
        </a:buClr>
        <a:buChar char="•"/>
        <a:defRPr sz="25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395536" y="1723449"/>
            <a:ext cx="8280275" cy="156966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/>
              <a:t> </a:t>
            </a:r>
          </a:p>
          <a:p>
            <a:pPr defTabSz="762000"/>
            <a:r>
              <a:rPr lang="en-US" i="1" dirty="0" smtClean="0">
                <a:solidFill>
                  <a:srgbClr val="003366"/>
                </a:solidFill>
                <a:latin typeface="Arial" charset="0"/>
              </a:rPr>
              <a:t>Careers world: employer insights </a:t>
            </a:r>
          </a:p>
          <a:p>
            <a:pPr defTabSz="762000"/>
            <a:endParaRPr lang="en-GB" sz="1800" i="1" dirty="0" smtClean="0">
              <a:solidFill>
                <a:srgbClr val="003366"/>
              </a:solidFill>
              <a:latin typeface="Arial" charset="0"/>
            </a:endParaRPr>
          </a:p>
          <a:p>
            <a:pPr defTabSz="762000"/>
            <a:r>
              <a:rPr lang="en-GB" sz="1800" i="1" dirty="0" smtClean="0">
                <a:solidFill>
                  <a:srgbClr val="003366"/>
                </a:solidFill>
                <a:latin typeface="Arial" charset="0"/>
              </a:rPr>
              <a:t>Katerina Rüdiger, Skills Policy Adviser, CIPD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1800" i="1" dirty="0" smtClean="0">
                <a:solidFill>
                  <a:srgbClr val="003366"/>
                </a:solidFill>
                <a:latin typeface="Arial" charset="0"/>
              </a:rPr>
              <a:t>ESRC Seminar Series: Careers, 30th October 2012</a:t>
            </a:r>
            <a:endParaRPr lang="en-GB" sz="1800" i="1" dirty="0" smtClean="0">
              <a:solidFill>
                <a:srgbClr val="0033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Employer’s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Support education to work transition: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Importance of employer contact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Navigate the labour market / inform choices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Early exposure to the workplace / employability</a:t>
            </a:r>
          </a:p>
          <a:p>
            <a:pPr lvl="1">
              <a:buFont typeface="Wingdings" pitchFamily="2" charset="2"/>
              <a:buChar char="Ø"/>
            </a:pPr>
            <a:endParaRPr lang="en-GB" dirty="0" smtClean="0"/>
          </a:p>
          <a:p>
            <a:r>
              <a:rPr lang="en-GB" dirty="0" smtClean="0"/>
              <a:t>Build their talent pipeline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majority (7 out of 10) say employer should be more involved in education 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Offer early exposure to the workplace (via work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experience, placements or internships) (76%)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Offer career insights (schools visits, etc) (61%)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Offer insights into recruitment (mock interviews help with writing CVs, etc) (56%)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engagement with education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Six in ten employers provide work experience placements</a:t>
            </a:r>
          </a:p>
          <a:p>
            <a:r>
              <a:rPr lang="en-GB" dirty="0" smtClean="0"/>
              <a:t>A quarter offer internships</a:t>
            </a:r>
          </a:p>
          <a:p>
            <a:r>
              <a:rPr lang="en-GB" dirty="0" smtClean="0"/>
              <a:t>Only 1/3 take part in school visits</a:t>
            </a:r>
          </a:p>
          <a:p>
            <a:r>
              <a:rPr lang="en-US" dirty="0" smtClean="0"/>
              <a:t>One in ten provide insights into recruitment, CV writing mock interviews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8680"/>
            <a:ext cx="6622504" cy="1739280"/>
          </a:xfrm>
        </p:spPr>
        <p:txBody>
          <a:bodyPr/>
          <a:lstStyle/>
          <a:p>
            <a:r>
              <a:rPr lang="en-GB" dirty="0" smtClean="0"/>
              <a:t>Closing the intention to action gap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698576"/>
            <a:ext cx="7772400" cy="3250704"/>
          </a:xfrm>
        </p:spPr>
        <p:txBody>
          <a:bodyPr/>
          <a:lstStyle/>
          <a:p>
            <a:r>
              <a:rPr lang="en-GB" dirty="0" smtClean="0"/>
              <a:t>Get involved with existing initiatives </a:t>
            </a:r>
          </a:p>
          <a:p>
            <a:r>
              <a:rPr lang="en-GB" dirty="0" smtClean="0"/>
              <a:t>Youth policy approach tied to business strategy</a:t>
            </a:r>
          </a:p>
          <a:p>
            <a:r>
              <a:rPr lang="en-GB" dirty="0" smtClean="0"/>
              <a:t>Learning and development opportunities for staff</a:t>
            </a:r>
          </a:p>
          <a:p>
            <a:r>
              <a:rPr lang="en-GB" dirty="0" smtClean="0"/>
              <a:t>Engagement at local level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Background: CIPD Learning to Work campaign</a:t>
            </a:r>
          </a:p>
          <a:p>
            <a:r>
              <a:rPr lang="en-GB" dirty="0" smtClean="0"/>
              <a:t>Role of careers IAG</a:t>
            </a:r>
          </a:p>
          <a:p>
            <a:r>
              <a:rPr lang="en-GB" dirty="0" smtClean="0"/>
              <a:t>Employers views on young people &amp; career guidance</a:t>
            </a:r>
          </a:p>
          <a:p>
            <a:r>
              <a:rPr lang="en-GB" dirty="0" smtClean="0"/>
              <a:t>Employers’ role</a:t>
            </a:r>
          </a:p>
          <a:p>
            <a:r>
              <a:rPr lang="en-GB" dirty="0" smtClean="0"/>
              <a:t>Current engagement with education</a:t>
            </a:r>
          </a:p>
          <a:p>
            <a:r>
              <a:rPr lang="en-GB" dirty="0" smtClean="0"/>
              <a:t>What more can be done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to Work campaign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Overall aim:</a:t>
            </a:r>
          </a:p>
          <a:p>
            <a:r>
              <a:rPr lang="en-GB" dirty="0" smtClean="0"/>
              <a:t>Shift in employer investment in young people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So that employers:</a:t>
            </a:r>
          </a:p>
          <a:p>
            <a:r>
              <a:rPr lang="en-GB" dirty="0" smtClean="0"/>
              <a:t>Help prepare young people</a:t>
            </a:r>
          </a:p>
          <a:p>
            <a:r>
              <a:rPr lang="en-GB" dirty="0" smtClean="0"/>
              <a:t>Make labour market / jobs more youth friendly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Three strands: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Business case for investing in young people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Package of options – youth policy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Role of HR professionals /employers – awareness raising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Youth unemployment </a:t>
            </a:r>
          </a:p>
          <a:p>
            <a:r>
              <a:rPr lang="en-GB" dirty="0" smtClean="0"/>
              <a:t>Employer perceptions </a:t>
            </a:r>
          </a:p>
          <a:p>
            <a:r>
              <a:rPr lang="en-GB" dirty="0" smtClean="0"/>
              <a:t>Behaviour: short-term to long-term investment</a:t>
            </a:r>
          </a:p>
          <a:p>
            <a:r>
              <a:rPr lang="en-GB" dirty="0" smtClean="0"/>
              <a:t>Intention to action gap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career IAG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form a realistic view of the possibilities and job opportunities available,</a:t>
            </a:r>
          </a:p>
          <a:p>
            <a:pPr lvl="0"/>
            <a:r>
              <a:rPr lang="en-US" dirty="0" smtClean="0"/>
              <a:t>understanding about how the labour market works,</a:t>
            </a:r>
          </a:p>
          <a:p>
            <a:pPr lvl="0"/>
            <a:r>
              <a:rPr lang="en-US" dirty="0" smtClean="0"/>
              <a:t>information about the pathways and choices available, including alternatives to university education.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Employer views on young people and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Have unrealistic expectations about work (59%)</a:t>
            </a:r>
          </a:p>
          <a:p>
            <a:r>
              <a:rPr lang="en-GB" dirty="0" smtClean="0"/>
              <a:t>Lack insight into the working world (63%)</a:t>
            </a:r>
          </a:p>
          <a:p>
            <a:r>
              <a:rPr lang="en-GB" dirty="0" smtClean="0"/>
              <a:t>Do not have adequate career guidance (53%)</a:t>
            </a:r>
          </a:p>
          <a:p>
            <a:r>
              <a:rPr lang="en-GB" dirty="0" smtClean="0"/>
              <a:t>Find it difficult to talk about their skills and experiences in a way that is related the workplace (54%)</a:t>
            </a:r>
          </a:p>
          <a:p>
            <a:r>
              <a:rPr lang="en-GB" dirty="0" smtClean="0"/>
              <a:t>Don’t know or don’t understand what employers are expecting of them (57%)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Employers views on career guidance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 limited access to career guidance</a:t>
            </a:r>
          </a:p>
          <a:p>
            <a:pPr lvl="0"/>
            <a:r>
              <a:rPr lang="en-US" dirty="0" smtClean="0"/>
              <a:t>A lack of knowledge about sectors/industries</a:t>
            </a:r>
          </a:p>
          <a:p>
            <a:pPr lvl="0"/>
            <a:r>
              <a:rPr lang="en-US" dirty="0" smtClean="0"/>
              <a:t>A low level of knowledge about work, job search (including relevant websites) and recruitment, </a:t>
            </a:r>
          </a:p>
          <a:p>
            <a:pPr lvl="0"/>
            <a:r>
              <a:rPr lang="en-US" dirty="0" smtClean="0"/>
              <a:t>A lack of knowledge and understanding how competitive recruitment processes are</a:t>
            </a:r>
          </a:p>
          <a:p>
            <a:pPr lvl="0"/>
            <a:r>
              <a:rPr lang="en-US" dirty="0" smtClean="0"/>
              <a:t>Lack of understanding of transferable skills and qualities and how to put them on their CV</a:t>
            </a:r>
          </a:p>
          <a:p>
            <a:pPr lvl="0"/>
            <a:r>
              <a:rPr lang="en-US" dirty="0" smtClean="0"/>
              <a:t>Knowledge of the labour market limited to and influenced by their family and friends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Alternatives to university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insights into alternatives</a:t>
            </a:r>
          </a:p>
          <a:p>
            <a:r>
              <a:rPr lang="en-GB" dirty="0" smtClean="0"/>
              <a:t>“Study or work”</a:t>
            </a:r>
          </a:p>
          <a:p>
            <a:r>
              <a:rPr lang="en-GB" dirty="0" smtClean="0"/>
              <a:t>Discouraged from apprenticeships / no knowledge about apprenticeships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PDPP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3658</TotalTime>
  <Words>508</Words>
  <Application>Microsoft Office PowerPoint</Application>
  <PresentationFormat>On-screen Show (4:3)</PresentationFormat>
  <Paragraphs>84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CIPDPPT</vt:lpstr>
      <vt:lpstr>Slide 1</vt:lpstr>
      <vt:lpstr>Outline</vt:lpstr>
      <vt:lpstr>Learning to Work campaign </vt:lpstr>
      <vt:lpstr>What?</vt:lpstr>
      <vt:lpstr>Background</vt:lpstr>
      <vt:lpstr>Role of career IAG </vt:lpstr>
      <vt:lpstr>Employer views on young people and work</vt:lpstr>
      <vt:lpstr>Employers views on career guidance </vt:lpstr>
      <vt:lpstr>Alternatives to university </vt:lpstr>
      <vt:lpstr>Employer’s role</vt:lpstr>
      <vt:lpstr>What?</vt:lpstr>
      <vt:lpstr>Current engagement with education </vt:lpstr>
      <vt:lpstr>Closing the intention to action gap </vt:lpstr>
    </vt:vector>
  </TitlesOfParts>
  <Company>CIPD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CIPD User</dc:creator>
  <cp:lastModifiedBy>JDawkins</cp:lastModifiedBy>
  <cp:revision>336</cp:revision>
  <cp:lastPrinted>2000-06-27T11:06:51Z</cp:lastPrinted>
  <dcterms:created xsi:type="dcterms:W3CDTF">2011-06-06T10:08:34Z</dcterms:created>
  <dcterms:modified xsi:type="dcterms:W3CDTF">2012-10-30T12:01:20Z</dcterms:modified>
</cp:coreProperties>
</file>