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6.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4"/>
  </p:sldMasterIdLst>
  <p:notesMasterIdLst>
    <p:notesMasterId r:id="rId40"/>
  </p:notesMasterIdLst>
  <p:sldIdLst>
    <p:sldId id="258" r:id="rId5"/>
    <p:sldId id="379" r:id="rId6"/>
    <p:sldId id="378" r:id="rId7"/>
    <p:sldId id="386" r:id="rId8"/>
    <p:sldId id="387" r:id="rId9"/>
    <p:sldId id="388" r:id="rId10"/>
    <p:sldId id="389" r:id="rId11"/>
    <p:sldId id="390" r:id="rId12"/>
    <p:sldId id="391" r:id="rId13"/>
    <p:sldId id="392" r:id="rId14"/>
    <p:sldId id="393" r:id="rId15"/>
    <p:sldId id="394" r:id="rId16"/>
    <p:sldId id="395" r:id="rId17"/>
    <p:sldId id="396" r:id="rId18"/>
    <p:sldId id="398" r:id="rId19"/>
    <p:sldId id="399" r:id="rId20"/>
    <p:sldId id="401" r:id="rId21"/>
    <p:sldId id="400" r:id="rId22"/>
    <p:sldId id="402" r:id="rId23"/>
    <p:sldId id="403" r:id="rId24"/>
    <p:sldId id="354" r:id="rId25"/>
    <p:sldId id="345" r:id="rId26"/>
    <p:sldId id="404" r:id="rId27"/>
    <p:sldId id="405" r:id="rId28"/>
    <p:sldId id="406" r:id="rId29"/>
    <p:sldId id="355" r:id="rId30"/>
    <p:sldId id="356" r:id="rId31"/>
    <p:sldId id="371" r:id="rId32"/>
    <p:sldId id="372" r:id="rId33"/>
    <p:sldId id="373" r:id="rId34"/>
    <p:sldId id="349" r:id="rId35"/>
    <p:sldId id="374" r:id="rId36"/>
    <p:sldId id="376" r:id="rId37"/>
    <p:sldId id="377" r:id="rId38"/>
    <p:sldId id="384" r:id="rId3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0A1EC08-3C4D-C026-E48B-E789B1168B3F}" name="Claire Davey" initials="CD" userId="S::Claire.Davey@ecorys.com::868c35b5-b524-4f2f-9170-15f399fd45dd" providerId="AD"/>
  <p188:author id="{5B2B1AC7-4B17-0857-691F-6337AFFEBB9E}" name="Baldauf, Beate" initials="BB" userId="S::iesce@live.warwick.ac.uk::5ba21d6f-2c59-4012-a6e8-5ec3c16ce479" providerId="AD"/>
  <p188:author id="{6BA7B8E0-8848-CB7E-8359-87A078ADF2C8}" name="Lilly Monk" initials="LM" userId="S::Lilly.Monk@ecorys.com::84405280-32d0-4985-88ac-1e62cf2a25c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A045"/>
    <a:srgbClr val="407742"/>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040"/>
    <p:restoredTop sz="74494" autoAdjust="0"/>
  </p:normalViewPr>
  <p:slideViewPr>
    <p:cSldViewPr snapToGrid="0" snapToObjects="1">
      <p:cViewPr varScale="1">
        <p:scale>
          <a:sx n="63" d="100"/>
          <a:sy n="63" d="100"/>
        </p:scale>
        <p:origin x="1445" y="5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ads.warwick.ac.uk\shared\IE\Projects\DfE%20Educational%20Psychology%20Services%20Workforce%20insights\Data%20sets\20221024hcpcdata.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WIMPLE\User54\i\iesgai\Documents\OUTPUTRecruitmentxlsx.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file:///\\ads.warwick.ac.uk\shared\IE\Projects\DfE%20Educational%20Psychology%20Services%20Workforce%20insights\Data%20sets\20220915datatabl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myfiles.warwick.ac.uk/hcwebdav/M-Drive/IE/Projects/DfE%20Educational%20Psychology%20Services%20Workforce%20insights/Data%20sets/aes%20ep%20training.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WIMPLE\User54\i\iesgai\Documents\OUTPUTtraining.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WIMPLE\User54\i\iesgai\Documents\OUTPUTtraining.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WIMPLE\User54\i\iesgai\Documents\OUTPUTRecruitmentxlsx.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WIMPLE\User54\i\iesgai\Documents\OUTPUTRecruitmentxlsx.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WIMPLE\User54\i\iesgai\Documents\OUTPUTRecruitmentxlsx.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Sheet5!$C$3</c:f>
              <c:strCache>
                <c:ptCount val="1"/>
                <c:pt idx="0">
                  <c:v>Female</c:v>
                </c:pt>
              </c:strCache>
            </c:strRef>
          </c:tx>
          <c:spPr>
            <a:solidFill>
              <a:schemeClr val="accent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Sheet5!$A$4:$A$15</c:f>
              <c:strCache>
                <c:ptCount val="12"/>
                <c:pt idx="0">
                  <c:v>20-24</c:v>
                </c:pt>
                <c:pt idx="1">
                  <c:v>25-29</c:v>
                </c:pt>
                <c:pt idx="2">
                  <c:v>30-34</c:v>
                </c:pt>
                <c:pt idx="3">
                  <c:v>35-39</c:v>
                </c:pt>
                <c:pt idx="4">
                  <c:v>40-44</c:v>
                </c:pt>
                <c:pt idx="5">
                  <c:v>45-49</c:v>
                </c:pt>
                <c:pt idx="6">
                  <c:v>50-54</c:v>
                </c:pt>
                <c:pt idx="7">
                  <c:v>55-59</c:v>
                </c:pt>
                <c:pt idx="8">
                  <c:v>60-64</c:v>
                </c:pt>
                <c:pt idx="9">
                  <c:v>65-69</c:v>
                </c:pt>
                <c:pt idx="10">
                  <c:v>70-74</c:v>
                </c:pt>
                <c:pt idx="11">
                  <c:v>75+</c:v>
                </c:pt>
              </c:strCache>
            </c:strRef>
          </c:cat>
          <c:val>
            <c:numRef>
              <c:f>Sheet5!$C$4:$C$15</c:f>
              <c:numCache>
                <c:formatCode>General</c:formatCode>
                <c:ptCount val="12"/>
                <c:pt idx="0">
                  <c:v>0</c:v>
                </c:pt>
                <c:pt idx="1">
                  <c:v>59</c:v>
                </c:pt>
                <c:pt idx="2">
                  <c:v>442</c:v>
                </c:pt>
                <c:pt idx="3">
                  <c:v>641</c:v>
                </c:pt>
                <c:pt idx="4">
                  <c:v>604</c:v>
                </c:pt>
                <c:pt idx="5">
                  <c:v>559</c:v>
                </c:pt>
                <c:pt idx="6">
                  <c:v>521</c:v>
                </c:pt>
                <c:pt idx="7">
                  <c:v>446</c:v>
                </c:pt>
                <c:pt idx="8">
                  <c:v>305</c:v>
                </c:pt>
                <c:pt idx="9">
                  <c:v>230</c:v>
                </c:pt>
                <c:pt idx="10">
                  <c:v>144</c:v>
                </c:pt>
                <c:pt idx="11">
                  <c:v>50</c:v>
                </c:pt>
              </c:numCache>
            </c:numRef>
          </c:val>
          <c:extLst>
            <c:ext xmlns:c16="http://schemas.microsoft.com/office/drawing/2014/chart" uri="{C3380CC4-5D6E-409C-BE32-E72D297353CC}">
              <c16:uniqueId val="{00000000-2BE7-4C4B-9AE0-BFFFC4EC0A54}"/>
            </c:ext>
          </c:extLst>
        </c:ser>
        <c:dLbls>
          <c:showLegendKey val="0"/>
          <c:showVal val="0"/>
          <c:showCatName val="0"/>
          <c:showSerName val="0"/>
          <c:showPercent val="0"/>
          <c:showBubbleSize val="0"/>
        </c:dLbls>
        <c:gapWidth val="182"/>
        <c:axId val="1156576024"/>
        <c:axId val="1156575040"/>
      </c:barChart>
      <c:barChart>
        <c:barDir val="bar"/>
        <c:grouping val="clustered"/>
        <c:varyColors val="0"/>
        <c:ser>
          <c:idx val="1"/>
          <c:order val="1"/>
          <c:tx>
            <c:strRef>
              <c:f>Sheet5!$D$3</c:f>
              <c:strCache>
                <c:ptCount val="1"/>
                <c:pt idx="0">
                  <c:v>Male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Sheet5!$A$4:$A$15</c:f>
              <c:strCache>
                <c:ptCount val="12"/>
                <c:pt idx="0">
                  <c:v>20-24</c:v>
                </c:pt>
                <c:pt idx="1">
                  <c:v>25-29</c:v>
                </c:pt>
                <c:pt idx="2">
                  <c:v>30-34</c:v>
                </c:pt>
                <c:pt idx="3">
                  <c:v>35-39</c:v>
                </c:pt>
                <c:pt idx="4">
                  <c:v>40-44</c:v>
                </c:pt>
                <c:pt idx="5">
                  <c:v>45-49</c:v>
                </c:pt>
                <c:pt idx="6">
                  <c:v>50-54</c:v>
                </c:pt>
                <c:pt idx="7">
                  <c:v>55-59</c:v>
                </c:pt>
                <c:pt idx="8">
                  <c:v>60-64</c:v>
                </c:pt>
                <c:pt idx="9">
                  <c:v>65-69</c:v>
                </c:pt>
                <c:pt idx="10">
                  <c:v>70-74</c:v>
                </c:pt>
                <c:pt idx="11">
                  <c:v>75+</c:v>
                </c:pt>
              </c:strCache>
            </c:strRef>
          </c:cat>
          <c:val>
            <c:numRef>
              <c:f>Sheet5!$D$4:$D$15</c:f>
              <c:numCache>
                <c:formatCode>General</c:formatCode>
                <c:ptCount val="12"/>
                <c:pt idx="0">
                  <c:v>0</c:v>
                </c:pt>
                <c:pt idx="1">
                  <c:v>4</c:v>
                </c:pt>
                <c:pt idx="2">
                  <c:v>54</c:v>
                </c:pt>
                <c:pt idx="3">
                  <c:v>100</c:v>
                </c:pt>
                <c:pt idx="4">
                  <c:v>85</c:v>
                </c:pt>
                <c:pt idx="5">
                  <c:v>49</c:v>
                </c:pt>
                <c:pt idx="6">
                  <c:v>71</c:v>
                </c:pt>
                <c:pt idx="7">
                  <c:v>91</c:v>
                </c:pt>
                <c:pt idx="8">
                  <c:v>78</c:v>
                </c:pt>
                <c:pt idx="9">
                  <c:v>69</c:v>
                </c:pt>
                <c:pt idx="10">
                  <c:v>91</c:v>
                </c:pt>
                <c:pt idx="11">
                  <c:v>50</c:v>
                </c:pt>
              </c:numCache>
            </c:numRef>
          </c:val>
          <c:extLst>
            <c:ext xmlns:c16="http://schemas.microsoft.com/office/drawing/2014/chart" uri="{C3380CC4-5D6E-409C-BE32-E72D297353CC}">
              <c16:uniqueId val="{00000001-2BE7-4C4B-9AE0-BFFFC4EC0A54}"/>
            </c:ext>
          </c:extLst>
        </c:ser>
        <c:dLbls>
          <c:showLegendKey val="0"/>
          <c:showVal val="0"/>
          <c:showCatName val="0"/>
          <c:showSerName val="0"/>
          <c:showPercent val="0"/>
          <c:showBubbleSize val="0"/>
        </c:dLbls>
        <c:gapWidth val="182"/>
        <c:axId val="1706858392"/>
        <c:axId val="1706856096"/>
      </c:barChart>
      <c:catAx>
        <c:axId val="1156576024"/>
        <c:scaling>
          <c:orientation val="minMax"/>
        </c:scaling>
        <c:delete val="0"/>
        <c:axPos val="l"/>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56575040"/>
        <c:crosses val="autoZero"/>
        <c:auto val="1"/>
        <c:lblAlgn val="ctr"/>
        <c:lblOffset val="100"/>
        <c:noMultiLvlLbl val="0"/>
      </c:catAx>
      <c:valAx>
        <c:axId val="1156575040"/>
        <c:scaling>
          <c:orientation val="minMax"/>
          <c:max val="700"/>
          <c:min val="-700"/>
        </c:scaling>
        <c:delete val="0"/>
        <c:axPos val="b"/>
        <c:majorGridlines>
          <c:spPr>
            <a:ln w="9525" cap="flat" cmpd="sng" algn="ctr">
              <a:solidFill>
                <a:schemeClr val="tx1">
                  <a:lumMod val="15000"/>
                  <a:lumOff val="85000"/>
                </a:schemeClr>
              </a:solidFill>
              <a:round/>
            </a:ln>
            <a:effectLst/>
          </c:spPr>
        </c:majorGridlines>
        <c:numFmt formatCode="#,##0;[Red]#,##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56576024"/>
        <c:crosses val="autoZero"/>
        <c:crossBetween val="between"/>
      </c:valAx>
      <c:valAx>
        <c:axId val="1706856096"/>
        <c:scaling>
          <c:orientation val="maxMin"/>
          <c:max val="700"/>
          <c:min val="-700"/>
        </c:scaling>
        <c:delete val="1"/>
        <c:axPos val="t"/>
        <c:numFmt formatCode="#,##0.00;[Red]#,##0.00" sourceLinked="0"/>
        <c:majorTickMark val="out"/>
        <c:minorTickMark val="none"/>
        <c:tickLblPos val="nextTo"/>
        <c:crossAx val="1706858392"/>
        <c:crosses val="max"/>
        <c:crossBetween val="between"/>
      </c:valAx>
      <c:catAx>
        <c:axId val="1706858392"/>
        <c:scaling>
          <c:orientation val="minMax"/>
        </c:scaling>
        <c:delete val="1"/>
        <c:axPos val="r"/>
        <c:numFmt formatCode="General" sourceLinked="1"/>
        <c:majorTickMark val="out"/>
        <c:minorTickMark val="none"/>
        <c:tickLblPos val="nextTo"/>
        <c:crossAx val="170685609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00B050"/>
              </a:solidFill>
              <a:ln w="19050">
                <a:solidFill>
                  <a:schemeClr val="lt1"/>
                </a:solidFill>
              </a:ln>
              <a:effectLst/>
            </c:spPr>
            <c:extLst>
              <c:ext xmlns:c16="http://schemas.microsoft.com/office/drawing/2014/chart" uri="{C3380CC4-5D6E-409C-BE32-E72D297353CC}">
                <c16:uniqueId val="{00000001-2D46-49D2-A5A5-436C90B517EB}"/>
              </c:ext>
            </c:extLst>
          </c:dPt>
          <c:dPt>
            <c:idx val="1"/>
            <c:bubble3D val="0"/>
            <c:spPr>
              <a:solidFill>
                <a:srgbClr val="FFC000"/>
              </a:solidFill>
              <a:ln w="19050">
                <a:solidFill>
                  <a:schemeClr val="lt1"/>
                </a:solidFill>
              </a:ln>
              <a:effectLst/>
            </c:spPr>
            <c:extLst>
              <c:ext xmlns:c16="http://schemas.microsoft.com/office/drawing/2014/chart" uri="{C3380CC4-5D6E-409C-BE32-E72D297353CC}">
                <c16:uniqueId val="{00000003-2D46-49D2-A5A5-436C90B517EB}"/>
              </c:ext>
            </c:extLst>
          </c:dPt>
          <c:dPt>
            <c:idx val="2"/>
            <c:bubble3D val="0"/>
            <c:spPr>
              <a:solidFill>
                <a:srgbClr val="FF0000"/>
              </a:solidFill>
              <a:ln w="19050">
                <a:solidFill>
                  <a:schemeClr val="lt1"/>
                </a:solidFill>
              </a:ln>
              <a:effectLst/>
            </c:spPr>
            <c:extLst>
              <c:ext xmlns:c16="http://schemas.microsoft.com/office/drawing/2014/chart" uri="{C3380CC4-5D6E-409C-BE32-E72D297353CC}">
                <c16:uniqueId val="{00000005-2D46-49D2-A5A5-436C90B517EB}"/>
              </c:ext>
            </c:extLst>
          </c:dPt>
          <c:dPt>
            <c:idx val="3"/>
            <c:bubble3D val="0"/>
            <c:spPr>
              <a:solidFill>
                <a:srgbClr val="C00000"/>
              </a:solidFill>
              <a:ln w="19050">
                <a:solidFill>
                  <a:schemeClr val="lt1"/>
                </a:solidFill>
              </a:ln>
              <a:effectLst/>
            </c:spPr>
            <c:extLst>
              <c:ext xmlns:c16="http://schemas.microsoft.com/office/drawing/2014/chart" uri="{C3380CC4-5D6E-409C-BE32-E72D297353CC}">
                <c16:uniqueId val="{00000007-2D46-49D2-A5A5-436C90B517EB}"/>
              </c:ext>
            </c:extLst>
          </c:dPt>
          <c:dPt>
            <c:idx val="4"/>
            <c:bubble3D val="0"/>
            <c:spPr>
              <a:solidFill>
                <a:schemeClr val="bg1">
                  <a:lumMod val="65000"/>
                </a:schemeClr>
              </a:solidFill>
              <a:ln w="19050">
                <a:solidFill>
                  <a:schemeClr val="lt1"/>
                </a:solidFill>
              </a:ln>
              <a:effectLst/>
            </c:spPr>
            <c:extLst>
              <c:ext xmlns:c16="http://schemas.microsoft.com/office/drawing/2014/chart" uri="{C3380CC4-5D6E-409C-BE32-E72D297353CC}">
                <c16:uniqueId val="{00000009-2D46-49D2-A5A5-436C90B517EB}"/>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Sheet5!$B$3:$B$7</c:f>
              <c:strCache>
                <c:ptCount val="5"/>
                <c:pt idx="0">
                  <c:v>Quite confident</c:v>
                </c:pt>
                <c:pt idx="1">
                  <c:v>Neutral</c:v>
                </c:pt>
                <c:pt idx="2">
                  <c:v>Not very confident</c:v>
                </c:pt>
                <c:pt idx="3">
                  <c:v>Not at all confident</c:v>
                </c:pt>
                <c:pt idx="4">
                  <c:v>Don't know</c:v>
                </c:pt>
              </c:strCache>
            </c:strRef>
          </c:cat>
          <c:val>
            <c:numRef>
              <c:f>Sheet5!$C$3:$C$7</c:f>
              <c:numCache>
                <c:formatCode>###0.0</c:formatCode>
                <c:ptCount val="5"/>
                <c:pt idx="0">
                  <c:v>11.29032258064516</c:v>
                </c:pt>
                <c:pt idx="1">
                  <c:v>19.35483870967742</c:v>
                </c:pt>
                <c:pt idx="2">
                  <c:v>46.774193548387096</c:v>
                </c:pt>
                <c:pt idx="3">
                  <c:v>19.35483870967742</c:v>
                </c:pt>
                <c:pt idx="4">
                  <c:v>3.225806451612903</c:v>
                </c:pt>
              </c:numCache>
            </c:numRef>
          </c:val>
          <c:extLst>
            <c:ext xmlns:c16="http://schemas.microsoft.com/office/drawing/2014/chart" uri="{C3380CC4-5D6E-409C-BE32-E72D297353CC}">
              <c16:uniqueId val="{0000000A-2D46-49D2-A5A5-436C90B517E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Sheet1!$B$87</c:f>
              <c:strCache>
                <c:ptCount val="1"/>
                <c:pt idx="0">
                  <c:v>Female</c:v>
                </c:pt>
              </c:strCache>
            </c:strRef>
          </c:tx>
          <c:spPr>
            <a:solidFill>
              <a:schemeClr val="accent1"/>
            </a:solidFill>
            <a:ln>
              <a:noFill/>
            </a:ln>
            <a:effectLst/>
          </c:spPr>
          <c:invertIfNegative val="0"/>
          <c:cat>
            <c:strRef>
              <c:f>(Sheet1!$A$88:$A$89,Sheet1!$A$91:$A$92,Sheet1!$A$94:$A$96,Sheet1!$A$98:$A$99)</c:f>
              <c:strCache>
                <c:ptCount val="9"/>
                <c:pt idx="0">
                  <c:v>White</c:v>
                </c:pt>
                <c:pt idx="1">
                  <c:v>Mixed parentage</c:v>
                </c:pt>
                <c:pt idx="2">
                  <c:v>Black-African</c:v>
                </c:pt>
                <c:pt idx="3">
                  <c:v>Black-Caribbean</c:v>
                </c:pt>
                <c:pt idx="4">
                  <c:v>Bangladeshi</c:v>
                </c:pt>
                <c:pt idx="5">
                  <c:v>Indian</c:v>
                </c:pt>
                <c:pt idx="6">
                  <c:v>Pakistani</c:v>
                </c:pt>
                <c:pt idx="7">
                  <c:v>Arab</c:v>
                </c:pt>
                <c:pt idx="8">
                  <c:v>Chinese</c:v>
                </c:pt>
              </c:strCache>
            </c:strRef>
          </c:cat>
          <c:val>
            <c:numRef>
              <c:f>(Sheet1!$B$88:$B$89,Sheet1!$B$91:$B$92,Sheet1!$B$94:$B$96,Sheet1!$B$98:$B$99)</c:f>
              <c:numCache>
                <c:formatCode>0.0</c:formatCode>
                <c:ptCount val="9"/>
                <c:pt idx="0">
                  <c:v>81.132075471698116</c:v>
                </c:pt>
                <c:pt idx="1">
                  <c:v>2.3060796645702304</c:v>
                </c:pt>
                <c:pt idx="2">
                  <c:v>2.8301886792452833</c:v>
                </c:pt>
                <c:pt idx="3">
                  <c:v>5.2410901467505235</c:v>
                </c:pt>
                <c:pt idx="4">
                  <c:v>0.41928721174004197</c:v>
                </c:pt>
                <c:pt idx="5">
                  <c:v>3.5639412997903559</c:v>
                </c:pt>
                <c:pt idx="6">
                  <c:v>2.9350104821802936</c:v>
                </c:pt>
                <c:pt idx="7">
                  <c:v>0.20964360587002098</c:v>
                </c:pt>
                <c:pt idx="8">
                  <c:v>1.3626834381551363</c:v>
                </c:pt>
              </c:numCache>
            </c:numRef>
          </c:val>
          <c:extLst>
            <c:ext xmlns:c16="http://schemas.microsoft.com/office/drawing/2014/chart" uri="{C3380CC4-5D6E-409C-BE32-E72D297353CC}">
              <c16:uniqueId val="{00000000-CA91-4431-ABA0-AED6F818F976}"/>
            </c:ext>
          </c:extLst>
        </c:ser>
        <c:ser>
          <c:idx val="1"/>
          <c:order val="1"/>
          <c:tx>
            <c:strRef>
              <c:f>Sheet1!$C$87</c:f>
              <c:strCache>
                <c:ptCount val="1"/>
                <c:pt idx="0">
                  <c:v>Male</c:v>
                </c:pt>
              </c:strCache>
            </c:strRef>
          </c:tx>
          <c:spPr>
            <a:solidFill>
              <a:schemeClr val="accent2"/>
            </a:solidFill>
            <a:ln>
              <a:noFill/>
            </a:ln>
            <a:effectLst/>
          </c:spPr>
          <c:invertIfNegative val="0"/>
          <c:cat>
            <c:strRef>
              <c:f>(Sheet1!$A$88:$A$89,Sheet1!$A$91:$A$92,Sheet1!$A$94:$A$96,Sheet1!$A$98:$A$99)</c:f>
              <c:strCache>
                <c:ptCount val="9"/>
                <c:pt idx="0">
                  <c:v>White</c:v>
                </c:pt>
                <c:pt idx="1">
                  <c:v>Mixed parentage</c:v>
                </c:pt>
                <c:pt idx="2">
                  <c:v>Black-African</c:v>
                </c:pt>
                <c:pt idx="3">
                  <c:v>Black-Caribbean</c:v>
                </c:pt>
                <c:pt idx="4">
                  <c:v>Bangladeshi</c:v>
                </c:pt>
                <c:pt idx="5">
                  <c:v>Indian</c:v>
                </c:pt>
                <c:pt idx="6">
                  <c:v>Pakistani</c:v>
                </c:pt>
                <c:pt idx="7">
                  <c:v>Arab</c:v>
                </c:pt>
                <c:pt idx="8">
                  <c:v>Chinese</c:v>
                </c:pt>
              </c:strCache>
            </c:strRef>
          </c:cat>
          <c:val>
            <c:numRef>
              <c:f>(Sheet1!$C$88:$C$89,Sheet1!$C$91:$C$92,Sheet1!$C$94:$C$96,Sheet1!$C$98:$C$99)</c:f>
              <c:numCache>
                <c:formatCode>0.0</c:formatCode>
                <c:ptCount val="9"/>
                <c:pt idx="0">
                  <c:v>79.838709677419345</c:v>
                </c:pt>
                <c:pt idx="1">
                  <c:v>6.4516129032258061</c:v>
                </c:pt>
                <c:pt idx="2">
                  <c:v>2.4193548387096775</c:v>
                </c:pt>
                <c:pt idx="3">
                  <c:v>3.225806451612903</c:v>
                </c:pt>
                <c:pt idx="4">
                  <c:v>0</c:v>
                </c:pt>
                <c:pt idx="5">
                  <c:v>4.032258064516129</c:v>
                </c:pt>
                <c:pt idx="6">
                  <c:v>3.225806451612903</c:v>
                </c:pt>
                <c:pt idx="7">
                  <c:v>0</c:v>
                </c:pt>
                <c:pt idx="8">
                  <c:v>0.80645161290322576</c:v>
                </c:pt>
              </c:numCache>
            </c:numRef>
          </c:val>
          <c:extLst>
            <c:ext xmlns:c16="http://schemas.microsoft.com/office/drawing/2014/chart" uri="{C3380CC4-5D6E-409C-BE32-E72D297353CC}">
              <c16:uniqueId val="{00000001-CA91-4431-ABA0-AED6F818F976}"/>
            </c:ext>
          </c:extLst>
        </c:ser>
        <c:ser>
          <c:idx val="2"/>
          <c:order val="2"/>
          <c:tx>
            <c:strRef>
              <c:f>Sheet1!$D$87</c:f>
              <c:strCache>
                <c:ptCount val="1"/>
                <c:pt idx="0">
                  <c:v>All</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(Sheet1!$A$88:$A$89,Sheet1!$A$91:$A$92,Sheet1!$A$94:$A$96,Sheet1!$A$98:$A$99)</c:f>
              <c:strCache>
                <c:ptCount val="9"/>
                <c:pt idx="0">
                  <c:v>White</c:v>
                </c:pt>
                <c:pt idx="1">
                  <c:v>Mixed parentage</c:v>
                </c:pt>
                <c:pt idx="2">
                  <c:v>Black-African</c:v>
                </c:pt>
                <c:pt idx="3">
                  <c:v>Black-Caribbean</c:v>
                </c:pt>
                <c:pt idx="4">
                  <c:v>Bangladeshi</c:v>
                </c:pt>
                <c:pt idx="5">
                  <c:v>Indian</c:v>
                </c:pt>
                <c:pt idx="6">
                  <c:v>Pakistani</c:v>
                </c:pt>
                <c:pt idx="7">
                  <c:v>Arab</c:v>
                </c:pt>
                <c:pt idx="8">
                  <c:v>Chinese</c:v>
                </c:pt>
              </c:strCache>
            </c:strRef>
          </c:cat>
          <c:val>
            <c:numRef>
              <c:f>(Sheet1!$D$88:$D$89,Sheet1!$D$91:$D$92,Sheet1!$D$94:$D$96,Sheet1!$D$98:$D$99)</c:f>
              <c:numCache>
                <c:formatCode>0.0</c:formatCode>
                <c:ptCount val="9"/>
                <c:pt idx="0">
                  <c:v>81.036077705827935</c:v>
                </c:pt>
                <c:pt idx="1">
                  <c:v>2.7752081406105455</c:v>
                </c:pt>
                <c:pt idx="2">
                  <c:v>2.7752081406105455</c:v>
                </c:pt>
                <c:pt idx="3">
                  <c:v>4.995374653098982</c:v>
                </c:pt>
                <c:pt idx="4">
                  <c:v>0.37002775208140615</c:v>
                </c:pt>
                <c:pt idx="5">
                  <c:v>3.6077705827937097</c:v>
                </c:pt>
                <c:pt idx="6">
                  <c:v>2.9602220166512492</c:v>
                </c:pt>
                <c:pt idx="7">
                  <c:v>0.18501387604070307</c:v>
                </c:pt>
                <c:pt idx="8">
                  <c:v>1.2950971322849214</c:v>
                </c:pt>
              </c:numCache>
            </c:numRef>
          </c:val>
          <c:extLst>
            <c:ext xmlns:c16="http://schemas.microsoft.com/office/drawing/2014/chart" uri="{C3380CC4-5D6E-409C-BE32-E72D297353CC}">
              <c16:uniqueId val="{00000002-CA91-4431-ABA0-AED6F818F976}"/>
            </c:ext>
          </c:extLst>
        </c:ser>
        <c:dLbls>
          <c:showLegendKey val="0"/>
          <c:showVal val="0"/>
          <c:showCatName val="0"/>
          <c:showSerName val="0"/>
          <c:showPercent val="0"/>
          <c:showBubbleSize val="0"/>
        </c:dLbls>
        <c:gapWidth val="219"/>
        <c:overlap val="-27"/>
        <c:axId val="1030767088"/>
        <c:axId val="1030770696"/>
      </c:barChart>
      <c:catAx>
        <c:axId val="1030767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0770696"/>
        <c:crosses val="autoZero"/>
        <c:auto val="1"/>
        <c:lblAlgn val="ctr"/>
        <c:lblOffset val="100"/>
        <c:noMultiLvlLbl val="0"/>
      </c:catAx>
      <c:valAx>
        <c:axId val="1030770696"/>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07670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0"/>
          <c:tx>
            <c:strRef>
              <c:f>'[aes ep training.xlsx]Sheet1'!$B$5</c:f>
              <c:strCache>
                <c:ptCount val="1"/>
                <c:pt idx="0">
                  <c:v>Total Applications</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'[aes ep training.xlsx]Sheet1'!$A$6:$A$11</c:f>
              <c:numCache>
                <c:formatCode>General</c:formatCode>
                <c:ptCount val="6"/>
                <c:pt idx="0">
                  <c:v>2017</c:v>
                </c:pt>
                <c:pt idx="1">
                  <c:v>2018</c:v>
                </c:pt>
                <c:pt idx="2">
                  <c:v>2019</c:v>
                </c:pt>
                <c:pt idx="3">
                  <c:v>2020</c:v>
                </c:pt>
                <c:pt idx="4">
                  <c:v>2021</c:v>
                </c:pt>
                <c:pt idx="5">
                  <c:v>2022</c:v>
                </c:pt>
              </c:numCache>
            </c:numRef>
          </c:cat>
          <c:val>
            <c:numRef>
              <c:f>'[aes ep training.xlsx]Sheet1'!$B$6:$B$11</c:f>
              <c:numCache>
                <c:formatCode>General</c:formatCode>
                <c:ptCount val="6"/>
                <c:pt idx="0">
                  <c:v>1055</c:v>
                </c:pt>
                <c:pt idx="1">
                  <c:v>1105</c:v>
                </c:pt>
                <c:pt idx="2">
                  <c:v>1138</c:v>
                </c:pt>
                <c:pt idx="3">
                  <c:v>1132</c:v>
                </c:pt>
                <c:pt idx="4">
                  <c:v>1169</c:v>
                </c:pt>
                <c:pt idx="5">
                  <c:v>1103</c:v>
                </c:pt>
              </c:numCache>
            </c:numRef>
          </c:val>
          <c:smooth val="0"/>
          <c:extLst>
            <c:ext xmlns:c16="http://schemas.microsoft.com/office/drawing/2014/chart" uri="{C3380CC4-5D6E-409C-BE32-E72D297353CC}">
              <c16:uniqueId val="{00000000-C1FC-4FC3-9DBD-70E5FA83EF93}"/>
            </c:ext>
          </c:extLst>
        </c:ser>
        <c:ser>
          <c:idx val="2"/>
          <c:order val="1"/>
          <c:tx>
            <c:strRef>
              <c:f>'[aes ep training.xlsx]Sheet1'!$C$5</c:f>
              <c:strCache>
                <c:ptCount val="1"/>
                <c:pt idx="0">
                  <c:v>Total Places</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numRef>
              <c:f>'[aes ep training.xlsx]Sheet1'!$A$6:$A$11</c:f>
              <c:numCache>
                <c:formatCode>General</c:formatCode>
                <c:ptCount val="6"/>
                <c:pt idx="0">
                  <c:v>2017</c:v>
                </c:pt>
                <c:pt idx="1">
                  <c:v>2018</c:v>
                </c:pt>
                <c:pt idx="2">
                  <c:v>2019</c:v>
                </c:pt>
                <c:pt idx="3">
                  <c:v>2020</c:v>
                </c:pt>
                <c:pt idx="4">
                  <c:v>2021</c:v>
                </c:pt>
                <c:pt idx="5">
                  <c:v>2022</c:v>
                </c:pt>
              </c:numCache>
            </c:numRef>
          </c:cat>
          <c:val>
            <c:numRef>
              <c:f>'[aes ep training.xlsx]Sheet1'!$C$6:$C$11</c:f>
              <c:numCache>
                <c:formatCode>General</c:formatCode>
                <c:ptCount val="6"/>
                <c:pt idx="0">
                  <c:v>150</c:v>
                </c:pt>
                <c:pt idx="1">
                  <c:v>160</c:v>
                </c:pt>
                <c:pt idx="2">
                  <c:v>160</c:v>
                </c:pt>
                <c:pt idx="3">
                  <c:v>203</c:v>
                </c:pt>
                <c:pt idx="4">
                  <c:v>203</c:v>
                </c:pt>
                <c:pt idx="5">
                  <c:v>203</c:v>
                </c:pt>
              </c:numCache>
            </c:numRef>
          </c:val>
          <c:smooth val="0"/>
          <c:extLst>
            <c:ext xmlns:c16="http://schemas.microsoft.com/office/drawing/2014/chart" uri="{C3380CC4-5D6E-409C-BE32-E72D297353CC}">
              <c16:uniqueId val="{00000001-C1FC-4FC3-9DBD-70E5FA83EF93}"/>
            </c:ext>
          </c:extLst>
        </c:ser>
        <c:dLbls>
          <c:showLegendKey val="0"/>
          <c:showVal val="0"/>
          <c:showCatName val="0"/>
          <c:showSerName val="0"/>
          <c:showPercent val="0"/>
          <c:showBubbleSize val="0"/>
        </c:dLbls>
        <c:marker val="1"/>
        <c:smooth val="0"/>
        <c:axId val="591859680"/>
        <c:axId val="591863944"/>
      </c:lineChart>
      <c:lineChart>
        <c:grouping val="standard"/>
        <c:varyColors val="0"/>
        <c:ser>
          <c:idx val="3"/>
          <c:order val="2"/>
          <c:tx>
            <c:strRef>
              <c:f>'[aes ep training.xlsx]Sheet1'!$D$5</c:f>
              <c:strCache>
                <c:ptCount val="1"/>
                <c:pt idx="0">
                  <c:v>Success Rate</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f>'[aes ep training.xlsx]Sheet1'!$A$6:$A$11</c:f>
              <c:numCache>
                <c:formatCode>General</c:formatCode>
                <c:ptCount val="6"/>
                <c:pt idx="0">
                  <c:v>2017</c:v>
                </c:pt>
                <c:pt idx="1">
                  <c:v>2018</c:v>
                </c:pt>
                <c:pt idx="2">
                  <c:v>2019</c:v>
                </c:pt>
                <c:pt idx="3">
                  <c:v>2020</c:v>
                </c:pt>
                <c:pt idx="4">
                  <c:v>2021</c:v>
                </c:pt>
                <c:pt idx="5">
                  <c:v>2022</c:v>
                </c:pt>
              </c:numCache>
            </c:numRef>
          </c:cat>
          <c:val>
            <c:numRef>
              <c:f>'[aes ep training.xlsx]Sheet1'!$D$6:$D$11</c:f>
              <c:numCache>
                <c:formatCode>0%</c:formatCode>
                <c:ptCount val="6"/>
                <c:pt idx="0">
                  <c:v>0.14000000000000001</c:v>
                </c:pt>
                <c:pt idx="1">
                  <c:v>0.14000000000000001</c:v>
                </c:pt>
                <c:pt idx="2">
                  <c:v>0.14000000000000001</c:v>
                </c:pt>
                <c:pt idx="3">
                  <c:v>0.18</c:v>
                </c:pt>
                <c:pt idx="4">
                  <c:v>0.17</c:v>
                </c:pt>
                <c:pt idx="5">
                  <c:v>0.18</c:v>
                </c:pt>
              </c:numCache>
            </c:numRef>
          </c:val>
          <c:smooth val="0"/>
          <c:extLst>
            <c:ext xmlns:c16="http://schemas.microsoft.com/office/drawing/2014/chart" uri="{C3380CC4-5D6E-409C-BE32-E72D297353CC}">
              <c16:uniqueId val="{00000002-C1FC-4FC3-9DBD-70E5FA83EF93}"/>
            </c:ext>
          </c:extLst>
        </c:ser>
        <c:dLbls>
          <c:showLegendKey val="0"/>
          <c:showVal val="0"/>
          <c:showCatName val="0"/>
          <c:showSerName val="0"/>
          <c:showPercent val="0"/>
          <c:showBubbleSize val="0"/>
        </c:dLbls>
        <c:marker val="1"/>
        <c:smooth val="0"/>
        <c:axId val="776061992"/>
        <c:axId val="776064288"/>
      </c:lineChart>
      <c:catAx>
        <c:axId val="591859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91863944"/>
        <c:crosses val="autoZero"/>
        <c:auto val="1"/>
        <c:lblAlgn val="ctr"/>
        <c:lblOffset val="100"/>
        <c:noMultiLvlLbl val="0"/>
      </c:catAx>
      <c:valAx>
        <c:axId val="5918639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Applications and places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91859680"/>
        <c:crosses val="autoZero"/>
        <c:crossBetween val="between"/>
      </c:valAx>
      <c:valAx>
        <c:axId val="776064288"/>
        <c:scaling>
          <c:orientation val="minMax"/>
          <c:max val="0.25"/>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Percent of applications successful</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6061992"/>
        <c:crosses val="max"/>
        <c:crossBetween val="between"/>
      </c:valAx>
      <c:catAx>
        <c:axId val="776061992"/>
        <c:scaling>
          <c:orientation val="minMax"/>
        </c:scaling>
        <c:delete val="1"/>
        <c:axPos val="b"/>
        <c:numFmt formatCode="General" sourceLinked="1"/>
        <c:majorTickMark val="out"/>
        <c:minorTickMark val="none"/>
        <c:tickLblPos val="nextTo"/>
        <c:crossAx val="77606428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00B050"/>
              </a:solidFill>
              <a:ln w="19050">
                <a:solidFill>
                  <a:schemeClr val="lt1"/>
                </a:solidFill>
              </a:ln>
              <a:effectLst/>
            </c:spPr>
            <c:extLst>
              <c:ext xmlns:c16="http://schemas.microsoft.com/office/drawing/2014/chart" uri="{C3380CC4-5D6E-409C-BE32-E72D297353CC}">
                <c16:uniqueId val="{00000001-80E1-4A1B-B58A-76A72C762DB0}"/>
              </c:ext>
            </c:extLst>
          </c:dPt>
          <c:dPt>
            <c:idx val="1"/>
            <c:bubble3D val="0"/>
            <c:spPr>
              <a:solidFill>
                <a:srgbClr val="92D050"/>
              </a:solidFill>
              <a:ln w="19050">
                <a:solidFill>
                  <a:schemeClr val="lt1"/>
                </a:solidFill>
              </a:ln>
              <a:effectLst/>
            </c:spPr>
            <c:extLst>
              <c:ext xmlns:c16="http://schemas.microsoft.com/office/drawing/2014/chart" uri="{C3380CC4-5D6E-409C-BE32-E72D297353CC}">
                <c16:uniqueId val="{00000003-80E1-4A1B-B58A-76A72C762DB0}"/>
              </c:ext>
            </c:extLst>
          </c:dPt>
          <c:dPt>
            <c:idx val="2"/>
            <c:bubble3D val="0"/>
            <c:spPr>
              <a:solidFill>
                <a:srgbClr val="FFC000"/>
              </a:solidFill>
              <a:ln w="19050">
                <a:solidFill>
                  <a:schemeClr val="lt1"/>
                </a:solidFill>
              </a:ln>
              <a:effectLst/>
            </c:spPr>
            <c:extLst>
              <c:ext xmlns:c16="http://schemas.microsoft.com/office/drawing/2014/chart" uri="{C3380CC4-5D6E-409C-BE32-E72D297353CC}">
                <c16:uniqueId val="{00000005-80E1-4A1B-B58A-76A72C762DB0}"/>
              </c:ext>
            </c:extLst>
          </c:dPt>
          <c:dPt>
            <c:idx val="3"/>
            <c:bubble3D val="0"/>
            <c:spPr>
              <a:solidFill>
                <a:srgbClr val="C00000"/>
              </a:solidFill>
              <a:ln w="19050">
                <a:solidFill>
                  <a:schemeClr val="lt1"/>
                </a:solidFill>
              </a:ln>
              <a:effectLst/>
            </c:spPr>
            <c:extLst>
              <c:ext xmlns:c16="http://schemas.microsoft.com/office/drawing/2014/chart" uri="{C3380CC4-5D6E-409C-BE32-E72D297353CC}">
                <c16:uniqueId val="{00000007-80E1-4A1B-B58A-76A72C762DB0}"/>
              </c:ext>
            </c:extLst>
          </c:dPt>
          <c:dPt>
            <c:idx val="4"/>
            <c:bubble3D val="0"/>
            <c:spPr>
              <a:solidFill>
                <a:srgbClr val="FF0000"/>
              </a:solidFill>
              <a:ln w="19050">
                <a:solidFill>
                  <a:schemeClr val="lt1"/>
                </a:solidFill>
              </a:ln>
              <a:effectLst/>
            </c:spPr>
            <c:extLst>
              <c:ext xmlns:c16="http://schemas.microsoft.com/office/drawing/2014/chart" uri="{C3380CC4-5D6E-409C-BE32-E72D297353CC}">
                <c16:uniqueId val="{00000009-80E1-4A1B-B58A-76A72C762DB0}"/>
              </c:ext>
            </c:extLst>
          </c:dPt>
          <c:dPt>
            <c:idx val="5"/>
            <c:bubble3D val="0"/>
            <c:spPr>
              <a:solidFill>
                <a:schemeClr val="bg1">
                  <a:lumMod val="65000"/>
                </a:schemeClr>
              </a:solidFill>
              <a:ln w="19050">
                <a:solidFill>
                  <a:schemeClr val="lt1"/>
                </a:solidFill>
              </a:ln>
              <a:effectLst/>
            </c:spPr>
            <c:extLst>
              <c:ext xmlns:c16="http://schemas.microsoft.com/office/drawing/2014/chart" uri="{C3380CC4-5D6E-409C-BE32-E72D297353CC}">
                <c16:uniqueId val="{0000000B-80E1-4A1B-B58A-76A72C762DB0}"/>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Sheet1!$B$48:$B$53</c:f>
              <c:strCache>
                <c:ptCount val="6"/>
                <c:pt idx="0">
                  <c:v>Yes, very well</c:v>
                </c:pt>
                <c:pt idx="1">
                  <c:v>Yes, quite well</c:v>
                </c:pt>
                <c:pt idx="2">
                  <c:v>Neutral</c:v>
                </c:pt>
                <c:pt idx="3">
                  <c:v>No, not very well</c:v>
                </c:pt>
                <c:pt idx="4">
                  <c:v>No, not at all well</c:v>
                </c:pt>
                <c:pt idx="5">
                  <c:v>Not sure or don’t know</c:v>
                </c:pt>
              </c:strCache>
            </c:strRef>
          </c:cat>
          <c:val>
            <c:numRef>
              <c:f>Sheet1!$C$48:$C$53</c:f>
              <c:numCache>
                <c:formatCode>###0.0</c:formatCode>
                <c:ptCount val="6"/>
                <c:pt idx="0">
                  <c:v>11.02661596958175</c:v>
                </c:pt>
                <c:pt idx="1">
                  <c:v>49.619771863117876</c:v>
                </c:pt>
                <c:pt idx="2">
                  <c:v>13.307984790874524</c:v>
                </c:pt>
                <c:pt idx="3">
                  <c:v>18.250950570342205</c:v>
                </c:pt>
                <c:pt idx="4">
                  <c:v>4.9429657794676807</c:v>
                </c:pt>
                <c:pt idx="5">
                  <c:v>2.8517110266159698</c:v>
                </c:pt>
              </c:numCache>
            </c:numRef>
          </c:val>
          <c:extLst>
            <c:ext xmlns:c16="http://schemas.microsoft.com/office/drawing/2014/chart" uri="{C3380CC4-5D6E-409C-BE32-E72D297353CC}">
              <c16:uniqueId val="{0000000C-80E1-4A1B-B58A-76A72C762DB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00B050"/>
              </a:solidFill>
              <a:ln w="19050">
                <a:solidFill>
                  <a:schemeClr val="lt1"/>
                </a:solidFill>
              </a:ln>
              <a:effectLst/>
            </c:spPr>
            <c:extLst>
              <c:ext xmlns:c16="http://schemas.microsoft.com/office/drawing/2014/chart" uri="{C3380CC4-5D6E-409C-BE32-E72D297353CC}">
                <c16:uniqueId val="{00000001-D892-4B96-B981-89E2ADDFD3A5}"/>
              </c:ext>
            </c:extLst>
          </c:dPt>
          <c:dPt>
            <c:idx val="1"/>
            <c:bubble3D val="0"/>
            <c:spPr>
              <a:solidFill>
                <a:srgbClr val="FF0000"/>
              </a:solidFill>
              <a:ln w="19050">
                <a:solidFill>
                  <a:schemeClr val="lt1"/>
                </a:solidFill>
              </a:ln>
              <a:effectLst/>
            </c:spPr>
            <c:extLst>
              <c:ext xmlns:c16="http://schemas.microsoft.com/office/drawing/2014/chart" uri="{C3380CC4-5D6E-409C-BE32-E72D297353CC}">
                <c16:uniqueId val="{00000003-D892-4B96-B981-89E2ADDFD3A5}"/>
              </c:ext>
            </c:extLst>
          </c:dPt>
          <c:dPt>
            <c:idx val="2"/>
            <c:bubble3D val="0"/>
            <c:spPr>
              <a:solidFill>
                <a:srgbClr val="FFC000"/>
              </a:solidFill>
              <a:ln w="19050">
                <a:solidFill>
                  <a:schemeClr val="lt1"/>
                </a:solidFill>
              </a:ln>
              <a:effectLst/>
            </c:spPr>
            <c:extLst>
              <c:ext xmlns:c16="http://schemas.microsoft.com/office/drawing/2014/chart" uri="{C3380CC4-5D6E-409C-BE32-E72D297353CC}">
                <c16:uniqueId val="{00000005-D892-4B96-B981-89E2ADDFD3A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892-4B96-B981-89E2ADDFD3A5}"/>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Sheet1!$J$17:$J$20</c:f>
              <c:strCache>
                <c:ptCount val="4"/>
                <c:pt idx="0">
                  <c:v>Yes</c:v>
                </c:pt>
                <c:pt idx="1">
                  <c:v>No</c:v>
                </c:pt>
                <c:pt idx="2">
                  <c:v>No preference</c:v>
                </c:pt>
                <c:pt idx="3">
                  <c:v>Other</c:v>
                </c:pt>
              </c:strCache>
            </c:strRef>
          </c:cat>
          <c:val>
            <c:numRef>
              <c:f>Sheet1!$K$17:$K$20</c:f>
              <c:numCache>
                <c:formatCode>General</c:formatCode>
                <c:ptCount val="4"/>
                <c:pt idx="0">
                  <c:v>55.421686746987952</c:v>
                </c:pt>
                <c:pt idx="1">
                  <c:v>19.678714859437751</c:v>
                </c:pt>
                <c:pt idx="2">
                  <c:v>22.891566265060241</c:v>
                </c:pt>
                <c:pt idx="3">
                  <c:v>2.0080321285140563</c:v>
                </c:pt>
              </c:numCache>
            </c:numRef>
          </c:val>
          <c:extLst>
            <c:ext xmlns:c16="http://schemas.microsoft.com/office/drawing/2014/chart" uri="{C3380CC4-5D6E-409C-BE32-E72D297353CC}">
              <c16:uniqueId val="{00000008-D892-4B96-B981-89E2ADDFD3A5}"/>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FF0000"/>
              </a:solidFill>
              <a:ln w="19050">
                <a:solidFill>
                  <a:schemeClr val="lt1"/>
                </a:solidFill>
              </a:ln>
              <a:effectLst/>
            </c:spPr>
            <c:extLst>
              <c:ext xmlns:c16="http://schemas.microsoft.com/office/drawing/2014/chart" uri="{C3380CC4-5D6E-409C-BE32-E72D297353CC}">
                <c16:uniqueId val="{00000001-0EB9-481A-B6AA-0D6E08F410B6}"/>
              </c:ext>
            </c:extLst>
          </c:dPt>
          <c:dPt>
            <c:idx val="1"/>
            <c:bubble3D val="0"/>
            <c:spPr>
              <a:solidFill>
                <a:srgbClr val="00B050"/>
              </a:solidFill>
              <a:ln w="19050">
                <a:solidFill>
                  <a:schemeClr val="lt1"/>
                </a:solidFill>
              </a:ln>
              <a:effectLst/>
            </c:spPr>
            <c:extLst>
              <c:ext xmlns:c16="http://schemas.microsoft.com/office/drawing/2014/chart" uri="{C3380CC4-5D6E-409C-BE32-E72D297353CC}">
                <c16:uniqueId val="{00000003-0EB9-481A-B6AA-0D6E08F410B6}"/>
              </c:ext>
            </c:extLst>
          </c:dPt>
          <c:dPt>
            <c:idx val="2"/>
            <c:bubble3D val="0"/>
            <c:spPr>
              <a:solidFill>
                <a:schemeClr val="bg1">
                  <a:lumMod val="65000"/>
                </a:schemeClr>
              </a:solidFill>
              <a:ln w="19050">
                <a:solidFill>
                  <a:schemeClr val="lt1"/>
                </a:solidFill>
              </a:ln>
              <a:effectLst/>
            </c:spPr>
            <c:extLst>
              <c:ext xmlns:c16="http://schemas.microsoft.com/office/drawing/2014/chart" uri="{C3380CC4-5D6E-409C-BE32-E72D297353CC}">
                <c16:uniqueId val="{00000005-0EB9-481A-B6AA-0D6E08F410B6}"/>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Sheet1!$B$8:$B$10</c:f>
              <c:strCache>
                <c:ptCount val="3"/>
                <c:pt idx="0">
                  <c:v>Yes</c:v>
                </c:pt>
                <c:pt idx="1">
                  <c:v>No</c:v>
                </c:pt>
                <c:pt idx="2">
                  <c:v>Not actively recruiting</c:v>
                </c:pt>
              </c:strCache>
            </c:strRef>
          </c:cat>
          <c:val>
            <c:numRef>
              <c:f>Sheet1!$C$8:$C$10</c:f>
              <c:numCache>
                <c:formatCode>###0.0</c:formatCode>
                <c:ptCount val="3"/>
                <c:pt idx="0">
                  <c:v>87.096774193548384</c:v>
                </c:pt>
                <c:pt idx="1">
                  <c:v>11.29032258064516</c:v>
                </c:pt>
                <c:pt idx="2">
                  <c:v>1.6129032258064515</c:v>
                </c:pt>
              </c:numCache>
            </c:numRef>
          </c:val>
          <c:extLst>
            <c:ext xmlns:c16="http://schemas.microsoft.com/office/drawing/2014/chart" uri="{C3380CC4-5D6E-409C-BE32-E72D297353CC}">
              <c16:uniqueId val="{00000006-0EB9-481A-B6AA-0D6E08F410B6}"/>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rgbClr val="407742"/>
            </a:solidFill>
            <a:ln>
              <a:noFill/>
            </a:ln>
            <a:effectLst/>
          </c:spPr>
          <c:invertIfNegative val="0"/>
          <c:cat>
            <c:strRef>
              <c:f>Sheet2!$B$2:$M$2</c:f>
              <c:strCache>
                <c:ptCount val="12"/>
                <c:pt idx="0">
                  <c:v> Not enough applicants generally</c:v>
                </c:pt>
                <c:pt idx="1">
                  <c:v>An overall shortage of EPs being trained</c:v>
                </c:pt>
                <c:pt idx="2">
                  <c:v>Perceptions of the workload of EPs working in Local Authorities</c:v>
                </c:pt>
                <c:pt idx="3">
                  <c:v>Competition from other providers of EP services locally</c:v>
                </c:pt>
                <c:pt idx="4">
                  <c:v>The pay we offer</c:v>
                </c:pt>
                <c:pt idx="5">
                  <c:v>Lack of alternative routes into the profession</c:v>
                </c:pt>
                <c:pt idx="6">
                  <c:v> Temporary or fixed-term contracts are less attractive</c:v>
                </c:pt>
                <c:pt idx="7">
                  <c:v>People prefer to work in other areas of the country</c:v>
                </c:pt>
                <c:pt idx="8">
                  <c:v>We are not located near to any training provider</c:v>
                </c:pt>
                <c:pt idx="9">
                  <c:v>Poor quality applicants</c:v>
                </c:pt>
                <c:pt idx="10">
                  <c:v>A shortage of EPs being trained in an appropriate specialism</c:v>
                </c:pt>
                <c:pt idx="11">
                  <c:v>Other</c:v>
                </c:pt>
              </c:strCache>
            </c:strRef>
          </c:cat>
          <c:val>
            <c:numRef>
              <c:f>Sheet2!$B$3:$M$3</c:f>
              <c:numCache>
                <c:formatCode>0</c:formatCode>
                <c:ptCount val="12"/>
                <c:pt idx="0">
                  <c:v>78.125</c:v>
                </c:pt>
                <c:pt idx="1">
                  <c:v>73.4375</c:v>
                </c:pt>
                <c:pt idx="2">
                  <c:v>65.625</c:v>
                </c:pt>
                <c:pt idx="3">
                  <c:v>60.9375</c:v>
                </c:pt>
                <c:pt idx="4">
                  <c:v>50</c:v>
                </c:pt>
                <c:pt idx="5">
                  <c:v>35.9375</c:v>
                </c:pt>
                <c:pt idx="6">
                  <c:v>21.875</c:v>
                </c:pt>
                <c:pt idx="7">
                  <c:v>20.3125</c:v>
                </c:pt>
                <c:pt idx="8">
                  <c:v>12.5</c:v>
                </c:pt>
                <c:pt idx="9">
                  <c:v>9.375</c:v>
                </c:pt>
                <c:pt idx="10">
                  <c:v>4.6875</c:v>
                </c:pt>
                <c:pt idx="11">
                  <c:v>12.5</c:v>
                </c:pt>
              </c:numCache>
            </c:numRef>
          </c:val>
          <c:extLst>
            <c:ext xmlns:c16="http://schemas.microsoft.com/office/drawing/2014/chart" uri="{C3380CC4-5D6E-409C-BE32-E72D297353CC}">
              <c16:uniqueId val="{00000000-C7AE-491F-A3C1-35FD34BD9552}"/>
            </c:ext>
          </c:extLst>
        </c:ser>
        <c:dLbls>
          <c:showLegendKey val="0"/>
          <c:showVal val="0"/>
          <c:showCatName val="0"/>
          <c:showSerName val="0"/>
          <c:showPercent val="0"/>
          <c:showBubbleSize val="0"/>
        </c:dLbls>
        <c:gapWidth val="182"/>
        <c:axId val="27964960"/>
        <c:axId val="27981184"/>
      </c:barChart>
      <c:catAx>
        <c:axId val="279649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7981184"/>
        <c:crosses val="autoZero"/>
        <c:auto val="1"/>
        <c:lblAlgn val="ctr"/>
        <c:lblOffset val="100"/>
        <c:noMultiLvlLbl val="0"/>
      </c:catAx>
      <c:valAx>
        <c:axId val="2798118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964960"/>
        <c:crosses val="max"/>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00B050"/>
              </a:solidFill>
              <a:ln w="19050">
                <a:solidFill>
                  <a:schemeClr val="lt1"/>
                </a:solidFill>
              </a:ln>
              <a:effectLst/>
            </c:spPr>
            <c:extLst>
              <c:ext xmlns:c16="http://schemas.microsoft.com/office/drawing/2014/chart" uri="{C3380CC4-5D6E-409C-BE32-E72D297353CC}">
                <c16:uniqueId val="{00000001-891A-4EC0-A2A7-07C6BF23327D}"/>
              </c:ext>
            </c:extLst>
          </c:dPt>
          <c:dPt>
            <c:idx val="1"/>
            <c:bubble3D val="0"/>
            <c:spPr>
              <a:solidFill>
                <a:srgbClr val="FFC000"/>
              </a:solidFill>
              <a:ln w="19050">
                <a:solidFill>
                  <a:schemeClr val="lt1"/>
                </a:solidFill>
              </a:ln>
              <a:effectLst/>
            </c:spPr>
            <c:extLst>
              <c:ext xmlns:c16="http://schemas.microsoft.com/office/drawing/2014/chart" uri="{C3380CC4-5D6E-409C-BE32-E72D297353CC}">
                <c16:uniqueId val="{00000003-891A-4EC0-A2A7-07C6BF23327D}"/>
              </c:ext>
            </c:extLst>
          </c:dPt>
          <c:dPt>
            <c:idx val="2"/>
            <c:bubble3D val="0"/>
            <c:spPr>
              <a:solidFill>
                <a:srgbClr val="FF0000"/>
              </a:solidFill>
              <a:ln w="19050">
                <a:solidFill>
                  <a:schemeClr val="lt1"/>
                </a:solidFill>
              </a:ln>
              <a:effectLst/>
            </c:spPr>
            <c:extLst>
              <c:ext xmlns:c16="http://schemas.microsoft.com/office/drawing/2014/chart" uri="{C3380CC4-5D6E-409C-BE32-E72D297353CC}">
                <c16:uniqueId val="{00000005-891A-4EC0-A2A7-07C6BF23327D}"/>
              </c:ext>
            </c:extLst>
          </c:dPt>
          <c:dPt>
            <c:idx val="3"/>
            <c:bubble3D val="0"/>
            <c:spPr>
              <a:solidFill>
                <a:schemeClr val="bg1">
                  <a:lumMod val="65000"/>
                </a:schemeClr>
              </a:solidFill>
              <a:ln w="19050">
                <a:solidFill>
                  <a:schemeClr val="lt1"/>
                </a:solidFill>
              </a:ln>
              <a:effectLst/>
            </c:spPr>
            <c:extLst>
              <c:ext xmlns:c16="http://schemas.microsoft.com/office/drawing/2014/chart" uri="{C3380CC4-5D6E-409C-BE32-E72D297353CC}">
                <c16:uniqueId val="{00000007-891A-4EC0-A2A7-07C6BF23327D}"/>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Sheet3!$B$3:$B$6</c:f>
              <c:strCache>
                <c:ptCount val="4"/>
                <c:pt idx="0">
                  <c:v>More attractive</c:v>
                </c:pt>
                <c:pt idx="1">
                  <c:v>About the same</c:v>
                </c:pt>
                <c:pt idx="2">
                  <c:v>Less attractive</c:v>
                </c:pt>
                <c:pt idx="3">
                  <c:v>Not sure or don’t know</c:v>
                </c:pt>
              </c:strCache>
            </c:strRef>
          </c:cat>
          <c:val>
            <c:numRef>
              <c:f>Sheet3!$C$3:$C$6</c:f>
              <c:numCache>
                <c:formatCode>General</c:formatCode>
                <c:ptCount val="4"/>
                <c:pt idx="0">
                  <c:v>9.5</c:v>
                </c:pt>
                <c:pt idx="1">
                  <c:v>27</c:v>
                </c:pt>
                <c:pt idx="2">
                  <c:v>48.1</c:v>
                </c:pt>
                <c:pt idx="3">
                  <c:v>15.4</c:v>
                </c:pt>
              </c:numCache>
            </c:numRef>
          </c:val>
          <c:extLst>
            <c:ext xmlns:c16="http://schemas.microsoft.com/office/drawing/2014/chart" uri="{C3380CC4-5D6E-409C-BE32-E72D297353CC}">
              <c16:uniqueId val="{00000008-891A-4EC0-A2A7-07C6BF23327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Sheet4!$B$25</c:f>
              <c:strCache>
                <c:ptCount val="1"/>
                <c:pt idx="0">
                  <c:v>Valid Percent</c:v>
                </c:pt>
              </c:strCache>
            </c:strRef>
          </c:tx>
          <c:dPt>
            <c:idx val="0"/>
            <c:bubble3D val="0"/>
            <c:spPr>
              <a:solidFill>
                <a:srgbClr val="00B050"/>
              </a:solidFill>
              <a:ln w="19050">
                <a:solidFill>
                  <a:schemeClr val="lt1"/>
                </a:solidFill>
              </a:ln>
              <a:effectLst/>
            </c:spPr>
            <c:extLst>
              <c:ext xmlns:c16="http://schemas.microsoft.com/office/drawing/2014/chart" uri="{C3380CC4-5D6E-409C-BE32-E72D297353CC}">
                <c16:uniqueId val="{00000001-6273-409E-9AAD-05BB2A7D050E}"/>
              </c:ext>
            </c:extLst>
          </c:dPt>
          <c:dPt>
            <c:idx val="1"/>
            <c:bubble3D val="0"/>
            <c:spPr>
              <a:solidFill>
                <a:srgbClr val="92D050"/>
              </a:solidFill>
              <a:ln w="19050">
                <a:solidFill>
                  <a:schemeClr val="lt1"/>
                </a:solidFill>
              </a:ln>
              <a:effectLst/>
            </c:spPr>
            <c:extLst>
              <c:ext xmlns:c16="http://schemas.microsoft.com/office/drawing/2014/chart" uri="{C3380CC4-5D6E-409C-BE32-E72D297353CC}">
                <c16:uniqueId val="{00000003-6273-409E-9AAD-05BB2A7D050E}"/>
              </c:ext>
            </c:extLst>
          </c:dPt>
          <c:dPt>
            <c:idx val="2"/>
            <c:bubble3D val="0"/>
            <c:spPr>
              <a:solidFill>
                <a:srgbClr val="FFC000"/>
              </a:solidFill>
              <a:ln w="19050">
                <a:solidFill>
                  <a:schemeClr val="lt1"/>
                </a:solidFill>
              </a:ln>
              <a:effectLst/>
            </c:spPr>
            <c:extLst>
              <c:ext xmlns:c16="http://schemas.microsoft.com/office/drawing/2014/chart" uri="{C3380CC4-5D6E-409C-BE32-E72D297353CC}">
                <c16:uniqueId val="{00000005-6273-409E-9AAD-05BB2A7D050E}"/>
              </c:ext>
            </c:extLst>
          </c:dPt>
          <c:dPt>
            <c:idx val="3"/>
            <c:bubble3D val="0"/>
            <c:spPr>
              <a:solidFill>
                <a:srgbClr val="FF0000"/>
              </a:solidFill>
              <a:ln w="19050">
                <a:solidFill>
                  <a:schemeClr val="lt1"/>
                </a:solidFill>
              </a:ln>
              <a:effectLst/>
            </c:spPr>
            <c:extLst>
              <c:ext xmlns:c16="http://schemas.microsoft.com/office/drawing/2014/chart" uri="{C3380CC4-5D6E-409C-BE32-E72D297353CC}">
                <c16:uniqueId val="{00000007-6273-409E-9AAD-05BB2A7D050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Sheet4!$A$26:$A$29</c:f>
              <c:strCache>
                <c:ptCount val="4"/>
                <c:pt idx="0">
                  <c:v>Very well</c:v>
                </c:pt>
                <c:pt idx="1">
                  <c:v>Fairly well</c:v>
                </c:pt>
                <c:pt idx="2">
                  <c:v>Neutral</c:v>
                </c:pt>
                <c:pt idx="3">
                  <c:v>Not very well</c:v>
                </c:pt>
              </c:strCache>
            </c:strRef>
          </c:cat>
          <c:val>
            <c:numRef>
              <c:f>Sheet4!$B$26:$B$29</c:f>
              <c:numCache>
                <c:formatCode>###0.0</c:formatCode>
                <c:ptCount val="4"/>
                <c:pt idx="0">
                  <c:v>11.29032258064516</c:v>
                </c:pt>
                <c:pt idx="1">
                  <c:v>46.774193548387096</c:v>
                </c:pt>
                <c:pt idx="2">
                  <c:v>12.903225806451612</c:v>
                </c:pt>
                <c:pt idx="3">
                  <c:v>29.032258064516132</c:v>
                </c:pt>
              </c:numCache>
            </c:numRef>
          </c:val>
          <c:extLst>
            <c:ext xmlns:c16="http://schemas.microsoft.com/office/drawing/2014/chart" uri="{C3380CC4-5D6E-409C-BE32-E72D297353CC}">
              <c16:uniqueId val="{00000008-6273-409E-9AAD-05BB2A7D050E}"/>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7D48C1CA-1C1C-3941-B8B4-08F6A79F7CAB}" type="datetimeFigureOut">
              <a:rPr lang="en-US" smtClean="0"/>
              <a:t>12/9/2022</a:t>
            </a:fld>
            <a:endParaRPr lang="en-US"/>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12B02DD6-1694-5C41-9C82-C57350417FAC}" type="slidenum">
              <a:rPr lang="en-US" smtClean="0"/>
              <a:t>‹#›</a:t>
            </a:fld>
            <a:endParaRPr lang="en-US"/>
          </a:p>
        </p:txBody>
      </p:sp>
    </p:spTree>
    <p:extLst>
      <p:ext uri="{BB962C8B-B14F-4D97-AF65-F5344CB8AC3E}">
        <p14:creationId xmlns:p14="http://schemas.microsoft.com/office/powerpoint/2010/main" val="685048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1</a:t>
            </a:fld>
            <a:endParaRPr lang="en-US"/>
          </a:p>
        </p:txBody>
      </p:sp>
    </p:spTree>
    <p:extLst>
      <p:ext uri="{BB962C8B-B14F-4D97-AF65-F5344CB8AC3E}">
        <p14:creationId xmlns:p14="http://schemas.microsoft.com/office/powerpoint/2010/main" val="1994065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27</a:t>
            </a:fld>
            <a:endParaRPr lang="en-US"/>
          </a:p>
        </p:txBody>
      </p:sp>
    </p:spTree>
    <p:extLst>
      <p:ext uri="{BB962C8B-B14F-4D97-AF65-F5344CB8AC3E}">
        <p14:creationId xmlns:p14="http://schemas.microsoft.com/office/powerpoint/2010/main" val="1219613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28</a:t>
            </a:fld>
            <a:endParaRPr lang="en-US"/>
          </a:p>
        </p:txBody>
      </p:sp>
    </p:spTree>
    <p:extLst>
      <p:ext uri="{BB962C8B-B14F-4D97-AF65-F5344CB8AC3E}">
        <p14:creationId xmlns:p14="http://schemas.microsoft.com/office/powerpoint/2010/main" val="512797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29</a:t>
            </a:fld>
            <a:endParaRPr lang="en-US"/>
          </a:p>
        </p:txBody>
      </p:sp>
    </p:spTree>
    <p:extLst>
      <p:ext uri="{BB962C8B-B14F-4D97-AF65-F5344CB8AC3E}">
        <p14:creationId xmlns:p14="http://schemas.microsoft.com/office/powerpoint/2010/main" val="3653863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30</a:t>
            </a:fld>
            <a:endParaRPr lang="en-US"/>
          </a:p>
        </p:txBody>
      </p:sp>
    </p:spTree>
    <p:extLst>
      <p:ext uri="{BB962C8B-B14F-4D97-AF65-F5344CB8AC3E}">
        <p14:creationId xmlns:p14="http://schemas.microsoft.com/office/powerpoint/2010/main" val="3378240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31</a:t>
            </a:fld>
            <a:endParaRPr lang="en-US"/>
          </a:p>
        </p:txBody>
      </p:sp>
    </p:spTree>
    <p:extLst>
      <p:ext uri="{BB962C8B-B14F-4D97-AF65-F5344CB8AC3E}">
        <p14:creationId xmlns:p14="http://schemas.microsoft.com/office/powerpoint/2010/main" val="22694778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32</a:t>
            </a:fld>
            <a:endParaRPr lang="en-US"/>
          </a:p>
        </p:txBody>
      </p:sp>
    </p:spTree>
    <p:extLst>
      <p:ext uri="{BB962C8B-B14F-4D97-AF65-F5344CB8AC3E}">
        <p14:creationId xmlns:p14="http://schemas.microsoft.com/office/powerpoint/2010/main" val="3557778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33</a:t>
            </a:fld>
            <a:endParaRPr lang="en-US"/>
          </a:p>
        </p:txBody>
      </p:sp>
    </p:spTree>
    <p:extLst>
      <p:ext uri="{BB962C8B-B14F-4D97-AF65-F5344CB8AC3E}">
        <p14:creationId xmlns:p14="http://schemas.microsoft.com/office/powerpoint/2010/main" val="4001642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34</a:t>
            </a:fld>
            <a:endParaRPr lang="en-US"/>
          </a:p>
        </p:txBody>
      </p:sp>
    </p:spTree>
    <p:extLst>
      <p:ext uri="{BB962C8B-B14F-4D97-AF65-F5344CB8AC3E}">
        <p14:creationId xmlns:p14="http://schemas.microsoft.com/office/powerpoint/2010/main" val="16958174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35</a:t>
            </a:fld>
            <a:endParaRPr lang="en-US"/>
          </a:p>
        </p:txBody>
      </p:sp>
    </p:spTree>
    <p:extLst>
      <p:ext uri="{BB962C8B-B14F-4D97-AF65-F5344CB8AC3E}">
        <p14:creationId xmlns:p14="http://schemas.microsoft.com/office/powerpoint/2010/main" val="3580742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2</a:t>
            </a:fld>
            <a:endParaRPr lang="en-US"/>
          </a:p>
        </p:txBody>
      </p:sp>
    </p:spTree>
    <p:extLst>
      <p:ext uri="{BB962C8B-B14F-4D97-AF65-F5344CB8AC3E}">
        <p14:creationId xmlns:p14="http://schemas.microsoft.com/office/powerpoint/2010/main" val="191521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3</a:t>
            </a:fld>
            <a:endParaRPr lang="en-US"/>
          </a:p>
        </p:txBody>
      </p:sp>
    </p:spTree>
    <p:extLst>
      <p:ext uri="{BB962C8B-B14F-4D97-AF65-F5344CB8AC3E}">
        <p14:creationId xmlns:p14="http://schemas.microsoft.com/office/powerpoint/2010/main" val="2391340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8</a:t>
            </a:fld>
            <a:endParaRPr lang="en-US"/>
          </a:p>
        </p:txBody>
      </p:sp>
    </p:spTree>
    <p:extLst>
      <p:ext uri="{BB962C8B-B14F-4D97-AF65-F5344CB8AC3E}">
        <p14:creationId xmlns:p14="http://schemas.microsoft.com/office/powerpoint/2010/main" val="3049613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2B02DD6-1694-5C41-9C82-C57350417FAC}" type="slidenum">
              <a:rPr lang="en-US" smtClean="0"/>
              <a:t>12</a:t>
            </a:fld>
            <a:endParaRPr lang="en-US"/>
          </a:p>
        </p:txBody>
      </p:sp>
    </p:spTree>
    <p:extLst>
      <p:ext uri="{BB962C8B-B14F-4D97-AF65-F5344CB8AC3E}">
        <p14:creationId xmlns:p14="http://schemas.microsoft.com/office/powerpoint/2010/main" val="3718559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19</a:t>
            </a:fld>
            <a:endParaRPr lang="en-US"/>
          </a:p>
        </p:txBody>
      </p:sp>
    </p:spTree>
    <p:extLst>
      <p:ext uri="{BB962C8B-B14F-4D97-AF65-F5344CB8AC3E}">
        <p14:creationId xmlns:p14="http://schemas.microsoft.com/office/powerpoint/2010/main" val="15491143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21</a:t>
            </a:fld>
            <a:endParaRPr lang="en-US"/>
          </a:p>
        </p:txBody>
      </p:sp>
    </p:spTree>
    <p:extLst>
      <p:ext uri="{BB962C8B-B14F-4D97-AF65-F5344CB8AC3E}">
        <p14:creationId xmlns:p14="http://schemas.microsoft.com/office/powerpoint/2010/main" val="3435422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22</a:t>
            </a:fld>
            <a:endParaRPr lang="en-US"/>
          </a:p>
        </p:txBody>
      </p:sp>
    </p:spTree>
    <p:extLst>
      <p:ext uri="{BB962C8B-B14F-4D97-AF65-F5344CB8AC3E}">
        <p14:creationId xmlns:p14="http://schemas.microsoft.com/office/powerpoint/2010/main" val="3788335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B02DD6-1694-5C41-9C82-C57350417FAC}" type="slidenum">
              <a:rPr lang="en-US" smtClean="0"/>
              <a:t>26</a:t>
            </a:fld>
            <a:endParaRPr lang="en-US"/>
          </a:p>
        </p:txBody>
      </p:sp>
    </p:spTree>
    <p:extLst>
      <p:ext uri="{BB962C8B-B14F-4D97-AF65-F5344CB8AC3E}">
        <p14:creationId xmlns:p14="http://schemas.microsoft.com/office/powerpoint/2010/main" val="37198530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 Placeholder 2"/>
          <p:cNvSpPr>
            <a:spLocks noGrp="1"/>
          </p:cNvSpPr>
          <p:nvPr>
            <p:ph type="body" sz="quarter" idx="10" hasCustomPrompt="1"/>
          </p:nvPr>
        </p:nvSpPr>
        <p:spPr>
          <a:xfrm>
            <a:off x="381210" y="2600690"/>
            <a:ext cx="6568511" cy="1936141"/>
          </a:xfrm>
          <a:prstGeom prst="rect">
            <a:avLst/>
          </a:prstGeom>
        </p:spPr>
        <p:txBody>
          <a:bodyPr vert="horz"/>
          <a:lstStyle>
            <a:lvl1pPr marL="0" indent="0">
              <a:buNone/>
              <a:defRPr sz="3600" b="1" i="0">
                <a:solidFill>
                  <a:srgbClr val="69A045"/>
                </a:solidFill>
                <a:latin typeface="Calibri"/>
                <a:cs typeface="Calibri"/>
              </a:defRPr>
            </a:lvl1pPr>
          </a:lstStyle>
          <a:p>
            <a:pPr lvl="0"/>
            <a:r>
              <a:rPr lang="en-GB" dirty="0"/>
              <a:t>Add Title Text Here</a:t>
            </a:r>
          </a:p>
        </p:txBody>
      </p:sp>
      <p:sp>
        <p:nvSpPr>
          <p:cNvPr id="7" name="Text Placeholder 2"/>
          <p:cNvSpPr>
            <a:spLocks noGrp="1"/>
          </p:cNvSpPr>
          <p:nvPr>
            <p:ph type="body" sz="quarter" idx="11" hasCustomPrompt="1"/>
          </p:nvPr>
        </p:nvSpPr>
        <p:spPr>
          <a:xfrm>
            <a:off x="395536" y="4654062"/>
            <a:ext cx="6568511" cy="129596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32554165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3138" y="445478"/>
            <a:ext cx="1239715" cy="5211763"/>
          </a:xfrm>
        </p:spPr>
        <p:txBody>
          <a:bodyPr vert="eaVert">
            <a:normAutofit/>
          </a:bodyPr>
          <a:lstStyle>
            <a:lvl1pPr>
              <a:defRPr sz="4000" b="1">
                <a:solidFill>
                  <a:srgbClr val="69A045"/>
                </a:solidFill>
              </a:defRPr>
            </a:lvl1pPr>
          </a:lstStyle>
          <a:p>
            <a:r>
              <a:rPr kumimoji="0" lang="en-GB"/>
              <a:t>Click to edit Master title style</a:t>
            </a:r>
            <a:endParaRPr kumimoji="0" lang="en-US" dirty="0"/>
          </a:p>
        </p:txBody>
      </p:sp>
      <p:sp>
        <p:nvSpPr>
          <p:cNvPr id="3" name="Vertical Text Placeholder 2"/>
          <p:cNvSpPr>
            <a:spLocks noGrp="1"/>
          </p:cNvSpPr>
          <p:nvPr>
            <p:ph type="body" orient="vert" idx="1"/>
          </p:nvPr>
        </p:nvSpPr>
        <p:spPr>
          <a:xfrm>
            <a:off x="480645" y="445478"/>
            <a:ext cx="6564923" cy="5211763"/>
          </a:xfrm>
        </p:spPr>
        <p:txBody>
          <a:bodyPr vert="eaVert">
            <a:normAutofit/>
          </a:bodyPr>
          <a:lstStyle>
            <a:lvl1pPr>
              <a:buClr>
                <a:srgbClr val="69A045"/>
              </a:buClr>
              <a:defRPr sz="3200">
                <a:latin typeface="+mj-lt"/>
              </a:defRPr>
            </a:lvl1pPr>
            <a:lvl2pPr>
              <a:buClr>
                <a:srgbClr val="69A045"/>
              </a:buClr>
              <a:defRPr sz="2800">
                <a:latin typeface="+mj-lt"/>
              </a:defRPr>
            </a:lvl2pPr>
            <a:lvl3pPr>
              <a:buClr>
                <a:srgbClr val="69A045"/>
              </a:buClr>
              <a:defRPr sz="2800">
                <a:latin typeface="+mj-lt"/>
              </a:defRPr>
            </a:lvl3pPr>
            <a:lvl4pPr>
              <a:buClr>
                <a:srgbClr val="69A045"/>
              </a:buClr>
              <a:defRPr sz="2800">
                <a:latin typeface="+mj-lt"/>
              </a:defRPr>
            </a:lvl4pPr>
            <a:lvl5pPr>
              <a:buClr>
                <a:srgbClr val="69A045"/>
              </a:buClr>
              <a:defRPr sz="2800">
                <a:latin typeface="+mj-lt"/>
              </a:defRPr>
            </a:lvl5p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dirty="0"/>
          </a:p>
        </p:txBody>
      </p:sp>
    </p:spTree>
    <p:extLst>
      <p:ext uri="{BB962C8B-B14F-4D97-AF65-F5344CB8AC3E}">
        <p14:creationId xmlns:p14="http://schemas.microsoft.com/office/powerpoint/2010/main" val="29701310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3072"/>
            <a:ext cx="8229600" cy="924712"/>
          </a:xfrm>
        </p:spPr>
        <p:txBody>
          <a:bodyPr>
            <a:normAutofit/>
          </a:bodyPr>
          <a:lstStyle>
            <a:lvl1pPr>
              <a:defRPr sz="4000" b="1">
                <a:solidFill>
                  <a:srgbClr val="69A045"/>
                </a:solidFill>
              </a:defRPr>
            </a:lvl1pPr>
          </a:lstStyle>
          <a:p>
            <a:r>
              <a:rPr kumimoji="0" lang="en-GB"/>
              <a:t>Click to edit Master title style</a:t>
            </a:r>
            <a:endParaRPr kumimoji="0" lang="en-US" dirty="0"/>
          </a:p>
        </p:txBody>
      </p:sp>
      <p:sp>
        <p:nvSpPr>
          <p:cNvPr id="3" name="Content Placeholder 2"/>
          <p:cNvSpPr>
            <a:spLocks noGrp="1"/>
          </p:cNvSpPr>
          <p:nvPr>
            <p:ph idx="1"/>
          </p:nvPr>
        </p:nvSpPr>
        <p:spPr>
          <a:xfrm>
            <a:off x="457200" y="1512278"/>
            <a:ext cx="8229600" cy="4255476"/>
          </a:xfrm>
        </p:spPr>
        <p:txBody>
          <a:bodyPr/>
          <a:lstStyle>
            <a:lvl1pPr marL="363538" indent="-363538">
              <a:buClr>
                <a:srgbClr val="407742"/>
              </a:buClr>
              <a:defRPr sz="3200">
                <a:latin typeface="+mj-lt"/>
              </a:defRPr>
            </a:lvl1pPr>
            <a:lvl2pPr marL="628650" indent="-265113">
              <a:buClr>
                <a:srgbClr val="407742"/>
              </a:buClr>
              <a:defRPr sz="2800">
                <a:latin typeface="+mj-lt"/>
              </a:defRPr>
            </a:lvl2pPr>
            <a:lvl3pPr marL="628650" indent="-265113">
              <a:buClr>
                <a:srgbClr val="407742"/>
              </a:buClr>
              <a:defRPr sz="2800">
                <a:latin typeface="+mj-lt"/>
              </a:defRPr>
            </a:lvl3pPr>
            <a:lvl4pPr marL="628650" indent="-265113">
              <a:buClr>
                <a:srgbClr val="407742"/>
              </a:buClr>
              <a:defRPr sz="2800">
                <a:latin typeface="+mj-lt"/>
              </a:defRPr>
            </a:lvl4pPr>
            <a:lvl5pPr marL="628650" indent="-265113">
              <a:buClr>
                <a:srgbClr val="407742"/>
              </a:buClr>
              <a:defRPr sz="2800">
                <a:latin typeface="+mj-lt"/>
              </a:defRPr>
            </a:lvl5p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dirty="0"/>
          </a:p>
        </p:txBody>
      </p:sp>
    </p:spTree>
    <p:extLst>
      <p:ext uri="{BB962C8B-B14F-4D97-AF65-F5344CB8AC3E}">
        <p14:creationId xmlns:p14="http://schemas.microsoft.com/office/powerpoint/2010/main" val="4897488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395535" y="1185497"/>
            <a:ext cx="6568511" cy="1352550"/>
          </a:xfrm>
          <a:prstGeom prst="rect">
            <a:avLst/>
          </a:prstGeom>
        </p:spPr>
        <p:txBody>
          <a:bodyPr vert="horz">
            <a:normAutofit/>
          </a:bodyPr>
          <a:lstStyle>
            <a:lvl1pPr marL="0" indent="0">
              <a:buNone/>
              <a:defRPr sz="4800" b="1" i="0">
                <a:solidFill>
                  <a:srgbClr val="69A045"/>
                </a:solidFill>
                <a:latin typeface="Calibri"/>
                <a:cs typeface="Calibri"/>
              </a:defRPr>
            </a:lvl1pPr>
          </a:lstStyle>
          <a:p>
            <a:pPr lvl="0"/>
            <a:r>
              <a:rPr lang="en-GB" dirty="0"/>
              <a:t>Add Title Text Here</a:t>
            </a:r>
          </a:p>
        </p:txBody>
      </p:sp>
      <p:sp>
        <p:nvSpPr>
          <p:cNvPr id="8" name="Text Placeholder 2"/>
          <p:cNvSpPr>
            <a:spLocks noGrp="1"/>
          </p:cNvSpPr>
          <p:nvPr>
            <p:ph type="body" sz="quarter" idx="11" hasCustomPrompt="1"/>
          </p:nvPr>
        </p:nvSpPr>
        <p:spPr>
          <a:xfrm>
            <a:off x="395534" y="2888285"/>
            <a:ext cx="6568511" cy="2416970"/>
          </a:xfrm>
          <a:prstGeom prst="rect">
            <a:avLst/>
          </a:prstGeom>
        </p:spPr>
        <p:txBody>
          <a:bodyPr vert="horz">
            <a:normAutofit/>
          </a:bodyPr>
          <a:lstStyle>
            <a:lvl1pPr marL="0" indent="0">
              <a:buNone/>
              <a:defRPr sz="44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8141472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328949"/>
            <a:ext cx="8229600" cy="1143000"/>
          </a:xfrm>
        </p:spPr>
        <p:txBody>
          <a:bodyPr>
            <a:normAutofit/>
          </a:bodyPr>
          <a:lstStyle>
            <a:lvl1pPr>
              <a:defRPr sz="4000" b="1">
                <a:solidFill>
                  <a:srgbClr val="69A045"/>
                </a:solidFill>
              </a:defRPr>
            </a:lvl1pPr>
          </a:lstStyle>
          <a:p>
            <a:r>
              <a:rPr kumimoji="0" lang="en-GB"/>
              <a:t>Click to edit Master title style</a:t>
            </a:r>
            <a:endParaRPr kumimoji="0" lang="en-US" dirty="0"/>
          </a:p>
        </p:txBody>
      </p:sp>
      <p:sp>
        <p:nvSpPr>
          <p:cNvPr id="3" name="Content Placeholder 2"/>
          <p:cNvSpPr>
            <a:spLocks noGrp="1"/>
          </p:cNvSpPr>
          <p:nvPr>
            <p:ph sz="half" idx="1"/>
          </p:nvPr>
        </p:nvSpPr>
        <p:spPr>
          <a:xfrm>
            <a:off x="457200" y="1559169"/>
            <a:ext cx="4038600" cy="4337539"/>
          </a:xfrm>
        </p:spPr>
        <p:txBody>
          <a:bodyPr/>
          <a:lstStyle>
            <a:lvl1pPr eaLnBrk="1" latinLnBrk="0" hangingPunct="1">
              <a:buClr>
                <a:srgbClr val="407742"/>
              </a:buClr>
              <a:defRPr sz="3200">
                <a:latin typeface="+mj-lt"/>
              </a:defRPr>
            </a:lvl1pPr>
            <a:lvl2pPr eaLnBrk="1" latinLnBrk="0" hangingPunct="1">
              <a:buClr>
                <a:srgbClr val="407742"/>
              </a:buClr>
              <a:defRPr sz="2800">
                <a:latin typeface="+mj-lt"/>
              </a:defRPr>
            </a:lvl2pPr>
            <a:lvl3pPr eaLnBrk="1" latinLnBrk="0" hangingPunct="1">
              <a:buClr>
                <a:srgbClr val="407742"/>
              </a:buClr>
              <a:defRPr sz="2800">
                <a:latin typeface="+mj-lt"/>
              </a:defRPr>
            </a:lvl3pPr>
            <a:lvl4pPr eaLnBrk="1" latinLnBrk="0" hangingPunct="1">
              <a:defRPr sz="1800"/>
            </a:lvl4pPr>
            <a:lvl5pPr eaLnBrk="1" latinLnBrk="0" hangingPunct="1">
              <a:defRPr sz="1800"/>
            </a:lvl5p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p:txBody>
      </p:sp>
      <p:sp>
        <p:nvSpPr>
          <p:cNvPr id="4" name="Content Placeholder 3"/>
          <p:cNvSpPr>
            <a:spLocks noGrp="1"/>
          </p:cNvSpPr>
          <p:nvPr>
            <p:ph sz="half" idx="2"/>
          </p:nvPr>
        </p:nvSpPr>
        <p:spPr>
          <a:xfrm>
            <a:off x="4648200" y="1559169"/>
            <a:ext cx="4038600" cy="4337539"/>
          </a:xfrm>
        </p:spPr>
        <p:txBody>
          <a:bodyPr/>
          <a:lstStyle>
            <a:lvl1pPr eaLnBrk="1" latinLnBrk="0" hangingPunct="1">
              <a:buClr>
                <a:srgbClr val="407742"/>
              </a:buClr>
              <a:defRPr sz="3200">
                <a:latin typeface="+mj-lt"/>
              </a:defRPr>
            </a:lvl1pPr>
            <a:lvl2pPr eaLnBrk="1" latinLnBrk="0" hangingPunct="1">
              <a:buClr>
                <a:srgbClr val="407742"/>
              </a:buClr>
              <a:defRPr sz="2800">
                <a:latin typeface="+mj-lt"/>
              </a:defRPr>
            </a:lvl2pPr>
            <a:lvl3pPr eaLnBrk="1" latinLnBrk="0" hangingPunct="1">
              <a:buClr>
                <a:srgbClr val="407742"/>
              </a:buClr>
              <a:defRPr sz="2800">
                <a:latin typeface="+mj-lt"/>
              </a:defRPr>
            </a:lvl3pPr>
            <a:lvl4pPr>
              <a:defRPr sz="1800"/>
            </a:lvl4pPr>
            <a:lvl5pPr>
              <a:defRPr sz="1800"/>
            </a:lvl5p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p:txBody>
      </p:sp>
    </p:spTree>
    <p:extLst>
      <p:ext uri="{BB962C8B-B14F-4D97-AF65-F5344CB8AC3E}">
        <p14:creationId xmlns:p14="http://schemas.microsoft.com/office/powerpoint/2010/main" val="22462737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45477" y="375842"/>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4000" b="1">
                <a:ln>
                  <a:noFill/>
                </a:ln>
                <a:solidFill>
                  <a:srgbClr val="69A045"/>
                </a:solidFill>
                <a:effectLst/>
                <a:latin typeface="+mj-lt"/>
                <a:ea typeface="+mj-ea"/>
                <a:cs typeface="+mj-cs"/>
              </a:defRPr>
            </a:lvl1pPr>
          </a:lstStyle>
          <a:p>
            <a:r>
              <a:rPr kumimoji="0" lang="en-GB"/>
              <a:t>Click to edit Master title style</a:t>
            </a:r>
            <a:endParaRPr kumimoji="0" lang="en-US" dirty="0"/>
          </a:p>
        </p:txBody>
      </p:sp>
    </p:spTree>
    <p:extLst>
      <p:ext uri="{BB962C8B-B14F-4D97-AF65-F5344CB8AC3E}">
        <p14:creationId xmlns:p14="http://schemas.microsoft.com/office/powerpoint/2010/main" val="35616285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8623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800" b="1">
                <a:ln>
                  <a:noFill/>
                </a:ln>
                <a:solidFill>
                  <a:srgbClr val="69A045"/>
                </a:solidFill>
                <a:effectLst/>
                <a:latin typeface="+mj-lt"/>
                <a:ea typeface="+mj-ea"/>
                <a:cs typeface="+mj-cs"/>
              </a:defRPr>
            </a:lvl1pPr>
          </a:lstStyle>
          <a:p>
            <a:r>
              <a:rPr kumimoji="0" lang="en-GB"/>
              <a:t>Click to edit Master title style</a:t>
            </a:r>
            <a:endParaRPr kumimoji="0" lang="en-US" dirty="0"/>
          </a:p>
        </p:txBody>
      </p:sp>
      <p:sp>
        <p:nvSpPr>
          <p:cNvPr id="3" name="Text Placeholder 2"/>
          <p:cNvSpPr>
            <a:spLocks noGrp="1"/>
          </p:cNvSpPr>
          <p:nvPr>
            <p:ph type="body" idx="2"/>
          </p:nvPr>
        </p:nvSpPr>
        <p:spPr>
          <a:xfrm>
            <a:off x="685800" y="1676400"/>
            <a:ext cx="2743200" cy="4220308"/>
          </a:xfrm>
        </p:spPr>
        <p:txBody>
          <a:bodyPr lIns="18288" rIns="18288">
            <a:normAutofit/>
          </a:bodyPr>
          <a:lstStyle>
            <a:lvl1pPr marL="0" indent="0" algn="l">
              <a:buNone/>
              <a:defRPr sz="2800">
                <a:latin typeface="+mj-lt"/>
              </a:defRPr>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GB"/>
              <a:t>Click to edit Master text styles</a:t>
            </a:r>
          </a:p>
        </p:txBody>
      </p:sp>
      <p:sp>
        <p:nvSpPr>
          <p:cNvPr id="4" name="Content Placeholder 3"/>
          <p:cNvSpPr>
            <a:spLocks noGrp="1"/>
          </p:cNvSpPr>
          <p:nvPr>
            <p:ph sz="half" idx="1"/>
          </p:nvPr>
        </p:nvSpPr>
        <p:spPr>
          <a:xfrm>
            <a:off x="3575050" y="514352"/>
            <a:ext cx="5111750" cy="5382356"/>
          </a:xfrm>
        </p:spPr>
        <p:txBody>
          <a:bodyPr tIns="0">
            <a:normAutofit/>
          </a:bodyPr>
          <a:lstStyle>
            <a:lvl1pPr>
              <a:buClr>
                <a:srgbClr val="407742"/>
              </a:buClr>
              <a:defRPr sz="3200">
                <a:latin typeface="+mj-lt"/>
              </a:defRPr>
            </a:lvl1pPr>
            <a:lvl2pPr>
              <a:buClr>
                <a:srgbClr val="407742"/>
              </a:buClr>
              <a:defRPr sz="2800">
                <a:latin typeface="+mj-lt"/>
              </a:defRPr>
            </a:lvl2pPr>
            <a:lvl3pPr>
              <a:buClr>
                <a:srgbClr val="407742"/>
              </a:buClr>
              <a:defRPr sz="2800">
                <a:latin typeface="+mj-lt"/>
              </a:defRPr>
            </a:lvl3pPr>
            <a:lvl4pPr>
              <a:buClr>
                <a:srgbClr val="407742"/>
              </a:buClr>
              <a:defRPr sz="2800">
                <a:latin typeface="+mj-lt"/>
              </a:defRPr>
            </a:lvl4pPr>
            <a:lvl5pPr>
              <a:buClr>
                <a:srgbClr val="407742"/>
              </a:buClr>
              <a:defRPr sz="2800">
                <a:latin typeface="+mj-lt"/>
              </a:defRPr>
            </a:lvl5p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dirty="0"/>
          </a:p>
        </p:txBody>
      </p:sp>
    </p:spTree>
    <p:extLst>
      <p:ext uri="{BB962C8B-B14F-4D97-AF65-F5344CB8AC3E}">
        <p14:creationId xmlns:p14="http://schemas.microsoft.com/office/powerpoint/2010/main" val="4098675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normAutofit/>
          </a:bodyPr>
          <a:lstStyle>
            <a:lvl1pPr algn="l">
              <a:buNone/>
              <a:defRPr sz="3200" b="1">
                <a:solidFill>
                  <a:srgbClr val="69A045"/>
                </a:solidFill>
              </a:defRPr>
            </a:lvl1pPr>
          </a:lstStyle>
          <a:p>
            <a:r>
              <a:rPr kumimoji="0" lang="en-GB"/>
              <a:t>Click to edit Master title style</a:t>
            </a:r>
            <a:endParaRPr kumimoji="0" lang="en-US" dirty="0"/>
          </a:p>
        </p:txBody>
      </p:sp>
      <p:sp>
        <p:nvSpPr>
          <p:cNvPr id="4" name="Text Placeholder 3"/>
          <p:cNvSpPr>
            <a:spLocks noGrp="1"/>
          </p:cNvSpPr>
          <p:nvPr>
            <p:ph type="body" sz="half" idx="2"/>
          </p:nvPr>
        </p:nvSpPr>
        <p:spPr>
          <a:xfrm>
            <a:off x="609600" y="2828785"/>
            <a:ext cx="2209800" cy="2179320"/>
          </a:xfrm>
        </p:spPr>
        <p:txBody>
          <a:bodyPr lIns="64008" rIns="45720" bIns="45720" anchor="t">
            <a:normAutofit/>
          </a:bodyPr>
          <a:lstStyle>
            <a:lvl1pPr marL="0" indent="0" algn="l">
              <a:spcBef>
                <a:spcPts val="250"/>
              </a:spcBef>
              <a:buFontTx/>
              <a:buNone/>
              <a:defRPr sz="2800">
                <a:latin typeface="+mj-lt"/>
              </a:defRPr>
            </a:lvl1pPr>
            <a:lvl2pPr>
              <a:defRPr sz="1200"/>
            </a:lvl2pPr>
            <a:lvl3pPr>
              <a:defRPr sz="1000"/>
            </a:lvl3pPr>
            <a:lvl4pPr>
              <a:defRPr sz="900"/>
            </a:lvl4pPr>
            <a:lvl5pPr>
              <a:defRPr sz="900"/>
            </a:lvl5pPr>
          </a:lstStyle>
          <a:p>
            <a:pPr lvl="0" eaLnBrk="1" latinLnBrk="0" hangingPunct="1"/>
            <a:r>
              <a:rPr kumimoji="0" lang="en-GB"/>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GB"/>
              <a:t>Click icon to add picture</a:t>
            </a:r>
            <a:endParaRPr kumimoji="0" lang="en-US" dirty="0"/>
          </a:p>
        </p:txBody>
      </p:sp>
    </p:spTree>
    <p:extLst>
      <p:ext uri="{BB962C8B-B14F-4D97-AF65-F5344CB8AC3E}">
        <p14:creationId xmlns:p14="http://schemas.microsoft.com/office/powerpoint/2010/main" val="94047991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b="1">
                <a:solidFill>
                  <a:srgbClr val="69A045"/>
                </a:solidFill>
              </a:defRPr>
            </a:lvl1pPr>
          </a:lstStyle>
          <a:p>
            <a:r>
              <a:rPr kumimoji="0" lang="en-GB"/>
              <a:t>Click to edit Master title style</a:t>
            </a:r>
            <a:endParaRPr kumimoji="0" lang="en-US" dirty="0"/>
          </a:p>
        </p:txBody>
      </p:sp>
      <p:sp>
        <p:nvSpPr>
          <p:cNvPr id="3" name="Vertical Text Placeholder 2"/>
          <p:cNvSpPr>
            <a:spLocks noGrp="1"/>
          </p:cNvSpPr>
          <p:nvPr>
            <p:ph type="body" orient="vert" idx="1"/>
          </p:nvPr>
        </p:nvSpPr>
        <p:spPr/>
        <p:txBody>
          <a:bodyPr vert="eaVert"/>
          <a:lstStyle>
            <a:lvl1pPr>
              <a:buClr>
                <a:srgbClr val="407742"/>
              </a:buClr>
              <a:defRPr sz="3200">
                <a:latin typeface="+mj-lt"/>
              </a:defRPr>
            </a:lvl1pPr>
            <a:lvl2pPr>
              <a:buClr>
                <a:srgbClr val="407742"/>
              </a:buClr>
              <a:defRPr sz="2800">
                <a:latin typeface="+mj-lt"/>
              </a:defRPr>
            </a:lvl2pPr>
            <a:lvl3pPr>
              <a:buClr>
                <a:srgbClr val="407742"/>
              </a:buClr>
              <a:defRPr sz="2800">
                <a:latin typeface="+mj-lt"/>
              </a:defRPr>
            </a:lvl3pPr>
            <a:lvl4pPr>
              <a:buClr>
                <a:srgbClr val="407742"/>
              </a:buClr>
              <a:defRPr sz="2800">
                <a:latin typeface="+mj-lt"/>
              </a:defRPr>
            </a:lvl4pPr>
            <a:lvl5pPr>
              <a:buClr>
                <a:srgbClr val="407742"/>
              </a:buClr>
              <a:defRPr sz="2800">
                <a:latin typeface="+mj-lt"/>
              </a:defRPr>
            </a:lvl5p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dirty="0"/>
          </a:p>
        </p:txBody>
      </p:sp>
    </p:spTree>
    <p:extLst>
      <p:ext uri="{BB962C8B-B14F-4D97-AF65-F5344CB8AC3E}">
        <p14:creationId xmlns:p14="http://schemas.microsoft.com/office/powerpoint/2010/main" val="117516984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387564"/>
            <a:ext cx="8229600" cy="1143000"/>
          </a:xfrm>
          <a:prstGeom prst="rect">
            <a:avLst/>
          </a:prstGeom>
        </p:spPr>
        <p:txBody>
          <a:bodyPr vert="horz" lIns="0" rIns="0" bIns="0" anchor="b">
            <a:normAutofit/>
          </a:bodyPr>
          <a:lstStyle/>
          <a:p>
            <a:r>
              <a:rPr kumimoji="0" lang="en-GB"/>
              <a:t>Click to edit Master title style</a:t>
            </a:r>
            <a:endParaRPr kumimoji="0" lang="en-US" dirty="0"/>
          </a:p>
        </p:txBody>
      </p:sp>
      <p:sp>
        <p:nvSpPr>
          <p:cNvPr id="30" name="Text Placeholder 29"/>
          <p:cNvSpPr>
            <a:spLocks noGrp="1"/>
          </p:cNvSpPr>
          <p:nvPr>
            <p:ph type="body" idx="1"/>
          </p:nvPr>
        </p:nvSpPr>
        <p:spPr>
          <a:xfrm>
            <a:off x="457200" y="1629508"/>
            <a:ext cx="8229600" cy="4149969"/>
          </a:xfrm>
          <a:prstGeom prst="rect">
            <a:avLst/>
          </a:prstGeom>
        </p:spPr>
        <p:txBody>
          <a:bodyPr vert="horz">
            <a:normAutofit/>
          </a:bodyPr>
          <a:lstStyle/>
          <a:p>
            <a:pPr lvl="0" eaLnBrk="1" latinLnBrk="0" hangingPunct="1"/>
            <a:r>
              <a:rPr kumimoji="0" lang="en-GB"/>
              <a:t>Click to edit Master text styles</a:t>
            </a:r>
          </a:p>
          <a:p>
            <a:pPr lvl="1" eaLnBrk="1" latinLnBrk="0" hangingPunct="1"/>
            <a:r>
              <a:rPr kumimoji="0" lang="en-GB"/>
              <a:t>Second level</a:t>
            </a:r>
          </a:p>
          <a:p>
            <a:pPr lvl="2" eaLnBrk="1" latinLnBrk="0" hangingPunct="1"/>
            <a:r>
              <a:rPr kumimoji="0" lang="en-GB"/>
              <a:t>Third level</a:t>
            </a:r>
          </a:p>
          <a:p>
            <a:pPr lvl="3" eaLnBrk="1" latinLnBrk="0" hangingPunct="1"/>
            <a:r>
              <a:rPr kumimoji="0" lang="en-GB"/>
              <a:t>Fourth level</a:t>
            </a:r>
          </a:p>
          <a:p>
            <a:pPr lvl="4" eaLnBrk="1" latinLnBrk="0" hangingPunct="1"/>
            <a:r>
              <a:rPr kumimoji="0" lang="en-GB"/>
              <a:t>Fifth level</a:t>
            </a:r>
            <a:endParaRPr kumimoji="0" lang="en-US" dirty="0"/>
          </a:p>
        </p:txBody>
      </p:sp>
      <p:pic>
        <p:nvPicPr>
          <p:cNvPr id="5" name="Picture 4"/>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5877272"/>
            <a:ext cx="9144000" cy="594360"/>
          </a:xfrm>
          <a:prstGeom prst="rect">
            <a:avLst/>
          </a:prstGeom>
        </p:spPr>
      </p:pic>
    </p:spTree>
    <p:extLst>
      <p:ext uri="{BB962C8B-B14F-4D97-AF65-F5344CB8AC3E}">
        <p14:creationId xmlns:p14="http://schemas.microsoft.com/office/powerpoint/2010/main" val="291016568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2" r:id="rId5"/>
    <p:sldLayoutId id="2147483693" r:id="rId6"/>
    <p:sldLayoutId id="2147483694" r:id="rId7"/>
    <p:sldLayoutId id="2147483695" r:id="rId8"/>
    <p:sldLayoutId id="2147483696" r:id="rId9"/>
    <p:sldLayoutId id="2147483697" r:id="rId10"/>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hf sldNum="0" hdr="0" ftr="0" dt="0"/>
  <p:txStyles>
    <p:titleStyle>
      <a:lvl1pPr algn="l" rtl="0" eaLnBrk="1" latinLnBrk="0" hangingPunct="1">
        <a:spcBef>
          <a:spcPct val="0"/>
        </a:spcBef>
        <a:buNone/>
        <a:defRPr kumimoji="0" sz="4000" b="1" kern="1200">
          <a:ln>
            <a:noFill/>
          </a:ln>
          <a:solidFill>
            <a:srgbClr val="69A045"/>
          </a:solidFill>
          <a:effectLst/>
          <a:latin typeface="+mj-lt"/>
          <a:ea typeface="+mj-ea"/>
          <a:cs typeface="+mj-cs"/>
        </a:defRPr>
      </a:lvl1pPr>
    </p:titleStyle>
    <p:bodyStyle>
      <a:lvl1pPr marL="274320" indent="-274320" algn="l" rtl="0" eaLnBrk="1" latinLnBrk="0" hangingPunct="1">
        <a:spcBef>
          <a:spcPct val="20000"/>
        </a:spcBef>
        <a:buClr>
          <a:srgbClr val="407742"/>
        </a:buClr>
        <a:buSzPct val="95000"/>
        <a:buFont typeface="Wingdings 2"/>
        <a:buChar char=""/>
        <a:defRPr kumimoji="0" sz="3200" kern="1200">
          <a:solidFill>
            <a:schemeClr val="tx1"/>
          </a:solidFill>
          <a:latin typeface="+mj-lt"/>
          <a:ea typeface="+mn-ea"/>
          <a:cs typeface="+mn-cs"/>
        </a:defRPr>
      </a:lvl1pPr>
      <a:lvl2pPr marL="640080" indent="-246888" algn="l" rtl="0" eaLnBrk="1" latinLnBrk="0" hangingPunct="1">
        <a:spcBef>
          <a:spcPct val="20000"/>
        </a:spcBef>
        <a:buClr>
          <a:srgbClr val="407742"/>
        </a:buClr>
        <a:buSzPct val="85000"/>
        <a:buFont typeface="Wingdings 2"/>
        <a:buChar char=""/>
        <a:defRPr kumimoji="0" sz="2800" kern="1200">
          <a:solidFill>
            <a:schemeClr val="tx1"/>
          </a:solidFill>
          <a:latin typeface="+mj-lt"/>
          <a:ea typeface="+mn-ea"/>
          <a:cs typeface="+mn-cs"/>
        </a:defRPr>
      </a:lvl2pPr>
      <a:lvl3pPr marL="914400" indent="-246888" algn="l" rtl="0" eaLnBrk="1" latinLnBrk="0" hangingPunct="1">
        <a:spcBef>
          <a:spcPct val="20000"/>
        </a:spcBef>
        <a:buClr>
          <a:srgbClr val="407742"/>
        </a:buClr>
        <a:buSzPct val="70000"/>
        <a:buFont typeface="Wingdings 2"/>
        <a:buChar char=""/>
        <a:defRPr kumimoji="0" sz="2800" kern="1200">
          <a:solidFill>
            <a:schemeClr val="tx1"/>
          </a:solidFill>
          <a:latin typeface="+mj-lt"/>
          <a:ea typeface="+mn-ea"/>
          <a:cs typeface="+mn-cs"/>
        </a:defRPr>
      </a:lvl3pPr>
      <a:lvl4pPr marL="1188720" indent="-210312" algn="l" rtl="0" eaLnBrk="1" latinLnBrk="0" hangingPunct="1">
        <a:spcBef>
          <a:spcPct val="20000"/>
        </a:spcBef>
        <a:buClr>
          <a:srgbClr val="407742"/>
        </a:buClr>
        <a:buSzPct val="65000"/>
        <a:buFont typeface="Wingdings 2"/>
        <a:buChar char=""/>
        <a:defRPr kumimoji="0" sz="2800" kern="1200">
          <a:solidFill>
            <a:schemeClr val="tx1"/>
          </a:solidFill>
          <a:latin typeface="+mj-lt"/>
          <a:ea typeface="+mn-ea"/>
          <a:cs typeface="+mn-cs"/>
        </a:defRPr>
      </a:lvl4pPr>
      <a:lvl5pPr marL="1463040" indent="-210312" algn="l" rtl="0" eaLnBrk="1" latinLnBrk="0" hangingPunct="1">
        <a:spcBef>
          <a:spcPct val="20000"/>
        </a:spcBef>
        <a:buClr>
          <a:srgbClr val="407742"/>
        </a:buClr>
        <a:buSzPct val="65000"/>
        <a:buFont typeface="Wingdings 2"/>
        <a:buChar char=""/>
        <a:defRPr kumimoji="0" sz="2800" kern="1200">
          <a:solidFill>
            <a:schemeClr val="tx1"/>
          </a:solidFill>
          <a:latin typeface="+mj-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1224" y="2883039"/>
            <a:ext cx="6813674" cy="1556068"/>
          </a:xfrm>
        </p:spPr>
        <p:txBody>
          <a:bodyPr>
            <a:noAutofit/>
          </a:bodyPr>
          <a:lstStyle/>
          <a:p>
            <a:r>
              <a:rPr lang="en-GB" sz="2400" b="1" dirty="0">
                <a:solidFill>
                  <a:srgbClr val="407742"/>
                </a:solidFill>
                <a:latin typeface="Arial" panose="020B0604020202020204" pitchFamily="34" charset="0"/>
                <a:cs typeface="Arial" panose="020B0604020202020204" pitchFamily="34" charset="0"/>
              </a:rPr>
              <a:t>Educational Psychology services: Workforce insights and school’s perspectives on impact</a:t>
            </a:r>
          </a:p>
          <a:p>
            <a:r>
              <a:rPr lang="en-GB" sz="2400" b="1" dirty="0">
                <a:solidFill>
                  <a:schemeClr val="tx1"/>
                </a:solidFill>
                <a:latin typeface="Arial" panose="020B0604020202020204" pitchFamily="34" charset="0"/>
                <a:cs typeface="Arial" panose="020B0604020202020204" pitchFamily="34" charset="0"/>
              </a:rPr>
              <a:t>Overview of key findings </a:t>
            </a:r>
            <a:endParaRPr lang="en-US" sz="2400" dirty="0">
              <a:solidFill>
                <a:schemeClr val="tx1"/>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182139" y="5577892"/>
            <a:ext cx="3563815" cy="978725"/>
          </a:xfrm>
          <a:prstGeom prst="rect">
            <a:avLst/>
          </a:prstGeom>
        </p:spPr>
      </p:pic>
      <p:sp>
        <p:nvSpPr>
          <p:cNvPr id="8" name="Text Placeholder 2"/>
          <p:cNvSpPr txBox="1">
            <a:spLocks/>
          </p:cNvSpPr>
          <p:nvPr/>
        </p:nvSpPr>
        <p:spPr>
          <a:xfrm>
            <a:off x="524104" y="4439107"/>
            <a:ext cx="6630794" cy="978725"/>
          </a:xfrm>
          <a:prstGeom prst="rect">
            <a:avLst/>
          </a:prstGeom>
        </p:spPr>
        <p:txBody>
          <a:bodyPr vert="horz">
            <a:noAutofit/>
          </a:bodyPr>
          <a:lstStyle>
            <a:lvl1pPr marL="0" indent="0" algn="l" rtl="0" eaLnBrk="1" latinLnBrk="0" hangingPunct="1">
              <a:spcBef>
                <a:spcPct val="20000"/>
              </a:spcBef>
              <a:buClr>
                <a:srgbClr val="407742"/>
              </a:buClr>
              <a:buSzPct val="95000"/>
              <a:buFont typeface="Wingdings 2"/>
              <a:buNone/>
              <a:defRPr kumimoji="0" sz="3600" b="0" i="0" kern="1200">
                <a:solidFill>
                  <a:srgbClr val="303236"/>
                </a:solidFill>
                <a:latin typeface="Calibri"/>
                <a:ea typeface="+mn-ea"/>
                <a:cs typeface="Calibri"/>
              </a:defRPr>
            </a:lvl1pPr>
            <a:lvl2pPr marL="640080" indent="-246888" algn="l" rtl="0" eaLnBrk="1" latinLnBrk="0" hangingPunct="1">
              <a:spcBef>
                <a:spcPct val="20000"/>
              </a:spcBef>
              <a:buClr>
                <a:srgbClr val="407742"/>
              </a:buClr>
              <a:buSzPct val="85000"/>
              <a:buFont typeface="Wingdings 2"/>
              <a:buChar char=""/>
              <a:defRPr kumimoji="0" sz="2800" kern="1200">
                <a:solidFill>
                  <a:schemeClr val="tx1"/>
                </a:solidFill>
                <a:latin typeface="+mj-lt"/>
                <a:ea typeface="+mn-ea"/>
                <a:cs typeface="+mn-cs"/>
              </a:defRPr>
            </a:lvl2pPr>
            <a:lvl3pPr marL="914400" indent="-246888" algn="l" rtl="0" eaLnBrk="1" latinLnBrk="0" hangingPunct="1">
              <a:spcBef>
                <a:spcPct val="20000"/>
              </a:spcBef>
              <a:buClr>
                <a:srgbClr val="407742"/>
              </a:buClr>
              <a:buSzPct val="70000"/>
              <a:buFont typeface="Wingdings 2"/>
              <a:buChar char=""/>
              <a:defRPr kumimoji="0" sz="2800" kern="1200">
                <a:solidFill>
                  <a:schemeClr val="tx1"/>
                </a:solidFill>
                <a:latin typeface="+mj-lt"/>
                <a:ea typeface="+mn-ea"/>
                <a:cs typeface="+mn-cs"/>
              </a:defRPr>
            </a:lvl3pPr>
            <a:lvl4pPr marL="1188720" indent="-210312" algn="l" rtl="0" eaLnBrk="1" latinLnBrk="0" hangingPunct="1">
              <a:spcBef>
                <a:spcPct val="20000"/>
              </a:spcBef>
              <a:buClr>
                <a:srgbClr val="407742"/>
              </a:buClr>
              <a:buSzPct val="65000"/>
              <a:buFont typeface="Wingdings 2"/>
              <a:buChar char=""/>
              <a:defRPr kumimoji="0" sz="2800" kern="1200">
                <a:solidFill>
                  <a:schemeClr val="tx1"/>
                </a:solidFill>
                <a:latin typeface="+mj-lt"/>
                <a:ea typeface="+mn-ea"/>
                <a:cs typeface="+mn-cs"/>
              </a:defRPr>
            </a:lvl4pPr>
            <a:lvl5pPr marL="1463040" indent="-210312" algn="l" rtl="0" eaLnBrk="1" latinLnBrk="0" hangingPunct="1">
              <a:spcBef>
                <a:spcPct val="20000"/>
              </a:spcBef>
              <a:buClr>
                <a:srgbClr val="407742"/>
              </a:buClr>
              <a:buSzPct val="65000"/>
              <a:buFont typeface="Wingdings 2"/>
              <a:buChar char=""/>
              <a:defRPr kumimoji="0" sz="2800" kern="1200">
                <a:solidFill>
                  <a:schemeClr val="tx1"/>
                </a:solidFill>
                <a:latin typeface="+mj-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GB" sz="2000" b="1" dirty="0">
                <a:solidFill>
                  <a:srgbClr val="407742"/>
                </a:solidFill>
                <a:latin typeface="Arial" panose="020B0604020202020204" pitchFamily="34" charset="0"/>
                <a:cs typeface="Arial" panose="020B0604020202020204" pitchFamily="34" charset="0"/>
              </a:rPr>
              <a:t>Gaby Atfield, David Owen and Beate Baldauf (IER)</a:t>
            </a:r>
          </a:p>
          <a:p>
            <a:r>
              <a:rPr lang="en-GB" sz="2000" b="1" dirty="0">
                <a:solidFill>
                  <a:srgbClr val="407742"/>
                </a:solidFill>
                <a:latin typeface="Arial" panose="020B0604020202020204" pitchFamily="34" charset="0"/>
                <a:cs typeface="Arial" panose="020B0604020202020204" pitchFamily="34" charset="0"/>
              </a:rPr>
              <a:t>Lilly Monk and Claire Davey (ECORYS</a:t>
            </a:r>
            <a:r>
              <a:rPr lang="en-GB" sz="2400" b="1" dirty="0">
                <a:solidFill>
                  <a:srgbClr val="407742"/>
                </a:solidFill>
                <a:latin typeface="Arial" panose="020B0604020202020204" pitchFamily="34" charset="0"/>
                <a:cs typeface="Arial" panose="020B0604020202020204" pitchFamily="34" charset="0"/>
              </a:rPr>
              <a:t>)</a:t>
            </a:r>
            <a:endParaRPr lang="en-GB" sz="2400" b="1" dirty="0"/>
          </a:p>
          <a:p>
            <a:endParaRPr lang="en-GB" sz="2400" b="1" dirty="0"/>
          </a:p>
          <a:p>
            <a:r>
              <a:rPr lang="en-GB" sz="2400" dirty="0"/>
              <a:t> </a:t>
            </a:r>
            <a:endParaRPr lang="en-US" sz="2400" dirty="0"/>
          </a:p>
        </p:txBody>
      </p:sp>
      <p:pic>
        <p:nvPicPr>
          <p:cNvPr id="9" name="Picture 8">
            <a:extLst>
              <a:ext uri="{FF2B5EF4-FFF2-40B4-BE49-F238E27FC236}">
                <a16:creationId xmlns:a16="http://schemas.microsoft.com/office/drawing/2014/main" id="{403DED81-3FBA-097D-F7A1-66BDE1B9328F}"/>
              </a:ext>
            </a:extLst>
          </p:cNvPr>
          <p:cNvPicPr>
            <a:picLocks noChangeAspect="1"/>
          </p:cNvPicPr>
          <p:nvPr/>
        </p:nvPicPr>
        <p:blipFill>
          <a:blip r:embed="rId4"/>
          <a:stretch>
            <a:fillRect/>
          </a:stretch>
        </p:blipFill>
        <p:spPr>
          <a:xfrm>
            <a:off x="1794059" y="5535009"/>
            <a:ext cx="2777941" cy="978726"/>
          </a:xfrm>
          <a:prstGeom prst="rect">
            <a:avLst/>
          </a:prstGeom>
        </p:spPr>
      </p:pic>
    </p:spTree>
    <p:extLst>
      <p:ext uri="{BB962C8B-B14F-4D97-AF65-F5344CB8AC3E}">
        <p14:creationId xmlns:p14="http://schemas.microsoft.com/office/powerpoint/2010/main" val="103357464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02BCA-E823-13CD-09D8-84767DC66BFC}"/>
              </a:ext>
            </a:extLst>
          </p:cNvPr>
          <p:cNvSpPr>
            <a:spLocks noGrp="1"/>
          </p:cNvSpPr>
          <p:nvPr>
            <p:ph type="title"/>
          </p:nvPr>
        </p:nvSpPr>
        <p:spPr/>
        <p:txBody>
          <a:bodyPr/>
          <a:lstStyle/>
          <a:p>
            <a:r>
              <a:rPr lang="en-GB" dirty="0"/>
              <a:t>Supply of Educational Psychologists</a:t>
            </a:r>
          </a:p>
        </p:txBody>
      </p:sp>
      <p:sp>
        <p:nvSpPr>
          <p:cNvPr id="4" name="Content Placeholder 3">
            <a:extLst>
              <a:ext uri="{FF2B5EF4-FFF2-40B4-BE49-F238E27FC236}">
                <a16:creationId xmlns:a16="http://schemas.microsoft.com/office/drawing/2014/main" id="{E85FA223-4BE3-882E-6998-CF464A800485}"/>
              </a:ext>
            </a:extLst>
          </p:cNvPr>
          <p:cNvSpPr>
            <a:spLocks noGrp="1"/>
          </p:cNvSpPr>
          <p:nvPr>
            <p:ph sz="half" idx="2"/>
          </p:nvPr>
        </p:nvSpPr>
        <p:spPr/>
        <p:txBody>
          <a:bodyPr>
            <a:normAutofit fontScale="85000" lnSpcReduction="10000"/>
          </a:bodyPr>
          <a:lstStyle/>
          <a:p>
            <a:r>
              <a:rPr lang="en-GB" sz="2400" dirty="0"/>
              <a:t>Number of training places increased from 150 in 2017 to 203 in 2022.</a:t>
            </a:r>
          </a:p>
          <a:p>
            <a:r>
              <a:rPr lang="en-GB" sz="2400" dirty="0"/>
              <a:t>Total applicants grew from 1055 in 2017 to 1169 in 2021.</a:t>
            </a:r>
          </a:p>
          <a:p>
            <a:r>
              <a:rPr lang="en-GB" sz="2400" dirty="0"/>
              <a:t>Applications represented 8.1% of Psychology graduates with 2:1 or better in 2016/17 but 6.3% in 2020/21, when the total number of graduates was 28% higher. </a:t>
            </a:r>
          </a:p>
          <a:p>
            <a:r>
              <a:rPr lang="en-GB" sz="2400" dirty="0"/>
              <a:t>Application success rate increased from 14% in 2017 to 18% in 2022.</a:t>
            </a:r>
          </a:p>
          <a:p>
            <a:r>
              <a:rPr lang="en-GB" sz="2400" dirty="0"/>
              <a:t>On average, 140 PhDs per annum 2009-2021 in HCPC data.</a:t>
            </a:r>
          </a:p>
          <a:p>
            <a:endParaRPr lang="en-GB" sz="2400" dirty="0"/>
          </a:p>
          <a:p>
            <a:endParaRPr lang="en-GB" dirty="0"/>
          </a:p>
        </p:txBody>
      </p:sp>
      <p:graphicFrame>
        <p:nvGraphicFramePr>
          <p:cNvPr id="5" name="Content Placeholder 4">
            <a:extLst>
              <a:ext uri="{FF2B5EF4-FFF2-40B4-BE49-F238E27FC236}">
                <a16:creationId xmlns:a16="http://schemas.microsoft.com/office/drawing/2014/main" id="{EF9987BE-6F3C-C6E2-E50F-8D702F9056BE}"/>
              </a:ext>
            </a:extLst>
          </p:cNvPr>
          <p:cNvGraphicFramePr>
            <a:graphicFrameLocks noGrp="1"/>
          </p:cNvGraphicFramePr>
          <p:nvPr>
            <p:ph sz="half" idx="1"/>
          </p:nvPr>
        </p:nvGraphicFramePr>
        <p:xfrm>
          <a:off x="457200" y="1558925"/>
          <a:ext cx="4038600" cy="43370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0265401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DA26A-A823-0929-1783-7D081170AED5}"/>
              </a:ext>
            </a:extLst>
          </p:cNvPr>
          <p:cNvSpPr>
            <a:spLocks noGrp="1"/>
          </p:cNvSpPr>
          <p:nvPr>
            <p:ph type="title"/>
          </p:nvPr>
        </p:nvSpPr>
        <p:spPr/>
        <p:txBody>
          <a:bodyPr/>
          <a:lstStyle/>
          <a:p>
            <a:r>
              <a:rPr lang="en-GB" dirty="0"/>
              <a:t>Demand for Educational Psychologists</a:t>
            </a:r>
          </a:p>
        </p:txBody>
      </p:sp>
      <p:sp>
        <p:nvSpPr>
          <p:cNvPr id="3" name="Content Placeholder 2">
            <a:extLst>
              <a:ext uri="{FF2B5EF4-FFF2-40B4-BE49-F238E27FC236}">
                <a16:creationId xmlns:a16="http://schemas.microsoft.com/office/drawing/2014/main" id="{193F0DD5-FE2C-798A-4C79-7DDD3156B4AF}"/>
              </a:ext>
            </a:extLst>
          </p:cNvPr>
          <p:cNvSpPr>
            <a:spLocks noGrp="1"/>
          </p:cNvSpPr>
          <p:nvPr>
            <p:ph sz="half" idx="1"/>
          </p:nvPr>
        </p:nvSpPr>
        <p:spPr/>
        <p:txBody>
          <a:bodyPr/>
          <a:lstStyle/>
          <a:p>
            <a:r>
              <a:rPr lang="en-GB" dirty="0"/>
              <a:t>Number of pupils</a:t>
            </a:r>
          </a:p>
          <a:p>
            <a:r>
              <a:rPr lang="en-GB" dirty="0"/>
              <a:t> with SEN support or EHC </a:t>
            </a:r>
            <a:r>
              <a:rPr lang="en-GB" dirty="0" err="1"/>
              <a:t>ststements</a:t>
            </a:r>
            <a:r>
              <a:rPr lang="en-GB" dirty="0"/>
              <a:t> </a:t>
            </a:r>
          </a:p>
        </p:txBody>
      </p:sp>
      <p:graphicFrame>
        <p:nvGraphicFramePr>
          <p:cNvPr id="5" name="Content Placeholder 4">
            <a:extLst>
              <a:ext uri="{FF2B5EF4-FFF2-40B4-BE49-F238E27FC236}">
                <a16:creationId xmlns:a16="http://schemas.microsoft.com/office/drawing/2014/main" id="{F33A2728-EB1D-768E-A52C-0B2D6E4099B2}"/>
              </a:ext>
            </a:extLst>
          </p:cNvPr>
          <p:cNvGraphicFramePr>
            <a:graphicFrameLocks noGrp="1"/>
          </p:cNvGraphicFramePr>
          <p:nvPr>
            <p:ph sz="half" idx="2"/>
            <p:extLst>
              <p:ext uri="{D42A27DB-BD31-4B8C-83A1-F6EECF244321}">
                <p14:modId xmlns:p14="http://schemas.microsoft.com/office/powerpoint/2010/main" val="1131750244"/>
              </p:ext>
            </p:extLst>
          </p:nvPr>
        </p:nvGraphicFramePr>
        <p:xfrm>
          <a:off x="381001" y="1559170"/>
          <a:ext cx="4017381" cy="2422525"/>
        </p:xfrm>
        <a:graphic>
          <a:graphicData uri="http://schemas.openxmlformats.org/drawingml/2006/table">
            <a:tbl>
              <a:tblPr>
                <a:tableStyleId>{5C22544A-7EE6-4342-B048-85BDC9FD1C3A}</a:tableStyleId>
              </a:tblPr>
              <a:tblGrid>
                <a:gridCol w="1653688">
                  <a:extLst>
                    <a:ext uri="{9D8B030D-6E8A-4147-A177-3AD203B41FA5}">
                      <a16:colId xmlns:a16="http://schemas.microsoft.com/office/drawing/2014/main" val="1889675540"/>
                    </a:ext>
                  </a:extLst>
                </a:gridCol>
                <a:gridCol w="638108">
                  <a:extLst>
                    <a:ext uri="{9D8B030D-6E8A-4147-A177-3AD203B41FA5}">
                      <a16:colId xmlns:a16="http://schemas.microsoft.com/office/drawing/2014/main" val="2481066746"/>
                    </a:ext>
                  </a:extLst>
                </a:gridCol>
                <a:gridCol w="575195">
                  <a:extLst>
                    <a:ext uri="{9D8B030D-6E8A-4147-A177-3AD203B41FA5}">
                      <a16:colId xmlns:a16="http://schemas.microsoft.com/office/drawing/2014/main" val="688387314"/>
                    </a:ext>
                  </a:extLst>
                </a:gridCol>
                <a:gridCol w="575195">
                  <a:extLst>
                    <a:ext uri="{9D8B030D-6E8A-4147-A177-3AD203B41FA5}">
                      <a16:colId xmlns:a16="http://schemas.microsoft.com/office/drawing/2014/main" val="2802000196"/>
                    </a:ext>
                  </a:extLst>
                </a:gridCol>
                <a:gridCol w="575195">
                  <a:extLst>
                    <a:ext uri="{9D8B030D-6E8A-4147-A177-3AD203B41FA5}">
                      <a16:colId xmlns:a16="http://schemas.microsoft.com/office/drawing/2014/main" val="1292397931"/>
                    </a:ext>
                  </a:extLst>
                </a:gridCol>
              </a:tblGrid>
              <a:tr h="193367">
                <a:tc>
                  <a:txBody>
                    <a:bodyPr/>
                    <a:lstStyle/>
                    <a:p>
                      <a:pPr algn="l" fontAlgn="b"/>
                      <a:endParaRPr lang="en-GB" sz="1000" b="0" i="0" u="none" strike="noStrike">
                        <a:solidFill>
                          <a:srgbClr val="000000"/>
                        </a:solidFill>
                        <a:effectLst/>
                        <a:latin typeface="Calibri" panose="020F0502020204030204" pitchFamily="34" charset="0"/>
                      </a:endParaRPr>
                    </a:p>
                  </a:txBody>
                  <a:tcPr marL="9042" marR="9042" marT="9042" marB="0" anchor="b"/>
                </a:tc>
                <a:tc gridSpan="3">
                  <a:txBody>
                    <a:bodyPr/>
                    <a:lstStyle/>
                    <a:p>
                      <a:pPr algn="l" fontAlgn="b"/>
                      <a:r>
                        <a:rPr lang="en-GB" sz="1000" u="none" strike="noStrike">
                          <a:effectLst/>
                        </a:rPr>
                        <a:t>SEN support or statement</a:t>
                      </a:r>
                      <a:endParaRPr lang="en-GB" sz="1000" b="0" i="0" u="none" strike="noStrike">
                        <a:solidFill>
                          <a:srgbClr val="000000"/>
                        </a:solidFill>
                        <a:effectLst/>
                        <a:latin typeface="Calibri" panose="020F0502020204030204" pitchFamily="34" charset="0"/>
                      </a:endParaRPr>
                    </a:p>
                  </a:txBody>
                  <a:tcPr marL="9042" marR="9042" marT="9042" marB="0" anchor="b"/>
                </a:tc>
                <a:tc hMerge="1">
                  <a:txBody>
                    <a:bodyPr/>
                    <a:lstStyle/>
                    <a:p>
                      <a:endParaRPr lang="en-GB"/>
                    </a:p>
                  </a:txBody>
                  <a:tcPr/>
                </a:tc>
                <a:tc hMerge="1">
                  <a:txBody>
                    <a:bodyPr/>
                    <a:lstStyle/>
                    <a:p>
                      <a:endParaRPr lang="en-GB"/>
                    </a:p>
                  </a:txBody>
                  <a:tcPr/>
                </a:tc>
                <a:tc>
                  <a:txBody>
                    <a:bodyPr/>
                    <a:lstStyle/>
                    <a:p>
                      <a:pPr algn="l" fontAlgn="b"/>
                      <a:endParaRPr lang="en-GB" sz="1000" b="0" i="0" u="none" strike="noStrike">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3634615011"/>
                  </a:ext>
                </a:extLst>
              </a:tr>
              <a:tr h="305458">
                <a:tc>
                  <a:txBody>
                    <a:bodyPr/>
                    <a:lstStyle/>
                    <a:p>
                      <a:pPr algn="l" fontAlgn="b"/>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l" fontAlgn="b"/>
                      <a:r>
                        <a:rPr lang="en-GB" sz="1000" u="none" strike="noStrike">
                          <a:effectLst/>
                        </a:rPr>
                        <a:t>2015-16</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l" fontAlgn="b"/>
                      <a:r>
                        <a:rPr lang="en-GB" sz="1000" u="none" strike="noStrike">
                          <a:effectLst/>
                        </a:rPr>
                        <a:t>2020-21</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l" fontAlgn="b"/>
                      <a:r>
                        <a:rPr lang="en-GB" sz="1000" u="none" strike="noStrike">
                          <a:effectLst/>
                        </a:rPr>
                        <a:t>Change</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l" fontAlgn="b"/>
                      <a:r>
                        <a:rPr lang="en-GB" sz="1000" u="none" strike="noStrike" dirty="0">
                          <a:effectLst/>
                        </a:rPr>
                        <a:t>% change</a:t>
                      </a:r>
                      <a:endParaRPr lang="en-GB" sz="1000" b="0" i="0" u="none" strike="noStrike" dirty="0">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2739224687"/>
                  </a:ext>
                </a:extLst>
              </a:tr>
              <a:tr h="192370">
                <a:tc>
                  <a:txBody>
                    <a:bodyPr/>
                    <a:lstStyle/>
                    <a:p>
                      <a:pPr algn="l" fontAlgn="b"/>
                      <a:r>
                        <a:rPr lang="en-GB" sz="1000" u="none" strike="noStrike">
                          <a:effectLst/>
                        </a:rPr>
                        <a:t>East Midlands</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89391</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104764</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15373</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17.2</a:t>
                      </a:r>
                      <a:endParaRPr lang="en-GB" sz="1000" b="0" i="0" u="none" strike="noStrike">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2368631202"/>
                  </a:ext>
                </a:extLst>
              </a:tr>
              <a:tr h="192370">
                <a:tc>
                  <a:txBody>
                    <a:bodyPr/>
                    <a:lstStyle/>
                    <a:p>
                      <a:pPr algn="l" fontAlgn="b"/>
                      <a:r>
                        <a:rPr lang="en-GB" sz="1000" u="none" strike="noStrike">
                          <a:effectLst/>
                        </a:rPr>
                        <a:t>East of England</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121766</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139855</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18089</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14.9</a:t>
                      </a:r>
                      <a:endParaRPr lang="en-GB" sz="1000" b="0" i="0" u="none" strike="noStrike">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125691832"/>
                  </a:ext>
                </a:extLst>
              </a:tr>
              <a:tr h="192370">
                <a:tc>
                  <a:txBody>
                    <a:bodyPr/>
                    <a:lstStyle/>
                    <a:p>
                      <a:pPr algn="l" fontAlgn="b"/>
                      <a:r>
                        <a:rPr lang="en-GB" sz="1000" u="none" strike="noStrike">
                          <a:effectLst/>
                        </a:rPr>
                        <a:t>North East</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60106</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65712</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5606</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9.3</a:t>
                      </a:r>
                      <a:endParaRPr lang="en-GB" sz="1000" b="0" i="0" u="none" strike="noStrike">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1674570741"/>
                  </a:ext>
                </a:extLst>
              </a:tr>
              <a:tr h="192370">
                <a:tc>
                  <a:txBody>
                    <a:bodyPr/>
                    <a:lstStyle/>
                    <a:p>
                      <a:pPr algn="l" fontAlgn="b"/>
                      <a:r>
                        <a:rPr lang="en-GB" sz="1000" u="none" strike="noStrike">
                          <a:effectLst/>
                        </a:rPr>
                        <a:t>North West</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155587</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181074</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25487</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16.4</a:t>
                      </a:r>
                      <a:endParaRPr lang="en-GB" sz="1000" b="0" i="0" u="none" strike="noStrike">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2900786273"/>
                  </a:ext>
                </a:extLst>
              </a:tr>
              <a:tr h="192370">
                <a:tc>
                  <a:txBody>
                    <a:bodyPr/>
                    <a:lstStyle/>
                    <a:p>
                      <a:pPr algn="l" fontAlgn="b"/>
                      <a:r>
                        <a:rPr lang="en-GB" sz="1000" u="none" strike="noStrike" dirty="0">
                          <a:effectLst/>
                        </a:rPr>
                        <a:t>London</a:t>
                      </a:r>
                      <a:endParaRPr lang="en-GB" sz="1000" b="0" i="0" u="none" strike="noStrike" dirty="0">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188530</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199882</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11352</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6.0</a:t>
                      </a:r>
                      <a:endParaRPr lang="en-GB" sz="1000" b="0" i="0" u="none" strike="noStrike">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455758664"/>
                  </a:ext>
                </a:extLst>
              </a:tr>
              <a:tr h="192370">
                <a:tc>
                  <a:txBody>
                    <a:bodyPr/>
                    <a:lstStyle/>
                    <a:p>
                      <a:pPr algn="l" fontAlgn="b"/>
                      <a:r>
                        <a:rPr lang="en-GB" sz="1000" u="none" strike="noStrike">
                          <a:effectLst/>
                        </a:rPr>
                        <a:t>South East</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173016</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203807</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30791</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17.8</a:t>
                      </a:r>
                      <a:endParaRPr lang="en-GB" sz="1000" b="0" i="0" u="none" strike="noStrike">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728725665"/>
                  </a:ext>
                </a:extLst>
              </a:tr>
              <a:tr h="192370">
                <a:tc>
                  <a:txBody>
                    <a:bodyPr/>
                    <a:lstStyle/>
                    <a:p>
                      <a:pPr algn="l" fontAlgn="b"/>
                      <a:r>
                        <a:rPr lang="en-GB" sz="1000" u="none" strike="noStrike">
                          <a:effectLst/>
                        </a:rPr>
                        <a:t>South West</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109967</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126510</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16543</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15.0</a:t>
                      </a:r>
                      <a:endParaRPr lang="en-GB" sz="1000" b="0" i="0" u="none" strike="noStrike">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2238151238"/>
                  </a:ext>
                </a:extLst>
              </a:tr>
              <a:tr h="192370">
                <a:tc>
                  <a:txBody>
                    <a:bodyPr/>
                    <a:lstStyle/>
                    <a:p>
                      <a:pPr algn="l" fontAlgn="b"/>
                      <a:r>
                        <a:rPr lang="en-GB" sz="1000" u="none" strike="noStrike">
                          <a:effectLst/>
                        </a:rPr>
                        <a:t>West Midlands</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137768</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152990</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15222</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11.0</a:t>
                      </a:r>
                      <a:endParaRPr lang="en-GB" sz="1000" b="0" i="0" u="none" strike="noStrike">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1733545765"/>
                  </a:ext>
                </a:extLst>
              </a:tr>
              <a:tr h="192370">
                <a:tc>
                  <a:txBody>
                    <a:bodyPr/>
                    <a:lstStyle/>
                    <a:p>
                      <a:pPr algn="l" fontAlgn="b"/>
                      <a:r>
                        <a:rPr lang="en-GB" sz="1000" u="none" strike="noStrike">
                          <a:effectLst/>
                        </a:rPr>
                        <a:t>Yorkshire and The Humber</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113945</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131516</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dirty="0">
                          <a:effectLst/>
                        </a:rPr>
                        <a:t>17571</a:t>
                      </a:r>
                      <a:endParaRPr lang="en-GB" sz="1000" b="0" i="0" u="none" strike="noStrike" dirty="0">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15.4</a:t>
                      </a:r>
                      <a:endParaRPr lang="en-GB" sz="1000" b="0" i="0" u="none" strike="noStrike">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537627306"/>
                  </a:ext>
                </a:extLst>
              </a:tr>
              <a:tr h="192370">
                <a:tc>
                  <a:txBody>
                    <a:bodyPr/>
                    <a:lstStyle/>
                    <a:p>
                      <a:pPr algn="l" fontAlgn="b"/>
                      <a:r>
                        <a:rPr lang="en-GB" sz="1000" u="none" strike="noStrike">
                          <a:effectLst/>
                        </a:rPr>
                        <a:t>England</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1150076</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1306110</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a:effectLst/>
                        </a:rPr>
                        <a:t>156034</a:t>
                      </a:r>
                      <a:endParaRPr lang="en-GB" sz="1000" b="0" i="0" u="none" strike="noStrike">
                        <a:solidFill>
                          <a:srgbClr val="000000"/>
                        </a:solidFill>
                        <a:effectLst/>
                        <a:latin typeface="Calibri" panose="020F0502020204030204" pitchFamily="34" charset="0"/>
                      </a:endParaRPr>
                    </a:p>
                  </a:txBody>
                  <a:tcPr marL="9042" marR="9042" marT="9042" marB="0" anchor="b"/>
                </a:tc>
                <a:tc>
                  <a:txBody>
                    <a:bodyPr/>
                    <a:lstStyle/>
                    <a:p>
                      <a:pPr algn="ctr" fontAlgn="b"/>
                      <a:r>
                        <a:rPr lang="en-GB" sz="1000" u="none" strike="noStrike" dirty="0">
                          <a:effectLst/>
                        </a:rPr>
                        <a:t>13.6</a:t>
                      </a:r>
                      <a:endParaRPr lang="en-GB" sz="1000" b="0" i="0" u="none" strike="noStrike" dirty="0">
                        <a:solidFill>
                          <a:srgbClr val="000000"/>
                        </a:solidFill>
                        <a:effectLst/>
                        <a:latin typeface="Calibri" panose="020F0502020204030204" pitchFamily="34" charset="0"/>
                      </a:endParaRPr>
                    </a:p>
                  </a:txBody>
                  <a:tcPr marL="9042" marR="9042" marT="9042" marB="0" anchor="b"/>
                </a:tc>
                <a:extLst>
                  <a:ext uri="{0D108BD9-81ED-4DB2-BD59-A6C34878D82A}">
                    <a16:rowId xmlns:a16="http://schemas.microsoft.com/office/drawing/2014/main" val="2354230684"/>
                  </a:ext>
                </a:extLst>
              </a:tr>
            </a:tbl>
          </a:graphicData>
        </a:graphic>
      </p:graphicFrame>
      <p:graphicFrame>
        <p:nvGraphicFramePr>
          <p:cNvPr id="6" name="Table 5">
            <a:extLst>
              <a:ext uri="{FF2B5EF4-FFF2-40B4-BE49-F238E27FC236}">
                <a16:creationId xmlns:a16="http://schemas.microsoft.com/office/drawing/2014/main" id="{6725E278-C4A4-4B07-1EA9-1A5A3D9401EA}"/>
              </a:ext>
            </a:extLst>
          </p:cNvPr>
          <p:cNvGraphicFramePr>
            <a:graphicFrameLocks noGrp="1"/>
          </p:cNvGraphicFramePr>
          <p:nvPr>
            <p:extLst>
              <p:ext uri="{D42A27DB-BD31-4B8C-83A1-F6EECF244321}">
                <p14:modId xmlns:p14="http://schemas.microsoft.com/office/powerpoint/2010/main" val="964465899"/>
              </p:ext>
            </p:extLst>
          </p:nvPr>
        </p:nvGraphicFramePr>
        <p:xfrm>
          <a:off x="4495799" y="1559170"/>
          <a:ext cx="4300958" cy="3739663"/>
        </p:xfrm>
        <a:graphic>
          <a:graphicData uri="http://schemas.openxmlformats.org/drawingml/2006/table">
            <a:tbl>
              <a:tblPr>
                <a:tableStyleId>{5C22544A-7EE6-4342-B048-85BDC9FD1C3A}</a:tableStyleId>
              </a:tblPr>
              <a:tblGrid>
                <a:gridCol w="1350472">
                  <a:extLst>
                    <a:ext uri="{9D8B030D-6E8A-4147-A177-3AD203B41FA5}">
                      <a16:colId xmlns:a16="http://schemas.microsoft.com/office/drawing/2014/main" val="828017768"/>
                    </a:ext>
                  </a:extLst>
                </a:gridCol>
                <a:gridCol w="521106">
                  <a:extLst>
                    <a:ext uri="{9D8B030D-6E8A-4147-A177-3AD203B41FA5}">
                      <a16:colId xmlns:a16="http://schemas.microsoft.com/office/drawing/2014/main" val="1069906240"/>
                    </a:ext>
                  </a:extLst>
                </a:gridCol>
                <a:gridCol w="469729">
                  <a:extLst>
                    <a:ext uri="{9D8B030D-6E8A-4147-A177-3AD203B41FA5}">
                      <a16:colId xmlns:a16="http://schemas.microsoft.com/office/drawing/2014/main" val="2324818865"/>
                    </a:ext>
                  </a:extLst>
                </a:gridCol>
                <a:gridCol w="469729">
                  <a:extLst>
                    <a:ext uri="{9D8B030D-6E8A-4147-A177-3AD203B41FA5}">
                      <a16:colId xmlns:a16="http://schemas.microsoft.com/office/drawing/2014/main" val="153714543"/>
                    </a:ext>
                  </a:extLst>
                </a:gridCol>
                <a:gridCol w="469729">
                  <a:extLst>
                    <a:ext uri="{9D8B030D-6E8A-4147-A177-3AD203B41FA5}">
                      <a16:colId xmlns:a16="http://schemas.microsoft.com/office/drawing/2014/main" val="3500871946"/>
                    </a:ext>
                  </a:extLst>
                </a:gridCol>
                <a:gridCol w="550464">
                  <a:extLst>
                    <a:ext uri="{9D8B030D-6E8A-4147-A177-3AD203B41FA5}">
                      <a16:colId xmlns:a16="http://schemas.microsoft.com/office/drawing/2014/main" val="379216216"/>
                    </a:ext>
                  </a:extLst>
                </a:gridCol>
                <a:gridCol w="469729">
                  <a:extLst>
                    <a:ext uri="{9D8B030D-6E8A-4147-A177-3AD203B41FA5}">
                      <a16:colId xmlns:a16="http://schemas.microsoft.com/office/drawing/2014/main" val="597419588"/>
                    </a:ext>
                  </a:extLst>
                </a:gridCol>
              </a:tblGrid>
              <a:tr h="1435187">
                <a:tc>
                  <a:txBody>
                    <a:bodyPr/>
                    <a:lstStyle/>
                    <a:p>
                      <a:pPr algn="l" fontAlgn="b"/>
                      <a:r>
                        <a:rPr lang="en-GB" sz="1100" u="none" strike="noStrike" dirty="0">
                          <a:effectLst/>
                        </a:rPr>
                        <a:t>Government Office Region</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HCPC 2021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Thousand persons aged 5-19 per EP 2020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Rank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Share of EPs</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SEN support or statement 2020-21 / EP</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Rank</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23064700"/>
                  </a:ext>
                </a:extLst>
              </a:tr>
              <a:tr h="192904">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25927667"/>
                  </a:ext>
                </a:extLst>
              </a:tr>
              <a:tr h="192904">
                <a:tc>
                  <a:txBody>
                    <a:bodyPr/>
                    <a:lstStyle/>
                    <a:p>
                      <a:pPr algn="l" fontAlgn="b"/>
                      <a:r>
                        <a:rPr lang="en-GB" sz="1100" u="none" strike="noStrike">
                          <a:effectLst/>
                        </a:rPr>
                        <a:t>East</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359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9.8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389.6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25177109"/>
                  </a:ext>
                </a:extLst>
              </a:tr>
              <a:tr h="192904">
                <a:tc>
                  <a:txBody>
                    <a:bodyPr/>
                    <a:lstStyle/>
                    <a:p>
                      <a:pPr algn="l" fontAlgn="b"/>
                      <a:r>
                        <a:rPr lang="en-GB" sz="1100" u="none" strike="noStrike">
                          <a:effectLst/>
                        </a:rPr>
                        <a:t>East Midlands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281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7.7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372.8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75527017"/>
                  </a:ext>
                </a:extLst>
              </a:tr>
              <a:tr h="192904">
                <a:tc>
                  <a:txBody>
                    <a:bodyPr/>
                    <a:lstStyle/>
                    <a:p>
                      <a:pPr algn="l" fontAlgn="b"/>
                      <a:r>
                        <a:rPr lang="en-GB" sz="1100" u="none" strike="noStrike">
                          <a:effectLst/>
                        </a:rPr>
                        <a:t>London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722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19.7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276.8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8</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55566568"/>
                  </a:ext>
                </a:extLst>
              </a:tr>
              <a:tr h="192904">
                <a:tc>
                  <a:txBody>
                    <a:bodyPr/>
                    <a:lstStyle/>
                    <a:p>
                      <a:pPr algn="l" fontAlgn="b"/>
                      <a:r>
                        <a:rPr lang="en-GB" sz="1100" u="none" strike="noStrike">
                          <a:effectLst/>
                        </a:rPr>
                        <a:t>North East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172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382.0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88543812"/>
                  </a:ext>
                </a:extLst>
              </a:tr>
              <a:tr h="192904">
                <a:tc>
                  <a:txBody>
                    <a:bodyPr/>
                    <a:lstStyle/>
                    <a:p>
                      <a:pPr algn="l" fontAlgn="b"/>
                      <a:r>
                        <a:rPr lang="en-GB" sz="1100" u="none" strike="noStrike">
                          <a:effectLst/>
                        </a:rPr>
                        <a:t>North West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407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11.1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444.9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02459608"/>
                  </a:ext>
                </a:extLst>
              </a:tr>
              <a:tr h="192904">
                <a:tc>
                  <a:txBody>
                    <a:bodyPr/>
                    <a:lstStyle/>
                    <a:p>
                      <a:pPr algn="l" fontAlgn="b"/>
                      <a:r>
                        <a:rPr lang="en-GB" sz="1100" u="none" strike="noStrike">
                          <a:effectLst/>
                        </a:rPr>
                        <a:t>South East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619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16.9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329.3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7</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35005060"/>
                  </a:ext>
                </a:extLst>
              </a:tr>
              <a:tr h="192904">
                <a:tc>
                  <a:txBody>
                    <a:bodyPr/>
                    <a:lstStyle/>
                    <a:p>
                      <a:pPr algn="l" fontAlgn="b"/>
                      <a:r>
                        <a:rPr lang="en-GB" sz="1100" u="none" strike="noStrike">
                          <a:effectLst/>
                        </a:rPr>
                        <a:t>South West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499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13.6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253.5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9</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11841912"/>
                  </a:ext>
                </a:extLst>
              </a:tr>
              <a:tr h="192904">
                <a:tc>
                  <a:txBody>
                    <a:bodyPr/>
                    <a:lstStyle/>
                    <a:p>
                      <a:pPr algn="l" fontAlgn="b"/>
                      <a:r>
                        <a:rPr lang="en-GB" sz="1100" u="none" strike="noStrike">
                          <a:effectLst/>
                        </a:rPr>
                        <a:t>West Midlands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320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8.7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478.1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77241792"/>
                  </a:ext>
                </a:extLst>
              </a:tr>
              <a:tr h="375436">
                <a:tc>
                  <a:txBody>
                    <a:bodyPr/>
                    <a:lstStyle/>
                    <a:p>
                      <a:pPr algn="l" fontAlgn="b"/>
                      <a:r>
                        <a:rPr lang="en-GB" sz="1100" u="none" strike="noStrike">
                          <a:effectLst/>
                        </a:rPr>
                        <a:t>Yorkshire and The Humber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288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7.9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456.7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2</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68793593"/>
                  </a:ext>
                </a:extLst>
              </a:tr>
              <a:tr h="192904">
                <a:tc>
                  <a:txBody>
                    <a:bodyPr/>
                    <a:lstStyle/>
                    <a:p>
                      <a:pPr algn="l" fontAlgn="b"/>
                      <a:r>
                        <a:rPr lang="en-GB" sz="1100" u="none" strike="noStrike">
                          <a:effectLst/>
                        </a:rPr>
                        <a:t>England</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3667</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100.0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356.2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55994907"/>
                  </a:ext>
                </a:extLst>
              </a:tr>
            </a:tbl>
          </a:graphicData>
        </a:graphic>
      </p:graphicFrame>
    </p:spTree>
    <p:extLst>
      <p:ext uri="{BB962C8B-B14F-4D97-AF65-F5344CB8AC3E}">
        <p14:creationId xmlns:p14="http://schemas.microsoft.com/office/powerpoint/2010/main" val="322037548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602287A-C39F-5867-B0FD-FB5C09B1B4F4}"/>
              </a:ext>
            </a:extLst>
          </p:cNvPr>
          <p:cNvSpPr>
            <a:spLocks noGrp="1"/>
          </p:cNvSpPr>
          <p:nvPr>
            <p:ph type="title"/>
          </p:nvPr>
        </p:nvSpPr>
        <p:spPr/>
        <p:txBody>
          <a:bodyPr/>
          <a:lstStyle/>
          <a:p>
            <a:r>
              <a:rPr lang="en-GB" dirty="0"/>
              <a:t>Supply and demand for EPs</a:t>
            </a:r>
          </a:p>
        </p:txBody>
      </p:sp>
      <p:sp>
        <p:nvSpPr>
          <p:cNvPr id="6" name="Content Placeholder 5">
            <a:extLst>
              <a:ext uri="{FF2B5EF4-FFF2-40B4-BE49-F238E27FC236}">
                <a16:creationId xmlns:a16="http://schemas.microsoft.com/office/drawing/2014/main" id="{9365E3A6-4B7A-A6C1-F708-14A50F3C0832}"/>
              </a:ext>
            </a:extLst>
          </p:cNvPr>
          <p:cNvSpPr>
            <a:spLocks noGrp="1"/>
          </p:cNvSpPr>
          <p:nvPr>
            <p:ph idx="1"/>
          </p:nvPr>
        </p:nvSpPr>
        <p:spPr/>
        <p:txBody>
          <a:bodyPr>
            <a:normAutofit fontScale="70000" lnSpcReduction="20000"/>
          </a:bodyPr>
          <a:lstStyle/>
          <a:p>
            <a:r>
              <a:rPr lang="en-GB" dirty="0"/>
              <a:t>The number of pupils with SEN support or EHC statement increased by an eighth between 2015/16 and 2020/21, most in the South-East and North-West and least in London. </a:t>
            </a:r>
          </a:p>
          <a:p>
            <a:r>
              <a:rPr lang="en-GB" dirty="0"/>
              <a:t>The ratio of pupils with such needs to EPs on the HCPC register is highest in the West Midlands and lowest in the South-west and London.</a:t>
            </a:r>
          </a:p>
          <a:p>
            <a:r>
              <a:rPr lang="en-GB" dirty="0"/>
              <a:t>Increase in EP trainees slower than increase in need for their services.</a:t>
            </a:r>
          </a:p>
          <a:p>
            <a:r>
              <a:rPr lang="en-GB" dirty="0"/>
              <a:t>Trainees is an indication of numbers becoming EPs, but there is no information on those leaving.</a:t>
            </a:r>
          </a:p>
          <a:p>
            <a:r>
              <a:rPr lang="en-GB" dirty="0"/>
              <a:t>Modelling change in EPs will require better information on the number of EPs, the number active and the number joining and leaving the profession.</a:t>
            </a:r>
          </a:p>
          <a:p>
            <a:endParaRPr lang="en-GB" dirty="0"/>
          </a:p>
        </p:txBody>
      </p:sp>
    </p:spTree>
    <p:extLst>
      <p:ext uri="{BB962C8B-B14F-4D97-AF65-F5344CB8AC3E}">
        <p14:creationId xmlns:p14="http://schemas.microsoft.com/office/powerpoint/2010/main" val="67451977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71219-84F9-0B00-BA31-04C78BA3E9BE}"/>
              </a:ext>
            </a:extLst>
          </p:cNvPr>
          <p:cNvSpPr>
            <a:spLocks noGrp="1"/>
          </p:cNvSpPr>
          <p:nvPr>
            <p:ph type="title"/>
          </p:nvPr>
        </p:nvSpPr>
        <p:spPr/>
        <p:txBody>
          <a:bodyPr>
            <a:normAutofit fontScale="90000"/>
          </a:bodyPr>
          <a:lstStyle/>
          <a:p>
            <a:r>
              <a:rPr lang="en-GB" dirty="0"/>
              <a:t>Section 4 Training of Educational Psychologists</a:t>
            </a:r>
          </a:p>
        </p:txBody>
      </p:sp>
      <p:sp>
        <p:nvSpPr>
          <p:cNvPr id="3" name="Content Placeholder 2">
            <a:extLst>
              <a:ext uri="{FF2B5EF4-FFF2-40B4-BE49-F238E27FC236}">
                <a16:creationId xmlns:a16="http://schemas.microsoft.com/office/drawing/2014/main" id="{5F3960FB-6336-1C65-2A78-2AF4E1BD8E56}"/>
              </a:ext>
            </a:extLst>
          </p:cNvPr>
          <p:cNvSpPr>
            <a:spLocks noGrp="1"/>
          </p:cNvSpPr>
          <p:nvPr>
            <p:ph idx="1"/>
          </p:nvPr>
        </p:nvSpPr>
        <p:spPr/>
        <p:txBody>
          <a:bodyPr/>
          <a:lstStyle/>
          <a:p>
            <a:pPr marL="0" indent="0">
              <a:buNone/>
            </a:pPr>
            <a:r>
              <a:rPr lang="en-GB" u="sng" dirty="0"/>
              <a:t>Key findings</a:t>
            </a:r>
          </a:p>
          <a:p>
            <a:r>
              <a:rPr lang="en-GB" sz="2400" dirty="0"/>
              <a:t>Findings are not very different to those of the 2018/19 research</a:t>
            </a:r>
          </a:p>
          <a:p>
            <a:r>
              <a:rPr lang="en-GB" sz="2400" dirty="0"/>
              <a:t>Main issues related to training:</a:t>
            </a:r>
          </a:p>
          <a:p>
            <a:pPr lvl="1"/>
            <a:r>
              <a:rPr lang="en-GB" sz="2000" dirty="0"/>
              <a:t>The amount of the bursary and the different implications of having a bursary versus a salary</a:t>
            </a:r>
          </a:p>
          <a:p>
            <a:pPr marL="363537" lvl="1" indent="0">
              <a:buNone/>
            </a:pPr>
            <a:r>
              <a:rPr lang="en-GB" sz="2000" dirty="0"/>
              <a:t>	And the implications this has for diversity in the profession</a:t>
            </a:r>
          </a:p>
          <a:p>
            <a:pPr lvl="1"/>
            <a:r>
              <a:rPr lang="en-GB" sz="2000" dirty="0"/>
              <a:t>The total number of training places</a:t>
            </a:r>
          </a:p>
          <a:p>
            <a:pPr lvl="1"/>
            <a:r>
              <a:rPr lang="en-GB" sz="2000" dirty="0"/>
              <a:t>For some, the accessibility of training in certain geographical areas</a:t>
            </a:r>
          </a:p>
        </p:txBody>
      </p:sp>
    </p:spTree>
    <p:extLst>
      <p:ext uri="{BB962C8B-B14F-4D97-AF65-F5344CB8AC3E}">
        <p14:creationId xmlns:p14="http://schemas.microsoft.com/office/powerpoint/2010/main" val="251640850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7C380-2D6A-75B3-9A39-627AEECDDBFB}"/>
              </a:ext>
            </a:extLst>
          </p:cNvPr>
          <p:cNvSpPr>
            <a:spLocks noGrp="1"/>
          </p:cNvSpPr>
          <p:nvPr>
            <p:ph type="title"/>
          </p:nvPr>
        </p:nvSpPr>
        <p:spPr>
          <a:xfrm>
            <a:off x="457200" y="493072"/>
            <a:ext cx="8229600" cy="165296"/>
          </a:xfrm>
        </p:spPr>
        <p:txBody>
          <a:bodyPr>
            <a:normAutofit fontScale="90000"/>
          </a:bodyPr>
          <a:lstStyle/>
          <a:p>
            <a:r>
              <a:rPr lang="en-GB" sz="1600" dirty="0"/>
              <a:t>Section 4 Training of Educational Psychologists</a:t>
            </a:r>
          </a:p>
        </p:txBody>
      </p:sp>
      <p:sp>
        <p:nvSpPr>
          <p:cNvPr id="3" name="Content Placeholder 2">
            <a:extLst>
              <a:ext uri="{FF2B5EF4-FFF2-40B4-BE49-F238E27FC236}">
                <a16:creationId xmlns:a16="http://schemas.microsoft.com/office/drawing/2014/main" id="{CD1200C5-B63E-F5A4-0F0D-5DA307F178E7}"/>
              </a:ext>
            </a:extLst>
          </p:cNvPr>
          <p:cNvSpPr>
            <a:spLocks noGrp="1"/>
          </p:cNvSpPr>
          <p:nvPr>
            <p:ph idx="1"/>
          </p:nvPr>
        </p:nvSpPr>
        <p:spPr>
          <a:xfrm>
            <a:off x="457200" y="804672"/>
            <a:ext cx="8229600" cy="4963082"/>
          </a:xfrm>
        </p:spPr>
        <p:txBody>
          <a:bodyPr/>
          <a:lstStyle/>
          <a:p>
            <a:r>
              <a:rPr lang="en-GB" sz="2400" b="1" dirty="0"/>
              <a:t>Is the training model working well?</a:t>
            </a:r>
          </a:p>
          <a:p>
            <a:endParaRPr lang="en-GB" dirty="0"/>
          </a:p>
        </p:txBody>
      </p:sp>
      <p:graphicFrame>
        <p:nvGraphicFramePr>
          <p:cNvPr id="5" name="Chart 4">
            <a:extLst>
              <a:ext uri="{FF2B5EF4-FFF2-40B4-BE49-F238E27FC236}">
                <a16:creationId xmlns:a16="http://schemas.microsoft.com/office/drawing/2014/main" id="{48982786-30E2-1195-FD84-A776949F803D}"/>
              </a:ext>
            </a:extLst>
          </p:cNvPr>
          <p:cNvGraphicFramePr>
            <a:graphicFrameLocks/>
          </p:cNvGraphicFramePr>
          <p:nvPr>
            <p:extLst>
              <p:ext uri="{D42A27DB-BD31-4B8C-83A1-F6EECF244321}">
                <p14:modId xmlns:p14="http://schemas.microsoft.com/office/powerpoint/2010/main" val="305833726"/>
              </p:ext>
            </p:extLst>
          </p:nvPr>
        </p:nvGraphicFramePr>
        <p:xfrm>
          <a:off x="1341120" y="1377696"/>
          <a:ext cx="6522720" cy="439005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883119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71219-84F9-0B00-BA31-04C78BA3E9BE}"/>
              </a:ext>
            </a:extLst>
          </p:cNvPr>
          <p:cNvSpPr>
            <a:spLocks noGrp="1"/>
          </p:cNvSpPr>
          <p:nvPr>
            <p:ph type="title"/>
          </p:nvPr>
        </p:nvSpPr>
        <p:spPr>
          <a:xfrm>
            <a:off x="457200" y="493072"/>
            <a:ext cx="8229600" cy="384752"/>
          </a:xfrm>
        </p:spPr>
        <p:txBody>
          <a:bodyPr>
            <a:normAutofit/>
          </a:bodyPr>
          <a:lstStyle/>
          <a:p>
            <a:r>
              <a:rPr lang="en-GB" sz="1800" dirty="0"/>
              <a:t>Section 4 Training of Educational Psychologists</a:t>
            </a:r>
          </a:p>
        </p:txBody>
      </p:sp>
      <p:sp>
        <p:nvSpPr>
          <p:cNvPr id="3" name="Content Placeholder 2">
            <a:extLst>
              <a:ext uri="{FF2B5EF4-FFF2-40B4-BE49-F238E27FC236}">
                <a16:creationId xmlns:a16="http://schemas.microsoft.com/office/drawing/2014/main" id="{5F3960FB-6336-1C65-2A78-2AF4E1BD8E56}"/>
              </a:ext>
            </a:extLst>
          </p:cNvPr>
          <p:cNvSpPr>
            <a:spLocks noGrp="1"/>
          </p:cNvSpPr>
          <p:nvPr>
            <p:ph idx="1"/>
          </p:nvPr>
        </p:nvSpPr>
        <p:spPr>
          <a:xfrm>
            <a:off x="457200" y="975360"/>
            <a:ext cx="8229600" cy="4792394"/>
          </a:xfrm>
        </p:spPr>
        <p:txBody>
          <a:bodyPr/>
          <a:lstStyle/>
          <a:p>
            <a:r>
              <a:rPr lang="en-GB" sz="2400" b="1" dirty="0"/>
              <a:t>Did trainees intend to work in the LA where they trained?</a:t>
            </a:r>
          </a:p>
          <a:p>
            <a:endParaRPr lang="en-GB" dirty="0"/>
          </a:p>
        </p:txBody>
      </p:sp>
      <p:graphicFrame>
        <p:nvGraphicFramePr>
          <p:cNvPr id="4" name="Chart 3">
            <a:extLst>
              <a:ext uri="{FF2B5EF4-FFF2-40B4-BE49-F238E27FC236}">
                <a16:creationId xmlns:a16="http://schemas.microsoft.com/office/drawing/2014/main" id="{5C56A3F5-02C2-1A9B-7CD6-3DDFFD00F689}"/>
              </a:ext>
            </a:extLst>
          </p:cNvPr>
          <p:cNvGraphicFramePr>
            <a:graphicFrameLocks/>
          </p:cNvGraphicFramePr>
          <p:nvPr>
            <p:extLst>
              <p:ext uri="{D42A27DB-BD31-4B8C-83A1-F6EECF244321}">
                <p14:modId xmlns:p14="http://schemas.microsoft.com/office/powerpoint/2010/main" val="4076428170"/>
              </p:ext>
            </p:extLst>
          </p:nvPr>
        </p:nvGraphicFramePr>
        <p:xfrm>
          <a:off x="1816608" y="1536192"/>
          <a:ext cx="5583936" cy="42315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207541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F29F8-BB3F-9832-CB2E-8CA5FFF3465B}"/>
              </a:ext>
            </a:extLst>
          </p:cNvPr>
          <p:cNvSpPr>
            <a:spLocks noGrp="1"/>
          </p:cNvSpPr>
          <p:nvPr>
            <p:ph type="title"/>
          </p:nvPr>
        </p:nvSpPr>
        <p:spPr>
          <a:xfrm>
            <a:off x="457200" y="493072"/>
            <a:ext cx="8229600" cy="597174"/>
          </a:xfrm>
        </p:spPr>
        <p:txBody>
          <a:bodyPr>
            <a:normAutofit fontScale="90000"/>
          </a:bodyPr>
          <a:lstStyle/>
          <a:p>
            <a:r>
              <a:rPr lang="en-GB" dirty="0"/>
              <a:t>Section 5 EP workforce and retention</a:t>
            </a:r>
          </a:p>
        </p:txBody>
      </p:sp>
      <p:sp>
        <p:nvSpPr>
          <p:cNvPr id="3" name="Content Placeholder 2">
            <a:extLst>
              <a:ext uri="{FF2B5EF4-FFF2-40B4-BE49-F238E27FC236}">
                <a16:creationId xmlns:a16="http://schemas.microsoft.com/office/drawing/2014/main" id="{0ED888FA-E6F9-85EE-B1E9-FFB965BBBE89}"/>
              </a:ext>
            </a:extLst>
          </p:cNvPr>
          <p:cNvSpPr>
            <a:spLocks noGrp="1"/>
          </p:cNvSpPr>
          <p:nvPr>
            <p:ph idx="1"/>
          </p:nvPr>
        </p:nvSpPr>
        <p:spPr>
          <a:xfrm>
            <a:off x="457200" y="1090246"/>
            <a:ext cx="8229600" cy="4677508"/>
          </a:xfrm>
        </p:spPr>
        <p:txBody>
          <a:bodyPr/>
          <a:lstStyle/>
          <a:p>
            <a:pPr marL="0" indent="0">
              <a:buNone/>
            </a:pPr>
            <a:r>
              <a:rPr lang="en-GB" u="sng" dirty="0"/>
              <a:t>Key issues</a:t>
            </a:r>
          </a:p>
          <a:p>
            <a:pPr marL="0" indent="0">
              <a:buNone/>
            </a:pPr>
            <a:r>
              <a:rPr lang="en-GB" sz="2400" u="sng" dirty="0"/>
              <a:t>Recruitment</a:t>
            </a:r>
          </a:p>
          <a:p>
            <a:r>
              <a:rPr lang="en-GB" sz="2400" dirty="0"/>
              <a:t>Very high levels of recruitment difficulties and consistent recruitment difficulties (78% of LAs)</a:t>
            </a:r>
          </a:p>
          <a:p>
            <a:r>
              <a:rPr lang="en-GB" sz="2400" dirty="0"/>
              <a:t>Reasons for recruitment difficulties largely relate to the number of EPs</a:t>
            </a:r>
          </a:p>
          <a:p>
            <a:r>
              <a:rPr lang="en-GB" sz="2400" dirty="0"/>
              <a:t>There are additional issues related to the workload of EPs in LAs and competition from other local providers of EP services</a:t>
            </a:r>
          </a:p>
          <a:p>
            <a:pPr marL="0" indent="0">
              <a:buNone/>
            </a:pPr>
            <a:endParaRPr lang="en-GB" sz="2400" dirty="0"/>
          </a:p>
          <a:p>
            <a:endParaRPr lang="en-GB" sz="2400" dirty="0"/>
          </a:p>
        </p:txBody>
      </p:sp>
    </p:spTree>
    <p:extLst>
      <p:ext uri="{BB962C8B-B14F-4D97-AF65-F5344CB8AC3E}">
        <p14:creationId xmlns:p14="http://schemas.microsoft.com/office/powerpoint/2010/main" val="312825018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F29F8-BB3F-9832-CB2E-8CA5FFF3465B}"/>
              </a:ext>
            </a:extLst>
          </p:cNvPr>
          <p:cNvSpPr>
            <a:spLocks noGrp="1"/>
          </p:cNvSpPr>
          <p:nvPr>
            <p:ph type="title"/>
          </p:nvPr>
        </p:nvSpPr>
        <p:spPr>
          <a:xfrm>
            <a:off x="457200" y="493072"/>
            <a:ext cx="8229600" cy="597174"/>
          </a:xfrm>
        </p:spPr>
        <p:txBody>
          <a:bodyPr>
            <a:normAutofit fontScale="90000"/>
          </a:bodyPr>
          <a:lstStyle/>
          <a:p>
            <a:r>
              <a:rPr lang="en-GB" dirty="0"/>
              <a:t>Section 5 EP workforce and retention</a:t>
            </a:r>
          </a:p>
        </p:txBody>
      </p:sp>
      <p:sp>
        <p:nvSpPr>
          <p:cNvPr id="3" name="Content Placeholder 2">
            <a:extLst>
              <a:ext uri="{FF2B5EF4-FFF2-40B4-BE49-F238E27FC236}">
                <a16:creationId xmlns:a16="http://schemas.microsoft.com/office/drawing/2014/main" id="{0ED888FA-E6F9-85EE-B1E9-FFB965BBBE89}"/>
              </a:ext>
            </a:extLst>
          </p:cNvPr>
          <p:cNvSpPr>
            <a:spLocks noGrp="1"/>
          </p:cNvSpPr>
          <p:nvPr>
            <p:ph idx="1"/>
          </p:nvPr>
        </p:nvSpPr>
        <p:spPr>
          <a:xfrm>
            <a:off x="457200" y="1090246"/>
            <a:ext cx="8229600" cy="4677508"/>
          </a:xfrm>
        </p:spPr>
        <p:txBody>
          <a:bodyPr/>
          <a:lstStyle/>
          <a:p>
            <a:pPr marL="0" indent="0">
              <a:buNone/>
            </a:pPr>
            <a:r>
              <a:rPr lang="en-GB" sz="2400" b="1" dirty="0"/>
              <a:t>Are you currently experiencing recruitment difficulties?</a:t>
            </a:r>
          </a:p>
          <a:p>
            <a:pPr marL="0" indent="0">
              <a:buNone/>
            </a:pPr>
            <a:endParaRPr lang="en-GB" dirty="0"/>
          </a:p>
        </p:txBody>
      </p:sp>
      <p:graphicFrame>
        <p:nvGraphicFramePr>
          <p:cNvPr id="4" name="Chart 3">
            <a:extLst>
              <a:ext uri="{FF2B5EF4-FFF2-40B4-BE49-F238E27FC236}">
                <a16:creationId xmlns:a16="http://schemas.microsoft.com/office/drawing/2014/main" id="{A99716A3-3E0F-51BE-B118-A6B5D87AAC2C}"/>
              </a:ext>
            </a:extLst>
          </p:cNvPr>
          <p:cNvGraphicFramePr>
            <a:graphicFrameLocks/>
          </p:cNvGraphicFramePr>
          <p:nvPr/>
        </p:nvGraphicFramePr>
        <p:xfrm>
          <a:off x="1036320" y="1560576"/>
          <a:ext cx="7107936" cy="410870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0613848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7E5AD-A778-8018-B7FE-828D3A9FF568}"/>
              </a:ext>
            </a:extLst>
          </p:cNvPr>
          <p:cNvSpPr>
            <a:spLocks noGrp="1"/>
          </p:cNvSpPr>
          <p:nvPr>
            <p:ph type="title"/>
          </p:nvPr>
        </p:nvSpPr>
        <p:spPr>
          <a:xfrm>
            <a:off x="457200" y="493072"/>
            <a:ext cx="8229600" cy="409136"/>
          </a:xfrm>
        </p:spPr>
        <p:txBody>
          <a:bodyPr>
            <a:normAutofit/>
          </a:bodyPr>
          <a:lstStyle/>
          <a:p>
            <a:r>
              <a:rPr lang="en-GB" sz="1800" dirty="0"/>
              <a:t>Section 5 EP workforce and retention</a:t>
            </a:r>
          </a:p>
        </p:txBody>
      </p:sp>
      <p:sp>
        <p:nvSpPr>
          <p:cNvPr id="3" name="Content Placeholder 2">
            <a:extLst>
              <a:ext uri="{FF2B5EF4-FFF2-40B4-BE49-F238E27FC236}">
                <a16:creationId xmlns:a16="http://schemas.microsoft.com/office/drawing/2014/main" id="{25F3918E-3230-67A3-CF64-7757C9DBF805}"/>
              </a:ext>
            </a:extLst>
          </p:cNvPr>
          <p:cNvSpPr>
            <a:spLocks noGrp="1"/>
          </p:cNvSpPr>
          <p:nvPr>
            <p:ph idx="1"/>
          </p:nvPr>
        </p:nvSpPr>
        <p:spPr>
          <a:xfrm>
            <a:off x="457200" y="987552"/>
            <a:ext cx="8229600" cy="4780202"/>
          </a:xfrm>
        </p:spPr>
        <p:txBody>
          <a:bodyPr>
            <a:normAutofit/>
          </a:bodyPr>
          <a:lstStyle/>
          <a:p>
            <a:pPr marL="0" indent="0">
              <a:buNone/>
            </a:pPr>
            <a:r>
              <a:rPr lang="en-GB" sz="2400" b="1" dirty="0"/>
              <a:t>Why are LAs experiencing recruitment difficulties?</a:t>
            </a:r>
          </a:p>
        </p:txBody>
      </p:sp>
      <p:graphicFrame>
        <p:nvGraphicFramePr>
          <p:cNvPr id="4" name="Chart 3">
            <a:extLst>
              <a:ext uri="{FF2B5EF4-FFF2-40B4-BE49-F238E27FC236}">
                <a16:creationId xmlns:a16="http://schemas.microsoft.com/office/drawing/2014/main" id="{3C8A5547-E658-87AA-F17F-85EB014F20AC}"/>
              </a:ext>
            </a:extLst>
          </p:cNvPr>
          <p:cNvGraphicFramePr>
            <a:graphicFrameLocks/>
          </p:cNvGraphicFramePr>
          <p:nvPr>
            <p:extLst>
              <p:ext uri="{D42A27DB-BD31-4B8C-83A1-F6EECF244321}">
                <p14:modId xmlns:p14="http://schemas.microsoft.com/office/powerpoint/2010/main" val="4240549313"/>
              </p:ext>
            </p:extLst>
          </p:nvPr>
        </p:nvGraphicFramePr>
        <p:xfrm>
          <a:off x="457200" y="1475232"/>
          <a:ext cx="8321040" cy="43778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14336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E93E7-2ED0-F47E-3EE7-FE29D9D1BB03}"/>
              </a:ext>
            </a:extLst>
          </p:cNvPr>
          <p:cNvSpPr>
            <a:spLocks noGrp="1"/>
          </p:cNvSpPr>
          <p:nvPr>
            <p:ph type="title"/>
          </p:nvPr>
        </p:nvSpPr>
        <p:spPr>
          <a:xfrm>
            <a:off x="457200" y="493072"/>
            <a:ext cx="8229600" cy="250640"/>
          </a:xfrm>
        </p:spPr>
        <p:txBody>
          <a:bodyPr>
            <a:normAutofit fontScale="90000"/>
          </a:bodyPr>
          <a:lstStyle/>
          <a:p>
            <a:r>
              <a:rPr lang="en-GB" sz="1800" dirty="0"/>
              <a:t>Section 5 EP workforce and retention</a:t>
            </a:r>
          </a:p>
        </p:txBody>
      </p:sp>
      <p:sp>
        <p:nvSpPr>
          <p:cNvPr id="3" name="Content Placeholder 2">
            <a:extLst>
              <a:ext uri="{FF2B5EF4-FFF2-40B4-BE49-F238E27FC236}">
                <a16:creationId xmlns:a16="http://schemas.microsoft.com/office/drawing/2014/main" id="{732FE092-82DB-3A4D-2147-B49CDE1277D4}"/>
              </a:ext>
            </a:extLst>
          </p:cNvPr>
          <p:cNvSpPr>
            <a:spLocks noGrp="1"/>
          </p:cNvSpPr>
          <p:nvPr>
            <p:ph idx="1"/>
          </p:nvPr>
        </p:nvSpPr>
        <p:spPr>
          <a:xfrm>
            <a:off x="457200" y="865632"/>
            <a:ext cx="8229600" cy="4902122"/>
          </a:xfrm>
        </p:spPr>
        <p:txBody>
          <a:bodyPr>
            <a:normAutofit fontScale="92500" lnSpcReduction="20000"/>
          </a:bodyPr>
          <a:lstStyle/>
          <a:p>
            <a:pPr marL="0" indent="0">
              <a:buNone/>
            </a:pPr>
            <a:r>
              <a:rPr lang="en-GB" u="sng" dirty="0"/>
              <a:t>Key issues</a:t>
            </a:r>
          </a:p>
          <a:p>
            <a:pPr marL="0" indent="0">
              <a:buNone/>
            </a:pPr>
            <a:r>
              <a:rPr lang="en-GB" sz="2400" u="sng" dirty="0"/>
              <a:t>Retention</a:t>
            </a:r>
          </a:p>
          <a:p>
            <a:r>
              <a:rPr lang="en-GB" sz="2400" b="1" dirty="0"/>
              <a:t>One third </a:t>
            </a:r>
            <a:r>
              <a:rPr lang="en-GB" sz="2400" dirty="0"/>
              <a:t>of LAs report having difficulties retaining staff</a:t>
            </a:r>
          </a:p>
          <a:p>
            <a:r>
              <a:rPr lang="en-GB" sz="2400" b="1" dirty="0"/>
              <a:t>55% </a:t>
            </a:r>
            <a:r>
              <a:rPr lang="en-GB" sz="2400" dirty="0"/>
              <a:t>of EPs think that in 2 years time they will still be in their current job. Just 28% plan to stay in their current job in the longer term</a:t>
            </a:r>
          </a:p>
          <a:p>
            <a:r>
              <a:rPr lang="en-GB" sz="2400" b="1" dirty="0"/>
              <a:t>96% </a:t>
            </a:r>
            <a:r>
              <a:rPr lang="en-GB" sz="2400" dirty="0"/>
              <a:t>of LAs who experience recruitment or retention issues believe that this affects the outcomes for CYP</a:t>
            </a:r>
          </a:p>
          <a:p>
            <a:r>
              <a:rPr lang="en-GB" sz="2400" dirty="0"/>
              <a:t>Main reasons for retention issues:</a:t>
            </a:r>
          </a:p>
          <a:p>
            <a:pPr lvl="1"/>
            <a:r>
              <a:rPr lang="en-GB" sz="2000" dirty="0"/>
              <a:t>High workloads</a:t>
            </a:r>
          </a:p>
          <a:p>
            <a:pPr lvl="1"/>
            <a:r>
              <a:rPr lang="en-GB" sz="2000" dirty="0"/>
              <a:t>Underutilisation of skills</a:t>
            </a:r>
          </a:p>
          <a:p>
            <a:pPr lvl="1"/>
            <a:r>
              <a:rPr lang="en-GB" sz="2000" dirty="0"/>
              <a:t>Lower levels of job satisfaction</a:t>
            </a:r>
          </a:p>
          <a:p>
            <a:pPr lvl="1"/>
            <a:r>
              <a:rPr lang="en-GB" sz="2000" dirty="0"/>
              <a:t>Short-term connections with schools</a:t>
            </a:r>
          </a:p>
          <a:p>
            <a:pPr lvl="1"/>
            <a:r>
              <a:rPr lang="en-GB" sz="2000" dirty="0"/>
              <a:t>Attractiveness of work in private practice – 45% who move into private practice do not ever anticipate returning to LA work, 30% think they will</a:t>
            </a:r>
          </a:p>
          <a:p>
            <a:endParaRPr lang="en-GB" sz="2400" dirty="0"/>
          </a:p>
        </p:txBody>
      </p:sp>
    </p:spTree>
    <p:extLst>
      <p:ext uri="{BB962C8B-B14F-4D97-AF65-F5344CB8AC3E}">
        <p14:creationId xmlns:p14="http://schemas.microsoft.com/office/powerpoint/2010/main" val="6987514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92515-7373-FAF8-CDA2-5BA017ADF121}"/>
              </a:ext>
            </a:extLst>
          </p:cNvPr>
          <p:cNvSpPr>
            <a:spLocks noGrp="1"/>
          </p:cNvSpPr>
          <p:nvPr>
            <p:ph type="title"/>
          </p:nvPr>
        </p:nvSpPr>
        <p:spPr>
          <a:xfrm>
            <a:off x="475488" y="493072"/>
            <a:ext cx="8229600" cy="445712"/>
          </a:xfrm>
        </p:spPr>
        <p:txBody>
          <a:bodyPr>
            <a:normAutofit fontScale="90000"/>
          </a:bodyPr>
          <a:lstStyle/>
          <a:p>
            <a:pPr algn="ctr"/>
            <a:r>
              <a:rPr lang="en-GB" sz="3200" dirty="0">
                <a:latin typeface="Arial" panose="020B0604020202020204" pitchFamily="34" charset="0"/>
                <a:cs typeface="Arial" panose="020B0604020202020204" pitchFamily="34" charset="0"/>
              </a:rPr>
              <a:t>Section 2 Methods</a:t>
            </a:r>
          </a:p>
        </p:txBody>
      </p:sp>
      <p:sp>
        <p:nvSpPr>
          <p:cNvPr id="3" name="Content Placeholder 2">
            <a:extLst>
              <a:ext uri="{FF2B5EF4-FFF2-40B4-BE49-F238E27FC236}">
                <a16:creationId xmlns:a16="http://schemas.microsoft.com/office/drawing/2014/main" id="{60F49D22-186B-549B-2257-DC2ED59158A7}"/>
              </a:ext>
            </a:extLst>
          </p:cNvPr>
          <p:cNvSpPr>
            <a:spLocks noGrp="1"/>
          </p:cNvSpPr>
          <p:nvPr>
            <p:ph idx="1"/>
          </p:nvPr>
        </p:nvSpPr>
        <p:spPr>
          <a:xfrm>
            <a:off x="457200" y="1024128"/>
            <a:ext cx="8229600" cy="4743626"/>
          </a:xfrm>
        </p:spPr>
        <p:txBody>
          <a:bodyPr>
            <a:normAutofit fontScale="92500" lnSpcReduction="10000"/>
          </a:bodyPr>
          <a:lstStyle/>
          <a:p>
            <a:pPr marL="0" indent="0">
              <a:buNone/>
            </a:pPr>
            <a:r>
              <a:rPr lang="en-GB" sz="3000" u="sng" dirty="0"/>
              <a:t>PEP survey</a:t>
            </a:r>
          </a:p>
          <a:p>
            <a:r>
              <a:rPr lang="en-GB" sz="1800" dirty="0"/>
              <a:t>Primarily quantitative survey with some open responses, running in July and August 2022</a:t>
            </a:r>
          </a:p>
          <a:p>
            <a:r>
              <a:rPr lang="en-GB" sz="1800" dirty="0"/>
              <a:t>64 responses from LA PEPs (or equivalent most senior person) and Private providers</a:t>
            </a:r>
          </a:p>
          <a:p>
            <a:pPr marL="0" indent="0">
              <a:buNone/>
            </a:pPr>
            <a:r>
              <a:rPr lang="en-GB" sz="3000" u="sng" dirty="0"/>
              <a:t>EP survey</a:t>
            </a:r>
          </a:p>
          <a:p>
            <a:r>
              <a:rPr lang="en-GB" sz="1800" dirty="0"/>
              <a:t>Primarily quantitative survey with some open responses, running in July and August 2022</a:t>
            </a:r>
          </a:p>
          <a:p>
            <a:r>
              <a:rPr lang="en-GB" sz="1800" dirty="0"/>
              <a:t>927 responses from PEPs, EPs, Assistant EPs and Trainee EPs</a:t>
            </a:r>
          </a:p>
          <a:p>
            <a:pPr marL="0" indent="0">
              <a:buNone/>
            </a:pPr>
            <a:r>
              <a:rPr lang="en-GB" sz="3000" u="sng" dirty="0"/>
              <a:t>Focus groups and interviews with PEPs</a:t>
            </a:r>
          </a:p>
          <a:p>
            <a:r>
              <a:rPr lang="en-GB" sz="1800" dirty="0"/>
              <a:t>Qualitative fieldwork July to August 2022</a:t>
            </a:r>
          </a:p>
          <a:p>
            <a:r>
              <a:rPr lang="en-GB" sz="1800" dirty="0"/>
              <a:t>3 focus groups with PEPS and 9 interviews with PEPS and stakeholders</a:t>
            </a:r>
          </a:p>
          <a:p>
            <a:pPr marL="0" lvl="1" indent="0">
              <a:buSzPct val="95000"/>
              <a:buNone/>
            </a:pPr>
            <a:r>
              <a:rPr lang="en-GB" sz="3000" u="sng" dirty="0"/>
              <a:t>Focus groups with Training Providers</a:t>
            </a:r>
          </a:p>
          <a:p>
            <a:pPr marL="363538" lvl="1" indent="-363538">
              <a:buSzPct val="95000"/>
            </a:pPr>
            <a:r>
              <a:rPr lang="en-GB" sz="1900" dirty="0"/>
              <a:t>2 focus groups on 12</a:t>
            </a:r>
            <a:r>
              <a:rPr lang="en-GB" sz="1900" baseline="30000" dirty="0"/>
              <a:t>th</a:t>
            </a:r>
            <a:r>
              <a:rPr lang="en-GB" sz="1900" dirty="0"/>
              <a:t>  and 13</a:t>
            </a:r>
            <a:r>
              <a:rPr lang="en-GB" sz="1900" baseline="30000" dirty="0"/>
              <a:t>th</a:t>
            </a:r>
            <a:r>
              <a:rPr lang="en-GB" sz="1900" dirty="0"/>
              <a:t>  December respectively, with about 10 providers in total expected to attend</a:t>
            </a:r>
          </a:p>
        </p:txBody>
      </p:sp>
    </p:spTree>
    <p:extLst>
      <p:ext uri="{BB962C8B-B14F-4D97-AF65-F5344CB8AC3E}">
        <p14:creationId xmlns:p14="http://schemas.microsoft.com/office/powerpoint/2010/main" val="176309572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78B50-8961-A37E-48EE-D3250DA31F60}"/>
              </a:ext>
            </a:extLst>
          </p:cNvPr>
          <p:cNvSpPr>
            <a:spLocks noGrp="1"/>
          </p:cNvSpPr>
          <p:nvPr>
            <p:ph type="title"/>
          </p:nvPr>
        </p:nvSpPr>
        <p:spPr>
          <a:xfrm>
            <a:off x="457200" y="493072"/>
            <a:ext cx="8229600" cy="311600"/>
          </a:xfrm>
        </p:spPr>
        <p:txBody>
          <a:bodyPr>
            <a:noAutofit/>
          </a:bodyPr>
          <a:lstStyle/>
          <a:p>
            <a:r>
              <a:rPr lang="en-GB" sz="1800" dirty="0"/>
              <a:t>Section 5 EP workforce and retention</a:t>
            </a:r>
          </a:p>
        </p:txBody>
      </p:sp>
      <p:sp>
        <p:nvSpPr>
          <p:cNvPr id="3" name="Content Placeholder 2">
            <a:extLst>
              <a:ext uri="{FF2B5EF4-FFF2-40B4-BE49-F238E27FC236}">
                <a16:creationId xmlns:a16="http://schemas.microsoft.com/office/drawing/2014/main" id="{1C62D197-60EE-BC06-DB71-7B8F4A998E7D}"/>
              </a:ext>
            </a:extLst>
          </p:cNvPr>
          <p:cNvSpPr>
            <a:spLocks noGrp="1"/>
          </p:cNvSpPr>
          <p:nvPr>
            <p:ph idx="1"/>
          </p:nvPr>
        </p:nvSpPr>
        <p:spPr>
          <a:xfrm>
            <a:off x="457200" y="804672"/>
            <a:ext cx="8229600" cy="4963082"/>
          </a:xfrm>
        </p:spPr>
        <p:txBody>
          <a:bodyPr>
            <a:normAutofit/>
          </a:bodyPr>
          <a:lstStyle/>
          <a:p>
            <a:pPr marL="0" indent="0">
              <a:buNone/>
            </a:pPr>
            <a:r>
              <a:rPr lang="en-GB" sz="2400" b="1" i="0" u="none" strike="noStrike" dirty="0">
                <a:solidFill>
                  <a:srgbClr val="000000"/>
                </a:solidFill>
                <a:effectLst/>
              </a:rPr>
              <a:t>Compared to three years ago, do you think Educational Psychology has become a more or less attractive career choice?</a:t>
            </a:r>
            <a:r>
              <a:rPr lang="en-GB" sz="2400" b="1" dirty="0"/>
              <a:t> </a:t>
            </a:r>
          </a:p>
        </p:txBody>
      </p:sp>
      <p:graphicFrame>
        <p:nvGraphicFramePr>
          <p:cNvPr id="4" name="Chart 3">
            <a:extLst>
              <a:ext uri="{FF2B5EF4-FFF2-40B4-BE49-F238E27FC236}">
                <a16:creationId xmlns:a16="http://schemas.microsoft.com/office/drawing/2014/main" id="{F6E6BF2B-F33F-EDB3-977A-7B94B6AB73FD}"/>
              </a:ext>
            </a:extLst>
          </p:cNvPr>
          <p:cNvGraphicFramePr>
            <a:graphicFrameLocks/>
          </p:cNvGraphicFramePr>
          <p:nvPr>
            <p:extLst>
              <p:ext uri="{D42A27DB-BD31-4B8C-83A1-F6EECF244321}">
                <p14:modId xmlns:p14="http://schemas.microsoft.com/office/powerpoint/2010/main" val="2104678822"/>
              </p:ext>
            </p:extLst>
          </p:nvPr>
        </p:nvGraphicFramePr>
        <p:xfrm>
          <a:off x="658368" y="1870710"/>
          <a:ext cx="8028432" cy="38970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607412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03EC7D9-6968-0D58-EAF0-19524D357F54}"/>
              </a:ext>
            </a:extLst>
          </p:cNvPr>
          <p:cNvSpPr>
            <a:spLocks noGrp="1"/>
          </p:cNvSpPr>
          <p:nvPr>
            <p:ph idx="1"/>
          </p:nvPr>
        </p:nvSpPr>
        <p:spPr>
          <a:xfrm>
            <a:off x="694944" y="274320"/>
            <a:ext cx="7626096" cy="5632703"/>
          </a:xfrm>
        </p:spPr>
        <p:txBody>
          <a:bodyPr>
            <a:normAutofit/>
          </a:bodyPr>
          <a:lstStyle/>
          <a:p>
            <a:pPr marL="0" indent="0" fontAlgn="base">
              <a:lnSpc>
                <a:spcPct val="110000"/>
              </a:lnSpc>
              <a:spcBef>
                <a:spcPts val="1200"/>
              </a:spcBef>
              <a:buNone/>
            </a:pPr>
            <a:r>
              <a:rPr lang="en-GB" sz="1800" b="1" dirty="0">
                <a:solidFill>
                  <a:srgbClr val="69A045"/>
                </a:solidFill>
                <a:effectLst/>
                <a:latin typeface="Arial" panose="020B0604020202020204" pitchFamily="34" charset="0"/>
                <a:ea typeface="Times New Roman" panose="02020603050405020304" pitchFamily="18" charset="0"/>
                <a:cs typeface="Arial" panose="020B0604020202020204" pitchFamily="34" charset="0"/>
              </a:rPr>
              <a:t>Section </a:t>
            </a:r>
            <a:r>
              <a:rPr lang="en-GB" sz="1800" b="1" dirty="0">
                <a:solidFill>
                  <a:srgbClr val="69A045"/>
                </a:solidFill>
                <a:latin typeface="Arial" panose="020B0604020202020204" pitchFamily="34" charset="0"/>
                <a:cs typeface="Arial" panose="020B0604020202020204" pitchFamily="34" charset="0"/>
              </a:rPr>
              <a:t>5 EP workforce and retention</a:t>
            </a:r>
          </a:p>
          <a:p>
            <a:pPr marL="0" lvl="0" indent="0" fontAlgn="base">
              <a:lnSpc>
                <a:spcPct val="110000"/>
              </a:lnSpc>
              <a:buNone/>
            </a:pPr>
            <a:r>
              <a:rPr lang="en-GB" sz="2400" b="1" dirty="0">
                <a:effectLst/>
                <a:latin typeface="Arial" panose="020B0604020202020204" pitchFamily="34" charset="0"/>
                <a:ea typeface="Times New Roman" panose="02020603050405020304" pitchFamily="18" charset="0"/>
                <a:cs typeface="Arial" panose="020B0604020202020204" pitchFamily="34" charset="0"/>
              </a:rPr>
              <a:t>What would help LAs that are experiencing EP recruitment and or retention difficulties?</a:t>
            </a:r>
          </a:p>
          <a:p>
            <a:pPr marL="800100" lvl="1" indent="-342900" fontAlgn="base">
              <a:lnSpc>
                <a:spcPct val="110000"/>
              </a:lnSpc>
            </a:pPr>
            <a:r>
              <a:rPr lang="en-GB" sz="1900" dirty="0">
                <a:effectLst/>
                <a:latin typeface="Arial" panose="020B0604020202020204" pitchFamily="34" charset="0"/>
                <a:ea typeface="Times New Roman" panose="02020603050405020304" pitchFamily="18" charset="0"/>
                <a:cs typeface="Arial" panose="020B0604020202020204" pitchFamily="34" charset="0"/>
              </a:rPr>
              <a:t>Growing their own workforce by supporting trainees and assistant EPs</a:t>
            </a:r>
          </a:p>
          <a:p>
            <a:pPr marL="1350962" indent="-342900" fontAlgn="base">
              <a:lnSpc>
                <a:spcPct val="110000"/>
              </a:lnSpc>
            </a:pPr>
            <a:r>
              <a:rPr lang="en-GB" sz="1900"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‘We're </a:t>
            </a:r>
            <a:r>
              <a:rPr lang="en-GB" sz="1900" i="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gonna</a:t>
            </a:r>
            <a:r>
              <a:rPr lang="en-GB" sz="1900"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have to support trainees, whether we get them or not, somebody's got to do it, otherwise we're not going to get any EP.’</a:t>
            </a:r>
          </a:p>
          <a:p>
            <a:pPr marL="1350962" indent="-342900" fontAlgn="base">
              <a:lnSpc>
                <a:spcPct val="110000"/>
              </a:lnSpc>
              <a:spcBef>
                <a:spcPts val="1200"/>
              </a:spcBef>
            </a:pPr>
            <a:r>
              <a:rPr lang="en-GB" sz="1900"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’We brought in assistant EPs because of the crisis in recruitment’.</a:t>
            </a:r>
          </a:p>
          <a:p>
            <a:pPr marL="800100" lvl="1" indent="-342900" fontAlgn="base">
              <a:lnSpc>
                <a:spcPct val="110000"/>
              </a:lnSpc>
            </a:pPr>
            <a:r>
              <a:rPr lang="en-GB" sz="1900" dirty="0">
                <a:effectLst/>
                <a:latin typeface="Arial" panose="020B0604020202020204" pitchFamily="34" charset="0"/>
                <a:ea typeface="Times New Roman" panose="02020603050405020304" pitchFamily="18" charset="0"/>
                <a:cs typeface="Arial" panose="020B0604020202020204" pitchFamily="34" charset="0"/>
              </a:rPr>
              <a:t>Resorting to EP locums to plug capacity gaps (e.g. for non-routine statutory obligations or admin work)</a:t>
            </a:r>
          </a:p>
          <a:p>
            <a:pPr marL="800100" lvl="1" indent="-342900" fontAlgn="base">
              <a:lnSpc>
                <a:spcPct val="110000"/>
              </a:lnSpc>
            </a:pPr>
            <a:r>
              <a:rPr lang="en-GB" sz="1900" dirty="0">
                <a:latin typeface="Arial" panose="020B0604020202020204" pitchFamily="34" charset="0"/>
                <a:ea typeface="Times New Roman" panose="02020603050405020304" pitchFamily="18" charset="0"/>
                <a:cs typeface="Arial" panose="020B0604020202020204" pitchFamily="34" charset="0"/>
              </a:rPr>
              <a:t>Offering </a:t>
            </a:r>
            <a:r>
              <a:rPr lang="en-GB" sz="1900" dirty="0">
                <a:effectLst/>
                <a:latin typeface="Arial" panose="020B0604020202020204" pitchFamily="34" charset="0"/>
                <a:ea typeface="Times New Roman" panose="02020603050405020304" pitchFamily="18" charset="0"/>
                <a:cs typeface="Arial" panose="020B0604020202020204" pitchFamily="34" charset="0"/>
              </a:rPr>
              <a:t>a realistic prospect of doing more than just EHCPs as this allows EPs to apply their wider range of skills and helps to increase their job satisfaction.</a:t>
            </a:r>
          </a:p>
          <a:p>
            <a:pPr marL="342900" lvl="0" indent="-342900">
              <a:buFont typeface="+mj-lt"/>
              <a:buAutoNum type="arabicParenR"/>
            </a:pPr>
            <a:endParaRPr lang="en-GB" sz="1800" dirty="0">
              <a:solidFill>
                <a:srgbClr val="000000"/>
              </a:solidFill>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419809072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03EC7D9-6968-0D58-EAF0-19524D357F54}"/>
              </a:ext>
            </a:extLst>
          </p:cNvPr>
          <p:cNvSpPr>
            <a:spLocks noGrp="1"/>
          </p:cNvSpPr>
          <p:nvPr>
            <p:ph idx="1"/>
          </p:nvPr>
        </p:nvSpPr>
        <p:spPr>
          <a:xfrm>
            <a:off x="347472" y="261136"/>
            <a:ext cx="8262438" cy="5719040"/>
          </a:xfrm>
        </p:spPr>
        <p:txBody>
          <a:bodyPr>
            <a:normAutofit/>
          </a:bodyPr>
          <a:lstStyle/>
          <a:p>
            <a:pPr marL="0" indent="0" fontAlgn="base">
              <a:lnSpc>
                <a:spcPct val="120000"/>
              </a:lnSpc>
              <a:buNone/>
            </a:pPr>
            <a:r>
              <a:rPr lang="en-GB" sz="1800" b="1" dirty="0">
                <a:solidFill>
                  <a:srgbClr val="69A045"/>
                </a:solidFill>
                <a:latin typeface="Arial" panose="020B0604020202020204" pitchFamily="34" charset="0"/>
                <a:cs typeface="Arial" panose="020B0604020202020204" pitchFamily="34" charset="0"/>
              </a:rPr>
              <a:t>Section 5 EP workforce and retention</a:t>
            </a:r>
          </a:p>
          <a:p>
            <a:pPr marL="0" indent="0" fontAlgn="base">
              <a:lnSpc>
                <a:spcPct val="120000"/>
              </a:lnSpc>
              <a:buNone/>
            </a:pPr>
            <a:r>
              <a:rPr lang="en-GB" sz="2400" b="1" dirty="0">
                <a:effectLst/>
                <a:latin typeface="Arial" panose="020B0604020202020204" pitchFamily="34" charset="0"/>
                <a:ea typeface="Times New Roman" panose="02020603050405020304" pitchFamily="18" charset="0"/>
                <a:cs typeface="Arial" panose="020B0604020202020204" pitchFamily="34" charset="0"/>
              </a:rPr>
              <a:t>Help for LAs experiencing R&amp;R issues</a:t>
            </a:r>
          </a:p>
          <a:p>
            <a:pPr marL="1273174" lvl="1" indent="0" fontAlgn="base">
              <a:lnSpc>
                <a:spcPct val="120000"/>
              </a:lnSpc>
              <a:buNone/>
            </a:pPr>
            <a:r>
              <a:rPr lang="en-GB" sz="1900"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‘So last time we advertised it was well known in the region that we've gone to statutory only. We didn't make a secret of it. (…). But I was able to say (in) every single interview, but my managers are developing this offer. This is our local authority commitment.’</a:t>
            </a:r>
            <a:endParaRPr lang="en-GB" sz="19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p>
            <a:pPr marL="800100" lvl="1" indent="-342900" algn="just" fontAlgn="base">
              <a:lnSpc>
                <a:spcPct val="120000"/>
              </a:lnSpc>
            </a:pPr>
            <a:r>
              <a:rPr lang="en-GB" sz="1900" dirty="0">
                <a:effectLst/>
                <a:latin typeface="Arial" panose="020B0604020202020204" pitchFamily="34" charset="0"/>
                <a:ea typeface="Times New Roman" panose="02020603050405020304" pitchFamily="18" charset="0"/>
                <a:cs typeface="Arial" panose="020B0604020202020204" pitchFamily="34" charset="0"/>
              </a:rPr>
              <a:t>Particularly EPs with families are seeking flexibility and this is seen as a key reason for leaving LAs along with the prospect of earning a higher salary elsewhere</a:t>
            </a:r>
          </a:p>
          <a:p>
            <a:pPr marL="800100" lvl="1" indent="-342900" algn="just" fontAlgn="base">
              <a:lnSpc>
                <a:spcPct val="120000"/>
              </a:lnSpc>
            </a:pPr>
            <a:r>
              <a:rPr lang="en-GB" sz="1900" dirty="0">
                <a:effectLst/>
                <a:latin typeface="Arial" panose="020B0604020202020204" pitchFamily="34" charset="0"/>
                <a:ea typeface="Times New Roman" panose="02020603050405020304" pitchFamily="18" charset="0"/>
                <a:cs typeface="Arial" panose="020B0604020202020204" pitchFamily="34" charset="0"/>
              </a:rPr>
              <a:t>(Bonuses, e.g. a golden handshake or retainer, were suggested but that was not taken </a:t>
            </a:r>
            <a:r>
              <a:rPr lang="en-GB" sz="1900" dirty="0">
                <a:latin typeface="Arial" panose="020B0604020202020204" pitchFamily="34" charset="0"/>
                <a:ea typeface="Times New Roman" panose="02020603050405020304" pitchFamily="18" charset="0"/>
                <a:cs typeface="Arial" panose="020B0604020202020204" pitchFamily="34" charset="0"/>
              </a:rPr>
              <a:t>up by LAs)</a:t>
            </a:r>
            <a:endParaRPr lang="en-GB" sz="1900" dirty="0">
              <a:effectLst/>
              <a:latin typeface="Arial" panose="020B0604020202020204" pitchFamily="34" charset="0"/>
              <a:ea typeface="Times New Roman" panose="02020603050405020304" pitchFamily="18" charset="0"/>
              <a:cs typeface="Arial" panose="020B0604020202020204" pitchFamily="34" charset="0"/>
            </a:endParaRPr>
          </a:p>
          <a:p>
            <a:pPr marL="800100" lvl="1" indent="-342900" algn="just" fontAlgn="base">
              <a:lnSpc>
                <a:spcPct val="120000"/>
              </a:lnSpc>
            </a:pPr>
            <a:r>
              <a:rPr lang="en-GB" sz="1900" dirty="0">
                <a:effectLst/>
                <a:latin typeface="Arial" panose="020B0604020202020204" pitchFamily="34" charset="0"/>
                <a:ea typeface="Times New Roman" panose="02020603050405020304" pitchFamily="18" charset="0"/>
                <a:cs typeface="Arial" panose="020B0604020202020204" pitchFamily="34" charset="0"/>
              </a:rPr>
              <a:t>Increase in capacity by offering more training places</a:t>
            </a:r>
          </a:p>
          <a:p>
            <a:pPr marL="1371600" fontAlgn="base">
              <a:lnSpc>
                <a:spcPct val="150000"/>
              </a:lnSpc>
            </a:pPr>
            <a:endParaRPr lang="en-GB"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572787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51CB4-1433-8B1F-B282-17A7CD1B9D6E}"/>
              </a:ext>
            </a:extLst>
          </p:cNvPr>
          <p:cNvSpPr>
            <a:spLocks noGrp="1"/>
          </p:cNvSpPr>
          <p:nvPr>
            <p:ph type="title"/>
          </p:nvPr>
        </p:nvSpPr>
        <p:spPr>
          <a:xfrm>
            <a:off x="457200" y="493072"/>
            <a:ext cx="8229600" cy="597174"/>
          </a:xfrm>
        </p:spPr>
        <p:txBody>
          <a:bodyPr>
            <a:normAutofit fontScale="90000"/>
          </a:bodyPr>
          <a:lstStyle/>
          <a:p>
            <a:r>
              <a:rPr lang="en-GB" dirty="0"/>
              <a:t>Section 6 Service delivery and demand</a:t>
            </a:r>
          </a:p>
        </p:txBody>
      </p:sp>
      <p:sp>
        <p:nvSpPr>
          <p:cNvPr id="3" name="Content Placeholder 2">
            <a:extLst>
              <a:ext uri="{FF2B5EF4-FFF2-40B4-BE49-F238E27FC236}">
                <a16:creationId xmlns:a16="http://schemas.microsoft.com/office/drawing/2014/main" id="{366F7494-54AF-B8B9-B2F3-734E032A228B}"/>
              </a:ext>
            </a:extLst>
          </p:cNvPr>
          <p:cNvSpPr>
            <a:spLocks noGrp="1"/>
          </p:cNvSpPr>
          <p:nvPr>
            <p:ph idx="1"/>
          </p:nvPr>
        </p:nvSpPr>
        <p:spPr>
          <a:xfrm>
            <a:off x="457200" y="1090246"/>
            <a:ext cx="8229600" cy="4677508"/>
          </a:xfrm>
        </p:spPr>
        <p:txBody>
          <a:bodyPr/>
          <a:lstStyle/>
          <a:p>
            <a:r>
              <a:rPr lang="en-GB" sz="2400" dirty="0"/>
              <a:t>98% of LAs say that they are experiencing greater demand than can be met. 87% say they are experiencing much greater demand than can be met</a:t>
            </a:r>
          </a:p>
          <a:p>
            <a:r>
              <a:rPr lang="en-GB" sz="2400" dirty="0"/>
              <a:t>20% say that they can ‘rarely’ or ‘never’ meet the necessary timescales for EHC work. 45% say that they can ‘always’ or ‘most of the time’ meet the necessary timescales</a:t>
            </a:r>
          </a:p>
          <a:p>
            <a:r>
              <a:rPr lang="en-GB" sz="2400" dirty="0"/>
              <a:t>62% think services work well together to meet the needs of CYP.  Only 3% think that they do not.</a:t>
            </a:r>
            <a:endParaRPr lang="en-GB" dirty="0"/>
          </a:p>
        </p:txBody>
      </p:sp>
    </p:spTree>
    <p:extLst>
      <p:ext uri="{BB962C8B-B14F-4D97-AF65-F5344CB8AC3E}">
        <p14:creationId xmlns:p14="http://schemas.microsoft.com/office/powerpoint/2010/main" val="39526090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1A722-463E-0291-E8B0-5F5B1800B558}"/>
              </a:ext>
            </a:extLst>
          </p:cNvPr>
          <p:cNvSpPr>
            <a:spLocks noGrp="1"/>
          </p:cNvSpPr>
          <p:nvPr>
            <p:ph type="title"/>
          </p:nvPr>
        </p:nvSpPr>
        <p:spPr>
          <a:xfrm>
            <a:off x="457200" y="493072"/>
            <a:ext cx="8229600" cy="323792"/>
          </a:xfrm>
        </p:spPr>
        <p:txBody>
          <a:bodyPr>
            <a:normAutofit/>
          </a:bodyPr>
          <a:lstStyle/>
          <a:p>
            <a:r>
              <a:rPr lang="en-GB" sz="1800" dirty="0"/>
              <a:t>Section 6 Service delivery and demand</a:t>
            </a:r>
          </a:p>
        </p:txBody>
      </p:sp>
      <p:sp>
        <p:nvSpPr>
          <p:cNvPr id="3" name="Content Placeholder 2">
            <a:extLst>
              <a:ext uri="{FF2B5EF4-FFF2-40B4-BE49-F238E27FC236}">
                <a16:creationId xmlns:a16="http://schemas.microsoft.com/office/drawing/2014/main" id="{E79A4948-C69A-7C65-F8C0-4B734258DE7C}"/>
              </a:ext>
            </a:extLst>
          </p:cNvPr>
          <p:cNvSpPr>
            <a:spLocks noGrp="1"/>
          </p:cNvSpPr>
          <p:nvPr>
            <p:ph idx="1"/>
          </p:nvPr>
        </p:nvSpPr>
        <p:spPr>
          <a:xfrm>
            <a:off x="457200" y="816864"/>
            <a:ext cx="8229600" cy="4950890"/>
          </a:xfrm>
        </p:spPr>
        <p:txBody>
          <a:bodyPr>
            <a:normAutofit/>
          </a:bodyPr>
          <a:lstStyle/>
          <a:p>
            <a:pPr marL="0" indent="0">
              <a:buNone/>
            </a:pPr>
            <a:r>
              <a:rPr lang="en-GB" sz="2000" b="1" i="0" u="none" strike="noStrike" dirty="0">
                <a:effectLst/>
                <a:latin typeface="Arial Bold" panose="020B0704020202020204" pitchFamily="34" charset="0"/>
              </a:rPr>
              <a:t>Overall, how well would you say your service is able to meet the needs of children and young people requiring support?</a:t>
            </a:r>
            <a:r>
              <a:rPr lang="en-GB" sz="2000" dirty="0"/>
              <a:t> </a:t>
            </a:r>
          </a:p>
          <a:p>
            <a:pPr marL="0" indent="0">
              <a:buNone/>
            </a:pPr>
            <a:endParaRPr lang="en-GB" sz="2000" dirty="0"/>
          </a:p>
        </p:txBody>
      </p:sp>
      <p:graphicFrame>
        <p:nvGraphicFramePr>
          <p:cNvPr id="5" name="Chart 4">
            <a:extLst>
              <a:ext uri="{FF2B5EF4-FFF2-40B4-BE49-F238E27FC236}">
                <a16:creationId xmlns:a16="http://schemas.microsoft.com/office/drawing/2014/main" id="{07B5777A-9CAE-1ED3-AE82-B60C52E05097}"/>
              </a:ext>
            </a:extLst>
          </p:cNvPr>
          <p:cNvGraphicFramePr>
            <a:graphicFrameLocks/>
          </p:cNvGraphicFramePr>
          <p:nvPr>
            <p:extLst>
              <p:ext uri="{D42A27DB-BD31-4B8C-83A1-F6EECF244321}">
                <p14:modId xmlns:p14="http://schemas.microsoft.com/office/powerpoint/2010/main" val="329638199"/>
              </p:ext>
            </p:extLst>
          </p:nvPr>
        </p:nvGraphicFramePr>
        <p:xfrm>
          <a:off x="890016" y="1511808"/>
          <a:ext cx="7796784" cy="425594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1522324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C54BC-4F88-D69E-7ACD-EBCFDB082705}"/>
              </a:ext>
            </a:extLst>
          </p:cNvPr>
          <p:cNvSpPr>
            <a:spLocks noGrp="1"/>
          </p:cNvSpPr>
          <p:nvPr>
            <p:ph type="title"/>
          </p:nvPr>
        </p:nvSpPr>
        <p:spPr>
          <a:xfrm>
            <a:off x="457200" y="493072"/>
            <a:ext cx="8229600" cy="250640"/>
          </a:xfrm>
        </p:spPr>
        <p:txBody>
          <a:bodyPr>
            <a:noAutofit/>
          </a:bodyPr>
          <a:lstStyle/>
          <a:p>
            <a:r>
              <a:rPr lang="en-GB" sz="1800" dirty="0"/>
              <a:t>Section 6 Service delivery and demand</a:t>
            </a:r>
          </a:p>
        </p:txBody>
      </p:sp>
      <p:sp>
        <p:nvSpPr>
          <p:cNvPr id="3" name="Content Placeholder 2">
            <a:extLst>
              <a:ext uri="{FF2B5EF4-FFF2-40B4-BE49-F238E27FC236}">
                <a16:creationId xmlns:a16="http://schemas.microsoft.com/office/drawing/2014/main" id="{9D0C79FC-DB0F-8663-0947-A8634BE4F44C}"/>
              </a:ext>
            </a:extLst>
          </p:cNvPr>
          <p:cNvSpPr>
            <a:spLocks noGrp="1"/>
          </p:cNvSpPr>
          <p:nvPr>
            <p:ph idx="1"/>
          </p:nvPr>
        </p:nvSpPr>
        <p:spPr>
          <a:xfrm>
            <a:off x="457200" y="743712"/>
            <a:ext cx="8229600" cy="5024042"/>
          </a:xfrm>
        </p:spPr>
        <p:txBody>
          <a:bodyPr>
            <a:normAutofit/>
          </a:bodyPr>
          <a:lstStyle/>
          <a:p>
            <a:pPr marL="0" indent="0">
              <a:buNone/>
            </a:pPr>
            <a:r>
              <a:rPr lang="en-GB" sz="1800" b="1" i="0" u="none" strike="noStrike" dirty="0">
                <a:effectLst/>
                <a:latin typeface="Arial Bold" panose="020B0704020202020204" pitchFamily="34" charset="0"/>
              </a:rPr>
              <a:t>If funding, training and service delivery models remain the same, how confident are you that your services are able to meet future need?</a:t>
            </a:r>
            <a:r>
              <a:rPr lang="en-GB" sz="1800" dirty="0"/>
              <a:t> </a:t>
            </a:r>
          </a:p>
        </p:txBody>
      </p:sp>
      <p:graphicFrame>
        <p:nvGraphicFramePr>
          <p:cNvPr id="4" name="Chart 3">
            <a:extLst>
              <a:ext uri="{FF2B5EF4-FFF2-40B4-BE49-F238E27FC236}">
                <a16:creationId xmlns:a16="http://schemas.microsoft.com/office/drawing/2014/main" id="{7BF7FFB1-665A-8E63-C45C-8578689E0CC3}"/>
              </a:ext>
            </a:extLst>
          </p:cNvPr>
          <p:cNvGraphicFramePr>
            <a:graphicFrameLocks/>
          </p:cNvGraphicFramePr>
          <p:nvPr>
            <p:extLst>
              <p:ext uri="{D42A27DB-BD31-4B8C-83A1-F6EECF244321}">
                <p14:modId xmlns:p14="http://schemas.microsoft.com/office/powerpoint/2010/main" val="51009032"/>
              </p:ext>
            </p:extLst>
          </p:nvPr>
        </p:nvGraphicFramePr>
        <p:xfrm>
          <a:off x="731520" y="1475232"/>
          <a:ext cx="7815072" cy="429252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419988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03EC7D9-6968-0D58-EAF0-19524D357F54}"/>
              </a:ext>
            </a:extLst>
          </p:cNvPr>
          <p:cNvSpPr>
            <a:spLocks noGrp="1"/>
          </p:cNvSpPr>
          <p:nvPr>
            <p:ph idx="1"/>
          </p:nvPr>
        </p:nvSpPr>
        <p:spPr>
          <a:xfrm>
            <a:off x="585216" y="261136"/>
            <a:ext cx="8262438" cy="5705324"/>
          </a:xfrm>
        </p:spPr>
        <p:txBody>
          <a:bodyPr>
            <a:normAutofit lnSpcReduction="10000"/>
          </a:bodyPr>
          <a:lstStyle/>
          <a:p>
            <a:pPr marL="0" indent="0" fontAlgn="base">
              <a:lnSpc>
                <a:spcPct val="107000"/>
              </a:lnSpc>
              <a:spcAft>
                <a:spcPts val="800"/>
              </a:spcAft>
              <a:buNone/>
            </a:pPr>
            <a:r>
              <a:rPr lang="en-GB" sz="2400" b="1" dirty="0">
                <a:solidFill>
                  <a:srgbClr val="69A045"/>
                </a:solidFill>
                <a:latin typeface="Arial" panose="020B0604020202020204" pitchFamily="34" charset="0"/>
                <a:cs typeface="Arial" panose="020B0604020202020204" pitchFamily="34" charset="0"/>
              </a:rPr>
              <a:t>Section 6 Service delivery</a:t>
            </a:r>
            <a:endParaRPr lang="en-GB" sz="2400" b="1" dirty="0">
              <a:solidFill>
                <a:srgbClr val="69A045"/>
              </a:solidFill>
              <a:effectLst/>
              <a:latin typeface="Arial" panose="020B0604020202020204" pitchFamily="34" charset="0"/>
              <a:ea typeface="Times New Roman" panose="02020603050405020304" pitchFamily="18" charset="0"/>
              <a:cs typeface="Arial" panose="020B0604020202020204" pitchFamily="34" charset="0"/>
            </a:endParaRPr>
          </a:p>
          <a:p>
            <a:pPr marL="363537" lvl="1" indent="0" fontAlgn="base">
              <a:lnSpc>
                <a:spcPct val="105000"/>
              </a:lnSpc>
              <a:buSzPts val="1000"/>
              <a:buNone/>
              <a:tabLst>
                <a:tab pos="457200" algn="l"/>
              </a:tabLst>
            </a:pPr>
            <a:r>
              <a:rPr lang="en-GB" sz="2000" b="1" dirty="0">
                <a:effectLst/>
                <a:latin typeface="Arial" panose="020B0604020202020204" pitchFamily="34" charset="0"/>
                <a:ea typeface="Times New Roman" panose="02020603050405020304" pitchFamily="18" charset="0"/>
                <a:cs typeface="Arial" panose="020B0604020202020204" pitchFamily="34" charset="0"/>
              </a:rPr>
              <a:t>Unique contributions of EPs </a:t>
            </a:r>
          </a:p>
          <a:p>
            <a:pPr lvl="1" fontAlgn="base">
              <a:lnSpc>
                <a:spcPct val="105000"/>
              </a:lnSpc>
              <a:buSzPts val="1000"/>
              <a:buFont typeface="Courier New" panose="02070309020205020404" pitchFamily="49" charset="0"/>
              <a:buChar char="o"/>
              <a:tabLst>
                <a:tab pos="457200" algn="l"/>
              </a:tabLst>
            </a:pPr>
            <a:r>
              <a:rPr lang="en-GB" sz="2000" dirty="0">
                <a:effectLst/>
                <a:latin typeface="Arial" panose="020B0604020202020204" pitchFamily="34" charset="0"/>
                <a:ea typeface="Times New Roman" panose="02020603050405020304" pitchFamily="18" charset="0"/>
                <a:cs typeface="Arial" panose="020B0604020202020204" pitchFamily="34" charset="0"/>
              </a:rPr>
              <a:t>working across a range of groups (e.g. age range 0-25) and at different levels (e.g. individual, school)</a:t>
            </a:r>
          </a:p>
          <a:p>
            <a:pPr lvl="1" fontAlgn="base">
              <a:lnSpc>
                <a:spcPct val="105000"/>
              </a:lnSpc>
              <a:buSzPts val="1000"/>
              <a:buFont typeface="Courier New" panose="02070309020205020404" pitchFamily="49" charset="0"/>
              <a:buChar char="o"/>
              <a:tabLst>
                <a:tab pos="457200" algn="l"/>
              </a:tabLst>
            </a:pPr>
            <a:r>
              <a:rPr lang="en-GB" sz="2000" dirty="0">
                <a:effectLst/>
                <a:latin typeface="Arial" panose="020B0604020202020204" pitchFamily="34" charset="0"/>
                <a:ea typeface="Times New Roman" panose="02020603050405020304" pitchFamily="18" charset="0"/>
                <a:cs typeface="Arial" panose="020B0604020202020204" pitchFamily="34" charset="0"/>
              </a:rPr>
              <a:t>looking at the whole person, holistic approach; </a:t>
            </a:r>
          </a:p>
          <a:p>
            <a:pPr marL="608012" lvl="2" indent="-342900" fontAlgn="base">
              <a:lnSpc>
                <a:spcPct val="105000"/>
              </a:lnSpc>
              <a:buSzPts val="1000"/>
              <a:buFont typeface="Courier New" panose="02070309020205020404" pitchFamily="49" charset="0"/>
              <a:buChar char="o"/>
              <a:tabLst>
                <a:tab pos="457200" algn="l"/>
              </a:tabLst>
            </a:pPr>
            <a:r>
              <a:rPr lang="en-GB" sz="2000" dirty="0">
                <a:effectLst/>
                <a:latin typeface="Arial" panose="020B0604020202020204" pitchFamily="34" charset="0"/>
                <a:ea typeface="Times New Roman" panose="02020603050405020304" pitchFamily="18" charset="0"/>
                <a:cs typeface="Arial" panose="020B0604020202020204" pitchFamily="34" charset="0"/>
              </a:rPr>
              <a:t>being able to synthesize information for the benefit of the person(s) concerned;</a:t>
            </a:r>
          </a:p>
          <a:p>
            <a:pPr marL="608012" lvl="2" indent="-342900" fontAlgn="base">
              <a:lnSpc>
                <a:spcPct val="105000"/>
              </a:lnSpc>
              <a:buSzPts val="1000"/>
              <a:buFont typeface="Courier New" panose="02070309020205020404" pitchFamily="49" charset="0"/>
              <a:buChar char="o"/>
              <a:tabLst>
                <a:tab pos="457200" algn="l"/>
              </a:tabLst>
            </a:pPr>
            <a:r>
              <a:rPr lang="en-GB" sz="2000" dirty="0">
                <a:effectLst/>
                <a:latin typeface="Arial" panose="020B0604020202020204" pitchFamily="34" charset="0"/>
                <a:ea typeface="Times New Roman" panose="02020603050405020304" pitchFamily="18" charset="0"/>
                <a:cs typeface="Arial" panose="020B0604020202020204" pitchFamily="34" charset="0"/>
              </a:rPr>
              <a:t>thinking ‘about how psychology can work in a much more systemic way’, </a:t>
            </a:r>
          </a:p>
          <a:p>
            <a:pPr marL="608012" lvl="2" indent="-342900" fontAlgn="base">
              <a:lnSpc>
                <a:spcPct val="105000"/>
              </a:lnSpc>
              <a:buSzPts val="1000"/>
              <a:buFont typeface="Courier New" panose="02070309020205020404" pitchFamily="49" charset="0"/>
              <a:buChar char="o"/>
              <a:tabLst>
                <a:tab pos="457200" algn="l"/>
              </a:tabLst>
            </a:pPr>
            <a:r>
              <a:rPr lang="en-GB" sz="2000" dirty="0">
                <a:effectLst/>
                <a:latin typeface="Arial" panose="020B0604020202020204" pitchFamily="34" charset="0"/>
                <a:ea typeface="Times New Roman" panose="02020603050405020304" pitchFamily="18" charset="0"/>
                <a:cs typeface="Arial" panose="020B0604020202020204" pitchFamily="34" charset="0"/>
              </a:rPr>
              <a:t>skilled in applying psychology in a school context; </a:t>
            </a:r>
          </a:p>
          <a:p>
            <a:pPr marL="608012" lvl="2" indent="-342900" fontAlgn="base">
              <a:lnSpc>
                <a:spcPct val="105000"/>
              </a:lnSpc>
              <a:buSzPts val="1000"/>
              <a:buFont typeface="Courier New" panose="02070309020205020404" pitchFamily="49" charset="0"/>
              <a:buChar char="o"/>
              <a:tabLst>
                <a:tab pos="457200" algn="l"/>
              </a:tabLst>
            </a:pPr>
            <a:r>
              <a:rPr lang="en-GB" sz="2000" dirty="0">
                <a:effectLst/>
                <a:latin typeface="Arial" panose="020B0604020202020204" pitchFamily="34" charset="0"/>
                <a:ea typeface="Times New Roman" panose="02020603050405020304" pitchFamily="18" charset="0"/>
                <a:cs typeface="Arial" panose="020B0604020202020204" pitchFamily="34" charset="0"/>
              </a:rPr>
              <a:t>having a theoretical underpinning to their work through the doctoral programme (and selecting an appropriate lens for the analysis of the situation)</a:t>
            </a:r>
          </a:p>
          <a:p>
            <a:pPr marL="608012" lvl="2" indent="-342900" fontAlgn="base">
              <a:lnSpc>
                <a:spcPct val="105000"/>
              </a:lnSpc>
              <a:buSzPts val="1000"/>
              <a:buFont typeface="Courier New" panose="02070309020205020404" pitchFamily="49" charset="0"/>
              <a:buChar char="o"/>
              <a:tabLst>
                <a:tab pos="457200" algn="l"/>
              </a:tabLst>
            </a:pPr>
            <a:r>
              <a:rPr lang="en-GB" sz="2000" dirty="0">
                <a:latin typeface="Arial" panose="020B0604020202020204" pitchFamily="34" charset="0"/>
                <a:ea typeface="Times New Roman" panose="02020603050405020304" pitchFamily="18" charset="0"/>
                <a:cs typeface="Arial" panose="020B0604020202020204" pitchFamily="34" charset="0"/>
              </a:rPr>
              <a:t>Schools and wider stakeholders report EP unique skills underutilised and not always well understood</a:t>
            </a:r>
          </a:p>
          <a:p>
            <a:pPr marL="608012" lvl="2" indent="-342900" fontAlgn="base">
              <a:lnSpc>
                <a:spcPct val="105000"/>
              </a:lnSpc>
              <a:buSzPts val="1000"/>
              <a:buFont typeface="Courier New" panose="02070309020205020404" pitchFamily="49" charset="0"/>
              <a:buChar char="o"/>
              <a:tabLst>
                <a:tab pos="457200" algn="l"/>
              </a:tabLst>
            </a:pPr>
            <a:r>
              <a:rPr lang="en-GB" sz="2000" dirty="0">
                <a:effectLst/>
                <a:latin typeface="Arial" panose="020B0604020202020204" pitchFamily="34" charset="0"/>
                <a:ea typeface="Times New Roman" panose="02020603050405020304" pitchFamily="18" charset="0"/>
                <a:cs typeface="Arial" panose="020B0604020202020204" pitchFamily="34" charset="0"/>
              </a:rPr>
              <a:t>Research skills, co-production, and capturing child/family voice</a:t>
            </a:r>
          </a:p>
        </p:txBody>
      </p:sp>
    </p:spTree>
    <p:extLst>
      <p:ext uri="{BB962C8B-B14F-4D97-AF65-F5344CB8AC3E}">
        <p14:creationId xmlns:p14="http://schemas.microsoft.com/office/powerpoint/2010/main" val="304884321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03EC7D9-6968-0D58-EAF0-19524D357F54}"/>
              </a:ext>
            </a:extLst>
          </p:cNvPr>
          <p:cNvSpPr>
            <a:spLocks noGrp="1"/>
          </p:cNvSpPr>
          <p:nvPr>
            <p:ph idx="1"/>
          </p:nvPr>
        </p:nvSpPr>
        <p:spPr>
          <a:xfrm>
            <a:off x="-466344" y="203296"/>
            <a:ext cx="9317736" cy="5923184"/>
          </a:xfrm>
        </p:spPr>
        <p:txBody>
          <a:bodyPr>
            <a:normAutofit lnSpcReduction="10000"/>
          </a:bodyPr>
          <a:lstStyle/>
          <a:p>
            <a:pPr marL="0" indent="0" fontAlgn="base">
              <a:lnSpc>
                <a:spcPct val="120000"/>
              </a:lnSpc>
              <a:buNone/>
            </a:pPr>
            <a:r>
              <a:rPr lang="en-GB" sz="2000" i="1" dirty="0">
                <a:solidFill>
                  <a:srgbClr val="0070C0"/>
                </a:solidFill>
                <a:effectLst/>
                <a:latin typeface="Arial" panose="020B0604020202020204" pitchFamily="34" charset="0"/>
                <a:ea typeface="Times New Roman" panose="02020603050405020304" pitchFamily="18" charset="0"/>
              </a:rPr>
              <a:t>         </a:t>
            </a:r>
            <a:r>
              <a:rPr lang="en-GB" sz="2000" b="1" i="1" dirty="0">
                <a:solidFill>
                  <a:srgbClr val="69A045"/>
                </a:solidFill>
                <a:effectLst/>
                <a:latin typeface="Arial" panose="020B0604020202020204" pitchFamily="34" charset="0"/>
                <a:ea typeface="Times New Roman" panose="02020603050405020304" pitchFamily="18" charset="0"/>
              </a:rPr>
              <a:t>S</a:t>
            </a:r>
            <a:r>
              <a:rPr lang="en-GB" sz="2000" b="1" dirty="0">
                <a:solidFill>
                  <a:srgbClr val="69A045"/>
                </a:solidFill>
                <a:effectLst/>
                <a:latin typeface="Arial" panose="020B0604020202020204" pitchFamily="34" charset="0"/>
                <a:ea typeface="Times New Roman" panose="02020603050405020304" pitchFamily="18" charset="0"/>
              </a:rPr>
              <a:t>ection 6 Service Delivery</a:t>
            </a:r>
            <a:endParaRPr lang="en-GB" sz="2000" b="1" dirty="0">
              <a:solidFill>
                <a:srgbClr val="69A045"/>
              </a:solidFill>
              <a:effectLst/>
              <a:latin typeface="Arial" panose="020B0604020202020204" pitchFamily="34" charset="0"/>
              <a:ea typeface="Times New Roman" panose="02020603050405020304" pitchFamily="18" charset="0"/>
              <a:cs typeface="Arial" panose="020B0604020202020204" pitchFamily="34" charset="0"/>
            </a:endParaRPr>
          </a:p>
          <a:p>
            <a:pPr marL="1008062" indent="0" fontAlgn="base">
              <a:lnSpc>
                <a:spcPct val="125000"/>
              </a:lnSpc>
              <a:spcBef>
                <a:spcPts val="1200"/>
              </a:spcBef>
              <a:buNone/>
            </a:pPr>
            <a:r>
              <a:rPr lang="en-GB" sz="2400" b="1" dirty="0">
                <a:effectLst/>
                <a:latin typeface="Arial" panose="020B0604020202020204" pitchFamily="34" charset="0"/>
                <a:ea typeface="Times New Roman" panose="02020603050405020304" pitchFamily="18" charset="0"/>
                <a:cs typeface="Arial" panose="020B0604020202020204" pitchFamily="34" charset="0"/>
              </a:rPr>
              <a:t>Examples </a:t>
            </a:r>
            <a:r>
              <a:rPr lang="en-GB" sz="2400" b="1" dirty="0">
                <a:latin typeface="Arial" panose="020B0604020202020204" pitchFamily="34" charset="0"/>
                <a:ea typeface="Times New Roman" panose="02020603050405020304" pitchFamily="18" charset="0"/>
                <a:cs typeface="Arial" panose="020B0604020202020204" pitchFamily="34" charset="0"/>
              </a:rPr>
              <a:t>of u</a:t>
            </a:r>
            <a:r>
              <a:rPr lang="en-GB" sz="2400" b="1" dirty="0">
                <a:effectLst/>
                <a:latin typeface="Arial" panose="020B0604020202020204" pitchFamily="34" charset="0"/>
                <a:ea typeface="Times New Roman" panose="02020603050405020304" pitchFamily="18" charset="0"/>
                <a:cs typeface="Arial" panose="020B0604020202020204" pitchFamily="34" charset="0"/>
              </a:rPr>
              <a:t>nique contributions of EPs in context</a:t>
            </a:r>
          </a:p>
          <a:p>
            <a:pPr marL="1008062" indent="0" fontAlgn="base">
              <a:lnSpc>
                <a:spcPct val="125000"/>
              </a:lnSpc>
              <a:spcBef>
                <a:spcPts val="1200"/>
              </a:spcBef>
              <a:buNone/>
            </a:pPr>
            <a:r>
              <a:rPr lang="en-GB" sz="2200" dirty="0">
                <a:solidFill>
                  <a:srgbClr val="0070C0"/>
                </a:solidFill>
                <a:latin typeface="Arial" panose="020B0604020202020204" pitchFamily="34" charset="0"/>
                <a:ea typeface="Times New Roman" panose="02020603050405020304" pitchFamily="18" charset="0"/>
                <a:cs typeface="Arial" panose="020B0604020202020204" pitchFamily="34" charset="0"/>
              </a:rPr>
              <a:t>An EP talking about what a clinical psychologist and EP could do as they could both work the child and do some therapeutic work</a:t>
            </a:r>
            <a:r>
              <a:rPr lang="en-GB" sz="2200" i="1"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p>
          <a:p>
            <a:pPr marL="1273174" lvl="1" indent="0" fontAlgn="base">
              <a:lnSpc>
                <a:spcPct val="125000"/>
              </a:lnSpc>
              <a:spcBef>
                <a:spcPts val="1200"/>
              </a:spcBef>
              <a:buNone/>
            </a:pPr>
            <a:r>
              <a:rPr lang="en-GB" sz="1800" i="1"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r>
              <a:rPr lang="en-GB" sz="1800"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but you know our training is around then how does the context work? How do we change the system? How do we adapt? How do we then meet the needs of many children who are a bit like this one rather than one at a time?‘</a:t>
            </a:r>
            <a:endParaRPr lang="en-GB" sz="18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p>
            <a:pPr marL="1008062" indent="0" fontAlgn="base">
              <a:lnSpc>
                <a:spcPct val="125000"/>
              </a:lnSpc>
              <a:buNone/>
            </a:pPr>
            <a:endParaRPr lang="en-GB" sz="2400" dirty="0">
              <a:solidFill>
                <a:srgbClr val="0070C0"/>
              </a:solidFill>
              <a:effectLst/>
              <a:latin typeface="Arial" panose="020B0604020202020204" pitchFamily="34" charset="0"/>
              <a:ea typeface="Times New Roman" panose="02020603050405020304" pitchFamily="18" charset="0"/>
            </a:endParaRPr>
          </a:p>
          <a:p>
            <a:pPr marL="1008062" indent="0" fontAlgn="base">
              <a:lnSpc>
                <a:spcPct val="125000"/>
              </a:lnSpc>
              <a:buNone/>
            </a:pPr>
            <a:r>
              <a:rPr lang="en-GB" sz="2400" dirty="0">
                <a:solidFill>
                  <a:srgbClr val="0070C0"/>
                </a:solidFill>
                <a:effectLst/>
                <a:latin typeface="Arial" panose="020B0604020202020204" pitchFamily="34" charset="0"/>
                <a:ea typeface="Times New Roman" panose="02020603050405020304" pitchFamily="18" charset="0"/>
              </a:rPr>
              <a:t>An EP valuing the work of a specialist teacher</a:t>
            </a:r>
          </a:p>
          <a:p>
            <a:pPr marL="1273174" lvl="1" indent="0" fontAlgn="base">
              <a:lnSpc>
                <a:spcPct val="125000"/>
              </a:lnSpc>
              <a:buNone/>
            </a:pPr>
            <a:r>
              <a:rPr lang="en-GB" sz="1800" i="1" dirty="0">
                <a:solidFill>
                  <a:srgbClr val="0070C0"/>
                </a:solidFill>
                <a:effectLst/>
                <a:latin typeface="Arial" panose="020B0604020202020204" pitchFamily="34" charset="0"/>
                <a:ea typeface="Times New Roman" panose="02020603050405020304" pitchFamily="18" charset="0"/>
              </a:rPr>
              <a:t>‘but actually if you're trying to get a picture of that child as a whole with bits of everything coming on…  . It's not just about this presenting behaviour or presenting challenges. We're the ones who synthesize, we're the ones who really say actually this child's been referred for autism, but actually the school also needs to be aware of XY&amp;Z.’</a:t>
            </a:r>
            <a:endParaRPr lang="en-GB" sz="1800" dirty="0">
              <a:solidFill>
                <a:srgbClr val="0070C0"/>
              </a:solidFill>
              <a:effectLst/>
              <a:latin typeface="Times New Roman" panose="02020603050405020304" pitchFamily="18" charset="0"/>
              <a:ea typeface="Times New Roman" panose="02020603050405020304" pitchFamily="18" charset="0"/>
            </a:endParaRPr>
          </a:p>
          <a:p>
            <a:pPr marL="0" indent="0" fontAlgn="base">
              <a:lnSpc>
                <a:spcPct val="120000"/>
              </a:lnSpc>
              <a:buNone/>
            </a:pPr>
            <a:endParaRPr lang="en-GB" sz="4000" b="1" dirty="0">
              <a:solidFill>
                <a:srgbClr val="407742"/>
              </a:solidFill>
              <a:effectLst/>
              <a:latin typeface="Arial" panose="020B0604020202020204" pitchFamily="34" charset="0"/>
              <a:ea typeface="Times New Roman" panose="02020603050405020304" pitchFamily="18" charset="0"/>
              <a:cs typeface="Arial" panose="020B0604020202020204" pitchFamily="34" charset="0"/>
            </a:endParaRPr>
          </a:p>
          <a:p>
            <a:pPr marL="1371600" fontAlgn="base">
              <a:lnSpc>
                <a:spcPct val="150000"/>
              </a:lnSpc>
            </a:pPr>
            <a:endParaRPr lang="en-GB" sz="2400" i="1" dirty="0">
              <a:latin typeface="Arial" panose="020B0604020202020204" pitchFamily="34" charset="0"/>
              <a:ea typeface="Times New Roman" panose="02020603050405020304" pitchFamily="18" charset="0"/>
            </a:endParaRPr>
          </a:p>
          <a:p>
            <a:pPr marL="1371600" fontAlgn="base">
              <a:lnSpc>
                <a:spcPct val="150000"/>
              </a:lnSpc>
            </a:pPr>
            <a:endParaRPr lang="en-GB"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783327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03EC7D9-6968-0D58-EAF0-19524D357F54}"/>
              </a:ext>
            </a:extLst>
          </p:cNvPr>
          <p:cNvSpPr>
            <a:spLocks noGrp="1"/>
          </p:cNvSpPr>
          <p:nvPr>
            <p:ph idx="1"/>
          </p:nvPr>
        </p:nvSpPr>
        <p:spPr>
          <a:xfrm>
            <a:off x="449749" y="261137"/>
            <a:ext cx="8262438" cy="5609086"/>
          </a:xfrm>
        </p:spPr>
        <p:txBody>
          <a:bodyPr>
            <a:normAutofit lnSpcReduction="10000"/>
          </a:bodyPr>
          <a:lstStyle/>
          <a:p>
            <a:pPr marL="0" indent="0" fontAlgn="base">
              <a:lnSpc>
                <a:spcPct val="107000"/>
              </a:lnSpc>
              <a:spcAft>
                <a:spcPts val="800"/>
              </a:spcAft>
              <a:buNone/>
            </a:pPr>
            <a:r>
              <a:rPr lang="en-GB" sz="2000" b="1" dirty="0">
                <a:solidFill>
                  <a:srgbClr val="69A045"/>
                </a:solidFill>
                <a:latin typeface="Arial" panose="020B0604020202020204" pitchFamily="34" charset="0"/>
                <a:cs typeface="Arial" panose="020B0604020202020204" pitchFamily="34" charset="0"/>
              </a:rPr>
              <a:t>Section 6 Service delivery</a:t>
            </a:r>
            <a:endParaRPr lang="en-GB" sz="2000" b="1" dirty="0">
              <a:solidFill>
                <a:srgbClr val="69A045"/>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1828800" rtl="0" eaLnBrk="1" fontAlgn="auto" latinLnBrk="0" hangingPunct="1">
              <a:lnSpc>
                <a:spcPct val="90000"/>
              </a:lnSpc>
              <a:spcBef>
                <a:spcPts val="2000"/>
              </a:spcBef>
              <a:spcAft>
                <a:spcPts val="0"/>
              </a:spcAft>
              <a:buClrTx/>
              <a:buSzTx/>
              <a:buNone/>
              <a:tabLst/>
              <a:defRPr/>
            </a:pPr>
            <a:r>
              <a:rPr kumimoji="0" lang="en-GB" sz="2000" b="1"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Educationa</a:t>
            </a:r>
            <a:r>
              <a:rPr lang="en-GB" sz="2000" b="1" dirty="0">
                <a:solidFill>
                  <a:prstClr val="black">
                    <a:lumMod val="75000"/>
                    <a:lumOff val="25000"/>
                  </a:prstClr>
                </a:solidFill>
                <a:latin typeface="Arial" panose="020B0604020202020204" pitchFamily="34" charset="0"/>
                <a:cs typeface="Arial" panose="020B0604020202020204" pitchFamily="34" charset="0"/>
              </a:rPr>
              <a:t>l settings </a:t>
            </a:r>
            <a:endParaRPr kumimoji="0" lang="en-GB"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lvl="0" indent="-342900" defTabSz="1828800">
              <a:lnSpc>
                <a:spcPct val="90000"/>
              </a:lnSpc>
              <a:spcBef>
                <a:spcPts val="2000"/>
              </a:spcBef>
              <a:buClrTx/>
              <a:buSzTx/>
              <a:buFont typeface="Arial" panose="020B0604020202020204" pitchFamily="34" charset="0"/>
              <a:buChar char="•"/>
              <a:defRPr/>
            </a:pPr>
            <a:r>
              <a:rPr lang="en-GB" sz="2000" dirty="0">
                <a:solidFill>
                  <a:prstClr val="black">
                    <a:lumMod val="75000"/>
                    <a:lumOff val="25000"/>
                  </a:prstClr>
                </a:solidFill>
                <a:latin typeface="Arial" panose="020B0604020202020204" pitchFamily="34" charset="0"/>
                <a:cs typeface="Arial" panose="020B0604020202020204" pitchFamily="34" charset="0"/>
              </a:rPr>
              <a:t>Similar working practices across school types </a:t>
            </a:r>
          </a:p>
          <a:p>
            <a:pPr marL="608012" lvl="1" indent="-342900" defTabSz="1828800">
              <a:lnSpc>
                <a:spcPct val="90000"/>
              </a:lnSpc>
              <a:spcBef>
                <a:spcPts val="2000"/>
              </a:spcBef>
              <a:buClrTx/>
              <a:buSzTx/>
              <a:buFont typeface="Arial" panose="020B0604020202020204" pitchFamily="34" charset="0"/>
              <a:buChar char="•"/>
              <a:defRPr/>
            </a:pPr>
            <a:r>
              <a:rPr lang="en-GB" sz="1600" dirty="0">
                <a:solidFill>
                  <a:prstClr val="black">
                    <a:lumMod val="75000"/>
                    <a:lumOff val="25000"/>
                  </a:prstClr>
                </a:solidFill>
                <a:latin typeface="Arial" panose="020B0604020202020204" pitchFamily="34" charset="0"/>
                <a:cs typeface="Arial" panose="020B0604020202020204" pitchFamily="34" charset="0"/>
              </a:rPr>
              <a:t>Primary schools can be easier for EPs to work with and engage than larger secondary schools</a:t>
            </a:r>
          </a:p>
          <a:p>
            <a:pPr marL="608012" lvl="1" indent="-342900" defTabSz="1828800">
              <a:lnSpc>
                <a:spcPct val="90000"/>
              </a:lnSpc>
              <a:spcBef>
                <a:spcPts val="2000"/>
              </a:spcBef>
              <a:buClrTx/>
              <a:buSzTx/>
              <a:buFont typeface="Arial" panose="020B0604020202020204" pitchFamily="34" charset="0"/>
              <a:buChar char="•"/>
              <a:defRPr/>
            </a:pPr>
            <a:r>
              <a:rPr lang="en-GB" sz="1600" dirty="0">
                <a:solidFill>
                  <a:prstClr val="black">
                    <a:lumMod val="75000"/>
                    <a:lumOff val="25000"/>
                  </a:prstClr>
                </a:solidFill>
                <a:latin typeface="Arial" panose="020B0604020202020204" pitchFamily="34" charset="0"/>
                <a:cs typeface="Arial" panose="020B0604020202020204" pitchFamily="34" charset="0"/>
              </a:rPr>
              <a:t>Work can differ in special schools – not such focus on EHCPs, more targeted / strategic</a:t>
            </a:r>
          </a:p>
          <a:p>
            <a:pPr marL="342900" indent="-342900" defTabSz="1828800">
              <a:lnSpc>
                <a:spcPct val="90000"/>
              </a:lnSpc>
              <a:spcBef>
                <a:spcPts val="2000"/>
              </a:spcBef>
              <a:buClrTx/>
              <a:buSzTx/>
              <a:buFont typeface="Arial" panose="020B0604020202020204" pitchFamily="34" charset="0"/>
              <a:buChar char="•"/>
              <a:defRPr/>
            </a:pPr>
            <a:r>
              <a:rPr lang="en-GB" sz="2000" dirty="0">
                <a:solidFill>
                  <a:prstClr val="black">
                    <a:lumMod val="75000"/>
                    <a:lumOff val="25000"/>
                  </a:prstClr>
                </a:solidFill>
                <a:latin typeface="Arial" panose="020B0604020202020204" pitchFamily="34" charset="0"/>
                <a:cs typeface="Arial" panose="020B0604020202020204" pitchFamily="34" charset="0"/>
              </a:rPr>
              <a:t>Link EPs with some schools or go where need is</a:t>
            </a:r>
          </a:p>
          <a:p>
            <a:pPr marL="342900" indent="-342900" defTabSz="1828800">
              <a:lnSpc>
                <a:spcPct val="90000"/>
              </a:lnSpc>
              <a:spcBef>
                <a:spcPts val="2000"/>
              </a:spcBef>
              <a:buClrTx/>
              <a:buSzTx/>
              <a:buFont typeface="Arial" panose="020B0604020202020204" pitchFamily="34" charset="0"/>
              <a:buChar char="•"/>
              <a:defRPr/>
            </a:pPr>
            <a:r>
              <a:rPr lang="en-GB" sz="2000" dirty="0">
                <a:solidFill>
                  <a:prstClr val="black">
                    <a:lumMod val="75000"/>
                    <a:lumOff val="25000"/>
                  </a:prstClr>
                </a:solidFill>
                <a:latin typeface="Arial" panose="020B0604020202020204" pitchFamily="34" charset="0"/>
                <a:cs typeface="Arial" panose="020B0604020202020204" pitchFamily="34" charset="0"/>
              </a:rPr>
              <a:t>High demand for statutory needs assessment work – linked to LA funding model</a:t>
            </a:r>
          </a:p>
          <a:p>
            <a:pPr marL="342900" marR="0" lvl="0" indent="-342900" algn="l" defTabSz="1828800" rtl="0" eaLnBrk="1" fontAlgn="auto" latinLnBrk="0" hangingPunct="1">
              <a:lnSpc>
                <a:spcPct val="90000"/>
              </a:lnSpc>
              <a:spcBef>
                <a:spcPts val="20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EPs want to do more strategic/early intervention work and broader (e.g. in community) but are often limited by capacity and LA model </a:t>
            </a:r>
          </a:p>
          <a:p>
            <a:pPr marL="342900" marR="0" lvl="0" indent="-342900" algn="l" defTabSz="1828800" rtl="0" eaLnBrk="1" fontAlgn="auto" latinLnBrk="0" hangingPunct="1">
              <a:lnSpc>
                <a:spcPct val="90000"/>
              </a:lnSpc>
              <a:spcBef>
                <a:spcPts val="20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School budgets reported as a barrier</a:t>
            </a:r>
          </a:p>
          <a:p>
            <a:pPr marL="0" marR="0" lvl="0" indent="0" algn="l" defTabSz="1828800" rtl="0" eaLnBrk="1" fontAlgn="auto" latinLnBrk="0" hangingPunct="1">
              <a:lnSpc>
                <a:spcPct val="90000"/>
              </a:lnSpc>
              <a:spcBef>
                <a:spcPts val="2000"/>
              </a:spcBef>
              <a:spcAft>
                <a:spcPts val="0"/>
              </a:spcAft>
              <a:buClrTx/>
              <a:buSzTx/>
              <a:buNone/>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marR="0" lvl="0" indent="-342900" algn="l" defTabSz="1828800" rtl="0" eaLnBrk="1" fontAlgn="auto" latinLnBrk="0" hangingPunct="1">
              <a:lnSpc>
                <a:spcPct val="90000"/>
              </a:lnSpc>
              <a:spcBef>
                <a:spcPts val="200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marR="0" lvl="0" indent="-342900" algn="l" defTabSz="1828800" rtl="0" eaLnBrk="1" fontAlgn="auto" latinLnBrk="0" hangingPunct="1">
              <a:lnSpc>
                <a:spcPct val="90000"/>
              </a:lnSpc>
              <a:spcBef>
                <a:spcPts val="200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marR="0" lvl="0" indent="-342900" algn="l" defTabSz="1828800" rtl="0" eaLnBrk="1" fontAlgn="auto" latinLnBrk="0" hangingPunct="1">
              <a:lnSpc>
                <a:spcPct val="90000"/>
              </a:lnSpc>
              <a:spcBef>
                <a:spcPts val="200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3110789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03EC7D9-6968-0D58-EAF0-19524D357F54}"/>
              </a:ext>
            </a:extLst>
          </p:cNvPr>
          <p:cNvSpPr>
            <a:spLocks noGrp="1"/>
          </p:cNvSpPr>
          <p:nvPr>
            <p:ph idx="1"/>
          </p:nvPr>
        </p:nvSpPr>
        <p:spPr>
          <a:xfrm>
            <a:off x="585216" y="261137"/>
            <a:ext cx="8262438" cy="5446490"/>
          </a:xfrm>
        </p:spPr>
        <p:txBody>
          <a:bodyPr>
            <a:normAutofit/>
          </a:bodyPr>
          <a:lstStyle/>
          <a:p>
            <a:pPr marL="0" indent="0" fontAlgn="base">
              <a:lnSpc>
                <a:spcPct val="107000"/>
              </a:lnSpc>
              <a:spcAft>
                <a:spcPts val="800"/>
              </a:spcAft>
              <a:buNone/>
            </a:pPr>
            <a:r>
              <a:rPr lang="en-GB" sz="2000" b="1" dirty="0">
                <a:solidFill>
                  <a:srgbClr val="69A045"/>
                </a:solidFill>
                <a:latin typeface="Arial" panose="020B0604020202020204" pitchFamily="34" charset="0"/>
                <a:cs typeface="Arial" panose="020B0604020202020204" pitchFamily="34" charset="0"/>
              </a:rPr>
              <a:t>Section 6 Service delivery</a:t>
            </a:r>
            <a:endParaRPr lang="en-GB" sz="2000" b="1" dirty="0">
              <a:solidFill>
                <a:srgbClr val="69A045"/>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1828800" rtl="0" eaLnBrk="1" fontAlgn="auto" latinLnBrk="0" hangingPunct="1">
              <a:lnSpc>
                <a:spcPct val="90000"/>
              </a:lnSpc>
              <a:spcBef>
                <a:spcPts val="2000"/>
              </a:spcBef>
              <a:spcAft>
                <a:spcPts val="0"/>
              </a:spcAft>
              <a:buClrTx/>
              <a:buSzTx/>
              <a:buNone/>
              <a:tabLst/>
              <a:defRPr/>
            </a:pPr>
            <a:r>
              <a:rPr kumimoji="0" lang="en-GB"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Educational</a:t>
            </a:r>
            <a:r>
              <a:rPr lang="en-GB" sz="2000" b="1" dirty="0">
                <a:solidFill>
                  <a:prstClr val="black">
                    <a:lumMod val="75000"/>
                    <a:lumOff val="25000"/>
                  </a:prstClr>
                </a:solidFill>
                <a:latin typeface="Arial" panose="020B0604020202020204" pitchFamily="34" charset="0"/>
                <a:cs typeface="Arial" panose="020B0604020202020204" pitchFamily="34" charset="0"/>
              </a:rPr>
              <a:t> settings (cont’d)</a:t>
            </a:r>
            <a:endParaRPr kumimoji="0" lang="en-GB"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indent="-342900" defTabSz="1828800">
              <a:lnSpc>
                <a:spcPct val="90000"/>
              </a:lnSpc>
              <a:spcBef>
                <a:spcPts val="2000"/>
              </a:spcBef>
              <a:buClrTx/>
              <a:buSzTx/>
              <a:buFont typeface="Arial" panose="020B0604020202020204" pitchFamily="34" charset="0"/>
              <a:buChar char="•"/>
              <a:defRPr/>
            </a:pPr>
            <a:r>
              <a:rPr lang="en-GB" sz="2000" dirty="0">
                <a:solidFill>
                  <a:prstClr val="black">
                    <a:lumMod val="75000"/>
                    <a:lumOff val="25000"/>
                  </a:prstClr>
                </a:solidFill>
                <a:latin typeface="Arial" panose="020B0604020202020204" pitchFamily="34" charset="0"/>
                <a:cs typeface="Arial" panose="020B0604020202020204" pitchFamily="34" charset="0"/>
              </a:rPr>
              <a:t>Other EP activities in schools are usually indirect or systemic:</a:t>
            </a:r>
          </a:p>
          <a:p>
            <a:pPr marL="608012" lvl="1" indent="-342900" defTabSz="1828800">
              <a:lnSpc>
                <a:spcPct val="90000"/>
              </a:lnSpc>
              <a:spcBef>
                <a:spcPts val="2000"/>
              </a:spcBef>
              <a:buClrTx/>
              <a:buSzTx/>
              <a:buFont typeface="Arial" panose="020B0604020202020204" pitchFamily="34" charset="0"/>
              <a:buChar char="•"/>
              <a:defRPr/>
            </a:pPr>
            <a:r>
              <a:rPr lang="en-GB" sz="1600" dirty="0">
                <a:solidFill>
                  <a:prstClr val="black">
                    <a:lumMod val="75000"/>
                    <a:lumOff val="25000"/>
                  </a:prstClr>
                </a:solidFill>
                <a:latin typeface="Arial" panose="020B0604020202020204" pitchFamily="34" charset="0"/>
                <a:cs typeface="Arial" panose="020B0604020202020204" pitchFamily="34" charset="0"/>
              </a:rPr>
              <a:t>graduated response, group and individual staff consultations, reviewing policies, support for EBSA, upskilling staff to deal with frustrated parents, training programmes for school staff, trauma-informed approaches, coproduction, building inclusivity in schools, reviewing curriculum, supervision/counselling for school staff, ELSA, strengths-based approaches</a:t>
            </a:r>
          </a:p>
          <a:p>
            <a:pPr marL="0" indent="-342900" defTabSz="1828800">
              <a:lnSpc>
                <a:spcPct val="90000"/>
              </a:lnSpc>
              <a:spcBef>
                <a:spcPts val="2000"/>
              </a:spcBef>
              <a:buClrTx/>
              <a:buSzTx/>
              <a:buFont typeface="Arial" panose="020B0604020202020204" pitchFamily="34" charset="0"/>
              <a:buChar char="•"/>
              <a:defRPr/>
            </a:pPr>
            <a:r>
              <a:rPr lang="en-GB" sz="2000" dirty="0">
                <a:solidFill>
                  <a:prstClr val="black">
                    <a:lumMod val="75000"/>
                    <a:lumOff val="25000"/>
                  </a:prstClr>
                </a:solidFill>
                <a:latin typeface="Arial" panose="020B0604020202020204" pitchFamily="34" charset="0"/>
                <a:cs typeface="Arial" panose="020B0604020202020204" pitchFamily="34" charset="0"/>
              </a:rPr>
              <a:t>EPs most commonly work with SENCOs in schools</a:t>
            </a:r>
          </a:p>
          <a:p>
            <a:pPr marL="0" indent="-342900" defTabSz="1828800">
              <a:lnSpc>
                <a:spcPct val="90000"/>
              </a:lnSpc>
              <a:spcBef>
                <a:spcPts val="2000"/>
              </a:spcBef>
              <a:buClrTx/>
              <a:buSzTx/>
              <a:buFont typeface="Arial" panose="020B0604020202020204" pitchFamily="34" charset="0"/>
              <a:buChar char="•"/>
              <a:defRPr/>
            </a:pPr>
            <a:r>
              <a:rPr lang="en-GB" sz="2000" dirty="0">
                <a:solidFill>
                  <a:prstClr val="black">
                    <a:lumMod val="75000"/>
                    <a:lumOff val="25000"/>
                  </a:prstClr>
                </a:solidFill>
                <a:latin typeface="Arial" panose="020B0604020202020204" pitchFamily="34" charset="0"/>
                <a:cs typeface="Arial" panose="020B0604020202020204" pitchFamily="34" charset="0"/>
              </a:rPr>
              <a:t>Collaborative consultative approach seems to work well</a:t>
            </a:r>
          </a:p>
          <a:p>
            <a:pPr marL="0" indent="0" defTabSz="1828800">
              <a:lnSpc>
                <a:spcPct val="90000"/>
              </a:lnSpc>
              <a:spcBef>
                <a:spcPts val="2000"/>
              </a:spcBef>
              <a:buClrTx/>
              <a:buSzTx/>
              <a:buNone/>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0" marR="0" lvl="0" indent="0" algn="l" defTabSz="1828800" rtl="0" eaLnBrk="1" fontAlgn="auto" latinLnBrk="0" hangingPunct="1">
              <a:lnSpc>
                <a:spcPct val="90000"/>
              </a:lnSpc>
              <a:spcBef>
                <a:spcPts val="2000"/>
              </a:spcBef>
              <a:spcAft>
                <a:spcPts val="0"/>
              </a:spcAft>
              <a:buClrTx/>
              <a:buSzTx/>
              <a:buNone/>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marR="0" lvl="0" indent="-342900" algn="l" defTabSz="1828800" rtl="0" eaLnBrk="1" fontAlgn="auto" latinLnBrk="0" hangingPunct="1">
              <a:lnSpc>
                <a:spcPct val="90000"/>
              </a:lnSpc>
              <a:spcBef>
                <a:spcPts val="200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marR="0" lvl="0" indent="-342900" algn="l" defTabSz="1828800" rtl="0" eaLnBrk="1" fontAlgn="auto" latinLnBrk="0" hangingPunct="1">
              <a:lnSpc>
                <a:spcPct val="90000"/>
              </a:lnSpc>
              <a:spcBef>
                <a:spcPts val="200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marR="0" lvl="0" indent="-342900" algn="l" defTabSz="1828800" rtl="0" eaLnBrk="1" fontAlgn="auto" latinLnBrk="0" hangingPunct="1">
              <a:lnSpc>
                <a:spcPct val="90000"/>
              </a:lnSpc>
              <a:spcBef>
                <a:spcPts val="200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37369095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92515-7373-FAF8-CDA2-5BA017ADF121}"/>
              </a:ext>
            </a:extLst>
          </p:cNvPr>
          <p:cNvSpPr>
            <a:spLocks noGrp="1"/>
          </p:cNvSpPr>
          <p:nvPr>
            <p:ph type="title"/>
          </p:nvPr>
        </p:nvSpPr>
        <p:spPr>
          <a:xfrm>
            <a:off x="457200" y="232588"/>
            <a:ext cx="8229600" cy="462356"/>
          </a:xfrm>
        </p:spPr>
        <p:txBody>
          <a:bodyPr>
            <a:normAutofit/>
          </a:bodyPr>
          <a:lstStyle/>
          <a:p>
            <a:r>
              <a:rPr lang="en-GB" sz="2000" dirty="0"/>
              <a:t>Section 2 Methods </a:t>
            </a:r>
          </a:p>
        </p:txBody>
      </p:sp>
      <p:sp>
        <p:nvSpPr>
          <p:cNvPr id="3" name="Content Placeholder 2">
            <a:extLst>
              <a:ext uri="{FF2B5EF4-FFF2-40B4-BE49-F238E27FC236}">
                <a16:creationId xmlns:a16="http://schemas.microsoft.com/office/drawing/2014/main" id="{60F49D22-186B-549B-2257-DC2ED59158A7}"/>
              </a:ext>
            </a:extLst>
          </p:cNvPr>
          <p:cNvSpPr>
            <a:spLocks noGrp="1"/>
          </p:cNvSpPr>
          <p:nvPr>
            <p:ph idx="1"/>
          </p:nvPr>
        </p:nvSpPr>
        <p:spPr>
          <a:xfrm>
            <a:off x="457200" y="853440"/>
            <a:ext cx="8229600" cy="5309616"/>
          </a:xfrm>
        </p:spPr>
        <p:txBody>
          <a:bodyPr>
            <a:normAutofit fontScale="77500" lnSpcReduction="20000"/>
          </a:bodyPr>
          <a:lstStyle/>
          <a:p>
            <a:pPr marL="0" lvl="1" indent="0">
              <a:buSzPct val="95000"/>
              <a:buNone/>
            </a:pPr>
            <a:r>
              <a:rPr lang="en-GB" sz="3600" u="sng" dirty="0"/>
              <a:t>Focus groups and interviews with Multiagency Partners</a:t>
            </a:r>
          </a:p>
          <a:p>
            <a:pPr marL="363538" lvl="1" indent="-363538">
              <a:buSzPct val="95000"/>
            </a:pPr>
            <a:r>
              <a:rPr lang="en-GB" sz="3200" dirty="0"/>
              <a:t>Focus groups and interviews carried out July-August 2022</a:t>
            </a:r>
          </a:p>
          <a:p>
            <a:pPr marL="363538" lvl="1" indent="-363538">
              <a:buSzPct val="95000"/>
            </a:pPr>
            <a:r>
              <a:rPr lang="en-GB" sz="3200" dirty="0"/>
              <a:t>7 interview/Focus groups completed, engaging with:</a:t>
            </a:r>
          </a:p>
          <a:p>
            <a:pPr lvl="1"/>
            <a:r>
              <a:rPr lang="en-GB" sz="2400" dirty="0"/>
              <a:t>6x LA staff, 3x Health staff, x VCSO</a:t>
            </a:r>
          </a:p>
          <a:p>
            <a:pPr marL="363537" lvl="1" indent="0">
              <a:buNone/>
            </a:pPr>
            <a:endParaRPr lang="en-GB" sz="2400" dirty="0"/>
          </a:p>
          <a:p>
            <a:pPr marL="0" indent="0">
              <a:spcAft>
                <a:spcPts val="1200"/>
              </a:spcAft>
              <a:buNone/>
            </a:pPr>
            <a:r>
              <a:rPr lang="en-GB" sz="3600" u="sng" dirty="0"/>
              <a:t>Case Studies</a:t>
            </a:r>
          </a:p>
          <a:p>
            <a:r>
              <a:rPr lang="en-GB" sz="2100" dirty="0"/>
              <a:t>Qualitative fieldwork 10</a:t>
            </a:r>
            <a:r>
              <a:rPr lang="en-GB" sz="2100" baseline="30000" dirty="0"/>
              <a:t>th</a:t>
            </a:r>
            <a:r>
              <a:rPr lang="en-GB" sz="2100" dirty="0"/>
              <a:t> November – 5</a:t>
            </a:r>
            <a:r>
              <a:rPr lang="en-GB" sz="2100" baseline="30000" dirty="0"/>
              <a:t>th</a:t>
            </a:r>
            <a:r>
              <a:rPr lang="en-GB" sz="2100" dirty="0"/>
              <a:t> December 2022</a:t>
            </a:r>
          </a:p>
          <a:p>
            <a:r>
              <a:rPr lang="en-GB" sz="2100" dirty="0"/>
              <a:t>35 interviews/focus groups completed, engaging with:</a:t>
            </a:r>
          </a:p>
          <a:p>
            <a:pPr lvl="1"/>
            <a:r>
              <a:rPr lang="en-GB" sz="2100" dirty="0"/>
              <a:t>8x CYP, 4x parents/carers, 16x EPs, 15x school staff, 6x multiagency partners</a:t>
            </a:r>
          </a:p>
          <a:p>
            <a:r>
              <a:rPr lang="en-GB" sz="2100" dirty="0"/>
              <a:t>Case studies in 9x LAs in England</a:t>
            </a:r>
          </a:p>
          <a:p>
            <a:r>
              <a:rPr lang="en-GB" sz="2100" dirty="0"/>
              <a:t>Coverage of EPs work included:</a:t>
            </a:r>
          </a:p>
          <a:p>
            <a:pPr lvl="1"/>
            <a:r>
              <a:rPr lang="en-GB" sz="2100" dirty="0"/>
              <a:t>EHCPs and statutory work; systems-change; violence reduction; Emotional-based school avoidance; refugee families; early intervention; critical incident support; diversity and inclusion; indirect work – adults around the child; consultation</a:t>
            </a:r>
          </a:p>
          <a:p>
            <a:pPr lvl="1"/>
            <a:r>
              <a:rPr lang="en-GB" sz="2100" dirty="0"/>
              <a:t>Early years, special schools, primary, secondary (light-touch on FE)</a:t>
            </a:r>
          </a:p>
          <a:p>
            <a:pPr marL="363537" lvl="1" indent="0">
              <a:spcBef>
                <a:spcPts val="1200"/>
              </a:spcBef>
              <a:buNone/>
            </a:pPr>
            <a:endParaRPr lang="en-GB" sz="1600" dirty="0"/>
          </a:p>
        </p:txBody>
      </p:sp>
    </p:spTree>
    <p:extLst>
      <p:ext uri="{BB962C8B-B14F-4D97-AF65-F5344CB8AC3E}">
        <p14:creationId xmlns:p14="http://schemas.microsoft.com/office/powerpoint/2010/main" val="275044161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03EC7D9-6968-0D58-EAF0-19524D357F54}"/>
              </a:ext>
            </a:extLst>
          </p:cNvPr>
          <p:cNvSpPr>
            <a:spLocks noGrp="1"/>
          </p:cNvSpPr>
          <p:nvPr>
            <p:ph idx="1"/>
          </p:nvPr>
        </p:nvSpPr>
        <p:spPr>
          <a:xfrm>
            <a:off x="585216" y="261137"/>
            <a:ext cx="8262438" cy="5446490"/>
          </a:xfrm>
        </p:spPr>
        <p:txBody>
          <a:bodyPr>
            <a:normAutofit/>
          </a:bodyPr>
          <a:lstStyle/>
          <a:p>
            <a:pPr marL="0" indent="0" fontAlgn="base">
              <a:lnSpc>
                <a:spcPct val="107000"/>
              </a:lnSpc>
              <a:spcAft>
                <a:spcPts val="800"/>
              </a:spcAft>
              <a:buNone/>
            </a:pPr>
            <a:r>
              <a:rPr lang="en-GB" sz="2000" b="1" dirty="0">
                <a:solidFill>
                  <a:srgbClr val="69A045"/>
                </a:solidFill>
                <a:latin typeface="Arial" panose="020B0604020202020204" pitchFamily="34" charset="0"/>
                <a:cs typeface="Arial" panose="020B0604020202020204" pitchFamily="34" charset="0"/>
              </a:rPr>
              <a:t>Section 6 Service delivery</a:t>
            </a:r>
            <a:endParaRPr lang="en-GB" sz="2000" b="1" dirty="0">
              <a:solidFill>
                <a:srgbClr val="69A045"/>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1828800" rtl="0" eaLnBrk="1" fontAlgn="auto" latinLnBrk="0" hangingPunct="1">
              <a:lnSpc>
                <a:spcPct val="90000"/>
              </a:lnSpc>
              <a:spcBef>
                <a:spcPts val="2000"/>
              </a:spcBef>
              <a:spcAft>
                <a:spcPts val="0"/>
              </a:spcAft>
              <a:buClrTx/>
              <a:buSzTx/>
              <a:buNone/>
              <a:tabLst/>
              <a:defRPr/>
            </a:pPr>
            <a:r>
              <a:rPr kumimoji="0" lang="en-GB"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Wider </a:t>
            </a:r>
            <a:r>
              <a:rPr lang="en-GB" sz="2000" b="1" dirty="0">
                <a:solidFill>
                  <a:prstClr val="black">
                    <a:lumMod val="75000"/>
                    <a:lumOff val="25000"/>
                  </a:prstClr>
                </a:solidFill>
                <a:latin typeface="Arial" panose="020B0604020202020204" pitchFamily="34" charset="0"/>
                <a:cs typeface="Arial" panose="020B0604020202020204" pitchFamily="34" charset="0"/>
              </a:rPr>
              <a:t>work </a:t>
            </a:r>
          </a:p>
          <a:p>
            <a:pPr marL="0" indent="-342900" defTabSz="1828800">
              <a:lnSpc>
                <a:spcPct val="90000"/>
              </a:lnSpc>
              <a:spcBef>
                <a:spcPts val="2000"/>
              </a:spcBef>
              <a:buClrTx/>
              <a:buSzTx/>
              <a:buFont typeface="Arial" panose="020B0604020202020204" pitchFamily="34" charset="0"/>
              <a:buChar char="•"/>
              <a:defRPr/>
            </a:pPr>
            <a:r>
              <a:rPr lang="en-GB" sz="2000" dirty="0">
                <a:solidFill>
                  <a:prstClr val="black">
                    <a:lumMod val="75000"/>
                    <a:lumOff val="25000"/>
                  </a:prstClr>
                </a:solidFill>
                <a:latin typeface="Arial" panose="020B0604020202020204" pitchFamily="34" charset="0"/>
                <a:cs typeface="Arial" panose="020B0604020202020204" pitchFamily="34" charset="0"/>
              </a:rPr>
              <a:t>EPs seen as being over capacity and skills not being fully utilised due to focus on EHCPs</a:t>
            </a:r>
          </a:p>
          <a:p>
            <a:pPr marL="0" indent="-342900" defTabSz="1828800">
              <a:lnSpc>
                <a:spcPct val="90000"/>
              </a:lnSpc>
              <a:spcBef>
                <a:spcPts val="2000"/>
              </a:spcBef>
              <a:buClrTx/>
              <a:buSzTx/>
              <a:buFont typeface="Arial" panose="020B0604020202020204" pitchFamily="34" charset="0"/>
              <a:buChar char="•"/>
              <a:defRPr/>
            </a:pPr>
            <a:r>
              <a:rPr lang="en-GB" sz="2000" dirty="0">
                <a:solidFill>
                  <a:prstClr val="black">
                    <a:lumMod val="75000"/>
                    <a:lumOff val="25000"/>
                  </a:prstClr>
                </a:solidFill>
                <a:latin typeface="Arial" panose="020B0604020202020204" pitchFamily="34" charset="0"/>
                <a:cs typeface="Arial" panose="020B0604020202020204" pitchFamily="34" charset="0"/>
              </a:rPr>
              <a:t>Education settings desire for EPs to do more direct work with children and young people</a:t>
            </a:r>
          </a:p>
          <a:p>
            <a:pPr marL="0" indent="-342900" defTabSz="1828800">
              <a:lnSpc>
                <a:spcPct val="90000"/>
              </a:lnSpc>
              <a:spcBef>
                <a:spcPts val="2000"/>
              </a:spcBef>
              <a:buClrTx/>
              <a:buSzTx/>
              <a:buFont typeface="Arial" panose="020B0604020202020204" pitchFamily="34" charset="0"/>
              <a:buChar char="•"/>
              <a:defRPr/>
            </a:pPr>
            <a:r>
              <a:rPr lang="en-GB" sz="2000" dirty="0">
                <a:solidFill>
                  <a:prstClr val="black">
                    <a:lumMod val="75000"/>
                    <a:lumOff val="25000"/>
                  </a:prstClr>
                </a:solidFill>
                <a:latin typeface="Arial" panose="020B0604020202020204" pitchFamily="34" charset="0"/>
                <a:cs typeface="Arial" panose="020B0604020202020204" pitchFamily="34" charset="0"/>
              </a:rPr>
              <a:t>Some misunderstanding about what EPs do, can do, what an EHCP will give a child or young person</a:t>
            </a:r>
          </a:p>
          <a:p>
            <a:pPr marL="0" indent="-342900" defTabSz="1828800">
              <a:lnSpc>
                <a:spcPct val="90000"/>
              </a:lnSpc>
              <a:spcBef>
                <a:spcPts val="2000"/>
              </a:spcBef>
              <a:buClrTx/>
              <a:buSzTx/>
              <a:buFont typeface="Arial" panose="020B0604020202020204" pitchFamily="34" charset="0"/>
              <a:buChar char="•"/>
              <a:defRPr/>
            </a:pPr>
            <a:r>
              <a:rPr lang="en-GB" sz="2000" dirty="0">
                <a:solidFill>
                  <a:prstClr val="black">
                    <a:lumMod val="75000"/>
                    <a:lumOff val="25000"/>
                  </a:prstClr>
                </a:solidFill>
                <a:latin typeface="Arial" panose="020B0604020202020204" pitchFamily="34" charset="0"/>
                <a:cs typeface="Arial" panose="020B0604020202020204" pitchFamily="34" charset="0"/>
              </a:rPr>
              <a:t>Other work includes work with Children’s Homes, Virtual Schools, foster carers, parents, international arrivals/refugees/asylum seekers and other statutory and non-statutory services, training/support </a:t>
            </a:r>
          </a:p>
          <a:p>
            <a:pPr marL="0" indent="-342900" defTabSz="1828800">
              <a:lnSpc>
                <a:spcPct val="90000"/>
              </a:lnSpc>
              <a:spcBef>
                <a:spcPts val="2000"/>
              </a:spcBef>
              <a:buClrTx/>
              <a:buSzTx/>
              <a:buFont typeface="Arial" panose="020B0604020202020204" pitchFamily="34" charset="0"/>
              <a:buChar char="•"/>
              <a:defRPr/>
            </a:pPr>
            <a:r>
              <a:rPr lang="en-GB" sz="2000" dirty="0">
                <a:solidFill>
                  <a:prstClr val="black">
                    <a:lumMod val="75000"/>
                    <a:lumOff val="25000"/>
                  </a:prstClr>
                </a:solidFill>
                <a:latin typeface="Arial" panose="020B0604020202020204" pitchFamily="34" charset="0"/>
                <a:cs typeface="Arial" panose="020B0604020202020204" pitchFamily="34" charset="0"/>
              </a:rPr>
              <a:t>Co-location of LA services can help </a:t>
            </a:r>
          </a:p>
          <a:p>
            <a:pPr marL="0" indent="-342900" defTabSz="1828800">
              <a:lnSpc>
                <a:spcPct val="90000"/>
              </a:lnSpc>
              <a:spcBef>
                <a:spcPts val="2000"/>
              </a:spcBef>
              <a:buClrTx/>
              <a:buSzTx/>
              <a:buFont typeface="Arial" panose="020B0604020202020204" pitchFamily="34" charset="0"/>
              <a:buChar char="•"/>
              <a:defRPr/>
            </a:pPr>
            <a:endParaRPr lang="en-GB" sz="2000" dirty="0">
              <a:solidFill>
                <a:prstClr val="black">
                  <a:lumMod val="75000"/>
                  <a:lumOff val="25000"/>
                </a:prstClr>
              </a:solidFill>
              <a:latin typeface="Arial" panose="020B0604020202020204" pitchFamily="34" charset="0"/>
              <a:cs typeface="Arial" panose="020B0604020202020204" pitchFamily="34" charset="0"/>
            </a:endParaRPr>
          </a:p>
          <a:p>
            <a:pPr marL="0" indent="0" defTabSz="1828800">
              <a:lnSpc>
                <a:spcPct val="90000"/>
              </a:lnSpc>
              <a:spcBef>
                <a:spcPts val="2000"/>
              </a:spcBef>
              <a:buClrTx/>
              <a:buSzTx/>
              <a:buNone/>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0" marR="0" lvl="0" indent="0" algn="l" defTabSz="1828800" rtl="0" eaLnBrk="1" fontAlgn="auto" latinLnBrk="0" hangingPunct="1">
              <a:lnSpc>
                <a:spcPct val="90000"/>
              </a:lnSpc>
              <a:spcBef>
                <a:spcPts val="2000"/>
              </a:spcBef>
              <a:spcAft>
                <a:spcPts val="0"/>
              </a:spcAft>
              <a:buClrTx/>
              <a:buSzTx/>
              <a:buNone/>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marR="0" lvl="0" indent="-342900" algn="l" defTabSz="1828800" rtl="0" eaLnBrk="1" fontAlgn="auto" latinLnBrk="0" hangingPunct="1">
              <a:lnSpc>
                <a:spcPct val="90000"/>
              </a:lnSpc>
              <a:spcBef>
                <a:spcPts val="200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marR="0" lvl="0" indent="-342900" algn="l" defTabSz="1828800" rtl="0" eaLnBrk="1" fontAlgn="auto" latinLnBrk="0" hangingPunct="1">
              <a:lnSpc>
                <a:spcPct val="90000"/>
              </a:lnSpc>
              <a:spcBef>
                <a:spcPts val="200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a:p>
            <a:pPr marL="342900" marR="0" lvl="0" indent="-342900" algn="l" defTabSz="1828800" rtl="0" eaLnBrk="1" fontAlgn="auto" latinLnBrk="0" hangingPunct="1">
              <a:lnSpc>
                <a:spcPct val="90000"/>
              </a:lnSpc>
              <a:spcBef>
                <a:spcPts val="200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3378545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5E859F9-1088-2FCE-3F91-7251C5E37065}"/>
              </a:ext>
            </a:extLst>
          </p:cNvPr>
          <p:cNvSpPr txBox="1"/>
          <p:nvPr/>
        </p:nvSpPr>
        <p:spPr>
          <a:xfrm>
            <a:off x="768096" y="2649613"/>
            <a:ext cx="8229600" cy="1195648"/>
          </a:xfrm>
          <a:prstGeom prst="rect">
            <a:avLst/>
          </a:prstGeom>
          <a:noFill/>
        </p:spPr>
        <p:txBody>
          <a:bodyPr wrap="square">
            <a:spAutoFit/>
          </a:bodyPr>
          <a:lstStyle/>
          <a:p>
            <a:pPr>
              <a:lnSpc>
                <a:spcPct val="107000"/>
              </a:lnSpc>
              <a:spcAft>
                <a:spcPts val="800"/>
              </a:spcAft>
            </a:pPr>
            <a:endParaRPr lang="en-GB" sz="1800" dirty="0">
              <a:solidFill>
                <a:srgbClr val="548235"/>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sz="1800" dirty="0">
              <a:solidFill>
                <a:srgbClr val="548235"/>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2000" dirty="0">
              <a:latin typeface="Arial" panose="020B060402020202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EC94C04B-8D25-F25A-D649-71A23A672AA9}"/>
              </a:ext>
            </a:extLst>
          </p:cNvPr>
          <p:cNvSpPr txBox="1"/>
          <p:nvPr/>
        </p:nvSpPr>
        <p:spPr>
          <a:xfrm>
            <a:off x="384048" y="277752"/>
            <a:ext cx="8375904" cy="5831596"/>
          </a:xfrm>
          <a:prstGeom prst="rect">
            <a:avLst/>
          </a:prstGeom>
          <a:noFill/>
        </p:spPr>
        <p:txBody>
          <a:bodyPr wrap="square">
            <a:spAutoFit/>
          </a:bodyPr>
          <a:lstStyle/>
          <a:p>
            <a:pPr lvl="0" fontAlgn="base">
              <a:lnSpc>
                <a:spcPct val="150000"/>
              </a:lnSpc>
              <a:buSzPts val="1000"/>
              <a:tabLst>
                <a:tab pos="457200" algn="l"/>
              </a:tabLst>
            </a:pPr>
            <a:r>
              <a:rPr lang="en-GB" sz="2000" b="1" dirty="0">
                <a:solidFill>
                  <a:srgbClr val="69A045"/>
                </a:solidFill>
                <a:effectLst/>
                <a:latin typeface="Arial" panose="020B0604020202020204" pitchFamily="34" charset="0"/>
                <a:ea typeface="Times New Roman" panose="02020603050405020304" pitchFamily="18" charset="0"/>
                <a:cs typeface="Arial" panose="020B0604020202020204" pitchFamily="34" charset="0"/>
              </a:rPr>
              <a:t>Section 6 S</a:t>
            </a:r>
            <a:r>
              <a:rPr lang="en-GB" sz="2000" b="1" dirty="0">
                <a:solidFill>
                  <a:srgbClr val="69A045"/>
                </a:solidFill>
                <a:latin typeface="Arial" panose="020B0604020202020204" pitchFamily="34" charset="0"/>
                <a:ea typeface="Times New Roman" panose="02020603050405020304" pitchFamily="18" charset="0"/>
                <a:cs typeface="Arial" panose="020B0604020202020204" pitchFamily="34" charset="0"/>
              </a:rPr>
              <a:t>ervice </a:t>
            </a:r>
            <a:r>
              <a:rPr lang="en-GB" sz="2000" b="1" dirty="0">
                <a:solidFill>
                  <a:srgbClr val="69A045"/>
                </a:solidFill>
                <a:effectLst/>
                <a:latin typeface="Arial" panose="020B0604020202020204" pitchFamily="34" charset="0"/>
                <a:ea typeface="Times New Roman" panose="02020603050405020304" pitchFamily="18" charset="0"/>
                <a:cs typeface="Arial" panose="020B0604020202020204" pitchFamily="34" charset="0"/>
              </a:rPr>
              <a:t>Delivery </a:t>
            </a:r>
          </a:p>
          <a:p>
            <a:pPr lvl="0" fontAlgn="base">
              <a:lnSpc>
                <a:spcPct val="150000"/>
              </a:lnSpc>
              <a:spcAft>
                <a:spcPts val="600"/>
              </a:spcAft>
              <a:buSzPts val="1000"/>
              <a:tabLst>
                <a:tab pos="457200" algn="l"/>
              </a:tabLst>
            </a:pPr>
            <a:r>
              <a:rPr lang="en-GB" sz="2000" b="1" dirty="0">
                <a:effectLst/>
                <a:latin typeface="Arial" panose="020B0604020202020204" pitchFamily="34" charset="0"/>
                <a:ea typeface="Times New Roman" panose="02020603050405020304" pitchFamily="18" charset="0"/>
                <a:cs typeface="Arial" panose="020B0604020202020204" pitchFamily="34" charset="0"/>
              </a:rPr>
              <a:t>Intervention versus statutory work </a:t>
            </a:r>
          </a:p>
          <a:p>
            <a:pPr marL="685800" lvl="1" indent="-228600" fontAlgn="base">
              <a:lnSpc>
                <a:spcPct val="105000"/>
              </a:lnSpc>
              <a:spcAft>
                <a:spcPts val="600"/>
              </a:spcAft>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Steep increase in EHCPs, crowding out other work, including traded services for a period of time </a:t>
            </a:r>
          </a:p>
          <a:p>
            <a:pPr lvl="2" indent="-342900" fontAlgn="base">
              <a:lnSpc>
                <a:spcPct val="105000"/>
              </a:lnSpc>
              <a:spcBef>
                <a:spcPts val="600"/>
              </a:spcBef>
              <a:spcAft>
                <a:spcPts val="600"/>
              </a:spcAft>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EHCPs make a valuable contribution to address the needs of support for CYPs, yet more work needs to be done.</a:t>
            </a:r>
          </a:p>
          <a:p>
            <a:pPr lvl="3" indent="-342900" fontAlgn="base">
              <a:lnSpc>
                <a:spcPct val="105000"/>
              </a:lnSpc>
              <a:spcBef>
                <a:spcPts val="600"/>
              </a:spcBef>
              <a:spcAft>
                <a:spcPts val="600"/>
              </a:spcAft>
              <a:buFont typeface="Arial" panose="020B0604020202020204" pitchFamily="34" charset="0"/>
              <a:buChar char="•"/>
            </a:pPr>
            <a:r>
              <a:rPr lang="en-GB" sz="2000" dirty="0">
                <a:effectLst/>
                <a:latin typeface="Arial" panose="020B0604020202020204" pitchFamily="34" charset="0"/>
                <a:ea typeface="Times New Roman" panose="02020603050405020304" pitchFamily="18" charset="0"/>
                <a:cs typeface="Arial" panose="020B0604020202020204" pitchFamily="34" charset="0"/>
              </a:rPr>
              <a:t>EHCPs focus on support for individuals, yet there may also be school wide issues that need to be addressed</a:t>
            </a:r>
            <a:r>
              <a:rPr lang="en-GB" sz="2000" i="1" dirty="0">
                <a:effectLst/>
                <a:latin typeface="Arial" panose="020B0604020202020204" pitchFamily="34" charset="0"/>
                <a:ea typeface="Times New Roman" panose="02020603050405020304" pitchFamily="18" charset="0"/>
                <a:cs typeface="Arial" panose="020B0604020202020204" pitchFamily="34" charset="0"/>
              </a:rPr>
              <a:t>.</a:t>
            </a:r>
          </a:p>
          <a:p>
            <a:pPr marL="1257300" lvl="2" indent="-342900" fontAlgn="base">
              <a:lnSpc>
                <a:spcPct val="105000"/>
              </a:lnSpc>
              <a:spcBef>
                <a:spcPts val="500"/>
              </a:spcBef>
              <a:spcAft>
                <a:spcPts val="600"/>
              </a:spcAft>
              <a:buFont typeface="Arial" panose="020B0604020202020204" pitchFamily="34" charset="0"/>
              <a:buChar char="•"/>
            </a:pPr>
            <a:r>
              <a:rPr lang="en-GB" sz="2000" dirty="0">
                <a:effectLst/>
                <a:latin typeface="Arial" panose="020B0604020202020204" pitchFamily="34" charset="0"/>
                <a:ea typeface="Times New Roman" panose="02020603050405020304" pitchFamily="18" charset="0"/>
              </a:rPr>
              <a:t>EHCPs need follow up time (e.g. EP monitoring EHCPs or  SENCOS implementing measures).</a:t>
            </a:r>
          </a:p>
          <a:p>
            <a:pPr marL="800100" lvl="1" indent="-342900" fontAlgn="base">
              <a:lnSpc>
                <a:spcPct val="105000"/>
              </a:lnSpc>
              <a:spcBef>
                <a:spcPts val="500"/>
              </a:spcBef>
              <a:spcAft>
                <a:spcPts val="600"/>
              </a:spcAft>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Early intervention work, often crowded out due to the increase in EHCPs, is crucial too to help address any challenges early on and to increase reach</a:t>
            </a:r>
            <a:endParaRPr lang="en-GB" sz="2000" dirty="0">
              <a:effectLst/>
              <a:latin typeface="Arial" panose="020B0604020202020204" pitchFamily="34" charset="0"/>
              <a:ea typeface="Times New Roman" panose="02020603050405020304" pitchFamily="18" charset="0"/>
            </a:endParaRPr>
          </a:p>
          <a:p>
            <a:pPr marL="1828800" fontAlgn="base">
              <a:lnSpc>
                <a:spcPct val="105000"/>
              </a:lnSpc>
              <a:spcBef>
                <a:spcPts val="500"/>
              </a:spcBef>
            </a:pPr>
            <a:endParaRPr lang="en-GB" sz="2400"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49681796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5E859F9-1088-2FCE-3F91-7251C5E37065}"/>
              </a:ext>
            </a:extLst>
          </p:cNvPr>
          <p:cNvSpPr txBox="1"/>
          <p:nvPr/>
        </p:nvSpPr>
        <p:spPr>
          <a:xfrm>
            <a:off x="768096" y="2649613"/>
            <a:ext cx="8229600" cy="1195648"/>
          </a:xfrm>
          <a:prstGeom prst="rect">
            <a:avLst/>
          </a:prstGeom>
          <a:noFill/>
        </p:spPr>
        <p:txBody>
          <a:bodyPr wrap="square">
            <a:spAutoFit/>
          </a:bodyPr>
          <a:lstStyle/>
          <a:p>
            <a:pPr>
              <a:lnSpc>
                <a:spcPct val="107000"/>
              </a:lnSpc>
              <a:spcAft>
                <a:spcPts val="800"/>
              </a:spcAft>
            </a:pPr>
            <a:endParaRPr lang="en-GB" sz="1800" dirty="0">
              <a:solidFill>
                <a:srgbClr val="548235"/>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sz="1800" dirty="0">
              <a:solidFill>
                <a:srgbClr val="548235"/>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2000" dirty="0">
              <a:latin typeface="Arial" panose="020B060402020202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EC94C04B-8D25-F25A-D649-71A23A672AA9}"/>
              </a:ext>
            </a:extLst>
          </p:cNvPr>
          <p:cNvSpPr txBox="1"/>
          <p:nvPr/>
        </p:nvSpPr>
        <p:spPr>
          <a:xfrm>
            <a:off x="384048" y="243221"/>
            <a:ext cx="8375904" cy="5546903"/>
          </a:xfrm>
          <a:prstGeom prst="rect">
            <a:avLst/>
          </a:prstGeom>
          <a:noFill/>
        </p:spPr>
        <p:txBody>
          <a:bodyPr wrap="square">
            <a:spAutoFit/>
          </a:bodyPr>
          <a:lstStyle/>
          <a:p>
            <a:pPr lvl="0" algn="ctr" fontAlgn="base">
              <a:lnSpc>
                <a:spcPct val="150000"/>
              </a:lnSpc>
              <a:buSzPts val="1000"/>
              <a:tabLst>
                <a:tab pos="457200" algn="l"/>
              </a:tabLst>
            </a:pPr>
            <a:r>
              <a:rPr lang="en-GB" sz="2400" b="1" dirty="0">
                <a:solidFill>
                  <a:srgbClr val="69A045"/>
                </a:solidFill>
                <a:effectLst/>
                <a:latin typeface="Arial" panose="020B0604020202020204" pitchFamily="34" charset="0"/>
                <a:ea typeface="Times New Roman" panose="02020603050405020304" pitchFamily="18" charset="0"/>
                <a:cs typeface="Arial" panose="020B0604020202020204" pitchFamily="34" charset="0"/>
              </a:rPr>
              <a:t>Section 7 Perceived effectiveness and outcomes</a:t>
            </a:r>
          </a:p>
          <a:p>
            <a:pPr lvl="0" fontAlgn="base">
              <a:lnSpc>
                <a:spcPct val="150000"/>
              </a:lnSpc>
              <a:buSzPts val="1000"/>
              <a:tabLst>
                <a:tab pos="457200" algn="l"/>
              </a:tabLst>
            </a:pPr>
            <a:r>
              <a:rPr lang="en-GB" sz="2400" b="1" dirty="0">
                <a:effectLst/>
                <a:latin typeface="Arial" panose="020B0604020202020204" pitchFamily="34" charset="0"/>
                <a:ea typeface="Times New Roman" panose="02020603050405020304" pitchFamily="18" charset="0"/>
                <a:cs typeface="Arial" panose="020B0604020202020204" pitchFamily="34" charset="0"/>
              </a:rPr>
              <a:t>For children, young people and families</a:t>
            </a:r>
          </a:p>
          <a:p>
            <a:pPr marL="685800" lvl="1"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For some groups, EPs provided support that otherwise would be a gap</a:t>
            </a:r>
          </a:p>
          <a:p>
            <a:pPr marL="685800" lvl="1"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Some examples of progress e.g. child back in education after period of non-attendance, no longer involved in violence, parent returned to education </a:t>
            </a:r>
          </a:p>
          <a:p>
            <a:pPr marL="685800" lvl="1"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Challenges in understanding / having visibility of outcomes</a:t>
            </a:r>
          </a:p>
          <a:p>
            <a:pPr marL="1143000" lvl="2"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Limited examples of outcomes achieved through EHCPs</a:t>
            </a:r>
          </a:p>
          <a:p>
            <a:pPr marL="1143000" lvl="2"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Short-term interventions, lack of feedback loops</a:t>
            </a:r>
          </a:p>
          <a:p>
            <a:pPr marL="685800" lvl="1"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EHCP process slow – caused frustration from parents / schools</a:t>
            </a:r>
          </a:p>
          <a:p>
            <a:pPr marL="685800" lvl="1" indent="-228600" fontAlgn="base">
              <a:lnSpc>
                <a:spcPct val="105000"/>
              </a:lnSpc>
              <a:spcBef>
                <a:spcPts val="1200"/>
              </a:spcBef>
              <a:buFont typeface="Courier New" panose="02070309020205020404" pitchFamily="49" charset="0"/>
              <a:buChar char="o"/>
            </a:pPr>
            <a:endParaRPr lang="en-GB" sz="2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4806456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5E859F9-1088-2FCE-3F91-7251C5E37065}"/>
              </a:ext>
            </a:extLst>
          </p:cNvPr>
          <p:cNvSpPr txBox="1"/>
          <p:nvPr/>
        </p:nvSpPr>
        <p:spPr>
          <a:xfrm>
            <a:off x="768096" y="2649613"/>
            <a:ext cx="8229600" cy="1195648"/>
          </a:xfrm>
          <a:prstGeom prst="rect">
            <a:avLst/>
          </a:prstGeom>
          <a:noFill/>
        </p:spPr>
        <p:txBody>
          <a:bodyPr wrap="square">
            <a:spAutoFit/>
          </a:bodyPr>
          <a:lstStyle/>
          <a:p>
            <a:pPr>
              <a:lnSpc>
                <a:spcPct val="107000"/>
              </a:lnSpc>
              <a:spcAft>
                <a:spcPts val="800"/>
              </a:spcAft>
            </a:pPr>
            <a:endParaRPr lang="en-GB" sz="1800" dirty="0">
              <a:solidFill>
                <a:srgbClr val="548235"/>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sz="1800" dirty="0">
              <a:solidFill>
                <a:srgbClr val="548235"/>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2000" dirty="0">
              <a:latin typeface="Arial" panose="020B060402020202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EC94C04B-8D25-F25A-D649-71A23A672AA9}"/>
              </a:ext>
            </a:extLst>
          </p:cNvPr>
          <p:cNvSpPr txBox="1"/>
          <p:nvPr/>
        </p:nvSpPr>
        <p:spPr>
          <a:xfrm>
            <a:off x="384048" y="130331"/>
            <a:ext cx="8375904" cy="5871544"/>
          </a:xfrm>
          <a:prstGeom prst="rect">
            <a:avLst/>
          </a:prstGeom>
          <a:noFill/>
        </p:spPr>
        <p:txBody>
          <a:bodyPr wrap="square">
            <a:spAutoFit/>
          </a:bodyPr>
          <a:lstStyle/>
          <a:p>
            <a:pPr lvl="0" fontAlgn="base">
              <a:lnSpc>
                <a:spcPct val="150000"/>
              </a:lnSpc>
              <a:buSzPts val="1000"/>
              <a:tabLst>
                <a:tab pos="457200" algn="l"/>
              </a:tabLst>
            </a:pPr>
            <a:r>
              <a:rPr lang="en-GB" sz="2000" b="1" dirty="0">
                <a:solidFill>
                  <a:srgbClr val="69A045"/>
                </a:solidFill>
                <a:effectLst/>
                <a:latin typeface="Arial" panose="020B0604020202020204" pitchFamily="34" charset="0"/>
                <a:ea typeface="Times New Roman" panose="02020603050405020304" pitchFamily="18" charset="0"/>
                <a:cs typeface="Arial" panose="020B0604020202020204" pitchFamily="34" charset="0"/>
              </a:rPr>
              <a:t>Section 7 Perceived effectiveness and outcomes</a:t>
            </a:r>
          </a:p>
          <a:p>
            <a:pPr lvl="0" fontAlgn="base">
              <a:lnSpc>
                <a:spcPct val="150000"/>
              </a:lnSpc>
              <a:buSzPts val="1000"/>
              <a:tabLst>
                <a:tab pos="457200" algn="l"/>
              </a:tabLst>
            </a:pPr>
            <a:r>
              <a:rPr lang="en-GB" sz="2400" b="1" dirty="0">
                <a:effectLst/>
                <a:latin typeface="Arial" panose="020B0604020202020204" pitchFamily="34" charset="0"/>
                <a:ea typeface="Times New Roman" panose="02020603050405020304" pitchFamily="18" charset="0"/>
                <a:cs typeface="Arial" panose="020B0604020202020204" pitchFamily="34" charset="0"/>
              </a:rPr>
              <a:t>For </a:t>
            </a:r>
            <a:r>
              <a:rPr lang="en-GB" sz="2400" b="1" dirty="0">
                <a:latin typeface="Arial" panose="020B0604020202020204" pitchFamily="34" charset="0"/>
                <a:ea typeface="Times New Roman" panose="02020603050405020304" pitchFamily="18" charset="0"/>
                <a:cs typeface="Arial" panose="020B0604020202020204" pitchFamily="34" charset="0"/>
              </a:rPr>
              <a:t>school staff</a:t>
            </a:r>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marL="685800" lvl="1"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Increased knowledge and confidence</a:t>
            </a:r>
          </a:p>
          <a:p>
            <a:pPr marL="685800" lvl="1"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CPD</a:t>
            </a:r>
          </a:p>
          <a:p>
            <a:pPr marL="685800" lvl="1"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Whole school approaches adopted / policies reviewed therefore providing a more inclusive school environment</a:t>
            </a:r>
          </a:p>
          <a:p>
            <a:pPr marL="685800" lvl="1"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EP support was first step, from which schools could build on</a:t>
            </a:r>
          </a:p>
          <a:p>
            <a:pPr marL="685800" lvl="1"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Cumulative knowledge increase, capacity-built within school to deal with future, similar problems</a:t>
            </a:r>
          </a:p>
          <a:p>
            <a:pPr marL="685800" lvl="1"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Reflective space for school staff provided</a:t>
            </a:r>
          </a:p>
          <a:p>
            <a:pPr fontAlgn="base">
              <a:lnSpc>
                <a:spcPct val="150000"/>
              </a:lnSpc>
              <a:spcBef>
                <a:spcPts val="1200"/>
              </a:spcBef>
              <a:buSzPts val="1000"/>
              <a:tabLst>
                <a:tab pos="457200" algn="l"/>
              </a:tabLst>
            </a:pPr>
            <a:r>
              <a:rPr lang="en-GB" sz="2400" b="1" dirty="0">
                <a:latin typeface="Arial" panose="020B0604020202020204" pitchFamily="34" charset="0"/>
                <a:cs typeface="Arial" panose="020B0604020202020204" pitchFamily="34" charset="0"/>
              </a:rPr>
              <a:t>For others</a:t>
            </a:r>
          </a:p>
          <a:p>
            <a:pPr marL="685800" lvl="1" indent="-228600" fontAlgn="base">
              <a:lnSpc>
                <a:spcPct val="105000"/>
              </a:lnSpc>
              <a:spcBef>
                <a:spcPts val="1200"/>
              </a:spcBef>
              <a:buFont typeface="Courier New" panose="02070309020205020404" pitchFamily="49" charset="0"/>
              <a:buChar char="o"/>
            </a:pPr>
            <a:r>
              <a:rPr lang="en-GB" sz="2000" dirty="0">
                <a:effectLst/>
                <a:latin typeface="Arial" panose="020B0604020202020204" pitchFamily="34" charset="0"/>
                <a:ea typeface="Times New Roman" panose="02020603050405020304" pitchFamily="18" charset="0"/>
                <a:cs typeface="Arial" panose="020B0604020202020204" pitchFamily="34" charset="0"/>
              </a:rPr>
              <a:t>EPs research skills informing LA-wide approaches</a:t>
            </a:r>
          </a:p>
        </p:txBody>
      </p:sp>
    </p:spTree>
    <p:extLst>
      <p:ext uri="{BB962C8B-B14F-4D97-AF65-F5344CB8AC3E}">
        <p14:creationId xmlns:p14="http://schemas.microsoft.com/office/powerpoint/2010/main" val="408560646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5E859F9-1088-2FCE-3F91-7251C5E37065}"/>
              </a:ext>
            </a:extLst>
          </p:cNvPr>
          <p:cNvSpPr txBox="1"/>
          <p:nvPr/>
        </p:nvSpPr>
        <p:spPr>
          <a:xfrm>
            <a:off x="768096" y="2649613"/>
            <a:ext cx="8229600" cy="1195648"/>
          </a:xfrm>
          <a:prstGeom prst="rect">
            <a:avLst/>
          </a:prstGeom>
          <a:noFill/>
        </p:spPr>
        <p:txBody>
          <a:bodyPr wrap="square">
            <a:spAutoFit/>
          </a:bodyPr>
          <a:lstStyle/>
          <a:p>
            <a:pPr>
              <a:lnSpc>
                <a:spcPct val="107000"/>
              </a:lnSpc>
              <a:spcAft>
                <a:spcPts val="800"/>
              </a:spcAft>
            </a:pPr>
            <a:endParaRPr lang="en-GB" sz="1800" dirty="0">
              <a:solidFill>
                <a:srgbClr val="548235"/>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sz="1800" dirty="0">
              <a:solidFill>
                <a:srgbClr val="548235"/>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2000" dirty="0">
              <a:latin typeface="Arial" panose="020B060402020202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EC94C04B-8D25-F25A-D649-71A23A672AA9}"/>
              </a:ext>
            </a:extLst>
          </p:cNvPr>
          <p:cNvSpPr txBox="1"/>
          <p:nvPr/>
        </p:nvSpPr>
        <p:spPr>
          <a:xfrm>
            <a:off x="384048" y="243221"/>
            <a:ext cx="8375904" cy="6215035"/>
          </a:xfrm>
          <a:prstGeom prst="rect">
            <a:avLst/>
          </a:prstGeom>
          <a:noFill/>
        </p:spPr>
        <p:txBody>
          <a:bodyPr wrap="square" numCol="2">
            <a:spAutoFit/>
          </a:bodyPr>
          <a:lstStyle/>
          <a:p>
            <a:pPr lvl="0" fontAlgn="base">
              <a:lnSpc>
                <a:spcPct val="150000"/>
              </a:lnSpc>
              <a:buSzPts val="1000"/>
              <a:tabLst>
                <a:tab pos="457200" algn="l"/>
              </a:tabLst>
            </a:pPr>
            <a:r>
              <a:rPr lang="en-GB" sz="2400" b="1" dirty="0">
                <a:solidFill>
                  <a:srgbClr val="69A045"/>
                </a:solidFill>
                <a:effectLst/>
                <a:latin typeface="Arial" panose="020B0604020202020204" pitchFamily="34" charset="0"/>
                <a:ea typeface="Times New Roman" panose="02020603050405020304" pitchFamily="18" charset="0"/>
                <a:cs typeface="Arial" panose="020B0604020202020204" pitchFamily="34" charset="0"/>
              </a:rPr>
              <a:t>Enablers and barriers </a:t>
            </a:r>
          </a:p>
          <a:p>
            <a:pPr lvl="0" fontAlgn="base">
              <a:lnSpc>
                <a:spcPct val="150000"/>
              </a:lnSpc>
              <a:spcBef>
                <a:spcPts val="800"/>
              </a:spcBef>
              <a:buSzPts val="1000"/>
              <a:tabLst>
                <a:tab pos="457200" algn="l"/>
              </a:tabLst>
            </a:pPr>
            <a:r>
              <a:rPr lang="en-GB" sz="2400" b="1" dirty="0">
                <a:effectLst/>
                <a:latin typeface="Arial" panose="020B0604020202020204" pitchFamily="34" charset="0"/>
                <a:ea typeface="Times New Roman" panose="02020603050405020304" pitchFamily="18" charset="0"/>
                <a:cs typeface="Arial" panose="020B0604020202020204" pitchFamily="34" charset="0"/>
              </a:rPr>
              <a:t>Enablers</a:t>
            </a:r>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marL="685800" lvl="1" indent="-228600" fontAlgn="base">
              <a:lnSpc>
                <a:spcPct val="105000"/>
              </a:lnSpc>
              <a:spcBef>
                <a:spcPts val="800"/>
              </a:spcBef>
              <a:buFont typeface="Courier New" panose="02070309020205020404" pitchFamily="49" charset="0"/>
              <a:buChar char="o"/>
            </a:pPr>
            <a:r>
              <a:rPr lang="en-GB" sz="1600" dirty="0">
                <a:latin typeface="Arial" panose="020B0604020202020204" pitchFamily="34" charset="0"/>
                <a:cs typeface="Arial" panose="020B0604020202020204" pitchFamily="34" charset="0"/>
              </a:rPr>
              <a:t>Early intervention and systemic work vs crisis and statutory work</a:t>
            </a:r>
          </a:p>
          <a:p>
            <a:pPr marL="685800" lvl="1" indent="-228600" fontAlgn="base">
              <a:lnSpc>
                <a:spcPct val="105000"/>
              </a:lnSpc>
              <a:spcBef>
                <a:spcPts val="800"/>
              </a:spcBef>
              <a:buFont typeface="Courier New" panose="02070309020205020404" pitchFamily="49" charset="0"/>
              <a:buChar char="o"/>
            </a:pPr>
            <a:r>
              <a:rPr lang="en-GB" sz="1600" dirty="0">
                <a:latin typeface="Arial" panose="020B0604020202020204" pitchFamily="34" charset="0"/>
                <a:cs typeface="Arial" panose="020B0604020202020204" pitchFamily="34" charset="0"/>
              </a:rPr>
              <a:t>Utilising EP research and wider skills</a:t>
            </a:r>
          </a:p>
          <a:p>
            <a:pPr marL="685800" lvl="1" indent="-228600" fontAlgn="base">
              <a:lnSpc>
                <a:spcPct val="105000"/>
              </a:lnSpc>
              <a:spcBef>
                <a:spcPts val="800"/>
              </a:spcBef>
              <a:buFont typeface="Courier New" panose="02070309020205020404" pitchFamily="49" charset="0"/>
              <a:buChar char="o"/>
            </a:pPr>
            <a:r>
              <a:rPr lang="en-GB" sz="1600" dirty="0">
                <a:latin typeface="Arial" panose="020B0604020202020204" pitchFamily="34" charset="0"/>
                <a:cs typeface="Arial" panose="020B0604020202020204" pitchFamily="34" charset="0"/>
              </a:rPr>
              <a:t>Additional funding for specific EP work</a:t>
            </a:r>
          </a:p>
          <a:p>
            <a:pPr marL="685800" lvl="1" indent="-228600" fontAlgn="base">
              <a:lnSpc>
                <a:spcPct val="105000"/>
              </a:lnSpc>
              <a:spcBef>
                <a:spcPts val="800"/>
              </a:spcBef>
              <a:buFont typeface="Courier New" panose="02070309020205020404" pitchFamily="49" charset="0"/>
              <a:buChar char="o"/>
            </a:pPr>
            <a:r>
              <a:rPr lang="en-GB" sz="1600" dirty="0">
                <a:latin typeface="Arial" panose="020B0604020202020204" pitchFamily="34" charset="0"/>
                <a:cs typeface="Arial" panose="020B0604020202020204" pitchFamily="34" charset="0"/>
              </a:rPr>
              <a:t>Promotion of healthy school environment</a:t>
            </a:r>
          </a:p>
          <a:p>
            <a:pPr marL="685800" lvl="1" indent="-228600" fontAlgn="base">
              <a:lnSpc>
                <a:spcPct val="105000"/>
              </a:lnSpc>
              <a:spcBef>
                <a:spcPts val="800"/>
              </a:spcBef>
              <a:buFont typeface="Courier New" panose="02070309020205020404" pitchFamily="49" charset="0"/>
              <a:buChar char="o"/>
            </a:pPr>
            <a:r>
              <a:rPr lang="en-GB" sz="1600" dirty="0">
                <a:latin typeface="Arial" panose="020B0604020202020204" pitchFamily="34" charset="0"/>
                <a:cs typeface="Arial" panose="020B0604020202020204" pitchFamily="34" charset="0"/>
              </a:rPr>
              <a:t>Coproduction and CYPF voice</a:t>
            </a:r>
          </a:p>
          <a:p>
            <a:pPr marL="685800" lvl="1" indent="-228600" fontAlgn="base">
              <a:lnSpc>
                <a:spcPct val="105000"/>
              </a:lnSpc>
              <a:spcBef>
                <a:spcPts val="800"/>
              </a:spcBef>
              <a:buFont typeface="Courier New" panose="02070309020205020404" pitchFamily="49" charset="0"/>
              <a:buChar char="o"/>
            </a:pPr>
            <a:r>
              <a:rPr lang="en-GB" sz="1600" dirty="0">
                <a:latin typeface="Arial" panose="020B0604020202020204" pitchFamily="34" charset="0"/>
                <a:cs typeface="Arial" panose="020B0604020202020204" pitchFamily="34" charset="0"/>
              </a:rPr>
              <a:t>Relationships and joint working</a:t>
            </a:r>
          </a:p>
          <a:p>
            <a:pPr fontAlgn="base">
              <a:lnSpc>
                <a:spcPct val="150000"/>
              </a:lnSpc>
              <a:spcBef>
                <a:spcPts val="800"/>
              </a:spcBef>
              <a:buSzPts val="1000"/>
              <a:tabLst>
                <a:tab pos="457200" algn="l"/>
              </a:tabLst>
            </a:pPr>
            <a:endParaRPr lang="en-GB" sz="2400" b="1" dirty="0">
              <a:latin typeface="Arial" panose="020B0604020202020204" pitchFamily="34" charset="0"/>
              <a:cs typeface="Arial" panose="020B0604020202020204" pitchFamily="34" charset="0"/>
            </a:endParaRPr>
          </a:p>
          <a:p>
            <a:pPr fontAlgn="base">
              <a:lnSpc>
                <a:spcPct val="150000"/>
              </a:lnSpc>
              <a:spcBef>
                <a:spcPts val="800"/>
              </a:spcBef>
              <a:buSzPts val="1000"/>
              <a:tabLst>
                <a:tab pos="457200" algn="l"/>
              </a:tabLst>
            </a:pPr>
            <a:endParaRPr lang="en-GB" sz="2400" b="1" dirty="0">
              <a:latin typeface="Arial" panose="020B0604020202020204" pitchFamily="34" charset="0"/>
              <a:cs typeface="Arial" panose="020B0604020202020204" pitchFamily="34" charset="0"/>
            </a:endParaRPr>
          </a:p>
          <a:p>
            <a:pPr fontAlgn="base">
              <a:lnSpc>
                <a:spcPct val="150000"/>
              </a:lnSpc>
              <a:spcBef>
                <a:spcPts val="800"/>
              </a:spcBef>
              <a:buSzPts val="1000"/>
              <a:tabLst>
                <a:tab pos="457200" algn="l"/>
              </a:tabLst>
            </a:pPr>
            <a:endParaRPr lang="en-GB" sz="2400" b="1" dirty="0">
              <a:latin typeface="Arial" panose="020B0604020202020204" pitchFamily="34" charset="0"/>
              <a:cs typeface="Arial" panose="020B0604020202020204" pitchFamily="34" charset="0"/>
            </a:endParaRPr>
          </a:p>
          <a:p>
            <a:pPr fontAlgn="base">
              <a:lnSpc>
                <a:spcPct val="150000"/>
              </a:lnSpc>
              <a:spcBef>
                <a:spcPts val="800"/>
              </a:spcBef>
              <a:buSzPts val="1000"/>
              <a:tabLst>
                <a:tab pos="457200" algn="l"/>
              </a:tabLst>
            </a:pPr>
            <a:endParaRPr lang="en-GB" sz="2400" b="1" dirty="0">
              <a:latin typeface="Arial" panose="020B0604020202020204" pitchFamily="34" charset="0"/>
              <a:cs typeface="Arial" panose="020B0604020202020204" pitchFamily="34" charset="0"/>
            </a:endParaRPr>
          </a:p>
          <a:p>
            <a:pPr fontAlgn="base">
              <a:lnSpc>
                <a:spcPct val="150000"/>
              </a:lnSpc>
              <a:spcBef>
                <a:spcPts val="800"/>
              </a:spcBef>
              <a:buSzPts val="1000"/>
              <a:tabLst>
                <a:tab pos="457200" algn="l"/>
              </a:tabLst>
            </a:pPr>
            <a:r>
              <a:rPr lang="en-GB" sz="2400" b="1" dirty="0">
                <a:latin typeface="Arial" panose="020B0604020202020204" pitchFamily="34" charset="0"/>
                <a:cs typeface="Arial" panose="020B0604020202020204" pitchFamily="34" charset="0"/>
              </a:rPr>
              <a:t>Barriers</a:t>
            </a:r>
          </a:p>
          <a:p>
            <a:pPr marL="685800" lvl="1" indent="-228600" fontAlgn="base">
              <a:lnSpc>
                <a:spcPct val="105000"/>
              </a:lnSpc>
              <a:spcBef>
                <a:spcPts val="800"/>
              </a:spcBef>
              <a:buFont typeface="Courier New" panose="02070309020205020404" pitchFamily="49" charset="0"/>
              <a:buChar char="o"/>
            </a:pPr>
            <a:r>
              <a:rPr lang="en-GB" sz="1600" dirty="0">
                <a:latin typeface="Arial" panose="020B0604020202020204" pitchFamily="34" charset="0"/>
                <a:ea typeface="Times New Roman" panose="02020603050405020304" pitchFamily="18" charset="0"/>
                <a:cs typeface="Arial" panose="020B0604020202020204" pitchFamily="34" charset="0"/>
              </a:rPr>
              <a:t>LA funding models and school budgets</a:t>
            </a:r>
          </a:p>
          <a:p>
            <a:pPr marL="685800" lvl="1" indent="-228600" fontAlgn="base">
              <a:lnSpc>
                <a:spcPct val="105000"/>
              </a:lnSpc>
              <a:spcBef>
                <a:spcPts val="800"/>
              </a:spcBef>
              <a:buFont typeface="Courier New" panose="02070309020205020404" pitchFamily="49" charset="0"/>
              <a:buChar char="o"/>
            </a:pPr>
            <a:r>
              <a:rPr lang="en-GB" sz="1600" dirty="0">
                <a:latin typeface="Arial" panose="020B0604020202020204" pitchFamily="34" charset="0"/>
                <a:ea typeface="Times New Roman" panose="02020603050405020304" pitchFamily="18" charset="0"/>
                <a:cs typeface="Arial" panose="020B0604020202020204" pitchFamily="34" charset="0"/>
              </a:rPr>
              <a:t>Lack of opportunity for early intervention/systemic work</a:t>
            </a:r>
          </a:p>
          <a:p>
            <a:pPr marL="685800" lvl="1" indent="-228600" fontAlgn="base">
              <a:lnSpc>
                <a:spcPct val="105000"/>
              </a:lnSpc>
              <a:spcBef>
                <a:spcPts val="800"/>
              </a:spcBef>
              <a:buFont typeface="Courier New" panose="02070309020205020404" pitchFamily="49" charset="0"/>
              <a:buChar char="o"/>
            </a:pPr>
            <a:r>
              <a:rPr lang="en-GB" sz="1600" dirty="0">
                <a:latin typeface="Arial" panose="020B0604020202020204" pitchFamily="34" charset="0"/>
                <a:ea typeface="Times New Roman" panose="02020603050405020304" pitchFamily="18" charset="0"/>
                <a:cs typeface="Arial" panose="020B0604020202020204" pitchFamily="34" charset="0"/>
              </a:rPr>
              <a:t>Lack of understanding of EP role</a:t>
            </a:r>
          </a:p>
          <a:p>
            <a:pPr marL="685800" lvl="1" indent="-228600" fontAlgn="base">
              <a:lnSpc>
                <a:spcPct val="105000"/>
              </a:lnSpc>
              <a:spcBef>
                <a:spcPts val="800"/>
              </a:spcBef>
              <a:buFont typeface="Courier New" panose="02070309020205020404" pitchFamily="49" charset="0"/>
              <a:buChar char="o"/>
            </a:pPr>
            <a:r>
              <a:rPr lang="en-GB" sz="1600" dirty="0">
                <a:latin typeface="Arial" panose="020B0604020202020204" pitchFamily="34" charset="0"/>
                <a:ea typeface="Times New Roman" panose="02020603050405020304" pitchFamily="18" charset="0"/>
                <a:cs typeface="Arial" panose="020B0604020202020204" pitchFamily="34" charset="0"/>
              </a:rPr>
              <a:t>B</a:t>
            </a:r>
            <a:r>
              <a:rPr lang="en-GB" sz="1600" dirty="0">
                <a:effectLst/>
                <a:latin typeface="Arial" panose="020B0604020202020204" pitchFamily="34" charset="0"/>
                <a:ea typeface="Times New Roman" panose="02020603050405020304" pitchFamily="18" charset="0"/>
                <a:cs typeface="Arial" panose="020B0604020202020204" pitchFamily="34" charset="0"/>
              </a:rPr>
              <a:t>arriers to accessing other services (e.g. CAMHS)</a:t>
            </a:r>
          </a:p>
          <a:p>
            <a:pPr marL="685800" lvl="1" indent="-228600" fontAlgn="base">
              <a:lnSpc>
                <a:spcPct val="105000"/>
              </a:lnSpc>
              <a:spcBef>
                <a:spcPts val="800"/>
              </a:spcBef>
              <a:buFont typeface="Courier New" panose="02070309020205020404" pitchFamily="49" charset="0"/>
              <a:buChar char="o"/>
            </a:pPr>
            <a:r>
              <a:rPr lang="en-GB" sz="1600" dirty="0">
                <a:latin typeface="Arial" panose="020B0604020202020204" pitchFamily="34" charset="0"/>
                <a:ea typeface="Times New Roman" panose="02020603050405020304" pitchFamily="18" charset="0"/>
                <a:cs typeface="Arial" panose="020B0604020202020204" pitchFamily="34" charset="0"/>
              </a:rPr>
              <a:t>S</a:t>
            </a:r>
            <a:r>
              <a:rPr lang="en-GB" sz="1600" dirty="0">
                <a:effectLst/>
                <a:latin typeface="Arial" panose="020B0604020202020204" pitchFamily="34" charset="0"/>
                <a:ea typeface="Times New Roman" panose="02020603050405020304" pitchFamily="18" charset="0"/>
                <a:cs typeface="Arial" panose="020B0604020202020204" pitchFamily="34" charset="0"/>
              </a:rPr>
              <a:t>chools behaviour zero tolerance policies</a:t>
            </a:r>
          </a:p>
          <a:p>
            <a:pPr marL="685800" lvl="1" indent="-228600" fontAlgn="base">
              <a:lnSpc>
                <a:spcPct val="105000"/>
              </a:lnSpc>
              <a:spcBef>
                <a:spcPts val="800"/>
              </a:spcBef>
              <a:buFont typeface="Courier New" panose="02070309020205020404" pitchFamily="49" charset="0"/>
              <a:buChar char="o"/>
            </a:pPr>
            <a:r>
              <a:rPr lang="en-GB" sz="1600" dirty="0">
                <a:effectLst/>
                <a:latin typeface="Arial" panose="020B0604020202020204" pitchFamily="34" charset="0"/>
                <a:ea typeface="Times New Roman" panose="02020603050405020304" pitchFamily="18" charset="0"/>
                <a:cs typeface="Arial" panose="020B0604020202020204" pitchFamily="34" charset="0"/>
              </a:rPr>
              <a:t>Missing mechanisms to collect outcomes data so unaware of impact</a:t>
            </a:r>
          </a:p>
          <a:p>
            <a:pPr marL="685800" lvl="1" indent="-228600" fontAlgn="base">
              <a:lnSpc>
                <a:spcPct val="105000"/>
              </a:lnSpc>
              <a:spcBef>
                <a:spcPts val="800"/>
              </a:spcBef>
              <a:buFont typeface="Courier New" panose="02070309020205020404" pitchFamily="49" charset="0"/>
              <a:buChar char="o"/>
            </a:pP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71655750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4DF6F79-986A-62F4-A4EF-8A2354F72CF2}"/>
              </a:ext>
            </a:extLst>
          </p:cNvPr>
          <p:cNvSpPr txBox="1"/>
          <p:nvPr/>
        </p:nvSpPr>
        <p:spPr>
          <a:xfrm>
            <a:off x="2505456" y="1909138"/>
            <a:ext cx="8522208" cy="498342"/>
          </a:xfrm>
          <a:prstGeom prst="rect">
            <a:avLst/>
          </a:prstGeom>
          <a:noFill/>
        </p:spPr>
        <p:txBody>
          <a:bodyPr wrap="square">
            <a:spAutoFit/>
          </a:bodyPr>
          <a:lstStyle/>
          <a:p>
            <a:pPr marL="342900" lvl="0" indent="-342900" fontAlgn="base">
              <a:lnSpc>
                <a:spcPct val="150000"/>
              </a:lnSpc>
              <a:buSzPts val="1000"/>
              <a:buFont typeface="Symbol" panose="05050102010706020507" pitchFamily="18" charset="2"/>
              <a:buChar char=""/>
              <a:tabLst>
                <a:tab pos="457200" algn="l"/>
              </a:tabLst>
            </a:pPr>
            <a:r>
              <a:rPr lang="en-GB" sz="2000" b="1" dirty="0">
                <a:latin typeface="Arial" panose="020B0604020202020204" pitchFamily="34" charset="0"/>
                <a:ea typeface="Times New Roman" panose="02020603050405020304" pitchFamily="18" charset="0"/>
              </a:rPr>
              <a:t>Comments and questions </a:t>
            </a:r>
            <a:endParaRPr lang="en-GB" sz="2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3189610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92515-7373-FAF8-CDA2-5BA017ADF121}"/>
              </a:ext>
            </a:extLst>
          </p:cNvPr>
          <p:cNvSpPr>
            <a:spLocks noGrp="1"/>
          </p:cNvSpPr>
          <p:nvPr>
            <p:ph type="title"/>
          </p:nvPr>
        </p:nvSpPr>
        <p:spPr>
          <a:xfrm>
            <a:off x="475488" y="493072"/>
            <a:ext cx="8229600" cy="924712"/>
          </a:xfrm>
        </p:spPr>
        <p:txBody>
          <a:bodyPr>
            <a:normAutofit/>
          </a:bodyPr>
          <a:lstStyle/>
          <a:p>
            <a:pPr algn="ctr"/>
            <a:r>
              <a:rPr lang="en-GB" sz="3200" dirty="0">
                <a:latin typeface="Arial" panose="020B0604020202020204" pitchFamily="34" charset="0"/>
                <a:cs typeface="Arial" panose="020B0604020202020204" pitchFamily="34" charset="0"/>
              </a:rPr>
              <a:t>Section 3 Demographic background</a:t>
            </a:r>
          </a:p>
        </p:txBody>
      </p:sp>
      <p:sp>
        <p:nvSpPr>
          <p:cNvPr id="3" name="Content Placeholder 2">
            <a:extLst>
              <a:ext uri="{FF2B5EF4-FFF2-40B4-BE49-F238E27FC236}">
                <a16:creationId xmlns:a16="http://schemas.microsoft.com/office/drawing/2014/main" id="{60F49D22-186B-549B-2257-DC2ED59158A7}"/>
              </a:ext>
            </a:extLst>
          </p:cNvPr>
          <p:cNvSpPr>
            <a:spLocks noGrp="1"/>
          </p:cNvSpPr>
          <p:nvPr>
            <p:ph idx="1"/>
          </p:nvPr>
        </p:nvSpPr>
        <p:spPr>
          <a:xfrm>
            <a:off x="457200" y="1512278"/>
            <a:ext cx="8229600" cy="4255476"/>
          </a:xfrm>
        </p:spPr>
        <p:txBody>
          <a:bodyPr>
            <a:normAutofit fontScale="77500" lnSpcReduction="20000"/>
          </a:bodyPr>
          <a:lstStyle/>
          <a:p>
            <a:pPr marL="0" indent="0">
              <a:buNone/>
            </a:pPr>
            <a:r>
              <a:rPr lang="en-GB" sz="3000" u="sng" dirty="0"/>
              <a:t>Quantitative data sources on Educational Psychologists (EPs):</a:t>
            </a:r>
          </a:p>
          <a:p>
            <a:r>
              <a:rPr lang="en-GB" sz="3000" dirty="0"/>
              <a:t>Association of Educational Psychologists (AEP) membership list for 2022. Covers qualified and currently practising EPs (Full members) and Trainees. Data includes age, gender, ethnicity, AEP region, dates of training and name of employer.</a:t>
            </a:r>
          </a:p>
          <a:p>
            <a:r>
              <a:rPr lang="en-GB" sz="3000" dirty="0"/>
              <a:t>Health and Care Practitioners Council (HCPC) register (2021) of EPs who can prove their professional status. Data includes age, geographical location of registration, and region.</a:t>
            </a:r>
          </a:p>
          <a:p>
            <a:r>
              <a:rPr lang="en-GB" sz="3000" dirty="0"/>
              <a:t>DfE School Workforce Census data 2010 to 2021. This  asks local authorities to report the headcount of EPs working for a Local (Education) Authority. The dataset provides a time-series for 2010 to 2021, broken down by full- and part-time working.</a:t>
            </a:r>
          </a:p>
          <a:p>
            <a:pPr marL="0" indent="0">
              <a:buNone/>
            </a:pPr>
            <a:endParaRPr lang="en-GB" sz="3000" u="sng" dirty="0"/>
          </a:p>
        </p:txBody>
      </p:sp>
    </p:spTree>
    <p:extLst>
      <p:ext uri="{BB962C8B-B14F-4D97-AF65-F5344CB8AC3E}">
        <p14:creationId xmlns:p14="http://schemas.microsoft.com/office/powerpoint/2010/main" val="250455915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F4EDB-A0CB-96DD-D188-30AFEFBA09B7}"/>
              </a:ext>
            </a:extLst>
          </p:cNvPr>
          <p:cNvSpPr>
            <a:spLocks noGrp="1"/>
          </p:cNvSpPr>
          <p:nvPr>
            <p:ph type="title"/>
          </p:nvPr>
        </p:nvSpPr>
        <p:spPr/>
        <p:txBody>
          <a:bodyPr/>
          <a:lstStyle/>
          <a:p>
            <a:r>
              <a:rPr lang="en-GB" dirty="0"/>
              <a:t>Deficiencies of data</a:t>
            </a:r>
          </a:p>
        </p:txBody>
      </p:sp>
      <p:sp>
        <p:nvSpPr>
          <p:cNvPr id="3" name="Content Placeholder 2">
            <a:extLst>
              <a:ext uri="{FF2B5EF4-FFF2-40B4-BE49-F238E27FC236}">
                <a16:creationId xmlns:a16="http://schemas.microsoft.com/office/drawing/2014/main" id="{C3F1B837-30C7-535D-B907-0DC505410304}"/>
              </a:ext>
            </a:extLst>
          </p:cNvPr>
          <p:cNvSpPr>
            <a:spLocks noGrp="1"/>
          </p:cNvSpPr>
          <p:nvPr>
            <p:ph idx="1"/>
          </p:nvPr>
        </p:nvSpPr>
        <p:spPr/>
        <p:txBody>
          <a:bodyPr>
            <a:normAutofit fontScale="47500" lnSpcReduction="20000"/>
          </a:bodyPr>
          <a:lstStyle/>
          <a:p>
            <a:r>
              <a:rPr lang="en-GB" dirty="0"/>
              <a:t>AEP data does not include a time-series of data. There is no data on flows onto and off the register. The ethnic group classification is poor (white is included in the Other category) and training dates only recorded from 2010. This is data from a membership association, and it is therefore unclear what proportion of total EP employment is represented by this source.</a:t>
            </a:r>
          </a:p>
          <a:p>
            <a:r>
              <a:rPr lang="en-GB" dirty="0"/>
              <a:t>HCPC data does not record if EP is currently practising, an associate or retired. Presumably those in training are not included. Data is a snapshot for June 2021. No information on employers or self-employment. No data on flows onto and off the register from year to year. Variables such as gender/sex, ethnicity and nationality are not recorded (for this project, sex was imputed from forenames). It is not clear whether the address on the register is the place of residence or place of work.</a:t>
            </a:r>
          </a:p>
          <a:p>
            <a:r>
              <a:rPr lang="en-GB" dirty="0"/>
              <a:t>There is no information on the degree to which AEP and HCPC registers overlap. The register data provides no information on full- or part-time working.</a:t>
            </a:r>
          </a:p>
          <a:p>
            <a:r>
              <a:rPr lang="en-GB" dirty="0"/>
              <a:t>The School Workforce Census (SWC) provides total employment by full and part-time status for all Local Authorities (LAs) in England. It provides a time-series from 2010 to 2021, but there are gaps in the data for individual LAs. It is not clear whether this is due to changes in number employed or failure of individual LAs to respond to the survey. The SWC does not record EPs employed by schools (a number of EPs on the AEP membership list are employed by schools or Higher Education establishments). </a:t>
            </a:r>
          </a:p>
          <a:p>
            <a:r>
              <a:rPr lang="en-GB" dirty="0"/>
              <a:t>The next slide shows the data available from the three sources and illustrates that while the number on the AEP register and identified in the SWC are similar, there are many more EPs on the HCPC register.</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57038745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F0CB5-9DC8-0321-4D8E-136025CD9A44}"/>
              </a:ext>
            </a:extLst>
          </p:cNvPr>
          <p:cNvSpPr>
            <a:spLocks noGrp="1"/>
          </p:cNvSpPr>
          <p:nvPr>
            <p:ph type="title"/>
          </p:nvPr>
        </p:nvSpPr>
        <p:spPr/>
        <p:txBody>
          <a:bodyPr>
            <a:normAutofit fontScale="90000"/>
          </a:bodyPr>
          <a:lstStyle/>
          <a:p>
            <a:r>
              <a:rPr lang="en-GB" dirty="0"/>
              <a:t>Alternative measures from data sources</a:t>
            </a:r>
          </a:p>
        </p:txBody>
      </p:sp>
      <p:graphicFrame>
        <p:nvGraphicFramePr>
          <p:cNvPr id="4" name="Content Placeholder 3">
            <a:extLst>
              <a:ext uri="{FF2B5EF4-FFF2-40B4-BE49-F238E27FC236}">
                <a16:creationId xmlns:a16="http://schemas.microsoft.com/office/drawing/2014/main" id="{3C5FF7AC-0BC8-E140-E891-6E2D2BB91A7D}"/>
              </a:ext>
            </a:extLst>
          </p:cNvPr>
          <p:cNvGraphicFramePr>
            <a:graphicFrameLocks noGrp="1"/>
          </p:cNvGraphicFramePr>
          <p:nvPr>
            <p:ph idx="1"/>
            <p:extLst>
              <p:ext uri="{D42A27DB-BD31-4B8C-83A1-F6EECF244321}">
                <p14:modId xmlns:p14="http://schemas.microsoft.com/office/powerpoint/2010/main" val="39904094"/>
              </p:ext>
            </p:extLst>
          </p:nvPr>
        </p:nvGraphicFramePr>
        <p:xfrm>
          <a:off x="868100" y="1632029"/>
          <a:ext cx="7818700" cy="3912248"/>
        </p:xfrm>
        <a:graphic>
          <a:graphicData uri="http://schemas.openxmlformats.org/drawingml/2006/table">
            <a:tbl>
              <a:tblPr firstRow="1" firstCol="1" bandRow="1">
                <a:tableStyleId>{5C22544A-7EE6-4342-B048-85BDC9FD1C3A}</a:tableStyleId>
              </a:tblPr>
              <a:tblGrid>
                <a:gridCol w="1954675">
                  <a:extLst>
                    <a:ext uri="{9D8B030D-6E8A-4147-A177-3AD203B41FA5}">
                      <a16:colId xmlns:a16="http://schemas.microsoft.com/office/drawing/2014/main" val="3404695301"/>
                    </a:ext>
                  </a:extLst>
                </a:gridCol>
                <a:gridCol w="1954675">
                  <a:extLst>
                    <a:ext uri="{9D8B030D-6E8A-4147-A177-3AD203B41FA5}">
                      <a16:colId xmlns:a16="http://schemas.microsoft.com/office/drawing/2014/main" val="250818182"/>
                    </a:ext>
                  </a:extLst>
                </a:gridCol>
                <a:gridCol w="1954675">
                  <a:extLst>
                    <a:ext uri="{9D8B030D-6E8A-4147-A177-3AD203B41FA5}">
                      <a16:colId xmlns:a16="http://schemas.microsoft.com/office/drawing/2014/main" val="2760229596"/>
                    </a:ext>
                  </a:extLst>
                </a:gridCol>
                <a:gridCol w="1954675">
                  <a:extLst>
                    <a:ext uri="{9D8B030D-6E8A-4147-A177-3AD203B41FA5}">
                      <a16:colId xmlns:a16="http://schemas.microsoft.com/office/drawing/2014/main" val="3976077023"/>
                    </a:ext>
                  </a:extLst>
                </a:gridCol>
              </a:tblGrid>
              <a:tr h="260014">
                <a:tc>
                  <a:txBody>
                    <a:bodyPr/>
                    <a:lstStyle/>
                    <a:p>
                      <a:pPr>
                        <a:lnSpc>
                          <a:spcPct val="107000"/>
                        </a:lnSpc>
                        <a:spcAft>
                          <a:spcPts val="800"/>
                        </a:spcAft>
                      </a:pPr>
                      <a:r>
                        <a:rPr lang="en-GB"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AEP (2022)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HCPC (2020)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SWC (2021)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58762691"/>
                  </a:ext>
                </a:extLst>
              </a:tr>
              <a:tr h="260014">
                <a:tc>
                  <a:txBody>
                    <a:bodyPr/>
                    <a:lstStyle/>
                    <a:p>
                      <a:pPr>
                        <a:lnSpc>
                          <a:spcPct val="107000"/>
                        </a:lnSpc>
                        <a:spcAft>
                          <a:spcPts val="800"/>
                        </a:spcAft>
                      </a:pPr>
                      <a:r>
                        <a:rPr lang="en-GB" sz="1100">
                          <a:effectLst/>
                        </a:rPr>
                        <a:t>Headcount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2897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4763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77220855"/>
                  </a:ext>
                </a:extLst>
              </a:tr>
              <a:tr h="260014">
                <a:tc>
                  <a:txBody>
                    <a:bodyPr/>
                    <a:lstStyle/>
                    <a:p>
                      <a:pPr>
                        <a:lnSpc>
                          <a:spcPct val="107000"/>
                        </a:lnSpc>
                        <a:spcAft>
                          <a:spcPts val="800"/>
                        </a:spcAft>
                      </a:pPr>
                      <a:r>
                        <a:rPr lang="en-GB" sz="1100">
                          <a:effectLst/>
                        </a:rPr>
                        <a:t>Age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23031229"/>
                  </a:ext>
                </a:extLst>
              </a:tr>
              <a:tr h="260014">
                <a:tc>
                  <a:txBody>
                    <a:bodyPr/>
                    <a:lstStyle/>
                    <a:p>
                      <a:pPr>
                        <a:lnSpc>
                          <a:spcPct val="107000"/>
                        </a:lnSpc>
                        <a:spcAft>
                          <a:spcPts val="800"/>
                        </a:spcAft>
                      </a:pPr>
                      <a:r>
                        <a:rPr lang="en-GB" sz="1100">
                          <a:effectLst/>
                        </a:rPr>
                        <a:t>Gender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Yes (estimated)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61212907"/>
                  </a:ext>
                </a:extLst>
              </a:tr>
              <a:tr h="260014">
                <a:tc>
                  <a:txBody>
                    <a:bodyPr/>
                    <a:lstStyle/>
                    <a:p>
                      <a:pPr>
                        <a:lnSpc>
                          <a:spcPct val="107000"/>
                        </a:lnSpc>
                        <a:spcAft>
                          <a:spcPts val="800"/>
                        </a:spcAft>
                      </a:pPr>
                      <a:r>
                        <a:rPr lang="en-GB" sz="1100">
                          <a:effectLst/>
                        </a:rPr>
                        <a:t>Region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Yes (AEP regions)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Yes (from postcode)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15383356"/>
                  </a:ext>
                </a:extLst>
              </a:tr>
              <a:tr h="260014">
                <a:tc>
                  <a:txBody>
                    <a:bodyPr/>
                    <a:lstStyle/>
                    <a:p>
                      <a:pPr>
                        <a:lnSpc>
                          <a:spcPct val="107000"/>
                        </a:lnSpc>
                        <a:spcAft>
                          <a:spcPts val="800"/>
                        </a:spcAft>
                      </a:pPr>
                      <a:r>
                        <a:rPr lang="en-GB" sz="1100">
                          <a:effectLst/>
                        </a:rPr>
                        <a:t>Trainees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421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50050391"/>
                  </a:ext>
                </a:extLst>
              </a:tr>
              <a:tr h="260014">
                <a:tc>
                  <a:txBody>
                    <a:bodyPr/>
                    <a:lstStyle/>
                    <a:p>
                      <a:pPr>
                        <a:lnSpc>
                          <a:spcPct val="107000"/>
                        </a:lnSpc>
                        <a:spcAft>
                          <a:spcPts val="800"/>
                        </a:spcAft>
                      </a:pPr>
                      <a:r>
                        <a:rPr lang="en-GB" sz="1100">
                          <a:effectLst/>
                        </a:rPr>
                        <a:t>Employed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2595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2162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81728750"/>
                  </a:ext>
                </a:extLst>
              </a:tr>
              <a:tr h="260014">
                <a:tc>
                  <a:txBody>
                    <a:bodyPr/>
                    <a:lstStyle/>
                    <a:p>
                      <a:pPr>
                        <a:lnSpc>
                          <a:spcPct val="107000"/>
                        </a:lnSpc>
                        <a:spcAft>
                          <a:spcPts val="800"/>
                        </a:spcAft>
                      </a:pPr>
                      <a:r>
                        <a:rPr lang="en-GB" sz="1100">
                          <a:effectLst/>
                        </a:rPr>
                        <a:t>Local authority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2182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2162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42380394"/>
                  </a:ext>
                </a:extLst>
              </a:tr>
              <a:tr h="260014">
                <a:tc>
                  <a:txBody>
                    <a:bodyPr/>
                    <a:lstStyle/>
                    <a:p>
                      <a:pPr>
                        <a:lnSpc>
                          <a:spcPct val="107000"/>
                        </a:lnSpc>
                        <a:spcAft>
                          <a:spcPts val="800"/>
                        </a:spcAft>
                      </a:pPr>
                      <a:r>
                        <a:rPr lang="en-GB" sz="1100">
                          <a:effectLst/>
                        </a:rPr>
                        <a:t>Full-time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1016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16909031"/>
                  </a:ext>
                </a:extLst>
              </a:tr>
              <a:tr h="260014">
                <a:tc>
                  <a:txBody>
                    <a:bodyPr/>
                    <a:lstStyle/>
                    <a:p>
                      <a:pPr>
                        <a:lnSpc>
                          <a:spcPct val="107000"/>
                        </a:lnSpc>
                        <a:spcAft>
                          <a:spcPts val="800"/>
                        </a:spcAft>
                      </a:pPr>
                      <a:r>
                        <a:rPr lang="en-GB" sz="1100">
                          <a:effectLst/>
                        </a:rPr>
                        <a:t>Part-time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1146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0415174"/>
                  </a:ext>
                </a:extLst>
              </a:tr>
              <a:tr h="260014">
                <a:tc>
                  <a:txBody>
                    <a:bodyPr/>
                    <a:lstStyle/>
                    <a:p>
                      <a:pPr>
                        <a:lnSpc>
                          <a:spcPct val="107000"/>
                        </a:lnSpc>
                        <a:spcAft>
                          <a:spcPts val="800"/>
                        </a:spcAft>
                      </a:pPr>
                      <a:r>
                        <a:rPr lang="en-GB" sz="1100">
                          <a:effectLst/>
                        </a:rPr>
                        <a:t>Gender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55668500"/>
                  </a:ext>
                </a:extLst>
              </a:tr>
              <a:tr h="260014">
                <a:tc>
                  <a:txBody>
                    <a:bodyPr/>
                    <a:lstStyle/>
                    <a:p>
                      <a:pPr>
                        <a:lnSpc>
                          <a:spcPct val="107000"/>
                        </a:lnSpc>
                        <a:spcAft>
                          <a:spcPts val="800"/>
                        </a:spcAft>
                      </a:pPr>
                      <a:r>
                        <a:rPr lang="en-GB" sz="1100">
                          <a:effectLst/>
                        </a:rPr>
                        <a:t>Region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38106148"/>
                  </a:ext>
                </a:extLst>
              </a:tr>
              <a:tr h="532066">
                <a:tc>
                  <a:txBody>
                    <a:bodyPr/>
                    <a:lstStyle/>
                    <a:p>
                      <a:pPr>
                        <a:lnSpc>
                          <a:spcPct val="107000"/>
                        </a:lnSpc>
                        <a:spcAft>
                          <a:spcPts val="800"/>
                        </a:spcAft>
                      </a:pPr>
                      <a:r>
                        <a:rPr lang="en-GB" sz="1100">
                          <a:effectLst/>
                        </a:rPr>
                        <a:t>Self-employed (only)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241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09554841"/>
                  </a:ext>
                </a:extLst>
              </a:tr>
              <a:tr h="260014">
                <a:tc>
                  <a:txBody>
                    <a:bodyPr/>
                    <a:lstStyle/>
                    <a:p>
                      <a:pPr>
                        <a:lnSpc>
                          <a:spcPct val="107000"/>
                        </a:lnSpc>
                        <a:spcAft>
                          <a:spcPts val="800"/>
                        </a:spcAft>
                      </a:pPr>
                      <a:r>
                        <a:rPr lang="en-GB" sz="1100">
                          <a:effectLst/>
                        </a:rPr>
                        <a:t>Age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a:effectLst/>
                        </a:rPr>
                        <a:t>n/a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100" dirty="0">
                          <a:effectLst/>
                        </a:rPr>
                        <a:t>n/a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39728955"/>
                  </a:ext>
                </a:extLst>
              </a:tr>
            </a:tbl>
          </a:graphicData>
        </a:graphic>
      </p:graphicFrame>
    </p:spTree>
    <p:extLst>
      <p:ext uri="{BB962C8B-B14F-4D97-AF65-F5344CB8AC3E}">
        <p14:creationId xmlns:p14="http://schemas.microsoft.com/office/powerpoint/2010/main" val="376942704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A22AE-1BC4-B58D-0A0D-45242BC0FF97}"/>
              </a:ext>
            </a:extLst>
          </p:cNvPr>
          <p:cNvSpPr>
            <a:spLocks noGrp="1"/>
          </p:cNvSpPr>
          <p:nvPr>
            <p:ph type="title"/>
          </p:nvPr>
        </p:nvSpPr>
        <p:spPr/>
        <p:txBody>
          <a:bodyPr>
            <a:normAutofit fontScale="90000"/>
          </a:bodyPr>
          <a:lstStyle/>
          <a:p>
            <a:r>
              <a:rPr lang="en-GB" dirty="0"/>
              <a:t>Age and gender profile of Educational Psychologists (HCPC)</a:t>
            </a:r>
          </a:p>
        </p:txBody>
      </p:sp>
      <p:graphicFrame>
        <p:nvGraphicFramePr>
          <p:cNvPr id="6" name="Content Placeholder 5">
            <a:extLst>
              <a:ext uri="{FF2B5EF4-FFF2-40B4-BE49-F238E27FC236}">
                <a16:creationId xmlns:a16="http://schemas.microsoft.com/office/drawing/2014/main" id="{B7685DB0-7D83-548B-5E56-ED04087EAB5E}"/>
              </a:ext>
            </a:extLst>
          </p:cNvPr>
          <p:cNvGraphicFramePr>
            <a:graphicFrameLocks noGrp="1"/>
          </p:cNvGraphicFramePr>
          <p:nvPr>
            <p:ph sz="half" idx="1"/>
            <p:extLst>
              <p:ext uri="{D42A27DB-BD31-4B8C-83A1-F6EECF244321}">
                <p14:modId xmlns:p14="http://schemas.microsoft.com/office/powerpoint/2010/main" val="1694281870"/>
              </p:ext>
            </p:extLst>
          </p:nvPr>
        </p:nvGraphicFramePr>
        <p:xfrm>
          <a:off x="457200" y="1558925"/>
          <a:ext cx="4038600" cy="4337050"/>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6">
            <a:extLst>
              <a:ext uri="{FF2B5EF4-FFF2-40B4-BE49-F238E27FC236}">
                <a16:creationId xmlns:a16="http://schemas.microsoft.com/office/drawing/2014/main" id="{E35C4736-8969-7901-6104-D0DF2F47DF81}"/>
              </a:ext>
            </a:extLst>
          </p:cNvPr>
          <p:cNvSpPr>
            <a:spLocks noGrp="1"/>
          </p:cNvSpPr>
          <p:nvPr>
            <p:ph sz="half" idx="2"/>
          </p:nvPr>
        </p:nvSpPr>
        <p:spPr/>
        <p:txBody>
          <a:bodyPr>
            <a:normAutofit fontScale="85000" lnSpcReduction="20000"/>
          </a:bodyPr>
          <a:lstStyle/>
          <a:p>
            <a:r>
              <a:rPr lang="en-GB" dirty="0"/>
              <a:t>HCPC data reveals EPs are mostly (84%) female.</a:t>
            </a:r>
          </a:p>
          <a:p>
            <a:r>
              <a:rPr lang="en-GB" dirty="0"/>
              <a:t>Mean age is 49 (48.1 for females).</a:t>
            </a:r>
          </a:p>
          <a:p>
            <a:r>
              <a:rPr lang="en-GB" dirty="0"/>
              <a:t>Only 27.6% are aged under 40, and a fifth (21.4%) aged 60 or more. </a:t>
            </a:r>
          </a:p>
          <a:p>
            <a:r>
              <a:rPr lang="en-GB" dirty="0"/>
              <a:t>The percentage male increases as age increases (over a fifth of those aged over 65) </a:t>
            </a:r>
          </a:p>
        </p:txBody>
      </p:sp>
    </p:spTree>
    <p:extLst>
      <p:ext uri="{BB962C8B-B14F-4D97-AF65-F5344CB8AC3E}">
        <p14:creationId xmlns:p14="http://schemas.microsoft.com/office/powerpoint/2010/main" val="36853791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68A8D-977F-0670-4A8A-B44BC160FCFD}"/>
              </a:ext>
            </a:extLst>
          </p:cNvPr>
          <p:cNvSpPr>
            <a:spLocks noGrp="1"/>
          </p:cNvSpPr>
          <p:nvPr>
            <p:ph type="title"/>
          </p:nvPr>
        </p:nvSpPr>
        <p:spPr/>
        <p:txBody>
          <a:bodyPr/>
          <a:lstStyle/>
          <a:p>
            <a:r>
              <a:rPr lang="en-GB" dirty="0"/>
              <a:t>Ethnic profile (AEP)</a:t>
            </a:r>
          </a:p>
        </p:txBody>
      </p:sp>
      <p:sp>
        <p:nvSpPr>
          <p:cNvPr id="4" name="Content Placeholder 3">
            <a:extLst>
              <a:ext uri="{FF2B5EF4-FFF2-40B4-BE49-F238E27FC236}">
                <a16:creationId xmlns:a16="http://schemas.microsoft.com/office/drawing/2014/main" id="{4B30E359-4198-88EC-BAB0-EACE2C3ECFDC}"/>
              </a:ext>
            </a:extLst>
          </p:cNvPr>
          <p:cNvSpPr>
            <a:spLocks noGrp="1"/>
          </p:cNvSpPr>
          <p:nvPr>
            <p:ph sz="half" idx="2"/>
          </p:nvPr>
        </p:nvSpPr>
        <p:spPr/>
        <p:txBody>
          <a:bodyPr>
            <a:normAutofit fontScale="70000" lnSpcReduction="20000"/>
          </a:bodyPr>
          <a:lstStyle/>
          <a:p>
            <a:r>
              <a:rPr lang="en-GB" dirty="0"/>
              <a:t>The AEP data records ethnicity, but a high percentage are recorded as “Other”. This category includes white people and only </a:t>
            </a:r>
          </a:p>
          <a:p>
            <a:r>
              <a:rPr lang="en-GB" dirty="0"/>
              <a:t>Excluding this category, 81% of registrants were white, 7.8% from Black ethnic groups, 6.9% from South Asian groups and 2.8% of mixed parentage.</a:t>
            </a:r>
          </a:p>
          <a:p>
            <a:r>
              <a:rPr lang="en-GB" dirty="0"/>
              <a:t>Black-Caribbean (5%) is the largest individual minority ethnic group.</a:t>
            </a:r>
          </a:p>
        </p:txBody>
      </p:sp>
      <p:graphicFrame>
        <p:nvGraphicFramePr>
          <p:cNvPr id="5" name="Content Placeholder 4">
            <a:extLst>
              <a:ext uri="{FF2B5EF4-FFF2-40B4-BE49-F238E27FC236}">
                <a16:creationId xmlns:a16="http://schemas.microsoft.com/office/drawing/2014/main" id="{CD2FA19E-4721-3623-B40A-45547513A652}"/>
              </a:ext>
            </a:extLst>
          </p:cNvPr>
          <p:cNvGraphicFramePr>
            <a:graphicFrameLocks noGrp="1"/>
          </p:cNvGraphicFramePr>
          <p:nvPr>
            <p:ph sz="half" idx="1"/>
          </p:nvPr>
        </p:nvGraphicFramePr>
        <p:xfrm>
          <a:off x="457200" y="1558925"/>
          <a:ext cx="4038600" cy="43370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993029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94F6F-173F-4AA8-F65E-7B5F4759EB00}"/>
              </a:ext>
            </a:extLst>
          </p:cNvPr>
          <p:cNvSpPr>
            <a:spLocks noGrp="1"/>
          </p:cNvSpPr>
          <p:nvPr>
            <p:ph type="title"/>
          </p:nvPr>
        </p:nvSpPr>
        <p:spPr/>
        <p:txBody>
          <a:bodyPr/>
          <a:lstStyle/>
          <a:p>
            <a:r>
              <a:rPr lang="en-GB" dirty="0"/>
              <a:t>Employment (AEP and SWC data)</a:t>
            </a:r>
          </a:p>
        </p:txBody>
      </p:sp>
      <p:sp>
        <p:nvSpPr>
          <p:cNvPr id="7" name="Content Placeholder 6">
            <a:extLst>
              <a:ext uri="{FF2B5EF4-FFF2-40B4-BE49-F238E27FC236}">
                <a16:creationId xmlns:a16="http://schemas.microsoft.com/office/drawing/2014/main" id="{8ACB55D3-8B04-2258-C6F4-A87B98341C14}"/>
              </a:ext>
            </a:extLst>
          </p:cNvPr>
          <p:cNvSpPr>
            <a:spLocks noGrp="1"/>
          </p:cNvSpPr>
          <p:nvPr>
            <p:ph sz="half" idx="1"/>
          </p:nvPr>
        </p:nvSpPr>
        <p:spPr>
          <a:xfrm>
            <a:off x="533400" y="1559169"/>
            <a:ext cx="4038600" cy="4193449"/>
          </a:xfrm>
        </p:spPr>
        <p:txBody>
          <a:bodyPr>
            <a:normAutofit fontScale="85000" lnSpcReduction="20000"/>
          </a:bodyPr>
          <a:lstStyle/>
          <a:p>
            <a:r>
              <a:rPr lang="en-GB" sz="1800" dirty="0"/>
              <a:t>SWC regional data on EPs working for LAs:</a:t>
            </a:r>
          </a:p>
          <a:p>
            <a:endParaRPr lang="en-GB" dirty="0"/>
          </a:p>
          <a:p>
            <a:endParaRPr lang="en-GB" dirty="0"/>
          </a:p>
          <a:p>
            <a:endParaRPr lang="en-GB" dirty="0"/>
          </a:p>
          <a:p>
            <a:endParaRPr lang="en-GB" dirty="0"/>
          </a:p>
          <a:p>
            <a:endParaRPr lang="en-GB" dirty="0"/>
          </a:p>
          <a:p>
            <a:r>
              <a:rPr lang="en-GB" sz="1600" dirty="0"/>
              <a:t>Around half work part</a:t>
            </a:r>
          </a:p>
          <a:p>
            <a:endParaRPr lang="en-GB" sz="1600" dirty="0"/>
          </a:p>
          <a:p>
            <a:endParaRPr lang="en-GB" sz="1600" dirty="0"/>
          </a:p>
          <a:p>
            <a:endParaRPr lang="en-GB" sz="1600" dirty="0"/>
          </a:p>
          <a:p>
            <a:endParaRPr lang="en-GB" sz="1600" dirty="0"/>
          </a:p>
          <a:p>
            <a:r>
              <a:rPr lang="en-GB" sz="1600" dirty="0"/>
              <a:t>Around half of EPs in LAs work part-time</a:t>
            </a:r>
          </a:p>
          <a:p>
            <a:r>
              <a:rPr lang="en-GB" sz="1600" dirty="0"/>
              <a:t>Mean employment presented due to annual variability in response to survey.</a:t>
            </a:r>
          </a:p>
          <a:p>
            <a:endParaRPr lang="en-GB" dirty="0"/>
          </a:p>
          <a:p>
            <a:endParaRPr lang="en-GB" dirty="0"/>
          </a:p>
        </p:txBody>
      </p:sp>
      <p:sp>
        <p:nvSpPr>
          <p:cNvPr id="10" name="Content Placeholder 9">
            <a:extLst>
              <a:ext uri="{FF2B5EF4-FFF2-40B4-BE49-F238E27FC236}">
                <a16:creationId xmlns:a16="http://schemas.microsoft.com/office/drawing/2014/main" id="{EC19DD0D-ACB2-2407-DAAA-B4824CEF57B2}"/>
              </a:ext>
            </a:extLst>
          </p:cNvPr>
          <p:cNvSpPr>
            <a:spLocks noGrp="1"/>
          </p:cNvSpPr>
          <p:nvPr>
            <p:ph sz="half" idx="2"/>
          </p:nvPr>
        </p:nvSpPr>
        <p:spPr/>
        <p:txBody>
          <a:bodyPr>
            <a:normAutofit fontScale="85000" lnSpcReduction="20000"/>
          </a:bodyPr>
          <a:lstStyle/>
          <a:p>
            <a:r>
              <a:rPr lang="en-GB" sz="2000" dirty="0"/>
              <a:t>AEP data reveals:</a:t>
            </a:r>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r>
              <a:rPr lang="en-GB" sz="2000" dirty="0"/>
              <a:t>Over 90 per cent of AEP members in work were working for local authorities.</a:t>
            </a:r>
          </a:p>
          <a:p>
            <a:r>
              <a:rPr lang="en-GB" sz="2000" dirty="0"/>
              <a:t>About one-eighth were self-employed, either entirely or also working for another employer </a:t>
            </a:r>
          </a:p>
          <a:p>
            <a:endParaRPr lang="en-GB" sz="2000" dirty="0"/>
          </a:p>
          <a:p>
            <a:endParaRPr lang="en-GB" dirty="0"/>
          </a:p>
          <a:p>
            <a:endParaRPr lang="en-GB" dirty="0"/>
          </a:p>
          <a:p>
            <a:endParaRPr lang="en-GB" dirty="0"/>
          </a:p>
          <a:p>
            <a:pPr marL="0" indent="0">
              <a:buNone/>
            </a:pPr>
            <a:endParaRPr lang="en-GB" dirty="0"/>
          </a:p>
          <a:p>
            <a:endParaRPr lang="en-GB" dirty="0"/>
          </a:p>
          <a:p>
            <a:endParaRPr lang="en-GB" dirty="0"/>
          </a:p>
        </p:txBody>
      </p:sp>
      <p:graphicFrame>
        <p:nvGraphicFramePr>
          <p:cNvPr id="12" name="Table 11">
            <a:extLst>
              <a:ext uri="{FF2B5EF4-FFF2-40B4-BE49-F238E27FC236}">
                <a16:creationId xmlns:a16="http://schemas.microsoft.com/office/drawing/2014/main" id="{F64B0330-F516-B483-0D7D-B08CD3DC8C26}"/>
              </a:ext>
            </a:extLst>
          </p:cNvPr>
          <p:cNvGraphicFramePr>
            <a:graphicFrameLocks noGrp="1"/>
          </p:cNvGraphicFramePr>
          <p:nvPr>
            <p:extLst>
              <p:ext uri="{D42A27DB-BD31-4B8C-83A1-F6EECF244321}">
                <p14:modId xmlns:p14="http://schemas.microsoft.com/office/powerpoint/2010/main" val="1817124434"/>
              </p:ext>
            </p:extLst>
          </p:nvPr>
        </p:nvGraphicFramePr>
        <p:xfrm>
          <a:off x="844550" y="2087875"/>
          <a:ext cx="3611703" cy="2634600"/>
        </p:xfrm>
        <a:graphic>
          <a:graphicData uri="http://schemas.openxmlformats.org/drawingml/2006/table">
            <a:tbl>
              <a:tblPr>
                <a:tableStyleId>{5C22544A-7EE6-4342-B048-85BDC9FD1C3A}</a:tableStyleId>
              </a:tblPr>
              <a:tblGrid>
                <a:gridCol w="1321992">
                  <a:extLst>
                    <a:ext uri="{9D8B030D-6E8A-4147-A177-3AD203B41FA5}">
                      <a16:colId xmlns:a16="http://schemas.microsoft.com/office/drawing/2014/main" val="1181935777"/>
                    </a:ext>
                  </a:extLst>
                </a:gridCol>
                <a:gridCol w="648546">
                  <a:extLst>
                    <a:ext uri="{9D8B030D-6E8A-4147-A177-3AD203B41FA5}">
                      <a16:colId xmlns:a16="http://schemas.microsoft.com/office/drawing/2014/main" val="2213456976"/>
                    </a:ext>
                  </a:extLst>
                </a:gridCol>
                <a:gridCol w="575126">
                  <a:extLst>
                    <a:ext uri="{9D8B030D-6E8A-4147-A177-3AD203B41FA5}">
                      <a16:colId xmlns:a16="http://schemas.microsoft.com/office/drawing/2014/main" val="2810645151"/>
                    </a:ext>
                  </a:extLst>
                </a:gridCol>
                <a:gridCol w="526179">
                  <a:extLst>
                    <a:ext uri="{9D8B030D-6E8A-4147-A177-3AD203B41FA5}">
                      <a16:colId xmlns:a16="http://schemas.microsoft.com/office/drawing/2014/main" val="3422135615"/>
                    </a:ext>
                  </a:extLst>
                </a:gridCol>
                <a:gridCol w="539860">
                  <a:extLst>
                    <a:ext uri="{9D8B030D-6E8A-4147-A177-3AD203B41FA5}">
                      <a16:colId xmlns:a16="http://schemas.microsoft.com/office/drawing/2014/main" val="555767705"/>
                    </a:ext>
                  </a:extLst>
                </a:gridCol>
              </a:tblGrid>
              <a:tr h="377862">
                <a:tc>
                  <a:txBody>
                    <a:bodyPr/>
                    <a:lstStyle/>
                    <a:p>
                      <a:pPr algn="l" fontAlgn="b"/>
                      <a:endParaRPr lang="en-GB" sz="1100" u="none" strike="noStrike" dirty="0">
                        <a:effectLst/>
                      </a:endParaRPr>
                    </a:p>
                  </a:txBody>
                  <a:tcPr marL="9525" marR="9525" marT="9525" marB="0" anchor="b"/>
                </a:tc>
                <a:tc>
                  <a:txBody>
                    <a:bodyPr/>
                    <a:lstStyle/>
                    <a:p>
                      <a:pPr algn="l" fontAlgn="b"/>
                      <a:r>
                        <a:rPr lang="en-GB" sz="1100" u="none" strike="noStrike">
                          <a:effectLst/>
                        </a:rPr>
                        <a:t>Mean 2010-21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dirty="0">
                          <a:effectLst/>
                        </a:rPr>
                        <a:t>Change </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 change</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 part-time</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94253132"/>
                  </a:ext>
                </a:extLst>
              </a:tr>
              <a:tr h="208764">
                <a:tc>
                  <a:txBody>
                    <a:bodyPr/>
                    <a:lstStyle/>
                    <a:p>
                      <a:pPr algn="l" fontAlgn="b"/>
                      <a:r>
                        <a:rPr lang="en-GB" sz="1100" u="none" strike="noStrike">
                          <a:effectLst/>
                        </a:rPr>
                        <a:t>East of England</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234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26.7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46.6</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7196099"/>
                  </a:ext>
                </a:extLst>
              </a:tr>
              <a:tr h="208764">
                <a:tc>
                  <a:txBody>
                    <a:bodyPr/>
                    <a:lstStyle/>
                    <a:p>
                      <a:pPr algn="l" fontAlgn="b"/>
                      <a:r>
                        <a:rPr lang="en-GB" sz="1100" u="none" strike="noStrike">
                          <a:effectLst/>
                        </a:rPr>
                        <a:t>East Midlands</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181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59.9</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80926142"/>
                  </a:ext>
                </a:extLst>
              </a:tr>
              <a:tr h="208764">
                <a:tc>
                  <a:txBody>
                    <a:bodyPr/>
                    <a:lstStyle/>
                    <a:p>
                      <a:pPr algn="l" fontAlgn="b"/>
                      <a:r>
                        <a:rPr lang="en-GB" sz="1100" u="none" strike="noStrike">
                          <a:effectLst/>
                        </a:rPr>
                        <a:t>London</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326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46.9</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16259217"/>
                  </a:ext>
                </a:extLst>
              </a:tr>
              <a:tr h="208764">
                <a:tc>
                  <a:txBody>
                    <a:bodyPr/>
                    <a:lstStyle/>
                    <a:p>
                      <a:pPr algn="l" fontAlgn="b"/>
                      <a:r>
                        <a:rPr lang="en-GB" sz="1100" u="none" strike="noStrike">
                          <a:effectLst/>
                        </a:rPr>
                        <a:t>North East</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92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53.7</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25870667"/>
                  </a:ext>
                </a:extLst>
              </a:tr>
              <a:tr h="208764">
                <a:tc>
                  <a:txBody>
                    <a:bodyPr/>
                    <a:lstStyle/>
                    <a:p>
                      <a:pPr algn="l" fontAlgn="b"/>
                      <a:r>
                        <a:rPr lang="en-GB" sz="1100" u="none" strike="noStrike">
                          <a:effectLst/>
                        </a:rPr>
                        <a:t>North West</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140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47.5</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6459122"/>
                  </a:ext>
                </a:extLst>
              </a:tr>
              <a:tr h="208764">
                <a:tc>
                  <a:txBody>
                    <a:bodyPr/>
                    <a:lstStyle/>
                    <a:p>
                      <a:pPr algn="l" fontAlgn="b"/>
                      <a:r>
                        <a:rPr lang="en-GB" sz="1100" u="none" strike="noStrike">
                          <a:effectLst/>
                        </a:rPr>
                        <a:t>South East</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303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21.6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59.4</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64771362"/>
                  </a:ext>
                </a:extLst>
              </a:tr>
              <a:tr h="208764">
                <a:tc>
                  <a:txBody>
                    <a:bodyPr/>
                    <a:lstStyle/>
                    <a:p>
                      <a:pPr algn="l" fontAlgn="b"/>
                      <a:r>
                        <a:rPr lang="en-GB" sz="1100" u="none" strike="noStrike">
                          <a:effectLst/>
                        </a:rPr>
                        <a:t>South West</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148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60.9</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40970325"/>
                  </a:ext>
                </a:extLst>
              </a:tr>
              <a:tr h="208764">
                <a:tc>
                  <a:txBody>
                    <a:bodyPr/>
                    <a:lstStyle/>
                    <a:p>
                      <a:pPr algn="l" fontAlgn="b"/>
                      <a:r>
                        <a:rPr lang="en-GB" sz="1100" u="none" strike="noStrike">
                          <a:effectLst/>
                        </a:rPr>
                        <a:t>West Midlands</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213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113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55.4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51.4</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83939807"/>
                  </a:ext>
                </a:extLst>
              </a:tr>
              <a:tr h="377862">
                <a:tc>
                  <a:txBody>
                    <a:bodyPr/>
                    <a:lstStyle/>
                    <a:p>
                      <a:pPr algn="l" fontAlgn="b"/>
                      <a:r>
                        <a:rPr lang="en-GB" sz="1100" u="none" strike="noStrike">
                          <a:effectLst/>
                        </a:rPr>
                        <a:t>Yorkshire and Humber</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171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38.9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50.9</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88888334"/>
                  </a:ext>
                </a:extLst>
              </a:tr>
              <a:tr h="208764">
                <a:tc>
                  <a:txBody>
                    <a:bodyPr/>
                    <a:lstStyle/>
                    <a:p>
                      <a:pPr algn="l" fontAlgn="b"/>
                      <a:r>
                        <a:rPr lang="en-GB" sz="1100" u="none" strike="noStrike">
                          <a:effectLst/>
                        </a:rPr>
                        <a:t>Grand Total</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1809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302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16.2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53.0</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10650261"/>
                  </a:ext>
                </a:extLst>
              </a:tr>
            </a:tbl>
          </a:graphicData>
        </a:graphic>
      </p:graphicFrame>
      <p:graphicFrame>
        <p:nvGraphicFramePr>
          <p:cNvPr id="13" name="Table 12">
            <a:extLst>
              <a:ext uri="{FF2B5EF4-FFF2-40B4-BE49-F238E27FC236}">
                <a16:creationId xmlns:a16="http://schemas.microsoft.com/office/drawing/2014/main" id="{07A7E0AB-7D66-A008-F72A-044C79D1CACE}"/>
              </a:ext>
            </a:extLst>
          </p:cNvPr>
          <p:cNvGraphicFramePr>
            <a:graphicFrameLocks noGrp="1"/>
          </p:cNvGraphicFramePr>
          <p:nvPr>
            <p:extLst>
              <p:ext uri="{D42A27DB-BD31-4B8C-83A1-F6EECF244321}">
                <p14:modId xmlns:p14="http://schemas.microsoft.com/office/powerpoint/2010/main" val="3699964791"/>
              </p:ext>
            </p:extLst>
          </p:nvPr>
        </p:nvGraphicFramePr>
        <p:xfrm>
          <a:off x="5046561" y="1881175"/>
          <a:ext cx="3102016" cy="1822728"/>
        </p:xfrm>
        <a:graphic>
          <a:graphicData uri="http://schemas.openxmlformats.org/drawingml/2006/table">
            <a:tbl>
              <a:tblPr>
                <a:tableStyleId>{5C22544A-7EE6-4342-B048-85BDC9FD1C3A}</a:tableStyleId>
              </a:tblPr>
              <a:tblGrid>
                <a:gridCol w="1718538">
                  <a:extLst>
                    <a:ext uri="{9D8B030D-6E8A-4147-A177-3AD203B41FA5}">
                      <a16:colId xmlns:a16="http://schemas.microsoft.com/office/drawing/2014/main" val="1806957860"/>
                    </a:ext>
                  </a:extLst>
                </a:gridCol>
                <a:gridCol w="691739">
                  <a:extLst>
                    <a:ext uri="{9D8B030D-6E8A-4147-A177-3AD203B41FA5}">
                      <a16:colId xmlns:a16="http://schemas.microsoft.com/office/drawing/2014/main" val="1018531422"/>
                    </a:ext>
                  </a:extLst>
                </a:gridCol>
                <a:gridCol w="691739">
                  <a:extLst>
                    <a:ext uri="{9D8B030D-6E8A-4147-A177-3AD203B41FA5}">
                      <a16:colId xmlns:a16="http://schemas.microsoft.com/office/drawing/2014/main" val="1840034807"/>
                    </a:ext>
                  </a:extLst>
                </a:gridCol>
              </a:tblGrid>
              <a:tr h="227841">
                <a:tc>
                  <a:txBody>
                    <a:bodyPr/>
                    <a:lstStyle/>
                    <a:p>
                      <a:pPr algn="l" fontAlgn="b"/>
                      <a:r>
                        <a:rPr lang="en-GB" sz="1100" u="none" strike="noStrike">
                          <a:effectLst/>
                        </a:rPr>
                        <a:t>Full members</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2897</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31634808"/>
                  </a:ext>
                </a:extLst>
              </a:tr>
              <a:tr h="227841">
                <a:tc>
                  <a:txBody>
                    <a:bodyPr/>
                    <a:lstStyle/>
                    <a:p>
                      <a:pPr algn="l" fontAlgn="b"/>
                      <a:r>
                        <a:rPr lang="en-GB" sz="1100" u="none" strike="noStrike">
                          <a:effectLst/>
                        </a:rPr>
                        <a:t>Working</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2370</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81.8</a:t>
                      </a:r>
                      <a:endParaRPr lang="en-GB"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53847502"/>
                  </a:ext>
                </a:extLst>
              </a:tr>
              <a:tr h="227841">
                <a:tc>
                  <a:txBody>
                    <a:bodyPr/>
                    <a:lstStyle/>
                    <a:p>
                      <a:pPr algn="l" fontAlgn="b"/>
                      <a:r>
                        <a:rPr lang="en-GB" sz="1100" u="none" strike="noStrike">
                          <a:effectLst/>
                        </a:rPr>
                        <a:t>Local authorities</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2160</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91.1</a:t>
                      </a:r>
                      <a:endParaRPr lang="en-GB"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14244072"/>
                  </a:ext>
                </a:extLst>
              </a:tr>
              <a:tr h="227841">
                <a:tc>
                  <a:txBody>
                    <a:bodyPr/>
                    <a:lstStyle/>
                    <a:p>
                      <a:pPr algn="l" fontAlgn="b"/>
                      <a:r>
                        <a:rPr lang="en-GB" sz="1100" u="none" strike="noStrike">
                          <a:effectLst/>
                        </a:rPr>
                        <a:t>HE, NHS, MoD</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39</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1.6</a:t>
                      </a:r>
                      <a:endParaRPr lang="en-GB"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63681821"/>
                  </a:ext>
                </a:extLst>
              </a:tr>
              <a:tr h="227841">
                <a:tc>
                  <a:txBody>
                    <a:bodyPr/>
                    <a:lstStyle/>
                    <a:p>
                      <a:pPr algn="l" fontAlgn="b"/>
                      <a:r>
                        <a:rPr lang="en-GB" sz="1100" u="none" strike="noStrike">
                          <a:effectLst/>
                        </a:rPr>
                        <a:t>School</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15</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0.6</a:t>
                      </a:r>
                      <a:endParaRPr lang="en-GB"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59325093"/>
                  </a:ext>
                </a:extLst>
              </a:tr>
              <a:tr h="227841">
                <a:tc>
                  <a:txBody>
                    <a:bodyPr/>
                    <a:lstStyle/>
                    <a:p>
                      <a:pPr algn="l" fontAlgn="b"/>
                      <a:r>
                        <a:rPr lang="en-GB" sz="1100" u="none" strike="noStrike">
                          <a:effectLst/>
                        </a:rPr>
                        <a:t>Private sector</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147</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6.2</a:t>
                      </a:r>
                      <a:endParaRPr lang="en-GB"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28120449"/>
                  </a:ext>
                </a:extLst>
              </a:tr>
              <a:tr h="227841">
                <a:tc>
                  <a:txBody>
                    <a:bodyPr/>
                    <a:lstStyle/>
                    <a:p>
                      <a:pPr algn="l" fontAlgn="b"/>
                      <a:r>
                        <a:rPr lang="en-GB" sz="1100" u="none" strike="noStrike">
                          <a:effectLst/>
                        </a:rPr>
                        <a:t>Self-employed</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301</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12.7</a:t>
                      </a:r>
                      <a:endParaRPr lang="en-GB"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57468855"/>
                  </a:ext>
                </a:extLst>
              </a:tr>
              <a:tr h="227841">
                <a:tc>
                  <a:txBody>
                    <a:bodyPr/>
                    <a:lstStyle/>
                    <a:p>
                      <a:pPr algn="l" fontAlgn="b"/>
                      <a:r>
                        <a:rPr lang="en-GB" sz="1100" u="none" strike="noStrike">
                          <a:effectLst/>
                        </a:rPr>
                        <a:t>Undefined</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225</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a:effectLst/>
                        </a:rPr>
                        <a:t>7.8</a:t>
                      </a:r>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86275528"/>
                  </a:ext>
                </a:extLst>
              </a:tr>
            </a:tbl>
          </a:graphicData>
        </a:graphic>
      </p:graphicFrame>
    </p:spTree>
    <p:extLst>
      <p:ext uri="{BB962C8B-B14F-4D97-AF65-F5344CB8AC3E}">
        <p14:creationId xmlns:p14="http://schemas.microsoft.com/office/powerpoint/2010/main" val="86054911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Flow">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name="IER_template_line_2017v2" id="{A0A915BF-3AB5-564D-B98C-808E397929D8}" vid="{70D23277-7C27-2449-A559-BD7CCA2D89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DA5C97DBB564438469A72C1C971DB2" ma:contentTypeVersion="12" ma:contentTypeDescription="Create a new document." ma:contentTypeScope="" ma:versionID="9411eb093a21451675b479df9eb3338a">
  <xsd:schema xmlns:xsd="http://www.w3.org/2001/XMLSchema" xmlns:xs="http://www.w3.org/2001/XMLSchema" xmlns:p="http://schemas.microsoft.com/office/2006/metadata/properties" xmlns:ns3="347b4c73-1b99-4ac3-bd10-9fd2434e93ec" xmlns:ns4="bdd0698e-4874-4a75-80dc-2c4233ca51a3" targetNamespace="http://schemas.microsoft.com/office/2006/metadata/properties" ma:root="true" ma:fieldsID="3ea9389772d84110830cb13e19bee48f" ns3:_="" ns4:_="">
    <xsd:import namespace="347b4c73-1b99-4ac3-bd10-9fd2434e93ec"/>
    <xsd:import namespace="bdd0698e-4874-4a75-80dc-2c4233ca51a3"/>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7b4c73-1b99-4ac3-bd10-9fd2434e93e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d0698e-4874-4a75-80dc-2c4233ca51a3"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0210265-7754-4A64-81FA-026E7ADDA1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7b4c73-1b99-4ac3-bd10-9fd2434e93ec"/>
    <ds:schemaRef ds:uri="bdd0698e-4874-4a75-80dc-2c4233ca51a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8606D8A-85BF-4083-9789-3DFD85402965}">
  <ds:schemaRefs>
    <ds:schemaRef ds:uri="http://schemas.microsoft.com/sharepoint/v3/contenttype/forms"/>
  </ds:schemaRefs>
</ds:datastoreItem>
</file>

<file path=customXml/itemProps3.xml><?xml version="1.0" encoding="utf-8"?>
<ds:datastoreItem xmlns:ds="http://schemas.openxmlformats.org/officeDocument/2006/customXml" ds:itemID="{4A780F13-7E5E-4B6B-BBE2-F4733D80B8BE}">
  <ds:schemaRefs>
    <ds:schemaRef ds:uri="http://purl.org/dc/dcmitype/"/>
    <ds:schemaRef ds:uri="http://schemas.microsoft.com/office/infopath/2007/PartnerControls"/>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bdd0698e-4874-4a75-80dc-2c4233ca51a3"/>
    <ds:schemaRef ds:uri="347b4c73-1b99-4ac3-bd10-9fd2434e93ec"/>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11231</TotalTime>
  <Words>3292</Words>
  <Application>Microsoft Office PowerPoint</Application>
  <PresentationFormat>On-screen Show (4:3)</PresentationFormat>
  <Paragraphs>538</Paragraphs>
  <Slides>35</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Arial</vt:lpstr>
      <vt:lpstr>Arial Bold</vt:lpstr>
      <vt:lpstr>Calibri</vt:lpstr>
      <vt:lpstr>Constantia</vt:lpstr>
      <vt:lpstr>Courier New</vt:lpstr>
      <vt:lpstr>Symbol</vt:lpstr>
      <vt:lpstr>Times New Roman</vt:lpstr>
      <vt:lpstr>Wingdings 2</vt:lpstr>
      <vt:lpstr>1_Flow</vt:lpstr>
      <vt:lpstr>PowerPoint Presentation</vt:lpstr>
      <vt:lpstr>Section 2 Methods</vt:lpstr>
      <vt:lpstr>Section 2 Methods </vt:lpstr>
      <vt:lpstr>Section 3 Demographic background</vt:lpstr>
      <vt:lpstr>Deficiencies of data</vt:lpstr>
      <vt:lpstr>Alternative measures from data sources</vt:lpstr>
      <vt:lpstr>Age and gender profile of Educational Psychologists (HCPC)</vt:lpstr>
      <vt:lpstr>Ethnic profile (AEP)</vt:lpstr>
      <vt:lpstr>Employment (AEP and SWC data)</vt:lpstr>
      <vt:lpstr>Supply of Educational Psychologists</vt:lpstr>
      <vt:lpstr>Demand for Educational Psychologists</vt:lpstr>
      <vt:lpstr>Supply and demand for EPs</vt:lpstr>
      <vt:lpstr>Section 4 Training of Educational Psychologists</vt:lpstr>
      <vt:lpstr>Section 4 Training of Educational Psychologists</vt:lpstr>
      <vt:lpstr>Section 4 Training of Educational Psychologists</vt:lpstr>
      <vt:lpstr>Section 5 EP workforce and retention</vt:lpstr>
      <vt:lpstr>Section 5 EP workforce and retention</vt:lpstr>
      <vt:lpstr>Section 5 EP workforce and retention</vt:lpstr>
      <vt:lpstr>Section 5 EP workforce and retention</vt:lpstr>
      <vt:lpstr>Section 5 EP workforce and retention</vt:lpstr>
      <vt:lpstr>PowerPoint Presentation</vt:lpstr>
      <vt:lpstr>PowerPoint Presentation</vt:lpstr>
      <vt:lpstr>Section 6 Service delivery and demand</vt:lpstr>
      <vt:lpstr>Section 6 Service delivery and demand</vt:lpstr>
      <vt:lpstr>Section 6 Service delivery and demand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Elias, Peter</dc:creator>
  <cp:lastModifiedBy>Atfield, Gabriel</cp:lastModifiedBy>
  <cp:revision>200</cp:revision>
  <dcterms:created xsi:type="dcterms:W3CDTF">2020-09-15T12:10:08Z</dcterms:created>
  <dcterms:modified xsi:type="dcterms:W3CDTF">2022-12-09T09:53:33Z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0x0101003BDA5C97DBB564438469A72C1C971DB2</vt:lpwstr>
  </property>
</Properties>
</file>