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4363" r:id="rId4"/>
    <p:sldMasterId id="2147484373" r:id="rId5"/>
  </p:sldMasterIdLst>
  <p:notesMasterIdLst>
    <p:notesMasterId r:id="rId41"/>
  </p:notesMasterIdLst>
  <p:handoutMasterIdLst>
    <p:handoutMasterId r:id="rId42"/>
  </p:handoutMasterIdLst>
  <p:sldIdLst>
    <p:sldId id="347" r:id="rId6"/>
    <p:sldId id="426" r:id="rId7"/>
    <p:sldId id="338" r:id="rId8"/>
    <p:sldId id="401" r:id="rId9"/>
    <p:sldId id="339" r:id="rId10"/>
    <p:sldId id="407" r:id="rId11"/>
    <p:sldId id="449" r:id="rId12"/>
    <p:sldId id="463" r:id="rId13"/>
    <p:sldId id="391" r:id="rId14"/>
    <p:sldId id="433" r:id="rId15"/>
    <p:sldId id="438" r:id="rId16"/>
    <p:sldId id="464" r:id="rId17"/>
    <p:sldId id="450" r:id="rId18"/>
    <p:sldId id="394" r:id="rId19"/>
    <p:sldId id="439" r:id="rId20"/>
    <p:sldId id="475" r:id="rId21"/>
    <p:sldId id="474" r:id="rId22"/>
    <p:sldId id="481" r:id="rId23"/>
    <p:sldId id="479" r:id="rId24"/>
    <p:sldId id="490" r:id="rId25"/>
    <p:sldId id="493" r:id="rId26"/>
    <p:sldId id="494" r:id="rId27"/>
    <p:sldId id="496" r:id="rId28"/>
    <p:sldId id="497" r:id="rId29"/>
    <p:sldId id="499" r:id="rId30"/>
    <p:sldId id="498" r:id="rId31"/>
    <p:sldId id="495" r:id="rId32"/>
    <p:sldId id="441" r:id="rId33"/>
    <p:sldId id="459" r:id="rId34"/>
    <p:sldId id="462" r:id="rId35"/>
    <p:sldId id="424" r:id="rId36"/>
    <p:sldId id="406" r:id="rId37"/>
    <p:sldId id="399" r:id="rId38"/>
    <p:sldId id="396" r:id="rId39"/>
    <p:sldId id="386" r:id="rId4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192168"/>
    <a:srgbClr val="202A84"/>
    <a:srgbClr val="FFFF99"/>
    <a:srgbClr val="FFFF66"/>
    <a:srgbClr val="000000"/>
    <a:srgbClr val="1978EB"/>
    <a:srgbClr val="3333FF"/>
    <a:srgbClr val="CC00FF"/>
    <a:srgbClr val="FF00FF"/>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9859" autoAdjust="0"/>
    <p:restoredTop sz="69598" autoAdjust="0"/>
  </p:normalViewPr>
  <p:slideViewPr>
    <p:cSldViewPr>
      <p:cViewPr>
        <p:scale>
          <a:sx n="100" d="100"/>
          <a:sy n="100" d="100"/>
        </p:scale>
        <p:origin x="-51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096"/>
    </p:cViewPr>
  </p:sorterViewPr>
  <p:notesViewPr>
    <p:cSldViewPr>
      <p:cViewPr>
        <p:scale>
          <a:sx n="100" d="100"/>
          <a:sy n="100" d="100"/>
        </p:scale>
        <p:origin x="-1584" y="79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ixie\Documents\BLS%20Work\EP%20Warwick%202011\RatioAnalysisImpact2018.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Dixie\Documents\BLS%20Work\EP%20Warwick%202011\RatioAnalysisImpact20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lang="en-US" sz="1200"/>
            </a:pPr>
            <a:r>
              <a:rPr lang="en-US" sz="1200" dirty="0"/>
              <a:t>Positive net </a:t>
            </a:r>
            <a:r>
              <a:rPr lang="en-US" sz="1200" dirty="0" smtClean="0"/>
              <a:t>percent impact </a:t>
            </a:r>
            <a:r>
              <a:rPr lang="en-US" sz="1200" dirty="0"/>
              <a:t>of ratio analysis on projected </a:t>
            </a:r>
            <a:r>
              <a:rPr lang="en-US" sz="1200" dirty="0" smtClean="0"/>
              <a:t>employment by major occupation group, net job shift as percent of 2018 projected employment</a:t>
            </a:r>
            <a:endParaRPr lang="en-US" sz="1200" dirty="0"/>
          </a:p>
        </c:rich>
      </c:tx>
      <c:layout>
        <c:manualLayout>
          <c:xMode val="edge"/>
          <c:yMode val="edge"/>
          <c:x val="0.15632686084142436"/>
          <c:y val="1.5625000000000024E-2"/>
        </c:manualLayout>
      </c:layout>
    </c:title>
    <c:plotArea>
      <c:layout>
        <c:manualLayout>
          <c:layoutTarget val="inner"/>
          <c:xMode val="edge"/>
          <c:yMode val="edge"/>
          <c:x val="0.45961055147436181"/>
          <c:y val="0.15752665682414699"/>
          <c:w val="0.50854132758544845"/>
          <c:h val="0.81084133038057926"/>
        </c:manualLayout>
      </c:layout>
      <c:barChart>
        <c:barDir val="bar"/>
        <c:grouping val="clustered"/>
        <c:ser>
          <c:idx val="0"/>
          <c:order val="0"/>
          <c:dLbls>
            <c:txPr>
              <a:bodyPr/>
              <a:lstStyle/>
              <a:p>
                <a:pPr>
                  <a:defRPr lang="en-US"/>
                </a:pPr>
                <a:endParaRPr lang="en-US"/>
              </a:p>
            </c:txPr>
            <c:showVal val="1"/>
          </c:dLbls>
          <c:cat>
            <c:strRef>
              <c:f>Table!$B$38:$B$53</c:f>
              <c:strCache>
                <c:ptCount val="16"/>
                <c:pt idx="0">
                  <c:v>Business and financial operations</c:v>
                </c:pt>
                <c:pt idx="1">
                  <c:v>Life, physical, and social science</c:v>
                </c:pt>
                <c:pt idx="2">
                  <c:v>Healthcare support</c:v>
                </c:pt>
                <c:pt idx="3">
                  <c:v>Computer and mathematical science</c:v>
                </c:pt>
                <c:pt idx="4">
                  <c:v>Arts, design, entertainment, sports, and media</c:v>
                </c:pt>
                <c:pt idx="5">
                  <c:v>Installation, maintenance, and repair</c:v>
                </c:pt>
                <c:pt idx="6">
                  <c:v>Education, training, and library</c:v>
                </c:pt>
                <c:pt idx="7">
                  <c:v>Healthcare practitioners and technical</c:v>
                </c:pt>
                <c:pt idx="8">
                  <c:v>Personal care and service</c:v>
                </c:pt>
                <c:pt idx="9">
                  <c:v>Community and social services</c:v>
                </c:pt>
                <c:pt idx="10">
                  <c:v>Architecture and engineering</c:v>
                </c:pt>
                <c:pt idx="11">
                  <c:v>Protective service</c:v>
                </c:pt>
                <c:pt idx="12">
                  <c:v>Food preparation and serving related</c:v>
                </c:pt>
                <c:pt idx="13">
                  <c:v>Legal</c:v>
                </c:pt>
                <c:pt idx="14">
                  <c:v>Production</c:v>
                </c:pt>
                <c:pt idx="15">
                  <c:v>Sales and related</c:v>
                </c:pt>
              </c:strCache>
            </c:strRef>
          </c:cat>
          <c:val>
            <c:numRef>
              <c:f>Table!$H$38:$H$53</c:f>
              <c:numCache>
                <c:formatCode>0.00%</c:formatCode>
                <c:ptCount val="16"/>
                <c:pt idx="0">
                  <c:v>4.7600000000000024E-2</c:v>
                </c:pt>
                <c:pt idx="1">
                  <c:v>3.6200000000000059E-2</c:v>
                </c:pt>
                <c:pt idx="2">
                  <c:v>3.0300000000000032E-2</c:v>
                </c:pt>
                <c:pt idx="3">
                  <c:v>2.8500000000000001E-2</c:v>
                </c:pt>
                <c:pt idx="4">
                  <c:v>2.3700000000000002E-2</c:v>
                </c:pt>
                <c:pt idx="5">
                  <c:v>2.0500000000000001E-2</c:v>
                </c:pt>
                <c:pt idx="6">
                  <c:v>1.9400000000000028E-2</c:v>
                </c:pt>
                <c:pt idx="7">
                  <c:v>1.8100000000000029E-2</c:v>
                </c:pt>
                <c:pt idx="8">
                  <c:v>1.690000000000004E-2</c:v>
                </c:pt>
                <c:pt idx="9">
                  <c:v>1.3899999999999999E-2</c:v>
                </c:pt>
                <c:pt idx="10">
                  <c:v>1.2800000000000023E-2</c:v>
                </c:pt>
                <c:pt idx="11">
                  <c:v>1.1200000000000022E-2</c:v>
                </c:pt>
                <c:pt idx="12">
                  <c:v>5.3000000000000061E-3</c:v>
                </c:pt>
                <c:pt idx="13">
                  <c:v>5.1000000000000073E-3</c:v>
                </c:pt>
                <c:pt idx="14">
                  <c:v>3.900000000000005E-3</c:v>
                </c:pt>
                <c:pt idx="15">
                  <c:v>1.2000000000000021E-3</c:v>
                </c:pt>
              </c:numCache>
            </c:numRef>
          </c:val>
        </c:ser>
        <c:axId val="156273280"/>
        <c:axId val="156672384"/>
      </c:barChart>
      <c:catAx>
        <c:axId val="156273280"/>
        <c:scaling>
          <c:orientation val="maxMin"/>
        </c:scaling>
        <c:axPos val="l"/>
        <c:tickLblPos val="low"/>
        <c:txPr>
          <a:bodyPr/>
          <a:lstStyle/>
          <a:p>
            <a:pPr>
              <a:defRPr lang="en-US"/>
            </a:pPr>
            <a:endParaRPr lang="en-US"/>
          </a:p>
        </c:txPr>
        <c:crossAx val="156672384"/>
        <c:crosses val="autoZero"/>
        <c:auto val="1"/>
        <c:lblAlgn val="ctr"/>
        <c:lblOffset val="100"/>
      </c:catAx>
      <c:valAx>
        <c:axId val="156672384"/>
        <c:scaling>
          <c:orientation val="minMax"/>
          <c:max val="5.0000000000000065E-2"/>
          <c:min val="0"/>
        </c:scaling>
        <c:axPos val="t"/>
        <c:majorGridlines/>
        <c:numFmt formatCode="0%" sourceLinked="0"/>
        <c:tickLblPos val="nextTo"/>
        <c:txPr>
          <a:bodyPr/>
          <a:lstStyle/>
          <a:p>
            <a:pPr>
              <a:defRPr lang="en-US"/>
            </a:pPr>
            <a:endParaRPr lang="en-US"/>
          </a:p>
        </c:txPr>
        <c:crossAx val="156273280"/>
        <c:crosses val="autoZero"/>
        <c:crossBetween val="between"/>
        <c:majorUnit val="1.0000000000000023E-2"/>
      </c:valAx>
      <c:spPr>
        <a:ln>
          <a:solidFill>
            <a:sysClr val="windowText" lastClr="000000"/>
          </a:solidFill>
        </a:ln>
      </c:spPr>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lang="en-US" sz="1200"/>
            </a:pPr>
            <a:r>
              <a:rPr lang="en-US" sz="1200" dirty="0"/>
              <a:t>Negative</a:t>
            </a:r>
            <a:r>
              <a:rPr lang="en-US" sz="1200" baseline="0" dirty="0"/>
              <a:t> </a:t>
            </a:r>
            <a:r>
              <a:rPr lang="en-US" sz="1200" dirty="0"/>
              <a:t>net </a:t>
            </a:r>
            <a:r>
              <a:rPr lang="en-US" sz="1200" dirty="0" smtClean="0"/>
              <a:t>percent</a:t>
            </a:r>
            <a:r>
              <a:rPr lang="en-US" sz="1200" baseline="0" dirty="0" smtClean="0"/>
              <a:t> </a:t>
            </a:r>
            <a:r>
              <a:rPr lang="en-US" sz="1200" dirty="0" smtClean="0"/>
              <a:t>impact </a:t>
            </a:r>
            <a:r>
              <a:rPr lang="en-US" sz="1200" dirty="0"/>
              <a:t>of ratio analysis on projected employment by major occupation </a:t>
            </a:r>
            <a:r>
              <a:rPr lang="en-US" sz="1200" dirty="0" smtClean="0"/>
              <a:t>group</a:t>
            </a:r>
            <a:r>
              <a:rPr lang="en-US" sz="1200" b="1" i="0" u="none" strike="noStrike" baseline="0" dirty="0" smtClean="0"/>
              <a:t>, net job shift as percent of 2018 projected employment</a:t>
            </a:r>
            <a:endParaRPr lang="en-US" sz="1200" dirty="0"/>
          </a:p>
        </c:rich>
      </c:tx>
    </c:title>
    <c:plotArea>
      <c:layout>
        <c:manualLayout>
          <c:layoutTarget val="inner"/>
          <c:xMode val="edge"/>
          <c:yMode val="edge"/>
          <c:x val="0.46147274886728601"/>
          <c:y val="0.19803800351402387"/>
          <c:w val="0.50854132758544845"/>
          <c:h val="0.62485638238882268"/>
        </c:manualLayout>
      </c:layout>
      <c:barChart>
        <c:barDir val="bar"/>
        <c:grouping val="clustered"/>
        <c:ser>
          <c:idx val="0"/>
          <c:order val="0"/>
          <c:dLbls>
            <c:txPr>
              <a:bodyPr/>
              <a:lstStyle/>
              <a:p>
                <a:pPr>
                  <a:defRPr lang="en-US"/>
                </a:pPr>
                <a:endParaRPr lang="en-US"/>
              </a:p>
            </c:txPr>
            <c:showVal val="1"/>
          </c:dLbls>
          <c:cat>
            <c:strRef>
              <c:f>Table!$B$54:$B$59</c:f>
              <c:strCache>
                <c:ptCount val="6"/>
                <c:pt idx="0">
                  <c:v>Construction and extraction</c:v>
                </c:pt>
                <c:pt idx="1">
                  <c:v>Farming, fishing, and forestry</c:v>
                </c:pt>
                <c:pt idx="2">
                  <c:v>Transportation and material moving</c:v>
                </c:pt>
                <c:pt idx="3">
                  <c:v>Office and administrative support</c:v>
                </c:pt>
                <c:pt idx="4">
                  <c:v>Building and grounds cleaning and maintenance</c:v>
                </c:pt>
                <c:pt idx="5">
                  <c:v>Management</c:v>
                </c:pt>
              </c:strCache>
            </c:strRef>
          </c:cat>
          <c:val>
            <c:numRef>
              <c:f>Table!$H$54:$H$59</c:f>
              <c:numCache>
                <c:formatCode>0.00%</c:formatCode>
                <c:ptCount val="6"/>
                <c:pt idx="0">
                  <c:v>-7.0000000000000097E-4</c:v>
                </c:pt>
                <c:pt idx="1">
                  <c:v>-1.3400000000000016E-2</c:v>
                </c:pt>
                <c:pt idx="2">
                  <c:v>-2.7000000000000034E-2</c:v>
                </c:pt>
                <c:pt idx="3">
                  <c:v>-3.0400000000000031E-2</c:v>
                </c:pt>
                <c:pt idx="4">
                  <c:v>-3.5300000000000005E-2</c:v>
                </c:pt>
                <c:pt idx="5">
                  <c:v>-3.6999999999999998E-2</c:v>
                </c:pt>
              </c:numCache>
            </c:numRef>
          </c:val>
        </c:ser>
        <c:axId val="156782976"/>
        <c:axId val="156784512"/>
      </c:barChart>
      <c:catAx>
        <c:axId val="156782976"/>
        <c:scaling>
          <c:orientation val="maxMin"/>
        </c:scaling>
        <c:axPos val="l"/>
        <c:tickLblPos val="low"/>
        <c:txPr>
          <a:bodyPr/>
          <a:lstStyle/>
          <a:p>
            <a:pPr>
              <a:defRPr lang="en-US"/>
            </a:pPr>
            <a:endParaRPr lang="en-US"/>
          </a:p>
        </c:txPr>
        <c:crossAx val="156784512"/>
        <c:crosses val="autoZero"/>
        <c:auto val="1"/>
        <c:lblAlgn val="ctr"/>
        <c:lblOffset val="100"/>
      </c:catAx>
      <c:valAx>
        <c:axId val="156784512"/>
        <c:scaling>
          <c:orientation val="minMax"/>
          <c:min val="-0.05"/>
        </c:scaling>
        <c:axPos val="t"/>
        <c:majorGridlines/>
        <c:numFmt formatCode="0%" sourceLinked="0"/>
        <c:tickLblPos val="nextTo"/>
        <c:txPr>
          <a:bodyPr/>
          <a:lstStyle/>
          <a:p>
            <a:pPr>
              <a:defRPr lang="en-US"/>
            </a:pPr>
            <a:endParaRPr lang="en-US"/>
          </a:p>
        </c:txPr>
        <c:crossAx val="156782976"/>
        <c:crosses val="autoZero"/>
        <c:crossBetween val="between"/>
      </c:valAx>
      <c:spPr>
        <a:ln>
          <a:solidFill>
            <a:sysClr val="windowText" lastClr="000000"/>
          </a:solidFill>
        </a:ln>
      </c:spPr>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88770" tIns="44385" rIns="88770" bIns="44385" rtlCol="0"/>
          <a:lstStyle>
            <a:lvl1pPr algn="l">
              <a:defRPr sz="1200">
                <a:latin typeface="Arial" charset="0"/>
              </a:defRPr>
            </a:lvl1pPr>
          </a:lstStyle>
          <a:p>
            <a:pPr>
              <a:defRPr/>
            </a:pPr>
            <a:endParaRPr lang="en-US"/>
          </a:p>
        </p:txBody>
      </p:sp>
      <p:sp>
        <p:nvSpPr>
          <p:cNvPr id="3" name="Date Placeholder 2"/>
          <p:cNvSpPr>
            <a:spLocks noGrp="1"/>
          </p:cNvSpPr>
          <p:nvPr>
            <p:ph type="dt" sz="quarter" idx="1"/>
          </p:nvPr>
        </p:nvSpPr>
        <p:spPr>
          <a:xfrm>
            <a:off x="3970938" y="0"/>
            <a:ext cx="3037840" cy="465138"/>
          </a:xfrm>
          <a:prstGeom prst="rect">
            <a:avLst/>
          </a:prstGeom>
        </p:spPr>
        <p:txBody>
          <a:bodyPr vert="horz" lIns="88770" tIns="44385" rIns="88770" bIns="44385" rtlCol="0"/>
          <a:lstStyle>
            <a:lvl1pPr algn="r">
              <a:defRPr sz="1200">
                <a:latin typeface="Arial" charset="0"/>
              </a:defRPr>
            </a:lvl1pPr>
          </a:lstStyle>
          <a:p>
            <a:pPr>
              <a:defRPr/>
            </a:pPr>
            <a:fld id="{4385A35C-E52A-4562-831F-F0B8F49B36D9}" type="datetimeFigureOut">
              <a:rPr lang="en-US"/>
              <a:pPr>
                <a:defRPr/>
              </a:pPr>
              <a:t>9/21/2011</a:t>
            </a:fld>
            <a:endParaRPr lang="en-US"/>
          </a:p>
        </p:txBody>
      </p:sp>
      <p:sp>
        <p:nvSpPr>
          <p:cNvPr id="4" name="Footer Placeholder 3"/>
          <p:cNvSpPr>
            <a:spLocks noGrp="1"/>
          </p:cNvSpPr>
          <p:nvPr>
            <p:ph type="ftr" sz="quarter" idx="2"/>
          </p:nvPr>
        </p:nvSpPr>
        <p:spPr>
          <a:xfrm>
            <a:off x="0" y="8829675"/>
            <a:ext cx="3037840" cy="465138"/>
          </a:xfrm>
          <a:prstGeom prst="rect">
            <a:avLst/>
          </a:prstGeom>
        </p:spPr>
        <p:txBody>
          <a:bodyPr vert="horz" lIns="88770" tIns="44385" rIns="88770" bIns="44385" rtlCol="0" anchor="b"/>
          <a:lstStyle>
            <a:lvl1pPr algn="l">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970938" y="8829675"/>
            <a:ext cx="3037840" cy="465138"/>
          </a:xfrm>
          <a:prstGeom prst="rect">
            <a:avLst/>
          </a:prstGeom>
        </p:spPr>
        <p:txBody>
          <a:bodyPr vert="horz" lIns="88770" tIns="44385" rIns="88770" bIns="44385" rtlCol="0" anchor="b"/>
          <a:lstStyle>
            <a:lvl1pPr algn="r">
              <a:defRPr sz="1200">
                <a:latin typeface="Arial" charset="0"/>
              </a:defRPr>
            </a:lvl1pPr>
          </a:lstStyle>
          <a:p>
            <a:pPr>
              <a:defRPr/>
            </a:pPr>
            <a:fld id="{BE3973EE-79B2-4259-9ED0-857A47447F5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92286" tIns="46143" rIns="92286" bIns="46143"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938" y="0"/>
            <a:ext cx="3037840" cy="465138"/>
          </a:xfrm>
          <a:prstGeom prst="rect">
            <a:avLst/>
          </a:prstGeom>
        </p:spPr>
        <p:txBody>
          <a:bodyPr vert="horz" lIns="92286" tIns="46143" rIns="92286" bIns="46143" rtlCol="0"/>
          <a:lstStyle>
            <a:lvl1pPr algn="r" fontAlgn="auto">
              <a:spcBef>
                <a:spcPts val="0"/>
              </a:spcBef>
              <a:spcAft>
                <a:spcPts val="0"/>
              </a:spcAft>
              <a:defRPr sz="1200">
                <a:latin typeface="+mn-lt"/>
              </a:defRPr>
            </a:lvl1pPr>
          </a:lstStyle>
          <a:p>
            <a:pPr>
              <a:defRPr/>
            </a:pPr>
            <a:fld id="{DAE84516-7428-422C-AC61-4C20AA08BB07}" type="datetimeFigureOut">
              <a:rPr lang="en-US"/>
              <a:pPr>
                <a:defRPr/>
              </a:pPr>
              <a:t>9/21/2011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286" tIns="46143" rIns="92286" bIns="46143" rtlCol="0" anchor="ctr"/>
          <a:lstStyle/>
          <a:p>
            <a:pPr lvl="0"/>
            <a:endParaRPr lang="en-US" noProof="0"/>
          </a:p>
        </p:txBody>
      </p:sp>
      <p:sp>
        <p:nvSpPr>
          <p:cNvPr id="5" name="Notes Placeholder 4"/>
          <p:cNvSpPr>
            <a:spLocks noGrp="1"/>
          </p:cNvSpPr>
          <p:nvPr>
            <p:ph type="body" sz="quarter" idx="3"/>
          </p:nvPr>
        </p:nvSpPr>
        <p:spPr>
          <a:xfrm>
            <a:off x="701040" y="4414838"/>
            <a:ext cx="5608320" cy="4184650"/>
          </a:xfrm>
          <a:prstGeom prst="rect">
            <a:avLst/>
          </a:prstGeom>
        </p:spPr>
        <p:txBody>
          <a:bodyPr vert="horz" wrap="square" lIns="92286" tIns="46143" rIns="92286" bIns="46143"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7840" cy="465138"/>
          </a:xfrm>
          <a:prstGeom prst="rect">
            <a:avLst/>
          </a:prstGeom>
        </p:spPr>
        <p:txBody>
          <a:bodyPr vert="horz" lIns="92286" tIns="46143" rIns="92286" bIns="46143"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938" y="8829675"/>
            <a:ext cx="3037840" cy="465138"/>
          </a:xfrm>
          <a:prstGeom prst="rect">
            <a:avLst/>
          </a:prstGeom>
        </p:spPr>
        <p:txBody>
          <a:bodyPr vert="horz" lIns="92286" tIns="46143" rIns="92286" bIns="46143" rtlCol="0" anchor="b"/>
          <a:lstStyle>
            <a:lvl1pPr algn="r" fontAlgn="auto">
              <a:spcBef>
                <a:spcPts val="0"/>
              </a:spcBef>
              <a:spcAft>
                <a:spcPts val="0"/>
              </a:spcAft>
              <a:defRPr sz="1200">
                <a:latin typeface="+mn-lt"/>
              </a:defRPr>
            </a:lvl1pPr>
          </a:lstStyle>
          <a:p>
            <a:pPr>
              <a:defRPr/>
            </a:pPr>
            <a:fld id="{7D3C569A-F3F8-4F8A-BA34-F6664E5DA64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txBox="1">
            <a:spLocks noGrp="1" noChangeArrowheads="1"/>
          </p:cNvSpPr>
          <p:nvPr/>
        </p:nvSpPr>
        <p:spPr bwMode="auto">
          <a:xfrm>
            <a:off x="3970938" y="8829675"/>
            <a:ext cx="3037840" cy="465138"/>
          </a:xfrm>
          <a:prstGeom prst="rect">
            <a:avLst/>
          </a:prstGeom>
          <a:noFill/>
          <a:ln w="9525">
            <a:noFill/>
            <a:miter lim="800000"/>
            <a:headEnd/>
            <a:tailEnd/>
          </a:ln>
        </p:spPr>
        <p:txBody>
          <a:bodyPr lIns="92294" tIns="46146" rIns="92294" bIns="46146" anchor="b"/>
          <a:lstStyle/>
          <a:p>
            <a:pPr algn="r" defTabSz="920750"/>
            <a:fld id="{F7D027E2-032E-469E-A052-B5A4E4FDA983}" type="slidenum">
              <a:rPr lang="en-US" sz="1200"/>
              <a:pPr algn="r" defTabSz="920750"/>
              <a:t>0</a:t>
            </a:fld>
            <a:endParaRPr lang="en-US" sz="1200"/>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lIns="92294" tIns="46146" rIns="92294" bIns="46146"/>
          <a:lstStyle/>
          <a:p>
            <a:pPr marL="109538" lvl="1"/>
            <a:endParaRPr lang="en-US" sz="1000" smtClean="0"/>
          </a:p>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an example of the kind of data OES provides.  </a:t>
            </a:r>
          </a:p>
          <a:p>
            <a:r>
              <a:rPr lang="en-US" dirty="0" smtClean="0"/>
              <a:t>The table shows OES results for </a:t>
            </a:r>
            <a:r>
              <a:rPr lang="en-US" b="1" dirty="0" smtClean="0"/>
              <a:t>Residential building construction, NAICS 236100</a:t>
            </a:r>
            <a:r>
              <a:rPr lang="en-US" dirty="0" smtClean="0"/>
              <a:t>, for May 2010.  </a:t>
            </a:r>
          </a:p>
          <a:p>
            <a:r>
              <a:rPr lang="en-US" dirty="0" smtClean="0"/>
              <a:t>The data shown here are for all the SOC Major Occupation groups – the most aggregated level – including employment, the percent distribution of employment, and the annual mean wage.</a:t>
            </a:r>
          </a:p>
        </p:txBody>
      </p:sp>
      <p:sp>
        <p:nvSpPr>
          <p:cNvPr id="4" name="Slide Number Placeholder 3"/>
          <p:cNvSpPr>
            <a:spLocks noGrp="1"/>
          </p:cNvSpPr>
          <p:nvPr>
            <p:ph type="sldNum" sz="quarter" idx="10"/>
          </p:nvPr>
        </p:nvSpPr>
        <p:spPr/>
        <p:txBody>
          <a:bodyPr/>
          <a:lstStyle/>
          <a:p>
            <a:pPr>
              <a:defRPr/>
            </a:pPr>
            <a:fld id="{7D3C569A-F3F8-4F8A-BA34-F6664E5DA64B}" type="slidenum">
              <a:rPr lang="en-US" smtClean="0"/>
              <a:pPr>
                <a:defRPr/>
              </a:pPr>
              <a:t>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608320" cy="4184650"/>
          </a:xfrm>
        </p:spPr>
        <p:txBody>
          <a:bodyPr>
            <a:normAutofit/>
          </a:bodyPr>
          <a:lstStyle/>
          <a:p>
            <a:r>
              <a:rPr lang="en-US" dirty="0" smtClean="0"/>
              <a:t>Here’s a drill down into OES data for the </a:t>
            </a:r>
            <a:r>
              <a:rPr lang="en-US" b="1" dirty="0" smtClean="0"/>
              <a:t>Residential building construction </a:t>
            </a:r>
            <a:r>
              <a:rPr lang="en-US" dirty="0" smtClean="0"/>
              <a:t>industry, showing an example of OES data for some detailed occupations.  </a:t>
            </a:r>
          </a:p>
          <a:p>
            <a:r>
              <a:rPr lang="en-US" dirty="0" smtClean="0"/>
              <a:t>These are the detailed occupations in the </a:t>
            </a:r>
            <a:r>
              <a:rPr lang="en-US" b="1" dirty="0" smtClean="0"/>
              <a:t>Construction and Extraction occupations</a:t>
            </a:r>
            <a:r>
              <a:rPr lang="en-US" dirty="0" smtClean="0"/>
              <a:t> major SOC group where this industry has 2,500 or more workers. </a:t>
            </a:r>
          </a:p>
          <a:p>
            <a:endParaRPr lang="en-US" dirty="0"/>
          </a:p>
        </p:txBody>
      </p:sp>
      <p:sp>
        <p:nvSpPr>
          <p:cNvPr id="4" name="Slide Number Placeholder 3"/>
          <p:cNvSpPr>
            <a:spLocks noGrp="1"/>
          </p:cNvSpPr>
          <p:nvPr>
            <p:ph type="sldNum" sz="quarter" idx="10"/>
          </p:nvPr>
        </p:nvSpPr>
        <p:spPr/>
        <p:txBody>
          <a:bodyPr/>
          <a:lstStyle/>
          <a:p>
            <a:pPr>
              <a:defRPr/>
            </a:pPr>
            <a:fld id="{7D3C569A-F3F8-4F8A-BA34-F6664E5DA64B}" type="slidenum">
              <a:rPr lang="en-US" smtClean="0"/>
              <a:pPr>
                <a:defRPr/>
              </a:pPr>
              <a:t>10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D3C569A-F3F8-4F8A-BA34-F6664E5DA64B}" type="slidenum">
              <a:rPr lang="en-US" smtClean="0"/>
              <a:pPr>
                <a:defRPr/>
              </a:pPr>
              <a:t>11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1"/>
          </p:nvPr>
        </p:nvSpPr>
        <p:spPr bwMode="auto">
          <a:xfrm>
            <a:off x="934720" y="4411664"/>
            <a:ext cx="5140960" cy="4702175"/>
          </a:xfrm>
          <a:noFill/>
        </p:spPr>
        <p:txBody>
          <a:bodyPr lIns="92614" tIns="46307" rIns="92614" bIns="46307"/>
          <a:lstStyle/>
          <a:p>
            <a:endParaRPr lang="en-US" smtClean="0"/>
          </a:p>
        </p:txBody>
      </p:sp>
      <p:sp>
        <p:nvSpPr>
          <p:cNvPr id="67587" name="Rectangle 3"/>
          <p:cNvSpPr>
            <a:spLocks noGrp="1" noRot="1" noChangeAspect="1" noChangeArrowheads="1" noTextEdit="1"/>
          </p:cNvSpPr>
          <p:nvPr>
            <p:ph type="sldImg"/>
          </p:nvPr>
        </p:nvSpPr>
        <p:spPr bwMode="auto">
          <a:xfrm>
            <a:off x="1184275" y="698500"/>
            <a:ext cx="4651375" cy="3487738"/>
          </a:xfrm>
          <a:noFill/>
          <a:ln cap="flat">
            <a:solidFill>
              <a:schemeClr val="tx1"/>
            </a:solidFill>
            <a:miter lim="800000"/>
            <a:headEnd/>
            <a:tailEn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1"/>
          </p:nvPr>
        </p:nvSpPr>
        <p:spPr bwMode="auto">
          <a:xfrm>
            <a:off x="934720" y="4411664"/>
            <a:ext cx="5140960" cy="4702175"/>
          </a:xfrm>
          <a:noFill/>
        </p:spPr>
        <p:txBody>
          <a:bodyPr lIns="92614" tIns="46307" rIns="92614" bIns="46307"/>
          <a:lstStyle/>
          <a:p>
            <a:endParaRPr lang="en-US" smtClean="0"/>
          </a:p>
        </p:txBody>
      </p:sp>
      <p:sp>
        <p:nvSpPr>
          <p:cNvPr id="67587" name="Rectangle 3"/>
          <p:cNvSpPr>
            <a:spLocks noGrp="1" noRot="1" noChangeAspect="1" noChangeArrowheads="1" noTextEdit="1"/>
          </p:cNvSpPr>
          <p:nvPr>
            <p:ph type="sldImg"/>
          </p:nvPr>
        </p:nvSpPr>
        <p:spPr bwMode="auto">
          <a:xfrm>
            <a:off x="1184275" y="698500"/>
            <a:ext cx="4651375" cy="3487738"/>
          </a:xfrm>
          <a:noFill/>
          <a:ln cap="flat">
            <a:solidFill>
              <a:schemeClr val="tx1"/>
            </a:solidFill>
            <a:miter lim="800000"/>
            <a:headEnd/>
            <a:tailEn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beginning of the National Matrix table for </a:t>
            </a:r>
            <a:r>
              <a:rPr lang="en-US" b="1" dirty="0" smtClean="0"/>
              <a:t>Residential building construction, NAICS 236100</a:t>
            </a:r>
            <a:r>
              <a:rPr lang="en-US" dirty="0" smtClean="0"/>
              <a:t>. </a:t>
            </a:r>
          </a:p>
          <a:p>
            <a:endParaRPr lang="en-US" dirty="0" smtClean="0"/>
          </a:p>
          <a:p>
            <a:r>
              <a:rPr lang="en-US" dirty="0" smtClean="0"/>
              <a:t>The table shows: </a:t>
            </a:r>
          </a:p>
          <a:p>
            <a:pPr>
              <a:buFont typeface="Arial" pitchFamily="34" charset="0"/>
              <a:buChar char="•"/>
            </a:pPr>
            <a:r>
              <a:rPr lang="en-US" dirty="0" smtClean="0"/>
              <a:t>For 2008</a:t>
            </a:r>
          </a:p>
          <a:p>
            <a:pPr lvl="1">
              <a:buFont typeface="Arial" pitchFamily="34" charset="0"/>
              <a:buChar char="•"/>
            </a:pPr>
            <a:r>
              <a:rPr lang="en-US" dirty="0" smtClean="0"/>
              <a:t>Total employment in the industry</a:t>
            </a:r>
          </a:p>
          <a:p>
            <a:pPr lvl="1">
              <a:buFont typeface="Arial" pitchFamily="34" charset="0"/>
              <a:buChar char="•"/>
            </a:pPr>
            <a:r>
              <a:rPr lang="en-US" dirty="0" smtClean="0"/>
              <a:t>Employment in each occupation in the industry</a:t>
            </a:r>
          </a:p>
          <a:p>
            <a:pPr lvl="1">
              <a:buFont typeface="Arial" pitchFamily="34" charset="0"/>
              <a:buChar char="•"/>
            </a:pPr>
            <a:r>
              <a:rPr lang="en-US" dirty="0" smtClean="0"/>
              <a:t>Percent distribution of industry employment by occupation</a:t>
            </a:r>
          </a:p>
          <a:p>
            <a:pPr lvl="1">
              <a:buFont typeface="Arial" pitchFamily="34" charset="0"/>
              <a:buChar char="•"/>
            </a:pPr>
            <a:r>
              <a:rPr lang="en-US" dirty="0" smtClean="0"/>
              <a:t>This industry’s share of total employment in the occupation</a:t>
            </a:r>
          </a:p>
          <a:p>
            <a:pPr>
              <a:buFont typeface="Arial" pitchFamily="34" charset="0"/>
              <a:buChar char="•"/>
            </a:pPr>
            <a:r>
              <a:rPr lang="en-US" dirty="0" smtClean="0"/>
              <a:t>For 2018</a:t>
            </a:r>
          </a:p>
          <a:p>
            <a:pPr lvl="1">
              <a:buFont typeface="Arial" pitchFamily="34" charset="0"/>
              <a:buChar char="•"/>
            </a:pPr>
            <a:r>
              <a:rPr lang="en-US" dirty="0" smtClean="0"/>
              <a:t>Projected values for the same items </a:t>
            </a:r>
          </a:p>
          <a:p>
            <a:pPr lvl="1">
              <a:buFont typeface="Arial" pitchFamily="34" charset="0"/>
              <a:buChar char="•"/>
            </a:pPr>
            <a:r>
              <a:rPr lang="en-US" dirty="0" smtClean="0"/>
              <a:t>Projected change in employment (numeric), total for the industry and for each occupation</a:t>
            </a:r>
          </a:p>
          <a:p>
            <a:pPr lvl="1">
              <a:buFont typeface="Arial" pitchFamily="34" charset="0"/>
              <a:buChar char="•"/>
            </a:pPr>
            <a:r>
              <a:rPr lang="en-US" dirty="0" smtClean="0"/>
              <a:t>Projected percent change in employment, total for the industry and for each occupation</a:t>
            </a:r>
            <a:endParaRPr lang="en-US" dirty="0"/>
          </a:p>
        </p:txBody>
      </p:sp>
      <p:sp>
        <p:nvSpPr>
          <p:cNvPr id="4" name="Slide Number Placeholder 3"/>
          <p:cNvSpPr>
            <a:spLocks noGrp="1"/>
          </p:cNvSpPr>
          <p:nvPr>
            <p:ph type="sldNum" sz="quarter" idx="10"/>
          </p:nvPr>
        </p:nvSpPr>
        <p:spPr/>
        <p:txBody>
          <a:bodyPr/>
          <a:lstStyle/>
          <a:p>
            <a:pPr>
              <a:defRPr/>
            </a:pPr>
            <a:fld id="{7D3C569A-F3F8-4F8A-BA34-F6664E5DA64B}" type="slidenum">
              <a:rPr lang="en-US" smtClean="0"/>
              <a:pPr>
                <a:defRPr/>
              </a:pPr>
              <a:t>14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D3C569A-F3F8-4F8A-BA34-F6664E5DA64B}" type="slidenum">
              <a:rPr lang="en-US" smtClean="0"/>
              <a:pPr>
                <a:defRPr/>
              </a:pPr>
              <a:t>15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r>
              <a:rPr lang="en-US" smtClean="0"/>
              <a:t>Change factors are developed which give the proportional change in an occupation’s share of industry employment over the 10-year projection period. These change factors are applied to the 2008 occupational staffing patterns to derive projected staffing patterns. An occupation’s projected share of an industry may increase, decrease, or remain the same, depending on the change factors and underlying rationales.</a:t>
            </a:r>
          </a:p>
          <a:p>
            <a:endParaRPr lang="en-US" smtClean="0"/>
          </a:p>
          <a:p>
            <a:r>
              <a:rPr lang="en-US" smtClean="0"/>
              <a:t>Reflects how each occupation’s share of industry employment is projected to change over time</a:t>
            </a:r>
          </a:p>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txBox="1">
            <a:spLocks noGrp="1" noChangeArrowheads="1"/>
          </p:cNvSpPr>
          <p:nvPr/>
        </p:nvSpPr>
        <p:spPr bwMode="auto">
          <a:xfrm>
            <a:off x="3972766" y="8829394"/>
            <a:ext cx="3036086" cy="465445"/>
          </a:xfrm>
          <a:prstGeom prst="rect">
            <a:avLst/>
          </a:prstGeom>
          <a:noFill/>
          <a:ln w="9525">
            <a:noFill/>
            <a:miter lim="800000"/>
            <a:headEnd/>
            <a:tailEnd/>
          </a:ln>
        </p:spPr>
        <p:txBody>
          <a:bodyPr lIns="93144" tIns="46571" rIns="93144" bIns="46571" anchor="b"/>
          <a:lstStyle/>
          <a:p>
            <a:pPr algn="r" defTabSz="880644"/>
            <a:fld id="{53D957FB-79E5-4C1A-9A78-1DFFE3E48D97}" type="slidenum">
              <a:rPr lang="en-US" sz="1200"/>
              <a:pPr algn="r" defTabSz="880644"/>
              <a:t>20</a:t>
            </a:fld>
            <a:endParaRPr lang="en-US" sz="1200" dirty="0"/>
          </a:p>
        </p:txBody>
      </p:sp>
      <p:sp>
        <p:nvSpPr>
          <p:cNvPr id="93187" name="Rectangle 2"/>
          <p:cNvSpPr>
            <a:spLocks noGrp="1" noRot="1" noChangeAspect="1" noChangeArrowheads="1" noTextEdit="1"/>
          </p:cNvSpPr>
          <p:nvPr>
            <p:ph type="sldImg"/>
          </p:nvPr>
        </p:nvSpPr>
        <p:spPr>
          <a:xfrm>
            <a:off x="1184275" y="696913"/>
            <a:ext cx="4646613" cy="3486150"/>
          </a:xfrm>
          <a:ln/>
        </p:spPr>
      </p:sp>
      <p:sp>
        <p:nvSpPr>
          <p:cNvPr id="93188" name="Rectangle 3"/>
          <p:cNvSpPr>
            <a:spLocks noGrp="1" noChangeArrowheads="1"/>
          </p:cNvSpPr>
          <p:nvPr>
            <p:ph type="body" idx="1"/>
          </p:nvPr>
        </p:nvSpPr>
        <p:spPr>
          <a:xfrm>
            <a:off x="963001" y="4415478"/>
            <a:ext cx="5239221" cy="4415477"/>
          </a:xfrm>
          <a:noFill/>
          <a:ln/>
        </p:spPr>
        <p:txBody>
          <a:bodyPr lIns="93144" tIns="46571" rIns="93144" bIns="46571"/>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Chart is found in  Sommers/_NRC Mining-Energy Presentation/Mining Energy Largest Occs.xlsx</a:t>
            </a:r>
          </a:p>
          <a:p>
            <a:endParaRPr lang="en-US" dirty="0" smtClean="0"/>
          </a:p>
          <a:p>
            <a:r>
              <a:rPr lang="en-US" dirty="0" smtClean="0"/>
              <a:t>You can also use the matrix to understand what are the largest occupations in each industry, regardless of how concentrated they are.  This table shows the largest occupations for Mining and for Electric power generation, transmission and distribution.  </a:t>
            </a:r>
          </a:p>
          <a:p>
            <a:r>
              <a:rPr lang="en-US" dirty="0" smtClean="0"/>
              <a:t>Roustabouts is the largest occupation in Mining. From the previous table, we see that nearly all of the employment in this occupation is found in Mining.  </a:t>
            </a:r>
          </a:p>
          <a:p>
            <a:r>
              <a:rPr lang="en-US" dirty="0" smtClean="0"/>
              <a:t>Operating engineers, however, while among the largest occupations in Mining, isn’t on our list of occupations most concentrated in Mining.  </a:t>
            </a:r>
          </a:p>
          <a:p>
            <a:r>
              <a:rPr lang="en-US" dirty="0" smtClean="0"/>
              <a:t>By “turning the Matrix around” to an occupation view, we can learn where else Operating engineers are found.  </a:t>
            </a:r>
          </a:p>
          <a:p>
            <a:endParaRPr lang="en-US" dirty="0"/>
          </a:p>
        </p:txBody>
      </p:sp>
      <p:sp>
        <p:nvSpPr>
          <p:cNvPr id="4" name="Slide Number Placeholder 3"/>
          <p:cNvSpPr>
            <a:spLocks noGrp="1"/>
          </p:cNvSpPr>
          <p:nvPr>
            <p:ph type="sldNum" sz="quarter" idx="10"/>
          </p:nvPr>
        </p:nvSpPr>
        <p:spPr/>
        <p:txBody>
          <a:bodyPr/>
          <a:lstStyle/>
          <a:p>
            <a:pPr>
              <a:defRPr/>
            </a:pPr>
            <a:fld id="{7D3C569A-F3F8-4F8A-BA34-F6664E5DA64B}" type="slidenum">
              <a:rPr lang="en-US" smtClean="0"/>
              <a:pPr>
                <a:defRPr/>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bwMode="auto">
          <a:xfrm>
            <a:off x="934720" y="4411664"/>
            <a:ext cx="5140960" cy="4702175"/>
          </a:xfrm>
          <a:noFill/>
        </p:spPr>
        <p:txBody>
          <a:bodyPr lIns="92614" tIns="46307" rIns="92614" bIns="46307"/>
          <a:lstStyle/>
          <a:p>
            <a:endParaRPr lang="en-US" dirty="0" smtClean="0"/>
          </a:p>
        </p:txBody>
      </p:sp>
      <p:sp>
        <p:nvSpPr>
          <p:cNvPr id="59395" name="Rectangle 3"/>
          <p:cNvSpPr>
            <a:spLocks noGrp="1" noRot="1" noChangeAspect="1" noChangeArrowheads="1" noTextEdit="1"/>
          </p:cNvSpPr>
          <p:nvPr>
            <p:ph type="sldImg"/>
          </p:nvPr>
        </p:nvSpPr>
        <p:spPr bwMode="auto">
          <a:xfrm>
            <a:off x="1184275" y="698500"/>
            <a:ext cx="4651375" cy="3487738"/>
          </a:xfrm>
          <a:noFill/>
          <a:ln cap="flat">
            <a:solidFill>
              <a:schemeClr val="tx1"/>
            </a:solidFill>
            <a:miter lim="800000"/>
            <a:headEnd/>
            <a:tailEnd/>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Data for this table are in Sommers/_NRC Mining-Energy Presentation 2011-08/Mining Energy Concentrated Occs.xlsx</a:t>
            </a:r>
          </a:p>
          <a:p>
            <a:endParaRPr lang="en-US" dirty="0" smtClean="0"/>
          </a:p>
          <a:p>
            <a:r>
              <a:rPr lang="en-US" dirty="0" smtClean="0"/>
              <a:t>Here is an illustration of another way to use the National Employment Matrix. </a:t>
            </a:r>
          </a:p>
          <a:p>
            <a:r>
              <a:rPr lang="en-US" dirty="0" smtClean="0"/>
              <a:t>This table takes the Matrix for the Mining industry and sorts the detailed occupations by the percent of all employment in the occupation that is found in Mining.  The table lists only the occupations with at least 50 percent of their employment found in mining.</a:t>
            </a:r>
          </a:p>
          <a:p>
            <a:r>
              <a:rPr lang="en-US" dirty="0" smtClean="0"/>
              <a:t>By understanding how concentrated an occupation is in Mining, you can see to what extent your industry is competing with other sectors of the economy for these workers.  You can go back to the OES data and see whether the pay is similar, and where geographically the employment is found for these occupations. </a:t>
            </a:r>
            <a:endParaRPr lang="en-US" dirty="0"/>
          </a:p>
        </p:txBody>
      </p:sp>
      <p:sp>
        <p:nvSpPr>
          <p:cNvPr id="4" name="Slide Number Placeholder 3"/>
          <p:cNvSpPr>
            <a:spLocks noGrp="1"/>
          </p:cNvSpPr>
          <p:nvPr>
            <p:ph type="sldNum" sz="quarter" idx="10"/>
          </p:nvPr>
        </p:nvSpPr>
        <p:spPr/>
        <p:txBody>
          <a:bodyPr/>
          <a:lstStyle/>
          <a:p>
            <a:pPr>
              <a:defRPr/>
            </a:pPr>
            <a:fld id="{7D3C569A-F3F8-4F8A-BA34-F6664E5DA64B}" type="slidenum">
              <a:rPr lang="en-US" smtClean="0"/>
              <a:pPr>
                <a:defRPr/>
              </a:pPr>
              <a:t>28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D3C569A-F3F8-4F8A-BA34-F6664E5DA64B}" type="slidenum">
              <a:rPr lang="en-US" smtClean="0"/>
              <a:pPr>
                <a:defRPr/>
              </a:pPr>
              <a:t>29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body" idx="1"/>
          </p:nvPr>
        </p:nvSpPr>
        <p:spPr bwMode="auto">
          <a:xfrm>
            <a:off x="934720" y="4411664"/>
            <a:ext cx="5140960" cy="4702175"/>
          </a:xfrm>
          <a:noFill/>
        </p:spPr>
        <p:txBody>
          <a:bodyPr lIns="92614" tIns="46307" rIns="92614" bIns="46307"/>
          <a:lstStyle/>
          <a:p>
            <a:endParaRPr lang="en-US" smtClean="0"/>
          </a:p>
          <a:p>
            <a:endParaRPr lang="en-US" smtClean="0"/>
          </a:p>
        </p:txBody>
      </p:sp>
      <p:sp>
        <p:nvSpPr>
          <p:cNvPr id="71683" name="Rectangle 3"/>
          <p:cNvSpPr>
            <a:spLocks noGrp="1" noRot="1" noChangeAspect="1" noChangeArrowheads="1" noTextEdit="1"/>
          </p:cNvSpPr>
          <p:nvPr>
            <p:ph type="sldImg"/>
          </p:nvPr>
        </p:nvSpPr>
        <p:spPr bwMode="auto">
          <a:xfrm>
            <a:off x="1184275" y="698500"/>
            <a:ext cx="4651375" cy="3487738"/>
          </a:xfrm>
          <a:noFill/>
          <a:ln cap="flat">
            <a:solidFill>
              <a:schemeClr val="tx1"/>
            </a:solidFill>
            <a:miter lim="800000"/>
            <a:headEnd/>
            <a:tailEnd/>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p:txBody>
          <a:bodyPr/>
          <a:lstStyle/>
          <a:p>
            <a:pPr>
              <a:defRPr/>
            </a:pPr>
            <a:fld id="{53B9E9B8-79C1-46D8-9F7F-E82724F43FEE}" type="slidenum">
              <a:rPr lang="en-US"/>
              <a:pPr>
                <a:defRPr/>
              </a:pPr>
              <a:t>31</a:t>
            </a:fld>
            <a:endParaRPr lang="en-US" dirty="0"/>
          </a:p>
        </p:txBody>
      </p:sp>
      <p:sp>
        <p:nvSpPr>
          <p:cNvPr id="737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3732" name="Rectangle 3"/>
          <p:cNvSpPr>
            <a:spLocks noGrp="1" noChangeArrowheads="1"/>
          </p:cNvSpPr>
          <p:nvPr>
            <p:ph type="body" idx="1"/>
          </p:nvPr>
        </p:nvSpPr>
        <p:spPr bwMode="auto">
          <a:noFill/>
        </p:spPr>
        <p:txBody>
          <a:bodyPr/>
          <a:lstStyle/>
          <a:p>
            <a:pPr eaLnBrk="1" hangingPunct="1">
              <a:spcBef>
                <a:spcPts val="1213"/>
              </a:spcBef>
              <a:buFontTx/>
              <a:buChar char="•"/>
            </a:pPr>
            <a:r>
              <a:rPr lang="en-US" smtClean="0"/>
              <a:t>Available on the BLS website. </a:t>
            </a:r>
          </a:p>
          <a:p>
            <a:pPr eaLnBrk="1" hangingPunct="1">
              <a:spcBef>
                <a:spcPts val="1213"/>
              </a:spcBef>
            </a:pPr>
            <a:endParaRPr lang="en-US" smtClean="0"/>
          </a:p>
          <a:p>
            <a:pPr eaLnBrk="1" hangingPunct="1">
              <a:spcBef>
                <a:spcPts val="1213"/>
              </a:spcBef>
              <a:buFontTx/>
              <a:buChar char="•"/>
            </a:pPr>
            <a:r>
              <a:rPr lang="en-US" i="1" smtClean="0"/>
              <a:t>Occupational Outlook Handbook </a:t>
            </a:r>
            <a:r>
              <a:rPr lang="en-US" smtClean="0"/>
              <a:t>and </a:t>
            </a:r>
            <a:r>
              <a:rPr lang="en-US" i="1" smtClean="0"/>
              <a:t>Career Guide to Industries  </a:t>
            </a:r>
            <a:r>
              <a:rPr lang="en-US" smtClean="0"/>
              <a:t>are often used by counselors and students to make career decisions.  They include not only job outlook information but also detailed job descriptions, education and training data, and earnings. </a:t>
            </a:r>
          </a:p>
          <a:p>
            <a:pPr eaLnBrk="1" hangingPunct="1">
              <a:spcBef>
                <a:spcPts val="1213"/>
              </a:spcBef>
            </a:pPr>
            <a:endParaRPr lang="en-US" smtClean="0"/>
          </a:p>
          <a:p>
            <a:pPr eaLnBrk="1" hangingPunct="1">
              <a:spcBef>
                <a:spcPts val="1213"/>
              </a:spcBef>
              <a:buFontTx/>
              <a:buChar char="•"/>
            </a:pPr>
            <a:r>
              <a:rPr lang="en-US" smtClean="0"/>
              <a:t>Occupational Outlook Quarterly is especially useful for non-technical users of our projections, such as the media, politicians, etc. and presents a summary of the projections as charts.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body" idx="1"/>
          </p:nvPr>
        </p:nvSpPr>
        <p:spPr bwMode="auto">
          <a:xfrm>
            <a:off x="934720" y="4411664"/>
            <a:ext cx="5140960" cy="4702175"/>
          </a:xfrm>
          <a:noFill/>
        </p:spPr>
        <p:txBody>
          <a:bodyPr lIns="92614" tIns="46307" rIns="92614" bIns="46307"/>
          <a:lstStyle/>
          <a:p>
            <a:endParaRPr lang="en-US" smtClean="0"/>
          </a:p>
          <a:p>
            <a:endParaRPr lang="en-US" smtClean="0"/>
          </a:p>
        </p:txBody>
      </p:sp>
      <p:sp>
        <p:nvSpPr>
          <p:cNvPr id="72707" name="Rectangle 3"/>
          <p:cNvSpPr>
            <a:spLocks noGrp="1" noRot="1" noChangeAspect="1" noChangeArrowheads="1" noTextEdit="1"/>
          </p:cNvSpPr>
          <p:nvPr>
            <p:ph type="sldImg"/>
          </p:nvPr>
        </p:nvSpPr>
        <p:spPr bwMode="auto">
          <a:xfrm>
            <a:off x="1184275" y="698500"/>
            <a:ext cx="4651375" cy="3487738"/>
          </a:xfrm>
          <a:noFill/>
          <a:ln cap="flat">
            <a:solidFill>
              <a:schemeClr val="tx1"/>
            </a:solidFill>
            <a:miter lim="800000"/>
            <a:headEnd/>
            <a:tailEnd/>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body" idx="1"/>
          </p:nvPr>
        </p:nvSpPr>
        <p:spPr bwMode="auto">
          <a:xfrm>
            <a:off x="934720" y="4411664"/>
            <a:ext cx="5140960" cy="4702175"/>
          </a:xfrm>
          <a:noFill/>
        </p:spPr>
        <p:txBody>
          <a:bodyPr lIns="92614" tIns="46307" rIns="92614" bIns="46307"/>
          <a:lstStyle/>
          <a:p>
            <a:endParaRPr lang="en-US" smtClean="0"/>
          </a:p>
          <a:p>
            <a:endParaRPr lang="en-US" smtClean="0"/>
          </a:p>
        </p:txBody>
      </p:sp>
      <p:sp>
        <p:nvSpPr>
          <p:cNvPr id="90115" name="Rectangle 3"/>
          <p:cNvSpPr>
            <a:spLocks noGrp="1" noRot="1" noChangeAspect="1" noChangeArrowheads="1" noTextEdit="1"/>
          </p:cNvSpPr>
          <p:nvPr>
            <p:ph type="sldImg"/>
          </p:nvPr>
        </p:nvSpPr>
        <p:spPr bwMode="auto">
          <a:xfrm>
            <a:off x="1184275" y="698500"/>
            <a:ext cx="4651375" cy="3487738"/>
          </a:xfrm>
          <a:noFill/>
          <a:ln cap="flat">
            <a:solidFill>
              <a:schemeClr val="tx1"/>
            </a:solidFill>
            <a:miter lim="800000"/>
            <a:headEnd/>
            <a:tailEnd/>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p:txBody>
          <a:bodyPr/>
          <a:lstStyle/>
          <a:p>
            <a:pPr>
              <a:defRPr/>
            </a:pPr>
            <a:fld id="{C8384E6E-7651-40D5-A577-B35D7390636A}" type="slidenum">
              <a:rPr lang="en-US">
                <a:cs typeface="Arial" charset="0"/>
              </a:rPr>
              <a:pPr>
                <a:defRPr/>
              </a:pPr>
              <a:t>34</a:t>
            </a:fld>
            <a:endParaRPr lang="en-US">
              <a:cs typeface="Arial" charset="0"/>
            </a:endParaRPr>
          </a:p>
        </p:txBody>
      </p:sp>
      <p:sp>
        <p:nvSpPr>
          <p:cNvPr id="911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1140" name="Rectangle 3"/>
          <p:cNvSpPr>
            <a:spLocks noGrp="1" noChangeArrowheads="1"/>
          </p:cNvSpPr>
          <p:nvPr>
            <p:ph type="body" idx="1"/>
          </p:nvPr>
        </p:nvSpPr>
        <p:spPr bwMode="auto">
          <a:xfrm>
            <a:off x="686435" y="4419601"/>
            <a:ext cx="5606697" cy="4183063"/>
          </a:xfrm>
          <a:noFill/>
        </p:spPr>
        <p:txBody>
          <a:bodyPr/>
          <a:lstStyle/>
          <a:p>
            <a:pPr eaLnBrk="1" hangingPunct="1"/>
            <a:endParaRPr lang="en-US" sz="1800" b="1"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bwMode="auto">
          <a:xfrm>
            <a:off x="934720" y="4411664"/>
            <a:ext cx="5140960" cy="4702175"/>
          </a:xfrm>
          <a:noFill/>
        </p:spPr>
        <p:txBody>
          <a:bodyPr lIns="92614" tIns="46307" rIns="92614" bIns="46307"/>
          <a:lstStyle/>
          <a:p>
            <a:endParaRPr lang="en-US" smtClean="0"/>
          </a:p>
        </p:txBody>
      </p:sp>
      <p:sp>
        <p:nvSpPr>
          <p:cNvPr id="59395" name="Rectangle 3"/>
          <p:cNvSpPr>
            <a:spLocks noGrp="1" noRot="1" noChangeAspect="1" noChangeArrowheads="1" noTextEdit="1"/>
          </p:cNvSpPr>
          <p:nvPr>
            <p:ph type="sldImg"/>
          </p:nvPr>
        </p:nvSpPr>
        <p:spPr bwMode="auto">
          <a:xfrm>
            <a:off x="1184275" y="698500"/>
            <a:ext cx="4651375" cy="3487738"/>
          </a:xfrm>
          <a:noFill/>
          <a:ln cap="flat">
            <a:solidFill>
              <a:schemeClr val="tx1"/>
            </a:solidFill>
            <a:miter lim="800000"/>
            <a:headEnd/>
            <a:tailEn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body" idx="1"/>
          </p:nvPr>
        </p:nvSpPr>
        <p:spPr bwMode="auto">
          <a:xfrm>
            <a:off x="934720" y="4411664"/>
            <a:ext cx="5140960" cy="4702175"/>
          </a:xfrm>
          <a:noFill/>
        </p:spPr>
        <p:txBody>
          <a:bodyPr lIns="92614" tIns="46307" rIns="92614" bIns="46307"/>
          <a:lstStyle/>
          <a:p>
            <a:r>
              <a:rPr lang="en-US" dirty="0" smtClean="0"/>
              <a:t>We publish the assumptions and target variables when we publish the projections, in one of the Monthly Labor Review articles. </a:t>
            </a:r>
          </a:p>
        </p:txBody>
      </p:sp>
      <p:sp>
        <p:nvSpPr>
          <p:cNvPr id="60419" name="Rectangle 3"/>
          <p:cNvSpPr>
            <a:spLocks noGrp="1" noRot="1" noChangeAspect="1" noChangeArrowheads="1" noTextEdit="1"/>
          </p:cNvSpPr>
          <p:nvPr>
            <p:ph type="sldImg"/>
          </p:nvPr>
        </p:nvSpPr>
        <p:spPr bwMode="auto">
          <a:xfrm>
            <a:off x="1184275" y="698500"/>
            <a:ext cx="4651375" cy="3487738"/>
          </a:xfrm>
          <a:noFill/>
          <a:ln cap="flat">
            <a:solidFill>
              <a:schemeClr val="tx1"/>
            </a:solidFill>
            <a:miter lim="800000"/>
            <a:headEnd/>
            <a:tailEn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body" idx="1"/>
          </p:nvPr>
        </p:nvSpPr>
        <p:spPr bwMode="auto">
          <a:xfrm>
            <a:off x="934720" y="4411664"/>
            <a:ext cx="5140960" cy="4702175"/>
          </a:xfrm>
          <a:noFill/>
        </p:spPr>
        <p:txBody>
          <a:bodyPr lIns="92614" tIns="46307" rIns="92614" bIns="46307"/>
          <a:lstStyle/>
          <a:p>
            <a:endParaRPr lang="en-US" dirty="0" smtClean="0"/>
          </a:p>
          <a:p>
            <a:r>
              <a:rPr lang="en-US" dirty="0" smtClean="0"/>
              <a:t>We publish projections results for each of these four components, including data as well as analysis presented in the Monthly Labor Review </a:t>
            </a:r>
          </a:p>
          <a:p>
            <a:endParaRPr lang="en-US" dirty="0" smtClean="0"/>
          </a:p>
          <a:p>
            <a:r>
              <a:rPr lang="en-US" dirty="0" smtClean="0"/>
              <a:t>The November 2009 MLR as 5 articles, one for each component and an overview article. </a:t>
            </a:r>
          </a:p>
        </p:txBody>
      </p:sp>
      <p:sp>
        <p:nvSpPr>
          <p:cNvPr id="62467" name="Rectangle 3"/>
          <p:cNvSpPr>
            <a:spLocks noGrp="1" noRot="1" noChangeAspect="1" noChangeArrowheads="1" noTextEdit="1"/>
          </p:cNvSpPr>
          <p:nvPr>
            <p:ph type="sldImg"/>
          </p:nvPr>
        </p:nvSpPr>
        <p:spPr bwMode="auto">
          <a:xfrm>
            <a:off x="1184275" y="698500"/>
            <a:ext cx="4651375" cy="3487738"/>
          </a:xfrm>
          <a:noFill/>
          <a:ln cap="flat">
            <a:solidFill>
              <a:schemeClr val="tx1"/>
            </a:solidFill>
            <a:miter lim="800000"/>
            <a:headEnd/>
            <a:tailEn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txBox="1">
            <a:spLocks noGrp="1" noChangeArrowheads="1"/>
          </p:cNvSpPr>
          <p:nvPr/>
        </p:nvSpPr>
        <p:spPr bwMode="auto">
          <a:xfrm>
            <a:off x="3970938" y="8829675"/>
            <a:ext cx="3037840" cy="465138"/>
          </a:xfrm>
          <a:prstGeom prst="rect">
            <a:avLst/>
          </a:prstGeom>
          <a:noFill/>
          <a:ln w="9525">
            <a:noFill/>
            <a:miter lim="800000"/>
            <a:headEnd/>
            <a:tailEnd/>
          </a:ln>
        </p:spPr>
        <p:txBody>
          <a:bodyPr lIns="92232" tIns="46115" rIns="92232" bIns="46115" anchor="b"/>
          <a:lstStyle/>
          <a:p>
            <a:pPr algn="r" defTabSz="920750"/>
            <a:fld id="{D609C622-FEBF-435E-BB0C-5A6AEF0FC2C9}" type="slidenum">
              <a:rPr lang="en-US" sz="1200"/>
              <a:pPr algn="r" defTabSz="920750"/>
              <a:t>5</a:t>
            </a:fld>
            <a:endParaRPr lang="en-US" sz="1200"/>
          </a:p>
        </p:txBody>
      </p:sp>
      <p:sp>
        <p:nvSpPr>
          <p:cNvPr id="63491" name="Rectangle 2"/>
          <p:cNvSpPr>
            <a:spLocks noGrp="1" noRot="1" noChangeAspect="1" noChangeArrowheads="1" noTextEdit="1"/>
          </p:cNvSpPr>
          <p:nvPr>
            <p:ph type="sldImg"/>
          </p:nvPr>
        </p:nvSpPr>
        <p:spPr bwMode="auto">
          <a:xfrm>
            <a:off x="1143000" y="839788"/>
            <a:ext cx="4651375" cy="3487737"/>
          </a:xfrm>
          <a:noFill/>
          <a:ln>
            <a:solidFill>
              <a:srgbClr val="000000"/>
            </a:solidFill>
            <a:miter lim="800000"/>
            <a:headEnd/>
            <a:tailEnd/>
          </a:ln>
        </p:spPr>
      </p:sp>
      <p:sp>
        <p:nvSpPr>
          <p:cNvPr id="63492" name="Rectangle 3"/>
          <p:cNvSpPr>
            <a:spLocks noGrp="1" noChangeArrowheads="1"/>
          </p:cNvSpPr>
          <p:nvPr>
            <p:ph type="body" idx="1"/>
          </p:nvPr>
        </p:nvSpPr>
        <p:spPr bwMode="auto">
          <a:xfrm>
            <a:off x="934720" y="4649788"/>
            <a:ext cx="5140960" cy="4184650"/>
          </a:xfrm>
          <a:noFill/>
        </p:spPr>
        <p:txBody>
          <a:bodyPr lIns="92232" tIns="46115" rIns="92232" bIns="46115"/>
          <a:lstStyle/>
          <a:p>
            <a:pPr marL="230188" indent="-230188" eaLnBrk="1" hangingPunct="1">
              <a:lnSpc>
                <a:spcPct val="90000"/>
              </a:lnSpc>
            </a:pPr>
            <a:r>
              <a:rPr lang="en-US" dirty="0" smtClean="0"/>
              <a:t>The BLS projections are developed in a series of six steps-</a:t>
            </a:r>
          </a:p>
          <a:p>
            <a:pPr marL="230188" indent="-230188" eaLnBrk="1" hangingPunct="1">
              <a:lnSpc>
                <a:spcPct val="90000"/>
              </a:lnSpc>
              <a:buFont typeface="Calibri" pitchFamily="34" charset="0"/>
              <a:buAutoNum type="arabicPeriod"/>
            </a:pPr>
            <a:r>
              <a:rPr lang="en-US" dirty="0" smtClean="0"/>
              <a:t>Size and demographic composition of the labor force</a:t>
            </a:r>
          </a:p>
          <a:p>
            <a:pPr marL="692150" lvl="1" indent="-230188" eaLnBrk="1" hangingPunct="1">
              <a:lnSpc>
                <a:spcPct val="90000"/>
              </a:lnSpc>
              <a:buFontTx/>
              <a:buChar char="•"/>
            </a:pPr>
            <a:r>
              <a:rPr lang="en-US" dirty="0" smtClean="0"/>
              <a:t>The labor force is the number of people available to fill job openings.  The projected labor force is based on estimates from the Census Bureau of the future population by age, sex, race, and ethnicity.  BLS projects the percent of the population who will participate in the labor force in the coming decade.</a:t>
            </a:r>
          </a:p>
          <a:p>
            <a:pPr marL="230188" indent="-230188" eaLnBrk="1" hangingPunct="1">
              <a:lnSpc>
                <a:spcPct val="90000"/>
              </a:lnSpc>
              <a:buFont typeface="Calibri" pitchFamily="34" charset="0"/>
              <a:buAutoNum type="arabicPeriod"/>
            </a:pPr>
            <a:r>
              <a:rPr lang="en-US" dirty="0" smtClean="0"/>
              <a:t>The growth of the aggregate economy</a:t>
            </a:r>
          </a:p>
          <a:p>
            <a:pPr marL="692150" lvl="1" indent="-230188" eaLnBrk="1" hangingPunct="1">
              <a:lnSpc>
                <a:spcPct val="90000"/>
              </a:lnSpc>
              <a:buFontTx/>
              <a:buChar char="•"/>
            </a:pPr>
            <a:r>
              <a:rPr lang="en-US" dirty="0" smtClean="0"/>
              <a:t>Gross Domestic Product, consumer spending, investment, government spending, imports and exports, and other major economic measures.  </a:t>
            </a:r>
          </a:p>
          <a:p>
            <a:pPr marL="230188" indent="-230188" eaLnBrk="1" hangingPunct="1">
              <a:lnSpc>
                <a:spcPct val="90000"/>
              </a:lnSpc>
              <a:buFont typeface="Calibri" pitchFamily="34" charset="0"/>
              <a:buAutoNum type="arabicPeriod"/>
            </a:pPr>
            <a:r>
              <a:rPr lang="en-US" dirty="0" smtClean="0"/>
              <a:t>Final demand, or GDP, divided up into consuming sector</a:t>
            </a:r>
          </a:p>
          <a:p>
            <a:pPr marL="230188" indent="-230188" eaLnBrk="1" hangingPunct="1">
              <a:lnSpc>
                <a:spcPct val="90000"/>
              </a:lnSpc>
              <a:buFont typeface="Calibri" pitchFamily="34" charset="0"/>
              <a:buAutoNum type="arabicPeriod"/>
            </a:pPr>
            <a:r>
              <a:rPr lang="en-US" dirty="0" smtClean="0"/>
              <a:t>Inter-industry relationships (input-output)</a:t>
            </a:r>
          </a:p>
          <a:p>
            <a:pPr marL="230188" indent="-230188" eaLnBrk="1" hangingPunct="1">
              <a:lnSpc>
                <a:spcPct val="90000"/>
              </a:lnSpc>
              <a:buFont typeface="Calibri" pitchFamily="34" charset="0"/>
              <a:buAutoNum type="arabicPeriod"/>
            </a:pPr>
            <a:r>
              <a:rPr lang="en-US" dirty="0" smtClean="0"/>
              <a:t>Industry output and employment</a:t>
            </a:r>
          </a:p>
          <a:p>
            <a:pPr marL="692150" lvl="1" indent="-230188" eaLnBrk="1" hangingPunct="1">
              <a:lnSpc>
                <a:spcPct val="90000"/>
              </a:lnSpc>
              <a:buFontTx/>
              <a:buChar char="•"/>
            </a:pPr>
            <a:r>
              <a:rPr lang="en-US" dirty="0" smtClean="0"/>
              <a:t>Input-Output tables from the Bureau of Economic Analysis</a:t>
            </a:r>
          </a:p>
          <a:p>
            <a:pPr marL="230188" indent="-230188" eaLnBrk="1" hangingPunct="1">
              <a:lnSpc>
                <a:spcPct val="90000"/>
              </a:lnSpc>
              <a:buFont typeface="Calibri" pitchFamily="34" charset="0"/>
              <a:buAutoNum type="arabicPeriod"/>
            </a:pPr>
            <a:r>
              <a:rPr lang="en-US" dirty="0" smtClean="0"/>
              <a:t>Occupational employment </a:t>
            </a:r>
          </a:p>
          <a:p>
            <a:pPr marL="692150" lvl="1" indent="-230188">
              <a:lnSpc>
                <a:spcPct val="90000"/>
              </a:lnSpc>
              <a:spcAft>
                <a:spcPct val="20000"/>
              </a:spcAft>
              <a:buFontTx/>
              <a:buChar char="•"/>
            </a:pPr>
            <a:r>
              <a:rPr lang="en-US" dirty="0" smtClean="0"/>
              <a:t>Occupational demand is projected by applying each industry’s unique staffing pattern to industry employment estimates. Staffing patterns are projected using changes in technology, business practices, and other factors to estimate how staffing requirements will evolve over the coming decade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D3C569A-F3F8-4F8A-BA34-F6664E5DA64B}" type="slidenum">
              <a:rPr lang="en-US" smtClean="0"/>
              <a:pPr>
                <a:defRPr/>
              </a:pPr>
              <a:t>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D3C569A-F3F8-4F8A-BA34-F6664E5DA64B}" type="slidenum">
              <a:rPr lang="en-US" smtClean="0"/>
              <a:pPr>
                <a:defRPr/>
              </a:pPr>
              <a:t>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body" idx="1"/>
          </p:nvPr>
        </p:nvSpPr>
        <p:spPr bwMode="auto">
          <a:xfrm>
            <a:off x="934720" y="4411664"/>
            <a:ext cx="5140960" cy="4702175"/>
          </a:xfrm>
          <a:noFill/>
        </p:spPr>
        <p:txBody>
          <a:bodyPr lIns="92614" tIns="46307" rIns="92614" bIns="46307"/>
          <a:lstStyle/>
          <a:p>
            <a:endParaRPr lang="en-US" smtClean="0"/>
          </a:p>
          <a:p>
            <a:endParaRPr lang="en-US" smtClean="0"/>
          </a:p>
        </p:txBody>
      </p:sp>
      <p:sp>
        <p:nvSpPr>
          <p:cNvPr id="65539" name="Rectangle 3"/>
          <p:cNvSpPr>
            <a:spLocks noGrp="1" noRot="1" noChangeAspect="1" noChangeArrowheads="1" noTextEdit="1"/>
          </p:cNvSpPr>
          <p:nvPr>
            <p:ph type="sldImg"/>
          </p:nvPr>
        </p:nvSpPr>
        <p:spPr bwMode="auto">
          <a:xfrm>
            <a:off x="1184275" y="698500"/>
            <a:ext cx="4651375" cy="3487738"/>
          </a:xfrm>
          <a:noFill/>
          <a:ln cap="flat">
            <a:solidFill>
              <a:schemeClr val="tx1"/>
            </a:solidFill>
            <a:miter lim="800000"/>
            <a:headEnd/>
            <a:tailEn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ahoma" pitchFamily="34" charset="0"/>
                <a:cs typeface="Tahoma"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722437"/>
            <a:ext cx="7772400" cy="4525963"/>
          </a:xfrm>
        </p:spPr>
        <p:txBody>
          <a:bodyPr/>
          <a:lstStyle>
            <a:lvl1pPr>
              <a:defRPr baseline="0">
                <a:solidFill>
                  <a:srgbClr val="192168"/>
                </a:solidFill>
                <a:latin typeface="Tahoma" pitchFamily="34" charset="0"/>
                <a:cs typeface="Tahoma" pitchFamily="34" charset="0"/>
              </a:defRPr>
            </a:lvl1pPr>
            <a:lvl2pPr>
              <a:defRPr>
                <a:solidFill>
                  <a:srgbClr val="192168"/>
                </a:solidFill>
                <a:latin typeface="Tahoma" pitchFamily="34" charset="0"/>
                <a:cs typeface="Tahoma" pitchFamily="34" charset="0"/>
              </a:defRPr>
            </a:lvl2pPr>
            <a:lvl3pPr>
              <a:defRPr>
                <a:solidFill>
                  <a:srgbClr val="192168"/>
                </a:solidFill>
                <a:latin typeface="Tahoma" pitchFamily="34" charset="0"/>
                <a:cs typeface="Tahoma" pitchFamily="34" charset="0"/>
              </a:defRPr>
            </a:lvl3pPr>
            <a:lvl4pPr>
              <a:defRPr>
                <a:solidFill>
                  <a:srgbClr val="192168"/>
                </a:solidFill>
                <a:latin typeface="Tahoma" pitchFamily="34" charset="0"/>
                <a:cs typeface="Tahoma" pitchFamily="34" charset="0"/>
              </a:defRPr>
            </a:lvl4pPr>
            <a:lvl5pPr>
              <a:buClr>
                <a:srgbClr val="CE1126"/>
              </a:buCl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Date Placeholder 3"/>
          <p:cNvSpPr>
            <a:spLocks noGrp="1"/>
          </p:cNvSpPr>
          <p:nvPr>
            <p:ph type="dt" sz="half" idx="10"/>
          </p:nvPr>
        </p:nvSpPr>
        <p:spPr/>
        <p:txBody>
          <a:bodyPr/>
          <a:lstStyle>
            <a:lvl1pPr>
              <a:defRPr/>
            </a:lvl1pPr>
          </a:lstStyle>
          <a:p>
            <a:pPr>
              <a:defRPr/>
            </a:pPr>
            <a:fld id="{869A08D0-8200-4F93-A90B-5ABCE013A165}" type="datetime1">
              <a:rPr lang="en-US" smtClean="0"/>
              <a:pPr>
                <a:defRPr/>
              </a:pPr>
              <a:t>9/21/2011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5A1647-2C21-40CD-AAB0-CD0C635E7C5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Presentation Title">
    <p:bg>
      <p:bgPr>
        <a:gradFill rotWithShape="1">
          <a:gsLst>
            <a:gs pos="0">
              <a:srgbClr val="192168"/>
            </a:gs>
            <a:gs pos="54000">
              <a:srgbClr val="192168">
                <a:alpha val="89000"/>
              </a:srgbClr>
            </a:gs>
            <a:gs pos="100000">
              <a:srgbClr val="969EE6">
                <a:alpha val="50000"/>
              </a:srgbClr>
            </a:gs>
          </a:gsLst>
          <a:lin ang="5400000" scaled="1"/>
        </a:gradFill>
        <a:effectLst/>
      </p:bgPr>
    </p:bg>
    <p:spTree>
      <p:nvGrpSpPr>
        <p:cNvPr id="1" name=""/>
        <p:cNvGrpSpPr/>
        <p:nvPr/>
      </p:nvGrpSpPr>
      <p:grpSpPr>
        <a:xfrm>
          <a:off x="0" y="0"/>
          <a:ext cx="0" cy="0"/>
          <a:chOff x="0" y="0"/>
          <a:chExt cx="0" cy="0"/>
        </a:xfrm>
      </p:grpSpPr>
      <p:sp>
        <p:nvSpPr>
          <p:cNvPr id="4" name="Line 4"/>
          <p:cNvSpPr>
            <a:spLocks noChangeShapeType="1"/>
          </p:cNvSpPr>
          <p:nvPr userDrawn="1"/>
        </p:nvSpPr>
        <p:spPr bwMode="auto">
          <a:xfrm>
            <a:off x="685800" y="2895600"/>
            <a:ext cx="7797800" cy="0"/>
          </a:xfrm>
          <a:prstGeom prst="line">
            <a:avLst/>
          </a:prstGeom>
          <a:noFill/>
          <a:ln w="76200">
            <a:solidFill>
              <a:srgbClr val="CE1126"/>
            </a:solidFill>
            <a:round/>
            <a:headEnd/>
            <a:tailEnd/>
          </a:ln>
        </p:spPr>
        <p:txBody>
          <a:bodyPr anchor="ctr"/>
          <a:lstStyle/>
          <a:p>
            <a:pPr>
              <a:defRPr/>
            </a:pPr>
            <a:endParaRPr lang="en-US"/>
          </a:p>
        </p:txBody>
      </p:sp>
      <p:sp>
        <p:nvSpPr>
          <p:cNvPr id="3074" name="Rectangle 2"/>
          <p:cNvSpPr>
            <a:spLocks noGrp="1" noChangeArrowheads="1"/>
          </p:cNvSpPr>
          <p:nvPr>
            <p:ph type="ctrTitle"/>
          </p:nvPr>
        </p:nvSpPr>
        <p:spPr>
          <a:xfrm>
            <a:off x="685800" y="914400"/>
            <a:ext cx="7772400" cy="1828800"/>
          </a:xfrm>
          <a:prstGeom prst="rect">
            <a:avLst/>
          </a:prstGeom>
        </p:spPr>
        <p:txBody>
          <a:bodyPr anchor="b"/>
          <a:lstStyle>
            <a:lvl1pPr>
              <a:spcBef>
                <a:spcPts val="0"/>
              </a:spcBef>
              <a:defRPr sz="4400" baseline="0">
                <a:solidFill>
                  <a:schemeClr val="bg1"/>
                </a:solidFill>
                <a:latin typeface="Tahoma" pitchFamily="34" charset="0"/>
                <a:cs typeface="Tahoma" pitchFamily="34" charset="0"/>
              </a:defRPr>
            </a:lvl1pPr>
          </a:lstStyle>
          <a:p>
            <a:r>
              <a:rPr lang="en-US" dirty="0" smtClean="0"/>
              <a:t>Click to edit Master title style</a:t>
            </a:r>
            <a:endParaRPr lang="en-US" dirty="0"/>
          </a:p>
        </p:txBody>
      </p:sp>
      <p:sp>
        <p:nvSpPr>
          <p:cNvPr id="3075" name="Rectangle 3"/>
          <p:cNvSpPr>
            <a:spLocks noGrp="1" noChangeArrowheads="1"/>
          </p:cNvSpPr>
          <p:nvPr>
            <p:ph type="subTitle" idx="1"/>
          </p:nvPr>
        </p:nvSpPr>
        <p:spPr>
          <a:xfrm>
            <a:off x="1371600" y="3124200"/>
            <a:ext cx="6400800" cy="3581400"/>
          </a:xfrm>
          <a:prstGeom prst="rect">
            <a:avLst/>
          </a:prstGeom>
        </p:spPr>
        <p:txBody>
          <a:bodyPr/>
          <a:lstStyle>
            <a:lvl1pPr marL="0" indent="0" algn="ctr">
              <a:spcBef>
                <a:spcPts val="0"/>
              </a:spcBef>
              <a:buFont typeface="Wingdings" pitchFamily="2" charset="2"/>
              <a:buNone/>
              <a:defRPr sz="3600" b="1">
                <a:solidFill>
                  <a:schemeClr val="bg1"/>
                </a:solidFill>
                <a:latin typeface="Tahoma" pitchFamily="34" charset="0"/>
                <a:cs typeface="Tahoma" pitchFamily="34" charset="0"/>
              </a:defRPr>
            </a:lvl1pPr>
          </a:lstStyle>
          <a:p>
            <a:r>
              <a:rPr lang="en-US" dirty="0" smtClean="0"/>
              <a:t>Click to edit Master subtitle style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act Info">
    <p:bg>
      <p:bgPr>
        <a:gradFill rotWithShape="1">
          <a:gsLst>
            <a:gs pos="0">
              <a:srgbClr val="192168"/>
            </a:gs>
            <a:gs pos="54000">
              <a:srgbClr val="192168">
                <a:alpha val="89000"/>
              </a:srgbClr>
            </a:gs>
            <a:gs pos="100000">
              <a:srgbClr val="969EE6">
                <a:alpha val="50000"/>
              </a:srgbClr>
            </a:gs>
          </a:gsLst>
          <a:lin ang="5400000" scaled="1"/>
        </a:gradFill>
        <a:effectLst/>
      </p:bgPr>
    </p:bg>
    <p:spTree>
      <p:nvGrpSpPr>
        <p:cNvPr id="1" name=""/>
        <p:cNvGrpSpPr/>
        <p:nvPr/>
      </p:nvGrpSpPr>
      <p:grpSpPr>
        <a:xfrm>
          <a:off x="0" y="0"/>
          <a:ext cx="0" cy="0"/>
          <a:chOff x="0" y="0"/>
          <a:chExt cx="0" cy="0"/>
        </a:xfrm>
      </p:grpSpPr>
      <p:sp>
        <p:nvSpPr>
          <p:cNvPr id="3" name="Line 4"/>
          <p:cNvSpPr>
            <a:spLocks noChangeShapeType="1"/>
          </p:cNvSpPr>
          <p:nvPr userDrawn="1"/>
        </p:nvSpPr>
        <p:spPr bwMode="auto">
          <a:xfrm>
            <a:off x="685800" y="1828800"/>
            <a:ext cx="7797800" cy="0"/>
          </a:xfrm>
          <a:prstGeom prst="line">
            <a:avLst/>
          </a:prstGeom>
          <a:noFill/>
          <a:ln w="76200">
            <a:solidFill>
              <a:srgbClr val="CE1126"/>
            </a:solidFill>
            <a:round/>
            <a:headEnd/>
            <a:tailEnd/>
          </a:ln>
        </p:spPr>
        <p:txBody>
          <a:bodyPr anchor="ctr"/>
          <a:lstStyle/>
          <a:p>
            <a:pPr>
              <a:defRPr/>
            </a:pPr>
            <a:endParaRPr lang="en-US"/>
          </a:p>
        </p:txBody>
      </p:sp>
      <p:sp>
        <p:nvSpPr>
          <p:cNvPr id="4" name="Rectangle 2"/>
          <p:cNvSpPr txBox="1">
            <a:spLocks noChangeArrowheads="1"/>
          </p:cNvSpPr>
          <p:nvPr userDrawn="1"/>
        </p:nvSpPr>
        <p:spPr bwMode="auto">
          <a:xfrm>
            <a:off x="762000" y="762000"/>
            <a:ext cx="7772400" cy="914400"/>
          </a:xfrm>
          <a:prstGeom prst="rect">
            <a:avLst/>
          </a:prstGeom>
          <a:noFill/>
          <a:ln w="9525">
            <a:noFill/>
            <a:miter lim="800000"/>
            <a:headEnd/>
            <a:tailEnd/>
          </a:ln>
        </p:spPr>
        <p:txBody>
          <a:bodyPr anchor="ctr"/>
          <a:lstStyle/>
          <a:p>
            <a:pPr algn="ctr">
              <a:defRPr/>
            </a:pPr>
            <a:r>
              <a:rPr lang="en-US" sz="4400" b="1" kern="0" dirty="0">
                <a:solidFill>
                  <a:schemeClr val="bg1"/>
                </a:solidFill>
                <a:latin typeface="Verdana" pitchFamily="34" charset="0"/>
                <a:ea typeface="+mj-ea"/>
                <a:cs typeface="+mj-cs"/>
              </a:rPr>
              <a:t>Contact Information</a:t>
            </a:r>
          </a:p>
        </p:txBody>
      </p:sp>
      <p:sp>
        <p:nvSpPr>
          <p:cNvPr id="3074" name="Rectangle 2"/>
          <p:cNvSpPr>
            <a:spLocks noGrp="1" noChangeArrowheads="1"/>
          </p:cNvSpPr>
          <p:nvPr>
            <p:ph type="ctrTitle"/>
          </p:nvPr>
        </p:nvSpPr>
        <p:spPr>
          <a:xfrm>
            <a:off x="685800" y="2057400"/>
            <a:ext cx="7772400" cy="3810000"/>
          </a:xfrm>
          <a:prstGeom prst="rect">
            <a:avLst/>
          </a:prstGeom>
        </p:spPr>
        <p:txBody>
          <a:bodyPr anchor="t">
            <a:normAutofit/>
          </a:bodyPr>
          <a:lstStyle>
            <a:lvl1pPr>
              <a:lnSpc>
                <a:spcPct val="100000"/>
              </a:lnSpc>
              <a:spcBef>
                <a:spcPts val="600"/>
              </a:spcBef>
              <a:defRPr sz="4000">
                <a:solidFill>
                  <a:schemeClr val="bg1"/>
                </a:solidFill>
                <a:latin typeface="Verdana" pitchFamily="34" charset="0"/>
                <a:cs typeface="Tahoma" pitchFamily="34" charset="0"/>
              </a:defRPr>
            </a:lvl1p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D255169-57BD-4A36-82F7-25F5D4FAA1C6}" type="datetime1">
              <a:rPr lang="en-US" smtClean="0"/>
              <a:pPr>
                <a:defRPr/>
              </a:pPr>
              <a:t>9/21/2011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A9A45D5-64E0-418F-A87A-22A327314AC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914400" y="1722437"/>
            <a:ext cx="3657600" cy="4525963"/>
          </a:xfrm>
        </p:spPr>
        <p:txBody>
          <a:bodyPr>
            <a:normAutofit/>
          </a:bodyPr>
          <a:lstStyle>
            <a:lvl1pPr>
              <a:defRPr sz="2800">
                <a:solidFill>
                  <a:srgbClr val="192168"/>
                </a:solidFill>
              </a:defRPr>
            </a:lvl1pPr>
            <a:lvl2pPr>
              <a:defRPr sz="2400">
                <a:solidFill>
                  <a:srgbClr val="192168"/>
                </a:solidFill>
              </a:defRPr>
            </a:lvl2pPr>
            <a:lvl3pPr marL="1143000" marR="0" indent="-228600" algn="l" defTabSz="914400" rtl="0" eaLnBrk="1" fontAlgn="auto" latinLnBrk="0" hangingPunct="1">
              <a:lnSpc>
                <a:spcPct val="100000"/>
              </a:lnSpc>
              <a:spcBef>
                <a:spcPct val="20000"/>
              </a:spcBef>
              <a:spcAft>
                <a:spcPts val="0"/>
              </a:spcAft>
              <a:buClr>
                <a:srgbClr val="CE1126"/>
              </a:buClr>
              <a:buSzTx/>
              <a:buFont typeface="Calibri" pitchFamily="34" charset="0"/>
              <a:buChar char="–"/>
              <a:tabLst/>
              <a:defRPr sz="2000">
                <a:solidFill>
                  <a:srgbClr val="192168"/>
                </a:solidFill>
              </a:defRPr>
            </a:lvl3pPr>
            <a:lvl4pPr>
              <a:buFont typeface="Arial" pitchFamily="34" charset="0"/>
              <a:buChar char="•"/>
              <a:defRPr sz="1800">
                <a:solidFill>
                  <a:srgbClr val="192168"/>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5029200" y="1722437"/>
            <a:ext cx="3642360" cy="4525963"/>
          </a:xfrm>
        </p:spPr>
        <p:txBody>
          <a:bodyPr/>
          <a:lstStyle>
            <a:lvl1pPr>
              <a:defRPr sz="2800">
                <a:solidFill>
                  <a:srgbClr val="192168"/>
                </a:solidFill>
              </a:defRPr>
            </a:lvl1pPr>
            <a:lvl2pPr>
              <a:defRPr sz="2400">
                <a:solidFill>
                  <a:srgbClr val="192168"/>
                </a:solidFill>
              </a:defRPr>
            </a:lvl2pPr>
            <a:lvl3pPr>
              <a:defRPr sz="2000">
                <a:solidFill>
                  <a:srgbClr val="192168"/>
                </a:solidFill>
              </a:defRPr>
            </a:lvl3pPr>
            <a:lvl4pPr>
              <a:buFont typeface="Arial" pitchFamily="34" charset="0"/>
              <a:buChar char="•"/>
              <a:defRPr sz="1800">
                <a:solidFill>
                  <a:srgbClr val="192168"/>
                </a:solidFill>
              </a:defRPr>
            </a:lvl4pPr>
            <a:lvl5pPr>
              <a:buNone/>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Date Placeholder 3"/>
          <p:cNvSpPr>
            <a:spLocks noGrp="1"/>
          </p:cNvSpPr>
          <p:nvPr>
            <p:ph type="dt" sz="half" idx="10"/>
          </p:nvPr>
        </p:nvSpPr>
        <p:spPr/>
        <p:txBody>
          <a:bodyPr/>
          <a:lstStyle>
            <a:lvl1pPr>
              <a:defRPr/>
            </a:lvl1pPr>
          </a:lstStyle>
          <a:p>
            <a:pPr>
              <a:defRPr/>
            </a:pPr>
            <a:fld id="{0326FB52-A4CB-4075-A9EE-A138D6F342A2}" type="datetime1">
              <a:rPr lang="en-US" smtClean="0"/>
              <a:pPr>
                <a:defRPr/>
              </a:pPr>
              <a:t>9/21/2011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01432DB-052A-43C6-822B-359660FF1BD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14400" y="1646238"/>
            <a:ext cx="3657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2285999"/>
            <a:ext cx="3657600" cy="3840163"/>
          </a:xfrm>
        </p:spPr>
        <p:txBody>
          <a:bodyPr/>
          <a:lstStyle>
            <a:lvl1pPr>
              <a:defRPr sz="2400"/>
            </a:lvl1pPr>
            <a:lvl2pPr>
              <a:defRPr sz="2000"/>
            </a:lvl2pPr>
            <a:lvl3pPr marL="1143000" marR="0" indent="-228600" algn="l" defTabSz="914400" rtl="0" eaLnBrk="0" fontAlgn="base" latinLnBrk="0" hangingPunct="0">
              <a:lnSpc>
                <a:spcPct val="100000"/>
              </a:lnSpc>
              <a:spcBef>
                <a:spcPct val="20000"/>
              </a:spcBef>
              <a:spcAft>
                <a:spcPct val="0"/>
              </a:spcAft>
              <a:buClr>
                <a:srgbClr val="CE1126"/>
              </a:buClr>
              <a:buSzTx/>
              <a:buFont typeface="Calibri" pitchFamily="34" charset="0"/>
              <a:buChar char="–"/>
              <a:tabLst/>
              <a:defRPr sz="1800" baseline="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5029200" y="1646238"/>
            <a:ext cx="3657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2285999"/>
            <a:ext cx="3657600" cy="3840163"/>
          </a:xfrm>
        </p:spPr>
        <p:txBody>
          <a:bodyPr/>
          <a:lstStyle>
            <a:lvl1pPr>
              <a:defRPr sz="2400"/>
            </a:lvl1pPr>
            <a:lvl2pPr marL="742950" marR="0" indent="-285750" algn="l" defTabSz="914400" rtl="0" eaLnBrk="1" fontAlgn="auto" latinLnBrk="0" hangingPunct="1">
              <a:lnSpc>
                <a:spcPct val="100000"/>
              </a:lnSpc>
              <a:spcBef>
                <a:spcPct val="20000"/>
              </a:spcBef>
              <a:spcAft>
                <a:spcPts val="0"/>
              </a:spcAft>
              <a:buClr>
                <a:srgbClr val="CE1126"/>
              </a:buClr>
              <a:buSzTx/>
              <a:buFont typeface="Wingdings 3" pitchFamily="18" charset="2"/>
              <a:buChar char=""/>
              <a:tabLst/>
              <a:defRPr sz="2000"/>
            </a:lvl2pPr>
            <a:lvl3pPr>
              <a:buFont typeface="Tahoma" pitchFamily="34" charset="0"/>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Date Placeholder 3"/>
          <p:cNvSpPr>
            <a:spLocks noGrp="1"/>
          </p:cNvSpPr>
          <p:nvPr>
            <p:ph type="dt" sz="half" idx="10"/>
          </p:nvPr>
        </p:nvSpPr>
        <p:spPr/>
        <p:txBody>
          <a:bodyPr/>
          <a:lstStyle>
            <a:lvl1pPr>
              <a:defRPr/>
            </a:lvl1pPr>
          </a:lstStyle>
          <a:p>
            <a:pPr>
              <a:defRPr/>
            </a:pPr>
            <a:fld id="{56D242FB-5F8D-40C3-8E36-C9CD3CB1AAF9}" type="datetime1">
              <a:rPr lang="en-US" smtClean="0"/>
              <a:pPr>
                <a:defRPr/>
              </a:pPr>
              <a:t>9/21/2011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267F154-9C89-4558-81B6-22F3ADD46F70}"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lank (with banner)">
    <p:spTree>
      <p:nvGrpSpPr>
        <p:cNvPr id="1" name=""/>
        <p:cNvGrpSpPr/>
        <p:nvPr/>
      </p:nvGrpSpPr>
      <p:grpSpPr>
        <a:xfrm>
          <a:off x="0" y="0"/>
          <a:ext cx="0" cy="0"/>
          <a:chOff x="0" y="0"/>
          <a:chExt cx="0" cy="0"/>
        </a:xfrm>
      </p:grpSpPr>
      <p:pic>
        <p:nvPicPr>
          <p:cNvPr id="2" name="Picture 3" descr="C:\WINNT\Profiles\Himes_D\Desktop\logo_tall.png"/>
          <p:cNvPicPr>
            <a:picLocks noChangeAspect="1" noChangeArrowheads="1"/>
          </p:cNvPicPr>
          <p:nvPr userDrawn="1"/>
        </p:nvPicPr>
        <p:blipFill>
          <a:blip r:embed="rId2" cstate="print"/>
          <a:srcRect/>
          <a:stretch>
            <a:fillRect/>
          </a:stretch>
        </p:blipFill>
        <p:spPr bwMode="auto">
          <a:xfrm>
            <a:off x="-88900" y="0"/>
            <a:ext cx="927100" cy="7086600"/>
          </a:xfrm>
          <a:prstGeom prst="rect">
            <a:avLst/>
          </a:prstGeom>
          <a:noFill/>
          <a:ln w="9525">
            <a:noFill/>
            <a:miter lim="800000"/>
            <a:headEnd/>
            <a:tailEnd/>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Text Box 26"/>
          <p:cNvSpPr txBox="1">
            <a:spLocks noChangeArrowheads="1"/>
          </p:cNvSpPr>
          <p:nvPr userDrawn="1"/>
        </p:nvSpPr>
        <p:spPr bwMode="auto">
          <a:xfrm>
            <a:off x="0" y="0"/>
            <a:ext cx="762115" cy="6858000"/>
          </a:xfrm>
          <a:prstGeom prst="rect">
            <a:avLst/>
          </a:prstGeom>
          <a:gradFill>
            <a:gsLst>
              <a:gs pos="0">
                <a:srgbClr val="192168"/>
              </a:gs>
              <a:gs pos="26000">
                <a:srgbClr val="192168">
                  <a:alpha val="79000"/>
                </a:srgbClr>
              </a:gs>
              <a:gs pos="78000">
                <a:srgbClr val="969EE6">
                  <a:alpha val="68000"/>
                </a:srgbClr>
              </a:gs>
              <a:gs pos="100000">
                <a:srgbClr val="CACEF2">
                  <a:alpha val="61000"/>
                </a:srgbClr>
              </a:gs>
            </a:gsLst>
            <a:lin ang="5400000" scaled="1"/>
          </a:gradFill>
          <a:ln w="9525">
            <a:noFill/>
            <a:miter lim="800000"/>
            <a:headEnd/>
            <a:tailEnd/>
          </a:ln>
        </p:spPr>
        <p:txBody>
          <a:bodyPr lIns="18288" rIns="18288"/>
          <a:lstStyle/>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2000" b="1" dirty="0">
              <a:solidFill>
                <a:srgbClr val="0000FF"/>
              </a:solidFill>
              <a:latin typeface="AvantGarde" pitchFamily="34" charset="0"/>
            </a:endParaRPr>
          </a:p>
          <a:p>
            <a:pPr>
              <a:defRPr/>
            </a:pPr>
            <a:endParaRPr lang="en-US" sz="20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2000" b="1" dirty="0">
              <a:solidFill>
                <a:srgbClr val="0000FF"/>
              </a:solidFill>
              <a:latin typeface="AvantGarde" pitchFamily="34" charset="0"/>
            </a:endParaRPr>
          </a:p>
          <a:p>
            <a:pPr algn="ctr">
              <a:defRPr/>
            </a:pPr>
            <a:endParaRPr lang="en-US" sz="900" b="1" dirty="0">
              <a:solidFill>
                <a:schemeClr val="bg1"/>
              </a:solidFill>
              <a:latin typeface="Bookman" pitchFamily="18" charset="0"/>
            </a:endParaRPr>
          </a:p>
          <a:p>
            <a:pPr algn="ctr">
              <a:defRPr/>
            </a:pPr>
            <a:endParaRPr lang="en-US" sz="1000" b="1" i="1" dirty="0">
              <a:solidFill>
                <a:schemeClr val="bg1"/>
              </a:solidFill>
            </a:endParaRPr>
          </a:p>
        </p:txBody>
      </p:sp>
      <p:pic>
        <p:nvPicPr>
          <p:cNvPr id="4" name="Picture 2" descr="C:\WINNT\Profiles\Himes_D\Desktop\logo_vert.png"/>
          <p:cNvPicPr>
            <a:picLocks noChangeAspect="1" noChangeArrowheads="1"/>
          </p:cNvPicPr>
          <p:nvPr userDrawn="1"/>
        </p:nvPicPr>
        <p:blipFill>
          <a:blip r:embed="rId2" cstate="print"/>
          <a:srcRect/>
          <a:stretch>
            <a:fillRect/>
          </a:stretch>
        </p:blipFill>
        <p:spPr bwMode="auto">
          <a:xfrm>
            <a:off x="0" y="5943600"/>
            <a:ext cx="758825" cy="914400"/>
          </a:xfrm>
          <a:prstGeom prst="rect">
            <a:avLst/>
          </a:prstGeom>
          <a:noFill/>
          <a:ln w="9525">
            <a:noFill/>
            <a:miter lim="800000"/>
            <a:headEnd/>
            <a:tailEnd/>
          </a:ln>
        </p:spPr>
      </p:pic>
      <p:sp>
        <p:nvSpPr>
          <p:cNvPr id="2" name="Title 1"/>
          <p:cNvSpPr>
            <a:spLocks noGrp="1"/>
          </p:cNvSpPr>
          <p:nvPr>
            <p:ph type="title"/>
          </p:nvPr>
        </p:nvSpPr>
        <p:spPr>
          <a:xfrm>
            <a:off x="914400" y="2103120"/>
            <a:ext cx="7772400" cy="2286000"/>
          </a:xfrm>
        </p:spPr>
        <p:txBody>
          <a:bodyPr anchor="ctr"/>
          <a:lstStyle>
            <a:lvl1pPr algn="ctr">
              <a:defRPr sz="4000" b="1" cap="all"/>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5" name="Picture 11" descr="C:\WINNT\Profiles\Himes_D\Desktop\logo_tall.png"/>
          <p:cNvPicPr>
            <a:picLocks noChangeAspect="1" noChangeArrowheads="1"/>
          </p:cNvPicPr>
          <p:nvPr userDrawn="1"/>
        </p:nvPicPr>
        <p:blipFill>
          <a:blip r:embed="rId2" cstate="print"/>
          <a:srcRect/>
          <a:stretch>
            <a:fillRect/>
          </a:stretch>
        </p:blipFill>
        <p:spPr bwMode="auto">
          <a:xfrm>
            <a:off x="-152400" y="6350"/>
            <a:ext cx="927100" cy="7080250"/>
          </a:xfrm>
          <a:prstGeom prst="rect">
            <a:avLst/>
          </a:prstGeom>
          <a:noFill/>
          <a:ln w="9525">
            <a:noFill/>
            <a:miter lim="800000"/>
            <a:headEnd/>
            <a:tailEnd/>
          </a:ln>
        </p:spPr>
      </p:pic>
      <p:sp>
        <p:nvSpPr>
          <p:cNvPr id="2" name="Title 1"/>
          <p:cNvSpPr>
            <a:spLocks noGrp="1"/>
          </p:cNvSpPr>
          <p:nvPr>
            <p:ph type="title"/>
          </p:nvPr>
        </p:nvSpPr>
        <p:spPr>
          <a:xfrm>
            <a:off x="914400" y="273050"/>
            <a:ext cx="3160713" cy="1162050"/>
          </a:xfrm>
        </p:spPr>
        <p:txBody>
          <a:bodyPr>
            <a:noAutofit/>
          </a:bodyPr>
          <a:lstStyle>
            <a:lvl1pPr algn="l">
              <a:defRPr sz="3600" b="1"/>
            </a:lvl1pPr>
          </a:lstStyle>
          <a:p>
            <a:r>
              <a:rPr lang="en-US" smtClean="0"/>
              <a:t>Click to edit Master title style</a:t>
            </a:r>
            <a:endParaRPr lang="en-US" dirty="0"/>
          </a:p>
        </p:txBody>
      </p:sp>
      <p:sp>
        <p:nvSpPr>
          <p:cNvPr id="3" name="Content Placeholder 2"/>
          <p:cNvSpPr>
            <a:spLocks noGrp="1"/>
          </p:cNvSpPr>
          <p:nvPr>
            <p:ph idx="1"/>
          </p:nvPr>
        </p:nvSpPr>
        <p:spPr>
          <a:xfrm>
            <a:off x="4038600" y="273050"/>
            <a:ext cx="4648200" cy="5853113"/>
          </a:xfrm>
        </p:spPr>
        <p:txBody>
          <a:bodyPr/>
          <a:lstStyle>
            <a:lvl1pPr>
              <a:defRPr sz="3200">
                <a:solidFill>
                  <a:srgbClr val="192168"/>
                </a:solidFill>
              </a:defRPr>
            </a:lvl1pPr>
            <a:lvl2pPr>
              <a:defRPr sz="2800">
                <a:solidFill>
                  <a:srgbClr val="192168"/>
                </a:solidFill>
              </a:defRPr>
            </a:lvl2pPr>
            <a:lvl3pPr>
              <a:defRPr sz="2400">
                <a:solidFill>
                  <a:srgbClr val="192168"/>
                </a:solidFill>
              </a:defRPr>
            </a:lvl3pPr>
            <a:lvl4pPr>
              <a:defRPr sz="2000">
                <a:solidFill>
                  <a:srgbClr val="192168"/>
                </a:solidFill>
              </a:defRPr>
            </a:lvl4pPr>
            <a:lvl5pPr>
              <a:buClr>
                <a:srgbClr val="CE1126"/>
              </a:buClr>
              <a:defRPr sz="2000" baseline="0">
                <a:solidFill>
                  <a:srgbClr val="000000"/>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914400" y="1435100"/>
            <a:ext cx="3160713" cy="4691063"/>
          </a:xfrm>
        </p:spPr>
        <p:txBody>
          <a:bodyPr>
            <a:normAutofit/>
          </a:bodyPr>
          <a:lstStyle>
            <a:lvl1pPr marL="0" indent="0">
              <a:buNone/>
              <a:defRPr sz="2000">
                <a:solidFill>
                  <a:srgbClr val="192168"/>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BB6AEB19-FCA8-4542-AE52-17BBA881CF7F}" type="datetime1">
              <a:rPr lang="en-US" smtClean="0"/>
              <a:pPr>
                <a:defRPr/>
              </a:pPr>
              <a:t>9/21/2011</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CBD5266-DE2B-483B-A8B6-267CA13A16B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9410" name="Rectangle 18"/>
          <p:cNvSpPr>
            <a:spLocks noGrp="1" noChangeArrowheads="1"/>
          </p:cNvSpPr>
          <p:nvPr>
            <p:ph type="ctrTitle" sz="quarter"/>
          </p:nvPr>
        </p:nvSpPr>
        <p:spPr>
          <a:xfrm>
            <a:off x="684213" y="912813"/>
            <a:ext cx="7772400" cy="1828800"/>
          </a:xfrm>
        </p:spPr>
        <p:txBody>
          <a:bodyPr/>
          <a:lstStyle>
            <a:lvl1pPr>
              <a:defRPr smtClean="0">
                <a:solidFill>
                  <a:schemeClr val="bg1"/>
                </a:solidFill>
              </a:defRPr>
            </a:lvl1pPr>
          </a:lstStyle>
          <a:p>
            <a:r>
              <a:rPr lang="en-US" smtClean="0"/>
              <a:t>Click to edit Master title style</a:t>
            </a:r>
          </a:p>
        </p:txBody>
      </p:sp>
      <p:sp>
        <p:nvSpPr>
          <p:cNvPr id="59411" name="Rectangle 19"/>
          <p:cNvSpPr>
            <a:spLocks noGrp="1" noChangeArrowheads="1"/>
          </p:cNvSpPr>
          <p:nvPr>
            <p:ph type="subTitle" sz="quarter" idx="1"/>
          </p:nvPr>
        </p:nvSpPr>
        <p:spPr>
          <a:xfrm>
            <a:off x="1371600" y="3125788"/>
            <a:ext cx="6400800" cy="3582987"/>
          </a:xfrm>
        </p:spPr>
        <p:txBody>
          <a:bodyPr/>
          <a:lstStyle>
            <a:lvl1pPr marL="0" indent="0" algn="ctr">
              <a:buFont typeface="Wingdings" pitchFamily="2" charset="2"/>
              <a:buNone/>
              <a:defRPr sz="3600" b="1" smtClean="0">
                <a:solidFill>
                  <a:schemeClr val="bg1"/>
                </a:solidFill>
              </a:defRPr>
            </a:lvl1pPr>
          </a:lstStyle>
          <a:p>
            <a:r>
              <a:rPr lang="en-US" smtClean="0"/>
              <a:t>Click to edit Master subtitle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911905E-3E63-4AAB-BC55-35A116DD618F}" type="datetime1">
              <a:rPr lang="en-US" smtClean="0"/>
              <a:pPr>
                <a:defRPr/>
              </a:pPr>
              <a:t>9/21/2011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362" name="Title Placeholder 1"/>
          <p:cNvSpPr>
            <a:spLocks noGrp="1"/>
          </p:cNvSpPr>
          <p:nvPr>
            <p:ph type="title"/>
          </p:nvPr>
        </p:nvSpPr>
        <p:spPr bwMode="auto">
          <a:xfrm>
            <a:off x="914400" y="274638"/>
            <a:ext cx="7772400" cy="109696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title</a:t>
            </a:r>
          </a:p>
        </p:txBody>
      </p:sp>
      <p:sp>
        <p:nvSpPr>
          <p:cNvPr id="15363" name="Text Placeholder 2"/>
          <p:cNvSpPr>
            <a:spLocks noGrp="1"/>
          </p:cNvSpPr>
          <p:nvPr>
            <p:ph type="body" idx="1"/>
          </p:nvPr>
        </p:nvSpPr>
        <p:spPr bwMode="auto">
          <a:xfrm>
            <a:off x="914400" y="1752600"/>
            <a:ext cx="7772400" cy="4373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text</a:t>
            </a:r>
          </a:p>
          <a:p>
            <a:pPr lvl="1"/>
            <a:r>
              <a:rPr lang="en-US" smtClean="0"/>
              <a:t>Second level</a:t>
            </a:r>
          </a:p>
          <a:p>
            <a:pPr lvl="2"/>
            <a:r>
              <a:rPr lang="en-US" smtClean="0"/>
              <a:t>Third level</a:t>
            </a:r>
          </a:p>
          <a:p>
            <a:pPr lvl="3"/>
            <a:r>
              <a:rPr lang="en-US" smtClean="0"/>
              <a:t>Fourth level (not recommended)</a:t>
            </a:r>
          </a:p>
          <a:p>
            <a:pPr lvl="4"/>
            <a:endParaRPr lang="en-US" smtClean="0"/>
          </a:p>
          <a:p>
            <a:pPr lvl="3"/>
            <a:endParaRPr lang="en-US" smtClean="0"/>
          </a:p>
        </p:txBody>
      </p:sp>
      <p:sp>
        <p:nvSpPr>
          <p:cNvPr id="4" name="Date Placeholder 3"/>
          <p:cNvSpPr>
            <a:spLocks noGrp="1"/>
          </p:cNvSpPr>
          <p:nvPr>
            <p:ph type="dt" sz="half" idx="2"/>
          </p:nvPr>
        </p:nvSpPr>
        <p:spPr>
          <a:xfrm>
            <a:off x="6858000" y="6324600"/>
            <a:ext cx="1143000" cy="365125"/>
          </a:xfrm>
          <a:prstGeom prst="rect">
            <a:avLst/>
          </a:prstGeom>
        </p:spPr>
        <p:txBody>
          <a:bodyPr vert="horz" lIns="91440" tIns="45720" rIns="91440" bIns="45720" rtlCol="0" anchor="ctr"/>
          <a:lstStyle>
            <a:lvl1pPr algn="l" fontAlgn="auto">
              <a:spcBef>
                <a:spcPts val="0"/>
              </a:spcBef>
              <a:spcAft>
                <a:spcPts val="0"/>
              </a:spcAft>
              <a:defRPr sz="1200">
                <a:solidFill>
                  <a:srgbClr val="192168"/>
                </a:solidFill>
                <a:latin typeface="Verdana" pitchFamily="34" charset="0"/>
                <a:cs typeface="Tahoma" pitchFamily="34" charset="0"/>
              </a:defRPr>
            </a:lvl1pPr>
          </a:lstStyle>
          <a:p>
            <a:pPr>
              <a:defRPr/>
            </a:pPr>
            <a:fld id="{C207EC15-43AF-4AB6-AC31-C41BD07493D3}" type="datetime1">
              <a:rPr lang="en-US" smtClean="0"/>
              <a:pPr>
                <a:defRPr/>
              </a:pPr>
              <a:t>9/21/2011</a:t>
            </a:fld>
            <a:endParaRPr lang="en-US" dirty="0"/>
          </a:p>
        </p:txBody>
      </p:sp>
      <p:sp>
        <p:nvSpPr>
          <p:cNvPr id="5" name="Footer Placeholder 4"/>
          <p:cNvSpPr>
            <a:spLocks noGrp="1"/>
          </p:cNvSpPr>
          <p:nvPr>
            <p:ph type="ftr" sz="quarter" idx="3"/>
          </p:nvPr>
        </p:nvSpPr>
        <p:spPr>
          <a:xfrm>
            <a:off x="914400" y="6324600"/>
            <a:ext cx="5943600" cy="365125"/>
          </a:xfrm>
          <a:prstGeom prst="rect">
            <a:avLst/>
          </a:prstGeom>
        </p:spPr>
        <p:txBody>
          <a:bodyPr vert="horz" lIns="91440" tIns="45720" rIns="91440" bIns="45720" rtlCol="0" anchor="ctr">
            <a:normAutofit/>
          </a:bodyPr>
          <a:lstStyle>
            <a:lvl1pPr algn="l" fontAlgn="auto">
              <a:spcBef>
                <a:spcPts val="0"/>
              </a:spcBef>
              <a:spcAft>
                <a:spcPts val="0"/>
              </a:spcAft>
              <a:defRPr sz="1200">
                <a:solidFill>
                  <a:srgbClr val="192168"/>
                </a:solidFill>
                <a:latin typeface="Verdana" pitchFamily="34" charset="0"/>
                <a:cs typeface="Tahoma" pitchFamily="34" charset="0"/>
              </a:defRPr>
            </a:lvl1pPr>
          </a:lstStyle>
          <a:p>
            <a:pPr>
              <a:defRPr/>
            </a:pPr>
            <a:endParaRPr lang="en-US"/>
          </a:p>
        </p:txBody>
      </p:sp>
      <p:sp>
        <p:nvSpPr>
          <p:cNvPr id="6" name="Slide Number Placeholder 5"/>
          <p:cNvSpPr>
            <a:spLocks noGrp="1"/>
          </p:cNvSpPr>
          <p:nvPr>
            <p:ph type="sldNum" sz="quarter" idx="4"/>
          </p:nvPr>
        </p:nvSpPr>
        <p:spPr>
          <a:xfrm>
            <a:off x="8001000" y="6324600"/>
            <a:ext cx="685800" cy="365125"/>
          </a:xfrm>
          <a:prstGeom prst="rect">
            <a:avLst/>
          </a:prstGeom>
        </p:spPr>
        <p:txBody>
          <a:bodyPr vert="horz" lIns="91440" tIns="45720" rIns="91440" bIns="45720" rtlCol="0" anchor="ctr"/>
          <a:lstStyle>
            <a:lvl1pPr algn="r" fontAlgn="auto">
              <a:spcBef>
                <a:spcPts val="0"/>
              </a:spcBef>
              <a:spcAft>
                <a:spcPts val="0"/>
              </a:spcAft>
              <a:defRPr sz="1200">
                <a:solidFill>
                  <a:srgbClr val="192168"/>
                </a:solidFill>
                <a:latin typeface="Verdana" pitchFamily="34" charset="0"/>
                <a:cs typeface="Tahoma" pitchFamily="34" charset="0"/>
              </a:defRPr>
            </a:lvl1pPr>
          </a:lstStyle>
          <a:p>
            <a:pPr>
              <a:defRPr/>
            </a:pPr>
            <a:fld id="{54A497C2-7B8D-4ED4-A789-386639794781}" type="slidenum">
              <a:rPr lang="en-US"/>
              <a:pPr>
                <a:defRPr/>
              </a:pPr>
              <a:t>‹#›</a:t>
            </a:fld>
            <a:endParaRPr lang="en-US" dirty="0"/>
          </a:p>
        </p:txBody>
      </p:sp>
      <p:sp>
        <p:nvSpPr>
          <p:cNvPr id="10" name="Text Box 26"/>
          <p:cNvSpPr txBox="1">
            <a:spLocks noChangeArrowheads="1"/>
          </p:cNvSpPr>
          <p:nvPr/>
        </p:nvSpPr>
        <p:spPr bwMode="auto">
          <a:xfrm>
            <a:off x="126" y="0"/>
            <a:ext cx="761989" cy="6857394"/>
          </a:xfrm>
          <a:prstGeom prst="rect">
            <a:avLst/>
          </a:prstGeom>
          <a:gradFill>
            <a:gsLst>
              <a:gs pos="0">
                <a:srgbClr val="192168"/>
              </a:gs>
              <a:gs pos="26000">
                <a:srgbClr val="192168">
                  <a:alpha val="79000"/>
                </a:srgbClr>
              </a:gs>
              <a:gs pos="78000">
                <a:srgbClr val="969EE6">
                  <a:alpha val="68000"/>
                </a:srgbClr>
              </a:gs>
              <a:gs pos="100000">
                <a:srgbClr val="CACEF2">
                  <a:alpha val="61000"/>
                </a:srgbClr>
              </a:gs>
            </a:gsLst>
            <a:lin ang="5400000" scaled="1"/>
          </a:gradFill>
          <a:ln w="9525">
            <a:noFill/>
            <a:miter lim="800000"/>
            <a:headEnd/>
            <a:tailEnd/>
          </a:ln>
        </p:spPr>
        <p:txBody>
          <a:bodyPr lIns="18288" rIns="18288"/>
          <a:lstStyle/>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2000" b="1" dirty="0">
              <a:solidFill>
                <a:srgbClr val="0000FF"/>
              </a:solidFill>
              <a:latin typeface="AvantGarde" pitchFamily="34" charset="0"/>
            </a:endParaRPr>
          </a:p>
          <a:p>
            <a:pPr>
              <a:defRPr/>
            </a:pPr>
            <a:endParaRPr lang="en-US" sz="20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3600" b="1" dirty="0">
              <a:solidFill>
                <a:srgbClr val="0000FF"/>
              </a:solidFill>
              <a:latin typeface="AvantGarde" pitchFamily="34" charset="0"/>
            </a:endParaRPr>
          </a:p>
          <a:p>
            <a:pPr>
              <a:defRPr/>
            </a:pPr>
            <a:endParaRPr lang="en-US" sz="2000" b="1" dirty="0">
              <a:solidFill>
                <a:srgbClr val="0000FF"/>
              </a:solidFill>
              <a:latin typeface="AvantGarde" pitchFamily="34" charset="0"/>
            </a:endParaRPr>
          </a:p>
          <a:p>
            <a:pPr algn="ctr">
              <a:defRPr/>
            </a:pPr>
            <a:endParaRPr lang="en-US" sz="900" b="1" dirty="0">
              <a:solidFill>
                <a:schemeClr val="bg1"/>
              </a:solidFill>
              <a:latin typeface="Bookman" pitchFamily="18" charset="0"/>
            </a:endParaRPr>
          </a:p>
          <a:p>
            <a:pPr algn="ctr">
              <a:defRPr/>
            </a:pPr>
            <a:endParaRPr lang="en-US" sz="1000" b="1" i="1" dirty="0">
              <a:solidFill>
                <a:schemeClr val="bg1"/>
              </a:solidFill>
            </a:endParaRPr>
          </a:p>
        </p:txBody>
      </p:sp>
      <p:sp>
        <p:nvSpPr>
          <p:cNvPr id="11" name="Line 15"/>
          <p:cNvSpPr>
            <a:spLocks noChangeShapeType="1"/>
          </p:cNvSpPr>
          <p:nvPr/>
        </p:nvSpPr>
        <p:spPr bwMode="auto">
          <a:xfrm flipV="1">
            <a:off x="0" y="1524000"/>
            <a:ext cx="8686800" cy="0"/>
          </a:xfrm>
          <a:prstGeom prst="line">
            <a:avLst/>
          </a:prstGeom>
          <a:noFill/>
          <a:ln w="76200">
            <a:solidFill>
              <a:srgbClr val="CE1126"/>
            </a:solidFill>
            <a:round/>
            <a:headEnd/>
            <a:tailEnd/>
          </a:ln>
          <a:effectLst/>
        </p:spPr>
        <p:txBody>
          <a:bodyPr anchor="ctr"/>
          <a:lstStyle/>
          <a:p>
            <a:pPr>
              <a:defRPr/>
            </a:pPr>
            <a:endParaRPr lang="en-US"/>
          </a:p>
        </p:txBody>
      </p:sp>
      <p:pic>
        <p:nvPicPr>
          <p:cNvPr id="15371" name="Picture 2" descr="C:\WINNT\Profiles\Himes_D\Desktop\logo_vert.png"/>
          <p:cNvPicPr>
            <a:picLocks noChangeAspect="1" noChangeArrowheads="1"/>
          </p:cNvPicPr>
          <p:nvPr/>
        </p:nvPicPr>
        <p:blipFill>
          <a:blip r:embed="rId11" cstate="print"/>
          <a:srcRect/>
          <a:stretch>
            <a:fillRect/>
          </a:stretch>
        </p:blipFill>
        <p:spPr bwMode="auto">
          <a:xfrm>
            <a:off x="0" y="5992813"/>
            <a:ext cx="717550" cy="8651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579" r:id="rId1"/>
    <p:sldLayoutId id="2147484580" r:id="rId2"/>
    <p:sldLayoutId id="2147484581" r:id="rId3"/>
    <p:sldLayoutId id="2147484582" r:id="rId4"/>
    <p:sldLayoutId id="2147484583" r:id="rId5"/>
    <p:sldLayoutId id="2147484584" r:id="rId6"/>
    <p:sldLayoutId id="2147484585" r:id="rId7"/>
    <p:sldLayoutId id="2147484586" r:id="rId8"/>
    <p:sldLayoutId id="2147484587" r:id="rId9"/>
  </p:sldLayoutIdLst>
  <p:hf hdr="0" ftr="0" dt="0"/>
  <p:txStyles>
    <p:titleStyle>
      <a:lvl1pPr algn="ctr" rtl="0" eaLnBrk="0" fontAlgn="base" hangingPunct="0">
        <a:spcBef>
          <a:spcPct val="0"/>
        </a:spcBef>
        <a:spcAft>
          <a:spcPct val="0"/>
        </a:spcAft>
        <a:defRPr sz="4400" b="1" kern="1200">
          <a:solidFill>
            <a:srgbClr val="192168"/>
          </a:solidFill>
          <a:latin typeface="Tahoma" pitchFamily="34" charset="0"/>
          <a:ea typeface="+mj-ea"/>
          <a:cs typeface="Tahoma" pitchFamily="34" charset="0"/>
        </a:defRPr>
      </a:lvl1pPr>
      <a:lvl2pPr algn="ctr" rtl="0" eaLnBrk="0" fontAlgn="base" hangingPunct="0">
        <a:spcBef>
          <a:spcPct val="0"/>
        </a:spcBef>
        <a:spcAft>
          <a:spcPct val="0"/>
        </a:spcAft>
        <a:defRPr sz="4400" b="1">
          <a:solidFill>
            <a:srgbClr val="192168"/>
          </a:solidFill>
          <a:latin typeface="Tahoma" pitchFamily="34" charset="0"/>
          <a:cs typeface="Tahoma" pitchFamily="34" charset="0"/>
        </a:defRPr>
      </a:lvl2pPr>
      <a:lvl3pPr algn="ctr" rtl="0" eaLnBrk="0" fontAlgn="base" hangingPunct="0">
        <a:spcBef>
          <a:spcPct val="0"/>
        </a:spcBef>
        <a:spcAft>
          <a:spcPct val="0"/>
        </a:spcAft>
        <a:defRPr sz="4400" b="1">
          <a:solidFill>
            <a:srgbClr val="192168"/>
          </a:solidFill>
          <a:latin typeface="Tahoma" pitchFamily="34" charset="0"/>
          <a:cs typeface="Tahoma" pitchFamily="34" charset="0"/>
        </a:defRPr>
      </a:lvl3pPr>
      <a:lvl4pPr algn="ctr" rtl="0" eaLnBrk="0" fontAlgn="base" hangingPunct="0">
        <a:spcBef>
          <a:spcPct val="0"/>
        </a:spcBef>
        <a:spcAft>
          <a:spcPct val="0"/>
        </a:spcAft>
        <a:defRPr sz="4400" b="1">
          <a:solidFill>
            <a:srgbClr val="192168"/>
          </a:solidFill>
          <a:latin typeface="Tahoma" pitchFamily="34" charset="0"/>
          <a:cs typeface="Tahoma" pitchFamily="34" charset="0"/>
        </a:defRPr>
      </a:lvl4pPr>
      <a:lvl5pPr algn="ctr" rtl="0" eaLnBrk="0" fontAlgn="base" hangingPunct="0">
        <a:spcBef>
          <a:spcPct val="0"/>
        </a:spcBef>
        <a:spcAft>
          <a:spcPct val="0"/>
        </a:spcAft>
        <a:defRPr sz="4400" b="1">
          <a:solidFill>
            <a:srgbClr val="192168"/>
          </a:solidFill>
          <a:latin typeface="Tahoma" pitchFamily="34" charset="0"/>
          <a:cs typeface="Tahoma" pitchFamily="34" charset="0"/>
        </a:defRPr>
      </a:lvl5pPr>
      <a:lvl6pPr marL="457200" algn="ctr" rtl="0" eaLnBrk="1" fontAlgn="base" hangingPunct="1">
        <a:spcBef>
          <a:spcPct val="0"/>
        </a:spcBef>
        <a:spcAft>
          <a:spcPct val="0"/>
        </a:spcAft>
        <a:defRPr sz="4400" b="1">
          <a:solidFill>
            <a:schemeClr val="bg1"/>
          </a:solidFill>
          <a:latin typeface="Tahoma" pitchFamily="34" charset="0"/>
          <a:cs typeface="Tahoma" pitchFamily="34" charset="0"/>
        </a:defRPr>
      </a:lvl6pPr>
      <a:lvl7pPr marL="914400" algn="ctr" rtl="0" eaLnBrk="1" fontAlgn="base" hangingPunct="1">
        <a:spcBef>
          <a:spcPct val="0"/>
        </a:spcBef>
        <a:spcAft>
          <a:spcPct val="0"/>
        </a:spcAft>
        <a:defRPr sz="4400" b="1">
          <a:solidFill>
            <a:schemeClr val="bg1"/>
          </a:solidFill>
          <a:latin typeface="Tahoma" pitchFamily="34" charset="0"/>
          <a:cs typeface="Tahoma" pitchFamily="34" charset="0"/>
        </a:defRPr>
      </a:lvl7pPr>
      <a:lvl8pPr marL="1371600" algn="ctr" rtl="0" eaLnBrk="1" fontAlgn="base" hangingPunct="1">
        <a:spcBef>
          <a:spcPct val="0"/>
        </a:spcBef>
        <a:spcAft>
          <a:spcPct val="0"/>
        </a:spcAft>
        <a:defRPr sz="4400" b="1">
          <a:solidFill>
            <a:schemeClr val="bg1"/>
          </a:solidFill>
          <a:latin typeface="Tahoma" pitchFamily="34" charset="0"/>
          <a:cs typeface="Tahoma" pitchFamily="34" charset="0"/>
        </a:defRPr>
      </a:lvl8pPr>
      <a:lvl9pPr marL="1828800" algn="ctr" rtl="0" eaLnBrk="1" fontAlgn="base" hangingPunct="1">
        <a:spcBef>
          <a:spcPct val="0"/>
        </a:spcBef>
        <a:spcAft>
          <a:spcPct val="0"/>
        </a:spcAft>
        <a:defRPr sz="4400" b="1">
          <a:solidFill>
            <a:schemeClr val="bg1"/>
          </a:solidFill>
          <a:latin typeface="Tahoma" pitchFamily="34" charset="0"/>
          <a:cs typeface="Tahoma" pitchFamily="34" charset="0"/>
        </a:defRPr>
      </a:lvl9pPr>
    </p:titleStyle>
    <p:bodyStyle>
      <a:lvl1pPr marL="342900" indent="-342900" algn="l" rtl="0" eaLnBrk="0" fontAlgn="base" hangingPunct="0">
        <a:spcBef>
          <a:spcPct val="20000"/>
        </a:spcBef>
        <a:spcAft>
          <a:spcPct val="0"/>
        </a:spcAft>
        <a:buClr>
          <a:srgbClr val="CE1126"/>
        </a:buClr>
        <a:buSzPct val="80000"/>
        <a:buFont typeface="Wingdings" pitchFamily="2" charset="2"/>
        <a:buChar char=""/>
        <a:defRPr sz="3200" kern="1200">
          <a:solidFill>
            <a:srgbClr val="192168"/>
          </a:solidFill>
          <a:latin typeface="Tahoma" pitchFamily="34" charset="0"/>
          <a:ea typeface="+mn-ea"/>
          <a:cs typeface="Tahoma" pitchFamily="34" charset="0"/>
        </a:defRPr>
      </a:lvl1pPr>
      <a:lvl2pPr marL="742950" indent="-285750" algn="l" rtl="0" eaLnBrk="0" fontAlgn="base" hangingPunct="0">
        <a:spcBef>
          <a:spcPct val="20000"/>
        </a:spcBef>
        <a:spcAft>
          <a:spcPct val="0"/>
        </a:spcAft>
        <a:buClr>
          <a:srgbClr val="CE1126"/>
        </a:buClr>
        <a:buFont typeface="Wingdings 3" pitchFamily="18" charset="2"/>
        <a:buChar char=""/>
        <a:defRPr sz="2800" kern="1200">
          <a:solidFill>
            <a:srgbClr val="192168"/>
          </a:solidFill>
          <a:latin typeface="Tahoma" pitchFamily="34" charset="0"/>
          <a:ea typeface="+mn-ea"/>
          <a:cs typeface="Tahoma" pitchFamily="34" charset="0"/>
        </a:defRPr>
      </a:lvl2pPr>
      <a:lvl3pPr marL="1143000" indent="-228600" algn="l" rtl="0" eaLnBrk="0" fontAlgn="base" hangingPunct="0">
        <a:spcBef>
          <a:spcPct val="20000"/>
        </a:spcBef>
        <a:spcAft>
          <a:spcPct val="0"/>
        </a:spcAft>
        <a:buClr>
          <a:srgbClr val="CE1126"/>
        </a:buClr>
        <a:buFont typeface="Calibri" pitchFamily="34" charset="0"/>
        <a:buChar char="–"/>
        <a:defRPr sz="2400" kern="1200">
          <a:solidFill>
            <a:srgbClr val="192168"/>
          </a:solidFill>
          <a:latin typeface="Tahoma" pitchFamily="34" charset="0"/>
          <a:ea typeface="+mn-ea"/>
          <a:cs typeface="Tahoma" pitchFamily="34" charset="0"/>
        </a:defRPr>
      </a:lvl3pPr>
      <a:lvl4pPr marL="1600200" indent="-228600" algn="l" rtl="0" eaLnBrk="0" fontAlgn="base" hangingPunct="0">
        <a:spcBef>
          <a:spcPct val="20000"/>
        </a:spcBef>
        <a:spcAft>
          <a:spcPct val="0"/>
        </a:spcAft>
        <a:buClr>
          <a:srgbClr val="CE1126"/>
        </a:buClr>
        <a:buSzPct val="125000"/>
        <a:buFont typeface="Arial" pitchFamily="34" charset="0"/>
        <a:buChar char="•"/>
        <a:defRPr sz="2000" kern="1200">
          <a:solidFill>
            <a:srgbClr val="192168"/>
          </a:solidFill>
          <a:latin typeface="Tahoma" pitchFamily="34" charset="0"/>
          <a:ea typeface="+mn-ea"/>
          <a:cs typeface="Tahoma" pitchFamily="34" charset="0"/>
        </a:defRPr>
      </a:lvl4pPr>
      <a:lvl5pPr marL="2057400" indent="-228600" algn="l" rtl="0" eaLnBrk="0" fontAlgn="base" hangingPunct="0">
        <a:spcBef>
          <a:spcPct val="20000"/>
        </a:spcBef>
        <a:spcAft>
          <a:spcPct val="0"/>
        </a:spcAft>
        <a:buFont typeface="Wingdings" pitchFamily="2" charset="2"/>
        <a:buChar char="v"/>
        <a:defRPr sz="2000" kern="1200">
          <a:solidFill>
            <a:srgbClr val="000000"/>
          </a:solidFill>
          <a:latin typeface="Tahoma" pitchFamily="34" charset="0"/>
          <a:ea typeface="+mn-ea"/>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92168"/>
            </a:gs>
            <a:gs pos="54000">
              <a:srgbClr val="192168">
                <a:alpha val="89000"/>
              </a:srgbClr>
            </a:gs>
            <a:gs pos="100000">
              <a:srgbClr val="969EE6">
                <a:alpha val="50000"/>
              </a:srgbClr>
            </a:gs>
          </a:gsLst>
          <a:lin ang="5400000" scaled="1"/>
        </a:gradFill>
        <a:effectLst/>
      </p:bgPr>
    </p:bg>
    <p:spTree>
      <p:nvGrpSpPr>
        <p:cNvPr id="1" name=""/>
        <p:cNvGrpSpPr/>
        <p:nvPr/>
      </p:nvGrpSpPr>
      <p:grpSpPr>
        <a:xfrm>
          <a:off x="0" y="0"/>
          <a:ext cx="0" cy="0"/>
          <a:chOff x="0" y="0"/>
          <a:chExt cx="0" cy="0"/>
        </a:xfrm>
      </p:grpSpPr>
      <p:pic>
        <p:nvPicPr>
          <p:cNvPr id="16386" name="Picture 2" descr="C:\WINNT\Profiles\Himes_D\Desktop\logo_wide.png"/>
          <p:cNvPicPr>
            <a:picLocks noChangeAspect="1" noChangeArrowheads="1"/>
          </p:cNvPicPr>
          <p:nvPr/>
        </p:nvPicPr>
        <p:blipFill>
          <a:blip r:embed="rId4" cstate="print"/>
          <a:srcRect/>
          <a:stretch>
            <a:fillRect/>
          </a:stretch>
        </p:blipFill>
        <p:spPr bwMode="auto">
          <a:xfrm>
            <a:off x="0" y="5370513"/>
            <a:ext cx="9144000" cy="14874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589" r:id="rId1"/>
    <p:sldLayoutId id="2147484590" r:id="rId2"/>
  </p:sldLayoutIdLst>
  <p:hf hdr="0" ftr="0" dt="0"/>
  <p:txStyles>
    <p:titleStyle>
      <a:lvl1pPr algn="ctr" rtl="0" eaLnBrk="0" fontAlgn="base" hangingPunct="0">
        <a:spcBef>
          <a:spcPct val="0"/>
        </a:spcBef>
        <a:spcAft>
          <a:spcPct val="0"/>
        </a:spcAft>
        <a:defRPr sz="4400" kern="1200">
          <a:solidFill>
            <a:schemeClr val="tx1"/>
          </a:solidFill>
          <a:latin typeface="Tahoma" pitchFamily="34" charset="0"/>
          <a:ea typeface="+mj-ea"/>
          <a:cs typeface="Tahoma" pitchFamily="34" charset="0"/>
        </a:defRPr>
      </a:lvl1pPr>
      <a:lvl2pPr algn="ctr" rtl="0" eaLnBrk="0" fontAlgn="base" hangingPunct="0">
        <a:spcBef>
          <a:spcPct val="0"/>
        </a:spcBef>
        <a:spcAft>
          <a:spcPct val="0"/>
        </a:spcAft>
        <a:defRPr sz="4400">
          <a:solidFill>
            <a:schemeClr val="tx1"/>
          </a:solidFill>
          <a:latin typeface="Tahoma" pitchFamily="34" charset="0"/>
          <a:cs typeface="Tahoma" pitchFamily="34" charset="0"/>
        </a:defRPr>
      </a:lvl2pPr>
      <a:lvl3pPr algn="ctr" rtl="0" eaLnBrk="0" fontAlgn="base" hangingPunct="0">
        <a:spcBef>
          <a:spcPct val="0"/>
        </a:spcBef>
        <a:spcAft>
          <a:spcPct val="0"/>
        </a:spcAft>
        <a:defRPr sz="4400">
          <a:solidFill>
            <a:schemeClr val="tx1"/>
          </a:solidFill>
          <a:latin typeface="Tahoma" pitchFamily="34" charset="0"/>
          <a:cs typeface="Tahoma" pitchFamily="34" charset="0"/>
        </a:defRPr>
      </a:lvl3pPr>
      <a:lvl4pPr algn="ctr" rtl="0" eaLnBrk="0" fontAlgn="base" hangingPunct="0">
        <a:spcBef>
          <a:spcPct val="0"/>
        </a:spcBef>
        <a:spcAft>
          <a:spcPct val="0"/>
        </a:spcAft>
        <a:defRPr sz="4400">
          <a:solidFill>
            <a:schemeClr val="tx1"/>
          </a:solidFill>
          <a:latin typeface="Tahoma" pitchFamily="34" charset="0"/>
          <a:cs typeface="Tahoma" pitchFamily="34" charset="0"/>
        </a:defRPr>
      </a:lvl4pPr>
      <a:lvl5pPr algn="ctr" rtl="0" eaLnBrk="0" fontAlgn="base" hangingPunct="0">
        <a:spcBef>
          <a:spcPct val="0"/>
        </a:spcBef>
        <a:spcAft>
          <a:spcPct val="0"/>
        </a:spcAft>
        <a:defRPr sz="4400">
          <a:solidFill>
            <a:schemeClr val="tx1"/>
          </a:solidFill>
          <a:latin typeface="Tahoma" pitchFamily="34" charset="0"/>
          <a:cs typeface="Tahoma" pitchFamily="34" charset="0"/>
        </a:defRPr>
      </a:lvl5pPr>
      <a:lvl6pPr marL="457200" algn="ctr" rtl="0" fontAlgn="base">
        <a:spcBef>
          <a:spcPct val="0"/>
        </a:spcBef>
        <a:spcAft>
          <a:spcPct val="0"/>
        </a:spcAft>
        <a:defRPr sz="4400">
          <a:solidFill>
            <a:schemeClr val="tx1"/>
          </a:solidFill>
          <a:latin typeface="Tahoma" pitchFamily="34" charset="0"/>
          <a:cs typeface="Tahoma" pitchFamily="34" charset="0"/>
        </a:defRPr>
      </a:lvl6pPr>
      <a:lvl7pPr marL="914400" algn="ctr" rtl="0" fontAlgn="base">
        <a:spcBef>
          <a:spcPct val="0"/>
        </a:spcBef>
        <a:spcAft>
          <a:spcPct val="0"/>
        </a:spcAft>
        <a:defRPr sz="4400">
          <a:solidFill>
            <a:schemeClr val="tx1"/>
          </a:solidFill>
          <a:latin typeface="Tahoma" pitchFamily="34" charset="0"/>
          <a:cs typeface="Tahoma" pitchFamily="34" charset="0"/>
        </a:defRPr>
      </a:lvl7pPr>
      <a:lvl8pPr marL="1371600" algn="ctr" rtl="0" fontAlgn="base">
        <a:spcBef>
          <a:spcPct val="0"/>
        </a:spcBef>
        <a:spcAft>
          <a:spcPct val="0"/>
        </a:spcAft>
        <a:defRPr sz="4400">
          <a:solidFill>
            <a:schemeClr val="tx1"/>
          </a:solidFill>
          <a:latin typeface="Tahoma" pitchFamily="34" charset="0"/>
          <a:cs typeface="Tahoma" pitchFamily="34" charset="0"/>
        </a:defRPr>
      </a:lvl8pPr>
      <a:lvl9pPr marL="1828800" algn="ctr" rtl="0" fontAlgn="base">
        <a:spcBef>
          <a:spcPct val="0"/>
        </a:spcBef>
        <a:spcAft>
          <a:spcPct val="0"/>
        </a:spcAft>
        <a:defRPr sz="4400">
          <a:solidFill>
            <a:schemeClr val="tx1"/>
          </a:solidFill>
          <a:latin typeface="Tahoma" pitchFamily="34" charset="0"/>
          <a:cs typeface="Tahoma"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Tahoma" pitchFamily="34" charset="0"/>
          <a:ea typeface="+mn-ea"/>
          <a:cs typeface="Tahoma"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Tahoma" pitchFamily="34" charset="0"/>
          <a:ea typeface="+mn-ea"/>
          <a:cs typeface="Tahoma"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Tahoma" pitchFamily="34" charset="0"/>
          <a:ea typeface="+mn-ea"/>
          <a:cs typeface="Tahoma"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Tahoma" pitchFamily="34" charset="0"/>
          <a:ea typeface="+mn-ea"/>
          <a:cs typeface="Tahoma"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Tahoma" pitchFamily="34" charset="0"/>
          <a:ea typeface="+mn-ea"/>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6.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8"/>
          <p:cNvSpPr>
            <a:spLocks noGrp="1" noChangeArrowheads="1"/>
          </p:cNvSpPr>
          <p:nvPr>
            <p:ph type="ctrTitle"/>
          </p:nvPr>
        </p:nvSpPr>
        <p:spPr bwMode="auto">
          <a:noFill/>
          <a:ln>
            <a:miter lim="800000"/>
            <a:headEnd/>
            <a:tailEnd/>
          </a:ln>
        </p:spPr>
        <p:txBody>
          <a:bodyPr vert="horz" wrap="square" lIns="91440" tIns="45720" rIns="91440" bIns="45720" numCol="1" anchor="ctr" anchorCtr="0" compatLnSpc="1">
            <a:prstTxWarp prst="textNoShape">
              <a:avLst/>
            </a:prstTxWarp>
          </a:bodyPr>
          <a:lstStyle/>
          <a:p>
            <a:pPr eaLnBrk="1" hangingPunct="1">
              <a:spcBef>
                <a:spcPct val="0"/>
              </a:spcBef>
            </a:pPr>
            <a:r>
              <a:rPr lang="en-US" dirty="0" smtClean="0">
                <a:latin typeface="Times New Roman" pitchFamily="18" charset="0"/>
                <a:cs typeface="Times New Roman" pitchFamily="18" charset="0"/>
              </a:rPr>
              <a:t>Understanding Industry Staffing Patterns in U.S. Employment Projections</a:t>
            </a:r>
          </a:p>
        </p:txBody>
      </p:sp>
      <p:sp>
        <p:nvSpPr>
          <p:cNvPr id="25603" name="Rectangle 9"/>
          <p:cNvSpPr>
            <a:spLocks noGrp="1" noChangeArrowheads="1"/>
          </p:cNvSpPr>
          <p:nvPr>
            <p:ph type="subTitle"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80000"/>
              </a:lnSpc>
              <a:spcBef>
                <a:spcPct val="0"/>
              </a:spcBef>
              <a:spcAft>
                <a:spcPts val="600"/>
              </a:spcAft>
            </a:pPr>
            <a:endParaRPr lang="en-US" sz="2700" dirty="0" smtClean="0"/>
          </a:p>
          <a:p>
            <a:pPr eaLnBrk="1" hangingPunct="1">
              <a:lnSpc>
                <a:spcPct val="80000"/>
              </a:lnSpc>
              <a:spcBef>
                <a:spcPct val="0"/>
              </a:spcBef>
              <a:spcAft>
                <a:spcPts val="600"/>
              </a:spcAft>
            </a:pPr>
            <a:r>
              <a:rPr lang="en-US" sz="2700" dirty="0" smtClean="0"/>
              <a:t>Dixie Sommers</a:t>
            </a:r>
          </a:p>
          <a:p>
            <a:pPr eaLnBrk="1" hangingPunct="1">
              <a:lnSpc>
                <a:spcPct val="80000"/>
              </a:lnSpc>
              <a:spcBef>
                <a:spcPct val="0"/>
              </a:spcBef>
              <a:spcAft>
                <a:spcPts val="600"/>
              </a:spcAft>
            </a:pPr>
            <a:r>
              <a:rPr lang="en-US" sz="2400" dirty="0" smtClean="0"/>
              <a:t>Assistant Commissioner</a:t>
            </a:r>
          </a:p>
          <a:p>
            <a:pPr eaLnBrk="1" hangingPunct="1">
              <a:lnSpc>
                <a:spcPct val="80000"/>
              </a:lnSpc>
              <a:spcBef>
                <a:spcPct val="0"/>
              </a:spcBef>
              <a:spcAft>
                <a:spcPts val="600"/>
              </a:spcAft>
            </a:pPr>
            <a:r>
              <a:rPr lang="en-US" sz="2400" dirty="0" smtClean="0"/>
              <a:t>Bureau of Labor Statistics</a:t>
            </a:r>
          </a:p>
          <a:p>
            <a:pPr eaLnBrk="1" hangingPunct="1">
              <a:spcBef>
                <a:spcPct val="0"/>
              </a:spcBef>
              <a:spcAft>
                <a:spcPts val="600"/>
              </a:spcAft>
            </a:pPr>
            <a:r>
              <a:rPr lang="en-US" sz="2400" dirty="0" smtClean="0"/>
              <a:t>U.S. Department of Labor</a:t>
            </a:r>
          </a:p>
          <a:p>
            <a:pPr eaLnBrk="1" hangingPunct="1">
              <a:spcBef>
                <a:spcPct val="0"/>
              </a:spcBef>
              <a:spcAft>
                <a:spcPts val="600"/>
              </a:spcAft>
            </a:pPr>
            <a:r>
              <a:rPr lang="en-US" sz="2400" dirty="0" smtClean="0"/>
              <a:t>September 29, 2011</a:t>
            </a:r>
          </a:p>
          <a:p>
            <a:pPr eaLnBrk="1" hangingPunct="1">
              <a:lnSpc>
                <a:spcPct val="80000"/>
              </a:lnSpc>
              <a:spcBef>
                <a:spcPct val="0"/>
              </a:spcBef>
              <a:spcAft>
                <a:spcPts val="600"/>
              </a:spcAft>
            </a:pPr>
            <a:endParaRPr lang="en-US" sz="2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OES data for </a:t>
            </a:r>
            <a:br>
              <a:rPr lang="en-US" sz="3600" dirty="0" smtClean="0"/>
            </a:br>
            <a:r>
              <a:rPr lang="en-US" sz="3600" dirty="0" smtClean="0"/>
              <a:t>Residential building construction</a:t>
            </a:r>
            <a:endParaRPr lang="en-US" sz="3600" dirty="0"/>
          </a:p>
        </p:txBody>
      </p:sp>
      <p:sp>
        <p:nvSpPr>
          <p:cNvPr id="3" name="Slide Number Placeholder 2"/>
          <p:cNvSpPr>
            <a:spLocks noGrp="1"/>
          </p:cNvSpPr>
          <p:nvPr>
            <p:ph type="sldNum" sz="quarter" idx="12"/>
          </p:nvPr>
        </p:nvSpPr>
        <p:spPr>
          <a:xfrm>
            <a:off x="7924800" y="6400800"/>
            <a:ext cx="685800" cy="365125"/>
          </a:xfrm>
        </p:spPr>
        <p:txBody>
          <a:bodyPr/>
          <a:lstStyle/>
          <a:p>
            <a:pPr>
              <a:defRPr/>
            </a:pPr>
            <a:fld id="{CA9A45D5-64E0-418F-A87A-22A327314AC5}" type="slidenum">
              <a:rPr lang="en-US" smtClean="0"/>
              <a:pPr>
                <a:defRPr/>
              </a:pPr>
              <a:t>9</a:t>
            </a:fld>
            <a:endParaRPr lang="en-US" dirty="0"/>
          </a:p>
        </p:txBody>
      </p:sp>
      <p:graphicFrame>
        <p:nvGraphicFramePr>
          <p:cNvPr id="4" name="Table 3"/>
          <p:cNvGraphicFramePr>
            <a:graphicFrameLocks noGrp="1"/>
          </p:cNvGraphicFramePr>
          <p:nvPr/>
        </p:nvGraphicFramePr>
        <p:xfrm>
          <a:off x="838200" y="1600200"/>
          <a:ext cx="7848601" cy="4713227"/>
        </p:xfrm>
        <a:graphic>
          <a:graphicData uri="http://schemas.openxmlformats.org/drawingml/2006/table">
            <a:tbl>
              <a:tblPr firstRow="1" bandRow="1">
                <a:tableStyleId>{8EC20E35-A176-4012-BC5E-935CFFF8708E}</a:tableStyleId>
              </a:tblPr>
              <a:tblGrid>
                <a:gridCol w="759225"/>
                <a:gridCol w="4011493"/>
                <a:gridCol w="1182514"/>
                <a:gridCol w="923365"/>
                <a:gridCol w="972004"/>
              </a:tblGrid>
              <a:tr h="582076">
                <a:tc>
                  <a:txBody>
                    <a:bodyPr/>
                    <a:lstStyle/>
                    <a:p>
                      <a:pPr algn="ctr" fontAlgn="b"/>
                      <a:r>
                        <a:rPr lang="en-US" sz="1050" u="none" strike="noStrike" dirty="0" smtClean="0"/>
                        <a:t>SOC code</a:t>
                      </a:r>
                      <a:endParaRPr lang="en-US" sz="1050" b="1" i="0" u="none" strike="noStrike" dirty="0">
                        <a:solidFill>
                          <a:srgbClr val="000000"/>
                        </a:solidFill>
                        <a:latin typeface="Calibri"/>
                      </a:endParaRPr>
                    </a:p>
                  </a:txBody>
                  <a:tcPr marL="4300" marR="4300" marT="4300" marB="0" anchor="ctr">
                    <a:solidFill>
                      <a:schemeClr val="accent1"/>
                    </a:solidFill>
                  </a:tcPr>
                </a:tc>
                <a:tc>
                  <a:txBody>
                    <a:bodyPr/>
                    <a:lstStyle/>
                    <a:p>
                      <a:pPr algn="ctr" fontAlgn="b"/>
                      <a:r>
                        <a:rPr lang="en-US" sz="1050" u="none" strike="noStrike" dirty="0" smtClean="0"/>
                        <a:t>Major Occupation Group</a:t>
                      </a:r>
                      <a:endParaRPr lang="en-US" sz="1050" b="1" i="0" u="none" strike="noStrike" dirty="0">
                        <a:solidFill>
                          <a:srgbClr val="000000"/>
                        </a:solidFill>
                        <a:latin typeface="Calibri"/>
                      </a:endParaRPr>
                    </a:p>
                  </a:txBody>
                  <a:tcPr marL="4300" marR="4300" marT="4300" marB="0" anchor="ctr">
                    <a:solidFill>
                      <a:schemeClr val="accent1"/>
                    </a:solidFill>
                  </a:tcPr>
                </a:tc>
                <a:tc>
                  <a:txBody>
                    <a:bodyPr/>
                    <a:lstStyle/>
                    <a:p>
                      <a:pPr algn="ctr" fontAlgn="b"/>
                      <a:r>
                        <a:rPr lang="en-US" sz="1050" u="none" strike="noStrike" dirty="0" smtClean="0">
                          <a:latin typeface="+mn-lt"/>
                        </a:rPr>
                        <a:t>Employment, May 2008</a:t>
                      </a:r>
                    </a:p>
                  </a:txBody>
                  <a:tcPr marL="4300" marR="4300" marT="4300" marB="0" anchor="ctr">
                    <a:solidFill>
                      <a:schemeClr val="accent1"/>
                    </a:solidFill>
                  </a:tcPr>
                </a:tc>
                <a:tc>
                  <a:txBody>
                    <a:bodyPr/>
                    <a:lstStyle/>
                    <a:p>
                      <a:pPr algn="ctr" fontAlgn="b"/>
                      <a:r>
                        <a:rPr lang="en-US" sz="1050" u="none" strike="noStrike" dirty="0" smtClean="0">
                          <a:latin typeface="+mn-lt"/>
                        </a:rPr>
                        <a:t>Percent of industry total</a:t>
                      </a:r>
                      <a:endParaRPr lang="en-US" sz="1050" b="1" i="0" u="none" strike="noStrike" dirty="0">
                        <a:solidFill>
                          <a:srgbClr val="000000"/>
                        </a:solidFill>
                        <a:latin typeface="+mn-lt"/>
                      </a:endParaRPr>
                    </a:p>
                  </a:txBody>
                  <a:tcPr marL="9525" marR="9525" marT="9525" marB="0" anchor="b">
                    <a:solidFill>
                      <a:schemeClr val="accent1"/>
                    </a:solidFill>
                  </a:tcPr>
                </a:tc>
                <a:tc>
                  <a:txBody>
                    <a:bodyPr/>
                    <a:lstStyle/>
                    <a:p>
                      <a:pPr algn="ctr" fontAlgn="b"/>
                      <a:r>
                        <a:rPr lang="en-US" sz="1050" u="none" strike="noStrike" dirty="0">
                          <a:latin typeface="+mn-lt"/>
                        </a:rPr>
                        <a:t>Annual mean </a:t>
                      </a:r>
                      <a:r>
                        <a:rPr lang="en-US" sz="1050" u="none" strike="noStrike" dirty="0" smtClean="0">
                          <a:latin typeface="+mn-lt"/>
                        </a:rPr>
                        <a:t>wage,</a:t>
                      </a:r>
                    </a:p>
                    <a:p>
                      <a:pPr algn="ctr" fontAlgn="b"/>
                      <a:r>
                        <a:rPr lang="en-US" sz="1050" b="1" i="0" u="none" strike="noStrike" dirty="0" smtClean="0">
                          <a:solidFill>
                            <a:schemeClr val="bg1"/>
                          </a:solidFill>
                          <a:latin typeface="+mn-lt"/>
                        </a:rPr>
                        <a:t>May 2008</a:t>
                      </a:r>
                      <a:endParaRPr lang="en-US" sz="1050" b="1" i="0" u="none" strike="noStrike" dirty="0">
                        <a:solidFill>
                          <a:schemeClr val="bg1"/>
                        </a:solidFill>
                        <a:latin typeface="+mn-lt"/>
                      </a:endParaRPr>
                    </a:p>
                  </a:txBody>
                  <a:tcPr marL="4300" marR="4300" marT="4300" marB="0" anchor="ctr">
                    <a:solidFill>
                      <a:schemeClr val="accent1"/>
                    </a:solidFill>
                  </a:tcPr>
                </a:tc>
              </a:tr>
              <a:tr h="217429">
                <a:tc>
                  <a:txBody>
                    <a:bodyPr/>
                    <a:lstStyle/>
                    <a:p>
                      <a:pPr algn="ctr" fontAlgn="b"/>
                      <a:r>
                        <a:rPr lang="en-US" sz="1050" b="0" i="0" u="none" strike="noStrike" dirty="0">
                          <a:solidFill>
                            <a:srgbClr val="002060"/>
                          </a:solidFill>
                          <a:latin typeface="Tahoma"/>
                        </a:rPr>
                        <a:t>00-0000</a:t>
                      </a:r>
                    </a:p>
                  </a:txBody>
                  <a:tcPr marL="9525" marR="9525" marT="9525" marB="0" anchor="b"/>
                </a:tc>
                <a:tc>
                  <a:txBody>
                    <a:bodyPr/>
                    <a:lstStyle/>
                    <a:p>
                      <a:pPr algn="l" rtl="0" fontAlgn="ctr"/>
                      <a:r>
                        <a:rPr lang="en-US" sz="1050" b="0" i="0" u="none" strike="noStrike" dirty="0">
                          <a:solidFill>
                            <a:srgbClr val="002060"/>
                          </a:solidFill>
                          <a:latin typeface="Tahoma"/>
                        </a:rPr>
                        <a:t>All Occupations</a:t>
                      </a:r>
                      <a:r>
                        <a:rPr lang="en-US" sz="1050" b="1" i="0" u="none" strike="noStrike" dirty="0">
                          <a:solidFill>
                            <a:srgbClr val="002060"/>
                          </a:solidFill>
                          <a:latin typeface="Tahoma"/>
                        </a:rPr>
                        <a:t> </a:t>
                      </a:r>
                      <a:endParaRPr lang="en-US" sz="1050" b="0" i="0" u="none" strike="noStrike" dirty="0">
                        <a:solidFill>
                          <a:srgbClr val="002060"/>
                        </a:solidFill>
                        <a:latin typeface="Tahoma"/>
                      </a:endParaRPr>
                    </a:p>
                  </a:txBody>
                  <a:tcPr marL="9525" marR="9525" marT="9525" marB="0" anchor="ctr"/>
                </a:tc>
                <a:tc>
                  <a:txBody>
                    <a:bodyPr/>
                    <a:lstStyle/>
                    <a:p>
                      <a:pPr algn="r" fontAlgn="b"/>
                      <a:r>
                        <a:rPr lang="en-US" sz="1050" b="0" i="0" u="none" strike="noStrike" dirty="0">
                          <a:solidFill>
                            <a:srgbClr val="002060"/>
                          </a:solidFill>
                          <a:latin typeface="Tahoma"/>
                        </a:rPr>
                        <a:t>           872,480 </a:t>
                      </a:r>
                    </a:p>
                  </a:txBody>
                  <a:tcPr marL="9144" marR="45720" marT="9144" marB="0" anchor="b"/>
                </a:tc>
                <a:tc>
                  <a:txBody>
                    <a:bodyPr/>
                    <a:lstStyle/>
                    <a:p>
                      <a:pPr algn="r" fontAlgn="b"/>
                      <a:r>
                        <a:rPr lang="en-US" sz="1050" b="0" i="0" u="none" strike="noStrike" dirty="0">
                          <a:solidFill>
                            <a:srgbClr val="002060"/>
                          </a:solidFill>
                          <a:latin typeface="Tahoma"/>
                        </a:rPr>
                        <a:t>100.00</a:t>
                      </a:r>
                    </a:p>
                  </a:txBody>
                  <a:tcPr marL="9144" marR="45720" marT="9144" marB="0" anchor="b"/>
                </a:tc>
                <a:tc>
                  <a:txBody>
                    <a:bodyPr/>
                    <a:lstStyle/>
                    <a:p>
                      <a:pPr algn="r" fontAlgn="b"/>
                      <a:r>
                        <a:rPr lang="en-US" sz="1050" b="0" i="0" u="none" strike="noStrike" dirty="0">
                          <a:solidFill>
                            <a:srgbClr val="002060"/>
                          </a:solidFill>
                          <a:latin typeface="Tahoma"/>
                        </a:rPr>
                        <a:t>$45,110</a:t>
                      </a:r>
                    </a:p>
                  </a:txBody>
                  <a:tcPr marL="9144" marR="45720" marT="9144" marB="0" anchor="b"/>
                </a:tc>
              </a:tr>
              <a:tr h="217429">
                <a:tc>
                  <a:txBody>
                    <a:bodyPr/>
                    <a:lstStyle/>
                    <a:p>
                      <a:pPr algn="ctr" fontAlgn="b"/>
                      <a:r>
                        <a:rPr lang="en-US" sz="1050" b="0" i="0" u="none" strike="noStrike">
                          <a:solidFill>
                            <a:srgbClr val="002060"/>
                          </a:solidFill>
                          <a:latin typeface="Tahoma"/>
                        </a:rPr>
                        <a:t>11-0000</a:t>
                      </a:r>
                    </a:p>
                  </a:txBody>
                  <a:tcPr marL="9525" marR="9525" marT="9525" marB="0" anchor="b"/>
                </a:tc>
                <a:tc>
                  <a:txBody>
                    <a:bodyPr/>
                    <a:lstStyle/>
                    <a:p>
                      <a:pPr algn="l" fontAlgn="b"/>
                      <a:r>
                        <a:rPr lang="en-US" sz="1050" b="0" i="0" u="none" strike="noStrike" dirty="0">
                          <a:solidFill>
                            <a:srgbClr val="002060"/>
                          </a:solidFill>
                          <a:latin typeface="Tahoma"/>
                        </a:rPr>
                        <a:t>Management occupations</a:t>
                      </a:r>
                    </a:p>
                  </a:txBody>
                  <a:tcPr marL="9525" marR="9525" marT="9525" marB="0" anchor="b"/>
                </a:tc>
                <a:tc>
                  <a:txBody>
                    <a:bodyPr/>
                    <a:lstStyle/>
                    <a:p>
                      <a:pPr algn="r" fontAlgn="b"/>
                      <a:r>
                        <a:rPr lang="en-US" sz="1050" b="0" i="0" u="none" strike="noStrike" dirty="0">
                          <a:solidFill>
                            <a:srgbClr val="002060"/>
                          </a:solidFill>
                          <a:latin typeface="Tahoma"/>
                        </a:rPr>
                        <a:t>             70,330 </a:t>
                      </a:r>
                    </a:p>
                  </a:txBody>
                  <a:tcPr marL="9144" marR="45720" marT="9144" marB="0" anchor="b"/>
                </a:tc>
                <a:tc>
                  <a:txBody>
                    <a:bodyPr/>
                    <a:lstStyle/>
                    <a:p>
                      <a:pPr algn="r" fontAlgn="b"/>
                      <a:r>
                        <a:rPr lang="en-US" sz="1050" b="0" i="0" u="none" strike="noStrike" dirty="0">
                          <a:solidFill>
                            <a:srgbClr val="002060"/>
                          </a:solidFill>
                          <a:latin typeface="Tahoma"/>
                        </a:rPr>
                        <a:t>8.06</a:t>
                      </a:r>
                    </a:p>
                  </a:txBody>
                  <a:tcPr marL="9144" marR="45720" marT="9144" marB="0" anchor="b"/>
                </a:tc>
                <a:tc>
                  <a:txBody>
                    <a:bodyPr/>
                    <a:lstStyle/>
                    <a:p>
                      <a:pPr algn="r" fontAlgn="b"/>
                      <a:r>
                        <a:rPr lang="en-US" sz="1050" b="0" i="0" u="none" strike="noStrike">
                          <a:solidFill>
                            <a:srgbClr val="002060"/>
                          </a:solidFill>
                          <a:latin typeface="Tahoma"/>
                        </a:rPr>
                        <a:t>$95,700</a:t>
                      </a:r>
                    </a:p>
                  </a:txBody>
                  <a:tcPr marL="9144" marR="45720" marT="9144" marB="0" anchor="b"/>
                </a:tc>
              </a:tr>
              <a:tr h="217429">
                <a:tc>
                  <a:txBody>
                    <a:bodyPr/>
                    <a:lstStyle/>
                    <a:p>
                      <a:pPr algn="ctr" fontAlgn="b"/>
                      <a:r>
                        <a:rPr lang="en-US" sz="1050" b="0" i="0" u="none" strike="noStrike" dirty="0">
                          <a:solidFill>
                            <a:srgbClr val="002060"/>
                          </a:solidFill>
                          <a:latin typeface="Tahoma"/>
                        </a:rPr>
                        <a:t>13-0000</a:t>
                      </a:r>
                    </a:p>
                  </a:txBody>
                  <a:tcPr marL="9525" marR="9525" marT="9525" marB="0" anchor="b"/>
                </a:tc>
                <a:tc>
                  <a:txBody>
                    <a:bodyPr/>
                    <a:lstStyle/>
                    <a:p>
                      <a:pPr algn="l" fontAlgn="b"/>
                      <a:r>
                        <a:rPr lang="en-US" sz="1050" b="0" i="0" u="none" strike="noStrike" dirty="0">
                          <a:solidFill>
                            <a:srgbClr val="002060"/>
                          </a:solidFill>
                          <a:latin typeface="Tahoma"/>
                        </a:rPr>
                        <a:t>Business and financial operations occupations</a:t>
                      </a:r>
                    </a:p>
                  </a:txBody>
                  <a:tcPr marL="9525" marR="9525" marT="9525" marB="0" anchor="b"/>
                </a:tc>
                <a:tc>
                  <a:txBody>
                    <a:bodyPr/>
                    <a:lstStyle/>
                    <a:p>
                      <a:pPr algn="r" fontAlgn="b"/>
                      <a:r>
                        <a:rPr lang="en-US" sz="1050" b="0" i="0" u="none" strike="noStrike" dirty="0">
                          <a:solidFill>
                            <a:srgbClr val="002060"/>
                          </a:solidFill>
                          <a:latin typeface="Tahoma"/>
                        </a:rPr>
                        <a:t>             35,720 </a:t>
                      </a:r>
                    </a:p>
                  </a:txBody>
                  <a:tcPr marL="9144" marR="45720" marT="9144" marB="0" anchor="b"/>
                </a:tc>
                <a:tc>
                  <a:txBody>
                    <a:bodyPr/>
                    <a:lstStyle/>
                    <a:p>
                      <a:pPr algn="r" fontAlgn="b"/>
                      <a:r>
                        <a:rPr lang="en-US" sz="1050" b="0" i="0" u="none" strike="noStrike" dirty="0">
                          <a:solidFill>
                            <a:srgbClr val="002060"/>
                          </a:solidFill>
                          <a:latin typeface="Tahoma"/>
                        </a:rPr>
                        <a:t>4.09</a:t>
                      </a:r>
                    </a:p>
                  </a:txBody>
                  <a:tcPr marL="9144" marR="45720" marT="9144" marB="0" anchor="b"/>
                </a:tc>
                <a:tc>
                  <a:txBody>
                    <a:bodyPr/>
                    <a:lstStyle/>
                    <a:p>
                      <a:pPr algn="r" fontAlgn="b"/>
                      <a:r>
                        <a:rPr lang="en-US" sz="1050" b="0" i="0" u="none" strike="noStrike" dirty="0">
                          <a:solidFill>
                            <a:srgbClr val="002060"/>
                          </a:solidFill>
                          <a:latin typeface="Tahoma"/>
                        </a:rPr>
                        <a:t>$60,500</a:t>
                      </a:r>
                    </a:p>
                  </a:txBody>
                  <a:tcPr marL="9144" marR="45720" marT="9144" marB="0" anchor="b"/>
                </a:tc>
              </a:tr>
              <a:tr h="217429">
                <a:tc>
                  <a:txBody>
                    <a:bodyPr/>
                    <a:lstStyle/>
                    <a:p>
                      <a:pPr algn="ctr" fontAlgn="b"/>
                      <a:r>
                        <a:rPr lang="en-US" sz="1050" b="0" i="0" u="none" strike="noStrike">
                          <a:solidFill>
                            <a:srgbClr val="002060"/>
                          </a:solidFill>
                          <a:latin typeface="Tahoma"/>
                        </a:rPr>
                        <a:t>17-0000</a:t>
                      </a:r>
                    </a:p>
                  </a:txBody>
                  <a:tcPr marL="9525" marR="9525" marT="9525" marB="0" anchor="b"/>
                </a:tc>
                <a:tc>
                  <a:txBody>
                    <a:bodyPr/>
                    <a:lstStyle/>
                    <a:p>
                      <a:pPr algn="l" fontAlgn="b"/>
                      <a:r>
                        <a:rPr lang="en-US" sz="1050" b="0" i="0" u="none" strike="noStrike" dirty="0">
                          <a:solidFill>
                            <a:srgbClr val="002060"/>
                          </a:solidFill>
                          <a:latin typeface="Tahoma"/>
                        </a:rPr>
                        <a:t>Architecture and engineering occupations</a:t>
                      </a:r>
                    </a:p>
                  </a:txBody>
                  <a:tcPr marL="9525" marR="9525" marT="9525" marB="0" anchor="b"/>
                </a:tc>
                <a:tc>
                  <a:txBody>
                    <a:bodyPr/>
                    <a:lstStyle/>
                    <a:p>
                      <a:pPr algn="r" fontAlgn="b"/>
                      <a:r>
                        <a:rPr lang="en-US" sz="1050" b="0" i="0" u="none" strike="noStrike" dirty="0">
                          <a:solidFill>
                            <a:srgbClr val="002060"/>
                          </a:solidFill>
                          <a:latin typeface="Tahoma"/>
                        </a:rPr>
                        <a:t>               9,300 </a:t>
                      </a:r>
                    </a:p>
                  </a:txBody>
                  <a:tcPr marL="9144" marR="45720" marT="9144" marB="0" anchor="b"/>
                </a:tc>
                <a:tc>
                  <a:txBody>
                    <a:bodyPr/>
                    <a:lstStyle/>
                    <a:p>
                      <a:pPr algn="r" fontAlgn="b"/>
                      <a:r>
                        <a:rPr lang="en-US" sz="1050" b="0" i="0" u="none" strike="noStrike" dirty="0">
                          <a:solidFill>
                            <a:srgbClr val="002060"/>
                          </a:solidFill>
                          <a:latin typeface="Tahoma"/>
                        </a:rPr>
                        <a:t>1.07</a:t>
                      </a:r>
                    </a:p>
                  </a:txBody>
                  <a:tcPr marL="9144" marR="45720" marT="9144" marB="0" anchor="b"/>
                </a:tc>
                <a:tc>
                  <a:txBody>
                    <a:bodyPr/>
                    <a:lstStyle/>
                    <a:p>
                      <a:pPr algn="r" fontAlgn="b"/>
                      <a:r>
                        <a:rPr lang="en-US" sz="1050" b="0" i="0" u="none" strike="noStrike">
                          <a:solidFill>
                            <a:srgbClr val="002060"/>
                          </a:solidFill>
                          <a:latin typeface="Tahoma"/>
                        </a:rPr>
                        <a:t>$60,790</a:t>
                      </a:r>
                    </a:p>
                  </a:txBody>
                  <a:tcPr marL="9144" marR="45720" marT="9144" marB="0" anchor="b"/>
                </a:tc>
              </a:tr>
              <a:tr h="217429">
                <a:tc>
                  <a:txBody>
                    <a:bodyPr/>
                    <a:lstStyle/>
                    <a:p>
                      <a:pPr algn="ctr" fontAlgn="b"/>
                      <a:r>
                        <a:rPr lang="en-US" sz="1050" b="0" i="0" u="none" strike="noStrike">
                          <a:solidFill>
                            <a:srgbClr val="002060"/>
                          </a:solidFill>
                          <a:latin typeface="Tahoma"/>
                        </a:rPr>
                        <a:t>19-0000</a:t>
                      </a:r>
                    </a:p>
                  </a:txBody>
                  <a:tcPr marL="9525" marR="9525" marT="9525" marB="0" anchor="b"/>
                </a:tc>
                <a:tc>
                  <a:txBody>
                    <a:bodyPr/>
                    <a:lstStyle/>
                    <a:p>
                      <a:pPr algn="l" fontAlgn="b"/>
                      <a:r>
                        <a:rPr lang="en-US" sz="1050" b="0" i="0" u="none" strike="noStrike" dirty="0">
                          <a:solidFill>
                            <a:srgbClr val="002060"/>
                          </a:solidFill>
                          <a:latin typeface="Tahoma"/>
                        </a:rPr>
                        <a:t>Life, physical, and social science occupations</a:t>
                      </a:r>
                    </a:p>
                  </a:txBody>
                  <a:tcPr marL="9525" marR="9525" marT="9525" marB="0" anchor="b"/>
                </a:tc>
                <a:tc>
                  <a:txBody>
                    <a:bodyPr/>
                    <a:lstStyle/>
                    <a:p>
                      <a:pPr algn="r" fontAlgn="b"/>
                      <a:r>
                        <a:rPr lang="en-US" sz="1050" b="0" i="0" u="none" strike="noStrike">
                          <a:solidFill>
                            <a:srgbClr val="002060"/>
                          </a:solidFill>
                          <a:latin typeface="Tahoma"/>
                        </a:rPr>
                        <a:t>                  840 </a:t>
                      </a:r>
                    </a:p>
                  </a:txBody>
                  <a:tcPr marL="9144" marR="45720" marT="9144" marB="0" anchor="b"/>
                </a:tc>
                <a:tc>
                  <a:txBody>
                    <a:bodyPr/>
                    <a:lstStyle/>
                    <a:p>
                      <a:pPr algn="r" fontAlgn="b"/>
                      <a:r>
                        <a:rPr lang="en-US" sz="1050" b="0" i="0" u="none" strike="noStrike" dirty="0">
                          <a:solidFill>
                            <a:srgbClr val="002060"/>
                          </a:solidFill>
                          <a:latin typeface="Tahoma"/>
                        </a:rPr>
                        <a:t>0.1</a:t>
                      </a:r>
                    </a:p>
                  </a:txBody>
                  <a:tcPr marL="9144" marR="45720" marT="9144" marB="0" anchor="b"/>
                </a:tc>
                <a:tc>
                  <a:txBody>
                    <a:bodyPr/>
                    <a:lstStyle/>
                    <a:p>
                      <a:pPr algn="r" fontAlgn="b"/>
                      <a:r>
                        <a:rPr lang="en-US" sz="1050" b="0" i="0" u="none" strike="noStrike" dirty="0">
                          <a:solidFill>
                            <a:srgbClr val="002060"/>
                          </a:solidFill>
                          <a:latin typeface="Tahoma"/>
                        </a:rPr>
                        <a:t>$62,700</a:t>
                      </a:r>
                    </a:p>
                  </a:txBody>
                  <a:tcPr marL="9144" marR="45720" marT="9144" marB="0" anchor="b"/>
                </a:tc>
              </a:tr>
              <a:tr h="217429">
                <a:tc>
                  <a:txBody>
                    <a:bodyPr/>
                    <a:lstStyle/>
                    <a:p>
                      <a:pPr algn="ctr" fontAlgn="b"/>
                      <a:r>
                        <a:rPr lang="en-US" sz="1050" b="0" i="0" u="none" strike="noStrike">
                          <a:solidFill>
                            <a:srgbClr val="002060"/>
                          </a:solidFill>
                          <a:latin typeface="Tahoma"/>
                        </a:rPr>
                        <a:t>21-0000</a:t>
                      </a:r>
                    </a:p>
                  </a:txBody>
                  <a:tcPr marL="9525" marR="9525" marT="9525" marB="0" anchor="b"/>
                </a:tc>
                <a:tc>
                  <a:txBody>
                    <a:bodyPr/>
                    <a:lstStyle/>
                    <a:p>
                      <a:pPr algn="l" fontAlgn="b"/>
                      <a:r>
                        <a:rPr lang="en-US" sz="1050" b="0" i="0" u="none" strike="noStrike" dirty="0">
                          <a:solidFill>
                            <a:srgbClr val="002060"/>
                          </a:solidFill>
                          <a:latin typeface="Tahoma"/>
                        </a:rPr>
                        <a:t>Community and social services occupations</a:t>
                      </a:r>
                    </a:p>
                  </a:txBody>
                  <a:tcPr marL="9525" marR="9525" marT="9525" marB="0" anchor="b"/>
                </a:tc>
                <a:tc>
                  <a:txBody>
                    <a:bodyPr/>
                    <a:lstStyle/>
                    <a:p>
                      <a:pPr algn="r" fontAlgn="b"/>
                      <a:r>
                        <a:rPr lang="en-US" sz="1050" b="0" i="0" u="none" strike="noStrike" dirty="0">
                          <a:solidFill>
                            <a:srgbClr val="002060"/>
                          </a:solidFill>
                          <a:latin typeface="Tahoma"/>
                        </a:rPr>
                        <a:t> * </a:t>
                      </a:r>
                    </a:p>
                  </a:txBody>
                  <a:tcPr marL="9144" marR="45720" marT="9144" marB="0" anchor="b"/>
                </a:tc>
                <a:tc>
                  <a:txBody>
                    <a:bodyPr/>
                    <a:lstStyle/>
                    <a:p>
                      <a:pPr algn="r" fontAlgn="b"/>
                      <a:r>
                        <a:rPr lang="en-US" sz="1050" b="0" i="0" u="none" strike="noStrike" dirty="0">
                          <a:solidFill>
                            <a:srgbClr val="002060"/>
                          </a:solidFill>
                          <a:latin typeface="Tahoma"/>
                        </a:rPr>
                        <a:t>*</a:t>
                      </a:r>
                    </a:p>
                  </a:txBody>
                  <a:tcPr marL="9144" marR="45720" marT="9144" marB="0" anchor="b"/>
                </a:tc>
                <a:tc>
                  <a:txBody>
                    <a:bodyPr/>
                    <a:lstStyle/>
                    <a:p>
                      <a:pPr algn="r" fontAlgn="b"/>
                      <a:r>
                        <a:rPr lang="en-US" sz="1050" b="0" i="0" u="none" strike="noStrike" dirty="0">
                          <a:solidFill>
                            <a:srgbClr val="002060"/>
                          </a:solidFill>
                          <a:latin typeface="Tahoma"/>
                        </a:rPr>
                        <a:t>$41,850</a:t>
                      </a:r>
                    </a:p>
                  </a:txBody>
                  <a:tcPr marL="9144" marR="45720" marT="9144" marB="0" anchor="b"/>
                </a:tc>
              </a:tr>
              <a:tr h="217429">
                <a:tc>
                  <a:txBody>
                    <a:bodyPr/>
                    <a:lstStyle/>
                    <a:p>
                      <a:pPr algn="ctr" fontAlgn="b"/>
                      <a:r>
                        <a:rPr lang="en-US" sz="1050" b="0" i="0" u="none" strike="noStrike">
                          <a:solidFill>
                            <a:srgbClr val="002060"/>
                          </a:solidFill>
                          <a:latin typeface="Tahoma"/>
                        </a:rPr>
                        <a:t>23-0000</a:t>
                      </a:r>
                    </a:p>
                  </a:txBody>
                  <a:tcPr marL="9525" marR="9525" marT="9525" marB="0" anchor="b"/>
                </a:tc>
                <a:tc>
                  <a:txBody>
                    <a:bodyPr/>
                    <a:lstStyle/>
                    <a:p>
                      <a:pPr algn="l" fontAlgn="b"/>
                      <a:r>
                        <a:rPr lang="en-US" sz="1050" b="0" i="0" u="none" strike="noStrike" dirty="0">
                          <a:solidFill>
                            <a:srgbClr val="002060"/>
                          </a:solidFill>
                          <a:latin typeface="Tahoma"/>
                        </a:rPr>
                        <a:t>Legal occupations</a:t>
                      </a:r>
                    </a:p>
                  </a:txBody>
                  <a:tcPr marL="9525" marR="9525" marT="9525" marB="0" anchor="b"/>
                </a:tc>
                <a:tc>
                  <a:txBody>
                    <a:bodyPr/>
                    <a:lstStyle/>
                    <a:p>
                      <a:pPr algn="r" fontAlgn="b"/>
                      <a:r>
                        <a:rPr lang="en-US" sz="1050" b="0" i="0" u="none" strike="noStrike" dirty="0">
                          <a:solidFill>
                            <a:srgbClr val="002060"/>
                          </a:solidFill>
                          <a:latin typeface="Tahoma"/>
                        </a:rPr>
                        <a:t>                  650 </a:t>
                      </a:r>
                    </a:p>
                  </a:txBody>
                  <a:tcPr marL="9144" marR="45720" marT="9144" marB="0" anchor="b"/>
                </a:tc>
                <a:tc>
                  <a:txBody>
                    <a:bodyPr/>
                    <a:lstStyle/>
                    <a:p>
                      <a:pPr algn="r" fontAlgn="b"/>
                      <a:r>
                        <a:rPr lang="en-US" sz="1050" b="0" i="0" u="none" strike="noStrike" dirty="0">
                          <a:solidFill>
                            <a:srgbClr val="002060"/>
                          </a:solidFill>
                          <a:latin typeface="Tahoma"/>
                        </a:rPr>
                        <a:t>0.07</a:t>
                      </a:r>
                    </a:p>
                  </a:txBody>
                  <a:tcPr marL="9144" marR="45720" marT="9144" marB="0" anchor="b"/>
                </a:tc>
                <a:tc>
                  <a:txBody>
                    <a:bodyPr/>
                    <a:lstStyle/>
                    <a:p>
                      <a:pPr algn="r" fontAlgn="b"/>
                      <a:r>
                        <a:rPr lang="en-US" sz="1050" b="0" i="0" u="none" strike="noStrike">
                          <a:solidFill>
                            <a:srgbClr val="002060"/>
                          </a:solidFill>
                          <a:latin typeface="Tahoma"/>
                        </a:rPr>
                        <a:t>$92,010</a:t>
                      </a:r>
                    </a:p>
                  </a:txBody>
                  <a:tcPr marL="9144" marR="45720" marT="9144" marB="0" anchor="b"/>
                </a:tc>
              </a:tr>
              <a:tr h="217429">
                <a:tc>
                  <a:txBody>
                    <a:bodyPr/>
                    <a:lstStyle/>
                    <a:p>
                      <a:pPr algn="ctr" fontAlgn="b"/>
                      <a:r>
                        <a:rPr lang="en-US" sz="1050" b="0" i="0" u="none" strike="noStrike">
                          <a:solidFill>
                            <a:srgbClr val="002060"/>
                          </a:solidFill>
                          <a:latin typeface="Tahoma"/>
                        </a:rPr>
                        <a:t>27-0000</a:t>
                      </a:r>
                    </a:p>
                  </a:txBody>
                  <a:tcPr marL="9525" marR="9525" marT="9525" marB="0" anchor="b"/>
                </a:tc>
                <a:tc>
                  <a:txBody>
                    <a:bodyPr/>
                    <a:lstStyle/>
                    <a:p>
                      <a:pPr algn="l" fontAlgn="b"/>
                      <a:r>
                        <a:rPr lang="en-US" sz="1050" b="0" i="0" u="none" strike="noStrike" dirty="0">
                          <a:solidFill>
                            <a:srgbClr val="002060"/>
                          </a:solidFill>
                          <a:latin typeface="Tahoma"/>
                        </a:rPr>
                        <a:t>Arts, design, entertainment, sports, and media occupations</a:t>
                      </a:r>
                    </a:p>
                  </a:txBody>
                  <a:tcPr marL="9525" marR="9525" marT="9525" marB="0" anchor="b"/>
                </a:tc>
                <a:tc>
                  <a:txBody>
                    <a:bodyPr/>
                    <a:lstStyle/>
                    <a:p>
                      <a:pPr algn="r" fontAlgn="b"/>
                      <a:r>
                        <a:rPr lang="en-US" sz="1050" b="0" i="0" u="none" strike="noStrike" dirty="0">
                          <a:solidFill>
                            <a:srgbClr val="002060"/>
                          </a:solidFill>
                          <a:latin typeface="Tahoma"/>
                        </a:rPr>
                        <a:t>               3,810 </a:t>
                      </a:r>
                    </a:p>
                  </a:txBody>
                  <a:tcPr marL="9144" marR="45720" marT="9144" marB="0" anchor="b"/>
                </a:tc>
                <a:tc>
                  <a:txBody>
                    <a:bodyPr/>
                    <a:lstStyle/>
                    <a:p>
                      <a:pPr algn="r" fontAlgn="b"/>
                      <a:r>
                        <a:rPr lang="en-US" sz="1050" b="0" i="0" u="none" strike="noStrike" dirty="0">
                          <a:solidFill>
                            <a:srgbClr val="002060"/>
                          </a:solidFill>
                          <a:latin typeface="Tahoma"/>
                        </a:rPr>
                        <a:t>0.44</a:t>
                      </a:r>
                    </a:p>
                  </a:txBody>
                  <a:tcPr marL="9144" marR="45720" marT="9144" marB="0" anchor="b"/>
                </a:tc>
                <a:tc>
                  <a:txBody>
                    <a:bodyPr/>
                    <a:lstStyle/>
                    <a:p>
                      <a:pPr algn="r" fontAlgn="b"/>
                      <a:r>
                        <a:rPr lang="en-US" sz="1050" b="0" i="0" u="none" strike="noStrike" dirty="0">
                          <a:solidFill>
                            <a:srgbClr val="002060"/>
                          </a:solidFill>
                          <a:latin typeface="Tahoma"/>
                        </a:rPr>
                        <a:t>*</a:t>
                      </a:r>
                    </a:p>
                  </a:txBody>
                  <a:tcPr marL="9144" marR="45720" marT="9144" marB="0" anchor="b"/>
                </a:tc>
              </a:tr>
              <a:tr h="217429">
                <a:tc>
                  <a:txBody>
                    <a:bodyPr/>
                    <a:lstStyle/>
                    <a:p>
                      <a:pPr algn="ctr" fontAlgn="b"/>
                      <a:r>
                        <a:rPr lang="en-US" sz="1050" b="0" i="0" u="none" strike="noStrike">
                          <a:solidFill>
                            <a:srgbClr val="002060"/>
                          </a:solidFill>
                          <a:latin typeface="Tahoma"/>
                        </a:rPr>
                        <a:t>29-0000</a:t>
                      </a:r>
                    </a:p>
                  </a:txBody>
                  <a:tcPr marL="9525" marR="9525" marT="9525" marB="0" anchor="b"/>
                </a:tc>
                <a:tc>
                  <a:txBody>
                    <a:bodyPr/>
                    <a:lstStyle/>
                    <a:p>
                      <a:pPr algn="l" fontAlgn="b"/>
                      <a:r>
                        <a:rPr lang="en-US" sz="1050" b="0" i="0" u="none" strike="noStrike" dirty="0">
                          <a:solidFill>
                            <a:srgbClr val="002060"/>
                          </a:solidFill>
                          <a:latin typeface="Tahoma"/>
                        </a:rPr>
                        <a:t>Healthcare practitioners and technical occupations</a:t>
                      </a:r>
                    </a:p>
                  </a:txBody>
                  <a:tcPr marL="9525" marR="9525" marT="9525" marB="0" anchor="b"/>
                </a:tc>
                <a:tc>
                  <a:txBody>
                    <a:bodyPr/>
                    <a:lstStyle/>
                    <a:p>
                      <a:pPr algn="r" fontAlgn="b"/>
                      <a:r>
                        <a:rPr lang="en-US" sz="1050" b="0" i="0" u="none" strike="noStrike" dirty="0">
                          <a:solidFill>
                            <a:srgbClr val="002060"/>
                          </a:solidFill>
                          <a:latin typeface="Tahoma"/>
                        </a:rPr>
                        <a:t>                  100 </a:t>
                      </a:r>
                    </a:p>
                  </a:txBody>
                  <a:tcPr marL="9144" marR="45720" marT="9144" marB="0" anchor="b"/>
                </a:tc>
                <a:tc>
                  <a:txBody>
                    <a:bodyPr/>
                    <a:lstStyle/>
                    <a:p>
                      <a:pPr algn="r" fontAlgn="b"/>
                      <a:r>
                        <a:rPr lang="en-US" sz="1050" b="0" i="0" u="none" strike="noStrike" dirty="0">
                          <a:solidFill>
                            <a:srgbClr val="002060"/>
                          </a:solidFill>
                          <a:latin typeface="Tahoma"/>
                        </a:rPr>
                        <a:t>0.01</a:t>
                      </a:r>
                    </a:p>
                  </a:txBody>
                  <a:tcPr marL="9144" marR="45720" marT="9144" marB="0" anchor="b"/>
                </a:tc>
                <a:tc>
                  <a:txBody>
                    <a:bodyPr/>
                    <a:lstStyle/>
                    <a:p>
                      <a:pPr algn="r" fontAlgn="b"/>
                      <a:r>
                        <a:rPr lang="en-US" sz="1050" b="0" i="0" u="none" strike="noStrike" dirty="0">
                          <a:solidFill>
                            <a:srgbClr val="002060"/>
                          </a:solidFill>
                          <a:latin typeface="Tahoma"/>
                        </a:rPr>
                        <a:t>*</a:t>
                      </a:r>
                    </a:p>
                  </a:txBody>
                  <a:tcPr marL="9144" marR="45720" marT="9144" marB="0" anchor="b"/>
                </a:tc>
              </a:tr>
              <a:tr h="217429">
                <a:tc>
                  <a:txBody>
                    <a:bodyPr/>
                    <a:lstStyle/>
                    <a:p>
                      <a:pPr algn="ctr" fontAlgn="b"/>
                      <a:r>
                        <a:rPr lang="en-US" sz="1050" b="0" i="0" u="none" strike="noStrike">
                          <a:solidFill>
                            <a:srgbClr val="002060"/>
                          </a:solidFill>
                          <a:latin typeface="Tahoma"/>
                        </a:rPr>
                        <a:t>33-0000</a:t>
                      </a:r>
                    </a:p>
                  </a:txBody>
                  <a:tcPr marL="9525" marR="9525" marT="9525" marB="0" anchor="b"/>
                </a:tc>
                <a:tc>
                  <a:txBody>
                    <a:bodyPr/>
                    <a:lstStyle/>
                    <a:p>
                      <a:pPr algn="l" fontAlgn="b"/>
                      <a:r>
                        <a:rPr lang="en-US" sz="1050" b="0" i="0" u="none" strike="noStrike" dirty="0">
                          <a:solidFill>
                            <a:srgbClr val="002060"/>
                          </a:solidFill>
                          <a:latin typeface="Tahoma"/>
                        </a:rPr>
                        <a:t>Protective service occupations</a:t>
                      </a:r>
                    </a:p>
                  </a:txBody>
                  <a:tcPr marL="9525" marR="9525" marT="9525" marB="0" anchor="b"/>
                </a:tc>
                <a:tc>
                  <a:txBody>
                    <a:bodyPr/>
                    <a:lstStyle/>
                    <a:p>
                      <a:pPr algn="r" fontAlgn="b"/>
                      <a:r>
                        <a:rPr lang="en-US" sz="1050" b="0" i="0" u="none" strike="noStrike" dirty="0">
                          <a:solidFill>
                            <a:srgbClr val="002060"/>
                          </a:solidFill>
                          <a:latin typeface="Tahoma"/>
                        </a:rPr>
                        <a:t>                  690 </a:t>
                      </a:r>
                    </a:p>
                  </a:txBody>
                  <a:tcPr marL="9144" marR="45720" marT="9144" marB="0" anchor="b"/>
                </a:tc>
                <a:tc>
                  <a:txBody>
                    <a:bodyPr/>
                    <a:lstStyle/>
                    <a:p>
                      <a:pPr algn="r" fontAlgn="b"/>
                      <a:r>
                        <a:rPr lang="en-US" sz="1050" b="0" i="0" u="none" strike="noStrike" dirty="0">
                          <a:solidFill>
                            <a:srgbClr val="002060"/>
                          </a:solidFill>
                          <a:latin typeface="Tahoma"/>
                        </a:rPr>
                        <a:t>0.08</a:t>
                      </a:r>
                    </a:p>
                  </a:txBody>
                  <a:tcPr marL="9144" marR="45720" marT="9144" marB="0" anchor="b"/>
                </a:tc>
                <a:tc>
                  <a:txBody>
                    <a:bodyPr/>
                    <a:lstStyle/>
                    <a:p>
                      <a:pPr algn="r" fontAlgn="b"/>
                      <a:r>
                        <a:rPr lang="en-US" sz="1050" b="0" i="0" u="none" strike="noStrike">
                          <a:solidFill>
                            <a:srgbClr val="002060"/>
                          </a:solidFill>
                          <a:latin typeface="Tahoma"/>
                        </a:rPr>
                        <a:t>*</a:t>
                      </a:r>
                    </a:p>
                  </a:txBody>
                  <a:tcPr marL="9144" marR="45720" marT="9144" marB="0" anchor="b"/>
                </a:tc>
              </a:tr>
              <a:tr h="217429">
                <a:tc>
                  <a:txBody>
                    <a:bodyPr/>
                    <a:lstStyle/>
                    <a:p>
                      <a:pPr algn="ctr" fontAlgn="b"/>
                      <a:r>
                        <a:rPr lang="en-US" sz="1050" b="0" i="0" u="none" strike="noStrike">
                          <a:solidFill>
                            <a:srgbClr val="002060"/>
                          </a:solidFill>
                          <a:latin typeface="Tahoma"/>
                        </a:rPr>
                        <a:t>37-0000</a:t>
                      </a:r>
                    </a:p>
                  </a:txBody>
                  <a:tcPr marL="9525" marR="9525" marT="9525" marB="0" anchor="b"/>
                </a:tc>
                <a:tc>
                  <a:txBody>
                    <a:bodyPr/>
                    <a:lstStyle/>
                    <a:p>
                      <a:pPr algn="l" fontAlgn="b"/>
                      <a:r>
                        <a:rPr lang="en-US" sz="1050" b="0" i="0" u="none" strike="noStrike" dirty="0">
                          <a:solidFill>
                            <a:srgbClr val="002060"/>
                          </a:solidFill>
                          <a:latin typeface="Tahoma"/>
                        </a:rPr>
                        <a:t>Building and grounds cleaning and maintenance occupations</a:t>
                      </a:r>
                    </a:p>
                  </a:txBody>
                  <a:tcPr marL="9525" marR="9525" marT="9525" marB="0" anchor="b"/>
                </a:tc>
                <a:tc>
                  <a:txBody>
                    <a:bodyPr/>
                    <a:lstStyle/>
                    <a:p>
                      <a:pPr algn="r" fontAlgn="b"/>
                      <a:r>
                        <a:rPr lang="en-US" sz="1050" b="0" i="0" u="none" strike="noStrike" dirty="0">
                          <a:solidFill>
                            <a:srgbClr val="002060"/>
                          </a:solidFill>
                          <a:latin typeface="Tahoma"/>
                        </a:rPr>
                        <a:t>               9,210 </a:t>
                      </a:r>
                    </a:p>
                  </a:txBody>
                  <a:tcPr marL="9144" marR="45720" marT="9144" marB="0" anchor="b"/>
                </a:tc>
                <a:tc>
                  <a:txBody>
                    <a:bodyPr/>
                    <a:lstStyle/>
                    <a:p>
                      <a:pPr algn="r" fontAlgn="b"/>
                      <a:r>
                        <a:rPr lang="en-US" sz="1050" b="0" i="0" u="none" strike="noStrike" dirty="0">
                          <a:solidFill>
                            <a:srgbClr val="002060"/>
                          </a:solidFill>
                          <a:latin typeface="Tahoma"/>
                        </a:rPr>
                        <a:t>1.06</a:t>
                      </a:r>
                    </a:p>
                  </a:txBody>
                  <a:tcPr marL="9144" marR="45720" marT="9144" marB="0" anchor="b"/>
                </a:tc>
                <a:tc>
                  <a:txBody>
                    <a:bodyPr/>
                    <a:lstStyle/>
                    <a:p>
                      <a:pPr algn="r" fontAlgn="b"/>
                      <a:r>
                        <a:rPr lang="en-US" sz="1050" b="0" i="0" u="none" strike="noStrike" dirty="0">
                          <a:solidFill>
                            <a:srgbClr val="002060"/>
                          </a:solidFill>
                          <a:latin typeface="Tahoma"/>
                        </a:rPr>
                        <a:t>$25,880</a:t>
                      </a:r>
                    </a:p>
                  </a:txBody>
                  <a:tcPr marL="9144" marR="45720" marT="9144" marB="0" anchor="b"/>
                </a:tc>
              </a:tr>
              <a:tr h="217429">
                <a:tc>
                  <a:txBody>
                    <a:bodyPr/>
                    <a:lstStyle/>
                    <a:p>
                      <a:pPr algn="ctr" fontAlgn="b"/>
                      <a:r>
                        <a:rPr lang="en-US" sz="1050" b="0" i="0" u="none" strike="noStrike">
                          <a:solidFill>
                            <a:srgbClr val="002060"/>
                          </a:solidFill>
                          <a:latin typeface="Tahoma"/>
                        </a:rPr>
                        <a:t>39-0000</a:t>
                      </a:r>
                    </a:p>
                  </a:txBody>
                  <a:tcPr marL="9525" marR="9525" marT="9525" marB="0" anchor="b"/>
                </a:tc>
                <a:tc>
                  <a:txBody>
                    <a:bodyPr/>
                    <a:lstStyle/>
                    <a:p>
                      <a:pPr algn="l" fontAlgn="b"/>
                      <a:r>
                        <a:rPr lang="en-US" sz="1050" b="0" i="0" u="none" strike="noStrike" dirty="0">
                          <a:solidFill>
                            <a:srgbClr val="002060"/>
                          </a:solidFill>
                          <a:latin typeface="Tahoma"/>
                        </a:rPr>
                        <a:t>Personal care and service occupations</a:t>
                      </a:r>
                    </a:p>
                  </a:txBody>
                  <a:tcPr marL="9525" marR="9525" marT="9525" marB="0" anchor="b"/>
                </a:tc>
                <a:tc>
                  <a:txBody>
                    <a:bodyPr/>
                    <a:lstStyle/>
                    <a:p>
                      <a:pPr algn="r" fontAlgn="b"/>
                      <a:r>
                        <a:rPr lang="en-US" sz="1050" b="0" i="0" u="none" strike="noStrike" dirty="0">
                          <a:solidFill>
                            <a:srgbClr val="002060"/>
                          </a:solidFill>
                          <a:latin typeface="Tahoma"/>
                        </a:rPr>
                        <a:t>                  480 </a:t>
                      </a:r>
                    </a:p>
                  </a:txBody>
                  <a:tcPr marL="9144" marR="45720" marT="9144" marB="0" anchor="b"/>
                </a:tc>
                <a:tc>
                  <a:txBody>
                    <a:bodyPr/>
                    <a:lstStyle/>
                    <a:p>
                      <a:pPr algn="r" fontAlgn="b"/>
                      <a:r>
                        <a:rPr lang="en-US" sz="1050" b="0" i="0" u="none" strike="noStrike">
                          <a:solidFill>
                            <a:srgbClr val="002060"/>
                          </a:solidFill>
                          <a:latin typeface="Tahoma"/>
                        </a:rPr>
                        <a:t>0.06</a:t>
                      </a:r>
                    </a:p>
                  </a:txBody>
                  <a:tcPr marL="9144" marR="45720" marT="9144" marB="0" anchor="b"/>
                </a:tc>
                <a:tc>
                  <a:txBody>
                    <a:bodyPr/>
                    <a:lstStyle/>
                    <a:p>
                      <a:pPr algn="r" fontAlgn="b"/>
                      <a:r>
                        <a:rPr lang="en-US" sz="1050" b="0" i="0" u="none" strike="noStrike" dirty="0">
                          <a:solidFill>
                            <a:srgbClr val="002060"/>
                          </a:solidFill>
                          <a:latin typeface="Tahoma"/>
                        </a:rPr>
                        <a:t>*</a:t>
                      </a:r>
                    </a:p>
                  </a:txBody>
                  <a:tcPr marL="9144" marR="45720" marT="9144" marB="0" anchor="b"/>
                </a:tc>
              </a:tr>
              <a:tr h="217429">
                <a:tc>
                  <a:txBody>
                    <a:bodyPr/>
                    <a:lstStyle/>
                    <a:p>
                      <a:pPr algn="ctr" fontAlgn="b"/>
                      <a:r>
                        <a:rPr lang="en-US" sz="1050" b="0" i="0" u="none" strike="noStrike">
                          <a:solidFill>
                            <a:srgbClr val="002060"/>
                          </a:solidFill>
                          <a:latin typeface="Tahoma"/>
                        </a:rPr>
                        <a:t>41-0000</a:t>
                      </a:r>
                    </a:p>
                  </a:txBody>
                  <a:tcPr marL="9525" marR="9525" marT="9525" marB="0" anchor="b"/>
                </a:tc>
                <a:tc>
                  <a:txBody>
                    <a:bodyPr/>
                    <a:lstStyle/>
                    <a:p>
                      <a:pPr algn="l" fontAlgn="b"/>
                      <a:r>
                        <a:rPr lang="en-US" sz="1050" b="0" i="0" u="none" strike="noStrike" dirty="0">
                          <a:solidFill>
                            <a:srgbClr val="002060"/>
                          </a:solidFill>
                          <a:latin typeface="Tahoma"/>
                        </a:rPr>
                        <a:t>Sales and related occupations</a:t>
                      </a:r>
                    </a:p>
                  </a:txBody>
                  <a:tcPr marL="9525" marR="9525" marT="9525" marB="0" anchor="b"/>
                </a:tc>
                <a:tc>
                  <a:txBody>
                    <a:bodyPr/>
                    <a:lstStyle/>
                    <a:p>
                      <a:pPr algn="r" fontAlgn="b"/>
                      <a:r>
                        <a:rPr lang="en-US" sz="1050" b="0" i="0" u="none" strike="noStrike" dirty="0">
                          <a:solidFill>
                            <a:srgbClr val="002060"/>
                          </a:solidFill>
                          <a:latin typeface="Tahoma"/>
                        </a:rPr>
                        <a:t>             34,890 </a:t>
                      </a:r>
                    </a:p>
                  </a:txBody>
                  <a:tcPr marL="9144" marR="45720" marT="9144" marB="0" anchor="b"/>
                </a:tc>
                <a:tc>
                  <a:txBody>
                    <a:bodyPr/>
                    <a:lstStyle/>
                    <a:p>
                      <a:pPr algn="r" fontAlgn="b"/>
                      <a:r>
                        <a:rPr lang="en-US" sz="1050" b="0" i="0" u="none" strike="noStrike" dirty="0">
                          <a:solidFill>
                            <a:srgbClr val="002060"/>
                          </a:solidFill>
                          <a:latin typeface="Tahoma"/>
                        </a:rPr>
                        <a:t>4</a:t>
                      </a:r>
                    </a:p>
                  </a:txBody>
                  <a:tcPr marL="9144" marR="45720" marT="9144" marB="0" anchor="b"/>
                </a:tc>
                <a:tc>
                  <a:txBody>
                    <a:bodyPr/>
                    <a:lstStyle/>
                    <a:p>
                      <a:pPr algn="r" fontAlgn="b"/>
                      <a:r>
                        <a:rPr lang="en-US" sz="1050" b="0" i="0" u="none" strike="noStrike" dirty="0">
                          <a:solidFill>
                            <a:srgbClr val="002060"/>
                          </a:solidFill>
                          <a:latin typeface="Tahoma"/>
                        </a:rPr>
                        <a:t>$59,470</a:t>
                      </a:r>
                    </a:p>
                  </a:txBody>
                  <a:tcPr marL="9144" marR="45720" marT="9144" marB="0" anchor="b"/>
                </a:tc>
              </a:tr>
              <a:tr h="217429">
                <a:tc>
                  <a:txBody>
                    <a:bodyPr/>
                    <a:lstStyle/>
                    <a:p>
                      <a:pPr algn="ctr" fontAlgn="b"/>
                      <a:r>
                        <a:rPr lang="en-US" sz="1050" b="0" i="0" u="none" strike="noStrike">
                          <a:solidFill>
                            <a:srgbClr val="002060"/>
                          </a:solidFill>
                          <a:latin typeface="Tahoma"/>
                        </a:rPr>
                        <a:t>43-0000</a:t>
                      </a:r>
                    </a:p>
                  </a:txBody>
                  <a:tcPr marL="9525" marR="9525" marT="9525" marB="0" anchor="b"/>
                </a:tc>
                <a:tc>
                  <a:txBody>
                    <a:bodyPr/>
                    <a:lstStyle/>
                    <a:p>
                      <a:pPr algn="l" fontAlgn="b"/>
                      <a:r>
                        <a:rPr lang="en-US" sz="1050" b="0" i="0" u="none" strike="noStrike" dirty="0">
                          <a:solidFill>
                            <a:srgbClr val="002060"/>
                          </a:solidFill>
                          <a:latin typeface="Tahoma"/>
                        </a:rPr>
                        <a:t>Office and administrative support occupations</a:t>
                      </a:r>
                    </a:p>
                  </a:txBody>
                  <a:tcPr marL="9525" marR="9525" marT="9525" marB="0" anchor="b"/>
                </a:tc>
                <a:tc>
                  <a:txBody>
                    <a:bodyPr/>
                    <a:lstStyle/>
                    <a:p>
                      <a:pPr algn="r" fontAlgn="b"/>
                      <a:r>
                        <a:rPr lang="en-US" sz="1050" b="0" i="0" u="none" strike="noStrike" dirty="0">
                          <a:solidFill>
                            <a:srgbClr val="002060"/>
                          </a:solidFill>
                          <a:latin typeface="Tahoma"/>
                        </a:rPr>
                        <a:t>           125,350 </a:t>
                      </a:r>
                    </a:p>
                  </a:txBody>
                  <a:tcPr marL="9144" marR="45720" marT="9144" marB="0" anchor="b"/>
                </a:tc>
                <a:tc>
                  <a:txBody>
                    <a:bodyPr/>
                    <a:lstStyle/>
                    <a:p>
                      <a:pPr algn="r" fontAlgn="b"/>
                      <a:r>
                        <a:rPr lang="en-US" sz="1050" b="0" i="0" u="none" strike="noStrike" dirty="0">
                          <a:solidFill>
                            <a:srgbClr val="002060"/>
                          </a:solidFill>
                          <a:latin typeface="Tahoma"/>
                        </a:rPr>
                        <a:t>14.37</a:t>
                      </a:r>
                    </a:p>
                  </a:txBody>
                  <a:tcPr marL="9144" marR="45720" marT="9144" marB="0" anchor="b"/>
                </a:tc>
                <a:tc>
                  <a:txBody>
                    <a:bodyPr/>
                    <a:lstStyle/>
                    <a:p>
                      <a:pPr algn="r" fontAlgn="b"/>
                      <a:r>
                        <a:rPr lang="en-US" sz="1050" b="0" i="0" u="none" strike="noStrike" dirty="0">
                          <a:solidFill>
                            <a:srgbClr val="002060"/>
                          </a:solidFill>
                          <a:latin typeface="Tahoma"/>
                        </a:rPr>
                        <a:t>$32,870</a:t>
                      </a:r>
                    </a:p>
                  </a:txBody>
                  <a:tcPr marL="9144" marR="45720" marT="9144" marB="0" anchor="b"/>
                </a:tc>
              </a:tr>
              <a:tr h="217429">
                <a:tc>
                  <a:txBody>
                    <a:bodyPr/>
                    <a:lstStyle/>
                    <a:p>
                      <a:pPr algn="ctr" fontAlgn="b"/>
                      <a:r>
                        <a:rPr lang="en-US" sz="1050" b="0" i="0" u="none" strike="noStrike">
                          <a:solidFill>
                            <a:srgbClr val="002060"/>
                          </a:solidFill>
                          <a:latin typeface="Tahoma"/>
                        </a:rPr>
                        <a:t>45-0000</a:t>
                      </a:r>
                    </a:p>
                  </a:txBody>
                  <a:tcPr marL="9525" marR="9525" marT="9525" marB="0" anchor="b"/>
                </a:tc>
                <a:tc>
                  <a:txBody>
                    <a:bodyPr/>
                    <a:lstStyle/>
                    <a:p>
                      <a:pPr algn="l" fontAlgn="b"/>
                      <a:r>
                        <a:rPr lang="en-US" sz="1050" b="0" i="0" u="none" strike="noStrike" dirty="0">
                          <a:solidFill>
                            <a:srgbClr val="002060"/>
                          </a:solidFill>
                          <a:latin typeface="Tahoma"/>
                        </a:rPr>
                        <a:t>Farming, fishing, and forestry occupations</a:t>
                      </a:r>
                    </a:p>
                  </a:txBody>
                  <a:tcPr marL="9525" marR="9525" marT="9525" marB="0" anchor="b"/>
                </a:tc>
                <a:tc>
                  <a:txBody>
                    <a:bodyPr/>
                    <a:lstStyle/>
                    <a:p>
                      <a:pPr algn="r" fontAlgn="b"/>
                      <a:r>
                        <a:rPr lang="en-US" sz="1050" b="0" i="0" u="none" strike="noStrike" dirty="0">
                          <a:solidFill>
                            <a:srgbClr val="002060"/>
                          </a:solidFill>
                          <a:latin typeface="Tahoma"/>
                        </a:rPr>
                        <a:t>                    70 </a:t>
                      </a:r>
                    </a:p>
                  </a:txBody>
                  <a:tcPr marL="9144" marR="45720" marT="9144" marB="0" anchor="b"/>
                </a:tc>
                <a:tc>
                  <a:txBody>
                    <a:bodyPr/>
                    <a:lstStyle/>
                    <a:p>
                      <a:pPr algn="r" fontAlgn="b"/>
                      <a:r>
                        <a:rPr lang="en-US" sz="1050" b="0" i="0" u="none" strike="noStrike" dirty="0">
                          <a:solidFill>
                            <a:srgbClr val="002060"/>
                          </a:solidFill>
                          <a:latin typeface="Tahoma"/>
                        </a:rPr>
                        <a:t>0.01</a:t>
                      </a:r>
                    </a:p>
                  </a:txBody>
                  <a:tcPr marL="9144" marR="45720" marT="9144" marB="0" anchor="b"/>
                </a:tc>
                <a:tc>
                  <a:txBody>
                    <a:bodyPr/>
                    <a:lstStyle/>
                    <a:p>
                      <a:pPr algn="r" fontAlgn="b"/>
                      <a:r>
                        <a:rPr lang="en-US" sz="1050" b="0" i="0" u="none" strike="noStrike" dirty="0">
                          <a:solidFill>
                            <a:srgbClr val="002060"/>
                          </a:solidFill>
                          <a:latin typeface="Tahoma"/>
                        </a:rPr>
                        <a:t>$23,360</a:t>
                      </a:r>
                    </a:p>
                  </a:txBody>
                  <a:tcPr marL="9144" marR="45720" marT="9144" marB="0" anchor="b"/>
                </a:tc>
              </a:tr>
              <a:tr h="217429">
                <a:tc>
                  <a:txBody>
                    <a:bodyPr/>
                    <a:lstStyle/>
                    <a:p>
                      <a:pPr algn="ctr" fontAlgn="b"/>
                      <a:r>
                        <a:rPr lang="en-US" sz="1050" b="0" i="0" u="none" strike="noStrike">
                          <a:solidFill>
                            <a:srgbClr val="002060"/>
                          </a:solidFill>
                          <a:latin typeface="Tahoma"/>
                        </a:rPr>
                        <a:t>47-0000</a:t>
                      </a:r>
                    </a:p>
                  </a:txBody>
                  <a:tcPr marL="9525" marR="9525" marT="9525" marB="0" anchor="b"/>
                </a:tc>
                <a:tc>
                  <a:txBody>
                    <a:bodyPr/>
                    <a:lstStyle/>
                    <a:p>
                      <a:pPr algn="l" fontAlgn="b"/>
                      <a:r>
                        <a:rPr lang="en-US" sz="1050" b="0" i="0" u="none" strike="noStrike" dirty="0">
                          <a:solidFill>
                            <a:srgbClr val="002060"/>
                          </a:solidFill>
                          <a:latin typeface="Tahoma"/>
                        </a:rPr>
                        <a:t>Construction and extraction occupations</a:t>
                      </a:r>
                    </a:p>
                  </a:txBody>
                  <a:tcPr marL="9525" marR="9525" marT="9525" marB="0" anchor="b"/>
                </a:tc>
                <a:tc>
                  <a:txBody>
                    <a:bodyPr/>
                    <a:lstStyle/>
                    <a:p>
                      <a:pPr algn="r" fontAlgn="b"/>
                      <a:r>
                        <a:rPr lang="en-US" sz="1050" b="0" i="0" u="none" strike="noStrike" dirty="0">
                          <a:solidFill>
                            <a:srgbClr val="002060"/>
                          </a:solidFill>
                          <a:latin typeface="Tahoma"/>
                        </a:rPr>
                        <a:t>           556,560 </a:t>
                      </a:r>
                    </a:p>
                  </a:txBody>
                  <a:tcPr marL="9144" marR="45720" marT="9144" marB="0" anchor="b"/>
                </a:tc>
                <a:tc>
                  <a:txBody>
                    <a:bodyPr/>
                    <a:lstStyle/>
                    <a:p>
                      <a:pPr algn="r" fontAlgn="b"/>
                      <a:r>
                        <a:rPr lang="en-US" sz="1050" b="0" i="0" u="none" strike="noStrike" dirty="0">
                          <a:solidFill>
                            <a:srgbClr val="002060"/>
                          </a:solidFill>
                          <a:latin typeface="Tahoma"/>
                        </a:rPr>
                        <a:t>63.79</a:t>
                      </a:r>
                    </a:p>
                  </a:txBody>
                  <a:tcPr marL="9144" marR="45720" marT="9144" marB="0" anchor="b"/>
                </a:tc>
                <a:tc>
                  <a:txBody>
                    <a:bodyPr/>
                    <a:lstStyle/>
                    <a:p>
                      <a:pPr algn="r" fontAlgn="b"/>
                      <a:r>
                        <a:rPr lang="en-US" sz="1050" b="0" i="0" u="none" strike="noStrike" dirty="0">
                          <a:solidFill>
                            <a:srgbClr val="002060"/>
                          </a:solidFill>
                          <a:latin typeface="Tahoma"/>
                        </a:rPr>
                        <a:t>$40,270</a:t>
                      </a:r>
                    </a:p>
                  </a:txBody>
                  <a:tcPr marL="9144" marR="45720" marT="9144" marB="0" anchor="b"/>
                </a:tc>
              </a:tr>
              <a:tr h="217429">
                <a:tc>
                  <a:txBody>
                    <a:bodyPr/>
                    <a:lstStyle/>
                    <a:p>
                      <a:pPr algn="ctr" fontAlgn="b"/>
                      <a:r>
                        <a:rPr lang="en-US" sz="1050" b="0" i="0" u="none" strike="noStrike">
                          <a:solidFill>
                            <a:srgbClr val="002060"/>
                          </a:solidFill>
                          <a:latin typeface="Tahoma"/>
                        </a:rPr>
                        <a:t>49-0000</a:t>
                      </a:r>
                    </a:p>
                  </a:txBody>
                  <a:tcPr marL="9525" marR="9525" marT="9525" marB="0" anchor="b"/>
                </a:tc>
                <a:tc>
                  <a:txBody>
                    <a:bodyPr/>
                    <a:lstStyle/>
                    <a:p>
                      <a:pPr algn="l" fontAlgn="b"/>
                      <a:r>
                        <a:rPr lang="en-US" sz="1050" b="0" i="0" u="none" strike="noStrike" dirty="0">
                          <a:solidFill>
                            <a:srgbClr val="002060"/>
                          </a:solidFill>
                          <a:latin typeface="Tahoma"/>
                        </a:rPr>
                        <a:t>Installation, maintenance, and repair occupations</a:t>
                      </a:r>
                    </a:p>
                  </a:txBody>
                  <a:tcPr marL="9525" marR="9525" marT="9525" marB="0" anchor="b"/>
                </a:tc>
                <a:tc>
                  <a:txBody>
                    <a:bodyPr/>
                    <a:lstStyle/>
                    <a:p>
                      <a:pPr algn="r" fontAlgn="b"/>
                      <a:r>
                        <a:rPr lang="en-US" sz="1050" b="0" i="0" u="none" strike="noStrike" dirty="0">
                          <a:solidFill>
                            <a:srgbClr val="002060"/>
                          </a:solidFill>
                          <a:latin typeface="Tahoma"/>
                        </a:rPr>
                        <a:t>             11,150 </a:t>
                      </a:r>
                    </a:p>
                  </a:txBody>
                  <a:tcPr marL="9144" marR="45720" marT="9144" marB="0" anchor="b"/>
                </a:tc>
                <a:tc>
                  <a:txBody>
                    <a:bodyPr/>
                    <a:lstStyle/>
                    <a:p>
                      <a:pPr algn="r" fontAlgn="b"/>
                      <a:r>
                        <a:rPr lang="en-US" sz="1050" b="0" i="0" u="none" strike="noStrike" dirty="0">
                          <a:solidFill>
                            <a:srgbClr val="002060"/>
                          </a:solidFill>
                          <a:latin typeface="Tahoma"/>
                        </a:rPr>
                        <a:t>1.28</a:t>
                      </a:r>
                    </a:p>
                  </a:txBody>
                  <a:tcPr marL="9144" marR="45720" marT="9144" marB="0" anchor="b"/>
                </a:tc>
                <a:tc>
                  <a:txBody>
                    <a:bodyPr/>
                    <a:lstStyle/>
                    <a:p>
                      <a:pPr algn="r" fontAlgn="b"/>
                      <a:r>
                        <a:rPr lang="en-US" sz="1050" b="0" i="0" u="none" strike="noStrike" dirty="0">
                          <a:solidFill>
                            <a:srgbClr val="002060"/>
                          </a:solidFill>
                          <a:latin typeface="Tahoma"/>
                        </a:rPr>
                        <a:t>*</a:t>
                      </a:r>
                    </a:p>
                  </a:txBody>
                  <a:tcPr marL="9144" marR="45720" marT="9144" marB="0" anchor="b"/>
                </a:tc>
              </a:tr>
              <a:tr h="217429">
                <a:tc>
                  <a:txBody>
                    <a:bodyPr/>
                    <a:lstStyle/>
                    <a:p>
                      <a:pPr algn="ctr" fontAlgn="b"/>
                      <a:r>
                        <a:rPr lang="en-US" sz="1050" b="0" i="0" u="none" strike="noStrike">
                          <a:solidFill>
                            <a:srgbClr val="002060"/>
                          </a:solidFill>
                          <a:latin typeface="Tahoma"/>
                        </a:rPr>
                        <a:t>51-0000</a:t>
                      </a:r>
                    </a:p>
                  </a:txBody>
                  <a:tcPr marL="9525" marR="9525" marT="9525" marB="0" anchor="b"/>
                </a:tc>
                <a:tc>
                  <a:txBody>
                    <a:bodyPr/>
                    <a:lstStyle/>
                    <a:p>
                      <a:pPr algn="l" fontAlgn="b"/>
                      <a:r>
                        <a:rPr lang="en-US" sz="1050" b="0" i="0" u="none" strike="noStrike" dirty="0">
                          <a:solidFill>
                            <a:srgbClr val="002060"/>
                          </a:solidFill>
                          <a:latin typeface="Tahoma"/>
                        </a:rPr>
                        <a:t>Production occupations</a:t>
                      </a:r>
                    </a:p>
                  </a:txBody>
                  <a:tcPr marL="9525" marR="9525" marT="9525" marB="0" anchor="b"/>
                </a:tc>
                <a:tc>
                  <a:txBody>
                    <a:bodyPr/>
                    <a:lstStyle/>
                    <a:p>
                      <a:pPr algn="r" fontAlgn="b"/>
                      <a:r>
                        <a:rPr lang="en-US" sz="1050" b="0" i="0" u="none" strike="noStrike" dirty="0">
                          <a:solidFill>
                            <a:srgbClr val="002060"/>
                          </a:solidFill>
                          <a:latin typeface="Tahoma"/>
                        </a:rPr>
                        <a:t>               2,390 </a:t>
                      </a:r>
                    </a:p>
                  </a:txBody>
                  <a:tcPr marL="9144" marR="45720" marT="9144" marB="0" anchor="b"/>
                </a:tc>
                <a:tc>
                  <a:txBody>
                    <a:bodyPr/>
                    <a:lstStyle/>
                    <a:p>
                      <a:pPr algn="r" fontAlgn="b"/>
                      <a:r>
                        <a:rPr lang="en-US" sz="1050" b="0" i="0" u="none" strike="noStrike" dirty="0">
                          <a:solidFill>
                            <a:srgbClr val="002060"/>
                          </a:solidFill>
                          <a:latin typeface="Tahoma"/>
                        </a:rPr>
                        <a:t>0.27</a:t>
                      </a:r>
                    </a:p>
                  </a:txBody>
                  <a:tcPr marL="9144" marR="45720" marT="9144" marB="0" anchor="b"/>
                </a:tc>
                <a:tc>
                  <a:txBody>
                    <a:bodyPr/>
                    <a:lstStyle/>
                    <a:p>
                      <a:pPr algn="r" fontAlgn="b"/>
                      <a:r>
                        <a:rPr lang="en-US" sz="1050" b="0" i="0" u="none" strike="noStrike" dirty="0">
                          <a:solidFill>
                            <a:srgbClr val="002060"/>
                          </a:solidFill>
                          <a:latin typeface="Tahoma"/>
                        </a:rPr>
                        <a:t>$37,300</a:t>
                      </a:r>
                    </a:p>
                  </a:txBody>
                  <a:tcPr marL="9144" marR="45720" marT="9144" marB="0" anchor="b"/>
                </a:tc>
              </a:tr>
              <a:tr h="217429">
                <a:tc>
                  <a:txBody>
                    <a:bodyPr/>
                    <a:lstStyle/>
                    <a:p>
                      <a:pPr algn="ctr" fontAlgn="b"/>
                      <a:endParaRPr lang="en-US" sz="1050" b="0" i="0" u="none" strike="noStrike">
                        <a:solidFill>
                          <a:srgbClr val="002060"/>
                        </a:solidFill>
                        <a:latin typeface="Tahoma"/>
                      </a:endParaRPr>
                    </a:p>
                  </a:txBody>
                  <a:tcPr marL="9525" marR="9525" marT="9525" marB="0" anchor="b"/>
                </a:tc>
                <a:tc>
                  <a:txBody>
                    <a:bodyPr/>
                    <a:lstStyle/>
                    <a:p>
                      <a:pPr algn="l" fontAlgn="b"/>
                      <a:r>
                        <a:rPr lang="en-US" sz="1050" b="0" i="0" u="none" strike="noStrike" dirty="0" smtClean="0">
                          <a:solidFill>
                            <a:srgbClr val="002060"/>
                          </a:solidFill>
                          <a:latin typeface="Tahoma"/>
                        </a:rPr>
                        <a:t>*Not available</a:t>
                      </a:r>
                      <a:endParaRPr lang="en-US" sz="1050" b="0" i="0" u="none" strike="noStrike" dirty="0">
                        <a:solidFill>
                          <a:srgbClr val="002060"/>
                        </a:solidFill>
                        <a:latin typeface="Tahoma"/>
                      </a:endParaRPr>
                    </a:p>
                  </a:txBody>
                  <a:tcPr marL="9525" marR="9525" marT="9525" marB="0" anchor="b"/>
                </a:tc>
                <a:tc>
                  <a:txBody>
                    <a:bodyPr/>
                    <a:lstStyle/>
                    <a:p>
                      <a:pPr algn="r" fontAlgn="b"/>
                      <a:endParaRPr lang="en-US" sz="1050" b="0" i="0" u="none" strike="noStrike" dirty="0">
                        <a:solidFill>
                          <a:srgbClr val="002060"/>
                        </a:solidFill>
                        <a:latin typeface="Tahoma"/>
                      </a:endParaRPr>
                    </a:p>
                  </a:txBody>
                  <a:tcPr marL="9144" marR="45720" marT="9144" marB="0" anchor="b"/>
                </a:tc>
                <a:tc>
                  <a:txBody>
                    <a:bodyPr/>
                    <a:lstStyle/>
                    <a:p>
                      <a:pPr algn="r" fontAlgn="b"/>
                      <a:endParaRPr lang="en-US" sz="1050" b="0" i="0" u="none" strike="noStrike">
                        <a:solidFill>
                          <a:srgbClr val="002060"/>
                        </a:solidFill>
                        <a:latin typeface="Tahoma"/>
                      </a:endParaRPr>
                    </a:p>
                  </a:txBody>
                  <a:tcPr marL="9525" marR="9525" marT="9525" marB="0" anchor="b"/>
                </a:tc>
                <a:tc>
                  <a:txBody>
                    <a:bodyPr/>
                    <a:lstStyle/>
                    <a:p>
                      <a:pPr algn="r" fontAlgn="b"/>
                      <a:endParaRPr lang="en-US" sz="1050" b="0" i="0" u="none" strike="noStrike" dirty="0">
                        <a:solidFill>
                          <a:srgbClr val="002060"/>
                        </a:solidFill>
                        <a:latin typeface="Tahoma"/>
                      </a:endParaRPr>
                    </a:p>
                  </a:txBody>
                  <a:tcPr marL="9525" marR="9525" marT="9525" marB="0" anchor="b"/>
                </a:tc>
              </a:tr>
            </a:tbl>
          </a:graphicData>
        </a:graphic>
      </p:graphicFrame>
      <p:graphicFrame>
        <p:nvGraphicFramePr>
          <p:cNvPr id="5" name="Table 4"/>
          <p:cNvGraphicFramePr>
            <a:graphicFrameLocks noGrp="1"/>
          </p:cNvGraphicFramePr>
          <p:nvPr/>
        </p:nvGraphicFramePr>
        <p:xfrm>
          <a:off x="838200" y="6477000"/>
          <a:ext cx="4114800" cy="190500"/>
        </p:xfrm>
        <a:graphic>
          <a:graphicData uri="http://schemas.openxmlformats.org/drawingml/2006/table">
            <a:tbl>
              <a:tblPr/>
              <a:tblGrid>
                <a:gridCol w="4114800"/>
              </a:tblGrid>
              <a:tr h="190500">
                <a:tc>
                  <a:txBody>
                    <a:bodyPr/>
                    <a:lstStyle/>
                    <a:p>
                      <a:pPr algn="l" fontAlgn="ctr"/>
                      <a:r>
                        <a:rPr lang="en-US" sz="1100" b="0" i="0" u="none" strike="noStrike" dirty="0">
                          <a:solidFill>
                            <a:srgbClr val="000000"/>
                          </a:solidFill>
                          <a:latin typeface="Calibri"/>
                        </a:rPr>
                        <a:t>Source: Bureau of Labor Statistics, Occupational Employment Statistics</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OES data for </a:t>
            </a:r>
            <a:br>
              <a:rPr lang="en-US" sz="3600" dirty="0" smtClean="0"/>
            </a:br>
            <a:r>
              <a:rPr lang="en-US" sz="3600" dirty="0" smtClean="0"/>
              <a:t>Residential building construction</a:t>
            </a:r>
            <a:endParaRPr lang="en-US" sz="3600" dirty="0"/>
          </a:p>
        </p:txBody>
      </p:sp>
      <p:sp>
        <p:nvSpPr>
          <p:cNvPr id="3" name="Slide Number Placeholder 2"/>
          <p:cNvSpPr>
            <a:spLocks noGrp="1"/>
          </p:cNvSpPr>
          <p:nvPr>
            <p:ph type="sldNum" sz="quarter" idx="12"/>
          </p:nvPr>
        </p:nvSpPr>
        <p:spPr>
          <a:xfrm>
            <a:off x="8077200" y="6629400"/>
            <a:ext cx="533400" cy="228600"/>
          </a:xfrm>
        </p:spPr>
        <p:txBody>
          <a:bodyPr/>
          <a:lstStyle/>
          <a:p>
            <a:pPr>
              <a:defRPr/>
            </a:pPr>
            <a:fld id="{CA9A45D5-64E0-418F-A87A-22A327314AC5}" type="slidenum">
              <a:rPr lang="en-US" smtClean="0"/>
              <a:pPr>
                <a:defRPr/>
              </a:pPr>
              <a:t>10</a:t>
            </a:fld>
            <a:endParaRPr lang="en-US" dirty="0"/>
          </a:p>
        </p:txBody>
      </p:sp>
      <p:graphicFrame>
        <p:nvGraphicFramePr>
          <p:cNvPr id="5" name="Table 4"/>
          <p:cNvGraphicFramePr>
            <a:graphicFrameLocks noGrp="1"/>
          </p:cNvGraphicFramePr>
          <p:nvPr/>
        </p:nvGraphicFramePr>
        <p:xfrm>
          <a:off x="838200" y="6324600"/>
          <a:ext cx="4114800" cy="190500"/>
        </p:xfrm>
        <a:graphic>
          <a:graphicData uri="http://schemas.openxmlformats.org/drawingml/2006/table">
            <a:tbl>
              <a:tblPr/>
              <a:tblGrid>
                <a:gridCol w="4114800"/>
              </a:tblGrid>
              <a:tr h="190500">
                <a:tc>
                  <a:txBody>
                    <a:bodyPr/>
                    <a:lstStyle/>
                    <a:p>
                      <a:pPr algn="l" fontAlgn="ctr"/>
                      <a:r>
                        <a:rPr lang="en-US" sz="1100" b="0" i="0" u="none" strike="noStrike" dirty="0">
                          <a:solidFill>
                            <a:srgbClr val="000000"/>
                          </a:solidFill>
                          <a:latin typeface="Calibri"/>
                        </a:rPr>
                        <a:t>Source: Bureau of Labor Statistics, Occupational Employment Statistics</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r>
            </a:tbl>
          </a:graphicData>
        </a:graphic>
      </p:graphicFrame>
      <p:graphicFrame>
        <p:nvGraphicFramePr>
          <p:cNvPr id="7" name="Table 6"/>
          <p:cNvGraphicFramePr>
            <a:graphicFrameLocks noGrp="1"/>
          </p:cNvGraphicFramePr>
          <p:nvPr/>
        </p:nvGraphicFramePr>
        <p:xfrm>
          <a:off x="838200" y="1600200"/>
          <a:ext cx="7848600" cy="4923320"/>
        </p:xfrm>
        <a:graphic>
          <a:graphicData uri="http://schemas.openxmlformats.org/drawingml/2006/table">
            <a:tbl>
              <a:tblPr firstRow="1" bandRow="1">
                <a:tableStyleId>{8EC20E35-A176-4012-BC5E-935CFFF8708E}</a:tableStyleId>
              </a:tblPr>
              <a:tblGrid>
                <a:gridCol w="761639"/>
                <a:gridCol w="4086845"/>
                <a:gridCol w="1096018"/>
                <a:gridCol w="928828"/>
                <a:gridCol w="975270"/>
              </a:tblGrid>
              <a:tr h="274320">
                <a:tc gridSpan="5">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00" b="0" u="none" strike="noStrike" baseline="0" dirty="0" smtClean="0"/>
                        <a:t>Detailed  construction occupations with 2,500 or more workers</a:t>
                      </a:r>
                      <a:endParaRPr lang="en-US" sz="1400" b="0" i="0" u="none" strike="noStrike" dirty="0" smtClean="0">
                        <a:solidFill>
                          <a:srgbClr val="000000"/>
                        </a:solidFill>
                        <a:latin typeface="Calibri"/>
                      </a:endParaRPr>
                    </a:p>
                  </a:txBody>
                  <a:tcPr marL="4300" marR="4300" marT="4300" marB="0" anchor="ctr">
                    <a:lnB w="12700" cap="flat" cmpd="sng" algn="ctr">
                      <a:solidFill>
                        <a:schemeClr val="bg1"/>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pPr algn="ctr" fontAlgn="b"/>
                      <a:endParaRPr lang="en-US" sz="1200" b="1" i="0" u="none" strike="noStrike" dirty="0">
                        <a:solidFill>
                          <a:srgbClr val="000000"/>
                        </a:solidFill>
                        <a:latin typeface="Calibri"/>
                      </a:endParaRPr>
                    </a:p>
                  </a:txBody>
                  <a:tcPr marL="4300" marR="4300" marT="4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2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200" b="1" i="0" u="none" strike="noStrike" dirty="0">
                        <a:solidFill>
                          <a:srgbClr val="000000"/>
                        </a:solidFill>
                        <a:latin typeface="Calibri"/>
                      </a:endParaRPr>
                    </a:p>
                  </a:txBody>
                  <a:tcPr marL="4300" marR="4300" marT="43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2346">
                <a:tc>
                  <a:txBody>
                    <a:bodyPr/>
                    <a:lstStyle/>
                    <a:p>
                      <a:pPr algn="ctr" fontAlgn="b"/>
                      <a:r>
                        <a:rPr lang="en-US" sz="1100" u="none" strike="noStrike" dirty="0" smtClean="0">
                          <a:solidFill>
                            <a:schemeClr val="bg1"/>
                          </a:solidFill>
                        </a:rPr>
                        <a:t>SOC code</a:t>
                      </a:r>
                      <a:endParaRPr lang="en-US" sz="1100" b="1" i="0" u="none" strike="noStrike" dirty="0">
                        <a:solidFill>
                          <a:schemeClr val="bg1"/>
                        </a:solidFill>
                        <a:latin typeface="+mn-lt"/>
                      </a:endParaRPr>
                    </a:p>
                  </a:txBody>
                  <a:tcPr marL="4300" marR="4300" marT="4300" marB="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algn="ctr" fontAlgn="b"/>
                      <a:r>
                        <a:rPr lang="en-US" sz="1100" u="none" strike="noStrike" dirty="0" smtClean="0">
                          <a:solidFill>
                            <a:schemeClr val="bg1"/>
                          </a:solidFill>
                        </a:rPr>
                        <a:t>Occupation</a:t>
                      </a:r>
                      <a:r>
                        <a:rPr lang="en-US" sz="1100" u="none" strike="noStrike" baseline="0" dirty="0" smtClean="0">
                          <a:solidFill>
                            <a:schemeClr val="bg1"/>
                          </a:solidFill>
                        </a:rPr>
                        <a:t> title</a:t>
                      </a:r>
                      <a:endParaRPr lang="en-US" sz="1100" b="1" i="0" u="none" strike="noStrike" dirty="0">
                        <a:solidFill>
                          <a:schemeClr val="bg1"/>
                        </a:solidFill>
                        <a:latin typeface="+mn-lt"/>
                      </a:endParaRPr>
                    </a:p>
                  </a:txBody>
                  <a:tcPr marL="4300" marR="4300" marT="430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r>
                        <a:rPr lang="en-US" sz="1050" b="0" u="none" strike="noStrike" dirty="0" smtClean="0">
                          <a:solidFill>
                            <a:schemeClr val="bg1"/>
                          </a:solidFill>
                          <a:latin typeface="+mn-lt"/>
                        </a:rPr>
                        <a:t>Employment, </a:t>
                      </a:r>
                    </a:p>
                    <a:p>
                      <a:pPr algn="ctr" fontAlgn="b"/>
                      <a:r>
                        <a:rPr lang="en-US" sz="1050" b="0" u="none" strike="noStrike" dirty="0" smtClean="0">
                          <a:solidFill>
                            <a:schemeClr val="bg1"/>
                          </a:solidFill>
                          <a:latin typeface="+mn-lt"/>
                        </a:rPr>
                        <a:t>May 2008</a:t>
                      </a:r>
                    </a:p>
                  </a:txBody>
                  <a:tcPr marL="4300" marR="4300" marT="430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algn="ctr" fontAlgn="b"/>
                      <a:r>
                        <a:rPr lang="en-US" sz="1050" b="0" u="none" strike="noStrike" dirty="0" smtClean="0">
                          <a:solidFill>
                            <a:schemeClr val="bg1"/>
                          </a:solidFill>
                          <a:latin typeface="+mn-lt"/>
                        </a:rPr>
                        <a:t>Percent of industry total</a:t>
                      </a:r>
                      <a:endParaRPr lang="en-US" sz="1050" b="0" i="0" u="none" strike="noStrike" dirty="0">
                        <a:solidFill>
                          <a:schemeClr val="bg1"/>
                        </a:solidFill>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algn="ctr" fontAlgn="b"/>
                      <a:r>
                        <a:rPr lang="en-US" sz="1050" b="0" u="none" strike="noStrike" dirty="0">
                          <a:solidFill>
                            <a:schemeClr val="bg1"/>
                          </a:solidFill>
                          <a:latin typeface="+mn-lt"/>
                        </a:rPr>
                        <a:t>Annual mean </a:t>
                      </a:r>
                      <a:r>
                        <a:rPr lang="en-US" sz="1050" b="0" u="none" strike="noStrike" dirty="0" smtClean="0">
                          <a:solidFill>
                            <a:schemeClr val="bg1"/>
                          </a:solidFill>
                          <a:latin typeface="+mn-lt"/>
                        </a:rPr>
                        <a:t>wage,</a:t>
                      </a:r>
                    </a:p>
                    <a:p>
                      <a:pPr algn="ctr" fontAlgn="b"/>
                      <a:r>
                        <a:rPr lang="en-US" sz="1050" b="0" i="0" u="none" strike="noStrike" dirty="0" smtClean="0">
                          <a:solidFill>
                            <a:schemeClr val="bg1"/>
                          </a:solidFill>
                          <a:latin typeface="+mn-lt"/>
                        </a:rPr>
                        <a:t>May 2008</a:t>
                      </a:r>
                      <a:endParaRPr lang="en-US" sz="1050" b="0" i="0" u="none" strike="noStrike" dirty="0">
                        <a:solidFill>
                          <a:schemeClr val="bg1"/>
                        </a:solidFill>
                        <a:latin typeface="+mn-lt"/>
                      </a:endParaRPr>
                    </a:p>
                  </a:txBody>
                  <a:tcPr marL="4300" marR="4300" marT="430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1"/>
                    </a:solidFill>
                  </a:tcPr>
                </a:tc>
              </a:tr>
              <a:tr h="357609">
                <a:tc>
                  <a:txBody>
                    <a:bodyPr/>
                    <a:lstStyle/>
                    <a:p>
                      <a:pPr algn="ctr" fontAlgn="b"/>
                      <a:r>
                        <a:rPr lang="en-US" sz="1100" b="0" i="0" u="none" strike="noStrike" dirty="0">
                          <a:solidFill>
                            <a:srgbClr val="192168"/>
                          </a:solidFill>
                          <a:latin typeface="+mn-lt"/>
                        </a:rPr>
                        <a:t>47-2031</a:t>
                      </a:r>
                    </a:p>
                  </a:txBody>
                  <a:tcPr marL="9525" marR="9525" marT="9525" marB="0" anchor="b"/>
                </a:tc>
                <a:tc>
                  <a:txBody>
                    <a:bodyPr/>
                    <a:lstStyle/>
                    <a:p>
                      <a:pPr algn="l" fontAlgn="b"/>
                      <a:r>
                        <a:rPr lang="en-US" sz="1100" b="0" i="0" u="none" strike="noStrike" dirty="0">
                          <a:solidFill>
                            <a:srgbClr val="192168"/>
                          </a:solidFill>
                          <a:latin typeface="+mn-lt"/>
                        </a:rPr>
                        <a:t>Carpenters</a:t>
                      </a:r>
                    </a:p>
                  </a:txBody>
                  <a:tcPr marL="9525" marR="9525" marT="9525" marB="0" anchor="b">
                    <a:lnT w="12700" cap="flat" cmpd="sng" algn="ctr">
                      <a:solidFill>
                        <a:schemeClr val="bg1"/>
                      </a:solidFill>
                      <a:prstDash val="solid"/>
                      <a:round/>
                      <a:headEnd type="none" w="med" len="med"/>
                      <a:tailEnd type="none" w="med" len="med"/>
                    </a:lnT>
                  </a:tcPr>
                </a:tc>
                <a:tc>
                  <a:txBody>
                    <a:bodyPr/>
                    <a:lstStyle/>
                    <a:p>
                      <a:pPr algn="r" fontAlgn="b"/>
                      <a:r>
                        <a:rPr lang="en-US" sz="1100" b="0" i="0" u="none" strike="noStrike" dirty="0">
                          <a:solidFill>
                            <a:srgbClr val="192168"/>
                          </a:solidFill>
                          <a:latin typeface="+mn-lt"/>
                        </a:rPr>
                        <a:t>                 265,840 </a:t>
                      </a:r>
                    </a:p>
                  </a:txBody>
                  <a:tcPr marL="9144" marR="45720" marT="9144" marB="0" anchor="b"/>
                </a:tc>
                <a:tc>
                  <a:txBody>
                    <a:bodyPr/>
                    <a:lstStyle/>
                    <a:p>
                      <a:pPr algn="r" fontAlgn="b"/>
                      <a:r>
                        <a:rPr lang="en-US" sz="1100" b="0" i="0" u="none" strike="noStrike" dirty="0">
                          <a:solidFill>
                            <a:srgbClr val="192168"/>
                          </a:solidFill>
                          <a:latin typeface="+mn-lt"/>
                        </a:rPr>
                        <a:t>30.47</a:t>
                      </a:r>
                    </a:p>
                  </a:txBody>
                  <a:tcPr marL="9144" marR="45720" marT="9144" marB="0" anchor="b"/>
                </a:tc>
                <a:tc>
                  <a:txBody>
                    <a:bodyPr/>
                    <a:lstStyle/>
                    <a:p>
                      <a:pPr algn="r" fontAlgn="b"/>
                      <a:r>
                        <a:rPr lang="en-US" sz="1100" b="0" i="0" u="none" strike="noStrike">
                          <a:solidFill>
                            <a:srgbClr val="192168"/>
                          </a:solidFill>
                          <a:latin typeface="+mn-lt"/>
                        </a:rPr>
                        <a:t>$41,010</a:t>
                      </a:r>
                    </a:p>
                  </a:txBody>
                  <a:tcPr marL="9144" marR="45720" marT="9144" marB="0" anchor="b"/>
                </a:tc>
              </a:tr>
              <a:tr h="314055">
                <a:tc>
                  <a:txBody>
                    <a:bodyPr/>
                    <a:lstStyle/>
                    <a:p>
                      <a:pPr algn="ctr" fontAlgn="b"/>
                      <a:r>
                        <a:rPr lang="en-US" sz="1100" b="0" i="0" u="none" strike="noStrike" dirty="0">
                          <a:solidFill>
                            <a:srgbClr val="192168"/>
                          </a:solidFill>
                          <a:latin typeface="+mn-lt"/>
                        </a:rPr>
                        <a:t>47-2061</a:t>
                      </a:r>
                    </a:p>
                  </a:txBody>
                  <a:tcPr marL="9525" marR="9525" marT="9525" marB="0" anchor="b"/>
                </a:tc>
                <a:tc>
                  <a:txBody>
                    <a:bodyPr/>
                    <a:lstStyle/>
                    <a:p>
                      <a:pPr algn="l" fontAlgn="b"/>
                      <a:r>
                        <a:rPr lang="en-US" sz="1100" b="0" i="0" u="none" strike="noStrike" dirty="0">
                          <a:solidFill>
                            <a:srgbClr val="192168"/>
                          </a:solidFill>
                          <a:latin typeface="+mn-lt"/>
                        </a:rPr>
                        <a:t>Construction laborers</a:t>
                      </a:r>
                    </a:p>
                  </a:txBody>
                  <a:tcPr marL="9525" marR="9525" marT="9525" marB="0" anchor="b"/>
                </a:tc>
                <a:tc>
                  <a:txBody>
                    <a:bodyPr/>
                    <a:lstStyle/>
                    <a:p>
                      <a:pPr algn="r" fontAlgn="b"/>
                      <a:r>
                        <a:rPr lang="en-US" sz="1100" b="0" i="0" u="none" strike="noStrike" dirty="0">
                          <a:solidFill>
                            <a:srgbClr val="192168"/>
                          </a:solidFill>
                          <a:latin typeface="+mn-lt"/>
                        </a:rPr>
                        <a:t>                 116,070 </a:t>
                      </a:r>
                    </a:p>
                  </a:txBody>
                  <a:tcPr marL="9144" marR="45720" marT="9144" marB="0" anchor="b"/>
                </a:tc>
                <a:tc>
                  <a:txBody>
                    <a:bodyPr/>
                    <a:lstStyle/>
                    <a:p>
                      <a:pPr algn="r" fontAlgn="b"/>
                      <a:r>
                        <a:rPr lang="en-US" sz="1100" b="0" i="0" u="none" strike="noStrike" dirty="0">
                          <a:solidFill>
                            <a:srgbClr val="192168"/>
                          </a:solidFill>
                          <a:latin typeface="+mn-lt"/>
                        </a:rPr>
                        <a:t>13.3</a:t>
                      </a:r>
                    </a:p>
                  </a:txBody>
                  <a:tcPr marL="9144" marR="45720" marT="9144" marB="0" anchor="b"/>
                </a:tc>
                <a:tc>
                  <a:txBody>
                    <a:bodyPr/>
                    <a:lstStyle/>
                    <a:p>
                      <a:pPr algn="r" fontAlgn="b"/>
                      <a:r>
                        <a:rPr lang="en-US" sz="1100" b="0" i="0" u="none" strike="noStrike" dirty="0">
                          <a:solidFill>
                            <a:srgbClr val="192168"/>
                          </a:solidFill>
                          <a:latin typeface="+mn-lt"/>
                        </a:rPr>
                        <a:t>$31,150</a:t>
                      </a:r>
                    </a:p>
                  </a:txBody>
                  <a:tcPr marL="9144" marR="45720" marT="9144" marB="0" anchor="b"/>
                </a:tc>
              </a:tr>
              <a:tr h="314055">
                <a:tc>
                  <a:txBody>
                    <a:bodyPr/>
                    <a:lstStyle/>
                    <a:p>
                      <a:pPr algn="ctr" fontAlgn="b"/>
                      <a:r>
                        <a:rPr lang="en-US" sz="1100" b="0" i="0" u="none" strike="noStrike" dirty="0">
                          <a:solidFill>
                            <a:srgbClr val="192168"/>
                          </a:solidFill>
                          <a:latin typeface="+mn-lt"/>
                        </a:rPr>
                        <a:t>47-1011</a:t>
                      </a:r>
                    </a:p>
                  </a:txBody>
                  <a:tcPr marL="9525" marR="9525" marT="9525" marB="0" anchor="b"/>
                </a:tc>
                <a:tc>
                  <a:txBody>
                    <a:bodyPr/>
                    <a:lstStyle/>
                    <a:p>
                      <a:pPr algn="l" fontAlgn="b"/>
                      <a:r>
                        <a:rPr lang="en-US" sz="1100" b="0" i="0" u="none" strike="noStrike" dirty="0">
                          <a:solidFill>
                            <a:srgbClr val="192168"/>
                          </a:solidFill>
                          <a:latin typeface="+mn-lt"/>
                        </a:rPr>
                        <a:t>First-line supervisors/managers of construction trades and extraction workers</a:t>
                      </a:r>
                    </a:p>
                  </a:txBody>
                  <a:tcPr marL="9525" marR="9525" marT="9525" marB="0" anchor="b"/>
                </a:tc>
                <a:tc>
                  <a:txBody>
                    <a:bodyPr/>
                    <a:lstStyle/>
                    <a:p>
                      <a:pPr algn="r" fontAlgn="b"/>
                      <a:r>
                        <a:rPr lang="en-US" sz="1100" b="0" i="0" u="none" strike="noStrike" dirty="0">
                          <a:solidFill>
                            <a:srgbClr val="192168"/>
                          </a:solidFill>
                          <a:latin typeface="+mn-lt"/>
                        </a:rPr>
                        <a:t>                   76,410 </a:t>
                      </a:r>
                    </a:p>
                  </a:txBody>
                  <a:tcPr marL="9144" marR="45720" marT="9144" marB="0" anchor="b"/>
                </a:tc>
                <a:tc>
                  <a:txBody>
                    <a:bodyPr/>
                    <a:lstStyle/>
                    <a:p>
                      <a:pPr algn="r" fontAlgn="b"/>
                      <a:r>
                        <a:rPr lang="en-US" sz="1100" b="0" i="0" u="none" strike="noStrike" dirty="0">
                          <a:solidFill>
                            <a:srgbClr val="192168"/>
                          </a:solidFill>
                          <a:latin typeface="+mn-lt"/>
                        </a:rPr>
                        <a:t>8.76</a:t>
                      </a:r>
                    </a:p>
                  </a:txBody>
                  <a:tcPr marL="9144" marR="45720" marT="9144" marB="0" anchor="b"/>
                </a:tc>
                <a:tc>
                  <a:txBody>
                    <a:bodyPr/>
                    <a:lstStyle/>
                    <a:p>
                      <a:pPr algn="r" fontAlgn="b"/>
                      <a:r>
                        <a:rPr lang="en-US" sz="1100" b="0" i="0" u="none" strike="noStrike" dirty="0">
                          <a:solidFill>
                            <a:srgbClr val="192168"/>
                          </a:solidFill>
                          <a:latin typeface="+mn-lt"/>
                        </a:rPr>
                        <a:t>$58,810</a:t>
                      </a:r>
                    </a:p>
                  </a:txBody>
                  <a:tcPr marL="9144" marR="45720" marT="9144" marB="0" anchor="b"/>
                </a:tc>
              </a:tr>
              <a:tr h="314055">
                <a:tc>
                  <a:txBody>
                    <a:bodyPr/>
                    <a:lstStyle/>
                    <a:p>
                      <a:pPr algn="ctr" fontAlgn="b"/>
                      <a:r>
                        <a:rPr lang="en-US" sz="1100" b="0" i="0" u="none" strike="noStrike" dirty="0">
                          <a:solidFill>
                            <a:srgbClr val="192168"/>
                          </a:solidFill>
                          <a:latin typeface="+mn-lt"/>
                        </a:rPr>
                        <a:t>47-3012</a:t>
                      </a:r>
                    </a:p>
                  </a:txBody>
                  <a:tcPr marL="9525" marR="9525" marT="9525" marB="0" anchor="b"/>
                </a:tc>
                <a:tc>
                  <a:txBody>
                    <a:bodyPr/>
                    <a:lstStyle/>
                    <a:p>
                      <a:pPr algn="l" fontAlgn="b"/>
                      <a:r>
                        <a:rPr lang="en-US" sz="1100" b="0" i="0" u="none" strike="noStrike" dirty="0">
                          <a:solidFill>
                            <a:srgbClr val="192168"/>
                          </a:solidFill>
                          <a:latin typeface="+mn-lt"/>
                        </a:rPr>
                        <a:t>Helpers--carpenters</a:t>
                      </a:r>
                    </a:p>
                  </a:txBody>
                  <a:tcPr marL="9525" marR="9525" marT="9525" marB="0" anchor="b"/>
                </a:tc>
                <a:tc>
                  <a:txBody>
                    <a:bodyPr/>
                    <a:lstStyle/>
                    <a:p>
                      <a:pPr algn="r" fontAlgn="b"/>
                      <a:r>
                        <a:rPr lang="en-US" sz="1100" b="0" i="0" u="none" strike="noStrike">
                          <a:solidFill>
                            <a:srgbClr val="192168"/>
                          </a:solidFill>
                          <a:latin typeface="+mn-lt"/>
                        </a:rPr>
                        <a:t>                   32,400 </a:t>
                      </a:r>
                    </a:p>
                  </a:txBody>
                  <a:tcPr marL="9144" marR="45720" marT="9144" marB="0" anchor="b"/>
                </a:tc>
                <a:tc>
                  <a:txBody>
                    <a:bodyPr/>
                    <a:lstStyle/>
                    <a:p>
                      <a:pPr algn="r" fontAlgn="b"/>
                      <a:r>
                        <a:rPr lang="en-US" sz="1100" b="0" i="0" u="none" strike="noStrike" dirty="0">
                          <a:solidFill>
                            <a:srgbClr val="192168"/>
                          </a:solidFill>
                          <a:latin typeface="+mn-lt"/>
                        </a:rPr>
                        <a:t>3.71</a:t>
                      </a:r>
                    </a:p>
                  </a:txBody>
                  <a:tcPr marL="9144" marR="45720" marT="9144" marB="0" anchor="b"/>
                </a:tc>
                <a:tc>
                  <a:txBody>
                    <a:bodyPr/>
                    <a:lstStyle/>
                    <a:p>
                      <a:pPr algn="r" fontAlgn="b"/>
                      <a:r>
                        <a:rPr lang="en-US" sz="1100" b="0" i="0" u="none" strike="noStrike" dirty="0">
                          <a:solidFill>
                            <a:srgbClr val="192168"/>
                          </a:solidFill>
                          <a:latin typeface="+mn-lt"/>
                        </a:rPr>
                        <a:t>$25,940</a:t>
                      </a:r>
                    </a:p>
                  </a:txBody>
                  <a:tcPr marL="9144" marR="45720" marT="9144" marB="0" anchor="b"/>
                </a:tc>
              </a:tr>
              <a:tr h="314055">
                <a:tc>
                  <a:txBody>
                    <a:bodyPr/>
                    <a:lstStyle/>
                    <a:p>
                      <a:pPr algn="ctr" fontAlgn="b"/>
                      <a:r>
                        <a:rPr lang="en-US" sz="1100" b="0" i="0" u="none" strike="noStrike" dirty="0">
                          <a:solidFill>
                            <a:srgbClr val="192168"/>
                          </a:solidFill>
                          <a:latin typeface="+mn-lt"/>
                        </a:rPr>
                        <a:t>47-2141</a:t>
                      </a:r>
                    </a:p>
                  </a:txBody>
                  <a:tcPr marL="9525" marR="9525" marT="9525" marB="0" anchor="b"/>
                </a:tc>
                <a:tc>
                  <a:txBody>
                    <a:bodyPr/>
                    <a:lstStyle/>
                    <a:p>
                      <a:pPr algn="l" fontAlgn="b"/>
                      <a:r>
                        <a:rPr lang="en-US" sz="1100" b="0" i="0" u="none" strike="noStrike" dirty="0">
                          <a:solidFill>
                            <a:srgbClr val="192168"/>
                          </a:solidFill>
                          <a:latin typeface="+mn-lt"/>
                        </a:rPr>
                        <a:t>Painters, construction and maintenance</a:t>
                      </a:r>
                    </a:p>
                  </a:txBody>
                  <a:tcPr marL="9525" marR="9525" marT="9525" marB="0" anchor="b"/>
                </a:tc>
                <a:tc>
                  <a:txBody>
                    <a:bodyPr/>
                    <a:lstStyle/>
                    <a:p>
                      <a:pPr algn="r" fontAlgn="b"/>
                      <a:r>
                        <a:rPr lang="en-US" sz="1100" b="0" i="0" u="none" strike="noStrike">
                          <a:solidFill>
                            <a:srgbClr val="192168"/>
                          </a:solidFill>
                          <a:latin typeface="+mn-lt"/>
                        </a:rPr>
                        <a:t>                   12,260 </a:t>
                      </a:r>
                    </a:p>
                  </a:txBody>
                  <a:tcPr marL="9144" marR="45720" marT="9144" marB="0" anchor="b"/>
                </a:tc>
                <a:tc>
                  <a:txBody>
                    <a:bodyPr/>
                    <a:lstStyle/>
                    <a:p>
                      <a:pPr algn="r" fontAlgn="b"/>
                      <a:r>
                        <a:rPr lang="en-US" sz="1100" b="0" i="0" u="none" strike="noStrike" dirty="0">
                          <a:solidFill>
                            <a:srgbClr val="192168"/>
                          </a:solidFill>
                          <a:latin typeface="+mn-lt"/>
                        </a:rPr>
                        <a:t>1.41</a:t>
                      </a:r>
                    </a:p>
                  </a:txBody>
                  <a:tcPr marL="9144" marR="45720" marT="9144" marB="0" anchor="b"/>
                </a:tc>
                <a:tc>
                  <a:txBody>
                    <a:bodyPr/>
                    <a:lstStyle/>
                    <a:p>
                      <a:pPr algn="r" fontAlgn="b"/>
                      <a:r>
                        <a:rPr lang="en-US" sz="1100" b="0" i="0" u="none" strike="noStrike" dirty="0">
                          <a:solidFill>
                            <a:srgbClr val="192168"/>
                          </a:solidFill>
                          <a:latin typeface="+mn-lt"/>
                        </a:rPr>
                        <a:t>$33,710</a:t>
                      </a:r>
                    </a:p>
                  </a:txBody>
                  <a:tcPr marL="9144" marR="45720" marT="9144" marB="0" anchor="b"/>
                </a:tc>
              </a:tr>
              <a:tr h="314055">
                <a:tc>
                  <a:txBody>
                    <a:bodyPr/>
                    <a:lstStyle/>
                    <a:p>
                      <a:pPr algn="ctr" fontAlgn="b"/>
                      <a:r>
                        <a:rPr lang="en-US" sz="1100" b="0" i="0" u="none" strike="noStrike" dirty="0">
                          <a:solidFill>
                            <a:srgbClr val="192168"/>
                          </a:solidFill>
                          <a:latin typeface="+mn-lt"/>
                        </a:rPr>
                        <a:t>47-2051</a:t>
                      </a:r>
                    </a:p>
                  </a:txBody>
                  <a:tcPr marL="9525" marR="9525" marT="9525" marB="0" anchor="b"/>
                </a:tc>
                <a:tc>
                  <a:txBody>
                    <a:bodyPr/>
                    <a:lstStyle/>
                    <a:p>
                      <a:pPr algn="l" fontAlgn="b"/>
                      <a:r>
                        <a:rPr lang="en-US" sz="1100" b="0" i="0" u="none" strike="noStrike" dirty="0">
                          <a:solidFill>
                            <a:srgbClr val="192168"/>
                          </a:solidFill>
                          <a:latin typeface="+mn-lt"/>
                        </a:rPr>
                        <a:t>Cement masons and concrete finishers</a:t>
                      </a:r>
                    </a:p>
                  </a:txBody>
                  <a:tcPr marL="9525" marR="9525" marT="9525" marB="0" anchor="b"/>
                </a:tc>
                <a:tc>
                  <a:txBody>
                    <a:bodyPr/>
                    <a:lstStyle/>
                    <a:p>
                      <a:pPr algn="r" fontAlgn="b"/>
                      <a:r>
                        <a:rPr lang="en-US" sz="1100" b="0" i="0" u="none" strike="noStrike">
                          <a:solidFill>
                            <a:srgbClr val="192168"/>
                          </a:solidFill>
                          <a:latin typeface="+mn-lt"/>
                        </a:rPr>
                        <a:t>                   10,790 </a:t>
                      </a:r>
                    </a:p>
                  </a:txBody>
                  <a:tcPr marL="9144" marR="45720" marT="9144" marB="0" anchor="b"/>
                </a:tc>
                <a:tc>
                  <a:txBody>
                    <a:bodyPr/>
                    <a:lstStyle/>
                    <a:p>
                      <a:pPr algn="r" fontAlgn="b"/>
                      <a:r>
                        <a:rPr lang="en-US" sz="1100" b="0" i="0" u="none" strike="noStrike" dirty="0">
                          <a:solidFill>
                            <a:srgbClr val="192168"/>
                          </a:solidFill>
                          <a:latin typeface="+mn-lt"/>
                        </a:rPr>
                        <a:t>1.24</a:t>
                      </a:r>
                    </a:p>
                  </a:txBody>
                  <a:tcPr marL="9144" marR="45720" marT="9144" marB="0" anchor="b"/>
                </a:tc>
                <a:tc>
                  <a:txBody>
                    <a:bodyPr/>
                    <a:lstStyle/>
                    <a:p>
                      <a:pPr algn="r" fontAlgn="b"/>
                      <a:r>
                        <a:rPr lang="en-US" sz="1100" b="0" i="0" u="none" strike="noStrike" dirty="0">
                          <a:solidFill>
                            <a:srgbClr val="192168"/>
                          </a:solidFill>
                          <a:latin typeface="+mn-lt"/>
                        </a:rPr>
                        <a:t>$38,510</a:t>
                      </a:r>
                    </a:p>
                  </a:txBody>
                  <a:tcPr marL="9144" marR="45720" marT="9144" marB="0" anchor="b"/>
                </a:tc>
              </a:tr>
              <a:tr h="314055">
                <a:tc>
                  <a:txBody>
                    <a:bodyPr/>
                    <a:lstStyle/>
                    <a:p>
                      <a:pPr algn="ctr" fontAlgn="b"/>
                      <a:r>
                        <a:rPr lang="en-US" sz="1100" b="0" i="0" u="none" strike="noStrike" dirty="0">
                          <a:solidFill>
                            <a:srgbClr val="192168"/>
                          </a:solidFill>
                          <a:latin typeface="+mn-lt"/>
                        </a:rPr>
                        <a:t>47-2073</a:t>
                      </a:r>
                    </a:p>
                  </a:txBody>
                  <a:tcPr marL="9525" marR="9525" marT="9525" marB="0" anchor="b"/>
                </a:tc>
                <a:tc>
                  <a:txBody>
                    <a:bodyPr/>
                    <a:lstStyle/>
                    <a:p>
                      <a:pPr algn="l" fontAlgn="b"/>
                      <a:r>
                        <a:rPr lang="en-US" sz="1100" b="0" i="0" u="none" strike="noStrike">
                          <a:solidFill>
                            <a:srgbClr val="192168"/>
                          </a:solidFill>
                          <a:latin typeface="+mn-lt"/>
                        </a:rPr>
                        <a:t>Operating engineers and other construction equipment operators</a:t>
                      </a:r>
                    </a:p>
                  </a:txBody>
                  <a:tcPr marL="9525" marR="9525" marT="9525" marB="0" anchor="b"/>
                </a:tc>
                <a:tc>
                  <a:txBody>
                    <a:bodyPr/>
                    <a:lstStyle/>
                    <a:p>
                      <a:pPr algn="r" fontAlgn="b"/>
                      <a:r>
                        <a:rPr lang="en-US" sz="1100" b="0" i="0" u="none" strike="noStrike">
                          <a:solidFill>
                            <a:srgbClr val="192168"/>
                          </a:solidFill>
                          <a:latin typeface="+mn-lt"/>
                        </a:rPr>
                        <a:t>                     6,260 </a:t>
                      </a:r>
                    </a:p>
                  </a:txBody>
                  <a:tcPr marL="9144" marR="45720" marT="9144" marB="0" anchor="b"/>
                </a:tc>
                <a:tc>
                  <a:txBody>
                    <a:bodyPr/>
                    <a:lstStyle/>
                    <a:p>
                      <a:pPr algn="r" fontAlgn="b"/>
                      <a:r>
                        <a:rPr lang="en-US" sz="1100" b="0" i="0" u="none" strike="noStrike">
                          <a:solidFill>
                            <a:srgbClr val="192168"/>
                          </a:solidFill>
                          <a:latin typeface="+mn-lt"/>
                        </a:rPr>
                        <a:t>0.72</a:t>
                      </a:r>
                    </a:p>
                  </a:txBody>
                  <a:tcPr marL="9144" marR="45720" marT="9144" marB="0" anchor="b"/>
                </a:tc>
                <a:tc>
                  <a:txBody>
                    <a:bodyPr/>
                    <a:lstStyle/>
                    <a:p>
                      <a:pPr algn="r" fontAlgn="b"/>
                      <a:r>
                        <a:rPr lang="en-US" sz="1100" b="0" i="0" u="none" strike="noStrike" dirty="0">
                          <a:solidFill>
                            <a:srgbClr val="192168"/>
                          </a:solidFill>
                          <a:latin typeface="+mn-lt"/>
                        </a:rPr>
                        <a:t>$43,720</a:t>
                      </a:r>
                    </a:p>
                  </a:txBody>
                  <a:tcPr marL="9144" marR="45720" marT="9144" marB="0" anchor="b"/>
                </a:tc>
              </a:tr>
              <a:tr h="314055">
                <a:tc>
                  <a:txBody>
                    <a:bodyPr/>
                    <a:lstStyle/>
                    <a:p>
                      <a:pPr algn="ctr" fontAlgn="b"/>
                      <a:r>
                        <a:rPr lang="en-US" sz="1100" b="0" i="0" u="none" strike="noStrike" dirty="0">
                          <a:solidFill>
                            <a:srgbClr val="192168"/>
                          </a:solidFill>
                          <a:latin typeface="+mn-lt"/>
                        </a:rPr>
                        <a:t>47-2111</a:t>
                      </a:r>
                    </a:p>
                  </a:txBody>
                  <a:tcPr marL="9525" marR="9525" marT="9525" marB="0" anchor="b"/>
                </a:tc>
                <a:tc>
                  <a:txBody>
                    <a:bodyPr/>
                    <a:lstStyle/>
                    <a:p>
                      <a:pPr algn="l" fontAlgn="b"/>
                      <a:r>
                        <a:rPr lang="en-US" sz="1100" b="0" i="0" u="none" strike="noStrike">
                          <a:solidFill>
                            <a:srgbClr val="192168"/>
                          </a:solidFill>
                          <a:latin typeface="+mn-lt"/>
                        </a:rPr>
                        <a:t>Electricians</a:t>
                      </a:r>
                    </a:p>
                  </a:txBody>
                  <a:tcPr marL="9525" marR="9525" marT="9525" marB="0" anchor="b"/>
                </a:tc>
                <a:tc>
                  <a:txBody>
                    <a:bodyPr/>
                    <a:lstStyle/>
                    <a:p>
                      <a:pPr algn="r" fontAlgn="b"/>
                      <a:r>
                        <a:rPr lang="en-US" sz="1100" b="0" i="0" u="none" strike="noStrike">
                          <a:solidFill>
                            <a:srgbClr val="192168"/>
                          </a:solidFill>
                          <a:latin typeface="+mn-lt"/>
                        </a:rPr>
                        <a:t>                     6,030 </a:t>
                      </a:r>
                    </a:p>
                  </a:txBody>
                  <a:tcPr marL="9144" marR="45720" marT="9144" marB="0" anchor="b"/>
                </a:tc>
                <a:tc>
                  <a:txBody>
                    <a:bodyPr/>
                    <a:lstStyle/>
                    <a:p>
                      <a:pPr algn="r" fontAlgn="b"/>
                      <a:r>
                        <a:rPr lang="en-US" sz="1100" b="0" i="0" u="none" strike="noStrike">
                          <a:solidFill>
                            <a:srgbClr val="192168"/>
                          </a:solidFill>
                          <a:latin typeface="+mn-lt"/>
                        </a:rPr>
                        <a:t>0.69</a:t>
                      </a:r>
                    </a:p>
                  </a:txBody>
                  <a:tcPr marL="9144" marR="45720" marT="9144" marB="0" anchor="b"/>
                </a:tc>
                <a:tc>
                  <a:txBody>
                    <a:bodyPr/>
                    <a:lstStyle/>
                    <a:p>
                      <a:pPr algn="r" fontAlgn="b"/>
                      <a:r>
                        <a:rPr lang="en-US" sz="1100" b="0" i="0" u="none" strike="noStrike" dirty="0">
                          <a:solidFill>
                            <a:srgbClr val="192168"/>
                          </a:solidFill>
                          <a:latin typeface="+mn-lt"/>
                        </a:rPr>
                        <a:t>$46,210</a:t>
                      </a:r>
                    </a:p>
                  </a:txBody>
                  <a:tcPr marL="9144" marR="45720" marT="9144" marB="0" anchor="b"/>
                </a:tc>
              </a:tr>
              <a:tr h="314055">
                <a:tc>
                  <a:txBody>
                    <a:bodyPr/>
                    <a:lstStyle/>
                    <a:p>
                      <a:pPr algn="ctr" fontAlgn="b"/>
                      <a:r>
                        <a:rPr lang="en-US" sz="1100" b="0" i="0" u="none" strike="noStrike" dirty="0">
                          <a:solidFill>
                            <a:srgbClr val="192168"/>
                          </a:solidFill>
                          <a:latin typeface="+mn-lt"/>
                        </a:rPr>
                        <a:t>47-2081</a:t>
                      </a:r>
                    </a:p>
                  </a:txBody>
                  <a:tcPr marL="9525" marR="9525" marT="9525" marB="0" anchor="b"/>
                </a:tc>
                <a:tc>
                  <a:txBody>
                    <a:bodyPr/>
                    <a:lstStyle/>
                    <a:p>
                      <a:pPr algn="l" fontAlgn="b"/>
                      <a:r>
                        <a:rPr lang="en-US" sz="1100" b="0" i="0" u="none" strike="noStrike">
                          <a:solidFill>
                            <a:srgbClr val="192168"/>
                          </a:solidFill>
                          <a:latin typeface="+mn-lt"/>
                        </a:rPr>
                        <a:t>Drywall and ceiling tile installers</a:t>
                      </a:r>
                    </a:p>
                  </a:txBody>
                  <a:tcPr marL="9525" marR="9525" marT="9525" marB="0" anchor="b"/>
                </a:tc>
                <a:tc>
                  <a:txBody>
                    <a:bodyPr/>
                    <a:lstStyle/>
                    <a:p>
                      <a:pPr algn="r" fontAlgn="b"/>
                      <a:r>
                        <a:rPr lang="en-US" sz="1100" b="0" i="0" u="none" strike="noStrike">
                          <a:solidFill>
                            <a:srgbClr val="192168"/>
                          </a:solidFill>
                          <a:latin typeface="+mn-lt"/>
                        </a:rPr>
                        <a:t>                     4,840 </a:t>
                      </a:r>
                    </a:p>
                  </a:txBody>
                  <a:tcPr marL="9144" marR="45720" marT="9144" marB="0" anchor="b"/>
                </a:tc>
                <a:tc>
                  <a:txBody>
                    <a:bodyPr/>
                    <a:lstStyle/>
                    <a:p>
                      <a:pPr algn="r" fontAlgn="b"/>
                      <a:r>
                        <a:rPr lang="en-US" sz="1100" b="0" i="0" u="none" strike="noStrike">
                          <a:solidFill>
                            <a:srgbClr val="192168"/>
                          </a:solidFill>
                          <a:latin typeface="+mn-lt"/>
                        </a:rPr>
                        <a:t>0.55</a:t>
                      </a:r>
                    </a:p>
                  </a:txBody>
                  <a:tcPr marL="9144" marR="45720" marT="9144" marB="0" anchor="b"/>
                </a:tc>
                <a:tc>
                  <a:txBody>
                    <a:bodyPr/>
                    <a:lstStyle/>
                    <a:p>
                      <a:pPr algn="r" fontAlgn="b"/>
                      <a:r>
                        <a:rPr lang="en-US" sz="1100" b="0" i="0" u="none" strike="noStrike" dirty="0">
                          <a:solidFill>
                            <a:srgbClr val="192168"/>
                          </a:solidFill>
                          <a:latin typeface="+mn-lt"/>
                        </a:rPr>
                        <a:t>$39,560</a:t>
                      </a:r>
                    </a:p>
                  </a:txBody>
                  <a:tcPr marL="9144" marR="45720" marT="9144" marB="0" anchor="b"/>
                </a:tc>
              </a:tr>
              <a:tr h="314055">
                <a:tc>
                  <a:txBody>
                    <a:bodyPr/>
                    <a:lstStyle/>
                    <a:p>
                      <a:pPr algn="ctr" fontAlgn="b"/>
                      <a:r>
                        <a:rPr lang="en-US" sz="1100" b="0" i="0" u="none" strike="noStrike" dirty="0">
                          <a:solidFill>
                            <a:srgbClr val="192168"/>
                          </a:solidFill>
                          <a:latin typeface="+mn-lt"/>
                        </a:rPr>
                        <a:t>47-2152</a:t>
                      </a:r>
                    </a:p>
                  </a:txBody>
                  <a:tcPr marL="9525" marR="9525" marT="9525" marB="0" anchor="b"/>
                </a:tc>
                <a:tc>
                  <a:txBody>
                    <a:bodyPr/>
                    <a:lstStyle/>
                    <a:p>
                      <a:pPr algn="l" fontAlgn="b"/>
                      <a:r>
                        <a:rPr lang="en-US" sz="1100" b="0" i="0" u="none" strike="noStrike">
                          <a:solidFill>
                            <a:srgbClr val="192168"/>
                          </a:solidFill>
                          <a:latin typeface="+mn-lt"/>
                        </a:rPr>
                        <a:t>Plumbers, pipefitters, and steamfitters</a:t>
                      </a:r>
                    </a:p>
                  </a:txBody>
                  <a:tcPr marL="9525" marR="9525" marT="9525" marB="0" anchor="b"/>
                </a:tc>
                <a:tc>
                  <a:txBody>
                    <a:bodyPr/>
                    <a:lstStyle/>
                    <a:p>
                      <a:pPr algn="r" fontAlgn="b"/>
                      <a:r>
                        <a:rPr lang="en-US" sz="1100" b="0" i="0" u="none" strike="noStrike">
                          <a:solidFill>
                            <a:srgbClr val="192168"/>
                          </a:solidFill>
                          <a:latin typeface="+mn-lt"/>
                        </a:rPr>
                        <a:t>                     3,880 </a:t>
                      </a:r>
                    </a:p>
                  </a:txBody>
                  <a:tcPr marL="9144" marR="45720" marT="9144" marB="0" anchor="b"/>
                </a:tc>
                <a:tc>
                  <a:txBody>
                    <a:bodyPr/>
                    <a:lstStyle/>
                    <a:p>
                      <a:pPr algn="r" fontAlgn="b"/>
                      <a:r>
                        <a:rPr lang="en-US" sz="1100" b="0" i="0" u="none" strike="noStrike">
                          <a:solidFill>
                            <a:srgbClr val="192168"/>
                          </a:solidFill>
                          <a:latin typeface="+mn-lt"/>
                        </a:rPr>
                        <a:t>0.44</a:t>
                      </a:r>
                    </a:p>
                  </a:txBody>
                  <a:tcPr marL="9144" marR="45720" marT="9144" marB="0" anchor="b"/>
                </a:tc>
                <a:tc>
                  <a:txBody>
                    <a:bodyPr/>
                    <a:lstStyle/>
                    <a:p>
                      <a:pPr algn="r" fontAlgn="b"/>
                      <a:r>
                        <a:rPr lang="en-US" sz="1100" b="0" i="0" u="none" strike="noStrike" dirty="0">
                          <a:solidFill>
                            <a:srgbClr val="192168"/>
                          </a:solidFill>
                          <a:latin typeface="+mn-lt"/>
                        </a:rPr>
                        <a:t>$47,290</a:t>
                      </a:r>
                    </a:p>
                  </a:txBody>
                  <a:tcPr marL="9144" marR="45720" marT="9144" marB="0" anchor="b"/>
                </a:tc>
              </a:tr>
              <a:tr h="314055">
                <a:tc>
                  <a:txBody>
                    <a:bodyPr/>
                    <a:lstStyle/>
                    <a:p>
                      <a:pPr algn="ctr" fontAlgn="b"/>
                      <a:r>
                        <a:rPr lang="en-US" sz="1100" b="0" i="0" u="none" strike="noStrike" dirty="0">
                          <a:solidFill>
                            <a:srgbClr val="192168"/>
                          </a:solidFill>
                          <a:latin typeface="+mn-lt"/>
                        </a:rPr>
                        <a:t>47-2021</a:t>
                      </a:r>
                    </a:p>
                  </a:txBody>
                  <a:tcPr marL="9525" marR="9525" marT="9525" marB="0" anchor="b"/>
                </a:tc>
                <a:tc>
                  <a:txBody>
                    <a:bodyPr/>
                    <a:lstStyle/>
                    <a:p>
                      <a:pPr algn="l" fontAlgn="b"/>
                      <a:r>
                        <a:rPr lang="en-US" sz="1100" b="0" i="0" u="none" strike="noStrike">
                          <a:solidFill>
                            <a:srgbClr val="192168"/>
                          </a:solidFill>
                          <a:latin typeface="+mn-lt"/>
                        </a:rPr>
                        <a:t>Brickmasons and blockmasons</a:t>
                      </a:r>
                    </a:p>
                  </a:txBody>
                  <a:tcPr marL="9525" marR="9525" marT="9525" marB="0" anchor="b"/>
                </a:tc>
                <a:tc>
                  <a:txBody>
                    <a:bodyPr/>
                    <a:lstStyle/>
                    <a:p>
                      <a:pPr algn="r" fontAlgn="b"/>
                      <a:r>
                        <a:rPr lang="en-US" sz="1100" b="0" i="0" u="none" strike="noStrike">
                          <a:solidFill>
                            <a:srgbClr val="192168"/>
                          </a:solidFill>
                          <a:latin typeface="+mn-lt"/>
                        </a:rPr>
                        <a:t>                     2,960 </a:t>
                      </a:r>
                    </a:p>
                  </a:txBody>
                  <a:tcPr marL="9144" marR="45720" marT="9144" marB="0" anchor="b"/>
                </a:tc>
                <a:tc>
                  <a:txBody>
                    <a:bodyPr/>
                    <a:lstStyle/>
                    <a:p>
                      <a:pPr algn="r" fontAlgn="b"/>
                      <a:r>
                        <a:rPr lang="en-US" sz="1100" b="0" i="0" u="none" strike="noStrike">
                          <a:solidFill>
                            <a:srgbClr val="192168"/>
                          </a:solidFill>
                          <a:latin typeface="+mn-lt"/>
                        </a:rPr>
                        <a:t>0.34</a:t>
                      </a:r>
                    </a:p>
                  </a:txBody>
                  <a:tcPr marL="9144" marR="45720" marT="9144" marB="0" anchor="b"/>
                </a:tc>
                <a:tc>
                  <a:txBody>
                    <a:bodyPr/>
                    <a:lstStyle/>
                    <a:p>
                      <a:pPr algn="r" fontAlgn="b"/>
                      <a:r>
                        <a:rPr lang="en-US" sz="1100" b="0" i="0" u="none" strike="noStrike" dirty="0">
                          <a:solidFill>
                            <a:srgbClr val="192168"/>
                          </a:solidFill>
                          <a:latin typeface="+mn-lt"/>
                        </a:rPr>
                        <a:t>$45,890</a:t>
                      </a:r>
                    </a:p>
                  </a:txBody>
                  <a:tcPr marL="9144" marR="45720" marT="9144" marB="0" anchor="b"/>
                </a:tc>
              </a:tr>
              <a:tr h="314055">
                <a:tc>
                  <a:txBody>
                    <a:bodyPr/>
                    <a:lstStyle/>
                    <a:p>
                      <a:pPr algn="ctr" fontAlgn="b"/>
                      <a:r>
                        <a:rPr lang="en-US" sz="1100" b="0" i="0" u="none" strike="noStrike" dirty="0">
                          <a:solidFill>
                            <a:srgbClr val="192168"/>
                          </a:solidFill>
                          <a:latin typeface="+mn-lt"/>
                        </a:rPr>
                        <a:t>47-2181</a:t>
                      </a:r>
                    </a:p>
                  </a:txBody>
                  <a:tcPr marL="9525" marR="9525" marT="9525" marB="0" anchor="b"/>
                </a:tc>
                <a:tc>
                  <a:txBody>
                    <a:bodyPr/>
                    <a:lstStyle/>
                    <a:p>
                      <a:pPr algn="l" fontAlgn="b"/>
                      <a:r>
                        <a:rPr lang="en-US" sz="1100" b="0" i="0" u="none" strike="noStrike">
                          <a:solidFill>
                            <a:srgbClr val="192168"/>
                          </a:solidFill>
                          <a:latin typeface="+mn-lt"/>
                        </a:rPr>
                        <a:t>Roofers</a:t>
                      </a:r>
                    </a:p>
                  </a:txBody>
                  <a:tcPr marL="9525" marR="9525" marT="9525" marB="0" anchor="b"/>
                </a:tc>
                <a:tc>
                  <a:txBody>
                    <a:bodyPr/>
                    <a:lstStyle/>
                    <a:p>
                      <a:pPr algn="r" fontAlgn="b"/>
                      <a:r>
                        <a:rPr lang="en-US" sz="1100" b="0" i="0" u="none" strike="noStrike">
                          <a:solidFill>
                            <a:srgbClr val="192168"/>
                          </a:solidFill>
                          <a:latin typeface="+mn-lt"/>
                        </a:rPr>
                        <a:t>                     2,850 </a:t>
                      </a:r>
                    </a:p>
                  </a:txBody>
                  <a:tcPr marL="9144" marR="45720" marT="9144" marB="0" anchor="b"/>
                </a:tc>
                <a:tc>
                  <a:txBody>
                    <a:bodyPr/>
                    <a:lstStyle/>
                    <a:p>
                      <a:pPr algn="r" fontAlgn="b"/>
                      <a:r>
                        <a:rPr lang="en-US" sz="1100" b="0" i="0" u="none" strike="noStrike">
                          <a:solidFill>
                            <a:srgbClr val="192168"/>
                          </a:solidFill>
                          <a:latin typeface="+mn-lt"/>
                        </a:rPr>
                        <a:t>0.33</a:t>
                      </a:r>
                    </a:p>
                  </a:txBody>
                  <a:tcPr marL="9144" marR="45720" marT="9144" marB="0" anchor="b"/>
                </a:tc>
                <a:tc>
                  <a:txBody>
                    <a:bodyPr/>
                    <a:lstStyle/>
                    <a:p>
                      <a:pPr algn="r" fontAlgn="b"/>
                      <a:r>
                        <a:rPr lang="en-US" sz="1100" b="0" i="0" u="none" strike="noStrike" dirty="0">
                          <a:solidFill>
                            <a:srgbClr val="192168"/>
                          </a:solidFill>
                          <a:latin typeface="+mn-lt"/>
                        </a:rPr>
                        <a:t>$33,100</a:t>
                      </a:r>
                    </a:p>
                  </a:txBody>
                  <a:tcPr marL="9144" marR="45720" marT="9144" marB="0" anchor="b"/>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National Employment Matrix</a:t>
            </a:r>
          </a:p>
        </p:txBody>
      </p:sp>
      <p:sp>
        <p:nvSpPr>
          <p:cNvPr id="5" name="Content Placeholder 4"/>
          <p:cNvSpPr>
            <a:spLocks noGrp="1"/>
          </p:cNvSpPr>
          <p:nvPr>
            <p:ph idx="1"/>
          </p:nvPr>
        </p:nvSpPr>
        <p:spPr/>
        <p:txBody>
          <a:bodyPr/>
          <a:lstStyle/>
          <a:p>
            <a:r>
              <a:rPr lang="en-US" dirty="0" smtClean="0"/>
              <a:t>Projected-year matrix (2018)</a:t>
            </a:r>
          </a:p>
          <a:p>
            <a:pPr lvl="1"/>
            <a:r>
              <a:rPr lang="en-US" dirty="0" smtClean="0"/>
              <a:t>Ratios projected to capture expected change from factors affecting utilization of occupations within industries		</a:t>
            </a:r>
          </a:p>
          <a:p>
            <a:pPr lvl="2"/>
            <a:r>
              <a:rPr lang="en-US" dirty="0" smtClean="0"/>
              <a:t>Changes in technology</a:t>
            </a:r>
          </a:p>
          <a:p>
            <a:pPr lvl="2"/>
            <a:r>
              <a:rPr lang="en-US" dirty="0" smtClean="0"/>
              <a:t>Changes in product mix</a:t>
            </a:r>
          </a:p>
          <a:p>
            <a:pPr lvl="2"/>
            <a:r>
              <a:rPr lang="en-US" dirty="0" smtClean="0"/>
              <a:t>Changes in business practices</a:t>
            </a:r>
          </a:p>
          <a:p>
            <a:pPr lvl="1"/>
            <a:r>
              <a:rPr lang="en-US" dirty="0" smtClean="0"/>
              <a:t>Developed using “ratio analysis”</a:t>
            </a:r>
          </a:p>
          <a:p>
            <a:pPr lvl="2"/>
            <a:r>
              <a:rPr lang="en-US" dirty="0" smtClean="0"/>
              <a:t>Results in “change factor matrix” </a:t>
            </a:r>
          </a:p>
          <a:p>
            <a:pPr lvl="2"/>
            <a:r>
              <a:rPr lang="en-US" dirty="0" smtClean="0"/>
              <a:t>Rational for change recorded</a:t>
            </a:r>
          </a:p>
          <a:p>
            <a:pPr lvl="1"/>
            <a:endParaRPr lang="en-US" dirty="0"/>
          </a:p>
        </p:txBody>
      </p:sp>
      <p:sp>
        <p:nvSpPr>
          <p:cNvPr id="6" name="Rectangle 5"/>
          <p:cNvSpPr/>
          <p:nvPr/>
        </p:nvSpPr>
        <p:spPr>
          <a:xfrm>
            <a:off x="8229600" y="6477000"/>
            <a:ext cx="380232" cy="276999"/>
          </a:xfrm>
          <a:prstGeom prst="rect">
            <a:avLst/>
          </a:prstGeom>
        </p:spPr>
        <p:txBody>
          <a:bodyPr wrap="none">
            <a:spAutoFit/>
          </a:bodyPr>
          <a:lstStyle/>
          <a:p>
            <a:fld id="{7D76D564-5361-4E4D-8DA5-A3EA098FA182}" type="slidenum">
              <a:rPr lang="en-US" sz="1200" smtClean="0">
                <a:latin typeface="Verdana" pitchFamily="34" charset="0"/>
              </a:rPr>
              <a:pPr/>
              <a:t>11</a:t>
            </a:fld>
            <a:endParaRPr lang="en-US" sz="1200" dirty="0">
              <a:latin typeface="Verdana"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txBox="1">
            <a:spLocks noGrp="1"/>
          </p:cNvSpPr>
          <p:nvPr/>
        </p:nvSpPr>
        <p:spPr bwMode="auto">
          <a:xfrm>
            <a:off x="8229600" y="6477000"/>
            <a:ext cx="392112" cy="476250"/>
          </a:xfrm>
          <a:prstGeom prst="rect">
            <a:avLst/>
          </a:prstGeom>
          <a:noFill/>
          <a:ln w="9525">
            <a:noFill/>
            <a:miter lim="800000"/>
            <a:headEnd/>
            <a:tailEnd/>
          </a:ln>
        </p:spPr>
        <p:txBody>
          <a:bodyPr/>
          <a:lstStyle/>
          <a:p>
            <a:pPr algn="ctr"/>
            <a:fld id="{697625EB-3D50-4F6E-9758-3BE6CB7BEEC2}" type="slidenum">
              <a:rPr lang="en-US" sz="1200">
                <a:latin typeface="Verdana" pitchFamily="34" charset="0"/>
              </a:rPr>
              <a:pPr algn="ctr"/>
              <a:t>12</a:t>
            </a:fld>
            <a:endParaRPr lang="en-US" sz="1200" dirty="0">
              <a:latin typeface="Verdana" pitchFamily="34" charset="0"/>
            </a:endParaRPr>
          </a:p>
        </p:txBody>
      </p:sp>
      <p:sp>
        <p:nvSpPr>
          <p:cNvPr id="40963" name="Rectangle 6"/>
          <p:cNvSpPr>
            <a:spLocks noGrp="1" noChangeArrowheads="1"/>
          </p:cNvSpPr>
          <p:nvPr>
            <p:ph type="title"/>
          </p:nvPr>
        </p:nvSpPr>
        <p:spPr/>
        <p:txBody>
          <a:bodyPr/>
          <a:lstStyle/>
          <a:p>
            <a:pPr eaLnBrk="1" hangingPunct="1"/>
            <a:r>
              <a:rPr lang="en-US" dirty="0" smtClean="0"/>
              <a:t>National Employment Matrix</a:t>
            </a:r>
          </a:p>
        </p:txBody>
      </p:sp>
      <p:sp>
        <p:nvSpPr>
          <p:cNvPr id="40964" name="Rectangle 7"/>
          <p:cNvSpPr>
            <a:spLocks noGrp="1" noChangeArrowheads="1"/>
          </p:cNvSpPr>
          <p:nvPr>
            <p:ph idx="1"/>
          </p:nvPr>
        </p:nvSpPr>
        <p:spPr/>
        <p:txBody>
          <a:bodyPr/>
          <a:lstStyle/>
          <a:p>
            <a:pPr eaLnBrk="1" hangingPunct="1"/>
            <a:r>
              <a:rPr lang="en-US" dirty="0" smtClean="0"/>
              <a:t>Multiply projected industry employment by the projected staffing pattern</a:t>
            </a:r>
          </a:p>
          <a:p>
            <a:pPr lvl="1" eaLnBrk="1" hangingPunct="1"/>
            <a:r>
              <a:rPr lang="en-US" dirty="0" smtClean="0"/>
              <a:t>Results in projected employment by occupation for each industry</a:t>
            </a:r>
          </a:p>
          <a:p>
            <a:pPr eaLnBrk="1" hangingPunct="1"/>
            <a:r>
              <a:rPr lang="en-US" dirty="0" smtClean="0"/>
              <a:t>Sum the results for each occupation across all industries</a:t>
            </a:r>
          </a:p>
          <a:p>
            <a:pPr lvl="1" eaLnBrk="1" hangingPunct="1"/>
            <a:r>
              <a:rPr lang="en-US" dirty="0" smtClean="0"/>
              <a:t>Results in total projected employment by occupation</a:t>
            </a:r>
            <a:br>
              <a:rPr lang="en-US" dirty="0" smtClean="0"/>
            </a:br>
            <a:endParaRPr lang="en-US" dirty="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txBox="1">
            <a:spLocks noGrp="1"/>
          </p:cNvSpPr>
          <p:nvPr/>
        </p:nvSpPr>
        <p:spPr bwMode="auto">
          <a:xfrm>
            <a:off x="8229600" y="6477000"/>
            <a:ext cx="392112" cy="476250"/>
          </a:xfrm>
          <a:prstGeom prst="rect">
            <a:avLst/>
          </a:prstGeom>
          <a:noFill/>
          <a:ln w="9525">
            <a:noFill/>
            <a:miter lim="800000"/>
            <a:headEnd/>
            <a:tailEnd/>
          </a:ln>
        </p:spPr>
        <p:txBody>
          <a:bodyPr/>
          <a:lstStyle/>
          <a:p>
            <a:pPr algn="ctr"/>
            <a:fld id="{697625EB-3D50-4F6E-9758-3BE6CB7BEEC2}" type="slidenum">
              <a:rPr lang="en-US" sz="1200">
                <a:latin typeface="Verdana" pitchFamily="34" charset="0"/>
              </a:rPr>
              <a:pPr algn="ctr"/>
              <a:t>13</a:t>
            </a:fld>
            <a:endParaRPr lang="en-US" sz="1200" dirty="0">
              <a:latin typeface="Verdana" pitchFamily="34" charset="0"/>
            </a:endParaRPr>
          </a:p>
        </p:txBody>
      </p:sp>
      <p:sp>
        <p:nvSpPr>
          <p:cNvPr id="40963" name="Rectangle 6"/>
          <p:cNvSpPr>
            <a:spLocks noGrp="1" noChangeArrowheads="1"/>
          </p:cNvSpPr>
          <p:nvPr>
            <p:ph type="title"/>
          </p:nvPr>
        </p:nvSpPr>
        <p:spPr/>
        <p:txBody>
          <a:bodyPr/>
          <a:lstStyle/>
          <a:p>
            <a:pPr eaLnBrk="1" hangingPunct="1"/>
            <a:r>
              <a:rPr lang="en-US" dirty="0" smtClean="0"/>
              <a:t>National Employment Matrix</a:t>
            </a:r>
          </a:p>
        </p:txBody>
      </p:sp>
      <p:sp>
        <p:nvSpPr>
          <p:cNvPr id="40964" name="Rectangle 7"/>
          <p:cNvSpPr>
            <a:spLocks noGrp="1" noChangeArrowheads="1"/>
          </p:cNvSpPr>
          <p:nvPr>
            <p:ph idx="1"/>
          </p:nvPr>
        </p:nvSpPr>
        <p:spPr/>
        <p:txBody>
          <a:bodyPr/>
          <a:lstStyle/>
          <a:p>
            <a:pPr eaLnBrk="1" hangingPunct="1"/>
            <a:r>
              <a:rPr lang="en-US" dirty="0" smtClean="0"/>
              <a:t>Answers questions such as:</a:t>
            </a:r>
          </a:p>
          <a:p>
            <a:pPr lvl="1" eaLnBrk="1" hangingPunct="1"/>
            <a:r>
              <a:rPr lang="en-US" dirty="0" smtClean="0"/>
              <a:t>In 2008, what percent of all workers in the Residential building construction industry work in the occupation Construction Managers? </a:t>
            </a:r>
          </a:p>
          <a:p>
            <a:pPr lvl="1" eaLnBrk="1" hangingPunct="1"/>
            <a:r>
              <a:rPr lang="en-US" dirty="0" smtClean="0"/>
              <a:t>In 2018, what percent of all workers in the Residential building construction industry do we expect to work in the occupation Construction Managers?</a:t>
            </a:r>
            <a:br>
              <a:rPr lang="en-US" dirty="0" smtClean="0"/>
            </a:br>
            <a:endParaRPr lang="en-US"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371600"/>
          </a:xfrm>
        </p:spPr>
        <p:txBody>
          <a:bodyPr/>
          <a:lstStyle/>
          <a:p>
            <a:r>
              <a:rPr lang="en-US" sz="3400" dirty="0" smtClean="0"/>
              <a:t>National Employment Matrix, </a:t>
            </a:r>
            <a:br>
              <a:rPr lang="en-US" sz="3400" dirty="0" smtClean="0"/>
            </a:br>
            <a:r>
              <a:rPr lang="en-US" sz="3400" dirty="0" smtClean="0"/>
              <a:t> Residential building construction</a:t>
            </a:r>
            <a:endParaRPr lang="en-US" sz="3400" dirty="0"/>
          </a:p>
        </p:txBody>
      </p:sp>
      <p:sp>
        <p:nvSpPr>
          <p:cNvPr id="3" name="Slide Number Placeholder 2"/>
          <p:cNvSpPr>
            <a:spLocks noGrp="1"/>
          </p:cNvSpPr>
          <p:nvPr>
            <p:ph type="sldNum" sz="quarter" idx="12"/>
          </p:nvPr>
        </p:nvSpPr>
        <p:spPr>
          <a:xfrm>
            <a:off x="8153400" y="6492875"/>
            <a:ext cx="457200" cy="365125"/>
          </a:xfrm>
        </p:spPr>
        <p:txBody>
          <a:bodyPr/>
          <a:lstStyle/>
          <a:p>
            <a:pPr>
              <a:defRPr/>
            </a:pPr>
            <a:fld id="{CA9A45D5-64E0-418F-A87A-22A327314AC5}" type="slidenum">
              <a:rPr lang="en-US" smtClean="0"/>
              <a:pPr>
                <a:defRPr/>
              </a:pPr>
              <a:t>14</a:t>
            </a:fld>
            <a:endParaRPr lang="en-US" dirty="0"/>
          </a:p>
        </p:txBody>
      </p:sp>
      <p:sp>
        <p:nvSpPr>
          <p:cNvPr id="5" name="Right Arrow 4"/>
          <p:cNvSpPr/>
          <p:nvPr/>
        </p:nvSpPr>
        <p:spPr>
          <a:xfrm rot="12037150">
            <a:off x="3065412" y="6244795"/>
            <a:ext cx="445008" cy="179832"/>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able 5"/>
          <p:cNvGraphicFramePr>
            <a:graphicFrameLocks noGrp="1"/>
          </p:cNvGraphicFramePr>
          <p:nvPr/>
        </p:nvGraphicFramePr>
        <p:xfrm>
          <a:off x="838200" y="1600200"/>
          <a:ext cx="7924799" cy="4909823"/>
        </p:xfrm>
        <a:graphic>
          <a:graphicData uri="http://schemas.openxmlformats.org/drawingml/2006/table">
            <a:tbl>
              <a:tblPr/>
              <a:tblGrid>
                <a:gridCol w="571905"/>
                <a:gridCol w="2857095"/>
                <a:gridCol w="533400"/>
                <a:gridCol w="609600"/>
                <a:gridCol w="651164"/>
                <a:gridCol w="491836"/>
                <a:gridCol w="588818"/>
                <a:gridCol w="540327"/>
                <a:gridCol w="471055"/>
                <a:gridCol w="609599"/>
              </a:tblGrid>
              <a:tr h="168759">
                <a:tc gridSpan="10">
                  <a:txBody>
                    <a:bodyPr/>
                    <a:lstStyle/>
                    <a:p>
                      <a:pPr algn="l" fontAlgn="b"/>
                      <a:r>
                        <a:rPr lang="en-US" sz="1000" b="1" i="0" u="none" strike="noStrike" dirty="0">
                          <a:solidFill>
                            <a:srgbClr val="000000"/>
                          </a:solidFill>
                          <a:latin typeface="Arial"/>
                        </a:rPr>
                        <a:t>E</a:t>
                      </a:r>
                      <a:r>
                        <a:rPr lang="en-US" sz="1000" b="1" i="0" u="none" strike="noStrike" baseline="0" dirty="0">
                          <a:solidFill>
                            <a:srgbClr val="000000"/>
                          </a:solidFill>
                          <a:latin typeface="Arial"/>
                        </a:rPr>
                        <a:t>mpl</a:t>
                      </a:r>
                      <a:r>
                        <a:rPr lang="en-US" sz="1000" b="1" i="0" u="none" strike="noStrike" dirty="0">
                          <a:solidFill>
                            <a:srgbClr val="000000"/>
                          </a:solidFill>
                          <a:latin typeface="Arial"/>
                        </a:rPr>
                        <a:t>oyment by industry, occupation, and percent distribution, 2008 and projected 2018.</a:t>
                      </a:r>
                    </a:p>
                  </a:txBody>
                  <a:tcPr marL="4883" marR="4883" marT="4883"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8357">
                <a:tc>
                  <a:txBody>
                    <a:bodyPr/>
                    <a:lstStyle/>
                    <a:p>
                      <a:pPr algn="l" fontAlgn="b"/>
                      <a:r>
                        <a:rPr lang="en-US" sz="1000" b="0" i="0" u="none" strike="noStrike">
                          <a:solidFill>
                            <a:srgbClr val="000000"/>
                          </a:solidFill>
                          <a:latin typeface="Arial"/>
                        </a:rPr>
                        <a:t>236100</a:t>
                      </a:r>
                    </a:p>
                  </a:txBody>
                  <a:tcPr marL="4883" marR="4883" marT="4883" marB="0" anchor="b">
                    <a:lnL>
                      <a:noFill/>
                    </a:lnL>
                    <a:lnR>
                      <a:noFill/>
                    </a:lnR>
                    <a:lnT>
                      <a:noFill/>
                    </a:lnT>
                    <a:lnB w="12700" cap="flat" cmpd="sng" algn="ctr">
                      <a:solidFill>
                        <a:schemeClr val="tx1"/>
                      </a:solidFill>
                      <a:prstDash val="solid"/>
                      <a:round/>
                      <a:headEnd type="none" w="med" len="med"/>
                      <a:tailEnd type="none" w="med" len="med"/>
                    </a:lnB>
                  </a:tcPr>
                </a:tc>
                <a:tc gridSpan="9">
                  <a:txBody>
                    <a:bodyPr/>
                    <a:lstStyle/>
                    <a:p>
                      <a:pPr algn="l" fontAlgn="ctr"/>
                      <a:r>
                        <a:rPr lang="en-US" sz="1000" b="0" i="0" u="none" strike="noStrike" dirty="0">
                          <a:solidFill>
                            <a:srgbClr val="000000"/>
                          </a:solidFill>
                          <a:latin typeface="Arial"/>
                        </a:rPr>
                        <a:t>Residential building </a:t>
                      </a:r>
                      <a:r>
                        <a:rPr lang="en-US" sz="1000" b="0" i="0" u="none" strike="noStrike" dirty="0" smtClean="0">
                          <a:solidFill>
                            <a:srgbClr val="000000"/>
                          </a:solidFill>
                          <a:latin typeface="Arial"/>
                        </a:rPr>
                        <a:t>construction (employment in thousands)</a:t>
                      </a:r>
                      <a:endParaRPr lang="en-US" sz="1000" b="0" i="0" u="none" strike="noStrike" dirty="0">
                        <a:solidFill>
                          <a:srgbClr val="000000"/>
                        </a:solidFill>
                        <a:latin typeface="Arial"/>
                      </a:endParaRPr>
                    </a:p>
                  </a:txBody>
                  <a:tcPr marL="4883" marR="4883" marT="4883" marB="0" anchor="ctr">
                    <a:lnL>
                      <a:noFill/>
                    </a:lnL>
                    <a:lnR>
                      <a:noFill/>
                    </a:lnR>
                    <a:lnT>
                      <a:noFill/>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8357">
                <a:tc rowSpan="2" gridSpan="2">
                  <a:txBody>
                    <a:bodyPr/>
                    <a:lstStyle/>
                    <a:p>
                      <a:pPr algn="ctr" fontAlgn="ctr"/>
                      <a:r>
                        <a:rPr lang="en-US" sz="1000" b="0" i="0" u="none" strike="noStrike" dirty="0">
                          <a:solidFill>
                            <a:srgbClr val="000000"/>
                          </a:solidFill>
                          <a:latin typeface="Arial"/>
                        </a:rPr>
                        <a:t>Occupation</a:t>
                      </a:r>
                    </a:p>
                  </a:txBody>
                  <a:tcPr marL="4883" marR="4883" marT="488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en-US"/>
                    </a:p>
                  </a:txBody>
                  <a:tcPr/>
                </a:tc>
                <a:tc gridSpan="3">
                  <a:txBody>
                    <a:bodyPr/>
                    <a:lstStyle/>
                    <a:p>
                      <a:pPr algn="ctr" fontAlgn="ctr"/>
                      <a:r>
                        <a:rPr lang="en-US" sz="1000" b="0" i="0" u="none" strike="noStrike">
                          <a:solidFill>
                            <a:srgbClr val="000000"/>
                          </a:solidFill>
                          <a:latin typeface="Arial"/>
                        </a:rPr>
                        <a:t>2008</a:t>
                      </a:r>
                    </a:p>
                  </a:txBody>
                  <a:tcPr marL="4883" marR="4883" marT="488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000" b="0" i="0" u="none" strike="noStrike">
                          <a:solidFill>
                            <a:srgbClr val="000000"/>
                          </a:solidFill>
                          <a:latin typeface="Arial"/>
                        </a:rPr>
                        <a:t>2018</a:t>
                      </a:r>
                    </a:p>
                  </a:txBody>
                  <a:tcPr marL="4883" marR="4883" marT="4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rowSpan="2">
                  <a:txBody>
                    <a:bodyPr/>
                    <a:lstStyle/>
                    <a:p>
                      <a:pPr algn="ctr" fontAlgn="ctr"/>
                      <a:r>
                        <a:rPr lang="en-US" sz="1000" b="0" i="0" u="none" strike="noStrike" dirty="0">
                          <a:solidFill>
                            <a:srgbClr val="000000"/>
                          </a:solidFill>
                          <a:latin typeface="Arial"/>
                        </a:rPr>
                        <a:t>Percent change</a:t>
                      </a:r>
                    </a:p>
                  </a:txBody>
                  <a:tcPr marL="4883" marR="4883" marT="4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smtClean="0">
                          <a:solidFill>
                            <a:srgbClr val="000000"/>
                          </a:solidFill>
                          <a:latin typeface="Arial"/>
                        </a:rPr>
                        <a:t>Employ-</a:t>
                      </a:r>
                      <a:r>
                        <a:rPr lang="en-US" sz="1000" b="0" i="0" u="none" strike="noStrike" dirty="0" err="1" smtClean="0">
                          <a:solidFill>
                            <a:srgbClr val="000000"/>
                          </a:solidFill>
                          <a:latin typeface="Arial"/>
                        </a:rPr>
                        <a:t>ment</a:t>
                      </a:r>
                      <a:r>
                        <a:rPr lang="en-US" sz="1000" b="0" i="0" u="none" strike="noStrike" dirty="0" smtClean="0">
                          <a:solidFill>
                            <a:srgbClr val="000000"/>
                          </a:solidFill>
                          <a:latin typeface="Arial"/>
                        </a:rPr>
                        <a:t> </a:t>
                      </a:r>
                      <a:r>
                        <a:rPr lang="en-US" sz="1000" b="0" i="0" u="none" strike="noStrike" dirty="0">
                          <a:solidFill>
                            <a:srgbClr val="000000"/>
                          </a:solidFill>
                          <a:latin typeface="Arial"/>
                        </a:rPr>
                        <a:t>change</a:t>
                      </a:r>
                    </a:p>
                  </a:txBody>
                  <a:tcPr marL="4883" marR="4883" marT="4883"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390">
                <a:tc gridSpan="2" vMerge="1">
                  <a:txBody>
                    <a:bodyPr/>
                    <a:lstStyle/>
                    <a:p>
                      <a:endParaRPr lang="en-US"/>
                    </a:p>
                  </a:txBody>
                  <a:tcPr/>
                </a:tc>
                <a:tc hMerge="1" vMerge="1">
                  <a:txBody>
                    <a:bodyPr/>
                    <a:lstStyle/>
                    <a:p>
                      <a:endParaRPr lang="en-US"/>
                    </a:p>
                  </a:txBody>
                  <a:tcPr/>
                </a:tc>
                <a:tc>
                  <a:txBody>
                    <a:bodyPr/>
                    <a:lstStyle/>
                    <a:p>
                      <a:pPr algn="ctr" fontAlgn="ctr"/>
                      <a:r>
                        <a:rPr lang="en-US" sz="1000" b="0" i="0" u="none" strike="noStrike" dirty="0" smtClean="0">
                          <a:solidFill>
                            <a:srgbClr val="000000"/>
                          </a:solidFill>
                          <a:latin typeface="Arial"/>
                        </a:rPr>
                        <a:t>Employ-</a:t>
                      </a:r>
                      <a:r>
                        <a:rPr lang="en-US" sz="1000" b="0" i="0" u="none" strike="noStrike" dirty="0" err="1" smtClean="0">
                          <a:solidFill>
                            <a:srgbClr val="000000"/>
                          </a:solidFill>
                          <a:latin typeface="Arial"/>
                        </a:rPr>
                        <a:t>ment</a:t>
                      </a:r>
                      <a:endParaRPr lang="en-US" sz="1000" b="0" i="0" u="none" strike="noStrike" dirty="0">
                        <a:solidFill>
                          <a:srgbClr val="000000"/>
                        </a:solidFill>
                        <a:latin typeface="Arial"/>
                      </a:endParaRPr>
                    </a:p>
                  </a:txBody>
                  <a:tcPr marL="4883" marR="4883" marT="488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Percent of </a:t>
                      </a:r>
                      <a:r>
                        <a:rPr lang="en-US" sz="1000" b="0" i="0" u="none" strike="noStrike" dirty="0" smtClean="0">
                          <a:solidFill>
                            <a:srgbClr val="000000"/>
                          </a:solidFill>
                          <a:latin typeface="Arial"/>
                        </a:rPr>
                        <a:t>industry</a:t>
                      </a:r>
                      <a:endParaRPr lang="en-US" sz="1000" b="0" i="0" u="none" strike="noStrike" dirty="0">
                        <a:solidFill>
                          <a:srgbClr val="000000"/>
                        </a:solidFill>
                        <a:latin typeface="Arial"/>
                      </a:endParaRPr>
                    </a:p>
                  </a:txBody>
                  <a:tcPr marL="4883" marR="4883" marT="4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Percent </a:t>
                      </a:r>
                      <a:r>
                        <a:rPr lang="en-US" sz="1000" b="0" i="0" u="none" strike="noStrike" dirty="0" smtClean="0">
                          <a:solidFill>
                            <a:srgbClr val="000000"/>
                          </a:solidFill>
                          <a:latin typeface="Arial"/>
                        </a:rPr>
                        <a:t>of </a:t>
                      </a:r>
                      <a:r>
                        <a:rPr lang="en-US" sz="1000" b="0" i="0" u="none" strike="noStrike" dirty="0" err="1" smtClean="0">
                          <a:solidFill>
                            <a:srgbClr val="000000"/>
                          </a:solidFill>
                          <a:latin typeface="Arial"/>
                        </a:rPr>
                        <a:t>occupa-tion</a:t>
                      </a:r>
                      <a:endParaRPr lang="en-US" sz="1000" b="0" i="0" u="none" strike="noStrike" dirty="0">
                        <a:solidFill>
                          <a:srgbClr val="000000"/>
                        </a:solidFill>
                        <a:latin typeface="Arial"/>
                      </a:endParaRPr>
                    </a:p>
                  </a:txBody>
                  <a:tcPr marL="4883" marR="4883" marT="4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a:rPr>
                        <a:t>Employ-</a:t>
                      </a:r>
                      <a:r>
                        <a:rPr lang="en-US" sz="1000" b="0" i="0" u="none" strike="noStrike" dirty="0" err="1" smtClean="0">
                          <a:solidFill>
                            <a:srgbClr val="000000"/>
                          </a:solidFill>
                          <a:latin typeface="Arial"/>
                        </a:rPr>
                        <a:t>ment</a:t>
                      </a:r>
                      <a:endParaRPr lang="en-US" sz="1000" b="0" i="0" u="none" strike="noStrike" dirty="0">
                        <a:solidFill>
                          <a:srgbClr val="000000"/>
                        </a:solidFill>
                        <a:latin typeface="Arial"/>
                      </a:endParaRPr>
                    </a:p>
                  </a:txBody>
                  <a:tcPr marL="4883" marR="4883" marT="4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Percent of </a:t>
                      </a:r>
                      <a:r>
                        <a:rPr lang="en-US" sz="1000" b="0" i="0" u="none" strike="noStrike" dirty="0" smtClean="0">
                          <a:solidFill>
                            <a:srgbClr val="000000"/>
                          </a:solidFill>
                          <a:latin typeface="Arial"/>
                        </a:rPr>
                        <a:t>industry</a:t>
                      </a:r>
                      <a:endParaRPr lang="en-US" sz="1000" b="0" i="0" u="none" strike="noStrike" dirty="0">
                        <a:solidFill>
                          <a:srgbClr val="000000"/>
                        </a:solidFill>
                        <a:latin typeface="Arial"/>
                      </a:endParaRPr>
                    </a:p>
                  </a:txBody>
                  <a:tcPr marL="4883" marR="4883" marT="4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Percent </a:t>
                      </a:r>
                      <a:r>
                        <a:rPr lang="en-US" sz="1000" b="0" i="0" u="none" strike="noStrike" dirty="0" smtClean="0">
                          <a:solidFill>
                            <a:srgbClr val="000000"/>
                          </a:solidFill>
                          <a:latin typeface="Arial"/>
                        </a:rPr>
                        <a:t>of </a:t>
                      </a:r>
                      <a:r>
                        <a:rPr lang="en-US" sz="1000" b="0" i="0" u="none" strike="noStrike" dirty="0" err="1" smtClean="0">
                          <a:solidFill>
                            <a:srgbClr val="000000"/>
                          </a:solidFill>
                          <a:latin typeface="Arial"/>
                        </a:rPr>
                        <a:t>occupa-tion</a:t>
                      </a:r>
                      <a:endParaRPr lang="en-US" sz="1000" b="0" i="0" u="none" strike="noStrike" dirty="0">
                        <a:solidFill>
                          <a:srgbClr val="000000"/>
                        </a:solidFill>
                        <a:latin typeface="Arial"/>
                      </a:endParaRPr>
                    </a:p>
                  </a:txBody>
                  <a:tcPr marL="4883" marR="4883" marT="4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159969">
                <a:tc>
                  <a:txBody>
                    <a:bodyPr/>
                    <a:lstStyle/>
                    <a:p>
                      <a:pPr algn="l" fontAlgn="b"/>
                      <a:r>
                        <a:rPr lang="en-US" sz="1000" b="0" i="0" u="none" strike="noStrike" dirty="0">
                          <a:solidFill>
                            <a:srgbClr val="000000"/>
                          </a:solidFill>
                          <a:latin typeface="Arial"/>
                        </a:rPr>
                        <a:t>00-0000                                                                                                                                                                                                                                                        </a:t>
                      </a:r>
                    </a:p>
                  </a:txBody>
                  <a:tcPr marL="45720" marR="9144" marT="9144"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just" fontAlgn="b"/>
                      <a:r>
                        <a:rPr lang="en-US" sz="1000" b="0" i="0" u="none" strike="noStrike" dirty="0">
                          <a:solidFill>
                            <a:srgbClr val="000000"/>
                          </a:solidFill>
                          <a:latin typeface="Arial"/>
                        </a:rPr>
                        <a:t>Total, all occupations</a:t>
                      </a:r>
                    </a:p>
                  </a:txBody>
                  <a:tcPr marL="4883" marR="4883" marT="4883" marB="0" anchor="b">
                    <a:lnL>
                      <a:noFill/>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1000" b="0" i="0" u="none" strike="noStrike" dirty="0">
                          <a:solidFill>
                            <a:srgbClr val="000000"/>
                          </a:solidFill>
                          <a:latin typeface="Arial"/>
                        </a:rPr>
                        <a:t>832.1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1000" b="0" i="0" u="none" strike="noStrike">
                          <a:solidFill>
                            <a:srgbClr val="000000"/>
                          </a:solidFill>
                          <a:latin typeface="Arial"/>
                        </a:rPr>
                        <a:t>100.00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1000" b="0" i="0" u="none" strike="noStrike">
                          <a:solidFill>
                            <a:srgbClr val="000000"/>
                          </a:solidFill>
                          <a:latin typeface="Arial"/>
                        </a:rPr>
                        <a:t>0.55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1000" b="0" i="0" u="none" strike="noStrike">
                          <a:solidFill>
                            <a:srgbClr val="000000"/>
                          </a:solidFill>
                          <a:latin typeface="Arial"/>
                        </a:rPr>
                        <a:t>996.9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1000" b="0" i="0" u="none" strike="noStrike">
                          <a:solidFill>
                            <a:srgbClr val="000000"/>
                          </a:solidFill>
                          <a:latin typeface="Arial"/>
                        </a:rPr>
                        <a:t>100.00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1000" b="0" i="0" u="none" strike="noStrike">
                          <a:solidFill>
                            <a:srgbClr val="000000"/>
                          </a:solidFill>
                          <a:latin typeface="Arial"/>
                        </a:rPr>
                        <a:t>0.60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1000" b="0" i="0" u="none" strike="noStrike">
                          <a:solidFill>
                            <a:srgbClr val="000000"/>
                          </a:solidFill>
                          <a:latin typeface="Arial"/>
                        </a:rPr>
                        <a:t>19.81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1000" b="0" i="0" u="none" strike="noStrike">
                          <a:solidFill>
                            <a:srgbClr val="000000"/>
                          </a:solidFill>
                          <a:latin typeface="Arial"/>
                        </a:rPr>
                        <a:t>164.8</a:t>
                      </a:r>
                    </a:p>
                  </a:txBody>
                  <a:tcPr marL="9144" marR="45720" marT="9144"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99"/>
                    </a:solidFill>
                  </a:tcPr>
                </a:tc>
              </a:tr>
              <a:tr h="159969">
                <a:tc>
                  <a:txBody>
                    <a:bodyPr/>
                    <a:lstStyle/>
                    <a:p>
                      <a:pPr algn="l" fontAlgn="b"/>
                      <a:r>
                        <a:rPr lang="en-US" sz="1000" b="0" i="0" u="none" strike="noStrike" dirty="0">
                          <a:solidFill>
                            <a:srgbClr val="000000"/>
                          </a:solidFill>
                          <a:latin typeface="Arial"/>
                        </a:rPr>
                        <a:t>11-1300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1000" b="0" i="0" u="none" strike="noStrike" dirty="0">
                          <a:solidFill>
                            <a:srgbClr val="000000"/>
                          </a:solidFill>
                          <a:latin typeface="Arial"/>
                        </a:rPr>
                        <a:t>Management, business, and financial occupations</a:t>
                      </a:r>
                    </a:p>
                  </a:txBody>
                  <a:tcPr marL="43951"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1000" b="0" i="0" u="none" strike="noStrike" dirty="0">
                          <a:solidFill>
                            <a:srgbClr val="000000"/>
                          </a:solidFill>
                          <a:latin typeface="Arial"/>
                        </a:rPr>
                        <a:t>101.1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dirty="0">
                          <a:solidFill>
                            <a:srgbClr val="000000"/>
                          </a:solidFill>
                          <a:latin typeface="Arial"/>
                        </a:rPr>
                        <a:t>12.15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dirty="0">
                          <a:solidFill>
                            <a:srgbClr val="000000"/>
                          </a:solidFill>
                          <a:latin typeface="Arial"/>
                        </a:rPr>
                        <a:t>0.64</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a:solidFill>
                            <a:srgbClr val="000000"/>
                          </a:solidFill>
                          <a:latin typeface="Arial"/>
                        </a:rPr>
                        <a:t>123.2</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a:solidFill>
                            <a:srgbClr val="000000"/>
                          </a:solidFill>
                          <a:latin typeface="Arial"/>
                        </a:rPr>
                        <a:t>12.36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a:solidFill>
                            <a:srgbClr val="000000"/>
                          </a:solidFill>
                          <a:latin typeface="Arial"/>
                        </a:rPr>
                        <a:t>0.71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a:solidFill>
                            <a:srgbClr val="000000"/>
                          </a:solidFill>
                          <a:latin typeface="Arial"/>
                        </a:rPr>
                        <a:t>21.78</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a:solidFill>
                            <a:srgbClr val="000000"/>
                          </a:solidFill>
                          <a:latin typeface="Arial"/>
                        </a:rPr>
                        <a:t>22.0</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solidFill>
                      <a:srgbClr val="FFFF99"/>
                    </a:solidFill>
                  </a:tcPr>
                </a:tc>
              </a:tr>
              <a:tr h="159969">
                <a:tc>
                  <a:txBody>
                    <a:bodyPr/>
                    <a:lstStyle/>
                    <a:p>
                      <a:pPr algn="l" fontAlgn="b"/>
                      <a:r>
                        <a:rPr lang="en-US" sz="1000" b="0" i="0" u="none" strike="noStrike" dirty="0">
                          <a:solidFill>
                            <a:srgbClr val="000000"/>
                          </a:solidFill>
                          <a:latin typeface="Arial"/>
                        </a:rPr>
                        <a:t>11-0000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1000" b="0" i="0" u="none" strike="noStrike">
                          <a:solidFill>
                            <a:srgbClr val="000000"/>
                          </a:solidFill>
                          <a:latin typeface="Arial"/>
                        </a:rPr>
                        <a:t>Management occupations</a:t>
                      </a:r>
                    </a:p>
                  </a:txBody>
                  <a:tcPr marL="87902"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1000" b="0" i="0" u="none" strike="noStrike">
                          <a:solidFill>
                            <a:srgbClr val="000000"/>
                          </a:solidFill>
                          <a:latin typeface="Arial"/>
                        </a:rPr>
                        <a:t>67.1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a:solidFill>
                            <a:srgbClr val="000000"/>
                          </a:solidFill>
                          <a:latin typeface="Arial"/>
                        </a:rPr>
                        <a:t>8.06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a:solidFill>
                            <a:srgbClr val="000000"/>
                          </a:solidFill>
                          <a:latin typeface="Arial"/>
                        </a:rPr>
                        <a:t>0.75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a:solidFill>
                            <a:srgbClr val="000000"/>
                          </a:solidFill>
                          <a:latin typeface="Arial"/>
                        </a:rPr>
                        <a:t>80.4</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a:solidFill>
                            <a:srgbClr val="000000"/>
                          </a:solidFill>
                          <a:latin typeface="Arial"/>
                        </a:rPr>
                        <a:t>8.07</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dirty="0">
                          <a:solidFill>
                            <a:srgbClr val="000000"/>
                          </a:solidFill>
                          <a:latin typeface="Arial"/>
                        </a:rPr>
                        <a:t>0.86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dirty="0">
                          <a:solidFill>
                            <a:srgbClr val="000000"/>
                          </a:solidFill>
                          <a:latin typeface="Arial"/>
                        </a:rPr>
                        <a:t>19.93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dirty="0">
                          <a:solidFill>
                            <a:srgbClr val="000000"/>
                          </a:solidFill>
                          <a:latin typeface="Arial"/>
                        </a:rPr>
                        <a:t>13.4</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solidFill>
                      <a:srgbClr val="FFFF99"/>
                    </a:solidFill>
                  </a:tcPr>
                </a:tc>
              </a:tr>
              <a:tr h="159969">
                <a:tc>
                  <a:txBody>
                    <a:bodyPr/>
                    <a:lstStyle/>
                    <a:p>
                      <a:pPr algn="l" fontAlgn="b"/>
                      <a:r>
                        <a:rPr lang="en-US" sz="1000" b="0" i="0" u="none" strike="noStrike" dirty="0">
                          <a:solidFill>
                            <a:srgbClr val="000000"/>
                          </a:solidFill>
                          <a:latin typeface="Arial"/>
                        </a:rPr>
                        <a:t>11-1000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Top executives</a:t>
                      </a:r>
                    </a:p>
                  </a:txBody>
                  <a:tcPr marL="131853"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17.3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2.08</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0.79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18.4</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1.85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0.84</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6.33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1.1</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11-1011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Chief executives</a:t>
                      </a:r>
                    </a:p>
                  </a:txBody>
                  <a:tcPr marL="175804"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2.3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0.27</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0.57</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2.4</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0.24</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0.60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4.35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11-1021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Arial"/>
                        </a:rPr>
                        <a:t>General and operations managers</a:t>
                      </a:r>
                    </a:p>
                  </a:txBody>
                  <a:tcPr marL="175804"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15.0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1.81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0.87</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16.0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1.61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0.93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6.63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1.0</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311797">
                <a:tc>
                  <a:txBody>
                    <a:bodyPr/>
                    <a:lstStyle/>
                    <a:p>
                      <a:pPr algn="l" fontAlgn="b"/>
                      <a:r>
                        <a:rPr lang="en-US" sz="1000" b="0" i="0" u="none" strike="noStrike" dirty="0">
                          <a:solidFill>
                            <a:srgbClr val="000000"/>
                          </a:solidFill>
                          <a:latin typeface="Arial"/>
                        </a:rPr>
                        <a:t>11-2000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Advertising, marketing, promotions, public relations, and sales managers</a:t>
                      </a:r>
                    </a:p>
                  </a:txBody>
                  <a:tcPr marL="131853"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2.4</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0.29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0.38</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2.9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0.29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0.41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22.07</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0.5</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11-2020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Marketing and sales managers</a:t>
                      </a:r>
                    </a:p>
                  </a:txBody>
                  <a:tcPr marL="175804"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2.3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0.27</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0.43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2.8</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0.28</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0.46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22.59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0.5</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11-2021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Marketing managers</a:t>
                      </a:r>
                    </a:p>
                  </a:txBody>
                  <a:tcPr marL="219755"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0.9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0.52</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0.53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15.21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11-2022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Arial"/>
                        </a:rPr>
                        <a:t>Sales managers</a:t>
                      </a:r>
                    </a:p>
                  </a:txBody>
                  <a:tcPr marL="219755"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1.4</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0.39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1.7</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0.17</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0.43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27.53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0.4</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11-2031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Public relations managers</a:t>
                      </a:r>
                    </a:p>
                  </a:txBody>
                  <a:tcPr marL="175804"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15.70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0.0</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11-3000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Operations specialties managers</a:t>
                      </a:r>
                    </a:p>
                  </a:txBody>
                  <a:tcPr marL="131853"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4.3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0.52</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0.28</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5.0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0.50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0.30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15.87</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0.7</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11-3011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Arial"/>
                        </a:rPr>
                        <a:t>Administrative services managers</a:t>
                      </a:r>
                    </a:p>
                  </a:txBody>
                  <a:tcPr marL="175804"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0.9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0.36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0.38</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16.99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0.2</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11-3031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Financial managers</a:t>
                      </a:r>
                    </a:p>
                  </a:txBody>
                  <a:tcPr marL="175804"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2.2</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0.26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0.40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2.5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0.25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0.43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15.75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0.3</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11-3040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Human resources managers</a:t>
                      </a:r>
                    </a:p>
                  </a:txBody>
                  <a:tcPr marL="175804"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0.02</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0.2</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0.02</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0.12</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16.86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0.0</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11-3041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Compensation and benefits managers</a:t>
                      </a:r>
                    </a:p>
                  </a:txBody>
                  <a:tcPr marL="219755"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17.11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0.0</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11-3049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All other human resources managers</a:t>
                      </a:r>
                    </a:p>
                  </a:txBody>
                  <a:tcPr marL="219755"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0.10</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16.64</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0.0</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11-3051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Industrial production managers</a:t>
                      </a:r>
                    </a:p>
                  </a:txBody>
                  <a:tcPr marL="175804"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12.85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0.0</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11-3061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Purchasing managers</a:t>
                      </a:r>
                    </a:p>
                  </a:txBody>
                  <a:tcPr marL="175804"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0.8</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1.11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0.09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1.25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14.72</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0.1</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11-9000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Other management occupations</a:t>
                      </a:r>
                    </a:p>
                  </a:txBody>
                  <a:tcPr marL="131853"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latin typeface="Arial"/>
                        </a:rPr>
                        <a:t>43.1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5.17</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0.95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54.1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5.43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1.13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Arial"/>
                        </a:rPr>
                        <a:t>25.69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11.1</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9969">
                <a:tc>
                  <a:txBody>
                    <a:bodyPr/>
                    <a:lstStyle/>
                    <a:p>
                      <a:pPr algn="l" fontAlgn="b"/>
                      <a:r>
                        <a:rPr lang="en-US" sz="1000" b="0" i="0" u="none" strike="noStrike" dirty="0">
                          <a:solidFill>
                            <a:srgbClr val="000000"/>
                          </a:solidFill>
                          <a:latin typeface="Arial"/>
                        </a:rPr>
                        <a:t>11-9021                                                                                                                                                                                                                                                        </a:t>
                      </a:r>
                    </a:p>
                  </a:txBody>
                  <a:tcPr marL="45720" marR="9144" marT="9144"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b"/>
                      <a:r>
                        <a:rPr lang="en-US" sz="1000" b="0" i="0" u="none" strike="noStrike" dirty="0">
                          <a:solidFill>
                            <a:srgbClr val="000000"/>
                          </a:solidFill>
                          <a:latin typeface="Arial"/>
                        </a:rPr>
                        <a:t>Construction managers</a:t>
                      </a:r>
                    </a:p>
                  </a:txBody>
                  <a:tcPr marL="175804"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fontAlgn="b"/>
                      <a:r>
                        <a:rPr lang="en-US" sz="1000" b="0" i="0" u="none" strike="noStrike" dirty="0">
                          <a:solidFill>
                            <a:srgbClr val="000000"/>
                          </a:solidFill>
                          <a:latin typeface="Arial"/>
                        </a:rPr>
                        <a:t>39.5</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4.74</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7.16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49.9</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5.01</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7.73</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26.56</a:t>
                      </a:r>
                    </a:p>
                  </a:txBody>
                  <a:tcPr marL="9144" marR="45720" marT="9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dirty="0">
                          <a:solidFill>
                            <a:srgbClr val="000000"/>
                          </a:solidFill>
                          <a:latin typeface="Arial"/>
                        </a:rPr>
                        <a:t>10.5</a:t>
                      </a:r>
                    </a:p>
                  </a:txBody>
                  <a:tcPr marL="9144" marR="45720" marT="9144" marB="0" anchor="b">
                    <a:lnL w="6350" cap="flat" cmpd="sng" algn="ctr">
                      <a:solidFill>
                        <a:srgbClr val="000000"/>
                      </a:solidFill>
                      <a:prstDash val="solid"/>
                      <a:round/>
                      <a:headEnd type="none" w="med" len="med"/>
                      <a:tailEnd type="none" w="med" len="med"/>
                    </a:lnL>
                    <a:lnR>
                      <a:noFill/>
                    </a:lnR>
                    <a:lnT>
                      <a:noFill/>
                    </a:lnT>
                    <a:lnB>
                      <a:noFill/>
                    </a:lnB>
                  </a:tcPr>
                </a:tc>
              </a:tr>
              <a:tr h="155750">
                <a:tc gridSpan="10">
                  <a:txBody>
                    <a:bodyPr/>
                    <a:lstStyle/>
                    <a:p>
                      <a:pPr algn="l" fontAlgn="b"/>
                      <a:r>
                        <a:rPr lang="en-US" sz="1000" b="0" i="0" u="none" strike="noStrike" dirty="0" smtClean="0">
                          <a:solidFill>
                            <a:srgbClr val="000000"/>
                          </a:solidFill>
                          <a:latin typeface="Arial"/>
                        </a:rPr>
                        <a:t>Continued….</a:t>
                      </a:r>
                      <a:endParaRPr lang="en-US" sz="1000" b="0" i="0" u="none" strike="noStrike" dirty="0">
                        <a:solidFill>
                          <a:srgbClr val="000000"/>
                        </a:solidFill>
                        <a:latin typeface="Arial"/>
                      </a:endParaRPr>
                    </a:p>
                  </a:txBody>
                  <a:tcPr marL="4883" marR="4883" marT="4883" marB="0" anchor="b">
                    <a:lnL>
                      <a:noFill/>
                    </a:lnL>
                    <a:lnR>
                      <a:noFill/>
                    </a:lnR>
                    <a:lnT w="12700" cap="flat" cmpd="sng" algn="ctr">
                      <a:no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latin typeface="Arial"/>
                      </a:endParaRPr>
                    </a:p>
                  </a:txBody>
                  <a:tcPr marL="175804" marR="4883" marT="488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r" fontAlgn="b"/>
                      <a:endParaRPr lang="en-US" sz="1000" b="0" i="0" u="none" strike="noStrike" dirty="0">
                        <a:solidFill>
                          <a:srgbClr val="000000"/>
                        </a:solidFill>
                        <a:latin typeface="Arial"/>
                      </a:endParaRPr>
                    </a:p>
                  </a:txBody>
                  <a:tcPr marL="4883" marR="4883" marT="4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pPr algn="r" fontAlgn="b"/>
                      <a:endParaRPr lang="en-US" sz="1000" b="0" i="0" u="none" strike="noStrike" dirty="0">
                        <a:solidFill>
                          <a:srgbClr val="000000"/>
                        </a:solidFill>
                        <a:latin typeface="Arial"/>
                      </a:endParaRPr>
                    </a:p>
                  </a:txBody>
                  <a:tcPr marL="4883" marR="4883" marT="4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pPr algn="r" fontAlgn="b"/>
                      <a:endParaRPr lang="en-US" sz="1000" b="0" i="0" u="none" strike="noStrike" dirty="0">
                        <a:solidFill>
                          <a:srgbClr val="000000"/>
                        </a:solidFill>
                        <a:latin typeface="Arial"/>
                      </a:endParaRPr>
                    </a:p>
                  </a:txBody>
                  <a:tcPr marL="4883" marR="4883" marT="4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pPr algn="r" fontAlgn="b"/>
                      <a:endParaRPr lang="en-US" sz="1000" b="0" i="0" u="none" strike="noStrike" dirty="0">
                        <a:solidFill>
                          <a:srgbClr val="000000"/>
                        </a:solidFill>
                        <a:latin typeface="Arial"/>
                      </a:endParaRPr>
                    </a:p>
                  </a:txBody>
                  <a:tcPr marL="4883" marR="4883" marT="4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pPr algn="r" fontAlgn="b"/>
                      <a:endParaRPr lang="en-US" sz="1000" b="0" i="0" u="none" strike="noStrike" dirty="0">
                        <a:solidFill>
                          <a:srgbClr val="000000"/>
                        </a:solidFill>
                        <a:latin typeface="Arial"/>
                      </a:endParaRPr>
                    </a:p>
                  </a:txBody>
                  <a:tcPr marL="4883" marR="4883" marT="4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pPr algn="r" fontAlgn="b"/>
                      <a:endParaRPr lang="en-US" sz="1000" b="0" i="0" u="none" strike="noStrike" dirty="0">
                        <a:solidFill>
                          <a:srgbClr val="000000"/>
                        </a:solidFill>
                        <a:latin typeface="Arial"/>
                      </a:endParaRPr>
                    </a:p>
                  </a:txBody>
                  <a:tcPr marL="4883" marR="4883" marT="4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pPr algn="r" fontAlgn="b"/>
                      <a:endParaRPr lang="en-US" sz="1000" b="0" i="0" u="none" strike="noStrike" dirty="0">
                        <a:solidFill>
                          <a:srgbClr val="000000"/>
                        </a:solidFill>
                        <a:latin typeface="Arial"/>
                      </a:endParaRPr>
                    </a:p>
                  </a:txBody>
                  <a:tcPr marL="4883" marR="4883" marT="4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pPr algn="r" fontAlgn="b"/>
                      <a:endParaRPr lang="en-US" sz="1000" b="0" i="0" u="none" strike="noStrike" dirty="0">
                        <a:solidFill>
                          <a:srgbClr val="000000"/>
                        </a:solidFill>
                        <a:latin typeface="Arial"/>
                      </a:endParaRPr>
                    </a:p>
                  </a:txBody>
                  <a:tcPr marL="4883" marR="4883" marT="4883" marB="0" anchor="b">
                    <a:lnL w="6350" cap="flat" cmpd="sng" algn="ctr">
                      <a:solidFill>
                        <a:srgbClr val="000000"/>
                      </a:solidFill>
                      <a:prstDash val="solid"/>
                      <a:round/>
                      <a:headEnd type="none" w="med" len="med"/>
                      <a:tailEnd type="none" w="med" len="med"/>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1"/>
          <p:cNvSpPr>
            <a:spLocks noGrp="1"/>
          </p:cNvSpPr>
          <p:nvPr>
            <p:ph idx="4294967295"/>
          </p:nvPr>
        </p:nvSpPr>
        <p:spPr>
          <a:xfrm>
            <a:off x="838200" y="1676400"/>
            <a:ext cx="7848600" cy="4330700"/>
          </a:xfrm>
        </p:spPr>
        <p:txBody>
          <a:bodyPr/>
          <a:lstStyle/>
          <a:p>
            <a:r>
              <a:rPr lang="en-US" dirty="0" smtClean="0"/>
              <a:t>Projecting changes in staffing patterns within industries</a:t>
            </a:r>
          </a:p>
          <a:p>
            <a:pPr lvl="1"/>
            <a:r>
              <a:rPr lang="en-US" dirty="0" smtClean="0"/>
              <a:t>Analysts use occupational expertise and empirical evidence to make decisions about how occupational utilization may change over the projections period</a:t>
            </a:r>
          </a:p>
          <a:p>
            <a:pPr lvl="1"/>
            <a:r>
              <a:rPr lang="en-US" dirty="0" smtClean="0"/>
              <a:t>Provide rationale describing forces underlying the recommendation</a:t>
            </a:r>
          </a:p>
          <a:p>
            <a:pPr lvl="1"/>
            <a:r>
              <a:rPr lang="en-US" dirty="0" smtClean="0"/>
              <a:t>Iterative process</a:t>
            </a:r>
          </a:p>
        </p:txBody>
      </p:sp>
      <p:sp>
        <p:nvSpPr>
          <p:cNvPr id="49155" name="Title 2"/>
          <p:cNvSpPr>
            <a:spLocks noGrp="1"/>
          </p:cNvSpPr>
          <p:nvPr>
            <p:ph type="title" idx="4294967295"/>
          </p:nvPr>
        </p:nvSpPr>
        <p:spPr>
          <a:xfrm>
            <a:off x="838200" y="274638"/>
            <a:ext cx="7848600" cy="1096962"/>
          </a:xfrm>
        </p:spPr>
        <p:txBody>
          <a:bodyPr/>
          <a:lstStyle/>
          <a:p>
            <a:r>
              <a:rPr lang="en-US" dirty="0" smtClean="0"/>
              <a:t>Ratio Analysis</a:t>
            </a:r>
          </a:p>
        </p:txBody>
      </p:sp>
      <p:sp>
        <p:nvSpPr>
          <p:cNvPr id="49156" name="Slide Number Placeholder 3"/>
          <p:cNvSpPr txBox="1">
            <a:spLocks noGrp="1"/>
          </p:cNvSpPr>
          <p:nvPr/>
        </p:nvSpPr>
        <p:spPr bwMode="auto">
          <a:xfrm>
            <a:off x="8001000" y="6324600"/>
            <a:ext cx="685800" cy="365125"/>
          </a:xfrm>
          <a:prstGeom prst="rect">
            <a:avLst/>
          </a:prstGeom>
          <a:noFill/>
          <a:ln w="9525">
            <a:noFill/>
            <a:miter lim="800000"/>
            <a:headEnd/>
            <a:tailEnd/>
          </a:ln>
        </p:spPr>
        <p:txBody>
          <a:bodyPr anchor="ctr"/>
          <a:lstStyle/>
          <a:p>
            <a:pPr algn="r"/>
            <a:endParaRPr lang="en-US" sz="1200" dirty="0">
              <a:solidFill>
                <a:srgbClr val="192168"/>
              </a:solidFill>
              <a:latin typeface="Verdana" pitchFamily="34" charset="0"/>
              <a:cs typeface="Tahoma" pitchFamily="34" charset="0"/>
            </a:endParaRPr>
          </a:p>
        </p:txBody>
      </p:sp>
      <p:sp>
        <p:nvSpPr>
          <p:cNvPr id="49157" name="Slide Number Placeholder 4"/>
          <p:cNvSpPr>
            <a:spLocks noGrp="1"/>
          </p:cNvSpPr>
          <p:nvPr>
            <p:ph type="sldNum" sz="quarter" idx="12"/>
          </p:nvPr>
        </p:nvSpPr>
        <p:spPr bwMode="auto">
          <a:xfrm>
            <a:off x="7924800" y="6492875"/>
            <a:ext cx="6858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DA7693E-E0F2-4F81-BF04-34D2C767D12D}" type="slidenum">
              <a:rPr lang="en-US" smtClean="0"/>
              <a:pPr fontAlgn="base">
                <a:spcBef>
                  <a:spcPct val="0"/>
                </a:spcBef>
                <a:spcAft>
                  <a:spcPct val="0"/>
                </a:spcAft>
              </a:pPr>
              <a:t>15</a:t>
            </a:fld>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p:cNvSpPr>
            <a:spLocks noGrp="1"/>
          </p:cNvSpPr>
          <p:nvPr>
            <p:ph idx="1"/>
          </p:nvPr>
        </p:nvSpPr>
        <p:spPr>
          <a:xfrm>
            <a:off x="914400" y="1722438"/>
            <a:ext cx="7924800" cy="4525962"/>
          </a:xfrm>
        </p:spPr>
        <p:txBody>
          <a:bodyPr/>
          <a:lstStyle/>
          <a:p>
            <a:r>
              <a:rPr lang="en-US" dirty="0" smtClean="0"/>
              <a:t>Show proportional change in an occupation’s projected share of industry employment</a:t>
            </a:r>
          </a:p>
          <a:p>
            <a:pPr lvl="1"/>
            <a:r>
              <a:rPr lang="en-US" sz="2200" dirty="0" smtClean="0"/>
              <a:t>Projected-year ratio = change factor x base-year ratio</a:t>
            </a:r>
          </a:p>
          <a:p>
            <a:pPr lvl="1"/>
            <a:r>
              <a:rPr lang="en-US" sz="2200" dirty="0" smtClean="0"/>
              <a:t>For Carpenter’s helpers in Residential building construction:</a:t>
            </a:r>
          </a:p>
          <a:p>
            <a:pPr lvl="1">
              <a:buNone/>
            </a:pPr>
            <a:r>
              <a:rPr lang="en-US" sz="2200" dirty="0" smtClean="0"/>
              <a:t>			4.04 = 1.09 x 3.71</a:t>
            </a:r>
          </a:p>
          <a:p>
            <a:r>
              <a:rPr lang="en-US" dirty="0" smtClean="0"/>
              <a:t>Developed through the Ratio Analysis process</a:t>
            </a:r>
          </a:p>
          <a:p>
            <a:endParaRPr lang="en-US" dirty="0" smtClean="0"/>
          </a:p>
          <a:p>
            <a:pPr lvl="1">
              <a:buFont typeface="Wingdings 3" pitchFamily="18" charset="2"/>
              <a:buNone/>
            </a:pPr>
            <a:endParaRPr lang="en-US" sz="2400" dirty="0" smtClean="0"/>
          </a:p>
        </p:txBody>
      </p:sp>
      <p:sp>
        <p:nvSpPr>
          <p:cNvPr id="48131" name="Title 2"/>
          <p:cNvSpPr>
            <a:spLocks noGrp="1"/>
          </p:cNvSpPr>
          <p:nvPr>
            <p:ph type="title"/>
          </p:nvPr>
        </p:nvSpPr>
        <p:spPr>
          <a:xfrm>
            <a:off x="838200" y="304800"/>
            <a:ext cx="7772400" cy="1096963"/>
          </a:xfrm>
        </p:spPr>
        <p:txBody>
          <a:bodyPr/>
          <a:lstStyle/>
          <a:p>
            <a:r>
              <a:rPr lang="en-US" dirty="0" smtClean="0"/>
              <a:t>Change Factors</a:t>
            </a:r>
          </a:p>
        </p:txBody>
      </p:sp>
      <p:sp>
        <p:nvSpPr>
          <p:cNvPr id="48132" name="Slide Number Placeholder 4"/>
          <p:cNvSpPr>
            <a:spLocks noGrp="1"/>
          </p:cNvSpPr>
          <p:nvPr>
            <p:ph type="sldNum" sz="quarter" idx="12"/>
          </p:nvPr>
        </p:nvSpPr>
        <p:spPr bwMode="auto">
          <a:xfrm>
            <a:off x="7924800" y="6492875"/>
            <a:ext cx="6858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90CB69A0-03EC-4E9E-BF09-84C4D96D07B3}" type="slidenum">
              <a:rPr lang="en-US" smtClean="0"/>
              <a:pPr fontAlgn="base">
                <a:spcBef>
                  <a:spcPct val="0"/>
                </a:spcBef>
                <a:spcAft>
                  <a:spcPct val="0"/>
                </a:spcAft>
              </a:pPr>
              <a:t>16</a:t>
            </a:fld>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1"/>
          <p:cNvSpPr>
            <a:spLocks noGrp="1"/>
          </p:cNvSpPr>
          <p:nvPr>
            <p:ph idx="4294967295"/>
          </p:nvPr>
        </p:nvSpPr>
        <p:spPr>
          <a:xfrm>
            <a:off x="838200" y="1676400"/>
            <a:ext cx="7620000" cy="2590800"/>
          </a:xfrm>
        </p:spPr>
        <p:txBody>
          <a:bodyPr/>
          <a:lstStyle/>
          <a:p>
            <a:r>
              <a:rPr lang="en-US" sz="2800" dirty="0" smtClean="0"/>
              <a:t>Rationales should present a reason why employment of an occupation should change as a share of industry employment</a:t>
            </a:r>
          </a:p>
          <a:p>
            <a:pPr lvl="1"/>
            <a:r>
              <a:rPr lang="en-US" sz="1600" i="1" dirty="0" smtClean="0">
                <a:solidFill>
                  <a:srgbClr val="002060"/>
                </a:solidFill>
                <a:latin typeface="+mj-lt"/>
              </a:rPr>
              <a:t>“A small increase is expected in utilization of Carpenters helpers because prefabricated carpentry work is shipped to construction sites more frequently, these workers will be used as a low-cost alternative to carpenters.”</a:t>
            </a:r>
          </a:p>
          <a:p>
            <a:endParaRPr lang="en-US" sz="1000" dirty="0" smtClean="0"/>
          </a:p>
        </p:txBody>
      </p:sp>
      <p:sp>
        <p:nvSpPr>
          <p:cNvPr id="55299" name="Title 2"/>
          <p:cNvSpPr>
            <a:spLocks noGrp="1"/>
          </p:cNvSpPr>
          <p:nvPr>
            <p:ph type="title" idx="4294967295"/>
          </p:nvPr>
        </p:nvSpPr>
        <p:spPr>
          <a:xfrm>
            <a:off x="762000" y="457200"/>
            <a:ext cx="8001000" cy="868363"/>
          </a:xfrm>
        </p:spPr>
        <p:txBody>
          <a:bodyPr/>
          <a:lstStyle/>
          <a:p>
            <a:r>
              <a:rPr lang="en-US" sz="4000" dirty="0" smtClean="0"/>
              <a:t>Rationales for Ratio Changes</a:t>
            </a:r>
          </a:p>
        </p:txBody>
      </p:sp>
      <p:graphicFrame>
        <p:nvGraphicFramePr>
          <p:cNvPr id="6" name="Table 5"/>
          <p:cNvGraphicFramePr>
            <a:graphicFrameLocks noGrp="1"/>
          </p:cNvGraphicFramePr>
          <p:nvPr/>
        </p:nvGraphicFramePr>
        <p:xfrm>
          <a:off x="838200" y="4267200"/>
          <a:ext cx="8153399" cy="1630680"/>
        </p:xfrm>
        <a:graphic>
          <a:graphicData uri="http://schemas.openxmlformats.org/drawingml/2006/table">
            <a:tbl>
              <a:tblPr firstRow="1" bandRow="1">
                <a:tableStyleId>{5C22544A-7EE6-4342-B048-85BDC9FD1C3A}</a:tableStyleId>
              </a:tblPr>
              <a:tblGrid>
                <a:gridCol w="2076809"/>
                <a:gridCol w="999945"/>
                <a:gridCol w="1692215"/>
                <a:gridCol w="923026"/>
                <a:gridCol w="1102503"/>
                <a:gridCol w="1358901"/>
              </a:tblGrid>
              <a:tr h="625562">
                <a:tc>
                  <a:txBody>
                    <a:bodyPr/>
                    <a:lstStyle/>
                    <a:p>
                      <a:pPr algn="ctr"/>
                      <a:r>
                        <a:rPr lang="en-US" sz="1400" dirty="0" smtClean="0"/>
                        <a:t>Occupation (Industry)</a:t>
                      </a:r>
                      <a:endParaRPr lang="en-US" sz="1400" dirty="0"/>
                    </a:p>
                  </a:txBody>
                  <a:tcPr anchor="ctr"/>
                </a:tc>
                <a:tc>
                  <a:txBody>
                    <a:bodyPr/>
                    <a:lstStyle/>
                    <a:p>
                      <a:pPr algn="ctr"/>
                      <a:r>
                        <a:rPr lang="en-US" sz="1400" dirty="0" smtClean="0"/>
                        <a:t>Percent of Industry</a:t>
                      </a:r>
                      <a:endParaRPr lang="en-US" sz="1400" dirty="0"/>
                    </a:p>
                  </a:txBody>
                  <a:tcPr anchor="ctr"/>
                </a:tc>
                <a:tc>
                  <a:txBody>
                    <a:bodyPr/>
                    <a:lstStyle/>
                    <a:p>
                      <a:pPr algn="ctr"/>
                      <a:r>
                        <a:rPr lang="en-US" sz="1400" dirty="0" smtClean="0"/>
                        <a:t>Projected Industry Growth Rate</a:t>
                      </a:r>
                      <a:endParaRPr lang="en-US" sz="1400" dirty="0"/>
                    </a:p>
                  </a:txBody>
                  <a:tcPr anchor="ctr"/>
                </a:tc>
                <a:tc>
                  <a:txBody>
                    <a:bodyPr/>
                    <a:lstStyle/>
                    <a:p>
                      <a:pPr algn="ctr"/>
                      <a:r>
                        <a:rPr lang="en-US" sz="1400" dirty="0" smtClean="0"/>
                        <a:t>Change Factor</a:t>
                      </a:r>
                      <a:endParaRPr lang="en-US" sz="1400" dirty="0"/>
                    </a:p>
                  </a:txBody>
                  <a:tcPr anchor="ctr"/>
                </a:tc>
                <a:tc>
                  <a:txBody>
                    <a:bodyPr/>
                    <a:lstStyle/>
                    <a:p>
                      <a:pPr algn="ctr"/>
                      <a:r>
                        <a:rPr lang="en-US" sz="1400" dirty="0" smtClean="0"/>
                        <a:t>Projected Percent of Industry</a:t>
                      </a:r>
                      <a:endParaRPr lang="en-US" sz="1400" dirty="0"/>
                    </a:p>
                  </a:txBody>
                  <a:tcPr anchor="ctr"/>
                </a:tc>
                <a:tc>
                  <a:txBody>
                    <a:bodyPr/>
                    <a:lstStyle/>
                    <a:p>
                      <a:pPr algn="ctr"/>
                      <a:r>
                        <a:rPr lang="en-US" sz="1400" dirty="0" smtClean="0"/>
                        <a:t>Occupational Growth Rate</a:t>
                      </a:r>
                      <a:r>
                        <a:rPr lang="en-US" sz="1400" baseline="0" dirty="0"/>
                        <a:t> </a:t>
                      </a:r>
                      <a:r>
                        <a:rPr lang="en-US" sz="1400" baseline="0" dirty="0" smtClean="0"/>
                        <a:t>in this Industry</a:t>
                      </a:r>
                      <a:endParaRPr lang="en-US" sz="1400" dirty="0" smtClean="0"/>
                    </a:p>
                  </a:txBody>
                  <a:tcPr anchor="ctr"/>
                </a:tc>
              </a:tr>
              <a:tr h="390976">
                <a:tc>
                  <a:txBody>
                    <a:bodyPr/>
                    <a:lstStyle/>
                    <a:p>
                      <a:r>
                        <a:rPr lang="en-US" sz="1300" dirty="0" smtClean="0"/>
                        <a:t>Carpenters</a:t>
                      </a:r>
                      <a:r>
                        <a:rPr lang="en-US" sz="1300" baseline="0" dirty="0" smtClean="0"/>
                        <a:t> h</a:t>
                      </a:r>
                      <a:r>
                        <a:rPr lang="en-US" sz="1300" dirty="0" smtClean="0"/>
                        <a:t>elpers</a:t>
                      </a:r>
                    </a:p>
                    <a:p>
                      <a:r>
                        <a:rPr lang="en-US" sz="1300" dirty="0" smtClean="0"/>
                        <a:t>(Residential building construction</a:t>
                      </a:r>
                      <a:r>
                        <a:rPr lang="en-US" sz="1300" baseline="0" dirty="0" smtClean="0"/>
                        <a:t>)</a:t>
                      </a:r>
                      <a:endParaRPr lang="en-US" sz="1300" dirty="0"/>
                    </a:p>
                  </a:txBody>
                  <a:tcPr>
                    <a:lnB w="28575" cap="flat" cmpd="sng" algn="ctr">
                      <a:solidFill>
                        <a:schemeClr val="tx1"/>
                      </a:solidFill>
                      <a:prstDash val="solid"/>
                      <a:round/>
                      <a:headEnd type="none" w="med" len="med"/>
                      <a:tailEnd type="none" w="med" len="med"/>
                    </a:lnB>
                  </a:tcPr>
                </a:tc>
                <a:tc>
                  <a:txBody>
                    <a:bodyPr/>
                    <a:lstStyle/>
                    <a:p>
                      <a:pPr algn="ctr"/>
                      <a:r>
                        <a:rPr lang="en-US" sz="1300" dirty="0" smtClean="0"/>
                        <a:t>3.71</a:t>
                      </a:r>
                      <a:endParaRPr lang="en-US" sz="1300" dirty="0"/>
                    </a:p>
                  </a:txBody>
                  <a:tcPr>
                    <a:lnB w="28575" cap="flat" cmpd="sng" algn="ctr">
                      <a:solidFill>
                        <a:schemeClr val="tx1"/>
                      </a:solidFill>
                      <a:prstDash val="solid"/>
                      <a:round/>
                      <a:headEnd type="none" w="med" len="med"/>
                      <a:tailEnd type="none" w="med" len="med"/>
                    </a:lnB>
                  </a:tcPr>
                </a:tc>
                <a:tc>
                  <a:txBody>
                    <a:bodyPr/>
                    <a:lstStyle/>
                    <a:p>
                      <a:pPr algn="ctr"/>
                      <a:r>
                        <a:rPr lang="en-US" sz="1300" dirty="0" smtClean="0"/>
                        <a:t>18.44</a:t>
                      </a:r>
                      <a:endParaRPr lang="en-US" sz="1300" dirty="0"/>
                    </a:p>
                  </a:txBody>
                  <a:tcPr>
                    <a:lnB w="28575" cap="flat" cmpd="sng" algn="ctr">
                      <a:solidFill>
                        <a:schemeClr val="tx1"/>
                      </a:solidFill>
                      <a:prstDash val="solid"/>
                      <a:round/>
                      <a:headEnd type="none" w="med" len="med"/>
                      <a:tailEnd type="none" w="med" len="med"/>
                    </a:lnB>
                  </a:tcPr>
                </a:tc>
                <a:tc>
                  <a:txBody>
                    <a:bodyPr/>
                    <a:lstStyle/>
                    <a:p>
                      <a:pPr algn="ctr"/>
                      <a:r>
                        <a:rPr lang="en-US" sz="1300" dirty="0" smtClean="0"/>
                        <a:t>1.09</a:t>
                      </a:r>
                      <a:endParaRPr lang="en-US" sz="1300" dirty="0"/>
                    </a:p>
                  </a:txBody>
                  <a:tcPr>
                    <a:lnB w="28575" cap="flat" cmpd="sng" algn="ctr">
                      <a:solidFill>
                        <a:schemeClr val="tx1"/>
                      </a:solidFill>
                      <a:prstDash val="solid"/>
                      <a:round/>
                      <a:headEnd type="none" w="med" len="med"/>
                      <a:tailEnd type="none" w="med" len="med"/>
                    </a:lnB>
                  </a:tcPr>
                </a:tc>
                <a:tc>
                  <a:txBody>
                    <a:bodyPr/>
                    <a:lstStyle/>
                    <a:p>
                      <a:pPr algn="ctr"/>
                      <a:r>
                        <a:rPr lang="en-US" sz="1300" dirty="0" smtClean="0"/>
                        <a:t>4.04</a:t>
                      </a:r>
                      <a:endParaRPr lang="en-US" sz="1300" dirty="0"/>
                    </a:p>
                  </a:txBody>
                  <a:tcPr>
                    <a:lnB w="28575" cap="flat" cmpd="sng" algn="ctr">
                      <a:solidFill>
                        <a:schemeClr val="tx1"/>
                      </a:solidFill>
                      <a:prstDash val="solid"/>
                      <a:round/>
                      <a:headEnd type="none" w="med" len="med"/>
                      <a:tailEnd type="none" w="med" len="med"/>
                    </a:lnB>
                  </a:tcPr>
                </a:tc>
                <a:tc>
                  <a:txBody>
                    <a:bodyPr/>
                    <a:lstStyle/>
                    <a:p>
                      <a:pPr algn="ctr"/>
                      <a:r>
                        <a:rPr lang="en-US" sz="1300" dirty="0" smtClean="0"/>
                        <a:t>30.32</a:t>
                      </a:r>
                      <a:endParaRPr lang="en-US" sz="1300" dirty="0"/>
                    </a:p>
                  </a:txBody>
                  <a:tcPr>
                    <a:lnB w="28575" cap="flat" cmpd="sng" algn="ctr">
                      <a:solidFill>
                        <a:schemeClr val="tx1"/>
                      </a:solidFill>
                      <a:prstDash val="solid"/>
                      <a:round/>
                      <a:headEnd type="none" w="med" len="med"/>
                      <a:tailEnd type="none" w="med" len="med"/>
                    </a:lnB>
                  </a:tcPr>
                </a:tc>
              </a:tr>
            </a:tbl>
          </a:graphicData>
        </a:graphic>
      </p:graphicFrame>
      <p:sp>
        <p:nvSpPr>
          <p:cNvPr id="55338" name="Slide Number Placeholder 6"/>
          <p:cNvSpPr txBox="1">
            <a:spLocks noGrp="1"/>
          </p:cNvSpPr>
          <p:nvPr/>
        </p:nvSpPr>
        <p:spPr bwMode="auto">
          <a:xfrm>
            <a:off x="7924800" y="6477000"/>
            <a:ext cx="685800" cy="381000"/>
          </a:xfrm>
          <a:prstGeom prst="rect">
            <a:avLst/>
          </a:prstGeom>
          <a:noFill/>
          <a:ln w="9525">
            <a:noFill/>
            <a:miter lim="800000"/>
            <a:headEnd/>
            <a:tailEnd/>
          </a:ln>
        </p:spPr>
        <p:txBody>
          <a:bodyPr anchor="ctr"/>
          <a:lstStyle/>
          <a:p>
            <a:pPr algn="r"/>
            <a:fld id="{8E319970-6FC4-48E2-BF6D-7B69CABA849F}" type="slidenum">
              <a:rPr lang="en-US" sz="1200">
                <a:solidFill>
                  <a:srgbClr val="192168"/>
                </a:solidFill>
                <a:latin typeface="Verdana" pitchFamily="34" charset="0"/>
                <a:cs typeface="Tahoma" pitchFamily="34" charset="0"/>
              </a:rPr>
              <a:pPr algn="r"/>
              <a:t>17</a:t>
            </a:fld>
            <a:endParaRPr lang="en-US" sz="1200" dirty="0">
              <a:solidFill>
                <a:srgbClr val="192168"/>
              </a:solidFill>
              <a:latin typeface="Verdana" pitchFamily="34" charset="0"/>
              <a:cs typeface="Tahoma"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2"/>
          <p:cNvSpPr>
            <a:spLocks noGrp="1"/>
          </p:cNvSpPr>
          <p:nvPr>
            <p:ph type="title" idx="4294967295"/>
          </p:nvPr>
        </p:nvSpPr>
        <p:spPr>
          <a:xfrm>
            <a:off x="838200" y="274638"/>
            <a:ext cx="7848600" cy="1096962"/>
          </a:xfrm>
        </p:spPr>
        <p:txBody>
          <a:bodyPr/>
          <a:lstStyle/>
          <a:p>
            <a:r>
              <a:rPr lang="en-US" dirty="0" smtClean="0"/>
              <a:t>Change Factors</a:t>
            </a:r>
          </a:p>
        </p:txBody>
      </p:sp>
      <p:graphicFrame>
        <p:nvGraphicFramePr>
          <p:cNvPr id="4" name="Table 3"/>
          <p:cNvGraphicFramePr>
            <a:graphicFrameLocks noGrp="1"/>
          </p:cNvGraphicFramePr>
          <p:nvPr/>
        </p:nvGraphicFramePr>
        <p:xfrm>
          <a:off x="838200" y="1676400"/>
          <a:ext cx="7848600" cy="4564380"/>
        </p:xfrm>
        <a:graphic>
          <a:graphicData uri="http://schemas.openxmlformats.org/drawingml/2006/table">
            <a:tbl>
              <a:tblPr firstRow="1" bandRow="1">
                <a:tableStyleId>{5C22544A-7EE6-4342-B048-85BDC9FD1C3A}</a:tableStyleId>
              </a:tblPr>
              <a:tblGrid>
                <a:gridCol w="3886200"/>
                <a:gridCol w="3962400"/>
              </a:tblGrid>
              <a:tr h="449580">
                <a:tc>
                  <a:txBody>
                    <a:bodyPr/>
                    <a:lstStyle/>
                    <a:p>
                      <a:pPr algn="ctr"/>
                      <a:r>
                        <a:rPr lang="en-US" sz="2000" dirty="0" smtClean="0"/>
                        <a:t>Change Factor magnitude</a:t>
                      </a:r>
                      <a:endParaRPr lang="en-US" sz="2000" dirty="0"/>
                    </a:p>
                  </a:txBody>
                  <a:tcPr anchor="ctr"/>
                </a:tc>
                <a:tc>
                  <a:txBody>
                    <a:bodyPr/>
                    <a:lstStyle/>
                    <a:p>
                      <a:pPr algn="ctr"/>
                      <a:r>
                        <a:rPr lang="en-US" sz="2000" dirty="0" smtClean="0"/>
                        <a:t>Description</a:t>
                      </a:r>
                      <a:endParaRPr lang="en-US" sz="2000" dirty="0"/>
                    </a:p>
                  </a:txBody>
                  <a:tcPr marL="457200" anchor="ctr"/>
                </a:tc>
              </a:tr>
              <a:tr h="449580">
                <a:tc>
                  <a:txBody>
                    <a:bodyPr/>
                    <a:lstStyle/>
                    <a:p>
                      <a:pPr algn="ctr"/>
                      <a:r>
                        <a:rPr lang="en-US" sz="2400" dirty="0" smtClean="0"/>
                        <a:t>0.50</a:t>
                      </a:r>
                      <a:endParaRPr lang="en-US" sz="2400" dirty="0"/>
                    </a:p>
                  </a:txBody>
                  <a:tcPr/>
                </a:tc>
                <a:tc>
                  <a:txBody>
                    <a:bodyPr/>
                    <a:lstStyle/>
                    <a:p>
                      <a:r>
                        <a:rPr lang="en-US" sz="2400" dirty="0" smtClean="0"/>
                        <a:t>Very large</a:t>
                      </a:r>
                      <a:r>
                        <a:rPr lang="en-US" sz="2400" baseline="0" dirty="0" smtClean="0"/>
                        <a:t> decrease</a:t>
                      </a:r>
                    </a:p>
                  </a:txBody>
                  <a:tcPr marL="457200"/>
                </a:tc>
              </a:tr>
              <a:tr h="449580">
                <a:tc>
                  <a:txBody>
                    <a:bodyPr/>
                    <a:lstStyle/>
                    <a:p>
                      <a:pPr algn="ctr"/>
                      <a:r>
                        <a:rPr lang="en-US" sz="2400" dirty="0" smtClean="0"/>
                        <a:t>0.65</a:t>
                      </a:r>
                      <a:endParaRPr lang="en-US" sz="2400" dirty="0"/>
                    </a:p>
                  </a:txBody>
                  <a:tcPr/>
                </a:tc>
                <a:tc>
                  <a:txBody>
                    <a:bodyPr/>
                    <a:lstStyle/>
                    <a:p>
                      <a:r>
                        <a:rPr lang="en-US" sz="2400" dirty="0" smtClean="0"/>
                        <a:t>Large</a:t>
                      </a:r>
                      <a:r>
                        <a:rPr lang="en-US" sz="2400" baseline="0" dirty="0" smtClean="0"/>
                        <a:t> decrease</a:t>
                      </a:r>
                      <a:endParaRPr lang="en-US" sz="2400" dirty="0"/>
                    </a:p>
                  </a:txBody>
                  <a:tcPr marL="457200"/>
                </a:tc>
              </a:tr>
              <a:tr h="449580">
                <a:tc>
                  <a:txBody>
                    <a:bodyPr/>
                    <a:lstStyle/>
                    <a:p>
                      <a:pPr algn="ctr"/>
                      <a:r>
                        <a:rPr lang="en-US" sz="2400" dirty="0" smtClean="0"/>
                        <a:t>0.80</a:t>
                      </a:r>
                      <a:endParaRPr lang="en-US" sz="2400" dirty="0"/>
                    </a:p>
                  </a:txBody>
                  <a:tcPr/>
                </a:tc>
                <a:tc>
                  <a:txBody>
                    <a:bodyPr/>
                    <a:lstStyle/>
                    <a:p>
                      <a:r>
                        <a:rPr lang="en-US" sz="2400" dirty="0" smtClean="0"/>
                        <a:t>Moderate decrease</a:t>
                      </a:r>
                      <a:endParaRPr lang="en-US" sz="2400" dirty="0"/>
                    </a:p>
                  </a:txBody>
                  <a:tcPr marL="457200"/>
                </a:tc>
              </a:tr>
              <a:tr h="449580">
                <a:tc>
                  <a:txBody>
                    <a:bodyPr/>
                    <a:lstStyle/>
                    <a:p>
                      <a:pPr algn="ctr"/>
                      <a:r>
                        <a:rPr lang="en-US" sz="2400" dirty="0" smtClean="0"/>
                        <a:t>0.90</a:t>
                      </a:r>
                      <a:endParaRPr lang="en-US" sz="2400" dirty="0"/>
                    </a:p>
                  </a:txBody>
                  <a:tcPr/>
                </a:tc>
                <a:tc>
                  <a:txBody>
                    <a:bodyPr/>
                    <a:lstStyle/>
                    <a:p>
                      <a:r>
                        <a:rPr lang="en-US" sz="2400" dirty="0" smtClean="0"/>
                        <a:t>Small decrease</a:t>
                      </a:r>
                      <a:endParaRPr lang="en-US" sz="2400" dirty="0"/>
                    </a:p>
                  </a:txBody>
                  <a:tcPr marL="457200"/>
                </a:tc>
              </a:tr>
              <a:tr h="449580">
                <a:tc>
                  <a:txBody>
                    <a:bodyPr/>
                    <a:lstStyle/>
                    <a:p>
                      <a:pPr algn="ctr"/>
                      <a:r>
                        <a:rPr lang="en-US" sz="2400" dirty="0" smtClean="0"/>
                        <a:t>1.00</a:t>
                      </a:r>
                      <a:endParaRPr lang="en-US" sz="2400" dirty="0"/>
                    </a:p>
                  </a:txBody>
                  <a:tcPr/>
                </a:tc>
                <a:tc>
                  <a:txBody>
                    <a:bodyPr/>
                    <a:lstStyle/>
                    <a:p>
                      <a:r>
                        <a:rPr lang="en-US" sz="2400" dirty="0" smtClean="0"/>
                        <a:t>No change</a:t>
                      </a:r>
                      <a:endParaRPr lang="en-US" sz="2400" dirty="0"/>
                    </a:p>
                  </a:txBody>
                  <a:tcPr marL="457200"/>
                </a:tc>
              </a:tr>
              <a:tr h="449580">
                <a:tc>
                  <a:txBody>
                    <a:bodyPr/>
                    <a:lstStyle/>
                    <a:p>
                      <a:pPr algn="ctr"/>
                      <a:r>
                        <a:rPr lang="en-US" sz="2400" dirty="0" smtClean="0"/>
                        <a:t>1.10</a:t>
                      </a:r>
                      <a:endParaRPr lang="en-US" sz="2400" dirty="0"/>
                    </a:p>
                  </a:txBody>
                  <a:tcPr/>
                </a:tc>
                <a:tc>
                  <a:txBody>
                    <a:bodyPr/>
                    <a:lstStyle/>
                    <a:p>
                      <a:r>
                        <a:rPr lang="en-US" sz="2400" dirty="0" smtClean="0"/>
                        <a:t>Small increase</a:t>
                      </a:r>
                      <a:endParaRPr lang="en-US" sz="2400" dirty="0"/>
                    </a:p>
                  </a:txBody>
                  <a:tcPr marL="457200"/>
                </a:tc>
              </a:tr>
              <a:tr h="449580">
                <a:tc>
                  <a:txBody>
                    <a:bodyPr/>
                    <a:lstStyle/>
                    <a:p>
                      <a:pPr algn="ctr"/>
                      <a:r>
                        <a:rPr lang="en-US" sz="2400" dirty="0" smtClean="0"/>
                        <a:t>1.20</a:t>
                      </a:r>
                      <a:endParaRPr lang="en-US" sz="2400" dirty="0"/>
                    </a:p>
                  </a:txBody>
                  <a:tcPr/>
                </a:tc>
                <a:tc>
                  <a:txBody>
                    <a:bodyPr/>
                    <a:lstStyle/>
                    <a:p>
                      <a:r>
                        <a:rPr lang="en-US" sz="2400" dirty="0" smtClean="0"/>
                        <a:t>Moderate increase</a:t>
                      </a:r>
                      <a:endParaRPr lang="en-US" sz="2400" dirty="0"/>
                    </a:p>
                  </a:txBody>
                  <a:tcPr marL="457200"/>
                </a:tc>
              </a:tr>
              <a:tr h="449580">
                <a:tc>
                  <a:txBody>
                    <a:bodyPr/>
                    <a:lstStyle/>
                    <a:p>
                      <a:pPr algn="ctr"/>
                      <a:r>
                        <a:rPr lang="en-US" sz="2400" dirty="0" smtClean="0"/>
                        <a:t>1.35</a:t>
                      </a:r>
                      <a:endParaRPr lang="en-US" sz="2400" dirty="0"/>
                    </a:p>
                  </a:txBody>
                  <a:tcPr/>
                </a:tc>
                <a:tc>
                  <a:txBody>
                    <a:bodyPr/>
                    <a:lstStyle/>
                    <a:p>
                      <a:r>
                        <a:rPr lang="en-US" sz="2400" dirty="0" smtClean="0"/>
                        <a:t>Large increase</a:t>
                      </a:r>
                      <a:endParaRPr lang="en-US" sz="2400" dirty="0"/>
                    </a:p>
                  </a:txBody>
                  <a:tcPr marL="457200"/>
                </a:tc>
              </a:tr>
              <a:tr h="449580">
                <a:tc>
                  <a:txBody>
                    <a:bodyPr/>
                    <a:lstStyle/>
                    <a:p>
                      <a:pPr algn="ctr"/>
                      <a:r>
                        <a:rPr lang="en-US" sz="2400" dirty="0" smtClean="0"/>
                        <a:t>1.5</a:t>
                      </a:r>
                      <a:r>
                        <a:rPr lang="en-US" sz="2400" baseline="0" dirty="0" smtClean="0"/>
                        <a:t>0</a:t>
                      </a:r>
                      <a:endParaRPr lang="en-US" sz="2400" dirty="0"/>
                    </a:p>
                  </a:txBody>
                  <a:tcPr/>
                </a:tc>
                <a:tc>
                  <a:txBody>
                    <a:bodyPr/>
                    <a:lstStyle/>
                    <a:p>
                      <a:r>
                        <a:rPr lang="en-US" sz="2400" dirty="0" smtClean="0"/>
                        <a:t>Very large increase</a:t>
                      </a:r>
                      <a:endParaRPr lang="en-US" sz="2400" dirty="0"/>
                    </a:p>
                  </a:txBody>
                  <a:tcPr marL="457200"/>
                </a:tc>
              </a:tr>
            </a:tbl>
          </a:graphicData>
        </a:graphic>
      </p:graphicFrame>
      <p:sp>
        <p:nvSpPr>
          <p:cNvPr id="53297" name="Slide Number Placeholder 4"/>
          <p:cNvSpPr txBox="1">
            <a:spLocks noGrp="1"/>
          </p:cNvSpPr>
          <p:nvPr/>
        </p:nvSpPr>
        <p:spPr bwMode="auto">
          <a:xfrm>
            <a:off x="7924800" y="6492875"/>
            <a:ext cx="685800" cy="365125"/>
          </a:xfrm>
          <a:prstGeom prst="rect">
            <a:avLst/>
          </a:prstGeom>
          <a:noFill/>
          <a:ln w="9525">
            <a:noFill/>
            <a:miter lim="800000"/>
            <a:headEnd/>
            <a:tailEnd/>
          </a:ln>
        </p:spPr>
        <p:txBody>
          <a:bodyPr anchor="ctr"/>
          <a:lstStyle/>
          <a:p>
            <a:pPr algn="r"/>
            <a:fld id="{7C5B6F27-D1C0-45F1-9CAC-DAD27C8C74D4}" type="slidenum">
              <a:rPr lang="en-US" sz="1200">
                <a:solidFill>
                  <a:srgbClr val="192168"/>
                </a:solidFill>
                <a:latin typeface="Verdana" pitchFamily="34" charset="0"/>
                <a:cs typeface="Tahoma" pitchFamily="34" charset="0"/>
              </a:rPr>
              <a:pPr algn="r"/>
              <a:t>18</a:t>
            </a:fld>
            <a:endParaRPr lang="en-US" sz="1200" dirty="0">
              <a:solidFill>
                <a:srgbClr val="192168"/>
              </a:solidFill>
              <a:latin typeface="Verdana" pitchFamily="34" charset="0"/>
              <a:cs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txBox="1">
            <a:spLocks noGrp="1"/>
          </p:cNvSpPr>
          <p:nvPr/>
        </p:nvSpPr>
        <p:spPr bwMode="auto">
          <a:xfrm>
            <a:off x="8305800" y="6477000"/>
            <a:ext cx="392112" cy="476250"/>
          </a:xfrm>
          <a:prstGeom prst="rect">
            <a:avLst/>
          </a:prstGeom>
          <a:noFill/>
          <a:ln w="9525">
            <a:noFill/>
            <a:miter lim="800000"/>
            <a:headEnd/>
            <a:tailEnd/>
          </a:ln>
        </p:spPr>
        <p:txBody>
          <a:bodyPr/>
          <a:lstStyle/>
          <a:p>
            <a:pPr algn="ctr"/>
            <a:fld id="{B077D78D-B61E-486C-8AB7-7F38D308B6F8}" type="slidenum">
              <a:rPr lang="en-US" sz="1200">
                <a:latin typeface="Verdana" pitchFamily="34" charset="0"/>
              </a:rPr>
              <a:pPr algn="ctr"/>
              <a:t>1</a:t>
            </a:fld>
            <a:endParaRPr lang="en-US" sz="1200" dirty="0">
              <a:latin typeface="Verdana" pitchFamily="34" charset="0"/>
            </a:endParaRPr>
          </a:p>
        </p:txBody>
      </p:sp>
      <p:sp>
        <p:nvSpPr>
          <p:cNvPr id="32771" name="Rectangle 6"/>
          <p:cNvSpPr>
            <a:spLocks noGrp="1" noChangeArrowheads="1"/>
          </p:cNvSpPr>
          <p:nvPr>
            <p:ph type="title"/>
          </p:nvPr>
        </p:nvSpPr>
        <p:spPr/>
        <p:txBody>
          <a:bodyPr anchor="ctr"/>
          <a:lstStyle/>
          <a:p>
            <a:pPr eaLnBrk="1" hangingPunct="1"/>
            <a:r>
              <a:rPr lang="en-US" dirty="0" smtClean="0"/>
              <a:t>Employment Projections</a:t>
            </a:r>
          </a:p>
        </p:txBody>
      </p:sp>
      <p:sp>
        <p:nvSpPr>
          <p:cNvPr id="32772" name="Rectangle 7"/>
          <p:cNvSpPr>
            <a:spLocks noGrp="1" noChangeArrowheads="1"/>
          </p:cNvSpPr>
          <p:nvPr>
            <p:ph idx="1"/>
          </p:nvPr>
        </p:nvSpPr>
        <p:spPr/>
        <p:txBody>
          <a:bodyPr/>
          <a:lstStyle/>
          <a:p>
            <a:pPr eaLnBrk="1" hangingPunct="1"/>
            <a:r>
              <a:rPr lang="en-US" dirty="0" smtClean="0"/>
              <a:t>BLS projections approach</a:t>
            </a:r>
          </a:p>
          <a:p>
            <a:pPr eaLnBrk="1" hangingPunct="1"/>
            <a:r>
              <a:rPr lang="en-US" dirty="0" smtClean="0"/>
              <a:t>What we project</a:t>
            </a:r>
          </a:p>
          <a:p>
            <a:pPr eaLnBrk="1" hangingPunct="1"/>
            <a:r>
              <a:rPr lang="en-US" dirty="0" smtClean="0"/>
              <a:t>Employment projections process overview</a:t>
            </a:r>
          </a:p>
          <a:p>
            <a:pPr eaLnBrk="1" hangingPunct="1"/>
            <a:r>
              <a:rPr lang="en-US" dirty="0" smtClean="0"/>
              <a:t>National Employment Matrix</a:t>
            </a:r>
          </a:p>
          <a:p>
            <a:pPr lvl="1" eaLnBrk="1" hangingPunct="1"/>
            <a:r>
              <a:rPr lang="en-US" dirty="0" smtClean="0"/>
              <a:t>Projecting staffing patterns </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838200" y="1722438"/>
            <a:ext cx="7848600" cy="4525962"/>
          </a:xfrm>
        </p:spPr>
        <p:txBody>
          <a:bodyPr>
            <a:normAutofit fontScale="92500" lnSpcReduction="20000"/>
          </a:bodyPr>
          <a:lstStyle/>
          <a:p>
            <a:pPr>
              <a:defRPr/>
            </a:pPr>
            <a:r>
              <a:rPr lang="en-US" sz="3500" dirty="0" smtClean="0"/>
              <a:t>Total shares of industry employment must equal 100 percent</a:t>
            </a:r>
          </a:p>
          <a:p>
            <a:pPr lvl="1">
              <a:defRPr/>
            </a:pPr>
            <a:r>
              <a:rPr lang="en-US" sz="3000" dirty="0" smtClean="0"/>
              <a:t>Application of initial change factors does not result in correct totals</a:t>
            </a:r>
          </a:p>
          <a:p>
            <a:pPr lvl="1">
              <a:defRPr/>
            </a:pPr>
            <a:r>
              <a:rPr lang="en-US" sz="3000" dirty="0" smtClean="0"/>
              <a:t>Scaling used to force </a:t>
            </a:r>
            <a:r>
              <a:rPr lang="en-US" sz="3000" dirty="0" err="1" smtClean="0"/>
              <a:t>additivity</a:t>
            </a:r>
            <a:endParaRPr lang="en-US" sz="3000" dirty="0" smtClean="0"/>
          </a:p>
          <a:p>
            <a:pPr lvl="1">
              <a:defRPr/>
            </a:pPr>
            <a:r>
              <a:rPr lang="en-US" sz="3000" dirty="0" smtClean="0"/>
              <a:t>Resulting projected-year ratios will not equal initial ratios</a:t>
            </a:r>
          </a:p>
          <a:p>
            <a:pPr>
              <a:defRPr/>
            </a:pPr>
            <a:r>
              <a:rPr lang="en-US" sz="3500" dirty="0" smtClean="0"/>
              <a:t>Change factor review and scaling repeated until no further analysts requests for changes are made</a:t>
            </a:r>
          </a:p>
          <a:p>
            <a:pPr>
              <a:defRPr/>
            </a:pPr>
            <a:endParaRPr lang="en-US" dirty="0"/>
          </a:p>
        </p:txBody>
      </p:sp>
      <p:sp>
        <p:nvSpPr>
          <p:cNvPr id="3" name="Title 2"/>
          <p:cNvSpPr>
            <a:spLocks noGrp="1"/>
          </p:cNvSpPr>
          <p:nvPr>
            <p:ph type="title" idx="4294967295"/>
          </p:nvPr>
        </p:nvSpPr>
        <p:spPr>
          <a:xfrm>
            <a:off x="838200" y="274638"/>
            <a:ext cx="7848600" cy="1096962"/>
          </a:xfrm>
        </p:spPr>
        <p:txBody>
          <a:bodyPr>
            <a:normAutofit/>
          </a:bodyPr>
          <a:lstStyle/>
          <a:p>
            <a:pPr>
              <a:defRPr/>
            </a:pPr>
            <a:r>
              <a:rPr lang="en-US" dirty="0" smtClean="0"/>
              <a:t>Ratio Analysis</a:t>
            </a:r>
            <a:endParaRPr lang="en-US" dirty="0"/>
          </a:p>
        </p:txBody>
      </p:sp>
      <p:sp>
        <p:nvSpPr>
          <p:cNvPr id="61444" name="Slide Number Placeholder 3"/>
          <p:cNvSpPr txBox="1">
            <a:spLocks noGrp="1"/>
          </p:cNvSpPr>
          <p:nvPr/>
        </p:nvSpPr>
        <p:spPr bwMode="auto">
          <a:xfrm>
            <a:off x="7924800" y="6492875"/>
            <a:ext cx="685800" cy="365125"/>
          </a:xfrm>
          <a:prstGeom prst="rect">
            <a:avLst/>
          </a:prstGeom>
          <a:noFill/>
          <a:ln w="9525">
            <a:noFill/>
            <a:miter lim="800000"/>
            <a:headEnd/>
            <a:tailEnd/>
          </a:ln>
        </p:spPr>
        <p:txBody>
          <a:bodyPr anchor="ctr"/>
          <a:lstStyle/>
          <a:p>
            <a:pPr algn="r"/>
            <a:fld id="{82C8A1FF-3999-4952-B6EA-5DD9DD2DBA2A}" type="slidenum">
              <a:rPr lang="en-US" sz="1200">
                <a:solidFill>
                  <a:srgbClr val="192168"/>
                </a:solidFill>
                <a:latin typeface="Verdana" pitchFamily="34" charset="0"/>
                <a:cs typeface="Tahoma" pitchFamily="34" charset="0"/>
              </a:rPr>
              <a:pPr algn="r"/>
              <a:t>19</a:t>
            </a:fld>
            <a:endParaRPr lang="en-US" sz="1200" dirty="0">
              <a:solidFill>
                <a:srgbClr val="192168"/>
              </a:solidFill>
              <a:latin typeface="Verdan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838200" y="228600"/>
            <a:ext cx="7848600" cy="990600"/>
          </a:xfrm>
        </p:spPr>
        <p:txBody>
          <a:bodyPr/>
          <a:lstStyle/>
          <a:p>
            <a:pPr eaLnBrk="1" hangingPunct="1"/>
            <a:r>
              <a:rPr lang="en-US" sz="3600" dirty="0" smtClean="0"/>
              <a:t>Ratio Analysis</a:t>
            </a:r>
            <a:endParaRPr lang="en-US" sz="1400" b="0" dirty="0" smtClean="0">
              <a:solidFill>
                <a:srgbClr val="FF0000"/>
              </a:solidFill>
            </a:endParaRPr>
          </a:p>
        </p:txBody>
      </p:sp>
      <p:graphicFrame>
        <p:nvGraphicFramePr>
          <p:cNvPr id="123907" name="Group 3"/>
          <p:cNvGraphicFramePr>
            <a:graphicFrameLocks noGrp="1"/>
          </p:cNvGraphicFramePr>
          <p:nvPr>
            <p:ph type="tbl" idx="4294967295"/>
          </p:nvPr>
        </p:nvGraphicFramePr>
        <p:xfrm>
          <a:off x="838199" y="2362200"/>
          <a:ext cx="7848601" cy="3092092"/>
        </p:xfrm>
        <a:graphic>
          <a:graphicData uri="http://schemas.openxmlformats.org/drawingml/2006/table">
            <a:tbl>
              <a:tblPr firstRow="1" bandRow="1">
                <a:tableStyleId>{8EC20E35-A176-4012-BC5E-935CFFF8708E}</a:tableStyleId>
              </a:tblPr>
              <a:tblGrid>
                <a:gridCol w="1828801"/>
                <a:gridCol w="914400"/>
                <a:gridCol w="762000"/>
                <a:gridCol w="914400"/>
                <a:gridCol w="990600"/>
                <a:gridCol w="762000"/>
                <a:gridCol w="838200"/>
                <a:gridCol w="838200"/>
              </a:tblGrid>
              <a:tr h="365760">
                <a:tc rowSpan="2">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200" u="none" strike="noStrike" cap="none" normalizeH="0" baseline="0" dirty="0" smtClean="0">
                          <a:ln>
                            <a:noFill/>
                          </a:ln>
                          <a:effectLst/>
                        </a:rPr>
                        <a:t>Occupation</a:t>
                      </a:r>
                      <a:endParaRPr kumimoji="0" lang="en-US" sz="1200" b="1" i="0" u="none" strike="noStrike" cap="none" normalizeH="0" baseline="0" dirty="0" smtClean="0">
                        <a:ln>
                          <a:noFill/>
                        </a:ln>
                        <a:solidFill>
                          <a:schemeClr val="tx1"/>
                        </a:solidFill>
                        <a:effectLst/>
                        <a:latin typeface="Tahoma" pitchFamily="34" charset="0"/>
                        <a:cs typeface="Tahoma"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gridSpan="2">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000" u="none" strike="noStrike" cap="none" normalizeH="0" baseline="0" dirty="0" smtClean="0">
                          <a:ln>
                            <a:noFill/>
                          </a:ln>
                          <a:effectLst/>
                        </a:rPr>
                        <a:t>2008</a:t>
                      </a:r>
                      <a:endParaRPr kumimoji="0" lang="en-US" sz="1000" b="1" i="0" u="none" strike="noStrike" cap="none" normalizeH="0" baseline="0" dirty="0" smtClean="0">
                        <a:ln>
                          <a:noFill/>
                        </a:ln>
                        <a:solidFill>
                          <a:schemeClr val="tx1"/>
                        </a:solidFill>
                        <a:effectLst/>
                        <a:latin typeface="Tahoma" pitchFamily="34" charset="0"/>
                        <a:cs typeface="Tahoma" pitchFamily="34" charset="0"/>
                      </a:endParaRP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000" u="none" strike="noStrike" cap="none" normalizeH="0" baseline="0" dirty="0" smtClean="0">
                          <a:ln>
                            <a:noFill/>
                          </a:ln>
                          <a:effectLst/>
                        </a:rPr>
                        <a:t>2018</a:t>
                      </a:r>
                      <a:endParaRPr kumimoji="0" lang="en-US" sz="1000" b="1" i="0" u="none" strike="noStrike" cap="none" normalizeH="0" baseline="0" dirty="0" smtClean="0">
                        <a:ln>
                          <a:noFill/>
                        </a:ln>
                        <a:solidFill>
                          <a:schemeClr val="tx1"/>
                        </a:solidFill>
                        <a:effectLst/>
                        <a:latin typeface="Tahoma" pitchFamily="34" charset="0"/>
                        <a:cs typeface="Tahoma" pitchFamily="34" charset="0"/>
                      </a:endParaRP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000" u="none" strike="noStrike" cap="none" normalizeH="0" baseline="0" dirty="0" smtClean="0">
                          <a:ln>
                            <a:noFill/>
                          </a:ln>
                          <a:solidFill>
                            <a:schemeClr val="bg1"/>
                          </a:solidFill>
                          <a:effectLst/>
                        </a:rPr>
                        <a:t>Change factor    </a:t>
                      </a:r>
                      <a:endParaRPr kumimoji="0" lang="en-US" sz="1000" b="1" i="0" u="none" strike="noStrike" cap="none" normalizeH="0" baseline="0" dirty="0" smtClean="0">
                        <a:ln>
                          <a:noFill/>
                        </a:ln>
                        <a:solidFill>
                          <a:schemeClr val="bg1"/>
                        </a:solidFill>
                        <a:effectLst/>
                        <a:latin typeface="Tahoma" pitchFamily="34" charset="0"/>
                        <a:cs typeface="Tahoma" pitchFamily="34" charset="0"/>
                      </a:endParaRP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2">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000" u="none" strike="noStrike" cap="none" normalizeH="0" baseline="0" dirty="0" smtClean="0">
                          <a:ln>
                            <a:noFill/>
                          </a:ln>
                          <a:effectLst/>
                        </a:rPr>
                        <a:t>Employment change, 2008-18</a:t>
                      </a:r>
                      <a:endParaRPr kumimoji="0" lang="en-US" sz="1000" b="1" i="0" u="none" strike="noStrike" cap="none" normalizeH="0" baseline="0" dirty="0" smtClean="0">
                        <a:ln>
                          <a:noFill/>
                        </a:ln>
                        <a:solidFill>
                          <a:schemeClr val="tx1"/>
                        </a:solidFill>
                        <a:effectLst/>
                        <a:latin typeface="Tahoma" pitchFamily="34" charset="0"/>
                        <a:cs typeface="Tahoma" pitchFamily="34" charset="0"/>
                      </a:endParaRP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endParaRPr lang="en-US"/>
                    </a:p>
                  </a:txBody>
                  <a:tcPr/>
                </a:tc>
              </a:tr>
              <a:tr h="518160">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000" b="0" u="none" strike="noStrike" cap="none" normalizeH="0" baseline="0" dirty="0" smtClean="0">
                          <a:ln>
                            <a:noFill/>
                          </a:ln>
                          <a:solidFill>
                            <a:schemeClr val="bg1"/>
                          </a:solidFill>
                          <a:effectLst/>
                        </a:rPr>
                        <a:t>Employment</a:t>
                      </a:r>
                      <a:endParaRPr kumimoji="0" lang="en-US" sz="1000" b="0" i="0" u="none" strike="noStrike" cap="none" normalizeH="0" baseline="0" dirty="0" smtClean="0">
                        <a:ln>
                          <a:noFill/>
                        </a:ln>
                        <a:solidFill>
                          <a:schemeClr val="bg1"/>
                        </a:solidFill>
                        <a:effectLst/>
                        <a:latin typeface="Tahoma" pitchFamily="34" charset="0"/>
                        <a:cs typeface="Tahoma" pitchFamily="34" charset="0"/>
                      </a:endParaRP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000" b="0" u="none" strike="noStrike" cap="none" normalizeH="0" baseline="0" dirty="0" smtClean="0">
                          <a:ln>
                            <a:noFill/>
                          </a:ln>
                          <a:solidFill>
                            <a:schemeClr val="bg1"/>
                          </a:solidFill>
                          <a:effectLst/>
                        </a:rPr>
                        <a:t>Percent of industry</a:t>
                      </a:r>
                      <a:endParaRPr kumimoji="0" lang="en-US" sz="1000" b="0" i="0" u="none" strike="noStrike" cap="none" normalizeH="0" baseline="0" dirty="0" smtClean="0">
                        <a:ln>
                          <a:noFill/>
                        </a:ln>
                        <a:solidFill>
                          <a:schemeClr val="bg1"/>
                        </a:solidFill>
                        <a:effectLst/>
                        <a:latin typeface="Tahoma" pitchFamily="34" charset="0"/>
                        <a:cs typeface="Tahoma" pitchFamily="34" charset="0"/>
                      </a:endParaRP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000" b="0" u="none" strike="noStrike" cap="none" normalizeH="0" baseline="0" dirty="0" smtClean="0">
                          <a:ln>
                            <a:noFill/>
                          </a:ln>
                          <a:solidFill>
                            <a:schemeClr val="bg1"/>
                          </a:solidFill>
                          <a:effectLst/>
                        </a:rPr>
                        <a:t>Employment</a:t>
                      </a:r>
                      <a:endParaRPr kumimoji="0" lang="en-US" sz="1000" b="0" i="0" u="none" strike="noStrike" cap="none" normalizeH="0" baseline="0" dirty="0" smtClean="0">
                        <a:ln>
                          <a:noFill/>
                        </a:ln>
                        <a:solidFill>
                          <a:schemeClr val="bg1"/>
                        </a:solidFill>
                        <a:effectLst/>
                        <a:latin typeface="Tahoma" pitchFamily="34" charset="0"/>
                        <a:cs typeface="Tahoma" pitchFamily="34" charset="0"/>
                      </a:endParaRP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000" b="0" u="none" strike="noStrike" cap="none" normalizeH="0" baseline="0" dirty="0" smtClean="0">
                          <a:ln>
                            <a:noFill/>
                          </a:ln>
                          <a:solidFill>
                            <a:schemeClr val="bg1"/>
                          </a:solidFill>
                          <a:effectLst/>
                        </a:rPr>
                        <a:t>Percent of industry</a:t>
                      </a:r>
                      <a:endParaRPr kumimoji="0" lang="en-US" sz="1000" b="0" i="0" u="none" strike="noStrike" cap="none" normalizeH="0" baseline="0" dirty="0" smtClean="0">
                        <a:ln>
                          <a:noFill/>
                        </a:ln>
                        <a:solidFill>
                          <a:schemeClr val="bg1"/>
                        </a:solidFill>
                        <a:effectLst/>
                        <a:latin typeface="Tahoma" pitchFamily="34" charset="0"/>
                        <a:cs typeface="Tahoma" pitchFamily="34" charset="0"/>
                      </a:endParaRP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000" u="none" strike="noStrike" cap="none" normalizeH="0" baseline="0" dirty="0" smtClean="0">
                          <a:ln>
                            <a:noFill/>
                          </a:ln>
                          <a:solidFill>
                            <a:schemeClr val="bg1"/>
                          </a:solidFill>
                          <a:effectLst/>
                        </a:rPr>
                        <a:t>Number</a:t>
                      </a:r>
                      <a:endParaRPr kumimoji="0" lang="en-US" sz="1000" b="1" i="0" u="none" strike="noStrike" cap="none" normalizeH="0" baseline="0" dirty="0" smtClean="0">
                        <a:ln>
                          <a:noFill/>
                        </a:ln>
                        <a:solidFill>
                          <a:schemeClr val="bg1"/>
                        </a:solidFill>
                        <a:effectLst/>
                        <a:latin typeface="Tahoma" pitchFamily="34" charset="0"/>
                        <a:cs typeface="Tahoma" pitchFamily="34" charset="0"/>
                      </a:endParaRP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000" u="none" strike="noStrike" cap="none" normalizeH="0" baseline="0" dirty="0" smtClean="0">
                          <a:ln>
                            <a:noFill/>
                          </a:ln>
                          <a:solidFill>
                            <a:schemeClr val="bg1"/>
                          </a:solidFill>
                          <a:effectLst/>
                        </a:rPr>
                        <a:t>Percent</a:t>
                      </a:r>
                      <a:endParaRPr kumimoji="0" lang="en-US" sz="1000" b="1" i="0" u="none" strike="noStrike" cap="none" normalizeH="0" baseline="0" dirty="0" smtClean="0">
                        <a:ln>
                          <a:noFill/>
                        </a:ln>
                        <a:solidFill>
                          <a:schemeClr val="bg1"/>
                        </a:solidFill>
                        <a:effectLst/>
                        <a:latin typeface="Tahoma" pitchFamily="34" charset="0"/>
                        <a:cs typeface="Tahoma" pitchFamily="34" charset="0"/>
                      </a:endParaRP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r>
              <a:tr h="457200">
                <a:tc>
                  <a:txBody>
                    <a:bodyPr/>
                    <a:lstStyle/>
                    <a:p>
                      <a:pPr marL="0" marR="0" lvl="0" indent="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400" u="none" strike="noStrike" cap="none" normalizeH="0" baseline="0" dirty="0" smtClean="0">
                          <a:ln>
                            <a:noFill/>
                          </a:ln>
                          <a:effectLst/>
                        </a:rPr>
                        <a:t>Total, all occupations</a:t>
                      </a:r>
                      <a:endParaRPr kumimoji="0" lang="en-US" sz="1400" b="0" i="0" u="none" strike="noStrike" cap="none" normalizeH="0" baseline="0" dirty="0" smtClean="0">
                        <a:ln>
                          <a:noFill/>
                        </a:ln>
                        <a:solidFill>
                          <a:schemeClr val="tx1"/>
                        </a:solidFill>
                        <a:effectLst/>
                        <a:latin typeface="+mn-lt"/>
                        <a:cs typeface="Tahoma" pitchFamily="34" charset="0"/>
                      </a:endParaRPr>
                    </a:p>
                  </a:txBody>
                  <a:tcPr anchor="b" horzOverflow="overflow">
                    <a:lnT w="12700" cap="flat" cmpd="sng" algn="ctr">
                      <a:solidFill>
                        <a:schemeClr val="tx1"/>
                      </a:solidFill>
                      <a:prstDash val="solid"/>
                      <a:round/>
                      <a:headEnd type="none" w="med" len="med"/>
                      <a:tailEnd type="none" w="med" len="med"/>
                    </a:lnT>
                  </a:tcPr>
                </a:tc>
                <a:tc>
                  <a:txBody>
                    <a:bodyPr/>
                    <a:lstStyle/>
                    <a:p>
                      <a:pPr marL="0" marR="0" lvl="0" indent="0" algn="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200" u="none" strike="noStrike" cap="none" normalizeH="0" baseline="0" dirty="0" smtClean="0">
                          <a:ln>
                            <a:noFill/>
                          </a:ln>
                          <a:effectLst/>
                        </a:rPr>
                        <a:t>832.1</a:t>
                      </a:r>
                      <a:endParaRPr kumimoji="0" lang="en-US" sz="1200" b="1" i="0" u="none" strike="noStrike" cap="none" normalizeH="0" baseline="0" dirty="0" smtClean="0">
                        <a:ln>
                          <a:noFill/>
                        </a:ln>
                        <a:solidFill>
                          <a:schemeClr val="tx1"/>
                        </a:solidFill>
                        <a:effectLst/>
                        <a:latin typeface="+mn-lt"/>
                        <a:cs typeface="Tahoma" pitchFamily="34" charset="0"/>
                      </a:endParaRPr>
                    </a:p>
                  </a:txBody>
                  <a:tcPr anchor="b" horzOverflow="overflow">
                    <a:lnT w="12700" cap="flat" cmpd="sng" algn="ctr">
                      <a:solidFill>
                        <a:schemeClr val="bg1"/>
                      </a:solidFill>
                      <a:prstDash val="solid"/>
                      <a:round/>
                      <a:headEnd type="none" w="med" len="med"/>
                      <a:tailEnd type="none" w="med" len="med"/>
                    </a:lnT>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200" u="none" strike="noStrike" cap="none" normalizeH="0" baseline="0" dirty="0" smtClean="0">
                          <a:ln>
                            <a:noFill/>
                          </a:ln>
                          <a:effectLst/>
                        </a:rPr>
                        <a:t>100.00</a:t>
                      </a:r>
                      <a:endParaRPr kumimoji="0" lang="en-US" sz="1200" b="1" i="0" u="none" strike="noStrike" cap="none" normalizeH="0" baseline="0" dirty="0" smtClean="0">
                        <a:ln>
                          <a:noFill/>
                        </a:ln>
                        <a:solidFill>
                          <a:schemeClr val="tx1"/>
                        </a:solidFill>
                        <a:effectLst/>
                        <a:latin typeface="+mn-lt"/>
                        <a:cs typeface="Tahoma" pitchFamily="34" charset="0"/>
                      </a:endParaRPr>
                    </a:p>
                  </a:txBody>
                  <a:tcPr anchor="b" horzOverflow="overflow">
                    <a:lnT w="12700" cap="flat" cmpd="sng" algn="ctr">
                      <a:solidFill>
                        <a:schemeClr val="bg1"/>
                      </a:solidFill>
                      <a:prstDash val="solid"/>
                      <a:round/>
                      <a:headEnd type="none" w="med" len="med"/>
                      <a:tailEnd type="none" w="med" len="med"/>
                    </a:lnT>
                  </a:tcPr>
                </a:tc>
                <a:tc>
                  <a:txBody>
                    <a:bodyPr/>
                    <a:lstStyle/>
                    <a:p>
                      <a:pPr marL="0" marR="0" lvl="0" indent="0" algn="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200" u="none" strike="noStrike" cap="none" normalizeH="0" baseline="0" dirty="0" smtClean="0">
                          <a:ln>
                            <a:noFill/>
                          </a:ln>
                          <a:effectLst/>
                        </a:rPr>
                        <a:t>996.9</a:t>
                      </a:r>
                      <a:endParaRPr kumimoji="0" lang="en-US" sz="1200" b="1" i="0" u="none" strike="noStrike" cap="none" normalizeH="0" baseline="0" dirty="0" smtClean="0">
                        <a:ln>
                          <a:noFill/>
                        </a:ln>
                        <a:solidFill>
                          <a:schemeClr val="tx1"/>
                        </a:solidFill>
                        <a:effectLst/>
                        <a:latin typeface="+mn-lt"/>
                        <a:cs typeface="Tahoma" pitchFamily="34" charset="0"/>
                      </a:endParaRPr>
                    </a:p>
                  </a:txBody>
                  <a:tcPr anchor="b" horzOverflow="overflow">
                    <a:lnT w="12700" cap="flat" cmpd="sng" algn="ctr">
                      <a:solidFill>
                        <a:schemeClr val="bg1"/>
                      </a:solidFill>
                      <a:prstDash val="solid"/>
                      <a:round/>
                      <a:headEnd type="none" w="med" len="med"/>
                      <a:tailEnd type="none" w="med" len="med"/>
                    </a:lnT>
                  </a:tcPr>
                </a:tc>
                <a:tc>
                  <a:txBody>
                    <a:bodyPr/>
                    <a:lstStyle/>
                    <a:p>
                      <a:pPr marL="0" marR="0" lvl="0" indent="0" algn="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200" u="none" strike="noStrike" cap="none" normalizeH="0" baseline="0" dirty="0" smtClean="0">
                          <a:ln>
                            <a:noFill/>
                          </a:ln>
                          <a:effectLst/>
                        </a:rPr>
                        <a:t>100.00</a:t>
                      </a:r>
                      <a:endParaRPr kumimoji="0" lang="en-US" sz="1200" b="1" i="0" u="none" strike="noStrike" cap="none" normalizeH="0" baseline="0" dirty="0" smtClean="0">
                        <a:ln>
                          <a:noFill/>
                        </a:ln>
                        <a:solidFill>
                          <a:schemeClr val="tx1"/>
                        </a:solidFill>
                        <a:effectLst/>
                        <a:latin typeface="+mn-lt"/>
                        <a:cs typeface="Tahoma" pitchFamily="34" charset="0"/>
                      </a:endParaRPr>
                    </a:p>
                  </a:txBody>
                  <a:tcPr anchor="b" horzOverflow="overflow">
                    <a:lnT w="12700" cap="flat" cmpd="sng" algn="ctr">
                      <a:solidFill>
                        <a:schemeClr val="bg1"/>
                      </a:solidFill>
                      <a:prstDash val="solid"/>
                      <a:round/>
                      <a:headEnd type="none" w="med" len="med"/>
                      <a:tailEnd type="none" w="med" len="med"/>
                    </a:lnT>
                  </a:tcPr>
                </a:tc>
                <a:tc>
                  <a:txBody>
                    <a:bodyPr/>
                    <a:lstStyle/>
                    <a:p>
                      <a:pPr marL="0" marR="0" lvl="0" indent="0" algn="r"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200" u="none" strike="noStrike" cap="none" normalizeH="0" baseline="0" dirty="0" smtClean="0">
                          <a:ln>
                            <a:noFill/>
                          </a:ln>
                          <a:effectLst/>
                        </a:rPr>
                        <a:t>1.00</a:t>
                      </a:r>
                      <a:endParaRPr kumimoji="0" lang="en-US" sz="1200" b="1" i="0" u="none" strike="noStrike" cap="none" normalizeH="0" baseline="0" dirty="0" smtClean="0">
                        <a:ln>
                          <a:noFill/>
                        </a:ln>
                        <a:solidFill>
                          <a:schemeClr val="tx1"/>
                        </a:solidFill>
                        <a:effectLst/>
                        <a:latin typeface="+mn-lt"/>
                        <a:cs typeface="Tahoma" pitchFamily="34" charset="0"/>
                      </a:endParaRPr>
                    </a:p>
                  </a:txBody>
                  <a:tcPr anchor="b" horzOverflow="overflow">
                    <a:lnT w="12700" cap="flat" cmpd="sng" algn="ctr">
                      <a:solidFill>
                        <a:schemeClr val="bg1"/>
                      </a:solidFill>
                      <a:prstDash val="solid"/>
                      <a:round/>
                      <a:headEnd type="none" w="med" len="med"/>
                      <a:tailEnd type="none" w="med" len="med"/>
                    </a:lnT>
                  </a:tcPr>
                </a:tc>
                <a:tc>
                  <a:txBody>
                    <a:bodyPr/>
                    <a:lstStyle/>
                    <a:p>
                      <a:pPr algn="r" fontAlgn="b"/>
                      <a:r>
                        <a:rPr lang="en-US" sz="1200" u="none" strike="noStrike" dirty="0" smtClean="0"/>
                        <a:t>164.8</a:t>
                      </a:r>
                      <a:endParaRPr lang="en-US" sz="1200" b="1" i="0" u="none" strike="noStrike" dirty="0">
                        <a:solidFill>
                          <a:srgbClr val="002060"/>
                        </a:solidFill>
                        <a:latin typeface="+mn-lt"/>
                      </a:endParaRPr>
                    </a:p>
                  </a:txBody>
                  <a:tcPr anchor="b">
                    <a:lnT w="12700" cap="flat" cmpd="sng" algn="ctr">
                      <a:solidFill>
                        <a:schemeClr val="bg1"/>
                      </a:solidFill>
                      <a:prstDash val="solid"/>
                      <a:round/>
                      <a:headEnd type="none" w="med" len="med"/>
                      <a:tailEnd type="none" w="med" len="med"/>
                    </a:lnT>
                  </a:tcPr>
                </a:tc>
                <a:tc>
                  <a:txBody>
                    <a:bodyPr/>
                    <a:lstStyle/>
                    <a:p>
                      <a:pPr algn="r" fontAlgn="b"/>
                      <a:r>
                        <a:rPr lang="en-US" sz="1200" u="none" strike="noStrike" dirty="0" smtClean="0"/>
                        <a:t>19.81</a:t>
                      </a:r>
                      <a:endParaRPr lang="en-US" sz="1200" b="1" i="0" u="none" strike="noStrike" dirty="0">
                        <a:solidFill>
                          <a:srgbClr val="002060"/>
                        </a:solidFill>
                        <a:latin typeface="+mn-lt"/>
                      </a:endParaRPr>
                    </a:p>
                  </a:txBody>
                  <a:tcPr anchor="b">
                    <a:lnT w="12700" cap="flat" cmpd="sng" algn="ctr">
                      <a:solidFill>
                        <a:schemeClr val="bg1"/>
                      </a:solidFill>
                      <a:prstDash val="solid"/>
                      <a:round/>
                      <a:headEnd type="none" w="med" len="med"/>
                      <a:tailEnd type="none" w="med" len="med"/>
                    </a:lnT>
                  </a:tcPr>
                </a:tc>
              </a:tr>
              <a:tr h="365760">
                <a:tc>
                  <a:txBody>
                    <a:bodyPr/>
                    <a:lstStyle/>
                    <a:p>
                      <a:pPr indent="0" algn="l" fontAlgn="b"/>
                      <a:r>
                        <a:rPr lang="en-US" sz="1200" u="none" strike="noStrike" dirty="0"/>
                        <a:t>Construction managers</a:t>
                      </a:r>
                      <a:endParaRPr lang="en-US" sz="1200" b="0" i="0" u="none" strike="noStrike" dirty="0">
                        <a:solidFill>
                          <a:srgbClr val="002060"/>
                        </a:solidFill>
                        <a:latin typeface="+mn-lt"/>
                      </a:endParaRPr>
                    </a:p>
                  </a:txBody>
                  <a:tcPr marL="274320" marR="0" anchor="b"/>
                </a:tc>
                <a:tc>
                  <a:txBody>
                    <a:bodyPr/>
                    <a:lstStyle/>
                    <a:p>
                      <a:pPr algn="r" fontAlgn="b"/>
                      <a:r>
                        <a:rPr lang="en-US" sz="1200" u="none" strike="noStrike" dirty="0"/>
                        <a:t>39.5</a:t>
                      </a:r>
                      <a:endParaRPr lang="en-US" sz="1200" b="0" i="0" u="none" strike="noStrike" dirty="0">
                        <a:solidFill>
                          <a:srgbClr val="002060"/>
                        </a:solidFill>
                        <a:latin typeface="+mn-lt"/>
                      </a:endParaRPr>
                    </a:p>
                  </a:txBody>
                  <a:tcPr anchor="b"/>
                </a:tc>
                <a:tc>
                  <a:txBody>
                    <a:bodyPr/>
                    <a:lstStyle/>
                    <a:p>
                      <a:pPr algn="r" fontAlgn="b"/>
                      <a:r>
                        <a:rPr lang="en-US" sz="1200" u="none" strike="noStrike" dirty="0"/>
                        <a:t>4.74</a:t>
                      </a:r>
                      <a:endParaRPr lang="en-US" sz="1200" b="0" i="0" u="none" strike="noStrike" dirty="0">
                        <a:solidFill>
                          <a:srgbClr val="002060"/>
                        </a:solidFill>
                        <a:latin typeface="+mn-lt"/>
                      </a:endParaRPr>
                    </a:p>
                  </a:txBody>
                  <a:tcPr anchor="b"/>
                </a:tc>
                <a:tc>
                  <a:txBody>
                    <a:bodyPr/>
                    <a:lstStyle/>
                    <a:p>
                      <a:pPr algn="r" fontAlgn="b"/>
                      <a:r>
                        <a:rPr lang="en-US" sz="1200" u="none" strike="noStrike" dirty="0"/>
                        <a:t>49.9</a:t>
                      </a:r>
                      <a:endParaRPr lang="en-US" sz="1200" b="0" i="0" u="none" strike="noStrike" dirty="0">
                        <a:solidFill>
                          <a:srgbClr val="002060"/>
                        </a:solidFill>
                        <a:latin typeface="+mn-lt"/>
                      </a:endParaRPr>
                    </a:p>
                  </a:txBody>
                  <a:tcPr anchor="b"/>
                </a:tc>
                <a:tc>
                  <a:txBody>
                    <a:bodyPr/>
                    <a:lstStyle/>
                    <a:p>
                      <a:pPr algn="r" fontAlgn="b"/>
                      <a:r>
                        <a:rPr lang="en-US" sz="1200" u="none" strike="noStrike" dirty="0"/>
                        <a:t>5.01</a:t>
                      </a:r>
                      <a:endParaRPr lang="en-US" sz="1200" b="0" i="0" u="none" strike="noStrike" dirty="0">
                        <a:solidFill>
                          <a:srgbClr val="002060"/>
                        </a:solidFill>
                        <a:latin typeface="+mn-lt"/>
                      </a:endParaRPr>
                    </a:p>
                  </a:txBody>
                  <a:tcPr anchor="b"/>
                </a:tc>
                <a:tc>
                  <a:txBody>
                    <a:bodyPr/>
                    <a:lstStyle/>
                    <a:p>
                      <a:pPr algn="r" fontAlgn="b"/>
                      <a:r>
                        <a:rPr lang="en-US" sz="1200" u="none" strike="noStrike" dirty="0"/>
                        <a:t>1.06</a:t>
                      </a:r>
                      <a:endParaRPr lang="en-US" sz="1200" b="0" i="0" u="none" strike="noStrike" dirty="0">
                        <a:solidFill>
                          <a:srgbClr val="002060"/>
                        </a:solidFill>
                        <a:latin typeface="+mn-lt"/>
                      </a:endParaRPr>
                    </a:p>
                  </a:txBody>
                  <a:tcPr anchor="b"/>
                </a:tc>
                <a:tc>
                  <a:txBody>
                    <a:bodyPr/>
                    <a:lstStyle/>
                    <a:p>
                      <a:pPr algn="r" fontAlgn="b"/>
                      <a:r>
                        <a:rPr lang="en-US" sz="1200" u="none" strike="noStrike" dirty="0"/>
                        <a:t>8.7</a:t>
                      </a:r>
                      <a:endParaRPr lang="en-US" sz="1200" b="0" i="0" u="none" strike="noStrike" dirty="0">
                        <a:solidFill>
                          <a:srgbClr val="002060"/>
                        </a:solidFill>
                        <a:latin typeface="+mn-lt"/>
                      </a:endParaRPr>
                    </a:p>
                  </a:txBody>
                  <a:tcPr anchor="b"/>
                </a:tc>
                <a:tc>
                  <a:txBody>
                    <a:bodyPr/>
                    <a:lstStyle/>
                    <a:p>
                      <a:pPr algn="r" fontAlgn="b"/>
                      <a:r>
                        <a:rPr lang="en-US" sz="1200" u="none" strike="noStrike" dirty="0"/>
                        <a:t>25.44</a:t>
                      </a:r>
                      <a:endParaRPr lang="en-US" sz="1200" b="0" i="0" u="none" strike="noStrike" dirty="0">
                        <a:solidFill>
                          <a:srgbClr val="002060"/>
                        </a:solidFill>
                        <a:latin typeface="+mn-lt"/>
                      </a:endParaRPr>
                    </a:p>
                  </a:txBody>
                  <a:tcPr anchor="b"/>
                </a:tc>
              </a:tr>
              <a:tr h="403046">
                <a:tc>
                  <a:txBody>
                    <a:bodyPr/>
                    <a:lstStyle/>
                    <a:p>
                      <a:pPr indent="0" algn="l" fontAlgn="b"/>
                      <a:r>
                        <a:rPr lang="en-US" sz="1200" u="none" strike="noStrike" dirty="0"/>
                        <a:t>Carpenters</a:t>
                      </a:r>
                      <a:endParaRPr lang="en-US" sz="1200" b="0" i="0" u="none" strike="noStrike" dirty="0">
                        <a:solidFill>
                          <a:srgbClr val="002060"/>
                        </a:solidFill>
                        <a:latin typeface="+mn-lt"/>
                      </a:endParaRPr>
                    </a:p>
                  </a:txBody>
                  <a:tcPr marL="274320" marR="0" anchor="b"/>
                </a:tc>
                <a:tc>
                  <a:txBody>
                    <a:bodyPr/>
                    <a:lstStyle/>
                    <a:p>
                      <a:pPr algn="r" fontAlgn="b"/>
                      <a:r>
                        <a:rPr lang="en-US" sz="1200" u="none" strike="noStrike" dirty="0"/>
                        <a:t>253.5</a:t>
                      </a:r>
                      <a:endParaRPr lang="en-US" sz="1200" b="0" i="0" u="none" strike="noStrike" dirty="0">
                        <a:solidFill>
                          <a:srgbClr val="002060"/>
                        </a:solidFill>
                        <a:latin typeface="+mn-lt"/>
                      </a:endParaRPr>
                    </a:p>
                  </a:txBody>
                  <a:tcPr anchor="b"/>
                </a:tc>
                <a:tc>
                  <a:txBody>
                    <a:bodyPr/>
                    <a:lstStyle/>
                    <a:p>
                      <a:pPr algn="r" fontAlgn="b"/>
                      <a:r>
                        <a:rPr lang="en-US" sz="1200" u="none" strike="noStrike" dirty="0"/>
                        <a:t>30.47</a:t>
                      </a:r>
                      <a:endParaRPr lang="en-US" sz="1200" b="0" i="0" u="none" strike="noStrike" dirty="0">
                        <a:solidFill>
                          <a:srgbClr val="002060"/>
                        </a:solidFill>
                        <a:latin typeface="+mn-lt"/>
                      </a:endParaRPr>
                    </a:p>
                  </a:txBody>
                  <a:tcPr anchor="b"/>
                </a:tc>
                <a:tc>
                  <a:txBody>
                    <a:bodyPr/>
                    <a:lstStyle/>
                    <a:p>
                      <a:pPr algn="r" fontAlgn="b"/>
                      <a:r>
                        <a:rPr lang="en-US" sz="1200" u="none" strike="noStrike" dirty="0"/>
                        <a:t>294.0</a:t>
                      </a:r>
                      <a:endParaRPr lang="en-US" sz="1200" b="0" i="0" u="none" strike="noStrike" dirty="0">
                        <a:solidFill>
                          <a:srgbClr val="002060"/>
                        </a:solidFill>
                        <a:latin typeface="+mn-lt"/>
                      </a:endParaRPr>
                    </a:p>
                  </a:txBody>
                  <a:tcPr anchor="b"/>
                </a:tc>
                <a:tc>
                  <a:txBody>
                    <a:bodyPr/>
                    <a:lstStyle/>
                    <a:p>
                      <a:pPr algn="r" fontAlgn="b"/>
                      <a:r>
                        <a:rPr lang="en-US" sz="1200" u="none" strike="noStrike" dirty="0"/>
                        <a:t>29.49</a:t>
                      </a:r>
                      <a:endParaRPr lang="en-US" sz="1200" b="0" i="0" u="none" strike="noStrike" dirty="0">
                        <a:solidFill>
                          <a:srgbClr val="002060"/>
                        </a:solidFill>
                        <a:latin typeface="+mn-lt"/>
                      </a:endParaRPr>
                    </a:p>
                  </a:txBody>
                  <a:tcPr anchor="b"/>
                </a:tc>
                <a:tc>
                  <a:txBody>
                    <a:bodyPr/>
                    <a:lstStyle/>
                    <a:p>
                      <a:pPr algn="r" fontAlgn="b"/>
                      <a:r>
                        <a:rPr lang="en-US" sz="1200" u="none" strike="noStrike" dirty="0"/>
                        <a:t>0.97</a:t>
                      </a:r>
                      <a:endParaRPr lang="en-US" sz="1200" b="0" i="0" u="none" strike="noStrike" dirty="0">
                        <a:solidFill>
                          <a:srgbClr val="002060"/>
                        </a:solidFill>
                        <a:latin typeface="+mn-lt"/>
                      </a:endParaRPr>
                    </a:p>
                  </a:txBody>
                  <a:tcPr anchor="b"/>
                </a:tc>
                <a:tc>
                  <a:txBody>
                    <a:bodyPr/>
                    <a:lstStyle/>
                    <a:p>
                      <a:pPr algn="r" fontAlgn="b"/>
                      <a:r>
                        <a:rPr lang="en-US" sz="1200" u="none" strike="noStrike" dirty="0"/>
                        <a:t>40.4</a:t>
                      </a:r>
                      <a:endParaRPr lang="en-US" sz="1200" b="0" i="0" u="none" strike="noStrike" dirty="0">
                        <a:solidFill>
                          <a:srgbClr val="002060"/>
                        </a:solidFill>
                        <a:latin typeface="+mn-lt"/>
                      </a:endParaRPr>
                    </a:p>
                  </a:txBody>
                  <a:tcPr anchor="b"/>
                </a:tc>
                <a:tc>
                  <a:txBody>
                    <a:bodyPr/>
                    <a:lstStyle/>
                    <a:p>
                      <a:pPr algn="r" fontAlgn="b"/>
                      <a:r>
                        <a:rPr lang="en-US" sz="1200" u="none" strike="noStrike" dirty="0"/>
                        <a:t>15.94</a:t>
                      </a:r>
                      <a:endParaRPr lang="en-US" sz="1200" b="0" i="0" u="none" strike="noStrike" dirty="0">
                        <a:solidFill>
                          <a:srgbClr val="002060"/>
                        </a:solidFill>
                        <a:latin typeface="+mn-lt"/>
                      </a:endParaRPr>
                    </a:p>
                  </a:txBody>
                  <a:tcPr anchor="b"/>
                </a:tc>
              </a:tr>
              <a:tr h="403046">
                <a:tc>
                  <a:txBody>
                    <a:bodyPr/>
                    <a:lstStyle/>
                    <a:p>
                      <a:pPr marL="0" marR="0" lvl="0" indent="0" algn="l" defTabSz="914400" rtl="0" eaLnBrk="1" fontAlgn="base" latinLnBrk="0" hangingPunct="1">
                        <a:lnSpc>
                          <a:spcPct val="100000"/>
                        </a:lnSpc>
                        <a:spcBef>
                          <a:spcPct val="20000"/>
                        </a:spcBef>
                        <a:spcAft>
                          <a:spcPct val="0"/>
                        </a:spcAft>
                        <a:buClr>
                          <a:srgbClr val="FF0000"/>
                        </a:buClr>
                        <a:buSzTx/>
                        <a:buFont typeface="Wingdings" pitchFamily="2" charset="2"/>
                        <a:buNone/>
                        <a:tabLst/>
                        <a:defRPr/>
                      </a:pPr>
                      <a:r>
                        <a:rPr lang="en-US" sz="1200" dirty="0" smtClean="0"/>
                        <a:t>Carpenters</a:t>
                      </a:r>
                      <a:r>
                        <a:rPr lang="en-US" sz="1200" baseline="0" dirty="0" smtClean="0"/>
                        <a:t>    h</a:t>
                      </a:r>
                      <a:r>
                        <a:rPr lang="en-US" sz="1200" dirty="0" smtClean="0"/>
                        <a:t>elpers</a:t>
                      </a:r>
                      <a:endParaRPr lang="en-US" sz="1200" dirty="0" smtClean="0">
                        <a:solidFill>
                          <a:srgbClr val="002060"/>
                        </a:solidFill>
                        <a:latin typeface="+mn-lt"/>
                      </a:endParaRPr>
                    </a:p>
                  </a:txBody>
                  <a:tcPr marL="274320" marR="0" anchor="b" horzOverflow="overflow"/>
                </a:tc>
                <a:tc>
                  <a:txBody>
                    <a:bodyPr/>
                    <a:lstStyle/>
                    <a:p>
                      <a:pPr algn="r" fontAlgn="b"/>
                      <a:r>
                        <a:rPr lang="en-US" sz="1200" u="none" strike="noStrike" dirty="0"/>
                        <a:t>30.9</a:t>
                      </a:r>
                      <a:endParaRPr lang="en-US" sz="1200" b="0" i="0" u="none" strike="noStrike" dirty="0">
                        <a:solidFill>
                          <a:srgbClr val="002060"/>
                        </a:solidFill>
                        <a:latin typeface="+mn-lt"/>
                      </a:endParaRPr>
                    </a:p>
                  </a:txBody>
                  <a:tcPr anchor="b"/>
                </a:tc>
                <a:tc>
                  <a:txBody>
                    <a:bodyPr/>
                    <a:lstStyle/>
                    <a:p>
                      <a:pPr algn="r" fontAlgn="b"/>
                      <a:r>
                        <a:rPr lang="en-US" sz="1200" u="none" strike="noStrike" dirty="0"/>
                        <a:t>3.71</a:t>
                      </a:r>
                      <a:endParaRPr lang="en-US" sz="1200" b="0" i="0" u="none" strike="noStrike" dirty="0">
                        <a:solidFill>
                          <a:srgbClr val="002060"/>
                        </a:solidFill>
                        <a:latin typeface="+mn-lt"/>
                      </a:endParaRPr>
                    </a:p>
                  </a:txBody>
                  <a:tcPr anchor="b"/>
                </a:tc>
                <a:tc>
                  <a:txBody>
                    <a:bodyPr/>
                    <a:lstStyle/>
                    <a:p>
                      <a:pPr algn="r" fontAlgn="b"/>
                      <a:r>
                        <a:rPr lang="en-US" sz="1200" u="none" strike="noStrike" dirty="0"/>
                        <a:t>40.3</a:t>
                      </a:r>
                      <a:endParaRPr lang="en-US" sz="1200" b="0" i="0" u="none" strike="noStrike" dirty="0">
                        <a:solidFill>
                          <a:srgbClr val="002060"/>
                        </a:solidFill>
                        <a:latin typeface="+mn-lt"/>
                      </a:endParaRPr>
                    </a:p>
                  </a:txBody>
                  <a:tcPr anchor="b"/>
                </a:tc>
                <a:tc>
                  <a:txBody>
                    <a:bodyPr/>
                    <a:lstStyle/>
                    <a:p>
                      <a:pPr algn="r" fontAlgn="b"/>
                      <a:r>
                        <a:rPr lang="en-US" sz="1200" u="none" strike="noStrike" dirty="0"/>
                        <a:t>4.04</a:t>
                      </a:r>
                      <a:endParaRPr lang="en-US" sz="1200" b="0" i="0" u="none" strike="noStrike" dirty="0">
                        <a:solidFill>
                          <a:srgbClr val="002060"/>
                        </a:solidFill>
                        <a:latin typeface="+mn-lt"/>
                      </a:endParaRPr>
                    </a:p>
                  </a:txBody>
                  <a:tcPr anchor="b"/>
                </a:tc>
                <a:tc>
                  <a:txBody>
                    <a:bodyPr/>
                    <a:lstStyle/>
                    <a:p>
                      <a:pPr algn="r" fontAlgn="b"/>
                      <a:r>
                        <a:rPr lang="en-US" sz="1200" u="none" strike="noStrike" dirty="0"/>
                        <a:t>1.09</a:t>
                      </a:r>
                      <a:endParaRPr lang="en-US" sz="1200" b="0" i="0" u="none" strike="noStrike" dirty="0">
                        <a:solidFill>
                          <a:srgbClr val="002060"/>
                        </a:solidFill>
                        <a:latin typeface="+mn-lt"/>
                      </a:endParaRPr>
                    </a:p>
                  </a:txBody>
                  <a:tcPr anchor="b"/>
                </a:tc>
                <a:tc>
                  <a:txBody>
                    <a:bodyPr/>
                    <a:lstStyle/>
                    <a:p>
                      <a:pPr algn="r" fontAlgn="b"/>
                      <a:r>
                        <a:rPr lang="en-US" sz="1200" u="none" strike="noStrike" dirty="0"/>
                        <a:t>9.4</a:t>
                      </a:r>
                      <a:endParaRPr lang="en-US" sz="1200" b="0" i="0" u="none" strike="noStrike" dirty="0">
                        <a:solidFill>
                          <a:srgbClr val="002060"/>
                        </a:solidFill>
                        <a:latin typeface="+mn-lt"/>
                      </a:endParaRPr>
                    </a:p>
                  </a:txBody>
                  <a:tcPr anchor="b"/>
                </a:tc>
                <a:tc>
                  <a:txBody>
                    <a:bodyPr/>
                    <a:lstStyle/>
                    <a:p>
                      <a:pPr algn="r" fontAlgn="b"/>
                      <a:r>
                        <a:rPr lang="en-US" sz="1200" u="none" strike="noStrike" dirty="0"/>
                        <a:t>30.32</a:t>
                      </a:r>
                      <a:endParaRPr lang="en-US" sz="1200" b="0" i="0" u="none" strike="noStrike" dirty="0">
                        <a:solidFill>
                          <a:srgbClr val="002060"/>
                        </a:solidFill>
                        <a:latin typeface="+mn-lt"/>
                      </a:endParaRPr>
                    </a:p>
                  </a:txBody>
                  <a:tcPr anchor="b"/>
                </a:tc>
              </a:tr>
              <a:tr h="548640">
                <a:tc>
                  <a:txBody>
                    <a:bodyPr/>
                    <a:lstStyle/>
                    <a:p>
                      <a:pPr marL="114300" marR="0" lvl="0" indent="0" algn="l" defTabSz="914400" rtl="0" eaLnBrk="1" fontAlgn="base" latinLnBrk="0" hangingPunct="1">
                        <a:lnSpc>
                          <a:spcPct val="100000"/>
                        </a:lnSpc>
                        <a:spcBef>
                          <a:spcPct val="20000"/>
                        </a:spcBef>
                        <a:spcAft>
                          <a:spcPct val="0"/>
                        </a:spcAft>
                        <a:buClr>
                          <a:srgbClr val="FF0000"/>
                        </a:buClr>
                        <a:buSzTx/>
                        <a:buFont typeface="Wingdings" pitchFamily="2" charset="2"/>
                        <a:buNone/>
                        <a:tabLst/>
                      </a:pPr>
                      <a:r>
                        <a:rPr kumimoji="0" lang="en-US" sz="1200" u="none" strike="noStrike" cap="none" normalizeH="0" baseline="0" dirty="0" smtClean="0">
                          <a:ln>
                            <a:noFill/>
                          </a:ln>
                          <a:effectLst/>
                        </a:rPr>
                        <a:t>All other helpers, construction trades</a:t>
                      </a:r>
                      <a:endParaRPr kumimoji="0" lang="en-US" sz="1200" b="0" i="0" u="none" strike="noStrike" cap="none" normalizeH="0" baseline="0" dirty="0" smtClean="0">
                        <a:ln>
                          <a:noFill/>
                        </a:ln>
                        <a:solidFill>
                          <a:srgbClr val="002060"/>
                        </a:solidFill>
                        <a:effectLst/>
                        <a:latin typeface="+mn-lt"/>
                        <a:cs typeface="Tahoma" pitchFamily="34" charset="0"/>
                      </a:endParaRPr>
                    </a:p>
                  </a:txBody>
                  <a:tcPr marL="274320" marR="0" anchor="b" horzOverflow="overflow"/>
                </a:tc>
                <a:tc>
                  <a:txBody>
                    <a:bodyPr/>
                    <a:lstStyle/>
                    <a:p>
                      <a:pPr algn="r" fontAlgn="b"/>
                      <a:r>
                        <a:rPr lang="en-US" sz="1200" u="none" strike="noStrike" dirty="0"/>
                        <a:t>1.2</a:t>
                      </a:r>
                      <a:endParaRPr lang="en-US" sz="1200" b="0" i="0" u="none" strike="noStrike" dirty="0">
                        <a:solidFill>
                          <a:srgbClr val="002060"/>
                        </a:solidFill>
                        <a:latin typeface="+mn-lt"/>
                      </a:endParaRPr>
                    </a:p>
                  </a:txBody>
                  <a:tcPr anchor="b"/>
                </a:tc>
                <a:tc>
                  <a:txBody>
                    <a:bodyPr/>
                    <a:lstStyle/>
                    <a:p>
                      <a:pPr algn="r" fontAlgn="b"/>
                      <a:r>
                        <a:rPr lang="en-US" sz="1200" u="none" strike="noStrike" dirty="0"/>
                        <a:t>0.15</a:t>
                      </a:r>
                      <a:endParaRPr lang="en-US" sz="1200" b="0" i="0" u="none" strike="noStrike" dirty="0">
                        <a:solidFill>
                          <a:srgbClr val="002060"/>
                        </a:solidFill>
                        <a:latin typeface="+mn-lt"/>
                      </a:endParaRPr>
                    </a:p>
                  </a:txBody>
                  <a:tcPr anchor="b"/>
                </a:tc>
                <a:tc>
                  <a:txBody>
                    <a:bodyPr/>
                    <a:lstStyle/>
                    <a:p>
                      <a:pPr algn="r" fontAlgn="b"/>
                      <a:r>
                        <a:rPr lang="en-US" sz="1200" u="none" strike="noStrike" dirty="0"/>
                        <a:t>1.5</a:t>
                      </a:r>
                      <a:endParaRPr lang="en-US" sz="1200" b="0" i="0" u="none" strike="noStrike" dirty="0">
                        <a:solidFill>
                          <a:srgbClr val="002060"/>
                        </a:solidFill>
                        <a:latin typeface="+mn-lt"/>
                      </a:endParaRPr>
                    </a:p>
                  </a:txBody>
                  <a:tcPr anchor="b"/>
                </a:tc>
                <a:tc>
                  <a:txBody>
                    <a:bodyPr/>
                    <a:lstStyle/>
                    <a:p>
                      <a:pPr algn="r" fontAlgn="b"/>
                      <a:r>
                        <a:rPr lang="en-US" sz="1200" u="none" strike="noStrike" dirty="0"/>
                        <a:t>0.15</a:t>
                      </a:r>
                      <a:endParaRPr lang="en-US" sz="1200" b="0" i="0" u="none" strike="noStrike" dirty="0">
                        <a:solidFill>
                          <a:srgbClr val="002060"/>
                        </a:solidFill>
                        <a:latin typeface="+mn-lt"/>
                      </a:endParaRPr>
                    </a:p>
                  </a:txBody>
                  <a:tcPr anchor="b"/>
                </a:tc>
                <a:tc>
                  <a:txBody>
                    <a:bodyPr/>
                    <a:lstStyle/>
                    <a:p>
                      <a:pPr algn="r" fontAlgn="b"/>
                      <a:r>
                        <a:rPr lang="en-US" sz="1200" u="none" strike="noStrike" dirty="0"/>
                        <a:t>1.00</a:t>
                      </a:r>
                      <a:endParaRPr lang="en-US" sz="1200" b="0" i="0" u="none" strike="noStrike" dirty="0">
                        <a:solidFill>
                          <a:srgbClr val="002060"/>
                        </a:solidFill>
                        <a:latin typeface="+mn-lt"/>
                      </a:endParaRPr>
                    </a:p>
                  </a:txBody>
                  <a:tcPr anchor="b"/>
                </a:tc>
                <a:tc>
                  <a:txBody>
                    <a:bodyPr/>
                    <a:lstStyle/>
                    <a:p>
                      <a:pPr algn="r" fontAlgn="b"/>
                      <a:r>
                        <a:rPr lang="en-US" sz="1200" u="none" strike="noStrike" dirty="0"/>
                        <a:t>0.3</a:t>
                      </a:r>
                      <a:endParaRPr lang="en-US" sz="1200" b="0" i="0" u="none" strike="noStrike" dirty="0">
                        <a:solidFill>
                          <a:srgbClr val="002060"/>
                        </a:solidFill>
                        <a:latin typeface="+mn-lt"/>
                      </a:endParaRPr>
                    </a:p>
                  </a:txBody>
                  <a:tcPr anchor="b"/>
                </a:tc>
                <a:tc>
                  <a:txBody>
                    <a:bodyPr/>
                    <a:lstStyle/>
                    <a:p>
                      <a:pPr algn="r" fontAlgn="b"/>
                      <a:r>
                        <a:rPr lang="en-US" sz="1200" u="none" strike="noStrike" dirty="0"/>
                        <a:t>25.34</a:t>
                      </a:r>
                      <a:endParaRPr lang="en-US" sz="1200" b="0" i="0" u="none" strike="noStrike" dirty="0">
                        <a:solidFill>
                          <a:srgbClr val="002060"/>
                        </a:solidFill>
                        <a:latin typeface="+mn-lt"/>
                      </a:endParaRPr>
                    </a:p>
                  </a:txBody>
                  <a:tcPr anchor="b"/>
                </a:tc>
              </a:tr>
            </a:tbl>
          </a:graphicData>
        </a:graphic>
      </p:graphicFrame>
      <p:sp>
        <p:nvSpPr>
          <p:cNvPr id="16457" name="Text Box 73"/>
          <p:cNvSpPr txBox="1">
            <a:spLocks noChangeArrowheads="1"/>
          </p:cNvSpPr>
          <p:nvPr/>
        </p:nvSpPr>
        <p:spPr bwMode="auto">
          <a:xfrm>
            <a:off x="762000" y="1676400"/>
            <a:ext cx="7924800" cy="646331"/>
          </a:xfrm>
          <a:prstGeom prst="rect">
            <a:avLst/>
          </a:prstGeom>
          <a:noFill/>
          <a:ln w="9525">
            <a:noFill/>
            <a:miter lim="800000"/>
            <a:headEnd/>
            <a:tailEnd/>
          </a:ln>
        </p:spPr>
        <p:txBody>
          <a:bodyPr wrap="square">
            <a:spAutoFit/>
          </a:bodyPr>
          <a:lstStyle/>
          <a:p>
            <a:pPr eaLnBrk="0" hangingPunct="0">
              <a:defRPr/>
            </a:pPr>
            <a:r>
              <a:rPr kumimoji="1" lang="en-US" sz="2400" dirty="0" smtClean="0">
                <a:latin typeface="+mj-lt"/>
              </a:rPr>
              <a:t>Example results for Residential Building Construction</a:t>
            </a:r>
            <a:endParaRPr kumimoji="1" lang="en-US" sz="2400" dirty="0">
              <a:latin typeface="+mj-lt"/>
            </a:endParaRPr>
          </a:p>
          <a:p>
            <a:pPr eaLnBrk="0" hangingPunct="0">
              <a:defRPr/>
            </a:pPr>
            <a:r>
              <a:rPr kumimoji="1" lang="en-US" sz="1200" dirty="0">
                <a:latin typeface="+mj-lt"/>
              </a:rPr>
              <a:t>(employment in thousands)</a:t>
            </a:r>
          </a:p>
        </p:txBody>
      </p:sp>
      <p:sp>
        <p:nvSpPr>
          <p:cNvPr id="62538" name="Slide Number Placeholder 4"/>
          <p:cNvSpPr txBox="1">
            <a:spLocks noGrp="1"/>
          </p:cNvSpPr>
          <p:nvPr/>
        </p:nvSpPr>
        <p:spPr bwMode="auto">
          <a:xfrm>
            <a:off x="7924800" y="6492875"/>
            <a:ext cx="685800" cy="365125"/>
          </a:xfrm>
          <a:prstGeom prst="rect">
            <a:avLst/>
          </a:prstGeom>
          <a:noFill/>
          <a:ln w="9525">
            <a:noFill/>
            <a:miter lim="800000"/>
            <a:headEnd/>
            <a:tailEnd/>
          </a:ln>
        </p:spPr>
        <p:txBody>
          <a:bodyPr anchor="ctr"/>
          <a:lstStyle/>
          <a:p>
            <a:pPr algn="r"/>
            <a:fld id="{AD429C2A-C98C-4682-97E8-B996CC064A4A}" type="slidenum">
              <a:rPr lang="en-US" sz="1200">
                <a:solidFill>
                  <a:srgbClr val="192168"/>
                </a:solidFill>
                <a:latin typeface="Verdana" pitchFamily="34" charset="0"/>
                <a:cs typeface="Tahoma" pitchFamily="34" charset="0"/>
              </a:rPr>
              <a:pPr algn="r"/>
              <a:t>20</a:t>
            </a:fld>
            <a:endParaRPr lang="en-US" sz="1200" dirty="0">
              <a:solidFill>
                <a:srgbClr val="192168"/>
              </a:solidFill>
              <a:latin typeface="Verdana" pitchFamily="34" charset="0"/>
              <a:cs typeface="Tahom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Ratio Analysis Impact</a:t>
            </a:r>
            <a:endParaRPr lang="en-US" dirty="0"/>
          </a:p>
        </p:txBody>
      </p:sp>
      <p:sp>
        <p:nvSpPr>
          <p:cNvPr id="4" name="Content Placeholder 3"/>
          <p:cNvSpPr>
            <a:spLocks noGrp="1"/>
          </p:cNvSpPr>
          <p:nvPr>
            <p:ph idx="1"/>
          </p:nvPr>
        </p:nvSpPr>
        <p:spPr/>
        <p:txBody>
          <a:bodyPr/>
          <a:lstStyle/>
          <a:p>
            <a:r>
              <a:rPr lang="en-US" dirty="0" smtClean="0"/>
              <a:t>Without ratio analysis</a:t>
            </a:r>
          </a:p>
          <a:p>
            <a:pPr lvl="2"/>
            <a:r>
              <a:rPr lang="en-US" dirty="0" smtClean="0"/>
              <a:t>Assume that staffing patterns would not change over the projection period</a:t>
            </a:r>
          </a:p>
          <a:p>
            <a:pPr lvl="2"/>
            <a:r>
              <a:rPr lang="en-US" dirty="0" smtClean="0"/>
              <a:t>All occupational employment change would result from industry employment change</a:t>
            </a:r>
          </a:p>
          <a:p>
            <a:r>
              <a:rPr lang="en-US" dirty="0" smtClean="0"/>
              <a:t>How much difference does ratio analysis make?</a:t>
            </a:r>
          </a:p>
          <a:p>
            <a:pPr lvl="2"/>
            <a:r>
              <a:rPr lang="en-US" dirty="0" smtClean="0"/>
              <a:t>Apply base-year staffing patterns to projected-year industry employment</a:t>
            </a:r>
          </a:p>
          <a:p>
            <a:pPr lvl="2"/>
            <a:r>
              <a:rPr lang="en-US" dirty="0" smtClean="0"/>
              <a:t>Compare the result with actual projections made using ratio analysis</a:t>
            </a:r>
          </a:p>
        </p:txBody>
      </p:sp>
      <p:sp>
        <p:nvSpPr>
          <p:cNvPr id="2" name="Slide Number Placeholder 1"/>
          <p:cNvSpPr>
            <a:spLocks noGrp="1"/>
          </p:cNvSpPr>
          <p:nvPr>
            <p:ph type="sldNum" sz="quarter" idx="12"/>
          </p:nvPr>
        </p:nvSpPr>
        <p:spPr>
          <a:xfrm>
            <a:off x="8153400" y="6553200"/>
            <a:ext cx="457200" cy="304800"/>
          </a:xfrm>
        </p:spPr>
        <p:txBody>
          <a:bodyPr/>
          <a:lstStyle/>
          <a:p>
            <a:pPr>
              <a:defRPr/>
            </a:pPr>
            <a:r>
              <a:rPr lang="en-US" dirty="0" smtClean="0"/>
              <a:t>21</a:t>
            </a:r>
          </a:p>
          <a:p>
            <a:pPr>
              <a:defRPr/>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Ratio Analysis Impact</a:t>
            </a:r>
            <a:endParaRPr lang="en-US" dirty="0"/>
          </a:p>
        </p:txBody>
      </p:sp>
      <p:sp>
        <p:nvSpPr>
          <p:cNvPr id="4" name="Content Placeholder 3"/>
          <p:cNvSpPr>
            <a:spLocks noGrp="1"/>
          </p:cNvSpPr>
          <p:nvPr>
            <p:ph idx="1"/>
          </p:nvPr>
        </p:nvSpPr>
        <p:spPr/>
        <p:txBody>
          <a:bodyPr/>
          <a:lstStyle/>
          <a:p>
            <a:r>
              <a:rPr lang="en-US" dirty="0" smtClean="0"/>
              <a:t>Changes total employment by occupation</a:t>
            </a:r>
          </a:p>
          <a:p>
            <a:pPr lvl="1"/>
            <a:r>
              <a:rPr lang="en-US" dirty="0" smtClean="0"/>
              <a:t>Shifts of employment </a:t>
            </a:r>
            <a:r>
              <a:rPr lang="en-US" u="sng" dirty="0" smtClean="0"/>
              <a:t>into</a:t>
            </a:r>
            <a:r>
              <a:rPr lang="en-US" dirty="0" smtClean="0"/>
              <a:t> the occupation</a:t>
            </a:r>
          </a:p>
          <a:p>
            <a:pPr lvl="1"/>
            <a:r>
              <a:rPr lang="en-US" dirty="0" smtClean="0"/>
              <a:t>Shifts of employment </a:t>
            </a:r>
            <a:r>
              <a:rPr lang="en-US" u="sng" dirty="0" smtClean="0"/>
              <a:t>out</a:t>
            </a:r>
            <a:r>
              <a:rPr lang="en-US" dirty="0" smtClean="0"/>
              <a:t> of the occupation</a:t>
            </a:r>
          </a:p>
          <a:p>
            <a:pPr lvl="1"/>
            <a:r>
              <a:rPr lang="en-US" u="sng" dirty="0" smtClean="0"/>
              <a:t>Net</a:t>
            </a:r>
            <a:r>
              <a:rPr lang="en-US" dirty="0" smtClean="0"/>
              <a:t> change</a:t>
            </a:r>
          </a:p>
          <a:p>
            <a:pPr lvl="1"/>
            <a:endParaRPr lang="en-US" dirty="0"/>
          </a:p>
        </p:txBody>
      </p:sp>
      <p:sp>
        <p:nvSpPr>
          <p:cNvPr id="2" name="Slide Number Placeholder 1"/>
          <p:cNvSpPr>
            <a:spLocks noGrp="1"/>
          </p:cNvSpPr>
          <p:nvPr>
            <p:ph type="sldNum" sz="quarter" idx="12"/>
          </p:nvPr>
        </p:nvSpPr>
        <p:spPr>
          <a:xfrm>
            <a:off x="7924800" y="6492875"/>
            <a:ext cx="685800" cy="365125"/>
          </a:xfrm>
        </p:spPr>
        <p:txBody>
          <a:bodyPr/>
          <a:lstStyle/>
          <a:p>
            <a:pPr>
              <a:defRPr/>
            </a:pPr>
            <a:r>
              <a:rPr lang="en-US" dirty="0" smtClean="0"/>
              <a:t>22</a:t>
            </a:r>
          </a:p>
          <a:p>
            <a:pPr>
              <a:defRPr/>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Ratio Analysis Impact</a:t>
            </a:r>
            <a:endParaRPr lang="en-US" dirty="0"/>
          </a:p>
        </p:txBody>
      </p:sp>
      <p:sp>
        <p:nvSpPr>
          <p:cNvPr id="6" name="Content Placeholder 5"/>
          <p:cNvSpPr>
            <a:spLocks noGrp="1"/>
          </p:cNvSpPr>
          <p:nvPr>
            <p:ph idx="1"/>
          </p:nvPr>
        </p:nvSpPr>
        <p:spPr>
          <a:xfrm>
            <a:off x="914400" y="1676400"/>
            <a:ext cx="7772400" cy="4525963"/>
          </a:xfrm>
        </p:spPr>
        <p:txBody>
          <a:bodyPr/>
          <a:lstStyle/>
          <a:p>
            <a:r>
              <a:rPr lang="en-US" dirty="0" smtClean="0"/>
              <a:t>Shifted about 4.5 million jobs from one occupation to another </a:t>
            </a:r>
          </a:p>
          <a:p>
            <a:pPr lvl="1"/>
            <a:r>
              <a:rPr lang="en-US" dirty="0" smtClean="0"/>
              <a:t>2.69 percent of total jobs projected for 2018</a:t>
            </a:r>
          </a:p>
          <a:p>
            <a:endParaRPr lang="en-US" dirty="0"/>
          </a:p>
        </p:txBody>
      </p:sp>
      <p:sp>
        <p:nvSpPr>
          <p:cNvPr id="2" name="Slide Number Placeholder 1"/>
          <p:cNvSpPr>
            <a:spLocks noGrp="1"/>
          </p:cNvSpPr>
          <p:nvPr>
            <p:ph type="sldNum" sz="quarter" idx="12"/>
          </p:nvPr>
        </p:nvSpPr>
        <p:spPr>
          <a:xfrm>
            <a:off x="7924800" y="6492875"/>
            <a:ext cx="685800" cy="365125"/>
          </a:xfrm>
        </p:spPr>
        <p:txBody>
          <a:bodyPr/>
          <a:lstStyle/>
          <a:p>
            <a:pPr>
              <a:defRPr/>
            </a:pPr>
            <a:r>
              <a:rPr lang="en-US" dirty="0" smtClean="0"/>
              <a:t>23</a:t>
            </a:r>
          </a:p>
          <a:p>
            <a:pPr>
              <a:defRPr/>
            </a:pPr>
            <a:endParaRPr lang="en-US" dirty="0"/>
          </a:p>
        </p:txBody>
      </p:sp>
      <p:graphicFrame>
        <p:nvGraphicFramePr>
          <p:cNvPr id="5" name="Table 4"/>
          <p:cNvGraphicFramePr>
            <a:graphicFrameLocks noGrp="1"/>
          </p:cNvGraphicFramePr>
          <p:nvPr/>
        </p:nvGraphicFramePr>
        <p:xfrm>
          <a:off x="838200" y="3810000"/>
          <a:ext cx="7848599" cy="1776613"/>
        </p:xfrm>
        <a:graphic>
          <a:graphicData uri="http://schemas.openxmlformats.org/drawingml/2006/table">
            <a:tbl>
              <a:tblPr firstRow="1" bandRow="1">
                <a:tableStyleId>{8EC20E35-A176-4012-BC5E-935CFFF8708E}</a:tableStyleId>
              </a:tblPr>
              <a:tblGrid>
                <a:gridCol w="1462595"/>
                <a:gridCol w="1384917"/>
                <a:gridCol w="1231037"/>
                <a:gridCol w="692458"/>
                <a:gridCol w="1214618"/>
                <a:gridCol w="939697"/>
                <a:gridCol w="923277"/>
              </a:tblGrid>
              <a:tr h="388171">
                <a:tc gridSpan="7">
                  <a:txBody>
                    <a:bodyPr/>
                    <a:lstStyle/>
                    <a:p>
                      <a:pPr algn="l" fontAlgn="b"/>
                      <a:r>
                        <a:rPr lang="en-US" sz="1400" u="none" strike="noStrike" dirty="0"/>
                        <a:t>Employment Impact of Ratio Analysis on the 2008-18 Projections Cycle</a:t>
                      </a:r>
                      <a:endParaRPr lang="en-US" sz="1400" b="0" i="0" u="none" strike="noStrike" dirty="0">
                        <a:solidFill>
                          <a:srgbClr val="333333"/>
                        </a:solidFill>
                        <a:latin typeface="Times New Roman"/>
                      </a:endParaRPr>
                    </a:p>
                  </a:txBody>
                  <a:tcPr marL="8268" marR="8268" marT="8268"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hMerge="1">
                  <a:txBody>
                    <a:bodyPr/>
                    <a:lstStyle/>
                    <a:p>
                      <a:pPr algn="ctr" fontAlgn="b"/>
                      <a:endParaRPr lang="en-US" sz="900" b="0" i="0" u="none" strike="noStrike" dirty="0">
                        <a:solidFill>
                          <a:srgbClr val="000000"/>
                        </a:solidFill>
                        <a:latin typeface="Calibri"/>
                      </a:endParaRPr>
                    </a:p>
                  </a:txBody>
                  <a:tcPr marL="8268" marR="8268" marT="8268" marB="0" anchor="b">
                    <a:lnL>
                      <a:noFill/>
                    </a:lnL>
                    <a:lnR>
                      <a:noFill/>
                    </a:lnR>
                    <a:lnT>
                      <a:noFill/>
                    </a:lnT>
                    <a:lnB w="12700" cap="flat" cmpd="sng" algn="ctr">
                      <a:solidFill>
                        <a:srgbClr val="6F9DD9"/>
                      </a:solidFill>
                      <a:prstDash val="solid"/>
                      <a:round/>
                      <a:headEnd type="none" w="med" len="med"/>
                      <a:tailEnd type="none" w="med" len="med"/>
                    </a:lnB>
                  </a:tcPr>
                </a:tc>
                <a:tc hMerge="1">
                  <a:txBody>
                    <a:bodyPr/>
                    <a:lstStyle/>
                    <a:p>
                      <a:pPr algn="ctr" fontAlgn="b"/>
                      <a:endParaRPr lang="en-US" sz="900" b="0" i="0" u="none" strike="noStrike" dirty="0">
                        <a:solidFill>
                          <a:srgbClr val="000000"/>
                        </a:solidFill>
                        <a:latin typeface="Calibri"/>
                      </a:endParaRPr>
                    </a:p>
                  </a:txBody>
                  <a:tcPr marL="8268" marR="8268" marT="8268" marB="0" anchor="b">
                    <a:lnL>
                      <a:noFill/>
                    </a:lnL>
                    <a:lnR>
                      <a:noFill/>
                    </a:lnR>
                    <a:lnT>
                      <a:noFill/>
                    </a:lnT>
                    <a:lnB w="12700" cap="flat" cmpd="sng" algn="ctr">
                      <a:solidFill>
                        <a:srgbClr val="6F9DD9"/>
                      </a:solidFill>
                      <a:prstDash val="solid"/>
                      <a:round/>
                      <a:headEnd type="none" w="med" len="med"/>
                      <a:tailEnd type="none" w="med" len="med"/>
                    </a:lnB>
                  </a:tcPr>
                </a:tc>
                <a:tc hMerge="1">
                  <a:txBody>
                    <a:bodyPr/>
                    <a:lstStyle/>
                    <a:p>
                      <a:pPr algn="ctr" fontAlgn="b"/>
                      <a:endParaRPr lang="en-US" sz="900" b="0" i="0" u="none" strike="noStrike" dirty="0">
                        <a:solidFill>
                          <a:srgbClr val="000000"/>
                        </a:solidFill>
                        <a:latin typeface="Calibri"/>
                      </a:endParaRPr>
                    </a:p>
                  </a:txBody>
                  <a:tcPr marL="8268" marR="8268" marT="8268" marB="0" anchor="b">
                    <a:lnL>
                      <a:noFill/>
                    </a:lnL>
                    <a:lnR>
                      <a:noFill/>
                    </a:lnR>
                    <a:lnT>
                      <a:noFill/>
                    </a:lnT>
                    <a:lnB w="12700" cap="flat" cmpd="sng" algn="ctr">
                      <a:solidFill>
                        <a:srgbClr val="6F9DD9"/>
                      </a:solidFill>
                      <a:prstDash val="solid"/>
                      <a:round/>
                      <a:headEnd type="none" w="med" len="med"/>
                      <a:tailEnd type="none" w="med" len="med"/>
                    </a:lnB>
                  </a:tcPr>
                </a:tc>
                <a:tc hMerge="1">
                  <a:txBody>
                    <a:bodyPr/>
                    <a:lstStyle/>
                    <a:p>
                      <a:pPr algn="ctr" fontAlgn="b"/>
                      <a:endParaRPr lang="en-US" sz="900" b="0" i="0" u="none" strike="noStrike" dirty="0">
                        <a:solidFill>
                          <a:srgbClr val="000000"/>
                        </a:solidFill>
                        <a:latin typeface="Calibri"/>
                      </a:endParaRPr>
                    </a:p>
                  </a:txBody>
                  <a:tcPr marL="8268" marR="8268" marT="8268" marB="0" anchor="b">
                    <a:lnL>
                      <a:noFill/>
                    </a:lnL>
                    <a:lnR>
                      <a:noFill/>
                    </a:lnR>
                    <a:lnT>
                      <a:noFill/>
                    </a:lnT>
                    <a:lnB w="12700" cap="flat" cmpd="sng" algn="ctr">
                      <a:solidFill>
                        <a:srgbClr val="6F9DD9"/>
                      </a:solidFill>
                      <a:prstDash val="solid"/>
                      <a:round/>
                      <a:headEnd type="none" w="med" len="med"/>
                      <a:tailEnd type="none" w="med" len="med"/>
                    </a:lnB>
                  </a:tcPr>
                </a:tc>
              </a:tr>
              <a:tr h="268302">
                <a:tc gridSpan="7">
                  <a:txBody>
                    <a:bodyPr/>
                    <a:lstStyle/>
                    <a:p>
                      <a:pPr algn="l" fontAlgn="t"/>
                      <a:r>
                        <a:rPr lang="en-US" sz="1200" u="none" strike="noStrike" dirty="0">
                          <a:solidFill>
                            <a:schemeClr val="bg1"/>
                          </a:solidFill>
                        </a:rPr>
                        <a:t>All numbers in thousands</a:t>
                      </a:r>
                      <a:r>
                        <a:rPr lang="en-US" sz="1200" u="none" strike="noStrike" dirty="0" smtClean="0">
                          <a:solidFill>
                            <a:schemeClr val="bg1"/>
                          </a:solidFill>
                        </a:rPr>
                        <a:t>.</a:t>
                      </a:r>
                      <a:r>
                        <a:rPr lang="en-US" sz="900" u="none" strike="noStrike" dirty="0">
                          <a:solidFill>
                            <a:schemeClr val="bg1"/>
                          </a:solidFill>
                        </a:rPr>
                        <a:t>  </a:t>
                      </a:r>
                      <a:endParaRPr lang="en-US" sz="900" b="0" i="0" u="none" strike="noStrike" dirty="0">
                        <a:solidFill>
                          <a:schemeClr val="bg1"/>
                        </a:solidFill>
                        <a:latin typeface="Verdana"/>
                      </a:endParaRPr>
                    </a:p>
                  </a:txBody>
                  <a:tcPr marL="8268" marR="8268" marT="8268"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t"/>
                      <a:endParaRPr lang="en-US" sz="900" b="0" i="0" u="none" strike="noStrike" dirty="0">
                        <a:solidFill>
                          <a:schemeClr val="bg1"/>
                        </a:solidFill>
                        <a:latin typeface="Verdana"/>
                      </a:endParaRPr>
                    </a:p>
                  </a:txBody>
                  <a:tcPr marL="8268" marR="8268" marT="8268" marB="0">
                    <a:solidFill>
                      <a:srgbClr val="002060"/>
                    </a:solidFill>
                  </a:tcPr>
                </a:tc>
                <a:tc hMerge="1">
                  <a:txBody>
                    <a:bodyPr/>
                    <a:lstStyle/>
                    <a:p>
                      <a:pPr algn="ctr" fontAlgn="t"/>
                      <a:endParaRPr lang="en-US" sz="900" b="0" i="0" u="none" strike="noStrike" dirty="0">
                        <a:solidFill>
                          <a:schemeClr val="bg1"/>
                        </a:solidFill>
                        <a:latin typeface="Verdana"/>
                      </a:endParaRPr>
                    </a:p>
                  </a:txBody>
                  <a:tcPr marL="8268" marR="8268" marT="8268" marB="0">
                    <a:solidFill>
                      <a:srgbClr val="002060"/>
                    </a:solidFill>
                  </a:tcPr>
                </a:tc>
                <a:tc hMerge="1">
                  <a:txBody>
                    <a:bodyPr/>
                    <a:lstStyle/>
                    <a:p>
                      <a:pPr algn="ctr" fontAlgn="t"/>
                      <a:endParaRPr lang="en-US" sz="900" b="0" i="0" u="none" strike="noStrike" dirty="0">
                        <a:solidFill>
                          <a:schemeClr val="bg1"/>
                        </a:solidFill>
                        <a:latin typeface="Verdana"/>
                      </a:endParaRPr>
                    </a:p>
                  </a:txBody>
                  <a:tcPr marL="8268" marR="8268" marT="8268" marB="0">
                    <a:lnB w="12700" cap="flat" cmpd="sng" algn="ctr">
                      <a:solidFill>
                        <a:schemeClr val="bg1"/>
                      </a:solidFill>
                      <a:prstDash val="solid"/>
                      <a:round/>
                      <a:headEnd type="none" w="med" len="med"/>
                      <a:tailEnd type="none" w="med" len="med"/>
                    </a:lnB>
                    <a:solidFill>
                      <a:srgbClr val="002060"/>
                    </a:solidFill>
                  </a:tcPr>
                </a:tc>
              </a:tr>
              <a:tr h="659241">
                <a:tc>
                  <a:txBody>
                    <a:bodyPr/>
                    <a:lstStyle/>
                    <a:p>
                      <a:pPr algn="l" fontAlgn="t"/>
                      <a:r>
                        <a:rPr lang="en-US" sz="1100" b="1" u="none" strike="noStrike" dirty="0">
                          <a:solidFill>
                            <a:schemeClr val="bg1"/>
                          </a:solidFill>
                        </a:rPr>
                        <a:t> </a:t>
                      </a:r>
                      <a:r>
                        <a:rPr lang="en-US" sz="1100" b="1" u="none" strike="noStrike" dirty="0" smtClean="0">
                          <a:solidFill>
                            <a:schemeClr val="bg1"/>
                          </a:solidFill>
                        </a:rPr>
                        <a:t>Occupation </a:t>
                      </a:r>
                      <a:endParaRPr lang="en-US" sz="1100" b="1" i="0" u="none" strike="noStrike" dirty="0">
                        <a:solidFill>
                          <a:schemeClr val="bg1"/>
                        </a:solidFill>
                        <a:latin typeface="Times New Roman"/>
                      </a:endParaRPr>
                    </a:p>
                  </a:txBody>
                  <a:tcPr marL="74409" marR="8268" marT="8268"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a:lnSpc>
                          <a:spcPct val="150000"/>
                        </a:lnSpc>
                        <a:spcBef>
                          <a:spcPts val="0"/>
                        </a:spcBef>
                        <a:spcAft>
                          <a:spcPts val="0"/>
                        </a:spcAft>
                      </a:pPr>
                      <a:r>
                        <a:rPr lang="en-US" sz="1100" b="1" dirty="0">
                          <a:solidFill>
                            <a:schemeClr val="bg1"/>
                          </a:solidFill>
                        </a:rPr>
                        <a:t>Jobs moved out</a:t>
                      </a:r>
                      <a:endParaRPr lang="en-US" sz="1100" b="1" dirty="0">
                        <a:solidFill>
                          <a:schemeClr val="bg1"/>
                        </a:solidFill>
                        <a:latin typeface="+mn-lt"/>
                        <a:ea typeface="Calibri"/>
                        <a:cs typeface="Times New Roman"/>
                      </a:endParaRP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a:lnSpc>
                          <a:spcPct val="150000"/>
                        </a:lnSpc>
                        <a:spcBef>
                          <a:spcPts val="0"/>
                        </a:spcBef>
                        <a:spcAft>
                          <a:spcPts val="0"/>
                        </a:spcAft>
                      </a:pPr>
                      <a:r>
                        <a:rPr lang="en-US" sz="1100" b="1" dirty="0">
                          <a:solidFill>
                            <a:schemeClr val="bg1"/>
                          </a:solidFill>
                        </a:rPr>
                        <a:t>Jobs moved in</a:t>
                      </a:r>
                      <a:endParaRPr lang="en-US" sz="1100" b="1" dirty="0">
                        <a:solidFill>
                          <a:schemeClr val="bg1"/>
                        </a:solidFill>
                        <a:latin typeface="+mn-lt"/>
                        <a:ea typeface="Calibri"/>
                        <a:cs typeface="Times New Roman"/>
                      </a:endParaRP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a:lnSpc>
                          <a:spcPct val="150000"/>
                        </a:lnSpc>
                        <a:spcBef>
                          <a:spcPts val="0"/>
                        </a:spcBef>
                        <a:spcAft>
                          <a:spcPts val="0"/>
                        </a:spcAft>
                      </a:pPr>
                      <a:r>
                        <a:rPr lang="en-US" sz="1100" b="1" dirty="0">
                          <a:solidFill>
                            <a:schemeClr val="bg1"/>
                          </a:solidFill>
                        </a:rPr>
                        <a:t>Net impact</a:t>
                      </a:r>
                      <a:endParaRPr lang="en-US" sz="1100" b="1" dirty="0">
                        <a:solidFill>
                          <a:schemeClr val="bg1"/>
                        </a:solidFill>
                        <a:latin typeface="+mn-lt"/>
                        <a:ea typeface="Calibri"/>
                        <a:cs typeface="Times New Roman"/>
                      </a:endParaRP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a:lnSpc>
                          <a:spcPct val="150000"/>
                        </a:lnSpc>
                        <a:spcBef>
                          <a:spcPts val="0"/>
                        </a:spcBef>
                        <a:spcAft>
                          <a:spcPts val="0"/>
                        </a:spcAft>
                      </a:pPr>
                      <a:r>
                        <a:rPr lang="en-US" sz="1100" b="1" dirty="0">
                          <a:solidFill>
                            <a:schemeClr val="bg1"/>
                          </a:solidFill>
                        </a:rPr>
                        <a:t>Percent of 2018 jobs moved out</a:t>
                      </a:r>
                      <a:endParaRPr lang="en-US" sz="1100" b="1" dirty="0">
                        <a:solidFill>
                          <a:schemeClr val="bg1"/>
                        </a:solidFill>
                        <a:latin typeface="+mn-lt"/>
                        <a:ea typeface="Calibri"/>
                        <a:cs typeface="Times New Roman"/>
                      </a:endParaRP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a:lnSpc>
                          <a:spcPct val="150000"/>
                        </a:lnSpc>
                        <a:spcBef>
                          <a:spcPts val="0"/>
                        </a:spcBef>
                        <a:spcAft>
                          <a:spcPts val="0"/>
                        </a:spcAft>
                      </a:pPr>
                      <a:r>
                        <a:rPr lang="en-US" sz="1100" b="1" dirty="0">
                          <a:solidFill>
                            <a:schemeClr val="bg1"/>
                          </a:solidFill>
                        </a:rPr>
                        <a:t>Percent of 2018 jobs moved in</a:t>
                      </a:r>
                      <a:endParaRPr lang="en-US" sz="1100" b="1" dirty="0">
                        <a:solidFill>
                          <a:schemeClr val="bg1"/>
                        </a:solidFill>
                        <a:latin typeface="+mn-lt"/>
                        <a:ea typeface="Calibri"/>
                        <a:cs typeface="Times New Roman"/>
                      </a:endParaRP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t"/>
                      <a:r>
                        <a:rPr lang="en-US" sz="1100" b="1" u="none" strike="noStrike" dirty="0">
                          <a:solidFill>
                            <a:schemeClr val="bg1"/>
                          </a:solidFill>
                        </a:rPr>
                        <a:t>Net percent </a:t>
                      </a:r>
                      <a:r>
                        <a:rPr lang="en-US" sz="1100" b="1" u="none" strike="noStrike" dirty="0" smtClean="0">
                          <a:solidFill>
                            <a:schemeClr val="bg1"/>
                          </a:solidFill>
                        </a:rPr>
                        <a:t>impact</a:t>
                      </a:r>
                      <a:endParaRPr lang="en-US" sz="1100" b="1" i="0" u="none" strike="noStrike" dirty="0">
                        <a:solidFill>
                          <a:schemeClr val="bg1"/>
                        </a:solidFill>
                        <a:latin typeface="+mn-lt"/>
                      </a:endParaRPr>
                    </a:p>
                  </a:txBody>
                  <a:tcPr marL="8268" marR="8268" marT="8268"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65760">
                <a:tc>
                  <a:txBody>
                    <a:bodyPr/>
                    <a:lstStyle/>
                    <a:p>
                      <a:pPr algn="l" fontAlgn="t"/>
                      <a:r>
                        <a:rPr lang="en-US" sz="1100" u="none" strike="noStrike" dirty="0"/>
                        <a:t>Total, All Occupations</a:t>
                      </a:r>
                      <a:endParaRPr lang="en-US" sz="1100" b="1" i="0" u="none" strike="noStrike" dirty="0">
                        <a:solidFill>
                          <a:srgbClr val="333333"/>
                        </a:solidFill>
                        <a:latin typeface="Times New Roman"/>
                      </a:endParaRPr>
                    </a:p>
                  </a:txBody>
                  <a:tcPr marL="74409" marR="8268" marT="8268"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100" u="none" strike="noStrike" dirty="0"/>
                        <a:t>-</a:t>
                      </a:r>
                      <a:r>
                        <a:rPr lang="en-US" sz="1100" u="none" strike="noStrike" dirty="0" smtClean="0"/>
                        <a:t>4,467.4</a:t>
                      </a:r>
                      <a:endParaRPr lang="en-US" sz="1100" b="0" i="0" u="none" strike="noStrike" dirty="0">
                        <a:solidFill>
                          <a:srgbClr val="333333"/>
                        </a:solidFill>
                        <a:latin typeface="Times New Roman"/>
                      </a:endParaRPr>
                    </a:p>
                  </a:txBody>
                  <a:tcPr marL="8268" marR="8268" marT="8268"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100" u="none" strike="noStrike" dirty="0" smtClean="0"/>
                        <a:t>4,467.4</a:t>
                      </a:r>
                      <a:endParaRPr lang="en-US" sz="1100" b="0" i="0" u="none" strike="noStrike" dirty="0">
                        <a:solidFill>
                          <a:srgbClr val="333333"/>
                        </a:solidFill>
                        <a:latin typeface="Times New Roman"/>
                      </a:endParaRPr>
                    </a:p>
                  </a:txBody>
                  <a:tcPr marL="8268" marR="8268" marT="8268"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100" u="none" strike="noStrike" dirty="0"/>
                        <a:t>0</a:t>
                      </a:r>
                      <a:endParaRPr lang="en-US" sz="1100" b="0" i="0" u="none" strike="noStrike" dirty="0">
                        <a:solidFill>
                          <a:srgbClr val="333333"/>
                        </a:solidFill>
                        <a:latin typeface="Times New Roman"/>
                      </a:endParaRPr>
                    </a:p>
                  </a:txBody>
                  <a:tcPr marL="8268" marR="8268" marT="8268"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100" u="none" strike="noStrike" dirty="0"/>
                        <a:t>-2.69%</a:t>
                      </a:r>
                      <a:endParaRPr lang="en-US" sz="1100" b="0" i="0" u="none" strike="noStrike" dirty="0">
                        <a:solidFill>
                          <a:srgbClr val="333333"/>
                        </a:solidFill>
                        <a:latin typeface="Times New Roman"/>
                      </a:endParaRPr>
                    </a:p>
                  </a:txBody>
                  <a:tcPr marL="8268" marR="8268" marT="8268"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100" u="none" strike="noStrike" dirty="0"/>
                        <a:t>2.69%</a:t>
                      </a:r>
                      <a:endParaRPr lang="en-US" sz="1100" b="0" i="0" u="none" strike="noStrike" dirty="0">
                        <a:solidFill>
                          <a:srgbClr val="333333"/>
                        </a:solidFill>
                        <a:latin typeface="Times New Roman"/>
                      </a:endParaRPr>
                    </a:p>
                  </a:txBody>
                  <a:tcPr marL="8268" marR="8268" marT="8268"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100" u="none" strike="noStrike" dirty="0"/>
                        <a:t>0.00%</a:t>
                      </a:r>
                      <a:endParaRPr lang="en-US" sz="1100" b="0" i="0" u="none" strike="noStrike" dirty="0">
                        <a:solidFill>
                          <a:srgbClr val="333333"/>
                        </a:solidFill>
                        <a:latin typeface="Times New Roman"/>
                      </a:endParaRPr>
                    </a:p>
                  </a:txBody>
                  <a:tcPr marL="8268" marR="8268" marT="8268"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 Analysis</a:t>
            </a:r>
            <a:endParaRPr lang="en-US" dirty="0"/>
          </a:p>
        </p:txBody>
      </p:sp>
      <p:sp>
        <p:nvSpPr>
          <p:cNvPr id="3" name="Slide Number Placeholder 2"/>
          <p:cNvSpPr>
            <a:spLocks noGrp="1"/>
          </p:cNvSpPr>
          <p:nvPr>
            <p:ph type="sldNum" sz="quarter" idx="12"/>
          </p:nvPr>
        </p:nvSpPr>
        <p:spPr>
          <a:xfrm>
            <a:off x="7924800" y="6400800"/>
            <a:ext cx="685800" cy="365125"/>
          </a:xfrm>
        </p:spPr>
        <p:txBody>
          <a:bodyPr/>
          <a:lstStyle/>
          <a:p>
            <a:pPr>
              <a:defRPr/>
            </a:pPr>
            <a:fld id="{CA9A45D5-64E0-418F-A87A-22A327314AC5}" type="slidenum">
              <a:rPr lang="en-US" smtClean="0"/>
              <a:pPr>
                <a:defRPr/>
              </a:pPr>
              <a:t>24</a:t>
            </a:fld>
            <a:endParaRPr lang="en-US" dirty="0"/>
          </a:p>
        </p:txBody>
      </p:sp>
      <p:graphicFrame>
        <p:nvGraphicFramePr>
          <p:cNvPr id="5" name="Chart 4"/>
          <p:cNvGraphicFramePr/>
          <p:nvPr/>
        </p:nvGraphicFramePr>
        <p:xfrm>
          <a:off x="838200" y="1600200"/>
          <a:ext cx="7848600" cy="4876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 Analysis</a:t>
            </a:r>
            <a:endParaRPr lang="en-US" dirty="0"/>
          </a:p>
        </p:txBody>
      </p:sp>
      <p:sp>
        <p:nvSpPr>
          <p:cNvPr id="3" name="Slide Number Placeholder 2"/>
          <p:cNvSpPr>
            <a:spLocks noGrp="1"/>
          </p:cNvSpPr>
          <p:nvPr>
            <p:ph type="sldNum" sz="quarter" idx="12"/>
          </p:nvPr>
        </p:nvSpPr>
        <p:spPr>
          <a:xfrm>
            <a:off x="7924800" y="6400800"/>
            <a:ext cx="685800" cy="365125"/>
          </a:xfrm>
        </p:spPr>
        <p:txBody>
          <a:bodyPr/>
          <a:lstStyle/>
          <a:p>
            <a:pPr>
              <a:defRPr/>
            </a:pPr>
            <a:fld id="{CA9A45D5-64E0-418F-A87A-22A327314AC5}" type="slidenum">
              <a:rPr lang="en-US" smtClean="0"/>
              <a:pPr>
                <a:defRPr/>
              </a:pPr>
              <a:t>25</a:t>
            </a:fld>
            <a:endParaRPr lang="en-US" dirty="0"/>
          </a:p>
        </p:txBody>
      </p:sp>
      <p:graphicFrame>
        <p:nvGraphicFramePr>
          <p:cNvPr id="5" name="Chart 4"/>
          <p:cNvGraphicFramePr/>
          <p:nvPr/>
        </p:nvGraphicFramePr>
        <p:xfrm>
          <a:off x="838200" y="1676400"/>
          <a:ext cx="78486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28600"/>
            <a:ext cx="7772400" cy="1096962"/>
          </a:xfrm>
        </p:spPr>
        <p:txBody>
          <a:bodyPr/>
          <a:lstStyle/>
          <a:p>
            <a:r>
              <a:rPr lang="en-US" dirty="0" smtClean="0"/>
              <a:t>Using the matrix</a:t>
            </a:r>
            <a:endParaRPr lang="en-US" dirty="0"/>
          </a:p>
        </p:txBody>
      </p:sp>
      <p:sp>
        <p:nvSpPr>
          <p:cNvPr id="4" name="Content Placeholder 3"/>
          <p:cNvSpPr>
            <a:spLocks noGrp="1"/>
          </p:cNvSpPr>
          <p:nvPr>
            <p:ph idx="1"/>
          </p:nvPr>
        </p:nvSpPr>
        <p:spPr/>
        <p:txBody>
          <a:bodyPr/>
          <a:lstStyle/>
          <a:p>
            <a:r>
              <a:rPr lang="en-US" dirty="0" smtClean="0"/>
              <a:t>Using the matrix to understand industries and occupations</a:t>
            </a:r>
          </a:p>
          <a:p>
            <a:pPr lvl="1"/>
            <a:r>
              <a:rPr lang="en-US" dirty="0" smtClean="0"/>
              <a:t>Industry structure</a:t>
            </a:r>
          </a:p>
          <a:p>
            <a:pPr lvl="1"/>
            <a:r>
              <a:rPr lang="en-US" dirty="0" smtClean="0"/>
              <a:t>Concentration of occupations in industries</a:t>
            </a:r>
          </a:p>
          <a:p>
            <a:pPr lvl="1"/>
            <a:r>
              <a:rPr lang="en-US" dirty="0" smtClean="0"/>
              <a:t>Distribution of occupational employment across industries </a:t>
            </a:r>
            <a:endParaRPr lang="en-US" dirty="0"/>
          </a:p>
        </p:txBody>
      </p:sp>
      <p:sp>
        <p:nvSpPr>
          <p:cNvPr id="2" name="Slide Number Placeholder 1"/>
          <p:cNvSpPr>
            <a:spLocks noGrp="1"/>
          </p:cNvSpPr>
          <p:nvPr>
            <p:ph type="sldNum" sz="quarter" idx="12"/>
          </p:nvPr>
        </p:nvSpPr>
        <p:spPr>
          <a:xfrm>
            <a:off x="7924800" y="6492875"/>
            <a:ext cx="685800" cy="365125"/>
          </a:xfrm>
        </p:spPr>
        <p:txBody>
          <a:bodyPr/>
          <a:lstStyle/>
          <a:p>
            <a:pPr>
              <a:defRPr/>
            </a:pPr>
            <a:r>
              <a:rPr lang="en-US" dirty="0" smtClean="0"/>
              <a:t>26</a:t>
            </a:r>
          </a:p>
          <a:p>
            <a:pPr>
              <a:defRP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772400" cy="1096962"/>
          </a:xfrm>
        </p:spPr>
        <p:txBody>
          <a:bodyPr/>
          <a:lstStyle/>
          <a:p>
            <a:pPr fontAlgn="b"/>
            <a:r>
              <a:rPr lang="en-US" sz="3600" dirty="0" smtClean="0">
                <a:latin typeface="+mn-lt"/>
              </a:rPr>
              <a:t>Largest occupations in Residential building construction</a:t>
            </a:r>
            <a:endParaRPr lang="en-US" sz="3600" dirty="0">
              <a:latin typeface="+mn-lt"/>
            </a:endParaRPr>
          </a:p>
        </p:txBody>
      </p:sp>
      <p:graphicFrame>
        <p:nvGraphicFramePr>
          <p:cNvPr id="4" name="Table 3"/>
          <p:cNvGraphicFramePr>
            <a:graphicFrameLocks noGrp="1"/>
          </p:cNvGraphicFramePr>
          <p:nvPr/>
        </p:nvGraphicFramePr>
        <p:xfrm>
          <a:off x="838200" y="1524000"/>
          <a:ext cx="7848600" cy="4957347"/>
        </p:xfrm>
        <a:graphic>
          <a:graphicData uri="http://schemas.openxmlformats.org/drawingml/2006/table">
            <a:tbl>
              <a:tblPr bandRow="1">
                <a:tableStyleId>{8EC20E35-A176-4012-BC5E-935CFFF8708E}</a:tableStyleId>
              </a:tblPr>
              <a:tblGrid>
                <a:gridCol w="754601"/>
                <a:gridCol w="3360199"/>
                <a:gridCol w="1066800"/>
                <a:gridCol w="1006134"/>
                <a:gridCol w="754602"/>
                <a:gridCol w="906264"/>
              </a:tblGrid>
              <a:tr h="503608">
                <a:tc gridSpan="2">
                  <a:txBody>
                    <a:bodyPr/>
                    <a:lstStyle/>
                    <a:p>
                      <a:pPr algn="ctr" fontAlgn="b"/>
                      <a:r>
                        <a:rPr lang="en-US" sz="1100" b="1" u="none" strike="noStrike" dirty="0" smtClean="0">
                          <a:solidFill>
                            <a:schemeClr val="bg1"/>
                          </a:solidFill>
                        </a:rPr>
                        <a:t>Occupation</a:t>
                      </a:r>
                      <a:endParaRPr lang="en-US" sz="1100" b="1" i="0" u="none" strike="noStrike" dirty="0">
                        <a:solidFill>
                          <a:schemeClr val="bg1"/>
                        </a:solidFill>
                        <a:latin typeface="Calibri"/>
                      </a:endParaRPr>
                    </a:p>
                  </a:txBody>
                  <a:tcPr marL="7684" marR="7684" marT="768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fontAlgn="b"/>
                      <a:endParaRPr lang="en-US" sz="1400" b="1" i="0" u="none" strike="noStrike" dirty="0">
                        <a:solidFill>
                          <a:srgbClr val="000000"/>
                        </a:solidFill>
                        <a:latin typeface="Calibri"/>
                      </a:endParaRPr>
                    </a:p>
                  </a:txBody>
                  <a:tcPr marL="7684" marR="7684" marT="76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u="none" strike="noStrike" dirty="0">
                          <a:solidFill>
                            <a:schemeClr val="bg1"/>
                          </a:solidFill>
                        </a:rPr>
                        <a:t>2008 </a:t>
                      </a:r>
                      <a:r>
                        <a:rPr lang="en-US" sz="1100" b="1" u="none" strike="noStrike" dirty="0" smtClean="0">
                          <a:solidFill>
                            <a:schemeClr val="bg1"/>
                          </a:solidFill>
                        </a:rPr>
                        <a:t>Employment</a:t>
                      </a:r>
                      <a:endParaRPr lang="en-US" sz="1100" b="1" i="0" u="none" strike="noStrike" dirty="0">
                        <a:solidFill>
                          <a:schemeClr val="bg1"/>
                        </a:solidFill>
                        <a:latin typeface="Calibri"/>
                      </a:endParaRPr>
                    </a:p>
                  </a:txBody>
                  <a:tcPr marL="7684" marR="7684" marT="768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r>
                        <a:rPr lang="en-US" sz="1100" b="1" u="none" strike="noStrike" dirty="0">
                          <a:solidFill>
                            <a:schemeClr val="bg1"/>
                          </a:solidFill>
                        </a:rPr>
                        <a:t>2018 Projected </a:t>
                      </a:r>
                      <a:r>
                        <a:rPr lang="en-US" sz="1100" b="1" u="none" strike="noStrike" dirty="0" smtClean="0">
                          <a:solidFill>
                            <a:schemeClr val="bg1"/>
                          </a:solidFill>
                        </a:rPr>
                        <a:t>employment</a:t>
                      </a:r>
                      <a:endParaRPr lang="en-US" sz="1100" b="1" i="0" u="none" strike="noStrike" dirty="0">
                        <a:solidFill>
                          <a:schemeClr val="bg1"/>
                        </a:solidFill>
                        <a:latin typeface="Calibri"/>
                      </a:endParaRPr>
                    </a:p>
                  </a:txBody>
                  <a:tcPr marL="7684" marR="7684" marT="768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r>
                        <a:rPr lang="en-US" sz="1100" b="1" u="none" strike="noStrike" dirty="0">
                          <a:solidFill>
                            <a:schemeClr val="bg1"/>
                          </a:solidFill>
                        </a:rPr>
                        <a:t>Projected percent change</a:t>
                      </a:r>
                      <a:endParaRPr lang="en-US" sz="1100" b="1" i="0" u="none" strike="noStrike" dirty="0">
                        <a:solidFill>
                          <a:schemeClr val="bg1"/>
                        </a:solidFill>
                        <a:latin typeface="Calibri"/>
                      </a:endParaRPr>
                    </a:p>
                  </a:txBody>
                  <a:tcPr marL="7684" marR="7684" marT="768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r>
                        <a:rPr lang="en-US" sz="1100" b="1" u="none" strike="noStrike" dirty="0">
                          <a:solidFill>
                            <a:schemeClr val="bg1"/>
                          </a:solidFill>
                        </a:rPr>
                        <a:t>Projected numerical change</a:t>
                      </a:r>
                      <a:endParaRPr lang="en-US" sz="1100" b="1" i="0" u="none" strike="noStrike" dirty="0">
                        <a:solidFill>
                          <a:schemeClr val="bg1"/>
                        </a:solidFill>
                        <a:latin typeface="Calibri"/>
                      </a:endParaRPr>
                    </a:p>
                  </a:txBody>
                  <a:tcPr marL="7684" marR="7684" marT="768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r>
              <a:tr h="233625">
                <a:tc>
                  <a:txBody>
                    <a:bodyPr/>
                    <a:lstStyle/>
                    <a:p>
                      <a:pPr algn="l" fontAlgn="b"/>
                      <a:r>
                        <a:rPr lang="en-US" sz="1200" b="0" i="0" u="none" strike="noStrike" dirty="0">
                          <a:solidFill>
                            <a:srgbClr val="192168"/>
                          </a:solidFill>
                          <a:latin typeface="+mn-lt"/>
                        </a:rPr>
                        <a:t>47-2031                                                                                                                                                                                                                                                        </a:t>
                      </a:r>
                    </a:p>
                  </a:txBody>
                  <a:tcPr marL="45720" marR="9144" marT="9144" marB="0" anchor="b">
                    <a:lnT w="12700" cap="flat" cmpd="sng" algn="ctr">
                      <a:solidFill>
                        <a:schemeClr val="bg1"/>
                      </a:solidFill>
                      <a:prstDash val="solid"/>
                      <a:round/>
                      <a:headEnd type="none" w="med" len="med"/>
                      <a:tailEnd type="none" w="med" len="med"/>
                    </a:lnT>
                  </a:tcPr>
                </a:tc>
                <a:tc>
                  <a:txBody>
                    <a:bodyPr/>
                    <a:lstStyle/>
                    <a:p>
                      <a:pPr algn="l" fontAlgn="b"/>
                      <a:r>
                        <a:rPr lang="en-US" sz="1200" b="0" i="0" u="none" strike="noStrike" dirty="0">
                          <a:solidFill>
                            <a:srgbClr val="192168"/>
                          </a:solidFill>
                          <a:latin typeface="+mn-lt"/>
                        </a:rPr>
                        <a:t>Carpenters</a:t>
                      </a:r>
                    </a:p>
                  </a:txBody>
                  <a:tcPr marL="45720" marR="9144" marT="9144" marB="0" anchor="b"/>
                </a:tc>
                <a:tc>
                  <a:txBody>
                    <a:bodyPr/>
                    <a:lstStyle/>
                    <a:p>
                      <a:pPr algn="r" fontAlgn="b"/>
                      <a:r>
                        <a:rPr lang="en-US" sz="1200" b="0" i="0" u="none" strike="noStrike" dirty="0">
                          <a:solidFill>
                            <a:srgbClr val="192168"/>
                          </a:solidFill>
                          <a:latin typeface="+mn-lt"/>
                        </a:rPr>
                        <a:t>253.5</a:t>
                      </a:r>
                    </a:p>
                  </a:txBody>
                  <a:tcPr marR="137160" anchor="b">
                    <a:lnT w="12700" cap="flat" cmpd="sng" algn="ctr">
                      <a:solidFill>
                        <a:schemeClr val="bg1"/>
                      </a:solidFill>
                      <a:prstDash val="solid"/>
                      <a:round/>
                      <a:headEnd type="none" w="med" len="med"/>
                      <a:tailEnd type="none" w="med" len="med"/>
                    </a:lnT>
                  </a:tcPr>
                </a:tc>
                <a:tc>
                  <a:txBody>
                    <a:bodyPr/>
                    <a:lstStyle/>
                    <a:p>
                      <a:pPr algn="r" fontAlgn="b"/>
                      <a:r>
                        <a:rPr lang="en-US" sz="1200" b="0" i="0" u="none" strike="noStrike" dirty="0">
                          <a:solidFill>
                            <a:srgbClr val="192168"/>
                          </a:solidFill>
                          <a:latin typeface="+mn-lt"/>
                        </a:rPr>
                        <a:t>294.0</a:t>
                      </a:r>
                    </a:p>
                  </a:txBody>
                  <a:tcPr marR="137160" anchor="b">
                    <a:lnT w="12700" cap="flat" cmpd="sng" algn="ctr">
                      <a:solidFill>
                        <a:schemeClr val="bg1"/>
                      </a:solidFill>
                      <a:prstDash val="solid"/>
                      <a:round/>
                      <a:headEnd type="none" w="med" len="med"/>
                      <a:tailEnd type="none" w="med" len="med"/>
                    </a:lnT>
                  </a:tcPr>
                </a:tc>
                <a:tc>
                  <a:txBody>
                    <a:bodyPr/>
                    <a:lstStyle/>
                    <a:p>
                      <a:pPr algn="r" fontAlgn="b"/>
                      <a:r>
                        <a:rPr lang="en-US" sz="1200" b="0" i="0" u="none" strike="noStrike" dirty="0">
                          <a:solidFill>
                            <a:srgbClr val="192168"/>
                          </a:solidFill>
                          <a:latin typeface="+mn-lt"/>
                        </a:rPr>
                        <a:t>15.94</a:t>
                      </a:r>
                    </a:p>
                  </a:txBody>
                  <a:tcPr marR="137160" anchor="b">
                    <a:lnT w="12700" cap="flat" cmpd="sng" algn="ctr">
                      <a:solidFill>
                        <a:schemeClr val="bg1"/>
                      </a:solidFill>
                      <a:prstDash val="solid"/>
                      <a:round/>
                      <a:headEnd type="none" w="med" len="med"/>
                      <a:tailEnd type="none" w="med" len="med"/>
                    </a:lnT>
                  </a:tcPr>
                </a:tc>
                <a:tc>
                  <a:txBody>
                    <a:bodyPr/>
                    <a:lstStyle/>
                    <a:p>
                      <a:pPr algn="r" fontAlgn="b"/>
                      <a:r>
                        <a:rPr lang="en-US" sz="1200" b="0" i="0" u="none" strike="noStrike" dirty="0">
                          <a:solidFill>
                            <a:srgbClr val="192168"/>
                          </a:solidFill>
                          <a:latin typeface="+mn-lt"/>
                        </a:rPr>
                        <a:t>40.4</a:t>
                      </a:r>
                    </a:p>
                  </a:txBody>
                  <a:tcPr marR="137160" anchor="b">
                    <a:lnT w="12700" cap="flat" cmpd="sng" algn="ctr">
                      <a:solidFill>
                        <a:schemeClr val="bg1"/>
                      </a:solidFill>
                      <a:prstDash val="solid"/>
                      <a:round/>
                      <a:headEnd type="none" w="med" len="med"/>
                      <a:tailEnd type="none" w="med" len="med"/>
                    </a:lnT>
                  </a:tcPr>
                </a:tc>
              </a:tr>
              <a:tr h="233625">
                <a:tc>
                  <a:txBody>
                    <a:bodyPr/>
                    <a:lstStyle/>
                    <a:p>
                      <a:pPr algn="l" fontAlgn="b"/>
                      <a:r>
                        <a:rPr lang="en-US" sz="1200" b="0" i="0" u="none" strike="noStrike" dirty="0">
                          <a:solidFill>
                            <a:srgbClr val="192168"/>
                          </a:solidFill>
                          <a:latin typeface="+mn-lt"/>
                        </a:rPr>
                        <a:t>47-2061                                                                                                                                                                                                                                                        </a:t>
                      </a:r>
                    </a:p>
                  </a:txBody>
                  <a:tcPr marL="45720" marR="9144" marT="9144" marB="0" anchor="b"/>
                </a:tc>
                <a:tc>
                  <a:txBody>
                    <a:bodyPr/>
                    <a:lstStyle/>
                    <a:p>
                      <a:pPr algn="l" fontAlgn="b"/>
                      <a:r>
                        <a:rPr lang="en-US" sz="1200" b="0" i="0" u="none" strike="noStrike" dirty="0">
                          <a:solidFill>
                            <a:srgbClr val="192168"/>
                          </a:solidFill>
                          <a:latin typeface="+mn-lt"/>
                        </a:rPr>
                        <a:t>Construction laborers</a:t>
                      </a:r>
                    </a:p>
                  </a:txBody>
                  <a:tcPr marL="45720" marR="9144" marT="9144" marB="0" anchor="b"/>
                </a:tc>
                <a:tc>
                  <a:txBody>
                    <a:bodyPr/>
                    <a:lstStyle/>
                    <a:p>
                      <a:pPr algn="r" fontAlgn="b"/>
                      <a:r>
                        <a:rPr lang="en-US" sz="1200" b="0" i="0" u="none" strike="noStrike" dirty="0">
                          <a:solidFill>
                            <a:srgbClr val="192168"/>
                          </a:solidFill>
                          <a:latin typeface="+mn-lt"/>
                        </a:rPr>
                        <a:t>110.7</a:t>
                      </a:r>
                    </a:p>
                  </a:txBody>
                  <a:tcPr marR="137160" anchor="b"/>
                </a:tc>
                <a:tc>
                  <a:txBody>
                    <a:bodyPr/>
                    <a:lstStyle/>
                    <a:p>
                      <a:pPr algn="r" fontAlgn="b"/>
                      <a:r>
                        <a:rPr lang="en-US" sz="1200" b="0" i="0" u="none" strike="noStrike" dirty="0">
                          <a:solidFill>
                            <a:srgbClr val="192168"/>
                          </a:solidFill>
                          <a:latin typeface="+mn-lt"/>
                        </a:rPr>
                        <a:t>144.3</a:t>
                      </a:r>
                    </a:p>
                  </a:txBody>
                  <a:tcPr marR="137160" anchor="b"/>
                </a:tc>
                <a:tc>
                  <a:txBody>
                    <a:bodyPr/>
                    <a:lstStyle/>
                    <a:p>
                      <a:pPr algn="r" fontAlgn="b"/>
                      <a:r>
                        <a:rPr lang="en-US" sz="1200" b="0" i="0" u="none" strike="noStrike" dirty="0">
                          <a:solidFill>
                            <a:srgbClr val="192168"/>
                          </a:solidFill>
                          <a:latin typeface="+mn-lt"/>
                        </a:rPr>
                        <a:t>30.32</a:t>
                      </a:r>
                    </a:p>
                  </a:txBody>
                  <a:tcPr marR="137160" anchor="b"/>
                </a:tc>
                <a:tc>
                  <a:txBody>
                    <a:bodyPr/>
                    <a:lstStyle/>
                    <a:p>
                      <a:pPr algn="r" fontAlgn="b"/>
                      <a:r>
                        <a:rPr lang="en-US" sz="1200" b="0" i="0" u="none" strike="noStrike" dirty="0">
                          <a:solidFill>
                            <a:srgbClr val="192168"/>
                          </a:solidFill>
                          <a:latin typeface="+mn-lt"/>
                        </a:rPr>
                        <a:t>33.6</a:t>
                      </a:r>
                    </a:p>
                  </a:txBody>
                  <a:tcPr marR="137160" anchor="b"/>
                </a:tc>
              </a:tr>
              <a:tr h="369767">
                <a:tc>
                  <a:txBody>
                    <a:bodyPr/>
                    <a:lstStyle/>
                    <a:p>
                      <a:pPr algn="l" fontAlgn="b"/>
                      <a:r>
                        <a:rPr lang="en-US" sz="1200" b="0" i="0" u="none" strike="noStrike" dirty="0">
                          <a:solidFill>
                            <a:srgbClr val="192168"/>
                          </a:solidFill>
                          <a:latin typeface="+mn-lt"/>
                        </a:rPr>
                        <a:t>47-1011                                                                                                                                                                                                                                                        </a:t>
                      </a:r>
                    </a:p>
                  </a:txBody>
                  <a:tcPr marL="45720" marR="9144" marT="9144" marB="0" anchor="b"/>
                </a:tc>
                <a:tc>
                  <a:txBody>
                    <a:bodyPr/>
                    <a:lstStyle/>
                    <a:p>
                      <a:pPr algn="l" fontAlgn="b"/>
                      <a:r>
                        <a:rPr lang="en-US" sz="1200" b="0" i="0" u="none" strike="noStrike" dirty="0">
                          <a:solidFill>
                            <a:srgbClr val="192168"/>
                          </a:solidFill>
                          <a:latin typeface="+mn-lt"/>
                        </a:rPr>
                        <a:t>First-line supervisors/managers of construction trades and extraction workers</a:t>
                      </a:r>
                    </a:p>
                  </a:txBody>
                  <a:tcPr marL="45720" marR="9144" marT="9144" marB="0" anchor="b"/>
                </a:tc>
                <a:tc>
                  <a:txBody>
                    <a:bodyPr/>
                    <a:lstStyle/>
                    <a:p>
                      <a:pPr algn="r" fontAlgn="b"/>
                      <a:r>
                        <a:rPr lang="en-US" sz="1200" b="0" i="0" u="none" strike="noStrike" dirty="0">
                          <a:solidFill>
                            <a:srgbClr val="192168"/>
                          </a:solidFill>
                          <a:latin typeface="+mn-lt"/>
                        </a:rPr>
                        <a:t>72.9</a:t>
                      </a:r>
                    </a:p>
                  </a:txBody>
                  <a:tcPr marR="137160" anchor="b"/>
                </a:tc>
                <a:tc>
                  <a:txBody>
                    <a:bodyPr/>
                    <a:lstStyle/>
                    <a:p>
                      <a:pPr algn="r" fontAlgn="b"/>
                      <a:r>
                        <a:rPr lang="en-US" sz="1200" b="0" i="0" u="none" strike="noStrike">
                          <a:solidFill>
                            <a:srgbClr val="192168"/>
                          </a:solidFill>
                          <a:latin typeface="+mn-lt"/>
                        </a:rPr>
                        <a:t>95.0</a:t>
                      </a:r>
                    </a:p>
                  </a:txBody>
                  <a:tcPr marR="137160" anchor="b"/>
                </a:tc>
                <a:tc>
                  <a:txBody>
                    <a:bodyPr/>
                    <a:lstStyle/>
                    <a:p>
                      <a:pPr algn="r" fontAlgn="b"/>
                      <a:r>
                        <a:rPr lang="en-US" sz="1200" b="0" i="0" u="none" strike="noStrike">
                          <a:solidFill>
                            <a:srgbClr val="192168"/>
                          </a:solidFill>
                          <a:latin typeface="+mn-lt"/>
                        </a:rPr>
                        <a:t>30.32</a:t>
                      </a:r>
                    </a:p>
                  </a:txBody>
                  <a:tcPr marR="137160" anchor="b"/>
                </a:tc>
                <a:tc>
                  <a:txBody>
                    <a:bodyPr/>
                    <a:lstStyle/>
                    <a:p>
                      <a:pPr algn="r" fontAlgn="b"/>
                      <a:r>
                        <a:rPr lang="en-US" sz="1200" b="0" i="0" u="none" strike="noStrike" dirty="0">
                          <a:solidFill>
                            <a:srgbClr val="192168"/>
                          </a:solidFill>
                          <a:latin typeface="+mn-lt"/>
                        </a:rPr>
                        <a:t>22.1</a:t>
                      </a:r>
                    </a:p>
                  </a:txBody>
                  <a:tcPr marR="137160" anchor="b"/>
                </a:tc>
              </a:tr>
              <a:tr h="233625">
                <a:tc>
                  <a:txBody>
                    <a:bodyPr/>
                    <a:lstStyle/>
                    <a:p>
                      <a:pPr algn="l" fontAlgn="b"/>
                      <a:r>
                        <a:rPr lang="en-US" sz="1200" b="0" i="0" u="none" strike="noStrike" dirty="0">
                          <a:solidFill>
                            <a:srgbClr val="192168"/>
                          </a:solidFill>
                          <a:latin typeface="+mn-lt"/>
                        </a:rPr>
                        <a:t>11-9021                                                                                                                                                                                                                                                        </a:t>
                      </a:r>
                    </a:p>
                  </a:txBody>
                  <a:tcPr marL="45720" marR="9144" marT="9144" marB="0" anchor="b"/>
                </a:tc>
                <a:tc>
                  <a:txBody>
                    <a:bodyPr/>
                    <a:lstStyle/>
                    <a:p>
                      <a:pPr algn="l" fontAlgn="b"/>
                      <a:r>
                        <a:rPr lang="en-US" sz="1200" b="0" i="0" u="none" strike="noStrike" dirty="0">
                          <a:solidFill>
                            <a:srgbClr val="192168"/>
                          </a:solidFill>
                          <a:latin typeface="+mn-lt"/>
                        </a:rPr>
                        <a:t>Construction managers</a:t>
                      </a:r>
                    </a:p>
                  </a:txBody>
                  <a:tcPr marL="45720" marR="9144" marT="9144" marB="0" anchor="b"/>
                </a:tc>
                <a:tc>
                  <a:txBody>
                    <a:bodyPr/>
                    <a:lstStyle/>
                    <a:p>
                      <a:pPr algn="r" fontAlgn="b"/>
                      <a:r>
                        <a:rPr lang="en-US" sz="1200" b="0" i="0" u="none" strike="noStrike" dirty="0">
                          <a:solidFill>
                            <a:srgbClr val="192168"/>
                          </a:solidFill>
                          <a:latin typeface="+mn-lt"/>
                        </a:rPr>
                        <a:t>39.5</a:t>
                      </a:r>
                    </a:p>
                  </a:txBody>
                  <a:tcPr marR="137160" anchor="b"/>
                </a:tc>
                <a:tc>
                  <a:txBody>
                    <a:bodyPr/>
                    <a:lstStyle/>
                    <a:p>
                      <a:pPr algn="r" fontAlgn="b"/>
                      <a:r>
                        <a:rPr lang="en-US" sz="1200" b="0" i="0" u="none" strike="noStrike" dirty="0">
                          <a:solidFill>
                            <a:srgbClr val="192168"/>
                          </a:solidFill>
                          <a:latin typeface="+mn-lt"/>
                        </a:rPr>
                        <a:t>49.9</a:t>
                      </a:r>
                    </a:p>
                  </a:txBody>
                  <a:tcPr marR="137160" anchor="b"/>
                </a:tc>
                <a:tc>
                  <a:txBody>
                    <a:bodyPr/>
                    <a:lstStyle/>
                    <a:p>
                      <a:pPr algn="r" fontAlgn="b"/>
                      <a:r>
                        <a:rPr lang="en-US" sz="1200" b="0" i="0" u="none" strike="noStrike" dirty="0">
                          <a:solidFill>
                            <a:srgbClr val="192168"/>
                          </a:solidFill>
                          <a:latin typeface="+mn-lt"/>
                        </a:rPr>
                        <a:t>26.56</a:t>
                      </a:r>
                    </a:p>
                  </a:txBody>
                  <a:tcPr marR="137160" anchor="b"/>
                </a:tc>
                <a:tc>
                  <a:txBody>
                    <a:bodyPr/>
                    <a:lstStyle/>
                    <a:p>
                      <a:pPr algn="r" fontAlgn="b"/>
                      <a:r>
                        <a:rPr lang="en-US" sz="1200" b="0" i="0" u="none" strike="noStrike" dirty="0">
                          <a:solidFill>
                            <a:srgbClr val="192168"/>
                          </a:solidFill>
                          <a:latin typeface="+mn-lt"/>
                        </a:rPr>
                        <a:t>10.5</a:t>
                      </a:r>
                    </a:p>
                  </a:txBody>
                  <a:tcPr marR="137160" anchor="b"/>
                </a:tc>
              </a:tr>
              <a:tr h="233625">
                <a:tc>
                  <a:txBody>
                    <a:bodyPr/>
                    <a:lstStyle/>
                    <a:p>
                      <a:pPr algn="l" fontAlgn="b"/>
                      <a:r>
                        <a:rPr lang="en-US" sz="1200" b="0" i="0" u="none" strike="noStrike" dirty="0">
                          <a:solidFill>
                            <a:srgbClr val="192168"/>
                          </a:solidFill>
                          <a:latin typeface="+mn-lt"/>
                        </a:rPr>
                        <a:t>47-3012                                                                                                                                                                                                                                                        </a:t>
                      </a:r>
                    </a:p>
                  </a:txBody>
                  <a:tcPr marL="45720" marR="9144" marT="9144" marB="0" anchor="b"/>
                </a:tc>
                <a:tc>
                  <a:txBody>
                    <a:bodyPr/>
                    <a:lstStyle/>
                    <a:p>
                      <a:pPr algn="l" fontAlgn="b"/>
                      <a:r>
                        <a:rPr lang="en-US" sz="1200" b="0" i="0" u="none" strike="noStrike" dirty="0">
                          <a:solidFill>
                            <a:srgbClr val="192168"/>
                          </a:solidFill>
                          <a:latin typeface="+mn-lt"/>
                        </a:rPr>
                        <a:t>Helpers—Carpenters</a:t>
                      </a:r>
                    </a:p>
                  </a:txBody>
                  <a:tcPr marL="45720" marR="9144" marT="9144" marB="0" anchor="b"/>
                </a:tc>
                <a:tc>
                  <a:txBody>
                    <a:bodyPr/>
                    <a:lstStyle/>
                    <a:p>
                      <a:pPr algn="r" fontAlgn="b"/>
                      <a:r>
                        <a:rPr lang="en-US" sz="1200" b="0" i="0" u="none" strike="noStrike" dirty="0">
                          <a:solidFill>
                            <a:srgbClr val="192168"/>
                          </a:solidFill>
                          <a:latin typeface="+mn-lt"/>
                        </a:rPr>
                        <a:t>30.9</a:t>
                      </a:r>
                    </a:p>
                  </a:txBody>
                  <a:tcPr marR="137160" anchor="b"/>
                </a:tc>
                <a:tc>
                  <a:txBody>
                    <a:bodyPr/>
                    <a:lstStyle/>
                    <a:p>
                      <a:pPr algn="r" fontAlgn="b"/>
                      <a:r>
                        <a:rPr lang="en-US" sz="1200" b="0" i="0" u="none" strike="noStrike">
                          <a:solidFill>
                            <a:srgbClr val="192168"/>
                          </a:solidFill>
                          <a:latin typeface="+mn-lt"/>
                        </a:rPr>
                        <a:t>40.3</a:t>
                      </a:r>
                    </a:p>
                  </a:txBody>
                  <a:tcPr marR="137160" anchor="b"/>
                </a:tc>
                <a:tc>
                  <a:txBody>
                    <a:bodyPr/>
                    <a:lstStyle/>
                    <a:p>
                      <a:pPr algn="r" fontAlgn="b"/>
                      <a:r>
                        <a:rPr lang="en-US" sz="1200" b="0" i="0" u="none" strike="noStrike">
                          <a:solidFill>
                            <a:srgbClr val="192168"/>
                          </a:solidFill>
                          <a:latin typeface="+mn-lt"/>
                        </a:rPr>
                        <a:t>30.32</a:t>
                      </a:r>
                    </a:p>
                  </a:txBody>
                  <a:tcPr marR="137160" anchor="b"/>
                </a:tc>
                <a:tc>
                  <a:txBody>
                    <a:bodyPr/>
                    <a:lstStyle/>
                    <a:p>
                      <a:pPr algn="r" fontAlgn="b"/>
                      <a:r>
                        <a:rPr lang="en-US" sz="1200" b="0" i="0" u="none" strike="noStrike" dirty="0">
                          <a:solidFill>
                            <a:srgbClr val="192168"/>
                          </a:solidFill>
                          <a:latin typeface="+mn-lt"/>
                        </a:rPr>
                        <a:t>9.4</a:t>
                      </a:r>
                    </a:p>
                  </a:txBody>
                  <a:tcPr marR="137160" anchor="b"/>
                </a:tc>
              </a:tr>
              <a:tr h="233625">
                <a:tc>
                  <a:txBody>
                    <a:bodyPr/>
                    <a:lstStyle/>
                    <a:p>
                      <a:pPr algn="l" fontAlgn="b"/>
                      <a:r>
                        <a:rPr lang="en-US" sz="1200" b="0" i="0" u="none" strike="noStrike" dirty="0">
                          <a:solidFill>
                            <a:srgbClr val="192168"/>
                          </a:solidFill>
                          <a:latin typeface="+mn-lt"/>
                        </a:rPr>
                        <a:t>43-9061                                                                                                                                                                                                                                                        </a:t>
                      </a:r>
                    </a:p>
                  </a:txBody>
                  <a:tcPr marL="45720" marR="9144" marT="9144" marB="0" anchor="b"/>
                </a:tc>
                <a:tc>
                  <a:txBody>
                    <a:bodyPr/>
                    <a:lstStyle/>
                    <a:p>
                      <a:pPr algn="l" fontAlgn="b"/>
                      <a:r>
                        <a:rPr lang="en-US" sz="1200" b="0" i="0" u="none" strike="noStrike" dirty="0">
                          <a:solidFill>
                            <a:srgbClr val="192168"/>
                          </a:solidFill>
                          <a:latin typeface="+mn-lt"/>
                        </a:rPr>
                        <a:t>Office clerks, general</a:t>
                      </a:r>
                    </a:p>
                  </a:txBody>
                  <a:tcPr marL="45720" marR="9144" marT="9144" marB="0" anchor="b"/>
                </a:tc>
                <a:tc>
                  <a:txBody>
                    <a:bodyPr/>
                    <a:lstStyle/>
                    <a:p>
                      <a:pPr algn="r" fontAlgn="b"/>
                      <a:r>
                        <a:rPr lang="en-US" sz="1200" b="0" i="0" u="none" strike="noStrike" dirty="0">
                          <a:solidFill>
                            <a:srgbClr val="192168"/>
                          </a:solidFill>
                          <a:latin typeface="+mn-lt"/>
                        </a:rPr>
                        <a:t>28.2</a:t>
                      </a:r>
                    </a:p>
                  </a:txBody>
                  <a:tcPr marR="137160" anchor="b"/>
                </a:tc>
                <a:tc>
                  <a:txBody>
                    <a:bodyPr/>
                    <a:lstStyle/>
                    <a:p>
                      <a:pPr algn="r" fontAlgn="b"/>
                      <a:r>
                        <a:rPr lang="en-US" sz="1200" b="0" i="0" u="none" strike="noStrike">
                          <a:solidFill>
                            <a:srgbClr val="192168"/>
                          </a:solidFill>
                          <a:latin typeface="+mn-lt"/>
                        </a:rPr>
                        <a:t>32.7</a:t>
                      </a:r>
                    </a:p>
                  </a:txBody>
                  <a:tcPr marR="137160" anchor="b"/>
                </a:tc>
                <a:tc>
                  <a:txBody>
                    <a:bodyPr/>
                    <a:lstStyle/>
                    <a:p>
                      <a:pPr algn="r" fontAlgn="b"/>
                      <a:r>
                        <a:rPr lang="en-US" sz="1200" b="0" i="0" u="none" strike="noStrike">
                          <a:solidFill>
                            <a:srgbClr val="192168"/>
                          </a:solidFill>
                          <a:latin typeface="+mn-lt"/>
                        </a:rPr>
                        <a:t>15.98</a:t>
                      </a:r>
                    </a:p>
                  </a:txBody>
                  <a:tcPr marR="137160" anchor="b"/>
                </a:tc>
                <a:tc>
                  <a:txBody>
                    <a:bodyPr/>
                    <a:lstStyle/>
                    <a:p>
                      <a:pPr algn="r" fontAlgn="b"/>
                      <a:r>
                        <a:rPr lang="en-US" sz="1200" b="0" i="0" u="none" strike="noStrike" dirty="0">
                          <a:solidFill>
                            <a:srgbClr val="192168"/>
                          </a:solidFill>
                          <a:latin typeface="+mn-lt"/>
                        </a:rPr>
                        <a:t>4.5</a:t>
                      </a:r>
                    </a:p>
                  </a:txBody>
                  <a:tcPr marR="137160" anchor="b"/>
                </a:tc>
              </a:tr>
              <a:tr h="369767">
                <a:tc>
                  <a:txBody>
                    <a:bodyPr/>
                    <a:lstStyle/>
                    <a:p>
                      <a:pPr algn="l" fontAlgn="b"/>
                      <a:r>
                        <a:rPr lang="en-US" sz="1200" b="0" i="0" u="none" strike="noStrike">
                          <a:solidFill>
                            <a:srgbClr val="192168"/>
                          </a:solidFill>
                          <a:latin typeface="+mn-lt"/>
                        </a:rPr>
                        <a:t>43-6014                                                                                                                                                                                                                                                        </a:t>
                      </a:r>
                    </a:p>
                  </a:txBody>
                  <a:tcPr marL="45720" marR="9144" marT="9144" marB="0" anchor="b"/>
                </a:tc>
                <a:tc>
                  <a:txBody>
                    <a:bodyPr/>
                    <a:lstStyle/>
                    <a:p>
                      <a:pPr algn="l" fontAlgn="b"/>
                      <a:r>
                        <a:rPr lang="en-US" sz="1200" b="0" i="0" u="none" strike="noStrike" dirty="0">
                          <a:solidFill>
                            <a:srgbClr val="192168"/>
                          </a:solidFill>
                          <a:latin typeface="+mn-lt"/>
                        </a:rPr>
                        <a:t>Secretaries, except legal, medical, and executive</a:t>
                      </a:r>
                    </a:p>
                  </a:txBody>
                  <a:tcPr marL="45720" marR="9144" marT="9144" marB="0" anchor="b"/>
                </a:tc>
                <a:tc>
                  <a:txBody>
                    <a:bodyPr/>
                    <a:lstStyle/>
                    <a:p>
                      <a:pPr algn="r" fontAlgn="b"/>
                      <a:r>
                        <a:rPr lang="en-US" sz="1200" b="0" i="0" u="none" strike="noStrike" dirty="0">
                          <a:solidFill>
                            <a:srgbClr val="192168"/>
                          </a:solidFill>
                          <a:latin typeface="+mn-lt"/>
                        </a:rPr>
                        <a:t>27.2</a:t>
                      </a:r>
                    </a:p>
                  </a:txBody>
                  <a:tcPr marR="137160" anchor="b"/>
                </a:tc>
                <a:tc>
                  <a:txBody>
                    <a:bodyPr/>
                    <a:lstStyle/>
                    <a:p>
                      <a:pPr algn="r" fontAlgn="b"/>
                      <a:r>
                        <a:rPr lang="en-US" sz="1200" b="0" i="0" u="none" strike="noStrike" dirty="0">
                          <a:solidFill>
                            <a:srgbClr val="192168"/>
                          </a:solidFill>
                          <a:latin typeface="+mn-lt"/>
                        </a:rPr>
                        <a:t>29.2</a:t>
                      </a:r>
                    </a:p>
                  </a:txBody>
                  <a:tcPr marR="137160" anchor="b"/>
                </a:tc>
                <a:tc>
                  <a:txBody>
                    <a:bodyPr/>
                    <a:lstStyle/>
                    <a:p>
                      <a:pPr algn="r" fontAlgn="b"/>
                      <a:r>
                        <a:rPr lang="en-US" sz="1200" b="0" i="0" u="none" strike="noStrike">
                          <a:solidFill>
                            <a:srgbClr val="192168"/>
                          </a:solidFill>
                          <a:latin typeface="+mn-lt"/>
                        </a:rPr>
                        <a:t>7.46</a:t>
                      </a:r>
                    </a:p>
                  </a:txBody>
                  <a:tcPr marR="137160" anchor="b"/>
                </a:tc>
                <a:tc>
                  <a:txBody>
                    <a:bodyPr/>
                    <a:lstStyle/>
                    <a:p>
                      <a:pPr algn="r" fontAlgn="b"/>
                      <a:r>
                        <a:rPr lang="en-US" sz="1200" b="0" i="0" u="none" strike="noStrike" dirty="0">
                          <a:solidFill>
                            <a:srgbClr val="192168"/>
                          </a:solidFill>
                          <a:latin typeface="+mn-lt"/>
                        </a:rPr>
                        <a:t>2.0</a:t>
                      </a:r>
                    </a:p>
                  </a:txBody>
                  <a:tcPr marR="137160" anchor="b"/>
                </a:tc>
              </a:tr>
              <a:tr h="233625">
                <a:tc>
                  <a:txBody>
                    <a:bodyPr/>
                    <a:lstStyle/>
                    <a:p>
                      <a:pPr algn="l" fontAlgn="b"/>
                      <a:r>
                        <a:rPr lang="en-US" sz="1200" b="0" i="0" u="none" strike="noStrike">
                          <a:solidFill>
                            <a:srgbClr val="192168"/>
                          </a:solidFill>
                          <a:latin typeface="+mn-lt"/>
                        </a:rPr>
                        <a:t>43-3031                                                                                                                                                                                                                                                        </a:t>
                      </a:r>
                    </a:p>
                  </a:txBody>
                  <a:tcPr marL="45720" marR="9144" marT="9144" marB="0" anchor="b"/>
                </a:tc>
                <a:tc>
                  <a:txBody>
                    <a:bodyPr/>
                    <a:lstStyle/>
                    <a:p>
                      <a:pPr algn="l" fontAlgn="b"/>
                      <a:r>
                        <a:rPr lang="en-US" sz="1200" b="0" i="0" u="none" strike="noStrike" dirty="0">
                          <a:solidFill>
                            <a:srgbClr val="192168"/>
                          </a:solidFill>
                          <a:latin typeface="+mn-lt"/>
                        </a:rPr>
                        <a:t>Bookkeeping, accounting, and auditing clerks</a:t>
                      </a:r>
                    </a:p>
                  </a:txBody>
                  <a:tcPr marL="45720" marR="9144" marT="9144" marB="0" anchor="b"/>
                </a:tc>
                <a:tc>
                  <a:txBody>
                    <a:bodyPr/>
                    <a:lstStyle/>
                    <a:p>
                      <a:pPr algn="r" fontAlgn="b"/>
                      <a:r>
                        <a:rPr lang="en-US" sz="1200" b="0" i="0" u="none" strike="noStrike" dirty="0">
                          <a:solidFill>
                            <a:srgbClr val="192168"/>
                          </a:solidFill>
                          <a:latin typeface="+mn-lt"/>
                        </a:rPr>
                        <a:t>23.4</a:t>
                      </a:r>
                    </a:p>
                  </a:txBody>
                  <a:tcPr marR="137160" anchor="b"/>
                </a:tc>
                <a:tc>
                  <a:txBody>
                    <a:bodyPr/>
                    <a:lstStyle/>
                    <a:p>
                      <a:pPr algn="r" fontAlgn="b"/>
                      <a:r>
                        <a:rPr lang="en-US" sz="1200" b="0" i="0" u="none" strike="noStrike" dirty="0">
                          <a:solidFill>
                            <a:srgbClr val="192168"/>
                          </a:solidFill>
                          <a:latin typeface="+mn-lt"/>
                        </a:rPr>
                        <a:t>27.2</a:t>
                      </a:r>
                    </a:p>
                  </a:txBody>
                  <a:tcPr marR="137160" anchor="b"/>
                </a:tc>
                <a:tc>
                  <a:txBody>
                    <a:bodyPr/>
                    <a:lstStyle/>
                    <a:p>
                      <a:pPr algn="r" fontAlgn="b"/>
                      <a:r>
                        <a:rPr lang="en-US" sz="1200" b="0" i="0" u="none" strike="noStrike">
                          <a:solidFill>
                            <a:srgbClr val="192168"/>
                          </a:solidFill>
                          <a:latin typeface="+mn-lt"/>
                        </a:rPr>
                        <a:t>15.94</a:t>
                      </a:r>
                    </a:p>
                  </a:txBody>
                  <a:tcPr marR="137160" anchor="b"/>
                </a:tc>
                <a:tc>
                  <a:txBody>
                    <a:bodyPr/>
                    <a:lstStyle/>
                    <a:p>
                      <a:pPr algn="r" fontAlgn="b"/>
                      <a:r>
                        <a:rPr lang="en-US" sz="1200" b="0" i="0" u="none" strike="noStrike" dirty="0">
                          <a:solidFill>
                            <a:srgbClr val="192168"/>
                          </a:solidFill>
                          <a:latin typeface="+mn-lt"/>
                        </a:rPr>
                        <a:t>3.7</a:t>
                      </a:r>
                    </a:p>
                  </a:txBody>
                  <a:tcPr marR="137160" anchor="b"/>
                </a:tc>
              </a:tr>
              <a:tr h="233625">
                <a:tc>
                  <a:txBody>
                    <a:bodyPr/>
                    <a:lstStyle/>
                    <a:p>
                      <a:pPr algn="l" fontAlgn="b"/>
                      <a:r>
                        <a:rPr lang="en-US" sz="1200" b="0" i="0" u="none" strike="noStrike">
                          <a:solidFill>
                            <a:srgbClr val="192168"/>
                          </a:solidFill>
                          <a:latin typeface="+mn-lt"/>
                        </a:rPr>
                        <a:t>13-1051                                                                                                                                                                                                                                                        </a:t>
                      </a:r>
                    </a:p>
                  </a:txBody>
                  <a:tcPr marL="45720" marR="9144" marT="9144" marB="0" anchor="b"/>
                </a:tc>
                <a:tc>
                  <a:txBody>
                    <a:bodyPr/>
                    <a:lstStyle/>
                    <a:p>
                      <a:pPr algn="l" fontAlgn="b"/>
                      <a:r>
                        <a:rPr lang="en-US" sz="1200" b="0" i="0" u="none" strike="noStrike" dirty="0">
                          <a:solidFill>
                            <a:srgbClr val="192168"/>
                          </a:solidFill>
                          <a:latin typeface="+mn-lt"/>
                        </a:rPr>
                        <a:t>Cost estimators</a:t>
                      </a:r>
                    </a:p>
                  </a:txBody>
                  <a:tcPr marL="45720" marR="9144" marT="9144" marB="0" anchor="b"/>
                </a:tc>
                <a:tc>
                  <a:txBody>
                    <a:bodyPr/>
                    <a:lstStyle/>
                    <a:p>
                      <a:pPr algn="r" fontAlgn="b"/>
                      <a:r>
                        <a:rPr lang="en-US" sz="1200" b="0" i="0" u="none" strike="noStrike" dirty="0">
                          <a:solidFill>
                            <a:srgbClr val="192168"/>
                          </a:solidFill>
                          <a:latin typeface="+mn-lt"/>
                        </a:rPr>
                        <a:t>16.1</a:t>
                      </a:r>
                    </a:p>
                  </a:txBody>
                  <a:tcPr marR="137160" anchor="b"/>
                </a:tc>
                <a:tc>
                  <a:txBody>
                    <a:bodyPr/>
                    <a:lstStyle/>
                    <a:p>
                      <a:pPr algn="r" fontAlgn="b"/>
                      <a:r>
                        <a:rPr lang="en-US" sz="1200" b="0" i="0" u="none" strike="noStrike" dirty="0">
                          <a:solidFill>
                            <a:srgbClr val="192168"/>
                          </a:solidFill>
                          <a:latin typeface="+mn-lt"/>
                        </a:rPr>
                        <a:t>20.9</a:t>
                      </a:r>
                    </a:p>
                  </a:txBody>
                  <a:tcPr marR="137160" anchor="b"/>
                </a:tc>
                <a:tc>
                  <a:txBody>
                    <a:bodyPr/>
                    <a:lstStyle/>
                    <a:p>
                      <a:pPr algn="r" fontAlgn="b"/>
                      <a:r>
                        <a:rPr lang="en-US" sz="1200" b="0" i="0" u="none" strike="noStrike" dirty="0">
                          <a:solidFill>
                            <a:srgbClr val="192168"/>
                          </a:solidFill>
                          <a:latin typeface="+mn-lt"/>
                        </a:rPr>
                        <a:t>30.35</a:t>
                      </a:r>
                    </a:p>
                  </a:txBody>
                  <a:tcPr marR="137160" anchor="b"/>
                </a:tc>
                <a:tc>
                  <a:txBody>
                    <a:bodyPr/>
                    <a:lstStyle/>
                    <a:p>
                      <a:pPr algn="r" fontAlgn="b"/>
                      <a:r>
                        <a:rPr lang="en-US" sz="1200" b="0" i="0" u="none" strike="noStrike" dirty="0">
                          <a:solidFill>
                            <a:srgbClr val="192168"/>
                          </a:solidFill>
                          <a:latin typeface="+mn-lt"/>
                        </a:rPr>
                        <a:t>4.9</a:t>
                      </a:r>
                    </a:p>
                  </a:txBody>
                  <a:tcPr marR="137160" anchor="b"/>
                </a:tc>
              </a:tr>
              <a:tr h="233625">
                <a:tc>
                  <a:txBody>
                    <a:bodyPr/>
                    <a:lstStyle/>
                    <a:p>
                      <a:pPr algn="l" fontAlgn="b"/>
                      <a:r>
                        <a:rPr lang="en-US" sz="1200" b="0" i="0" u="none" strike="noStrike">
                          <a:solidFill>
                            <a:srgbClr val="192168"/>
                          </a:solidFill>
                          <a:latin typeface="+mn-lt"/>
                        </a:rPr>
                        <a:t>11-1021                                                                                                                                                                                                                                                        </a:t>
                      </a:r>
                    </a:p>
                  </a:txBody>
                  <a:tcPr marL="45720" marR="9144" marT="9144" marB="0" anchor="b"/>
                </a:tc>
                <a:tc>
                  <a:txBody>
                    <a:bodyPr/>
                    <a:lstStyle/>
                    <a:p>
                      <a:pPr algn="l" fontAlgn="b"/>
                      <a:r>
                        <a:rPr lang="en-US" sz="1200" b="0" i="0" u="none" strike="noStrike" dirty="0">
                          <a:solidFill>
                            <a:srgbClr val="192168"/>
                          </a:solidFill>
                          <a:latin typeface="+mn-lt"/>
                        </a:rPr>
                        <a:t>General and operations managers</a:t>
                      </a:r>
                    </a:p>
                  </a:txBody>
                  <a:tcPr marL="45720" marR="9144" marT="9144" marB="0" anchor="b"/>
                </a:tc>
                <a:tc>
                  <a:txBody>
                    <a:bodyPr/>
                    <a:lstStyle/>
                    <a:p>
                      <a:pPr algn="r" fontAlgn="b"/>
                      <a:r>
                        <a:rPr lang="en-US" sz="1200" b="0" i="0" u="none" strike="noStrike" dirty="0">
                          <a:solidFill>
                            <a:srgbClr val="192168"/>
                          </a:solidFill>
                          <a:latin typeface="+mn-lt"/>
                        </a:rPr>
                        <a:t>15.0</a:t>
                      </a:r>
                    </a:p>
                  </a:txBody>
                  <a:tcPr marR="137160" anchor="b"/>
                </a:tc>
                <a:tc>
                  <a:txBody>
                    <a:bodyPr/>
                    <a:lstStyle/>
                    <a:p>
                      <a:pPr algn="r" fontAlgn="b"/>
                      <a:r>
                        <a:rPr lang="en-US" sz="1200" b="0" i="0" u="none" strike="noStrike">
                          <a:solidFill>
                            <a:srgbClr val="192168"/>
                          </a:solidFill>
                          <a:latin typeface="+mn-lt"/>
                        </a:rPr>
                        <a:t>16.0</a:t>
                      </a:r>
                    </a:p>
                  </a:txBody>
                  <a:tcPr marR="137160" anchor="b"/>
                </a:tc>
                <a:tc>
                  <a:txBody>
                    <a:bodyPr/>
                    <a:lstStyle/>
                    <a:p>
                      <a:pPr algn="r" fontAlgn="b"/>
                      <a:r>
                        <a:rPr lang="en-US" sz="1200" b="0" i="0" u="none" strike="noStrike" dirty="0">
                          <a:solidFill>
                            <a:srgbClr val="192168"/>
                          </a:solidFill>
                          <a:latin typeface="+mn-lt"/>
                        </a:rPr>
                        <a:t>6.63</a:t>
                      </a:r>
                    </a:p>
                  </a:txBody>
                  <a:tcPr marR="137160" anchor="b"/>
                </a:tc>
                <a:tc>
                  <a:txBody>
                    <a:bodyPr/>
                    <a:lstStyle/>
                    <a:p>
                      <a:pPr algn="r" fontAlgn="b"/>
                      <a:r>
                        <a:rPr lang="en-US" sz="1200" b="0" i="0" u="none" strike="noStrike" dirty="0">
                          <a:solidFill>
                            <a:srgbClr val="192168"/>
                          </a:solidFill>
                          <a:latin typeface="+mn-lt"/>
                        </a:rPr>
                        <a:t>1.0</a:t>
                      </a:r>
                    </a:p>
                  </a:txBody>
                  <a:tcPr marR="137160" anchor="b"/>
                </a:tc>
              </a:tr>
              <a:tr h="369767">
                <a:tc>
                  <a:txBody>
                    <a:bodyPr/>
                    <a:lstStyle/>
                    <a:p>
                      <a:pPr algn="l" fontAlgn="b"/>
                      <a:r>
                        <a:rPr lang="en-US" sz="1200" b="0" i="0" u="none" strike="noStrike">
                          <a:solidFill>
                            <a:srgbClr val="192168"/>
                          </a:solidFill>
                          <a:latin typeface="+mn-lt"/>
                        </a:rPr>
                        <a:t>43-6011                                                                                                                                                                                                                                                        </a:t>
                      </a:r>
                    </a:p>
                  </a:txBody>
                  <a:tcPr marL="45720" marR="9144" marT="9144" marB="0" anchor="b"/>
                </a:tc>
                <a:tc>
                  <a:txBody>
                    <a:bodyPr/>
                    <a:lstStyle/>
                    <a:p>
                      <a:pPr algn="l" fontAlgn="b"/>
                      <a:r>
                        <a:rPr lang="en-US" sz="1200" b="0" i="0" u="none" strike="noStrike" dirty="0">
                          <a:solidFill>
                            <a:srgbClr val="192168"/>
                          </a:solidFill>
                          <a:latin typeface="+mn-lt"/>
                        </a:rPr>
                        <a:t>Executive secretaries and administrative assistants</a:t>
                      </a:r>
                    </a:p>
                  </a:txBody>
                  <a:tcPr marL="45720" marR="9144" marT="9144" marB="0" anchor="b"/>
                </a:tc>
                <a:tc>
                  <a:txBody>
                    <a:bodyPr/>
                    <a:lstStyle/>
                    <a:p>
                      <a:pPr algn="r" fontAlgn="b"/>
                      <a:r>
                        <a:rPr lang="en-US" sz="1200" b="0" i="0" u="none" strike="noStrike" dirty="0">
                          <a:solidFill>
                            <a:srgbClr val="192168"/>
                          </a:solidFill>
                          <a:latin typeface="+mn-lt"/>
                        </a:rPr>
                        <a:t>14.1</a:t>
                      </a:r>
                    </a:p>
                  </a:txBody>
                  <a:tcPr marR="137160" anchor="b"/>
                </a:tc>
                <a:tc>
                  <a:txBody>
                    <a:bodyPr/>
                    <a:lstStyle/>
                    <a:p>
                      <a:pPr algn="r" fontAlgn="b"/>
                      <a:r>
                        <a:rPr lang="en-US" sz="1200" b="0" i="0" u="none" strike="noStrike">
                          <a:solidFill>
                            <a:srgbClr val="192168"/>
                          </a:solidFill>
                          <a:latin typeface="+mn-lt"/>
                        </a:rPr>
                        <a:t>16.3</a:t>
                      </a:r>
                    </a:p>
                  </a:txBody>
                  <a:tcPr marR="137160" anchor="b"/>
                </a:tc>
                <a:tc>
                  <a:txBody>
                    <a:bodyPr/>
                    <a:lstStyle/>
                    <a:p>
                      <a:pPr algn="r" fontAlgn="b"/>
                      <a:r>
                        <a:rPr lang="en-US" sz="1200" b="0" i="0" u="none" strike="noStrike" dirty="0">
                          <a:solidFill>
                            <a:srgbClr val="192168"/>
                          </a:solidFill>
                          <a:latin typeface="+mn-lt"/>
                        </a:rPr>
                        <a:t>15.89</a:t>
                      </a:r>
                    </a:p>
                  </a:txBody>
                  <a:tcPr marR="137160" anchor="b"/>
                </a:tc>
                <a:tc>
                  <a:txBody>
                    <a:bodyPr/>
                    <a:lstStyle/>
                    <a:p>
                      <a:pPr algn="r" fontAlgn="b"/>
                      <a:r>
                        <a:rPr lang="en-US" sz="1200" b="0" i="0" u="none" strike="noStrike" dirty="0">
                          <a:solidFill>
                            <a:srgbClr val="192168"/>
                          </a:solidFill>
                          <a:latin typeface="+mn-lt"/>
                        </a:rPr>
                        <a:t>2.2</a:t>
                      </a:r>
                    </a:p>
                  </a:txBody>
                  <a:tcPr marR="137160" anchor="b"/>
                </a:tc>
              </a:tr>
              <a:tr h="337704">
                <a:tc>
                  <a:txBody>
                    <a:bodyPr/>
                    <a:lstStyle/>
                    <a:p>
                      <a:pPr algn="l" fontAlgn="b"/>
                      <a:r>
                        <a:rPr lang="en-US" sz="1200" b="0" i="0" u="none" strike="noStrike">
                          <a:solidFill>
                            <a:srgbClr val="192168"/>
                          </a:solidFill>
                          <a:latin typeface="+mn-lt"/>
                        </a:rPr>
                        <a:t>41-9022                                                                                                                                                                                                                                                        </a:t>
                      </a:r>
                    </a:p>
                  </a:txBody>
                  <a:tcPr marL="45720" marR="9144" marT="9144" marB="0" anchor="b"/>
                </a:tc>
                <a:tc>
                  <a:txBody>
                    <a:bodyPr/>
                    <a:lstStyle/>
                    <a:p>
                      <a:pPr algn="l" fontAlgn="b"/>
                      <a:r>
                        <a:rPr lang="en-US" sz="1200" b="0" i="0" u="none" strike="noStrike" dirty="0">
                          <a:solidFill>
                            <a:srgbClr val="192168"/>
                          </a:solidFill>
                          <a:latin typeface="+mn-lt"/>
                        </a:rPr>
                        <a:t>Real estate sales agents</a:t>
                      </a:r>
                    </a:p>
                  </a:txBody>
                  <a:tcPr marL="45720" marR="9144" marT="9144" marB="0" anchor="b"/>
                </a:tc>
                <a:tc>
                  <a:txBody>
                    <a:bodyPr/>
                    <a:lstStyle/>
                    <a:p>
                      <a:pPr algn="r" fontAlgn="b"/>
                      <a:r>
                        <a:rPr lang="en-US" sz="1200" b="0" i="0" u="none" strike="noStrike" dirty="0">
                          <a:solidFill>
                            <a:srgbClr val="192168"/>
                          </a:solidFill>
                          <a:latin typeface="+mn-lt"/>
                        </a:rPr>
                        <a:t>12.1</a:t>
                      </a:r>
                    </a:p>
                  </a:txBody>
                  <a:tcPr marR="137160" anchor="b"/>
                </a:tc>
                <a:tc>
                  <a:txBody>
                    <a:bodyPr/>
                    <a:lstStyle/>
                    <a:p>
                      <a:pPr algn="r" fontAlgn="b"/>
                      <a:r>
                        <a:rPr lang="en-US" sz="1200" b="0" i="0" u="none" strike="noStrike">
                          <a:solidFill>
                            <a:srgbClr val="192168"/>
                          </a:solidFill>
                          <a:latin typeface="+mn-lt"/>
                        </a:rPr>
                        <a:t>14.0</a:t>
                      </a:r>
                    </a:p>
                  </a:txBody>
                  <a:tcPr marR="137160" anchor="b"/>
                </a:tc>
                <a:tc>
                  <a:txBody>
                    <a:bodyPr/>
                    <a:lstStyle/>
                    <a:p>
                      <a:pPr algn="r" fontAlgn="b"/>
                      <a:r>
                        <a:rPr lang="en-US" sz="1200" b="0" i="0" u="none" strike="noStrike" dirty="0">
                          <a:solidFill>
                            <a:srgbClr val="192168"/>
                          </a:solidFill>
                          <a:latin typeface="+mn-lt"/>
                        </a:rPr>
                        <a:t>15.97</a:t>
                      </a:r>
                    </a:p>
                  </a:txBody>
                  <a:tcPr marR="137160" anchor="b"/>
                </a:tc>
                <a:tc>
                  <a:txBody>
                    <a:bodyPr/>
                    <a:lstStyle/>
                    <a:p>
                      <a:pPr algn="r" fontAlgn="b"/>
                      <a:r>
                        <a:rPr lang="en-US" sz="1200" b="0" i="0" u="none" strike="noStrike" dirty="0">
                          <a:solidFill>
                            <a:srgbClr val="192168"/>
                          </a:solidFill>
                          <a:latin typeface="+mn-lt"/>
                        </a:rPr>
                        <a:t>1.9</a:t>
                      </a:r>
                    </a:p>
                  </a:txBody>
                  <a:tcPr marR="137160" anchor="b"/>
                </a:tc>
              </a:tr>
              <a:tr h="337704">
                <a:tc>
                  <a:txBody>
                    <a:bodyPr/>
                    <a:lstStyle/>
                    <a:p>
                      <a:pPr algn="l" fontAlgn="b"/>
                      <a:r>
                        <a:rPr lang="en-US" sz="1200" b="0" i="0" u="none" strike="noStrike">
                          <a:solidFill>
                            <a:srgbClr val="192168"/>
                          </a:solidFill>
                          <a:latin typeface="+mn-lt"/>
                        </a:rPr>
                        <a:t>47-2141                                                                                                                                                                                                                                                        </a:t>
                      </a:r>
                    </a:p>
                  </a:txBody>
                  <a:tcPr marL="45720" marR="9144" marT="9144" marB="0" anchor="b"/>
                </a:tc>
                <a:tc>
                  <a:txBody>
                    <a:bodyPr/>
                    <a:lstStyle/>
                    <a:p>
                      <a:pPr algn="l" fontAlgn="b"/>
                      <a:r>
                        <a:rPr lang="en-US" sz="1200" b="0" i="0" u="none" strike="noStrike" dirty="0">
                          <a:solidFill>
                            <a:srgbClr val="192168"/>
                          </a:solidFill>
                          <a:latin typeface="+mn-lt"/>
                        </a:rPr>
                        <a:t>Painters, construction and maintenance</a:t>
                      </a:r>
                    </a:p>
                  </a:txBody>
                  <a:tcPr marL="45720" marR="9144" marT="9144" marB="0" anchor="b"/>
                </a:tc>
                <a:tc>
                  <a:txBody>
                    <a:bodyPr/>
                    <a:lstStyle/>
                    <a:p>
                      <a:pPr algn="r" fontAlgn="b"/>
                      <a:r>
                        <a:rPr lang="en-US" sz="1200" b="0" i="0" u="none" strike="noStrike" dirty="0">
                          <a:solidFill>
                            <a:srgbClr val="192168"/>
                          </a:solidFill>
                          <a:latin typeface="+mn-lt"/>
                        </a:rPr>
                        <a:t>11.7</a:t>
                      </a:r>
                    </a:p>
                  </a:txBody>
                  <a:tcPr marR="137160" anchor="b"/>
                </a:tc>
                <a:tc>
                  <a:txBody>
                    <a:bodyPr/>
                    <a:lstStyle/>
                    <a:p>
                      <a:pPr algn="r" fontAlgn="b"/>
                      <a:r>
                        <a:rPr lang="en-US" sz="1200" b="0" i="0" u="none" strike="noStrike">
                          <a:solidFill>
                            <a:srgbClr val="192168"/>
                          </a:solidFill>
                          <a:latin typeface="+mn-lt"/>
                        </a:rPr>
                        <a:t>13.9</a:t>
                      </a:r>
                    </a:p>
                  </a:txBody>
                  <a:tcPr marR="137160" anchor="b"/>
                </a:tc>
                <a:tc>
                  <a:txBody>
                    <a:bodyPr/>
                    <a:lstStyle/>
                    <a:p>
                      <a:pPr algn="r" fontAlgn="b"/>
                      <a:r>
                        <a:rPr lang="en-US" sz="1200" b="0" i="0" u="none" strike="noStrike" dirty="0">
                          <a:solidFill>
                            <a:srgbClr val="192168"/>
                          </a:solidFill>
                          <a:latin typeface="+mn-lt"/>
                        </a:rPr>
                        <a:t>18.46</a:t>
                      </a:r>
                    </a:p>
                  </a:txBody>
                  <a:tcPr marR="137160" anchor="b"/>
                </a:tc>
                <a:tc>
                  <a:txBody>
                    <a:bodyPr/>
                    <a:lstStyle/>
                    <a:p>
                      <a:pPr algn="r" fontAlgn="b"/>
                      <a:r>
                        <a:rPr lang="en-US" sz="1200" b="0" i="0" u="none" strike="noStrike" dirty="0">
                          <a:solidFill>
                            <a:srgbClr val="192168"/>
                          </a:solidFill>
                          <a:latin typeface="+mn-lt"/>
                        </a:rPr>
                        <a:t>2.2</a:t>
                      </a:r>
                    </a:p>
                  </a:txBody>
                  <a:tcPr marR="137160" anchor="b"/>
                </a:tc>
              </a:tr>
              <a:tr h="274320">
                <a:tc>
                  <a:txBody>
                    <a:bodyPr/>
                    <a:lstStyle/>
                    <a:p>
                      <a:pPr algn="l" fontAlgn="b"/>
                      <a:r>
                        <a:rPr lang="en-US" sz="1200" b="0" i="0" u="none" strike="noStrike" dirty="0">
                          <a:solidFill>
                            <a:srgbClr val="192168"/>
                          </a:solidFill>
                          <a:latin typeface="+mn-lt"/>
                        </a:rPr>
                        <a:t>47-2051                                                                                                                                                                                                                                                        </a:t>
                      </a:r>
                    </a:p>
                  </a:txBody>
                  <a:tcPr marL="45720" marR="9144" marT="9144" marB="0" anchor="b"/>
                </a:tc>
                <a:tc>
                  <a:txBody>
                    <a:bodyPr/>
                    <a:lstStyle/>
                    <a:p>
                      <a:pPr algn="l" fontAlgn="b"/>
                      <a:r>
                        <a:rPr lang="en-US" sz="1200" b="0" i="0" u="none" strike="noStrike" dirty="0">
                          <a:solidFill>
                            <a:srgbClr val="192168"/>
                          </a:solidFill>
                          <a:latin typeface="+mn-lt"/>
                        </a:rPr>
                        <a:t>Cement masons and concrete finishers</a:t>
                      </a:r>
                    </a:p>
                  </a:txBody>
                  <a:tcPr marL="45720" marR="9144" marT="9144" marB="0" anchor="b"/>
                </a:tc>
                <a:tc>
                  <a:txBody>
                    <a:bodyPr/>
                    <a:lstStyle/>
                    <a:p>
                      <a:pPr algn="r" fontAlgn="b"/>
                      <a:r>
                        <a:rPr lang="en-US" sz="1200" b="0" i="0" u="none" strike="noStrike" dirty="0">
                          <a:solidFill>
                            <a:srgbClr val="192168"/>
                          </a:solidFill>
                          <a:latin typeface="+mn-lt"/>
                        </a:rPr>
                        <a:t>10.3</a:t>
                      </a:r>
                    </a:p>
                  </a:txBody>
                  <a:tcPr marR="137160" anchor="b"/>
                </a:tc>
                <a:tc>
                  <a:txBody>
                    <a:bodyPr/>
                    <a:lstStyle/>
                    <a:p>
                      <a:pPr algn="r" fontAlgn="b"/>
                      <a:r>
                        <a:rPr lang="en-US" sz="1200" b="0" i="0" u="none" strike="noStrike" dirty="0">
                          <a:solidFill>
                            <a:srgbClr val="192168"/>
                          </a:solidFill>
                          <a:latin typeface="+mn-lt"/>
                        </a:rPr>
                        <a:t>11.7</a:t>
                      </a:r>
                    </a:p>
                  </a:txBody>
                  <a:tcPr marR="137160" anchor="b"/>
                </a:tc>
                <a:tc>
                  <a:txBody>
                    <a:bodyPr/>
                    <a:lstStyle/>
                    <a:p>
                      <a:pPr algn="r" fontAlgn="b"/>
                      <a:r>
                        <a:rPr lang="en-US" sz="1200" b="0" i="0" u="none" strike="noStrike">
                          <a:solidFill>
                            <a:srgbClr val="192168"/>
                          </a:solidFill>
                          <a:latin typeface="+mn-lt"/>
                        </a:rPr>
                        <a:t>13.53</a:t>
                      </a:r>
                    </a:p>
                  </a:txBody>
                  <a:tcPr marR="137160" anchor="b"/>
                </a:tc>
                <a:tc>
                  <a:txBody>
                    <a:bodyPr/>
                    <a:lstStyle/>
                    <a:p>
                      <a:pPr algn="r" fontAlgn="b"/>
                      <a:r>
                        <a:rPr lang="en-US" sz="1200" b="0" i="0" u="none" strike="noStrike" dirty="0">
                          <a:solidFill>
                            <a:srgbClr val="192168"/>
                          </a:solidFill>
                          <a:latin typeface="+mn-lt"/>
                        </a:rPr>
                        <a:t>1.4</a:t>
                      </a:r>
                    </a:p>
                  </a:txBody>
                  <a:tcPr marR="137160" anchor="b"/>
                </a:tc>
              </a:tr>
              <a:tr h="182880">
                <a:tc gridSpan="6">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rgbClr val="192168"/>
                          </a:solidFill>
                          <a:latin typeface="+mn-lt"/>
                          <a:cs typeface="Arial" pitchFamily="34" charset="0"/>
                        </a:rPr>
                        <a:t>(Employment in thousands)</a:t>
                      </a:r>
                    </a:p>
                  </a:txBody>
                  <a:tcPr marL="45720" marR="9144" marT="9144" marB="0" anchor="b"/>
                </a:tc>
                <a:tc hMerge="1">
                  <a:txBody>
                    <a:bodyPr/>
                    <a:lstStyle/>
                    <a:p>
                      <a:pPr algn="l" fontAlgn="b"/>
                      <a:endParaRPr lang="en-US" sz="1100" b="0" i="0" u="none" strike="noStrike" dirty="0">
                        <a:solidFill>
                          <a:srgbClr val="000000"/>
                        </a:solidFill>
                        <a:latin typeface="Calibri"/>
                      </a:endParaRPr>
                    </a:p>
                  </a:txBody>
                  <a:tcPr marL="9525" marR="9525" marT="9525" marB="0" anchor="b"/>
                </a:tc>
                <a:tc hMerge="1">
                  <a:txBody>
                    <a:bodyPr/>
                    <a:lstStyle/>
                    <a:p>
                      <a:pPr algn="r" fontAlgn="b"/>
                      <a:endParaRPr lang="en-US" sz="1100" b="0" i="0" u="none" strike="noStrike" dirty="0">
                        <a:solidFill>
                          <a:srgbClr val="000000"/>
                        </a:solidFill>
                        <a:latin typeface="Calibri"/>
                      </a:endParaRPr>
                    </a:p>
                  </a:txBody>
                  <a:tcPr marL="9525" marR="9525" marT="9525" marB="0" anchor="b"/>
                </a:tc>
                <a:tc hMerge="1">
                  <a:txBody>
                    <a:bodyPr/>
                    <a:lstStyle/>
                    <a:p>
                      <a:pPr algn="r" fontAlgn="b"/>
                      <a:endParaRPr lang="en-US" sz="1100" b="0" i="0" u="none" strike="noStrike" dirty="0">
                        <a:solidFill>
                          <a:srgbClr val="000000"/>
                        </a:solidFill>
                        <a:latin typeface="Calibri"/>
                      </a:endParaRPr>
                    </a:p>
                  </a:txBody>
                  <a:tcPr marL="9525" marR="9525" marT="9525" marB="0" anchor="b"/>
                </a:tc>
                <a:tc hMerge="1">
                  <a:txBody>
                    <a:bodyPr/>
                    <a:lstStyle/>
                    <a:p>
                      <a:pPr algn="r" fontAlgn="b"/>
                      <a:endParaRPr lang="en-US" sz="1100" b="0" i="0" u="none" strike="noStrike" dirty="0">
                        <a:solidFill>
                          <a:srgbClr val="000000"/>
                        </a:solidFill>
                        <a:latin typeface="Calibri"/>
                      </a:endParaRPr>
                    </a:p>
                  </a:txBody>
                  <a:tcPr marL="9525" marR="9525" marT="9525" marB="0" anchor="b"/>
                </a:tc>
                <a:tc hMerge="1">
                  <a:txBody>
                    <a:bodyPr/>
                    <a:lstStyle/>
                    <a:p>
                      <a:pPr algn="r" fontAlgn="b"/>
                      <a:endParaRPr lang="en-US" sz="1100" b="0" i="0" u="none" strike="noStrike" dirty="0">
                        <a:solidFill>
                          <a:srgbClr val="000000"/>
                        </a:solidFill>
                        <a:latin typeface="Calibri"/>
                      </a:endParaRPr>
                    </a:p>
                  </a:txBody>
                  <a:tcPr marL="9525" marR="9525" marT="9525" marB="0" anchor="b"/>
                </a:tc>
              </a:tr>
            </a:tbl>
          </a:graphicData>
        </a:graphic>
      </p:graphicFrame>
      <p:sp>
        <p:nvSpPr>
          <p:cNvPr id="3" name="Slide Number Placeholder 2"/>
          <p:cNvSpPr>
            <a:spLocks noGrp="1"/>
          </p:cNvSpPr>
          <p:nvPr>
            <p:ph type="sldNum" sz="quarter" idx="12"/>
          </p:nvPr>
        </p:nvSpPr>
        <p:spPr>
          <a:xfrm>
            <a:off x="7924800" y="6492875"/>
            <a:ext cx="685800" cy="365125"/>
          </a:xfrm>
        </p:spPr>
        <p:txBody>
          <a:bodyPr/>
          <a:lstStyle/>
          <a:p>
            <a:pPr>
              <a:defRPr/>
            </a:pPr>
            <a:fld id="{CA9A45D5-64E0-418F-A87A-22A327314AC5}" type="slidenum">
              <a:rPr lang="en-US" smtClean="0"/>
              <a:pPr>
                <a:defRPr/>
              </a:pPr>
              <a:t>27</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smtClean="0"/>
              <a:t>Occupations concentrated in Residential building construction</a:t>
            </a:r>
            <a:endParaRPr lang="en-US" sz="3600" dirty="0"/>
          </a:p>
        </p:txBody>
      </p:sp>
      <p:sp>
        <p:nvSpPr>
          <p:cNvPr id="3" name="Slide Number Placeholder 2"/>
          <p:cNvSpPr>
            <a:spLocks noGrp="1"/>
          </p:cNvSpPr>
          <p:nvPr>
            <p:ph type="sldNum" sz="quarter" idx="12"/>
          </p:nvPr>
        </p:nvSpPr>
        <p:spPr>
          <a:xfrm>
            <a:off x="8458200" y="6492875"/>
            <a:ext cx="685800" cy="365125"/>
          </a:xfrm>
        </p:spPr>
        <p:txBody>
          <a:bodyPr/>
          <a:lstStyle/>
          <a:p>
            <a:pPr>
              <a:defRPr/>
            </a:pPr>
            <a:fld id="{CA9A45D5-64E0-418F-A87A-22A327314AC5}" type="slidenum">
              <a:rPr lang="en-US" smtClean="0"/>
              <a:pPr>
                <a:defRPr/>
              </a:pPr>
              <a:t>28</a:t>
            </a:fld>
            <a:endParaRPr lang="en-US" dirty="0"/>
          </a:p>
        </p:txBody>
      </p:sp>
      <p:graphicFrame>
        <p:nvGraphicFramePr>
          <p:cNvPr id="8" name="Table 7"/>
          <p:cNvGraphicFramePr>
            <a:graphicFrameLocks noGrp="1"/>
          </p:cNvGraphicFramePr>
          <p:nvPr/>
        </p:nvGraphicFramePr>
        <p:xfrm>
          <a:off x="838200" y="1589007"/>
          <a:ext cx="7848600" cy="4974510"/>
        </p:xfrm>
        <a:graphic>
          <a:graphicData uri="http://schemas.openxmlformats.org/drawingml/2006/table">
            <a:tbl>
              <a:tblPr firstRow="1" bandRow="1">
                <a:tableStyleId>{8EC20E35-A176-4012-BC5E-935CFFF8708E}</a:tableStyleId>
              </a:tblPr>
              <a:tblGrid>
                <a:gridCol w="609600"/>
                <a:gridCol w="1905000"/>
                <a:gridCol w="609600"/>
                <a:gridCol w="609600"/>
                <a:gridCol w="762000"/>
                <a:gridCol w="609600"/>
                <a:gridCol w="609600"/>
                <a:gridCol w="762000"/>
                <a:gridCol w="685800"/>
                <a:gridCol w="685800"/>
              </a:tblGrid>
              <a:tr h="170753">
                <a:tc rowSpan="2" gridSpan="2">
                  <a:txBody>
                    <a:bodyPr/>
                    <a:lstStyle/>
                    <a:p>
                      <a:pPr algn="ctr" fontAlgn="b">
                        <a:lnSpc>
                          <a:spcPct val="100000"/>
                        </a:lnSpc>
                      </a:pPr>
                      <a:r>
                        <a:rPr lang="en-US" sz="1100" u="none" strike="noStrike" dirty="0">
                          <a:solidFill>
                            <a:schemeClr val="bg1"/>
                          </a:solidFill>
                        </a:rPr>
                        <a:t>Occupation</a:t>
                      </a:r>
                      <a:endParaRPr lang="en-US" sz="1100" b="0" i="0" u="none" strike="noStrike" dirty="0">
                        <a:solidFill>
                          <a:schemeClr val="bg1"/>
                        </a:solidFill>
                        <a:latin typeface="Calibri"/>
                      </a:endParaRPr>
                    </a:p>
                  </a:txBody>
                  <a:tcPr marL="45720" marR="4572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hMerge="1">
                  <a:txBody>
                    <a:bodyPr/>
                    <a:lstStyle/>
                    <a:p>
                      <a:endParaRPr lang="en-US"/>
                    </a:p>
                  </a:txBody>
                  <a:tcPr/>
                </a:tc>
                <a:tc gridSpan="3">
                  <a:txBody>
                    <a:bodyPr/>
                    <a:lstStyle/>
                    <a:p>
                      <a:pPr algn="ctr" fontAlgn="b">
                        <a:lnSpc>
                          <a:spcPct val="100000"/>
                        </a:lnSpc>
                      </a:pPr>
                      <a:r>
                        <a:rPr lang="en-US" sz="1000" u="none" strike="noStrike" dirty="0">
                          <a:solidFill>
                            <a:schemeClr val="bg1"/>
                          </a:solidFill>
                        </a:rPr>
                        <a:t>2008</a:t>
                      </a:r>
                      <a:endParaRPr lang="en-US" sz="1000" b="0" i="0" u="none" strike="noStrike" dirty="0">
                        <a:solidFill>
                          <a:schemeClr val="bg1"/>
                        </a:solidFill>
                        <a:latin typeface="Calibri"/>
                      </a:endParaRPr>
                    </a:p>
                  </a:txBody>
                  <a:tcPr marL="45720" marR="4572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gridSpan="3">
                  <a:txBody>
                    <a:bodyPr/>
                    <a:lstStyle/>
                    <a:p>
                      <a:pPr algn="ctr" fontAlgn="b">
                        <a:lnSpc>
                          <a:spcPct val="100000"/>
                        </a:lnSpc>
                      </a:pPr>
                      <a:r>
                        <a:rPr lang="en-US" sz="1000" u="none" strike="noStrike" dirty="0">
                          <a:solidFill>
                            <a:schemeClr val="bg1"/>
                          </a:solidFill>
                        </a:rPr>
                        <a:t>2018</a:t>
                      </a:r>
                      <a:endParaRPr lang="en-US" sz="1000" b="0" i="0" u="none" strike="noStrike" dirty="0">
                        <a:solidFill>
                          <a:schemeClr val="bg1"/>
                        </a:solidFill>
                        <a:latin typeface="Calibri"/>
                      </a:endParaRPr>
                    </a:p>
                  </a:txBody>
                  <a:tcPr marL="45720" marR="4572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rowSpan="2">
                  <a:txBody>
                    <a:bodyPr/>
                    <a:lstStyle/>
                    <a:p>
                      <a:pPr algn="ctr" fontAlgn="b">
                        <a:lnSpc>
                          <a:spcPct val="100000"/>
                        </a:lnSpc>
                      </a:pPr>
                      <a:r>
                        <a:rPr lang="en-US" sz="1000" u="none" strike="noStrike" dirty="0" smtClean="0">
                          <a:solidFill>
                            <a:schemeClr val="bg1"/>
                          </a:solidFill>
                        </a:rPr>
                        <a:t>Percent  </a:t>
                      </a:r>
                      <a:r>
                        <a:rPr lang="en-US" sz="1000" u="none" strike="noStrike" dirty="0">
                          <a:solidFill>
                            <a:schemeClr val="bg1"/>
                          </a:solidFill>
                        </a:rPr>
                        <a:t>change</a:t>
                      </a:r>
                      <a:endParaRPr lang="en-US" sz="1000" b="0" i="0" u="none" strike="noStrike" dirty="0">
                        <a:solidFill>
                          <a:schemeClr val="bg1"/>
                        </a:solidFill>
                        <a:latin typeface="Arial" pitchFamily="34" charset="0"/>
                        <a:cs typeface="Arial" pitchFamily="34" charset="0"/>
                      </a:endParaRPr>
                    </a:p>
                  </a:txBody>
                  <a:tcPr marL="45720" marR="4572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fontAlgn="b">
                        <a:lnSpc>
                          <a:spcPct val="100000"/>
                        </a:lnSpc>
                      </a:pPr>
                      <a:r>
                        <a:rPr lang="en-US" sz="1000" u="none" strike="noStrike" dirty="0" smtClean="0">
                          <a:solidFill>
                            <a:schemeClr val="bg1"/>
                          </a:solidFill>
                        </a:rPr>
                        <a:t>Employ-</a:t>
                      </a:r>
                      <a:r>
                        <a:rPr lang="en-US" sz="1000" u="none" strike="noStrike" dirty="0" err="1" smtClean="0">
                          <a:solidFill>
                            <a:schemeClr val="bg1"/>
                          </a:solidFill>
                        </a:rPr>
                        <a:t>ment</a:t>
                      </a:r>
                      <a:r>
                        <a:rPr lang="en-US" sz="1000" u="none" strike="noStrike" dirty="0" smtClean="0">
                          <a:solidFill>
                            <a:schemeClr val="bg1"/>
                          </a:solidFill>
                        </a:rPr>
                        <a:t> </a:t>
                      </a:r>
                      <a:r>
                        <a:rPr lang="en-US" sz="1000" u="none" strike="noStrike" dirty="0">
                          <a:solidFill>
                            <a:schemeClr val="bg1"/>
                          </a:solidFill>
                        </a:rPr>
                        <a:t>change</a:t>
                      </a:r>
                      <a:endParaRPr lang="en-US" sz="1000" b="0" i="0" u="none" strike="noStrike" dirty="0">
                        <a:solidFill>
                          <a:schemeClr val="bg1"/>
                        </a:solidFill>
                        <a:latin typeface="Arial" pitchFamily="34" charset="0"/>
                        <a:cs typeface="Arial" pitchFamily="34" charset="0"/>
                      </a:endParaRPr>
                    </a:p>
                  </a:txBody>
                  <a:tcPr marL="45720" marR="4572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r>
              <a:tr h="492968">
                <a:tc gridSpan="2" vMerge="1">
                  <a:txBody>
                    <a:bodyPr/>
                    <a:lstStyle/>
                    <a:p>
                      <a:endParaRPr lang="en-US"/>
                    </a:p>
                  </a:txBody>
                  <a:tcPr/>
                </a:tc>
                <a:tc hMerge="1" vMerge="1">
                  <a:txBody>
                    <a:bodyPr/>
                    <a:lstStyle/>
                    <a:p>
                      <a:endParaRPr lang="en-US"/>
                    </a:p>
                  </a:txBody>
                  <a:tcPr/>
                </a:tc>
                <a:tc>
                  <a:txBody>
                    <a:bodyPr/>
                    <a:lstStyle/>
                    <a:p>
                      <a:pPr algn="ctr" fontAlgn="b">
                        <a:lnSpc>
                          <a:spcPct val="100000"/>
                        </a:lnSpc>
                      </a:pPr>
                      <a:r>
                        <a:rPr lang="en-US" sz="1000" u="none" strike="noStrike" dirty="0" smtClean="0">
                          <a:solidFill>
                            <a:schemeClr val="bg1"/>
                          </a:solidFill>
                        </a:rPr>
                        <a:t>Employ-</a:t>
                      </a:r>
                      <a:br>
                        <a:rPr lang="en-US" sz="1000" u="none" strike="noStrike" dirty="0" smtClean="0">
                          <a:solidFill>
                            <a:schemeClr val="bg1"/>
                          </a:solidFill>
                        </a:rPr>
                      </a:br>
                      <a:r>
                        <a:rPr lang="en-US" sz="1000" u="none" strike="noStrike" dirty="0" err="1" smtClean="0">
                          <a:solidFill>
                            <a:schemeClr val="bg1"/>
                          </a:solidFill>
                        </a:rPr>
                        <a:t>ment</a:t>
                      </a:r>
                      <a:endParaRPr lang="en-US" sz="1000" b="0" i="0" u="none" strike="noStrike" dirty="0">
                        <a:solidFill>
                          <a:schemeClr val="bg1"/>
                        </a:solidFill>
                        <a:latin typeface="Arial" pitchFamily="34" charset="0"/>
                        <a:cs typeface="Arial" pitchFamily="34" charset="0"/>
                      </a:endParaRPr>
                    </a:p>
                  </a:txBody>
                  <a:tcPr marL="45720" marR="4572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lnSpc>
                          <a:spcPct val="100000"/>
                        </a:lnSpc>
                      </a:pPr>
                      <a:r>
                        <a:rPr lang="en-US" sz="1000" u="none" strike="noStrike" dirty="0">
                          <a:solidFill>
                            <a:schemeClr val="bg1"/>
                          </a:solidFill>
                        </a:rPr>
                        <a:t>Percent of industry</a:t>
                      </a:r>
                      <a:endParaRPr lang="en-US" sz="1000" b="0" i="0" u="none" strike="noStrike" dirty="0">
                        <a:solidFill>
                          <a:schemeClr val="bg1"/>
                        </a:solidFill>
                        <a:latin typeface="Arial" pitchFamily="34" charset="0"/>
                        <a:cs typeface="Arial" pitchFamily="34" charset="0"/>
                      </a:endParaRPr>
                    </a:p>
                  </a:txBody>
                  <a:tcPr marL="45720" marR="4572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lnSpc>
                          <a:spcPct val="100000"/>
                        </a:lnSpc>
                      </a:pPr>
                      <a:r>
                        <a:rPr lang="en-US" sz="1000" u="none" strike="noStrike" dirty="0">
                          <a:solidFill>
                            <a:schemeClr val="bg1"/>
                          </a:solidFill>
                        </a:rPr>
                        <a:t>Percent of </a:t>
                      </a:r>
                      <a:r>
                        <a:rPr lang="en-US" sz="1000" u="none" strike="noStrike" dirty="0" smtClean="0">
                          <a:solidFill>
                            <a:schemeClr val="bg1"/>
                          </a:solidFill>
                        </a:rPr>
                        <a:t>occupation</a:t>
                      </a:r>
                      <a:endParaRPr lang="en-US" sz="1000" b="0" i="0" u="none" strike="noStrike" dirty="0">
                        <a:solidFill>
                          <a:schemeClr val="bg1"/>
                        </a:solidFill>
                        <a:latin typeface="Arial" pitchFamily="34" charset="0"/>
                        <a:cs typeface="Arial" pitchFamily="34" charset="0"/>
                      </a:endParaRPr>
                    </a:p>
                  </a:txBody>
                  <a:tcPr marL="45720" marR="4572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lnSpc>
                          <a:spcPct val="100000"/>
                        </a:lnSpc>
                      </a:pPr>
                      <a:r>
                        <a:rPr lang="en-US" sz="1000" u="none" strike="noStrike" dirty="0" smtClean="0">
                          <a:solidFill>
                            <a:schemeClr val="bg1"/>
                          </a:solidFill>
                        </a:rPr>
                        <a:t>Employ-</a:t>
                      </a:r>
                      <a:br>
                        <a:rPr lang="en-US" sz="1000" u="none" strike="noStrike" dirty="0" smtClean="0">
                          <a:solidFill>
                            <a:schemeClr val="bg1"/>
                          </a:solidFill>
                        </a:rPr>
                      </a:br>
                      <a:r>
                        <a:rPr lang="en-US" sz="1000" u="none" strike="noStrike" dirty="0" err="1" smtClean="0">
                          <a:solidFill>
                            <a:schemeClr val="bg1"/>
                          </a:solidFill>
                        </a:rPr>
                        <a:t>ment</a:t>
                      </a:r>
                      <a:endParaRPr lang="en-US" sz="1000" b="0" i="0" u="none" strike="noStrike" dirty="0">
                        <a:solidFill>
                          <a:schemeClr val="bg1"/>
                        </a:solidFill>
                        <a:latin typeface="Arial" pitchFamily="34" charset="0"/>
                        <a:cs typeface="Arial" pitchFamily="34" charset="0"/>
                      </a:endParaRPr>
                    </a:p>
                  </a:txBody>
                  <a:tcPr marL="45720" marR="4572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lnSpc>
                          <a:spcPct val="100000"/>
                        </a:lnSpc>
                      </a:pPr>
                      <a:r>
                        <a:rPr lang="en-US" sz="1000" u="none" strike="noStrike" dirty="0">
                          <a:solidFill>
                            <a:schemeClr val="bg1"/>
                          </a:solidFill>
                        </a:rPr>
                        <a:t>Percent of industry</a:t>
                      </a:r>
                      <a:endParaRPr lang="en-US" sz="1000" b="0" i="0" u="none" strike="noStrike" dirty="0">
                        <a:solidFill>
                          <a:schemeClr val="bg1"/>
                        </a:solidFill>
                        <a:latin typeface="Arial" pitchFamily="34" charset="0"/>
                        <a:cs typeface="Arial" pitchFamily="34" charset="0"/>
                      </a:endParaRPr>
                    </a:p>
                  </a:txBody>
                  <a:tcPr marL="45720" marR="4572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lnSpc>
                          <a:spcPct val="100000"/>
                        </a:lnSpc>
                      </a:pPr>
                      <a:r>
                        <a:rPr lang="en-US" sz="1000" u="none" strike="noStrike" dirty="0">
                          <a:solidFill>
                            <a:schemeClr val="bg1"/>
                          </a:solidFill>
                        </a:rPr>
                        <a:t>Percent of </a:t>
                      </a:r>
                      <a:r>
                        <a:rPr lang="en-US" sz="1000" u="none" strike="noStrike" dirty="0" smtClean="0">
                          <a:solidFill>
                            <a:schemeClr val="bg1"/>
                          </a:solidFill>
                        </a:rPr>
                        <a:t>occupation</a:t>
                      </a:r>
                      <a:endParaRPr lang="en-US" sz="1000" b="0" i="0" u="none" strike="noStrike" dirty="0">
                        <a:solidFill>
                          <a:schemeClr val="bg1"/>
                        </a:solidFill>
                        <a:latin typeface="Arial" pitchFamily="34" charset="0"/>
                        <a:cs typeface="Arial" pitchFamily="34" charset="0"/>
                      </a:endParaRPr>
                    </a:p>
                  </a:txBody>
                  <a:tcPr marL="45720" marR="4572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endParaRPr lang="en-US"/>
                    </a:p>
                  </a:txBody>
                  <a:tcPr/>
                </a:tc>
                <a:tc vMerge="1">
                  <a:txBody>
                    <a:bodyPr/>
                    <a:lstStyle/>
                    <a:p>
                      <a:endParaRPr lang="en-US"/>
                    </a:p>
                  </a:txBody>
                  <a:tcPr/>
                </a:tc>
              </a:tr>
              <a:tr h="338505">
                <a:tc>
                  <a:txBody>
                    <a:bodyPr/>
                    <a:lstStyle/>
                    <a:p>
                      <a:pPr algn="l" fontAlgn="b"/>
                      <a:r>
                        <a:rPr lang="en-US" sz="1050" u="none" strike="noStrike" dirty="0"/>
                        <a:t>47-3012                                                                                                                                                                                                                                                        </a:t>
                      </a:r>
                      <a:endParaRPr lang="en-US" sz="1050" b="0" i="0" u="none" strike="noStrike" dirty="0">
                        <a:solidFill>
                          <a:srgbClr val="000000"/>
                        </a:solidFill>
                        <a:latin typeface="Calibri"/>
                      </a:endParaRPr>
                    </a:p>
                  </a:txBody>
                  <a:tcPr marL="45720" marR="9144" marT="9144" marB="0" anchor="b">
                    <a:lnT w="12700" cap="flat" cmpd="sng" algn="ctr">
                      <a:solidFill>
                        <a:schemeClr val="bg1"/>
                      </a:solidFill>
                      <a:prstDash val="solid"/>
                      <a:round/>
                      <a:headEnd type="none" w="med" len="med"/>
                      <a:tailEnd type="none" w="med" len="med"/>
                    </a:lnT>
                  </a:tcPr>
                </a:tc>
                <a:tc>
                  <a:txBody>
                    <a:bodyPr/>
                    <a:lstStyle/>
                    <a:p>
                      <a:pPr algn="l" fontAlgn="b"/>
                      <a:r>
                        <a:rPr lang="en-US" sz="1050" u="none" strike="noStrike" dirty="0"/>
                        <a:t>Helpers—Carpenters</a:t>
                      </a:r>
                      <a:endParaRPr lang="en-US" sz="1050" b="0" i="0" u="none" strike="noStrike" dirty="0">
                        <a:solidFill>
                          <a:srgbClr val="000000"/>
                        </a:solidFill>
                        <a:latin typeface="Calibri"/>
                      </a:endParaRPr>
                    </a:p>
                  </a:txBody>
                  <a:tcPr marL="45720" marR="9144" marT="9144" marB="0" anchor="b">
                    <a:lnT w="12700" cap="flat" cmpd="sng" algn="ctr">
                      <a:solidFill>
                        <a:schemeClr val="bg1"/>
                      </a:solidFill>
                      <a:prstDash val="solid"/>
                      <a:round/>
                      <a:headEnd type="none" w="med" len="med"/>
                      <a:tailEnd type="none" w="med" len="med"/>
                    </a:lnT>
                  </a:tcPr>
                </a:tc>
                <a:tc>
                  <a:txBody>
                    <a:bodyPr/>
                    <a:lstStyle/>
                    <a:p>
                      <a:pPr algn="r" fontAlgn="b"/>
                      <a:r>
                        <a:rPr lang="en-US" sz="1050" u="none" strike="noStrike" dirty="0"/>
                        <a:t>30.9</a:t>
                      </a:r>
                      <a:endParaRPr lang="en-US" sz="1050" b="0" i="0" u="none" strike="noStrike" dirty="0">
                        <a:solidFill>
                          <a:srgbClr val="000000"/>
                        </a:solidFill>
                        <a:latin typeface="Calibri"/>
                      </a:endParaRPr>
                    </a:p>
                  </a:txBody>
                  <a:tcPr marL="9144" marR="137160" marT="9144" marB="0" anchor="b">
                    <a:lnT w="12700" cap="flat" cmpd="sng" algn="ctr">
                      <a:solidFill>
                        <a:schemeClr val="bg1"/>
                      </a:solidFill>
                      <a:prstDash val="solid"/>
                      <a:round/>
                      <a:headEnd type="none" w="med" len="med"/>
                      <a:tailEnd type="none" w="med" len="med"/>
                    </a:lnT>
                  </a:tcPr>
                </a:tc>
                <a:tc>
                  <a:txBody>
                    <a:bodyPr/>
                    <a:lstStyle/>
                    <a:p>
                      <a:pPr algn="r" fontAlgn="b"/>
                      <a:r>
                        <a:rPr lang="en-US" sz="1050" u="none" strike="noStrike" dirty="0"/>
                        <a:t>3.71</a:t>
                      </a:r>
                      <a:endParaRPr lang="en-US" sz="1050" b="0" i="0" u="none" strike="noStrike" dirty="0">
                        <a:solidFill>
                          <a:srgbClr val="000000"/>
                        </a:solidFill>
                        <a:latin typeface="Calibri"/>
                      </a:endParaRPr>
                    </a:p>
                  </a:txBody>
                  <a:tcPr marL="9144" marR="137160" marT="9144" marB="0" anchor="b">
                    <a:lnT w="12700" cap="flat" cmpd="sng" algn="ctr">
                      <a:solidFill>
                        <a:schemeClr val="bg1"/>
                      </a:solidFill>
                      <a:prstDash val="solid"/>
                      <a:round/>
                      <a:headEnd type="none" w="med" len="med"/>
                      <a:tailEnd type="none" w="med" len="med"/>
                    </a:lnT>
                  </a:tcPr>
                </a:tc>
                <a:tc>
                  <a:txBody>
                    <a:bodyPr/>
                    <a:lstStyle/>
                    <a:p>
                      <a:pPr algn="r" fontAlgn="b"/>
                      <a:r>
                        <a:rPr lang="en-US" sz="1050" u="none" strike="noStrike" dirty="0"/>
                        <a:t>38.71</a:t>
                      </a:r>
                      <a:endParaRPr lang="en-US" sz="1050" b="0" i="0" u="none" strike="noStrike" dirty="0">
                        <a:solidFill>
                          <a:srgbClr val="000000"/>
                        </a:solidFill>
                        <a:latin typeface="Calibri"/>
                      </a:endParaRPr>
                    </a:p>
                  </a:txBody>
                  <a:tcPr marL="9144" marR="137160" marT="9144" marB="0" anchor="b">
                    <a:lnT w="12700" cap="flat" cmpd="sng" algn="ctr">
                      <a:solidFill>
                        <a:schemeClr val="bg1"/>
                      </a:solidFill>
                      <a:prstDash val="solid"/>
                      <a:round/>
                      <a:headEnd type="none" w="med" len="med"/>
                      <a:tailEnd type="none" w="med" len="med"/>
                    </a:lnT>
                  </a:tcPr>
                </a:tc>
                <a:tc>
                  <a:txBody>
                    <a:bodyPr/>
                    <a:lstStyle/>
                    <a:p>
                      <a:pPr algn="r" fontAlgn="b"/>
                      <a:r>
                        <a:rPr lang="en-US" sz="1050" u="none" strike="noStrike"/>
                        <a:t>40.3</a:t>
                      </a:r>
                      <a:endParaRPr lang="en-US" sz="1050" b="0" i="0" u="none" strike="noStrike">
                        <a:solidFill>
                          <a:srgbClr val="000000"/>
                        </a:solidFill>
                        <a:latin typeface="Calibri"/>
                      </a:endParaRPr>
                    </a:p>
                  </a:txBody>
                  <a:tcPr marL="9144" marR="137160" marT="9144" marB="0" anchor="b">
                    <a:lnT w="12700" cap="flat" cmpd="sng" algn="ctr">
                      <a:solidFill>
                        <a:schemeClr val="bg1"/>
                      </a:solidFill>
                      <a:prstDash val="solid"/>
                      <a:round/>
                      <a:headEnd type="none" w="med" len="med"/>
                      <a:tailEnd type="none" w="med" len="med"/>
                    </a:lnT>
                  </a:tcPr>
                </a:tc>
                <a:tc>
                  <a:txBody>
                    <a:bodyPr/>
                    <a:lstStyle/>
                    <a:p>
                      <a:pPr algn="r" fontAlgn="b"/>
                      <a:r>
                        <a:rPr lang="en-US" sz="1050" u="none" strike="noStrike" dirty="0"/>
                        <a:t>4.04</a:t>
                      </a:r>
                      <a:endParaRPr lang="en-US" sz="1050" b="0" i="0" u="none" strike="noStrike" dirty="0">
                        <a:solidFill>
                          <a:srgbClr val="000000"/>
                        </a:solidFill>
                        <a:latin typeface="Calibri"/>
                      </a:endParaRPr>
                    </a:p>
                  </a:txBody>
                  <a:tcPr marL="9144" marR="137160" marT="9144" marB="0" anchor="b">
                    <a:lnT w="12700" cap="flat" cmpd="sng" algn="ctr">
                      <a:solidFill>
                        <a:schemeClr val="bg1"/>
                      </a:solidFill>
                      <a:prstDash val="solid"/>
                      <a:round/>
                      <a:headEnd type="none" w="med" len="med"/>
                      <a:tailEnd type="none" w="med" len="med"/>
                    </a:lnT>
                  </a:tcPr>
                </a:tc>
                <a:tc>
                  <a:txBody>
                    <a:bodyPr/>
                    <a:lstStyle/>
                    <a:p>
                      <a:pPr algn="r" fontAlgn="b"/>
                      <a:r>
                        <a:rPr lang="en-US" sz="1050" u="none" strike="noStrike" dirty="0"/>
                        <a:t>40.90</a:t>
                      </a:r>
                      <a:endParaRPr lang="en-US" sz="1050" b="0" i="0" u="none" strike="noStrike" dirty="0">
                        <a:solidFill>
                          <a:srgbClr val="000000"/>
                        </a:solidFill>
                        <a:latin typeface="Calibri"/>
                      </a:endParaRPr>
                    </a:p>
                  </a:txBody>
                  <a:tcPr marL="9144" marR="137160" marT="9144" marB="0" anchor="b">
                    <a:lnT w="12700" cap="flat" cmpd="sng" algn="ctr">
                      <a:solidFill>
                        <a:schemeClr val="bg1"/>
                      </a:solidFill>
                      <a:prstDash val="solid"/>
                      <a:round/>
                      <a:headEnd type="none" w="med" len="med"/>
                      <a:tailEnd type="none" w="med" len="med"/>
                    </a:lnT>
                  </a:tcPr>
                </a:tc>
                <a:tc>
                  <a:txBody>
                    <a:bodyPr/>
                    <a:lstStyle/>
                    <a:p>
                      <a:pPr algn="r" fontAlgn="b"/>
                      <a:r>
                        <a:rPr lang="en-US" sz="1050" u="none" strike="noStrike" dirty="0"/>
                        <a:t>30.32</a:t>
                      </a:r>
                      <a:endParaRPr lang="en-US" sz="1050" b="0" i="0" u="none" strike="noStrike" dirty="0">
                        <a:solidFill>
                          <a:srgbClr val="000000"/>
                        </a:solidFill>
                        <a:latin typeface="Calibri"/>
                      </a:endParaRPr>
                    </a:p>
                  </a:txBody>
                  <a:tcPr marL="9144" marR="137160" marT="9144" marB="0" anchor="b">
                    <a:lnT w="12700" cap="flat" cmpd="sng" algn="ctr">
                      <a:solidFill>
                        <a:schemeClr val="bg1"/>
                      </a:solidFill>
                      <a:prstDash val="solid"/>
                      <a:round/>
                      <a:headEnd type="none" w="med" len="med"/>
                      <a:tailEnd type="none" w="med" len="med"/>
                    </a:lnT>
                  </a:tcPr>
                </a:tc>
                <a:tc>
                  <a:txBody>
                    <a:bodyPr/>
                    <a:lstStyle/>
                    <a:p>
                      <a:pPr algn="r" fontAlgn="b"/>
                      <a:r>
                        <a:rPr lang="en-US" sz="1050" u="none" strike="noStrike" dirty="0"/>
                        <a:t>9.4</a:t>
                      </a:r>
                      <a:endParaRPr lang="en-US" sz="1050" b="0" i="0" u="none" strike="noStrike" dirty="0">
                        <a:solidFill>
                          <a:srgbClr val="000000"/>
                        </a:solidFill>
                        <a:latin typeface="Calibri"/>
                      </a:endParaRPr>
                    </a:p>
                  </a:txBody>
                  <a:tcPr marL="9144" marR="137160" marT="9144" marB="0" anchor="b">
                    <a:lnT w="12700" cap="flat" cmpd="sng" algn="ctr">
                      <a:solidFill>
                        <a:schemeClr val="bg1"/>
                      </a:solidFill>
                      <a:prstDash val="solid"/>
                      <a:round/>
                      <a:headEnd type="none" w="med" len="med"/>
                      <a:tailEnd type="none" w="med" len="med"/>
                    </a:lnT>
                  </a:tcPr>
                </a:tc>
              </a:tr>
              <a:tr h="338505">
                <a:tc>
                  <a:txBody>
                    <a:bodyPr/>
                    <a:lstStyle/>
                    <a:p>
                      <a:pPr algn="l" fontAlgn="b"/>
                      <a:r>
                        <a:rPr lang="en-US" sz="1050" u="none" strike="noStrike" dirty="0"/>
                        <a:t>47-2031                                                                                                                                                                                                                                                        </a:t>
                      </a:r>
                      <a:endParaRPr lang="en-US" sz="1050" b="0" i="0" u="none" strike="noStrike" dirty="0">
                        <a:solidFill>
                          <a:srgbClr val="000000"/>
                        </a:solidFill>
                        <a:latin typeface="Calibri"/>
                      </a:endParaRPr>
                    </a:p>
                  </a:txBody>
                  <a:tcPr marL="45720" marR="9144" marT="9144" marB="0" anchor="b"/>
                </a:tc>
                <a:tc>
                  <a:txBody>
                    <a:bodyPr/>
                    <a:lstStyle/>
                    <a:p>
                      <a:pPr algn="l" fontAlgn="b"/>
                      <a:r>
                        <a:rPr lang="en-US" sz="1050" u="none" strike="noStrike" dirty="0"/>
                        <a:t>Carpenters</a:t>
                      </a:r>
                      <a:endParaRPr lang="en-US" sz="1050" b="0" i="0" u="none" strike="noStrike" dirty="0">
                        <a:solidFill>
                          <a:srgbClr val="000000"/>
                        </a:solidFill>
                        <a:latin typeface="Calibri"/>
                      </a:endParaRPr>
                    </a:p>
                  </a:txBody>
                  <a:tcPr marL="45720" marR="9144" marT="9144" marB="0" anchor="b"/>
                </a:tc>
                <a:tc>
                  <a:txBody>
                    <a:bodyPr/>
                    <a:lstStyle/>
                    <a:p>
                      <a:pPr algn="r" fontAlgn="b"/>
                      <a:r>
                        <a:rPr lang="en-US" sz="1050" u="none" strike="noStrike" dirty="0"/>
                        <a:t>253.5</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30.47</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19.73</a:t>
                      </a:r>
                      <a:endParaRPr lang="en-US" sz="1050" b="0" i="0" u="none" strike="noStrike" dirty="0">
                        <a:solidFill>
                          <a:srgbClr val="000066"/>
                        </a:solidFill>
                        <a:latin typeface="Calibri"/>
                      </a:endParaRPr>
                    </a:p>
                  </a:txBody>
                  <a:tcPr marL="9144" marR="137160" marT="9144" marB="0" anchor="b"/>
                </a:tc>
                <a:tc>
                  <a:txBody>
                    <a:bodyPr/>
                    <a:lstStyle/>
                    <a:p>
                      <a:pPr algn="r" fontAlgn="b"/>
                      <a:r>
                        <a:rPr lang="en-US" sz="1050" u="none" strike="noStrike" dirty="0"/>
                        <a:t>294.0</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29.49</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20.27</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15.94</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40.4</a:t>
                      </a:r>
                      <a:endParaRPr lang="en-US" sz="1050" b="0" i="0" u="none" strike="noStrike" dirty="0">
                        <a:solidFill>
                          <a:srgbClr val="000000"/>
                        </a:solidFill>
                        <a:latin typeface="Calibri"/>
                      </a:endParaRPr>
                    </a:p>
                  </a:txBody>
                  <a:tcPr marL="9144" marR="137160" marT="9144" marB="0" anchor="b"/>
                </a:tc>
              </a:tr>
              <a:tr h="338505">
                <a:tc>
                  <a:txBody>
                    <a:bodyPr/>
                    <a:lstStyle/>
                    <a:p>
                      <a:pPr algn="l" fontAlgn="b"/>
                      <a:r>
                        <a:rPr lang="en-US" sz="1050" u="none" strike="noStrike" dirty="0"/>
                        <a:t>47-1011                                                                                                                                                                                                                                                        </a:t>
                      </a:r>
                      <a:endParaRPr lang="en-US" sz="1050" b="0" i="0" u="none" strike="noStrike" dirty="0">
                        <a:solidFill>
                          <a:srgbClr val="000000"/>
                        </a:solidFill>
                        <a:latin typeface="Calibri"/>
                      </a:endParaRPr>
                    </a:p>
                  </a:txBody>
                  <a:tcPr marL="45720" marR="9144" marT="9144" marB="0" anchor="b"/>
                </a:tc>
                <a:tc>
                  <a:txBody>
                    <a:bodyPr/>
                    <a:lstStyle/>
                    <a:p>
                      <a:pPr algn="l" fontAlgn="b"/>
                      <a:r>
                        <a:rPr lang="en-US" sz="1050" u="none" strike="noStrike" dirty="0"/>
                        <a:t>First-line supervisors/managers of construction trades and extraction workers</a:t>
                      </a:r>
                      <a:endParaRPr lang="en-US" sz="1050" b="0" i="0" u="none" strike="noStrike" dirty="0">
                        <a:solidFill>
                          <a:srgbClr val="000000"/>
                        </a:solidFill>
                        <a:latin typeface="Calibri"/>
                      </a:endParaRPr>
                    </a:p>
                  </a:txBody>
                  <a:tcPr marL="45720" marR="9144" marT="9144" marB="0" anchor="b"/>
                </a:tc>
                <a:tc>
                  <a:txBody>
                    <a:bodyPr/>
                    <a:lstStyle/>
                    <a:p>
                      <a:pPr algn="r" fontAlgn="b"/>
                      <a:r>
                        <a:rPr lang="en-US" sz="1050" u="none" strike="noStrike" dirty="0"/>
                        <a:t>72.9</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8.76</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10.44</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95.0</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9.53</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11.79</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30.32</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22.1</a:t>
                      </a:r>
                      <a:endParaRPr lang="en-US" sz="1050" b="0" i="0" u="none" strike="noStrike" dirty="0">
                        <a:solidFill>
                          <a:srgbClr val="000000"/>
                        </a:solidFill>
                        <a:latin typeface="Calibri"/>
                      </a:endParaRPr>
                    </a:p>
                  </a:txBody>
                  <a:tcPr marL="9144" marR="137160" marT="9144" marB="0" anchor="b"/>
                </a:tc>
              </a:tr>
              <a:tr h="338505">
                <a:tc>
                  <a:txBody>
                    <a:bodyPr/>
                    <a:lstStyle/>
                    <a:p>
                      <a:pPr algn="l" fontAlgn="b"/>
                      <a:r>
                        <a:rPr lang="en-US" sz="1050" u="none" strike="noStrike" dirty="0"/>
                        <a:t>47-2061                                                                                                                                                                                                                                                        </a:t>
                      </a:r>
                      <a:endParaRPr lang="en-US" sz="1050" b="0" i="0" u="none" strike="noStrike" dirty="0">
                        <a:solidFill>
                          <a:srgbClr val="000000"/>
                        </a:solidFill>
                        <a:latin typeface="Calibri"/>
                      </a:endParaRPr>
                    </a:p>
                  </a:txBody>
                  <a:tcPr marL="45720" marR="9144" marT="9144" marB="0" anchor="b"/>
                </a:tc>
                <a:tc>
                  <a:txBody>
                    <a:bodyPr/>
                    <a:lstStyle/>
                    <a:p>
                      <a:pPr algn="l" fontAlgn="b"/>
                      <a:r>
                        <a:rPr lang="en-US" sz="1050" u="none" strike="noStrike" dirty="0"/>
                        <a:t>Construction laborers</a:t>
                      </a:r>
                      <a:endParaRPr lang="en-US" sz="1050" b="0" i="0" u="none" strike="noStrike" dirty="0">
                        <a:solidFill>
                          <a:srgbClr val="000000"/>
                        </a:solidFill>
                        <a:latin typeface="Calibri"/>
                      </a:endParaRPr>
                    </a:p>
                  </a:txBody>
                  <a:tcPr marL="45720" marR="9144" marT="9144" marB="0" anchor="b"/>
                </a:tc>
                <a:tc>
                  <a:txBody>
                    <a:bodyPr/>
                    <a:lstStyle/>
                    <a:p>
                      <a:pPr algn="r" fontAlgn="b"/>
                      <a:r>
                        <a:rPr lang="en-US" sz="1050" u="none" strike="noStrike"/>
                        <a:t>110.7</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13.30</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8.86</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144.3</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14.47</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9.59</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30.32</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33.6</a:t>
                      </a:r>
                      <a:endParaRPr lang="en-US" sz="1050" b="0" i="0" u="none" strike="noStrike" dirty="0">
                        <a:solidFill>
                          <a:srgbClr val="000000"/>
                        </a:solidFill>
                        <a:latin typeface="Calibri"/>
                      </a:endParaRPr>
                    </a:p>
                  </a:txBody>
                  <a:tcPr marL="9144" marR="137160" marT="9144" marB="0" anchor="b"/>
                </a:tc>
              </a:tr>
              <a:tr h="338505">
                <a:tc>
                  <a:txBody>
                    <a:bodyPr/>
                    <a:lstStyle/>
                    <a:p>
                      <a:pPr algn="l" fontAlgn="b"/>
                      <a:r>
                        <a:rPr lang="en-US" sz="1050" u="none" strike="noStrike" dirty="0"/>
                        <a:t>13-1051                                                                                                                                                                                                                                                        </a:t>
                      </a:r>
                      <a:endParaRPr lang="en-US" sz="1050" b="0" i="0" u="none" strike="noStrike" dirty="0">
                        <a:solidFill>
                          <a:srgbClr val="000000"/>
                        </a:solidFill>
                        <a:latin typeface="Calibri"/>
                      </a:endParaRPr>
                    </a:p>
                  </a:txBody>
                  <a:tcPr marL="45720" marR="9144" marT="9144" marB="0" anchor="b"/>
                </a:tc>
                <a:tc>
                  <a:txBody>
                    <a:bodyPr/>
                    <a:lstStyle/>
                    <a:p>
                      <a:pPr algn="l" fontAlgn="b"/>
                      <a:r>
                        <a:rPr lang="en-US" sz="1050" u="none" strike="noStrike" dirty="0"/>
                        <a:t>Cost estimators</a:t>
                      </a:r>
                      <a:endParaRPr lang="en-US" sz="1050" b="0" i="0" u="none" strike="noStrike" dirty="0">
                        <a:solidFill>
                          <a:srgbClr val="000000"/>
                        </a:solidFill>
                        <a:latin typeface="Calibri"/>
                      </a:endParaRPr>
                    </a:p>
                  </a:txBody>
                  <a:tcPr marL="45720" marR="9144" marT="9144" marB="0" anchor="b"/>
                </a:tc>
                <a:tc>
                  <a:txBody>
                    <a:bodyPr/>
                    <a:lstStyle/>
                    <a:p>
                      <a:pPr algn="r" fontAlgn="b"/>
                      <a:r>
                        <a:rPr lang="en-US" sz="1050" u="none" strike="noStrike"/>
                        <a:t>16.1</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1.93</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7.37</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a:t>20.9</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2.10</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a:t>7.67</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30.35</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4.9</a:t>
                      </a:r>
                      <a:endParaRPr lang="en-US" sz="1050" b="0" i="0" u="none" strike="noStrike" dirty="0">
                        <a:solidFill>
                          <a:srgbClr val="000000"/>
                        </a:solidFill>
                        <a:latin typeface="Calibri"/>
                      </a:endParaRPr>
                    </a:p>
                  </a:txBody>
                  <a:tcPr marL="9144" marR="137160" marT="9144" marB="0" anchor="b"/>
                </a:tc>
              </a:tr>
              <a:tr h="338505">
                <a:tc>
                  <a:txBody>
                    <a:bodyPr/>
                    <a:lstStyle/>
                    <a:p>
                      <a:pPr algn="l" fontAlgn="b"/>
                      <a:r>
                        <a:rPr lang="en-US" sz="1050" u="none" strike="noStrike" dirty="0"/>
                        <a:t>11-9021                                                                                                                                                                                                                                                        </a:t>
                      </a:r>
                      <a:endParaRPr lang="en-US" sz="1050" b="0" i="0" u="none" strike="noStrike" dirty="0">
                        <a:solidFill>
                          <a:srgbClr val="000000"/>
                        </a:solidFill>
                        <a:latin typeface="Calibri"/>
                      </a:endParaRPr>
                    </a:p>
                  </a:txBody>
                  <a:tcPr marL="45720" marR="9144" marT="9144" marB="0" anchor="b"/>
                </a:tc>
                <a:tc>
                  <a:txBody>
                    <a:bodyPr/>
                    <a:lstStyle/>
                    <a:p>
                      <a:pPr algn="l" fontAlgn="b"/>
                      <a:r>
                        <a:rPr lang="en-US" sz="1050" u="none" strike="noStrike" dirty="0"/>
                        <a:t>Construction managers</a:t>
                      </a:r>
                      <a:endParaRPr lang="en-US" sz="1050" b="0" i="0" u="none" strike="noStrike" dirty="0">
                        <a:solidFill>
                          <a:srgbClr val="000000"/>
                        </a:solidFill>
                        <a:latin typeface="Calibri"/>
                      </a:endParaRPr>
                    </a:p>
                  </a:txBody>
                  <a:tcPr marL="45720" marR="9144" marT="9144" marB="0" anchor="b"/>
                </a:tc>
                <a:tc>
                  <a:txBody>
                    <a:bodyPr/>
                    <a:lstStyle/>
                    <a:p>
                      <a:pPr algn="r" fontAlgn="b"/>
                      <a:r>
                        <a:rPr lang="en-US" sz="1050" u="none" strike="noStrike"/>
                        <a:t>39.5</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a:t>4.74</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7.16</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a:t>49.9</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a:t>5.01</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a:t>7.73</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26.56</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10.5</a:t>
                      </a:r>
                      <a:endParaRPr lang="en-US" sz="1050" b="0" i="0" u="none" strike="noStrike" dirty="0">
                        <a:solidFill>
                          <a:srgbClr val="000000"/>
                        </a:solidFill>
                        <a:latin typeface="Calibri"/>
                      </a:endParaRPr>
                    </a:p>
                  </a:txBody>
                  <a:tcPr marL="9144" marR="137160" marT="9144" marB="0" anchor="b"/>
                </a:tc>
              </a:tr>
              <a:tr h="338505">
                <a:tc>
                  <a:txBody>
                    <a:bodyPr/>
                    <a:lstStyle/>
                    <a:p>
                      <a:pPr algn="l" fontAlgn="b"/>
                      <a:r>
                        <a:rPr lang="en-US" sz="1050" u="none" strike="noStrike"/>
                        <a:t>47-2051                                                                                                                                                                                                                                                        </a:t>
                      </a:r>
                      <a:endParaRPr lang="en-US" sz="1050" b="0" i="0" u="none" strike="noStrike">
                        <a:solidFill>
                          <a:srgbClr val="000000"/>
                        </a:solidFill>
                        <a:latin typeface="Calibri"/>
                      </a:endParaRPr>
                    </a:p>
                  </a:txBody>
                  <a:tcPr marL="45720" marR="9144" marT="9144" marB="0" anchor="b"/>
                </a:tc>
                <a:tc>
                  <a:txBody>
                    <a:bodyPr/>
                    <a:lstStyle/>
                    <a:p>
                      <a:pPr algn="l" fontAlgn="b"/>
                      <a:r>
                        <a:rPr lang="en-US" sz="1050" u="none" strike="noStrike" dirty="0"/>
                        <a:t>Cement masons and concrete finishers</a:t>
                      </a:r>
                      <a:endParaRPr lang="en-US" sz="1050" b="0" i="0" u="none" strike="noStrike" dirty="0">
                        <a:solidFill>
                          <a:srgbClr val="000000"/>
                        </a:solidFill>
                        <a:latin typeface="Calibri"/>
                      </a:endParaRPr>
                    </a:p>
                  </a:txBody>
                  <a:tcPr marL="45720" marR="9144" marT="9144" marB="0" anchor="b"/>
                </a:tc>
                <a:tc>
                  <a:txBody>
                    <a:bodyPr/>
                    <a:lstStyle/>
                    <a:p>
                      <a:pPr algn="r" fontAlgn="b"/>
                      <a:r>
                        <a:rPr lang="en-US" sz="1050" u="none" strike="noStrike"/>
                        <a:t>10.3</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1.24</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a:t>5.12</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11.7</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a:t>1.17</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5.15</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13.53</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1.4</a:t>
                      </a:r>
                      <a:endParaRPr lang="en-US" sz="1050" b="0" i="0" u="none" strike="noStrike" dirty="0">
                        <a:solidFill>
                          <a:srgbClr val="000000"/>
                        </a:solidFill>
                        <a:latin typeface="Calibri"/>
                      </a:endParaRPr>
                    </a:p>
                  </a:txBody>
                  <a:tcPr marL="9144" marR="137160" marT="9144" marB="0" anchor="b"/>
                </a:tc>
              </a:tr>
              <a:tr h="338505">
                <a:tc>
                  <a:txBody>
                    <a:bodyPr/>
                    <a:lstStyle/>
                    <a:p>
                      <a:pPr algn="l" fontAlgn="b"/>
                      <a:r>
                        <a:rPr lang="en-US" sz="1050" u="none" strike="noStrike"/>
                        <a:t>47-3019                                                                                                                                                                                                                                                        </a:t>
                      </a:r>
                      <a:endParaRPr lang="en-US" sz="1050" b="0" i="0" u="none" strike="noStrike">
                        <a:solidFill>
                          <a:srgbClr val="000000"/>
                        </a:solidFill>
                        <a:latin typeface="Calibri"/>
                      </a:endParaRPr>
                    </a:p>
                  </a:txBody>
                  <a:tcPr marL="45720" marR="9144" marT="9144" marB="0" anchor="b"/>
                </a:tc>
                <a:tc>
                  <a:txBody>
                    <a:bodyPr/>
                    <a:lstStyle/>
                    <a:p>
                      <a:pPr algn="l" fontAlgn="b"/>
                      <a:r>
                        <a:rPr lang="en-US" sz="1050" u="none" strike="noStrike" dirty="0"/>
                        <a:t>All other helpers, construction trades</a:t>
                      </a:r>
                      <a:endParaRPr lang="en-US" sz="1050" b="0" i="0" u="none" strike="noStrike" dirty="0">
                        <a:solidFill>
                          <a:srgbClr val="000000"/>
                        </a:solidFill>
                        <a:latin typeface="Calibri"/>
                      </a:endParaRPr>
                    </a:p>
                  </a:txBody>
                  <a:tcPr marL="45720" marR="9144" marT="9144" marB="0" anchor="b"/>
                </a:tc>
                <a:tc>
                  <a:txBody>
                    <a:bodyPr/>
                    <a:lstStyle/>
                    <a:p>
                      <a:pPr algn="r" fontAlgn="b"/>
                      <a:r>
                        <a:rPr lang="en-US" sz="1050" u="none" strike="noStrike" dirty="0"/>
                        <a:t>1.2</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0.15</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a:t>4.49</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1.5</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a:t>0.15</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5.01</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a:t>25.34</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0.3</a:t>
                      </a:r>
                      <a:endParaRPr lang="en-US" sz="1050" b="0" i="0" u="none" strike="noStrike" dirty="0">
                        <a:solidFill>
                          <a:srgbClr val="000000"/>
                        </a:solidFill>
                        <a:latin typeface="Calibri"/>
                      </a:endParaRPr>
                    </a:p>
                  </a:txBody>
                  <a:tcPr marL="9144" marR="137160" marT="9144" marB="0" anchor="b"/>
                </a:tc>
              </a:tr>
              <a:tr h="274320">
                <a:tc>
                  <a:txBody>
                    <a:bodyPr/>
                    <a:lstStyle/>
                    <a:p>
                      <a:pPr algn="l" fontAlgn="b"/>
                      <a:r>
                        <a:rPr lang="en-US" sz="1050" u="none" strike="noStrike"/>
                        <a:t>47-2022                                                                                                                                                                                                                                                        </a:t>
                      </a:r>
                      <a:endParaRPr lang="en-US" sz="1050" b="0" i="0" u="none" strike="noStrike">
                        <a:solidFill>
                          <a:srgbClr val="000000"/>
                        </a:solidFill>
                        <a:latin typeface="Calibri"/>
                      </a:endParaRPr>
                    </a:p>
                  </a:txBody>
                  <a:tcPr marL="45720" marR="9144" marT="9144" marB="0" anchor="b"/>
                </a:tc>
                <a:tc>
                  <a:txBody>
                    <a:bodyPr/>
                    <a:lstStyle/>
                    <a:p>
                      <a:pPr algn="l" fontAlgn="b"/>
                      <a:r>
                        <a:rPr lang="en-US" sz="1050" u="none" strike="noStrike" dirty="0"/>
                        <a:t>Stonemasons</a:t>
                      </a:r>
                      <a:endParaRPr lang="en-US" sz="1050" b="0" i="0" u="none" strike="noStrike" dirty="0">
                        <a:solidFill>
                          <a:srgbClr val="000000"/>
                        </a:solidFill>
                        <a:latin typeface="Calibri"/>
                      </a:endParaRPr>
                    </a:p>
                  </a:txBody>
                  <a:tcPr marL="45720" marR="9144" marT="9144" marB="0" anchor="b"/>
                </a:tc>
                <a:tc>
                  <a:txBody>
                    <a:bodyPr/>
                    <a:lstStyle/>
                    <a:p>
                      <a:pPr algn="r" fontAlgn="b"/>
                      <a:r>
                        <a:rPr lang="en-US" sz="1050" u="none" strike="noStrike"/>
                        <a:t>0.9</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0.11</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3.87</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1.1</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a:t>0.11</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4.06</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17.11</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0.2</a:t>
                      </a:r>
                      <a:endParaRPr lang="en-US" sz="1050" b="0" i="0" u="none" strike="noStrike" dirty="0">
                        <a:solidFill>
                          <a:srgbClr val="000000"/>
                        </a:solidFill>
                        <a:latin typeface="Calibri"/>
                      </a:endParaRPr>
                    </a:p>
                  </a:txBody>
                  <a:tcPr marL="9144" marR="137160" marT="9144" marB="0" anchor="b"/>
                </a:tc>
              </a:tr>
              <a:tr h="338505">
                <a:tc>
                  <a:txBody>
                    <a:bodyPr/>
                    <a:lstStyle/>
                    <a:p>
                      <a:pPr algn="l" fontAlgn="b"/>
                      <a:r>
                        <a:rPr lang="en-US" sz="1050" u="none" strike="noStrike"/>
                        <a:t>27-1025                                                                                                                                                                                                                                                        </a:t>
                      </a:r>
                      <a:endParaRPr lang="en-US" sz="1050" b="0" i="0" u="none" strike="noStrike">
                        <a:solidFill>
                          <a:srgbClr val="000000"/>
                        </a:solidFill>
                        <a:latin typeface="Calibri"/>
                      </a:endParaRPr>
                    </a:p>
                  </a:txBody>
                  <a:tcPr marL="45720" marR="9144" marT="9144" marB="0" anchor="b"/>
                </a:tc>
                <a:tc>
                  <a:txBody>
                    <a:bodyPr/>
                    <a:lstStyle/>
                    <a:p>
                      <a:pPr algn="l" fontAlgn="b"/>
                      <a:r>
                        <a:rPr lang="en-US" sz="1050" u="none" strike="noStrike" dirty="0"/>
                        <a:t>Interior designers</a:t>
                      </a:r>
                      <a:endParaRPr lang="en-US" sz="1050" b="0" i="0" u="none" strike="noStrike" dirty="0">
                        <a:solidFill>
                          <a:srgbClr val="000000"/>
                        </a:solidFill>
                        <a:latin typeface="Calibri"/>
                      </a:endParaRPr>
                    </a:p>
                  </a:txBody>
                  <a:tcPr marL="45720" marR="9144" marT="9144" marB="0" anchor="b"/>
                </a:tc>
                <a:tc>
                  <a:txBody>
                    <a:bodyPr/>
                    <a:lstStyle/>
                    <a:p>
                      <a:pPr algn="r" fontAlgn="b"/>
                      <a:r>
                        <a:rPr lang="en-US" sz="1050" u="none" strike="noStrike"/>
                        <a:t>2.5</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a:t>0.30</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a:t>3.49</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2.8</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0.28</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3.23</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a:t>10.48</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0.3</a:t>
                      </a:r>
                      <a:endParaRPr lang="en-US" sz="1050" b="0" i="0" u="none" strike="noStrike" dirty="0">
                        <a:solidFill>
                          <a:srgbClr val="000000"/>
                        </a:solidFill>
                        <a:latin typeface="Calibri"/>
                      </a:endParaRPr>
                    </a:p>
                  </a:txBody>
                  <a:tcPr marL="9144" marR="137160" marT="9144" marB="0" anchor="b"/>
                </a:tc>
              </a:tr>
              <a:tr h="338505">
                <a:tc>
                  <a:txBody>
                    <a:bodyPr/>
                    <a:lstStyle/>
                    <a:p>
                      <a:pPr algn="l" fontAlgn="b"/>
                      <a:r>
                        <a:rPr lang="en-US" sz="1050" u="none" strike="noStrike" dirty="0"/>
                        <a:t>49-9095                                                                                                                                                                                                                                                        </a:t>
                      </a:r>
                      <a:endParaRPr lang="en-US" sz="1050" b="0" i="0" u="none" strike="noStrike" dirty="0">
                        <a:solidFill>
                          <a:srgbClr val="000000"/>
                        </a:solidFill>
                        <a:latin typeface="Calibri"/>
                      </a:endParaRPr>
                    </a:p>
                  </a:txBody>
                  <a:tcPr marL="45720" marR="9144" marT="9144" marB="0" anchor="b"/>
                </a:tc>
                <a:tc>
                  <a:txBody>
                    <a:bodyPr/>
                    <a:lstStyle/>
                    <a:p>
                      <a:pPr algn="l" fontAlgn="b"/>
                      <a:r>
                        <a:rPr lang="en-US" sz="1050" u="none" strike="noStrike" dirty="0"/>
                        <a:t>Manufactured building and mobile home installers</a:t>
                      </a:r>
                      <a:endParaRPr lang="en-US" sz="1050" b="0" i="0" u="none" strike="noStrike" dirty="0">
                        <a:solidFill>
                          <a:srgbClr val="000000"/>
                        </a:solidFill>
                        <a:latin typeface="Calibri"/>
                      </a:endParaRPr>
                    </a:p>
                  </a:txBody>
                  <a:tcPr marL="45720" marR="9144" marT="9144" marB="0" anchor="b"/>
                </a:tc>
                <a:tc>
                  <a:txBody>
                    <a:bodyPr/>
                    <a:lstStyle/>
                    <a:p>
                      <a:pPr algn="r" fontAlgn="b"/>
                      <a:r>
                        <a:rPr lang="en-US" sz="1050" u="none" strike="noStrike"/>
                        <a:t>0.3</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a:t>0.04</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a:t>3.36</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a:t>0.4</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0.04</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3.51</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a:t>9.96</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0.0</a:t>
                      </a:r>
                      <a:endParaRPr lang="en-US" sz="1050" b="0" i="0" u="none" strike="noStrike" dirty="0">
                        <a:solidFill>
                          <a:srgbClr val="000000"/>
                        </a:solidFill>
                        <a:latin typeface="Calibri"/>
                      </a:endParaRPr>
                    </a:p>
                  </a:txBody>
                  <a:tcPr marL="9144" marR="137160" marT="9144" marB="0" anchor="b"/>
                </a:tc>
              </a:tr>
              <a:tr h="338505">
                <a:tc>
                  <a:txBody>
                    <a:bodyPr/>
                    <a:lstStyle/>
                    <a:p>
                      <a:pPr algn="l" fontAlgn="b"/>
                      <a:r>
                        <a:rPr lang="en-US" sz="1050" u="none" strike="noStrike" dirty="0"/>
                        <a:t>47-2131                                                                                                                                                                                                                                                        </a:t>
                      </a:r>
                      <a:endParaRPr lang="en-US" sz="1050" b="0" i="0" u="none" strike="noStrike" dirty="0">
                        <a:solidFill>
                          <a:srgbClr val="000000"/>
                        </a:solidFill>
                        <a:latin typeface="Calibri"/>
                      </a:endParaRPr>
                    </a:p>
                  </a:txBody>
                  <a:tcPr marL="45720" marR="9144" marT="9144" marB="0" anchor="b"/>
                </a:tc>
                <a:tc>
                  <a:txBody>
                    <a:bodyPr/>
                    <a:lstStyle/>
                    <a:p>
                      <a:pPr algn="l" fontAlgn="b"/>
                      <a:r>
                        <a:rPr lang="en-US" sz="1050" u="none" strike="noStrike" dirty="0"/>
                        <a:t>Insulation workers, floor, ceiling, and wall</a:t>
                      </a:r>
                      <a:endParaRPr lang="en-US" sz="1050" b="0" i="0" u="none" strike="noStrike" dirty="0">
                        <a:solidFill>
                          <a:srgbClr val="000000"/>
                        </a:solidFill>
                        <a:latin typeface="Calibri"/>
                      </a:endParaRPr>
                    </a:p>
                  </a:txBody>
                  <a:tcPr marL="45720" marR="9144" marT="9144" marB="0" anchor="b"/>
                </a:tc>
                <a:tc>
                  <a:txBody>
                    <a:bodyPr/>
                    <a:lstStyle/>
                    <a:p>
                      <a:pPr algn="r" fontAlgn="b"/>
                      <a:r>
                        <a:rPr lang="en-US" sz="1050" u="none" strike="noStrike"/>
                        <a:t>0.9</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a:t>0.11</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a:t>3.35</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a:t>1.0</a:t>
                      </a:r>
                      <a:endParaRPr lang="en-US" sz="1050" b="0" i="0" u="none" strike="noStrike">
                        <a:solidFill>
                          <a:srgbClr val="000000"/>
                        </a:solidFill>
                        <a:latin typeface="Calibri"/>
                      </a:endParaRPr>
                    </a:p>
                  </a:txBody>
                  <a:tcPr marL="9144" marR="137160" marT="9144" marB="0" anchor="b"/>
                </a:tc>
                <a:tc>
                  <a:txBody>
                    <a:bodyPr/>
                    <a:lstStyle/>
                    <a:p>
                      <a:pPr algn="r" fontAlgn="b"/>
                      <a:r>
                        <a:rPr lang="en-US" sz="1050" u="none" strike="noStrike" dirty="0"/>
                        <a:t>0.10</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3.19</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9.40</a:t>
                      </a:r>
                      <a:endParaRPr lang="en-US" sz="1050" b="0" i="0" u="none" strike="noStrike" dirty="0">
                        <a:solidFill>
                          <a:srgbClr val="000000"/>
                        </a:solidFill>
                        <a:latin typeface="Calibri"/>
                      </a:endParaRPr>
                    </a:p>
                  </a:txBody>
                  <a:tcPr marL="9144" marR="137160" marT="9144" marB="0" anchor="b"/>
                </a:tc>
                <a:tc>
                  <a:txBody>
                    <a:bodyPr/>
                    <a:lstStyle/>
                    <a:p>
                      <a:pPr algn="r" fontAlgn="b"/>
                      <a:r>
                        <a:rPr lang="en-US" sz="1050" u="none" strike="noStrike" dirty="0"/>
                        <a:t>0.1</a:t>
                      </a:r>
                      <a:endParaRPr lang="en-US" sz="1050" b="0" i="0" u="none" strike="noStrike" dirty="0">
                        <a:solidFill>
                          <a:srgbClr val="000000"/>
                        </a:solidFill>
                        <a:latin typeface="Calibri"/>
                      </a:endParaRPr>
                    </a:p>
                  </a:txBody>
                  <a:tcPr marL="9144" marR="137160" marT="9144" marB="0" anchor="b"/>
                </a:tc>
              </a:tr>
              <a:tr h="162215">
                <a:tc gridSpan="10">
                  <a:txBody>
                    <a:bodyPr/>
                    <a:lstStyle/>
                    <a:p>
                      <a:pPr algn="l" fontAlgn="b">
                        <a:lnSpc>
                          <a:spcPct val="100000"/>
                        </a:lnSpc>
                      </a:pPr>
                      <a:r>
                        <a:rPr lang="en-US" sz="950" u="none" strike="noStrike" dirty="0" smtClean="0"/>
                        <a:t>(Employment in thousands)</a:t>
                      </a:r>
                      <a:endParaRPr lang="en-US" sz="950" b="0" i="0" u="none" strike="noStrike" dirty="0">
                        <a:solidFill>
                          <a:schemeClr val="tx1"/>
                        </a:solidFill>
                        <a:latin typeface="+mn-lt"/>
                        <a:cs typeface="Arial" pitchFamily="34" charset="0"/>
                      </a:endParaRPr>
                    </a:p>
                  </a:txBody>
                  <a:tcPr marL="45720" marR="0" marT="0" marB="0" anchor="b"/>
                </a:tc>
                <a:tc hMerge="1">
                  <a:txBody>
                    <a:bodyPr/>
                    <a:lstStyle/>
                    <a:p>
                      <a:pPr algn="l" fontAlgn="b">
                        <a:lnSpc>
                          <a:spcPct val="100000"/>
                        </a:lnSpc>
                      </a:pPr>
                      <a:endParaRPr lang="en-US" sz="950" b="0" i="0" u="none" strike="noStrike" dirty="0">
                        <a:solidFill>
                          <a:srgbClr val="000000"/>
                        </a:solidFill>
                        <a:latin typeface="Calibri"/>
                      </a:endParaRPr>
                    </a:p>
                  </a:txBody>
                  <a:tcPr marL="45720" marR="45720" marT="0" marB="0" anchor="b"/>
                </a:tc>
                <a:tc hMerge="1">
                  <a:txBody>
                    <a:bodyPr/>
                    <a:lstStyle/>
                    <a:p>
                      <a:pPr algn="r" fontAlgn="b">
                        <a:lnSpc>
                          <a:spcPct val="100000"/>
                        </a:lnSpc>
                      </a:pPr>
                      <a:endParaRPr lang="en-US" sz="950" b="0" i="0" u="none" strike="noStrike" dirty="0">
                        <a:solidFill>
                          <a:srgbClr val="000000"/>
                        </a:solidFill>
                        <a:latin typeface="Calibri"/>
                      </a:endParaRPr>
                    </a:p>
                  </a:txBody>
                  <a:tcPr marL="45720" marR="45720" marT="0" marB="0" anchor="b"/>
                </a:tc>
                <a:tc hMerge="1">
                  <a:txBody>
                    <a:bodyPr/>
                    <a:lstStyle/>
                    <a:p>
                      <a:pPr algn="r" fontAlgn="b">
                        <a:lnSpc>
                          <a:spcPct val="100000"/>
                        </a:lnSpc>
                      </a:pPr>
                      <a:endParaRPr lang="en-US" sz="950" b="0" i="0" u="none" strike="noStrike" dirty="0">
                        <a:solidFill>
                          <a:srgbClr val="000000"/>
                        </a:solidFill>
                        <a:latin typeface="Calibri"/>
                      </a:endParaRPr>
                    </a:p>
                  </a:txBody>
                  <a:tcPr marL="45720" marR="45720" marT="0" marB="0" anchor="b">
                    <a:lnR w="12700" cap="flat" cmpd="sng" algn="ctr">
                      <a:solidFill>
                        <a:schemeClr val="tx1"/>
                      </a:solidFill>
                      <a:prstDash val="solid"/>
                      <a:round/>
                      <a:headEnd type="none" w="med" len="med"/>
                      <a:tailEnd type="none" w="med" len="med"/>
                    </a:lnR>
                  </a:tcPr>
                </a:tc>
                <a:tc hMerge="1">
                  <a:txBody>
                    <a:bodyPr/>
                    <a:lstStyle/>
                    <a:p>
                      <a:pPr algn="r" fontAlgn="b">
                        <a:lnSpc>
                          <a:spcPct val="100000"/>
                        </a:lnSpc>
                      </a:pPr>
                      <a:endParaRPr lang="en-US" sz="950" b="0" i="0" u="none" strike="noStrike" dirty="0">
                        <a:solidFill>
                          <a:srgbClr val="000000"/>
                        </a:solidFill>
                        <a:latin typeface="Calibri"/>
                      </a:endParaRPr>
                    </a:p>
                  </a:txBody>
                  <a:tcPr marL="45720" marR="4572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FFF99"/>
                    </a:solidFill>
                  </a:tcPr>
                </a:tc>
                <a:tc hMerge="1">
                  <a:txBody>
                    <a:bodyPr/>
                    <a:lstStyle/>
                    <a:p>
                      <a:pPr algn="r" fontAlgn="b">
                        <a:lnSpc>
                          <a:spcPct val="100000"/>
                        </a:lnSpc>
                      </a:pPr>
                      <a:endParaRPr lang="en-US" sz="950" b="0" i="0" u="none" strike="noStrike" dirty="0">
                        <a:solidFill>
                          <a:srgbClr val="000000"/>
                        </a:solidFill>
                        <a:latin typeface="Calibri"/>
                      </a:endParaRPr>
                    </a:p>
                  </a:txBody>
                  <a:tcPr marL="45720" marR="45720" marT="0" marB="0" anchor="b">
                    <a:lnL w="12700" cap="flat" cmpd="sng" algn="ctr">
                      <a:solidFill>
                        <a:schemeClr val="tx1"/>
                      </a:solidFill>
                      <a:prstDash val="solid"/>
                      <a:round/>
                      <a:headEnd type="none" w="med" len="med"/>
                      <a:tailEnd type="none" w="med" len="med"/>
                    </a:lnL>
                  </a:tcPr>
                </a:tc>
                <a:tc hMerge="1">
                  <a:txBody>
                    <a:bodyPr/>
                    <a:lstStyle/>
                    <a:p>
                      <a:pPr algn="r" fontAlgn="b">
                        <a:lnSpc>
                          <a:spcPct val="100000"/>
                        </a:lnSpc>
                      </a:pPr>
                      <a:endParaRPr lang="en-US" sz="950" b="0" i="0" u="none" strike="noStrike" dirty="0">
                        <a:solidFill>
                          <a:srgbClr val="000000"/>
                        </a:solidFill>
                        <a:latin typeface="Calibri"/>
                      </a:endParaRPr>
                    </a:p>
                  </a:txBody>
                  <a:tcPr marL="45720" marR="45720" marT="0" marB="0" anchor="b"/>
                </a:tc>
                <a:tc hMerge="1">
                  <a:txBody>
                    <a:bodyPr/>
                    <a:lstStyle/>
                    <a:p>
                      <a:pPr algn="r" fontAlgn="b">
                        <a:lnSpc>
                          <a:spcPct val="100000"/>
                        </a:lnSpc>
                      </a:pPr>
                      <a:endParaRPr lang="en-US" sz="950" b="0" i="0" u="none" strike="noStrike" dirty="0">
                        <a:solidFill>
                          <a:srgbClr val="000000"/>
                        </a:solidFill>
                        <a:latin typeface="Calibri"/>
                      </a:endParaRPr>
                    </a:p>
                  </a:txBody>
                  <a:tcPr marL="45720" marR="45720" marT="0" marB="0" anchor="b"/>
                </a:tc>
                <a:tc hMerge="1">
                  <a:txBody>
                    <a:bodyPr/>
                    <a:lstStyle/>
                    <a:p>
                      <a:pPr algn="r" fontAlgn="b">
                        <a:lnSpc>
                          <a:spcPct val="100000"/>
                        </a:lnSpc>
                      </a:pPr>
                      <a:endParaRPr lang="en-US" sz="950" b="0" i="0" u="none" strike="noStrike" dirty="0">
                        <a:solidFill>
                          <a:srgbClr val="000000"/>
                        </a:solidFill>
                        <a:latin typeface="Calibri"/>
                      </a:endParaRPr>
                    </a:p>
                  </a:txBody>
                  <a:tcPr marL="45720" marR="45720" marT="0" marB="0" anchor="b"/>
                </a:tc>
                <a:tc hMerge="1">
                  <a:txBody>
                    <a:bodyPr/>
                    <a:lstStyle/>
                    <a:p>
                      <a:pPr algn="r" fontAlgn="b">
                        <a:lnSpc>
                          <a:spcPct val="100000"/>
                        </a:lnSpc>
                      </a:pPr>
                      <a:endParaRPr lang="en-US" sz="950" b="0" i="0" u="none" strike="noStrike" dirty="0">
                        <a:solidFill>
                          <a:srgbClr val="000000"/>
                        </a:solidFill>
                        <a:latin typeface="Calibri"/>
                      </a:endParaRPr>
                    </a:p>
                  </a:txBody>
                  <a:tcPr marL="45720" marR="45720" marT="0" marB="0" anchor="b"/>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txBox="1">
            <a:spLocks noGrp="1"/>
          </p:cNvSpPr>
          <p:nvPr/>
        </p:nvSpPr>
        <p:spPr bwMode="auto">
          <a:xfrm>
            <a:off x="8305800" y="6477000"/>
            <a:ext cx="457200" cy="381000"/>
          </a:xfrm>
          <a:prstGeom prst="rect">
            <a:avLst/>
          </a:prstGeom>
          <a:noFill/>
          <a:ln w="9525">
            <a:noFill/>
            <a:miter lim="800000"/>
            <a:headEnd/>
            <a:tailEnd/>
          </a:ln>
        </p:spPr>
        <p:txBody>
          <a:bodyPr/>
          <a:lstStyle/>
          <a:p>
            <a:pPr algn="ctr"/>
            <a:fld id="{B077D78D-B61E-486C-8AB7-7F38D308B6F8}" type="slidenum">
              <a:rPr lang="en-US" sz="1200">
                <a:latin typeface="Verdana" pitchFamily="34" charset="0"/>
              </a:rPr>
              <a:pPr algn="ctr"/>
              <a:t>2</a:t>
            </a:fld>
            <a:endParaRPr lang="en-US" sz="1200" dirty="0">
              <a:latin typeface="Verdana" pitchFamily="34" charset="0"/>
            </a:endParaRPr>
          </a:p>
        </p:txBody>
      </p:sp>
      <p:sp>
        <p:nvSpPr>
          <p:cNvPr id="32771" name="Rectangle 6"/>
          <p:cNvSpPr>
            <a:spLocks noGrp="1" noChangeArrowheads="1"/>
          </p:cNvSpPr>
          <p:nvPr>
            <p:ph type="title"/>
          </p:nvPr>
        </p:nvSpPr>
        <p:spPr/>
        <p:txBody>
          <a:bodyPr anchor="ctr"/>
          <a:lstStyle/>
          <a:p>
            <a:pPr eaLnBrk="1" hangingPunct="1"/>
            <a:r>
              <a:rPr lang="en-US" dirty="0" smtClean="0"/>
              <a:t>BLS projections approach</a:t>
            </a:r>
          </a:p>
        </p:txBody>
      </p:sp>
      <p:sp>
        <p:nvSpPr>
          <p:cNvPr id="32772" name="Rectangle 7"/>
          <p:cNvSpPr>
            <a:spLocks noGrp="1" noChangeArrowheads="1"/>
          </p:cNvSpPr>
          <p:nvPr>
            <p:ph idx="1"/>
          </p:nvPr>
        </p:nvSpPr>
        <p:spPr/>
        <p:txBody>
          <a:bodyPr/>
          <a:lstStyle/>
          <a:p>
            <a:pPr eaLnBrk="1" hangingPunct="1"/>
            <a:r>
              <a:rPr lang="en-US" dirty="0" smtClean="0"/>
              <a:t>Projections for 10 year periods </a:t>
            </a:r>
          </a:p>
          <a:p>
            <a:pPr lvl="1" eaLnBrk="1" hangingPunct="1"/>
            <a:r>
              <a:rPr lang="en-US" dirty="0" smtClean="0"/>
              <a:t>Produced every two years</a:t>
            </a:r>
          </a:p>
          <a:p>
            <a:pPr lvl="2" eaLnBrk="1" hangingPunct="1"/>
            <a:r>
              <a:rPr lang="en-US" dirty="0" smtClean="0"/>
              <a:t>2008-2018 currently available</a:t>
            </a:r>
          </a:p>
          <a:p>
            <a:pPr lvl="2" eaLnBrk="1" hangingPunct="1"/>
            <a:r>
              <a:rPr lang="en-US" dirty="0" smtClean="0"/>
              <a:t>2010-2020 to be published in early 2012 </a:t>
            </a:r>
          </a:p>
          <a:p>
            <a:pPr eaLnBrk="1" hangingPunct="1"/>
            <a:r>
              <a:rPr lang="en-US" dirty="0" smtClean="0"/>
              <a:t>BLS produces national projections</a:t>
            </a:r>
          </a:p>
          <a:p>
            <a:pPr lvl="1" eaLnBrk="1" hangingPunct="1"/>
            <a:r>
              <a:rPr lang="en-US" dirty="0" smtClean="0"/>
              <a:t>State workforce agencies produce projections for States and areas</a:t>
            </a:r>
          </a:p>
          <a:p>
            <a:pPr eaLnBrk="1" hangingPunct="1"/>
            <a:r>
              <a:rPr lang="en-US" sz="3400" dirty="0" smtClean="0"/>
              <a:t>Employment concept</a:t>
            </a:r>
          </a:p>
          <a:p>
            <a:pPr lvl="1" eaLnBrk="1" hangingPunct="1"/>
            <a:r>
              <a:rPr lang="en-US" dirty="0" smtClean="0"/>
              <a:t>Jobs, not persons</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4000" dirty="0" smtClean="0"/>
              <a:t>Industries where </a:t>
            </a:r>
            <a:br>
              <a:rPr lang="en-US" sz="4000" dirty="0" smtClean="0"/>
            </a:br>
            <a:r>
              <a:rPr lang="en-US" sz="4000" dirty="0" smtClean="0"/>
              <a:t>most Carpenters work</a:t>
            </a:r>
            <a:endParaRPr lang="en-US" sz="4000" dirty="0"/>
          </a:p>
        </p:txBody>
      </p:sp>
      <p:sp>
        <p:nvSpPr>
          <p:cNvPr id="3" name="Slide Number Placeholder 2"/>
          <p:cNvSpPr>
            <a:spLocks noGrp="1"/>
          </p:cNvSpPr>
          <p:nvPr>
            <p:ph type="sldNum" sz="quarter" idx="12"/>
          </p:nvPr>
        </p:nvSpPr>
        <p:spPr>
          <a:xfrm>
            <a:off x="7924800" y="6492875"/>
            <a:ext cx="685800" cy="365125"/>
          </a:xfrm>
        </p:spPr>
        <p:txBody>
          <a:bodyPr/>
          <a:lstStyle/>
          <a:p>
            <a:pPr>
              <a:defRPr/>
            </a:pPr>
            <a:fld id="{CA9A45D5-64E0-418F-A87A-22A327314AC5}" type="slidenum">
              <a:rPr lang="en-US" smtClean="0"/>
              <a:pPr>
                <a:defRPr/>
              </a:pPr>
              <a:t>29</a:t>
            </a:fld>
            <a:endParaRPr lang="en-US" dirty="0"/>
          </a:p>
        </p:txBody>
      </p:sp>
      <p:graphicFrame>
        <p:nvGraphicFramePr>
          <p:cNvPr id="7" name="Table 6"/>
          <p:cNvGraphicFramePr>
            <a:graphicFrameLocks noGrp="1"/>
          </p:cNvGraphicFramePr>
          <p:nvPr/>
        </p:nvGraphicFramePr>
        <p:xfrm>
          <a:off x="762000" y="1600200"/>
          <a:ext cx="7924801" cy="4876804"/>
        </p:xfrm>
        <a:graphic>
          <a:graphicData uri="http://schemas.openxmlformats.org/drawingml/2006/table">
            <a:tbl>
              <a:tblPr firstRow="1" bandRow="1">
                <a:tableStyleId>{8EC20E35-A176-4012-BC5E-935CFFF8708E}</a:tableStyleId>
              </a:tblPr>
              <a:tblGrid>
                <a:gridCol w="615517"/>
                <a:gridCol w="2154315"/>
                <a:gridCol w="811568"/>
                <a:gridCol w="609600"/>
                <a:gridCol w="685800"/>
                <a:gridCol w="609600"/>
                <a:gridCol w="609600"/>
                <a:gridCol w="533400"/>
                <a:gridCol w="685800"/>
                <a:gridCol w="609601"/>
              </a:tblGrid>
              <a:tr h="501099">
                <a:tc gridSpan="10">
                  <a:txBody>
                    <a:bodyPr/>
                    <a:lstStyle/>
                    <a:p>
                      <a:pPr algn="ctr" fontAlgn="b"/>
                      <a:r>
                        <a:rPr lang="en-US" sz="1200" u="none" strike="noStrike" dirty="0">
                          <a:solidFill>
                            <a:schemeClr val="bg1"/>
                          </a:solidFill>
                        </a:rPr>
                        <a:t>Industries with </a:t>
                      </a:r>
                      <a:r>
                        <a:rPr lang="en-US" sz="1200" u="none" strike="noStrike" dirty="0" smtClean="0">
                          <a:solidFill>
                            <a:schemeClr val="bg1"/>
                          </a:solidFill>
                        </a:rPr>
                        <a:t>2008 employment </a:t>
                      </a:r>
                      <a:r>
                        <a:rPr lang="en-US" sz="1200" u="none" strike="noStrike" dirty="0">
                          <a:solidFill>
                            <a:schemeClr val="bg1"/>
                          </a:solidFill>
                        </a:rPr>
                        <a:t>of </a:t>
                      </a:r>
                      <a:r>
                        <a:rPr lang="en-US" sz="1200" u="none" strike="noStrike" dirty="0" smtClean="0">
                          <a:solidFill>
                            <a:schemeClr val="bg1"/>
                          </a:solidFill>
                        </a:rPr>
                        <a:t>15,000 or more </a:t>
                      </a:r>
                      <a:r>
                        <a:rPr lang="en-US" sz="1200" u="none" strike="noStrike" baseline="0" dirty="0" smtClean="0">
                          <a:solidFill>
                            <a:schemeClr val="bg1"/>
                          </a:solidFill>
                        </a:rPr>
                        <a:t> for Carpenters</a:t>
                      </a:r>
                      <a:endParaRPr lang="en-US" sz="1200" u="none" strike="noStrike" dirty="0" smtClean="0">
                        <a:solidFill>
                          <a:schemeClr val="bg1"/>
                        </a:solidFill>
                      </a:endParaRPr>
                    </a:p>
                  </a:txBody>
                  <a:tcPr marL="5839" marR="5839" marT="583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b"/>
                      <a:endParaRPr lang="en-US" sz="1100" b="0" i="0" u="none" strike="noStrike" dirty="0">
                        <a:solidFill>
                          <a:srgbClr val="000000"/>
                        </a:solidFill>
                        <a:latin typeface="+mn-lt"/>
                      </a:endParaRPr>
                    </a:p>
                  </a:txBody>
                  <a:tcPr marL="5839" marR="5839" marT="5839" marB="0" anchor="b">
                    <a:lnL>
                      <a:noFill/>
                    </a:lnL>
                    <a:lnR>
                      <a:noFill/>
                    </a:lnR>
                    <a:lnT w="6350" cap="flat" cmpd="sng" algn="ctr">
                      <a:solidFill>
                        <a:srgbClr val="C0C0C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endParaRPr lang="en-US" sz="1100" b="0" i="0" u="none" strike="noStrike" dirty="0">
                        <a:solidFill>
                          <a:srgbClr val="000000"/>
                        </a:solidFill>
                        <a:latin typeface="+mn-lt"/>
                      </a:endParaRPr>
                    </a:p>
                  </a:txBody>
                  <a:tcPr marL="5839" marR="5839" marT="5839" marB="0" anchor="b">
                    <a:lnL>
                      <a:noFill/>
                    </a:lnL>
                    <a:lnR>
                      <a:noFill/>
                    </a:lnR>
                    <a:lnT w="6350" cap="flat" cmpd="sng" algn="ctr">
                      <a:solidFill>
                        <a:srgbClr val="C0C0C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algn="l" fontAlgn="b"/>
                      <a:endParaRPr lang="en-US" sz="1100" b="0" i="0" u="none" strike="noStrike" dirty="0">
                        <a:solidFill>
                          <a:srgbClr val="000000"/>
                        </a:solidFill>
                        <a:latin typeface="+mn-lt"/>
                      </a:endParaRPr>
                    </a:p>
                  </a:txBody>
                  <a:tcPr marL="5839" marR="5839" marT="5839" marB="0" anchor="b">
                    <a:lnL>
                      <a:noFill/>
                    </a:lnL>
                    <a:lnR>
                      <a:noFill/>
                    </a:lnR>
                    <a:lnT w="6350" cap="flat" cmpd="sng" algn="ctr">
                      <a:solidFill>
                        <a:srgbClr val="C0C0C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endParaRPr lang="en-US" sz="1100" b="0" i="0" u="none" strike="noStrike" dirty="0">
                        <a:solidFill>
                          <a:srgbClr val="000000"/>
                        </a:solidFill>
                        <a:latin typeface="+mn-lt"/>
                      </a:endParaRPr>
                    </a:p>
                  </a:txBody>
                  <a:tcPr marL="5839" marR="5839" marT="5839" marB="0" anchor="b">
                    <a:lnL>
                      <a:noFill/>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440">
                <a:tc rowSpan="2" gridSpan="2">
                  <a:txBody>
                    <a:bodyPr/>
                    <a:lstStyle/>
                    <a:p>
                      <a:pPr algn="ctr" fontAlgn="b"/>
                      <a:r>
                        <a:rPr lang="en-US" sz="1200" b="1" u="none" strike="noStrike" dirty="0" smtClean="0">
                          <a:solidFill>
                            <a:schemeClr val="bg1"/>
                          </a:solidFill>
                        </a:rPr>
                        <a:t>Industry </a:t>
                      </a:r>
                      <a:endParaRPr lang="en-US" sz="1200" b="1" i="0" u="none" strike="noStrike" dirty="0">
                        <a:solidFill>
                          <a:schemeClr val="bg1"/>
                        </a:solidFill>
                        <a:latin typeface="+mn-lt"/>
                      </a:endParaRPr>
                    </a:p>
                  </a:txBody>
                  <a:tcPr marL="5839" marR="5839" marT="583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hMerge="1">
                  <a:txBody>
                    <a:bodyPr/>
                    <a:lstStyle/>
                    <a:p>
                      <a:endParaRPr lang="en-US"/>
                    </a:p>
                  </a:txBody>
                  <a:tcPr/>
                </a:tc>
                <a:tc gridSpan="3">
                  <a:txBody>
                    <a:bodyPr/>
                    <a:lstStyle/>
                    <a:p>
                      <a:pPr algn="ctr" fontAlgn="b"/>
                      <a:r>
                        <a:rPr lang="en-US" sz="1100" b="1" u="none" strike="noStrike" dirty="0">
                          <a:solidFill>
                            <a:schemeClr val="bg1"/>
                          </a:solidFill>
                        </a:rPr>
                        <a:t>2008</a:t>
                      </a:r>
                      <a:endParaRPr lang="en-US" sz="1100" b="1" i="0" u="none" strike="noStrike" dirty="0">
                        <a:solidFill>
                          <a:schemeClr val="bg1"/>
                        </a:solidFill>
                        <a:latin typeface="+mn-lt"/>
                      </a:endParaRPr>
                    </a:p>
                  </a:txBody>
                  <a:tcPr marL="5839" marR="5839" marT="583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gridSpan="3">
                  <a:txBody>
                    <a:bodyPr/>
                    <a:lstStyle/>
                    <a:p>
                      <a:pPr algn="ctr" fontAlgn="b"/>
                      <a:r>
                        <a:rPr lang="en-US" sz="1100" b="1" u="none" strike="noStrike" dirty="0">
                          <a:solidFill>
                            <a:schemeClr val="bg1"/>
                          </a:solidFill>
                        </a:rPr>
                        <a:t>2018</a:t>
                      </a:r>
                      <a:endParaRPr lang="en-US" sz="1100" b="1" i="0" u="none" strike="noStrike" dirty="0">
                        <a:solidFill>
                          <a:schemeClr val="bg1"/>
                        </a:solidFill>
                        <a:latin typeface="+mn-lt"/>
                      </a:endParaRPr>
                    </a:p>
                  </a:txBody>
                  <a:tcPr marL="5839" marR="5839" marT="583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rowSpan="2">
                  <a:txBody>
                    <a:bodyPr/>
                    <a:lstStyle/>
                    <a:p>
                      <a:pPr algn="ctr" fontAlgn="b"/>
                      <a:r>
                        <a:rPr lang="en-US" sz="1100" b="1" u="none" strike="noStrike" dirty="0">
                          <a:solidFill>
                            <a:schemeClr val="bg1"/>
                          </a:solidFill>
                        </a:rPr>
                        <a:t>Percent change</a:t>
                      </a:r>
                      <a:endParaRPr lang="en-US" sz="1100" b="1" i="0" u="none" strike="noStrike" dirty="0">
                        <a:solidFill>
                          <a:schemeClr val="bg1"/>
                        </a:solidFill>
                        <a:latin typeface="+mn-lt"/>
                      </a:endParaRPr>
                    </a:p>
                  </a:txBody>
                  <a:tcPr marL="5839" marR="5839" marT="583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fontAlgn="b"/>
                      <a:r>
                        <a:rPr lang="en-US" sz="1100" b="1" u="none" strike="noStrike" dirty="0" smtClean="0">
                          <a:solidFill>
                            <a:schemeClr val="bg1"/>
                          </a:solidFill>
                        </a:rPr>
                        <a:t>Employ-</a:t>
                      </a:r>
                      <a:r>
                        <a:rPr lang="en-US" sz="1100" b="1" u="none" strike="noStrike" dirty="0" err="1" smtClean="0">
                          <a:solidFill>
                            <a:schemeClr val="bg1"/>
                          </a:solidFill>
                        </a:rPr>
                        <a:t>ment</a:t>
                      </a:r>
                      <a:r>
                        <a:rPr lang="en-US" sz="1100" b="1" u="none" strike="noStrike" dirty="0" smtClean="0">
                          <a:solidFill>
                            <a:schemeClr val="bg1"/>
                          </a:solidFill>
                        </a:rPr>
                        <a:t> </a:t>
                      </a:r>
                      <a:r>
                        <a:rPr lang="en-US" sz="1100" b="1" u="none" strike="noStrike" dirty="0">
                          <a:solidFill>
                            <a:schemeClr val="bg1"/>
                          </a:solidFill>
                        </a:rPr>
                        <a:t>change</a:t>
                      </a:r>
                      <a:endParaRPr lang="en-US" sz="1100" b="1" i="0" u="none" strike="noStrike" dirty="0">
                        <a:solidFill>
                          <a:schemeClr val="bg1"/>
                        </a:solidFill>
                        <a:latin typeface="+mn-lt"/>
                      </a:endParaRPr>
                    </a:p>
                  </a:txBody>
                  <a:tcPr marL="5839" marR="5839" marT="583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r>
              <a:tr h="801765">
                <a:tc gridSpan="2" vMerge="1">
                  <a:txBody>
                    <a:bodyPr/>
                    <a:lstStyle/>
                    <a:p>
                      <a:endParaRPr lang="en-US"/>
                    </a:p>
                  </a:txBody>
                  <a:tcPr/>
                </a:tc>
                <a:tc hMerge="1" vMerge="1">
                  <a:txBody>
                    <a:bodyPr/>
                    <a:lstStyle/>
                    <a:p>
                      <a:endParaRPr lang="en-US"/>
                    </a:p>
                  </a:txBody>
                  <a:tcPr/>
                </a:tc>
                <a:tc>
                  <a:txBody>
                    <a:bodyPr/>
                    <a:lstStyle/>
                    <a:p>
                      <a:pPr algn="ctr" fontAlgn="b"/>
                      <a:r>
                        <a:rPr lang="en-US" sz="1100" u="none" strike="noStrike" dirty="0" smtClean="0">
                          <a:solidFill>
                            <a:schemeClr val="bg1"/>
                          </a:solidFill>
                        </a:rPr>
                        <a:t>Employ-</a:t>
                      </a:r>
                      <a:r>
                        <a:rPr lang="en-US" sz="1100" u="none" strike="noStrike" dirty="0" err="1" smtClean="0">
                          <a:solidFill>
                            <a:schemeClr val="bg1"/>
                          </a:solidFill>
                        </a:rPr>
                        <a:t>ment</a:t>
                      </a:r>
                      <a:endParaRPr lang="en-US" sz="1100" b="0" i="0" u="none" strike="noStrike" dirty="0">
                        <a:solidFill>
                          <a:schemeClr val="bg1"/>
                        </a:solidFill>
                        <a:latin typeface="+mn-lt"/>
                      </a:endParaRPr>
                    </a:p>
                  </a:txBody>
                  <a:tcPr marL="5839" marR="5839" marT="583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r>
                        <a:rPr lang="en-US" sz="1100" u="none" strike="noStrike" dirty="0">
                          <a:solidFill>
                            <a:schemeClr val="bg1"/>
                          </a:solidFill>
                        </a:rPr>
                        <a:t>Percent of industry</a:t>
                      </a:r>
                      <a:endParaRPr lang="en-US" sz="1100" b="0" i="0" u="none" strike="noStrike" dirty="0">
                        <a:solidFill>
                          <a:schemeClr val="bg1"/>
                        </a:solidFill>
                        <a:latin typeface="+mn-lt"/>
                      </a:endParaRPr>
                    </a:p>
                  </a:txBody>
                  <a:tcPr marL="5839" marR="5839" marT="583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r>
                        <a:rPr lang="en-US" sz="1100" u="none" strike="noStrike" dirty="0">
                          <a:solidFill>
                            <a:schemeClr val="bg1"/>
                          </a:solidFill>
                        </a:rPr>
                        <a:t>Percent of </a:t>
                      </a:r>
                      <a:r>
                        <a:rPr lang="en-US" sz="1100" u="none" strike="noStrike" dirty="0" err="1">
                          <a:solidFill>
                            <a:schemeClr val="bg1"/>
                          </a:solidFill>
                        </a:rPr>
                        <a:t>occupa-tion</a:t>
                      </a:r>
                      <a:endParaRPr lang="en-US" sz="1100" b="0" i="0" u="none" strike="noStrike" dirty="0">
                        <a:solidFill>
                          <a:schemeClr val="bg1"/>
                        </a:solidFill>
                        <a:latin typeface="+mn-lt"/>
                      </a:endParaRPr>
                    </a:p>
                  </a:txBody>
                  <a:tcPr marL="5839" marR="5839" marT="583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r>
                        <a:rPr lang="en-US" sz="1100" u="none" strike="noStrike" dirty="0" smtClean="0">
                          <a:solidFill>
                            <a:schemeClr val="bg1"/>
                          </a:solidFill>
                        </a:rPr>
                        <a:t>Employ-</a:t>
                      </a:r>
                      <a:r>
                        <a:rPr lang="en-US" sz="1100" u="none" strike="noStrike" dirty="0" err="1" smtClean="0">
                          <a:solidFill>
                            <a:schemeClr val="bg1"/>
                          </a:solidFill>
                        </a:rPr>
                        <a:t>ment</a:t>
                      </a:r>
                      <a:endParaRPr lang="en-US" sz="1100" b="0" i="0" u="none" strike="noStrike" dirty="0">
                        <a:solidFill>
                          <a:schemeClr val="bg1"/>
                        </a:solidFill>
                        <a:latin typeface="+mn-lt"/>
                      </a:endParaRPr>
                    </a:p>
                  </a:txBody>
                  <a:tcPr marL="5839" marR="5839" marT="583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r>
                        <a:rPr lang="en-US" sz="1100" u="none" strike="noStrike" dirty="0">
                          <a:solidFill>
                            <a:schemeClr val="bg1"/>
                          </a:solidFill>
                        </a:rPr>
                        <a:t>Percent of industry</a:t>
                      </a:r>
                      <a:endParaRPr lang="en-US" sz="1100" b="0" i="0" u="none" strike="noStrike" dirty="0">
                        <a:solidFill>
                          <a:schemeClr val="bg1"/>
                        </a:solidFill>
                        <a:latin typeface="+mn-lt"/>
                      </a:endParaRPr>
                    </a:p>
                  </a:txBody>
                  <a:tcPr marL="5839" marR="5839" marT="583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fontAlgn="b"/>
                      <a:r>
                        <a:rPr lang="en-US" sz="1100" u="none" strike="noStrike" dirty="0">
                          <a:solidFill>
                            <a:schemeClr val="bg1"/>
                          </a:solidFill>
                        </a:rPr>
                        <a:t>Percent of </a:t>
                      </a:r>
                      <a:r>
                        <a:rPr lang="en-US" sz="1100" u="none" strike="noStrike" dirty="0" err="1">
                          <a:solidFill>
                            <a:schemeClr val="bg1"/>
                          </a:solidFill>
                        </a:rPr>
                        <a:t>occupa-tion</a:t>
                      </a:r>
                      <a:endParaRPr lang="en-US" sz="1100" b="0" i="0" u="none" strike="noStrike" dirty="0">
                        <a:solidFill>
                          <a:schemeClr val="bg1"/>
                        </a:solidFill>
                        <a:latin typeface="+mn-lt"/>
                      </a:endParaRPr>
                    </a:p>
                  </a:txBody>
                  <a:tcPr marL="5839" marR="5839" marT="583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endParaRPr lang="en-US"/>
                    </a:p>
                  </a:txBody>
                  <a:tcPr/>
                </a:tc>
                <a:tc vMerge="1">
                  <a:txBody>
                    <a:bodyPr/>
                    <a:lstStyle/>
                    <a:p>
                      <a:endParaRPr lang="en-US"/>
                    </a:p>
                  </a:txBody>
                  <a:tcPr/>
                </a:tc>
              </a:tr>
              <a:tr h="411319">
                <a:tc>
                  <a:txBody>
                    <a:bodyPr/>
                    <a:lstStyle/>
                    <a:p>
                      <a:pPr algn="l" fontAlgn="b"/>
                      <a:r>
                        <a:rPr lang="en-US" sz="1050" u="none" strike="noStrike" dirty="0"/>
                        <a:t>000000</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just" fontAlgn="b"/>
                      <a:r>
                        <a:rPr lang="en-US" sz="1050" u="none" strike="noStrike" dirty="0"/>
                        <a:t>Total employment, all workers</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1,284.9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solidFill>
                            <a:srgbClr val="000066"/>
                          </a:solidFill>
                        </a:rPr>
                        <a:t>         0.9 </a:t>
                      </a:r>
                      <a:endParaRPr lang="en-US" sz="1050" b="0" i="0" u="none" strike="noStrike" dirty="0">
                        <a:solidFill>
                          <a:srgbClr val="000066"/>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100.0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1,450.3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0.9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a:t>      100.0 </a:t>
                      </a:r>
                      <a:endParaRPr lang="en-US" sz="1050" b="0" i="0" u="none" strike="noStrike">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a:t>       12.9 </a:t>
                      </a:r>
                      <a:endParaRPr lang="en-US" sz="1050" b="0" i="0" u="none" strike="noStrike">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a:t>
                      </a:r>
                      <a:r>
                        <a:rPr lang="en-US" sz="1050" u="none" strike="noStrike" dirty="0" smtClean="0"/>
                        <a:t>165.4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1319">
                <a:tc>
                  <a:txBody>
                    <a:bodyPr/>
                    <a:lstStyle/>
                    <a:p>
                      <a:pPr algn="l" fontAlgn="b"/>
                      <a:r>
                        <a:rPr lang="en-US" sz="1050" u="none" strike="noStrike" dirty="0"/>
                        <a:t>SE1300</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b"/>
                      <a:r>
                        <a:rPr lang="en-US" sz="1050" u="none" strike="noStrike" dirty="0"/>
                        <a:t>Self-employed workers, all jobs</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411.2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solidFill>
                            <a:srgbClr val="000066"/>
                          </a:solidFill>
                        </a:rPr>
                        <a:t>         3.5 </a:t>
                      </a:r>
                      <a:endParaRPr lang="en-US" sz="1050" b="0" i="0" u="none" strike="noStrike" dirty="0">
                        <a:solidFill>
                          <a:srgbClr val="000066"/>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32.0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458.0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3.7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31.6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11.4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a:t>       46.8 </a:t>
                      </a:r>
                      <a:endParaRPr lang="en-US" sz="1050" b="0" i="0" u="none" strike="noStrike">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1319">
                <a:tc>
                  <a:txBody>
                    <a:bodyPr/>
                    <a:lstStyle/>
                    <a:p>
                      <a:pPr algn="l" fontAlgn="b"/>
                      <a:r>
                        <a:rPr lang="en-US" sz="1050" u="none" strike="noStrike" dirty="0"/>
                        <a:t>236100</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b"/>
                      <a:r>
                        <a:rPr lang="en-US" sz="1050" u="none" strike="noStrike" dirty="0"/>
                        <a:t>Residential building construction</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253.5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30.5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19.7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294.0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29.5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20.3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15.9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       40.4 </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1319">
                <a:tc>
                  <a:txBody>
                    <a:bodyPr/>
                    <a:lstStyle/>
                    <a:p>
                      <a:pPr algn="l" fontAlgn="b"/>
                      <a:r>
                        <a:rPr lang="en-US" sz="1050" u="none" strike="noStrike" dirty="0"/>
                        <a:t>236200</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b"/>
                      <a:r>
                        <a:rPr lang="en-US" sz="1050" u="none" strike="noStrike" dirty="0"/>
                        <a:t>Nonresidential building construction</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160.2</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19.36</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12.46</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184.6</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18.63</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12.73</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15.27</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24.5</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1319">
                <a:tc>
                  <a:txBody>
                    <a:bodyPr/>
                    <a:lstStyle/>
                    <a:p>
                      <a:pPr algn="l" fontAlgn="b"/>
                      <a:r>
                        <a:rPr lang="en-US" sz="1050" u="none" strike="noStrike" dirty="0"/>
                        <a:t>238100</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b"/>
                      <a:r>
                        <a:rPr lang="en-US" sz="1050" u="none" strike="noStrike" dirty="0"/>
                        <a:t>Foundation, structure, and building exterior contractors</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131.0</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13.27</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10.20</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147.6</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13.08</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10.18</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12.63</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16.5</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01862">
                <a:tc>
                  <a:txBody>
                    <a:bodyPr/>
                    <a:lstStyle/>
                    <a:p>
                      <a:pPr algn="l" fontAlgn="b"/>
                      <a:r>
                        <a:rPr lang="en-US" sz="1050" u="none" strike="noStrike"/>
                        <a:t>238300</a:t>
                      </a:r>
                      <a:endParaRPr lang="en-US" sz="1050" b="0" i="0" u="none" strike="noStrike">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b"/>
                      <a:r>
                        <a:rPr lang="en-US" sz="1050" u="none" strike="noStrike" dirty="0"/>
                        <a:t>Building finishing contractors</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126.8</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13.89</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9.87</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147.7</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14.41</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10.18</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16.51</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20.9</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01862">
                <a:tc>
                  <a:txBody>
                    <a:bodyPr/>
                    <a:lstStyle/>
                    <a:p>
                      <a:pPr algn="l" fontAlgn="b"/>
                      <a:r>
                        <a:rPr lang="en-US" sz="1050" u="none" strike="noStrike"/>
                        <a:t>561300</a:t>
                      </a:r>
                      <a:endParaRPr lang="en-US" sz="1050" b="0" i="0" u="none" strike="noStrike">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b"/>
                      <a:r>
                        <a:rPr lang="en-US" sz="1050" u="none" strike="noStrike" dirty="0"/>
                        <a:t>Employment services</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24.3</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0.77</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1.89</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30.1</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a:t>0.80</a:t>
                      </a:r>
                      <a:endParaRPr lang="en-US" sz="1050" b="0" i="0" u="none" strike="noStrike">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2.07</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23.58</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n-US" sz="1050" u="none" strike="noStrike" dirty="0"/>
                        <a:t>5.7</a:t>
                      </a:r>
                      <a:endParaRPr lang="en-US" sz="1050" b="0" i="0" u="none" strike="noStrike" dirty="0">
                        <a:solidFill>
                          <a:srgbClr val="00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1319">
                <a:tc>
                  <a:txBody>
                    <a:bodyPr/>
                    <a:lstStyle/>
                    <a:p>
                      <a:pPr algn="l" fontAlgn="b"/>
                      <a:r>
                        <a:rPr lang="en-US" sz="1050" u="none" strike="noStrike"/>
                        <a:t>321900</a:t>
                      </a:r>
                      <a:endParaRPr lang="en-US" sz="1050" b="0" i="0" u="none" strike="noStrike">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b"/>
                      <a:r>
                        <a:rPr lang="en-US" sz="1050" u="none" strike="noStrike" dirty="0"/>
                        <a:t>Other wood product manufacturing</a:t>
                      </a:r>
                      <a:endParaRPr lang="en-US" sz="1050" b="0" i="0" u="none" strike="noStrike" dirty="0">
                        <a:solidFill>
                          <a:srgbClr val="000000"/>
                        </a:solidFill>
                        <a:latin typeface="Arial"/>
                      </a:endParaRPr>
                    </a:p>
                  </a:txBody>
                  <a:tcPr marL="45720" marR="9144" marT="9144"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fontAlgn="b"/>
                      <a:r>
                        <a:rPr lang="en-US" sz="1050" u="none" strike="noStrike" dirty="0"/>
                        <a:t>17.1</a:t>
                      </a:r>
                      <a:endParaRPr lang="en-US" sz="1050" b="0" i="0" u="none" strike="noStrike" dirty="0">
                        <a:solidFill>
                          <a:srgbClr val="FF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fontAlgn="b"/>
                      <a:r>
                        <a:rPr lang="en-US" sz="1050" u="none" strike="noStrike" dirty="0"/>
                        <a:t>6.46</a:t>
                      </a:r>
                      <a:endParaRPr lang="en-US" sz="1050" b="0" i="0" u="none" strike="noStrike" dirty="0">
                        <a:solidFill>
                          <a:srgbClr val="FF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fontAlgn="b"/>
                      <a:r>
                        <a:rPr lang="en-US" sz="1050" u="none" strike="noStrike" dirty="0"/>
                        <a:t>1.33</a:t>
                      </a:r>
                      <a:endParaRPr lang="en-US" sz="1050" b="0" i="0" u="none" strike="noStrike" dirty="0">
                        <a:solidFill>
                          <a:srgbClr val="FF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fontAlgn="b"/>
                      <a:r>
                        <a:rPr lang="en-US" sz="1050" u="none" strike="noStrike" dirty="0"/>
                        <a:t>15.4</a:t>
                      </a:r>
                      <a:endParaRPr lang="en-US" sz="1050" b="0" i="0" u="none" strike="noStrike" dirty="0">
                        <a:solidFill>
                          <a:srgbClr val="FF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fontAlgn="b"/>
                      <a:r>
                        <a:rPr lang="en-US" sz="1050" u="none" strike="noStrike" dirty="0"/>
                        <a:t>6.42</a:t>
                      </a:r>
                      <a:endParaRPr lang="en-US" sz="1050" b="0" i="0" u="none" strike="noStrike" dirty="0">
                        <a:solidFill>
                          <a:srgbClr val="FF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fontAlgn="b"/>
                      <a:r>
                        <a:rPr lang="en-US" sz="1050" u="none" strike="noStrike" dirty="0"/>
                        <a:t>1.06</a:t>
                      </a:r>
                      <a:endParaRPr lang="en-US" sz="1050" b="0" i="0" u="none" strike="noStrike" dirty="0">
                        <a:solidFill>
                          <a:srgbClr val="FF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fontAlgn="b"/>
                      <a:r>
                        <a:rPr lang="en-US" sz="1050" u="none" strike="noStrike" dirty="0"/>
                        <a:t>-10.24</a:t>
                      </a:r>
                      <a:endParaRPr lang="en-US" sz="1050" b="0" i="0" u="none" strike="noStrike" dirty="0">
                        <a:solidFill>
                          <a:srgbClr val="FF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fontAlgn="b"/>
                      <a:r>
                        <a:rPr lang="en-US" sz="1050" u="none" strike="noStrike" dirty="0"/>
                        <a:t>-1.8</a:t>
                      </a:r>
                      <a:endParaRPr lang="en-US" sz="1050" b="0" i="0" u="none" strike="noStrike" dirty="0">
                        <a:solidFill>
                          <a:srgbClr val="FF0000"/>
                        </a:solidFill>
                        <a:latin typeface="Arial"/>
                      </a:endParaRPr>
                    </a:p>
                  </a:txBody>
                  <a:tcPr marL="0" marR="13716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tcPr>
                </a:tc>
              </a:tr>
              <a:tr h="301862">
                <a:tc gridSpan="10">
                  <a:txBody>
                    <a:bodyPr/>
                    <a:lstStyle/>
                    <a:p>
                      <a:pPr algn="l" fontAlgn="b"/>
                      <a:r>
                        <a:rPr lang="en-US" sz="1050" u="none" strike="noStrike" dirty="0" smtClean="0"/>
                        <a:t>(Employment in thousands)</a:t>
                      </a:r>
                      <a:endParaRPr lang="en-US" sz="1050" b="0" i="0" u="none" strike="noStrike" dirty="0">
                        <a:solidFill>
                          <a:srgbClr val="000000"/>
                        </a:solidFill>
                        <a:latin typeface="Arial"/>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b"/>
                      <a:endParaRPr lang="en-US" sz="1000" b="0" i="0" u="none" strike="noStrike" dirty="0">
                        <a:solidFill>
                          <a:srgbClr val="000000"/>
                        </a:solidFill>
                        <a:latin typeface="Arial"/>
                      </a:endParaRPr>
                    </a:p>
                  </a:txBody>
                  <a:tcPr marL="9525" marR="9525" marT="9525" marB="0" anchor="b"/>
                </a:tc>
                <a:tc hMerge="1">
                  <a:txBody>
                    <a:bodyPr/>
                    <a:lstStyle/>
                    <a:p>
                      <a:pPr algn="r" fontAlgn="b"/>
                      <a:endParaRPr lang="en-US" sz="1000" b="0" i="0" u="none" strike="noStrike">
                        <a:solidFill>
                          <a:srgbClr val="FF0000"/>
                        </a:solidFill>
                        <a:latin typeface="Arial"/>
                      </a:endParaRPr>
                    </a:p>
                  </a:txBody>
                  <a:tcPr marL="9525" marR="9525" marT="9525" marB="0" anchor="b"/>
                </a:tc>
                <a:tc hMerge="1">
                  <a:txBody>
                    <a:bodyPr/>
                    <a:lstStyle/>
                    <a:p>
                      <a:pPr algn="r" fontAlgn="b"/>
                      <a:endParaRPr lang="en-US" sz="1000" b="0" i="0" u="none" strike="noStrike">
                        <a:solidFill>
                          <a:srgbClr val="FF0000"/>
                        </a:solidFill>
                        <a:latin typeface="Arial"/>
                      </a:endParaRPr>
                    </a:p>
                  </a:txBody>
                  <a:tcPr marL="9525" marR="9525" marT="9525" marB="0" anchor="b"/>
                </a:tc>
                <a:tc hMerge="1">
                  <a:txBody>
                    <a:bodyPr/>
                    <a:lstStyle/>
                    <a:p>
                      <a:pPr algn="r" fontAlgn="b"/>
                      <a:endParaRPr lang="en-US" sz="1000" b="0" i="0" u="none" strike="noStrike">
                        <a:solidFill>
                          <a:srgbClr val="FF0000"/>
                        </a:solidFill>
                        <a:latin typeface="Arial"/>
                      </a:endParaRPr>
                    </a:p>
                  </a:txBody>
                  <a:tcPr marL="9525" marR="9525" marT="9525" marB="0" anchor="b"/>
                </a:tc>
                <a:tc hMerge="1">
                  <a:txBody>
                    <a:bodyPr/>
                    <a:lstStyle/>
                    <a:p>
                      <a:pPr algn="r" fontAlgn="b"/>
                      <a:endParaRPr lang="en-US" sz="1000" b="0" i="0" u="none" strike="noStrike">
                        <a:solidFill>
                          <a:srgbClr val="FF0000"/>
                        </a:solidFill>
                        <a:latin typeface="Arial"/>
                      </a:endParaRPr>
                    </a:p>
                  </a:txBody>
                  <a:tcPr marL="9525" marR="9525" marT="9525" marB="0" anchor="b"/>
                </a:tc>
                <a:tc hMerge="1">
                  <a:txBody>
                    <a:bodyPr/>
                    <a:lstStyle/>
                    <a:p>
                      <a:pPr algn="r" fontAlgn="b"/>
                      <a:endParaRPr lang="en-US" sz="1000" b="0" i="0" u="none" strike="noStrike">
                        <a:solidFill>
                          <a:srgbClr val="FF0000"/>
                        </a:solidFill>
                        <a:latin typeface="Arial"/>
                      </a:endParaRPr>
                    </a:p>
                  </a:txBody>
                  <a:tcPr marL="9525" marR="9525" marT="9525" marB="0" anchor="b"/>
                </a:tc>
                <a:tc hMerge="1">
                  <a:txBody>
                    <a:bodyPr/>
                    <a:lstStyle/>
                    <a:p>
                      <a:pPr algn="r" fontAlgn="b"/>
                      <a:endParaRPr lang="en-US" sz="1000" b="0" i="0" u="none" strike="noStrike">
                        <a:solidFill>
                          <a:srgbClr val="FF0000"/>
                        </a:solidFill>
                        <a:latin typeface="Arial"/>
                      </a:endParaRPr>
                    </a:p>
                  </a:txBody>
                  <a:tcPr marL="9525" marR="9525" marT="9525" marB="0" anchor="b"/>
                </a:tc>
                <a:tc hMerge="1">
                  <a:txBody>
                    <a:bodyPr/>
                    <a:lstStyle/>
                    <a:p>
                      <a:pPr algn="r" fontAlgn="b"/>
                      <a:endParaRPr lang="en-US" sz="1000" b="0" i="0" u="none" strike="noStrike">
                        <a:solidFill>
                          <a:srgbClr val="FF0000"/>
                        </a:solidFill>
                        <a:latin typeface="Arial"/>
                      </a:endParaRPr>
                    </a:p>
                  </a:txBody>
                  <a:tcPr marL="9525" marR="9525" marT="9525" marB="0" anchor="b"/>
                </a:tc>
                <a:tc hMerge="1">
                  <a:txBody>
                    <a:bodyPr/>
                    <a:lstStyle/>
                    <a:p>
                      <a:pPr algn="r" fontAlgn="b"/>
                      <a:endParaRPr lang="en-US" sz="1000" b="0" i="0" u="none" strike="noStrike" dirty="0">
                        <a:solidFill>
                          <a:srgbClr val="FF0000"/>
                        </a:solidFill>
                        <a:latin typeface="Arial"/>
                      </a:endParaRP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3"/>
          <p:cNvSpPr txBox="1">
            <a:spLocks noGrp="1"/>
          </p:cNvSpPr>
          <p:nvPr/>
        </p:nvSpPr>
        <p:spPr bwMode="auto">
          <a:xfrm>
            <a:off x="8229600" y="6477000"/>
            <a:ext cx="392112" cy="457200"/>
          </a:xfrm>
          <a:prstGeom prst="rect">
            <a:avLst/>
          </a:prstGeom>
          <a:noFill/>
          <a:ln w="9525">
            <a:noFill/>
            <a:miter lim="800000"/>
            <a:headEnd/>
            <a:tailEnd/>
          </a:ln>
        </p:spPr>
        <p:txBody>
          <a:bodyPr/>
          <a:lstStyle/>
          <a:p>
            <a:pPr algn="ctr"/>
            <a:fld id="{53C75892-9757-47E9-8B4D-3DC2B34384B7}" type="slidenum">
              <a:rPr lang="en-US" sz="1200">
                <a:latin typeface="Verdana" pitchFamily="34" charset="0"/>
              </a:rPr>
              <a:pPr algn="ctr"/>
              <a:t>30</a:t>
            </a:fld>
            <a:endParaRPr lang="en-US" sz="1200" dirty="0">
              <a:latin typeface="Verdana" pitchFamily="34" charset="0"/>
            </a:endParaRPr>
          </a:p>
        </p:txBody>
      </p:sp>
      <p:sp>
        <p:nvSpPr>
          <p:cNvPr id="45059" name="Rectangle 6"/>
          <p:cNvSpPr>
            <a:spLocks noGrp="1" noChangeArrowheads="1"/>
          </p:cNvSpPr>
          <p:nvPr>
            <p:ph type="title"/>
          </p:nvPr>
        </p:nvSpPr>
        <p:spPr/>
        <p:txBody>
          <a:bodyPr/>
          <a:lstStyle/>
          <a:p>
            <a:pPr eaLnBrk="1" hangingPunct="1"/>
            <a:r>
              <a:rPr lang="en-US" dirty="0" smtClean="0"/>
              <a:t>BLS projections products</a:t>
            </a:r>
          </a:p>
        </p:txBody>
      </p:sp>
      <p:sp>
        <p:nvSpPr>
          <p:cNvPr id="45060" name="Rectangle 7"/>
          <p:cNvSpPr>
            <a:spLocks noGrp="1" noChangeArrowheads="1"/>
          </p:cNvSpPr>
          <p:nvPr>
            <p:ph idx="1"/>
          </p:nvPr>
        </p:nvSpPr>
        <p:spPr/>
        <p:txBody>
          <a:bodyPr/>
          <a:lstStyle/>
          <a:p>
            <a:pPr eaLnBrk="1" hangingPunct="1"/>
            <a:r>
              <a:rPr lang="en-US" dirty="0" smtClean="0"/>
              <a:t>Projection data for each component</a:t>
            </a:r>
          </a:p>
          <a:p>
            <a:pPr lvl="1" eaLnBrk="1" hangingPunct="1"/>
            <a:r>
              <a:rPr lang="en-US" dirty="0" smtClean="0"/>
              <a:t>Data tables</a:t>
            </a:r>
          </a:p>
          <a:p>
            <a:pPr lvl="1" eaLnBrk="1" hangingPunct="1"/>
            <a:r>
              <a:rPr lang="en-US" dirty="0" smtClean="0"/>
              <a:t>Technical outputs for researchers</a:t>
            </a:r>
          </a:p>
          <a:p>
            <a:pPr eaLnBrk="1" hangingPunct="1"/>
            <a:r>
              <a:rPr lang="en-US" dirty="0" smtClean="0"/>
              <a:t>News release</a:t>
            </a:r>
          </a:p>
          <a:p>
            <a:pPr eaLnBrk="1" hangingPunct="1"/>
            <a:r>
              <a:rPr lang="en-US" dirty="0" smtClean="0"/>
              <a:t>Analysis in the </a:t>
            </a:r>
            <a:r>
              <a:rPr lang="en-US" i="1" dirty="0" smtClean="0"/>
              <a:t>Monthly Labor Review </a:t>
            </a:r>
          </a:p>
          <a:p>
            <a:pPr eaLnBrk="1" hangingPunct="1"/>
            <a:r>
              <a:rPr lang="en-US" dirty="0" smtClean="0"/>
              <a:t>Technical documentation</a:t>
            </a:r>
            <a:br>
              <a:rPr lang="en-US" dirty="0" smtClean="0"/>
            </a:br>
            <a:endParaRPr lang="en-US" dirty="0" smtClean="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742950" y="0"/>
            <a:ext cx="7943850" cy="1463675"/>
          </a:xfrm>
        </p:spPr>
        <p:txBody>
          <a:bodyPr/>
          <a:lstStyle/>
          <a:p>
            <a:pPr eaLnBrk="1" hangingPunct="1"/>
            <a:r>
              <a:rPr lang="en-US" dirty="0" smtClean="0"/>
              <a:t>BLS projections products</a:t>
            </a:r>
          </a:p>
        </p:txBody>
      </p:sp>
      <p:sp>
        <p:nvSpPr>
          <p:cNvPr id="47107" name="Rectangle 3"/>
          <p:cNvSpPr>
            <a:spLocks noGrp="1" noChangeArrowheads="1"/>
          </p:cNvSpPr>
          <p:nvPr>
            <p:ph sz="half" idx="1"/>
          </p:nvPr>
        </p:nvSpPr>
        <p:spPr>
          <a:xfrm>
            <a:off x="835025" y="1676400"/>
            <a:ext cx="4297363" cy="5181600"/>
          </a:xfrm>
        </p:spPr>
        <p:txBody>
          <a:bodyPr>
            <a:normAutofit/>
          </a:bodyPr>
          <a:lstStyle/>
          <a:p>
            <a:pPr>
              <a:spcAft>
                <a:spcPct val="30000"/>
              </a:spcAft>
            </a:pPr>
            <a:r>
              <a:rPr lang="en-US" sz="2400" i="1" dirty="0" smtClean="0"/>
              <a:t>Occupational Outlook Handbook</a:t>
            </a:r>
          </a:p>
          <a:p>
            <a:pPr>
              <a:spcAft>
                <a:spcPct val="30000"/>
              </a:spcAft>
            </a:pPr>
            <a:r>
              <a:rPr lang="en-US" sz="2400" i="1" dirty="0" smtClean="0"/>
              <a:t>Career Guide to Industries</a:t>
            </a:r>
          </a:p>
          <a:p>
            <a:pPr>
              <a:spcAft>
                <a:spcPct val="30000"/>
              </a:spcAft>
            </a:pPr>
            <a:r>
              <a:rPr lang="en-US" sz="2400" i="1" dirty="0" smtClean="0"/>
              <a:t>Occupational Outlook Quarterly</a:t>
            </a:r>
            <a:endParaRPr lang="en-US" sz="2400" dirty="0" smtClean="0"/>
          </a:p>
        </p:txBody>
      </p:sp>
      <p:pic>
        <p:nvPicPr>
          <p:cNvPr id="47108" name="Picture 4" descr="oohcover"/>
          <p:cNvPicPr>
            <a:picLocks noGrp="1" noChangeAspect="1" noChangeArrowheads="1"/>
          </p:cNvPicPr>
          <p:nvPr>
            <p:ph sz="half" idx="2"/>
          </p:nvPr>
        </p:nvPicPr>
        <p:blipFill>
          <a:blip r:embed="rId3" cstate="print"/>
          <a:stretch>
            <a:fillRect/>
          </a:stretch>
        </p:blipFill>
        <p:spPr>
          <a:xfrm>
            <a:off x="6002164" y="2888139"/>
            <a:ext cx="1695796" cy="2194560"/>
          </a:xfrm>
        </p:spPr>
      </p:pic>
      <p:sp>
        <p:nvSpPr>
          <p:cNvPr id="47109" name="Slide Number Placeholder 4"/>
          <p:cNvSpPr>
            <a:spLocks noGrp="1"/>
          </p:cNvSpPr>
          <p:nvPr>
            <p:ph type="sldNum" sz="quarter" idx="12"/>
          </p:nvPr>
        </p:nvSpPr>
        <p:spPr bwMode="auto">
          <a:xfrm>
            <a:off x="7924800" y="6400800"/>
            <a:ext cx="6858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1A857776-91FF-4ED6-AD8D-C73655A39C13}" type="slidenum">
              <a:rPr lang="en-US" smtClean="0"/>
              <a:pPr fontAlgn="base">
                <a:spcBef>
                  <a:spcPct val="0"/>
                </a:spcBef>
                <a:spcAft>
                  <a:spcPct val="0"/>
                </a:spcAft>
              </a:pPr>
              <a:t>31</a:t>
            </a:fld>
            <a:endParaRPr lang="en-US" dirty="0" smtClean="0"/>
          </a:p>
        </p:txBody>
      </p:sp>
      <p:pic>
        <p:nvPicPr>
          <p:cNvPr id="47110" name="Picture 6" descr="ooq_fall07"/>
          <p:cNvPicPr>
            <a:picLocks noChangeAspect="1" noChangeArrowheads="1"/>
          </p:cNvPicPr>
          <p:nvPr/>
        </p:nvPicPr>
        <p:blipFill>
          <a:blip r:embed="rId4" cstate="print"/>
          <a:srcRect/>
          <a:stretch>
            <a:fillRect/>
          </a:stretch>
        </p:blipFill>
        <p:spPr bwMode="auto">
          <a:xfrm>
            <a:off x="3810000" y="4191000"/>
            <a:ext cx="1697038" cy="2163762"/>
          </a:xfrm>
          <a:prstGeom prst="rect">
            <a:avLst/>
          </a:prstGeom>
          <a:noFill/>
          <a:ln w="9525">
            <a:noFill/>
            <a:miter lim="800000"/>
            <a:headEnd/>
            <a:tailEnd/>
          </a:ln>
        </p:spPr>
      </p:pic>
      <p:pic>
        <p:nvPicPr>
          <p:cNvPr id="47111" name="Picture 4" descr="oohcover"/>
          <p:cNvPicPr>
            <a:picLocks noChangeAspect="1" noChangeArrowheads="1"/>
          </p:cNvPicPr>
          <p:nvPr/>
        </p:nvPicPr>
        <p:blipFill>
          <a:blip r:embed="rId5" cstate="print"/>
          <a:srcRect/>
          <a:stretch>
            <a:fillRect/>
          </a:stretch>
        </p:blipFill>
        <p:spPr bwMode="auto">
          <a:xfrm>
            <a:off x="5283200" y="1792288"/>
            <a:ext cx="1684338" cy="21955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3"/>
          <p:cNvSpPr txBox="1">
            <a:spLocks noGrp="1"/>
          </p:cNvSpPr>
          <p:nvPr/>
        </p:nvSpPr>
        <p:spPr bwMode="auto">
          <a:xfrm>
            <a:off x="8229600" y="6477000"/>
            <a:ext cx="392112" cy="476250"/>
          </a:xfrm>
          <a:prstGeom prst="rect">
            <a:avLst/>
          </a:prstGeom>
          <a:noFill/>
          <a:ln w="9525">
            <a:noFill/>
            <a:miter lim="800000"/>
            <a:headEnd/>
            <a:tailEnd/>
          </a:ln>
        </p:spPr>
        <p:txBody>
          <a:bodyPr/>
          <a:lstStyle/>
          <a:p>
            <a:pPr algn="ctr"/>
            <a:fld id="{F5025764-005E-472F-9427-2891AFA8AAEC}" type="slidenum">
              <a:rPr lang="en-US" sz="1200">
                <a:latin typeface="Verdana" pitchFamily="34" charset="0"/>
              </a:rPr>
              <a:pPr algn="ctr"/>
              <a:t>32</a:t>
            </a:fld>
            <a:endParaRPr lang="en-US" sz="1200" dirty="0">
              <a:latin typeface="Verdana" pitchFamily="34" charset="0"/>
            </a:endParaRPr>
          </a:p>
        </p:txBody>
      </p:sp>
      <p:sp>
        <p:nvSpPr>
          <p:cNvPr id="46083" name="Rectangle 6"/>
          <p:cNvSpPr>
            <a:spLocks noGrp="1" noChangeArrowheads="1"/>
          </p:cNvSpPr>
          <p:nvPr>
            <p:ph type="title"/>
          </p:nvPr>
        </p:nvSpPr>
        <p:spPr/>
        <p:txBody>
          <a:bodyPr/>
          <a:lstStyle/>
          <a:p>
            <a:pPr eaLnBrk="1" hangingPunct="1"/>
            <a:r>
              <a:rPr lang="en-US" smtClean="0"/>
              <a:t>BLS projections products</a:t>
            </a:r>
          </a:p>
        </p:txBody>
      </p:sp>
      <p:sp>
        <p:nvSpPr>
          <p:cNvPr id="46084" name="Rectangle 7"/>
          <p:cNvSpPr>
            <a:spLocks noGrp="1" noChangeArrowheads="1"/>
          </p:cNvSpPr>
          <p:nvPr>
            <p:ph idx="1"/>
          </p:nvPr>
        </p:nvSpPr>
        <p:spPr/>
        <p:txBody>
          <a:bodyPr/>
          <a:lstStyle/>
          <a:p>
            <a:pPr eaLnBrk="1" hangingPunct="1"/>
            <a:r>
              <a:rPr lang="en-US" i="1" dirty="0" smtClean="0"/>
              <a:t>Occupational Outlook Handbook</a:t>
            </a:r>
            <a:endParaRPr lang="en-US" dirty="0" smtClean="0"/>
          </a:p>
          <a:p>
            <a:pPr lvl="1" eaLnBrk="1" hangingPunct="1"/>
            <a:r>
              <a:rPr lang="en-US" dirty="0" smtClean="0"/>
              <a:t>Nature of the work</a:t>
            </a:r>
          </a:p>
          <a:p>
            <a:pPr lvl="1" eaLnBrk="1" hangingPunct="1"/>
            <a:r>
              <a:rPr lang="en-US" dirty="0" smtClean="0"/>
              <a:t>Training, other qualifications, and advancement</a:t>
            </a:r>
          </a:p>
          <a:p>
            <a:pPr lvl="1" eaLnBrk="1" hangingPunct="1"/>
            <a:r>
              <a:rPr lang="en-US" dirty="0" smtClean="0"/>
              <a:t>Employment and job outlook</a:t>
            </a:r>
          </a:p>
          <a:p>
            <a:pPr lvl="1" eaLnBrk="1" hangingPunct="1"/>
            <a:r>
              <a:rPr lang="en-US" dirty="0" smtClean="0"/>
              <a:t>Earnings</a:t>
            </a:r>
          </a:p>
          <a:p>
            <a:pPr lvl="1" eaLnBrk="1" hangingPunct="1"/>
            <a:r>
              <a:rPr lang="en-US" dirty="0" smtClean="0"/>
              <a:t>Related occupations</a:t>
            </a:r>
          </a:p>
          <a:p>
            <a:pPr lvl="1" eaLnBrk="1" hangingPunct="1"/>
            <a:r>
              <a:rPr lang="en-US" dirty="0" smtClean="0"/>
              <a:t>Sources of additional information</a:t>
            </a:r>
            <a:br>
              <a:rPr lang="en-US" dirty="0" smtClean="0"/>
            </a:br>
            <a:endParaRPr lang="en-US" dirty="0" smtClean="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txBox="1">
            <a:spLocks noGrp="1"/>
          </p:cNvSpPr>
          <p:nvPr/>
        </p:nvSpPr>
        <p:spPr bwMode="auto">
          <a:xfrm>
            <a:off x="8229600" y="6477000"/>
            <a:ext cx="392112" cy="476250"/>
          </a:xfrm>
          <a:prstGeom prst="rect">
            <a:avLst/>
          </a:prstGeom>
          <a:noFill/>
          <a:ln w="9525">
            <a:noFill/>
            <a:miter lim="800000"/>
            <a:headEnd/>
            <a:tailEnd/>
          </a:ln>
        </p:spPr>
        <p:txBody>
          <a:bodyPr/>
          <a:lstStyle/>
          <a:p>
            <a:pPr algn="ctr"/>
            <a:fld id="{621F8530-7AD2-4568-923D-395A7A6AE946}" type="slidenum">
              <a:rPr lang="en-US" sz="1200">
                <a:latin typeface="Verdana" pitchFamily="34" charset="0"/>
              </a:rPr>
              <a:pPr algn="ctr"/>
              <a:t>33</a:t>
            </a:fld>
            <a:endParaRPr lang="en-US" sz="1200" dirty="0">
              <a:latin typeface="Verdana" pitchFamily="34" charset="0"/>
            </a:endParaRPr>
          </a:p>
        </p:txBody>
      </p:sp>
      <p:sp>
        <p:nvSpPr>
          <p:cNvPr id="49155" name="Rectangle 6"/>
          <p:cNvSpPr>
            <a:spLocks noGrp="1" noChangeArrowheads="1"/>
          </p:cNvSpPr>
          <p:nvPr>
            <p:ph type="title"/>
          </p:nvPr>
        </p:nvSpPr>
        <p:spPr/>
        <p:txBody>
          <a:bodyPr anchor="ctr"/>
          <a:lstStyle/>
          <a:p>
            <a:pPr eaLnBrk="1" hangingPunct="1"/>
            <a:r>
              <a:rPr lang="en-US" dirty="0" smtClean="0"/>
              <a:t>References</a:t>
            </a:r>
          </a:p>
        </p:txBody>
      </p:sp>
      <p:sp>
        <p:nvSpPr>
          <p:cNvPr id="49156" name="Rectangle 7"/>
          <p:cNvSpPr>
            <a:spLocks noGrp="1" noChangeArrowheads="1"/>
          </p:cNvSpPr>
          <p:nvPr>
            <p:ph idx="1"/>
          </p:nvPr>
        </p:nvSpPr>
        <p:spPr/>
        <p:txBody>
          <a:bodyPr/>
          <a:lstStyle/>
          <a:p>
            <a:pPr eaLnBrk="1" hangingPunct="1"/>
            <a:r>
              <a:rPr lang="en-US" sz="2400" dirty="0" smtClean="0"/>
              <a:t>Employment Projections</a:t>
            </a:r>
          </a:p>
          <a:p>
            <a:pPr lvl="1" eaLnBrk="1" hangingPunct="1"/>
            <a:r>
              <a:rPr lang="en-US" sz="2000" dirty="0" smtClean="0"/>
              <a:t>http://www.bls.gov/emp/</a:t>
            </a:r>
          </a:p>
          <a:p>
            <a:pPr eaLnBrk="1" hangingPunct="1"/>
            <a:r>
              <a:rPr lang="en-US" sz="2400" dirty="0" smtClean="0"/>
              <a:t>Occupational Employment Statistics (OES)</a:t>
            </a:r>
          </a:p>
          <a:p>
            <a:pPr lvl="1" eaLnBrk="1" hangingPunct="1"/>
            <a:r>
              <a:rPr lang="en-US" sz="2000" dirty="0" smtClean="0"/>
              <a:t>http://www.bls.gov/oes/ </a:t>
            </a:r>
          </a:p>
          <a:p>
            <a:pPr eaLnBrk="1" hangingPunct="1"/>
            <a:r>
              <a:rPr lang="en-US" sz="2400" i="1" dirty="0" smtClean="0"/>
              <a:t>Occupational Outlook Handbook</a:t>
            </a:r>
          </a:p>
          <a:p>
            <a:pPr lvl="1" eaLnBrk="1" hangingPunct="1"/>
            <a:r>
              <a:rPr lang="en-US" sz="2000" dirty="0" smtClean="0"/>
              <a:t>http://www.bls.gov/oco/</a:t>
            </a:r>
          </a:p>
          <a:p>
            <a:pPr eaLnBrk="1" hangingPunct="1"/>
            <a:r>
              <a:rPr lang="en-US" sz="2400" i="1" dirty="0" smtClean="0"/>
              <a:t>Occupational Outlook Quarterly</a:t>
            </a:r>
          </a:p>
          <a:p>
            <a:pPr lvl="1" eaLnBrk="1" hangingPunct="1"/>
            <a:r>
              <a:rPr lang="en-US" sz="2000" dirty="0" smtClean="0"/>
              <a:t>http://www.bls.gov/opub/ooq</a:t>
            </a:r>
          </a:p>
          <a:p>
            <a:pPr eaLnBrk="1" hangingPunct="1"/>
            <a:r>
              <a:rPr lang="en-US" sz="2400" i="1" dirty="0" smtClean="0"/>
              <a:t>Career Guide to Industries</a:t>
            </a:r>
          </a:p>
          <a:p>
            <a:pPr lvl="1" eaLnBrk="1" hangingPunct="1"/>
            <a:r>
              <a:rPr lang="en-US" sz="2000" dirty="0" smtClean="0"/>
              <a:t>http://www.bls.gov/oco/cg/</a:t>
            </a:r>
          </a:p>
          <a:p>
            <a:pPr lvl="1" eaLnBrk="1" hangingPunct="1"/>
            <a:endParaRPr lang="en-US" sz="2000" dirty="0" smtClean="0"/>
          </a:p>
          <a:p>
            <a:pPr eaLnBrk="1" hangingPunct="1">
              <a:buFont typeface="Wingdings" pitchFamily="2" charset="2"/>
              <a:buNone/>
            </a:pPr>
            <a:r>
              <a:rPr lang="en-US" sz="2400" dirty="0" smtClean="0"/>
              <a:t/>
            </a:r>
            <a:br>
              <a:rPr lang="en-US" sz="2400" dirty="0" smtClean="0"/>
            </a:br>
            <a:endParaRPr lang="en-US" sz="2400" dirty="0" smtClean="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ctrTitle"/>
          </p:nvPr>
        </p:nvSpPr>
        <p:spPr bwMode="auto">
          <a:xfrm>
            <a:off x="685800" y="1905000"/>
            <a:ext cx="7772400" cy="373380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z="3600" dirty="0" smtClean="0"/>
              <a:t>   Thank you!</a:t>
            </a:r>
          </a:p>
        </p:txBody>
      </p:sp>
      <p:sp>
        <p:nvSpPr>
          <p:cNvPr id="50179" name="Rectangle 9"/>
          <p:cNvSpPr txBox="1">
            <a:spLocks noChangeArrowheads="1"/>
          </p:cNvSpPr>
          <p:nvPr/>
        </p:nvSpPr>
        <p:spPr bwMode="auto">
          <a:xfrm>
            <a:off x="1219200" y="2819400"/>
            <a:ext cx="7010400" cy="2057400"/>
          </a:xfrm>
          <a:prstGeom prst="rect">
            <a:avLst/>
          </a:prstGeom>
          <a:noFill/>
          <a:ln w="9525">
            <a:noFill/>
            <a:miter lim="800000"/>
            <a:headEnd/>
            <a:tailEnd/>
          </a:ln>
        </p:spPr>
        <p:txBody>
          <a:bodyPr/>
          <a:lstStyle/>
          <a:p>
            <a:pPr algn="ctr">
              <a:lnSpc>
                <a:spcPct val="80000"/>
              </a:lnSpc>
              <a:spcAft>
                <a:spcPts val="600"/>
              </a:spcAft>
              <a:buClr>
                <a:srgbClr val="CE1126"/>
              </a:buClr>
              <a:buSzPct val="80000"/>
              <a:buFont typeface="Wingdings" pitchFamily="2" charset="2"/>
              <a:buNone/>
            </a:pPr>
            <a:r>
              <a:rPr lang="en-US" sz="2700" b="1" dirty="0">
                <a:solidFill>
                  <a:schemeClr val="bg1"/>
                </a:solidFill>
                <a:latin typeface="Tahoma" pitchFamily="34" charset="0"/>
                <a:cs typeface="Tahoma" pitchFamily="34" charset="0"/>
              </a:rPr>
              <a:t>Dixie Sommers</a:t>
            </a:r>
          </a:p>
          <a:p>
            <a:pPr algn="ctr">
              <a:spcAft>
                <a:spcPts val="0"/>
              </a:spcAft>
              <a:buClr>
                <a:srgbClr val="CE1126"/>
              </a:buClr>
              <a:buSzPct val="80000"/>
              <a:buFont typeface="Wingdings" pitchFamily="2" charset="2"/>
              <a:buNone/>
            </a:pPr>
            <a:r>
              <a:rPr lang="en-US" sz="2400" dirty="0">
                <a:solidFill>
                  <a:schemeClr val="bg1"/>
                </a:solidFill>
                <a:latin typeface="Tahoma" pitchFamily="34" charset="0"/>
                <a:cs typeface="Tahoma" pitchFamily="34" charset="0"/>
              </a:rPr>
              <a:t>Assistant Commissioner</a:t>
            </a:r>
          </a:p>
          <a:p>
            <a:pPr algn="ctr">
              <a:spcAft>
                <a:spcPts val="0"/>
              </a:spcAft>
              <a:buClr>
                <a:srgbClr val="CE1126"/>
              </a:buClr>
              <a:buSzPct val="80000"/>
              <a:buFont typeface="Wingdings" pitchFamily="2" charset="2"/>
              <a:buNone/>
            </a:pPr>
            <a:r>
              <a:rPr lang="en-US" sz="2400" dirty="0">
                <a:solidFill>
                  <a:schemeClr val="bg1"/>
                </a:solidFill>
                <a:latin typeface="Tahoma" pitchFamily="34" charset="0"/>
                <a:cs typeface="Tahoma" pitchFamily="34" charset="0"/>
              </a:rPr>
              <a:t>Bureau of Labor Statistics</a:t>
            </a:r>
          </a:p>
          <a:p>
            <a:pPr algn="ctr">
              <a:spcAft>
                <a:spcPts val="0"/>
              </a:spcAft>
              <a:buClr>
                <a:srgbClr val="CE1126"/>
              </a:buClr>
              <a:buSzPct val="80000"/>
              <a:buFont typeface="Wingdings" pitchFamily="2" charset="2"/>
              <a:buNone/>
            </a:pPr>
            <a:r>
              <a:rPr lang="en-US" sz="2400" dirty="0">
                <a:solidFill>
                  <a:schemeClr val="bg1"/>
                </a:solidFill>
                <a:latin typeface="Tahoma" pitchFamily="34" charset="0"/>
                <a:cs typeface="Tahoma" pitchFamily="34" charset="0"/>
              </a:rPr>
              <a:t>U.S. Department of Labor</a:t>
            </a:r>
          </a:p>
          <a:p>
            <a:pPr algn="ctr">
              <a:spcAft>
                <a:spcPts val="0"/>
              </a:spcAft>
              <a:buClr>
                <a:srgbClr val="CE1126"/>
              </a:buClr>
              <a:buSzPct val="80000"/>
              <a:buFont typeface="Wingdings" pitchFamily="2" charset="2"/>
              <a:buNone/>
            </a:pPr>
            <a:r>
              <a:rPr lang="en-US" sz="2400" dirty="0">
                <a:solidFill>
                  <a:schemeClr val="bg1"/>
                </a:solidFill>
                <a:latin typeface="Tahoma" pitchFamily="34" charset="0"/>
                <a:cs typeface="Tahoma" pitchFamily="34" charset="0"/>
              </a:rPr>
              <a:t>2 Massachusetts Avenue, NE</a:t>
            </a:r>
          </a:p>
          <a:p>
            <a:pPr algn="ctr">
              <a:spcAft>
                <a:spcPts val="0"/>
              </a:spcAft>
              <a:buClr>
                <a:srgbClr val="CE1126"/>
              </a:buClr>
              <a:buSzPct val="80000"/>
              <a:buFont typeface="Wingdings" pitchFamily="2" charset="2"/>
              <a:buNone/>
            </a:pPr>
            <a:r>
              <a:rPr lang="en-US" sz="2400" dirty="0">
                <a:solidFill>
                  <a:schemeClr val="bg1"/>
                </a:solidFill>
                <a:latin typeface="Tahoma" pitchFamily="34" charset="0"/>
                <a:cs typeface="Tahoma" pitchFamily="34" charset="0"/>
              </a:rPr>
              <a:t>Washington, D.C. 20212</a:t>
            </a:r>
          </a:p>
          <a:p>
            <a:pPr algn="ctr">
              <a:spcAft>
                <a:spcPts val="0"/>
              </a:spcAft>
              <a:buClr>
                <a:srgbClr val="CE1126"/>
              </a:buClr>
              <a:buSzPct val="80000"/>
              <a:buFont typeface="Wingdings" pitchFamily="2" charset="2"/>
              <a:buNone/>
            </a:pPr>
            <a:r>
              <a:rPr lang="en-US" sz="2400" i="1" dirty="0">
                <a:solidFill>
                  <a:schemeClr val="bg1"/>
                </a:solidFill>
                <a:latin typeface="Tahoma" pitchFamily="34" charset="0"/>
                <a:cs typeface="Tahoma" pitchFamily="34" charset="0"/>
              </a:rPr>
              <a:t>Sommers.Dixie@bls.gov</a:t>
            </a:r>
          </a:p>
          <a:p>
            <a:pPr algn="ctr">
              <a:lnSpc>
                <a:spcPct val="80000"/>
              </a:lnSpc>
              <a:spcAft>
                <a:spcPts val="600"/>
              </a:spcAft>
              <a:buClr>
                <a:srgbClr val="CE1126"/>
              </a:buClr>
              <a:buSzPct val="80000"/>
              <a:buFont typeface="Wingdings" pitchFamily="2" charset="2"/>
              <a:buNone/>
            </a:pPr>
            <a:endParaRPr lang="en-US" sz="2400" dirty="0">
              <a:solidFill>
                <a:schemeClr val="bg1"/>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txBox="1">
            <a:spLocks noGrp="1"/>
          </p:cNvSpPr>
          <p:nvPr/>
        </p:nvSpPr>
        <p:spPr bwMode="auto">
          <a:xfrm>
            <a:off x="8305800" y="6477000"/>
            <a:ext cx="392112" cy="476250"/>
          </a:xfrm>
          <a:prstGeom prst="rect">
            <a:avLst/>
          </a:prstGeom>
          <a:noFill/>
          <a:ln w="9525">
            <a:noFill/>
            <a:miter lim="800000"/>
            <a:headEnd/>
            <a:tailEnd/>
          </a:ln>
        </p:spPr>
        <p:txBody>
          <a:bodyPr/>
          <a:lstStyle/>
          <a:p>
            <a:pPr algn="ctr"/>
            <a:fld id="{D4AB392F-A4E4-41FF-B817-96AA26201462}" type="slidenum">
              <a:rPr lang="en-US" sz="1200">
                <a:latin typeface="Verdana" pitchFamily="34" charset="0"/>
              </a:rPr>
              <a:pPr algn="ctr"/>
              <a:t>3</a:t>
            </a:fld>
            <a:endParaRPr lang="en-US" sz="1200" dirty="0">
              <a:latin typeface="Verdana" pitchFamily="34" charset="0"/>
            </a:endParaRPr>
          </a:p>
        </p:txBody>
      </p:sp>
      <p:sp>
        <p:nvSpPr>
          <p:cNvPr id="33795" name="Rectangle 6"/>
          <p:cNvSpPr>
            <a:spLocks noGrp="1" noChangeArrowheads="1"/>
          </p:cNvSpPr>
          <p:nvPr>
            <p:ph type="title"/>
          </p:nvPr>
        </p:nvSpPr>
        <p:spPr/>
        <p:txBody>
          <a:bodyPr anchor="ctr"/>
          <a:lstStyle/>
          <a:p>
            <a:pPr eaLnBrk="1" hangingPunct="1"/>
            <a:r>
              <a:rPr lang="en-US" dirty="0" smtClean="0"/>
              <a:t>BLS projections approach</a:t>
            </a:r>
          </a:p>
        </p:txBody>
      </p:sp>
      <p:sp>
        <p:nvSpPr>
          <p:cNvPr id="33796" name="Rectangle 7"/>
          <p:cNvSpPr>
            <a:spLocks noGrp="1" noChangeArrowheads="1"/>
          </p:cNvSpPr>
          <p:nvPr>
            <p:ph idx="1"/>
          </p:nvPr>
        </p:nvSpPr>
        <p:spPr/>
        <p:txBody>
          <a:bodyPr/>
          <a:lstStyle/>
          <a:p>
            <a:pPr eaLnBrk="1" hangingPunct="1"/>
            <a:r>
              <a:rPr lang="en-US" dirty="0" smtClean="0"/>
              <a:t>Assume a “full-employment economy” for the target year (2018)</a:t>
            </a:r>
          </a:p>
          <a:p>
            <a:pPr lvl="1" eaLnBrk="1" hangingPunct="1"/>
            <a:r>
              <a:rPr lang="en-US" dirty="0" smtClean="0"/>
              <a:t>Labor market in balance</a:t>
            </a:r>
          </a:p>
          <a:p>
            <a:pPr lvl="1" eaLnBrk="1" hangingPunct="1"/>
            <a:r>
              <a:rPr lang="en-US" dirty="0" smtClean="0"/>
              <a:t>No overall labor surplus or shortage</a:t>
            </a:r>
          </a:p>
          <a:p>
            <a:pPr lvl="1" eaLnBrk="1" hangingPunct="1"/>
            <a:r>
              <a:rPr lang="en-US" dirty="0" smtClean="0"/>
              <a:t>Target unemployment rate at a full employment level</a:t>
            </a:r>
          </a:p>
          <a:p>
            <a:pPr eaLnBrk="1" hangingPunct="1"/>
            <a:r>
              <a:rPr lang="en-US" dirty="0" smtClean="0"/>
              <a:t>Other assumptions and target variables</a:t>
            </a:r>
          </a:p>
          <a:p>
            <a:pPr lvl="1" eaLnBrk="1" hangingPunct="1"/>
            <a:r>
              <a:rPr lang="en-US" dirty="0" smtClean="0"/>
              <a:t>Energy prices, interest rates, and more</a:t>
            </a:r>
          </a:p>
          <a:p>
            <a:pPr lvl="1" eaLnBrk="1" hangingPunct="1">
              <a:buNone/>
            </a:pPr>
            <a:endParaRPr lang="en-US" dirty="0" smtClean="0"/>
          </a:p>
          <a:p>
            <a:pPr lvl="1" eaLnBrk="1" hangingPunct="1">
              <a:buNone/>
            </a:pPr>
            <a:endParaRPr lang="en-US"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txBox="1">
            <a:spLocks noGrp="1"/>
          </p:cNvSpPr>
          <p:nvPr/>
        </p:nvSpPr>
        <p:spPr bwMode="auto">
          <a:xfrm>
            <a:off x="8305800" y="6477000"/>
            <a:ext cx="392112" cy="476250"/>
          </a:xfrm>
          <a:prstGeom prst="rect">
            <a:avLst/>
          </a:prstGeom>
          <a:noFill/>
          <a:ln w="9525">
            <a:noFill/>
            <a:miter lim="800000"/>
            <a:headEnd/>
            <a:tailEnd/>
          </a:ln>
        </p:spPr>
        <p:txBody>
          <a:bodyPr/>
          <a:lstStyle/>
          <a:p>
            <a:pPr algn="ctr"/>
            <a:fld id="{19CB7188-A2D8-43C2-8940-6D91AB794A94}" type="slidenum">
              <a:rPr lang="en-US" sz="1200">
                <a:latin typeface="Verdana" pitchFamily="34" charset="0"/>
              </a:rPr>
              <a:pPr algn="ctr"/>
              <a:t>4</a:t>
            </a:fld>
            <a:endParaRPr lang="en-US" sz="1200" dirty="0">
              <a:latin typeface="Verdana" pitchFamily="34" charset="0"/>
            </a:endParaRPr>
          </a:p>
        </p:txBody>
      </p:sp>
      <p:sp>
        <p:nvSpPr>
          <p:cNvPr id="35843" name="Rectangle 8"/>
          <p:cNvSpPr>
            <a:spLocks noGrp="1" noChangeArrowheads="1"/>
          </p:cNvSpPr>
          <p:nvPr>
            <p:ph type="title"/>
          </p:nvPr>
        </p:nvSpPr>
        <p:spPr/>
        <p:txBody>
          <a:bodyPr anchor="ctr"/>
          <a:lstStyle/>
          <a:p>
            <a:pPr eaLnBrk="1" hangingPunct="1"/>
            <a:r>
              <a:rPr lang="en-US" dirty="0" smtClean="0"/>
              <a:t>What we project</a:t>
            </a:r>
          </a:p>
        </p:txBody>
      </p:sp>
      <p:sp>
        <p:nvSpPr>
          <p:cNvPr id="35844" name="Rectangle 9"/>
          <p:cNvSpPr>
            <a:spLocks noGrp="1" noChangeArrowheads="1"/>
          </p:cNvSpPr>
          <p:nvPr>
            <p:ph idx="1"/>
          </p:nvPr>
        </p:nvSpPr>
        <p:spPr/>
        <p:txBody>
          <a:bodyPr/>
          <a:lstStyle/>
          <a:p>
            <a:pPr eaLnBrk="1" hangingPunct="1"/>
            <a:r>
              <a:rPr lang="en-US" dirty="0" smtClean="0"/>
              <a:t>Four inter-related components</a:t>
            </a:r>
          </a:p>
          <a:p>
            <a:pPr lvl="1" eaLnBrk="1" hangingPunct="1"/>
            <a:r>
              <a:rPr lang="en-US" dirty="0" smtClean="0"/>
              <a:t>Labor force size and composition</a:t>
            </a:r>
          </a:p>
          <a:p>
            <a:pPr lvl="2" eaLnBrk="1" hangingPunct="1"/>
            <a:r>
              <a:rPr lang="en-US" dirty="0" smtClean="0"/>
              <a:t>Overall labor supply as constraint on growth</a:t>
            </a:r>
          </a:p>
          <a:p>
            <a:pPr lvl="1" eaLnBrk="1" hangingPunct="1"/>
            <a:r>
              <a:rPr lang="en-US" dirty="0" smtClean="0"/>
              <a:t>Aggregate economy </a:t>
            </a:r>
          </a:p>
          <a:p>
            <a:pPr lvl="2" eaLnBrk="1" hangingPunct="1"/>
            <a:r>
              <a:rPr lang="en-US" dirty="0" smtClean="0"/>
              <a:t>Gross domestic product and its components</a:t>
            </a:r>
          </a:p>
          <a:p>
            <a:pPr lvl="1" eaLnBrk="1" hangingPunct="1"/>
            <a:r>
              <a:rPr lang="en-US" dirty="0" smtClean="0"/>
              <a:t>Industry demand</a:t>
            </a:r>
          </a:p>
          <a:p>
            <a:pPr lvl="2" eaLnBrk="1" hangingPunct="1"/>
            <a:r>
              <a:rPr lang="en-US" dirty="0" smtClean="0"/>
              <a:t>Final demand, output, and employment</a:t>
            </a:r>
          </a:p>
          <a:p>
            <a:pPr lvl="1" eaLnBrk="1" hangingPunct="1"/>
            <a:r>
              <a:rPr lang="en-US" dirty="0" smtClean="0"/>
              <a:t>Occupational demand</a:t>
            </a:r>
          </a:p>
          <a:p>
            <a:pPr lvl="2" eaLnBrk="1" hangingPunct="1"/>
            <a:r>
              <a:rPr lang="en-US" dirty="0" smtClean="0"/>
              <a:t>Employment</a:t>
            </a:r>
          </a:p>
          <a:p>
            <a:pPr lvl="2" eaLnBrk="1" hangingPunct="1"/>
            <a:r>
              <a:rPr lang="en-US" dirty="0" smtClean="0"/>
              <a:t>Job openings from replacements</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3"/>
          <p:cNvSpPr>
            <a:spLocks noGrp="1" noChangeArrowheads="1"/>
          </p:cNvSpPr>
          <p:nvPr>
            <p:ph type="title" idx="4294967295"/>
          </p:nvPr>
        </p:nvSpPr>
        <p:spPr>
          <a:xfrm>
            <a:off x="1168400" y="304800"/>
            <a:ext cx="7975600" cy="1095375"/>
          </a:xfrm>
        </p:spPr>
        <p:txBody>
          <a:bodyPr/>
          <a:lstStyle/>
          <a:p>
            <a:pPr eaLnBrk="1" hangingPunct="1"/>
            <a:r>
              <a:rPr lang="en-US" dirty="0" smtClean="0"/>
              <a:t>Employment projections process</a:t>
            </a:r>
          </a:p>
        </p:txBody>
      </p:sp>
      <p:sp>
        <p:nvSpPr>
          <p:cNvPr id="8198" name="Text Box 46"/>
          <p:cNvSpPr txBox="1">
            <a:spLocks noChangeArrowheads="1"/>
          </p:cNvSpPr>
          <p:nvPr/>
        </p:nvSpPr>
        <p:spPr bwMode="auto">
          <a:xfrm>
            <a:off x="2745038" y="1724100"/>
            <a:ext cx="1608992" cy="1442181"/>
          </a:xfrm>
          <a:prstGeom prst="rect">
            <a:avLst/>
          </a:prstGeom>
          <a:solidFill>
            <a:schemeClr val="accent1"/>
          </a:solidFill>
          <a:ln w="9525">
            <a:noFill/>
            <a:miter lim="800000"/>
            <a:headEnd/>
            <a:tailEnd/>
          </a:ln>
          <a:scene3d>
            <a:camera prst="orthographicFront"/>
            <a:lightRig rig="threePt" dir="t"/>
          </a:scene3d>
          <a:sp3d>
            <a:bevelT/>
          </a:sp3d>
        </p:spPr>
        <p:txBody>
          <a:bodyPr anchor="ctr"/>
          <a:lstStyle/>
          <a:p>
            <a:pPr algn="ctr" eaLnBrk="0" hangingPunct="0">
              <a:spcBef>
                <a:spcPts val="600"/>
              </a:spcBef>
              <a:defRPr/>
            </a:pPr>
            <a:r>
              <a:rPr lang="en-US" sz="1600" b="1" dirty="0">
                <a:solidFill>
                  <a:schemeClr val="bg1"/>
                </a:solidFill>
                <a:latin typeface="+mn-lt"/>
              </a:rPr>
              <a:t>Labor Force</a:t>
            </a:r>
          </a:p>
          <a:p>
            <a:pPr algn="ctr" eaLnBrk="0" hangingPunct="0">
              <a:spcBef>
                <a:spcPts val="600"/>
              </a:spcBef>
              <a:defRPr/>
            </a:pPr>
            <a:r>
              <a:rPr lang="en-US" sz="1200" dirty="0">
                <a:solidFill>
                  <a:schemeClr val="bg1"/>
                </a:solidFill>
                <a:latin typeface="+mn-lt"/>
              </a:rPr>
              <a:t>Total and by age, sex, race and ethnicity</a:t>
            </a:r>
          </a:p>
        </p:txBody>
      </p:sp>
      <p:sp>
        <p:nvSpPr>
          <p:cNvPr id="8200" name="Text Box 48"/>
          <p:cNvSpPr txBox="1">
            <a:spLocks noChangeArrowheads="1"/>
          </p:cNvSpPr>
          <p:nvPr/>
        </p:nvSpPr>
        <p:spPr bwMode="auto">
          <a:xfrm>
            <a:off x="4920938" y="1694130"/>
            <a:ext cx="1675334" cy="1461939"/>
          </a:xfrm>
          <a:prstGeom prst="rect">
            <a:avLst/>
          </a:prstGeom>
          <a:solidFill>
            <a:schemeClr val="accent1"/>
          </a:solidFill>
          <a:ln w="9525">
            <a:noFill/>
            <a:miter lim="800000"/>
            <a:headEnd/>
            <a:tailEnd/>
          </a:ln>
          <a:scene3d>
            <a:camera prst="orthographicFront"/>
            <a:lightRig rig="threePt" dir="t"/>
          </a:scene3d>
          <a:sp3d>
            <a:bevelT/>
          </a:sp3d>
        </p:spPr>
        <p:txBody>
          <a:bodyPr anchor="ctr">
            <a:spAutoFit/>
          </a:bodyPr>
          <a:lstStyle/>
          <a:p>
            <a:pPr algn="ctr" eaLnBrk="0" hangingPunct="0">
              <a:spcBef>
                <a:spcPts val="600"/>
              </a:spcBef>
              <a:defRPr/>
            </a:pPr>
            <a:r>
              <a:rPr lang="en-US" sz="1600" b="1" dirty="0">
                <a:solidFill>
                  <a:schemeClr val="bg1"/>
                </a:solidFill>
                <a:latin typeface="+mn-lt"/>
              </a:rPr>
              <a:t>Aggregate Economy</a:t>
            </a:r>
            <a:endParaRPr lang="en-US" sz="2400" dirty="0">
              <a:solidFill>
                <a:schemeClr val="bg1"/>
              </a:solidFill>
              <a:latin typeface="+mn-lt"/>
            </a:endParaRPr>
          </a:p>
          <a:p>
            <a:pPr algn="ctr" eaLnBrk="0" hangingPunct="0">
              <a:spcBef>
                <a:spcPts val="600"/>
              </a:spcBef>
              <a:defRPr/>
            </a:pPr>
            <a:r>
              <a:rPr lang="en-US" sz="1300" dirty="0">
                <a:solidFill>
                  <a:schemeClr val="bg1"/>
                </a:solidFill>
                <a:latin typeface="+mn-lt"/>
              </a:rPr>
              <a:t>GDP, total employment, and major demand categories</a:t>
            </a:r>
          </a:p>
        </p:txBody>
      </p:sp>
      <p:sp>
        <p:nvSpPr>
          <p:cNvPr id="8202" name="Text Box 50"/>
          <p:cNvSpPr txBox="1">
            <a:spLocks noChangeArrowheads="1"/>
          </p:cNvSpPr>
          <p:nvPr/>
        </p:nvSpPr>
        <p:spPr bwMode="auto">
          <a:xfrm>
            <a:off x="925029" y="3097476"/>
            <a:ext cx="1529627" cy="1611002"/>
          </a:xfrm>
          <a:prstGeom prst="rect">
            <a:avLst/>
          </a:prstGeom>
          <a:solidFill>
            <a:schemeClr val="accent1"/>
          </a:solidFill>
          <a:ln w="9525">
            <a:noFill/>
            <a:miter lim="800000"/>
            <a:headEnd/>
            <a:tailEnd/>
          </a:ln>
          <a:scene3d>
            <a:camera prst="orthographicFront"/>
            <a:lightRig rig="threePt" dir="t"/>
          </a:scene3d>
          <a:sp3d>
            <a:bevelT/>
          </a:sp3d>
        </p:spPr>
        <p:txBody>
          <a:bodyPr anchor="ctr"/>
          <a:lstStyle/>
          <a:p>
            <a:pPr algn="ctr" eaLnBrk="0" hangingPunct="0">
              <a:lnSpc>
                <a:spcPct val="90000"/>
              </a:lnSpc>
              <a:spcBef>
                <a:spcPts val="600"/>
              </a:spcBef>
              <a:defRPr/>
            </a:pPr>
            <a:r>
              <a:rPr lang="en-US" sz="1600" b="1" dirty="0">
                <a:solidFill>
                  <a:schemeClr val="bg1"/>
                </a:solidFill>
                <a:latin typeface="+mn-lt"/>
              </a:rPr>
              <a:t>Occupational Employment</a:t>
            </a:r>
            <a:endParaRPr lang="en-US" sz="2400" dirty="0">
              <a:solidFill>
                <a:schemeClr val="bg1"/>
              </a:solidFill>
              <a:latin typeface="+mn-lt"/>
            </a:endParaRPr>
          </a:p>
          <a:p>
            <a:pPr algn="ctr" eaLnBrk="0" hangingPunct="0">
              <a:spcBef>
                <a:spcPts val="600"/>
              </a:spcBef>
              <a:defRPr/>
            </a:pPr>
            <a:r>
              <a:rPr lang="en-US" sz="1400" dirty="0">
                <a:solidFill>
                  <a:schemeClr val="bg1"/>
                </a:solidFill>
                <a:latin typeface="+mn-lt"/>
              </a:rPr>
              <a:t>Job openings due to growth &amp; replacement needs</a:t>
            </a:r>
          </a:p>
        </p:txBody>
      </p:sp>
      <p:sp>
        <p:nvSpPr>
          <p:cNvPr id="8204" name="Text Box 52"/>
          <p:cNvSpPr txBox="1">
            <a:spLocks noChangeArrowheads="1"/>
          </p:cNvSpPr>
          <p:nvPr/>
        </p:nvSpPr>
        <p:spPr bwMode="auto">
          <a:xfrm>
            <a:off x="6955866" y="3070746"/>
            <a:ext cx="2021999" cy="1609344"/>
          </a:xfrm>
          <a:prstGeom prst="rect">
            <a:avLst/>
          </a:prstGeom>
          <a:solidFill>
            <a:schemeClr val="accent1"/>
          </a:solidFill>
          <a:ln w="9525">
            <a:noFill/>
            <a:miter lim="800000"/>
            <a:headEnd/>
            <a:tailEnd/>
          </a:ln>
          <a:scene3d>
            <a:camera prst="orthographicFront"/>
            <a:lightRig rig="threePt" dir="t"/>
          </a:scene3d>
          <a:sp3d>
            <a:bevelT/>
          </a:sp3d>
        </p:spPr>
        <p:txBody>
          <a:bodyPr anchor="ctr"/>
          <a:lstStyle/>
          <a:p>
            <a:pPr algn="ctr" eaLnBrk="0" hangingPunct="0">
              <a:spcBef>
                <a:spcPts val="600"/>
              </a:spcBef>
              <a:defRPr/>
            </a:pPr>
            <a:r>
              <a:rPr lang="en-US" sz="1600" b="1" dirty="0">
                <a:solidFill>
                  <a:schemeClr val="bg1"/>
                </a:solidFill>
                <a:latin typeface="+mn-lt"/>
              </a:rPr>
              <a:t>Industry Final Demand</a:t>
            </a:r>
          </a:p>
          <a:p>
            <a:pPr algn="ctr" eaLnBrk="0" hangingPunct="0">
              <a:spcBef>
                <a:spcPts val="600"/>
              </a:spcBef>
              <a:defRPr/>
            </a:pPr>
            <a:r>
              <a:rPr lang="en-US" sz="1400" dirty="0">
                <a:solidFill>
                  <a:schemeClr val="bg1"/>
                </a:solidFill>
                <a:latin typeface="+mn-lt"/>
              </a:rPr>
              <a:t>Sales to consumers, businesses, government, and foreigners</a:t>
            </a:r>
          </a:p>
        </p:txBody>
      </p:sp>
      <p:sp>
        <p:nvSpPr>
          <p:cNvPr id="8206" name="Text Box 54"/>
          <p:cNvSpPr txBox="1">
            <a:spLocks noChangeArrowheads="1"/>
          </p:cNvSpPr>
          <p:nvPr/>
        </p:nvSpPr>
        <p:spPr bwMode="auto">
          <a:xfrm>
            <a:off x="2590800" y="4876800"/>
            <a:ext cx="2020824" cy="1773936"/>
          </a:xfrm>
          <a:prstGeom prst="rect">
            <a:avLst/>
          </a:prstGeom>
          <a:solidFill>
            <a:schemeClr val="accent1"/>
          </a:solidFill>
          <a:ln w="9525">
            <a:noFill/>
            <a:miter lim="800000"/>
            <a:headEnd/>
            <a:tailEnd/>
          </a:ln>
          <a:scene3d>
            <a:camera prst="orthographicFront"/>
            <a:lightRig rig="threePt" dir="t"/>
          </a:scene3d>
          <a:sp3d>
            <a:bevelT/>
          </a:sp3d>
        </p:spPr>
        <p:txBody>
          <a:bodyPr anchor="ctr"/>
          <a:lstStyle/>
          <a:p>
            <a:pPr algn="ctr" eaLnBrk="0" hangingPunct="0">
              <a:lnSpc>
                <a:spcPct val="80000"/>
              </a:lnSpc>
              <a:spcBef>
                <a:spcPct val="50000"/>
              </a:spcBef>
              <a:defRPr/>
            </a:pPr>
            <a:r>
              <a:rPr lang="en-US" sz="1600" b="1" dirty="0">
                <a:solidFill>
                  <a:schemeClr val="bg1"/>
                </a:solidFill>
                <a:latin typeface="+mn-lt"/>
              </a:rPr>
              <a:t>Industry Employment</a:t>
            </a:r>
            <a:endParaRPr lang="en-US" sz="2400" dirty="0">
              <a:solidFill>
                <a:schemeClr val="bg1"/>
              </a:solidFill>
              <a:latin typeface="+mn-lt"/>
            </a:endParaRPr>
          </a:p>
          <a:p>
            <a:pPr algn="ctr" eaLnBrk="0" hangingPunct="0">
              <a:spcBef>
                <a:spcPct val="50000"/>
              </a:spcBef>
              <a:defRPr/>
            </a:pPr>
            <a:r>
              <a:rPr lang="en-US" sz="1400" dirty="0">
                <a:solidFill>
                  <a:schemeClr val="bg1"/>
                </a:solidFill>
                <a:latin typeface="+mn-lt"/>
              </a:rPr>
              <a:t>Labor productivity, average weekly hours, wage &amp; salary employment</a:t>
            </a:r>
            <a:endParaRPr lang="en-US" sz="2400" dirty="0">
              <a:solidFill>
                <a:schemeClr val="bg1"/>
              </a:solidFill>
              <a:latin typeface="+mn-lt"/>
            </a:endParaRPr>
          </a:p>
        </p:txBody>
      </p:sp>
      <p:sp>
        <p:nvSpPr>
          <p:cNvPr id="8208" name="Text Box 56"/>
          <p:cNvSpPr txBox="1">
            <a:spLocks noChangeArrowheads="1"/>
          </p:cNvSpPr>
          <p:nvPr/>
        </p:nvSpPr>
        <p:spPr bwMode="auto">
          <a:xfrm>
            <a:off x="5178006" y="4899547"/>
            <a:ext cx="2021999" cy="1774207"/>
          </a:xfrm>
          <a:prstGeom prst="rect">
            <a:avLst/>
          </a:prstGeom>
          <a:solidFill>
            <a:schemeClr val="accent1"/>
          </a:solidFill>
          <a:ln w="9525">
            <a:noFill/>
            <a:miter lim="800000"/>
            <a:headEnd/>
            <a:tailEnd/>
          </a:ln>
          <a:scene3d>
            <a:camera prst="orthographicFront"/>
            <a:lightRig rig="threePt" dir="t"/>
          </a:scene3d>
          <a:sp3d>
            <a:bevelT/>
          </a:sp3d>
        </p:spPr>
        <p:txBody>
          <a:bodyPr anchor="ctr"/>
          <a:lstStyle/>
          <a:p>
            <a:pPr algn="ctr" eaLnBrk="0" hangingPunct="0">
              <a:spcBef>
                <a:spcPts val="600"/>
              </a:spcBef>
              <a:defRPr/>
            </a:pPr>
            <a:r>
              <a:rPr lang="en-US" sz="1600" b="1" dirty="0">
                <a:solidFill>
                  <a:schemeClr val="bg1"/>
                </a:solidFill>
                <a:latin typeface="+mn-lt"/>
              </a:rPr>
              <a:t>Industry Output</a:t>
            </a:r>
            <a:endParaRPr lang="en-US" sz="2400" dirty="0">
              <a:solidFill>
                <a:schemeClr val="bg1"/>
              </a:solidFill>
              <a:latin typeface="+mn-lt"/>
            </a:endParaRPr>
          </a:p>
          <a:p>
            <a:pPr algn="ctr" eaLnBrk="0" hangingPunct="0">
              <a:spcBef>
                <a:spcPts val="600"/>
              </a:spcBef>
              <a:defRPr/>
            </a:pPr>
            <a:r>
              <a:rPr lang="en-US" sz="1400" dirty="0">
                <a:solidFill>
                  <a:schemeClr val="bg1"/>
                </a:solidFill>
                <a:latin typeface="+mn-lt"/>
              </a:rPr>
              <a:t>Use and Make Relationships, Total Requirements Tables</a:t>
            </a:r>
          </a:p>
        </p:txBody>
      </p:sp>
      <p:sp>
        <p:nvSpPr>
          <p:cNvPr id="8210" name="Text Box 58"/>
          <p:cNvSpPr txBox="1">
            <a:spLocks noChangeArrowheads="1"/>
          </p:cNvSpPr>
          <p:nvPr/>
        </p:nvSpPr>
        <p:spPr bwMode="auto">
          <a:xfrm>
            <a:off x="846161" y="1911392"/>
            <a:ext cx="1586319" cy="882293"/>
          </a:xfrm>
          <a:prstGeom prst="rect">
            <a:avLst/>
          </a:prstGeom>
          <a:solidFill>
            <a:schemeClr val="bg2">
              <a:lumMod val="65000"/>
              <a:alpha val="66000"/>
            </a:schemeClr>
          </a:solidFill>
          <a:ln w="9525">
            <a:noFill/>
            <a:miter lim="800000"/>
            <a:headEnd/>
            <a:tailEnd/>
          </a:ln>
          <a:scene3d>
            <a:camera prst="orthographicFront"/>
            <a:lightRig rig="threePt" dir="t"/>
          </a:scene3d>
          <a:sp3d prstMaterial="matte">
            <a:bevelT/>
          </a:sp3d>
        </p:spPr>
        <p:txBody>
          <a:bodyPr>
            <a:spAutoFit/>
          </a:bodyPr>
          <a:lstStyle/>
          <a:p>
            <a:pPr algn="ctr" eaLnBrk="0" hangingPunct="0">
              <a:spcBef>
                <a:spcPts val="400"/>
              </a:spcBef>
              <a:defRPr/>
            </a:pPr>
            <a:r>
              <a:rPr lang="en-US" sz="1200" dirty="0">
                <a:latin typeface="+mn-lt"/>
              </a:rPr>
              <a:t>Population</a:t>
            </a:r>
          </a:p>
          <a:p>
            <a:pPr algn="ctr" eaLnBrk="0" hangingPunct="0">
              <a:spcBef>
                <a:spcPts val="400"/>
              </a:spcBef>
              <a:defRPr/>
            </a:pPr>
            <a:r>
              <a:rPr lang="en-US" sz="1200" dirty="0">
                <a:latin typeface="+mn-lt"/>
              </a:rPr>
              <a:t> Labor force participation rate trends</a:t>
            </a:r>
            <a:endParaRPr lang="en-US" sz="1200" dirty="0">
              <a:solidFill>
                <a:schemeClr val="bg1"/>
              </a:solidFill>
              <a:latin typeface="+mn-lt"/>
            </a:endParaRPr>
          </a:p>
        </p:txBody>
      </p:sp>
      <p:sp>
        <p:nvSpPr>
          <p:cNvPr id="8216" name="Text Box 64"/>
          <p:cNvSpPr txBox="1">
            <a:spLocks noChangeArrowheads="1"/>
          </p:cNvSpPr>
          <p:nvPr/>
        </p:nvSpPr>
        <p:spPr bwMode="auto">
          <a:xfrm>
            <a:off x="7253239" y="1829663"/>
            <a:ext cx="1509020" cy="1036181"/>
          </a:xfrm>
          <a:prstGeom prst="rect">
            <a:avLst/>
          </a:prstGeom>
          <a:solidFill>
            <a:schemeClr val="bg2">
              <a:lumMod val="65000"/>
              <a:alpha val="66000"/>
            </a:schemeClr>
          </a:solidFill>
          <a:ln w="9525">
            <a:noFill/>
            <a:miter lim="800000"/>
            <a:headEnd/>
            <a:tailEnd/>
          </a:ln>
          <a:effectLst/>
          <a:scene3d>
            <a:camera prst="orthographicFront"/>
            <a:lightRig rig="threePt" dir="t"/>
          </a:scene3d>
          <a:sp3d prstMaterial="matte">
            <a:bevelT/>
          </a:sp3d>
        </p:spPr>
        <p:txBody>
          <a:bodyPr>
            <a:spAutoFit/>
          </a:bodyPr>
          <a:lstStyle/>
          <a:p>
            <a:pPr algn="ctr" eaLnBrk="0" hangingPunct="0">
              <a:lnSpc>
                <a:spcPct val="80000"/>
              </a:lnSpc>
              <a:spcBef>
                <a:spcPts val="400"/>
              </a:spcBef>
              <a:defRPr/>
            </a:pPr>
            <a:r>
              <a:rPr lang="en-US" sz="1200" dirty="0">
                <a:latin typeface="+mn-lt"/>
              </a:rPr>
              <a:t>Demographics</a:t>
            </a:r>
          </a:p>
          <a:p>
            <a:pPr algn="ctr" eaLnBrk="0" hangingPunct="0">
              <a:lnSpc>
                <a:spcPct val="80000"/>
              </a:lnSpc>
              <a:spcBef>
                <a:spcPts val="400"/>
              </a:spcBef>
              <a:defRPr/>
            </a:pPr>
            <a:r>
              <a:rPr lang="en-US" sz="1200" dirty="0">
                <a:latin typeface="+mn-lt"/>
              </a:rPr>
              <a:t> Fiscal policy</a:t>
            </a:r>
          </a:p>
          <a:p>
            <a:pPr algn="ctr" eaLnBrk="0" hangingPunct="0">
              <a:lnSpc>
                <a:spcPct val="80000"/>
              </a:lnSpc>
              <a:spcBef>
                <a:spcPts val="400"/>
              </a:spcBef>
              <a:defRPr/>
            </a:pPr>
            <a:r>
              <a:rPr lang="en-US" sz="1200" dirty="0">
                <a:latin typeface="+mn-lt"/>
              </a:rPr>
              <a:t> Foreign economies</a:t>
            </a:r>
          </a:p>
          <a:p>
            <a:pPr algn="ctr" eaLnBrk="0" hangingPunct="0">
              <a:lnSpc>
                <a:spcPct val="80000"/>
              </a:lnSpc>
              <a:spcBef>
                <a:spcPts val="400"/>
              </a:spcBef>
              <a:defRPr/>
            </a:pPr>
            <a:r>
              <a:rPr lang="en-US" sz="1200" dirty="0">
                <a:latin typeface="+mn-lt"/>
              </a:rPr>
              <a:t> Energy prices</a:t>
            </a:r>
          </a:p>
          <a:p>
            <a:pPr algn="ctr" eaLnBrk="0" hangingPunct="0">
              <a:lnSpc>
                <a:spcPct val="80000"/>
              </a:lnSpc>
              <a:spcBef>
                <a:spcPts val="400"/>
              </a:spcBef>
              <a:defRPr/>
            </a:pPr>
            <a:r>
              <a:rPr lang="en-US" sz="1200" dirty="0">
                <a:latin typeface="+mn-lt"/>
              </a:rPr>
              <a:t> Monetary policy</a:t>
            </a:r>
          </a:p>
        </p:txBody>
      </p:sp>
      <p:sp>
        <p:nvSpPr>
          <p:cNvPr id="8217" name="Text Box 65"/>
          <p:cNvSpPr txBox="1">
            <a:spLocks noChangeArrowheads="1"/>
          </p:cNvSpPr>
          <p:nvPr/>
        </p:nvSpPr>
        <p:spPr bwMode="auto">
          <a:xfrm>
            <a:off x="2795413" y="3564222"/>
            <a:ext cx="1906306" cy="933589"/>
          </a:xfrm>
          <a:prstGeom prst="rect">
            <a:avLst/>
          </a:prstGeom>
          <a:solidFill>
            <a:schemeClr val="bg2">
              <a:lumMod val="65000"/>
              <a:alpha val="66000"/>
            </a:schemeClr>
          </a:solidFill>
          <a:ln w="9525">
            <a:noFill/>
            <a:miter lim="800000"/>
            <a:headEnd/>
            <a:tailEnd/>
          </a:ln>
          <a:scene3d>
            <a:camera prst="orthographicFront"/>
            <a:lightRig rig="threePt" dir="t"/>
          </a:scene3d>
          <a:sp3d prstMaterial="matte">
            <a:bevelT/>
          </a:sp3d>
        </p:spPr>
        <p:txBody>
          <a:bodyPr>
            <a:spAutoFit/>
          </a:bodyPr>
          <a:lstStyle/>
          <a:p>
            <a:pPr algn="ctr" eaLnBrk="0" hangingPunct="0">
              <a:spcBef>
                <a:spcPts val="400"/>
              </a:spcBef>
              <a:defRPr/>
            </a:pPr>
            <a:r>
              <a:rPr lang="en-US" sz="1200" dirty="0">
                <a:solidFill>
                  <a:schemeClr val="accent3">
                    <a:lumMod val="75000"/>
                  </a:schemeClr>
                </a:solidFill>
              </a:rPr>
              <a:t>Staffing patterns</a:t>
            </a:r>
          </a:p>
          <a:p>
            <a:pPr algn="ctr" eaLnBrk="0" hangingPunct="0">
              <a:spcBef>
                <a:spcPts val="400"/>
              </a:spcBef>
              <a:defRPr/>
            </a:pPr>
            <a:r>
              <a:rPr lang="en-US" sz="1200" dirty="0">
                <a:solidFill>
                  <a:schemeClr val="accent3">
                    <a:lumMod val="75000"/>
                  </a:schemeClr>
                </a:solidFill>
              </a:rPr>
              <a:t>Staffing pattern ratio analyses</a:t>
            </a:r>
          </a:p>
          <a:p>
            <a:pPr algn="ctr" eaLnBrk="0" hangingPunct="0">
              <a:spcBef>
                <a:spcPts val="400"/>
              </a:spcBef>
              <a:defRPr/>
            </a:pPr>
            <a:r>
              <a:rPr lang="en-US" sz="1200" dirty="0">
                <a:latin typeface="+mn-lt"/>
              </a:rPr>
              <a:t>Replacement rates</a:t>
            </a:r>
          </a:p>
        </p:txBody>
      </p:sp>
      <p:sp>
        <p:nvSpPr>
          <p:cNvPr id="8218" name="Text Box 66"/>
          <p:cNvSpPr txBox="1">
            <a:spLocks noChangeArrowheads="1"/>
          </p:cNvSpPr>
          <p:nvPr/>
        </p:nvSpPr>
        <p:spPr bwMode="auto">
          <a:xfrm>
            <a:off x="4800600" y="3581400"/>
            <a:ext cx="1695636" cy="907941"/>
          </a:xfrm>
          <a:prstGeom prst="rect">
            <a:avLst/>
          </a:prstGeom>
          <a:solidFill>
            <a:schemeClr val="bg1">
              <a:lumMod val="65000"/>
              <a:alpha val="66000"/>
            </a:schemeClr>
          </a:solidFill>
          <a:ln w="3175">
            <a:noFill/>
            <a:round/>
            <a:headEnd/>
            <a:tailEnd/>
          </a:ln>
          <a:scene3d>
            <a:camera prst="orthographicFront"/>
            <a:lightRig rig="threePt" dir="t"/>
          </a:scene3d>
          <a:sp3d prstMaterial="matte">
            <a:bevelT/>
          </a:sp3d>
        </p:spPr>
        <p:txBody>
          <a:bodyPr>
            <a:spAutoFit/>
          </a:bodyPr>
          <a:lstStyle/>
          <a:p>
            <a:pPr algn="ctr" eaLnBrk="0" hangingPunct="0">
              <a:spcBef>
                <a:spcPts val="300"/>
              </a:spcBef>
              <a:defRPr/>
            </a:pPr>
            <a:r>
              <a:rPr lang="en-US" sz="1200" dirty="0">
                <a:latin typeface="+mn-lt"/>
              </a:rPr>
              <a:t>Economic censuses</a:t>
            </a:r>
          </a:p>
          <a:p>
            <a:pPr algn="ctr" eaLnBrk="0" hangingPunct="0">
              <a:spcBef>
                <a:spcPts val="300"/>
              </a:spcBef>
              <a:defRPr/>
            </a:pPr>
            <a:r>
              <a:rPr lang="en-US" sz="1200" dirty="0">
                <a:latin typeface="+mn-lt"/>
              </a:rPr>
              <a:t>Annual economic surveys</a:t>
            </a:r>
          </a:p>
          <a:p>
            <a:pPr algn="ctr" eaLnBrk="0" hangingPunct="0">
              <a:spcBef>
                <a:spcPts val="300"/>
              </a:spcBef>
              <a:defRPr/>
            </a:pPr>
            <a:r>
              <a:rPr lang="en-US" sz="1200" dirty="0">
                <a:latin typeface="+mn-lt"/>
              </a:rPr>
              <a:t>Other data sources</a:t>
            </a:r>
          </a:p>
        </p:txBody>
      </p:sp>
      <p:sp>
        <p:nvSpPr>
          <p:cNvPr id="8219" name="Text Box 67"/>
          <p:cNvSpPr txBox="1">
            <a:spLocks noChangeArrowheads="1"/>
          </p:cNvSpPr>
          <p:nvPr/>
        </p:nvSpPr>
        <p:spPr bwMode="auto">
          <a:xfrm>
            <a:off x="971844" y="5422177"/>
            <a:ext cx="1326013" cy="1302921"/>
          </a:xfrm>
          <a:prstGeom prst="rect">
            <a:avLst/>
          </a:prstGeom>
          <a:solidFill>
            <a:schemeClr val="bg2">
              <a:lumMod val="65000"/>
              <a:alpha val="66000"/>
            </a:schemeClr>
          </a:solidFill>
          <a:ln w="9525">
            <a:noFill/>
            <a:miter lim="800000"/>
            <a:headEnd/>
            <a:tailEnd/>
          </a:ln>
          <a:scene3d>
            <a:camera prst="orthographicFront"/>
            <a:lightRig rig="threePt" dir="t"/>
          </a:scene3d>
          <a:sp3d prstMaterial="matte">
            <a:bevelT/>
          </a:sp3d>
        </p:spPr>
        <p:txBody>
          <a:bodyPr>
            <a:spAutoFit/>
          </a:bodyPr>
          <a:lstStyle/>
          <a:p>
            <a:pPr algn="ctr" eaLnBrk="0" hangingPunct="0">
              <a:spcBef>
                <a:spcPts val="400"/>
              </a:spcBef>
              <a:defRPr/>
            </a:pPr>
            <a:r>
              <a:rPr lang="en-US" sz="1200" dirty="0">
                <a:latin typeface="Verdana" pitchFamily="34" charset="0"/>
              </a:rPr>
              <a:t>Industry output</a:t>
            </a:r>
          </a:p>
          <a:p>
            <a:pPr algn="ctr" eaLnBrk="0" hangingPunct="0">
              <a:spcBef>
                <a:spcPts val="400"/>
              </a:spcBef>
              <a:defRPr/>
            </a:pPr>
            <a:r>
              <a:rPr lang="en-US" sz="1200" dirty="0">
                <a:latin typeface="Verdana" pitchFamily="34" charset="0"/>
              </a:rPr>
              <a:t>Sector wage rates</a:t>
            </a:r>
          </a:p>
          <a:p>
            <a:pPr algn="ctr" eaLnBrk="0" hangingPunct="0">
              <a:spcBef>
                <a:spcPts val="400"/>
              </a:spcBef>
              <a:defRPr/>
            </a:pPr>
            <a:r>
              <a:rPr lang="en-US" sz="1200" dirty="0">
                <a:latin typeface="Verdana" pitchFamily="34" charset="0"/>
              </a:rPr>
              <a:t>Technological change</a:t>
            </a:r>
          </a:p>
        </p:txBody>
      </p:sp>
      <p:sp>
        <p:nvSpPr>
          <p:cNvPr id="8220" name="Text Box 68"/>
          <p:cNvSpPr txBox="1">
            <a:spLocks noChangeArrowheads="1"/>
          </p:cNvSpPr>
          <p:nvPr/>
        </p:nvSpPr>
        <p:spPr bwMode="auto">
          <a:xfrm>
            <a:off x="7586171" y="5472290"/>
            <a:ext cx="1325818" cy="423543"/>
          </a:xfrm>
          <a:prstGeom prst="rect">
            <a:avLst/>
          </a:prstGeom>
          <a:solidFill>
            <a:schemeClr val="bg2">
              <a:lumMod val="65000"/>
              <a:alpha val="66000"/>
            </a:schemeClr>
          </a:solidFill>
          <a:ln w="9525">
            <a:noFill/>
            <a:miter lim="800000"/>
            <a:headEnd/>
            <a:tailEnd/>
          </a:ln>
          <a:scene3d>
            <a:camera prst="orthographicFront"/>
            <a:lightRig rig="threePt" dir="t"/>
          </a:scene3d>
          <a:sp3d prstMaterial="matte">
            <a:bevelT/>
          </a:sp3d>
        </p:spPr>
        <p:txBody>
          <a:bodyPr anchor="ctr"/>
          <a:lstStyle/>
          <a:p>
            <a:pPr algn="ctr" eaLnBrk="0" hangingPunct="0">
              <a:spcBef>
                <a:spcPts val="400"/>
              </a:spcBef>
              <a:defRPr/>
            </a:pPr>
            <a:r>
              <a:rPr lang="en-US" sz="1200" dirty="0">
                <a:latin typeface="Tahoma" pitchFamily="34" charset="0"/>
                <a:cs typeface="Tahoma" pitchFamily="34" charset="0"/>
              </a:rPr>
              <a:t>Input-Output Tables</a:t>
            </a:r>
          </a:p>
        </p:txBody>
      </p:sp>
      <p:sp>
        <p:nvSpPr>
          <p:cNvPr id="8221" name="Line 69"/>
          <p:cNvSpPr>
            <a:spLocks noChangeShapeType="1"/>
          </p:cNvSpPr>
          <p:nvPr/>
        </p:nvSpPr>
        <p:spPr bwMode="auto">
          <a:xfrm>
            <a:off x="4667250" y="5842000"/>
            <a:ext cx="376238" cy="0"/>
          </a:xfrm>
          <a:prstGeom prst="line">
            <a:avLst/>
          </a:prstGeom>
          <a:noFill/>
          <a:ln w="15875">
            <a:solidFill>
              <a:schemeClr val="tx1"/>
            </a:solidFill>
            <a:round/>
            <a:headEnd type="stealth" w="lg" len="lg"/>
            <a:tailEnd type="stealth" w="lg" len="lg"/>
          </a:ln>
          <a:effectLst>
            <a:outerShdw blurRad="50800" dist="38100" dir="2700000" algn="tl" rotWithShape="0">
              <a:prstClr val="black">
                <a:alpha val="40000"/>
              </a:prstClr>
            </a:outerShdw>
          </a:effectLst>
        </p:spPr>
        <p:txBody>
          <a:bodyPr wrap="none" anchor="ctr"/>
          <a:lstStyle/>
          <a:p>
            <a:pPr>
              <a:defRPr/>
            </a:pPr>
            <a:endParaRPr lang="en-US" dirty="0"/>
          </a:p>
        </p:txBody>
      </p:sp>
      <p:sp>
        <p:nvSpPr>
          <p:cNvPr id="8222" name="Line 70"/>
          <p:cNvSpPr>
            <a:spLocks noChangeShapeType="1"/>
          </p:cNvSpPr>
          <p:nvPr/>
        </p:nvSpPr>
        <p:spPr bwMode="auto">
          <a:xfrm>
            <a:off x="4367213" y="2486025"/>
            <a:ext cx="465137" cy="0"/>
          </a:xfrm>
          <a:prstGeom prst="line">
            <a:avLst/>
          </a:prstGeom>
          <a:noFill/>
          <a:ln w="15875">
            <a:solidFill>
              <a:schemeClr val="tx1"/>
            </a:solidFill>
            <a:round/>
            <a:headEnd type="stealth" w="lg" len="lg"/>
            <a:tailEnd type="stealth" w="lg" len="lg"/>
          </a:ln>
          <a:effectLst>
            <a:outerShdw blurRad="50800" dist="38100" dir="2700000" algn="tl" rotWithShape="0">
              <a:prstClr val="black">
                <a:alpha val="40000"/>
              </a:prstClr>
            </a:outerShdw>
          </a:effectLst>
        </p:spPr>
        <p:txBody>
          <a:bodyPr wrap="none" anchor="ctr"/>
          <a:lstStyle/>
          <a:p>
            <a:pPr>
              <a:defRPr/>
            </a:pPr>
            <a:endParaRPr lang="en-US" dirty="0"/>
          </a:p>
        </p:txBody>
      </p:sp>
      <p:sp>
        <p:nvSpPr>
          <p:cNvPr id="8224" name="Line 72"/>
          <p:cNvSpPr>
            <a:spLocks noChangeShapeType="1"/>
          </p:cNvSpPr>
          <p:nvPr/>
        </p:nvSpPr>
        <p:spPr bwMode="auto">
          <a:xfrm>
            <a:off x="1965325" y="4803775"/>
            <a:ext cx="558800" cy="504825"/>
          </a:xfrm>
          <a:prstGeom prst="line">
            <a:avLst/>
          </a:prstGeom>
          <a:noFill/>
          <a:ln w="15875">
            <a:solidFill>
              <a:schemeClr val="tx1"/>
            </a:solidFill>
            <a:round/>
            <a:headEnd type="stealth" w="lg" len="lg"/>
            <a:tailEnd type="stealth" w="lg" len="lg"/>
          </a:ln>
          <a:effectLst>
            <a:outerShdw blurRad="50800" dist="38100" dir="2700000" algn="tl" rotWithShape="0">
              <a:prstClr val="black">
                <a:alpha val="40000"/>
              </a:prstClr>
            </a:outerShdw>
          </a:effectLst>
        </p:spPr>
        <p:txBody>
          <a:bodyPr wrap="none" anchor="ctr"/>
          <a:lstStyle/>
          <a:p>
            <a:pPr>
              <a:defRPr/>
            </a:pPr>
            <a:endParaRPr lang="en-US" dirty="0"/>
          </a:p>
        </p:txBody>
      </p:sp>
      <p:sp>
        <p:nvSpPr>
          <p:cNvPr id="8225" name="Line 73"/>
          <p:cNvSpPr>
            <a:spLocks noChangeShapeType="1"/>
          </p:cNvSpPr>
          <p:nvPr/>
        </p:nvSpPr>
        <p:spPr bwMode="auto">
          <a:xfrm>
            <a:off x="6624638" y="2522538"/>
            <a:ext cx="649287" cy="479425"/>
          </a:xfrm>
          <a:prstGeom prst="line">
            <a:avLst/>
          </a:prstGeom>
          <a:noFill/>
          <a:ln w="15875">
            <a:solidFill>
              <a:schemeClr val="tx1"/>
            </a:solidFill>
            <a:round/>
            <a:headEnd type="stealth" w="lg" len="lg"/>
            <a:tailEnd type="stealth" w="lg" len="lg"/>
          </a:ln>
          <a:effectLst>
            <a:outerShdw blurRad="50800" dist="38100" dir="2700000" algn="tl" rotWithShape="0">
              <a:prstClr val="black">
                <a:alpha val="40000"/>
              </a:prstClr>
            </a:outerShdw>
          </a:effectLst>
        </p:spPr>
        <p:txBody>
          <a:bodyPr wrap="none" anchor="ctr"/>
          <a:lstStyle/>
          <a:p>
            <a:pPr>
              <a:defRPr/>
            </a:pPr>
            <a:endParaRPr lang="en-US" dirty="0"/>
          </a:p>
        </p:txBody>
      </p:sp>
      <p:sp>
        <p:nvSpPr>
          <p:cNvPr id="8226" name="Line 74"/>
          <p:cNvSpPr>
            <a:spLocks noChangeShapeType="1"/>
          </p:cNvSpPr>
          <p:nvPr/>
        </p:nvSpPr>
        <p:spPr bwMode="auto">
          <a:xfrm flipH="1">
            <a:off x="7315200" y="4735513"/>
            <a:ext cx="546100" cy="504825"/>
          </a:xfrm>
          <a:prstGeom prst="line">
            <a:avLst/>
          </a:prstGeom>
          <a:noFill/>
          <a:ln w="15875">
            <a:solidFill>
              <a:schemeClr val="tx1"/>
            </a:solidFill>
            <a:round/>
            <a:headEnd type="stealth" w="lg" len="lg"/>
            <a:tailEnd type="stealth" w="lg" len="lg"/>
          </a:ln>
          <a:effectLst>
            <a:outerShdw blurRad="50800" dist="38100" dir="2700000" algn="tl" rotWithShape="0">
              <a:prstClr val="black">
                <a:alpha val="40000"/>
              </a:prstClr>
            </a:outerShdw>
          </a:effectLst>
        </p:spPr>
        <p:txBody>
          <a:bodyPr wrap="none" anchor="ctr"/>
          <a:lstStyle/>
          <a:p>
            <a:pPr>
              <a:defRPr/>
            </a:pPr>
            <a:endParaRPr lang="en-US" dirty="0"/>
          </a:p>
        </p:txBody>
      </p:sp>
      <p:sp>
        <p:nvSpPr>
          <p:cNvPr id="8227" name="Line 75"/>
          <p:cNvSpPr>
            <a:spLocks noChangeShapeType="1"/>
          </p:cNvSpPr>
          <p:nvPr/>
        </p:nvSpPr>
        <p:spPr bwMode="auto">
          <a:xfrm flipV="1">
            <a:off x="6553200" y="3962400"/>
            <a:ext cx="327025" cy="0"/>
          </a:xfrm>
          <a:prstGeom prst="line">
            <a:avLst/>
          </a:prstGeom>
          <a:noFill/>
          <a:ln w="15875">
            <a:solidFill>
              <a:schemeClr val="tx1"/>
            </a:solidFill>
            <a:round/>
            <a:headEnd type="none" w="lg" len="med"/>
            <a:tailEnd type="stealth" w="med" len="med"/>
          </a:ln>
          <a:effectLst>
            <a:outerShdw blurRad="50800" dist="38100" dir="2700000" algn="tl" rotWithShape="0">
              <a:prstClr val="black">
                <a:alpha val="40000"/>
              </a:prstClr>
            </a:outerShdw>
          </a:effectLst>
        </p:spPr>
        <p:txBody>
          <a:bodyPr wrap="none" anchor="ctr"/>
          <a:lstStyle/>
          <a:p>
            <a:pPr>
              <a:defRPr/>
            </a:pPr>
            <a:endParaRPr lang="en-US" dirty="0"/>
          </a:p>
        </p:txBody>
      </p:sp>
      <p:sp>
        <p:nvSpPr>
          <p:cNvPr id="36910" name="Rectangle 87"/>
          <p:cNvSpPr>
            <a:spLocks noChangeArrowheads="1"/>
          </p:cNvSpPr>
          <p:nvPr/>
        </p:nvSpPr>
        <p:spPr bwMode="auto">
          <a:xfrm>
            <a:off x="8305800" y="6477000"/>
            <a:ext cx="400050" cy="476250"/>
          </a:xfrm>
          <a:prstGeom prst="rect">
            <a:avLst/>
          </a:prstGeom>
          <a:noFill/>
          <a:ln w="9525">
            <a:noFill/>
            <a:miter lim="800000"/>
            <a:headEnd/>
            <a:tailEnd/>
          </a:ln>
        </p:spPr>
        <p:txBody>
          <a:bodyPr/>
          <a:lstStyle/>
          <a:p>
            <a:pPr algn="ctr"/>
            <a:fld id="{5B466BFF-F54D-4084-A923-188EA0C39A05}" type="slidenum">
              <a:rPr lang="en-US" sz="1200">
                <a:latin typeface="Verdana" pitchFamily="34" charset="0"/>
              </a:rPr>
              <a:pPr algn="ctr"/>
              <a:t>5</a:t>
            </a:fld>
            <a:endParaRPr lang="en-US" sz="1200" dirty="0">
              <a:latin typeface="Verdana" pitchFamily="34" charset="0"/>
            </a:endParaRPr>
          </a:p>
        </p:txBody>
      </p:sp>
      <p:sp>
        <p:nvSpPr>
          <p:cNvPr id="42" name="Line 75"/>
          <p:cNvSpPr>
            <a:spLocks noChangeShapeType="1"/>
          </p:cNvSpPr>
          <p:nvPr/>
        </p:nvSpPr>
        <p:spPr bwMode="auto">
          <a:xfrm flipH="1" flipV="1">
            <a:off x="6694488" y="2325688"/>
            <a:ext cx="501650" cy="0"/>
          </a:xfrm>
          <a:prstGeom prst="line">
            <a:avLst/>
          </a:prstGeom>
          <a:noFill/>
          <a:ln w="15875">
            <a:solidFill>
              <a:schemeClr val="tx1"/>
            </a:solidFill>
            <a:round/>
            <a:headEnd type="none" w="lg" len="med"/>
            <a:tailEnd type="stealth" w="med" len="med"/>
          </a:ln>
          <a:effectLst>
            <a:outerShdw blurRad="50800" dist="38100" dir="2700000" algn="tl" rotWithShape="0">
              <a:prstClr val="black">
                <a:alpha val="40000"/>
              </a:prstClr>
            </a:outerShdw>
          </a:effectLst>
        </p:spPr>
        <p:txBody>
          <a:bodyPr wrap="none" anchor="ctr"/>
          <a:lstStyle/>
          <a:p>
            <a:pPr>
              <a:defRPr/>
            </a:pPr>
            <a:endParaRPr lang="en-US" dirty="0"/>
          </a:p>
        </p:txBody>
      </p:sp>
      <p:sp>
        <p:nvSpPr>
          <p:cNvPr id="43" name="Line 75"/>
          <p:cNvSpPr>
            <a:spLocks noChangeShapeType="1"/>
          </p:cNvSpPr>
          <p:nvPr/>
        </p:nvSpPr>
        <p:spPr bwMode="auto">
          <a:xfrm flipV="1">
            <a:off x="2468563" y="2149475"/>
            <a:ext cx="182562" cy="0"/>
          </a:xfrm>
          <a:prstGeom prst="line">
            <a:avLst/>
          </a:prstGeom>
          <a:noFill/>
          <a:ln w="15875">
            <a:solidFill>
              <a:schemeClr val="tx1"/>
            </a:solidFill>
            <a:round/>
            <a:headEnd type="none" w="lg" len="med"/>
            <a:tailEnd type="stealth" w="med" len="med"/>
          </a:ln>
          <a:effectLst>
            <a:outerShdw blurRad="50800" dist="38100" dir="2700000" algn="tl" rotWithShape="0">
              <a:prstClr val="black">
                <a:alpha val="40000"/>
              </a:prstClr>
            </a:outerShdw>
          </a:effectLst>
        </p:spPr>
        <p:txBody>
          <a:bodyPr wrap="none" anchor="ctr"/>
          <a:lstStyle/>
          <a:p>
            <a:pPr>
              <a:defRPr/>
            </a:pPr>
            <a:endParaRPr lang="en-US" dirty="0"/>
          </a:p>
        </p:txBody>
      </p:sp>
      <p:sp>
        <p:nvSpPr>
          <p:cNvPr id="44" name="Line 75"/>
          <p:cNvSpPr>
            <a:spLocks noChangeShapeType="1"/>
          </p:cNvSpPr>
          <p:nvPr/>
        </p:nvSpPr>
        <p:spPr bwMode="auto">
          <a:xfrm flipH="1" flipV="1">
            <a:off x="2474913" y="3981450"/>
            <a:ext cx="254000" cy="0"/>
          </a:xfrm>
          <a:prstGeom prst="line">
            <a:avLst/>
          </a:prstGeom>
          <a:noFill/>
          <a:ln w="15875">
            <a:solidFill>
              <a:schemeClr val="tx1"/>
            </a:solidFill>
            <a:round/>
            <a:headEnd type="none" w="lg" len="med"/>
            <a:tailEnd type="stealth" w="med" len="med"/>
          </a:ln>
          <a:effectLst>
            <a:outerShdw blurRad="50800" dist="38100" dir="2700000" algn="tl" rotWithShape="0">
              <a:prstClr val="black">
                <a:alpha val="40000"/>
              </a:prstClr>
            </a:outerShdw>
          </a:effectLst>
        </p:spPr>
        <p:txBody>
          <a:bodyPr wrap="none" anchor="ctr"/>
          <a:lstStyle/>
          <a:p>
            <a:pPr>
              <a:defRPr/>
            </a:pPr>
            <a:endParaRPr lang="en-US" dirty="0"/>
          </a:p>
        </p:txBody>
      </p:sp>
      <p:sp>
        <p:nvSpPr>
          <p:cNvPr id="45" name="Line 75"/>
          <p:cNvSpPr>
            <a:spLocks noChangeShapeType="1"/>
          </p:cNvSpPr>
          <p:nvPr/>
        </p:nvSpPr>
        <p:spPr bwMode="auto">
          <a:xfrm>
            <a:off x="2306638" y="5794375"/>
            <a:ext cx="217487" cy="0"/>
          </a:xfrm>
          <a:prstGeom prst="line">
            <a:avLst/>
          </a:prstGeom>
          <a:noFill/>
          <a:ln w="15875">
            <a:solidFill>
              <a:schemeClr val="tx1"/>
            </a:solidFill>
            <a:round/>
            <a:headEnd type="none" w="lg" len="med"/>
            <a:tailEnd type="stealth" w="med" len="med"/>
          </a:ln>
          <a:effectLst>
            <a:outerShdw blurRad="50800" dist="38100" dir="2700000" algn="tl" rotWithShape="0">
              <a:prstClr val="black">
                <a:alpha val="40000"/>
              </a:prstClr>
            </a:outerShdw>
          </a:effectLst>
        </p:spPr>
        <p:txBody>
          <a:bodyPr wrap="none" anchor="ctr"/>
          <a:lstStyle/>
          <a:p>
            <a:pPr>
              <a:defRPr/>
            </a:pPr>
            <a:endParaRPr lang="en-US" dirty="0"/>
          </a:p>
        </p:txBody>
      </p:sp>
      <p:sp>
        <p:nvSpPr>
          <p:cNvPr id="46" name="Line 75"/>
          <p:cNvSpPr>
            <a:spLocks noChangeShapeType="1"/>
          </p:cNvSpPr>
          <p:nvPr/>
        </p:nvSpPr>
        <p:spPr bwMode="auto">
          <a:xfrm flipH="1" flipV="1">
            <a:off x="7246938" y="5676900"/>
            <a:ext cx="273050" cy="0"/>
          </a:xfrm>
          <a:prstGeom prst="line">
            <a:avLst/>
          </a:prstGeom>
          <a:noFill/>
          <a:ln w="15875">
            <a:solidFill>
              <a:schemeClr val="tx1"/>
            </a:solidFill>
            <a:round/>
            <a:headEnd type="none" w="lg" len="med"/>
            <a:tailEnd type="stealth" w="med" len="med"/>
          </a:ln>
          <a:effectLst>
            <a:outerShdw blurRad="50800" dist="38100" dir="2700000" algn="tl" rotWithShape="0">
              <a:prstClr val="black">
                <a:alpha val="40000"/>
              </a:prstClr>
            </a:outerShdw>
          </a:effectLst>
        </p:spPr>
        <p:txBody>
          <a:bodyPr wrap="none" anchor="ctr"/>
          <a:lstStyle/>
          <a:p>
            <a:pPr>
              <a:defRPr/>
            </a:pPr>
            <a:endParaRPr lang="en-US" dirty="0"/>
          </a:p>
        </p:txBody>
      </p:sp>
      <p:sp>
        <p:nvSpPr>
          <p:cNvPr id="28" name="Line 75"/>
          <p:cNvSpPr>
            <a:spLocks noChangeShapeType="1"/>
          </p:cNvSpPr>
          <p:nvPr/>
        </p:nvSpPr>
        <p:spPr bwMode="auto">
          <a:xfrm>
            <a:off x="1524000" y="2819400"/>
            <a:ext cx="0" cy="228600"/>
          </a:xfrm>
          <a:prstGeom prst="line">
            <a:avLst/>
          </a:prstGeom>
          <a:noFill/>
          <a:ln w="15875">
            <a:solidFill>
              <a:schemeClr val="tx1"/>
            </a:solidFill>
            <a:round/>
            <a:headEnd type="none" w="lg" len="med"/>
            <a:tailEnd type="stealth" w="med" len="med"/>
          </a:ln>
          <a:effectLst>
            <a:outerShdw blurRad="50800" dist="38100" dir="2700000" algn="tl" rotWithShape="0">
              <a:prstClr val="black">
                <a:alpha val="40000"/>
              </a:prstClr>
            </a:outerShdw>
          </a:effectLst>
        </p:spPr>
        <p:txBody>
          <a:bodyPr wrap="none" anchor="ctr"/>
          <a:lstStyle/>
          <a:p>
            <a:pPr>
              <a:defRPr/>
            </a:pP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National Employment Matrix</a:t>
            </a:r>
          </a:p>
        </p:txBody>
      </p:sp>
      <p:sp>
        <p:nvSpPr>
          <p:cNvPr id="5" name="Content Placeholder 4"/>
          <p:cNvSpPr>
            <a:spLocks noGrp="1"/>
          </p:cNvSpPr>
          <p:nvPr>
            <p:ph idx="1"/>
          </p:nvPr>
        </p:nvSpPr>
        <p:spPr>
          <a:xfrm>
            <a:off x="838200" y="1600200"/>
            <a:ext cx="7772400" cy="4602163"/>
          </a:xfrm>
        </p:spPr>
        <p:txBody>
          <a:bodyPr/>
          <a:lstStyle/>
          <a:p>
            <a:r>
              <a:rPr lang="en-US" dirty="0" smtClean="0"/>
              <a:t>Matrix or set of tables</a:t>
            </a:r>
          </a:p>
          <a:p>
            <a:pPr lvl="1"/>
            <a:r>
              <a:rPr lang="en-US" sz="2500" dirty="0" smtClean="0"/>
              <a:t>For each industry, the distribution of employment by occupation or “staffing pattern” </a:t>
            </a:r>
          </a:p>
          <a:p>
            <a:pPr lvl="1"/>
            <a:r>
              <a:rPr lang="en-US" sz="2500" dirty="0" smtClean="0"/>
              <a:t>Inverse matrix: for each occupation, the distribution of employment by industry</a:t>
            </a:r>
          </a:p>
          <a:p>
            <a:pPr lvl="1"/>
            <a:r>
              <a:rPr lang="en-US" sz="2500" dirty="0" smtClean="0"/>
              <a:t>293 industries by 750 occupations</a:t>
            </a:r>
          </a:p>
          <a:p>
            <a:pPr lvl="2"/>
            <a:r>
              <a:rPr lang="en-US" sz="2200" dirty="0" smtClean="0"/>
              <a:t>Self-employed and unpaid family workers treated as industry vectors</a:t>
            </a:r>
          </a:p>
          <a:p>
            <a:r>
              <a:rPr lang="en-US" dirty="0" smtClean="0"/>
              <a:t>Data shown as</a:t>
            </a:r>
          </a:p>
          <a:p>
            <a:pPr lvl="1"/>
            <a:r>
              <a:rPr lang="en-US" sz="2500" dirty="0" smtClean="0"/>
              <a:t>Percent distributions or “ratios”</a:t>
            </a:r>
          </a:p>
          <a:p>
            <a:pPr lvl="1"/>
            <a:r>
              <a:rPr lang="en-US" sz="2500" dirty="0" smtClean="0"/>
              <a:t>Cell employment = ratio x industry employment</a:t>
            </a:r>
          </a:p>
          <a:p>
            <a:pPr lvl="1"/>
            <a:endParaRPr lang="en-US" sz="2400" dirty="0" smtClean="0"/>
          </a:p>
        </p:txBody>
      </p:sp>
      <p:sp>
        <p:nvSpPr>
          <p:cNvPr id="6" name="Rectangle 5"/>
          <p:cNvSpPr/>
          <p:nvPr/>
        </p:nvSpPr>
        <p:spPr>
          <a:xfrm>
            <a:off x="8382000" y="6477000"/>
            <a:ext cx="380232" cy="276999"/>
          </a:xfrm>
          <a:prstGeom prst="rect">
            <a:avLst/>
          </a:prstGeom>
        </p:spPr>
        <p:txBody>
          <a:bodyPr wrap="none">
            <a:spAutoFit/>
          </a:bodyPr>
          <a:lstStyle/>
          <a:p>
            <a:fld id="{7D76D564-5361-4E4D-8DA5-A3EA098FA182}" type="slidenum">
              <a:rPr lang="en-US" sz="1200" smtClean="0">
                <a:latin typeface="Verdana" pitchFamily="34" charset="0"/>
              </a:rPr>
              <a:pPr/>
              <a:t>6</a:t>
            </a:fld>
            <a:endParaRPr lang="en-US" sz="1200" dirty="0">
              <a:latin typeface="Verdan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National Employment Matrix</a:t>
            </a:r>
          </a:p>
        </p:txBody>
      </p:sp>
      <p:sp>
        <p:nvSpPr>
          <p:cNvPr id="5" name="Content Placeholder 4"/>
          <p:cNvSpPr>
            <a:spLocks noGrp="1"/>
          </p:cNvSpPr>
          <p:nvPr>
            <p:ph idx="1"/>
          </p:nvPr>
        </p:nvSpPr>
        <p:spPr/>
        <p:txBody>
          <a:bodyPr/>
          <a:lstStyle/>
          <a:p>
            <a:r>
              <a:rPr lang="en-US" dirty="0" smtClean="0"/>
              <a:t>Base-year matrix (2008) data sources</a:t>
            </a:r>
          </a:p>
          <a:p>
            <a:pPr lvl="1"/>
            <a:r>
              <a:rPr lang="en-US" dirty="0" smtClean="0"/>
              <a:t>Occupational Employment Statistics (OES)</a:t>
            </a:r>
          </a:p>
          <a:p>
            <a:pPr lvl="2"/>
            <a:r>
              <a:rPr lang="en-US" dirty="0" smtClean="0"/>
              <a:t>Employer survey </a:t>
            </a:r>
          </a:p>
          <a:p>
            <a:pPr lvl="2"/>
            <a:r>
              <a:rPr lang="en-US" dirty="0" smtClean="0"/>
              <a:t>Wage and salary workers</a:t>
            </a:r>
          </a:p>
          <a:p>
            <a:pPr lvl="2"/>
            <a:r>
              <a:rPr lang="en-US" dirty="0" smtClean="0"/>
              <a:t>All industries except private households and most of agriculture</a:t>
            </a:r>
          </a:p>
          <a:p>
            <a:pPr lvl="1"/>
            <a:r>
              <a:rPr lang="en-US" dirty="0" smtClean="0"/>
              <a:t>Current Population Survey</a:t>
            </a:r>
          </a:p>
          <a:p>
            <a:pPr lvl="2"/>
            <a:r>
              <a:rPr lang="en-US" dirty="0" smtClean="0"/>
              <a:t>Household survey</a:t>
            </a:r>
          </a:p>
          <a:p>
            <a:pPr lvl="2"/>
            <a:r>
              <a:rPr lang="en-US" dirty="0" smtClean="0"/>
              <a:t>Self-employed and unpaid family workers</a:t>
            </a:r>
          </a:p>
          <a:p>
            <a:pPr lvl="2"/>
            <a:r>
              <a:rPr lang="en-US" dirty="0" smtClean="0"/>
              <a:t>Private household workers and most agriculture workers</a:t>
            </a:r>
          </a:p>
          <a:p>
            <a:pPr lvl="3"/>
            <a:endParaRPr lang="en-US" dirty="0" smtClean="0"/>
          </a:p>
        </p:txBody>
      </p:sp>
      <p:sp>
        <p:nvSpPr>
          <p:cNvPr id="6" name="Rectangle 5"/>
          <p:cNvSpPr/>
          <p:nvPr/>
        </p:nvSpPr>
        <p:spPr>
          <a:xfrm>
            <a:off x="8382000" y="6477000"/>
            <a:ext cx="380232" cy="276999"/>
          </a:xfrm>
          <a:prstGeom prst="rect">
            <a:avLst/>
          </a:prstGeom>
        </p:spPr>
        <p:txBody>
          <a:bodyPr wrap="none">
            <a:spAutoFit/>
          </a:bodyPr>
          <a:lstStyle/>
          <a:p>
            <a:fld id="{7D76D564-5361-4E4D-8DA5-A3EA098FA182}" type="slidenum">
              <a:rPr lang="en-US" sz="1200" smtClean="0">
                <a:latin typeface="Verdana" pitchFamily="34" charset="0"/>
              </a:rPr>
              <a:pPr/>
              <a:t>7</a:t>
            </a:fld>
            <a:endParaRPr lang="en-US" sz="1200" dirty="0">
              <a:latin typeface="Verdan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txBox="1">
            <a:spLocks noGrp="1"/>
          </p:cNvSpPr>
          <p:nvPr/>
        </p:nvSpPr>
        <p:spPr bwMode="auto">
          <a:xfrm>
            <a:off x="8305800" y="6477000"/>
            <a:ext cx="392112" cy="476250"/>
          </a:xfrm>
          <a:prstGeom prst="rect">
            <a:avLst/>
          </a:prstGeom>
          <a:noFill/>
          <a:ln w="9525">
            <a:noFill/>
            <a:miter lim="800000"/>
            <a:headEnd/>
            <a:tailEnd/>
          </a:ln>
        </p:spPr>
        <p:txBody>
          <a:bodyPr/>
          <a:lstStyle/>
          <a:p>
            <a:pPr algn="ctr"/>
            <a:fld id="{0A3A1133-F46D-4B58-B5D2-7DFE450EBDB4}" type="slidenum">
              <a:rPr lang="en-US" sz="1200">
                <a:latin typeface="Verdana" pitchFamily="34" charset="0"/>
              </a:rPr>
              <a:pPr algn="ctr"/>
              <a:t>8</a:t>
            </a:fld>
            <a:endParaRPr lang="en-US" sz="1200" dirty="0">
              <a:latin typeface="Verdana" pitchFamily="34" charset="0"/>
            </a:endParaRPr>
          </a:p>
        </p:txBody>
      </p:sp>
      <p:sp>
        <p:nvSpPr>
          <p:cNvPr id="38916" name="Title 6"/>
          <p:cNvSpPr>
            <a:spLocks noGrp="1"/>
          </p:cNvSpPr>
          <p:nvPr>
            <p:ph type="title"/>
          </p:nvPr>
        </p:nvSpPr>
        <p:spPr/>
        <p:txBody>
          <a:bodyPr/>
          <a:lstStyle/>
          <a:p>
            <a:pPr eaLnBrk="1" hangingPunct="1">
              <a:lnSpc>
                <a:spcPct val="95000"/>
              </a:lnSpc>
              <a:spcBef>
                <a:spcPts val="600"/>
              </a:spcBef>
            </a:pPr>
            <a:r>
              <a:rPr lang="en-US" dirty="0" smtClean="0"/>
              <a:t>Occupational Employment Statistics (OES) survey</a:t>
            </a:r>
          </a:p>
        </p:txBody>
      </p:sp>
      <p:sp>
        <p:nvSpPr>
          <p:cNvPr id="38915" name="Rectangle 7"/>
          <p:cNvSpPr>
            <a:spLocks noGrp="1" noChangeArrowheads="1"/>
          </p:cNvSpPr>
          <p:nvPr>
            <p:ph idx="1"/>
          </p:nvPr>
        </p:nvSpPr>
        <p:spPr>
          <a:xfrm>
            <a:off x="838200" y="1600200"/>
            <a:ext cx="7239000" cy="4800600"/>
          </a:xfrm>
        </p:spPr>
        <p:txBody>
          <a:bodyPr/>
          <a:lstStyle/>
          <a:p>
            <a:pPr eaLnBrk="1" hangingPunct="1">
              <a:lnSpc>
                <a:spcPct val="95000"/>
              </a:lnSpc>
              <a:spcBef>
                <a:spcPts val="600"/>
              </a:spcBef>
            </a:pPr>
            <a:r>
              <a:rPr lang="en-US" dirty="0" smtClean="0"/>
              <a:t>BLS establishment survey</a:t>
            </a:r>
          </a:p>
          <a:p>
            <a:pPr lvl="1" eaLnBrk="1" hangingPunct="1">
              <a:lnSpc>
                <a:spcPct val="95000"/>
              </a:lnSpc>
              <a:spcBef>
                <a:spcPts val="600"/>
              </a:spcBef>
            </a:pPr>
            <a:r>
              <a:rPr lang="en-US" dirty="0" smtClean="0"/>
              <a:t>Sample of 1.2 million establishments</a:t>
            </a:r>
          </a:p>
          <a:p>
            <a:pPr lvl="1" eaLnBrk="1" hangingPunct="1">
              <a:lnSpc>
                <a:spcPct val="95000"/>
              </a:lnSpc>
              <a:spcBef>
                <a:spcPts val="600"/>
              </a:spcBef>
            </a:pPr>
            <a:r>
              <a:rPr lang="en-US" dirty="0" smtClean="0"/>
              <a:t>Collected over 3-year period</a:t>
            </a:r>
          </a:p>
          <a:p>
            <a:pPr eaLnBrk="1" hangingPunct="1">
              <a:lnSpc>
                <a:spcPct val="95000"/>
              </a:lnSpc>
              <a:spcBef>
                <a:spcPts val="600"/>
              </a:spcBef>
            </a:pPr>
            <a:r>
              <a:rPr lang="en-US" dirty="0" smtClean="0"/>
              <a:t>Wage and salary employment</a:t>
            </a:r>
          </a:p>
          <a:p>
            <a:pPr lvl="1" eaLnBrk="1" hangingPunct="1">
              <a:lnSpc>
                <a:spcPct val="95000"/>
              </a:lnSpc>
              <a:spcBef>
                <a:spcPts val="600"/>
              </a:spcBef>
            </a:pPr>
            <a:r>
              <a:rPr lang="en-US" sz="2400" dirty="0" smtClean="0"/>
              <a:t>Total employment by occupation</a:t>
            </a:r>
          </a:p>
          <a:p>
            <a:pPr lvl="1" eaLnBrk="1" hangingPunct="1">
              <a:lnSpc>
                <a:spcPct val="95000"/>
              </a:lnSpc>
              <a:spcBef>
                <a:spcPts val="600"/>
              </a:spcBef>
            </a:pPr>
            <a:r>
              <a:rPr lang="en-US" sz="2400" dirty="0" smtClean="0"/>
              <a:t>Percent distribution of employment in each industry by occupation (staffing pattern)</a:t>
            </a:r>
          </a:p>
          <a:p>
            <a:pPr lvl="1" eaLnBrk="1" hangingPunct="1">
              <a:lnSpc>
                <a:spcPct val="95000"/>
              </a:lnSpc>
              <a:spcBef>
                <a:spcPts val="600"/>
              </a:spcBef>
            </a:pPr>
            <a:r>
              <a:rPr lang="en-US" sz="2400" dirty="0" smtClean="0"/>
              <a:t>About 800 detailed occupations</a:t>
            </a:r>
          </a:p>
          <a:p>
            <a:pPr eaLnBrk="1" hangingPunct="1">
              <a:lnSpc>
                <a:spcPct val="95000"/>
              </a:lnSpc>
              <a:spcBef>
                <a:spcPts val="600"/>
              </a:spcBef>
            </a:pPr>
            <a:r>
              <a:rPr lang="en-US" dirty="0" smtClean="0"/>
              <a:t>Hourly or annual wages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S White CONTENT slides">
  <a:themeElements>
    <a:clrScheme name="Custom 2">
      <a:dk1>
        <a:srgbClr val="002060"/>
      </a:dk1>
      <a:lt1>
        <a:sysClr val="window" lastClr="FFFFFF"/>
      </a:lt1>
      <a:dk2>
        <a:srgbClr val="002060"/>
      </a:dk2>
      <a:lt2>
        <a:srgbClr val="FFFFFF"/>
      </a:lt2>
      <a:accent1>
        <a:srgbClr val="3E3F67"/>
      </a:accent1>
      <a:accent2>
        <a:srgbClr val="FFC000"/>
      </a:accent2>
      <a:accent3>
        <a:srgbClr val="C00000"/>
      </a:accent3>
      <a:accent4>
        <a:srgbClr val="00B0F0"/>
      </a:accent4>
      <a:accent5>
        <a:srgbClr val="92D050"/>
      </a:accent5>
      <a:accent6>
        <a:srgbClr val="244448"/>
      </a:accent6>
      <a:hlink>
        <a:srgbClr val="002060"/>
      </a:hlink>
      <a:folHlink>
        <a:srgbClr val="7030A0"/>
      </a:folHlink>
    </a:clrScheme>
    <a:fontScheme name="BLS Font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chor="ctr">
        <a:normAutofit/>
      </a:bodyPr>
      <a:lstStyle>
        <a:defPPr marL="0" marR="0" indent="0" algn="ctr" defTabSz="914400" rtl="0" eaLnBrk="1" fontAlgn="auto" latinLnBrk="0" hangingPunct="1">
          <a:lnSpc>
            <a:spcPct val="100000"/>
          </a:lnSpc>
          <a:spcBef>
            <a:spcPct val="0"/>
          </a:spcBef>
          <a:spcAft>
            <a:spcPts val="0"/>
          </a:spcAft>
          <a:buClrTx/>
          <a:buSzTx/>
          <a:buFontTx/>
          <a:buNone/>
          <a:tabLst/>
          <a:defRPr kumimoji="0" sz="3600" b="0" i="0" u="none" strike="noStrike" kern="1200" cap="none" spc="0" normalizeH="0" baseline="0" noProof="0" dirty="0" smtClean="0">
            <a:ln>
              <a:noFill/>
            </a:ln>
            <a:solidFill>
              <a:schemeClr val="bg1"/>
            </a:solidFill>
            <a:effectLst/>
            <a:uLnTx/>
            <a:uFillTx/>
            <a:latin typeface="Tahoma" pitchFamily="34" charset="0"/>
            <a:ea typeface="+mj-ea"/>
            <a:cs typeface="Tahoma" pitchFamily="34" charset="0"/>
          </a:defRPr>
        </a:defPPr>
      </a:lstStyle>
    </a:txDef>
  </a:objectDefaults>
  <a:extraClrSchemeLst/>
</a:theme>
</file>

<file path=ppt/theme/theme2.xml><?xml version="1.0" encoding="utf-8"?>
<a:theme xmlns:a="http://schemas.openxmlformats.org/drawingml/2006/main" name="BLS CORE slides (use w/ either White or Blue CONTENT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39B13CEF98877429CBDA895D6B1C52D" ma:contentTypeVersion="0" ma:contentTypeDescription="Create a new document." ma:contentTypeScope="" ma:versionID="741f4ace9c0a3eb19c33d6c49e17c9e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2923C6C5-F9CD-43C0-967D-C7799E41F156}">
  <ds:schemaRefs>
    <ds:schemaRef ds:uri="http://schemas.microsoft.com/office/2006/metadata/properties"/>
  </ds:schemaRefs>
</ds:datastoreItem>
</file>

<file path=customXml/itemProps2.xml><?xml version="1.0" encoding="utf-8"?>
<ds:datastoreItem xmlns:ds="http://schemas.openxmlformats.org/officeDocument/2006/customXml" ds:itemID="{66A3B230-5F4A-4545-ABB3-03B3E678CFD4}">
  <ds:schemaRefs>
    <ds:schemaRef ds:uri="http://schemas.microsoft.com/sharepoint/v3/contenttype/forms"/>
  </ds:schemaRefs>
</ds:datastoreItem>
</file>

<file path=customXml/itemProps3.xml><?xml version="1.0" encoding="utf-8"?>
<ds:datastoreItem xmlns:ds="http://schemas.openxmlformats.org/officeDocument/2006/customXml" ds:itemID="{1EF8B0E6-4875-4C0B-BEBB-5A7577DF13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8176</TotalTime>
  <Words>3358</Words>
  <Application>Microsoft Office PowerPoint</Application>
  <PresentationFormat>On-screen Show (4:3)</PresentationFormat>
  <Paragraphs>1117</Paragraphs>
  <Slides>35</Slides>
  <Notes>26</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BLS White CONTENT slides</vt:lpstr>
      <vt:lpstr>BLS CORE slides (use w/ either White or Blue CONTENT Slides)</vt:lpstr>
      <vt:lpstr>Understanding Industry Staffing Patterns in U.S. Employment Projections</vt:lpstr>
      <vt:lpstr>Employment Projections</vt:lpstr>
      <vt:lpstr>BLS projections approach</vt:lpstr>
      <vt:lpstr>BLS projections approach</vt:lpstr>
      <vt:lpstr>What we project</vt:lpstr>
      <vt:lpstr>Employment projections process</vt:lpstr>
      <vt:lpstr>National Employment Matrix</vt:lpstr>
      <vt:lpstr>National Employment Matrix</vt:lpstr>
      <vt:lpstr>Occupational Employment Statistics (OES) survey</vt:lpstr>
      <vt:lpstr>OES data for  Residential building construction</vt:lpstr>
      <vt:lpstr>OES data for  Residential building construction</vt:lpstr>
      <vt:lpstr>National Employment Matrix</vt:lpstr>
      <vt:lpstr>National Employment Matrix</vt:lpstr>
      <vt:lpstr>National Employment Matrix</vt:lpstr>
      <vt:lpstr>National Employment Matrix,   Residential building construction</vt:lpstr>
      <vt:lpstr>Ratio Analysis</vt:lpstr>
      <vt:lpstr>Change Factors</vt:lpstr>
      <vt:lpstr>Rationales for Ratio Changes</vt:lpstr>
      <vt:lpstr>Change Factors</vt:lpstr>
      <vt:lpstr>Ratio Analysis</vt:lpstr>
      <vt:lpstr>Ratio Analysis</vt:lpstr>
      <vt:lpstr>Ratio Analysis Impact</vt:lpstr>
      <vt:lpstr>Ratio Analysis Impact</vt:lpstr>
      <vt:lpstr>Ratio Analysis Impact</vt:lpstr>
      <vt:lpstr>Ratio Analysis</vt:lpstr>
      <vt:lpstr>Ratio Analysis</vt:lpstr>
      <vt:lpstr>Using the matrix</vt:lpstr>
      <vt:lpstr>Largest occupations in Residential building construction</vt:lpstr>
      <vt:lpstr>Occupations concentrated in Residential building construction</vt:lpstr>
      <vt:lpstr>Industries where  most Carpenters work</vt:lpstr>
      <vt:lpstr>BLS projections products</vt:lpstr>
      <vt:lpstr>BLS projections products</vt:lpstr>
      <vt:lpstr>BLS projections products</vt:lpstr>
      <vt:lpstr>References</vt:lpstr>
      <vt:lpstr>   Thank you!</vt:lpstr>
    </vt:vector>
  </TitlesOfParts>
  <Company>Bureau of Labor Statistics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Sodergren_M</dc:creator>
  <cp:lastModifiedBy>Amanda Kerry</cp:lastModifiedBy>
  <cp:revision>886</cp:revision>
  <dcterms:created xsi:type="dcterms:W3CDTF">2008-10-16T16:43:40Z</dcterms:created>
  <dcterms:modified xsi:type="dcterms:W3CDTF">2011-09-21T09:57:25Z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0x010100139B13CEF98877429CBDA895D6B1C52D</vt:lpwstr>
  </property>
  <property fmtid="{D5CDD505-2E9C-101B-9397-08002B2CF9AE}" pid="3" name="PublishingExpirationDate">
    <vt:lpwstr/>
  </property>
  <property fmtid="{D5CDD505-2E9C-101B-9397-08002B2CF9AE}" pid="4" name="PublishingStartDate">
    <vt:lpwstr/>
  </property>
</Properties>
</file>