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76" r:id="rId3"/>
    <p:sldId id="268" r:id="rId4"/>
    <p:sldId id="279" r:id="rId5"/>
    <p:sldId id="284" r:id="rId6"/>
    <p:sldId id="259" r:id="rId7"/>
    <p:sldId id="260" r:id="rId8"/>
    <p:sldId id="280" r:id="rId9"/>
    <p:sldId id="261" r:id="rId10"/>
    <p:sldId id="265" r:id="rId11"/>
    <p:sldId id="272" r:id="rId12"/>
    <p:sldId id="266" r:id="rId13"/>
    <p:sldId id="269" r:id="rId14"/>
    <p:sldId id="277" r:id="rId15"/>
    <p:sldId id="278" r:id="rId16"/>
    <p:sldId id="264" r:id="rId17"/>
    <p:sldId id="275" r:id="rId18"/>
    <p:sldId id="286" r:id="rId19"/>
    <p:sldId id="273" r:id="rId20"/>
    <p:sldId id="285" r:id="rId21"/>
    <p:sldId id="274" r:id="rId22"/>
    <p:sldId id="283" r:id="rId23"/>
    <p:sldId id="270" r:id="rId24"/>
    <p:sldId id="26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86" autoAdjust="0"/>
  </p:normalViewPr>
  <p:slideViewPr>
    <p:cSldViewPr>
      <p:cViewPr varScale="1">
        <p:scale>
          <a:sx n="41" d="100"/>
          <a:sy n="41" d="100"/>
        </p:scale>
        <p:origin x="-66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63A753-A4AD-4641-BFE4-16AC0DF2F104}"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GB"/>
        </a:p>
      </dgm:t>
    </dgm:pt>
    <dgm:pt modelId="{57A8B045-BB97-4C77-A79D-2182F272162C}">
      <dgm:prSet phldrT="[Text]" custT="1"/>
      <dgm:spPr/>
      <dgm:t>
        <a:bodyPr/>
        <a:lstStyle/>
        <a:p>
          <a:r>
            <a:rPr lang="en-GB" sz="3800" dirty="0" smtClean="0">
              <a:solidFill>
                <a:srgbClr val="FFFF00"/>
              </a:solidFill>
            </a:rPr>
            <a:t>How does work fit into my life ?</a:t>
          </a:r>
        </a:p>
        <a:p>
          <a:r>
            <a:rPr lang="en-GB" sz="1800" dirty="0" smtClean="0">
              <a:solidFill>
                <a:srgbClr val="FFFF00"/>
              </a:solidFill>
            </a:rPr>
            <a:t>Leave the job?  Go part time ? </a:t>
          </a:r>
          <a:endParaRPr lang="en-GB" sz="1800" dirty="0">
            <a:solidFill>
              <a:srgbClr val="FFFF00"/>
            </a:solidFill>
          </a:endParaRPr>
        </a:p>
      </dgm:t>
    </dgm:pt>
    <dgm:pt modelId="{DE7FF011-4D4F-4C3E-9108-2060DD95305B}" type="parTrans" cxnId="{20974C33-E667-4711-AD88-ABD3DB317176}">
      <dgm:prSet/>
      <dgm:spPr/>
      <dgm:t>
        <a:bodyPr/>
        <a:lstStyle/>
        <a:p>
          <a:endParaRPr lang="en-GB"/>
        </a:p>
      </dgm:t>
    </dgm:pt>
    <dgm:pt modelId="{D0E9AABA-5FDE-45A0-B6A9-992CAD7415DD}" type="sibTrans" cxnId="{20974C33-E667-4711-AD88-ABD3DB317176}">
      <dgm:prSet/>
      <dgm:spPr/>
      <dgm:t>
        <a:bodyPr/>
        <a:lstStyle/>
        <a:p>
          <a:endParaRPr lang="en-GB"/>
        </a:p>
      </dgm:t>
    </dgm:pt>
    <dgm:pt modelId="{89819975-A9DD-4913-9863-2361EE8B0AAD}">
      <dgm:prSet phldrT="[Text]" custT="1"/>
      <dgm:spPr/>
      <dgm:t>
        <a:bodyPr/>
        <a:lstStyle/>
        <a:p>
          <a:r>
            <a:rPr lang="en-GB" sz="3800" dirty="0" smtClean="0"/>
            <a:t>Reduce risk exposure</a:t>
          </a:r>
        </a:p>
        <a:p>
          <a:r>
            <a:rPr lang="en-GB" sz="1800" dirty="0" smtClean="0"/>
            <a:t>e.g. Culture change; Tackle bullying; Work design</a:t>
          </a:r>
        </a:p>
        <a:p>
          <a:endParaRPr lang="en-GB" sz="1800" dirty="0"/>
        </a:p>
      </dgm:t>
    </dgm:pt>
    <dgm:pt modelId="{56D586F6-1458-4713-8269-083A3628CAF9}" type="parTrans" cxnId="{49D37128-DB5E-412E-9573-2CF3E229575B}">
      <dgm:prSet/>
      <dgm:spPr/>
      <dgm:t>
        <a:bodyPr/>
        <a:lstStyle/>
        <a:p>
          <a:endParaRPr lang="en-GB"/>
        </a:p>
      </dgm:t>
    </dgm:pt>
    <dgm:pt modelId="{CE66A67F-185A-45A4-99CF-9A27A0903BFC}" type="sibTrans" cxnId="{49D37128-DB5E-412E-9573-2CF3E229575B}">
      <dgm:prSet/>
      <dgm:spPr/>
      <dgm:t>
        <a:bodyPr/>
        <a:lstStyle/>
        <a:p>
          <a:endParaRPr lang="en-GB"/>
        </a:p>
      </dgm:t>
    </dgm:pt>
    <dgm:pt modelId="{315354ED-82C9-42F8-BB3D-3C03BDC76BD7}">
      <dgm:prSet phldrT="[Text]" custT="1"/>
      <dgm:spPr/>
      <dgm:t>
        <a:bodyPr/>
        <a:lstStyle/>
        <a:p>
          <a:r>
            <a:rPr lang="en-GB" sz="3200" dirty="0" smtClean="0">
              <a:solidFill>
                <a:srgbClr val="FFFF00"/>
              </a:solidFill>
            </a:rPr>
            <a:t>Work adjustment</a:t>
          </a:r>
        </a:p>
        <a:p>
          <a:r>
            <a:rPr lang="en-GB" sz="1800" dirty="0" smtClean="0">
              <a:solidFill>
                <a:srgbClr val="FFFF00"/>
              </a:solidFill>
            </a:rPr>
            <a:t>Can I renegotiate my role ?</a:t>
          </a:r>
        </a:p>
        <a:p>
          <a:r>
            <a:rPr lang="en-GB" sz="1800" dirty="0" smtClean="0">
              <a:solidFill>
                <a:srgbClr val="FFFF00"/>
              </a:solidFill>
            </a:rPr>
            <a:t>Can I develop through training ?</a:t>
          </a:r>
        </a:p>
        <a:p>
          <a:endParaRPr lang="en-GB" sz="2800" dirty="0"/>
        </a:p>
      </dgm:t>
    </dgm:pt>
    <dgm:pt modelId="{EA9D4FAC-EB3F-4E99-9511-09D95D92A1F0}" type="parTrans" cxnId="{95DFD32E-6BC9-4B60-B565-306DBB529A04}">
      <dgm:prSet/>
      <dgm:spPr/>
      <dgm:t>
        <a:bodyPr/>
        <a:lstStyle/>
        <a:p>
          <a:endParaRPr lang="en-GB"/>
        </a:p>
      </dgm:t>
    </dgm:pt>
    <dgm:pt modelId="{7DF0C5A9-46B4-451C-A621-354A4B77C95E}" type="sibTrans" cxnId="{95DFD32E-6BC9-4B60-B565-306DBB529A04}">
      <dgm:prSet/>
      <dgm:spPr/>
      <dgm:t>
        <a:bodyPr/>
        <a:lstStyle/>
        <a:p>
          <a:endParaRPr lang="en-GB"/>
        </a:p>
      </dgm:t>
    </dgm:pt>
    <dgm:pt modelId="{55D383E9-BB3B-4F27-9E70-897AA2ED20BA}">
      <dgm:prSet custT="1"/>
      <dgm:spPr/>
      <dgm:t>
        <a:bodyPr/>
        <a:lstStyle/>
        <a:p>
          <a:r>
            <a:rPr lang="en-GB" sz="3200" dirty="0" smtClean="0"/>
            <a:t>Strengthen the individual</a:t>
          </a:r>
        </a:p>
        <a:p>
          <a:r>
            <a:rPr lang="en-GB" sz="1800" dirty="0" smtClean="0"/>
            <a:t>e.g. CBT based training </a:t>
          </a:r>
        </a:p>
      </dgm:t>
    </dgm:pt>
    <dgm:pt modelId="{E95892C3-5D54-4A20-ADB9-D6F8D520788F}" type="parTrans" cxnId="{60BF9533-45D5-4343-B646-0FBC46BDC754}">
      <dgm:prSet/>
      <dgm:spPr/>
      <dgm:t>
        <a:bodyPr/>
        <a:lstStyle/>
        <a:p>
          <a:endParaRPr lang="en-GB"/>
        </a:p>
      </dgm:t>
    </dgm:pt>
    <dgm:pt modelId="{D8E9DDA7-2FD0-4A6C-9345-F9BDB71C8746}" type="sibTrans" cxnId="{60BF9533-45D5-4343-B646-0FBC46BDC754}">
      <dgm:prSet/>
      <dgm:spPr/>
      <dgm:t>
        <a:bodyPr/>
        <a:lstStyle/>
        <a:p>
          <a:endParaRPr lang="en-GB"/>
        </a:p>
      </dgm:t>
    </dgm:pt>
    <dgm:pt modelId="{FA9DBF5A-67DD-4975-B129-40E7DE922019}" type="pres">
      <dgm:prSet presAssocID="{BF63A753-A4AD-4641-BFE4-16AC0DF2F104}" presName="diagram" presStyleCnt="0">
        <dgm:presLayoutVars>
          <dgm:dir/>
          <dgm:resizeHandles val="exact"/>
        </dgm:presLayoutVars>
      </dgm:prSet>
      <dgm:spPr/>
      <dgm:t>
        <a:bodyPr/>
        <a:lstStyle/>
        <a:p>
          <a:endParaRPr lang="en-GB"/>
        </a:p>
      </dgm:t>
    </dgm:pt>
    <dgm:pt modelId="{A98CAF9B-B5DA-4C21-8745-16B510821E67}" type="pres">
      <dgm:prSet presAssocID="{55D383E9-BB3B-4F27-9E70-897AA2ED20BA}" presName="node" presStyleLbl="node1" presStyleIdx="0" presStyleCnt="4">
        <dgm:presLayoutVars>
          <dgm:bulletEnabled val="1"/>
        </dgm:presLayoutVars>
      </dgm:prSet>
      <dgm:spPr/>
      <dgm:t>
        <a:bodyPr/>
        <a:lstStyle/>
        <a:p>
          <a:endParaRPr lang="en-GB"/>
        </a:p>
      </dgm:t>
    </dgm:pt>
    <dgm:pt modelId="{C79AB8F1-453A-48D9-B27B-20DB3BE6E362}" type="pres">
      <dgm:prSet presAssocID="{D8E9DDA7-2FD0-4A6C-9345-F9BDB71C8746}" presName="sibTrans" presStyleCnt="0"/>
      <dgm:spPr/>
    </dgm:pt>
    <dgm:pt modelId="{0E88F61F-A1D7-4C13-96F2-AE7347EB36E2}" type="pres">
      <dgm:prSet presAssocID="{57A8B045-BB97-4C77-A79D-2182F272162C}" presName="node" presStyleLbl="node1" presStyleIdx="1" presStyleCnt="4">
        <dgm:presLayoutVars>
          <dgm:bulletEnabled val="1"/>
        </dgm:presLayoutVars>
      </dgm:prSet>
      <dgm:spPr/>
      <dgm:t>
        <a:bodyPr/>
        <a:lstStyle/>
        <a:p>
          <a:endParaRPr lang="en-GB"/>
        </a:p>
      </dgm:t>
    </dgm:pt>
    <dgm:pt modelId="{EACB966B-AA89-4926-AE10-642FCD52D9AE}" type="pres">
      <dgm:prSet presAssocID="{D0E9AABA-5FDE-45A0-B6A9-992CAD7415DD}" presName="sibTrans" presStyleCnt="0"/>
      <dgm:spPr/>
    </dgm:pt>
    <dgm:pt modelId="{F194CFB6-3ABC-4798-85EE-117F0CE34ECE}" type="pres">
      <dgm:prSet presAssocID="{89819975-A9DD-4913-9863-2361EE8B0AAD}" presName="node" presStyleLbl="node1" presStyleIdx="2" presStyleCnt="4" custScaleY="100031">
        <dgm:presLayoutVars>
          <dgm:bulletEnabled val="1"/>
        </dgm:presLayoutVars>
      </dgm:prSet>
      <dgm:spPr/>
      <dgm:t>
        <a:bodyPr/>
        <a:lstStyle/>
        <a:p>
          <a:endParaRPr lang="en-GB"/>
        </a:p>
      </dgm:t>
    </dgm:pt>
    <dgm:pt modelId="{EF276DBA-AF46-4EA0-826F-56BC08FDB738}" type="pres">
      <dgm:prSet presAssocID="{CE66A67F-185A-45A4-99CF-9A27A0903BFC}" presName="sibTrans" presStyleCnt="0"/>
      <dgm:spPr/>
    </dgm:pt>
    <dgm:pt modelId="{50E2F978-FA41-4427-9034-98AA780F8D7D}" type="pres">
      <dgm:prSet presAssocID="{315354ED-82C9-42F8-BB3D-3C03BDC76BD7}" presName="node" presStyleLbl="node1" presStyleIdx="3" presStyleCnt="4">
        <dgm:presLayoutVars>
          <dgm:bulletEnabled val="1"/>
        </dgm:presLayoutVars>
      </dgm:prSet>
      <dgm:spPr/>
      <dgm:t>
        <a:bodyPr/>
        <a:lstStyle/>
        <a:p>
          <a:endParaRPr lang="en-GB"/>
        </a:p>
      </dgm:t>
    </dgm:pt>
  </dgm:ptLst>
  <dgm:cxnLst>
    <dgm:cxn modelId="{BF8849DF-47BD-4527-98D8-A6E4C35E4A0F}" type="presOf" srcId="{BF63A753-A4AD-4641-BFE4-16AC0DF2F104}" destId="{FA9DBF5A-67DD-4975-B129-40E7DE922019}" srcOrd="0" destOrd="0" presId="urn:microsoft.com/office/officeart/2005/8/layout/default#1"/>
    <dgm:cxn modelId="{49D37128-DB5E-412E-9573-2CF3E229575B}" srcId="{BF63A753-A4AD-4641-BFE4-16AC0DF2F104}" destId="{89819975-A9DD-4913-9863-2361EE8B0AAD}" srcOrd="2" destOrd="0" parTransId="{56D586F6-1458-4713-8269-083A3628CAF9}" sibTransId="{CE66A67F-185A-45A4-99CF-9A27A0903BFC}"/>
    <dgm:cxn modelId="{E6D2F7EB-C525-4C79-8195-2C84B84008DC}" type="presOf" srcId="{57A8B045-BB97-4C77-A79D-2182F272162C}" destId="{0E88F61F-A1D7-4C13-96F2-AE7347EB36E2}" srcOrd="0" destOrd="0" presId="urn:microsoft.com/office/officeart/2005/8/layout/default#1"/>
    <dgm:cxn modelId="{95DFD32E-6BC9-4B60-B565-306DBB529A04}" srcId="{BF63A753-A4AD-4641-BFE4-16AC0DF2F104}" destId="{315354ED-82C9-42F8-BB3D-3C03BDC76BD7}" srcOrd="3" destOrd="0" parTransId="{EA9D4FAC-EB3F-4E99-9511-09D95D92A1F0}" sibTransId="{7DF0C5A9-46B4-451C-A621-354A4B77C95E}"/>
    <dgm:cxn modelId="{C4184DFF-5515-412D-AAA2-0205B45ECE7B}" type="presOf" srcId="{89819975-A9DD-4913-9863-2361EE8B0AAD}" destId="{F194CFB6-3ABC-4798-85EE-117F0CE34ECE}" srcOrd="0" destOrd="0" presId="urn:microsoft.com/office/officeart/2005/8/layout/default#1"/>
    <dgm:cxn modelId="{03B7AF8A-EF35-4A1C-902E-750787BE4ACD}" type="presOf" srcId="{315354ED-82C9-42F8-BB3D-3C03BDC76BD7}" destId="{50E2F978-FA41-4427-9034-98AA780F8D7D}" srcOrd="0" destOrd="0" presId="urn:microsoft.com/office/officeart/2005/8/layout/default#1"/>
    <dgm:cxn modelId="{23297ACC-E36A-4C7D-A59F-96158C5DD6CC}" type="presOf" srcId="{55D383E9-BB3B-4F27-9E70-897AA2ED20BA}" destId="{A98CAF9B-B5DA-4C21-8745-16B510821E67}" srcOrd="0" destOrd="0" presId="urn:microsoft.com/office/officeart/2005/8/layout/default#1"/>
    <dgm:cxn modelId="{20974C33-E667-4711-AD88-ABD3DB317176}" srcId="{BF63A753-A4AD-4641-BFE4-16AC0DF2F104}" destId="{57A8B045-BB97-4C77-A79D-2182F272162C}" srcOrd="1" destOrd="0" parTransId="{DE7FF011-4D4F-4C3E-9108-2060DD95305B}" sibTransId="{D0E9AABA-5FDE-45A0-B6A9-992CAD7415DD}"/>
    <dgm:cxn modelId="{60BF9533-45D5-4343-B646-0FBC46BDC754}" srcId="{BF63A753-A4AD-4641-BFE4-16AC0DF2F104}" destId="{55D383E9-BB3B-4F27-9E70-897AA2ED20BA}" srcOrd="0" destOrd="0" parTransId="{E95892C3-5D54-4A20-ADB9-D6F8D520788F}" sibTransId="{D8E9DDA7-2FD0-4A6C-9345-F9BDB71C8746}"/>
    <dgm:cxn modelId="{5A008167-CBBD-46BA-8E11-007F9611FCCE}" type="presParOf" srcId="{FA9DBF5A-67DD-4975-B129-40E7DE922019}" destId="{A98CAF9B-B5DA-4C21-8745-16B510821E67}" srcOrd="0" destOrd="0" presId="urn:microsoft.com/office/officeart/2005/8/layout/default#1"/>
    <dgm:cxn modelId="{C91BCFA4-4A4D-4612-8F2E-BDD043DFDC38}" type="presParOf" srcId="{FA9DBF5A-67DD-4975-B129-40E7DE922019}" destId="{C79AB8F1-453A-48D9-B27B-20DB3BE6E362}" srcOrd="1" destOrd="0" presId="urn:microsoft.com/office/officeart/2005/8/layout/default#1"/>
    <dgm:cxn modelId="{4DD5795C-AF37-4A96-A09E-EF124AD516CE}" type="presParOf" srcId="{FA9DBF5A-67DD-4975-B129-40E7DE922019}" destId="{0E88F61F-A1D7-4C13-96F2-AE7347EB36E2}" srcOrd="2" destOrd="0" presId="urn:microsoft.com/office/officeart/2005/8/layout/default#1"/>
    <dgm:cxn modelId="{BFF6CAA5-5CAF-49E5-AA7D-A454B8D5286D}" type="presParOf" srcId="{FA9DBF5A-67DD-4975-B129-40E7DE922019}" destId="{EACB966B-AA89-4926-AE10-642FCD52D9AE}" srcOrd="3" destOrd="0" presId="urn:microsoft.com/office/officeart/2005/8/layout/default#1"/>
    <dgm:cxn modelId="{253E35BC-24A6-47E2-92E3-FB9E5F04851D}" type="presParOf" srcId="{FA9DBF5A-67DD-4975-B129-40E7DE922019}" destId="{F194CFB6-3ABC-4798-85EE-117F0CE34ECE}" srcOrd="4" destOrd="0" presId="urn:microsoft.com/office/officeart/2005/8/layout/default#1"/>
    <dgm:cxn modelId="{F62C05A6-5F6A-4591-8D43-80C73B91C114}" type="presParOf" srcId="{FA9DBF5A-67DD-4975-B129-40E7DE922019}" destId="{EF276DBA-AF46-4EA0-826F-56BC08FDB738}" srcOrd="5" destOrd="0" presId="urn:microsoft.com/office/officeart/2005/8/layout/default#1"/>
    <dgm:cxn modelId="{E3622983-6E1F-4B79-A084-F55386ACEC90}" type="presParOf" srcId="{FA9DBF5A-67DD-4975-B129-40E7DE922019}" destId="{50E2F978-FA41-4427-9034-98AA780F8D7D}" srcOrd="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516C44-EE65-4953-8AF6-9C7750D81071}" type="datetimeFigureOut">
              <a:rPr lang="en-GB" smtClean="0"/>
              <a:pPr/>
              <a:t>29/03/2012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CAE848-CD03-4AB6-9E0B-B38BCD3AE75D}" type="slidenum">
              <a:rPr lang="en-GB" smtClean="0"/>
              <a:pPr/>
              <a:t>‹#›</a:t>
            </a:fld>
            <a:endParaRPr lang="en-GB"/>
          </a:p>
        </p:txBody>
      </p:sp>
    </p:spTree>
    <p:extLst>
      <p:ext uri="{BB962C8B-B14F-4D97-AF65-F5344CB8AC3E}">
        <p14:creationId xmlns:p14="http://schemas.microsoft.com/office/powerpoint/2010/main" val="3324875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DCAE848-CD03-4AB6-9E0B-B38BCD3AE75D}" type="slidenum">
              <a:rPr lang="en-GB" smtClean="0"/>
              <a:pPr/>
              <a:t>17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92B9527-FA03-4D92-A295-8D00C2B6158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CFE8E3-1D0A-4177-BA2E-792ED17B82EC}" type="datetimeFigureOut">
              <a:rPr lang="en-GB" smtClean="0"/>
              <a:pPr/>
              <a:t>29/03/2012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AE1835-B59E-4A18-A978-F48589DEE8E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CFE8E3-1D0A-4177-BA2E-792ED17B82EC}" type="datetimeFigureOut">
              <a:rPr lang="en-GB" smtClean="0"/>
              <a:pPr/>
              <a:t>29/03/2012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E1835-B59E-4A18-A978-F48589DEE8E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rcpsych.ac.uk/mentalhealthinfo/workandmentalhealth.asp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p.robertson@napier.ac.uk"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tes2.scran.ac.uk/Warp/Wilfred-Owen.htm" TargetMode="External"/><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smtClean="0"/>
              <a:t/>
            </a:r>
            <a:br>
              <a:rPr lang="en-GB" b="1" dirty="0" smtClean="0"/>
            </a:br>
            <a:r>
              <a:rPr lang="en-GB" b="1" dirty="0" smtClean="0"/>
              <a:t>Employee well-being, </a:t>
            </a:r>
            <a:br>
              <a:rPr lang="en-GB" b="1" dirty="0" smtClean="0"/>
            </a:br>
            <a:r>
              <a:rPr lang="en-GB" b="1" dirty="0" smtClean="0"/>
              <a:t>mental health </a:t>
            </a:r>
            <a:br>
              <a:rPr lang="en-GB" b="1" dirty="0" smtClean="0"/>
            </a:br>
            <a:r>
              <a:rPr lang="en-GB" b="1" dirty="0" smtClean="0"/>
              <a:t>and careers guidance</a:t>
            </a:r>
            <a:endParaRPr lang="en-GB" b="1" dirty="0"/>
          </a:p>
        </p:txBody>
      </p:sp>
      <p:sp>
        <p:nvSpPr>
          <p:cNvPr id="3" name="Subtitle 2"/>
          <p:cNvSpPr>
            <a:spLocks noGrp="1"/>
          </p:cNvSpPr>
          <p:nvPr>
            <p:ph type="subTitle" idx="1"/>
          </p:nvPr>
        </p:nvSpPr>
        <p:spPr/>
        <p:txBody>
          <a:bodyPr>
            <a:normAutofit fontScale="92500"/>
          </a:bodyPr>
          <a:lstStyle/>
          <a:p>
            <a:endParaRPr lang="en-GB" b="1" i="1" dirty="0"/>
          </a:p>
          <a:p>
            <a:r>
              <a:rPr lang="en-GB" sz="2800" b="1" dirty="0" smtClean="0">
                <a:solidFill>
                  <a:schemeClr val="tx1">
                    <a:lumMod val="75000"/>
                    <a:lumOff val="25000"/>
                  </a:schemeClr>
                </a:solidFill>
              </a:rPr>
              <a:t>Pete Robertson</a:t>
            </a:r>
          </a:p>
          <a:p>
            <a:r>
              <a:rPr lang="en-GB" sz="2000" b="1" dirty="0" smtClean="0"/>
              <a:t>Lecturer/Programme Leader </a:t>
            </a:r>
          </a:p>
          <a:p>
            <a:r>
              <a:rPr lang="en-GB" sz="2000" b="1" dirty="0" smtClean="0"/>
              <a:t>Postgraduate Diploma in Career Guidance and Development </a:t>
            </a:r>
            <a:endParaRPr lang="en-GB" sz="2000" b="1" dirty="0"/>
          </a:p>
        </p:txBody>
      </p:sp>
      <p:pic>
        <p:nvPicPr>
          <p:cNvPr id="1026" name="Picture 2" descr="http://staff.napier.ac.uk/services/CorporateAffairs/marketing/PublishingImages/EdNapUni_Logo_RGB.jpg"/>
          <p:cNvPicPr>
            <a:picLocks noChangeAspect="1" noChangeArrowheads="1"/>
          </p:cNvPicPr>
          <p:nvPr/>
        </p:nvPicPr>
        <p:blipFill>
          <a:blip r:embed="rId2" cstate="print"/>
          <a:srcRect/>
          <a:stretch>
            <a:fillRect/>
          </a:stretch>
        </p:blipFill>
        <p:spPr bwMode="auto">
          <a:xfrm>
            <a:off x="4588718" y="332657"/>
            <a:ext cx="4245089" cy="129614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70C0"/>
                </a:solidFill>
              </a:rPr>
              <a:t>Marginal work</a:t>
            </a:r>
            <a:endParaRPr lang="en-GB" dirty="0">
              <a:solidFill>
                <a:srgbClr val="0070C0"/>
              </a:solidFill>
            </a:endParaRPr>
          </a:p>
        </p:txBody>
      </p:sp>
      <p:sp>
        <p:nvSpPr>
          <p:cNvPr id="4" name="Content Placeholder 3"/>
          <p:cNvSpPr>
            <a:spLocks noGrp="1"/>
          </p:cNvSpPr>
          <p:nvPr>
            <p:ph idx="1"/>
          </p:nvPr>
        </p:nvSpPr>
        <p:spPr/>
        <p:txBody>
          <a:bodyPr>
            <a:normAutofit/>
          </a:bodyPr>
          <a:lstStyle/>
          <a:p>
            <a:r>
              <a:rPr lang="en-GB" dirty="0" smtClean="0"/>
              <a:t>Most accessible to unemployed with health conditions</a:t>
            </a:r>
          </a:p>
          <a:p>
            <a:r>
              <a:rPr lang="en-GB" dirty="0" smtClean="0"/>
              <a:t>Insecure, temporary, low status, servile</a:t>
            </a:r>
          </a:p>
          <a:p>
            <a:r>
              <a:rPr lang="en-GB" dirty="0" smtClean="0"/>
              <a:t>Underemployment  </a:t>
            </a:r>
          </a:p>
          <a:p>
            <a:pPr lvl="1"/>
            <a:r>
              <a:rPr lang="en-GB" dirty="0" smtClean="0"/>
              <a:t>pay, hours, qualifications, experience</a:t>
            </a:r>
          </a:p>
          <a:p>
            <a:r>
              <a:rPr lang="en-GB" dirty="0" smtClean="0"/>
              <a:t>May lead to unemployment, not secure work</a:t>
            </a:r>
          </a:p>
          <a:p>
            <a:r>
              <a:rPr lang="en-GB" dirty="0" smtClean="0"/>
              <a:t>Results in fractured employment biographies</a:t>
            </a:r>
          </a:p>
          <a:p>
            <a:pPr lvl="1"/>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solidFill>
                  <a:srgbClr val="0070C0"/>
                </a:solidFill>
              </a:rPr>
              <a:t>Problems with the stress </a:t>
            </a:r>
            <a:br>
              <a:rPr lang="en-GB" dirty="0" smtClean="0">
                <a:solidFill>
                  <a:srgbClr val="0070C0"/>
                </a:solidFill>
              </a:rPr>
            </a:br>
            <a:r>
              <a:rPr lang="en-GB" dirty="0" smtClean="0">
                <a:solidFill>
                  <a:srgbClr val="0070C0"/>
                </a:solidFill>
              </a:rPr>
              <a:t>management industry</a:t>
            </a:r>
            <a:r>
              <a:rPr lang="en-GB" dirty="0" smtClean="0"/>
              <a:t/>
            </a:r>
            <a:br>
              <a:rPr lang="en-GB" dirty="0" smtClean="0"/>
            </a:br>
            <a:endParaRPr lang="en-GB" dirty="0"/>
          </a:p>
        </p:txBody>
      </p:sp>
      <p:sp>
        <p:nvSpPr>
          <p:cNvPr id="3" name="Content Placeholder 2"/>
          <p:cNvSpPr>
            <a:spLocks noGrp="1"/>
          </p:cNvSpPr>
          <p:nvPr>
            <p:ph idx="1"/>
          </p:nvPr>
        </p:nvSpPr>
        <p:spPr/>
        <p:txBody>
          <a:bodyPr>
            <a:normAutofit lnSpcReduction="10000"/>
          </a:bodyPr>
          <a:lstStyle/>
          <a:p>
            <a:endParaRPr lang="en-GB" dirty="0" smtClean="0"/>
          </a:p>
          <a:p>
            <a:pPr>
              <a:buFont typeface="Wingdings" pitchFamily="2" charset="2"/>
              <a:buChar char="v"/>
            </a:pPr>
            <a:r>
              <a:rPr lang="en-GB" dirty="0" smtClean="0"/>
              <a:t>Locates responsibility for causes and management of distress within the individual</a:t>
            </a:r>
          </a:p>
          <a:p>
            <a:pPr>
              <a:buFont typeface="Wingdings" pitchFamily="2" charset="2"/>
              <a:buChar char="v"/>
            </a:pPr>
            <a:r>
              <a:rPr lang="en-GB" dirty="0" smtClean="0"/>
              <a:t>Focus on anxiety ignores the complexity of emotion at work</a:t>
            </a:r>
            <a:endParaRPr lang="en-GB" i="1" dirty="0" smtClean="0"/>
          </a:p>
          <a:p>
            <a:pPr>
              <a:buFont typeface="Wingdings" pitchFamily="2" charset="2"/>
              <a:buChar char="v"/>
            </a:pPr>
            <a:r>
              <a:rPr lang="en-GB" dirty="0" smtClean="0"/>
              <a:t>Implies work is usually </a:t>
            </a:r>
            <a:r>
              <a:rPr lang="en-GB" dirty="0" err="1" smtClean="0"/>
              <a:t>pathenogenic</a:t>
            </a:r>
            <a:endParaRPr lang="en-GB" dirty="0" smtClean="0"/>
          </a:p>
          <a:p>
            <a:pPr>
              <a:buFont typeface="Wingdings" pitchFamily="2" charset="2"/>
              <a:buChar char="v"/>
            </a:pPr>
            <a:r>
              <a:rPr lang="en-GB" dirty="0" smtClean="0"/>
              <a:t>Huge evidence base shows unemployment is associated with greater mental distress</a:t>
            </a:r>
          </a:p>
          <a:p>
            <a:pPr algn="r">
              <a:buNone/>
            </a:pPr>
            <a:r>
              <a:rPr lang="en-GB" sz="2400" dirty="0" smtClean="0"/>
              <a:t>   </a:t>
            </a: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b="1" dirty="0" smtClean="0">
                <a:latin typeface="Edwardian Script ITC" pitchFamily="66" charset="0"/>
              </a:rPr>
              <a:t>Necropolis</a:t>
            </a:r>
            <a:endParaRPr lang="en-GB" sz="5400" b="1" dirty="0">
              <a:latin typeface="Edwardian Script ITC" pitchFamily="66" charset="0"/>
            </a:endParaRPr>
          </a:p>
        </p:txBody>
      </p:sp>
      <p:pic>
        <p:nvPicPr>
          <p:cNvPr id="5" name="Content Placeholder 4" descr="Glasgow-Necropolis.jpg"/>
          <p:cNvPicPr>
            <a:picLocks noGrp="1" noChangeAspect="1"/>
          </p:cNvPicPr>
          <p:nvPr>
            <p:ph sz="half" idx="1"/>
          </p:nvPr>
        </p:nvPicPr>
        <p:blipFill>
          <a:blip r:embed="rId2" cstate="print"/>
          <a:stretch>
            <a:fillRect/>
          </a:stretch>
        </p:blipFill>
        <p:spPr>
          <a:xfrm>
            <a:off x="179512" y="1628801"/>
            <a:ext cx="8280920" cy="4540230"/>
          </a:xfrm>
        </p:spPr>
      </p:pic>
      <p:sp>
        <p:nvSpPr>
          <p:cNvPr id="6" name="Content Placeholder 5"/>
          <p:cNvSpPr>
            <a:spLocks noGrp="1"/>
          </p:cNvSpPr>
          <p:nvPr>
            <p:ph sz="half" idx="2"/>
          </p:nvPr>
        </p:nvSpPr>
        <p:spPr/>
        <p:txBody>
          <a:bodyPr/>
          <a:lstStyle/>
          <a:p>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solidFill>
                  <a:srgbClr val="0070C0"/>
                </a:solidFill>
              </a:rPr>
              <a:t>The Whitehall studies</a:t>
            </a:r>
            <a:endParaRPr lang="en-GB" dirty="0">
              <a:solidFill>
                <a:srgbClr val="0070C0"/>
              </a:solidFill>
            </a:endParaRPr>
          </a:p>
        </p:txBody>
      </p:sp>
      <p:sp>
        <p:nvSpPr>
          <p:cNvPr id="3" name="Content Placeholder 2"/>
          <p:cNvSpPr>
            <a:spLocks noGrp="1"/>
          </p:cNvSpPr>
          <p:nvPr>
            <p:ph sz="half" idx="1"/>
          </p:nvPr>
        </p:nvSpPr>
        <p:spPr>
          <a:xfrm>
            <a:off x="539552" y="1628800"/>
            <a:ext cx="6120680" cy="4525963"/>
          </a:xfrm>
        </p:spPr>
        <p:txBody>
          <a:bodyPr>
            <a:normAutofit fontScale="70000" lnSpcReduction="20000"/>
          </a:bodyPr>
          <a:lstStyle/>
          <a:p>
            <a:r>
              <a:rPr lang="en-GB" sz="3400" dirty="0" smtClean="0"/>
              <a:t>Michael Marmot &amp; colleagues explored health in the British Civil Service</a:t>
            </a:r>
            <a:br>
              <a:rPr lang="en-GB" sz="3400" dirty="0" smtClean="0"/>
            </a:br>
            <a:endParaRPr lang="en-GB" sz="3400" dirty="0" smtClean="0"/>
          </a:p>
          <a:p>
            <a:r>
              <a:rPr lang="en-GB" sz="3400" dirty="0" smtClean="0"/>
              <a:t>Found a status/income gradient in physical and mental health</a:t>
            </a:r>
          </a:p>
          <a:p>
            <a:endParaRPr lang="en-GB" sz="3400" dirty="0" smtClean="0"/>
          </a:p>
          <a:p>
            <a:r>
              <a:rPr lang="en-GB" sz="3400" dirty="0" smtClean="0"/>
              <a:t>Social inequality has health consequences </a:t>
            </a:r>
            <a:r>
              <a:rPr lang="en-GB" sz="3400" i="1" dirty="0" smtClean="0"/>
              <a:t>within</a:t>
            </a:r>
            <a:r>
              <a:rPr lang="en-GB" sz="3400" dirty="0" smtClean="0"/>
              <a:t> organisations</a:t>
            </a:r>
            <a:br>
              <a:rPr lang="en-GB" sz="3400" dirty="0" smtClean="0"/>
            </a:br>
            <a:endParaRPr lang="en-GB" sz="3400" dirty="0" smtClean="0"/>
          </a:p>
          <a:p>
            <a:r>
              <a:rPr lang="en-GB" sz="3400" dirty="0" smtClean="0"/>
              <a:t>Control at work is a key issue</a:t>
            </a:r>
          </a:p>
          <a:p>
            <a:endParaRPr lang="en-GB" dirty="0" smtClean="0"/>
          </a:p>
          <a:p>
            <a:endParaRPr lang="en-GB" dirty="0" smtClean="0"/>
          </a:p>
          <a:p>
            <a:pPr>
              <a:buNone/>
            </a:pPr>
            <a:r>
              <a:rPr lang="en-GB" sz="2600" dirty="0" smtClean="0"/>
              <a:t>e.g. </a:t>
            </a:r>
            <a:r>
              <a:rPr lang="en-GB" sz="2600" dirty="0" err="1" smtClean="0"/>
              <a:t>Stansfeld</a:t>
            </a:r>
            <a:r>
              <a:rPr lang="en-GB" sz="2600" dirty="0" smtClean="0"/>
              <a:t> </a:t>
            </a:r>
            <a:r>
              <a:rPr lang="en-GB" sz="2600" i="1" dirty="0" smtClean="0"/>
              <a:t>et al </a:t>
            </a:r>
            <a:r>
              <a:rPr lang="en-GB" sz="2600" dirty="0" smtClean="0"/>
              <a:t>(1999) </a:t>
            </a:r>
            <a:r>
              <a:rPr lang="en-GB" dirty="0" smtClean="0"/>
              <a:t/>
            </a:r>
            <a:br>
              <a:rPr lang="en-GB" dirty="0" smtClean="0"/>
            </a:br>
            <a:endParaRPr lang="en-GB" dirty="0"/>
          </a:p>
        </p:txBody>
      </p:sp>
      <p:pic>
        <p:nvPicPr>
          <p:cNvPr id="5" name="Content Placeholder 4" descr="Michael-Marmot.jpg"/>
          <p:cNvPicPr>
            <a:picLocks noGrp="1" noChangeAspect="1"/>
          </p:cNvPicPr>
          <p:nvPr>
            <p:ph sz="half" idx="2"/>
          </p:nvPr>
        </p:nvPicPr>
        <p:blipFill>
          <a:blip r:embed="rId2" cstate="print"/>
          <a:stretch>
            <a:fillRect/>
          </a:stretch>
        </p:blipFill>
        <p:spPr>
          <a:xfrm>
            <a:off x="6756242" y="5301208"/>
            <a:ext cx="2142869" cy="1285721"/>
          </a:xfrm>
        </p:spPr>
      </p:pic>
      <p:pic>
        <p:nvPicPr>
          <p:cNvPr id="7" name="Picture 6" descr="parliament_portcullis.png"/>
          <p:cNvPicPr>
            <a:picLocks noChangeAspect="1"/>
          </p:cNvPicPr>
          <p:nvPr/>
        </p:nvPicPr>
        <p:blipFill>
          <a:blip r:embed="rId3" cstate="print"/>
          <a:stretch>
            <a:fillRect/>
          </a:stretch>
        </p:blipFill>
        <p:spPr>
          <a:xfrm>
            <a:off x="7740352" y="188640"/>
            <a:ext cx="1193041" cy="142430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l"/>
            <a:r>
              <a:rPr lang="en-GB" dirty="0" smtClean="0">
                <a:solidFill>
                  <a:srgbClr val="0070C0"/>
                </a:solidFill>
              </a:rPr>
              <a:t>Mental health </a:t>
            </a:r>
            <a:br>
              <a:rPr lang="en-GB" dirty="0" smtClean="0">
                <a:solidFill>
                  <a:srgbClr val="0070C0"/>
                </a:solidFill>
              </a:rPr>
            </a:br>
            <a:r>
              <a:rPr lang="en-GB" dirty="0" smtClean="0">
                <a:solidFill>
                  <a:srgbClr val="0070C0"/>
                </a:solidFill>
              </a:rPr>
              <a:t>promotion   </a:t>
            </a:r>
            <a:r>
              <a:rPr lang="en-GB" sz="2700" dirty="0" smtClean="0"/>
              <a:t>(WHO, 2004)</a:t>
            </a:r>
            <a:endParaRPr lang="en-GB" sz="2700" dirty="0"/>
          </a:p>
        </p:txBody>
      </p:sp>
      <p:sp>
        <p:nvSpPr>
          <p:cNvPr id="8" name="Content Placeholder 7"/>
          <p:cNvSpPr>
            <a:spLocks noGrp="1"/>
          </p:cNvSpPr>
          <p:nvPr>
            <p:ph idx="1"/>
          </p:nvPr>
        </p:nvSpPr>
        <p:spPr/>
        <p:txBody>
          <a:bodyPr>
            <a:normAutofit lnSpcReduction="10000"/>
          </a:bodyPr>
          <a:lstStyle/>
          <a:p>
            <a:endParaRPr lang="en-GB" dirty="0" smtClean="0"/>
          </a:p>
          <a:p>
            <a:r>
              <a:rPr lang="en-GB" dirty="0" smtClean="0"/>
              <a:t>No health without mental health</a:t>
            </a:r>
          </a:p>
          <a:p>
            <a:r>
              <a:rPr lang="en-GB" dirty="0" smtClean="0"/>
              <a:t>Health is more than the absence of illness</a:t>
            </a:r>
          </a:p>
          <a:p>
            <a:r>
              <a:rPr lang="en-GB" dirty="0" smtClean="0"/>
              <a:t>Requires a climate that respects and protects civil/political/economic/social/cultural rights</a:t>
            </a:r>
          </a:p>
          <a:p>
            <a:pPr algn="ctr">
              <a:buNone/>
            </a:pPr>
            <a:endParaRPr lang="en-GB" dirty="0" smtClean="0">
              <a:solidFill>
                <a:srgbClr val="7030A0"/>
              </a:solidFill>
            </a:endParaRPr>
          </a:p>
          <a:p>
            <a:pPr algn="ctr">
              <a:buNone/>
            </a:pPr>
            <a:r>
              <a:rPr lang="en-GB" dirty="0" smtClean="0">
                <a:solidFill>
                  <a:srgbClr val="7030A0"/>
                </a:solidFill>
              </a:rPr>
              <a:t>The workplace is a key arena for public </a:t>
            </a:r>
          </a:p>
          <a:p>
            <a:pPr algn="ctr">
              <a:buNone/>
            </a:pPr>
            <a:r>
              <a:rPr lang="en-GB" dirty="0" smtClean="0">
                <a:solidFill>
                  <a:srgbClr val="7030A0"/>
                </a:solidFill>
              </a:rPr>
              <a:t>mental health interventions</a:t>
            </a:r>
          </a:p>
          <a:p>
            <a:endParaRPr lang="en-GB" dirty="0" smtClean="0"/>
          </a:p>
          <a:p>
            <a:endParaRPr lang="en-GB" dirty="0"/>
          </a:p>
        </p:txBody>
      </p:sp>
      <p:pic>
        <p:nvPicPr>
          <p:cNvPr id="9" name="Picture 8" descr="WHO.bmp"/>
          <p:cNvPicPr>
            <a:picLocks noChangeAspect="1"/>
          </p:cNvPicPr>
          <p:nvPr/>
        </p:nvPicPr>
        <p:blipFill>
          <a:blip r:embed="rId2" cstate="print"/>
          <a:stretch>
            <a:fillRect/>
          </a:stretch>
        </p:blipFill>
        <p:spPr>
          <a:xfrm>
            <a:off x="6651902" y="188641"/>
            <a:ext cx="2114957" cy="158417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B050"/>
                </a:solidFill>
              </a:rPr>
              <a:t>Well-being and productivity</a:t>
            </a:r>
            <a:endParaRPr lang="en-GB" dirty="0">
              <a:solidFill>
                <a:srgbClr val="00B050"/>
              </a:solidFill>
            </a:endParaRPr>
          </a:p>
        </p:txBody>
      </p:sp>
      <p:sp>
        <p:nvSpPr>
          <p:cNvPr id="3" name="Content Placeholder 2"/>
          <p:cNvSpPr>
            <a:spLocks noGrp="1"/>
          </p:cNvSpPr>
          <p:nvPr>
            <p:ph idx="1"/>
          </p:nvPr>
        </p:nvSpPr>
        <p:spPr/>
        <p:txBody>
          <a:bodyPr>
            <a:normAutofit fontScale="70000" lnSpcReduction="20000"/>
          </a:bodyPr>
          <a:lstStyle/>
          <a:p>
            <a:pPr>
              <a:buNone/>
            </a:pPr>
            <a:r>
              <a:rPr lang="en-GB" sz="4100" dirty="0" smtClean="0">
                <a:latin typeface="Arial" pitchFamily="34" charset="0"/>
                <a:cs typeface="Arial" pitchFamily="34" charset="0"/>
              </a:rPr>
              <a:t>   </a:t>
            </a:r>
            <a:r>
              <a:rPr lang="en-GB" sz="4600" dirty="0" smtClean="0">
                <a:latin typeface="Arial" pitchFamily="34" charset="0"/>
                <a:cs typeface="Arial" pitchFamily="34" charset="0"/>
              </a:rPr>
              <a:t>Recent research suggests a healthy workforce leads to enhanced productivity because of:</a:t>
            </a:r>
          </a:p>
          <a:p>
            <a:pPr>
              <a:buNone/>
            </a:pPr>
            <a:endParaRPr lang="en-GB" sz="4600" dirty="0" smtClean="0">
              <a:latin typeface="Arial" pitchFamily="34" charset="0"/>
              <a:cs typeface="Arial" pitchFamily="34" charset="0"/>
            </a:endParaRPr>
          </a:p>
          <a:p>
            <a:r>
              <a:rPr lang="en-GB" sz="4600" dirty="0" smtClean="0">
                <a:latin typeface="Arial" pitchFamily="34" charset="0"/>
                <a:cs typeface="Arial" pitchFamily="34" charset="0"/>
              </a:rPr>
              <a:t>Employee engagement and co-operation</a:t>
            </a:r>
            <a:br>
              <a:rPr lang="en-GB" sz="4600" dirty="0" smtClean="0">
                <a:latin typeface="Arial" pitchFamily="34" charset="0"/>
                <a:cs typeface="Arial" pitchFamily="34" charset="0"/>
              </a:rPr>
            </a:br>
            <a:endParaRPr lang="en-GB" sz="4600" dirty="0" smtClean="0">
              <a:latin typeface="Arial" pitchFamily="34" charset="0"/>
              <a:cs typeface="Arial" pitchFamily="34" charset="0"/>
            </a:endParaRPr>
          </a:p>
          <a:p>
            <a:r>
              <a:rPr lang="en-GB" sz="4600" dirty="0" smtClean="0">
                <a:latin typeface="Arial" pitchFamily="34" charset="0"/>
                <a:cs typeface="Arial" pitchFamily="34" charset="0"/>
              </a:rPr>
              <a:t>Sustainable performance</a:t>
            </a:r>
          </a:p>
          <a:p>
            <a:endParaRPr lang="en-GB" dirty="0" smtClean="0"/>
          </a:p>
          <a:p>
            <a:pPr algn="r">
              <a:buNone/>
            </a:pPr>
            <a:r>
              <a:rPr lang="en-GB" sz="2300" dirty="0" smtClean="0"/>
              <a:t>e.g. Harter, Schmidt &amp; Keyes (2002) </a:t>
            </a:r>
          </a:p>
          <a:p>
            <a:pPr>
              <a:buNone/>
            </a:pPr>
            <a:endParaRPr lang="en-GB" dirty="0" smtClean="0"/>
          </a:p>
          <a:p>
            <a:pPr>
              <a:buNone/>
            </a:pPr>
            <a:r>
              <a:rPr lang="en-GB" dirty="0" smtClean="0"/>
              <a:t> </a:t>
            </a:r>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solidFill>
                  <a:srgbClr val="0070C0"/>
                </a:solidFill>
              </a:rPr>
              <a:t>Key messages about employees </a:t>
            </a:r>
            <a:br>
              <a:rPr lang="en-GB" dirty="0" smtClean="0">
                <a:solidFill>
                  <a:srgbClr val="0070C0"/>
                </a:solidFill>
              </a:rPr>
            </a:br>
            <a:r>
              <a:rPr lang="en-GB" dirty="0" smtClean="0">
                <a:solidFill>
                  <a:srgbClr val="0070C0"/>
                </a:solidFill>
              </a:rPr>
              <a:t>and mental health </a:t>
            </a:r>
            <a:endParaRPr lang="en-GB" dirty="0">
              <a:solidFill>
                <a:srgbClr val="0070C0"/>
              </a:solidFill>
            </a:endParaRPr>
          </a:p>
        </p:txBody>
      </p:sp>
      <p:sp>
        <p:nvSpPr>
          <p:cNvPr id="8" name="Content Placeholder 7"/>
          <p:cNvSpPr>
            <a:spLocks noGrp="1"/>
          </p:cNvSpPr>
          <p:nvPr>
            <p:ph idx="1"/>
          </p:nvPr>
        </p:nvSpPr>
        <p:spPr/>
        <p:txBody>
          <a:bodyPr>
            <a:normAutofit fontScale="92500"/>
          </a:bodyPr>
          <a:lstStyle/>
          <a:p>
            <a:pPr>
              <a:lnSpc>
                <a:spcPct val="150000"/>
              </a:lnSpc>
            </a:pPr>
            <a:r>
              <a:rPr lang="en-GB" dirty="0" smtClean="0"/>
              <a:t>Unemployment: usually more stressful than work</a:t>
            </a:r>
          </a:p>
          <a:p>
            <a:pPr>
              <a:lnSpc>
                <a:spcPct val="150000"/>
              </a:lnSpc>
            </a:pPr>
            <a:r>
              <a:rPr lang="en-GB" dirty="0" smtClean="0"/>
              <a:t>The quality of work is very important</a:t>
            </a:r>
          </a:p>
          <a:p>
            <a:pPr>
              <a:lnSpc>
                <a:spcPct val="150000"/>
              </a:lnSpc>
            </a:pPr>
            <a:r>
              <a:rPr lang="en-GB" dirty="0" smtClean="0"/>
              <a:t>Income/status gradients at work affect health</a:t>
            </a:r>
          </a:p>
          <a:p>
            <a:pPr>
              <a:lnSpc>
                <a:spcPct val="120000"/>
              </a:lnSpc>
            </a:pPr>
            <a:r>
              <a:rPr lang="en-GB" dirty="0" smtClean="0"/>
              <a:t>Work is a key arena for mental health promotion </a:t>
            </a:r>
          </a:p>
          <a:p>
            <a:pPr>
              <a:lnSpc>
                <a:spcPct val="120000"/>
              </a:lnSpc>
            </a:pPr>
            <a:r>
              <a:rPr lang="en-GB" dirty="0" smtClean="0"/>
              <a:t>Positive well-being may promote sustainable productivity</a:t>
            </a:r>
          </a:p>
          <a:p>
            <a:pPr>
              <a:lnSpc>
                <a:spcPct val="120000"/>
              </a:lnSpc>
            </a:pP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solidFill>
                  <a:srgbClr val="0070C0"/>
                </a:solidFill>
              </a:rPr>
              <a:t>Interventions and wider challenges </a:t>
            </a:r>
            <a:endParaRPr lang="en-GB" dirty="0">
              <a:solidFill>
                <a:srgbClr val="0070C0"/>
              </a:solidFill>
            </a:endParaRPr>
          </a:p>
        </p:txBody>
      </p:sp>
      <p:sp>
        <p:nvSpPr>
          <p:cNvPr id="3" name="Content Placeholder 2"/>
          <p:cNvSpPr>
            <a:spLocks noGrp="1"/>
          </p:cNvSpPr>
          <p:nvPr>
            <p:ph sz="half" idx="1"/>
          </p:nvPr>
        </p:nvSpPr>
        <p:spPr/>
        <p:txBody>
          <a:bodyPr>
            <a:normAutofit fontScale="92500" lnSpcReduction="20000"/>
          </a:bodyPr>
          <a:lstStyle/>
          <a:p>
            <a:pPr>
              <a:lnSpc>
                <a:spcPct val="120000"/>
              </a:lnSpc>
            </a:pPr>
            <a:r>
              <a:rPr lang="en-GB" dirty="0" smtClean="0"/>
              <a:t>Retention </a:t>
            </a:r>
          </a:p>
          <a:p>
            <a:pPr>
              <a:lnSpc>
                <a:spcPct val="120000"/>
              </a:lnSpc>
            </a:pPr>
            <a:r>
              <a:rPr lang="en-GB" dirty="0" smtClean="0"/>
              <a:t>Flexible working</a:t>
            </a:r>
          </a:p>
          <a:p>
            <a:pPr>
              <a:lnSpc>
                <a:spcPct val="120000"/>
              </a:lnSpc>
            </a:pPr>
            <a:r>
              <a:rPr lang="en-GB" dirty="0" smtClean="0"/>
              <a:t>Reasonable adjustments</a:t>
            </a:r>
          </a:p>
          <a:p>
            <a:pPr>
              <a:lnSpc>
                <a:spcPct val="120000"/>
              </a:lnSpc>
            </a:pPr>
            <a:r>
              <a:rPr lang="en-GB" dirty="0" smtClean="0"/>
              <a:t>Training</a:t>
            </a:r>
          </a:p>
          <a:p>
            <a:r>
              <a:rPr lang="en-GB" dirty="0" smtClean="0"/>
              <a:t>Support services: </a:t>
            </a:r>
          </a:p>
          <a:p>
            <a:pPr lvl="1"/>
            <a:r>
              <a:rPr lang="en-GB" sz="2000" dirty="0" smtClean="0">
                <a:solidFill>
                  <a:srgbClr val="002060"/>
                </a:solidFill>
              </a:rPr>
              <a:t>Employee assistance programmes (EAPs)</a:t>
            </a:r>
          </a:p>
          <a:p>
            <a:pPr lvl="1"/>
            <a:r>
              <a:rPr lang="en-GB" sz="2000" dirty="0" smtClean="0">
                <a:solidFill>
                  <a:srgbClr val="002060"/>
                </a:solidFill>
              </a:rPr>
              <a:t>Occupational health (OH)</a:t>
            </a:r>
          </a:p>
          <a:p>
            <a:pPr lvl="1"/>
            <a:r>
              <a:rPr lang="en-GB" sz="2000" dirty="0" smtClean="0">
                <a:solidFill>
                  <a:srgbClr val="002060"/>
                </a:solidFill>
              </a:rPr>
              <a:t>Vocational rehabilitation (VR)</a:t>
            </a:r>
          </a:p>
          <a:p>
            <a:pPr lvl="1"/>
            <a:r>
              <a:rPr lang="en-GB" sz="2000" dirty="0" smtClean="0">
                <a:solidFill>
                  <a:srgbClr val="002060"/>
                </a:solidFill>
              </a:rPr>
              <a:t>Occupational therapy (OT)</a:t>
            </a:r>
          </a:p>
          <a:p>
            <a:pPr lvl="1"/>
            <a:r>
              <a:rPr lang="en-GB" sz="2000" dirty="0" err="1" smtClean="0">
                <a:solidFill>
                  <a:srgbClr val="002060"/>
                </a:solidFill>
              </a:rPr>
              <a:t>JobCentre</a:t>
            </a:r>
            <a:r>
              <a:rPr lang="en-GB" sz="2000" dirty="0" smtClean="0">
                <a:solidFill>
                  <a:srgbClr val="002060"/>
                </a:solidFill>
              </a:rPr>
              <a:t> Plus/DWP services</a:t>
            </a:r>
          </a:p>
          <a:p>
            <a:pPr lvl="1"/>
            <a:r>
              <a:rPr lang="en-GB" sz="2000" dirty="0" smtClean="0">
                <a:solidFill>
                  <a:srgbClr val="002060"/>
                </a:solidFill>
              </a:rPr>
              <a:t>Executive coaching/mentoring</a:t>
            </a:r>
          </a:p>
          <a:p>
            <a:pPr>
              <a:buNone/>
            </a:pPr>
            <a:endParaRPr lang="en-GB" dirty="0" smtClean="0"/>
          </a:p>
          <a:p>
            <a:endParaRPr lang="en-GB" dirty="0"/>
          </a:p>
        </p:txBody>
      </p:sp>
      <p:sp>
        <p:nvSpPr>
          <p:cNvPr id="5" name="Content Placeholder 4"/>
          <p:cNvSpPr>
            <a:spLocks noGrp="1"/>
          </p:cNvSpPr>
          <p:nvPr>
            <p:ph sz="half" idx="2"/>
          </p:nvPr>
        </p:nvSpPr>
        <p:spPr/>
        <p:txBody>
          <a:bodyPr>
            <a:normAutofit fontScale="92500" lnSpcReduction="20000"/>
          </a:bodyPr>
          <a:lstStyle/>
          <a:p>
            <a:r>
              <a:rPr lang="en-GB" dirty="0" smtClean="0"/>
              <a:t>Stigma, media and culture</a:t>
            </a:r>
            <a:br>
              <a:rPr lang="en-GB" dirty="0" smtClean="0"/>
            </a:br>
            <a:endParaRPr lang="en-GB" dirty="0" smtClean="0"/>
          </a:p>
          <a:p>
            <a:r>
              <a:rPr lang="en-GB" dirty="0" smtClean="0"/>
              <a:t>Organisational culture</a:t>
            </a:r>
          </a:p>
          <a:p>
            <a:pPr lvl="1"/>
            <a:r>
              <a:rPr lang="en-GB" dirty="0" smtClean="0"/>
              <a:t>Performance management</a:t>
            </a:r>
          </a:p>
          <a:p>
            <a:pPr lvl="1"/>
            <a:r>
              <a:rPr lang="en-GB" dirty="0" smtClean="0"/>
              <a:t>Bullying</a:t>
            </a:r>
          </a:p>
          <a:p>
            <a:pPr lvl="1"/>
            <a:r>
              <a:rPr lang="en-GB" dirty="0" smtClean="0"/>
              <a:t>Attitudes to mental health</a:t>
            </a:r>
            <a:br>
              <a:rPr lang="en-GB" dirty="0" smtClean="0"/>
            </a:br>
            <a:r>
              <a:rPr lang="en-GB" dirty="0" smtClean="0"/>
              <a:t/>
            </a:r>
            <a:br>
              <a:rPr lang="en-GB" dirty="0" smtClean="0"/>
            </a:br>
            <a:r>
              <a:rPr lang="en-GB" dirty="0" smtClean="0"/>
              <a:t/>
            </a:r>
            <a:br>
              <a:rPr lang="en-GB" dirty="0" smtClean="0"/>
            </a:br>
            <a:endParaRPr lang="en-GB" dirty="0" smtClean="0"/>
          </a:p>
          <a:p>
            <a:pPr>
              <a:buNone/>
            </a:pPr>
            <a:r>
              <a:rPr lang="en-GB" dirty="0" smtClean="0">
                <a:solidFill>
                  <a:srgbClr val="0070C0"/>
                </a:solidFill>
              </a:rPr>
              <a:t>     </a:t>
            </a:r>
            <a:r>
              <a:rPr lang="en-GB" sz="3500" dirty="0" smtClean="0">
                <a:solidFill>
                  <a:srgbClr val="0070C0"/>
                </a:solidFill>
              </a:rPr>
              <a:t>Lack of coherence in support services ?</a:t>
            </a:r>
          </a:p>
          <a:p>
            <a:endParaRPr lang="en-GB" dirty="0" smtClean="0"/>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solidFill>
                  <a:srgbClr val="7030A0"/>
                </a:solidFill>
              </a:rPr>
              <a:t>A role for career guidance ?</a:t>
            </a:r>
            <a:endParaRPr lang="en-GB" dirty="0"/>
          </a:p>
        </p:txBody>
      </p:sp>
      <p:sp>
        <p:nvSpPr>
          <p:cNvPr id="6" name="Content Placeholder 5"/>
          <p:cNvSpPr>
            <a:spLocks noGrp="1"/>
          </p:cNvSpPr>
          <p:nvPr>
            <p:ph idx="1"/>
          </p:nvPr>
        </p:nvSpPr>
        <p:spPr/>
        <p:txBody>
          <a:bodyPr/>
          <a:lstStyle/>
          <a:p>
            <a:pPr>
              <a:buNone/>
            </a:pPr>
            <a:endParaRPr lang="en-GB" dirty="0" smtClean="0"/>
          </a:p>
          <a:p>
            <a:pPr>
              <a:buNone/>
            </a:pPr>
            <a:r>
              <a:rPr lang="en-GB" dirty="0" smtClean="0"/>
              <a:t>   Three thoughts about  the potential for career related support to contribute to the management of mental health issues at work.  </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solidFill>
                <a:srgbClr val="7030A0"/>
              </a:solidFill>
            </a:endParaRPr>
          </a:p>
        </p:txBody>
      </p:sp>
      <p:sp>
        <p:nvSpPr>
          <p:cNvPr id="5" name="Content Placeholder 4"/>
          <p:cNvSpPr>
            <a:spLocks noGrp="1"/>
          </p:cNvSpPr>
          <p:nvPr>
            <p:ph idx="1"/>
          </p:nvPr>
        </p:nvSpPr>
        <p:spPr/>
        <p:txBody>
          <a:bodyPr>
            <a:normAutofit/>
          </a:bodyPr>
          <a:lstStyle/>
          <a:p>
            <a:pPr marL="514350" indent="-514350">
              <a:buNone/>
            </a:pPr>
            <a:r>
              <a:rPr lang="en-GB" dirty="0" smtClean="0">
                <a:solidFill>
                  <a:schemeClr val="accent1">
                    <a:lumMod val="75000"/>
                  </a:schemeClr>
                </a:solidFill>
              </a:rPr>
              <a:t>     A holistic approach to career and mental health counselling may be desirable </a:t>
            </a:r>
            <a:r>
              <a:rPr lang="en-GB" sz="2200" dirty="0" smtClean="0">
                <a:solidFill>
                  <a:schemeClr val="accent1">
                    <a:lumMod val="75000"/>
                  </a:schemeClr>
                </a:solidFill>
              </a:rPr>
              <a:t>(</a:t>
            </a:r>
            <a:r>
              <a:rPr lang="en-GB" sz="2200" dirty="0" err="1" smtClean="0">
                <a:solidFill>
                  <a:schemeClr val="accent1">
                    <a:lumMod val="75000"/>
                  </a:schemeClr>
                </a:solidFill>
              </a:rPr>
              <a:t>Zunker</a:t>
            </a:r>
            <a:r>
              <a:rPr lang="en-GB" sz="2200" dirty="0" smtClean="0">
                <a:solidFill>
                  <a:schemeClr val="accent1">
                    <a:lumMod val="75000"/>
                  </a:schemeClr>
                </a:solidFill>
              </a:rPr>
              <a:t>, 2008)</a:t>
            </a:r>
            <a:br>
              <a:rPr lang="en-GB" sz="2200" dirty="0" smtClean="0">
                <a:solidFill>
                  <a:schemeClr val="accent1">
                    <a:lumMod val="75000"/>
                  </a:schemeClr>
                </a:solidFill>
              </a:rPr>
            </a:br>
            <a:endParaRPr lang="en-GB" sz="2200" dirty="0" smtClean="0">
              <a:solidFill>
                <a:schemeClr val="accent1">
                  <a:lumMod val="75000"/>
                </a:schemeClr>
              </a:solidFill>
            </a:endParaRPr>
          </a:p>
          <a:p>
            <a:pPr lvl="1"/>
            <a:r>
              <a:rPr lang="en-GB" dirty="0" smtClean="0"/>
              <a:t>Career and personal concerns overspill &amp; interact</a:t>
            </a:r>
            <a:br>
              <a:rPr lang="en-GB" dirty="0" smtClean="0"/>
            </a:br>
            <a:endParaRPr lang="en-GB" dirty="0" smtClean="0"/>
          </a:p>
          <a:p>
            <a:pPr lvl="1"/>
            <a:r>
              <a:rPr lang="en-GB" dirty="0" smtClean="0"/>
              <a:t>Work dominates waking hours &amp; defines identity</a:t>
            </a:r>
            <a:r>
              <a:rPr lang="en-GB" sz="2400" dirty="0" smtClean="0"/>
              <a:t/>
            </a:r>
            <a:br>
              <a:rPr lang="en-GB" sz="2400" dirty="0" smtClean="0"/>
            </a:br>
            <a:endParaRPr lang="en-GB" sz="2400" dirty="0" smtClean="0"/>
          </a:p>
          <a:p>
            <a:pPr>
              <a:buNone/>
            </a:pPr>
            <a:r>
              <a:rPr lang="en-GB" dirty="0" smtClean="0"/>
              <a:t>    </a:t>
            </a:r>
          </a:p>
          <a:p>
            <a:pPr lvl="1">
              <a:buNone/>
            </a:pPr>
            <a:endParaRPr lang="en-GB" dirty="0" smtClean="0"/>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70C0"/>
                </a:solidFill>
              </a:rPr>
              <a:t>Mental health conditions at work</a:t>
            </a:r>
            <a:endParaRPr lang="en-GB" dirty="0">
              <a:solidFill>
                <a:srgbClr val="0070C0"/>
              </a:solidFill>
            </a:endParaRPr>
          </a:p>
        </p:txBody>
      </p:sp>
      <p:sp>
        <p:nvSpPr>
          <p:cNvPr id="3" name="Content Placeholder 2"/>
          <p:cNvSpPr>
            <a:spLocks noGrp="1"/>
          </p:cNvSpPr>
          <p:nvPr>
            <p:ph idx="1"/>
          </p:nvPr>
        </p:nvSpPr>
        <p:spPr/>
        <p:txBody>
          <a:bodyPr>
            <a:normAutofit lnSpcReduction="10000"/>
          </a:bodyPr>
          <a:lstStyle/>
          <a:p>
            <a:pPr>
              <a:buNone/>
            </a:pPr>
            <a:r>
              <a:rPr lang="en-GB" dirty="0" smtClean="0"/>
              <a:t>Incidence:                          </a:t>
            </a:r>
            <a:r>
              <a:rPr lang="en-GB" dirty="0" smtClean="0">
                <a:solidFill>
                  <a:srgbClr val="0070C0"/>
                </a:solidFill>
              </a:rPr>
              <a:t>16 % + at any one time</a:t>
            </a:r>
          </a:p>
          <a:p>
            <a:pPr>
              <a:buNone/>
            </a:pPr>
            <a:r>
              <a:rPr lang="en-GB" dirty="0" smtClean="0"/>
              <a:t>Economic costs to business:          </a:t>
            </a:r>
            <a:r>
              <a:rPr lang="en-GB" dirty="0" smtClean="0">
                <a:solidFill>
                  <a:srgbClr val="0070C0"/>
                </a:solidFill>
              </a:rPr>
              <a:t>£26 billion p.a.</a:t>
            </a:r>
          </a:p>
          <a:p>
            <a:pPr lvl="1"/>
            <a:r>
              <a:rPr lang="en-GB" sz="2400" dirty="0" smtClean="0"/>
              <a:t>Under-performance &amp; </a:t>
            </a:r>
            <a:r>
              <a:rPr lang="en-GB" sz="2400" dirty="0" err="1" smtClean="0"/>
              <a:t>presenteeism</a:t>
            </a:r>
            <a:r>
              <a:rPr lang="en-GB" sz="2400" dirty="0" smtClean="0"/>
              <a:t>  </a:t>
            </a:r>
          </a:p>
          <a:p>
            <a:pPr lvl="1"/>
            <a:r>
              <a:rPr lang="en-GB" sz="2400" dirty="0" smtClean="0"/>
              <a:t>Sickness absence</a:t>
            </a:r>
          </a:p>
          <a:p>
            <a:pPr lvl="1"/>
            <a:r>
              <a:rPr lang="en-GB" sz="2400" dirty="0" smtClean="0"/>
              <a:t>Early withdrawal from workforce</a:t>
            </a:r>
          </a:p>
          <a:p>
            <a:pPr>
              <a:buNone/>
            </a:pPr>
            <a:r>
              <a:rPr lang="en-GB" dirty="0" smtClean="0"/>
              <a:t>Total costs to wider society:        </a:t>
            </a:r>
            <a:r>
              <a:rPr lang="en-GB" dirty="0" smtClean="0">
                <a:solidFill>
                  <a:srgbClr val="0070C0"/>
                </a:solidFill>
              </a:rPr>
              <a:t>£ 115 billion p.a.</a:t>
            </a:r>
          </a:p>
          <a:p>
            <a:pPr lvl="1"/>
            <a:r>
              <a:rPr lang="en-GB" sz="2400" dirty="0" smtClean="0"/>
              <a:t>As above plus...</a:t>
            </a:r>
          </a:p>
          <a:p>
            <a:pPr lvl="1"/>
            <a:r>
              <a:rPr lang="en-GB" sz="2400" dirty="0" smtClean="0"/>
              <a:t>Medical and care costs</a:t>
            </a:r>
          </a:p>
          <a:p>
            <a:pPr lvl="1"/>
            <a:r>
              <a:rPr lang="en-GB" sz="2400" dirty="0" smtClean="0"/>
              <a:t>Tax lost + welfare benefits costs incurred</a:t>
            </a:r>
          </a:p>
          <a:p>
            <a:pPr>
              <a:buNone/>
            </a:pPr>
            <a:endParaRPr lang="en-GB" sz="1400" dirty="0" smtClean="0"/>
          </a:p>
          <a:p>
            <a:pPr>
              <a:buNone/>
            </a:pPr>
            <a:r>
              <a:rPr lang="en-GB" sz="1400" dirty="0" smtClean="0"/>
              <a:t>(Foresight Mental Capital Project, 2008; Sainsbury Centre 2007; </a:t>
            </a:r>
            <a:r>
              <a:rPr lang="en-GB" sz="1400" dirty="0" err="1" smtClean="0"/>
              <a:t>Friedli</a:t>
            </a:r>
            <a:r>
              <a:rPr lang="en-GB" sz="1400" dirty="0" smtClean="0"/>
              <a:t> &amp; Parsonage, 2007) </a:t>
            </a:r>
          </a:p>
          <a:p>
            <a:pPr lvl="1">
              <a:buNone/>
            </a:pPr>
            <a:endParaRPr lang="en-GB" sz="2400" dirty="0" smtClean="0"/>
          </a:p>
          <a:p>
            <a:endParaRPr lang="en-GB" dirty="0" smtClean="0"/>
          </a:p>
          <a:p>
            <a:endParaRPr lang="en-GB" dirty="0"/>
          </a:p>
        </p:txBody>
      </p:sp>
      <p:pic>
        <p:nvPicPr>
          <p:cNvPr id="3074" name="Picture 2" descr="C:\Documents and Settings\ps41\Local Settings\Temporary Internet Files\Content.IE5\CCVVNTC5\MC900433963[1].png"/>
          <p:cNvPicPr>
            <a:picLocks noChangeAspect="1" noChangeArrowheads="1"/>
          </p:cNvPicPr>
          <p:nvPr/>
        </p:nvPicPr>
        <p:blipFill>
          <a:blip r:embed="rId2" cstate="print"/>
          <a:srcRect/>
          <a:stretch>
            <a:fillRect/>
          </a:stretch>
        </p:blipFill>
        <p:spPr bwMode="auto">
          <a:xfrm>
            <a:off x="7515200" y="5229200"/>
            <a:ext cx="1628800" cy="1628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rgbClr val="0070C0"/>
                </a:solidFill>
              </a:rPr>
              <a:t>Stress management    </a:t>
            </a:r>
            <a:r>
              <a:rPr lang="en-GB" sz="2800" b="1" dirty="0" err="1" smtClean="0">
                <a:solidFill>
                  <a:srgbClr val="0070C0"/>
                </a:solidFill>
              </a:rPr>
              <a:t>vs</a:t>
            </a:r>
            <a:r>
              <a:rPr lang="en-GB" sz="2800" b="1" dirty="0" smtClean="0">
                <a:solidFill>
                  <a:srgbClr val="0070C0"/>
                </a:solidFill>
              </a:rPr>
              <a:t>    career guidance approaches </a:t>
            </a:r>
            <a:endParaRPr lang="en-GB" sz="2800" b="1"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6372200" y="1196752"/>
            <a:ext cx="360040" cy="28803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own Arrow 6"/>
          <p:cNvSpPr/>
          <p:nvPr/>
        </p:nvSpPr>
        <p:spPr>
          <a:xfrm>
            <a:off x="2411760" y="1196752"/>
            <a:ext cx="43204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endParaRPr lang="en-GB" dirty="0"/>
          </a:p>
        </p:txBody>
      </p:sp>
      <p:sp>
        <p:nvSpPr>
          <p:cNvPr id="6" name="Content Placeholder 5"/>
          <p:cNvSpPr>
            <a:spLocks noGrp="1"/>
          </p:cNvSpPr>
          <p:nvPr>
            <p:ph idx="1"/>
          </p:nvPr>
        </p:nvSpPr>
        <p:spPr>
          <a:xfrm>
            <a:off x="457200" y="692696"/>
            <a:ext cx="8229600" cy="5433467"/>
          </a:xfrm>
        </p:spPr>
        <p:txBody>
          <a:bodyPr>
            <a:noAutofit/>
          </a:bodyPr>
          <a:lstStyle/>
          <a:p>
            <a:pPr>
              <a:buNone/>
            </a:pPr>
            <a:r>
              <a:rPr lang="en-GB" sz="2800" dirty="0" smtClean="0"/>
              <a:t>=</a:t>
            </a:r>
            <a:endParaRPr lang="en-GB" sz="2800" dirty="0" smtClean="0">
              <a:solidFill>
                <a:srgbClr val="FF0000"/>
              </a:solidFill>
            </a:endParaRPr>
          </a:p>
          <a:p>
            <a:pPr>
              <a:buNone/>
            </a:pPr>
            <a:r>
              <a:rPr lang="en-GB" sz="2800" dirty="0" smtClean="0"/>
              <a:t>=</a:t>
            </a:r>
            <a:endParaRPr lang="en-GB" sz="2800" dirty="0" smtClean="0">
              <a:solidFill>
                <a:srgbClr val="FF0000"/>
              </a:solidFill>
            </a:endParaRPr>
          </a:p>
          <a:p>
            <a:pPr>
              <a:buNone/>
            </a:pPr>
            <a:r>
              <a:rPr lang="en-GB" sz="2800" dirty="0" smtClean="0"/>
              <a:t>=</a:t>
            </a:r>
            <a:endParaRPr lang="en-GB" sz="2800" dirty="0" smtClean="0">
              <a:solidFill>
                <a:srgbClr val="FF0000"/>
              </a:solidFill>
            </a:endParaRPr>
          </a:p>
          <a:p>
            <a:pPr>
              <a:buNone/>
            </a:pPr>
            <a:r>
              <a:rPr lang="en-GB" sz="2800" dirty="0" smtClean="0"/>
              <a:t>=</a:t>
            </a:r>
            <a:endParaRPr lang="en-GB" sz="2800" dirty="0" smtClean="0">
              <a:solidFill>
                <a:srgbClr val="FF0000"/>
              </a:solidFill>
            </a:endParaRPr>
          </a:p>
          <a:p>
            <a:pPr>
              <a:buNone/>
            </a:pPr>
            <a:r>
              <a:rPr lang="en-GB" sz="2400" dirty="0" smtClean="0"/>
              <a:t>     </a:t>
            </a:r>
          </a:p>
          <a:p>
            <a:pPr algn="ctr">
              <a:buNone/>
            </a:pPr>
            <a:endParaRPr lang="en-GB" sz="2800" dirty="0" smtClean="0">
              <a:solidFill>
                <a:srgbClr val="0070C0"/>
              </a:solidFill>
            </a:endParaRPr>
          </a:p>
          <a:p>
            <a:pPr algn="ctr">
              <a:buNone/>
            </a:pPr>
            <a:endParaRPr lang="en-GB" sz="2800" dirty="0" smtClean="0">
              <a:solidFill>
                <a:srgbClr val="0070C0"/>
              </a:solidFill>
            </a:endParaRPr>
          </a:p>
          <a:p>
            <a:pPr algn="ctr">
              <a:buNone/>
            </a:pPr>
            <a:endParaRPr lang="en-GB" sz="2800" dirty="0" smtClean="0">
              <a:solidFill>
                <a:srgbClr val="0070C0"/>
              </a:solidFill>
            </a:endParaRPr>
          </a:p>
          <a:p>
            <a:pPr marL="514350" indent="-514350" algn="ctr">
              <a:buNone/>
            </a:pPr>
            <a:endParaRPr lang="en-GB" sz="2800" dirty="0" smtClean="0">
              <a:solidFill>
                <a:srgbClr val="0070C0"/>
              </a:solidFill>
            </a:endParaRPr>
          </a:p>
          <a:p>
            <a:pPr marL="514350" indent="-514350" algn="ctr">
              <a:buNone/>
            </a:pPr>
            <a:r>
              <a:rPr lang="en-GB" sz="2800" dirty="0" smtClean="0">
                <a:solidFill>
                  <a:srgbClr val="0070C0"/>
                </a:solidFill>
              </a:rPr>
              <a:t>Career guidance has several features consistent with a </a:t>
            </a:r>
            <a:r>
              <a:rPr lang="en-GB" sz="2800" b="1" dirty="0" smtClean="0">
                <a:solidFill>
                  <a:srgbClr val="0070C0"/>
                </a:solidFill>
              </a:rPr>
              <a:t>recovery</a:t>
            </a:r>
            <a:r>
              <a:rPr lang="en-GB" sz="2800" dirty="0" smtClean="0">
                <a:solidFill>
                  <a:srgbClr val="0070C0"/>
                </a:solidFill>
              </a:rPr>
              <a:t> based approach to mental health</a:t>
            </a:r>
            <a:endParaRPr lang="en-GB" sz="2800" dirty="0">
              <a:solidFill>
                <a:srgbClr val="0070C0"/>
              </a:solidFill>
            </a:endParaRPr>
          </a:p>
        </p:txBody>
      </p:sp>
      <p:graphicFrame>
        <p:nvGraphicFramePr>
          <p:cNvPr id="8" name="Table 7"/>
          <p:cNvGraphicFramePr>
            <a:graphicFrameLocks noGrp="1"/>
          </p:cNvGraphicFramePr>
          <p:nvPr/>
        </p:nvGraphicFramePr>
        <p:xfrm>
          <a:off x="467544" y="332656"/>
          <a:ext cx="7920880" cy="4419600"/>
        </p:xfrm>
        <a:graphic>
          <a:graphicData uri="http://schemas.openxmlformats.org/drawingml/2006/table">
            <a:tbl>
              <a:tblPr firstRow="1" bandRow="1">
                <a:tableStyleId>{5C22544A-7EE6-4342-B048-85BDC9FD1C3A}</a:tableStyleId>
              </a:tblPr>
              <a:tblGrid>
                <a:gridCol w="3744416"/>
                <a:gridCol w="792088"/>
                <a:gridCol w="3384376"/>
              </a:tblGrid>
              <a:tr h="4320480">
                <a:tc>
                  <a:txBody>
                    <a:bodyPr/>
                    <a:lstStyle/>
                    <a:p>
                      <a:r>
                        <a:rPr lang="en-GB" sz="2400" dirty="0" smtClean="0"/>
                        <a:t>Future focus </a:t>
                      </a:r>
                    </a:p>
                    <a:p>
                      <a:endParaRPr lang="en-GB"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t>Identify resources </a:t>
                      </a:r>
                      <a:r>
                        <a:rPr lang="en-GB" sz="1400" dirty="0" smtClean="0"/>
                        <a:t>(skills/experience/contacts/support) </a:t>
                      </a:r>
                    </a:p>
                    <a:p>
                      <a:endParaRPr lang="en-GB" sz="1800" dirty="0" smtClean="0"/>
                    </a:p>
                    <a:p>
                      <a:endParaRPr lang="en-GB" sz="1800" dirty="0" smtClean="0"/>
                    </a:p>
                    <a:p>
                      <a:r>
                        <a:rPr lang="en-GB" sz="2400" dirty="0" smtClean="0"/>
                        <a:t>Focus on choice &amp; goals</a:t>
                      </a:r>
                    </a:p>
                    <a:p>
                      <a:endParaRPr lang="en-GB" sz="2400" dirty="0" smtClean="0"/>
                    </a:p>
                    <a:p>
                      <a:endParaRPr lang="en-GB" sz="2400" dirty="0" smtClean="0"/>
                    </a:p>
                    <a:p>
                      <a:r>
                        <a:rPr lang="en-GB" sz="2400" dirty="0" smtClean="0"/>
                        <a:t>Exploring work identity </a:t>
                      </a:r>
                    </a:p>
                    <a:p>
                      <a:endParaRPr lang="en-GB" sz="2400" dirty="0" smtClean="0"/>
                    </a:p>
                    <a:p>
                      <a:r>
                        <a:rPr lang="en-GB" sz="2400" dirty="0" smtClean="0"/>
                        <a:t>Encourages networking </a:t>
                      </a:r>
                    </a:p>
                    <a:p>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FFFF00"/>
                          </a:solidFill>
                        </a:rPr>
                        <a:t>offers hope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400" dirty="0" smtClean="0">
                        <a:solidFill>
                          <a:srgbClr val="FFFF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FFFF00"/>
                          </a:solidFill>
                        </a:rPr>
                        <a:t>strengths based approach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400" dirty="0" smtClean="0">
                        <a:solidFill>
                          <a:srgbClr val="FFFF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FFFF00"/>
                          </a:solidFill>
                        </a:rPr>
                        <a:t>promotes sense of agency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400" dirty="0" smtClean="0">
                        <a:solidFill>
                          <a:srgbClr val="FFFF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FFFF00"/>
                          </a:solidFill>
                        </a:rPr>
                        <a:t>rebuilding self-concept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400" dirty="0" smtClean="0">
                        <a:solidFill>
                          <a:srgbClr val="FFFF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FFFF00"/>
                          </a:solidFill>
                        </a:rPr>
                        <a:t>builds social capital </a:t>
                      </a:r>
                    </a:p>
                    <a:p>
                      <a:endParaRPr lang="en-GB" dirty="0">
                        <a:solidFill>
                          <a:srgbClr val="FFFF00"/>
                        </a:solidFill>
                      </a:endParaRPr>
                    </a:p>
                  </a:txBody>
                  <a:tcPr/>
                </a:tc>
              </a:tr>
            </a:tbl>
          </a:graphicData>
        </a:graphic>
      </p:graphicFrame>
      <p:sp>
        <p:nvSpPr>
          <p:cNvPr id="9" name="Right Arrow 8"/>
          <p:cNvSpPr/>
          <p:nvPr/>
        </p:nvSpPr>
        <p:spPr>
          <a:xfrm>
            <a:off x="4427984" y="548680"/>
            <a:ext cx="288032"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4427984" y="1412776"/>
            <a:ext cx="288032"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a:off x="4499992" y="2420888"/>
            <a:ext cx="288032"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a:off x="4499992" y="3429000"/>
            <a:ext cx="288032"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p:cNvSpPr/>
          <p:nvPr/>
        </p:nvSpPr>
        <p:spPr>
          <a:xfrm>
            <a:off x="4499992" y="4149080"/>
            <a:ext cx="288032"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7030A0"/>
                </a:solidFill>
              </a:rPr>
              <a:t>For more information</a:t>
            </a:r>
            <a:endParaRPr lang="en-GB" dirty="0">
              <a:solidFill>
                <a:srgbClr val="7030A0"/>
              </a:solidFill>
            </a:endParaRPr>
          </a:p>
        </p:txBody>
      </p:sp>
      <p:sp>
        <p:nvSpPr>
          <p:cNvPr id="3" name="Content Placeholder 2"/>
          <p:cNvSpPr>
            <a:spLocks noGrp="1"/>
          </p:cNvSpPr>
          <p:nvPr>
            <p:ph idx="1"/>
          </p:nvPr>
        </p:nvSpPr>
        <p:spPr/>
        <p:txBody>
          <a:bodyPr/>
          <a:lstStyle/>
          <a:p>
            <a:pPr>
              <a:buNone/>
            </a:pPr>
            <a:endParaRPr lang="en-GB" b="1" dirty="0" smtClean="0"/>
          </a:p>
          <a:p>
            <a:pPr>
              <a:buNone/>
            </a:pPr>
            <a:r>
              <a:rPr lang="en-GB" b="1" dirty="0" smtClean="0"/>
              <a:t>Royal College of Psychiatrists</a:t>
            </a:r>
          </a:p>
          <a:p>
            <a:pPr>
              <a:buNone/>
            </a:pPr>
            <a:r>
              <a:rPr lang="en-GB" dirty="0" smtClean="0"/>
              <a:t>Work and mental health online resource:  </a:t>
            </a:r>
          </a:p>
          <a:p>
            <a:pPr>
              <a:buNone/>
            </a:pPr>
            <a:endParaRPr lang="en-GB" dirty="0" smtClean="0"/>
          </a:p>
          <a:p>
            <a:pPr>
              <a:buNone/>
            </a:pPr>
            <a:r>
              <a:rPr lang="en-GB" sz="2000" dirty="0" smtClean="0">
                <a:hlinkClick r:id="rId2"/>
              </a:rPr>
              <a:t>http://www.rcpsych.ac.uk/mentalhealthinfo/workandmentalhealth.aspx</a:t>
            </a:r>
            <a:endParaRPr lang="en-GB" sz="2000" dirty="0" smtClean="0"/>
          </a:p>
          <a:p>
            <a:pPr>
              <a:buNone/>
            </a:pP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lnSpcReduction="10000"/>
          </a:bodyPr>
          <a:lstStyle/>
          <a:p>
            <a:pPr>
              <a:buNone/>
            </a:pPr>
            <a:endParaRPr lang="en-GB" sz="1400" dirty="0" smtClean="0"/>
          </a:p>
          <a:p>
            <a:pPr>
              <a:buNone/>
            </a:pPr>
            <a:r>
              <a:rPr lang="en-GB" sz="1400" dirty="0" smtClean="0"/>
              <a:t>BARUCH, Y. (2009)  Stress and Careers.  In C.L. Cooper, J. Campbell Quick &amp; M.J. </a:t>
            </a:r>
            <a:r>
              <a:rPr lang="en-GB" sz="1400" dirty="0" err="1" smtClean="0"/>
              <a:t>Schabracq</a:t>
            </a:r>
            <a:r>
              <a:rPr lang="en-GB" sz="1400" dirty="0" smtClean="0"/>
              <a:t> (</a:t>
            </a:r>
            <a:r>
              <a:rPr lang="en-GB" sz="1400" dirty="0" err="1" smtClean="0"/>
              <a:t>eds</a:t>
            </a:r>
            <a:r>
              <a:rPr lang="en-GB" sz="1400" dirty="0" smtClean="0"/>
              <a:t>)  </a:t>
            </a:r>
            <a:r>
              <a:rPr lang="en-GB" sz="1400" i="1" dirty="0" smtClean="0"/>
              <a:t>International Handbook of Work and Health Psychology </a:t>
            </a:r>
            <a:r>
              <a:rPr lang="en-GB" sz="1400" dirty="0" smtClean="0"/>
              <a:t>3</a:t>
            </a:r>
            <a:r>
              <a:rPr lang="en-GB" sz="1400" baseline="30000" dirty="0" smtClean="0"/>
              <a:t>rd</a:t>
            </a:r>
            <a:r>
              <a:rPr lang="en-GB" sz="1400" dirty="0" smtClean="0"/>
              <a:t> edition.    Chichester:  Wiley-Blackwell</a:t>
            </a:r>
          </a:p>
          <a:p>
            <a:pPr>
              <a:buNone/>
            </a:pPr>
            <a:r>
              <a:rPr lang="en-GB" sz="1400" dirty="0" smtClean="0"/>
              <a:t>FORESIGHT MENTAL CAPITAL AND WELLBEING PROJECT (2008) </a:t>
            </a:r>
            <a:r>
              <a:rPr lang="en-GB" sz="1400" i="1" dirty="0" smtClean="0"/>
              <a:t>Final Report. </a:t>
            </a:r>
            <a:r>
              <a:rPr lang="en-GB" sz="1400" dirty="0" smtClean="0"/>
              <a:t> London:  The Government Office for Science. </a:t>
            </a:r>
          </a:p>
          <a:p>
            <a:pPr>
              <a:buNone/>
            </a:pPr>
            <a:r>
              <a:rPr lang="en-GB" sz="1400" dirty="0" smtClean="0"/>
              <a:t>FRIEDLI, L. AND PARSONAGE, M. (2007) Building an economic case for mental health promotion: part 1. </a:t>
            </a:r>
            <a:r>
              <a:rPr lang="en-GB" sz="1400" i="1" dirty="0" smtClean="0"/>
              <a:t>Journal of public mental health, </a:t>
            </a:r>
            <a:r>
              <a:rPr lang="en-GB" sz="1400" dirty="0" smtClean="0"/>
              <a:t>6, 3:14-23.</a:t>
            </a:r>
          </a:p>
          <a:p>
            <a:pPr>
              <a:buNone/>
            </a:pPr>
            <a:r>
              <a:rPr lang="en-GB" sz="1400" dirty="0" smtClean="0"/>
              <a:t>HARTER, J.K. SCHMIDT , F.L. &amp;  KETYES, C.L.M. (2002) Well-being in the workplace and its relationship to business outcomes:  A review of the Gallup studies.  In C.L.M. Keyes &amp; J. </a:t>
            </a:r>
            <a:r>
              <a:rPr lang="en-GB" sz="1400" dirty="0" err="1" smtClean="0"/>
              <a:t>Haidt</a:t>
            </a:r>
            <a:r>
              <a:rPr lang="en-GB" sz="1400" dirty="0" smtClean="0"/>
              <a:t> (</a:t>
            </a:r>
            <a:r>
              <a:rPr lang="en-GB" sz="1400" dirty="0" err="1" smtClean="0"/>
              <a:t>eds</a:t>
            </a:r>
            <a:r>
              <a:rPr lang="en-GB" sz="1400" dirty="0" smtClean="0"/>
              <a:t>) </a:t>
            </a:r>
            <a:r>
              <a:rPr lang="en-GB" sz="1400" i="1" dirty="0" smtClean="0"/>
              <a:t>Flourishing: The positive person and the good life </a:t>
            </a:r>
            <a:r>
              <a:rPr lang="en-GB" sz="1400" dirty="0" smtClean="0"/>
              <a:t>(pp205-224). Washington DC: </a:t>
            </a:r>
            <a:r>
              <a:rPr lang="en-GB" sz="1400" dirty="0" err="1" smtClean="0"/>
              <a:t>Amercian</a:t>
            </a:r>
            <a:r>
              <a:rPr lang="en-GB" sz="1400" dirty="0" smtClean="0"/>
              <a:t> Psychological Association.   </a:t>
            </a:r>
          </a:p>
          <a:p>
            <a:pPr>
              <a:buNone/>
            </a:pPr>
            <a:r>
              <a:rPr lang="en-GB" sz="1400" dirty="0" smtClean="0"/>
              <a:t>SAINSBURY CENTRE FOR MENTAL HEALTH  (2007) </a:t>
            </a:r>
            <a:r>
              <a:rPr lang="en-GB" sz="1400" i="1" dirty="0" smtClean="0"/>
              <a:t>Work and wellbeing: developing primary mental health care services  </a:t>
            </a:r>
            <a:r>
              <a:rPr lang="en-GB" sz="1400" dirty="0" smtClean="0"/>
              <a:t>London: SCMH</a:t>
            </a:r>
          </a:p>
          <a:p>
            <a:pPr>
              <a:buNone/>
            </a:pPr>
            <a:r>
              <a:rPr lang="en-GB" sz="1400" dirty="0" smtClean="0"/>
              <a:t>STANSFELD, S.A., FUHRER, R., SHIPLEY, M.J. &amp; MARMOT, M.G. (1999) Work characteristics predict psychiatric disorder:  prospective results from the Whitehall II study.  </a:t>
            </a:r>
            <a:r>
              <a:rPr lang="en-GB" sz="1400" i="1" dirty="0" smtClean="0"/>
              <a:t>Occupational and environmental medicine, </a:t>
            </a:r>
            <a:r>
              <a:rPr lang="en-GB" sz="1400" dirty="0" smtClean="0"/>
              <a:t>56, 5: 302-307. </a:t>
            </a:r>
          </a:p>
          <a:p>
            <a:pPr>
              <a:buNone/>
            </a:pPr>
            <a:r>
              <a:rPr lang="en-GB" sz="1400" dirty="0" smtClean="0"/>
              <a:t>WADDELL, G. &amp; BURTON, A.K. (2006)  </a:t>
            </a:r>
            <a:r>
              <a:rPr lang="en-GB" sz="1400" i="1" dirty="0" smtClean="0"/>
              <a:t>Is work good for your health and well being ?</a:t>
            </a:r>
            <a:r>
              <a:rPr lang="en-GB" sz="1400" dirty="0" smtClean="0"/>
              <a:t>  London:  Department for Work and Pensions</a:t>
            </a:r>
          </a:p>
          <a:p>
            <a:pPr>
              <a:buNone/>
            </a:pPr>
            <a:r>
              <a:rPr lang="en-GB" sz="1400" dirty="0" smtClean="0"/>
              <a:t>WORLD HEALTH ORGANISATION (2004)  </a:t>
            </a:r>
            <a:r>
              <a:rPr lang="en-GB" sz="1400" i="1" dirty="0" smtClean="0"/>
              <a:t>Promoting mental health: concepts, emerging evidence, practice.  Summary report. </a:t>
            </a:r>
            <a:r>
              <a:rPr lang="en-GB" sz="1400" dirty="0" smtClean="0"/>
              <a:t> Geneva: WHO.</a:t>
            </a:r>
          </a:p>
          <a:p>
            <a:pPr>
              <a:buNone/>
            </a:pPr>
            <a:r>
              <a:rPr lang="en-GB" sz="1400" dirty="0" smtClean="0"/>
              <a:t>ZUNKER, V. (2008)  C</a:t>
            </a:r>
            <a:r>
              <a:rPr lang="en-GB" sz="1400" i="1" dirty="0" smtClean="0"/>
              <a:t>areer, work and mental health: integrating career and personal counselling.  </a:t>
            </a:r>
            <a:r>
              <a:rPr lang="en-GB" sz="1400" dirty="0" smtClean="0"/>
              <a:t>London: Sage.  </a:t>
            </a:r>
          </a:p>
          <a:p>
            <a:pPr>
              <a:buNone/>
            </a:pP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954562"/>
          </a:xfrm>
        </p:spPr>
        <p:txBody>
          <a:bodyPr/>
          <a:lstStyle/>
          <a:p>
            <a:r>
              <a:rPr lang="en-GB" dirty="0" smtClean="0"/>
              <a:t/>
            </a:r>
            <a:br>
              <a:rPr lang="en-GB" dirty="0" smtClean="0"/>
            </a:br>
            <a:r>
              <a:rPr lang="en-GB" dirty="0"/>
              <a:t/>
            </a:r>
            <a:br>
              <a:rPr lang="en-GB" dirty="0"/>
            </a:br>
            <a:r>
              <a:rPr lang="en-GB" dirty="0" smtClean="0">
                <a:solidFill>
                  <a:schemeClr val="accent1">
                    <a:lumMod val="75000"/>
                  </a:schemeClr>
                </a:solidFill>
              </a:rPr>
              <a:t>Thank you...</a:t>
            </a:r>
            <a:r>
              <a:rPr lang="en-GB" dirty="0" smtClean="0"/>
              <a:t/>
            </a:r>
            <a:br>
              <a:rPr lang="en-GB" dirty="0" smtClean="0"/>
            </a:br>
            <a:r>
              <a:rPr lang="en-GB" dirty="0" smtClean="0"/>
              <a:t/>
            </a:r>
            <a:br>
              <a:rPr lang="en-GB" dirty="0" smtClean="0"/>
            </a:br>
            <a:r>
              <a:rPr lang="en-GB" dirty="0" smtClean="0"/>
              <a:t>Any questions or comments ?</a:t>
            </a:r>
            <a:br>
              <a:rPr lang="en-GB" dirty="0" smtClean="0"/>
            </a:br>
            <a:r>
              <a:rPr lang="en-GB" dirty="0" smtClean="0"/>
              <a:t/>
            </a:r>
            <a:br>
              <a:rPr lang="en-GB" dirty="0" smtClean="0"/>
            </a:br>
            <a:r>
              <a:rPr lang="en-GB" sz="2400" dirty="0" smtClean="0">
                <a:solidFill>
                  <a:schemeClr val="accent1">
                    <a:lumMod val="75000"/>
                  </a:schemeClr>
                </a:solidFill>
                <a:hlinkClick r:id="rId2"/>
              </a:rPr>
              <a:t>p.robertson@napier.ac.uk</a:t>
            </a:r>
            <a:r>
              <a:rPr lang="en-GB" sz="2400" dirty="0" smtClean="0">
                <a:solidFill>
                  <a:schemeClr val="accent1">
                    <a:lumMod val="75000"/>
                  </a:schemeClr>
                </a:solidFill>
              </a:rPr>
              <a:t/>
            </a:r>
            <a:br>
              <a:rPr lang="en-GB" sz="2400" dirty="0" smtClean="0">
                <a:solidFill>
                  <a:schemeClr val="accent1">
                    <a:lumMod val="75000"/>
                  </a:schemeClr>
                </a:solidFill>
              </a:rPr>
            </a:br>
            <a:endParaRPr lang="en-GB" sz="2400" dirty="0">
              <a:solidFill>
                <a:schemeClr val="accent1">
                  <a:lumMod val="75000"/>
                </a:schemeClr>
              </a:solidFill>
            </a:endParaRPr>
          </a:p>
        </p:txBody>
      </p:sp>
      <p:pic>
        <p:nvPicPr>
          <p:cNvPr id="5" name="Picture 2" descr="http://staff.napier.ac.uk/services/CorporateAffairs/marketing/PublishingImages/EdNapUni_Logo_RGB.jpg"/>
          <p:cNvPicPr>
            <a:picLocks noChangeAspect="1" noChangeArrowheads="1"/>
          </p:cNvPicPr>
          <p:nvPr/>
        </p:nvPicPr>
        <p:blipFill>
          <a:blip r:embed="rId3" cstate="print"/>
          <a:srcRect/>
          <a:stretch>
            <a:fillRect/>
          </a:stretch>
        </p:blipFill>
        <p:spPr bwMode="auto">
          <a:xfrm>
            <a:off x="4427984" y="476672"/>
            <a:ext cx="4245089" cy="129614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70C0"/>
                </a:solidFill>
              </a:rPr>
              <a:t>Sources of Stress</a:t>
            </a:r>
            <a:endParaRPr lang="en-GB" dirty="0"/>
          </a:p>
        </p:txBody>
      </p:sp>
      <p:sp>
        <p:nvSpPr>
          <p:cNvPr id="6" name="Content Placeholder 5"/>
          <p:cNvSpPr>
            <a:spLocks noGrp="1"/>
          </p:cNvSpPr>
          <p:nvPr>
            <p:ph sz="half" idx="1"/>
          </p:nvPr>
        </p:nvSpPr>
        <p:spPr>
          <a:xfrm>
            <a:off x="457200" y="1600200"/>
            <a:ext cx="4402832" cy="4525963"/>
          </a:xfrm>
        </p:spPr>
        <p:txBody>
          <a:bodyPr>
            <a:normAutofit fontScale="92500" lnSpcReduction="20000"/>
          </a:bodyPr>
          <a:lstStyle/>
          <a:p>
            <a:pPr>
              <a:lnSpc>
                <a:spcPct val="120000"/>
              </a:lnSpc>
            </a:pPr>
            <a:r>
              <a:rPr lang="en-GB" dirty="0" smtClean="0"/>
              <a:t>Workload</a:t>
            </a:r>
          </a:p>
          <a:p>
            <a:pPr>
              <a:lnSpc>
                <a:spcPct val="120000"/>
              </a:lnSpc>
            </a:pPr>
            <a:r>
              <a:rPr lang="en-GB" dirty="0" smtClean="0"/>
              <a:t>Hours/</a:t>
            </a:r>
            <a:r>
              <a:rPr lang="en-GB" dirty="0" err="1" smtClean="0"/>
              <a:t>shiftwork</a:t>
            </a:r>
            <a:endParaRPr lang="en-GB" dirty="0" smtClean="0"/>
          </a:p>
          <a:p>
            <a:pPr>
              <a:lnSpc>
                <a:spcPct val="120000"/>
              </a:lnSpc>
            </a:pPr>
            <a:r>
              <a:rPr lang="en-GB" dirty="0" smtClean="0"/>
              <a:t>Travel</a:t>
            </a:r>
          </a:p>
          <a:p>
            <a:pPr>
              <a:lnSpc>
                <a:spcPct val="120000"/>
              </a:lnSpc>
            </a:pPr>
            <a:r>
              <a:rPr lang="en-GB" dirty="0" smtClean="0"/>
              <a:t>Physical risk</a:t>
            </a:r>
          </a:p>
          <a:p>
            <a:pPr>
              <a:lnSpc>
                <a:spcPct val="120000"/>
              </a:lnSpc>
            </a:pPr>
            <a:r>
              <a:rPr lang="en-GB" dirty="0" smtClean="0"/>
              <a:t>Psycho-social risks</a:t>
            </a:r>
          </a:p>
          <a:p>
            <a:pPr lvl="1"/>
            <a:r>
              <a:rPr lang="en-GB" dirty="0" smtClean="0"/>
              <a:t>Bullying</a:t>
            </a:r>
          </a:p>
          <a:p>
            <a:pPr lvl="1"/>
            <a:r>
              <a:rPr lang="en-GB" dirty="0" smtClean="0"/>
              <a:t>Sexual harassment</a:t>
            </a:r>
          </a:p>
          <a:p>
            <a:pPr lvl="1"/>
            <a:r>
              <a:rPr lang="en-GB" dirty="0" smtClean="0"/>
              <a:t>Discrimination</a:t>
            </a:r>
          </a:p>
          <a:p>
            <a:pPr lvl="1"/>
            <a:r>
              <a:rPr lang="en-GB" dirty="0" smtClean="0"/>
              <a:t>Isolation</a:t>
            </a:r>
          </a:p>
          <a:p>
            <a:endParaRPr lang="en-GB" dirty="0"/>
          </a:p>
        </p:txBody>
      </p:sp>
      <p:sp>
        <p:nvSpPr>
          <p:cNvPr id="7" name="Content Placeholder 6"/>
          <p:cNvSpPr>
            <a:spLocks noGrp="1"/>
          </p:cNvSpPr>
          <p:nvPr>
            <p:ph sz="half" idx="2"/>
          </p:nvPr>
        </p:nvSpPr>
        <p:spPr>
          <a:xfrm>
            <a:off x="5220072" y="1600200"/>
            <a:ext cx="3466728" cy="4525963"/>
          </a:xfrm>
        </p:spPr>
        <p:txBody>
          <a:bodyPr>
            <a:normAutofit fontScale="92500" lnSpcReduction="20000"/>
          </a:bodyPr>
          <a:lstStyle/>
          <a:p>
            <a:r>
              <a:rPr lang="en-GB" dirty="0" smtClean="0"/>
              <a:t>Tasks </a:t>
            </a:r>
          </a:p>
          <a:p>
            <a:pPr lvl="1"/>
            <a:r>
              <a:rPr lang="en-GB" dirty="0" smtClean="0"/>
              <a:t>Repetition</a:t>
            </a:r>
          </a:p>
          <a:p>
            <a:pPr lvl="1"/>
            <a:r>
              <a:rPr lang="en-GB" dirty="0" smtClean="0"/>
              <a:t>Control </a:t>
            </a:r>
          </a:p>
          <a:p>
            <a:pPr lvl="1"/>
            <a:r>
              <a:rPr lang="en-GB" dirty="0" smtClean="0">
                <a:solidFill>
                  <a:srgbClr val="0070C0"/>
                </a:solidFill>
              </a:rPr>
              <a:t>Emotional labour</a:t>
            </a:r>
          </a:p>
          <a:p>
            <a:pPr lvl="1">
              <a:buNone/>
            </a:pPr>
            <a:r>
              <a:rPr lang="en-GB" dirty="0" smtClean="0">
                <a:solidFill>
                  <a:srgbClr val="0070C0"/>
                </a:solidFill>
              </a:rPr>
              <a:t>     (Service sector)</a:t>
            </a:r>
          </a:p>
          <a:p>
            <a:r>
              <a:rPr lang="en-GB" dirty="0" smtClean="0"/>
              <a:t>Uncertainty</a:t>
            </a:r>
          </a:p>
          <a:p>
            <a:pPr lvl="1"/>
            <a:r>
              <a:rPr lang="en-GB" dirty="0" smtClean="0"/>
              <a:t>Ambiguity </a:t>
            </a:r>
          </a:p>
          <a:p>
            <a:pPr lvl="1"/>
            <a:r>
              <a:rPr lang="en-GB" dirty="0" smtClean="0"/>
              <a:t>Restructuring</a:t>
            </a:r>
          </a:p>
          <a:p>
            <a:pPr lvl="1"/>
            <a:r>
              <a:rPr lang="en-GB" dirty="0" smtClean="0">
                <a:solidFill>
                  <a:srgbClr val="0070C0"/>
                </a:solidFill>
              </a:rPr>
              <a:t>Job insecurity</a:t>
            </a:r>
          </a:p>
          <a:p>
            <a:r>
              <a:rPr lang="en-GB" dirty="0" smtClean="0"/>
              <a:t>Culture</a:t>
            </a:r>
          </a:p>
          <a:p>
            <a:pPr lvl="1"/>
            <a:r>
              <a:rPr lang="en-GB" dirty="0" smtClean="0"/>
              <a:t>Performance management</a:t>
            </a:r>
          </a:p>
          <a:p>
            <a:pPr lvl="1"/>
            <a:r>
              <a:rPr lang="en-GB" dirty="0" smtClean="0"/>
              <a:t>Use of alcohol/drugs</a:t>
            </a:r>
          </a:p>
          <a:p>
            <a:pPr>
              <a:buNone/>
            </a:pPr>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242"/>
          </a:xfrm>
        </p:spPr>
        <p:txBody>
          <a:bodyPr>
            <a:normAutofit fontScale="90000"/>
          </a:bodyPr>
          <a:lstStyle/>
          <a:p>
            <a:r>
              <a:rPr lang="en-GB" dirty="0" smtClean="0">
                <a:solidFill>
                  <a:srgbClr val="0070C0"/>
                </a:solidFill>
              </a:rPr>
              <a:t>Careers and stress</a:t>
            </a:r>
            <a:r>
              <a:rPr lang="en-GB" dirty="0" smtClean="0"/>
              <a:t/>
            </a:r>
            <a:br>
              <a:rPr lang="en-GB" dirty="0" smtClean="0"/>
            </a:br>
            <a:r>
              <a:rPr lang="en-GB" sz="3100" dirty="0" smtClean="0"/>
              <a:t>Career concerns are known to be a </a:t>
            </a:r>
            <a:br>
              <a:rPr lang="en-GB" sz="3100" dirty="0" smtClean="0"/>
            </a:br>
            <a:r>
              <a:rPr lang="en-GB" sz="3100" dirty="0" smtClean="0"/>
              <a:t>source of work stress </a:t>
            </a:r>
            <a:r>
              <a:rPr lang="en-GB" sz="2000" dirty="0" smtClean="0"/>
              <a:t>(e.g. Baruch, 2009)</a:t>
            </a:r>
            <a:r>
              <a:rPr lang="en-GB" sz="3200" dirty="0" smtClean="0"/>
              <a:t/>
            </a:r>
            <a:br>
              <a:rPr lang="en-GB" sz="3200" dirty="0" smtClean="0"/>
            </a:br>
            <a:endParaRPr lang="en-GB" dirty="0"/>
          </a:p>
        </p:txBody>
      </p:sp>
      <p:sp>
        <p:nvSpPr>
          <p:cNvPr id="3" name="Content Placeholder 2"/>
          <p:cNvSpPr>
            <a:spLocks noGrp="1"/>
          </p:cNvSpPr>
          <p:nvPr>
            <p:ph sz="half" idx="1"/>
          </p:nvPr>
        </p:nvSpPr>
        <p:spPr>
          <a:xfrm>
            <a:off x="457200" y="1916832"/>
            <a:ext cx="4038600" cy="4209331"/>
          </a:xfrm>
        </p:spPr>
        <p:txBody>
          <a:bodyPr>
            <a:normAutofit lnSpcReduction="10000"/>
          </a:bodyPr>
          <a:lstStyle/>
          <a:p>
            <a:r>
              <a:rPr lang="en-GB" dirty="0" smtClean="0"/>
              <a:t>Metaphors of frustration</a:t>
            </a:r>
            <a:endParaRPr lang="en-GB" u="sng" dirty="0" smtClean="0"/>
          </a:p>
          <a:p>
            <a:pPr lvl="1"/>
            <a:r>
              <a:rPr lang="en-GB" dirty="0" smtClean="0"/>
              <a:t>Glass ceilings</a:t>
            </a:r>
          </a:p>
          <a:p>
            <a:pPr lvl="1"/>
            <a:r>
              <a:rPr lang="en-GB" dirty="0" smtClean="0"/>
              <a:t>Golden cages</a:t>
            </a:r>
          </a:p>
          <a:p>
            <a:r>
              <a:rPr lang="en-GB" dirty="0" smtClean="0"/>
              <a:t>Work/life balance           </a:t>
            </a:r>
          </a:p>
          <a:p>
            <a:pPr lvl="1"/>
            <a:r>
              <a:rPr lang="en-GB" dirty="0" smtClean="0"/>
              <a:t>Bi-directional conflict</a:t>
            </a:r>
          </a:p>
          <a:p>
            <a:r>
              <a:rPr lang="en-GB" dirty="0" smtClean="0"/>
              <a:t>Older workers</a:t>
            </a:r>
          </a:p>
          <a:p>
            <a:pPr lvl="1"/>
            <a:r>
              <a:rPr lang="en-GB" dirty="0" smtClean="0"/>
              <a:t>Network erosion</a:t>
            </a:r>
          </a:p>
          <a:p>
            <a:endParaRPr lang="en-GB" dirty="0"/>
          </a:p>
        </p:txBody>
      </p:sp>
      <p:sp>
        <p:nvSpPr>
          <p:cNvPr id="4" name="Content Placeholder 3"/>
          <p:cNvSpPr>
            <a:spLocks noGrp="1"/>
          </p:cNvSpPr>
          <p:nvPr>
            <p:ph sz="half" idx="2"/>
          </p:nvPr>
        </p:nvSpPr>
        <p:spPr>
          <a:xfrm>
            <a:off x="4648200" y="1916832"/>
            <a:ext cx="4038600" cy="4209331"/>
          </a:xfrm>
        </p:spPr>
        <p:txBody>
          <a:bodyPr>
            <a:normAutofit lnSpcReduction="10000"/>
          </a:bodyPr>
          <a:lstStyle/>
          <a:p>
            <a:endParaRPr lang="en-GB" dirty="0" smtClean="0"/>
          </a:p>
          <a:p>
            <a:pPr>
              <a:buNone/>
            </a:pPr>
            <a:r>
              <a:rPr lang="en-GB" dirty="0" smtClean="0">
                <a:solidFill>
                  <a:srgbClr val="C00000"/>
                </a:solidFill>
              </a:rPr>
              <a:t>    </a:t>
            </a:r>
          </a:p>
          <a:p>
            <a:pPr>
              <a:buNone/>
            </a:pPr>
            <a:endParaRPr lang="en-GB" dirty="0" smtClean="0">
              <a:solidFill>
                <a:srgbClr val="C00000"/>
              </a:solidFill>
            </a:endParaRPr>
          </a:p>
          <a:p>
            <a:pPr>
              <a:buNone/>
            </a:pPr>
            <a:r>
              <a:rPr lang="en-GB" dirty="0" smtClean="0">
                <a:solidFill>
                  <a:srgbClr val="C00000"/>
                </a:solidFill>
              </a:rPr>
              <a:t>    </a:t>
            </a:r>
          </a:p>
          <a:p>
            <a:pPr>
              <a:buNone/>
            </a:pPr>
            <a:r>
              <a:rPr lang="en-GB" dirty="0" smtClean="0">
                <a:solidFill>
                  <a:srgbClr val="C00000"/>
                </a:solidFill>
              </a:rPr>
              <a:t>     </a:t>
            </a:r>
          </a:p>
          <a:p>
            <a:pPr>
              <a:buNone/>
            </a:pPr>
            <a:endParaRPr lang="en-GB" dirty="0" smtClean="0">
              <a:solidFill>
                <a:srgbClr val="C00000"/>
              </a:solidFill>
            </a:endParaRPr>
          </a:p>
          <a:p>
            <a:pPr>
              <a:buNone/>
            </a:pPr>
            <a:r>
              <a:rPr lang="en-GB" dirty="0" smtClean="0">
                <a:solidFill>
                  <a:srgbClr val="C00000"/>
                </a:solidFill>
              </a:rPr>
              <a:t>    Hush...don’t tell your clients about the health risks...</a:t>
            </a:r>
          </a:p>
        </p:txBody>
      </p:sp>
      <p:pic>
        <p:nvPicPr>
          <p:cNvPr id="2050" name="Picture 2" descr="C:\Documents and Settings\ps41\Local Settings\Temporary Internet Files\Content.IE5\L0FYXRT1\MP900411783[1].jpg"/>
          <p:cNvPicPr>
            <a:picLocks noChangeAspect="1" noChangeArrowheads="1"/>
          </p:cNvPicPr>
          <p:nvPr/>
        </p:nvPicPr>
        <p:blipFill>
          <a:blip r:embed="rId2" cstate="print"/>
          <a:srcRect/>
          <a:stretch>
            <a:fillRect/>
          </a:stretch>
        </p:blipFill>
        <p:spPr bwMode="auto">
          <a:xfrm>
            <a:off x="6156176" y="3429000"/>
            <a:ext cx="1835696" cy="12233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checkerboard(across)">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checkerboard(across)">
                                      <p:cBhvr>
                                        <p:cTn id="12" dur="2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checkerboard(across)">
                                      <p:cBhvr>
                                        <p:cTn id="17" dur="20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checkerboard(across)">
                                      <p:cBhvr>
                                        <p:cTn id="22"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6" name="Content Placeholder 5"/>
          <p:cNvSpPr>
            <a:spLocks noGrp="1"/>
          </p:cNvSpPr>
          <p:nvPr>
            <p:ph idx="1"/>
          </p:nvPr>
        </p:nvSpPr>
        <p:spPr/>
        <p:txBody>
          <a:bodyPr>
            <a:normAutofit fontScale="77500" lnSpcReduction="20000"/>
          </a:bodyPr>
          <a:lstStyle/>
          <a:p>
            <a:pPr>
              <a:buNone/>
            </a:pPr>
            <a:r>
              <a:rPr lang="en-GB" dirty="0" smtClean="0">
                <a:solidFill>
                  <a:srgbClr val="7030A0"/>
                </a:solidFill>
              </a:rPr>
              <a:t>   </a:t>
            </a:r>
            <a:r>
              <a:rPr lang="en-GB" sz="3400" i="1" dirty="0" smtClean="0">
                <a:solidFill>
                  <a:srgbClr val="7030A0"/>
                </a:solidFill>
              </a:rPr>
              <a:t>“</a:t>
            </a:r>
            <a:r>
              <a:rPr lang="en-GB" sz="3400" i="1" dirty="0" smtClean="0">
                <a:solidFill>
                  <a:srgbClr val="7030A0"/>
                </a:solidFill>
                <a:latin typeface="Arial" pitchFamily="34" charset="0"/>
                <a:cs typeface="Arial" pitchFamily="34" charset="0"/>
              </a:rPr>
              <a:t>Employment is nature's physician, and is essential to human happiness”</a:t>
            </a:r>
          </a:p>
          <a:p>
            <a:pPr>
              <a:buNone/>
            </a:pPr>
            <a:r>
              <a:rPr lang="en-GB" i="1" dirty="0" smtClean="0">
                <a:solidFill>
                  <a:srgbClr val="7030A0"/>
                </a:solidFill>
                <a:latin typeface="Arial" pitchFamily="34" charset="0"/>
                <a:cs typeface="Arial" pitchFamily="34" charset="0"/>
              </a:rPr>
              <a:t>                           </a:t>
            </a:r>
            <a:r>
              <a:rPr lang="en-GB" sz="2600" dirty="0" smtClean="0">
                <a:solidFill>
                  <a:srgbClr val="7030A0"/>
                </a:solidFill>
                <a:latin typeface="Arial" pitchFamily="34" charset="0"/>
                <a:cs typeface="Arial" pitchFamily="34" charset="0"/>
              </a:rPr>
              <a:t>Galen of </a:t>
            </a:r>
            <a:r>
              <a:rPr lang="en-GB" sz="2600" dirty="0" err="1" smtClean="0">
                <a:solidFill>
                  <a:srgbClr val="7030A0"/>
                </a:solidFill>
                <a:latin typeface="Arial" pitchFamily="34" charset="0"/>
                <a:cs typeface="Arial" pitchFamily="34" charset="0"/>
              </a:rPr>
              <a:t>Pergamon</a:t>
            </a:r>
            <a:r>
              <a:rPr lang="en-GB" sz="2600" dirty="0" smtClean="0">
                <a:solidFill>
                  <a:srgbClr val="7030A0"/>
                </a:solidFill>
                <a:latin typeface="Arial" pitchFamily="34" charset="0"/>
                <a:cs typeface="Arial" pitchFamily="34" charset="0"/>
              </a:rPr>
              <a:t>, Greek physician, </a:t>
            </a:r>
          </a:p>
          <a:p>
            <a:pPr>
              <a:buNone/>
            </a:pPr>
            <a:r>
              <a:rPr lang="en-GB" sz="2600" dirty="0" smtClean="0">
                <a:solidFill>
                  <a:srgbClr val="7030A0"/>
                </a:solidFill>
                <a:latin typeface="Arial" pitchFamily="34" charset="0"/>
                <a:cs typeface="Arial" pitchFamily="34" charset="0"/>
              </a:rPr>
              <a:t>                                     surgeon and philosopher, 172 AD</a:t>
            </a:r>
          </a:p>
          <a:p>
            <a:pPr>
              <a:buNone/>
            </a:pPr>
            <a:endParaRPr lang="en-GB" i="1" dirty="0" smtClean="0">
              <a:solidFill>
                <a:srgbClr val="7030A0"/>
              </a:solidFill>
              <a:latin typeface="Arial" pitchFamily="34" charset="0"/>
              <a:cs typeface="Arial" pitchFamily="34" charset="0"/>
            </a:endParaRPr>
          </a:p>
          <a:p>
            <a:pPr>
              <a:buNone/>
            </a:pPr>
            <a:endParaRPr lang="en-GB" dirty="0" smtClean="0">
              <a:solidFill>
                <a:srgbClr val="7030A0"/>
              </a:solidFill>
              <a:latin typeface="Arial" pitchFamily="34" charset="0"/>
              <a:cs typeface="Arial" pitchFamily="34" charset="0"/>
            </a:endParaRPr>
          </a:p>
          <a:p>
            <a:pPr>
              <a:buNone/>
            </a:pPr>
            <a:endParaRPr lang="en-GB" dirty="0" smtClean="0">
              <a:solidFill>
                <a:srgbClr val="7030A0"/>
              </a:solidFill>
              <a:latin typeface="Arial" pitchFamily="34" charset="0"/>
              <a:cs typeface="Arial" pitchFamily="34" charset="0"/>
            </a:endParaRPr>
          </a:p>
          <a:p>
            <a:pPr>
              <a:buNone/>
            </a:pPr>
            <a:r>
              <a:rPr lang="en-GB" sz="3400" dirty="0" smtClean="0">
                <a:solidFill>
                  <a:srgbClr val="7030A0"/>
                </a:solidFill>
                <a:latin typeface="Arial" pitchFamily="34" charset="0"/>
                <a:cs typeface="Arial" pitchFamily="34" charset="0"/>
              </a:rPr>
              <a:t>    “</a:t>
            </a:r>
            <a:r>
              <a:rPr lang="en-GB" sz="3400" i="1" dirty="0" smtClean="0">
                <a:solidFill>
                  <a:srgbClr val="7030A0"/>
                </a:solidFill>
                <a:latin typeface="Arial" pitchFamily="34" charset="0"/>
                <a:cs typeface="Arial" pitchFamily="34" charset="0"/>
              </a:rPr>
              <a:t>Working is, for most patients, a positive clinical outcome and can be an intervention in its own right”                  </a:t>
            </a:r>
          </a:p>
          <a:p>
            <a:pPr>
              <a:buNone/>
            </a:pPr>
            <a:r>
              <a:rPr lang="en-GB" dirty="0" smtClean="0">
                <a:solidFill>
                  <a:srgbClr val="7030A0"/>
                </a:solidFill>
                <a:latin typeface="Arial" pitchFamily="34" charset="0"/>
                <a:cs typeface="Arial" pitchFamily="34" charset="0"/>
              </a:rPr>
              <a:t>                                      </a:t>
            </a:r>
            <a:r>
              <a:rPr lang="en-GB" sz="2600" dirty="0" smtClean="0">
                <a:solidFill>
                  <a:srgbClr val="7030A0"/>
                </a:solidFill>
                <a:latin typeface="Arial" pitchFamily="34" charset="0"/>
                <a:cs typeface="Arial" pitchFamily="34" charset="0"/>
              </a:rPr>
              <a:t>Royal College of Psychiatrists</a:t>
            </a:r>
          </a:p>
          <a:p>
            <a:pPr>
              <a:buNone/>
            </a:pPr>
            <a:endParaRPr lang="en-GB" dirty="0" smtClean="0"/>
          </a:p>
          <a:p>
            <a:pPr>
              <a:buNone/>
            </a:pPr>
            <a:r>
              <a:rPr lang="en-GB" dirty="0" smtClean="0"/>
              <a:t> </a:t>
            </a:r>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r>
              <a:rPr lang="en-GB" sz="5400" b="1" dirty="0" err="1" smtClean="0">
                <a:solidFill>
                  <a:srgbClr val="0070C0"/>
                </a:solidFill>
                <a:latin typeface="Edwardian Script ITC" pitchFamily="66" charset="0"/>
              </a:rPr>
              <a:t>Ergotherapy</a:t>
            </a:r>
            <a:r>
              <a:rPr lang="en-GB" dirty="0" smtClean="0">
                <a:solidFill>
                  <a:srgbClr val="0070C0"/>
                </a:solidFill>
              </a:rPr>
              <a:t>   </a:t>
            </a:r>
            <a:endParaRPr lang="en-GB" dirty="0" smtClean="0">
              <a:solidFill>
                <a:srgbClr val="0070C0"/>
              </a:solidFill>
              <a:latin typeface="Playbill" pitchFamily="82" charset="0"/>
            </a:endParaRPr>
          </a:p>
        </p:txBody>
      </p:sp>
      <p:sp>
        <p:nvSpPr>
          <p:cNvPr id="10243" name="Rectangle 4"/>
          <p:cNvSpPr>
            <a:spLocks noGrp="1" noChangeArrowheads="1"/>
          </p:cNvSpPr>
          <p:nvPr>
            <p:ph type="body" sz="half" idx="1"/>
          </p:nvPr>
        </p:nvSpPr>
        <p:spPr/>
        <p:txBody>
          <a:bodyPr>
            <a:normAutofit/>
          </a:bodyPr>
          <a:lstStyle/>
          <a:p>
            <a:pPr eaLnBrk="1" hangingPunct="1">
              <a:buNone/>
            </a:pPr>
            <a:endParaRPr lang="en-GB" sz="2400" dirty="0" smtClean="0"/>
          </a:p>
          <a:p>
            <a:pPr eaLnBrk="1" hangingPunct="1">
              <a:buNone/>
            </a:pPr>
            <a:endParaRPr lang="en-GB" sz="2400" dirty="0"/>
          </a:p>
          <a:p>
            <a:pPr eaLnBrk="1" hangingPunct="1">
              <a:buNone/>
            </a:pPr>
            <a:endParaRPr lang="en-GB" sz="2400" dirty="0" smtClean="0"/>
          </a:p>
          <a:p>
            <a:pPr eaLnBrk="1" hangingPunct="1">
              <a:buNone/>
            </a:pPr>
            <a:endParaRPr lang="en-GB" sz="2400" dirty="0" smtClean="0"/>
          </a:p>
          <a:p>
            <a:pPr eaLnBrk="1" hangingPunct="1">
              <a:buNone/>
            </a:pPr>
            <a:r>
              <a:rPr lang="en-GB" sz="3500" dirty="0" smtClean="0">
                <a:latin typeface="Arial" pitchFamily="34" charset="0"/>
                <a:cs typeface="Arial" pitchFamily="34" charset="0"/>
              </a:rPr>
              <a:t>W.H.R. Rivers</a:t>
            </a:r>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GB" dirty="0" smtClean="0">
                <a:latin typeface="Arial" pitchFamily="34" charset="0"/>
                <a:cs typeface="Arial" pitchFamily="34" charset="0"/>
              </a:rPr>
              <a:t>Robert Graves </a:t>
            </a:r>
          </a:p>
        </p:txBody>
      </p:sp>
      <p:pic>
        <p:nvPicPr>
          <p:cNvPr id="7" name="Content Placeholder 6" descr="WHR Rivers.jpg"/>
          <p:cNvPicPr>
            <a:picLocks noGrp="1" noChangeAspect="1"/>
          </p:cNvPicPr>
          <p:nvPr>
            <p:ph sz="half" idx="2"/>
          </p:nvPr>
        </p:nvPicPr>
        <p:blipFill>
          <a:blip r:embed="rId2" cstate="print"/>
          <a:stretch>
            <a:fillRect/>
          </a:stretch>
        </p:blipFill>
        <p:spPr>
          <a:xfrm>
            <a:off x="5346700" y="2005012"/>
            <a:ext cx="1745580" cy="2609978"/>
          </a:xfrm>
        </p:spPr>
      </p:pic>
      <p:pic>
        <p:nvPicPr>
          <p:cNvPr id="10245" name="Picture 7" descr="owenTN">
            <a:hlinkClick r:id="rId3"/>
          </p:cNvPr>
          <p:cNvPicPr>
            <a:picLocks noChangeAspect="1" noChangeArrowheads="1"/>
          </p:cNvPicPr>
          <p:nvPr/>
        </p:nvPicPr>
        <p:blipFill>
          <a:blip r:embed="rId4" cstate="print"/>
          <a:srcRect/>
          <a:stretch>
            <a:fillRect/>
          </a:stretch>
        </p:blipFill>
        <p:spPr bwMode="auto">
          <a:xfrm>
            <a:off x="6948264" y="4134562"/>
            <a:ext cx="1224136" cy="2122494"/>
          </a:xfrm>
          <a:prstGeom prst="rect">
            <a:avLst/>
          </a:prstGeom>
          <a:noFill/>
          <a:ln w="9525">
            <a:noFill/>
            <a:miter lim="800000"/>
            <a:headEnd/>
            <a:tailEnd/>
          </a:ln>
        </p:spPr>
      </p:pic>
      <p:cxnSp>
        <p:nvCxnSpPr>
          <p:cNvPr id="9" name="Straight Arrow Connector 8"/>
          <p:cNvCxnSpPr/>
          <p:nvPr/>
        </p:nvCxnSpPr>
        <p:spPr>
          <a:xfrm flipV="1">
            <a:off x="3347864" y="3212976"/>
            <a:ext cx="237626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51920" y="5301208"/>
            <a:ext cx="23762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Content Placeholder 8" descr="Craiglockhart 1.JPG"/>
          <p:cNvPicPr>
            <a:picLocks noChangeAspect="1"/>
          </p:cNvPicPr>
          <p:nvPr/>
        </p:nvPicPr>
        <p:blipFill>
          <a:blip r:embed="rId5" cstate="print"/>
          <a:stretch>
            <a:fillRect/>
          </a:stretch>
        </p:blipFill>
        <p:spPr>
          <a:xfrm>
            <a:off x="179512" y="188640"/>
            <a:ext cx="1949089" cy="129614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202034"/>
          </a:xfrm>
        </p:spPr>
        <p:txBody>
          <a:bodyPr>
            <a:normAutofit fontScale="90000"/>
          </a:bodyPr>
          <a:lstStyle/>
          <a:p>
            <a:pPr eaLnBrk="1" hangingPunct="1"/>
            <a:endParaRPr lang="en-GB" dirty="0" smtClean="0">
              <a:solidFill>
                <a:schemeClr val="accent1">
                  <a:lumMod val="75000"/>
                </a:schemeClr>
              </a:solidFill>
            </a:endParaRPr>
          </a:p>
        </p:txBody>
      </p:sp>
      <p:sp>
        <p:nvSpPr>
          <p:cNvPr id="7171" name="Rectangle 3"/>
          <p:cNvSpPr>
            <a:spLocks noGrp="1" noChangeArrowheads="1"/>
          </p:cNvSpPr>
          <p:nvPr>
            <p:ph type="body" idx="1"/>
          </p:nvPr>
        </p:nvSpPr>
        <p:spPr>
          <a:xfrm>
            <a:off x="457200" y="332656"/>
            <a:ext cx="8229600" cy="5793507"/>
          </a:xfrm>
        </p:spPr>
        <p:txBody>
          <a:bodyPr>
            <a:normAutofit lnSpcReduction="10000"/>
          </a:bodyPr>
          <a:lstStyle/>
          <a:p>
            <a:pPr>
              <a:buNone/>
            </a:pPr>
            <a:r>
              <a:rPr lang="en-GB" sz="2000" dirty="0" smtClean="0"/>
              <a:t>      </a:t>
            </a:r>
          </a:p>
          <a:p>
            <a:pPr>
              <a:lnSpc>
                <a:spcPct val="150000"/>
              </a:lnSpc>
              <a:buNone/>
            </a:pPr>
            <a:r>
              <a:rPr lang="en-GB" sz="2000" dirty="0" smtClean="0">
                <a:solidFill>
                  <a:schemeClr val="accent2">
                    <a:lumMod val="50000"/>
                  </a:schemeClr>
                </a:solidFill>
              </a:rPr>
              <a:t>      “</a:t>
            </a:r>
            <a:r>
              <a:rPr lang="en-GB" sz="2400" dirty="0" smtClean="0">
                <a:solidFill>
                  <a:schemeClr val="accent2">
                    <a:lumMod val="50000"/>
                  </a:schemeClr>
                </a:solidFill>
              </a:rPr>
              <a:t>There is a strong evidence base showing that work is generally good for physical and mental health and well-being.  </a:t>
            </a:r>
            <a:r>
              <a:rPr lang="en-GB" sz="2400" dirty="0" err="1" smtClean="0">
                <a:solidFill>
                  <a:schemeClr val="accent2">
                    <a:lumMod val="50000"/>
                  </a:schemeClr>
                </a:solidFill>
              </a:rPr>
              <a:t>Worklessness</a:t>
            </a:r>
            <a:r>
              <a:rPr lang="en-GB" sz="2400" dirty="0" smtClean="0">
                <a:solidFill>
                  <a:schemeClr val="accent2">
                    <a:lumMod val="50000"/>
                  </a:schemeClr>
                </a:solidFill>
              </a:rPr>
              <a:t> is associated with poorer physical and mental health and well-being.  Work can be therapeutic and can reverse the adverse health effects of unemployment.  That is true for healthy people of working age, for many disabled people, for most people with common health problems and for social security beneficiaries...Work </a:t>
            </a:r>
            <a:r>
              <a:rPr lang="en-GB" sz="2400" b="1" dirty="0" smtClean="0">
                <a:solidFill>
                  <a:schemeClr val="accent2">
                    <a:lumMod val="50000"/>
                  </a:schemeClr>
                </a:solidFill>
              </a:rPr>
              <a:t>is</a:t>
            </a:r>
            <a:r>
              <a:rPr lang="en-GB" sz="2400" dirty="0" smtClean="0">
                <a:solidFill>
                  <a:schemeClr val="accent2">
                    <a:lumMod val="50000"/>
                  </a:schemeClr>
                </a:solidFill>
              </a:rPr>
              <a:t> generally good for health and well-being.” </a:t>
            </a:r>
          </a:p>
          <a:p>
            <a:pPr>
              <a:buNone/>
            </a:pPr>
            <a:endParaRPr lang="en-GB" sz="2000" dirty="0" smtClean="0">
              <a:solidFill>
                <a:schemeClr val="accent2">
                  <a:lumMod val="50000"/>
                </a:schemeClr>
              </a:solidFill>
            </a:endParaRPr>
          </a:p>
          <a:p>
            <a:pPr algn="r">
              <a:buNone/>
            </a:pPr>
            <a:r>
              <a:rPr lang="en-GB" sz="2000" dirty="0" smtClean="0">
                <a:solidFill>
                  <a:schemeClr val="accent2">
                    <a:lumMod val="50000"/>
                  </a:schemeClr>
                </a:solidFill>
              </a:rPr>
              <a:t>                                 (Waddell &amp; Burton, 2006: ix). </a:t>
            </a: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eaLnBrk="1" hangingPunct="1">
              <a:lnSpc>
                <a:spcPct val="90000"/>
              </a:lnSpc>
            </a:pPr>
            <a:endParaRPr lang="en-GB" sz="2400" dirty="0" smtClean="0">
              <a:latin typeface="Tahoma" pitchFamily="34" charset="0"/>
            </a:endParaRPr>
          </a:p>
          <a:p>
            <a:pPr lvl="1" eaLnBrk="1" hangingPunct="1">
              <a:lnSpc>
                <a:spcPct val="90000"/>
              </a:lnSpc>
            </a:pPr>
            <a:endParaRPr lang="en-GB" sz="2000" dirty="0" smtClean="0">
              <a:latin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922114"/>
          </a:xfrm>
        </p:spPr>
        <p:txBody>
          <a:bodyPr>
            <a:normAutofit/>
          </a:bodyPr>
          <a:lstStyle/>
          <a:p>
            <a:r>
              <a:rPr lang="en-GB" sz="3200" dirty="0" smtClean="0">
                <a:solidFill>
                  <a:srgbClr val="7030A0"/>
                </a:solidFill>
              </a:rPr>
              <a:t>To summarise so far...</a:t>
            </a:r>
            <a:endParaRPr lang="en-GB" sz="3200" dirty="0">
              <a:solidFill>
                <a:srgbClr val="7030A0"/>
              </a:solidFill>
            </a:endParaRPr>
          </a:p>
        </p:txBody>
      </p:sp>
      <p:sp>
        <p:nvSpPr>
          <p:cNvPr id="5" name="Content Placeholder 4"/>
          <p:cNvSpPr>
            <a:spLocks noGrp="1"/>
          </p:cNvSpPr>
          <p:nvPr>
            <p:ph sz="half" idx="1"/>
          </p:nvPr>
        </p:nvSpPr>
        <p:spPr>
          <a:xfrm>
            <a:off x="457200" y="1412776"/>
            <a:ext cx="4114800" cy="4713387"/>
          </a:xfrm>
        </p:spPr>
        <p:txBody>
          <a:bodyPr/>
          <a:lstStyle/>
          <a:p>
            <a:pPr>
              <a:buNone/>
            </a:pPr>
            <a:r>
              <a:rPr lang="en-GB" dirty="0" smtClean="0"/>
              <a:t>    Healthy workers encounter psycho-social health hazards at work that make them stressed or mentally ill ! </a:t>
            </a:r>
          </a:p>
          <a:p>
            <a:pPr>
              <a:buNone/>
            </a:pPr>
            <a:endParaRPr lang="en-GB" dirty="0"/>
          </a:p>
        </p:txBody>
      </p:sp>
      <p:sp>
        <p:nvSpPr>
          <p:cNvPr id="6" name="Content Placeholder 5"/>
          <p:cNvSpPr>
            <a:spLocks noGrp="1"/>
          </p:cNvSpPr>
          <p:nvPr>
            <p:ph sz="half" idx="2"/>
          </p:nvPr>
        </p:nvSpPr>
        <p:spPr>
          <a:xfrm>
            <a:off x="4648200" y="1340768"/>
            <a:ext cx="4038600" cy="4785395"/>
          </a:xfrm>
        </p:spPr>
        <p:txBody>
          <a:bodyPr/>
          <a:lstStyle/>
          <a:p>
            <a:pPr>
              <a:buNone/>
            </a:pPr>
            <a:endParaRPr lang="en-GB" dirty="0" smtClean="0"/>
          </a:p>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dirty="0" smtClean="0"/>
              <a:t>    Going to work helps unemployed people with mental health conditions get better ! </a:t>
            </a:r>
            <a:endParaRPr lang="en-GB" dirty="0"/>
          </a:p>
        </p:txBody>
      </p:sp>
      <p:pic>
        <p:nvPicPr>
          <p:cNvPr id="7" name="Picture 6" descr="cog_haz.jpg"/>
          <p:cNvPicPr>
            <a:picLocks noChangeAspect="1"/>
          </p:cNvPicPr>
          <p:nvPr/>
        </p:nvPicPr>
        <p:blipFill>
          <a:blip r:embed="rId2" cstate="print"/>
          <a:stretch>
            <a:fillRect/>
          </a:stretch>
        </p:blipFill>
        <p:spPr>
          <a:xfrm>
            <a:off x="467544" y="3933056"/>
            <a:ext cx="1524769" cy="1570578"/>
          </a:xfrm>
          <a:prstGeom prst="rect">
            <a:avLst/>
          </a:prstGeom>
        </p:spPr>
      </p:pic>
      <p:pic>
        <p:nvPicPr>
          <p:cNvPr id="9" name="Picture 8" descr="Red Cross.jpg"/>
          <p:cNvPicPr>
            <a:picLocks noChangeAspect="1"/>
          </p:cNvPicPr>
          <p:nvPr/>
        </p:nvPicPr>
        <p:blipFill>
          <a:blip r:embed="rId3" cstate="print"/>
          <a:stretch>
            <a:fillRect/>
          </a:stretch>
        </p:blipFill>
        <p:spPr>
          <a:xfrm>
            <a:off x="6762750" y="1628800"/>
            <a:ext cx="2381250" cy="2381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animEffect transition="in" filter="checkerboard(across)">
                                      <p:cBhvr>
                                        <p:cTn id="7" dur="2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6">
                    <a:lumMod val="75000"/>
                  </a:schemeClr>
                </a:solidFill>
              </a:rPr>
              <a:t>read the small print...</a:t>
            </a:r>
            <a:endParaRPr lang="en-GB" dirty="0">
              <a:solidFill>
                <a:schemeClr val="accent6">
                  <a:lumMod val="75000"/>
                </a:schemeClr>
              </a:solidFill>
            </a:endParaRPr>
          </a:p>
        </p:txBody>
      </p:sp>
      <p:sp>
        <p:nvSpPr>
          <p:cNvPr id="3" name="Content Placeholder 2"/>
          <p:cNvSpPr>
            <a:spLocks noGrp="1"/>
          </p:cNvSpPr>
          <p:nvPr>
            <p:ph idx="1"/>
          </p:nvPr>
        </p:nvSpPr>
        <p:spPr>
          <a:xfrm>
            <a:off x="457200" y="1268760"/>
            <a:ext cx="8229600" cy="4857403"/>
          </a:xfrm>
        </p:spPr>
        <p:txBody>
          <a:bodyPr>
            <a:normAutofit fontScale="32500" lnSpcReduction="20000"/>
          </a:bodyPr>
          <a:lstStyle/>
          <a:p>
            <a:pPr>
              <a:lnSpc>
                <a:spcPct val="170000"/>
              </a:lnSpc>
              <a:buNone/>
            </a:pPr>
            <a:r>
              <a:rPr lang="en-GB" sz="7400" dirty="0" smtClean="0">
                <a:solidFill>
                  <a:schemeClr val="accent1">
                    <a:lumMod val="75000"/>
                  </a:schemeClr>
                </a:solidFill>
                <a:latin typeface="Tahoma" pitchFamily="34" charset="0"/>
              </a:rPr>
              <a:t>Does unemployment cause mental health conditions ? </a:t>
            </a:r>
          </a:p>
          <a:p>
            <a:pPr>
              <a:lnSpc>
                <a:spcPct val="120000"/>
              </a:lnSpc>
              <a:buFont typeface="Courier New" pitchFamily="49" charset="0"/>
              <a:buChar char="o"/>
            </a:pPr>
            <a:r>
              <a:rPr lang="en-GB" sz="5500" dirty="0" smtClean="0">
                <a:latin typeface="Tahoma" pitchFamily="34" charset="0"/>
              </a:rPr>
              <a:t>Yes, it is a very powerful causal factor but... </a:t>
            </a:r>
          </a:p>
          <a:p>
            <a:pPr>
              <a:lnSpc>
                <a:spcPct val="120000"/>
              </a:lnSpc>
              <a:buFont typeface="Courier New" pitchFamily="49" charset="0"/>
              <a:buChar char="o"/>
            </a:pPr>
            <a:r>
              <a:rPr lang="en-GB" sz="5500" dirty="0" smtClean="0">
                <a:latin typeface="Tahoma" pitchFamily="34" charset="0"/>
              </a:rPr>
              <a:t>Some reverse causality (health selection for job loss or re-employment)</a:t>
            </a:r>
          </a:p>
          <a:p>
            <a:pPr>
              <a:lnSpc>
                <a:spcPct val="120000"/>
              </a:lnSpc>
              <a:buFont typeface="Courier New" pitchFamily="49" charset="0"/>
              <a:buChar char="o"/>
            </a:pPr>
            <a:r>
              <a:rPr lang="en-GB" sz="5500" dirty="0" smtClean="0">
                <a:latin typeface="Tahoma" pitchFamily="34" charset="0"/>
              </a:rPr>
              <a:t>A minority are happily unemployed</a:t>
            </a:r>
          </a:p>
          <a:p>
            <a:pPr algn="ctr">
              <a:lnSpc>
                <a:spcPct val="170000"/>
              </a:lnSpc>
              <a:buNone/>
            </a:pPr>
            <a:endParaRPr lang="en-GB" sz="5000" dirty="0" smtClean="0">
              <a:solidFill>
                <a:schemeClr val="tx2">
                  <a:lumMod val="60000"/>
                  <a:lumOff val="40000"/>
                </a:schemeClr>
              </a:solidFill>
              <a:latin typeface="Tahoma" pitchFamily="34" charset="0"/>
            </a:endParaRPr>
          </a:p>
          <a:p>
            <a:pPr>
              <a:lnSpc>
                <a:spcPct val="170000"/>
              </a:lnSpc>
              <a:buNone/>
            </a:pPr>
            <a:r>
              <a:rPr lang="en-GB" sz="7400" dirty="0" smtClean="0">
                <a:solidFill>
                  <a:schemeClr val="accent1">
                    <a:lumMod val="75000"/>
                  </a:schemeClr>
                </a:solidFill>
                <a:latin typeface="Tahoma" pitchFamily="34" charset="0"/>
              </a:rPr>
              <a:t>Does work cause good health ?</a:t>
            </a:r>
          </a:p>
          <a:p>
            <a:pPr>
              <a:lnSpc>
                <a:spcPct val="120000"/>
              </a:lnSpc>
              <a:buFont typeface="Courier New" pitchFamily="49" charset="0"/>
              <a:buChar char="o"/>
            </a:pPr>
            <a:r>
              <a:rPr lang="en-GB" sz="5500" dirty="0" smtClean="0">
                <a:latin typeface="Tahoma" pitchFamily="34" charset="0"/>
              </a:rPr>
              <a:t>It tends to but is </a:t>
            </a:r>
            <a:r>
              <a:rPr lang="en-GB" sz="5500" u="sng" dirty="0" smtClean="0">
                <a:latin typeface="Tahoma" pitchFamily="34" charset="0"/>
              </a:rPr>
              <a:t>not</a:t>
            </a:r>
            <a:r>
              <a:rPr lang="en-GB" sz="5500" dirty="0" smtClean="0">
                <a:latin typeface="Tahoma" pitchFamily="34" charset="0"/>
              </a:rPr>
              <a:t> a panacea</a:t>
            </a:r>
          </a:p>
          <a:p>
            <a:pPr>
              <a:lnSpc>
                <a:spcPct val="120000"/>
              </a:lnSpc>
              <a:buFont typeface="Courier New" pitchFamily="49" charset="0"/>
              <a:buChar char="o"/>
            </a:pPr>
            <a:r>
              <a:rPr lang="en-GB" sz="5500" dirty="0" smtClean="0">
                <a:latin typeface="Tahoma" pitchFamily="34" charset="0"/>
              </a:rPr>
              <a:t>Poor quality work or insecure may have neutral or detrimental effects</a:t>
            </a:r>
          </a:p>
          <a:p>
            <a:pPr>
              <a:lnSpc>
                <a:spcPct val="120000"/>
              </a:lnSpc>
              <a:buFont typeface="Courier New" pitchFamily="49" charset="0"/>
              <a:buChar char="o"/>
            </a:pPr>
            <a:r>
              <a:rPr lang="en-GB" sz="5500" dirty="0" smtClean="0">
                <a:latin typeface="Tahoma" pitchFamily="34" charset="0"/>
              </a:rPr>
              <a:t>Some individuals at certain times may be vulnerable to psycho-social health hazards </a:t>
            </a:r>
          </a:p>
          <a:p>
            <a:pPr>
              <a:buNone/>
            </a:pPr>
            <a:endParaRPr lang="en-GB" dirty="0"/>
          </a:p>
        </p:txBody>
      </p:sp>
      <p:pic>
        <p:nvPicPr>
          <p:cNvPr id="1029" name="Picture 5" descr="C:\Documents and Settings\ps41\Local Settings\Temporary Internet Files\Content.IE5\CCVVNTC5\MP900444315[1].jpg"/>
          <p:cNvPicPr>
            <a:picLocks noChangeAspect="1" noChangeArrowheads="1"/>
          </p:cNvPicPr>
          <p:nvPr/>
        </p:nvPicPr>
        <p:blipFill>
          <a:blip r:embed="rId2" cstate="print"/>
          <a:srcRect/>
          <a:stretch>
            <a:fillRect/>
          </a:stretch>
        </p:blipFill>
        <p:spPr bwMode="auto">
          <a:xfrm>
            <a:off x="6622313" y="5157192"/>
            <a:ext cx="2166127" cy="14356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TotalTime>
  <Words>836</Words>
  <Application>Microsoft Office PowerPoint</Application>
  <PresentationFormat>On-screen Show (4:3)</PresentationFormat>
  <Paragraphs>232</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Employee well-being,  mental health  and careers guidance</vt:lpstr>
      <vt:lpstr>Mental health conditions at work</vt:lpstr>
      <vt:lpstr>Sources of Stress</vt:lpstr>
      <vt:lpstr>Careers and stress Career concerns are known to be a  source of work stress (e.g. Baruch, 2009) </vt:lpstr>
      <vt:lpstr>PowerPoint Presentation</vt:lpstr>
      <vt:lpstr>Ergotherapy   </vt:lpstr>
      <vt:lpstr>PowerPoint Presentation</vt:lpstr>
      <vt:lpstr>To summarise so far...</vt:lpstr>
      <vt:lpstr>read the small print...</vt:lpstr>
      <vt:lpstr>Marginal work</vt:lpstr>
      <vt:lpstr> Problems with the stress  management industry </vt:lpstr>
      <vt:lpstr>Necropolis</vt:lpstr>
      <vt:lpstr>The Whitehall studies</vt:lpstr>
      <vt:lpstr>Mental health  promotion   (WHO, 2004)</vt:lpstr>
      <vt:lpstr>Well-being and productivity</vt:lpstr>
      <vt:lpstr>Key messages about employees  and mental health </vt:lpstr>
      <vt:lpstr>Interventions and wider challenges </vt:lpstr>
      <vt:lpstr>A role for career guidance ?</vt:lpstr>
      <vt:lpstr>PowerPoint Presentation</vt:lpstr>
      <vt:lpstr>Stress management    vs    career guidance approaches </vt:lpstr>
      <vt:lpstr>PowerPoint Presentation</vt:lpstr>
      <vt:lpstr>For more information</vt:lpstr>
      <vt:lpstr>References</vt:lpstr>
      <vt:lpstr>  Thank you...  Any questions or comments ?  p.robertson@napier.ac.uk </vt:lpstr>
    </vt:vector>
  </TitlesOfParts>
  <Company>Napier University Edinburgh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well-being, mental health and careers guidance</dc:title>
  <dc:creator>ps41</dc:creator>
  <cp:lastModifiedBy>ICT Customer Services</cp:lastModifiedBy>
  <cp:revision>69</cp:revision>
  <dcterms:created xsi:type="dcterms:W3CDTF">2012-02-07T14:14:55Z</dcterms:created>
  <dcterms:modified xsi:type="dcterms:W3CDTF">2012-03-29T12:01:41Z</dcterms:modified>
</cp:coreProperties>
</file>