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4" r:id="rId9"/>
    <p:sldId id="263" r:id="rId10"/>
    <p:sldId id="265" r:id="rId11"/>
    <p:sldId id="266" r:id="rId12"/>
    <p:sldId id="267" r:id="rId13"/>
    <p:sldId id="268" r:id="rId14"/>
    <p:sldId id="269" r:id="rId15"/>
    <p:sldId id="271" r:id="rId16"/>
    <p:sldId id="270" r:id="rId17"/>
    <p:sldId id="272" r:id="rId18"/>
    <p:sldId id="278" r:id="rId19"/>
    <p:sldId id="288" r:id="rId20"/>
    <p:sldId id="273" r:id="rId21"/>
    <p:sldId id="274" r:id="rId22"/>
    <p:sldId id="275" r:id="rId23"/>
    <p:sldId id="279" r:id="rId24"/>
    <p:sldId id="280" r:id="rId25"/>
    <p:sldId id="281" r:id="rId26"/>
    <p:sldId id="276" r:id="rId27"/>
    <p:sldId id="282" r:id="rId28"/>
    <p:sldId id="283" r:id="rId29"/>
    <p:sldId id="284" r:id="rId30"/>
    <p:sldId id="277" r:id="rId31"/>
    <p:sldId id="285" r:id="rId32"/>
    <p:sldId id="287" r:id="rId33"/>
    <p:sldId id="286" r:id="rId34"/>
    <p:sldId id="290" r:id="rId35"/>
    <p:sldId id="289"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51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sorterViewPr>
    <p:cViewPr>
      <p:scale>
        <a:sx n="100" d="100"/>
        <a:sy n="100" d="100"/>
      </p:scale>
      <p:origin x="0" y="187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FBD4AD9-A3D2-4A4C-B0B5-E3FA7145067B}" type="datetimeFigureOut">
              <a:rPr lang="en-GB" smtClean="0"/>
              <a:t>07/04/2011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66540D-AC44-456F-901D-4E0967157AA7}" type="slidenum">
              <a:rPr lang="en-GB" smtClean="0"/>
              <a:t>‹#›</a:t>
            </a:fld>
            <a:endParaRPr lang="en-GB"/>
          </a:p>
        </p:txBody>
      </p:sp>
    </p:spTree>
    <p:extLst>
      <p:ext uri="{BB962C8B-B14F-4D97-AF65-F5344CB8AC3E}">
        <p14:creationId xmlns:p14="http://schemas.microsoft.com/office/powerpoint/2010/main" val="18226018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FBD4AD9-A3D2-4A4C-B0B5-E3FA7145067B}" type="datetimeFigureOut">
              <a:rPr lang="en-GB" smtClean="0"/>
              <a:t>07/04/2011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66540D-AC44-456F-901D-4E0967157AA7}" type="slidenum">
              <a:rPr lang="en-GB" smtClean="0"/>
              <a:t>‹#›</a:t>
            </a:fld>
            <a:endParaRPr lang="en-GB"/>
          </a:p>
        </p:txBody>
      </p:sp>
    </p:spTree>
    <p:extLst>
      <p:ext uri="{BB962C8B-B14F-4D97-AF65-F5344CB8AC3E}">
        <p14:creationId xmlns:p14="http://schemas.microsoft.com/office/powerpoint/2010/main" val="28327063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FBD4AD9-A3D2-4A4C-B0B5-E3FA7145067B}" type="datetimeFigureOut">
              <a:rPr lang="en-GB" smtClean="0"/>
              <a:t>07/04/2011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66540D-AC44-456F-901D-4E0967157AA7}" type="slidenum">
              <a:rPr lang="en-GB" smtClean="0"/>
              <a:t>‹#›</a:t>
            </a:fld>
            <a:endParaRPr lang="en-GB"/>
          </a:p>
        </p:txBody>
      </p:sp>
    </p:spTree>
    <p:extLst>
      <p:ext uri="{BB962C8B-B14F-4D97-AF65-F5344CB8AC3E}">
        <p14:creationId xmlns:p14="http://schemas.microsoft.com/office/powerpoint/2010/main" val="3489491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FBD4AD9-A3D2-4A4C-B0B5-E3FA7145067B}" type="datetimeFigureOut">
              <a:rPr lang="en-GB" smtClean="0"/>
              <a:t>07/04/2011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66540D-AC44-456F-901D-4E0967157AA7}" type="slidenum">
              <a:rPr lang="en-GB" smtClean="0"/>
              <a:t>‹#›</a:t>
            </a:fld>
            <a:endParaRPr lang="en-GB"/>
          </a:p>
        </p:txBody>
      </p:sp>
    </p:spTree>
    <p:extLst>
      <p:ext uri="{BB962C8B-B14F-4D97-AF65-F5344CB8AC3E}">
        <p14:creationId xmlns:p14="http://schemas.microsoft.com/office/powerpoint/2010/main" val="8568284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FBD4AD9-A3D2-4A4C-B0B5-E3FA7145067B}" type="datetimeFigureOut">
              <a:rPr lang="en-GB" smtClean="0"/>
              <a:t>07/04/2011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66540D-AC44-456F-901D-4E0967157AA7}" type="slidenum">
              <a:rPr lang="en-GB" smtClean="0"/>
              <a:t>‹#›</a:t>
            </a:fld>
            <a:endParaRPr lang="en-GB"/>
          </a:p>
        </p:txBody>
      </p:sp>
    </p:spTree>
    <p:extLst>
      <p:ext uri="{BB962C8B-B14F-4D97-AF65-F5344CB8AC3E}">
        <p14:creationId xmlns:p14="http://schemas.microsoft.com/office/powerpoint/2010/main" val="3789910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FBD4AD9-A3D2-4A4C-B0B5-E3FA7145067B}" type="datetimeFigureOut">
              <a:rPr lang="en-GB" smtClean="0"/>
              <a:t>07/04/2011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166540D-AC44-456F-901D-4E0967157AA7}" type="slidenum">
              <a:rPr lang="en-GB" smtClean="0"/>
              <a:t>‹#›</a:t>
            </a:fld>
            <a:endParaRPr lang="en-GB"/>
          </a:p>
        </p:txBody>
      </p:sp>
    </p:spTree>
    <p:extLst>
      <p:ext uri="{BB962C8B-B14F-4D97-AF65-F5344CB8AC3E}">
        <p14:creationId xmlns:p14="http://schemas.microsoft.com/office/powerpoint/2010/main" val="10848584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FBD4AD9-A3D2-4A4C-B0B5-E3FA7145067B}" type="datetimeFigureOut">
              <a:rPr lang="en-GB" smtClean="0"/>
              <a:t>07/04/2011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166540D-AC44-456F-901D-4E0967157AA7}" type="slidenum">
              <a:rPr lang="en-GB" smtClean="0"/>
              <a:t>‹#›</a:t>
            </a:fld>
            <a:endParaRPr lang="en-GB"/>
          </a:p>
        </p:txBody>
      </p:sp>
    </p:spTree>
    <p:extLst>
      <p:ext uri="{BB962C8B-B14F-4D97-AF65-F5344CB8AC3E}">
        <p14:creationId xmlns:p14="http://schemas.microsoft.com/office/powerpoint/2010/main" val="2446961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FBD4AD9-A3D2-4A4C-B0B5-E3FA7145067B}" type="datetimeFigureOut">
              <a:rPr lang="en-GB" smtClean="0"/>
              <a:t>07/04/2011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166540D-AC44-456F-901D-4E0967157AA7}" type="slidenum">
              <a:rPr lang="en-GB" smtClean="0"/>
              <a:t>‹#›</a:t>
            </a:fld>
            <a:endParaRPr lang="en-GB"/>
          </a:p>
        </p:txBody>
      </p:sp>
    </p:spTree>
    <p:extLst>
      <p:ext uri="{BB962C8B-B14F-4D97-AF65-F5344CB8AC3E}">
        <p14:creationId xmlns:p14="http://schemas.microsoft.com/office/powerpoint/2010/main" val="27627645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BD4AD9-A3D2-4A4C-B0B5-E3FA7145067B}" type="datetimeFigureOut">
              <a:rPr lang="en-GB" smtClean="0"/>
              <a:t>07/04/2011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166540D-AC44-456F-901D-4E0967157AA7}" type="slidenum">
              <a:rPr lang="en-GB" smtClean="0"/>
              <a:t>‹#›</a:t>
            </a:fld>
            <a:endParaRPr lang="en-GB"/>
          </a:p>
        </p:txBody>
      </p:sp>
    </p:spTree>
    <p:extLst>
      <p:ext uri="{BB962C8B-B14F-4D97-AF65-F5344CB8AC3E}">
        <p14:creationId xmlns:p14="http://schemas.microsoft.com/office/powerpoint/2010/main" val="2611406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BD4AD9-A3D2-4A4C-B0B5-E3FA7145067B}" type="datetimeFigureOut">
              <a:rPr lang="en-GB" smtClean="0"/>
              <a:t>07/04/2011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166540D-AC44-456F-901D-4E0967157AA7}" type="slidenum">
              <a:rPr lang="en-GB" smtClean="0"/>
              <a:t>‹#›</a:t>
            </a:fld>
            <a:endParaRPr lang="en-GB"/>
          </a:p>
        </p:txBody>
      </p:sp>
    </p:spTree>
    <p:extLst>
      <p:ext uri="{BB962C8B-B14F-4D97-AF65-F5344CB8AC3E}">
        <p14:creationId xmlns:p14="http://schemas.microsoft.com/office/powerpoint/2010/main" val="2128769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BD4AD9-A3D2-4A4C-B0B5-E3FA7145067B}" type="datetimeFigureOut">
              <a:rPr lang="en-GB" smtClean="0"/>
              <a:t>07/04/2011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166540D-AC44-456F-901D-4E0967157AA7}" type="slidenum">
              <a:rPr lang="en-GB" smtClean="0"/>
              <a:t>‹#›</a:t>
            </a:fld>
            <a:endParaRPr lang="en-GB"/>
          </a:p>
        </p:txBody>
      </p:sp>
    </p:spTree>
    <p:extLst>
      <p:ext uri="{BB962C8B-B14F-4D97-AF65-F5344CB8AC3E}">
        <p14:creationId xmlns:p14="http://schemas.microsoft.com/office/powerpoint/2010/main" val="2042710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BD4AD9-A3D2-4A4C-B0B5-E3FA7145067B}" type="datetimeFigureOut">
              <a:rPr lang="en-GB" smtClean="0"/>
              <a:t>07/04/2011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66540D-AC44-456F-901D-4E0967157AA7}" type="slidenum">
              <a:rPr lang="en-GB" smtClean="0"/>
              <a:t>‹#›</a:t>
            </a:fld>
            <a:endParaRPr lang="en-GB"/>
          </a:p>
        </p:txBody>
      </p:sp>
    </p:spTree>
    <p:extLst>
      <p:ext uri="{BB962C8B-B14F-4D97-AF65-F5344CB8AC3E}">
        <p14:creationId xmlns:p14="http://schemas.microsoft.com/office/powerpoint/2010/main" val="11978595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2.png"/><Relationship Id="rId4" Type="http://schemas.openxmlformats.org/officeDocument/2006/relationships/image" Target="../media/image1.w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b="1" dirty="0"/>
              <a:t>Value versus values? </a:t>
            </a:r>
            <a:r>
              <a:rPr lang="en-GB" b="1" dirty="0" smtClean="0"/>
              <a:t/>
            </a:r>
            <a:br>
              <a:rPr lang="en-GB" b="1" dirty="0" smtClean="0"/>
            </a:br>
            <a:r>
              <a:rPr lang="en-GB" sz="4000" b="1" dirty="0" smtClean="0"/>
              <a:t>The </a:t>
            </a:r>
            <a:r>
              <a:rPr lang="en-GB" sz="4000" b="1" dirty="0"/>
              <a:t>challenge of ethical professionalism in times of austerity</a:t>
            </a:r>
            <a:r>
              <a:rPr lang="en-GB" b="1" dirty="0"/>
              <a:t/>
            </a:r>
            <a:br>
              <a:rPr lang="en-GB" b="1" dirty="0"/>
            </a:br>
            <a:endParaRPr lang="en-GB" dirty="0"/>
          </a:p>
        </p:txBody>
      </p:sp>
      <p:sp>
        <p:nvSpPr>
          <p:cNvPr id="3" name="Subtitle 2"/>
          <p:cNvSpPr>
            <a:spLocks noGrp="1"/>
          </p:cNvSpPr>
          <p:nvPr>
            <p:ph type="subTitle" idx="1"/>
          </p:nvPr>
        </p:nvSpPr>
        <p:spPr/>
        <p:txBody>
          <a:bodyPr/>
          <a:lstStyle/>
          <a:p>
            <a:r>
              <a:rPr lang="en-GB" dirty="0" smtClean="0">
                <a:solidFill>
                  <a:srgbClr val="225196"/>
                </a:solidFill>
              </a:rPr>
              <a:t>Professor Helen Colley</a:t>
            </a:r>
          </a:p>
          <a:p>
            <a:r>
              <a:rPr lang="en-GB" sz="2400" dirty="0" smtClean="0">
                <a:solidFill>
                  <a:srgbClr val="225196"/>
                </a:solidFill>
              </a:rPr>
              <a:t>Education and  Social Research Institute</a:t>
            </a:r>
          </a:p>
          <a:p>
            <a:r>
              <a:rPr lang="en-GB" sz="2400" dirty="0" smtClean="0">
                <a:solidFill>
                  <a:srgbClr val="225196"/>
                </a:solidFill>
              </a:rPr>
              <a:t>Manchester Metropolitan University</a:t>
            </a:r>
            <a:endParaRPr lang="en-GB" sz="2000" dirty="0">
              <a:solidFill>
                <a:srgbClr val="225196"/>
              </a:solidFill>
            </a:endParaRPr>
          </a:p>
        </p:txBody>
      </p:sp>
      <p:graphicFrame>
        <p:nvGraphicFramePr>
          <p:cNvPr id="4" name="Object 3"/>
          <p:cNvGraphicFramePr>
            <a:graphicFrameLocks noChangeAspect="1"/>
          </p:cNvGraphicFramePr>
          <p:nvPr/>
        </p:nvGraphicFramePr>
        <p:xfrm>
          <a:off x="304800" y="5029200"/>
          <a:ext cx="1236663" cy="1552575"/>
        </p:xfrm>
        <a:graphic>
          <a:graphicData uri="http://schemas.openxmlformats.org/presentationml/2006/ole">
            <mc:AlternateContent xmlns:mc="http://schemas.openxmlformats.org/markup-compatibility/2006">
              <mc:Choice xmlns:v="urn:schemas-microsoft-com:vml" Requires="v">
                <p:oleObj spid="_x0000_s1042" r:id="rId3" imgW="1203960" imgH="1464564" progId="Word.Picture.8">
                  <p:embed/>
                </p:oleObj>
              </mc:Choice>
              <mc:Fallback>
                <p:oleObj r:id="rId3" imgW="1203960" imgH="1464564" progId="Word.Picture.8">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5029200"/>
                        <a:ext cx="1236663"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5" name="Picture 6" descr="C:\Documents and Settings\Helen\My Documents\Presentations\ESRC_logo.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67600" y="5562600"/>
            <a:ext cx="1068388" cy="8778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75325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Re-framing professionalism</a:t>
            </a:r>
            <a:endParaRPr lang="en-GB" dirty="0"/>
          </a:p>
        </p:txBody>
      </p:sp>
      <p:sp>
        <p:nvSpPr>
          <p:cNvPr id="3" name="Content Placeholder 2"/>
          <p:cNvSpPr>
            <a:spLocks noGrp="1"/>
          </p:cNvSpPr>
          <p:nvPr>
            <p:ph idx="1"/>
          </p:nvPr>
        </p:nvSpPr>
        <p:spPr/>
        <p:txBody>
          <a:bodyPr>
            <a:normAutofit/>
          </a:bodyPr>
          <a:lstStyle/>
          <a:p>
            <a:pPr marL="0" indent="0">
              <a:buNone/>
            </a:pPr>
            <a:r>
              <a:rPr lang="en-GB" dirty="0" smtClean="0"/>
              <a:t>‘Professional service work organizations are converting into enterprises in terms of identity, hierarchy and rationality.  Possible solutions to client problems and difficulties are defined by the organization (rather than the ethical codes of practice of the professional institution) and limited by financial constraints…’</a:t>
            </a:r>
          </a:p>
          <a:p>
            <a:pPr marL="0" indent="0" algn="r">
              <a:buNone/>
            </a:pPr>
            <a:r>
              <a:rPr lang="en-GB" dirty="0" smtClean="0"/>
              <a:t>(</a:t>
            </a:r>
            <a:r>
              <a:rPr lang="en-GB" dirty="0" err="1" smtClean="0"/>
              <a:t>Evetts</a:t>
            </a:r>
            <a:r>
              <a:rPr lang="en-GB" dirty="0" smtClean="0"/>
              <a:t>, 2011, p.16)</a:t>
            </a:r>
          </a:p>
        </p:txBody>
      </p:sp>
    </p:spTree>
    <p:extLst>
      <p:ext uri="{BB962C8B-B14F-4D97-AF65-F5344CB8AC3E}">
        <p14:creationId xmlns:p14="http://schemas.microsoft.com/office/powerpoint/2010/main" val="32896546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Three conceptual frameworks</a:t>
            </a:r>
            <a:endParaRPr lang="en-GB" dirty="0"/>
          </a:p>
        </p:txBody>
      </p:sp>
      <p:sp>
        <p:nvSpPr>
          <p:cNvPr id="3" name="Content Placeholder 2"/>
          <p:cNvSpPr>
            <a:spLocks noGrp="1"/>
          </p:cNvSpPr>
          <p:nvPr>
            <p:ph idx="1"/>
          </p:nvPr>
        </p:nvSpPr>
        <p:spPr/>
        <p:txBody>
          <a:bodyPr/>
          <a:lstStyle/>
          <a:p>
            <a:r>
              <a:rPr lang="en-GB" dirty="0" smtClean="0">
                <a:solidFill>
                  <a:schemeClr val="tx1">
                    <a:lumMod val="50000"/>
                    <a:lumOff val="50000"/>
                  </a:schemeClr>
                </a:solidFill>
              </a:rPr>
              <a:t>Professionalism</a:t>
            </a:r>
          </a:p>
          <a:p>
            <a:pPr lvl="1"/>
            <a:r>
              <a:rPr lang="en-GB" dirty="0" smtClean="0">
                <a:solidFill>
                  <a:schemeClr val="tx1">
                    <a:lumMod val="50000"/>
                    <a:lumOff val="50000"/>
                  </a:schemeClr>
                </a:solidFill>
              </a:rPr>
              <a:t>Julia </a:t>
            </a:r>
            <a:r>
              <a:rPr lang="en-GB" dirty="0" err="1" smtClean="0">
                <a:solidFill>
                  <a:schemeClr val="tx1">
                    <a:lumMod val="50000"/>
                    <a:lumOff val="50000"/>
                  </a:schemeClr>
                </a:solidFill>
              </a:rPr>
              <a:t>Evetts</a:t>
            </a:r>
            <a:endParaRPr lang="en-GB" dirty="0" smtClean="0">
              <a:solidFill>
                <a:schemeClr val="tx1">
                  <a:lumMod val="50000"/>
                  <a:lumOff val="50000"/>
                </a:schemeClr>
              </a:solidFill>
            </a:endParaRPr>
          </a:p>
          <a:p>
            <a:r>
              <a:rPr lang="en-GB" dirty="0" smtClean="0"/>
              <a:t>Ethics and professionalism</a:t>
            </a:r>
          </a:p>
          <a:p>
            <a:pPr lvl="1"/>
            <a:r>
              <a:rPr lang="en-GB" dirty="0" smtClean="0"/>
              <a:t>Sarah Banks</a:t>
            </a:r>
          </a:p>
          <a:p>
            <a:r>
              <a:rPr lang="en-GB" dirty="0" smtClean="0">
                <a:solidFill>
                  <a:schemeClr val="tx1">
                    <a:lumMod val="50000"/>
                    <a:lumOff val="50000"/>
                  </a:schemeClr>
                </a:solidFill>
              </a:rPr>
              <a:t>Austerity as context of human service professions today</a:t>
            </a:r>
          </a:p>
          <a:p>
            <a:pPr lvl="1"/>
            <a:r>
              <a:rPr lang="en-GB" dirty="0" smtClean="0">
                <a:solidFill>
                  <a:schemeClr val="tx1">
                    <a:lumMod val="50000"/>
                    <a:lumOff val="50000"/>
                  </a:schemeClr>
                </a:solidFill>
              </a:rPr>
              <a:t>David Harvey</a:t>
            </a:r>
          </a:p>
          <a:p>
            <a:pPr marL="0" indent="0">
              <a:buNone/>
            </a:pPr>
            <a:endParaRPr lang="en-GB" dirty="0"/>
          </a:p>
        </p:txBody>
      </p:sp>
    </p:spTree>
    <p:extLst>
      <p:ext uri="{BB962C8B-B14F-4D97-AF65-F5344CB8AC3E}">
        <p14:creationId xmlns:p14="http://schemas.microsoft.com/office/powerpoint/2010/main" val="5149081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Ethics and professionalism</a:t>
            </a:r>
            <a:endParaRPr lang="en-GB" dirty="0"/>
          </a:p>
        </p:txBody>
      </p:sp>
      <p:sp>
        <p:nvSpPr>
          <p:cNvPr id="3" name="Content Placeholder 2"/>
          <p:cNvSpPr>
            <a:spLocks noGrp="1"/>
          </p:cNvSpPr>
          <p:nvPr>
            <p:ph idx="1"/>
          </p:nvPr>
        </p:nvSpPr>
        <p:spPr/>
        <p:txBody>
          <a:bodyPr>
            <a:normAutofit lnSpcReduction="10000"/>
          </a:bodyPr>
          <a:lstStyle/>
          <a:p>
            <a:pPr marL="0" indent="0">
              <a:buNone/>
            </a:pPr>
            <a:r>
              <a:rPr lang="en-GB" dirty="0" smtClean="0"/>
              <a:t>Banks (2009) on three understandings of professional integrity:</a:t>
            </a:r>
          </a:p>
          <a:p>
            <a:r>
              <a:rPr lang="en-GB" dirty="0" smtClean="0"/>
              <a:t>Conduct</a:t>
            </a:r>
          </a:p>
          <a:p>
            <a:pPr lvl="1"/>
            <a:r>
              <a:rPr lang="en-GB" dirty="0" smtClean="0"/>
              <a:t>adherence to codes of practice</a:t>
            </a:r>
          </a:p>
          <a:p>
            <a:r>
              <a:rPr lang="en-GB" dirty="0" smtClean="0"/>
              <a:t>Commitment</a:t>
            </a:r>
          </a:p>
          <a:p>
            <a:pPr lvl="1"/>
            <a:r>
              <a:rPr lang="en-GB" dirty="0"/>
              <a:t>i</a:t>
            </a:r>
            <a:r>
              <a:rPr lang="en-GB" dirty="0" smtClean="0"/>
              <a:t>dentity-conferring, consistent ‘grounded project’</a:t>
            </a:r>
          </a:p>
          <a:p>
            <a:r>
              <a:rPr lang="en-GB" dirty="0" smtClean="0"/>
              <a:t>Capacity</a:t>
            </a:r>
          </a:p>
          <a:p>
            <a:pPr lvl="1"/>
            <a:r>
              <a:rPr lang="en-GB" dirty="0"/>
              <a:t>d</a:t>
            </a:r>
            <a:r>
              <a:rPr lang="en-GB" dirty="0" smtClean="0"/>
              <a:t>ynamic ability to negotiate complex ‘clusters’ of ethical issues </a:t>
            </a:r>
          </a:p>
          <a:p>
            <a:endParaRPr lang="en-GB" dirty="0" smtClean="0"/>
          </a:p>
        </p:txBody>
      </p:sp>
    </p:spTree>
    <p:extLst>
      <p:ext uri="{BB962C8B-B14F-4D97-AF65-F5344CB8AC3E}">
        <p14:creationId xmlns:p14="http://schemas.microsoft.com/office/powerpoint/2010/main" val="38160240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Ethics and professionalism</a:t>
            </a:r>
            <a:endParaRPr lang="en-GB" dirty="0"/>
          </a:p>
        </p:txBody>
      </p:sp>
      <p:sp>
        <p:nvSpPr>
          <p:cNvPr id="3" name="Content Placeholder 2"/>
          <p:cNvSpPr>
            <a:spLocks noGrp="1"/>
          </p:cNvSpPr>
          <p:nvPr>
            <p:ph idx="1"/>
          </p:nvPr>
        </p:nvSpPr>
        <p:spPr>
          <a:xfrm>
            <a:off x="467544" y="1340768"/>
            <a:ext cx="8229600" cy="5184576"/>
          </a:xfrm>
        </p:spPr>
        <p:txBody>
          <a:bodyPr>
            <a:normAutofit lnSpcReduction="10000"/>
          </a:bodyPr>
          <a:lstStyle/>
          <a:p>
            <a:pPr marL="0" indent="0">
              <a:buNone/>
            </a:pPr>
            <a:r>
              <a:rPr lang="en-GB" dirty="0" smtClean="0"/>
              <a:t>Integrity as:</a:t>
            </a:r>
          </a:p>
          <a:p>
            <a:r>
              <a:rPr lang="en-GB" dirty="0" smtClean="0"/>
              <a:t>Beyond uncritical reliance on codes of practice</a:t>
            </a:r>
          </a:p>
          <a:p>
            <a:r>
              <a:rPr lang="en-GB" dirty="0" smtClean="0">
                <a:sym typeface="Wingdings" pitchFamily="2" charset="2"/>
              </a:rPr>
              <a:t>Commitment to a set of coherent values</a:t>
            </a:r>
          </a:p>
          <a:p>
            <a:r>
              <a:rPr lang="en-GB" dirty="0" smtClean="0"/>
              <a:t>Capacity to make sense of those values (</a:t>
            </a:r>
            <a:r>
              <a:rPr lang="en-GB" dirty="0" err="1" smtClean="0"/>
              <a:t>inc.</a:t>
            </a:r>
            <a:r>
              <a:rPr lang="en-GB" dirty="0" smtClean="0"/>
              <a:t> their relationship to personal values)</a:t>
            </a:r>
          </a:p>
          <a:p>
            <a:r>
              <a:rPr lang="en-GB" dirty="0" smtClean="0"/>
              <a:t>Coherent accounts of beliefs and actions</a:t>
            </a:r>
          </a:p>
          <a:p>
            <a:r>
              <a:rPr lang="en-GB" b="1" dirty="0" smtClean="0"/>
              <a:t>Strength of purpose, ability to implement these values – crucial to resisting neo-liberal policies</a:t>
            </a:r>
          </a:p>
          <a:p>
            <a:r>
              <a:rPr lang="en-GB" dirty="0" smtClean="0"/>
              <a:t>Cf. </a:t>
            </a:r>
            <a:r>
              <a:rPr lang="en-GB" dirty="0" err="1" smtClean="0"/>
              <a:t>Evetts</a:t>
            </a:r>
            <a:r>
              <a:rPr lang="en-GB" dirty="0" smtClean="0"/>
              <a:t> – having the ability to say ‘no’</a:t>
            </a:r>
            <a:endParaRPr lang="en-GB" dirty="0"/>
          </a:p>
        </p:txBody>
      </p:sp>
    </p:spTree>
    <p:extLst>
      <p:ext uri="{BB962C8B-B14F-4D97-AF65-F5344CB8AC3E}">
        <p14:creationId xmlns:p14="http://schemas.microsoft.com/office/powerpoint/2010/main" val="41909989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Re-framing ethical professionalism</a:t>
            </a:r>
            <a:endParaRPr lang="en-GB" dirty="0"/>
          </a:p>
        </p:txBody>
      </p:sp>
      <p:sp>
        <p:nvSpPr>
          <p:cNvPr id="3" name="Content Placeholder 2"/>
          <p:cNvSpPr>
            <a:spLocks noGrp="1"/>
          </p:cNvSpPr>
          <p:nvPr>
            <p:ph idx="1"/>
          </p:nvPr>
        </p:nvSpPr>
        <p:spPr>
          <a:xfrm>
            <a:off x="467544" y="1628800"/>
            <a:ext cx="8229600" cy="4824536"/>
          </a:xfrm>
        </p:spPr>
        <p:txBody>
          <a:bodyPr>
            <a:normAutofit lnSpcReduction="10000"/>
          </a:bodyPr>
          <a:lstStyle/>
          <a:p>
            <a:pPr>
              <a:lnSpc>
                <a:spcPct val="150000"/>
              </a:lnSpc>
            </a:pPr>
            <a:r>
              <a:rPr lang="en-GB" dirty="0" smtClean="0"/>
              <a:t>Problem with ‘professional ethics’</a:t>
            </a:r>
          </a:p>
          <a:p>
            <a:pPr lvl="1">
              <a:lnSpc>
                <a:spcPct val="150000"/>
              </a:lnSpc>
            </a:pPr>
            <a:r>
              <a:rPr lang="en-GB" dirty="0" smtClean="0"/>
              <a:t>External codes of practice</a:t>
            </a:r>
          </a:p>
          <a:p>
            <a:pPr lvl="1">
              <a:lnSpc>
                <a:spcPct val="150000"/>
              </a:lnSpc>
            </a:pPr>
            <a:r>
              <a:rPr lang="en-GB" dirty="0" smtClean="0"/>
              <a:t>Technically rational models of decision-making</a:t>
            </a:r>
          </a:p>
          <a:p>
            <a:pPr lvl="1">
              <a:lnSpc>
                <a:spcPct val="150000"/>
              </a:lnSpc>
            </a:pPr>
            <a:r>
              <a:rPr lang="en-GB" dirty="0" smtClean="0"/>
              <a:t>Ethics education focused on extreme cases</a:t>
            </a:r>
          </a:p>
          <a:p>
            <a:pPr lvl="1">
              <a:lnSpc>
                <a:spcPct val="150000"/>
              </a:lnSpc>
            </a:pPr>
            <a:r>
              <a:rPr lang="en-GB" dirty="0" smtClean="0"/>
              <a:t>Divorced from political context</a:t>
            </a:r>
          </a:p>
          <a:p>
            <a:pPr lvl="1">
              <a:lnSpc>
                <a:spcPct val="150000"/>
              </a:lnSpc>
            </a:pPr>
            <a:r>
              <a:rPr lang="en-GB" dirty="0" smtClean="0"/>
              <a:t>‘From above’</a:t>
            </a:r>
          </a:p>
          <a:p>
            <a:pPr marL="0" indent="0" algn="r">
              <a:lnSpc>
                <a:spcPct val="150000"/>
              </a:lnSpc>
              <a:buNone/>
            </a:pPr>
            <a:r>
              <a:rPr lang="en-GB" sz="2600" dirty="0" smtClean="0"/>
              <a:t>(Banks, 2010)</a:t>
            </a:r>
          </a:p>
        </p:txBody>
      </p:sp>
    </p:spTree>
    <p:extLst>
      <p:ext uri="{BB962C8B-B14F-4D97-AF65-F5344CB8AC3E}">
        <p14:creationId xmlns:p14="http://schemas.microsoft.com/office/powerpoint/2010/main" val="34816445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Re-framing ethical professionalism</a:t>
            </a:r>
            <a:endParaRPr lang="en-GB" dirty="0"/>
          </a:p>
        </p:txBody>
      </p:sp>
      <p:sp>
        <p:nvSpPr>
          <p:cNvPr id="3" name="Content Placeholder 2"/>
          <p:cNvSpPr>
            <a:spLocks noGrp="1"/>
          </p:cNvSpPr>
          <p:nvPr>
            <p:ph idx="1"/>
          </p:nvPr>
        </p:nvSpPr>
        <p:spPr/>
        <p:txBody>
          <a:bodyPr/>
          <a:lstStyle/>
          <a:p>
            <a:pPr marL="514350" indent="-457200">
              <a:lnSpc>
                <a:spcPct val="150000"/>
              </a:lnSpc>
            </a:pPr>
            <a:r>
              <a:rPr lang="en-GB" dirty="0" smtClean="0"/>
              <a:t>Shift to ‘ethics in professional life’</a:t>
            </a:r>
          </a:p>
          <a:p>
            <a:pPr marL="914400" lvl="1" indent="-457200">
              <a:lnSpc>
                <a:spcPct val="150000"/>
              </a:lnSpc>
            </a:pPr>
            <a:r>
              <a:rPr lang="en-GB" dirty="0" smtClean="0"/>
              <a:t>Ethics embedded in the life as lived</a:t>
            </a:r>
          </a:p>
          <a:p>
            <a:pPr marL="914400" lvl="1" indent="-457200">
              <a:lnSpc>
                <a:spcPct val="150000"/>
              </a:lnSpc>
            </a:pPr>
            <a:r>
              <a:rPr lang="en-GB" dirty="0" smtClean="0"/>
              <a:t>Moral orientation to encounters with clients</a:t>
            </a:r>
          </a:p>
          <a:p>
            <a:pPr marL="914400" lvl="1" indent="-457200">
              <a:lnSpc>
                <a:spcPct val="150000"/>
              </a:lnSpc>
            </a:pPr>
            <a:r>
              <a:rPr lang="en-GB" dirty="0" smtClean="0"/>
              <a:t>Ethics in political context, moral struggle</a:t>
            </a:r>
          </a:p>
          <a:p>
            <a:pPr marL="914400" lvl="1" indent="-457200">
              <a:lnSpc>
                <a:spcPct val="150000"/>
              </a:lnSpc>
            </a:pPr>
            <a:r>
              <a:rPr lang="en-GB" dirty="0" smtClean="0"/>
              <a:t>A lot of (invisible) work – ‘ethics work’</a:t>
            </a:r>
          </a:p>
          <a:p>
            <a:pPr marL="0" indent="0" algn="r">
              <a:buNone/>
            </a:pPr>
            <a:r>
              <a:rPr lang="en-GB" sz="2400" dirty="0" smtClean="0"/>
              <a:t>(Banks, 2010)</a:t>
            </a:r>
            <a:endParaRPr lang="en-GB" sz="2400" dirty="0"/>
          </a:p>
        </p:txBody>
      </p:sp>
    </p:spTree>
    <p:extLst>
      <p:ext uri="{BB962C8B-B14F-4D97-AF65-F5344CB8AC3E}">
        <p14:creationId xmlns:p14="http://schemas.microsoft.com/office/powerpoint/2010/main" val="26805776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Three conceptual frameworks</a:t>
            </a:r>
            <a:endParaRPr lang="en-GB" dirty="0"/>
          </a:p>
        </p:txBody>
      </p:sp>
      <p:sp>
        <p:nvSpPr>
          <p:cNvPr id="3" name="Content Placeholder 2"/>
          <p:cNvSpPr>
            <a:spLocks noGrp="1"/>
          </p:cNvSpPr>
          <p:nvPr>
            <p:ph idx="1"/>
          </p:nvPr>
        </p:nvSpPr>
        <p:spPr/>
        <p:txBody>
          <a:bodyPr/>
          <a:lstStyle/>
          <a:p>
            <a:r>
              <a:rPr lang="en-GB" dirty="0" smtClean="0">
                <a:solidFill>
                  <a:schemeClr val="tx1">
                    <a:lumMod val="50000"/>
                    <a:lumOff val="50000"/>
                  </a:schemeClr>
                </a:solidFill>
              </a:rPr>
              <a:t>Professionalism</a:t>
            </a:r>
          </a:p>
          <a:p>
            <a:pPr lvl="1"/>
            <a:r>
              <a:rPr lang="en-GB" dirty="0" smtClean="0">
                <a:solidFill>
                  <a:schemeClr val="tx1">
                    <a:lumMod val="50000"/>
                    <a:lumOff val="50000"/>
                  </a:schemeClr>
                </a:solidFill>
              </a:rPr>
              <a:t>Julia </a:t>
            </a:r>
            <a:r>
              <a:rPr lang="en-GB" dirty="0" err="1" smtClean="0">
                <a:solidFill>
                  <a:schemeClr val="tx1">
                    <a:lumMod val="50000"/>
                    <a:lumOff val="50000"/>
                  </a:schemeClr>
                </a:solidFill>
              </a:rPr>
              <a:t>Evetts</a:t>
            </a:r>
            <a:endParaRPr lang="en-GB" dirty="0" smtClean="0">
              <a:solidFill>
                <a:schemeClr val="tx1">
                  <a:lumMod val="50000"/>
                  <a:lumOff val="50000"/>
                </a:schemeClr>
              </a:solidFill>
            </a:endParaRPr>
          </a:p>
          <a:p>
            <a:r>
              <a:rPr lang="en-GB" dirty="0" smtClean="0">
                <a:solidFill>
                  <a:schemeClr val="tx1">
                    <a:lumMod val="50000"/>
                    <a:lumOff val="50000"/>
                  </a:schemeClr>
                </a:solidFill>
              </a:rPr>
              <a:t>Ethics and professionalism</a:t>
            </a:r>
          </a:p>
          <a:p>
            <a:pPr lvl="1"/>
            <a:r>
              <a:rPr lang="en-GB" dirty="0" smtClean="0">
                <a:solidFill>
                  <a:schemeClr val="tx1">
                    <a:lumMod val="50000"/>
                    <a:lumOff val="50000"/>
                  </a:schemeClr>
                </a:solidFill>
              </a:rPr>
              <a:t>Sarah Banks</a:t>
            </a:r>
          </a:p>
          <a:p>
            <a:r>
              <a:rPr lang="en-GB" dirty="0" smtClean="0"/>
              <a:t>Austerity as context of human service professions today</a:t>
            </a:r>
          </a:p>
          <a:p>
            <a:pPr lvl="1"/>
            <a:r>
              <a:rPr lang="en-GB" dirty="0" smtClean="0"/>
              <a:t>David Harvey</a:t>
            </a:r>
          </a:p>
          <a:p>
            <a:pPr marL="0" indent="0">
              <a:buNone/>
            </a:pPr>
            <a:endParaRPr lang="en-GB" dirty="0"/>
          </a:p>
        </p:txBody>
      </p:sp>
    </p:spTree>
    <p:extLst>
      <p:ext uri="{BB962C8B-B14F-4D97-AF65-F5344CB8AC3E}">
        <p14:creationId xmlns:p14="http://schemas.microsoft.com/office/powerpoint/2010/main" val="15948789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Re-framing values as value</a:t>
            </a:r>
            <a:endParaRPr lang="en-GB" dirty="0"/>
          </a:p>
        </p:txBody>
      </p:sp>
      <p:sp>
        <p:nvSpPr>
          <p:cNvPr id="3" name="Content Placeholder 2"/>
          <p:cNvSpPr>
            <a:spLocks noGrp="1"/>
          </p:cNvSpPr>
          <p:nvPr>
            <p:ph idx="1"/>
          </p:nvPr>
        </p:nvSpPr>
        <p:spPr>
          <a:xfrm>
            <a:off x="457200" y="1600200"/>
            <a:ext cx="8229600" cy="4925144"/>
          </a:xfrm>
        </p:spPr>
        <p:txBody>
          <a:bodyPr>
            <a:normAutofit fontScale="92500" lnSpcReduction="20000"/>
          </a:bodyPr>
          <a:lstStyle/>
          <a:p>
            <a:pPr>
              <a:lnSpc>
                <a:spcPct val="150000"/>
              </a:lnSpc>
            </a:pPr>
            <a:r>
              <a:rPr lang="en-GB" dirty="0" smtClean="0"/>
              <a:t>Falling rates of profit</a:t>
            </a:r>
          </a:p>
          <a:p>
            <a:pPr>
              <a:lnSpc>
                <a:spcPct val="150000"/>
              </a:lnSpc>
            </a:pPr>
            <a:r>
              <a:rPr lang="en-GB" dirty="0" smtClean="0"/>
              <a:t>‘Accumulation by dispossession’</a:t>
            </a:r>
          </a:p>
          <a:p>
            <a:pPr>
              <a:lnSpc>
                <a:spcPct val="150000"/>
              </a:lnSpc>
            </a:pPr>
            <a:r>
              <a:rPr lang="en-GB" dirty="0" smtClean="0"/>
              <a:t>Social expenditure shifts from care to control</a:t>
            </a:r>
          </a:p>
          <a:p>
            <a:pPr>
              <a:lnSpc>
                <a:spcPct val="150000"/>
              </a:lnSpc>
            </a:pPr>
            <a:r>
              <a:rPr lang="en-GB" dirty="0" smtClean="0"/>
              <a:t>‘Clock time’ dominates ‘process time’</a:t>
            </a:r>
          </a:p>
          <a:p>
            <a:pPr>
              <a:lnSpc>
                <a:spcPct val="150000"/>
              </a:lnSpc>
            </a:pPr>
            <a:r>
              <a:rPr lang="en-GB" dirty="0" smtClean="0"/>
              <a:t>Social reproduction work is </a:t>
            </a:r>
            <a:r>
              <a:rPr lang="en-GB" dirty="0" err="1" smtClean="0"/>
              <a:t>commodified</a:t>
            </a:r>
            <a:r>
              <a:rPr lang="en-GB" dirty="0" smtClean="0"/>
              <a:t> further</a:t>
            </a:r>
          </a:p>
          <a:p>
            <a:pPr>
              <a:lnSpc>
                <a:spcPct val="150000"/>
              </a:lnSpc>
            </a:pPr>
            <a:r>
              <a:rPr lang="en-GB" dirty="0"/>
              <a:t>Exchange-value dominates </a:t>
            </a:r>
            <a:r>
              <a:rPr lang="en-GB" dirty="0" smtClean="0"/>
              <a:t>use-values</a:t>
            </a:r>
          </a:p>
          <a:p>
            <a:pPr marL="0" indent="0" algn="r">
              <a:lnSpc>
                <a:spcPct val="150000"/>
              </a:lnSpc>
              <a:buNone/>
            </a:pPr>
            <a:r>
              <a:rPr lang="en-GB" sz="2600" dirty="0" smtClean="0"/>
              <a:t>(Harvey, 2003, 2006) </a:t>
            </a:r>
            <a:endParaRPr lang="en-GB" sz="2600" dirty="0"/>
          </a:p>
        </p:txBody>
      </p:sp>
    </p:spTree>
    <p:extLst>
      <p:ext uri="{BB962C8B-B14F-4D97-AF65-F5344CB8AC3E}">
        <p14:creationId xmlns:p14="http://schemas.microsoft.com/office/powerpoint/2010/main" val="41322662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Re-framing values as value</a:t>
            </a:r>
          </a:p>
        </p:txBody>
      </p:sp>
      <p:sp>
        <p:nvSpPr>
          <p:cNvPr id="3" name="Content Placeholder 2"/>
          <p:cNvSpPr>
            <a:spLocks noGrp="1"/>
          </p:cNvSpPr>
          <p:nvPr>
            <p:ph idx="1"/>
          </p:nvPr>
        </p:nvSpPr>
        <p:spPr/>
        <p:txBody>
          <a:bodyPr/>
          <a:lstStyle/>
          <a:p>
            <a:pPr>
              <a:lnSpc>
                <a:spcPct val="150000"/>
              </a:lnSpc>
            </a:pPr>
            <a:r>
              <a:rPr lang="en-GB" dirty="0" smtClean="0"/>
              <a:t>Intensifies the ‘new </a:t>
            </a:r>
            <a:r>
              <a:rPr lang="en-GB" dirty="0" err="1" smtClean="0"/>
              <a:t>managerialism</a:t>
            </a:r>
            <a:r>
              <a:rPr lang="en-GB" dirty="0" smtClean="0"/>
              <a:t>’ in public services</a:t>
            </a:r>
          </a:p>
          <a:p>
            <a:pPr>
              <a:lnSpc>
                <a:spcPct val="150000"/>
              </a:lnSpc>
            </a:pPr>
            <a:r>
              <a:rPr lang="en-GB" dirty="0" smtClean="0"/>
              <a:t>Risk of ‘ethical drift’ (</a:t>
            </a:r>
            <a:r>
              <a:rPr lang="en-GB" dirty="0" err="1" smtClean="0"/>
              <a:t>Mulvey</a:t>
            </a:r>
            <a:r>
              <a:rPr lang="en-GB" dirty="0" smtClean="0"/>
              <a:t>, 2001)</a:t>
            </a:r>
          </a:p>
          <a:p>
            <a:pPr>
              <a:lnSpc>
                <a:spcPct val="150000"/>
              </a:lnSpc>
            </a:pPr>
            <a:r>
              <a:rPr lang="en-GB" dirty="0" smtClean="0"/>
              <a:t>‘Ritual practices’ and ‘creative accounting’ (</a:t>
            </a:r>
            <a:r>
              <a:rPr lang="en-GB" dirty="0" err="1" smtClean="0"/>
              <a:t>Cribb</a:t>
            </a:r>
            <a:r>
              <a:rPr lang="en-GB" dirty="0" smtClean="0"/>
              <a:t>, 2009)</a:t>
            </a:r>
          </a:p>
          <a:p>
            <a:endParaRPr lang="en-GB" dirty="0"/>
          </a:p>
        </p:txBody>
      </p:sp>
    </p:spTree>
    <p:extLst>
      <p:ext uri="{BB962C8B-B14F-4D97-AF65-F5344CB8AC3E}">
        <p14:creationId xmlns:p14="http://schemas.microsoft.com/office/powerpoint/2010/main" val="16053388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Re-framing values as value</a:t>
            </a:r>
          </a:p>
        </p:txBody>
      </p:sp>
      <p:sp>
        <p:nvSpPr>
          <p:cNvPr id="3" name="Content Placeholder 2"/>
          <p:cNvSpPr>
            <a:spLocks noGrp="1"/>
          </p:cNvSpPr>
          <p:nvPr>
            <p:ph idx="1"/>
          </p:nvPr>
        </p:nvSpPr>
        <p:spPr/>
        <p:txBody>
          <a:bodyPr/>
          <a:lstStyle/>
          <a:p>
            <a:pPr marL="0" indent="0">
              <a:buNone/>
            </a:pPr>
            <a:r>
              <a:rPr lang="en-GB" dirty="0" smtClean="0"/>
              <a:t>‘To devolve decision-making and responsibility while retaining power over disbursing financial resources and also power over judging whether they have been used wisely and, even more importantly, accountably is a very subtle and clever way of maintaining control and thus exercising power while simultaneously being able to devolve the blame when things go wrong.’				(Allman, 2010)</a:t>
            </a:r>
            <a:endParaRPr lang="en-GB" dirty="0"/>
          </a:p>
        </p:txBody>
      </p:sp>
    </p:spTree>
    <p:extLst>
      <p:ext uri="{BB962C8B-B14F-4D97-AF65-F5344CB8AC3E}">
        <p14:creationId xmlns:p14="http://schemas.microsoft.com/office/powerpoint/2010/main" val="26756677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 </a:t>
            </a:r>
            <a:endParaRPr lang="en-GB" dirty="0"/>
          </a:p>
        </p:txBody>
      </p:sp>
      <p:sp>
        <p:nvSpPr>
          <p:cNvPr id="3" name="Content Placeholder 2"/>
          <p:cNvSpPr>
            <a:spLocks noGrp="1"/>
          </p:cNvSpPr>
          <p:nvPr>
            <p:ph idx="1"/>
          </p:nvPr>
        </p:nvSpPr>
        <p:spPr/>
        <p:txBody>
          <a:bodyPr/>
          <a:lstStyle/>
          <a:p>
            <a:r>
              <a:rPr lang="en-GB" dirty="0" smtClean="0"/>
              <a:t>Outline of the problem</a:t>
            </a:r>
          </a:p>
          <a:p>
            <a:r>
              <a:rPr lang="en-GB" dirty="0" smtClean="0"/>
              <a:t>Three conceptual frameworks</a:t>
            </a:r>
          </a:p>
          <a:p>
            <a:pPr lvl="1"/>
            <a:r>
              <a:rPr lang="en-GB" dirty="0" smtClean="0"/>
              <a:t>Professionalism</a:t>
            </a:r>
          </a:p>
          <a:p>
            <a:pPr lvl="1"/>
            <a:r>
              <a:rPr lang="en-GB" dirty="0" smtClean="0"/>
              <a:t>Ethics and professionalism</a:t>
            </a:r>
          </a:p>
          <a:p>
            <a:pPr lvl="1"/>
            <a:r>
              <a:rPr lang="en-GB" dirty="0" smtClean="0"/>
              <a:t>Austerity as context of human service professions today</a:t>
            </a:r>
          </a:p>
          <a:p>
            <a:r>
              <a:rPr lang="en-GB" dirty="0" smtClean="0"/>
              <a:t>Case study: 14-19 career guidance in England</a:t>
            </a:r>
          </a:p>
          <a:p>
            <a:r>
              <a:rPr lang="en-GB" dirty="0" smtClean="0"/>
              <a:t>Challenges for careers work</a:t>
            </a:r>
            <a:endParaRPr lang="en-GB" dirty="0"/>
          </a:p>
        </p:txBody>
      </p:sp>
    </p:spTree>
    <p:extLst>
      <p:ext uri="{BB962C8B-B14F-4D97-AF65-F5344CB8AC3E}">
        <p14:creationId xmlns:p14="http://schemas.microsoft.com/office/powerpoint/2010/main" val="37528089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Case study – careers advisers in Connexions</a:t>
            </a:r>
            <a:endParaRPr lang="en-GB" dirty="0"/>
          </a:p>
        </p:txBody>
      </p:sp>
      <p:sp>
        <p:nvSpPr>
          <p:cNvPr id="3" name="Content Placeholder 2"/>
          <p:cNvSpPr>
            <a:spLocks noGrp="1"/>
          </p:cNvSpPr>
          <p:nvPr>
            <p:ph idx="1"/>
          </p:nvPr>
        </p:nvSpPr>
        <p:spPr>
          <a:xfrm>
            <a:off x="457200" y="1600200"/>
            <a:ext cx="8229600" cy="4925144"/>
          </a:xfrm>
        </p:spPr>
        <p:txBody>
          <a:bodyPr>
            <a:normAutofit lnSpcReduction="10000"/>
          </a:bodyPr>
          <a:lstStyle/>
          <a:p>
            <a:r>
              <a:rPr lang="en-GB" dirty="0" smtClean="0"/>
              <a:t>Funded by Economic and Social Research Council 2008-10</a:t>
            </a:r>
          </a:p>
          <a:p>
            <a:r>
              <a:rPr lang="en-GB" dirty="0" smtClean="0"/>
              <a:t>Initial survey on ‘state of the profession’ in Connexions (</a:t>
            </a:r>
            <a:r>
              <a:rPr lang="en-GB" dirty="0" err="1" smtClean="0"/>
              <a:t>Lewin</a:t>
            </a:r>
            <a:r>
              <a:rPr lang="en-GB" dirty="0" smtClean="0"/>
              <a:t> &amp; Colley 2011)</a:t>
            </a:r>
          </a:p>
          <a:p>
            <a:r>
              <a:rPr lang="en-GB" dirty="0" smtClean="0"/>
              <a:t>Narrative ‘career history’ interviews</a:t>
            </a:r>
          </a:p>
          <a:p>
            <a:r>
              <a:rPr lang="en-GB" dirty="0" smtClean="0"/>
              <a:t>17 current PAs, 9 ex-PAs (total of 11 services)</a:t>
            </a:r>
          </a:p>
          <a:p>
            <a:r>
              <a:rPr lang="en-GB" dirty="0" smtClean="0"/>
              <a:t>Current PAs also kept time-use diaries</a:t>
            </a:r>
          </a:p>
          <a:p>
            <a:r>
              <a:rPr lang="en-GB" dirty="0" smtClean="0"/>
              <a:t>Background interviews with senior managers and national stakeholders.</a:t>
            </a:r>
            <a:endParaRPr lang="en-GB" dirty="0"/>
          </a:p>
        </p:txBody>
      </p:sp>
    </p:spTree>
    <p:extLst>
      <p:ext uri="{BB962C8B-B14F-4D97-AF65-F5344CB8AC3E}">
        <p14:creationId xmlns:p14="http://schemas.microsoft.com/office/powerpoint/2010/main" val="31757040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a:bodyPr>
          <a:lstStyle/>
          <a:p>
            <a:pPr eaLnBrk="1" hangingPunct="1"/>
            <a:r>
              <a:rPr lang="en-GB" sz="3600" dirty="0" smtClean="0">
                <a:latin typeface="Arial" charset="0"/>
              </a:rPr>
              <a:t>Re-framing careers work in Connexions</a:t>
            </a:r>
          </a:p>
        </p:txBody>
      </p:sp>
      <p:sp>
        <p:nvSpPr>
          <p:cNvPr id="18435" name="Rectangle 3"/>
          <p:cNvSpPr>
            <a:spLocks noGrp="1" noChangeArrowheads="1"/>
          </p:cNvSpPr>
          <p:nvPr>
            <p:ph type="body" idx="1"/>
          </p:nvPr>
        </p:nvSpPr>
        <p:spPr>
          <a:xfrm>
            <a:off x="683568" y="1772816"/>
            <a:ext cx="7772400" cy="4608512"/>
          </a:xfrm>
        </p:spPr>
        <p:txBody>
          <a:bodyPr>
            <a:normAutofit fontScale="92500" lnSpcReduction="10000"/>
          </a:bodyPr>
          <a:lstStyle/>
          <a:p>
            <a:pPr eaLnBrk="1" hangingPunct="1">
              <a:lnSpc>
                <a:spcPct val="150000"/>
              </a:lnSpc>
            </a:pPr>
            <a:r>
              <a:rPr lang="en-GB" sz="2800" dirty="0" smtClean="0">
                <a:latin typeface="Arial" charset="0"/>
              </a:rPr>
              <a:t>Moved into new Connexions service in 2001</a:t>
            </a:r>
          </a:p>
          <a:p>
            <a:pPr eaLnBrk="1" hangingPunct="1">
              <a:lnSpc>
                <a:spcPct val="150000"/>
              </a:lnSpc>
            </a:pPr>
            <a:r>
              <a:rPr lang="en-GB" sz="2800" dirty="0" smtClean="0">
                <a:latin typeface="Arial" charset="0"/>
              </a:rPr>
              <a:t>From specialist to generic infrastructure</a:t>
            </a:r>
          </a:p>
          <a:p>
            <a:pPr eaLnBrk="1" hangingPunct="1">
              <a:lnSpc>
                <a:spcPct val="150000"/>
              </a:lnSpc>
            </a:pPr>
            <a:r>
              <a:rPr lang="en-GB" sz="2800" dirty="0" smtClean="0">
                <a:latin typeface="Arial" charset="0"/>
              </a:rPr>
              <a:t>From specialist to generic occupational role</a:t>
            </a:r>
          </a:p>
          <a:p>
            <a:pPr eaLnBrk="1" hangingPunct="1">
              <a:lnSpc>
                <a:spcPct val="150000"/>
              </a:lnSpc>
            </a:pPr>
            <a:r>
              <a:rPr lang="en-GB" sz="2800" dirty="0" smtClean="0">
                <a:latin typeface="Arial" charset="0"/>
              </a:rPr>
              <a:t>From universal to targeted service (NEET)</a:t>
            </a:r>
          </a:p>
          <a:p>
            <a:pPr eaLnBrk="1" hangingPunct="1">
              <a:lnSpc>
                <a:spcPct val="150000"/>
              </a:lnSpc>
            </a:pPr>
            <a:r>
              <a:rPr lang="en-GB" sz="2800" dirty="0" smtClean="0">
                <a:latin typeface="Arial" charset="0"/>
              </a:rPr>
              <a:t>Severely under-resourced from the start</a:t>
            </a:r>
          </a:p>
          <a:p>
            <a:pPr eaLnBrk="1" hangingPunct="1">
              <a:lnSpc>
                <a:spcPct val="150000"/>
              </a:lnSpc>
            </a:pPr>
            <a:r>
              <a:rPr lang="en-GB" sz="2800" dirty="0" smtClean="0">
                <a:latin typeface="Arial" charset="0"/>
              </a:rPr>
              <a:t>Chaotic re-structuring in 2008</a:t>
            </a:r>
          </a:p>
          <a:p>
            <a:pPr eaLnBrk="1" hangingPunct="1">
              <a:lnSpc>
                <a:spcPct val="150000"/>
              </a:lnSpc>
            </a:pPr>
            <a:r>
              <a:rPr lang="en-GB" sz="2800" dirty="0" smtClean="0">
                <a:latin typeface="Arial" charset="0"/>
              </a:rPr>
              <a:t>Severely hit by current austerity drive</a:t>
            </a:r>
          </a:p>
        </p:txBody>
      </p:sp>
    </p:spTree>
    <p:extLst>
      <p:ext uri="{BB962C8B-B14F-4D97-AF65-F5344CB8AC3E}">
        <p14:creationId xmlns:p14="http://schemas.microsoft.com/office/powerpoint/2010/main" val="19333864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67544" y="476672"/>
            <a:ext cx="8229600" cy="1143000"/>
          </a:xfrm>
        </p:spPr>
        <p:txBody>
          <a:bodyPr/>
          <a:lstStyle/>
          <a:p>
            <a:pPr eaLnBrk="1" hangingPunct="1"/>
            <a:r>
              <a:rPr lang="en-GB" dirty="0" smtClean="0">
                <a:latin typeface="Arial" charset="0"/>
              </a:rPr>
              <a:t>Re-framing careers work</a:t>
            </a:r>
          </a:p>
        </p:txBody>
      </p:sp>
      <p:sp>
        <p:nvSpPr>
          <p:cNvPr id="20483" name="Rectangle 3"/>
          <p:cNvSpPr>
            <a:spLocks noGrp="1" noChangeArrowheads="1"/>
          </p:cNvSpPr>
          <p:nvPr>
            <p:ph type="body" idx="1"/>
          </p:nvPr>
        </p:nvSpPr>
        <p:spPr>
          <a:xfrm>
            <a:off x="457200" y="1600200"/>
            <a:ext cx="8229600" cy="4925144"/>
          </a:xfrm>
        </p:spPr>
        <p:txBody>
          <a:bodyPr>
            <a:normAutofit lnSpcReduction="10000"/>
          </a:bodyPr>
          <a:lstStyle/>
          <a:p>
            <a:pPr eaLnBrk="1" hangingPunct="1">
              <a:lnSpc>
                <a:spcPct val="150000"/>
              </a:lnSpc>
            </a:pPr>
            <a:r>
              <a:rPr lang="en-GB" sz="2800" dirty="0" smtClean="0">
                <a:latin typeface="Arial" charset="0"/>
              </a:rPr>
              <a:t>High caseloads affect quality of work</a:t>
            </a:r>
          </a:p>
          <a:p>
            <a:pPr eaLnBrk="1" hangingPunct="1">
              <a:lnSpc>
                <a:spcPct val="150000"/>
              </a:lnSpc>
            </a:pPr>
            <a:r>
              <a:rPr lang="en-GB" sz="2800" dirty="0" smtClean="0">
                <a:latin typeface="Arial" charset="0"/>
              </a:rPr>
              <a:t>Who to help?</a:t>
            </a:r>
          </a:p>
          <a:p>
            <a:pPr eaLnBrk="1" hangingPunct="1">
              <a:lnSpc>
                <a:spcPct val="150000"/>
              </a:lnSpc>
            </a:pPr>
            <a:r>
              <a:rPr lang="en-GB" sz="2800" dirty="0" smtClean="0">
                <a:latin typeface="Arial" charset="0"/>
              </a:rPr>
              <a:t>How to help them?</a:t>
            </a:r>
          </a:p>
          <a:p>
            <a:pPr eaLnBrk="1" hangingPunct="1">
              <a:lnSpc>
                <a:spcPct val="150000"/>
              </a:lnSpc>
            </a:pPr>
            <a:r>
              <a:rPr lang="en-GB" sz="2800" dirty="0" smtClean="0">
                <a:latin typeface="Arial" charset="0"/>
              </a:rPr>
              <a:t>Choosing the lesser evil – creative accounting</a:t>
            </a:r>
          </a:p>
          <a:p>
            <a:pPr>
              <a:lnSpc>
                <a:spcPct val="150000"/>
              </a:lnSpc>
            </a:pPr>
            <a:r>
              <a:rPr lang="en-GB" sz="2800" dirty="0">
                <a:latin typeface="Arial" charset="0"/>
              </a:rPr>
              <a:t>Doing ‘ethics work</a:t>
            </a:r>
            <a:r>
              <a:rPr lang="en-GB" sz="2800" dirty="0" smtClean="0">
                <a:latin typeface="Arial" charset="0"/>
              </a:rPr>
              <a:t>’</a:t>
            </a:r>
          </a:p>
          <a:p>
            <a:pPr>
              <a:lnSpc>
                <a:spcPct val="150000"/>
              </a:lnSpc>
            </a:pPr>
            <a:r>
              <a:rPr lang="en-GB" sz="2800" dirty="0" smtClean="0">
                <a:latin typeface="Arial" charset="0"/>
              </a:rPr>
              <a:t>Not just typical dilemmas – individuals carry responsibility for inclusion/exclusion of </a:t>
            </a:r>
            <a:r>
              <a:rPr lang="en-GB" sz="2800" dirty="0" err="1" smtClean="0">
                <a:latin typeface="Arial" charset="0"/>
              </a:rPr>
              <a:t>y.p</a:t>
            </a:r>
            <a:r>
              <a:rPr lang="en-GB" sz="2800" dirty="0" smtClean="0">
                <a:latin typeface="Arial" charset="0"/>
              </a:rPr>
              <a:t>.</a:t>
            </a:r>
            <a:endParaRPr lang="en-GB" sz="2800" dirty="0">
              <a:latin typeface="Arial" charset="0"/>
            </a:endParaRPr>
          </a:p>
          <a:p>
            <a:pPr eaLnBrk="1" hangingPunct="1">
              <a:lnSpc>
                <a:spcPct val="150000"/>
              </a:lnSpc>
            </a:pPr>
            <a:endParaRPr lang="en-GB" sz="2800" dirty="0" smtClean="0">
              <a:latin typeface="Arial" charset="0"/>
            </a:endParaRPr>
          </a:p>
          <a:p>
            <a:pPr eaLnBrk="1" hangingPunct="1">
              <a:lnSpc>
                <a:spcPct val="150000"/>
              </a:lnSpc>
            </a:pPr>
            <a:endParaRPr lang="en-GB" sz="2800" dirty="0" smtClean="0">
              <a:latin typeface="Arial" charset="0"/>
            </a:endParaRPr>
          </a:p>
        </p:txBody>
      </p:sp>
    </p:spTree>
    <p:extLst>
      <p:ext uri="{BB962C8B-B14F-4D97-AF65-F5344CB8AC3E}">
        <p14:creationId xmlns:p14="http://schemas.microsoft.com/office/powerpoint/2010/main" val="15691236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229600" cy="5577483"/>
          </a:xfrm>
        </p:spPr>
        <p:txBody>
          <a:bodyPr/>
          <a:lstStyle/>
          <a:p>
            <a:pPr marL="0" indent="0">
              <a:buNone/>
            </a:pPr>
            <a:endParaRPr lang="en-GB" dirty="0" smtClean="0"/>
          </a:p>
          <a:p>
            <a:pPr marL="0" indent="0">
              <a:buNone/>
            </a:pPr>
            <a:endParaRPr lang="en-GB" dirty="0"/>
          </a:p>
          <a:p>
            <a:pPr marL="0" indent="0">
              <a:buNone/>
            </a:pPr>
            <a:r>
              <a:rPr lang="en-GB" dirty="0" smtClean="0"/>
              <a:t>I </a:t>
            </a:r>
            <a:r>
              <a:rPr lang="en-GB" dirty="0"/>
              <a:t>just felt like I was doing a really poor quality of job everywhere and actually not being particularly effective with anybody, and that was really stressful, and I thought that I’m not going to continue doing this.  It’s not me. (HS, ex-PA)</a:t>
            </a:r>
          </a:p>
          <a:p>
            <a:pPr marL="0" indent="0">
              <a:buNone/>
            </a:pPr>
            <a:endParaRPr lang="en-GB" dirty="0"/>
          </a:p>
        </p:txBody>
      </p:sp>
    </p:spTree>
    <p:extLst>
      <p:ext uri="{BB962C8B-B14F-4D97-AF65-F5344CB8AC3E}">
        <p14:creationId xmlns:p14="http://schemas.microsoft.com/office/powerpoint/2010/main" val="42353108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92696"/>
            <a:ext cx="8229600" cy="5433467"/>
          </a:xfrm>
        </p:spPr>
        <p:txBody>
          <a:bodyPr>
            <a:normAutofit lnSpcReduction="10000"/>
          </a:bodyPr>
          <a:lstStyle/>
          <a:p>
            <a:pPr marL="0" indent="0">
              <a:buNone/>
            </a:pPr>
            <a:r>
              <a:rPr lang="en-GB" dirty="0"/>
              <a:t>I spent most of last week with one client who is homeless and has got lots of issues and no one seems to want to help him because they’ve tried before and they say he doesn’t engage and goes round and round in circles. That was most of my week. (BM, PA, pg.2 of transcript)</a:t>
            </a:r>
          </a:p>
          <a:p>
            <a:pPr marL="0" indent="0">
              <a:buNone/>
            </a:pPr>
            <a:r>
              <a:rPr lang="en-GB" dirty="0"/>
              <a:t> </a:t>
            </a:r>
          </a:p>
          <a:p>
            <a:pPr marL="0" indent="0">
              <a:buNone/>
            </a:pPr>
            <a:r>
              <a:rPr lang="en-GB" dirty="0"/>
              <a:t>If you can help the majority a bit, it’s better than helping one person a lot when they might not even move into something positive.  (BM, PA, pg. 4 of transcript)</a:t>
            </a:r>
          </a:p>
          <a:p>
            <a:pPr marL="0" indent="0">
              <a:buNone/>
            </a:pPr>
            <a:endParaRPr lang="en-GB" dirty="0"/>
          </a:p>
        </p:txBody>
      </p:sp>
    </p:spTree>
    <p:extLst>
      <p:ext uri="{BB962C8B-B14F-4D97-AF65-F5344CB8AC3E}">
        <p14:creationId xmlns:p14="http://schemas.microsoft.com/office/powerpoint/2010/main" val="5191942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229600" cy="5577483"/>
          </a:xfrm>
        </p:spPr>
        <p:txBody>
          <a:bodyPr>
            <a:normAutofit fontScale="92500" lnSpcReduction="10000"/>
          </a:bodyPr>
          <a:lstStyle/>
          <a:p>
            <a:pPr marL="0" indent="0">
              <a:buNone/>
            </a:pPr>
            <a:r>
              <a:rPr lang="en-GB" dirty="0"/>
              <a:t>I can’t remember which training provider I sent [</a:t>
            </a:r>
            <a:r>
              <a:rPr lang="en-GB" i="1" dirty="0"/>
              <a:t>the client</a:t>
            </a:r>
            <a:r>
              <a:rPr lang="en-GB" dirty="0"/>
              <a:t>] along to, but it was whichever one was recruiting at the time, and I sent him off to the training provider and that was it.  If I had the choice, I would not do that with him, but you know, when these e-mails go out, you’re monitored.  You’ll have a monthly supervision, and you were sort of given – it wasn’t the thumbscrews – but you were basically grilled on why you didn’t offer this person this or that or what-have-you.  So I felt with this person I had no choice, and you go home, at the end of the day, thinking: ‘Why do I bother?  This is not what I trained for’.  (BT, ex-PA)</a:t>
            </a:r>
          </a:p>
          <a:p>
            <a:pPr marL="0" indent="0">
              <a:buNone/>
            </a:pPr>
            <a:endParaRPr lang="en-GB" dirty="0" smtClean="0"/>
          </a:p>
        </p:txBody>
      </p:sp>
    </p:spTree>
    <p:extLst>
      <p:ext uri="{BB962C8B-B14F-4D97-AF65-F5344CB8AC3E}">
        <p14:creationId xmlns:p14="http://schemas.microsoft.com/office/powerpoint/2010/main" val="5835585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fontScale="90000"/>
          </a:bodyPr>
          <a:lstStyle/>
          <a:p>
            <a:pPr eaLnBrk="1" hangingPunct="1"/>
            <a:r>
              <a:rPr lang="en-GB" dirty="0" smtClean="0">
                <a:latin typeface="Arial" charset="0"/>
              </a:rPr>
              <a:t>Re-framing ethics: </a:t>
            </a:r>
            <a:br>
              <a:rPr lang="en-GB" dirty="0" smtClean="0">
                <a:latin typeface="Arial" charset="0"/>
              </a:rPr>
            </a:br>
            <a:r>
              <a:rPr lang="en-GB" dirty="0" smtClean="0">
                <a:latin typeface="Arial" charset="0"/>
              </a:rPr>
              <a:t>from care to control</a:t>
            </a:r>
          </a:p>
        </p:txBody>
      </p:sp>
      <p:sp>
        <p:nvSpPr>
          <p:cNvPr id="21507" name="Rectangle 3"/>
          <p:cNvSpPr>
            <a:spLocks noGrp="1" noChangeArrowheads="1"/>
          </p:cNvSpPr>
          <p:nvPr>
            <p:ph type="body" idx="1"/>
          </p:nvPr>
        </p:nvSpPr>
        <p:spPr>
          <a:xfrm>
            <a:off x="685800" y="1772816"/>
            <a:ext cx="7772400" cy="4551784"/>
          </a:xfrm>
        </p:spPr>
        <p:txBody>
          <a:bodyPr>
            <a:normAutofit fontScale="85000" lnSpcReduction="20000"/>
          </a:bodyPr>
          <a:lstStyle/>
          <a:p>
            <a:pPr eaLnBrk="1" hangingPunct="1">
              <a:lnSpc>
                <a:spcPct val="150000"/>
              </a:lnSpc>
            </a:pPr>
            <a:r>
              <a:rPr lang="en-GB" sz="2800" dirty="0" smtClean="0">
                <a:latin typeface="Arial" charset="0"/>
              </a:rPr>
              <a:t>Few or no resources to resolve social, economic and educational problems</a:t>
            </a:r>
          </a:p>
          <a:p>
            <a:pPr eaLnBrk="1" hangingPunct="1">
              <a:lnSpc>
                <a:spcPct val="150000"/>
              </a:lnSpc>
            </a:pPr>
            <a:r>
              <a:rPr lang="en-GB" sz="2800" dirty="0" smtClean="0">
                <a:latin typeface="Arial" charset="0"/>
              </a:rPr>
              <a:t>Main resources = for tracking &amp; surveillance</a:t>
            </a:r>
          </a:p>
          <a:p>
            <a:pPr>
              <a:lnSpc>
                <a:spcPct val="150000"/>
              </a:lnSpc>
            </a:pPr>
            <a:r>
              <a:rPr lang="en-GB" sz="2800" dirty="0" smtClean="0">
                <a:latin typeface="Arial" charset="0"/>
              </a:rPr>
              <a:t>Deeply alienating – ‘working for the Gestapo’</a:t>
            </a:r>
            <a:r>
              <a:rPr lang="en-GB" sz="2800" dirty="0">
                <a:latin typeface="Arial" charset="0"/>
              </a:rPr>
              <a:t> </a:t>
            </a:r>
            <a:endParaRPr lang="en-GB" sz="2800" dirty="0" smtClean="0">
              <a:latin typeface="Arial" charset="0"/>
            </a:endParaRPr>
          </a:p>
          <a:p>
            <a:pPr>
              <a:lnSpc>
                <a:spcPct val="150000"/>
              </a:lnSpc>
            </a:pPr>
            <a:r>
              <a:rPr lang="en-GB" sz="2800" dirty="0" smtClean="0">
                <a:latin typeface="Arial" charset="0"/>
              </a:rPr>
              <a:t>Ethical </a:t>
            </a:r>
            <a:r>
              <a:rPr lang="en-GB" sz="2800" dirty="0">
                <a:latin typeface="Arial" charset="0"/>
              </a:rPr>
              <a:t>dilemmas, emotional stress</a:t>
            </a:r>
          </a:p>
          <a:p>
            <a:pPr eaLnBrk="1" hangingPunct="1">
              <a:lnSpc>
                <a:spcPct val="150000"/>
              </a:lnSpc>
            </a:pPr>
            <a:r>
              <a:rPr lang="en-GB" sz="2800" dirty="0" smtClean="0">
                <a:latin typeface="Arial" charset="0"/>
              </a:rPr>
              <a:t>Conflicts with managers, disciplinary silencing</a:t>
            </a:r>
          </a:p>
          <a:p>
            <a:pPr eaLnBrk="1" hangingPunct="1">
              <a:lnSpc>
                <a:spcPct val="150000"/>
              </a:lnSpc>
            </a:pPr>
            <a:r>
              <a:rPr lang="en-GB" sz="2800" dirty="0" smtClean="0">
                <a:latin typeface="Arial" charset="0"/>
              </a:rPr>
              <a:t>Crossing boundary out of Connexions – by choice or otherwise</a:t>
            </a:r>
          </a:p>
        </p:txBody>
      </p:sp>
    </p:spTree>
    <p:extLst>
      <p:ext uri="{BB962C8B-B14F-4D97-AF65-F5344CB8AC3E}">
        <p14:creationId xmlns:p14="http://schemas.microsoft.com/office/powerpoint/2010/main" val="6935928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92696"/>
            <a:ext cx="8229600" cy="5433467"/>
          </a:xfrm>
        </p:spPr>
        <p:txBody>
          <a:bodyPr/>
          <a:lstStyle/>
          <a:p>
            <a:pPr marL="0" indent="0">
              <a:buNone/>
            </a:pPr>
            <a:endParaRPr lang="en-GB" dirty="0" smtClean="0"/>
          </a:p>
          <a:p>
            <a:pPr marL="0" indent="0">
              <a:buNone/>
            </a:pPr>
            <a:r>
              <a:rPr lang="en-GB" dirty="0" smtClean="0"/>
              <a:t>I </a:t>
            </a:r>
            <a:r>
              <a:rPr lang="en-GB" dirty="0"/>
              <a:t>found it a little paradoxical that we had to go and do home visits and sort of play a heavy-handed role, and yet if the [</a:t>
            </a:r>
            <a:r>
              <a:rPr lang="en-GB" i="1" dirty="0"/>
              <a:t>young person</a:t>
            </a:r>
            <a:r>
              <a:rPr lang="en-GB" dirty="0"/>
              <a:t>] came into the office, we had nothing, nothing more to offer, really. That was a difficult situation to be in because it was like a policing, authoritarian thing to do to them.  (LJ, ex-PA)</a:t>
            </a:r>
          </a:p>
          <a:p>
            <a:pPr marL="0" indent="0">
              <a:buNone/>
            </a:pPr>
            <a:endParaRPr lang="en-GB" dirty="0"/>
          </a:p>
        </p:txBody>
      </p:sp>
    </p:spTree>
    <p:extLst>
      <p:ext uri="{BB962C8B-B14F-4D97-AF65-F5344CB8AC3E}">
        <p14:creationId xmlns:p14="http://schemas.microsoft.com/office/powerpoint/2010/main" val="39960009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5505475"/>
          </a:xfrm>
        </p:spPr>
        <p:txBody>
          <a:bodyPr/>
          <a:lstStyle/>
          <a:p>
            <a:pPr marL="0" indent="0">
              <a:buNone/>
            </a:pPr>
            <a:r>
              <a:rPr lang="en-GB" dirty="0"/>
              <a:t>It’s pressure all the time to get people signed up [</a:t>
            </a:r>
            <a:r>
              <a:rPr lang="en-GB" i="1" dirty="0"/>
              <a:t>for training courses</a:t>
            </a:r>
            <a:r>
              <a:rPr lang="en-GB" dirty="0"/>
              <a:t>], and I’ve got one [</a:t>
            </a:r>
            <a:r>
              <a:rPr lang="en-GB" i="1" dirty="0"/>
              <a:t>client</a:t>
            </a:r>
            <a:r>
              <a:rPr lang="en-GB" dirty="0"/>
              <a:t>] now and I can tell he doesn’t really want to do it, and before I came here [</a:t>
            </a:r>
            <a:r>
              <a:rPr lang="en-GB" i="1" dirty="0"/>
              <a:t>today</a:t>
            </a:r>
            <a:r>
              <a:rPr lang="en-GB" dirty="0"/>
              <a:t>], I was supposed to take him to his training provider for his first induction, and I said, ‘You need to go’. He said, ‘I can’t. I’ve got to stay at home and look after my sister’, or something. So I came away agitated because I couldn’t get the sign on. </a:t>
            </a:r>
          </a:p>
          <a:p>
            <a:pPr marL="0" indent="0">
              <a:buNone/>
            </a:pPr>
            <a:endParaRPr lang="en-GB" dirty="0"/>
          </a:p>
        </p:txBody>
      </p:sp>
    </p:spTree>
    <p:extLst>
      <p:ext uri="{BB962C8B-B14F-4D97-AF65-F5344CB8AC3E}">
        <p14:creationId xmlns:p14="http://schemas.microsoft.com/office/powerpoint/2010/main" val="20757749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5832648"/>
          </a:xfrm>
        </p:spPr>
        <p:txBody>
          <a:bodyPr>
            <a:normAutofit fontScale="85000" lnSpcReduction="20000"/>
          </a:bodyPr>
          <a:lstStyle/>
          <a:p>
            <a:pPr marL="0" indent="0">
              <a:buNone/>
            </a:pPr>
            <a:r>
              <a:rPr lang="en-GB" dirty="0"/>
              <a:t>But it shouldn’t be like that at all. The young person has got a situation at home. He can’t deal with it. He’s got things going on at home. He wants to do his driving lessons. He’s got to look after his older sister who apparently is disabled. </a:t>
            </a:r>
            <a:endParaRPr lang="en-GB" dirty="0" smtClean="0"/>
          </a:p>
          <a:p>
            <a:pPr marL="0" indent="0">
              <a:buNone/>
            </a:pPr>
            <a:r>
              <a:rPr lang="en-GB" dirty="0" smtClean="0"/>
              <a:t>So </a:t>
            </a:r>
            <a:r>
              <a:rPr lang="en-GB" dirty="0"/>
              <a:t>this is the second time he missed his appointment, and I’m putting pressure on that young person to sign up, and it almost reminds me of back years ago when a double glazing salesman rang, saying: ‘Come on! Sign here, sign here!’ I’m thinking, this isn’t right, this. </a:t>
            </a:r>
            <a:endParaRPr lang="en-GB" dirty="0" smtClean="0"/>
          </a:p>
          <a:p>
            <a:pPr marL="0" indent="0">
              <a:buNone/>
            </a:pPr>
            <a:r>
              <a:rPr lang="en-GB" dirty="0" smtClean="0"/>
              <a:t>I </a:t>
            </a:r>
            <a:r>
              <a:rPr lang="en-GB" dirty="0"/>
              <a:t>had to back right off and say, ‘Fine, if you’ve got things on the go. If you want to sign up, fine. If you’re not ready for it, that’s cool’, and yet I’ll get a bit of background grief [</a:t>
            </a:r>
            <a:r>
              <a:rPr lang="en-GB" i="1" dirty="0"/>
              <a:t>in supervision</a:t>
            </a:r>
            <a:r>
              <a:rPr lang="en-GB" dirty="0"/>
              <a:t>] about me not achieving a sign-up. I don’t think it should be like that, myself. It shouldn’t be like that at all. It should be person-centred.  (SB, PA)</a:t>
            </a:r>
          </a:p>
          <a:p>
            <a:pPr marL="0" indent="0">
              <a:buNone/>
            </a:pPr>
            <a:endParaRPr lang="en-GB" dirty="0"/>
          </a:p>
        </p:txBody>
      </p:sp>
    </p:spTree>
    <p:extLst>
      <p:ext uri="{BB962C8B-B14F-4D97-AF65-F5344CB8AC3E}">
        <p14:creationId xmlns:p14="http://schemas.microsoft.com/office/powerpoint/2010/main" val="21134916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 of the problem</a:t>
            </a:r>
            <a:endParaRPr lang="en-GB" dirty="0"/>
          </a:p>
        </p:txBody>
      </p:sp>
      <p:sp>
        <p:nvSpPr>
          <p:cNvPr id="3" name="Content Placeholder 2"/>
          <p:cNvSpPr>
            <a:spLocks noGrp="1"/>
          </p:cNvSpPr>
          <p:nvPr>
            <p:ph idx="1"/>
          </p:nvPr>
        </p:nvSpPr>
        <p:spPr/>
        <p:txBody>
          <a:bodyPr/>
          <a:lstStyle/>
          <a:p>
            <a:pPr marL="0" indent="0">
              <a:buNone/>
            </a:pPr>
            <a:r>
              <a:rPr lang="en-GB" dirty="0" smtClean="0"/>
              <a:t>‘The conditions created in the new, re-structured work organisation place workers in an extremely painful psychological situation, one which throws them out of kilter with values of high-quality work, their sense of responsibility, and professional ethics.’ </a:t>
            </a:r>
          </a:p>
          <a:p>
            <a:pPr marL="0" indent="0" algn="r">
              <a:buNone/>
            </a:pPr>
            <a:r>
              <a:rPr lang="en-GB" dirty="0" smtClean="0"/>
              <a:t>(</a:t>
            </a:r>
            <a:r>
              <a:rPr lang="en-GB" dirty="0" err="1" smtClean="0"/>
              <a:t>Dejours</a:t>
            </a:r>
            <a:r>
              <a:rPr lang="en-GB" dirty="0" smtClean="0"/>
              <a:t>, 2009, p.37)</a:t>
            </a:r>
          </a:p>
          <a:p>
            <a:pPr marL="0" indent="0">
              <a:buNone/>
            </a:pPr>
            <a:endParaRPr lang="en-GB" dirty="0"/>
          </a:p>
        </p:txBody>
      </p:sp>
    </p:spTree>
    <p:extLst>
      <p:ext uri="{BB962C8B-B14F-4D97-AF65-F5344CB8AC3E}">
        <p14:creationId xmlns:p14="http://schemas.microsoft.com/office/powerpoint/2010/main" val="204766841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4704"/>
            <a:ext cx="8229600" cy="5361459"/>
          </a:xfrm>
        </p:spPr>
        <p:txBody>
          <a:bodyPr>
            <a:normAutofit fontScale="85000" lnSpcReduction="10000"/>
          </a:bodyPr>
          <a:lstStyle/>
          <a:p>
            <a:pPr marL="0" indent="0">
              <a:buNone/>
            </a:pPr>
            <a:r>
              <a:rPr lang="en-GB" dirty="0"/>
              <a:t>N</a:t>
            </a:r>
            <a:r>
              <a:rPr lang="en-GB" dirty="0" smtClean="0"/>
              <a:t>ew </a:t>
            </a:r>
            <a:r>
              <a:rPr lang="en-GB" dirty="0"/>
              <a:t>ICG Code of Ethical Principles (c.2009) </a:t>
            </a:r>
            <a:endParaRPr lang="en-GB" dirty="0" smtClean="0"/>
          </a:p>
          <a:p>
            <a:pPr marL="400050" lvl="1" indent="0">
              <a:buNone/>
            </a:pPr>
            <a:r>
              <a:rPr lang="en-GB" sz="3200" dirty="0" smtClean="0"/>
              <a:t>- </a:t>
            </a:r>
            <a:r>
              <a:rPr lang="en-GB" sz="3200" dirty="0"/>
              <a:t>third </a:t>
            </a:r>
            <a:r>
              <a:rPr lang="en-GB" sz="3200" dirty="0" smtClean="0"/>
              <a:t>principle </a:t>
            </a:r>
            <a:r>
              <a:rPr lang="en-GB" sz="3200" dirty="0"/>
              <a:t>‘duty of care – to clients, colleagues, organisations and self</a:t>
            </a:r>
            <a:r>
              <a:rPr lang="en-GB" sz="3200" dirty="0" smtClean="0"/>
              <a:t>’:</a:t>
            </a:r>
            <a:endParaRPr lang="en-GB" sz="3200" dirty="0"/>
          </a:p>
          <a:p>
            <a:r>
              <a:rPr lang="en-GB" dirty="0" smtClean="0"/>
              <a:t>‘Members </a:t>
            </a:r>
            <a:r>
              <a:rPr lang="en-GB" dirty="0"/>
              <a:t>must fulfil their obligations and duties to their employer, </a:t>
            </a:r>
            <a:r>
              <a:rPr lang="en-GB" b="1" dirty="0"/>
              <a:t>except where to do so would compromise the best interests of individual clients</a:t>
            </a:r>
            <a:r>
              <a:rPr lang="en-GB" dirty="0" smtClean="0"/>
              <a:t>.’</a:t>
            </a:r>
            <a:endParaRPr lang="en-GB" dirty="0"/>
          </a:p>
          <a:p>
            <a:pPr marL="0" indent="0">
              <a:buNone/>
            </a:pPr>
            <a:endParaRPr lang="en-GB" dirty="0" smtClean="0"/>
          </a:p>
          <a:p>
            <a:pPr marL="0" indent="0">
              <a:buNone/>
            </a:pPr>
            <a:r>
              <a:rPr lang="en-GB" dirty="0" smtClean="0"/>
              <a:t>Supporting </a:t>
            </a:r>
            <a:r>
              <a:rPr lang="en-GB" dirty="0"/>
              <a:t>guidance for the </a:t>
            </a:r>
            <a:r>
              <a:rPr lang="en-GB" dirty="0" smtClean="0"/>
              <a:t>Code also states:</a:t>
            </a:r>
            <a:endParaRPr lang="en-GB" dirty="0"/>
          </a:p>
          <a:p>
            <a:r>
              <a:rPr lang="en-GB" b="1" dirty="0" smtClean="0"/>
              <a:t>‘Organisations</a:t>
            </a:r>
            <a:r>
              <a:rPr lang="en-GB" dirty="0" smtClean="0"/>
              <a:t> </a:t>
            </a:r>
            <a:r>
              <a:rPr lang="en-GB" dirty="0"/>
              <a:t>should be operating to principles congruent to the ICG Code of Ethical Practice. […]  </a:t>
            </a:r>
            <a:r>
              <a:rPr lang="en-GB" b="1" dirty="0"/>
              <a:t>Members should be prepared to challenge </a:t>
            </a:r>
            <a:r>
              <a:rPr lang="en-GB" dirty="0"/>
              <a:t>[</a:t>
            </a:r>
            <a:r>
              <a:rPr lang="en-GB" i="1" dirty="0"/>
              <a:t>their organisation’s</a:t>
            </a:r>
            <a:r>
              <a:rPr lang="en-GB" dirty="0"/>
              <a:t>] policies and procedures if they could be an infringement of the Code of Ethical Practice</a:t>
            </a:r>
            <a:r>
              <a:rPr lang="en-GB" dirty="0" smtClean="0"/>
              <a:t>.’</a:t>
            </a:r>
            <a:endParaRPr lang="en-GB" dirty="0"/>
          </a:p>
          <a:p>
            <a:pPr marL="0" indent="0">
              <a:buNone/>
            </a:pPr>
            <a:endParaRPr lang="en-GB" dirty="0"/>
          </a:p>
        </p:txBody>
      </p:sp>
    </p:spTree>
    <p:extLst>
      <p:ext uri="{BB962C8B-B14F-4D97-AF65-F5344CB8AC3E}">
        <p14:creationId xmlns:p14="http://schemas.microsoft.com/office/powerpoint/2010/main" val="39460237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Ethics: re-framing or erosion?</a:t>
            </a:r>
            <a:endParaRPr lang="en-GB" dirty="0"/>
          </a:p>
        </p:txBody>
      </p:sp>
      <p:sp>
        <p:nvSpPr>
          <p:cNvPr id="3" name="Content Placeholder 2"/>
          <p:cNvSpPr>
            <a:spLocks noGrp="1"/>
          </p:cNvSpPr>
          <p:nvPr>
            <p:ph idx="1"/>
          </p:nvPr>
        </p:nvSpPr>
        <p:spPr/>
        <p:txBody>
          <a:bodyPr/>
          <a:lstStyle/>
          <a:p>
            <a:r>
              <a:rPr lang="en-GB" dirty="0" smtClean="0"/>
              <a:t>‘Ethical watchfulness’ of practitioners should be trusted (Reid, 2004)…</a:t>
            </a:r>
          </a:p>
          <a:p>
            <a:r>
              <a:rPr lang="en-GB" dirty="0" smtClean="0"/>
              <a:t>…but is subjected to disciplinary approach</a:t>
            </a:r>
          </a:p>
          <a:p>
            <a:r>
              <a:rPr lang="en-GB" dirty="0" smtClean="0"/>
              <a:t>Those invisible from front-line work pre-construct practitioners’ roles</a:t>
            </a:r>
          </a:p>
          <a:p>
            <a:r>
              <a:rPr lang="en-GB" dirty="0" smtClean="0"/>
              <a:t>… avoid responsibility for the ethical consequences</a:t>
            </a:r>
          </a:p>
          <a:p>
            <a:r>
              <a:rPr lang="en-GB" dirty="0" smtClean="0"/>
              <a:t>…and engage in denial and silencing</a:t>
            </a:r>
            <a:endParaRPr lang="en-GB" dirty="0"/>
          </a:p>
        </p:txBody>
      </p:sp>
    </p:spTree>
    <p:extLst>
      <p:ext uri="{BB962C8B-B14F-4D97-AF65-F5344CB8AC3E}">
        <p14:creationId xmlns:p14="http://schemas.microsoft.com/office/powerpoint/2010/main" val="12467814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sp>
        <p:nvSpPr>
          <p:cNvPr id="3" name="Content Placeholder 2"/>
          <p:cNvSpPr>
            <a:spLocks noGrp="1"/>
          </p:cNvSpPr>
          <p:nvPr>
            <p:ph idx="1"/>
          </p:nvPr>
        </p:nvSpPr>
        <p:spPr/>
        <p:txBody>
          <a:bodyPr>
            <a:normAutofit/>
          </a:bodyPr>
          <a:lstStyle/>
          <a:p>
            <a:pPr marL="0" indent="0">
              <a:buNone/>
            </a:pPr>
            <a:r>
              <a:rPr lang="en-GB" dirty="0" smtClean="0"/>
              <a:t>‘These obstacles to revealing the truth have always been present in the workplace, but the manipulation of threat to silence opposing views and impose “official” descriptions of work has become incomparably greater  over the last 20 years.’ </a:t>
            </a:r>
          </a:p>
          <a:p>
            <a:pPr marL="0" indent="0" algn="r">
              <a:buNone/>
            </a:pPr>
            <a:r>
              <a:rPr lang="en-GB" dirty="0" smtClean="0"/>
              <a:t>(</a:t>
            </a:r>
            <a:r>
              <a:rPr lang="en-GB" dirty="0" err="1" smtClean="0"/>
              <a:t>Dejours</a:t>
            </a:r>
            <a:r>
              <a:rPr lang="en-GB" dirty="0" smtClean="0"/>
              <a:t>, 2009, p.86)</a:t>
            </a:r>
            <a:endParaRPr lang="en-GB" dirty="0"/>
          </a:p>
        </p:txBody>
      </p:sp>
    </p:spTree>
    <p:extLst>
      <p:ext uri="{BB962C8B-B14F-4D97-AF65-F5344CB8AC3E}">
        <p14:creationId xmlns:p14="http://schemas.microsoft.com/office/powerpoint/2010/main" val="179853517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Challenges for ethical professionalism</a:t>
            </a:r>
            <a:endParaRPr lang="en-GB" dirty="0"/>
          </a:p>
        </p:txBody>
      </p:sp>
      <p:sp>
        <p:nvSpPr>
          <p:cNvPr id="3" name="Content Placeholder 2"/>
          <p:cNvSpPr>
            <a:spLocks noGrp="1"/>
          </p:cNvSpPr>
          <p:nvPr>
            <p:ph idx="1"/>
          </p:nvPr>
        </p:nvSpPr>
        <p:spPr/>
        <p:txBody>
          <a:bodyPr>
            <a:normAutofit/>
          </a:bodyPr>
          <a:lstStyle/>
          <a:p>
            <a:r>
              <a:rPr lang="en-GB" dirty="0" smtClean="0"/>
              <a:t>How can the careers profession ‘say no’ to unethical policies (local or national)?</a:t>
            </a:r>
          </a:p>
          <a:p>
            <a:r>
              <a:rPr lang="en-GB" dirty="0"/>
              <a:t>When should careers </a:t>
            </a:r>
            <a:r>
              <a:rPr lang="en-GB" dirty="0" smtClean="0"/>
              <a:t>professionals comply</a:t>
            </a:r>
            <a:r>
              <a:rPr lang="en-GB" dirty="0"/>
              <a:t>, conscientiously object, or adopt ‘principled infidelity’? (</a:t>
            </a:r>
            <a:r>
              <a:rPr lang="en-GB" dirty="0" err="1"/>
              <a:t>Cribb</a:t>
            </a:r>
            <a:r>
              <a:rPr lang="en-GB" dirty="0"/>
              <a:t>, 2005)</a:t>
            </a:r>
          </a:p>
          <a:p>
            <a:r>
              <a:rPr lang="en-GB" dirty="0" smtClean="0"/>
              <a:t>How can the careers profession address </a:t>
            </a:r>
            <a:r>
              <a:rPr lang="en-GB" b="1" dirty="0" smtClean="0"/>
              <a:t>both</a:t>
            </a:r>
            <a:r>
              <a:rPr lang="en-GB" dirty="0" smtClean="0"/>
              <a:t> the pressures towards unethical practice…</a:t>
            </a:r>
          </a:p>
          <a:p>
            <a:r>
              <a:rPr lang="en-GB" dirty="0" smtClean="0"/>
              <a:t>…</a:t>
            </a:r>
            <a:r>
              <a:rPr lang="en-GB" b="1" dirty="0" smtClean="0"/>
              <a:t>and</a:t>
            </a:r>
            <a:r>
              <a:rPr lang="en-GB" dirty="0" smtClean="0"/>
              <a:t> the denial of ethical problems?</a:t>
            </a:r>
          </a:p>
        </p:txBody>
      </p:sp>
    </p:spTree>
    <p:extLst>
      <p:ext uri="{BB962C8B-B14F-4D97-AF65-F5344CB8AC3E}">
        <p14:creationId xmlns:p14="http://schemas.microsoft.com/office/powerpoint/2010/main" val="9987140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229600" cy="5976664"/>
          </a:xfrm>
        </p:spPr>
        <p:txBody>
          <a:bodyPr>
            <a:normAutofit fontScale="92500"/>
          </a:bodyPr>
          <a:lstStyle/>
          <a:p>
            <a:pPr marL="0" indent="0">
              <a:buNone/>
            </a:pPr>
            <a:r>
              <a:rPr lang="en-GB" sz="1600" dirty="0" smtClean="0"/>
              <a:t>Allman, P. (2010) </a:t>
            </a:r>
            <a:r>
              <a:rPr lang="en-GB" sz="1600" i="1" dirty="0" smtClean="0"/>
              <a:t>Critical Education Against Global Capitalism (2</a:t>
            </a:r>
            <a:r>
              <a:rPr lang="en-GB" sz="1600" i="1" baseline="30000" dirty="0" smtClean="0"/>
              <a:t>nd</a:t>
            </a:r>
            <a:r>
              <a:rPr lang="en-GB" sz="1600" i="1" dirty="0" smtClean="0"/>
              <a:t> </a:t>
            </a:r>
            <a:r>
              <a:rPr lang="en-GB" sz="1600" i="1" dirty="0" err="1" smtClean="0"/>
              <a:t>edn</a:t>
            </a:r>
            <a:r>
              <a:rPr lang="en-GB" sz="1600" i="1" dirty="0" smtClean="0"/>
              <a:t>)</a:t>
            </a:r>
            <a:r>
              <a:rPr lang="en-GB" sz="1600" dirty="0" smtClean="0"/>
              <a:t>, Rotterdam: Sense Publishers.</a:t>
            </a:r>
          </a:p>
          <a:p>
            <a:pPr marL="0" indent="0">
              <a:buNone/>
            </a:pPr>
            <a:r>
              <a:rPr lang="en-GB" sz="1600" dirty="0" smtClean="0"/>
              <a:t>Banks</a:t>
            </a:r>
            <a:r>
              <a:rPr lang="en-GB" sz="1600" dirty="0"/>
              <a:t>, S.  (2009)  From professional ethics to ethics in professional life: implications for learning, teaching and study.  </a:t>
            </a:r>
            <a:r>
              <a:rPr lang="en-GB" sz="1600" i="1" dirty="0"/>
              <a:t>Ethics and Social Welfare </a:t>
            </a:r>
            <a:r>
              <a:rPr lang="en-GB" sz="1600" dirty="0"/>
              <a:t>3, no. 1: 55-63.</a:t>
            </a:r>
          </a:p>
          <a:p>
            <a:pPr marL="0" indent="0">
              <a:buNone/>
            </a:pPr>
            <a:r>
              <a:rPr lang="en-GB" sz="1600" dirty="0" smtClean="0"/>
              <a:t>Banks, S. (2010) From professional ethics to ethics in professional </a:t>
            </a:r>
            <a:r>
              <a:rPr lang="en-GB" sz="1600" dirty="0"/>
              <a:t>l</a:t>
            </a:r>
            <a:r>
              <a:rPr lang="en-GB" sz="1600" dirty="0" smtClean="0"/>
              <a:t>ife: reflections on learning and teaching in Social Work, in </a:t>
            </a:r>
            <a:r>
              <a:rPr lang="en-GB" sz="1600" dirty="0" err="1" smtClean="0"/>
              <a:t>D.Zaviresk</a:t>
            </a:r>
            <a:r>
              <a:rPr lang="en-GB" sz="1600" dirty="0" smtClean="0"/>
              <a:t>, </a:t>
            </a:r>
            <a:r>
              <a:rPr lang="en-GB" sz="1600" dirty="0" err="1" smtClean="0"/>
              <a:t>B.Rommelspacher</a:t>
            </a:r>
            <a:r>
              <a:rPr lang="en-GB" sz="1600" dirty="0" smtClean="0"/>
              <a:t> and </a:t>
            </a:r>
            <a:r>
              <a:rPr lang="en-GB" sz="1600" dirty="0" err="1" smtClean="0"/>
              <a:t>S.Staub-Bernasconi</a:t>
            </a:r>
            <a:r>
              <a:rPr lang="en-GB" sz="1600" dirty="0"/>
              <a:t> </a:t>
            </a:r>
            <a:r>
              <a:rPr lang="en-GB" sz="1600" dirty="0" smtClean="0"/>
              <a:t>(</a:t>
            </a:r>
            <a:r>
              <a:rPr lang="en-GB" sz="1600" dirty="0" err="1" smtClean="0"/>
              <a:t>eds</a:t>
            </a:r>
            <a:r>
              <a:rPr lang="en-GB" sz="1600" dirty="0" smtClean="0"/>
              <a:t>) </a:t>
            </a:r>
            <a:r>
              <a:rPr lang="en-GB" sz="1600" i="1" dirty="0" smtClean="0"/>
              <a:t>Ethical dilemmas in Social Work: international perspectives</a:t>
            </a:r>
            <a:r>
              <a:rPr lang="en-GB" sz="1600" dirty="0" smtClean="0"/>
              <a:t>, Ljubljana: University of Ljubljana.</a:t>
            </a:r>
          </a:p>
          <a:p>
            <a:pPr marL="0" indent="0">
              <a:buNone/>
            </a:pPr>
            <a:r>
              <a:rPr lang="en-GB" sz="1600" dirty="0" err="1"/>
              <a:t>Cribb</a:t>
            </a:r>
            <a:r>
              <a:rPr lang="en-GB" sz="1600" dirty="0"/>
              <a:t>, A.  2005.  Education and health: professional roles and the division of ethical labour.  Paper presented at </a:t>
            </a:r>
            <a:r>
              <a:rPr lang="en-GB" sz="1600" i="1" dirty="0"/>
              <a:t>C-TRIP Seminar Number 5</a:t>
            </a:r>
            <a:r>
              <a:rPr lang="en-GB" sz="1600" dirty="0"/>
              <a:t>, Kings College, London, 19 October.</a:t>
            </a:r>
          </a:p>
          <a:p>
            <a:pPr marL="0" indent="0">
              <a:buNone/>
            </a:pPr>
            <a:r>
              <a:rPr lang="en-GB" sz="1600" dirty="0" err="1"/>
              <a:t>Cribb</a:t>
            </a:r>
            <a:r>
              <a:rPr lang="en-GB" sz="1600" dirty="0"/>
              <a:t>, A.  2009.  Professional ethics: whose responsibility?  In </a:t>
            </a:r>
            <a:r>
              <a:rPr lang="en-GB" sz="1600" dirty="0" err="1"/>
              <a:t>S.Gewirtz</a:t>
            </a:r>
            <a:r>
              <a:rPr lang="en-GB" sz="1600" dirty="0"/>
              <a:t>, </a:t>
            </a:r>
            <a:r>
              <a:rPr lang="en-GB" sz="1600" dirty="0" err="1"/>
              <a:t>P.Mahony</a:t>
            </a:r>
            <a:r>
              <a:rPr lang="en-GB" sz="1600" dirty="0"/>
              <a:t>, </a:t>
            </a:r>
            <a:r>
              <a:rPr lang="en-GB" sz="1600" dirty="0" err="1"/>
              <a:t>I.Hextall</a:t>
            </a:r>
            <a:r>
              <a:rPr lang="en-GB" sz="1600" dirty="0"/>
              <a:t> and </a:t>
            </a:r>
            <a:r>
              <a:rPr lang="en-GB" sz="1600" dirty="0" err="1"/>
              <a:t>A.Cribb</a:t>
            </a:r>
            <a:r>
              <a:rPr lang="en-GB" sz="1600" dirty="0"/>
              <a:t> (</a:t>
            </a:r>
            <a:r>
              <a:rPr lang="en-GB" sz="1600" dirty="0" err="1"/>
              <a:t>eds</a:t>
            </a:r>
            <a:r>
              <a:rPr lang="en-GB" sz="1600" dirty="0"/>
              <a:t>) </a:t>
            </a:r>
            <a:r>
              <a:rPr lang="en-GB" sz="1600" i="1" dirty="0"/>
              <a:t>Changing teacher professionalism: international trends, challenges and ways forward</a:t>
            </a:r>
            <a:r>
              <a:rPr lang="en-GB" sz="1600" dirty="0"/>
              <a:t>. London: </a:t>
            </a:r>
            <a:r>
              <a:rPr lang="en-GB" sz="1600" dirty="0" err="1"/>
              <a:t>Routledge</a:t>
            </a:r>
            <a:r>
              <a:rPr lang="en-GB" sz="1600" dirty="0"/>
              <a:t>.</a:t>
            </a:r>
          </a:p>
          <a:p>
            <a:pPr marL="0" indent="0">
              <a:buNone/>
            </a:pPr>
            <a:r>
              <a:rPr lang="en-GB" sz="1600" dirty="0" err="1" smtClean="0"/>
              <a:t>Dejours</a:t>
            </a:r>
            <a:r>
              <a:rPr lang="en-GB" sz="1600" dirty="0" smtClean="0"/>
              <a:t>, C. (2009) </a:t>
            </a:r>
            <a:r>
              <a:rPr lang="en-GB" sz="1600" i="1" dirty="0" err="1" smtClean="0"/>
              <a:t>Souffrance</a:t>
            </a:r>
            <a:r>
              <a:rPr lang="en-GB" sz="1600" i="1" dirty="0" smtClean="0"/>
              <a:t> en France: la </a:t>
            </a:r>
            <a:r>
              <a:rPr lang="en-GB" sz="1600" i="1" dirty="0" err="1" smtClean="0"/>
              <a:t>banalisation</a:t>
            </a:r>
            <a:r>
              <a:rPr lang="en-GB" sz="1600" i="1" dirty="0" smtClean="0"/>
              <a:t> de </a:t>
            </a:r>
            <a:r>
              <a:rPr lang="en-GB" sz="1600" i="1" dirty="0" err="1" smtClean="0"/>
              <a:t>l’injustice</a:t>
            </a:r>
            <a:r>
              <a:rPr lang="en-GB" sz="1600" i="1" dirty="0" smtClean="0"/>
              <a:t> </a:t>
            </a:r>
            <a:r>
              <a:rPr lang="en-GB" sz="1600" i="1" dirty="0" err="1" smtClean="0"/>
              <a:t>sociale</a:t>
            </a:r>
            <a:r>
              <a:rPr lang="en-GB" sz="1600" dirty="0" smtClean="0"/>
              <a:t>, Paris: Editions du </a:t>
            </a:r>
            <a:r>
              <a:rPr lang="en-GB" sz="1600" dirty="0" err="1" smtClean="0"/>
              <a:t>Seuil</a:t>
            </a:r>
            <a:r>
              <a:rPr lang="en-GB" sz="1600" dirty="0" smtClean="0"/>
              <a:t>.</a:t>
            </a:r>
          </a:p>
          <a:p>
            <a:pPr marL="0" indent="0">
              <a:buNone/>
            </a:pPr>
            <a:r>
              <a:rPr lang="en-GB" sz="1600" dirty="0" err="1" smtClean="0"/>
              <a:t>Evetts</a:t>
            </a:r>
            <a:r>
              <a:rPr lang="en-GB" sz="1600" dirty="0" smtClean="0"/>
              <a:t>, J. (2011) Professionalism in turbulent times: challenges to and opportunities for professionalism as an occupational value. Paper presented at the </a:t>
            </a:r>
            <a:r>
              <a:rPr lang="en-GB" sz="1600" i="1" dirty="0" smtClean="0"/>
              <a:t>NICEC National Network Meeting</a:t>
            </a:r>
            <a:r>
              <a:rPr lang="en-GB" sz="1600" dirty="0" smtClean="0"/>
              <a:t>, London, 21 March.</a:t>
            </a:r>
          </a:p>
          <a:p>
            <a:pPr marL="0" indent="0">
              <a:buNone/>
            </a:pPr>
            <a:r>
              <a:rPr lang="en-GB" sz="1600" dirty="0"/>
              <a:t>Harvey, D. (2003). </a:t>
            </a:r>
            <a:r>
              <a:rPr lang="en-GB" sz="1600" i="1" dirty="0"/>
              <a:t>The New Imperialism.</a:t>
            </a:r>
            <a:r>
              <a:rPr lang="en-GB" sz="1600" dirty="0"/>
              <a:t> Oxford: Oxford University Press.</a:t>
            </a:r>
            <a:endParaRPr lang="en-GB" sz="1600" dirty="0"/>
          </a:p>
          <a:p>
            <a:pPr marL="0" indent="0">
              <a:buNone/>
            </a:pPr>
            <a:r>
              <a:rPr lang="en-GB" sz="1600" dirty="0"/>
              <a:t>Harvey, D. (2006). </a:t>
            </a:r>
            <a:r>
              <a:rPr lang="en-GB" sz="1600" i="1" dirty="0"/>
              <a:t>The Limits to Capital. 2</a:t>
            </a:r>
            <a:r>
              <a:rPr lang="en-GB" sz="1600" i="1" baseline="30000" dirty="0"/>
              <a:t>nd</a:t>
            </a:r>
            <a:r>
              <a:rPr lang="en-GB" sz="1600" i="1" dirty="0"/>
              <a:t> </a:t>
            </a:r>
            <a:r>
              <a:rPr lang="en-GB" sz="1600" i="1" dirty="0" err="1"/>
              <a:t>edn</a:t>
            </a:r>
            <a:r>
              <a:rPr lang="en-GB" sz="1600" dirty="0"/>
              <a:t>, London: Verso.</a:t>
            </a:r>
            <a:endParaRPr lang="en-GB" sz="1600" dirty="0"/>
          </a:p>
          <a:p>
            <a:pPr marL="0" indent="0">
              <a:buNone/>
            </a:pPr>
            <a:r>
              <a:rPr lang="en-GB" sz="1600" dirty="0" err="1" smtClean="0"/>
              <a:t>Lewin</a:t>
            </a:r>
            <a:r>
              <a:rPr lang="en-GB" sz="1600" dirty="0" smtClean="0"/>
              <a:t>, C. and Colley, H.</a:t>
            </a:r>
            <a:r>
              <a:rPr lang="en-GB" sz="1600" dirty="0"/>
              <a:t> (2011) Professional capacity for 14-19 career guidance in England: some baseline data. </a:t>
            </a:r>
            <a:r>
              <a:rPr lang="en-GB" sz="1600" i="1" dirty="0"/>
              <a:t>British Journal of Guidance and Counselling</a:t>
            </a:r>
            <a:r>
              <a:rPr lang="en-GB" sz="1600" dirty="0"/>
              <a:t>. 39 (1) </a:t>
            </a:r>
            <a:r>
              <a:rPr lang="en-GB" sz="1600" dirty="0" smtClean="0"/>
              <a:t>1-24.</a:t>
            </a:r>
          </a:p>
          <a:p>
            <a:pPr marL="0" indent="0">
              <a:buNone/>
            </a:pPr>
            <a:r>
              <a:rPr lang="en-GB" sz="1600" dirty="0" err="1"/>
              <a:t>Mulvey</a:t>
            </a:r>
            <a:r>
              <a:rPr lang="en-GB" sz="1600" dirty="0"/>
              <a:t>, R. (2001). Ethics in practice: a crucial role for all professionals, </a:t>
            </a:r>
            <a:r>
              <a:rPr lang="en-GB" sz="1600" i="1" dirty="0"/>
              <a:t>Career Guidance Today </a:t>
            </a:r>
            <a:r>
              <a:rPr lang="en-GB" sz="1600" dirty="0"/>
              <a:t>9 (6) 20–23. </a:t>
            </a:r>
            <a:endParaRPr lang="en-GB" sz="1600" dirty="0" smtClean="0"/>
          </a:p>
          <a:p>
            <a:pPr marL="0" indent="0">
              <a:buNone/>
            </a:pPr>
            <a:r>
              <a:rPr lang="en-GB" sz="1600" dirty="0"/>
              <a:t>Reid, H. (2004) Jiminy Cricket on my shoulder: professional common sense and formal supervision as routes to ethical watchfulness for personal advisers.  In J. </a:t>
            </a:r>
            <a:r>
              <a:rPr lang="en-GB" sz="1600" dirty="0" err="1"/>
              <a:t>Bimrose</a:t>
            </a:r>
            <a:r>
              <a:rPr lang="en-GB" sz="1600" dirty="0"/>
              <a:t> (Ed.) </a:t>
            </a:r>
            <a:r>
              <a:rPr lang="en-GB" sz="1600" i="1" dirty="0"/>
              <a:t>Constructing the Future III: Reflection on practice</a:t>
            </a:r>
            <a:r>
              <a:rPr lang="en-GB" sz="1600" dirty="0"/>
              <a:t>. Stourbridge: ICG. </a:t>
            </a:r>
          </a:p>
          <a:p>
            <a:pPr marL="0" indent="0">
              <a:buNone/>
            </a:pPr>
            <a:endParaRPr lang="en-GB" sz="1600" dirty="0"/>
          </a:p>
          <a:p>
            <a:pPr marL="0" indent="0">
              <a:buNone/>
            </a:pPr>
            <a:endParaRPr lang="en-GB" sz="1600" dirty="0" smtClean="0"/>
          </a:p>
          <a:p>
            <a:pPr marL="0" indent="0">
              <a:buNone/>
            </a:pPr>
            <a:endParaRPr lang="en-GB" sz="1600" dirty="0"/>
          </a:p>
        </p:txBody>
      </p:sp>
    </p:spTree>
    <p:extLst>
      <p:ext uri="{BB962C8B-B14F-4D97-AF65-F5344CB8AC3E}">
        <p14:creationId xmlns:p14="http://schemas.microsoft.com/office/powerpoint/2010/main" val="1090552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sp>
        <p:nvSpPr>
          <p:cNvPr id="3" name="Content Placeholder 2"/>
          <p:cNvSpPr>
            <a:spLocks noGrp="1"/>
          </p:cNvSpPr>
          <p:nvPr>
            <p:ph idx="1"/>
          </p:nvPr>
        </p:nvSpPr>
        <p:spPr/>
        <p:txBody>
          <a:bodyPr/>
          <a:lstStyle/>
          <a:p>
            <a:pPr marL="0" indent="0">
              <a:buNone/>
            </a:pPr>
            <a:r>
              <a:rPr lang="en-GB" dirty="0" smtClean="0"/>
              <a:t>Helen Colley</a:t>
            </a:r>
          </a:p>
          <a:p>
            <a:pPr marL="0" indent="0">
              <a:buNone/>
            </a:pPr>
            <a:r>
              <a:rPr lang="en-GB" dirty="0" smtClean="0"/>
              <a:t>h.colley@mmu.ac.uk</a:t>
            </a:r>
            <a:endParaRPr lang="en-GB" dirty="0"/>
          </a:p>
        </p:txBody>
      </p:sp>
    </p:spTree>
    <p:extLst>
      <p:ext uri="{BB962C8B-B14F-4D97-AF65-F5344CB8AC3E}">
        <p14:creationId xmlns:p14="http://schemas.microsoft.com/office/powerpoint/2010/main" val="40420775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 of the problem</a:t>
            </a:r>
            <a:endParaRPr lang="en-GB" dirty="0"/>
          </a:p>
        </p:txBody>
      </p:sp>
      <p:sp>
        <p:nvSpPr>
          <p:cNvPr id="3" name="Content Placeholder 2"/>
          <p:cNvSpPr>
            <a:spLocks noGrp="1"/>
          </p:cNvSpPr>
          <p:nvPr>
            <p:ph idx="1"/>
          </p:nvPr>
        </p:nvSpPr>
        <p:spPr/>
        <p:txBody>
          <a:bodyPr>
            <a:normAutofit lnSpcReduction="10000"/>
          </a:bodyPr>
          <a:lstStyle/>
          <a:p>
            <a:pPr marL="0" indent="0">
              <a:buNone/>
            </a:pPr>
            <a:r>
              <a:rPr lang="en-GB" dirty="0" smtClean="0"/>
              <a:t>This is largely met by managers and policy-makers with denial and ‘institutionalised lying’:</a:t>
            </a:r>
          </a:p>
          <a:p>
            <a:pPr marL="0" indent="0">
              <a:buNone/>
            </a:pPr>
            <a:r>
              <a:rPr lang="en-GB" dirty="0" smtClean="0"/>
              <a:t>‘These obstacles to revealing the truth have always been present in the workplace, but the manipulation of threat to silence opposing views and impose “official” descriptions of work has become incomparably greater  over the last 20 years.’ </a:t>
            </a:r>
          </a:p>
          <a:p>
            <a:pPr marL="0" indent="0" algn="r">
              <a:buNone/>
            </a:pPr>
            <a:r>
              <a:rPr lang="en-GB" dirty="0" smtClean="0"/>
              <a:t>(</a:t>
            </a:r>
            <a:r>
              <a:rPr lang="en-GB" dirty="0" err="1" smtClean="0"/>
              <a:t>Dejours</a:t>
            </a:r>
            <a:r>
              <a:rPr lang="en-GB" dirty="0" smtClean="0"/>
              <a:t>, 2009, p.86)</a:t>
            </a:r>
            <a:endParaRPr lang="en-GB" dirty="0"/>
          </a:p>
        </p:txBody>
      </p:sp>
    </p:spTree>
    <p:extLst>
      <p:ext uri="{BB962C8B-B14F-4D97-AF65-F5344CB8AC3E}">
        <p14:creationId xmlns:p14="http://schemas.microsoft.com/office/powerpoint/2010/main" val="40891031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 of the problem</a:t>
            </a:r>
            <a:endParaRPr lang="en-GB" dirty="0"/>
          </a:p>
        </p:txBody>
      </p:sp>
      <p:sp>
        <p:nvSpPr>
          <p:cNvPr id="3" name="Content Placeholder 2"/>
          <p:cNvSpPr>
            <a:spLocks noGrp="1"/>
          </p:cNvSpPr>
          <p:nvPr>
            <p:ph idx="1"/>
          </p:nvPr>
        </p:nvSpPr>
        <p:spPr/>
        <p:txBody>
          <a:bodyPr/>
          <a:lstStyle/>
          <a:p>
            <a:pPr marL="0" indent="0">
              <a:buNone/>
            </a:pPr>
            <a:r>
              <a:rPr lang="en-GB" dirty="0" smtClean="0"/>
              <a:t>‘The rationality invoked [in these institutional lies] is, of course, economic reasoning, but we shall also see that this almost always insinuates itself into other considerations related to social rationality, by virtue of principles which are highly dubious on a moral and practical level.’</a:t>
            </a:r>
          </a:p>
          <a:p>
            <a:pPr marL="0" indent="0" algn="r">
              <a:buNone/>
            </a:pPr>
            <a:r>
              <a:rPr lang="en-GB" dirty="0" smtClean="0"/>
              <a:t>(</a:t>
            </a:r>
            <a:r>
              <a:rPr lang="en-GB" dirty="0" err="1" smtClean="0"/>
              <a:t>Dejours</a:t>
            </a:r>
            <a:r>
              <a:rPr lang="en-GB" dirty="0" smtClean="0"/>
              <a:t>, 2009, p.100)</a:t>
            </a:r>
            <a:endParaRPr lang="en-GB" dirty="0"/>
          </a:p>
        </p:txBody>
      </p:sp>
    </p:spTree>
    <p:extLst>
      <p:ext uri="{BB962C8B-B14F-4D97-AF65-F5344CB8AC3E}">
        <p14:creationId xmlns:p14="http://schemas.microsoft.com/office/powerpoint/2010/main" val="7312462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 of the problem</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Neo-liberal policies are driven by an economic rationale.</a:t>
            </a:r>
          </a:p>
          <a:p>
            <a:r>
              <a:rPr lang="en-GB" dirty="0" smtClean="0"/>
              <a:t>This is imposed on human services and their traditional social and moral values</a:t>
            </a:r>
          </a:p>
          <a:p>
            <a:r>
              <a:rPr lang="en-GB" dirty="0" smtClean="0"/>
              <a:t>…and intensified by austerity measures</a:t>
            </a:r>
          </a:p>
          <a:p>
            <a:r>
              <a:rPr lang="en-GB" dirty="0" smtClean="0"/>
              <a:t>This creates severe ethical tensions for practitioners</a:t>
            </a:r>
          </a:p>
          <a:p>
            <a:r>
              <a:rPr lang="en-GB" dirty="0" smtClean="0"/>
              <a:t>‘Value’ conflicts with ‘values’</a:t>
            </a:r>
          </a:p>
          <a:p>
            <a:r>
              <a:rPr lang="en-GB" dirty="0" smtClean="0"/>
              <a:t>How is this playing out in human service occupations and (specifically) in careers work?</a:t>
            </a:r>
          </a:p>
          <a:p>
            <a:endParaRPr lang="en-GB" dirty="0" smtClean="0"/>
          </a:p>
          <a:p>
            <a:endParaRPr lang="en-GB" dirty="0" smtClean="0"/>
          </a:p>
          <a:p>
            <a:endParaRPr lang="en-GB" dirty="0"/>
          </a:p>
        </p:txBody>
      </p:sp>
    </p:spTree>
    <p:extLst>
      <p:ext uri="{BB962C8B-B14F-4D97-AF65-F5344CB8AC3E}">
        <p14:creationId xmlns:p14="http://schemas.microsoft.com/office/powerpoint/2010/main" val="16065895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Three conceptual frameworks</a:t>
            </a:r>
            <a:endParaRPr lang="en-GB" dirty="0"/>
          </a:p>
        </p:txBody>
      </p:sp>
      <p:sp>
        <p:nvSpPr>
          <p:cNvPr id="3" name="Content Placeholder 2"/>
          <p:cNvSpPr>
            <a:spLocks noGrp="1"/>
          </p:cNvSpPr>
          <p:nvPr>
            <p:ph idx="1"/>
          </p:nvPr>
        </p:nvSpPr>
        <p:spPr/>
        <p:txBody>
          <a:bodyPr/>
          <a:lstStyle/>
          <a:p>
            <a:r>
              <a:rPr lang="en-GB" dirty="0" smtClean="0"/>
              <a:t>Professionalism</a:t>
            </a:r>
          </a:p>
          <a:p>
            <a:pPr lvl="1"/>
            <a:r>
              <a:rPr lang="en-GB" dirty="0" smtClean="0"/>
              <a:t>Julia </a:t>
            </a:r>
            <a:r>
              <a:rPr lang="en-GB" dirty="0" err="1" smtClean="0"/>
              <a:t>Evetts</a:t>
            </a:r>
            <a:endParaRPr lang="en-GB" dirty="0" smtClean="0"/>
          </a:p>
          <a:p>
            <a:r>
              <a:rPr lang="en-GB" dirty="0" smtClean="0">
                <a:solidFill>
                  <a:schemeClr val="tx1">
                    <a:lumMod val="50000"/>
                    <a:lumOff val="50000"/>
                  </a:schemeClr>
                </a:solidFill>
              </a:rPr>
              <a:t>Ethics and professionalism</a:t>
            </a:r>
          </a:p>
          <a:p>
            <a:pPr lvl="1"/>
            <a:r>
              <a:rPr lang="en-GB" dirty="0" smtClean="0">
                <a:solidFill>
                  <a:schemeClr val="tx1">
                    <a:lumMod val="50000"/>
                    <a:lumOff val="50000"/>
                  </a:schemeClr>
                </a:solidFill>
              </a:rPr>
              <a:t>Sarah Banks</a:t>
            </a:r>
          </a:p>
          <a:p>
            <a:r>
              <a:rPr lang="en-GB" dirty="0" smtClean="0">
                <a:solidFill>
                  <a:schemeClr val="tx1">
                    <a:lumMod val="50000"/>
                    <a:lumOff val="50000"/>
                  </a:schemeClr>
                </a:solidFill>
              </a:rPr>
              <a:t>Austerity as context of human service professions today</a:t>
            </a:r>
          </a:p>
          <a:p>
            <a:pPr lvl="1"/>
            <a:r>
              <a:rPr lang="en-GB" dirty="0" smtClean="0">
                <a:solidFill>
                  <a:schemeClr val="tx1">
                    <a:lumMod val="50000"/>
                    <a:lumOff val="50000"/>
                  </a:schemeClr>
                </a:solidFill>
              </a:rPr>
              <a:t>David Harvey</a:t>
            </a:r>
          </a:p>
          <a:p>
            <a:pPr marL="0" indent="0">
              <a:buNone/>
            </a:pPr>
            <a:endParaRPr lang="en-GB" dirty="0"/>
          </a:p>
        </p:txBody>
      </p:sp>
    </p:spTree>
    <p:extLst>
      <p:ext uri="{BB962C8B-B14F-4D97-AF65-F5344CB8AC3E}">
        <p14:creationId xmlns:p14="http://schemas.microsoft.com/office/powerpoint/2010/main" val="5973440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a:t>
            </a:r>
            <a:r>
              <a:rPr lang="en-GB" dirty="0" smtClean="0"/>
              <a:t>rofessionalism</a:t>
            </a:r>
            <a:endParaRPr lang="en-GB" dirty="0"/>
          </a:p>
        </p:txBody>
      </p:sp>
      <p:sp>
        <p:nvSpPr>
          <p:cNvPr id="4" name="Content Placeholder 3"/>
          <p:cNvSpPr>
            <a:spLocks noGrp="1"/>
          </p:cNvSpPr>
          <p:nvPr>
            <p:ph sz="half" idx="1"/>
          </p:nvPr>
        </p:nvSpPr>
        <p:spPr>
          <a:xfrm>
            <a:off x="467544" y="1196752"/>
            <a:ext cx="4038600" cy="5328592"/>
          </a:xfrm>
        </p:spPr>
        <p:txBody>
          <a:bodyPr>
            <a:normAutofit lnSpcReduction="10000"/>
          </a:bodyPr>
          <a:lstStyle/>
          <a:p>
            <a:pPr marL="0" indent="0">
              <a:buNone/>
            </a:pPr>
            <a:r>
              <a:rPr lang="en-GB" dirty="0" smtClean="0"/>
              <a:t>Occupational:</a:t>
            </a:r>
          </a:p>
          <a:p>
            <a:r>
              <a:rPr lang="en-GB" dirty="0" smtClean="0"/>
              <a:t>Theoretical foundation</a:t>
            </a:r>
          </a:p>
          <a:p>
            <a:r>
              <a:rPr lang="en-GB" dirty="0" smtClean="0"/>
              <a:t>Knowledge and skills</a:t>
            </a:r>
          </a:p>
          <a:p>
            <a:r>
              <a:rPr lang="en-GB" dirty="0" smtClean="0"/>
              <a:t>Discretionary decision-making</a:t>
            </a:r>
          </a:p>
          <a:p>
            <a:r>
              <a:rPr lang="en-GB" dirty="0" smtClean="0"/>
              <a:t>Moral commitment</a:t>
            </a:r>
          </a:p>
          <a:p>
            <a:r>
              <a:rPr lang="en-GB" dirty="0" smtClean="0"/>
              <a:t>Control of the work</a:t>
            </a:r>
          </a:p>
          <a:p>
            <a:r>
              <a:rPr lang="en-GB" dirty="0" smtClean="0"/>
              <a:t>Self-regulation and client trust</a:t>
            </a:r>
          </a:p>
          <a:p>
            <a:r>
              <a:rPr lang="en-GB" dirty="0" smtClean="0"/>
              <a:t>Collegial relations</a:t>
            </a:r>
          </a:p>
          <a:p>
            <a:r>
              <a:rPr lang="en-GB" dirty="0" smtClean="0"/>
              <a:t>‘From within’</a:t>
            </a:r>
            <a:endParaRPr lang="en-GB" dirty="0"/>
          </a:p>
        </p:txBody>
      </p:sp>
      <p:sp>
        <p:nvSpPr>
          <p:cNvPr id="5" name="Content Placeholder 4"/>
          <p:cNvSpPr>
            <a:spLocks noGrp="1"/>
          </p:cNvSpPr>
          <p:nvPr>
            <p:ph sz="half" idx="2"/>
          </p:nvPr>
        </p:nvSpPr>
        <p:spPr>
          <a:xfrm>
            <a:off x="4648200" y="1196752"/>
            <a:ext cx="4038600" cy="5544616"/>
          </a:xfrm>
        </p:spPr>
        <p:txBody>
          <a:bodyPr>
            <a:normAutofit lnSpcReduction="10000"/>
          </a:bodyPr>
          <a:lstStyle/>
          <a:p>
            <a:pPr marL="0" indent="0">
              <a:buNone/>
            </a:pPr>
            <a:endParaRPr lang="en-GB" dirty="0" smtClean="0"/>
          </a:p>
          <a:p>
            <a:pPr marL="0" indent="0" algn="r">
              <a:buNone/>
            </a:pPr>
            <a:endParaRPr lang="en-GB" dirty="0"/>
          </a:p>
          <a:p>
            <a:pPr marL="0" indent="0" algn="r">
              <a:buNone/>
            </a:pPr>
            <a:endParaRPr lang="en-GB" dirty="0" smtClean="0"/>
          </a:p>
          <a:p>
            <a:pPr marL="0" indent="0" algn="r">
              <a:buNone/>
            </a:pPr>
            <a:endParaRPr lang="en-GB" dirty="0"/>
          </a:p>
          <a:p>
            <a:pPr marL="0" indent="0" algn="r">
              <a:buNone/>
            </a:pPr>
            <a:endParaRPr lang="en-GB" dirty="0" smtClean="0"/>
          </a:p>
          <a:p>
            <a:pPr marL="0" indent="0" algn="r">
              <a:buNone/>
            </a:pPr>
            <a:endParaRPr lang="en-GB" dirty="0"/>
          </a:p>
          <a:p>
            <a:pPr marL="0" indent="0" algn="r">
              <a:buNone/>
            </a:pPr>
            <a:endParaRPr lang="en-GB" dirty="0" smtClean="0"/>
          </a:p>
          <a:p>
            <a:pPr marL="0" indent="0" algn="r">
              <a:buNone/>
            </a:pPr>
            <a:endParaRPr lang="en-GB" dirty="0"/>
          </a:p>
          <a:p>
            <a:pPr marL="0" indent="0" algn="r">
              <a:buNone/>
            </a:pPr>
            <a:endParaRPr lang="en-GB" dirty="0" smtClean="0"/>
          </a:p>
          <a:p>
            <a:pPr marL="0" indent="0" algn="r">
              <a:buNone/>
            </a:pPr>
            <a:endParaRPr lang="en-GB" dirty="0"/>
          </a:p>
          <a:p>
            <a:pPr marL="0" indent="0" algn="r">
              <a:buNone/>
            </a:pPr>
            <a:r>
              <a:rPr lang="en-GB" dirty="0" smtClean="0"/>
              <a:t>(</a:t>
            </a:r>
            <a:r>
              <a:rPr lang="en-GB" dirty="0" err="1" smtClean="0"/>
              <a:t>Evetts</a:t>
            </a:r>
            <a:r>
              <a:rPr lang="en-GB" dirty="0" smtClean="0"/>
              <a:t>, 2011)</a:t>
            </a:r>
          </a:p>
        </p:txBody>
      </p:sp>
    </p:spTree>
    <p:extLst>
      <p:ext uri="{BB962C8B-B14F-4D97-AF65-F5344CB8AC3E}">
        <p14:creationId xmlns:p14="http://schemas.microsoft.com/office/powerpoint/2010/main" val="42498839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a:t>
            </a:r>
            <a:r>
              <a:rPr lang="en-GB" dirty="0" smtClean="0"/>
              <a:t>rofessionalism</a:t>
            </a:r>
            <a:endParaRPr lang="en-GB" dirty="0"/>
          </a:p>
        </p:txBody>
      </p:sp>
      <p:sp>
        <p:nvSpPr>
          <p:cNvPr id="4" name="Content Placeholder 3"/>
          <p:cNvSpPr>
            <a:spLocks noGrp="1"/>
          </p:cNvSpPr>
          <p:nvPr>
            <p:ph sz="half" idx="1"/>
          </p:nvPr>
        </p:nvSpPr>
        <p:spPr>
          <a:xfrm>
            <a:off x="467544" y="1196752"/>
            <a:ext cx="4038600" cy="5328592"/>
          </a:xfrm>
        </p:spPr>
        <p:txBody>
          <a:bodyPr>
            <a:normAutofit lnSpcReduction="10000"/>
          </a:bodyPr>
          <a:lstStyle/>
          <a:p>
            <a:pPr marL="0" indent="0">
              <a:buNone/>
            </a:pPr>
            <a:r>
              <a:rPr lang="en-GB" dirty="0" smtClean="0"/>
              <a:t>Occupational:</a:t>
            </a:r>
          </a:p>
          <a:p>
            <a:r>
              <a:rPr lang="en-GB" dirty="0" smtClean="0"/>
              <a:t>Theoretical foundation</a:t>
            </a:r>
          </a:p>
          <a:p>
            <a:r>
              <a:rPr lang="en-GB" dirty="0" smtClean="0"/>
              <a:t>Knowledge and skills</a:t>
            </a:r>
          </a:p>
          <a:p>
            <a:r>
              <a:rPr lang="en-GB" dirty="0" smtClean="0"/>
              <a:t>Discretionary decision-making</a:t>
            </a:r>
          </a:p>
          <a:p>
            <a:r>
              <a:rPr lang="en-GB" dirty="0" smtClean="0"/>
              <a:t>Moral commitment</a:t>
            </a:r>
          </a:p>
          <a:p>
            <a:r>
              <a:rPr lang="en-GB" dirty="0" smtClean="0"/>
              <a:t>Control of the work</a:t>
            </a:r>
          </a:p>
          <a:p>
            <a:r>
              <a:rPr lang="en-GB" dirty="0" smtClean="0"/>
              <a:t>Self-regulation and client trust</a:t>
            </a:r>
          </a:p>
          <a:p>
            <a:r>
              <a:rPr lang="en-GB" dirty="0" smtClean="0"/>
              <a:t>Collegial relations</a:t>
            </a:r>
          </a:p>
          <a:p>
            <a:r>
              <a:rPr lang="en-GB" dirty="0" smtClean="0"/>
              <a:t>‘From within’</a:t>
            </a:r>
            <a:endParaRPr lang="en-GB" dirty="0"/>
          </a:p>
        </p:txBody>
      </p:sp>
      <p:sp>
        <p:nvSpPr>
          <p:cNvPr id="5" name="Content Placeholder 4"/>
          <p:cNvSpPr>
            <a:spLocks noGrp="1"/>
          </p:cNvSpPr>
          <p:nvPr>
            <p:ph sz="half" idx="2"/>
          </p:nvPr>
        </p:nvSpPr>
        <p:spPr>
          <a:xfrm>
            <a:off x="4648200" y="1196752"/>
            <a:ext cx="4038600" cy="5544616"/>
          </a:xfrm>
        </p:spPr>
        <p:txBody>
          <a:bodyPr>
            <a:normAutofit lnSpcReduction="10000"/>
          </a:bodyPr>
          <a:lstStyle/>
          <a:p>
            <a:pPr marL="0" indent="0">
              <a:buNone/>
            </a:pPr>
            <a:r>
              <a:rPr lang="en-GB" dirty="0" smtClean="0"/>
              <a:t>Organisational:</a:t>
            </a:r>
          </a:p>
          <a:p>
            <a:r>
              <a:rPr lang="en-GB" dirty="0" smtClean="0"/>
              <a:t>Ideological basis</a:t>
            </a:r>
          </a:p>
          <a:p>
            <a:r>
              <a:rPr lang="en-GB" dirty="0" smtClean="0"/>
              <a:t>Disciplinary mechanism</a:t>
            </a:r>
          </a:p>
          <a:p>
            <a:r>
              <a:rPr lang="en-GB" dirty="0" smtClean="0"/>
              <a:t>Limited autonomy</a:t>
            </a:r>
          </a:p>
          <a:p>
            <a:r>
              <a:rPr lang="en-GB" dirty="0" smtClean="0"/>
              <a:t>Identity and conduct prescribed</a:t>
            </a:r>
          </a:p>
          <a:p>
            <a:r>
              <a:rPr lang="en-GB" dirty="0" smtClean="0"/>
              <a:t>Accountability via audit</a:t>
            </a:r>
          </a:p>
          <a:p>
            <a:r>
              <a:rPr lang="en-GB" dirty="0" smtClean="0"/>
              <a:t>Market regulation</a:t>
            </a:r>
          </a:p>
          <a:p>
            <a:r>
              <a:rPr lang="en-GB" dirty="0" smtClean="0"/>
              <a:t>Managerial + political controls</a:t>
            </a:r>
          </a:p>
          <a:p>
            <a:r>
              <a:rPr lang="en-GB" dirty="0" smtClean="0"/>
              <a:t>‘From above’</a:t>
            </a:r>
          </a:p>
          <a:p>
            <a:pPr marL="0" indent="0" algn="r">
              <a:buNone/>
            </a:pPr>
            <a:r>
              <a:rPr lang="en-GB" dirty="0" smtClean="0"/>
              <a:t>(</a:t>
            </a:r>
            <a:r>
              <a:rPr lang="en-GB" dirty="0" err="1" smtClean="0"/>
              <a:t>Evetts</a:t>
            </a:r>
            <a:r>
              <a:rPr lang="en-GB" dirty="0" smtClean="0"/>
              <a:t>, 2011)</a:t>
            </a:r>
          </a:p>
        </p:txBody>
      </p:sp>
    </p:spTree>
    <p:extLst>
      <p:ext uri="{BB962C8B-B14F-4D97-AF65-F5344CB8AC3E}">
        <p14:creationId xmlns:p14="http://schemas.microsoft.com/office/powerpoint/2010/main" val="229848737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3561</TotalTime>
  <Words>2343</Words>
  <Application>Microsoft Office PowerPoint</Application>
  <PresentationFormat>On-screen Show (4:3)</PresentationFormat>
  <Paragraphs>218</Paragraphs>
  <Slides>35</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35</vt:i4>
      </vt:variant>
    </vt:vector>
  </HeadingPairs>
  <TitlesOfParts>
    <vt:vector size="37" baseType="lpstr">
      <vt:lpstr>Office Theme</vt:lpstr>
      <vt:lpstr>Microsoft Word Picture</vt:lpstr>
      <vt:lpstr>Value versus values?  The challenge of ethical professionalism in times of austerity </vt:lpstr>
      <vt:lpstr>Introduction </vt:lpstr>
      <vt:lpstr>Outline of the problem</vt:lpstr>
      <vt:lpstr>Outline of the problem</vt:lpstr>
      <vt:lpstr>Outline of the problem</vt:lpstr>
      <vt:lpstr>Outline of the problem</vt:lpstr>
      <vt:lpstr>Three conceptual frameworks</vt:lpstr>
      <vt:lpstr>Professionalism</vt:lpstr>
      <vt:lpstr>Professionalism</vt:lpstr>
      <vt:lpstr>Re-framing professionalism</vt:lpstr>
      <vt:lpstr>Three conceptual frameworks</vt:lpstr>
      <vt:lpstr>Ethics and professionalism</vt:lpstr>
      <vt:lpstr>Ethics and professionalism</vt:lpstr>
      <vt:lpstr>Re-framing ethical professionalism</vt:lpstr>
      <vt:lpstr>Re-framing ethical professionalism</vt:lpstr>
      <vt:lpstr>Three conceptual frameworks</vt:lpstr>
      <vt:lpstr>Re-framing values as value</vt:lpstr>
      <vt:lpstr>Re-framing values as value</vt:lpstr>
      <vt:lpstr>Re-framing values as value</vt:lpstr>
      <vt:lpstr>Case study – careers advisers in Connexions</vt:lpstr>
      <vt:lpstr>Re-framing careers work in Connexions</vt:lpstr>
      <vt:lpstr>Re-framing careers work</vt:lpstr>
      <vt:lpstr>PowerPoint Presentation</vt:lpstr>
      <vt:lpstr>PowerPoint Presentation</vt:lpstr>
      <vt:lpstr>PowerPoint Presentation</vt:lpstr>
      <vt:lpstr>Re-framing ethics:  from care to control</vt:lpstr>
      <vt:lpstr>PowerPoint Presentation</vt:lpstr>
      <vt:lpstr>PowerPoint Presentation</vt:lpstr>
      <vt:lpstr>PowerPoint Presentation</vt:lpstr>
      <vt:lpstr>PowerPoint Presentation</vt:lpstr>
      <vt:lpstr>Ethics: re-framing or erosion?</vt:lpstr>
      <vt:lpstr> </vt:lpstr>
      <vt:lpstr>Challenges for ethical professionalism</vt:lpstr>
      <vt:lpstr>PowerPoint Presentation</vt:lpstr>
      <vt:lpstr> </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Value versus values?  The challenge of ethical professionalism in times of austerity</dc:title>
  <dc:creator>Helen</dc:creator>
  <cp:lastModifiedBy>Helen</cp:lastModifiedBy>
  <cp:revision>34</cp:revision>
  <dcterms:created xsi:type="dcterms:W3CDTF">2011-03-23T09:35:19Z</dcterms:created>
  <dcterms:modified xsi:type="dcterms:W3CDTF">2011-04-07T06:17:29Z</dcterms:modified>
</cp:coreProperties>
</file>