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handoutMasterIdLst>
    <p:handoutMasterId r:id="rId60"/>
  </p:handoutMasterIdLst>
  <p:sldIdLst>
    <p:sldId id="256" r:id="rId2"/>
    <p:sldId id="257" r:id="rId3"/>
    <p:sldId id="303" r:id="rId4"/>
    <p:sldId id="304" r:id="rId5"/>
    <p:sldId id="305" r:id="rId6"/>
    <p:sldId id="306" r:id="rId7"/>
    <p:sldId id="307" r:id="rId8"/>
    <p:sldId id="268" r:id="rId9"/>
    <p:sldId id="326" r:id="rId10"/>
    <p:sldId id="327" r:id="rId11"/>
    <p:sldId id="328" r:id="rId12"/>
    <p:sldId id="329" r:id="rId13"/>
    <p:sldId id="331" r:id="rId14"/>
    <p:sldId id="332" r:id="rId15"/>
    <p:sldId id="333" r:id="rId16"/>
    <p:sldId id="334" r:id="rId17"/>
    <p:sldId id="310" r:id="rId18"/>
    <p:sldId id="311" r:id="rId19"/>
    <p:sldId id="312" r:id="rId20"/>
    <p:sldId id="313" r:id="rId21"/>
    <p:sldId id="314" r:id="rId22"/>
    <p:sldId id="315" r:id="rId23"/>
    <p:sldId id="316" r:id="rId24"/>
    <p:sldId id="317" r:id="rId25"/>
    <p:sldId id="318" r:id="rId26"/>
    <p:sldId id="346" r:id="rId27"/>
    <p:sldId id="349" r:id="rId28"/>
    <p:sldId id="352" r:id="rId29"/>
    <p:sldId id="353" r:id="rId30"/>
    <p:sldId id="354" r:id="rId31"/>
    <p:sldId id="282" r:id="rId32"/>
    <p:sldId id="291" r:id="rId33"/>
    <p:sldId id="292" r:id="rId34"/>
    <p:sldId id="296" r:id="rId35"/>
    <p:sldId id="297" r:id="rId36"/>
    <p:sldId id="298" r:id="rId37"/>
    <p:sldId id="299" r:id="rId38"/>
    <p:sldId id="293" r:id="rId39"/>
    <p:sldId id="339" r:id="rId40"/>
    <p:sldId id="340" r:id="rId41"/>
    <p:sldId id="341" r:id="rId42"/>
    <p:sldId id="342" r:id="rId43"/>
    <p:sldId id="343" r:id="rId44"/>
    <p:sldId id="345" r:id="rId45"/>
    <p:sldId id="324" r:id="rId46"/>
    <p:sldId id="337" r:id="rId47"/>
    <p:sldId id="338" r:id="rId48"/>
    <p:sldId id="294" r:id="rId49"/>
    <p:sldId id="295" r:id="rId50"/>
    <p:sldId id="300" r:id="rId51"/>
    <p:sldId id="323" r:id="rId52"/>
    <p:sldId id="272" r:id="rId53"/>
    <p:sldId id="319" r:id="rId54"/>
    <p:sldId id="320" r:id="rId55"/>
    <p:sldId id="321" r:id="rId56"/>
    <p:sldId id="322" r:id="rId57"/>
    <p:sldId id="288"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D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44" autoAdjust="0"/>
    <p:restoredTop sz="99470" autoAdjust="0"/>
  </p:normalViewPr>
  <p:slideViewPr>
    <p:cSldViewPr>
      <p:cViewPr>
        <p:scale>
          <a:sx n="100" d="100"/>
          <a:sy n="100" d="100"/>
        </p:scale>
        <p:origin x="-1736" y="-48"/>
      </p:cViewPr>
      <p:guideLst>
        <p:guide orient="horz" pos="2160"/>
        <p:guide pos="2880"/>
      </p:guideLst>
    </p:cSldViewPr>
  </p:slideViewPr>
  <p:outlineViewPr>
    <p:cViewPr>
      <p:scale>
        <a:sx n="33" d="100"/>
        <a:sy n="33" d="100"/>
      </p:scale>
      <p:origin x="8" y="3028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viewProps" Target="viewProps.xml"/><Relationship Id="rId64" Type="http://schemas.openxmlformats.org/officeDocument/2006/relationships/theme" Target="theme/theme1.xml"/><Relationship Id="rId65"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handoutMaster" Target="handoutMasters/handoutMaster1.xml"/><Relationship Id="rId61" Type="http://schemas.openxmlformats.org/officeDocument/2006/relationships/printerSettings" Target="printerSettings/printerSettings1.bin"/><Relationship Id="rId62"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 Id="rId3"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9694760377175"/>
          <c:y val="0.15619618653483"/>
          <c:w val="0.456042578011082"/>
          <c:h val="0.814373055771581"/>
        </c:manualLayout>
      </c:layout>
      <c:doughnutChart>
        <c:varyColors val="1"/>
        <c:ser>
          <c:idx val="0"/>
          <c:order val="0"/>
          <c:tx>
            <c:strRef>
              <c:f>Sheet1!$B$1</c:f>
              <c:strCache>
                <c:ptCount val="1"/>
                <c:pt idx="0">
                  <c:v>What employers look for</c:v>
                </c:pt>
              </c:strCache>
            </c:strRef>
          </c:tx>
          <c:spPr>
            <a:ln>
              <a:solidFill>
                <a:schemeClr val="tx1">
                  <a:lumMod val="75000"/>
                  <a:lumOff val="25000"/>
                </a:schemeClr>
              </a:solidFill>
            </a:ln>
          </c:spPr>
          <c:dLbls>
            <c:dLbl>
              <c:idx val="0"/>
              <c:layout>
                <c:manualLayout>
                  <c:x val="-0.0246913580246914"/>
                  <c:y val="-0.023885175622911"/>
                </c:manualLayout>
              </c:layout>
              <c:showLegendKey val="0"/>
              <c:showVal val="0"/>
              <c:showCatName val="1"/>
              <c:showSerName val="0"/>
              <c:showPercent val="0"/>
              <c:showBubbleSize val="0"/>
            </c:dLbl>
            <c:dLbl>
              <c:idx val="1"/>
              <c:layout>
                <c:manualLayout>
                  <c:x val="-0.0154320987654321"/>
                  <c:y val="0.0212312672203653"/>
                </c:manualLayout>
              </c:layout>
              <c:showLegendKey val="0"/>
              <c:showVal val="0"/>
              <c:showCatName val="1"/>
              <c:showSerName val="0"/>
              <c:showPercent val="0"/>
              <c:showBubbleSize val="0"/>
            </c:dLbl>
            <c:dLbl>
              <c:idx val="2"/>
              <c:layout>
                <c:manualLayout>
                  <c:x val="0.0354938271604938"/>
                  <c:y val="0.0504242596483676"/>
                </c:manualLayout>
              </c:layout>
              <c:showLegendKey val="0"/>
              <c:showVal val="0"/>
              <c:showCatName val="1"/>
              <c:showSerName val="0"/>
              <c:showPercent val="0"/>
              <c:showBubbleSize val="0"/>
            </c:dLbl>
            <c:dLbl>
              <c:idx val="3"/>
              <c:layout>
                <c:manualLayout>
                  <c:x val="0.0308641975308642"/>
                  <c:y val="-0.023885175622911"/>
                </c:manualLayout>
              </c:layout>
              <c:showLegendKey val="0"/>
              <c:showVal val="0"/>
              <c:showCatName val="1"/>
              <c:showSerName val="0"/>
              <c:showPercent val="0"/>
              <c:showBubbleSize val="0"/>
            </c:dLbl>
            <c:showLegendKey val="0"/>
            <c:showVal val="0"/>
            <c:showCatName val="1"/>
            <c:showSerName val="0"/>
            <c:showPercent val="0"/>
            <c:showBubbleSize val="0"/>
            <c:showLeaderLines val="1"/>
          </c:dLbls>
          <c:cat>
            <c:strRef>
              <c:f>Sheet1!$A$2:$A$5</c:f>
              <c:strCache>
                <c:ptCount val="4"/>
                <c:pt idx="0">
                  <c:v>Experience</c:v>
                </c:pt>
                <c:pt idx="1">
                  <c:v>Skills</c:v>
                </c:pt>
                <c:pt idx="2">
                  <c:v>Personal attributes</c:v>
                </c:pt>
                <c:pt idx="3">
                  <c:v>Qualifications</c:v>
                </c:pt>
              </c:strCache>
            </c:strRef>
          </c:cat>
          <c:val>
            <c:numRef>
              <c:f>Sheet1!$B$2:$B$5</c:f>
              <c:numCache>
                <c:formatCode>General</c:formatCode>
                <c:ptCount val="4"/>
                <c:pt idx="0">
                  <c:v>25.0</c:v>
                </c:pt>
                <c:pt idx="1">
                  <c:v>25.0</c:v>
                </c:pt>
                <c:pt idx="2">
                  <c:v>25.0</c:v>
                </c:pt>
                <c:pt idx="3">
                  <c:v>25.0</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0.53398</cdr:x>
      <cdr:y>0.4375</cdr:y>
    </cdr:from>
    <cdr:to>
      <cdr:x>0.59523</cdr:x>
      <cdr:y>0.53125</cdr:y>
    </cdr:to>
    <cdr:cxnSp macro="">
      <cdr:nvCxnSpPr>
        <cdr:cNvPr id="2" name="Straight Arrow Connector 1"/>
        <cdr:cNvCxnSpPr/>
      </cdr:nvCxnSpPr>
      <cdr:spPr>
        <a:xfrm xmlns:a="http://schemas.openxmlformats.org/drawingml/2006/main" flipH="1">
          <a:off x="4394448" y="2016223"/>
          <a:ext cx="504056" cy="432048"/>
        </a:xfrm>
        <a:prstGeom xmlns:a="http://schemas.openxmlformats.org/drawingml/2006/main" prst="straightConnector1">
          <a:avLst/>
        </a:prstGeom>
        <a:ln xmlns:a="http://schemas.openxmlformats.org/drawingml/2006/main" w="38100">
          <a:solidFill>
            <a:schemeClr val="tx1">
              <a:lumMod val="95000"/>
              <a:lumOff val="5000"/>
            </a:schemeClr>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0.43836</cdr:x>
      <cdr:y>0.60684</cdr:y>
    </cdr:from>
    <cdr:to>
      <cdr:x>0.49086</cdr:x>
      <cdr:y>0.72757</cdr:y>
    </cdr:to>
    <cdr:cxnSp macro="">
      <cdr:nvCxnSpPr>
        <cdr:cNvPr id="5" name="Straight Arrow Connector 4"/>
        <cdr:cNvCxnSpPr/>
      </cdr:nvCxnSpPr>
      <cdr:spPr>
        <a:xfrm xmlns:a="http://schemas.openxmlformats.org/drawingml/2006/main" flipV="1">
          <a:off x="3607532" y="2796643"/>
          <a:ext cx="432048" cy="556374"/>
        </a:xfrm>
        <a:prstGeom xmlns:a="http://schemas.openxmlformats.org/drawingml/2006/main" prst="straightConnector1">
          <a:avLst/>
        </a:prstGeom>
        <a:ln xmlns:a="http://schemas.openxmlformats.org/drawingml/2006/main" w="38100">
          <a:solidFill>
            <a:schemeClr val="tx1">
              <a:lumMod val="95000"/>
              <a:lumOff val="5000"/>
            </a:schemeClr>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0.53398</cdr:x>
      <cdr:y>0.60684</cdr:y>
    </cdr:from>
    <cdr:to>
      <cdr:x>0.58648</cdr:x>
      <cdr:y>0.70312</cdr:y>
    </cdr:to>
    <cdr:cxnSp macro="">
      <cdr:nvCxnSpPr>
        <cdr:cNvPr id="8" name="Straight Arrow Connector 7"/>
        <cdr:cNvCxnSpPr/>
      </cdr:nvCxnSpPr>
      <cdr:spPr>
        <a:xfrm xmlns:a="http://schemas.openxmlformats.org/drawingml/2006/main" flipH="1" flipV="1">
          <a:off x="4394448" y="2796643"/>
          <a:ext cx="432048" cy="443716"/>
        </a:xfrm>
        <a:prstGeom xmlns:a="http://schemas.openxmlformats.org/drawingml/2006/main" prst="straightConnector1">
          <a:avLst/>
        </a:prstGeom>
        <a:ln xmlns:a="http://schemas.openxmlformats.org/drawingml/2006/main" w="38100">
          <a:solidFill>
            <a:schemeClr val="tx1">
              <a:lumMod val="95000"/>
              <a:lumOff val="5000"/>
            </a:schemeClr>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D461F54-ACA5-154C-AF18-345AB3AB71D5}" type="datetimeFigureOut">
              <a:rPr lang="en-US" smtClean="0"/>
              <a:t>26/11/15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74EF213-6B88-544B-957A-9B9DF958AA71}" type="slidenum">
              <a:rPr lang="en-US" smtClean="0"/>
              <a:t>‹#›</a:t>
            </a:fld>
            <a:endParaRPr lang="en-US"/>
          </a:p>
        </p:txBody>
      </p:sp>
    </p:spTree>
    <p:extLst>
      <p:ext uri="{BB962C8B-B14F-4D97-AF65-F5344CB8AC3E}">
        <p14:creationId xmlns:p14="http://schemas.microsoft.com/office/powerpoint/2010/main" val="2250879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607788-A28C-7945-AB16-BCB6BC96762A}" type="datetimeFigureOut">
              <a:rPr lang="en-US" smtClean="0"/>
              <a:t>26/11/15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29AE51-B9B4-994B-92D4-CD9F2244DF6F}" type="slidenum">
              <a:rPr lang="en-US" smtClean="0"/>
              <a:t>‹#›</a:t>
            </a:fld>
            <a:endParaRPr lang="en-US"/>
          </a:p>
        </p:txBody>
      </p:sp>
    </p:spTree>
    <p:extLst>
      <p:ext uri="{BB962C8B-B14F-4D97-AF65-F5344CB8AC3E}">
        <p14:creationId xmlns:p14="http://schemas.microsoft.com/office/powerpoint/2010/main" val="320095438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529AE51-B9B4-994B-92D4-CD9F2244DF6F}" type="slidenum">
              <a:rPr lang="en-US" smtClean="0"/>
              <a:t>1</a:t>
            </a:fld>
            <a:endParaRPr lang="en-US"/>
          </a:p>
        </p:txBody>
      </p:sp>
    </p:spTree>
    <p:extLst>
      <p:ext uri="{BB962C8B-B14F-4D97-AF65-F5344CB8AC3E}">
        <p14:creationId xmlns:p14="http://schemas.microsoft.com/office/powerpoint/2010/main" val="11146752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29AE51-B9B4-994B-92D4-CD9F2244DF6F}" type="slidenum">
              <a:rPr lang="en-US" smtClean="0"/>
              <a:t>49</a:t>
            </a:fld>
            <a:endParaRPr lang="en-US"/>
          </a:p>
        </p:txBody>
      </p:sp>
    </p:spTree>
    <p:extLst>
      <p:ext uri="{BB962C8B-B14F-4D97-AF65-F5344CB8AC3E}">
        <p14:creationId xmlns:p14="http://schemas.microsoft.com/office/powerpoint/2010/main" val="1183903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Initial interviews have</a:t>
            </a:r>
            <a:r>
              <a:rPr lang="en-US" baseline="0" dirty="0" smtClean="0"/>
              <a:t> been extremely engaging. </a:t>
            </a:r>
          </a:p>
          <a:p>
            <a:endParaRPr lang="en-US" baseline="0" dirty="0" smtClean="0"/>
          </a:p>
          <a:p>
            <a:r>
              <a:rPr lang="en-US" baseline="0" dirty="0" smtClean="0"/>
              <a:t>Manufacturing: clearly planned recruitment, training and development based on relatively predictable demand. Apprenticeship training is central to this. But they would do this training even if apprenticeship funding was not available. </a:t>
            </a:r>
          </a:p>
          <a:p>
            <a:endParaRPr lang="en-US" baseline="0" dirty="0" smtClean="0"/>
          </a:p>
          <a:p>
            <a:r>
              <a:rPr lang="en-US" baseline="0" dirty="0" smtClean="0"/>
              <a:t>They confirm that line managers find unpaid workers very difficult to manage. Even internships can be challenging. This confirms previous research we’ve done in this area.</a:t>
            </a:r>
          </a:p>
          <a:p>
            <a:endParaRPr lang="en-US" baseline="0" dirty="0" smtClean="0"/>
          </a:p>
          <a:p>
            <a:r>
              <a:rPr lang="en-US" dirty="0" smtClean="0"/>
              <a:t>Our</a:t>
            </a:r>
            <a:r>
              <a:rPr lang="en-US" baseline="0" dirty="0" smtClean="0"/>
              <a:t> mental health profession example is particularly telling. Counsellors have to undertake a great deal of unpaid work before being able to practice (although note that they are not always young!). Managing the service is extremely challenging for workers, managers and service funders. </a:t>
            </a:r>
          </a:p>
          <a:p>
            <a:endParaRPr lang="en-US" baseline="0" dirty="0" smtClean="0"/>
          </a:p>
          <a:p>
            <a:r>
              <a:rPr lang="en-US" baseline="0" dirty="0" smtClean="0"/>
              <a:t>B2B services: here a strong move towards developing younger talent rather than just grads. Advanced Apprenticeships. Keen to broaden access to the profession. </a:t>
            </a:r>
          </a:p>
          <a:p>
            <a:endParaRPr lang="en-US" baseline="0" dirty="0" smtClean="0"/>
          </a:p>
          <a:p>
            <a:r>
              <a:rPr lang="en-US" baseline="0" dirty="0" smtClean="0"/>
              <a:t>Overall then – not a simple picture of ‘exploitative capital’. More nuanced picture of pros and cons of recruiting and managing young people from/through a wide range of routes.</a:t>
            </a:r>
            <a:endParaRPr lang="en-US" dirty="0"/>
          </a:p>
        </p:txBody>
      </p:sp>
      <p:sp>
        <p:nvSpPr>
          <p:cNvPr id="4" name="Slide Number Placeholder 3"/>
          <p:cNvSpPr>
            <a:spLocks noGrp="1"/>
          </p:cNvSpPr>
          <p:nvPr>
            <p:ph type="sldNum" sz="quarter" idx="10"/>
          </p:nvPr>
        </p:nvSpPr>
        <p:spPr/>
        <p:txBody>
          <a:bodyPr/>
          <a:lstStyle/>
          <a:p>
            <a:fld id="{B7B1A9AD-B5BA-064A-949A-30D947AF27B8}" type="slidenum">
              <a:rPr lang="en-US" smtClean="0"/>
              <a:t>56</a:t>
            </a:fld>
            <a:endParaRPr lang="en-US"/>
          </a:p>
        </p:txBody>
      </p:sp>
    </p:spTree>
    <p:extLst>
      <p:ext uri="{BB962C8B-B14F-4D97-AF65-F5344CB8AC3E}">
        <p14:creationId xmlns:p14="http://schemas.microsoft.com/office/powerpoint/2010/main" val="12767832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1FB75C-4119-1944-B0B1-4391E3E235D2}" type="slidenum">
              <a:rPr lang="en-US" smtClean="0"/>
              <a:t>57</a:t>
            </a:fld>
            <a:endParaRPr lang="en-US"/>
          </a:p>
        </p:txBody>
      </p:sp>
    </p:spTree>
    <p:extLst>
      <p:ext uri="{BB962C8B-B14F-4D97-AF65-F5344CB8AC3E}">
        <p14:creationId xmlns:p14="http://schemas.microsoft.com/office/powerpoint/2010/main" val="2815863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29AE51-B9B4-994B-92D4-CD9F2244DF6F}" type="slidenum">
              <a:rPr lang="en-US" smtClean="0"/>
              <a:t>2</a:t>
            </a:fld>
            <a:endParaRPr lang="en-US"/>
          </a:p>
        </p:txBody>
      </p:sp>
    </p:spTree>
    <p:extLst>
      <p:ext uri="{BB962C8B-B14F-4D97-AF65-F5344CB8AC3E}">
        <p14:creationId xmlns:p14="http://schemas.microsoft.com/office/powerpoint/2010/main" val="2686400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29AE51-B9B4-994B-92D4-CD9F2244DF6F}" type="slidenum">
              <a:rPr lang="en-US" smtClean="0"/>
              <a:t>5</a:t>
            </a:fld>
            <a:endParaRPr lang="en-US"/>
          </a:p>
        </p:txBody>
      </p:sp>
    </p:spTree>
    <p:extLst>
      <p:ext uri="{BB962C8B-B14F-4D97-AF65-F5344CB8AC3E}">
        <p14:creationId xmlns:p14="http://schemas.microsoft.com/office/powerpoint/2010/main" val="3565303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main questions</a:t>
            </a:r>
            <a:r>
              <a:rPr lang="en-US" baseline="0" dirty="0" smtClean="0"/>
              <a:t> that we want to address in this project is whether precarious jobs provide a stepping stone into more secure or better employment (</a:t>
            </a:r>
            <a:r>
              <a:rPr lang="en-US" sz="1200" kern="1200" dirty="0" smtClean="0">
                <a:solidFill>
                  <a:schemeClr val="tx1"/>
                </a:solidFill>
                <a:latin typeface="+mn-lt"/>
                <a:ea typeface="+mn-ea"/>
                <a:cs typeface="+mn-cs"/>
              </a:rPr>
              <a:t>in terms</a:t>
            </a:r>
            <a:r>
              <a:rPr lang="en-US" sz="1200" kern="1200" baseline="0" dirty="0" smtClean="0">
                <a:solidFill>
                  <a:schemeClr val="tx1"/>
                </a:solidFill>
                <a:latin typeface="+mn-lt"/>
                <a:ea typeface="+mn-ea"/>
                <a:cs typeface="+mn-cs"/>
              </a:rPr>
              <a:t> of duration of contact, salary but also in terms of quality) and this is how we define progression at this stage.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Going through their accounts, there was a clear distinction between progression within a job/an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and progression between jobs.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Participants were talking about progressions in two ways: 1)they were finding types of employment experiences beneficial not only in giving them a foot at the door but also insights into the tasks and the office or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environment where they were working and they managed to secure staying in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in a similar (but on a longer term contract or higher salary/benefits)  or more senior role. 2) some of them reported how types of employment experience enabled them to build a CV with  the skills and experience required for getting jobs in other </a:t>
            </a:r>
            <a:r>
              <a:rPr lang="en-US" sz="1200" kern="1200" baseline="0" dirty="0" err="1" smtClean="0">
                <a:solidFill>
                  <a:schemeClr val="tx1"/>
                </a:solidFill>
                <a:latin typeface="+mn-lt"/>
                <a:ea typeface="+mn-ea"/>
                <a:cs typeface="+mn-cs"/>
              </a:rPr>
              <a:t>organisations</a:t>
            </a:r>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Distinguishing between dead end jobs and jobs leading to progress was not as clear  since many factors seemed to affect progression such as educational attainment, differences in experience of unemployment and employment  in early years, advice and contacts/ networks (Phil will talk about this  in more detail)</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Our impression so far has been that many of our interviewees who did an apprenticeship especially in the public sector e.g. city councils were more likely to secure a job within the same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In these cases, the insights into their role and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the ability to apply for internal vacancies (Redeployment </a:t>
            </a:r>
            <a:r>
              <a:rPr lang="en-US" sz="1200" kern="1200" baseline="0" dirty="0" err="1" smtClean="0">
                <a:solidFill>
                  <a:schemeClr val="tx1"/>
                </a:solidFill>
                <a:latin typeface="+mn-lt"/>
                <a:ea typeface="+mn-ea"/>
                <a:cs typeface="+mn-cs"/>
              </a:rPr>
              <a:t>oppotunites</a:t>
            </a:r>
            <a:r>
              <a:rPr lang="en-US" sz="1200" kern="1200" baseline="0" dirty="0" smtClean="0">
                <a:solidFill>
                  <a:schemeClr val="tx1"/>
                </a:solidFill>
                <a:latin typeface="+mn-lt"/>
                <a:ea typeface="+mn-ea"/>
                <a:cs typeface="+mn-cs"/>
              </a:rPr>
              <a:t>) and support/advice from employees (managers and colleagues) at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have been invaluable.  On the contrary, respondents with a high number of short term agency and temporary jobs (zero hour contracts) and hopping from job to job seemed to lead to less opportunities for progression.</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However, there were few occasions where individuals with experience of zero hour contracts that progressed or individuals with apprenticeships have not had further opportunities. So I chose to provide two examples of progression and lack of progression from our respondents where a number of issues need to be raised in relation to progression and that we hope in the rest of this project, that we would be able  to </a:t>
            </a:r>
            <a:r>
              <a:rPr lang="en-US" sz="1200" kern="1200" baseline="0" dirty="0" err="1" smtClean="0">
                <a:solidFill>
                  <a:schemeClr val="tx1"/>
                </a:solidFill>
                <a:latin typeface="+mn-lt"/>
                <a:ea typeface="+mn-ea"/>
                <a:cs typeface="+mn-cs"/>
              </a:rPr>
              <a:t>analyse</a:t>
            </a:r>
            <a:r>
              <a:rPr lang="en-US" sz="1200" kern="1200" baseline="0" dirty="0" smtClean="0">
                <a:solidFill>
                  <a:schemeClr val="tx1"/>
                </a:solidFill>
                <a:latin typeface="+mn-lt"/>
                <a:ea typeface="+mn-ea"/>
                <a:cs typeface="+mn-cs"/>
              </a:rPr>
              <a:t> the data further and provide </a:t>
            </a:r>
            <a:r>
              <a:rPr lang="en-US" sz="1200" kern="1200" baseline="0" dirty="0" err="1" smtClean="0">
                <a:solidFill>
                  <a:schemeClr val="tx1"/>
                </a:solidFill>
                <a:latin typeface="+mn-lt"/>
                <a:ea typeface="+mn-ea"/>
                <a:cs typeface="+mn-cs"/>
              </a:rPr>
              <a:t>informaiton</a:t>
            </a:r>
            <a:r>
              <a:rPr lang="en-US" sz="1200" kern="1200" baseline="0" dirty="0" smtClean="0">
                <a:solidFill>
                  <a:schemeClr val="tx1"/>
                </a:solidFill>
                <a:latin typeface="+mn-lt"/>
                <a:ea typeface="+mn-ea"/>
                <a:cs typeface="+mn-cs"/>
              </a:rPr>
              <a:t> about the factors that enable or obstruct people from progression. </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529AE51-B9B4-994B-92D4-CD9F2244DF6F}" type="slidenum">
              <a:rPr lang="en-US" smtClean="0"/>
              <a:t>26</a:t>
            </a:fld>
            <a:endParaRPr lang="en-US"/>
          </a:p>
        </p:txBody>
      </p:sp>
    </p:spTree>
    <p:extLst>
      <p:ext uri="{BB962C8B-B14F-4D97-AF65-F5344CB8AC3E}">
        <p14:creationId xmlns:p14="http://schemas.microsoft.com/office/powerpoint/2010/main" val="572752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main questions</a:t>
            </a:r>
            <a:r>
              <a:rPr lang="en-US" baseline="0" dirty="0" smtClean="0"/>
              <a:t> that we want to address in this project is whether precarious jobs provide a stepping stone into more secure or better employment (</a:t>
            </a:r>
            <a:r>
              <a:rPr lang="en-US" sz="1200" kern="1200" dirty="0" smtClean="0">
                <a:solidFill>
                  <a:schemeClr val="tx1"/>
                </a:solidFill>
                <a:latin typeface="+mn-lt"/>
                <a:ea typeface="+mn-ea"/>
                <a:cs typeface="+mn-cs"/>
              </a:rPr>
              <a:t>in terms</a:t>
            </a:r>
            <a:r>
              <a:rPr lang="en-US" sz="1200" kern="1200" baseline="0" dirty="0" smtClean="0">
                <a:solidFill>
                  <a:schemeClr val="tx1"/>
                </a:solidFill>
                <a:latin typeface="+mn-lt"/>
                <a:ea typeface="+mn-ea"/>
                <a:cs typeface="+mn-cs"/>
              </a:rPr>
              <a:t> of duration of contact, salary but also in terms of quality) and this is how we define progression at this stage.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Going through their accounts, there was a clear distinction between progression within a job/an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and progression between jobs.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Participants were talking about progressions in two ways: 1)they were finding types of employment experiences beneficial not only in giving them a foot at the door but also insights into the tasks and the office or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environment where they were working and they managed to secure staying in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in a similar (but on a longer term contract or higher salary/benefits)  or more senior role. 2) some of them reported how types of employment experience enabled them to build a CV with  the skills and experience required for getting jobs in other </a:t>
            </a:r>
            <a:r>
              <a:rPr lang="en-US" sz="1200" kern="1200" baseline="0" dirty="0" err="1" smtClean="0">
                <a:solidFill>
                  <a:schemeClr val="tx1"/>
                </a:solidFill>
                <a:latin typeface="+mn-lt"/>
                <a:ea typeface="+mn-ea"/>
                <a:cs typeface="+mn-cs"/>
              </a:rPr>
              <a:t>organisations</a:t>
            </a:r>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Distinguishing between dead end jobs and jobs leading to progress was not as clear  since many factors seemed to affect progression such as educational attainment, differences in experience of unemployment and employment  in early years, advice and contacts/ networks (Phil will talk about this  in more detail)</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Our impression so far has been that many of our interviewees who did an apprenticeship especially in the public sector e.g. city councils were more likely to secure a job within the same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In these cases, the insights into their role and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the ability to apply for internal vacancies (Redeployment </a:t>
            </a:r>
            <a:r>
              <a:rPr lang="en-US" sz="1200" kern="1200" baseline="0" dirty="0" err="1" smtClean="0">
                <a:solidFill>
                  <a:schemeClr val="tx1"/>
                </a:solidFill>
                <a:latin typeface="+mn-lt"/>
                <a:ea typeface="+mn-ea"/>
                <a:cs typeface="+mn-cs"/>
              </a:rPr>
              <a:t>oppotunites</a:t>
            </a:r>
            <a:r>
              <a:rPr lang="en-US" sz="1200" kern="1200" baseline="0" dirty="0" smtClean="0">
                <a:solidFill>
                  <a:schemeClr val="tx1"/>
                </a:solidFill>
                <a:latin typeface="+mn-lt"/>
                <a:ea typeface="+mn-ea"/>
                <a:cs typeface="+mn-cs"/>
              </a:rPr>
              <a:t>) and support/advice from employees (managers and colleagues) at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have been invaluable.  On the contrary, respondents with a high number of short term agency and temporary jobs (zero hour contracts) and hopping from job to job seemed to lead to less opportunities for progression.</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However, there were few occasions where individuals with experience of zero hour contracts that progressed or individuals with apprenticeships have not had further opportunities. So I chose to provide two examples of progression and lack of progression from our respondents where a number of issues need to be raised in relation to progression and that we hope in the rest of this project, that we would be able  to </a:t>
            </a:r>
            <a:r>
              <a:rPr lang="en-US" sz="1200" kern="1200" baseline="0" dirty="0" err="1" smtClean="0">
                <a:solidFill>
                  <a:schemeClr val="tx1"/>
                </a:solidFill>
                <a:latin typeface="+mn-lt"/>
                <a:ea typeface="+mn-ea"/>
                <a:cs typeface="+mn-cs"/>
              </a:rPr>
              <a:t>analyse</a:t>
            </a:r>
            <a:r>
              <a:rPr lang="en-US" sz="1200" kern="1200" baseline="0" dirty="0" smtClean="0">
                <a:solidFill>
                  <a:schemeClr val="tx1"/>
                </a:solidFill>
                <a:latin typeface="+mn-lt"/>
                <a:ea typeface="+mn-ea"/>
                <a:cs typeface="+mn-cs"/>
              </a:rPr>
              <a:t> the data further and provide </a:t>
            </a:r>
            <a:r>
              <a:rPr lang="en-US" sz="1200" kern="1200" baseline="0" dirty="0" err="1" smtClean="0">
                <a:solidFill>
                  <a:schemeClr val="tx1"/>
                </a:solidFill>
                <a:latin typeface="+mn-lt"/>
                <a:ea typeface="+mn-ea"/>
                <a:cs typeface="+mn-cs"/>
              </a:rPr>
              <a:t>informaiton</a:t>
            </a:r>
            <a:r>
              <a:rPr lang="en-US" sz="1200" kern="1200" baseline="0" dirty="0" smtClean="0">
                <a:solidFill>
                  <a:schemeClr val="tx1"/>
                </a:solidFill>
                <a:latin typeface="+mn-lt"/>
                <a:ea typeface="+mn-ea"/>
                <a:cs typeface="+mn-cs"/>
              </a:rPr>
              <a:t> about the factors that enable or obstruct people from progression. </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529AE51-B9B4-994B-92D4-CD9F2244DF6F}" type="slidenum">
              <a:rPr lang="en-US" smtClean="0"/>
              <a:t>27</a:t>
            </a:fld>
            <a:endParaRPr lang="en-US"/>
          </a:p>
        </p:txBody>
      </p:sp>
    </p:spTree>
    <p:extLst>
      <p:ext uri="{BB962C8B-B14F-4D97-AF65-F5344CB8AC3E}">
        <p14:creationId xmlns:p14="http://schemas.microsoft.com/office/powerpoint/2010/main" val="572752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main questions</a:t>
            </a:r>
            <a:r>
              <a:rPr lang="en-US" baseline="0" dirty="0" smtClean="0"/>
              <a:t> that we want to address in this project is whether precarious jobs provide a stepping stone into more secure or better employment (</a:t>
            </a:r>
            <a:r>
              <a:rPr lang="en-US" sz="1200" kern="1200" dirty="0" smtClean="0">
                <a:solidFill>
                  <a:schemeClr val="tx1"/>
                </a:solidFill>
                <a:latin typeface="+mn-lt"/>
                <a:ea typeface="+mn-ea"/>
                <a:cs typeface="+mn-cs"/>
              </a:rPr>
              <a:t>in terms</a:t>
            </a:r>
            <a:r>
              <a:rPr lang="en-US" sz="1200" kern="1200" baseline="0" dirty="0" smtClean="0">
                <a:solidFill>
                  <a:schemeClr val="tx1"/>
                </a:solidFill>
                <a:latin typeface="+mn-lt"/>
                <a:ea typeface="+mn-ea"/>
                <a:cs typeface="+mn-cs"/>
              </a:rPr>
              <a:t> of duration of contact, salary but also in terms of quality) and this is how we define progression at this stage.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Going through their accounts, there was a clear distinction between progression within a job/an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and progression between jobs.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Participants were talking about progressions in two ways: 1)they were finding types of employment experiences beneficial not only in giving them a foot at the door but also insights into the tasks and the office or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environment where they were working and they managed to secure staying in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in a similar (but on a longer term contract or higher salary/benefits)  or more senior role. 2) some of them reported how types of employment experience enabled them to build a CV with  the skills and experience required for getting jobs in other </a:t>
            </a:r>
            <a:r>
              <a:rPr lang="en-US" sz="1200" kern="1200" baseline="0" dirty="0" err="1" smtClean="0">
                <a:solidFill>
                  <a:schemeClr val="tx1"/>
                </a:solidFill>
                <a:latin typeface="+mn-lt"/>
                <a:ea typeface="+mn-ea"/>
                <a:cs typeface="+mn-cs"/>
              </a:rPr>
              <a:t>organisations</a:t>
            </a:r>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Distinguishing between dead end jobs and jobs leading to progress was not as clear  since many factors seemed to affect progression such as educational attainment, differences in experience of unemployment and employment  in early years, advice and contacts/ networks (Phil will talk about this  in more detail)</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Our impression so far has been that many of our interviewees who did an apprenticeship especially in the public sector e.g. city councils were more likely to secure a job within the same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In these cases, the insights into their role and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the ability to apply for internal vacancies (Redeployment </a:t>
            </a:r>
            <a:r>
              <a:rPr lang="en-US" sz="1200" kern="1200" baseline="0" dirty="0" err="1" smtClean="0">
                <a:solidFill>
                  <a:schemeClr val="tx1"/>
                </a:solidFill>
                <a:latin typeface="+mn-lt"/>
                <a:ea typeface="+mn-ea"/>
                <a:cs typeface="+mn-cs"/>
              </a:rPr>
              <a:t>oppotunites</a:t>
            </a:r>
            <a:r>
              <a:rPr lang="en-US" sz="1200" kern="1200" baseline="0" dirty="0" smtClean="0">
                <a:solidFill>
                  <a:schemeClr val="tx1"/>
                </a:solidFill>
                <a:latin typeface="+mn-lt"/>
                <a:ea typeface="+mn-ea"/>
                <a:cs typeface="+mn-cs"/>
              </a:rPr>
              <a:t>) and support/advice from employees (managers and colleagues) at the </a:t>
            </a:r>
            <a:r>
              <a:rPr lang="en-US" sz="1200" kern="1200" baseline="0" dirty="0" err="1" smtClean="0">
                <a:solidFill>
                  <a:schemeClr val="tx1"/>
                </a:solidFill>
                <a:latin typeface="+mn-lt"/>
                <a:ea typeface="+mn-ea"/>
                <a:cs typeface="+mn-cs"/>
              </a:rPr>
              <a:t>organisation</a:t>
            </a:r>
            <a:r>
              <a:rPr lang="en-US" sz="1200" kern="1200" baseline="0" dirty="0" smtClean="0">
                <a:solidFill>
                  <a:schemeClr val="tx1"/>
                </a:solidFill>
                <a:latin typeface="+mn-lt"/>
                <a:ea typeface="+mn-ea"/>
                <a:cs typeface="+mn-cs"/>
              </a:rPr>
              <a:t> have been invaluable.  On the contrary, respondents with a high number of short term agency and temporary jobs (zero hour contracts) and hopping from job to job seemed to lead to less opportunities for progression.</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However, there were few occasions where individuals with experience of zero hour contracts that progressed or individuals with apprenticeships have not had further opportunities. So I chose to provide two examples of progression and lack of progression from our respondents where a number of issues need to be raised in relation to progression and that we hope in the rest of this project, that we would be able  to </a:t>
            </a:r>
            <a:r>
              <a:rPr lang="en-US" sz="1200" kern="1200" baseline="0" dirty="0" err="1" smtClean="0">
                <a:solidFill>
                  <a:schemeClr val="tx1"/>
                </a:solidFill>
                <a:latin typeface="+mn-lt"/>
                <a:ea typeface="+mn-ea"/>
                <a:cs typeface="+mn-cs"/>
              </a:rPr>
              <a:t>analyse</a:t>
            </a:r>
            <a:r>
              <a:rPr lang="en-US" sz="1200" kern="1200" baseline="0" dirty="0" smtClean="0">
                <a:solidFill>
                  <a:schemeClr val="tx1"/>
                </a:solidFill>
                <a:latin typeface="+mn-lt"/>
                <a:ea typeface="+mn-ea"/>
                <a:cs typeface="+mn-cs"/>
              </a:rPr>
              <a:t> the data further and provide </a:t>
            </a:r>
            <a:r>
              <a:rPr lang="en-US" sz="1200" kern="1200" baseline="0" dirty="0" err="1" smtClean="0">
                <a:solidFill>
                  <a:schemeClr val="tx1"/>
                </a:solidFill>
                <a:latin typeface="+mn-lt"/>
                <a:ea typeface="+mn-ea"/>
                <a:cs typeface="+mn-cs"/>
              </a:rPr>
              <a:t>informaiton</a:t>
            </a:r>
            <a:r>
              <a:rPr lang="en-US" sz="1200" kern="1200" baseline="0" dirty="0" smtClean="0">
                <a:solidFill>
                  <a:schemeClr val="tx1"/>
                </a:solidFill>
                <a:latin typeface="+mn-lt"/>
                <a:ea typeface="+mn-ea"/>
                <a:cs typeface="+mn-cs"/>
              </a:rPr>
              <a:t> about the factors that enable or obstruct people from progression. </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529AE51-B9B4-994B-92D4-CD9F2244DF6F}" type="slidenum">
              <a:rPr lang="en-US" smtClean="0"/>
              <a:t>28</a:t>
            </a:fld>
            <a:endParaRPr lang="en-US"/>
          </a:p>
        </p:txBody>
      </p:sp>
    </p:spTree>
    <p:extLst>
      <p:ext uri="{BB962C8B-B14F-4D97-AF65-F5344CB8AC3E}">
        <p14:creationId xmlns:p14="http://schemas.microsoft.com/office/powerpoint/2010/main" val="572752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She went to the Job Shop and signed on but she was pushed to go into waitressing because she had experience in this. But as she says I don’t [want] just a job, I want a career’</a:t>
            </a:r>
            <a:r>
              <a:rPr lang="en-GB" dirty="0" smtClean="0">
                <a:effectLst/>
              </a:rPr>
              <a:t> </a:t>
            </a:r>
          </a:p>
          <a:p>
            <a:endParaRPr lang="en-GB" dirty="0" smtClean="0">
              <a:effectLst/>
            </a:endParaRPr>
          </a:p>
          <a:p>
            <a:r>
              <a:rPr lang="en-GB" sz="1200" kern="1200" dirty="0" smtClean="0">
                <a:solidFill>
                  <a:schemeClr val="tx1"/>
                </a:solidFill>
                <a:effectLst/>
                <a:latin typeface="+mn-lt"/>
                <a:ea typeface="+mn-ea"/>
                <a:cs typeface="+mn-cs"/>
              </a:rPr>
              <a:t>In current employment, she does a lot that might be out of her comfort zone but she likes learning new things. In her current job, she likes that people are lovely/friendly  and environment (fun, not boring) and ‘</a:t>
            </a:r>
            <a:r>
              <a:rPr lang="en-GB" sz="1200" i="1" kern="1200" dirty="0" smtClean="0">
                <a:solidFill>
                  <a:schemeClr val="tx1"/>
                </a:solidFill>
                <a:effectLst/>
                <a:latin typeface="+mn-lt"/>
                <a:ea typeface="+mn-ea"/>
                <a:cs typeface="+mn-cs"/>
              </a:rPr>
              <a:t>talking about stuff that </a:t>
            </a:r>
            <a:r>
              <a:rPr lang="en-GB" sz="1200" b="1" i="1" kern="1200" dirty="0" smtClean="0">
                <a:solidFill>
                  <a:schemeClr val="tx1"/>
                </a:solidFill>
                <a:effectLst/>
                <a:latin typeface="+mn-lt"/>
                <a:ea typeface="+mn-ea"/>
                <a:cs typeface="+mn-cs"/>
              </a:rPr>
              <a:t>I knew about and </a:t>
            </a:r>
            <a:r>
              <a:rPr lang="en-GB" sz="1200" b="1" i="1" kern="1200" dirty="0" err="1" smtClean="0">
                <a:solidFill>
                  <a:schemeClr val="tx1"/>
                </a:solidFill>
                <a:effectLst/>
                <a:latin typeface="+mn-lt"/>
                <a:ea typeface="+mn-ea"/>
                <a:cs typeface="+mn-cs"/>
              </a:rPr>
              <a:t>erm</a:t>
            </a:r>
            <a:r>
              <a:rPr lang="en-GB" sz="1200" b="1" i="1" kern="1200" dirty="0" smtClean="0">
                <a:solidFill>
                  <a:schemeClr val="tx1"/>
                </a:solidFill>
                <a:effectLst/>
                <a:latin typeface="+mn-lt"/>
                <a:ea typeface="+mn-ea"/>
                <a:cs typeface="+mn-cs"/>
              </a:rPr>
              <a:t>, that I could kind of have a say on</a:t>
            </a:r>
            <a:r>
              <a:rPr lang="en-GB" sz="1200" i="1" kern="1200" dirty="0" smtClean="0">
                <a:solidFill>
                  <a:schemeClr val="tx1"/>
                </a:solidFill>
                <a:effectLst/>
                <a:latin typeface="+mn-lt"/>
                <a:ea typeface="+mn-ea"/>
                <a:cs typeface="+mn-cs"/>
              </a:rPr>
              <a:t>, and then I kind of realised then that this is where I d rather be’</a:t>
            </a:r>
            <a:r>
              <a:rPr lang="en-GB" dirty="0" smtClean="0">
                <a:effectLst/>
              </a:rPr>
              <a:t> </a:t>
            </a:r>
          </a:p>
          <a:p>
            <a:endParaRPr lang="en-US" dirty="0" smtClean="0"/>
          </a:p>
          <a:p>
            <a:r>
              <a:rPr lang="en-GB" sz="1200" kern="1200" dirty="0" smtClean="0">
                <a:solidFill>
                  <a:schemeClr val="tx1"/>
                </a:solidFill>
                <a:effectLst/>
                <a:latin typeface="+mn-lt"/>
                <a:ea typeface="+mn-ea"/>
                <a:cs typeface="+mn-cs"/>
              </a:rPr>
              <a:t>She also has redeployment register (which she perceives as very beneficial) since it will increase the likelihood of getting interviews and access to jobs within the council</a:t>
            </a:r>
            <a:r>
              <a:rPr lang="en-GB" dirty="0" smtClean="0">
                <a:effectLst/>
              </a:rPr>
              <a:t> </a:t>
            </a:r>
            <a:endParaRPr lang="en-US" dirty="0" smtClean="0"/>
          </a:p>
          <a:p>
            <a:endParaRPr lang="en-US" dirty="0" smtClean="0"/>
          </a:p>
          <a:p>
            <a:r>
              <a:rPr lang="en-GB" sz="1200" i="1" kern="1200" dirty="0" smtClean="0">
                <a:solidFill>
                  <a:schemeClr val="tx1"/>
                </a:solidFill>
                <a:effectLst/>
                <a:latin typeface="+mn-lt"/>
                <a:ea typeface="+mn-ea"/>
                <a:cs typeface="+mn-cs"/>
              </a:rPr>
              <a:t>he always said I d do well so it was quite nice to go like oh yeah I </a:t>
            </a:r>
            <a:r>
              <a:rPr lang="en-GB" sz="1200" i="1" kern="1200" dirty="0" err="1" smtClean="0">
                <a:solidFill>
                  <a:schemeClr val="tx1"/>
                </a:solidFill>
                <a:effectLst/>
                <a:latin typeface="+mn-lt"/>
                <a:ea typeface="+mn-ea"/>
                <a:cs typeface="+mn-cs"/>
              </a:rPr>
              <a:t>ve</a:t>
            </a:r>
            <a:r>
              <a:rPr lang="en-GB" sz="1200" i="1" kern="1200" dirty="0" smtClean="0">
                <a:solidFill>
                  <a:schemeClr val="tx1"/>
                </a:solidFill>
                <a:effectLst/>
                <a:latin typeface="+mn-lt"/>
                <a:ea typeface="+mn-ea"/>
                <a:cs typeface="+mn-cs"/>
              </a:rPr>
              <a:t> got a job doing this</a:t>
            </a:r>
            <a:r>
              <a:rPr lang="en-GB" dirty="0" smtClean="0">
                <a:effectLst/>
              </a:rPr>
              <a:t> </a:t>
            </a:r>
            <a:endParaRPr lang="en-US" dirty="0"/>
          </a:p>
        </p:txBody>
      </p:sp>
      <p:sp>
        <p:nvSpPr>
          <p:cNvPr id="4" name="Slide Number Placeholder 3"/>
          <p:cNvSpPr>
            <a:spLocks noGrp="1"/>
          </p:cNvSpPr>
          <p:nvPr>
            <p:ph type="sldNum" sz="quarter" idx="10"/>
          </p:nvPr>
        </p:nvSpPr>
        <p:spPr/>
        <p:txBody>
          <a:bodyPr/>
          <a:lstStyle/>
          <a:p>
            <a:fld id="{E529AE51-B9B4-994B-92D4-CD9F2244DF6F}" type="slidenum">
              <a:rPr lang="en-US" smtClean="0"/>
              <a:t>29</a:t>
            </a:fld>
            <a:endParaRPr lang="en-US"/>
          </a:p>
        </p:txBody>
      </p:sp>
    </p:spTree>
    <p:extLst>
      <p:ext uri="{BB962C8B-B14F-4D97-AF65-F5344CB8AC3E}">
        <p14:creationId xmlns:p14="http://schemas.microsoft.com/office/powerpoint/2010/main" val="1867330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Agency work – </a:t>
            </a:r>
            <a:r>
              <a:rPr lang="en-US" i="1" baseline="0" dirty="0" smtClean="0"/>
              <a:t>if you need money quickly..</a:t>
            </a:r>
          </a:p>
          <a:p>
            <a:endParaRPr lang="en-US" dirty="0" smtClean="0"/>
          </a:p>
          <a:p>
            <a:endParaRPr lang="en-US" dirty="0" smtClean="0"/>
          </a:p>
          <a:p>
            <a:r>
              <a:rPr lang="en-US" dirty="0" smtClean="0"/>
              <a:t>He thinks he has been</a:t>
            </a:r>
            <a:r>
              <a:rPr lang="en-US" baseline="0" dirty="0" smtClean="0"/>
              <a:t> tricked many times, he has been presented with job opportunities that were supposed to lead to long term but it did not at the end. He wants to go back to college and get qualifications but he said he cannot because  he has been in college before and he cannot sign on and claim housing benefit and live where he currently lives.</a:t>
            </a:r>
          </a:p>
          <a:p>
            <a:endParaRPr lang="en-US" baseline="0" dirty="0" smtClean="0"/>
          </a:p>
          <a:p>
            <a:endParaRPr lang="en-US" i="0" dirty="0"/>
          </a:p>
        </p:txBody>
      </p:sp>
      <p:sp>
        <p:nvSpPr>
          <p:cNvPr id="4" name="Slide Number Placeholder 3"/>
          <p:cNvSpPr>
            <a:spLocks noGrp="1"/>
          </p:cNvSpPr>
          <p:nvPr>
            <p:ph type="sldNum" sz="quarter" idx="10"/>
          </p:nvPr>
        </p:nvSpPr>
        <p:spPr/>
        <p:txBody>
          <a:bodyPr/>
          <a:lstStyle/>
          <a:p>
            <a:fld id="{E529AE51-B9B4-994B-92D4-CD9F2244DF6F}" type="slidenum">
              <a:rPr lang="en-US" smtClean="0"/>
              <a:t>30</a:t>
            </a:fld>
            <a:endParaRPr lang="en-US"/>
          </a:p>
        </p:txBody>
      </p:sp>
    </p:spTree>
    <p:extLst>
      <p:ext uri="{BB962C8B-B14F-4D97-AF65-F5344CB8AC3E}">
        <p14:creationId xmlns:p14="http://schemas.microsoft.com/office/powerpoint/2010/main" val="2219169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Personal contacts to set up unpaid</a:t>
            </a:r>
            <a:r>
              <a:rPr lang="en-US" baseline="0" dirty="0" smtClean="0"/>
              <a:t> work/placements:</a:t>
            </a:r>
          </a:p>
          <a:p>
            <a:endParaRPr lang="en-US" baseline="0" dirty="0" smtClean="0"/>
          </a:p>
          <a:p>
            <a:pPr marL="0" indent="0">
              <a:buNone/>
            </a:pPr>
            <a:r>
              <a:rPr lang="en-US" b="1" dirty="0" smtClean="0"/>
              <a:t>Family</a:t>
            </a:r>
          </a:p>
          <a:p>
            <a:r>
              <a:rPr lang="en-US" dirty="0" smtClean="0"/>
              <a:t>First work experience at pharmacy through my friend’s parents knowing the local pharmacist [Michael]</a:t>
            </a:r>
          </a:p>
          <a:p>
            <a:r>
              <a:rPr lang="en-US" dirty="0" smtClean="0"/>
              <a:t>Set up the sandwich placement through my grandparents’ contacts [Neal]</a:t>
            </a:r>
          </a:p>
          <a:p>
            <a:r>
              <a:rPr lang="en-US" dirty="0" smtClean="0"/>
              <a:t>Father complaint at Board member – unpaid internship at think tank [Max]</a:t>
            </a:r>
          </a:p>
          <a:p>
            <a:endParaRPr lang="en-US" dirty="0" smtClean="0"/>
          </a:p>
          <a:p>
            <a:r>
              <a:rPr lang="en-US" b="1" dirty="0" smtClean="0"/>
              <a:t>Access</a:t>
            </a:r>
            <a:r>
              <a:rPr lang="en-US" b="1" baseline="0" dirty="0" smtClean="0"/>
              <a:t> to economic support</a:t>
            </a:r>
          </a:p>
          <a:p>
            <a:r>
              <a:rPr lang="en-US" dirty="0" smtClean="0"/>
              <a:t>Graduate</a:t>
            </a:r>
            <a:r>
              <a:rPr lang="en-US" baseline="0" dirty="0" smtClean="0"/>
              <a:t> doing honorary contracts – research assistance and assistant psychology, supported financially by parents (Louise)</a:t>
            </a:r>
          </a:p>
          <a:p>
            <a:endParaRPr lang="en-US" dirty="0" smtClean="0"/>
          </a:p>
          <a:p>
            <a:r>
              <a:rPr lang="en-US" b="1" dirty="0" smtClean="0"/>
              <a:t>Part time work along studies (HMV example- </a:t>
            </a:r>
            <a:r>
              <a:rPr lang="en-US" b="1" smtClean="0"/>
              <a:t>find name)</a:t>
            </a:r>
            <a:endParaRPr lang="en-US" b="1" dirty="0" smtClean="0"/>
          </a:p>
          <a:p>
            <a:endParaRPr lang="en-US" dirty="0" smtClean="0"/>
          </a:p>
          <a:p>
            <a:r>
              <a:rPr lang="en-US" b="1" dirty="0" smtClean="0"/>
              <a:t>Location</a:t>
            </a:r>
          </a:p>
          <a:p>
            <a:r>
              <a:rPr lang="en-US" dirty="0" smtClean="0"/>
              <a:t>Graduates were looking for placements/ work experiences</a:t>
            </a:r>
            <a:r>
              <a:rPr lang="en-US" baseline="0" dirty="0" smtClean="0"/>
              <a:t> in </a:t>
            </a:r>
            <a:r>
              <a:rPr lang="en-US" dirty="0" smtClean="0"/>
              <a:t>areas where parents</a:t>
            </a:r>
            <a:r>
              <a:rPr lang="en-US" baseline="0" dirty="0" smtClean="0"/>
              <a:t> lived or around their university to </a:t>
            </a:r>
            <a:r>
              <a:rPr lang="en-US" baseline="0" dirty="0" err="1" smtClean="0"/>
              <a:t>minimise</a:t>
            </a:r>
            <a:r>
              <a:rPr lang="en-US" baseline="0" dirty="0" smtClean="0"/>
              <a:t> costs</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E529AE51-B9B4-994B-92D4-CD9F2244DF6F}" type="slidenum">
              <a:rPr lang="en-US" smtClean="0"/>
              <a:t>38</a:t>
            </a:fld>
            <a:endParaRPr lang="en-US"/>
          </a:p>
        </p:txBody>
      </p:sp>
    </p:spTree>
    <p:extLst>
      <p:ext uri="{BB962C8B-B14F-4D97-AF65-F5344CB8AC3E}">
        <p14:creationId xmlns:p14="http://schemas.microsoft.com/office/powerpoint/2010/main" val="856269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444B4EB-4B33-48D0-B1F5-7BA45A9BC97A}" type="datetimeFigureOut">
              <a:rPr lang="en-GB" smtClean="0"/>
              <a:t>26/11/15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DF39D06-9259-4AE5-B306-73454988A1D2}" type="slidenum">
              <a:rPr lang="en-GB" smtClean="0"/>
              <a:t>‹#›</a:t>
            </a:fld>
            <a:endParaRPr lang="en-GB"/>
          </a:p>
        </p:txBody>
      </p:sp>
    </p:spTree>
    <p:extLst>
      <p:ext uri="{BB962C8B-B14F-4D97-AF65-F5344CB8AC3E}">
        <p14:creationId xmlns:p14="http://schemas.microsoft.com/office/powerpoint/2010/main" val="3066418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444B4EB-4B33-48D0-B1F5-7BA45A9BC97A}" type="datetimeFigureOut">
              <a:rPr lang="en-GB" smtClean="0"/>
              <a:t>26/11/15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DF39D06-9259-4AE5-B306-73454988A1D2}" type="slidenum">
              <a:rPr lang="en-GB" smtClean="0"/>
              <a:t>‹#›</a:t>
            </a:fld>
            <a:endParaRPr lang="en-GB"/>
          </a:p>
        </p:txBody>
      </p:sp>
    </p:spTree>
    <p:extLst>
      <p:ext uri="{BB962C8B-B14F-4D97-AF65-F5344CB8AC3E}">
        <p14:creationId xmlns:p14="http://schemas.microsoft.com/office/powerpoint/2010/main" val="3128345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444B4EB-4B33-48D0-B1F5-7BA45A9BC97A}" type="datetimeFigureOut">
              <a:rPr lang="en-GB" smtClean="0"/>
              <a:t>26/11/15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DF39D06-9259-4AE5-B306-73454988A1D2}" type="slidenum">
              <a:rPr lang="en-GB" smtClean="0"/>
              <a:t>‹#›</a:t>
            </a:fld>
            <a:endParaRPr lang="en-GB"/>
          </a:p>
        </p:txBody>
      </p:sp>
    </p:spTree>
    <p:extLst>
      <p:ext uri="{BB962C8B-B14F-4D97-AF65-F5344CB8AC3E}">
        <p14:creationId xmlns:p14="http://schemas.microsoft.com/office/powerpoint/2010/main" val="366031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444B4EB-4B33-48D0-B1F5-7BA45A9BC97A}" type="datetimeFigureOut">
              <a:rPr lang="en-GB" smtClean="0"/>
              <a:t>26/11/15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DF39D06-9259-4AE5-B306-73454988A1D2}" type="slidenum">
              <a:rPr lang="en-GB" smtClean="0"/>
              <a:t>‹#›</a:t>
            </a:fld>
            <a:endParaRPr lang="en-GB"/>
          </a:p>
        </p:txBody>
      </p:sp>
    </p:spTree>
    <p:extLst>
      <p:ext uri="{BB962C8B-B14F-4D97-AF65-F5344CB8AC3E}">
        <p14:creationId xmlns:p14="http://schemas.microsoft.com/office/powerpoint/2010/main" val="2846110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44B4EB-4B33-48D0-B1F5-7BA45A9BC97A}" type="datetimeFigureOut">
              <a:rPr lang="en-GB" smtClean="0"/>
              <a:t>26/11/15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DF39D06-9259-4AE5-B306-73454988A1D2}" type="slidenum">
              <a:rPr lang="en-GB" smtClean="0"/>
              <a:t>‹#›</a:t>
            </a:fld>
            <a:endParaRPr lang="en-GB"/>
          </a:p>
        </p:txBody>
      </p:sp>
    </p:spTree>
    <p:extLst>
      <p:ext uri="{BB962C8B-B14F-4D97-AF65-F5344CB8AC3E}">
        <p14:creationId xmlns:p14="http://schemas.microsoft.com/office/powerpoint/2010/main" val="1435325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444B4EB-4B33-48D0-B1F5-7BA45A9BC97A}" type="datetimeFigureOut">
              <a:rPr lang="en-GB" smtClean="0"/>
              <a:t>26/11/15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DF39D06-9259-4AE5-B306-73454988A1D2}" type="slidenum">
              <a:rPr lang="en-GB" smtClean="0"/>
              <a:t>‹#›</a:t>
            </a:fld>
            <a:endParaRPr lang="en-GB"/>
          </a:p>
        </p:txBody>
      </p:sp>
    </p:spTree>
    <p:extLst>
      <p:ext uri="{BB962C8B-B14F-4D97-AF65-F5344CB8AC3E}">
        <p14:creationId xmlns:p14="http://schemas.microsoft.com/office/powerpoint/2010/main" val="2064137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444B4EB-4B33-48D0-B1F5-7BA45A9BC97A}" type="datetimeFigureOut">
              <a:rPr lang="en-GB" smtClean="0"/>
              <a:t>26/11/15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DF39D06-9259-4AE5-B306-73454988A1D2}" type="slidenum">
              <a:rPr lang="en-GB" smtClean="0"/>
              <a:t>‹#›</a:t>
            </a:fld>
            <a:endParaRPr lang="en-GB"/>
          </a:p>
        </p:txBody>
      </p:sp>
    </p:spTree>
    <p:extLst>
      <p:ext uri="{BB962C8B-B14F-4D97-AF65-F5344CB8AC3E}">
        <p14:creationId xmlns:p14="http://schemas.microsoft.com/office/powerpoint/2010/main" val="1791815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444B4EB-4B33-48D0-B1F5-7BA45A9BC97A}" type="datetimeFigureOut">
              <a:rPr lang="en-GB" smtClean="0"/>
              <a:t>26/11/15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DF39D06-9259-4AE5-B306-73454988A1D2}" type="slidenum">
              <a:rPr lang="en-GB" smtClean="0"/>
              <a:t>‹#›</a:t>
            </a:fld>
            <a:endParaRPr lang="en-GB"/>
          </a:p>
        </p:txBody>
      </p:sp>
    </p:spTree>
    <p:extLst>
      <p:ext uri="{BB962C8B-B14F-4D97-AF65-F5344CB8AC3E}">
        <p14:creationId xmlns:p14="http://schemas.microsoft.com/office/powerpoint/2010/main" val="2119826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44B4EB-4B33-48D0-B1F5-7BA45A9BC97A}" type="datetimeFigureOut">
              <a:rPr lang="en-GB" smtClean="0"/>
              <a:t>26/11/15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DF39D06-9259-4AE5-B306-73454988A1D2}" type="slidenum">
              <a:rPr lang="en-GB" smtClean="0"/>
              <a:t>‹#›</a:t>
            </a:fld>
            <a:endParaRPr lang="en-GB"/>
          </a:p>
        </p:txBody>
      </p:sp>
    </p:spTree>
    <p:extLst>
      <p:ext uri="{BB962C8B-B14F-4D97-AF65-F5344CB8AC3E}">
        <p14:creationId xmlns:p14="http://schemas.microsoft.com/office/powerpoint/2010/main" val="2215888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44B4EB-4B33-48D0-B1F5-7BA45A9BC97A}" type="datetimeFigureOut">
              <a:rPr lang="en-GB" smtClean="0"/>
              <a:t>26/11/15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DF39D06-9259-4AE5-B306-73454988A1D2}" type="slidenum">
              <a:rPr lang="en-GB" smtClean="0"/>
              <a:t>‹#›</a:t>
            </a:fld>
            <a:endParaRPr lang="en-GB"/>
          </a:p>
        </p:txBody>
      </p:sp>
    </p:spTree>
    <p:extLst>
      <p:ext uri="{BB962C8B-B14F-4D97-AF65-F5344CB8AC3E}">
        <p14:creationId xmlns:p14="http://schemas.microsoft.com/office/powerpoint/2010/main" val="3416625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44B4EB-4B33-48D0-B1F5-7BA45A9BC97A}" type="datetimeFigureOut">
              <a:rPr lang="en-GB" smtClean="0"/>
              <a:t>26/11/15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DF39D06-9259-4AE5-B306-73454988A1D2}" type="slidenum">
              <a:rPr lang="en-GB" smtClean="0"/>
              <a:t>‹#›</a:t>
            </a:fld>
            <a:endParaRPr lang="en-GB"/>
          </a:p>
        </p:txBody>
      </p:sp>
    </p:spTree>
    <p:extLst>
      <p:ext uri="{BB962C8B-B14F-4D97-AF65-F5344CB8AC3E}">
        <p14:creationId xmlns:p14="http://schemas.microsoft.com/office/powerpoint/2010/main" val="20039206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44B4EB-4B33-48D0-B1F5-7BA45A9BC97A}" type="datetimeFigureOut">
              <a:rPr lang="en-GB" smtClean="0"/>
              <a:t>26/11/15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F39D06-9259-4AE5-B306-73454988A1D2}" type="slidenum">
              <a:rPr lang="en-GB" smtClean="0"/>
              <a:t>‹#›</a:t>
            </a:fld>
            <a:endParaRPr lang="en-GB"/>
          </a:p>
        </p:txBody>
      </p:sp>
    </p:spTree>
    <p:extLst>
      <p:ext uri="{BB962C8B-B14F-4D97-AF65-F5344CB8AC3E}">
        <p14:creationId xmlns:p14="http://schemas.microsoft.com/office/powerpoint/2010/main" val="4075374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g"/><Relationship Id="rId6" Type="http://schemas.openxmlformats.org/officeDocument/2006/relationships/image" Target="../media/image4.jpeg"/><Relationship Id="rId7" Type="http://schemas.openxmlformats.org/officeDocument/2006/relationships/image" Target="../media/image5.jpg"/><Relationship Id="rId8"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5" Type="http://schemas.openxmlformats.org/officeDocument/2006/relationships/image" Target="../media/image4.jpeg"/><Relationship Id="rId6" Type="http://schemas.openxmlformats.org/officeDocument/2006/relationships/image" Target="../media/image5.jpg"/><Relationship Id="rId7"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5" Type="http://schemas.openxmlformats.org/officeDocument/2006/relationships/image" Target="../media/image4.jpeg"/><Relationship Id="rId6" Type="http://schemas.openxmlformats.org/officeDocument/2006/relationships/image" Target="../media/image5.jpg"/><Relationship Id="rId7"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57.xml.rels><?xml version="1.0" encoding="UTF-8" standalone="yes"?>
<Relationships xmlns="http://schemas.openxmlformats.org/package/2006/relationships"><Relationship Id="rId3" Type="http://schemas.openxmlformats.org/officeDocument/2006/relationships/hyperlink" Target="http://www.warwick.ac.uk/paths2work" TargetMode="External"/><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5" Type="http://schemas.openxmlformats.org/officeDocument/2006/relationships/image" Target="../media/image4.jpeg"/><Relationship Id="rId6" Type="http://schemas.openxmlformats.org/officeDocument/2006/relationships/image" Target="../media/image5.jpg"/><Relationship Id="rId7"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0" y="0"/>
            <a:ext cx="9143999" cy="695739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 name="Title 1"/>
          <p:cNvSpPr>
            <a:spLocks noGrp="1"/>
          </p:cNvSpPr>
          <p:nvPr>
            <p:ph type="ctrTitle"/>
          </p:nvPr>
        </p:nvSpPr>
        <p:spPr>
          <a:xfrm>
            <a:off x="899591" y="2276872"/>
            <a:ext cx="7680165" cy="2088232"/>
          </a:xfrm>
        </p:spPr>
        <p:txBody>
          <a:bodyPr>
            <a:normAutofit/>
          </a:bodyPr>
          <a:lstStyle/>
          <a:p>
            <a:r>
              <a:rPr lang="en-GB" sz="3600" dirty="0" smtClean="0">
                <a:solidFill>
                  <a:srgbClr val="1F497D"/>
                </a:solidFill>
                <a:cs typeface="Arial" panose="020B0604020202020204" pitchFamily="34" charset="0"/>
              </a:rPr>
              <a:t>Precarious pathways from education to employment for young people</a:t>
            </a:r>
            <a:endParaRPr lang="en-GB" sz="3600" dirty="0">
              <a:solidFill>
                <a:srgbClr val="1F497D"/>
              </a:solidFill>
              <a:cs typeface="Arial" panose="020B0604020202020204" pitchFamily="34" charset="0"/>
            </a:endParaRPr>
          </a:p>
        </p:txBody>
      </p:sp>
      <p:pic>
        <p:nvPicPr>
          <p:cNvPr id="7" name="Picture 6"/>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24362" y="6003641"/>
            <a:ext cx="1894566" cy="615119"/>
          </a:xfrm>
          <a:prstGeom prst="rect">
            <a:avLst/>
          </a:prstGeom>
        </p:spPr>
      </p:pic>
      <p:pic>
        <p:nvPicPr>
          <p:cNvPr id="8" name="Picture 7"/>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40051" y="6023169"/>
            <a:ext cx="1656184" cy="576063"/>
          </a:xfrm>
          <a:prstGeom prst="rect">
            <a:avLst/>
          </a:prstGeom>
        </p:spPr>
      </p:pic>
      <p:pic>
        <p:nvPicPr>
          <p:cNvPr id="9" name="Picture 8"/>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717358" y="5953041"/>
            <a:ext cx="1054100" cy="716319"/>
          </a:xfrm>
          <a:prstGeom prst="rect">
            <a:avLst/>
          </a:prstGeom>
        </p:spPr>
      </p:pic>
      <p:pic>
        <p:nvPicPr>
          <p:cNvPr id="1026" name="Picture 2" descr="IER Logo 2009 (oblong with text) Small.jp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520" y="6005084"/>
            <a:ext cx="2051719" cy="612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esrc.jp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00392" y="160174"/>
            <a:ext cx="899592" cy="820554"/>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61906" y="1139446"/>
            <a:ext cx="3914044" cy="1796371"/>
          </a:xfrm>
          <a:prstGeom prst="rect">
            <a:avLst/>
          </a:prstGeom>
        </p:spPr>
      </p:pic>
    </p:spTree>
    <p:extLst>
      <p:ext uri="{BB962C8B-B14F-4D97-AF65-F5344CB8AC3E}">
        <p14:creationId xmlns:p14="http://schemas.microsoft.com/office/powerpoint/2010/main" val="286131348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fontScale="90000"/>
          </a:bodyPr>
          <a:lstStyle/>
          <a:p>
            <a:pPr lvl="1" algn="ctr" rtl="0">
              <a:spcBef>
                <a:spcPct val="0"/>
              </a:spcBef>
            </a:pPr>
            <a:r>
              <a:rPr lang="en-GB" sz="3200" dirty="0" smtClean="0"/>
              <a:t/>
            </a:r>
            <a:br>
              <a:rPr lang="en-GB" sz="3200" dirty="0" smtClean="0"/>
            </a:br>
            <a:r>
              <a:rPr lang="en-GB" sz="3600" dirty="0" smtClean="0">
                <a:solidFill>
                  <a:schemeClr val="accent1">
                    <a:lumMod val="75000"/>
                  </a:schemeClr>
                </a:solidFill>
                <a:latin typeface="+mj-lt"/>
              </a:rPr>
              <a:t>Getting Experience to get Experience</a:t>
            </a:r>
            <a:r>
              <a:rPr lang="en-GB" sz="4000" dirty="0" smtClean="0">
                <a:solidFill>
                  <a:schemeClr val="accent1">
                    <a:lumMod val="75000"/>
                  </a:schemeClr>
                </a:solidFill>
              </a:rPr>
              <a:t/>
            </a:r>
            <a:br>
              <a:rPr lang="en-GB" sz="4000" dirty="0" smtClean="0">
                <a:solidFill>
                  <a:schemeClr val="accent1">
                    <a:lumMod val="75000"/>
                  </a:schemeClr>
                </a:solidFill>
              </a:rPr>
            </a:br>
            <a:endParaRPr lang="en-GB" sz="4000" dirty="0">
              <a:solidFill>
                <a:schemeClr val="accent1">
                  <a:lumMod val="75000"/>
                </a:schemeClr>
              </a:solidFill>
            </a:endParaRPr>
          </a:p>
        </p:txBody>
      </p:sp>
      <p:sp>
        <p:nvSpPr>
          <p:cNvPr id="3" name="Content Placeholder 2"/>
          <p:cNvSpPr>
            <a:spLocks noGrp="1"/>
          </p:cNvSpPr>
          <p:nvPr>
            <p:ph idx="1"/>
          </p:nvPr>
        </p:nvSpPr>
        <p:spPr>
          <a:xfrm>
            <a:off x="457200" y="1052736"/>
            <a:ext cx="8229600" cy="5256584"/>
          </a:xfrm>
        </p:spPr>
        <p:txBody>
          <a:bodyPr>
            <a:normAutofit fontScale="92500"/>
          </a:bodyPr>
          <a:lstStyle/>
          <a:p>
            <a:pPr marL="457200" lvl="1" indent="0">
              <a:buNone/>
            </a:pPr>
            <a:r>
              <a:rPr lang="en-GB" sz="3000" dirty="0" smtClean="0"/>
              <a:t>“</a:t>
            </a:r>
            <a:r>
              <a:rPr lang="en-GB" sz="3000" i="1" dirty="0" smtClean="0"/>
              <a:t>Say </a:t>
            </a:r>
            <a:r>
              <a:rPr lang="en-GB" sz="3000" i="1" dirty="0"/>
              <a:t>if you want to </a:t>
            </a:r>
            <a:r>
              <a:rPr lang="en-GB" sz="3000" i="1" dirty="0" smtClean="0"/>
              <a:t>be </a:t>
            </a:r>
            <a:r>
              <a:rPr lang="en-GB" sz="3000" i="1" dirty="0"/>
              <a:t>in retail you have to have experience in retail before you get in </a:t>
            </a:r>
            <a:r>
              <a:rPr lang="en-GB" sz="3000" i="1" dirty="0" smtClean="0"/>
              <a:t>there</a:t>
            </a:r>
            <a:r>
              <a:rPr lang="en-GB" sz="3000" dirty="0" smtClean="0"/>
              <a:t>”</a:t>
            </a:r>
          </a:p>
          <a:p>
            <a:pPr marL="457200" lvl="1" indent="0">
              <a:buNone/>
            </a:pPr>
            <a:r>
              <a:rPr lang="en-GB" dirty="0" smtClean="0"/>
              <a:t>Hayden, 17, Birmingham</a:t>
            </a:r>
          </a:p>
          <a:p>
            <a:pPr marL="457200" lvl="1" indent="0">
              <a:lnSpc>
                <a:spcPct val="110000"/>
              </a:lnSpc>
              <a:buNone/>
            </a:pPr>
            <a:endParaRPr lang="en-GB" i="1" dirty="0" smtClean="0"/>
          </a:p>
          <a:p>
            <a:pPr marL="457200" lvl="1" indent="0">
              <a:lnSpc>
                <a:spcPct val="110000"/>
              </a:lnSpc>
              <a:buNone/>
            </a:pPr>
            <a:r>
              <a:rPr lang="en-GB" i="1" dirty="0" smtClean="0"/>
              <a:t>“</a:t>
            </a:r>
            <a:r>
              <a:rPr lang="en-GB" i="1" dirty="0"/>
              <a:t>Say there’s three of youse in an interview, three of youse getting picked for a job, any one of youse </a:t>
            </a:r>
            <a:r>
              <a:rPr lang="en-GB" i="1" dirty="0" err="1"/>
              <a:t>gonna</a:t>
            </a:r>
            <a:r>
              <a:rPr lang="en-GB" i="1" dirty="0"/>
              <a:t> get it, the kid with no experience or the kid with some experience or the kid with loads of experience, obviously the kid with loads of experience is </a:t>
            </a:r>
            <a:r>
              <a:rPr lang="en-GB" i="1" dirty="0" err="1"/>
              <a:t>gonna</a:t>
            </a:r>
            <a:r>
              <a:rPr lang="en-GB" i="1" dirty="0"/>
              <a:t> get chosen, so if you have loads of experience, you’ve got no problem”</a:t>
            </a:r>
          </a:p>
          <a:p>
            <a:pPr marL="457200" lvl="1" indent="0">
              <a:lnSpc>
                <a:spcPct val="110000"/>
              </a:lnSpc>
              <a:buNone/>
            </a:pPr>
            <a:r>
              <a:rPr lang="en-GB" sz="2000" dirty="0" err="1"/>
              <a:t>Kenan</a:t>
            </a:r>
            <a:r>
              <a:rPr lang="en-GB" sz="2000" dirty="0"/>
              <a:t>, 18, Coventry</a:t>
            </a:r>
          </a:p>
          <a:p>
            <a:pPr marL="457200" lvl="1" indent="0">
              <a:buNone/>
            </a:pPr>
            <a:endParaRPr lang="en-GB" dirty="0" smtClean="0"/>
          </a:p>
          <a:p>
            <a:pPr marL="457200" lvl="1" indent="0">
              <a:buNone/>
            </a:pPr>
            <a:endParaRPr lang="en-GB" dirty="0"/>
          </a:p>
          <a:p>
            <a:pPr marL="457200" lvl="1" indent="0">
              <a:buNone/>
            </a:pPr>
            <a:endParaRPr lang="en-GB" dirty="0" smtClean="0"/>
          </a:p>
          <a:p>
            <a:pPr marL="457200" lvl="1" indent="0">
              <a:lnSpc>
                <a:spcPct val="120000"/>
              </a:lnSpc>
              <a:buNone/>
            </a:pPr>
            <a:endParaRPr lang="en-GB" sz="5000" i="1" dirty="0"/>
          </a:p>
          <a:p>
            <a:pPr marL="457200" lvl="1" indent="0">
              <a:lnSpc>
                <a:spcPct val="120000"/>
              </a:lnSpc>
              <a:buNone/>
            </a:pPr>
            <a:endParaRPr lang="en-GB" sz="5000" i="1" dirty="0" smtClean="0"/>
          </a:p>
        </p:txBody>
      </p:sp>
    </p:spTree>
    <p:extLst>
      <p:ext uri="{BB962C8B-B14F-4D97-AF65-F5344CB8AC3E}">
        <p14:creationId xmlns:p14="http://schemas.microsoft.com/office/powerpoint/2010/main" val="75310024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Autofit/>
          </a:bodyPr>
          <a:lstStyle/>
          <a:p>
            <a:pPr lvl="1" algn="ctr" rtl="0">
              <a:spcBef>
                <a:spcPct val="0"/>
              </a:spcBef>
            </a:pPr>
            <a:r>
              <a:rPr lang="en-GB" sz="3200" dirty="0" smtClean="0">
                <a:solidFill>
                  <a:srgbClr val="1F497D"/>
                </a:solidFill>
                <a:latin typeface="+mj-lt"/>
              </a:rPr>
              <a:t>Work experience can </a:t>
            </a:r>
            <a:r>
              <a:rPr lang="en-GB" sz="3200" dirty="0" smtClean="0">
                <a:solidFill>
                  <a:srgbClr val="376092"/>
                </a:solidFill>
                <a:latin typeface="+mj-lt"/>
              </a:rPr>
              <a:t>particularly important</a:t>
            </a:r>
            <a:br>
              <a:rPr lang="en-GB" sz="3200" dirty="0" smtClean="0">
                <a:solidFill>
                  <a:srgbClr val="376092"/>
                </a:solidFill>
                <a:latin typeface="+mj-lt"/>
              </a:rPr>
            </a:br>
            <a:endParaRPr lang="en-GB" sz="3200" dirty="0">
              <a:solidFill>
                <a:srgbClr val="376092"/>
              </a:solidFill>
              <a:latin typeface="+mj-lt"/>
            </a:endParaRPr>
          </a:p>
        </p:txBody>
      </p:sp>
      <p:sp>
        <p:nvSpPr>
          <p:cNvPr id="3" name="Content Placeholder 2"/>
          <p:cNvSpPr>
            <a:spLocks noGrp="1"/>
          </p:cNvSpPr>
          <p:nvPr>
            <p:ph idx="1"/>
          </p:nvPr>
        </p:nvSpPr>
        <p:spPr>
          <a:xfrm>
            <a:off x="457200" y="1124744"/>
            <a:ext cx="8229600" cy="5472608"/>
          </a:xfrm>
        </p:spPr>
        <p:txBody>
          <a:bodyPr>
            <a:normAutofit lnSpcReduction="10000"/>
          </a:bodyPr>
          <a:lstStyle/>
          <a:p>
            <a:pPr lvl="1"/>
            <a:r>
              <a:rPr lang="en-GB" dirty="0" smtClean="0"/>
              <a:t>For those who want to find work quickly and easily</a:t>
            </a:r>
            <a:endParaRPr lang="en-GB" dirty="0"/>
          </a:p>
          <a:p>
            <a:pPr lvl="1"/>
            <a:r>
              <a:rPr lang="en-GB" dirty="0" smtClean="0"/>
              <a:t>….who want to work part-time to fit around study, family commitments, etc.</a:t>
            </a:r>
            <a:endParaRPr lang="en-GB" dirty="0"/>
          </a:p>
          <a:p>
            <a:pPr lvl="1"/>
            <a:r>
              <a:rPr lang="en-GB" dirty="0" smtClean="0"/>
              <a:t>…..who want to try out particular types of work</a:t>
            </a:r>
          </a:p>
          <a:p>
            <a:pPr lvl="1"/>
            <a:r>
              <a:rPr lang="en-GB" b="1" dirty="0" smtClean="0"/>
              <a:t>……have </a:t>
            </a:r>
            <a:r>
              <a:rPr lang="en-GB" b="1" dirty="0"/>
              <a:t>no other routes into the labour </a:t>
            </a:r>
            <a:r>
              <a:rPr lang="en-GB" b="1" dirty="0" smtClean="0"/>
              <a:t>market</a:t>
            </a:r>
          </a:p>
          <a:p>
            <a:pPr lvl="1"/>
            <a:endParaRPr lang="en-GB" b="1" dirty="0"/>
          </a:p>
          <a:p>
            <a:pPr marL="0" indent="0">
              <a:buNone/>
            </a:pPr>
            <a:r>
              <a:rPr lang="en-GB" dirty="0" smtClean="0"/>
              <a:t>“</a:t>
            </a:r>
            <a:r>
              <a:rPr lang="en-GB" i="1" dirty="0" smtClean="0"/>
              <a:t>It’s </a:t>
            </a:r>
            <a:r>
              <a:rPr lang="en-GB" i="1" dirty="0"/>
              <a:t>not the best jobs but it’s something that gets you money, you know, puts money in the back of your pocket, you know, got to grab what you take, </a:t>
            </a:r>
            <a:r>
              <a:rPr lang="en-GB" i="1" dirty="0" smtClean="0"/>
              <a:t>basically.</a:t>
            </a:r>
            <a:r>
              <a:rPr lang="en-GB" dirty="0" smtClean="0"/>
              <a:t>”</a:t>
            </a:r>
            <a:endParaRPr lang="en-GB" dirty="0" smtClean="0"/>
          </a:p>
          <a:p>
            <a:pPr marL="0" indent="0">
              <a:buNone/>
            </a:pPr>
            <a:r>
              <a:rPr lang="en-GB" sz="2200" dirty="0" smtClean="0"/>
              <a:t>Steven, 18, Coventry</a:t>
            </a:r>
            <a:endParaRPr lang="en-GB" sz="2200" dirty="0"/>
          </a:p>
          <a:p>
            <a:pPr lvl="1"/>
            <a:endParaRPr lang="en-GB" b="1" dirty="0"/>
          </a:p>
          <a:p>
            <a:pPr lvl="1"/>
            <a:endParaRPr lang="en-GB" dirty="0"/>
          </a:p>
          <a:p>
            <a:endParaRPr lang="en-GB" dirty="0"/>
          </a:p>
        </p:txBody>
      </p:sp>
    </p:spTree>
    <p:extLst>
      <p:ext uri="{BB962C8B-B14F-4D97-AF65-F5344CB8AC3E}">
        <p14:creationId xmlns:p14="http://schemas.microsoft.com/office/powerpoint/2010/main" val="237370650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solidFill>
                  <a:srgbClr val="1F497D"/>
                </a:solidFill>
              </a:rPr>
              <a:t>Work experience develops basic skills and confidence</a:t>
            </a:r>
            <a:endParaRPr lang="en-GB" sz="3200" dirty="0"/>
          </a:p>
        </p:txBody>
      </p:sp>
      <p:sp>
        <p:nvSpPr>
          <p:cNvPr id="3" name="Content Placeholder 2"/>
          <p:cNvSpPr>
            <a:spLocks noGrp="1"/>
          </p:cNvSpPr>
          <p:nvPr>
            <p:ph idx="1"/>
          </p:nvPr>
        </p:nvSpPr>
        <p:spPr>
          <a:xfrm>
            <a:off x="467544" y="1700808"/>
            <a:ext cx="8219256" cy="4425355"/>
          </a:xfrm>
        </p:spPr>
        <p:txBody>
          <a:bodyPr>
            <a:normAutofit lnSpcReduction="10000"/>
          </a:bodyPr>
          <a:lstStyle/>
          <a:p>
            <a:r>
              <a:rPr lang="en-GB" dirty="0" smtClean="0"/>
              <a:t>Importance of soft skills, directly and </a:t>
            </a:r>
            <a:r>
              <a:rPr lang="en-GB" dirty="0" smtClean="0"/>
              <a:t>indirectly:</a:t>
            </a:r>
          </a:p>
          <a:p>
            <a:pPr marL="0" indent="0">
              <a:buNone/>
            </a:pPr>
            <a:endParaRPr lang="en-GB" sz="2400" dirty="0"/>
          </a:p>
          <a:p>
            <a:pPr marL="0" indent="0">
              <a:buNone/>
            </a:pPr>
            <a:r>
              <a:rPr lang="en-GB" dirty="0" smtClean="0"/>
              <a:t>“</a:t>
            </a:r>
            <a:r>
              <a:rPr lang="en-GB" i="1" dirty="0" smtClean="0"/>
              <a:t>Before </a:t>
            </a:r>
            <a:r>
              <a:rPr lang="en-GB" i="1" dirty="0"/>
              <a:t>I started </a:t>
            </a:r>
            <a:r>
              <a:rPr lang="en-GB" i="1" dirty="0" smtClean="0"/>
              <a:t>my </a:t>
            </a:r>
            <a:r>
              <a:rPr lang="en-GB" i="1" dirty="0"/>
              <a:t>first job, I couldn’t talk to anyone, and after having a part-time job for about nearly two years, I could come into a place like this and talk to absolutely anyone, get </a:t>
            </a:r>
            <a:r>
              <a:rPr lang="en-GB" i="1" dirty="0" smtClean="0"/>
              <a:t>on </a:t>
            </a:r>
            <a:r>
              <a:rPr lang="en-GB" i="1" dirty="0"/>
              <a:t>with them and know what to </a:t>
            </a:r>
            <a:r>
              <a:rPr lang="en-GB" i="1" dirty="0" smtClean="0"/>
              <a:t>do basically</a:t>
            </a:r>
            <a:r>
              <a:rPr lang="en-GB" dirty="0" smtClean="0"/>
              <a:t>”</a:t>
            </a:r>
          </a:p>
          <a:p>
            <a:pPr marL="0" indent="0">
              <a:buNone/>
            </a:pPr>
            <a:r>
              <a:rPr lang="en-GB" sz="2400" dirty="0" smtClean="0"/>
              <a:t>Brett, 22, Birmingham</a:t>
            </a:r>
            <a:endParaRPr lang="en-GB" sz="2400" dirty="0"/>
          </a:p>
        </p:txBody>
      </p:sp>
    </p:spTree>
    <p:extLst>
      <p:ext uri="{BB962C8B-B14F-4D97-AF65-F5344CB8AC3E}">
        <p14:creationId xmlns:p14="http://schemas.microsoft.com/office/powerpoint/2010/main" val="403080740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en-GB" sz="3200" dirty="0">
                <a:solidFill>
                  <a:srgbClr val="376092"/>
                </a:solidFill>
              </a:rPr>
              <a:t>Instrumental </a:t>
            </a:r>
            <a:r>
              <a:rPr lang="en-GB" sz="3200" dirty="0" smtClean="0">
                <a:solidFill>
                  <a:srgbClr val="376092"/>
                </a:solidFill>
              </a:rPr>
              <a:t>value - </a:t>
            </a:r>
            <a:r>
              <a:rPr lang="en-GB" sz="3200" dirty="0" smtClean="0">
                <a:solidFill>
                  <a:srgbClr val="1F497D"/>
                </a:solidFill>
              </a:rPr>
              <a:t>Personal attributes</a:t>
            </a:r>
            <a:endParaRPr lang="en-GB" sz="3200" dirty="0">
              <a:solidFill>
                <a:srgbClr val="1F497D"/>
              </a:solidFill>
            </a:endParaRPr>
          </a:p>
        </p:txBody>
      </p:sp>
      <p:sp>
        <p:nvSpPr>
          <p:cNvPr id="3" name="Content Placeholder 2"/>
          <p:cNvSpPr>
            <a:spLocks noGrp="1"/>
          </p:cNvSpPr>
          <p:nvPr>
            <p:ph idx="1"/>
          </p:nvPr>
        </p:nvSpPr>
        <p:spPr>
          <a:xfrm>
            <a:off x="457200" y="1124744"/>
            <a:ext cx="8229600" cy="5001419"/>
          </a:xfrm>
        </p:spPr>
        <p:txBody>
          <a:bodyPr>
            <a:normAutofit/>
          </a:bodyPr>
          <a:lstStyle/>
          <a:p>
            <a:pPr marL="0" indent="0">
              <a:buNone/>
            </a:pPr>
            <a:endParaRPr lang="en-GB" dirty="0" smtClean="0"/>
          </a:p>
          <a:p>
            <a:r>
              <a:rPr lang="en-GB" dirty="0" smtClean="0"/>
              <a:t>Having had a job shows that you have the characteristics and attributes necessary to have a job – you are ‘job </a:t>
            </a:r>
            <a:r>
              <a:rPr lang="en-GB" dirty="0" smtClean="0"/>
              <a:t>ready’</a:t>
            </a:r>
            <a:endParaRPr lang="en-GB" dirty="0" smtClean="0"/>
          </a:p>
          <a:p>
            <a:pPr marL="0" indent="0">
              <a:buNone/>
            </a:pPr>
            <a:endParaRPr lang="en-GB" dirty="0" smtClean="0"/>
          </a:p>
          <a:p>
            <a:r>
              <a:rPr lang="en-GB" dirty="0" smtClean="0"/>
              <a:t>Overcoming </a:t>
            </a:r>
            <a:r>
              <a:rPr lang="en-GB" dirty="0" smtClean="0"/>
              <a:t>stereotypes:</a:t>
            </a:r>
            <a:endParaRPr lang="en-GB" dirty="0" smtClean="0"/>
          </a:p>
          <a:p>
            <a:pPr lvl="1"/>
            <a:r>
              <a:rPr lang="en-GB" dirty="0" smtClean="0"/>
              <a:t>young people are lazy, unreliable, unwilling</a:t>
            </a:r>
          </a:p>
          <a:p>
            <a:pPr lvl="1"/>
            <a:r>
              <a:rPr lang="en-GB" dirty="0" smtClean="0"/>
              <a:t>racial and religious stereotypes</a:t>
            </a:r>
            <a:endParaRPr lang="en-GB" dirty="0"/>
          </a:p>
        </p:txBody>
      </p:sp>
    </p:spTree>
    <p:extLst>
      <p:ext uri="{BB962C8B-B14F-4D97-AF65-F5344CB8AC3E}">
        <p14:creationId xmlns:p14="http://schemas.microsoft.com/office/powerpoint/2010/main" val="426180854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a:bodyPr>
          <a:lstStyle/>
          <a:p>
            <a:pPr algn="ctr"/>
            <a:r>
              <a:rPr lang="en-GB" sz="3200" dirty="0" smtClean="0">
                <a:solidFill>
                  <a:srgbClr val="1F497D"/>
                </a:solidFill>
              </a:rPr>
              <a:t>Obtaining Qualifications (</a:t>
            </a:r>
            <a:r>
              <a:rPr lang="en-GB" sz="3200" dirty="0" err="1" smtClean="0">
                <a:solidFill>
                  <a:srgbClr val="1F497D"/>
                </a:solidFill>
              </a:rPr>
              <a:t>i</a:t>
            </a:r>
            <a:r>
              <a:rPr lang="en-GB" sz="3200" dirty="0" smtClean="0">
                <a:solidFill>
                  <a:srgbClr val="1F497D"/>
                </a:solidFill>
              </a:rPr>
              <a:t>)</a:t>
            </a:r>
            <a:endParaRPr lang="en-GB" sz="3200" dirty="0">
              <a:solidFill>
                <a:srgbClr val="1F497D"/>
              </a:solidFill>
            </a:endParaRPr>
          </a:p>
        </p:txBody>
      </p:sp>
      <p:sp>
        <p:nvSpPr>
          <p:cNvPr id="3" name="Content Placeholder 2"/>
          <p:cNvSpPr>
            <a:spLocks noGrp="1"/>
          </p:cNvSpPr>
          <p:nvPr>
            <p:ph idx="1"/>
          </p:nvPr>
        </p:nvSpPr>
        <p:spPr>
          <a:xfrm>
            <a:off x="457200" y="836712"/>
            <a:ext cx="8229600" cy="5616624"/>
          </a:xfrm>
        </p:spPr>
        <p:txBody>
          <a:bodyPr>
            <a:normAutofit fontScale="70000" lnSpcReduction="20000"/>
          </a:bodyPr>
          <a:lstStyle/>
          <a:p>
            <a:pPr marL="0" indent="0">
              <a:buNone/>
            </a:pPr>
            <a:endParaRPr lang="en-GB" sz="4100" dirty="0" smtClean="0"/>
          </a:p>
          <a:p>
            <a:pPr marL="0" indent="0">
              <a:buNone/>
            </a:pPr>
            <a:r>
              <a:rPr lang="en-GB" sz="4100" dirty="0" smtClean="0"/>
              <a:t>Earning and learning as a route to gaining qualifications or to make up for not having </a:t>
            </a:r>
            <a:r>
              <a:rPr lang="en-GB" sz="4100" dirty="0" smtClean="0"/>
              <a:t>them:</a:t>
            </a:r>
            <a:endParaRPr lang="en-GB" sz="4100" dirty="0" smtClean="0"/>
          </a:p>
          <a:p>
            <a:pPr marL="0" indent="0">
              <a:buNone/>
            </a:pPr>
            <a:endParaRPr lang="en-GB" dirty="0" smtClean="0"/>
          </a:p>
          <a:p>
            <a:pPr marL="0" indent="0">
              <a:buNone/>
            </a:pPr>
            <a:r>
              <a:rPr lang="en-GB" sz="3800" dirty="0"/>
              <a:t>“</a:t>
            </a:r>
            <a:r>
              <a:rPr lang="en-GB" sz="3800" i="1" dirty="0"/>
              <a:t>Apprenticeships are probably the easiest way of getting like into work</a:t>
            </a:r>
            <a:r>
              <a:rPr lang="en-GB" sz="3800" dirty="0"/>
              <a:t>”</a:t>
            </a:r>
          </a:p>
          <a:p>
            <a:pPr marL="0" indent="0">
              <a:buNone/>
            </a:pPr>
            <a:r>
              <a:rPr lang="en-GB" sz="2400" dirty="0"/>
              <a:t>David, 21, Coventry</a:t>
            </a:r>
          </a:p>
          <a:p>
            <a:pPr marL="0" indent="0">
              <a:buNone/>
            </a:pPr>
            <a:endParaRPr lang="en-GB" dirty="0" smtClean="0"/>
          </a:p>
          <a:p>
            <a:pPr marL="0" indent="0">
              <a:buNone/>
            </a:pPr>
            <a:r>
              <a:rPr lang="en-GB" sz="3800" dirty="0" smtClean="0"/>
              <a:t>“</a:t>
            </a:r>
            <a:r>
              <a:rPr lang="en-GB" sz="3800" i="1" dirty="0" smtClean="0"/>
              <a:t>It’s </a:t>
            </a:r>
            <a:r>
              <a:rPr lang="en-GB" sz="3800" i="1" dirty="0"/>
              <a:t>alright having the social life, going out after school with your mates or messing around in maths or stuff like that, but you need your GCSEs, you need to know the stuff, if you </a:t>
            </a:r>
            <a:r>
              <a:rPr lang="en-GB" sz="3800" i="1" dirty="0" err="1"/>
              <a:t>wanna</a:t>
            </a:r>
            <a:r>
              <a:rPr lang="en-GB" sz="3800" i="1" dirty="0"/>
              <a:t> go somewhere in life you don’t </a:t>
            </a:r>
            <a:r>
              <a:rPr lang="en-GB" sz="3800" i="1" dirty="0" err="1"/>
              <a:t>wanna</a:t>
            </a:r>
            <a:r>
              <a:rPr lang="en-GB" sz="3800" i="1" dirty="0"/>
              <a:t> be how I </a:t>
            </a:r>
            <a:r>
              <a:rPr lang="en-GB" sz="3800" i="1" dirty="0" smtClean="0"/>
              <a:t>was</a:t>
            </a:r>
            <a:r>
              <a:rPr lang="en-GB" sz="3800" dirty="0" smtClean="0"/>
              <a:t>”</a:t>
            </a:r>
          </a:p>
          <a:p>
            <a:pPr marL="0" indent="0">
              <a:buNone/>
            </a:pPr>
            <a:r>
              <a:rPr lang="en-GB" sz="2000" dirty="0"/>
              <a:t>Amy, 19, </a:t>
            </a:r>
            <a:r>
              <a:rPr lang="en-GB" sz="2000" dirty="0" smtClean="0"/>
              <a:t>Coventry</a:t>
            </a:r>
            <a:endParaRPr lang="en-GB" dirty="0" smtClean="0"/>
          </a:p>
        </p:txBody>
      </p:sp>
    </p:spTree>
    <p:extLst>
      <p:ext uri="{BB962C8B-B14F-4D97-AF65-F5344CB8AC3E}">
        <p14:creationId xmlns:p14="http://schemas.microsoft.com/office/powerpoint/2010/main" val="39018742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r>
              <a:rPr lang="en-GB" sz="3200" dirty="0" smtClean="0">
                <a:solidFill>
                  <a:srgbClr val="1F497D"/>
                </a:solidFill>
              </a:rPr>
              <a:t>Obtaining Qualifications (ii)</a:t>
            </a:r>
            <a:endParaRPr lang="en-GB" sz="3200" dirty="0"/>
          </a:p>
        </p:txBody>
      </p:sp>
      <p:sp>
        <p:nvSpPr>
          <p:cNvPr id="3" name="Content Placeholder 2"/>
          <p:cNvSpPr>
            <a:spLocks noGrp="1"/>
          </p:cNvSpPr>
          <p:nvPr>
            <p:ph idx="1"/>
          </p:nvPr>
        </p:nvSpPr>
        <p:spPr>
          <a:xfrm>
            <a:off x="457200" y="1052736"/>
            <a:ext cx="8229600" cy="5472608"/>
          </a:xfrm>
        </p:spPr>
        <p:txBody>
          <a:bodyPr>
            <a:normAutofit/>
          </a:bodyPr>
          <a:lstStyle/>
          <a:p>
            <a:pPr marL="0" indent="0">
              <a:buNone/>
            </a:pPr>
            <a:r>
              <a:rPr lang="en-GB" b="1" dirty="0" smtClean="0"/>
              <a:t>Apprenticeships</a:t>
            </a:r>
            <a:endParaRPr lang="en-GB" b="1" i="1" dirty="0" smtClean="0"/>
          </a:p>
          <a:p>
            <a:pPr marL="0" indent="0">
              <a:buNone/>
            </a:pPr>
            <a:endParaRPr lang="en-GB" sz="2000" b="1" dirty="0" smtClean="0"/>
          </a:p>
          <a:p>
            <a:pPr marL="0" indent="0">
              <a:buNone/>
            </a:pPr>
            <a:r>
              <a:rPr lang="en-GB" sz="3000" i="1" dirty="0" smtClean="0"/>
              <a:t>“If </a:t>
            </a:r>
            <a:r>
              <a:rPr lang="en-GB" sz="3000" i="1" dirty="0"/>
              <a:t>it was </a:t>
            </a:r>
            <a:r>
              <a:rPr lang="en-GB" sz="3000" i="1" dirty="0" smtClean="0"/>
              <a:t>just </a:t>
            </a:r>
            <a:r>
              <a:rPr lang="en-GB" sz="3000" i="1" dirty="0"/>
              <a:t>like work experience </a:t>
            </a:r>
            <a:r>
              <a:rPr lang="en-GB" sz="3000" i="1" dirty="0" smtClean="0"/>
              <a:t>for </a:t>
            </a:r>
            <a:r>
              <a:rPr lang="en-GB" sz="3000" i="1" dirty="0"/>
              <a:t>these four years, rather than getting a qualification or a degree, I think I would have gone for a degree, just to have something to fall back </a:t>
            </a:r>
            <a:r>
              <a:rPr lang="en-GB" sz="3000" i="1" dirty="0" smtClean="0"/>
              <a:t>on. In case I </a:t>
            </a:r>
            <a:r>
              <a:rPr lang="en-GB" sz="3000" i="1" dirty="0"/>
              <a:t>didn’t like </a:t>
            </a:r>
            <a:r>
              <a:rPr lang="en-GB" sz="3000" dirty="0"/>
              <a:t>[it] </a:t>
            </a:r>
            <a:r>
              <a:rPr lang="en-GB" sz="3000" i="1" dirty="0"/>
              <a:t>say then if I didn’t have any qualification I wouldn’t be able to go into any other field so it would be a lot more of a risk, I feel, if there wasn’t a qualification at the end of </a:t>
            </a:r>
            <a:r>
              <a:rPr lang="en-GB" sz="3000" i="1" dirty="0" smtClean="0"/>
              <a:t>it”</a:t>
            </a:r>
          </a:p>
          <a:p>
            <a:pPr marL="0" indent="0">
              <a:buNone/>
            </a:pPr>
            <a:r>
              <a:rPr lang="en-GB" sz="2200" dirty="0" err="1" smtClean="0"/>
              <a:t>Tamsin</a:t>
            </a:r>
            <a:r>
              <a:rPr lang="en-GB" sz="2200" dirty="0" smtClean="0"/>
              <a:t>, 18, Birmingham</a:t>
            </a:r>
            <a:endParaRPr lang="en-GB" sz="2200" dirty="0"/>
          </a:p>
          <a:p>
            <a:endParaRPr lang="en-GB" dirty="0"/>
          </a:p>
        </p:txBody>
      </p:sp>
    </p:spTree>
    <p:extLst>
      <p:ext uri="{BB962C8B-B14F-4D97-AF65-F5344CB8AC3E}">
        <p14:creationId xmlns:p14="http://schemas.microsoft.com/office/powerpoint/2010/main" val="1985558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solidFill>
                  <a:srgbClr val="1F497D"/>
                </a:solidFill>
              </a:rPr>
              <a:t>…but not always!</a:t>
            </a:r>
            <a:endParaRPr lang="en-GB" sz="3600" dirty="0"/>
          </a:p>
        </p:txBody>
      </p:sp>
      <p:sp>
        <p:nvSpPr>
          <p:cNvPr id="3" name="Content Placeholder 2"/>
          <p:cNvSpPr>
            <a:spLocks noGrp="1"/>
          </p:cNvSpPr>
          <p:nvPr>
            <p:ph idx="1"/>
          </p:nvPr>
        </p:nvSpPr>
        <p:spPr>
          <a:xfrm>
            <a:off x="457200" y="1412776"/>
            <a:ext cx="8229600" cy="4713387"/>
          </a:xfrm>
        </p:spPr>
        <p:txBody>
          <a:bodyPr>
            <a:normAutofit/>
          </a:bodyPr>
          <a:lstStyle/>
          <a:p>
            <a:pPr marL="0" indent="0">
              <a:buNone/>
            </a:pPr>
            <a:endParaRPr lang="en-GB" dirty="0" smtClean="0"/>
          </a:p>
          <a:p>
            <a:pPr marL="0" indent="0">
              <a:buNone/>
            </a:pPr>
            <a:r>
              <a:rPr lang="en-GB" dirty="0" smtClean="0"/>
              <a:t>“</a:t>
            </a:r>
            <a:r>
              <a:rPr lang="en-GB" i="1" dirty="0"/>
              <a:t>I don’t understand retail because retail say that you need maths and English but with the technology that we’ve got we don’t need to know anything, like technically, because the cash </a:t>
            </a:r>
            <a:r>
              <a:rPr lang="en-GB" i="1" dirty="0" err="1"/>
              <a:t>machine’ll</a:t>
            </a:r>
            <a:r>
              <a:rPr lang="en-GB" i="1" dirty="0"/>
              <a:t> sort everything out for you, so technically you don’t need nothing</a:t>
            </a:r>
            <a:r>
              <a:rPr lang="en-GB" dirty="0"/>
              <a:t>”</a:t>
            </a:r>
          </a:p>
          <a:p>
            <a:pPr marL="0" indent="0">
              <a:buNone/>
            </a:pPr>
            <a:r>
              <a:rPr lang="en-GB" sz="2000" dirty="0"/>
              <a:t>Demi, 17, Birmingham</a:t>
            </a:r>
          </a:p>
          <a:p>
            <a:endParaRPr lang="en-GB" dirty="0"/>
          </a:p>
        </p:txBody>
      </p:sp>
    </p:spTree>
    <p:extLst>
      <p:ext uri="{BB962C8B-B14F-4D97-AF65-F5344CB8AC3E}">
        <p14:creationId xmlns:p14="http://schemas.microsoft.com/office/powerpoint/2010/main" val="131697355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solidFill>
                  <a:srgbClr val="376092"/>
                </a:solidFill>
              </a:rPr>
              <a:t>How work experience can work to </a:t>
            </a:r>
            <a:r>
              <a:rPr lang="en-US" sz="3200" i="1" dirty="0" smtClean="0">
                <a:solidFill>
                  <a:srgbClr val="376092"/>
                </a:solidFill>
              </a:rPr>
              <a:t>restrict or limit</a:t>
            </a:r>
            <a:r>
              <a:rPr lang="en-US" sz="3200" dirty="0" smtClean="0">
                <a:solidFill>
                  <a:srgbClr val="376092"/>
                </a:solidFill>
              </a:rPr>
              <a:t> job and career opportunities</a:t>
            </a:r>
            <a:endParaRPr lang="en-US" sz="3200" dirty="0">
              <a:solidFill>
                <a:srgbClr val="376092"/>
              </a:solidFill>
            </a:endParaRPr>
          </a:p>
        </p:txBody>
      </p:sp>
      <p:sp>
        <p:nvSpPr>
          <p:cNvPr id="3" name="Content Placeholder 2"/>
          <p:cNvSpPr>
            <a:spLocks noGrp="1"/>
          </p:cNvSpPr>
          <p:nvPr>
            <p:ph idx="1"/>
          </p:nvPr>
        </p:nvSpPr>
        <p:spPr>
          <a:xfrm>
            <a:off x="467544" y="1700808"/>
            <a:ext cx="8219256" cy="4425355"/>
          </a:xfrm>
        </p:spPr>
        <p:txBody>
          <a:bodyPr/>
          <a:lstStyle/>
          <a:p>
            <a:pPr>
              <a:lnSpc>
                <a:spcPct val="130000"/>
              </a:lnSpc>
            </a:pPr>
            <a:r>
              <a:rPr lang="en-US" dirty="0" smtClean="0"/>
              <a:t>By its absence </a:t>
            </a:r>
          </a:p>
          <a:p>
            <a:pPr>
              <a:lnSpc>
                <a:spcPct val="130000"/>
              </a:lnSpc>
            </a:pPr>
            <a:r>
              <a:rPr lang="en-US" dirty="0" smtClean="0"/>
              <a:t>By not being the ‘right kind’</a:t>
            </a:r>
          </a:p>
          <a:p>
            <a:pPr>
              <a:lnSpc>
                <a:spcPct val="130000"/>
              </a:lnSpc>
            </a:pPr>
            <a:r>
              <a:rPr lang="en-US" dirty="0" smtClean="0"/>
              <a:t>By conflicting with the aspirations to study</a:t>
            </a:r>
          </a:p>
          <a:p>
            <a:pPr>
              <a:lnSpc>
                <a:spcPct val="130000"/>
              </a:lnSpc>
            </a:pPr>
            <a:r>
              <a:rPr lang="en-US" dirty="0" smtClean="0"/>
              <a:t>By needing money to earn money</a:t>
            </a:r>
          </a:p>
          <a:p>
            <a:pPr>
              <a:lnSpc>
                <a:spcPct val="130000"/>
              </a:lnSpc>
            </a:pPr>
            <a:r>
              <a:rPr lang="en-US" dirty="0" smtClean="0"/>
              <a:t>By competitive pressures</a:t>
            </a:r>
          </a:p>
          <a:p>
            <a:endParaRPr lang="en-US" dirty="0" smtClean="0"/>
          </a:p>
        </p:txBody>
      </p:sp>
    </p:spTree>
    <p:extLst>
      <p:ext uri="{BB962C8B-B14F-4D97-AF65-F5344CB8AC3E}">
        <p14:creationId xmlns:p14="http://schemas.microsoft.com/office/powerpoint/2010/main" val="282607675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solidFill>
                  <a:srgbClr val="376092"/>
                </a:solidFill>
              </a:rPr>
              <a:t>A deficit of work experience; and the vicious circle this can create</a:t>
            </a:r>
            <a:endParaRPr lang="en-US" sz="3200" dirty="0">
              <a:solidFill>
                <a:srgbClr val="376092"/>
              </a:solidFill>
            </a:endParaRPr>
          </a:p>
        </p:txBody>
      </p:sp>
      <p:sp>
        <p:nvSpPr>
          <p:cNvPr id="3" name="Content Placeholder 2"/>
          <p:cNvSpPr>
            <a:spLocks noGrp="1"/>
          </p:cNvSpPr>
          <p:nvPr>
            <p:ph idx="1"/>
          </p:nvPr>
        </p:nvSpPr>
        <p:spPr>
          <a:xfrm>
            <a:off x="539552" y="1484784"/>
            <a:ext cx="8229600" cy="5184576"/>
          </a:xfrm>
        </p:spPr>
        <p:txBody>
          <a:bodyPr>
            <a:normAutofit fontScale="77500" lnSpcReduction="20000"/>
          </a:bodyPr>
          <a:lstStyle/>
          <a:p>
            <a:pPr marL="0" indent="0">
              <a:buNone/>
            </a:pPr>
            <a:r>
              <a:rPr lang="en-GB" dirty="0" smtClean="0"/>
              <a:t>“</a:t>
            </a:r>
            <a:r>
              <a:rPr lang="en-GB" sz="3600" i="1" dirty="0" smtClean="0"/>
              <a:t>I </a:t>
            </a:r>
            <a:r>
              <a:rPr lang="en-GB" sz="3600" i="1" dirty="0"/>
              <a:t>think it’s hard because no one wants to employ someone’s who’s got no experience, then no one will employ them to get the experience and then they can’t get a </a:t>
            </a:r>
            <a:r>
              <a:rPr lang="en-GB" sz="3600" i="1" dirty="0" smtClean="0"/>
              <a:t>job</a:t>
            </a:r>
            <a:r>
              <a:rPr lang="en-GB" sz="3600" dirty="0" smtClean="0"/>
              <a:t>.”</a:t>
            </a:r>
            <a:endParaRPr lang="en-GB" sz="3600" dirty="0"/>
          </a:p>
          <a:p>
            <a:pPr marL="0" indent="0">
              <a:buNone/>
            </a:pPr>
            <a:r>
              <a:rPr lang="en-GB" sz="2600" dirty="0" err="1" smtClean="0"/>
              <a:t>Kema</a:t>
            </a:r>
            <a:r>
              <a:rPr lang="en-GB" sz="2600" dirty="0" smtClean="0"/>
              <a:t>, female, 17, Leicester</a:t>
            </a:r>
          </a:p>
          <a:p>
            <a:pPr marL="0" indent="0">
              <a:buNone/>
            </a:pPr>
            <a:endParaRPr lang="en-GB" dirty="0"/>
          </a:p>
          <a:p>
            <a:pPr marL="0" indent="0">
              <a:buNone/>
            </a:pPr>
            <a:r>
              <a:rPr lang="en-GB" dirty="0" smtClean="0"/>
              <a:t>[…] </a:t>
            </a:r>
            <a:r>
              <a:rPr lang="en-GB" sz="3600" dirty="0" smtClean="0"/>
              <a:t>“</a:t>
            </a:r>
            <a:r>
              <a:rPr lang="en-GB" sz="3600" i="1" dirty="0" smtClean="0"/>
              <a:t>but </a:t>
            </a:r>
            <a:r>
              <a:rPr lang="en-GB" sz="3600" i="1" dirty="0"/>
              <a:t>then a lot of jobs </a:t>
            </a:r>
            <a:r>
              <a:rPr lang="en-GB" sz="3600" dirty="0" smtClean="0"/>
              <a:t>[are] </a:t>
            </a:r>
            <a:r>
              <a:rPr lang="en-GB" sz="3600" i="1" dirty="0" smtClean="0"/>
              <a:t>asking </a:t>
            </a:r>
            <a:r>
              <a:rPr lang="en-GB" sz="3600" i="1" dirty="0"/>
              <a:t>for experience as well, </a:t>
            </a:r>
            <a:r>
              <a:rPr lang="en-GB" sz="3600" dirty="0" smtClean="0"/>
              <a:t>[but] </a:t>
            </a:r>
            <a:r>
              <a:rPr lang="en-GB" sz="3600" i="1" dirty="0" smtClean="0"/>
              <a:t>you’re </a:t>
            </a:r>
            <a:r>
              <a:rPr lang="en-GB" sz="3600" i="1" dirty="0"/>
              <a:t>not give a man an opportunity to gain </a:t>
            </a:r>
            <a:r>
              <a:rPr lang="en-GB" sz="3600" i="1" dirty="0" smtClean="0"/>
              <a:t>experience, </a:t>
            </a:r>
            <a:r>
              <a:rPr lang="en-GB" sz="3600" dirty="0" smtClean="0"/>
              <a:t>[so] </a:t>
            </a:r>
            <a:r>
              <a:rPr lang="en-GB" sz="3600" i="1" dirty="0" smtClean="0"/>
              <a:t>how </a:t>
            </a:r>
            <a:r>
              <a:rPr lang="en-GB" sz="3600" i="1" dirty="0"/>
              <a:t>you supposed, how you supposed to take on someone with </a:t>
            </a:r>
            <a:r>
              <a:rPr lang="en-GB" sz="3600" i="1" dirty="0" smtClean="0"/>
              <a:t>experience</a:t>
            </a:r>
            <a:r>
              <a:rPr lang="en-GB" sz="3600" dirty="0" smtClean="0"/>
              <a:t>? […] </a:t>
            </a:r>
            <a:r>
              <a:rPr lang="en-GB" sz="3600" i="1" dirty="0"/>
              <a:t>they ask for experience but yet they don’t give no opportunity to gain </a:t>
            </a:r>
            <a:r>
              <a:rPr lang="en-GB" sz="3600" i="1" dirty="0" smtClean="0"/>
              <a:t>experience.”</a:t>
            </a:r>
            <a:r>
              <a:rPr lang="en-GB" sz="3600" dirty="0" smtClean="0"/>
              <a:t> </a:t>
            </a:r>
            <a:endParaRPr lang="en-GB" sz="3600" dirty="0"/>
          </a:p>
          <a:p>
            <a:pPr marL="0" indent="0">
              <a:buNone/>
            </a:pPr>
            <a:r>
              <a:rPr lang="en-GB" sz="2600" dirty="0" err="1" smtClean="0"/>
              <a:t>Azmil</a:t>
            </a:r>
            <a:r>
              <a:rPr lang="en-GB" sz="2600" dirty="0" smtClean="0"/>
              <a:t>, male, 19, Birmingham</a:t>
            </a:r>
            <a:endParaRPr lang="en-GB" sz="2600" dirty="0"/>
          </a:p>
          <a:p>
            <a:pPr marL="0" indent="0">
              <a:buNone/>
            </a:pPr>
            <a:endParaRPr lang="en-US" dirty="0"/>
          </a:p>
        </p:txBody>
      </p:sp>
    </p:spTree>
    <p:extLst>
      <p:ext uri="{BB962C8B-B14F-4D97-AF65-F5344CB8AC3E}">
        <p14:creationId xmlns:p14="http://schemas.microsoft.com/office/powerpoint/2010/main" val="58049791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solidFill>
                  <a:srgbClr val="376092"/>
                </a:solidFill>
              </a:rPr>
              <a:t>A deficit of work experience; and feeling excluded</a:t>
            </a:r>
            <a:endParaRPr lang="en-US" sz="3200" dirty="0">
              <a:solidFill>
                <a:srgbClr val="376092"/>
              </a:solidFill>
            </a:endParaRPr>
          </a:p>
        </p:txBody>
      </p:sp>
      <p:sp>
        <p:nvSpPr>
          <p:cNvPr id="3" name="Content Placeholder 2"/>
          <p:cNvSpPr>
            <a:spLocks noGrp="1"/>
          </p:cNvSpPr>
          <p:nvPr>
            <p:ph idx="1"/>
          </p:nvPr>
        </p:nvSpPr>
        <p:spPr>
          <a:xfrm>
            <a:off x="323528" y="1556792"/>
            <a:ext cx="8363272" cy="4896544"/>
          </a:xfrm>
        </p:spPr>
        <p:txBody>
          <a:bodyPr>
            <a:normAutofit fontScale="70000" lnSpcReduction="20000"/>
          </a:bodyPr>
          <a:lstStyle/>
          <a:p>
            <a:pPr marL="0" indent="0">
              <a:buNone/>
            </a:pPr>
            <a:r>
              <a:rPr lang="en-GB" dirty="0" smtClean="0"/>
              <a:t>“</a:t>
            </a:r>
            <a:r>
              <a:rPr lang="en-GB" i="1" dirty="0" smtClean="0"/>
              <a:t>It’s like I don’t like writing my name, kind of thing because </a:t>
            </a:r>
            <a:r>
              <a:rPr lang="en-GB" dirty="0" smtClean="0"/>
              <a:t>[…] </a:t>
            </a:r>
            <a:r>
              <a:rPr lang="en-GB" i="1" dirty="0" smtClean="0"/>
              <a:t>I don’t want people to know I’m Muslim ‘cause of the discrimination of them not giving me a job </a:t>
            </a:r>
            <a:r>
              <a:rPr lang="en-GB" dirty="0" smtClean="0"/>
              <a:t>[…] </a:t>
            </a:r>
            <a:r>
              <a:rPr lang="en-GB" i="1" dirty="0" smtClean="0"/>
              <a:t>I don’t really want people to know, it’s like, it’s not like I’m ashamed, it’s just that it’s </a:t>
            </a:r>
            <a:r>
              <a:rPr lang="en-GB" i="1" dirty="0" err="1" smtClean="0"/>
              <a:t>gonna</a:t>
            </a:r>
            <a:r>
              <a:rPr lang="en-GB" i="1" dirty="0" smtClean="0"/>
              <a:t> stop opportunities.</a:t>
            </a:r>
            <a:r>
              <a:rPr lang="en-GB" dirty="0" smtClean="0"/>
              <a:t>” </a:t>
            </a:r>
            <a:r>
              <a:rPr lang="en-GB" sz="2900" dirty="0" err="1" smtClean="0"/>
              <a:t>Aaeesha</a:t>
            </a:r>
            <a:r>
              <a:rPr lang="en-GB" sz="2900" dirty="0"/>
              <a:t>, 17, female, </a:t>
            </a:r>
            <a:r>
              <a:rPr lang="en-GB" sz="2900" dirty="0" smtClean="0"/>
              <a:t>Birmingham</a:t>
            </a:r>
            <a:endParaRPr lang="en-GB" sz="2900" dirty="0"/>
          </a:p>
          <a:p>
            <a:pPr marL="0" indent="0">
              <a:buNone/>
            </a:pPr>
            <a:endParaRPr lang="en-GB" dirty="0" smtClean="0"/>
          </a:p>
          <a:p>
            <a:pPr marL="0" indent="0">
              <a:buNone/>
            </a:pPr>
            <a:r>
              <a:rPr lang="en-GB" i="1" dirty="0" smtClean="0"/>
              <a:t>“I </a:t>
            </a:r>
            <a:r>
              <a:rPr lang="en-GB" i="1" dirty="0"/>
              <a:t>went to </a:t>
            </a:r>
            <a:r>
              <a:rPr lang="en-GB" dirty="0" smtClean="0"/>
              <a:t>[Public </a:t>
            </a:r>
            <a:r>
              <a:rPr lang="en-GB" dirty="0"/>
              <a:t>S</a:t>
            </a:r>
            <a:r>
              <a:rPr lang="en-GB" dirty="0" smtClean="0"/>
              <a:t>ector </a:t>
            </a:r>
            <a:r>
              <a:rPr lang="en-GB" dirty="0"/>
              <a:t>service provider] </a:t>
            </a:r>
            <a:r>
              <a:rPr lang="en-GB" i="1" dirty="0"/>
              <a:t>and they said no either </a:t>
            </a:r>
            <a:r>
              <a:rPr lang="en-GB" dirty="0"/>
              <a:t>[as well]</a:t>
            </a:r>
            <a:r>
              <a:rPr lang="en-GB" i="1" dirty="0"/>
              <a:t>, so I was like </a:t>
            </a:r>
            <a:r>
              <a:rPr lang="en-GB" i="1" dirty="0" smtClean="0"/>
              <a:t>“Okay</a:t>
            </a:r>
            <a:r>
              <a:rPr lang="en-GB" i="1" dirty="0"/>
              <a:t>, forget </a:t>
            </a:r>
            <a:r>
              <a:rPr lang="en-GB" dirty="0"/>
              <a:t>about work experience </a:t>
            </a:r>
            <a:r>
              <a:rPr lang="en-GB" dirty="0" smtClean="0"/>
              <a:t>then!’ </a:t>
            </a:r>
            <a:r>
              <a:rPr lang="en-GB" dirty="0"/>
              <a:t>[…] </a:t>
            </a:r>
            <a:r>
              <a:rPr lang="en-GB" dirty="0" smtClean="0"/>
              <a:t>Like, </a:t>
            </a:r>
            <a:r>
              <a:rPr lang="en-GB" dirty="0"/>
              <a:t>I wear a headscarf. And maybe my </a:t>
            </a:r>
            <a:r>
              <a:rPr lang="en-GB" dirty="0" smtClean="0"/>
              <a:t>skin”. </a:t>
            </a:r>
            <a:r>
              <a:rPr lang="en-GB" sz="2900" dirty="0" err="1" smtClean="0"/>
              <a:t>Ulyaa</a:t>
            </a:r>
            <a:r>
              <a:rPr lang="en-GB" sz="2900" dirty="0"/>
              <a:t>, female, </a:t>
            </a:r>
            <a:r>
              <a:rPr lang="en-GB" sz="2900" dirty="0" smtClean="0"/>
              <a:t>17, Coventry</a:t>
            </a:r>
          </a:p>
          <a:p>
            <a:pPr marL="0" indent="0">
              <a:buNone/>
            </a:pPr>
            <a:endParaRPr lang="en-GB" dirty="0" smtClean="0"/>
          </a:p>
          <a:p>
            <a:pPr marL="0" indent="0">
              <a:buNone/>
            </a:pPr>
            <a:r>
              <a:rPr lang="en-US" dirty="0"/>
              <a:t>[I will] </a:t>
            </a:r>
            <a:r>
              <a:rPr lang="en-US" dirty="0" smtClean="0"/>
              <a:t>“</a:t>
            </a:r>
            <a:r>
              <a:rPr lang="en-GB" i="1" dirty="0" smtClean="0"/>
              <a:t>give </a:t>
            </a:r>
            <a:r>
              <a:rPr lang="en-GB" i="1" dirty="0"/>
              <a:t>an example, know one of my mates, yeah, </a:t>
            </a:r>
            <a:r>
              <a:rPr lang="en-GB" dirty="0"/>
              <a:t>[…] </a:t>
            </a:r>
            <a:r>
              <a:rPr lang="en-GB" i="1" dirty="0"/>
              <a:t>He’s got a beard, he’s a holy person. He’s got a beard and everything, yeah. He applied for a job [at a high street chain], I applied for the job yeah, I’ve got the job straightaway </a:t>
            </a:r>
            <a:r>
              <a:rPr lang="en-GB" dirty="0"/>
              <a:t>[… but] </a:t>
            </a:r>
            <a:r>
              <a:rPr lang="en-GB" i="1" dirty="0"/>
              <a:t>they phoned him ‘ah we’ve got no vacancies’ and by then other people have phoned in and getting jobs. That’s </a:t>
            </a:r>
            <a:r>
              <a:rPr lang="en-GB" i="1" dirty="0" smtClean="0"/>
              <a:t>racism</a:t>
            </a:r>
            <a:r>
              <a:rPr lang="en-GB" dirty="0" smtClean="0"/>
              <a:t>”. </a:t>
            </a:r>
            <a:r>
              <a:rPr lang="en-GB" sz="2900" dirty="0" err="1" smtClean="0"/>
              <a:t>Azim</a:t>
            </a:r>
            <a:r>
              <a:rPr lang="en-GB" sz="2900" dirty="0"/>
              <a:t>, male, 19, </a:t>
            </a:r>
            <a:r>
              <a:rPr lang="en-GB" sz="2900" dirty="0" smtClean="0"/>
              <a:t>Birmingham</a:t>
            </a:r>
            <a:endParaRPr lang="en-GB" sz="2900" dirty="0"/>
          </a:p>
          <a:p>
            <a:pPr marL="0" indent="0">
              <a:buNone/>
            </a:pPr>
            <a:endParaRPr lang="en-GB" dirty="0"/>
          </a:p>
          <a:p>
            <a:pPr marL="0" indent="0">
              <a:buNone/>
            </a:pPr>
            <a:endParaRPr lang="en-GB" dirty="0"/>
          </a:p>
          <a:p>
            <a:pPr marL="0" indent="0">
              <a:buNone/>
            </a:pPr>
            <a:endParaRPr lang="en-GB" dirty="0"/>
          </a:p>
          <a:p>
            <a:pPr marL="0" indent="0">
              <a:buNone/>
            </a:pPr>
            <a:endParaRPr lang="en-US" dirty="0"/>
          </a:p>
        </p:txBody>
      </p:sp>
    </p:spTree>
    <p:extLst>
      <p:ext uri="{BB962C8B-B14F-4D97-AF65-F5344CB8AC3E}">
        <p14:creationId xmlns:p14="http://schemas.microsoft.com/office/powerpoint/2010/main" val="225236103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2"/>
          <p:cNvSpPr txBox="1">
            <a:spLocks noChangeArrowheads="1"/>
          </p:cNvSpPr>
          <p:nvPr/>
        </p:nvSpPr>
        <p:spPr bwMode="auto">
          <a:xfrm>
            <a:off x="1187624" y="1427041"/>
            <a:ext cx="1296144" cy="3767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r>
              <a:rPr lang="en-US" altLang="en-US" sz="1600" dirty="0" smtClean="0">
                <a:latin typeface="Calibri" pitchFamily="34" charset="0"/>
                <a:ea typeface="Calibri" pitchFamily="34" charset="0"/>
                <a:cs typeface="Times New Roman" pitchFamily="18" charset="0"/>
              </a:rPr>
              <a:t>Young people’s p</a:t>
            </a:r>
            <a:r>
              <a:rPr kumimoji="0" lang="en-US" altLang="en-US"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athways </a:t>
            </a:r>
            <a:r>
              <a:rPr lang="en-US" altLang="en-US" sz="1600" dirty="0">
                <a:latin typeface="Calibri" pitchFamily="34" charset="0"/>
                <a:ea typeface="Calibri" pitchFamily="34" charset="0"/>
                <a:cs typeface="Times New Roman" pitchFamily="18" charset="0"/>
              </a:rPr>
              <a:t>into employment in the Midlands </a:t>
            </a:r>
            <a:r>
              <a:rPr kumimoji="0" lang="en-US" altLang="en-US"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during previous recessions in the Midlands in the 1930s and 1980s</a:t>
            </a:r>
            <a:r>
              <a:rPr kumimoji="0" lang="en-US" altLang="en-US" sz="16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endParaRPr kumimoji="0" lang="en-US" altLang="en-US" sz="16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 name="Group 2"/>
          <p:cNvGrpSpPr/>
          <p:nvPr/>
        </p:nvGrpSpPr>
        <p:grpSpPr>
          <a:xfrm>
            <a:off x="1115617" y="828710"/>
            <a:ext cx="7439810" cy="5496869"/>
            <a:chOff x="0" y="-105460"/>
            <a:chExt cx="6618534" cy="5696636"/>
          </a:xfrm>
        </p:grpSpPr>
        <p:sp>
          <p:nvSpPr>
            <p:cNvPr id="4" name="Rectangle 3"/>
            <p:cNvSpPr/>
            <p:nvPr/>
          </p:nvSpPr>
          <p:spPr>
            <a:xfrm>
              <a:off x="0" y="-90903"/>
              <a:ext cx="1217122" cy="5682078"/>
            </a:xfrm>
            <a:prstGeom prst="rect">
              <a:avLst/>
            </a:prstGeom>
            <a:solidFill>
              <a:schemeClr val="bg2">
                <a:lumMod val="75000"/>
              </a:schemeClr>
            </a:solidFill>
            <a:ln>
              <a:solidFill>
                <a:schemeClr val="bg1"/>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b="1" dirty="0"/>
            </a:p>
          </p:txBody>
        </p:sp>
        <p:sp>
          <p:nvSpPr>
            <p:cNvPr id="5" name="Rectangle 4"/>
            <p:cNvSpPr/>
            <p:nvPr/>
          </p:nvSpPr>
          <p:spPr>
            <a:xfrm>
              <a:off x="1345240" y="-72453"/>
              <a:ext cx="2562364" cy="4491415"/>
            </a:xfrm>
            <a:prstGeom prst="rect">
              <a:avLst/>
            </a:prstGeom>
            <a:solidFill>
              <a:schemeClr val="accent3">
                <a:lumMod val="60000"/>
                <a:lumOff val="40000"/>
              </a:schemeClr>
            </a:solidFill>
            <a:ln>
              <a:solidFill>
                <a:schemeClr val="bg1"/>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b="1"/>
            </a:p>
          </p:txBody>
        </p:sp>
        <p:sp>
          <p:nvSpPr>
            <p:cNvPr id="6" name="Rectangle 5"/>
            <p:cNvSpPr/>
            <p:nvPr/>
          </p:nvSpPr>
          <p:spPr>
            <a:xfrm>
              <a:off x="4035721" y="-105460"/>
              <a:ext cx="2582813" cy="3730676"/>
            </a:xfrm>
            <a:prstGeom prst="rect">
              <a:avLst/>
            </a:prstGeom>
            <a:solidFill>
              <a:schemeClr val="accent5">
                <a:lumMod val="60000"/>
                <a:lumOff val="40000"/>
              </a:schemeClr>
            </a:solidFill>
            <a:ln>
              <a:solidFill>
                <a:schemeClr val="bg1"/>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b="1"/>
            </a:p>
          </p:txBody>
        </p:sp>
        <p:sp>
          <p:nvSpPr>
            <p:cNvPr id="8" name="Rectangle 7"/>
            <p:cNvSpPr/>
            <p:nvPr/>
          </p:nvSpPr>
          <p:spPr>
            <a:xfrm>
              <a:off x="2157594" y="1807780"/>
              <a:ext cx="4248313" cy="2616835"/>
            </a:xfrm>
            <a:prstGeom prst="rect">
              <a:avLst/>
            </a:prstGeom>
            <a:solidFill>
              <a:schemeClr val="tx2">
                <a:lumMod val="40000"/>
                <a:lumOff val="60000"/>
              </a:schemeClr>
            </a:solidFill>
            <a:ln>
              <a:solidFill>
                <a:schemeClr val="bg1"/>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b="1"/>
            </a:p>
          </p:txBody>
        </p:sp>
        <p:sp>
          <p:nvSpPr>
            <p:cNvPr id="7" name="Rectangle 6"/>
            <p:cNvSpPr/>
            <p:nvPr/>
          </p:nvSpPr>
          <p:spPr>
            <a:xfrm>
              <a:off x="704649" y="3932578"/>
              <a:ext cx="5509081" cy="1658598"/>
            </a:xfrm>
            <a:prstGeom prst="rect">
              <a:avLst/>
            </a:prstGeom>
            <a:solidFill>
              <a:srgbClr val="FFFD77"/>
            </a:solidFill>
            <a:ln>
              <a:solidFill>
                <a:schemeClr val="bg1"/>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b="1"/>
            </a:p>
          </p:txBody>
        </p:sp>
      </p:grpSp>
      <p:sp>
        <p:nvSpPr>
          <p:cNvPr id="10" name="Text Box 18"/>
          <p:cNvSpPr txBox="1">
            <a:spLocks noChangeArrowheads="1"/>
          </p:cNvSpPr>
          <p:nvPr/>
        </p:nvSpPr>
        <p:spPr bwMode="auto">
          <a:xfrm>
            <a:off x="1151621" y="955572"/>
            <a:ext cx="1368150" cy="47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Project1</a:t>
            </a:r>
            <a:endParaRPr kumimoji="0" lang="en-US" altLang="en-US" sz="1800" b="1" i="0" u="none" strike="noStrike" cap="none" normalizeH="0" baseline="0" dirty="0" smtClean="0">
              <a:ln>
                <a:noFill/>
              </a:ln>
              <a:solidFill>
                <a:schemeClr val="tx1"/>
              </a:solidFill>
              <a:effectLst/>
              <a:latin typeface="Arial" pitchFamily="34" charset="0"/>
              <a:cs typeface="Arial" pitchFamily="34" charset="0"/>
            </a:endParaRPr>
          </a:p>
        </p:txBody>
      </p:sp>
      <p:grpSp>
        <p:nvGrpSpPr>
          <p:cNvPr id="11" name="Group 10"/>
          <p:cNvGrpSpPr/>
          <p:nvPr/>
        </p:nvGrpSpPr>
        <p:grpSpPr>
          <a:xfrm>
            <a:off x="481024" y="944611"/>
            <a:ext cx="562585" cy="5387975"/>
            <a:chOff x="0" y="0"/>
            <a:chExt cx="241738" cy="5388304"/>
          </a:xfrm>
        </p:grpSpPr>
        <p:cxnSp>
          <p:nvCxnSpPr>
            <p:cNvPr id="12" name="Straight Connector 11"/>
            <p:cNvCxnSpPr/>
            <p:nvPr/>
          </p:nvCxnSpPr>
          <p:spPr>
            <a:xfrm>
              <a:off x="0" y="0"/>
              <a:ext cx="0" cy="538830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0"/>
              <a:ext cx="22071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786759"/>
              <a:ext cx="22071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1021" y="3584028"/>
              <a:ext cx="22071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1021" y="5381297"/>
              <a:ext cx="22071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Text Box 11"/>
          <p:cNvSpPr txBox="1">
            <a:spLocks noChangeArrowheads="1"/>
          </p:cNvSpPr>
          <p:nvPr/>
        </p:nvSpPr>
        <p:spPr bwMode="auto">
          <a:xfrm>
            <a:off x="2987824" y="1539876"/>
            <a:ext cx="2393773" cy="1025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215968"/>
                </a:solidFill>
                <a:effectLst/>
                <a:ea typeface="Calibri" pitchFamily="34" charset="0"/>
                <a:cs typeface="Times New Roman" pitchFamily="18" charset="0"/>
              </a:rPr>
              <a:t>Pathways</a:t>
            </a:r>
            <a:r>
              <a:rPr kumimoji="0" lang="en-US" altLang="en-US" b="0" i="0" u="none" strike="noStrike" cap="none" normalizeH="0" dirty="0" smtClean="0">
                <a:ln>
                  <a:noFill/>
                </a:ln>
                <a:solidFill>
                  <a:srgbClr val="215968"/>
                </a:solidFill>
                <a:effectLst/>
                <a:ea typeface="Calibri" pitchFamily="34" charset="0"/>
                <a:cs typeface="Times New Roman" pitchFamily="18" charset="0"/>
              </a:rPr>
              <a:t> into employment for school and college leavers</a:t>
            </a:r>
            <a:endParaRPr kumimoji="0" lang="en-US" altLang="en-US" b="0" i="0" u="none" strike="noStrike" cap="none" normalizeH="0" baseline="0" dirty="0" smtClean="0">
              <a:ln>
                <a:noFill/>
              </a:ln>
              <a:solidFill>
                <a:srgbClr val="215968"/>
              </a:solidFill>
              <a:effectLst/>
              <a:cs typeface="Arial" pitchFamily="34" charset="0"/>
            </a:endParaRPr>
          </a:p>
        </p:txBody>
      </p:sp>
      <p:sp>
        <p:nvSpPr>
          <p:cNvPr id="18" name="Text Box 10"/>
          <p:cNvSpPr txBox="1">
            <a:spLocks noChangeArrowheads="1"/>
          </p:cNvSpPr>
          <p:nvPr/>
        </p:nvSpPr>
        <p:spPr bwMode="auto">
          <a:xfrm>
            <a:off x="3131840" y="908720"/>
            <a:ext cx="2071957" cy="551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Project 2</a:t>
            </a:r>
            <a:endParaRPr kumimoji="0" lang="en-US" alt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19" name="Text Box 9"/>
          <p:cNvSpPr txBox="1">
            <a:spLocks noChangeArrowheads="1"/>
          </p:cNvSpPr>
          <p:nvPr/>
        </p:nvSpPr>
        <p:spPr bwMode="auto">
          <a:xfrm>
            <a:off x="5940152" y="1460376"/>
            <a:ext cx="2506482" cy="249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en-US" dirty="0" smtClean="0">
                <a:latin typeface="Calibri" pitchFamily="34" charset="0"/>
                <a:ea typeface="Calibri" pitchFamily="34" charset="0"/>
                <a:cs typeface="Times New Roman" pitchFamily="18" charset="0"/>
              </a:rPr>
              <a:t>Graduate pathways into employment</a:t>
            </a: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Text Box 8"/>
          <p:cNvSpPr txBox="1">
            <a:spLocks noChangeArrowheads="1"/>
          </p:cNvSpPr>
          <p:nvPr/>
        </p:nvSpPr>
        <p:spPr bwMode="auto">
          <a:xfrm>
            <a:off x="6012160" y="908720"/>
            <a:ext cx="2232248" cy="551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Project 3</a:t>
            </a:r>
            <a:endParaRPr kumimoji="0" lang="en-US" alt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1" name="Text Box 7"/>
          <p:cNvSpPr txBox="1">
            <a:spLocks noChangeArrowheads="1"/>
          </p:cNvSpPr>
          <p:nvPr/>
        </p:nvSpPr>
        <p:spPr bwMode="auto">
          <a:xfrm>
            <a:off x="3540940" y="2665581"/>
            <a:ext cx="4775475" cy="471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Project 4</a:t>
            </a:r>
            <a:endParaRPr kumimoji="0" lang="en-US" alt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2" name="Text Box 6"/>
          <p:cNvSpPr txBox="1">
            <a:spLocks noChangeArrowheads="1"/>
          </p:cNvSpPr>
          <p:nvPr/>
        </p:nvSpPr>
        <p:spPr bwMode="auto">
          <a:xfrm>
            <a:off x="3540941" y="3136672"/>
            <a:ext cx="4703468" cy="1516465"/>
          </a:xfrm>
          <a:prstGeom prst="rect">
            <a:avLst/>
          </a:prstGeom>
          <a:solidFill>
            <a:schemeClr val="tx2">
              <a:lumMod val="40000"/>
              <a:lumOff val="60000"/>
            </a:schemeClr>
          </a:solidFill>
          <a:ln>
            <a:noFill/>
          </a:ln>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Employers’ perspectives</a:t>
            </a:r>
            <a:r>
              <a:rPr kumimoji="0" lang="en-US" altLang="en-US"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on the recruitment of new labour market entrants</a:t>
            </a: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Text Box 5"/>
          <p:cNvSpPr txBox="1">
            <a:spLocks noChangeArrowheads="1"/>
          </p:cNvSpPr>
          <p:nvPr/>
        </p:nvSpPr>
        <p:spPr bwMode="auto">
          <a:xfrm>
            <a:off x="2195736" y="4797152"/>
            <a:ext cx="5472607" cy="1433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tx1"/>
                </a:solidFill>
                <a:effectLst/>
                <a:ea typeface="Calibri" pitchFamily="34" charset="0"/>
                <a:cs typeface="Times New Roman" pitchFamily="18" charset="0"/>
              </a:rPr>
              <a:t>Coordination</a:t>
            </a:r>
            <a:r>
              <a:rPr kumimoji="0" lang="en-US" altLang="en-US" b="1" i="0" u="none" strike="noStrike" cap="none" normalizeH="0" dirty="0" smtClean="0">
                <a:ln>
                  <a:noFill/>
                </a:ln>
                <a:solidFill>
                  <a:schemeClr val="tx1"/>
                </a:solidFill>
                <a:effectLst/>
                <a:ea typeface="Calibri" pitchFamily="34" charset="0"/>
                <a:cs typeface="Times New Roman" pitchFamily="18" charset="0"/>
              </a:rPr>
              <a:t> of findings from all the projects</a:t>
            </a:r>
            <a:r>
              <a:rPr kumimoji="0" lang="en-US" altLang="en-US" b="0" i="0" u="none" strike="noStrike" cap="none" normalizeH="0" dirty="0" smtClean="0">
                <a:ln>
                  <a:noFill/>
                </a:ln>
                <a:solidFill>
                  <a:schemeClr val="tx1"/>
                </a:solidFill>
                <a:effectLst/>
                <a:ea typeface="Calibri" pitchFamily="34" charset="0"/>
                <a:cs typeface="Times New Roman" pitchFamily="18" charset="0"/>
              </a:rPr>
              <a:t>:</a:t>
            </a:r>
          </a:p>
          <a:p>
            <a:pPr algn="ctr" fontAlgn="base">
              <a:spcBef>
                <a:spcPct val="0"/>
              </a:spcBef>
              <a:spcAft>
                <a:spcPct val="0"/>
              </a:spcAft>
            </a:pPr>
            <a:r>
              <a:rPr lang="en-GB" dirty="0"/>
              <a:t>The role of non-standard </a:t>
            </a:r>
            <a:r>
              <a:rPr lang="en-GB" dirty="0" smtClean="0"/>
              <a:t>employment, </a:t>
            </a:r>
            <a:r>
              <a:rPr lang="en-GB" dirty="0"/>
              <a:t>work experience, unpaid work and internships in the transition from education to employment in the </a:t>
            </a:r>
            <a:r>
              <a:rPr lang="en-GB" dirty="0" smtClean="0"/>
              <a:t>Midlands (and lessons from the past)</a:t>
            </a:r>
            <a:endParaRPr lang="en-GB" dirty="0"/>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chemeClr val="tx1"/>
              </a:solidFill>
              <a:effectLst/>
              <a:cs typeface="Arial" pitchFamily="34" charset="0"/>
            </a:endParaRPr>
          </a:p>
        </p:txBody>
      </p:sp>
      <p:grpSp>
        <p:nvGrpSpPr>
          <p:cNvPr id="24" name="Group 23"/>
          <p:cNvGrpSpPr/>
          <p:nvPr/>
        </p:nvGrpSpPr>
        <p:grpSpPr>
          <a:xfrm>
            <a:off x="481025" y="860561"/>
            <a:ext cx="562583" cy="5370197"/>
            <a:chOff x="457202" y="-2"/>
            <a:chExt cx="478218" cy="5370755"/>
          </a:xfrm>
        </p:grpSpPr>
        <p:sp>
          <p:nvSpPr>
            <p:cNvPr id="25" name="Text Box 30"/>
            <p:cNvSpPr txBox="1"/>
            <p:nvPr/>
          </p:nvSpPr>
          <p:spPr>
            <a:xfrm rot="16200000">
              <a:off x="-291762" y="748962"/>
              <a:ext cx="1797236" cy="299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600" dirty="0">
                  <a:effectLst/>
                  <a:ea typeface="Calibri"/>
                  <a:cs typeface="Times New Roman"/>
                </a:rPr>
                <a:t>Year 1</a:t>
              </a:r>
              <a:endParaRPr lang="en-GB" sz="1100" dirty="0">
                <a:effectLst/>
                <a:ea typeface="Calibri"/>
                <a:cs typeface="Times New Roman"/>
              </a:endParaRPr>
            </a:p>
          </p:txBody>
        </p:sp>
        <p:sp>
          <p:nvSpPr>
            <p:cNvPr id="26" name="Text Box 31"/>
            <p:cNvSpPr txBox="1"/>
            <p:nvPr/>
          </p:nvSpPr>
          <p:spPr>
            <a:xfrm rot="16200000">
              <a:off x="-181514" y="2456548"/>
              <a:ext cx="1797236" cy="43663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600" dirty="0">
                  <a:effectLst/>
                  <a:ea typeface="Calibri"/>
                  <a:cs typeface="Times New Roman"/>
                </a:rPr>
                <a:t>Year 2</a:t>
              </a:r>
              <a:endParaRPr lang="en-GB" sz="1100" dirty="0">
                <a:effectLst/>
                <a:ea typeface="Calibri"/>
                <a:cs typeface="Times New Roman"/>
              </a:endParaRPr>
            </a:p>
          </p:txBody>
        </p:sp>
        <p:sp>
          <p:nvSpPr>
            <p:cNvPr id="27" name="Text Box 288"/>
            <p:cNvSpPr txBox="1"/>
            <p:nvPr/>
          </p:nvSpPr>
          <p:spPr>
            <a:xfrm rot="16200000">
              <a:off x="-202308" y="4254045"/>
              <a:ext cx="1797236" cy="43617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600" dirty="0">
                  <a:effectLst/>
                  <a:ea typeface="Calibri"/>
                  <a:cs typeface="Times New Roman"/>
                </a:rPr>
                <a:t>Year 3</a:t>
              </a:r>
              <a:endParaRPr lang="en-GB" sz="1100" dirty="0">
                <a:effectLst/>
                <a:ea typeface="Calibri"/>
                <a:cs typeface="Times New Roman"/>
              </a:endParaRPr>
            </a:p>
          </p:txBody>
        </p:sp>
      </p:grpSp>
      <p:sp>
        <p:nvSpPr>
          <p:cNvPr id="28" name="Rectangle 2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 name="TextBox 1"/>
          <p:cNvSpPr txBox="1"/>
          <p:nvPr/>
        </p:nvSpPr>
        <p:spPr>
          <a:xfrm>
            <a:off x="0" y="260648"/>
            <a:ext cx="9144000" cy="461665"/>
          </a:xfrm>
          <a:prstGeom prst="rect">
            <a:avLst/>
          </a:prstGeom>
          <a:noFill/>
        </p:spPr>
        <p:txBody>
          <a:bodyPr wrap="square" rtlCol="0">
            <a:spAutoFit/>
          </a:bodyPr>
          <a:lstStyle/>
          <a:p>
            <a:pPr algn="ctr"/>
            <a:r>
              <a:rPr lang="en-GB" sz="2400" b="1" dirty="0">
                <a:solidFill>
                  <a:schemeClr val="accent1">
                    <a:lumMod val="75000"/>
                  </a:schemeClr>
                </a:solidFill>
                <a:latin typeface="+mj-lt"/>
                <a:cs typeface="Arial" panose="020B0604020202020204" pitchFamily="34" charset="0"/>
              </a:rPr>
              <a:t>Precarious pathways from education to employment for young people</a:t>
            </a:r>
            <a:endParaRPr lang="en-GB" sz="2400" b="1" dirty="0">
              <a:solidFill>
                <a:schemeClr val="accent1">
                  <a:lumMod val="75000"/>
                </a:schemeClr>
              </a:solidFill>
              <a:latin typeface="+mj-lt"/>
            </a:endParaRPr>
          </a:p>
        </p:txBody>
      </p:sp>
      <p:sp>
        <p:nvSpPr>
          <p:cNvPr id="29" name="TextBox 28"/>
          <p:cNvSpPr txBox="1"/>
          <p:nvPr/>
        </p:nvSpPr>
        <p:spPr>
          <a:xfrm>
            <a:off x="1115616" y="1556792"/>
            <a:ext cx="1512168" cy="3416320"/>
          </a:xfrm>
          <a:prstGeom prst="rect">
            <a:avLst/>
          </a:prstGeom>
          <a:noFill/>
        </p:spPr>
        <p:txBody>
          <a:bodyPr wrap="square" rtlCol="0">
            <a:spAutoFit/>
          </a:bodyPr>
          <a:lstStyle/>
          <a:p>
            <a:r>
              <a:rPr lang="en-US" dirty="0" smtClean="0">
                <a:solidFill>
                  <a:srgbClr val="215968"/>
                </a:solidFill>
              </a:rPr>
              <a:t>Transitions from education to employment in previous recessions.</a:t>
            </a:r>
          </a:p>
          <a:p>
            <a:endParaRPr lang="en-US" sz="1200" dirty="0" smtClean="0">
              <a:solidFill>
                <a:srgbClr val="215968"/>
              </a:solidFill>
            </a:endParaRPr>
          </a:p>
          <a:p>
            <a:r>
              <a:rPr lang="en-US" dirty="0" smtClean="0">
                <a:solidFill>
                  <a:srgbClr val="215968"/>
                </a:solidFill>
              </a:rPr>
              <a:t>Lessons about policy and practice from the 1930s and 1980s?</a:t>
            </a:r>
            <a:endParaRPr lang="en-US" dirty="0">
              <a:solidFill>
                <a:srgbClr val="215968"/>
              </a:solidFill>
            </a:endParaRPr>
          </a:p>
        </p:txBody>
      </p:sp>
    </p:spTree>
    <p:extLst>
      <p:ext uri="{BB962C8B-B14F-4D97-AF65-F5344CB8AC3E}">
        <p14:creationId xmlns:p14="http://schemas.microsoft.com/office/powerpoint/2010/main" val="163542961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solidFill>
                  <a:srgbClr val="376092"/>
                </a:solidFill>
              </a:rPr>
              <a:t>Problems in finding the ‘right kind’: and what this might say to employers</a:t>
            </a:r>
            <a:endParaRPr lang="en-US" sz="3200" dirty="0">
              <a:solidFill>
                <a:srgbClr val="376092"/>
              </a:solidFill>
            </a:endParaRPr>
          </a:p>
        </p:txBody>
      </p:sp>
      <p:sp>
        <p:nvSpPr>
          <p:cNvPr id="3" name="Content Placeholder 2"/>
          <p:cNvSpPr>
            <a:spLocks noGrp="1"/>
          </p:cNvSpPr>
          <p:nvPr>
            <p:ph idx="1"/>
          </p:nvPr>
        </p:nvSpPr>
        <p:spPr/>
        <p:txBody>
          <a:bodyPr>
            <a:normAutofit fontScale="85000" lnSpcReduction="20000"/>
          </a:bodyPr>
          <a:lstStyle/>
          <a:p>
            <a:pPr marL="0" indent="0">
              <a:buNone/>
            </a:pPr>
            <a:r>
              <a:rPr lang="en-GB" dirty="0" smtClean="0"/>
              <a:t>“[…]</a:t>
            </a:r>
            <a:r>
              <a:rPr lang="en-GB" i="1" dirty="0" smtClean="0"/>
              <a:t> </a:t>
            </a:r>
            <a:r>
              <a:rPr lang="en-GB" i="1" dirty="0"/>
              <a:t>I never put any of mine </a:t>
            </a:r>
            <a:r>
              <a:rPr lang="en-GB" dirty="0"/>
              <a:t>[short term agency jobs] </a:t>
            </a:r>
            <a:r>
              <a:rPr lang="en-GB" i="1" dirty="0"/>
              <a:t>on my CV, I only put like the main ones … Yeah, the main ones that you </a:t>
            </a:r>
            <a:r>
              <a:rPr lang="en-GB" i="1" dirty="0" smtClean="0"/>
              <a:t>need.</a:t>
            </a:r>
            <a:r>
              <a:rPr lang="en-GB" dirty="0" smtClean="0"/>
              <a:t>”</a:t>
            </a:r>
          </a:p>
          <a:p>
            <a:pPr marL="0" indent="0">
              <a:buNone/>
            </a:pPr>
            <a:r>
              <a:rPr lang="en-GB" sz="2400" dirty="0" smtClean="0"/>
              <a:t>Dora</a:t>
            </a:r>
            <a:r>
              <a:rPr lang="en-GB" sz="2400" dirty="0"/>
              <a:t>, female, </a:t>
            </a:r>
            <a:r>
              <a:rPr lang="en-GB" sz="2400" dirty="0" smtClean="0"/>
              <a:t>19, Coventry</a:t>
            </a:r>
          </a:p>
          <a:p>
            <a:pPr marL="0" indent="0">
              <a:buNone/>
            </a:pPr>
            <a:endParaRPr lang="en-GB" dirty="0"/>
          </a:p>
          <a:p>
            <a:pPr marL="0" indent="0">
              <a:buNone/>
            </a:pPr>
            <a:r>
              <a:rPr lang="en-GB" dirty="0" smtClean="0"/>
              <a:t>[…] </a:t>
            </a:r>
            <a:r>
              <a:rPr lang="en-GB" i="1" dirty="0" smtClean="0"/>
              <a:t>“if </a:t>
            </a:r>
            <a:r>
              <a:rPr lang="en-GB" i="1" dirty="0"/>
              <a:t>an employer looks at your CV and they see loads of things like, even if it’s agency and stuff, they’re going to look at that and they </a:t>
            </a:r>
            <a:r>
              <a:rPr lang="en-GB" i="1" dirty="0" smtClean="0"/>
              <a:t>think, </a:t>
            </a:r>
            <a:r>
              <a:rPr lang="en-GB" i="1" dirty="0"/>
              <a:t>well you’ve had all these jobs in this amount of time and they’re going to be </a:t>
            </a:r>
            <a:r>
              <a:rPr lang="en-GB" i="1" dirty="0" smtClean="0"/>
              <a:t>like, </a:t>
            </a:r>
            <a:r>
              <a:rPr lang="en-GB" i="1" dirty="0"/>
              <a:t>well obviously it just shows you’re not employable because you’ve only been there for this amount of </a:t>
            </a:r>
            <a:r>
              <a:rPr lang="en-GB" i="1" dirty="0" smtClean="0"/>
              <a:t>time.’’</a:t>
            </a:r>
            <a:endParaRPr lang="en-GB" dirty="0"/>
          </a:p>
          <a:p>
            <a:pPr marL="0" indent="0">
              <a:buNone/>
            </a:pPr>
            <a:r>
              <a:rPr lang="en-GB" sz="2400" dirty="0" smtClean="0"/>
              <a:t>Tanya, female, 21, Coventry</a:t>
            </a:r>
          </a:p>
          <a:p>
            <a:pPr marL="0" indent="0">
              <a:buNone/>
            </a:pPr>
            <a:endParaRPr lang="en-GB" dirty="0"/>
          </a:p>
          <a:p>
            <a:pPr marL="0" indent="0">
              <a:buNone/>
            </a:pPr>
            <a:endParaRPr lang="en-US" dirty="0"/>
          </a:p>
        </p:txBody>
      </p:sp>
    </p:spTree>
    <p:extLst>
      <p:ext uri="{BB962C8B-B14F-4D97-AF65-F5344CB8AC3E}">
        <p14:creationId xmlns:p14="http://schemas.microsoft.com/office/powerpoint/2010/main" val="352374274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928992" cy="1143000"/>
          </a:xfrm>
        </p:spPr>
        <p:txBody>
          <a:bodyPr>
            <a:noAutofit/>
          </a:bodyPr>
          <a:lstStyle/>
          <a:p>
            <a:r>
              <a:rPr lang="en-US" sz="3200" dirty="0" smtClean="0">
                <a:solidFill>
                  <a:schemeClr val="accent1">
                    <a:lumMod val="75000"/>
                  </a:schemeClr>
                </a:solidFill>
              </a:rPr>
              <a:t>Problems in finding the ‘right kind’: to ‘live’ on or make it worthwhile</a:t>
            </a:r>
            <a:endParaRPr lang="en-US" sz="3200" dirty="0">
              <a:solidFill>
                <a:schemeClr val="accent1">
                  <a:lumMod val="75000"/>
                </a:schemeClr>
              </a:solidFill>
            </a:endParaRPr>
          </a:p>
        </p:txBody>
      </p:sp>
      <p:sp>
        <p:nvSpPr>
          <p:cNvPr id="3" name="Content Placeholder 2"/>
          <p:cNvSpPr>
            <a:spLocks noGrp="1"/>
          </p:cNvSpPr>
          <p:nvPr>
            <p:ph idx="1"/>
          </p:nvPr>
        </p:nvSpPr>
        <p:spPr>
          <a:xfrm>
            <a:off x="179512" y="1484784"/>
            <a:ext cx="8712968" cy="5256584"/>
          </a:xfrm>
        </p:spPr>
        <p:txBody>
          <a:bodyPr>
            <a:normAutofit fontScale="25000" lnSpcReduction="20000"/>
          </a:bodyPr>
          <a:lstStyle/>
          <a:p>
            <a:pPr marL="0" indent="0">
              <a:buNone/>
            </a:pPr>
            <a:r>
              <a:rPr lang="en-GB" sz="8600" i="1" dirty="0" smtClean="0"/>
              <a:t>“You </a:t>
            </a:r>
            <a:r>
              <a:rPr lang="en-GB" sz="8600" i="1" dirty="0"/>
              <a:t>can’t rely on a zero-hour contract, you can’t, how can you live off a zero-hour contract?  You don’t know what you’re </a:t>
            </a:r>
            <a:r>
              <a:rPr lang="en-GB" sz="8600" i="1" dirty="0" smtClean="0"/>
              <a:t>earning, </a:t>
            </a:r>
            <a:r>
              <a:rPr lang="en-GB" sz="8600" i="1" dirty="0"/>
              <a:t>one month you’re earning</a:t>
            </a:r>
            <a:r>
              <a:rPr lang="en-GB" sz="8600" dirty="0"/>
              <a:t> [£]</a:t>
            </a:r>
            <a:r>
              <a:rPr lang="en-GB" sz="8600" i="1" dirty="0"/>
              <a:t>500, the next month you’re earning £20.  How can you live off that?  You can’t and you can’t rely on those sort.  What we need, what we need is jobs that are, like proper </a:t>
            </a:r>
            <a:r>
              <a:rPr lang="en-GB" sz="8600" i="1" dirty="0" smtClean="0"/>
              <a:t>contracts.</a:t>
            </a:r>
            <a:r>
              <a:rPr lang="en-GB" sz="8600" dirty="0" smtClean="0"/>
              <a:t>” </a:t>
            </a:r>
          </a:p>
          <a:p>
            <a:pPr marL="0" indent="0">
              <a:buNone/>
            </a:pPr>
            <a:r>
              <a:rPr lang="en-GB" sz="8000" dirty="0" err="1" smtClean="0"/>
              <a:t>Abahat</a:t>
            </a:r>
            <a:r>
              <a:rPr lang="en-GB" sz="8000" dirty="0" smtClean="0"/>
              <a:t>, male, 18, Birmingham</a:t>
            </a:r>
          </a:p>
          <a:p>
            <a:pPr marL="0" indent="0">
              <a:buNone/>
            </a:pPr>
            <a:endParaRPr lang="en-GB" dirty="0" smtClean="0"/>
          </a:p>
          <a:p>
            <a:pPr marL="0" indent="0">
              <a:buNone/>
            </a:pPr>
            <a:r>
              <a:rPr lang="en-GB" sz="7000" dirty="0" smtClean="0"/>
              <a:t>“</a:t>
            </a:r>
            <a:r>
              <a:rPr lang="en-GB" sz="9600" dirty="0" smtClean="0"/>
              <a:t>[</a:t>
            </a:r>
            <a:r>
              <a:rPr lang="en-GB" sz="9600" dirty="0"/>
              <a:t>…]</a:t>
            </a:r>
            <a:r>
              <a:rPr lang="en-GB" sz="9600" i="1" dirty="0"/>
              <a:t> we’d get a phone call every morning, yeah, from, like whoever’s working at the agency, and they’ll phone me and they’ll say, ‘are you available to work tonight</a:t>
            </a:r>
            <a:r>
              <a:rPr lang="en-GB" sz="9600" i="1" dirty="0" smtClean="0"/>
              <a:t>?’</a:t>
            </a:r>
            <a:r>
              <a:rPr lang="en-GB" sz="9600" dirty="0" smtClean="0"/>
              <a:t> […] </a:t>
            </a:r>
            <a:r>
              <a:rPr lang="en-GB" sz="9600" i="1" dirty="0" smtClean="0"/>
              <a:t>and </a:t>
            </a:r>
            <a:r>
              <a:rPr lang="en-GB" sz="9600" i="1" dirty="0"/>
              <a:t>they used to say pass the message on to your mates as well </a:t>
            </a:r>
            <a:r>
              <a:rPr lang="en-GB" sz="9600" dirty="0"/>
              <a:t>[…] </a:t>
            </a:r>
            <a:r>
              <a:rPr lang="en-GB" sz="9600" i="1" dirty="0"/>
              <a:t>there used to be three other agencies as well </a:t>
            </a:r>
            <a:r>
              <a:rPr lang="en-GB" sz="9600" dirty="0"/>
              <a:t>[…] </a:t>
            </a:r>
            <a:r>
              <a:rPr lang="en-GB" sz="9600" i="1" dirty="0"/>
              <a:t>so that altogether </a:t>
            </a:r>
            <a:r>
              <a:rPr lang="en-GB" sz="9600" dirty="0"/>
              <a:t>[…] </a:t>
            </a:r>
            <a:r>
              <a:rPr lang="en-GB" sz="9600" i="1" dirty="0"/>
              <a:t>there’s about 80 people there .</a:t>
            </a:r>
            <a:r>
              <a:rPr lang="en-GB" sz="9600" dirty="0"/>
              <a:t>[…] </a:t>
            </a:r>
            <a:r>
              <a:rPr lang="en-GB" sz="9600" i="1" dirty="0"/>
              <a:t>the managers would come up, who are working the sections and they’ll say okay  </a:t>
            </a:r>
            <a:r>
              <a:rPr lang="en-GB" sz="9600" dirty="0"/>
              <a:t>[…] </a:t>
            </a:r>
            <a:r>
              <a:rPr lang="en-GB" sz="9600" i="1" dirty="0" smtClean="0"/>
              <a:t>‘We </a:t>
            </a:r>
            <a:r>
              <a:rPr lang="en-GB" sz="9600" i="1" dirty="0"/>
              <a:t>only need 70 people tonight’, and then with the other 10 people they used to say to them, </a:t>
            </a:r>
            <a:r>
              <a:rPr lang="en-GB" sz="9600" i="1" dirty="0" smtClean="0"/>
              <a:t>‘Go </a:t>
            </a:r>
            <a:r>
              <a:rPr lang="en-GB" sz="9600" i="1" dirty="0" smtClean="0"/>
              <a:t>home</a:t>
            </a:r>
            <a:r>
              <a:rPr lang="en-GB" sz="7000" dirty="0" smtClean="0"/>
              <a:t>.”</a:t>
            </a:r>
            <a:r>
              <a:rPr lang="en-GB" dirty="0" smtClean="0"/>
              <a:t>.</a:t>
            </a:r>
          </a:p>
          <a:p>
            <a:pPr marL="0" indent="0">
              <a:buNone/>
            </a:pPr>
            <a:r>
              <a:rPr lang="en-GB" sz="8000" dirty="0" smtClean="0"/>
              <a:t>Mo</a:t>
            </a:r>
            <a:r>
              <a:rPr lang="en-GB" sz="8000" dirty="0"/>
              <a:t>, male, 19, </a:t>
            </a:r>
            <a:r>
              <a:rPr lang="en-GB" sz="8000" dirty="0" smtClean="0"/>
              <a:t>Birmingham</a:t>
            </a:r>
            <a:endParaRPr lang="en-GB" sz="8000" dirty="0"/>
          </a:p>
          <a:p>
            <a:pPr marL="0" indent="0">
              <a:buNone/>
            </a:pPr>
            <a:endParaRPr lang="en-GB" dirty="0" smtClean="0"/>
          </a:p>
          <a:p>
            <a:pPr marL="0" indent="0">
              <a:buNone/>
            </a:pPr>
            <a:endParaRPr lang="en-GB" dirty="0" smtClean="0"/>
          </a:p>
          <a:p>
            <a:pPr marL="0" indent="0">
              <a:buNone/>
            </a:pPr>
            <a:endParaRPr lang="en-GB" dirty="0"/>
          </a:p>
          <a:p>
            <a:pPr marL="0" indent="0">
              <a:buNone/>
            </a:pPr>
            <a:r>
              <a:rPr lang="en-US" dirty="0" smtClean="0"/>
              <a:t>‘</a:t>
            </a:r>
            <a:endParaRPr lang="en-US" dirty="0"/>
          </a:p>
        </p:txBody>
      </p:sp>
    </p:spTree>
    <p:extLst>
      <p:ext uri="{BB962C8B-B14F-4D97-AF65-F5344CB8AC3E}">
        <p14:creationId xmlns:p14="http://schemas.microsoft.com/office/powerpoint/2010/main" val="32961292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US" sz="3600" dirty="0" smtClean="0">
                <a:solidFill>
                  <a:srgbClr val="376092"/>
                </a:solidFill>
              </a:rPr>
              <a:t>Combining work experience with study</a:t>
            </a:r>
            <a:endParaRPr lang="en-US" sz="3600" dirty="0">
              <a:solidFill>
                <a:srgbClr val="376092"/>
              </a:solidFill>
            </a:endParaRPr>
          </a:p>
        </p:txBody>
      </p:sp>
      <p:sp>
        <p:nvSpPr>
          <p:cNvPr id="3" name="Content Placeholder 2"/>
          <p:cNvSpPr>
            <a:spLocks noGrp="1"/>
          </p:cNvSpPr>
          <p:nvPr>
            <p:ph idx="1"/>
          </p:nvPr>
        </p:nvSpPr>
        <p:spPr>
          <a:xfrm>
            <a:off x="395536" y="1268760"/>
            <a:ext cx="8291264" cy="5328592"/>
          </a:xfrm>
        </p:spPr>
        <p:txBody>
          <a:bodyPr>
            <a:normAutofit fontScale="85000" lnSpcReduction="20000"/>
          </a:bodyPr>
          <a:lstStyle/>
          <a:p>
            <a:pPr marL="0" indent="0">
              <a:buNone/>
            </a:pPr>
            <a:r>
              <a:rPr lang="en-GB" dirty="0" smtClean="0"/>
              <a:t>“[…]</a:t>
            </a:r>
            <a:r>
              <a:rPr lang="en-GB" i="1" dirty="0" smtClean="0"/>
              <a:t> you’ve </a:t>
            </a:r>
            <a:r>
              <a:rPr lang="en-GB" i="1" dirty="0" err="1"/>
              <a:t>gotta</a:t>
            </a:r>
            <a:r>
              <a:rPr lang="en-GB" i="1" dirty="0"/>
              <a:t> make it clear the days and hours you can </a:t>
            </a:r>
            <a:r>
              <a:rPr lang="en-GB" i="1" dirty="0" smtClean="0"/>
              <a:t>do, </a:t>
            </a:r>
            <a:r>
              <a:rPr lang="en-GB" i="1" dirty="0"/>
              <a:t>so say on a Monday I can only work after 4 o’clock </a:t>
            </a:r>
            <a:r>
              <a:rPr lang="en-GB" i="1" dirty="0" smtClean="0"/>
              <a:t>and </a:t>
            </a:r>
            <a:r>
              <a:rPr lang="en-GB" i="1" dirty="0"/>
              <a:t>anything from 4 onwards, Tuesday all day, like you have to make it clear ‘cause if they want you to come in on Monday at 12, then you’ve </a:t>
            </a:r>
            <a:r>
              <a:rPr lang="en-GB" i="1" dirty="0" err="1"/>
              <a:t>gotta</a:t>
            </a:r>
            <a:r>
              <a:rPr lang="en-GB" i="1" dirty="0"/>
              <a:t> think work or </a:t>
            </a:r>
            <a:r>
              <a:rPr lang="en-GB" i="1" dirty="0" smtClean="0"/>
              <a:t>college.”</a:t>
            </a:r>
            <a:r>
              <a:rPr lang="en-GB" dirty="0" smtClean="0"/>
              <a:t> </a:t>
            </a:r>
            <a:endParaRPr lang="en-GB" dirty="0"/>
          </a:p>
          <a:p>
            <a:pPr marL="0" indent="0">
              <a:buNone/>
            </a:pPr>
            <a:r>
              <a:rPr lang="en-GB" sz="2800" dirty="0" smtClean="0"/>
              <a:t>Lottie, female, 17, Leicester</a:t>
            </a:r>
          </a:p>
          <a:p>
            <a:pPr marL="0" indent="0">
              <a:buNone/>
            </a:pPr>
            <a:endParaRPr lang="en-GB" dirty="0"/>
          </a:p>
          <a:p>
            <a:pPr marL="0" indent="0">
              <a:buNone/>
            </a:pPr>
            <a:r>
              <a:rPr lang="en-GB" dirty="0" smtClean="0"/>
              <a:t>“[high street retailer]</a:t>
            </a:r>
            <a:r>
              <a:rPr lang="en-GB" i="1" dirty="0" smtClean="0"/>
              <a:t>, </a:t>
            </a:r>
            <a:r>
              <a:rPr lang="en-GB" i="1" dirty="0"/>
              <a:t>yeah, there were </a:t>
            </a:r>
            <a:r>
              <a:rPr lang="en-GB" i="1" dirty="0" smtClean="0"/>
              <a:t>terrible, </a:t>
            </a:r>
            <a:r>
              <a:rPr lang="en-GB" i="1" dirty="0"/>
              <a:t>yeah, so you got zero contract </a:t>
            </a:r>
            <a:r>
              <a:rPr lang="en-GB" i="1" dirty="0" smtClean="0"/>
              <a:t>hours. Even </a:t>
            </a:r>
            <a:r>
              <a:rPr lang="en-GB" i="1" dirty="0"/>
              <a:t>if you said you’re at college they’d ring you at 6 in the morning </a:t>
            </a:r>
            <a:r>
              <a:rPr lang="en-GB" i="1" dirty="0" smtClean="0"/>
              <a:t>saying, ‘we </a:t>
            </a:r>
            <a:r>
              <a:rPr lang="en-GB" i="1" dirty="0"/>
              <a:t>need you to work at </a:t>
            </a:r>
            <a:r>
              <a:rPr lang="en-GB" i="1" dirty="0" smtClean="0"/>
              <a:t>9 </a:t>
            </a:r>
            <a:r>
              <a:rPr lang="en-GB" dirty="0" smtClean="0"/>
              <a:t>[am]</a:t>
            </a:r>
            <a:r>
              <a:rPr lang="en-GB" i="1" dirty="0" smtClean="0"/>
              <a:t>’, </a:t>
            </a:r>
            <a:r>
              <a:rPr lang="en-GB" i="1" dirty="0"/>
              <a:t>then sometimes you don’t, don’t want the shift, sometimes you don’t have any shifts in the </a:t>
            </a:r>
            <a:r>
              <a:rPr lang="en-GB" i="1" dirty="0" smtClean="0"/>
              <a:t>week.</a:t>
            </a:r>
            <a:r>
              <a:rPr lang="en-GB" dirty="0" smtClean="0"/>
              <a:t>” </a:t>
            </a:r>
            <a:endParaRPr lang="en-GB" dirty="0"/>
          </a:p>
          <a:p>
            <a:pPr marL="0" indent="0">
              <a:buNone/>
            </a:pPr>
            <a:r>
              <a:rPr lang="en-GB" sz="2800" dirty="0" smtClean="0"/>
              <a:t>Yaw, male, 18, Coventry</a:t>
            </a:r>
            <a:endParaRPr lang="en-GB" sz="2800" dirty="0"/>
          </a:p>
          <a:p>
            <a:pPr marL="0" indent="0">
              <a:buNone/>
            </a:pPr>
            <a:endParaRPr lang="en-GB" dirty="0" smtClean="0"/>
          </a:p>
        </p:txBody>
      </p:sp>
    </p:spTree>
    <p:extLst>
      <p:ext uri="{BB962C8B-B14F-4D97-AF65-F5344CB8AC3E}">
        <p14:creationId xmlns:p14="http://schemas.microsoft.com/office/powerpoint/2010/main" val="221386011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36104"/>
          </a:xfrm>
        </p:spPr>
        <p:txBody>
          <a:bodyPr>
            <a:normAutofit/>
          </a:bodyPr>
          <a:lstStyle/>
          <a:p>
            <a:r>
              <a:rPr lang="en-US" sz="3200" dirty="0" smtClean="0">
                <a:solidFill>
                  <a:srgbClr val="376092"/>
                </a:solidFill>
              </a:rPr>
              <a:t>Work experience requires having money</a:t>
            </a:r>
            <a:endParaRPr lang="en-US" sz="3200" dirty="0">
              <a:solidFill>
                <a:srgbClr val="376092"/>
              </a:solidFill>
            </a:endParaRPr>
          </a:p>
        </p:txBody>
      </p:sp>
      <p:sp>
        <p:nvSpPr>
          <p:cNvPr id="3" name="Content Placeholder 2"/>
          <p:cNvSpPr>
            <a:spLocks noGrp="1"/>
          </p:cNvSpPr>
          <p:nvPr>
            <p:ph idx="1"/>
          </p:nvPr>
        </p:nvSpPr>
        <p:spPr>
          <a:xfrm>
            <a:off x="323528" y="1268760"/>
            <a:ext cx="8640960" cy="5472608"/>
          </a:xfrm>
        </p:spPr>
        <p:txBody>
          <a:bodyPr>
            <a:normAutofit fontScale="77500" lnSpcReduction="20000"/>
          </a:bodyPr>
          <a:lstStyle/>
          <a:p>
            <a:pPr marL="0" indent="0">
              <a:buNone/>
            </a:pPr>
            <a:r>
              <a:rPr lang="en-GB" dirty="0" smtClean="0"/>
              <a:t>“</a:t>
            </a:r>
            <a:r>
              <a:rPr lang="en-GB" i="1" dirty="0" smtClean="0"/>
              <a:t>I </a:t>
            </a:r>
            <a:r>
              <a:rPr lang="en-GB" i="1" dirty="0"/>
              <a:t>think it was more, yeah, more the location </a:t>
            </a:r>
            <a:r>
              <a:rPr lang="en-GB" dirty="0"/>
              <a:t>[of his unpaid work experience] </a:t>
            </a:r>
            <a:r>
              <a:rPr lang="en-GB" i="1" dirty="0"/>
              <a:t>really, and obviously to get there you’d have to have money, even if you were getting a bus you need money, you </a:t>
            </a:r>
            <a:r>
              <a:rPr lang="en-GB" i="1" dirty="0" smtClean="0"/>
              <a:t>know, </a:t>
            </a:r>
            <a:r>
              <a:rPr lang="en-GB" i="1" dirty="0"/>
              <a:t>you’ve got to have money at the end of the day, you know, you can only volunteer for a short period of time before the realism of life gets in the way and that’s a fact, </a:t>
            </a:r>
            <a:r>
              <a:rPr lang="en-GB" i="1" dirty="0" smtClean="0"/>
              <a:t>unfortunately”</a:t>
            </a:r>
            <a:r>
              <a:rPr lang="en-GB" dirty="0" smtClean="0"/>
              <a:t>. </a:t>
            </a:r>
            <a:endParaRPr lang="en-GB" dirty="0"/>
          </a:p>
          <a:p>
            <a:pPr marL="0" indent="0">
              <a:buNone/>
            </a:pPr>
            <a:r>
              <a:rPr lang="en-GB" dirty="0" smtClean="0"/>
              <a:t>Sean</a:t>
            </a:r>
            <a:r>
              <a:rPr lang="en-GB" dirty="0"/>
              <a:t>, male, 19, </a:t>
            </a:r>
            <a:r>
              <a:rPr lang="en-GB" dirty="0" smtClean="0"/>
              <a:t>Coventry</a:t>
            </a:r>
          </a:p>
          <a:p>
            <a:pPr marL="0" indent="0">
              <a:buNone/>
            </a:pPr>
            <a:endParaRPr lang="en-GB" dirty="0"/>
          </a:p>
          <a:p>
            <a:pPr marL="0" indent="0">
              <a:buNone/>
            </a:pPr>
            <a:r>
              <a:rPr lang="en-GB" dirty="0" smtClean="0"/>
              <a:t>“</a:t>
            </a:r>
            <a:r>
              <a:rPr lang="en-GB" i="1" dirty="0" smtClean="0"/>
              <a:t>Every month, every day I was travelling up and down, up and down, going to different stores </a:t>
            </a:r>
            <a:r>
              <a:rPr lang="en-GB" dirty="0" smtClean="0"/>
              <a:t>[to provide security]</a:t>
            </a:r>
            <a:r>
              <a:rPr lang="en-GB" i="1" dirty="0" smtClean="0"/>
              <a:t> and know what I mean, that’s how much graft I put in. I mean in a week I probably spent silly money in taxis and buses to get to work </a:t>
            </a:r>
            <a:r>
              <a:rPr lang="en-GB" dirty="0" smtClean="0"/>
              <a:t>[…] </a:t>
            </a:r>
            <a:r>
              <a:rPr lang="en-GB" i="1" dirty="0" smtClean="0"/>
              <a:t>but until you get a permanent site but because of the zero-hours contract, nothing’s promised, nothing’s promised”</a:t>
            </a:r>
            <a:r>
              <a:rPr lang="en-GB" dirty="0" smtClean="0"/>
              <a:t>. </a:t>
            </a:r>
            <a:endParaRPr lang="en-GB" dirty="0"/>
          </a:p>
          <a:p>
            <a:pPr marL="0" indent="0">
              <a:buNone/>
            </a:pPr>
            <a:r>
              <a:rPr lang="en-GB" dirty="0" err="1" smtClean="0"/>
              <a:t>Azmil</a:t>
            </a:r>
            <a:r>
              <a:rPr lang="en-GB" dirty="0" smtClean="0"/>
              <a:t>, male, 19, Birmingham</a:t>
            </a:r>
          </a:p>
          <a:p>
            <a:pPr marL="0" indent="0">
              <a:buNone/>
            </a:pPr>
            <a:endParaRPr lang="en-GB" dirty="0"/>
          </a:p>
          <a:p>
            <a:pPr marL="0" indent="0">
              <a:buNone/>
            </a:pPr>
            <a:endParaRPr lang="en-US" dirty="0"/>
          </a:p>
        </p:txBody>
      </p:sp>
    </p:spTree>
    <p:extLst>
      <p:ext uri="{BB962C8B-B14F-4D97-AF65-F5344CB8AC3E}">
        <p14:creationId xmlns:p14="http://schemas.microsoft.com/office/powerpoint/2010/main" val="353035263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200" dirty="0" smtClean="0">
                <a:solidFill>
                  <a:srgbClr val="376092"/>
                </a:solidFill>
              </a:rPr>
              <a:t>These assessments are the product of effort: trying and often failing. Too many young people </a:t>
            </a:r>
            <a:r>
              <a:rPr lang="en-US" sz="3200" dirty="0" smtClean="0"/>
              <a:t>…</a:t>
            </a:r>
            <a:endParaRPr lang="en-US" sz="3200" dirty="0"/>
          </a:p>
        </p:txBody>
      </p:sp>
      <p:sp>
        <p:nvSpPr>
          <p:cNvPr id="3" name="Content Placeholder 2"/>
          <p:cNvSpPr>
            <a:spLocks noGrp="1"/>
          </p:cNvSpPr>
          <p:nvPr>
            <p:ph idx="1"/>
          </p:nvPr>
        </p:nvSpPr>
        <p:spPr>
          <a:xfrm>
            <a:off x="457200" y="1600200"/>
            <a:ext cx="8229600" cy="4709120"/>
          </a:xfrm>
        </p:spPr>
        <p:txBody>
          <a:bodyPr>
            <a:normAutofit fontScale="85000" lnSpcReduction="20000"/>
          </a:bodyPr>
          <a:lstStyle/>
          <a:p>
            <a:pPr marL="0" indent="0">
              <a:buNone/>
            </a:pPr>
            <a:r>
              <a:rPr lang="en-GB" dirty="0" smtClean="0"/>
              <a:t>“[…] </a:t>
            </a:r>
            <a:r>
              <a:rPr lang="en-GB" i="1" dirty="0" smtClean="0"/>
              <a:t>a </a:t>
            </a:r>
            <a:r>
              <a:rPr lang="en-GB" i="1" dirty="0"/>
              <a:t>few of my friends are managers there </a:t>
            </a:r>
            <a:r>
              <a:rPr lang="en-GB" dirty="0" smtClean="0"/>
              <a:t>[supermarket] </a:t>
            </a:r>
            <a:r>
              <a:rPr lang="en-GB" i="1" dirty="0" smtClean="0"/>
              <a:t>and </a:t>
            </a:r>
            <a:r>
              <a:rPr lang="en-GB" dirty="0" smtClean="0"/>
              <a:t>[…] </a:t>
            </a:r>
            <a:r>
              <a:rPr lang="en-GB" i="1" dirty="0" smtClean="0"/>
              <a:t>they </a:t>
            </a:r>
            <a:r>
              <a:rPr lang="en-GB" i="1" dirty="0"/>
              <a:t>get loads of CVs and </a:t>
            </a:r>
            <a:r>
              <a:rPr lang="en-GB" dirty="0" smtClean="0"/>
              <a:t>[…] </a:t>
            </a:r>
            <a:r>
              <a:rPr lang="en-GB" i="1" dirty="0" smtClean="0"/>
              <a:t>most </a:t>
            </a:r>
            <a:r>
              <a:rPr lang="en-GB" i="1" dirty="0"/>
              <a:t>of them just get thrown away, straight away they don’t even look at them</a:t>
            </a:r>
            <a:r>
              <a:rPr lang="en-GB" dirty="0"/>
              <a:t> </a:t>
            </a:r>
            <a:r>
              <a:rPr lang="en-GB" dirty="0" smtClean="0"/>
              <a:t>[…] </a:t>
            </a:r>
            <a:r>
              <a:rPr lang="en-GB" i="1" dirty="0" smtClean="0"/>
              <a:t>because </a:t>
            </a:r>
            <a:r>
              <a:rPr lang="en-GB" i="1" dirty="0"/>
              <a:t>they’re getting loads of applications all the </a:t>
            </a:r>
            <a:r>
              <a:rPr lang="en-GB" i="1" dirty="0" smtClean="0"/>
              <a:t>time”. </a:t>
            </a:r>
            <a:endParaRPr lang="en-GB" dirty="0"/>
          </a:p>
          <a:p>
            <a:pPr marL="0" indent="0">
              <a:buNone/>
            </a:pPr>
            <a:r>
              <a:rPr lang="en-GB" sz="2800" dirty="0" smtClean="0"/>
              <a:t>Luther, male, 17, Birmingham</a:t>
            </a:r>
          </a:p>
          <a:p>
            <a:pPr marL="0" indent="0">
              <a:buNone/>
            </a:pPr>
            <a:endParaRPr lang="en-GB" dirty="0" smtClean="0"/>
          </a:p>
          <a:p>
            <a:pPr marL="0" indent="0">
              <a:buNone/>
            </a:pPr>
            <a:r>
              <a:rPr lang="en-GB" dirty="0" smtClean="0"/>
              <a:t>“</a:t>
            </a:r>
            <a:r>
              <a:rPr lang="en-GB" i="1" dirty="0" smtClean="0"/>
              <a:t>Well</a:t>
            </a:r>
            <a:r>
              <a:rPr lang="en-GB" i="1" dirty="0"/>
              <a:t>, when you apply for a job there’s always </a:t>
            </a:r>
            <a:r>
              <a:rPr lang="en-GB" i="1" dirty="0" err="1"/>
              <a:t>gonna</a:t>
            </a:r>
            <a:r>
              <a:rPr lang="en-GB" i="1" dirty="0"/>
              <a:t> be someone that’s got a better qualification than you have, and they’re </a:t>
            </a:r>
            <a:r>
              <a:rPr lang="en-GB" i="1" dirty="0" err="1"/>
              <a:t>gonna</a:t>
            </a:r>
            <a:r>
              <a:rPr lang="en-GB" i="1" dirty="0"/>
              <a:t> want them over you, so you’re not really given much of a </a:t>
            </a:r>
            <a:r>
              <a:rPr lang="en-GB" i="1" dirty="0" smtClean="0"/>
              <a:t>chance.</a:t>
            </a:r>
            <a:r>
              <a:rPr lang="en-GB" dirty="0" smtClean="0"/>
              <a:t>”</a:t>
            </a:r>
          </a:p>
          <a:p>
            <a:pPr marL="0" indent="0">
              <a:buNone/>
            </a:pPr>
            <a:r>
              <a:rPr lang="en-GB" sz="2600" dirty="0" smtClean="0"/>
              <a:t>Joe, Leicester, male, 18</a:t>
            </a:r>
            <a:endParaRPr lang="en-GB" sz="2600" dirty="0"/>
          </a:p>
          <a:p>
            <a:pPr marL="0" indent="0">
              <a:buNone/>
            </a:pPr>
            <a:endParaRPr lang="en-US" dirty="0"/>
          </a:p>
        </p:txBody>
      </p:sp>
    </p:spTree>
    <p:extLst>
      <p:ext uri="{BB962C8B-B14F-4D97-AF65-F5344CB8AC3E}">
        <p14:creationId xmlns:p14="http://schemas.microsoft.com/office/powerpoint/2010/main" val="207530842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376092"/>
                </a:solidFill>
              </a:rPr>
              <a:t>… chasing too few opportunities</a:t>
            </a:r>
            <a:endParaRPr lang="en-US" sz="3600" dirty="0">
              <a:solidFill>
                <a:srgbClr val="376092"/>
              </a:solidFill>
            </a:endParaRPr>
          </a:p>
        </p:txBody>
      </p:sp>
      <p:sp>
        <p:nvSpPr>
          <p:cNvPr id="3" name="Content Placeholder 2"/>
          <p:cNvSpPr>
            <a:spLocks noGrp="1"/>
          </p:cNvSpPr>
          <p:nvPr>
            <p:ph idx="1"/>
          </p:nvPr>
        </p:nvSpPr>
        <p:spPr/>
        <p:txBody>
          <a:bodyPr>
            <a:normAutofit/>
          </a:bodyPr>
          <a:lstStyle/>
          <a:p>
            <a:pPr marL="0" indent="0">
              <a:buNone/>
            </a:pPr>
            <a:r>
              <a:rPr lang="en-GB" dirty="0" smtClean="0"/>
              <a:t>“</a:t>
            </a:r>
            <a:r>
              <a:rPr lang="en-GB" i="1" dirty="0" smtClean="0"/>
              <a:t>There’s </a:t>
            </a:r>
            <a:r>
              <a:rPr lang="en-GB" i="1" dirty="0"/>
              <a:t>a lot of people that would want to work, want to graft but you’re not giving them the opportunity to graft, how they supposed to graft? And put in </a:t>
            </a:r>
            <a:r>
              <a:rPr lang="en-GB" i="1" dirty="0" smtClean="0"/>
              <a:t>work. </a:t>
            </a:r>
            <a:r>
              <a:rPr lang="en-GB" i="1" dirty="0"/>
              <a:t>There’s not opportunities to show that you’re willing to like graft, yeah. You get me</a:t>
            </a:r>
            <a:r>
              <a:rPr lang="en-GB" dirty="0" smtClean="0"/>
              <a:t>?” </a:t>
            </a:r>
          </a:p>
          <a:p>
            <a:pPr marL="0" indent="0">
              <a:buNone/>
            </a:pPr>
            <a:r>
              <a:rPr lang="en-GB" sz="2400" dirty="0" smtClean="0"/>
              <a:t>Stacey, 17, female, Leicester</a:t>
            </a:r>
            <a:endParaRPr lang="en-GB" dirty="0"/>
          </a:p>
          <a:p>
            <a:pPr marL="0" indent="0">
              <a:buNone/>
            </a:pPr>
            <a:endParaRPr lang="en-US" dirty="0"/>
          </a:p>
        </p:txBody>
      </p:sp>
    </p:spTree>
    <p:extLst>
      <p:ext uri="{BB962C8B-B14F-4D97-AF65-F5344CB8AC3E}">
        <p14:creationId xmlns:p14="http://schemas.microsoft.com/office/powerpoint/2010/main" val="322652408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Progression</a:t>
            </a:r>
            <a:endParaRPr lang="en-US" dirty="0"/>
          </a:p>
        </p:txBody>
      </p:sp>
      <p:sp>
        <p:nvSpPr>
          <p:cNvPr id="3" name="Content Placeholder 2"/>
          <p:cNvSpPr>
            <a:spLocks noGrp="1"/>
          </p:cNvSpPr>
          <p:nvPr>
            <p:ph idx="1"/>
          </p:nvPr>
        </p:nvSpPr>
        <p:spPr/>
        <p:txBody>
          <a:bodyPr>
            <a:normAutofit lnSpcReduction="10000"/>
          </a:bodyPr>
          <a:lstStyle/>
          <a:p>
            <a:r>
              <a:rPr lang="en-US" dirty="0"/>
              <a:t>Progression within a </a:t>
            </a:r>
            <a:r>
              <a:rPr lang="en-US" dirty="0" smtClean="0"/>
              <a:t>job </a:t>
            </a:r>
            <a:r>
              <a:rPr lang="en-US" dirty="0" err="1"/>
              <a:t>vs</a:t>
            </a:r>
            <a:r>
              <a:rPr lang="en-US" dirty="0"/>
              <a:t> progression between </a:t>
            </a:r>
            <a:r>
              <a:rPr lang="en-US" dirty="0" smtClean="0"/>
              <a:t>jobs</a:t>
            </a:r>
          </a:p>
          <a:p>
            <a:pPr lvl="1"/>
            <a:r>
              <a:rPr lang="en-US" dirty="0" smtClean="0"/>
              <a:t>Insight into </a:t>
            </a:r>
            <a:r>
              <a:rPr lang="en-US" dirty="0" err="1" smtClean="0"/>
              <a:t>organisation</a:t>
            </a:r>
            <a:r>
              <a:rPr lang="en-US" dirty="0" smtClean="0"/>
              <a:t>/role</a:t>
            </a:r>
          </a:p>
          <a:p>
            <a:pPr lvl="1"/>
            <a:r>
              <a:rPr lang="en-US" dirty="0" smtClean="0"/>
              <a:t>Building a CV</a:t>
            </a:r>
          </a:p>
          <a:p>
            <a:r>
              <a:rPr lang="en-US" dirty="0" smtClean="0"/>
              <a:t>Apprenticeships – leading to progression?</a:t>
            </a:r>
          </a:p>
          <a:p>
            <a:pPr lvl="1"/>
            <a:r>
              <a:rPr lang="en-US" dirty="0" smtClean="0"/>
              <a:t>Public (City Councils, NHS)</a:t>
            </a:r>
          </a:p>
          <a:p>
            <a:pPr lvl="1"/>
            <a:r>
              <a:rPr lang="en-US" dirty="0" smtClean="0"/>
              <a:t>Private sector</a:t>
            </a:r>
          </a:p>
          <a:p>
            <a:r>
              <a:rPr lang="en-US" dirty="0" smtClean="0"/>
              <a:t>Agency, short </a:t>
            </a:r>
            <a:r>
              <a:rPr lang="en-US" dirty="0"/>
              <a:t>term temporary </a:t>
            </a:r>
            <a:r>
              <a:rPr lang="en-US" dirty="0" smtClean="0"/>
              <a:t>jobs – dead ends?</a:t>
            </a:r>
          </a:p>
          <a:p>
            <a:pPr lvl="1"/>
            <a:endParaRPr lang="en-US" dirty="0"/>
          </a:p>
          <a:p>
            <a:endParaRPr lang="en-US" dirty="0" smtClean="0"/>
          </a:p>
        </p:txBody>
      </p:sp>
    </p:spTree>
    <p:extLst>
      <p:ext uri="{BB962C8B-B14F-4D97-AF65-F5344CB8AC3E}">
        <p14:creationId xmlns:p14="http://schemas.microsoft.com/office/powerpoint/2010/main" val="294707331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Progression</a:t>
            </a:r>
            <a:endParaRPr lang="en-US" dirty="0"/>
          </a:p>
        </p:txBody>
      </p:sp>
      <p:sp>
        <p:nvSpPr>
          <p:cNvPr id="3" name="Content Placeholder 2"/>
          <p:cNvSpPr>
            <a:spLocks noGrp="1"/>
          </p:cNvSpPr>
          <p:nvPr>
            <p:ph idx="1"/>
          </p:nvPr>
        </p:nvSpPr>
        <p:spPr/>
        <p:txBody>
          <a:bodyPr>
            <a:normAutofit lnSpcReduction="10000"/>
          </a:bodyPr>
          <a:lstStyle/>
          <a:p>
            <a:r>
              <a:rPr lang="en-US" dirty="0"/>
              <a:t>Progression within a </a:t>
            </a:r>
            <a:r>
              <a:rPr lang="en-US" dirty="0" smtClean="0"/>
              <a:t>job </a:t>
            </a:r>
            <a:r>
              <a:rPr lang="en-US" dirty="0" err="1"/>
              <a:t>vs</a:t>
            </a:r>
            <a:r>
              <a:rPr lang="en-US" dirty="0"/>
              <a:t> progression between </a:t>
            </a:r>
            <a:r>
              <a:rPr lang="en-US" dirty="0" smtClean="0"/>
              <a:t>jobs</a:t>
            </a:r>
          </a:p>
          <a:p>
            <a:pPr lvl="1"/>
            <a:r>
              <a:rPr lang="en-US" dirty="0" smtClean="0"/>
              <a:t>Insight into </a:t>
            </a:r>
            <a:r>
              <a:rPr lang="en-US" dirty="0" err="1" smtClean="0"/>
              <a:t>organisation</a:t>
            </a:r>
            <a:r>
              <a:rPr lang="en-US" dirty="0" smtClean="0"/>
              <a:t>/role</a:t>
            </a:r>
          </a:p>
          <a:p>
            <a:pPr lvl="1"/>
            <a:r>
              <a:rPr lang="en-US" dirty="0" smtClean="0"/>
              <a:t>Building a CV</a:t>
            </a:r>
          </a:p>
          <a:p>
            <a:r>
              <a:rPr lang="en-US" dirty="0" smtClean="0"/>
              <a:t>Apprenticeships – leading to progression?</a:t>
            </a:r>
          </a:p>
          <a:p>
            <a:pPr lvl="1"/>
            <a:r>
              <a:rPr lang="en-US" dirty="0" smtClean="0"/>
              <a:t>Public (City Councils, NHS)</a:t>
            </a:r>
          </a:p>
          <a:p>
            <a:pPr lvl="1"/>
            <a:r>
              <a:rPr lang="en-US" dirty="0" smtClean="0"/>
              <a:t>Private sector</a:t>
            </a:r>
          </a:p>
          <a:p>
            <a:r>
              <a:rPr lang="en-US" dirty="0" smtClean="0"/>
              <a:t>Agency, short </a:t>
            </a:r>
            <a:r>
              <a:rPr lang="en-US" dirty="0"/>
              <a:t>term temporary </a:t>
            </a:r>
            <a:r>
              <a:rPr lang="en-US" dirty="0" smtClean="0"/>
              <a:t>jobs – dead ends?</a:t>
            </a:r>
          </a:p>
          <a:p>
            <a:pPr lvl="1"/>
            <a:endParaRPr lang="en-US" dirty="0"/>
          </a:p>
          <a:p>
            <a:endParaRPr lang="en-US" dirty="0" smtClean="0"/>
          </a:p>
        </p:txBody>
      </p:sp>
    </p:spTree>
    <p:extLst>
      <p:ext uri="{BB962C8B-B14F-4D97-AF65-F5344CB8AC3E}">
        <p14:creationId xmlns:p14="http://schemas.microsoft.com/office/powerpoint/2010/main" val="294707331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Progression</a:t>
            </a:r>
            <a:endParaRPr lang="en-US" dirty="0"/>
          </a:p>
        </p:txBody>
      </p:sp>
      <p:sp>
        <p:nvSpPr>
          <p:cNvPr id="3" name="Content Placeholder 2"/>
          <p:cNvSpPr>
            <a:spLocks noGrp="1"/>
          </p:cNvSpPr>
          <p:nvPr>
            <p:ph idx="1"/>
          </p:nvPr>
        </p:nvSpPr>
        <p:spPr/>
        <p:txBody>
          <a:bodyPr>
            <a:normAutofit lnSpcReduction="10000"/>
          </a:bodyPr>
          <a:lstStyle/>
          <a:p>
            <a:r>
              <a:rPr lang="en-US" dirty="0"/>
              <a:t>Progression within a </a:t>
            </a:r>
            <a:r>
              <a:rPr lang="en-US" dirty="0" smtClean="0"/>
              <a:t>job </a:t>
            </a:r>
            <a:r>
              <a:rPr lang="en-US" dirty="0" err="1"/>
              <a:t>vs</a:t>
            </a:r>
            <a:r>
              <a:rPr lang="en-US" dirty="0"/>
              <a:t> progression between </a:t>
            </a:r>
            <a:r>
              <a:rPr lang="en-US" dirty="0" smtClean="0"/>
              <a:t>jobs</a:t>
            </a:r>
          </a:p>
          <a:p>
            <a:pPr lvl="1"/>
            <a:r>
              <a:rPr lang="en-US" dirty="0" smtClean="0"/>
              <a:t>Insight into </a:t>
            </a:r>
            <a:r>
              <a:rPr lang="en-US" dirty="0" err="1" smtClean="0"/>
              <a:t>organisation</a:t>
            </a:r>
            <a:r>
              <a:rPr lang="en-US" dirty="0" smtClean="0"/>
              <a:t>/role</a:t>
            </a:r>
          </a:p>
          <a:p>
            <a:pPr lvl="1"/>
            <a:r>
              <a:rPr lang="en-US" dirty="0" smtClean="0"/>
              <a:t>Building a CV</a:t>
            </a:r>
          </a:p>
          <a:p>
            <a:r>
              <a:rPr lang="en-US" dirty="0" smtClean="0"/>
              <a:t>Apprenticeships – leading to progression?</a:t>
            </a:r>
          </a:p>
          <a:p>
            <a:pPr lvl="1"/>
            <a:r>
              <a:rPr lang="en-US" dirty="0" smtClean="0"/>
              <a:t>Public (City Councils, NHS)</a:t>
            </a:r>
          </a:p>
          <a:p>
            <a:pPr lvl="1"/>
            <a:r>
              <a:rPr lang="en-US" dirty="0" smtClean="0"/>
              <a:t>Private sector</a:t>
            </a:r>
          </a:p>
          <a:p>
            <a:r>
              <a:rPr lang="en-US" dirty="0" smtClean="0"/>
              <a:t>Agency, short </a:t>
            </a:r>
            <a:r>
              <a:rPr lang="en-US" dirty="0"/>
              <a:t>term temporary </a:t>
            </a:r>
            <a:r>
              <a:rPr lang="en-US" dirty="0" smtClean="0"/>
              <a:t>jobs – dead ends?</a:t>
            </a:r>
          </a:p>
          <a:p>
            <a:pPr lvl="1"/>
            <a:endParaRPr lang="en-US" dirty="0"/>
          </a:p>
          <a:p>
            <a:endParaRPr lang="en-US" dirty="0" smtClean="0"/>
          </a:p>
        </p:txBody>
      </p:sp>
    </p:spTree>
    <p:extLst>
      <p:ext uri="{BB962C8B-B14F-4D97-AF65-F5344CB8AC3E}">
        <p14:creationId xmlns:p14="http://schemas.microsoft.com/office/powerpoint/2010/main" val="294707331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Susan, 19</a:t>
            </a:r>
            <a:endParaRPr lang="en-US" dirty="0"/>
          </a:p>
        </p:txBody>
      </p:sp>
      <p:sp>
        <p:nvSpPr>
          <p:cNvPr id="3" name="Content Placeholder 2"/>
          <p:cNvSpPr>
            <a:spLocks noGrp="1"/>
          </p:cNvSpPr>
          <p:nvPr>
            <p:ph idx="1"/>
          </p:nvPr>
        </p:nvSpPr>
        <p:spPr/>
        <p:txBody>
          <a:bodyPr/>
          <a:lstStyle/>
          <a:p>
            <a:pPr marL="0" indent="0">
              <a:buNone/>
            </a:pPr>
            <a:endParaRPr lang="en-US" dirty="0" smtClean="0"/>
          </a:p>
          <a:p>
            <a:endParaRPr lang="en-US" dirty="0"/>
          </a:p>
        </p:txBody>
      </p:sp>
      <p:pic>
        <p:nvPicPr>
          <p:cNvPr id="4" name="Picture 3" descr="Susa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772816"/>
            <a:ext cx="2590800" cy="2590800"/>
          </a:xfrm>
          <a:prstGeom prst="rect">
            <a:avLst/>
          </a:prstGeom>
        </p:spPr>
      </p:pic>
      <p:sp>
        <p:nvSpPr>
          <p:cNvPr id="5" name="TextBox 4"/>
          <p:cNvSpPr txBox="1"/>
          <p:nvPr/>
        </p:nvSpPr>
        <p:spPr>
          <a:xfrm>
            <a:off x="3995936" y="1916832"/>
            <a:ext cx="4248472" cy="2862323"/>
          </a:xfrm>
          <a:prstGeom prst="rect">
            <a:avLst/>
          </a:prstGeom>
          <a:noFill/>
        </p:spPr>
        <p:txBody>
          <a:bodyPr wrap="square" rtlCol="0">
            <a:spAutoFit/>
          </a:bodyPr>
          <a:lstStyle/>
          <a:p>
            <a:pPr marL="285750" indent="-285750">
              <a:buFont typeface="Arial"/>
              <a:buChar char="•"/>
            </a:pPr>
            <a:r>
              <a:rPr lang="en-US" dirty="0" smtClean="0"/>
              <a:t>Lived independently since 15</a:t>
            </a:r>
          </a:p>
          <a:p>
            <a:pPr marL="285750" indent="-285750">
              <a:buFont typeface="Arial"/>
              <a:buChar char="•"/>
            </a:pPr>
            <a:r>
              <a:rPr lang="en-US" dirty="0" smtClean="0"/>
              <a:t>Did A levels</a:t>
            </a:r>
          </a:p>
          <a:p>
            <a:pPr marL="285750" indent="-285750">
              <a:buFont typeface="Arial"/>
              <a:buChar char="•"/>
            </a:pPr>
            <a:r>
              <a:rPr lang="en-US" dirty="0" smtClean="0"/>
              <a:t>Worked part time along college (Arts)</a:t>
            </a:r>
          </a:p>
          <a:p>
            <a:pPr marL="285750" indent="-285750">
              <a:buFont typeface="Arial"/>
              <a:buChar char="•"/>
            </a:pPr>
            <a:r>
              <a:rPr lang="en-US" dirty="0" smtClean="0"/>
              <a:t>Volunteering activity for young people </a:t>
            </a:r>
          </a:p>
          <a:p>
            <a:pPr marL="285750" indent="-285750">
              <a:buFont typeface="Arial"/>
              <a:buChar char="•"/>
            </a:pPr>
            <a:r>
              <a:rPr lang="en-US" dirty="0" smtClean="0"/>
              <a:t>College tutor, and advisors provided support, information and guidance</a:t>
            </a:r>
          </a:p>
          <a:p>
            <a:pPr marL="285750" indent="-285750">
              <a:buFont typeface="Arial"/>
              <a:buChar char="•"/>
            </a:pPr>
            <a:r>
              <a:rPr lang="en-US" dirty="0" smtClean="0"/>
              <a:t>Signed on </a:t>
            </a:r>
          </a:p>
          <a:p>
            <a:pPr marL="285750" indent="-285750">
              <a:buFont typeface="Arial"/>
              <a:buChar char="•"/>
            </a:pPr>
            <a:r>
              <a:rPr lang="en-US" dirty="0" smtClean="0"/>
              <a:t>Apprenticeship level 3 at City Council</a:t>
            </a:r>
          </a:p>
          <a:p>
            <a:pPr marL="285750" indent="-285750">
              <a:buFont typeface="Arial"/>
              <a:buChar char="•"/>
            </a:pPr>
            <a:r>
              <a:rPr lang="en-US" dirty="0" smtClean="0"/>
              <a:t>Apprenticeship level 4 opportunity</a:t>
            </a:r>
          </a:p>
          <a:p>
            <a:endParaRPr lang="en-US" dirty="0" smtClean="0"/>
          </a:p>
        </p:txBody>
      </p:sp>
      <p:sp>
        <p:nvSpPr>
          <p:cNvPr id="6" name="TextBox 5"/>
          <p:cNvSpPr txBox="1"/>
          <p:nvPr/>
        </p:nvSpPr>
        <p:spPr>
          <a:xfrm>
            <a:off x="2915816" y="5157192"/>
            <a:ext cx="4102856" cy="646331"/>
          </a:xfrm>
          <a:prstGeom prst="rect">
            <a:avLst/>
          </a:prstGeom>
          <a:noFill/>
        </p:spPr>
        <p:txBody>
          <a:bodyPr wrap="none" rtlCol="0">
            <a:spAutoFit/>
          </a:bodyPr>
          <a:lstStyle/>
          <a:p>
            <a:r>
              <a:rPr lang="en-GB" b="1" i="1" dirty="0"/>
              <a:t>I don’t [want] just a job, I want a career’ </a:t>
            </a:r>
          </a:p>
          <a:p>
            <a:endParaRPr lang="en-US" dirty="0"/>
          </a:p>
        </p:txBody>
      </p:sp>
    </p:spTree>
    <p:extLst>
      <p:ext uri="{BB962C8B-B14F-4D97-AF65-F5344CB8AC3E}">
        <p14:creationId xmlns:p14="http://schemas.microsoft.com/office/powerpoint/2010/main" val="18290941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4015" y="-54330"/>
            <a:ext cx="9143999"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smtClean="0">
              <a:solidFill>
                <a:schemeClr val="tx2">
                  <a:lumMod val="60000"/>
                  <a:lumOff val="40000"/>
                </a:schemeClr>
              </a:solidFill>
            </a:endParaRPr>
          </a:p>
          <a:p>
            <a:pPr algn="ctr"/>
            <a:endParaRPr lang="en-GB" sz="1600" dirty="0">
              <a:solidFill>
                <a:schemeClr val="tx2">
                  <a:lumMod val="60000"/>
                  <a:lumOff val="40000"/>
                </a:schemeClr>
              </a:solidFill>
            </a:endParaRPr>
          </a:p>
        </p:txBody>
      </p:sp>
      <p:sp>
        <p:nvSpPr>
          <p:cNvPr id="2" name="Title 1"/>
          <p:cNvSpPr>
            <a:spLocks noGrp="1"/>
          </p:cNvSpPr>
          <p:nvPr>
            <p:ph type="ctrTitle"/>
          </p:nvPr>
        </p:nvSpPr>
        <p:spPr>
          <a:xfrm>
            <a:off x="467544" y="1556792"/>
            <a:ext cx="8136903" cy="3888432"/>
          </a:xfrm>
        </p:spPr>
        <p:txBody>
          <a:bodyPr>
            <a:noAutofit/>
          </a:bodyPr>
          <a:lstStyle/>
          <a:p>
            <a:r>
              <a:rPr lang="en-GB" sz="3600" dirty="0" smtClean="0">
                <a:solidFill>
                  <a:schemeClr val="tx2">
                    <a:lumMod val="75000"/>
                  </a:schemeClr>
                </a:solidFill>
                <a:cs typeface="Arial" panose="020B0604020202020204" pitchFamily="34" charset="0"/>
              </a:rPr>
              <a:t>Young people’s unemployment benefits in the </a:t>
            </a:r>
            <a:r>
              <a:rPr lang="en-GB" sz="3600" dirty="0" smtClean="0">
                <a:solidFill>
                  <a:schemeClr val="tx2">
                    <a:lumMod val="75000"/>
                  </a:schemeClr>
                </a:solidFill>
                <a:cs typeface="Arial" panose="020B0604020202020204" pitchFamily="34" charset="0"/>
              </a:rPr>
              <a:t>1930s </a:t>
            </a:r>
            <a:r>
              <a:rPr lang="en-GB" sz="3600" dirty="0" smtClean="0">
                <a:solidFill>
                  <a:schemeClr val="tx2">
                    <a:lumMod val="75000"/>
                  </a:schemeClr>
                </a:solidFill>
                <a:cs typeface="Arial" panose="020B0604020202020204" pitchFamily="34" charset="0"/>
              </a:rPr>
              <a:t/>
            </a:r>
            <a:br>
              <a:rPr lang="en-GB" sz="3600" dirty="0" smtClean="0">
                <a:solidFill>
                  <a:schemeClr val="tx2">
                    <a:lumMod val="75000"/>
                  </a:schemeClr>
                </a:solidFill>
                <a:cs typeface="Arial" panose="020B0604020202020204" pitchFamily="34" charset="0"/>
              </a:rPr>
            </a:br>
            <a:r>
              <a:rPr lang="en-GB" sz="3600" dirty="0" smtClean="0">
                <a:solidFill>
                  <a:schemeClr val="tx2">
                    <a:lumMod val="75000"/>
                  </a:schemeClr>
                </a:solidFill>
                <a:cs typeface="Arial" panose="020B0604020202020204" pitchFamily="34" charset="0"/>
              </a:rPr>
              <a:t> </a:t>
            </a:r>
            <a:r>
              <a:rPr lang="en-GB" sz="2400" dirty="0" smtClean="0">
                <a:solidFill>
                  <a:schemeClr val="tx2">
                    <a:lumMod val="75000"/>
                  </a:schemeClr>
                </a:solidFill>
                <a:cs typeface="Arial" panose="020B0604020202020204" pitchFamily="34" charset="0"/>
              </a:rPr>
              <a:t>Part of Project 1: Policy &amp; Practice: </a:t>
            </a:r>
            <a:br>
              <a:rPr lang="en-GB" sz="2400" dirty="0" smtClean="0">
                <a:solidFill>
                  <a:schemeClr val="tx2">
                    <a:lumMod val="75000"/>
                  </a:schemeClr>
                </a:solidFill>
                <a:cs typeface="Arial" panose="020B0604020202020204" pitchFamily="34" charset="0"/>
              </a:rPr>
            </a:br>
            <a:r>
              <a:rPr lang="en-GB" sz="2400" dirty="0" smtClean="0">
                <a:solidFill>
                  <a:schemeClr val="tx2">
                    <a:lumMod val="75000"/>
                  </a:schemeClr>
                </a:solidFill>
                <a:cs typeface="Arial" panose="020B0604020202020204" pitchFamily="34" charset="0"/>
              </a:rPr>
              <a:t>historical &amp; geographical perspectives </a:t>
            </a:r>
            <a:r>
              <a:rPr lang="en-GB" sz="3600" dirty="0" smtClean="0">
                <a:solidFill>
                  <a:schemeClr val="tx2">
                    <a:lumMod val="75000"/>
                  </a:schemeClr>
                </a:solidFill>
                <a:cs typeface="Arial" panose="020B0604020202020204" pitchFamily="34" charset="0"/>
              </a:rPr>
              <a:t/>
            </a:r>
            <a:br>
              <a:rPr lang="en-GB" sz="3600" dirty="0" smtClean="0">
                <a:solidFill>
                  <a:schemeClr val="tx2">
                    <a:lumMod val="75000"/>
                  </a:schemeClr>
                </a:solidFill>
                <a:cs typeface="Arial" panose="020B0604020202020204" pitchFamily="34" charset="0"/>
              </a:rPr>
            </a:br>
            <a:r>
              <a:rPr lang="en-GB" sz="2400" i="1" dirty="0">
                <a:solidFill>
                  <a:schemeClr val="tx2">
                    <a:lumMod val="75000"/>
                  </a:schemeClr>
                </a:solidFill>
                <a:cs typeface="Arial" panose="020B0604020202020204" pitchFamily="34" charset="0"/>
              </a:rPr>
              <a:t/>
            </a:r>
            <a:br>
              <a:rPr lang="en-GB" sz="2400" i="1" dirty="0">
                <a:solidFill>
                  <a:schemeClr val="tx2">
                    <a:lumMod val="75000"/>
                  </a:schemeClr>
                </a:solidFill>
                <a:cs typeface="Arial" panose="020B0604020202020204" pitchFamily="34" charset="0"/>
              </a:rPr>
            </a:br>
            <a:r>
              <a:rPr lang="en-GB" sz="2400" dirty="0" smtClean="0">
                <a:solidFill>
                  <a:schemeClr val="tx2">
                    <a:lumMod val="75000"/>
                  </a:schemeClr>
                </a:solidFill>
                <a:cs typeface="Arial" panose="020B0604020202020204" pitchFamily="34" charset="0"/>
              </a:rPr>
              <a:t>Matthew Cooper, PhD student, IER</a:t>
            </a:r>
            <a:endParaRPr lang="en-GB" sz="2400" i="1" dirty="0">
              <a:solidFill>
                <a:schemeClr val="tx2">
                  <a:lumMod val="75000"/>
                </a:schemeClr>
              </a:solidFill>
              <a:cs typeface="Arial" panose="020B0604020202020204" pitchFamily="34" charset="0"/>
            </a:endParaRPr>
          </a:p>
        </p:txBody>
      </p:sp>
      <p:pic>
        <p:nvPicPr>
          <p:cNvPr id="1026" name="Picture 2" descr="IER Logo 2009 (oblong with text) Small.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02124" y="5852975"/>
            <a:ext cx="2051719" cy="612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esrc.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160174"/>
            <a:ext cx="899592" cy="820554"/>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20527" y="-54330"/>
            <a:ext cx="3914044" cy="1796371"/>
          </a:xfrm>
          <a:prstGeom prst="rect">
            <a:avLst/>
          </a:prstGeom>
        </p:spPr>
      </p:pic>
    </p:spTree>
    <p:extLst>
      <p:ext uri="{BB962C8B-B14F-4D97-AF65-F5344CB8AC3E}">
        <p14:creationId xmlns:p14="http://schemas.microsoft.com/office/powerpoint/2010/main" val="213508547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Robert, 21</a:t>
            </a:r>
            <a:endParaRPr lang="en-US" dirty="0"/>
          </a:p>
        </p:txBody>
      </p:sp>
      <p:pic>
        <p:nvPicPr>
          <p:cNvPr id="5" name="Content Placeholder 4" descr="Robert.jpg"/>
          <p:cNvPicPr>
            <a:picLocks noGrp="1" noChangeAspect="1"/>
          </p:cNvPicPr>
          <p:nvPr>
            <p:ph idx="1"/>
          </p:nvPr>
        </p:nvPicPr>
        <p:blipFill>
          <a:blip r:embed="rId3">
            <a:extLst>
              <a:ext uri="{28A0092B-C50C-407E-A947-70E740481C1C}">
                <a14:useLocalDpi xmlns:a14="http://schemas.microsoft.com/office/drawing/2010/main" val="0"/>
              </a:ext>
            </a:extLst>
          </a:blip>
          <a:srcRect l="-40915" r="-40915"/>
          <a:stretch>
            <a:fillRect/>
          </a:stretch>
        </p:blipFill>
        <p:spPr>
          <a:xfrm>
            <a:off x="-684584" y="1916832"/>
            <a:ext cx="4762844" cy="2547718"/>
          </a:xfrm>
        </p:spPr>
      </p:pic>
      <p:sp>
        <p:nvSpPr>
          <p:cNvPr id="6" name="TextBox 5"/>
          <p:cNvSpPr txBox="1"/>
          <p:nvPr/>
        </p:nvSpPr>
        <p:spPr>
          <a:xfrm>
            <a:off x="3923928" y="1988840"/>
            <a:ext cx="4824536" cy="3139321"/>
          </a:xfrm>
          <a:prstGeom prst="rect">
            <a:avLst/>
          </a:prstGeom>
          <a:noFill/>
        </p:spPr>
        <p:txBody>
          <a:bodyPr wrap="square" rtlCol="0">
            <a:spAutoFit/>
          </a:bodyPr>
          <a:lstStyle/>
          <a:p>
            <a:pPr marL="285750" indent="-285750">
              <a:buFont typeface="Arial"/>
              <a:buChar char="•"/>
            </a:pPr>
            <a:r>
              <a:rPr lang="en-US" dirty="0" smtClean="0"/>
              <a:t>Lives in shared accommodation</a:t>
            </a:r>
          </a:p>
          <a:p>
            <a:pPr marL="285750" indent="-285750">
              <a:buFont typeface="Arial"/>
              <a:buChar char="•"/>
            </a:pPr>
            <a:r>
              <a:rPr lang="en-US" dirty="0" smtClean="0"/>
              <a:t>Low educational attainment</a:t>
            </a:r>
          </a:p>
          <a:p>
            <a:pPr marL="285750" indent="-285750">
              <a:buFont typeface="Arial"/>
              <a:buChar char="•"/>
            </a:pPr>
            <a:r>
              <a:rPr lang="en-US" dirty="0" smtClean="0"/>
              <a:t>Worked in zero hour contracts (construction, catering, sales)</a:t>
            </a:r>
          </a:p>
          <a:p>
            <a:pPr marL="285750" indent="-285750">
              <a:buFont typeface="Arial"/>
              <a:buChar char="•"/>
            </a:pPr>
            <a:r>
              <a:rPr lang="en-US" dirty="0" smtClean="0"/>
              <a:t>Many short term employment experiences</a:t>
            </a:r>
          </a:p>
          <a:p>
            <a:pPr marL="285750" indent="-285750">
              <a:buFont typeface="Arial"/>
              <a:buChar char="•"/>
            </a:pPr>
            <a:r>
              <a:rPr lang="en-US" dirty="0" smtClean="0"/>
              <a:t>Signed on and off (long term unemployment spells)</a:t>
            </a:r>
          </a:p>
          <a:p>
            <a:pPr marL="285750" indent="-285750">
              <a:buFont typeface="Arial"/>
              <a:buChar char="•"/>
            </a:pPr>
            <a:r>
              <a:rPr lang="en-US" dirty="0" smtClean="0"/>
              <a:t>Apprenticeship level 2 </a:t>
            </a:r>
          </a:p>
          <a:p>
            <a:pPr marL="285750" indent="-285750">
              <a:buFont typeface="Arial"/>
              <a:buChar char="•"/>
            </a:pPr>
            <a:r>
              <a:rPr lang="en-US" dirty="0" smtClean="0"/>
              <a:t>Dyslexia</a:t>
            </a:r>
          </a:p>
          <a:p>
            <a:pPr marL="285750" indent="-285750">
              <a:buFont typeface="Arial"/>
              <a:buChar char="•"/>
            </a:pPr>
            <a:r>
              <a:rPr lang="en-US" dirty="0" smtClean="0"/>
              <a:t>Currently unemployed (JSA)</a:t>
            </a:r>
          </a:p>
          <a:p>
            <a:endParaRPr lang="en-US" dirty="0" smtClean="0"/>
          </a:p>
        </p:txBody>
      </p:sp>
      <p:sp>
        <p:nvSpPr>
          <p:cNvPr id="7" name="Rectangle 6"/>
          <p:cNvSpPr/>
          <p:nvPr/>
        </p:nvSpPr>
        <p:spPr>
          <a:xfrm>
            <a:off x="1835696" y="5013176"/>
            <a:ext cx="4572000" cy="923330"/>
          </a:xfrm>
          <a:prstGeom prst="rect">
            <a:avLst/>
          </a:prstGeom>
        </p:spPr>
        <p:txBody>
          <a:bodyPr>
            <a:spAutoFit/>
          </a:bodyPr>
          <a:lstStyle/>
          <a:p>
            <a:r>
              <a:rPr lang="en-US" b="1" i="1" dirty="0"/>
              <a:t>‘[Employers/Agencies] can promise you the world but they </a:t>
            </a:r>
            <a:r>
              <a:rPr lang="en-US" b="1" i="1" dirty="0" smtClean="0"/>
              <a:t>don’t actually </a:t>
            </a:r>
            <a:r>
              <a:rPr lang="en-US" b="1" i="1" dirty="0"/>
              <a:t>deliver on their promises’</a:t>
            </a:r>
          </a:p>
        </p:txBody>
      </p:sp>
    </p:spTree>
    <p:extLst>
      <p:ext uri="{BB962C8B-B14F-4D97-AF65-F5344CB8AC3E}">
        <p14:creationId xmlns:p14="http://schemas.microsoft.com/office/powerpoint/2010/main" val="383132108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9632" y="2204864"/>
            <a:ext cx="6696744" cy="1200329"/>
          </a:xfrm>
          <a:prstGeom prst="rect">
            <a:avLst/>
          </a:prstGeom>
          <a:noFill/>
        </p:spPr>
        <p:txBody>
          <a:bodyPr wrap="square" rtlCol="0">
            <a:spAutoFit/>
          </a:bodyPr>
          <a:lstStyle/>
          <a:p>
            <a:pPr algn="ctr"/>
            <a:r>
              <a:rPr lang="en-US" sz="3600" dirty="0"/>
              <a:t>Project 3: Midlands graduates’ pathways into employment </a:t>
            </a:r>
            <a:endParaRPr lang="en-US" sz="3600" dirty="0">
              <a:solidFill>
                <a:srgbClr val="1F497D"/>
              </a:solidFill>
            </a:endParaRPr>
          </a:p>
        </p:txBody>
      </p:sp>
      <p:sp>
        <p:nvSpPr>
          <p:cNvPr id="6" name="TextBox 5"/>
          <p:cNvSpPr txBox="1"/>
          <p:nvPr/>
        </p:nvSpPr>
        <p:spPr>
          <a:xfrm>
            <a:off x="899592" y="4797152"/>
            <a:ext cx="7848872" cy="430887"/>
          </a:xfrm>
          <a:prstGeom prst="rect">
            <a:avLst/>
          </a:prstGeom>
          <a:noFill/>
        </p:spPr>
        <p:txBody>
          <a:bodyPr wrap="square" rtlCol="0">
            <a:spAutoFit/>
          </a:bodyPr>
          <a:lstStyle/>
          <a:p>
            <a:pPr algn="ctr"/>
            <a:r>
              <a:rPr lang="en-GB" sz="2200" dirty="0" smtClean="0">
                <a:solidFill>
                  <a:srgbClr val="1F497D"/>
                </a:solidFill>
              </a:rPr>
              <a:t>Kate Purcell, Charoula Tzanakou and Gaby </a:t>
            </a:r>
            <a:r>
              <a:rPr lang="en-GB" sz="2200" dirty="0" err="1" smtClean="0">
                <a:solidFill>
                  <a:srgbClr val="1F497D"/>
                </a:solidFill>
              </a:rPr>
              <a:t>Atfield</a:t>
            </a:r>
            <a:endParaRPr lang="en-GB" sz="2200" dirty="0" smtClean="0">
              <a:solidFill>
                <a:srgbClr val="1F497D"/>
              </a:solidFill>
            </a:endParaRPr>
          </a:p>
        </p:txBody>
      </p:sp>
      <p:pic>
        <p:nvPicPr>
          <p:cNvPr id="8" name="Picture 7"/>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24362" y="6003641"/>
            <a:ext cx="1894566" cy="615119"/>
          </a:xfrm>
          <a:prstGeom prst="rect">
            <a:avLst/>
          </a:prstGeom>
        </p:spPr>
      </p:pic>
      <p:pic>
        <p:nvPicPr>
          <p:cNvPr id="9" name="Picture 8"/>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40051" y="6023169"/>
            <a:ext cx="1656184" cy="576063"/>
          </a:xfrm>
          <a:prstGeom prst="rect">
            <a:avLst/>
          </a:prstGeom>
        </p:spPr>
      </p:pic>
      <p:pic>
        <p:nvPicPr>
          <p:cNvPr id="10" name="Picture 9"/>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717358" y="5953041"/>
            <a:ext cx="1054100" cy="716319"/>
          </a:xfrm>
          <a:prstGeom prst="rect">
            <a:avLst/>
          </a:prstGeom>
        </p:spPr>
      </p:pic>
      <p:pic>
        <p:nvPicPr>
          <p:cNvPr id="11" name="Picture 2" descr="IER Logo 2009 (oblong with text) Small.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520" y="6005084"/>
            <a:ext cx="2051719" cy="612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src.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00392" y="160174"/>
            <a:ext cx="899592" cy="820554"/>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43200" y="304800"/>
            <a:ext cx="3914044" cy="1796371"/>
          </a:xfrm>
          <a:prstGeom prst="rect">
            <a:avLst/>
          </a:prstGeom>
        </p:spPr>
      </p:pic>
      <p:sp>
        <p:nvSpPr>
          <p:cNvPr id="14" name="Subtitle 2"/>
          <p:cNvSpPr txBox="1">
            <a:spLocks/>
          </p:cNvSpPr>
          <p:nvPr/>
        </p:nvSpPr>
        <p:spPr>
          <a:xfrm>
            <a:off x="1322921" y="3299013"/>
            <a:ext cx="6498159" cy="787486"/>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3600" dirty="0" smtClean="0">
                <a:solidFill>
                  <a:schemeClr val="bg2">
                    <a:lumMod val="25000"/>
                  </a:schemeClr>
                </a:solidFill>
              </a:rPr>
              <a:t>Emerging findings……</a:t>
            </a:r>
            <a:endParaRPr lang="en-US" sz="3600" dirty="0">
              <a:solidFill>
                <a:schemeClr val="bg2">
                  <a:lumMod val="25000"/>
                </a:schemeClr>
              </a:solidFill>
            </a:endParaRPr>
          </a:p>
        </p:txBody>
      </p:sp>
    </p:spTree>
    <p:extLst>
      <p:ext uri="{BB962C8B-B14F-4D97-AF65-F5344CB8AC3E}">
        <p14:creationId xmlns:p14="http://schemas.microsoft.com/office/powerpoint/2010/main" val="178798403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679351"/>
          </a:xfrm>
        </p:spPr>
        <p:txBody>
          <a:bodyPr/>
          <a:lstStyle/>
          <a:p>
            <a:r>
              <a:rPr lang="en-US" sz="3200" dirty="0" smtClean="0">
                <a:solidFill>
                  <a:srgbClr val="376092"/>
                </a:solidFill>
              </a:rPr>
              <a:t>Key findings</a:t>
            </a:r>
            <a:endParaRPr lang="en-US" sz="3200" dirty="0">
              <a:solidFill>
                <a:srgbClr val="376092"/>
              </a:solidFill>
            </a:endParaRPr>
          </a:p>
        </p:txBody>
      </p:sp>
      <p:sp>
        <p:nvSpPr>
          <p:cNvPr id="3" name="Content Placeholder 2"/>
          <p:cNvSpPr>
            <a:spLocks noGrp="1"/>
          </p:cNvSpPr>
          <p:nvPr>
            <p:ph idx="1"/>
          </p:nvPr>
        </p:nvSpPr>
        <p:spPr>
          <a:xfrm>
            <a:off x="549275" y="897372"/>
            <a:ext cx="8042276" cy="5646547"/>
          </a:xfrm>
        </p:spPr>
        <p:txBody>
          <a:bodyPr>
            <a:normAutofit fontScale="77500" lnSpcReduction="20000"/>
          </a:bodyPr>
          <a:lstStyle/>
          <a:p>
            <a:r>
              <a:rPr lang="en-US" dirty="0" smtClean="0"/>
              <a:t>Graduates had undertaken a wide range of paid and unpaid work and work experience placements before, during and after graduation and most had experience of precarious employment.</a:t>
            </a:r>
          </a:p>
          <a:p>
            <a:r>
              <a:rPr lang="en-US" dirty="0" smtClean="0"/>
              <a:t>Almost all work experience before, during and immediately after HE study has positive impacts on career opportunities…but some work experience </a:t>
            </a:r>
            <a:r>
              <a:rPr lang="en-US" dirty="0" smtClean="0"/>
              <a:t>was </a:t>
            </a:r>
            <a:r>
              <a:rPr lang="en-US" dirty="0" smtClean="0"/>
              <a:t>more valuable than others.</a:t>
            </a:r>
          </a:p>
          <a:p>
            <a:r>
              <a:rPr lang="en-US" dirty="0" smtClean="0"/>
              <a:t>Information about opportunities and access to them varies substantially among the graduate population.</a:t>
            </a:r>
          </a:p>
          <a:p>
            <a:r>
              <a:rPr lang="en-US" dirty="0" smtClean="0"/>
              <a:t>Some sectors and occupations are harder to access than others.</a:t>
            </a:r>
          </a:p>
          <a:p>
            <a:r>
              <a:rPr lang="en-US" dirty="0" smtClean="0"/>
              <a:t>Increase in self employment and aspirations to be self-employed, compared to earlier graduate cohorts.</a:t>
            </a:r>
          </a:p>
          <a:p>
            <a:r>
              <a:rPr lang="en-US" dirty="0" smtClean="0"/>
              <a:t>Polarization of opportunities and outcomes within the graduate labour market?</a:t>
            </a:r>
          </a:p>
          <a:p>
            <a:endParaRPr lang="en-US" dirty="0" smtClean="0"/>
          </a:p>
          <a:p>
            <a:endParaRPr lang="en-US" dirty="0"/>
          </a:p>
        </p:txBody>
      </p:sp>
    </p:spTree>
    <p:extLst>
      <p:ext uri="{BB962C8B-B14F-4D97-AF65-F5344CB8AC3E}">
        <p14:creationId xmlns:p14="http://schemas.microsoft.com/office/powerpoint/2010/main" val="86601475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376092"/>
                </a:solidFill>
              </a:rPr>
              <a:t>How work experience </a:t>
            </a:r>
            <a:r>
              <a:rPr lang="en-US" sz="3200" i="1" dirty="0" smtClean="0">
                <a:solidFill>
                  <a:srgbClr val="376092"/>
                </a:solidFill>
              </a:rPr>
              <a:t>works </a:t>
            </a:r>
            <a:r>
              <a:rPr lang="en-US" sz="3200" dirty="0" smtClean="0">
                <a:solidFill>
                  <a:srgbClr val="376092"/>
                </a:solidFill>
              </a:rPr>
              <a:t>to enhance career opportunities: some examples</a:t>
            </a:r>
            <a:endParaRPr lang="en-US" sz="3200" dirty="0">
              <a:solidFill>
                <a:srgbClr val="376092"/>
              </a:solidFill>
            </a:endParaRPr>
          </a:p>
        </p:txBody>
      </p:sp>
      <p:sp>
        <p:nvSpPr>
          <p:cNvPr id="3" name="Content Placeholder 2"/>
          <p:cNvSpPr>
            <a:spLocks noGrp="1"/>
          </p:cNvSpPr>
          <p:nvPr>
            <p:ph idx="1"/>
          </p:nvPr>
        </p:nvSpPr>
        <p:spPr/>
        <p:txBody>
          <a:bodyPr>
            <a:normAutofit/>
          </a:bodyPr>
          <a:lstStyle/>
          <a:p>
            <a:r>
              <a:rPr lang="en-US" dirty="0" smtClean="0"/>
              <a:t>…by </a:t>
            </a:r>
            <a:r>
              <a:rPr lang="en-US" dirty="0"/>
              <a:t>l</a:t>
            </a:r>
            <a:r>
              <a:rPr lang="en-US" dirty="0" smtClean="0"/>
              <a:t>eading directly to sustainable </a:t>
            </a:r>
            <a:r>
              <a:rPr lang="en-US" dirty="0" smtClean="0"/>
              <a:t>employment;</a:t>
            </a:r>
            <a:endParaRPr lang="en-US" dirty="0"/>
          </a:p>
          <a:p>
            <a:r>
              <a:rPr lang="en-US" dirty="0" smtClean="0"/>
              <a:t>…by leading indirectly </a:t>
            </a:r>
            <a:r>
              <a:rPr lang="en-US" dirty="0"/>
              <a:t> </a:t>
            </a:r>
            <a:r>
              <a:rPr lang="en-US" dirty="0" smtClean="0"/>
              <a:t>to employment (skills development, evidence of ‘employability skills’, access to information and guidance, ‘insider information’, references…;</a:t>
            </a:r>
          </a:p>
          <a:p>
            <a:r>
              <a:rPr lang="en-US" dirty="0" smtClean="0"/>
              <a:t>..by helping </a:t>
            </a:r>
            <a:r>
              <a:rPr lang="en-US" dirty="0"/>
              <a:t>to clarify options, skills and preferences and shaping career </a:t>
            </a:r>
            <a:r>
              <a:rPr lang="en-US" dirty="0" smtClean="0"/>
              <a:t>directions.</a:t>
            </a:r>
            <a:endParaRPr lang="en-US" dirty="0"/>
          </a:p>
          <a:p>
            <a:endParaRPr lang="en-US" dirty="0"/>
          </a:p>
          <a:p>
            <a:pPr lvl="1"/>
            <a:endParaRPr lang="en-US" dirty="0"/>
          </a:p>
          <a:p>
            <a:endParaRPr lang="en-US" dirty="0" smtClean="0"/>
          </a:p>
          <a:p>
            <a:pPr marL="0" indent="0">
              <a:buNone/>
            </a:pPr>
            <a:endParaRPr lang="en-US" dirty="0"/>
          </a:p>
        </p:txBody>
      </p:sp>
    </p:spTree>
    <p:extLst>
      <p:ext uri="{BB962C8B-B14F-4D97-AF65-F5344CB8AC3E}">
        <p14:creationId xmlns:p14="http://schemas.microsoft.com/office/powerpoint/2010/main" val="75617705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solidFill>
                  <a:srgbClr val="376092"/>
                </a:solidFill>
              </a:rPr>
              <a:t>Leading directly to sustainable employment</a:t>
            </a:r>
            <a:endParaRPr lang="en-US" sz="3600" dirty="0">
              <a:solidFill>
                <a:srgbClr val="376092"/>
              </a:solidFill>
            </a:endParaRPr>
          </a:p>
        </p:txBody>
      </p:sp>
      <p:sp>
        <p:nvSpPr>
          <p:cNvPr id="3" name="Content Placeholder 2"/>
          <p:cNvSpPr>
            <a:spLocks noGrp="1"/>
          </p:cNvSpPr>
          <p:nvPr>
            <p:ph idx="1"/>
          </p:nvPr>
        </p:nvSpPr>
        <p:spPr/>
        <p:txBody>
          <a:bodyPr>
            <a:normAutofit fontScale="92500"/>
          </a:bodyPr>
          <a:lstStyle/>
          <a:p>
            <a:pPr marL="0" indent="0">
              <a:buNone/>
            </a:pPr>
            <a:r>
              <a:rPr lang="en-GB" sz="3000" i="1" dirty="0" smtClean="0"/>
              <a:t>“I </a:t>
            </a:r>
            <a:r>
              <a:rPr lang="en-GB" sz="3000" i="1" dirty="0"/>
              <a:t>think, I mean I wouldn’t have gotten the </a:t>
            </a:r>
            <a:r>
              <a:rPr lang="en-GB" sz="3000" dirty="0"/>
              <a:t>[</a:t>
            </a:r>
            <a:r>
              <a:rPr lang="en-GB" sz="3000" dirty="0" smtClean="0"/>
              <a:t>Name of Company]</a:t>
            </a:r>
            <a:r>
              <a:rPr lang="en-GB" sz="3000" i="1" dirty="0" smtClean="0"/>
              <a:t> job </a:t>
            </a:r>
            <a:r>
              <a:rPr lang="en-GB" sz="3000" i="1" dirty="0"/>
              <a:t>without having done volunteering work for </a:t>
            </a:r>
            <a:r>
              <a:rPr lang="en-GB" sz="3000" i="1" dirty="0" smtClean="0"/>
              <a:t>them </a:t>
            </a:r>
            <a:r>
              <a:rPr lang="en-GB" sz="3000" dirty="0" smtClean="0"/>
              <a:t>[…]</a:t>
            </a:r>
            <a:r>
              <a:rPr lang="en-GB" sz="3000" i="1" dirty="0" smtClean="0"/>
              <a:t>At </a:t>
            </a:r>
            <a:r>
              <a:rPr lang="en-GB" sz="3000" i="1" dirty="0"/>
              <a:t>that time, that job was essentially created for </a:t>
            </a:r>
            <a:r>
              <a:rPr lang="en-GB" sz="3000" i="1" dirty="0" smtClean="0"/>
              <a:t>me.</a:t>
            </a:r>
            <a:r>
              <a:rPr lang="en-GB" sz="3000" dirty="0" smtClean="0"/>
              <a:t>”</a:t>
            </a:r>
            <a:endParaRPr lang="en-GB" sz="3000" i="1" dirty="0" smtClean="0"/>
          </a:p>
          <a:p>
            <a:pPr marL="0" indent="0">
              <a:buNone/>
            </a:pPr>
            <a:r>
              <a:rPr lang="en-GB" sz="2600" dirty="0" smtClean="0">
                <a:solidFill>
                  <a:srgbClr val="376092"/>
                </a:solidFill>
              </a:rPr>
              <a:t>Alexandra, biological sciences, studied and worked in Midlands </a:t>
            </a:r>
          </a:p>
          <a:p>
            <a:pPr marL="0" indent="0">
              <a:buNone/>
            </a:pPr>
            <a:r>
              <a:rPr lang="en-GB" sz="3000" i="1" dirty="0" smtClean="0"/>
              <a:t>”I </a:t>
            </a:r>
            <a:r>
              <a:rPr lang="en-GB" sz="3000" i="1" dirty="0"/>
              <a:t>spoke to the director who had hired </a:t>
            </a:r>
            <a:r>
              <a:rPr lang="en-GB" sz="3000" i="1" dirty="0" smtClean="0"/>
              <a:t>me </a:t>
            </a:r>
            <a:r>
              <a:rPr lang="en-GB" sz="3000" dirty="0" smtClean="0"/>
              <a:t>[for the sandwich placement</a:t>
            </a:r>
            <a:r>
              <a:rPr lang="en-GB" sz="3000" dirty="0"/>
              <a:t>]</a:t>
            </a:r>
            <a:r>
              <a:rPr lang="en-GB" sz="3000" i="1" dirty="0" smtClean="0"/>
              <a:t> </a:t>
            </a:r>
            <a:r>
              <a:rPr lang="en-GB" sz="3000" i="1" dirty="0"/>
              <a:t>and </a:t>
            </a:r>
            <a:r>
              <a:rPr lang="en-GB" sz="3000" i="1" dirty="0" smtClean="0"/>
              <a:t>she </a:t>
            </a:r>
            <a:r>
              <a:rPr lang="en-GB" sz="3000" i="1" dirty="0"/>
              <a:t>wanted to offer me a job but I had already told her that I didn’t want </a:t>
            </a:r>
            <a:r>
              <a:rPr lang="en-GB" sz="3000" i="1" dirty="0" smtClean="0"/>
              <a:t>to</a:t>
            </a:r>
            <a:r>
              <a:rPr lang="en-GB" sz="3000" i="1" dirty="0" smtClean="0"/>
              <a:t>.” </a:t>
            </a:r>
            <a:endParaRPr lang="en-GB" sz="3000" i="1" dirty="0" smtClean="0"/>
          </a:p>
          <a:p>
            <a:pPr marL="0" indent="0">
              <a:buNone/>
            </a:pPr>
            <a:r>
              <a:rPr lang="en-GB" sz="2600" dirty="0" smtClean="0">
                <a:solidFill>
                  <a:srgbClr val="376092"/>
                </a:solidFill>
              </a:rPr>
              <a:t>Neal</a:t>
            </a:r>
            <a:r>
              <a:rPr lang="en-GB" sz="2600" dirty="0">
                <a:solidFill>
                  <a:srgbClr val="376092"/>
                </a:solidFill>
              </a:rPr>
              <a:t>, technical project manager, engineering, studied and worked in </a:t>
            </a:r>
            <a:r>
              <a:rPr lang="en-GB" sz="2600" dirty="0" smtClean="0">
                <a:solidFill>
                  <a:srgbClr val="376092"/>
                </a:solidFill>
              </a:rPr>
              <a:t>Midlands</a:t>
            </a:r>
            <a:endParaRPr lang="en-GB" sz="2600" dirty="0">
              <a:solidFill>
                <a:srgbClr val="376092"/>
              </a:solidFill>
            </a:endParaRPr>
          </a:p>
          <a:p>
            <a:pPr marL="0" indent="0">
              <a:buNone/>
            </a:pPr>
            <a:endParaRPr lang="en-GB" i="1" dirty="0" smtClean="0"/>
          </a:p>
          <a:p>
            <a:pPr marL="0" indent="0">
              <a:buNone/>
            </a:pPr>
            <a:endParaRPr lang="en-GB" i="1" dirty="0"/>
          </a:p>
        </p:txBody>
      </p:sp>
    </p:spTree>
    <p:extLst>
      <p:ext uri="{BB962C8B-B14F-4D97-AF65-F5344CB8AC3E}">
        <p14:creationId xmlns:p14="http://schemas.microsoft.com/office/powerpoint/2010/main" val="42362548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US" sz="3200" dirty="0" smtClean="0">
                <a:solidFill>
                  <a:srgbClr val="376092"/>
                </a:solidFill>
              </a:rPr>
              <a:t>Leading indirectly to employment</a:t>
            </a:r>
            <a:endParaRPr lang="en-US" sz="3200" dirty="0">
              <a:solidFill>
                <a:srgbClr val="376092"/>
              </a:solidFill>
            </a:endParaRPr>
          </a:p>
        </p:txBody>
      </p:sp>
      <p:sp>
        <p:nvSpPr>
          <p:cNvPr id="3" name="Content Placeholder 2"/>
          <p:cNvSpPr>
            <a:spLocks noGrp="1"/>
          </p:cNvSpPr>
          <p:nvPr>
            <p:ph idx="1"/>
          </p:nvPr>
        </p:nvSpPr>
        <p:spPr>
          <a:xfrm>
            <a:off x="539552" y="908720"/>
            <a:ext cx="8075240" cy="5217443"/>
          </a:xfrm>
        </p:spPr>
        <p:txBody>
          <a:bodyPr>
            <a:noAutofit/>
          </a:bodyPr>
          <a:lstStyle/>
          <a:p>
            <a:pPr marL="0" indent="0">
              <a:buNone/>
            </a:pPr>
            <a:r>
              <a:rPr lang="en-US" sz="2000" i="1" dirty="0" smtClean="0"/>
              <a:t>“that </a:t>
            </a:r>
            <a:r>
              <a:rPr lang="en-US" sz="2000" dirty="0"/>
              <a:t>[</a:t>
            </a:r>
            <a:r>
              <a:rPr lang="en-US" sz="2000" dirty="0" smtClean="0"/>
              <a:t>unpaid work as assistant clinical psychologist]</a:t>
            </a:r>
            <a:r>
              <a:rPr lang="en-US" sz="2000" dirty="0"/>
              <a:t> </a:t>
            </a:r>
            <a:r>
              <a:rPr lang="en-US" sz="2000" i="1" dirty="0" smtClean="0"/>
              <a:t>was my first experience of being in a NHS setting so understanding… the meeting structures, booking appointments on clinical systems that they use</a:t>
            </a:r>
            <a:r>
              <a:rPr lang="en-US" sz="2000" dirty="0" smtClean="0"/>
              <a:t>[…]</a:t>
            </a:r>
            <a:r>
              <a:rPr lang="en-US" sz="2000" i="1" dirty="0" smtClean="0"/>
              <a:t> I was able to use when when I did have my interview for </a:t>
            </a:r>
            <a:r>
              <a:rPr lang="en-US" sz="2000" dirty="0"/>
              <a:t>[</a:t>
            </a:r>
            <a:r>
              <a:rPr lang="en-US" sz="2000" dirty="0" smtClean="0"/>
              <a:t>current job in NHS]</a:t>
            </a:r>
            <a:r>
              <a:rPr lang="en-US" sz="2000" i="1" dirty="0" smtClean="0"/>
              <a:t>”</a:t>
            </a:r>
          </a:p>
          <a:p>
            <a:pPr marL="0" indent="0">
              <a:buNone/>
            </a:pPr>
            <a:r>
              <a:rPr lang="en-GB" sz="1600" dirty="0" smtClean="0">
                <a:solidFill>
                  <a:srgbClr val="376092"/>
                </a:solidFill>
              </a:rPr>
              <a:t>Adina</a:t>
            </a:r>
            <a:r>
              <a:rPr lang="en-GB" sz="1600" dirty="0">
                <a:solidFill>
                  <a:srgbClr val="376092"/>
                </a:solidFill>
              </a:rPr>
              <a:t>, </a:t>
            </a:r>
            <a:r>
              <a:rPr lang="en-GB" sz="1600" dirty="0" smtClean="0">
                <a:solidFill>
                  <a:srgbClr val="376092"/>
                </a:solidFill>
              </a:rPr>
              <a:t>Employment Lead</a:t>
            </a:r>
            <a:r>
              <a:rPr lang="en-GB" sz="1600" dirty="0">
                <a:solidFill>
                  <a:srgbClr val="376092"/>
                </a:solidFill>
              </a:rPr>
              <a:t> </a:t>
            </a:r>
            <a:r>
              <a:rPr lang="en-GB" sz="1600" dirty="0" smtClean="0">
                <a:solidFill>
                  <a:srgbClr val="376092"/>
                </a:solidFill>
              </a:rPr>
              <a:t>in Healthcare Unit, Psychology</a:t>
            </a:r>
            <a:r>
              <a:rPr lang="en-GB" sz="1600" dirty="0">
                <a:solidFill>
                  <a:srgbClr val="376092"/>
                </a:solidFill>
              </a:rPr>
              <a:t>, applied, studied and worked in </a:t>
            </a:r>
            <a:r>
              <a:rPr lang="en-GB" sz="1600" dirty="0" smtClean="0">
                <a:solidFill>
                  <a:srgbClr val="376092"/>
                </a:solidFill>
              </a:rPr>
              <a:t>Midlands</a:t>
            </a:r>
            <a:endParaRPr lang="en-US" sz="1600" dirty="0" smtClean="0">
              <a:solidFill>
                <a:srgbClr val="376092"/>
              </a:solidFill>
            </a:endParaRPr>
          </a:p>
          <a:p>
            <a:pPr marL="0" indent="0">
              <a:buNone/>
            </a:pPr>
            <a:endParaRPr lang="en-US" sz="1600" dirty="0" smtClean="0"/>
          </a:p>
          <a:p>
            <a:pPr marL="0" indent="0">
              <a:buNone/>
            </a:pPr>
            <a:r>
              <a:rPr lang="en-GB" sz="2000" i="1" dirty="0" smtClean="0">
                <a:latin typeface="+mj-lt"/>
                <a:ea typeface="Times New Roman"/>
                <a:cs typeface="Times New Roman"/>
              </a:rPr>
              <a:t>“main </a:t>
            </a:r>
            <a:r>
              <a:rPr lang="en-GB" sz="2000" i="1" dirty="0">
                <a:latin typeface="+mj-lt"/>
                <a:ea typeface="Times New Roman"/>
                <a:cs typeface="Times New Roman"/>
              </a:rPr>
              <a:t>thing was just that I had lots of work experience.  I’d </a:t>
            </a:r>
            <a:r>
              <a:rPr lang="en-GB" sz="2000" i="1" dirty="0" smtClean="0">
                <a:latin typeface="+mj-lt"/>
                <a:ea typeface="Times New Roman"/>
                <a:cs typeface="Times New Roman"/>
              </a:rPr>
              <a:t>been </a:t>
            </a:r>
            <a:r>
              <a:rPr lang="en-GB" sz="2000" i="1" dirty="0">
                <a:latin typeface="+mj-lt"/>
                <a:ea typeface="Times New Roman"/>
                <a:cs typeface="Times New Roman"/>
              </a:rPr>
              <a:t>used to working in different, all kind of people both voluntary and paid experience and </a:t>
            </a:r>
            <a:r>
              <a:rPr lang="en-GB" sz="2000" i="1" dirty="0" smtClean="0">
                <a:latin typeface="+mj-lt"/>
                <a:ea typeface="Times New Roman"/>
                <a:cs typeface="Times New Roman"/>
              </a:rPr>
              <a:t>I’d </a:t>
            </a:r>
            <a:r>
              <a:rPr lang="en-GB" sz="2000" i="1" dirty="0">
                <a:latin typeface="+mj-lt"/>
                <a:ea typeface="Times New Roman"/>
                <a:cs typeface="Times New Roman"/>
              </a:rPr>
              <a:t>got </a:t>
            </a:r>
            <a:r>
              <a:rPr lang="en-GB" sz="2000" i="1" dirty="0" smtClean="0">
                <a:latin typeface="+mj-lt"/>
                <a:ea typeface="Times New Roman"/>
                <a:cs typeface="Times New Roman"/>
              </a:rPr>
              <a:t>.. </a:t>
            </a:r>
            <a:r>
              <a:rPr lang="en-GB" sz="2000" i="1" dirty="0">
                <a:latin typeface="+mj-lt"/>
                <a:ea typeface="Times New Roman"/>
                <a:cs typeface="Times New Roman"/>
              </a:rPr>
              <a:t>just much more relevant experience than other people </a:t>
            </a:r>
            <a:r>
              <a:rPr lang="en-GB" sz="2000" dirty="0" smtClean="0">
                <a:latin typeface="+mj-lt"/>
                <a:ea typeface="Times New Roman"/>
                <a:cs typeface="Times New Roman"/>
              </a:rPr>
              <a:t>[…] </a:t>
            </a:r>
            <a:r>
              <a:rPr lang="en-GB" sz="2000" i="1" dirty="0">
                <a:latin typeface="+mj-lt"/>
              </a:rPr>
              <a:t>Yeah, definitely</a:t>
            </a:r>
            <a:r>
              <a:rPr lang="en-GB" sz="2000" i="1" dirty="0" smtClean="0">
                <a:latin typeface="+mj-lt"/>
              </a:rPr>
              <a:t>, </a:t>
            </a:r>
            <a:r>
              <a:rPr lang="en-GB" sz="2000" i="1" dirty="0">
                <a:latin typeface="+mj-lt"/>
              </a:rPr>
              <a:t>I honestly, hand on heart, don’t think I would have got the jobs that I have now if I hadn’t have done </a:t>
            </a:r>
            <a:r>
              <a:rPr lang="en-GB" sz="2000" i="1" dirty="0" smtClean="0">
                <a:latin typeface="+mj-lt"/>
              </a:rPr>
              <a:t>it </a:t>
            </a:r>
            <a:r>
              <a:rPr lang="en-GB" sz="2000" dirty="0" smtClean="0">
                <a:latin typeface="+mj-lt"/>
              </a:rPr>
              <a:t>[work </a:t>
            </a:r>
            <a:r>
              <a:rPr lang="en-GB" sz="2000" dirty="0" smtClean="0">
                <a:latin typeface="+mj-lt"/>
              </a:rPr>
              <a:t>experience(s)]</a:t>
            </a:r>
            <a:r>
              <a:rPr lang="en-GB" sz="2000" i="1" dirty="0" smtClean="0">
                <a:latin typeface="+mj-lt"/>
              </a:rPr>
              <a:t>.  </a:t>
            </a:r>
            <a:r>
              <a:rPr lang="en-GB" sz="2000" i="1" dirty="0">
                <a:latin typeface="+mj-lt"/>
              </a:rPr>
              <a:t>Like, I think it’s given me much more than just the experience, it’s given me </a:t>
            </a:r>
            <a:r>
              <a:rPr lang="en-GB" sz="2000" i="1" dirty="0" smtClean="0">
                <a:latin typeface="+mj-lt"/>
              </a:rPr>
              <a:t> </a:t>
            </a:r>
            <a:r>
              <a:rPr lang="en-GB" sz="2000" i="1" dirty="0">
                <a:latin typeface="+mj-lt"/>
              </a:rPr>
              <a:t>a lot of the things that I developed when I was doing </a:t>
            </a:r>
            <a:r>
              <a:rPr lang="en-GB" sz="2000" i="1" dirty="0" smtClean="0">
                <a:latin typeface="+mj-lt"/>
              </a:rPr>
              <a:t>those…. things </a:t>
            </a:r>
            <a:r>
              <a:rPr lang="en-GB" sz="2000" i="1" dirty="0">
                <a:latin typeface="+mj-lt"/>
              </a:rPr>
              <a:t>like social skills, and self-confidence and the ability to speak to people and present and do those types of </a:t>
            </a:r>
            <a:r>
              <a:rPr lang="en-GB" sz="2000" i="1" dirty="0" smtClean="0">
                <a:latin typeface="+mj-lt"/>
              </a:rPr>
              <a:t>things - </a:t>
            </a:r>
            <a:r>
              <a:rPr lang="en-GB" sz="2000" i="1" dirty="0">
                <a:latin typeface="+mj-lt"/>
              </a:rPr>
              <a:t>and those are things that I never got from </a:t>
            </a:r>
            <a:r>
              <a:rPr lang="en-GB" sz="2000" i="1" dirty="0" smtClean="0">
                <a:latin typeface="+mj-lt"/>
              </a:rPr>
              <a:t>school”.</a:t>
            </a:r>
            <a:r>
              <a:rPr lang="en-GB" sz="2000" dirty="0" smtClean="0">
                <a:latin typeface="+mj-lt"/>
              </a:rPr>
              <a:t> </a:t>
            </a:r>
            <a:endParaRPr lang="en-GB" sz="2000" i="1" dirty="0" smtClean="0">
              <a:latin typeface="+mj-lt"/>
              <a:ea typeface="Times New Roman"/>
              <a:cs typeface="Times New Roman"/>
            </a:endParaRPr>
          </a:p>
          <a:p>
            <a:pPr marL="0" indent="0">
              <a:buNone/>
            </a:pPr>
            <a:r>
              <a:rPr lang="en-GB" sz="1600" dirty="0" smtClean="0">
                <a:solidFill>
                  <a:srgbClr val="376092"/>
                </a:solidFill>
                <a:latin typeface="+mj-lt"/>
                <a:ea typeface="Times New Roman"/>
                <a:cs typeface="Times New Roman"/>
              </a:rPr>
              <a:t>Kate, psychological well being practitioner, social studies and social </a:t>
            </a:r>
            <a:r>
              <a:rPr lang="en-GB" sz="1600" dirty="0" err="1" smtClean="0">
                <a:solidFill>
                  <a:srgbClr val="376092"/>
                </a:solidFill>
                <a:latin typeface="+mj-lt"/>
                <a:ea typeface="Times New Roman"/>
                <a:cs typeface="Times New Roman"/>
              </a:rPr>
              <a:t>work,applied</a:t>
            </a:r>
            <a:r>
              <a:rPr lang="en-GB" sz="1600" dirty="0" smtClean="0">
                <a:solidFill>
                  <a:srgbClr val="376092"/>
                </a:solidFill>
                <a:latin typeface="+mj-lt"/>
                <a:ea typeface="Times New Roman"/>
                <a:cs typeface="Times New Roman"/>
              </a:rPr>
              <a:t>, studied and worked in Midlands </a:t>
            </a:r>
            <a:endParaRPr lang="en-US" sz="1600" dirty="0" smtClean="0">
              <a:solidFill>
                <a:srgbClr val="FF0000"/>
              </a:solidFill>
              <a:latin typeface="+mj-lt"/>
            </a:endParaRPr>
          </a:p>
        </p:txBody>
      </p:sp>
    </p:spTree>
    <p:extLst>
      <p:ext uri="{BB962C8B-B14F-4D97-AF65-F5344CB8AC3E}">
        <p14:creationId xmlns:p14="http://schemas.microsoft.com/office/powerpoint/2010/main" val="420593755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en-US" sz="3200" dirty="0" smtClean="0">
                <a:solidFill>
                  <a:srgbClr val="376092"/>
                </a:solidFill>
              </a:rPr>
              <a:t>Helping to clarify options</a:t>
            </a:r>
            <a:endParaRPr lang="en-US" sz="3200" dirty="0">
              <a:solidFill>
                <a:srgbClr val="376092"/>
              </a:solidFill>
            </a:endParaRPr>
          </a:p>
        </p:txBody>
      </p:sp>
      <p:sp>
        <p:nvSpPr>
          <p:cNvPr id="3" name="Content Placeholder 2"/>
          <p:cNvSpPr>
            <a:spLocks noGrp="1"/>
          </p:cNvSpPr>
          <p:nvPr>
            <p:ph idx="1"/>
          </p:nvPr>
        </p:nvSpPr>
        <p:spPr>
          <a:xfrm>
            <a:off x="457200" y="1340768"/>
            <a:ext cx="8229600" cy="4785395"/>
          </a:xfrm>
        </p:spPr>
        <p:txBody>
          <a:bodyPr>
            <a:normAutofit/>
          </a:bodyPr>
          <a:lstStyle/>
          <a:p>
            <a:pPr marL="0" indent="0">
              <a:buNone/>
            </a:pPr>
            <a:r>
              <a:rPr lang="en-GB" sz="2400" dirty="0" smtClean="0"/>
              <a:t>“</a:t>
            </a:r>
            <a:r>
              <a:rPr lang="en-GB" sz="2400" i="1" dirty="0" smtClean="0"/>
              <a:t>I </a:t>
            </a:r>
            <a:r>
              <a:rPr lang="en-GB" sz="2400" i="1" dirty="0"/>
              <a:t>was really glad that I did nine months and got a good insight into the kind of business and realised that I wanted to work for a big international company but I didn’t want to do accountancy or </a:t>
            </a:r>
            <a:r>
              <a:rPr lang="en-GB" sz="2400" i="1" dirty="0" smtClean="0"/>
              <a:t>audit</a:t>
            </a:r>
            <a:r>
              <a:rPr lang="en-GB" sz="2400" i="1" dirty="0"/>
              <a:t> </a:t>
            </a:r>
            <a:r>
              <a:rPr lang="en-GB" sz="2400" dirty="0" smtClean="0"/>
              <a:t>[…]</a:t>
            </a:r>
            <a:r>
              <a:rPr lang="en-GB" sz="2400" i="1" dirty="0" smtClean="0"/>
              <a:t> </a:t>
            </a:r>
            <a:r>
              <a:rPr lang="en-GB" sz="2400" i="1" dirty="0"/>
              <a:t>and I sort of realised that it probably didn’t quite fit my skill set, or my </a:t>
            </a:r>
            <a:r>
              <a:rPr lang="en-GB" sz="2400" i="1" dirty="0" smtClean="0"/>
              <a:t>interest.”</a:t>
            </a:r>
          </a:p>
          <a:p>
            <a:pPr marL="0" indent="0">
              <a:buNone/>
            </a:pPr>
            <a:r>
              <a:rPr lang="en-GB" sz="2000" dirty="0" smtClean="0">
                <a:solidFill>
                  <a:srgbClr val="376092"/>
                </a:solidFill>
              </a:rPr>
              <a:t>Adrian, Senior </a:t>
            </a:r>
            <a:r>
              <a:rPr lang="en-GB" sz="2000" dirty="0">
                <a:solidFill>
                  <a:srgbClr val="376092"/>
                </a:solidFill>
              </a:rPr>
              <a:t>U</a:t>
            </a:r>
            <a:r>
              <a:rPr lang="en-GB" sz="2000" dirty="0" smtClean="0">
                <a:solidFill>
                  <a:srgbClr val="376092"/>
                </a:solidFill>
              </a:rPr>
              <a:t>nderwriter, Economics and French, studied and worked in Midlands</a:t>
            </a:r>
            <a:endParaRPr lang="en-GB" sz="2000" dirty="0">
              <a:solidFill>
                <a:srgbClr val="376092"/>
              </a:solidFill>
            </a:endParaRPr>
          </a:p>
          <a:p>
            <a:pPr marL="0" indent="0">
              <a:buNone/>
            </a:pPr>
            <a:endParaRPr lang="en-GB" sz="2400" i="1" dirty="0" smtClean="0"/>
          </a:p>
          <a:p>
            <a:pPr marL="0" indent="0">
              <a:buNone/>
            </a:pPr>
            <a:r>
              <a:rPr lang="en-GB" sz="2400" i="1" dirty="0" smtClean="0"/>
              <a:t>“I think they </a:t>
            </a:r>
            <a:r>
              <a:rPr lang="en-GB" sz="2400" dirty="0" smtClean="0"/>
              <a:t>[unpaid </a:t>
            </a:r>
            <a:r>
              <a:rPr lang="en-GB" sz="2400" dirty="0" smtClean="0"/>
              <a:t>work </a:t>
            </a:r>
            <a:r>
              <a:rPr lang="en-GB" sz="2400" dirty="0" smtClean="0"/>
              <a:t>experiences] </a:t>
            </a:r>
            <a:r>
              <a:rPr lang="en-GB" sz="2400" i="1" dirty="0" smtClean="0"/>
              <a:t>definitely helped me identify the things that I enjoy doing and the things that I was naturally good at </a:t>
            </a:r>
            <a:r>
              <a:rPr lang="en-GB" sz="2400" dirty="0" smtClean="0"/>
              <a:t>[…]</a:t>
            </a:r>
            <a:r>
              <a:rPr lang="en-GB" sz="2400" i="1" dirty="0" smtClean="0"/>
              <a:t> they’ve kind of influenced my choices.</a:t>
            </a:r>
            <a:r>
              <a:rPr lang="en-GB" sz="2400" dirty="0" smtClean="0"/>
              <a:t>”</a:t>
            </a:r>
            <a:endParaRPr lang="en-GB" sz="2400" i="1" dirty="0" smtClean="0"/>
          </a:p>
          <a:p>
            <a:pPr marL="0" indent="0">
              <a:buNone/>
            </a:pPr>
            <a:r>
              <a:rPr lang="en-GB" sz="2000" dirty="0" smtClean="0">
                <a:solidFill>
                  <a:srgbClr val="376092"/>
                </a:solidFill>
              </a:rPr>
              <a:t>Adina, Psychology, applied, studied and worked in Midlands</a:t>
            </a:r>
          </a:p>
          <a:p>
            <a:pPr marL="0" indent="0">
              <a:buNone/>
            </a:pPr>
            <a:endParaRPr lang="en-US" dirty="0"/>
          </a:p>
        </p:txBody>
      </p:sp>
    </p:spTree>
    <p:extLst>
      <p:ext uri="{BB962C8B-B14F-4D97-AF65-F5344CB8AC3E}">
        <p14:creationId xmlns:p14="http://schemas.microsoft.com/office/powerpoint/2010/main" val="329988699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792088"/>
          </a:xfrm>
        </p:spPr>
        <p:txBody>
          <a:bodyPr>
            <a:normAutofit/>
          </a:bodyPr>
          <a:lstStyle/>
          <a:p>
            <a:r>
              <a:rPr lang="en-US" sz="3200" dirty="0" smtClean="0">
                <a:solidFill>
                  <a:srgbClr val="376092"/>
                </a:solidFill>
              </a:rPr>
              <a:t>Stepping Stones to cumulative career advantage</a:t>
            </a:r>
            <a:endParaRPr lang="en-US" sz="3200" dirty="0">
              <a:solidFill>
                <a:srgbClr val="376092"/>
              </a:solidFill>
            </a:endParaRPr>
          </a:p>
        </p:txBody>
      </p:sp>
      <p:sp>
        <p:nvSpPr>
          <p:cNvPr id="3" name="Content Placeholder 2"/>
          <p:cNvSpPr>
            <a:spLocks noGrp="1"/>
          </p:cNvSpPr>
          <p:nvPr>
            <p:ph idx="1"/>
          </p:nvPr>
        </p:nvSpPr>
        <p:spPr>
          <a:xfrm>
            <a:off x="395536" y="1196752"/>
            <a:ext cx="8291264" cy="4929411"/>
          </a:xfrm>
        </p:spPr>
        <p:txBody>
          <a:bodyPr>
            <a:normAutofit fontScale="70000" lnSpcReduction="20000"/>
          </a:bodyPr>
          <a:lstStyle/>
          <a:p>
            <a:pPr marL="0" indent="0">
              <a:buNone/>
            </a:pPr>
            <a:r>
              <a:rPr lang="en-GB" dirty="0" smtClean="0"/>
              <a:t>“</a:t>
            </a:r>
            <a:r>
              <a:rPr lang="en-GB" sz="3400" i="1" dirty="0" smtClean="0"/>
              <a:t>I mean, </a:t>
            </a:r>
            <a:r>
              <a:rPr lang="en-GB" sz="3400" i="1" dirty="0"/>
              <a:t>the degree that I did helped me, has enabled me to work in </a:t>
            </a:r>
            <a:r>
              <a:rPr lang="en-GB" sz="3400" i="1" dirty="0" smtClean="0"/>
              <a:t>engineering </a:t>
            </a:r>
            <a:r>
              <a:rPr lang="en-GB" sz="3400" i="1" dirty="0"/>
              <a:t>which I enjoy, so designing things and that kind of stuff, and then </a:t>
            </a:r>
            <a:r>
              <a:rPr lang="en-GB" sz="3400" i="1" dirty="0" smtClean="0"/>
              <a:t>that </a:t>
            </a:r>
            <a:r>
              <a:rPr lang="en-GB" sz="3400" i="1" dirty="0"/>
              <a:t>led me to the internship which was interesting and </a:t>
            </a:r>
            <a:r>
              <a:rPr lang="en-GB" sz="3400" i="1" dirty="0" smtClean="0"/>
              <a:t>then, </a:t>
            </a:r>
            <a:r>
              <a:rPr lang="en-GB" sz="3400" i="1" dirty="0"/>
              <a:t>get onto the exchange programme which I enjoyed and the company here which is also </a:t>
            </a:r>
            <a:r>
              <a:rPr lang="en-GB" sz="3400" i="1" dirty="0" smtClean="0"/>
              <a:t>part of</a:t>
            </a:r>
            <a:r>
              <a:rPr lang="en-GB" sz="3400" dirty="0" smtClean="0"/>
              <a:t> [the latter]”</a:t>
            </a:r>
            <a:r>
              <a:rPr lang="en-GB" dirty="0" smtClean="0"/>
              <a:t>.</a:t>
            </a:r>
          </a:p>
          <a:p>
            <a:pPr marL="0" indent="0">
              <a:buNone/>
            </a:pPr>
            <a:r>
              <a:rPr lang="en-GB" dirty="0" smtClean="0">
                <a:solidFill>
                  <a:srgbClr val="376092"/>
                </a:solidFill>
              </a:rPr>
              <a:t>Neal, technical project manager, </a:t>
            </a:r>
            <a:r>
              <a:rPr lang="en-GB" dirty="0">
                <a:solidFill>
                  <a:srgbClr val="376092"/>
                </a:solidFill>
              </a:rPr>
              <a:t>engineering, studied and worked in </a:t>
            </a:r>
            <a:r>
              <a:rPr lang="en-GB" dirty="0" smtClean="0">
                <a:solidFill>
                  <a:srgbClr val="376092"/>
                </a:solidFill>
              </a:rPr>
              <a:t>Midlands</a:t>
            </a:r>
            <a:endParaRPr lang="en-GB" i="1" dirty="0" smtClean="0">
              <a:solidFill>
                <a:srgbClr val="376092"/>
              </a:solidFill>
            </a:endParaRPr>
          </a:p>
          <a:p>
            <a:pPr marL="0" indent="0">
              <a:buNone/>
            </a:pPr>
            <a:endParaRPr lang="en-GB" i="1" dirty="0" smtClean="0">
              <a:solidFill>
                <a:srgbClr val="000000"/>
              </a:solidFill>
            </a:endParaRPr>
          </a:p>
          <a:p>
            <a:pPr marL="0" indent="0">
              <a:buNone/>
            </a:pPr>
            <a:r>
              <a:rPr lang="en-GB" sz="3400" dirty="0" smtClean="0">
                <a:solidFill>
                  <a:srgbClr val="000000"/>
                </a:solidFill>
              </a:rPr>
              <a:t>Michael in Pharmacy: 1</a:t>
            </a:r>
            <a:r>
              <a:rPr lang="en-GB" sz="3400" baseline="30000" dirty="0" smtClean="0">
                <a:solidFill>
                  <a:srgbClr val="000000"/>
                </a:solidFill>
              </a:rPr>
              <a:t>st</a:t>
            </a:r>
            <a:r>
              <a:rPr lang="en-GB" sz="3400" dirty="0">
                <a:solidFill>
                  <a:srgbClr val="000000"/>
                </a:solidFill>
              </a:rPr>
              <a:t> </a:t>
            </a:r>
            <a:r>
              <a:rPr lang="en-GB" sz="3400" i="1" dirty="0" smtClean="0">
                <a:solidFill>
                  <a:srgbClr val="000000"/>
                </a:solidFill>
              </a:rPr>
              <a:t>unpaid</a:t>
            </a:r>
            <a:r>
              <a:rPr lang="en-GB" sz="3400" dirty="0" smtClean="0">
                <a:solidFill>
                  <a:srgbClr val="000000"/>
                </a:solidFill>
              </a:rPr>
              <a:t> community pharmacy </a:t>
            </a:r>
            <a:r>
              <a:rPr lang="en-GB" sz="3400" dirty="0" smtClean="0">
                <a:solidFill>
                  <a:srgbClr val="000000"/>
                </a:solidFill>
              </a:rPr>
              <a:t>[holiday work before university, then </a:t>
            </a:r>
            <a:r>
              <a:rPr lang="en-GB" sz="3400" i="1" dirty="0" smtClean="0">
                <a:solidFill>
                  <a:srgbClr val="000000"/>
                </a:solidFill>
              </a:rPr>
              <a:t>paid</a:t>
            </a:r>
            <a:r>
              <a:rPr lang="en-GB" sz="3400" dirty="0" smtClean="0">
                <a:solidFill>
                  <a:srgbClr val="000000"/>
                </a:solidFill>
              </a:rPr>
              <a:t> in subsequent summer], </a:t>
            </a:r>
            <a:r>
              <a:rPr lang="en-GB" sz="3400" dirty="0" smtClean="0">
                <a:solidFill>
                  <a:srgbClr val="000000"/>
                </a:solidFill>
              </a:rPr>
              <a:t>1</a:t>
            </a:r>
            <a:r>
              <a:rPr lang="en-GB" sz="3400" baseline="30000" dirty="0" smtClean="0">
                <a:solidFill>
                  <a:srgbClr val="000000"/>
                </a:solidFill>
              </a:rPr>
              <a:t>st</a:t>
            </a:r>
            <a:r>
              <a:rPr lang="en-GB" sz="3400" dirty="0" smtClean="0">
                <a:solidFill>
                  <a:srgbClr val="000000"/>
                </a:solidFill>
              </a:rPr>
              <a:t> </a:t>
            </a:r>
            <a:r>
              <a:rPr lang="en-GB" sz="3400" i="1" dirty="0" smtClean="0">
                <a:solidFill>
                  <a:srgbClr val="000000"/>
                </a:solidFill>
              </a:rPr>
              <a:t>unpaid</a:t>
            </a:r>
            <a:r>
              <a:rPr lang="en-GB" sz="3400" dirty="0" smtClean="0">
                <a:solidFill>
                  <a:srgbClr val="000000"/>
                </a:solidFill>
              </a:rPr>
              <a:t> hospital </a:t>
            </a:r>
            <a:r>
              <a:rPr lang="en-GB" sz="3400" dirty="0" smtClean="0">
                <a:solidFill>
                  <a:srgbClr val="000000"/>
                </a:solidFill>
              </a:rPr>
              <a:t>pharmacy placement student, </a:t>
            </a:r>
            <a:r>
              <a:rPr lang="en-GB" sz="3400" dirty="0" smtClean="0">
                <a:solidFill>
                  <a:srgbClr val="000000"/>
                </a:solidFill>
              </a:rPr>
              <a:t>2</a:t>
            </a:r>
            <a:r>
              <a:rPr lang="en-GB" sz="3400" baseline="30000" dirty="0" smtClean="0">
                <a:solidFill>
                  <a:srgbClr val="000000"/>
                </a:solidFill>
              </a:rPr>
              <a:t>nd</a:t>
            </a:r>
            <a:r>
              <a:rPr lang="en-GB" sz="3400" dirty="0" smtClean="0">
                <a:solidFill>
                  <a:srgbClr val="000000"/>
                </a:solidFill>
              </a:rPr>
              <a:t> </a:t>
            </a:r>
            <a:r>
              <a:rPr lang="en-GB" sz="3400" i="1" dirty="0" smtClean="0">
                <a:solidFill>
                  <a:srgbClr val="000000"/>
                </a:solidFill>
              </a:rPr>
              <a:t>paid</a:t>
            </a:r>
            <a:r>
              <a:rPr lang="en-GB" sz="3400" dirty="0" smtClean="0">
                <a:solidFill>
                  <a:srgbClr val="000000"/>
                </a:solidFill>
              </a:rPr>
              <a:t> hospital pharmacy, - </a:t>
            </a:r>
            <a:r>
              <a:rPr lang="en-GB" sz="3400" i="1" dirty="0" smtClean="0">
                <a:solidFill>
                  <a:srgbClr val="000000"/>
                </a:solidFill>
              </a:rPr>
              <a:t>paid</a:t>
            </a:r>
            <a:r>
              <a:rPr lang="en-GB" sz="3400" dirty="0" smtClean="0">
                <a:solidFill>
                  <a:srgbClr val="000000"/>
                </a:solidFill>
              </a:rPr>
              <a:t> </a:t>
            </a:r>
            <a:r>
              <a:rPr lang="en-GB" sz="3400" dirty="0">
                <a:solidFill>
                  <a:srgbClr val="000000"/>
                </a:solidFill>
              </a:rPr>
              <a:t>s</a:t>
            </a:r>
            <a:r>
              <a:rPr lang="en-GB" sz="3400" dirty="0" smtClean="0">
                <a:solidFill>
                  <a:srgbClr val="000000"/>
                </a:solidFill>
              </a:rPr>
              <a:t>andwich year internships </a:t>
            </a:r>
            <a:r>
              <a:rPr lang="en-GB" sz="3400" dirty="0" smtClean="0">
                <a:solidFill>
                  <a:srgbClr val="000000"/>
                </a:solidFill>
              </a:rPr>
              <a:t>hospital and </a:t>
            </a:r>
            <a:r>
              <a:rPr lang="en-GB" sz="3400" dirty="0" smtClean="0">
                <a:solidFill>
                  <a:srgbClr val="000000"/>
                </a:solidFill>
              </a:rPr>
              <a:t>in industry, then </a:t>
            </a:r>
            <a:r>
              <a:rPr lang="en-GB" sz="3400" i="1" dirty="0" smtClean="0">
                <a:solidFill>
                  <a:srgbClr val="000000"/>
                </a:solidFill>
              </a:rPr>
              <a:t>paid </a:t>
            </a:r>
            <a:r>
              <a:rPr lang="en-GB" sz="3400" dirty="0" smtClean="0">
                <a:solidFill>
                  <a:srgbClr val="000000"/>
                </a:solidFill>
              </a:rPr>
              <a:t>pre-registration industrial internship </a:t>
            </a:r>
            <a:r>
              <a:rPr lang="en-GB" sz="3400" dirty="0" smtClean="0">
                <a:solidFill>
                  <a:srgbClr val="000000"/>
                </a:solidFill>
              </a:rPr>
              <a:t>– </a:t>
            </a:r>
            <a:r>
              <a:rPr lang="en-GB" sz="3400" dirty="0" smtClean="0">
                <a:solidFill>
                  <a:srgbClr val="000000"/>
                </a:solidFill>
              </a:rPr>
              <a:t>finally, PhD scholars</a:t>
            </a:r>
            <a:r>
              <a:rPr lang="en-GB" sz="3400" dirty="0" smtClean="0">
                <a:solidFill>
                  <a:srgbClr val="000000"/>
                </a:solidFill>
              </a:rPr>
              <a:t>hip.</a:t>
            </a:r>
            <a:endParaRPr lang="en-GB" sz="3400" i="1" dirty="0" smtClean="0">
              <a:solidFill>
                <a:srgbClr val="000000"/>
              </a:solidFill>
            </a:endParaRPr>
          </a:p>
          <a:p>
            <a:pPr marL="0" indent="0">
              <a:buNone/>
            </a:pPr>
            <a:r>
              <a:rPr lang="en-GB" dirty="0" smtClean="0">
                <a:solidFill>
                  <a:srgbClr val="376092"/>
                </a:solidFill>
                <a:latin typeface="Arial"/>
                <a:ea typeface="Cambria"/>
                <a:cs typeface="Times New Roman"/>
              </a:rPr>
              <a:t>Michael</a:t>
            </a:r>
            <a:r>
              <a:rPr lang="en-GB" dirty="0">
                <a:solidFill>
                  <a:srgbClr val="376092"/>
                </a:solidFill>
                <a:latin typeface="Arial"/>
                <a:ea typeface="Cambria"/>
                <a:cs typeface="Times New Roman"/>
              </a:rPr>
              <a:t>, </a:t>
            </a:r>
            <a:r>
              <a:rPr lang="en-GB" dirty="0" smtClean="0">
                <a:solidFill>
                  <a:srgbClr val="376092"/>
                </a:solidFill>
                <a:latin typeface="Arial"/>
                <a:ea typeface="Cambria"/>
                <a:cs typeface="Times New Roman"/>
              </a:rPr>
              <a:t>now completing PhD</a:t>
            </a:r>
            <a:r>
              <a:rPr lang="en-GB" dirty="0">
                <a:solidFill>
                  <a:srgbClr val="376092"/>
                </a:solidFill>
                <a:latin typeface="Arial"/>
                <a:ea typeface="Cambria"/>
                <a:cs typeface="Times New Roman"/>
              </a:rPr>
              <a:t>, </a:t>
            </a:r>
            <a:r>
              <a:rPr lang="en-GB" dirty="0" smtClean="0">
                <a:solidFill>
                  <a:srgbClr val="376092"/>
                </a:solidFill>
                <a:latin typeface="Arial"/>
                <a:ea typeface="Cambria"/>
                <a:cs typeface="Times New Roman"/>
              </a:rPr>
              <a:t>Pharmacy</a:t>
            </a:r>
            <a:r>
              <a:rPr lang="en-GB" dirty="0">
                <a:solidFill>
                  <a:srgbClr val="376092"/>
                </a:solidFill>
                <a:latin typeface="Arial"/>
                <a:ea typeface="Cambria"/>
                <a:cs typeface="Times New Roman"/>
              </a:rPr>
              <a:t>, applied and studied and worked in </a:t>
            </a:r>
            <a:r>
              <a:rPr lang="en-GB" dirty="0" smtClean="0">
                <a:solidFill>
                  <a:srgbClr val="376092"/>
                </a:solidFill>
                <a:latin typeface="Arial"/>
                <a:ea typeface="Cambria"/>
                <a:cs typeface="Times New Roman"/>
              </a:rPr>
              <a:t>Midlands</a:t>
            </a:r>
            <a:endParaRPr lang="en-GB" dirty="0">
              <a:solidFill>
                <a:srgbClr val="376092"/>
              </a:solidFill>
              <a:latin typeface="Arial"/>
              <a:ea typeface="Times New Roman"/>
              <a:cs typeface="Times New Roman"/>
            </a:endParaRPr>
          </a:p>
        </p:txBody>
      </p:sp>
    </p:spTree>
    <p:extLst>
      <p:ext uri="{BB962C8B-B14F-4D97-AF65-F5344CB8AC3E}">
        <p14:creationId xmlns:p14="http://schemas.microsoft.com/office/powerpoint/2010/main" val="254935766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376092"/>
                </a:solidFill>
              </a:rPr>
              <a:t>Some examples of how work experience can also </a:t>
            </a:r>
            <a:r>
              <a:rPr lang="en-US" sz="3200" i="1" dirty="0" smtClean="0">
                <a:solidFill>
                  <a:srgbClr val="376092"/>
                </a:solidFill>
              </a:rPr>
              <a:t>restrict</a:t>
            </a:r>
            <a:r>
              <a:rPr lang="en-US" sz="3200" dirty="0" smtClean="0">
                <a:solidFill>
                  <a:srgbClr val="376092"/>
                </a:solidFill>
              </a:rPr>
              <a:t> opportunities</a:t>
            </a:r>
            <a:endParaRPr lang="en-US" sz="3200" dirty="0">
              <a:solidFill>
                <a:srgbClr val="376092"/>
              </a:solidFill>
            </a:endParaRPr>
          </a:p>
        </p:txBody>
      </p:sp>
      <p:sp>
        <p:nvSpPr>
          <p:cNvPr id="3" name="Content Placeholder 2"/>
          <p:cNvSpPr>
            <a:spLocks noGrp="1"/>
          </p:cNvSpPr>
          <p:nvPr>
            <p:ph idx="1"/>
          </p:nvPr>
        </p:nvSpPr>
        <p:spPr>
          <a:xfrm>
            <a:off x="899592" y="1772816"/>
            <a:ext cx="7344816" cy="4353347"/>
          </a:xfrm>
        </p:spPr>
        <p:txBody>
          <a:bodyPr>
            <a:normAutofit/>
          </a:bodyPr>
          <a:lstStyle/>
          <a:p>
            <a:r>
              <a:rPr lang="en-US" dirty="0" smtClean="0"/>
              <a:t>It amplifies existing inequalities:</a:t>
            </a:r>
          </a:p>
          <a:p>
            <a:pPr marL="0" indent="0">
              <a:buNone/>
            </a:pPr>
            <a:endParaRPr lang="en-US" sz="2000" dirty="0" smtClean="0"/>
          </a:p>
          <a:p>
            <a:pPr lvl="1"/>
            <a:r>
              <a:rPr lang="en-US" dirty="0" smtClean="0"/>
              <a:t>of information and ‘cultural capital’</a:t>
            </a:r>
          </a:p>
          <a:p>
            <a:pPr lvl="1"/>
            <a:r>
              <a:rPr lang="en-US" dirty="0" smtClean="0"/>
              <a:t>In access to mentors and useful networks</a:t>
            </a:r>
          </a:p>
          <a:p>
            <a:pPr lvl="1"/>
            <a:r>
              <a:rPr lang="en-US" dirty="0" smtClean="0"/>
              <a:t>Of access to social and economic support</a:t>
            </a:r>
          </a:p>
          <a:p>
            <a:pPr lvl="1"/>
            <a:r>
              <a:rPr lang="en-US" dirty="0" smtClean="0"/>
              <a:t>Of mobility and location</a:t>
            </a:r>
          </a:p>
          <a:p>
            <a:endParaRPr lang="en-US" dirty="0" smtClean="0"/>
          </a:p>
          <a:p>
            <a:endParaRPr lang="en-US" dirty="0"/>
          </a:p>
        </p:txBody>
      </p:sp>
    </p:spTree>
    <p:extLst>
      <p:ext uri="{BB962C8B-B14F-4D97-AF65-F5344CB8AC3E}">
        <p14:creationId xmlns:p14="http://schemas.microsoft.com/office/powerpoint/2010/main" val="396358818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640960" cy="850106"/>
          </a:xfrm>
        </p:spPr>
        <p:txBody>
          <a:bodyPr>
            <a:normAutofit fontScale="90000"/>
          </a:bodyPr>
          <a:lstStyle/>
          <a:p>
            <a:pPr lvl="1" algn="ctr" rtl="0">
              <a:spcBef>
                <a:spcPct val="0"/>
              </a:spcBef>
            </a:pPr>
            <a:r>
              <a:rPr lang="en-GB" sz="3200" dirty="0" smtClean="0">
                <a:solidFill>
                  <a:srgbClr val="1F497D"/>
                </a:solidFill>
              </a:rPr>
              <a:t/>
            </a:r>
            <a:br>
              <a:rPr lang="en-GB" sz="3200" dirty="0" smtClean="0">
                <a:solidFill>
                  <a:srgbClr val="1F497D"/>
                </a:solidFill>
              </a:rPr>
            </a:br>
            <a:r>
              <a:rPr lang="en-GB" sz="3600" dirty="0" smtClean="0">
                <a:solidFill>
                  <a:srgbClr val="376092"/>
                </a:solidFill>
                <a:latin typeface="+mj-lt"/>
              </a:rPr>
              <a:t>Restriction of job access opportunities and amplifying existing inequalities</a:t>
            </a:r>
            <a:br>
              <a:rPr lang="en-GB" sz="3600" dirty="0" smtClean="0">
                <a:solidFill>
                  <a:srgbClr val="376092"/>
                </a:solidFill>
                <a:latin typeface="+mj-lt"/>
              </a:rPr>
            </a:br>
            <a:endParaRPr lang="en-GB" sz="3600" dirty="0">
              <a:solidFill>
                <a:srgbClr val="376092"/>
              </a:solidFill>
              <a:latin typeface="+mj-lt"/>
            </a:endParaRPr>
          </a:p>
        </p:txBody>
      </p:sp>
      <p:sp>
        <p:nvSpPr>
          <p:cNvPr id="3" name="Content Placeholder 2"/>
          <p:cNvSpPr>
            <a:spLocks noGrp="1"/>
          </p:cNvSpPr>
          <p:nvPr>
            <p:ph idx="1"/>
          </p:nvPr>
        </p:nvSpPr>
        <p:spPr>
          <a:xfrm>
            <a:off x="457200" y="1052736"/>
            <a:ext cx="8229600" cy="5256584"/>
          </a:xfrm>
        </p:spPr>
        <p:txBody>
          <a:bodyPr>
            <a:normAutofit/>
          </a:bodyPr>
          <a:lstStyle/>
          <a:p>
            <a:pPr lvl="1"/>
            <a:endParaRPr lang="en-US" sz="3200" dirty="0" smtClean="0"/>
          </a:p>
          <a:p>
            <a:pPr lvl="1">
              <a:buFont typeface="Arial"/>
              <a:buChar char="•"/>
            </a:pPr>
            <a:r>
              <a:rPr lang="en-US" sz="3200" dirty="0" smtClean="0"/>
              <a:t>Importance of information </a:t>
            </a:r>
            <a:r>
              <a:rPr lang="en-US" sz="3200" dirty="0"/>
              <a:t>and ‘cultural </a:t>
            </a:r>
            <a:r>
              <a:rPr lang="en-US" sz="3200" dirty="0" smtClean="0"/>
              <a:t>capital’</a:t>
            </a:r>
          </a:p>
          <a:p>
            <a:pPr lvl="1">
              <a:buFont typeface="Arial"/>
              <a:buChar char="•"/>
            </a:pPr>
            <a:r>
              <a:rPr lang="en-US" sz="3200" dirty="0" smtClean="0"/>
              <a:t>Importance of access </a:t>
            </a:r>
            <a:r>
              <a:rPr lang="en-US" sz="3200" dirty="0"/>
              <a:t>to mentors and useful </a:t>
            </a:r>
            <a:r>
              <a:rPr lang="en-US" sz="3200" dirty="0" smtClean="0"/>
              <a:t>networks</a:t>
            </a:r>
          </a:p>
          <a:p>
            <a:pPr lvl="1">
              <a:buFont typeface="Arial"/>
              <a:buChar char="•"/>
            </a:pPr>
            <a:r>
              <a:rPr lang="en-US" sz="3200" dirty="0" smtClean="0"/>
              <a:t>Importance of access </a:t>
            </a:r>
            <a:r>
              <a:rPr lang="en-US" sz="3200" dirty="0"/>
              <a:t>to social and economic </a:t>
            </a:r>
            <a:r>
              <a:rPr lang="en-US" sz="3200" dirty="0" smtClean="0"/>
              <a:t>support</a:t>
            </a:r>
          </a:p>
          <a:p>
            <a:pPr lvl="1">
              <a:buFont typeface="Arial"/>
              <a:buChar char="•"/>
            </a:pPr>
            <a:r>
              <a:rPr lang="en-US" sz="3200" dirty="0" smtClean="0"/>
              <a:t>Importance of mobility </a:t>
            </a:r>
            <a:r>
              <a:rPr lang="en-US" sz="3200" dirty="0"/>
              <a:t>and location</a:t>
            </a:r>
          </a:p>
          <a:p>
            <a:pPr lvl="1"/>
            <a:endParaRPr lang="en-GB" sz="3200" dirty="0" smtClean="0"/>
          </a:p>
          <a:p>
            <a:pPr marL="457200" lvl="1" indent="0">
              <a:lnSpc>
                <a:spcPct val="120000"/>
              </a:lnSpc>
              <a:buNone/>
            </a:pPr>
            <a:endParaRPr lang="en-GB" sz="3200" i="1" dirty="0"/>
          </a:p>
          <a:p>
            <a:pPr marL="457200" lvl="1" indent="0">
              <a:lnSpc>
                <a:spcPct val="120000"/>
              </a:lnSpc>
              <a:buNone/>
            </a:pPr>
            <a:endParaRPr lang="en-GB" sz="3200" i="1" dirty="0" smtClean="0"/>
          </a:p>
        </p:txBody>
      </p:sp>
    </p:spTree>
    <p:extLst>
      <p:ext uri="{BB962C8B-B14F-4D97-AF65-F5344CB8AC3E}">
        <p14:creationId xmlns:p14="http://schemas.microsoft.com/office/powerpoint/2010/main" val="7531002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solidFill>
                  <a:srgbClr val="1F497D"/>
                </a:solidFill>
              </a:rPr>
              <a:t>Key Research </a:t>
            </a:r>
            <a:r>
              <a:rPr lang="en-GB" sz="3600" dirty="0">
                <a:solidFill>
                  <a:srgbClr val="1F497D"/>
                </a:solidFill>
              </a:rPr>
              <a:t>Q</a:t>
            </a:r>
            <a:r>
              <a:rPr lang="en-GB" sz="3600" dirty="0" smtClean="0">
                <a:solidFill>
                  <a:srgbClr val="1F497D"/>
                </a:solidFill>
              </a:rPr>
              <a:t>uestions</a:t>
            </a:r>
            <a:endParaRPr lang="en-GB" sz="3600" dirty="0">
              <a:solidFill>
                <a:srgbClr val="1F497D"/>
              </a:solidFill>
            </a:endParaRPr>
          </a:p>
        </p:txBody>
      </p:sp>
      <p:sp>
        <p:nvSpPr>
          <p:cNvPr id="3" name="Content Placeholder 2"/>
          <p:cNvSpPr>
            <a:spLocks noGrp="1"/>
          </p:cNvSpPr>
          <p:nvPr>
            <p:ph idx="1"/>
          </p:nvPr>
        </p:nvSpPr>
        <p:spPr/>
        <p:txBody>
          <a:bodyPr>
            <a:normAutofit lnSpcReduction="10000"/>
          </a:bodyPr>
          <a:lstStyle/>
          <a:p>
            <a:r>
              <a:rPr lang="en-GB" dirty="0" smtClean="0"/>
              <a:t>How do authorities decide who should receive what help?</a:t>
            </a:r>
          </a:p>
          <a:p>
            <a:pPr lvl="1"/>
            <a:r>
              <a:rPr lang="en-GB" dirty="0" smtClean="0"/>
              <a:t>What criteria are used to assess claims and assign people between different systems? </a:t>
            </a:r>
          </a:p>
          <a:p>
            <a:pPr lvl="1"/>
            <a:r>
              <a:rPr lang="en-GB" dirty="0" smtClean="0"/>
              <a:t>Who gains what rights (if any) as a consequence?</a:t>
            </a:r>
          </a:p>
          <a:p>
            <a:r>
              <a:rPr lang="en-GB" dirty="0" smtClean="0"/>
              <a:t>What conditions are then attached to that help?</a:t>
            </a:r>
          </a:p>
          <a:p>
            <a:pPr lvl="1"/>
            <a:r>
              <a:rPr lang="en-GB" dirty="0" smtClean="0"/>
              <a:t>Such as job search monitoring and sanctions, ‘test and task’ work, ‘workfare’, detention in institutions, compulsory training?</a:t>
            </a:r>
          </a:p>
          <a:p>
            <a:pPr marL="457200" lvl="1" indent="0">
              <a:buNone/>
            </a:pPr>
            <a:endParaRPr lang="en-GB" dirty="0"/>
          </a:p>
        </p:txBody>
      </p:sp>
    </p:spTree>
    <p:extLst>
      <p:ext uri="{BB962C8B-B14F-4D97-AF65-F5344CB8AC3E}">
        <p14:creationId xmlns:p14="http://schemas.microsoft.com/office/powerpoint/2010/main" val="165939898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en-GB" sz="3200" dirty="0" smtClean="0">
                <a:solidFill>
                  <a:srgbClr val="1F497D"/>
                </a:solidFill>
              </a:rPr>
              <a:t>Importance of information &amp; cultural </a:t>
            </a:r>
            <a:r>
              <a:rPr lang="en-GB" sz="3200" dirty="0" smtClean="0">
                <a:solidFill>
                  <a:srgbClr val="1F497D"/>
                </a:solidFill>
              </a:rPr>
              <a:t>capital:</a:t>
            </a:r>
            <a:endParaRPr lang="en-GB" sz="3200" dirty="0"/>
          </a:p>
        </p:txBody>
      </p:sp>
      <p:sp>
        <p:nvSpPr>
          <p:cNvPr id="3" name="Content Placeholder 2"/>
          <p:cNvSpPr>
            <a:spLocks noGrp="1"/>
          </p:cNvSpPr>
          <p:nvPr>
            <p:ph idx="1"/>
          </p:nvPr>
        </p:nvSpPr>
        <p:spPr>
          <a:xfrm>
            <a:off x="899592" y="1052736"/>
            <a:ext cx="7560840" cy="5328592"/>
          </a:xfrm>
        </p:spPr>
        <p:txBody>
          <a:bodyPr>
            <a:normAutofit/>
          </a:bodyPr>
          <a:lstStyle/>
          <a:p>
            <a:pPr marL="0" indent="0">
              <a:buNone/>
            </a:pPr>
            <a:endParaRPr lang="en-GB" sz="2800" i="1" dirty="0" smtClean="0"/>
          </a:p>
          <a:p>
            <a:pPr marL="0" indent="0">
              <a:buNone/>
            </a:pPr>
            <a:r>
              <a:rPr lang="en-GB" sz="2800" i="1" dirty="0" smtClean="0"/>
              <a:t>“</a:t>
            </a:r>
            <a:r>
              <a:rPr lang="en-GB" sz="2800" i="1" dirty="0" smtClean="0"/>
              <a:t>I </a:t>
            </a:r>
            <a:r>
              <a:rPr lang="en-GB" sz="2800" i="1" dirty="0"/>
              <a:t>don’t think I received </a:t>
            </a:r>
            <a:r>
              <a:rPr lang="en-GB" sz="2800" i="1" dirty="0" smtClean="0"/>
              <a:t>good </a:t>
            </a:r>
            <a:r>
              <a:rPr lang="en-GB" sz="2800" i="1" dirty="0"/>
              <a:t>enough careers advice </a:t>
            </a:r>
            <a:r>
              <a:rPr lang="en-GB" sz="2800" i="1" dirty="0" smtClean="0"/>
              <a:t>prior. Obviously </a:t>
            </a:r>
            <a:r>
              <a:rPr lang="en-GB" sz="2800" i="1" dirty="0"/>
              <a:t>I did my degree thinking that I would be able to do things and then when I graduated I found out that </a:t>
            </a:r>
            <a:r>
              <a:rPr lang="en-GB" sz="2800" i="1" dirty="0" smtClean="0"/>
              <a:t>I </a:t>
            </a:r>
            <a:r>
              <a:rPr lang="en-GB" sz="2800" i="1" dirty="0"/>
              <a:t>couldn’t go down that route, for </a:t>
            </a:r>
            <a:r>
              <a:rPr lang="en-GB" sz="2800" i="1" dirty="0" smtClean="0"/>
              <a:t>example, </a:t>
            </a:r>
            <a:r>
              <a:rPr lang="en-GB" sz="2800" i="1" dirty="0"/>
              <a:t>with the children’s mental health. </a:t>
            </a:r>
            <a:r>
              <a:rPr lang="en-GB" sz="2800" i="1" dirty="0" smtClean="0"/>
              <a:t>I </a:t>
            </a:r>
            <a:r>
              <a:rPr lang="en-GB" sz="2800" i="1" dirty="0"/>
              <a:t>thought doing the degree in itself was enough, </a:t>
            </a:r>
            <a:r>
              <a:rPr lang="en-GB" sz="2800" i="1" dirty="0" smtClean="0"/>
              <a:t>they </a:t>
            </a:r>
            <a:r>
              <a:rPr lang="en-GB" sz="2800" i="1" dirty="0"/>
              <a:t>hadn’t advised that you’d then have to work in that area for two </a:t>
            </a:r>
            <a:r>
              <a:rPr lang="en-GB" sz="2800" i="1" dirty="0" smtClean="0"/>
              <a:t>years</a:t>
            </a:r>
            <a:r>
              <a:rPr lang="en-GB" sz="2800" dirty="0" smtClean="0"/>
              <a:t>”</a:t>
            </a:r>
            <a:endParaRPr lang="en-GB" sz="2800" dirty="0"/>
          </a:p>
          <a:p>
            <a:pPr marL="0" indent="0">
              <a:buNone/>
            </a:pPr>
            <a:r>
              <a:rPr lang="en-GB" sz="2000" dirty="0" smtClean="0">
                <a:ea typeface="Times New Roman"/>
                <a:cs typeface="Times New Roman"/>
              </a:rPr>
              <a:t>Kate</a:t>
            </a:r>
            <a:r>
              <a:rPr lang="en-GB" sz="2000" dirty="0">
                <a:ea typeface="Times New Roman"/>
                <a:cs typeface="Times New Roman"/>
              </a:rPr>
              <a:t>, </a:t>
            </a:r>
            <a:r>
              <a:rPr lang="en-GB" sz="2000" dirty="0" smtClean="0">
                <a:ea typeface="Times New Roman"/>
                <a:cs typeface="Times New Roman"/>
              </a:rPr>
              <a:t>Psychological well-being </a:t>
            </a:r>
            <a:r>
              <a:rPr lang="en-GB" sz="2000" dirty="0">
                <a:ea typeface="Times New Roman"/>
                <a:cs typeface="Times New Roman"/>
              </a:rPr>
              <a:t>practitioner, social studies and social work</a:t>
            </a:r>
            <a:r>
              <a:rPr lang="en-GB" sz="2000" dirty="0" smtClean="0">
                <a:ea typeface="Times New Roman"/>
                <a:cs typeface="Times New Roman"/>
              </a:rPr>
              <a:t>, Applied from, </a:t>
            </a:r>
            <a:r>
              <a:rPr lang="en-GB" sz="2000" dirty="0">
                <a:ea typeface="Times New Roman"/>
                <a:cs typeface="Times New Roman"/>
              </a:rPr>
              <a:t>studied </a:t>
            </a:r>
            <a:r>
              <a:rPr lang="en-GB" sz="2000" dirty="0" smtClean="0">
                <a:ea typeface="Times New Roman"/>
                <a:cs typeface="Times New Roman"/>
              </a:rPr>
              <a:t>in and </a:t>
            </a:r>
            <a:r>
              <a:rPr lang="en-GB" sz="2000" dirty="0">
                <a:ea typeface="Times New Roman"/>
                <a:cs typeface="Times New Roman"/>
              </a:rPr>
              <a:t>worked in </a:t>
            </a:r>
            <a:r>
              <a:rPr lang="en-GB" sz="2000" dirty="0" smtClean="0">
                <a:ea typeface="Times New Roman"/>
                <a:cs typeface="Times New Roman"/>
              </a:rPr>
              <a:t>Midlands</a:t>
            </a:r>
            <a:endParaRPr lang="en-GB" sz="2000" dirty="0">
              <a:ea typeface="Times New Roman"/>
              <a:cs typeface="Times New Roman"/>
            </a:endParaRPr>
          </a:p>
          <a:p>
            <a:pPr marL="457200" lvl="1" indent="0">
              <a:lnSpc>
                <a:spcPct val="110000"/>
              </a:lnSpc>
              <a:buNone/>
            </a:pPr>
            <a:endParaRPr lang="en-GB" dirty="0"/>
          </a:p>
        </p:txBody>
      </p:sp>
    </p:spTree>
    <p:extLst>
      <p:ext uri="{BB962C8B-B14F-4D97-AF65-F5344CB8AC3E}">
        <p14:creationId xmlns:p14="http://schemas.microsoft.com/office/powerpoint/2010/main" val="341658567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smtClean="0">
                <a:solidFill>
                  <a:srgbClr val="1F497D"/>
                </a:solidFill>
              </a:rPr>
              <a:t>Importance of access to mentors &amp; useful </a:t>
            </a:r>
            <a:r>
              <a:rPr lang="en-GB" sz="3200" dirty="0" smtClean="0">
                <a:solidFill>
                  <a:srgbClr val="1F497D"/>
                </a:solidFill>
              </a:rPr>
              <a:t>networks:</a:t>
            </a:r>
            <a:endParaRPr lang="en-GB" sz="3200" dirty="0"/>
          </a:p>
        </p:txBody>
      </p:sp>
      <p:sp>
        <p:nvSpPr>
          <p:cNvPr id="3" name="Content Placeholder 2"/>
          <p:cNvSpPr>
            <a:spLocks noGrp="1"/>
          </p:cNvSpPr>
          <p:nvPr>
            <p:ph idx="1"/>
          </p:nvPr>
        </p:nvSpPr>
        <p:spPr>
          <a:xfrm>
            <a:off x="683568" y="1196752"/>
            <a:ext cx="7848872" cy="4929411"/>
          </a:xfrm>
        </p:spPr>
        <p:txBody>
          <a:bodyPr/>
          <a:lstStyle/>
          <a:p>
            <a:pPr marL="180975" lvl="1" indent="0">
              <a:buNone/>
            </a:pPr>
            <a:endParaRPr lang="en-GB" sz="3200" dirty="0" smtClean="0"/>
          </a:p>
          <a:p>
            <a:pPr marL="180975" lvl="1" indent="0">
              <a:buNone/>
            </a:pPr>
            <a:r>
              <a:rPr lang="en-GB" sz="3200" dirty="0" smtClean="0"/>
              <a:t>“</a:t>
            </a:r>
            <a:r>
              <a:rPr lang="en-GB" sz="3200" i="1" dirty="0" smtClean="0"/>
              <a:t>I </a:t>
            </a:r>
            <a:r>
              <a:rPr lang="en-GB" sz="3200" i="1" dirty="0"/>
              <a:t>wrote them a letter, an email and they ignored me so then my dad happened to be at a conference where one of the members of the board was speaking and he went up to them and complained that they’d ignored my </a:t>
            </a:r>
            <a:r>
              <a:rPr lang="en-GB" sz="3200" i="1" dirty="0" smtClean="0"/>
              <a:t>email</a:t>
            </a:r>
            <a:r>
              <a:rPr lang="en-GB" sz="3200" dirty="0" smtClean="0"/>
              <a:t>”</a:t>
            </a:r>
          </a:p>
          <a:p>
            <a:pPr marL="180975" indent="0">
              <a:buNone/>
            </a:pPr>
            <a:r>
              <a:rPr lang="en-US" sz="2400" dirty="0" smtClean="0"/>
              <a:t>Max, Chief </a:t>
            </a:r>
            <a:r>
              <a:rPr lang="en-US" sz="2400" dirty="0"/>
              <a:t>M</a:t>
            </a:r>
            <a:r>
              <a:rPr lang="en-US" sz="2400" dirty="0" smtClean="0"/>
              <a:t>arketing </a:t>
            </a:r>
            <a:r>
              <a:rPr lang="en-US" sz="2400" dirty="0"/>
              <a:t>O</a:t>
            </a:r>
            <a:r>
              <a:rPr lang="en-US" sz="2400" dirty="0" smtClean="0"/>
              <a:t>fficer, </a:t>
            </a:r>
            <a:r>
              <a:rPr lang="en-US" sz="2400" dirty="0"/>
              <a:t>International Relations and Russian, </a:t>
            </a:r>
            <a:r>
              <a:rPr lang="en-US" sz="2400" dirty="0" smtClean="0"/>
              <a:t>Applied from and studied in the Midlands</a:t>
            </a:r>
            <a:endParaRPr lang="en-US" sz="2400" dirty="0"/>
          </a:p>
        </p:txBody>
      </p:sp>
    </p:spTree>
    <p:extLst>
      <p:ext uri="{BB962C8B-B14F-4D97-AF65-F5344CB8AC3E}">
        <p14:creationId xmlns:p14="http://schemas.microsoft.com/office/powerpoint/2010/main" val="403080740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Autofit/>
          </a:bodyPr>
          <a:lstStyle/>
          <a:p>
            <a:r>
              <a:rPr lang="en-GB" sz="3200" dirty="0" smtClean="0">
                <a:solidFill>
                  <a:srgbClr val="1F497D"/>
                </a:solidFill>
              </a:rPr>
              <a:t>Importance of economic and social </a:t>
            </a:r>
            <a:r>
              <a:rPr lang="en-GB" sz="3200" dirty="0" smtClean="0">
                <a:solidFill>
                  <a:srgbClr val="1F497D"/>
                </a:solidFill>
              </a:rPr>
              <a:t>support</a:t>
            </a:r>
            <a:endParaRPr lang="en-GB" sz="3200" dirty="0"/>
          </a:p>
        </p:txBody>
      </p:sp>
      <p:sp>
        <p:nvSpPr>
          <p:cNvPr id="3" name="Content Placeholder 2"/>
          <p:cNvSpPr>
            <a:spLocks noGrp="1"/>
          </p:cNvSpPr>
          <p:nvPr>
            <p:ph idx="1"/>
          </p:nvPr>
        </p:nvSpPr>
        <p:spPr>
          <a:xfrm>
            <a:off x="755576" y="980728"/>
            <a:ext cx="7704856" cy="5145435"/>
          </a:xfrm>
        </p:spPr>
        <p:txBody>
          <a:bodyPr>
            <a:normAutofit lnSpcReduction="10000"/>
          </a:bodyPr>
          <a:lstStyle/>
          <a:p>
            <a:pPr marL="0" indent="0">
              <a:buNone/>
            </a:pPr>
            <a:endParaRPr lang="en-GB" sz="1200" dirty="0"/>
          </a:p>
          <a:p>
            <a:pPr marL="0" indent="0">
              <a:buNone/>
            </a:pPr>
            <a:r>
              <a:rPr lang="en-GB" dirty="0" smtClean="0"/>
              <a:t>‘</a:t>
            </a:r>
            <a:r>
              <a:rPr lang="en-GB" dirty="0" smtClean="0"/>
              <a:t>Working for free’ and ‘paying to work’</a:t>
            </a:r>
          </a:p>
          <a:p>
            <a:pPr lvl="1"/>
            <a:r>
              <a:rPr lang="en-GB" dirty="0" smtClean="0"/>
              <a:t>Role of family as a support network determining access to the most useful types of work experience</a:t>
            </a:r>
          </a:p>
          <a:p>
            <a:pPr lvl="1"/>
            <a:r>
              <a:rPr lang="en-GB" dirty="0" smtClean="0"/>
              <a:t>Decision-making as an individual and as part of a family / wider network</a:t>
            </a:r>
          </a:p>
          <a:p>
            <a:pPr lvl="1"/>
            <a:endParaRPr lang="en-GB" dirty="0"/>
          </a:p>
          <a:p>
            <a:pPr marL="0" lvl="1" indent="0">
              <a:buNone/>
            </a:pPr>
            <a:r>
              <a:rPr lang="en-GB" sz="3200" dirty="0" smtClean="0"/>
              <a:t>The geography of opportunity</a:t>
            </a:r>
          </a:p>
          <a:p>
            <a:pPr lvl="1"/>
            <a:r>
              <a:rPr lang="en-GB" dirty="0" err="1" smtClean="0"/>
              <a:t>Sectoral</a:t>
            </a:r>
            <a:r>
              <a:rPr lang="en-GB" dirty="0" smtClean="0"/>
              <a:t> differences</a:t>
            </a:r>
          </a:p>
          <a:p>
            <a:pPr lvl="1"/>
            <a:r>
              <a:rPr lang="en-GB" dirty="0" smtClean="0"/>
              <a:t>Role </a:t>
            </a:r>
            <a:r>
              <a:rPr lang="en-GB" dirty="0"/>
              <a:t>of family as </a:t>
            </a:r>
            <a:r>
              <a:rPr lang="en-GB" dirty="0" smtClean="0"/>
              <a:t>an anchor, limiting mobility</a:t>
            </a:r>
          </a:p>
          <a:p>
            <a:pPr lvl="1"/>
            <a:endParaRPr lang="en-GB" dirty="0"/>
          </a:p>
        </p:txBody>
      </p:sp>
    </p:spTree>
    <p:extLst>
      <p:ext uri="{BB962C8B-B14F-4D97-AF65-F5344CB8AC3E}">
        <p14:creationId xmlns:p14="http://schemas.microsoft.com/office/powerpoint/2010/main" val="193637154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Autofit/>
          </a:bodyPr>
          <a:lstStyle/>
          <a:p>
            <a:pPr algn="ctr"/>
            <a:r>
              <a:rPr lang="en-GB" sz="3200" dirty="0" smtClean="0">
                <a:solidFill>
                  <a:srgbClr val="1F497D"/>
                </a:solidFill>
              </a:rPr>
              <a:t>Economic support</a:t>
            </a:r>
            <a:endParaRPr lang="en-GB" sz="3200" dirty="0">
              <a:solidFill>
                <a:srgbClr val="1F497D"/>
              </a:solidFill>
            </a:endParaRPr>
          </a:p>
        </p:txBody>
      </p:sp>
      <p:sp>
        <p:nvSpPr>
          <p:cNvPr id="3" name="Content Placeholder 2"/>
          <p:cNvSpPr>
            <a:spLocks noGrp="1"/>
          </p:cNvSpPr>
          <p:nvPr>
            <p:ph idx="1"/>
          </p:nvPr>
        </p:nvSpPr>
        <p:spPr>
          <a:xfrm>
            <a:off x="457200" y="980728"/>
            <a:ext cx="8229600" cy="5544616"/>
          </a:xfrm>
        </p:spPr>
        <p:txBody>
          <a:bodyPr>
            <a:noAutofit/>
          </a:bodyPr>
          <a:lstStyle/>
          <a:p>
            <a:pPr marL="0" indent="0">
              <a:buNone/>
            </a:pPr>
            <a:r>
              <a:rPr lang="en-GB" sz="2400" dirty="0" smtClean="0"/>
              <a:t>“</a:t>
            </a:r>
            <a:r>
              <a:rPr lang="en-GB" sz="2400" i="1" dirty="0" smtClean="0"/>
              <a:t>I </a:t>
            </a:r>
            <a:r>
              <a:rPr lang="en-GB" sz="2400" i="1" dirty="0"/>
              <a:t>didn’t manage to keep my toe with, with archaeology or anything heritage related when I was working as a van </a:t>
            </a:r>
            <a:r>
              <a:rPr lang="en-GB" sz="2400" i="1" dirty="0" smtClean="0"/>
              <a:t>driver. </a:t>
            </a:r>
            <a:r>
              <a:rPr lang="en-GB" sz="2400" i="1" dirty="0"/>
              <a:t>E</a:t>
            </a:r>
            <a:r>
              <a:rPr lang="en-GB" sz="2400" i="1" dirty="0" smtClean="0"/>
              <a:t>ven </a:t>
            </a:r>
            <a:r>
              <a:rPr lang="en-GB" sz="2400" i="1" dirty="0"/>
              <a:t>though it was only part-time, </a:t>
            </a:r>
            <a:r>
              <a:rPr lang="en-GB" sz="2400" i="1" dirty="0" smtClean="0"/>
              <a:t>finding </a:t>
            </a:r>
            <a:r>
              <a:rPr lang="en-GB" sz="2400" i="1" dirty="0"/>
              <a:t>the time around that to do something else always seems really </a:t>
            </a:r>
            <a:r>
              <a:rPr lang="en-GB" sz="2400" i="1" dirty="0" smtClean="0"/>
              <a:t>difficult </a:t>
            </a:r>
            <a:r>
              <a:rPr lang="en-GB" sz="2400" dirty="0" smtClean="0"/>
              <a:t>[...] </a:t>
            </a:r>
            <a:r>
              <a:rPr lang="en-GB" sz="2400" i="1" dirty="0"/>
              <a:t>I don’t have enough money to be able to just go where the work is at the moment really</a:t>
            </a:r>
            <a:r>
              <a:rPr lang="en-GB" sz="2400" dirty="0" smtClean="0"/>
              <a:t>”</a:t>
            </a:r>
          </a:p>
          <a:p>
            <a:pPr marL="0" indent="0">
              <a:buNone/>
            </a:pPr>
            <a:r>
              <a:rPr lang="en-GB" sz="1600" dirty="0"/>
              <a:t>Logan, </a:t>
            </a:r>
            <a:r>
              <a:rPr lang="en-GB" sz="1600" dirty="0" smtClean="0"/>
              <a:t>Heritage, </a:t>
            </a:r>
            <a:r>
              <a:rPr lang="en-GB" sz="1600" dirty="0"/>
              <a:t>Archaeology, Applied from, studied in and worked in the Midlands</a:t>
            </a:r>
          </a:p>
          <a:p>
            <a:pPr marL="0" indent="0">
              <a:buNone/>
            </a:pPr>
            <a:endParaRPr lang="en-GB" sz="2400" dirty="0" smtClean="0"/>
          </a:p>
          <a:p>
            <a:pPr marL="0" indent="0">
              <a:buNone/>
            </a:pPr>
            <a:r>
              <a:rPr lang="en-GB" sz="2400" dirty="0" smtClean="0"/>
              <a:t>“</a:t>
            </a:r>
            <a:r>
              <a:rPr lang="en-GB" sz="2400" i="1" dirty="0" smtClean="0"/>
              <a:t>A </a:t>
            </a:r>
            <a:r>
              <a:rPr lang="en-GB" sz="2400" i="1" dirty="0"/>
              <a:t>lot of my friends were </a:t>
            </a:r>
            <a:r>
              <a:rPr lang="en-GB" sz="2400" i="1" dirty="0" smtClean="0"/>
              <a:t>moving </a:t>
            </a:r>
            <a:r>
              <a:rPr lang="en-GB" sz="2400" i="1" dirty="0"/>
              <a:t>back home and then able to get experience that way, by relying on their </a:t>
            </a:r>
            <a:r>
              <a:rPr lang="en-GB" sz="2400" i="1" dirty="0" smtClean="0"/>
              <a:t>parents, </a:t>
            </a:r>
            <a:r>
              <a:rPr lang="en-GB" sz="2400" i="1" dirty="0"/>
              <a:t>whereas that was something I wasn’t comfortable to do </a:t>
            </a:r>
            <a:r>
              <a:rPr lang="en-GB" sz="2400" i="1" dirty="0" smtClean="0"/>
              <a:t>which </a:t>
            </a:r>
            <a:r>
              <a:rPr lang="en-GB" sz="2400" i="1" dirty="0"/>
              <a:t>meant that maybe I wasn’t able to pursue my perfect </a:t>
            </a:r>
            <a:r>
              <a:rPr lang="en-GB" sz="2400" i="1" dirty="0" smtClean="0"/>
              <a:t>career. </a:t>
            </a:r>
            <a:r>
              <a:rPr lang="en-GB" sz="2400" i="1" dirty="0"/>
              <a:t>T</a:t>
            </a:r>
            <a:r>
              <a:rPr lang="en-GB" sz="2400" i="1" dirty="0" smtClean="0"/>
              <a:t>hat’s </a:t>
            </a:r>
            <a:r>
              <a:rPr lang="en-GB" sz="2400" i="1" dirty="0"/>
              <a:t>not to say I’m not happy doing what I’m </a:t>
            </a:r>
            <a:r>
              <a:rPr lang="en-GB" sz="2400" i="1" dirty="0" smtClean="0"/>
              <a:t>doing...</a:t>
            </a:r>
            <a:r>
              <a:rPr lang="en-GB" sz="2400" dirty="0" smtClean="0"/>
              <a:t>”</a:t>
            </a:r>
          </a:p>
          <a:p>
            <a:pPr marL="0" lvl="1" indent="0">
              <a:buNone/>
            </a:pPr>
            <a:r>
              <a:rPr lang="en-US" sz="1600" dirty="0"/>
              <a:t>Beth, Events Manager, Biological Sciences, Applied from, studied in and worked in the </a:t>
            </a:r>
            <a:r>
              <a:rPr lang="en-US" sz="1600" dirty="0" smtClean="0"/>
              <a:t>Midlands</a:t>
            </a:r>
            <a:endParaRPr lang="en-GB" sz="1600" dirty="0"/>
          </a:p>
        </p:txBody>
      </p:sp>
    </p:spTree>
    <p:extLst>
      <p:ext uri="{BB962C8B-B14F-4D97-AF65-F5344CB8AC3E}">
        <p14:creationId xmlns:p14="http://schemas.microsoft.com/office/powerpoint/2010/main" val="3702332266"/>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pPr algn="ctr"/>
            <a:r>
              <a:rPr lang="en-GB" sz="3200" dirty="0" smtClean="0">
                <a:solidFill>
                  <a:srgbClr val="1F497D"/>
                </a:solidFill>
              </a:rPr>
              <a:t>Mobility and location</a:t>
            </a:r>
            <a:endParaRPr lang="en-GB" sz="3200" dirty="0">
              <a:solidFill>
                <a:srgbClr val="1F497D"/>
              </a:solidFill>
            </a:endParaRPr>
          </a:p>
        </p:txBody>
      </p:sp>
      <p:sp>
        <p:nvSpPr>
          <p:cNvPr id="3" name="Content Placeholder 2"/>
          <p:cNvSpPr>
            <a:spLocks noGrp="1"/>
          </p:cNvSpPr>
          <p:nvPr>
            <p:ph idx="1"/>
          </p:nvPr>
        </p:nvSpPr>
        <p:spPr>
          <a:xfrm>
            <a:off x="457200" y="1124744"/>
            <a:ext cx="8229600" cy="5001419"/>
          </a:xfrm>
        </p:spPr>
        <p:txBody>
          <a:bodyPr>
            <a:normAutofit fontScale="85000" lnSpcReduction="20000"/>
          </a:bodyPr>
          <a:lstStyle/>
          <a:p>
            <a:pPr marL="0" lvl="1" indent="0">
              <a:buNone/>
            </a:pPr>
            <a:r>
              <a:rPr lang="en-GB" sz="3300" i="1" dirty="0" smtClean="0"/>
              <a:t>“I found </a:t>
            </a:r>
            <a:r>
              <a:rPr lang="en-GB" sz="3300" dirty="0" smtClean="0"/>
              <a:t>[the charity sector] </a:t>
            </a:r>
            <a:r>
              <a:rPr lang="en-GB" sz="3300" i="1" dirty="0" smtClean="0"/>
              <a:t>was so London centric, if you wanted to do any kind of internship, you would maybe get expenses but you’d need to be able to rely on someone to live, you know?”  </a:t>
            </a:r>
          </a:p>
          <a:p>
            <a:pPr marL="0" lvl="1" indent="0">
              <a:buNone/>
            </a:pPr>
            <a:r>
              <a:rPr lang="en-US" sz="2400" dirty="0" smtClean="0"/>
              <a:t>Beth, Events Manager, Biological Sciences, Applied from, studied in and worked in the Midlands</a:t>
            </a:r>
          </a:p>
          <a:p>
            <a:pPr lvl="1"/>
            <a:endParaRPr lang="en-US" sz="3200" dirty="0" smtClean="0"/>
          </a:p>
          <a:p>
            <a:pPr marL="0" lvl="1" indent="0">
              <a:buNone/>
            </a:pPr>
            <a:r>
              <a:rPr lang="en-GB" sz="3300" dirty="0" smtClean="0"/>
              <a:t>“</a:t>
            </a:r>
            <a:r>
              <a:rPr lang="en-GB" sz="3300" i="1" dirty="0" smtClean="0"/>
              <a:t>I’ve </a:t>
            </a:r>
            <a:r>
              <a:rPr lang="en-GB" sz="3300" i="1" dirty="0"/>
              <a:t>got my family here, things like that, my mum’s disabled so I like to be around </a:t>
            </a:r>
            <a:r>
              <a:rPr lang="en-GB" sz="3300" i="1" dirty="0" smtClean="0"/>
              <a:t>her. She’d </a:t>
            </a:r>
            <a:r>
              <a:rPr lang="en-GB" sz="3300" i="1" dirty="0"/>
              <a:t>kill me if she knew I was staying around for her but I don’t want to be moving too far away, she needs help with things </a:t>
            </a:r>
            <a:r>
              <a:rPr lang="en-GB" sz="3300" i="1" dirty="0" smtClean="0"/>
              <a:t>sometimes</a:t>
            </a:r>
            <a:r>
              <a:rPr lang="en-GB" sz="3300" dirty="0" smtClean="0"/>
              <a:t>”</a:t>
            </a:r>
          </a:p>
          <a:p>
            <a:pPr marL="0" lvl="1" indent="0">
              <a:buNone/>
            </a:pPr>
            <a:r>
              <a:rPr lang="en-GB" sz="2400" dirty="0" smtClean="0"/>
              <a:t>Logan</a:t>
            </a:r>
            <a:r>
              <a:rPr lang="en-GB" sz="2400" dirty="0"/>
              <a:t>, Heritage worker, Archaeology, Applied from, studied in and worked in the </a:t>
            </a:r>
            <a:r>
              <a:rPr lang="en-GB" sz="2400" dirty="0" smtClean="0"/>
              <a:t>Midlands</a:t>
            </a:r>
            <a:endParaRPr lang="en-GB" sz="2400" dirty="0"/>
          </a:p>
          <a:p>
            <a:pPr lvl="1"/>
            <a:endParaRPr lang="en-US" sz="3200" dirty="0"/>
          </a:p>
        </p:txBody>
      </p:sp>
    </p:spTree>
    <p:extLst>
      <p:ext uri="{BB962C8B-B14F-4D97-AF65-F5344CB8AC3E}">
        <p14:creationId xmlns:p14="http://schemas.microsoft.com/office/powerpoint/2010/main" val="426180854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376092"/>
                </a:solidFill>
              </a:rPr>
              <a:t>Increased self-employment among graduates</a:t>
            </a:r>
            <a:endParaRPr lang="en-US" sz="3200" dirty="0">
              <a:solidFill>
                <a:srgbClr val="376092"/>
              </a:solidFill>
            </a:endParaRPr>
          </a:p>
        </p:txBody>
      </p:sp>
      <p:sp>
        <p:nvSpPr>
          <p:cNvPr id="3" name="Content Placeholder 2"/>
          <p:cNvSpPr>
            <a:spLocks noGrp="1"/>
          </p:cNvSpPr>
          <p:nvPr>
            <p:ph idx="1"/>
          </p:nvPr>
        </p:nvSpPr>
        <p:spPr>
          <a:xfrm>
            <a:off x="457200" y="1672209"/>
            <a:ext cx="8229600" cy="4637111"/>
          </a:xfrm>
        </p:spPr>
        <p:txBody>
          <a:bodyPr>
            <a:normAutofit/>
          </a:bodyPr>
          <a:lstStyle/>
          <a:p>
            <a:pPr lvl="1">
              <a:buFont typeface="Arial" charset="0"/>
              <a:buChar char="•"/>
            </a:pPr>
            <a:r>
              <a:rPr lang="en-US" dirty="0" smtClean="0"/>
              <a:t>Evidence </a:t>
            </a:r>
            <a:r>
              <a:rPr lang="en-US" dirty="0"/>
              <a:t>of changing approaches to career development and work/life </a:t>
            </a:r>
            <a:r>
              <a:rPr lang="en-US" dirty="0" smtClean="0"/>
              <a:t>balance?</a:t>
            </a:r>
          </a:p>
          <a:p>
            <a:pPr marL="457200" lvl="1" indent="0">
              <a:buNone/>
            </a:pPr>
            <a:endParaRPr lang="en-US" dirty="0" smtClean="0"/>
          </a:p>
          <a:p>
            <a:pPr lvl="1">
              <a:buFont typeface="Arial" charset="0"/>
              <a:buChar char="•"/>
            </a:pPr>
            <a:r>
              <a:rPr lang="en-US" dirty="0" smtClean="0"/>
              <a:t>New </a:t>
            </a:r>
            <a:r>
              <a:rPr lang="en-US" dirty="0"/>
              <a:t>forms of work, facilitated by ICT</a:t>
            </a:r>
            <a:r>
              <a:rPr lang="en-US" dirty="0" smtClean="0"/>
              <a:t>?</a:t>
            </a:r>
          </a:p>
          <a:p>
            <a:pPr lvl="1">
              <a:buFont typeface="Arial" charset="0"/>
              <a:buChar char="•"/>
            </a:pPr>
            <a:endParaRPr lang="en-US" dirty="0" smtClean="0"/>
          </a:p>
          <a:p>
            <a:pPr lvl="1">
              <a:buFont typeface="Arial" charset="0"/>
              <a:buChar char="•"/>
            </a:pPr>
            <a:r>
              <a:rPr lang="en-US" dirty="0" smtClean="0"/>
              <a:t>Result of greater </a:t>
            </a:r>
            <a:r>
              <a:rPr lang="en-US" dirty="0" err="1" smtClean="0"/>
              <a:t>precarity</a:t>
            </a:r>
            <a:r>
              <a:rPr lang="en-US" dirty="0" smtClean="0"/>
              <a:t> or increased enterprise and interest in self-determination? </a:t>
            </a:r>
          </a:p>
        </p:txBody>
      </p:sp>
    </p:spTree>
    <p:extLst>
      <p:ext uri="{BB962C8B-B14F-4D97-AF65-F5344CB8AC3E}">
        <p14:creationId xmlns:p14="http://schemas.microsoft.com/office/powerpoint/2010/main" val="139995949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Autofit/>
          </a:bodyPr>
          <a:lstStyle/>
          <a:p>
            <a:r>
              <a:rPr lang="en-GB" sz="2400" dirty="0" smtClean="0"/>
              <a:t> </a:t>
            </a:r>
            <a:r>
              <a:rPr lang="en-GB" sz="2800" dirty="0" smtClean="0">
                <a:solidFill>
                  <a:srgbClr val="376092"/>
                </a:solidFill>
              </a:rPr>
              <a:t>Why </a:t>
            </a:r>
            <a:r>
              <a:rPr lang="en-GB" sz="2800" dirty="0">
                <a:solidFill>
                  <a:srgbClr val="376092"/>
                </a:solidFill>
              </a:rPr>
              <a:t>do you want to set up your own business</a:t>
            </a:r>
            <a:r>
              <a:rPr lang="en-GB" sz="2800" dirty="0" smtClean="0">
                <a:solidFill>
                  <a:srgbClr val="376092"/>
                </a:solidFill>
              </a:rPr>
              <a:t>?</a:t>
            </a:r>
            <a:endParaRPr lang="en-US" sz="2800" dirty="0">
              <a:solidFill>
                <a:srgbClr val="376092"/>
              </a:solidFill>
            </a:endParaRPr>
          </a:p>
        </p:txBody>
      </p:sp>
      <p:sp>
        <p:nvSpPr>
          <p:cNvPr id="3" name="Content Placeholder 2"/>
          <p:cNvSpPr>
            <a:spLocks noGrp="1"/>
          </p:cNvSpPr>
          <p:nvPr>
            <p:ph idx="1"/>
          </p:nvPr>
        </p:nvSpPr>
        <p:spPr>
          <a:xfrm>
            <a:off x="467544" y="764704"/>
            <a:ext cx="8219256" cy="5361459"/>
          </a:xfrm>
        </p:spPr>
        <p:txBody>
          <a:bodyPr>
            <a:noAutofit/>
          </a:bodyPr>
          <a:lstStyle/>
          <a:p>
            <a:pPr marL="0" indent="0">
              <a:buNone/>
            </a:pPr>
            <a:r>
              <a:rPr lang="en-GB" sz="2000" dirty="0" smtClean="0"/>
              <a:t>“ </a:t>
            </a:r>
            <a:r>
              <a:rPr lang="en-GB" sz="2000" i="1" dirty="0" smtClean="0"/>
              <a:t>I </a:t>
            </a:r>
            <a:r>
              <a:rPr lang="en-GB" sz="2000" i="1" dirty="0"/>
              <a:t>think for me it’s, it’s a control </a:t>
            </a:r>
            <a:r>
              <a:rPr lang="en-GB" sz="2000" i="1" dirty="0" smtClean="0"/>
              <a:t>thing.. being </a:t>
            </a:r>
            <a:r>
              <a:rPr lang="en-GB" sz="2000" i="1" dirty="0"/>
              <a:t>in this </a:t>
            </a:r>
            <a:r>
              <a:rPr lang="en-GB" sz="2000" i="1" dirty="0" smtClean="0"/>
              <a:t>industry, you only </a:t>
            </a:r>
            <a:r>
              <a:rPr lang="en-GB" sz="2000" i="1" dirty="0"/>
              <a:t>have so much </a:t>
            </a:r>
            <a:r>
              <a:rPr lang="en-GB" sz="2000" i="1" dirty="0" smtClean="0"/>
              <a:t>influence. I </a:t>
            </a:r>
            <a:r>
              <a:rPr lang="en-GB" sz="2000" i="1" dirty="0"/>
              <a:t>can </a:t>
            </a:r>
            <a:r>
              <a:rPr lang="en-GB" sz="2000" i="1" dirty="0" smtClean="0"/>
              <a:t>work </a:t>
            </a:r>
            <a:r>
              <a:rPr lang="en-GB" sz="2000" i="1" dirty="0"/>
              <a:t>with different clients and suggest things, but sometimes when they’re </a:t>
            </a:r>
            <a:r>
              <a:rPr lang="en-GB" sz="2000" i="1" dirty="0" smtClean="0"/>
              <a:t>dead </a:t>
            </a:r>
            <a:r>
              <a:rPr lang="en-GB" sz="2000" i="1" dirty="0"/>
              <a:t>set on having something that isn’t necessarily </a:t>
            </a:r>
            <a:r>
              <a:rPr lang="en-GB" sz="2000" i="1" dirty="0" err="1"/>
              <a:t>gonna</a:t>
            </a:r>
            <a:r>
              <a:rPr lang="en-GB" sz="2000" i="1" dirty="0"/>
              <a:t> work, or they want to take control and write things for you, even though </a:t>
            </a:r>
            <a:r>
              <a:rPr lang="en-GB" sz="2000" b="1" i="1" dirty="0"/>
              <a:t>you’re</a:t>
            </a:r>
            <a:r>
              <a:rPr lang="en-GB" sz="2000" i="1" dirty="0"/>
              <a:t> the professional writer, that is something that I do find quite difficult and I find quite </a:t>
            </a:r>
            <a:r>
              <a:rPr lang="en-GB" sz="2000" i="1" dirty="0" smtClean="0"/>
              <a:t>stressful </a:t>
            </a:r>
            <a:r>
              <a:rPr lang="en-GB" sz="2000" dirty="0" smtClean="0"/>
              <a:t>-  </a:t>
            </a:r>
            <a:r>
              <a:rPr lang="en-GB" sz="2000" i="1" dirty="0"/>
              <a:t>whereas I think if I expand my writing portfolio sort of to be able </a:t>
            </a:r>
            <a:r>
              <a:rPr lang="en-GB" sz="2000" i="1" dirty="0" smtClean="0"/>
              <a:t>to </a:t>
            </a:r>
            <a:r>
              <a:rPr lang="en-GB" sz="2000" i="1" dirty="0"/>
              <a:t>write </a:t>
            </a:r>
            <a:r>
              <a:rPr lang="en-GB" sz="2000" i="1" dirty="0" smtClean="0"/>
              <a:t>expertly, </a:t>
            </a:r>
            <a:r>
              <a:rPr lang="en-GB" sz="2000" i="1" dirty="0"/>
              <a:t>for all sorts of different platforms, having the ability </a:t>
            </a:r>
            <a:r>
              <a:rPr lang="en-GB" sz="2000" i="1" dirty="0" smtClean="0"/>
              <a:t>to </a:t>
            </a:r>
            <a:r>
              <a:rPr lang="en-GB" sz="2000" i="1" dirty="0"/>
              <a:t>actually </a:t>
            </a:r>
            <a:r>
              <a:rPr lang="en-GB" sz="2000" b="1" i="1" dirty="0"/>
              <a:t>choose</a:t>
            </a:r>
            <a:r>
              <a:rPr lang="en-GB" sz="2000" i="1" dirty="0"/>
              <a:t> the clients that I want to work with and develop stronger relationships with fewer people, I think it would just make it a little bit more satisfying for </a:t>
            </a:r>
            <a:r>
              <a:rPr lang="en-GB" sz="2000" i="1" dirty="0" smtClean="0"/>
              <a:t>me….</a:t>
            </a:r>
          </a:p>
          <a:p>
            <a:pPr marL="0" indent="0">
              <a:buNone/>
            </a:pPr>
            <a:r>
              <a:rPr lang="en-GB" sz="2000" i="1" dirty="0" smtClean="0"/>
              <a:t>…and </a:t>
            </a:r>
            <a:r>
              <a:rPr lang="en-GB" sz="2000" i="1" dirty="0"/>
              <a:t>I see </a:t>
            </a:r>
            <a:r>
              <a:rPr lang="en-GB" sz="2000" i="1" dirty="0" smtClean="0"/>
              <a:t>friends </a:t>
            </a:r>
            <a:r>
              <a:rPr lang="en-GB" sz="2000" i="1" dirty="0"/>
              <a:t>and people that I know, have taken the leap and are making it </a:t>
            </a:r>
            <a:r>
              <a:rPr lang="en-GB" sz="2000" i="1" dirty="0" smtClean="0"/>
              <a:t>work and making money from it  </a:t>
            </a:r>
            <a:r>
              <a:rPr lang="en-GB" sz="2000" i="1" dirty="0"/>
              <a:t>and </a:t>
            </a:r>
            <a:r>
              <a:rPr lang="en-GB" sz="2000" i="1" dirty="0" smtClean="0"/>
              <a:t>they’re just </a:t>
            </a:r>
            <a:r>
              <a:rPr lang="en-GB" sz="2000" i="1" dirty="0"/>
              <a:t>enjoying a better quality of life </a:t>
            </a:r>
            <a:r>
              <a:rPr lang="en-GB" sz="2000" i="1" dirty="0" smtClean="0"/>
              <a:t>than doing </a:t>
            </a:r>
            <a:r>
              <a:rPr lang="en-GB" sz="2000" i="1" dirty="0"/>
              <a:t>a nine to five slog, and I think that, that’s kind of what appeals to me</a:t>
            </a:r>
            <a:r>
              <a:rPr lang="en-GB" sz="2000" i="1" dirty="0" smtClean="0"/>
              <a:t>… </a:t>
            </a:r>
            <a:r>
              <a:rPr lang="en-GB" sz="2000" i="1" dirty="0"/>
              <a:t>I’d like to take risks and do something different and be able to have a more fulfilling </a:t>
            </a:r>
            <a:r>
              <a:rPr lang="en-GB" sz="2000" i="1" dirty="0" smtClean="0"/>
              <a:t>career.” </a:t>
            </a:r>
          </a:p>
          <a:p>
            <a:pPr marL="0" indent="0">
              <a:buNone/>
            </a:pPr>
            <a:r>
              <a:rPr lang="en-GB" sz="2000" dirty="0"/>
              <a:t>Julie, C</a:t>
            </a:r>
            <a:r>
              <a:rPr lang="en-GB" sz="2000" dirty="0" smtClean="0"/>
              <a:t>reative </a:t>
            </a:r>
            <a:r>
              <a:rPr lang="en-GB" sz="2000" dirty="0"/>
              <a:t>S</a:t>
            </a:r>
            <a:r>
              <a:rPr lang="en-GB" sz="2000" dirty="0" smtClean="0"/>
              <a:t>ponsorship </a:t>
            </a:r>
            <a:r>
              <a:rPr lang="en-GB" sz="2000" dirty="0"/>
              <a:t>and </a:t>
            </a:r>
            <a:r>
              <a:rPr lang="en-GB" sz="2000" dirty="0" smtClean="0"/>
              <a:t>Promotions </a:t>
            </a:r>
            <a:r>
              <a:rPr lang="en-GB" sz="2000" dirty="0"/>
              <a:t>A</a:t>
            </a:r>
            <a:r>
              <a:rPr lang="en-GB" sz="2000" dirty="0" smtClean="0"/>
              <a:t>ccount Manager, </a:t>
            </a:r>
            <a:r>
              <a:rPr lang="en-GB" sz="2000" dirty="0"/>
              <a:t>Regional radio company, degree in Mass Communication and Documentation, Midlands born and bred, studied in Midlands.</a:t>
            </a:r>
          </a:p>
          <a:p>
            <a:pPr marL="0" indent="0">
              <a:buNone/>
            </a:pPr>
            <a:r>
              <a:rPr lang="en-GB" sz="2000" dirty="0" smtClean="0"/>
              <a:t> </a:t>
            </a:r>
            <a:endParaRPr lang="en-US" sz="2000" dirty="0"/>
          </a:p>
        </p:txBody>
      </p:sp>
    </p:spTree>
    <p:extLst>
      <p:ext uri="{BB962C8B-B14F-4D97-AF65-F5344CB8AC3E}">
        <p14:creationId xmlns:p14="http://schemas.microsoft.com/office/powerpoint/2010/main" val="3429800631"/>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8229600" cy="634082"/>
          </a:xfrm>
        </p:spPr>
        <p:txBody>
          <a:bodyPr>
            <a:normAutofit/>
          </a:bodyPr>
          <a:lstStyle/>
          <a:p>
            <a:pPr algn="l"/>
            <a:r>
              <a:rPr lang="en-US" sz="2800" dirty="0" smtClean="0">
                <a:solidFill>
                  <a:srgbClr val="376092"/>
                </a:solidFill>
              </a:rPr>
              <a:t>“What do you hope to be doing in five years’ time?”</a:t>
            </a:r>
            <a:endParaRPr lang="en-US" sz="2800" dirty="0">
              <a:solidFill>
                <a:srgbClr val="376092"/>
              </a:solidFill>
            </a:endParaRPr>
          </a:p>
        </p:txBody>
      </p:sp>
      <p:sp>
        <p:nvSpPr>
          <p:cNvPr id="3" name="Content Placeholder 2"/>
          <p:cNvSpPr>
            <a:spLocks noGrp="1"/>
          </p:cNvSpPr>
          <p:nvPr>
            <p:ph idx="1"/>
          </p:nvPr>
        </p:nvSpPr>
        <p:spPr>
          <a:xfrm>
            <a:off x="539552" y="980728"/>
            <a:ext cx="8147248" cy="5877272"/>
          </a:xfrm>
        </p:spPr>
        <p:txBody>
          <a:bodyPr>
            <a:normAutofit fontScale="40000" lnSpcReduction="20000"/>
          </a:bodyPr>
          <a:lstStyle/>
          <a:p>
            <a:pPr marL="0" indent="0">
              <a:buNone/>
            </a:pPr>
            <a:r>
              <a:rPr lang="en-GB" sz="5000" dirty="0" smtClean="0"/>
              <a:t>“</a:t>
            </a:r>
            <a:r>
              <a:rPr lang="en-GB" sz="5100" i="1" dirty="0" smtClean="0"/>
              <a:t>Running </a:t>
            </a:r>
            <a:r>
              <a:rPr lang="en-GB" sz="5100" i="1" dirty="0"/>
              <a:t>my own company, in what sector I’m not one hundred per cent certain but I like I’d hope the company had received its first financing and that we had a business plan and a market strategy and we were starting to take on our first employees and the company was strong </a:t>
            </a:r>
            <a:r>
              <a:rPr lang="en-GB" sz="5100" dirty="0" smtClean="0"/>
              <a:t>…”</a:t>
            </a:r>
            <a:endParaRPr lang="en-GB" sz="5100" dirty="0"/>
          </a:p>
          <a:p>
            <a:pPr marL="0" indent="0">
              <a:buNone/>
            </a:pPr>
            <a:endParaRPr lang="en-GB" sz="5100" dirty="0" smtClean="0"/>
          </a:p>
          <a:p>
            <a:pPr marL="0" indent="0">
              <a:buNone/>
            </a:pPr>
            <a:r>
              <a:rPr lang="en-GB" sz="5000" dirty="0" smtClean="0"/>
              <a:t>Interviewer</a:t>
            </a:r>
          </a:p>
          <a:p>
            <a:pPr marL="0" indent="0">
              <a:buNone/>
            </a:pPr>
            <a:r>
              <a:rPr lang="en-GB" sz="5000" dirty="0" smtClean="0"/>
              <a:t>“</a:t>
            </a:r>
            <a:r>
              <a:rPr lang="en-GB" sz="5000" i="1" dirty="0" smtClean="0">
                <a:solidFill>
                  <a:srgbClr val="376092"/>
                </a:solidFill>
              </a:rPr>
              <a:t>So </a:t>
            </a:r>
            <a:r>
              <a:rPr lang="en-GB" sz="5000" i="1" dirty="0">
                <a:solidFill>
                  <a:srgbClr val="376092"/>
                </a:solidFill>
              </a:rPr>
              <a:t>what sector doesn’t matter, that’s quite interesting - you must have an idea of what this organisation would look like and what kind of clients it would have and what kind of services it would be providing</a:t>
            </a:r>
            <a:r>
              <a:rPr lang="en-GB" sz="5000" i="1" dirty="0" smtClean="0">
                <a:solidFill>
                  <a:srgbClr val="376092"/>
                </a:solidFill>
              </a:rPr>
              <a:t>?</a:t>
            </a:r>
            <a:r>
              <a:rPr lang="en-GB" sz="5000" dirty="0" smtClean="0">
                <a:solidFill>
                  <a:srgbClr val="376092"/>
                </a:solidFill>
              </a:rPr>
              <a:t>”</a:t>
            </a:r>
            <a:endParaRPr lang="en-GB" sz="5000" i="1" dirty="0">
              <a:solidFill>
                <a:srgbClr val="376092"/>
              </a:solidFill>
            </a:endParaRPr>
          </a:p>
          <a:p>
            <a:pPr marL="0" indent="0">
              <a:buNone/>
            </a:pPr>
            <a:endParaRPr lang="en-GB" sz="5000" dirty="0" smtClean="0"/>
          </a:p>
          <a:p>
            <a:pPr marL="0" indent="0">
              <a:buNone/>
            </a:pPr>
            <a:r>
              <a:rPr lang="en-GB" dirty="0" smtClean="0"/>
              <a:t>“</a:t>
            </a:r>
            <a:r>
              <a:rPr lang="en-GB" sz="5100" i="1" dirty="0" smtClean="0"/>
              <a:t>Not </a:t>
            </a:r>
            <a:r>
              <a:rPr lang="en-GB" sz="5100" i="1" dirty="0"/>
              <a:t>necessarily. I’m currently with a partner starting a small project in Brussels but it’s a small one that we may get some financing </a:t>
            </a:r>
            <a:r>
              <a:rPr lang="en-GB" sz="5100" i="1" dirty="0" smtClean="0"/>
              <a:t>for, </a:t>
            </a:r>
            <a:r>
              <a:rPr lang="en-GB" sz="5100" i="1" dirty="0"/>
              <a:t>and that’s in the </a:t>
            </a:r>
            <a:r>
              <a:rPr lang="en-GB" sz="5100" i="1" dirty="0" smtClean="0"/>
              <a:t>policy </a:t>
            </a:r>
            <a:r>
              <a:rPr lang="en-GB" sz="5100" i="1" dirty="0"/>
              <a:t>analysis sector </a:t>
            </a:r>
            <a:r>
              <a:rPr lang="en-GB" sz="5100" dirty="0"/>
              <a:t>[but].</a:t>
            </a:r>
            <a:r>
              <a:rPr lang="en-GB" sz="5100" i="1" dirty="0"/>
              <a:t>.the sector honestly doesn’t matter so much; I considered offers from people I know, to do something in the IT sector and I mean, it’s got to be interesting to me, obviously, and it’s also got to be sort of morally acceptable and I wouldn’t </a:t>
            </a:r>
            <a:r>
              <a:rPr lang="en-GB" sz="5100" i="1" dirty="0" smtClean="0"/>
              <a:t>work </a:t>
            </a:r>
            <a:r>
              <a:rPr lang="en-GB" sz="5100" i="1" dirty="0"/>
              <a:t>in arms …or gambling or </a:t>
            </a:r>
            <a:r>
              <a:rPr lang="en-GB" sz="5100" i="1" dirty="0" smtClean="0"/>
              <a:t>something. </a:t>
            </a:r>
            <a:r>
              <a:rPr lang="en-GB" sz="5100" i="1" dirty="0"/>
              <a:t>beyond that I’m quite open-minded, it depends what I’m doing at the time and where I think the best opportunities </a:t>
            </a:r>
            <a:r>
              <a:rPr lang="en-GB" sz="5100" i="1" dirty="0" smtClean="0"/>
              <a:t>are</a:t>
            </a:r>
            <a:r>
              <a:rPr lang="en-GB" sz="5100" dirty="0" smtClean="0"/>
              <a:t>”</a:t>
            </a:r>
            <a:r>
              <a:rPr lang="en-GB" sz="5100" i="1" dirty="0" smtClean="0"/>
              <a:t>. </a:t>
            </a:r>
          </a:p>
          <a:p>
            <a:pPr marL="0" indent="0">
              <a:buNone/>
            </a:pPr>
            <a:endParaRPr lang="en-GB" sz="5100" dirty="0" smtClean="0"/>
          </a:p>
          <a:p>
            <a:pPr marL="0" indent="0">
              <a:buNone/>
            </a:pPr>
            <a:r>
              <a:rPr lang="en-US" sz="4000" dirty="0">
                <a:solidFill>
                  <a:srgbClr val="376092"/>
                </a:solidFill>
              </a:rPr>
              <a:t>Max</a:t>
            </a:r>
            <a:r>
              <a:rPr lang="en-US" sz="4000" dirty="0" smtClean="0">
                <a:solidFill>
                  <a:srgbClr val="376092"/>
                </a:solidFill>
              </a:rPr>
              <a:t>, Chief Marketing Officer, Multinational Manufacturing </a:t>
            </a:r>
            <a:r>
              <a:rPr lang="en-US" sz="4000" dirty="0" err="1" smtClean="0">
                <a:solidFill>
                  <a:srgbClr val="376092"/>
                </a:solidFill>
              </a:rPr>
              <a:t>organisation</a:t>
            </a:r>
            <a:r>
              <a:rPr lang="en-US" sz="4000" dirty="0" smtClean="0">
                <a:solidFill>
                  <a:srgbClr val="376092"/>
                </a:solidFill>
              </a:rPr>
              <a:t>, studied International </a:t>
            </a:r>
            <a:r>
              <a:rPr lang="en-US" sz="4000" dirty="0">
                <a:solidFill>
                  <a:srgbClr val="376092"/>
                </a:solidFill>
              </a:rPr>
              <a:t>Relations and Russian, studied </a:t>
            </a:r>
            <a:r>
              <a:rPr lang="en-US" sz="4000" dirty="0" smtClean="0">
                <a:solidFill>
                  <a:srgbClr val="376092"/>
                </a:solidFill>
              </a:rPr>
              <a:t>in the Midlands</a:t>
            </a:r>
            <a:endParaRPr lang="en-US" sz="4000" dirty="0">
              <a:solidFill>
                <a:srgbClr val="376092"/>
              </a:solidFill>
            </a:endParaRPr>
          </a:p>
        </p:txBody>
      </p:sp>
    </p:spTree>
    <p:extLst>
      <p:ext uri="{BB962C8B-B14F-4D97-AF65-F5344CB8AC3E}">
        <p14:creationId xmlns:p14="http://schemas.microsoft.com/office/powerpoint/2010/main" val="275504623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03603"/>
          </a:xfrm>
        </p:spPr>
        <p:txBody>
          <a:bodyPr/>
          <a:lstStyle/>
          <a:p>
            <a:r>
              <a:rPr lang="en-US" sz="3200" dirty="0" smtClean="0">
                <a:solidFill>
                  <a:srgbClr val="376092"/>
                </a:solidFill>
              </a:rPr>
              <a:t>Other key findings that we will be exploring</a:t>
            </a:r>
            <a:endParaRPr lang="en-US" sz="3200" dirty="0">
              <a:solidFill>
                <a:srgbClr val="376092"/>
              </a:solidFill>
            </a:endParaRPr>
          </a:p>
        </p:txBody>
      </p:sp>
      <p:sp>
        <p:nvSpPr>
          <p:cNvPr id="3" name="Content Placeholder 2"/>
          <p:cNvSpPr>
            <a:spLocks noGrp="1"/>
          </p:cNvSpPr>
          <p:nvPr>
            <p:ph idx="1"/>
          </p:nvPr>
        </p:nvSpPr>
        <p:spPr>
          <a:xfrm>
            <a:off x="549275" y="980728"/>
            <a:ext cx="8042276" cy="5616624"/>
          </a:xfrm>
        </p:spPr>
        <p:txBody>
          <a:bodyPr>
            <a:normAutofit fontScale="92500" lnSpcReduction="20000"/>
          </a:bodyPr>
          <a:lstStyle/>
          <a:p>
            <a:r>
              <a:rPr lang="en-US" dirty="0" smtClean="0"/>
              <a:t>Careers are not </a:t>
            </a:r>
            <a:r>
              <a:rPr lang="en-US" dirty="0"/>
              <a:t>individual decisions (importance of partnerships, family</a:t>
            </a:r>
            <a:r>
              <a:rPr lang="en-US" dirty="0" smtClean="0"/>
              <a:t>). </a:t>
            </a:r>
            <a:endParaRPr lang="en-US" dirty="0" smtClean="0"/>
          </a:p>
          <a:p>
            <a:r>
              <a:rPr lang="en-US" dirty="0" smtClean="0"/>
              <a:t>Internships </a:t>
            </a:r>
            <a:r>
              <a:rPr lang="en-US" dirty="0"/>
              <a:t>– </a:t>
            </a:r>
            <a:r>
              <a:rPr lang="en-US" dirty="0" smtClean="0"/>
              <a:t>why </a:t>
            </a:r>
            <a:r>
              <a:rPr lang="en-US" dirty="0" err="1" smtClean="0"/>
              <a:t>organisations</a:t>
            </a:r>
            <a:r>
              <a:rPr lang="en-US" dirty="0" smtClean="0"/>
              <a:t> offer them and whether they lead to </a:t>
            </a:r>
            <a:r>
              <a:rPr lang="en-US" dirty="0" smtClean="0"/>
              <a:t>employment.</a:t>
            </a:r>
            <a:endParaRPr lang="en-US" dirty="0" smtClean="0"/>
          </a:p>
          <a:p>
            <a:r>
              <a:rPr lang="en-US" dirty="0" smtClean="0"/>
              <a:t>The role of employment agencies </a:t>
            </a:r>
            <a:r>
              <a:rPr lang="en-US" i="1" dirty="0" err="1" smtClean="0"/>
              <a:t>viz</a:t>
            </a:r>
            <a:r>
              <a:rPr lang="en-US" dirty="0" smtClean="0"/>
              <a:t> </a:t>
            </a:r>
            <a:r>
              <a:rPr lang="en-US" dirty="0"/>
              <a:t>g</a:t>
            </a:r>
            <a:r>
              <a:rPr lang="en-US" dirty="0" smtClean="0"/>
              <a:t>rad </a:t>
            </a:r>
            <a:r>
              <a:rPr lang="en-US" dirty="0" smtClean="0"/>
              <a:t>careers.</a:t>
            </a:r>
            <a:endParaRPr lang="en-US" dirty="0" smtClean="0"/>
          </a:p>
          <a:p>
            <a:r>
              <a:rPr lang="en-US" dirty="0" smtClean="0"/>
              <a:t>The range of graduate experiences and outcomes and the importance of networks, contacts and access to information: graduate labour market </a:t>
            </a:r>
            <a:r>
              <a:rPr lang="en-US" dirty="0" err="1" smtClean="0"/>
              <a:t>polarisation</a:t>
            </a:r>
            <a:r>
              <a:rPr lang="en-US" dirty="0" smtClean="0"/>
              <a:t>?</a:t>
            </a:r>
          </a:p>
          <a:p>
            <a:r>
              <a:rPr lang="en-US" dirty="0" smtClean="0"/>
              <a:t>The crucial importance of proactivity.</a:t>
            </a:r>
          </a:p>
          <a:p>
            <a:r>
              <a:rPr lang="en-US" dirty="0" smtClean="0"/>
              <a:t>The implications of graduate opportunities (and lack of them) for the Midlands in the future.</a:t>
            </a:r>
          </a:p>
          <a:p>
            <a:endParaRPr lang="en-US" dirty="0"/>
          </a:p>
          <a:p>
            <a:endParaRPr lang="en-US" dirty="0"/>
          </a:p>
          <a:p>
            <a:endParaRPr lang="en-US" dirty="0"/>
          </a:p>
        </p:txBody>
      </p:sp>
    </p:spTree>
    <p:extLst>
      <p:ext uri="{BB962C8B-B14F-4D97-AF65-F5344CB8AC3E}">
        <p14:creationId xmlns:p14="http://schemas.microsoft.com/office/powerpoint/2010/main" val="1108650389"/>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376092"/>
                </a:solidFill>
              </a:rPr>
              <a:t>Putting the evidence from Projects 2 and 3 together…</a:t>
            </a:r>
            <a:endParaRPr lang="en-US" sz="3200" dirty="0">
              <a:solidFill>
                <a:srgbClr val="376092"/>
              </a:solidFill>
            </a:endParaRPr>
          </a:p>
        </p:txBody>
      </p:sp>
      <p:sp>
        <p:nvSpPr>
          <p:cNvPr id="3" name="Content Placeholder 2"/>
          <p:cNvSpPr>
            <a:spLocks noGrp="1"/>
          </p:cNvSpPr>
          <p:nvPr>
            <p:ph idx="1"/>
          </p:nvPr>
        </p:nvSpPr>
        <p:spPr/>
        <p:txBody>
          <a:bodyPr>
            <a:normAutofit fontScale="85000" lnSpcReduction="10000"/>
          </a:bodyPr>
          <a:lstStyle/>
          <a:p>
            <a:r>
              <a:rPr lang="en-US" dirty="0" smtClean="0"/>
              <a:t>Work experience important for both, for similar reasons, but contacts/networks/access to guidance </a:t>
            </a:r>
            <a:r>
              <a:rPr lang="en-US" dirty="0"/>
              <a:t>very different for </a:t>
            </a:r>
            <a:r>
              <a:rPr lang="en-US" dirty="0" smtClean="0"/>
              <a:t>Projects </a:t>
            </a:r>
            <a:r>
              <a:rPr lang="en-US" dirty="0"/>
              <a:t>2 and </a:t>
            </a:r>
            <a:r>
              <a:rPr lang="en-US" dirty="0" smtClean="0"/>
              <a:t>3</a:t>
            </a:r>
          </a:p>
          <a:p>
            <a:r>
              <a:rPr lang="en-US" dirty="0" smtClean="0"/>
              <a:t>The impact of peer and reference groups and experience on awareness of, access to and attitudes towards opportunities and employment.</a:t>
            </a:r>
          </a:p>
          <a:p>
            <a:r>
              <a:rPr lang="en-US" dirty="0" smtClean="0"/>
              <a:t>The importance of self confidence and the capacity for proactivity. </a:t>
            </a:r>
          </a:p>
          <a:p>
            <a:r>
              <a:rPr lang="en-US" dirty="0" smtClean="0"/>
              <a:t>The need to address social and economic disadvantage more effectively to combat youth </a:t>
            </a:r>
            <a:r>
              <a:rPr lang="en-US" dirty="0" err="1" smtClean="0"/>
              <a:t>labour</a:t>
            </a:r>
            <a:r>
              <a:rPr lang="en-US" dirty="0" smtClean="0"/>
              <a:t> market </a:t>
            </a:r>
            <a:r>
              <a:rPr lang="en-US" dirty="0" err="1" smtClean="0"/>
              <a:t>polarisation</a:t>
            </a:r>
            <a:r>
              <a:rPr lang="en-US" dirty="0" smtClean="0"/>
              <a:t>.</a:t>
            </a:r>
            <a:endParaRPr lang="en-US" dirty="0"/>
          </a:p>
          <a:p>
            <a:endParaRPr lang="en-US" dirty="0"/>
          </a:p>
        </p:txBody>
      </p:sp>
    </p:spTree>
    <p:extLst>
      <p:ext uri="{BB962C8B-B14F-4D97-AF65-F5344CB8AC3E}">
        <p14:creationId xmlns:p14="http://schemas.microsoft.com/office/powerpoint/2010/main" val="13692543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solidFill>
                  <a:schemeClr val="accent1">
                    <a:lumMod val="75000"/>
                  </a:schemeClr>
                </a:solidFill>
              </a:rPr>
              <a:t>How did this work in Birmingham in the 1930s?</a:t>
            </a:r>
            <a:endParaRPr lang="en-GB" sz="3600" dirty="0">
              <a:solidFill>
                <a:schemeClr val="accent1">
                  <a:lumMod val="75000"/>
                </a:schemeClr>
              </a:solidFill>
            </a:endParaRPr>
          </a:p>
        </p:txBody>
      </p:sp>
      <p:sp>
        <p:nvSpPr>
          <p:cNvPr id="3" name="Content Placeholder 2"/>
          <p:cNvSpPr>
            <a:spLocks noGrp="1"/>
          </p:cNvSpPr>
          <p:nvPr>
            <p:ph idx="1"/>
          </p:nvPr>
        </p:nvSpPr>
        <p:spPr/>
        <p:txBody>
          <a:bodyPr/>
          <a:lstStyle/>
          <a:p>
            <a:r>
              <a:rPr lang="en-GB" dirty="0" smtClean="0"/>
              <a:t>Unemployment benefits divided between Insurance based benefits (run nationally), and the rebranded poor law (locally</a:t>
            </a:r>
            <a:r>
              <a:rPr lang="en-GB" dirty="0" smtClean="0"/>
              <a:t>).</a:t>
            </a:r>
            <a:endParaRPr lang="en-GB" dirty="0" smtClean="0"/>
          </a:p>
          <a:p>
            <a:r>
              <a:rPr lang="en-GB" dirty="0" smtClean="0"/>
              <a:t>Young people divided between ‘Juvenile’ (14-18) and adult (18+) claimants. </a:t>
            </a:r>
          </a:p>
          <a:p>
            <a:pPr marL="0" indent="0">
              <a:buNone/>
            </a:pPr>
            <a:endParaRPr lang="en-GB" dirty="0" smtClean="0"/>
          </a:p>
          <a:p>
            <a:pPr marL="0" indent="0">
              <a:buNone/>
            </a:pPr>
            <a:r>
              <a:rPr lang="en-GB" dirty="0" smtClean="0"/>
              <a:t>Different groups are subject to very different treatment. </a:t>
            </a:r>
          </a:p>
          <a:p>
            <a:pPr marL="0" indent="0">
              <a:buNone/>
            </a:pPr>
            <a:endParaRPr lang="en-GB" dirty="0"/>
          </a:p>
        </p:txBody>
      </p:sp>
    </p:spTree>
    <p:extLst>
      <p:ext uri="{BB962C8B-B14F-4D97-AF65-F5344CB8AC3E}">
        <p14:creationId xmlns:p14="http://schemas.microsoft.com/office/powerpoint/2010/main" val="165738361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376092"/>
                </a:solidFill>
              </a:rPr>
              <a:t>Proactivity for creating work experience</a:t>
            </a:r>
            <a:endParaRPr lang="en-US" sz="3600" dirty="0">
              <a:solidFill>
                <a:srgbClr val="376092"/>
              </a:solidFill>
            </a:endParaRPr>
          </a:p>
        </p:txBody>
      </p:sp>
      <p:sp>
        <p:nvSpPr>
          <p:cNvPr id="3" name="Content Placeholder 2"/>
          <p:cNvSpPr>
            <a:spLocks noGrp="1"/>
          </p:cNvSpPr>
          <p:nvPr>
            <p:ph idx="1"/>
          </p:nvPr>
        </p:nvSpPr>
        <p:spPr/>
        <p:txBody>
          <a:bodyPr>
            <a:normAutofit/>
          </a:bodyPr>
          <a:lstStyle/>
          <a:p>
            <a:pPr marL="0" indent="0">
              <a:buNone/>
            </a:pPr>
            <a:r>
              <a:rPr lang="en-GB" sz="2800" dirty="0" smtClean="0"/>
              <a:t>“</a:t>
            </a:r>
            <a:r>
              <a:rPr lang="en-GB" sz="2800" i="1" dirty="0" smtClean="0"/>
              <a:t>More </a:t>
            </a:r>
            <a:r>
              <a:rPr lang="en-GB" sz="2800" i="1" dirty="0"/>
              <a:t>places are formalising </a:t>
            </a:r>
            <a:r>
              <a:rPr lang="en-GB" sz="2800" dirty="0" smtClean="0"/>
              <a:t>[work experience] </a:t>
            </a:r>
            <a:r>
              <a:rPr lang="en-GB" sz="2800" i="1" dirty="0"/>
              <a:t>though, and in a way that makes it harder, so in my case, I applied for placements that didn’t exist because nobody was normally asking the people I asked, they’re actually </a:t>
            </a:r>
            <a:r>
              <a:rPr lang="en-GB" sz="2800" dirty="0" smtClean="0"/>
              <a:t>‘</a:t>
            </a:r>
            <a:r>
              <a:rPr lang="en-GB" sz="2800" i="1" dirty="0" smtClean="0"/>
              <a:t>yeah.. </a:t>
            </a:r>
            <a:r>
              <a:rPr lang="en-GB" sz="2800" i="1" dirty="0"/>
              <a:t>free pair of hands for a few weeks would be quite </a:t>
            </a:r>
            <a:r>
              <a:rPr lang="en-GB" sz="2800" i="1" dirty="0" smtClean="0"/>
              <a:t>nice</a:t>
            </a:r>
            <a:r>
              <a:rPr lang="en-GB" sz="2800" dirty="0" smtClean="0"/>
              <a:t>’</a:t>
            </a:r>
            <a:r>
              <a:rPr lang="en-GB" sz="2800" i="1" dirty="0" smtClean="0"/>
              <a:t>, </a:t>
            </a:r>
            <a:r>
              <a:rPr lang="en-GB" sz="2800" i="1" dirty="0"/>
              <a:t>whereas if it’s an advertised placement then you’re competing against a lot of </a:t>
            </a:r>
            <a:r>
              <a:rPr lang="en-GB" sz="2800" i="1" dirty="0" smtClean="0"/>
              <a:t>people”.  </a:t>
            </a:r>
          </a:p>
          <a:p>
            <a:pPr marL="0" indent="0">
              <a:buNone/>
            </a:pPr>
            <a:r>
              <a:rPr lang="en-GB" dirty="0" smtClean="0"/>
              <a:t>[</a:t>
            </a:r>
            <a:r>
              <a:rPr lang="en-GB" i="1" dirty="0" smtClean="0"/>
              <a:t>Alexandra</a:t>
            </a:r>
            <a:r>
              <a:rPr lang="en-GB" dirty="0" smtClean="0"/>
              <a:t>]???</a:t>
            </a:r>
            <a:endParaRPr lang="en-US" dirty="0"/>
          </a:p>
        </p:txBody>
      </p:sp>
    </p:spTree>
    <p:extLst>
      <p:ext uri="{BB962C8B-B14F-4D97-AF65-F5344CB8AC3E}">
        <p14:creationId xmlns:p14="http://schemas.microsoft.com/office/powerpoint/2010/main" val="2521666313"/>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ork experience 10 y.jpg"/>
          <p:cNvPicPr>
            <a:picLocks noGrp="1" noChangeAspect="1"/>
          </p:cNvPicPr>
          <p:nvPr>
            <p:ph idx="1"/>
          </p:nvPr>
        </p:nvPicPr>
        <p:blipFill>
          <a:blip r:embed="rId2">
            <a:extLst>
              <a:ext uri="{28A0092B-C50C-407E-A947-70E740481C1C}">
                <a14:useLocalDpi xmlns:a14="http://schemas.microsoft.com/office/drawing/2010/main" val="0"/>
              </a:ext>
            </a:extLst>
          </a:blip>
          <a:srcRect t="20326" b="20326"/>
          <a:stretch>
            <a:fillRect/>
          </a:stretch>
        </p:blipFill>
        <p:spPr>
          <a:xfrm>
            <a:off x="457200" y="443916"/>
            <a:ext cx="8229600" cy="4929300"/>
          </a:xfrm>
        </p:spPr>
      </p:pic>
      <p:sp>
        <p:nvSpPr>
          <p:cNvPr id="5" name="TextBox 4"/>
          <p:cNvSpPr txBox="1"/>
          <p:nvPr/>
        </p:nvSpPr>
        <p:spPr>
          <a:xfrm>
            <a:off x="457200" y="5451118"/>
            <a:ext cx="7886397" cy="1077218"/>
          </a:xfrm>
          <a:prstGeom prst="rect">
            <a:avLst/>
          </a:prstGeom>
          <a:noFill/>
        </p:spPr>
        <p:txBody>
          <a:bodyPr wrap="square" rtlCol="0">
            <a:spAutoFit/>
          </a:bodyPr>
          <a:lstStyle/>
          <a:p>
            <a:r>
              <a:rPr lang="en-US" sz="3200" b="1" dirty="0" smtClean="0"/>
              <a:t>When employers want you to have 10 years of experience before the age of 22</a:t>
            </a:r>
            <a:endParaRPr lang="en-US" sz="3200" b="1" dirty="0"/>
          </a:p>
        </p:txBody>
      </p:sp>
    </p:spTree>
    <p:extLst>
      <p:ext uri="{BB962C8B-B14F-4D97-AF65-F5344CB8AC3E}">
        <p14:creationId xmlns:p14="http://schemas.microsoft.com/office/powerpoint/2010/main" val="3753724307"/>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3999"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2">
                  <a:lumMod val="60000"/>
                  <a:lumOff val="40000"/>
                </a:schemeClr>
              </a:solidFill>
            </a:endParaRPr>
          </a:p>
        </p:txBody>
      </p:sp>
      <p:sp>
        <p:nvSpPr>
          <p:cNvPr id="2" name="Title 1"/>
          <p:cNvSpPr>
            <a:spLocks noGrp="1"/>
          </p:cNvSpPr>
          <p:nvPr>
            <p:ph type="ctrTitle"/>
          </p:nvPr>
        </p:nvSpPr>
        <p:spPr>
          <a:xfrm>
            <a:off x="1043608" y="3212976"/>
            <a:ext cx="7680165" cy="1584176"/>
          </a:xfrm>
        </p:spPr>
        <p:txBody>
          <a:bodyPr>
            <a:noAutofit/>
          </a:bodyPr>
          <a:lstStyle/>
          <a:p>
            <a:r>
              <a:rPr lang="en-US" sz="3600" dirty="0" smtClean="0">
                <a:solidFill>
                  <a:srgbClr val="1F497D"/>
                </a:solidFill>
              </a:rPr>
              <a:t>Project 4: Employers’ Perspectives</a:t>
            </a:r>
            <a:r>
              <a:rPr lang="en-US" sz="2200" b="1" dirty="0" smtClean="0">
                <a:solidFill>
                  <a:srgbClr val="1F497D"/>
                </a:solidFill>
              </a:rPr>
              <a:t> </a:t>
            </a:r>
            <a:r>
              <a:rPr lang="en-GB" sz="2200" dirty="0" smtClean="0">
                <a:solidFill>
                  <a:srgbClr val="1F497D"/>
                </a:solidFill>
              </a:rPr>
              <a:t/>
            </a:r>
            <a:br>
              <a:rPr lang="en-GB" sz="2200" dirty="0" smtClean="0">
                <a:solidFill>
                  <a:srgbClr val="1F497D"/>
                </a:solidFill>
              </a:rPr>
            </a:br>
            <a:r>
              <a:rPr lang="en-GB" sz="2200" dirty="0" smtClean="0">
                <a:solidFill>
                  <a:srgbClr val="1F497D"/>
                </a:solidFill>
              </a:rPr>
              <a:t/>
            </a:r>
            <a:br>
              <a:rPr lang="en-GB" sz="2200" dirty="0" smtClean="0">
                <a:solidFill>
                  <a:srgbClr val="1F497D"/>
                </a:solidFill>
              </a:rPr>
            </a:br>
            <a:r>
              <a:rPr lang="en-GB" sz="2200" dirty="0" smtClean="0">
                <a:solidFill>
                  <a:srgbClr val="1F497D"/>
                </a:solidFill>
              </a:rPr>
              <a:t>Professor </a:t>
            </a:r>
            <a:r>
              <a:rPr lang="en-US" sz="2200" dirty="0" smtClean="0">
                <a:solidFill>
                  <a:srgbClr val="1F497D"/>
                </a:solidFill>
              </a:rPr>
              <a:t>Melanie Simms (University of Leicester) </a:t>
            </a:r>
            <a:br>
              <a:rPr lang="en-US" sz="2200" dirty="0" smtClean="0">
                <a:solidFill>
                  <a:srgbClr val="1F497D"/>
                </a:solidFill>
              </a:rPr>
            </a:br>
            <a:r>
              <a:rPr lang="en-US" sz="2200" i="1" dirty="0" smtClean="0">
                <a:solidFill>
                  <a:srgbClr val="1F497D"/>
                </a:solidFill>
              </a:rPr>
              <a:t>ms745@leicester.ac.uk  </a:t>
            </a:r>
            <a:r>
              <a:rPr lang="en-US" sz="2200" dirty="0" smtClean="0">
                <a:solidFill>
                  <a:srgbClr val="1F497D"/>
                </a:solidFill>
              </a:rPr>
              <a:t> </a:t>
            </a:r>
            <a:r>
              <a:rPr lang="en-GB" sz="2200" dirty="0" smtClean="0">
                <a:solidFill>
                  <a:srgbClr val="1F497D"/>
                </a:solidFill>
              </a:rPr>
              <a:t/>
            </a:r>
            <a:br>
              <a:rPr lang="en-GB" sz="2200" dirty="0" smtClean="0">
                <a:solidFill>
                  <a:srgbClr val="1F497D"/>
                </a:solidFill>
              </a:rPr>
            </a:br>
            <a:r>
              <a:rPr lang="en-GB" sz="2200" dirty="0" smtClean="0">
                <a:solidFill>
                  <a:srgbClr val="1F497D"/>
                </a:solidFill>
              </a:rPr>
              <a:t/>
            </a:r>
            <a:br>
              <a:rPr lang="en-GB" sz="2200" dirty="0" smtClean="0">
                <a:solidFill>
                  <a:srgbClr val="1F497D"/>
                </a:solidFill>
              </a:rPr>
            </a:br>
            <a:r>
              <a:rPr lang="en-GB" sz="2200" dirty="0" smtClean="0">
                <a:solidFill>
                  <a:srgbClr val="1F497D"/>
                </a:solidFill>
              </a:rPr>
              <a:t>Professor </a:t>
            </a:r>
            <a:r>
              <a:rPr lang="en-US" sz="2200" dirty="0" smtClean="0">
                <a:solidFill>
                  <a:srgbClr val="1F497D"/>
                </a:solidFill>
              </a:rPr>
              <a:t>David Wilson (The Open University)</a:t>
            </a:r>
            <a:br>
              <a:rPr lang="en-US" sz="2200" dirty="0" smtClean="0">
                <a:solidFill>
                  <a:srgbClr val="1F497D"/>
                </a:solidFill>
              </a:rPr>
            </a:br>
            <a:r>
              <a:rPr lang="en-US" sz="2200" dirty="0" smtClean="0">
                <a:solidFill>
                  <a:srgbClr val="1F497D"/>
                </a:solidFill>
              </a:rPr>
              <a:t> </a:t>
            </a:r>
            <a:r>
              <a:rPr lang="en-US" sz="2200" i="1" dirty="0" smtClean="0">
                <a:solidFill>
                  <a:srgbClr val="1F497D"/>
                </a:solidFill>
              </a:rPr>
              <a:t>David.Wilson1@open.ac.uk</a:t>
            </a:r>
            <a:r>
              <a:rPr lang="en-GB" sz="2800" i="1" dirty="0" smtClean="0">
                <a:solidFill>
                  <a:srgbClr val="1F497D"/>
                </a:solidFill>
              </a:rPr>
              <a:t/>
            </a:r>
            <a:br>
              <a:rPr lang="en-GB" sz="2800" i="1" dirty="0" smtClean="0">
                <a:solidFill>
                  <a:srgbClr val="1F497D"/>
                </a:solidFill>
              </a:rPr>
            </a:br>
            <a:endParaRPr lang="en-GB" sz="3600" i="1" dirty="0">
              <a:solidFill>
                <a:srgbClr val="1F497D"/>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24362" y="6003641"/>
            <a:ext cx="1894566" cy="615119"/>
          </a:xfrm>
          <a:prstGeom prst="rect">
            <a:avLst/>
          </a:prstGeom>
        </p:spPr>
      </p:pic>
      <p:pic>
        <p:nvPicPr>
          <p:cNvPr id="8" name="Picture 7"/>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40051" y="6023169"/>
            <a:ext cx="1656184" cy="576063"/>
          </a:xfrm>
          <a:prstGeom prst="rect">
            <a:avLst/>
          </a:prstGeom>
        </p:spPr>
      </p:pic>
      <p:pic>
        <p:nvPicPr>
          <p:cNvPr id="9" name="Picture 8"/>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717358" y="5953041"/>
            <a:ext cx="1054100" cy="716319"/>
          </a:xfrm>
          <a:prstGeom prst="rect">
            <a:avLst/>
          </a:prstGeom>
        </p:spPr>
      </p:pic>
      <p:pic>
        <p:nvPicPr>
          <p:cNvPr id="1026" name="Picture 2" descr="IER Logo 2009 (oblong with text) Small.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520" y="6005084"/>
            <a:ext cx="2051719" cy="612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esrc.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00392" y="160174"/>
            <a:ext cx="899592" cy="820554"/>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43200" y="304800"/>
            <a:ext cx="3914044" cy="1796371"/>
          </a:xfrm>
          <a:prstGeom prst="rect">
            <a:avLst/>
          </a:prstGeom>
        </p:spPr>
      </p:pic>
    </p:spTree>
    <p:extLst>
      <p:ext uri="{BB962C8B-B14F-4D97-AF65-F5344CB8AC3E}">
        <p14:creationId xmlns:p14="http://schemas.microsoft.com/office/powerpoint/2010/main" val="1112966864"/>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solidFill>
                  <a:schemeClr val="tx2"/>
                </a:solidFill>
              </a:rPr>
              <a:t>Employer </a:t>
            </a:r>
            <a:r>
              <a:rPr lang="en-GB" sz="3600" dirty="0" smtClean="0">
                <a:solidFill>
                  <a:schemeClr val="tx2"/>
                </a:solidFill>
              </a:rPr>
              <a:t>perspectives </a:t>
            </a:r>
            <a:endParaRPr lang="en-GB" sz="3600" dirty="0">
              <a:solidFill>
                <a:schemeClr val="tx2"/>
              </a:solidFill>
            </a:endParaRPr>
          </a:p>
        </p:txBody>
      </p:sp>
      <p:sp>
        <p:nvSpPr>
          <p:cNvPr id="3" name="Content Placeholder 2"/>
          <p:cNvSpPr>
            <a:spLocks noGrp="1"/>
          </p:cNvSpPr>
          <p:nvPr>
            <p:ph idx="1"/>
          </p:nvPr>
        </p:nvSpPr>
        <p:spPr/>
        <p:txBody>
          <a:bodyPr>
            <a:normAutofit fontScale="85000" lnSpcReduction="20000"/>
          </a:bodyPr>
          <a:lstStyle/>
          <a:p>
            <a:pPr lvl="1"/>
            <a:r>
              <a:rPr lang="en-GB" dirty="0" smtClean="0"/>
              <a:t>Advantages and disadvantages of using different forms of labour (work placement, internships, paid, unpaid etc.) </a:t>
            </a:r>
          </a:p>
          <a:p>
            <a:pPr lvl="2"/>
            <a:r>
              <a:rPr lang="en-GB" dirty="0" smtClean="0"/>
              <a:t>Not assuming that this is simply the stereotypical perspective of exploitative capitalism.  This is a testable proposition which, to our knowledge, has not yet been addressed by formal research.</a:t>
            </a:r>
          </a:p>
          <a:p>
            <a:pPr lvl="1"/>
            <a:endParaRPr lang="en-GB" dirty="0" smtClean="0"/>
          </a:p>
          <a:p>
            <a:pPr lvl="1"/>
            <a:r>
              <a:rPr lang="en-GB" dirty="0" smtClean="0"/>
              <a:t>How do employers view the transition from education to employment? </a:t>
            </a:r>
          </a:p>
          <a:p>
            <a:pPr lvl="2"/>
            <a:r>
              <a:rPr lang="en-GB" dirty="0" smtClean="0"/>
              <a:t>What schemes are in place  such as internships, placements, apprenticeships and how effective do employers see these as being in the transition into more full-term employment? </a:t>
            </a:r>
          </a:p>
          <a:p>
            <a:pPr lvl="2"/>
            <a:r>
              <a:rPr lang="en-GB" dirty="0" smtClean="0"/>
              <a:t>Where employers operate multiple schemes (e.g. apprenticeships and unpaid placements), which do they see as more effective and why?</a:t>
            </a:r>
          </a:p>
          <a:p>
            <a:endParaRPr lang="en-GB" dirty="0" smtClean="0"/>
          </a:p>
          <a:p>
            <a:endParaRPr lang="en-GB" dirty="0"/>
          </a:p>
          <a:p>
            <a:endParaRPr lang="en-GB" dirty="0"/>
          </a:p>
        </p:txBody>
      </p:sp>
    </p:spTree>
    <p:extLst>
      <p:ext uri="{BB962C8B-B14F-4D97-AF65-F5344CB8AC3E}">
        <p14:creationId xmlns:p14="http://schemas.microsoft.com/office/powerpoint/2010/main" val="1827402123"/>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600" dirty="0">
                <a:solidFill>
                  <a:srgbClr val="1F497D"/>
                </a:solidFill>
              </a:rPr>
              <a:t>Key Research Questions</a:t>
            </a:r>
          </a:p>
        </p:txBody>
      </p:sp>
      <p:sp>
        <p:nvSpPr>
          <p:cNvPr id="3" name="Content Placeholder 2"/>
          <p:cNvSpPr>
            <a:spLocks noGrp="1"/>
          </p:cNvSpPr>
          <p:nvPr>
            <p:ph idx="1"/>
          </p:nvPr>
        </p:nvSpPr>
        <p:spPr/>
        <p:txBody>
          <a:bodyPr>
            <a:normAutofit fontScale="62500" lnSpcReduction="20000"/>
          </a:bodyPr>
          <a:lstStyle/>
          <a:p>
            <a:pPr lvl="0"/>
            <a:r>
              <a:rPr lang="en-US" dirty="0"/>
              <a:t>Does work experience per se, or only certain types of work experience, or work experience undertaken in some contexts, increase young people’s access to employment opportunities? </a:t>
            </a:r>
            <a:endParaRPr lang="en-GB" dirty="0"/>
          </a:p>
          <a:p>
            <a:pPr marL="0" indent="0">
              <a:buNone/>
            </a:pPr>
            <a:r>
              <a:rPr lang="en-US" dirty="0"/>
              <a:t> </a:t>
            </a:r>
            <a:endParaRPr lang="en-GB" dirty="0"/>
          </a:p>
          <a:p>
            <a:pPr lvl="0"/>
            <a:r>
              <a:rPr lang="en-US" dirty="0"/>
              <a:t>Under what circumstances does part-time and temporary employment lead to full-time jobs and career opportunities? </a:t>
            </a:r>
            <a:endParaRPr lang="en-GB" dirty="0"/>
          </a:p>
          <a:p>
            <a:pPr marL="0" indent="0">
              <a:buNone/>
            </a:pPr>
            <a:r>
              <a:rPr lang="en-US" dirty="0"/>
              <a:t> </a:t>
            </a:r>
            <a:endParaRPr lang="en-GB" dirty="0"/>
          </a:p>
          <a:p>
            <a:pPr lvl="0"/>
            <a:r>
              <a:rPr lang="en-US" dirty="0"/>
              <a:t>Where work experience is an informal arrangement, unpaid or otherwise </a:t>
            </a:r>
            <a:r>
              <a:rPr lang="en-US" dirty="0" err="1"/>
              <a:t>organised</a:t>
            </a:r>
            <a:r>
              <a:rPr lang="en-US" dirty="0"/>
              <a:t> outside the </a:t>
            </a:r>
            <a:r>
              <a:rPr lang="en-US" dirty="0" err="1"/>
              <a:t>labour</a:t>
            </a:r>
            <a:r>
              <a:rPr lang="en-US" dirty="0"/>
              <a:t> market, how and why are decisions made by employers to provide these opportunities? </a:t>
            </a:r>
            <a:endParaRPr lang="en-US" dirty="0" smtClean="0"/>
          </a:p>
          <a:p>
            <a:pPr lvl="0"/>
            <a:endParaRPr lang="en-GB" dirty="0"/>
          </a:p>
          <a:p>
            <a:r>
              <a:rPr lang="en-US" dirty="0"/>
              <a:t> </a:t>
            </a:r>
            <a:r>
              <a:rPr lang="en-US" dirty="0" smtClean="0"/>
              <a:t>Who </a:t>
            </a:r>
            <a:r>
              <a:rPr lang="en-US" dirty="0"/>
              <a:t>accesses them, who benefits from them and who is placed at a </a:t>
            </a:r>
            <a:r>
              <a:rPr lang="en-US" dirty="0" smtClean="0"/>
              <a:t>disadvantage?</a:t>
            </a:r>
          </a:p>
          <a:p>
            <a:pPr marL="0" indent="0">
              <a:buNone/>
            </a:pPr>
            <a:endParaRPr lang="en-US" dirty="0" smtClean="0"/>
          </a:p>
          <a:p>
            <a:r>
              <a:rPr lang="en-US" dirty="0" smtClean="0"/>
              <a:t>Do we need to re-think management and employment theories which have had a long history in management theory?</a:t>
            </a:r>
            <a:endParaRPr lang="en-GB" dirty="0"/>
          </a:p>
        </p:txBody>
      </p:sp>
    </p:spTree>
    <p:extLst>
      <p:ext uri="{BB962C8B-B14F-4D97-AF65-F5344CB8AC3E}">
        <p14:creationId xmlns:p14="http://schemas.microsoft.com/office/powerpoint/2010/main" val="1606821437"/>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600" dirty="0">
                <a:solidFill>
                  <a:srgbClr val="1F497D"/>
                </a:solidFill>
              </a:rPr>
              <a:t>Data Collection</a:t>
            </a:r>
          </a:p>
        </p:txBody>
      </p:sp>
      <p:sp>
        <p:nvSpPr>
          <p:cNvPr id="3" name="Content Placeholder 2"/>
          <p:cNvSpPr>
            <a:spLocks noGrp="1"/>
          </p:cNvSpPr>
          <p:nvPr>
            <p:ph idx="1"/>
          </p:nvPr>
        </p:nvSpPr>
        <p:spPr/>
        <p:txBody>
          <a:bodyPr>
            <a:normAutofit fontScale="55000" lnSpcReduction="20000"/>
          </a:bodyPr>
          <a:lstStyle/>
          <a:p>
            <a:r>
              <a:rPr lang="en-US" dirty="0" smtClean="0"/>
              <a:t>6 case </a:t>
            </a:r>
            <a:r>
              <a:rPr lang="en-US" dirty="0"/>
              <a:t>studies of </a:t>
            </a:r>
            <a:r>
              <a:rPr lang="en-US" dirty="0" smtClean="0"/>
              <a:t>different size employers – </a:t>
            </a:r>
            <a:r>
              <a:rPr lang="en-US" dirty="0" err="1" smtClean="0"/>
              <a:t>organisations</a:t>
            </a:r>
            <a:r>
              <a:rPr lang="en-US" dirty="0" smtClean="0"/>
              <a:t> identified largely from projects 2 and 3 to aid integration across the projects.</a:t>
            </a:r>
          </a:p>
          <a:p>
            <a:endParaRPr lang="en-US" dirty="0" smtClean="0"/>
          </a:p>
          <a:p>
            <a:r>
              <a:rPr lang="en-US" dirty="0" smtClean="0"/>
              <a:t>Interviews - supplemented </a:t>
            </a:r>
            <a:r>
              <a:rPr lang="en-US" dirty="0"/>
              <a:t>by an exploration of the nature of work, job design, and managerial systems operating in the workplace in order to build a view of the wider context of employment and </a:t>
            </a:r>
            <a:r>
              <a:rPr lang="en-US" dirty="0" smtClean="0"/>
              <a:t>management</a:t>
            </a:r>
          </a:p>
          <a:p>
            <a:endParaRPr lang="en-US" dirty="0" smtClean="0"/>
          </a:p>
          <a:p>
            <a:r>
              <a:rPr lang="en-US" dirty="0" smtClean="0"/>
              <a:t>Local and sectoral </a:t>
            </a:r>
            <a:r>
              <a:rPr lang="en-US" dirty="0" err="1" smtClean="0"/>
              <a:t>labour</a:t>
            </a:r>
            <a:r>
              <a:rPr lang="en-US" dirty="0" smtClean="0"/>
              <a:t> market dynamics also explored to set the context.</a:t>
            </a:r>
          </a:p>
          <a:p>
            <a:endParaRPr lang="en-US" dirty="0" smtClean="0"/>
          </a:p>
          <a:p>
            <a:r>
              <a:rPr lang="en-US" dirty="0" smtClean="0"/>
              <a:t>Links here to project 1.  A key question will be to what extent sectors have changed or remain similar for young job seekers and unpaid work.</a:t>
            </a:r>
          </a:p>
          <a:p>
            <a:endParaRPr lang="en-US" dirty="0" smtClean="0"/>
          </a:p>
          <a:p>
            <a:r>
              <a:rPr lang="en-US" dirty="0" smtClean="0"/>
              <a:t>Finally, this project aims to examine a large case study in which all four projects can have a voice and make a contribution.  Currently looking at a professional services organization, but final choice will depend on in-depth access being granted.</a:t>
            </a:r>
            <a:endParaRPr lang="en-GB" dirty="0"/>
          </a:p>
          <a:p>
            <a:endParaRPr lang="en-US" dirty="0" smtClean="0"/>
          </a:p>
          <a:p>
            <a:endParaRPr lang="en-US" dirty="0" smtClean="0"/>
          </a:p>
          <a:p>
            <a:endParaRPr lang="en-GB" dirty="0"/>
          </a:p>
        </p:txBody>
      </p:sp>
    </p:spTree>
    <p:extLst>
      <p:ext uri="{BB962C8B-B14F-4D97-AF65-F5344CB8AC3E}">
        <p14:creationId xmlns:p14="http://schemas.microsoft.com/office/powerpoint/2010/main" val="1659777510"/>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solidFill>
                  <a:srgbClr val="376092"/>
                </a:solidFill>
              </a:rPr>
              <a:t>Pilot Studies</a:t>
            </a:r>
            <a:endParaRPr lang="en-GB" sz="3600" dirty="0">
              <a:solidFill>
                <a:srgbClr val="376092"/>
              </a:solidFill>
            </a:endParaRPr>
          </a:p>
        </p:txBody>
      </p:sp>
      <p:sp>
        <p:nvSpPr>
          <p:cNvPr id="3" name="Content Placeholder 2"/>
          <p:cNvSpPr>
            <a:spLocks noGrp="1"/>
          </p:cNvSpPr>
          <p:nvPr>
            <p:ph idx="1"/>
          </p:nvPr>
        </p:nvSpPr>
        <p:spPr/>
        <p:txBody>
          <a:bodyPr>
            <a:normAutofit fontScale="92500" lnSpcReduction="20000"/>
          </a:bodyPr>
          <a:lstStyle/>
          <a:p>
            <a:r>
              <a:rPr lang="en-GB" dirty="0"/>
              <a:t>3</a:t>
            </a:r>
            <a:r>
              <a:rPr lang="en-GB" dirty="0" smtClean="0"/>
              <a:t> initial interviews (one manufacturing; one service organisation, one health) with more planned as the project gathers momentum.</a:t>
            </a:r>
          </a:p>
          <a:p>
            <a:r>
              <a:rPr lang="en-GB" dirty="0" smtClean="0"/>
              <a:t>Initial data indicate:</a:t>
            </a:r>
          </a:p>
          <a:p>
            <a:pPr lvl="1"/>
            <a:r>
              <a:rPr lang="en-GB" dirty="0" smtClean="0"/>
              <a:t>Unpaid workers often difficult to manage, especially in services.</a:t>
            </a:r>
          </a:p>
          <a:p>
            <a:pPr lvl="1"/>
            <a:r>
              <a:rPr lang="en-GB" dirty="0" smtClean="0"/>
              <a:t>Private employment agencies taking a larger role in placing unpaid work in public sector organisations.</a:t>
            </a:r>
          </a:p>
          <a:p>
            <a:pPr lvl="1"/>
            <a:r>
              <a:rPr lang="en-GB" dirty="0" smtClean="0"/>
              <a:t>Significant decrease in favouring graduates in preference to home-grown non-graduates who can be trained and socialised on the job.</a:t>
            </a:r>
            <a:endParaRPr lang="en-GB" dirty="0"/>
          </a:p>
        </p:txBody>
      </p:sp>
    </p:spTree>
    <p:extLst>
      <p:ext uri="{BB962C8B-B14F-4D97-AF65-F5344CB8AC3E}">
        <p14:creationId xmlns:p14="http://schemas.microsoft.com/office/powerpoint/2010/main" val="2381723947"/>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1720" y="2204864"/>
            <a:ext cx="6138062" cy="3825089"/>
          </a:xfrm>
        </p:spPr>
        <p:txBody>
          <a:bodyPr>
            <a:normAutofit/>
          </a:bodyPr>
          <a:lstStyle/>
          <a:p>
            <a:pPr marL="0" indent="0">
              <a:buNone/>
            </a:pPr>
            <a:r>
              <a:rPr lang="en-US" sz="3200" dirty="0" smtClean="0">
                <a:solidFill>
                  <a:srgbClr val="1F497D"/>
                </a:solidFill>
              </a:rPr>
              <a:t>Paths2Work@warwick.ac.uk</a:t>
            </a:r>
            <a:endParaRPr lang="en-US" sz="3200" dirty="0">
              <a:solidFill>
                <a:srgbClr val="1F497D"/>
              </a:solidFill>
            </a:endParaRPr>
          </a:p>
          <a:p>
            <a:pPr marL="0" indent="0">
              <a:buNone/>
            </a:pPr>
            <a:r>
              <a:rPr lang="en-US" sz="3200" dirty="0" smtClean="0">
                <a:solidFill>
                  <a:srgbClr val="1F497D"/>
                </a:solidFill>
                <a:hlinkClick r:id="rId3"/>
              </a:rPr>
              <a:t>www.warwick.ac.uk/paths2work</a:t>
            </a:r>
            <a:endParaRPr lang="en-US" sz="3200" dirty="0">
              <a:solidFill>
                <a:srgbClr val="1F497D"/>
              </a:solidFill>
            </a:endParaRPr>
          </a:p>
          <a:p>
            <a:pPr marL="0" indent="0">
              <a:buNone/>
            </a:pPr>
            <a:r>
              <a:rPr lang="en-US" sz="3200" dirty="0" smtClean="0">
                <a:solidFill>
                  <a:srgbClr val="1F497D"/>
                </a:solidFill>
              </a:rPr>
              <a:t>@Paths2Work </a:t>
            </a:r>
            <a:endParaRPr lang="en-US" sz="3200" dirty="0">
              <a:solidFill>
                <a:srgbClr val="1F497D"/>
              </a:solidFill>
            </a:endParaRPr>
          </a:p>
        </p:txBody>
      </p:sp>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331103" y="2095799"/>
            <a:ext cx="588251" cy="640896"/>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331103" y="3585141"/>
            <a:ext cx="610623" cy="665270"/>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331103" y="2837778"/>
            <a:ext cx="593193" cy="646279"/>
          </a:xfrm>
          <a:prstGeom prst="rect">
            <a:avLst/>
          </a:prstGeom>
        </p:spPr>
      </p:pic>
      <p:sp>
        <p:nvSpPr>
          <p:cNvPr id="4" name="Title 3"/>
          <p:cNvSpPr>
            <a:spLocks noGrp="1"/>
          </p:cNvSpPr>
          <p:nvPr>
            <p:ph type="title"/>
          </p:nvPr>
        </p:nvSpPr>
        <p:spPr/>
        <p:txBody>
          <a:bodyPr>
            <a:normAutofit/>
          </a:bodyPr>
          <a:lstStyle/>
          <a:p>
            <a:r>
              <a:rPr lang="en-US" sz="4000" dirty="0" smtClean="0">
                <a:solidFill>
                  <a:srgbClr val="1F497D"/>
                </a:solidFill>
              </a:rPr>
              <a:t>Thank you for your attention.</a:t>
            </a:r>
            <a:endParaRPr lang="en-US" sz="4000" dirty="0">
              <a:solidFill>
                <a:srgbClr val="1F497D"/>
              </a:solidFill>
            </a:endParaRPr>
          </a:p>
        </p:txBody>
      </p:sp>
      <p:sp>
        <p:nvSpPr>
          <p:cNvPr id="9" name="TextBox 8"/>
          <p:cNvSpPr txBox="1"/>
          <p:nvPr/>
        </p:nvSpPr>
        <p:spPr>
          <a:xfrm>
            <a:off x="1115616" y="1556792"/>
            <a:ext cx="3024336" cy="461665"/>
          </a:xfrm>
          <a:prstGeom prst="rect">
            <a:avLst/>
          </a:prstGeom>
          <a:noFill/>
        </p:spPr>
        <p:txBody>
          <a:bodyPr wrap="square" rtlCol="0">
            <a:spAutoFit/>
          </a:bodyPr>
          <a:lstStyle/>
          <a:p>
            <a:r>
              <a:rPr lang="en-US" sz="2400" b="1" dirty="0" smtClean="0">
                <a:solidFill>
                  <a:srgbClr val="1F497D"/>
                </a:solidFill>
              </a:rPr>
              <a:t>Contact us:</a:t>
            </a:r>
            <a:endParaRPr lang="en-US" sz="2400" b="1" dirty="0">
              <a:solidFill>
                <a:srgbClr val="1F497D"/>
              </a:solidFill>
            </a:endParaRPr>
          </a:p>
        </p:txBody>
      </p:sp>
    </p:spTree>
    <p:extLst>
      <p:ext uri="{BB962C8B-B14F-4D97-AF65-F5344CB8AC3E}">
        <p14:creationId xmlns:p14="http://schemas.microsoft.com/office/powerpoint/2010/main" val="82393370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5482"/>
            <a:ext cx="8229600" cy="1143000"/>
          </a:xfrm>
        </p:spPr>
        <p:txBody>
          <a:bodyPr>
            <a:noAutofit/>
          </a:bodyPr>
          <a:lstStyle/>
          <a:p>
            <a:r>
              <a:rPr lang="en-GB" sz="3600" dirty="0">
                <a:solidFill>
                  <a:srgbClr val="376092"/>
                </a:solidFill>
              </a:rPr>
              <a:t>How </a:t>
            </a:r>
            <a:r>
              <a:rPr lang="en-GB" sz="3600" dirty="0" smtClean="0">
                <a:solidFill>
                  <a:srgbClr val="376092"/>
                </a:solidFill>
              </a:rPr>
              <a:t>did </a:t>
            </a:r>
            <a:r>
              <a:rPr lang="en-GB" sz="3600" dirty="0">
                <a:solidFill>
                  <a:srgbClr val="376092"/>
                </a:solidFill>
              </a:rPr>
              <a:t>this work in Birmingham in the 1930s</a:t>
            </a:r>
            <a:r>
              <a:rPr lang="en-GB" sz="3600" dirty="0" smtClean="0">
                <a:solidFill>
                  <a:srgbClr val="376092"/>
                </a:solidFill>
              </a:rPr>
              <a:t>? Two themes of particular </a:t>
            </a:r>
            <a:r>
              <a:rPr lang="en-GB" sz="3600" dirty="0" smtClean="0">
                <a:solidFill>
                  <a:srgbClr val="376092"/>
                </a:solidFill>
              </a:rPr>
              <a:t>interest:</a:t>
            </a:r>
            <a:endParaRPr lang="en-GB" sz="3600" dirty="0">
              <a:solidFill>
                <a:srgbClr val="376092"/>
              </a:solidFill>
            </a:endParaRPr>
          </a:p>
        </p:txBody>
      </p:sp>
      <p:sp>
        <p:nvSpPr>
          <p:cNvPr id="3" name="Text Placeholder 2"/>
          <p:cNvSpPr>
            <a:spLocks noGrp="1"/>
          </p:cNvSpPr>
          <p:nvPr>
            <p:ph type="body" idx="1"/>
          </p:nvPr>
        </p:nvSpPr>
        <p:spPr/>
        <p:txBody>
          <a:bodyPr>
            <a:normAutofit/>
          </a:bodyPr>
          <a:lstStyle/>
          <a:p>
            <a:r>
              <a:rPr lang="en-GB" sz="2800" dirty="0" smtClean="0"/>
              <a:t>(</a:t>
            </a:r>
            <a:r>
              <a:rPr lang="en-GB" sz="2800" dirty="0" err="1" smtClean="0"/>
              <a:t>i</a:t>
            </a:r>
            <a:r>
              <a:rPr lang="en-GB" sz="2800" dirty="0" smtClean="0"/>
              <a:t>) Exclusion of outsiders</a:t>
            </a:r>
            <a:endParaRPr lang="en-GB" sz="2800" dirty="0"/>
          </a:p>
        </p:txBody>
      </p:sp>
      <p:sp>
        <p:nvSpPr>
          <p:cNvPr id="4" name="Content Placeholder 3"/>
          <p:cNvSpPr>
            <a:spLocks noGrp="1"/>
          </p:cNvSpPr>
          <p:nvPr>
            <p:ph sz="half" idx="2"/>
          </p:nvPr>
        </p:nvSpPr>
        <p:spPr>
          <a:xfrm>
            <a:off x="457200" y="2174875"/>
            <a:ext cx="7859216" cy="3951288"/>
          </a:xfrm>
        </p:spPr>
        <p:txBody>
          <a:bodyPr>
            <a:normAutofit fontScale="92500"/>
          </a:bodyPr>
          <a:lstStyle/>
          <a:p>
            <a:r>
              <a:rPr lang="en-GB" sz="2800" dirty="0" smtClean="0"/>
              <a:t>National government policy is to encourage mobility of labour. Setting up schemes to help young and juvenile unemployed relocate to prosperous areas, like Birmingham. </a:t>
            </a:r>
          </a:p>
          <a:p>
            <a:r>
              <a:rPr lang="en-GB" sz="2800" dirty="0" smtClean="0"/>
              <a:t>But…Birmingham LA is keen to limit rights of migrants to poor law assistance and to send unemployed back.</a:t>
            </a:r>
          </a:p>
          <a:p>
            <a:r>
              <a:rPr lang="en-GB" sz="2800" dirty="0" smtClean="0"/>
              <a:t>In any case practical problems. Low wages mean difficult for young people to live outside of family home. </a:t>
            </a:r>
          </a:p>
          <a:p>
            <a:endParaRPr lang="en-GB" dirty="0"/>
          </a:p>
        </p:txBody>
      </p:sp>
    </p:spTree>
    <p:extLst>
      <p:ext uri="{BB962C8B-B14F-4D97-AF65-F5344CB8AC3E}">
        <p14:creationId xmlns:p14="http://schemas.microsoft.com/office/powerpoint/2010/main" val="35732640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800" dirty="0"/>
              <a:t>Policy for ‘juveniles’ </a:t>
            </a:r>
            <a:r>
              <a:rPr lang="en-GB" sz="2800" dirty="0" smtClean="0"/>
              <a:t>was </a:t>
            </a:r>
            <a:r>
              <a:rPr lang="en-GB" sz="2800" dirty="0"/>
              <a:t>of compulsory attendance at a Juvenile Instruction Centre</a:t>
            </a:r>
            <a:r>
              <a:rPr lang="en-GB" sz="2800" dirty="0" smtClean="0"/>
              <a:t>. The over 18s were subject to little compulsory training. </a:t>
            </a:r>
            <a:endParaRPr lang="en-GB" sz="2800" dirty="0"/>
          </a:p>
          <a:p>
            <a:r>
              <a:rPr lang="en-GB" sz="2800" dirty="0"/>
              <a:t>Benefits </a:t>
            </a:r>
            <a:r>
              <a:rPr lang="en-GB" sz="2800" dirty="0" smtClean="0"/>
              <a:t>could be </a:t>
            </a:r>
            <a:r>
              <a:rPr lang="en-GB" sz="2800" dirty="0"/>
              <a:t>withdrawn for non attendance. </a:t>
            </a:r>
          </a:p>
          <a:p>
            <a:r>
              <a:rPr lang="en-GB" sz="2800" dirty="0" smtClean="0"/>
              <a:t>Aimed </a:t>
            </a:r>
            <a:r>
              <a:rPr lang="en-GB" sz="2800" dirty="0"/>
              <a:t>to promote board based employability and prevent ‘demoralisation’ through school like set-up. </a:t>
            </a:r>
          </a:p>
          <a:p>
            <a:endParaRPr lang="en-GB" dirty="0"/>
          </a:p>
        </p:txBody>
      </p:sp>
      <p:sp>
        <p:nvSpPr>
          <p:cNvPr id="4" name="Text Placeholder 4"/>
          <p:cNvSpPr>
            <a:spLocks noGrp="1"/>
          </p:cNvSpPr>
          <p:nvPr>
            <p:ph type="title"/>
          </p:nvPr>
        </p:nvSpPr>
        <p:spPr>
          <a:xfrm>
            <a:off x="457200" y="764704"/>
            <a:ext cx="8229600" cy="694685"/>
          </a:xfrm>
        </p:spPr>
        <p:txBody>
          <a:bodyPr>
            <a:normAutofit/>
          </a:bodyPr>
          <a:lstStyle/>
          <a:p>
            <a:pPr algn="l"/>
            <a:r>
              <a:rPr lang="en-GB" sz="2800" b="1" dirty="0" smtClean="0"/>
              <a:t>(ii)	Disciplining of insiders</a:t>
            </a:r>
            <a:endParaRPr lang="en-GB" sz="2800" b="1" dirty="0"/>
          </a:p>
        </p:txBody>
      </p:sp>
      <p:sp>
        <p:nvSpPr>
          <p:cNvPr id="2" name="TextBox 1"/>
          <p:cNvSpPr txBox="1"/>
          <p:nvPr/>
        </p:nvSpPr>
        <p:spPr>
          <a:xfrm>
            <a:off x="899592" y="5013176"/>
            <a:ext cx="7488832" cy="1200328"/>
          </a:xfrm>
          <a:prstGeom prst="rect">
            <a:avLst/>
          </a:prstGeom>
          <a:noFill/>
        </p:spPr>
        <p:txBody>
          <a:bodyPr wrap="square" rtlCol="0">
            <a:spAutoFit/>
          </a:bodyPr>
          <a:lstStyle/>
          <a:p>
            <a:r>
              <a:rPr lang="en-US" sz="2400" i="1" dirty="0" smtClean="0">
                <a:solidFill>
                  <a:schemeClr val="accent1">
                    <a:lumMod val="75000"/>
                  </a:schemeClr>
                </a:solidFill>
              </a:rPr>
              <a:t>The differences and similarities between 1930s and current and recent policies will be a key theme in my analyses as the research progresses.</a:t>
            </a:r>
            <a:endParaRPr lang="en-US" sz="2400" i="1" dirty="0">
              <a:solidFill>
                <a:schemeClr val="accent1">
                  <a:lumMod val="75000"/>
                </a:schemeClr>
              </a:solidFill>
            </a:endParaRPr>
          </a:p>
        </p:txBody>
      </p:sp>
    </p:spTree>
    <p:extLst>
      <p:ext uri="{BB962C8B-B14F-4D97-AF65-F5344CB8AC3E}">
        <p14:creationId xmlns:p14="http://schemas.microsoft.com/office/powerpoint/2010/main" val="75002021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7384"/>
            <a:ext cx="9143999"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2">
                  <a:lumMod val="60000"/>
                  <a:lumOff val="40000"/>
                </a:schemeClr>
              </a:solidFill>
            </a:endParaRPr>
          </a:p>
        </p:txBody>
      </p:sp>
      <p:sp>
        <p:nvSpPr>
          <p:cNvPr id="2" name="Title 1"/>
          <p:cNvSpPr>
            <a:spLocks noGrp="1"/>
          </p:cNvSpPr>
          <p:nvPr>
            <p:ph type="ctrTitle"/>
          </p:nvPr>
        </p:nvSpPr>
        <p:spPr>
          <a:xfrm>
            <a:off x="990601" y="3352800"/>
            <a:ext cx="7613848" cy="1948408"/>
          </a:xfrm>
        </p:spPr>
        <p:txBody>
          <a:bodyPr>
            <a:noAutofit/>
          </a:bodyPr>
          <a:lstStyle/>
          <a:p>
            <a:r>
              <a:rPr lang="en-US" sz="3600" dirty="0" smtClean="0">
                <a:solidFill>
                  <a:srgbClr val="1F497D"/>
                </a:solidFill>
              </a:rPr>
              <a:t>Project 2: Precarious Pathways for non-Graduates</a:t>
            </a:r>
            <a:br>
              <a:rPr lang="en-US" sz="3600" dirty="0" smtClean="0">
                <a:solidFill>
                  <a:srgbClr val="1F497D"/>
                </a:solidFill>
              </a:rPr>
            </a:br>
            <a:r>
              <a:rPr lang="en-US" sz="2400" b="1" dirty="0" smtClean="0">
                <a:solidFill>
                  <a:srgbClr val="1F497D"/>
                </a:solidFill>
              </a:rPr>
              <a:t> </a:t>
            </a:r>
            <a:r>
              <a:rPr lang="en-US" sz="2400" dirty="0" smtClean="0">
                <a:solidFill>
                  <a:srgbClr val="1F497D"/>
                </a:solidFill>
              </a:rPr>
              <a:t>Phil </a:t>
            </a:r>
            <a:r>
              <a:rPr lang="en-US" sz="2400" dirty="0" err="1" smtClean="0">
                <a:solidFill>
                  <a:srgbClr val="1F497D"/>
                </a:solidFill>
              </a:rPr>
              <a:t>Mizen</a:t>
            </a:r>
            <a:r>
              <a:rPr lang="en-US" sz="2400" dirty="0" smtClean="0">
                <a:solidFill>
                  <a:srgbClr val="1F497D"/>
                </a:solidFill>
              </a:rPr>
              <a:t>, </a:t>
            </a:r>
            <a:r>
              <a:rPr lang="en-GB" sz="2200" dirty="0" smtClean="0">
                <a:solidFill>
                  <a:srgbClr val="1F497D"/>
                </a:solidFill>
              </a:rPr>
              <a:t/>
            </a:r>
            <a:br>
              <a:rPr lang="en-GB" sz="2200" dirty="0" smtClean="0">
                <a:solidFill>
                  <a:srgbClr val="1F497D"/>
                </a:solidFill>
              </a:rPr>
            </a:br>
            <a:r>
              <a:rPr lang="en-GB" sz="2200" dirty="0" smtClean="0">
                <a:solidFill>
                  <a:srgbClr val="1F497D"/>
                </a:solidFill>
              </a:rPr>
              <a:t>Charoula Tzanakou and Gaby </a:t>
            </a:r>
            <a:r>
              <a:rPr lang="en-GB" sz="2200" dirty="0" err="1" smtClean="0">
                <a:solidFill>
                  <a:srgbClr val="1F497D"/>
                </a:solidFill>
              </a:rPr>
              <a:t>Atfield</a:t>
            </a:r>
            <a:endParaRPr lang="en-GB" sz="3600" dirty="0">
              <a:solidFill>
                <a:srgbClr val="1F497D"/>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24362" y="6003641"/>
            <a:ext cx="1894566" cy="615119"/>
          </a:xfrm>
          <a:prstGeom prst="rect">
            <a:avLst/>
          </a:prstGeom>
        </p:spPr>
      </p:pic>
      <p:pic>
        <p:nvPicPr>
          <p:cNvPr id="8" name="Picture 7"/>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40051" y="6023169"/>
            <a:ext cx="1656184" cy="576063"/>
          </a:xfrm>
          <a:prstGeom prst="rect">
            <a:avLst/>
          </a:prstGeom>
        </p:spPr>
      </p:pic>
      <p:pic>
        <p:nvPicPr>
          <p:cNvPr id="9" name="Picture 8"/>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717358" y="5953041"/>
            <a:ext cx="1054100" cy="716319"/>
          </a:xfrm>
          <a:prstGeom prst="rect">
            <a:avLst/>
          </a:prstGeom>
        </p:spPr>
      </p:pic>
      <p:pic>
        <p:nvPicPr>
          <p:cNvPr id="1026" name="Picture 2" descr="IER Logo 2009 (oblong with text) Small.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520" y="6005084"/>
            <a:ext cx="2051719" cy="612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esrc.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00392" y="160174"/>
            <a:ext cx="899592" cy="820554"/>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43200" y="304800"/>
            <a:ext cx="3914044" cy="1796371"/>
          </a:xfrm>
          <a:prstGeom prst="rect">
            <a:avLst/>
          </a:prstGeom>
        </p:spPr>
      </p:pic>
    </p:spTree>
    <p:extLst>
      <p:ext uri="{BB962C8B-B14F-4D97-AF65-F5344CB8AC3E}">
        <p14:creationId xmlns:p14="http://schemas.microsoft.com/office/powerpoint/2010/main" val="32652384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491856484"/>
              </p:ext>
            </p:extLst>
          </p:nvPr>
        </p:nvGraphicFramePr>
        <p:xfrm>
          <a:off x="467544" y="260649"/>
          <a:ext cx="8371656" cy="4752528"/>
        </p:xfrm>
        <a:graphic>
          <a:graphicData uri="http://schemas.openxmlformats.org/drawingml/2006/chart">
            <c:chart xmlns:c="http://schemas.openxmlformats.org/drawingml/2006/chart" xmlns:r="http://schemas.openxmlformats.org/officeDocument/2006/relationships" r:id="rId2"/>
          </a:graphicData>
        </a:graphic>
      </p:graphicFrame>
      <p:sp>
        <p:nvSpPr>
          <p:cNvPr id="6" name="Title 3"/>
          <p:cNvSpPr txBox="1">
            <a:spLocks/>
          </p:cNvSpPr>
          <p:nvPr/>
        </p:nvSpPr>
        <p:spPr>
          <a:xfrm>
            <a:off x="395536" y="260648"/>
            <a:ext cx="850728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dirty="0" smtClean="0">
                <a:solidFill>
                  <a:srgbClr val="376092"/>
                </a:solidFill>
              </a:rPr>
              <a:t>Factors related to getting a job</a:t>
            </a:r>
            <a:endParaRPr lang="en-GB" sz="3600" dirty="0">
              <a:solidFill>
                <a:srgbClr val="376092"/>
              </a:solidFill>
            </a:endParaRPr>
          </a:p>
        </p:txBody>
      </p:sp>
      <p:cxnSp>
        <p:nvCxnSpPr>
          <p:cNvPr id="8" name="Straight Arrow Connector 7"/>
          <p:cNvCxnSpPr/>
          <p:nvPr/>
        </p:nvCxnSpPr>
        <p:spPr>
          <a:xfrm>
            <a:off x="3923928" y="2348880"/>
            <a:ext cx="581236" cy="411088"/>
          </a:xfrm>
          <a:prstGeom prst="straightConnector1">
            <a:avLst/>
          </a:prstGeom>
          <a:ln w="38100">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995936" y="2780928"/>
            <a:ext cx="151216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smtClean="0"/>
              <a:t>Employment</a:t>
            </a:r>
            <a:endParaRPr lang="en-GB" dirty="0"/>
          </a:p>
        </p:txBody>
      </p:sp>
      <p:sp>
        <p:nvSpPr>
          <p:cNvPr id="3" name="TextBox 2"/>
          <p:cNvSpPr txBox="1"/>
          <p:nvPr/>
        </p:nvSpPr>
        <p:spPr>
          <a:xfrm>
            <a:off x="323528" y="5013176"/>
            <a:ext cx="8352928" cy="1881028"/>
          </a:xfrm>
          <a:prstGeom prst="rect">
            <a:avLst/>
          </a:prstGeom>
          <a:noFill/>
        </p:spPr>
        <p:txBody>
          <a:bodyPr wrap="square" rtlCol="0">
            <a:spAutoFit/>
          </a:bodyPr>
          <a:lstStyle/>
          <a:p>
            <a:pPr lvl="1">
              <a:lnSpc>
                <a:spcPct val="110000"/>
              </a:lnSpc>
            </a:pPr>
            <a:r>
              <a:rPr lang="en-GB" sz="2800" dirty="0"/>
              <a:t>“[Experience is]</a:t>
            </a:r>
            <a:r>
              <a:rPr lang="en-GB" sz="2800" i="1" dirty="0"/>
              <a:t> what employers actually look for nowadays, they don’t actually look for qualifications anymore</a:t>
            </a:r>
            <a:r>
              <a:rPr lang="en-GB" sz="2800" dirty="0"/>
              <a:t>”</a:t>
            </a:r>
          </a:p>
          <a:p>
            <a:pPr lvl="1">
              <a:lnSpc>
                <a:spcPct val="110000"/>
              </a:lnSpc>
            </a:pPr>
            <a:r>
              <a:rPr lang="en-GB" sz="2200" dirty="0"/>
              <a:t>Neil, 18, Birmingham</a:t>
            </a:r>
          </a:p>
        </p:txBody>
      </p:sp>
    </p:spTree>
    <p:extLst>
      <p:ext uri="{BB962C8B-B14F-4D97-AF65-F5344CB8AC3E}">
        <p14:creationId xmlns:p14="http://schemas.microsoft.com/office/powerpoint/2010/main" val="140086965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3423</TotalTime>
  <Words>7269</Words>
  <Application>Microsoft Macintosh PowerPoint</Application>
  <PresentationFormat>On-screen Show (4:3)</PresentationFormat>
  <Paragraphs>457</Paragraphs>
  <Slides>57</Slides>
  <Notes>12</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Office Theme</vt:lpstr>
      <vt:lpstr>Precarious pathways from education to employment for young people</vt:lpstr>
      <vt:lpstr>PowerPoint Presentation</vt:lpstr>
      <vt:lpstr>Young people’s unemployment benefits in the 1930s   Part of Project 1: Policy &amp; Practice:  historical &amp; geographical perspectives   Matthew Cooper, PhD student, IER</vt:lpstr>
      <vt:lpstr>Key Research Questions</vt:lpstr>
      <vt:lpstr>How did this work in Birmingham in the 1930s?</vt:lpstr>
      <vt:lpstr>How did this work in Birmingham in the 1930s? Two themes of particular interest:</vt:lpstr>
      <vt:lpstr>(ii) Disciplining of insiders</vt:lpstr>
      <vt:lpstr>Project 2: Precarious Pathways for non-Graduates  Phil Mizen,  Charoula Tzanakou and Gaby Atfield</vt:lpstr>
      <vt:lpstr>PowerPoint Presentation</vt:lpstr>
      <vt:lpstr> Getting Experience to get Experience </vt:lpstr>
      <vt:lpstr>Work experience can particularly important </vt:lpstr>
      <vt:lpstr>Work experience develops basic skills and confidence</vt:lpstr>
      <vt:lpstr>Instrumental value - Personal attributes</vt:lpstr>
      <vt:lpstr>Obtaining Qualifications (i)</vt:lpstr>
      <vt:lpstr>Obtaining Qualifications (ii)</vt:lpstr>
      <vt:lpstr>…but not always!</vt:lpstr>
      <vt:lpstr>How work experience can work to restrict or limit job and career opportunities</vt:lpstr>
      <vt:lpstr>A deficit of work experience; and the vicious circle this can create</vt:lpstr>
      <vt:lpstr>A deficit of work experience; and feeling excluded</vt:lpstr>
      <vt:lpstr>Problems in finding the ‘right kind’: and what this might say to employers</vt:lpstr>
      <vt:lpstr>Problems in finding the ‘right kind’: to ‘live’ on or make it worthwhile</vt:lpstr>
      <vt:lpstr>Combining work experience with study</vt:lpstr>
      <vt:lpstr>Work experience requires having money</vt:lpstr>
      <vt:lpstr>These assessments are the product of effort: trying and often failing. Too many young people …</vt:lpstr>
      <vt:lpstr>… chasing too few opportunities</vt:lpstr>
      <vt:lpstr>Progression</vt:lpstr>
      <vt:lpstr>Progression</vt:lpstr>
      <vt:lpstr>Progression</vt:lpstr>
      <vt:lpstr>Susan, 19</vt:lpstr>
      <vt:lpstr> Robert, 21</vt:lpstr>
      <vt:lpstr>PowerPoint Presentation</vt:lpstr>
      <vt:lpstr>Key findings</vt:lpstr>
      <vt:lpstr>How work experience works to enhance career opportunities: some examples</vt:lpstr>
      <vt:lpstr>Leading directly to sustainable employment</vt:lpstr>
      <vt:lpstr>Leading indirectly to employment</vt:lpstr>
      <vt:lpstr>Helping to clarify options</vt:lpstr>
      <vt:lpstr>Stepping Stones to cumulative career advantage</vt:lpstr>
      <vt:lpstr>Some examples of how work experience can also restrict opportunities</vt:lpstr>
      <vt:lpstr> Restriction of job access opportunities and amplifying existing inequalities </vt:lpstr>
      <vt:lpstr>Importance of information &amp; cultural capital:</vt:lpstr>
      <vt:lpstr>Importance of access to mentors &amp; useful networks:</vt:lpstr>
      <vt:lpstr>Importance of economic and social support</vt:lpstr>
      <vt:lpstr>Economic support</vt:lpstr>
      <vt:lpstr>Mobility and location</vt:lpstr>
      <vt:lpstr>Increased self-employment among graduates</vt:lpstr>
      <vt:lpstr> Why do you want to set up your own business?</vt:lpstr>
      <vt:lpstr>“What do you hope to be doing in five years’ time?”</vt:lpstr>
      <vt:lpstr>Other key findings that we will be exploring</vt:lpstr>
      <vt:lpstr>Putting the evidence from Projects 2 and 3 together…</vt:lpstr>
      <vt:lpstr>Proactivity for creating work experience</vt:lpstr>
      <vt:lpstr>PowerPoint Presentation</vt:lpstr>
      <vt:lpstr>Project 4: Employers’ Perspectives   Professor Melanie Simms (University of Leicester)  ms745@leicester.ac.uk     Professor David Wilson (The Open University)  David.Wilson1@open.ac.uk </vt:lpstr>
      <vt:lpstr>Employer perspectives </vt:lpstr>
      <vt:lpstr>Key Research Questions</vt:lpstr>
      <vt:lpstr>Data Collection</vt:lpstr>
      <vt:lpstr>Pilot Studies</vt:lpstr>
      <vt:lpstr>Thank you for your attention.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Purcell, Kate</dc:creator>
  <cp:lastModifiedBy>Kate Purcell</cp:lastModifiedBy>
  <cp:revision>131</cp:revision>
  <cp:lastPrinted>2014-11-11T16:08:19Z</cp:lastPrinted>
  <dcterms:created xsi:type="dcterms:W3CDTF">2014-10-23T14:07:47Z</dcterms:created>
  <dcterms:modified xsi:type="dcterms:W3CDTF">2015-11-26T11:32:02Z</dcterms:modified>
</cp:coreProperties>
</file>