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70" r:id="rId3"/>
    <p:sldId id="271" r:id="rId4"/>
    <p:sldId id="273" r:id="rId5"/>
    <p:sldId id="288" r:id="rId6"/>
    <p:sldId id="287" r:id="rId7"/>
    <p:sldId id="262" r:id="rId8"/>
    <p:sldId id="264" r:id="rId9"/>
    <p:sldId id="274" r:id="rId10"/>
    <p:sldId id="281" r:id="rId11"/>
    <p:sldId id="278" r:id="rId12"/>
    <p:sldId id="294" r:id="rId13"/>
    <p:sldId id="290" r:id="rId14"/>
    <p:sldId id="275" r:id="rId15"/>
    <p:sldId id="285" r:id="rId16"/>
    <p:sldId id="284" r:id="rId17"/>
    <p:sldId id="292" r:id="rId18"/>
    <p:sldId id="279" r:id="rId19"/>
    <p:sldId id="280" r:id="rId20"/>
    <p:sldId id="299" r:id="rId21"/>
    <p:sldId id="286" r:id="rId22"/>
    <p:sldId id="282" r:id="rId23"/>
    <p:sldId id="289" r:id="rId24"/>
    <p:sldId id="295" r:id="rId25"/>
    <p:sldId id="29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1"/>
    <p:restoredTop sz="91430"/>
  </p:normalViewPr>
  <p:slideViewPr>
    <p:cSldViewPr snapToGrid="0" snapToObjects="1">
      <p:cViewPr varScale="1">
        <p:scale>
          <a:sx n="103" d="100"/>
          <a:sy n="103" d="100"/>
        </p:scale>
        <p:origin x="124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WIMPLE\User54\i\iesfaf\Documents\Conferences%202013\Unpaid%20work%20Soc-econ.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stacked"/>
        <c:varyColors val="0"/>
        <c:ser>
          <c:idx val="0"/>
          <c:order val="0"/>
          <c:tx>
            <c:strRef>
              <c:f>'Data sec'!$B$19</c:f>
              <c:strCache>
                <c:ptCount val="1"/>
                <c:pt idx="0">
                  <c:v>Unpaid work during course only</c:v>
                </c:pt>
              </c:strCache>
            </c:strRef>
          </c:tx>
          <c:invertIfNegative val="0"/>
          <c:cat>
            <c:strRef>
              <c:f>'Data sec'!$C$18:$I$18</c:f>
              <c:strCache>
                <c:ptCount val="7"/>
                <c:pt idx="0">
                  <c:v>Routine occupations</c:v>
                </c:pt>
                <c:pt idx="1">
                  <c:v>Semi-routine occupations</c:v>
                </c:pt>
                <c:pt idx="2">
                  <c:v>Lower supervisory and technical occupations</c:v>
                </c:pt>
                <c:pt idx="3">
                  <c:v>Small employers and own account workers</c:v>
                </c:pt>
                <c:pt idx="4">
                  <c:v>Intermediate occupations</c:v>
                </c:pt>
                <c:pt idx="5">
                  <c:v>Lower managerial and professional occupations</c:v>
                </c:pt>
                <c:pt idx="6">
                  <c:v>Higher managerial and professional occupations</c:v>
                </c:pt>
              </c:strCache>
            </c:strRef>
          </c:cat>
          <c:val>
            <c:numRef>
              <c:f>'Data sec'!$C$19:$I$19</c:f>
              <c:numCache>
                <c:formatCode>###0.0%</c:formatCode>
                <c:ptCount val="7"/>
                <c:pt idx="0">
                  <c:v>0.25862762448716903</c:v>
                </c:pt>
                <c:pt idx="1">
                  <c:v>0.25323289391086001</c:v>
                </c:pt>
                <c:pt idx="2">
                  <c:v>0.28204383800261301</c:v>
                </c:pt>
                <c:pt idx="3">
                  <c:v>0.30357810746789698</c:v>
                </c:pt>
                <c:pt idx="4">
                  <c:v>0.302498992341798</c:v>
                </c:pt>
                <c:pt idx="5">
                  <c:v>0.33975402600969001</c:v>
                </c:pt>
                <c:pt idx="6">
                  <c:v>0.38243049297420001</c:v>
                </c:pt>
              </c:numCache>
            </c:numRef>
          </c:val>
        </c:ser>
        <c:ser>
          <c:idx val="1"/>
          <c:order val="1"/>
          <c:tx>
            <c:strRef>
              <c:f>'Data sec'!$B$20</c:f>
              <c:strCache>
                <c:ptCount val="1"/>
                <c:pt idx="0">
                  <c:v>Unpaid work during course and having graduated</c:v>
                </c:pt>
              </c:strCache>
            </c:strRef>
          </c:tx>
          <c:invertIfNegative val="0"/>
          <c:cat>
            <c:strRef>
              <c:f>'Data sec'!$C$18:$I$18</c:f>
              <c:strCache>
                <c:ptCount val="7"/>
                <c:pt idx="0">
                  <c:v>Routine occupations</c:v>
                </c:pt>
                <c:pt idx="1">
                  <c:v>Semi-routine occupations</c:v>
                </c:pt>
                <c:pt idx="2">
                  <c:v>Lower supervisory and technical occupations</c:v>
                </c:pt>
                <c:pt idx="3">
                  <c:v>Small employers and own account workers</c:v>
                </c:pt>
                <c:pt idx="4">
                  <c:v>Intermediate occupations</c:v>
                </c:pt>
                <c:pt idx="5">
                  <c:v>Lower managerial and professional occupations</c:v>
                </c:pt>
                <c:pt idx="6">
                  <c:v>Higher managerial and professional occupations</c:v>
                </c:pt>
              </c:strCache>
            </c:strRef>
          </c:cat>
          <c:val>
            <c:numRef>
              <c:f>'Data sec'!$C$20:$I$20</c:f>
              <c:numCache>
                <c:formatCode>###0.0%</c:formatCode>
                <c:ptCount val="7"/>
                <c:pt idx="0">
                  <c:v>6.3229024213659404E-2</c:v>
                </c:pt>
                <c:pt idx="1">
                  <c:v>3.7099811676082901E-2</c:v>
                </c:pt>
                <c:pt idx="2">
                  <c:v>4.56524894759762E-2</c:v>
                </c:pt>
                <c:pt idx="3">
                  <c:v>4.8560029921456201E-2</c:v>
                </c:pt>
                <c:pt idx="4">
                  <c:v>4.2170495767835499E-2</c:v>
                </c:pt>
                <c:pt idx="5">
                  <c:v>4.68605951236735E-2</c:v>
                </c:pt>
                <c:pt idx="6">
                  <c:v>4.7545142017956697E-2</c:v>
                </c:pt>
              </c:numCache>
            </c:numRef>
          </c:val>
        </c:ser>
        <c:ser>
          <c:idx val="2"/>
          <c:order val="2"/>
          <c:tx>
            <c:strRef>
              <c:f>'Data sec'!$B$21</c:f>
              <c:strCache>
                <c:ptCount val="1"/>
                <c:pt idx="0">
                  <c:v>Unpaid work after graduation only</c:v>
                </c:pt>
              </c:strCache>
            </c:strRef>
          </c:tx>
          <c:invertIfNegative val="0"/>
          <c:cat>
            <c:strRef>
              <c:f>'Data sec'!$C$18:$I$18</c:f>
              <c:strCache>
                <c:ptCount val="7"/>
                <c:pt idx="0">
                  <c:v>Routine occupations</c:v>
                </c:pt>
                <c:pt idx="1">
                  <c:v>Semi-routine occupations</c:v>
                </c:pt>
                <c:pt idx="2">
                  <c:v>Lower supervisory and technical occupations</c:v>
                </c:pt>
                <c:pt idx="3">
                  <c:v>Small employers and own account workers</c:v>
                </c:pt>
                <c:pt idx="4">
                  <c:v>Intermediate occupations</c:v>
                </c:pt>
                <c:pt idx="5">
                  <c:v>Lower managerial and professional occupations</c:v>
                </c:pt>
                <c:pt idx="6">
                  <c:v>Higher managerial and professional occupations</c:v>
                </c:pt>
              </c:strCache>
            </c:strRef>
          </c:cat>
          <c:val>
            <c:numRef>
              <c:f>'Data sec'!$C$21:$I$21</c:f>
              <c:numCache>
                <c:formatCode>###0.0%</c:formatCode>
                <c:ptCount val="7"/>
                <c:pt idx="0">
                  <c:v>4.5370444855602897E-2</c:v>
                </c:pt>
                <c:pt idx="1">
                  <c:v>4.95291902071563E-2</c:v>
                </c:pt>
                <c:pt idx="2">
                  <c:v>2.9176948758891E-2</c:v>
                </c:pt>
                <c:pt idx="3">
                  <c:v>4.0331629472634301E-2</c:v>
                </c:pt>
                <c:pt idx="4">
                  <c:v>4.2271261588069299E-2</c:v>
                </c:pt>
                <c:pt idx="5">
                  <c:v>4.1799886232125702E-2</c:v>
                </c:pt>
                <c:pt idx="6">
                  <c:v>3.2041654150395497E-2</c:v>
                </c:pt>
              </c:numCache>
            </c:numRef>
          </c:val>
        </c:ser>
        <c:dLbls>
          <c:showLegendKey val="0"/>
          <c:showVal val="0"/>
          <c:showCatName val="0"/>
          <c:showSerName val="0"/>
          <c:showPercent val="0"/>
          <c:showBubbleSize val="0"/>
        </c:dLbls>
        <c:gapWidth val="150"/>
        <c:overlap val="100"/>
        <c:axId val="161973536"/>
        <c:axId val="163574064"/>
      </c:barChart>
      <c:catAx>
        <c:axId val="161973536"/>
        <c:scaling>
          <c:orientation val="minMax"/>
        </c:scaling>
        <c:delete val="0"/>
        <c:axPos val="l"/>
        <c:numFmt formatCode="General" sourceLinked="0"/>
        <c:majorTickMark val="out"/>
        <c:minorTickMark val="none"/>
        <c:tickLblPos val="nextTo"/>
        <c:txPr>
          <a:bodyPr/>
          <a:lstStyle/>
          <a:p>
            <a:pPr>
              <a:defRPr sz="1200" baseline="0">
                <a:latin typeface="Calibri" charset="0"/>
              </a:defRPr>
            </a:pPr>
            <a:endParaRPr lang="en-US"/>
          </a:p>
        </c:txPr>
        <c:crossAx val="163574064"/>
        <c:crosses val="autoZero"/>
        <c:auto val="1"/>
        <c:lblAlgn val="ctr"/>
        <c:lblOffset val="100"/>
        <c:noMultiLvlLbl val="0"/>
      </c:catAx>
      <c:valAx>
        <c:axId val="163574064"/>
        <c:scaling>
          <c:orientation val="minMax"/>
        </c:scaling>
        <c:delete val="0"/>
        <c:axPos val="b"/>
        <c:majorGridlines>
          <c:spPr>
            <a:ln>
              <a:prstDash val="dash"/>
            </a:ln>
          </c:spPr>
        </c:majorGridlines>
        <c:numFmt formatCode="0%" sourceLinked="0"/>
        <c:majorTickMark val="out"/>
        <c:minorTickMark val="none"/>
        <c:tickLblPos val="nextTo"/>
        <c:crossAx val="161973536"/>
        <c:crosses val="autoZero"/>
        <c:crossBetween val="between"/>
      </c:valAx>
    </c:plotArea>
    <c:legend>
      <c:legendPos val="b"/>
      <c:layout>
        <c:manualLayout>
          <c:xMode val="edge"/>
          <c:yMode val="edge"/>
          <c:x val="0"/>
          <c:y val="0.87313961019182595"/>
          <c:w val="0.99620660865977095"/>
          <c:h val="0.106501104531304"/>
        </c:manualLayout>
      </c:layout>
      <c:overlay val="0"/>
      <c:txPr>
        <a:bodyPr/>
        <a:lstStyle/>
        <a:p>
          <a:pPr>
            <a:defRPr sz="1200" baseline="0">
              <a:latin typeface="Calibri" charset="0"/>
            </a:defRPr>
          </a:pPr>
          <a:endParaRPr lang="en-US"/>
        </a:p>
      </c:txPr>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EB8D2E-6FE8-F841-AF1A-CE5CAD0A993A}" type="datetimeFigureOut">
              <a:rPr lang="en-US" smtClean="0"/>
              <a:t>4/14/2016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667217-E941-0B46-93DE-C404D5C0654F}" type="slidenum">
              <a:rPr lang="en-US" smtClean="0"/>
              <a:t>‹#›</a:t>
            </a:fld>
            <a:endParaRPr lang="en-US"/>
          </a:p>
        </p:txBody>
      </p:sp>
    </p:spTree>
    <p:extLst>
      <p:ext uri="{BB962C8B-B14F-4D97-AF65-F5344CB8AC3E}">
        <p14:creationId xmlns:p14="http://schemas.microsoft.com/office/powerpoint/2010/main" val="33809805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Health warning: This is very much work in progress.  Interviews are ongoing, we are really only </a:t>
            </a:r>
            <a:r>
              <a:rPr lang="en-US" i="1" dirty="0" smtClean="0"/>
              <a:t>beginning</a:t>
            </a:r>
            <a:r>
              <a:rPr lang="en-US" dirty="0" smtClean="0"/>
              <a:t> to code up transcripts, I have changed  the title</a:t>
            </a:r>
            <a:r>
              <a:rPr lang="en-US" baseline="0" dirty="0" smtClean="0"/>
              <a:t> from the one submitted for this presentation</a:t>
            </a:r>
            <a:r>
              <a:rPr lang="en-US" dirty="0" smtClean="0"/>
              <a:t> to</a:t>
            </a:r>
            <a:r>
              <a:rPr lang="en-US" baseline="0" dirty="0" smtClean="0"/>
              <a:t> have a somewhat narrower focus, focused but not restricted to work experience arrangements that were explicitly defined as internships. </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a:t>
            </a:fld>
            <a:endParaRPr lang="en-US"/>
          </a:p>
        </p:txBody>
      </p:sp>
    </p:spTree>
    <p:extLst>
      <p:ext uri="{BB962C8B-B14F-4D97-AF65-F5344CB8AC3E}">
        <p14:creationId xmlns:p14="http://schemas.microsoft.com/office/powerpoint/2010/main" val="3996076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l-GR" sz="1200" kern="1200" dirty="0" smtClean="0">
                <a:solidFill>
                  <a:schemeClr val="tx1"/>
                </a:solidFill>
                <a:effectLst/>
                <a:latin typeface="+mn-lt"/>
                <a:ea typeface="+mn-ea"/>
                <a:cs typeface="+mn-cs"/>
              </a:rPr>
              <a:t> So I obtained a summer kind of internship, paid, with them over the summer timeand I worked for them full-time throughout the summer</a:t>
            </a:r>
            <a:r>
              <a:rPr lang="en-GB" sz="1200" kern="1200" dirty="0" smtClean="0">
                <a:solidFill>
                  <a:schemeClr val="tx1"/>
                </a:solidFill>
                <a:effectLst/>
                <a:latin typeface="+mn-lt"/>
                <a:ea typeface="+mn-ea"/>
                <a:cs typeface="+mn-cs"/>
              </a:rPr>
              <a:t>.</a:t>
            </a:r>
            <a:r>
              <a:rPr lang="el-GR"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F</a:t>
            </a:r>
            <a:r>
              <a:rPr lang="el-GR" sz="1200" kern="1200" dirty="0" smtClean="0">
                <a:solidFill>
                  <a:schemeClr val="tx1"/>
                </a:solidFill>
                <a:effectLst/>
                <a:latin typeface="+mn-lt"/>
                <a:ea typeface="+mn-ea"/>
                <a:cs typeface="+mn-cs"/>
              </a:rPr>
              <a:t>ollowing that I actually then got a part-time job with them at the weekend and subsequently worked for them throughout most of the holidays during university.  I was due to actually start on their graduate </a:t>
            </a:r>
            <a:r>
              <a:rPr lang="en-GB" sz="1200" kern="1200" dirty="0" smtClean="0">
                <a:solidFill>
                  <a:schemeClr val="tx1"/>
                </a:solidFill>
                <a:effectLst/>
                <a:latin typeface="+mn-lt"/>
                <a:ea typeface="+mn-ea"/>
                <a:cs typeface="+mn-cs"/>
              </a:rPr>
              <a:t>getting better offer].</a:t>
            </a:r>
          </a:p>
          <a:p>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10</a:t>
            </a:fld>
            <a:endParaRPr lang="en-US"/>
          </a:p>
        </p:txBody>
      </p:sp>
    </p:spTree>
    <p:extLst>
      <p:ext uri="{BB962C8B-B14F-4D97-AF65-F5344CB8AC3E}">
        <p14:creationId xmlns:p14="http://schemas.microsoft.com/office/powerpoint/2010/main" val="3491422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respondent was very proactive and this was the first of a series of work experiences.</a:t>
            </a:r>
            <a:r>
              <a:rPr lang="en-GB" baseline="0" dirty="0" smtClean="0"/>
              <a:t> ‘</a:t>
            </a:r>
            <a:r>
              <a:rPr lang="en-GB" sz="1200" kern="1200" baseline="0" dirty="0" smtClean="0">
                <a:solidFill>
                  <a:schemeClr val="tx1"/>
                </a:solidFill>
                <a:effectLst/>
                <a:latin typeface="+mn-lt"/>
                <a:ea typeface="+mn-ea"/>
                <a:cs typeface="+mn-cs"/>
              </a:rPr>
              <a:t>T</a:t>
            </a:r>
            <a:r>
              <a:rPr lang="el-GR" sz="1200" kern="1200" dirty="0" smtClean="0">
                <a:solidFill>
                  <a:schemeClr val="tx1"/>
                </a:solidFill>
                <a:effectLst/>
                <a:latin typeface="+mn-lt"/>
                <a:ea typeface="+mn-ea"/>
                <a:cs typeface="+mn-cs"/>
              </a:rPr>
              <a:t>he very first internship that I did was a</a:t>
            </a:r>
            <a:r>
              <a:rPr lang="en-GB" sz="1200" kern="1200" dirty="0" smtClean="0">
                <a:solidFill>
                  <a:schemeClr val="tx1"/>
                </a:solidFill>
                <a:effectLst/>
                <a:latin typeface="+mn-lt"/>
                <a:ea typeface="+mn-ea"/>
                <a:cs typeface="+mn-cs"/>
              </a:rPr>
              <a:t> [two month]</a:t>
            </a:r>
            <a:r>
              <a:rPr lang="el-GR" sz="1200" kern="1200" dirty="0" smtClean="0">
                <a:solidFill>
                  <a:schemeClr val="tx1"/>
                </a:solidFill>
                <a:effectLst/>
                <a:latin typeface="+mn-lt"/>
                <a:ea typeface="+mn-ea"/>
                <a:cs typeface="+mn-cs"/>
              </a:rPr>
              <a:t>n unpaid internship…got</a:t>
            </a:r>
            <a:r>
              <a:rPr lang="en-GB" sz="1200" kern="1200" baseline="0" dirty="0" smtClean="0">
                <a:solidFill>
                  <a:schemeClr val="tx1"/>
                </a:solidFill>
                <a:effectLst/>
                <a:latin typeface="+mn-lt"/>
                <a:ea typeface="+mn-ea"/>
                <a:cs typeface="+mn-cs"/>
              </a:rPr>
              <a:t> </a:t>
            </a:r>
            <a:r>
              <a:rPr lang="el-GR" sz="1200" kern="1200" dirty="0" smtClean="0">
                <a:solidFill>
                  <a:schemeClr val="tx1"/>
                </a:solidFill>
                <a:effectLst/>
                <a:latin typeface="+mn-lt"/>
                <a:ea typeface="+mn-ea"/>
                <a:cs typeface="+mn-cs"/>
              </a:rPr>
              <a:t>my travel, travel costs reimbursed And based on that internship plus also the fact that I’d been working er, well I’d be</a:t>
            </a:r>
            <a:r>
              <a:rPr lang="en-GB" sz="1200" kern="1200" dirty="0" smtClean="0">
                <a:solidFill>
                  <a:schemeClr val="tx1"/>
                </a:solidFill>
                <a:effectLst/>
                <a:latin typeface="+mn-lt"/>
                <a:ea typeface="+mn-ea"/>
                <a:cs typeface="+mn-cs"/>
              </a:rPr>
              <a:t>en</a:t>
            </a:r>
            <a:r>
              <a:rPr lang="el-GR" sz="1200" kern="1200" dirty="0" smtClean="0">
                <a:solidFill>
                  <a:schemeClr val="tx1"/>
                </a:solidFill>
                <a:effectLst/>
                <a:latin typeface="+mn-lt"/>
                <a:ea typeface="+mn-ea"/>
                <a:cs typeface="+mn-cs"/>
              </a:rPr>
              <a:t> president of </a:t>
            </a:r>
            <a:r>
              <a:rPr lang="en-GB" sz="1200" kern="1200" dirty="0" smtClean="0">
                <a:solidFill>
                  <a:schemeClr val="tx1"/>
                </a:solidFill>
                <a:effectLst/>
                <a:latin typeface="+mn-lt"/>
                <a:ea typeface="+mn-ea"/>
                <a:cs typeface="+mn-cs"/>
              </a:rPr>
              <a:t>[ a very relevant student society]</a:t>
            </a:r>
            <a:r>
              <a:rPr lang="el-GR" sz="1200" kern="1200" dirty="0" smtClean="0">
                <a:solidFill>
                  <a:schemeClr val="tx1"/>
                </a:solidFill>
                <a:effectLst/>
                <a:latin typeface="+mn-lt"/>
                <a:ea typeface="+mn-ea"/>
                <a:cs typeface="+mn-cs"/>
              </a:rPr>
              <a:t> and done a lot of work there, I was able to get another unpaid internship, at </a:t>
            </a:r>
            <a:r>
              <a:rPr lang="en-GB" sz="1200" kern="1200" dirty="0" smtClean="0">
                <a:solidFill>
                  <a:schemeClr val="tx1"/>
                </a:solidFill>
                <a:effectLst/>
                <a:latin typeface="+mn-lt"/>
                <a:ea typeface="+mn-ea"/>
                <a:cs typeface="+mn-cs"/>
              </a:rPr>
              <a:t>[a development programme in</a:t>
            </a:r>
            <a:r>
              <a:rPr lang="en-GB" sz="1200" kern="1200" baseline="0" dirty="0" smtClean="0">
                <a:solidFill>
                  <a:schemeClr val="tx1"/>
                </a:solidFill>
                <a:effectLst/>
                <a:latin typeface="+mn-lt"/>
                <a:ea typeface="+mn-ea"/>
                <a:cs typeface="+mn-cs"/>
              </a:rPr>
              <a:t> the country where he did his sandwich year]</a:t>
            </a:r>
            <a:r>
              <a:rPr lang="el-GR" sz="1200" kern="1200" dirty="0" smtClean="0">
                <a:solidFill>
                  <a:schemeClr val="tx1"/>
                </a:solidFill>
                <a:effectLst/>
                <a:latin typeface="+mn-lt"/>
                <a:ea typeface="+mn-ea"/>
                <a:cs typeface="+mn-cs"/>
              </a:rPr>
              <a:t>.  That was also unpaid, that was entirely unpaid, there was no sort of travel costs or anything covered there, and I did that for basically six months, but it was part-time, part of the time I was studying </a:t>
            </a:r>
            <a:r>
              <a:rPr lang="en-GB" sz="1200" kern="1200" dirty="0" smtClean="0">
                <a:solidFill>
                  <a:schemeClr val="tx1"/>
                </a:solidFill>
                <a:effectLst/>
                <a:latin typeface="+mn-lt"/>
                <a:ea typeface="+mn-ea"/>
                <a:cs typeface="+mn-cs"/>
              </a:rPr>
              <a:t>[the language]</a:t>
            </a:r>
            <a:r>
              <a:rPr lang="el-GR" sz="1200" kern="1200" dirty="0" smtClean="0">
                <a:solidFill>
                  <a:schemeClr val="tx1"/>
                </a:solidFill>
                <a:effectLst/>
                <a:latin typeface="+mn-lt"/>
                <a:ea typeface="+mn-ea"/>
                <a:cs typeface="+mn-cs"/>
              </a:rPr>
              <a:t>, part of the time I was working there and part of the time I was teaching English, to earn money basically, to cover my costs</a:t>
            </a:r>
            <a:r>
              <a:rPr lang="en-GB" sz="1200" kern="1200" dirty="0" smtClean="0">
                <a:solidFill>
                  <a:schemeClr val="tx1"/>
                </a:solidFill>
                <a:effectLst/>
                <a:latin typeface="+mn-lt"/>
                <a:ea typeface="+mn-ea"/>
                <a:cs typeface="+mn-cs"/>
              </a:rPr>
              <a:t>;</a:t>
            </a:r>
            <a:r>
              <a:rPr lang="el-GR" sz="1200" kern="1200" dirty="0" smtClean="0">
                <a:solidFill>
                  <a:schemeClr val="tx1"/>
                </a:solidFill>
                <a:effectLst/>
                <a:latin typeface="+mn-lt"/>
                <a:ea typeface="+mn-ea"/>
                <a:cs typeface="+mn-cs"/>
              </a:rPr>
              <a:t>,those two</a:t>
            </a:r>
            <a:r>
              <a:rPr lang="en-GB" sz="1200" kern="1200" dirty="0" smtClean="0">
                <a:solidFill>
                  <a:schemeClr val="tx1"/>
                </a:solidFill>
                <a:effectLst/>
                <a:latin typeface="+mn-lt"/>
                <a:ea typeface="+mn-ea"/>
                <a:cs typeface="+mn-cs"/>
              </a:rPr>
              <a:t>.</a:t>
            </a:r>
            <a:r>
              <a:rPr lang="en-GB" sz="1200" kern="1200" baseline="0" dirty="0" smtClean="0">
                <a:solidFill>
                  <a:schemeClr val="tx1"/>
                </a:solidFill>
                <a:effectLst/>
                <a:latin typeface="+mn-lt"/>
                <a:ea typeface="+mn-ea"/>
                <a:cs typeface="+mn-cs"/>
              </a:rPr>
              <a:t> S</a:t>
            </a:r>
            <a:r>
              <a:rPr lang="el-GR" sz="1200" kern="1200" dirty="0" smtClean="0">
                <a:solidFill>
                  <a:schemeClr val="tx1"/>
                </a:solidFill>
                <a:effectLst/>
                <a:latin typeface="+mn-lt"/>
                <a:ea typeface="+mn-ea"/>
                <a:cs typeface="+mn-cs"/>
              </a:rPr>
              <a:t>o and then when I got back to the UK, the organisation where I’d done my first internship,</a:t>
            </a:r>
            <a:r>
              <a:rPr lang="en-GB" sz="1200" kern="1200" dirty="0" smtClean="0">
                <a:solidFill>
                  <a:schemeClr val="tx1"/>
                </a:solidFill>
                <a:effectLst/>
                <a:latin typeface="+mn-lt"/>
                <a:ea typeface="+mn-ea"/>
                <a:cs typeface="+mn-cs"/>
              </a:rPr>
              <a:t>[the Third Sector Research</a:t>
            </a:r>
            <a:r>
              <a:rPr lang="en-GB" sz="1200" kern="1200" baseline="0" dirty="0" smtClean="0">
                <a:solidFill>
                  <a:schemeClr val="tx1"/>
                </a:solidFill>
                <a:effectLst/>
                <a:latin typeface="+mn-lt"/>
                <a:ea typeface="+mn-ea"/>
                <a:cs typeface="+mn-cs"/>
              </a:rPr>
              <a:t> and Policy Organisation]</a:t>
            </a:r>
            <a:r>
              <a:rPr lang="el-GR" sz="1200" kern="1200" dirty="0" smtClean="0">
                <a:solidFill>
                  <a:schemeClr val="tx1"/>
                </a:solidFill>
                <a:effectLst/>
                <a:latin typeface="+mn-lt"/>
                <a:ea typeface="+mn-ea"/>
                <a:cs typeface="+mn-cs"/>
              </a:rPr>
              <a:t> gave me part-time employment, so and it was all worthwhile and both those internships together were sort of both very useful learning experiences that I’m sure helped my employability</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NB </a:t>
            </a:r>
            <a:r>
              <a:rPr lang="en-GB" sz="1200" kern="1200" dirty="0" smtClean="0">
                <a:solidFill>
                  <a:schemeClr val="tx1"/>
                </a:solidFill>
                <a:effectLst/>
                <a:latin typeface="+mn-lt"/>
                <a:ea typeface="+mn-ea"/>
                <a:cs typeface="+mn-cs"/>
              </a:rPr>
              <a:t>Time and again, we get this cumulative stories..</a:t>
            </a:r>
            <a:endParaRPr lang="en-GB" dirty="0"/>
          </a:p>
        </p:txBody>
      </p:sp>
      <p:sp>
        <p:nvSpPr>
          <p:cNvPr id="4" name="Slide Number Placeholder 3"/>
          <p:cNvSpPr>
            <a:spLocks noGrp="1"/>
          </p:cNvSpPr>
          <p:nvPr>
            <p:ph type="sldNum" sz="quarter" idx="10"/>
          </p:nvPr>
        </p:nvSpPr>
        <p:spPr/>
        <p:txBody>
          <a:bodyPr/>
          <a:lstStyle/>
          <a:p>
            <a:fld id="{511D0971-1799-6143-96B4-D5FE641DCF38}" type="slidenum">
              <a:rPr lang="en-US" smtClean="0"/>
              <a:t>11</a:t>
            </a:fld>
            <a:endParaRPr lang="en-US"/>
          </a:p>
        </p:txBody>
      </p:sp>
    </p:spTree>
    <p:extLst>
      <p:ext uri="{BB962C8B-B14F-4D97-AF65-F5344CB8AC3E}">
        <p14:creationId xmlns:p14="http://schemas.microsoft.com/office/powerpoint/2010/main" val="1066918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 a dissatisfied graduate – she clearly enjoys</a:t>
            </a:r>
            <a:r>
              <a:rPr lang="en-GB" baseline="0" dirty="0" smtClean="0"/>
              <a:t> her job and is good at it – but choices were restricted.</a:t>
            </a:r>
            <a:endParaRPr lang="en-GB" dirty="0"/>
          </a:p>
        </p:txBody>
      </p:sp>
      <p:sp>
        <p:nvSpPr>
          <p:cNvPr id="4" name="Slide Number Placeholder 3"/>
          <p:cNvSpPr>
            <a:spLocks noGrp="1"/>
          </p:cNvSpPr>
          <p:nvPr>
            <p:ph type="sldNum" sz="quarter" idx="10"/>
          </p:nvPr>
        </p:nvSpPr>
        <p:spPr/>
        <p:txBody>
          <a:bodyPr/>
          <a:lstStyle/>
          <a:p>
            <a:fld id="{511D0971-1799-6143-96B4-D5FE641DCF38}" type="slidenum">
              <a:rPr lang="en-US" smtClean="0"/>
              <a:t>12</a:t>
            </a:fld>
            <a:endParaRPr lang="en-US"/>
          </a:p>
        </p:txBody>
      </p:sp>
    </p:spTree>
    <p:extLst>
      <p:ext uri="{BB962C8B-B14F-4D97-AF65-F5344CB8AC3E}">
        <p14:creationId xmlns:p14="http://schemas.microsoft.com/office/powerpoint/2010/main" val="1100079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a:t>
            </a:r>
            <a:r>
              <a:rPr lang="en-US" baseline="0" dirty="0" smtClean="0"/>
              <a:t> went on to get an admin job in a Marketing consultancy and had now been able to transfer within that </a:t>
            </a:r>
            <a:r>
              <a:rPr lang="en-US" baseline="0" dirty="0" err="1" smtClean="0"/>
              <a:t>organisation</a:t>
            </a:r>
            <a:r>
              <a:rPr lang="en-US" baseline="0" dirty="0" smtClean="0"/>
              <a:t> to a graduate marketing role, from which she hopes to build her career to be able to move at some stage to a marketing role in the Heritage sector – in which she maintains some voluntary work activity. </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13</a:t>
            </a:fld>
            <a:endParaRPr lang="en-US"/>
          </a:p>
        </p:txBody>
      </p:sp>
    </p:spTree>
    <p:extLst>
      <p:ext uri="{BB962C8B-B14F-4D97-AF65-F5344CB8AC3E}">
        <p14:creationId xmlns:p14="http://schemas.microsoft.com/office/powerpoint/2010/main" val="995753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NB Added value of overseas placements.</a:t>
            </a:r>
            <a:r>
              <a:rPr lang="en-GB" sz="1200" kern="1200" dirty="0" smtClean="0">
                <a:solidFill>
                  <a:schemeClr val="tx1"/>
                </a:solidFill>
                <a:effectLst/>
                <a:latin typeface="+mn-lt"/>
                <a:ea typeface="+mn-ea"/>
                <a:cs typeface="+mn-cs"/>
              </a:rPr>
              <a:t> [Most useful aspect of experience?] ‘It would have been the client interaction more than anything… it’s also just generally getting used to the type of working environment that I have every day today I suppose, you know, it’s the way to interact with colleagues, I think the fact that I went abroad was one of the bigger things I think you know, living in a foreign country, learning another language and trying to, I didn’t have to speak another language in the actual company, that was English based, but just generally I think, I learned a lot more by putting myself out there as much as I did for the job that I did, if that makes sense’.</a:t>
            </a:r>
          </a:p>
          <a:p>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14</a:t>
            </a:fld>
            <a:endParaRPr lang="en-US"/>
          </a:p>
        </p:txBody>
      </p:sp>
    </p:spTree>
    <p:extLst>
      <p:ext uri="{BB962C8B-B14F-4D97-AF65-F5344CB8AC3E}">
        <p14:creationId xmlns:p14="http://schemas.microsoft.com/office/powerpoint/2010/main" val="25805225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effectLst/>
              </a:rPr>
              <a:t>“…So after that, in 2009, I had another friend who had contacts in an advertising firm that was based in London, so I offered to go down again for another two weeks. It was completely unpaid, there were no expenses or anything [but] I [wanted</a:t>
            </a:r>
            <a:r>
              <a:rPr lang="en-GB" baseline="0" dirty="0" smtClean="0">
                <a:effectLst/>
              </a:rPr>
              <a:t> to </a:t>
            </a:r>
            <a:r>
              <a:rPr lang="en-GB" dirty="0" smtClean="0">
                <a:effectLst/>
              </a:rPr>
              <a:t>work there], because some of the clients that they had, and find out a bit about their agency, so I went down to London.  Thankfully I had a friend who had an apartment there so I stayed with them [</a:t>
            </a:r>
            <a:r>
              <a:rPr lang="en-GB" i="1" dirty="0" smtClean="0">
                <a:effectLst/>
              </a:rPr>
              <a:t>sic</a:t>
            </a:r>
            <a:r>
              <a:rPr lang="en-GB" dirty="0" smtClean="0">
                <a:effectLst/>
              </a:rPr>
              <a:t>].  And that was entirely self-funded to go down there, do my own travel and things and work on some of the work they were doing down there”.</a:t>
            </a:r>
          </a:p>
          <a:p>
            <a:r>
              <a:rPr lang="en-GB" dirty="0" smtClean="0">
                <a:effectLst/>
              </a:rPr>
              <a:t>[</a:t>
            </a:r>
            <a:r>
              <a:rPr lang="en-GB" b="1" dirty="0" smtClean="0">
                <a:effectLst/>
              </a:rPr>
              <a:t>Interviewer</a:t>
            </a:r>
            <a:r>
              <a:rPr lang="en-GB" dirty="0" smtClean="0">
                <a:effectLst/>
              </a:rPr>
              <a:t>:” When you say self-funded, your parents presumably helped you with this, did they?”</a:t>
            </a:r>
          </a:p>
          <a:p>
            <a:r>
              <a:rPr lang="en-GB" dirty="0" smtClean="0">
                <a:effectLst/>
              </a:rPr>
              <a:t>[</a:t>
            </a:r>
            <a:r>
              <a:rPr lang="en-GB" b="1" dirty="0" smtClean="0">
                <a:effectLst/>
              </a:rPr>
              <a:t>Respondent] ‘</a:t>
            </a:r>
            <a:r>
              <a:rPr lang="en-GB" dirty="0" smtClean="0">
                <a:effectLst/>
              </a:rPr>
              <a:t>Yes, so they helped me with some of the expenses and some of it I paid for myself…[..].. so later in 2009 I went and worked in a PR agency in London for a month and that actually came through [my] University.  They sent an email round to say this PR firm would be looking for any graduates that would be willing to go to London for a month and work with them, almost a graduate scheme, but there was no guarantee of a job at the end of it or anything like that. So I applied for that, sent my CV, said why I would be interested in it, and ended up getting that position, so again went down to London for a month and worked for this PR firm down there’.</a:t>
            </a:r>
          </a:p>
          <a:p>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15</a:t>
            </a:fld>
            <a:endParaRPr lang="en-US"/>
          </a:p>
        </p:txBody>
      </p:sp>
    </p:spTree>
    <p:extLst>
      <p:ext uri="{BB962C8B-B14F-4D97-AF65-F5344CB8AC3E}">
        <p14:creationId xmlns:p14="http://schemas.microsoft.com/office/powerpoint/2010/main" val="1123890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examples</a:t>
            </a:r>
            <a:r>
              <a:rPr lang="en-US" baseline="0" dirty="0" smtClean="0"/>
              <a:t> of non-exploitative internship, where both parties gained – reflecting skills and knowledge in demand in sectors where the </a:t>
            </a:r>
            <a:r>
              <a:rPr lang="en-US" baseline="0" dirty="0" err="1" smtClean="0"/>
              <a:t>organisations</a:t>
            </a:r>
            <a:r>
              <a:rPr lang="en-US" baseline="0" dirty="0" smtClean="0"/>
              <a:t> could afford to fund the interns appropriately. Almost certainly related to longer—term recruitment plans (as the second one shows).</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16</a:t>
            </a:fld>
            <a:endParaRPr lang="en-US"/>
          </a:p>
        </p:txBody>
      </p:sp>
    </p:spTree>
    <p:extLst>
      <p:ext uri="{BB962C8B-B14F-4D97-AF65-F5344CB8AC3E}">
        <p14:creationId xmlns:p14="http://schemas.microsoft.com/office/powerpoint/2010/main" val="40427657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Self-explanatory</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17</a:t>
            </a:fld>
            <a:endParaRPr lang="en-US"/>
          </a:p>
        </p:txBody>
      </p:sp>
    </p:spTree>
    <p:extLst>
      <p:ext uri="{BB962C8B-B14F-4D97-AF65-F5344CB8AC3E}">
        <p14:creationId xmlns:p14="http://schemas.microsoft.com/office/powerpoint/2010/main" val="3269159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This is an example of a very well-</a:t>
            </a:r>
            <a:r>
              <a:rPr lang="en-US" b="1" dirty="0" err="1" smtClean="0"/>
              <a:t>organised</a:t>
            </a:r>
            <a:r>
              <a:rPr lang="en-US" b="1" baseline="0" dirty="0" smtClean="0"/>
              <a:t> an ambitious young man who approached career-planning very systematically </a:t>
            </a:r>
            <a:r>
              <a:rPr lang="en-US" baseline="0" dirty="0" smtClean="0"/>
              <a:t>– and clearly had family support that enabled him to take advantage of opportunities.  He is now a PhD student  ‘</a:t>
            </a:r>
            <a:r>
              <a:rPr lang="el-GR" sz="1200" kern="1200" dirty="0" smtClean="0">
                <a:solidFill>
                  <a:schemeClr val="tx1"/>
                </a:solidFill>
                <a:effectLst/>
                <a:latin typeface="+mn-lt"/>
                <a:ea typeface="+mn-ea"/>
                <a:cs typeface="+mn-cs"/>
              </a:rPr>
              <a:t>So I did a PhD because through my undergraduate degree I became more and more aware of the interest in the pharmaceutical science, so the modules, and I also did my final year dissertation in a pharmaceutics based area, and then when I was doing my internship year in industry I </a:t>
            </a:r>
            <a:r>
              <a:rPr lang="el-GR" sz="1200" i="1" kern="1200" dirty="0" smtClean="0">
                <a:solidFill>
                  <a:schemeClr val="tx1"/>
                </a:solidFill>
                <a:effectLst/>
                <a:latin typeface="+mn-lt"/>
                <a:ea typeface="+mn-ea"/>
                <a:cs typeface="+mn-cs"/>
              </a:rPr>
              <a:t>knew</a:t>
            </a:r>
            <a:r>
              <a:rPr lang="el-GR" sz="1200" kern="1200" dirty="0" smtClean="0">
                <a:solidFill>
                  <a:schemeClr val="tx1"/>
                </a:solidFill>
                <a:effectLst/>
                <a:latin typeface="+mn-lt"/>
                <a:ea typeface="+mn-ea"/>
                <a:cs typeface="+mn-cs"/>
              </a:rPr>
              <a:t> this was the area I wanted to go into after qualifying, so I asked colleagues </a:t>
            </a:r>
            <a:r>
              <a:rPr lang="el-GR" sz="1200" b="1" kern="1200" dirty="0" smtClean="0">
                <a:solidFill>
                  <a:schemeClr val="tx1"/>
                </a:solidFill>
                <a:effectLst/>
                <a:latin typeface="+mn-lt"/>
                <a:ea typeface="+mn-ea"/>
                <a:cs typeface="+mn-cs"/>
              </a:rPr>
              <a:t>and my mentor </a:t>
            </a:r>
            <a:r>
              <a:rPr lang="el-GR" sz="1200" kern="1200" dirty="0" smtClean="0">
                <a:solidFill>
                  <a:schemeClr val="tx1"/>
                </a:solidFill>
                <a:effectLst/>
                <a:latin typeface="+mn-lt"/>
                <a:ea typeface="+mn-ea"/>
                <a:cs typeface="+mn-cs"/>
              </a:rPr>
              <a:t>what’s the best way to pursue a career in industry and they said a PhD </a:t>
            </a:r>
            <a:r>
              <a:rPr lang="en-GB" sz="1200" kern="1200" dirty="0" smtClean="0">
                <a:solidFill>
                  <a:schemeClr val="tx1"/>
                </a:solidFill>
                <a:effectLst/>
                <a:latin typeface="+mn-lt"/>
                <a:ea typeface="+mn-ea"/>
                <a:cs typeface="+mn-cs"/>
              </a:rPr>
              <a:t>..[allows you to avoid]</a:t>
            </a:r>
            <a:r>
              <a:rPr lang="el-GR" sz="1200" kern="1200" dirty="0" smtClean="0">
                <a:solidFill>
                  <a:schemeClr val="tx1"/>
                </a:solidFill>
                <a:effectLst/>
                <a:latin typeface="+mn-lt"/>
                <a:ea typeface="+mn-ea"/>
                <a:cs typeface="+mn-cs"/>
              </a:rPr>
              <a:t>is kind of a, not a </a:t>
            </a:r>
            <a:r>
              <a:rPr lang="el-GR" sz="1200" i="1" kern="1200" dirty="0" smtClean="0">
                <a:solidFill>
                  <a:schemeClr val="tx1"/>
                </a:solidFill>
                <a:effectLst/>
                <a:latin typeface="+mn-lt"/>
                <a:ea typeface="+mn-ea"/>
                <a:cs typeface="+mn-cs"/>
              </a:rPr>
              <a:t>must</a:t>
            </a:r>
            <a:r>
              <a:rPr lang="el-GR" sz="1200" kern="1200" dirty="0" smtClean="0">
                <a:solidFill>
                  <a:schemeClr val="tx1"/>
                </a:solidFill>
                <a:effectLst/>
                <a:latin typeface="+mn-lt"/>
                <a:ea typeface="+mn-ea"/>
                <a:cs typeface="+mn-cs"/>
              </a:rPr>
              <a:t> but it allows you to go</a:t>
            </a:r>
            <a:r>
              <a:rPr lang="en-GB" sz="1200" kern="1200" baseline="0" dirty="0" smtClean="0">
                <a:solidFill>
                  <a:schemeClr val="tx1"/>
                </a:solidFill>
                <a:effectLst/>
                <a:latin typeface="+mn-lt"/>
                <a:ea typeface="+mn-ea"/>
                <a:cs typeface="+mn-cs"/>
              </a:rPr>
              <a:t> [beyond]</a:t>
            </a:r>
            <a:r>
              <a:rPr lang="el-GR" sz="1200" kern="1200" dirty="0" smtClean="0">
                <a:solidFill>
                  <a:schemeClr val="tx1"/>
                </a:solidFill>
                <a:effectLst/>
                <a:latin typeface="+mn-lt"/>
                <a:ea typeface="+mn-ea"/>
                <a:cs typeface="+mn-cs"/>
              </a:rPr>
              <a:t> glass ceiling so to say, you wouldn’t be able to work up past a certain level and also I realised that I was young, didn’t have any responsibilities or financial worries, I enjoyed the science aspect and gaining that knowledge and becoming an independent scientist …</a:t>
            </a:r>
            <a:r>
              <a:rPr lang="en-GB" sz="1200" kern="120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a:t>
            </a:r>
            <a:r>
              <a:rPr lang="el-GR" sz="1200" kern="1200" dirty="0" smtClean="0">
                <a:solidFill>
                  <a:schemeClr val="tx1"/>
                </a:solidFill>
                <a:effectLst/>
                <a:latin typeface="+mn-lt"/>
                <a:ea typeface="+mn-ea"/>
                <a:cs typeface="+mn-cs"/>
              </a:rPr>
              <a:t> Also from</a:t>
            </a:r>
            <a:r>
              <a:rPr lang="en-GB" sz="1200" kern="1200" dirty="0" smtClean="0">
                <a:solidFill>
                  <a:schemeClr val="tx1"/>
                </a:solidFill>
                <a:effectLst/>
                <a:latin typeface="+mn-lt"/>
                <a:ea typeface="+mn-ea"/>
                <a:cs typeface="+mn-cs"/>
              </a:rPr>
              <a:t> [International </a:t>
            </a:r>
            <a:r>
              <a:rPr lang="en-GB" sz="1200" kern="1200" dirty="0" err="1" smtClean="0">
                <a:solidFill>
                  <a:schemeClr val="tx1"/>
                </a:solidFill>
                <a:effectLst/>
                <a:latin typeface="+mn-lt"/>
                <a:ea typeface="+mn-ea"/>
                <a:cs typeface="+mn-cs"/>
              </a:rPr>
              <a:t>Pharma</a:t>
            </a:r>
            <a:r>
              <a:rPr lang="en-GB" sz="1200" kern="1200" dirty="0" smtClean="0">
                <a:solidFill>
                  <a:schemeClr val="tx1"/>
                </a:solidFill>
                <a:effectLst/>
                <a:latin typeface="+mn-lt"/>
                <a:ea typeface="+mn-ea"/>
                <a:cs typeface="+mn-cs"/>
              </a:rPr>
              <a:t> Company]</a:t>
            </a:r>
            <a:r>
              <a:rPr lang="el-GR" sz="1200" kern="1200" dirty="0" smtClean="0">
                <a:solidFill>
                  <a:schemeClr val="tx1"/>
                </a:solidFill>
                <a:effectLst/>
                <a:latin typeface="+mn-lt"/>
                <a:ea typeface="+mn-ea"/>
                <a:cs typeface="+mn-cs"/>
              </a:rPr>
              <a:t>, they gave me the opportunity to interact with international colleagues by, in the European sites by teleconferences and email, by projects I was working on and I think that’s got, that’s how I got a bit of an </a:t>
            </a:r>
            <a:r>
              <a:rPr lang="el-GR" sz="1200" b="1" kern="1200" dirty="0" smtClean="0">
                <a:solidFill>
                  <a:schemeClr val="tx1"/>
                </a:solidFill>
                <a:effectLst/>
                <a:latin typeface="+mn-lt"/>
                <a:ea typeface="+mn-ea"/>
                <a:cs typeface="+mn-cs"/>
              </a:rPr>
              <a:t>international</a:t>
            </a:r>
            <a:r>
              <a:rPr lang="el-GR" sz="1200" kern="1200" dirty="0" smtClean="0">
                <a:solidFill>
                  <a:schemeClr val="tx1"/>
                </a:solidFill>
                <a:effectLst/>
                <a:latin typeface="+mn-lt"/>
                <a:ea typeface="+mn-ea"/>
                <a:cs typeface="+mn-cs"/>
              </a:rPr>
              <a:t> flavour was that working which had, and </a:t>
            </a:r>
            <a:r>
              <a:rPr lang="el-GR" sz="1200" b="1" kern="1200" dirty="0" smtClean="0">
                <a:solidFill>
                  <a:schemeClr val="tx1"/>
                </a:solidFill>
                <a:effectLst/>
                <a:latin typeface="+mn-lt"/>
                <a:ea typeface="+mn-ea"/>
                <a:cs typeface="+mn-cs"/>
              </a:rPr>
              <a:t>also I was able to go to a couple of their sites to talk to other colleagues about how they got to their positions </a:t>
            </a:r>
            <a:r>
              <a:rPr lang="el-GR" sz="1200" kern="1200" dirty="0" smtClean="0">
                <a:solidFill>
                  <a:schemeClr val="tx1"/>
                </a:solidFill>
                <a:effectLst/>
                <a:latin typeface="+mn-lt"/>
                <a:ea typeface="+mn-ea"/>
                <a:cs typeface="+mn-cs"/>
              </a:rPr>
              <a:t>and things like that</a:t>
            </a:r>
            <a:r>
              <a:rPr lang="en-GB" sz="1200" kern="1200" dirty="0" smtClean="0">
                <a:solidFill>
                  <a:schemeClr val="tx1"/>
                </a:solidFill>
                <a:effectLst/>
                <a:latin typeface="+mn-lt"/>
                <a:ea typeface="+mn-ea"/>
                <a:cs typeface="+mn-cs"/>
              </a:rPr>
              <a:t>..[NB grooming for international</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careeer</a:t>
            </a:r>
            <a:r>
              <a:rPr lang="en-GB" sz="1200" kern="1200" baseline="0" dirty="0" smtClean="0">
                <a:solidFill>
                  <a:schemeClr val="tx1"/>
                </a:solidFill>
                <a:effectLst/>
                <a:latin typeface="+mn-lt"/>
                <a:ea typeface="+mn-ea"/>
                <a:cs typeface="+mn-cs"/>
              </a:rPr>
              <a:t>].</a:t>
            </a:r>
            <a:r>
              <a:rPr lang="el-GR"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18</a:t>
            </a:fld>
            <a:endParaRPr lang="en-US"/>
          </a:p>
        </p:txBody>
      </p:sp>
    </p:spTree>
    <p:extLst>
      <p:ext uri="{BB962C8B-B14F-4D97-AF65-F5344CB8AC3E}">
        <p14:creationId xmlns:p14="http://schemas.microsoft.com/office/powerpoint/2010/main" val="1058193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19</a:t>
            </a:fld>
            <a:endParaRPr lang="en-US"/>
          </a:p>
        </p:txBody>
      </p:sp>
    </p:spTree>
    <p:extLst>
      <p:ext uri="{BB962C8B-B14F-4D97-AF65-F5344CB8AC3E}">
        <p14:creationId xmlns:p14="http://schemas.microsoft.com/office/powerpoint/2010/main" val="4054379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 what exactly constitutes an internship? (Or maybe this will already have been thoroughly defined by previous speakers, I hope!).</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2</a:t>
            </a:fld>
            <a:endParaRPr lang="en-US"/>
          </a:p>
        </p:txBody>
      </p:sp>
    </p:spTree>
    <p:extLst>
      <p:ext uri="{BB962C8B-B14F-4D97-AF65-F5344CB8AC3E}">
        <p14:creationId xmlns:p14="http://schemas.microsoft.com/office/powerpoint/2010/main" val="23430191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Classic Law story – where unpaid work is absolutely</a:t>
            </a:r>
            <a:r>
              <a:rPr lang="en-US" baseline="0" dirty="0" smtClean="0"/>
              <a:t> essential prerequisite to getting into the profession. In fact, this young woman managed to get a paralegal post as a result of these experiences and, having proved herself in that firm, is now on a proper training contract to enable her to transfer to full professional status as a solicitor.  She comes from a (middle class) minority ethnic </a:t>
            </a:r>
            <a:r>
              <a:rPr lang="en-US" baseline="0" dirty="0" err="1" smtClean="0"/>
              <a:t>backgound</a:t>
            </a:r>
            <a:r>
              <a:rPr lang="en-US" baseline="0" dirty="0" smtClean="0"/>
              <a:t>, which probably explains why she did no wok experience as a student, but is likely to also have made her attractive to employers interested in increasing employment diversity. </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20</a:t>
            </a:fld>
            <a:endParaRPr lang="en-US"/>
          </a:p>
        </p:txBody>
      </p:sp>
    </p:spTree>
    <p:extLst>
      <p:ext uri="{BB962C8B-B14F-4D97-AF65-F5344CB8AC3E}">
        <p14:creationId xmlns:p14="http://schemas.microsoft.com/office/powerpoint/2010/main" val="28551119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Self-explanatory. Next example a view from the inside, once grad had got job…</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21</a:t>
            </a:fld>
            <a:endParaRPr lang="en-US"/>
          </a:p>
        </p:txBody>
      </p:sp>
    </p:spTree>
    <p:extLst>
      <p:ext uri="{BB962C8B-B14F-4D97-AF65-F5344CB8AC3E}">
        <p14:creationId xmlns:p14="http://schemas.microsoft.com/office/powerpoint/2010/main" val="4962831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it worked</a:t>
            </a:r>
            <a:r>
              <a:rPr lang="en-US" baseline="0" dirty="0" smtClean="0"/>
              <a:t> for the graduate too, and it is clear that this kind of opportunity </a:t>
            </a:r>
            <a:r>
              <a:rPr lang="en-US" i="1" baseline="0" dirty="0" smtClean="0"/>
              <a:t>does </a:t>
            </a:r>
            <a:r>
              <a:rPr lang="en-US" i="0" baseline="0" dirty="0" smtClean="0"/>
              <a:t> strengthen CVs, as the next slide shows, interestingly in terms of what may work better than other options…</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22</a:t>
            </a:fld>
            <a:endParaRPr lang="en-US"/>
          </a:p>
        </p:txBody>
      </p:sp>
    </p:spTree>
    <p:extLst>
      <p:ext uri="{BB962C8B-B14F-4D97-AF65-F5344CB8AC3E}">
        <p14:creationId xmlns:p14="http://schemas.microsoft.com/office/powerpoint/2010/main" val="26045403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flashing this up to show that it is the structured, paid work experience that seems to pay greatest dividends,</a:t>
            </a:r>
            <a:r>
              <a:rPr lang="en-US" baseline="0" dirty="0" smtClean="0"/>
              <a:t> going on the subjective assessment of the respondents. We know that those with paid work experiences are also more likely to be in graduate jobs and will also look at other indicators of ‘good job for the paper, including earnings and satisfaction with career to date</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23</a:t>
            </a:fld>
            <a:endParaRPr lang="en-US"/>
          </a:p>
        </p:txBody>
      </p:sp>
    </p:spTree>
    <p:extLst>
      <p:ext uri="{BB962C8B-B14F-4D97-AF65-F5344CB8AC3E}">
        <p14:creationId xmlns:p14="http://schemas.microsoft.com/office/powerpoint/2010/main" val="13190874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24</a:t>
            </a:fld>
            <a:endParaRPr lang="en-US"/>
          </a:p>
        </p:txBody>
      </p:sp>
    </p:spTree>
    <p:extLst>
      <p:ext uri="{BB962C8B-B14F-4D97-AF65-F5344CB8AC3E}">
        <p14:creationId xmlns:p14="http://schemas.microsoft.com/office/powerpoint/2010/main" val="2374566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will be interesting to get insights on employers’ perspective on internships and work experience placements Paths2Work</a:t>
            </a:r>
            <a:r>
              <a:rPr lang="en-US" baseline="0" dirty="0" smtClean="0"/>
              <a:t> sub-project 4 interviews with employers.</a:t>
            </a:r>
            <a:r>
              <a:rPr lang="en-US" dirty="0" smtClean="0"/>
              <a:t>.</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3</a:t>
            </a:fld>
            <a:endParaRPr lang="en-US"/>
          </a:p>
        </p:txBody>
      </p:sp>
    </p:spTree>
    <p:extLst>
      <p:ext uri="{BB962C8B-B14F-4D97-AF65-F5344CB8AC3E}">
        <p14:creationId xmlns:p14="http://schemas.microsoft.com/office/powerpoint/2010/main" val="3305088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a few insights from Futuretrack (where we collected an enormous among of valuable data but didn’t always</a:t>
            </a:r>
            <a:r>
              <a:rPr lang="en-US" baseline="0" dirty="0" smtClean="0"/>
              <a:t> ask the right questions…)</a:t>
            </a:r>
            <a:r>
              <a:rPr lang="en-US" dirty="0" smtClean="0"/>
              <a:t>.</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4</a:t>
            </a:fld>
            <a:endParaRPr lang="en-US"/>
          </a:p>
        </p:txBody>
      </p:sp>
    </p:spTree>
    <p:extLst>
      <p:ext uri="{BB962C8B-B14F-4D97-AF65-F5344CB8AC3E}">
        <p14:creationId xmlns:p14="http://schemas.microsoft.com/office/powerpoint/2010/main" val="2077620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Focus</a:t>
            </a:r>
            <a:r>
              <a:rPr lang="en-US" baseline="0" dirty="0" smtClean="0"/>
              <a:t> is on subject studied and type of HEI attended, both of which had significant impact </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5</a:t>
            </a:fld>
            <a:endParaRPr lang="en-US"/>
          </a:p>
        </p:txBody>
      </p:sp>
    </p:spTree>
    <p:extLst>
      <p:ext uri="{BB962C8B-B14F-4D97-AF65-F5344CB8AC3E}">
        <p14:creationId xmlns:p14="http://schemas.microsoft.com/office/powerpoint/2010/main" val="4087765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Analysis indicated that socio-economic background was strongly related to whether students did paid work, unpaid work or voluntary work – and whether they worked for career-related reasons or simply to earn</a:t>
            </a:r>
            <a:r>
              <a:rPr lang="en-US" baseline="0" dirty="0" smtClean="0"/>
              <a:t>. The following slide shows SES relate to unpaid work as students.  </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6</a:t>
            </a:fld>
            <a:endParaRPr lang="en-US"/>
          </a:p>
        </p:txBody>
      </p:sp>
    </p:spTree>
    <p:extLst>
      <p:ext uri="{BB962C8B-B14F-4D97-AF65-F5344CB8AC3E}">
        <p14:creationId xmlns:p14="http://schemas.microsoft.com/office/powerpoint/2010/main" val="853201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Self-explanatory, really!</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7</a:t>
            </a:fld>
            <a:endParaRPr lang="en-US"/>
          </a:p>
        </p:txBody>
      </p:sp>
    </p:spTree>
    <p:extLst>
      <p:ext uri="{BB962C8B-B14F-4D97-AF65-F5344CB8AC3E}">
        <p14:creationId xmlns:p14="http://schemas.microsoft.com/office/powerpoint/2010/main" val="3598951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Ditto…but now I will move on to the qualitative work undertaken for Paths2Work…</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8</a:t>
            </a:fld>
            <a:endParaRPr lang="en-US"/>
          </a:p>
        </p:txBody>
      </p:sp>
    </p:spTree>
    <p:extLst>
      <p:ext uri="{BB962C8B-B14F-4D97-AF65-F5344CB8AC3E}">
        <p14:creationId xmlns:p14="http://schemas.microsoft.com/office/powerpoint/2010/main" val="3523836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going to provide some examples to illustrate these</a:t>
            </a:r>
            <a:r>
              <a:rPr lang="en-US" baseline="0" dirty="0" smtClean="0"/>
              <a:t> points...</a:t>
            </a:r>
            <a:r>
              <a:rPr lang="en-US" dirty="0" smtClean="0"/>
              <a:t> </a:t>
            </a:r>
            <a:endParaRPr lang="en-US" dirty="0"/>
          </a:p>
        </p:txBody>
      </p:sp>
      <p:sp>
        <p:nvSpPr>
          <p:cNvPr id="4" name="Slide Number Placeholder 3"/>
          <p:cNvSpPr>
            <a:spLocks noGrp="1"/>
          </p:cNvSpPr>
          <p:nvPr>
            <p:ph type="sldNum" sz="quarter" idx="10"/>
          </p:nvPr>
        </p:nvSpPr>
        <p:spPr/>
        <p:txBody>
          <a:bodyPr/>
          <a:lstStyle/>
          <a:p>
            <a:fld id="{8C667217-E941-0B46-93DE-C404D5C0654F}" type="slidenum">
              <a:rPr lang="en-US" smtClean="0"/>
              <a:t>9</a:t>
            </a:fld>
            <a:endParaRPr lang="en-US"/>
          </a:p>
        </p:txBody>
      </p:sp>
    </p:spTree>
    <p:extLst>
      <p:ext uri="{BB962C8B-B14F-4D97-AF65-F5344CB8AC3E}">
        <p14:creationId xmlns:p14="http://schemas.microsoft.com/office/powerpoint/2010/main" val="1243211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6E6027F-55F5-2F45-BE3E-816FAB50E6D3}" type="datetimeFigureOut">
              <a:rPr lang="en-US" smtClean="0"/>
              <a:t>4/14/2016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2875479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6E6027F-55F5-2F45-BE3E-816FAB50E6D3}" type="datetimeFigureOut">
              <a:rPr lang="en-US" smtClean="0"/>
              <a:t>4/14/2016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1201546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6E6027F-55F5-2F45-BE3E-816FAB50E6D3}" type="datetimeFigureOut">
              <a:rPr lang="en-US" smtClean="0"/>
              <a:t>4/14/2016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2227569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6E6027F-55F5-2F45-BE3E-816FAB50E6D3}" type="datetimeFigureOut">
              <a:rPr lang="en-US" smtClean="0"/>
              <a:t>4/14/2016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1242722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6E6027F-55F5-2F45-BE3E-816FAB50E6D3}" type="datetimeFigureOut">
              <a:rPr lang="en-US" smtClean="0"/>
              <a:t>4/14/2016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1596234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6E6027F-55F5-2F45-BE3E-816FAB50E6D3}" type="datetimeFigureOut">
              <a:rPr lang="en-US" smtClean="0"/>
              <a:t>4/14/2016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2360632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6E6027F-55F5-2F45-BE3E-816FAB50E6D3}" type="datetimeFigureOut">
              <a:rPr lang="en-US" smtClean="0"/>
              <a:t>4/14/2016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3030205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6E6027F-55F5-2F45-BE3E-816FAB50E6D3}" type="datetimeFigureOut">
              <a:rPr lang="en-US" smtClean="0"/>
              <a:t>4/14/2016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2646101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E6027F-55F5-2F45-BE3E-816FAB50E6D3}" type="datetimeFigureOut">
              <a:rPr lang="en-US" smtClean="0"/>
              <a:t>4/14/2016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1259424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6E6027F-55F5-2F45-BE3E-816FAB50E6D3}" type="datetimeFigureOut">
              <a:rPr lang="en-US" smtClean="0"/>
              <a:t>4/14/2016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2750994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6E6027F-55F5-2F45-BE3E-816FAB50E6D3}" type="datetimeFigureOut">
              <a:rPr lang="en-US" smtClean="0"/>
              <a:t>4/14/2016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976AFB-E947-2B4B-AEC4-0C23AA8F54A7}" type="slidenum">
              <a:rPr lang="en-US" smtClean="0"/>
              <a:t>‹#›</a:t>
            </a:fld>
            <a:endParaRPr lang="en-US"/>
          </a:p>
        </p:txBody>
      </p:sp>
    </p:spTree>
    <p:extLst>
      <p:ext uri="{BB962C8B-B14F-4D97-AF65-F5344CB8AC3E}">
        <p14:creationId xmlns:p14="http://schemas.microsoft.com/office/powerpoint/2010/main" val="4131710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E6027F-55F5-2F45-BE3E-816FAB50E6D3}" type="datetimeFigureOut">
              <a:rPr lang="en-US" smtClean="0"/>
              <a:t>4/14/2016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976AFB-E947-2B4B-AEC4-0C23AA8F54A7}" type="slidenum">
              <a:rPr lang="en-US" smtClean="0"/>
              <a:t>‹#›</a:t>
            </a:fld>
            <a:endParaRPr lang="en-US"/>
          </a:p>
        </p:txBody>
      </p:sp>
    </p:spTree>
    <p:extLst>
      <p:ext uri="{BB962C8B-B14F-4D97-AF65-F5344CB8AC3E}">
        <p14:creationId xmlns:p14="http://schemas.microsoft.com/office/powerpoint/2010/main" val="3367942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warwick.ac.uk/paths2work" TargetMode="External"/><Relationship Id="rId7" Type="http://schemas.openxmlformats.org/officeDocument/2006/relationships/image" Target="../media/image6.jpeg"/><Relationship Id="rId2" Type="http://schemas.openxmlformats.org/officeDocument/2006/relationships/hyperlink" Target="http://www.warwick.ac.uk/futuretrack" TargetMode="Externa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mailto:.Tzanakou@warwick.ac.uk" TargetMode="External"/><Relationship Id="rId4" Type="http://schemas.openxmlformats.org/officeDocument/2006/relationships/hyperlink" Target="mailto:Kate.Purcell@warwick.ac.uk"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package" Target="../embeddings/Microsoft_Word_Document1.docx"/><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package" Target="../embeddings/Microsoft_Excel_Worksheet2.xlsx"/><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3765" y="1419413"/>
            <a:ext cx="8606117" cy="2181038"/>
          </a:xfrm>
        </p:spPr>
        <p:txBody>
          <a:bodyPr>
            <a:normAutofit/>
          </a:bodyPr>
          <a:lstStyle/>
          <a:p>
            <a:r>
              <a:rPr lang="en-GB" sz="3200" dirty="0" smtClean="0"/>
              <a:t>Assessing </a:t>
            </a:r>
            <a:r>
              <a:rPr lang="en-GB" sz="3200" dirty="0"/>
              <a:t>the </a:t>
            </a:r>
            <a:r>
              <a:rPr lang="en-GB" sz="3200" dirty="0" smtClean="0"/>
              <a:t>impact </a:t>
            </a:r>
            <a:r>
              <a:rPr lang="en-GB" sz="3200" dirty="0"/>
              <a:t>of </a:t>
            </a:r>
            <a:r>
              <a:rPr lang="en-GB" sz="3200" dirty="0" smtClean="0"/>
              <a:t>unpaid </a:t>
            </a:r>
            <a:r>
              <a:rPr lang="en-GB" sz="3200" dirty="0"/>
              <a:t>w</a:t>
            </a:r>
            <a:r>
              <a:rPr lang="en-GB" sz="3200" dirty="0" smtClean="0"/>
              <a:t>ork</a:t>
            </a:r>
            <a:r>
              <a:rPr lang="en-GB" sz="3200" dirty="0"/>
              <a:t>, </a:t>
            </a:r>
            <a:r>
              <a:rPr lang="en-GB" sz="3200" dirty="0" smtClean="0"/>
              <a:t>work experience - and paid and unpaid  internships -  on </a:t>
            </a:r>
            <a:r>
              <a:rPr lang="en-GB" sz="3200" dirty="0"/>
              <a:t>Early Graduate Careers </a:t>
            </a:r>
            <a:endParaRPr lang="en-US" sz="3200" dirty="0"/>
          </a:p>
        </p:txBody>
      </p:sp>
      <p:sp>
        <p:nvSpPr>
          <p:cNvPr id="3" name="Subtitle 2"/>
          <p:cNvSpPr>
            <a:spLocks noGrp="1"/>
          </p:cNvSpPr>
          <p:nvPr>
            <p:ph type="subTitle" idx="1"/>
          </p:nvPr>
        </p:nvSpPr>
        <p:spPr>
          <a:xfrm>
            <a:off x="896471" y="3755162"/>
            <a:ext cx="7321176" cy="2699426"/>
          </a:xfrm>
        </p:spPr>
        <p:txBody>
          <a:bodyPr>
            <a:normAutofit fontScale="47500" lnSpcReduction="20000"/>
          </a:bodyPr>
          <a:lstStyle/>
          <a:p>
            <a:r>
              <a:rPr lang="en-GB" sz="5900" i="1" dirty="0"/>
              <a:t> </a:t>
            </a:r>
            <a:r>
              <a:rPr lang="en-US" sz="5900" dirty="0">
                <a:solidFill>
                  <a:schemeClr val="tx2"/>
                </a:solidFill>
              </a:rPr>
              <a:t>Kate </a:t>
            </a:r>
            <a:r>
              <a:rPr lang="en-US" sz="5900" dirty="0" smtClean="0">
                <a:solidFill>
                  <a:schemeClr val="tx2"/>
                </a:solidFill>
              </a:rPr>
              <a:t>Purcell</a:t>
            </a:r>
            <a:endParaRPr lang="en-GB" sz="5900" dirty="0">
              <a:solidFill>
                <a:schemeClr val="tx2"/>
              </a:solidFill>
            </a:endParaRPr>
          </a:p>
          <a:p>
            <a:r>
              <a:rPr lang="en-US" sz="3800" i="1" dirty="0"/>
              <a:t>Institute for Employment </a:t>
            </a:r>
            <a:r>
              <a:rPr lang="en-US" sz="3800" i="1" dirty="0" smtClean="0"/>
              <a:t>Research</a:t>
            </a:r>
          </a:p>
          <a:p>
            <a:r>
              <a:rPr lang="en-US" sz="5900" dirty="0" err="1" smtClean="0">
                <a:solidFill>
                  <a:srgbClr val="1F497D"/>
                </a:solidFill>
              </a:rPr>
              <a:t>Charikleia</a:t>
            </a:r>
            <a:r>
              <a:rPr lang="en-US" sz="5900" dirty="0" smtClean="0">
                <a:solidFill>
                  <a:srgbClr val="1F497D"/>
                </a:solidFill>
              </a:rPr>
              <a:t> </a:t>
            </a:r>
            <a:r>
              <a:rPr lang="en-US" sz="5900" dirty="0" err="1" smtClean="0">
                <a:solidFill>
                  <a:srgbClr val="1F497D"/>
                </a:solidFill>
              </a:rPr>
              <a:t>Tzanakou</a:t>
            </a:r>
            <a:r>
              <a:rPr lang="en-US" sz="5900" i="1" dirty="0" smtClean="0">
                <a:solidFill>
                  <a:srgbClr val="1F497D"/>
                </a:solidFill>
              </a:rPr>
              <a:t> </a:t>
            </a:r>
            <a:endParaRPr lang="en-GB" sz="5900" dirty="0">
              <a:solidFill>
                <a:srgbClr val="1F497D"/>
              </a:solidFill>
            </a:endParaRPr>
          </a:p>
          <a:p>
            <a:r>
              <a:rPr lang="en-US" sz="3800" i="1" dirty="0"/>
              <a:t>Department of Politics and International </a:t>
            </a:r>
            <a:r>
              <a:rPr lang="en-US" sz="3800" i="1" dirty="0" smtClean="0"/>
              <a:t>Studies</a:t>
            </a:r>
            <a:endParaRPr lang="en-GB" sz="3800" dirty="0" smtClean="0">
              <a:effectLst/>
            </a:endParaRPr>
          </a:p>
          <a:p>
            <a:r>
              <a:rPr lang="en-US" sz="3800" i="1" dirty="0" smtClean="0"/>
              <a:t> </a:t>
            </a:r>
            <a:r>
              <a:rPr lang="en-US" sz="3800" i="1" dirty="0"/>
              <a:t>University of </a:t>
            </a:r>
            <a:r>
              <a:rPr lang="en-US" sz="3800" i="1" dirty="0" smtClean="0"/>
              <a:t>Warwick</a:t>
            </a:r>
          </a:p>
          <a:p>
            <a:endParaRPr lang="en-US" i="1" dirty="0" smtClean="0"/>
          </a:p>
          <a:p>
            <a:r>
              <a:rPr lang="en-GB" b="1" dirty="0" smtClean="0"/>
              <a:t>Aston University, Birmingham,</a:t>
            </a:r>
            <a:endParaRPr lang="en-GB" dirty="0" smtClean="0"/>
          </a:p>
          <a:p>
            <a:r>
              <a:rPr lang="en-GB" b="1" dirty="0" smtClean="0"/>
              <a:t>Wednesday 6 - Friday 8 April 2016</a:t>
            </a:r>
            <a:endParaRPr lang="en-GB" dirty="0" smtClean="0"/>
          </a:p>
          <a:p>
            <a:endParaRPr lang="en-US" dirty="0"/>
          </a:p>
        </p:txBody>
      </p:sp>
      <p:sp>
        <p:nvSpPr>
          <p:cNvPr id="6" name="TextBox 5"/>
          <p:cNvSpPr txBox="1"/>
          <p:nvPr/>
        </p:nvSpPr>
        <p:spPr>
          <a:xfrm>
            <a:off x="313765" y="294626"/>
            <a:ext cx="8606117" cy="646331"/>
          </a:xfrm>
          <a:prstGeom prst="rect">
            <a:avLst/>
          </a:prstGeom>
          <a:noFill/>
        </p:spPr>
        <p:txBody>
          <a:bodyPr wrap="square" rtlCol="0">
            <a:spAutoFit/>
          </a:bodyPr>
          <a:lstStyle/>
          <a:p>
            <a:pPr algn="ctr"/>
            <a:r>
              <a:rPr lang="en-US" dirty="0" smtClean="0"/>
              <a:t>British Sociological Association Annual Conference 2016 </a:t>
            </a:r>
          </a:p>
          <a:p>
            <a:pPr algn="ctr"/>
            <a:r>
              <a:rPr lang="en-US" b="1" i="1" dirty="0" smtClean="0"/>
              <a:t>Global Societies, Fragmenting and Connecting</a:t>
            </a:r>
            <a:endParaRPr lang="en-US" b="1" i="1" dirty="0"/>
          </a:p>
        </p:txBody>
      </p:sp>
      <p:pic>
        <p:nvPicPr>
          <p:cNvPr id="5" name="Picture 4" descr="esrc.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8" y="0"/>
            <a:ext cx="899592" cy="820554"/>
          </a:xfrm>
          <a:prstGeom prst="rect">
            <a:avLst/>
          </a:prstGeom>
        </p:spPr>
      </p:pic>
    </p:spTree>
    <p:extLst>
      <p:ext uri="{BB962C8B-B14F-4D97-AF65-F5344CB8AC3E}">
        <p14:creationId xmlns:p14="http://schemas.microsoft.com/office/powerpoint/2010/main" val="24642036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1658" y="1145877"/>
            <a:ext cx="8020628" cy="5324535"/>
          </a:xfrm>
          <a:prstGeom prst="rect">
            <a:avLst/>
          </a:prstGeom>
        </p:spPr>
        <p:txBody>
          <a:bodyPr wrap="square">
            <a:spAutoFit/>
          </a:bodyPr>
          <a:lstStyle/>
          <a:p>
            <a:r>
              <a:rPr lang="en-GB" sz="2000" dirty="0" smtClean="0"/>
              <a:t>‘S</a:t>
            </a:r>
            <a:r>
              <a:rPr lang="el-GR" sz="2000" dirty="0" smtClean="0"/>
              <a:t>omebody </a:t>
            </a:r>
            <a:r>
              <a:rPr lang="el-GR" sz="2000" dirty="0"/>
              <a:t>gave me </a:t>
            </a:r>
            <a:r>
              <a:rPr lang="el-GR" sz="2000" b="1" dirty="0">
                <a:solidFill>
                  <a:srgbClr val="1F497D"/>
                </a:solidFill>
              </a:rPr>
              <a:t>advice on when I was younger, was the key to getting out of university wasn’t just getting the degree, it was, you know, getting the </a:t>
            </a:r>
            <a:r>
              <a:rPr lang="el-GR" sz="2000" b="1" dirty="0" smtClean="0">
                <a:solidFill>
                  <a:srgbClr val="1F497D"/>
                </a:solidFill>
              </a:rPr>
              <a:t>experience</a:t>
            </a:r>
            <a:r>
              <a:rPr lang="en-GB" sz="2000" b="1" dirty="0" smtClean="0">
                <a:solidFill>
                  <a:srgbClr val="1F497D"/>
                </a:solidFill>
              </a:rPr>
              <a:t>. </a:t>
            </a:r>
            <a:r>
              <a:rPr lang="el-GR" sz="2000" b="1" dirty="0" smtClean="0">
                <a:solidFill>
                  <a:srgbClr val="1F497D"/>
                </a:solidFill>
              </a:rPr>
              <a:t> </a:t>
            </a:r>
            <a:r>
              <a:rPr lang="el-GR" sz="2000" dirty="0"/>
              <a:t>I made sure that I did, I did get experience, and I did a </a:t>
            </a:r>
            <a:r>
              <a:rPr lang="el-GR" sz="2000" dirty="0" smtClean="0"/>
              <a:t>couple</a:t>
            </a:r>
            <a:r>
              <a:rPr lang="en-GB" sz="2000" dirty="0" smtClean="0"/>
              <a:t> -</a:t>
            </a:r>
            <a:r>
              <a:rPr lang="el-GR" sz="2000" dirty="0" smtClean="0"/>
              <a:t> </a:t>
            </a:r>
            <a:r>
              <a:rPr lang="el-GR" sz="2000" dirty="0"/>
              <a:t>I guess the prominent ones that were done were during the summer, while I was doing my degree.  The first one was </a:t>
            </a:r>
            <a:r>
              <a:rPr lang="en-GB" sz="2000" dirty="0" smtClean="0"/>
              <a:t>..</a:t>
            </a:r>
            <a:r>
              <a:rPr lang="el-GR" sz="2000" dirty="0" smtClean="0"/>
              <a:t>a </a:t>
            </a:r>
            <a:r>
              <a:rPr lang="el-GR" sz="2000" dirty="0"/>
              <a:t>week’s, a week long internship, it was </a:t>
            </a:r>
            <a:r>
              <a:rPr lang="el-GR" sz="2000" dirty="0" smtClean="0"/>
              <a:t>unpaid… I </a:t>
            </a:r>
            <a:r>
              <a:rPr lang="el-GR" sz="2000" dirty="0"/>
              <a:t>went to London for a week and stayed </a:t>
            </a:r>
            <a:r>
              <a:rPr lang="el-GR" sz="2000" dirty="0" smtClean="0"/>
              <a:t>at </a:t>
            </a:r>
            <a:r>
              <a:rPr lang="el-GR" sz="2000" dirty="0"/>
              <a:t>Imperial College London and it was sponsored and organised and managed by </a:t>
            </a:r>
            <a:r>
              <a:rPr lang="en-GB" sz="2000" dirty="0" smtClean="0"/>
              <a:t>[a group of] </a:t>
            </a:r>
            <a:r>
              <a:rPr lang="el-GR" sz="2000" dirty="0" smtClean="0"/>
              <a:t>five </a:t>
            </a:r>
            <a:r>
              <a:rPr lang="el-GR" sz="2000" dirty="0"/>
              <a:t>large solicitors and barristers in London and it was designed for undergraduates who are considering law as a degree and a </a:t>
            </a:r>
            <a:r>
              <a:rPr lang="el-GR" sz="2000" dirty="0" smtClean="0"/>
              <a:t>career</a:t>
            </a:r>
            <a:r>
              <a:rPr lang="en-GB" sz="2000" dirty="0" smtClean="0"/>
              <a:t>. </a:t>
            </a:r>
            <a:r>
              <a:rPr lang="el-GR" sz="2000" dirty="0" smtClean="0"/>
              <a:t> </a:t>
            </a:r>
            <a:r>
              <a:rPr lang="en-GB" sz="2000" dirty="0"/>
              <a:t>S</a:t>
            </a:r>
            <a:r>
              <a:rPr lang="el-GR" sz="2000" dirty="0" smtClean="0"/>
              <a:t>o </a:t>
            </a:r>
            <a:r>
              <a:rPr lang="el-GR" sz="2000" dirty="0"/>
              <a:t>I spent a week there, you know, working with the various companies and learning how to debate and how law works and the life of a solicitor in the City, so that was one of </a:t>
            </a:r>
            <a:r>
              <a:rPr lang="el-GR" sz="2000" dirty="0" smtClean="0"/>
              <a:t>them</a:t>
            </a:r>
            <a:r>
              <a:rPr lang="en-GB" sz="2000" b="1" dirty="0" smtClean="0">
                <a:solidFill>
                  <a:srgbClr val="1F497D"/>
                </a:solidFill>
              </a:rPr>
              <a:t>.</a:t>
            </a:r>
            <a:r>
              <a:rPr lang="en-GB" sz="2000" b="1" dirty="0">
                <a:solidFill>
                  <a:srgbClr val="1F497D"/>
                </a:solidFill>
              </a:rPr>
              <a:t> </a:t>
            </a:r>
            <a:r>
              <a:rPr lang="en-GB" sz="2000" b="1" dirty="0" smtClean="0">
                <a:solidFill>
                  <a:srgbClr val="1F497D"/>
                </a:solidFill>
              </a:rPr>
              <a:t>I</a:t>
            </a:r>
            <a:r>
              <a:rPr lang="el-GR" sz="2000" b="1" dirty="0" smtClean="0">
                <a:solidFill>
                  <a:srgbClr val="1F497D"/>
                </a:solidFill>
              </a:rPr>
              <a:t>t </a:t>
            </a:r>
            <a:r>
              <a:rPr lang="en-GB" sz="2000" b="1" dirty="0" smtClean="0">
                <a:solidFill>
                  <a:srgbClr val="1F497D"/>
                </a:solidFill>
              </a:rPr>
              <a:t>was completely unpaid but it was </a:t>
            </a:r>
            <a:r>
              <a:rPr lang="el-GR" sz="2000" b="1" dirty="0" smtClean="0">
                <a:solidFill>
                  <a:srgbClr val="1F497D"/>
                </a:solidFill>
              </a:rPr>
              <a:t>was </a:t>
            </a:r>
            <a:r>
              <a:rPr lang="el-GR" sz="2000" b="1" dirty="0">
                <a:solidFill>
                  <a:srgbClr val="1F497D"/>
                </a:solidFill>
              </a:rPr>
              <a:t>competitively selective, </a:t>
            </a:r>
            <a:r>
              <a:rPr lang="el-GR" sz="2000" dirty="0"/>
              <a:t>I think it was only 200 people out of the country that were selected to do that for the one week, and so that was the first </a:t>
            </a:r>
            <a:r>
              <a:rPr lang="el-GR" sz="2000" dirty="0" smtClean="0"/>
              <a:t>one…</a:t>
            </a:r>
            <a:r>
              <a:rPr lang="en-GB" sz="2000" dirty="0" smtClean="0"/>
              <a:t>.</a:t>
            </a:r>
            <a:r>
              <a:rPr lang="el-GR" sz="2000" dirty="0" smtClean="0"/>
              <a:t> </a:t>
            </a:r>
            <a:endParaRPr lang="en-GB" sz="2000" dirty="0" smtClean="0"/>
          </a:p>
          <a:p>
            <a:r>
              <a:rPr lang="en-GB" sz="2000" dirty="0" smtClean="0"/>
              <a:t>….The second one was with [an international car hire firm].. </a:t>
            </a:r>
            <a:endParaRPr lang="en-GB" sz="2000" dirty="0"/>
          </a:p>
          <a:p>
            <a:r>
              <a:rPr lang="en-GB" sz="2000" i="1" dirty="0" smtClean="0"/>
              <a:t>Male</a:t>
            </a:r>
            <a:r>
              <a:rPr lang="en-GB" sz="2000" dirty="0" smtClean="0"/>
              <a:t>, </a:t>
            </a:r>
            <a:r>
              <a:rPr lang="en-GB" sz="2000" i="1" dirty="0"/>
              <a:t>M</a:t>
            </a:r>
            <a:r>
              <a:rPr lang="en-GB" sz="2000" i="1" dirty="0" smtClean="0"/>
              <a:t>anagement with marketing</a:t>
            </a:r>
            <a:r>
              <a:rPr lang="en-GB" sz="2000" dirty="0" smtClean="0"/>
              <a:t> </a:t>
            </a:r>
            <a:endParaRPr lang="en-US" sz="2000" i="1" dirty="0"/>
          </a:p>
        </p:txBody>
      </p:sp>
      <p:sp>
        <p:nvSpPr>
          <p:cNvPr id="4" name="TextBox 3"/>
          <p:cNvSpPr txBox="1"/>
          <p:nvPr/>
        </p:nvSpPr>
        <p:spPr>
          <a:xfrm>
            <a:off x="465668" y="268111"/>
            <a:ext cx="8184444" cy="830997"/>
          </a:xfrm>
          <a:prstGeom prst="rect">
            <a:avLst/>
          </a:prstGeom>
          <a:noFill/>
        </p:spPr>
        <p:txBody>
          <a:bodyPr wrap="square" rtlCol="0">
            <a:spAutoFit/>
          </a:bodyPr>
          <a:lstStyle/>
          <a:p>
            <a:pPr algn="ctr"/>
            <a:r>
              <a:rPr lang="en-US" sz="2400" i="1" dirty="0" smtClean="0">
                <a:solidFill>
                  <a:srgbClr val="1F497D"/>
                </a:solidFill>
              </a:rPr>
              <a:t>Which</a:t>
            </a:r>
            <a:r>
              <a:rPr lang="en-US" sz="2400" dirty="0" smtClean="0">
                <a:solidFill>
                  <a:srgbClr val="1F497D"/>
                </a:solidFill>
              </a:rPr>
              <a:t> students access good work experience opportunities? (The crucial influence of cultural capital…)</a:t>
            </a:r>
            <a:endParaRPr lang="en-US" sz="2400" dirty="0">
              <a:solidFill>
                <a:srgbClr val="1F497D"/>
              </a:solidFill>
            </a:endParaRPr>
          </a:p>
        </p:txBody>
      </p:sp>
    </p:spTree>
    <p:extLst>
      <p:ext uri="{BB962C8B-B14F-4D97-AF65-F5344CB8AC3E}">
        <p14:creationId xmlns:p14="http://schemas.microsoft.com/office/powerpoint/2010/main" val="32486906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561" y="220892"/>
            <a:ext cx="8165925" cy="584776"/>
          </a:xfrm>
          <a:prstGeom prst="rect">
            <a:avLst/>
          </a:prstGeom>
          <a:noFill/>
        </p:spPr>
        <p:txBody>
          <a:bodyPr wrap="square" rtlCol="0">
            <a:spAutoFit/>
          </a:bodyPr>
          <a:lstStyle/>
          <a:p>
            <a:pPr algn="ctr"/>
            <a:r>
              <a:rPr lang="en-GB" sz="3200" dirty="0" smtClean="0">
                <a:solidFill>
                  <a:srgbClr val="1F497D"/>
                </a:solidFill>
              </a:rPr>
              <a:t>At one extreme…</a:t>
            </a:r>
            <a:endParaRPr lang="en-GB" sz="3200" dirty="0">
              <a:solidFill>
                <a:srgbClr val="1F497D"/>
              </a:solidFill>
            </a:endParaRPr>
          </a:p>
        </p:txBody>
      </p:sp>
      <p:sp>
        <p:nvSpPr>
          <p:cNvPr id="3" name="Rectangle 2"/>
          <p:cNvSpPr/>
          <p:nvPr/>
        </p:nvSpPr>
        <p:spPr>
          <a:xfrm>
            <a:off x="552195" y="980208"/>
            <a:ext cx="7763130" cy="5632310"/>
          </a:xfrm>
          <a:prstGeom prst="rect">
            <a:avLst/>
          </a:prstGeom>
        </p:spPr>
        <p:txBody>
          <a:bodyPr wrap="square">
            <a:spAutoFit/>
          </a:bodyPr>
          <a:lstStyle/>
          <a:p>
            <a:r>
              <a:rPr lang="en-GB" sz="2400" dirty="0" smtClean="0"/>
              <a:t>“</a:t>
            </a:r>
            <a:r>
              <a:rPr lang="en-GB" sz="2400" dirty="0"/>
              <a:t>T</a:t>
            </a:r>
            <a:r>
              <a:rPr lang="el-GR" sz="2400" dirty="0" smtClean="0"/>
              <a:t>he </a:t>
            </a:r>
            <a:r>
              <a:rPr lang="el-GR" sz="2400" dirty="0"/>
              <a:t>honest answer is I wrote them a </a:t>
            </a:r>
            <a:r>
              <a:rPr lang="el-GR" sz="2400" dirty="0" smtClean="0"/>
              <a:t>letter</a:t>
            </a:r>
            <a:r>
              <a:rPr lang="en-GB" sz="2400" dirty="0" smtClean="0"/>
              <a:t> -</a:t>
            </a:r>
            <a:r>
              <a:rPr lang="el-GR" sz="2400" dirty="0" smtClean="0"/>
              <a:t> </a:t>
            </a:r>
            <a:r>
              <a:rPr lang="el-GR" sz="2400" dirty="0"/>
              <a:t>an email </a:t>
            </a:r>
            <a:r>
              <a:rPr lang="en-GB" sz="2400" dirty="0" smtClean="0"/>
              <a:t>- </a:t>
            </a:r>
            <a:r>
              <a:rPr lang="el-GR" sz="2400" dirty="0" smtClean="0"/>
              <a:t>and </a:t>
            </a:r>
            <a:r>
              <a:rPr lang="el-GR" sz="2400" dirty="0"/>
              <a:t>they ignored </a:t>
            </a:r>
            <a:r>
              <a:rPr lang="el-GR" sz="2400" dirty="0" smtClean="0"/>
              <a:t>me</a:t>
            </a:r>
            <a:r>
              <a:rPr lang="en-GB" sz="2400" dirty="0" smtClean="0"/>
              <a:t>,</a:t>
            </a:r>
            <a:r>
              <a:rPr lang="el-GR" sz="2400" dirty="0" smtClean="0"/>
              <a:t> </a:t>
            </a:r>
            <a:r>
              <a:rPr lang="el-GR" sz="2400" dirty="0"/>
              <a:t>so then </a:t>
            </a:r>
            <a:r>
              <a:rPr lang="el-GR" sz="2400" b="1" dirty="0">
                <a:solidFill>
                  <a:srgbClr val="1F497D"/>
                </a:solidFill>
              </a:rPr>
              <a:t>my dad happened to be at a conference where one of the members of the board was </a:t>
            </a:r>
            <a:r>
              <a:rPr lang="el-GR" sz="2400" b="1" dirty="0" smtClean="0">
                <a:solidFill>
                  <a:srgbClr val="1F497D"/>
                </a:solidFill>
              </a:rPr>
              <a:t>speaking</a:t>
            </a:r>
            <a:r>
              <a:rPr lang="en-GB" sz="2400" b="1" dirty="0" smtClean="0">
                <a:solidFill>
                  <a:srgbClr val="1F497D"/>
                </a:solidFill>
              </a:rPr>
              <a:t>,</a:t>
            </a:r>
            <a:r>
              <a:rPr lang="el-GR" sz="2400" b="1" dirty="0" smtClean="0">
                <a:solidFill>
                  <a:srgbClr val="1F497D"/>
                </a:solidFill>
              </a:rPr>
              <a:t> </a:t>
            </a:r>
            <a:r>
              <a:rPr lang="el-GR" sz="2400" b="1" dirty="0">
                <a:solidFill>
                  <a:srgbClr val="1F497D"/>
                </a:solidFill>
              </a:rPr>
              <a:t>he went up to </a:t>
            </a:r>
            <a:r>
              <a:rPr lang="en-GB" sz="2400" b="1" dirty="0" smtClean="0">
                <a:solidFill>
                  <a:srgbClr val="1F497D"/>
                </a:solidFill>
              </a:rPr>
              <a:t>him</a:t>
            </a:r>
            <a:r>
              <a:rPr lang="el-GR" sz="2400" b="1" dirty="0" smtClean="0">
                <a:solidFill>
                  <a:srgbClr val="1F497D"/>
                </a:solidFill>
              </a:rPr>
              <a:t> </a:t>
            </a:r>
            <a:r>
              <a:rPr lang="el-GR" sz="2400" b="1" dirty="0">
                <a:solidFill>
                  <a:srgbClr val="1F497D"/>
                </a:solidFill>
              </a:rPr>
              <a:t>and complained that they’d ignored my email</a:t>
            </a:r>
            <a:r>
              <a:rPr lang="el-GR" sz="2400" dirty="0"/>
              <a:t>… and so the guy, </a:t>
            </a:r>
            <a:r>
              <a:rPr lang="el-GR" sz="2400" dirty="0" smtClean="0"/>
              <a:t>the </a:t>
            </a:r>
            <a:r>
              <a:rPr lang="el-GR" sz="2400" dirty="0"/>
              <a:t>member of the board, </a:t>
            </a:r>
            <a:r>
              <a:rPr lang="el-GR" sz="2400" dirty="0" smtClean="0"/>
              <a:t>sent</a:t>
            </a:r>
            <a:r>
              <a:rPr lang="en-GB" sz="2400" dirty="0" smtClean="0"/>
              <a:t> –</a:t>
            </a:r>
            <a:r>
              <a:rPr lang="el-GR" sz="2400" dirty="0" smtClean="0"/>
              <a:t> well</a:t>
            </a:r>
            <a:r>
              <a:rPr lang="en-GB" sz="2400" dirty="0" smtClean="0"/>
              <a:t>,</a:t>
            </a:r>
            <a:r>
              <a:rPr lang="el-GR" sz="2400" dirty="0" smtClean="0"/>
              <a:t> </a:t>
            </a:r>
            <a:r>
              <a:rPr lang="el-GR" sz="2400" dirty="0"/>
              <a:t>he asked for the email to be sent again </a:t>
            </a:r>
            <a:r>
              <a:rPr lang="el-GR" sz="2400" b="1" i="1" dirty="0"/>
              <a:t>to </a:t>
            </a:r>
            <a:r>
              <a:rPr lang="el-GR" sz="2400" b="1" i="1" dirty="0" smtClean="0"/>
              <a:t>him</a:t>
            </a:r>
            <a:r>
              <a:rPr lang="en-GB" sz="2400" dirty="0" smtClean="0"/>
              <a:t>,</a:t>
            </a:r>
            <a:r>
              <a:rPr lang="el-GR" sz="2400" dirty="0" smtClean="0"/>
              <a:t> </a:t>
            </a:r>
            <a:r>
              <a:rPr lang="el-GR" sz="2400" dirty="0"/>
              <a:t>and then he forwarded </a:t>
            </a:r>
            <a:r>
              <a:rPr lang="en-GB" sz="2400" dirty="0" smtClean="0"/>
              <a:t>it </a:t>
            </a:r>
            <a:r>
              <a:rPr lang="el-GR" sz="2400" dirty="0" smtClean="0"/>
              <a:t>on </a:t>
            </a:r>
            <a:r>
              <a:rPr lang="en-GB" sz="2400" dirty="0" smtClean="0"/>
              <a:t>in </a:t>
            </a:r>
            <a:r>
              <a:rPr lang="el-GR" sz="2400" dirty="0" smtClean="0"/>
              <a:t>the </a:t>
            </a:r>
            <a:r>
              <a:rPr lang="el-GR" sz="2400" dirty="0"/>
              <a:t>organisation and then someone said </a:t>
            </a:r>
            <a:r>
              <a:rPr lang="en-GB" sz="2400" dirty="0" smtClean="0"/>
              <a:t>“</a:t>
            </a:r>
            <a:r>
              <a:rPr lang="el-GR" sz="2400" dirty="0" smtClean="0"/>
              <a:t>Okay </a:t>
            </a:r>
            <a:r>
              <a:rPr lang="el-GR" sz="2400" dirty="0"/>
              <a:t>I’ve got something this guy can </a:t>
            </a:r>
            <a:r>
              <a:rPr lang="el-GR" sz="2400" dirty="0" smtClean="0"/>
              <a:t>do</a:t>
            </a:r>
            <a:r>
              <a:rPr lang="en-GB" sz="2400" dirty="0" smtClean="0"/>
              <a:t>”.</a:t>
            </a:r>
            <a:endParaRPr lang="en-US" sz="2400" dirty="0"/>
          </a:p>
          <a:p>
            <a:r>
              <a:rPr lang="en-GB" sz="2400" dirty="0"/>
              <a:t> </a:t>
            </a:r>
            <a:r>
              <a:rPr lang="en-US" sz="2400" i="1" dirty="0" smtClean="0"/>
              <a:t>Male</a:t>
            </a:r>
            <a:r>
              <a:rPr lang="en-US" sz="2400" i="1" dirty="0"/>
              <a:t>, </a:t>
            </a:r>
            <a:r>
              <a:rPr lang="en-GB" sz="2400" i="1" dirty="0"/>
              <a:t>managerial, professional social background, both parents graduates, </a:t>
            </a:r>
            <a:r>
              <a:rPr lang="en-US" sz="2400" i="1" dirty="0"/>
              <a:t>independent school</a:t>
            </a:r>
            <a:r>
              <a:rPr lang="en-GB" sz="2400" i="1" dirty="0"/>
              <a:t>, A/B grades maths and other subjects</a:t>
            </a:r>
            <a:r>
              <a:rPr lang="en-US" sz="2400" i="1" dirty="0"/>
              <a:t>, international relations and Russian at highest tariff university</a:t>
            </a:r>
            <a:r>
              <a:rPr lang="en-US" sz="2400" b="1" dirty="0"/>
              <a:t>.  </a:t>
            </a:r>
            <a:endParaRPr lang="en-US" sz="2400" b="1" dirty="0" smtClean="0"/>
          </a:p>
          <a:p>
            <a:r>
              <a:rPr lang="en-US" sz="2400" b="1" dirty="0" smtClean="0"/>
              <a:t> </a:t>
            </a:r>
            <a:r>
              <a:rPr lang="en-US" sz="2400" i="1" dirty="0" smtClean="0"/>
              <a:t>Now</a:t>
            </a:r>
            <a:r>
              <a:rPr lang="en-US" sz="2400" b="1" dirty="0" smtClean="0"/>
              <a:t> Marketing </a:t>
            </a:r>
            <a:r>
              <a:rPr lang="en-US" sz="2400" b="1" dirty="0"/>
              <a:t>officer, international global media start-up </a:t>
            </a:r>
            <a:r>
              <a:rPr lang="en-US" sz="2400" b="1" dirty="0" smtClean="0"/>
              <a:t>company</a:t>
            </a:r>
            <a:endParaRPr lang="en-US" sz="2400" dirty="0">
              <a:effectLst/>
            </a:endParaRPr>
          </a:p>
        </p:txBody>
      </p:sp>
    </p:spTree>
    <p:extLst>
      <p:ext uri="{BB962C8B-B14F-4D97-AF65-F5344CB8AC3E}">
        <p14:creationId xmlns:p14="http://schemas.microsoft.com/office/powerpoint/2010/main" val="11288376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8047" y="424544"/>
            <a:ext cx="7923439" cy="523220"/>
          </a:xfrm>
          <a:prstGeom prst="rect">
            <a:avLst/>
          </a:prstGeom>
          <a:noFill/>
        </p:spPr>
        <p:txBody>
          <a:bodyPr wrap="square" rtlCol="0">
            <a:spAutoFit/>
          </a:bodyPr>
          <a:lstStyle/>
          <a:p>
            <a:pPr algn="ctr"/>
            <a:r>
              <a:rPr lang="en-GB" sz="2800" dirty="0" smtClean="0">
                <a:solidFill>
                  <a:srgbClr val="1F497D"/>
                </a:solidFill>
              </a:rPr>
              <a:t>And at the other…..</a:t>
            </a:r>
            <a:endParaRPr lang="en-GB" sz="2800" dirty="0">
              <a:solidFill>
                <a:srgbClr val="1F497D"/>
              </a:solidFill>
            </a:endParaRPr>
          </a:p>
        </p:txBody>
      </p:sp>
      <p:sp>
        <p:nvSpPr>
          <p:cNvPr id="3" name="Rectangle 2"/>
          <p:cNvSpPr/>
          <p:nvPr/>
        </p:nvSpPr>
        <p:spPr>
          <a:xfrm>
            <a:off x="566000" y="1145876"/>
            <a:ext cx="7749325" cy="5386090"/>
          </a:xfrm>
          <a:prstGeom prst="rect">
            <a:avLst/>
          </a:prstGeom>
        </p:spPr>
        <p:txBody>
          <a:bodyPr wrap="square">
            <a:spAutoFit/>
          </a:bodyPr>
          <a:lstStyle/>
          <a:p>
            <a:pPr>
              <a:spcAft>
                <a:spcPts val="0"/>
              </a:spcAft>
            </a:pPr>
            <a:r>
              <a:rPr lang="en-GB" sz="2400" dirty="0">
                <a:latin typeface="Arial" charset="0"/>
                <a:ea typeface="ＭＳ 明朝" charset="-128"/>
                <a:cs typeface="Times New Roman" charset="0"/>
              </a:rPr>
              <a:t>“</a:t>
            </a:r>
            <a:r>
              <a:rPr lang="en-GB" sz="2400" dirty="0">
                <a:latin typeface="+mj-lt"/>
                <a:ea typeface="ＭＳ 明朝" charset="-128"/>
                <a:cs typeface="Times New Roman" charset="0"/>
              </a:rPr>
              <a:t>Whilst I was at [university] I became increasingly aware that someone from my background doesn’t have as many opportunities, even when you get into a Russell Group university, as someone from a rich family, because the kind of internships that get you into the big business, they </a:t>
            </a:r>
            <a:r>
              <a:rPr lang="en-GB" sz="2400" b="1" dirty="0">
                <a:solidFill>
                  <a:srgbClr val="1F497D"/>
                </a:solidFill>
                <a:latin typeface="+mj-lt"/>
                <a:ea typeface="ＭＳ 明朝" charset="-128"/>
                <a:cs typeface="Times New Roman" charset="0"/>
              </a:rPr>
              <a:t>were unpaid, a lot of them… and there was no way I could ever consider doing so I couldn’t find any private sector internships that I could apply</a:t>
            </a:r>
            <a:r>
              <a:rPr lang="en-GB" sz="2400" dirty="0">
                <a:latin typeface="+mj-lt"/>
                <a:ea typeface="ＭＳ 明朝" charset="-128"/>
                <a:cs typeface="Times New Roman" charset="0"/>
              </a:rPr>
              <a:t> for because I couldn’t afford them. […] I’d like to have tried something in advertising and something in publishing just, you know, ‘cause that’s sort of the main areas that an English degree can lead to.” </a:t>
            </a:r>
            <a:endParaRPr lang="en-GB" sz="2400" dirty="0" smtClean="0">
              <a:latin typeface="+mj-lt"/>
              <a:ea typeface="ＭＳ 明朝" charset="-128"/>
              <a:cs typeface="Times New Roman" charset="0"/>
            </a:endParaRPr>
          </a:p>
          <a:p>
            <a:pPr>
              <a:spcAft>
                <a:spcPts val="0"/>
              </a:spcAft>
            </a:pPr>
            <a:r>
              <a:rPr lang="en-GB" sz="2000" i="1" dirty="0" smtClean="0">
                <a:latin typeface="Arial" charset="0"/>
                <a:ea typeface="ＭＳ 明朝" charset="-128"/>
                <a:cs typeface="Times New Roman" charset="0"/>
              </a:rPr>
              <a:t>Female, working class, neither parent has degree, state school, A/B grades/no maths, good degree.</a:t>
            </a:r>
            <a:endParaRPr lang="en-GB" sz="2400" i="1" dirty="0">
              <a:latin typeface="Arial" charset="0"/>
              <a:ea typeface="ＭＳ 明朝" charset="-128"/>
              <a:cs typeface="Times New Roman" charset="0"/>
            </a:endParaRPr>
          </a:p>
          <a:p>
            <a:pPr>
              <a:spcAft>
                <a:spcPts val="0"/>
              </a:spcAft>
            </a:pPr>
            <a:r>
              <a:rPr lang="en-GB" sz="2000" i="1" dirty="0" smtClean="0">
                <a:latin typeface="Arial" charset="0"/>
                <a:ea typeface="ＭＳ 明朝" charset="-128"/>
                <a:cs typeface="Times New Roman" charset="0"/>
              </a:rPr>
              <a:t>Now </a:t>
            </a:r>
            <a:r>
              <a:rPr lang="en-GB" sz="2000" b="1" dirty="0" smtClean="0">
                <a:latin typeface="Arial" charset="0"/>
                <a:ea typeface="ＭＳ 明朝" charset="-128"/>
                <a:cs typeface="Times New Roman" charset="0"/>
              </a:rPr>
              <a:t>Secondary </a:t>
            </a:r>
            <a:r>
              <a:rPr lang="en-GB" sz="2000" b="1" dirty="0">
                <a:latin typeface="Arial" charset="0"/>
                <a:ea typeface="ＭＳ 明朝" charset="-128"/>
                <a:cs typeface="Times New Roman" charset="0"/>
              </a:rPr>
              <a:t>school teacher in state comprehensive school.</a:t>
            </a:r>
            <a:endParaRPr lang="en-US" sz="2000" dirty="0">
              <a:effectLst/>
              <a:latin typeface="Cambria" charset="0"/>
              <a:ea typeface="ＭＳ 明朝" charset="-128"/>
              <a:cs typeface="Times New Roman" charset="0"/>
            </a:endParaRPr>
          </a:p>
        </p:txBody>
      </p:sp>
    </p:spTree>
    <p:extLst>
      <p:ext uri="{BB962C8B-B14F-4D97-AF65-F5344CB8AC3E}">
        <p14:creationId xmlns:p14="http://schemas.microsoft.com/office/powerpoint/2010/main" val="9862187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9144000" cy="816015"/>
          </a:xfrm>
        </p:spPr>
        <p:txBody>
          <a:bodyPr>
            <a:normAutofit fontScale="90000"/>
          </a:bodyPr>
          <a:lstStyle/>
          <a:p>
            <a:r>
              <a:rPr lang="en-US" sz="2800" dirty="0" smtClean="0">
                <a:solidFill>
                  <a:srgbClr val="1F497D"/>
                </a:solidFill>
              </a:rPr>
              <a:t>And an interesting combination of a post-graduation experience</a:t>
            </a:r>
            <a:endParaRPr lang="en-US" sz="2800" dirty="0">
              <a:solidFill>
                <a:srgbClr val="1F497D"/>
              </a:solidFill>
            </a:endParaRPr>
          </a:p>
        </p:txBody>
      </p:sp>
      <p:sp>
        <p:nvSpPr>
          <p:cNvPr id="3" name="TextBox 2"/>
          <p:cNvSpPr txBox="1"/>
          <p:nvPr/>
        </p:nvSpPr>
        <p:spPr>
          <a:xfrm>
            <a:off x="345122" y="1090653"/>
            <a:ext cx="8341678" cy="5878532"/>
          </a:xfrm>
          <a:prstGeom prst="rect">
            <a:avLst/>
          </a:prstGeom>
          <a:noFill/>
        </p:spPr>
        <p:txBody>
          <a:bodyPr wrap="square" rtlCol="0">
            <a:spAutoFit/>
          </a:bodyPr>
          <a:lstStyle/>
          <a:p>
            <a:r>
              <a:rPr lang="en-GB" sz="2000" dirty="0" smtClean="0"/>
              <a:t>[Had hard time getting job and eventually took a non-grad job because she needed to earn]’ .</a:t>
            </a:r>
            <a:r>
              <a:rPr lang="en-GB" sz="2000" dirty="0"/>
              <a:t>.I was extremely unhappy the whole time I was there because it was minimum wage, I couldn’t live away from home, I had a very difficult boss, the job was not particularly engaging or challenging, and again I wanted to go back to working within archaeology or a related sector, so at that point I was </a:t>
            </a:r>
            <a:r>
              <a:rPr lang="en-GB" sz="2000" dirty="0" smtClean="0"/>
              <a:t>..very unhappy…</a:t>
            </a:r>
            <a:r>
              <a:rPr lang="en-GB" sz="2000" dirty="0"/>
              <a:t>.</a:t>
            </a:r>
            <a:r>
              <a:rPr lang="en-GB" sz="2000" b="1" dirty="0" smtClean="0">
                <a:solidFill>
                  <a:srgbClr val="1F497D"/>
                </a:solidFill>
              </a:rPr>
              <a:t>and </a:t>
            </a:r>
            <a:r>
              <a:rPr lang="en-GB" sz="2000" b="1" dirty="0">
                <a:solidFill>
                  <a:srgbClr val="1F497D"/>
                </a:solidFill>
              </a:rPr>
              <a:t>through my mum’s </a:t>
            </a:r>
            <a:r>
              <a:rPr lang="en-GB" sz="2000" b="1" dirty="0" smtClean="0">
                <a:solidFill>
                  <a:srgbClr val="1F497D"/>
                </a:solidFill>
              </a:rPr>
              <a:t>connections [she worked in the Heritage industry] - </a:t>
            </a:r>
            <a:r>
              <a:rPr lang="en-GB" sz="2000" b="1" dirty="0">
                <a:solidFill>
                  <a:srgbClr val="1F497D"/>
                </a:solidFill>
              </a:rPr>
              <a:t>the head of </a:t>
            </a:r>
            <a:r>
              <a:rPr lang="en-GB" sz="2000" b="1" dirty="0" smtClean="0">
                <a:solidFill>
                  <a:srgbClr val="1F497D"/>
                </a:solidFill>
              </a:rPr>
              <a:t>[a] </a:t>
            </a:r>
            <a:r>
              <a:rPr lang="en-GB" sz="2000" b="1" dirty="0">
                <a:solidFill>
                  <a:srgbClr val="1F497D"/>
                </a:solidFill>
              </a:rPr>
              <a:t>museum, </a:t>
            </a:r>
            <a:r>
              <a:rPr lang="en-GB" sz="2000" b="1" dirty="0" smtClean="0">
                <a:solidFill>
                  <a:srgbClr val="1F497D"/>
                </a:solidFill>
              </a:rPr>
              <a:t>actually, </a:t>
            </a:r>
            <a:r>
              <a:rPr lang="en-GB" sz="2000" b="1" dirty="0">
                <a:solidFill>
                  <a:srgbClr val="1F497D"/>
                </a:solidFill>
              </a:rPr>
              <a:t>offered me </a:t>
            </a:r>
            <a:r>
              <a:rPr lang="en-GB" sz="2000" b="1" dirty="0" smtClean="0">
                <a:solidFill>
                  <a:srgbClr val="1F497D"/>
                </a:solidFill>
              </a:rPr>
              <a:t>[an ] </a:t>
            </a:r>
            <a:r>
              <a:rPr lang="en-GB" sz="2000" b="1" dirty="0">
                <a:solidFill>
                  <a:srgbClr val="1F497D"/>
                </a:solidFill>
              </a:rPr>
              <a:t>unpaid internship and by that point I had saved up some money </a:t>
            </a:r>
            <a:r>
              <a:rPr lang="en-GB" sz="2000" dirty="0"/>
              <a:t>so I said anything is better than my current job [so did that for three months] but obviously </a:t>
            </a:r>
            <a:r>
              <a:rPr lang="en-GB" sz="2000" b="1" dirty="0">
                <a:solidFill>
                  <a:srgbClr val="1F497D"/>
                </a:solidFill>
              </a:rPr>
              <a:t>when that savings ran out, </a:t>
            </a:r>
            <a:r>
              <a:rPr lang="en-GB" sz="2000" b="1" dirty="0" smtClean="0">
                <a:solidFill>
                  <a:srgbClr val="1F497D"/>
                </a:solidFill>
              </a:rPr>
              <a:t>I </a:t>
            </a:r>
            <a:r>
              <a:rPr lang="en-GB" sz="2000" b="1" dirty="0">
                <a:solidFill>
                  <a:srgbClr val="1F497D"/>
                </a:solidFill>
              </a:rPr>
              <a:t>had </a:t>
            </a:r>
            <a:r>
              <a:rPr lang="en-GB" sz="2000" b="1" dirty="0" smtClean="0">
                <a:solidFill>
                  <a:srgbClr val="1F497D"/>
                </a:solidFill>
              </a:rPr>
              <a:t>to come </a:t>
            </a:r>
            <a:r>
              <a:rPr lang="en-GB" sz="2000" b="1" dirty="0">
                <a:solidFill>
                  <a:srgbClr val="1F497D"/>
                </a:solidFill>
              </a:rPr>
              <a:t>back home and I couldn’t afford to stay </a:t>
            </a:r>
            <a:r>
              <a:rPr lang="en-GB" sz="2000" dirty="0"/>
              <a:t>in [another city]  doing that internship any longer</a:t>
            </a:r>
            <a:r>
              <a:rPr lang="en-GB" sz="2000" dirty="0" smtClean="0"/>
              <a:t>…[Influence of mother] </a:t>
            </a:r>
            <a:r>
              <a:rPr lang="en-GB" sz="2000" dirty="0"/>
              <a:t>I </a:t>
            </a:r>
            <a:r>
              <a:rPr lang="en-GB" sz="2000" i="1" dirty="0"/>
              <a:t>have</a:t>
            </a:r>
            <a:r>
              <a:rPr lang="en-GB" sz="2000" dirty="0"/>
              <a:t> asked her, you know, when I was particularly looking for jobs, </a:t>
            </a:r>
            <a:r>
              <a:rPr lang="en-GB" sz="2000" dirty="0" smtClean="0"/>
              <a:t>to </a:t>
            </a:r>
            <a:r>
              <a:rPr lang="en-GB" sz="2000" dirty="0"/>
              <a:t>talk to people and see if there was </a:t>
            </a:r>
            <a:r>
              <a:rPr lang="en-GB" sz="2000" dirty="0" smtClean="0"/>
              <a:t>anything..</a:t>
            </a:r>
            <a:r>
              <a:rPr lang="en-GB" sz="2000" dirty="0"/>
              <a:t> but she’s not the kind of person who would, you know, strong-arm people into helping me, for example, you know, she’d very much want it to be you know, on my own </a:t>
            </a:r>
            <a:r>
              <a:rPr lang="en-GB" sz="2000" dirty="0" smtClean="0"/>
              <a:t>terms..’  </a:t>
            </a:r>
          </a:p>
          <a:p>
            <a:endParaRPr lang="en-GB" sz="2000" dirty="0"/>
          </a:p>
          <a:p>
            <a:r>
              <a:rPr lang="en-GB" i="1" dirty="0" smtClean="0"/>
              <a:t>Female, Archaeology</a:t>
            </a:r>
            <a:endParaRPr lang="en-GB" i="1" dirty="0"/>
          </a:p>
          <a:p>
            <a:endParaRPr lang="en-US" dirty="0"/>
          </a:p>
        </p:txBody>
      </p:sp>
    </p:spTree>
    <p:extLst>
      <p:ext uri="{BB962C8B-B14F-4D97-AF65-F5344CB8AC3E}">
        <p14:creationId xmlns:p14="http://schemas.microsoft.com/office/powerpoint/2010/main" val="3397105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39" y="274638"/>
            <a:ext cx="9033561" cy="705569"/>
          </a:xfrm>
        </p:spPr>
        <p:txBody>
          <a:bodyPr>
            <a:noAutofit/>
          </a:bodyPr>
          <a:lstStyle/>
          <a:p>
            <a:r>
              <a:rPr lang="en-US" sz="2800" dirty="0" smtClean="0">
                <a:solidFill>
                  <a:srgbClr val="1F497D"/>
                </a:solidFill>
              </a:rPr>
              <a:t>Sandwich courses and the cumulative impact of advantage</a:t>
            </a:r>
            <a:endParaRPr lang="en-US" sz="2800" dirty="0">
              <a:solidFill>
                <a:srgbClr val="1F497D"/>
              </a:solidFill>
            </a:endParaRPr>
          </a:p>
        </p:txBody>
      </p:sp>
      <p:sp>
        <p:nvSpPr>
          <p:cNvPr id="3" name="TextBox 2"/>
          <p:cNvSpPr txBox="1"/>
          <p:nvPr/>
        </p:nvSpPr>
        <p:spPr>
          <a:xfrm>
            <a:off x="358927" y="980207"/>
            <a:ext cx="8572822" cy="2215991"/>
          </a:xfrm>
          <a:prstGeom prst="rect">
            <a:avLst/>
          </a:prstGeom>
          <a:noFill/>
        </p:spPr>
        <p:txBody>
          <a:bodyPr wrap="square" rtlCol="0">
            <a:spAutoFit/>
          </a:bodyPr>
          <a:lstStyle/>
          <a:p>
            <a:r>
              <a:rPr lang="en-GB" sz="2000" dirty="0" smtClean="0"/>
              <a:t>‘A</a:t>
            </a:r>
            <a:r>
              <a:rPr lang="el-GR" sz="2000" dirty="0" smtClean="0"/>
              <a:t>s </a:t>
            </a:r>
            <a:r>
              <a:rPr lang="el-GR" sz="2000" dirty="0"/>
              <a:t>part of the yearlong internship I was in touch with the </a:t>
            </a:r>
            <a:r>
              <a:rPr lang="el-GR" sz="2000" dirty="0" smtClean="0"/>
              <a:t>graduate </a:t>
            </a:r>
            <a:r>
              <a:rPr lang="el-GR" sz="2000" dirty="0"/>
              <a:t>and intern recruiters, and he said </a:t>
            </a:r>
            <a:r>
              <a:rPr lang="en-GB" sz="2000" dirty="0" smtClean="0"/>
              <a:t>“Y</a:t>
            </a:r>
            <a:r>
              <a:rPr lang="el-GR" sz="2000" dirty="0" smtClean="0"/>
              <a:t>eah</a:t>
            </a:r>
            <a:r>
              <a:rPr lang="en-GB" sz="2000" dirty="0" smtClean="0"/>
              <a:t>..h</a:t>
            </a:r>
            <a:r>
              <a:rPr lang="el-GR" sz="2000" dirty="0" smtClean="0"/>
              <a:t>ave </a:t>
            </a:r>
            <a:r>
              <a:rPr lang="el-GR" sz="2000" dirty="0"/>
              <a:t>you thought about doing a summer internship as </a:t>
            </a:r>
            <a:r>
              <a:rPr lang="el-GR" sz="2000" dirty="0" smtClean="0"/>
              <a:t>well</a:t>
            </a:r>
            <a:r>
              <a:rPr lang="en-GB" sz="2000" dirty="0" smtClean="0"/>
              <a:t>?”</a:t>
            </a:r>
            <a:r>
              <a:rPr lang="el-GR" sz="2000" dirty="0" smtClean="0"/>
              <a:t> </a:t>
            </a:r>
            <a:r>
              <a:rPr lang="el-GR" sz="2000" dirty="0"/>
              <a:t>and I thought </a:t>
            </a:r>
            <a:r>
              <a:rPr lang="en-GB" sz="2000" dirty="0" smtClean="0"/>
              <a:t>“</a:t>
            </a:r>
            <a:r>
              <a:rPr lang="en-GB" sz="2000" dirty="0"/>
              <a:t>O</a:t>
            </a:r>
            <a:r>
              <a:rPr lang="el-GR" sz="2000" dirty="0" smtClean="0"/>
              <a:t>kay</a:t>
            </a:r>
            <a:r>
              <a:rPr lang="el-GR" sz="2000" dirty="0"/>
              <a:t>, I’ll give that a </a:t>
            </a:r>
            <a:r>
              <a:rPr lang="el-GR" sz="2000" dirty="0" smtClean="0"/>
              <a:t>try</a:t>
            </a:r>
            <a:r>
              <a:rPr lang="en-GB" sz="2000" dirty="0" smtClean="0"/>
              <a:t>!”</a:t>
            </a:r>
            <a:r>
              <a:rPr lang="en-GB" sz="2000" dirty="0"/>
              <a:t> </a:t>
            </a:r>
            <a:r>
              <a:rPr lang="en-GB" sz="2000" dirty="0" smtClean="0"/>
              <a:t> D</a:t>
            </a:r>
            <a:r>
              <a:rPr lang="el-GR" sz="2000" dirty="0" smtClean="0"/>
              <a:t>idn’t </a:t>
            </a:r>
            <a:r>
              <a:rPr lang="el-GR" sz="2000" dirty="0"/>
              <a:t>particularly </a:t>
            </a:r>
            <a:r>
              <a:rPr lang="el-GR" sz="2000" i="1" dirty="0"/>
              <a:t>have </a:t>
            </a:r>
            <a:r>
              <a:rPr lang="el-GR" sz="2000" i="1" dirty="0" smtClean="0"/>
              <a:t>to</a:t>
            </a:r>
            <a:r>
              <a:rPr lang="en-GB" sz="2000" i="1" dirty="0" smtClean="0"/>
              <a:t> </a:t>
            </a:r>
            <a:r>
              <a:rPr lang="el-GR" sz="2000" dirty="0" smtClean="0"/>
              <a:t>go </a:t>
            </a:r>
            <a:r>
              <a:rPr lang="el-GR" sz="2000" dirty="0"/>
              <a:t>through the full assessment, the full application </a:t>
            </a:r>
            <a:r>
              <a:rPr lang="el-GR" sz="2000" dirty="0" smtClean="0"/>
              <a:t>process</a:t>
            </a:r>
            <a:r>
              <a:rPr lang="en-GB" sz="2000" dirty="0"/>
              <a:t> </a:t>
            </a:r>
            <a:r>
              <a:rPr lang="en-GB" sz="2000" dirty="0" smtClean="0"/>
              <a:t>- um</a:t>
            </a:r>
            <a:r>
              <a:rPr lang="el-GR" sz="2000" dirty="0" smtClean="0"/>
              <a:t>, </a:t>
            </a:r>
            <a:r>
              <a:rPr lang="el-GR" sz="2000" b="1" dirty="0">
                <a:solidFill>
                  <a:srgbClr val="1F497D"/>
                </a:solidFill>
              </a:rPr>
              <a:t>it was more a few informal chats over coffee before I was offered </a:t>
            </a:r>
            <a:r>
              <a:rPr lang="el-GR" sz="2000" b="1" dirty="0" smtClean="0">
                <a:solidFill>
                  <a:srgbClr val="1F497D"/>
                </a:solidFill>
              </a:rPr>
              <a:t>it</a:t>
            </a:r>
            <a:r>
              <a:rPr lang="en-GB" sz="2000" dirty="0" smtClean="0"/>
              <a:t>’.</a:t>
            </a:r>
          </a:p>
          <a:p>
            <a:r>
              <a:rPr lang="en-GB" sz="2000" dirty="0" smtClean="0"/>
              <a:t>Male, [Chris]</a:t>
            </a:r>
          </a:p>
          <a:p>
            <a:endParaRPr lang="en-GB" dirty="0"/>
          </a:p>
        </p:txBody>
      </p:sp>
      <p:sp>
        <p:nvSpPr>
          <p:cNvPr id="6" name="TextBox 5"/>
          <p:cNvSpPr txBox="1"/>
          <p:nvPr/>
        </p:nvSpPr>
        <p:spPr>
          <a:xfrm>
            <a:off x="358927" y="3423823"/>
            <a:ext cx="8310531" cy="3139321"/>
          </a:xfrm>
          <a:prstGeom prst="rect">
            <a:avLst/>
          </a:prstGeom>
          <a:noFill/>
        </p:spPr>
        <p:txBody>
          <a:bodyPr wrap="square" rtlCol="0">
            <a:spAutoFit/>
          </a:bodyPr>
          <a:lstStyle/>
          <a:p>
            <a:r>
              <a:rPr lang="en-GB" dirty="0" smtClean="0"/>
              <a:t> ‘</a:t>
            </a:r>
            <a:r>
              <a:rPr lang="en-GB" sz="2000" dirty="0" smtClean="0"/>
              <a:t>Basically, </a:t>
            </a:r>
            <a:r>
              <a:rPr lang="en-GB" sz="2000" dirty="0"/>
              <a:t>companies would come in [to the university] so I spoke to one or two companies that came and got a job to go abroad for [a leading agriculture services company]’. </a:t>
            </a:r>
            <a:r>
              <a:rPr lang="en-GB" sz="2000" dirty="0" smtClean="0"/>
              <a:t>[ </a:t>
            </a:r>
            <a:r>
              <a:rPr lang="en-GB" sz="2000" dirty="0"/>
              <a:t>He considered that it was well </a:t>
            </a:r>
            <a:r>
              <a:rPr lang="en-GB" sz="2000" dirty="0" smtClean="0"/>
              <a:t>paid - enough </a:t>
            </a:r>
            <a:r>
              <a:rPr lang="en-GB" sz="2000" dirty="0"/>
              <a:t>to cover </a:t>
            </a:r>
            <a:r>
              <a:rPr lang="en-GB" sz="2000" dirty="0" smtClean="0"/>
              <a:t>costs] ‘and </a:t>
            </a:r>
            <a:r>
              <a:rPr lang="en-GB" sz="2000" dirty="0"/>
              <a:t>also to go </a:t>
            </a:r>
            <a:r>
              <a:rPr lang="en-GB" sz="2000" dirty="0" smtClean="0"/>
              <a:t>travelling…[inter-railing at weekends] </a:t>
            </a:r>
            <a:r>
              <a:rPr lang="en-GB" sz="2000" dirty="0"/>
              <a:t>I saw a lot of Europe!’ .He learned new technical skills:  ‘It was all basically web development but </a:t>
            </a:r>
            <a:r>
              <a:rPr lang="en-GB" sz="2000" b="1" dirty="0">
                <a:solidFill>
                  <a:srgbClr val="1F497D"/>
                </a:solidFill>
              </a:rPr>
              <a:t>I also developed something </a:t>
            </a:r>
            <a:r>
              <a:rPr lang="en-GB" sz="2000" dirty="0"/>
              <a:t>that, to go forward with that they, a new way of configuring the systems, there was a fair bit of client interaction as well and supporting existing products that we had out for clients’</a:t>
            </a:r>
            <a:r>
              <a:rPr lang="en-GB" dirty="0"/>
              <a:t>. </a:t>
            </a:r>
            <a:endParaRPr lang="en-GB" dirty="0" smtClean="0"/>
          </a:p>
          <a:p>
            <a:r>
              <a:rPr lang="en-GB" i="1" dirty="0" smtClean="0"/>
              <a:t>Male </a:t>
            </a:r>
            <a:r>
              <a:rPr lang="en-GB" dirty="0" smtClean="0"/>
              <a:t>{Adam W]</a:t>
            </a:r>
            <a:endParaRPr lang="en-US" i="1" dirty="0"/>
          </a:p>
        </p:txBody>
      </p:sp>
    </p:spTree>
    <p:extLst>
      <p:ext uri="{BB962C8B-B14F-4D97-AF65-F5344CB8AC3E}">
        <p14:creationId xmlns:p14="http://schemas.microsoft.com/office/powerpoint/2010/main" val="38936017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5122" y="455589"/>
            <a:ext cx="8545214" cy="6647974"/>
          </a:xfrm>
          <a:prstGeom prst="rect">
            <a:avLst/>
          </a:prstGeom>
        </p:spPr>
        <p:txBody>
          <a:bodyPr wrap="square">
            <a:spAutoFit/>
          </a:bodyPr>
          <a:lstStyle/>
          <a:p>
            <a:r>
              <a:rPr lang="en-GB" sz="2000" dirty="0" smtClean="0"/>
              <a:t>‘</a:t>
            </a:r>
            <a:r>
              <a:rPr lang="en-GB" sz="2000" dirty="0"/>
              <a:t>I’ve actually had three different internships that were all unpaid or expenses only, over the course of being a student. </a:t>
            </a:r>
            <a:r>
              <a:rPr lang="en-GB" sz="2000" b="1" dirty="0">
                <a:solidFill>
                  <a:srgbClr val="1F497D"/>
                </a:solidFill>
              </a:rPr>
              <a:t>When I was in sixth form, I had a family friend that had an advertising firm in the Midlands</a:t>
            </a:r>
            <a:r>
              <a:rPr lang="en-GB" sz="2000" dirty="0"/>
              <a:t>, so I just went and did a couple of weeks with them just kind of learning how to write advertising briefs and finding out about the </a:t>
            </a:r>
            <a:r>
              <a:rPr lang="en-GB" sz="2000" dirty="0" smtClean="0"/>
              <a:t>industry… </a:t>
            </a:r>
          </a:p>
          <a:p>
            <a:endParaRPr lang="en-GB" sz="2000" dirty="0" smtClean="0"/>
          </a:p>
          <a:p>
            <a:r>
              <a:rPr lang="en-GB" sz="2000" dirty="0" smtClean="0"/>
              <a:t>[</a:t>
            </a:r>
            <a:r>
              <a:rPr lang="en-GB" sz="2000" dirty="0"/>
              <a:t>My current organisation] was one I particularly wanted to work at</a:t>
            </a:r>
            <a:r>
              <a:rPr lang="en-GB" sz="2000" b="1" dirty="0">
                <a:solidFill>
                  <a:srgbClr val="1F497D"/>
                </a:solidFill>
              </a:rPr>
              <a:t>, so I went to them directly</a:t>
            </a:r>
            <a:r>
              <a:rPr lang="en-GB" sz="2000" dirty="0"/>
              <a:t>.  I was actually travelling in Australia at the time and knew when I was coming back, so I emailed them and said I’d be willing to come in, just do some non-paid work experience when I got back and would they be interested in having me?   I just emailed them my CV, a kind of bit about my background and why I was interested in advertising and what I was offering, so I could come in</a:t>
            </a:r>
            <a:r>
              <a:rPr lang="en-GB" sz="2000" b="1" dirty="0">
                <a:solidFill>
                  <a:srgbClr val="1F497D"/>
                </a:solidFill>
              </a:rPr>
              <a:t>, I was happy to do anything for that two-week work experience period</a:t>
            </a:r>
            <a:r>
              <a:rPr lang="en-GB" sz="2000" dirty="0"/>
              <a:t>…and they got back to me and said “Yes.  Would you be available on these dates?  We could use the help on one of our projects.</a:t>
            </a:r>
            <a:r>
              <a:rPr lang="en-GB" sz="2000" dirty="0" smtClean="0"/>
              <a:t>”</a:t>
            </a:r>
            <a:r>
              <a:rPr lang="en-GB" i="1" dirty="0"/>
              <a:t> </a:t>
            </a:r>
            <a:r>
              <a:rPr lang="en-GB" dirty="0" smtClean="0"/>
              <a:t> A couple </a:t>
            </a:r>
            <a:r>
              <a:rPr lang="en-GB" dirty="0"/>
              <a:t>of days before I finished my placement, the team that I was working within just said </a:t>
            </a:r>
            <a:r>
              <a:rPr lang="en-GB" dirty="0" smtClean="0"/>
              <a:t>“Do </a:t>
            </a:r>
            <a:r>
              <a:rPr lang="en-GB" dirty="0"/>
              <a:t>you want to stay for </a:t>
            </a:r>
            <a:r>
              <a:rPr lang="en-GB" dirty="0" smtClean="0"/>
              <a:t>longer?  We’ve </a:t>
            </a:r>
            <a:r>
              <a:rPr lang="en-GB" dirty="0"/>
              <a:t>got a position that we’d like to offer </a:t>
            </a:r>
            <a:r>
              <a:rPr lang="en-GB" dirty="0" smtClean="0"/>
              <a:t>you..” </a:t>
            </a:r>
            <a:r>
              <a:rPr lang="en-GB" dirty="0"/>
              <a:t>which was a content authoring </a:t>
            </a:r>
            <a:r>
              <a:rPr lang="en-GB" dirty="0" smtClean="0"/>
              <a:t>position - </a:t>
            </a:r>
            <a:r>
              <a:rPr lang="en-GB" dirty="0"/>
              <a:t>so just putting information on a website and they said </a:t>
            </a:r>
            <a:r>
              <a:rPr lang="en-GB" dirty="0" smtClean="0"/>
              <a:t>“Yeah</a:t>
            </a:r>
            <a:r>
              <a:rPr lang="en-GB" dirty="0"/>
              <a:t>, did I </a:t>
            </a:r>
            <a:r>
              <a:rPr lang="en-GB" dirty="0" err="1"/>
              <a:t>wanna</a:t>
            </a:r>
            <a:r>
              <a:rPr lang="en-GB" dirty="0"/>
              <a:t> carry on and come back the following </a:t>
            </a:r>
            <a:r>
              <a:rPr lang="en-GB" dirty="0" smtClean="0"/>
              <a:t>week, </a:t>
            </a:r>
            <a:r>
              <a:rPr lang="en-GB" dirty="0"/>
              <a:t>as an </a:t>
            </a:r>
            <a:r>
              <a:rPr lang="en-GB" dirty="0" smtClean="0"/>
              <a:t>employee?”</a:t>
            </a:r>
          </a:p>
          <a:p>
            <a:endParaRPr lang="en-GB" dirty="0"/>
          </a:p>
          <a:p>
            <a:r>
              <a:rPr lang="en-GB" i="1" dirty="0"/>
              <a:t>Male, degree in Psychology, currently Account Manager in large advertising company</a:t>
            </a:r>
            <a:endParaRPr lang="en-GB" dirty="0"/>
          </a:p>
          <a:p>
            <a:endParaRPr lang="en-GB" dirty="0"/>
          </a:p>
        </p:txBody>
      </p:sp>
    </p:spTree>
    <p:extLst>
      <p:ext uri="{BB962C8B-B14F-4D97-AF65-F5344CB8AC3E}">
        <p14:creationId xmlns:p14="http://schemas.microsoft.com/office/powerpoint/2010/main" val="13116432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7512" y="234698"/>
            <a:ext cx="8517604" cy="1908215"/>
          </a:xfrm>
          <a:prstGeom prst="rect">
            <a:avLst/>
          </a:prstGeom>
        </p:spPr>
        <p:txBody>
          <a:bodyPr wrap="square">
            <a:spAutoFit/>
          </a:bodyPr>
          <a:lstStyle/>
          <a:p>
            <a:r>
              <a:rPr lang="en-GB" sz="2000" dirty="0"/>
              <a:t>[Sandwich year placement] ‘</a:t>
            </a:r>
            <a:r>
              <a:rPr lang="en-GB" sz="2000" b="1" dirty="0">
                <a:solidFill>
                  <a:srgbClr val="1F497D"/>
                </a:solidFill>
              </a:rPr>
              <a:t>was made available by the university </a:t>
            </a:r>
            <a:r>
              <a:rPr lang="en-GB" sz="2000" dirty="0"/>
              <a:t>and basically companies would come in [to the university] so I spoke to one or two companies that came and got a job to go abroad for [a leading agriculture services company]’.  He considered that it was </a:t>
            </a:r>
            <a:r>
              <a:rPr lang="en-GB" sz="2000" b="1" dirty="0">
                <a:solidFill>
                  <a:srgbClr val="1F497D"/>
                </a:solidFill>
              </a:rPr>
              <a:t>well paid  </a:t>
            </a:r>
            <a:r>
              <a:rPr lang="en-GB" sz="2000" dirty="0"/>
              <a:t>[enough to cover costs and also to go travelling]</a:t>
            </a:r>
            <a:r>
              <a:rPr lang="en-GB" sz="2000" dirty="0" smtClean="0"/>
              <a:t>…’</a:t>
            </a:r>
            <a:r>
              <a:rPr lang="en-GB" sz="2000" dirty="0"/>
              <a:t>. </a:t>
            </a:r>
            <a:endParaRPr lang="en-GB" sz="2000" dirty="0" smtClean="0"/>
          </a:p>
          <a:p>
            <a:r>
              <a:rPr lang="en-US" i="1" dirty="0" smtClean="0"/>
              <a:t>Male, Mathematical and Computing Sciences</a:t>
            </a:r>
            <a:endParaRPr lang="en-GB" i="1" dirty="0"/>
          </a:p>
        </p:txBody>
      </p:sp>
      <p:sp>
        <p:nvSpPr>
          <p:cNvPr id="5" name="TextBox 4"/>
          <p:cNvSpPr txBox="1"/>
          <p:nvPr/>
        </p:nvSpPr>
        <p:spPr>
          <a:xfrm>
            <a:off x="317512" y="3754434"/>
            <a:ext cx="8697067" cy="2862322"/>
          </a:xfrm>
          <a:prstGeom prst="rect">
            <a:avLst/>
          </a:prstGeom>
          <a:noFill/>
        </p:spPr>
        <p:txBody>
          <a:bodyPr wrap="square" rtlCol="0">
            <a:spAutoFit/>
          </a:bodyPr>
          <a:lstStyle/>
          <a:p>
            <a:r>
              <a:rPr lang="en-GB" sz="2000" dirty="0"/>
              <a:t>‘…</a:t>
            </a:r>
            <a:r>
              <a:rPr lang="el-GR" sz="2000" dirty="0"/>
              <a:t>so the summer before my final year I was in </a:t>
            </a:r>
            <a:r>
              <a:rPr lang="en-GB" sz="2000" dirty="0"/>
              <a:t>[a major British-owned multinational]</a:t>
            </a:r>
            <a:r>
              <a:rPr lang="el-GR" sz="2000" dirty="0"/>
              <a:t>, for their summer internship </a:t>
            </a:r>
            <a:endParaRPr lang="en-GB" sz="2000" dirty="0" smtClean="0"/>
          </a:p>
          <a:p>
            <a:r>
              <a:rPr lang="en-GB" sz="2000" b="1" dirty="0" smtClean="0"/>
              <a:t>[</a:t>
            </a:r>
            <a:r>
              <a:rPr lang="en-GB" sz="2000" b="1" dirty="0"/>
              <a:t>Interviewer - </a:t>
            </a:r>
            <a:r>
              <a:rPr lang="el-GR" sz="2000" dirty="0"/>
              <a:t>That would have been a paid one, wasn’t it?</a:t>
            </a:r>
            <a:r>
              <a:rPr lang="en-GB" sz="2000" dirty="0"/>
              <a:t>]</a:t>
            </a:r>
          </a:p>
          <a:p>
            <a:r>
              <a:rPr lang="en-GB" sz="2000" b="1" dirty="0"/>
              <a:t>Respondent</a:t>
            </a:r>
            <a:r>
              <a:rPr lang="en-GB" sz="2000" dirty="0"/>
              <a:t> ‘</a:t>
            </a:r>
            <a:r>
              <a:rPr lang="el-GR" sz="2000" dirty="0"/>
              <a:t>Yeah, that was paid, yeah, yeah, it’s oil industry, they’ve got loads of money</a:t>
            </a:r>
            <a:r>
              <a:rPr lang="en-GB" sz="2000" dirty="0"/>
              <a:t> -</a:t>
            </a:r>
            <a:r>
              <a:rPr lang="el-GR" sz="2000" dirty="0"/>
              <a:t>, and then because I did quite well at a careers event I got in on a summer internship after my final year in </a:t>
            </a:r>
            <a:r>
              <a:rPr lang="en-GB" sz="2000" dirty="0"/>
              <a:t>[another leading Energy company]</a:t>
            </a:r>
            <a:r>
              <a:rPr lang="el-GR" sz="2000" dirty="0"/>
              <a:t>.  </a:t>
            </a:r>
            <a:r>
              <a:rPr lang="en-GB" sz="2000" dirty="0"/>
              <a:t>[The first company]</a:t>
            </a:r>
            <a:r>
              <a:rPr lang="el-GR" sz="2000" dirty="0"/>
              <a:t> offered me to come like, offered me another summer internship after my final year, </a:t>
            </a:r>
            <a:r>
              <a:rPr lang="en-GB" sz="2000" dirty="0"/>
              <a:t>but </a:t>
            </a:r>
            <a:r>
              <a:rPr lang="el-GR" sz="2000" dirty="0"/>
              <a:t>I’d already organised </a:t>
            </a:r>
            <a:r>
              <a:rPr lang="en-GB" sz="2000" dirty="0"/>
              <a:t>[the second one]</a:t>
            </a:r>
            <a:r>
              <a:rPr lang="el-GR" sz="2000" dirty="0"/>
              <a:t>, that was paid as well</a:t>
            </a:r>
            <a:r>
              <a:rPr lang="en-GB" sz="2000" dirty="0"/>
              <a:t>’.</a:t>
            </a:r>
            <a:r>
              <a:rPr lang="el-GR" sz="2000" dirty="0"/>
              <a:t> </a:t>
            </a:r>
            <a:endParaRPr lang="en-GB" sz="2000" dirty="0"/>
          </a:p>
          <a:p>
            <a:r>
              <a:rPr lang="en-GB" sz="2000" i="1" dirty="0"/>
              <a:t>Female, </a:t>
            </a:r>
            <a:r>
              <a:rPr lang="en-GB" sz="2000" i="1" dirty="0" smtClean="0"/>
              <a:t> Geology, who had also done work experience prior to HE</a:t>
            </a:r>
            <a:endParaRPr lang="en-US" sz="2000" dirty="0"/>
          </a:p>
        </p:txBody>
      </p:sp>
      <p:sp>
        <p:nvSpPr>
          <p:cNvPr id="2" name="TextBox 1"/>
          <p:cNvSpPr txBox="1"/>
          <p:nvPr/>
        </p:nvSpPr>
        <p:spPr>
          <a:xfrm>
            <a:off x="193268" y="2114232"/>
            <a:ext cx="8641848" cy="1631216"/>
          </a:xfrm>
          <a:prstGeom prst="rect">
            <a:avLst/>
          </a:prstGeom>
          <a:noFill/>
        </p:spPr>
        <p:txBody>
          <a:bodyPr wrap="square" rtlCol="0">
            <a:spAutoFit/>
          </a:bodyPr>
          <a:lstStyle/>
          <a:p>
            <a:r>
              <a:rPr lang="en-US" dirty="0"/>
              <a:t>[</a:t>
            </a:r>
            <a:r>
              <a:rPr lang="en-US" sz="2000" dirty="0" smtClean="0"/>
              <a:t>2 six-month placements, one in Germany and one in the USA – one with a firm that made printed fabrics and one where it was possible to develop woven textiles skills and knowledge –  both gained via </a:t>
            </a:r>
            <a:r>
              <a:rPr lang="en-US" sz="2000" dirty="0" err="1" smtClean="0"/>
              <a:t>comp,ex</a:t>
            </a:r>
            <a:r>
              <a:rPr lang="en-US" sz="2000" dirty="0" smtClean="0"/>
              <a:t> selection processes and interview </a:t>
            </a:r>
            <a:r>
              <a:rPr lang="en-US" sz="2000" dirty="0" err="1" smtClean="0"/>
              <a:t>programmes</a:t>
            </a:r>
            <a:r>
              <a:rPr lang="en-US" sz="2000" dirty="0" smtClean="0"/>
              <a:t> held at the </a:t>
            </a:r>
            <a:r>
              <a:rPr lang="en-US" sz="2000" dirty="0" err="1" smtClean="0"/>
              <a:t>unversity</a:t>
            </a:r>
            <a:r>
              <a:rPr lang="en-US" sz="2000" dirty="0" smtClean="0"/>
              <a:t>.  </a:t>
            </a:r>
            <a:r>
              <a:rPr lang="en-US" sz="2000" i="1" dirty="0" err="1" smtClean="0"/>
              <a:t>Textles</a:t>
            </a:r>
            <a:r>
              <a:rPr lang="en-US" sz="2000" i="1" dirty="0" smtClean="0"/>
              <a:t> graduate</a:t>
            </a:r>
            <a:r>
              <a:rPr lang="en-US" sz="2000" b="1" i="1" dirty="0" smtClean="0">
                <a:solidFill>
                  <a:srgbClr val="1F497D"/>
                </a:solidFill>
              </a:rPr>
              <a:t>, now working in the States for second of these.</a:t>
            </a:r>
            <a:endParaRPr lang="en-US" sz="2000" b="1" i="1" dirty="0">
              <a:solidFill>
                <a:srgbClr val="1F497D"/>
              </a:solidFill>
            </a:endParaRPr>
          </a:p>
        </p:txBody>
      </p:sp>
    </p:spTree>
    <p:extLst>
      <p:ext uri="{BB962C8B-B14F-4D97-AF65-F5344CB8AC3E}">
        <p14:creationId xmlns:p14="http://schemas.microsoft.com/office/powerpoint/2010/main" val="31948312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640"/>
            <a:ext cx="8229600" cy="840674"/>
          </a:xfrm>
        </p:spPr>
        <p:txBody>
          <a:bodyPr>
            <a:normAutofit/>
          </a:bodyPr>
          <a:lstStyle/>
          <a:p>
            <a:r>
              <a:rPr lang="en-US" sz="2800" dirty="0" smtClean="0">
                <a:solidFill>
                  <a:srgbClr val="1F497D"/>
                </a:solidFill>
              </a:rPr>
              <a:t>Work experience helps to clarify career aspirations </a:t>
            </a:r>
            <a:endParaRPr lang="en-US" sz="2800" dirty="0">
              <a:solidFill>
                <a:srgbClr val="1F497D"/>
              </a:solidFill>
            </a:endParaRPr>
          </a:p>
        </p:txBody>
      </p:sp>
      <p:sp>
        <p:nvSpPr>
          <p:cNvPr id="3" name="TextBox 2"/>
          <p:cNvSpPr txBox="1"/>
          <p:nvPr/>
        </p:nvSpPr>
        <p:spPr>
          <a:xfrm>
            <a:off x="869708" y="3441680"/>
            <a:ext cx="7817092" cy="3416320"/>
          </a:xfrm>
          <a:prstGeom prst="rect">
            <a:avLst/>
          </a:prstGeom>
          <a:noFill/>
        </p:spPr>
        <p:txBody>
          <a:bodyPr wrap="square" rtlCol="0">
            <a:spAutoFit/>
          </a:bodyPr>
          <a:lstStyle/>
          <a:p>
            <a:r>
              <a:rPr lang="en-GB" dirty="0"/>
              <a:t>‘that was conserving artefacts and recording and, you know, things like that, </a:t>
            </a:r>
            <a:r>
              <a:rPr lang="en-GB" b="1" dirty="0">
                <a:solidFill>
                  <a:srgbClr val="1F497D"/>
                </a:solidFill>
              </a:rPr>
              <a:t>whereas that experience taught me </a:t>
            </a:r>
            <a:r>
              <a:rPr lang="en-GB" b="1" dirty="0" smtClean="0">
                <a:solidFill>
                  <a:srgbClr val="1F497D"/>
                </a:solidFill>
              </a:rPr>
              <a:t>that </a:t>
            </a:r>
            <a:r>
              <a:rPr lang="en-GB" b="1" dirty="0">
                <a:solidFill>
                  <a:srgbClr val="1F497D"/>
                </a:solidFill>
              </a:rPr>
              <a:t>I want to be more involved with people,…I’m not the kind of person that wants to conserve artefacts or things like that</a:t>
            </a:r>
            <a:r>
              <a:rPr lang="en-GB" dirty="0"/>
              <a:t>, I’m more a person who wants to work with people and do interesting things, maybe some sort of training or teaching. [….] I did acquire skills in how to conserve objects, how to clean objects in a professional way, that I wouldn’t have done otherwise.  I didn’t </a:t>
            </a:r>
            <a:r>
              <a:rPr lang="en-GB" i="1" dirty="0"/>
              <a:t>hate</a:t>
            </a:r>
            <a:r>
              <a:rPr lang="en-GB" dirty="0"/>
              <a:t> it, you know, I thought it was still interesting, and I think it was a valuable skill to have had, and I appreciated that I was given the opportunity to do it but I realised that </a:t>
            </a:r>
            <a:r>
              <a:rPr lang="en-GB" b="1" dirty="0">
                <a:solidFill>
                  <a:srgbClr val="1F497D"/>
                </a:solidFill>
              </a:rPr>
              <a:t>although I enjoyed it, it wasn’t something that I wanted to do long-term</a:t>
            </a:r>
            <a:r>
              <a:rPr lang="en-GB" dirty="0"/>
              <a:t>’.</a:t>
            </a:r>
          </a:p>
          <a:p>
            <a:r>
              <a:rPr lang="en-GB" dirty="0"/>
              <a:t> </a:t>
            </a:r>
            <a:r>
              <a:rPr lang="en-GB" i="1" dirty="0" smtClean="0"/>
              <a:t>Female</a:t>
            </a:r>
            <a:r>
              <a:rPr lang="en-GB" i="1" dirty="0"/>
              <a:t>, Archaeology</a:t>
            </a:r>
            <a:endParaRPr lang="en-GB" dirty="0"/>
          </a:p>
          <a:p>
            <a:endParaRPr lang="en-US" dirty="0"/>
          </a:p>
        </p:txBody>
      </p:sp>
      <p:sp>
        <p:nvSpPr>
          <p:cNvPr id="4" name="TextBox 3"/>
          <p:cNvSpPr txBox="1"/>
          <p:nvPr/>
        </p:nvSpPr>
        <p:spPr>
          <a:xfrm>
            <a:off x="869708" y="814538"/>
            <a:ext cx="7689312" cy="2862323"/>
          </a:xfrm>
          <a:prstGeom prst="rect">
            <a:avLst/>
          </a:prstGeom>
          <a:noFill/>
        </p:spPr>
        <p:txBody>
          <a:bodyPr wrap="square" rtlCol="0">
            <a:spAutoFit/>
          </a:bodyPr>
          <a:lstStyle/>
          <a:p>
            <a:r>
              <a:rPr lang="en-GB" dirty="0"/>
              <a:t>‘.</a:t>
            </a:r>
            <a:r>
              <a:rPr lang="en-GB" dirty="0" smtClean="0"/>
              <a:t>.</a:t>
            </a:r>
            <a:r>
              <a:rPr lang="en-GB" b="1" dirty="0" smtClean="0">
                <a:solidFill>
                  <a:srgbClr val="1F497D"/>
                </a:solidFill>
              </a:rPr>
              <a:t>It galvanised the fact that I definitely wanted to work in creative and radio advertising,</a:t>
            </a:r>
            <a:r>
              <a:rPr lang="en-GB" dirty="0" smtClean="0"/>
              <a:t> </a:t>
            </a:r>
            <a:r>
              <a:rPr lang="en-GB" dirty="0"/>
              <a:t>that was a huge thing. </a:t>
            </a:r>
            <a:r>
              <a:rPr lang="en-GB" b="1" dirty="0">
                <a:solidFill>
                  <a:srgbClr val="1F497D"/>
                </a:solidFill>
              </a:rPr>
              <a:t>What I definitely </a:t>
            </a:r>
            <a:r>
              <a:rPr lang="en-GB" b="1" i="1" dirty="0">
                <a:solidFill>
                  <a:srgbClr val="1F497D"/>
                </a:solidFill>
              </a:rPr>
              <a:t>didn’t </a:t>
            </a:r>
            <a:r>
              <a:rPr lang="en-GB" b="1" dirty="0">
                <a:solidFill>
                  <a:srgbClr val="1F497D"/>
                </a:solidFill>
              </a:rPr>
              <a:t> want to do , </a:t>
            </a:r>
            <a:r>
              <a:rPr lang="en-GB" dirty="0"/>
              <a:t>effectively, was to be come a commercial radio producer. Being able to see the day-to-day workings of it – it’s fun to get involved in making an advert and getting the sound of it perfect, but actually seeing </a:t>
            </a:r>
            <a:r>
              <a:rPr lang="en-GB" dirty="0" smtClean="0"/>
              <a:t>[how they worked] how flexible </a:t>
            </a:r>
            <a:r>
              <a:rPr lang="en-GB" dirty="0"/>
              <a:t>they have to be  in terms of taking direction from people who don’t necessarily know </a:t>
            </a:r>
            <a:r>
              <a:rPr lang="en-GB" dirty="0" err="1"/>
              <a:t>best..I</a:t>
            </a:r>
            <a:r>
              <a:rPr lang="en-GB" dirty="0"/>
              <a:t> think it helped me I realise I want to be a writer…to be more innovative..[not] stifled by brand..’</a:t>
            </a:r>
          </a:p>
          <a:p>
            <a:r>
              <a:rPr lang="en-GB" i="1" dirty="0"/>
              <a:t>Female, Media and Communications</a:t>
            </a:r>
            <a:endParaRPr lang="en-GB" dirty="0"/>
          </a:p>
          <a:p>
            <a:endParaRPr lang="en-US" dirty="0"/>
          </a:p>
        </p:txBody>
      </p:sp>
    </p:spTree>
    <p:extLst>
      <p:ext uri="{BB962C8B-B14F-4D97-AF65-F5344CB8AC3E}">
        <p14:creationId xmlns:p14="http://schemas.microsoft.com/office/powerpoint/2010/main" val="210369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7512" y="455588"/>
            <a:ext cx="8503799" cy="6186310"/>
          </a:xfrm>
          <a:prstGeom prst="rect">
            <a:avLst/>
          </a:prstGeom>
        </p:spPr>
        <p:txBody>
          <a:bodyPr wrap="square">
            <a:spAutoFit/>
          </a:bodyPr>
          <a:lstStyle/>
          <a:p>
            <a:r>
              <a:rPr lang="en-US" dirty="0" smtClean="0"/>
              <a:t>‘W</a:t>
            </a:r>
            <a:r>
              <a:rPr lang="el-GR" dirty="0" smtClean="0"/>
              <a:t>ith pharmacy</a:t>
            </a:r>
            <a:r>
              <a:rPr lang="en-GB" dirty="0" smtClean="0"/>
              <a:t>,</a:t>
            </a:r>
            <a:r>
              <a:rPr lang="el-GR" dirty="0" smtClean="0"/>
              <a:t> </a:t>
            </a:r>
            <a:r>
              <a:rPr lang="el-GR" dirty="0"/>
              <a:t>we can go down a number of different routes, so say community, hospital and there’s also industry and academic pharmacy and after the four years of the pharmacy course we’ve got an internship year </a:t>
            </a:r>
            <a:r>
              <a:rPr lang="en-GB" dirty="0" smtClean="0"/>
              <a:t> - </a:t>
            </a:r>
            <a:r>
              <a:rPr lang="el-GR" b="1" dirty="0" smtClean="0">
                <a:solidFill>
                  <a:srgbClr val="1F497D"/>
                </a:solidFill>
              </a:rPr>
              <a:t>so </a:t>
            </a:r>
            <a:r>
              <a:rPr lang="el-GR" b="1" dirty="0">
                <a:solidFill>
                  <a:srgbClr val="1F497D"/>
                </a:solidFill>
              </a:rPr>
              <a:t>to try and get myself more sellable for that internship year I did a number of placements during the different </a:t>
            </a:r>
            <a:r>
              <a:rPr lang="el-GR" b="1" dirty="0" smtClean="0">
                <a:solidFill>
                  <a:srgbClr val="1F497D"/>
                </a:solidFill>
              </a:rPr>
              <a:t>summers</a:t>
            </a:r>
            <a:r>
              <a:rPr lang="el-GR" dirty="0" smtClean="0"/>
              <a:t>…</a:t>
            </a:r>
            <a:r>
              <a:rPr lang="en-GB" dirty="0" smtClean="0"/>
              <a:t>[</a:t>
            </a:r>
            <a:r>
              <a:rPr lang="en-GB" dirty="0"/>
              <a:t> </a:t>
            </a:r>
            <a:r>
              <a:rPr lang="en-GB" dirty="0" smtClean="0"/>
              <a:t>  ]</a:t>
            </a:r>
            <a:r>
              <a:rPr lang="el-GR" dirty="0" smtClean="0"/>
              <a:t> </a:t>
            </a:r>
            <a:r>
              <a:rPr lang="en-GB" dirty="0"/>
              <a:t>T</a:t>
            </a:r>
            <a:r>
              <a:rPr lang="el-GR" dirty="0" smtClean="0"/>
              <a:t>he </a:t>
            </a:r>
            <a:r>
              <a:rPr lang="el-GR" dirty="0"/>
              <a:t>first one I did was at a local independent community pharmacy near where I lived </a:t>
            </a:r>
            <a:r>
              <a:rPr lang="el-GR" dirty="0" smtClean="0"/>
              <a:t>…first </a:t>
            </a:r>
            <a:r>
              <a:rPr lang="el-GR" dirty="0"/>
              <a:t>of all I did a week, I think it was a week or two weeks unpaid work experience </a:t>
            </a:r>
            <a:r>
              <a:rPr lang="el-GR" dirty="0" smtClean="0"/>
              <a:t>there</a:t>
            </a:r>
            <a:r>
              <a:rPr lang="en-GB" dirty="0" smtClean="0"/>
              <a:t>,</a:t>
            </a:r>
            <a:r>
              <a:rPr lang="el-GR" dirty="0" smtClean="0"/>
              <a:t> </a:t>
            </a:r>
            <a:r>
              <a:rPr lang="el-GR" dirty="0"/>
              <a:t>and then because I really liked it and they liked me, that enabled me to get holiday work </a:t>
            </a:r>
            <a:r>
              <a:rPr lang="el-GR" dirty="0" smtClean="0"/>
              <a:t>there</a:t>
            </a:r>
            <a:r>
              <a:rPr lang="en-GB" dirty="0" smtClean="0"/>
              <a:t> </a:t>
            </a:r>
            <a:r>
              <a:rPr lang="el-GR" dirty="0" smtClean="0"/>
              <a:t>when </a:t>
            </a:r>
            <a:r>
              <a:rPr lang="el-GR" dirty="0"/>
              <a:t>I went back home for Christmas and the </a:t>
            </a:r>
            <a:r>
              <a:rPr lang="el-GR" dirty="0" smtClean="0"/>
              <a:t>summer</a:t>
            </a:r>
            <a:r>
              <a:rPr lang="en-GB" dirty="0" smtClean="0"/>
              <a:t>..[    ]</a:t>
            </a:r>
            <a:r>
              <a:rPr lang="el-GR" dirty="0" smtClean="0"/>
              <a:t> </a:t>
            </a:r>
            <a:r>
              <a:rPr lang="el-GR" dirty="0"/>
              <a:t>and then from </a:t>
            </a:r>
            <a:r>
              <a:rPr lang="el-GR" dirty="0" smtClean="0"/>
              <a:t>there</a:t>
            </a:r>
            <a:r>
              <a:rPr lang="en-GB" dirty="0" smtClean="0"/>
              <a:t>,</a:t>
            </a:r>
            <a:r>
              <a:rPr lang="el-GR" dirty="0" smtClean="0"/>
              <a:t> </a:t>
            </a:r>
            <a:r>
              <a:rPr lang="el-GR" dirty="0"/>
              <a:t>I then looked into going into the hospital field so I </a:t>
            </a:r>
            <a:r>
              <a:rPr lang="el-GR" dirty="0" smtClean="0"/>
              <a:t>did, </a:t>
            </a:r>
            <a:r>
              <a:rPr lang="el-GR" dirty="0"/>
              <a:t>I think, I’m just trying to </a:t>
            </a:r>
            <a:r>
              <a:rPr lang="el-GR" dirty="0" smtClean="0"/>
              <a:t>think</a:t>
            </a:r>
            <a:r>
              <a:rPr lang="en-GB" dirty="0"/>
              <a:t>;</a:t>
            </a:r>
            <a:r>
              <a:rPr lang="el-GR" dirty="0" smtClean="0"/>
              <a:t> yeah</a:t>
            </a:r>
            <a:r>
              <a:rPr lang="el-GR" dirty="0"/>
              <a:t>, my first hospital placement was at </a:t>
            </a:r>
            <a:r>
              <a:rPr lang="en-GB" dirty="0" smtClean="0"/>
              <a:t>[a local hospital]</a:t>
            </a:r>
            <a:r>
              <a:rPr lang="el-GR" dirty="0" smtClean="0"/>
              <a:t> and </a:t>
            </a:r>
            <a:r>
              <a:rPr lang="el-GR" dirty="0"/>
              <a:t>that was unpaid, but then that allowed me to do in my second year summer vacation to get a paid placement at </a:t>
            </a:r>
            <a:r>
              <a:rPr lang="en-GB" dirty="0" smtClean="0"/>
              <a:t>[a different regional hospital]. T</a:t>
            </a:r>
            <a:r>
              <a:rPr lang="el-GR" dirty="0" smtClean="0"/>
              <a:t>hat </a:t>
            </a:r>
            <a:r>
              <a:rPr lang="el-GR" dirty="0"/>
              <a:t>then led me to my third </a:t>
            </a:r>
            <a:r>
              <a:rPr lang="el-GR" dirty="0" smtClean="0"/>
              <a:t>year</a:t>
            </a:r>
            <a:r>
              <a:rPr lang="en-GB" dirty="0" smtClean="0"/>
              <a:t>, in</a:t>
            </a:r>
            <a:r>
              <a:rPr lang="el-GR" dirty="0" smtClean="0"/>
              <a:t> </a:t>
            </a:r>
            <a:r>
              <a:rPr lang="el-GR" dirty="0"/>
              <a:t>which I did another free, another unpaid internship year </a:t>
            </a:r>
            <a:r>
              <a:rPr lang="en-GB" dirty="0" smtClean="0"/>
              <a:t>[in a different county hospital] </a:t>
            </a:r>
            <a:r>
              <a:rPr lang="el-GR" dirty="0" smtClean="0"/>
              <a:t>and </a:t>
            </a:r>
            <a:r>
              <a:rPr lang="el-GR" dirty="0"/>
              <a:t>then I also then did some industrial pharmaceutical company internship </a:t>
            </a:r>
            <a:r>
              <a:rPr lang="el-GR" dirty="0" smtClean="0"/>
              <a:t>year</a:t>
            </a:r>
            <a:r>
              <a:rPr lang="en-GB" dirty="0" smtClean="0"/>
              <a:t>:three, four, sorry -</a:t>
            </a:r>
            <a:r>
              <a:rPr lang="el-GR" dirty="0" smtClean="0"/>
              <a:t> </a:t>
            </a:r>
            <a:r>
              <a:rPr lang="el-GR" i="1" dirty="0" smtClean="0"/>
              <a:t>ten</a:t>
            </a:r>
            <a:r>
              <a:rPr lang="el-GR" dirty="0" smtClean="0"/>
              <a:t> </a:t>
            </a:r>
            <a:r>
              <a:rPr lang="el-GR" dirty="0"/>
              <a:t>week placement in my second and third year summers, so I had quite busy </a:t>
            </a:r>
            <a:r>
              <a:rPr lang="el-GR" dirty="0" smtClean="0"/>
              <a:t>summers</a:t>
            </a:r>
            <a:r>
              <a:rPr lang="en-GB" dirty="0" smtClean="0"/>
              <a:t>.. </a:t>
            </a:r>
            <a:r>
              <a:rPr lang="en-US" dirty="0" smtClean="0"/>
              <a:t>[</a:t>
            </a:r>
            <a:r>
              <a:rPr lang="en-US" dirty="0"/>
              <a:t>...</a:t>
            </a:r>
            <a:r>
              <a:rPr lang="en-US" dirty="0" smtClean="0"/>
              <a:t>]</a:t>
            </a:r>
            <a:r>
              <a:rPr lang="en-GB" dirty="0">
                <a:solidFill>
                  <a:srgbClr val="1F497D"/>
                </a:solidFill>
              </a:rPr>
              <a:t>b</a:t>
            </a:r>
            <a:r>
              <a:rPr lang="el-GR" dirty="0" smtClean="0">
                <a:solidFill>
                  <a:srgbClr val="1F497D"/>
                </a:solidFill>
              </a:rPr>
              <a:t>ecause </a:t>
            </a:r>
            <a:r>
              <a:rPr lang="el-GR" b="1" dirty="0">
                <a:solidFill>
                  <a:srgbClr val="1F497D"/>
                </a:solidFill>
              </a:rPr>
              <a:t>I knew the pre-reg year would be a competitive year to get a pre-reg place and if I wanted to get one of the more competitive places, I </a:t>
            </a:r>
            <a:r>
              <a:rPr lang="el-GR" b="1" dirty="0" smtClean="0">
                <a:solidFill>
                  <a:srgbClr val="1F497D"/>
                </a:solidFill>
              </a:rPr>
              <a:t>need</a:t>
            </a:r>
            <a:r>
              <a:rPr lang="en-GB" b="1" dirty="0" err="1" smtClean="0">
                <a:solidFill>
                  <a:srgbClr val="1F497D"/>
                </a:solidFill>
              </a:rPr>
              <a:t>ed</a:t>
            </a:r>
            <a:r>
              <a:rPr lang="el-GR" b="1" dirty="0" smtClean="0">
                <a:solidFill>
                  <a:srgbClr val="1F497D"/>
                </a:solidFill>
              </a:rPr>
              <a:t> </a:t>
            </a:r>
            <a:r>
              <a:rPr lang="el-GR" b="1" dirty="0">
                <a:solidFill>
                  <a:srgbClr val="1F497D"/>
                </a:solidFill>
              </a:rPr>
              <a:t>to have the experience of different avenues to get that </a:t>
            </a:r>
            <a:r>
              <a:rPr lang="el-GR" b="1" dirty="0" smtClean="0">
                <a:solidFill>
                  <a:srgbClr val="1F497D"/>
                </a:solidFill>
              </a:rPr>
              <a:t>place</a:t>
            </a:r>
            <a:r>
              <a:rPr lang="en-GB" b="1" dirty="0" smtClean="0">
                <a:solidFill>
                  <a:srgbClr val="1F497D"/>
                </a:solidFill>
              </a:rPr>
              <a:t>. </a:t>
            </a:r>
            <a:r>
              <a:rPr lang="en-GB" dirty="0" smtClean="0"/>
              <a:t>.</a:t>
            </a:r>
            <a:r>
              <a:rPr lang="el-GR" dirty="0" smtClean="0"/>
              <a:t> </a:t>
            </a:r>
            <a:r>
              <a:rPr lang="en-GB" dirty="0"/>
              <a:t>S</a:t>
            </a:r>
            <a:r>
              <a:rPr lang="el-GR" dirty="0" smtClean="0"/>
              <a:t>o </a:t>
            </a:r>
            <a:r>
              <a:rPr lang="el-GR" dirty="0"/>
              <a:t>my internship year was a split industry and hospital programme and </a:t>
            </a:r>
            <a:r>
              <a:rPr lang="el-GR" dirty="0" smtClean="0"/>
              <a:t>when </a:t>
            </a:r>
            <a:r>
              <a:rPr lang="el-GR" dirty="0"/>
              <a:t>I was applying for my internship year there </a:t>
            </a:r>
            <a:r>
              <a:rPr lang="el-GR" dirty="0" smtClean="0"/>
              <a:t>w</a:t>
            </a:r>
            <a:r>
              <a:rPr lang="en-GB" dirty="0" smtClean="0"/>
              <a:t>ere</a:t>
            </a:r>
            <a:r>
              <a:rPr lang="el-GR" dirty="0" smtClean="0"/>
              <a:t> </a:t>
            </a:r>
            <a:r>
              <a:rPr lang="el-GR" dirty="0"/>
              <a:t>only </a:t>
            </a:r>
            <a:r>
              <a:rPr lang="en-GB" dirty="0" smtClean="0"/>
              <a:t>eight </a:t>
            </a:r>
            <a:r>
              <a:rPr lang="el-GR" dirty="0" smtClean="0"/>
              <a:t> </a:t>
            </a:r>
            <a:r>
              <a:rPr lang="el-GR" dirty="0"/>
              <a:t>industrial split pre-regs </a:t>
            </a:r>
            <a:r>
              <a:rPr lang="en-GB" dirty="0" smtClean="0"/>
              <a:t>- </a:t>
            </a:r>
            <a:r>
              <a:rPr lang="el-GR" dirty="0" smtClean="0"/>
              <a:t>and </a:t>
            </a:r>
            <a:r>
              <a:rPr lang="el-GR" dirty="0"/>
              <a:t>what enabled me to get that was doing the summer placement in industry but also the hospital experience I had in each </a:t>
            </a:r>
            <a:r>
              <a:rPr lang="el-GR" dirty="0" smtClean="0"/>
              <a:t>year</a:t>
            </a:r>
            <a:r>
              <a:rPr lang="en-GB" dirty="0" smtClean="0"/>
              <a:t>’.</a:t>
            </a:r>
            <a:endParaRPr lang="en-GB" dirty="0"/>
          </a:p>
          <a:p>
            <a:r>
              <a:rPr lang="en-GB" i="1" dirty="0" smtClean="0"/>
              <a:t>Male, Pharmacy degree, now doing PhD </a:t>
            </a:r>
            <a:endParaRPr lang="en-GB" i="1" dirty="0"/>
          </a:p>
        </p:txBody>
      </p:sp>
    </p:spTree>
    <p:extLst>
      <p:ext uri="{BB962C8B-B14F-4D97-AF65-F5344CB8AC3E}">
        <p14:creationId xmlns:p14="http://schemas.microsoft.com/office/powerpoint/2010/main" val="34360015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9366" y="400365"/>
            <a:ext cx="8200092" cy="5601533"/>
          </a:xfrm>
          <a:prstGeom prst="rect">
            <a:avLst/>
          </a:prstGeom>
        </p:spPr>
        <p:txBody>
          <a:bodyPr wrap="square">
            <a:spAutoFit/>
          </a:bodyPr>
          <a:lstStyle/>
          <a:p>
            <a:r>
              <a:rPr lang="en-GB" sz="2000" dirty="0" smtClean="0"/>
              <a:t>‘T</a:t>
            </a:r>
            <a:r>
              <a:rPr lang="el-GR" sz="2000" dirty="0" smtClean="0"/>
              <a:t>he </a:t>
            </a:r>
            <a:r>
              <a:rPr lang="en-GB" sz="2000" dirty="0" smtClean="0"/>
              <a:t>[leading independent Think Tank]</a:t>
            </a:r>
            <a:r>
              <a:rPr lang="el-GR" sz="2000" dirty="0" smtClean="0"/>
              <a:t>, </a:t>
            </a:r>
            <a:r>
              <a:rPr lang="el-GR" sz="2000" dirty="0"/>
              <a:t>it gave me useful experience firstly </a:t>
            </a:r>
            <a:r>
              <a:rPr lang="el-GR" sz="2000" b="1" dirty="0">
                <a:solidFill>
                  <a:srgbClr val="1F497D"/>
                </a:solidFill>
              </a:rPr>
              <a:t>because it allowed me to just see a bit more about how a think tank works </a:t>
            </a:r>
            <a:r>
              <a:rPr lang="el-GR" sz="2000" dirty="0"/>
              <a:t>and I was able to </a:t>
            </a:r>
            <a:r>
              <a:rPr lang="el-GR" sz="2000" dirty="0" smtClean="0"/>
              <a:t>se</a:t>
            </a:r>
            <a:r>
              <a:rPr lang="en-GB" sz="2000" dirty="0" smtClean="0"/>
              <a:t>e</a:t>
            </a:r>
            <a:r>
              <a:rPr lang="el-GR" sz="2000" dirty="0" smtClean="0"/>
              <a:t> how </a:t>
            </a:r>
            <a:r>
              <a:rPr lang="el-GR" sz="2000" dirty="0"/>
              <a:t>they work </a:t>
            </a:r>
            <a:r>
              <a:rPr lang="el-GR" sz="2000" dirty="0" smtClean="0"/>
              <a:t>and</a:t>
            </a:r>
            <a:r>
              <a:rPr lang="en-GB" sz="2000" dirty="0" smtClean="0"/>
              <a:t>,</a:t>
            </a:r>
            <a:r>
              <a:rPr lang="el-GR" sz="2000" dirty="0" smtClean="0"/>
              <a:t> </a:t>
            </a:r>
            <a:r>
              <a:rPr lang="el-GR" sz="2000" dirty="0"/>
              <a:t>you </a:t>
            </a:r>
            <a:r>
              <a:rPr lang="el-GR" sz="2000" dirty="0" smtClean="0"/>
              <a:t>know</a:t>
            </a:r>
            <a:r>
              <a:rPr lang="en-GB" sz="2000" dirty="0" smtClean="0"/>
              <a:t>,</a:t>
            </a:r>
            <a:r>
              <a:rPr lang="el-GR" sz="2000" dirty="0" smtClean="0"/>
              <a:t> </a:t>
            </a:r>
            <a:r>
              <a:rPr lang="el-GR" sz="2000" dirty="0"/>
              <a:t>how the research is </a:t>
            </a:r>
            <a:r>
              <a:rPr lang="en-GB" sz="2000" dirty="0" smtClean="0"/>
              <a:t>designed,</a:t>
            </a:r>
            <a:r>
              <a:rPr lang="el-GR" sz="2000" dirty="0" smtClean="0"/>
              <a:t> </a:t>
            </a:r>
            <a:r>
              <a:rPr lang="el-GR" sz="2000" dirty="0"/>
              <a:t>etc, </a:t>
            </a:r>
            <a:r>
              <a:rPr lang="en-GB" sz="2000" b="1" dirty="0" smtClean="0">
                <a:solidFill>
                  <a:srgbClr val="1F497D"/>
                </a:solidFill>
              </a:rPr>
              <a:t>- </a:t>
            </a:r>
            <a:r>
              <a:rPr lang="el-GR" sz="2000" b="1" dirty="0" smtClean="0">
                <a:solidFill>
                  <a:srgbClr val="1F497D"/>
                </a:solidFill>
              </a:rPr>
              <a:t>not </a:t>
            </a:r>
            <a:r>
              <a:rPr lang="el-GR" sz="2000" b="1" dirty="0">
                <a:solidFill>
                  <a:srgbClr val="1F497D"/>
                </a:solidFill>
              </a:rPr>
              <a:t>so much from the actual work I was doing, but from the fact that I was sitting in the offices and I could </a:t>
            </a:r>
            <a:r>
              <a:rPr lang="el-GR" sz="2000" b="1" dirty="0" smtClean="0">
                <a:solidFill>
                  <a:srgbClr val="1F497D"/>
                </a:solidFill>
              </a:rPr>
              <a:t>watch </a:t>
            </a:r>
            <a:r>
              <a:rPr lang="el-GR" sz="2000" b="1" dirty="0">
                <a:solidFill>
                  <a:srgbClr val="1F497D"/>
                </a:solidFill>
              </a:rPr>
              <a:t>what was happening and listen to what was happening </a:t>
            </a:r>
            <a:r>
              <a:rPr lang="el-GR" sz="2000" b="1" dirty="0" smtClean="0">
                <a:solidFill>
                  <a:srgbClr val="1F497D"/>
                </a:solidFill>
              </a:rPr>
              <a:t>and </a:t>
            </a:r>
            <a:r>
              <a:rPr lang="el-GR" sz="2000" b="1" dirty="0">
                <a:solidFill>
                  <a:srgbClr val="1F497D"/>
                </a:solidFill>
              </a:rPr>
              <a:t>ask </a:t>
            </a:r>
            <a:r>
              <a:rPr lang="el-GR" sz="2000" b="1" dirty="0" smtClean="0">
                <a:solidFill>
                  <a:srgbClr val="1F497D"/>
                </a:solidFill>
              </a:rPr>
              <a:t>questions</a:t>
            </a:r>
            <a:r>
              <a:rPr lang="el-GR" sz="2000" dirty="0" smtClean="0"/>
              <a:t>, an</a:t>
            </a:r>
            <a:r>
              <a:rPr lang="en-GB" sz="2000" dirty="0" smtClean="0"/>
              <a:t>d </a:t>
            </a:r>
            <a:r>
              <a:rPr lang="el-GR" sz="2000" dirty="0" smtClean="0"/>
              <a:t>obviously </a:t>
            </a:r>
            <a:r>
              <a:rPr lang="el-GR" sz="2000" dirty="0"/>
              <a:t>it gave </a:t>
            </a:r>
            <a:r>
              <a:rPr lang="el-GR" sz="2000" dirty="0" smtClean="0"/>
              <a:t>me</a:t>
            </a:r>
            <a:r>
              <a:rPr lang="en-GB" sz="2000" dirty="0" smtClean="0"/>
              <a:t> </a:t>
            </a:r>
            <a:r>
              <a:rPr lang="el-GR" sz="2000" dirty="0" smtClean="0"/>
              <a:t>useful </a:t>
            </a:r>
            <a:r>
              <a:rPr lang="el-GR" sz="2000" dirty="0"/>
              <a:t>experience and, in the understanding of that specific organisation which then </a:t>
            </a:r>
            <a:r>
              <a:rPr lang="el-GR" sz="2000" dirty="0" smtClean="0"/>
              <a:t>gave </a:t>
            </a:r>
            <a:r>
              <a:rPr lang="el-GR" sz="2000" dirty="0"/>
              <a:t>me a good argument for taking on </a:t>
            </a:r>
            <a:r>
              <a:rPr lang="en-GB" sz="2000" dirty="0" smtClean="0"/>
              <a:t>the </a:t>
            </a:r>
            <a:r>
              <a:rPr lang="el-GR" sz="2000" dirty="0" smtClean="0"/>
              <a:t>part</a:t>
            </a:r>
            <a:r>
              <a:rPr lang="el-GR" sz="2000" dirty="0"/>
              <a:t>-time work with </a:t>
            </a:r>
            <a:r>
              <a:rPr lang="el-GR" sz="2000" dirty="0" smtClean="0"/>
              <a:t>them…</a:t>
            </a:r>
            <a:r>
              <a:rPr lang="en-GB" sz="2000" dirty="0" smtClean="0"/>
              <a:t>..’</a:t>
            </a:r>
            <a:r>
              <a:rPr lang="el-GR" sz="2000" dirty="0" smtClean="0"/>
              <a:t> </a:t>
            </a:r>
            <a:r>
              <a:rPr lang="en-GB" sz="2000" dirty="0" smtClean="0"/>
              <a:t> [he got  a second paid part-time internship]</a:t>
            </a:r>
            <a:r>
              <a:rPr lang="en-GB" sz="2000" b="1" dirty="0" smtClean="0"/>
              <a:t>…</a:t>
            </a:r>
            <a:endParaRPr lang="en-GB" sz="2000" dirty="0"/>
          </a:p>
          <a:p>
            <a:r>
              <a:rPr lang="en-GB" sz="2000" b="1" dirty="0" smtClean="0"/>
              <a:t>Interviewer</a:t>
            </a:r>
            <a:r>
              <a:rPr lang="en-GB" sz="2000" dirty="0" smtClean="0"/>
              <a:t>: </a:t>
            </a:r>
            <a:r>
              <a:rPr lang="el-GR" sz="2000" dirty="0" smtClean="0"/>
              <a:t>Okay</a:t>
            </a:r>
            <a:r>
              <a:rPr lang="el-GR" sz="2000" dirty="0"/>
              <a:t>, and the second internship which was sort of almost indistinguishable from a </a:t>
            </a:r>
            <a:r>
              <a:rPr lang="el-GR" sz="2000" dirty="0" smtClean="0"/>
              <a:t>job…</a:t>
            </a:r>
            <a:r>
              <a:rPr lang="en-GB" sz="2000" dirty="0" smtClean="0"/>
              <a:t>?’</a:t>
            </a:r>
            <a:endParaRPr lang="en-GB" sz="2000" dirty="0"/>
          </a:p>
          <a:p>
            <a:r>
              <a:rPr lang="en-GB" sz="2000" b="1" dirty="0" smtClean="0"/>
              <a:t>Interviewee</a:t>
            </a:r>
            <a:r>
              <a:rPr lang="en-GB" sz="2000" dirty="0" smtClean="0"/>
              <a:t>: ‘</a:t>
            </a:r>
            <a:r>
              <a:rPr lang="el-GR" sz="2000" dirty="0" smtClean="0"/>
              <a:t>All </a:t>
            </a:r>
            <a:r>
              <a:rPr lang="el-GR" sz="2000" dirty="0"/>
              <a:t>the skills I learnt there, </a:t>
            </a:r>
            <a:r>
              <a:rPr lang="el-GR" sz="2000" b="1" dirty="0">
                <a:solidFill>
                  <a:srgbClr val="1F497D"/>
                </a:solidFill>
              </a:rPr>
              <a:t>all the skills I learnt there were sort of relevant job skill</a:t>
            </a:r>
            <a:r>
              <a:rPr lang="el-GR" sz="2000" dirty="0"/>
              <a:t>s, </a:t>
            </a:r>
            <a:r>
              <a:rPr lang="el-GR" sz="2000" dirty="0" smtClean="0"/>
              <a:t>…from </a:t>
            </a:r>
            <a:r>
              <a:rPr lang="el-GR" sz="2000" dirty="0"/>
              <a:t>communicating with clients through </a:t>
            </a:r>
            <a:r>
              <a:rPr lang="el-GR" sz="2000" dirty="0" smtClean="0"/>
              <a:t>researching profits</a:t>
            </a:r>
            <a:r>
              <a:rPr lang="en-GB" sz="2000" dirty="0" smtClean="0"/>
              <a:t>,</a:t>
            </a:r>
            <a:r>
              <a:rPr lang="el-GR" sz="2000" dirty="0" smtClean="0"/>
              <a:t> through </a:t>
            </a:r>
            <a:r>
              <a:rPr lang="el-GR" sz="2000" dirty="0"/>
              <a:t>to </a:t>
            </a:r>
            <a:r>
              <a:rPr lang="el-GR" sz="2000" dirty="0" smtClean="0"/>
              <a:t>writing </a:t>
            </a:r>
            <a:r>
              <a:rPr lang="el-GR" sz="2000" dirty="0"/>
              <a:t>presentations, and writing memos and understanding specific issues, and I mean all the skills that I learnt there were relevant job </a:t>
            </a:r>
            <a:r>
              <a:rPr lang="el-GR" sz="2000" dirty="0" smtClean="0"/>
              <a:t>skills</a:t>
            </a:r>
            <a:r>
              <a:rPr lang="en-GB" sz="2000" dirty="0" smtClean="0"/>
              <a:t>:</a:t>
            </a:r>
            <a:r>
              <a:rPr lang="el-GR" sz="2000" dirty="0" smtClean="0"/>
              <a:t> </a:t>
            </a:r>
            <a:r>
              <a:rPr lang="el-GR" sz="2000" dirty="0"/>
              <a:t>none of </a:t>
            </a:r>
            <a:r>
              <a:rPr lang="el-GR" sz="2000" dirty="0" smtClean="0"/>
              <a:t>them </a:t>
            </a:r>
            <a:r>
              <a:rPr lang="el-GR" sz="2000" dirty="0"/>
              <a:t>were </a:t>
            </a:r>
            <a:r>
              <a:rPr lang="el-GR" sz="2000" dirty="0" smtClean="0"/>
              <a:t>qualifying </a:t>
            </a:r>
            <a:r>
              <a:rPr lang="el-GR" sz="2000" dirty="0"/>
              <a:t>me to make </a:t>
            </a:r>
            <a:r>
              <a:rPr lang="el-GR" sz="2000" dirty="0" smtClean="0"/>
              <a:t>coffee</a:t>
            </a:r>
            <a:r>
              <a:rPr lang="en-GB" sz="2000" dirty="0" smtClean="0"/>
              <a:t>..’</a:t>
            </a:r>
          </a:p>
          <a:p>
            <a:endParaRPr lang="en-GB" sz="2000" dirty="0"/>
          </a:p>
          <a:p>
            <a:r>
              <a:rPr lang="en-GB" i="1" dirty="0" smtClean="0"/>
              <a:t>Male, International Relations with Language</a:t>
            </a:r>
            <a:endParaRPr lang="en-GB" i="1" dirty="0"/>
          </a:p>
        </p:txBody>
      </p:sp>
    </p:spTree>
    <p:extLst>
      <p:ext uri="{BB962C8B-B14F-4D97-AF65-F5344CB8AC3E}">
        <p14:creationId xmlns:p14="http://schemas.microsoft.com/office/powerpoint/2010/main" val="2862668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p:cNvSpPr>
            <a:spLocks noGrp="1"/>
          </p:cNvSpPr>
          <p:nvPr>
            <p:ph type="title"/>
          </p:nvPr>
        </p:nvSpPr>
        <p:spPr>
          <a:xfrm>
            <a:off x="467544" y="332656"/>
            <a:ext cx="8229600" cy="1143000"/>
          </a:xfrm>
        </p:spPr>
        <p:txBody>
          <a:bodyPr>
            <a:normAutofit/>
          </a:bodyPr>
          <a:lstStyle/>
          <a:p>
            <a:r>
              <a:rPr lang="en-GB" sz="2800" dirty="0" smtClean="0">
                <a:solidFill>
                  <a:schemeClr val="tx2"/>
                </a:solidFill>
                <a:latin typeface="Calibri" charset="0"/>
                <a:ea typeface="Calibri" charset="0"/>
                <a:cs typeface="Calibri" charset="0"/>
              </a:rPr>
              <a:t>Research questions in relation to internships, work experience  and unpaid work</a:t>
            </a:r>
            <a:endParaRPr lang="en-GB" sz="2800" dirty="0">
              <a:solidFill>
                <a:schemeClr val="tx2"/>
              </a:solidFill>
              <a:latin typeface="Calibri" charset="0"/>
              <a:ea typeface="Calibri" charset="0"/>
              <a:cs typeface="Calibri" charset="0"/>
            </a:endParaRPr>
          </a:p>
        </p:txBody>
      </p:sp>
      <p:sp>
        <p:nvSpPr>
          <p:cNvPr id="5" name="TextBox 4"/>
          <p:cNvSpPr txBox="1"/>
          <p:nvPr/>
        </p:nvSpPr>
        <p:spPr>
          <a:xfrm>
            <a:off x="467544" y="1583765"/>
            <a:ext cx="8229600" cy="5262979"/>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Conceptual issue – What ARE internships and where do they fit in the ‘pursuit of employability skills’ spectrum?</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Statistical issue – there are no statistics!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Lack of reliable data – </a:t>
            </a:r>
            <a:r>
              <a:rPr lang="en-GB" sz="2400" dirty="0"/>
              <a:t>H</a:t>
            </a:r>
            <a:r>
              <a:rPr lang="en-GB" sz="2400" dirty="0" smtClean="0"/>
              <a:t>ow extensive is incidence? Who does what? For how long?  </a:t>
            </a:r>
            <a:r>
              <a:rPr lang="en-GB" sz="2400" dirty="0"/>
              <a:t>W</a:t>
            </a:r>
            <a:r>
              <a:rPr lang="en-GB" sz="2400" dirty="0" smtClean="0"/>
              <a:t>here and when?</a:t>
            </a:r>
            <a:r>
              <a:rPr lang="en-GB" sz="2400" dirty="0"/>
              <a:t> </a:t>
            </a:r>
            <a:r>
              <a:rPr lang="en-GB" sz="2400" dirty="0" smtClean="0"/>
              <a:t>Paid or unpaid? What counts?</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r>
              <a:rPr lang="en-GB" sz="2400" dirty="0" smtClean="0"/>
              <a:t>Ethical </a:t>
            </a:r>
            <a:r>
              <a:rPr lang="en-GB" sz="2400" dirty="0"/>
              <a:t>issues – </a:t>
            </a:r>
            <a:r>
              <a:rPr lang="en-GB" sz="2400" dirty="0" smtClean="0"/>
              <a:t>When are internships/unpaid work/work experience placements  </a:t>
            </a:r>
            <a:r>
              <a:rPr lang="en-GB" sz="2400" dirty="0"/>
              <a:t>a </a:t>
            </a:r>
            <a:r>
              <a:rPr lang="en-GB" sz="2400" dirty="0" smtClean="0"/>
              <a:t>good </a:t>
            </a:r>
            <a:r>
              <a:rPr lang="en-GB" sz="2400" dirty="0"/>
              <a:t>thing or a bad thing?  What are the costs and benefits to individuals, employers and society?</a:t>
            </a:r>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35582388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60" y="-295365"/>
            <a:ext cx="8450540" cy="1402983"/>
          </a:xfrm>
        </p:spPr>
        <p:txBody>
          <a:bodyPr>
            <a:normAutofit/>
          </a:bodyPr>
          <a:lstStyle/>
          <a:p>
            <a:r>
              <a:rPr lang="en-US" sz="2400" dirty="0" smtClean="0">
                <a:solidFill>
                  <a:srgbClr val="1F497D"/>
                </a:solidFill>
              </a:rPr>
              <a:t>Extremes of work experience</a:t>
            </a:r>
            <a:endParaRPr lang="en-US" sz="2400" dirty="0">
              <a:solidFill>
                <a:srgbClr val="1F497D"/>
              </a:solidFill>
            </a:endParaRPr>
          </a:p>
        </p:txBody>
      </p:sp>
      <p:sp>
        <p:nvSpPr>
          <p:cNvPr id="3" name="TextBox 2"/>
          <p:cNvSpPr txBox="1"/>
          <p:nvPr/>
        </p:nvSpPr>
        <p:spPr>
          <a:xfrm>
            <a:off x="236260" y="708877"/>
            <a:ext cx="8608723" cy="6740307"/>
          </a:xfrm>
          <a:prstGeom prst="rect">
            <a:avLst/>
          </a:prstGeom>
          <a:noFill/>
        </p:spPr>
        <p:txBody>
          <a:bodyPr wrap="square" rtlCol="0">
            <a:spAutoFit/>
          </a:bodyPr>
          <a:lstStyle/>
          <a:p>
            <a:r>
              <a:rPr lang="en-GB" dirty="0" smtClean="0"/>
              <a:t>[She wrote to a local solicitor’s firm, offering to work for experience</a:t>
            </a:r>
            <a:r>
              <a:rPr lang="en-GB" sz="2000" dirty="0" smtClean="0"/>
              <a:t>] ‘The </a:t>
            </a:r>
            <a:r>
              <a:rPr lang="en-GB" sz="2000" dirty="0"/>
              <a:t>woman was a sole practitioner, she got in touch and said she didn’t have any full-time vacancies, she could offer me a placement for a few </a:t>
            </a:r>
            <a:r>
              <a:rPr lang="en-GB" sz="2000" dirty="0" smtClean="0"/>
              <a:t>months….</a:t>
            </a:r>
            <a:endParaRPr lang="en-GB" sz="2000" dirty="0"/>
          </a:p>
          <a:p>
            <a:r>
              <a:rPr lang="en-GB" sz="2000" dirty="0" smtClean="0"/>
              <a:t>Interviewer “ </a:t>
            </a:r>
            <a:r>
              <a:rPr lang="en-GB" sz="2000" dirty="0"/>
              <a:t>W</a:t>
            </a:r>
            <a:r>
              <a:rPr lang="en-GB" sz="2000" dirty="0" smtClean="0"/>
              <a:t>hat </a:t>
            </a:r>
            <a:r>
              <a:rPr lang="en-GB" sz="2000" dirty="0"/>
              <a:t>did you actually do, on an average </a:t>
            </a:r>
            <a:r>
              <a:rPr lang="en-GB" sz="2000" dirty="0" smtClean="0"/>
              <a:t>day..? </a:t>
            </a:r>
            <a:endParaRPr lang="en-GB" sz="2000" dirty="0"/>
          </a:p>
          <a:p>
            <a:r>
              <a:rPr lang="en-GB" sz="2000" dirty="0" smtClean="0"/>
              <a:t>‘So </a:t>
            </a:r>
            <a:r>
              <a:rPr lang="en-GB" sz="2000" dirty="0"/>
              <a:t>mainly it was drafting letters that she was sending out to clients, answering phone calls, arranging post, photocopying</a:t>
            </a:r>
            <a:r>
              <a:rPr lang="en-GB" sz="2000" dirty="0" smtClean="0"/>
              <a:t>, </a:t>
            </a:r>
            <a:r>
              <a:rPr lang="en-GB" sz="2000" dirty="0"/>
              <a:t>those sort of general sort of admin related tasks. So I was living at home at the time </a:t>
            </a:r>
            <a:r>
              <a:rPr lang="en-GB" sz="2000" dirty="0" smtClean="0"/>
              <a:t>.. </a:t>
            </a:r>
            <a:r>
              <a:rPr lang="en-GB" sz="2000" dirty="0"/>
              <a:t>- I mean the only cost really in living were running my car, other than that I was living at home so there was no rent or anything </a:t>
            </a:r>
            <a:r>
              <a:rPr lang="en-GB" sz="2000" dirty="0" smtClean="0"/>
              <a:t>like that...’ [So she applied to do work  </a:t>
            </a:r>
            <a:r>
              <a:rPr lang="en-GB" sz="2000" dirty="0"/>
              <a:t>a voluntary advice unit</a:t>
            </a:r>
            <a:r>
              <a:rPr lang="en-GB" sz="2000" dirty="0" smtClean="0"/>
              <a:t>]’… </a:t>
            </a:r>
            <a:r>
              <a:rPr lang="en-GB" sz="2000" dirty="0"/>
              <a:t>one of the lead volunteers </a:t>
            </a:r>
            <a:r>
              <a:rPr lang="en-GB" sz="2000" dirty="0" smtClean="0"/>
              <a:t>…allowed </a:t>
            </a:r>
            <a:r>
              <a:rPr lang="en-GB" sz="2000" dirty="0"/>
              <a:t>me to sit in on one of his interviews with a client and then he said, “Would you be happy to do, happy to do the work we’re doing?” and I said “yes”, and then it just kicked off from there, really, and so I was doing that for a year and a </a:t>
            </a:r>
            <a:r>
              <a:rPr lang="en-GB" sz="2000" dirty="0" smtClean="0"/>
              <a:t>half. </a:t>
            </a:r>
            <a:r>
              <a:rPr lang="en-GB" sz="2000" dirty="0"/>
              <a:t>I</a:t>
            </a:r>
            <a:r>
              <a:rPr lang="en-GB" sz="2000" dirty="0" smtClean="0"/>
              <a:t>t </a:t>
            </a:r>
            <a:r>
              <a:rPr lang="en-GB" sz="2000" dirty="0"/>
              <a:t>was quite hands on, so pretty much from, I think the first two weeks I was just sitting in with him with his clients, and then in the third week I had my own clients and I was on the rota for advice and then sometimes a client would come in …….. sometimes it would be an actual employment tribunal case, which you’d take on and do all the preparation leading up to the trial and then appear at the trial itself’. </a:t>
            </a:r>
          </a:p>
          <a:p>
            <a:r>
              <a:rPr lang="en-GB" i="1" dirty="0" smtClean="0"/>
              <a:t>Female, Law </a:t>
            </a:r>
            <a:endParaRPr lang="en-GB" i="1" dirty="0"/>
          </a:p>
          <a:p>
            <a:endParaRPr lang="en-GB" dirty="0"/>
          </a:p>
          <a:p>
            <a:r>
              <a:rPr lang="en-GB" dirty="0"/>
              <a:t> </a:t>
            </a:r>
          </a:p>
          <a:p>
            <a:endParaRPr lang="en-US" dirty="0"/>
          </a:p>
        </p:txBody>
      </p:sp>
    </p:spTree>
    <p:extLst>
      <p:ext uri="{BB962C8B-B14F-4D97-AF65-F5344CB8AC3E}">
        <p14:creationId xmlns:p14="http://schemas.microsoft.com/office/powerpoint/2010/main" val="28630305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2293" y="917912"/>
            <a:ext cx="8559018" cy="5940088"/>
          </a:xfrm>
          <a:prstGeom prst="rect">
            <a:avLst/>
          </a:prstGeom>
        </p:spPr>
        <p:txBody>
          <a:bodyPr wrap="square">
            <a:spAutoFit/>
          </a:bodyPr>
          <a:lstStyle/>
          <a:p>
            <a:r>
              <a:rPr lang="en-GB" sz="2000" dirty="0" smtClean="0"/>
              <a:t>‘I </a:t>
            </a:r>
            <a:r>
              <a:rPr lang="en-GB" sz="2000" dirty="0"/>
              <a:t>think because </a:t>
            </a:r>
            <a:r>
              <a:rPr lang="en-GB" sz="2000" b="1" dirty="0">
                <a:solidFill>
                  <a:srgbClr val="1F497D"/>
                </a:solidFill>
              </a:rPr>
              <a:t>it helps </a:t>
            </a:r>
            <a:r>
              <a:rPr lang="en-GB" sz="2000" b="1" dirty="0" smtClean="0">
                <a:solidFill>
                  <a:srgbClr val="1F497D"/>
                </a:solidFill>
              </a:rPr>
              <a:t>them </a:t>
            </a:r>
            <a:r>
              <a:rPr lang="en-GB" sz="2000" b="1" dirty="0">
                <a:solidFill>
                  <a:srgbClr val="1F497D"/>
                </a:solidFill>
              </a:rPr>
              <a:t>with some of the kind of admin things, if it’s not worth a permanent position</a:t>
            </a:r>
            <a:r>
              <a:rPr lang="en-GB" sz="2000" dirty="0"/>
              <a:t> and if they’ve got a project at the time, or it’s a particularly busy period, it’s useful for them to have someone; </a:t>
            </a:r>
            <a:r>
              <a:rPr lang="en-GB" sz="2000" b="1" dirty="0">
                <a:solidFill>
                  <a:srgbClr val="1F497D"/>
                </a:solidFill>
              </a:rPr>
              <a:t>and there’s </a:t>
            </a:r>
            <a:r>
              <a:rPr lang="en-GB" sz="2000" b="1" dirty="0" smtClean="0">
                <a:solidFill>
                  <a:srgbClr val="1F497D"/>
                </a:solidFill>
              </a:rPr>
              <a:t>almost [</a:t>
            </a:r>
            <a:r>
              <a:rPr lang="en-GB" sz="2000" b="1" i="1" dirty="0" smtClean="0">
                <a:solidFill>
                  <a:srgbClr val="1F497D"/>
                </a:solidFill>
              </a:rPr>
              <a:t>sic</a:t>
            </a:r>
            <a:r>
              <a:rPr lang="en-GB" sz="2000" b="1" dirty="0" smtClean="0">
                <a:solidFill>
                  <a:srgbClr val="1F497D"/>
                </a:solidFill>
              </a:rPr>
              <a:t>] </a:t>
            </a:r>
            <a:r>
              <a:rPr lang="en-GB" sz="2000" b="1" dirty="0">
                <a:solidFill>
                  <a:srgbClr val="1F497D"/>
                </a:solidFill>
              </a:rPr>
              <a:t>the element of giving back to the community </a:t>
            </a:r>
            <a:r>
              <a:rPr lang="en-GB" sz="2000" dirty="0"/>
              <a:t>- you’re helping graduates get that experience - and then if it works out particularly well they find someone that they’ve seen for a month, they’ve had sight of what they can do, and then maybe offer </a:t>
            </a:r>
            <a:r>
              <a:rPr lang="en-GB" sz="2000" i="1" dirty="0"/>
              <a:t>then</a:t>
            </a:r>
            <a:r>
              <a:rPr lang="en-GB" sz="2000" dirty="0"/>
              <a:t> a position at the end’.</a:t>
            </a:r>
          </a:p>
          <a:p>
            <a:r>
              <a:rPr lang="en-GB" sz="2000" b="1" dirty="0"/>
              <a:t>Interviewer: ‘</a:t>
            </a:r>
            <a:r>
              <a:rPr lang="en-GB" sz="2000" dirty="0"/>
              <a:t>So in terms of your current job, -well your previous job that led into this one - do you think ]the company] were thinking of it as a careful recruitment -  a sort of “test and try”’?</a:t>
            </a:r>
          </a:p>
          <a:p>
            <a:r>
              <a:rPr lang="en-GB" sz="2000" b="1" dirty="0" smtClean="0"/>
              <a:t>Respondent</a:t>
            </a:r>
            <a:r>
              <a:rPr lang="en-GB" sz="2000" b="1" dirty="0"/>
              <a:t>: ‘</a:t>
            </a:r>
            <a:r>
              <a:rPr lang="en-GB" sz="2000" dirty="0"/>
              <a:t>I think, I think there was always the potential for that, so the account that I came and worked on was different from the one they ended up hiring me for, but it was using exactly the same skills - so I think they probably at the </a:t>
            </a:r>
            <a:r>
              <a:rPr lang="en-GB" sz="2000" dirty="0" smtClean="0"/>
              <a:t>time </a:t>
            </a:r>
            <a:r>
              <a:rPr lang="en-GB" sz="2000" dirty="0"/>
              <a:t>were going out to recruiters and hiring people, </a:t>
            </a:r>
            <a:r>
              <a:rPr lang="en-GB" sz="2000" b="1" dirty="0" smtClean="0">
                <a:solidFill>
                  <a:srgbClr val="1F497D"/>
                </a:solidFill>
              </a:rPr>
              <a:t>and actually the fact that I’d come in means that they don’t have to go out to a recruiter, do an interview, pay the recruiter, they can kind of see that yes, I was there for two weeks, I could do the job…</a:t>
            </a:r>
            <a:r>
              <a:rPr lang="en-GB" sz="2000" dirty="0" smtClean="0"/>
              <a:t>’.</a:t>
            </a:r>
          </a:p>
          <a:p>
            <a:endParaRPr lang="en-GB" sz="2000" dirty="0">
              <a:effectLst/>
            </a:endParaRPr>
          </a:p>
          <a:p>
            <a:r>
              <a:rPr lang="en-GB" sz="2000" i="1" dirty="0" smtClean="0"/>
              <a:t>Male, Advertising…’</a:t>
            </a:r>
            <a:endParaRPr lang="en-GB" sz="2000" i="1" dirty="0">
              <a:effectLst/>
            </a:endParaRPr>
          </a:p>
        </p:txBody>
      </p:sp>
      <p:sp>
        <p:nvSpPr>
          <p:cNvPr id="5" name="TextBox 4"/>
          <p:cNvSpPr txBox="1"/>
          <p:nvPr/>
        </p:nvSpPr>
        <p:spPr>
          <a:xfrm>
            <a:off x="455561" y="221591"/>
            <a:ext cx="8365750" cy="523220"/>
          </a:xfrm>
          <a:prstGeom prst="rect">
            <a:avLst/>
          </a:prstGeom>
          <a:noFill/>
        </p:spPr>
        <p:txBody>
          <a:bodyPr wrap="square" rtlCol="0">
            <a:spAutoFit/>
          </a:bodyPr>
          <a:lstStyle/>
          <a:p>
            <a:pPr algn="ctr"/>
            <a:r>
              <a:rPr lang="en-GB" sz="2800" dirty="0">
                <a:solidFill>
                  <a:srgbClr val="1F497D"/>
                </a:solidFill>
              </a:rPr>
              <a:t>Why do employers provide internships?</a:t>
            </a:r>
          </a:p>
        </p:txBody>
      </p:sp>
    </p:spTree>
    <p:extLst>
      <p:ext uri="{BB962C8B-B14F-4D97-AF65-F5344CB8AC3E}">
        <p14:creationId xmlns:p14="http://schemas.microsoft.com/office/powerpoint/2010/main" val="11414898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5561" y="497007"/>
            <a:ext cx="8227702" cy="5632311"/>
          </a:xfrm>
          <a:prstGeom prst="rect">
            <a:avLst/>
          </a:prstGeom>
        </p:spPr>
        <p:txBody>
          <a:bodyPr wrap="square">
            <a:spAutoFit/>
          </a:bodyPr>
          <a:lstStyle/>
          <a:p>
            <a:r>
              <a:rPr lang="en-GB" dirty="0"/>
              <a:t>‘</a:t>
            </a:r>
            <a:r>
              <a:rPr lang="en-GB" sz="2000" dirty="0"/>
              <a:t>…over the summer I had an intern working with me, a graduate intern and this, because I’ve been begging for months and months to have an administrator </a:t>
            </a:r>
            <a:r>
              <a:rPr lang="en-GB" sz="2000" b="1" dirty="0">
                <a:solidFill>
                  <a:srgbClr val="1F497D"/>
                </a:solidFill>
              </a:rPr>
              <a:t>because I can’t do everything that I need to do</a:t>
            </a:r>
            <a:r>
              <a:rPr lang="en-GB" sz="2000" dirty="0"/>
              <a:t>, and in the end my manager sort of agreed to have a graduate intern [fixed up through a scheme run by one of the local universities].  It was a good experience for her – she got some experience in the sector, the kind of sector that she wanted to be working in; well, sort of business development side of things anyway; and she walked straight out of the internship into a permanent full-time job for which, I think, the experience we gave her did really help.  </a:t>
            </a:r>
            <a:r>
              <a:rPr lang="en-GB" sz="2000" b="1" dirty="0">
                <a:solidFill>
                  <a:srgbClr val="1F497D"/>
                </a:solidFill>
              </a:rPr>
              <a:t>But ultimately it was a cheap way of getting an administrator for the summer, from our business’ point of view……that was the reason behind it really</a:t>
            </a:r>
            <a:r>
              <a:rPr lang="en-GB" sz="2000" dirty="0"/>
              <a:t>.  I suppose, realistically there are companies and organisations that genuinely want to give people experience but perhaps can’t pay them as much as other staff to do it, especially in the current economic climate, but I do think there’s an element of companies using it as an opportunity for cheap labour as well’.</a:t>
            </a:r>
          </a:p>
          <a:p>
            <a:endParaRPr lang="en-GB" sz="2000" dirty="0" smtClean="0"/>
          </a:p>
          <a:p>
            <a:r>
              <a:rPr lang="en-GB" sz="2000" dirty="0" smtClean="0"/>
              <a:t>Female , Biological Sciences, now working as Marketing Manager for an Charity </a:t>
            </a:r>
            <a:endParaRPr lang="en-GB" sz="2000" dirty="0"/>
          </a:p>
        </p:txBody>
      </p:sp>
    </p:spTree>
    <p:extLst>
      <p:ext uri="{BB962C8B-B14F-4D97-AF65-F5344CB8AC3E}">
        <p14:creationId xmlns:p14="http://schemas.microsoft.com/office/powerpoint/2010/main" val="11753957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301414" y="924984"/>
            <a:ext cx="8713165" cy="5563713"/>
          </a:xfrm>
          <a:prstGeom prst="rect">
            <a:avLst/>
          </a:prstGeom>
        </p:spPr>
      </p:pic>
      <p:sp>
        <p:nvSpPr>
          <p:cNvPr id="7" name="TextBox 6"/>
          <p:cNvSpPr txBox="1"/>
          <p:nvPr/>
        </p:nvSpPr>
        <p:spPr>
          <a:xfrm>
            <a:off x="301414" y="455589"/>
            <a:ext cx="8227702" cy="666849"/>
          </a:xfrm>
          <a:prstGeom prst="rect">
            <a:avLst/>
          </a:prstGeom>
          <a:noFill/>
        </p:spPr>
        <p:txBody>
          <a:bodyPr wrap="square" rtlCol="0">
            <a:spAutoFit/>
          </a:bodyPr>
          <a:lstStyle/>
          <a:p>
            <a:pPr algn="ctr"/>
            <a:r>
              <a:rPr lang="en-US" sz="2800" baseline="30000" dirty="0" smtClean="0">
                <a:solidFill>
                  <a:srgbClr val="1F497D"/>
                </a:solidFill>
              </a:rPr>
              <a:t>Extent </a:t>
            </a:r>
            <a:r>
              <a:rPr lang="en-GB" sz="2800" baseline="30000" dirty="0" smtClean="0">
                <a:solidFill>
                  <a:srgbClr val="1F497D"/>
                </a:solidFill>
              </a:rPr>
              <a:t>to </a:t>
            </a:r>
            <a:r>
              <a:rPr lang="en-GB" sz="2800" baseline="30000" dirty="0">
                <a:solidFill>
                  <a:srgbClr val="1F497D"/>
                </a:solidFill>
              </a:rPr>
              <a:t>which graduates believed that their current job was appropriate for someone with their skills and qualifications </a:t>
            </a:r>
            <a:r>
              <a:rPr lang="en-US" sz="2800" baseline="30000" dirty="0" smtClean="0">
                <a:solidFill>
                  <a:srgbClr val="1F497D"/>
                </a:solidFill>
              </a:rPr>
              <a:t> </a:t>
            </a:r>
            <a:endParaRPr lang="en-US" sz="2800" baseline="30000" dirty="0">
              <a:solidFill>
                <a:srgbClr val="1F497D"/>
              </a:solidFill>
            </a:endParaRPr>
          </a:p>
        </p:txBody>
      </p:sp>
      <p:sp>
        <p:nvSpPr>
          <p:cNvPr id="8" name="TextBox 7"/>
          <p:cNvSpPr txBox="1"/>
          <p:nvPr/>
        </p:nvSpPr>
        <p:spPr>
          <a:xfrm>
            <a:off x="301414" y="6253999"/>
            <a:ext cx="8713165" cy="646331"/>
          </a:xfrm>
          <a:prstGeom prst="rect">
            <a:avLst/>
          </a:prstGeom>
          <a:noFill/>
        </p:spPr>
        <p:txBody>
          <a:bodyPr wrap="square" rtlCol="0">
            <a:spAutoFit/>
          </a:bodyPr>
          <a:lstStyle/>
          <a:p>
            <a:r>
              <a:rPr lang="en-GB" i="1" dirty="0"/>
              <a:t>Source:</a:t>
            </a:r>
            <a:r>
              <a:rPr lang="en-GB" dirty="0"/>
              <a:t> Futuretrack Stage 4, all UK domiciled </a:t>
            </a:r>
            <a:r>
              <a:rPr lang="en-GB" dirty="0" smtClean="0"/>
              <a:t>graduates in employment </a:t>
            </a:r>
            <a:r>
              <a:rPr lang="en-GB" dirty="0"/>
              <a:t>(weighted).</a:t>
            </a:r>
          </a:p>
          <a:p>
            <a:endParaRPr lang="en-US" dirty="0"/>
          </a:p>
        </p:txBody>
      </p:sp>
    </p:spTree>
    <p:extLst>
      <p:ext uri="{BB962C8B-B14F-4D97-AF65-F5344CB8AC3E}">
        <p14:creationId xmlns:p14="http://schemas.microsoft.com/office/powerpoint/2010/main" val="20269985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9707" y="524618"/>
            <a:ext cx="7565068" cy="523220"/>
          </a:xfrm>
          <a:prstGeom prst="rect">
            <a:avLst/>
          </a:prstGeom>
          <a:noFill/>
        </p:spPr>
        <p:txBody>
          <a:bodyPr wrap="square" rtlCol="0">
            <a:spAutoFit/>
          </a:bodyPr>
          <a:lstStyle/>
          <a:p>
            <a:r>
              <a:rPr lang="en-US" sz="2800" dirty="0" smtClean="0">
                <a:solidFill>
                  <a:srgbClr val="1F497D"/>
                </a:solidFill>
              </a:rPr>
              <a:t>Emerging findings…. </a:t>
            </a:r>
            <a:endParaRPr lang="en-US" sz="2800" dirty="0">
              <a:solidFill>
                <a:srgbClr val="1F497D"/>
              </a:solidFill>
            </a:endParaRPr>
          </a:p>
        </p:txBody>
      </p:sp>
      <p:sp>
        <p:nvSpPr>
          <p:cNvPr id="3" name="TextBox 2"/>
          <p:cNvSpPr txBox="1"/>
          <p:nvPr/>
        </p:nvSpPr>
        <p:spPr>
          <a:xfrm>
            <a:off x="345122" y="1047839"/>
            <a:ext cx="8360151" cy="5324535"/>
          </a:xfrm>
          <a:prstGeom prst="rect">
            <a:avLst/>
          </a:prstGeom>
          <a:noFill/>
        </p:spPr>
        <p:txBody>
          <a:bodyPr wrap="square" rtlCol="0">
            <a:spAutoFit/>
          </a:bodyPr>
          <a:lstStyle/>
          <a:p>
            <a:pPr marL="285750" indent="-285750">
              <a:buFont typeface="Arial"/>
              <a:buChar char="•"/>
            </a:pPr>
            <a:r>
              <a:rPr lang="en-US" sz="2000" dirty="0" smtClean="0"/>
              <a:t>Contacts and networks were almost always essential to get either paid or unpaid work experience.</a:t>
            </a:r>
          </a:p>
          <a:p>
            <a:pPr marL="285750" indent="-285750">
              <a:buFont typeface="Arial"/>
              <a:buChar char="•"/>
            </a:pPr>
            <a:r>
              <a:rPr lang="en-US" sz="2000" dirty="0" smtClean="0"/>
              <a:t> Subject studied and HEI attended facilitated or restricted access to opportunities (c.f. Private sector internships clustered in a few industries ).</a:t>
            </a:r>
          </a:p>
          <a:p>
            <a:pPr marL="285750" indent="-285750">
              <a:buFont typeface="Arial"/>
              <a:buChar char="•"/>
            </a:pPr>
            <a:r>
              <a:rPr lang="en-US" sz="2000" dirty="0" smtClean="0"/>
              <a:t>Proactivity on the part of students and graduates themselves was nearly always essential; but proactivity was related to cultural capital, etc.</a:t>
            </a:r>
          </a:p>
          <a:p>
            <a:pPr marL="285750" indent="-285750">
              <a:buFont typeface="Arial"/>
              <a:buChar char="•"/>
            </a:pPr>
            <a:r>
              <a:rPr lang="en-US" sz="2000" dirty="0" smtClean="0"/>
              <a:t>Paid internships and placements were mainly highly selective and fiercely competed for….but informal contacts could over-ride formal access protocols</a:t>
            </a:r>
          </a:p>
          <a:p>
            <a:pPr marL="285750" indent="-285750">
              <a:buFont typeface="Arial"/>
              <a:buChar char="•"/>
            </a:pPr>
            <a:r>
              <a:rPr lang="en-US" sz="2000" dirty="0" smtClean="0"/>
              <a:t>Access was often cumulative…one opportunity led to another, often better opportunity.</a:t>
            </a:r>
          </a:p>
          <a:p>
            <a:pPr marL="285750" indent="-285750">
              <a:buFont typeface="Arial"/>
              <a:buChar char="•"/>
            </a:pPr>
            <a:r>
              <a:rPr lang="en-US" sz="2000" dirty="0"/>
              <a:t>G</a:t>
            </a:r>
            <a:r>
              <a:rPr lang="en-US" sz="2000" dirty="0" smtClean="0"/>
              <a:t>rads who had had experience of paid and structured work experience placements were universally enthusiastic about the advantage they had provided at the time and in terms of career development – reports on unpaid work experience more diverse.</a:t>
            </a:r>
          </a:p>
          <a:p>
            <a:pPr marL="285750" indent="-285750">
              <a:buFont typeface="Arial"/>
              <a:buChar char="•"/>
            </a:pPr>
            <a:r>
              <a:rPr lang="en-US" sz="2000" dirty="0" smtClean="0"/>
              <a:t>Many excellent internships provided by charities and third sector </a:t>
            </a:r>
            <a:r>
              <a:rPr lang="en-US" sz="2000" dirty="0" err="1" smtClean="0"/>
              <a:t>organisations</a:t>
            </a:r>
            <a:r>
              <a:rPr lang="en-US" sz="2000" dirty="0" smtClean="0"/>
              <a:t> – but less likely to be paid, so </a:t>
            </a:r>
            <a:r>
              <a:rPr lang="en-US" sz="2000" dirty="0" err="1" smtClean="0"/>
              <a:t>disciminatory</a:t>
            </a:r>
            <a:r>
              <a:rPr lang="en-US" sz="2000" dirty="0" smtClean="0"/>
              <a:t>..</a:t>
            </a:r>
            <a:endParaRPr lang="en-US" sz="2000" dirty="0"/>
          </a:p>
        </p:txBody>
      </p:sp>
    </p:spTree>
    <p:extLst>
      <p:ext uri="{BB962C8B-B14F-4D97-AF65-F5344CB8AC3E}">
        <p14:creationId xmlns:p14="http://schemas.microsoft.com/office/powerpoint/2010/main" val="15287866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8194" y="1214905"/>
            <a:ext cx="7440825" cy="4247317"/>
          </a:xfrm>
          <a:prstGeom prst="rect">
            <a:avLst/>
          </a:prstGeom>
          <a:noFill/>
        </p:spPr>
        <p:txBody>
          <a:bodyPr wrap="square" rtlCol="0">
            <a:spAutoFit/>
          </a:bodyPr>
          <a:lstStyle/>
          <a:p>
            <a:pPr algn="ctr"/>
            <a:r>
              <a:rPr lang="en-US" sz="2800" dirty="0" smtClean="0"/>
              <a:t>For further information about the projects, see:</a:t>
            </a:r>
          </a:p>
          <a:p>
            <a:pPr algn="ctr"/>
            <a:endParaRPr lang="en-US" sz="2800" dirty="0"/>
          </a:p>
          <a:p>
            <a:pPr algn="ctr"/>
            <a:r>
              <a:rPr lang="en-US" sz="2800" dirty="0" smtClean="0">
                <a:hlinkClick r:id="rId2"/>
              </a:rPr>
              <a:t>http://www.warwick.ac.uk/futuretrack</a:t>
            </a:r>
            <a:endParaRPr lang="en-US" sz="2800" dirty="0" smtClean="0"/>
          </a:p>
          <a:p>
            <a:pPr algn="ctr"/>
            <a:endParaRPr lang="en-US" sz="2800" dirty="0"/>
          </a:p>
          <a:p>
            <a:pPr algn="ctr"/>
            <a:r>
              <a:rPr lang="en-US" sz="2800" dirty="0" smtClean="0">
                <a:hlinkClick r:id="rId3"/>
              </a:rPr>
              <a:t>http://www.warwick.ac.uk/paths2work</a:t>
            </a:r>
            <a:endParaRPr lang="en-US" sz="2800" dirty="0" smtClean="0"/>
          </a:p>
          <a:p>
            <a:pPr algn="ctr"/>
            <a:endParaRPr lang="en-US" sz="2800" dirty="0"/>
          </a:p>
          <a:p>
            <a:pPr algn="ctr"/>
            <a:r>
              <a:rPr lang="en-US" sz="2800" dirty="0" smtClean="0"/>
              <a:t>Or contact:</a:t>
            </a:r>
          </a:p>
          <a:p>
            <a:pPr algn="ctr"/>
            <a:r>
              <a:rPr lang="en-US" sz="2800" dirty="0" smtClean="0">
                <a:hlinkClick r:id="rId4"/>
              </a:rPr>
              <a:t>Kate.Purcell@warwick.ac.uk</a:t>
            </a:r>
            <a:endParaRPr lang="en-US" sz="2800" dirty="0" smtClean="0"/>
          </a:p>
          <a:p>
            <a:pPr algn="ctr"/>
            <a:r>
              <a:rPr lang="en-US" sz="2800" dirty="0" smtClean="0">
                <a:hlinkClick r:id="rId5"/>
              </a:rPr>
              <a:t>Tzanakou@warwick.ac.uk</a:t>
            </a:r>
            <a:endParaRPr lang="en-US" sz="2800" dirty="0" smtClean="0"/>
          </a:p>
          <a:p>
            <a:endParaRPr lang="en-US" dirty="0"/>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09636" y="5470660"/>
            <a:ext cx="2759621" cy="1266542"/>
          </a:xfrm>
          <a:prstGeom prst="rect">
            <a:avLst/>
          </a:prstGeom>
        </p:spPr>
      </p:pic>
      <p:pic>
        <p:nvPicPr>
          <p:cNvPr id="5" name="Picture 6" descr="FT logo -standard-cmy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7817" y="214313"/>
            <a:ext cx="3467245" cy="6191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8775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610" y="160774"/>
            <a:ext cx="8144189" cy="472272"/>
          </a:xfrm>
        </p:spPr>
        <p:txBody>
          <a:bodyPr>
            <a:noAutofit/>
          </a:bodyPr>
          <a:lstStyle/>
          <a:p>
            <a:r>
              <a:rPr lang="en-US" sz="2800" dirty="0" smtClean="0">
                <a:solidFill>
                  <a:schemeClr val="tx2"/>
                </a:solidFill>
              </a:rPr>
              <a:t>Definitions: the theory and the practice </a:t>
            </a:r>
            <a:endParaRPr lang="en-US" sz="2800" dirty="0">
              <a:solidFill>
                <a:schemeClr val="tx2"/>
              </a:solidFill>
            </a:endParaRPr>
          </a:p>
        </p:txBody>
      </p:sp>
      <p:sp>
        <p:nvSpPr>
          <p:cNvPr id="3" name="Content Placeholder 2"/>
          <p:cNvSpPr>
            <a:spLocks noGrp="1"/>
          </p:cNvSpPr>
          <p:nvPr>
            <p:ph idx="1"/>
          </p:nvPr>
        </p:nvSpPr>
        <p:spPr>
          <a:xfrm>
            <a:off x="341644" y="894303"/>
            <a:ext cx="8591341" cy="5697415"/>
          </a:xfrm>
        </p:spPr>
        <p:txBody>
          <a:bodyPr>
            <a:normAutofit fontScale="70000" lnSpcReduction="20000"/>
          </a:bodyPr>
          <a:lstStyle/>
          <a:p>
            <a:r>
              <a:rPr lang="en-US" dirty="0" smtClean="0"/>
              <a:t>Wikipedia: Internships </a:t>
            </a:r>
            <a:r>
              <a:rPr lang="en-US" dirty="0"/>
              <a:t>for professional careers are similar in some ways </a:t>
            </a:r>
            <a:r>
              <a:rPr lang="en-US" dirty="0" smtClean="0"/>
              <a:t>to apprenticeships for trade and vocational jobs but lack of </a:t>
            </a:r>
            <a:r>
              <a:rPr lang="en-US" dirty="0" err="1" smtClean="0"/>
              <a:t>standardisation</a:t>
            </a:r>
            <a:r>
              <a:rPr lang="en-US" dirty="0" smtClean="0"/>
              <a:t> and oversight leaves the term open to broad interpretation – interns may be college or university students, high school students, or post-graduate adults. These positions may be paid or unpaid and are usually temporary…….Generally</a:t>
            </a:r>
            <a:r>
              <a:rPr lang="en-US" dirty="0"/>
              <a:t>, </a:t>
            </a:r>
            <a:r>
              <a:rPr lang="en-US" b="1" dirty="0"/>
              <a:t>an internship consists of an exchange of services for experience</a:t>
            </a:r>
            <a:r>
              <a:rPr lang="en-US" dirty="0"/>
              <a:t> between the student and an organization. </a:t>
            </a:r>
            <a:endParaRPr lang="en-US" dirty="0" smtClean="0"/>
          </a:p>
          <a:p>
            <a:endParaRPr lang="en-US" dirty="0"/>
          </a:p>
          <a:p>
            <a:r>
              <a:rPr lang="en-US" dirty="0" smtClean="0"/>
              <a:t>The realities (as indicated by research findings so far…): </a:t>
            </a:r>
          </a:p>
          <a:p>
            <a:pPr lvl="1"/>
            <a:r>
              <a:rPr lang="en-US" sz="3400" dirty="0" smtClean="0"/>
              <a:t>structured/unstructured, formal/informal, anything between </a:t>
            </a:r>
            <a:r>
              <a:rPr lang="en-US" sz="3400" dirty="0"/>
              <a:t>o</a:t>
            </a:r>
            <a:r>
              <a:rPr lang="en-US" sz="3400" dirty="0" smtClean="0"/>
              <a:t>ne week and up to twelve months, paid, ‘facilitated’ and unpaid, sometimes involving training and development, often constituting cheap labour, ranging from wonderful opportunities to exploitation.</a:t>
            </a:r>
          </a:p>
          <a:p>
            <a:pPr lvl="1"/>
            <a:r>
              <a:rPr lang="en-US" sz="3400" dirty="0" smtClean="0"/>
              <a:t>Offered by employers </a:t>
            </a:r>
            <a:r>
              <a:rPr lang="en-US" sz="3400" i="1" dirty="0" smtClean="0"/>
              <a:t>planning to recruit</a:t>
            </a:r>
            <a:r>
              <a:rPr lang="en-US" sz="3400" dirty="0" smtClean="0"/>
              <a:t>, as an </a:t>
            </a:r>
            <a:r>
              <a:rPr lang="en-US" sz="3400" i="1" dirty="0" smtClean="0"/>
              <a:t>alternative to recruiting</a:t>
            </a:r>
            <a:r>
              <a:rPr lang="en-US" sz="3400" dirty="0" smtClean="0"/>
              <a:t>, and </a:t>
            </a:r>
            <a:r>
              <a:rPr lang="en-US" sz="3400" i="1" dirty="0" smtClean="0"/>
              <a:t>as ethical professional practice</a:t>
            </a:r>
            <a:r>
              <a:rPr lang="en-US" sz="3400" dirty="0" smtClean="0"/>
              <a:t>/future skills investment.</a:t>
            </a:r>
            <a:endParaRPr lang="en-US" sz="3400" dirty="0"/>
          </a:p>
        </p:txBody>
      </p:sp>
    </p:spTree>
    <p:extLst>
      <p:ext uri="{BB962C8B-B14F-4D97-AF65-F5344CB8AC3E}">
        <p14:creationId xmlns:p14="http://schemas.microsoft.com/office/powerpoint/2010/main" val="1341855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167149"/>
            <a:ext cx="8229600" cy="678425"/>
          </a:xfrm>
        </p:spPr>
        <p:txBody>
          <a:bodyPr>
            <a:normAutofit/>
          </a:bodyPr>
          <a:lstStyle/>
          <a:p>
            <a:r>
              <a:rPr lang="en-GB" sz="2800" dirty="0" smtClean="0">
                <a:solidFill>
                  <a:schemeClr val="tx2"/>
                </a:solidFill>
              </a:rPr>
              <a:t>Methodology</a:t>
            </a:r>
            <a:endParaRPr lang="en-GB" sz="2800" dirty="0">
              <a:solidFill>
                <a:schemeClr val="tx2"/>
              </a:solidFill>
            </a:endParaRPr>
          </a:p>
        </p:txBody>
      </p:sp>
      <p:sp>
        <p:nvSpPr>
          <p:cNvPr id="7" name="Content Placeholder 2"/>
          <p:cNvSpPr>
            <a:spLocks noGrp="1"/>
          </p:cNvSpPr>
          <p:nvPr>
            <p:ph idx="1"/>
          </p:nvPr>
        </p:nvSpPr>
        <p:spPr>
          <a:xfrm>
            <a:off x="383458" y="943897"/>
            <a:ext cx="8303342" cy="5368413"/>
          </a:xfrm>
        </p:spPr>
        <p:txBody>
          <a:bodyPr>
            <a:normAutofit fontScale="92500" lnSpcReduction="10000"/>
          </a:bodyPr>
          <a:lstStyle/>
          <a:p>
            <a:pPr marL="0" indent="0">
              <a:buNone/>
            </a:pPr>
            <a:r>
              <a:rPr lang="en-GB" sz="3000" dirty="0" smtClean="0"/>
              <a:t>Mixed methods, drawing on two projects:</a:t>
            </a:r>
          </a:p>
          <a:p>
            <a:pPr marL="0" indent="0">
              <a:buNone/>
            </a:pPr>
            <a:endParaRPr lang="en-GB" sz="3000" dirty="0" smtClean="0"/>
          </a:p>
          <a:p>
            <a:r>
              <a:rPr lang="en-GB" sz="3000" dirty="0" err="1" smtClean="0"/>
              <a:t>Futuretrack</a:t>
            </a:r>
            <a:r>
              <a:rPr lang="en-GB" sz="3000" dirty="0" smtClean="0"/>
              <a:t>  - national longitudinal survey for those applied in 2005/06 in FT UG programmes – 4 waves</a:t>
            </a:r>
          </a:p>
          <a:p>
            <a:pPr lvl="1"/>
            <a:r>
              <a:rPr lang="en-GB" dirty="0" smtClean="0"/>
              <a:t>Using wave 4 data :18-30 months after graduation  provided the pool of graduates for the Paths2Work</a:t>
            </a:r>
          </a:p>
          <a:p>
            <a:pPr lvl="1"/>
            <a:r>
              <a:rPr lang="en-GB" dirty="0" smtClean="0"/>
              <a:t>UK domicile:14,994 graduates</a:t>
            </a:r>
          </a:p>
          <a:p>
            <a:r>
              <a:rPr lang="en-GB" sz="3000" dirty="0" smtClean="0"/>
              <a:t>Paths2Work project (ESRC) – precarious pathways of young people in the Midlands </a:t>
            </a:r>
          </a:p>
          <a:p>
            <a:pPr lvl="1"/>
            <a:r>
              <a:rPr lang="en-GB" dirty="0" smtClean="0"/>
              <a:t>focus on UK domiciled graduates based in the Midlands (applied to HE, studied or worked)</a:t>
            </a:r>
          </a:p>
          <a:p>
            <a:pPr lvl="1"/>
            <a:r>
              <a:rPr lang="en-GB" dirty="0" smtClean="0"/>
              <a:t>82 semi-structured interviews so far…</a:t>
            </a:r>
          </a:p>
          <a:p>
            <a:endParaRPr lang="en-GB" dirty="0"/>
          </a:p>
        </p:txBody>
      </p:sp>
    </p:spTree>
    <p:extLst>
      <p:ext uri="{BB962C8B-B14F-4D97-AF65-F5344CB8AC3E}">
        <p14:creationId xmlns:p14="http://schemas.microsoft.com/office/powerpoint/2010/main" val="1983295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512" y="0"/>
            <a:ext cx="8369288" cy="1256322"/>
          </a:xfrm>
        </p:spPr>
        <p:txBody>
          <a:bodyPr>
            <a:normAutofit/>
          </a:bodyPr>
          <a:lstStyle/>
          <a:p>
            <a:r>
              <a:rPr lang="en-US" sz="2800" dirty="0" smtClean="0">
                <a:solidFill>
                  <a:srgbClr val="1F497D"/>
                </a:solidFill>
              </a:rPr>
              <a:t>Which students worked to gain career-related experience?</a:t>
            </a:r>
            <a:endParaRPr lang="en-US" sz="2800" dirty="0">
              <a:solidFill>
                <a:srgbClr val="1F497D"/>
              </a:solidFill>
            </a:endParaRPr>
          </a:p>
        </p:txBody>
      </p:sp>
      <p:sp>
        <p:nvSpPr>
          <p:cNvPr id="3" name="TextBox 2"/>
          <p:cNvSpPr txBox="1"/>
          <p:nvPr/>
        </p:nvSpPr>
        <p:spPr>
          <a:xfrm>
            <a:off x="455561" y="1104460"/>
            <a:ext cx="8231239" cy="6740307"/>
          </a:xfrm>
          <a:prstGeom prst="rect">
            <a:avLst/>
          </a:prstGeom>
          <a:noFill/>
        </p:spPr>
        <p:txBody>
          <a:bodyPr wrap="square" rtlCol="0">
            <a:spAutoFit/>
          </a:bodyPr>
          <a:lstStyle/>
          <a:p>
            <a:r>
              <a:rPr lang="en-US" sz="2000" dirty="0" smtClean="0"/>
              <a:t>Sandwich placements: Engineers, Business and Admin, Languages, Creative Arts and design; Medium and High Tariff HEIs and Specialist HEIs</a:t>
            </a:r>
          </a:p>
          <a:p>
            <a:endParaRPr lang="en-US" sz="2000" dirty="0" smtClean="0"/>
          </a:p>
          <a:p>
            <a:r>
              <a:rPr lang="en-US" sz="2000" dirty="0" smtClean="0"/>
              <a:t>Shorter structured placements as part of course: Medics and allied, Education, Mass Communication, Social Studies, </a:t>
            </a:r>
            <a:r>
              <a:rPr lang="en-US" sz="2000" i="1" dirty="0" smtClean="0"/>
              <a:t>not </a:t>
            </a:r>
            <a:r>
              <a:rPr lang="en-US" sz="2000" dirty="0" smtClean="0"/>
              <a:t> Highest or high-tariff </a:t>
            </a:r>
            <a:r>
              <a:rPr lang="en-US" sz="2000" dirty="0" err="1" smtClean="0"/>
              <a:t>unis</a:t>
            </a:r>
            <a:endParaRPr lang="en-US" sz="2000" dirty="0"/>
          </a:p>
          <a:p>
            <a:endParaRPr lang="en-US" sz="2000" dirty="0" smtClean="0"/>
          </a:p>
          <a:p>
            <a:r>
              <a:rPr lang="en-US" sz="2000" dirty="0" smtClean="0"/>
              <a:t>Paid work to gain career-related experience: Engineers, Business and Admin, Languages, Creative Art and design; Specialist HEI, Highest tariff HEI</a:t>
            </a:r>
          </a:p>
          <a:p>
            <a:endParaRPr lang="en-US" sz="2000" dirty="0" smtClean="0"/>
          </a:p>
          <a:p>
            <a:r>
              <a:rPr lang="en-US" sz="2000" dirty="0" smtClean="0"/>
              <a:t>A </a:t>
            </a:r>
            <a:r>
              <a:rPr lang="en-US" sz="2000" dirty="0"/>
              <a:t>vacation internship with an employer: Engineering, Law, Social Studies, Specialist </a:t>
            </a:r>
            <a:r>
              <a:rPr lang="en-US" sz="2000" dirty="0" smtClean="0"/>
              <a:t>HEI</a:t>
            </a:r>
          </a:p>
          <a:p>
            <a:endParaRPr lang="en-US" sz="2000" dirty="0"/>
          </a:p>
          <a:p>
            <a:r>
              <a:rPr lang="en-US" sz="2000" dirty="0" smtClean="0"/>
              <a:t>Unpaid work to gain </a:t>
            </a:r>
            <a:r>
              <a:rPr lang="en-US" sz="2000" dirty="0"/>
              <a:t>career-related experience:</a:t>
            </a:r>
            <a:r>
              <a:rPr lang="en-US" sz="2000" dirty="0" smtClean="0"/>
              <a:t> Law, Creative Art and design, Mass Communication, Linguistics and Classics, Education: Specialist HEI and Highest Tariff HEI.</a:t>
            </a:r>
          </a:p>
          <a:p>
            <a:endParaRPr lang="en-US" sz="2000" dirty="0"/>
          </a:p>
          <a:p>
            <a:r>
              <a:rPr lang="en-US" sz="2000" dirty="0" smtClean="0"/>
              <a:t>In unpaid internship after graduation: Architecture, Law</a:t>
            </a:r>
            <a:endParaRPr lang="en-US" sz="2000" dirty="0"/>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455636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1350533678"/>
              </p:ext>
            </p:extLst>
          </p:nvPr>
        </p:nvGraphicFramePr>
        <p:xfrm>
          <a:off x="40811" y="1163847"/>
          <a:ext cx="9041055" cy="4901036"/>
        </p:xfrm>
        <a:graphic>
          <a:graphicData uri="http://schemas.openxmlformats.org/presentationml/2006/ole">
            <mc:AlternateContent xmlns:mc="http://schemas.openxmlformats.org/markup-compatibility/2006">
              <mc:Choice xmlns:v="urn:schemas-microsoft-com:vml" Requires="v">
                <p:oleObj spid="_x0000_s3096" name="Document" r:id="rId5" imgW="5727700" imgH="2781300" progId="Word.Document.12">
                  <p:embed/>
                </p:oleObj>
              </mc:Choice>
              <mc:Fallback>
                <p:oleObj name="Document" r:id="rId5" imgW="5727700" imgH="2781300" progId="Word.Document.12">
                  <p:embed/>
                  <p:pic>
                    <p:nvPicPr>
                      <p:cNvPr id="0" name=""/>
                      <p:cNvPicPr/>
                      <p:nvPr/>
                    </p:nvPicPr>
                    <p:blipFill>
                      <a:blip r:embed="rId6"/>
                      <a:stretch>
                        <a:fillRect/>
                      </a:stretch>
                    </p:blipFill>
                    <p:spPr>
                      <a:xfrm>
                        <a:off x="40811" y="1163847"/>
                        <a:ext cx="9041055" cy="4901036"/>
                      </a:xfrm>
                      <a:prstGeom prst="rect">
                        <a:avLst/>
                      </a:prstGeom>
                    </p:spPr>
                  </p:pic>
                </p:oleObj>
              </mc:Fallback>
            </mc:AlternateContent>
          </a:graphicData>
        </a:graphic>
      </p:graphicFrame>
      <p:sp>
        <p:nvSpPr>
          <p:cNvPr id="7" name="TextBox 6"/>
          <p:cNvSpPr txBox="1"/>
          <p:nvPr/>
        </p:nvSpPr>
        <p:spPr>
          <a:xfrm>
            <a:off x="386536" y="207086"/>
            <a:ext cx="8559018" cy="892552"/>
          </a:xfrm>
          <a:prstGeom prst="rect">
            <a:avLst/>
          </a:prstGeom>
          <a:noFill/>
        </p:spPr>
        <p:txBody>
          <a:bodyPr wrap="square" rtlCol="0">
            <a:spAutoFit/>
          </a:bodyPr>
          <a:lstStyle/>
          <a:p>
            <a:pPr algn="ctr"/>
            <a:r>
              <a:rPr lang="en-US" sz="2600" dirty="0" smtClean="0">
                <a:solidFill>
                  <a:srgbClr val="1F497D"/>
                </a:solidFill>
              </a:rPr>
              <a:t>Students’ reasons for undertaking work experience during their courses</a:t>
            </a:r>
            <a:endParaRPr lang="en-US" sz="2600" dirty="0">
              <a:solidFill>
                <a:srgbClr val="1F497D"/>
              </a:solidFill>
            </a:endParaRPr>
          </a:p>
        </p:txBody>
      </p:sp>
      <p:sp>
        <p:nvSpPr>
          <p:cNvPr id="8" name="TextBox 7"/>
          <p:cNvSpPr txBox="1"/>
          <p:nvPr/>
        </p:nvSpPr>
        <p:spPr>
          <a:xfrm>
            <a:off x="386536" y="6220753"/>
            <a:ext cx="8695330" cy="646331"/>
          </a:xfrm>
          <a:prstGeom prst="rect">
            <a:avLst/>
          </a:prstGeom>
          <a:noFill/>
        </p:spPr>
        <p:txBody>
          <a:bodyPr wrap="square" rtlCol="0">
            <a:spAutoFit/>
          </a:bodyPr>
          <a:lstStyle/>
          <a:p>
            <a:r>
              <a:rPr lang="en-GB" i="1" dirty="0"/>
              <a:t>Source:</a:t>
            </a:r>
            <a:r>
              <a:rPr lang="en-GB" dirty="0"/>
              <a:t> Futuretrack Stage 4, all UK domiciled graduates (weighted) who have an undergraduate degree and are no longer in full time study only. </a:t>
            </a:r>
            <a:endParaRPr lang="en-US" dirty="0"/>
          </a:p>
        </p:txBody>
      </p:sp>
    </p:spTree>
    <p:extLst>
      <p:ext uri="{BB962C8B-B14F-4D97-AF65-F5344CB8AC3E}">
        <p14:creationId xmlns:p14="http://schemas.microsoft.com/office/powerpoint/2010/main" val="21541972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 y="274638"/>
            <a:ext cx="8949690" cy="742632"/>
          </a:xfrm>
        </p:spPr>
        <p:txBody>
          <a:bodyPr>
            <a:normAutofit/>
          </a:bodyPr>
          <a:lstStyle/>
          <a:p>
            <a:r>
              <a:rPr lang="en-GB" sz="2800" dirty="0" smtClean="0">
                <a:solidFill>
                  <a:schemeClr val="tx2"/>
                </a:solidFill>
              </a:rPr>
              <a:t>Incidence of unwaged work by socio-economic background</a:t>
            </a:r>
            <a:endParaRPr lang="en-GB" sz="2800" dirty="0">
              <a:solidFill>
                <a:schemeClr val="tx2"/>
              </a:solidFill>
            </a:endParaRPr>
          </a:p>
        </p:txBody>
      </p:sp>
      <p:graphicFrame>
        <p:nvGraphicFramePr>
          <p:cNvPr id="3" name="Chart 2"/>
          <p:cNvGraphicFramePr/>
          <p:nvPr>
            <p:extLst>
              <p:ext uri="{D42A27DB-BD31-4B8C-83A1-F6EECF244321}">
                <p14:modId xmlns:p14="http://schemas.microsoft.com/office/powerpoint/2010/main" val="10221961"/>
              </p:ext>
            </p:extLst>
          </p:nvPr>
        </p:nvGraphicFramePr>
        <p:xfrm>
          <a:off x="582706" y="1225177"/>
          <a:ext cx="8104094" cy="49903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311595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solidFill>
                  <a:schemeClr val="tx2"/>
                </a:solidFill>
              </a:rPr>
              <a:t>Applied or intend to apply for internships by broad socio-economic background </a:t>
            </a:r>
            <a:endParaRPr lang="en-GB" sz="2800" dirty="0">
              <a:solidFill>
                <a:schemeClr val="tx2"/>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769639655"/>
              </p:ext>
            </p:extLst>
          </p:nvPr>
        </p:nvGraphicFramePr>
        <p:xfrm>
          <a:off x="424854" y="1556792"/>
          <a:ext cx="8294290" cy="4320479"/>
        </p:xfrm>
        <a:graphic>
          <a:graphicData uri="http://schemas.openxmlformats.org/presentationml/2006/ole">
            <mc:AlternateContent xmlns:mc="http://schemas.openxmlformats.org/markup-compatibility/2006">
              <mc:Choice xmlns:v="urn:schemas-microsoft-com:vml" Requires="v">
                <p:oleObj spid="_x0000_s2084" name="Worksheet" r:id="rId5" imgW="5492034" imgH="2480390" progId="Excel.Sheet.12">
                  <p:embed/>
                </p:oleObj>
              </mc:Choice>
              <mc:Fallback>
                <p:oleObj name="Worksheet" r:id="rId5" imgW="5492034" imgH="2480390" progId="Excel.Sheet.12">
                  <p:embed/>
                  <p:pic>
                    <p:nvPicPr>
                      <p:cNvPr id="0" name=""/>
                      <p:cNvPicPr/>
                      <p:nvPr/>
                    </p:nvPicPr>
                    <p:blipFill>
                      <a:blip r:embed="rId6"/>
                      <a:stretch>
                        <a:fillRect/>
                      </a:stretch>
                    </p:blipFill>
                    <p:spPr>
                      <a:xfrm>
                        <a:off x="424854" y="1556792"/>
                        <a:ext cx="8294290" cy="4320479"/>
                      </a:xfrm>
                      <a:prstGeom prst="rect">
                        <a:avLst/>
                      </a:prstGeom>
                    </p:spPr>
                  </p:pic>
                </p:oleObj>
              </mc:Fallback>
            </mc:AlternateContent>
          </a:graphicData>
        </a:graphic>
      </p:graphicFrame>
    </p:spTree>
    <p:extLst>
      <p:ext uri="{BB962C8B-B14F-4D97-AF65-F5344CB8AC3E}">
        <p14:creationId xmlns:p14="http://schemas.microsoft.com/office/powerpoint/2010/main" val="29724264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9375"/>
          </a:xfrm>
        </p:spPr>
        <p:txBody>
          <a:bodyPr>
            <a:normAutofit/>
          </a:bodyPr>
          <a:lstStyle/>
          <a:p>
            <a:r>
              <a:rPr lang="en-US" sz="2800" dirty="0" smtClean="0">
                <a:solidFill>
                  <a:srgbClr val="1F497D"/>
                </a:solidFill>
              </a:rPr>
              <a:t>How did the students access internships..?</a:t>
            </a:r>
            <a:endParaRPr lang="en-US" sz="2800" dirty="0">
              <a:solidFill>
                <a:srgbClr val="1F497D"/>
              </a:solidFill>
            </a:endParaRPr>
          </a:p>
        </p:txBody>
      </p:sp>
      <p:sp>
        <p:nvSpPr>
          <p:cNvPr id="3" name="TextBox 2"/>
          <p:cNvSpPr txBox="1"/>
          <p:nvPr/>
        </p:nvSpPr>
        <p:spPr>
          <a:xfrm>
            <a:off x="745463" y="994014"/>
            <a:ext cx="7675507" cy="6740308"/>
          </a:xfrm>
          <a:prstGeom prst="rect">
            <a:avLst/>
          </a:prstGeom>
          <a:noFill/>
        </p:spPr>
        <p:txBody>
          <a:bodyPr wrap="square" rtlCol="0">
            <a:spAutoFit/>
          </a:bodyPr>
          <a:lstStyle/>
          <a:p>
            <a:pPr marL="285750" indent="-285750">
              <a:buFont typeface="Arial"/>
              <a:buChar char="•"/>
            </a:pPr>
            <a:r>
              <a:rPr lang="en-US" dirty="0" smtClean="0"/>
              <a:t>Via university or department connections (including Careers Advisory Services)</a:t>
            </a:r>
          </a:p>
          <a:p>
            <a:pPr marL="285750" indent="-285750">
              <a:buFont typeface="Arial"/>
              <a:buChar char="•"/>
            </a:pPr>
            <a:endParaRPr lang="en-US" dirty="0"/>
          </a:p>
          <a:p>
            <a:pPr marL="285750" indent="-285750">
              <a:buFont typeface="Arial"/>
              <a:buChar char="•"/>
            </a:pPr>
            <a:r>
              <a:rPr lang="en-US" dirty="0" smtClean="0"/>
              <a:t>Some (e.g. summer placements) had been competitively advertised by </a:t>
            </a:r>
            <a:r>
              <a:rPr lang="en-US" dirty="0" err="1" smtClean="0"/>
              <a:t>organisations</a:t>
            </a:r>
            <a:r>
              <a:rPr lang="en-US" dirty="0" smtClean="0"/>
              <a:t>. </a:t>
            </a:r>
          </a:p>
          <a:p>
            <a:pPr marL="285750" indent="-285750">
              <a:buFont typeface="Arial"/>
              <a:buChar char="•"/>
            </a:pPr>
            <a:endParaRPr lang="en-US" dirty="0"/>
          </a:p>
          <a:p>
            <a:pPr marL="285750" indent="-285750">
              <a:buFont typeface="Arial"/>
              <a:buChar char="•"/>
            </a:pPr>
            <a:r>
              <a:rPr lang="en-US" dirty="0" smtClean="0"/>
              <a:t>Proactively, by approaching potential </a:t>
            </a:r>
            <a:r>
              <a:rPr lang="en-US" dirty="0" err="1" smtClean="0"/>
              <a:t>organisations</a:t>
            </a:r>
            <a:r>
              <a:rPr lang="en-US" dirty="0" smtClean="0"/>
              <a:t> and asking to be taken on.</a:t>
            </a:r>
          </a:p>
          <a:p>
            <a:pPr marL="285750" indent="-285750">
              <a:buFont typeface="Arial"/>
              <a:buChar char="•"/>
            </a:pPr>
            <a:endParaRPr lang="en-US" dirty="0"/>
          </a:p>
          <a:p>
            <a:pPr marL="285750" indent="-285750">
              <a:buFont typeface="Arial"/>
              <a:buChar char="•"/>
            </a:pPr>
            <a:r>
              <a:rPr lang="en-US" dirty="0" smtClean="0"/>
              <a:t>By accessing mentors or via  networks  through whom informal arrangements could be made</a:t>
            </a:r>
          </a:p>
          <a:p>
            <a:pPr marL="285750" indent="-285750">
              <a:buFont typeface="Arial"/>
              <a:buChar char="•"/>
            </a:pPr>
            <a:endParaRPr lang="en-US" dirty="0"/>
          </a:p>
          <a:p>
            <a:pPr marL="285750" indent="-285750">
              <a:buFont typeface="Arial"/>
              <a:buChar char="•"/>
            </a:pPr>
            <a:r>
              <a:rPr lang="en-US" dirty="0" smtClean="0"/>
              <a:t>Often, by drawing on more than one of these approaches.</a:t>
            </a:r>
          </a:p>
          <a:p>
            <a:endParaRPr lang="en-US" dirty="0" smtClean="0"/>
          </a:p>
          <a:p>
            <a:r>
              <a:rPr lang="en-US" dirty="0" smtClean="0"/>
              <a:t>POINTS THAT  EMERGE:</a:t>
            </a:r>
          </a:p>
          <a:p>
            <a:endParaRPr lang="en-US" dirty="0" smtClean="0"/>
          </a:p>
          <a:p>
            <a:r>
              <a:rPr lang="en-US" b="1" dirty="0" smtClean="0">
                <a:solidFill>
                  <a:srgbClr val="1F497D"/>
                </a:solidFill>
              </a:rPr>
              <a:t>Informal networks </a:t>
            </a:r>
            <a:r>
              <a:rPr lang="en-US" dirty="0" smtClean="0"/>
              <a:t>are VERY important, </a:t>
            </a:r>
            <a:r>
              <a:rPr lang="en-US" b="1" dirty="0" smtClean="0">
                <a:solidFill>
                  <a:srgbClr val="1F497D"/>
                </a:solidFill>
              </a:rPr>
              <a:t>proactivity and persistence </a:t>
            </a:r>
            <a:r>
              <a:rPr lang="en-US" dirty="0" smtClean="0"/>
              <a:t>are VERY important, </a:t>
            </a:r>
            <a:r>
              <a:rPr lang="en-US" b="1" dirty="0" smtClean="0">
                <a:solidFill>
                  <a:srgbClr val="1F497D"/>
                </a:solidFill>
              </a:rPr>
              <a:t>HAVING FINANCIAL SUPPORT THAT FACILITATES UNPAID WORKING </a:t>
            </a:r>
            <a:r>
              <a:rPr lang="en-US" dirty="0" smtClean="0"/>
              <a:t>IS ESSENTIAL IN MANY SECTORS…and </a:t>
            </a:r>
            <a:r>
              <a:rPr lang="en-US" b="1" dirty="0" smtClean="0">
                <a:solidFill>
                  <a:srgbClr val="1F497D"/>
                </a:solidFill>
              </a:rPr>
              <a:t>some HEIs have better links </a:t>
            </a:r>
            <a:r>
              <a:rPr lang="en-US" dirty="0" smtClean="0"/>
              <a:t>with potential providers of both paid and unpaid opportunities than others.</a:t>
            </a:r>
          </a:p>
          <a:p>
            <a:endParaRPr lang="en-US" dirty="0" smtClean="0"/>
          </a:p>
          <a:p>
            <a:endParaRPr lang="en-US" dirty="0" smtClean="0"/>
          </a:p>
          <a:p>
            <a:pPr marL="285750" indent="-285750">
              <a:buFont typeface="Arial"/>
              <a:buChar char="•"/>
            </a:pPr>
            <a:endParaRPr lang="en-US" dirty="0"/>
          </a:p>
          <a:p>
            <a:pPr marL="285750" indent="-285750">
              <a:buFont typeface="Arial"/>
              <a:buChar char="•"/>
            </a:pPr>
            <a:endParaRPr lang="en-US" dirty="0"/>
          </a:p>
        </p:txBody>
      </p:sp>
    </p:spTree>
    <p:extLst>
      <p:ext uri="{BB962C8B-B14F-4D97-AF65-F5344CB8AC3E}">
        <p14:creationId xmlns:p14="http://schemas.microsoft.com/office/powerpoint/2010/main" val="22067064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7589</TotalTime>
  <Words>5912</Words>
  <Application>Microsoft Office PowerPoint</Application>
  <PresentationFormat>On-screen Show (4:3)</PresentationFormat>
  <Paragraphs>197</Paragraphs>
  <Slides>25</Slides>
  <Notes>24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25</vt:i4>
      </vt:variant>
    </vt:vector>
  </HeadingPairs>
  <TitlesOfParts>
    <vt:vector size="33" baseType="lpstr">
      <vt:lpstr>ＭＳ 明朝</vt:lpstr>
      <vt:lpstr>Arial</vt:lpstr>
      <vt:lpstr>Calibri</vt:lpstr>
      <vt:lpstr>Cambria</vt:lpstr>
      <vt:lpstr>Times New Roman</vt:lpstr>
      <vt:lpstr>Office Theme</vt:lpstr>
      <vt:lpstr>Document</vt:lpstr>
      <vt:lpstr>Worksheet</vt:lpstr>
      <vt:lpstr>Assessing the impact of unpaid work, work experience - and paid and unpaid  internships -  on Early Graduate Careers </vt:lpstr>
      <vt:lpstr>Research questions in relation to internships, work experience  and unpaid work</vt:lpstr>
      <vt:lpstr>Definitions: the theory and the practice </vt:lpstr>
      <vt:lpstr>Methodology</vt:lpstr>
      <vt:lpstr>Which students worked to gain career-related experience?</vt:lpstr>
      <vt:lpstr>PowerPoint Presentation</vt:lpstr>
      <vt:lpstr>Incidence of unwaged work by socio-economic background</vt:lpstr>
      <vt:lpstr>Applied or intend to apply for internships by broad socio-economic background </vt:lpstr>
      <vt:lpstr>How did the students access internships..?</vt:lpstr>
      <vt:lpstr>PowerPoint Presentation</vt:lpstr>
      <vt:lpstr>PowerPoint Presentation</vt:lpstr>
      <vt:lpstr>PowerPoint Presentation</vt:lpstr>
      <vt:lpstr>And an interesting combination of a post-graduation experience</vt:lpstr>
      <vt:lpstr>Sandwich courses and the cumulative impact of advantage</vt:lpstr>
      <vt:lpstr>PowerPoint Presentation</vt:lpstr>
      <vt:lpstr>PowerPoint Presentation</vt:lpstr>
      <vt:lpstr>Work experience helps to clarify career aspirations </vt:lpstr>
      <vt:lpstr>PowerPoint Presentation</vt:lpstr>
      <vt:lpstr>PowerPoint Presentation</vt:lpstr>
      <vt:lpstr>Extremes of work experience</vt:lpstr>
      <vt:lpstr>PowerPoint Presentation</vt:lpstr>
      <vt:lpstr>PowerPoint Presentation</vt:lpstr>
      <vt:lpstr>PowerPoint Presentation</vt:lpstr>
      <vt:lpstr>PowerPoint Presentation</vt:lpstr>
      <vt:lpstr>PowerPoint Presentation</vt:lpstr>
    </vt:vector>
  </TitlesOfParts>
  <Company>IER, 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the Impact of Unpaid Work, Work Experience and Precarious Employment on Early Graduate Careers</dc:title>
  <dc:creator>Kate Purcell</dc:creator>
  <cp:lastModifiedBy>Robertson, Arlene</cp:lastModifiedBy>
  <cp:revision>74</cp:revision>
  <dcterms:created xsi:type="dcterms:W3CDTF">2016-04-01T08:19:40Z</dcterms:created>
  <dcterms:modified xsi:type="dcterms:W3CDTF">2016-04-14T11:03:56Z</dcterms:modified>
</cp:coreProperties>
</file>