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EEAB36-E191-40D4-BAC9-9A699EB77EA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011C59E-6A97-4856-8184-21AA11B41818}">
      <dgm:prSet phldrT="[Text]"/>
      <dgm:spPr/>
      <dgm:t>
        <a:bodyPr/>
        <a:lstStyle/>
        <a:p>
          <a:r>
            <a:rPr lang="en-GB" dirty="0" smtClean="0"/>
            <a:t>Policy</a:t>
          </a:r>
          <a:endParaRPr lang="en-GB" dirty="0"/>
        </a:p>
      </dgm:t>
    </dgm:pt>
    <dgm:pt modelId="{BC329E0D-3F07-4B58-9610-853D228482CE}" type="parTrans" cxnId="{64CFFC17-528D-44E6-AE63-AC6D8D2B3813}">
      <dgm:prSet/>
      <dgm:spPr/>
      <dgm:t>
        <a:bodyPr/>
        <a:lstStyle/>
        <a:p>
          <a:endParaRPr lang="en-GB"/>
        </a:p>
      </dgm:t>
    </dgm:pt>
    <dgm:pt modelId="{96B8D54E-3CBF-4F47-8621-93E537DF84B0}" type="sibTrans" cxnId="{64CFFC17-528D-44E6-AE63-AC6D8D2B3813}">
      <dgm:prSet/>
      <dgm:spPr/>
      <dgm:t>
        <a:bodyPr/>
        <a:lstStyle/>
        <a:p>
          <a:endParaRPr lang="en-GB"/>
        </a:p>
      </dgm:t>
    </dgm:pt>
    <dgm:pt modelId="{E968A1D4-B3B2-4BC1-ADB6-3DD456EB74DB}">
      <dgm:prSet phldrT="[Text]"/>
      <dgm:spPr/>
      <dgm:t>
        <a:bodyPr/>
        <a:lstStyle/>
        <a:p>
          <a:r>
            <a:rPr lang="en-GB" dirty="0" smtClean="0"/>
            <a:t>Research</a:t>
          </a:r>
          <a:endParaRPr lang="en-GB" dirty="0"/>
        </a:p>
      </dgm:t>
    </dgm:pt>
    <dgm:pt modelId="{85D96BF8-1D4E-4240-8D72-CA144B8F046B}" type="parTrans" cxnId="{C7D1449D-8AE1-4886-89C3-A3AB3D09B022}">
      <dgm:prSet/>
      <dgm:spPr/>
      <dgm:t>
        <a:bodyPr/>
        <a:lstStyle/>
        <a:p>
          <a:endParaRPr lang="en-GB"/>
        </a:p>
      </dgm:t>
    </dgm:pt>
    <dgm:pt modelId="{C7F7FE2E-6F70-4041-8191-D0D9EFB81CD9}" type="sibTrans" cxnId="{C7D1449D-8AE1-4886-89C3-A3AB3D09B022}">
      <dgm:prSet/>
      <dgm:spPr/>
      <dgm:t>
        <a:bodyPr/>
        <a:lstStyle/>
        <a:p>
          <a:endParaRPr lang="en-GB"/>
        </a:p>
      </dgm:t>
    </dgm:pt>
    <dgm:pt modelId="{1A49D306-CE82-4D94-A365-B02EBA7983A6}">
      <dgm:prSet phldrT="[Text]"/>
      <dgm:spPr/>
      <dgm:t>
        <a:bodyPr/>
        <a:lstStyle/>
        <a:p>
          <a:r>
            <a:rPr lang="en-GB" dirty="0" smtClean="0"/>
            <a:t>Practice</a:t>
          </a:r>
          <a:endParaRPr lang="en-GB" dirty="0"/>
        </a:p>
      </dgm:t>
    </dgm:pt>
    <dgm:pt modelId="{A529A5D9-0031-4923-AFFA-064182BB2C7F}" type="parTrans" cxnId="{D2C91B62-35BC-4704-9509-D55B8565128E}">
      <dgm:prSet/>
      <dgm:spPr/>
      <dgm:t>
        <a:bodyPr/>
        <a:lstStyle/>
        <a:p>
          <a:endParaRPr lang="en-GB"/>
        </a:p>
      </dgm:t>
    </dgm:pt>
    <dgm:pt modelId="{CC66DE55-BEA8-4432-AB93-4B2D4389BE5B}" type="sibTrans" cxnId="{D2C91B62-35BC-4704-9509-D55B8565128E}">
      <dgm:prSet/>
      <dgm:spPr/>
      <dgm:t>
        <a:bodyPr/>
        <a:lstStyle/>
        <a:p>
          <a:endParaRPr lang="en-GB"/>
        </a:p>
      </dgm:t>
    </dgm:pt>
    <dgm:pt modelId="{758D8958-EEBD-4C41-9607-C6E6998BA5B5}" type="pres">
      <dgm:prSet presAssocID="{93EEAB36-E191-40D4-BAC9-9A699EB77EA6}" presName="compositeShape" presStyleCnt="0">
        <dgm:presLayoutVars>
          <dgm:chMax val="7"/>
          <dgm:dir/>
          <dgm:resizeHandles val="exact"/>
        </dgm:presLayoutVars>
      </dgm:prSet>
      <dgm:spPr/>
    </dgm:pt>
    <dgm:pt modelId="{358576F3-561B-4100-805B-5E4398D0A363}" type="pres">
      <dgm:prSet presAssocID="{2011C59E-6A97-4856-8184-21AA11B41818}" presName="circ1" presStyleLbl="vennNode1" presStyleIdx="0" presStyleCnt="3"/>
      <dgm:spPr/>
      <dgm:t>
        <a:bodyPr/>
        <a:lstStyle/>
        <a:p>
          <a:endParaRPr lang="en-GB"/>
        </a:p>
      </dgm:t>
    </dgm:pt>
    <dgm:pt modelId="{983D44DC-80AF-449F-AF40-45738878D81C}" type="pres">
      <dgm:prSet presAssocID="{2011C59E-6A97-4856-8184-21AA11B4181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4B1A25-5DAB-40FE-A034-54D551804F86}" type="pres">
      <dgm:prSet presAssocID="{E968A1D4-B3B2-4BC1-ADB6-3DD456EB74DB}" presName="circ2" presStyleLbl="vennNode1" presStyleIdx="1" presStyleCnt="3"/>
      <dgm:spPr/>
      <dgm:t>
        <a:bodyPr/>
        <a:lstStyle/>
        <a:p>
          <a:endParaRPr lang="en-GB"/>
        </a:p>
      </dgm:t>
    </dgm:pt>
    <dgm:pt modelId="{86763DB1-058F-4A19-B368-3EC9A8085907}" type="pres">
      <dgm:prSet presAssocID="{E968A1D4-B3B2-4BC1-ADB6-3DD456EB74D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BD05DD-9215-4505-8D86-6422C5C20F2F}" type="pres">
      <dgm:prSet presAssocID="{1A49D306-CE82-4D94-A365-B02EBA7983A6}" presName="circ3" presStyleLbl="vennNode1" presStyleIdx="2" presStyleCnt="3"/>
      <dgm:spPr/>
      <dgm:t>
        <a:bodyPr/>
        <a:lstStyle/>
        <a:p>
          <a:endParaRPr lang="en-GB"/>
        </a:p>
      </dgm:t>
    </dgm:pt>
    <dgm:pt modelId="{BA90141A-EC93-4533-8F7B-39A88BFC67C7}" type="pres">
      <dgm:prSet presAssocID="{1A49D306-CE82-4D94-A365-B02EBA7983A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7D1449D-8AE1-4886-89C3-A3AB3D09B022}" srcId="{93EEAB36-E191-40D4-BAC9-9A699EB77EA6}" destId="{E968A1D4-B3B2-4BC1-ADB6-3DD456EB74DB}" srcOrd="1" destOrd="0" parTransId="{85D96BF8-1D4E-4240-8D72-CA144B8F046B}" sibTransId="{C7F7FE2E-6F70-4041-8191-D0D9EFB81CD9}"/>
    <dgm:cxn modelId="{AFDD15BF-8E63-704E-BD52-EF471050F03C}" type="presOf" srcId="{93EEAB36-E191-40D4-BAC9-9A699EB77EA6}" destId="{758D8958-EEBD-4C41-9607-C6E6998BA5B5}" srcOrd="0" destOrd="0" presId="urn:microsoft.com/office/officeart/2005/8/layout/venn1"/>
    <dgm:cxn modelId="{8773EB85-610D-DC4A-BD1E-694739B18BD3}" type="presOf" srcId="{1A49D306-CE82-4D94-A365-B02EBA7983A6}" destId="{BA90141A-EC93-4533-8F7B-39A88BFC67C7}" srcOrd="1" destOrd="0" presId="urn:microsoft.com/office/officeart/2005/8/layout/venn1"/>
    <dgm:cxn modelId="{F4F69653-CBBD-5F4A-A5BF-CDB285DBA1FB}" type="presOf" srcId="{2011C59E-6A97-4856-8184-21AA11B41818}" destId="{358576F3-561B-4100-805B-5E4398D0A363}" srcOrd="0" destOrd="0" presId="urn:microsoft.com/office/officeart/2005/8/layout/venn1"/>
    <dgm:cxn modelId="{C55F9482-F5D1-124A-94D9-FD19D6D74EDB}" type="presOf" srcId="{E968A1D4-B3B2-4BC1-ADB6-3DD456EB74DB}" destId="{86763DB1-058F-4A19-B368-3EC9A8085907}" srcOrd="1" destOrd="0" presId="urn:microsoft.com/office/officeart/2005/8/layout/venn1"/>
    <dgm:cxn modelId="{64CFFC17-528D-44E6-AE63-AC6D8D2B3813}" srcId="{93EEAB36-E191-40D4-BAC9-9A699EB77EA6}" destId="{2011C59E-6A97-4856-8184-21AA11B41818}" srcOrd="0" destOrd="0" parTransId="{BC329E0D-3F07-4B58-9610-853D228482CE}" sibTransId="{96B8D54E-3CBF-4F47-8621-93E537DF84B0}"/>
    <dgm:cxn modelId="{A44CA878-40C4-8D47-99D5-C01DAFECE6D9}" type="presOf" srcId="{2011C59E-6A97-4856-8184-21AA11B41818}" destId="{983D44DC-80AF-449F-AF40-45738878D81C}" srcOrd="1" destOrd="0" presId="urn:microsoft.com/office/officeart/2005/8/layout/venn1"/>
    <dgm:cxn modelId="{D2C91B62-35BC-4704-9509-D55B8565128E}" srcId="{93EEAB36-E191-40D4-BAC9-9A699EB77EA6}" destId="{1A49D306-CE82-4D94-A365-B02EBA7983A6}" srcOrd="2" destOrd="0" parTransId="{A529A5D9-0031-4923-AFFA-064182BB2C7F}" sibTransId="{CC66DE55-BEA8-4432-AB93-4B2D4389BE5B}"/>
    <dgm:cxn modelId="{0F3604FB-2499-9540-8FFE-0386A89ECE05}" type="presOf" srcId="{E968A1D4-B3B2-4BC1-ADB6-3DD456EB74DB}" destId="{2F4B1A25-5DAB-40FE-A034-54D551804F86}" srcOrd="0" destOrd="0" presId="urn:microsoft.com/office/officeart/2005/8/layout/venn1"/>
    <dgm:cxn modelId="{3DCC925C-5FCD-8F42-93E6-8A22F7880373}" type="presOf" srcId="{1A49D306-CE82-4D94-A365-B02EBA7983A6}" destId="{9FBD05DD-9215-4505-8D86-6422C5C20F2F}" srcOrd="0" destOrd="0" presId="urn:microsoft.com/office/officeart/2005/8/layout/venn1"/>
    <dgm:cxn modelId="{C310DB57-F049-8D4D-839A-2F720D7DC00F}" type="presParOf" srcId="{758D8958-EEBD-4C41-9607-C6E6998BA5B5}" destId="{358576F3-561B-4100-805B-5E4398D0A363}" srcOrd="0" destOrd="0" presId="urn:microsoft.com/office/officeart/2005/8/layout/venn1"/>
    <dgm:cxn modelId="{2495C636-2C72-7348-8CFA-7DE16F009377}" type="presParOf" srcId="{758D8958-EEBD-4C41-9607-C6E6998BA5B5}" destId="{983D44DC-80AF-449F-AF40-45738878D81C}" srcOrd="1" destOrd="0" presId="urn:microsoft.com/office/officeart/2005/8/layout/venn1"/>
    <dgm:cxn modelId="{6B7B7A2A-8719-5746-B6D0-1C5C250C5E72}" type="presParOf" srcId="{758D8958-EEBD-4C41-9607-C6E6998BA5B5}" destId="{2F4B1A25-5DAB-40FE-A034-54D551804F86}" srcOrd="2" destOrd="0" presId="urn:microsoft.com/office/officeart/2005/8/layout/venn1"/>
    <dgm:cxn modelId="{D208CEB7-AFAF-6F49-9A6D-8070E0552423}" type="presParOf" srcId="{758D8958-EEBD-4C41-9607-C6E6998BA5B5}" destId="{86763DB1-058F-4A19-B368-3EC9A8085907}" srcOrd="3" destOrd="0" presId="urn:microsoft.com/office/officeart/2005/8/layout/venn1"/>
    <dgm:cxn modelId="{866B39DC-03ED-A343-B307-25BD3FF13441}" type="presParOf" srcId="{758D8958-EEBD-4C41-9607-C6E6998BA5B5}" destId="{9FBD05DD-9215-4505-8D86-6422C5C20F2F}" srcOrd="4" destOrd="0" presId="urn:microsoft.com/office/officeart/2005/8/layout/venn1"/>
    <dgm:cxn modelId="{906E6EC1-F0CE-9C4C-9FA9-FCED2A6928C4}" type="presParOf" srcId="{758D8958-EEBD-4C41-9607-C6E6998BA5B5}" destId="{BA90141A-EC93-4533-8F7B-39A88BFC67C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576F3-561B-4100-805B-5E4398D0A363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Policy</a:t>
          </a:r>
          <a:endParaRPr lang="en-GB" sz="3400" kern="1200" dirty="0"/>
        </a:p>
      </dsp:txBody>
      <dsp:txXfrm>
        <a:off x="3119088" y="531800"/>
        <a:ext cx="1991423" cy="1222010"/>
      </dsp:txXfrm>
    </dsp:sp>
    <dsp:sp modelId="{2F4B1A25-5DAB-40FE-A034-54D551804F86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Research</a:t>
          </a:r>
          <a:endParaRPr lang="en-GB" sz="3400" kern="1200" dirty="0"/>
        </a:p>
      </dsp:txBody>
      <dsp:txXfrm>
        <a:off x="4567396" y="2455334"/>
        <a:ext cx="1629346" cy="1493567"/>
      </dsp:txXfrm>
    </dsp:sp>
    <dsp:sp modelId="{9FBD05DD-9215-4505-8D86-6422C5C20F2F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Practice</a:t>
          </a:r>
          <a:endParaRPr lang="en-GB" sz="3400" kern="1200" dirty="0"/>
        </a:p>
      </dsp:txBody>
      <dsp:txXfrm>
        <a:off x="2032857" y="2455334"/>
        <a:ext cx="1629346" cy="149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314539A-C455-49F8-8A19-7D346C8D94B4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9C2D313-E8F8-47FC-8225-97DB69FA7D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007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CD33E6-6470-4B68-A667-A7C21D523A83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810821-8031-4117-A45E-DED729D5889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65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0"/>
            <a:ext cx="9144000" cy="3676650"/>
            <a:chOff x="-59" y="-77"/>
            <a:chExt cx="11951" cy="196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-59" y="-77"/>
              <a:ext cx="9451" cy="1564"/>
            </a:xfrm>
            <a:prstGeom prst="rect">
              <a:avLst/>
            </a:prstGeom>
            <a:solidFill>
              <a:srgbClr val="95B3D7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478" y="293"/>
              <a:ext cx="11414" cy="1596"/>
            </a:xfrm>
            <a:prstGeom prst="rect">
              <a:avLst/>
            </a:prstGeom>
            <a:solidFill>
              <a:srgbClr val="DBE5F1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1341438"/>
            <a:ext cx="20986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596B7-F800-442B-B122-21825FAD2F6F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CEC4-0635-481D-ADA9-001BC2FC751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77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709BB-AA00-450B-A37B-0A138D2299A0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0435-64BE-48D0-BD17-340490C7F2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51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3A3678-FDDE-4038-B976-D0E4C4035398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557EC-A28A-4D14-9A76-C146CDC44B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56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0DA97A-9351-4D0F-90CF-DD5C4808CBB0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BAD46-A92D-4130-B0C6-C8DDB189DB2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9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6AF57-87B8-4C4B-BE43-70671DA0F2A3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0A99C-D731-4129-96E5-7601FE9B75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49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6A44F-41E2-4456-AB85-53DF91A19C01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242EA-90FE-4032-90C7-4040284F22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35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FCFCA-85CA-4472-853B-4F74114627ED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04F91-17B6-4E34-B302-88F56F4115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0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586BD9-B730-4BE8-A795-9B3E5BFEA882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F9662-17BC-482C-BEFA-0AEA6FB62E6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93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E8F088-C3A2-4AAD-BA85-66B34D0AE4E2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C1EFA-5D5E-4033-A052-054F7C05335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84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8E1363-6695-47AA-8935-591AF18F408A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E9CAA-3775-4CBB-AEF6-C30D93ADC0F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64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0E54F0-9678-47F0-AFF6-41387C32FEAE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AF5B5-10AD-4525-85FA-3D79733E87F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1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1C3E8FA-E375-48A1-A5D8-BE7C38E5B2C3}" type="datetimeFigureOut">
              <a:rPr lang="en-GB"/>
              <a:pPr/>
              <a:t>25/06/2012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894CD31-210A-4AC5-A09F-D3C784346BC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0" y="0"/>
            <a:ext cx="7121525" cy="981075"/>
          </a:xfrm>
          <a:prstGeom prst="rect">
            <a:avLst/>
          </a:prstGeom>
          <a:solidFill>
            <a:srgbClr val="95B3D7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8459787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032" name="Picture 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949950"/>
            <a:ext cx="24098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949950"/>
            <a:ext cx="2305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25406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25406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reersinnovation.net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66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a-DK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20th June 2012</a:t>
            </a:r>
            <a:r>
              <a:rPr lang="da-DK" b="1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/>
            </a:r>
            <a:br>
              <a:rPr lang="da-DK" b="1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</a:br>
            <a:r>
              <a:rPr lang="da-DK" b="1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John Arnold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da-DK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Institute of Work Psychology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da-DK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University of Sheffield</a:t>
            </a:r>
            <a:endParaRPr lang="en-GB" dirty="0" smtClean="0">
              <a:solidFill>
                <a:schemeClr val="accent1">
                  <a:lumMod val="50000"/>
                </a:schemeClr>
              </a:solidFill>
              <a:ea typeface="+mn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1188" y="836613"/>
            <a:ext cx="6192837" cy="2232025"/>
          </a:xfrm>
          <a:prstGeom prst="rect">
            <a:avLst/>
          </a:prstGeom>
        </p:spPr>
        <p:txBody>
          <a:bodyPr/>
          <a:lstStyle>
            <a:lvl1pPr>
              <a:defRPr sz="3600" b="1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GB" smtClean="0">
                <a:latin typeface="+mj-lt"/>
                <a:ea typeface="+mj-ea"/>
                <a:cs typeface="+mj-cs"/>
              </a:rPr>
              <a:t>Re-framing service delivery, professional practices and professional identities in UK careers work:</a:t>
            </a:r>
            <a:br>
              <a:rPr lang="en-GB" smtClean="0">
                <a:latin typeface="+mj-lt"/>
                <a:ea typeface="+mj-ea"/>
                <a:cs typeface="+mj-cs"/>
              </a:rPr>
            </a:br>
            <a:r>
              <a:rPr lang="en-GB" smtClean="0">
                <a:latin typeface="+mj-lt"/>
                <a:ea typeface="+mj-ea"/>
                <a:cs typeface="+mj-cs"/>
              </a:rPr>
              <a:t>ESRC Seminar Series</a:t>
            </a:r>
            <a:endParaRPr lang="en-GB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468313" y="1412875"/>
            <a:ext cx="84963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 sz="4000" b="1">
              <a:latin typeface="Book Antiqua" pitchFamily="18" charset="0"/>
            </a:endParaRPr>
          </a:p>
          <a:p>
            <a:pPr algn="ctr" eaLnBrk="1" hangingPunct="1"/>
            <a:r>
              <a:rPr lang="en-GB" sz="4000">
                <a:latin typeface="Book Antiqua" pitchFamily="18" charset="0"/>
                <a:hlinkClick r:id="rId2"/>
              </a:rPr>
              <a:t>http://www.careersinnovation.net/</a:t>
            </a:r>
            <a:endParaRPr lang="en-GB" sz="4000">
              <a:latin typeface="Book Antiqua" pitchFamily="18" charset="0"/>
            </a:endParaRPr>
          </a:p>
          <a:p>
            <a:pPr eaLnBrk="1" hangingPunct="1"/>
            <a:endParaRPr lang="en-GB" sz="4000" b="1">
              <a:latin typeface="Book Antiqua" pitchFamily="18" charset="0"/>
            </a:endParaRPr>
          </a:p>
          <a:p>
            <a:pPr algn="ctr" eaLnBrk="1" hangingPunct="1"/>
            <a:r>
              <a:rPr lang="en-GB" sz="4000" b="1" i="1">
                <a:latin typeface="Book Antiqua" pitchFamily="18" charset="0"/>
              </a:rPr>
              <a:t>Where you can find leading-edge ideas for careers</a:t>
            </a:r>
          </a:p>
          <a:p>
            <a:pPr algn="ctr" eaLnBrk="1" hangingPunct="1"/>
            <a:endParaRPr lang="en-GB" sz="3200" i="1">
              <a:latin typeface="Book Antiqua" pitchFamily="18" charset="0"/>
            </a:endParaRPr>
          </a:p>
          <a:p>
            <a:pPr algn="ctr" eaLnBrk="1" hangingPunct="1"/>
            <a:endParaRPr lang="en-GB" sz="3200" i="1">
              <a:latin typeface="Book Antiqua" pitchFamily="18" charset="0"/>
            </a:endParaRPr>
          </a:p>
          <a:p>
            <a:pPr algn="ctr" eaLnBrk="1" hangingPunct="1"/>
            <a:endParaRPr lang="en-GB" sz="3200" i="1">
              <a:latin typeface="Book Antiqua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4213" y="333375"/>
            <a:ext cx="8459787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Careers Work Innovation Website</a:t>
            </a:r>
          </a:p>
          <a:p>
            <a:pPr>
              <a:lnSpc>
                <a:spcPct val="150000"/>
              </a:lnSpc>
              <a:defRPr/>
            </a:pPr>
            <a:endParaRPr lang="en-GB" sz="4000" b="1" dirty="0">
              <a:solidFill>
                <a:srgbClr val="25406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smtClean="0">
                <a:ea typeface="ＭＳ Ｐゴシック" pitchFamily="34" charset="-128"/>
              </a:rPr>
              <a:t>Thank you!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en-GB" sz="4400" dirty="0" smtClean="0">
              <a:ea typeface="ＭＳ Ｐゴシック" pitchFamily="34" charset="-128"/>
            </a:endParaRPr>
          </a:p>
          <a:p>
            <a:pPr algn="ctr" eaLnBrk="1" hangingPunct="1">
              <a:buFont typeface="Arial" pitchFamily="34" charset="0"/>
              <a:buNone/>
            </a:pPr>
            <a:endParaRPr lang="en-GB" sz="4400" dirty="0" smtClean="0">
              <a:ea typeface="ＭＳ Ｐゴシック" pitchFamily="34" charset="-128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n-GB" sz="4400" b="1" dirty="0" smtClean="0">
                <a:ea typeface="ＭＳ Ｐゴシック" pitchFamily="34" charset="-128"/>
              </a:rPr>
              <a:t> We look forward to your participation and contribution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>
                <a:ea typeface="ＭＳ Ｐゴシック" pitchFamily="34" charset="-128"/>
              </a:rPr>
              <a:t>ESCR Seminar Series: Partners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GB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GB" b="1" smtClean="0">
                <a:ea typeface="ＭＳ Ｐゴシック" pitchFamily="34" charset="-128"/>
              </a:rPr>
              <a:t>University of Warwick: 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mtClean="0">
                <a:ea typeface="ＭＳ Ｐゴシック" pitchFamily="34" charset="-128"/>
              </a:rPr>
              <a:t>		Institute for Employment Research [lead]</a:t>
            </a:r>
          </a:p>
          <a:p>
            <a:pPr eaLnBrk="1" hangingPunct="1">
              <a:buFont typeface="Arial" pitchFamily="34" charset="0"/>
              <a:buNone/>
            </a:pPr>
            <a:endParaRPr lang="en-GB" b="1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GB" b="1" smtClean="0">
                <a:ea typeface="ＭＳ Ｐゴシック" pitchFamily="34" charset="-128"/>
              </a:rPr>
              <a:t>Loughborough University: 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mtClean="0">
                <a:ea typeface="ＭＳ Ｐゴシック" pitchFamily="34" charset="-128"/>
              </a:rPr>
              <a:t>		School of Business and Economics</a:t>
            </a:r>
          </a:p>
          <a:p>
            <a:pPr eaLnBrk="1" hangingPunct="1">
              <a:buFont typeface="Arial" pitchFamily="34" charset="0"/>
              <a:buNone/>
            </a:pPr>
            <a:endParaRPr lang="en-GB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None/>
            </a:pPr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>
                <a:ea typeface="ＭＳ Ｐゴシック" pitchFamily="34" charset="-128"/>
              </a:rPr>
              <a:t>Aims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800" smtClean="0">
                <a:ea typeface="ＭＳ Ｐゴシック" pitchFamily="34" charset="-128"/>
              </a:rPr>
              <a:t>To foster interdisciplinary and inter-sectoral dialogue by bringing key stakeholders together to debate issues of mutual interest </a:t>
            </a:r>
          </a:p>
          <a:p>
            <a:pPr eaLnBrk="1" hangingPunct="1"/>
            <a:r>
              <a:rPr lang="en-GB" sz="2800" smtClean="0">
                <a:ea typeface="ＭＳ Ｐゴシック" pitchFamily="34" charset="-128"/>
              </a:rPr>
              <a:t>To contribute to policy about the future shape of services and building workforce capacity</a:t>
            </a:r>
            <a:endParaRPr lang="en-GB" smtClean="0">
              <a:ea typeface="ＭＳ Ｐゴシック" pitchFamily="34" charset="-128"/>
            </a:endParaRPr>
          </a:p>
          <a:p>
            <a:pPr eaLnBrk="1" hangingPunct="1"/>
            <a:r>
              <a:rPr lang="en-GB" sz="2800" smtClean="0">
                <a:ea typeface="ＭＳ Ｐゴシック" pitchFamily="34" charset="-128"/>
              </a:rPr>
              <a:t>To deconstruct and reframe the professional identities of careers guidance and careers practitioners in the context of UK service delivery policies</a:t>
            </a:r>
          </a:p>
          <a:p>
            <a:pPr eaLnBrk="1" hangingPunct="1"/>
            <a:endParaRPr lang="en-GB" smtClean="0">
              <a:ea typeface="ＭＳ Ｐゴシック" pitchFamily="34" charset="-128"/>
            </a:endParaRPr>
          </a:p>
          <a:p>
            <a:pPr eaLnBrk="1" hangingPunct="1"/>
            <a:endParaRPr lang="en-GB" smtClean="0">
              <a:ea typeface="ＭＳ Ｐゴシック" pitchFamily="34" charset="-128"/>
            </a:endParaRPr>
          </a:p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3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err="1" smtClean="0">
                <a:ea typeface="ＭＳ Ｐゴシック" pitchFamily="34" charset="-128"/>
              </a:rPr>
              <a:t>Trialogue</a:t>
            </a:r>
            <a:r>
              <a:rPr lang="en-GB" dirty="0" smtClean="0">
                <a:ea typeface="ＭＳ Ｐゴシック" pitchFamily="34" charset="-128"/>
              </a:rPr>
              <a:t>: 3 way – reciprocal exchange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>
                <a:ea typeface="ＭＳ Ｐゴシック" pitchFamily="34" charset="-128"/>
              </a:rPr>
              <a:t>Objectives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700" smtClean="0">
                <a:ea typeface="ＭＳ Ｐゴシック" pitchFamily="34" charset="-128"/>
              </a:rPr>
              <a:t>Identify features of a range of practices and how each is effective in particular settings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>
                <a:ea typeface="ＭＳ Ｐゴシック" pitchFamily="34" charset="-128"/>
              </a:rPr>
              <a:t>Examine careers guidance workers</a:t>
            </a:r>
            <a:r>
              <a:rPr lang="en-GB" altLang="en-US" sz="2700" smtClean="0">
                <a:ea typeface="ＭＳ Ｐゴシック" pitchFamily="34" charset="-128"/>
              </a:rPr>
              <a:t>’</a:t>
            </a:r>
            <a:r>
              <a:rPr lang="en-GB" sz="2700" smtClean="0">
                <a:ea typeface="ＭＳ Ｐゴシック" pitchFamily="34" charset="-128"/>
              </a:rPr>
              <a:t> perceptions of their actual and ideal professional roles 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>
                <a:ea typeface="ＭＳ Ｐゴシック" pitchFamily="34" charset="-128"/>
              </a:rPr>
              <a:t>Explore how best to develop integrated practice that enables access to opportunity in culturally diverse and disadvantaged settings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>
                <a:ea typeface="ＭＳ Ｐゴシック" pitchFamily="34" charset="-128"/>
              </a:rPr>
              <a:t>Evaluate existing, emerging and potential uses of digital technologies to deliver enhanced careers-work practice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>
                <a:ea typeface="ＭＳ Ｐゴシック" pitchFamily="34" charset="-128"/>
              </a:rPr>
              <a:t>Suggest how emerging career theory can most usefully be embedded in developing practice</a:t>
            </a:r>
          </a:p>
          <a:p>
            <a:pPr eaLnBrk="1" hangingPunct="1">
              <a:lnSpc>
                <a:spcPct val="80000"/>
              </a:lnSpc>
            </a:pPr>
            <a:endParaRPr lang="en-GB" sz="270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>
                <a:ea typeface="ＭＳ Ｐゴシック" pitchFamily="34" charset="-128"/>
              </a:rPr>
              <a:t>Six seminar topics: 2010 - 2012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UK policy and practice</a:t>
            </a:r>
          </a:p>
          <a:p>
            <a:pPr eaLnBrk="1" hangingPunct="1"/>
            <a:r>
              <a:rPr lang="en-GB" dirty="0" smtClean="0">
                <a:ea typeface="ＭＳ Ｐゴシック" pitchFamily="34" charset="-128"/>
              </a:rPr>
              <a:t>Professional associations</a:t>
            </a:r>
          </a:p>
          <a:p>
            <a:pPr eaLnBrk="1" hangingPunct="1"/>
            <a:r>
              <a:rPr lang="en-GB" dirty="0" smtClean="0">
                <a:ea typeface="ＭＳ Ｐゴシック" pitchFamily="34" charset="-128"/>
              </a:rPr>
              <a:t>Professional identity formation</a:t>
            </a:r>
          </a:p>
          <a:p>
            <a:pPr eaLnBrk="1" hangingPunct="1"/>
            <a:r>
              <a:rPr lang="en-GB" dirty="0" smtClean="0">
                <a:ea typeface="ＭＳ Ｐゴシック" pitchFamily="34" charset="-128"/>
              </a:rPr>
              <a:t>Digital technologies</a:t>
            </a:r>
          </a:p>
          <a:p>
            <a:pPr eaLnBrk="1" hangingPunct="1"/>
            <a:r>
              <a:rPr lang="en-GB" dirty="0" smtClean="0">
                <a:ea typeface="ＭＳ Ｐゴシック" pitchFamily="34" charset="-128"/>
              </a:rPr>
              <a:t>Stakeholder perspectives</a:t>
            </a:r>
          </a:p>
          <a:p>
            <a:pPr eaLnBrk="1" hangingPunct="1"/>
            <a:r>
              <a:rPr lang="en-GB" dirty="0" smtClean="0">
                <a:ea typeface="ＭＳ Ｐゴシック" pitchFamily="34" charset="-128"/>
              </a:rPr>
              <a:t>Learning from others: Equality and diversity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>
                <a:ea typeface="ＭＳ Ｐゴシック" pitchFamily="34" charset="-128"/>
              </a:rPr>
              <a:t>Seminar venues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68313" y="1600200"/>
            <a:ext cx="8280400" cy="4525963"/>
          </a:xfrm>
        </p:spPr>
        <p:txBody>
          <a:bodyPr/>
          <a:lstStyle/>
          <a:p>
            <a:pPr eaLnBrk="1" hangingPunct="1">
              <a:tabLst>
                <a:tab pos="3408363" algn="l"/>
              </a:tabLst>
            </a:pPr>
            <a:r>
              <a:rPr lang="en-GB" sz="3000" dirty="0" smtClean="0">
                <a:ea typeface="ＭＳ Ｐゴシック" pitchFamily="34" charset="-128"/>
              </a:rPr>
              <a:t>Autumn, 2010:	University of East London</a:t>
            </a:r>
          </a:p>
          <a:p>
            <a:pPr eaLnBrk="1" hangingPunct="1">
              <a:tabLst>
                <a:tab pos="3408363" algn="l"/>
              </a:tabLst>
            </a:pPr>
            <a:r>
              <a:rPr lang="en-GB" sz="3000" dirty="0" smtClean="0">
                <a:ea typeface="ＭＳ Ｐゴシック" pitchFamily="34" charset="-128"/>
              </a:rPr>
              <a:t>Spring, 2011:	University of Glamorgan</a:t>
            </a:r>
          </a:p>
          <a:p>
            <a:pPr eaLnBrk="1" hangingPunct="1">
              <a:tabLst>
                <a:tab pos="3408363" algn="l"/>
              </a:tabLst>
            </a:pPr>
            <a:r>
              <a:rPr lang="en-GB" sz="3000" dirty="0" smtClean="0">
                <a:ea typeface="ＭＳ Ｐゴシック" pitchFamily="34" charset="-128"/>
              </a:rPr>
              <a:t>Summer, 2011:	University of Limerick</a:t>
            </a:r>
          </a:p>
          <a:p>
            <a:pPr eaLnBrk="1" hangingPunct="1">
              <a:tabLst>
                <a:tab pos="3408363" algn="l"/>
              </a:tabLst>
            </a:pPr>
            <a:r>
              <a:rPr lang="en-GB" sz="3000" dirty="0" smtClean="0">
                <a:ea typeface="ＭＳ Ｐゴシック" pitchFamily="34" charset="-128"/>
              </a:rPr>
              <a:t>Autumn, 2011: 	University of West of Scotland</a:t>
            </a:r>
          </a:p>
          <a:p>
            <a:pPr eaLnBrk="1" hangingPunct="1">
              <a:tabLst>
                <a:tab pos="3408363" algn="l"/>
              </a:tabLst>
            </a:pPr>
            <a:r>
              <a:rPr lang="en-GB" sz="3000" dirty="0" smtClean="0">
                <a:ea typeface="ＭＳ Ｐゴシック" pitchFamily="34" charset="-128"/>
              </a:rPr>
              <a:t>Spring, 2012:	University of Ulster</a:t>
            </a:r>
          </a:p>
          <a:p>
            <a:pPr eaLnBrk="1" hangingPunct="1">
              <a:tabLst>
                <a:tab pos="3408363" algn="l"/>
              </a:tabLst>
            </a:pPr>
            <a:r>
              <a:rPr lang="en-GB" sz="3000" b="1" i="1" dirty="0" smtClean="0">
                <a:ea typeface="ＭＳ Ｐゴシック" pitchFamily="34" charset="-128"/>
              </a:rPr>
              <a:t>Summer, 2012:	Nottingham Trent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711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684213" y="333375"/>
            <a:ext cx="8459787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GB" sz="4000" b="1" dirty="0">
                <a:solidFill>
                  <a:srgbClr val="254061"/>
                </a:solidFill>
                <a:latin typeface="+mj-lt"/>
                <a:ea typeface="+mj-ea"/>
                <a:cs typeface="+mj-cs"/>
              </a:rPr>
              <a:t>Dedicated website</a:t>
            </a:r>
          </a:p>
        </p:txBody>
      </p:sp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8315325" cy="665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227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ESCR Seminar Series: Partners</vt:lpstr>
      <vt:lpstr>Aims</vt:lpstr>
      <vt:lpstr>Trialogue: 3 way – reciprocal exchange</vt:lpstr>
      <vt:lpstr>Objectives</vt:lpstr>
      <vt:lpstr>Six seminar topics: 2010 - 2012</vt:lpstr>
      <vt:lpstr>Seminar venues</vt:lpstr>
      <vt:lpstr>PowerPoint Presentation</vt:lpstr>
      <vt:lpstr>PowerPoint Presentation</vt:lpstr>
      <vt:lpstr>PowerPoint Presentation</vt:lpstr>
      <vt:lpstr>Thank you!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SBarnes</dc:creator>
  <cp:lastModifiedBy>Sally-Anne Barnes</cp:lastModifiedBy>
  <cp:revision>49</cp:revision>
  <dcterms:created xsi:type="dcterms:W3CDTF">2010-11-26T15:57:34Z</dcterms:created>
  <dcterms:modified xsi:type="dcterms:W3CDTF">2012-06-25T16:11:09Z</dcterms:modified>
</cp:coreProperties>
</file>