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7" r:id="rId2"/>
    <p:sldId id="258" r:id="rId3"/>
    <p:sldId id="259" r:id="rId4"/>
    <p:sldId id="266" r:id="rId5"/>
    <p:sldId id="260" r:id="rId6"/>
    <p:sldId id="261" r:id="rId7"/>
    <p:sldId id="262" r:id="rId8"/>
    <p:sldId id="263" r:id="rId9"/>
    <p:sldId id="265" r:id="rId10"/>
    <p:sldId id="264"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showOutlineIcons="0">
    <p:restoredLeft sz="15620"/>
    <p:restoredTop sz="94660"/>
  </p:normalViewPr>
  <p:slideViewPr>
    <p:cSldViewPr>
      <p:cViewPr varScale="1">
        <p:scale>
          <a:sx n="58" d="100"/>
          <a:sy n="58" d="100"/>
        </p:scale>
        <p:origin x="-850" y="-72"/>
      </p:cViewPr>
      <p:guideLst>
        <p:guide orient="horz" pos="2160"/>
        <p:guide pos="2880"/>
      </p:guideLst>
    </p:cSldViewPr>
  </p:slideViewPr>
  <p:notesTextViewPr>
    <p:cViewPr>
      <p:scale>
        <a:sx n="100" d="100"/>
        <a:sy n="100" d="100"/>
      </p:scale>
      <p:origin x="0" y="0"/>
    </p:cViewPr>
  </p:notesTextViewPr>
  <p:notesViewPr>
    <p:cSldViewPr>
      <p:cViewPr>
        <p:scale>
          <a:sx n="90" d="100"/>
          <a:sy n="90" d="100"/>
        </p:scale>
        <p:origin x="-1080" y="109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CF67E15-CF99-4DD4-8CD1-EE12E124C145}" type="datetimeFigureOut">
              <a:rPr lang="en-US" smtClean="0"/>
              <a:pPr/>
              <a:t>4/5/2011</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8B38D2E-F6D8-42A5-B0BF-97E4B067856D}"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600" dirty="0" smtClean="0"/>
              <a:t>I am Sally</a:t>
            </a:r>
            <a:r>
              <a:rPr lang="en-GB" sz="1600" baseline="0" dirty="0" smtClean="0"/>
              <a:t> Aldridge.</a:t>
            </a:r>
          </a:p>
          <a:p>
            <a:r>
              <a:rPr lang="en-GB" sz="1600" baseline="0" dirty="0" smtClean="0"/>
              <a:t>I work as Director of Regulatory Policy for the British Association of Counselling and Psychotherapy.</a:t>
            </a:r>
          </a:p>
          <a:p>
            <a:r>
              <a:rPr lang="en-GB" sz="1600" baseline="0" dirty="0" smtClean="0"/>
              <a:t>I have recently completed a PhD on the professionalisation of counselling in the UK.</a:t>
            </a:r>
          </a:p>
          <a:p>
            <a:r>
              <a:rPr lang="en-GB" sz="1600" baseline="0" dirty="0" smtClean="0"/>
              <a:t>In that research and in preparing this talk I </a:t>
            </a:r>
            <a:r>
              <a:rPr lang="en-GB" sz="1600" dirty="0" smtClean="0"/>
              <a:t>have been </a:t>
            </a:r>
            <a:r>
              <a:rPr lang="en-GB" sz="1600" baseline="0" dirty="0" smtClean="0"/>
              <a:t>struck </a:t>
            </a:r>
            <a:r>
              <a:rPr lang="en-GB" sz="1600" baseline="0" dirty="0" smtClean="0"/>
              <a:t>by the similarities in the development of counselling and careers education. </a:t>
            </a:r>
          </a:p>
          <a:p>
            <a:r>
              <a:rPr lang="en-GB" sz="1600" dirty="0" smtClean="0"/>
              <a:t>Today I am going to offer you some thoughts on the these two questions. </a:t>
            </a:r>
            <a:endParaRPr lang="en-GB" sz="1600" dirty="0"/>
          </a:p>
        </p:txBody>
      </p:sp>
      <p:sp>
        <p:nvSpPr>
          <p:cNvPr id="4" name="Slide Number Placeholder 3"/>
          <p:cNvSpPr>
            <a:spLocks noGrp="1"/>
          </p:cNvSpPr>
          <p:nvPr>
            <p:ph type="sldNum" sz="quarter" idx="10"/>
          </p:nvPr>
        </p:nvSpPr>
        <p:spPr/>
        <p:txBody>
          <a:bodyPr/>
          <a:lstStyle/>
          <a:p>
            <a:fld id="{D8B38D2E-F6D8-42A5-B0BF-97E4B067856D}"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785794" y="1071538"/>
            <a:ext cx="5486400" cy="4114800"/>
          </a:xfrm>
        </p:spPr>
        <p:txBody>
          <a:bodyPr>
            <a:normAutofit/>
          </a:bodyPr>
          <a:lstStyle/>
          <a:p>
            <a:r>
              <a:rPr lang="en-GB" sz="1600" dirty="0" smtClean="0"/>
              <a:t>Is pursuing professionalisation selling out?</a:t>
            </a:r>
          </a:p>
          <a:p>
            <a:r>
              <a:rPr lang="en-GB" sz="1600" dirty="0" smtClean="0"/>
              <a:t>Today</a:t>
            </a:r>
            <a:r>
              <a:rPr lang="en-GB" sz="1600" baseline="0" dirty="0" smtClean="0"/>
              <a:t> </a:t>
            </a:r>
            <a:r>
              <a:rPr lang="en-GB" sz="1600" baseline="0" dirty="0" smtClean="0"/>
              <a:t>this means buying into the model of profession that is still in essence patriarchal.</a:t>
            </a:r>
          </a:p>
          <a:p>
            <a:r>
              <a:rPr lang="en-GB" sz="1600" baseline="0" dirty="0" smtClean="0"/>
              <a:t>It</a:t>
            </a:r>
            <a:r>
              <a:rPr lang="en-GB" sz="1600" dirty="0" smtClean="0"/>
              <a:t> can mean losing some of the values that have been held dear, for example inclusion, inter-personal skills being valued less than academic qualifications. </a:t>
            </a:r>
          </a:p>
          <a:p>
            <a:endParaRPr lang="en-GB" sz="1600" baseline="0" dirty="0" smtClean="0"/>
          </a:p>
          <a:p>
            <a:r>
              <a:rPr lang="en-GB" sz="1600" dirty="0" smtClean="0"/>
              <a:t>C</a:t>
            </a:r>
            <a:r>
              <a:rPr lang="en-GB" sz="1600" baseline="0" dirty="0" smtClean="0"/>
              <a:t>aring professions find themselves used by the state as agents of normalisation, enabling the state to off load responsibility</a:t>
            </a:r>
            <a:r>
              <a:rPr lang="en-GB" sz="1600" dirty="0"/>
              <a:t> </a:t>
            </a:r>
            <a:r>
              <a:rPr lang="en-GB" sz="1600" dirty="0" smtClean="0"/>
              <a:t>for dealing with the more difficult parts of the population.</a:t>
            </a:r>
          </a:p>
          <a:p>
            <a:endParaRPr lang="en-GB" sz="1600" baseline="0" dirty="0" smtClean="0"/>
          </a:p>
          <a:p>
            <a:r>
              <a:rPr lang="en-GB" sz="1600" baseline="0" dirty="0" smtClean="0"/>
              <a:t>Caring professions appear to enthusiastically embrace such partnerships with the state in the hope this will lead to recognition of their professional status. We are usually disappointed</a:t>
            </a:r>
          </a:p>
          <a:p>
            <a:r>
              <a:rPr lang="en-GB" sz="1600" baseline="0" dirty="0" smtClean="0"/>
              <a:t>.</a:t>
            </a:r>
            <a:endParaRPr lang="en-GB" sz="1600" dirty="0"/>
          </a:p>
        </p:txBody>
      </p:sp>
      <p:sp>
        <p:nvSpPr>
          <p:cNvPr id="4" name="Slide Number Placeholder 3"/>
          <p:cNvSpPr>
            <a:spLocks noGrp="1"/>
          </p:cNvSpPr>
          <p:nvPr>
            <p:ph type="sldNum" sz="quarter" idx="10"/>
          </p:nvPr>
        </p:nvSpPr>
        <p:spPr/>
        <p:txBody>
          <a:bodyPr/>
          <a:lstStyle/>
          <a:p>
            <a:fld id="{D8B38D2E-F6D8-42A5-B0BF-97E4B067856D}" type="slidenum">
              <a:rPr lang="en-GB" smtClean="0"/>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600" dirty="0" smtClean="0"/>
              <a:t>I will end with a quote from Virginia Wolfe, written in 1938.</a:t>
            </a:r>
          </a:p>
          <a:p>
            <a:r>
              <a:rPr lang="en-GB" sz="1600" dirty="0" smtClean="0"/>
              <a:t>I hope</a:t>
            </a:r>
            <a:r>
              <a:rPr lang="en-GB" sz="1600" baseline="0" dirty="0" smtClean="0"/>
              <a:t> that I have stimulated your thoughts. </a:t>
            </a:r>
            <a:endParaRPr lang="en-GB" dirty="0" smtClean="0"/>
          </a:p>
          <a:p>
            <a:endParaRPr lang="en-GB" dirty="0" smtClean="0"/>
          </a:p>
          <a:p>
            <a:endParaRPr lang="en-GB" dirty="0"/>
          </a:p>
          <a:p>
            <a:endParaRPr lang="en-GB" dirty="0"/>
          </a:p>
        </p:txBody>
      </p:sp>
      <p:sp>
        <p:nvSpPr>
          <p:cNvPr id="4" name="Slide Number Placeholder 3"/>
          <p:cNvSpPr>
            <a:spLocks noGrp="1"/>
          </p:cNvSpPr>
          <p:nvPr>
            <p:ph type="sldNum" sz="quarter" idx="10"/>
          </p:nvPr>
        </p:nvSpPr>
        <p:spPr/>
        <p:txBody>
          <a:bodyPr/>
          <a:lstStyle/>
          <a:p>
            <a:fld id="{D8B38D2E-F6D8-42A5-B0BF-97E4B067856D}" type="slidenum">
              <a:rPr lang="en-GB" smtClean="0"/>
              <a:pPr/>
              <a:t>11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71480" y="4286248"/>
            <a:ext cx="5486400" cy="4114800"/>
          </a:xfrm>
        </p:spPr>
        <p:txBody>
          <a:bodyPr>
            <a:normAutofit/>
          </a:bodyPr>
          <a:lstStyle/>
          <a:p>
            <a:r>
              <a:rPr lang="en-GB" sz="1600" dirty="0" smtClean="0"/>
              <a:t>Why am I putting careers education</a:t>
            </a:r>
            <a:r>
              <a:rPr lang="en-GB" sz="1600" baseline="0" dirty="0" smtClean="0"/>
              <a:t> and guidance in</a:t>
            </a:r>
            <a:r>
              <a:rPr lang="en-GB" sz="1600" dirty="0" smtClean="0"/>
              <a:t> with</a:t>
            </a:r>
            <a:r>
              <a:rPr lang="en-GB" sz="1600" baseline="0" dirty="0" smtClean="0"/>
              <a:t> </a:t>
            </a:r>
            <a:r>
              <a:rPr lang="en-GB" sz="1600" dirty="0" smtClean="0"/>
              <a:t>the </a:t>
            </a:r>
            <a:r>
              <a:rPr lang="en-GB" sz="1600" baseline="0" dirty="0" smtClean="0"/>
              <a:t> ‘caring’ professions, such as teaching, social work, nursing</a:t>
            </a:r>
            <a:r>
              <a:rPr lang="en-GB" sz="1600" dirty="0" smtClean="0"/>
              <a:t> and the talking therapies</a:t>
            </a:r>
            <a:r>
              <a:rPr lang="en-GB" sz="1600" baseline="0" dirty="0" smtClean="0"/>
              <a:t>?</a:t>
            </a:r>
          </a:p>
          <a:p>
            <a:r>
              <a:rPr lang="en-GB" sz="1600" baseline="0" dirty="0" smtClean="0"/>
              <a:t>It is based on personal relationships and social skills rather than an instrumental approach.</a:t>
            </a:r>
          </a:p>
          <a:p>
            <a:r>
              <a:rPr lang="en-GB" sz="1600" baseline="0" dirty="0" smtClean="0"/>
              <a:t>It ‘cares’ about people as individuals, not as </a:t>
            </a:r>
            <a:r>
              <a:rPr lang="en-GB" sz="1600" dirty="0" smtClean="0"/>
              <a:t>cases or </a:t>
            </a:r>
            <a:r>
              <a:rPr lang="en-GB" sz="1600" baseline="0" dirty="0" smtClean="0"/>
              <a:t>symptoms</a:t>
            </a:r>
            <a:r>
              <a:rPr lang="en-GB" sz="1600" baseline="0" dirty="0"/>
              <a:t>.</a:t>
            </a:r>
            <a:endParaRPr lang="en-GB" sz="1600" baseline="0" dirty="0" smtClean="0"/>
          </a:p>
          <a:p>
            <a:r>
              <a:rPr lang="en-GB" sz="1600" baseline="0" dirty="0" smtClean="0"/>
              <a:t>It can be seen as an extension of what families and friends do</a:t>
            </a:r>
          </a:p>
          <a:p>
            <a:r>
              <a:rPr lang="en-GB" sz="1600" baseline="0" dirty="0" smtClean="0"/>
              <a:t>It has an ideal of service and altruism above self-interest</a:t>
            </a:r>
          </a:p>
          <a:p>
            <a:r>
              <a:rPr lang="en-GB" sz="1600" baseline="0" dirty="0" smtClean="0"/>
              <a:t>It may be ancillary to other roles</a:t>
            </a:r>
          </a:p>
          <a:p>
            <a:r>
              <a:rPr lang="en-GB" sz="1600" baseline="0" dirty="0" smtClean="0"/>
              <a:t>Its workforce is predominantly female and often part time.</a:t>
            </a:r>
          </a:p>
          <a:p>
            <a:endParaRPr lang="en-GB" sz="1600" baseline="0" dirty="0" smtClean="0"/>
          </a:p>
          <a:p>
            <a:r>
              <a:rPr lang="en-GB" sz="1600" baseline="0" dirty="0" smtClean="0"/>
              <a:t>Many of these feature can be characterised as traditionally ‘female’</a:t>
            </a:r>
          </a:p>
          <a:p>
            <a:r>
              <a:rPr lang="en-GB" sz="1600" baseline="0" dirty="0" smtClean="0"/>
              <a:t> </a:t>
            </a:r>
          </a:p>
          <a:p>
            <a:r>
              <a:rPr lang="en-GB" sz="1600" baseline="0" dirty="0" smtClean="0"/>
              <a:t>Many of these factors lead to it being characterised as a caring profession and also a semi-profession.</a:t>
            </a:r>
          </a:p>
          <a:p>
            <a:endParaRPr lang="en-GB" dirty="0"/>
          </a:p>
        </p:txBody>
      </p:sp>
      <p:sp>
        <p:nvSpPr>
          <p:cNvPr id="4" name="Slide Number Placeholder 3"/>
          <p:cNvSpPr>
            <a:spLocks noGrp="1"/>
          </p:cNvSpPr>
          <p:nvPr>
            <p:ph type="sldNum" sz="quarter" idx="10"/>
          </p:nvPr>
        </p:nvSpPr>
        <p:spPr/>
        <p:txBody>
          <a:bodyPr/>
          <a:lstStyle/>
          <a:p>
            <a:fld id="{D8B38D2E-F6D8-42A5-B0BF-97E4B067856D}"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aseline="0" dirty="0" smtClean="0"/>
              <a:t> </a:t>
            </a:r>
            <a:r>
              <a:rPr lang="en-GB" sz="1600" baseline="0" dirty="0" smtClean="0"/>
              <a:t>I think that you can already see that this can present problems.</a:t>
            </a:r>
          </a:p>
          <a:p>
            <a:r>
              <a:rPr lang="en-GB" sz="1600" baseline="0" dirty="0" smtClean="0"/>
              <a:t>How is this monopoly and recognition to be achieved?</a:t>
            </a:r>
          </a:p>
          <a:p>
            <a:r>
              <a:rPr lang="en-GB" sz="1600" baseline="0" dirty="0" smtClean="0"/>
              <a:t>The Department for Education’s </a:t>
            </a:r>
            <a:r>
              <a:rPr lang="en-GB" sz="1600" dirty="0" smtClean="0"/>
              <a:t> Careers Profession </a:t>
            </a:r>
            <a:r>
              <a:rPr lang="en-GB" sz="1600" baseline="0" dirty="0" smtClean="0"/>
              <a:t>Task force report seems to me to try to address these issues – and follows the traditional model of professions and professionalisation.</a:t>
            </a:r>
          </a:p>
          <a:p>
            <a:endParaRPr lang="en-GB" sz="1600" baseline="0" dirty="0" smtClean="0"/>
          </a:p>
          <a:p>
            <a:r>
              <a:rPr lang="en-GB" sz="1600" baseline="0" dirty="0" smtClean="0"/>
              <a:t>What</a:t>
            </a:r>
            <a:r>
              <a:rPr lang="en-GB" sz="1600" dirty="0" smtClean="0"/>
              <a:t> is this</a:t>
            </a:r>
            <a:r>
              <a:rPr lang="en-GB" sz="1600" baseline="0" dirty="0" smtClean="0"/>
              <a:t>?</a:t>
            </a:r>
            <a:endParaRPr lang="en-GB" sz="1600" dirty="0"/>
          </a:p>
        </p:txBody>
      </p:sp>
      <p:sp>
        <p:nvSpPr>
          <p:cNvPr id="4" name="Slide Number Placeholder 3"/>
          <p:cNvSpPr>
            <a:spLocks noGrp="1"/>
          </p:cNvSpPr>
          <p:nvPr>
            <p:ph type="sldNum" sz="quarter" idx="10"/>
          </p:nvPr>
        </p:nvSpPr>
        <p:spPr/>
        <p:txBody>
          <a:bodyPr/>
          <a:lstStyle/>
          <a:p>
            <a:fld id="{D8B38D2E-F6D8-42A5-B0BF-97E4B067856D}"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a:r>
              <a:rPr lang="en-GB" sz="1600" dirty="0" smtClean="0"/>
              <a:t>These</a:t>
            </a:r>
            <a:r>
              <a:rPr lang="en-GB" sz="1600" dirty="0" smtClean="0"/>
              <a:t>  </a:t>
            </a:r>
            <a:r>
              <a:rPr lang="en-GB" sz="1600" dirty="0" smtClean="0"/>
              <a:t>are the traits that traditionally have been seen as markers of a true profession.</a:t>
            </a:r>
          </a:p>
          <a:p>
            <a:pPr lvl="1"/>
            <a:r>
              <a:rPr lang="en-GB" sz="1600" dirty="0" smtClean="0"/>
              <a:t>We could</a:t>
            </a:r>
            <a:r>
              <a:rPr lang="en-GB" sz="1600" baseline="0" dirty="0" smtClean="0"/>
              <a:t> spend quite a lot of time trying to work out which of these can be ticked as </a:t>
            </a:r>
            <a:r>
              <a:rPr lang="en-GB" sz="1600" baseline="0" dirty="0" smtClean="0"/>
              <a:t>achieved.</a:t>
            </a:r>
          </a:p>
          <a:p>
            <a:pPr lvl="1"/>
            <a:r>
              <a:rPr lang="en-GB" sz="1600" dirty="0" smtClean="0"/>
              <a:t>I found many of them in the Health Professions' Council’s criteria for professions aspiring to statutory regulation.</a:t>
            </a:r>
            <a:endParaRPr lang="en-GB" sz="1600" baseline="0" dirty="0" smtClean="0"/>
          </a:p>
          <a:p>
            <a:pPr lvl="1"/>
            <a:r>
              <a:rPr lang="en-GB" sz="1600" baseline="0" dirty="0" smtClean="0"/>
              <a:t> We</a:t>
            </a:r>
            <a:r>
              <a:rPr lang="en-GB" sz="1600" dirty="0" smtClean="0"/>
              <a:t> </a:t>
            </a:r>
            <a:r>
              <a:rPr lang="en-GB" sz="1600" baseline="0" dirty="0" smtClean="0"/>
              <a:t>can also find many </a:t>
            </a:r>
            <a:r>
              <a:rPr lang="en-GB" sz="1600" baseline="0" dirty="0" smtClean="0"/>
              <a:t>of them in the recommendations of the Department of Education’s Careers Profession Task Force</a:t>
            </a:r>
          </a:p>
          <a:p>
            <a:pPr lvl="1"/>
            <a:r>
              <a:rPr lang="en-GB" sz="1600" baseline="0" dirty="0" smtClean="0"/>
              <a:t>I am </a:t>
            </a:r>
            <a:r>
              <a:rPr lang="en-GB" sz="1600" baseline="0" dirty="0" smtClean="0"/>
              <a:t>moving </a:t>
            </a:r>
            <a:r>
              <a:rPr lang="en-GB" sz="1600" baseline="0" dirty="0" smtClean="0"/>
              <a:t>to the origins of these traits</a:t>
            </a:r>
            <a:endParaRPr lang="en-GB" sz="1600" dirty="0"/>
          </a:p>
        </p:txBody>
      </p:sp>
      <p:sp>
        <p:nvSpPr>
          <p:cNvPr id="4" name="Slide Number Placeholder 3"/>
          <p:cNvSpPr>
            <a:spLocks noGrp="1"/>
          </p:cNvSpPr>
          <p:nvPr>
            <p:ph type="sldNum" sz="quarter" idx="10"/>
          </p:nvPr>
        </p:nvSpPr>
        <p:spPr/>
        <p:txBody>
          <a:bodyPr/>
          <a:lstStyle/>
          <a:p>
            <a:fld id="{D8B38D2E-F6D8-42A5-B0BF-97E4B067856D}"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600" dirty="0" smtClean="0"/>
              <a:t>The traditional traits of</a:t>
            </a:r>
            <a:r>
              <a:rPr lang="en-GB" sz="1600" baseline="0" dirty="0" smtClean="0"/>
              <a:t> a profession are derived from the idealised picture of the main 19</a:t>
            </a:r>
            <a:r>
              <a:rPr lang="en-GB" sz="1600" baseline="30000" dirty="0" smtClean="0"/>
              <a:t>th</a:t>
            </a:r>
            <a:r>
              <a:rPr lang="en-GB" sz="1600" baseline="0" dirty="0" smtClean="0"/>
              <a:t> century professions of law, medicine and the church. </a:t>
            </a:r>
          </a:p>
          <a:p>
            <a:endParaRPr lang="en-GB" sz="1600" baseline="0" dirty="0" smtClean="0"/>
          </a:p>
          <a:p>
            <a:r>
              <a:rPr lang="en-GB" sz="1600" baseline="0" dirty="0" smtClean="0"/>
              <a:t>Male, full time, entered by academic qualification and very good at the socialisation of entrants. </a:t>
            </a:r>
          </a:p>
          <a:p>
            <a:endParaRPr lang="en-GB" sz="1600" dirty="0"/>
          </a:p>
          <a:p>
            <a:r>
              <a:rPr lang="en-GB" sz="1600" baseline="0" dirty="0" smtClean="0"/>
              <a:t>It is this patriarchal model that still underpins statutory regulation and professional recognition in the UK. </a:t>
            </a:r>
            <a:endParaRPr lang="en-GB" sz="1600" dirty="0"/>
          </a:p>
        </p:txBody>
      </p:sp>
      <p:sp>
        <p:nvSpPr>
          <p:cNvPr id="4" name="Slide Number Placeholder 3"/>
          <p:cNvSpPr>
            <a:spLocks noGrp="1"/>
          </p:cNvSpPr>
          <p:nvPr>
            <p:ph type="sldNum" sz="quarter" idx="10"/>
          </p:nvPr>
        </p:nvSpPr>
        <p:spPr/>
        <p:txBody>
          <a:bodyPr/>
          <a:lstStyle/>
          <a:p>
            <a:fld id="{D8B38D2E-F6D8-42A5-B0BF-97E4B067856D}"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lnSpcReduction="10000"/>
          </a:bodyPr>
          <a:lstStyle/>
          <a:p>
            <a:r>
              <a:rPr lang="en-GB" sz="1600" dirty="0" smtClean="0"/>
              <a:t>My research and my recent</a:t>
            </a:r>
            <a:r>
              <a:rPr lang="en-GB" sz="1600" baseline="0" dirty="0" smtClean="0"/>
              <a:t> experiences with the Department of Health indicate that the one thing we can be certain of is that whatever we do, there will be unintended consequences.</a:t>
            </a:r>
          </a:p>
          <a:p>
            <a:endParaRPr lang="en-GB" sz="1600" baseline="0" dirty="0" smtClean="0"/>
          </a:p>
          <a:p>
            <a:r>
              <a:rPr lang="en-GB" sz="1600" baseline="0" dirty="0" smtClean="0"/>
              <a:t>One example of this, that counselling and careers education share, is the decision in the 1990s of advice, guidance and counselling to enthusiastically embrace the development of NVQs. </a:t>
            </a:r>
          </a:p>
          <a:p>
            <a:r>
              <a:rPr lang="en-GB" sz="1600" dirty="0" smtClean="0"/>
              <a:t>Following from this for counselling was the decision to place itself under the EU Directive on professions for non-graduate or vocational professions  which had ramifications that continue today.</a:t>
            </a:r>
          </a:p>
          <a:p>
            <a:r>
              <a:rPr lang="en-GB" sz="1600" baseline="0" dirty="0" smtClean="0"/>
              <a:t>This support of NVQs lead to the</a:t>
            </a:r>
            <a:r>
              <a:rPr lang="en-GB" sz="1600" dirty="0" smtClean="0"/>
              <a:t> division of qualifications  in the same field into vocational and academic and this in turn led to problems in setting entry standards to the profession.</a:t>
            </a:r>
          </a:p>
          <a:p>
            <a:endParaRPr lang="en-GB" sz="1600" dirty="0"/>
          </a:p>
          <a:p>
            <a:r>
              <a:rPr lang="en-GB" sz="1600" dirty="0" smtClean="0"/>
              <a:t>No one could have foreseen this in the 1990s.</a:t>
            </a:r>
          </a:p>
        </p:txBody>
      </p:sp>
      <p:sp>
        <p:nvSpPr>
          <p:cNvPr id="4" name="Slide Number Placeholder 3"/>
          <p:cNvSpPr>
            <a:spLocks noGrp="1"/>
          </p:cNvSpPr>
          <p:nvPr>
            <p:ph type="sldNum" sz="quarter" idx="10"/>
          </p:nvPr>
        </p:nvSpPr>
        <p:spPr/>
        <p:txBody>
          <a:bodyPr/>
          <a:lstStyle/>
          <a:p>
            <a:fld id="{D8B38D2E-F6D8-42A5-B0BF-97E4B067856D}"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600" dirty="0" smtClean="0"/>
              <a:t>The</a:t>
            </a:r>
            <a:r>
              <a:rPr lang="en-GB" sz="1600" baseline="0" dirty="0" smtClean="0"/>
              <a:t> existence in careers education of both vocational and academic qualifications, a wide range of roles and job titles, the existence of roles in which careers education is ancillary to another role  all lead to problems in setting boundaries.</a:t>
            </a:r>
          </a:p>
          <a:p>
            <a:r>
              <a:rPr lang="en-GB" sz="1600" dirty="0" smtClean="0"/>
              <a:t>If you have no clear boundaries, it is almost impossible to establish a professional identity. </a:t>
            </a:r>
          </a:p>
          <a:p>
            <a:endParaRPr lang="en-GB" sz="1600" dirty="0"/>
          </a:p>
          <a:p>
            <a:r>
              <a:rPr lang="en-GB" sz="1600" dirty="0" smtClean="0"/>
              <a:t>I think the huge number of job titles in your field is evidence of this.</a:t>
            </a:r>
            <a:endParaRPr lang="en-GB" sz="1600" dirty="0"/>
          </a:p>
        </p:txBody>
      </p:sp>
      <p:sp>
        <p:nvSpPr>
          <p:cNvPr id="4" name="Slide Number Placeholder 3"/>
          <p:cNvSpPr>
            <a:spLocks noGrp="1"/>
          </p:cNvSpPr>
          <p:nvPr>
            <p:ph type="sldNum" sz="quarter" idx="10"/>
          </p:nvPr>
        </p:nvSpPr>
        <p:spPr/>
        <p:txBody>
          <a:bodyPr/>
          <a:lstStyle/>
          <a:p>
            <a:fld id="{D8B38D2E-F6D8-42A5-B0BF-97E4B067856D}"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571480" y="1571604"/>
            <a:ext cx="5486400" cy="4114800"/>
          </a:xfrm>
        </p:spPr>
        <p:txBody>
          <a:bodyPr>
            <a:normAutofit/>
          </a:bodyPr>
          <a:lstStyle/>
          <a:p>
            <a:r>
              <a:rPr lang="en-GB" sz="1600" dirty="0" smtClean="0"/>
              <a:t>Exclusion</a:t>
            </a:r>
          </a:p>
          <a:p>
            <a:r>
              <a:rPr lang="en-GB" sz="1600" dirty="0" smtClean="0"/>
              <a:t>Boundary</a:t>
            </a:r>
            <a:r>
              <a:rPr lang="en-GB" sz="1600" baseline="0" dirty="0" smtClean="0"/>
              <a:t> </a:t>
            </a:r>
            <a:r>
              <a:rPr lang="en-GB" sz="1600" baseline="0" dirty="0" smtClean="0"/>
              <a:t>setting is a polite way of saying you are inside and you are outside.</a:t>
            </a:r>
          </a:p>
          <a:p>
            <a:r>
              <a:rPr lang="en-GB" sz="1600" baseline="0" dirty="0" smtClean="0"/>
              <a:t>It leads to differentiation and the development or fixing of boundaries.</a:t>
            </a:r>
          </a:p>
          <a:p>
            <a:r>
              <a:rPr lang="en-GB" sz="1600" baseline="0" dirty="0" smtClean="0"/>
              <a:t>It is often done through the imposition of qualifications to achieve occupational closure. This can have an impact on the make up of the profession. </a:t>
            </a:r>
          </a:p>
          <a:p>
            <a:endParaRPr lang="en-GB" sz="1600" dirty="0"/>
          </a:p>
        </p:txBody>
      </p:sp>
      <p:sp>
        <p:nvSpPr>
          <p:cNvPr id="4" name="Slide Number Placeholder 3"/>
          <p:cNvSpPr>
            <a:spLocks noGrp="1"/>
          </p:cNvSpPr>
          <p:nvPr>
            <p:ph type="sldNum" sz="quarter" idx="10"/>
          </p:nvPr>
        </p:nvSpPr>
        <p:spPr/>
        <p:txBody>
          <a:bodyPr/>
          <a:lstStyle/>
          <a:p>
            <a:fld id="{D8B38D2E-F6D8-42A5-B0BF-97E4B067856D}"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571480" y="1142976"/>
            <a:ext cx="5486400" cy="4114800"/>
          </a:xfrm>
        </p:spPr>
        <p:txBody>
          <a:bodyPr>
            <a:normAutofit/>
          </a:bodyPr>
          <a:lstStyle/>
          <a:p>
            <a:r>
              <a:rPr lang="en-GB" sz="1600" dirty="0" smtClean="0"/>
              <a:t>Recognition, status and reward.</a:t>
            </a:r>
          </a:p>
          <a:p>
            <a:r>
              <a:rPr lang="en-GB" sz="1600" dirty="0" smtClean="0"/>
              <a:t>Gaining </a:t>
            </a:r>
            <a:r>
              <a:rPr lang="en-GB" sz="1600" dirty="0" smtClean="0"/>
              <a:t>parity with existing established professions is an</a:t>
            </a:r>
            <a:r>
              <a:rPr lang="en-GB" sz="1600" baseline="0" dirty="0" smtClean="0"/>
              <a:t> aim in order to gain status and financial reward. This often</a:t>
            </a:r>
            <a:r>
              <a:rPr lang="en-GB" sz="1600" dirty="0" smtClean="0"/>
              <a:t> results in internal hierarchies.</a:t>
            </a:r>
            <a:endParaRPr lang="en-GB" sz="1600" baseline="0" dirty="0" smtClean="0"/>
          </a:p>
          <a:p>
            <a:endParaRPr lang="en-GB" dirty="0"/>
          </a:p>
        </p:txBody>
      </p:sp>
      <p:sp>
        <p:nvSpPr>
          <p:cNvPr id="4" name="Slide Number Placeholder 3"/>
          <p:cNvSpPr>
            <a:spLocks noGrp="1"/>
          </p:cNvSpPr>
          <p:nvPr>
            <p:ph type="sldNum" sz="quarter" idx="10"/>
          </p:nvPr>
        </p:nvSpPr>
        <p:spPr/>
        <p:txBody>
          <a:bodyPr/>
          <a:lstStyle/>
          <a:p>
            <a:fld id="{D8B38D2E-F6D8-42A5-B0BF-97E4B067856D}"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28BDB32-542D-4D7F-A847-B53A1EC6E98C}" type="datetimeFigureOut">
              <a:rPr lang="en-US" smtClean="0"/>
              <a:pPr/>
              <a:t>4/5/2011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6733D58-80CB-42D9-AD7A-E09857FDB1A4}" type="slidenum">
              <a:rPr lang="en-GB" smtClean="0"/>
              <a:pPr/>
              <a:t>‹#›</a:t>
            </a:fld>
            <a:endParaRPr lang="en-GB"/>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28BDB32-542D-4D7F-A847-B53A1EC6E98C}" type="datetimeFigureOut">
              <a:rPr lang="en-US" smtClean="0"/>
              <a:pPr/>
              <a:t>4/5/2011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6733D58-80CB-42D9-AD7A-E09857FDB1A4}" type="slidenum">
              <a:rPr lang="en-GB" smtClean="0"/>
              <a:pPr/>
              <a:t>‹#›</a:t>
            </a:fld>
            <a:endParaRPr lang="en-GB"/>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28BDB32-542D-4D7F-A847-B53A1EC6E98C}" type="datetimeFigureOut">
              <a:rPr lang="en-US" smtClean="0"/>
              <a:pPr/>
              <a:t>4/5/2011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6733D58-80CB-42D9-AD7A-E09857FDB1A4}" type="slidenum">
              <a:rPr lang="en-GB" smtClean="0"/>
              <a:pPr/>
              <a:t>‹#›</a:t>
            </a:fld>
            <a:endParaRPr lang="en-GB"/>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28BDB32-542D-4D7F-A847-B53A1EC6E98C}" type="datetimeFigureOut">
              <a:rPr lang="en-US" smtClean="0"/>
              <a:pPr/>
              <a:t>4/5/2011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6733D58-80CB-42D9-AD7A-E09857FDB1A4}" type="slidenum">
              <a:rPr lang="en-GB" smtClean="0"/>
              <a:pPr/>
              <a:t>‹#›</a:t>
            </a:fld>
            <a:endParaRPr lang="en-GB"/>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28BDB32-542D-4D7F-A847-B53A1EC6E98C}" type="datetimeFigureOut">
              <a:rPr lang="en-US" smtClean="0"/>
              <a:pPr/>
              <a:t>4/5/2011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6733D58-80CB-42D9-AD7A-E09857FDB1A4}" type="slidenum">
              <a:rPr lang="en-GB" smtClean="0"/>
              <a:pPr/>
              <a:t>‹#›</a:t>
            </a:fld>
            <a:endParaRPr lang="en-GB"/>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28BDB32-542D-4D7F-A847-B53A1EC6E98C}" type="datetimeFigureOut">
              <a:rPr lang="en-US" smtClean="0"/>
              <a:pPr/>
              <a:t>4/5/2011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6733D58-80CB-42D9-AD7A-E09857FDB1A4}" type="slidenum">
              <a:rPr lang="en-GB" smtClean="0"/>
              <a:pPr/>
              <a:t>‹#›</a:t>
            </a:fld>
            <a:endParaRPr lang="en-GB"/>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28BDB32-542D-4D7F-A847-B53A1EC6E98C}" type="datetimeFigureOut">
              <a:rPr lang="en-US" smtClean="0"/>
              <a:pPr/>
              <a:t>4/5/2011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6733D58-80CB-42D9-AD7A-E09857FDB1A4}" type="slidenum">
              <a:rPr lang="en-GB" smtClean="0"/>
              <a:pPr/>
              <a:t>‹#›</a:t>
            </a:fld>
            <a:endParaRPr lang="en-GB"/>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28BDB32-542D-4D7F-A847-B53A1EC6E98C}" type="datetimeFigureOut">
              <a:rPr lang="en-US" smtClean="0"/>
              <a:pPr/>
              <a:t>4/5/2011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6733D58-80CB-42D9-AD7A-E09857FDB1A4}" type="slidenum">
              <a:rPr lang="en-GB" smtClean="0"/>
              <a:pPr/>
              <a:t>‹#›</a:t>
            </a:fld>
            <a:endParaRPr lang="en-GB"/>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8BDB32-542D-4D7F-A847-B53A1EC6E98C}" type="datetimeFigureOut">
              <a:rPr lang="en-US" smtClean="0"/>
              <a:pPr/>
              <a:t>4/5/2011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6733D58-80CB-42D9-AD7A-E09857FDB1A4}" type="slidenum">
              <a:rPr lang="en-GB" smtClean="0"/>
              <a:pPr/>
              <a:t>‹#›</a:t>
            </a:fld>
            <a:endParaRPr lang="en-GB"/>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8BDB32-542D-4D7F-A847-B53A1EC6E98C}" type="datetimeFigureOut">
              <a:rPr lang="en-US" smtClean="0"/>
              <a:pPr/>
              <a:t>4/5/2011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6733D58-80CB-42D9-AD7A-E09857FDB1A4}" type="slidenum">
              <a:rPr lang="en-GB" smtClean="0"/>
              <a:pPr/>
              <a:t>‹#›</a:t>
            </a:fld>
            <a:endParaRPr lang="en-GB"/>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8BDB32-542D-4D7F-A847-B53A1EC6E98C}" type="datetimeFigureOut">
              <a:rPr lang="en-US" smtClean="0"/>
              <a:pPr/>
              <a:t>4/5/2011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6733D58-80CB-42D9-AD7A-E09857FDB1A4}" type="slidenum">
              <a:rPr lang="en-GB" smtClean="0"/>
              <a:pPr/>
              <a:t>‹#›</a:t>
            </a:fld>
            <a:endParaRPr lang="en-GB"/>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8BDB32-542D-4D7F-A847-B53A1EC6E98C}" type="datetimeFigureOut">
              <a:rPr lang="en-US" smtClean="0"/>
              <a:pPr/>
              <a:t>4/5/2011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733D58-80CB-42D9-AD7A-E09857FDB1A4}"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wipe dir="r"/>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714348" y="1000108"/>
            <a:ext cx="7672414" cy="2743219"/>
          </a:xfrm>
        </p:spPr>
        <p:txBody>
          <a:bodyPr>
            <a:normAutofit/>
          </a:bodyPr>
          <a:lstStyle/>
          <a:p>
            <a:r>
              <a:rPr lang="en-GB" sz="3600" dirty="0" smtClean="0"/>
              <a:t>Can ‘caring’ occupations become professions?</a:t>
            </a:r>
            <a:br>
              <a:rPr lang="en-GB" sz="3600" dirty="0" smtClean="0"/>
            </a:br>
            <a:r>
              <a:rPr lang="en-GB" sz="3600" dirty="0" smtClean="0"/>
              <a:t>What might be lost and gained in the processes of professionalisation?</a:t>
            </a:r>
            <a:endParaRPr lang="en-GB" sz="3600" dirty="0"/>
          </a:p>
        </p:txBody>
      </p:sp>
      <p:sp>
        <p:nvSpPr>
          <p:cNvPr id="5" name="Subtitle 4"/>
          <p:cNvSpPr>
            <a:spLocks noGrp="1"/>
          </p:cNvSpPr>
          <p:nvPr>
            <p:ph type="subTitle" idx="1"/>
          </p:nvPr>
        </p:nvSpPr>
        <p:spPr>
          <a:xfrm>
            <a:off x="1428728" y="4643446"/>
            <a:ext cx="6400800" cy="1752600"/>
          </a:xfrm>
        </p:spPr>
        <p:txBody>
          <a:bodyPr>
            <a:normAutofit fontScale="92500" lnSpcReduction="10000"/>
          </a:bodyPr>
          <a:lstStyle/>
          <a:p>
            <a:r>
              <a:rPr lang="en-GB" sz="2800" dirty="0" smtClean="0"/>
              <a:t>Sally Aldridge </a:t>
            </a:r>
          </a:p>
          <a:p>
            <a:r>
              <a:rPr lang="en-GB" sz="2800" dirty="0" smtClean="0"/>
              <a:t>ESRC Seminar on Careers Work in the United Kingdom</a:t>
            </a:r>
          </a:p>
          <a:p>
            <a:r>
              <a:rPr lang="en-GB" sz="2800" dirty="0" smtClean="0"/>
              <a:t>31</a:t>
            </a:r>
            <a:r>
              <a:rPr lang="en-GB" sz="2800" baseline="30000" dirty="0" smtClean="0"/>
              <a:t>st</a:t>
            </a:r>
            <a:r>
              <a:rPr lang="en-GB" sz="2800" dirty="0" smtClean="0"/>
              <a:t> March 2011</a:t>
            </a:r>
          </a:p>
          <a:p>
            <a:endParaRPr lang="en-GB"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800" dirty="0" smtClean="0"/>
              <a:t>Selling out?</a:t>
            </a:r>
            <a:endParaRPr lang="en-GB" sz="3800" dirty="0"/>
          </a:p>
        </p:txBody>
      </p:sp>
      <p:pic>
        <p:nvPicPr>
          <p:cNvPr id="3" name="Picture 2" descr="H:\Sally\Presentations\Cartoons\hsc0439h.JPG"/>
          <p:cNvPicPr>
            <a:picLocks noChangeAspect="1" noChangeArrowheads="1"/>
          </p:cNvPicPr>
          <p:nvPr/>
        </p:nvPicPr>
        <p:blipFill>
          <a:blip r:embed="rId3" cstate="print"/>
          <a:srcRect/>
          <a:stretch>
            <a:fillRect/>
          </a:stretch>
        </p:blipFill>
        <p:spPr bwMode="auto">
          <a:xfrm>
            <a:off x="1214414" y="1428736"/>
            <a:ext cx="6357982" cy="4714908"/>
          </a:xfrm>
          <a:prstGeom prst="rect">
            <a:avLst/>
          </a:prstGeom>
          <a:noFill/>
        </p:spPr>
      </p:pic>
      <p:sp>
        <p:nvSpPr>
          <p:cNvPr id="4" name="Rectangle 3"/>
          <p:cNvSpPr/>
          <p:nvPr/>
        </p:nvSpPr>
        <p:spPr>
          <a:xfrm>
            <a:off x="6786578" y="6286520"/>
            <a:ext cx="2148345" cy="369332"/>
          </a:xfrm>
          <a:prstGeom prst="rect">
            <a:avLst/>
          </a:prstGeom>
        </p:spPr>
        <p:txBody>
          <a:bodyPr wrap="none">
            <a:spAutoFit/>
          </a:bodyPr>
          <a:lstStyle/>
          <a:p>
            <a:pPr lvl="0"/>
            <a:r>
              <a:rPr lang="en-GB" dirty="0">
                <a:solidFill>
                  <a:prstClr val="black"/>
                </a:solidFill>
              </a:rPr>
              <a:t>© CartoonStock.com</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par>
                                <p:cTn id="8" presetID="9"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ssolve">
                                      <p:cBhvr>
                                        <p:cTn id="10" dur="500"/>
                                        <p:tgtEl>
                                          <p:spTgt spid="3"/>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dissolve">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582594"/>
          </a:xfrm>
        </p:spPr>
        <p:txBody>
          <a:bodyPr>
            <a:normAutofit fontScale="90000"/>
          </a:bodyPr>
          <a:lstStyle/>
          <a:p>
            <a:endParaRPr lang="en-GB" dirty="0"/>
          </a:p>
        </p:txBody>
      </p:sp>
      <p:sp>
        <p:nvSpPr>
          <p:cNvPr id="4" name="Content Placeholder 3"/>
          <p:cNvSpPr>
            <a:spLocks noGrp="1"/>
          </p:cNvSpPr>
          <p:nvPr>
            <p:ph idx="1"/>
          </p:nvPr>
        </p:nvSpPr>
        <p:spPr>
          <a:xfrm>
            <a:off x="857224" y="1500175"/>
            <a:ext cx="7572428" cy="3929090"/>
          </a:xfrm>
        </p:spPr>
        <p:txBody>
          <a:bodyPr>
            <a:normAutofit fontScale="92500" lnSpcReduction="20000"/>
          </a:bodyPr>
          <a:lstStyle/>
          <a:p>
            <a:pPr>
              <a:buNone/>
            </a:pPr>
            <a:r>
              <a:rPr lang="en-GB" dirty="0" smtClean="0"/>
              <a:t>“Do we wish to join that procession, or don’t we? On what terms shall we join the procession? And above all, where is it leading us, the procession of educated men? .... What are these professions and why should we make money out of them? Where in short is it leading us, the procession of the sons of educated men?”</a:t>
            </a:r>
          </a:p>
          <a:p>
            <a:pPr>
              <a:buNone/>
            </a:pPr>
            <a:endParaRPr lang="en-GB" dirty="0" smtClean="0"/>
          </a:p>
          <a:p>
            <a:pPr>
              <a:buNone/>
            </a:pPr>
            <a:r>
              <a:rPr lang="en-GB" sz="2000" dirty="0" smtClean="0"/>
              <a:t>Virginia Woolf, </a:t>
            </a:r>
            <a:r>
              <a:rPr lang="en-GB" sz="2000" smtClean="0"/>
              <a:t>Three Guineas 1938/1966 pp.62-3</a:t>
            </a:r>
            <a:endParaRPr lang="en-GB" sz="2000" dirty="0"/>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571480"/>
            <a:ext cx="8158162" cy="1071570"/>
          </a:xfrm>
        </p:spPr>
        <p:txBody>
          <a:bodyPr>
            <a:normAutofit/>
          </a:bodyPr>
          <a:lstStyle/>
          <a:p>
            <a:r>
              <a:rPr lang="en-GB" sz="3800" dirty="0" smtClean="0"/>
              <a:t>The ‘caring’ professions</a:t>
            </a:r>
            <a:endParaRPr lang="en-GB" sz="3800" dirty="0"/>
          </a:p>
        </p:txBody>
      </p:sp>
      <p:pic>
        <p:nvPicPr>
          <p:cNvPr id="3" name="Picture 3" descr="C:\data\pictures 4 presentation\2006AG3565_jpg_ds.jpg"/>
          <p:cNvPicPr>
            <a:picLocks noChangeAspect="1" noChangeArrowheads="1"/>
          </p:cNvPicPr>
          <p:nvPr/>
        </p:nvPicPr>
        <p:blipFill>
          <a:blip r:embed="rId3" cstate="print"/>
          <a:srcRect/>
          <a:stretch>
            <a:fillRect/>
          </a:stretch>
        </p:blipFill>
        <p:spPr bwMode="auto">
          <a:xfrm>
            <a:off x="1679913" y="1643050"/>
            <a:ext cx="5392417" cy="464347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800" dirty="0" smtClean="0"/>
              <a:t>What makes a profession?</a:t>
            </a:r>
            <a:endParaRPr lang="en-GB" sz="3800" dirty="0"/>
          </a:p>
        </p:txBody>
      </p:sp>
      <p:sp>
        <p:nvSpPr>
          <p:cNvPr id="3" name="Content Placeholder 2"/>
          <p:cNvSpPr>
            <a:spLocks noGrp="1"/>
          </p:cNvSpPr>
          <p:nvPr>
            <p:ph idx="1"/>
          </p:nvPr>
        </p:nvSpPr>
        <p:spPr>
          <a:xfrm>
            <a:off x="1142976" y="2000240"/>
            <a:ext cx="7143800" cy="4043378"/>
          </a:xfrm>
        </p:spPr>
        <p:txBody>
          <a:bodyPr/>
          <a:lstStyle/>
          <a:p>
            <a:r>
              <a:rPr lang="en-GB" dirty="0" smtClean="0"/>
              <a:t>A monopoly on exclusive skills and areas of competence.  No one else can do the job.</a:t>
            </a:r>
          </a:p>
          <a:p>
            <a:endParaRPr lang="en-GB" dirty="0" smtClean="0"/>
          </a:p>
          <a:p>
            <a:r>
              <a:rPr lang="en-GB" dirty="0" smtClean="0"/>
              <a:t>Recognition of this monopoly by the state, the public and in the workplace.</a:t>
            </a:r>
          </a:p>
          <a:p>
            <a:endParaRPr lang="en-GB"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800" dirty="0" smtClean="0"/>
              <a:t>The traditional traits of a profession</a:t>
            </a:r>
            <a:endParaRPr lang="en-GB" sz="3800" dirty="0"/>
          </a:p>
        </p:txBody>
      </p:sp>
      <p:grpSp>
        <p:nvGrpSpPr>
          <p:cNvPr id="3" name="Group 185"/>
          <p:cNvGrpSpPr>
            <a:grpSpLocks/>
          </p:cNvGrpSpPr>
          <p:nvPr/>
        </p:nvGrpSpPr>
        <p:grpSpPr bwMode="auto">
          <a:xfrm>
            <a:off x="2571736" y="2857496"/>
            <a:ext cx="1838325" cy="1149350"/>
            <a:chOff x="2653" y="1117"/>
            <a:chExt cx="1158" cy="724"/>
          </a:xfrm>
        </p:grpSpPr>
        <p:sp>
          <p:nvSpPr>
            <p:cNvPr id="4" name="Rectangle 38"/>
            <p:cNvSpPr>
              <a:spLocks noChangeArrowheads="1"/>
            </p:cNvSpPr>
            <p:nvPr/>
          </p:nvSpPr>
          <p:spPr bwMode="auto">
            <a:xfrm>
              <a:off x="2653" y="1117"/>
              <a:ext cx="1134" cy="724"/>
            </a:xfrm>
            <a:prstGeom prst="rect">
              <a:avLst/>
            </a:prstGeom>
            <a:noFill/>
            <a:ln w="9525">
              <a:noFill/>
              <a:miter lim="800000"/>
              <a:headEnd/>
              <a:tailEnd/>
            </a:ln>
          </p:spPr>
          <p:txBody>
            <a:bodyPr anchor="ctr"/>
            <a:lstStyle/>
            <a:p>
              <a:pPr algn="ctr">
                <a:buClr>
                  <a:schemeClr val="tx2"/>
                </a:buClr>
                <a:buSzPct val="70000"/>
                <a:buFont typeface="Wingdings" pitchFamily="2" charset="2"/>
                <a:buNone/>
              </a:pPr>
              <a:r>
                <a:rPr lang="en-GB" sz="1600" b="1">
                  <a:ea typeface="Times New Roman" pitchFamily="18" charset="0"/>
                  <a:cs typeface="Arial" charset="0"/>
                </a:rPr>
                <a:t>Monopoly over the activity of the profession</a:t>
              </a:r>
              <a:endParaRPr lang="en-GB" sz="1600" b="1">
                <a:latin typeface="Times New Roman" pitchFamily="18" charset="0"/>
                <a:ea typeface="Times New Roman" pitchFamily="18" charset="0"/>
                <a:cs typeface="Arial" charset="0"/>
              </a:endParaRPr>
            </a:p>
          </p:txBody>
        </p:sp>
        <p:sp>
          <p:nvSpPr>
            <p:cNvPr id="5" name="AutoShape 144"/>
            <p:cNvSpPr>
              <a:spLocks noChangeArrowheads="1"/>
            </p:cNvSpPr>
            <p:nvPr/>
          </p:nvSpPr>
          <p:spPr bwMode="auto">
            <a:xfrm>
              <a:off x="2677" y="1161"/>
              <a:ext cx="1134" cy="635"/>
            </a:xfrm>
            <a:prstGeom prst="verticalScroll">
              <a:avLst>
                <a:gd name="adj" fmla="val 12500"/>
              </a:avLst>
            </a:prstGeom>
            <a:solidFill>
              <a:schemeClr val="accent1">
                <a:alpha val="30980"/>
              </a:schemeClr>
            </a:solidFill>
            <a:ln w="9525">
              <a:solidFill>
                <a:schemeClr val="tx1"/>
              </a:solidFill>
              <a:round/>
              <a:headEnd/>
              <a:tailEnd/>
            </a:ln>
          </p:spPr>
          <p:txBody>
            <a:bodyPr vert="eaVert" wrap="none" anchor="ctr"/>
            <a:lstStyle/>
            <a:p>
              <a:pPr algn="ctr"/>
              <a:endParaRPr lang="en-US"/>
            </a:p>
          </p:txBody>
        </p:sp>
      </p:grpSp>
      <p:grpSp>
        <p:nvGrpSpPr>
          <p:cNvPr id="6" name="Group 181"/>
          <p:cNvGrpSpPr>
            <a:grpSpLocks/>
          </p:cNvGrpSpPr>
          <p:nvPr/>
        </p:nvGrpSpPr>
        <p:grpSpPr bwMode="auto">
          <a:xfrm>
            <a:off x="4572000" y="1428735"/>
            <a:ext cx="1800225" cy="1023938"/>
            <a:chOff x="2857" y="408"/>
            <a:chExt cx="1134" cy="645"/>
          </a:xfrm>
        </p:grpSpPr>
        <p:sp>
          <p:nvSpPr>
            <p:cNvPr id="7" name="Rectangle 30"/>
            <p:cNvSpPr>
              <a:spLocks noChangeArrowheads="1"/>
            </p:cNvSpPr>
            <p:nvPr/>
          </p:nvSpPr>
          <p:spPr bwMode="auto">
            <a:xfrm>
              <a:off x="2879" y="408"/>
              <a:ext cx="1089" cy="645"/>
            </a:xfrm>
            <a:prstGeom prst="rect">
              <a:avLst/>
            </a:prstGeom>
            <a:noFill/>
            <a:ln w="9525">
              <a:noFill/>
              <a:miter lim="800000"/>
              <a:headEnd/>
              <a:tailEnd/>
            </a:ln>
          </p:spPr>
          <p:txBody>
            <a:bodyPr anchor="ctr"/>
            <a:lstStyle/>
            <a:p>
              <a:pPr algn="ctr">
                <a:buClr>
                  <a:schemeClr val="tx2"/>
                </a:buClr>
                <a:buSzPct val="70000"/>
                <a:buFont typeface="Wingdings" pitchFamily="2" charset="2"/>
                <a:buNone/>
              </a:pPr>
              <a:r>
                <a:rPr lang="en-GB" sz="1600" b="1">
                  <a:ea typeface="Times New Roman" pitchFamily="18" charset="0"/>
                  <a:cs typeface="Arial" charset="0"/>
                </a:rPr>
                <a:t>Systematic theoretical knowledge</a:t>
              </a:r>
              <a:endParaRPr lang="en-GB" sz="1600" b="1">
                <a:latin typeface="Times New Roman" pitchFamily="18" charset="0"/>
                <a:ea typeface="Times New Roman" pitchFamily="18" charset="0"/>
                <a:cs typeface="Arial" charset="0"/>
              </a:endParaRPr>
            </a:p>
          </p:txBody>
        </p:sp>
        <p:sp>
          <p:nvSpPr>
            <p:cNvPr id="8" name="AutoShape 146"/>
            <p:cNvSpPr>
              <a:spLocks noChangeArrowheads="1"/>
            </p:cNvSpPr>
            <p:nvPr/>
          </p:nvSpPr>
          <p:spPr bwMode="auto">
            <a:xfrm>
              <a:off x="2857" y="414"/>
              <a:ext cx="1134" cy="635"/>
            </a:xfrm>
            <a:prstGeom prst="verticalScroll">
              <a:avLst>
                <a:gd name="adj" fmla="val 12500"/>
              </a:avLst>
            </a:prstGeom>
            <a:solidFill>
              <a:schemeClr val="accent1">
                <a:alpha val="30980"/>
              </a:schemeClr>
            </a:solidFill>
            <a:ln w="9525">
              <a:solidFill>
                <a:schemeClr val="tx1"/>
              </a:solidFill>
              <a:round/>
              <a:headEnd/>
              <a:tailEnd/>
            </a:ln>
          </p:spPr>
          <p:txBody>
            <a:bodyPr vert="eaVert" wrap="none" anchor="ctr"/>
            <a:lstStyle/>
            <a:p>
              <a:pPr algn="ctr"/>
              <a:endParaRPr lang="en-US"/>
            </a:p>
          </p:txBody>
        </p:sp>
      </p:grpSp>
      <p:grpSp>
        <p:nvGrpSpPr>
          <p:cNvPr id="9" name="Group 180"/>
          <p:cNvGrpSpPr>
            <a:grpSpLocks/>
          </p:cNvGrpSpPr>
          <p:nvPr/>
        </p:nvGrpSpPr>
        <p:grpSpPr bwMode="auto">
          <a:xfrm>
            <a:off x="2428860" y="5643578"/>
            <a:ext cx="1800225" cy="1023938"/>
            <a:chOff x="2643" y="1113"/>
            <a:chExt cx="1134" cy="645"/>
          </a:xfrm>
        </p:grpSpPr>
        <p:sp>
          <p:nvSpPr>
            <p:cNvPr id="10" name="Rectangle 35"/>
            <p:cNvSpPr>
              <a:spLocks noChangeArrowheads="1"/>
            </p:cNvSpPr>
            <p:nvPr/>
          </p:nvSpPr>
          <p:spPr bwMode="auto">
            <a:xfrm>
              <a:off x="2654" y="1113"/>
              <a:ext cx="1111" cy="645"/>
            </a:xfrm>
            <a:prstGeom prst="rect">
              <a:avLst/>
            </a:prstGeom>
            <a:noFill/>
            <a:ln w="9525">
              <a:noFill/>
              <a:miter lim="800000"/>
              <a:headEnd/>
              <a:tailEnd/>
            </a:ln>
          </p:spPr>
          <p:txBody>
            <a:bodyPr anchor="ctr"/>
            <a:lstStyle/>
            <a:p>
              <a:pPr algn="ctr">
                <a:buClr>
                  <a:schemeClr val="tx2"/>
                </a:buClr>
                <a:buSzPct val="70000"/>
                <a:buFont typeface="Wingdings" pitchFamily="2" charset="2"/>
                <a:buNone/>
              </a:pPr>
              <a:r>
                <a:rPr lang="en-GB" sz="1600" b="1">
                  <a:ea typeface="Times New Roman" pitchFamily="18" charset="0"/>
                  <a:cs typeface="Arial" charset="0"/>
                </a:rPr>
                <a:t>Cohesion and professional community</a:t>
              </a:r>
              <a:endParaRPr lang="en-GB" sz="1600" b="1">
                <a:latin typeface="Times New Roman" pitchFamily="18" charset="0"/>
                <a:ea typeface="Times New Roman" pitchFamily="18" charset="0"/>
                <a:cs typeface="Arial" charset="0"/>
              </a:endParaRPr>
            </a:p>
          </p:txBody>
        </p:sp>
        <p:sp>
          <p:nvSpPr>
            <p:cNvPr id="11" name="AutoShape 147"/>
            <p:cNvSpPr>
              <a:spLocks noChangeArrowheads="1"/>
            </p:cNvSpPr>
            <p:nvPr/>
          </p:nvSpPr>
          <p:spPr bwMode="auto">
            <a:xfrm>
              <a:off x="2643" y="1117"/>
              <a:ext cx="1134" cy="635"/>
            </a:xfrm>
            <a:prstGeom prst="verticalScroll">
              <a:avLst>
                <a:gd name="adj" fmla="val 12500"/>
              </a:avLst>
            </a:prstGeom>
            <a:solidFill>
              <a:schemeClr val="accent1">
                <a:alpha val="30980"/>
              </a:schemeClr>
            </a:solidFill>
            <a:ln w="9525">
              <a:solidFill>
                <a:schemeClr val="tx1"/>
              </a:solidFill>
              <a:round/>
              <a:headEnd/>
              <a:tailEnd/>
            </a:ln>
          </p:spPr>
          <p:txBody>
            <a:bodyPr vert="eaVert" wrap="none" anchor="ctr"/>
            <a:lstStyle/>
            <a:p>
              <a:pPr algn="ctr"/>
              <a:endParaRPr lang="en-US"/>
            </a:p>
          </p:txBody>
        </p:sp>
      </p:grpSp>
      <p:grpSp>
        <p:nvGrpSpPr>
          <p:cNvPr id="12" name="Group 179"/>
          <p:cNvGrpSpPr>
            <a:grpSpLocks/>
          </p:cNvGrpSpPr>
          <p:nvPr/>
        </p:nvGrpSpPr>
        <p:grpSpPr bwMode="auto">
          <a:xfrm>
            <a:off x="6715140" y="4286256"/>
            <a:ext cx="2057400" cy="1071563"/>
            <a:chOff x="3182" y="828"/>
            <a:chExt cx="1296" cy="675"/>
          </a:xfrm>
        </p:grpSpPr>
        <p:sp>
          <p:nvSpPr>
            <p:cNvPr id="13" name="Rectangle 32"/>
            <p:cNvSpPr>
              <a:spLocks noChangeArrowheads="1"/>
            </p:cNvSpPr>
            <p:nvPr/>
          </p:nvSpPr>
          <p:spPr bwMode="auto">
            <a:xfrm>
              <a:off x="3182" y="858"/>
              <a:ext cx="1296" cy="645"/>
            </a:xfrm>
            <a:prstGeom prst="rect">
              <a:avLst/>
            </a:prstGeom>
            <a:noFill/>
            <a:ln w="9525">
              <a:noFill/>
              <a:miter lim="800000"/>
              <a:headEnd/>
              <a:tailEnd/>
            </a:ln>
          </p:spPr>
          <p:txBody>
            <a:bodyPr anchor="ctr"/>
            <a:lstStyle/>
            <a:p>
              <a:pPr algn="ctr">
                <a:buClr>
                  <a:schemeClr val="tx2"/>
                </a:buClr>
                <a:buSzPct val="70000"/>
                <a:buFont typeface="Wingdings" pitchFamily="2" charset="2"/>
                <a:buNone/>
              </a:pPr>
              <a:r>
                <a:rPr lang="en-GB" sz="1600" b="1">
                  <a:ea typeface="Times New Roman" pitchFamily="18" charset="0"/>
                  <a:cs typeface="Arial" charset="0"/>
                </a:rPr>
                <a:t>Professional association</a:t>
              </a:r>
              <a:endParaRPr lang="en-GB" sz="1600" b="1">
                <a:latin typeface="Times New Roman" pitchFamily="18" charset="0"/>
                <a:ea typeface="Times New Roman" pitchFamily="18" charset="0"/>
                <a:cs typeface="Arial" charset="0"/>
              </a:endParaRPr>
            </a:p>
          </p:txBody>
        </p:sp>
        <p:sp>
          <p:nvSpPr>
            <p:cNvPr id="14" name="AutoShape 148"/>
            <p:cNvSpPr>
              <a:spLocks noChangeArrowheads="1"/>
            </p:cNvSpPr>
            <p:nvPr/>
          </p:nvSpPr>
          <p:spPr bwMode="auto">
            <a:xfrm>
              <a:off x="3263" y="828"/>
              <a:ext cx="1134" cy="670"/>
            </a:xfrm>
            <a:prstGeom prst="verticalScroll">
              <a:avLst>
                <a:gd name="adj" fmla="val 12500"/>
              </a:avLst>
            </a:prstGeom>
            <a:solidFill>
              <a:schemeClr val="accent1">
                <a:alpha val="30980"/>
              </a:schemeClr>
            </a:solidFill>
            <a:ln w="9525">
              <a:solidFill>
                <a:schemeClr val="tx1"/>
              </a:solidFill>
              <a:round/>
              <a:headEnd/>
              <a:tailEnd/>
            </a:ln>
          </p:spPr>
          <p:txBody>
            <a:bodyPr vert="eaVert" wrap="none" anchor="ctr"/>
            <a:lstStyle/>
            <a:p>
              <a:pPr algn="ctr"/>
              <a:endParaRPr lang="en-US"/>
            </a:p>
          </p:txBody>
        </p:sp>
      </p:grpSp>
      <p:grpSp>
        <p:nvGrpSpPr>
          <p:cNvPr id="15" name="Group 176"/>
          <p:cNvGrpSpPr>
            <a:grpSpLocks/>
          </p:cNvGrpSpPr>
          <p:nvPr/>
        </p:nvGrpSpPr>
        <p:grpSpPr bwMode="auto">
          <a:xfrm>
            <a:off x="6858016" y="2857496"/>
            <a:ext cx="1909762" cy="1023938"/>
            <a:chOff x="3983" y="926"/>
            <a:chExt cx="1203" cy="645"/>
          </a:xfrm>
        </p:grpSpPr>
        <p:sp>
          <p:nvSpPr>
            <p:cNvPr id="16" name="Rectangle 33"/>
            <p:cNvSpPr>
              <a:spLocks noChangeArrowheads="1"/>
            </p:cNvSpPr>
            <p:nvPr/>
          </p:nvSpPr>
          <p:spPr bwMode="auto">
            <a:xfrm>
              <a:off x="3983" y="926"/>
              <a:ext cx="1203" cy="645"/>
            </a:xfrm>
            <a:prstGeom prst="rect">
              <a:avLst/>
            </a:prstGeom>
            <a:noFill/>
            <a:ln w="9525">
              <a:noFill/>
              <a:miter lim="800000"/>
              <a:headEnd/>
              <a:tailEnd/>
            </a:ln>
          </p:spPr>
          <p:txBody>
            <a:bodyPr anchor="ctr"/>
            <a:lstStyle/>
            <a:p>
              <a:pPr algn="ctr">
                <a:buClr>
                  <a:schemeClr val="tx2"/>
                </a:buClr>
                <a:buSzPct val="70000"/>
                <a:buFont typeface="Wingdings" pitchFamily="2" charset="2"/>
                <a:buNone/>
              </a:pPr>
              <a:r>
                <a:rPr lang="en-GB" sz="1600" b="1">
                  <a:ea typeface="Times New Roman" pitchFamily="18" charset="0"/>
                  <a:cs typeface="Arial" charset="0"/>
                </a:rPr>
                <a:t>Authority recognised by client group</a:t>
              </a:r>
              <a:endParaRPr lang="en-GB" sz="1600" b="1">
                <a:latin typeface="Times New Roman" pitchFamily="18" charset="0"/>
                <a:ea typeface="Times New Roman" pitchFamily="18" charset="0"/>
                <a:cs typeface="Arial" charset="0"/>
              </a:endParaRPr>
            </a:p>
          </p:txBody>
        </p:sp>
        <p:sp>
          <p:nvSpPr>
            <p:cNvPr id="17" name="AutoShape 149"/>
            <p:cNvSpPr>
              <a:spLocks noChangeArrowheads="1"/>
            </p:cNvSpPr>
            <p:nvPr/>
          </p:nvSpPr>
          <p:spPr bwMode="auto">
            <a:xfrm>
              <a:off x="4017" y="931"/>
              <a:ext cx="1134" cy="635"/>
            </a:xfrm>
            <a:prstGeom prst="verticalScroll">
              <a:avLst>
                <a:gd name="adj" fmla="val 12500"/>
              </a:avLst>
            </a:prstGeom>
            <a:solidFill>
              <a:schemeClr val="accent1">
                <a:alpha val="30980"/>
              </a:schemeClr>
            </a:solidFill>
            <a:ln w="9525">
              <a:solidFill>
                <a:schemeClr val="tx1"/>
              </a:solidFill>
              <a:round/>
              <a:headEnd/>
              <a:tailEnd/>
            </a:ln>
          </p:spPr>
          <p:txBody>
            <a:bodyPr vert="eaVert" wrap="none" anchor="ctr"/>
            <a:lstStyle/>
            <a:p>
              <a:pPr algn="ctr"/>
              <a:endParaRPr lang="en-US" dirty="0"/>
            </a:p>
          </p:txBody>
        </p:sp>
      </p:grpSp>
      <p:grpSp>
        <p:nvGrpSpPr>
          <p:cNvPr id="18" name="Group 170"/>
          <p:cNvGrpSpPr>
            <a:grpSpLocks/>
          </p:cNvGrpSpPr>
          <p:nvPr/>
        </p:nvGrpSpPr>
        <p:grpSpPr bwMode="auto">
          <a:xfrm>
            <a:off x="500034" y="4286256"/>
            <a:ext cx="1800225" cy="1023938"/>
            <a:chOff x="1543" y="1034"/>
            <a:chExt cx="1134" cy="645"/>
          </a:xfrm>
        </p:grpSpPr>
        <p:sp>
          <p:nvSpPr>
            <p:cNvPr id="19" name="Rectangle 31"/>
            <p:cNvSpPr>
              <a:spLocks noChangeArrowheads="1"/>
            </p:cNvSpPr>
            <p:nvPr/>
          </p:nvSpPr>
          <p:spPr bwMode="auto">
            <a:xfrm>
              <a:off x="1555" y="1034"/>
              <a:ext cx="1111" cy="645"/>
            </a:xfrm>
            <a:prstGeom prst="rect">
              <a:avLst/>
            </a:prstGeom>
            <a:noFill/>
            <a:ln w="9525">
              <a:noFill/>
              <a:miter lim="800000"/>
              <a:headEnd/>
              <a:tailEnd/>
            </a:ln>
          </p:spPr>
          <p:txBody>
            <a:bodyPr anchor="ctr"/>
            <a:lstStyle/>
            <a:p>
              <a:pPr algn="ctr">
                <a:buClr>
                  <a:schemeClr val="tx2"/>
                </a:buClr>
                <a:buSzPct val="70000"/>
                <a:buFont typeface="Wingdings" pitchFamily="2" charset="2"/>
                <a:buNone/>
              </a:pPr>
              <a:r>
                <a:rPr lang="en-GB" sz="1600" b="1">
                  <a:ea typeface="Times New Roman" pitchFamily="18" charset="0"/>
                  <a:cs typeface="Arial" charset="0"/>
                </a:rPr>
                <a:t>High social status and prestige</a:t>
              </a:r>
            </a:p>
          </p:txBody>
        </p:sp>
        <p:sp>
          <p:nvSpPr>
            <p:cNvPr id="20" name="AutoShape 150"/>
            <p:cNvSpPr>
              <a:spLocks noChangeArrowheads="1"/>
            </p:cNvSpPr>
            <p:nvPr/>
          </p:nvSpPr>
          <p:spPr bwMode="auto">
            <a:xfrm>
              <a:off x="1543" y="1040"/>
              <a:ext cx="1134" cy="635"/>
            </a:xfrm>
            <a:prstGeom prst="verticalScroll">
              <a:avLst>
                <a:gd name="adj" fmla="val 12500"/>
              </a:avLst>
            </a:prstGeom>
            <a:solidFill>
              <a:schemeClr val="accent1">
                <a:alpha val="30980"/>
              </a:schemeClr>
            </a:solidFill>
            <a:ln w="9525">
              <a:solidFill>
                <a:schemeClr val="tx1"/>
              </a:solidFill>
              <a:round/>
              <a:headEnd/>
              <a:tailEnd/>
            </a:ln>
          </p:spPr>
          <p:txBody>
            <a:bodyPr vert="eaVert" wrap="none" anchor="ctr"/>
            <a:lstStyle/>
            <a:p>
              <a:pPr algn="ctr"/>
              <a:endParaRPr lang="en-US"/>
            </a:p>
          </p:txBody>
        </p:sp>
      </p:grpSp>
      <p:grpSp>
        <p:nvGrpSpPr>
          <p:cNvPr id="21" name="Group 182"/>
          <p:cNvGrpSpPr>
            <a:grpSpLocks/>
          </p:cNvGrpSpPr>
          <p:nvPr/>
        </p:nvGrpSpPr>
        <p:grpSpPr bwMode="auto">
          <a:xfrm>
            <a:off x="4572000" y="5643578"/>
            <a:ext cx="1800225" cy="1023938"/>
            <a:chOff x="1634" y="2337"/>
            <a:chExt cx="1134" cy="645"/>
          </a:xfrm>
        </p:grpSpPr>
        <p:sp>
          <p:nvSpPr>
            <p:cNvPr id="22" name="Rectangle 39"/>
            <p:cNvSpPr>
              <a:spLocks noChangeArrowheads="1"/>
            </p:cNvSpPr>
            <p:nvPr/>
          </p:nvSpPr>
          <p:spPr bwMode="auto">
            <a:xfrm>
              <a:off x="1646" y="2337"/>
              <a:ext cx="1111" cy="645"/>
            </a:xfrm>
            <a:prstGeom prst="rect">
              <a:avLst/>
            </a:prstGeom>
            <a:noFill/>
            <a:ln w="9525">
              <a:noFill/>
              <a:miter lim="800000"/>
              <a:headEnd/>
              <a:tailEnd/>
            </a:ln>
          </p:spPr>
          <p:txBody>
            <a:bodyPr anchor="ctr"/>
            <a:lstStyle/>
            <a:p>
              <a:pPr algn="ctr">
                <a:buClr>
                  <a:schemeClr val="tx2"/>
                </a:buClr>
                <a:buSzPct val="70000"/>
                <a:buFont typeface="Wingdings" pitchFamily="2" charset="2"/>
                <a:buNone/>
              </a:pPr>
              <a:r>
                <a:rPr lang="en-GB" sz="1600" b="1">
                  <a:ea typeface="Times New Roman" pitchFamily="18" charset="0"/>
                  <a:cs typeface="Arial" charset="0"/>
                </a:rPr>
                <a:t>Profession is organised </a:t>
              </a:r>
              <a:endParaRPr lang="en-GB" sz="1600" b="1">
                <a:latin typeface="Times New Roman" pitchFamily="18" charset="0"/>
                <a:ea typeface="Times New Roman" pitchFamily="18" charset="0"/>
                <a:cs typeface="Arial" charset="0"/>
              </a:endParaRPr>
            </a:p>
          </p:txBody>
        </p:sp>
        <p:sp>
          <p:nvSpPr>
            <p:cNvPr id="23" name="AutoShape 155"/>
            <p:cNvSpPr>
              <a:spLocks noChangeArrowheads="1"/>
            </p:cNvSpPr>
            <p:nvPr/>
          </p:nvSpPr>
          <p:spPr bwMode="auto">
            <a:xfrm>
              <a:off x="1634" y="2343"/>
              <a:ext cx="1134" cy="635"/>
            </a:xfrm>
            <a:prstGeom prst="verticalScroll">
              <a:avLst>
                <a:gd name="adj" fmla="val 12500"/>
              </a:avLst>
            </a:prstGeom>
            <a:solidFill>
              <a:srgbClr val="99CC00">
                <a:alpha val="30980"/>
              </a:srgbClr>
            </a:solidFill>
            <a:ln w="9525">
              <a:solidFill>
                <a:schemeClr val="tx1"/>
              </a:solidFill>
              <a:round/>
              <a:headEnd/>
              <a:tailEnd/>
            </a:ln>
          </p:spPr>
          <p:txBody>
            <a:bodyPr vert="eaVert" wrap="none" anchor="ctr"/>
            <a:lstStyle/>
            <a:p>
              <a:pPr algn="ctr"/>
              <a:endParaRPr lang="en-US"/>
            </a:p>
          </p:txBody>
        </p:sp>
      </p:grpSp>
      <p:grpSp>
        <p:nvGrpSpPr>
          <p:cNvPr id="24" name="Group 178"/>
          <p:cNvGrpSpPr>
            <a:grpSpLocks/>
          </p:cNvGrpSpPr>
          <p:nvPr/>
        </p:nvGrpSpPr>
        <p:grpSpPr bwMode="auto">
          <a:xfrm>
            <a:off x="6715140" y="5643578"/>
            <a:ext cx="1800225" cy="1008063"/>
            <a:chOff x="2967" y="3187"/>
            <a:chExt cx="1134" cy="635"/>
          </a:xfrm>
        </p:grpSpPr>
        <p:sp>
          <p:nvSpPr>
            <p:cNvPr id="25" name="Rectangle 44"/>
            <p:cNvSpPr>
              <a:spLocks noChangeArrowheads="1"/>
            </p:cNvSpPr>
            <p:nvPr/>
          </p:nvSpPr>
          <p:spPr bwMode="auto">
            <a:xfrm>
              <a:off x="3058" y="3192"/>
              <a:ext cx="951" cy="623"/>
            </a:xfrm>
            <a:prstGeom prst="rect">
              <a:avLst/>
            </a:prstGeom>
            <a:noFill/>
            <a:ln w="9525">
              <a:noFill/>
              <a:miter lim="800000"/>
              <a:headEnd/>
              <a:tailEnd/>
            </a:ln>
          </p:spPr>
          <p:txBody>
            <a:bodyPr anchor="ctr"/>
            <a:lstStyle/>
            <a:p>
              <a:pPr marL="342900" indent="-342900" algn="ctr">
                <a:buClr>
                  <a:schemeClr val="tx2"/>
                </a:buClr>
                <a:buSzPct val="70000"/>
                <a:buFont typeface="Wingdings" pitchFamily="2" charset="2"/>
                <a:buNone/>
              </a:pPr>
              <a:r>
                <a:rPr lang="en-GB" sz="1600" b="1">
                  <a:ea typeface="Times New Roman" pitchFamily="18" charset="0"/>
                  <a:cs typeface="Arial" charset="0"/>
                </a:rPr>
                <a:t>Legitimated status</a:t>
              </a:r>
              <a:endParaRPr lang="en-GB" sz="1600" b="1">
                <a:latin typeface="Times New Roman" pitchFamily="18" charset="0"/>
                <a:ea typeface="Times New Roman" pitchFamily="18" charset="0"/>
                <a:cs typeface="Arial" charset="0"/>
              </a:endParaRPr>
            </a:p>
          </p:txBody>
        </p:sp>
        <p:sp>
          <p:nvSpPr>
            <p:cNvPr id="26" name="AutoShape 161"/>
            <p:cNvSpPr>
              <a:spLocks noChangeArrowheads="1"/>
            </p:cNvSpPr>
            <p:nvPr/>
          </p:nvSpPr>
          <p:spPr bwMode="auto">
            <a:xfrm>
              <a:off x="2967" y="3187"/>
              <a:ext cx="1134" cy="635"/>
            </a:xfrm>
            <a:prstGeom prst="verticalScroll">
              <a:avLst>
                <a:gd name="adj" fmla="val 12500"/>
              </a:avLst>
            </a:prstGeom>
            <a:solidFill>
              <a:srgbClr val="00CCFF">
                <a:alpha val="30980"/>
              </a:srgbClr>
            </a:solidFill>
            <a:ln w="9525">
              <a:solidFill>
                <a:schemeClr val="tx1"/>
              </a:solidFill>
              <a:round/>
              <a:headEnd/>
              <a:tailEnd/>
            </a:ln>
          </p:spPr>
          <p:txBody>
            <a:bodyPr vert="eaVert" wrap="none" anchor="ctr"/>
            <a:lstStyle/>
            <a:p>
              <a:pPr algn="ctr"/>
              <a:endParaRPr lang="en-US"/>
            </a:p>
          </p:txBody>
        </p:sp>
      </p:grpSp>
      <p:grpSp>
        <p:nvGrpSpPr>
          <p:cNvPr id="27" name="Group 184"/>
          <p:cNvGrpSpPr>
            <a:grpSpLocks/>
          </p:cNvGrpSpPr>
          <p:nvPr/>
        </p:nvGrpSpPr>
        <p:grpSpPr bwMode="auto">
          <a:xfrm>
            <a:off x="4714876" y="2857496"/>
            <a:ext cx="1909763" cy="1023937"/>
            <a:chOff x="4043" y="3057"/>
            <a:chExt cx="1203" cy="645"/>
          </a:xfrm>
        </p:grpSpPr>
        <p:sp>
          <p:nvSpPr>
            <p:cNvPr id="28" name="Rectangle 37"/>
            <p:cNvSpPr>
              <a:spLocks noChangeArrowheads="1"/>
            </p:cNvSpPr>
            <p:nvPr/>
          </p:nvSpPr>
          <p:spPr bwMode="auto">
            <a:xfrm>
              <a:off x="4043" y="3057"/>
              <a:ext cx="1203" cy="645"/>
            </a:xfrm>
            <a:prstGeom prst="rect">
              <a:avLst/>
            </a:prstGeom>
            <a:noFill/>
            <a:ln w="9525">
              <a:noFill/>
              <a:miter lim="800000"/>
              <a:headEnd/>
              <a:tailEnd/>
            </a:ln>
          </p:spPr>
          <p:txBody>
            <a:bodyPr anchor="ctr"/>
            <a:lstStyle/>
            <a:p>
              <a:pPr algn="ctr">
                <a:buClr>
                  <a:schemeClr val="tx2"/>
                </a:buClr>
                <a:buSzPct val="70000"/>
                <a:buFont typeface="Wingdings" pitchFamily="2" charset="2"/>
                <a:buNone/>
              </a:pPr>
              <a:r>
                <a:rPr lang="en-GB" sz="1600" b="1">
                  <a:ea typeface="Times New Roman" pitchFamily="18" charset="0"/>
                  <a:cs typeface="Arial" charset="0"/>
                </a:rPr>
                <a:t>Long period of training</a:t>
              </a:r>
              <a:endParaRPr lang="en-GB" sz="1600" b="1">
                <a:latin typeface="Times New Roman" pitchFamily="18" charset="0"/>
                <a:ea typeface="Times New Roman" pitchFamily="18" charset="0"/>
                <a:cs typeface="Arial" charset="0"/>
              </a:endParaRPr>
            </a:p>
          </p:txBody>
        </p:sp>
        <p:sp>
          <p:nvSpPr>
            <p:cNvPr id="29" name="AutoShape 162"/>
            <p:cNvSpPr>
              <a:spLocks noChangeArrowheads="1"/>
            </p:cNvSpPr>
            <p:nvPr/>
          </p:nvSpPr>
          <p:spPr bwMode="auto">
            <a:xfrm>
              <a:off x="4078" y="3063"/>
              <a:ext cx="1134" cy="635"/>
            </a:xfrm>
            <a:prstGeom prst="verticalScroll">
              <a:avLst>
                <a:gd name="adj" fmla="val 12500"/>
              </a:avLst>
            </a:prstGeom>
            <a:solidFill>
              <a:srgbClr val="00CCFF">
                <a:alpha val="30980"/>
              </a:srgbClr>
            </a:solidFill>
            <a:ln w="9525">
              <a:solidFill>
                <a:schemeClr val="tx1"/>
              </a:solidFill>
              <a:round/>
              <a:headEnd/>
              <a:tailEnd/>
            </a:ln>
          </p:spPr>
          <p:txBody>
            <a:bodyPr vert="eaVert" wrap="none" anchor="ctr"/>
            <a:lstStyle/>
            <a:p>
              <a:pPr algn="ctr"/>
              <a:endParaRPr lang="en-US"/>
            </a:p>
          </p:txBody>
        </p:sp>
      </p:grpSp>
      <p:grpSp>
        <p:nvGrpSpPr>
          <p:cNvPr id="30" name="Group 175"/>
          <p:cNvGrpSpPr>
            <a:grpSpLocks/>
          </p:cNvGrpSpPr>
          <p:nvPr/>
        </p:nvGrpSpPr>
        <p:grpSpPr bwMode="auto">
          <a:xfrm>
            <a:off x="2428860" y="4286256"/>
            <a:ext cx="2057400" cy="1023938"/>
            <a:chOff x="3683" y="1905"/>
            <a:chExt cx="1296" cy="645"/>
          </a:xfrm>
        </p:grpSpPr>
        <p:sp>
          <p:nvSpPr>
            <p:cNvPr id="31" name="Rectangle 36"/>
            <p:cNvSpPr>
              <a:spLocks noChangeArrowheads="1"/>
            </p:cNvSpPr>
            <p:nvPr/>
          </p:nvSpPr>
          <p:spPr bwMode="auto">
            <a:xfrm>
              <a:off x="3683" y="1905"/>
              <a:ext cx="1296" cy="645"/>
            </a:xfrm>
            <a:prstGeom prst="rect">
              <a:avLst/>
            </a:prstGeom>
            <a:noFill/>
            <a:ln w="9525">
              <a:noFill/>
              <a:miter lim="800000"/>
              <a:headEnd/>
              <a:tailEnd/>
            </a:ln>
          </p:spPr>
          <p:txBody>
            <a:bodyPr anchor="ctr"/>
            <a:lstStyle/>
            <a:p>
              <a:pPr algn="ctr">
                <a:buClr>
                  <a:schemeClr val="tx2"/>
                </a:buClr>
                <a:buSzPct val="70000"/>
                <a:buFont typeface="Wingdings" pitchFamily="2" charset="2"/>
                <a:buNone/>
              </a:pPr>
              <a:r>
                <a:rPr lang="en-GB" sz="1600" b="1">
                  <a:ea typeface="Times New Roman" pitchFamily="18" charset="0"/>
                  <a:cs typeface="Arial" charset="0"/>
                </a:rPr>
                <a:t>Socialisation of entrants</a:t>
              </a:r>
              <a:endParaRPr lang="en-GB" sz="1600" b="1">
                <a:latin typeface="Times New Roman" pitchFamily="18" charset="0"/>
                <a:ea typeface="Times New Roman" pitchFamily="18" charset="0"/>
                <a:cs typeface="Arial" charset="0"/>
              </a:endParaRPr>
            </a:p>
          </p:txBody>
        </p:sp>
        <p:sp>
          <p:nvSpPr>
            <p:cNvPr id="32" name="AutoShape 163"/>
            <p:cNvSpPr>
              <a:spLocks noChangeArrowheads="1"/>
            </p:cNvSpPr>
            <p:nvPr/>
          </p:nvSpPr>
          <p:spPr bwMode="auto">
            <a:xfrm>
              <a:off x="3765" y="1911"/>
              <a:ext cx="1134" cy="635"/>
            </a:xfrm>
            <a:prstGeom prst="verticalScroll">
              <a:avLst>
                <a:gd name="adj" fmla="val 12500"/>
              </a:avLst>
            </a:prstGeom>
            <a:solidFill>
              <a:srgbClr val="00CCFF">
                <a:alpha val="30980"/>
              </a:srgbClr>
            </a:solidFill>
            <a:ln w="9525">
              <a:solidFill>
                <a:schemeClr val="tx1"/>
              </a:solidFill>
              <a:round/>
              <a:headEnd/>
              <a:tailEnd/>
            </a:ln>
          </p:spPr>
          <p:txBody>
            <a:bodyPr vert="eaVert" wrap="none" anchor="ctr"/>
            <a:lstStyle/>
            <a:p>
              <a:pPr algn="ctr"/>
              <a:endParaRPr lang="en-US"/>
            </a:p>
          </p:txBody>
        </p:sp>
      </p:grpSp>
      <p:grpSp>
        <p:nvGrpSpPr>
          <p:cNvPr id="33" name="Group 169"/>
          <p:cNvGrpSpPr>
            <a:grpSpLocks/>
          </p:cNvGrpSpPr>
          <p:nvPr/>
        </p:nvGrpSpPr>
        <p:grpSpPr bwMode="auto">
          <a:xfrm>
            <a:off x="2428860" y="1428735"/>
            <a:ext cx="1909762" cy="1023937"/>
            <a:chOff x="4399" y="2795"/>
            <a:chExt cx="1203" cy="645"/>
          </a:xfrm>
        </p:grpSpPr>
        <p:sp>
          <p:nvSpPr>
            <p:cNvPr id="34" name="Rectangle 41"/>
            <p:cNvSpPr>
              <a:spLocks noChangeArrowheads="1"/>
            </p:cNvSpPr>
            <p:nvPr/>
          </p:nvSpPr>
          <p:spPr bwMode="auto">
            <a:xfrm>
              <a:off x="4399" y="2795"/>
              <a:ext cx="1203" cy="645"/>
            </a:xfrm>
            <a:prstGeom prst="rect">
              <a:avLst/>
            </a:prstGeom>
            <a:noFill/>
            <a:ln w="9525">
              <a:noFill/>
              <a:miter lim="800000"/>
              <a:headEnd/>
              <a:tailEnd/>
            </a:ln>
          </p:spPr>
          <p:txBody>
            <a:bodyPr anchor="ctr"/>
            <a:lstStyle/>
            <a:p>
              <a:pPr algn="ctr">
                <a:buClr>
                  <a:schemeClr val="tx2"/>
                </a:buClr>
                <a:buSzPct val="70000"/>
                <a:buFont typeface="Wingdings" pitchFamily="2" charset="2"/>
                <a:buNone/>
              </a:pPr>
              <a:r>
                <a:rPr lang="en-GB" sz="1600" b="1">
                  <a:ea typeface="Times New Roman" pitchFamily="18" charset="0"/>
                  <a:cs typeface="Arial" charset="0"/>
                </a:rPr>
                <a:t>Control over entry to the profession</a:t>
              </a:r>
              <a:endParaRPr lang="en-GB" sz="1600" b="1">
                <a:latin typeface="Times New Roman" pitchFamily="18" charset="0"/>
                <a:ea typeface="Times New Roman" pitchFamily="18" charset="0"/>
                <a:cs typeface="Arial" charset="0"/>
              </a:endParaRPr>
            </a:p>
          </p:txBody>
        </p:sp>
        <p:sp>
          <p:nvSpPr>
            <p:cNvPr id="35" name="AutoShape 164"/>
            <p:cNvSpPr>
              <a:spLocks noChangeArrowheads="1"/>
            </p:cNvSpPr>
            <p:nvPr/>
          </p:nvSpPr>
          <p:spPr bwMode="auto">
            <a:xfrm>
              <a:off x="4433" y="2800"/>
              <a:ext cx="1134" cy="635"/>
            </a:xfrm>
            <a:prstGeom prst="verticalScroll">
              <a:avLst>
                <a:gd name="adj" fmla="val 12500"/>
              </a:avLst>
            </a:prstGeom>
            <a:solidFill>
              <a:srgbClr val="00CCFF">
                <a:alpha val="30980"/>
              </a:srgbClr>
            </a:solidFill>
            <a:ln w="9525">
              <a:solidFill>
                <a:schemeClr val="tx1"/>
              </a:solidFill>
              <a:round/>
              <a:headEnd/>
              <a:tailEnd/>
            </a:ln>
          </p:spPr>
          <p:txBody>
            <a:bodyPr vert="eaVert" wrap="none" anchor="ctr"/>
            <a:lstStyle/>
            <a:p>
              <a:pPr algn="ctr"/>
              <a:endParaRPr lang="en-US"/>
            </a:p>
          </p:txBody>
        </p:sp>
      </p:grpSp>
      <p:grpSp>
        <p:nvGrpSpPr>
          <p:cNvPr id="36" name="Group 174"/>
          <p:cNvGrpSpPr>
            <a:grpSpLocks/>
          </p:cNvGrpSpPr>
          <p:nvPr/>
        </p:nvGrpSpPr>
        <p:grpSpPr bwMode="auto">
          <a:xfrm>
            <a:off x="6715140" y="1428735"/>
            <a:ext cx="1800225" cy="1008062"/>
            <a:chOff x="1792" y="3232"/>
            <a:chExt cx="1134" cy="635"/>
          </a:xfrm>
        </p:grpSpPr>
        <p:sp>
          <p:nvSpPr>
            <p:cNvPr id="37" name="Rectangle 43"/>
            <p:cNvSpPr>
              <a:spLocks noChangeArrowheads="1"/>
            </p:cNvSpPr>
            <p:nvPr/>
          </p:nvSpPr>
          <p:spPr bwMode="auto">
            <a:xfrm>
              <a:off x="1804" y="3238"/>
              <a:ext cx="1111" cy="623"/>
            </a:xfrm>
            <a:prstGeom prst="rect">
              <a:avLst/>
            </a:prstGeom>
            <a:noFill/>
            <a:ln w="9525">
              <a:noFill/>
              <a:miter lim="800000"/>
              <a:headEnd/>
              <a:tailEnd/>
            </a:ln>
          </p:spPr>
          <p:txBody>
            <a:bodyPr anchor="ctr"/>
            <a:lstStyle/>
            <a:p>
              <a:pPr algn="ctr">
                <a:buClr>
                  <a:schemeClr val="tx2"/>
                </a:buClr>
                <a:buSzPct val="70000"/>
                <a:buFont typeface="Wingdings" pitchFamily="2" charset="2"/>
                <a:buNone/>
              </a:pPr>
              <a:r>
                <a:rPr lang="en-GB" sz="1600" b="1">
                  <a:ea typeface="Times New Roman" pitchFamily="18" charset="0"/>
                  <a:cs typeface="Arial" charset="0"/>
                </a:rPr>
                <a:t>Autonomy in practice</a:t>
              </a:r>
              <a:endParaRPr lang="en-GB" sz="1600" b="1">
                <a:latin typeface="Times New Roman" pitchFamily="18" charset="0"/>
                <a:ea typeface="Times New Roman" pitchFamily="18" charset="0"/>
                <a:cs typeface="Arial" charset="0"/>
              </a:endParaRPr>
            </a:p>
          </p:txBody>
        </p:sp>
        <p:sp>
          <p:nvSpPr>
            <p:cNvPr id="38" name="AutoShape 165"/>
            <p:cNvSpPr>
              <a:spLocks noChangeArrowheads="1"/>
            </p:cNvSpPr>
            <p:nvPr/>
          </p:nvSpPr>
          <p:spPr bwMode="auto">
            <a:xfrm>
              <a:off x="1792" y="3232"/>
              <a:ext cx="1134" cy="635"/>
            </a:xfrm>
            <a:prstGeom prst="verticalScroll">
              <a:avLst>
                <a:gd name="adj" fmla="val 12500"/>
              </a:avLst>
            </a:prstGeom>
            <a:solidFill>
              <a:srgbClr val="99CC00">
                <a:alpha val="30980"/>
              </a:srgbClr>
            </a:solidFill>
            <a:ln w="9525">
              <a:solidFill>
                <a:schemeClr val="tx1"/>
              </a:solidFill>
              <a:round/>
              <a:headEnd/>
              <a:tailEnd/>
            </a:ln>
          </p:spPr>
          <p:txBody>
            <a:bodyPr vert="eaVert" wrap="none" anchor="ctr"/>
            <a:lstStyle/>
            <a:p>
              <a:pPr algn="ctr"/>
              <a:endParaRPr lang="en-US"/>
            </a:p>
          </p:txBody>
        </p:sp>
      </p:grpSp>
      <p:grpSp>
        <p:nvGrpSpPr>
          <p:cNvPr id="39" name="Group 173"/>
          <p:cNvGrpSpPr>
            <a:grpSpLocks/>
          </p:cNvGrpSpPr>
          <p:nvPr/>
        </p:nvGrpSpPr>
        <p:grpSpPr bwMode="auto">
          <a:xfrm>
            <a:off x="500034" y="5643578"/>
            <a:ext cx="1873250" cy="1008063"/>
            <a:chOff x="294" y="3368"/>
            <a:chExt cx="1180" cy="635"/>
          </a:xfrm>
        </p:grpSpPr>
        <p:sp>
          <p:nvSpPr>
            <p:cNvPr id="40" name="Rectangle 42"/>
            <p:cNvSpPr>
              <a:spLocks noChangeArrowheads="1"/>
            </p:cNvSpPr>
            <p:nvPr/>
          </p:nvSpPr>
          <p:spPr bwMode="auto">
            <a:xfrm>
              <a:off x="294" y="3374"/>
              <a:ext cx="1180" cy="623"/>
            </a:xfrm>
            <a:prstGeom prst="rect">
              <a:avLst/>
            </a:prstGeom>
            <a:noFill/>
            <a:ln w="9525">
              <a:noFill/>
              <a:miter lim="800000"/>
              <a:headEnd/>
              <a:tailEnd/>
            </a:ln>
          </p:spPr>
          <p:txBody>
            <a:bodyPr anchor="ctr"/>
            <a:lstStyle/>
            <a:p>
              <a:pPr algn="ctr">
                <a:buClr>
                  <a:schemeClr val="tx2"/>
                </a:buClr>
                <a:buSzPct val="70000"/>
                <a:buFont typeface="Wingdings" pitchFamily="2" charset="2"/>
                <a:buNone/>
              </a:pPr>
              <a:r>
                <a:rPr lang="en-GB" sz="1600" b="1">
                  <a:ea typeface="Times New Roman" pitchFamily="18" charset="0"/>
                  <a:cs typeface="Arial" charset="0"/>
                </a:rPr>
                <a:t>Ideal of service for the public good</a:t>
              </a:r>
              <a:endParaRPr lang="en-GB" sz="1600" b="1">
                <a:latin typeface="Times New Roman" pitchFamily="18" charset="0"/>
                <a:ea typeface="Times New Roman" pitchFamily="18" charset="0"/>
                <a:cs typeface="Arial" charset="0"/>
              </a:endParaRPr>
            </a:p>
          </p:txBody>
        </p:sp>
        <p:sp>
          <p:nvSpPr>
            <p:cNvPr id="41" name="AutoShape 166"/>
            <p:cNvSpPr>
              <a:spLocks noChangeArrowheads="1"/>
            </p:cNvSpPr>
            <p:nvPr/>
          </p:nvSpPr>
          <p:spPr bwMode="auto">
            <a:xfrm>
              <a:off x="317" y="3368"/>
              <a:ext cx="1134" cy="635"/>
            </a:xfrm>
            <a:prstGeom prst="verticalScroll">
              <a:avLst>
                <a:gd name="adj" fmla="val 12500"/>
              </a:avLst>
            </a:prstGeom>
            <a:solidFill>
              <a:srgbClr val="99CC00">
                <a:alpha val="30980"/>
              </a:srgbClr>
            </a:solidFill>
            <a:ln w="9525">
              <a:solidFill>
                <a:schemeClr val="tx1"/>
              </a:solidFill>
              <a:round/>
              <a:headEnd/>
              <a:tailEnd/>
            </a:ln>
          </p:spPr>
          <p:txBody>
            <a:bodyPr vert="eaVert" wrap="none" anchor="ctr"/>
            <a:lstStyle/>
            <a:p>
              <a:pPr algn="ctr"/>
              <a:endParaRPr lang="en-US"/>
            </a:p>
          </p:txBody>
        </p:sp>
      </p:grpSp>
      <p:grpSp>
        <p:nvGrpSpPr>
          <p:cNvPr id="42" name="Group 172"/>
          <p:cNvGrpSpPr>
            <a:grpSpLocks/>
          </p:cNvGrpSpPr>
          <p:nvPr/>
        </p:nvGrpSpPr>
        <p:grpSpPr bwMode="auto">
          <a:xfrm>
            <a:off x="4572000" y="4286256"/>
            <a:ext cx="2143140" cy="1071570"/>
            <a:chOff x="2927" y="2229"/>
            <a:chExt cx="1296" cy="645"/>
          </a:xfrm>
        </p:grpSpPr>
        <p:sp>
          <p:nvSpPr>
            <p:cNvPr id="43" name="Rectangle 40"/>
            <p:cNvSpPr>
              <a:spLocks noChangeArrowheads="1"/>
            </p:cNvSpPr>
            <p:nvPr/>
          </p:nvSpPr>
          <p:spPr bwMode="auto">
            <a:xfrm>
              <a:off x="2927" y="2229"/>
              <a:ext cx="1296" cy="645"/>
            </a:xfrm>
            <a:prstGeom prst="rect">
              <a:avLst/>
            </a:prstGeom>
            <a:noFill/>
            <a:ln w="9525">
              <a:noFill/>
              <a:miter lim="800000"/>
              <a:headEnd/>
              <a:tailEnd/>
            </a:ln>
          </p:spPr>
          <p:txBody>
            <a:bodyPr anchor="ctr"/>
            <a:lstStyle/>
            <a:p>
              <a:pPr algn="ctr">
                <a:buClr>
                  <a:schemeClr val="tx2"/>
                </a:buClr>
                <a:buSzPct val="70000"/>
                <a:buFont typeface="Wingdings" pitchFamily="2" charset="2"/>
                <a:buNone/>
              </a:pPr>
              <a:r>
                <a:rPr lang="en-GB" sz="1600" b="1">
                  <a:ea typeface="Times New Roman" pitchFamily="18" charset="0"/>
                  <a:cs typeface="Arial" charset="0"/>
                </a:rPr>
                <a:t>Codes of ethics and conduct</a:t>
              </a:r>
              <a:endParaRPr lang="en-GB" sz="1600" b="1">
                <a:latin typeface="Times New Roman" pitchFamily="18" charset="0"/>
                <a:ea typeface="Times New Roman" pitchFamily="18" charset="0"/>
                <a:cs typeface="Arial" charset="0"/>
              </a:endParaRPr>
            </a:p>
          </p:txBody>
        </p:sp>
        <p:sp>
          <p:nvSpPr>
            <p:cNvPr id="44" name="AutoShape 167"/>
            <p:cNvSpPr>
              <a:spLocks noChangeArrowheads="1"/>
            </p:cNvSpPr>
            <p:nvPr/>
          </p:nvSpPr>
          <p:spPr bwMode="auto">
            <a:xfrm>
              <a:off x="3007" y="2234"/>
              <a:ext cx="1134" cy="635"/>
            </a:xfrm>
            <a:prstGeom prst="verticalScroll">
              <a:avLst>
                <a:gd name="adj" fmla="val 12500"/>
              </a:avLst>
            </a:prstGeom>
            <a:solidFill>
              <a:srgbClr val="99CC00">
                <a:alpha val="30980"/>
              </a:srgbClr>
            </a:solidFill>
            <a:ln w="9525">
              <a:solidFill>
                <a:schemeClr val="tx1"/>
              </a:solidFill>
              <a:round/>
              <a:headEnd/>
              <a:tailEnd/>
            </a:ln>
          </p:spPr>
          <p:txBody>
            <a:bodyPr vert="eaVert" wrap="none" anchor="ctr"/>
            <a:lstStyle/>
            <a:p>
              <a:pPr algn="ctr"/>
              <a:endParaRPr lang="en-US"/>
            </a:p>
          </p:txBody>
        </p:sp>
      </p:grpSp>
      <p:grpSp>
        <p:nvGrpSpPr>
          <p:cNvPr id="45" name="Group 171"/>
          <p:cNvGrpSpPr>
            <a:grpSpLocks/>
          </p:cNvGrpSpPr>
          <p:nvPr/>
        </p:nvGrpSpPr>
        <p:grpSpPr bwMode="auto">
          <a:xfrm>
            <a:off x="500034" y="2857496"/>
            <a:ext cx="1800225" cy="1008062"/>
            <a:chOff x="340" y="1657"/>
            <a:chExt cx="1134" cy="635"/>
          </a:xfrm>
        </p:grpSpPr>
        <p:sp>
          <p:nvSpPr>
            <p:cNvPr id="46" name="Rectangle 34"/>
            <p:cNvSpPr>
              <a:spLocks noChangeArrowheads="1"/>
            </p:cNvSpPr>
            <p:nvPr/>
          </p:nvSpPr>
          <p:spPr bwMode="auto">
            <a:xfrm>
              <a:off x="340" y="1721"/>
              <a:ext cx="1134" cy="507"/>
            </a:xfrm>
            <a:prstGeom prst="rect">
              <a:avLst/>
            </a:prstGeom>
            <a:noFill/>
            <a:ln w="9525">
              <a:noFill/>
              <a:miter lim="800000"/>
              <a:headEnd/>
              <a:tailEnd/>
            </a:ln>
          </p:spPr>
          <p:txBody>
            <a:bodyPr anchor="ctr"/>
            <a:lstStyle/>
            <a:p>
              <a:pPr algn="ctr">
                <a:buClr>
                  <a:schemeClr val="tx2"/>
                </a:buClr>
                <a:buSzPct val="70000"/>
                <a:buFont typeface="Wingdings" pitchFamily="2" charset="2"/>
                <a:buNone/>
              </a:pPr>
              <a:r>
                <a:rPr lang="en-GB" sz="1600" b="1">
                  <a:ea typeface="Times New Roman" pitchFamily="18" charset="0"/>
                  <a:cs typeface="Arial" charset="0"/>
                </a:rPr>
                <a:t>Control over the behaviour of members</a:t>
              </a:r>
              <a:endParaRPr lang="en-GB" sz="1600" b="1">
                <a:latin typeface="Times New Roman" pitchFamily="18" charset="0"/>
                <a:ea typeface="Times New Roman" pitchFamily="18" charset="0"/>
                <a:cs typeface="Arial" charset="0"/>
              </a:endParaRPr>
            </a:p>
          </p:txBody>
        </p:sp>
        <p:sp>
          <p:nvSpPr>
            <p:cNvPr id="47" name="AutoShape 168"/>
            <p:cNvSpPr>
              <a:spLocks noChangeArrowheads="1"/>
            </p:cNvSpPr>
            <p:nvPr/>
          </p:nvSpPr>
          <p:spPr bwMode="auto">
            <a:xfrm>
              <a:off x="340" y="1657"/>
              <a:ext cx="1134" cy="635"/>
            </a:xfrm>
            <a:prstGeom prst="verticalScroll">
              <a:avLst>
                <a:gd name="adj" fmla="val 12500"/>
              </a:avLst>
            </a:prstGeom>
            <a:solidFill>
              <a:srgbClr val="99CC00">
                <a:alpha val="30980"/>
              </a:srgbClr>
            </a:solidFill>
            <a:ln w="9525">
              <a:solidFill>
                <a:schemeClr val="tx1"/>
              </a:solidFill>
              <a:round/>
              <a:headEnd/>
              <a:tailEnd/>
            </a:ln>
          </p:spPr>
          <p:txBody>
            <a:bodyPr vert="eaVert" wrap="none" anchor="ctr"/>
            <a:lstStyle/>
            <a:p>
              <a:pPr algn="ctr"/>
              <a:endParaRPr lang="en-US"/>
            </a:p>
          </p:txBody>
        </p:sp>
      </p:gr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33"/>
                                        </p:tgtEl>
                                        <p:attrNameLst>
                                          <p:attrName>style.visibility</p:attrName>
                                        </p:attrNameLst>
                                      </p:cBhvr>
                                      <p:to>
                                        <p:strVal val="visible"/>
                                      </p:to>
                                    </p:set>
                                    <p:animEffect transition="in" filter="fade">
                                      <p:cBhvr>
                                        <p:cTn id="9" dur="2000"/>
                                        <p:tgtEl>
                                          <p:spTgt spid="33"/>
                                        </p:tgtEl>
                                      </p:cBhvr>
                                    </p:animEffect>
                                  </p:childTnLst>
                                </p:cTn>
                              </p:par>
                              <p:par>
                                <p:cTn id="10" presetID="10"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par>
                                <p:cTn id="13" presetID="10" presetClass="entr" presetSubtype="0" fill="hold" nodeType="with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2000"/>
                                        <p:tgtEl>
                                          <p:spTgt spid="36"/>
                                        </p:tgtEl>
                                      </p:cBhvr>
                                    </p:animEffect>
                                  </p:childTnLst>
                                </p:cTn>
                              </p:par>
                              <p:par>
                                <p:cTn id="16" presetID="10" presetClass="entr" presetSubtype="0" fill="hold" nodeType="withEffect">
                                  <p:stCondLst>
                                    <p:cond delay="0"/>
                                  </p:stCondLst>
                                  <p:childTnLst>
                                    <p:set>
                                      <p:cBhvr>
                                        <p:cTn id="17" dur="1" fill="hold">
                                          <p:stCondLst>
                                            <p:cond delay="0"/>
                                          </p:stCondLst>
                                        </p:cTn>
                                        <p:tgtEl>
                                          <p:spTgt spid="45"/>
                                        </p:tgtEl>
                                        <p:attrNameLst>
                                          <p:attrName>style.visibility</p:attrName>
                                        </p:attrNameLst>
                                      </p:cBhvr>
                                      <p:to>
                                        <p:strVal val="visible"/>
                                      </p:to>
                                    </p:set>
                                    <p:animEffect transition="in" filter="fade">
                                      <p:cBhvr>
                                        <p:cTn id="18" dur="2000"/>
                                        <p:tgtEl>
                                          <p:spTgt spid="45"/>
                                        </p:tgtEl>
                                      </p:cBhvr>
                                    </p:animEffect>
                                  </p:childTnLst>
                                </p:cTn>
                              </p:par>
                              <p:par>
                                <p:cTn id="19" presetID="10" presetClass="entr" presetSubtype="0" fill="hold" nodeType="with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2000"/>
                                        <p:tgtEl>
                                          <p:spTgt spid="3"/>
                                        </p:tgtEl>
                                      </p:cBhvr>
                                    </p:animEffect>
                                  </p:childTnLst>
                                </p:cTn>
                              </p:par>
                              <p:par>
                                <p:cTn id="22" presetID="10" presetClass="entr" presetSubtype="0" fill="hold" nodeType="with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2000"/>
                                        <p:tgtEl>
                                          <p:spTgt spid="27"/>
                                        </p:tgtEl>
                                      </p:cBhvr>
                                    </p:animEffect>
                                  </p:childTnLst>
                                </p:cTn>
                              </p:par>
                              <p:par>
                                <p:cTn id="25" presetID="10" presetClass="entr" presetSubtype="0"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2000"/>
                                        <p:tgtEl>
                                          <p:spTgt spid="15"/>
                                        </p:tgtEl>
                                      </p:cBhvr>
                                    </p:animEffect>
                                  </p:childTnLst>
                                </p:cTn>
                              </p:par>
                              <p:par>
                                <p:cTn id="28" presetID="10" presetClass="entr" presetSubtype="0" fill="hold" nodeType="with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2000"/>
                                        <p:tgtEl>
                                          <p:spTgt spid="18"/>
                                        </p:tgtEl>
                                      </p:cBhvr>
                                    </p:animEffect>
                                  </p:childTnLst>
                                </p:cTn>
                              </p:par>
                              <p:par>
                                <p:cTn id="31" presetID="10" presetClass="entr" presetSubtype="0" fill="hold"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2000"/>
                                        <p:tgtEl>
                                          <p:spTgt spid="30"/>
                                        </p:tgtEl>
                                      </p:cBhvr>
                                    </p:animEffect>
                                  </p:childTnLst>
                                </p:cTn>
                              </p:par>
                              <p:par>
                                <p:cTn id="34" presetID="10" presetClass="entr" presetSubtype="0" fill="hold" nodeType="withEffect">
                                  <p:stCondLst>
                                    <p:cond delay="0"/>
                                  </p:stCondLst>
                                  <p:childTnLst>
                                    <p:set>
                                      <p:cBhvr>
                                        <p:cTn id="35" dur="1" fill="hold">
                                          <p:stCondLst>
                                            <p:cond delay="0"/>
                                          </p:stCondLst>
                                        </p:cTn>
                                        <p:tgtEl>
                                          <p:spTgt spid="42"/>
                                        </p:tgtEl>
                                        <p:attrNameLst>
                                          <p:attrName>style.visibility</p:attrName>
                                        </p:attrNameLst>
                                      </p:cBhvr>
                                      <p:to>
                                        <p:strVal val="visible"/>
                                      </p:to>
                                    </p:set>
                                    <p:animEffect transition="in" filter="fade">
                                      <p:cBhvr>
                                        <p:cTn id="36" dur="2000"/>
                                        <p:tgtEl>
                                          <p:spTgt spid="42"/>
                                        </p:tgtEl>
                                      </p:cBhvr>
                                    </p:animEffect>
                                  </p:childTnLst>
                                </p:cTn>
                              </p:par>
                              <p:par>
                                <p:cTn id="37" presetID="10" presetClass="entr" presetSubtype="0" fill="hold"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2000"/>
                                        <p:tgtEl>
                                          <p:spTgt spid="12"/>
                                        </p:tgtEl>
                                      </p:cBhvr>
                                    </p:animEffect>
                                  </p:childTnLst>
                                </p:cTn>
                              </p:par>
                              <p:par>
                                <p:cTn id="40" presetID="10" presetClass="entr" presetSubtype="0" fill="hold" nodeType="with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fade">
                                      <p:cBhvr>
                                        <p:cTn id="42" dur="2000"/>
                                        <p:tgtEl>
                                          <p:spTgt spid="39"/>
                                        </p:tgtEl>
                                      </p:cBhvr>
                                    </p:animEffect>
                                  </p:childTnLst>
                                </p:cTn>
                              </p:par>
                              <p:par>
                                <p:cTn id="43" presetID="10" presetClass="entr" presetSubtype="0" fill="hold" nodeType="with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fade">
                                      <p:cBhvr>
                                        <p:cTn id="45" dur="2000"/>
                                        <p:tgtEl>
                                          <p:spTgt spid="9"/>
                                        </p:tgtEl>
                                      </p:cBhvr>
                                    </p:animEffect>
                                  </p:childTnLst>
                                </p:cTn>
                              </p:par>
                              <p:par>
                                <p:cTn id="46" presetID="10" presetClass="entr" presetSubtype="0" fill="hold" nodeType="with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fade">
                                      <p:cBhvr>
                                        <p:cTn id="48" dur="2000"/>
                                        <p:tgtEl>
                                          <p:spTgt spid="21"/>
                                        </p:tgtEl>
                                      </p:cBhvr>
                                    </p:animEffect>
                                  </p:childTnLst>
                                </p:cTn>
                              </p:par>
                              <p:par>
                                <p:cTn id="49" presetID="10" presetClass="entr" presetSubtype="0" fill="hold" nodeType="with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2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800" dirty="0" smtClean="0"/>
              <a:t>The origins of professions in the UK</a:t>
            </a:r>
            <a:endParaRPr lang="en-GB" sz="3800" dirty="0"/>
          </a:p>
        </p:txBody>
      </p:sp>
      <p:pic>
        <p:nvPicPr>
          <p:cNvPr id="3" name="Picture 4" descr="19thcdoc"/>
          <p:cNvPicPr>
            <a:picLocks noChangeAspect="1" noChangeArrowheads="1"/>
          </p:cNvPicPr>
          <p:nvPr/>
        </p:nvPicPr>
        <p:blipFill>
          <a:blip r:embed="rId3" cstate="print"/>
          <a:srcRect/>
          <a:stretch>
            <a:fillRect/>
          </a:stretch>
        </p:blipFill>
        <p:spPr bwMode="auto">
          <a:xfrm>
            <a:off x="2357422" y="1428736"/>
            <a:ext cx="4929222" cy="5143536"/>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800" dirty="0" smtClean="0"/>
              <a:t>What might be lost and gained in the processes of professionalisation?</a:t>
            </a:r>
            <a:endParaRPr lang="en-GB" sz="3800" dirty="0"/>
          </a:p>
        </p:txBody>
      </p:sp>
      <p:pic>
        <p:nvPicPr>
          <p:cNvPr id="3" name="Picture 4" descr="Unintended_Consequences"/>
          <p:cNvPicPr>
            <a:picLocks noChangeAspect="1" noChangeArrowheads="1"/>
          </p:cNvPicPr>
          <p:nvPr/>
        </p:nvPicPr>
        <p:blipFill>
          <a:blip r:embed="rId3" cstate="print"/>
          <a:srcRect/>
          <a:stretch>
            <a:fillRect/>
          </a:stretch>
        </p:blipFill>
        <p:spPr bwMode="auto">
          <a:xfrm>
            <a:off x="2428860" y="1491768"/>
            <a:ext cx="4564078" cy="5177319"/>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357166"/>
            <a:ext cx="8329642" cy="1692000"/>
          </a:xfrm>
        </p:spPr>
        <p:txBody>
          <a:bodyPr>
            <a:normAutofit/>
          </a:bodyPr>
          <a:lstStyle/>
          <a:p>
            <a:pPr>
              <a:lnSpc>
                <a:spcPts val="2000"/>
              </a:lnSpc>
            </a:pPr>
            <a:r>
              <a:rPr lang="en-GB" sz="3800" dirty="0" smtClean="0"/>
              <a:t>Boundary setting</a:t>
            </a:r>
            <a:br>
              <a:rPr lang="en-GB" sz="3800" dirty="0" smtClean="0"/>
            </a:br>
            <a:r>
              <a:rPr lang="en-GB" sz="3800" dirty="0" smtClean="0"/>
              <a:t/>
            </a:r>
            <a:br>
              <a:rPr lang="en-GB" sz="3800" dirty="0" smtClean="0"/>
            </a:br>
            <a:r>
              <a:rPr lang="en-GB" sz="3100" dirty="0" smtClean="0"/>
              <a:t>Unclear and permeable boundaries</a:t>
            </a:r>
            <a:br>
              <a:rPr lang="en-GB" sz="3100" dirty="0" smtClean="0"/>
            </a:br>
            <a:r>
              <a:rPr lang="en-GB" sz="3100" dirty="0" smtClean="0"/>
              <a:t> =</a:t>
            </a:r>
            <a:br>
              <a:rPr lang="en-GB" sz="3100" dirty="0" smtClean="0"/>
            </a:br>
            <a:r>
              <a:rPr lang="en-GB" sz="3100" dirty="0" smtClean="0"/>
              <a:t>insecure professional identity</a:t>
            </a:r>
            <a:endParaRPr lang="en-GB" sz="3100" dirty="0"/>
          </a:p>
        </p:txBody>
      </p:sp>
      <p:pic>
        <p:nvPicPr>
          <p:cNvPr id="3" name="Picture 5" descr="dry stone walls-1"/>
          <p:cNvPicPr>
            <a:picLocks noChangeAspect="1" noChangeArrowheads="1"/>
          </p:cNvPicPr>
          <p:nvPr/>
        </p:nvPicPr>
        <p:blipFill>
          <a:blip r:embed="rId3" cstate="print"/>
          <a:srcRect/>
          <a:stretch>
            <a:fillRect/>
          </a:stretch>
        </p:blipFill>
        <p:spPr bwMode="auto">
          <a:xfrm>
            <a:off x="1357290" y="2357431"/>
            <a:ext cx="6635773" cy="4275144"/>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800" dirty="0" smtClean="0"/>
              <a:t>Exclusion</a:t>
            </a:r>
            <a:endParaRPr lang="en-GB" sz="3800" dirty="0"/>
          </a:p>
        </p:txBody>
      </p:sp>
      <p:pic>
        <p:nvPicPr>
          <p:cNvPr id="3" name="Picture 2" descr="H:\Sally\Presentations\Cartoons\jco0374h.JPG"/>
          <p:cNvPicPr>
            <a:picLocks noChangeAspect="1" noChangeArrowheads="1"/>
          </p:cNvPicPr>
          <p:nvPr/>
        </p:nvPicPr>
        <p:blipFill>
          <a:blip r:embed="rId3" cstate="print"/>
          <a:srcRect/>
          <a:stretch>
            <a:fillRect/>
          </a:stretch>
        </p:blipFill>
        <p:spPr bwMode="auto">
          <a:xfrm>
            <a:off x="1490663" y="1558925"/>
            <a:ext cx="6257925" cy="4708525"/>
          </a:xfrm>
          <a:prstGeom prst="rect">
            <a:avLst/>
          </a:prstGeom>
          <a:noFill/>
          <a:ln w="9525">
            <a:noFill/>
            <a:miter lim="800000"/>
            <a:headEnd/>
            <a:tailEnd/>
          </a:ln>
        </p:spPr>
      </p:pic>
      <p:sp>
        <p:nvSpPr>
          <p:cNvPr id="4" name="Rectangle 3"/>
          <p:cNvSpPr/>
          <p:nvPr/>
        </p:nvSpPr>
        <p:spPr>
          <a:xfrm>
            <a:off x="6572264" y="6488668"/>
            <a:ext cx="2148345" cy="369332"/>
          </a:xfrm>
          <a:prstGeom prst="rect">
            <a:avLst/>
          </a:prstGeom>
        </p:spPr>
        <p:txBody>
          <a:bodyPr wrap="none">
            <a:spAutoFit/>
          </a:bodyPr>
          <a:lstStyle/>
          <a:p>
            <a:pPr lvl="0"/>
            <a:r>
              <a:rPr lang="en-GB" dirty="0">
                <a:solidFill>
                  <a:prstClr val="black"/>
                </a:solidFill>
              </a:rPr>
              <a:t>© CartoonStock.com</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20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800" dirty="0" smtClean="0"/>
              <a:t>Recognition, status and reward</a:t>
            </a:r>
            <a:endParaRPr lang="en-GB" sz="3800" dirty="0"/>
          </a:p>
        </p:txBody>
      </p:sp>
      <p:pic>
        <p:nvPicPr>
          <p:cNvPr id="4" name="Picture 2"/>
          <p:cNvPicPr>
            <a:picLocks noChangeAspect="1" noChangeArrowheads="1"/>
          </p:cNvPicPr>
          <p:nvPr/>
        </p:nvPicPr>
        <p:blipFill>
          <a:blip r:embed="rId3" cstate="print"/>
          <a:srcRect/>
          <a:stretch>
            <a:fillRect/>
          </a:stretch>
        </p:blipFill>
        <p:spPr bwMode="auto">
          <a:xfrm>
            <a:off x="857224" y="1428737"/>
            <a:ext cx="7072362" cy="4716794"/>
          </a:xfrm>
          <a:prstGeom prst="rect">
            <a:avLst/>
          </a:prstGeom>
          <a:noFill/>
          <a:ln w="9525">
            <a:noFill/>
            <a:miter lim="800000"/>
            <a:headEnd/>
            <a:tailEnd/>
          </a:ln>
          <a:effectLst/>
        </p:spPr>
      </p:pic>
      <p:sp>
        <p:nvSpPr>
          <p:cNvPr id="8" name="Rectangle 7"/>
          <p:cNvSpPr/>
          <p:nvPr/>
        </p:nvSpPr>
        <p:spPr>
          <a:xfrm>
            <a:off x="6429388" y="6286520"/>
            <a:ext cx="2148345" cy="369332"/>
          </a:xfrm>
          <a:prstGeom prst="rect">
            <a:avLst/>
          </a:prstGeom>
        </p:spPr>
        <p:txBody>
          <a:bodyPr wrap="none">
            <a:spAutoFit/>
          </a:bodyPr>
          <a:lstStyle/>
          <a:p>
            <a:pPr lvl="0"/>
            <a:r>
              <a:rPr lang="en-GB" dirty="0">
                <a:solidFill>
                  <a:prstClr val="black"/>
                </a:solidFill>
              </a:rPr>
              <a:t>© CartoonStock.com</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ssolve">
                                      <p:cBhvr>
                                        <p:cTn id="12" dur="500"/>
                                        <p:tgtEl>
                                          <p:spTgt spid="4"/>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dissolv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196</TotalTime>
  <Words>1099</Words>
  <Application>Microsoft Office PowerPoint</Application>
  <PresentationFormat>On-screen Show (4:3)</PresentationFormat>
  <Paragraphs>107</Paragraphs>
  <Slides>11</Slides>
  <Notes>11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Can ‘caring’ occupations become professions? What might be lost and gained in the processes of professionalisation?</vt:lpstr>
      <vt:lpstr>The ‘caring’ professions</vt:lpstr>
      <vt:lpstr>What makes a profession?</vt:lpstr>
      <vt:lpstr>The traditional traits of a profession</vt:lpstr>
      <vt:lpstr>The origins of professions in the UK</vt:lpstr>
      <vt:lpstr>What might be lost and gained in the processes of professionalisation?</vt:lpstr>
      <vt:lpstr>Boundary setting  Unclear and permeable boundaries  = insecure professional identity</vt:lpstr>
      <vt:lpstr>Exclusion</vt:lpstr>
      <vt:lpstr>Recognition, status and reward</vt:lpstr>
      <vt:lpstr>Selling out?</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Can ‘caring’ occupations become professions? What might be lost and gained in the processes of professionalisation?</dc:title>
  <dc:creator>sally</dc:creator>
  <cp:lastModifiedBy>sally</cp:lastModifiedBy>
  <cp:revision>23</cp:revision>
  <dcterms:created xsi:type="dcterms:W3CDTF">2011-03-26T15:46:11Z</dcterms:created>
  <dcterms:modified xsi:type="dcterms:W3CDTF">2011-04-05T12:45:10Z</dcterms:modified>
</cp:coreProperties>
</file>