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8" r:id="rId2"/>
    <p:sldId id="259" r:id="rId3"/>
    <p:sldId id="261" r:id="rId4"/>
    <p:sldId id="260" r:id="rId5"/>
    <p:sldId id="262" r:id="rId6"/>
    <p:sldId id="263" r:id="rId7"/>
    <p:sldId id="264" r:id="rId8"/>
    <p:sldId id="265" r:id="rId9"/>
    <p:sldId id="266" r:id="rId1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398" y="-9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8407EFFA-48E2-4ADE-A76E-FB1ACD0A97DA}" type="datetimeFigureOut">
              <a:rPr lang="en-GB" smtClean="0"/>
              <a:pPr/>
              <a:t>30/11/2011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C4990BFA-7464-43CA-B520-3A8CC1F4618F}" type="slidenum">
              <a:rPr lang="en-GB" smtClean="0"/>
              <a:pPr/>
              <a:t>‹#›</a:t>
            </a:fld>
            <a:endParaRPr lang="en-GB"/>
          </a:p>
        </p:txBody>
      </p:sp>
    </p:spTree>
    <p:extLst>
      <p:ext uri="{BB962C8B-B14F-4D97-AF65-F5344CB8AC3E}">
        <p14:creationId xmlns:p14="http://schemas.microsoft.com/office/powerpoint/2010/main" val="312119051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8407EFFA-48E2-4ADE-A76E-FB1ACD0A97DA}" type="datetimeFigureOut">
              <a:rPr lang="en-GB" smtClean="0"/>
              <a:pPr/>
              <a:t>30/11/2011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C4990BFA-7464-43CA-B520-3A8CC1F4618F}" type="slidenum">
              <a:rPr lang="en-GB" smtClean="0"/>
              <a:pPr/>
              <a:t>‹#›</a:t>
            </a:fld>
            <a:endParaRPr lang="en-GB"/>
          </a:p>
        </p:txBody>
      </p:sp>
    </p:spTree>
    <p:extLst>
      <p:ext uri="{BB962C8B-B14F-4D97-AF65-F5344CB8AC3E}">
        <p14:creationId xmlns:p14="http://schemas.microsoft.com/office/powerpoint/2010/main" val="78223349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8407EFFA-48E2-4ADE-A76E-FB1ACD0A97DA}" type="datetimeFigureOut">
              <a:rPr lang="en-GB" smtClean="0"/>
              <a:pPr/>
              <a:t>30/11/2011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C4990BFA-7464-43CA-B520-3A8CC1F4618F}" type="slidenum">
              <a:rPr lang="en-GB" smtClean="0"/>
              <a:pPr/>
              <a:t>‹#›</a:t>
            </a:fld>
            <a:endParaRPr lang="en-GB"/>
          </a:p>
        </p:txBody>
      </p:sp>
    </p:spTree>
    <p:extLst>
      <p:ext uri="{BB962C8B-B14F-4D97-AF65-F5344CB8AC3E}">
        <p14:creationId xmlns:p14="http://schemas.microsoft.com/office/powerpoint/2010/main" val="227901585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8407EFFA-48E2-4ADE-A76E-FB1ACD0A97DA}" type="datetimeFigureOut">
              <a:rPr lang="en-GB" smtClean="0"/>
              <a:pPr/>
              <a:t>30/11/2011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C4990BFA-7464-43CA-B520-3A8CC1F4618F}" type="slidenum">
              <a:rPr lang="en-GB" smtClean="0"/>
              <a:pPr/>
              <a:t>‹#›</a:t>
            </a:fld>
            <a:endParaRPr lang="en-GB"/>
          </a:p>
        </p:txBody>
      </p:sp>
    </p:spTree>
    <p:extLst>
      <p:ext uri="{BB962C8B-B14F-4D97-AF65-F5344CB8AC3E}">
        <p14:creationId xmlns:p14="http://schemas.microsoft.com/office/powerpoint/2010/main" val="142886726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407EFFA-48E2-4ADE-A76E-FB1ACD0A97DA}" type="datetimeFigureOut">
              <a:rPr lang="en-GB" smtClean="0"/>
              <a:pPr/>
              <a:t>30/11/2011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C4990BFA-7464-43CA-B520-3A8CC1F4618F}" type="slidenum">
              <a:rPr lang="en-GB" smtClean="0"/>
              <a:pPr/>
              <a:t>‹#›</a:t>
            </a:fld>
            <a:endParaRPr lang="en-GB"/>
          </a:p>
        </p:txBody>
      </p:sp>
    </p:spTree>
    <p:extLst>
      <p:ext uri="{BB962C8B-B14F-4D97-AF65-F5344CB8AC3E}">
        <p14:creationId xmlns:p14="http://schemas.microsoft.com/office/powerpoint/2010/main" val="8262696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8407EFFA-48E2-4ADE-A76E-FB1ACD0A97DA}" type="datetimeFigureOut">
              <a:rPr lang="en-GB" smtClean="0"/>
              <a:pPr/>
              <a:t>30/11/2011</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C4990BFA-7464-43CA-B520-3A8CC1F4618F}" type="slidenum">
              <a:rPr lang="en-GB" smtClean="0"/>
              <a:pPr/>
              <a:t>‹#›</a:t>
            </a:fld>
            <a:endParaRPr lang="en-GB"/>
          </a:p>
        </p:txBody>
      </p:sp>
    </p:spTree>
    <p:extLst>
      <p:ext uri="{BB962C8B-B14F-4D97-AF65-F5344CB8AC3E}">
        <p14:creationId xmlns:p14="http://schemas.microsoft.com/office/powerpoint/2010/main" val="95518221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8407EFFA-48E2-4ADE-A76E-FB1ACD0A97DA}" type="datetimeFigureOut">
              <a:rPr lang="en-GB" smtClean="0"/>
              <a:pPr/>
              <a:t>30/11/2011</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C4990BFA-7464-43CA-B520-3A8CC1F4618F}" type="slidenum">
              <a:rPr lang="en-GB" smtClean="0"/>
              <a:pPr/>
              <a:t>‹#›</a:t>
            </a:fld>
            <a:endParaRPr lang="en-GB"/>
          </a:p>
        </p:txBody>
      </p:sp>
    </p:spTree>
    <p:extLst>
      <p:ext uri="{BB962C8B-B14F-4D97-AF65-F5344CB8AC3E}">
        <p14:creationId xmlns:p14="http://schemas.microsoft.com/office/powerpoint/2010/main" val="295861081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8407EFFA-48E2-4ADE-A76E-FB1ACD0A97DA}" type="datetimeFigureOut">
              <a:rPr lang="en-GB" smtClean="0"/>
              <a:pPr/>
              <a:t>30/11/2011</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C4990BFA-7464-43CA-B520-3A8CC1F4618F}" type="slidenum">
              <a:rPr lang="en-GB" smtClean="0"/>
              <a:pPr/>
              <a:t>‹#›</a:t>
            </a:fld>
            <a:endParaRPr lang="en-GB"/>
          </a:p>
        </p:txBody>
      </p:sp>
    </p:spTree>
    <p:extLst>
      <p:ext uri="{BB962C8B-B14F-4D97-AF65-F5344CB8AC3E}">
        <p14:creationId xmlns:p14="http://schemas.microsoft.com/office/powerpoint/2010/main" val="412614506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407EFFA-48E2-4ADE-A76E-FB1ACD0A97DA}" type="datetimeFigureOut">
              <a:rPr lang="en-GB" smtClean="0"/>
              <a:pPr/>
              <a:t>30/11/2011</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C4990BFA-7464-43CA-B520-3A8CC1F4618F}" type="slidenum">
              <a:rPr lang="en-GB" smtClean="0"/>
              <a:pPr/>
              <a:t>‹#›</a:t>
            </a:fld>
            <a:endParaRPr lang="en-GB"/>
          </a:p>
        </p:txBody>
      </p:sp>
    </p:spTree>
    <p:extLst>
      <p:ext uri="{BB962C8B-B14F-4D97-AF65-F5344CB8AC3E}">
        <p14:creationId xmlns:p14="http://schemas.microsoft.com/office/powerpoint/2010/main" val="261407431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407EFFA-48E2-4ADE-A76E-FB1ACD0A97DA}" type="datetimeFigureOut">
              <a:rPr lang="en-GB" smtClean="0"/>
              <a:pPr/>
              <a:t>30/11/2011</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C4990BFA-7464-43CA-B520-3A8CC1F4618F}" type="slidenum">
              <a:rPr lang="en-GB" smtClean="0"/>
              <a:pPr/>
              <a:t>‹#›</a:t>
            </a:fld>
            <a:endParaRPr lang="en-GB"/>
          </a:p>
        </p:txBody>
      </p:sp>
    </p:spTree>
    <p:extLst>
      <p:ext uri="{BB962C8B-B14F-4D97-AF65-F5344CB8AC3E}">
        <p14:creationId xmlns:p14="http://schemas.microsoft.com/office/powerpoint/2010/main" val="77318374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407EFFA-48E2-4ADE-A76E-FB1ACD0A97DA}" type="datetimeFigureOut">
              <a:rPr lang="en-GB" smtClean="0"/>
              <a:pPr/>
              <a:t>30/11/2011</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C4990BFA-7464-43CA-B520-3A8CC1F4618F}" type="slidenum">
              <a:rPr lang="en-GB" smtClean="0"/>
              <a:pPr/>
              <a:t>‹#›</a:t>
            </a:fld>
            <a:endParaRPr lang="en-GB"/>
          </a:p>
        </p:txBody>
      </p:sp>
    </p:spTree>
    <p:extLst>
      <p:ext uri="{BB962C8B-B14F-4D97-AF65-F5344CB8AC3E}">
        <p14:creationId xmlns:p14="http://schemas.microsoft.com/office/powerpoint/2010/main" val="272531607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407EFFA-48E2-4ADE-A76E-FB1ACD0A97DA}" type="datetimeFigureOut">
              <a:rPr lang="en-GB" smtClean="0"/>
              <a:pPr/>
              <a:t>30/11/2011</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4990BFA-7464-43CA-B520-3A8CC1F4618F}" type="slidenum">
              <a:rPr lang="en-GB" smtClean="0"/>
              <a:pPr/>
              <a:t>‹#›</a:t>
            </a:fld>
            <a:endParaRPr lang="en-GB"/>
          </a:p>
        </p:txBody>
      </p:sp>
    </p:spTree>
    <p:extLst>
      <p:ext uri="{BB962C8B-B14F-4D97-AF65-F5344CB8AC3E}">
        <p14:creationId xmlns:p14="http://schemas.microsoft.com/office/powerpoint/2010/main" val="58339338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hyperlink" Target="http://cloudworks.ac.uk/cloud/view/5725" TargetMode="Externa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457200" y="274638"/>
            <a:ext cx="8229600" cy="5314602"/>
          </a:xfrm>
        </p:spPr>
        <p:txBody>
          <a:bodyPr>
            <a:normAutofit fontScale="90000"/>
          </a:bodyPr>
          <a:lstStyle/>
          <a:p>
            <a:r>
              <a:rPr lang="en-GB" dirty="0" smtClean="0"/>
              <a:t/>
            </a:r>
            <a:br>
              <a:rPr lang="en-GB" dirty="0" smtClean="0"/>
            </a:br>
            <a:r>
              <a:rPr lang="en-GB" dirty="0"/>
              <a:t/>
            </a:r>
            <a:br>
              <a:rPr lang="en-GB" dirty="0"/>
            </a:br>
            <a:r>
              <a:rPr lang="en-GB" dirty="0" smtClean="0"/>
              <a:t>ESRC </a:t>
            </a:r>
            <a:r>
              <a:rPr lang="en-GB" dirty="0" smtClean="0"/>
              <a:t>Seminar 4</a:t>
            </a:r>
            <a:br>
              <a:rPr lang="en-GB" dirty="0" smtClean="0"/>
            </a:br>
            <a:r>
              <a:rPr lang="en-GB" dirty="0" smtClean="0"/>
              <a:t/>
            </a:r>
            <a:br>
              <a:rPr lang="en-GB" dirty="0" smtClean="0"/>
            </a:br>
            <a:r>
              <a:rPr lang="en-GB" dirty="0" smtClean="0"/>
              <a:t> Digital technologies - emerging and potential uses to deliver enhanced careers </a:t>
            </a:r>
            <a:r>
              <a:rPr lang="en-GB" dirty="0" smtClean="0"/>
              <a:t>practice</a:t>
            </a:r>
            <a:br>
              <a:rPr lang="en-GB" dirty="0" smtClean="0"/>
            </a:br>
            <a:r>
              <a:rPr lang="en-GB" dirty="0"/>
              <a:t/>
            </a:r>
            <a:br>
              <a:rPr lang="en-GB" dirty="0"/>
            </a:br>
            <a:r>
              <a:rPr lang="en-GB" sz="3100" dirty="0" smtClean="0"/>
              <a:t>summary of presentations</a:t>
            </a:r>
            <a:br>
              <a:rPr lang="en-GB" sz="3100" dirty="0" smtClean="0"/>
            </a:br>
            <a:r>
              <a:rPr lang="en-GB" sz="3100" dirty="0" smtClean="0"/>
              <a:t>by Graham Allan</a:t>
            </a:r>
            <a:br>
              <a:rPr lang="en-GB" sz="3100" dirty="0" smtClean="0"/>
            </a:br>
            <a:r>
              <a:rPr lang="en-GB" sz="3100" dirty="0" smtClean="0"/>
              <a:t>Lecturer in Career Guidance and Development</a:t>
            </a:r>
            <a:br>
              <a:rPr lang="en-GB" sz="3100" dirty="0" smtClean="0"/>
            </a:br>
            <a:r>
              <a:rPr lang="en-GB" sz="3100" dirty="0" smtClean="0"/>
              <a:t>University of the West of Scotland</a:t>
            </a:r>
            <a:r>
              <a:rPr lang="en-GB" dirty="0" smtClean="0"/>
              <a:t/>
            </a:r>
            <a:br>
              <a:rPr lang="en-GB" dirty="0" smtClean="0"/>
            </a:br>
            <a:endParaRPr lang="en-GB"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57200" y="274638"/>
            <a:ext cx="8229600" cy="1714202"/>
          </a:xfrm>
        </p:spPr>
        <p:txBody>
          <a:bodyPr>
            <a:noAutofit/>
          </a:bodyPr>
          <a:lstStyle/>
          <a:p>
            <a:r>
              <a:rPr lang="en-GB" sz="2800" i="1" dirty="0" smtClean="0"/>
              <a:t>The perceived role of technology and social media in career guidance among practitioners who are experienced internet users: chances and challenges</a:t>
            </a:r>
            <a:br>
              <a:rPr lang="en-GB" sz="2800" i="1" dirty="0" smtClean="0"/>
            </a:br>
            <a:r>
              <a:rPr lang="en-GB" sz="2800" b="1" i="1" dirty="0" smtClean="0"/>
              <a:t> </a:t>
            </a:r>
            <a:r>
              <a:rPr lang="en-GB" sz="2800" dirty="0" smtClean="0"/>
              <a:t>Dr. Raimo Vuorinen &amp; </a:t>
            </a:r>
            <a:r>
              <a:rPr lang="en-GB" sz="2800" dirty="0" err="1" smtClean="0"/>
              <a:t>Jaana</a:t>
            </a:r>
            <a:r>
              <a:rPr lang="en-GB" sz="2800" dirty="0" smtClean="0"/>
              <a:t> </a:t>
            </a:r>
            <a:r>
              <a:rPr lang="en-GB" sz="2800" dirty="0" err="1" smtClean="0"/>
              <a:t>Kettunen</a:t>
            </a:r>
            <a:endParaRPr lang="en-GB" sz="2800" dirty="0"/>
          </a:p>
        </p:txBody>
      </p:sp>
      <p:sp>
        <p:nvSpPr>
          <p:cNvPr id="4" name="Content Placeholder 3"/>
          <p:cNvSpPr>
            <a:spLocks noGrp="1"/>
          </p:cNvSpPr>
          <p:nvPr>
            <p:ph sz="half" idx="1"/>
          </p:nvPr>
        </p:nvSpPr>
        <p:spPr>
          <a:xfrm>
            <a:off x="457200" y="2060848"/>
            <a:ext cx="3322712" cy="4065315"/>
          </a:xfrm>
          <a:solidFill>
            <a:schemeClr val="tx2">
              <a:lumMod val="20000"/>
              <a:lumOff val="80000"/>
            </a:schemeClr>
          </a:solidFill>
          <a:ln>
            <a:solidFill>
              <a:schemeClr val="tx1">
                <a:lumMod val="75000"/>
                <a:lumOff val="25000"/>
              </a:schemeClr>
            </a:solidFill>
          </a:ln>
        </p:spPr>
        <p:txBody>
          <a:bodyPr>
            <a:normAutofit fontScale="62500" lnSpcReduction="20000"/>
          </a:bodyPr>
          <a:lstStyle/>
          <a:p>
            <a:pPr>
              <a:buNone/>
            </a:pPr>
            <a:r>
              <a:rPr lang="en-GB" dirty="0" smtClean="0"/>
              <a:t>	</a:t>
            </a:r>
          </a:p>
          <a:p>
            <a:pPr>
              <a:buNone/>
            </a:pPr>
            <a:r>
              <a:rPr lang="en-GB" dirty="0" smtClean="0"/>
              <a:t>	</a:t>
            </a:r>
            <a:r>
              <a:rPr lang="en-GB" sz="3200" b="1" dirty="0" smtClean="0">
                <a:solidFill>
                  <a:srgbClr val="FF0000"/>
                </a:solidFill>
              </a:rPr>
              <a:t>I thought I knew … </a:t>
            </a:r>
          </a:p>
          <a:p>
            <a:pPr>
              <a:buNone/>
            </a:pPr>
            <a:endParaRPr lang="en-GB" dirty="0" smtClean="0"/>
          </a:p>
          <a:p>
            <a:pPr>
              <a:buNone/>
            </a:pPr>
            <a:r>
              <a:rPr lang="en-GB" dirty="0" smtClean="0"/>
              <a:t>	that career guidance practitioners did not (would not?) use ICT in their guidance practice – the preferred focus is on face-to-face engagement</a:t>
            </a:r>
          </a:p>
          <a:p>
            <a:endParaRPr lang="en-GB" dirty="0"/>
          </a:p>
        </p:txBody>
      </p:sp>
      <p:sp>
        <p:nvSpPr>
          <p:cNvPr id="5" name="Content Placeholder 4"/>
          <p:cNvSpPr>
            <a:spLocks noGrp="1"/>
          </p:cNvSpPr>
          <p:nvPr>
            <p:ph sz="half" idx="2"/>
          </p:nvPr>
        </p:nvSpPr>
        <p:spPr>
          <a:xfrm>
            <a:off x="4286248" y="2060848"/>
            <a:ext cx="4174184" cy="4582862"/>
          </a:xfrm>
          <a:solidFill>
            <a:schemeClr val="accent2">
              <a:lumMod val="20000"/>
              <a:lumOff val="80000"/>
            </a:schemeClr>
          </a:solidFill>
          <a:ln>
            <a:solidFill>
              <a:schemeClr val="tx1">
                <a:lumMod val="75000"/>
                <a:lumOff val="25000"/>
              </a:schemeClr>
            </a:solidFill>
          </a:ln>
        </p:spPr>
        <p:txBody>
          <a:bodyPr>
            <a:normAutofit fontScale="62500" lnSpcReduction="20000"/>
          </a:bodyPr>
          <a:lstStyle/>
          <a:p>
            <a:pPr>
              <a:buNone/>
            </a:pPr>
            <a:endParaRPr lang="en-GB" dirty="0" smtClean="0"/>
          </a:p>
          <a:p>
            <a:pPr>
              <a:buNone/>
            </a:pPr>
            <a:r>
              <a:rPr lang="en-GB" dirty="0" smtClean="0"/>
              <a:t>	</a:t>
            </a:r>
            <a:r>
              <a:rPr lang="en-GB" sz="3200" b="1" dirty="0" smtClean="0">
                <a:solidFill>
                  <a:srgbClr val="FF0000"/>
                </a:solidFill>
              </a:rPr>
              <a:t>I now know …</a:t>
            </a:r>
          </a:p>
          <a:p>
            <a:pPr>
              <a:buNone/>
            </a:pPr>
            <a:endParaRPr lang="en-GB" dirty="0" smtClean="0"/>
          </a:p>
          <a:p>
            <a:pPr>
              <a:buNone/>
            </a:pPr>
            <a:r>
              <a:rPr lang="en-GB" dirty="0" smtClean="0"/>
              <a:t>	that practitioners ‘were motivated’ to use ICT but the focus was on information and communication when clients themselves are engaged more in social media: </a:t>
            </a:r>
          </a:p>
          <a:p>
            <a:pPr>
              <a:buNone/>
            </a:pPr>
            <a:endParaRPr lang="en-GB" dirty="0" smtClean="0"/>
          </a:p>
          <a:p>
            <a:pPr>
              <a:buNone/>
            </a:pPr>
            <a:r>
              <a:rPr lang="en-GB" dirty="0" smtClean="0"/>
              <a:t>	- practitioners are still only inclined to visit social media rather than engage with clients in it and need strategies to help engage</a:t>
            </a:r>
          </a:p>
          <a:p>
            <a:pPr>
              <a:buNone/>
            </a:pPr>
            <a:endParaRPr lang="en-GB" dirty="0" smtClean="0"/>
          </a:p>
          <a:p>
            <a:pPr>
              <a:buNone/>
            </a:pPr>
            <a:r>
              <a:rPr lang="en-GB" dirty="0" smtClean="0"/>
              <a:t>	- clients may not wish to engage with formal guidance through social media – they use it for something else</a:t>
            </a:r>
            <a:endParaRPr lang="en-GB"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i="1" dirty="0" smtClean="0"/>
              <a:t>Career websites: expectations and limitations</a:t>
            </a:r>
            <a:br>
              <a:rPr lang="en-GB" sz="2800" i="1" dirty="0" smtClean="0"/>
            </a:br>
            <a:r>
              <a:rPr lang="en-GB" sz="2800" dirty="0" smtClean="0"/>
              <a:t>Dr Cathy </a:t>
            </a:r>
            <a:r>
              <a:rPr lang="en-GB" sz="2800" dirty="0" err="1" smtClean="0"/>
              <a:t>Howieson</a:t>
            </a:r>
            <a:endParaRPr lang="en-GB" sz="2800" dirty="0"/>
          </a:p>
        </p:txBody>
      </p:sp>
      <p:sp>
        <p:nvSpPr>
          <p:cNvPr id="3" name="Content Placeholder 2"/>
          <p:cNvSpPr>
            <a:spLocks noGrp="1"/>
          </p:cNvSpPr>
          <p:nvPr>
            <p:ph sz="half" idx="1"/>
          </p:nvPr>
        </p:nvSpPr>
        <p:spPr>
          <a:xfrm>
            <a:off x="457200" y="1600200"/>
            <a:ext cx="3322712" cy="4525963"/>
          </a:xfrm>
          <a:solidFill>
            <a:schemeClr val="tx2">
              <a:lumMod val="20000"/>
              <a:lumOff val="80000"/>
            </a:schemeClr>
          </a:solidFill>
          <a:ln>
            <a:solidFill>
              <a:schemeClr val="tx1">
                <a:lumMod val="75000"/>
                <a:lumOff val="25000"/>
              </a:schemeClr>
            </a:solidFill>
          </a:ln>
        </p:spPr>
        <p:txBody>
          <a:bodyPr>
            <a:normAutofit fontScale="62500" lnSpcReduction="20000"/>
          </a:bodyPr>
          <a:lstStyle/>
          <a:p>
            <a:pPr>
              <a:buNone/>
            </a:pPr>
            <a:endParaRPr lang="en-GB" dirty="0" smtClean="0"/>
          </a:p>
          <a:p>
            <a:pPr>
              <a:buNone/>
            </a:pPr>
            <a:r>
              <a:rPr lang="en-GB" dirty="0" smtClean="0"/>
              <a:t>	</a:t>
            </a:r>
            <a:r>
              <a:rPr lang="en-GB" sz="3200" b="1" dirty="0" smtClean="0">
                <a:solidFill>
                  <a:srgbClr val="FF0000"/>
                </a:solidFill>
              </a:rPr>
              <a:t>I thought I knew …</a:t>
            </a:r>
          </a:p>
          <a:p>
            <a:pPr>
              <a:buNone/>
            </a:pPr>
            <a:r>
              <a:rPr lang="en-GB" dirty="0" smtClean="0"/>
              <a:t>	</a:t>
            </a:r>
          </a:p>
          <a:p>
            <a:pPr>
              <a:buNone/>
            </a:pPr>
            <a:r>
              <a:rPr lang="en-GB" dirty="0" smtClean="0"/>
              <a:t>	that young people would make extensive use of career web sites … it’s the digital world they live in/ where they would go for information</a:t>
            </a:r>
          </a:p>
          <a:p>
            <a:endParaRPr lang="en-GB" dirty="0"/>
          </a:p>
        </p:txBody>
      </p:sp>
      <p:sp>
        <p:nvSpPr>
          <p:cNvPr id="4" name="Content Placeholder 3"/>
          <p:cNvSpPr>
            <a:spLocks noGrp="1"/>
          </p:cNvSpPr>
          <p:nvPr>
            <p:ph sz="half" idx="2"/>
          </p:nvPr>
        </p:nvSpPr>
        <p:spPr>
          <a:xfrm>
            <a:off x="4071934" y="1600200"/>
            <a:ext cx="3668418" cy="4525963"/>
          </a:xfrm>
          <a:solidFill>
            <a:schemeClr val="accent2">
              <a:lumMod val="20000"/>
              <a:lumOff val="80000"/>
            </a:schemeClr>
          </a:solidFill>
          <a:ln>
            <a:solidFill>
              <a:schemeClr val="tx1">
                <a:lumMod val="75000"/>
                <a:lumOff val="25000"/>
              </a:schemeClr>
            </a:solidFill>
          </a:ln>
        </p:spPr>
        <p:txBody>
          <a:bodyPr>
            <a:normAutofit fontScale="62500" lnSpcReduction="20000"/>
          </a:bodyPr>
          <a:lstStyle/>
          <a:p>
            <a:endParaRPr lang="en-GB" dirty="0" smtClean="0"/>
          </a:p>
          <a:p>
            <a:pPr>
              <a:buNone/>
            </a:pPr>
            <a:r>
              <a:rPr lang="en-GB" dirty="0" smtClean="0"/>
              <a:t>	</a:t>
            </a:r>
            <a:r>
              <a:rPr lang="en-GB" sz="3200" b="1" dirty="0" smtClean="0">
                <a:solidFill>
                  <a:srgbClr val="FF0000"/>
                </a:solidFill>
              </a:rPr>
              <a:t>I now know …</a:t>
            </a:r>
          </a:p>
          <a:p>
            <a:pPr>
              <a:buNone/>
            </a:pPr>
            <a:r>
              <a:rPr lang="en-GB" dirty="0" smtClean="0"/>
              <a:t>	</a:t>
            </a:r>
          </a:p>
          <a:p>
            <a:pPr>
              <a:buNone/>
            </a:pPr>
            <a:r>
              <a:rPr lang="en-GB" dirty="0" smtClean="0"/>
              <a:t>	that young people themselves  expect to use a range of sources to explore careers, including the web, but also people: family, career practitioners, teachers</a:t>
            </a:r>
          </a:p>
          <a:p>
            <a:pPr>
              <a:buNone/>
            </a:pPr>
            <a:endParaRPr lang="en-GB" dirty="0" smtClean="0"/>
          </a:p>
          <a:p>
            <a:pPr>
              <a:buNone/>
            </a:pPr>
            <a:r>
              <a:rPr lang="en-GB" dirty="0" smtClean="0"/>
              <a:t>	NEET clients did not focus so much on web resources and direct personal CA contact is valued: social equity issue</a:t>
            </a:r>
          </a:p>
          <a:p>
            <a:pPr>
              <a:buNone/>
            </a:pPr>
            <a:endParaRPr lang="en-GB" dirty="0" smtClean="0"/>
          </a:p>
          <a:p>
            <a:pPr>
              <a:buNone/>
            </a:pPr>
            <a:r>
              <a:rPr lang="en-GB" dirty="0" smtClean="0"/>
              <a:t>	more research needs to be done to demonstrate impact and to explore digital literacy among young people</a:t>
            </a:r>
            <a:endParaRPr lang="en-GB"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i="1" dirty="0" smtClean="0"/>
              <a:t>Inter-Life Project (Where Second Life Meets Real Life)</a:t>
            </a:r>
            <a:br>
              <a:rPr lang="en-GB" sz="2800" i="1" dirty="0" smtClean="0"/>
            </a:br>
            <a:r>
              <a:rPr lang="en-GB" sz="2800" b="1" i="1" dirty="0" smtClean="0"/>
              <a:t> </a:t>
            </a:r>
            <a:r>
              <a:rPr lang="en-GB" sz="2800" dirty="0" smtClean="0"/>
              <a:t>Professor Vic </a:t>
            </a:r>
            <a:r>
              <a:rPr lang="en-GB" sz="2800" dirty="0" err="1" smtClean="0"/>
              <a:t>Lally</a:t>
            </a:r>
            <a:endParaRPr lang="en-GB" sz="2800" dirty="0"/>
          </a:p>
        </p:txBody>
      </p:sp>
      <p:sp>
        <p:nvSpPr>
          <p:cNvPr id="3" name="Content Placeholder 2"/>
          <p:cNvSpPr>
            <a:spLocks noGrp="1"/>
          </p:cNvSpPr>
          <p:nvPr>
            <p:ph sz="half" idx="1"/>
          </p:nvPr>
        </p:nvSpPr>
        <p:spPr>
          <a:xfrm>
            <a:off x="457200" y="1600200"/>
            <a:ext cx="3543296" cy="4525963"/>
          </a:xfrm>
          <a:solidFill>
            <a:schemeClr val="tx2">
              <a:lumMod val="20000"/>
              <a:lumOff val="80000"/>
            </a:schemeClr>
          </a:solidFill>
          <a:ln>
            <a:solidFill>
              <a:schemeClr val="tx1">
                <a:lumMod val="75000"/>
                <a:lumOff val="25000"/>
              </a:schemeClr>
            </a:solidFill>
          </a:ln>
        </p:spPr>
        <p:txBody>
          <a:bodyPr/>
          <a:lstStyle/>
          <a:p>
            <a:endParaRPr lang="en-GB" sz="2000" dirty="0" smtClean="0"/>
          </a:p>
          <a:p>
            <a:pPr>
              <a:buNone/>
            </a:pPr>
            <a:r>
              <a:rPr lang="en-GB" sz="2000" dirty="0" smtClean="0"/>
              <a:t>	</a:t>
            </a:r>
            <a:r>
              <a:rPr lang="en-GB" sz="2000" b="1" dirty="0" smtClean="0">
                <a:solidFill>
                  <a:srgbClr val="FF0000"/>
                </a:solidFill>
              </a:rPr>
              <a:t>I thought I knew … </a:t>
            </a:r>
          </a:p>
          <a:p>
            <a:endParaRPr lang="en-GB" sz="2000" dirty="0" smtClean="0"/>
          </a:p>
          <a:p>
            <a:pPr>
              <a:buNone/>
            </a:pPr>
            <a:r>
              <a:rPr lang="en-GB" sz="2000" dirty="0" smtClean="0"/>
              <a:t>	</a:t>
            </a:r>
            <a:r>
              <a:rPr lang="en-GB" dirty="0" smtClean="0"/>
              <a:t>that </a:t>
            </a:r>
            <a:r>
              <a:rPr lang="en-GB" i="1" dirty="0" smtClean="0"/>
              <a:t>Avatars</a:t>
            </a:r>
            <a:r>
              <a:rPr lang="en-GB" dirty="0" smtClean="0"/>
              <a:t> were figments of James Cameron’s imagination</a:t>
            </a:r>
          </a:p>
          <a:p>
            <a:endParaRPr lang="en-GB" dirty="0"/>
          </a:p>
        </p:txBody>
      </p:sp>
      <p:sp>
        <p:nvSpPr>
          <p:cNvPr id="4" name="Content Placeholder 3"/>
          <p:cNvSpPr>
            <a:spLocks noGrp="1"/>
          </p:cNvSpPr>
          <p:nvPr>
            <p:ph sz="half" idx="2"/>
          </p:nvPr>
        </p:nvSpPr>
        <p:spPr>
          <a:xfrm>
            <a:off x="4357686" y="1600200"/>
            <a:ext cx="3526682" cy="4525963"/>
          </a:xfrm>
          <a:solidFill>
            <a:schemeClr val="accent2">
              <a:lumMod val="20000"/>
              <a:lumOff val="80000"/>
            </a:schemeClr>
          </a:solidFill>
          <a:ln>
            <a:solidFill>
              <a:schemeClr val="tx1">
                <a:lumMod val="75000"/>
                <a:lumOff val="25000"/>
              </a:schemeClr>
            </a:solidFill>
          </a:ln>
        </p:spPr>
        <p:txBody>
          <a:bodyPr/>
          <a:lstStyle/>
          <a:p>
            <a:pPr>
              <a:buNone/>
            </a:pPr>
            <a:endParaRPr lang="en-GB" sz="2000" dirty="0" smtClean="0"/>
          </a:p>
          <a:p>
            <a:pPr>
              <a:buNone/>
            </a:pPr>
            <a:r>
              <a:rPr lang="en-GB" sz="2000" b="1" dirty="0" smtClean="0">
                <a:solidFill>
                  <a:srgbClr val="FF0000"/>
                </a:solidFill>
              </a:rPr>
              <a:t>I now know …</a:t>
            </a:r>
          </a:p>
          <a:p>
            <a:pPr>
              <a:buNone/>
            </a:pPr>
            <a:endParaRPr lang="en-GB" sz="2000" dirty="0" smtClean="0"/>
          </a:p>
          <a:p>
            <a:pPr>
              <a:buNone/>
            </a:pPr>
            <a:r>
              <a:rPr lang="en-GB" sz="2000" dirty="0" smtClean="0"/>
              <a:t>	</a:t>
            </a:r>
            <a:r>
              <a:rPr lang="en-GB" dirty="0" smtClean="0"/>
              <a:t>that only Vic’s </a:t>
            </a:r>
            <a:r>
              <a:rPr lang="en-GB" i="1" dirty="0" smtClean="0"/>
              <a:t>Avatar</a:t>
            </a:r>
            <a:r>
              <a:rPr lang="en-GB" dirty="0" smtClean="0"/>
              <a:t> could have got him through the Scottish weather!</a:t>
            </a:r>
            <a:endParaRPr lang="en-GB"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i="1" dirty="0" smtClean="0"/>
              <a:t>LMI for Career Practitioners – the Scottish Approach</a:t>
            </a:r>
            <a:br>
              <a:rPr lang="en-GB" sz="2800" i="1" dirty="0" smtClean="0"/>
            </a:br>
            <a:r>
              <a:rPr lang="en-GB" sz="2800" dirty="0" smtClean="0"/>
              <a:t>Mark Steell &amp; Janet Moffett</a:t>
            </a:r>
            <a:endParaRPr lang="en-GB" sz="2800" dirty="0"/>
          </a:p>
        </p:txBody>
      </p:sp>
      <p:sp>
        <p:nvSpPr>
          <p:cNvPr id="3" name="Content Placeholder 2"/>
          <p:cNvSpPr>
            <a:spLocks noGrp="1"/>
          </p:cNvSpPr>
          <p:nvPr>
            <p:ph sz="half" idx="1"/>
          </p:nvPr>
        </p:nvSpPr>
        <p:spPr>
          <a:xfrm>
            <a:off x="457200" y="1600200"/>
            <a:ext cx="3538736" cy="4525963"/>
          </a:xfrm>
          <a:solidFill>
            <a:schemeClr val="tx2">
              <a:lumMod val="20000"/>
              <a:lumOff val="80000"/>
            </a:schemeClr>
          </a:solidFill>
          <a:ln>
            <a:solidFill>
              <a:schemeClr val="tx1">
                <a:lumMod val="75000"/>
                <a:lumOff val="25000"/>
              </a:schemeClr>
            </a:solidFill>
          </a:ln>
        </p:spPr>
        <p:txBody>
          <a:bodyPr>
            <a:normAutofit fontScale="25000" lnSpcReduction="20000"/>
          </a:bodyPr>
          <a:lstStyle/>
          <a:p>
            <a:pPr>
              <a:buNone/>
            </a:pPr>
            <a:r>
              <a:rPr lang="en-GB" dirty="0" smtClean="0"/>
              <a:t>	</a:t>
            </a:r>
            <a:r>
              <a:rPr lang="en-GB" sz="8000" b="1" dirty="0" smtClean="0">
                <a:solidFill>
                  <a:srgbClr val="FF0000"/>
                </a:solidFill>
              </a:rPr>
              <a:t>I thought I knew … </a:t>
            </a:r>
          </a:p>
          <a:p>
            <a:pPr>
              <a:buNone/>
            </a:pPr>
            <a:endParaRPr lang="en-GB" dirty="0" smtClean="0"/>
          </a:p>
          <a:p>
            <a:pPr>
              <a:buNone/>
            </a:pPr>
            <a:r>
              <a:rPr lang="en-GB" dirty="0" smtClean="0"/>
              <a:t>	</a:t>
            </a:r>
          </a:p>
          <a:p>
            <a:pPr>
              <a:buNone/>
            </a:pPr>
            <a:r>
              <a:rPr lang="en-GB" sz="5000" dirty="0" smtClean="0"/>
              <a:t>	</a:t>
            </a:r>
            <a:r>
              <a:rPr lang="en-GB" sz="6200" dirty="0" smtClean="0"/>
              <a:t>that it is difficult to use LMI effectively in career guidance practice … where do we source it and how do we make it presentable / useable to clients?</a:t>
            </a:r>
          </a:p>
          <a:p>
            <a:endParaRPr lang="en-GB" dirty="0"/>
          </a:p>
        </p:txBody>
      </p:sp>
      <p:sp>
        <p:nvSpPr>
          <p:cNvPr id="4" name="Content Placeholder 3"/>
          <p:cNvSpPr>
            <a:spLocks noGrp="1"/>
          </p:cNvSpPr>
          <p:nvPr>
            <p:ph sz="half" idx="2"/>
          </p:nvPr>
        </p:nvSpPr>
        <p:spPr>
          <a:xfrm>
            <a:off x="4716016" y="1600200"/>
            <a:ext cx="3456384" cy="4525963"/>
          </a:xfrm>
          <a:solidFill>
            <a:schemeClr val="accent2">
              <a:lumMod val="20000"/>
              <a:lumOff val="80000"/>
            </a:schemeClr>
          </a:solidFill>
          <a:ln>
            <a:solidFill>
              <a:schemeClr val="tx1">
                <a:lumMod val="75000"/>
                <a:lumOff val="25000"/>
              </a:schemeClr>
            </a:solidFill>
          </a:ln>
        </p:spPr>
        <p:txBody>
          <a:bodyPr>
            <a:normAutofit fontScale="25000" lnSpcReduction="20000"/>
          </a:bodyPr>
          <a:lstStyle/>
          <a:p>
            <a:pPr>
              <a:buNone/>
            </a:pPr>
            <a:r>
              <a:rPr lang="en-GB" sz="8000" b="1" dirty="0" smtClean="0">
                <a:solidFill>
                  <a:srgbClr val="FF0000"/>
                </a:solidFill>
              </a:rPr>
              <a:t>I now know …</a:t>
            </a:r>
          </a:p>
          <a:p>
            <a:endParaRPr lang="en-GB" dirty="0" smtClean="0"/>
          </a:p>
          <a:p>
            <a:pPr>
              <a:buNone/>
            </a:pPr>
            <a:r>
              <a:rPr lang="en-GB" dirty="0" smtClean="0"/>
              <a:t>	</a:t>
            </a:r>
          </a:p>
          <a:p>
            <a:pPr>
              <a:buNone/>
            </a:pPr>
            <a:r>
              <a:rPr lang="en-GB" sz="4500" dirty="0" smtClean="0"/>
              <a:t>	</a:t>
            </a:r>
            <a:r>
              <a:rPr lang="en-GB" sz="6200" dirty="0" smtClean="0"/>
              <a:t>that LMI needs to be tailored differently for practitioners and for clients</a:t>
            </a:r>
          </a:p>
          <a:p>
            <a:pPr>
              <a:buNone/>
            </a:pPr>
            <a:endParaRPr lang="en-GB" sz="6200" dirty="0" smtClean="0"/>
          </a:p>
          <a:p>
            <a:pPr>
              <a:buNone/>
            </a:pPr>
            <a:r>
              <a:rPr lang="en-GB" sz="6200" dirty="0" smtClean="0"/>
              <a:t>	that staff need CPD in the application of LMI with clients, career management needs to reflect this and that it is useful to begin this in initial training</a:t>
            </a:r>
          </a:p>
          <a:p>
            <a:pPr>
              <a:buNone/>
            </a:pPr>
            <a:endParaRPr lang="en-GB" sz="6200" dirty="0" smtClean="0"/>
          </a:p>
          <a:p>
            <a:pPr>
              <a:buNone/>
            </a:pPr>
            <a:r>
              <a:rPr lang="en-GB" sz="6200" dirty="0" smtClean="0"/>
              <a:t>	that the web is a perfect resource for profiles, statistics and data (</a:t>
            </a:r>
            <a:r>
              <a:rPr lang="en-GB" sz="6200" i="1" dirty="0" smtClean="0"/>
              <a:t>Research Online</a:t>
            </a:r>
            <a:r>
              <a:rPr lang="en-GB" sz="6200" dirty="0" smtClean="0"/>
              <a:t> in </a:t>
            </a:r>
            <a:r>
              <a:rPr lang="en-GB" sz="6200" i="1" dirty="0" smtClean="0"/>
              <a:t>Skills Development Scotland</a:t>
            </a:r>
            <a:r>
              <a:rPr lang="en-GB" sz="6200" dirty="0" smtClean="0"/>
              <a:t>) on LMI and that this can be as local as you need it to be</a:t>
            </a:r>
          </a:p>
          <a:p>
            <a:pPr>
              <a:buNone/>
            </a:pPr>
            <a:r>
              <a:rPr lang="en-GB" dirty="0" smtClean="0"/>
              <a:t>	</a:t>
            </a:r>
          </a:p>
          <a:p>
            <a:pPr>
              <a:buNone/>
            </a:pPr>
            <a:endParaRPr lang="en-GB" dirty="0" smtClean="0"/>
          </a:p>
          <a:p>
            <a:pPr>
              <a:buNone/>
            </a:pPr>
            <a:r>
              <a:rPr lang="en-GB" dirty="0" smtClean="0"/>
              <a:t>	 </a:t>
            </a:r>
            <a:endParaRPr lang="en-GB"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IE" sz="2800" i="1" dirty="0" smtClean="0"/>
              <a:t>Skills &amp; competencies required by career practitioners to develop internet-based practice</a:t>
            </a:r>
            <a:br>
              <a:rPr lang="en-IE" sz="2800" i="1" dirty="0" smtClean="0"/>
            </a:br>
            <a:r>
              <a:rPr lang="en-IE" sz="2800" dirty="0" smtClean="0"/>
              <a:t>Dr Jenny Bimrose &amp; Dr Sally-Anne Barnes</a:t>
            </a:r>
            <a:endParaRPr lang="en-GB" sz="2800" dirty="0"/>
          </a:p>
        </p:txBody>
      </p:sp>
      <p:sp>
        <p:nvSpPr>
          <p:cNvPr id="3" name="Content Placeholder 2"/>
          <p:cNvSpPr>
            <a:spLocks noGrp="1"/>
          </p:cNvSpPr>
          <p:nvPr>
            <p:ph sz="half" idx="1"/>
          </p:nvPr>
        </p:nvSpPr>
        <p:spPr>
          <a:solidFill>
            <a:schemeClr val="tx2">
              <a:lumMod val="20000"/>
              <a:lumOff val="80000"/>
            </a:schemeClr>
          </a:solidFill>
          <a:ln>
            <a:solidFill>
              <a:schemeClr val="tx1">
                <a:lumMod val="75000"/>
                <a:lumOff val="25000"/>
              </a:schemeClr>
            </a:solidFill>
          </a:ln>
        </p:spPr>
        <p:txBody>
          <a:bodyPr>
            <a:normAutofit fontScale="62500" lnSpcReduction="20000"/>
          </a:bodyPr>
          <a:lstStyle/>
          <a:p>
            <a:pPr>
              <a:buNone/>
            </a:pPr>
            <a:r>
              <a:rPr lang="en-GB" dirty="0" smtClean="0"/>
              <a:t>	</a:t>
            </a:r>
            <a:r>
              <a:rPr lang="en-GB" sz="3200" b="1" dirty="0" smtClean="0">
                <a:solidFill>
                  <a:srgbClr val="FF0000"/>
                </a:solidFill>
              </a:rPr>
              <a:t>I thought I knew … </a:t>
            </a:r>
          </a:p>
          <a:p>
            <a:pPr>
              <a:buNone/>
            </a:pPr>
            <a:endParaRPr lang="en-GB" dirty="0" smtClean="0"/>
          </a:p>
          <a:p>
            <a:pPr>
              <a:buNone/>
            </a:pPr>
            <a:r>
              <a:rPr lang="en-GB" dirty="0" smtClean="0"/>
              <a:t>	</a:t>
            </a:r>
            <a:r>
              <a:rPr lang="en-GB" sz="3200" dirty="0" smtClean="0"/>
              <a:t>that we were doing enough on our postgraduate career guidance programme to introduce students to internet-based practice</a:t>
            </a:r>
          </a:p>
          <a:p>
            <a:endParaRPr lang="en-GB" dirty="0"/>
          </a:p>
        </p:txBody>
      </p:sp>
      <p:sp>
        <p:nvSpPr>
          <p:cNvPr id="4" name="Content Placeholder 3"/>
          <p:cNvSpPr>
            <a:spLocks noGrp="1"/>
          </p:cNvSpPr>
          <p:nvPr>
            <p:ph sz="half" idx="2"/>
          </p:nvPr>
        </p:nvSpPr>
        <p:spPr>
          <a:solidFill>
            <a:schemeClr val="accent2">
              <a:lumMod val="20000"/>
              <a:lumOff val="80000"/>
            </a:schemeClr>
          </a:solidFill>
          <a:ln>
            <a:solidFill>
              <a:schemeClr val="tx1">
                <a:lumMod val="75000"/>
                <a:lumOff val="25000"/>
              </a:schemeClr>
            </a:solidFill>
          </a:ln>
        </p:spPr>
        <p:txBody>
          <a:bodyPr>
            <a:normAutofit fontScale="62500" lnSpcReduction="20000"/>
          </a:bodyPr>
          <a:lstStyle/>
          <a:p>
            <a:pPr>
              <a:buNone/>
            </a:pPr>
            <a:r>
              <a:rPr lang="en-GB" sz="3200" b="1" dirty="0" smtClean="0">
                <a:solidFill>
                  <a:srgbClr val="FF0000"/>
                </a:solidFill>
              </a:rPr>
              <a:t>I now know …</a:t>
            </a:r>
          </a:p>
          <a:p>
            <a:pPr>
              <a:buNone/>
            </a:pPr>
            <a:endParaRPr lang="en-GB" dirty="0" smtClean="0"/>
          </a:p>
          <a:p>
            <a:pPr>
              <a:buNone/>
            </a:pPr>
            <a:r>
              <a:rPr lang="en-GB" dirty="0" smtClean="0"/>
              <a:t>	that the knowledge and skills base of career practitioners may have gaps in relation to ICT but the career guidance workforce is ‘well positioned’ to embrace changes</a:t>
            </a:r>
          </a:p>
          <a:p>
            <a:pPr>
              <a:buNone/>
            </a:pPr>
            <a:endParaRPr lang="en-GB" dirty="0" smtClean="0"/>
          </a:p>
          <a:p>
            <a:pPr>
              <a:buNone/>
            </a:pPr>
            <a:r>
              <a:rPr lang="en-GB" dirty="0" smtClean="0"/>
              <a:t>	that the impact of ICT needs more research; that thought should be given to the theoretical basis for this type of client work</a:t>
            </a:r>
          </a:p>
          <a:p>
            <a:pPr>
              <a:buNone/>
            </a:pPr>
            <a:endParaRPr lang="en-GB" dirty="0" smtClean="0"/>
          </a:p>
          <a:p>
            <a:pPr>
              <a:buNone/>
            </a:pPr>
            <a:r>
              <a:rPr lang="en-GB" dirty="0" smtClean="0"/>
              <a:t>	that multi-media information a priority but face-to-face contact still a preference for young people</a:t>
            </a:r>
          </a:p>
          <a:p>
            <a:pPr>
              <a:buNone/>
            </a:pPr>
            <a:r>
              <a:rPr lang="en-GB" dirty="0" smtClean="0"/>
              <a:t> </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55576" y="404664"/>
            <a:ext cx="8229600" cy="1224136"/>
          </a:xfrm>
        </p:spPr>
        <p:txBody>
          <a:bodyPr>
            <a:normAutofit fontScale="90000"/>
          </a:bodyPr>
          <a:lstStyle/>
          <a:p>
            <a:r>
              <a:rPr lang="en-GB" sz="3100" i="1" dirty="0" smtClean="0"/>
              <a:t>merging and potential uses of ICT to enhance career practice</a:t>
            </a:r>
            <a:br>
              <a:rPr lang="en-GB" sz="3100" i="1" dirty="0" smtClean="0"/>
            </a:br>
            <a:r>
              <a:rPr lang="en-GB" sz="3100" dirty="0" smtClean="0"/>
              <a:t>Martin McDermott with Rob Doyle</a:t>
            </a:r>
            <a:r>
              <a:rPr lang="en-GB" i="1" dirty="0" smtClean="0"/>
              <a:t/>
            </a:r>
            <a:br>
              <a:rPr lang="en-GB" i="1" dirty="0" smtClean="0"/>
            </a:br>
            <a:endParaRPr lang="en-GB" sz="3100" dirty="0"/>
          </a:p>
        </p:txBody>
      </p:sp>
      <p:sp>
        <p:nvSpPr>
          <p:cNvPr id="3" name="Content Placeholder 2"/>
          <p:cNvSpPr>
            <a:spLocks noGrp="1"/>
          </p:cNvSpPr>
          <p:nvPr>
            <p:ph sz="half" idx="1"/>
          </p:nvPr>
        </p:nvSpPr>
        <p:spPr>
          <a:xfrm>
            <a:off x="457200" y="1772816"/>
            <a:ext cx="4038600" cy="4353347"/>
          </a:xfrm>
          <a:solidFill>
            <a:schemeClr val="tx2">
              <a:lumMod val="20000"/>
              <a:lumOff val="80000"/>
            </a:schemeClr>
          </a:solidFill>
          <a:ln>
            <a:solidFill>
              <a:schemeClr val="tx1">
                <a:lumMod val="75000"/>
                <a:lumOff val="25000"/>
              </a:schemeClr>
            </a:solidFill>
          </a:ln>
        </p:spPr>
        <p:txBody>
          <a:bodyPr>
            <a:normAutofit fontScale="85000" lnSpcReduction="20000"/>
          </a:bodyPr>
          <a:lstStyle/>
          <a:p>
            <a:pPr>
              <a:buNone/>
            </a:pPr>
            <a:r>
              <a:rPr lang="en-GB" dirty="0" smtClean="0"/>
              <a:t>	</a:t>
            </a:r>
            <a:r>
              <a:rPr lang="en-GB" sz="2000" b="1" dirty="0" smtClean="0">
                <a:solidFill>
                  <a:srgbClr val="FF0000"/>
                </a:solidFill>
              </a:rPr>
              <a:t>I thought I knew … </a:t>
            </a:r>
          </a:p>
          <a:p>
            <a:pPr>
              <a:buNone/>
            </a:pPr>
            <a:endParaRPr lang="en-GB" dirty="0" smtClean="0"/>
          </a:p>
          <a:p>
            <a:pPr>
              <a:buNone/>
            </a:pPr>
            <a:r>
              <a:rPr lang="en-GB" dirty="0" smtClean="0"/>
              <a:t>	that ICT was going to dominate career guidance practice</a:t>
            </a:r>
          </a:p>
          <a:p>
            <a:endParaRPr lang="en-GB" dirty="0"/>
          </a:p>
        </p:txBody>
      </p:sp>
      <p:sp>
        <p:nvSpPr>
          <p:cNvPr id="4" name="Content Placeholder 3"/>
          <p:cNvSpPr>
            <a:spLocks noGrp="1"/>
          </p:cNvSpPr>
          <p:nvPr>
            <p:ph sz="half" idx="2"/>
          </p:nvPr>
        </p:nvSpPr>
        <p:spPr>
          <a:xfrm>
            <a:off x="4648200" y="1772816"/>
            <a:ext cx="4038600" cy="4353347"/>
          </a:xfrm>
          <a:solidFill>
            <a:schemeClr val="accent2">
              <a:lumMod val="20000"/>
              <a:lumOff val="80000"/>
            </a:schemeClr>
          </a:solidFill>
          <a:ln>
            <a:solidFill>
              <a:schemeClr val="tx1">
                <a:lumMod val="75000"/>
                <a:lumOff val="25000"/>
              </a:schemeClr>
            </a:solidFill>
          </a:ln>
        </p:spPr>
        <p:txBody>
          <a:bodyPr>
            <a:normAutofit fontScale="85000" lnSpcReduction="20000"/>
          </a:bodyPr>
          <a:lstStyle/>
          <a:p>
            <a:pPr>
              <a:buNone/>
            </a:pPr>
            <a:r>
              <a:rPr lang="en-GB" dirty="0" smtClean="0"/>
              <a:t>	</a:t>
            </a:r>
            <a:r>
              <a:rPr lang="en-GB" sz="2000" b="1" dirty="0" smtClean="0">
                <a:solidFill>
                  <a:srgbClr val="FF0000"/>
                </a:solidFill>
              </a:rPr>
              <a:t>I now know …</a:t>
            </a:r>
          </a:p>
          <a:p>
            <a:pPr>
              <a:buNone/>
            </a:pPr>
            <a:endParaRPr lang="en-GB" sz="2000" b="1" dirty="0" smtClean="0">
              <a:solidFill>
                <a:srgbClr val="FF0000"/>
              </a:solidFill>
            </a:endParaRPr>
          </a:p>
          <a:p>
            <a:pPr>
              <a:buNone/>
            </a:pPr>
            <a:r>
              <a:rPr lang="en-GB" dirty="0" smtClean="0"/>
              <a:t>	that ICT can enhance careers service work</a:t>
            </a:r>
          </a:p>
          <a:p>
            <a:pPr>
              <a:buNone/>
            </a:pPr>
            <a:endParaRPr lang="en-GB" dirty="0" smtClean="0"/>
          </a:p>
          <a:p>
            <a:pPr>
              <a:buNone/>
            </a:pPr>
            <a:r>
              <a:rPr lang="en-GB" dirty="0" smtClean="0"/>
              <a:t>	that a mix of delivery channels, including face-to-face, and self-help, is essential in order to reach all clients</a:t>
            </a:r>
          </a:p>
          <a:p>
            <a:pPr>
              <a:buNone/>
            </a:pPr>
            <a:endParaRPr lang="en-GB" dirty="0" smtClean="0"/>
          </a:p>
          <a:p>
            <a:pPr>
              <a:buNone/>
            </a:pPr>
            <a:r>
              <a:rPr lang="en-GB" dirty="0" smtClean="0"/>
              <a:t>	about the Careers Wales web site			</a:t>
            </a:r>
          </a:p>
          <a:p>
            <a:endParaRPr lang="en-GB"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GB" dirty="0" smtClean="0"/>
              <a:t>General conclusions</a:t>
            </a:r>
            <a:endParaRPr lang="en-GB" dirty="0"/>
          </a:p>
        </p:txBody>
      </p:sp>
      <p:sp>
        <p:nvSpPr>
          <p:cNvPr id="6" name="Content Placeholder 5"/>
          <p:cNvSpPr>
            <a:spLocks noGrp="1"/>
          </p:cNvSpPr>
          <p:nvPr>
            <p:ph idx="1"/>
          </p:nvPr>
        </p:nvSpPr>
        <p:spPr/>
        <p:txBody>
          <a:bodyPr>
            <a:normAutofit fontScale="70000" lnSpcReduction="20000"/>
          </a:bodyPr>
          <a:lstStyle/>
          <a:p>
            <a:pPr>
              <a:buFont typeface="Wingdings" pitchFamily="2" charset="2"/>
              <a:buNone/>
              <a:defRPr/>
            </a:pPr>
            <a:endParaRPr lang="en-GB" dirty="0" smtClean="0"/>
          </a:p>
          <a:p>
            <a:pPr>
              <a:defRPr/>
            </a:pPr>
            <a:r>
              <a:rPr lang="en-GB" dirty="0" smtClean="0"/>
              <a:t>Key is linking policy, research and practice (</a:t>
            </a:r>
            <a:r>
              <a:rPr lang="en-GB" dirty="0" err="1" smtClean="0"/>
              <a:t>Raimo</a:t>
            </a:r>
            <a:r>
              <a:rPr lang="en-GB" dirty="0" smtClean="0"/>
              <a:t> and John’s ‘</a:t>
            </a:r>
            <a:r>
              <a:rPr lang="en-GB" dirty="0" err="1" smtClean="0"/>
              <a:t>trialogue</a:t>
            </a:r>
            <a:r>
              <a:rPr lang="en-GB" dirty="0" smtClean="0"/>
              <a:t>’)</a:t>
            </a:r>
          </a:p>
          <a:p>
            <a:pPr>
              <a:defRPr/>
            </a:pPr>
            <a:endParaRPr lang="en-GB" dirty="0" smtClean="0"/>
          </a:p>
          <a:p>
            <a:pPr>
              <a:defRPr/>
            </a:pPr>
            <a:r>
              <a:rPr lang="en-GB" dirty="0" smtClean="0"/>
              <a:t>Key is addressing staff development needs</a:t>
            </a:r>
          </a:p>
          <a:p>
            <a:pPr>
              <a:defRPr/>
            </a:pPr>
            <a:endParaRPr lang="en-GB" dirty="0" smtClean="0"/>
          </a:p>
          <a:p>
            <a:pPr>
              <a:defRPr/>
            </a:pPr>
            <a:r>
              <a:rPr lang="en-GB" dirty="0" smtClean="0"/>
              <a:t>Key is more research into use of web based resources </a:t>
            </a:r>
          </a:p>
          <a:p>
            <a:pPr>
              <a:buNone/>
              <a:defRPr/>
            </a:pPr>
            <a:endParaRPr lang="en-GB" dirty="0" smtClean="0"/>
          </a:p>
          <a:p>
            <a:pPr>
              <a:defRPr/>
            </a:pPr>
            <a:r>
              <a:rPr lang="en-GB" dirty="0" smtClean="0"/>
              <a:t>Some aspects are contested – digital technology is not a panacea - there is much to do to make it work for us and there are significant challenges in meeting the needs of our clients through the use of ICT as part of a blended approach to service provision</a:t>
            </a:r>
          </a:p>
          <a:p>
            <a:pPr marL="0" indent="0">
              <a:buNone/>
              <a:defRPr/>
            </a:pPr>
            <a:endParaRPr lang="en-GB" dirty="0" smtClean="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274638"/>
            <a:ext cx="8229600" cy="5386610"/>
          </a:xfrm>
        </p:spPr>
        <p:txBody>
          <a:bodyPr/>
          <a:lstStyle/>
          <a:p>
            <a:r>
              <a:rPr lang="en-GB" dirty="0" smtClean="0"/>
              <a:t>Go to </a:t>
            </a:r>
            <a:r>
              <a:rPr lang="en-GB" dirty="0" err="1" smtClean="0"/>
              <a:t>Cloudworks</a:t>
            </a:r>
            <a:r>
              <a:rPr lang="en-GB" dirty="0" smtClean="0"/>
              <a:t> to see content of this 4</a:t>
            </a:r>
            <a:r>
              <a:rPr lang="en-GB" baseline="30000" dirty="0" smtClean="0"/>
              <a:t>th</a:t>
            </a:r>
            <a:r>
              <a:rPr lang="en-GB" dirty="0" smtClean="0"/>
              <a:t> ESRC seminar and contribute your comments:</a:t>
            </a:r>
            <a:br>
              <a:rPr lang="en-GB" dirty="0" smtClean="0"/>
            </a:br>
            <a:r>
              <a:rPr lang="en-GB" dirty="0" smtClean="0"/>
              <a:t/>
            </a:r>
            <a:br>
              <a:rPr lang="en-GB" dirty="0" smtClean="0"/>
            </a:br>
            <a:r>
              <a:rPr lang="en-GB" dirty="0" smtClean="0">
                <a:hlinkClick r:id="rId2"/>
              </a:rPr>
              <a:t>http://cloudworks.ac.uk/cloud/view/5725</a:t>
            </a:r>
            <a:endParaRPr lang="en-GB"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304</TotalTime>
  <Words>177</Words>
  <Application>Microsoft Office PowerPoint</Application>
  <PresentationFormat>On-screen Show (4:3)</PresentationFormat>
  <Paragraphs>85</Paragraphs>
  <Slides>9</Slides>
  <Notes>0</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Office Theme</vt:lpstr>
      <vt:lpstr>  ESRC Seminar 4   Digital technologies - emerging and potential uses to deliver enhanced careers practice  summary of presentations by Graham Allan Lecturer in Career Guidance and Development University of the West of Scotland </vt:lpstr>
      <vt:lpstr>The perceived role of technology and social media in career guidance among practitioners who are experienced internet users: chances and challenges  Dr. Raimo Vuorinen &amp; Jaana Kettunen</vt:lpstr>
      <vt:lpstr>Career websites: expectations and limitations Dr Cathy Howieson</vt:lpstr>
      <vt:lpstr>Inter-Life Project (Where Second Life Meets Real Life)  Professor Vic Lally</vt:lpstr>
      <vt:lpstr>LMI for Career Practitioners – the Scottish Approach Mark Steell &amp; Janet Moffett</vt:lpstr>
      <vt:lpstr>Skills &amp; competencies required by career practitioners to develop internet-based practice Dr Jenny Bimrose &amp; Dr Sally-Anne Barnes</vt:lpstr>
      <vt:lpstr>merging and potential uses of ICT to enhance career practice Martin McDermott with Rob Doyle </vt:lpstr>
      <vt:lpstr>General conclusions</vt:lpstr>
      <vt:lpstr>Go to Cloudworks to see content of this 4th ESRC seminar and contribute your comments:  http://cloudworks.ac.uk/cloud/view/5725</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Paul Martin</dc:title>
  <dc:creator>GJK</dc:creator>
  <cp:lastModifiedBy>GJK</cp:lastModifiedBy>
  <cp:revision>52</cp:revision>
  <dcterms:created xsi:type="dcterms:W3CDTF">2011-11-20T13:34:45Z</dcterms:created>
  <dcterms:modified xsi:type="dcterms:W3CDTF">2011-11-30T16:57:27Z</dcterms:modified>
</cp:coreProperties>
</file>