
<file path=[Content_Types].xml><?xml version="1.0" encoding="utf-8"?>
<Types xmlns="http://schemas.openxmlformats.org/package/2006/content-types">
  <Default Extension="emf" ContentType="image/x-emf"/>
  <Default Extension="docx" ContentType="application/vnd.openxmlformats-officedocument.wordprocessingml.document"/>
  <Default Extension="rels" ContentType="application/vnd.openxmlformats-package.relationships+xml"/>
  <Default Extension="xml" ContentType="application/xml"/>
  <Default Extension="jpeg" ContentType="image/jpeg"/>
  <Default Extension="vml" ContentType="application/vnd.openxmlformats-officedocument.vmlDrawing"/>
  <Default Extension="png" ContentType="image/png"/>
  <Default Extension="bin" ContentType="application/vnd.openxmlformats-officedocument.presentationml.printerSettings"/>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60" r:id="rId3"/>
    <p:sldId id="261" r:id="rId4"/>
    <p:sldId id="274" r:id="rId5"/>
    <p:sldId id="262" r:id="rId6"/>
    <p:sldId id="277" r:id="rId7"/>
    <p:sldId id="276" r:id="rId8"/>
    <p:sldId id="263" r:id="rId9"/>
    <p:sldId id="264" r:id="rId10"/>
    <p:sldId id="265" r:id="rId11"/>
    <p:sldId id="266" r:id="rId12"/>
    <p:sldId id="268" r:id="rId13"/>
    <p:sldId id="290" r:id="rId14"/>
    <p:sldId id="273" r:id="rId15"/>
    <p:sldId id="278" r:id="rId16"/>
    <p:sldId id="279" r:id="rId17"/>
    <p:sldId id="284" r:id="rId18"/>
    <p:sldId id="291" r:id="rId19"/>
    <p:sldId id="292" r:id="rId20"/>
    <p:sldId id="267" r:id="rId21"/>
    <p:sldId id="258" r:id="rId22"/>
    <p:sldId id="280" r:id="rId23"/>
    <p:sldId id="281" r:id="rId24"/>
    <p:sldId id="259" r:id="rId25"/>
    <p:sldId id="282" r:id="rId26"/>
    <p:sldId id="269" r:id="rId27"/>
    <p:sldId id="270" r:id="rId28"/>
    <p:sldId id="271" r:id="rId29"/>
    <p:sldId id="272" r:id="rId30"/>
    <p:sldId id="257" r:id="rId31"/>
    <p:sldId id="289" r:id="rId32"/>
    <p:sldId id="287" r:id="rId33"/>
    <p:sldId id="286" r:id="rId34"/>
    <p:sldId id="288" r:id="rId35"/>
    <p:sldId id="285"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532" autoAdjust="0"/>
  </p:normalViewPr>
  <p:slideViewPr>
    <p:cSldViewPr snapToGrid="0" snapToObjects="1">
      <p:cViewPr varScale="1">
        <p:scale>
          <a:sx n="113" d="100"/>
          <a:sy n="113" d="100"/>
        </p:scale>
        <p:origin x="-2784" y="-96"/>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presProps" Target="presProps.xml"/><Relationship Id="rId40" Type="http://schemas.openxmlformats.org/officeDocument/2006/relationships/viewProps" Target="viewProps.xml"/><Relationship Id="rId7" Type="http://schemas.openxmlformats.org/officeDocument/2006/relationships/slide" Target="slides/slide6.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tableStyles" Target="tableStyles.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printerSettings" Target="printerSettings/printerSettings1.bin"/><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BC84E-62C4-BD48-A6E6-55C72C32230E}" type="datetimeFigureOut">
              <a:rPr lang="en-US" smtClean="0"/>
              <a:pPr/>
              <a:t>20/06/2012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C025B6-1773-954F-880E-5D23C782FBB5}" type="slidenum">
              <a:rPr lang="en-US" smtClean="0"/>
              <a:pPr/>
              <a:t>‹#›</a:t>
            </a:fld>
            <a:endParaRPr lang="en-US"/>
          </a:p>
        </p:txBody>
      </p:sp>
    </p:spTree>
    <p:extLst>
      <p:ext uri="{BB962C8B-B14F-4D97-AF65-F5344CB8AC3E}">
        <p14:creationId xmlns:p14="http://schemas.microsoft.com/office/powerpoint/2010/main" val="30052340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E6FCE7EE-5BFC-464D-8A69-119E3BE7DC18}" type="slidenum">
              <a:rPr lang="en-US"/>
              <a:pPr/>
              <a:t>4</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24D181E2-2079-6640-8538-97535A6A2B1C}" type="slidenum">
              <a:rPr lang="en-US"/>
              <a:pPr/>
              <a:t>7</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C025B6-1773-954F-880E-5D23C782FBB5}"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800" dirty="0" smtClean="0"/>
          </a:p>
          <a:p>
            <a:r>
              <a:rPr lang="en-US" sz="1800" dirty="0" smtClean="0"/>
              <a:t>Communities</a:t>
            </a:r>
            <a:r>
              <a:rPr lang="en-US" sz="1800" baseline="0" dirty="0" smtClean="0"/>
              <a:t> of Practice is about people working on a shared enterprise with shared values derived from that practice.  The practice can be partly represented through the </a:t>
            </a:r>
            <a:r>
              <a:rPr lang="en-US" sz="1800" baseline="0" dirty="0" err="1" smtClean="0"/>
              <a:t>artefacts</a:t>
            </a:r>
            <a:r>
              <a:rPr lang="en-US" sz="1800" baseline="0" dirty="0" smtClean="0"/>
              <a:t> it creates.   </a:t>
            </a:r>
            <a:endParaRPr lang="en-US" sz="1800" dirty="0" smtClean="0"/>
          </a:p>
          <a:p>
            <a:endParaRPr lang="en-US" sz="1800" dirty="0" smtClean="0"/>
          </a:p>
          <a:p>
            <a:r>
              <a:rPr lang="en-US" sz="1800" dirty="0" smtClean="0"/>
              <a:t>People may be members of more than one activity system for example, Interlife, home, school.  We contend</a:t>
            </a:r>
            <a:r>
              <a:rPr lang="en-US" sz="1800" baseline="0" dirty="0" smtClean="0"/>
              <a:t> that p</a:t>
            </a:r>
            <a:r>
              <a:rPr lang="en-US" sz="1800" dirty="0" smtClean="0"/>
              <a:t>oints of conflicts between activity systems may be the locus of creativity; </a:t>
            </a:r>
            <a:r>
              <a:rPr lang="en-US" sz="1800" baseline="0" dirty="0" smtClean="0"/>
              <a:t>participants might want to share issues or happenings from the school </a:t>
            </a:r>
          </a:p>
          <a:p>
            <a:r>
              <a:rPr lang="en-US" sz="1800" baseline="0" dirty="0" smtClean="0"/>
              <a:t>Context in the Interlife context and this may result in creative activity.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BC025B6-1773-954F-880E-5D23C782FBB5}" type="slidenum">
              <a:rPr lang="en-US" smtClean="0"/>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a:t>
            </a:r>
            <a:r>
              <a:rPr lang="en-US" baseline="0" dirty="0" smtClean="0"/>
              <a:t> one of the </a:t>
            </a:r>
            <a:r>
              <a:rPr lang="en-US" baseline="0" dirty="0" err="1" smtClean="0"/>
              <a:t>customised</a:t>
            </a:r>
            <a:r>
              <a:rPr lang="en-US" baseline="0" dirty="0" smtClean="0"/>
              <a:t> spaces, a stage hosting a wide range of tools and resources.  Here members of the group are sitting  down to an early  meeting to try and agree the use of the space.</a:t>
            </a:r>
            <a:endParaRPr lang="en-US" dirty="0"/>
          </a:p>
        </p:txBody>
      </p:sp>
      <p:sp>
        <p:nvSpPr>
          <p:cNvPr id="4" name="Slide Number Placeholder 3"/>
          <p:cNvSpPr>
            <a:spLocks noGrp="1"/>
          </p:cNvSpPr>
          <p:nvPr>
            <p:ph type="sldNum" sz="quarter" idx="10"/>
          </p:nvPr>
        </p:nvSpPr>
        <p:spPr/>
        <p:txBody>
          <a:bodyPr/>
          <a:lstStyle/>
          <a:p>
            <a:fld id="{EBC025B6-1773-954F-880E-5D23C782FBB5}" type="slidenum">
              <a:rPr lang="en-US" smtClean="0"/>
              <a:pPr/>
              <a:t>21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C025B6-1773-954F-880E-5D23C782FBB5}" type="slidenum">
              <a:rPr lang="en-US" smtClean="0"/>
              <a:pPr/>
              <a:t>25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Sapphire Cyberstar t</a:t>
            </a:r>
            <a:r>
              <a:rPr lang="en-US" dirty="0" smtClean="0"/>
              <a:t>ouring on a turtle created by someone else.</a:t>
            </a:r>
            <a:r>
              <a:rPr lang="en-US" baseline="0" dirty="0" smtClean="0"/>
              <a:t>  In the background  you can see buildings created by co-researchers and students.  </a:t>
            </a:r>
          </a:p>
          <a:p>
            <a:endParaRPr lang="en-US" baseline="0" dirty="0" smtClean="0"/>
          </a:p>
          <a:p>
            <a:r>
              <a:rPr lang="en-US" baseline="0" dirty="0" smtClean="0"/>
              <a:t>Cyberstar dressed herself in the way that she wasn’t allowed to in her foster home.</a:t>
            </a:r>
            <a:endParaRPr lang="en-US" dirty="0"/>
          </a:p>
        </p:txBody>
      </p:sp>
      <p:sp>
        <p:nvSpPr>
          <p:cNvPr id="4" name="Slide Number Placeholder 3"/>
          <p:cNvSpPr>
            <a:spLocks noGrp="1"/>
          </p:cNvSpPr>
          <p:nvPr>
            <p:ph type="sldNum" sz="quarter" idx="10"/>
          </p:nvPr>
        </p:nvSpPr>
        <p:spPr/>
        <p:txBody>
          <a:bodyPr/>
          <a:lstStyle/>
          <a:p>
            <a:fld id="{EBC025B6-1773-954F-880E-5D23C782FBB5}" type="slidenum">
              <a:rPr lang="en-US" smtClean="0"/>
              <a:pPr/>
              <a:t>26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Zac</a:t>
            </a:r>
            <a:r>
              <a:rPr lang="en-US" dirty="0" smtClean="0"/>
              <a:t> was interesting in programming</a:t>
            </a:r>
            <a:r>
              <a:rPr lang="en-US" baseline="0" dirty="0" smtClean="0"/>
              <a:t> </a:t>
            </a:r>
            <a:r>
              <a:rPr lang="en-US" baseline="0" dirty="0" err="1" smtClean="0"/>
              <a:t>artefacts,but</a:t>
            </a:r>
            <a:r>
              <a:rPr lang="en-US" baseline="0" dirty="0" smtClean="0"/>
              <a:t> he also expressed his creativity by making a tutorial video of which these are 2 screen shots.  He produces a guide on how to work and live on </a:t>
            </a:r>
            <a:r>
              <a:rPr lang="en-US" baseline="0" dirty="0" err="1" smtClean="0"/>
              <a:t>interlife</a:t>
            </a:r>
            <a:r>
              <a:rPr lang="en-US" baseline="0" dirty="0" smtClean="0"/>
              <a:t> </a:t>
            </a:r>
            <a:r>
              <a:rPr lang="en-US" baseline="0" dirty="0" err="1" smtClean="0"/>
              <a:t>isalnd</a:t>
            </a:r>
            <a:r>
              <a:rPr lang="en-US" baseline="0" dirty="0" smtClean="0"/>
              <a:t>.</a:t>
            </a:r>
          </a:p>
          <a:p>
            <a:endParaRPr lang="en-US" baseline="0" dirty="0" smtClean="0"/>
          </a:p>
          <a:p>
            <a:r>
              <a:rPr lang="en-US" baseline="0" dirty="0" smtClean="0"/>
              <a:t>These are examples - there are many others-  of young people engaged in creative enterprise in order to </a:t>
            </a:r>
            <a:r>
              <a:rPr lang="en-US" baseline="0" dirty="0" err="1" smtClean="0"/>
              <a:t>realise</a:t>
            </a:r>
            <a:r>
              <a:rPr lang="en-US" baseline="0" dirty="0" smtClean="0"/>
              <a:t> their own agendas - not those of the adults they were working with.  They involved the adults but the point is that they were </a:t>
            </a:r>
            <a:r>
              <a:rPr lang="en-US" baseline="0" dirty="0" err="1" smtClean="0"/>
              <a:t>realising</a:t>
            </a:r>
            <a:r>
              <a:rPr lang="en-US" baseline="0" dirty="0" smtClean="0"/>
              <a:t> their own agenda creatively.</a:t>
            </a:r>
          </a:p>
        </p:txBody>
      </p:sp>
      <p:sp>
        <p:nvSpPr>
          <p:cNvPr id="4" name="Slide Number Placeholder 3"/>
          <p:cNvSpPr>
            <a:spLocks noGrp="1"/>
          </p:cNvSpPr>
          <p:nvPr>
            <p:ph type="sldNum" sz="quarter" idx="10"/>
          </p:nvPr>
        </p:nvSpPr>
        <p:spPr/>
        <p:txBody>
          <a:bodyPr/>
          <a:lstStyle/>
          <a:p>
            <a:fld id="{EBC025B6-1773-954F-880E-5D23C782FBB5}" type="slidenum">
              <a:rPr lang="en-US" smtClean="0"/>
              <a:pPr/>
              <a:t>28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C025B6-1773-954F-880E-5D23C782FBB5}" type="slidenum">
              <a:rPr lang="en-US" smtClean="0"/>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F518B75-EDA9-3343-B1A2-D98FA47718F1}" type="datetimeFigureOut">
              <a:rPr lang="en-US" smtClean="0"/>
              <a:pPr/>
              <a:t>20/06/2012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02D933-7E66-894F-8437-0B26483824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518B75-EDA9-3343-B1A2-D98FA47718F1}" type="datetimeFigureOut">
              <a:rPr lang="en-US" smtClean="0"/>
              <a:pPr/>
              <a:t>20/06/2012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02D933-7E66-894F-8437-0B26483824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image" Target="../media/image2.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5.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9.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10.tif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12.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tlrp.org/tel/inter-lif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4" Type="http://schemas.openxmlformats.org/officeDocument/2006/relationships/image" Target="../media/image14.pn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package" Target="../embeddings/Microsoft_Word_Document1.docx"/></Relationships>
</file>

<file path=ppt/slides/_rels/slide32.xml.rels><?xml version="1.0" encoding="UTF-8" standalone="yes"?>
<Relationships xmlns="http://schemas.openxmlformats.org/package/2006/relationships"><Relationship Id="rId4" Type="http://schemas.openxmlformats.org/officeDocument/2006/relationships/image" Target="../media/image15.png"/><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package" Target="../embeddings/Microsoft_Word_Document2.docx"/></Relationships>
</file>

<file path=ppt/slides/_rels/slide3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4" Type="http://schemas.openxmlformats.org/officeDocument/2006/relationships/image" Target="../media/image17.png"/><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package" Target="../embeddings/Microsoft_Word_Document3.docx"/></Relationships>
</file>

<file path=ppt/slides/_rels/slide3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1902" y="1753131"/>
            <a:ext cx="7842250" cy="3989496"/>
          </a:xfrm>
        </p:spPr>
        <p:txBody>
          <a:bodyPr>
            <a:normAutofit fontScale="90000"/>
          </a:bodyPr>
          <a:lstStyle/>
          <a:p>
            <a:pPr>
              <a:spcAft>
                <a:spcPts val="0"/>
              </a:spcAft>
            </a:pPr>
            <a:r>
              <a:rPr lang="en-GB" b="1" i="1" dirty="0" smtClean="0"/>
              <a:t/>
            </a:r>
            <a:br>
              <a:rPr lang="en-GB" b="1" i="1" dirty="0" smtClean="0"/>
            </a:br>
            <a:r>
              <a:rPr lang="en-GB" b="1" i="1" dirty="0" smtClean="0"/>
              <a:t/>
            </a:r>
            <a:br>
              <a:rPr lang="en-GB" b="1" i="1" dirty="0" smtClean="0"/>
            </a:br>
            <a:r>
              <a:rPr lang="en-GB" b="1" i="1" dirty="0"/>
              <a:t/>
            </a:r>
            <a:br>
              <a:rPr lang="en-GB" b="1" i="1" dirty="0"/>
            </a:br>
            <a:r>
              <a:rPr lang="en-GB" sz="3600" b="1" dirty="0" smtClean="0">
                <a:latin typeface="Cambria"/>
                <a:ea typeface="ＭＳ 明朝"/>
                <a:cs typeface="Times New Roman"/>
              </a:rPr>
              <a:t>The</a:t>
            </a:r>
            <a:r>
              <a:rPr lang="en-GB" sz="3600" b="1" dirty="0">
                <a:latin typeface="Cambria"/>
                <a:ea typeface="ＭＳ 明朝"/>
                <a:cs typeface="Times New Roman"/>
              </a:rPr>
              <a:t> Inter-Life Project: investigating the potential of virtual worlds to assist young people with key life changes and transitions</a:t>
            </a:r>
            <a:r>
              <a:rPr lang="en-GB" sz="3600" dirty="0">
                <a:latin typeface="Cambria"/>
                <a:ea typeface="ＭＳ 明朝"/>
                <a:cs typeface="Times New Roman"/>
              </a:rPr>
              <a:t/>
            </a:r>
            <a:br>
              <a:rPr lang="en-GB" sz="3600" dirty="0">
                <a:latin typeface="Cambria"/>
                <a:ea typeface="ＭＳ 明朝"/>
                <a:cs typeface="Times New Roman"/>
              </a:rPr>
            </a:br>
            <a:r>
              <a:rPr lang="en-GB" sz="2667" b="1" i="1" dirty="0" smtClean="0"/>
              <a:t/>
            </a:r>
            <a:br>
              <a:rPr lang="en-GB" sz="2667" b="1" i="1" dirty="0" smtClean="0"/>
            </a:br>
            <a:r>
              <a:rPr lang="en-GB" sz="2667" dirty="0"/>
              <a:t>Professor Vic </a:t>
            </a:r>
            <a:r>
              <a:rPr lang="en-GB" sz="2667" dirty="0" smtClean="0"/>
              <a:t>Lally </a:t>
            </a:r>
            <a:br>
              <a:rPr lang="en-GB" sz="2667" dirty="0" smtClean="0"/>
            </a:br>
            <a:r>
              <a:rPr lang="en-GB" sz="2667" dirty="0" smtClean="0"/>
              <a:t>University of Glasgow</a:t>
            </a:r>
            <a:br>
              <a:rPr lang="en-GB" sz="2667" dirty="0" smtClean="0"/>
            </a:br>
            <a:r>
              <a:rPr lang="en-GB" sz="2667" dirty="0" smtClean="0"/>
              <a:t>[Co-Authors: </a:t>
            </a:r>
            <a:r>
              <a:rPr lang="en-GB" sz="2667" dirty="0"/>
              <a:t>Dr Madeleine </a:t>
            </a:r>
            <a:r>
              <a:rPr lang="en-GB" sz="2667" dirty="0" smtClean="0"/>
              <a:t>Sclater]</a:t>
            </a:r>
            <a:r>
              <a:rPr lang="en-GB" dirty="0" smtClean="0"/>
              <a:t/>
            </a:r>
            <a:br>
              <a:rPr lang="en-GB" dirty="0" smtClean="0"/>
            </a:br>
            <a:r>
              <a:rPr lang="en-GB" dirty="0" smtClean="0"/>
              <a:t/>
            </a:r>
            <a:br>
              <a:rPr lang="en-GB" dirty="0" smtClean="0"/>
            </a:br>
            <a:endParaRPr lang="en-GB" sz="2222" dirty="0">
              <a:solidFill>
                <a:schemeClr val="tx1">
                  <a:lumMod val="65000"/>
                  <a:lumOff val="35000"/>
                </a:schemeClr>
              </a:solidFill>
            </a:endParaRPr>
          </a:p>
        </p:txBody>
      </p:sp>
      <p:pic>
        <p:nvPicPr>
          <p:cNvPr id="4" name="Picture 4" descr="banner"/>
          <p:cNvPicPr>
            <a:picLocks noChangeAspect="1" noChangeArrowheads="1"/>
          </p:cNvPicPr>
          <p:nvPr/>
        </p:nvPicPr>
        <p:blipFill>
          <a:blip r:embed="rId2"/>
          <a:srcRect l="19818" t="4979"/>
          <a:stretch>
            <a:fillRect/>
          </a:stretch>
        </p:blipFill>
        <p:spPr bwMode="auto">
          <a:xfrm>
            <a:off x="671632" y="584056"/>
            <a:ext cx="7842250" cy="1454150"/>
          </a:xfrm>
          <a:prstGeom prst="rect">
            <a:avLst/>
          </a:prstGeom>
          <a:noFill/>
          <a:ln w="9525">
            <a:solidFill>
              <a:schemeClr val="tx1"/>
            </a:solidFill>
            <a:miter lim="800000"/>
            <a:headEnd/>
            <a:tailEnd/>
          </a:ln>
        </p:spPr>
      </p:pic>
      <p:pic>
        <p:nvPicPr>
          <p:cNvPr id="5" name="Picture 4" descr="ESRC Logo.tiff"/>
          <p:cNvPicPr>
            <a:picLocks noChangeAspect="1"/>
          </p:cNvPicPr>
          <p:nvPr/>
        </p:nvPicPr>
        <p:blipFill>
          <a:blip r:embed="rId3"/>
          <a:stretch>
            <a:fillRect/>
          </a:stretch>
        </p:blipFill>
        <p:spPr>
          <a:xfrm>
            <a:off x="7049830" y="5742627"/>
            <a:ext cx="2094170" cy="111537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way we worked</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We gathered (researchers and young people) together in a 3D space at an agreed time and introduced ourselves</a:t>
            </a:r>
          </a:p>
          <a:p>
            <a:endParaRPr lang="en-US" dirty="0" smtClean="0"/>
          </a:p>
          <a:p>
            <a:r>
              <a:rPr lang="en-US" dirty="0" smtClean="0"/>
              <a:t>We spent time sharing aspects of our lives using photography &amp; film, and to a lesser extent music</a:t>
            </a:r>
          </a:p>
          <a:p>
            <a:endParaRPr lang="en-US" dirty="0" smtClean="0"/>
          </a:p>
          <a:p>
            <a:r>
              <a:rPr lang="en-US" dirty="0" smtClean="0"/>
              <a:t>We co-planned an agenda of activities relating to interests, personal concerns, hobbies and issues</a:t>
            </a:r>
          </a:p>
          <a:p>
            <a:endParaRPr lang="en-US" dirty="0" smtClean="0"/>
          </a:p>
          <a:p>
            <a:r>
              <a:rPr lang="en-US" dirty="0" smtClean="0"/>
              <a:t>We conducted weekly meetings, sometimes supported by face to face contact (10-15 weeks)</a:t>
            </a:r>
          </a:p>
          <a:p>
            <a:pPr>
              <a:buNone/>
            </a:pPr>
            <a:endParaRPr lang="en-US" dirty="0" smtClean="0"/>
          </a:p>
          <a:p>
            <a:r>
              <a:rPr lang="en-US" dirty="0" smtClean="0"/>
              <a:t>There were 2 communities with whom we worked. Glasgow/Sheffield and Trinidad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 of the young people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Glasgow/Sheffield collaboration  - a mixture of young people in foster care or local authority homes (15-18 years) and their carers</a:t>
            </a:r>
          </a:p>
          <a:p>
            <a:pPr>
              <a:buNone/>
            </a:pPr>
            <a:endParaRPr lang="en-US" dirty="0" smtClean="0"/>
          </a:p>
          <a:p>
            <a:r>
              <a:rPr lang="en-US" dirty="0" smtClean="0"/>
              <a:t>Trinidad – Young people (15-16 years) and their teacher</a:t>
            </a:r>
          </a:p>
          <a:p>
            <a:pPr>
              <a:buNone/>
            </a:pPr>
            <a:endParaRPr lang="en-US" dirty="0" smtClean="0"/>
          </a:p>
          <a:p>
            <a:r>
              <a:rPr lang="en-US" dirty="0" smtClean="0"/>
              <a:t>All the young people, carers and researchers had an avatar each which represented them in the 3D world.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Theoretical Perspectives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Sources</a:t>
            </a:r>
          </a:p>
          <a:p>
            <a:r>
              <a:rPr lang="en-US" dirty="0" smtClean="0"/>
              <a:t>Communities of Practice (Wenger 1998) </a:t>
            </a:r>
          </a:p>
          <a:p>
            <a:r>
              <a:rPr lang="en-US" dirty="0" smtClean="0"/>
              <a:t>Paulo </a:t>
            </a:r>
            <a:r>
              <a:rPr lang="en-US" dirty="0" err="1" smtClean="0"/>
              <a:t>Freire</a:t>
            </a:r>
            <a:r>
              <a:rPr lang="en-US" dirty="0" smtClean="0"/>
              <a:t> ‘The Pedagogy of the Oppressed’ (1970); </a:t>
            </a:r>
          </a:p>
          <a:p>
            <a:r>
              <a:rPr lang="en-US" dirty="0" smtClean="0"/>
              <a:t>Karl Rogers ‘Freedom to Learn’ (1969)</a:t>
            </a:r>
          </a:p>
          <a:p>
            <a:pPr>
              <a:buNone/>
            </a:pPr>
            <a:r>
              <a:rPr lang="en-US" dirty="0" smtClean="0"/>
              <a:t>Framework</a:t>
            </a:r>
          </a:p>
          <a:p>
            <a:pPr>
              <a:buNone/>
            </a:pPr>
            <a:r>
              <a:rPr lang="en-US" dirty="0" smtClean="0"/>
              <a:t>We are using </a:t>
            </a:r>
            <a:r>
              <a:rPr lang="en-US" b="1" dirty="0" smtClean="0"/>
              <a:t>Activity Theory </a:t>
            </a:r>
            <a:r>
              <a:rPr lang="en-US" dirty="0" smtClean="0"/>
              <a:t>(Engestrom, 1987; 2001) as a means of providing (mostly) analytical coherence, focusing on groups of people working together in activity systems.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Theory</a:t>
            </a:r>
            <a:endParaRPr lang="en-US" dirty="0"/>
          </a:p>
        </p:txBody>
      </p:sp>
      <p:sp>
        <p:nvSpPr>
          <p:cNvPr id="3" name="Content Placeholder 2"/>
          <p:cNvSpPr>
            <a:spLocks noGrp="1"/>
          </p:cNvSpPr>
          <p:nvPr>
            <p:ph idx="1"/>
          </p:nvPr>
        </p:nvSpPr>
        <p:spPr/>
        <p:txBody>
          <a:bodyPr/>
          <a:lstStyle/>
          <a:p>
            <a:r>
              <a:rPr lang="en-US" dirty="0" smtClean="0"/>
              <a:t>Helped us to focus on ‘activity systems’ and the spaces between them (boundary spaces)</a:t>
            </a:r>
          </a:p>
          <a:p>
            <a:r>
              <a:rPr lang="en-US" dirty="0" smtClean="0"/>
              <a:t>Helped to conceptualise emotions and identity as part of this</a:t>
            </a:r>
          </a:p>
          <a:p>
            <a:r>
              <a:rPr lang="en-US" dirty="0" smtClean="0"/>
              <a:t>Helped to focus on the development of shared objects, and – crucially – the skills, thinking and knowledge that developed alongside them</a:t>
            </a:r>
          </a:p>
        </p:txBody>
      </p:sp>
    </p:spTree>
    <p:extLst>
      <p:ext uri="{BB962C8B-B14F-4D97-AF65-F5344CB8AC3E}">
        <p14:creationId xmlns:p14="http://schemas.microsoft.com/office/powerpoint/2010/main" val="119992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and Methodology</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Phenomenographic</a:t>
            </a:r>
            <a:r>
              <a:rPr lang="en-US" dirty="0" smtClean="0"/>
              <a:t> Techniques: Gathering accounts of young people’s lived experience on Interlife Island</a:t>
            </a:r>
          </a:p>
          <a:p>
            <a:endParaRPr lang="en-US" dirty="0" smtClean="0"/>
          </a:p>
          <a:p>
            <a:r>
              <a:rPr lang="en-US" dirty="0" smtClean="0"/>
              <a:t>Mixed Method Data Analysis:  Coding of textual dialogue, interviews, young person led tours, base line questionnaires and focus groups; Social Network Analysis (SNA)</a:t>
            </a:r>
          </a:p>
          <a:p>
            <a:endParaRPr lang="en-US" dirty="0" smtClean="0"/>
          </a:p>
          <a:p>
            <a:r>
              <a:rPr lang="en-US" dirty="0" smtClean="0"/>
              <a:t>Mixed-method, data gathering (textual chat, video</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Coding a sample of workshops – beginning, middle and end</a:t>
            </a:r>
          </a:p>
          <a:p>
            <a:endParaRPr lang="en-US" dirty="0" smtClean="0"/>
          </a:p>
          <a:p>
            <a:r>
              <a:rPr lang="en-US" dirty="0" smtClean="0"/>
              <a:t>Selecting ‘critical incidents’</a:t>
            </a:r>
          </a:p>
          <a:p>
            <a:endParaRPr lang="en-US" dirty="0" smtClean="0"/>
          </a:p>
          <a:p>
            <a:r>
              <a:rPr lang="en-US" dirty="0" smtClean="0"/>
              <a:t>Developed a coding scheme to </a:t>
            </a:r>
            <a:r>
              <a:rPr lang="en-US" dirty="0" err="1" smtClean="0"/>
              <a:t>analyse</a:t>
            </a:r>
            <a:r>
              <a:rPr lang="en-US" dirty="0" smtClean="0"/>
              <a:t> data</a:t>
            </a:r>
          </a:p>
          <a:p>
            <a:endParaRPr lang="en-US" dirty="0" smtClean="0"/>
          </a:p>
          <a:p>
            <a:r>
              <a:rPr lang="en-US" dirty="0" smtClean="0"/>
              <a:t>Triangulating data with interviews and participant led tours</a:t>
            </a:r>
          </a:p>
          <a:p>
            <a:endParaRPr lang="en-US" dirty="0" smtClean="0"/>
          </a:p>
          <a:p>
            <a:pPr>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Results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At the start of projects, analysis shows researchers leading and having a more dominant role than young people </a:t>
            </a:r>
          </a:p>
          <a:p>
            <a:pPr>
              <a:buNone/>
            </a:pPr>
            <a:endParaRPr lang="en-US" dirty="0" smtClean="0"/>
          </a:p>
          <a:p>
            <a:r>
              <a:rPr lang="en-US" dirty="0" smtClean="0"/>
              <a:t>Later workshops reveal a deeper and more independent level of creative engagement in activity by the young people – a greater sense of agency on their part.  </a:t>
            </a:r>
          </a:p>
          <a:p>
            <a:endParaRPr lang="en-US" dirty="0" smtClean="0"/>
          </a:p>
          <a:p>
            <a:r>
              <a:rPr lang="en-US" dirty="0" smtClean="0"/>
              <a:t>Looking for instances of cognitive, meta-cognitive, affective and social learning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Results</a:t>
            </a:r>
            <a:endParaRPr lang="en-US" dirty="0"/>
          </a:p>
        </p:txBody>
      </p:sp>
      <p:sp>
        <p:nvSpPr>
          <p:cNvPr id="3" name="Content Placeholder 2"/>
          <p:cNvSpPr>
            <a:spLocks noGrp="1"/>
          </p:cNvSpPr>
          <p:nvPr>
            <p:ph idx="1"/>
          </p:nvPr>
        </p:nvSpPr>
        <p:spPr/>
        <p:txBody>
          <a:bodyPr>
            <a:normAutofit fontScale="77500" lnSpcReduction="20000"/>
          </a:bodyPr>
          <a:lstStyle/>
          <a:p>
            <a:endParaRPr lang="en-US" dirty="0" smtClean="0"/>
          </a:p>
          <a:p>
            <a:r>
              <a:rPr lang="en-US" dirty="0" smtClean="0"/>
              <a:t>The results reveal the processes of research community building and the emerging social network among the participants.  </a:t>
            </a:r>
          </a:p>
          <a:p>
            <a:endParaRPr lang="en-US" dirty="0" smtClean="0"/>
          </a:p>
          <a:p>
            <a:r>
              <a:rPr lang="en-US" dirty="0" smtClean="0"/>
              <a:t>The significance of these findings is set in the current dialogue about the role of technology in mediating social learning (Selwyn, 2010) and conversely the role of social learning in shaping appropriate technologies.  </a:t>
            </a:r>
          </a:p>
          <a:p>
            <a:endParaRPr lang="en-US" dirty="0" smtClean="0"/>
          </a:p>
          <a:p>
            <a:r>
              <a:rPr lang="en-US" dirty="0" smtClean="0"/>
              <a:t>The results start to show how the discussion, reflection, and rehearsal with avatars actually produces realistic and positive self help resolutions.</a:t>
            </a:r>
            <a:r>
              <a:rPr lang="en-GB"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r>
              <a:rPr lang="en-US" dirty="0" smtClean="0"/>
              <a:t>A sense of place and group history was created</a:t>
            </a:r>
          </a:p>
          <a:p>
            <a:r>
              <a:rPr lang="en-US" dirty="0" smtClean="0"/>
              <a:t>The environment felt authentic</a:t>
            </a:r>
          </a:p>
          <a:p>
            <a:r>
              <a:rPr lang="en-US" dirty="0" smtClean="0"/>
              <a:t>Individual identity could be explored and changed through community activity and dialogue</a:t>
            </a:r>
          </a:p>
          <a:p>
            <a:r>
              <a:rPr lang="en-US" dirty="0" smtClean="0"/>
              <a:t>Enhancement of positive self image occurred</a:t>
            </a:r>
          </a:p>
          <a:p>
            <a:r>
              <a:rPr lang="en-US" dirty="0" smtClean="0"/>
              <a:t>Opportunities for ‘open action’ were created</a:t>
            </a:r>
          </a:p>
          <a:p>
            <a:endParaRPr lang="en-US" dirty="0"/>
          </a:p>
        </p:txBody>
      </p:sp>
    </p:spTree>
    <p:extLst>
      <p:ext uri="{BB962C8B-B14F-4D97-AF65-F5344CB8AC3E}">
        <p14:creationId xmlns:p14="http://schemas.microsoft.com/office/powerpoint/2010/main" val="3256494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r>
              <a:rPr lang="en-US" dirty="0" smtClean="0"/>
              <a:t>Conflict and dialogue were stimulated in the process of building groups, </a:t>
            </a:r>
            <a:r>
              <a:rPr lang="en-US" dirty="0" err="1" smtClean="0"/>
              <a:t>conceptualising</a:t>
            </a:r>
            <a:r>
              <a:rPr lang="en-US" dirty="0" smtClean="0"/>
              <a:t> and undertaking joint projects</a:t>
            </a:r>
          </a:p>
          <a:p>
            <a:r>
              <a:rPr lang="en-US" dirty="0" smtClean="0"/>
              <a:t>Exploration of emotional issues led to the motivation to find positive solutions</a:t>
            </a:r>
          </a:p>
          <a:p>
            <a:r>
              <a:rPr lang="en-US" dirty="0" smtClean="0"/>
              <a:t>High level problem solving skills developed</a:t>
            </a:r>
          </a:p>
          <a:p>
            <a:r>
              <a:rPr lang="en-US" dirty="0" smtClean="0"/>
              <a:t>These skills mapped across from the virtual to real worlds and back.</a:t>
            </a:r>
            <a:endParaRPr lang="en-US" dirty="0"/>
          </a:p>
        </p:txBody>
      </p:sp>
    </p:spTree>
    <p:extLst>
      <p:ext uri="{BB962C8B-B14F-4D97-AF65-F5344CB8AC3E}">
        <p14:creationId xmlns:p14="http://schemas.microsoft.com/office/powerpoint/2010/main" val="1655520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32500" lnSpcReduction="20000"/>
          </a:bodyPr>
          <a:lstStyle/>
          <a:p>
            <a:r>
              <a:rPr lang="en-US" sz="5000" dirty="0" smtClean="0"/>
              <a:t>Context of Research Project</a:t>
            </a:r>
          </a:p>
          <a:p>
            <a:endParaRPr lang="en-US" sz="5000" dirty="0" smtClean="0"/>
          </a:p>
          <a:p>
            <a:r>
              <a:rPr lang="en-US" sz="5000" dirty="0" smtClean="0"/>
              <a:t>Aims &amp; Research Questions</a:t>
            </a:r>
          </a:p>
          <a:p>
            <a:endParaRPr lang="en-US" sz="5000" dirty="0" smtClean="0"/>
          </a:p>
          <a:p>
            <a:r>
              <a:rPr lang="en-US" sz="5000" dirty="0" smtClean="0"/>
              <a:t>How we addressed the research questions</a:t>
            </a:r>
          </a:p>
          <a:p>
            <a:endParaRPr lang="en-US" sz="5000" dirty="0" smtClean="0"/>
          </a:p>
          <a:p>
            <a:r>
              <a:rPr lang="en-US" sz="5000" dirty="0" smtClean="0"/>
              <a:t>The way we worked</a:t>
            </a:r>
          </a:p>
          <a:p>
            <a:endParaRPr lang="en-US" sz="5000" dirty="0" smtClean="0"/>
          </a:p>
          <a:p>
            <a:r>
              <a:rPr lang="en-US" sz="5000" dirty="0" smtClean="0"/>
              <a:t>Profile of the young people</a:t>
            </a:r>
          </a:p>
          <a:p>
            <a:endParaRPr lang="en-US" sz="5000" dirty="0" smtClean="0"/>
          </a:p>
          <a:p>
            <a:r>
              <a:rPr lang="en-US" sz="5000" dirty="0" smtClean="0"/>
              <a:t>Theoretical perspectives informing the design of the research</a:t>
            </a:r>
          </a:p>
          <a:p>
            <a:endParaRPr lang="en-US" sz="5000" dirty="0" smtClean="0"/>
          </a:p>
          <a:p>
            <a:r>
              <a:rPr lang="en-US" sz="5000" dirty="0" smtClean="0"/>
              <a:t>Methods and Methodologies</a:t>
            </a:r>
          </a:p>
          <a:p>
            <a:endParaRPr lang="en-US" sz="5000" dirty="0" smtClean="0"/>
          </a:p>
          <a:p>
            <a:r>
              <a:rPr lang="en-US" sz="5000" dirty="0" smtClean="0"/>
              <a:t>What happened: Art and Design as a method of creative engagement</a:t>
            </a:r>
          </a:p>
          <a:p>
            <a:endParaRPr lang="en-US" sz="5000" dirty="0" smtClean="0"/>
          </a:p>
          <a:p>
            <a:r>
              <a:rPr lang="en-US" sz="5000" dirty="0" smtClean="0"/>
              <a:t>Where next?</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Developing Codes of Conduct on Interlife</a:t>
            </a:r>
          </a:p>
          <a:p>
            <a:r>
              <a:rPr lang="en-US" dirty="0" smtClean="0"/>
              <a:t>Agenda Setting</a:t>
            </a:r>
          </a:p>
          <a:p>
            <a:r>
              <a:rPr lang="en-US" dirty="0" smtClean="0"/>
              <a:t>Introducing one another</a:t>
            </a:r>
          </a:p>
          <a:p>
            <a:r>
              <a:rPr lang="en-US" dirty="0" smtClean="0"/>
              <a:t>Sharing personal stories: bereavement</a:t>
            </a:r>
          </a:p>
          <a:p>
            <a:r>
              <a:rPr lang="en-US" dirty="0" smtClean="0"/>
              <a:t>Co-construction of the space</a:t>
            </a:r>
          </a:p>
          <a:p>
            <a:r>
              <a:rPr lang="en-US" dirty="0" smtClean="0"/>
              <a:t>Developing </a:t>
            </a:r>
            <a:r>
              <a:rPr lang="en-US" dirty="0" err="1" smtClean="0"/>
              <a:t>artefacts</a:t>
            </a:r>
            <a:r>
              <a:rPr lang="en-US" dirty="0" smtClean="0"/>
              <a:t>, tutorials, tours</a:t>
            </a:r>
          </a:p>
          <a:p>
            <a:r>
              <a:rPr lang="en-US" dirty="0" smtClean="0"/>
              <a:t>Development of collaborative videos</a:t>
            </a:r>
          </a:p>
          <a:p>
            <a:r>
              <a:rPr lang="en-US" dirty="0" smtClean="0"/>
              <a:t>Formation of research communities – developing new bonds</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Developing an Agenda</a:t>
            </a:r>
            <a:endParaRPr lang="en-US" dirty="0"/>
          </a:p>
        </p:txBody>
      </p:sp>
      <p:pic>
        <p:nvPicPr>
          <p:cNvPr id="4" name="Content Placeholder 3" descr="17_may_mtg.tiff"/>
          <p:cNvPicPr>
            <a:picLocks noGrp="1" noChangeAspect="1"/>
          </p:cNvPicPr>
          <p:nvPr>
            <p:ph idx="1"/>
          </p:nvPr>
        </p:nvPicPr>
        <p:blipFill>
          <a:blip r:embed="rId3"/>
          <a:srcRect l="-6886" r="-6886"/>
          <a:stretch>
            <a:fillRect/>
          </a:stretch>
        </p:blipFill>
        <p:spPr>
          <a:xfrm>
            <a:off x="457200" y="1417638"/>
            <a:ext cx="8229600" cy="4525963"/>
          </a:xfr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a Code of Conduct</a:t>
            </a:r>
            <a:endParaRPr lang="en-US" dirty="0"/>
          </a:p>
        </p:txBody>
      </p:sp>
      <p:pic>
        <p:nvPicPr>
          <p:cNvPr id="6" name="Content Placeholder 5" descr="Codes_conduct.tiff"/>
          <p:cNvPicPr>
            <a:picLocks noGrp="1" noChangeAspect="1"/>
          </p:cNvPicPr>
          <p:nvPr>
            <p:ph idx="1"/>
          </p:nvPr>
        </p:nvPicPr>
        <p:blipFill>
          <a:blip r:embed="rId2"/>
          <a:srcRect l="-3645" r="-3645"/>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personal stories</a:t>
            </a:r>
            <a:endParaRPr lang="en-US" dirty="0"/>
          </a:p>
        </p:txBody>
      </p:sp>
      <p:pic>
        <p:nvPicPr>
          <p:cNvPr id="5" name="Content Placeholder 4" descr="sharing stories of life.tiff"/>
          <p:cNvPicPr>
            <a:picLocks noGrp="1" noChangeAspect="1"/>
          </p:cNvPicPr>
          <p:nvPr>
            <p:ph idx="1"/>
          </p:nvPr>
        </p:nvPicPr>
        <p:blipFill>
          <a:blip r:embed="rId2"/>
          <a:srcRect l="-2129" r="-2129"/>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and Sharing</a:t>
            </a:r>
            <a:endParaRPr lang="en-US" dirty="0"/>
          </a:p>
        </p:txBody>
      </p:sp>
      <p:pic>
        <p:nvPicPr>
          <p:cNvPr id="4" name="Content Placeholder 3" descr="montages.tiff"/>
          <p:cNvPicPr>
            <a:picLocks noGrp="1" noChangeAspect="1"/>
          </p:cNvPicPr>
          <p:nvPr>
            <p:ph idx="1"/>
          </p:nvPr>
        </p:nvPicPr>
        <p:blipFill>
          <a:blip r:embed="rId2"/>
          <a:srcRect t="-1150" b="-1150"/>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a:t>
            </a:r>
            <a:endParaRPr lang="en-US" dirty="0"/>
          </a:p>
        </p:txBody>
      </p:sp>
      <p:pic>
        <p:nvPicPr>
          <p:cNvPr id="5" name="Content Placeholder 4" descr="meetings.tiff"/>
          <p:cNvPicPr>
            <a:picLocks noGrp="1" noChangeAspect="1"/>
          </p:cNvPicPr>
          <p:nvPr>
            <p:ph idx="1"/>
          </p:nvPr>
        </p:nvPicPr>
        <p:blipFill>
          <a:blip r:embed="rId3"/>
          <a:srcRect l="-4318" r="-4318"/>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Sapphire Cyberstar conducting a tour of the island</a:t>
            </a:r>
            <a:endParaRPr lang="en-US" dirty="0"/>
          </a:p>
        </p:txBody>
      </p:sp>
      <p:pic>
        <p:nvPicPr>
          <p:cNvPr id="4" name="Content Placeholder 3" descr="saphire_cyberstar_on_turtle.tiff"/>
          <p:cNvPicPr>
            <a:picLocks noGrp="1" noChangeAspect="1"/>
          </p:cNvPicPr>
          <p:nvPr>
            <p:ph idx="1"/>
          </p:nvPr>
        </p:nvPicPr>
        <p:blipFill>
          <a:blip r:embed="rId3"/>
          <a:srcRect t="-355" b="-355"/>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Sapphire re-inventing herself</a:t>
            </a:r>
            <a:endParaRPr lang="en-US" dirty="0"/>
          </a:p>
        </p:txBody>
      </p:sp>
      <p:pic>
        <p:nvPicPr>
          <p:cNvPr id="5" name="Content Placeholder 4" descr="changing appearance.tiff"/>
          <p:cNvPicPr>
            <a:picLocks noGrp="1" noChangeAspect="1"/>
          </p:cNvPicPr>
          <p:nvPr>
            <p:ph idx="1"/>
          </p:nvPr>
        </p:nvPicPr>
        <p:blipFill>
          <a:blip r:embed="rId2"/>
          <a:srcRect l="-351" r="-351"/>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Zac</a:t>
            </a:r>
            <a:r>
              <a:rPr lang="en-US" dirty="0" smtClean="0"/>
              <a:t> creating beginners guide</a:t>
            </a:r>
            <a:endParaRPr lang="en-US" dirty="0"/>
          </a:p>
        </p:txBody>
      </p:sp>
      <p:pic>
        <p:nvPicPr>
          <p:cNvPr id="4" name="Content Placeholder 3" descr="zacs_demo_no2_with_grover.tiff"/>
          <p:cNvPicPr>
            <a:picLocks noGrp="1" noChangeAspect="1"/>
          </p:cNvPicPr>
          <p:nvPr>
            <p:ph idx="1"/>
          </p:nvPr>
        </p:nvPicPr>
        <p:blipFill>
          <a:blip r:embed="rId3"/>
          <a:srcRect l="-5216" r="-5216"/>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Zac</a:t>
            </a:r>
            <a:r>
              <a:rPr lang="en-US" dirty="0" smtClean="0"/>
              <a:t> taking a tour of the island</a:t>
            </a:r>
            <a:endParaRPr lang="en-US" dirty="0"/>
          </a:p>
        </p:txBody>
      </p:sp>
      <p:pic>
        <p:nvPicPr>
          <p:cNvPr id="4" name="Content Placeholder 3" descr="Zacs_demo_no1.tiff"/>
          <p:cNvPicPr>
            <a:picLocks noGrp="1" noChangeAspect="1"/>
          </p:cNvPicPr>
          <p:nvPr>
            <p:ph idx="1"/>
          </p:nvPr>
        </p:nvPicPr>
        <p:blipFill>
          <a:blip r:embed="rId2"/>
          <a:srcRect l="-2213" r="-2213"/>
          <a:stretch>
            <a:fillRect/>
          </a:stretch>
        </p:blipFill>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457200" y="1417638"/>
            <a:ext cx="8229600" cy="4708525"/>
          </a:xfrm>
        </p:spPr>
        <p:txBody>
          <a:bodyPr>
            <a:normAutofit fontScale="77500" lnSpcReduction="20000"/>
          </a:bodyPr>
          <a:lstStyle/>
          <a:p>
            <a:r>
              <a:rPr lang="en-US" dirty="0" smtClean="0"/>
              <a:t>ESRC/EPSRC funded project called ‘Inter-Life’ (2008-2011)</a:t>
            </a:r>
          </a:p>
          <a:p>
            <a:endParaRPr lang="en-US" dirty="0" smtClean="0"/>
          </a:p>
          <a:p>
            <a:r>
              <a:rPr lang="en-US" dirty="0" smtClean="0"/>
              <a:t>Funded under phase III of the Teaching and Learning Research Programme (TLRP)</a:t>
            </a:r>
          </a:p>
          <a:p>
            <a:endParaRPr lang="en-US" dirty="0" smtClean="0"/>
          </a:p>
          <a:p>
            <a:r>
              <a:rPr lang="en-US" dirty="0" smtClean="0"/>
              <a:t>Multi-disciplinary Team (of about 10 members) including Education, Psychology, Computing Science, Art and Design</a:t>
            </a:r>
          </a:p>
          <a:p>
            <a:endParaRPr lang="en-US" dirty="0" smtClean="0"/>
          </a:p>
          <a:p>
            <a:r>
              <a:rPr lang="en-US" dirty="0" smtClean="0"/>
              <a:t>University of Glasgow, with </a:t>
            </a:r>
            <a:r>
              <a:rPr lang="en-US" dirty="0" err="1" smtClean="0"/>
              <a:t>Heriot</a:t>
            </a:r>
            <a:r>
              <a:rPr lang="en-US" dirty="0" smtClean="0"/>
              <a:t>-Watt University, </a:t>
            </a:r>
            <a:r>
              <a:rPr lang="en-US" dirty="0" err="1" smtClean="0"/>
              <a:t>Stirling</a:t>
            </a:r>
            <a:r>
              <a:rPr lang="en-US" dirty="0" smtClean="0"/>
              <a:t> University and University of Sheffield (UK)</a:t>
            </a:r>
          </a:p>
          <a:p>
            <a:pPr>
              <a:buNone/>
            </a:pPr>
            <a:endParaRPr lang="en-US" dirty="0" smtClean="0"/>
          </a:p>
          <a:p>
            <a:r>
              <a:rPr lang="en-US" dirty="0" smtClean="0">
                <a:hlinkClick r:id="rId2"/>
              </a:rPr>
              <a:t>http://www.tlrp.org/tel/inter-life/</a:t>
            </a:r>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40000" lnSpcReduction="20000"/>
          </a:bodyPr>
          <a:lstStyle/>
          <a:p>
            <a:r>
              <a:rPr lang="en-GB" sz="3789" dirty="0" smtClean="0"/>
              <a:t>In </a:t>
            </a:r>
            <a:r>
              <a:rPr lang="en-GB" sz="3789" dirty="0"/>
              <a:t>this </a:t>
            </a:r>
            <a:r>
              <a:rPr lang="en-GB" sz="3789" dirty="0" smtClean="0"/>
              <a:t>project, </a:t>
            </a:r>
            <a:r>
              <a:rPr lang="en-GB" sz="3789" dirty="0"/>
              <a:t>we analyse how young people in a 'Virtual Research Community' (VRC) in InterLife, become 'co-researchers' in a suite of creative activities, supported by the Inter-Life </a:t>
            </a:r>
            <a:r>
              <a:rPr lang="en-GB" sz="3789" dirty="0" smtClean="0"/>
              <a:t>team.  </a:t>
            </a:r>
          </a:p>
          <a:p>
            <a:pPr>
              <a:buNone/>
            </a:pPr>
            <a:endParaRPr lang="en-GB" sz="3789" dirty="0" smtClean="0"/>
          </a:p>
          <a:p>
            <a:pPr>
              <a:buNone/>
            </a:pPr>
            <a:endParaRPr lang="en-GB" sz="3789" dirty="0" smtClean="0"/>
          </a:p>
          <a:p>
            <a:r>
              <a:rPr lang="en-GB" sz="3789" dirty="0" smtClean="0"/>
              <a:t>These </a:t>
            </a:r>
            <a:r>
              <a:rPr lang="en-GB" sz="3789" dirty="0"/>
              <a:t>creative activities include photography, digital film making and collage. We argue that the research community participants’ desire to express themselves creatively through these activities, can help to address social issues facing individuals and schools, where their obvious skills and potential contributions may be under-utilised.</a:t>
            </a:r>
            <a:r>
              <a:rPr lang="en-GB" sz="3789" dirty="0" smtClean="0"/>
              <a:t> </a:t>
            </a:r>
          </a:p>
          <a:p>
            <a:pPr>
              <a:buNone/>
            </a:pPr>
            <a:endParaRPr lang="en-GB" sz="3789" dirty="0" smtClean="0"/>
          </a:p>
          <a:p>
            <a:endParaRPr lang="en-GB" sz="3789" dirty="0" smtClean="0"/>
          </a:p>
          <a:p>
            <a:r>
              <a:rPr lang="en-GB" sz="3789" dirty="0" smtClean="0"/>
              <a:t>This project investigates </a:t>
            </a:r>
            <a:r>
              <a:rPr lang="en-GB" sz="3789" dirty="0"/>
              <a:t>what happens when the Inter-Life Project helps pupils to act together </a:t>
            </a:r>
            <a:r>
              <a:rPr lang="en-GB" sz="3789" dirty="0" smtClean="0"/>
              <a:t>in boundary spaces, </a:t>
            </a:r>
            <a:r>
              <a:rPr lang="en-GB" sz="3789" dirty="0"/>
              <a:t>harnessing and utilising the </a:t>
            </a:r>
            <a:r>
              <a:rPr lang="en-GB" sz="3789" dirty="0" smtClean="0"/>
              <a:t>energy to develop and re-write their ‘personal narratives’</a:t>
            </a:r>
            <a:endParaRPr lang="en-GB" sz="3789" dirty="0" smtClean="0"/>
          </a:p>
          <a:p>
            <a:pPr>
              <a:buNone/>
            </a:pPr>
            <a:endParaRPr lang="en-GB" sz="3789" dirty="0" smtClean="0"/>
          </a:p>
          <a:p>
            <a:pPr>
              <a:buNone/>
            </a:pPr>
            <a:endParaRPr lang="en-GB" sz="3789" dirty="0" smtClean="0"/>
          </a:p>
          <a:p>
            <a:r>
              <a:rPr lang="en-GB" sz="3789" dirty="0" smtClean="0"/>
              <a:t>3 D worlds can be creative spaces where students and young people can take the lead supported by tutors/mentors but not lead by them.  Blurring of boundaries between formal and informal learning.</a:t>
            </a:r>
          </a:p>
          <a:p>
            <a:endParaRPr lang="en-GB" sz="3789" dirty="0" smtClean="0"/>
          </a:p>
          <a:p>
            <a:r>
              <a:rPr lang="en-GB" sz="3789" dirty="0" smtClean="0"/>
              <a:t>Significant unrealised potential of using 3D worlds for </a:t>
            </a:r>
            <a:r>
              <a:rPr lang="en-GB" sz="3789" dirty="0" smtClean="0"/>
              <a:t>education, guidance, </a:t>
            </a:r>
            <a:r>
              <a:rPr lang="en-GB" sz="3789" smtClean="0"/>
              <a:t>and training</a:t>
            </a:r>
            <a:endParaRPr lang="en-GB" sz="3789" dirty="0" smtClean="0"/>
          </a:p>
          <a:p>
            <a:endParaRPr lang="en-GB"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Coding Schema Showing ‘High Level’ Codes</a:t>
            </a:r>
            <a:r>
              <a:rPr lang="en-GB" sz="3600" dirty="0"/>
              <a:t/>
            </a:r>
            <a:br>
              <a:rPr lang="en-GB" sz="3600" dirty="0"/>
            </a:br>
            <a:endParaRPr lang="en-US" sz="3600" dirty="0"/>
          </a:p>
        </p:txBody>
      </p:sp>
      <p:graphicFrame>
        <p:nvGraphicFramePr>
          <p:cNvPr id="4" name="Object 3"/>
          <p:cNvGraphicFramePr>
            <a:graphicFrameLocks noChangeAspect="1"/>
          </p:cNvGraphicFramePr>
          <p:nvPr>
            <p:extLst>
              <p:ext uri="{D42A27DB-BD31-4B8C-83A1-F6EECF244321}">
                <p14:modId xmlns:p14="http://schemas.microsoft.com/office/powerpoint/2010/main" val="2853019935"/>
              </p:ext>
            </p:extLst>
          </p:nvPr>
        </p:nvGraphicFramePr>
        <p:xfrm>
          <a:off x="-1232193" y="1417638"/>
          <a:ext cx="11781269" cy="5440362"/>
        </p:xfrm>
        <a:graphic>
          <a:graphicData uri="http://schemas.openxmlformats.org/presentationml/2006/ole">
            <mc:AlternateContent xmlns:mc="http://schemas.openxmlformats.org/markup-compatibility/2006">
              <mc:Choice xmlns:v="urn:schemas-microsoft-com:vml" Requires="v">
                <p:oleObj spid="_x0000_s3087" name="Document" r:id="rId3" imgW="5880100" imgH="4457700" progId="Word.Document.12">
                  <p:embed/>
                </p:oleObj>
              </mc:Choice>
              <mc:Fallback>
                <p:oleObj name="Document" r:id="rId3" imgW="5880100" imgH="4457700" progId="Word.Document.12">
                  <p:embed/>
                  <p:pic>
                    <p:nvPicPr>
                      <p:cNvPr id="0" name=""/>
                      <p:cNvPicPr/>
                      <p:nvPr/>
                    </p:nvPicPr>
                    <p:blipFill>
                      <a:blip r:embed="rId4"/>
                      <a:stretch>
                        <a:fillRect/>
                      </a:stretch>
                    </p:blipFill>
                    <p:spPr>
                      <a:xfrm>
                        <a:off x="-1232193" y="1417638"/>
                        <a:ext cx="11781269" cy="5440362"/>
                      </a:xfrm>
                      <a:prstGeom prst="rect">
                        <a:avLst/>
                      </a:prstGeom>
                    </p:spPr>
                  </p:pic>
                </p:oleObj>
              </mc:Fallback>
            </mc:AlternateContent>
          </a:graphicData>
        </a:graphic>
      </p:graphicFrame>
    </p:spTree>
    <p:extLst>
      <p:ext uri="{BB962C8B-B14F-4D97-AF65-F5344CB8AC3E}">
        <p14:creationId xmlns:p14="http://schemas.microsoft.com/office/powerpoint/2010/main" val="154442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i="1" dirty="0"/>
              <a:t>Table 1. Coded Utterance Values for Trinidad Group Workshop 1 – ‘Beginnings’ (2/03/11)</a:t>
            </a:r>
            <a:r>
              <a:rPr lang="en-GB" sz="3200" dirty="0"/>
              <a:t> </a:t>
            </a:r>
            <a:endParaRPr lang="en-US" sz="3200" dirty="0"/>
          </a:p>
        </p:txBody>
      </p:sp>
      <p:graphicFrame>
        <p:nvGraphicFramePr>
          <p:cNvPr id="3" name="Object 2"/>
          <p:cNvGraphicFramePr>
            <a:graphicFrameLocks noChangeAspect="1"/>
          </p:cNvGraphicFramePr>
          <p:nvPr>
            <p:extLst>
              <p:ext uri="{D42A27DB-BD31-4B8C-83A1-F6EECF244321}">
                <p14:modId xmlns:p14="http://schemas.microsoft.com/office/powerpoint/2010/main" val="4082472634"/>
              </p:ext>
            </p:extLst>
          </p:nvPr>
        </p:nvGraphicFramePr>
        <p:xfrm>
          <a:off x="457200" y="1417638"/>
          <a:ext cx="9010565" cy="5385260"/>
        </p:xfrm>
        <a:graphic>
          <a:graphicData uri="http://schemas.openxmlformats.org/presentationml/2006/ole">
            <mc:AlternateContent xmlns:mc="http://schemas.openxmlformats.org/markup-compatibility/2006">
              <mc:Choice xmlns:v="urn:schemas-microsoft-com:vml" Requires="v">
                <p:oleObj spid="_x0000_s1045" name="Document" r:id="rId3" imgW="5880100" imgH="4953000" progId="Word.Document.12">
                  <p:embed/>
                </p:oleObj>
              </mc:Choice>
              <mc:Fallback>
                <p:oleObj name="Document" r:id="rId3" imgW="5880100" imgH="4953000" progId="Word.Document.12">
                  <p:embed/>
                  <p:pic>
                    <p:nvPicPr>
                      <p:cNvPr id="0" name=""/>
                      <p:cNvPicPr/>
                      <p:nvPr/>
                    </p:nvPicPr>
                    <p:blipFill>
                      <a:blip r:embed="rId4"/>
                      <a:stretch>
                        <a:fillRect/>
                      </a:stretch>
                    </p:blipFill>
                    <p:spPr>
                      <a:xfrm>
                        <a:off x="457200" y="1417638"/>
                        <a:ext cx="9010565" cy="5385260"/>
                      </a:xfrm>
                      <a:prstGeom prst="rect">
                        <a:avLst/>
                      </a:prstGeom>
                    </p:spPr>
                  </p:pic>
                </p:oleObj>
              </mc:Fallback>
            </mc:AlternateContent>
          </a:graphicData>
        </a:graphic>
      </p:graphicFrame>
    </p:spTree>
    <p:extLst>
      <p:ext uri="{BB962C8B-B14F-4D97-AF65-F5344CB8AC3E}">
        <p14:creationId xmlns:p14="http://schemas.microsoft.com/office/powerpoint/2010/main" val="15837029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i="1" dirty="0"/>
              <a:t>Figure 3.  Coded Utterance Values for Students – Workshop 1</a:t>
            </a:r>
            <a:r>
              <a:rPr lang="en-GB" sz="2800" dirty="0"/>
              <a:t/>
            </a:r>
            <a:br>
              <a:rPr lang="en-GB" sz="2800" dirty="0"/>
            </a:br>
            <a:endParaRPr lang="en-US" sz="2800" dirty="0"/>
          </a:p>
        </p:txBody>
      </p:sp>
      <p:pic>
        <p:nvPicPr>
          <p:cNvPr id="4" name="Picture 3"/>
          <p:cNvPicPr>
            <a:picLocks noChangeAspect="1"/>
          </p:cNvPicPr>
          <p:nvPr/>
        </p:nvPicPr>
        <p:blipFill>
          <a:blip r:embed="rId2"/>
          <a:stretch>
            <a:fillRect/>
          </a:stretch>
        </p:blipFill>
        <p:spPr>
          <a:xfrm>
            <a:off x="457199" y="1663700"/>
            <a:ext cx="8381896" cy="5065944"/>
          </a:xfrm>
          <a:prstGeom prst="rect">
            <a:avLst/>
          </a:prstGeom>
        </p:spPr>
      </p:pic>
    </p:spTree>
    <p:extLst>
      <p:ext uri="{BB962C8B-B14F-4D97-AF65-F5344CB8AC3E}">
        <p14:creationId xmlns:p14="http://schemas.microsoft.com/office/powerpoint/2010/main" val="710785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i="1" dirty="0"/>
              <a:t>Table 2. Coded Utterance Values for Trinidad Workshop 10 – ‘Endings’ (28/06/11)</a:t>
            </a:r>
            <a:r>
              <a:rPr lang="en-GB" sz="3200" dirty="0"/>
              <a:t> </a:t>
            </a:r>
            <a:endParaRPr lang="en-US" sz="3200" dirty="0"/>
          </a:p>
        </p:txBody>
      </p:sp>
      <p:graphicFrame>
        <p:nvGraphicFramePr>
          <p:cNvPr id="4" name="Object 3"/>
          <p:cNvGraphicFramePr>
            <a:graphicFrameLocks noChangeAspect="1"/>
          </p:cNvGraphicFramePr>
          <p:nvPr>
            <p:extLst>
              <p:ext uri="{D42A27DB-BD31-4B8C-83A1-F6EECF244321}">
                <p14:modId xmlns:p14="http://schemas.microsoft.com/office/powerpoint/2010/main" val="1555637440"/>
              </p:ext>
            </p:extLst>
          </p:nvPr>
        </p:nvGraphicFramePr>
        <p:xfrm>
          <a:off x="457200" y="1417638"/>
          <a:ext cx="9161446" cy="5126619"/>
        </p:xfrm>
        <a:graphic>
          <a:graphicData uri="http://schemas.openxmlformats.org/presentationml/2006/ole">
            <mc:AlternateContent xmlns:mc="http://schemas.openxmlformats.org/markup-compatibility/2006">
              <mc:Choice xmlns:v="urn:schemas-microsoft-com:vml" Requires="v">
                <p:oleObj spid="_x0000_s2068" name="Document" r:id="rId3" imgW="5880100" imgH="4787900" progId="Word.Document.12">
                  <p:embed/>
                </p:oleObj>
              </mc:Choice>
              <mc:Fallback>
                <p:oleObj name="Document" r:id="rId3" imgW="5880100" imgH="4787900" progId="Word.Document.12">
                  <p:embed/>
                  <p:pic>
                    <p:nvPicPr>
                      <p:cNvPr id="0" name=""/>
                      <p:cNvPicPr/>
                      <p:nvPr/>
                    </p:nvPicPr>
                    <p:blipFill>
                      <a:blip r:embed="rId4"/>
                      <a:stretch>
                        <a:fillRect/>
                      </a:stretch>
                    </p:blipFill>
                    <p:spPr>
                      <a:xfrm>
                        <a:off x="457200" y="1417638"/>
                        <a:ext cx="9161446" cy="5126619"/>
                      </a:xfrm>
                      <a:prstGeom prst="rect">
                        <a:avLst/>
                      </a:prstGeom>
                    </p:spPr>
                  </p:pic>
                </p:oleObj>
              </mc:Fallback>
            </mc:AlternateContent>
          </a:graphicData>
        </a:graphic>
      </p:graphicFrame>
    </p:spTree>
    <p:extLst>
      <p:ext uri="{BB962C8B-B14F-4D97-AF65-F5344CB8AC3E}">
        <p14:creationId xmlns:p14="http://schemas.microsoft.com/office/powerpoint/2010/main" val="31406084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i="1" dirty="0"/>
              <a:t>Figure 5. Coded Utterance Values for Students – Workshop 10</a:t>
            </a:r>
            <a:r>
              <a:rPr lang="en-GB" sz="2800" dirty="0"/>
              <a:t/>
            </a:r>
            <a:br>
              <a:rPr lang="en-GB" sz="2800" dirty="0"/>
            </a:br>
            <a:endParaRPr lang="en-US" sz="2800" dirty="0"/>
          </a:p>
        </p:txBody>
      </p:sp>
      <p:pic>
        <p:nvPicPr>
          <p:cNvPr id="4" name="Picture 3"/>
          <p:cNvPicPr>
            <a:picLocks noChangeAspect="1"/>
          </p:cNvPicPr>
          <p:nvPr/>
        </p:nvPicPr>
        <p:blipFill>
          <a:blip r:embed="rId2"/>
          <a:stretch>
            <a:fillRect/>
          </a:stretch>
        </p:blipFill>
        <p:spPr>
          <a:xfrm>
            <a:off x="457200" y="1298403"/>
            <a:ext cx="8381895" cy="5370275"/>
          </a:xfrm>
          <a:prstGeom prst="rect">
            <a:avLst/>
          </a:prstGeom>
        </p:spPr>
      </p:pic>
    </p:spTree>
    <p:extLst>
      <p:ext uri="{BB962C8B-B14F-4D97-AF65-F5344CB8AC3E}">
        <p14:creationId xmlns:p14="http://schemas.microsoft.com/office/powerpoint/2010/main" val="2272235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p:txBody>
          <a:bodyPr/>
          <a:lstStyle/>
          <a:p>
            <a:pPr eaLnBrk="1" hangingPunct="1"/>
            <a:r>
              <a:rPr lang="en-US"/>
              <a:t>InterLife Island</a:t>
            </a:r>
            <a:br>
              <a:rPr lang="en-US"/>
            </a:br>
            <a:r>
              <a:rPr lang="en-US" sz="2400"/>
              <a:t>Diary Room</a:t>
            </a:r>
            <a:endParaRPr lang="en-US"/>
          </a:p>
        </p:txBody>
      </p:sp>
      <p:pic>
        <p:nvPicPr>
          <p:cNvPr id="16390" name="Picture 5" descr="light1_001"/>
          <p:cNvPicPr>
            <a:picLocks noChangeAspect="1" noChangeArrowheads="1"/>
          </p:cNvPicPr>
          <p:nvPr/>
        </p:nvPicPr>
        <p:blipFill>
          <a:blip r:embed="rId3"/>
          <a:srcRect/>
          <a:stretch>
            <a:fillRect/>
          </a:stretch>
        </p:blipFill>
        <p:spPr bwMode="auto">
          <a:xfrm>
            <a:off x="2000716" y="1680240"/>
            <a:ext cx="5262563" cy="39465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a:t>
            </a:r>
            <a:endParaRPr lang="en-US" dirty="0"/>
          </a:p>
        </p:txBody>
      </p:sp>
      <p:sp>
        <p:nvSpPr>
          <p:cNvPr id="3" name="Content Placeholder 2"/>
          <p:cNvSpPr>
            <a:spLocks noGrp="1"/>
          </p:cNvSpPr>
          <p:nvPr>
            <p:ph idx="1"/>
          </p:nvPr>
        </p:nvSpPr>
        <p:spPr>
          <a:xfrm>
            <a:off x="457200" y="1417638"/>
            <a:ext cx="8229600" cy="5100412"/>
          </a:xfrm>
        </p:spPr>
        <p:txBody>
          <a:bodyPr>
            <a:normAutofit fontScale="85000" lnSpcReduction="20000"/>
          </a:bodyPr>
          <a:lstStyle/>
          <a:p>
            <a:pPr>
              <a:lnSpc>
                <a:spcPct val="90000"/>
              </a:lnSpc>
              <a:defRPr/>
            </a:pPr>
            <a:r>
              <a:rPr lang="en-US" sz="3459" dirty="0" smtClean="0"/>
              <a:t>Inter-Life Island is a 3D multi-user environment (based on Second Life</a:t>
            </a:r>
            <a:r>
              <a:rPr lang="en-US" sz="3459" baseline="30000" dirty="0" smtClean="0"/>
              <a:t>®</a:t>
            </a:r>
            <a:r>
              <a:rPr lang="en-US" sz="3459" dirty="0" smtClean="0"/>
              <a:t>), with mobile device integration.</a:t>
            </a:r>
          </a:p>
          <a:p>
            <a:pPr fontAlgn="auto">
              <a:lnSpc>
                <a:spcPct val="90000"/>
              </a:lnSpc>
              <a:spcAft>
                <a:spcPts val="0"/>
              </a:spcAft>
              <a:buFontTx/>
              <a:buNone/>
              <a:defRPr/>
            </a:pPr>
            <a:endParaRPr lang="en-US" sz="3459" dirty="0" smtClean="0"/>
          </a:p>
          <a:p>
            <a:pPr>
              <a:lnSpc>
                <a:spcPct val="90000"/>
              </a:lnSpc>
              <a:defRPr/>
            </a:pPr>
            <a:r>
              <a:rPr lang="en-US" sz="3459" dirty="0" smtClean="0"/>
              <a:t>The project is about enabling young people to acquire and develop skills to enhance life transitions (educational and social transitions/formal and informal) through a range of digital creative activities [film making &amp; photography]</a:t>
            </a:r>
          </a:p>
          <a:p>
            <a:pPr>
              <a:buNone/>
            </a:pPr>
            <a:endParaRPr lang="en-US" sz="3459" dirty="0" smtClean="0"/>
          </a:p>
          <a:p>
            <a:r>
              <a:rPr lang="en-US" sz="3459" dirty="0" smtClean="0"/>
              <a:t>The aim of the project is to investigate how 3D Virtual Worlds (such as Second Life) can be used to support the development of these skills</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a:t>
            </a:r>
            <a:endParaRPr lang="en-US" dirty="0"/>
          </a:p>
        </p:txBody>
      </p:sp>
      <p:sp>
        <p:nvSpPr>
          <p:cNvPr id="3" name="Content Placeholder 2"/>
          <p:cNvSpPr>
            <a:spLocks noGrp="1"/>
          </p:cNvSpPr>
          <p:nvPr>
            <p:ph idx="1"/>
          </p:nvPr>
        </p:nvSpPr>
        <p:spPr>
          <a:xfrm>
            <a:off x="457200" y="1247420"/>
            <a:ext cx="8229600" cy="4525963"/>
          </a:xfrm>
        </p:spPr>
        <p:txBody>
          <a:bodyPr>
            <a:normAutofit fontScale="92500" lnSpcReduction="10000"/>
          </a:bodyPr>
          <a:lstStyle/>
          <a:p>
            <a:pPr>
              <a:lnSpc>
                <a:spcPct val="90000"/>
              </a:lnSpc>
            </a:pPr>
            <a:endParaRPr lang="en-GB" b="1" dirty="0" smtClean="0">
              <a:latin typeface="Times New Roman" charset="0"/>
              <a:ea typeface="MS Mincho" charset="-128"/>
              <a:cs typeface="MS Mincho" charset="-128"/>
            </a:endParaRPr>
          </a:p>
          <a:p>
            <a:pPr algn="just">
              <a:lnSpc>
                <a:spcPct val="90000"/>
              </a:lnSpc>
              <a:buNone/>
            </a:pPr>
            <a:r>
              <a:rPr lang="en-GB" dirty="0" smtClean="0">
                <a:ea typeface="MS Mincho" charset="-128"/>
                <a:cs typeface="MS Mincho" charset="-128"/>
              </a:rPr>
              <a:t>   “I think a lot of educational  spaces that exist are deeply constrained by social, cultural and political forces that mostly don’t want them to be exploratory spaces and have very restricted views of knowledge creation and don’t want to accommodate a mixing of the social emotional and cognitive whereas I think a lot of our learning is a mixture of all three of those...and so as an educator I was attracted to Second Life as a space where that possibility exists…(1)”</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2"/>
          <p:cNvSpPr>
            <a:spLocks noGrp="1" noChangeArrowheads="1"/>
          </p:cNvSpPr>
          <p:nvPr>
            <p:ph type="title"/>
          </p:nvPr>
        </p:nvSpPr>
        <p:spPr/>
        <p:txBody>
          <a:bodyPr>
            <a:normAutofit fontScale="90000"/>
          </a:bodyPr>
          <a:lstStyle/>
          <a:p>
            <a:pPr eaLnBrk="1" hangingPunct="1"/>
            <a:r>
              <a:rPr lang="en-US" dirty="0"/>
              <a:t>Inter-Life Island</a:t>
            </a:r>
            <a:r>
              <a:rPr lang="en-US" dirty="0" smtClean="0"/>
              <a:t/>
            </a:r>
            <a:br>
              <a:rPr lang="en-US" dirty="0" smtClean="0"/>
            </a:br>
            <a:endParaRPr lang="en-US" dirty="0"/>
          </a:p>
        </p:txBody>
      </p:sp>
      <p:pic>
        <p:nvPicPr>
          <p:cNvPr id="7" name="Picture 5" descr="Snapshot1_004"/>
          <p:cNvPicPr>
            <a:picLocks noChangeAspect="1" noChangeArrowheads="1"/>
          </p:cNvPicPr>
          <p:nvPr/>
        </p:nvPicPr>
        <p:blipFill>
          <a:blip r:embed="rId3"/>
          <a:srcRect/>
          <a:stretch>
            <a:fillRect/>
          </a:stretch>
        </p:blipFill>
        <p:spPr bwMode="auto">
          <a:xfrm>
            <a:off x="1828800" y="1524000"/>
            <a:ext cx="5562600" cy="36576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Level Research Questions….</a:t>
            </a:r>
            <a:endParaRPr lang="en-US" dirty="0"/>
          </a:p>
        </p:txBody>
      </p:sp>
      <p:sp>
        <p:nvSpPr>
          <p:cNvPr id="3" name="Content Placeholder 2"/>
          <p:cNvSpPr>
            <a:spLocks noGrp="1"/>
          </p:cNvSpPr>
          <p:nvPr>
            <p:ph idx="1"/>
          </p:nvPr>
        </p:nvSpPr>
        <p:spPr/>
        <p:txBody>
          <a:bodyPr>
            <a:normAutofit lnSpcReduction="10000"/>
          </a:bodyPr>
          <a:lstStyle/>
          <a:p>
            <a:pPr lvl="1">
              <a:lnSpc>
                <a:spcPct val="90000"/>
              </a:lnSpc>
              <a:buNone/>
            </a:pPr>
            <a:r>
              <a:rPr lang="en-US" sz="2400" dirty="0" smtClean="0"/>
              <a:t>1. How can transitional change such as risk, conflict and goal-setting can be handled in the virtual world?</a:t>
            </a:r>
          </a:p>
          <a:p>
            <a:pPr lvl="1">
              <a:lnSpc>
                <a:spcPct val="90000"/>
              </a:lnSpc>
            </a:pPr>
            <a:endParaRPr lang="en-US" sz="2400" dirty="0" smtClean="0"/>
          </a:p>
          <a:p>
            <a:pPr lvl="1">
              <a:lnSpc>
                <a:spcPct val="90000"/>
              </a:lnSpc>
              <a:buNone/>
            </a:pPr>
            <a:r>
              <a:rPr lang="en-US" sz="2400" dirty="0" smtClean="0"/>
              <a:t>2. How do </a:t>
            </a:r>
            <a:r>
              <a:rPr lang="en-US" sz="2400" dirty="0"/>
              <a:t>p</a:t>
            </a:r>
            <a:r>
              <a:rPr lang="en-US" sz="2400" dirty="0" smtClean="0"/>
              <a:t>ersonas develop in the real and virtual worlds, and how might the personalisation of avatars assists this?  How does this map onto real life?</a:t>
            </a:r>
          </a:p>
          <a:p>
            <a:pPr lvl="1">
              <a:lnSpc>
                <a:spcPct val="90000"/>
              </a:lnSpc>
            </a:pPr>
            <a:endParaRPr lang="en-US" sz="2400" dirty="0" smtClean="0"/>
          </a:p>
          <a:p>
            <a:pPr lvl="1">
              <a:lnSpc>
                <a:spcPct val="90000"/>
              </a:lnSpc>
              <a:buNone/>
            </a:pPr>
            <a:r>
              <a:rPr lang="en-US" sz="2400" dirty="0" smtClean="0"/>
              <a:t>3. How can the </a:t>
            </a:r>
            <a:r>
              <a:rPr lang="en-US" sz="2400" dirty="0"/>
              <a:t>f</a:t>
            </a:r>
            <a:r>
              <a:rPr lang="en-US" sz="2400" dirty="0" smtClean="0"/>
              <a:t>lexible use of mobile technologies be employed to enhance the skill development for transitional experiences?</a:t>
            </a:r>
          </a:p>
          <a:p>
            <a:pPr lvl="1">
              <a:lnSpc>
                <a:spcPct val="90000"/>
              </a:lnSpc>
            </a:pPr>
            <a:endParaRPr lang="en-US" sz="2400" dirty="0" smtClean="0"/>
          </a:p>
          <a:p>
            <a:pPr lvl="1">
              <a:lnSpc>
                <a:spcPct val="90000"/>
              </a:lnSpc>
              <a:buNone/>
            </a:pPr>
            <a:r>
              <a:rPr lang="en-US" sz="2400" dirty="0" smtClean="0"/>
              <a:t>4. How can interoperability be successfully achieved between applications, documents and media?</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How We Address them</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We set up a Virtual Research Community involving young people working in partnership with members of the research team.</a:t>
            </a:r>
          </a:p>
          <a:p>
            <a:endParaRPr lang="en-US" dirty="0" smtClean="0"/>
          </a:p>
          <a:p>
            <a:r>
              <a:rPr lang="en-US" dirty="0" smtClean="0"/>
              <a:t>We made available tools and resources to engage in personal and group projects</a:t>
            </a:r>
          </a:p>
          <a:p>
            <a:endParaRPr lang="en-US" dirty="0" smtClean="0"/>
          </a:p>
          <a:p>
            <a:r>
              <a:rPr lang="en-US" dirty="0" smtClean="0"/>
              <a:t>We supported the development of creative activities with a focus on photography and film making</a:t>
            </a:r>
          </a:p>
          <a:p>
            <a:pPr>
              <a:buNone/>
            </a:pPr>
            <a:endParaRPr lang="en-US" dirty="0" smtClean="0"/>
          </a:p>
          <a:p>
            <a:r>
              <a:rPr lang="en-US" dirty="0" smtClean="0"/>
              <a:t>We fostered collaborative activity</a:t>
            </a:r>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2343</TotalTime>
  <Words>1519</Words>
  <Application>Microsoft Macintosh PowerPoint</Application>
  <PresentationFormat>On-screen Show (4:3)</PresentationFormat>
  <Paragraphs>178</Paragraphs>
  <Slides>35</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37" baseType="lpstr">
      <vt:lpstr>Office Theme</vt:lpstr>
      <vt:lpstr>Document</vt:lpstr>
      <vt:lpstr>   The Inter-Life Project: investigating the potential of virtual worlds to assist young people with key life changes and transitions  Professor Vic Lally  University of Glasgow [Co-Authors: Dr Madeleine Sclater]  </vt:lpstr>
      <vt:lpstr>Overview</vt:lpstr>
      <vt:lpstr>Background</vt:lpstr>
      <vt:lpstr>InterLife Island Diary Room</vt:lpstr>
      <vt:lpstr>Aims</vt:lpstr>
      <vt:lpstr>Aims</vt:lpstr>
      <vt:lpstr>Inter-Life Island </vt:lpstr>
      <vt:lpstr>High Level Research Questions….</vt:lpstr>
      <vt:lpstr>And How We Address them</vt:lpstr>
      <vt:lpstr>The way we worked</vt:lpstr>
      <vt:lpstr>Profile of the young people</vt:lpstr>
      <vt:lpstr> Theoretical Perspectives</vt:lpstr>
      <vt:lpstr>Activity Theory</vt:lpstr>
      <vt:lpstr>Methods and Methodology</vt:lpstr>
      <vt:lpstr>Data Analysis</vt:lpstr>
      <vt:lpstr>Preliminary Results</vt:lpstr>
      <vt:lpstr>Preliminary Results</vt:lpstr>
      <vt:lpstr>Results…</vt:lpstr>
      <vt:lpstr>Results…</vt:lpstr>
      <vt:lpstr>What happened</vt:lpstr>
      <vt:lpstr>Developing an Agenda</vt:lpstr>
      <vt:lpstr>Developing a Code of Conduct</vt:lpstr>
      <vt:lpstr>Sharing personal stories</vt:lpstr>
      <vt:lpstr>Introducing and Sharing</vt:lpstr>
      <vt:lpstr>Meeting</vt:lpstr>
      <vt:lpstr>Sapphire Cyberstar conducting a tour of the island</vt:lpstr>
      <vt:lpstr>Sapphire re-inventing herself</vt:lpstr>
      <vt:lpstr>Zac creating beginners guide</vt:lpstr>
      <vt:lpstr>Zac taking a tour of the island</vt:lpstr>
      <vt:lpstr>Summary</vt:lpstr>
      <vt:lpstr>Coding Schema Showing ‘High Level’ Codes </vt:lpstr>
      <vt:lpstr>Table 1. Coded Utterance Values for Trinidad Group Workshop 1 – ‘Beginnings’ (2/03/11) </vt:lpstr>
      <vt:lpstr>Figure 3.  Coded Utterance Values for Students – Workshop 1 </vt:lpstr>
      <vt:lpstr>Table 2. Coded Utterance Values for Trinidad Workshop 10 – ‘Endings’ (28/06/11) </vt:lpstr>
      <vt:lpstr>Figure 5. Coded Utterance Values for Students – Workshop 10 </vt:lpstr>
    </vt:vector>
  </TitlesOfParts>
  <Company>University of Glasgow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Inter-Life as a Virtual Research Community: transforming spaces, changing lives Madeleine Sclater, Heriot-Watt University (co-authors Vic Lally and Michael Pomerantz) </dc:title>
  <dc:creator>Madeleine Sclater</dc:creator>
  <cp:lastModifiedBy>Madeleine Sclater</cp:lastModifiedBy>
  <cp:revision>71</cp:revision>
  <dcterms:created xsi:type="dcterms:W3CDTF">2011-10-25T22:13:00Z</dcterms:created>
  <dcterms:modified xsi:type="dcterms:W3CDTF">2012-06-20T12:06:56Z</dcterms:modified>
</cp:coreProperties>
</file>