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7" r:id="rId4"/>
    <p:sldId id="259" r:id="rId5"/>
    <p:sldId id="260" r:id="rId6"/>
    <p:sldId id="261" r:id="rId7"/>
    <p:sldId id="262" r:id="rId8"/>
    <p:sldId id="263" r:id="rId9"/>
    <p:sldId id="264" r:id="rId10"/>
    <p:sldId id="266" r:id="rId11"/>
    <p:sldId id="26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B95CD6CC-22B3-43F2-B4D0-FF6B6CE86BA0}" type="datetimeFigureOut">
              <a:rPr lang="en-GB" smtClean="0"/>
              <a:pPr/>
              <a:t>28/11/2011</a:t>
            </a:fld>
            <a:endParaRPr lang="en-GB" dirty="0"/>
          </a:p>
        </p:txBody>
      </p:sp>
      <p:sp>
        <p:nvSpPr>
          <p:cNvPr id="17" name="Footer Placeholder 16"/>
          <p:cNvSpPr>
            <a:spLocks noGrp="1"/>
          </p:cNvSpPr>
          <p:nvPr>
            <p:ph type="ftr" sz="quarter" idx="11"/>
          </p:nvPr>
        </p:nvSpPr>
        <p:spPr/>
        <p:txBody>
          <a:bodyPr/>
          <a:lstStyle>
            <a:extLst/>
          </a:lstStyle>
          <a:p>
            <a:endParaRPr lang="en-GB" dirty="0"/>
          </a:p>
        </p:txBody>
      </p:sp>
      <p:sp>
        <p:nvSpPr>
          <p:cNvPr id="29" name="Slide Number Placeholder 28"/>
          <p:cNvSpPr>
            <a:spLocks noGrp="1"/>
          </p:cNvSpPr>
          <p:nvPr>
            <p:ph type="sldNum" sz="quarter" idx="12"/>
          </p:nvPr>
        </p:nvSpPr>
        <p:spPr/>
        <p:txBody>
          <a:bodyPr/>
          <a:lstStyle>
            <a:extLst/>
          </a:lstStyle>
          <a:p>
            <a:fld id="{07727F87-213F-4E71-BEB0-F2A648469F30}" type="slidenum">
              <a:rPr lang="en-GB" smtClean="0"/>
              <a:pPr/>
              <a:t>‹#›</a:t>
            </a:fld>
            <a:endParaRPr lang="en-GB" dirty="0"/>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95CD6CC-22B3-43F2-B4D0-FF6B6CE86BA0}" type="datetimeFigureOut">
              <a:rPr lang="en-GB" smtClean="0"/>
              <a:pPr/>
              <a:t>28/11/2011</a:t>
            </a:fld>
            <a:endParaRPr lang="en-GB" dirty="0"/>
          </a:p>
        </p:txBody>
      </p:sp>
      <p:sp>
        <p:nvSpPr>
          <p:cNvPr id="5" name="Footer Placeholder 4"/>
          <p:cNvSpPr>
            <a:spLocks noGrp="1"/>
          </p:cNvSpPr>
          <p:nvPr>
            <p:ph type="ftr" sz="quarter" idx="11"/>
          </p:nvPr>
        </p:nvSpPr>
        <p:spPr/>
        <p:txBody>
          <a:bodyPr/>
          <a:lstStyle>
            <a:extLst/>
          </a:lstStyle>
          <a:p>
            <a:endParaRPr lang="en-GB" dirty="0"/>
          </a:p>
        </p:txBody>
      </p:sp>
      <p:sp>
        <p:nvSpPr>
          <p:cNvPr id="6" name="Slide Number Placeholder 5"/>
          <p:cNvSpPr>
            <a:spLocks noGrp="1"/>
          </p:cNvSpPr>
          <p:nvPr>
            <p:ph type="sldNum" sz="quarter" idx="12"/>
          </p:nvPr>
        </p:nvSpPr>
        <p:spPr/>
        <p:txBody>
          <a:bodyPr/>
          <a:lstStyle>
            <a:extLst/>
          </a:lstStyle>
          <a:p>
            <a:fld id="{07727F87-213F-4E71-BEB0-F2A648469F30}" type="slidenum">
              <a:rPr lang="en-GB" smtClean="0"/>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95CD6CC-22B3-43F2-B4D0-FF6B6CE86BA0}" type="datetimeFigureOut">
              <a:rPr lang="en-GB" smtClean="0"/>
              <a:pPr/>
              <a:t>28/11/2011</a:t>
            </a:fld>
            <a:endParaRPr lang="en-GB" dirty="0"/>
          </a:p>
        </p:txBody>
      </p:sp>
      <p:sp>
        <p:nvSpPr>
          <p:cNvPr id="5" name="Footer Placeholder 4"/>
          <p:cNvSpPr>
            <a:spLocks noGrp="1"/>
          </p:cNvSpPr>
          <p:nvPr>
            <p:ph type="ftr" sz="quarter" idx="11"/>
          </p:nvPr>
        </p:nvSpPr>
        <p:spPr/>
        <p:txBody>
          <a:bodyPr/>
          <a:lstStyle>
            <a:extLst/>
          </a:lstStyle>
          <a:p>
            <a:endParaRPr lang="en-GB" dirty="0"/>
          </a:p>
        </p:txBody>
      </p:sp>
      <p:sp>
        <p:nvSpPr>
          <p:cNvPr id="6" name="Slide Number Placeholder 5"/>
          <p:cNvSpPr>
            <a:spLocks noGrp="1"/>
          </p:cNvSpPr>
          <p:nvPr>
            <p:ph type="sldNum" sz="quarter" idx="12"/>
          </p:nvPr>
        </p:nvSpPr>
        <p:spPr/>
        <p:txBody>
          <a:bodyPr/>
          <a:lstStyle>
            <a:extLst/>
          </a:lstStyle>
          <a:p>
            <a:fld id="{07727F87-213F-4E71-BEB0-F2A648469F30}" type="slidenum">
              <a:rPr lang="en-GB" smtClean="0"/>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95CD6CC-22B3-43F2-B4D0-FF6B6CE86BA0}" type="datetimeFigureOut">
              <a:rPr lang="en-GB" smtClean="0"/>
              <a:pPr/>
              <a:t>28/11/2011</a:t>
            </a:fld>
            <a:endParaRPr lang="en-GB" dirty="0"/>
          </a:p>
        </p:txBody>
      </p:sp>
      <p:sp>
        <p:nvSpPr>
          <p:cNvPr id="5" name="Footer Placeholder 4"/>
          <p:cNvSpPr>
            <a:spLocks noGrp="1"/>
          </p:cNvSpPr>
          <p:nvPr>
            <p:ph type="ftr" sz="quarter" idx="11"/>
          </p:nvPr>
        </p:nvSpPr>
        <p:spPr/>
        <p:txBody>
          <a:bodyPr/>
          <a:lstStyle>
            <a:extLst/>
          </a:lstStyle>
          <a:p>
            <a:endParaRPr lang="en-GB" dirty="0"/>
          </a:p>
        </p:txBody>
      </p:sp>
      <p:sp>
        <p:nvSpPr>
          <p:cNvPr id="6" name="Slide Number Placeholder 5"/>
          <p:cNvSpPr>
            <a:spLocks noGrp="1"/>
          </p:cNvSpPr>
          <p:nvPr>
            <p:ph type="sldNum" sz="quarter" idx="12"/>
          </p:nvPr>
        </p:nvSpPr>
        <p:spPr/>
        <p:txBody>
          <a:bodyPr/>
          <a:lstStyle>
            <a:extLst/>
          </a:lstStyle>
          <a:p>
            <a:fld id="{07727F87-213F-4E71-BEB0-F2A648469F30}" type="slidenum">
              <a:rPr lang="en-GB" smtClean="0"/>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95CD6CC-22B3-43F2-B4D0-FF6B6CE86BA0}" type="datetimeFigureOut">
              <a:rPr lang="en-GB" smtClean="0"/>
              <a:pPr/>
              <a:t>28/11/2011</a:t>
            </a:fld>
            <a:endParaRPr lang="en-GB" dirty="0"/>
          </a:p>
        </p:txBody>
      </p:sp>
      <p:sp>
        <p:nvSpPr>
          <p:cNvPr id="5" name="Footer Placeholder 4"/>
          <p:cNvSpPr>
            <a:spLocks noGrp="1"/>
          </p:cNvSpPr>
          <p:nvPr>
            <p:ph type="ftr" sz="quarter" idx="11"/>
          </p:nvPr>
        </p:nvSpPr>
        <p:spPr/>
        <p:txBody>
          <a:bodyPr/>
          <a:lstStyle>
            <a:extLst/>
          </a:lstStyle>
          <a:p>
            <a:endParaRPr lang="en-GB" dirty="0"/>
          </a:p>
        </p:txBody>
      </p:sp>
      <p:sp>
        <p:nvSpPr>
          <p:cNvPr id="6" name="Slide Number Placeholder 5"/>
          <p:cNvSpPr>
            <a:spLocks noGrp="1"/>
          </p:cNvSpPr>
          <p:nvPr>
            <p:ph type="sldNum" sz="quarter" idx="12"/>
          </p:nvPr>
        </p:nvSpPr>
        <p:spPr/>
        <p:txBody>
          <a:bodyPr/>
          <a:lstStyle>
            <a:extLst/>
          </a:lstStyle>
          <a:p>
            <a:fld id="{07727F87-213F-4E71-BEB0-F2A648469F30}" type="slidenum">
              <a:rPr lang="en-GB" smtClean="0"/>
              <a:pPr/>
              <a:t>‹#›</a:t>
            </a:fld>
            <a:endParaRPr lang="en-GB" dirty="0"/>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95CD6CC-22B3-43F2-B4D0-FF6B6CE86BA0}" type="datetimeFigureOut">
              <a:rPr lang="en-GB" smtClean="0"/>
              <a:pPr/>
              <a:t>28/11/2011</a:t>
            </a:fld>
            <a:endParaRPr lang="en-GB" dirty="0"/>
          </a:p>
        </p:txBody>
      </p:sp>
      <p:sp>
        <p:nvSpPr>
          <p:cNvPr id="6" name="Footer Placeholder 5"/>
          <p:cNvSpPr>
            <a:spLocks noGrp="1"/>
          </p:cNvSpPr>
          <p:nvPr>
            <p:ph type="ftr" sz="quarter" idx="11"/>
          </p:nvPr>
        </p:nvSpPr>
        <p:spPr/>
        <p:txBody>
          <a:bodyPr/>
          <a:lstStyle>
            <a:extLst/>
          </a:lstStyle>
          <a:p>
            <a:endParaRPr lang="en-GB" dirty="0"/>
          </a:p>
        </p:txBody>
      </p:sp>
      <p:sp>
        <p:nvSpPr>
          <p:cNvPr id="7" name="Slide Number Placeholder 6"/>
          <p:cNvSpPr>
            <a:spLocks noGrp="1"/>
          </p:cNvSpPr>
          <p:nvPr>
            <p:ph type="sldNum" sz="quarter" idx="12"/>
          </p:nvPr>
        </p:nvSpPr>
        <p:spPr/>
        <p:txBody>
          <a:bodyPr/>
          <a:lstStyle>
            <a:extLst/>
          </a:lstStyle>
          <a:p>
            <a:fld id="{07727F87-213F-4E71-BEB0-F2A648469F30}" type="slidenum">
              <a:rPr lang="en-GB" smtClean="0"/>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95CD6CC-22B3-43F2-B4D0-FF6B6CE86BA0}" type="datetimeFigureOut">
              <a:rPr lang="en-GB" smtClean="0"/>
              <a:pPr/>
              <a:t>28/11/2011</a:t>
            </a:fld>
            <a:endParaRPr lang="en-GB" dirty="0"/>
          </a:p>
        </p:txBody>
      </p:sp>
      <p:sp>
        <p:nvSpPr>
          <p:cNvPr id="8" name="Footer Placeholder 7"/>
          <p:cNvSpPr>
            <a:spLocks noGrp="1"/>
          </p:cNvSpPr>
          <p:nvPr>
            <p:ph type="ftr" sz="quarter" idx="11"/>
          </p:nvPr>
        </p:nvSpPr>
        <p:spPr/>
        <p:txBody>
          <a:bodyPr/>
          <a:lstStyle>
            <a:extLst/>
          </a:lstStyle>
          <a:p>
            <a:endParaRPr lang="en-GB" dirty="0"/>
          </a:p>
        </p:txBody>
      </p:sp>
      <p:sp>
        <p:nvSpPr>
          <p:cNvPr id="9" name="Slide Number Placeholder 8"/>
          <p:cNvSpPr>
            <a:spLocks noGrp="1"/>
          </p:cNvSpPr>
          <p:nvPr>
            <p:ph type="sldNum" sz="quarter" idx="12"/>
          </p:nvPr>
        </p:nvSpPr>
        <p:spPr/>
        <p:txBody>
          <a:bodyPr/>
          <a:lstStyle>
            <a:extLst/>
          </a:lstStyle>
          <a:p>
            <a:fld id="{07727F87-213F-4E71-BEB0-F2A648469F30}" type="slidenum">
              <a:rPr lang="en-GB" smtClean="0"/>
              <a:pPr/>
              <a:t>‹#›</a:t>
            </a:fld>
            <a:endParaRPr lang="en-GB" dirty="0"/>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95CD6CC-22B3-43F2-B4D0-FF6B6CE86BA0}" type="datetimeFigureOut">
              <a:rPr lang="en-GB" smtClean="0"/>
              <a:pPr/>
              <a:t>28/11/2011</a:t>
            </a:fld>
            <a:endParaRPr lang="en-GB" dirty="0"/>
          </a:p>
        </p:txBody>
      </p:sp>
      <p:sp>
        <p:nvSpPr>
          <p:cNvPr id="4" name="Footer Placeholder 3"/>
          <p:cNvSpPr>
            <a:spLocks noGrp="1"/>
          </p:cNvSpPr>
          <p:nvPr>
            <p:ph type="ftr" sz="quarter" idx="11"/>
          </p:nvPr>
        </p:nvSpPr>
        <p:spPr/>
        <p:txBody>
          <a:bodyPr/>
          <a:lstStyle>
            <a:extLst/>
          </a:lstStyle>
          <a:p>
            <a:endParaRPr lang="en-GB" dirty="0"/>
          </a:p>
        </p:txBody>
      </p:sp>
      <p:sp>
        <p:nvSpPr>
          <p:cNvPr id="5" name="Slide Number Placeholder 4"/>
          <p:cNvSpPr>
            <a:spLocks noGrp="1"/>
          </p:cNvSpPr>
          <p:nvPr>
            <p:ph type="sldNum" sz="quarter" idx="12"/>
          </p:nvPr>
        </p:nvSpPr>
        <p:spPr/>
        <p:txBody>
          <a:bodyPr/>
          <a:lstStyle>
            <a:extLst/>
          </a:lstStyle>
          <a:p>
            <a:fld id="{07727F87-213F-4E71-BEB0-F2A648469F30}" type="slidenum">
              <a:rPr lang="en-GB" smtClean="0"/>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B95CD6CC-22B3-43F2-B4D0-FF6B6CE86BA0}" type="datetimeFigureOut">
              <a:rPr lang="en-GB" smtClean="0"/>
              <a:pPr/>
              <a:t>28/11/2011</a:t>
            </a:fld>
            <a:endParaRPr lang="en-GB" dirty="0"/>
          </a:p>
        </p:txBody>
      </p:sp>
      <p:sp>
        <p:nvSpPr>
          <p:cNvPr id="3" name="Footer Placeholder 2"/>
          <p:cNvSpPr>
            <a:spLocks noGrp="1"/>
          </p:cNvSpPr>
          <p:nvPr>
            <p:ph type="ftr" sz="quarter" idx="11"/>
          </p:nvPr>
        </p:nvSpPr>
        <p:spPr/>
        <p:txBody>
          <a:bodyPr/>
          <a:lstStyle>
            <a:extLst/>
          </a:lstStyle>
          <a:p>
            <a:endParaRPr lang="en-GB" dirty="0"/>
          </a:p>
        </p:txBody>
      </p:sp>
      <p:sp>
        <p:nvSpPr>
          <p:cNvPr id="4" name="Slide Number Placeholder 3"/>
          <p:cNvSpPr>
            <a:spLocks noGrp="1"/>
          </p:cNvSpPr>
          <p:nvPr>
            <p:ph type="sldNum" sz="quarter" idx="12"/>
          </p:nvPr>
        </p:nvSpPr>
        <p:spPr/>
        <p:txBody>
          <a:bodyPr/>
          <a:lstStyle>
            <a:extLst/>
          </a:lstStyle>
          <a:p>
            <a:fld id="{07727F87-213F-4E71-BEB0-F2A648469F30}" type="slidenum">
              <a:rPr lang="en-GB" smtClean="0"/>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95CD6CC-22B3-43F2-B4D0-FF6B6CE86BA0}" type="datetimeFigureOut">
              <a:rPr lang="en-GB" smtClean="0"/>
              <a:pPr/>
              <a:t>28/11/2011</a:t>
            </a:fld>
            <a:endParaRPr lang="en-GB" dirty="0"/>
          </a:p>
        </p:txBody>
      </p:sp>
      <p:sp>
        <p:nvSpPr>
          <p:cNvPr id="6" name="Footer Placeholder 5"/>
          <p:cNvSpPr>
            <a:spLocks noGrp="1"/>
          </p:cNvSpPr>
          <p:nvPr>
            <p:ph type="ftr" sz="quarter" idx="11"/>
          </p:nvPr>
        </p:nvSpPr>
        <p:spPr/>
        <p:txBody>
          <a:bodyPr/>
          <a:lstStyle>
            <a:extLst/>
          </a:lstStyle>
          <a:p>
            <a:endParaRPr lang="en-GB" dirty="0"/>
          </a:p>
        </p:txBody>
      </p:sp>
      <p:sp>
        <p:nvSpPr>
          <p:cNvPr id="7" name="Slide Number Placeholder 6"/>
          <p:cNvSpPr>
            <a:spLocks noGrp="1"/>
          </p:cNvSpPr>
          <p:nvPr>
            <p:ph type="sldNum" sz="quarter" idx="12"/>
          </p:nvPr>
        </p:nvSpPr>
        <p:spPr/>
        <p:txBody>
          <a:bodyPr/>
          <a:lstStyle>
            <a:extLst/>
          </a:lstStyle>
          <a:p>
            <a:fld id="{07727F87-213F-4E71-BEB0-F2A648469F30}" type="slidenum">
              <a:rPr lang="en-GB" smtClean="0"/>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dirty="0" smtClean="0"/>
              <a:t>Click icon to add picture</a:t>
            </a:r>
            <a:endParaRPr kumimoji="0" lang="en-US" dirty="0"/>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B95CD6CC-22B3-43F2-B4D0-FF6B6CE86BA0}" type="datetimeFigureOut">
              <a:rPr lang="en-GB" smtClean="0"/>
              <a:pPr/>
              <a:t>28/11/2011</a:t>
            </a:fld>
            <a:endParaRPr lang="en-GB" dirty="0"/>
          </a:p>
        </p:txBody>
      </p:sp>
      <p:sp>
        <p:nvSpPr>
          <p:cNvPr id="6" name="Footer Placeholder 5"/>
          <p:cNvSpPr>
            <a:spLocks noGrp="1"/>
          </p:cNvSpPr>
          <p:nvPr>
            <p:ph type="ftr" sz="quarter" idx="11"/>
          </p:nvPr>
        </p:nvSpPr>
        <p:spPr>
          <a:xfrm>
            <a:off x="914400" y="55499"/>
            <a:ext cx="5562600" cy="365125"/>
          </a:xfrm>
        </p:spPr>
        <p:txBody>
          <a:bodyPr/>
          <a:lstStyle>
            <a:extLst/>
          </a:lstStyle>
          <a:p>
            <a:endParaRPr lang="en-GB" dirty="0"/>
          </a:p>
        </p:txBody>
      </p:sp>
      <p:sp>
        <p:nvSpPr>
          <p:cNvPr id="7" name="Slide Number Placeholder 6"/>
          <p:cNvSpPr>
            <a:spLocks noGrp="1"/>
          </p:cNvSpPr>
          <p:nvPr>
            <p:ph type="sldNum" sz="quarter" idx="12"/>
          </p:nvPr>
        </p:nvSpPr>
        <p:spPr>
          <a:xfrm>
            <a:off x="8610600" y="55499"/>
            <a:ext cx="457200" cy="365125"/>
          </a:xfrm>
        </p:spPr>
        <p:txBody>
          <a:bodyPr/>
          <a:lstStyle>
            <a:extLst/>
          </a:lstStyle>
          <a:p>
            <a:fld id="{07727F87-213F-4E71-BEB0-F2A648469F30}" type="slidenum">
              <a:rPr lang="en-GB" smtClean="0"/>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B95CD6CC-22B3-43F2-B4D0-FF6B6CE86BA0}" type="datetimeFigureOut">
              <a:rPr lang="en-GB" smtClean="0"/>
              <a:pPr/>
              <a:t>28/11/2011</a:t>
            </a:fld>
            <a:endParaRPr lang="en-GB" dirty="0"/>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GB" dirty="0"/>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07727F87-213F-4E71-BEB0-F2A648469F30}" type="slidenum">
              <a:rPr lang="en-GB" smtClean="0"/>
              <a:pPr/>
              <a:t>‹#›</a:t>
            </a:fld>
            <a:endParaRPr lang="en-GB"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mailto:janet.moffett@uws.ac.uk" TargetMode="External"/><Relationship Id="rId2" Type="http://schemas.openxmlformats.org/officeDocument/2006/relationships/hyperlink" Target="mailto:mark.steell@sds.co.uk"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ESRC Seminar</a:t>
            </a:r>
            <a:endParaRPr lang="en-GB" dirty="0"/>
          </a:p>
        </p:txBody>
      </p:sp>
      <p:sp>
        <p:nvSpPr>
          <p:cNvPr id="6" name="Content Placeholder 5"/>
          <p:cNvSpPr>
            <a:spLocks noGrp="1"/>
          </p:cNvSpPr>
          <p:nvPr>
            <p:ph idx="1"/>
          </p:nvPr>
        </p:nvSpPr>
        <p:spPr/>
        <p:txBody>
          <a:bodyPr>
            <a:normAutofit/>
          </a:bodyPr>
          <a:lstStyle/>
          <a:p>
            <a:pPr marL="68580" indent="0">
              <a:buNone/>
            </a:pPr>
            <a:r>
              <a:rPr lang="en-GB" dirty="0" smtClean="0"/>
              <a:t>The achievement of partnership working, web-based technology and labour  market information and intelligence: embedding </a:t>
            </a:r>
            <a:r>
              <a:rPr lang="en-GB" dirty="0"/>
              <a:t>the theory and practice of LMI into career guidance training</a:t>
            </a:r>
          </a:p>
          <a:p>
            <a:pPr marL="68580" indent="0">
              <a:buNone/>
            </a:pPr>
            <a:endParaRPr lang="en-GB" dirty="0" smtClean="0"/>
          </a:p>
          <a:p>
            <a:pPr marL="68580" indent="0">
              <a:buNone/>
            </a:pPr>
            <a:endParaRPr lang="en-GB" dirty="0" smtClean="0"/>
          </a:p>
        </p:txBody>
      </p:sp>
    </p:spTree>
    <p:extLst>
      <p:ext uri="{BB962C8B-B14F-4D97-AF65-F5344CB8AC3E}">
        <p14:creationId xmlns:p14="http://schemas.microsoft.com/office/powerpoint/2010/main" xmlns="" val="4310952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548680"/>
            <a:ext cx="7772400" cy="914400"/>
          </a:xfrm>
        </p:spPr>
        <p:txBody>
          <a:bodyPr/>
          <a:lstStyle/>
          <a:p>
            <a:r>
              <a:rPr lang="en-GB" sz="3200" dirty="0" smtClean="0"/>
              <a:t>Increased collaboration evidenced by</a:t>
            </a:r>
            <a:endParaRPr lang="en-GB" sz="3200" dirty="0"/>
          </a:p>
        </p:txBody>
      </p:sp>
      <p:sp>
        <p:nvSpPr>
          <p:cNvPr id="3" name="Content Placeholder 2"/>
          <p:cNvSpPr>
            <a:spLocks noGrp="1"/>
          </p:cNvSpPr>
          <p:nvPr>
            <p:ph idx="1"/>
          </p:nvPr>
        </p:nvSpPr>
        <p:spPr/>
        <p:txBody>
          <a:bodyPr>
            <a:normAutofit lnSpcReduction="10000"/>
          </a:bodyPr>
          <a:lstStyle/>
          <a:p>
            <a:r>
              <a:rPr lang="en-GB" dirty="0" smtClean="0"/>
              <a:t>Cross fertilisation of expertise between SDS staff here at UWS, supervision of SDS staff on research degrees</a:t>
            </a:r>
          </a:p>
          <a:p>
            <a:r>
              <a:rPr lang="en-GB" dirty="0" smtClean="0"/>
              <a:t>Delivery and participation on the LMS module is a good example of using and understanding web-based technology, partnership working</a:t>
            </a:r>
            <a:r>
              <a:rPr lang="en-GB" smtClean="0"/>
              <a:t>, and an </a:t>
            </a:r>
            <a:r>
              <a:rPr lang="en-GB" dirty="0" smtClean="0"/>
              <a:t>excellent show case of the integration of practice and theory in initial </a:t>
            </a:r>
            <a:r>
              <a:rPr lang="en-GB" smtClean="0"/>
              <a:t>career guidance training...a </a:t>
            </a:r>
            <a:r>
              <a:rPr lang="en-GB" dirty="0" smtClean="0"/>
              <a:t>Scottish government sound-bite!</a:t>
            </a:r>
            <a:endParaRPr lang="en-GB" dirty="0"/>
          </a:p>
        </p:txBody>
      </p:sp>
    </p:spTree>
    <p:extLst>
      <p:ext uri="{BB962C8B-B14F-4D97-AF65-F5344CB8AC3E}">
        <p14:creationId xmlns:p14="http://schemas.microsoft.com/office/powerpoint/2010/main" xmlns="" val="25813840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Questions</a:t>
            </a:r>
            <a:endParaRPr lang="en-GB" dirty="0"/>
          </a:p>
        </p:txBody>
      </p:sp>
      <p:sp>
        <p:nvSpPr>
          <p:cNvPr id="3" name="Content Placeholder 2"/>
          <p:cNvSpPr>
            <a:spLocks noGrp="1"/>
          </p:cNvSpPr>
          <p:nvPr>
            <p:ph idx="1"/>
          </p:nvPr>
        </p:nvSpPr>
        <p:spPr/>
        <p:txBody>
          <a:bodyPr/>
          <a:lstStyle/>
          <a:p>
            <a:endParaRPr lang="en-GB" dirty="0" smtClean="0"/>
          </a:p>
          <a:p>
            <a:endParaRPr lang="en-GB" dirty="0" smtClean="0"/>
          </a:p>
          <a:p>
            <a:endParaRPr lang="en-GB" dirty="0" smtClean="0"/>
          </a:p>
          <a:p>
            <a:endParaRPr lang="en-GB" dirty="0" smtClean="0"/>
          </a:p>
          <a:p>
            <a:endParaRPr lang="en-GB" dirty="0" smtClean="0"/>
          </a:p>
          <a:p>
            <a:pPr>
              <a:buNone/>
            </a:pPr>
            <a:r>
              <a:rPr lang="en-GB" dirty="0" smtClean="0"/>
              <a:t>Mark Steell: </a:t>
            </a:r>
            <a:r>
              <a:rPr lang="en-GB" dirty="0" smtClean="0">
                <a:hlinkClick r:id="rId2"/>
              </a:rPr>
              <a:t>mark.steell@sds.co.uk</a:t>
            </a:r>
            <a:endParaRPr lang="en-GB" dirty="0" smtClean="0"/>
          </a:p>
          <a:p>
            <a:pPr>
              <a:buNone/>
            </a:pPr>
            <a:r>
              <a:rPr lang="en-GB" dirty="0" smtClean="0"/>
              <a:t>Janet Moffett</a:t>
            </a:r>
            <a:r>
              <a:rPr lang="en-GB" smtClean="0"/>
              <a:t>: </a:t>
            </a:r>
            <a:r>
              <a:rPr lang="en-GB" smtClean="0">
                <a:hlinkClick r:id="rId3"/>
              </a:rPr>
              <a:t>janet.moffett@uws.ac.uk</a:t>
            </a:r>
            <a:endParaRPr lang="en-GB" smtClean="0"/>
          </a:p>
          <a:p>
            <a:pPr>
              <a:buNone/>
            </a:pPr>
            <a:endParaRPr lang="en-GB"/>
          </a:p>
        </p:txBody>
      </p:sp>
    </p:spTree>
    <p:extLst>
      <p:ext uri="{BB962C8B-B14F-4D97-AF65-F5344CB8AC3E}">
        <p14:creationId xmlns:p14="http://schemas.microsoft.com/office/powerpoint/2010/main" xmlns="" val="18507489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LMS, LMI, SDS, UWS and ENU…</a:t>
            </a:r>
            <a:endParaRPr lang="en-GB" dirty="0"/>
          </a:p>
        </p:txBody>
      </p:sp>
      <p:sp>
        <p:nvSpPr>
          <p:cNvPr id="3" name="Content Placeholder 2"/>
          <p:cNvSpPr>
            <a:spLocks noGrp="1"/>
          </p:cNvSpPr>
          <p:nvPr>
            <p:ph idx="1"/>
          </p:nvPr>
        </p:nvSpPr>
        <p:spPr/>
        <p:txBody>
          <a:bodyPr/>
          <a:lstStyle/>
          <a:p>
            <a:pPr marL="68580" indent="0">
              <a:buNone/>
            </a:pPr>
            <a:endParaRPr lang="en-GB" dirty="0" smtClean="0"/>
          </a:p>
          <a:p>
            <a:pPr marL="68580" indent="0">
              <a:buNone/>
            </a:pPr>
            <a:r>
              <a:rPr lang="en-GB" dirty="0" smtClean="0"/>
              <a:t>The following presentation is in English!</a:t>
            </a:r>
            <a:endParaRPr lang="en-GB" dirty="0"/>
          </a:p>
        </p:txBody>
      </p:sp>
    </p:spTree>
    <p:extLst>
      <p:ext uri="{BB962C8B-B14F-4D97-AF65-F5344CB8AC3E}">
        <p14:creationId xmlns:p14="http://schemas.microsoft.com/office/powerpoint/2010/main" xmlns="" val="3500732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GB" dirty="0" smtClean="0"/>
              <a:t>Offered in Scotland at the University of the West of Scotland (UWS) and Edinburgh Napier University (ENU)</a:t>
            </a:r>
          </a:p>
          <a:p>
            <a:r>
              <a:rPr lang="en-GB" dirty="0" smtClean="0"/>
              <a:t>Incorporates learning outcomes from the QAA Scotland Benchmark for a Qualification in Career Guidance and Development (QCGD) and is accredited by the Institute of Career Guidance</a:t>
            </a:r>
          </a:p>
          <a:p>
            <a:r>
              <a:rPr lang="en-GB" dirty="0" smtClean="0"/>
              <a:t>Consists of 6 modules </a:t>
            </a:r>
            <a:endParaRPr lang="en-GB" dirty="0"/>
          </a:p>
        </p:txBody>
      </p:sp>
      <p:sp>
        <p:nvSpPr>
          <p:cNvPr id="4" name="Title 3"/>
          <p:cNvSpPr>
            <a:spLocks noGrp="1"/>
          </p:cNvSpPr>
          <p:nvPr>
            <p:ph type="title"/>
          </p:nvPr>
        </p:nvSpPr>
        <p:spPr/>
        <p:txBody>
          <a:bodyPr/>
          <a:lstStyle/>
          <a:p>
            <a:r>
              <a:rPr lang="en-GB" sz="2800" dirty="0" smtClean="0"/>
              <a:t>Postgraduate Diploma in Career Guidance and Development </a:t>
            </a:r>
            <a:endParaRPr lang="en-GB" sz="2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Labour Market Studies (LMS)</a:t>
            </a:r>
            <a:endParaRPr lang="en-GB" dirty="0"/>
          </a:p>
        </p:txBody>
      </p:sp>
      <p:sp>
        <p:nvSpPr>
          <p:cNvPr id="3" name="Content Placeholder 2"/>
          <p:cNvSpPr>
            <a:spLocks noGrp="1"/>
          </p:cNvSpPr>
          <p:nvPr>
            <p:ph idx="1"/>
          </p:nvPr>
        </p:nvSpPr>
        <p:spPr/>
        <p:txBody>
          <a:bodyPr>
            <a:normAutofit fontScale="92500"/>
          </a:bodyPr>
          <a:lstStyle/>
          <a:p>
            <a:r>
              <a:rPr lang="en-GB" dirty="0" smtClean="0"/>
              <a:t>On both the postgraduate courses in Career Guidance and Development at ENU and UWS LMI has always been seen as an integral aspect of career guidance training and both courses have always devoted a separate module, Labour Market Studies (LMS) to this area of enquiry </a:t>
            </a:r>
          </a:p>
          <a:p>
            <a:pPr>
              <a:buNone/>
            </a:pPr>
            <a:r>
              <a:rPr lang="en-GB" dirty="0" smtClean="0"/>
              <a:t>“… and continues to do so irrespective of whether it is in fashion or not.  People expect careers guidance practitioners to know about the Labour Market” (P Robertson Lecturer ENU 2011) </a:t>
            </a:r>
            <a:endParaRPr lang="en-GB" dirty="0"/>
          </a:p>
        </p:txBody>
      </p:sp>
    </p:spTree>
    <p:extLst>
      <p:ext uri="{BB962C8B-B14F-4D97-AF65-F5344CB8AC3E}">
        <p14:creationId xmlns:p14="http://schemas.microsoft.com/office/powerpoint/2010/main" xmlns="" val="1041359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Labour Market Studies (LMS)</a:t>
            </a:r>
            <a:endParaRPr lang="en-GB" dirty="0"/>
          </a:p>
        </p:txBody>
      </p:sp>
      <p:sp>
        <p:nvSpPr>
          <p:cNvPr id="3" name="Content Placeholder 2"/>
          <p:cNvSpPr>
            <a:spLocks noGrp="1"/>
          </p:cNvSpPr>
          <p:nvPr>
            <p:ph idx="1"/>
          </p:nvPr>
        </p:nvSpPr>
        <p:spPr/>
        <p:txBody>
          <a:bodyPr/>
          <a:lstStyle/>
          <a:p>
            <a:r>
              <a:rPr lang="en-GB" dirty="0" smtClean="0"/>
              <a:t>It is a module which gives career guidance the economic justification for providing its service </a:t>
            </a:r>
          </a:p>
          <a:p>
            <a:r>
              <a:rPr lang="en-GB" dirty="0" smtClean="0"/>
              <a:t>It reflects the LMI knowledge, skills and awareness that students will require in practice</a:t>
            </a:r>
          </a:p>
          <a:p>
            <a:r>
              <a:rPr lang="en-GB" dirty="0"/>
              <a:t>It gives students professional knowledge and authority</a:t>
            </a:r>
          </a:p>
          <a:p>
            <a:pPr marL="68580" indent="0">
              <a:buNone/>
            </a:pPr>
            <a:endParaRPr lang="en-GB" dirty="0"/>
          </a:p>
        </p:txBody>
      </p:sp>
    </p:spTree>
    <p:extLst>
      <p:ext uri="{BB962C8B-B14F-4D97-AF65-F5344CB8AC3E}">
        <p14:creationId xmlns:p14="http://schemas.microsoft.com/office/powerpoint/2010/main" xmlns="" val="31651144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Professor Mike </a:t>
            </a:r>
            <a:r>
              <a:rPr lang="en-GB" dirty="0" err="1" smtClean="0"/>
              <a:t>Danson</a:t>
            </a:r>
            <a:endParaRPr lang="en-GB"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1372671" y="1784350"/>
            <a:ext cx="6855857" cy="4572000"/>
          </a:xfrm>
        </p:spPr>
      </p:pic>
    </p:spTree>
    <p:extLst>
      <p:ext uri="{BB962C8B-B14F-4D97-AF65-F5344CB8AC3E}">
        <p14:creationId xmlns:p14="http://schemas.microsoft.com/office/powerpoint/2010/main" xmlns="" val="4416461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LMS directly provides</a:t>
            </a:r>
            <a:endParaRPr lang="en-GB" dirty="0"/>
          </a:p>
        </p:txBody>
      </p:sp>
      <p:sp>
        <p:nvSpPr>
          <p:cNvPr id="3" name="Content Placeholder 2"/>
          <p:cNvSpPr>
            <a:spLocks noGrp="1"/>
          </p:cNvSpPr>
          <p:nvPr>
            <p:ph idx="1"/>
          </p:nvPr>
        </p:nvSpPr>
        <p:spPr/>
        <p:txBody>
          <a:bodyPr>
            <a:normAutofit fontScale="85000" lnSpcReduction="20000"/>
          </a:bodyPr>
          <a:lstStyle/>
          <a:p>
            <a:r>
              <a:rPr lang="en-GB" dirty="0" smtClean="0"/>
              <a:t>Awareness of the web-based services offered by SDS which, while recently launched in 2010, have become a principle source of LMI for practitioners and clients in Scotland, along with other UK and International  data bases</a:t>
            </a:r>
          </a:p>
          <a:p>
            <a:r>
              <a:rPr lang="en-GB" dirty="0" smtClean="0"/>
              <a:t>Exploration and application of expert briefings and reports  from the UK, Europe  and elsewhere </a:t>
            </a:r>
          </a:p>
          <a:p>
            <a:r>
              <a:rPr lang="en-GB" dirty="0" smtClean="0"/>
              <a:t>Instruction on the LMI system by staff from SDS’s Labour Market Intelligence Hub, ‘Research Online’.  This emphasises the usefulness of LMI for everyday practice as well as a research tool for a 5,000 word research project.  This resource is available to both ENU and UWS courses. </a:t>
            </a:r>
            <a:endParaRPr lang="en-GB" dirty="0"/>
          </a:p>
        </p:txBody>
      </p:sp>
    </p:spTree>
    <p:extLst>
      <p:ext uri="{BB962C8B-B14F-4D97-AF65-F5344CB8AC3E}">
        <p14:creationId xmlns:p14="http://schemas.microsoft.com/office/powerpoint/2010/main" xmlns="" val="4556935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Important development</a:t>
            </a:r>
            <a:endParaRPr lang="en-GB" dirty="0"/>
          </a:p>
        </p:txBody>
      </p:sp>
      <p:sp>
        <p:nvSpPr>
          <p:cNvPr id="3" name="Content Placeholder 2"/>
          <p:cNvSpPr>
            <a:spLocks noGrp="1"/>
          </p:cNvSpPr>
          <p:nvPr>
            <p:ph idx="1"/>
          </p:nvPr>
        </p:nvSpPr>
        <p:spPr/>
        <p:txBody>
          <a:bodyPr/>
          <a:lstStyle/>
          <a:p>
            <a:r>
              <a:rPr lang="en-GB" dirty="0" smtClean="0"/>
              <a:t>Higher Education (HE) and SDS are embedding the sourcing, analysis and application of LMI into initial training and students are participating in the same training that staff and other partner organisations of SDS receive.  With all partners using this accessible and sophisticated data, the facility can be improved by feedback from a range of users.   </a:t>
            </a:r>
            <a:endParaRPr lang="en-GB" dirty="0"/>
          </a:p>
        </p:txBody>
      </p:sp>
    </p:spTree>
    <p:extLst>
      <p:ext uri="{BB962C8B-B14F-4D97-AF65-F5344CB8AC3E}">
        <p14:creationId xmlns:p14="http://schemas.microsoft.com/office/powerpoint/2010/main" xmlns="" val="22363550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smtClean="0"/>
              <a:t>Student’s ability evidenced by</a:t>
            </a:r>
            <a:endParaRPr lang="en-GB" sz="3600" dirty="0"/>
          </a:p>
        </p:txBody>
      </p:sp>
      <p:sp>
        <p:nvSpPr>
          <p:cNvPr id="3" name="Content Placeholder 2"/>
          <p:cNvSpPr>
            <a:spLocks noGrp="1"/>
          </p:cNvSpPr>
          <p:nvPr>
            <p:ph idx="1"/>
          </p:nvPr>
        </p:nvSpPr>
        <p:spPr/>
        <p:txBody>
          <a:bodyPr>
            <a:normAutofit fontScale="92500" lnSpcReduction="10000"/>
          </a:bodyPr>
          <a:lstStyle/>
          <a:p>
            <a:r>
              <a:rPr lang="en-GB" dirty="0" smtClean="0"/>
              <a:t>Successful completion of  a research project using a range of methods which demonstrates use of web-based tools, interviewing and focus groups techniques and surveys which should highlight the implications of the results for career guidance practice.  </a:t>
            </a:r>
          </a:p>
          <a:p>
            <a:r>
              <a:rPr lang="en-GB" dirty="0" smtClean="0"/>
              <a:t>The student’s use of LMI and its technology in interview practice and most particularly for distance learning students in the LMS discussion forum.</a:t>
            </a:r>
          </a:p>
          <a:p>
            <a:r>
              <a:rPr lang="en-GB" dirty="0" smtClean="0"/>
              <a:t>For some, progression to MSc or PhD  </a:t>
            </a:r>
          </a:p>
          <a:p>
            <a:endParaRPr lang="en-GB" sz="2600" dirty="0"/>
          </a:p>
        </p:txBody>
      </p:sp>
    </p:spTree>
    <p:extLst>
      <p:ext uri="{BB962C8B-B14F-4D97-AF65-F5344CB8AC3E}">
        <p14:creationId xmlns:p14="http://schemas.microsoft.com/office/powerpoint/2010/main" xmlns="" val="77313002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183</TotalTime>
  <Words>559</Words>
  <Application>Microsoft Office PowerPoint</Application>
  <PresentationFormat>On-screen Show (4:3)</PresentationFormat>
  <Paragraphs>38</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Metro</vt:lpstr>
      <vt:lpstr>ESRC Seminar</vt:lpstr>
      <vt:lpstr>LMS, LMI, SDS, UWS and ENU…</vt:lpstr>
      <vt:lpstr>Postgraduate Diploma in Career Guidance and Development </vt:lpstr>
      <vt:lpstr>Labour Market Studies (LMS)</vt:lpstr>
      <vt:lpstr>Labour Market Studies (LMS)</vt:lpstr>
      <vt:lpstr>Professor Mike Danson</vt:lpstr>
      <vt:lpstr>LMS directly provides</vt:lpstr>
      <vt:lpstr>Important development</vt:lpstr>
      <vt:lpstr>Student’s ability evidenced by</vt:lpstr>
      <vt:lpstr>Increased collaboration evidenced by</vt:lpstr>
      <vt:lpstr>Questions</vt:lpstr>
    </vt:vector>
  </TitlesOfParts>
  <Company>Home User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 Moffat</dc:creator>
  <cp:lastModifiedBy>66666158</cp:lastModifiedBy>
  <cp:revision>26</cp:revision>
  <dcterms:created xsi:type="dcterms:W3CDTF">2011-11-14T17:01:53Z</dcterms:created>
  <dcterms:modified xsi:type="dcterms:W3CDTF">2011-11-28T10:46:14Z</dcterms:modified>
</cp:coreProperties>
</file>