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87" d="100"/>
          <a:sy n="87" d="100"/>
        </p:scale>
        <p:origin x="2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19A12-8715-8DE3-8570-EBC2862186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5B63F0-145D-B84B-F7E5-4653B07C4B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D9BEC-5CB8-8B71-F3E5-992228A0A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73E0D-8FC5-4DEE-93DC-DFE414E6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70E27-257F-EE0E-8CCD-4CC35991F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065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63CAF-3617-2B68-F958-E0EC68914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78AA99-19A3-A01A-7080-90F3A9A3A7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2E17C-E8B8-6F54-BD66-DC87295DE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631FB-EA5D-3224-CBD1-B7AED459F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01E1F-9CFE-44E7-9601-02F79990D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278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38FDD0-DE51-1776-A7C9-5D998A8FD4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EB312F-BED3-BEB2-5174-96AA2AFC71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F36FD-26AC-5866-D164-7FB301AE5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C46F0-F231-1D10-5242-4E666E8CA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26DD9-5213-C996-552B-C9AAC17D1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011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938530" y="698500"/>
            <a:ext cx="9232900" cy="14687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985" rIns="0" bIns="0" anchor="t"/>
          <a:lstStyle/>
          <a:p>
            <a:pPr marL="0" marR="0" indent="0" algn="l">
              <a:lnSpc>
                <a:spcPts val="5000"/>
              </a:lnSpc>
              <a:spcAft>
                <a:spcPts val="6500"/>
              </a:spcAft>
            </a:pPr>
            <a:r>
              <a:rPr lang="en-US" sz="4400" b="1" spc="-25">
                <a:solidFill>
                  <a:srgbClr val="2D2C60"/>
                </a:solidFill>
                <a:latin typeface="Arial" panose="02020603050405020304" pitchFamily="2"/>
              </a:rPr>
              <a:t>Theories of change &amp; logic models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423160" y="2167255"/>
            <a:ext cx="2324100" cy="389890"/>
          </a:xfrm>
          <a:prstGeom prst="rect">
            <a:avLst/>
          </a:prstGeom>
          <a:solidFill>
            <a:srgbClr val="A9D18E"/>
          </a:solidFill>
          <a:ln w="0" cmpd="sng">
            <a:noFill/>
            <a:prstDash val="solid"/>
          </a:ln>
        </p:spPr>
        <p:txBody>
          <a:bodyPr vert="horz" lIns="0" tIns="135255" rIns="0" bIns="0" anchor="t"/>
          <a:lstStyle/>
          <a:p>
            <a:pPr marL="0" marR="0" indent="0" algn="ctr">
              <a:lnSpc>
                <a:spcPts val="1000"/>
              </a:lnSpc>
              <a:spcAft>
                <a:spcPts val="930"/>
              </a:spcAft>
            </a:pPr>
            <a:r>
              <a:rPr lang="en-US" sz="900" spc="-5">
                <a:solidFill>
                  <a:srgbClr val="FFFFFF"/>
                </a:solidFill>
                <a:latin typeface="Arial" panose="02020603050405020304" pitchFamily="2"/>
              </a:rPr>
              <a:t>Rationale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846455" y="2782570"/>
            <a:ext cx="819785" cy="1652270"/>
          </a:xfrm>
          <a:prstGeom prst="rect">
            <a:avLst/>
          </a:prstGeom>
          <a:solidFill>
            <a:srgbClr val="A9D18E"/>
          </a:solidFill>
          <a:ln w="0" cmpd="sng">
            <a:noFill/>
            <a:prstDash val="solid"/>
          </a:ln>
        </p:spPr>
        <p:txBody>
          <a:bodyPr vert="horz" lIns="0" tIns="757555" rIns="0" bIns="0" anchor="t"/>
          <a:lstStyle/>
          <a:p>
            <a:pPr marL="137160" marR="0" indent="0" algn="l">
              <a:lnSpc>
                <a:spcPts val="1000"/>
              </a:lnSpc>
              <a:spcAft>
                <a:spcPts val="6020"/>
              </a:spcAft>
            </a:pPr>
            <a:r>
              <a:rPr lang="en-US" sz="900" spc="0">
                <a:solidFill>
                  <a:srgbClr val="FFFFFF"/>
                </a:solidFill>
                <a:latin typeface="Arial" panose="02020603050405020304" pitchFamily="2"/>
              </a:rPr>
              <a:t>Objectives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2008505" y="2782570"/>
            <a:ext cx="819785" cy="1652270"/>
          </a:xfrm>
          <a:prstGeom prst="rect">
            <a:avLst/>
          </a:prstGeom>
          <a:solidFill>
            <a:srgbClr val="A9D18E"/>
          </a:solidFill>
          <a:ln w="0" cmpd="sng">
            <a:noFill/>
            <a:prstDash val="solid"/>
          </a:ln>
        </p:spPr>
        <p:txBody>
          <a:bodyPr vert="horz" lIns="0" tIns="757555" rIns="0" bIns="0" anchor="t"/>
          <a:lstStyle/>
          <a:p>
            <a:pPr marL="0" marR="0" indent="0" algn="ctr">
              <a:lnSpc>
                <a:spcPts val="1000"/>
              </a:lnSpc>
              <a:spcAft>
                <a:spcPts val="6020"/>
              </a:spcAft>
            </a:pPr>
            <a:r>
              <a:rPr lang="en-US" sz="900" spc="0">
                <a:solidFill>
                  <a:srgbClr val="FFFFFF"/>
                </a:solidFill>
                <a:latin typeface="Arial" panose="02020603050405020304" pitchFamily="2"/>
              </a:rPr>
              <a:t>Activities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170555" y="2782570"/>
            <a:ext cx="819785" cy="1652270"/>
          </a:xfrm>
          <a:prstGeom prst="rect">
            <a:avLst/>
          </a:prstGeom>
          <a:solidFill>
            <a:srgbClr val="A9D18E"/>
          </a:solidFill>
          <a:ln w="0" cmpd="sng">
            <a:noFill/>
            <a:prstDash val="solid"/>
          </a:ln>
        </p:spPr>
        <p:txBody>
          <a:bodyPr vert="horz" lIns="0" tIns="630555" rIns="0" bIns="0" anchor="t"/>
          <a:lstStyle/>
          <a:p>
            <a:pPr marL="0" marR="0" indent="0" algn="ctr">
              <a:lnSpc>
                <a:spcPts val="1400"/>
              </a:lnSpc>
              <a:spcAft>
                <a:spcPts val="5315"/>
              </a:spcAft>
            </a:pPr>
            <a:r>
              <a:rPr lang="en-US" sz="900" spc="0">
                <a:solidFill>
                  <a:srgbClr val="FFFFFF"/>
                </a:solidFill>
                <a:latin typeface="Arial" panose="02020603050405020304" pitchFamily="2"/>
              </a:rPr>
              <a:t>Outputs </a:t>
            </a:r>
            <a:br/>
            <a:r>
              <a:rPr lang="en-US" sz="900" spc="0">
                <a:solidFill>
                  <a:srgbClr val="FFFFFF"/>
                </a:solidFill>
                <a:latin typeface="Arial" panose="02020603050405020304" pitchFamily="2"/>
              </a:rPr>
              <a:t>(immediate</a:t>
            </a:r>
            <a:r>
              <a:rPr lang="en-US" sz="1000" spc="0">
                <a:solidFill>
                  <a:srgbClr val="FFFFFF"/>
                </a:solidFill>
                <a:latin typeface="Arial" panose="02020603050405020304" pitchFamily="2"/>
              </a:rPr>
              <a:t>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332605" y="2782570"/>
            <a:ext cx="819785" cy="1652270"/>
          </a:xfrm>
          <a:prstGeom prst="rect">
            <a:avLst/>
          </a:prstGeom>
          <a:solidFill>
            <a:srgbClr val="A9D18E"/>
          </a:solidFill>
          <a:ln w="0" cmpd="sng">
            <a:noFill/>
            <a:prstDash val="solid"/>
          </a:ln>
        </p:spPr>
        <p:txBody>
          <a:bodyPr vert="horz" lIns="0" tIns="640080" rIns="0" bIns="0" anchor="t"/>
          <a:lstStyle/>
          <a:p>
            <a:pPr marL="0" marR="0" indent="0" algn="ctr">
              <a:lnSpc>
                <a:spcPts val="1300"/>
              </a:lnSpc>
              <a:spcAft>
                <a:spcPts val="5370"/>
              </a:spcAft>
            </a:pPr>
            <a:r>
              <a:rPr lang="en-US" sz="900" spc="0">
                <a:solidFill>
                  <a:srgbClr val="FFFFFF"/>
                </a:solidFill>
                <a:latin typeface="Arial" panose="02020603050405020304" pitchFamily="2"/>
              </a:rPr>
              <a:t>Outcomes </a:t>
            </a:r>
            <a:br/>
            <a:r>
              <a:rPr lang="en-US" sz="900" spc="0">
                <a:solidFill>
                  <a:srgbClr val="FFFFFF"/>
                </a:solidFill>
                <a:latin typeface="Arial" panose="02020603050405020304" pitchFamily="2"/>
              </a:rPr>
              <a:t>(3-5 years)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5494655" y="2782570"/>
            <a:ext cx="819785" cy="1652270"/>
          </a:xfrm>
          <a:prstGeom prst="rect">
            <a:avLst/>
          </a:prstGeom>
          <a:solidFill>
            <a:srgbClr val="A9D18E"/>
          </a:solidFill>
          <a:ln w="0" cmpd="sng">
            <a:noFill/>
            <a:prstDash val="solid"/>
          </a:ln>
        </p:spPr>
        <p:txBody>
          <a:bodyPr vert="horz" lIns="0" tIns="640080" rIns="0" bIns="0" anchor="t"/>
          <a:lstStyle/>
          <a:p>
            <a:pPr marL="0" marR="0" indent="0" algn="ctr">
              <a:lnSpc>
                <a:spcPts val="1300"/>
              </a:lnSpc>
              <a:spcAft>
                <a:spcPts val="5370"/>
              </a:spcAft>
            </a:pPr>
            <a:r>
              <a:rPr lang="en-US" sz="900" spc="0">
                <a:solidFill>
                  <a:srgbClr val="FFFFFF"/>
                </a:solidFill>
                <a:latin typeface="Arial" panose="02020603050405020304" pitchFamily="2"/>
              </a:rPr>
              <a:t>Impact </a:t>
            </a:r>
            <a:br/>
            <a:r>
              <a:rPr lang="en-US" sz="900" spc="0">
                <a:solidFill>
                  <a:srgbClr val="FFFFFF"/>
                </a:solidFill>
                <a:latin typeface="Arial" panose="02020603050405020304" pitchFamily="2"/>
              </a:rPr>
              <a:t>(10+ years) </a:t>
            </a:r>
          </a:p>
        </p:txBody>
      </p:sp>
    </p:spTree>
    <p:extLst>
      <p:ext uri="{BB962C8B-B14F-4D97-AF65-F5344CB8AC3E}">
        <p14:creationId xmlns:p14="http://schemas.microsoft.com/office/powerpoint/2010/main" val="3448495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1DAC8-3E7C-1DE0-E974-711A0F7B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6AA06-DDF8-5330-D981-7CAAD8944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03040-0F8D-165A-3A39-3FC30E159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9D0B7-B0F0-3559-838E-73301571C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B344B-4340-0F68-A512-B0FCFD5CF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482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2D2BC-88D4-A5C3-018D-41591C5A3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BEB06-B4F5-D37E-E29A-74B2F00D5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BFA58-EBE6-610F-FDD7-57D81816F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F9853-19CC-2AC8-31AA-CC1737435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0241F-1550-36E6-4357-70485B6CD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09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E0165-E43A-9D87-2B04-75AC3A456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FF486-FA2C-0840-185D-0C4E3BB9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FBCFC0-DFFE-3D9F-61CC-A2A2B173D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03547-2E3E-1096-5468-1C43B9ED6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D831BD-8101-38C8-92DC-F1FEB909A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1FB1D5-04C0-F6BE-4160-0D7C33228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158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A1940-3DA3-91AC-239A-4C7EB7094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C10564-1175-3297-0EB6-5B0D846E1A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8F2F8-97B3-16B9-E152-6ECD1D93B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C9E583-EDD0-6279-0499-F5642CEB64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55AECA-1503-59AF-6C3F-B9395B1BA8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67D0ED-A3A2-EC30-147F-41D1AB3B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AE9887-550F-DD94-1207-0A5C7D312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33A3C9-05BD-88CB-A3D5-EAF99A1CC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81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72D43-F684-29C2-062A-5BA7BC238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12EB20-2E7A-08AA-9FAD-6986E3745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27D02E-314A-C914-3A43-885643CF6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BAEE4E-2488-1294-B977-375D27D1A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90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8B2F95-52AC-506F-BE78-253121C7C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921FCB-D1E3-EC84-5DCF-C14014EC0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FEB9B3-60CF-4E10-35C2-A16BE719D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99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AF8B7-D5E3-8C02-B100-DE3DB6701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D4802-81C3-65A7-A8A8-2ACDDBC37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FC63E8-6221-08B9-B067-B5F129EB12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556563-504A-88A4-7002-722577C6A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16DA0-1A8D-7AE0-962E-59B19C689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8206A8-004C-6183-3B83-E378594D1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210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38E06-4E39-F8A5-1309-8828C8863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069321-6756-769F-BC0D-B6C10FEC4B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24AA5-AAF7-4D6D-5956-7821AB715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0361AA-6892-4DCB-47B8-FE1DD32BE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53F84C-92DC-F306-AC68-BD9207C1A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78DEE5-52F5-3AA6-EA01-894370521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375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A63F33-E8C2-1636-09DB-B9C5A4C24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CD060-19EB-5AAE-1C9B-FF44EB065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88CAD-415B-24C6-1578-C330C0AE40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A395B-EEF9-4E6A-A730-FD289B875BE0}" type="datetimeFigureOut">
              <a:rPr lang="en-GB" smtClean="0"/>
              <a:t>07/09/2022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53225-EBF8-C3DF-68D7-01864B46CF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A180C-EC35-C210-51AF-7795F4DDAB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01DA6-C571-4F79-8E3A-E557674FD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441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1ECB477C-6914-4593-6588-E1A65D3B9D51}"/>
              </a:ext>
            </a:extLst>
          </p:cNvPr>
          <p:cNvSpPr/>
          <p:nvPr/>
        </p:nvSpPr>
        <p:spPr>
          <a:xfrm>
            <a:off x="6879851" y="2722468"/>
            <a:ext cx="5121087" cy="479611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9E2494D-C713-BF75-E796-A615791CBBFB}"/>
              </a:ext>
            </a:extLst>
          </p:cNvPr>
          <p:cNvSpPr/>
          <p:nvPr/>
        </p:nvSpPr>
        <p:spPr>
          <a:xfrm>
            <a:off x="4504206" y="-179855"/>
            <a:ext cx="5053850" cy="48633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2B7DFB9-1BF8-0B6F-D8F5-55E9C9545FCF}"/>
              </a:ext>
            </a:extLst>
          </p:cNvPr>
          <p:cNvSpPr/>
          <p:nvPr/>
        </p:nvSpPr>
        <p:spPr>
          <a:xfrm>
            <a:off x="-22972" y="1131234"/>
            <a:ext cx="5121087" cy="479611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6A50294-5B0A-EBD5-3BE7-C19B10626443}"/>
              </a:ext>
            </a:extLst>
          </p:cNvPr>
          <p:cNvSpPr/>
          <p:nvPr/>
        </p:nvSpPr>
        <p:spPr>
          <a:xfrm>
            <a:off x="69476" y="4358920"/>
            <a:ext cx="5524499" cy="233568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9B0FA8-EA90-97E2-0DE8-CA39C619226C}"/>
              </a:ext>
            </a:extLst>
          </p:cNvPr>
          <p:cNvSpPr txBox="1"/>
          <p:nvPr/>
        </p:nvSpPr>
        <p:spPr>
          <a:xfrm>
            <a:off x="2175019" y="4474953"/>
            <a:ext cx="3498571" cy="218521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/>
                <a:cs typeface="Arial"/>
              </a:rPr>
              <a:t>13 specialist sub-groups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Pay &amp; Income; Future Work; MCA Fair Work Charters; Data on Job Quality; Skills &amp; Careers; Good Jobs; Labour Supply / Migration; Work &amp; Health; Flexible Working; Levelling Up; Hospitality; Social Care; Gig Economy</a:t>
            </a:r>
          </a:p>
        </p:txBody>
      </p:sp>
      <p:pic>
        <p:nvPicPr>
          <p:cNvPr id="7" name="Graphic 6" descr="Typewriter with solid fill">
            <a:extLst>
              <a:ext uri="{FF2B5EF4-FFF2-40B4-BE49-F238E27FC236}">
                <a16:creationId xmlns:a16="http://schemas.microsoft.com/office/drawing/2014/main" id="{4998FAC2-F4D9-8306-6BB6-6FD32E2BF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19020" y="463144"/>
            <a:ext cx="1440000" cy="144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18ED64-9104-266C-BE13-6E02373CB153}"/>
              </a:ext>
            </a:extLst>
          </p:cNvPr>
          <p:cNvSpPr txBox="1"/>
          <p:nvPr/>
        </p:nvSpPr>
        <p:spPr>
          <a:xfrm>
            <a:off x="8762200" y="77189"/>
            <a:ext cx="3549283" cy="218521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Gathered existing expertise and pipelined to government: </a:t>
            </a:r>
          </a:p>
          <a:p>
            <a:r>
              <a:rPr lang="en-GB" sz="32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7</a:t>
            </a: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reports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 published</a:t>
            </a:r>
          </a:p>
          <a:p>
            <a:r>
              <a:rPr lang="en-GB" sz="32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7</a:t>
            </a: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reports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in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draft</a:t>
            </a:r>
          </a:p>
          <a:p>
            <a:r>
              <a:rPr lang="en-GB" sz="32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15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more reports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planned</a:t>
            </a:r>
            <a:endParaRPr lang="en-GB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A21DEC-A2B9-6140-1E59-282BDC03520B}"/>
              </a:ext>
            </a:extLst>
          </p:cNvPr>
          <p:cNvSpPr txBox="1"/>
          <p:nvPr/>
        </p:nvSpPr>
        <p:spPr>
          <a:xfrm>
            <a:off x="7463939" y="2135743"/>
            <a:ext cx="453700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Met monthly with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government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 officials and reached out to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employers</a:t>
            </a:r>
          </a:p>
        </p:txBody>
      </p:sp>
      <p:pic>
        <p:nvPicPr>
          <p:cNvPr id="11" name="Graphic 10" descr="Meeting with solid fill">
            <a:extLst>
              <a:ext uri="{FF2B5EF4-FFF2-40B4-BE49-F238E27FC236}">
                <a16:creationId xmlns:a16="http://schemas.microsoft.com/office/drawing/2014/main" id="{6285365B-8A36-7F6A-7B8A-0B13A0EDEA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15031" y="3648852"/>
            <a:ext cx="1080000" cy="10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C783FA-E969-D711-6572-F194247F5235}"/>
              </a:ext>
            </a:extLst>
          </p:cNvPr>
          <p:cNvSpPr txBox="1"/>
          <p:nvPr/>
        </p:nvSpPr>
        <p:spPr>
          <a:xfrm>
            <a:off x="8160080" y="2925880"/>
            <a:ext cx="442033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Presented to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Parliamentarians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 and </a:t>
            </a:r>
            <a:b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</a:b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produced ‘quick response’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papers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4" name="Graphic 13" descr="Teacher with solid fill">
            <a:extLst>
              <a:ext uri="{FF2B5EF4-FFF2-40B4-BE49-F238E27FC236}">
                <a16:creationId xmlns:a16="http://schemas.microsoft.com/office/drawing/2014/main" id="{51B8B284-ABD8-7279-E049-E06478E670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75257" y="2649694"/>
            <a:ext cx="1426230" cy="143617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5" name="Graphic 14" descr="Online meeting with solid fill">
            <a:extLst>
              <a:ext uri="{FF2B5EF4-FFF2-40B4-BE49-F238E27FC236}">
                <a16:creationId xmlns:a16="http://schemas.microsoft.com/office/drawing/2014/main" id="{86F3DCED-B157-8ED0-50A3-A67F24D4C7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37" y="4376305"/>
            <a:ext cx="2404324" cy="240432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6" name="Graphic 15" descr="Professor female with solid fill">
            <a:extLst>
              <a:ext uri="{FF2B5EF4-FFF2-40B4-BE49-F238E27FC236}">
                <a16:creationId xmlns:a16="http://schemas.microsoft.com/office/drawing/2014/main" id="{6FBC8DBA-6471-DF0D-534D-423636B3A98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629945" y="1942172"/>
            <a:ext cx="1505975" cy="15059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84D9EAB-D2D2-7A54-295A-52E2ED7E5FC1}"/>
              </a:ext>
            </a:extLst>
          </p:cNvPr>
          <p:cNvSpPr txBox="1"/>
          <p:nvPr/>
        </p:nvSpPr>
        <p:spPr>
          <a:xfrm>
            <a:off x="72517" y="2734931"/>
            <a:ext cx="402596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7200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35</a:t>
            </a:r>
            <a:r>
              <a:rPr lang="en-GB" sz="7200" baseline="30000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+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Experts across the UK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ED63D13-65BA-087F-9BE3-8AB3A889184E}"/>
              </a:ext>
            </a:extLst>
          </p:cNvPr>
          <p:cNvCxnSpPr>
            <a:cxnSpLocks/>
          </p:cNvCxnSpPr>
          <p:nvPr/>
        </p:nvCxnSpPr>
        <p:spPr>
          <a:xfrm flipV="1">
            <a:off x="1529585" y="3831761"/>
            <a:ext cx="2423401" cy="1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874CA809-B951-937E-5744-4F95ED3E19EC}"/>
              </a:ext>
            </a:extLst>
          </p:cNvPr>
          <p:cNvSpPr/>
          <p:nvPr/>
        </p:nvSpPr>
        <p:spPr>
          <a:xfrm>
            <a:off x="4038626" y="2211663"/>
            <a:ext cx="2343114" cy="1780209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ReWAGE has: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0CE8C1-8A18-1541-4883-ED1F48429067}"/>
              </a:ext>
            </a:extLst>
          </p:cNvPr>
          <p:cNvSpPr txBox="1"/>
          <p:nvPr/>
        </p:nvSpPr>
        <p:spPr>
          <a:xfrm>
            <a:off x="8067421" y="4710697"/>
            <a:ext cx="3631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Marshalled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 responses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government consultations</a:t>
            </a:r>
          </a:p>
        </p:txBody>
      </p:sp>
      <p:pic>
        <p:nvPicPr>
          <p:cNvPr id="22" name="Graphic 4" descr="Chat bubble with solid fill">
            <a:extLst>
              <a:ext uri="{FF2B5EF4-FFF2-40B4-BE49-F238E27FC236}">
                <a16:creationId xmlns:a16="http://schemas.microsoft.com/office/drawing/2014/main" id="{CA77040D-E7A9-643B-7F51-55708E7D3F5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28881" y="4481448"/>
            <a:ext cx="1386319" cy="138631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4154D82-2764-AC32-A879-780F25124E61}"/>
              </a:ext>
            </a:extLst>
          </p:cNvPr>
          <p:cNvSpPr/>
          <p:nvPr/>
        </p:nvSpPr>
        <p:spPr>
          <a:xfrm>
            <a:off x="2241" y="0"/>
            <a:ext cx="7641381" cy="153002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  <a:ea typeface="Calibri"/>
                <a:cs typeface="Calibri"/>
              </a:rPr>
              <a:t>Celebrating 1 Year of</a:t>
            </a:r>
            <a:r>
              <a:rPr lang="en-US" sz="4000" b="1" dirty="0">
                <a:latin typeface="Arial"/>
                <a:ea typeface="Calibri"/>
                <a:cs typeface="Calibri"/>
              </a:rPr>
              <a:t> ReWAGE</a:t>
            </a:r>
            <a:endParaRPr lang="en-US" sz="4000" b="1" dirty="0">
              <a:latin typeface="Arial"/>
              <a:cs typeface="Arial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BE3D581-EF6A-6562-F8CD-D5982CBF772B}"/>
              </a:ext>
            </a:extLst>
          </p:cNvPr>
          <p:cNvSpPr txBox="1"/>
          <p:nvPr/>
        </p:nvSpPr>
        <p:spPr>
          <a:xfrm>
            <a:off x="6962261" y="3906613"/>
            <a:ext cx="430964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Hosted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joint meetings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with the Scottish, Welsh and NI governments</a:t>
            </a:r>
          </a:p>
        </p:txBody>
      </p:sp>
      <p:pic>
        <p:nvPicPr>
          <p:cNvPr id="29" name="Graphic 28" descr="Meeting with solid fill">
            <a:extLst>
              <a:ext uri="{FF2B5EF4-FFF2-40B4-BE49-F238E27FC236}">
                <a16:creationId xmlns:a16="http://schemas.microsoft.com/office/drawing/2014/main" id="{2FCAAA37-0460-091E-E917-0BB4A2E41BD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381740" y="1910020"/>
            <a:ext cx="1080000" cy="10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" name="Graphic 12" descr="Radio microphone with solid fill">
            <a:extLst>
              <a:ext uri="{FF2B5EF4-FFF2-40B4-BE49-F238E27FC236}">
                <a16:creationId xmlns:a16="http://schemas.microsoft.com/office/drawing/2014/main" id="{09F99BC3-F743-4744-38F4-3BCC843A079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347315" y="5209423"/>
            <a:ext cx="1614946" cy="161494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B4623F7-3193-5018-9BF2-17B5AFB7E4FB}"/>
              </a:ext>
            </a:extLst>
          </p:cNvPr>
          <p:cNvSpPr txBox="1"/>
          <p:nvPr/>
        </p:nvSpPr>
        <p:spPr>
          <a:xfrm>
            <a:off x="6533865" y="6173129"/>
            <a:ext cx="5507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Held a public briefing on ways to help the low-paid hosted by Observer columnist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Hutton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713FE2-3218-9380-8531-73E8EB43C175}"/>
              </a:ext>
            </a:extLst>
          </p:cNvPr>
          <p:cNvSpPr txBox="1"/>
          <p:nvPr/>
        </p:nvSpPr>
        <p:spPr>
          <a:xfrm>
            <a:off x="8336" y="1652529"/>
            <a:ext cx="1820463" cy="4001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ReWAGE is:</a:t>
            </a:r>
          </a:p>
        </p:txBody>
      </p:sp>
      <p:pic>
        <p:nvPicPr>
          <p:cNvPr id="21" name="Graphic 20" descr="Meeting with solid fill">
            <a:extLst>
              <a:ext uri="{FF2B5EF4-FFF2-40B4-BE49-F238E27FC236}">
                <a16:creationId xmlns:a16="http://schemas.microsoft.com/office/drawing/2014/main" id="{B2F277CE-6373-18E1-BA72-16A1089994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70817" y="5220768"/>
            <a:ext cx="1080000" cy="10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4BD45A6-2675-2177-B430-8CD921108B42}"/>
              </a:ext>
            </a:extLst>
          </p:cNvPr>
          <p:cNvSpPr txBox="1"/>
          <p:nvPr/>
        </p:nvSpPr>
        <p:spPr>
          <a:xfrm>
            <a:off x="9118047" y="5478529"/>
            <a:ext cx="2923691" cy="67710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Hosted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joint meetings </a:t>
            </a:r>
          </a:p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with the English MCAs</a:t>
            </a:r>
          </a:p>
        </p:txBody>
      </p:sp>
    </p:spTree>
    <p:extLst>
      <p:ext uri="{BB962C8B-B14F-4D97-AF65-F5344CB8AC3E}">
        <p14:creationId xmlns:p14="http://schemas.microsoft.com/office/powerpoint/2010/main" val="3123976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Fessi, Anne</dc:creator>
  <cp:lastModifiedBy>Fessi, Anne</cp:lastModifiedBy>
  <cp:revision>1</cp:revision>
  <dcterms:created xsi:type="dcterms:W3CDTF">2022-09-07T14:16:10Z</dcterms:created>
  <dcterms:modified xsi:type="dcterms:W3CDTF">2022-09-07T14:16:37Z</dcterms:modified>
</cp:coreProperties>
</file>