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9144000" cy="5143500" type="screen16x9"/>
  <p:notesSz cx="6858000" cy="9144000"/>
  <p:embeddedFontLst>
    <p:embeddedFont>
      <p:font typeface="Nunito" panose="020B0604020202020204" charset="0"/>
      <p:regular r:id="rId42"/>
      <p:bold r:id="rId43"/>
      <p:italic r:id="rId44"/>
      <p:boldItalic r:id="rId45"/>
    </p:embeddedFont>
    <p:embeddedFont>
      <p:font typeface="Press Start 2P" panose="020B0604020202020204" charset="0"/>
      <p:regular r:id="rId46"/>
    </p:embeddedFont>
    <p:embeddedFont>
      <p:font typeface="Calibri" panose="020F0502020204030204" pitchFamily="34"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550" autoAdjust="0"/>
  </p:normalViewPr>
  <p:slideViewPr>
    <p:cSldViewPr snapToGrid="0">
      <p:cViewPr varScale="1">
        <p:scale>
          <a:sx n="127" d="100"/>
          <a:sy n="127" d="100"/>
        </p:scale>
        <p:origin x="120"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1.fntdata"/><Relationship Id="rId47" Type="http://schemas.openxmlformats.org/officeDocument/2006/relationships/font" Target="fonts/font6.fntdata"/><Relationship Id="rId50"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4.fntdata"/><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3.fntdata"/><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2.fntdata"/><Relationship Id="rId48" Type="http://schemas.openxmlformats.org/officeDocument/2006/relationships/font" Target="fonts/font7.fntdata"/><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36159302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adblockplus.org/"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ghostery.com/"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4b24805e9b_9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4b24805e9b_9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99644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50ccb2f3bc_0_4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9" name="Google Shape;189;g50ccb2f3bc_0_49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99167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54428618d4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g54428618d4_0_15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032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50ccb2f3bc_0_5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1" name="Google Shape;201;g50ccb2f3bc_0_50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161750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54428618d4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7" name="Google Shape;207;g54428618d4_0_15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856944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50ccb2f3bc_0_5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3" name="Google Shape;213;g50ccb2f3bc_0_51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186630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54428618d4_0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b="1"/>
              <a:t>What are VPNs?</a:t>
            </a:r>
            <a:endParaRPr b="1"/>
          </a:p>
          <a:p>
            <a:pPr marL="0" lvl="0" indent="0" algn="l" rtl="0">
              <a:lnSpc>
                <a:spcPct val="115000"/>
              </a:lnSpc>
              <a:spcBef>
                <a:spcPts val="0"/>
              </a:spcBef>
              <a:spcAft>
                <a:spcPts val="0"/>
              </a:spcAft>
              <a:buNone/>
            </a:pPr>
            <a:r>
              <a:rPr lang="en-GB"/>
              <a:t>A VPN is one way to keep your online activity safe and essentially, helps you access the internet in a private and safer way. It makes sure that anything you do over the Internet is protected.</a:t>
            </a:r>
            <a:endParaRPr/>
          </a:p>
          <a:p>
            <a:pPr marL="0" lvl="0" indent="0" algn="l" rtl="0">
              <a:lnSpc>
                <a:spcPct val="115000"/>
              </a:lnSpc>
              <a:spcBef>
                <a:spcPts val="0"/>
              </a:spcBef>
              <a:spcAft>
                <a:spcPts val="0"/>
              </a:spcAft>
              <a:buNone/>
            </a:pPr>
            <a:endParaRPr/>
          </a:p>
          <a:p>
            <a:pPr marL="0" lvl="0" indent="0" algn="l" rtl="0">
              <a:lnSpc>
                <a:spcPct val="115000"/>
              </a:lnSpc>
              <a:spcBef>
                <a:spcPts val="0"/>
              </a:spcBef>
              <a:spcAft>
                <a:spcPts val="0"/>
              </a:spcAft>
              <a:buNone/>
            </a:pPr>
            <a:r>
              <a:rPr lang="en-GB" b="1"/>
              <a:t>What does it protect me from?</a:t>
            </a:r>
            <a:endParaRPr b="1"/>
          </a:p>
          <a:p>
            <a:pPr marL="457200" lvl="0" indent="-298450" algn="l" rtl="0">
              <a:lnSpc>
                <a:spcPct val="115000"/>
              </a:lnSpc>
              <a:spcBef>
                <a:spcPts val="0"/>
              </a:spcBef>
              <a:spcAft>
                <a:spcPts val="0"/>
              </a:spcAft>
              <a:buSzPts val="1100"/>
              <a:buChar char="-"/>
            </a:pPr>
            <a:r>
              <a:rPr lang="en-GB"/>
              <a:t>Unsecured public Wi-Fi</a:t>
            </a:r>
            <a:endParaRPr/>
          </a:p>
          <a:p>
            <a:pPr marL="457200" lvl="0" indent="-298450" algn="l" rtl="0">
              <a:lnSpc>
                <a:spcPct val="115000"/>
              </a:lnSpc>
              <a:spcBef>
                <a:spcPts val="0"/>
              </a:spcBef>
              <a:spcAft>
                <a:spcPts val="0"/>
              </a:spcAft>
              <a:buSzPts val="1100"/>
              <a:buChar char="-"/>
            </a:pPr>
            <a:r>
              <a:rPr lang="en-GB"/>
              <a:t>Hackers</a:t>
            </a:r>
            <a:endParaRPr/>
          </a:p>
          <a:p>
            <a:pPr marL="457200" lvl="0" indent="-298450" algn="l" rtl="0">
              <a:lnSpc>
                <a:spcPct val="115000"/>
              </a:lnSpc>
              <a:spcBef>
                <a:spcPts val="0"/>
              </a:spcBef>
              <a:spcAft>
                <a:spcPts val="0"/>
              </a:spcAft>
              <a:buSzPts val="1100"/>
              <a:buChar char="-"/>
            </a:pPr>
            <a:r>
              <a:rPr lang="en-GB"/>
              <a:t>Data / identity thieves</a:t>
            </a:r>
            <a:endParaRPr/>
          </a:p>
          <a:p>
            <a:pPr marL="0" lvl="0" indent="0" algn="l" rtl="0">
              <a:lnSpc>
                <a:spcPct val="115000"/>
              </a:lnSpc>
              <a:spcBef>
                <a:spcPts val="0"/>
              </a:spcBef>
              <a:spcAft>
                <a:spcPts val="0"/>
              </a:spcAft>
              <a:buNone/>
            </a:pPr>
            <a:endParaRPr/>
          </a:p>
          <a:p>
            <a:pPr marL="0" lvl="0" indent="0" algn="just" rtl="0">
              <a:spcBef>
                <a:spcPts val="0"/>
              </a:spcBef>
              <a:spcAft>
                <a:spcPts val="0"/>
              </a:spcAft>
              <a:buClr>
                <a:srgbClr val="000000"/>
              </a:buClr>
              <a:buSzPts val="1100"/>
              <a:buFont typeface="Arial"/>
              <a:buNone/>
            </a:pPr>
            <a:r>
              <a:rPr lang="en-GB" b="1"/>
              <a:t>Why should I use it?</a:t>
            </a:r>
            <a:endParaRPr b="1"/>
          </a:p>
          <a:p>
            <a:pPr marL="457200" lvl="0" indent="-298450" algn="just" rtl="0">
              <a:spcBef>
                <a:spcPts val="0"/>
              </a:spcBef>
              <a:spcAft>
                <a:spcPts val="0"/>
              </a:spcAft>
              <a:buSzPts val="1100"/>
              <a:buChar char="-"/>
            </a:pPr>
            <a:r>
              <a:rPr lang="en-GB"/>
              <a:t>You’re able to browse the internet more securely and it is safer! You can keep your online activity safe without anyone being able to see what you’re doing.</a:t>
            </a:r>
            <a:endParaRPr/>
          </a:p>
          <a:p>
            <a:pPr marL="457200" lvl="0" indent="-298450" algn="just" rtl="0">
              <a:spcBef>
                <a:spcPts val="0"/>
              </a:spcBef>
              <a:spcAft>
                <a:spcPts val="0"/>
              </a:spcAft>
              <a:buSzPts val="1100"/>
              <a:buChar char="-"/>
            </a:pPr>
            <a:r>
              <a:rPr lang="en-GB"/>
              <a:t>It also stops people from being able to locate you or your device and track you.</a:t>
            </a:r>
            <a:endParaRPr/>
          </a:p>
        </p:txBody>
      </p:sp>
      <p:sp>
        <p:nvSpPr>
          <p:cNvPr id="219" name="Google Shape;219;g54428618d4_0_16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240200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54428618d4_0_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b="1"/>
              <a:t>So how does it work?</a:t>
            </a:r>
            <a:endParaRPr b="1"/>
          </a:p>
          <a:p>
            <a:pPr marL="457200" lvl="0" indent="-298450" algn="just" rtl="0">
              <a:spcBef>
                <a:spcPts val="0"/>
              </a:spcBef>
              <a:spcAft>
                <a:spcPts val="0"/>
              </a:spcAft>
              <a:buSzPts val="1100"/>
              <a:buFont typeface="Times New Roman"/>
              <a:buChar char="-"/>
            </a:pPr>
            <a:r>
              <a:rPr lang="en-GB"/>
              <a:t>When you use a VPN you connect the internet via a server provided by the VPN company you have chosen to use rather than through </a:t>
            </a:r>
            <a:endParaRPr/>
          </a:p>
          <a:p>
            <a:pPr marL="914400" lvl="1" indent="-298450" algn="just" rtl="0">
              <a:spcBef>
                <a:spcPts val="0"/>
              </a:spcBef>
              <a:spcAft>
                <a:spcPts val="0"/>
              </a:spcAft>
              <a:buSzPts val="1100"/>
              <a:buFont typeface="Courier New"/>
              <a:buChar char="o"/>
            </a:pPr>
            <a:r>
              <a:rPr lang="en-GB"/>
              <a:t>The Internet Service Provider (ISP) such as Virgin or BT</a:t>
            </a:r>
            <a:endParaRPr/>
          </a:p>
          <a:p>
            <a:pPr marL="914400" lvl="1" indent="-298450" algn="just" rtl="0">
              <a:spcBef>
                <a:spcPts val="0"/>
              </a:spcBef>
              <a:spcAft>
                <a:spcPts val="0"/>
              </a:spcAft>
              <a:buSzPts val="1100"/>
              <a:buFont typeface="Courier New"/>
              <a:buChar char="o"/>
            </a:pPr>
            <a:r>
              <a:rPr lang="en-GB"/>
              <a:t>Or your mobile phone provider such as O2, Three etc. </a:t>
            </a:r>
            <a:endParaRPr/>
          </a:p>
          <a:p>
            <a:pPr marL="914400" lvl="1" indent="-298450" algn="just" rtl="0">
              <a:spcBef>
                <a:spcPts val="0"/>
              </a:spcBef>
              <a:spcAft>
                <a:spcPts val="0"/>
              </a:spcAft>
              <a:buSzPts val="1100"/>
              <a:buFont typeface="Courier New"/>
              <a:buChar char="o"/>
            </a:pPr>
            <a:r>
              <a:rPr lang="en-GB"/>
              <a:t>Or Wi-Fi.</a:t>
            </a:r>
            <a:endParaRPr/>
          </a:p>
          <a:p>
            <a:pPr marL="457200" lvl="0" indent="-298450" algn="just" rtl="0">
              <a:spcBef>
                <a:spcPts val="0"/>
              </a:spcBef>
              <a:spcAft>
                <a:spcPts val="0"/>
              </a:spcAft>
              <a:buSzPts val="1100"/>
              <a:buFont typeface="Times New Roman"/>
              <a:buChar char="-"/>
            </a:pPr>
            <a:r>
              <a:rPr lang="en-GB"/>
              <a:t>VPN creates an encrypted connection so your data is turned into an unreadable code and hackers cannot use it.</a:t>
            </a:r>
            <a:endParaRPr/>
          </a:p>
          <a:p>
            <a:pPr marL="457200" lvl="0" indent="-298450" algn="just" rtl="0">
              <a:spcBef>
                <a:spcPts val="0"/>
              </a:spcBef>
              <a:spcAft>
                <a:spcPts val="0"/>
              </a:spcAft>
              <a:buSzPts val="1100"/>
              <a:buFont typeface="Times New Roman"/>
              <a:buChar char="-"/>
            </a:pPr>
            <a:r>
              <a:rPr lang="en-GB"/>
              <a:t>VPN makes your internet activity untraceable by assigning a different IP address form your own to your device – you cannot be tracked back to the network you are connected to.</a:t>
            </a:r>
            <a:endParaRPr/>
          </a:p>
        </p:txBody>
      </p:sp>
      <p:sp>
        <p:nvSpPr>
          <p:cNvPr id="224" name="Google Shape;224;g54428618d4_0_16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278579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54428618d4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endParaRPr/>
          </a:p>
          <a:p>
            <a:pPr marL="0" lvl="0" indent="0" algn="just" rtl="0">
              <a:spcBef>
                <a:spcPts val="0"/>
              </a:spcBef>
              <a:spcAft>
                <a:spcPts val="0"/>
              </a:spcAft>
              <a:buNone/>
            </a:pPr>
            <a:r>
              <a:rPr lang="en-GB" b="1"/>
              <a:t>Are they legal?</a:t>
            </a:r>
            <a:endParaRPr b="1"/>
          </a:p>
          <a:p>
            <a:pPr marL="0" lvl="0" indent="0" algn="just" rtl="0">
              <a:spcBef>
                <a:spcPts val="0"/>
              </a:spcBef>
              <a:spcAft>
                <a:spcPts val="0"/>
              </a:spcAft>
              <a:buNone/>
            </a:pPr>
            <a:r>
              <a:rPr lang="en-GB"/>
              <a:t>YES! </a:t>
            </a:r>
            <a:endParaRPr/>
          </a:p>
          <a:p>
            <a:pPr marL="0" lvl="0" indent="0" algn="just" rtl="0">
              <a:spcBef>
                <a:spcPts val="0"/>
              </a:spcBef>
              <a:spcAft>
                <a:spcPts val="0"/>
              </a:spcAft>
              <a:buNone/>
            </a:pPr>
            <a:r>
              <a:rPr lang="en-GB"/>
              <a:t>But it all depends on HOW you use it - if you use a VPN to stream or download something illegal, then the activity is considered illegal.</a:t>
            </a:r>
            <a:endParaRPr/>
          </a:p>
        </p:txBody>
      </p:sp>
      <p:sp>
        <p:nvSpPr>
          <p:cNvPr id="230" name="Google Shape;230;g54428618d4_0_17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946436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54428618d4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GB" b="1"/>
              <a:t>Downsides?</a:t>
            </a:r>
            <a:endParaRPr b="1"/>
          </a:p>
          <a:p>
            <a:pPr marL="457200" lvl="0" indent="-298450" algn="just" rtl="0">
              <a:spcBef>
                <a:spcPts val="0"/>
              </a:spcBef>
              <a:spcAft>
                <a:spcPts val="0"/>
              </a:spcAft>
              <a:buSzPts val="1100"/>
              <a:buFont typeface="Times New Roman"/>
              <a:buChar char="-"/>
            </a:pPr>
            <a:r>
              <a:rPr lang="en-GB"/>
              <a:t>Some VPN’s are free – to download online and the app store but they may not be as secure.</a:t>
            </a:r>
            <a:endParaRPr/>
          </a:p>
          <a:p>
            <a:pPr marL="914400" lvl="1" indent="-298450" algn="just" rtl="0">
              <a:spcBef>
                <a:spcPts val="0"/>
              </a:spcBef>
              <a:spcAft>
                <a:spcPts val="0"/>
              </a:spcAft>
              <a:buSzPts val="1100"/>
              <a:buFont typeface="Courier New"/>
              <a:buChar char="o"/>
            </a:pPr>
            <a:r>
              <a:rPr lang="en-GB"/>
              <a:t>Where illegal activity takes place, not secure.</a:t>
            </a:r>
            <a:endParaRPr/>
          </a:p>
          <a:p>
            <a:pPr marL="914400" lvl="1" indent="-298450" algn="just" rtl="0">
              <a:spcBef>
                <a:spcPts val="0"/>
              </a:spcBef>
              <a:spcAft>
                <a:spcPts val="0"/>
              </a:spcAft>
              <a:buSzPts val="1100"/>
              <a:buFont typeface="Courier New"/>
              <a:buChar char="o"/>
            </a:pPr>
            <a:r>
              <a:rPr lang="en-GB"/>
              <a:t>Paying for VPN would not allow you to use that.</a:t>
            </a:r>
            <a:endParaRPr/>
          </a:p>
          <a:p>
            <a:pPr marL="457200" lvl="0" indent="-298450" algn="just" rtl="0">
              <a:spcBef>
                <a:spcPts val="0"/>
              </a:spcBef>
              <a:spcAft>
                <a:spcPts val="0"/>
              </a:spcAft>
              <a:buSzPts val="1100"/>
              <a:buFont typeface="Times New Roman"/>
              <a:buChar char="-"/>
            </a:pPr>
            <a:r>
              <a:rPr lang="en-GB"/>
              <a:t>Your internet connection may be a bit slower when using a VPN</a:t>
            </a:r>
            <a:endParaRPr/>
          </a:p>
          <a:p>
            <a:pPr marL="457200" lvl="0" indent="-298450" algn="just" rtl="0">
              <a:spcBef>
                <a:spcPts val="0"/>
              </a:spcBef>
              <a:spcAft>
                <a:spcPts val="0"/>
              </a:spcAft>
              <a:buSzPts val="1100"/>
              <a:buFont typeface="Times New Roman"/>
              <a:buChar char="-"/>
            </a:pPr>
            <a:r>
              <a:rPr lang="en-GB"/>
              <a:t>Some VPN’s can limit your data – if you like to download large files or are into gaming, make sure the VPN service will have enough data!</a:t>
            </a:r>
            <a:endParaRPr/>
          </a:p>
        </p:txBody>
      </p:sp>
      <p:sp>
        <p:nvSpPr>
          <p:cNvPr id="235" name="Google Shape;235;g54428618d4_0_17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05586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b24805e9b_2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1" name="Google Shape;241;g4b24805e9b_2_7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10811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4b24805e9b_6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3" name="Google Shape;143;g4b24805e9b_6_7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933873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4b24805e9b_2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just" rtl="0">
              <a:lnSpc>
                <a:spcPct val="120000"/>
              </a:lnSpc>
              <a:spcBef>
                <a:spcPts val="0"/>
              </a:spcBef>
              <a:spcAft>
                <a:spcPts val="0"/>
              </a:spcAft>
              <a:buSzPts val="1200"/>
              <a:buFont typeface="Arial"/>
              <a:buChar char="●"/>
            </a:pPr>
            <a:r>
              <a:rPr lang="en-GB" sz="1200"/>
              <a:t>Term used to describe how companies monitor your online activity so they can target advertising at you</a:t>
            </a:r>
            <a:endParaRPr sz="1200"/>
          </a:p>
          <a:p>
            <a:pPr marL="457200" lvl="0" indent="-304800" algn="just" rtl="0">
              <a:lnSpc>
                <a:spcPct val="120000"/>
              </a:lnSpc>
              <a:spcBef>
                <a:spcPts val="0"/>
              </a:spcBef>
              <a:spcAft>
                <a:spcPts val="0"/>
              </a:spcAft>
              <a:buSzPts val="1200"/>
              <a:buFont typeface="Arial"/>
              <a:buChar char="●"/>
            </a:pPr>
            <a:r>
              <a:rPr lang="en-GB" sz="1200"/>
              <a:t>The internet may look free on the outside but we pay for these free services in exchange for our personal data</a:t>
            </a:r>
            <a:endParaRPr sz="1200"/>
          </a:p>
          <a:p>
            <a:pPr marL="457200" lvl="0" indent="-304800" algn="just" rtl="0">
              <a:lnSpc>
                <a:spcPct val="120000"/>
              </a:lnSpc>
              <a:spcBef>
                <a:spcPts val="0"/>
              </a:spcBef>
              <a:spcAft>
                <a:spcPts val="0"/>
              </a:spcAft>
              <a:buSzPts val="1200"/>
              <a:buFont typeface="Arial"/>
              <a:buChar char="●"/>
            </a:pPr>
            <a:r>
              <a:rPr lang="en-GB" sz="1200"/>
              <a:t>What we search for, look at, trends, likes and dislikes are monitored – this tracked information is valuable enough to sell to companies who can then market their products and services in your favour</a:t>
            </a:r>
            <a:endParaRPr sz="1200"/>
          </a:p>
          <a:p>
            <a:pPr marL="0" lvl="0" indent="0" algn="l" rtl="0">
              <a:spcBef>
                <a:spcPts val="0"/>
              </a:spcBef>
              <a:spcAft>
                <a:spcPts val="0"/>
              </a:spcAft>
              <a:buNone/>
            </a:pPr>
            <a:endParaRPr/>
          </a:p>
        </p:txBody>
      </p:sp>
      <p:sp>
        <p:nvSpPr>
          <p:cNvPr id="246" name="Google Shape;246;g4b24805e9b_2_8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877981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4b24805e9b_2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just" rtl="0">
              <a:lnSpc>
                <a:spcPct val="120000"/>
              </a:lnSpc>
              <a:spcBef>
                <a:spcPts val="0"/>
              </a:spcBef>
              <a:spcAft>
                <a:spcPts val="0"/>
              </a:spcAft>
              <a:buSzPts val="1200"/>
              <a:buFont typeface="Arial"/>
              <a:buAutoNum type="arabicPeriod"/>
            </a:pPr>
            <a:r>
              <a:rPr lang="en-GB" sz="1200" b="1"/>
              <a:t>How can you be tracked online?</a:t>
            </a:r>
            <a:endParaRPr sz="1200" b="1"/>
          </a:p>
          <a:p>
            <a:pPr marL="0" lvl="0" indent="0" algn="l" rtl="0">
              <a:lnSpc>
                <a:spcPct val="115000"/>
              </a:lnSpc>
              <a:spcBef>
                <a:spcPts val="0"/>
              </a:spcBef>
              <a:spcAft>
                <a:spcPts val="0"/>
              </a:spcAft>
              <a:buClr>
                <a:srgbClr val="000000"/>
              </a:buClr>
              <a:buSzPts val="1100"/>
              <a:buFont typeface="Arial"/>
              <a:buNone/>
            </a:pPr>
            <a:endParaRPr sz="1200"/>
          </a:p>
          <a:p>
            <a:pPr marL="457200" lvl="0" indent="-304800" algn="just" rtl="0">
              <a:lnSpc>
                <a:spcPct val="120000"/>
              </a:lnSpc>
              <a:spcBef>
                <a:spcPts val="0"/>
              </a:spcBef>
              <a:spcAft>
                <a:spcPts val="0"/>
              </a:spcAft>
              <a:buSzPts val="1200"/>
              <a:buFont typeface="Arial"/>
              <a:buAutoNum type="alphaLcPeriod"/>
            </a:pPr>
            <a:r>
              <a:rPr lang="en-GB" sz="1200"/>
              <a:t>Apps</a:t>
            </a:r>
            <a:endParaRPr sz="1200"/>
          </a:p>
          <a:p>
            <a:pPr marL="0" lvl="0" indent="0" algn="l" rtl="0">
              <a:lnSpc>
                <a:spcPct val="115000"/>
              </a:lnSpc>
              <a:spcBef>
                <a:spcPts val="0"/>
              </a:spcBef>
              <a:spcAft>
                <a:spcPts val="0"/>
              </a:spcAft>
              <a:buClr>
                <a:srgbClr val="000000"/>
              </a:buClr>
              <a:buSzPts val="1100"/>
              <a:buFont typeface="Arial"/>
              <a:buNone/>
            </a:pPr>
            <a:endParaRPr sz="1200"/>
          </a:p>
          <a:p>
            <a:pPr marL="457200" lvl="0" indent="-304800" algn="just" rtl="0">
              <a:lnSpc>
                <a:spcPct val="120000"/>
              </a:lnSpc>
              <a:spcBef>
                <a:spcPts val="0"/>
              </a:spcBef>
              <a:spcAft>
                <a:spcPts val="0"/>
              </a:spcAft>
              <a:buSzPts val="1200"/>
              <a:buFont typeface="Arial"/>
              <a:buChar char="●"/>
            </a:pPr>
            <a:r>
              <a:rPr lang="en-GB" sz="1200"/>
              <a:t>The terms and conditions in apps – which are very rarely read can grant companies access to your personal information held in your device</a:t>
            </a:r>
            <a:endParaRPr sz="1200"/>
          </a:p>
          <a:p>
            <a:pPr marL="457200" lvl="0" indent="-304800" algn="just" rtl="0">
              <a:lnSpc>
                <a:spcPct val="120000"/>
              </a:lnSpc>
              <a:spcBef>
                <a:spcPts val="0"/>
              </a:spcBef>
              <a:spcAft>
                <a:spcPts val="0"/>
              </a:spcAft>
              <a:buSzPts val="1200"/>
              <a:buFont typeface="Arial"/>
              <a:buChar char="●"/>
            </a:pPr>
            <a:r>
              <a:rPr lang="en-GB" sz="1200"/>
              <a:t>This personal information can involve your contact list/phone book, text messages, photographs and notes – so you are unwillingly granting a company access to information that is meant for private upkeep</a:t>
            </a:r>
            <a:endParaRPr sz="1200"/>
          </a:p>
          <a:p>
            <a:pPr marL="457200" lvl="0" indent="-304800" algn="just" rtl="0">
              <a:lnSpc>
                <a:spcPct val="120000"/>
              </a:lnSpc>
              <a:spcBef>
                <a:spcPts val="0"/>
              </a:spcBef>
              <a:spcAft>
                <a:spcPts val="0"/>
              </a:spcAft>
              <a:buSzPts val="1200"/>
              <a:buFont typeface="Arial"/>
              <a:buChar char="●"/>
            </a:pPr>
            <a:r>
              <a:rPr lang="en-GB" sz="1200"/>
              <a:t>It is important to read the terms and conditions or at least understand them</a:t>
            </a:r>
            <a:endParaRPr sz="1200"/>
          </a:p>
          <a:p>
            <a:pPr marL="457200" lvl="0" indent="-304800" algn="just" rtl="0">
              <a:lnSpc>
                <a:spcPct val="120000"/>
              </a:lnSpc>
              <a:spcBef>
                <a:spcPts val="0"/>
              </a:spcBef>
              <a:spcAft>
                <a:spcPts val="0"/>
              </a:spcAft>
              <a:buSzPts val="1200"/>
              <a:buFont typeface="Arial"/>
              <a:buChar char="●"/>
            </a:pPr>
            <a:r>
              <a:rPr lang="en-GB" sz="1200"/>
              <a:t>But this is not a problem with people, organisations and companies should make better efforts to reduce their lengthy privacy policies as well as make the terminology as accessible to all audiences as possible</a:t>
            </a:r>
            <a:endParaRPr sz="1200"/>
          </a:p>
          <a:p>
            <a:pPr marL="0" lvl="0" indent="0" algn="l" rtl="0">
              <a:spcBef>
                <a:spcPts val="0"/>
              </a:spcBef>
              <a:spcAft>
                <a:spcPts val="0"/>
              </a:spcAft>
              <a:buNone/>
            </a:pPr>
            <a:endParaRPr/>
          </a:p>
        </p:txBody>
      </p:sp>
      <p:sp>
        <p:nvSpPr>
          <p:cNvPr id="251" name="Google Shape;251;g4b24805e9b_2_8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500318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4b24805e9b_2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just" rtl="0">
              <a:lnSpc>
                <a:spcPct val="120000"/>
              </a:lnSpc>
              <a:spcBef>
                <a:spcPts val="0"/>
              </a:spcBef>
              <a:spcAft>
                <a:spcPts val="0"/>
              </a:spcAft>
              <a:buSzPts val="1200"/>
              <a:buFont typeface="Arial"/>
              <a:buAutoNum type="alphaLcPeriod"/>
            </a:pPr>
            <a:r>
              <a:rPr lang="en-GB" sz="1200"/>
              <a:t>Cookies</a:t>
            </a:r>
            <a:endParaRPr sz="1200"/>
          </a:p>
          <a:p>
            <a:pPr marL="0" lvl="0" indent="0" algn="l" rtl="0">
              <a:lnSpc>
                <a:spcPct val="115000"/>
              </a:lnSpc>
              <a:spcBef>
                <a:spcPts val="0"/>
              </a:spcBef>
              <a:spcAft>
                <a:spcPts val="0"/>
              </a:spcAft>
              <a:buClr>
                <a:srgbClr val="000000"/>
              </a:buClr>
              <a:buSzPts val="1100"/>
              <a:buFont typeface="Arial"/>
              <a:buNone/>
            </a:pPr>
            <a:endParaRPr sz="1200"/>
          </a:p>
          <a:p>
            <a:pPr marL="457200" lvl="0" indent="-304800" algn="just" rtl="0">
              <a:lnSpc>
                <a:spcPct val="120000"/>
              </a:lnSpc>
              <a:spcBef>
                <a:spcPts val="0"/>
              </a:spcBef>
              <a:spcAft>
                <a:spcPts val="0"/>
              </a:spcAft>
              <a:buSzPts val="1200"/>
              <a:buFont typeface="Arial"/>
              <a:buChar char="●"/>
            </a:pPr>
            <a:r>
              <a:rPr lang="en-GB" sz="1200"/>
              <a:t>When you visit a website an identity tag is placed on your device and this is a cookie</a:t>
            </a:r>
            <a:endParaRPr sz="1200"/>
          </a:p>
          <a:p>
            <a:pPr marL="457200" lvl="0" indent="-304800" algn="just" rtl="0">
              <a:lnSpc>
                <a:spcPct val="120000"/>
              </a:lnSpc>
              <a:spcBef>
                <a:spcPts val="0"/>
              </a:spcBef>
              <a:spcAft>
                <a:spcPts val="0"/>
              </a:spcAft>
              <a:buSzPts val="1200"/>
              <a:buFont typeface="Arial"/>
              <a:buChar char="●"/>
            </a:pPr>
            <a:r>
              <a:rPr lang="en-GB" sz="1200"/>
              <a:t>They can be useful to remember your login details so you do not have to complete them all the time</a:t>
            </a:r>
            <a:endParaRPr sz="1200"/>
          </a:p>
          <a:p>
            <a:pPr marL="457200" lvl="0" indent="-304800" algn="just" rtl="0">
              <a:lnSpc>
                <a:spcPct val="120000"/>
              </a:lnSpc>
              <a:spcBef>
                <a:spcPts val="0"/>
              </a:spcBef>
              <a:spcAft>
                <a:spcPts val="0"/>
              </a:spcAft>
              <a:buSzPts val="1200"/>
              <a:buFont typeface="Arial"/>
              <a:buChar char="●"/>
            </a:pPr>
            <a:r>
              <a:rPr lang="en-GB" sz="1200"/>
              <a:t>Sometimes they pop up on apps before you enter your credentials as ‘remember me?’</a:t>
            </a:r>
            <a:endParaRPr sz="1200"/>
          </a:p>
          <a:p>
            <a:pPr marL="457200" lvl="0" indent="-304800" algn="just" rtl="0">
              <a:lnSpc>
                <a:spcPct val="120000"/>
              </a:lnSpc>
              <a:spcBef>
                <a:spcPts val="0"/>
              </a:spcBef>
              <a:spcAft>
                <a:spcPts val="0"/>
              </a:spcAft>
              <a:buSzPts val="1200"/>
              <a:buFont typeface="Arial"/>
              <a:buChar char="●"/>
            </a:pPr>
            <a:r>
              <a:rPr lang="en-GB" sz="1200"/>
              <a:t>They track your online browsing habits and feed information back to the website and 3</a:t>
            </a:r>
            <a:r>
              <a:rPr lang="en-GB" sz="1200" baseline="30000"/>
              <a:t>rd</a:t>
            </a:r>
            <a:r>
              <a:rPr lang="en-GB" sz="1200"/>
              <a:t> party advertising companies who then remember your search habits and constantly promote certain goods or services from that particular website to entice you to use their site more and more</a:t>
            </a:r>
            <a:endParaRPr/>
          </a:p>
        </p:txBody>
      </p:sp>
      <p:sp>
        <p:nvSpPr>
          <p:cNvPr id="257" name="Google Shape;257;g4b24805e9b_2_8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958345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4b24805e9b_2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just" rtl="0">
              <a:lnSpc>
                <a:spcPct val="120000"/>
              </a:lnSpc>
              <a:spcBef>
                <a:spcPts val="0"/>
              </a:spcBef>
              <a:spcAft>
                <a:spcPts val="0"/>
              </a:spcAft>
              <a:buSzPts val="1200"/>
              <a:buFont typeface="Arial"/>
              <a:buAutoNum type="arabicPeriod"/>
            </a:pPr>
            <a:r>
              <a:rPr lang="en-GB" sz="1200" b="1"/>
              <a:t>Why does web tracking matter?</a:t>
            </a:r>
            <a:endParaRPr sz="1200" b="1"/>
          </a:p>
          <a:p>
            <a:pPr marL="0" lvl="0" indent="0" algn="l" rtl="0">
              <a:lnSpc>
                <a:spcPct val="115000"/>
              </a:lnSpc>
              <a:spcBef>
                <a:spcPts val="0"/>
              </a:spcBef>
              <a:spcAft>
                <a:spcPts val="0"/>
              </a:spcAft>
              <a:buClr>
                <a:srgbClr val="000000"/>
              </a:buClr>
              <a:buSzPts val="1100"/>
              <a:buFont typeface="Arial"/>
              <a:buNone/>
            </a:pPr>
            <a:endParaRPr sz="1200"/>
          </a:p>
          <a:p>
            <a:pPr marL="457200" lvl="0" indent="-304800" algn="just" rtl="0">
              <a:lnSpc>
                <a:spcPct val="120000"/>
              </a:lnSpc>
              <a:spcBef>
                <a:spcPts val="0"/>
              </a:spcBef>
              <a:spcAft>
                <a:spcPts val="0"/>
              </a:spcAft>
              <a:buSzPts val="1200"/>
              <a:buFont typeface="Arial"/>
              <a:buChar char="●"/>
            </a:pPr>
            <a:r>
              <a:rPr lang="en-GB" sz="1200"/>
              <a:t>Your information is not just being given to companies to engage with – it is also going to other companies which you do not know or engage with which renders you powerless to control who has access over your information</a:t>
            </a:r>
            <a:endParaRPr sz="1200"/>
          </a:p>
          <a:p>
            <a:pPr marL="457200" lvl="0" indent="-304800" algn="just" rtl="0">
              <a:lnSpc>
                <a:spcPct val="120000"/>
              </a:lnSpc>
              <a:spcBef>
                <a:spcPts val="0"/>
              </a:spcBef>
              <a:spcAft>
                <a:spcPts val="0"/>
              </a:spcAft>
              <a:buSzPts val="1200"/>
              <a:buFont typeface="Arial"/>
              <a:buChar char="●"/>
            </a:pPr>
            <a:r>
              <a:rPr lang="en-GB" sz="1200"/>
              <a:t>Companies just like to collect information about our online lives – our shopping habits, demographic etc. and sell it to other companies who sell it on too</a:t>
            </a:r>
            <a:endParaRPr sz="1200"/>
          </a:p>
          <a:p>
            <a:pPr marL="457200" lvl="0" indent="-304800" algn="just" rtl="0">
              <a:lnSpc>
                <a:spcPct val="120000"/>
              </a:lnSpc>
              <a:spcBef>
                <a:spcPts val="0"/>
              </a:spcBef>
              <a:spcAft>
                <a:spcPts val="0"/>
              </a:spcAft>
              <a:buSzPts val="1200"/>
              <a:buFont typeface="Arial"/>
              <a:buChar char="●"/>
            </a:pPr>
            <a:r>
              <a:rPr lang="en-GB" sz="1200"/>
              <a:t>They can use and combine this data to create an accurate picture about who you are, where you are located, who you friends are and what you look like</a:t>
            </a:r>
            <a:endParaRPr sz="1200"/>
          </a:p>
          <a:p>
            <a:pPr marL="457200" lvl="0" indent="-304800" algn="just" rtl="0">
              <a:lnSpc>
                <a:spcPct val="120000"/>
              </a:lnSpc>
              <a:spcBef>
                <a:spcPts val="0"/>
              </a:spcBef>
              <a:spcAft>
                <a:spcPts val="0"/>
              </a:spcAft>
              <a:buSzPts val="1200"/>
              <a:buFont typeface="Arial"/>
              <a:buChar char="●"/>
            </a:pPr>
            <a:r>
              <a:rPr lang="en-GB" sz="1200"/>
              <a:t>It is almost like stalking but online</a:t>
            </a:r>
            <a:endParaRPr sz="1200"/>
          </a:p>
          <a:p>
            <a:pPr marL="457200" lvl="0" indent="-304800" algn="just" rtl="0">
              <a:lnSpc>
                <a:spcPct val="120000"/>
              </a:lnSpc>
              <a:spcBef>
                <a:spcPts val="0"/>
              </a:spcBef>
              <a:spcAft>
                <a:spcPts val="0"/>
              </a:spcAft>
              <a:buSzPts val="1200"/>
              <a:buFont typeface="Arial"/>
              <a:buChar char="●"/>
            </a:pPr>
            <a:r>
              <a:rPr lang="en-GB" sz="1200"/>
              <a:t>They use the information to sell products to you of which they may feel you are interested in</a:t>
            </a:r>
            <a:endParaRPr/>
          </a:p>
        </p:txBody>
      </p:sp>
      <p:sp>
        <p:nvSpPr>
          <p:cNvPr id="263" name="Google Shape;263;g4b24805e9b_2_9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870409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4b24805e9b_2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just" rtl="0">
              <a:lnSpc>
                <a:spcPct val="120000"/>
              </a:lnSpc>
              <a:spcBef>
                <a:spcPts val="0"/>
              </a:spcBef>
              <a:spcAft>
                <a:spcPts val="0"/>
              </a:spcAft>
              <a:buSzPts val="1200"/>
              <a:buFont typeface="Arial"/>
              <a:buAutoNum type="arabicPeriod"/>
            </a:pPr>
            <a:r>
              <a:rPr lang="en-GB" sz="1200" b="1"/>
              <a:t>How to stop being tracked on your browser</a:t>
            </a:r>
            <a:endParaRPr sz="1200" b="1"/>
          </a:p>
          <a:p>
            <a:pPr marL="0" lvl="0" indent="0" algn="l" rtl="0">
              <a:lnSpc>
                <a:spcPct val="115000"/>
              </a:lnSpc>
              <a:spcBef>
                <a:spcPts val="0"/>
              </a:spcBef>
              <a:spcAft>
                <a:spcPts val="0"/>
              </a:spcAft>
              <a:buClr>
                <a:srgbClr val="000000"/>
              </a:buClr>
              <a:buSzPts val="1100"/>
              <a:buFont typeface="Arial"/>
              <a:buNone/>
            </a:pPr>
            <a:endParaRPr sz="1200"/>
          </a:p>
          <a:p>
            <a:pPr marL="457200" lvl="0" indent="-304800" algn="just" rtl="0">
              <a:lnSpc>
                <a:spcPct val="120000"/>
              </a:lnSpc>
              <a:spcBef>
                <a:spcPts val="0"/>
              </a:spcBef>
              <a:spcAft>
                <a:spcPts val="0"/>
              </a:spcAft>
              <a:buSzPts val="1200"/>
              <a:buFont typeface="Arial"/>
              <a:buChar char="●"/>
            </a:pPr>
            <a:r>
              <a:rPr lang="en-GB" sz="1200"/>
              <a:t>There are many ways to do this on all search engines and you can search them online but here are two examples</a:t>
            </a:r>
            <a:endParaRPr sz="1200"/>
          </a:p>
          <a:p>
            <a:pPr marL="457200" lvl="0" indent="-304800" algn="just" rtl="0">
              <a:lnSpc>
                <a:spcPct val="120000"/>
              </a:lnSpc>
              <a:spcBef>
                <a:spcPts val="0"/>
              </a:spcBef>
              <a:spcAft>
                <a:spcPts val="0"/>
              </a:spcAft>
              <a:buClr>
                <a:srgbClr val="FF0297"/>
              </a:buClr>
              <a:buSzPts val="1200"/>
              <a:buFont typeface="Arial"/>
              <a:buChar char="●"/>
            </a:pPr>
            <a:r>
              <a:rPr lang="en-GB" sz="1200">
                <a:solidFill>
                  <a:srgbClr val="FF0297"/>
                </a:solidFill>
              </a:rPr>
              <a:t>Internet explorer: Open tools – Internet options – privacy tab – move the slider to the level of privacy you want to set – OK</a:t>
            </a:r>
            <a:endParaRPr sz="1200">
              <a:solidFill>
                <a:srgbClr val="FF0297"/>
              </a:solidFill>
            </a:endParaRPr>
          </a:p>
          <a:p>
            <a:pPr marL="457200" lvl="0" indent="-304800" algn="just" rtl="0">
              <a:lnSpc>
                <a:spcPct val="120000"/>
              </a:lnSpc>
              <a:spcBef>
                <a:spcPts val="0"/>
              </a:spcBef>
              <a:spcAft>
                <a:spcPts val="0"/>
              </a:spcAft>
              <a:buClr>
                <a:srgbClr val="FF0297"/>
              </a:buClr>
              <a:buSzPts val="1200"/>
              <a:buFont typeface="Arial"/>
              <a:buChar char="●"/>
            </a:pPr>
            <a:endParaRPr/>
          </a:p>
        </p:txBody>
      </p:sp>
      <p:sp>
        <p:nvSpPr>
          <p:cNvPr id="268" name="Google Shape;268;g4b24805e9b_2_9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493416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4b24805e9b_2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just" rtl="0">
              <a:lnSpc>
                <a:spcPct val="120000"/>
              </a:lnSpc>
              <a:spcBef>
                <a:spcPts val="0"/>
              </a:spcBef>
              <a:spcAft>
                <a:spcPts val="0"/>
              </a:spcAft>
              <a:buClr>
                <a:srgbClr val="FF0297"/>
              </a:buClr>
              <a:buSzPts val="1200"/>
              <a:buFont typeface="Arial"/>
              <a:buChar char="●"/>
            </a:pPr>
            <a:r>
              <a:rPr lang="en-GB" sz="1200">
                <a:solidFill>
                  <a:srgbClr val="FF0297"/>
                </a:solidFill>
              </a:rPr>
              <a:t>Chrome: Open – Settings – Show advanced settings – Send a ‘do not track’ – request with your browsing traffic – OK</a:t>
            </a:r>
            <a:endParaRPr/>
          </a:p>
        </p:txBody>
      </p:sp>
      <p:sp>
        <p:nvSpPr>
          <p:cNvPr id="274" name="Google Shape;274;g4b24805e9b_2_10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503412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4b24805e9b_2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just" rtl="0">
              <a:lnSpc>
                <a:spcPct val="120000"/>
              </a:lnSpc>
              <a:spcBef>
                <a:spcPts val="0"/>
              </a:spcBef>
              <a:spcAft>
                <a:spcPts val="0"/>
              </a:spcAft>
              <a:buSzPts val="1200"/>
              <a:buFont typeface="Arial"/>
              <a:buAutoNum type="arabicPeriod"/>
            </a:pPr>
            <a:r>
              <a:rPr lang="en-GB" sz="1200" b="1"/>
              <a:t>Being tracked on your mobile device</a:t>
            </a:r>
            <a:endParaRPr sz="1200" b="1"/>
          </a:p>
          <a:p>
            <a:pPr marL="0" lvl="0" indent="0" algn="l" rtl="0">
              <a:lnSpc>
                <a:spcPct val="115000"/>
              </a:lnSpc>
              <a:spcBef>
                <a:spcPts val="0"/>
              </a:spcBef>
              <a:spcAft>
                <a:spcPts val="0"/>
              </a:spcAft>
              <a:buClr>
                <a:srgbClr val="000000"/>
              </a:buClr>
              <a:buSzPts val="1100"/>
              <a:buFont typeface="Arial"/>
              <a:buNone/>
            </a:pPr>
            <a:endParaRPr sz="1200"/>
          </a:p>
          <a:p>
            <a:pPr marL="457200" lvl="0" indent="-304800" algn="just" rtl="0">
              <a:lnSpc>
                <a:spcPct val="120000"/>
              </a:lnSpc>
              <a:spcBef>
                <a:spcPts val="0"/>
              </a:spcBef>
              <a:spcAft>
                <a:spcPts val="0"/>
              </a:spcAft>
              <a:buSzPts val="1200"/>
              <a:buFont typeface="Arial"/>
              <a:buChar char="●"/>
            </a:pPr>
            <a:r>
              <a:rPr lang="en-GB" sz="1200"/>
              <a:t>It is a little harder to control your privacy controls on your device</a:t>
            </a:r>
            <a:endParaRPr sz="1200"/>
          </a:p>
          <a:p>
            <a:pPr marL="457200" lvl="0" indent="-304800" algn="just" rtl="0">
              <a:lnSpc>
                <a:spcPct val="120000"/>
              </a:lnSpc>
              <a:spcBef>
                <a:spcPts val="0"/>
              </a:spcBef>
              <a:spcAft>
                <a:spcPts val="0"/>
              </a:spcAft>
              <a:buSzPts val="1200"/>
              <a:buFont typeface="Arial"/>
              <a:buChar char="●"/>
            </a:pPr>
            <a:r>
              <a:rPr lang="en-GB" sz="1200"/>
              <a:t>Some phones enable their locations services – for example Apple products – so even turning this off can limit the way you are being tracked</a:t>
            </a:r>
            <a:endParaRPr sz="1200"/>
          </a:p>
          <a:p>
            <a:pPr marL="457200" lvl="0" indent="-304800" algn="just" rtl="0">
              <a:lnSpc>
                <a:spcPct val="120000"/>
              </a:lnSpc>
              <a:spcBef>
                <a:spcPts val="0"/>
              </a:spcBef>
              <a:spcAft>
                <a:spcPts val="0"/>
              </a:spcAft>
              <a:buClr>
                <a:srgbClr val="FF0297"/>
              </a:buClr>
              <a:buSzPts val="1200"/>
              <a:buFont typeface="Arial"/>
              <a:buChar char="●"/>
            </a:pPr>
            <a:r>
              <a:rPr lang="en-GB" sz="1200">
                <a:solidFill>
                  <a:srgbClr val="FF0297"/>
                </a:solidFill>
              </a:rPr>
              <a:t>Settings: Privacy – location services ON/OFF</a:t>
            </a:r>
            <a:endParaRPr sz="1200">
              <a:solidFill>
                <a:srgbClr val="FF0297"/>
              </a:solidFill>
            </a:endParaRPr>
          </a:p>
          <a:p>
            <a:pPr marL="457200" lvl="0" indent="-304800" algn="just" rtl="0">
              <a:lnSpc>
                <a:spcPct val="120000"/>
              </a:lnSpc>
              <a:spcBef>
                <a:spcPts val="0"/>
              </a:spcBef>
              <a:spcAft>
                <a:spcPts val="0"/>
              </a:spcAft>
              <a:buSzPts val="1200"/>
              <a:buFont typeface="Arial"/>
              <a:buChar char="●"/>
            </a:pPr>
            <a:r>
              <a:rPr lang="en-GB" sz="1200"/>
              <a:t>When downloading apps be app savvy, do not just agree to any terms and conditions – read the privacy policy before downloading to prevent getting yourself into trouble</a:t>
            </a:r>
            <a:endParaRPr sz="1200"/>
          </a:p>
          <a:p>
            <a:pPr marL="0" lvl="0" indent="0" algn="just" rtl="0">
              <a:lnSpc>
                <a:spcPct val="120000"/>
              </a:lnSpc>
              <a:spcBef>
                <a:spcPts val="0"/>
              </a:spcBef>
              <a:spcAft>
                <a:spcPts val="0"/>
              </a:spcAft>
              <a:buNone/>
            </a:pPr>
            <a:endParaRPr sz="1200"/>
          </a:p>
          <a:p>
            <a:pPr marL="457200" lvl="0" indent="-304800" algn="just" rtl="0">
              <a:lnSpc>
                <a:spcPct val="120000"/>
              </a:lnSpc>
              <a:spcBef>
                <a:spcPts val="0"/>
              </a:spcBef>
              <a:spcAft>
                <a:spcPts val="0"/>
              </a:spcAft>
              <a:buSzPts val="1200"/>
              <a:buFont typeface="Arial"/>
              <a:buAutoNum type="alphaLcPeriod"/>
            </a:pPr>
            <a:r>
              <a:rPr lang="en-GB" sz="1200"/>
              <a:t>Adblock Plus</a:t>
            </a:r>
            <a:endParaRPr sz="1200"/>
          </a:p>
          <a:p>
            <a:pPr marL="0" lvl="0" indent="0" algn="l" rtl="0">
              <a:lnSpc>
                <a:spcPct val="115000"/>
              </a:lnSpc>
              <a:spcBef>
                <a:spcPts val="0"/>
              </a:spcBef>
              <a:spcAft>
                <a:spcPts val="0"/>
              </a:spcAft>
              <a:buClr>
                <a:srgbClr val="000000"/>
              </a:buClr>
              <a:buSzPts val="1100"/>
              <a:buFont typeface="Arial"/>
              <a:buNone/>
            </a:pPr>
            <a:endParaRPr sz="1200"/>
          </a:p>
          <a:p>
            <a:pPr marL="457200" lvl="0" indent="-304800" algn="just" rtl="0">
              <a:lnSpc>
                <a:spcPct val="120000"/>
              </a:lnSpc>
              <a:spcBef>
                <a:spcPts val="0"/>
              </a:spcBef>
              <a:spcAft>
                <a:spcPts val="0"/>
              </a:spcAft>
              <a:buSzPts val="1200"/>
              <a:buFont typeface="Arial"/>
              <a:buChar char="●"/>
            </a:pPr>
            <a:r>
              <a:rPr lang="en-GB" sz="1200"/>
              <a:t>This is a free ad-blocker service which can prevent and stop social networks like Facebook (Instagram) and Twitter from sharing data about you</a:t>
            </a:r>
            <a:endParaRPr sz="1200"/>
          </a:p>
          <a:p>
            <a:pPr marL="457200" lvl="0" indent="-304800" algn="just" rtl="0">
              <a:lnSpc>
                <a:spcPct val="120000"/>
              </a:lnSpc>
              <a:spcBef>
                <a:spcPts val="0"/>
              </a:spcBef>
              <a:spcAft>
                <a:spcPts val="0"/>
              </a:spcAft>
              <a:buSzPts val="1200"/>
              <a:buFont typeface="Arial"/>
              <a:buChar char="●"/>
            </a:pPr>
            <a:r>
              <a:rPr lang="en-GB" sz="1200" u="sng">
                <a:solidFill>
                  <a:srgbClr val="0563C1"/>
                </a:solidFill>
                <a:hlinkClick r:id="rId3"/>
              </a:rPr>
              <a:t>https://adblockplus.org/</a:t>
            </a:r>
            <a:endParaRPr sz="1200"/>
          </a:p>
        </p:txBody>
      </p:sp>
      <p:sp>
        <p:nvSpPr>
          <p:cNvPr id="280" name="Google Shape;280;g4b24805e9b_2_10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906760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4b24805e9b_2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rgbClr val="000000"/>
              </a:buClr>
              <a:buSzPts val="1100"/>
              <a:buFont typeface="Arial"/>
              <a:buNone/>
            </a:pPr>
            <a:endParaRPr sz="1200"/>
          </a:p>
          <a:p>
            <a:pPr marL="457200" lvl="0" indent="-304800" algn="just" rtl="0">
              <a:lnSpc>
                <a:spcPct val="120000"/>
              </a:lnSpc>
              <a:spcBef>
                <a:spcPts val="0"/>
              </a:spcBef>
              <a:spcAft>
                <a:spcPts val="0"/>
              </a:spcAft>
              <a:buSzPts val="1200"/>
              <a:buFont typeface="Arial"/>
              <a:buAutoNum type="alphaLcPeriod"/>
            </a:pPr>
            <a:r>
              <a:rPr lang="en-GB" sz="1200"/>
              <a:t>Ghostery</a:t>
            </a:r>
            <a:endParaRPr sz="1200"/>
          </a:p>
          <a:p>
            <a:pPr marL="0" lvl="0" indent="0" algn="l" rtl="0">
              <a:lnSpc>
                <a:spcPct val="115000"/>
              </a:lnSpc>
              <a:spcBef>
                <a:spcPts val="0"/>
              </a:spcBef>
              <a:spcAft>
                <a:spcPts val="0"/>
              </a:spcAft>
              <a:buClr>
                <a:srgbClr val="000000"/>
              </a:buClr>
              <a:buSzPts val="1100"/>
              <a:buFont typeface="Arial"/>
              <a:buNone/>
            </a:pPr>
            <a:endParaRPr sz="1200"/>
          </a:p>
          <a:p>
            <a:pPr marL="457200" lvl="0" indent="-304800" algn="just" rtl="0">
              <a:lnSpc>
                <a:spcPct val="120000"/>
              </a:lnSpc>
              <a:spcBef>
                <a:spcPts val="0"/>
              </a:spcBef>
              <a:spcAft>
                <a:spcPts val="0"/>
              </a:spcAft>
              <a:buSzPts val="1200"/>
              <a:buFont typeface="Arial"/>
              <a:buChar char="●"/>
            </a:pPr>
            <a:r>
              <a:rPr lang="en-GB" sz="1200"/>
              <a:t>This is a service which blocks the invisible cookies which may be tracking your online behaviour as some companies do not explicitly state that their website contains cookies or even if they do it may not alert you</a:t>
            </a:r>
            <a:endParaRPr sz="1200"/>
          </a:p>
          <a:p>
            <a:pPr marL="457200" lvl="0" indent="-304800" algn="just" rtl="0">
              <a:lnSpc>
                <a:spcPct val="120000"/>
              </a:lnSpc>
              <a:spcBef>
                <a:spcPts val="0"/>
              </a:spcBef>
              <a:spcAft>
                <a:spcPts val="0"/>
              </a:spcAft>
              <a:buSzPts val="1200"/>
              <a:buFont typeface="Arial"/>
              <a:buChar char="●"/>
            </a:pPr>
            <a:r>
              <a:rPr lang="en-GB" sz="1200"/>
              <a:t>Ghostery will show you what is tracking you and you can choose whether you want to block a tracker</a:t>
            </a:r>
            <a:endParaRPr sz="1200"/>
          </a:p>
          <a:p>
            <a:pPr marL="457200" lvl="0" indent="-304800" algn="just" rtl="0">
              <a:lnSpc>
                <a:spcPct val="120000"/>
              </a:lnSpc>
              <a:spcBef>
                <a:spcPts val="0"/>
              </a:spcBef>
              <a:spcAft>
                <a:spcPts val="0"/>
              </a:spcAft>
              <a:buSzPts val="1200"/>
              <a:buFont typeface="Arial"/>
              <a:buChar char="●"/>
            </a:pPr>
            <a:r>
              <a:rPr lang="en-GB" sz="1200" u="sng">
                <a:solidFill>
                  <a:srgbClr val="0563C1"/>
                </a:solidFill>
                <a:hlinkClick r:id="rId3"/>
              </a:rPr>
              <a:t>https://www.ghostery.com/</a:t>
            </a:r>
            <a:endParaRPr/>
          </a:p>
        </p:txBody>
      </p:sp>
      <p:sp>
        <p:nvSpPr>
          <p:cNvPr id="287" name="Google Shape;287;g4b24805e9b_2_1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069063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4b24805e9b_2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just" rtl="0">
              <a:lnSpc>
                <a:spcPct val="120000"/>
              </a:lnSpc>
              <a:spcBef>
                <a:spcPts val="0"/>
              </a:spcBef>
              <a:spcAft>
                <a:spcPts val="0"/>
              </a:spcAft>
              <a:buSzPts val="1200"/>
              <a:buFont typeface="Arial"/>
              <a:buAutoNum type="alphaLcPeriod"/>
            </a:pPr>
            <a:r>
              <a:rPr lang="en-GB" sz="1200"/>
              <a:t>AdChoices</a:t>
            </a:r>
            <a:endParaRPr sz="1200"/>
          </a:p>
          <a:p>
            <a:pPr marL="0" lvl="0" indent="0" algn="l" rtl="0">
              <a:lnSpc>
                <a:spcPct val="115000"/>
              </a:lnSpc>
              <a:spcBef>
                <a:spcPts val="0"/>
              </a:spcBef>
              <a:spcAft>
                <a:spcPts val="0"/>
              </a:spcAft>
              <a:buClr>
                <a:srgbClr val="000000"/>
              </a:buClr>
              <a:buSzPts val="1100"/>
              <a:buFont typeface="Arial"/>
              <a:buNone/>
            </a:pPr>
            <a:endParaRPr sz="1200"/>
          </a:p>
          <a:p>
            <a:pPr marL="457200" lvl="0" indent="-304800" algn="just" rtl="0">
              <a:lnSpc>
                <a:spcPct val="120000"/>
              </a:lnSpc>
              <a:spcBef>
                <a:spcPts val="0"/>
              </a:spcBef>
              <a:spcAft>
                <a:spcPts val="0"/>
              </a:spcAft>
              <a:buSzPts val="1200"/>
              <a:buFont typeface="Arial"/>
              <a:buChar char="●"/>
            </a:pPr>
            <a:r>
              <a:rPr lang="en-GB" sz="1200"/>
              <a:t>There is usually a little icon at the top of adverts when browsing online – this is the AdChoices icon and it is an identification as to whether a company is trying to target you in an advert</a:t>
            </a:r>
            <a:endParaRPr sz="1200"/>
          </a:p>
          <a:p>
            <a:pPr marL="457200" lvl="0" indent="-304800" algn="just" rtl="0">
              <a:lnSpc>
                <a:spcPct val="120000"/>
              </a:lnSpc>
              <a:spcBef>
                <a:spcPts val="0"/>
              </a:spcBef>
              <a:spcAft>
                <a:spcPts val="0"/>
              </a:spcAft>
              <a:buSzPts val="1200"/>
              <a:buFont typeface="Arial"/>
              <a:buChar char="●"/>
            </a:pPr>
            <a:r>
              <a:rPr lang="en-GB" sz="1200"/>
              <a:t>If you click on it, it will explain where the advert is coming from and why – you can choose to disable this for the future</a:t>
            </a:r>
            <a:endParaRPr sz="1200"/>
          </a:p>
          <a:p>
            <a:pPr marL="0" lvl="0" indent="0" algn="l" rtl="0">
              <a:spcBef>
                <a:spcPts val="0"/>
              </a:spcBef>
              <a:spcAft>
                <a:spcPts val="0"/>
              </a:spcAft>
              <a:buNone/>
            </a:pPr>
            <a:endParaRPr/>
          </a:p>
        </p:txBody>
      </p:sp>
      <p:sp>
        <p:nvSpPr>
          <p:cNvPr id="294" name="Google Shape;294;g4b24805e9b_2_12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943979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4b24805e9b_2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just" rtl="0">
              <a:lnSpc>
                <a:spcPct val="120000"/>
              </a:lnSpc>
              <a:spcBef>
                <a:spcPts val="0"/>
              </a:spcBef>
              <a:spcAft>
                <a:spcPts val="0"/>
              </a:spcAft>
              <a:buSzPts val="1200"/>
              <a:buFont typeface="Arial"/>
              <a:buAutoNum type="arabicPeriod"/>
            </a:pPr>
            <a:r>
              <a:rPr lang="en-GB" sz="1200" b="1"/>
              <a:t>Conclusions</a:t>
            </a:r>
            <a:endParaRPr sz="1200" b="1"/>
          </a:p>
          <a:p>
            <a:pPr marL="0" lvl="0" indent="0" algn="l" rtl="0">
              <a:lnSpc>
                <a:spcPct val="115000"/>
              </a:lnSpc>
              <a:spcBef>
                <a:spcPts val="0"/>
              </a:spcBef>
              <a:spcAft>
                <a:spcPts val="0"/>
              </a:spcAft>
              <a:buClr>
                <a:srgbClr val="000000"/>
              </a:buClr>
              <a:buSzPts val="1100"/>
              <a:buFont typeface="Arial"/>
              <a:buNone/>
            </a:pPr>
            <a:endParaRPr sz="1200"/>
          </a:p>
          <a:p>
            <a:pPr marL="457200" lvl="0" indent="-304800" algn="just" rtl="0">
              <a:lnSpc>
                <a:spcPct val="120000"/>
              </a:lnSpc>
              <a:spcBef>
                <a:spcPts val="0"/>
              </a:spcBef>
              <a:spcAft>
                <a:spcPts val="0"/>
              </a:spcAft>
              <a:buSzPts val="1200"/>
              <a:buFont typeface="Arial"/>
              <a:buChar char="●"/>
            </a:pPr>
            <a:r>
              <a:rPr lang="en-GB" sz="1200"/>
              <a:t>If you do not pay money for a service, it is your data in which the company is using in exchange to make money</a:t>
            </a:r>
            <a:endParaRPr sz="1200"/>
          </a:p>
          <a:p>
            <a:pPr marL="457200" lvl="0" indent="-304800" algn="just" rtl="0">
              <a:lnSpc>
                <a:spcPct val="120000"/>
              </a:lnSpc>
              <a:spcBef>
                <a:spcPts val="0"/>
              </a:spcBef>
              <a:spcAft>
                <a:spcPts val="0"/>
              </a:spcAft>
              <a:buSzPts val="1200"/>
              <a:buFont typeface="Arial"/>
              <a:buChar char="●"/>
            </a:pPr>
            <a:r>
              <a:rPr lang="en-GB" sz="1200"/>
              <a:t>Online activity can be tracked through cookies and applications on mobile devices</a:t>
            </a:r>
            <a:endParaRPr sz="1200"/>
          </a:p>
          <a:p>
            <a:pPr marL="457200" lvl="0" indent="-304800" algn="just" rtl="0">
              <a:lnSpc>
                <a:spcPct val="120000"/>
              </a:lnSpc>
              <a:spcBef>
                <a:spcPts val="0"/>
              </a:spcBef>
              <a:spcAft>
                <a:spcPts val="0"/>
              </a:spcAft>
              <a:buSzPts val="1200"/>
              <a:buFont typeface="Arial"/>
              <a:buChar char="●"/>
            </a:pPr>
            <a:r>
              <a:rPr lang="en-GB" sz="1200"/>
              <a:t>You can always personalise your cookies preferences in the browser</a:t>
            </a:r>
            <a:endParaRPr sz="1200"/>
          </a:p>
          <a:p>
            <a:pPr marL="457200" lvl="0" indent="-304800" algn="just" rtl="0">
              <a:lnSpc>
                <a:spcPct val="120000"/>
              </a:lnSpc>
              <a:spcBef>
                <a:spcPts val="0"/>
              </a:spcBef>
              <a:spcAft>
                <a:spcPts val="0"/>
              </a:spcAft>
              <a:buSzPts val="1200"/>
              <a:buFont typeface="Arial"/>
              <a:buChar char="●"/>
            </a:pPr>
            <a:r>
              <a:rPr lang="en-GB" sz="1200"/>
              <a:t>Although mobile phone privacy security is still not up to par, it is slowly being updated and there are a few things in which you can do to protect your privacy in the settings part of your smartphone</a:t>
            </a:r>
            <a:endParaRPr/>
          </a:p>
        </p:txBody>
      </p:sp>
      <p:sp>
        <p:nvSpPr>
          <p:cNvPr id="300" name="Google Shape;300;g4b24805e9b_2_12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77902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4b24805e9b_6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GB" sz="1200" b="1">
                <a:latin typeface="Calibri"/>
                <a:ea typeface="Calibri"/>
                <a:cs typeface="Calibri"/>
                <a:sym typeface="Calibri"/>
              </a:rPr>
              <a:t>What are ghost / shadow profiles?</a:t>
            </a:r>
            <a:endParaRPr sz="1200" b="1">
              <a:latin typeface="Calibri"/>
              <a:ea typeface="Calibri"/>
              <a:cs typeface="Calibri"/>
              <a:sym typeface="Calibri"/>
            </a:endParaRPr>
          </a:p>
          <a:p>
            <a:pPr marL="457200" lvl="0" indent="-304800" algn="l" rtl="0">
              <a:spcBef>
                <a:spcPts val="0"/>
              </a:spcBef>
              <a:spcAft>
                <a:spcPts val="0"/>
              </a:spcAft>
              <a:buSzPts val="1200"/>
              <a:buFont typeface="Calibri"/>
              <a:buChar char="-"/>
            </a:pPr>
            <a:r>
              <a:rPr lang="en-GB" sz="1200">
                <a:latin typeface="Calibri"/>
                <a:ea typeface="Calibri"/>
                <a:cs typeface="Calibri"/>
                <a:sym typeface="Calibri"/>
              </a:rPr>
              <a:t>A ghost or shadow profile is a collection of data that Facebook has collected about you that you didn’t provide yourself. </a:t>
            </a:r>
            <a:endParaRPr sz="1200">
              <a:latin typeface="Calibri"/>
              <a:ea typeface="Calibri"/>
              <a:cs typeface="Calibri"/>
              <a:sym typeface="Calibri"/>
            </a:endParaRPr>
          </a:p>
          <a:p>
            <a:pPr marL="457200" lvl="0" indent="-304800" algn="l" rtl="0">
              <a:spcBef>
                <a:spcPts val="0"/>
              </a:spcBef>
              <a:spcAft>
                <a:spcPts val="0"/>
              </a:spcAft>
              <a:buSzPts val="1200"/>
              <a:buFont typeface="Calibri"/>
              <a:buChar char="-"/>
            </a:pPr>
            <a:r>
              <a:rPr lang="en-GB" sz="1200">
                <a:latin typeface="Calibri"/>
                <a:ea typeface="Calibri"/>
                <a:cs typeface="Calibri"/>
                <a:sym typeface="Calibri"/>
              </a:rPr>
              <a:t>In other words, let’s say you’re a cautious social media user, and you limit what information you put online. While you may not have listed your cell phone number, if one of your connections used the “Find My Friends” feature and allowed Facebook to scan their contacts, Facebook collected all the other information about you associated with that contact.</a:t>
            </a:r>
            <a:endParaRPr sz="1200">
              <a:latin typeface="Calibri"/>
              <a:ea typeface="Calibri"/>
              <a:cs typeface="Calibri"/>
              <a:sym typeface="Calibri"/>
            </a:endParaRPr>
          </a:p>
          <a:p>
            <a:pPr marL="914400" lvl="1" indent="-304800" algn="l" rtl="0">
              <a:spcBef>
                <a:spcPts val="0"/>
              </a:spcBef>
              <a:spcAft>
                <a:spcPts val="0"/>
              </a:spcAft>
              <a:buSzPts val="1200"/>
              <a:buFont typeface="Courier New"/>
              <a:buChar char="o"/>
            </a:pPr>
            <a:r>
              <a:rPr lang="en-GB" sz="1200">
                <a:latin typeface="Calibri"/>
                <a:ea typeface="Calibri"/>
                <a:cs typeface="Calibri"/>
                <a:sym typeface="Calibri"/>
              </a:rPr>
              <a:t>Even if you never provided them, Facebook very likely has your alternate email addresses, your phone numbers, and your home address — all helpfully supplied by friends who are trying to find you and connect.</a:t>
            </a:r>
            <a:endParaRPr sz="1200">
              <a:latin typeface="Calibri"/>
              <a:ea typeface="Calibri"/>
              <a:cs typeface="Calibri"/>
              <a:sym typeface="Calibri"/>
            </a:endParaRPr>
          </a:p>
          <a:p>
            <a:pPr marL="457200" lvl="0" indent="-304800" algn="l" rtl="0">
              <a:spcBef>
                <a:spcPts val="0"/>
              </a:spcBef>
              <a:spcAft>
                <a:spcPts val="0"/>
              </a:spcAft>
              <a:buSzPts val="1200"/>
              <a:buFont typeface="Calibri"/>
              <a:buChar char="-"/>
            </a:pPr>
            <a:r>
              <a:rPr lang="en-GB" sz="1200">
                <a:latin typeface="Calibri"/>
                <a:ea typeface="Calibri"/>
                <a:cs typeface="Calibri"/>
                <a:sym typeface="Calibri"/>
              </a:rPr>
              <a:t>So if people try to find you using other details you may have, Facebook stores all that information about you.</a:t>
            </a:r>
            <a:endParaRPr/>
          </a:p>
          <a:p>
            <a:pPr marL="0" lvl="0" indent="0" algn="l" rtl="0">
              <a:spcBef>
                <a:spcPts val="0"/>
              </a:spcBef>
              <a:spcAft>
                <a:spcPts val="0"/>
              </a:spcAft>
              <a:buNone/>
            </a:pPr>
            <a:endParaRPr/>
          </a:p>
        </p:txBody>
      </p:sp>
      <p:sp>
        <p:nvSpPr>
          <p:cNvPr id="148" name="Google Shape;148;g4b24805e9b_6_8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225396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809087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4e8c4c9472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4e8c4c947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37946"/>
              </a:lnSpc>
              <a:spcBef>
                <a:spcPts val="0"/>
              </a:spcBef>
              <a:spcAft>
                <a:spcPts val="0"/>
              </a:spcAft>
              <a:buSzPts val="1200"/>
              <a:buFont typeface="Arial"/>
              <a:buAutoNum type="arabicPeriod"/>
            </a:pPr>
            <a:r>
              <a:rPr lang="en-GB" sz="1200" b="1"/>
              <a:t>What are Terms and Conditions</a:t>
            </a:r>
            <a:endParaRPr sz="1200" b="1"/>
          </a:p>
          <a:p>
            <a:pPr marL="0" lvl="0" indent="0" algn="l" rtl="0">
              <a:lnSpc>
                <a:spcPct val="115000"/>
              </a:lnSpc>
              <a:spcBef>
                <a:spcPts val="0"/>
              </a:spcBef>
              <a:spcAft>
                <a:spcPts val="0"/>
              </a:spcAft>
              <a:buClr>
                <a:srgbClr val="000000"/>
              </a:buClr>
              <a:buSzPts val="1100"/>
              <a:buFont typeface="Arial"/>
              <a:buNone/>
            </a:pPr>
            <a:endParaRPr sz="1200"/>
          </a:p>
          <a:p>
            <a:pPr marL="457200" lvl="0" indent="-304800" algn="l" rtl="0">
              <a:lnSpc>
                <a:spcPct val="137946"/>
              </a:lnSpc>
              <a:spcBef>
                <a:spcPts val="0"/>
              </a:spcBef>
              <a:spcAft>
                <a:spcPts val="0"/>
              </a:spcAft>
              <a:buSzPts val="1200"/>
              <a:buFont typeface="Arial"/>
              <a:buChar char="●"/>
            </a:pPr>
            <a:r>
              <a:rPr lang="en-GB" sz="1200"/>
              <a:t>Terms and conditions often seem like long winded and boring bits of writing</a:t>
            </a:r>
            <a:endParaRPr sz="1200"/>
          </a:p>
          <a:p>
            <a:pPr marL="457200" lvl="0" indent="-304800" algn="l" rtl="0">
              <a:lnSpc>
                <a:spcPct val="137946"/>
              </a:lnSpc>
              <a:spcBef>
                <a:spcPts val="0"/>
              </a:spcBef>
              <a:spcAft>
                <a:spcPts val="0"/>
              </a:spcAft>
              <a:buSzPts val="1200"/>
              <a:buFont typeface="Arial"/>
              <a:buChar char="●"/>
            </a:pPr>
            <a:r>
              <a:rPr lang="en-GB" sz="1200"/>
              <a:t>Ask how many students read the terms and conditions before continuing</a:t>
            </a:r>
            <a:endParaRPr sz="1200"/>
          </a:p>
          <a:p>
            <a:pPr marL="457200" lvl="0" indent="-304800" algn="l" rtl="0">
              <a:lnSpc>
                <a:spcPct val="137946"/>
              </a:lnSpc>
              <a:spcBef>
                <a:spcPts val="0"/>
              </a:spcBef>
              <a:spcAft>
                <a:spcPts val="0"/>
              </a:spcAft>
              <a:buSzPts val="1200"/>
              <a:buFont typeface="Arial"/>
              <a:buChar char="●"/>
            </a:pPr>
            <a:r>
              <a:rPr lang="en-GB" sz="1200"/>
              <a:t>They contain some very important information and avoiding to even look at them means you are signing away your ability to remain completely safe online</a:t>
            </a:r>
            <a:endParaRPr/>
          </a:p>
        </p:txBody>
      </p:sp>
    </p:spTree>
    <p:extLst>
      <p:ext uri="{BB962C8B-B14F-4D97-AF65-F5344CB8AC3E}">
        <p14:creationId xmlns:p14="http://schemas.microsoft.com/office/powerpoint/2010/main" val="27250106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4e8c4c9472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4e8c4c9472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8000"/>
              </a:lnSpc>
              <a:spcBef>
                <a:spcPts val="0"/>
              </a:spcBef>
              <a:spcAft>
                <a:spcPts val="0"/>
              </a:spcAft>
              <a:buClr>
                <a:srgbClr val="000000"/>
              </a:buClr>
              <a:buSzPts val="1100"/>
              <a:buFont typeface="Arial"/>
              <a:buNone/>
            </a:pPr>
            <a:r>
              <a:rPr lang="en-GB" sz="1200" b="1"/>
              <a:t> Why should you read the terms and conditions</a:t>
            </a:r>
            <a:endParaRPr sz="1200" b="1"/>
          </a:p>
          <a:p>
            <a:pPr marL="457200" lvl="0" indent="-304800" algn="l" rtl="0">
              <a:lnSpc>
                <a:spcPct val="137946"/>
              </a:lnSpc>
              <a:spcBef>
                <a:spcPts val="0"/>
              </a:spcBef>
              <a:spcAft>
                <a:spcPts val="0"/>
              </a:spcAft>
              <a:buSzPts val="1200"/>
              <a:buFont typeface="Arial"/>
              <a:buChar char="●"/>
            </a:pPr>
            <a:r>
              <a:rPr lang="en-GB" sz="1200"/>
              <a:t>Terms and conditions involve legally binding information that you have to stick to</a:t>
            </a:r>
            <a:endParaRPr sz="1200"/>
          </a:p>
          <a:p>
            <a:pPr marL="457200" lvl="0" indent="-304800" algn="l" rtl="0">
              <a:lnSpc>
                <a:spcPct val="137946"/>
              </a:lnSpc>
              <a:spcBef>
                <a:spcPts val="0"/>
              </a:spcBef>
              <a:spcAft>
                <a:spcPts val="0"/>
              </a:spcAft>
              <a:buSzPts val="1200"/>
              <a:buFont typeface="Arial"/>
              <a:buChar char="●"/>
            </a:pPr>
            <a:r>
              <a:rPr lang="en-GB" sz="1200"/>
              <a:t>This means that should you abuse the terms of service the company to which the terms of service beling can prosecute you in court for serious breaches</a:t>
            </a:r>
            <a:endParaRPr sz="1200"/>
          </a:p>
          <a:p>
            <a:pPr marL="457200" lvl="0" indent="-304800" algn="l" rtl="0">
              <a:lnSpc>
                <a:spcPct val="137946"/>
              </a:lnSpc>
              <a:spcBef>
                <a:spcPts val="0"/>
              </a:spcBef>
              <a:spcAft>
                <a:spcPts val="0"/>
              </a:spcAft>
              <a:buSzPts val="1200"/>
              <a:buFont typeface="Arial"/>
              <a:buChar char="●"/>
            </a:pPr>
            <a:r>
              <a:rPr lang="en-GB" sz="1200"/>
              <a:t>Signing means that you consent to the way in which the company can use your data and then change their services to personally suit your internet browsing</a:t>
            </a:r>
            <a:endParaRPr/>
          </a:p>
        </p:txBody>
      </p:sp>
    </p:spTree>
    <p:extLst>
      <p:ext uri="{BB962C8B-B14F-4D97-AF65-F5344CB8AC3E}">
        <p14:creationId xmlns:p14="http://schemas.microsoft.com/office/powerpoint/2010/main" val="27002418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50ccb2f3b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50ccb2f3b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b="1"/>
              <a:t>Why must you sign terms and conditions?</a:t>
            </a:r>
            <a:endParaRPr b="1"/>
          </a:p>
          <a:p>
            <a:pPr marL="914400" lvl="1" indent="-298450" algn="l" rtl="0">
              <a:lnSpc>
                <a:spcPct val="115000"/>
              </a:lnSpc>
              <a:spcBef>
                <a:spcPts val="0"/>
              </a:spcBef>
              <a:spcAft>
                <a:spcPts val="0"/>
              </a:spcAft>
              <a:buSzPts val="1100"/>
              <a:buChar char="-"/>
            </a:pPr>
            <a:r>
              <a:rPr lang="en-GB"/>
              <a:t>They are legally binding documents and by signing you agree to use the site in the way the company wants</a:t>
            </a:r>
            <a:endParaRPr/>
          </a:p>
          <a:p>
            <a:pPr marL="914400" lvl="1" indent="-298450" algn="l" rtl="0">
              <a:lnSpc>
                <a:spcPct val="115000"/>
              </a:lnSpc>
              <a:spcBef>
                <a:spcPts val="0"/>
              </a:spcBef>
              <a:spcAft>
                <a:spcPts val="0"/>
              </a:spcAft>
              <a:buSzPts val="1100"/>
              <a:buChar char="-"/>
            </a:pPr>
            <a:r>
              <a:rPr lang="en-GB"/>
              <a:t>If you sing the terms and conditions the company can use your data the way they have written </a:t>
            </a:r>
            <a:endParaRPr/>
          </a:p>
          <a:p>
            <a:pPr marL="914400" lvl="1" indent="-298450" algn="l" rtl="0">
              <a:lnSpc>
                <a:spcPct val="115000"/>
              </a:lnSpc>
              <a:spcBef>
                <a:spcPts val="0"/>
              </a:spcBef>
              <a:spcAft>
                <a:spcPts val="0"/>
              </a:spcAft>
              <a:buSzPts val="1100"/>
              <a:buChar char="-"/>
            </a:pPr>
            <a:r>
              <a:rPr lang="en-GB"/>
              <a:t>If you then breach terms and conditions or argue against an act by the company which was written in the terms the company can take you to court and win</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6998569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50ccb2f3bc_0_1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50ccb2f3bc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281767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4e8c4c9472_0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6" name="Google Shape;336;g4e8c4c9472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8000"/>
              </a:lnSpc>
              <a:spcBef>
                <a:spcPts val="0"/>
              </a:spcBef>
              <a:spcAft>
                <a:spcPts val="0"/>
              </a:spcAft>
              <a:buClr>
                <a:srgbClr val="000000"/>
              </a:buClr>
              <a:buSzPts val="1100"/>
              <a:buFont typeface="Arial"/>
              <a:buNone/>
            </a:pPr>
            <a:r>
              <a:rPr lang="en-GB" sz="1200" b="1"/>
              <a:t>The Google Terms and Conditions</a:t>
            </a:r>
            <a:endParaRPr sz="1200" b="1"/>
          </a:p>
          <a:p>
            <a:pPr marL="457200" lvl="0" indent="-304800" algn="l" rtl="0">
              <a:lnSpc>
                <a:spcPct val="137946"/>
              </a:lnSpc>
              <a:spcBef>
                <a:spcPts val="0"/>
              </a:spcBef>
              <a:spcAft>
                <a:spcPts val="0"/>
              </a:spcAft>
              <a:buSzPts val="1200"/>
              <a:buFont typeface="Arial"/>
              <a:buChar char="●"/>
            </a:pPr>
            <a:r>
              <a:rPr lang="en-GB" sz="1200"/>
              <a:t>The online version of the google terms of service, search them up easily online, are one of the easiest terms of service to navigate</a:t>
            </a:r>
            <a:endParaRPr sz="1200"/>
          </a:p>
          <a:p>
            <a:pPr marL="457200" lvl="0" indent="-304800" algn="l" rtl="0">
              <a:lnSpc>
                <a:spcPct val="137946"/>
              </a:lnSpc>
              <a:spcBef>
                <a:spcPts val="0"/>
              </a:spcBef>
              <a:spcAft>
                <a:spcPts val="0"/>
              </a:spcAft>
              <a:buSzPts val="1200"/>
              <a:buFont typeface="Arial"/>
              <a:buChar char="●"/>
            </a:pPr>
            <a:r>
              <a:rPr lang="en-GB" sz="1200"/>
              <a:t>You have the ability to select which area of the terms you would like to look at and see what you are signing</a:t>
            </a:r>
            <a:endParaRPr sz="1200"/>
          </a:p>
          <a:p>
            <a:pPr marL="457200" lvl="0" indent="-304800" algn="l" rtl="0">
              <a:lnSpc>
                <a:spcPct val="137946"/>
              </a:lnSpc>
              <a:spcBef>
                <a:spcPts val="0"/>
              </a:spcBef>
              <a:spcAft>
                <a:spcPts val="0"/>
              </a:spcAft>
              <a:buSzPts val="1200"/>
              <a:buFont typeface="Arial"/>
              <a:buChar char="●"/>
            </a:pPr>
            <a:r>
              <a:rPr lang="en-GB" sz="1200"/>
              <a:t>They also have videos which may be easier than reading all the terms and conditions</a:t>
            </a:r>
            <a:endParaRPr sz="1200"/>
          </a:p>
          <a:p>
            <a:pPr marL="457200" lvl="0" indent="-304800" algn="l" rtl="0">
              <a:lnSpc>
                <a:spcPct val="137946"/>
              </a:lnSpc>
              <a:spcBef>
                <a:spcPts val="0"/>
              </a:spcBef>
              <a:spcAft>
                <a:spcPts val="0"/>
              </a:spcAft>
              <a:buSzPts val="1200"/>
              <a:buFont typeface="Arial"/>
              <a:buChar char="●"/>
            </a:pPr>
            <a:r>
              <a:rPr lang="en-GB" sz="1200"/>
              <a:t>The terms are simple to read and not in a huge block of text</a:t>
            </a:r>
            <a:endParaRPr/>
          </a:p>
        </p:txBody>
      </p:sp>
    </p:spTree>
    <p:extLst>
      <p:ext uri="{BB962C8B-B14F-4D97-AF65-F5344CB8AC3E}">
        <p14:creationId xmlns:p14="http://schemas.microsoft.com/office/powerpoint/2010/main" val="29550744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4e8c4c9472_0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4e8c4c9472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8000"/>
              </a:lnSpc>
              <a:spcBef>
                <a:spcPts val="0"/>
              </a:spcBef>
              <a:spcAft>
                <a:spcPts val="0"/>
              </a:spcAft>
              <a:buClr>
                <a:srgbClr val="000000"/>
              </a:buClr>
              <a:buSzPts val="1100"/>
              <a:buFont typeface="Arial"/>
              <a:buNone/>
            </a:pPr>
            <a:r>
              <a:rPr lang="en-GB" sz="1200" b="1"/>
              <a:t>Abuse of Terms of Service</a:t>
            </a:r>
            <a:endParaRPr sz="1200" b="1"/>
          </a:p>
          <a:p>
            <a:pPr marL="457200" lvl="0" indent="-304800" algn="l" rtl="0">
              <a:lnSpc>
                <a:spcPct val="137946"/>
              </a:lnSpc>
              <a:spcBef>
                <a:spcPts val="0"/>
              </a:spcBef>
              <a:spcAft>
                <a:spcPts val="0"/>
              </a:spcAft>
              <a:buSzPts val="1200"/>
              <a:buFont typeface="Arial"/>
              <a:buChar char="●"/>
            </a:pPr>
            <a:r>
              <a:rPr lang="en-GB" sz="1200"/>
              <a:t>Terms of service are not just long texts in order for companies to gain permission to use your data</a:t>
            </a:r>
            <a:endParaRPr sz="1200"/>
          </a:p>
          <a:p>
            <a:pPr marL="457200" lvl="0" indent="-304800" algn="l" rtl="0">
              <a:lnSpc>
                <a:spcPct val="137946"/>
              </a:lnSpc>
              <a:spcBef>
                <a:spcPts val="0"/>
              </a:spcBef>
              <a:spcAft>
                <a:spcPts val="0"/>
              </a:spcAft>
              <a:buSzPts val="1200"/>
              <a:buFont typeface="Arial"/>
              <a:buChar char="●"/>
            </a:pPr>
            <a:r>
              <a:rPr lang="en-GB" sz="1200"/>
              <a:t>They also contain guidelines on how to safely use their services, by breaching these terms the company can ban you from their services with justification because you have signed the terms</a:t>
            </a:r>
            <a:endParaRPr sz="1200"/>
          </a:p>
          <a:p>
            <a:pPr marL="457200" lvl="0" indent="-304800" algn="l" rtl="0">
              <a:lnSpc>
                <a:spcPct val="137946"/>
              </a:lnSpc>
              <a:spcBef>
                <a:spcPts val="0"/>
              </a:spcBef>
              <a:spcAft>
                <a:spcPts val="0"/>
              </a:spcAft>
              <a:buSzPts val="1200"/>
              <a:buFont typeface="Arial"/>
              <a:buChar char="●"/>
            </a:pPr>
            <a:r>
              <a:rPr lang="en-GB" sz="1200"/>
              <a:t>For example cheating or abuse on playstation or xbox can get you banned from their services and as you have signed them you can’t argue with the ban</a:t>
            </a:r>
            <a:endParaRPr sz="1200"/>
          </a:p>
          <a:p>
            <a:pPr marL="457200" lvl="0" indent="-304800" algn="l" rtl="0">
              <a:lnSpc>
                <a:spcPct val="137946"/>
              </a:lnSpc>
              <a:spcBef>
                <a:spcPts val="0"/>
              </a:spcBef>
              <a:spcAft>
                <a:spcPts val="0"/>
              </a:spcAft>
              <a:buSzPts val="1200"/>
              <a:buFont typeface="Arial"/>
              <a:buChar char="●"/>
            </a:pPr>
            <a:r>
              <a:rPr lang="en-GB" sz="1200"/>
              <a:t>Another example is twitter of facebook where abusive posts can also lead to a ban</a:t>
            </a:r>
            <a:endParaRPr sz="1200"/>
          </a:p>
          <a:p>
            <a:pPr marL="457200" lvl="0" indent="-304800" algn="l" rtl="0">
              <a:lnSpc>
                <a:spcPct val="137946"/>
              </a:lnSpc>
              <a:spcBef>
                <a:spcPts val="0"/>
              </a:spcBef>
              <a:spcAft>
                <a:spcPts val="0"/>
              </a:spcAft>
              <a:buSzPts val="1200"/>
              <a:buFont typeface="Arial"/>
              <a:buChar char="●"/>
            </a:pPr>
            <a:r>
              <a:rPr lang="en-GB" sz="1200"/>
              <a:t>Not reading the terms and conditions means you may not understand these actions are against the terms of service so you need to at least skim over to see rules of using a companies service</a:t>
            </a:r>
            <a:endParaRPr/>
          </a:p>
        </p:txBody>
      </p:sp>
    </p:spTree>
    <p:extLst>
      <p:ext uri="{BB962C8B-B14F-4D97-AF65-F5344CB8AC3E}">
        <p14:creationId xmlns:p14="http://schemas.microsoft.com/office/powerpoint/2010/main" val="3190672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50ccb2f3bc_0_2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50ccb2f3bc_0_2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8000"/>
              </a:lnSpc>
              <a:spcBef>
                <a:spcPts val="0"/>
              </a:spcBef>
              <a:spcAft>
                <a:spcPts val="0"/>
              </a:spcAft>
              <a:buNone/>
            </a:pPr>
            <a:r>
              <a:rPr lang="en-GB" sz="1200" b="1"/>
              <a:t>How to Protect Yourself from Online Terms and Conditions</a:t>
            </a:r>
            <a:endParaRPr sz="1200" b="1"/>
          </a:p>
          <a:p>
            <a:pPr marL="457200" lvl="0" indent="-304800" algn="l" rtl="0">
              <a:lnSpc>
                <a:spcPct val="137946"/>
              </a:lnSpc>
              <a:spcBef>
                <a:spcPts val="0"/>
              </a:spcBef>
              <a:spcAft>
                <a:spcPts val="0"/>
              </a:spcAft>
              <a:buSzPts val="1200"/>
              <a:buFont typeface="Arial"/>
              <a:buChar char="●"/>
            </a:pPr>
            <a:r>
              <a:rPr lang="en-GB" sz="1200"/>
              <a:t>Make sure you at least skim over the terms and conditions, skim reading can often be the most effective way to see the terms in particular which you find most dangerous</a:t>
            </a:r>
            <a:endParaRPr sz="1200"/>
          </a:p>
          <a:p>
            <a:pPr marL="457200" lvl="0" indent="-304800" algn="l" rtl="0">
              <a:lnSpc>
                <a:spcPct val="137946"/>
              </a:lnSpc>
              <a:spcBef>
                <a:spcPts val="0"/>
              </a:spcBef>
              <a:spcAft>
                <a:spcPts val="0"/>
              </a:spcAft>
              <a:buSzPts val="1200"/>
              <a:buFont typeface="Arial"/>
              <a:buChar char="●"/>
            </a:pPr>
            <a:r>
              <a:rPr lang="en-GB" sz="1200"/>
              <a:t>Not signing terms and conditions can not always be an option so to keep your data safe from companies make sure you use the ways to stay safe from web tracking and stay safe with privacy settings in order to make sure browsing the internet is safe for you</a:t>
            </a: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5085030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50ccb2f3bc_0_3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50ccb2f3bc_0_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en-GB"/>
              <a:t>Ban</a:t>
            </a:r>
            <a:endParaRPr/>
          </a:p>
          <a:p>
            <a:pPr marL="457200" lvl="0" indent="-298450" algn="l" rtl="0">
              <a:spcBef>
                <a:spcPts val="0"/>
              </a:spcBef>
              <a:spcAft>
                <a:spcPts val="0"/>
              </a:spcAft>
              <a:buSzPts val="1100"/>
              <a:buChar char="-"/>
            </a:pPr>
            <a:r>
              <a:rPr lang="en-GB"/>
              <a:t>Ban</a:t>
            </a:r>
            <a:endParaRPr/>
          </a:p>
          <a:p>
            <a:pPr marL="457200" lvl="0" indent="-298450" algn="l" rtl="0">
              <a:spcBef>
                <a:spcPts val="0"/>
              </a:spcBef>
              <a:spcAft>
                <a:spcPts val="0"/>
              </a:spcAft>
              <a:buSzPts val="1100"/>
              <a:buChar char="-"/>
            </a:pPr>
            <a:r>
              <a:rPr lang="en-GB"/>
              <a:t>Ban</a:t>
            </a:r>
            <a:endParaRPr/>
          </a:p>
          <a:p>
            <a:pPr marL="457200" lvl="0" indent="-298450" algn="l" rtl="0">
              <a:spcBef>
                <a:spcPts val="0"/>
              </a:spcBef>
              <a:spcAft>
                <a:spcPts val="0"/>
              </a:spcAft>
              <a:buSzPts val="1100"/>
              <a:buChar char="-"/>
            </a:pPr>
            <a:r>
              <a:rPr lang="en-GB"/>
              <a:t>Not a Ban</a:t>
            </a:r>
            <a:endParaRPr/>
          </a:p>
        </p:txBody>
      </p:sp>
    </p:spTree>
    <p:extLst>
      <p:ext uri="{BB962C8B-B14F-4D97-AF65-F5344CB8AC3E}">
        <p14:creationId xmlns:p14="http://schemas.microsoft.com/office/powerpoint/2010/main" val="15088604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4e8c4c9472_0_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4e8c4c9472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8000"/>
              </a:lnSpc>
              <a:spcBef>
                <a:spcPts val="0"/>
              </a:spcBef>
              <a:spcAft>
                <a:spcPts val="0"/>
              </a:spcAft>
              <a:buClr>
                <a:srgbClr val="000000"/>
              </a:buClr>
              <a:buSzPts val="1100"/>
              <a:buFont typeface="Arial"/>
              <a:buNone/>
            </a:pPr>
            <a:r>
              <a:rPr lang="en-GB" sz="1200" b="1"/>
              <a:t>Conclusions</a:t>
            </a:r>
            <a:endParaRPr sz="1200" b="1"/>
          </a:p>
          <a:p>
            <a:pPr marL="457200" lvl="0" indent="-304800" algn="l" rtl="0">
              <a:lnSpc>
                <a:spcPct val="165535"/>
              </a:lnSpc>
              <a:spcBef>
                <a:spcPts val="0"/>
              </a:spcBef>
              <a:spcAft>
                <a:spcPts val="0"/>
              </a:spcAft>
              <a:buSzPts val="1200"/>
              <a:buFont typeface="Arial"/>
              <a:buChar char="●"/>
            </a:pPr>
            <a:r>
              <a:rPr lang="en-GB" sz="1200"/>
              <a:t>Being safe online involves making sure you at least skim over terms and conditions before signing</a:t>
            </a:r>
            <a:endParaRPr sz="1200"/>
          </a:p>
          <a:p>
            <a:pPr marL="457200" lvl="0" indent="-304800" algn="l" rtl="0">
              <a:lnSpc>
                <a:spcPct val="165535"/>
              </a:lnSpc>
              <a:spcBef>
                <a:spcPts val="0"/>
              </a:spcBef>
              <a:spcAft>
                <a:spcPts val="0"/>
              </a:spcAft>
              <a:buSzPts val="1200"/>
              <a:buFont typeface="Arial"/>
              <a:buChar char="●"/>
            </a:pPr>
            <a:r>
              <a:rPr lang="en-GB" sz="1200"/>
              <a:t>Be aware that you are giving your information by signing terms and conditions</a:t>
            </a:r>
            <a:endParaRPr sz="1200"/>
          </a:p>
          <a:p>
            <a:pPr marL="457200" lvl="0" indent="-304800" algn="l" rtl="0">
              <a:lnSpc>
                <a:spcPct val="165535"/>
              </a:lnSpc>
              <a:spcBef>
                <a:spcPts val="0"/>
              </a:spcBef>
              <a:spcAft>
                <a:spcPts val="0"/>
              </a:spcAft>
              <a:buSzPts val="1200"/>
              <a:buFont typeface="Arial"/>
              <a:buChar char="●"/>
            </a:pPr>
            <a:r>
              <a:rPr lang="en-GB" sz="1200"/>
              <a:t>Terms and conditions are enforceable in court</a:t>
            </a:r>
            <a:endParaRPr sz="1200"/>
          </a:p>
          <a:p>
            <a:pPr marL="457200" lvl="0" indent="-304800" algn="l" rtl="0">
              <a:lnSpc>
                <a:spcPct val="165535"/>
              </a:lnSpc>
              <a:spcBef>
                <a:spcPts val="0"/>
              </a:spcBef>
              <a:spcAft>
                <a:spcPts val="0"/>
              </a:spcAft>
              <a:buSzPts val="1200"/>
              <a:buFont typeface="Arial"/>
              <a:buChar char="●"/>
            </a:pPr>
            <a:r>
              <a:rPr lang="en-GB" sz="1200"/>
              <a:t>Terms and conditions are also used as guidelines on how to behave online</a:t>
            </a:r>
            <a:endParaRPr/>
          </a:p>
        </p:txBody>
      </p:sp>
    </p:spTree>
    <p:extLst>
      <p:ext uri="{BB962C8B-B14F-4D97-AF65-F5344CB8AC3E}">
        <p14:creationId xmlns:p14="http://schemas.microsoft.com/office/powerpoint/2010/main" val="4146980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b24805e9b_6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200" b="1" dirty="0">
                <a:latin typeface="Calibri"/>
                <a:ea typeface="Calibri"/>
                <a:cs typeface="Calibri"/>
                <a:sym typeface="Calibri"/>
              </a:rPr>
              <a:t>Why does it matter? Why should you care?</a:t>
            </a:r>
            <a:endParaRPr sz="1200" b="1" dirty="0">
              <a:latin typeface="Calibri"/>
              <a:ea typeface="Calibri"/>
              <a:cs typeface="Calibri"/>
              <a:sym typeface="Calibri"/>
            </a:endParaRPr>
          </a:p>
          <a:p>
            <a:pPr marL="457200" lvl="0" indent="-304800" algn="l" rtl="0">
              <a:spcBef>
                <a:spcPts val="0"/>
              </a:spcBef>
              <a:spcAft>
                <a:spcPts val="0"/>
              </a:spcAft>
              <a:buSzPts val="1200"/>
              <a:buFont typeface="Calibri"/>
              <a:buChar char="-"/>
            </a:pPr>
            <a:r>
              <a:rPr lang="en-GB" sz="1200" dirty="0">
                <a:latin typeface="Calibri"/>
                <a:ea typeface="Calibri"/>
                <a:cs typeface="Calibri"/>
                <a:sym typeface="Calibri"/>
              </a:rPr>
              <a:t>In 2013 Facebook announced they had found a bug that revealed the personal information of 6 million users. </a:t>
            </a:r>
            <a:endParaRPr sz="1200" dirty="0">
              <a:latin typeface="Calibri"/>
              <a:ea typeface="Calibri"/>
              <a:cs typeface="Calibri"/>
              <a:sym typeface="Calibri"/>
            </a:endParaRPr>
          </a:p>
          <a:p>
            <a:pPr marL="457200" lvl="0" indent="-304800" algn="l" rtl="0">
              <a:spcBef>
                <a:spcPts val="0"/>
              </a:spcBef>
              <a:spcAft>
                <a:spcPts val="0"/>
              </a:spcAft>
              <a:buSzPts val="1200"/>
              <a:buFont typeface="Calibri"/>
              <a:buChar char="-"/>
            </a:pPr>
            <a:r>
              <a:rPr lang="en-GB" sz="1200" dirty="0">
                <a:latin typeface="Calibri"/>
                <a:ea typeface="Calibri"/>
                <a:cs typeface="Calibri"/>
                <a:sym typeface="Calibri"/>
              </a:rPr>
              <a:t>The leaked information, of course, included the extra information collected in the ghost profiles: emails, phone numbers, and addresses that users had no intention of sharing, all available for anyone who exploited the bug before it was fixed.</a:t>
            </a:r>
            <a:endParaRPr dirty="0"/>
          </a:p>
        </p:txBody>
      </p:sp>
      <p:sp>
        <p:nvSpPr>
          <p:cNvPr id="154" name="Google Shape;154;g4b24805e9b_6_8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19787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54428618d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Font typeface="Calibri"/>
              <a:buChar char="-"/>
            </a:pPr>
            <a:r>
              <a:rPr lang="en-GB" sz="1200">
                <a:latin typeface="Calibri"/>
                <a:ea typeface="Calibri"/>
                <a:cs typeface="Calibri"/>
                <a:sym typeface="Calibri"/>
              </a:rPr>
              <a:t>Facebook has been the target of multiple class-action lawsuits alleging the company collects this information about non-users without their consent.</a:t>
            </a:r>
            <a:endParaRPr sz="1200">
              <a:latin typeface="Calibri"/>
              <a:ea typeface="Calibri"/>
              <a:cs typeface="Calibri"/>
              <a:sym typeface="Calibri"/>
            </a:endParaRPr>
          </a:p>
          <a:p>
            <a:pPr marL="457200" lvl="0" indent="-304800" algn="l" rtl="0">
              <a:spcBef>
                <a:spcPts val="0"/>
              </a:spcBef>
              <a:spcAft>
                <a:spcPts val="0"/>
              </a:spcAft>
              <a:buSzPts val="1200"/>
              <a:buFont typeface="Calibri"/>
              <a:buChar char="-"/>
            </a:pPr>
            <a:r>
              <a:rPr lang="en-GB" sz="1200">
                <a:latin typeface="Calibri"/>
                <a:ea typeface="Calibri"/>
                <a:cs typeface="Calibri"/>
                <a:sym typeface="Calibri"/>
              </a:rPr>
              <a:t>One recent lawsuit focuses not on email addresses or phone numbers, but instead “face templates”: whenever a user uploads a photo, Facebook scans all the faces and creates a “digital biometric template”.</a:t>
            </a:r>
            <a:endParaRPr sz="1200">
              <a:latin typeface="Calibri"/>
              <a:ea typeface="Calibri"/>
              <a:cs typeface="Calibri"/>
              <a:sym typeface="Calibri"/>
            </a:endParaRPr>
          </a:p>
          <a:p>
            <a:pPr marL="457200" lvl="0" indent="-304800" algn="l" rtl="0">
              <a:spcBef>
                <a:spcPts val="0"/>
              </a:spcBef>
              <a:spcAft>
                <a:spcPts val="0"/>
              </a:spcAft>
              <a:buSzPts val="1200"/>
              <a:buFont typeface="Calibri"/>
              <a:buChar char="-"/>
            </a:pPr>
            <a:r>
              <a:rPr lang="en-GB" sz="1200">
                <a:latin typeface="Calibri"/>
                <a:ea typeface="Calibri"/>
                <a:cs typeface="Calibri"/>
                <a:sym typeface="Calibri"/>
              </a:rPr>
              <a:t>In other words, Facebook is using math to determine who’s who in a picture, based on a scan of your features. </a:t>
            </a:r>
            <a:endParaRPr sz="1200">
              <a:latin typeface="Calibri"/>
              <a:ea typeface="Calibri"/>
              <a:cs typeface="Calibri"/>
              <a:sym typeface="Calibri"/>
            </a:endParaRPr>
          </a:p>
          <a:p>
            <a:pPr marL="457200" lvl="0" indent="-304800" algn="l" rtl="0">
              <a:spcBef>
                <a:spcPts val="0"/>
              </a:spcBef>
              <a:spcAft>
                <a:spcPts val="0"/>
              </a:spcAft>
              <a:buSzPts val="1200"/>
              <a:buFont typeface="Calibri"/>
              <a:buChar char="-"/>
            </a:pPr>
            <a:r>
              <a:rPr lang="en-GB" sz="1200">
                <a:latin typeface="Calibri"/>
                <a:ea typeface="Calibri"/>
                <a:cs typeface="Calibri"/>
                <a:sym typeface="Calibri"/>
              </a:rPr>
              <a:t>If you’re already a user, Facebook can suggest that your friend tag you, but if you’re not a user, Facebook attaches your “face template” information to the same ghost profile with your other contact information on it.</a:t>
            </a:r>
            <a:endParaRPr sz="1200">
              <a:latin typeface="Calibri"/>
              <a:ea typeface="Calibri"/>
              <a:cs typeface="Calibri"/>
              <a:sym typeface="Calibri"/>
            </a:endParaRPr>
          </a:p>
          <a:p>
            <a:pPr marL="457200" lvl="0" indent="-304800" algn="l" rtl="0">
              <a:spcBef>
                <a:spcPts val="0"/>
              </a:spcBef>
              <a:spcAft>
                <a:spcPts val="0"/>
              </a:spcAft>
              <a:buSzPts val="1200"/>
              <a:buFont typeface="Calibri"/>
              <a:buChar char="-"/>
            </a:pPr>
            <a:r>
              <a:rPr lang="en-GB" sz="1200">
                <a:latin typeface="Calibri"/>
                <a:ea typeface="Calibri"/>
                <a:cs typeface="Calibri"/>
                <a:sym typeface="Calibri"/>
              </a:rPr>
              <a:t>Even if you’ve never signed up for Facebook, you may have a profile that contains your contact info and a mathematical template of what you look like nonetheless.</a:t>
            </a:r>
            <a:endParaRPr sz="1200">
              <a:latin typeface="Calibri"/>
              <a:ea typeface="Calibri"/>
              <a:cs typeface="Calibri"/>
              <a:sym typeface="Calibri"/>
            </a:endParaRPr>
          </a:p>
          <a:p>
            <a:pPr marL="457200" lvl="0" indent="-304800" algn="l" rtl="0">
              <a:spcBef>
                <a:spcPts val="0"/>
              </a:spcBef>
              <a:spcAft>
                <a:spcPts val="0"/>
              </a:spcAft>
              <a:buSzPts val="1200"/>
              <a:buFont typeface="Calibri"/>
              <a:buChar char="-"/>
            </a:pPr>
            <a:r>
              <a:rPr lang="en-GB" sz="1200">
                <a:latin typeface="Calibri"/>
                <a:ea typeface="Calibri"/>
                <a:cs typeface="Calibri"/>
                <a:sym typeface="Calibri"/>
              </a:rPr>
              <a:t>Important to know that Facebook owns other social media:</a:t>
            </a:r>
            <a:endParaRPr sz="1200">
              <a:latin typeface="Calibri"/>
              <a:ea typeface="Calibri"/>
              <a:cs typeface="Calibri"/>
              <a:sym typeface="Calibri"/>
            </a:endParaRPr>
          </a:p>
          <a:p>
            <a:pPr marL="914400" lvl="1" indent="-304800" algn="l" rtl="0">
              <a:spcBef>
                <a:spcPts val="0"/>
              </a:spcBef>
              <a:spcAft>
                <a:spcPts val="0"/>
              </a:spcAft>
              <a:buSzPts val="1200"/>
              <a:buFont typeface="Courier New"/>
              <a:buChar char="o"/>
            </a:pPr>
            <a:r>
              <a:rPr lang="en-GB" sz="1200">
                <a:latin typeface="Calibri"/>
                <a:ea typeface="Calibri"/>
                <a:cs typeface="Calibri"/>
                <a:sym typeface="Calibri"/>
              </a:rPr>
              <a:t>Messenger</a:t>
            </a:r>
            <a:endParaRPr sz="1200">
              <a:latin typeface="Calibri"/>
              <a:ea typeface="Calibri"/>
              <a:cs typeface="Calibri"/>
              <a:sym typeface="Calibri"/>
            </a:endParaRPr>
          </a:p>
          <a:p>
            <a:pPr marL="914400" lvl="1" indent="-304800" algn="l" rtl="0">
              <a:spcBef>
                <a:spcPts val="0"/>
              </a:spcBef>
              <a:spcAft>
                <a:spcPts val="0"/>
              </a:spcAft>
              <a:buSzPts val="1200"/>
              <a:buFont typeface="Courier New"/>
              <a:buChar char="o"/>
            </a:pPr>
            <a:r>
              <a:rPr lang="en-GB" sz="1200">
                <a:latin typeface="Calibri"/>
                <a:ea typeface="Calibri"/>
                <a:cs typeface="Calibri"/>
                <a:sym typeface="Calibri"/>
              </a:rPr>
              <a:t>Whatsapp</a:t>
            </a:r>
            <a:endParaRPr sz="1200">
              <a:latin typeface="Calibri"/>
              <a:ea typeface="Calibri"/>
              <a:cs typeface="Calibri"/>
              <a:sym typeface="Calibri"/>
            </a:endParaRPr>
          </a:p>
          <a:p>
            <a:pPr marL="914400" lvl="1" indent="-304800" algn="l" rtl="0">
              <a:spcBef>
                <a:spcPts val="0"/>
              </a:spcBef>
              <a:spcAft>
                <a:spcPts val="0"/>
              </a:spcAft>
              <a:buSzPts val="1200"/>
              <a:buFont typeface="Courier New"/>
              <a:buChar char="o"/>
            </a:pPr>
            <a:r>
              <a:rPr lang="en-GB" sz="1200">
                <a:latin typeface="Calibri"/>
                <a:ea typeface="Calibri"/>
                <a:cs typeface="Calibri"/>
                <a:sym typeface="Calibri"/>
              </a:rPr>
              <a:t>INSTAGRAM</a:t>
            </a:r>
            <a:endParaRPr/>
          </a:p>
        </p:txBody>
      </p:sp>
      <p:sp>
        <p:nvSpPr>
          <p:cNvPr id="159" name="Google Shape;159;g54428618d4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73344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54428618d4_0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6" name="Google Shape;166;g54428618d4_0_13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77024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54428618d4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1" name="Google Shape;171;g54428618d4_0_14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23936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50ccb2f3bc_0_5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7" name="Google Shape;177;g50ccb2f3bc_0_51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55595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54428618d4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3" name="Google Shape;183;g54428618d4_0_14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85806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6"/>
        </a:solidFill>
        <a:effectLst/>
      </p:bgPr>
    </p:bg>
    <p:spTree>
      <p:nvGrpSpPr>
        <p:cNvPr id="1"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09632"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55200"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159826"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905395"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7279439"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6917201"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 name="Google Shape;34;p2"/>
          <p:cNvSpPr txBox="1">
            <a:spLocks noGrp="1"/>
          </p:cNvSpPr>
          <p:nvPr>
            <p:ph type="ctrTitle"/>
          </p:nvPr>
        </p:nvSpPr>
        <p:spPr>
          <a:xfrm>
            <a:off x="1858703" y="1822833"/>
            <a:ext cx="5361300" cy="1448100"/>
          </a:xfrm>
          <a:prstGeom prst="rect">
            <a:avLst/>
          </a:prstGeom>
        </p:spPr>
        <p:txBody>
          <a:bodyPr spcFirstLastPara="1" wrap="square" lIns="91425" tIns="91425" rIns="91425" bIns="91425" anchor="ctr" anchorCtr="0"/>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35" name="Google Shape;35;p2"/>
          <p:cNvSpPr txBox="1">
            <a:spLocks noGrp="1"/>
          </p:cNvSpPr>
          <p:nvPr>
            <p:ph type="subTitle" idx="1"/>
          </p:nvPr>
        </p:nvSpPr>
        <p:spPr>
          <a:xfrm>
            <a:off x="1858700" y="3413158"/>
            <a:ext cx="5361300" cy="52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36" name="Google Shape;36;p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3"/>
        </a:solidFill>
        <a:effectLst/>
      </p:bgPr>
    </p:bg>
    <p:spTree>
      <p:nvGrpSpPr>
        <p:cNvPr id="1"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1"/>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1"/>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1"/>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1"/>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11"/>
          <p:cNvSpPr txBox="1">
            <a:spLocks noGrp="1"/>
          </p:cNvSpPr>
          <p:nvPr>
            <p:ph type="title" hasCustomPrompt="1"/>
          </p:nvPr>
        </p:nvSpPr>
        <p:spPr>
          <a:xfrm>
            <a:off x="1385850" y="1383850"/>
            <a:ext cx="6372300" cy="1379700"/>
          </a:xfrm>
          <a:prstGeom prst="rect">
            <a:avLst/>
          </a:prstGeom>
        </p:spPr>
        <p:txBody>
          <a:bodyPr spcFirstLastPara="1" wrap="square" lIns="91425" tIns="91425" rIns="91425" bIns="91425" anchor="ctr" anchorCtr="0"/>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a:spLocks noGrp="1"/>
          </p:cNvSpPr>
          <p:nvPr>
            <p:ph type="body" idx="1"/>
          </p:nvPr>
        </p:nvSpPr>
        <p:spPr>
          <a:xfrm>
            <a:off x="1385850" y="2863850"/>
            <a:ext cx="6372300" cy="641100"/>
          </a:xfrm>
          <a:prstGeom prst="rect">
            <a:avLst/>
          </a:prstGeom>
        </p:spPr>
        <p:txBody>
          <a:bodyPr spcFirstLastPara="1" wrap="square" lIns="91425" tIns="91425" rIns="91425" bIns="91425" anchor="t" anchorCtr="0"/>
          <a:lstStyle>
            <a:lvl1pPr marL="457200" lvl="0" indent="-311150" algn="ctr">
              <a:spcBef>
                <a:spcPts val="0"/>
              </a:spcBef>
              <a:spcAft>
                <a:spcPts val="0"/>
              </a:spcAft>
              <a:buSzPts val="1300"/>
              <a:buChar char="●"/>
              <a:defRPr/>
            </a:lvl1pPr>
            <a:lvl2pPr marL="914400" lvl="1" indent="-298450" algn="ctr">
              <a:spcBef>
                <a:spcPts val="1600"/>
              </a:spcBef>
              <a:spcAft>
                <a:spcPts val="0"/>
              </a:spcAft>
              <a:buSzPts val="1100"/>
              <a:buChar char="○"/>
              <a:defRPr/>
            </a:lvl2pPr>
            <a:lvl3pPr marL="1371600" lvl="2" indent="-298450" algn="ctr">
              <a:spcBef>
                <a:spcPts val="1600"/>
              </a:spcBef>
              <a:spcAft>
                <a:spcPts val="0"/>
              </a:spcAft>
              <a:buSzPts val="1100"/>
              <a:buChar char="■"/>
              <a:defRPr/>
            </a:lvl3pPr>
            <a:lvl4pPr marL="1828800" lvl="3" indent="-298450" algn="ctr">
              <a:spcBef>
                <a:spcPts val="1600"/>
              </a:spcBef>
              <a:spcAft>
                <a:spcPts val="0"/>
              </a:spcAft>
              <a:buSzPts val="1100"/>
              <a:buChar char="●"/>
              <a:defRPr/>
            </a:lvl4pPr>
            <a:lvl5pPr marL="2286000" lvl="4" indent="-298450" algn="ctr">
              <a:spcBef>
                <a:spcPts val="1600"/>
              </a:spcBef>
              <a:spcAft>
                <a:spcPts val="0"/>
              </a:spcAft>
              <a:buSzPts val="1100"/>
              <a:buChar char="○"/>
              <a:defRPr/>
            </a:lvl5pPr>
            <a:lvl6pPr marL="2743200" lvl="5" indent="-298450" algn="ctr">
              <a:spcBef>
                <a:spcPts val="1600"/>
              </a:spcBef>
              <a:spcAft>
                <a:spcPts val="0"/>
              </a:spcAft>
              <a:buSzPts val="1100"/>
              <a:buChar char="■"/>
              <a:defRPr/>
            </a:lvl6pPr>
            <a:lvl7pPr marL="3200400" lvl="6" indent="-298450" algn="ctr">
              <a:spcBef>
                <a:spcPts val="1600"/>
              </a:spcBef>
              <a:spcAft>
                <a:spcPts val="0"/>
              </a:spcAft>
              <a:buSzPts val="1100"/>
              <a:buChar char="●"/>
              <a:defRPr/>
            </a:lvl7pPr>
            <a:lvl8pPr marL="3657600" lvl="7" indent="-298450" algn="ctr">
              <a:spcBef>
                <a:spcPts val="1600"/>
              </a:spcBef>
              <a:spcAft>
                <a:spcPts val="0"/>
              </a:spcAft>
              <a:buSzPts val="1100"/>
              <a:buChar char="○"/>
              <a:defRPr/>
            </a:lvl8pPr>
            <a:lvl9pPr marL="4114800" lvl="8" indent="-298450" algn="ctr">
              <a:spcBef>
                <a:spcPts val="1600"/>
              </a:spcBef>
              <a:spcAft>
                <a:spcPts val="1600"/>
              </a:spcAft>
              <a:buSzPts val="1100"/>
              <a:buChar char="■"/>
              <a:defRPr/>
            </a:lvl9pPr>
          </a:lstStyle>
          <a:p>
            <a:endParaRPr/>
          </a:p>
        </p:txBody>
      </p:sp>
      <p:sp>
        <p:nvSpPr>
          <p:cNvPr id="121" name="Google Shape;121;p11"/>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2"/>
        <p:cNvGrpSpPr/>
        <p:nvPr/>
      </p:nvGrpSpPr>
      <p:grpSpPr>
        <a:xfrm>
          <a:off x="0" y="0"/>
          <a:ext cx="0" cy="0"/>
          <a:chOff x="0" y="0"/>
          <a:chExt cx="0" cy="0"/>
        </a:xfrm>
      </p:grpSpPr>
      <p:sp>
        <p:nvSpPr>
          <p:cNvPr id="123" name="Google Shape;123;p1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24"/>
        <p:cNvGrpSpPr/>
        <p:nvPr/>
      </p:nvGrpSpPr>
      <p:grpSpPr>
        <a:xfrm>
          <a:off x="0" y="0"/>
          <a:ext cx="0" cy="0"/>
          <a:chOff x="0" y="0"/>
          <a:chExt cx="0" cy="0"/>
        </a:xfrm>
      </p:grpSpPr>
      <p:sp>
        <p:nvSpPr>
          <p:cNvPr id="125" name="Google Shape;125;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6" name="Google Shape;126;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600"/>
              </a:spcBef>
              <a:spcAft>
                <a:spcPts val="0"/>
              </a:spcAft>
              <a:buClr>
                <a:schemeClr val="dk1"/>
              </a:buClr>
              <a:buSzPts val="1400"/>
              <a:buChar char="○"/>
              <a:defRPr/>
            </a:lvl2pPr>
            <a:lvl3pPr marL="1371600" lvl="2" indent="-317500" algn="l" rtl="0">
              <a:lnSpc>
                <a:spcPct val="90000"/>
              </a:lnSpc>
              <a:spcBef>
                <a:spcPts val="1600"/>
              </a:spcBef>
              <a:spcAft>
                <a:spcPts val="0"/>
              </a:spcAft>
              <a:buClr>
                <a:schemeClr val="dk1"/>
              </a:buClr>
              <a:buSzPts val="1400"/>
              <a:buChar char="■"/>
              <a:defRPr/>
            </a:lvl3pPr>
            <a:lvl4pPr marL="1828800" lvl="3" indent="-317500" algn="l" rtl="0">
              <a:lnSpc>
                <a:spcPct val="90000"/>
              </a:lnSpc>
              <a:spcBef>
                <a:spcPts val="1600"/>
              </a:spcBef>
              <a:spcAft>
                <a:spcPts val="0"/>
              </a:spcAft>
              <a:buClr>
                <a:schemeClr val="dk1"/>
              </a:buClr>
              <a:buSzPts val="1400"/>
              <a:buChar char="●"/>
              <a:defRPr/>
            </a:lvl4pPr>
            <a:lvl5pPr marL="2286000" lvl="4" indent="-317500" algn="l" rtl="0">
              <a:lnSpc>
                <a:spcPct val="90000"/>
              </a:lnSpc>
              <a:spcBef>
                <a:spcPts val="1600"/>
              </a:spcBef>
              <a:spcAft>
                <a:spcPts val="0"/>
              </a:spcAft>
              <a:buClr>
                <a:schemeClr val="dk1"/>
              </a:buClr>
              <a:buSzPts val="1400"/>
              <a:buChar char="○"/>
              <a:defRPr/>
            </a:lvl5pPr>
            <a:lvl6pPr marL="2743200" lvl="5" indent="-317500" algn="l" rtl="0">
              <a:lnSpc>
                <a:spcPct val="90000"/>
              </a:lnSpc>
              <a:spcBef>
                <a:spcPts val="1600"/>
              </a:spcBef>
              <a:spcAft>
                <a:spcPts val="0"/>
              </a:spcAft>
              <a:buClr>
                <a:schemeClr val="dk1"/>
              </a:buClr>
              <a:buSzPts val="1400"/>
              <a:buChar char="■"/>
              <a:defRPr/>
            </a:lvl6pPr>
            <a:lvl7pPr marL="3200400" lvl="6" indent="-317500" algn="l" rtl="0">
              <a:lnSpc>
                <a:spcPct val="90000"/>
              </a:lnSpc>
              <a:spcBef>
                <a:spcPts val="1600"/>
              </a:spcBef>
              <a:spcAft>
                <a:spcPts val="0"/>
              </a:spcAft>
              <a:buClr>
                <a:schemeClr val="dk1"/>
              </a:buClr>
              <a:buSzPts val="1400"/>
              <a:buChar char="●"/>
              <a:defRPr/>
            </a:lvl7pPr>
            <a:lvl8pPr marL="3657600" lvl="7" indent="-317500" algn="l" rtl="0">
              <a:lnSpc>
                <a:spcPct val="90000"/>
              </a:lnSpc>
              <a:spcBef>
                <a:spcPts val="1600"/>
              </a:spcBef>
              <a:spcAft>
                <a:spcPts val="0"/>
              </a:spcAft>
              <a:buClr>
                <a:schemeClr val="dk1"/>
              </a:buClr>
              <a:buSzPts val="1400"/>
              <a:buChar char="○"/>
              <a:defRPr/>
            </a:lvl8pPr>
            <a:lvl9pPr marL="4114800" lvl="8" indent="-317500" algn="l" rtl="0">
              <a:lnSpc>
                <a:spcPct val="90000"/>
              </a:lnSpc>
              <a:spcBef>
                <a:spcPts val="1600"/>
              </a:spcBef>
              <a:spcAft>
                <a:spcPts val="1600"/>
              </a:spcAft>
              <a:buClr>
                <a:schemeClr val="dk1"/>
              </a:buClr>
              <a:buSzPts val="1400"/>
              <a:buChar char="■"/>
              <a:defRPr/>
            </a:lvl9pPr>
          </a:lstStyle>
          <a:p>
            <a:endParaRPr/>
          </a:p>
        </p:txBody>
      </p:sp>
      <p:sp>
        <p:nvSpPr>
          <p:cNvPr id="127" name="Google Shape;127;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8" name="Google Shape;128;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9" name="Google Shape;129;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0"/>
        <p:cNvGrpSpPr/>
        <p:nvPr/>
      </p:nvGrpSpPr>
      <p:grpSpPr>
        <a:xfrm>
          <a:off x="0" y="0"/>
          <a:ext cx="0" cy="0"/>
          <a:chOff x="0" y="0"/>
          <a:chExt cx="0" cy="0"/>
        </a:xfrm>
      </p:grpSpPr>
      <p:sp>
        <p:nvSpPr>
          <p:cNvPr id="131" name="Google Shape;131;p1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2" name="Google Shape;132;p14"/>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600"/>
              </a:spcBef>
              <a:spcAft>
                <a:spcPts val="0"/>
              </a:spcAft>
              <a:buClr>
                <a:schemeClr val="dk1"/>
              </a:buClr>
              <a:buSzPts val="1400"/>
              <a:buChar char="○"/>
              <a:defRPr/>
            </a:lvl2pPr>
            <a:lvl3pPr marL="1371600" lvl="2" indent="-317500" algn="l" rtl="0">
              <a:lnSpc>
                <a:spcPct val="90000"/>
              </a:lnSpc>
              <a:spcBef>
                <a:spcPts val="1600"/>
              </a:spcBef>
              <a:spcAft>
                <a:spcPts val="0"/>
              </a:spcAft>
              <a:buClr>
                <a:schemeClr val="dk1"/>
              </a:buClr>
              <a:buSzPts val="1400"/>
              <a:buChar char="■"/>
              <a:defRPr/>
            </a:lvl3pPr>
            <a:lvl4pPr marL="1828800" lvl="3" indent="-317500" algn="l" rtl="0">
              <a:lnSpc>
                <a:spcPct val="90000"/>
              </a:lnSpc>
              <a:spcBef>
                <a:spcPts val="1600"/>
              </a:spcBef>
              <a:spcAft>
                <a:spcPts val="0"/>
              </a:spcAft>
              <a:buClr>
                <a:schemeClr val="dk1"/>
              </a:buClr>
              <a:buSzPts val="1400"/>
              <a:buChar char="●"/>
              <a:defRPr/>
            </a:lvl4pPr>
            <a:lvl5pPr marL="2286000" lvl="4" indent="-317500" algn="l" rtl="0">
              <a:lnSpc>
                <a:spcPct val="90000"/>
              </a:lnSpc>
              <a:spcBef>
                <a:spcPts val="1600"/>
              </a:spcBef>
              <a:spcAft>
                <a:spcPts val="0"/>
              </a:spcAft>
              <a:buClr>
                <a:schemeClr val="dk1"/>
              </a:buClr>
              <a:buSzPts val="1400"/>
              <a:buChar char="○"/>
              <a:defRPr/>
            </a:lvl5pPr>
            <a:lvl6pPr marL="2743200" lvl="5" indent="-317500" algn="l" rtl="0">
              <a:lnSpc>
                <a:spcPct val="90000"/>
              </a:lnSpc>
              <a:spcBef>
                <a:spcPts val="1600"/>
              </a:spcBef>
              <a:spcAft>
                <a:spcPts val="0"/>
              </a:spcAft>
              <a:buClr>
                <a:schemeClr val="dk1"/>
              </a:buClr>
              <a:buSzPts val="1400"/>
              <a:buChar char="■"/>
              <a:defRPr/>
            </a:lvl6pPr>
            <a:lvl7pPr marL="3200400" lvl="6" indent="-317500" algn="l" rtl="0">
              <a:lnSpc>
                <a:spcPct val="90000"/>
              </a:lnSpc>
              <a:spcBef>
                <a:spcPts val="1600"/>
              </a:spcBef>
              <a:spcAft>
                <a:spcPts val="0"/>
              </a:spcAft>
              <a:buClr>
                <a:schemeClr val="dk1"/>
              </a:buClr>
              <a:buSzPts val="1400"/>
              <a:buChar char="●"/>
              <a:defRPr/>
            </a:lvl7pPr>
            <a:lvl8pPr marL="3657600" lvl="7" indent="-317500" algn="l" rtl="0">
              <a:lnSpc>
                <a:spcPct val="90000"/>
              </a:lnSpc>
              <a:spcBef>
                <a:spcPts val="1600"/>
              </a:spcBef>
              <a:spcAft>
                <a:spcPts val="0"/>
              </a:spcAft>
              <a:buClr>
                <a:schemeClr val="dk1"/>
              </a:buClr>
              <a:buSzPts val="1400"/>
              <a:buChar char="○"/>
              <a:defRPr/>
            </a:lvl8pPr>
            <a:lvl9pPr marL="4114800" lvl="8" indent="-317500" algn="l" rtl="0">
              <a:lnSpc>
                <a:spcPct val="90000"/>
              </a:lnSpc>
              <a:spcBef>
                <a:spcPts val="1600"/>
              </a:spcBef>
              <a:spcAft>
                <a:spcPts val="1600"/>
              </a:spcAft>
              <a:buClr>
                <a:schemeClr val="dk1"/>
              </a:buClr>
              <a:buSzPts val="1400"/>
              <a:buChar char="■"/>
              <a:defRPr/>
            </a:lvl9pPr>
          </a:lstStyle>
          <a:p>
            <a:endParaRPr/>
          </a:p>
        </p:txBody>
      </p:sp>
      <p:sp>
        <p:nvSpPr>
          <p:cNvPr id="133" name="Google Shape;133;p1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4" name="Google Shape;134;p1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5" name="Google Shape;135;p1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 name="Google Shape;47;p3"/>
          <p:cNvSpPr txBox="1">
            <a:spLocks noGrp="1"/>
          </p:cNvSpPr>
          <p:nvPr>
            <p:ph type="title"/>
          </p:nvPr>
        </p:nvSpPr>
        <p:spPr>
          <a:xfrm>
            <a:off x="1888684" y="1746100"/>
            <a:ext cx="5377500" cy="1646100"/>
          </a:xfrm>
          <a:prstGeom prst="rect">
            <a:avLst/>
          </a:prstGeom>
        </p:spPr>
        <p:txBody>
          <a:bodyPr spcFirstLastPara="1" wrap="square" lIns="91425" tIns="91425" rIns="91425" bIns="91425" anchor="ctr" anchorCtr="0"/>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a:endParaRPr/>
          </a:p>
        </p:txBody>
      </p:sp>
      <p:sp>
        <p:nvSpPr>
          <p:cNvPr id="48" name="Google Shape;48;p3"/>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dk2"/>
        </a:solidFill>
        <a:effectLst/>
      </p:bgPr>
    </p:bg>
    <p:spTree>
      <p:nvGrpSpPr>
        <p:cNvPr id="1"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4"/>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54" name="Google Shape;54;p4"/>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55" name="Google Shape;55;p4"/>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dk2"/>
        </a:solidFill>
        <a:effectLst/>
      </p:bgPr>
    </p:bg>
    <p:spTree>
      <p:nvGrpSpPr>
        <p:cNvPr id="1"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5"/>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1" name="Google Shape;61;p5"/>
          <p:cNvSpPr txBox="1">
            <a:spLocks noGrp="1"/>
          </p:cNvSpPr>
          <p:nvPr>
            <p:ph type="body" idx="1"/>
          </p:nvPr>
        </p:nvSpPr>
        <p:spPr>
          <a:xfrm>
            <a:off x="819150" y="1990725"/>
            <a:ext cx="3686100" cy="24480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62" name="Google Shape;62;p5"/>
          <p:cNvSpPr txBox="1">
            <a:spLocks noGrp="1"/>
          </p:cNvSpPr>
          <p:nvPr>
            <p:ph type="body" idx="2"/>
          </p:nvPr>
        </p:nvSpPr>
        <p:spPr>
          <a:xfrm>
            <a:off x="4638675" y="1990725"/>
            <a:ext cx="3686100" cy="24480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63" name="Google Shape;63;p5"/>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dk2"/>
        </a:solidFill>
        <a:effectLst/>
      </p:bgPr>
    </p:bg>
    <p:spTree>
      <p:nvGrpSpPr>
        <p:cNvPr id="1"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6"/>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9" name="Google Shape;69;p6"/>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accent3"/>
        </a:solidFill>
        <a:effectLst/>
      </p:bgPr>
    </p:bg>
    <p:spTree>
      <p:nvGrpSpPr>
        <p:cNvPr id="1"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7"/>
          <p:cNvSpPr/>
          <p:nvPr/>
        </p:nvSpPr>
        <p:spPr>
          <a:xfrm>
            <a:off x="31" y="2824500"/>
            <a:ext cx="7370400" cy="23190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7"/>
          <p:cNvSpPr txBox="1">
            <a:spLocks noGrp="1"/>
          </p:cNvSpPr>
          <p:nvPr>
            <p:ph type="title"/>
          </p:nvPr>
        </p:nvSpPr>
        <p:spPr>
          <a:xfrm>
            <a:off x="819150" y="845600"/>
            <a:ext cx="3709200" cy="1383000"/>
          </a:xfrm>
          <a:prstGeom prst="rect">
            <a:avLst/>
          </a:prstGeom>
        </p:spPr>
        <p:txBody>
          <a:bodyPr spcFirstLastPara="1" wrap="square" lIns="91425" tIns="91425" rIns="91425" bIns="91425" anchor="t" anchorCtr="0"/>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75" name="Google Shape;75;p7"/>
          <p:cNvSpPr txBox="1">
            <a:spLocks noGrp="1"/>
          </p:cNvSpPr>
          <p:nvPr>
            <p:ph type="body" idx="1"/>
          </p:nvPr>
        </p:nvSpPr>
        <p:spPr>
          <a:xfrm>
            <a:off x="830700" y="2319050"/>
            <a:ext cx="3709200" cy="21198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76" name="Google Shape;76;p7"/>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1"/>
        </a:solidFill>
        <a:effectLst/>
      </p:bgPr>
    </p:bg>
    <p:spTree>
      <p:nvGrpSpPr>
        <p:cNvPr id="1"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a:off x="4093430"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8"/>
            <p:cNvSpPr/>
            <p:nvPr/>
          </p:nvSpPr>
          <p:spPr>
            <a:xfrm>
              <a:off x="3961956"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a:off x="7279439"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a:off x="6917201"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8"/>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8"/>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8"/>
          <p:cNvSpPr txBox="1">
            <a:spLocks noGrp="1"/>
          </p:cNvSpPr>
          <p:nvPr>
            <p:ph type="title"/>
          </p:nvPr>
        </p:nvSpPr>
        <p:spPr>
          <a:xfrm>
            <a:off x="1393929" y="1301146"/>
            <a:ext cx="6366900" cy="2539200"/>
          </a:xfrm>
          <a:prstGeom prst="rect">
            <a:avLst/>
          </a:prstGeom>
        </p:spPr>
        <p:txBody>
          <a:bodyPr spcFirstLastPara="1" wrap="square" lIns="91425" tIns="91425" rIns="91425" bIns="91425" anchor="ctr" anchorCtr="0"/>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a:endParaRPr/>
          </a:p>
        </p:txBody>
      </p:sp>
      <p:sp>
        <p:nvSpPr>
          <p:cNvPr id="94" name="Google Shape;94;p8"/>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2"/>
        </a:solidFill>
        <a:effectLst/>
      </p:bgPr>
    </p:bg>
    <p:spTree>
      <p:nvGrpSpPr>
        <p:cNvPr id="1"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9"/>
          <p:cNvSpPr txBox="1">
            <a:spLocks noGrp="1"/>
          </p:cNvSpPr>
          <p:nvPr>
            <p:ph type="title"/>
          </p:nvPr>
        </p:nvSpPr>
        <p:spPr>
          <a:xfrm>
            <a:off x="819150" y="845600"/>
            <a:ext cx="6424200" cy="705000"/>
          </a:xfrm>
          <a:prstGeom prst="rect">
            <a:avLst/>
          </a:prstGeom>
        </p:spPr>
        <p:txBody>
          <a:bodyPr spcFirstLastPara="1" wrap="square" lIns="91425" tIns="91425" rIns="91425" bIns="91425" anchor="t" anchorCtr="0"/>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100" name="Google Shape;100;p9"/>
          <p:cNvSpPr txBox="1">
            <a:spLocks noGrp="1"/>
          </p:cNvSpPr>
          <p:nvPr>
            <p:ph type="subTitle" idx="1"/>
          </p:nvPr>
        </p:nvSpPr>
        <p:spPr>
          <a:xfrm>
            <a:off x="819150" y="1550700"/>
            <a:ext cx="5859900" cy="393600"/>
          </a:xfrm>
          <a:prstGeom prst="rect">
            <a:avLst/>
          </a:prstGeom>
        </p:spPr>
        <p:txBody>
          <a:bodyPr spcFirstLastPara="1" wrap="square" lIns="91425" tIns="91425" rIns="91425" bIns="91425" anchor="t" anchorCtr="0"/>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01" name="Google Shape;101;p9"/>
          <p:cNvSpPr txBox="1">
            <a:spLocks noGrp="1"/>
          </p:cNvSpPr>
          <p:nvPr>
            <p:ph type="body" idx="2"/>
          </p:nvPr>
        </p:nvSpPr>
        <p:spPr>
          <a:xfrm>
            <a:off x="819150" y="2467050"/>
            <a:ext cx="5859900" cy="20955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102" name="Google Shape;102;p9"/>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accent1"/>
        </a:solidFill>
        <a:effectLst/>
      </p:bgPr>
    </p:bg>
    <p:spTree>
      <p:nvGrpSpPr>
        <p:cNvPr id="1"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0"/>
          <p:cNvSpPr txBox="1">
            <a:spLocks noGrp="1"/>
          </p:cNvSpPr>
          <p:nvPr>
            <p:ph type="body" idx="1"/>
          </p:nvPr>
        </p:nvSpPr>
        <p:spPr>
          <a:xfrm>
            <a:off x="328025" y="4163500"/>
            <a:ext cx="7415100" cy="605100"/>
          </a:xfrm>
          <a:prstGeom prst="rect">
            <a:avLst/>
          </a:prstGeom>
        </p:spPr>
        <p:txBody>
          <a:bodyPr spcFirstLastPara="1" wrap="square" lIns="91425" tIns="91425" rIns="91425" bIns="91425" anchor="b" anchorCtr="0"/>
          <a:lstStyle>
            <a:lvl1pPr marL="457200" lvl="0" indent="-228600">
              <a:lnSpc>
                <a:spcPct val="100000"/>
              </a:lnSpc>
              <a:spcBef>
                <a:spcPts val="0"/>
              </a:spcBef>
              <a:spcAft>
                <a:spcPts val="0"/>
              </a:spcAft>
              <a:buSzPts val="1300"/>
              <a:buNone/>
              <a:defRPr/>
            </a:lvl1pPr>
          </a:lstStyle>
          <a:p>
            <a:endParaRPr/>
          </a:p>
        </p:txBody>
      </p:sp>
      <p:sp>
        <p:nvSpPr>
          <p:cNvPr id="108" name="Google Shape;108;p10"/>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hif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a:endParaRPr/>
          </a:p>
        </p:txBody>
      </p:sp>
      <p:sp>
        <p:nvSpPr>
          <p:cNvPr id="7" name="Google Shape;7;p1"/>
          <p:cNvSpPr txBox="1">
            <a:spLocks noGrp="1"/>
          </p:cNvSpPr>
          <p:nvPr>
            <p:ph type="body" idx="1"/>
          </p:nvPr>
        </p:nvSpPr>
        <p:spPr>
          <a:xfrm>
            <a:off x="311700" y="1152475"/>
            <a:ext cx="8520600" cy="3391200"/>
          </a:xfrm>
          <a:prstGeom prst="rect">
            <a:avLst/>
          </a:prstGeom>
          <a:noFill/>
          <a:ln>
            <a:noFill/>
          </a:ln>
        </p:spPr>
        <p:txBody>
          <a:bodyPr spcFirstLastPara="1" wrap="square" lIns="91425" tIns="91425" rIns="91425" bIns="91425" anchor="t" anchorCtr="0"/>
          <a:lstStyle>
            <a:lvl1pPr marL="457200" lvl="0" indent="-31115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marL="914400" lvl="1"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marL="1371600" lvl="2"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marL="1828800" lvl="3"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marL="2286000" lvl="4"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marL="2743200" lvl="5"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marL="3200400" lvl="6"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marL="3657600" lvl="7" indent="-29845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marL="4114800" lvl="8" indent="-298450">
              <a:lnSpc>
                <a:spcPct val="115000"/>
              </a:lnSpc>
              <a:spcBef>
                <a:spcPts val="1600"/>
              </a:spcBef>
              <a:spcAft>
                <a:spcPts val="1600"/>
              </a:spcAft>
              <a:buClr>
                <a:schemeClr val="dk2"/>
              </a:buClr>
              <a:buSzPts val="1100"/>
              <a:buFont typeface="Calibri"/>
              <a:buChar char="■"/>
              <a:defRPr sz="1100">
                <a:solidFill>
                  <a:schemeClr val="dk2"/>
                </a:solidFill>
                <a:latin typeface="Calibri"/>
                <a:ea typeface="Calibri"/>
                <a:cs typeface="Calibri"/>
                <a:sym typeface="Calibri"/>
              </a:defRPr>
            </a:lvl9pPr>
          </a:lstStyle>
          <a:p>
            <a:endParaRPr/>
          </a:p>
        </p:txBody>
      </p:sp>
      <p:sp>
        <p:nvSpPr>
          <p:cNvPr id="8" name="Google Shape;8;p1"/>
          <p:cNvSpPr txBox="1">
            <a:spLocks noGrp="1"/>
          </p:cNvSpPr>
          <p:nvPr>
            <p:ph type="sldNum" idx="12"/>
          </p:nvPr>
        </p:nvSpPr>
        <p:spPr>
          <a:xfrm>
            <a:off x="8390734" y="4543668"/>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14.jpg"/></Relationships>
</file>

<file path=ppt/slides/_rels/slide3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5"/>
          <p:cNvSpPr txBox="1">
            <a:spLocks noGrp="1"/>
          </p:cNvSpPr>
          <p:nvPr>
            <p:ph type="ctrTitle"/>
          </p:nvPr>
        </p:nvSpPr>
        <p:spPr>
          <a:xfrm>
            <a:off x="1891353" y="1925033"/>
            <a:ext cx="5361300" cy="144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3600">
                <a:latin typeface="Press Start 2P"/>
                <a:ea typeface="Press Start 2P"/>
                <a:cs typeface="Press Start 2P"/>
                <a:sym typeface="Press Start 2P"/>
              </a:rPr>
              <a:t>Staying Safe Online</a:t>
            </a:r>
            <a:endParaRPr sz="3600">
              <a:latin typeface="Press Start 2P"/>
              <a:ea typeface="Press Start 2P"/>
              <a:cs typeface="Press Start 2P"/>
              <a:sym typeface="Press Start 2P"/>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GB" sz="3000" b="1"/>
              <a:t>QUIZ Q2: Using a VPN means your location can be tracked?</a:t>
            </a:r>
            <a:endParaRPr sz="3000"/>
          </a:p>
        </p:txBody>
      </p:sp>
      <p:sp>
        <p:nvSpPr>
          <p:cNvPr id="192" name="Google Shape;192;p24"/>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0" lvl="0" indent="0" algn="l" rtl="0">
              <a:lnSpc>
                <a:spcPct val="115000"/>
              </a:lnSpc>
              <a:spcBef>
                <a:spcPts val="0"/>
              </a:spcBef>
              <a:spcAft>
                <a:spcPts val="0"/>
              </a:spcAft>
              <a:buNone/>
            </a:pPr>
            <a:endParaRPr sz="480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GB" sz="4800" b="1">
                <a:solidFill>
                  <a:srgbClr val="FF0000"/>
                </a:solidFill>
                <a:latin typeface="Arial"/>
                <a:ea typeface="Arial"/>
                <a:cs typeface="Arial"/>
                <a:sym typeface="Arial"/>
              </a:rPr>
              <a:t>False</a:t>
            </a:r>
            <a:endParaRPr sz="4800">
              <a:solidFill>
                <a:srgbClr val="FF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GB" sz="3000" b="1"/>
              <a:t>QUIZ Q3: What does a VPN protect you from?</a:t>
            </a:r>
            <a:endParaRPr sz="3000"/>
          </a:p>
        </p:txBody>
      </p:sp>
      <p:sp>
        <p:nvSpPr>
          <p:cNvPr id="198" name="Google Shape;198;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0" lvl="0" indent="0" algn="l" rtl="0">
              <a:lnSpc>
                <a:spcPct val="115000"/>
              </a:lnSpc>
              <a:spcBef>
                <a:spcPts val="0"/>
              </a:spcBef>
              <a:spcAft>
                <a:spcPts val="0"/>
              </a:spcAft>
              <a:buNone/>
            </a:pPr>
            <a:r>
              <a:rPr lang="en-GB" sz="3600">
                <a:solidFill>
                  <a:srgbClr val="000000"/>
                </a:solidFill>
                <a:latin typeface="Arial"/>
                <a:ea typeface="Arial"/>
                <a:cs typeface="Arial"/>
                <a:sym typeface="Arial"/>
              </a:rPr>
              <a:t>Hackers</a:t>
            </a:r>
            <a:endParaRPr sz="3600">
              <a:solidFill>
                <a:srgbClr val="000000"/>
              </a:solidFill>
              <a:latin typeface="Arial"/>
              <a:ea typeface="Arial"/>
              <a:cs typeface="Arial"/>
              <a:sym typeface="Arial"/>
            </a:endParaRPr>
          </a:p>
          <a:p>
            <a:pPr marL="0" lvl="0" indent="0" algn="l" rtl="0">
              <a:lnSpc>
                <a:spcPct val="115000"/>
              </a:lnSpc>
              <a:spcBef>
                <a:spcPts val="0"/>
              </a:spcBef>
              <a:spcAft>
                <a:spcPts val="0"/>
              </a:spcAft>
              <a:buNone/>
            </a:pPr>
            <a:endParaRPr sz="360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GB" sz="3600">
                <a:solidFill>
                  <a:srgbClr val="000000"/>
                </a:solidFill>
                <a:latin typeface="Arial"/>
                <a:ea typeface="Arial"/>
                <a:cs typeface="Arial"/>
                <a:sym typeface="Arial"/>
              </a:rPr>
              <a:t>Your parents</a:t>
            </a:r>
            <a:endParaRPr sz="3600">
              <a:solidFill>
                <a:srgbClr val="000000"/>
              </a:solidFill>
              <a:latin typeface="Arial"/>
              <a:ea typeface="Arial"/>
              <a:cs typeface="Arial"/>
              <a:sym typeface="Arial"/>
            </a:endParaRPr>
          </a:p>
          <a:p>
            <a:pPr marL="0" lvl="0" indent="0" algn="l" rtl="0">
              <a:lnSpc>
                <a:spcPct val="115000"/>
              </a:lnSpc>
              <a:spcBef>
                <a:spcPts val="0"/>
              </a:spcBef>
              <a:spcAft>
                <a:spcPts val="0"/>
              </a:spcAft>
              <a:buNone/>
            </a:pPr>
            <a:endParaRPr sz="360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GB" sz="3600">
                <a:solidFill>
                  <a:srgbClr val="000000"/>
                </a:solidFill>
                <a:latin typeface="Arial"/>
                <a:ea typeface="Arial"/>
                <a:cs typeface="Arial"/>
                <a:sym typeface="Arial"/>
              </a:rPr>
              <a:t>Viruses</a:t>
            </a:r>
            <a:endParaRPr sz="3600">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GB" sz="3000" b="1"/>
              <a:t>QUIZ Q3: What does a VPN protect you from?</a:t>
            </a:r>
            <a:endParaRPr sz="3000"/>
          </a:p>
        </p:txBody>
      </p:sp>
      <p:sp>
        <p:nvSpPr>
          <p:cNvPr id="204" name="Google Shape;204;p26"/>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0" lvl="0" indent="0" algn="l" rtl="0">
              <a:lnSpc>
                <a:spcPct val="115000"/>
              </a:lnSpc>
              <a:spcBef>
                <a:spcPts val="0"/>
              </a:spcBef>
              <a:spcAft>
                <a:spcPts val="0"/>
              </a:spcAft>
              <a:buNone/>
            </a:pPr>
            <a:r>
              <a:rPr lang="en-GB" sz="3600" b="1">
                <a:solidFill>
                  <a:srgbClr val="FF0000"/>
                </a:solidFill>
                <a:latin typeface="Arial"/>
                <a:ea typeface="Arial"/>
                <a:cs typeface="Arial"/>
                <a:sym typeface="Arial"/>
              </a:rPr>
              <a:t>Hackers</a:t>
            </a:r>
            <a:endParaRPr sz="3600" b="1">
              <a:solidFill>
                <a:srgbClr val="FF0000"/>
              </a:solidFill>
              <a:latin typeface="Arial"/>
              <a:ea typeface="Arial"/>
              <a:cs typeface="Arial"/>
              <a:sym typeface="Arial"/>
            </a:endParaRPr>
          </a:p>
          <a:p>
            <a:pPr marL="0" lvl="0" indent="0" algn="l" rtl="0">
              <a:lnSpc>
                <a:spcPct val="115000"/>
              </a:lnSpc>
              <a:spcBef>
                <a:spcPts val="0"/>
              </a:spcBef>
              <a:spcAft>
                <a:spcPts val="0"/>
              </a:spcAft>
              <a:buNone/>
            </a:pPr>
            <a:endParaRPr sz="360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GB" sz="3600">
                <a:solidFill>
                  <a:srgbClr val="000000"/>
                </a:solidFill>
                <a:latin typeface="Arial"/>
                <a:ea typeface="Arial"/>
                <a:cs typeface="Arial"/>
                <a:sym typeface="Arial"/>
              </a:rPr>
              <a:t>Your parents</a:t>
            </a:r>
            <a:endParaRPr sz="3600">
              <a:solidFill>
                <a:srgbClr val="000000"/>
              </a:solidFill>
              <a:latin typeface="Arial"/>
              <a:ea typeface="Arial"/>
              <a:cs typeface="Arial"/>
              <a:sym typeface="Arial"/>
            </a:endParaRPr>
          </a:p>
          <a:p>
            <a:pPr marL="0" lvl="0" indent="0" algn="l" rtl="0">
              <a:lnSpc>
                <a:spcPct val="115000"/>
              </a:lnSpc>
              <a:spcBef>
                <a:spcPts val="0"/>
              </a:spcBef>
              <a:spcAft>
                <a:spcPts val="0"/>
              </a:spcAft>
              <a:buNone/>
            </a:pPr>
            <a:endParaRPr sz="360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GB" sz="3600">
                <a:solidFill>
                  <a:srgbClr val="000000"/>
                </a:solidFill>
                <a:latin typeface="Arial"/>
                <a:ea typeface="Arial"/>
                <a:cs typeface="Arial"/>
                <a:sym typeface="Arial"/>
              </a:rPr>
              <a:t>Viruses</a:t>
            </a:r>
            <a:endParaRPr sz="3600">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7"/>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GB" sz="3000" b="1"/>
              <a:t>QUIZ Q4: Using a VPN is illegal.</a:t>
            </a:r>
            <a:endParaRPr sz="3000"/>
          </a:p>
        </p:txBody>
      </p:sp>
      <p:sp>
        <p:nvSpPr>
          <p:cNvPr id="210" name="Google Shape;210;p27"/>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0" lvl="0" indent="0" algn="l" rtl="0">
              <a:lnSpc>
                <a:spcPct val="115000"/>
              </a:lnSpc>
              <a:spcBef>
                <a:spcPts val="0"/>
              </a:spcBef>
              <a:spcAft>
                <a:spcPts val="0"/>
              </a:spcAft>
              <a:buNone/>
            </a:pPr>
            <a:endParaRPr sz="480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GB" sz="4800">
                <a:solidFill>
                  <a:srgbClr val="000000"/>
                </a:solidFill>
                <a:latin typeface="Arial"/>
                <a:ea typeface="Arial"/>
                <a:cs typeface="Arial"/>
                <a:sym typeface="Arial"/>
              </a:rPr>
              <a:t>True or False?</a:t>
            </a:r>
            <a:endParaRPr sz="4800">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2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GB" sz="3000" b="1"/>
              <a:t>QUIZ Q4: Using a VPN is illegal.</a:t>
            </a:r>
            <a:endParaRPr sz="3000"/>
          </a:p>
        </p:txBody>
      </p:sp>
      <p:sp>
        <p:nvSpPr>
          <p:cNvPr id="216" name="Google Shape;216;p28"/>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0" lvl="0" indent="0" algn="l" rtl="0">
              <a:lnSpc>
                <a:spcPct val="115000"/>
              </a:lnSpc>
              <a:spcBef>
                <a:spcPts val="0"/>
              </a:spcBef>
              <a:spcAft>
                <a:spcPts val="0"/>
              </a:spcAft>
              <a:buNone/>
            </a:pPr>
            <a:endParaRPr sz="480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GB" sz="4800" b="1">
                <a:solidFill>
                  <a:srgbClr val="FF0000"/>
                </a:solidFill>
                <a:latin typeface="Arial"/>
                <a:ea typeface="Arial"/>
                <a:cs typeface="Arial"/>
                <a:sym typeface="Arial"/>
              </a:rPr>
              <a:t>False</a:t>
            </a:r>
            <a:endParaRPr sz="4800" b="1">
              <a:solidFill>
                <a:srgbClr val="FF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9"/>
          <p:cNvSpPr txBox="1">
            <a:spLocks noGrp="1"/>
          </p:cNvSpPr>
          <p:nvPr>
            <p:ph type="title"/>
          </p:nvPr>
        </p:nvSpPr>
        <p:spPr>
          <a:xfrm>
            <a:off x="628650" y="1950244"/>
            <a:ext cx="7886700" cy="9942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dk1"/>
              </a:buClr>
              <a:buSzPts val="3300"/>
              <a:buFont typeface="Calibri"/>
              <a:buNone/>
            </a:pPr>
            <a:r>
              <a:rPr lang="en-GB" sz="7200" b="1"/>
              <a:t>What are VPNS?</a:t>
            </a:r>
            <a:endParaRPr sz="72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0"/>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GB" sz="3000" b="1"/>
              <a:t>How do VPNs work?</a:t>
            </a:r>
            <a:endParaRPr sz="3000"/>
          </a:p>
        </p:txBody>
      </p:sp>
      <p:sp>
        <p:nvSpPr>
          <p:cNvPr id="227" name="Google Shape;227;p30"/>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0" lvl="0" indent="0" algn="ctr" rtl="0">
              <a:lnSpc>
                <a:spcPct val="100000"/>
              </a:lnSpc>
              <a:spcBef>
                <a:spcPts val="0"/>
              </a:spcBef>
              <a:spcAft>
                <a:spcPts val="0"/>
              </a:spcAft>
              <a:buNone/>
            </a:pPr>
            <a:endParaRPr sz="3500">
              <a:solidFill>
                <a:srgbClr val="000000"/>
              </a:solidFill>
              <a:latin typeface="Arial"/>
              <a:ea typeface="Arial"/>
              <a:cs typeface="Arial"/>
              <a:sym typeface="Arial"/>
            </a:endParaRPr>
          </a:p>
          <a:p>
            <a:pPr marL="0" lvl="0" indent="0" algn="ctr" rtl="0">
              <a:lnSpc>
                <a:spcPct val="100000"/>
              </a:lnSpc>
              <a:spcBef>
                <a:spcPts val="0"/>
              </a:spcBef>
              <a:spcAft>
                <a:spcPts val="0"/>
              </a:spcAft>
              <a:buNone/>
            </a:pPr>
            <a:r>
              <a:rPr lang="en-GB" sz="3500">
                <a:solidFill>
                  <a:srgbClr val="000000"/>
                </a:solidFill>
                <a:latin typeface="Arial"/>
                <a:ea typeface="Arial"/>
                <a:cs typeface="Arial"/>
                <a:sym typeface="Arial"/>
              </a:rPr>
              <a:t>VPN creates an encrypted connection so your data is turned into an unreadable code and hackers cannot use it.</a:t>
            </a:r>
            <a:endParaRPr sz="35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31"/>
          <p:cNvSpPr txBox="1">
            <a:spLocks noGrp="1"/>
          </p:cNvSpPr>
          <p:nvPr>
            <p:ph type="title"/>
          </p:nvPr>
        </p:nvSpPr>
        <p:spPr>
          <a:xfrm>
            <a:off x="628650" y="1950244"/>
            <a:ext cx="7886700" cy="9942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dk1"/>
              </a:buClr>
              <a:buSzPts val="3300"/>
              <a:buFont typeface="Calibri"/>
              <a:buNone/>
            </a:pPr>
            <a:r>
              <a:rPr lang="en-GB" sz="7200" b="1"/>
              <a:t>Legal?</a:t>
            </a:r>
            <a:endParaRPr sz="72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2"/>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GB" sz="3000" b="1"/>
              <a:t>Downsides?</a:t>
            </a:r>
            <a:endParaRPr sz="3000"/>
          </a:p>
        </p:txBody>
      </p:sp>
      <p:sp>
        <p:nvSpPr>
          <p:cNvPr id="238" name="Google Shape;238;p32"/>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0" lvl="0" indent="0" algn="ctr" rtl="0">
              <a:lnSpc>
                <a:spcPct val="100000"/>
              </a:lnSpc>
              <a:spcBef>
                <a:spcPts val="0"/>
              </a:spcBef>
              <a:spcAft>
                <a:spcPts val="0"/>
              </a:spcAft>
              <a:buNone/>
            </a:pPr>
            <a:endParaRPr sz="3500">
              <a:solidFill>
                <a:srgbClr val="000000"/>
              </a:solidFill>
              <a:latin typeface="Arial"/>
              <a:ea typeface="Arial"/>
              <a:cs typeface="Arial"/>
              <a:sym typeface="Arial"/>
            </a:endParaRPr>
          </a:p>
          <a:p>
            <a:pPr marL="0" lvl="0" indent="0" algn="l" rtl="0">
              <a:lnSpc>
                <a:spcPct val="100000"/>
              </a:lnSpc>
              <a:spcBef>
                <a:spcPts val="0"/>
              </a:spcBef>
              <a:spcAft>
                <a:spcPts val="0"/>
              </a:spcAft>
              <a:buNone/>
            </a:pPr>
            <a:r>
              <a:rPr lang="en-GB" sz="3500">
                <a:solidFill>
                  <a:srgbClr val="000000"/>
                </a:solidFill>
                <a:latin typeface="Arial"/>
                <a:ea typeface="Arial"/>
                <a:cs typeface="Arial"/>
                <a:sym typeface="Arial"/>
              </a:rPr>
              <a:t>Free VPNs are unsecure</a:t>
            </a:r>
            <a:endParaRPr sz="3500">
              <a:solidFill>
                <a:srgbClr val="000000"/>
              </a:solidFill>
              <a:latin typeface="Arial"/>
              <a:ea typeface="Arial"/>
              <a:cs typeface="Arial"/>
              <a:sym typeface="Arial"/>
            </a:endParaRPr>
          </a:p>
          <a:p>
            <a:pPr marL="0" lvl="0" indent="0" algn="l" rtl="0">
              <a:lnSpc>
                <a:spcPct val="100000"/>
              </a:lnSpc>
              <a:spcBef>
                <a:spcPts val="0"/>
              </a:spcBef>
              <a:spcAft>
                <a:spcPts val="0"/>
              </a:spcAft>
              <a:buNone/>
            </a:pPr>
            <a:r>
              <a:rPr lang="en-GB" sz="3500">
                <a:solidFill>
                  <a:srgbClr val="000000"/>
                </a:solidFill>
                <a:latin typeface="Arial"/>
                <a:ea typeface="Arial"/>
                <a:cs typeface="Arial"/>
                <a:sym typeface="Arial"/>
              </a:rPr>
              <a:t>Slower internet</a:t>
            </a:r>
            <a:endParaRPr sz="3500">
              <a:solidFill>
                <a:srgbClr val="000000"/>
              </a:solidFill>
              <a:latin typeface="Arial"/>
              <a:ea typeface="Arial"/>
              <a:cs typeface="Arial"/>
              <a:sym typeface="Arial"/>
            </a:endParaRPr>
          </a:p>
          <a:p>
            <a:pPr marL="0" lvl="0" indent="0" algn="l" rtl="0">
              <a:lnSpc>
                <a:spcPct val="100000"/>
              </a:lnSpc>
              <a:spcBef>
                <a:spcPts val="0"/>
              </a:spcBef>
              <a:spcAft>
                <a:spcPts val="0"/>
              </a:spcAft>
              <a:buNone/>
            </a:pPr>
            <a:r>
              <a:rPr lang="en-GB" sz="3500">
                <a:solidFill>
                  <a:srgbClr val="000000"/>
                </a:solidFill>
                <a:latin typeface="Arial"/>
                <a:ea typeface="Arial"/>
                <a:cs typeface="Arial"/>
                <a:sym typeface="Arial"/>
              </a:rPr>
              <a:t>Data limit</a:t>
            </a:r>
            <a:endParaRPr sz="3500">
              <a:solidFill>
                <a:srgbClr val="000000"/>
              </a:solidFill>
              <a:latin typeface="Arial"/>
              <a:ea typeface="Arial"/>
              <a:cs typeface="Arial"/>
              <a:sym typeface="Arial"/>
            </a:endParaRPr>
          </a:p>
          <a:p>
            <a:pPr marL="0" lvl="0" indent="0" algn="l" rtl="0">
              <a:lnSpc>
                <a:spcPct val="100000"/>
              </a:lnSpc>
              <a:spcBef>
                <a:spcPts val="0"/>
              </a:spcBef>
              <a:spcAft>
                <a:spcPts val="0"/>
              </a:spcAft>
              <a:buNone/>
            </a:pPr>
            <a:endParaRPr sz="3500">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3"/>
          <p:cNvSpPr txBox="1">
            <a:spLocks noGrp="1"/>
          </p:cNvSpPr>
          <p:nvPr>
            <p:ph type="ctrTitle"/>
          </p:nvPr>
        </p:nvSpPr>
        <p:spPr>
          <a:xfrm>
            <a:off x="1143000" y="1676397"/>
            <a:ext cx="6858000" cy="1790700"/>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Clr>
                <a:schemeClr val="dk1"/>
              </a:buClr>
              <a:buSzPts val="4500"/>
              <a:buFont typeface="Calibri"/>
              <a:buNone/>
            </a:pPr>
            <a:r>
              <a:rPr lang="en-GB" sz="4800" b="1">
                <a:latin typeface="Press Start 2P"/>
                <a:ea typeface="Press Start 2P"/>
                <a:cs typeface="Press Start 2P"/>
                <a:sym typeface="Press Start 2P"/>
              </a:rPr>
              <a:t>Web Tracking</a:t>
            </a:r>
            <a:r>
              <a:rPr lang="en-GB" sz="2400" b="1"/>
              <a:t> </a:t>
            </a:r>
            <a:endParaRPr sz="2400"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6"/>
          <p:cNvSpPr txBox="1">
            <a:spLocks noGrp="1"/>
          </p:cNvSpPr>
          <p:nvPr>
            <p:ph type="ctrTitle"/>
          </p:nvPr>
        </p:nvSpPr>
        <p:spPr>
          <a:xfrm>
            <a:off x="1858703" y="1822833"/>
            <a:ext cx="5361300" cy="1448100"/>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Clr>
                <a:schemeClr val="dk1"/>
              </a:buClr>
              <a:buSzPts val="4500"/>
              <a:buFont typeface="Calibri"/>
              <a:buNone/>
            </a:pPr>
            <a:r>
              <a:rPr lang="en-GB" sz="4800" b="1">
                <a:latin typeface="Press Start 2P"/>
                <a:ea typeface="Press Start 2P"/>
                <a:cs typeface="Press Start 2P"/>
                <a:sym typeface="Press Start 2P"/>
              </a:rPr>
              <a:t>GHOST PROFILES</a:t>
            </a:r>
            <a:endParaRPr sz="4800">
              <a:latin typeface="Press Start 2P"/>
              <a:ea typeface="Press Start 2P"/>
              <a:cs typeface="Press Start 2P"/>
              <a:sym typeface="Press Start 2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4"/>
          <p:cNvSpPr txBox="1">
            <a:spLocks noGrp="1"/>
          </p:cNvSpPr>
          <p:nvPr>
            <p:ph type="title"/>
          </p:nvPr>
        </p:nvSpPr>
        <p:spPr>
          <a:xfrm>
            <a:off x="538933" y="1939358"/>
            <a:ext cx="7886700" cy="994172"/>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dk1"/>
              </a:buClr>
              <a:buSzPts val="5000"/>
              <a:buFont typeface="Calibri"/>
              <a:buNone/>
            </a:pPr>
            <a:r>
              <a:rPr lang="en-GB" sz="5000" b="1"/>
              <a:t>What is web tracking? </a:t>
            </a:r>
            <a:endParaRPr sz="5000" b="1"/>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35"/>
          <p:cNvSpPr txBox="1">
            <a:spLocks noGrp="1"/>
          </p:cNvSpPr>
          <p:nvPr>
            <p:ph type="title"/>
          </p:nvPr>
        </p:nvSpPr>
        <p:spPr>
          <a:xfrm>
            <a:off x="628649" y="256260"/>
            <a:ext cx="7886700" cy="994172"/>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dk1"/>
              </a:buClr>
              <a:buSzPts val="4500"/>
              <a:buFont typeface="Calibri"/>
              <a:buNone/>
            </a:pPr>
            <a:r>
              <a:rPr lang="en-GB" sz="4500" b="1"/>
              <a:t>How are you tracked online?</a:t>
            </a:r>
            <a:endParaRPr sz="4500" b="1"/>
          </a:p>
        </p:txBody>
      </p:sp>
      <p:pic>
        <p:nvPicPr>
          <p:cNvPr id="254" name="Google Shape;254;p35" descr="ppstore Badge Clip Art"/>
          <p:cNvPicPr preferRelativeResize="0"/>
          <p:nvPr/>
        </p:nvPicPr>
        <p:blipFill rotWithShape="1">
          <a:blip r:embed="rId3">
            <a:alphaModFix/>
          </a:blip>
          <a:srcRect/>
          <a:stretch/>
        </p:blipFill>
        <p:spPr>
          <a:xfrm>
            <a:off x="2215661" y="1753069"/>
            <a:ext cx="4712677" cy="182223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pic>
        <p:nvPicPr>
          <p:cNvPr id="259" name="Google Shape;259;p36"/>
          <p:cNvPicPr preferRelativeResize="0"/>
          <p:nvPr/>
        </p:nvPicPr>
        <p:blipFill rotWithShape="1">
          <a:blip r:embed="rId3">
            <a:alphaModFix/>
          </a:blip>
          <a:srcRect/>
          <a:stretch/>
        </p:blipFill>
        <p:spPr>
          <a:xfrm>
            <a:off x="2703198" y="910003"/>
            <a:ext cx="4123649" cy="3754317"/>
          </a:xfrm>
          <a:prstGeom prst="rect">
            <a:avLst/>
          </a:prstGeom>
          <a:noFill/>
          <a:ln>
            <a:noFill/>
          </a:ln>
        </p:spPr>
      </p:pic>
      <p:sp>
        <p:nvSpPr>
          <p:cNvPr id="260" name="Google Shape;260;p36"/>
          <p:cNvSpPr txBox="1"/>
          <p:nvPr/>
        </p:nvSpPr>
        <p:spPr>
          <a:xfrm>
            <a:off x="1257300" y="254335"/>
            <a:ext cx="7886700" cy="994172"/>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chemeClr val="dk1"/>
              </a:buClr>
              <a:buSzPts val="4500"/>
              <a:buFont typeface="Calibri"/>
              <a:buNone/>
            </a:pPr>
            <a:r>
              <a:rPr lang="en-GB" sz="4500" b="1" i="0" u="none" strike="noStrike" cap="none">
                <a:solidFill>
                  <a:schemeClr val="dk1"/>
                </a:solidFill>
                <a:latin typeface="Calibri"/>
                <a:ea typeface="Calibri"/>
                <a:cs typeface="Calibri"/>
                <a:sym typeface="Calibri"/>
              </a:rPr>
              <a:t>How are you tracked online?</a:t>
            </a:r>
            <a:endParaRPr sz="4500" b="1" i="0" u="none" strike="noStrike" cap="none">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37"/>
          <p:cNvSpPr txBox="1">
            <a:spLocks noGrp="1"/>
          </p:cNvSpPr>
          <p:nvPr>
            <p:ph type="title"/>
          </p:nvPr>
        </p:nvSpPr>
        <p:spPr>
          <a:xfrm>
            <a:off x="827171" y="1916154"/>
            <a:ext cx="7886700" cy="994172"/>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dk1"/>
              </a:buClr>
              <a:buSzPts val="4100"/>
              <a:buFont typeface="Calibri"/>
              <a:buNone/>
            </a:pPr>
            <a:r>
              <a:rPr lang="en-GB" sz="4100" b="1"/>
              <a:t>Why does web tracking matter?</a:t>
            </a:r>
            <a:endParaRPr sz="4100" b="1"/>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8"/>
          <p:cNvSpPr txBox="1">
            <a:spLocks noGrp="1"/>
          </p:cNvSpPr>
          <p:nvPr>
            <p:ph type="title"/>
          </p:nvPr>
        </p:nvSpPr>
        <p:spPr>
          <a:xfrm>
            <a:off x="819150" y="457175"/>
            <a:ext cx="7505700" cy="9546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dk1"/>
              </a:buClr>
              <a:buSzPts val="3300"/>
              <a:buFont typeface="Calibri"/>
              <a:buNone/>
            </a:pPr>
            <a:r>
              <a:rPr lang="en-GB" b="1"/>
              <a:t>How to stop being tracked on your browser:</a:t>
            </a:r>
            <a:endParaRPr b="1"/>
          </a:p>
        </p:txBody>
      </p:sp>
      <p:pic>
        <p:nvPicPr>
          <p:cNvPr id="271" name="Google Shape;271;p38"/>
          <p:cNvPicPr preferRelativeResize="0"/>
          <p:nvPr/>
        </p:nvPicPr>
        <p:blipFill rotWithShape="1">
          <a:blip r:embed="rId3">
            <a:alphaModFix/>
          </a:blip>
          <a:srcRect/>
          <a:stretch/>
        </p:blipFill>
        <p:spPr>
          <a:xfrm>
            <a:off x="2792750" y="1517725"/>
            <a:ext cx="3382125" cy="31335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9"/>
          <p:cNvSpPr txBox="1">
            <a:spLocks noGrp="1"/>
          </p:cNvSpPr>
          <p:nvPr>
            <p:ph type="title"/>
          </p:nvPr>
        </p:nvSpPr>
        <p:spPr>
          <a:xfrm>
            <a:off x="549525" y="455975"/>
            <a:ext cx="8143800" cy="9546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dk1"/>
              </a:buClr>
              <a:buSzPts val="3300"/>
              <a:buFont typeface="Calibri"/>
              <a:buNone/>
            </a:pPr>
            <a:r>
              <a:rPr lang="en-GB" b="1"/>
              <a:t>How to stop being tracked on your browser:</a:t>
            </a:r>
            <a:endParaRPr b="1"/>
          </a:p>
        </p:txBody>
      </p:sp>
      <p:pic>
        <p:nvPicPr>
          <p:cNvPr id="277" name="Google Shape;277;p39"/>
          <p:cNvPicPr preferRelativeResize="0"/>
          <p:nvPr/>
        </p:nvPicPr>
        <p:blipFill rotWithShape="1">
          <a:blip r:embed="rId3">
            <a:alphaModFix/>
          </a:blip>
          <a:srcRect b="20460"/>
          <a:stretch/>
        </p:blipFill>
        <p:spPr>
          <a:xfrm>
            <a:off x="1378500" y="1410575"/>
            <a:ext cx="6387000" cy="35830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40"/>
          <p:cNvSpPr txBox="1">
            <a:spLocks noGrp="1"/>
          </p:cNvSpPr>
          <p:nvPr>
            <p:ph type="title"/>
          </p:nvPr>
        </p:nvSpPr>
        <p:spPr>
          <a:xfrm>
            <a:off x="628650" y="213861"/>
            <a:ext cx="7886700" cy="9942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dk1"/>
              </a:buClr>
              <a:buSzPts val="3300"/>
              <a:buFont typeface="Calibri"/>
              <a:buNone/>
            </a:pPr>
            <a:r>
              <a:rPr lang="en-GB" b="1"/>
              <a:t>How to stop being tracked on your device:</a:t>
            </a:r>
            <a:endParaRPr b="1"/>
          </a:p>
        </p:txBody>
      </p:sp>
      <p:sp>
        <p:nvSpPr>
          <p:cNvPr id="283" name="Google Shape;283;p40"/>
          <p:cNvSpPr txBox="1"/>
          <p:nvPr/>
        </p:nvSpPr>
        <p:spPr>
          <a:xfrm>
            <a:off x="628650" y="994172"/>
            <a:ext cx="7886700" cy="994172"/>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chemeClr val="dk1"/>
              </a:buClr>
              <a:buSzPts val="3300"/>
              <a:buFont typeface="Calibri"/>
              <a:buNone/>
            </a:pPr>
            <a:r>
              <a:rPr lang="en-GB" sz="3300" b="1" i="0" u="none" strike="noStrike" cap="none">
                <a:solidFill>
                  <a:schemeClr val="dk1"/>
                </a:solidFill>
                <a:latin typeface="Calibri"/>
                <a:ea typeface="Calibri"/>
                <a:cs typeface="Calibri"/>
                <a:sym typeface="Calibri"/>
              </a:rPr>
              <a:t>Adblock Plus </a:t>
            </a:r>
            <a:endParaRPr sz="3300" b="1" i="0" u="none" strike="noStrike" cap="none">
              <a:solidFill>
                <a:schemeClr val="dk1"/>
              </a:solidFill>
              <a:latin typeface="Calibri"/>
              <a:ea typeface="Calibri"/>
              <a:cs typeface="Calibri"/>
              <a:sym typeface="Calibri"/>
            </a:endParaRPr>
          </a:p>
        </p:txBody>
      </p:sp>
      <p:pic>
        <p:nvPicPr>
          <p:cNvPr id="284" name="Google Shape;284;p40"/>
          <p:cNvPicPr preferRelativeResize="0"/>
          <p:nvPr/>
        </p:nvPicPr>
        <p:blipFill rotWithShape="1">
          <a:blip r:embed="rId3">
            <a:alphaModFix/>
          </a:blip>
          <a:srcRect/>
          <a:stretch/>
        </p:blipFill>
        <p:spPr>
          <a:xfrm>
            <a:off x="773723" y="1208019"/>
            <a:ext cx="7596552" cy="3150843"/>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41"/>
          <p:cNvSpPr txBox="1">
            <a:spLocks noGrp="1"/>
          </p:cNvSpPr>
          <p:nvPr>
            <p:ph type="title"/>
          </p:nvPr>
        </p:nvSpPr>
        <p:spPr>
          <a:xfrm>
            <a:off x="628650" y="428625"/>
            <a:ext cx="7886700" cy="9942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dk1"/>
              </a:buClr>
              <a:buSzPts val="3300"/>
              <a:buFont typeface="Calibri"/>
              <a:buNone/>
            </a:pPr>
            <a:r>
              <a:rPr lang="en-GB" b="1"/>
              <a:t>How to stop being tracked on your device:</a:t>
            </a:r>
            <a:endParaRPr b="1"/>
          </a:p>
        </p:txBody>
      </p:sp>
      <p:sp>
        <p:nvSpPr>
          <p:cNvPr id="290" name="Google Shape;290;p41"/>
          <p:cNvSpPr txBox="1"/>
          <p:nvPr/>
        </p:nvSpPr>
        <p:spPr>
          <a:xfrm>
            <a:off x="417634" y="655347"/>
            <a:ext cx="7886700" cy="994172"/>
          </a:xfrm>
          <a:prstGeom prst="rect">
            <a:avLst/>
          </a:prstGeom>
          <a:noFill/>
          <a:ln>
            <a:noFill/>
          </a:ln>
        </p:spPr>
        <p:txBody>
          <a:bodyPr spcFirstLastPara="1" wrap="square" lIns="68575" tIns="34275" rIns="68575" bIns="34275" anchor="ctr" anchorCtr="0">
            <a:noAutofit/>
          </a:bodyPr>
          <a:lstStyle/>
          <a:p>
            <a:pPr marL="0" marR="0" lvl="0" indent="0" algn="l" rtl="0">
              <a:lnSpc>
                <a:spcPct val="90000"/>
              </a:lnSpc>
              <a:spcBef>
                <a:spcPts val="0"/>
              </a:spcBef>
              <a:spcAft>
                <a:spcPts val="0"/>
              </a:spcAft>
              <a:buClr>
                <a:schemeClr val="dk1"/>
              </a:buClr>
              <a:buSzPts val="3300"/>
              <a:buFont typeface="Calibri"/>
              <a:buNone/>
            </a:pPr>
            <a:r>
              <a:rPr lang="en-GB" sz="3300" b="1" i="0" u="none" strike="noStrike" cap="none">
                <a:solidFill>
                  <a:schemeClr val="dk1"/>
                </a:solidFill>
                <a:latin typeface="Calibri"/>
                <a:ea typeface="Calibri"/>
                <a:cs typeface="Calibri"/>
                <a:sym typeface="Calibri"/>
              </a:rPr>
              <a:t>Ghostery </a:t>
            </a:r>
            <a:endParaRPr sz="3300" b="1" i="0" u="none" strike="noStrike" cap="none">
              <a:solidFill>
                <a:schemeClr val="dk1"/>
              </a:solidFill>
              <a:latin typeface="Calibri"/>
              <a:ea typeface="Calibri"/>
              <a:cs typeface="Calibri"/>
              <a:sym typeface="Calibri"/>
            </a:endParaRPr>
          </a:p>
        </p:txBody>
      </p:sp>
      <p:pic>
        <p:nvPicPr>
          <p:cNvPr id="291" name="Google Shape;291;p41"/>
          <p:cNvPicPr preferRelativeResize="0"/>
          <p:nvPr/>
        </p:nvPicPr>
        <p:blipFill rotWithShape="1">
          <a:blip r:embed="rId3">
            <a:alphaModFix/>
          </a:blip>
          <a:srcRect/>
          <a:stretch/>
        </p:blipFill>
        <p:spPr>
          <a:xfrm>
            <a:off x="628650" y="1649519"/>
            <a:ext cx="8001433" cy="325962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42"/>
          <p:cNvSpPr txBox="1">
            <a:spLocks noGrp="1"/>
          </p:cNvSpPr>
          <p:nvPr>
            <p:ph type="title"/>
          </p:nvPr>
        </p:nvSpPr>
        <p:spPr>
          <a:xfrm>
            <a:off x="628650" y="439625"/>
            <a:ext cx="7886700" cy="9942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dk1"/>
              </a:buClr>
              <a:buSzPts val="3300"/>
              <a:buFont typeface="Calibri"/>
              <a:buNone/>
            </a:pPr>
            <a:r>
              <a:rPr lang="en-GB" b="1"/>
              <a:t>How to stop being tracked on your device:</a:t>
            </a:r>
            <a:endParaRPr b="1"/>
          </a:p>
        </p:txBody>
      </p:sp>
      <p:pic>
        <p:nvPicPr>
          <p:cNvPr id="297" name="Google Shape;297;p42" descr="https://s3.amazonaws.com/media.mediapost.com/dam/cropped/2016/03/10/aboutads-188_be4jPoF.jpg"/>
          <p:cNvPicPr preferRelativeResize="0"/>
          <p:nvPr/>
        </p:nvPicPr>
        <p:blipFill rotWithShape="1">
          <a:blip r:embed="rId3">
            <a:alphaModFix/>
          </a:blip>
          <a:srcRect/>
          <a:stretch/>
        </p:blipFill>
        <p:spPr>
          <a:xfrm>
            <a:off x="2695074" y="1799686"/>
            <a:ext cx="3753852" cy="2603873"/>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43"/>
          <p:cNvSpPr txBox="1">
            <a:spLocks noGrp="1"/>
          </p:cNvSpPr>
          <p:nvPr>
            <p:ph type="title"/>
          </p:nvPr>
        </p:nvSpPr>
        <p:spPr>
          <a:xfrm>
            <a:off x="613613" y="263775"/>
            <a:ext cx="7886700" cy="9942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dk1"/>
              </a:buClr>
              <a:buSzPts val="3300"/>
              <a:buFont typeface="Calibri"/>
              <a:buNone/>
            </a:pPr>
            <a:r>
              <a:rPr lang="en-GB" b="1"/>
              <a:t>Conclusions:</a:t>
            </a:r>
            <a:endParaRPr b="1"/>
          </a:p>
        </p:txBody>
      </p:sp>
      <p:sp>
        <p:nvSpPr>
          <p:cNvPr id="303" name="Google Shape;303;p43"/>
          <p:cNvSpPr txBox="1"/>
          <p:nvPr/>
        </p:nvSpPr>
        <p:spPr>
          <a:xfrm>
            <a:off x="360960" y="1257972"/>
            <a:ext cx="8391900" cy="3832200"/>
          </a:xfrm>
          <a:prstGeom prst="rect">
            <a:avLst/>
          </a:prstGeom>
          <a:noFill/>
          <a:ln>
            <a:noFill/>
          </a:ln>
        </p:spPr>
        <p:txBody>
          <a:bodyPr spcFirstLastPara="1" wrap="square" lIns="68575" tIns="34275" rIns="68575" bIns="34275" anchor="ctr" anchorCtr="0">
            <a:noAutofit/>
          </a:bodyPr>
          <a:lstStyle/>
          <a:p>
            <a:pPr marL="431800" marR="0" lvl="0" indent="-393700" algn="just" rtl="0">
              <a:lnSpc>
                <a:spcPct val="70000"/>
              </a:lnSpc>
              <a:spcBef>
                <a:spcPts val="0"/>
              </a:spcBef>
              <a:spcAft>
                <a:spcPts val="0"/>
              </a:spcAft>
              <a:buSzPts val="2000"/>
              <a:buFont typeface="Arial"/>
              <a:buChar char="•"/>
            </a:pPr>
            <a:r>
              <a:rPr lang="en-GB" sz="2000" b="0" i="0" u="none" strike="noStrike" cap="none">
                <a:latin typeface="Calibri"/>
                <a:ea typeface="Calibri"/>
                <a:cs typeface="Calibri"/>
                <a:sym typeface="Calibri"/>
              </a:rPr>
              <a:t>If you do not pay money for a service, companies can make money from your data </a:t>
            </a:r>
            <a:endParaRPr sz="2000"/>
          </a:p>
          <a:p>
            <a:pPr marL="431800" marR="0" lvl="0" indent="-266700" algn="just" rtl="0">
              <a:lnSpc>
                <a:spcPct val="70000"/>
              </a:lnSpc>
              <a:spcBef>
                <a:spcPts val="0"/>
              </a:spcBef>
              <a:spcAft>
                <a:spcPts val="0"/>
              </a:spcAft>
              <a:buClr>
                <a:schemeClr val="dk1"/>
              </a:buClr>
              <a:buSzPts val="2600"/>
              <a:buFont typeface="Arial"/>
              <a:buNone/>
            </a:pPr>
            <a:endParaRPr sz="2000" b="0" i="0" u="none" strike="noStrike" cap="none">
              <a:latin typeface="Calibri"/>
              <a:ea typeface="Calibri"/>
              <a:cs typeface="Calibri"/>
              <a:sym typeface="Calibri"/>
            </a:endParaRPr>
          </a:p>
          <a:p>
            <a:pPr marL="431800" marR="0" lvl="0" indent="-393700" algn="just" rtl="0">
              <a:lnSpc>
                <a:spcPct val="70000"/>
              </a:lnSpc>
              <a:spcBef>
                <a:spcPts val="0"/>
              </a:spcBef>
              <a:spcAft>
                <a:spcPts val="0"/>
              </a:spcAft>
              <a:buSzPts val="2000"/>
              <a:buFont typeface="Arial"/>
              <a:buChar char="•"/>
            </a:pPr>
            <a:r>
              <a:rPr lang="en-GB" sz="2000" b="0" i="0" u="none" strike="noStrike" cap="none">
                <a:latin typeface="Calibri"/>
                <a:ea typeface="Calibri"/>
                <a:cs typeface="Calibri"/>
                <a:sym typeface="Calibri"/>
              </a:rPr>
              <a:t> Online activity can be tracked through cookies and applications on mobile devices </a:t>
            </a:r>
            <a:endParaRPr sz="2000"/>
          </a:p>
          <a:p>
            <a:pPr marL="431800" marR="0" lvl="0" indent="-266700" algn="just" rtl="0">
              <a:lnSpc>
                <a:spcPct val="70000"/>
              </a:lnSpc>
              <a:spcBef>
                <a:spcPts val="0"/>
              </a:spcBef>
              <a:spcAft>
                <a:spcPts val="0"/>
              </a:spcAft>
              <a:buClr>
                <a:schemeClr val="dk1"/>
              </a:buClr>
              <a:buSzPts val="2600"/>
              <a:buFont typeface="Arial"/>
              <a:buNone/>
            </a:pPr>
            <a:endParaRPr sz="2000" b="0" i="0" u="none" strike="noStrike" cap="none">
              <a:latin typeface="Calibri"/>
              <a:ea typeface="Calibri"/>
              <a:cs typeface="Calibri"/>
              <a:sym typeface="Calibri"/>
            </a:endParaRPr>
          </a:p>
          <a:p>
            <a:pPr marL="431800" marR="0" lvl="0" indent="-393700" algn="just" rtl="0">
              <a:lnSpc>
                <a:spcPct val="70000"/>
              </a:lnSpc>
              <a:spcBef>
                <a:spcPts val="0"/>
              </a:spcBef>
              <a:spcAft>
                <a:spcPts val="0"/>
              </a:spcAft>
              <a:buSzPts val="2000"/>
              <a:buFont typeface="Arial"/>
              <a:buChar char="•"/>
            </a:pPr>
            <a:r>
              <a:rPr lang="en-GB" sz="2000" b="0" i="0" u="none" strike="noStrike" cap="none">
                <a:latin typeface="Calibri"/>
                <a:ea typeface="Calibri"/>
                <a:cs typeface="Calibri"/>
                <a:sym typeface="Calibri"/>
              </a:rPr>
              <a:t>You can always personalise your cookies preferences in the browser</a:t>
            </a:r>
            <a:endParaRPr sz="2000"/>
          </a:p>
          <a:p>
            <a:pPr marL="431800" marR="0" lvl="0" indent="-266700" algn="just" rtl="0">
              <a:lnSpc>
                <a:spcPct val="70000"/>
              </a:lnSpc>
              <a:spcBef>
                <a:spcPts val="0"/>
              </a:spcBef>
              <a:spcAft>
                <a:spcPts val="0"/>
              </a:spcAft>
              <a:buClr>
                <a:schemeClr val="dk1"/>
              </a:buClr>
              <a:buSzPts val="2600"/>
              <a:buFont typeface="Arial"/>
              <a:buNone/>
            </a:pPr>
            <a:endParaRPr sz="2000" b="0" i="0" u="none" strike="noStrike" cap="none">
              <a:latin typeface="Calibri"/>
              <a:ea typeface="Calibri"/>
              <a:cs typeface="Calibri"/>
              <a:sym typeface="Calibri"/>
            </a:endParaRPr>
          </a:p>
          <a:p>
            <a:pPr marL="431800" marR="0" lvl="0" indent="-393700" algn="just" rtl="0">
              <a:lnSpc>
                <a:spcPct val="70000"/>
              </a:lnSpc>
              <a:spcBef>
                <a:spcPts val="0"/>
              </a:spcBef>
              <a:spcAft>
                <a:spcPts val="0"/>
              </a:spcAft>
              <a:buSzPts val="2000"/>
              <a:buFont typeface="Arial"/>
              <a:buChar char="•"/>
            </a:pPr>
            <a:r>
              <a:rPr lang="en-GB" sz="2000" b="0" i="0" u="none" strike="noStrike" cap="none">
                <a:latin typeface="Calibri"/>
                <a:ea typeface="Calibri"/>
                <a:cs typeface="Calibri"/>
                <a:sym typeface="Calibri"/>
              </a:rPr>
              <a:t>Although mobile phone privacy security is still not up to par, it is slowly being updated and there are a few things in which you can do to protect your privacy in the settings part of your smartphone </a:t>
            </a:r>
            <a:endParaRPr sz="2000"/>
          </a:p>
          <a:p>
            <a:pPr marL="0" marR="0" lvl="0" indent="0" algn="ctr" rtl="0">
              <a:lnSpc>
                <a:spcPct val="70000"/>
              </a:lnSpc>
              <a:spcBef>
                <a:spcPts val="0"/>
              </a:spcBef>
              <a:spcAft>
                <a:spcPts val="0"/>
              </a:spcAft>
              <a:buClr>
                <a:schemeClr val="dk1"/>
              </a:buClr>
              <a:buSzPts val="2600"/>
              <a:buFont typeface="Calibri"/>
              <a:buNone/>
            </a:pPr>
            <a:endParaRPr sz="2000" b="1" i="0" u="none" strike="noStrike" cap="non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GB" sz="3000" b="1"/>
              <a:t>What are ghost / shadow profiles?</a:t>
            </a:r>
            <a:endParaRPr sz="3000"/>
          </a:p>
        </p:txBody>
      </p:sp>
      <p:sp>
        <p:nvSpPr>
          <p:cNvPr id="151" name="Google Shape;151;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Autofit/>
          </a:bodyPr>
          <a:lstStyle/>
          <a:p>
            <a:pPr marL="177800" lvl="0" indent="-38100" algn="l" rtl="0">
              <a:lnSpc>
                <a:spcPct val="90000"/>
              </a:lnSpc>
              <a:spcBef>
                <a:spcPts val="0"/>
              </a:spcBef>
              <a:spcAft>
                <a:spcPts val="0"/>
              </a:spcAft>
              <a:buClr>
                <a:schemeClr val="dk1"/>
              </a:buClr>
              <a:buSzPts val="2100"/>
              <a:buNone/>
            </a:pPr>
            <a:endParaRPr sz="3000"/>
          </a:p>
          <a:p>
            <a:pPr marL="0" lvl="0" indent="0" algn="l" rtl="0">
              <a:lnSpc>
                <a:spcPct val="90000"/>
              </a:lnSpc>
              <a:spcBef>
                <a:spcPts val="800"/>
              </a:spcBef>
              <a:spcAft>
                <a:spcPts val="0"/>
              </a:spcAft>
              <a:buNone/>
            </a:pPr>
            <a:r>
              <a:rPr lang="en-GB" sz="3000"/>
              <a:t>Collection of data Facebook collects about you that YOU haven’t actually provided yourself.</a:t>
            </a:r>
            <a:endParaRPr sz="3000"/>
          </a:p>
          <a:p>
            <a:pPr marL="0" lvl="0" indent="0" algn="l" rtl="0">
              <a:lnSpc>
                <a:spcPct val="90000"/>
              </a:lnSpc>
              <a:spcBef>
                <a:spcPts val="800"/>
              </a:spcBef>
              <a:spcAft>
                <a:spcPts val="0"/>
              </a:spcAft>
              <a:buClr>
                <a:schemeClr val="dk1"/>
              </a:buClr>
              <a:buSzPts val="2100"/>
              <a:buNone/>
            </a:pPr>
            <a:endParaRPr sz="3000"/>
          </a:p>
          <a:p>
            <a:pPr marL="177800" lvl="0" indent="-228600" algn="l" rtl="0">
              <a:lnSpc>
                <a:spcPct val="90000"/>
              </a:lnSpc>
              <a:spcBef>
                <a:spcPts val="800"/>
              </a:spcBef>
              <a:spcAft>
                <a:spcPts val="1600"/>
              </a:spcAft>
              <a:buClr>
                <a:schemeClr val="dk1"/>
              </a:buClr>
              <a:buSzPts val="3000"/>
              <a:buChar char="●"/>
            </a:pPr>
            <a:r>
              <a:rPr lang="en-GB" sz="3000"/>
              <a:t>It doesn’t matter if you’re a non-Facebook user.</a:t>
            </a:r>
            <a:endParaRPr sz="30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44"/>
          <p:cNvSpPr txBox="1">
            <a:spLocks noGrp="1"/>
          </p:cNvSpPr>
          <p:nvPr>
            <p:ph type="ctrTitle"/>
          </p:nvPr>
        </p:nvSpPr>
        <p:spPr>
          <a:xfrm>
            <a:off x="1143000" y="1822825"/>
            <a:ext cx="6836100" cy="144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4800">
                <a:latin typeface="Press Start 2P"/>
                <a:ea typeface="Press Start 2P"/>
                <a:cs typeface="Press Start 2P"/>
                <a:sym typeface="Press Start 2P"/>
              </a:rPr>
              <a:t>Terms </a:t>
            </a:r>
            <a:br>
              <a:rPr lang="en-GB" sz="4800">
                <a:latin typeface="Press Start 2P"/>
                <a:ea typeface="Press Start 2P"/>
                <a:cs typeface="Press Start 2P"/>
                <a:sym typeface="Press Start 2P"/>
              </a:rPr>
            </a:br>
            <a:r>
              <a:rPr lang="en-GB" sz="4800">
                <a:latin typeface="Press Start 2P"/>
                <a:ea typeface="Press Start 2P"/>
                <a:cs typeface="Press Start 2P"/>
                <a:sym typeface="Press Start 2P"/>
              </a:rPr>
              <a:t>and Conditions</a:t>
            </a:r>
            <a:endParaRPr sz="4800">
              <a:latin typeface="Press Start 2P"/>
              <a:ea typeface="Press Start 2P"/>
              <a:cs typeface="Press Start 2P"/>
              <a:sym typeface="Press Start 2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45"/>
          <p:cNvSpPr txBox="1">
            <a:spLocks noGrp="1"/>
          </p:cNvSpPr>
          <p:nvPr>
            <p:ph type="title"/>
          </p:nvPr>
        </p:nvSpPr>
        <p:spPr>
          <a:xfrm>
            <a:off x="311700" y="16280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4800" b="1"/>
              <a:t>WHAT ARE TERMS AND CONDITIONS?</a:t>
            </a:r>
            <a:endParaRPr sz="4800" b="1"/>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46"/>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t>Why should you read the terms and conditions?</a:t>
            </a:r>
            <a:endParaRPr b="1"/>
          </a:p>
        </p:txBody>
      </p:sp>
      <p:pic>
        <p:nvPicPr>
          <p:cNvPr id="319" name="Google Shape;319;p46" descr="See the source image"/>
          <p:cNvPicPr preferRelativeResize="0"/>
          <p:nvPr/>
        </p:nvPicPr>
        <p:blipFill>
          <a:blip r:embed="rId3">
            <a:alphaModFix/>
          </a:blip>
          <a:stretch>
            <a:fillRect/>
          </a:stretch>
        </p:blipFill>
        <p:spPr>
          <a:xfrm>
            <a:off x="1403750" y="2056050"/>
            <a:ext cx="5867400" cy="2458800"/>
          </a:xfrm>
          <a:prstGeom prst="rect">
            <a:avLst/>
          </a:prstGeom>
          <a:noFill/>
          <a:ln>
            <a:noFill/>
          </a:ln>
        </p:spPr>
      </p:pic>
      <p:sp>
        <p:nvSpPr>
          <p:cNvPr id="320" name="Google Shape;320;p46"/>
          <p:cNvSpPr txBox="1"/>
          <p:nvPr/>
        </p:nvSpPr>
        <p:spPr>
          <a:xfrm>
            <a:off x="1403740" y="1646347"/>
            <a:ext cx="1925100" cy="1690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47"/>
          <p:cNvSpPr txBox="1">
            <a:spLocks noGrp="1"/>
          </p:cNvSpPr>
          <p:nvPr>
            <p:ph type="title"/>
          </p:nvPr>
        </p:nvSpPr>
        <p:spPr>
          <a:xfrm>
            <a:off x="819150" y="436325"/>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Why must you sign Terms and Conditions?</a:t>
            </a:r>
            <a:endParaRPr/>
          </a:p>
        </p:txBody>
      </p:sp>
      <p:pic>
        <p:nvPicPr>
          <p:cNvPr id="326" name="Google Shape;326;p47" descr="See the source image"/>
          <p:cNvPicPr preferRelativeResize="0"/>
          <p:nvPr/>
        </p:nvPicPr>
        <p:blipFill>
          <a:blip r:embed="rId3">
            <a:alphaModFix/>
          </a:blip>
          <a:stretch>
            <a:fillRect/>
          </a:stretch>
        </p:blipFill>
        <p:spPr>
          <a:xfrm>
            <a:off x="2455775" y="1390925"/>
            <a:ext cx="4700101" cy="3484224"/>
          </a:xfrm>
          <a:prstGeom prst="rect">
            <a:avLst/>
          </a:prstGeom>
          <a:noFill/>
          <a:ln>
            <a:noFill/>
          </a:ln>
        </p:spPr>
      </p:pic>
      <p:sp>
        <p:nvSpPr>
          <p:cNvPr id="327" name="Google Shape;327;p47"/>
          <p:cNvSpPr txBox="1"/>
          <p:nvPr/>
        </p:nvSpPr>
        <p:spPr>
          <a:xfrm>
            <a:off x="2698738" y="188850"/>
            <a:ext cx="3000000" cy="30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48"/>
          <p:cNvSpPr txBox="1">
            <a:spLocks noGrp="1"/>
          </p:cNvSpPr>
          <p:nvPr>
            <p:ph type="title"/>
          </p:nvPr>
        </p:nvSpPr>
        <p:spPr>
          <a:xfrm>
            <a:off x="791850" y="3408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Why are terms and conditions dangerous?</a:t>
            </a:r>
            <a:endParaRPr/>
          </a:p>
        </p:txBody>
      </p:sp>
      <p:pic>
        <p:nvPicPr>
          <p:cNvPr id="333" name="Google Shape;333;p48" descr="See the source image"/>
          <p:cNvPicPr preferRelativeResize="0"/>
          <p:nvPr/>
        </p:nvPicPr>
        <p:blipFill>
          <a:blip r:embed="rId3">
            <a:alphaModFix/>
          </a:blip>
          <a:stretch>
            <a:fillRect/>
          </a:stretch>
        </p:blipFill>
        <p:spPr>
          <a:xfrm>
            <a:off x="2901500" y="975500"/>
            <a:ext cx="3550425" cy="37973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49"/>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3600" b="1"/>
              <a:t>Google Terms and Conditions</a:t>
            </a:r>
            <a:endParaRPr sz="3600" b="1"/>
          </a:p>
        </p:txBody>
      </p:sp>
      <p:pic>
        <p:nvPicPr>
          <p:cNvPr id="339" name="Google Shape;339;p49" descr="See the source image"/>
          <p:cNvPicPr preferRelativeResize="0"/>
          <p:nvPr/>
        </p:nvPicPr>
        <p:blipFill>
          <a:blip r:embed="rId3">
            <a:alphaModFix/>
          </a:blip>
          <a:stretch>
            <a:fillRect/>
          </a:stretch>
        </p:blipFill>
        <p:spPr>
          <a:xfrm>
            <a:off x="2047725" y="1517499"/>
            <a:ext cx="5305426" cy="3009851"/>
          </a:xfrm>
          <a:prstGeom prst="rect">
            <a:avLst/>
          </a:prstGeom>
          <a:noFill/>
          <a:ln>
            <a:noFill/>
          </a:ln>
        </p:spPr>
      </p:pic>
      <p:sp>
        <p:nvSpPr>
          <p:cNvPr id="340" name="Google Shape;340;p49"/>
          <p:cNvSpPr txBox="1"/>
          <p:nvPr/>
        </p:nvSpPr>
        <p:spPr>
          <a:xfrm>
            <a:off x="315999" y="1550500"/>
            <a:ext cx="2165700" cy="2184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49"/>
          <p:cNvSpPr txBox="1"/>
          <p:nvPr/>
        </p:nvSpPr>
        <p:spPr>
          <a:xfrm>
            <a:off x="5022849" y="2016757"/>
            <a:ext cx="1184700" cy="1467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50"/>
          <p:cNvSpPr txBox="1">
            <a:spLocks noGrp="1"/>
          </p:cNvSpPr>
          <p:nvPr>
            <p:ph type="title"/>
          </p:nvPr>
        </p:nvSpPr>
        <p:spPr>
          <a:xfrm>
            <a:off x="819150" y="669775"/>
            <a:ext cx="7505700" cy="95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b="1"/>
              <a:t>Abuse of Terms of Service</a:t>
            </a:r>
            <a:endParaRPr b="1"/>
          </a:p>
        </p:txBody>
      </p:sp>
      <p:pic>
        <p:nvPicPr>
          <p:cNvPr id="347" name="Google Shape;347;p50" descr="See the source image"/>
          <p:cNvPicPr preferRelativeResize="0"/>
          <p:nvPr/>
        </p:nvPicPr>
        <p:blipFill>
          <a:blip r:embed="rId3">
            <a:alphaModFix/>
          </a:blip>
          <a:stretch>
            <a:fillRect/>
          </a:stretch>
        </p:blipFill>
        <p:spPr>
          <a:xfrm>
            <a:off x="152400" y="1421950"/>
            <a:ext cx="4354850" cy="3266125"/>
          </a:xfrm>
          <a:prstGeom prst="rect">
            <a:avLst/>
          </a:prstGeom>
          <a:noFill/>
          <a:ln>
            <a:noFill/>
          </a:ln>
        </p:spPr>
      </p:pic>
      <p:sp>
        <p:nvSpPr>
          <p:cNvPr id="348" name="Google Shape;348;p50"/>
          <p:cNvSpPr txBox="1"/>
          <p:nvPr/>
        </p:nvSpPr>
        <p:spPr>
          <a:xfrm>
            <a:off x="304800" y="304800"/>
            <a:ext cx="3000000" cy="30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49" name="Google Shape;349;p50" descr="See the source image"/>
          <p:cNvPicPr preferRelativeResize="0"/>
          <p:nvPr/>
        </p:nvPicPr>
        <p:blipFill>
          <a:blip r:embed="rId4">
            <a:alphaModFix/>
          </a:blip>
          <a:stretch>
            <a:fillRect/>
          </a:stretch>
        </p:blipFill>
        <p:spPr>
          <a:xfrm>
            <a:off x="4754325" y="1463025"/>
            <a:ext cx="3717724" cy="3312125"/>
          </a:xfrm>
          <a:prstGeom prst="rect">
            <a:avLst/>
          </a:prstGeom>
          <a:noFill/>
          <a:ln>
            <a:noFill/>
          </a:ln>
        </p:spPr>
      </p:pic>
      <p:sp>
        <p:nvSpPr>
          <p:cNvPr id="350" name="Google Shape;350;p50"/>
          <p:cNvSpPr txBox="1"/>
          <p:nvPr/>
        </p:nvSpPr>
        <p:spPr>
          <a:xfrm>
            <a:off x="304800" y="304800"/>
            <a:ext cx="3000000" cy="30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51"/>
          <p:cNvSpPr txBox="1">
            <a:spLocks noGrp="1"/>
          </p:cNvSpPr>
          <p:nvPr>
            <p:ph type="title"/>
          </p:nvPr>
        </p:nvSpPr>
        <p:spPr>
          <a:xfrm>
            <a:off x="572750" y="609775"/>
            <a:ext cx="8066400" cy="95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b="1"/>
              <a:t>How to be safe with terms and conditions?</a:t>
            </a:r>
            <a:endParaRPr b="1"/>
          </a:p>
        </p:txBody>
      </p:sp>
      <p:sp>
        <p:nvSpPr>
          <p:cNvPr id="356" name="Google Shape;356;p51"/>
          <p:cNvSpPr txBox="1">
            <a:spLocks noGrp="1"/>
          </p:cNvSpPr>
          <p:nvPr>
            <p:ph type="body" idx="1"/>
          </p:nvPr>
        </p:nvSpPr>
        <p:spPr>
          <a:xfrm>
            <a:off x="819150" y="1473475"/>
            <a:ext cx="7505700" cy="29652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GB" sz="2000"/>
              <a:t>Read some of the terms and conditions</a:t>
            </a:r>
            <a:endParaRPr sz="2000"/>
          </a:p>
          <a:p>
            <a:pPr marL="0" lvl="0" indent="0" algn="l" rtl="0">
              <a:spcBef>
                <a:spcPts val="1600"/>
              </a:spcBef>
              <a:spcAft>
                <a:spcPts val="0"/>
              </a:spcAft>
              <a:buNone/>
            </a:pPr>
            <a:endParaRPr sz="2000"/>
          </a:p>
          <a:p>
            <a:pPr marL="457200" lvl="0" indent="-355600" algn="l" rtl="0">
              <a:spcBef>
                <a:spcPts val="1600"/>
              </a:spcBef>
              <a:spcAft>
                <a:spcPts val="0"/>
              </a:spcAft>
              <a:buSzPts val="2000"/>
              <a:buChar char="●"/>
            </a:pPr>
            <a:r>
              <a:rPr lang="en-GB" sz="2000"/>
              <a:t>Use a safe VPN to protect your online privacy</a:t>
            </a:r>
            <a:endParaRPr sz="2000"/>
          </a:p>
          <a:p>
            <a:pPr marL="0" lvl="0" indent="0" algn="l" rtl="0">
              <a:spcBef>
                <a:spcPts val="1600"/>
              </a:spcBef>
              <a:spcAft>
                <a:spcPts val="0"/>
              </a:spcAft>
              <a:buNone/>
            </a:pPr>
            <a:endParaRPr sz="2000"/>
          </a:p>
          <a:p>
            <a:pPr marL="457200" lvl="0" indent="-355600" algn="l" rtl="0">
              <a:spcBef>
                <a:spcPts val="1600"/>
              </a:spcBef>
              <a:spcAft>
                <a:spcPts val="0"/>
              </a:spcAft>
              <a:buSzPts val="2000"/>
              <a:buChar char="●"/>
            </a:pPr>
            <a:r>
              <a:rPr lang="en-GB" sz="2000"/>
              <a:t>Use an adblocker to stop companies getting info on you</a:t>
            </a:r>
            <a:endParaRPr sz="2000"/>
          </a:p>
          <a:p>
            <a:pPr marL="0" lvl="0" indent="0" algn="l" rtl="0">
              <a:spcBef>
                <a:spcPts val="1600"/>
              </a:spcBef>
              <a:spcAft>
                <a:spcPts val="0"/>
              </a:spcAft>
              <a:buNone/>
            </a:pPr>
            <a:endParaRPr/>
          </a:p>
          <a:p>
            <a:pPr marL="0" lvl="0" indent="0" algn="l" rtl="0">
              <a:spcBef>
                <a:spcPts val="1600"/>
              </a:spcBef>
              <a:spcAft>
                <a:spcPts val="1600"/>
              </a:spcAft>
              <a:buNone/>
            </a:pPr>
            <a:endParaRPr/>
          </a:p>
        </p:txBody>
      </p:sp>
      <p:pic>
        <p:nvPicPr>
          <p:cNvPr id="357" name="Google Shape;357;p51" descr="See the source image"/>
          <p:cNvPicPr preferRelativeResize="0"/>
          <p:nvPr/>
        </p:nvPicPr>
        <p:blipFill>
          <a:blip r:embed="rId3">
            <a:alphaModFix/>
          </a:blip>
          <a:stretch>
            <a:fillRect/>
          </a:stretch>
        </p:blipFill>
        <p:spPr>
          <a:xfrm>
            <a:off x="6444518" y="1800200"/>
            <a:ext cx="2281450" cy="1402574"/>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52"/>
          <p:cNvSpPr txBox="1">
            <a:spLocks noGrp="1"/>
          </p:cNvSpPr>
          <p:nvPr>
            <p:ph type="title"/>
          </p:nvPr>
        </p:nvSpPr>
        <p:spPr>
          <a:xfrm>
            <a:off x="819150" y="538650"/>
            <a:ext cx="7505700" cy="954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z="3600" b="1"/>
              <a:t>Is this a ban?</a:t>
            </a:r>
            <a:endParaRPr sz="3600" b="1"/>
          </a:p>
        </p:txBody>
      </p:sp>
      <p:sp>
        <p:nvSpPr>
          <p:cNvPr id="363" name="Google Shape;363;p52"/>
          <p:cNvSpPr txBox="1">
            <a:spLocks noGrp="1"/>
          </p:cNvSpPr>
          <p:nvPr>
            <p:ph type="body" idx="1"/>
          </p:nvPr>
        </p:nvSpPr>
        <p:spPr>
          <a:xfrm>
            <a:off x="482900" y="1405250"/>
            <a:ext cx="8007300" cy="30336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GB" sz="2000"/>
              <a:t>Using a third party website to purchase FIFA coins on Ultimate Team?</a:t>
            </a:r>
            <a:br>
              <a:rPr lang="en-GB" sz="2000"/>
            </a:br>
            <a:endParaRPr sz="2000"/>
          </a:p>
          <a:p>
            <a:pPr marL="457200" lvl="0" indent="-355600" algn="l" rtl="0">
              <a:spcBef>
                <a:spcPts val="0"/>
              </a:spcBef>
              <a:spcAft>
                <a:spcPts val="0"/>
              </a:spcAft>
              <a:buSzPts val="2000"/>
              <a:buChar char="●"/>
            </a:pPr>
            <a:r>
              <a:rPr lang="en-GB" sz="2000"/>
              <a:t>Posting messages between you and someone else without asking if you can?</a:t>
            </a:r>
            <a:br>
              <a:rPr lang="en-GB" sz="2000"/>
            </a:br>
            <a:endParaRPr sz="2000"/>
          </a:p>
          <a:p>
            <a:pPr marL="457200" lvl="0" indent="-355600" algn="l" rtl="0">
              <a:spcBef>
                <a:spcPts val="0"/>
              </a:spcBef>
              <a:spcAft>
                <a:spcPts val="0"/>
              </a:spcAft>
              <a:buSzPts val="2000"/>
              <a:buChar char="●"/>
            </a:pPr>
            <a:r>
              <a:rPr lang="en-GB" sz="2000"/>
              <a:t>Uploading a youtube video with a popular song in the background?</a:t>
            </a:r>
            <a:br>
              <a:rPr lang="en-GB" sz="2000"/>
            </a:br>
            <a:endParaRPr sz="2000"/>
          </a:p>
          <a:p>
            <a:pPr marL="457200" lvl="0" indent="-355600" algn="l" rtl="0">
              <a:spcBef>
                <a:spcPts val="0"/>
              </a:spcBef>
              <a:spcAft>
                <a:spcPts val="0"/>
              </a:spcAft>
              <a:buSzPts val="2000"/>
              <a:buChar char="●"/>
            </a:pPr>
            <a:r>
              <a:rPr lang="en-GB" sz="2000"/>
              <a:t>Sharing a controversial website online with political beliefs which others disagree with?</a:t>
            </a:r>
            <a:endParaRPr sz="20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53"/>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4800" b="1"/>
              <a:t>Conclusions</a:t>
            </a:r>
            <a:endParaRPr sz="4800" b="1"/>
          </a:p>
        </p:txBody>
      </p:sp>
      <p:sp>
        <p:nvSpPr>
          <p:cNvPr id="369" name="Google Shape;369;p53"/>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800"/>
              <a:t>Being safe online involves making sure you at least skim over terms and conditions before signing</a:t>
            </a:r>
            <a:endParaRPr sz="1800"/>
          </a:p>
          <a:p>
            <a:pPr marL="0" lvl="0" indent="0" algn="l" rtl="0">
              <a:spcBef>
                <a:spcPts val="1600"/>
              </a:spcBef>
              <a:spcAft>
                <a:spcPts val="0"/>
              </a:spcAft>
              <a:buNone/>
            </a:pPr>
            <a:r>
              <a:rPr lang="en-GB" sz="1800"/>
              <a:t>Be aware that you are giving your information by signing terms and conditions</a:t>
            </a:r>
            <a:endParaRPr sz="1800"/>
          </a:p>
          <a:p>
            <a:pPr marL="0" lvl="0" indent="0" algn="l" rtl="0">
              <a:spcBef>
                <a:spcPts val="1600"/>
              </a:spcBef>
              <a:spcAft>
                <a:spcPts val="0"/>
              </a:spcAft>
              <a:buNone/>
            </a:pPr>
            <a:r>
              <a:rPr lang="en-GB" sz="1800"/>
              <a:t>Terms and conditions are enforceable in court</a:t>
            </a:r>
            <a:endParaRPr sz="1800"/>
          </a:p>
          <a:p>
            <a:pPr marL="0" lvl="0" indent="0" algn="l" rtl="0">
              <a:spcBef>
                <a:spcPts val="1600"/>
              </a:spcBef>
              <a:spcAft>
                <a:spcPts val="1600"/>
              </a:spcAft>
              <a:buNone/>
            </a:pPr>
            <a:r>
              <a:rPr lang="en-GB" sz="1800"/>
              <a:t>Terms and conditions are also used as guidelines on how to behave online</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8"/>
          <p:cNvSpPr txBox="1">
            <a:spLocks noGrp="1"/>
          </p:cNvSpPr>
          <p:nvPr>
            <p:ph type="title"/>
          </p:nvPr>
        </p:nvSpPr>
        <p:spPr>
          <a:xfrm>
            <a:off x="628650" y="2074663"/>
            <a:ext cx="7886700" cy="994172"/>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dk1"/>
              </a:buClr>
              <a:buSzPts val="3300"/>
              <a:buFont typeface="Calibri"/>
              <a:buNone/>
            </a:pPr>
            <a:r>
              <a:rPr lang="en-GB" sz="6000" b="1"/>
              <a:t>Why should you care?</a:t>
            </a:r>
            <a:endParaRPr sz="6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9"/>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chemeClr val="dk1"/>
              </a:buClr>
              <a:buSzPts val="3300"/>
              <a:buFont typeface="Calibri"/>
              <a:buNone/>
            </a:pPr>
            <a:r>
              <a:rPr lang="en-GB" sz="3600" b="1"/>
              <a:t>Non-Facebook users</a:t>
            </a:r>
            <a:endParaRPr sz="3600"/>
          </a:p>
        </p:txBody>
      </p:sp>
      <p:sp>
        <p:nvSpPr>
          <p:cNvPr id="162" name="Google Shape;162;p19"/>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177800" lvl="0" indent="-38100" algn="ctr" rtl="0">
              <a:lnSpc>
                <a:spcPct val="90000"/>
              </a:lnSpc>
              <a:spcBef>
                <a:spcPts val="0"/>
              </a:spcBef>
              <a:spcAft>
                <a:spcPts val="0"/>
              </a:spcAft>
              <a:buClr>
                <a:schemeClr val="dk1"/>
              </a:buClr>
              <a:buSzPts val="2100"/>
              <a:buNone/>
            </a:pPr>
            <a:endParaRPr sz="1100"/>
          </a:p>
          <a:p>
            <a:pPr marL="177800" lvl="0" indent="-38100" algn="ctr" rtl="0">
              <a:lnSpc>
                <a:spcPct val="90000"/>
              </a:lnSpc>
              <a:spcBef>
                <a:spcPts val="800"/>
              </a:spcBef>
              <a:spcAft>
                <a:spcPts val="0"/>
              </a:spcAft>
              <a:buClr>
                <a:schemeClr val="dk1"/>
              </a:buClr>
              <a:buSzPts val="2100"/>
              <a:buNone/>
            </a:pPr>
            <a:endParaRPr sz="1100"/>
          </a:p>
          <a:p>
            <a:pPr marL="177800" lvl="0" indent="-38100" algn="ctr" rtl="0">
              <a:lnSpc>
                <a:spcPct val="90000"/>
              </a:lnSpc>
              <a:spcBef>
                <a:spcPts val="800"/>
              </a:spcBef>
              <a:spcAft>
                <a:spcPts val="0"/>
              </a:spcAft>
              <a:buClr>
                <a:schemeClr val="dk1"/>
              </a:buClr>
              <a:buSzPts val="2100"/>
              <a:buNone/>
            </a:pPr>
            <a:endParaRPr sz="3000"/>
          </a:p>
          <a:p>
            <a:pPr marL="0" lvl="0" indent="0" algn="ctr" rtl="0">
              <a:lnSpc>
                <a:spcPct val="90000"/>
              </a:lnSpc>
              <a:spcBef>
                <a:spcPts val="800"/>
              </a:spcBef>
              <a:spcAft>
                <a:spcPts val="0"/>
              </a:spcAft>
              <a:buClr>
                <a:schemeClr val="dk1"/>
              </a:buClr>
              <a:buSzPts val="2100"/>
              <a:buNone/>
            </a:pPr>
            <a:endParaRPr sz="3000"/>
          </a:p>
          <a:p>
            <a:pPr marL="0" lvl="0" indent="0" algn="ctr" rtl="0">
              <a:lnSpc>
                <a:spcPct val="90000"/>
              </a:lnSpc>
              <a:spcBef>
                <a:spcPts val="1600"/>
              </a:spcBef>
              <a:spcAft>
                <a:spcPts val="0"/>
              </a:spcAft>
              <a:buClr>
                <a:schemeClr val="dk1"/>
              </a:buClr>
              <a:buSzPts val="2100"/>
              <a:buNone/>
            </a:pPr>
            <a:endParaRPr sz="3000"/>
          </a:p>
          <a:p>
            <a:pPr marL="0" lvl="0" indent="0" algn="ctr" rtl="0">
              <a:lnSpc>
                <a:spcPct val="90000"/>
              </a:lnSpc>
              <a:spcBef>
                <a:spcPts val="1600"/>
              </a:spcBef>
              <a:spcAft>
                <a:spcPts val="0"/>
              </a:spcAft>
              <a:buClr>
                <a:schemeClr val="dk1"/>
              </a:buClr>
              <a:buSzPts val="2100"/>
              <a:buNone/>
            </a:pPr>
            <a:r>
              <a:rPr lang="en-GB" sz="3000"/>
              <a:t>You may not have a Facebook profile – but that doesn’t mean you have avoided this.</a:t>
            </a:r>
            <a:endParaRPr sz="3000"/>
          </a:p>
          <a:p>
            <a:pPr marL="0" lvl="0" indent="0" algn="ctr" rtl="0">
              <a:lnSpc>
                <a:spcPct val="90000"/>
              </a:lnSpc>
              <a:spcBef>
                <a:spcPts val="1600"/>
              </a:spcBef>
              <a:spcAft>
                <a:spcPts val="0"/>
              </a:spcAft>
              <a:buClr>
                <a:schemeClr val="dk1"/>
              </a:buClr>
              <a:buSzPts val="2100"/>
              <a:buNone/>
            </a:pPr>
            <a:endParaRPr sz="3000"/>
          </a:p>
          <a:p>
            <a:pPr marL="0" lvl="0" indent="0" algn="ctr" rtl="0">
              <a:lnSpc>
                <a:spcPct val="90000"/>
              </a:lnSpc>
              <a:spcBef>
                <a:spcPts val="1600"/>
              </a:spcBef>
              <a:spcAft>
                <a:spcPts val="1600"/>
              </a:spcAft>
              <a:buClr>
                <a:schemeClr val="dk1"/>
              </a:buClr>
              <a:buSzPts val="2100"/>
              <a:buNone/>
            </a:pPr>
            <a:endParaRPr sz="3000"/>
          </a:p>
        </p:txBody>
      </p:sp>
      <p:pic>
        <p:nvPicPr>
          <p:cNvPr id="163" name="Google Shape;163;p19"/>
          <p:cNvPicPr preferRelativeResize="0"/>
          <p:nvPr/>
        </p:nvPicPr>
        <p:blipFill>
          <a:blip r:embed="rId3">
            <a:alphaModFix/>
          </a:blip>
          <a:stretch>
            <a:fillRect/>
          </a:stretch>
        </p:blipFill>
        <p:spPr>
          <a:xfrm>
            <a:off x="3472963" y="1268025"/>
            <a:ext cx="2198074" cy="21980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0"/>
          <p:cNvSpPr txBox="1">
            <a:spLocks noGrp="1"/>
          </p:cNvSpPr>
          <p:nvPr>
            <p:ph type="ctrTitle"/>
          </p:nvPr>
        </p:nvSpPr>
        <p:spPr>
          <a:xfrm>
            <a:off x="1858703" y="1822833"/>
            <a:ext cx="5361300" cy="1448100"/>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Clr>
                <a:schemeClr val="dk1"/>
              </a:buClr>
              <a:buSzPts val="4500"/>
              <a:buFont typeface="Calibri"/>
              <a:buNone/>
            </a:pPr>
            <a:r>
              <a:rPr lang="en-GB" sz="4800" b="1">
                <a:latin typeface="Press Start 2P"/>
                <a:ea typeface="Press Start 2P"/>
                <a:cs typeface="Press Start 2P"/>
                <a:sym typeface="Press Start 2P"/>
              </a:rPr>
              <a:t>VPNs</a:t>
            </a:r>
            <a:endParaRPr sz="4800">
              <a:latin typeface="Press Start 2P"/>
              <a:ea typeface="Press Start 2P"/>
              <a:cs typeface="Press Start 2P"/>
              <a:sym typeface="Press Start 2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1"/>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GB" sz="3000" b="1"/>
              <a:t>QUIZ Q1: What is a VPN?</a:t>
            </a:r>
            <a:endParaRPr sz="3000"/>
          </a:p>
        </p:txBody>
      </p:sp>
      <p:sp>
        <p:nvSpPr>
          <p:cNvPr id="174" name="Google Shape;174;p21"/>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0" lvl="0" indent="0" algn="l" rtl="0">
              <a:lnSpc>
                <a:spcPct val="100000"/>
              </a:lnSpc>
              <a:spcBef>
                <a:spcPts val="0"/>
              </a:spcBef>
              <a:spcAft>
                <a:spcPts val="0"/>
              </a:spcAft>
              <a:buNone/>
            </a:pPr>
            <a:r>
              <a:rPr lang="en-GB" sz="2400">
                <a:solidFill>
                  <a:srgbClr val="000000"/>
                </a:solidFill>
                <a:latin typeface="Arial"/>
                <a:ea typeface="Arial"/>
                <a:cs typeface="Arial"/>
                <a:sym typeface="Arial"/>
              </a:rPr>
              <a:t>A type of internet connection</a:t>
            </a:r>
            <a:endParaRPr sz="2400">
              <a:solidFill>
                <a:srgbClr val="000000"/>
              </a:solidFill>
              <a:latin typeface="Arial"/>
              <a:ea typeface="Arial"/>
              <a:cs typeface="Arial"/>
              <a:sym typeface="Arial"/>
            </a:endParaRPr>
          </a:p>
          <a:p>
            <a:pPr marL="0" lvl="0" indent="0" algn="l" rtl="0">
              <a:lnSpc>
                <a:spcPct val="100000"/>
              </a:lnSpc>
              <a:spcBef>
                <a:spcPts val="0"/>
              </a:spcBef>
              <a:spcAft>
                <a:spcPts val="0"/>
              </a:spcAft>
              <a:buNone/>
            </a:pPr>
            <a:endParaRPr sz="2400">
              <a:solidFill>
                <a:srgbClr val="000000"/>
              </a:solidFill>
              <a:latin typeface="Arial"/>
              <a:ea typeface="Arial"/>
              <a:cs typeface="Arial"/>
              <a:sym typeface="Arial"/>
            </a:endParaRPr>
          </a:p>
          <a:p>
            <a:pPr marL="0" lvl="0" indent="0" algn="just" rtl="0">
              <a:lnSpc>
                <a:spcPct val="140000"/>
              </a:lnSpc>
              <a:spcBef>
                <a:spcPts val="1500"/>
              </a:spcBef>
              <a:spcAft>
                <a:spcPts val="0"/>
              </a:spcAft>
              <a:buNone/>
            </a:pPr>
            <a:r>
              <a:rPr lang="en-GB" sz="2400">
                <a:solidFill>
                  <a:srgbClr val="000000"/>
                </a:solidFill>
                <a:latin typeface="Arial"/>
                <a:ea typeface="Arial"/>
                <a:cs typeface="Arial"/>
                <a:sym typeface="Arial"/>
              </a:rPr>
              <a:t>A network that is only accessed by a password</a:t>
            </a:r>
            <a:endParaRPr sz="2400">
              <a:solidFill>
                <a:srgbClr val="000000"/>
              </a:solidFill>
              <a:latin typeface="Arial"/>
              <a:ea typeface="Arial"/>
              <a:cs typeface="Arial"/>
              <a:sym typeface="Arial"/>
            </a:endParaRPr>
          </a:p>
          <a:p>
            <a:pPr marL="0" lvl="0" indent="0" algn="just" rtl="0">
              <a:lnSpc>
                <a:spcPct val="140000"/>
              </a:lnSpc>
              <a:spcBef>
                <a:spcPts val="1600"/>
              </a:spcBef>
              <a:spcAft>
                <a:spcPts val="0"/>
              </a:spcAft>
              <a:buNone/>
            </a:pPr>
            <a:r>
              <a:rPr lang="en-GB" sz="2400">
                <a:solidFill>
                  <a:srgbClr val="000000"/>
                </a:solidFill>
                <a:latin typeface="Arial"/>
                <a:ea typeface="Arial"/>
                <a:cs typeface="Arial"/>
                <a:sym typeface="Arial"/>
              </a:rPr>
              <a:t>An encrypted network</a:t>
            </a:r>
            <a:endParaRPr sz="2400">
              <a:solidFill>
                <a:srgbClr val="000000"/>
              </a:solidFill>
              <a:latin typeface="Arial"/>
              <a:ea typeface="Arial"/>
              <a:cs typeface="Arial"/>
              <a:sym typeface="Arial"/>
            </a:endParaRPr>
          </a:p>
          <a:p>
            <a:pPr marL="0" lvl="0" indent="0" algn="just" rtl="0">
              <a:lnSpc>
                <a:spcPct val="140000"/>
              </a:lnSpc>
              <a:spcBef>
                <a:spcPts val="1600"/>
              </a:spcBef>
              <a:spcAft>
                <a:spcPts val="1600"/>
              </a:spcAft>
              <a:buNone/>
            </a:pPr>
            <a:r>
              <a:rPr lang="en-GB" sz="2400">
                <a:solidFill>
                  <a:srgbClr val="000000"/>
                </a:solidFill>
                <a:latin typeface="Arial"/>
                <a:ea typeface="Arial"/>
                <a:cs typeface="Arial"/>
                <a:sym typeface="Arial"/>
              </a:rPr>
              <a:t>An unencrypted network</a:t>
            </a:r>
            <a:endParaRPr sz="2400">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2"/>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GB" sz="3000" b="1"/>
              <a:t>QUIZ Q1: What is a VPN?</a:t>
            </a:r>
            <a:endParaRPr sz="3000"/>
          </a:p>
        </p:txBody>
      </p:sp>
      <p:sp>
        <p:nvSpPr>
          <p:cNvPr id="180" name="Google Shape;180;p22"/>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0" lvl="0" indent="0" algn="l" rtl="0">
              <a:lnSpc>
                <a:spcPct val="100000"/>
              </a:lnSpc>
              <a:spcBef>
                <a:spcPts val="0"/>
              </a:spcBef>
              <a:spcAft>
                <a:spcPts val="0"/>
              </a:spcAft>
              <a:buNone/>
            </a:pPr>
            <a:r>
              <a:rPr lang="en-GB" sz="2400">
                <a:solidFill>
                  <a:srgbClr val="000000"/>
                </a:solidFill>
                <a:latin typeface="Arial"/>
                <a:ea typeface="Arial"/>
                <a:cs typeface="Arial"/>
                <a:sym typeface="Arial"/>
              </a:rPr>
              <a:t>A type of internet connection</a:t>
            </a:r>
            <a:endParaRPr sz="2400">
              <a:solidFill>
                <a:srgbClr val="000000"/>
              </a:solidFill>
              <a:latin typeface="Arial"/>
              <a:ea typeface="Arial"/>
              <a:cs typeface="Arial"/>
              <a:sym typeface="Arial"/>
            </a:endParaRPr>
          </a:p>
          <a:p>
            <a:pPr marL="0" lvl="0" indent="0" algn="l" rtl="0">
              <a:lnSpc>
                <a:spcPct val="100000"/>
              </a:lnSpc>
              <a:spcBef>
                <a:spcPts val="0"/>
              </a:spcBef>
              <a:spcAft>
                <a:spcPts val="0"/>
              </a:spcAft>
              <a:buNone/>
            </a:pPr>
            <a:endParaRPr sz="2400">
              <a:solidFill>
                <a:srgbClr val="000000"/>
              </a:solidFill>
              <a:latin typeface="Arial"/>
              <a:ea typeface="Arial"/>
              <a:cs typeface="Arial"/>
              <a:sym typeface="Arial"/>
            </a:endParaRPr>
          </a:p>
          <a:p>
            <a:pPr marL="0" lvl="0" indent="0" algn="just" rtl="0">
              <a:lnSpc>
                <a:spcPct val="140000"/>
              </a:lnSpc>
              <a:spcBef>
                <a:spcPts val="1500"/>
              </a:spcBef>
              <a:spcAft>
                <a:spcPts val="0"/>
              </a:spcAft>
              <a:buNone/>
            </a:pPr>
            <a:r>
              <a:rPr lang="en-GB" sz="2400">
                <a:solidFill>
                  <a:srgbClr val="000000"/>
                </a:solidFill>
                <a:latin typeface="Arial"/>
                <a:ea typeface="Arial"/>
                <a:cs typeface="Arial"/>
                <a:sym typeface="Arial"/>
              </a:rPr>
              <a:t>A network that is only accessed by a password</a:t>
            </a:r>
            <a:endParaRPr sz="2400">
              <a:solidFill>
                <a:srgbClr val="000000"/>
              </a:solidFill>
              <a:latin typeface="Arial"/>
              <a:ea typeface="Arial"/>
              <a:cs typeface="Arial"/>
              <a:sym typeface="Arial"/>
            </a:endParaRPr>
          </a:p>
          <a:p>
            <a:pPr marL="0" lvl="0" indent="0" algn="just" rtl="0">
              <a:lnSpc>
                <a:spcPct val="140000"/>
              </a:lnSpc>
              <a:spcBef>
                <a:spcPts val="1600"/>
              </a:spcBef>
              <a:spcAft>
                <a:spcPts val="0"/>
              </a:spcAft>
              <a:buNone/>
            </a:pPr>
            <a:r>
              <a:rPr lang="en-GB" sz="2400" b="1">
                <a:solidFill>
                  <a:srgbClr val="FF0000"/>
                </a:solidFill>
                <a:latin typeface="Arial"/>
                <a:ea typeface="Arial"/>
                <a:cs typeface="Arial"/>
                <a:sym typeface="Arial"/>
              </a:rPr>
              <a:t>An encrypted network</a:t>
            </a:r>
            <a:endParaRPr sz="2400" b="1">
              <a:solidFill>
                <a:srgbClr val="FF0000"/>
              </a:solidFill>
              <a:latin typeface="Arial"/>
              <a:ea typeface="Arial"/>
              <a:cs typeface="Arial"/>
              <a:sym typeface="Arial"/>
            </a:endParaRPr>
          </a:p>
          <a:p>
            <a:pPr marL="0" lvl="0" indent="0" algn="just" rtl="0">
              <a:lnSpc>
                <a:spcPct val="140000"/>
              </a:lnSpc>
              <a:spcBef>
                <a:spcPts val="1600"/>
              </a:spcBef>
              <a:spcAft>
                <a:spcPts val="1600"/>
              </a:spcAft>
              <a:buNone/>
            </a:pPr>
            <a:r>
              <a:rPr lang="en-GB" sz="2400">
                <a:solidFill>
                  <a:srgbClr val="000000"/>
                </a:solidFill>
                <a:latin typeface="Arial"/>
                <a:ea typeface="Arial"/>
                <a:cs typeface="Arial"/>
                <a:sym typeface="Arial"/>
              </a:rPr>
              <a:t>An unencrypted network</a:t>
            </a:r>
            <a:endParaRPr sz="2400">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GB" sz="3000" b="1"/>
              <a:t>QUIZ Q2: Using a VPN means your location can be tracked?</a:t>
            </a:r>
            <a:endParaRPr sz="3000"/>
          </a:p>
        </p:txBody>
      </p:sp>
      <p:sp>
        <p:nvSpPr>
          <p:cNvPr id="186" name="Google Shape;186;p2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0" lvl="0" indent="0" algn="l" rtl="0">
              <a:lnSpc>
                <a:spcPct val="115000"/>
              </a:lnSpc>
              <a:spcBef>
                <a:spcPts val="0"/>
              </a:spcBef>
              <a:spcAft>
                <a:spcPts val="0"/>
              </a:spcAft>
              <a:buNone/>
            </a:pPr>
            <a:endParaRPr sz="480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GB" sz="4800">
                <a:solidFill>
                  <a:srgbClr val="000000"/>
                </a:solidFill>
                <a:latin typeface="Arial"/>
                <a:ea typeface="Arial"/>
                <a:cs typeface="Arial"/>
                <a:sym typeface="Arial"/>
              </a:rPr>
              <a:t>True or False?</a:t>
            </a:r>
            <a:endParaRPr sz="4800">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2636</Words>
  <Application>Microsoft Office PowerPoint</Application>
  <PresentationFormat>On-screen Show (16:9)</PresentationFormat>
  <Paragraphs>242</Paragraphs>
  <Slides>39</Slides>
  <Notes>39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Nunito</vt:lpstr>
      <vt:lpstr>Arial</vt:lpstr>
      <vt:lpstr>Courier New</vt:lpstr>
      <vt:lpstr>Press Start 2P</vt:lpstr>
      <vt:lpstr>Calibri</vt:lpstr>
      <vt:lpstr>Times New Roman</vt:lpstr>
      <vt:lpstr>Shift</vt:lpstr>
      <vt:lpstr>Staying Safe Online</vt:lpstr>
      <vt:lpstr>GHOST PROFILES</vt:lpstr>
      <vt:lpstr>What are ghost / shadow profiles?</vt:lpstr>
      <vt:lpstr>Why should you care?</vt:lpstr>
      <vt:lpstr>Non-Facebook users</vt:lpstr>
      <vt:lpstr>VPNs</vt:lpstr>
      <vt:lpstr>QUIZ Q1: What is a VPN?</vt:lpstr>
      <vt:lpstr>QUIZ Q1: What is a VPN?</vt:lpstr>
      <vt:lpstr>QUIZ Q2: Using a VPN means your location can be tracked?</vt:lpstr>
      <vt:lpstr>QUIZ Q2: Using a VPN means your location can be tracked?</vt:lpstr>
      <vt:lpstr>QUIZ Q3: What does a VPN protect you from?</vt:lpstr>
      <vt:lpstr>QUIZ Q3: What does a VPN protect you from?</vt:lpstr>
      <vt:lpstr>QUIZ Q4: Using a VPN is illegal.</vt:lpstr>
      <vt:lpstr>QUIZ Q4: Using a VPN is illegal.</vt:lpstr>
      <vt:lpstr>What are VPNS?</vt:lpstr>
      <vt:lpstr>How do VPNs work?</vt:lpstr>
      <vt:lpstr>Legal?</vt:lpstr>
      <vt:lpstr>Downsides?</vt:lpstr>
      <vt:lpstr>Web Tracking </vt:lpstr>
      <vt:lpstr>What is web tracking? </vt:lpstr>
      <vt:lpstr>How are you tracked online?</vt:lpstr>
      <vt:lpstr>PowerPoint Presentation</vt:lpstr>
      <vt:lpstr>Why does web tracking matter?</vt:lpstr>
      <vt:lpstr>How to stop being tracked on your browser:</vt:lpstr>
      <vt:lpstr>How to stop being tracked on your browser:</vt:lpstr>
      <vt:lpstr>How to stop being tracked on your device:</vt:lpstr>
      <vt:lpstr>How to stop being tracked on your device:</vt:lpstr>
      <vt:lpstr>How to stop being tracked on your device:</vt:lpstr>
      <vt:lpstr>Conclusions:</vt:lpstr>
      <vt:lpstr>Terms  and Conditions</vt:lpstr>
      <vt:lpstr>WHAT ARE TERMS AND CONDITIONS?</vt:lpstr>
      <vt:lpstr>Why should you read the terms and conditions?</vt:lpstr>
      <vt:lpstr>Why must you sign Terms and Conditions?</vt:lpstr>
      <vt:lpstr>Why are terms and conditions dangerous?</vt:lpstr>
      <vt:lpstr>Google Terms and Conditions</vt:lpstr>
      <vt:lpstr>Abuse of Terms of Service</vt:lpstr>
      <vt:lpstr>How to be safe with terms and conditions?</vt:lpstr>
      <vt:lpstr>Is this a ban?</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Staying Safe Online</dc:title>
  <dc:creator>Kirk, Becca</dc:creator>
  <cp:lastModifiedBy>Becca Kirk</cp:lastModifiedBy>
  <cp:revision>1</cp:revision>
  <dcterms:modified xsi:type="dcterms:W3CDTF">2019-03-29T10:15:00Z</dcterms:modified>
</cp:coreProperties>
</file>