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259"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20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FCD198-0EE2-904C-BC17-6E9F22E34EFC}" type="datetimeFigureOut">
              <a:rPr lang="en-US" smtClean="0"/>
              <a:t>17/02/2015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B805C2-3798-734E-AB24-1678A8F7E0B3}" type="slidenum">
              <a:rPr lang="en-US" smtClean="0"/>
              <a:t>‹#›</a:t>
            </a:fld>
            <a:endParaRPr lang="en-US" dirty="0"/>
          </a:p>
        </p:txBody>
      </p:sp>
    </p:spTree>
    <p:extLst>
      <p:ext uri="{BB962C8B-B14F-4D97-AF65-F5344CB8AC3E}">
        <p14:creationId xmlns:p14="http://schemas.microsoft.com/office/powerpoint/2010/main" val="3458870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6CC6C4-2139-E542-A570-8D00E7D00276}" type="datetimeFigureOut">
              <a:rPr lang="en-US" smtClean="0"/>
              <a:t>17/02/2015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7EAA06-B840-B242-8F03-1BF31A12F25C}" type="slidenum">
              <a:rPr lang="en-US" smtClean="0"/>
              <a:t>‹#›</a:t>
            </a:fld>
            <a:endParaRPr lang="en-US" dirty="0"/>
          </a:p>
        </p:txBody>
      </p:sp>
    </p:spTree>
    <p:extLst>
      <p:ext uri="{BB962C8B-B14F-4D97-AF65-F5344CB8AC3E}">
        <p14:creationId xmlns:p14="http://schemas.microsoft.com/office/powerpoint/2010/main" val="10060476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5BBA38-E632-3749-B44C-F94BACD260D4}" type="slidenum">
              <a:rPr lang="en-GB"/>
              <a:pPr/>
              <a:t>16</a:t>
            </a:fld>
            <a:endParaRPr lang="en-GB" dirty="0"/>
          </a:p>
        </p:txBody>
      </p:sp>
      <p:sp>
        <p:nvSpPr>
          <p:cNvPr id="931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3187"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a:xfrm>
            <a:off x="3859305" y="6423585"/>
            <a:ext cx="3316941" cy="365125"/>
          </a:xfrm>
        </p:spPr>
        <p:txBody>
          <a:bodyPr/>
          <a:lstStyle/>
          <a:p>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dirty="0" smtClean="0"/>
              <a:t>Click icon to add picture</a:t>
            </a:r>
            <a:endParaRPr dirty="0"/>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dirty="0" smtClean="0"/>
              <a:t>Click icon to add picture</a:t>
            </a:r>
            <a:endParaRPr dirty="0"/>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dirty="0" smtClean="0"/>
              <a:t>Click icon to add picture</a:t>
            </a:r>
            <a:endParaRPr dirty="0"/>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dirty="0" smtClean="0"/>
              <a:t>Click icon to add picture</a:t>
            </a:r>
            <a:endParaRPr dirty="0"/>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dirty="0"/>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5105400" y="1905000"/>
            <a:ext cx="3429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6629400" y="6248400"/>
            <a:ext cx="1905000" cy="457200"/>
          </a:xfrm>
        </p:spPr>
        <p:txBody>
          <a:bodyPr/>
          <a:lstStyle>
            <a:lvl1pPr>
              <a:defRPr/>
            </a:lvl1pPr>
          </a:lstStyle>
          <a:p>
            <a:endParaRPr lang="en-GB" dirty="0"/>
          </a:p>
        </p:txBody>
      </p:sp>
      <p:sp>
        <p:nvSpPr>
          <p:cNvPr id="6" name="Footer Placeholder 5"/>
          <p:cNvSpPr>
            <a:spLocks noGrp="1"/>
          </p:cNvSpPr>
          <p:nvPr>
            <p:ph type="ftr" sz="quarter" idx="11"/>
          </p:nvPr>
        </p:nvSpPr>
        <p:spPr>
          <a:xfrm>
            <a:off x="3276600" y="6248400"/>
            <a:ext cx="2895600" cy="457200"/>
          </a:xfrm>
        </p:spPr>
        <p:txBody>
          <a:bodyPr/>
          <a:lstStyle>
            <a:lvl1pPr>
              <a:defRPr/>
            </a:lvl1pPr>
          </a:lstStyle>
          <a:p>
            <a:endParaRPr lang="en-GB" dirty="0"/>
          </a:p>
        </p:txBody>
      </p:sp>
      <p:sp>
        <p:nvSpPr>
          <p:cNvPr id="7" name="Slide Number Placeholder 6"/>
          <p:cNvSpPr>
            <a:spLocks noGrp="1"/>
          </p:cNvSpPr>
          <p:nvPr>
            <p:ph type="sldNum" sz="quarter" idx="12"/>
          </p:nvPr>
        </p:nvSpPr>
        <p:spPr>
          <a:xfrm>
            <a:off x="1524000" y="6248400"/>
            <a:ext cx="1295400" cy="457200"/>
          </a:xfrm>
        </p:spPr>
        <p:txBody>
          <a:bodyPr/>
          <a:lstStyle>
            <a:lvl1pPr>
              <a:defRPr/>
            </a:lvl1pPr>
          </a:lstStyle>
          <a:p>
            <a:fld id="{D94F2F3E-D32A-194E-8F8B-C9932B15F75A}" type="slidenum">
              <a:rPr lang="en-GB"/>
              <a:pPr/>
              <a:t>‹#›</a:t>
            </a:fld>
            <a:endParaRPr lang="en-GB" dirty="0"/>
          </a:p>
        </p:txBody>
      </p:sp>
    </p:spTree>
    <p:extLst>
      <p:ext uri="{BB962C8B-B14F-4D97-AF65-F5344CB8AC3E}">
        <p14:creationId xmlns:p14="http://schemas.microsoft.com/office/powerpoint/2010/main" val="3492346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dirty="0" smtClean="0"/>
              <a:t>Click icon to add picture</a:t>
            </a:r>
            <a:endParaRPr dirty="0"/>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dirty="0" smtClean="0"/>
              <a:t>Click icon to add picture</a:t>
            </a:r>
            <a:endParaRPr dirty="0"/>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17/02/2015</a:t>
            </a:fld>
            <a:endParaRPr lang="en-US" dirty="0"/>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dirty="0"/>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dirty="0"/>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17/02/2015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17/02/2015</a:t>
            </a:fld>
            <a:endParaRPr lang="en-US" dirty="0"/>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1.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7511" y="4493009"/>
            <a:ext cx="9042190" cy="497006"/>
          </a:xfrm>
        </p:spPr>
        <p:txBody>
          <a:bodyPr>
            <a:noAutofit/>
          </a:bodyPr>
          <a:lstStyle/>
          <a:p>
            <a:r>
              <a:rPr lang="en-US" sz="1600" dirty="0" smtClean="0"/>
              <a:t>Warwick Law School Public Lecture Series -  18 February 2015</a:t>
            </a:r>
            <a:endParaRPr lang="en-US" sz="1600" dirty="0"/>
          </a:p>
        </p:txBody>
      </p:sp>
      <p:sp>
        <p:nvSpPr>
          <p:cNvPr id="5" name="TextBox 4"/>
          <p:cNvSpPr txBox="1"/>
          <p:nvPr/>
        </p:nvSpPr>
        <p:spPr>
          <a:xfrm>
            <a:off x="9656845" y="3237967"/>
            <a:ext cx="184666" cy="369332"/>
          </a:xfrm>
          <a:prstGeom prst="rect">
            <a:avLst/>
          </a:prstGeom>
          <a:noFill/>
        </p:spPr>
        <p:txBody>
          <a:bodyPr wrap="none" rtlCol="0">
            <a:spAutoFit/>
          </a:bodyPr>
          <a:lstStyle/>
          <a:p>
            <a:endParaRPr lang="en-US" dirty="0"/>
          </a:p>
        </p:txBody>
      </p:sp>
      <p:sp>
        <p:nvSpPr>
          <p:cNvPr id="6" name="Title 5"/>
          <p:cNvSpPr>
            <a:spLocks noGrp="1"/>
          </p:cNvSpPr>
          <p:nvPr>
            <p:ph type="ctrTitle"/>
          </p:nvPr>
        </p:nvSpPr>
        <p:spPr>
          <a:xfrm>
            <a:off x="418649" y="4990014"/>
            <a:ext cx="8420551" cy="857866"/>
          </a:xfrm>
        </p:spPr>
        <p:txBody>
          <a:bodyPr>
            <a:normAutofit fontScale="90000"/>
          </a:bodyPr>
          <a:lstStyle/>
          <a:p>
            <a:r>
              <a:rPr lang="en-US" dirty="0" smtClean="0"/>
              <a:t>The Regulatory State, The Management of Risk and Preventive Justice by Design</a:t>
            </a:r>
            <a:br>
              <a:rPr lang="en-US" dirty="0" smtClean="0"/>
            </a:br>
            <a:r>
              <a:rPr lang="en-US" dirty="0" smtClean="0">
                <a:solidFill>
                  <a:schemeClr val="accent5"/>
                </a:solidFill>
              </a:rPr>
              <a:t>Karen Yeung</a:t>
            </a:r>
            <a:br>
              <a:rPr lang="en-US" dirty="0" smtClean="0">
                <a:solidFill>
                  <a:schemeClr val="accent5"/>
                </a:solidFill>
              </a:rPr>
            </a:br>
            <a:r>
              <a:rPr lang="en-US" sz="1300" dirty="0" smtClean="0">
                <a:solidFill>
                  <a:schemeClr val="tx1">
                    <a:lumMod val="65000"/>
                    <a:lumOff val="35000"/>
                  </a:schemeClr>
                </a:solidFill>
              </a:rPr>
              <a:t>Director, Centre for Technology, Ethics, Law &amp; Society (TELOS), The Dickson Poon School of Law, King’s College London</a:t>
            </a:r>
            <a:r>
              <a:rPr lang="en-US" dirty="0" smtClean="0">
                <a:solidFill>
                  <a:schemeClr val="accent5"/>
                </a:solidFill>
              </a:rPr>
              <a:t/>
            </a:r>
            <a:br>
              <a:rPr lang="en-US" dirty="0" smtClean="0">
                <a:solidFill>
                  <a:schemeClr val="accent5"/>
                </a:solidFill>
              </a:rPr>
            </a:br>
            <a:r>
              <a:rPr lang="en-US" dirty="0" smtClean="0">
                <a:solidFill>
                  <a:schemeClr val="accent5"/>
                </a:solidFill>
              </a:rPr>
              <a:t/>
            </a:r>
            <a:br>
              <a:rPr lang="en-US" dirty="0" smtClean="0">
                <a:solidFill>
                  <a:schemeClr val="accent5"/>
                </a:solidFill>
              </a:rPr>
            </a:br>
            <a:endParaRPr lang="en-US" dirty="0">
              <a:solidFill>
                <a:schemeClr val="accent5"/>
              </a:solidFill>
            </a:endParaRPr>
          </a:p>
        </p:txBody>
      </p:sp>
    </p:spTree>
    <p:extLst>
      <p:ext uri="{BB962C8B-B14F-4D97-AF65-F5344CB8AC3E}">
        <p14:creationId xmlns:p14="http://schemas.microsoft.com/office/powerpoint/2010/main" val="27394656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2. Precautionary risk management, public protection and the preventive turn</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What are the possible implications of the turn towards risk-based approaches to organisational decision-making in ways alleged to justify more aggressive and intrusive regulatory intervention?</a:t>
            </a:r>
          </a:p>
          <a:p>
            <a:pPr marL="457200" indent="-457200">
              <a:buFont typeface="+mj-lt"/>
              <a:buAutoNum type="arabicPeriod"/>
            </a:pPr>
            <a:r>
              <a:rPr lang="en-US" dirty="0" smtClean="0"/>
              <a:t>We are witnessing the emergence of the ‘preventive state’ (Streiker 1998) in which state intervention is justified in accordance with a particular form of risk management logic aimed at preventing harm before it materialises</a:t>
            </a:r>
          </a:p>
          <a:p>
            <a:pPr marL="457200" indent="-457200">
              <a:buFont typeface="+mj-lt"/>
              <a:buAutoNum type="arabicPeriod"/>
            </a:pPr>
            <a:r>
              <a:rPr lang="en-US" dirty="0" smtClean="0"/>
              <a:t>The use of ‘design’ as a regulatory technique is particularly well-suited to the ambitions of the preventive state</a:t>
            </a:r>
          </a:p>
          <a:p>
            <a:pPr marL="457200" indent="-457200">
              <a:buFont typeface="+mj-lt"/>
              <a:buAutoNum type="arabicPeriod"/>
            </a:pPr>
            <a:r>
              <a:rPr lang="en-US" dirty="0" smtClean="0"/>
              <a:t>If these trends proceed unchecked, they might entail abuses of power which should not be tolerated by liberal democratic societies</a:t>
            </a:r>
            <a:endParaRPr lang="en-US" dirty="0"/>
          </a:p>
        </p:txBody>
      </p:sp>
    </p:spTree>
    <p:extLst>
      <p:ext uri="{BB962C8B-B14F-4D97-AF65-F5344CB8AC3E}">
        <p14:creationId xmlns:p14="http://schemas.microsoft.com/office/powerpoint/2010/main" val="39916200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2.1  The precautionary principle and the politics of fear</a:t>
            </a:r>
            <a:endParaRPr lang="en-US" sz="3000" dirty="0"/>
          </a:p>
        </p:txBody>
      </p:sp>
      <p:sp>
        <p:nvSpPr>
          <p:cNvPr id="3" name="Content Placeholder 2"/>
          <p:cNvSpPr>
            <a:spLocks noGrp="1"/>
          </p:cNvSpPr>
          <p:nvPr>
            <p:ph idx="1"/>
          </p:nvPr>
        </p:nvSpPr>
        <p:spPr/>
        <p:txBody>
          <a:bodyPr>
            <a:normAutofit fontScale="92500"/>
          </a:bodyPr>
          <a:lstStyle/>
          <a:p>
            <a:r>
              <a:rPr lang="en-US" dirty="0" smtClean="0"/>
              <a:t>Risk management logic as a sword</a:t>
            </a:r>
          </a:p>
          <a:p>
            <a:r>
              <a:rPr lang="en-US" dirty="0" smtClean="0"/>
              <a:t>The ‘precautionary principle’</a:t>
            </a:r>
          </a:p>
          <a:p>
            <a:r>
              <a:rPr lang="en-US" dirty="0" smtClean="0"/>
              <a:t>Rio Declaration 1992, Principle 15: “</a:t>
            </a:r>
            <a:r>
              <a:rPr lang="en-GB" dirty="0"/>
              <a:t>“in order to protect the environment, the </a:t>
            </a:r>
            <a:r>
              <a:rPr lang="en-GB" b="1" dirty="0"/>
              <a:t>precautionary </a:t>
            </a:r>
            <a:r>
              <a:rPr lang="en-GB" dirty="0"/>
              <a:t>approach should be widely applied by States according to their capabilities.  Where there are threats of serious or irreversible damage, </a:t>
            </a:r>
            <a:r>
              <a:rPr lang="en-GB" b="1" dirty="0"/>
              <a:t>lack of full scientific certainty </a:t>
            </a:r>
            <a:r>
              <a:rPr lang="en-GB" dirty="0"/>
              <a:t>shall not be used as a reason for postponing cost-effective measures to prevent environmental degradation</a:t>
            </a:r>
            <a:r>
              <a:rPr lang="en-GB" dirty="0" smtClean="0"/>
              <a:t>”</a:t>
            </a:r>
          </a:p>
          <a:p>
            <a:r>
              <a:rPr lang="en-GB" dirty="0" smtClean="0"/>
              <a:t>“Lack of full scientific certainty” denotes radical epistemic uncertainty rather than known probabilities (Knight: risk vs uncertainty)</a:t>
            </a:r>
            <a:endParaRPr lang="en-GB" dirty="0"/>
          </a:p>
          <a:p>
            <a:endParaRPr lang="en-US" dirty="0" smtClean="0"/>
          </a:p>
          <a:p>
            <a:endParaRPr lang="en-US" dirty="0"/>
          </a:p>
        </p:txBody>
      </p:sp>
    </p:spTree>
    <p:extLst>
      <p:ext uri="{BB962C8B-B14F-4D97-AF65-F5344CB8AC3E}">
        <p14:creationId xmlns:p14="http://schemas.microsoft.com/office/powerpoint/2010/main" val="357587587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2.2  The emergence of the preventive state</a:t>
            </a:r>
            <a:endParaRPr lang="en-US" sz="3000" dirty="0"/>
          </a:p>
        </p:txBody>
      </p:sp>
      <p:sp>
        <p:nvSpPr>
          <p:cNvPr id="3" name="Content Placeholder 2"/>
          <p:cNvSpPr>
            <a:spLocks noGrp="1"/>
          </p:cNvSpPr>
          <p:nvPr>
            <p:ph idx="1"/>
          </p:nvPr>
        </p:nvSpPr>
        <p:spPr/>
        <p:txBody>
          <a:bodyPr>
            <a:normAutofit fontScale="92500" lnSpcReduction="10000"/>
          </a:bodyPr>
          <a:lstStyle/>
          <a:p>
            <a:r>
              <a:rPr lang="en-US" dirty="0" smtClean="0"/>
              <a:t>Powerful critiques of the precautionary principle, yet underlying logic of ‘better safe than sorry’ has common sense appeal</a:t>
            </a:r>
          </a:p>
          <a:p>
            <a:r>
              <a:rPr lang="en-US" dirty="0" smtClean="0"/>
              <a:t>Risk discourse + precautionary logic = emergence of preventive state</a:t>
            </a:r>
          </a:p>
          <a:p>
            <a:pPr marL="457200" indent="-457200">
              <a:buFont typeface="+mj-lt"/>
              <a:buAutoNum type="arabicPeriod"/>
            </a:pPr>
            <a:r>
              <a:rPr lang="en-US" dirty="0" smtClean="0"/>
              <a:t>Primary purpose is to prevent harm before it materialises</a:t>
            </a:r>
          </a:p>
          <a:p>
            <a:pPr marL="457200" indent="-457200">
              <a:buFont typeface="+mj-lt"/>
              <a:buAutoNum type="arabicPeriod"/>
            </a:pPr>
            <a:r>
              <a:rPr lang="en-US" dirty="0" smtClean="0"/>
              <a:t>Effective prevention requires more extensive and intrusive intervention</a:t>
            </a:r>
          </a:p>
          <a:p>
            <a:pPr marL="457200" indent="-457200">
              <a:buFont typeface="+mj-lt"/>
              <a:buAutoNum type="arabicPeriod"/>
            </a:pPr>
            <a:r>
              <a:rPr lang="en-US" dirty="0" smtClean="0"/>
              <a:t>Early intervention preferable to ‘wait and see’</a:t>
            </a:r>
          </a:p>
          <a:p>
            <a:pPr marL="457200" indent="-457200">
              <a:buFont typeface="+mj-lt"/>
              <a:buAutoNum type="arabicPeriod"/>
            </a:pPr>
            <a:r>
              <a:rPr lang="en-US" dirty="0" smtClean="0"/>
              <a:t>Justification for preventive ambitions rooted in the state’s duty to provide collective security</a:t>
            </a:r>
          </a:p>
          <a:p>
            <a:endParaRPr lang="en-US" dirty="0"/>
          </a:p>
        </p:txBody>
      </p:sp>
    </p:spTree>
    <p:extLst>
      <p:ext uri="{BB962C8B-B14F-4D97-AF65-F5344CB8AC3E}">
        <p14:creationId xmlns:p14="http://schemas.microsoft.com/office/powerpoint/2010/main" val="35660826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2.3  The techniques of the preventive state</a:t>
            </a:r>
            <a:endParaRPr lang="en-US" sz="3000" dirty="0"/>
          </a:p>
        </p:txBody>
      </p:sp>
      <p:sp>
        <p:nvSpPr>
          <p:cNvPr id="3" name="Content Placeholder 2"/>
          <p:cNvSpPr>
            <a:spLocks noGrp="1"/>
          </p:cNvSpPr>
          <p:nvPr>
            <p:ph idx="1"/>
          </p:nvPr>
        </p:nvSpPr>
        <p:spPr/>
        <p:txBody>
          <a:bodyPr>
            <a:normAutofit fontScale="85000" lnSpcReduction="20000"/>
          </a:bodyPr>
          <a:lstStyle/>
          <a:p>
            <a:r>
              <a:rPr lang="en-US" dirty="0" smtClean="0"/>
              <a:t>What are the preferred strategies of the preventive state?</a:t>
            </a:r>
          </a:p>
          <a:p>
            <a:r>
              <a:rPr lang="en-US" dirty="0" smtClean="0"/>
              <a:t>Ex ante strategies (licensing system) provide comprehensive regulatory scrutiny prior to commencement</a:t>
            </a:r>
          </a:p>
          <a:p>
            <a:r>
              <a:rPr lang="en-US" dirty="0" smtClean="0"/>
              <a:t>Ex post strategies provide for publication of standards of unacceptable conduct, backed by sanctions for violation.  Citizens required to self-assess and self-monitor to avoid infringement.  Regulatory monitoring is post-hoc and sporadic.</a:t>
            </a:r>
          </a:p>
          <a:p>
            <a:r>
              <a:rPr lang="en-US" dirty="0" smtClean="0"/>
              <a:t>Preferred strategy depends on moral and political judgments concerning the nature and distribution of error:</a:t>
            </a:r>
          </a:p>
          <a:p>
            <a:pPr>
              <a:buFont typeface="Arial"/>
              <a:buChar char="•"/>
            </a:pPr>
            <a:r>
              <a:rPr lang="en-US" b="1" dirty="0" smtClean="0"/>
              <a:t>Type I error</a:t>
            </a:r>
            <a:r>
              <a:rPr lang="en-US" dirty="0" smtClean="0"/>
              <a:t> (false positives): designated action identified as infringing the relevant standard when in fact it is benign</a:t>
            </a:r>
          </a:p>
          <a:p>
            <a:pPr>
              <a:buFont typeface="Arial"/>
              <a:buChar char="•"/>
            </a:pPr>
            <a:r>
              <a:rPr lang="en-US" b="1" dirty="0" smtClean="0"/>
              <a:t>Type II error</a:t>
            </a:r>
            <a:r>
              <a:rPr lang="en-US" dirty="0" smtClean="0"/>
              <a:t> (false negatives) designated action identified as benign when in fact it infringes the relevant standard</a:t>
            </a:r>
            <a:endParaRPr lang="en-US" b="1" dirty="0" smtClean="0"/>
          </a:p>
          <a:p>
            <a:endParaRPr lang="en-US" dirty="0"/>
          </a:p>
        </p:txBody>
      </p:sp>
    </p:spTree>
    <p:extLst>
      <p:ext uri="{BB962C8B-B14F-4D97-AF65-F5344CB8AC3E}">
        <p14:creationId xmlns:p14="http://schemas.microsoft.com/office/powerpoint/2010/main" val="126967526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treatment of error</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Ex ante systems: prefer Type I error – better to mistakenly thwart harmless activity/individuals than overlook harmful activity</a:t>
            </a:r>
          </a:p>
          <a:p>
            <a:r>
              <a:rPr lang="en-US" dirty="0" smtClean="0"/>
              <a:t>Ex post systems: prefer Type II error – better to mistakenly allow harmful activity rather than thwart innocent activity/individuals</a:t>
            </a:r>
          </a:p>
          <a:p>
            <a:r>
              <a:rPr lang="en-US" dirty="0" smtClean="0"/>
              <a:t>Moral and political choice: Consider </a:t>
            </a:r>
          </a:p>
          <a:p>
            <a:pPr>
              <a:buFont typeface="Arial"/>
              <a:buChar char="•"/>
            </a:pPr>
            <a:r>
              <a:rPr lang="en-US" dirty="0" smtClean="0"/>
              <a:t>Presumption of innocence (better to let 10 guilty men go free than convict one innocent person)</a:t>
            </a:r>
          </a:p>
          <a:p>
            <a:pPr>
              <a:buFont typeface="Arial"/>
              <a:buChar char="•"/>
            </a:pPr>
            <a:r>
              <a:rPr lang="en-US" dirty="0" smtClean="0"/>
              <a:t>War against terror:</a:t>
            </a:r>
          </a:p>
          <a:p>
            <a:pPr marL="0" indent="0">
              <a:buNone/>
            </a:pPr>
            <a:r>
              <a:rPr lang="en-GB" dirty="0" smtClean="0"/>
              <a:t> “</a:t>
            </a:r>
            <a:r>
              <a:rPr lang="en-GB" dirty="0"/>
              <a:t>Within precautionary logic, margins of error are viewed in a distinctive way.  False positives (incorrectly assessing a person as dangerous) are part and parcel of being cautious in the face of uncertainty – erring on the ‘safe side’.  By contrast, false ‘negatives’, incorrectly </a:t>
            </a:r>
            <a:r>
              <a:rPr lang="en-GB" dirty="0" smtClean="0"/>
              <a:t>rating </a:t>
            </a:r>
            <a:r>
              <a:rPr lang="en-GB" dirty="0"/>
              <a:t>a person as ‘safe’ cannot be tolerated because the consequences of this type of error for public safety and security are seen as potentially catastrophic.  It is this asymmetry that drives not only defensive practice by professionals, but also the development of ever more intrusive policy initiatives (Henbenton and Seddon 2009: 352)</a:t>
            </a:r>
          </a:p>
          <a:p>
            <a:endParaRPr lang="en-US" dirty="0"/>
          </a:p>
        </p:txBody>
      </p:sp>
    </p:spTree>
    <p:extLst>
      <p:ext uri="{BB962C8B-B14F-4D97-AF65-F5344CB8AC3E}">
        <p14:creationId xmlns:p14="http://schemas.microsoft.com/office/powerpoint/2010/main" val="84501607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Design as a preventive regulatory instrument</a:t>
            </a:r>
            <a:endParaRPr lang="en-US" sz="2800" dirty="0"/>
          </a:p>
        </p:txBody>
      </p:sp>
      <p:sp>
        <p:nvSpPr>
          <p:cNvPr id="3" name="Content Placeholder 2"/>
          <p:cNvSpPr>
            <a:spLocks noGrp="1"/>
          </p:cNvSpPr>
          <p:nvPr>
            <p:ph idx="1"/>
          </p:nvPr>
        </p:nvSpPr>
        <p:spPr/>
        <p:txBody>
          <a:bodyPr>
            <a:normAutofit fontScale="92500"/>
          </a:bodyPr>
          <a:lstStyle/>
          <a:p>
            <a:r>
              <a:rPr lang="en-US" dirty="0" smtClean="0"/>
              <a:t>Ex ante regimes traditionally rely on legal command and control, comprised of a prohibition on unlicensed activity backed by sanction.  </a:t>
            </a:r>
          </a:p>
          <a:p>
            <a:r>
              <a:rPr lang="en-US" dirty="0" smtClean="0"/>
              <a:t>Eg fishing for salmon and trout without a license in English waters</a:t>
            </a:r>
          </a:p>
          <a:p>
            <a:r>
              <a:rPr lang="en-US" dirty="0" smtClean="0"/>
              <a:t>But formidable demands, especially in terms of enforcement resources</a:t>
            </a:r>
          </a:p>
          <a:p>
            <a:r>
              <a:rPr lang="en-US" dirty="0" smtClean="0"/>
              <a:t>Hence ‘design’ based instruments of control offer a potentially more effective technique of prevention –i.e. techniques which intentionally utilise design to shape the environment and things and beings within it with the goal of directing designated activities towards particular ends</a:t>
            </a:r>
            <a:endParaRPr lang="en-US" dirty="0"/>
          </a:p>
        </p:txBody>
      </p:sp>
    </p:spTree>
    <p:extLst>
      <p:ext uri="{BB962C8B-B14F-4D97-AF65-F5344CB8AC3E}">
        <p14:creationId xmlns:p14="http://schemas.microsoft.com/office/powerpoint/2010/main" val="41106013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Grp="1" noChangeArrowheads="1"/>
          </p:cNvSpPr>
          <p:nvPr>
            <p:ph type="title"/>
          </p:nvPr>
        </p:nvSpPr>
        <p:spPr>
          <a:xfrm>
            <a:off x="755650" y="461963"/>
            <a:ext cx="8106449" cy="1527175"/>
          </a:xfrm>
        </p:spPr>
        <p:txBody>
          <a:bodyPr/>
          <a:lstStyle/>
          <a:p>
            <a:r>
              <a:rPr lang="en-US" sz="2800" dirty="0"/>
              <a:t>Design as a </a:t>
            </a:r>
            <a:r>
              <a:rPr lang="en-US" sz="2800" dirty="0" smtClean="0"/>
              <a:t>regulatory </a:t>
            </a:r>
            <a:r>
              <a:rPr lang="en-US" sz="2800" dirty="0"/>
              <a:t>instrument</a:t>
            </a:r>
            <a:endParaRPr lang="en-GB" sz="2800" dirty="0"/>
          </a:p>
        </p:txBody>
      </p:sp>
      <p:sp>
        <p:nvSpPr>
          <p:cNvPr id="92166" name="Rectangle 6"/>
          <p:cNvSpPr>
            <a:spLocks noGrp="1" noChangeArrowheads="1"/>
          </p:cNvSpPr>
          <p:nvPr>
            <p:ph type="body" sz="half" idx="2"/>
          </p:nvPr>
        </p:nvSpPr>
        <p:spPr>
          <a:xfrm>
            <a:off x="755650" y="4437063"/>
            <a:ext cx="7748588" cy="2054225"/>
          </a:xfrm>
        </p:spPr>
        <p:txBody>
          <a:bodyPr>
            <a:normAutofit fontScale="92500" lnSpcReduction="10000"/>
          </a:bodyPr>
          <a:lstStyle/>
          <a:p>
            <a:pPr marL="0" indent="0">
              <a:lnSpc>
                <a:spcPct val="90000"/>
              </a:lnSpc>
              <a:buNone/>
            </a:pPr>
            <a:r>
              <a:rPr lang="en-GB" sz="2600" dirty="0">
                <a:latin typeface="Georgia"/>
                <a:cs typeface="Georgia"/>
              </a:rPr>
              <a:t>Design-based regulation may take various forms </a:t>
            </a:r>
            <a:endParaRPr lang="en-GB" sz="2600" dirty="0" smtClean="0">
              <a:latin typeface="Georgia"/>
              <a:cs typeface="Georgia"/>
            </a:endParaRPr>
          </a:p>
          <a:p>
            <a:pPr>
              <a:lnSpc>
                <a:spcPct val="90000"/>
              </a:lnSpc>
            </a:pPr>
            <a:r>
              <a:rPr lang="en-GB" sz="2600" dirty="0" smtClean="0">
                <a:latin typeface="Georgia"/>
                <a:cs typeface="Georgia"/>
              </a:rPr>
              <a:t>encourage </a:t>
            </a:r>
            <a:r>
              <a:rPr lang="en-GB" sz="2600" dirty="0">
                <a:latin typeface="Georgia"/>
                <a:cs typeface="Georgia"/>
              </a:rPr>
              <a:t>behavioural </a:t>
            </a:r>
            <a:r>
              <a:rPr lang="en-GB" sz="2600" dirty="0" smtClean="0">
                <a:latin typeface="Georgia"/>
                <a:cs typeface="Georgia"/>
              </a:rPr>
              <a:t>change</a:t>
            </a:r>
          </a:p>
          <a:p>
            <a:pPr>
              <a:lnSpc>
                <a:spcPct val="90000"/>
              </a:lnSpc>
            </a:pPr>
            <a:r>
              <a:rPr lang="en-GB" sz="2600" dirty="0" smtClean="0">
                <a:latin typeface="Georgia"/>
                <a:cs typeface="Georgia"/>
              </a:rPr>
              <a:t>reduce </a:t>
            </a:r>
            <a:r>
              <a:rPr lang="en-GB" sz="2600" dirty="0">
                <a:latin typeface="Georgia"/>
                <a:cs typeface="Georgia"/>
              </a:rPr>
              <a:t>harmful impact of harm-generating </a:t>
            </a:r>
            <a:r>
              <a:rPr lang="en-GB" sz="2600" dirty="0" smtClean="0">
                <a:latin typeface="Georgia"/>
                <a:cs typeface="Georgia"/>
              </a:rPr>
              <a:t>activity</a:t>
            </a:r>
          </a:p>
          <a:p>
            <a:pPr>
              <a:lnSpc>
                <a:spcPct val="90000"/>
              </a:lnSpc>
            </a:pPr>
            <a:r>
              <a:rPr lang="en-GB" sz="2600" dirty="0" smtClean="0">
                <a:latin typeface="Georgia"/>
                <a:cs typeface="Georgia"/>
              </a:rPr>
              <a:t>prevent </a:t>
            </a:r>
            <a:r>
              <a:rPr lang="en-GB" sz="2600" dirty="0">
                <a:latin typeface="Georgia"/>
                <a:cs typeface="Georgia"/>
              </a:rPr>
              <a:t>undesired </a:t>
            </a:r>
            <a:r>
              <a:rPr lang="en-GB" sz="2600" dirty="0" smtClean="0">
                <a:latin typeface="Georgia"/>
                <a:cs typeface="Georgia"/>
              </a:rPr>
              <a:t>activity</a:t>
            </a:r>
            <a:endParaRPr lang="en-GB" sz="2600" dirty="0">
              <a:latin typeface="Georgia"/>
              <a:cs typeface="Georgia"/>
            </a:endParaRPr>
          </a:p>
        </p:txBody>
      </p:sp>
      <p:pic>
        <p:nvPicPr>
          <p:cNvPr id="92168" name="Picture 8"/>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50825" y="1700213"/>
            <a:ext cx="2665413" cy="2293937"/>
          </a:xfrm>
        </p:spPr>
      </p:pic>
      <p:pic>
        <p:nvPicPr>
          <p:cNvPr id="9216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989138"/>
            <a:ext cx="2879725"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217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1916113"/>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15814801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Design as a preventive regulatory instrument</a:t>
            </a:r>
          </a:p>
        </p:txBody>
      </p:sp>
      <p:sp>
        <p:nvSpPr>
          <p:cNvPr id="3" name="Content Placeholder 2"/>
          <p:cNvSpPr>
            <a:spLocks noGrp="1"/>
          </p:cNvSpPr>
          <p:nvPr>
            <p:ph idx="1"/>
          </p:nvPr>
        </p:nvSpPr>
        <p:spPr/>
        <p:txBody>
          <a:bodyPr/>
          <a:lstStyle/>
          <a:p>
            <a:r>
              <a:rPr lang="en-US" dirty="0" smtClean="0"/>
              <a:t>Cyberlawyers: design of software code regulates behaviour in cyberspace</a:t>
            </a:r>
          </a:p>
          <a:p>
            <a:r>
              <a:rPr lang="en-US" dirty="0" smtClean="0"/>
              <a:t>Behavioural law and economics: advocate ‘nudge’ techniques, aimed at deliberately reconfiguring the social choice context to encourage desirable behaviours while formally preserving individual choice</a:t>
            </a:r>
          </a:p>
          <a:p>
            <a:r>
              <a:rPr lang="en-US" dirty="0" smtClean="0"/>
              <a:t>Criminologists: demonstrate how ‘situational crime prevention’ techniques can employ situational stimuli to guide conduct towards lawful outcomes</a:t>
            </a:r>
            <a:endParaRPr lang="en-US" dirty="0"/>
          </a:p>
        </p:txBody>
      </p:sp>
    </p:spTree>
    <p:extLst>
      <p:ext uri="{BB962C8B-B14F-4D97-AF65-F5344CB8AC3E}">
        <p14:creationId xmlns:p14="http://schemas.microsoft.com/office/powerpoint/2010/main" val="12580194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Action-forcing design</a:t>
            </a:r>
            <a:endParaRPr lang="en-US" dirty="0"/>
          </a:p>
        </p:txBody>
      </p:sp>
      <p:pic>
        <p:nvPicPr>
          <p:cNvPr id="4" name="Content Placeholder 3"/>
          <p:cNvPicPr>
            <a:picLocks noGrp="1" noChangeAspect="1"/>
          </p:cNvPicPr>
          <p:nvPr>
            <p:ph idx="1"/>
          </p:nvPr>
        </p:nvPicPr>
        <p:blipFill>
          <a:blip r:embed="rId2"/>
          <a:srcRect t="17431" b="17431"/>
          <a:stretch>
            <a:fillRect/>
          </a:stretch>
        </p:blipFill>
        <p:spPr>
          <a:xfrm>
            <a:off x="2153560" y="2940622"/>
            <a:ext cx="4086241" cy="2158807"/>
          </a:xfrm>
        </p:spPr>
      </p:pic>
      <p:sp>
        <p:nvSpPr>
          <p:cNvPr id="5" name="TextBox 4"/>
          <p:cNvSpPr txBox="1"/>
          <p:nvPr/>
        </p:nvSpPr>
        <p:spPr>
          <a:xfrm>
            <a:off x="498475" y="1600200"/>
            <a:ext cx="7370300" cy="646331"/>
          </a:xfrm>
          <a:prstGeom prst="rect">
            <a:avLst/>
          </a:prstGeom>
          <a:noFill/>
        </p:spPr>
        <p:txBody>
          <a:bodyPr wrap="square" rtlCol="0">
            <a:spAutoFit/>
          </a:bodyPr>
          <a:lstStyle/>
          <a:p>
            <a:r>
              <a:rPr lang="en-US" dirty="0" smtClean="0"/>
              <a:t>‘Action-forcing design’ seeks to prevent the unwanted conduct from occurring altogether (eg self-blunting needle)</a:t>
            </a:r>
          </a:p>
        </p:txBody>
      </p:sp>
      <p:sp>
        <p:nvSpPr>
          <p:cNvPr id="6" name="TextBox 5"/>
          <p:cNvSpPr txBox="1"/>
          <p:nvPr/>
        </p:nvSpPr>
        <p:spPr>
          <a:xfrm>
            <a:off x="498475" y="5591324"/>
            <a:ext cx="7370299" cy="923330"/>
          </a:xfrm>
          <a:prstGeom prst="rect">
            <a:avLst/>
          </a:prstGeom>
          <a:noFill/>
        </p:spPr>
        <p:txBody>
          <a:bodyPr wrap="square" rtlCol="0">
            <a:spAutoFit/>
          </a:bodyPr>
          <a:lstStyle/>
          <a:p>
            <a:r>
              <a:rPr lang="en-US" dirty="0" smtClean="0"/>
              <a:t>Self-enforcing character is critical: the standard is embedded within the design object and the response is automatically administered without the need for post hoc human monitoring</a:t>
            </a:r>
            <a:endParaRPr lang="en-US" dirty="0"/>
          </a:p>
        </p:txBody>
      </p:sp>
    </p:spTree>
    <p:extLst>
      <p:ext uri="{BB962C8B-B14F-4D97-AF65-F5344CB8AC3E}">
        <p14:creationId xmlns:p14="http://schemas.microsoft.com/office/powerpoint/2010/main" val="309432328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law vs action-forcing design</a:t>
            </a:r>
            <a:endParaRPr lang="en-US" dirty="0"/>
          </a:p>
        </p:txBody>
      </p:sp>
      <p:pic>
        <p:nvPicPr>
          <p:cNvPr id="4" name="Content Placeholder 3"/>
          <p:cNvPicPr>
            <a:picLocks noGrp="1" noChangeAspect="1"/>
          </p:cNvPicPr>
          <p:nvPr>
            <p:ph idx="1"/>
          </p:nvPr>
        </p:nvPicPr>
        <p:blipFill>
          <a:blip r:embed="rId2"/>
          <a:srcRect t="13384" b="13384"/>
          <a:stretch>
            <a:fillRect/>
          </a:stretch>
        </p:blipFill>
        <p:spPr>
          <a:xfrm>
            <a:off x="3630681" y="2341823"/>
            <a:ext cx="5110173" cy="3251200"/>
          </a:xfrm>
        </p:spPr>
      </p:pic>
      <p:pic>
        <p:nvPicPr>
          <p:cNvPr id="7" name="Picture 6"/>
          <p:cNvPicPr>
            <a:picLocks noChangeAspect="1"/>
          </p:cNvPicPr>
          <p:nvPr/>
        </p:nvPicPr>
        <p:blipFill>
          <a:blip r:embed="rId3"/>
          <a:stretch>
            <a:fillRect/>
          </a:stretch>
        </p:blipFill>
        <p:spPr>
          <a:xfrm>
            <a:off x="695536" y="2341823"/>
            <a:ext cx="2501900" cy="3251200"/>
          </a:xfrm>
          <a:prstGeom prst="rect">
            <a:avLst/>
          </a:prstGeom>
        </p:spPr>
      </p:pic>
    </p:spTree>
    <p:extLst>
      <p:ext uri="{BB962C8B-B14F-4D97-AF65-F5344CB8AC3E}">
        <p14:creationId xmlns:p14="http://schemas.microsoft.com/office/powerpoint/2010/main" val="40096399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410756" y="1311545"/>
            <a:ext cx="6585337" cy="4390224"/>
          </a:xfrm>
          <a:prstGeom prst="rect">
            <a:avLst/>
          </a:prstGeom>
        </p:spPr>
      </p:pic>
    </p:spTree>
    <p:extLst>
      <p:ext uri="{BB962C8B-B14F-4D97-AF65-F5344CB8AC3E}">
        <p14:creationId xmlns:p14="http://schemas.microsoft.com/office/powerpoint/2010/main" val="1034503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a:t>
            </a:r>
            <a:endParaRPr lang="en-US" dirty="0"/>
          </a:p>
        </p:txBody>
      </p:sp>
      <p:sp>
        <p:nvSpPr>
          <p:cNvPr id="3" name="Content Placeholder 2"/>
          <p:cNvSpPr>
            <a:spLocks noGrp="1"/>
          </p:cNvSpPr>
          <p:nvPr>
            <p:ph idx="1"/>
          </p:nvPr>
        </p:nvSpPr>
        <p:spPr/>
        <p:txBody>
          <a:bodyPr/>
          <a:lstStyle/>
          <a:p>
            <a:pPr marL="0" indent="0">
              <a:buNone/>
            </a:pPr>
            <a:r>
              <a:rPr lang="en-US" dirty="0" smtClean="0"/>
              <a:t>Although understandable attractions of action-forcing design, various critiques:</a:t>
            </a:r>
          </a:p>
          <a:p>
            <a:r>
              <a:rPr lang="en-US" dirty="0" smtClean="0"/>
              <a:t>Effectiveness: circumvention and workarounds</a:t>
            </a:r>
          </a:p>
          <a:p>
            <a:r>
              <a:rPr lang="en-US" dirty="0" smtClean="0"/>
              <a:t>Undermine constitutional and democratic values (esp. public participation, transparency, appeal, accountability)</a:t>
            </a:r>
          </a:p>
          <a:p>
            <a:r>
              <a:rPr lang="en-US" dirty="0" smtClean="0"/>
              <a:t>Moral and ethical implications</a:t>
            </a:r>
          </a:p>
          <a:p>
            <a:endParaRPr lang="en-US" dirty="0"/>
          </a:p>
        </p:txBody>
      </p:sp>
    </p:spTree>
    <p:extLst>
      <p:ext uri="{BB962C8B-B14F-4D97-AF65-F5344CB8AC3E}">
        <p14:creationId xmlns:p14="http://schemas.microsoft.com/office/powerpoint/2010/main" val="17427911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3. Preventive justice and the limits of design</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What are we to make of the preventive turn + design-based forms of prevention?</a:t>
            </a:r>
          </a:p>
          <a:p>
            <a:r>
              <a:rPr lang="en-US" dirty="0" smtClean="0"/>
              <a:t>Warning: we must not allow the state unlimited scope to intervene in the lives of citizens in the name of public protection</a:t>
            </a:r>
          </a:p>
          <a:p>
            <a:r>
              <a:rPr lang="en-US" dirty="0" smtClean="0"/>
              <a:t>A call to arms: to clarify and articulate the proper boundaries of the preventive endeavour and the use of design-based techniques of public protection.</a:t>
            </a:r>
          </a:p>
          <a:p>
            <a:pPr>
              <a:buFont typeface="Arial"/>
              <a:buChar char="•"/>
            </a:pPr>
            <a:r>
              <a:rPr lang="en-US" dirty="0" smtClean="0"/>
              <a:t>To map the content and contours of the preventive state</a:t>
            </a:r>
          </a:p>
          <a:p>
            <a:pPr>
              <a:buFont typeface="Arial"/>
              <a:buChar char="•"/>
            </a:pPr>
            <a:r>
              <a:rPr lang="en-US" dirty="0" smtClean="0"/>
              <a:t>On-going critical evaluation of our institutions to ensure that these limits are observed</a:t>
            </a:r>
            <a:endParaRPr lang="en-US" dirty="0"/>
          </a:p>
        </p:txBody>
      </p:sp>
    </p:spTree>
    <p:extLst>
      <p:ext uri="{BB962C8B-B14F-4D97-AF65-F5344CB8AC3E}">
        <p14:creationId xmlns:p14="http://schemas.microsoft.com/office/powerpoint/2010/main" val="9217592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3.1 </a:t>
            </a:r>
            <a:r>
              <a:rPr lang="en-US" sz="3000" dirty="0" smtClean="0"/>
              <a:t>Developing a conceptual framework</a:t>
            </a:r>
            <a:endParaRPr lang="en-US" sz="3000" dirty="0"/>
          </a:p>
        </p:txBody>
      </p:sp>
      <p:sp>
        <p:nvSpPr>
          <p:cNvPr id="3" name="Content Placeholder 2"/>
          <p:cNvSpPr>
            <a:spLocks noGrp="1"/>
          </p:cNvSpPr>
          <p:nvPr>
            <p:ph idx="1"/>
          </p:nvPr>
        </p:nvSpPr>
        <p:spPr/>
        <p:txBody>
          <a:bodyPr>
            <a:normAutofit fontScale="85000" lnSpcReduction="10000"/>
          </a:bodyPr>
          <a:lstStyle/>
          <a:p>
            <a:r>
              <a:rPr lang="en-US" dirty="0" smtClean="0"/>
              <a:t>Ashworth and Zedner (2014) construct a conceptual map for assessing preventive measures entailing coercive deprivations of liberty as part of a larger aim of articulating principles of preventive justice</a:t>
            </a:r>
          </a:p>
          <a:p>
            <a:r>
              <a:rPr lang="en-US" dirty="0" smtClean="0"/>
              <a:t>State’s duty to protect citizens grounded in the Hobbesian social contract.  But what are the limits of this duty?</a:t>
            </a:r>
          </a:p>
          <a:p>
            <a:r>
              <a:rPr lang="en-US" dirty="0" smtClean="0"/>
              <a:t>Must reconcile with duty of justice:</a:t>
            </a:r>
          </a:p>
          <a:p>
            <a:pPr>
              <a:buFont typeface="Arial"/>
              <a:buChar char="•"/>
            </a:pPr>
            <a:r>
              <a:rPr lang="en-US" dirty="0" smtClean="0"/>
              <a:t>duty to treat persons as responsible moral agents, to respect human rights</a:t>
            </a:r>
          </a:p>
          <a:p>
            <a:pPr>
              <a:buFont typeface="Arial"/>
              <a:buChar char="•"/>
            </a:pPr>
            <a:r>
              <a:rPr lang="en-US" dirty="0" smtClean="0"/>
              <a:t>Duty to provide a system of criminal justice to deal with those who transgress the law</a:t>
            </a:r>
          </a:p>
          <a:p>
            <a:r>
              <a:rPr lang="en-US" dirty="0" smtClean="0"/>
              <a:t>Reconciliation </a:t>
            </a:r>
            <a:r>
              <a:rPr lang="en-US" dirty="0"/>
              <a:t>must be guided by core liberal values, rooted in respect for rights and the rule of law</a:t>
            </a:r>
          </a:p>
          <a:p>
            <a:pPr marL="0" indent="0">
              <a:buNone/>
            </a:pPr>
            <a:endParaRPr lang="en-US" dirty="0"/>
          </a:p>
          <a:p>
            <a:pPr>
              <a:buFont typeface="Arial"/>
              <a:buChar char="•"/>
            </a:pPr>
            <a:endParaRPr lang="en-US" dirty="0"/>
          </a:p>
        </p:txBody>
      </p:sp>
    </p:spTree>
    <p:extLst>
      <p:ext uri="{BB962C8B-B14F-4D97-AF65-F5344CB8AC3E}">
        <p14:creationId xmlns:p14="http://schemas.microsoft.com/office/powerpoint/2010/main" val="42636323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3.2	Ashworth </a:t>
            </a:r>
            <a:r>
              <a:rPr lang="en-US" sz="3000" dirty="0" smtClean="0"/>
              <a:t>&amp; Zedner (2014)</a:t>
            </a:r>
            <a:endParaRPr lang="en-US" sz="3000" dirty="0"/>
          </a:p>
        </p:txBody>
      </p:sp>
      <p:sp>
        <p:nvSpPr>
          <p:cNvPr id="3" name="Content Placeholder 2"/>
          <p:cNvSpPr>
            <a:spLocks noGrp="1"/>
          </p:cNvSpPr>
          <p:nvPr>
            <p:ph idx="1"/>
          </p:nvPr>
        </p:nvSpPr>
        <p:spPr/>
        <p:txBody>
          <a:bodyPr/>
          <a:lstStyle/>
          <a:p>
            <a:r>
              <a:rPr lang="en-US" dirty="0" smtClean="0"/>
              <a:t>Importance of procedural rights and protection for those adversely affected by preventive measures, especially given the use of techniques that deliberately sit outside the criminal law</a:t>
            </a:r>
          </a:p>
          <a:p>
            <a:r>
              <a:rPr lang="en-US" dirty="0" smtClean="0"/>
              <a:t>Conform with principles grounded in the rule of law</a:t>
            </a:r>
          </a:p>
          <a:p>
            <a:r>
              <a:rPr lang="en-US" dirty="0" smtClean="0"/>
              <a:t>A highly context sensitive approach to proposed preventive measures in situations of cute epistemological uncertainty: for any proposed remedy, what are the associated knowledge and harm conditions required to justify a remedy of that kind?</a:t>
            </a:r>
          </a:p>
          <a:p>
            <a:pPr marL="0" indent="0">
              <a:buNone/>
            </a:pPr>
            <a:endParaRPr lang="en-US" dirty="0"/>
          </a:p>
        </p:txBody>
      </p:sp>
    </p:spTree>
    <p:extLst>
      <p:ext uri="{BB962C8B-B14F-4D97-AF65-F5344CB8AC3E}">
        <p14:creationId xmlns:p14="http://schemas.microsoft.com/office/powerpoint/2010/main" val="91184683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3.3  </a:t>
            </a:r>
            <a:r>
              <a:rPr lang="en-US" sz="3000" dirty="0" smtClean="0"/>
              <a:t>Moral bioenhancement as a hypothetical case study</a:t>
            </a:r>
            <a:endParaRPr lang="en-US" sz="3000" dirty="0"/>
          </a:p>
        </p:txBody>
      </p:sp>
      <p:sp>
        <p:nvSpPr>
          <p:cNvPr id="3" name="Content Placeholder 2"/>
          <p:cNvSpPr>
            <a:spLocks noGrp="1"/>
          </p:cNvSpPr>
          <p:nvPr>
            <p:ph idx="1"/>
          </p:nvPr>
        </p:nvSpPr>
        <p:spPr/>
        <p:txBody>
          <a:bodyPr/>
          <a:lstStyle/>
          <a:p>
            <a:r>
              <a:rPr lang="en-US" dirty="0" smtClean="0"/>
              <a:t>Ashworth &amp; Zedner’s framework requires further development to accommodate other kinds of preventive measures, including design-based interventions</a:t>
            </a:r>
          </a:p>
          <a:p>
            <a:r>
              <a:rPr lang="en-US" dirty="0" smtClean="0"/>
              <a:t>Consider the proposal of Savalescu and Persson (2012) who argue that if we could develop a safe and effective psychoactive drug which makes individuals ‘more moral’, it should be administered on a universal and compulsory basis to counter the threat of catastrophic harm posed by a single individual armed with weapons of mass destruction</a:t>
            </a:r>
            <a:endParaRPr lang="en-US" dirty="0"/>
          </a:p>
          <a:p>
            <a:r>
              <a:rPr lang="en-US" dirty="0" smtClean="0"/>
              <a:t>Would this be legitimate in a liberal democratic society?</a:t>
            </a:r>
          </a:p>
          <a:p>
            <a:endParaRPr lang="en-US" dirty="0"/>
          </a:p>
        </p:txBody>
      </p:sp>
    </p:spTree>
    <p:extLst>
      <p:ext uri="{BB962C8B-B14F-4D97-AF65-F5344CB8AC3E}">
        <p14:creationId xmlns:p14="http://schemas.microsoft.com/office/powerpoint/2010/main" val="168808744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Compulsory moral bioenhancement</a:t>
            </a:r>
            <a:endParaRPr lang="en-US" sz="3000" dirty="0"/>
          </a:p>
        </p:txBody>
      </p:sp>
      <p:sp>
        <p:nvSpPr>
          <p:cNvPr id="3" name="Content Placeholder 2"/>
          <p:cNvSpPr>
            <a:spLocks noGrp="1"/>
          </p:cNvSpPr>
          <p:nvPr>
            <p:ph idx="1"/>
          </p:nvPr>
        </p:nvSpPr>
        <p:spPr/>
        <p:txBody>
          <a:bodyPr/>
          <a:lstStyle/>
          <a:p>
            <a:r>
              <a:rPr lang="en-US" dirty="0" smtClean="0"/>
              <a:t>How does the state propose to administer this drug on a universal and compulsory basis:</a:t>
            </a:r>
          </a:p>
          <a:p>
            <a:pPr marL="457200" indent="-457200">
              <a:buFont typeface="+mj-lt"/>
              <a:buAutoNum type="alphaLcParenR"/>
            </a:pPr>
            <a:r>
              <a:rPr lang="en-US" dirty="0" smtClean="0"/>
              <a:t>Through legal compulsion?</a:t>
            </a:r>
          </a:p>
          <a:p>
            <a:pPr marL="457200" indent="-457200">
              <a:buFont typeface="+mj-lt"/>
              <a:buAutoNum type="alphaLcParenR"/>
            </a:pPr>
            <a:r>
              <a:rPr lang="en-US" dirty="0" smtClean="0"/>
              <a:t>‘Voluntary’ participation by making certain benefits/services contingent on participation?</a:t>
            </a:r>
          </a:p>
          <a:p>
            <a:pPr marL="457200" indent="-457200">
              <a:buFont typeface="+mj-lt"/>
              <a:buAutoNum type="alphaLcParenR"/>
            </a:pPr>
            <a:r>
              <a:rPr lang="en-US" dirty="0" smtClean="0"/>
              <a:t>Add it to the community water supply?</a:t>
            </a:r>
          </a:p>
          <a:p>
            <a:r>
              <a:rPr lang="en-US" dirty="0" smtClean="0"/>
              <a:t>Consider the role of fundamental rights</a:t>
            </a:r>
          </a:p>
          <a:p>
            <a:r>
              <a:rPr lang="en-US" dirty="0" smtClean="0"/>
              <a:t>Water fluoridation and Article 8 ECHR (right to private and family life) – Court deferential to fluoridation schemes</a:t>
            </a:r>
            <a:endParaRPr lang="en-US" dirty="0"/>
          </a:p>
        </p:txBody>
      </p:sp>
    </p:spTree>
    <p:extLst>
      <p:ext uri="{BB962C8B-B14F-4D97-AF65-F5344CB8AC3E}">
        <p14:creationId xmlns:p14="http://schemas.microsoft.com/office/powerpoint/2010/main" val="190378791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A right to cognitive liberty?</a:t>
            </a:r>
            <a:endParaRPr lang="en-US" sz="3000" dirty="0"/>
          </a:p>
        </p:txBody>
      </p:sp>
      <p:sp>
        <p:nvSpPr>
          <p:cNvPr id="3" name="Content Placeholder 2"/>
          <p:cNvSpPr>
            <a:spLocks noGrp="1"/>
          </p:cNvSpPr>
          <p:nvPr>
            <p:ph idx="1"/>
          </p:nvPr>
        </p:nvSpPr>
        <p:spPr/>
        <p:txBody>
          <a:bodyPr>
            <a:normAutofit fontScale="92500" lnSpcReduction="10000"/>
          </a:bodyPr>
          <a:lstStyle/>
          <a:p>
            <a:r>
              <a:rPr lang="en-US" dirty="0" smtClean="0"/>
              <a:t>Would the ECtHR be similarly deferential to moral bioenhancements</a:t>
            </a:r>
            <a:r>
              <a:rPr lang="en-US" dirty="0"/>
              <a:t> </a:t>
            </a:r>
            <a:r>
              <a:rPr lang="en-US" dirty="0" smtClean="0"/>
              <a:t>administered in this way?</a:t>
            </a:r>
          </a:p>
          <a:p>
            <a:r>
              <a:rPr lang="en-US" dirty="0" smtClean="0"/>
              <a:t>Problem: if no adverse effects on body (claimed for fluoridation) then Art </a:t>
            </a:r>
            <a:r>
              <a:rPr lang="en-US" dirty="0" smtClean="0"/>
              <a:t>8(1) </a:t>
            </a:r>
            <a:r>
              <a:rPr lang="en-US" dirty="0" smtClean="0"/>
              <a:t>not readily </a:t>
            </a:r>
            <a:r>
              <a:rPr lang="en-US" dirty="0" smtClean="0"/>
              <a:t>violated.  </a:t>
            </a:r>
            <a:endParaRPr lang="en-US" dirty="0" smtClean="0"/>
          </a:p>
          <a:p>
            <a:r>
              <a:rPr lang="en-US" dirty="0" smtClean="0"/>
              <a:t>Rather: problem of ‘mind assault’</a:t>
            </a:r>
          </a:p>
          <a:p>
            <a:r>
              <a:rPr lang="en-US" dirty="0" smtClean="0"/>
              <a:t> </a:t>
            </a:r>
            <a:r>
              <a:rPr lang="en-US" dirty="0"/>
              <a:t>P</a:t>
            </a:r>
            <a:r>
              <a:rPr lang="en-US" dirty="0" smtClean="0"/>
              <a:t>ossibly protected by the right to freedom of thought (Art 9 ECHR) “Everyone has the right to freedom of thought, conscience and religion” (also Art 18 ICCPR) but jurisprudence not developed</a:t>
            </a:r>
          </a:p>
          <a:p>
            <a:r>
              <a:rPr lang="en-US" dirty="0" smtClean="0"/>
              <a:t>Blanket administration clearly disproportionate</a:t>
            </a:r>
          </a:p>
          <a:p>
            <a:r>
              <a:rPr lang="en-US" dirty="0" smtClean="0"/>
              <a:t>But what about administration to suspected terrorists only?</a:t>
            </a:r>
            <a:endParaRPr lang="en-US" dirty="0"/>
          </a:p>
        </p:txBody>
      </p:sp>
    </p:spTree>
    <p:extLst>
      <p:ext uri="{BB962C8B-B14F-4D97-AF65-F5344CB8AC3E}">
        <p14:creationId xmlns:p14="http://schemas.microsoft.com/office/powerpoint/2010/main" val="52556011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Conclusion</a:t>
            </a:r>
            <a:endParaRPr lang="en-US" dirty="0"/>
          </a:p>
        </p:txBody>
      </p:sp>
      <p:sp>
        <p:nvSpPr>
          <p:cNvPr id="3" name="Content Placeholder 2"/>
          <p:cNvSpPr>
            <a:spLocks noGrp="1"/>
          </p:cNvSpPr>
          <p:nvPr>
            <p:ph idx="1"/>
          </p:nvPr>
        </p:nvSpPr>
        <p:spPr>
          <a:xfrm>
            <a:off x="498474" y="1995006"/>
            <a:ext cx="7397911" cy="4144963"/>
          </a:xfrm>
        </p:spPr>
        <p:txBody>
          <a:bodyPr/>
          <a:lstStyle/>
          <a:p>
            <a:r>
              <a:rPr lang="en-US" dirty="0" smtClean="0"/>
              <a:t>What is lost when we concentrate our energies on preventive measures to forestall risks of unwanted events that might never arise, or which we simply cannot prevent, however hard we try?</a:t>
            </a:r>
          </a:p>
          <a:p>
            <a:endParaRPr lang="en-US" dirty="0"/>
          </a:p>
        </p:txBody>
      </p:sp>
    </p:spTree>
    <p:extLst>
      <p:ext uri="{BB962C8B-B14F-4D97-AF65-F5344CB8AC3E}">
        <p14:creationId xmlns:p14="http://schemas.microsoft.com/office/powerpoint/2010/main" val="117045759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rcRect t="13431" b="13431"/>
          <a:stretch>
            <a:fillRect/>
          </a:stretch>
        </p:blipFill>
        <p:spPr>
          <a:xfrm>
            <a:off x="498474" y="495209"/>
            <a:ext cx="8267618" cy="5680641"/>
          </a:xfrm>
          <a:prstGeom prst="rect">
            <a:avLst/>
          </a:prstGeom>
        </p:spPr>
      </p:pic>
    </p:spTree>
    <p:extLst>
      <p:ext uri="{BB962C8B-B14F-4D97-AF65-F5344CB8AC3E}">
        <p14:creationId xmlns:p14="http://schemas.microsoft.com/office/powerpoint/2010/main" val="201370294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
            </a:r>
            <a:br>
              <a:rPr lang="en-US" dirty="0" smtClean="0">
                <a:solidFill>
                  <a:schemeClr val="accent5"/>
                </a:solidFill>
              </a:rPr>
            </a:br>
            <a:r>
              <a:rPr lang="en-US" dirty="0">
                <a:solidFill>
                  <a:schemeClr val="accent5"/>
                </a:solidFill>
              </a:rPr>
              <a:t/>
            </a:r>
            <a:br>
              <a:rPr lang="en-US" dirty="0">
                <a:solidFill>
                  <a:schemeClr val="accent5"/>
                </a:solidFill>
              </a:rPr>
            </a:br>
            <a:endParaRPr lang="en-US" dirty="0">
              <a:solidFill>
                <a:schemeClr val="accent5"/>
              </a:solidFill>
            </a:endParaRPr>
          </a:p>
        </p:txBody>
      </p:sp>
      <p:pic>
        <p:nvPicPr>
          <p:cNvPr id="4" name="Content Placeholder 3"/>
          <p:cNvPicPr>
            <a:picLocks noGrp="1" noChangeAspect="1"/>
          </p:cNvPicPr>
          <p:nvPr>
            <p:ph idx="1"/>
          </p:nvPr>
        </p:nvPicPr>
        <p:blipFill>
          <a:blip r:embed="rId2"/>
          <a:srcRect l="4105" r="4105"/>
          <a:stretch>
            <a:fillRect/>
          </a:stretch>
        </p:blipFill>
        <p:spPr>
          <a:xfrm>
            <a:off x="829791" y="1428181"/>
            <a:ext cx="7556500" cy="4144963"/>
          </a:xfrm>
        </p:spPr>
      </p:pic>
    </p:spTree>
    <p:extLst>
      <p:ext uri="{BB962C8B-B14F-4D97-AF65-F5344CB8AC3E}">
        <p14:creationId xmlns:p14="http://schemas.microsoft.com/office/powerpoint/2010/main" val="15767588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The function of the ‘regulatory state’ is to manage risk, rather than to redress market failure</a:t>
            </a:r>
          </a:p>
          <a:p>
            <a:pPr marL="457200" indent="-457200">
              <a:buFont typeface="+mj-lt"/>
              <a:buAutoNum type="arabicPeriod"/>
            </a:pPr>
            <a:r>
              <a:rPr lang="en-US" dirty="0" smtClean="0"/>
              <a:t>How do regulators employ risk management ideas to manage expectations about their accountability and </a:t>
            </a:r>
            <a:r>
              <a:rPr lang="en-US" dirty="0" smtClean="0"/>
              <a:t>legitimacy?</a:t>
            </a:r>
            <a:endParaRPr lang="en-US" dirty="0" smtClean="0"/>
          </a:p>
          <a:p>
            <a:pPr marL="457200" indent="-457200">
              <a:buFont typeface="+mj-lt"/>
              <a:buAutoNum type="arabicPeriod"/>
            </a:pPr>
            <a:r>
              <a:rPr lang="en-US" dirty="0" smtClean="0"/>
              <a:t>A ‘preventive’ state is emerging, for which ‘design’ is an attractive strategy of control</a:t>
            </a:r>
          </a:p>
          <a:p>
            <a:pPr marL="457200" indent="-457200">
              <a:buFont typeface="+mj-lt"/>
              <a:buAutoNum type="arabicPeriod"/>
            </a:pPr>
            <a:r>
              <a:rPr lang="en-US" dirty="0" smtClean="0"/>
              <a:t>Are these strategies consistent with liberal democracy?</a:t>
            </a:r>
            <a:endParaRPr lang="en-US" dirty="0"/>
          </a:p>
        </p:txBody>
      </p:sp>
    </p:spTree>
    <p:extLst>
      <p:ext uri="{BB962C8B-B14F-4D97-AF65-F5344CB8AC3E}">
        <p14:creationId xmlns:p14="http://schemas.microsoft.com/office/powerpoint/2010/main" val="34370425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  The rise of the regulatory state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smtClean="0"/>
              <a:t>regulatory </a:t>
            </a:r>
            <a:r>
              <a:rPr lang="en-US" dirty="0" smtClean="0"/>
              <a:t>state as an analytical construct with three identifying features (contrast with the ‘welfare state’):</a:t>
            </a:r>
          </a:p>
          <a:p>
            <a:pPr marL="457200" indent="-457200">
              <a:buFont typeface="+mj-lt"/>
              <a:buAutoNum type="arabicPeriod"/>
            </a:pPr>
            <a:r>
              <a:rPr lang="en-US" dirty="0" smtClean="0"/>
              <a:t>Institutional structure: highly fragmented</a:t>
            </a:r>
          </a:p>
          <a:p>
            <a:pPr marL="457200" indent="-457200">
              <a:buFont typeface="+mj-lt"/>
              <a:buAutoNum type="arabicPeriod"/>
            </a:pPr>
            <a:r>
              <a:rPr lang="en-US" dirty="0"/>
              <a:t>C</a:t>
            </a:r>
            <a:r>
              <a:rPr lang="en-US" dirty="0" smtClean="0"/>
              <a:t>ore functions: regulation and oversight rather than direct service provision</a:t>
            </a:r>
          </a:p>
          <a:p>
            <a:pPr marL="457200" indent="-457200">
              <a:buFont typeface="+mj-lt"/>
              <a:buAutoNum type="arabicPeriod"/>
            </a:pPr>
            <a:r>
              <a:rPr lang="en-US" dirty="0" smtClean="0"/>
              <a:t>Strategies of control: formal and rule based rather than bureaucratic fiat</a:t>
            </a:r>
          </a:p>
          <a:p>
            <a:r>
              <a:rPr lang="en-US" dirty="0" smtClean="0"/>
              <a:t>State intervention in market justified to redress market failure understood in terms of economic </a:t>
            </a:r>
            <a:r>
              <a:rPr lang="en-US" dirty="0" smtClean="0"/>
              <a:t>theory</a:t>
            </a:r>
            <a:endParaRPr lang="en-US" dirty="0" smtClean="0"/>
          </a:p>
          <a:p>
            <a:r>
              <a:rPr lang="en-US" dirty="0" smtClean="0"/>
              <a:t>Allegedly no ‘democratic deficit’ because redistributive matters left to political decision-makers rather than independent regulators</a:t>
            </a:r>
            <a:endParaRPr lang="en-US" dirty="0"/>
          </a:p>
        </p:txBody>
      </p:sp>
    </p:spTree>
    <p:extLst>
      <p:ext uri="{BB962C8B-B14F-4D97-AF65-F5344CB8AC3E}">
        <p14:creationId xmlns:p14="http://schemas.microsoft.com/office/powerpoint/2010/main" val="228366826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1.2	The regulatory state as risk manager</a:t>
            </a:r>
            <a:endParaRPr lang="en-US" sz="3000" dirty="0"/>
          </a:p>
        </p:txBody>
      </p:sp>
      <p:sp>
        <p:nvSpPr>
          <p:cNvPr id="3" name="Content Placeholder 2"/>
          <p:cNvSpPr>
            <a:spLocks noGrp="1"/>
          </p:cNvSpPr>
          <p:nvPr>
            <p:ph idx="1"/>
          </p:nvPr>
        </p:nvSpPr>
        <p:spPr/>
        <p:txBody>
          <a:bodyPr>
            <a:normAutofit fontScale="70000" lnSpcReduction="20000"/>
          </a:bodyPr>
          <a:lstStyle/>
          <a:p>
            <a:r>
              <a:rPr lang="en-US" dirty="0" smtClean="0"/>
              <a:t>What is meant by ‘risk’?</a:t>
            </a:r>
          </a:p>
          <a:p>
            <a:r>
              <a:rPr lang="en-US" dirty="0" smtClean="0"/>
              <a:t>Consider a proposal to purify a local water supply using a new technological method, but fears that this may generate various ‘risks’ including a loss of fish (Allhoff 2009)</a:t>
            </a:r>
          </a:p>
          <a:p>
            <a:r>
              <a:rPr lang="en-US" dirty="0" smtClean="0"/>
              <a:t>Risk as:</a:t>
            </a:r>
          </a:p>
          <a:p>
            <a:pPr marL="457200" indent="-457200">
              <a:buFont typeface="+mj-lt"/>
              <a:buAutoNum type="arabicPeriod"/>
            </a:pPr>
            <a:r>
              <a:rPr lang="en-US" dirty="0" smtClean="0"/>
              <a:t>The loss of fish</a:t>
            </a:r>
          </a:p>
          <a:p>
            <a:pPr marL="457200" indent="-457200">
              <a:buFont typeface="+mj-lt"/>
              <a:buAutoNum type="arabicPeriod"/>
            </a:pPr>
            <a:r>
              <a:rPr lang="en-US" dirty="0" smtClean="0"/>
              <a:t>The cause of loss of the fish</a:t>
            </a:r>
          </a:p>
          <a:p>
            <a:pPr marL="457200" indent="-457200">
              <a:buFont typeface="+mj-lt"/>
              <a:buAutoNum type="arabicPeriod"/>
            </a:pPr>
            <a:r>
              <a:rPr lang="en-US" dirty="0" smtClean="0"/>
              <a:t>The likelihood of the loss of the fish</a:t>
            </a:r>
          </a:p>
          <a:p>
            <a:pPr marL="457200" indent="-457200">
              <a:buFont typeface="+mj-lt"/>
              <a:buAutoNum type="arabicPeriod"/>
            </a:pPr>
            <a:r>
              <a:rPr lang="en-US" dirty="0" smtClean="0"/>
              <a:t>The expected outcome of the proposal</a:t>
            </a:r>
          </a:p>
          <a:p>
            <a:r>
              <a:rPr lang="en-US" dirty="0" smtClean="0"/>
              <a:t>Standard use of risk in professional analysis: a quantitative conception of risk denoted by a numerical representation of severity of an unwanted event obtained by multiplying the anticipated impact of an unwanted event with a measure of its disvalue</a:t>
            </a:r>
            <a:endParaRPr lang="en-US" dirty="0"/>
          </a:p>
        </p:txBody>
      </p:sp>
    </p:spTree>
    <p:extLst>
      <p:ext uri="{BB962C8B-B14F-4D97-AF65-F5344CB8AC3E}">
        <p14:creationId xmlns:p14="http://schemas.microsoft.com/office/powerpoint/2010/main" val="29495194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The </a:t>
            </a:r>
            <a:r>
              <a:rPr lang="en-US" sz="3000" dirty="0"/>
              <a:t>regulatory state as risk manager</a:t>
            </a:r>
          </a:p>
        </p:txBody>
      </p:sp>
      <p:sp>
        <p:nvSpPr>
          <p:cNvPr id="3" name="Content Placeholder 2"/>
          <p:cNvSpPr>
            <a:spLocks noGrp="1"/>
          </p:cNvSpPr>
          <p:nvPr>
            <p:ph idx="1"/>
          </p:nvPr>
        </p:nvSpPr>
        <p:spPr/>
        <p:txBody>
          <a:bodyPr/>
          <a:lstStyle/>
          <a:p>
            <a:r>
              <a:rPr lang="en-US" dirty="0" smtClean="0"/>
              <a:t>Mike Power (2004) – argues that the concept of risk and the practice and discourse of risk management has so extensively infused organisational life that the management of both private and public sector organisations is increasingly understood and operationalised through the language of risk and risk management</a:t>
            </a:r>
          </a:p>
          <a:p>
            <a:r>
              <a:rPr lang="en-US" dirty="0" smtClean="0"/>
              <a:t>Merely a linguistic turn?</a:t>
            </a:r>
          </a:p>
          <a:p>
            <a:r>
              <a:rPr lang="en-US" dirty="0" smtClean="0"/>
              <a:t>Or a substantive shift, with significant political, social and legal consequences?</a:t>
            </a:r>
            <a:endParaRPr lang="en-US" dirty="0"/>
          </a:p>
        </p:txBody>
      </p:sp>
    </p:spTree>
    <p:extLst>
      <p:ext uri="{BB962C8B-B14F-4D97-AF65-F5344CB8AC3E}">
        <p14:creationId xmlns:p14="http://schemas.microsoft.com/office/powerpoint/2010/main" val="13356811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 substantive shift?</a:t>
            </a:r>
            <a:endParaRPr lang="en-US" sz="3200" dirty="0"/>
          </a:p>
        </p:txBody>
      </p:sp>
      <p:sp>
        <p:nvSpPr>
          <p:cNvPr id="3" name="Content Placeholder 2"/>
          <p:cNvSpPr>
            <a:spLocks noGrp="1"/>
          </p:cNvSpPr>
          <p:nvPr>
            <p:ph idx="1"/>
          </p:nvPr>
        </p:nvSpPr>
        <p:spPr/>
        <p:txBody>
          <a:bodyPr/>
          <a:lstStyle/>
          <a:p>
            <a:r>
              <a:rPr lang="en-US" dirty="0" smtClean="0"/>
              <a:t>Rooted in different disciplinary origins: market failure rooted in neoclassical economics, risk analyses rooted in the statistical sciences</a:t>
            </a:r>
          </a:p>
          <a:p>
            <a:r>
              <a:rPr lang="en-US" dirty="0" smtClean="0"/>
              <a:t>Evoke distinct debates and understandings about the public interest in regulation</a:t>
            </a:r>
          </a:p>
          <a:p>
            <a:r>
              <a:rPr lang="en-US" dirty="0" smtClean="0"/>
              <a:t>Market failure justifications much more limited than risk management justifications, unable to capture the moral dimension associated with wrongful harm-causing (cf risk management discourse more ‘universal’)</a:t>
            </a:r>
          </a:p>
          <a:p>
            <a:endParaRPr lang="en-US" dirty="0"/>
          </a:p>
        </p:txBody>
      </p:sp>
    </p:spTree>
    <p:extLst>
      <p:ext uri="{BB962C8B-B14F-4D97-AF65-F5344CB8AC3E}">
        <p14:creationId xmlns:p14="http://schemas.microsoft.com/office/powerpoint/2010/main" val="27260491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1.3 The management of risk and the politics of responsibility</a:t>
            </a:r>
            <a:endParaRPr lang="en-US" sz="3000" dirty="0"/>
          </a:p>
        </p:txBody>
      </p:sp>
      <p:sp>
        <p:nvSpPr>
          <p:cNvPr id="3" name="Content Placeholder 2"/>
          <p:cNvSpPr>
            <a:spLocks noGrp="1"/>
          </p:cNvSpPr>
          <p:nvPr>
            <p:ph idx="1"/>
          </p:nvPr>
        </p:nvSpPr>
        <p:spPr/>
        <p:txBody>
          <a:bodyPr>
            <a:normAutofit fontScale="62500" lnSpcReduction="20000"/>
          </a:bodyPr>
          <a:lstStyle/>
          <a:p>
            <a:r>
              <a:rPr lang="en-US" dirty="0" smtClean="0"/>
              <a:t>What are the implications of a substantive shift to regulation as risk management?</a:t>
            </a:r>
          </a:p>
          <a:p>
            <a:pPr marL="457200" indent="-457200">
              <a:buFont typeface="+mj-lt"/>
              <a:buAutoNum type="arabicPeriod"/>
            </a:pPr>
            <a:r>
              <a:rPr lang="en-US" dirty="0" smtClean="0"/>
              <a:t>Regulators make choices affecting collective welfare</a:t>
            </a:r>
          </a:p>
          <a:p>
            <a:pPr marL="457200" indent="-457200">
              <a:buFont typeface="+mj-lt"/>
              <a:buAutoNum type="arabicPeriod"/>
            </a:pPr>
            <a:r>
              <a:rPr lang="en-US" dirty="0" smtClean="0"/>
              <a:t>Market failure frames choice as state vs market.  Risk management frames choices in terms of our risk appetite and how we respond to various risks</a:t>
            </a:r>
          </a:p>
          <a:p>
            <a:pPr marL="457200" indent="-457200">
              <a:buFont typeface="+mj-lt"/>
              <a:buAutoNum type="arabicPeriod"/>
            </a:pPr>
            <a:r>
              <a:rPr lang="en-US" dirty="0" smtClean="0"/>
              <a:t>Reminds us of the width of the discretionary power of regulators in making decisions about social risk, thereby highlighting the need for accountability and legitimacy</a:t>
            </a:r>
          </a:p>
          <a:p>
            <a:pPr marL="457200" indent="-457200">
              <a:buFont typeface="+mj-lt"/>
              <a:buAutoNum type="arabicPeriod"/>
            </a:pPr>
            <a:r>
              <a:rPr lang="en-US" dirty="0" smtClean="0"/>
              <a:t>Risk discourse and management as a legitimation device through which regulators seek to manage public and stakeholder expectations about their responsibility for managing risk (Julia Black 2011)</a:t>
            </a:r>
          </a:p>
          <a:p>
            <a:pPr marL="457200" indent="-457200">
              <a:buFont typeface="+mj-lt"/>
              <a:buAutoNum type="arabicPeriod"/>
            </a:pPr>
            <a:r>
              <a:rPr lang="en-US" dirty="0" smtClean="0"/>
              <a:t>Defensive use of risk management discourse in commercial sphere, where choice is portrayed as that of ‘prosperity vs protection’ cf</a:t>
            </a:r>
          </a:p>
          <a:p>
            <a:pPr marL="457200" indent="-457200">
              <a:buFont typeface="+mj-lt"/>
              <a:buAutoNum type="arabicPeriod"/>
            </a:pPr>
            <a:r>
              <a:rPr lang="en-US" dirty="0" smtClean="0"/>
              <a:t>Pro-active use of risk management discourse for risks of violent attack and/or catastrophic and irreversible harm to justify more intrusive, aggressive intervention.  Choice portrayed is that of ‘safety vs </a:t>
            </a:r>
            <a:r>
              <a:rPr lang="en-US" dirty="0" smtClean="0"/>
              <a:t>danger’ </a:t>
            </a:r>
            <a:r>
              <a:rPr lang="en-US" dirty="0" smtClean="0"/>
              <a:t>– much more receptive to heavy-handed intervention.</a:t>
            </a:r>
          </a:p>
          <a:p>
            <a:endParaRPr lang="en-US" dirty="0"/>
          </a:p>
        </p:txBody>
      </p:sp>
    </p:spTree>
    <p:extLst>
      <p:ext uri="{BB962C8B-B14F-4D97-AF65-F5344CB8AC3E}">
        <p14:creationId xmlns:p14="http://schemas.microsoft.com/office/powerpoint/2010/main" val="8312230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736</TotalTime>
  <Words>2121</Words>
  <Application>Microsoft Macintosh PowerPoint</Application>
  <PresentationFormat>On-screen Show (4:3)</PresentationFormat>
  <Paragraphs>132</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Advantage</vt:lpstr>
      <vt:lpstr>The Regulatory State, The Management of Risk and Preventive Justice by Design Karen Yeung Director, Centre for Technology, Ethics, Law &amp; Society (TELOS), The Dickson Poon School of Law, King’s College London  </vt:lpstr>
      <vt:lpstr>PowerPoint Presentation</vt:lpstr>
      <vt:lpstr>  </vt:lpstr>
      <vt:lpstr>Structure</vt:lpstr>
      <vt:lpstr>1.1  The rise of the regulatory state</vt:lpstr>
      <vt:lpstr>1.2 The regulatory state as risk manager</vt:lpstr>
      <vt:lpstr>The regulatory state as risk manager</vt:lpstr>
      <vt:lpstr>A substantive shift?</vt:lpstr>
      <vt:lpstr>1.3 The management of risk and the politics of responsibility</vt:lpstr>
      <vt:lpstr>2. Precautionary risk management, public protection and the preventive turn</vt:lpstr>
      <vt:lpstr>2.1  The precautionary principle and the politics of fear</vt:lpstr>
      <vt:lpstr>2.2  The emergence of the preventive state</vt:lpstr>
      <vt:lpstr>2.3  The techniques of the preventive state</vt:lpstr>
      <vt:lpstr>The treatment of error</vt:lpstr>
      <vt:lpstr>Design as a preventive regulatory instrument</vt:lpstr>
      <vt:lpstr>Design as a regulatory instrument</vt:lpstr>
      <vt:lpstr>Design as a preventive regulatory instrument</vt:lpstr>
      <vt:lpstr>Action-forcing design</vt:lpstr>
      <vt:lpstr>Traditional law vs action-forcing design</vt:lpstr>
      <vt:lpstr>But…</vt:lpstr>
      <vt:lpstr>3. Preventive justice and the limits of design </vt:lpstr>
      <vt:lpstr>3.1 Developing a conceptual framework</vt:lpstr>
      <vt:lpstr>3.2 Ashworth &amp; Zedner (2014)</vt:lpstr>
      <vt:lpstr>3.3  Moral bioenhancement as a hypothetical case study</vt:lpstr>
      <vt:lpstr>Compulsory moral bioenhancement</vt:lpstr>
      <vt:lpstr>A right to cognitive liberty?</vt:lpstr>
      <vt:lpstr>4. Conclusion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Start-Ed Programme</dc:title>
  <dc:creator>Yeung, Karen</dc:creator>
  <cp:lastModifiedBy>Yeung, Karen</cp:lastModifiedBy>
  <cp:revision>37</cp:revision>
  <cp:lastPrinted>2015-02-17T13:54:15Z</cp:lastPrinted>
  <dcterms:created xsi:type="dcterms:W3CDTF">2014-09-10T14:03:38Z</dcterms:created>
  <dcterms:modified xsi:type="dcterms:W3CDTF">2015-02-17T13:54:18Z</dcterms:modified>
</cp:coreProperties>
</file>