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0" r:id="rId4"/>
    <p:sldId id="262" r:id="rId5"/>
    <p:sldId id="263" r:id="rId6"/>
    <p:sldId id="259" r:id="rId7"/>
    <p:sldId id="264" r:id="rId8"/>
    <p:sldId id="265" r:id="rId9"/>
    <p:sldId id="268" r:id="rId10"/>
    <p:sldId id="267" r:id="rId11"/>
    <p:sldId id="266" r:id="rId12"/>
    <p:sldId id="269" r:id="rId13"/>
    <p:sldId id="270" r:id="rId14"/>
    <p:sldId id="271" r:id="rId15"/>
    <p:sldId id="272" r:id="rId16"/>
    <p:sldId id="273" r:id="rId17"/>
    <p:sldId id="274" r:id="rId18"/>
    <p:sldId id="275"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3B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4" d="100"/>
          <a:sy n="64" d="100"/>
        </p:scale>
        <p:origin x="1340"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2AA22A6-C91B-BA4F-B588-08D088175C50}" type="datetimeFigureOut">
              <a:rPr lang="en-US" smtClean="0"/>
              <a:t>9/18/2017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3804905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AA22A6-C91B-BA4F-B588-08D088175C50}" type="datetimeFigureOut">
              <a:rPr lang="en-US" smtClean="0"/>
              <a:t>9/18/2017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26532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AA22A6-C91B-BA4F-B588-08D088175C50}" type="datetimeFigureOut">
              <a:rPr lang="en-US" smtClean="0"/>
              <a:t>9/18/2017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3465284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AA22A6-C91B-BA4F-B588-08D088175C50}" type="datetimeFigureOut">
              <a:rPr lang="en-US" smtClean="0"/>
              <a:t>9/18/2017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2637242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2AA22A6-C91B-BA4F-B588-08D088175C50}" type="datetimeFigureOut">
              <a:rPr lang="en-US" smtClean="0"/>
              <a:t>9/18/2017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503487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2AA22A6-C91B-BA4F-B588-08D088175C50}" type="datetimeFigureOut">
              <a:rPr lang="en-US" smtClean="0"/>
              <a:t>9/18/2017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1858865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2AA22A6-C91B-BA4F-B588-08D088175C50}" type="datetimeFigureOut">
              <a:rPr lang="en-US" smtClean="0"/>
              <a:t>9/18/2017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352575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2AA22A6-C91B-BA4F-B588-08D088175C50}" type="datetimeFigureOut">
              <a:rPr lang="en-US" smtClean="0"/>
              <a:t>9/18/2017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3337895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A22A6-C91B-BA4F-B588-08D088175C50}" type="datetimeFigureOut">
              <a:rPr lang="en-US" smtClean="0"/>
              <a:t>9/18/2017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1179410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2AA22A6-C91B-BA4F-B588-08D088175C50}" type="datetimeFigureOut">
              <a:rPr lang="en-US" smtClean="0"/>
              <a:t>9/18/2017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118286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2AA22A6-C91B-BA4F-B588-08D088175C50}" type="datetimeFigureOut">
              <a:rPr lang="en-US" smtClean="0"/>
              <a:t>9/18/2017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2D5C76-387C-DE42-BC38-B87676BED7A9}" type="slidenum">
              <a:rPr lang="en-US" smtClean="0"/>
              <a:t>‹#›</a:t>
            </a:fld>
            <a:endParaRPr lang="en-US"/>
          </a:p>
        </p:txBody>
      </p:sp>
    </p:spTree>
    <p:extLst>
      <p:ext uri="{BB962C8B-B14F-4D97-AF65-F5344CB8AC3E}">
        <p14:creationId xmlns:p14="http://schemas.microsoft.com/office/powerpoint/2010/main" val="3715635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A22A6-C91B-BA4F-B588-08D088175C50}" type="datetimeFigureOut">
              <a:rPr lang="en-US" smtClean="0"/>
              <a:t>9/18/2017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D5C76-387C-DE42-BC38-B87676BED7A9}" type="slidenum">
              <a:rPr lang="en-US" smtClean="0"/>
              <a:t>‹#›</a:t>
            </a:fld>
            <a:endParaRPr lang="en-US"/>
          </a:p>
        </p:txBody>
      </p:sp>
    </p:spTree>
    <p:extLst>
      <p:ext uri="{BB962C8B-B14F-4D97-AF65-F5344CB8AC3E}">
        <p14:creationId xmlns:p14="http://schemas.microsoft.com/office/powerpoint/2010/main" val="3778810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5"/>
            <a:ext cx="6306366" cy="1755775"/>
          </a:xfrm>
        </p:spPr>
        <p:txBody>
          <a:bodyPr>
            <a:normAutofit fontScale="90000"/>
          </a:bodyPr>
          <a:lstStyle/>
          <a:p>
            <a:r>
              <a:rPr lang="en-GB" dirty="0"/>
              <a:t>Who cares for Elderly Women in Africa: Reflections on research findings </a:t>
            </a:r>
            <a:endParaRPr lang="en-US" dirty="0"/>
          </a:p>
        </p:txBody>
      </p:sp>
      <p:sp>
        <p:nvSpPr>
          <p:cNvPr id="3" name="Subtitle 2"/>
          <p:cNvSpPr>
            <a:spLocks noGrp="1"/>
          </p:cNvSpPr>
          <p:nvPr>
            <p:ph type="subTitle" idx="1"/>
          </p:nvPr>
        </p:nvSpPr>
        <p:spPr/>
        <p:txBody>
          <a:bodyPr/>
          <a:lstStyle/>
          <a:p>
            <a:r>
              <a:rPr lang="en-US"/>
              <a:t> </a:t>
            </a:r>
            <a:endParaRPr lang="en-US" dirty="0"/>
          </a:p>
          <a:p>
            <a:endParaRPr lang="en-US" dirty="0"/>
          </a:p>
        </p:txBody>
      </p:sp>
      <p:sp>
        <p:nvSpPr>
          <p:cNvPr id="4" name="TextBox 3"/>
          <p:cNvSpPr txBox="1"/>
          <p:nvPr/>
        </p:nvSpPr>
        <p:spPr>
          <a:xfrm>
            <a:off x="0" y="6392054"/>
            <a:ext cx="9171610" cy="493584"/>
          </a:xfrm>
          <a:prstGeom prst="rect">
            <a:avLst/>
          </a:prstGeom>
          <a:solidFill>
            <a:srgbClr val="1CA3B3"/>
          </a:solidFill>
        </p:spPr>
        <p:txBody>
          <a:bodyPr wrap="square" rtlCol="0">
            <a:spAutoFit/>
          </a:bodyPr>
          <a:lstStyle/>
          <a:p>
            <a:endParaRPr lang="en-US" dirty="0"/>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3785" y1="82895" x2="23785" y2="82895"/>
                        <a14:foregroundMark x1="15090" y1="46711" x2="15090" y2="46711"/>
                        <a14:foregroundMark x1="15090" y1="67105" x2="15090" y2="67105"/>
                        <a14:foregroundMark x1="23274" y1="57895" x2="23274" y2="57895"/>
                        <a14:foregroundMark x1="27877" y1="63816" x2="27877" y2="63816"/>
                        <a14:foregroundMark x1="25831" y1="71711" x2="25831" y2="71711"/>
                        <a14:foregroundMark x1="48849" y1="57895" x2="48849" y2="57895"/>
                        <a14:foregroundMark x1="59335" y1="55263" x2="59335" y2="55263"/>
                        <a14:foregroundMark x1="64706" y1="62500" x2="64706" y2="62500"/>
                        <a14:foregroundMark x1="59847" y1="82237" x2="59847" y2="82237"/>
                        <a14:foregroundMark x1="61637" y1="80263" x2="61637" y2="80263"/>
                        <a14:foregroundMark x1="70844" y1="55921" x2="70844" y2="55921"/>
                        <a14:foregroundMark x1="82097" y1="58553" x2="82097" y2="58553"/>
                        <a14:foregroundMark x1="85166" y1="65132" x2="85166" y2="65132"/>
                      </a14:backgroundRemoval>
                    </a14:imgEffect>
                  </a14:imgLayer>
                </a14:imgProps>
              </a:ext>
            </a:extLst>
          </a:blip>
          <a:srcRect l="9765" t="42643" r="6555" b="11586"/>
          <a:stretch/>
        </p:blipFill>
        <p:spPr>
          <a:xfrm>
            <a:off x="6992166" y="6432361"/>
            <a:ext cx="2001706" cy="425639"/>
          </a:xfrm>
          <a:prstGeom prst="rect">
            <a:avLst/>
          </a:prstGeom>
        </p:spPr>
      </p:pic>
      <p:pic>
        <p:nvPicPr>
          <p:cNvPr id="7" name="Picture 6"/>
          <p:cNvPicPr>
            <a:picLocks noChangeAspect="1"/>
          </p:cNvPicPr>
          <p:nvPr/>
        </p:nvPicPr>
        <p:blipFill>
          <a:blip r:embed="rId4"/>
          <a:stretch>
            <a:fillRect/>
          </a:stretch>
        </p:blipFill>
        <p:spPr>
          <a:xfrm>
            <a:off x="7263871" y="106676"/>
            <a:ext cx="1803743" cy="221967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5874" y="4408219"/>
            <a:ext cx="1719736" cy="1719736"/>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5387" y="2651138"/>
            <a:ext cx="1820710" cy="1492982"/>
          </a:xfrm>
          <a:prstGeom prst="rect">
            <a:avLst/>
          </a:prstGeom>
        </p:spPr>
      </p:pic>
    </p:spTree>
    <p:extLst>
      <p:ext uri="{BB962C8B-B14F-4D97-AF65-F5344CB8AC3E}">
        <p14:creationId xmlns:p14="http://schemas.microsoft.com/office/powerpoint/2010/main" val="1175615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Renaming </a:t>
            </a:r>
            <a:endParaRPr lang="en-US" dirty="0"/>
          </a:p>
        </p:txBody>
      </p:sp>
      <p:sp>
        <p:nvSpPr>
          <p:cNvPr id="3" name="Content Placeholder 2"/>
          <p:cNvSpPr>
            <a:spLocks noGrp="1"/>
          </p:cNvSpPr>
          <p:nvPr>
            <p:ph idx="1"/>
          </p:nvPr>
        </p:nvSpPr>
        <p:spPr/>
        <p:txBody>
          <a:bodyPr/>
          <a:lstStyle/>
          <a:p>
            <a:r>
              <a:rPr lang="en-GB" dirty="0"/>
              <a:t>Not adopt ‘husband’ and ‘wife’ </a:t>
            </a:r>
          </a:p>
          <a:p>
            <a:r>
              <a:rPr lang="en-GB" dirty="0"/>
              <a:t>Older woman and younger woman</a:t>
            </a:r>
          </a:p>
          <a:p>
            <a:r>
              <a:rPr lang="en-GB" dirty="0"/>
              <a:t>Divided younger woman into 2 categories</a:t>
            </a:r>
          </a:p>
          <a:p>
            <a:r>
              <a:rPr lang="en-GB" dirty="0"/>
              <a:t>Older younger woman</a:t>
            </a:r>
          </a:p>
          <a:p>
            <a:r>
              <a:rPr lang="en-GB" dirty="0"/>
              <a:t>Younger </a:t>
            </a:r>
            <a:r>
              <a:rPr lang="en-GB" dirty="0" err="1"/>
              <a:t>younger</a:t>
            </a:r>
            <a:r>
              <a:rPr lang="en-GB" dirty="0"/>
              <a:t> woman</a:t>
            </a:r>
          </a:p>
          <a:p>
            <a:endParaRPr lang="en-US" dirty="0"/>
          </a:p>
        </p:txBody>
      </p:sp>
    </p:spTree>
    <p:extLst>
      <p:ext uri="{BB962C8B-B14F-4D97-AF65-F5344CB8AC3E}">
        <p14:creationId xmlns:p14="http://schemas.microsoft.com/office/powerpoint/2010/main" val="3480827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a:t>
            </a:r>
            <a:endParaRPr lang="en-US" dirty="0"/>
          </a:p>
        </p:txBody>
      </p:sp>
      <p:sp>
        <p:nvSpPr>
          <p:cNvPr id="3" name="Content Placeholder 2"/>
          <p:cNvSpPr>
            <a:spLocks noGrp="1"/>
          </p:cNvSpPr>
          <p:nvPr>
            <p:ph idx="1"/>
          </p:nvPr>
        </p:nvSpPr>
        <p:spPr/>
        <p:txBody>
          <a:bodyPr/>
          <a:lstStyle/>
          <a:p>
            <a:r>
              <a:rPr lang="en-GB" dirty="0"/>
              <a:t>Practice still very much in existence </a:t>
            </a:r>
          </a:p>
          <a:p>
            <a:r>
              <a:rPr lang="en-GB" dirty="0"/>
              <a:t>Reasons remain the same – to provide boys to maintain lineage and to secure social status </a:t>
            </a:r>
          </a:p>
          <a:p>
            <a:r>
              <a:rPr lang="en-GB" dirty="0"/>
              <a:t>But clear evidence that it is understood as a way of caring for older women from both interviews with elders and women themselves </a:t>
            </a:r>
          </a:p>
          <a:p>
            <a:r>
              <a:rPr lang="en-GB" dirty="0"/>
              <a:t>Which older women?  Those able to provide </a:t>
            </a:r>
            <a:r>
              <a:rPr lang="en-GB" dirty="0" err="1"/>
              <a:t>bridewealth</a:t>
            </a:r>
            <a:r>
              <a:rPr lang="en-GB" dirty="0"/>
              <a:t> (through husband or themselves)</a:t>
            </a:r>
            <a:endParaRPr lang="en-US" dirty="0"/>
          </a:p>
        </p:txBody>
      </p:sp>
    </p:spTree>
    <p:extLst>
      <p:ext uri="{BB962C8B-B14F-4D97-AF65-F5344CB8AC3E}">
        <p14:creationId xmlns:p14="http://schemas.microsoft.com/office/powerpoint/2010/main" val="1299626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a:t>
            </a:r>
            <a:endParaRPr lang="en-US" dirty="0"/>
          </a:p>
        </p:txBody>
      </p:sp>
      <p:sp>
        <p:nvSpPr>
          <p:cNvPr id="3" name="Content Placeholder 2"/>
          <p:cNvSpPr>
            <a:spLocks noGrp="1"/>
          </p:cNvSpPr>
          <p:nvPr>
            <p:ph idx="1"/>
          </p:nvPr>
        </p:nvSpPr>
        <p:spPr/>
        <p:txBody>
          <a:bodyPr>
            <a:normAutofit fontScale="92500"/>
          </a:bodyPr>
          <a:lstStyle/>
          <a:p>
            <a:r>
              <a:rPr lang="en-GB" dirty="0"/>
              <a:t>Advantages for older woman- she has someone to take on her ‘normal’ wifely responsibilities – including working on family farm while she contributes to resource provision for the household</a:t>
            </a:r>
          </a:p>
          <a:p>
            <a:r>
              <a:rPr lang="en-GB" dirty="0"/>
              <a:t>Work together very happily </a:t>
            </a:r>
          </a:p>
          <a:p>
            <a:r>
              <a:rPr lang="en-GB" dirty="0"/>
              <a:t>Gains children/sons to protect </a:t>
            </a:r>
          </a:p>
          <a:p>
            <a:r>
              <a:rPr lang="en-GB" dirty="0"/>
              <a:t>When unable to work has someone with a recognised role to care for her – not stranger care </a:t>
            </a:r>
          </a:p>
          <a:p>
            <a:endParaRPr lang="en-US" dirty="0"/>
          </a:p>
        </p:txBody>
      </p:sp>
    </p:spTree>
    <p:extLst>
      <p:ext uri="{BB962C8B-B14F-4D97-AF65-F5344CB8AC3E}">
        <p14:creationId xmlns:p14="http://schemas.microsoft.com/office/powerpoint/2010/main" val="1473325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a:t>
            </a:r>
            <a:endParaRPr lang="en-US" dirty="0"/>
          </a:p>
        </p:txBody>
      </p:sp>
      <p:sp>
        <p:nvSpPr>
          <p:cNvPr id="3" name="Content Placeholder 2"/>
          <p:cNvSpPr>
            <a:spLocks noGrp="1"/>
          </p:cNvSpPr>
          <p:nvPr>
            <p:ph idx="1"/>
          </p:nvPr>
        </p:nvSpPr>
        <p:spPr/>
        <p:txBody>
          <a:bodyPr>
            <a:normAutofit fontScale="92500" lnSpcReduction="20000"/>
          </a:bodyPr>
          <a:lstStyle/>
          <a:p>
            <a:r>
              <a:rPr lang="en-GB" dirty="0"/>
              <a:t>Advantages for the younger woman</a:t>
            </a:r>
          </a:p>
          <a:p>
            <a:r>
              <a:rPr lang="en-GB" dirty="0"/>
              <a:t>Depends </a:t>
            </a:r>
            <a:r>
              <a:rPr lang="en-GB" i="1" dirty="0"/>
              <a:t>very much </a:t>
            </a:r>
            <a:r>
              <a:rPr lang="en-GB" dirty="0"/>
              <a:t>on life stage </a:t>
            </a:r>
          </a:p>
          <a:p>
            <a:r>
              <a:rPr lang="en-GB" dirty="0"/>
              <a:t>Gains a recognised position – a ‘wife’/daughter in law – via ceremonies and payment of </a:t>
            </a:r>
            <a:r>
              <a:rPr lang="en-GB" dirty="0" err="1"/>
              <a:t>bridewealth</a:t>
            </a:r>
            <a:r>
              <a:rPr lang="en-GB" dirty="0"/>
              <a:t> not a domestic work</a:t>
            </a:r>
          </a:p>
          <a:p>
            <a:r>
              <a:rPr lang="en-GB" dirty="0"/>
              <a:t>Often already have children – secures her own and her children’s future – through access to bequeathable wealth</a:t>
            </a:r>
          </a:p>
          <a:p>
            <a:r>
              <a:rPr lang="en-GB" dirty="0"/>
              <a:t>Shares work (unevenly) with the older woman </a:t>
            </a:r>
          </a:p>
          <a:p>
            <a:r>
              <a:rPr lang="en-GB" dirty="0"/>
              <a:t>Experiences no domestic violence </a:t>
            </a:r>
          </a:p>
          <a:p>
            <a:endParaRPr lang="en-US" dirty="0"/>
          </a:p>
        </p:txBody>
      </p:sp>
    </p:spTree>
    <p:extLst>
      <p:ext uri="{BB962C8B-B14F-4D97-AF65-F5344CB8AC3E}">
        <p14:creationId xmlns:p14="http://schemas.microsoft.com/office/powerpoint/2010/main" val="541992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a:t>
            </a:r>
            <a:endParaRPr lang="en-US" dirty="0"/>
          </a:p>
        </p:txBody>
      </p:sp>
      <p:sp>
        <p:nvSpPr>
          <p:cNvPr id="3" name="Content Placeholder 2"/>
          <p:cNvSpPr>
            <a:spLocks noGrp="1"/>
          </p:cNvSpPr>
          <p:nvPr>
            <p:ph idx="1"/>
          </p:nvPr>
        </p:nvSpPr>
        <p:spPr/>
        <p:txBody>
          <a:bodyPr>
            <a:normAutofit fontScale="92500" lnSpcReduction="10000"/>
          </a:bodyPr>
          <a:lstStyle/>
          <a:p>
            <a:r>
              <a:rPr lang="en-GB" dirty="0"/>
              <a:t>Some tensions when older woman very elderly and no longer able to ‘provide’ and needs much care – issue of lack of resources/poverty</a:t>
            </a:r>
          </a:p>
          <a:p>
            <a:r>
              <a:rPr lang="en-GB" dirty="0"/>
              <a:t>Many more problems on widow hood – although arrangement clearly recognised and supported by elders and chiefs the bequeathed wealth (land in particular) challenged and some younger women (now older and more vulnerable) are dispossessed.  (Differences between communities)</a:t>
            </a:r>
            <a:endParaRPr lang="en-US" dirty="0"/>
          </a:p>
        </p:txBody>
      </p:sp>
    </p:spTree>
    <p:extLst>
      <p:ext uri="{BB962C8B-B14F-4D97-AF65-F5344CB8AC3E}">
        <p14:creationId xmlns:p14="http://schemas.microsoft.com/office/powerpoint/2010/main" val="3465753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a:t>
            </a:r>
            <a:endParaRPr lang="en-US" dirty="0"/>
          </a:p>
        </p:txBody>
      </p:sp>
      <p:sp>
        <p:nvSpPr>
          <p:cNvPr id="3" name="Content Placeholder 2"/>
          <p:cNvSpPr>
            <a:spLocks noGrp="1"/>
          </p:cNvSpPr>
          <p:nvPr>
            <p:ph idx="1"/>
          </p:nvPr>
        </p:nvSpPr>
        <p:spPr/>
        <p:txBody>
          <a:bodyPr>
            <a:normAutofit fontScale="92500" lnSpcReduction="20000"/>
          </a:bodyPr>
          <a:lstStyle/>
          <a:p>
            <a:r>
              <a:rPr lang="en-GB" dirty="0"/>
              <a:t>Advantages for wider family</a:t>
            </a:r>
          </a:p>
          <a:p>
            <a:endParaRPr lang="en-GB" dirty="0"/>
          </a:p>
          <a:p>
            <a:r>
              <a:rPr lang="en-GB" dirty="0"/>
              <a:t>Daughters/other family members of older woman relieved of responsibility while being able to rely on community support for dispute resolution – do not exercise their rights under Succession Act</a:t>
            </a:r>
          </a:p>
          <a:p>
            <a:endParaRPr lang="en-GB" dirty="0"/>
          </a:p>
          <a:p>
            <a:r>
              <a:rPr lang="en-GB" dirty="0"/>
              <a:t>Younger woman a ‘care worker’ but within the marriage/kinship framework – rewarded through bequeathable property not wages </a:t>
            </a:r>
          </a:p>
          <a:p>
            <a:endParaRPr lang="en-US" dirty="0"/>
          </a:p>
        </p:txBody>
      </p:sp>
    </p:spTree>
    <p:extLst>
      <p:ext uri="{BB962C8B-B14F-4D97-AF65-F5344CB8AC3E}">
        <p14:creationId xmlns:p14="http://schemas.microsoft.com/office/powerpoint/2010/main" val="443746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Implications? </a:t>
            </a:r>
            <a:endParaRPr lang="en-US" dirty="0"/>
          </a:p>
        </p:txBody>
      </p:sp>
      <p:sp>
        <p:nvSpPr>
          <p:cNvPr id="3" name="Content Placeholder 2"/>
          <p:cNvSpPr>
            <a:spLocks noGrp="1"/>
          </p:cNvSpPr>
          <p:nvPr>
            <p:ph idx="1"/>
          </p:nvPr>
        </p:nvSpPr>
        <p:spPr/>
        <p:txBody>
          <a:bodyPr/>
          <a:lstStyle/>
          <a:p>
            <a:r>
              <a:rPr lang="en-GB" dirty="0"/>
              <a:t>Provides care for older women which relieves pressure on other family members</a:t>
            </a:r>
          </a:p>
          <a:p>
            <a:r>
              <a:rPr lang="en-GB" dirty="0"/>
              <a:t>Younger woman in a better position within the legal framework of marriage than within the legal framework of employment –when receive far less social and legal protection </a:t>
            </a:r>
          </a:p>
          <a:p>
            <a:r>
              <a:rPr lang="en-GB" dirty="0"/>
              <a:t>Acts in part as a life course strategy </a:t>
            </a:r>
          </a:p>
          <a:p>
            <a:endParaRPr lang="en-US" dirty="0"/>
          </a:p>
        </p:txBody>
      </p:sp>
    </p:spTree>
    <p:extLst>
      <p:ext uri="{BB962C8B-B14F-4D97-AF65-F5344CB8AC3E}">
        <p14:creationId xmlns:p14="http://schemas.microsoft.com/office/powerpoint/2010/main" val="125574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 saying </a:t>
            </a:r>
            <a:endParaRPr lang="en-US" dirty="0"/>
          </a:p>
        </p:txBody>
      </p:sp>
      <p:sp>
        <p:nvSpPr>
          <p:cNvPr id="3" name="Content Placeholder 2"/>
          <p:cNvSpPr>
            <a:spLocks noGrp="1"/>
          </p:cNvSpPr>
          <p:nvPr>
            <p:ph idx="1"/>
          </p:nvPr>
        </p:nvSpPr>
        <p:spPr/>
        <p:txBody>
          <a:bodyPr>
            <a:normAutofit lnSpcReduction="10000"/>
          </a:bodyPr>
          <a:lstStyle/>
          <a:p>
            <a:r>
              <a:rPr lang="en-GB" dirty="0"/>
              <a:t>That it is an arrangement to be promoted </a:t>
            </a:r>
          </a:p>
          <a:p>
            <a:r>
              <a:rPr lang="en-GB" dirty="0"/>
              <a:t>Doesn’t address any gendered inequalities within ‘marriage’ – it reproduces them or tackle presumptions relating to caring roles within families and communities</a:t>
            </a:r>
          </a:p>
          <a:p>
            <a:r>
              <a:rPr lang="en-GB" dirty="0"/>
              <a:t>Younger women not necessarily freely choosing this arrangement and not necessarily choosing male progenitor although the latter much changed </a:t>
            </a:r>
          </a:p>
          <a:p>
            <a:endParaRPr lang="en-US" dirty="0"/>
          </a:p>
        </p:txBody>
      </p:sp>
    </p:spTree>
    <p:extLst>
      <p:ext uri="{BB962C8B-B14F-4D97-AF65-F5344CB8AC3E}">
        <p14:creationId xmlns:p14="http://schemas.microsoft.com/office/powerpoint/2010/main" val="1015568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Saying </a:t>
            </a:r>
            <a:endParaRPr lang="en-US" dirty="0"/>
          </a:p>
        </p:txBody>
      </p:sp>
      <p:sp>
        <p:nvSpPr>
          <p:cNvPr id="3" name="Content Placeholder 2"/>
          <p:cNvSpPr>
            <a:spLocks noGrp="1"/>
          </p:cNvSpPr>
          <p:nvPr>
            <p:ph idx="1"/>
          </p:nvPr>
        </p:nvSpPr>
        <p:spPr/>
        <p:txBody>
          <a:bodyPr/>
          <a:lstStyle/>
          <a:p>
            <a:r>
              <a:rPr lang="en-GB" dirty="0"/>
              <a:t>Important to study what is happening on the ground in specific contexts </a:t>
            </a:r>
          </a:p>
          <a:p>
            <a:r>
              <a:rPr lang="en-GB" dirty="0"/>
              <a:t>What are the everyday practices of caring</a:t>
            </a:r>
          </a:p>
          <a:p>
            <a:r>
              <a:rPr lang="en-GB" dirty="0"/>
              <a:t>How is it provided, how is it recognised if at all and how rewarded? </a:t>
            </a:r>
          </a:p>
          <a:p>
            <a:r>
              <a:rPr lang="en-GB" dirty="0"/>
              <a:t>To inform ‘top down’ </a:t>
            </a:r>
            <a:r>
              <a:rPr lang="en-GB"/>
              <a:t>policy making</a:t>
            </a:r>
            <a:endParaRPr lang="en-US" dirty="0"/>
          </a:p>
        </p:txBody>
      </p:sp>
    </p:spTree>
    <p:extLst>
      <p:ext uri="{BB962C8B-B14F-4D97-AF65-F5344CB8AC3E}">
        <p14:creationId xmlns:p14="http://schemas.microsoft.com/office/powerpoint/2010/main" val="942612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Policy context – top down </a:t>
            </a:r>
            <a:endParaRPr lang="en-US" dirty="0"/>
          </a:p>
        </p:txBody>
      </p:sp>
      <p:sp>
        <p:nvSpPr>
          <p:cNvPr id="3" name="Content Placeholder 2"/>
          <p:cNvSpPr>
            <a:spLocks noGrp="1"/>
          </p:cNvSpPr>
          <p:nvPr>
            <p:ph idx="1"/>
          </p:nvPr>
        </p:nvSpPr>
        <p:spPr/>
        <p:txBody>
          <a:bodyPr>
            <a:normAutofit/>
          </a:bodyPr>
          <a:lstStyle/>
          <a:p>
            <a:r>
              <a:rPr lang="en-GB" dirty="0"/>
              <a:t>Provided by our participants yesterday</a:t>
            </a:r>
          </a:p>
          <a:p>
            <a:r>
              <a:rPr lang="en-GB" dirty="0"/>
              <a:t>Older citizens recognised as having legal rights</a:t>
            </a:r>
          </a:p>
          <a:p>
            <a:r>
              <a:rPr lang="en-GB" dirty="0"/>
              <a:t>African family </a:t>
            </a:r>
          </a:p>
          <a:p>
            <a:pPr marL="0" indent="0">
              <a:buNone/>
            </a:pPr>
            <a:r>
              <a:rPr lang="en-GB" dirty="0"/>
              <a:t>Importance: promote and strengthen its role in the care of older members</a:t>
            </a:r>
          </a:p>
          <a:p>
            <a:pPr marL="0" indent="0">
              <a:buNone/>
            </a:pPr>
            <a:r>
              <a:rPr lang="en-GB" dirty="0"/>
              <a:t>Resilience:  need for social welfare including access to forms of informal social security and social protection to bolster family support. </a:t>
            </a:r>
            <a:endParaRPr lang="en-US" dirty="0"/>
          </a:p>
        </p:txBody>
      </p:sp>
    </p:spTree>
    <p:extLst>
      <p:ext uri="{BB962C8B-B14F-4D97-AF65-F5344CB8AC3E}">
        <p14:creationId xmlns:p14="http://schemas.microsoft.com/office/powerpoint/2010/main" val="2241414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Gender issues </a:t>
            </a:r>
            <a:endParaRPr lang="en-US" dirty="0"/>
          </a:p>
        </p:txBody>
      </p:sp>
      <p:sp>
        <p:nvSpPr>
          <p:cNvPr id="4" name="Content Placeholder 3"/>
          <p:cNvSpPr>
            <a:spLocks noGrp="1"/>
          </p:cNvSpPr>
          <p:nvPr>
            <p:ph idx="1"/>
          </p:nvPr>
        </p:nvSpPr>
        <p:spPr/>
        <p:txBody>
          <a:bodyPr>
            <a:normAutofit fontScale="92500"/>
          </a:bodyPr>
          <a:lstStyle/>
          <a:p>
            <a:r>
              <a:rPr lang="en-GB" dirty="0"/>
              <a:t>Older women the largest constituency and  disproportionately affected by negative changes -take on care and support for the terminally ill and children orphaned by the AIDs pandemic</a:t>
            </a:r>
          </a:p>
          <a:p>
            <a:r>
              <a:rPr lang="en-GB" dirty="0"/>
              <a:t>Most disadvantaged, subjected to abuse with little ability to sustain themselves due to lack of property rights on widowhood or divorce</a:t>
            </a:r>
          </a:p>
          <a:p>
            <a:r>
              <a:rPr lang="en-GB" dirty="0"/>
              <a:t>Vulnerability of older men without family support is also recognised </a:t>
            </a:r>
            <a:endParaRPr lang="en-US" dirty="0"/>
          </a:p>
        </p:txBody>
      </p:sp>
    </p:spTree>
    <p:extLst>
      <p:ext uri="{BB962C8B-B14F-4D97-AF65-F5344CB8AC3E}">
        <p14:creationId xmlns:p14="http://schemas.microsoft.com/office/powerpoint/2010/main" val="491446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Gender and caring </a:t>
            </a:r>
            <a:endParaRPr lang="en-US" dirty="0"/>
          </a:p>
        </p:txBody>
      </p:sp>
      <p:sp>
        <p:nvSpPr>
          <p:cNvPr id="3" name="Content Placeholder 2"/>
          <p:cNvSpPr>
            <a:spLocks noGrp="1"/>
          </p:cNvSpPr>
          <p:nvPr>
            <p:ph idx="1"/>
          </p:nvPr>
        </p:nvSpPr>
        <p:spPr/>
        <p:txBody>
          <a:bodyPr/>
          <a:lstStyle/>
          <a:p>
            <a:r>
              <a:rPr lang="en-GB" dirty="0"/>
              <a:t>What is the effect on women of caring responsibilities within the family? </a:t>
            </a:r>
          </a:p>
          <a:p>
            <a:r>
              <a:rPr lang="en-GB" dirty="0"/>
              <a:t>Is the labour of caring as an activity recognised? </a:t>
            </a:r>
          </a:p>
          <a:p>
            <a:r>
              <a:rPr lang="en-GB" dirty="0"/>
              <a:t>Caring for a larger cohort of much older people for instance? </a:t>
            </a:r>
          </a:p>
          <a:p>
            <a:r>
              <a:rPr lang="en-GB" dirty="0"/>
              <a:t>Who is going to do this, in what context, with access to what resources? </a:t>
            </a:r>
            <a:endParaRPr lang="en-US" dirty="0"/>
          </a:p>
        </p:txBody>
      </p:sp>
    </p:spTree>
    <p:extLst>
      <p:ext uri="{BB962C8B-B14F-4D97-AF65-F5344CB8AC3E}">
        <p14:creationId xmlns:p14="http://schemas.microsoft.com/office/powerpoint/2010/main" val="2214733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Sustainable Development Goal</a:t>
            </a:r>
            <a:endParaRPr lang="en-US" dirty="0"/>
          </a:p>
        </p:txBody>
      </p:sp>
      <p:sp>
        <p:nvSpPr>
          <p:cNvPr id="3" name="Content Placeholder 2"/>
          <p:cNvSpPr>
            <a:spLocks noGrp="1"/>
          </p:cNvSpPr>
          <p:nvPr>
            <p:ph idx="1"/>
          </p:nvPr>
        </p:nvSpPr>
        <p:spPr/>
        <p:txBody>
          <a:bodyPr>
            <a:normAutofit/>
          </a:bodyPr>
          <a:lstStyle/>
          <a:p>
            <a:r>
              <a:rPr lang="en-GB" i="1" dirty="0"/>
              <a:t>Recognize and value unpaid care and domestic work through the provision of public services, infrastructure and social protection policies and the promotion of shared responsibility within the household and the family as nationally appropriate</a:t>
            </a:r>
          </a:p>
          <a:p>
            <a:r>
              <a:rPr lang="en-GB" dirty="0"/>
              <a:t>recognise, reduce and redistribute </a:t>
            </a:r>
          </a:p>
          <a:p>
            <a:r>
              <a:rPr lang="en-GB" dirty="0"/>
              <a:t>public and private </a:t>
            </a:r>
            <a:endParaRPr lang="en-US" dirty="0"/>
          </a:p>
        </p:txBody>
      </p:sp>
    </p:spTree>
    <p:extLst>
      <p:ext uri="{BB962C8B-B14F-4D97-AF65-F5344CB8AC3E}">
        <p14:creationId xmlns:p14="http://schemas.microsoft.com/office/powerpoint/2010/main" val="63594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Caring</a:t>
            </a:r>
            <a:endParaRPr lang="en-US" dirty="0"/>
          </a:p>
        </p:txBody>
      </p:sp>
      <p:sp>
        <p:nvSpPr>
          <p:cNvPr id="3" name="Content Placeholder 2"/>
          <p:cNvSpPr>
            <a:spLocks noGrp="1"/>
          </p:cNvSpPr>
          <p:nvPr>
            <p:ph idx="1"/>
          </p:nvPr>
        </p:nvSpPr>
        <p:spPr/>
        <p:txBody>
          <a:bodyPr>
            <a:normAutofit/>
          </a:bodyPr>
          <a:lstStyle/>
          <a:p>
            <a:r>
              <a:rPr lang="en-GB" dirty="0"/>
              <a:t>Result: the provision of care generally has not attracted the attention of policy makers</a:t>
            </a:r>
          </a:p>
          <a:p>
            <a:r>
              <a:rPr lang="en-GB" dirty="0"/>
              <a:t>Limited use of the concept of care to inform policy making on ageing</a:t>
            </a:r>
          </a:p>
          <a:p>
            <a:r>
              <a:rPr lang="en-GB" dirty="0"/>
              <a:t>This is changing but as yet not addressed issues of </a:t>
            </a:r>
            <a:r>
              <a:rPr lang="en-GB" b="1" i="1" dirty="0"/>
              <a:t>long term care using a life course approach</a:t>
            </a:r>
          </a:p>
          <a:p>
            <a:endParaRPr lang="en-US" dirty="0"/>
          </a:p>
        </p:txBody>
      </p:sp>
    </p:spTree>
    <p:extLst>
      <p:ext uri="{BB962C8B-B14F-4D97-AF65-F5344CB8AC3E}">
        <p14:creationId xmlns:p14="http://schemas.microsoft.com/office/powerpoint/2010/main" val="2767808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Bottom Up </a:t>
            </a:r>
            <a:endParaRPr lang="en-US" dirty="0"/>
          </a:p>
        </p:txBody>
      </p:sp>
      <p:sp>
        <p:nvSpPr>
          <p:cNvPr id="3" name="Content Placeholder 2"/>
          <p:cNvSpPr>
            <a:spLocks noGrp="1"/>
          </p:cNvSpPr>
          <p:nvPr>
            <p:ph idx="1"/>
          </p:nvPr>
        </p:nvSpPr>
        <p:spPr/>
        <p:txBody>
          <a:bodyPr>
            <a:normAutofit/>
          </a:bodyPr>
          <a:lstStyle/>
          <a:p>
            <a:r>
              <a:rPr lang="en-GB" dirty="0"/>
              <a:t>Grounded contextual approach</a:t>
            </a:r>
          </a:p>
          <a:p>
            <a:r>
              <a:rPr lang="en-GB" dirty="0"/>
              <a:t>Rethink an arrangement from a care perspective</a:t>
            </a:r>
          </a:p>
          <a:p>
            <a:r>
              <a:rPr lang="en-GB" dirty="0"/>
              <a:t>‘Woman to woman marriages’ a </a:t>
            </a:r>
            <a:r>
              <a:rPr lang="en-GB" i="1" dirty="0"/>
              <a:t>case study </a:t>
            </a:r>
            <a:r>
              <a:rPr lang="en-GB" dirty="0"/>
              <a:t>of a way of providing care for some women with access to some assets in older age</a:t>
            </a:r>
          </a:p>
          <a:p>
            <a:endParaRPr lang="en-GB" dirty="0"/>
          </a:p>
        </p:txBody>
      </p:sp>
    </p:spTree>
    <p:extLst>
      <p:ext uri="{BB962C8B-B14F-4D97-AF65-F5344CB8AC3E}">
        <p14:creationId xmlns:p14="http://schemas.microsoft.com/office/powerpoint/2010/main" val="3279621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did we do?</a:t>
            </a:r>
            <a:endParaRPr lang="en-US" dirty="0"/>
          </a:p>
        </p:txBody>
      </p:sp>
      <p:sp>
        <p:nvSpPr>
          <p:cNvPr id="3" name="Content Placeholder 2"/>
          <p:cNvSpPr>
            <a:spLocks noGrp="1"/>
          </p:cNvSpPr>
          <p:nvPr>
            <p:ph idx="1"/>
          </p:nvPr>
        </p:nvSpPr>
        <p:spPr/>
        <p:txBody>
          <a:bodyPr/>
          <a:lstStyle/>
          <a:p>
            <a:pPr marL="0" indent="0">
              <a:buNone/>
            </a:pPr>
            <a:r>
              <a:rPr lang="en-GB" dirty="0"/>
              <a:t>Interviews/focus groups in 6 communities </a:t>
            </a:r>
          </a:p>
          <a:p>
            <a:pPr marL="0" indent="0">
              <a:buNone/>
            </a:pPr>
            <a:r>
              <a:rPr lang="en-GB" dirty="0"/>
              <a:t>Kamba; </a:t>
            </a:r>
            <a:r>
              <a:rPr lang="en-GB" dirty="0" err="1"/>
              <a:t>Kipsigis</a:t>
            </a:r>
            <a:r>
              <a:rPr lang="en-GB" dirty="0"/>
              <a:t>; </a:t>
            </a:r>
            <a:r>
              <a:rPr lang="en-GB" dirty="0" err="1"/>
              <a:t>Kisii</a:t>
            </a:r>
            <a:r>
              <a:rPr lang="en-GB" dirty="0"/>
              <a:t>; Kuria; Nandi; and Luo in home areas</a:t>
            </a:r>
          </a:p>
          <a:p>
            <a:pPr marL="0" indent="0">
              <a:buNone/>
            </a:pPr>
            <a:r>
              <a:rPr lang="en-GB" dirty="0"/>
              <a:t>With woman involved in the arrangement</a:t>
            </a:r>
          </a:p>
          <a:p>
            <a:pPr marL="0" indent="0">
              <a:buNone/>
            </a:pPr>
            <a:r>
              <a:rPr lang="en-GB" dirty="0"/>
              <a:t>With elders and chiefs </a:t>
            </a:r>
          </a:p>
          <a:p>
            <a:pPr marL="0" indent="0">
              <a:buNone/>
            </a:pPr>
            <a:r>
              <a:rPr lang="en-GB" dirty="0"/>
              <a:t>With key stakeholders (judiciary and legal profession; advocacy groups) both in relation to WTW and care of older persons</a:t>
            </a:r>
          </a:p>
          <a:p>
            <a:pPr marL="0" indent="0">
              <a:buNone/>
            </a:pPr>
            <a:endParaRPr lang="en-GB" dirty="0"/>
          </a:p>
        </p:txBody>
      </p:sp>
    </p:spTree>
    <p:extLst>
      <p:ext uri="{BB962C8B-B14F-4D97-AF65-F5344CB8AC3E}">
        <p14:creationId xmlns:p14="http://schemas.microsoft.com/office/powerpoint/2010/main" val="3510118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See care receiving and care giving more clearly because disrupts assumptions</a:t>
            </a:r>
          </a:p>
          <a:p>
            <a:r>
              <a:rPr lang="en-GB" dirty="0"/>
              <a:t>Exposes way in which care valued and recognised</a:t>
            </a:r>
          </a:p>
          <a:p>
            <a:r>
              <a:rPr lang="en-GB" dirty="0"/>
              <a:t>Rural socio economic context – kinship care with little available social protection </a:t>
            </a:r>
          </a:p>
          <a:p>
            <a:r>
              <a:rPr lang="en-GB" dirty="0"/>
              <a:t>Offers a glimpse of a life course approach – for both women </a:t>
            </a:r>
          </a:p>
          <a:p>
            <a:endParaRPr lang="en-US" dirty="0"/>
          </a:p>
        </p:txBody>
      </p:sp>
    </p:spTree>
    <p:extLst>
      <p:ext uri="{BB962C8B-B14F-4D97-AF65-F5344CB8AC3E}">
        <p14:creationId xmlns:p14="http://schemas.microsoft.com/office/powerpoint/2010/main" val="2108221767"/>
      </p:ext>
    </p:extLst>
  </p:cSld>
  <p:clrMapOvr>
    <a:masterClrMapping/>
  </p:clrMapOvr>
</p:sld>
</file>

<file path=ppt/theme/theme1.xml><?xml version="1.0" encoding="utf-8"?>
<a:theme xmlns:a="http://schemas.openxmlformats.org/drawingml/2006/main" name="GRP ID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GRP ID Template.thmx</Template>
  <TotalTime>363</TotalTime>
  <Words>908</Words>
  <Application>Microsoft Office PowerPoint</Application>
  <PresentationFormat>On-screen Show (4:3)</PresentationFormat>
  <Paragraphs>84</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GRP ID Template</vt:lpstr>
      <vt:lpstr>Who cares for Elderly Women in Africa: Reflections on research findings </vt:lpstr>
      <vt:lpstr>Policy context – top down </vt:lpstr>
      <vt:lpstr>Gender issues </vt:lpstr>
      <vt:lpstr>Gender and caring </vt:lpstr>
      <vt:lpstr>Sustainable Development Goal</vt:lpstr>
      <vt:lpstr>Caring</vt:lpstr>
      <vt:lpstr>Bottom Up </vt:lpstr>
      <vt:lpstr>What did we do?</vt:lpstr>
      <vt:lpstr>PowerPoint Presentation</vt:lpstr>
      <vt:lpstr>Renaming </vt:lpstr>
      <vt:lpstr>Findings </vt:lpstr>
      <vt:lpstr>Findings</vt:lpstr>
      <vt:lpstr>Findings </vt:lpstr>
      <vt:lpstr>Findings</vt:lpstr>
      <vt:lpstr>Findings </vt:lpstr>
      <vt:lpstr>Implications? </vt:lpstr>
      <vt:lpstr>Not saying </vt:lpstr>
      <vt:lpstr>Saying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Rajnaara Akhtar</dc:creator>
  <cp:lastModifiedBy>Reviewer</cp:lastModifiedBy>
  <cp:revision>39</cp:revision>
  <dcterms:created xsi:type="dcterms:W3CDTF">2015-06-04T14:09:46Z</dcterms:created>
  <dcterms:modified xsi:type="dcterms:W3CDTF">2017-09-18T08:08:55Z</dcterms:modified>
</cp:coreProperties>
</file>