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77" r:id="rId5"/>
    <p:sldId id="273" r:id="rId6"/>
    <p:sldId id="274" r:id="rId7"/>
    <p:sldId id="275" r:id="rId8"/>
    <p:sldId id="259" r:id="rId9"/>
    <p:sldId id="268" r:id="rId10"/>
    <p:sldId id="276" r:id="rId11"/>
    <p:sldId id="263" r:id="rId12"/>
    <p:sldId id="27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2" d="100"/>
          <a:sy n="42" d="100"/>
        </p:scale>
        <p:origin x="-11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2A1231-8405-439F-8550-ED31E9E7DA79}" type="datetimeFigureOut">
              <a:rPr lang="en-US" smtClean="0"/>
              <a:pPr/>
              <a:t>9/8/2017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E55BBB-F37E-4059-BD81-310195E23FA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E55BBB-F37E-4059-BD81-310195E23FAB}"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E55BBB-F37E-4059-BD81-310195E23FAB}"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9B025A-78C9-4E77-BCFD-2FE49CF58BDE}" type="datetimeFigureOut">
              <a:rPr lang="en-US" smtClean="0"/>
              <a:pPr/>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10C45-F8F7-4CAD-A352-412DC2A1B9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9B025A-78C9-4E77-BCFD-2FE49CF58BDE}" type="datetimeFigureOut">
              <a:rPr lang="en-US" smtClean="0"/>
              <a:pPr/>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10C45-F8F7-4CAD-A352-412DC2A1B9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9B025A-78C9-4E77-BCFD-2FE49CF58BDE}" type="datetimeFigureOut">
              <a:rPr lang="en-US" smtClean="0"/>
              <a:pPr/>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10C45-F8F7-4CAD-A352-412DC2A1B96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9B025A-78C9-4E77-BCFD-2FE49CF58BDE}" type="datetimeFigureOut">
              <a:rPr lang="en-US" smtClean="0"/>
              <a:pPr/>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10C45-F8F7-4CAD-A352-412DC2A1B96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9B025A-78C9-4E77-BCFD-2FE49CF58BDE}" type="datetimeFigureOut">
              <a:rPr lang="en-US" smtClean="0"/>
              <a:pPr/>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10C45-F8F7-4CAD-A352-412DC2A1B96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9B025A-78C9-4E77-BCFD-2FE49CF58BDE}" type="datetimeFigureOut">
              <a:rPr lang="en-US" smtClean="0"/>
              <a:pPr/>
              <a:t>9/8/2017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10C45-F8F7-4CAD-A352-412DC2A1B9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9B025A-78C9-4E77-BCFD-2FE49CF58BDE}" type="datetimeFigureOut">
              <a:rPr lang="en-US" smtClean="0"/>
              <a:pPr/>
              <a:t>9/8/2017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B10C45-F8F7-4CAD-A352-412DC2A1B9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9B025A-78C9-4E77-BCFD-2FE49CF58BDE}" type="datetimeFigureOut">
              <a:rPr lang="en-US" smtClean="0"/>
              <a:pPr/>
              <a:t>9/8/2017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B10C45-F8F7-4CAD-A352-412DC2A1B9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9B025A-78C9-4E77-BCFD-2FE49CF58BDE}" type="datetimeFigureOut">
              <a:rPr lang="en-US" smtClean="0"/>
              <a:pPr/>
              <a:t>9/8/2017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B10C45-F8F7-4CAD-A352-412DC2A1B9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9B025A-78C9-4E77-BCFD-2FE49CF58BDE}" type="datetimeFigureOut">
              <a:rPr lang="en-US" smtClean="0"/>
              <a:pPr/>
              <a:t>9/8/2017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10C45-F8F7-4CAD-A352-412DC2A1B96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9B025A-78C9-4E77-BCFD-2FE49CF58BDE}" type="datetimeFigureOut">
              <a:rPr lang="en-US" smtClean="0"/>
              <a:pPr/>
              <a:t>9/8/2017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10C45-F8F7-4CAD-A352-412DC2A1B96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9B025A-78C9-4E77-BCFD-2FE49CF58BDE}" type="datetimeFigureOut">
              <a:rPr lang="en-US" smtClean="0"/>
              <a:pPr/>
              <a:t>9/8/2017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B10C45-F8F7-4CAD-A352-412DC2A1B96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“Woman to woman </a:t>
            </a:r>
            <a:r>
              <a:rPr lang="en-US" b="1" i="1" dirty="0"/>
              <a:t>(</a:t>
            </a:r>
            <a:r>
              <a:rPr lang="en-US" b="1" i="1" dirty="0" err="1"/>
              <a:t>iweto</a:t>
            </a:r>
            <a:r>
              <a:rPr lang="en-US" b="1" dirty="0"/>
              <a:t>) marriage among the </a:t>
            </a:r>
            <a:r>
              <a:rPr lang="en-US" b="1" dirty="0" err="1"/>
              <a:t>Kamba</a:t>
            </a:r>
            <a:r>
              <a:rPr lang="en-US" b="1" dirty="0"/>
              <a:t> of Kenya; </a:t>
            </a:r>
            <a:r>
              <a:rPr lang="en-US" b="1" dirty="0" smtClean="0"/>
              <a:t>A </a:t>
            </a:r>
            <a:r>
              <a:rPr lang="en-US" b="1" dirty="0"/>
              <a:t>case of </a:t>
            </a:r>
            <a:r>
              <a:rPr lang="en-US" b="1" dirty="0" smtClean="0"/>
              <a:t>Provision of </a:t>
            </a:r>
            <a:r>
              <a:rPr lang="en-US" b="1" dirty="0" err="1" smtClean="0"/>
              <a:t>Ccare</a:t>
            </a:r>
            <a:r>
              <a:rPr lang="en-US" b="1" dirty="0" smtClean="0"/>
              <a:t> </a:t>
            </a:r>
            <a:r>
              <a:rPr lang="en-US" b="1" dirty="0"/>
              <a:t>for the elderly?”</a:t>
            </a:r>
            <a:r>
              <a:rPr lang="en-US" dirty="0"/>
              <a:t/>
            </a:r>
            <a:br>
              <a:rPr lang="en-US" dirty="0"/>
            </a:br>
            <a:endParaRPr lang="en-US" dirty="0"/>
          </a:p>
        </p:txBody>
      </p:sp>
      <p:sp>
        <p:nvSpPr>
          <p:cNvPr id="3" name="Subtitle 2"/>
          <p:cNvSpPr>
            <a:spLocks noGrp="1"/>
          </p:cNvSpPr>
          <p:nvPr>
            <p:ph type="subTitle" idx="1"/>
          </p:nvPr>
        </p:nvSpPr>
        <p:spPr/>
        <p:txBody>
          <a:bodyPr/>
          <a:lstStyle/>
          <a:p>
            <a:r>
              <a:rPr lang="en-US" b="1" dirty="0" smtClean="0"/>
              <a:t> </a:t>
            </a:r>
          </a:p>
          <a:p>
            <a:r>
              <a:rPr lang="en-US" b="1" dirty="0" smtClean="0"/>
              <a:t>By </a:t>
            </a:r>
            <a:r>
              <a:rPr lang="en-US" b="1" dirty="0"/>
              <a:t>Catherine </a:t>
            </a:r>
            <a:r>
              <a:rPr lang="en-US" b="1" dirty="0" err="1"/>
              <a:t>Wawasi</a:t>
            </a:r>
            <a:r>
              <a:rPr lang="en-US" b="1" dirty="0"/>
              <a:t> </a:t>
            </a:r>
            <a:r>
              <a:rPr lang="en-US" b="1" dirty="0" err="1"/>
              <a:t>kitetu</a:t>
            </a:r>
            <a:endParaRPr lang="en-US" b="1" dirty="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Challenges of WTW marriage</a:t>
            </a:r>
            <a:br>
              <a:rPr lang="en-US" dirty="0" smtClean="0"/>
            </a:br>
            <a:r>
              <a:rPr lang="en-US" dirty="0" smtClean="0"/>
              <a:t>continued</a:t>
            </a:r>
            <a:endParaRPr lang="en-US" dirty="0"/>
          </a:p>
        </p:txBody>
      </p:sp>
      <p:sp>
        <p:nvSpPr>
          <p:cNvPr id="3" name="Content Placeholder 2"/>
          <p:cNvSpPr>
            <a:spLocks noGrp="1"/>
          </p:cNvSpPr>
          <p:nvPr>
            <p:ph idx="1"/>
          </p:nvPr>
        </p:nvSpPr>
        <p:spPr/>
        <p:txBody>
          <a:bodyPr/>
          <a:lstStyle/>
          <a:p>
            <a:r>
              <a:rPr lang="en-US" dirty="0" smtClean="0"/>
              <a:t>The women are still affected by discriminatory cultural practices  even in these marriages, so that even where modern law is favorable to women, legal redress is out of reach for the majority of them – mostly because of ignorance and illiteracy</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Woman to woman marriage is an institution that has existed for long </a:t>
            </a:r>
            <a:r>
              <a:rPr lang="en-US" dirty="0" smtClean="0"/>
              <a:t>among</a:t>
            </a:r>
            <a:r>
              <a:rPr lang="en-US" dirty="0" smtClean="0"/>
              <a:t> </a:t>
            </a:r>
            <a:r>
              <a:rPr lang="en-US" dirty="0" smtClean="0"/>
              <a:t>the African people</a:t>
            </a:r>
          </a:p>
          <a:p>
            <a:r>
              <a:rPr lang="en-US" dirty="0" smtClean="0"/>
              <a:t>In a way woman to woman marriage does provide </a:t>
            </a:r>
            <a:r>
              <a:rPr lang="en-US" dirty="0" smtClean="0"/>
              <a:t>care for </a:t>
            </a:r>
            <a:r>
              <a:rPr lang="en-US" dirty="0" smtClean="0"/>
              <a:t>the elderly. However there are </a:t>
            </a:r>
            <a:r>
              <a:rPr lang="en-US" dirty="0" smtClean="0"/>
              <a:t>contradictions </a:t>
            </a:r>
            <a:r>
              <a:rPr lang="en-US" dirty="0" smtClean="0"/>
              <a:t>as portrayed in the language </a:t>
            </a:r>
            <a:r>
              <a:rPr lang="en-US" dirty="0" smtClean="0"/>
              <a:t>use and social practice, show </a:t>
            </a:r>
            <a:r>
              <a:rPr lang="en-US" dirty="0" smtClean="0"/>
              <a:t>a sense in which the female husband </a:t>
            </a:r>
            <a:r>
              <a:rPr lang="en-US" dirty="0" smtClean="0"/>
              <a:t>may not have </a:t>
            </a:r>
            <a:r>
              <a:rPr lang="en-US" dirty="0" smtClean="0"/>
              <a:t>as much power and authority as a man- in this case to demand and order for </a:t>
            </a:r>
            <a:r>
              <a:rPr lang="en-US" dirty="0" smtClean="0"/>
              <a:t>care</a:t>
            </a:r>
          </a:p>
          <a:p>
            <a:r>
              <a:rPr lang="en-US" dirty="0" smtClean="0"/>
              <a:t>There are Issues of extreme poverty and  ignorance of the law. Traditional punishments through traditional shaming is no longer effective</a:t>
            </a:r>
          </a:p>
          <a:p>
            <a:endParaRPr lang="en-US" dirty="0" smtClean="0"/>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pPr algn="ctr">
              <a:buNone/>
            </a:pPr>
            <a:r>
              <a:rPr lang="en-US" dirty="0" smtClean="0"/>
              <a:t>THANK YOU </a:t>
            </a:r>
            <a:r>
              <a:rPr lang="en-US" dirty="0" smtClean="0"/>
              <a:t>FOR LISTENING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a:t>Outline of the Presentation</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 </a:t>
            </a:r>
            <a:r>
              <a:rPr lang="en-US" dirty="0" smtClean="0"/>
              <a:t> </a:t>
            </a:r>
            <a:r>
              <a:rPr lang="en-US" dirty="0" smtClean="0"/>
              <a:t>The study</a:t>
            </a:r>
            <a:endParaRPr lang="en-US" dirty="0" smtClean="0"/>
          </a:p>
          <a:p>
            <a:r>
              <a:rPr lang="en-US" dirty="0" smtClean="0"/>
              <a:t>Importance of Language </a:t>
            </a:r>
            <a:r>
              <a:rPr lang="en-US" dirty="0" smtClean="0"/>
              <a:t>use and identities in </a:t>
            </a:r>
            <a:r>
              <a:rPr lang="en-US" i="1" dirty="0" err="1" smtClean="0"/>
              <a:t>iweto</a:t>
            </a:r>
            <a:r>
              <a:rPr lang="en-US" i="1" dirty="0" smtClean="0"/>
              <a:t> </a:t>
            </a:r>
            <a:r>
              <a:rPr lang="en-US" dirty="0" smtClean="0"/>
              <a:t>marriage</a:t>
            </a:r>
          </a:p>
          <a:p>
            <a:r>
              <a:rPr lang="en-US" dirty="0" smtClean="0"/>
              <a:t>Issues of care</a:t>
            </a:r>
          </a:p>
          <a:p>
            <a:pPr>
              <a:buNone/>
            </a:pPr>
            <a:r>
              <a:rPr lang="en-US" dirty="0" smtClean="0"/>
              <a:t>	</a:t>
            </a:r>
            <a:r>
              <a:rPr lang="en-US" dirty="0" smtClean="0"/>
              <a:t>		-</a:t>
            </a:r>
            <a:r>
              <a:rPr lang="en-US" dirty="0" smtClean="0"/>
              <a:t>benefits for the OW/female </a:t>
            </a:r>
            <a:r>
              <a:rPr lang="en-US" dirty="0" smtClean="0"/>
              <a:t>husband</a:t>
            </a:r>
          </a:p>
          <a:p>
            <a:pPr>
              <a:buNone/>
            </a:pPr>
            <a:r>
              <a:rPr lang="en-US" dirty="0" smtClean="0"/>
              <a:t>	</a:t>
            </a:r>
            <a:r>
              <a:rPr lang="en-US" dirty="0" smtClean="0"/>
              <a:t>		- benefits for the </a:t>
            </a:r>
            <a:r>
              <a:rPr lang="en-US" dirty="0" err="1" smtClean="0"/>
              <a:t>iweto</a:t>
            </a:r>
            <a:endParaRPr lang="en-US" dirty="0" smtClean="0"/>
          </a:p>
          <a:p>
            <a:pPr>
              <a:buNone/>
            </a:pPr>
            <a:r>
              <a:rPr lang="en-US" dirty="0" smtClean="0"/>
              <a:t>	</a:t>
            </a:r>
            <a:r>
              <a:rPr lang="en-US" dirty="0" smtClean="0"/>
              <a:t>		- </a:t>
            </a:r>
            <a:r>
              <a:rPr lang="en-US" dirty="0" smtClean="0"/>
              <a:t>Challenges of WTW marriage</a:t>
            </a:r>
          </a:p>
          <a:p>
            <a:r>
              <a:rPr lang="en-US" dirty="0" smtClean="0"/>
              <a:t>conclusion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dirty="0" smtClean="0"/>
              <a:t>The study</a:t>
            </a:r>
            <a:endParaRPr lang="en-US" dirty="0"/>
          </a:p>
        </p:txBody>
      </p:sp>
      <p:sp>
        <p:nvSpPr>
          <p:cNvPr id="3" name="Content Placeholder 2"/>
          <p:cNvSpPr>
            <a:spLocks noGrp="1"/>
          </p:cNvSpPr>
          <p:nvPr>
            <p:ph idx="1"/>
          </p:nvPr>
        </p:nvSpPr>
        <p:spPr/>
        <p:txBody>
          <a:bodyPr>
            <a:normAutofit lnSpcReduction="10000"/>
          </a:bodyPr>
          <a:lstStyle/>
          <a:p>
            <a:r>
              <a:rPr lang="en-US" dirty="0" smtClean="0"/>
              <a:t>WTW  is </a:t>
            </a:r>
            <a:r>
              <a:rPr lang="en-US" dirty="0" smtClean="0"/>
              <a:t>p</a:t>
            </a:r>
            <a:r>
              <a:rPr lang="en-US" dirty="0" smtClean="0"/>
              <a:t>racticed </a:t>
            </a:r>
            <a:r>
              <a:rPr lang="en-US" dirty="0" smtClean="0"/>
              <a:t>widely in Africa but </a:t>
            </a:r>
            <a:r>
              <a:rPr lang="en-US" dirty="0" smtClean="0"/>
              <a:t>discreetly/</a:t>
            </a:r>
            <a:r>
              <a:rPr lang="en-US" dirty="0" err="1" smtClean="0"/>
              <a:t>stigmatised</a:t>
            </a:r>
            <a:endParaRPr lang="en-US" dirty="0" smtClean="0"/>
          </a:p>
          <a:p>
            <a:r>
              <a:rPr lang="en-US" dirty="0" smtClean="0"/>
              <a:t>The study involved, </a:t>
            </a:r>
            <a:r>
              <a:rPr lang="en-US" dirty="0" err="1" smtClean="0"/>
              <a:t>Mbele</a:t>
            </a:r>
            <a:r>
              <a:rPr lang="en-US" dirty="0" smtClean="0"/>
              <a:t> OW(70) and </a:t>
            </a:r>
            <a:r>
              <a:rPr lang="en-US" dirty="0" err="1" smtClean="0"/>
              <a:t>Syombua</a:t>
            </a:r>
            <a:r>
              <a:rPr lang="en-US" dirty="0" smtClean="0"/>
              <a:t> YW  </a:t>
            </a:r>
            <a:r>
              <a:rPr lang="en-US" dirty="0" smtClean="0"/>
              <a:t>(37) </a:t>
            </a:r>
            <a:r>
              <a:rPr lang="en-US" dirty="0" smtClean="0"/>
              <a:t>as key interviewees </a:t>
            </a:r>
          </a:p>
          <a:p>
            <a:r>
              <a:rPr lang="en-US" dirty="0" smtClean="0"/>
              <a:t>Six </a:t>
            </a:r>
            <a:r>
              <a:rPr lang="en-US" dirty="0" smtClean="0"/>
              <a:t>other informants </a:t>
            </a:r>
            <a:r>
              <a:rPr lang="en-US" dirty="0" smtClean="0"/>
              <a:t>(45 -80)- in their homes </a:t>
            </a:r>
            <a:endParaRPr lang="en-US" dirty="0" smtClean="0"/>
          </a:p>
          <a:p>
            <a:r>
              <a:rPr lang="en-US" dirty="0" smtClean="0"/>
              <a:t>The </a:t>
            </a:r>
            <a:r>
              <a:rPr lang="en-US" dirty="0" smtClean="0"/>
              <a:t>practice </a:t>
            </a:r>
            <a:r>
              <a:rPr lang="en-US" dirty="0" smtClean="0"/>
              <a:t>of </a:t>
            </a:r>
            <a:r>
              <a:rPr lang="en-US" i="1" dirty="0" err="1" smtClean="0"/>
              <a:t>iweto</a:t>
            </a:r>
            <a:r>
              <a:rPr lang="en-US" dirty="0" smtClean="0"/>
              <a:t> </a:t>
            </a:r>
            <a:r>
              <a:rPr lang="en-US" dirty="0" smtClean="0"/>
              <a:t>m</a:t>
            </a:r>
            <a:r>
              <a:rPr lang="en-US" dirty="0" smtClean="0"/>
              <a:t>arriage </a:t>
            </a:r>
            <a:r>
              <a:rPr lang="en-US" dirty="0" smtClean="0"/>
              <a:t>among </a:t>
            </a:r>
            <a:r>
              <a:rPr lang="en-US" dirty="0" err="1" smtClean="0"/>
              <a:t>Kamba</a:t>
            </a:r>
            <a:r>
              <a:rPr lang="en-US" dirty="0" smtClean="0"/>
              <a:t> </a:t>
            </a:r>
            <a:r>
              <a:rPr lang="en-US" dirty="0" smtClean="0"/>
              <a:t> </a:t>
            </a:r>
            <a:r>
              <a:rPr lang="en-US" dirty="0" smtClean="0"/>
              <a:t>involves</a:t>
            </a:r>
            <a:r>
              <a:rPr lang="en-US" dirty="0" smtClean="0"/>
              <a:t>- </a:t>
            </a:r>
            <a:r>
              <a:rPr lang="en-US" dirty="0" smtClean="0"/>
              <a:t>marriage negotiation, payment of dowry, custody of the children, </a:t>
            </a:r>
            <a:r>
              <a:rPr lang="en-US" dirty="0" smtClean="0"/>
              <a:t>property</a:t>
            </a:r>
            <a:r>
              <a:rPr lang="en-US" dirty="0" smtClean="0"/>
              <a:t> </a:t>
            </a:r>
            <a:r>
              <a:rPr lang="en-US" dirty="0" smtClean="0"/>
              <a:t>same as other marriages</a:t>
            </a:r>
            <a:endParaRPr lang="en-US" dirty="0" smtClean="0"/>
          </a:p>
          <a:p>
            <a:endParaRPr lang="en-US" dirty="0" smtClean="0"/>
          </a:p>
          <a:p>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Justification and purpose of the study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Despite the many centuries of socio-political and religious influences from outside Kenya </a:t>
            </a:r>
            <a:r>
              <a:rPr lang="en-US" dirty="0" err="1" smtClean="0"/>
              <a:t>iweto</a:t>
            </a:r>
            <a:r>
              <a:rPr lang="en-US" dirty="0" smtClean="0"/>
              <a:t> marriage is still practiced- why?</a:t>
            </a:r>
          </a:p>
          <a:p>
            <a:r>
              <a:rPr lang="en-US" dirty="0" smtClean="0"/>
              <a:t>Referents/nouns in marital discourse (husband, wife, daughter in law, etc) seem to have broader meanings in this community than the sexual roles conventionally attached to them</a:t>
            </a:r>
            <a:endParaRPr lang="en-US" dirty="0" smtClean="0"/>
          </a:p>
          <a:p>
            <a:r>
              <a:rPr lang="en-US" i="1" dirty="0" err="1" smtClean="0"/>
              <a:t>Iweto</a:t>
            </a:r>
            <a:r>
              <a:rPr lang="en-US" dirty="0" smtClean="0"/>
              <a:t> marriage touches on unique issues of unwritten traditional practices which has implications for the rights of children and wives in WTW marriages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study continued- </a:t>
            </a:r>
            <a:br>
              <a:rPr lang="en-US" dirty="0" smtClean="0"/>
            </a:br>
            <a:r>
              <a:rPr lang="en-US" dirty="0" smtClean="0"/>
              <a:t>The Data and findings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Language </a:t>
            </a:r>
            <a:r>
              <a:rPr lang="en-US" dirty="0" smtClean="0"/>
              <a:t>u</a:t>
            </a:r>
            <a:r>
              <a:rPr lang="en-US" dirty="0" smtClean="0"/>
              <a:t>se - referents, verbs, possessives</a:t>
            </a:r>
          </a:p>
          <a:p>
            <a:pPr>
              <a:buNone/>
            </a:pPr>
            <a:r>
              <a:rPr lang="en-US" dirty="0" smtClean="0"/>
              <a:t>For example:</a:t>
            </a:r>
          </a:p>
          <a:p>
            <a:pPr>
              <a:buNone/>
            </a:pPr>
            <a:r>
              <a:rPr lang="en-US" i="1" dirty="0" err="1" smtClean="0"/>
              <a:t>Iweto</a:t>
            </a:r>
            <a:r>
              <a:rPr lang="en-US" dirty="0" smtClean="0"/>
              <a:t> </a:t>
            </a:r>
            <a:r>
              <a:rPr lang="en-US" dirty="0" smtClean="0"/>
              <a:t>- a noun derived from the verb </a:t>
            </a:r>
            <a:r>
              <a:rPr lang="en-US" i="1" dirty="0" err="1" smtClean="0"/>
              <a:t>kuweta</a:t>
            </a:r>
            <a:r>
              <a:rPr lang="en-US" dirty="0" smtClean="0"/>
              <a:t> –to mention, to gossip to whisper</a:t>
            </a:r>
          </a:p>
          <a:p>
            <a:pPr>
              <a:buNone/>
            </a:pPr>
            <a:r>
              <a:rPr lang="en-US" i="1" dirty="0" err="1" smtClean="0"/>
              <a:t>Mwaitu</a:t>
            </a:r>
            <a:r>
              <a:rPr lang="en-US" dirty="0" smtClean="0"/>
              <a:t> - mother /in law</a:t>
            </a:r>
          </a:p>
          <a:p>
            <a:pPr>
              <a:buNone/>
            </a:pPr>
            <a:r>
              <a:rPr lang="en-US" i="1" dirty="0" err="1" smtClean="0"/>
              <a:t>Mume</a:t>
            </a:r>
            <a:r>
              <a:rPr lang="en-US" dirty="0" smtClean="0"/>
              <a:t> - husband</a:t>
            </a:r>
          </a:p>
          <a:p>
            <a:pPr>
              <a:buNone/>
            </a:pPr>
            <a:r>
              <a:rPr lang="en-US" dirty="0" err="1" smtClean="0"/>
              <a:t>Nga</a:t>
            </a:r>
            <a:r>
              <a:rPr lang="en-US" dirty="0" smtClean="0"/>
              <a:t>’- daughter of</a:t>
            </a:r>
          </a:p>
          <a:p>
            <a:pPr>
              <a:buNone/>
            </a:pPr>
            <a:r>
              <a:rPr lang="en-US" i="1" dirty="0" err="1" smtClean="0"/>
              <a:t>Kiveti</a:t>
            </a:r>
            <a:r>
              <a:rPr lang="en-US" dirty="0" smtClean="0"/>
              <a:t>- wife</a:t>
            </a:r>
          </a:p>
          <a:p>
            <a:pPr>
              <a:buNone/>
            </a:pPr>
            <a:r>
              <a:rPr lang="en-US" i="1" dirty="0" err="1" smtClean="0"/>
              <a:t>Wakwa</a:t>
            </a:r>
            <a:r>
              <a:rPr lang="en-US" dirty="0" smtClean="0"/>
              <a:t> – mine</a:t>
            </a:r>
          </a:p>
          <a:p>
            <a:pPr>
              <a:buNone/>
            </a:pPr>
            <a:r>
              <a:rPr lang="en-US" i="1" dirty="0" err="1" smtClean="0"/>
              <a:t>Mwene</a:t>
            </a:r>
            <a:r>
              <a:rPr lang="en-US" dirty="0" smtClean="0"/>
              <a:t> – owner </a:t>
            </a:r>
          </a:p>
          <a:p>
            <a:pPr>
              <a:buNone/>
            </a:pPr>
            <a:r>
              <a:rPr lang="en-US" i="1" dirty="0" err="1" smtClean="0"/>
              <a:t>Kyakwa</a:t>
            </a:r>
            <a:r>
              <a:rPr lang="en-US" i="1" dirty="0" smtClean="0"/>
              <a:t>/</a:t>
            </a:r>
            <a:r>
              <a:rPr lang="en-US" i="1" dirty="0" err="1" smtClean="0"/>
              <a:t>wakwa</a:t>
            </a:r>
            <a:r>
              <a:rPr lang="en-US" i="1" dirty="0" smtClean="0"/>
              <a:t>/</a:t>
            </a:r>
            <a:r>
              <a:rPr lang="en-US" i="1" dirty="0" err="1" smtClean="0"/>
              <a:t>yakwa</a:t>
            </a:r>
            <a:r>
              <a:rPr lang="en-US" dirty="0" smtClean="0"/>
              <a:t> -  mine</a:t>
            </a:r>
          </a:p>
          <a:p>
            <a:pPr>
              <a:buNone/>
            </a:pPr>
            <a:endParaRPr lang="en-US" dirty="0" smtClean="0"/>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Study continued-</a:t>
            </a:r>
            <a:br>
              <a:rPr lang="en-US" dirty="0" smtClean="0"/>
            </a:br>
            <a:r>
              <a:rPr lang="en-US" dirty="0" smtClean="0"/>
              <a:t>interpretation</a:t>
            </a:r>
            <a:endParaRPr lang="en-US" dirty="0"/>
          </a:p>
        </p:txBody>
      </p:sp>
      <p:sp>
        <p:nvSpPr>
          <p:cNvPr id="3" name="Content Placeholder 2"/>
          <p:cNvSpPr>
            <a:spLocks noGrp="1"/>
          </p:cNvSpPr>
          <p:nvPr>
            <p:ph idx="1"/>
          </p:nvPr>
        </p:nvSpPr>
        <p:spPr/>
        <p:txBody>
          <a:bodyPr/>
          <a:lstStyle/>
          <a:p>
            <a:r>
              <a:rPr lang="en-US" dirty="0" err="1" smtClean="0"/>
              <a:t>Stigmatisation</a:t>
            </a:r>
            <a:r>
              <a:rPr lang="en-US" dirty="0" smtClean="0"/>
              <a:t>- in the use of </a:t>
            </a:r>
            <a:r>
              <a:rPr lang="en-US" i="1" dirty="0" err="1" smtClean="0"/>
              <a:t>iweto</a:t>
            </a:r>
            <a:endParaRPr lang="en-US" i="1" dirty="0" smtClean="0"/>
          </a:p>
          <a:p>
            <a:r>
              <a:rPr lang="en-US" dirty="0" smtClean="0"/>
              <a:t>Conflation of roles in the use of </a:t>
            </a:r>
            <a:r>
              <a:rPr lang="en-US" i="1" dirty="0" err="1" smtClean="0"/>
              <a:t>mwaitu</a:t>
            </a:r>
            <a:r>
              <a:rPr lang="en-US" dirty="0" smtClean="0"/>
              <a:t>, </a:t>
            </a:r>
            <a:r>
              <a:rPr lang="en-US" i="1" dirty="0" err="1" smtClean="0"/>
              <a:t>ng’a</a:t>
            </a:r>
            <a:endParaRPr lang="en-US" i="1" dirty="0" smtClean="0"/>
          </a:p>
          <a:p>
            <a:r>
              <a:rPr lang="en-US" dirty="0" smtClean="0"/>
              <a:t>Restrictions on who can or can not use certain terms, </a:t>
            </a:r>
            <a:r>
              <a:rPr lang="en-US" i="1" dirty="0" err="1" smtClean="0"/>
              <a:t>mwene</a:t>
            </a:r>
            <a:r>
              <a:rPr lang="en-US" i="1" dirty="0" smtClean="0"/>
              <a:t>, </a:t>
            </a:r>
            <a:r>
              <a:rPr lang="en-US" i="1" dirty="0" err="1" smtClean="0"/>
              <a:t>kyakwa</a:t>
            </a:r>
            <a:r>
              <a:rPr lang="en-US" i="1" dirty="0" smtClean="0"/>
              <a:t>, </a:t>
            </a:r>
          </a:p>
          <a:p>
            <a:r>
              <a:rPr lang="en-US" dirty="0" smtClean="0"/>
              <a:t>Issues of power and powerlessness  for both the </a:t>
            </a:r>
            <a:r>
              <a:rPr lang="en-US" i="1" dirty="0" err="1" smtClean="0"/>
              <a:t>mwaitu</a:t>
            </a:r>
            <a:r>
              <a:rPr lang="en-US" dirty="0" smtClean="0"/>
              <a:t> and </a:t>
            </a:r>
            <a:r>
              <a:rPr lang="en-US" i="1" dirty="0" err="1" smtClean="0"/>
              <a:t>iweto</a:t>
            </a:r>
            <a:endParaRPr lang="en-US" i="1" dirty="0" smtClean="0"/>
          </a:p>
          <a:p>
            <a:pPr>
              <a:buNone/>
            </a:pPr>
            <a:r>
              <a:rPr lang="en-US" i="1" dirty="0" err="1" smtClean="0"/>
              <a:t>Mwaitu’s</a:t>
            </a:r>
            <a:r>
              <a:rPr lang="en-US" i="1" dirty="0" smtClean="0"/>
              <a:t> </a:t>
            </a:r>
            <a:r>
              <a:rPr lang="en-US" dirty="0" smtClean="0"/>
              <a:t>authority is limited on day to day issues as opposed to a man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Interpreting language use -</a:t>
            </a:r>
            <a:r>
              <a:rPr lang="en-US" dirty="0" smtClean="0"/>
              <a:t> Importance</a:t>
            </a:r>
            <a:endParaRPr lang="en-US" dirty="0"/>
          </a:p>
        </p:txBody>
      </p:sp>
      <p:sp>
        <p:nvSpPr>
          <p:cNvPr id="3" name="Content Placeholder 2"/>
          <p:cNvSpPr>
            <a:spLocks noGrp="1"/>
          </p:cNvSpPr>
          <p:nvPr>
            <p:ph idx="1"/>
          </p:nvPr>
        </p:nvSpPr>
        <p:spPr/>
        <p:txBody>
          <a:bodyPr/>
          <a:lstStyle/>
          <a:p>
            <a:r>
              <a:rPr lang="en-US" dirty="0" smtClean="0"/>
              <a:t>Language has the potential  to influence how individuals view themselves and others and how they live their lives because  most language use is ‘</a:t>
            </a:r>
            <a:r>
              <a:rPr lang="en-US" dirty="0" err="1" smtClean="0"/>
              <a:t>naturalised</a:t>
            </a:r>
            <a:r>
              <a:rPr lang="en-US" dirty="0" smtClean="0"/>
              <a:t>’ and appear to be common sense.  Actors endure </a:t>
            </a:r>
            <a:r>
              <a:rPr lang="en-US" dirty="0" err="1" smtClean="0"/>
              <a:t>stigmatisation</a:t>
            </a:r>
            <a:endParaRPr lang="en-US" dirty="0" smtClean="0"/>
          </a:p>
          <a:p>
            <a:r>
              <a:rPr lang="en-US" dirty="0" smtClean="0"/>
              <a:t>Language plays an active role in the formation of knowledge, more, it is mediated by social context and condition of use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Issues of care</a:t>
            </a:r>
            <a:endParaRPr lang="en-US" dirty="0"/>
          </a:p>
        </p:txBody>
      </p:sp>
      <p:sp>
        <p:nvSpPr>
          <p:cNvPr id="3" name="Content Placeholder 2"/>
          <p:cNvSpPr>
            <a:spLocks noGrp="1"/>
          </p:cNvSpPr>
          <p:nvPr>
            <p:ph idx="1"/>
          </p:nvPr>
        </p:nvSpPr>
        <p:spPr/>
        <p:txBody>
          <a:bodyPr>
            <a:normAutofit fontScale="40000" lnSpcReduction="20000"/>
          </a:bodyPr>
          <a:lstStyle/>
          <a:p>
            <a:pPr>
              <a:buNone/>
            </a:pPr>
            <a:r>
              <a:rPr lang="en-US" sz="5100" dirty="0" smtClean="0"/>
              <a:t>*</a:t>
            </a:r>
            <a:r>
              <a:rPr lang="en-US" sz="5100" dirty="0" smtClean="0">
                <a:latin typeface="Times New Roman" pitchFamily="18" charset="0"/>
                <a:cs typeface="Times New Roman" pitchFamily="18" charset="0"/>
              </a:rPr>
              <a:t> </a:t>
            </a:r>
            <a:r>
              <a:rPr lang="en-US" sz="5900" dirty="0" smtClean="0">
                <a:latin typeface="Times New Roman" pitchFamily="18" charset="0"/>
                <a:cs typeface="Times New Roman" pitchFamily="18" charset="0"/>
              </a:rPr>
              <a:t>Benefits </a:t>
            </a:r>
            <a:r>
              <a:rPr lang="en-US" sz="5900" dirty="0" smtClean="0">
                <a:latin typeface="Times New Roman" pitchFamily="18" charset="0"/>
                <a:cs typeface="Times New Roman" pitchFamily="18" charset="0"/>
              </a:rPr>
              <a:t>for the OW/female </a:t>
            </a:r>
            <a:r>
              <a:rPr lang="en-US" sz="5900" dirty="0" smtClean="0">
                <a:latin typeface="Times New Roman" pitchFamily="18" charset="0"/>
                <a:cs typeface="Times New Roman" pitchFamily="18" charset="0"/>
              </a:rPr>
              <a:t>husband</a:t>
            </a:r>
          </a:p>
          <a:p>
            <a:r>
              <a:rPr lang="en-US" sz="5900" dirty="0" smtClean="0">
                <a:latin typeface="Times New Roman" pitchFamily="18" charset="0"/>
                <a:cs typeface="Times New Roman" pitchFamily="18" charset="0"/>
              </a:rPr>
              <a:t>When the </a:t>
            </a:r>
            <a:r>
              <a:rPr lang="en-US" sz="5900" i="1" dirty="0" err="1" smtClean="0">
                <a:latin typeface="Times New Roman" pitchFamily="18" charset="0"/>
                <a:cs typeface="Times New Roman" pitchFamily="18" charset="0"/>
              </a:rPr>
              <a:t>mwaitu</a:t>
            </a:r>
            <a:r>
              <a:rPr lang="en-US" sz="5900" dirty="0" smtClean="0">
                <a:latin typeface="Times New Roman" pitchFamily="18" charset="0"/>
                <a:cs typeface="Times New Roman" pitchFamily="18" charset="0"/>
              </a:rPr>
              <a:t> and her husband are old it is the duty of the </a:t>
            </a:r>
            <a:r>
              <a:rPr lang="en-US" sz="5900" i="1" dirty="0" err="1" smtClean="0">
                <a:latin typeface="Times New Roman" pitchFamily="18" charset="0"/>
                <a:cs typeface="Times New Roman" pitchFamily="18" charset="0"/>
              </a:rPr>
              <a:t>iweto</a:t>
            </a:r>
            <a:r>
              <a:rPr lang="en-US" sz="5900" dirty="0" smtClean="0">
                <a:latin typeface="Times New Roman" pitchFamily="18" charset="0"/>
                <a:cs typeface="Times New Roman" pitchFamily="18" charset="0"/>
              </a:rPr>
              <a:t>  to take care of both of them</a:t>
            </a:r>
          </a:p>
          <a:p>
            <a:r>
              <a:rPr lang="en-US" sz="5900" dirty="0" smtClean="0">
                <a:latin typeface="Times New Roman" pitchFamily="18" charset="0"/>
                <a:cs typeface="Times New Roman" pitchFamily="18" charset="0"/>
              </a:rPr>
              <a:t>OW gets son to inherit her property</a:t>
            </a:r>
          </a:p>
          <a:p>
            <a:r>
              <a:rPr lang="en-US" sz="5900" dirty="0" smtClean="0">
                <a:latin typeface="Times New Roman" pitchFamily="18" charset="0"/>
                <a:cs typeface="Times New Roman" pitchFamily="18" charset="0"/>
              </a:rPr>
              <a:t>Continuation of her lineage </a:t>
            </a:r>
            <a:r>
              <a:rPr lang="en-US" sz="5900" dirty="0" smtClean="0">
                <a:latin typeface="Times New Roman" pitchFamily="18" charset="0"/>
                <a:cs typeface="Times New Roman" pitchFamily="18" charset="0"/>
              </a:rPr>
              <a:t/>
            </a:r>
            <a:br>
              <a:rPr lang="en-US" sz="5900" dirty="0" smtClean="0">
                <a:latin typeface="Times New Roman" pitchFamily="18" charset="0"/>
                <a:cs typeface="Times New Roman" pitchFamily="18" charset="0"/>
              </a:rPr>
            </a:br>
            <a:endParaRPr lang="en-US" sz="5900" dirty="0" smtClean="0">
              <a:latin typeface="Times New Roman" pitchFamily="18" charset="0"/>
              <a:cs typeface="Times New Roman" pitchFamily="18" charset="0"/>
            </a:endParaRPr>
          </a:p>
          <a:p>
            <a:pPr>
              <a:buNone/>
            </a:pPr>
            <a:r>
              <a:rPr lang="en-US" sz="5900" dirty="0" smtClean="0">
                <a:latin typeface="Times New Roman" pitchFamily="18" charset="0"/>
                <a:cs typeface="Times New Roman" pitchFamily="18" charset="0"/>
              </a:rPr>
              <a:t>* Benefits </a:t>
            </a:r>
            <a:r>
              <a:rPr lang="en-US" sz="5900" dirty="0" smtClean="0">
                <a:latin typeface="Times New Roman" pitchFamily="18" charset="0"/>
                <a:cs typeface="Times New Roman" pitchFamily="18" charset="0"/>
              </a:rPr>
              <a:t>for the</a:t>
            </a:r>
            <a:r>
              <a:rPr lang="en-US" sz="5900" i="1" dirty="0" smtClean="0">
                <a:latin typeface="Times New Roman" pitchFamily="18" charset="0"/>
                <a:cs typeface="Times New Roman" pitchFamily="18" charset="0"/>
              </a:rPr>
              <a:t> </a:t>
            </a:r>
            <a:r>
              <a:rPr lang="en-US" sz="5900" i="1" dirty="0" err="1" smtClean="0">
                <a:latin typeface="Times New Roman" pitchFamily="18" charset="0"/>
                <a:cs typeface="Times New Roman" pitchFamily="18" charset="0"/>
              </a:rPr>
              <a:t>iweto</a:t>
            </a:r>
            <a:endParaRPr lang="en-US" sz="5900" i="1" dirty="0" smtClean="0">
              <a:latin typeface="Times New Roman" pitchFamily="18" charset="0"/>
              <a:cs typeface="Times New Roman" pitchFamily="18" charset="0"/>
            </a:endParaRPr>
          </a:p>
          <a:p>
            <a:pPr>
              <a:buFont typeface="Arial" charset="0"/>
              <a:buChar char="•"/>
            </a:pPr>
            <a:r>
              <a:rPr lang="en-US" sz="5900" dirty="0" smtClean="0">
                <a:latin typeface="Times New Roman" pitchFamily="18" charset="0"/>
                <a:cs typeface="Times New Roman" pitchFamily="18" charset="0"/>
              </a:rPr>
              <a:t>The </a:t>
            </a:r>
            <a:r>
              <a:rPr lang="en-US" sz="5900" i="1" dirty="0" err="1" smtClean="0">
                <a:latin typeface="Times New Roman" pitchFamily="18" charset="0"/>
                <a:cs typeface="Times New Roman" pitchFamily="18" charset="0"/>
              </a:rPr>
              <a:t>iweto</a:t>
            </a:r>
            <a:r>
              <a:rPr lang="en-US" sz="5900" dirty="0" smtClean="0">
                <a:latin typeface="Times New Roman" pitchFamily="18" charset="0"/>
                <a:cs typeface="Times New Roman" pitchFamily="18" charset="0"/>
              </a:rPr>
              <a:t> finds a home for herself and her children</a:t>
            </a:r>
          </a:p>
          <a:p>
            <a:pPr>
              <a:buFont typeface="Arial" charset="0"/>
              <a:buChar char="•"/>
            </a:pPr>
            <a:r>
              <a:rPr lang="en-US" sz="5900" dirty="0" smtClean="0">
                <a:latin typeface="Times New Roman" pitchFamily="18" charset="0"/>
                <a:cs typeface="Times New Roman" pitchFamily="18" charset="0"/>
              </a:rPr>
              <a:t>She does not get bothered  by a man</a:t>
            </a:r>
          </a:p>
          <a:p>
            <a:pPr>
              <a:buNone/>
            </a:pPr>
            <a:endParaRPr lang="en-US" sz="5900" dirty="0" smtClean="0">
              <a:latin typeface="Times New Roman" pitchFamily="18" charset="0"/>
              <a:cs typeface="Times New Roman" pitchFamily="18" charset="0"/>
            </a:endParaRPr>
          </a:p>
          <a:p>
            <a:pPr>
              <a:buNone/>
            </a:pPr>
            <a:endParaRPr lang="en-US" sz="5100" dirty="0" smtClean="0"/>
          </a:p>
          <a:p>
            <a:pPr>
              <a:buNone/>
            </a:pPr>
            <a:endParaRPr lang="en-US" dirty="0" smtClean="0"/>
          </a:p>
          <a:p>
            <a:pPr>
              <a:buNone/>
            </a:pPr>
            <a:r>
              <a:rPr lang="en-US" dirty="0" smtClean="0"/>
              <a:t> </a:t>
            </a:r>
            <a:endParaRPr lang="en-US" dirty="0" smtClean="0"/>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Challenges of WTW marriage</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Linguistic studies show individuals </a:t>
            </a:r>
            <a:r>
              <a:rPr lang="en-US" dirty="0" smtClean="0"/>
              <a:t>construct their identities or are constructed and accommodate or </a:t>
            </a:r>
            <a:r>
              <a:rPr lang="en-US" dirty="0" smtClean="0"/>
              <a:t>resist societal </a:t>
            </a:r>
            <a:r>
              <a:rPr lang="en-US" dirty="0" smtClean="0"/>
              <a:t>roles and social realities in these institutions. </a:t>
            </a:r>
            <a:endParaRPr lang="en-US" dirty="0" smtClean="0"/>
          </a:p>
          <a:p>
            <a:pPr>
              <a:buNone/>
            </a:pPr>
            <a:r>
              <a:rPr lang="en-US" dirty="0" smtClean="0"/>
              <a:t>	</a:t>
            </a:r>
            <a:r>
              <a:rPr lang="en-US" dirty="0" smtClean="0"/>
              <a:t>	- </a:t>
            </a:r>
            <a:r>
              <a:rPr lang="en-US" dirty="0" err="1" smtClean="0"/>
              <a:t>Syombua</a:t>
            </a:r>
            <a:r>
              <a:rPr lang="en-US" dirty="0" smtClean="0"/>
              <a:t> appeared to be carefree, more so because the referents for </a:t>
            </a:r>
            <a:r>
              <a:rPr lang="en-US" dirty="0" err="1" smtClean="0"/>
              <a:t>mwaitu</a:t>
            </a:r>
            <a:r>
              <a:rPr lang="en-US" dirty="0" smtClean="0"/>
              <a:t> and cultural </a:t>
            </a:r>
            <a:r>
              <a:rPr lang="en-US" dirty="0" smtClean="0"/>
              <a:t>practice </a:t>
            </a:r>
            <a:r>
              <a:rPr lang="en-US" dirty="0" smtClean="0"/>
              <a:t>do not give her the authority of a man</a:t>
            </a:r>
          </a:p>
          <a:p>
            <a:r>
              <a:rPr lang="en-US" dirty="0" smtClean="0"/>
              <a:t>Poverty</a:t>
            </a:r>
          </a:p>
          <a:p>
            <a:endParaRPr lang="en-US" dirty="0" smtClean="0"/>
          </a:p>
          <a:p>
            <a:pPr>
              <a:buNone/>
            </a:pPr>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545</TotalTime>
  <Words>584</Words>
  <Application>Microsoft Office PowerPoint</Application>
  <PresentationFormat>On-screen Show (4:3)</PresentationFormat>
  <Paragraphs>70</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“Woman to woman (iweto) marriage among the Kamba of Kenya; A case of Provision of Ccare for the elderly?” </vt:lpstr>
      <vt:lpstr>Outline of the Presentation </vt:lpstr>
      <vt:lpstr> The study</vt:lpstr>
      <vt:lpstr>Justification and purpose of the study</vt:lpstr>
      <vt:lpstr>The study continued-  The Data and findings</vt:lpstr>
      <vt:lpstr>Study continued- interpretation</vt:lpstr>
      <vt:lpstr>Interpreting language use - Importance</vt:lpstr>
      <vt:lpstr>Issues of care</vt:lpstr>
      <vt:lpstr>Challenges of WTW marriage </vt:lpstr>
      <vt:lpstr>Challenges of WTW marriage continued</vt:lpstr>
      <vt:lpstr>conclusion</vt:lpstr>
      <vt:lpstr>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“Woman to woman (iweto) marriage among the Kamba of Kenya; a case of provision of care for the elderly?”   A paper presented at the workshop on Care, Work and Property: How is care labour valued? Addressing SDG goal 5: Target 4 in Plural Legal Systems. To be held at the British Institute in Eastern Africa, Nairobi 12th -13th September 2017   By Catherine Wawasi kitetu</dc:title>
  <dc:creator>Catherine</dc:creator>
  <cp:lastModifiedBy>Catherine</cp:lastModifiedBy>
  <cp:revision>56</cp:revision>
  <dcterms:created xsi:type="dcterms:W3CDTF">2017-08-30T12:01:49Z</dcterms:created>
  <dcterms:modified xsi:type="dcterms:W3CDTF">2017-09-08T09:22:56Z</dcterms:modified>
</cp:coreProperties>
</file>