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57" r:id="rId4"/>
    <p:sldId id="268" r:id="rId5"/>
    <p:sldId id="259" r:id="rId6"/>
    <p:sldId id="260" r:id="rId7"/>
    <p:sldId id="267" r:id="rId8"/>
    <p:sldId id="272" r:id="rId9"/>
    <p:sldId id="261" r:id="rId10"/>
    <p:sldId id="262" r:id="rId11"/>
    <p:sldId id="271" r:id="rId12"/>
    <p:sldId id="263" r:id="rId13"/>
    <p:sldId id="270" r:id="rId14"/>
    <p:sldId id="273" r:id="rId15"/>
    <p:sldId id="264" r:id="rId16"/>
    <p:sldId id="269" r:id="rId17"/>
    <p:sldId id="265"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https://d.docs.live.net/81ed01a2ab2a3fcf/Documents/cases-registered-cru-2013-14.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2800" b="1" dirty="0" smtClean="0"/>
              <a:t>Accident Cases</a:t>
            </a:r>
            <a:r>
              <a:rPr lang="en-GB" sz="2800" b="1" baseline="0" dirty="0" smtClean="0"/>
              <a:t> </a:t>
            </a:r>
            <a:r>
              <a:rPr lang="en-GB" sz="2800" b="1" baseline="0" dirty="0"/>
              <a:t>Registered with CRU</a:t>
            </a:r>
            <a:endParaRPr lang="en-GB" sz="2800" b="1" dirty="0"/>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Clinical Negligence</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Sheet1!$A$2:$A$9</c:f>
              <c:strCache>
                <c:ptCount val="8"/>
                <c:pt idx="0">
                  <c:v>2013/14</c:v>
                </c:pt>
                <c:pt idx="1">
                  <c:v>2012/13</c:v>
                </c:pt>
                <c:pt idx="2">
                  <c:v>2011/12</c:v>
                </c:pt>
                <c:pt idx="3">
                  <c:v>2010/11</c:v>
                </c:pt>
                <c:pt idx="4">
                  <c:v>2009/10</c:v>
                </c:pt>
                <c:pt idx="5">
                  <c:v>2008/09</c:v>
                </c:pt>
                <c:pt idx="6">
                  <c:v>2007/08</c:v>
                </c:pt>
                <c:pt idx="7">
                  <c:v>2006/07</c:v>
                </c:pt>
              </c:strCache>
            </c:strRef>
          </c:cat>
          <c:val>
            <c:numRef>
              <c:f>Sheet1!$B$2:$B$9</c:f>
              <c:numCache>
                <c:formatCode>#,##0</c:formatCode>
                <c:ptCount val="8"/>
                <c:pt idx="0">
                  <c:v>18499</c:v>
                </c:pt>
                <c:pt idx="1">
                  <c:v>16006</c:v>
                </c:pt>
                <c:pt idx="2">
                  <c:v>13517</c:v>
                </c:pt>
                <c:pt idx="3">
                  <c:v>13022</c:v>
                </c:pt>
                <c:pt idx="4">
                  <c:v>10308</c:v>
                </c:pt>
                <c:pt idx="5">
                  <c:v>9880</c:v>
                </c:pt>
                <c:pt idx="6">
                  <c:v>8876</c:v>
                </c:pt>
                <c:pt idx="7">
                  <c:v>8575</c:v>
                </c:pt>
              </c:numCache>
            </c:numRef>
          </c:val>
          <c:smooth val="0"/>
        </c:ser>
        <c:ser>
          <c:idx val="1"/>
          <c:order val="1"/>
          <c:tx>
            <c:strRef>
              <c:f>Sheet1!$C$1</c:f>
              <c:strCache>
                <c:ptCount val="1"/>
                <c:pt idx="0">
                  <c:v>Employer </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Sheet1!$A$2:$A$9</c:f>
              <c:strCache>
                <c:ptCount val="8"/>
                <c:pt idx="0">
                  <c:v>2013/14</c:v>
                </c:pt>
                <c:pt idx="1">
                  <c:v>2012/13</c:v>
                </c:pt>
                <c:pt idx="2">
                  <c:v>2011/12</c:v>
                </c:pt>
                <c:pt idx="3">
                  <c:v>2010/11</c:v>
                </c:pt>
                <c:pt idx="4">
                  <c:v>2009/10</c:v>
                </c:pt>
                <c:pt idx="5">
                  <c:v>2008/09</c:v>
                </c:pt>
                <c:pt idx="6">
                  <c:v>2007/08</c:v>
                </c:pt>
                <c:pt idx="7">
                  <c:v>2006/07</c:v>
                </c:pt>
              </c:strCache>
            </c:strRef>
          </c:cat>
          <c:val>
            <c:numRef>
              <c:f>Sheet1!$C$2:$C$9</c:f>
              <c:numCache>
                <c:formatCode>#,##0</c:formatCode>
                <c:ptCount val="8"/>
                <c:pt idx="0">
                  <c:v>105291</c:v>
                </c:pt>
                <c:pt idx="1">
                  <c:v>91115</c:v>
                </c:pt>
                <c:pt idx="2">
                  <c:v>87350</c:v>
                </c:pt>
                <c:pt idx="3">
                  <c:v>81470</c:v>
                </c:pt>
                <c:pt idx="4">
                  <c:v>78744</c:v>
                </c:pt>
                <c:pt idx="5">
                  <c:v>86957</c:v>
                </c:pt>
                <c:pt idx="6">
                  <c:v>87198</c:v>
                </c:pt>
                <c:pt idx="7">
                  <c:v>98478</c:v>
                </c:pt>
              </c:numCache>
            </c:numRef>
          </c:val>
          <c:smooth val="0"/>
        </c:ser>
        <c:ser>
          <c:idx val="2"/>
          <c:order val="2"/>
          <c:tx>
            <c:strRef>
              <c:f>Sheet1!$D$1</c:f>
              <c:strCache>
                <c:ptCount val="1"/>
                <c:pt idx="0">
                  <c:v>Motor</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f>Sheet1!$A$2:$A$9</c:f>
              <c:strCache>
                <c:ptCount val="8"/>
                <c:pt idx="0">
                  <c:v>2013/14</c:v>
                </c:pt>
                <c:pt idx="1">
                  <c:v>2012/13</c:v>
                </c:pt>
                <c:pt idx="2">
                  <c:v>2011/12</c:v>
                </c:pt>
                <c:pt idx="3">
                  <c:v>2010/11</c:v>
                </c:pt>
                <c:pt idx="4">
                  <c:v>2009/10</c:v>
                </c:pt>
                <c:pt idx="5">
                  <c:v>2008/09</c:v>
                </c:pt>
                <c:pt idx="6">
                  <c:v>2007/08</c:v>
                </c:pt>
                <c:pt idx="7">
                  <c:v>2006/07</c:v>
                </c:pt>
              </c:strCache>
            </c:strRef>
          </c:cat>
          <c:val>
            <c:numRef>
              <c:f>Sheet1!$D$2:$D$9</c:f>
              <c:numCache>
                <c:formatCode>#,##0</c:formatCode>
                <c:ptCount val="8"/>
                <c:pt idx="0">
                  <c:v>772843</c:v>
                </c:pt>
                <c:pt idx="1">
                  <c:v>818334</c:v>
                </c:pt>
                <c:pt idx="2">
                  <c:v>828489</c:v>
                </c:pt>
                <c:pt idx="3">
                  <c:v>790999</c:v>
                </c:pt>
                <c:pt idx="4">
                  <c:v>674997</c:v>
                </c:pt>
                <c:pt idx="5">
                  <c:v>625072</c:v>
                </c:pt>
                <c:pt idx="6">
                  <c:v>551905</c:v>
                </c:pt>
                <c:pt idx="7">
                  <c:v>518821</c:v>
                </c:pt>
              </c:numCache>
            </c:numRef>
          </c:val>
          <c:smooth val="0"/>
        </c:ser>
        <c:ser>
          <c:idx val="3"/>
          <c:order val="3"/>
          <c:tx>
            <c:strRef>
              <c:f>Sheet1!$E$1</c:f>
              <c:strCache>
                <c:ptCount val="1"/>
                <c:pt idx="0">
                  <c:v>Other</c:v>
                </c:pt>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cat>
            <c:strRef>
              <c:f>Sheet1!$A$2:$A$9</c:f>
              <c:strCache>
                <c:ptCount val="8"/>
                <c:pt idx="0">
                  <c:v>2013/14</c:v>
                </c:pt>
                <c:pt idx="1">
                  <c:v>2012/13</c:v>
                </c:pt>
                <c:pt idx="2">
                  <c:v>2011/12</c:v>
                </c:pt>
                <c:pt idx="3">
                  <c:v>2010/11</c:v>
                </c:pt>
                <c:pt idx="4">
                  <c:v>2009/10</c:v>
                </c:pt>
                <c:pt idx="5">
                  <c:v>2008/09</c:v>
                </c:pt>
                <c:pt idx="6">
                  <c:v>2007/08</c:v>
                </c:pt>
                <c:pt idx="7">
                  <c:v>2006/07</c:v>
                </c:pt>
              </c:strCache>
            </c:strRef>
          </c:cat>
          <c:val>
            <c:numRef>
              <c:f>Sheet1!$E$2:$E$9</c:f>
              <c:numCache>
                <c:formatCode>#,##0</c:formatCode>
                <c:ptCount val="8"/>
                <c:pt idx="0">
                  <c:v>14467</c:v>
                </c:pt>
                <c:pt idx="1">
                  <c:v>17695</c:v>
                </c:pt>
                <c:pt idx="2">
                  <c:v>4435</c:v>
                </c:pt>
                <c:pt idx="3">
                  <c:v>3855</c:v>
                </c:pt>
                <c:pt idx="4">
                  <c:v>2806</c:v>
                </c:pt>
                <c:pt idx="5">
                  <c:v>3415</c:v>
                </c:pt>
                <c:pt idx="6">
                  <c:v>3449</c:v>
                </c:pt>
                <c:pt idx="7">
                  <c:v>3522</c:v>
                </c:pt>
              </c:numCache>
            </c:numRef>
          </c:val>
          <c:smooth val="0"/>
        </c:ser>
        <c:ser>
          <c:idx val="4"/>
          <c:order val="4"/>
          <c:tx>
            <c:strRef>
              <c:f>Sheet1!$F$1</c:f>
              <c:strCache>
                <c:ptCount val="1"/>
                <c:pt idx="0">
                  <c:v>Public</c:v>
                </c:pt>
              </c:strCache>
            </c:strRef>
          </c:tx>
          <c:spPr>
            <a:ln w="28575" cap="rnd">
              <a:solidFill>
                <a:schemeClr val="accent5"/>
              </a:solidFill>
              <a:round/>
            </a:ln>
            <a:effectLst/>
          </c:spPr>
          <c:marker>
            <c:symbol val="circle"/>
            <c:size val="5"/>
            <c:spPr>
              <a:solidFill>
                <a:schemeClr val="accent5"/>
              </a:solidFill>
              <a:ln w="9525">
                <a:solidFill>
                  <a:schemeClr val="accent5"/>
                </a:solidFill>
              </a:ln>
              <a:effectLst/>
            </c:spPr>
          </c:marker>
          <c:cat>
            <c:strRef>
              <c:f>Sheet1!$A$2:$A$9</c:f>
              <c:strCache>
                <c:ptCount val="8"/>
                <c:pt idx="0">
                  <c:v>2013/14</c:v>
                </c:pt>
                <c:pt idx="1">
                  <c:v>2012/13</c:v>
                </c:pt>
                <c:pt idx="2">
                  <c:v>2011/12</c:v>
                </c:pt>
                <c:pt idx="3">
                  <c:v>2010/11</c:v>
                </c:pt>
                <c:pt idx="4">
                  <c:v>2009/10</c:v>
                </c:pt>
                <c:pt idx="5">
                  <c:v>2008/09</c:v>
                </c:pt>
                <c:pt idx="6">
                  <c:v>2007/08</c:v>
                </c:pt>
                <c:pt idx="7">
                  <c:v>2006/07</c:v>
                </c:pt>
              </c:strCache>
            </c:strRef>
          </c:cat>
          <c:val>
            <c:numRef>
              <c:f>Sheet1!$F$2:$F$9</c:f>
              <c:numCache>
                <c:formatCode>#,##0</c:formatCode>
                <c:ptCount val="8"/>
                <c:pt idx="0">
                  <c:v>103578</c:v>
                </c:pt>
                <c:pt idx="1">
                  <c:v>102984</c:v>
                </c:pt>
                <c:pt idx="2">
                  <c:v>104863</c:v>
                </c:pt>
                <c:pt idx="3">
                  <c:v>94872</c:v>
                </c:pt>
                <c:pt idx="4">
                  <c:v>91025</c:v>
                </c:pt>
                <c:pt idx="5">
                  <c:v>86164</c:v>
                </c:pt>
                <c:pt idx="6">
                  <c:v>79472</c:v>
                </c:pt>
                <c:pt idx="7">
                  <c:v>79841</c:v>
                </c:pt>
              </c:numCache>
            </c:numRef>
          </c:val>
          <c:smooth val="0"/>
        </c:ser>
        <c:ser>
          <c:idx val="5"/>
          <c:order val="5"/>
          <c:tx>
            <c:strRef>
              <c:f>Sheet1!$G$1</c:f>
              <c:strCache>
                <c:ptCount val="1"/>
                <c:pt idx="0">
                  <c:v>Liability not known </c:v>
                </c:pt>
              </c:strCache>
            </c:strRef>
          </c:tx>
          <c:spPr>
            <a:ln w="28575" cap="rnd">
              <a:solidFill>
                <a:schemeClr val="accent6"/>
              </a:solidFill>
              <a:round/>
            </a:ln>
            <a:effectLst/>
          </c:spPr>
          <c:marker>
            <c:symbol val="circle"/>
            <c:size val="5"/>
            <c:spPr>
              <a:solidFill>
                <a:schemeClr val="accent6"/>
              </a:solidFill>
              <a:ln w="9525">
                <a:solidFill>
                  <a:schemeClr val="accent6"/>
                </a:solidFill>
              </a:ln>
              <a:effectLst/>
            </c:spPr>
          </c:marker>
          <c:cat>
            <c:strRef>
              <c:f>Sheet1!$A$2:$A$9</c:f>
              <c:strCache>
                <c:ptCount val="8"/>
                <c:pt idx="0">
                  <c:v>2013/14</c:v>
                </c:pt>
                <c:pt idx="1">
                  <c:v>2012/13</c:v>
                </c:pt>
                <c:pt idx="2">
                  <c:v>2011/12</c:v>
                </c:pt>
                <c:pt idx="3">
                  <c:v>2010/11</c:v>
                </c:pt>
                <c:pt idx="4">
                  <c:v>2009/10</c:v>
                </c:pt>
                <c:pt idx="5">
                  <c:v>2008/09</c:v>
                </c:pt>
                <c:pt idx="6">
                  <c:v>2007/08</c:v>
                </c:pt>
                <c:pt idx="7">
                  <c:v>2006/07</c:v>
                </c:pt>
              </c:strCache>
            </c:strRef>
          </c:cat>
          <c:val>
            <c:numRef>
              <c:f>Sheet1!$G$2:$G$9</c:f>
              <c:numCache>
                <c:formatCode>#,##0</c:formatCode>
                <c:ptCount val="8"/>
                <c:pt idx="0">
                  <c:v>2123</c:v>
                </c:pt>
                <c:pt idx="1">
                  <c:v>2175</c:v>
                </c:pt>
                <c:pt idx="2">
                  <c:v>2496</c:v>
                </c:pt>
                <c:pt idx="3">
                  <c:v>3163</c:v>
                </c:pt>
                <c:pt idx="4">
                  <c:v>3445</c:v>
                </c:pt>
                <c:pt idx="5" formatCode="General">
                  <c:v>860</c:v>
                </c:pt>
                <c:pt idx="6">
                  <c:v>1850</c:v>
                </c:pt>
                <c:pt idx="7">
                  <c:v>1547</c:v>
                </c:pt>
              </c:numCache>
            </c:numRef>
          </c:val>
          <c:smooth val="0"/>
        </c:ser>
        <c:ser>
          <c:idx val="6"/>
          <c:order val="6"/>
          <c:tx>
            <c:strRef>
              <c:f>Sheet1!$H$1</c:f>
              <c:strCache>
                <c:ptCount val="1"/>
                <c:pt idx="0">
                  <c:v>Total</c:v>
                </c:pt>
              </c:strCache>
            </c:strRef>
          </c:tx>
          <c:spPr>
            <a:ln w="28575"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cat>
            <c:strRef>
              <c:f>Sheet1!$A$2:$A$9</c:f>
              <c:strCache>
                <c:ptCount val="8"/>
                <c:pt idx="0">
                  <c:v>2013/14</c:v>
                </c:pt>
                <c:pt idx="1">
                  <c:v>2012/13</c:v>
                </c:pt>
                <c:pt idx="2">
                  <c:v>2011/12</c:v>
                </c:pt>
                <c:pt idx="3">
                  <c:v>2010/11</c:v>
                </c:pt>
                <c:pt idx="4">
                  <c:v>2009/10</c:v>
                </c:pt>
                <c:pt idx="5">
                  <c:v>2008/09</c:v>
                </c:pt>
                <c:pt idx="6">
                  <c:v>2007/08</c:v>
                </c:pt>
                <c:pt idx="7">
                  <c:v>2006/07</c:v>
                </c:pt>
              </c:strCache>
            </c:strRef>
          </c:cat>
          <c:val>
            <c:numRef>
              <c:f>Sheet1!$H$2:$H$9</c:f>
              <c:numCache>
                <c:formatCode>#,##0</c:formatCode>
                <c:ptCount val="8"/>
                <c:pt idx="0">
                  <c:v>1016801</c:v>
                </c:pt>
                <c:pt idx="1">
                  <c:v>1048309</c:v>
                </c:pt>
                <c:pt idx="2">
                  <c:v>1041150</c:v>
                </c:pt>
                <c:pt idx="3">
                  <c:v>987381</c:v>
                </c:pt>
                <c:pt idx="4">
                  <c:v>861325</c:v>
                </c:pt>
                <c:pt idx="5">
                  <c:v>812348</c:v>
                </c:pt>
                <c:pt idx="6">
                  <c:v>732750</c:v>
                </c:pt>
                <c:pt idx="7">
                  <c:v>710784</c:v>
                </c:pt>
              </c:numCache>
            </c:numRef>
          </c:val>
          <c:smooth val="0"/>
        </c:ser>
        <c:dLbls>
          <c:showLegendKey val="0"/>
          <c:showVal val="0"/>
          <c:showCatName val="0"/>
          <c:showSerName val="0"/>
          <c:showPercent val="0"/>
          <c:showBubbleSize val="0"/>
        </c:dLbls>
        <c:marker val="1"/>
        <c:smooth val="0"/>
        <c:axId val="153166472"/>
        <c:axId val="153200904"/>
      </c:lineChart>
      <c:catAx>
        <c:axId val="153166472"/>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3200904"/>
        <c:crosses val="autoZero"/>
        <c:auto val="1"/>
        <c:lblAlgn val="ctr"/>
        <c:lblOffset val="100"/>
        <c:noMultiLvlLbl val="0"/>
      </c:catAx>
      <c:valAx>
        <c:axId val="153200904"/>
        <c:scaling>
          <c:orientation val="minMax"/>
        </c:scaling>
        <c:delete val="0"/>
        <c:axPos val="r"/>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316647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FBB0426-CEC3-4E13-A662-152A33787975}" type="datetimeFigureOut">
              <a:rPr lang="en-GB" smtClean="0"/>
              <a:t>25/02/2015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570D40-C567-40D5-AA89-DAAE93E38DF6}" type="slidenum">
              <a:rPr lang="en-GB" smtClean="0"/>
              <a:t>‹#›</a:t>
            </a:fld>
            <a:endParaRPr lang="en-GB"/>
          </a:p>
        </p:txBody>
      </p:sp>
    </p:spTree>
    <p:extLst>
      <p:ext uri="{BB962C8B-B14F-4D97-AF65-F5344CB8AC3E}">
        <p14:creationId xmlns:p14="http://schemas.microsoft.com/office/powerpoint/2010/main" val="2917117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FBB0426-CEC3-4E13-A662-152A33787975}" type="datetimeFigureOut">
              <a:rPr lang="en-GB" smtClean="0"/>
              <a:t>25/02/2015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570D40-C567-40D5-AA89-DAAE93E38DF6}" type="slidenum">
              <a:rPr lang="en-GB" smtClean="0"/>
              <a:t>‹#›</a:t>
            </a:fld>
            <a:endParaRPr lang="en-GB"/>
          </a:p>
        </p:txBody>
      </p:sp>
    </p:spTree>
    <p:extLst>
      <p:ext uri="{BB962C8B-B14F-4D97-AF65-F5344CB8AC3E}">
        <p14:creationId xmlns:p14="http://schemas.microsoft.com/office/powerpoint/2010/main" val="100172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FBB0426-CEC3-4E13-A662-152A33787975}" type="datetimeFigureOut">
              <a:rPr lang="en-GB" smtClean="0"/>
              <a:t>25/02/2015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570D40-C567-40D5-AA89-DAAE93E38DF6}" type="slidenum">
              <a:rPr lang="en-GB" smtClean="0"/>
              <a:t>‹#›</a:t>
            </a:fld>
            <a:endParaRPr lang="en-GB"/>
          </a:p>
        </p:txBody>
      </p:sp>
    </p:spTree>
    <p:extLst>
      <p:ext uri="{BB962C8B-B14F-4D97-AF65-F5344CB8AC3E}">
        <p14:creationId xmlns:p14="http://schemas.microsoft.com/office/powerpoint/2010/main" val="3450703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FBB0426-CEC3-4E13-A662-152A33787975}" type="datetimeFigureOut">
              <a:rPr lang="en-GB" smtClean="0"/>
              <a:t>25/02/2015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570D40-C567-40D5-AA89-DAAE93E38DF6}" type="slidenum">
              <a:rPr lang="en-GB" smtClean="0"/>
              <a:t>‹#›</a:t>
            </a:fld>
            <a:endParaRPr lang="en-GB"/>
          </a:p>
        </p:txBody>
      </p:sp>
    </p:spTree>
    <p:extLst>
      <p:ext uri="{BB962C8B-B14F-4D97-AF65-F5344CB8AC3E}">
        <p14:creationId xmlns:p14="http://schemas.microsoft.com/office/powerpoint/2010/main" val="4293690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BB0426-CEC3-4E13-A662-152A33787975}" type="datetimeFigureOut">
              <a:rPr lang="en-GB" smtClean="0"/>
              <a:t>25/02/2015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570D40-C567-40D5-AA89-DAAE93E38DF6}" type="slidenum">
              <a:rPr lang="en-GB" smtClean="0"/>
              <a:t>‹#›</a:t>
            </a:fld>
            <a:endParaRPr lang="en-GB"/>
          </a:p>
        </p:txBody>
      </p:sp>
    </p:spTree>
    <p:extLst>
      <p:ext uri="{BB962C8B-B14F-4D97-AF65-F5344CB8AC3E}">
        <p14:creationId xmlns:p14="http://schemas.microsoft.com/office/powerpoint/2010/main" val="2302780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FBB0426-CEC3-4E13-A662-152A33787975}" type="datetimeFigureOut">
              <a:rPr lang="en-GB" smtClean="0"/>
              <a:t>25/02/2015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570D40-C567-40D5-AA89-DAAE93E38DF6}" type="slidenum">
              <a:rPr lang="en-GB" smtClean="0"/>
              <a:t>‹#›</a:t>
            </a:fld>
            <a:endParaRPr lang="en-GB"/>
          </a:p>
        </p:txBody>
      </p:sp>
    </p:spTree>
    <p:extLst>
      <p:ext uri="{BB962C8B-B14F-4D97-AF65-F5344CB8AC3E}">
        <p14:creationId xmlns:p14="http://schemas.microsoft.com/office/powerpoint/2010/main" val="2073027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FBB0426-CEC3-4E13-A662-152A33787975}" type="datetimeFigureOut">
              <a:rPr lang="en-GB" smtClean="0"/>
              <a:t>25/02/2015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8570D40-C567-40D5-AA89-DAAE93E38DF6}" type="slidenum">
              <a:rPr lang="en-GB" smtClean="0"/>
              <a:t>‹#›</a:t>
            </a:fld>
            <a:endParaRPr lang="en-GB"/>
          </a:p>
        </p:txBody>
      </p:sp>
    </p:spTree>
    <p:extLst>
      <p:ext uri="{BB962C8B-B14F-4D97-AF65-F5344CB8AC3E}">
        <p14:creationId xmlns:p14="http://schemas.microsoft.com/office/powerpoint/2010/main" val="3507153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FBB0426-CEC3-4E13-A662-152A33787975}" type="datetimeFigureOut">
              <a:rPr lang="en-GB" smtClean="0"/>
              <a:t>25/02/2015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8570D40-C567-40D5-AA89-DAAE93E38DF6}" type="slidenum">
              <a:rPr lang="en-GB" smtClean="0"/>
              <a:t>‹#›</a:t>
            </a:fld>
            <a:endParaRPr lang="en-GB"/>
          </a:p>
        </p:txBody>
      </p:sp>
    </p:spTree>
    <p:extLst>
      <p:ext uri="{BB962C8B-B14F-4D97-AF65-F5344CB8AC3E}">
        <p14:creationId xmlns:p14="http://schemas.microsoft.com/office/powerpoint/2010/main" val="35219584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BB0426-CEC3-4E13-A662-152A33787975}" type="datetimeFigureOut">
              <a:rPr lang="en-GB" smtClean="0"/>
              <a:t>25/02/2015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8570D40-C567-40D5-AA89-DAAE93E38DF6}" type="slidenum">
              <a:rPr lang="en-GB" smtClean="0"/>
              <a:t>‹#›</a:t>
            </a:fld>
            <a:endParaRPr lang="en-GB"/>
          </a:p>
        </p:txBody>
      </p:sp>
    </p:spTree>
    <p:extLst>
      <p:ext uri="{BB962C8B-B14F-4D97-AF65-F5344CB8AC3E}">
        <p14:creationId xmlns:p14="http://schemas.microsoft.com/office/powerpoint/2010/main" val="1243750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BB0426-CEC3-4E13-A662-152A33787975}" type="datetimeFigureOut">
              <a:rPr lang="en-GB" smtClean="0"/>
              <a:t>25/02/2015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570D40-C567-40D5-AA89-DAAE93E38DF6}" type="slidenum">
              <a:rPr lang="en-GB" smtClean="0"/>
              <a:t>‹#›</a:t>
            </a:fld>
            <a:endParaRPr lang="en-GB"/>
          </a:p>
        </p:txBody>
      </p:sp>
    </p:spTree>
    <p:extLst>
      <p:ext uri="{BB962C8B-B14F-4D97-AF65-F5344CB8AC3E}">
        <p14:creationId xmlns:p14="http://schemas.microsoft.com/office/powerpoint/2010/main" val="1432089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BB0426-CEC3-4E13-A662-152A33787975}" type="datetimeFigureOut">
              <a:rPr lang="en-GB" smtClean="0"/>
              <a:t>25/02/2015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570D40-C567-40D5-AA89-DAAE93E38DF6}" type="slidenum">
              <a:rPr lang="en-GB" smtClean="0"/>
              <a:t>‹#›</a:t>
            </a:fld>
            <a:endParaRPr lang="en-GB"/>
          </a:p>
        </p:txBody>
      </p:sp>
    </p:spTree>
    <p:extLst>
      <p:ext uri="{BB962C8B-B14F-4D97-AF65-F5344CB8AC3E}">
        <p14:creationId xmlns:p14="http://schemas.microsoft.com/office/powerpoint/2010/main" val="3415040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BB0426-CEC3-4E13-A662-152A33787975}" type="datetimeFigureOut">
              <a:rPr lang="en-GB" smtClean="0"/>
              <a:t>25/02/2015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570D40-C567-40D5-AA89-DAAE93E38DF6}" type="slidenum">
              <a:rPr lang="en-GB" smtClean="0"/>
              <a:t>‹#›</a:t>
            </a:fld>
            <a:endParaRPr lang="en-GB"/>
          </a:p>
        </p:txBody>
      </p:sp>
    </p:spTree>
    <p:extLst>
      <p:ext uri="{BB962C8B-B14F-4D97-AF65-F5344CB8AC3E}">
        <p14:creationId xmlns:p14="http://schemas.microsoft.com/office/powerpoint/2010/main" val="906418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Tort Law as Engineering:</a:t>
            </a:r>
            <a:br>
              <a:rPr lang="en-GB" dirty="0" smtClean="0"/>
            </a:br>
            <a:r>
              <a:rPr lang="en-GB" dirty="0" smtClean="0"/>
              <a:t>On the Virtues of Redundancy</a:t>
            </a:r>
            <a:endParaRPr lang="en-GB" dirty="0"/>
          </a:p>
        </p:txBody>
      </p:sp>
      <p:sp>
        <p:nvSpPr>
          <p:cNvPr id="3" name="Subtitle 2"/>
          <p:cNvSpPr>
            <a:spLocks noGrp="1"/>
          </p:cNvSpPr>
          <p:nvPr>
            <p:ph type="subTitle" idx="1"/>
          </p:nvPr>
        </p:nvSpPr>
        <p:spPr/>
        <p:txBody>
          <a:bodyPr>
            <a:normAutofit/>
          </a:bodyPr>
          <a:lstStyle/>
          <a:p>
            <a:r>
              <a:rPr lang="en-GB" dirty="0" smtClean="0"/>
              <a:t>David Howarth</a:t>
            </a:r>
          </a:p>
          <a:p>
            <a:r>
              <a:rPr lang="en-GB" dirty="0" smtClean="0"/>
              <a:t>University of Cambridge</a:t>
            </a:r>
          </a:p>
          <a:p>
            <a:r>
              <a:rPr lang="en-GB" dirty="0" smtClean="0"/>
              <a:t>25 Feb 2015</a:t>
            </a:r>
          </a:p>
        </p:txBody>
      </p:sp>
    </p:spTree>
    <p:extLst>
      <p:ext uri="{BB962C8B-B14F-4D97-AF65-F5344CB8AC3E}">
        <p14:creationId xmlns:p14="http://schemas.microsoft.com/office/powerpoint/2010/main" val="28097983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t>
            </a:r>
            <a:r>
              <a:rPr lang="en-GB" dirty="0" smtClean="0"/>
              <a:t>orrective etc. justice function</a:t>
            </a:r>
            <a:endParaRPr lang="en-GB" dirty="0"/>
          </a:p>
        </p:txBody>
      </p:sp>
      <p:sp>
        <p:nvSpPr>
          <p:cNvPr id="3" name="Content Placeholder 2"/>
          <p:cNvSpPr>
            <a:spLocks noGrp="1"/>
          </p:cNvSpPr>
          <p:nvPr>
            <p:ph idx="1"/>
          </p:nvPr>
        </p:nvSpPr>
        <p:spPr/>
        <p:txBody>
          <a:bodyPr>
            <a:normAutofit/>
          </a:bodyPr>
          <a:lstStyle/>
          <a:p>
            <a:r>
              <a:rPr lang="en-GB" dirty="0" smtClean="0"/>
              <a:t>Primary provider of corrective justice is CONTRACT LAW</a:t>
            </a:r>
          </a:p>
          <a:p>
            <a:r>
              <a:rPr lang="en-GB" dirty="0" smtClean="0"/>
              <a:t>Tort has redundancy function to provide it where contract fails</a:t>
            </a:r>
          </a:p>
          <a:p>
            <a:pPr lvl="1"/>
            <a:r>
              <a:rPr lang="en-GB" dirty="0" smtClean="0"/>
              <a:t>NB in most of the world injury at work and medical claims are contractual rather than tortious</a:t>
            </a:r>
          </a:p>
          <a:p>
            <a:pPr lvl="2"/>
            <a:r>
              <a:rPr lang="en-GB" dirty="0" smtClean="0"/>
              <a:t>Negligence arises around the edges of contract (Donoghue)</a:t>
            </a:r>
          </a:p>
          <a:p>
            <a:pPr lvl="1"/>
            <a:r>
              <a:rPr lang="en-GB" dirty="0" smtClean="0"/>
              <a:t>Rise of tort is the rise of traffic accidents – i.e. no plausible contract case</a:t>
            </a:r>
          </a:p>
        </p:txBody>
      </p:sp>
    </p:spTree>
    <p:extLst>
      <p:ext uri="{BB962C8B-B14F-4D97-AF65-F5344CB8AC3E}">
        <p14:creationId xmlns:p14="http://schemas.microsoft.com/office/powerpoint/2010/main" val="2043328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2403482586"/>
              </p:ext>
            </p:extLst>
          </p:nvPr>
        </p:nvGraphicFramePr>
        <p:xfrm>
          <a:off x="862885" y="605306"/>
          <a:ext cx="9697791" cy="567958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711297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 tort a good redundant system?</a:t>
            </a:r>
            <a:endParaRPr lang="en-GB" dirty="0"/>
          </a:p>
        </p:txBody>
      </p:sp>
      <p:sp>
        <p:nvSpPr>
          <p:cNvPr id="3" name="Content Placeholder 2"/>
          <p:cNvSpPr>
            <a:spLocks noGrp="1"/>
          </p:cNvSpPr>
          <p:nvPr>
            <p:ph idx="1"/>
          </p:nvPr>
        </p:nvSpPr>
        <p:spPr/>
        <p:txBody>
          <a:bodyPr>
            <a:normAutofit/>
          </a:bodyPr>
          <a:lstStyle/>
          <a:p>
            <a:r>
              <a:rPr lang="en-GB" dirty="0" smtClean="0"/>
              <a:t>But even conceived of as adding redundancy, not necessarily best design</a:t>
            </a:r>
          </a:p>
          <a:p>
            <a:r>
              <a:rPr lang="en-GB" dirty="0" smtClean="0"/>
              <a:t>Redundancy can lead to failure through complexity </a:t>
            </a:r>
          </a:p>
          <a:p>
            <a:pPr lvl="1"/>
            <a:r>
              <a:rPr lang="en-GB" dirty="0" smtClean="0"/>
              <a:t>Interference of redundant system in functioning of main system (3MI)</a:t>
            </a:r>
          </a:p>
          <a:p>
            <a:r>
              <a:rPr lang="en-GB" dirty="0" smtClean="0"/>
              <a:t>Costs of redundant system versus its benefits:</a:t>
            </a:r>
          </a:p>
          <a:p>
            <a:pPr lvl="1"/>
            <a:r>
              <a:rPr lang="en-GB" dirty="0" smtClean="0"/>
              <a:t>How serious is the loss if primary component fails?</a:t>
            </a:r>
          </a:p>
          <a:p>
            <a:pPr lvl="1"/>
            <a:r>
              <a:rPr lang="en-GB" dirty="0" smtClean="0"/>
              <a:t>What is the probability that the back-up component will also fail?</a:t>
            </a:r>
          </a:p>
          <a:p>
            <a:pPr lvl="2"/>
            <a:r>
              <a:rPr lang="en-GB" dirty="0" smtClean="0"/>
              <a:t>Effectiveness/ coverage</a:t>
            </a:r>
          </a:p>
          <a:p>
            <a:pPr lvl="2"/>
            <a:r>
              <a:rPr lang="en-GB" dirty="0" smtClean="0"/>
              <a:t>Lack of independence (correlated errors)</a:t>
            </a:r>
          </a:p>
        </p:txBody>
      </p:sp>
    </p:spTree>
    <p:extLst>
      <p:ext uri="{BB962C8B-B14F-4D97-AF65-F5344CB8AC3E}">
        <p14:creationId xmlns:p14="http://schemas.microsoft.com/office/powerpoint/2010/main" val="25543815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Assessing tort as a redundant system</a:t>
            </a:r>
            <a:endParaRPr lang="en-GB" dirty="0"/>
          </a:p>
        </p:txBody>
      </p:sp>
      <p:sp>
        <p:nvSpPr>
          <p:cNvPr id="3" name="Content Placeholder 2"/>
          <p:cNvSpPr>
            <a:spLocks noGrp="1"/>
          </p:cNvSpPr>
          <p:nvPr>
            <p:ph idx="1"/>
          </p:nvPr>
        </p:nvSpPr>
        <p:spPr/>
        <p:txBody>
          <a:bodyPr>
            <a:normAutofit/>
          </a:bodyPr>
          <a:lstStyle/>
          <a:p>
            <a:pPr marL="0" indent="0">
              <a:buNone/>
            </a:pPr>
            <a:r>
              <a:rPr lang="en-GB" dirty="0" smtClean="0"/>
              <a:t>E.g.:</a:t>
            </a:r>
          </a:p>
          <a:p>
            <a:r>
              <a:rPr lang="en-GB" dirty="0" smtClean="0"/>
              <a:t>Deterrence</a:t>
            </a:r>
          </a:p>
          <a:p>
            <a:pPr lvl="1"/>
            <a:r>
              <a:rPr lang="en-GB" dirty="0" smtClean="0"/>
              <a:t>High importance if fails – increase in injuries to others</a:t>
            </a:r>
          </a:p>
          <a:p>
            <a:pPr lvl="1"/>
            <a:r>
              <a:rPr lang="en-GB" dirty="0" smtClean="0"/>
              <a:t>Some complexity problems </a:t>
            </a:r>
          </a:p>
          <a:p>
            <a:pPr lvl="2"/>
            <a:r>
              <a:rPr lang="en-GB" dirty="0" smtClean="0"/>
              <a:t> </a:t>
            </a:r>
            <a:r>
              <a:rPr lang="en-GB" dirty="0"/>
              <a:t>U</a:t>
            </a:r>
            <a:r>
              <a:rPr lang="en-GB" dirty="0" smtClean="0"/>
              <a:t>se of different courts and standards of proof </a:t>
            </a:r>
          </a:p>
          <a:p>
            <a:pPr lvl="1"/>
            <a:r>
              <a:rPr lang="en-GB" dirty="0" smtClean="0"/>
              <a:t>But use of different courts reduces interference </a:t>
            </a:r>
          </a:p>
          <a:p>
            <a:pPr lvl="2"/>
            <a:r>
              <a:rPr lang="en-GB" dirty="0" smtClean="0"/>
              <a:t>(in contrast to e.g. French </a:t>
            </a:r>
            <a:r>
              <a:rPr lang="en-GB" dirty="0" err="1"/>
              <a:t>partie</a:t>
            </a:r>
            <a:r>
              <a:rPr lang="en-GB" dirty="0"/>
              <a:t> </a:t>
            </a:r>
            <a:r>
              <a:rPr lang="en-GB" dirty="0" err="1"/>
              <a:t>civile</a:t>
            </a:r>
            <a:r>
              <a:rPr lang="en-GB" dirty="0" smtClean="0"/>
              <a:t>)</a:t>
            </a:r>
          </a:p>
        </p:txBody>
      </p:sp>
    </p:spTree>
    <p:extLst>
      <p:ext uri="{BB962C8B-B14F-4D97-AF65-F5344CB8AC3E}">
        <p14:creationId xmlns:p14="http://schemas.microsoft.com/office/powerpoint/2010/main" val="16196434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Assessing tort as a redundant system</a:t>
            </a:r>
            <a:endParaRPr lang="en-GB" dirty="0"/>
          </a:p>
        </p:txBody>
      </p:sp>
      <p:sp>
        <p:nvSpPr>
          <p:cNvPr id="3" name="Content Placeholder 2"/>
          <p:cNvSpPr>
            <a:spLocks noGrp="1"/>
          </p:cNvSpPr>
          <p:nvPr>
            <p:ph idx="1"/>
          </p:nvPr>
        </p:nvSpPr>
        <p:spPr/>
        <p:txBody>
          <a:bodyPr>
            <a:normAutofit/>
          </a:bodyPr>
          <a:lstStyle/>
          <a:p>
            <a:pPr marL="0" indent="0">
              <a:buNone/>
            </a:pPr>
            <a:r>
              <a:rPr lang="en-GB" dirty="0" smtClean="0"/>
              <a:t>E.g.:</a:t>
            </a:r>
          </a:p>
          <a:p>
            <a:r>
              <a:rPr lang="en-GB" dirty="0" smtClean="0"/>
              <a:t>Deterrence</a:t>
            </a:r>
          </a:p>
          <a:p>
            <a:pPr lvl="1"/>
            <a:r>
              <a:rPr lang="en-GB" dirty="0"/>
              <a:t>Costs versus benefits</a:t>
            </a:r>
          </a:p>
          <a:p>
            <a:pPr lvl="2"/>
            <a:r>
              <a:rPr lang="en-GB" dirty="0"/>
              <a:t>Cost Effectiveness:</a:t>
            </a:r>
          </a:p>
          <a:p>
            <a:pPr lvl="3"/>
            <a:r>
              <a:rPr lang="en-GB" dirty="0"/>
              <a:t>If England and Wales were to adopt for motor accidents a NZ style system instead of tort:</a:t>
            </a:r>
          </a:p>
          <a:p>
            <a:pPr lvl="4"/>
            <a:r>
              <a:rPr lang="en-GB" dirty="0"/>
              <a:t>Admin costs would be about £1.4bn a year lower</a:t>
            </a:r>
          </a:p>
          <a:p>
            <a:pPr lvl="4"/>
            <a:r>
              <a:rPr lang="en-GB" dirty="0"/>
              <a:t>There would approximately 170 more deaths, 4300 more serious accident victims and </a:t>
            </a:r>
            <a:r>
              <a:rPr lang="en-GB" dirty="0" smtClean="0"/>
              <a:t>37,000 </a:t>
            </a:r>
            <a:r>
              <a:rPr lang="en-GB" dirty="0"/>
              <a:t>more minor accident victims a year</a:t>
            </a:r>
          </a:p>
          <a:p>
            <a:pPr lvl="2"/>
            <a:r>
              <a:rPr lang="en-GB" dirty="0"/>
              <a:t>Correlation of errors</a:t>
            </a:r>
          </a:p>
          <a:p>
            <a:pPr lvl="3"/>
            <a:r>
              <a:rPr lang="en-GB" dirty="0"/>
              <a:t>Possibly in case of scofflaws, but probably works through different mechanism (insurance)</a:t>
            </a:r>
          </a:p>
        </p:txBody>
      </p:sp>
    </p:spTree>
    <p:extLst>
      <p:ext uri="{BB962C8B-B14F-4D97-AF65-F5344CB8AC3E}">
        <p14:creationId xmlns:p14="http://schemas.microsoft.com/office/powerpoint/2010/main" val="9322604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Assessing tort as a redundant system</a:t>
            </a:r>
            <a:endParaRPr lang="en-GB" dirty="0"/>
          </a:p>
        </p:txBody>
      </p:sp>
      <p:sp>
        <p:nvSpPr>
          <p:cNvPr id="3" name="Content Placeholder 2"/>
          <p:cNvSpPr>
            <a:spLocks noGrp="1"/>
          </p:cNvSpPr>
          <p:nvPr>
            <p:ph idx="1"/>
          </p:nvPr>
        </p:nvSpPr>
        <p:spPr/>
        <p:txBody>
          <a:bodyPr>
            <a:normAutofit lnSpcReduction="10000"/>
          </a:bodyPr>
          <a:lstStyle/>
          <a:p>
            <a:pPr marL="0" indent="0">
              <a:buNone/>
            </a:pPr>
            <a:r>
              <a:rPr lang="en-GB" dirty="0" smtClean="0"/>
              <a:t>E.g.:</a:t>
            </a:r>
          </a:p>
          <a:p>
            <a:r>
              <a:rPr lang="en-GB" dirty="0" smtClean="0"/>
              <a:t>Political function</a:t>
            </a:r>
          </a:p>
          <a:p>
            <a:pPr lvl="1"/>
            <a:r>
              <a:rPr lang="en-GB" dirty="0" smtClean="0"/>
              <a:t>High importance of harm if failure (right to vote, privacy versus state)</a:t>
            </a:r>
          </a:p>
          <a:p>
            <a:pPr lvl="1"/>
            <a:r>
              <a:rPr lang="en-GB" dirty="0" smtClean="0"/>
              <a:t>Some complexity problems (interaction of remedies, different meanings of ‘reasonable’) but do they lead to primary failure?</a:t>
            </a:r>
          </a:p>
          <a:p>
            <a:pPr lvl="2"/>
            <a:r>
              <a:rPr lang="en-GB" dirty="0" smtClean="0"/>
              <a:t>Some interference with other mechanisms e.g. political accountability frustrated by sub </a:t>
            </a:r>
            <a:r>
              <a:rPr lang="en-GB" dirty="0" err="1" smtClean="0"/>
              <a:t>judice</a:t>
            </a:r>
            <a:r>
              <a:rPr lang="en-GB" dirty="0" smtClean="0"/>
              <a:t> rules, but also applies the HR law</a:t>
            </a:r>
          </a:p>
          <a:p>
            <a:pPr lvl="1"/>
            <a:r>
              <a:rPr lang="en-GB" dirty="0" smtClean="0"/>
              <a:t>Costs versus benefits</a:t>
            </a:r>
          </a:p>
          <a:p>
            <a:pPr lvl="2"/>
            <a:r>
              <a:rPr lang="en-GB" dirty="0" smtClean="0"/>
              <a:t>Cost effectiveness – possibly slightly more expensive than HR/PL but similar effectiveness</a:t>
            </a:r>
          </a:p>
          <a:p>
            <a:pPr lvl="2"/>
            <a:r>
              <a:rPr lang="en-GB" dirty="0" smtClean="0"/>
              <a:t>Some correlated risk problems (access to justice, common procedural problems e.g. CMPs, but other many respects different procedure – </a:t>
            </a:r>
            <a:r>
              <a:rPr lang="en-GB" dirty="0" err="1" smtClean="0"/>
              <a:t>eg</a:t>
            </a:r>
            <a:r>
              <a:rPr lang="en-GB" dirty="0" smtClean="0"/>
              <a:t> no JR filter)</a:t>
            </a:r>
          </a:p>
          <a:p>
            <a:pPr lvl="2"/>
            <a:r>
              <a:rPr lang="en-GB" dirty="0" smtClean="0"/>
              <a:t>But sufficiently different to act as back up</a:t>
            </a:r>
          </a:p>
        </p:txBody>
      </p:sp>
    </p:spTree>
    <p:extLst>
      <p:ext uri="{BB962C8B-B14F-4D97-AF65-F5344CB8AC3E}">
        <p14:creationId xmlns:p14="http://schemas.microsoft.com/office/powerpoint/2010/main" val="4110761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Assessing tort as a redundant system</a:t>
            </a:r>
            <a:endParaRPr lang="en-GB" dirty="0"/>
          </a:p>
        </p:txBody>
      </p:sp>
      <p:sp>
        <p:nvSpPr>
          <p:cNvPr id="3" name="Content Placeholder 2"/>
          <p:cNvSpPr>
            <a:spLocks noGrp="1"/>
          </p:cNvSpPr>
          <p:nvPr>
            <p:ph idx="1"/>
          </p:nvPr>
        </p:nvSpPr>
        <p:spPr/>
        <p:txBody>
          <a:bodyPr>
            <a:normAutofit lnSpcReduction="10000"/>
          </a:bodyPr>
          <a:lstStyle/>
          <a:p>
            <a:pPr marL="0" indent="0">
              <a:buNone/>
            </a:pPr>
            <a:r>
              <a:rPr lang="en-GB" dirty="0" smtClean="0"/>
              <a:t>E.g.:</a:t>
            </a:r>
          </a:p>
          <a:p>
            <a:r>
              <a:rPr lang="en-GB" dirty="0" smtClean="0"/>
              <a:t>Corrective Justice function</a:t>
            </a:r>
          </a:p>
          <a:p>
            <a:pPr lvl="1"/>
            <a:r>
              <a:rPr lang="en-GB" dirty="0" smtClean="0"/>
              <a:t>Arguably low importance if fails (to be tested empirically)</a:t>
            </a:r>
          </a:p>
          <a:p>
            <a:pPr lvl="2"/>
            <a:r>
              <a:rPr lang="en-GB" dirty="0" smtClean="0"/>
              <a:t>How much does it really matter to people that compensation in (especially) traffic accidents flows from or causes a detriment to the person responsible for the accident</a:t>
            </a:r>
          </a:p>
          <a:p>
            <a:pPr lvl="1"/>
            <a:r>
              <a:rPr lang="en-GB" dirty="0" smtClean="0"/>
              <a:t>High risk of interference with existing mechanisms (e.g. contract)</a:t>
            </a:r>
          </a:p>
          <a:p>
            <a:pPr lvl="2"/>
            <a:r>
              <a:rPr lang="en-GB" dirty="0" smtClean="0"/>
              <a:t>Product liability</a:t>
            </a:r>
          </a:p>
          <a:p>
            <a:pPr lvl="2"/>
            <a:r>
              <a:rPr lang="en-GB" dirty="0" smtClean="0"/>
              <a:t>Complexities of pure economic loss</a:t>
            </a:r>
          </a:p>
          <a:p>
            <a:pPr lvl="2"/>
            <a:r>
              <a:rPr lang="en-GB" dirty="0" smtClean="0"/>
              <a:t>Psychological injury/ stress at work</a:t>
            </a:r>
          </a:p>
          <a:p>
            <a:pPr lvl="1"/>
            <a:r>
              <a:rPr lang="en-GB" dirty="0" smtClean="0"/>
              <a:t>Costs versus benefit</a:t>
            </a:r>
          </a:p>
          <a:p>
            <a:pPr lvl="2"/>
            <a:r>
              <a:rPr lang="en-GB" dirty="0" smtClean="0"/>
              <a:t>RTA coverage – higher than average recourse, and fairly cheap (low thousands)</a:t>
            </a:r>
          </a:p>
          <a:p>
            <a:pPr lvl="2"/>
            <a:r>
              <a:rPr lang="en-GB" dirty="0" smtClean="0"/>
              <a:t>But high correlated risk and severe interference problems caused by not limiting doctrine to RTA cases</a:t>
            </a:r>
          </a:p>
          <a:p>
            <a:pPr lvl="2"/>
            <a:endParaRPr lang="en-GB" dirty="0" smtClean="0"/>
          </a:p>
        </p:txBody>
      </p:sp>
    </p:spTree>
    <p:extLst>
      <p:ext uri="{BB962C8B-B14F-4D97-AF65-F5344CB8AC3E}">
        <p14:creationId xmlns:p14="http://schemas.microsoft.com/office/powerpoint/2010/main" val="33347165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a:spLocks noGrp="1"/>
          </p:cNvSpPr>
          <p:nvPr>
            <p:ph idx="1"/>
          </p:nvPr>
        </p:nvSpPr>
        <p:spPr/>
        <p:txBody>
          <a:bodyPr>
            <a:normAutofit/>
          </a:bodyPr>
          <a:lstStyle/>
          <a:p>
            <a:r>
              <a:rPr lang="en-GB" dirty="0" smtClean="0"/>
              <a:t>Tort law justified as redundancy system for deterrence and political functions but possibly </a:t>
            </a:r>
            <a:r>
              <a:rPr lang="en-GB" dirty="0" smtClean="0"/>
              <a:t>less so for </a:t>
            </a:r>
            <a:r>
              <a:rPr lang="en-GB" dirty="0" smtClean="0"/>
              <a:t>corrective </a:t>
            </a:r>
            <a:r>
              <a:rPr lang="en-GB" dirty="0" smtClean="0"/>
              <a:t>justice </a:t>
            </a:r>
          </a:p>
          <a:p>
            <a:pPr lvl="1"/>
            <a:r>
              <a:rPr lang="en-GB" dirty="0" smtClean="0"/>
              <a:t>(and probably not for pacification – not sure about material support)</a:t>
            </a:r>
            <a:endParaRPr lang="en-GB" dirty="0" smtClean="0"/>
          </a:p>
          <a:p>
            <a:r>
              <a:rPr lang="en-GB" dirty="0" smtClean="0"/>
              <a:t>Reframe debate about the desirability of tort law</a:t>
            </a:r>
          </a:p>
          <a:p>
            <a:pPr lvl="1"/>
            <a:r>
              <a:rPr lang="en-GB" dirty="0" smtClean="0"/>
              <a:t>Is the extra reliability tort provides in deterring harmful conduct and in protecting citizens against the state worth it in the light of the (mild) confusion it sows in the primary provider of corrective </a:t>
            </a:r>
            <a:r>
              <a:rPr lang="en-GB" dirty="0" smtClean="0"/>
              <a:t>justice?</a:t>
            </a:r>
            <a:endParaRPr lang="en-GB" dirty="0" smtClean="0"/>
          </a:p>
          <a:p>
            <a:r>
              <a:rPr lang="en-GB" dirty="0" smtClean="0"/>
              <a:t>If answer is yes, we might instead concentrate reform efforts </a:t>
            </a:r>
            <a:r>
              <a:rPr lang="en-GB" dirty="0" smtClean="0"/>
              <a:t>not on restricting tort but on </a:t>
            </a:r>
            <a:r>
              <a:rPr lang="en-GB" dirty="0" smtClean="0"/>
              <a:t>how to make </a:t>
            </a:r>
            <a:r>
              <a:rPr lang="en-GB" dirty="0" smtClean="0"/>
              <a:t>it a </a:t>
            </a:r>
            <a:r>
              <a:rPr lang="en-GB" dirty="0" smtClean="0"/>
              <a:t>better back-up system – reducing interference, removing </a:t>
            </a:r>
            <a:r>
              <a:rPr lang="en-GB" smtClean="0"/>
              <a:t>correlated </a:t>
            </a:r>
            <a:r>
              <a:rPr lang="en-GB" smtClean="0"/>
              <a:t>risk</a:t>
            </a:r>
            <a:endParaRPr lang="en-GB" dirty="0" smtClean="0"/>
          </a:p>
        </p:txBody>
      </p:sp>
    </p:spTree>
    <p:extLst>
      <p:ext uri="{BB962C8B-B14F-4D97-AF65-F5344CB8AC3E}">
        <p14:creationId xmlns:p14="http://schemas.microsoft.com/office/powerpoint/2010/main" val="479542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Law as Engineering</a:t>
            </a:r>
            <a:endParaRPr lang="en-GB" dirty="0"/>
          </a:p>
        </p:txBody>
      </p:sp>
      <p:pic>
        <p:nvPicPr>
          <p:cNvPr id="6" name="Picture Placeholder 5"/>
          <p:cNvPicPr>
            <a:picLocks noGrp="1" noChangeAspect="1"/>
          </p:cNvPicPr>
          <p:nvPr>
            <p:ph type="pic" idx="1"/>
          </p:nvPr>
        </p:nvPicPr>
        <p:blipFill>
          <a:blip r:embed="rId2"/>
          <a:srcRect t="5030" b="5030"/>
          <a:stretch>
            <a:fillRect/>
          </a:stretch>
        </p:blipFill>
        <p:spPr>
          <a:xfrm>
            <a:off x="7753350" y="987425"/>
            <a:ext cx="3602038" cy="4873625"/>
          </a:xfrm>
          <a:prstGeom prst="rect">
            <a:avLst/>
          </a:prstGeom>
        </p:spPr>
      </p:pic>
      <p:sp>
        <p:nvSpPr>
          <p:cNvPr id="3" name="Content Placeholder 2"/>
          <p:cNvSpPr>
            <a:spLocks noGrp="1"/>
          </p:cNvSpPr>
          <p:nvPr>
            <p:ph type="body" sz="half" idx="2"/>
          </p:nvPr>
        </p:nvSpPr>
        <p:spPr>
          <a:xfrm>
            <a:off x="839788" y="2057400"/>
            <a:ext cx="6617080" cy="3811588"/>
          </a:xfrm>
        </p:spPr>
        <p:txBody>
          <a:bodyPr/>
          <a:lstStyle/>
          <a:p>
            <a:r>
              <a:rPr lang="en-GB" sz="2400" dirty="0" smtClean="0"/>
              <a:t>Law as engineering treats law as a design profession and discipline</a:t>
            </a:r>
          </a:p>
          <a:p>
            <a:pPr marL="800100" lvl="1" indent="-342900">
              <a:buFont typeface="Arial" panose="020B0604020202020204" pitchFamily="34" charset="0"/>
              <a:buChar char="•"/>
            </a:pPr>
            <a:r>
              <a:rPr lang="en-GB" sz="2000" dirty="0" smtClean="0"/>
              <a:t>Lawyers make devices useful for clients (contracts, trusts, wills, companies, statutes, treaties)</a:t>
            </a:r>
          </a:p>
          <a:p>
            <a:pPr marL="800100" lvl="1" indent="-342900">
              <a:buFont typeface="Arial" panose="020B0604020202020204" pitchFamily="34" charset="0"/>
              <a:buChar char="•"/>
            </a:pPr>
            <a:r>
              <a:rPr lang="en-GB" sz="2000" dirty="0" smtClean="0"/>
              <a:t>Interested in:</a:t>
            </a:r>
          </a:p>
          <a:p>
            <a:pPr marL="1200150" lvl="2" indent="-285750">
              <a:buFont typeface="Arial" panose="020B0604020202020204" pitchFamily="34" charset="0"/>
              <a:buChar char="•"/>
            </a:pPr>
            <a:r>
              <a:rPr lang="en-GB" sz="1800" dirty="0" smtClean="0"/>
              <a:t>Process of design</a:t>
            </a:r>
          </a:p>
          <a:p>
            <a:pPr marL="1200150" lvl="2" indent="-285750">
              <a:buFont typeface="Arial" panose="020B0604020202020204" pitchFamily="34" charset="0"/>
              <a:buChar char="•"/>
            </a:pPr>
            <a:r>
              <a:rPr lang="en-GB" sz="1800" dirty="0" smtClean="0"/>
              <a:t>Materials used in design (rules, patterns)</a:t>
            </a:r>
          </a:p>
          <a:p>
            <a:pPr marL="1200150" lvl="2" indent="-285750">
              <a:buFont typeface="Arial" panose="020B0604020202020204" pitchFamily="34" charset="0"/>
              <a:buChar char="•"/>
            </a:pPr>
            <a:r>
              <a:rPr lang="en-GB" sz="1800" dirty="0" smtClean="0"/>
              <a:t>Innovations</a:t>
            </a:r>
          </a:p>
          <a:p>
            <a:endParaRPr lang="en-GB" dirty="0" smtClean="0"/>
          </a:p>
          <a:p>
            <a:endParaRPr lang="en-GB" dirty="0"/>
          </a:p>
        </p:txBody>
      </p:sp>
    </p:spTree>
    <p:extLst>
      <p:ext uri="{BB962C8B-B14F-4D97-AF65-F5344CB8AC3E}">
        <p14:creationId xmlns:p14="http://schemas.microsoft.com/office/powerpoint/2010/main" val="2671662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Tort law and engineering</a:t>
            </a:r>
            <a:endParaRPr lang="en-GB" dirty="0"/>
          </a:p>
        </p:txBody>
      </p:sp>
      <p:sp>
        <p:nvSpPr>
          <p:cNvPr id="3" name="Content Placeholder 2"/>
          <p:cNvSpPr>
            <a:spLocks noGrp="1"/>
          </p:cNvSpPr>
          <p:nvPr>
            <p:ph idx="1"/>
          </p:nvPr>
        </p:nvSpPr>
        <p:spPr/>
        <p:txBody>
          <a:bodyPr/>
          <a:lstStyle/>
          <a:p>
            <a:r>
              <a:rPr lang="en-GB" dirty="0" smtClean="0"/>
              <a:t>Tort law not an obvious field of application for </a:t>
            </a:r>
            <a:r>
              <a:rPr lang="en-GB" dirty="0" err="1" smtClean="0"/>
              <a:t>LaE</a:t>
            </a:r>
            <a:endParaRPr lang="en-GB" dirty="0" smtClean="0"/>
          </a:p>
          <a:p>
            <a:pPr lvl="1"/>
            <a:r>
              <a:rPr lang="en-GB" dirty="0" smtClean="0"/>
              <a:t>Dominated by litigation not by planning or design</a:t>
            </a:r>
          </a:p>
          <a:p>
            <a:pPr lvl="2"/>
            <a:r>
              <a:rPr lang="en-GB" dirty="0" smtClean="0"/>
              <a:t>Some design activity around how to avoid litigation and converting tort into contract</a:t>
            </a:r>
          </a:p>
          <a:p>
            <a:pPr lvl="2"/>
            <a:r>
              <a:rPr lang="en-GB" dirty="0" smtClean="0"/>
              <a:t>Some ‘military’ engineering around litigation</a:t>
            </a:r>
          </a:p>
          <a:p>
            <a:pPr lvl="1"/>
            <a:r>
              <a:rPr lang="en-GB" dirty="0" smtClean="0"/>
              <a:t>High common law element</a:t>
            </a:r>
          </a:p>
          <a:p>
            <a:pPr lvl="2"/>
            <a:r>
              <a:rPr lang="en-GB" dirty="0" smtClean="0"/>
              <a:t>Designing with the detritus of battle</a:t>
            </a:r>
          </a:p>
          <a:p>
            <a:pPr lvl="2"/>
            <a:r>
              <a:rPr lang="en-GB" dirty="0" smtClean="0"/>
              <a:t>Judicial minimalism</a:t>
            </a:r>
          </a:p>
          <a:p>
            <a:r>
              <a:rPr lang="en-GB" dirty="0" smtClean="0"/>
              <a:t>Violates first requirement of good design – clarity of objectives</a:t>
            </a:r>
          </a:p>
          <a:p>
            <a:pPr lvl="1"/>
            <a:r>
              <a:rPr lang="en-GB" dirty="0" smtClean="0"/>
              <a:t>Short term objectives of litigants (and judges) pre-dominate</a:t>
            </a:r>
          </a:p>
          <a:p>
            <a:pPr lvl="1"/>
            <a:r>
              <a:rPr lang="en-GB" dirty="0" smtClean="0"/>
              <a:t>Partial, non-systematic interventions by legislatures</a:t>
            </a:r>
          </a:p>
          <a:p>
            <a:pPr lvl="1"/>
            <a:endParaRPr lang="en-GB" dirty="0" smtClean="0"/>
          </a:p>
          <a:p>
            <a:pPr lvl="2"/>
            <a:endParaRPr lang="en-GB" dirty="0" smtClean="0"/>
          </a:p>
          <a:p>
            <a:pPr lvl="2"/>
            <a:endParaRPr lang="en-GB" dirty="0"/>
          </a:p>
        </p:txBody>
      </p:sp>
    </p:spTree>
    <p:extLst>
      <p:ext uri="{BB962C8B-B14F-4D97-AF65-F5344CB8AC3E}">
        <p14:creationId xmlns:p14="http://schemas.microsoft.com/office/powerpoint/2010/main" val="3701727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Possible Objectives for Tort</a:t>
            </a:r>
            <a:endParaRPr lang="en-GB" dirty="0"/>
          </a:p>
        </p:txBody>
      </p:sp>
      <p:sp>
        <p:nvSpPr>
          <p:cNvPr id="3" name="Content Placeholder 2"/>
          <p:cNvSpPr>
            <a:spLocks noGrp="1"/>
          </p:cNvSpPr>
          <p:nvPr>
            <p:ph idx="1"/>
          </p:nvPr>
        </p:nvSpPr>
        <p:spPr/>
        <p:txBody>
          <a:bodyPr>
            <a:normAutofit/>
          </a:bodyPr>
          <a:lstStyle/>
          <a:p>
            <a:r>
              <a:rPr lang="en-GB" dirty="0" smtClean="0"/>
              <a:t>Possible broader objectives include:</a:t>
            </a:r>
          </a:p>
          <a:p>
            <a:pPr lvl="1"/>
            <a:r>
              <a:rPr lang="en-GB" dirty="0" smtClean="0"/>
              <a:t>Corrective/ commutative/ transactional justice</a:t>
            </a:r>
          </a:p>
          <a:p>
            <a:pPr lvl="1"/>
            <a:r>
              <a:rPr lang="en-GB" dirty="0" smtClean="0"/>
              <a:t>Deterrence of harmful conduct</a:t>
            </a:r>
          </a:p>
          <a:p>
            <a:pPr lvl="1"/>
            <a:r>
              <a:rPr lang="en-GB" dirty="0" smtClean="0"/>
              <a:t>Protection against political misconduct or abuse of power</a:t>
            </a:r>
          </a:p>
          <a:p>
            <a:pPr lvl="1"/>
            <a:r>
              <a:rPr lang="en-GB" dirty="0" smtClean="0"/>
              <a:t>Social pacification</a:t>
            </a:r>
          </a:p>
          <a:p>
            <a:pPr lvl="1"/>
            <a:r>
              <a:rPr lang="en-GB" dirty="0" smtClean="0"/>
              <a:t>Material support for victims of misfortune</a:t>
            </a:r>
          </a:p>
          <a:p>
            <a:r>
              <a:rPr lang="en-GB" dirty="0" smtClean="0"/>
              <a:t>Objectives not entirely compatible </a:t>
            </a:r>
          </a:p>
          <a:p>
            <a:pPr lvl="1"/>
            <a:r>
              <a:rPr lang="en-GB" dirty="0"/>
              <a:t>E</a:t>
            </a:r>
            <a:r>
              <a:rPr lang="en-GB" dirty="0" smtClean="0"/>
              <a:t>.g. </a:t>
            </a:r>
          </a:p>
          <a:p>
            <a:pPr lvl="2"/>
            <a:r>
              <a:rPr lang="en-GB" dirty="0"/>
              <a:t>C</a:t>
            </a:r>
            <a:r>
              <a:rPr lang="en-GB" dirty="0" smtClean="0"/>
              <a:t>orrective etc. justice versus support for victims</a:t>
            </a:r>
          </a:p>
          <a:p>
            <a:pPr lvl="2"/>
            <a:r>
              <a:rPr lang="en-GB" dirty="0" smtClean="0"/>
              <a:t>Deterrence versus support for victims</a:t>
            </a:r>
          </a:p>
          <a:p>
            <a:pPr lvl="2"/>
            <a:endParaRPr lang="en-GB" dirty="0"/>
          </a:p>
        </p:txBody>
      </p:sp>
    </p:spTree>
    <p:extLst>
      <p:ext uri="{BB962C8B-B14F-4D97-AF65-F5344CB8AC3E}">
        <p14:creationId xmlns:p14="http://schemas.microsoft.com/office/powerpoint/2010/main" val="19359251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Criticism of tort law</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Conventional analysis – tort not good for much</a:t>
            </a:r>
          </a:p>
          <a:p>
            <a:pPr lvl="1"/>
            <a:r>
              <a:rPr lang="en-GB" dirty="0" smtClean="0"/>
              <a:t>Ineffective at corrective justice</a:t>
            </a:r>
          </a:p>
          <a:p>
            <a:pPr lvl="2"/>
            <a:r>
              <a:rPr lang="en-GB" dirty="0" smtClean="0"/>
              <a:t>RAND study – only 1/3 of those who attribute misfortune to fault of someone else do anything about it (insurance, direct contact) and fewer that 1/10 sue.</a:t>
            </a:r>
          </a:p>
          <a:p>
            <a:pPr lvl="1"/>
            <a:r>
              <a:rPr lang="en-GB" dirty="0" smtClean="0"/>
              <a:t>Criminal law better at deterrence</a:t>
            </a:r>
          </a:p>
          <a:p>
            <a:pPr lvl="1"/>
            <a:r>
              <a:rPr lang="en-GB" dirty="0" smtClean="0"/>
              <a:t>Public law/ human rights law better at protection from political misconduct</a:t>
            </a:r>
          </a:p>
          <a:p>
            <a:pPr lvl="1"/>
            <a:r>
              <a:rPr lang="en-GB" dirty="0" smtClean="0"/>
              <a:t>Contributes little to social pacification and criminal law and police better at it</a:t>
            </a:r>
          </a:p>
          <a:p>
            <a:pPr lvl="1"/>
            <a:r>
              <a:rPr lang="en-GB" dirty="0" smtClean="0"/>
              <a:t>Social security and insurance better at providing material support of victims</a:t>
            </a:r>
          </a:p>
          <a:p>
            <a:r>
              <a:rPr lang="en-GB" dirty="0" smtClean="0"/>
              <a:t>Conventional conclusion:</a:t>
            </a:r>
          </a:p>
          <a:p>
            <a:pPr lvl="1"/>
            <a:r>
              <a:rPr lang="en-GB" dirty="0" smtClean="0"/>
              <a:t>No need for tort law at all (</a:t>
            </a:r>
            <a:r>
              <a:rPr lang="en-GB" dirty="0" err="1" smtClean="0"/>
              <a:t>Atiyah</a:t>
            </a:r>
            <a:r>
              <a:rPr lang="en-GB" dirty="0" smtClean="0"/>
              <a:t> Mark 2)</a:t>
            </a:r>
          </a:p>
          <a:p>
            <a:pPr lvl="1"/>
            <a:r>
              <a:rPr lang="en-GB" dirty="0" smtClean="0"/>
              <a:t>Or, treat ‘corrective justice’ as the only aim and treat failure to achieve it as a criticism of the state not of tort law (‘rights’ theorists/ ‘civil recourse’ theorists)</a:t>
            </a:r>
          </a:p>
          <a:p>
            <a:pPr lvl="2"/>
            <a:endParaRPr lang="en-GB" dirty="0"/>
          </a:p>
        </p:txBody>
      </p:sp>
    </p:spTree>
    <p:extLst>
      <p:ext uri="{BB962C8B-B14F-4D97-AF65-F5344CB8AC3E}">
        <p14:creationId xmlns:p14="http://schemas.microsoft.com/office/powerpoint/2010/main" val="1489147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 unorthodox application of </a:t>
            </a:r>
            <a:r>
              <a:rPr lang="en-GB" dirty="0" err="1" smtClean="0"/>
              <a:t>LaE</a:t>
            </a:r>
            <a:endParaRPr lang="en-GB" dirty="0"/>
          </a:p>
        </p:txBody>
      </p:sp>
      <p:sp>
        <p:nvSpPr>
          <p:cNvPr id="3" name="Content Placeholder 2"/>
          <p:cNvSpPr>
            <a:spLocks noGrp="1"/>
          </p:cNvSpPr>
          <p:nvPr>
            <p:ph idx="1"/>
          </p:nvPr>
        </p:nvSpPr>
        <p:spPr/>
        <p:txBody>
          <a:bodyPr>
            <a:normAutofit/>
          </a:bodyPr>
          <a:lstStyle/>
          <a:p>
            <a:r>
              <a:rPr lang="en-GB" dirty="0" smtClean="0"/>
              <a:t>Alternative </a:t>
            </a:r>
            <a:r>
              <a:rPr lang="en-GB" dirty="0" err="1" smtClean="0"/>
              <a:t>LaE</a:t>
            </a:r>
            <a:r>
              <a:rPr lang="en-GB" dirty="0" smtClean="0"/>
              <a:t> analysis</a:t>
            </a:r>
          </a:p>
          <a:p>
            <a:r>
              <a:rPr lang="en-GB" dirty="0" smtClean="0"/>
              <a:t>Treat existing arrangements </a:t>
            </a:r>
            <a:r>
              <a:rPr lang="en-GB" i="1" dirty="0" smtClean="0"/>
              <a:t>as if </a:t>
            </a:r>
            <a:r>
              <a:rPr lang="en-GB" dirty="0" smtClean="0"/>
              <a:t>designed system</a:t>
            </a:r>
          </a:p>
          <a:p>
            <a:r>
              <a:rPr lang="en-GB" dirty="0" smtClean="0"/>
              <a:t>Abstract away from how to what – what function being achieved?</a:t>
            </a:r>
          </a:p>
          <a:p>
            <a:pPr lvl="1"/>
            <a:r>
              <a:rPr lang="en-GB" dirty="0" smtClean="0"/>
              <a:t>“Something else does it better”</a:t>
            </a:r>
          </a:p>
          <a:p>
            <a:pPr lvl="1"/>
            <a:r>
              <a:rPr lang="en-GB" dirty="0" smtClean="0"/>
              <a:t>But still exists</a:t>
            </a:r>
          </a:p>
          <a:p>
            <a:pPr lvl="1"/>
            <a:r>
              <a:rPr lang="en-GB" dirty="0" smtClean="0"/>
              <a:t>Time for some reverse engineering</a:t>
            </a:r>
          </a:p>
          <a:p>
            <a:r>
              <a:rPr lang="en-GB" dirty="0" smtClean="0"/>
              <a:t>Engineering inference: </a:t>
            </a:r>
          </a:p>
        </p:txBody>
      </p:sp>
    </p:spTree>
    <p:extLst>
      <p:ext uri="{BB962C8B-B14F-4D97-AF65-F5344CB8AC3E}">
        <p14:creationId xmlns:p14="http://schemas.microsoft.com/office/powerpoint/2010/main" val="40084725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Redundancy</a:t>
            </a:r>
            <a:endParaRPr lang="en-GB" dirty="0"/>
          </a:p>
        </p:txBody>
      </p:sp>
      <p:sp>
        <p:nvSpPr>
          <p:cNvPr id="3" name="Content Placeholder 2"/>
          <p:cNvSpPr>
            <a:spLocks noGrp="1"/>
          </p:cNvSpPr>
          <p:nvPr>
            <p:ph type="body" sz="half" idx="2"/>
          </p:nvPr>
        </p:nvSpPr>
        <p:spPr>
          <a:xfrm>
            <a:off x="839788" y="2057400"/>
            <a:ext cx="6565564" cy="3811588"/>
          </a:xfrm>
        </p:spPr>
        <p:txBody>
          <a:bodyPr>
            <a:normAutofit/>
          </a:bodyPr>
          <a:lstStyle/>
          <a:p>
            <a:pPr marL="285750" indent="-285750">
              <a:buFont typeface="Arial" panose="020B0604020202020204" pitchFamily="34" charset="0"/>
              <a:buChar char="•"/>
            </a:pPr>
            <a:r>
              <a:rPr lang="en-GB" sz="2400" dirty="0"/>
              <a:t>E</a:t>
            </a:r>
            <a:r>
              <a:rPr lang="en-GB" sz="2400" dirty="0" smtClean="0"/>
              <a:t>xcess capacity designed to eliminate or reduce adverse impact of a component failure</a:t>
            </a:r>
          </a:p>
          <a:p>
            <a:pPr marL="742950" lvl="1" indent="-285750">
              <a:buFont typeface="Arial" panose="020B0604020202020204" pitchFamily="34" charset="0"/>
              <a:buChar char="•"/>
            </a:pPr>
            <a:r>
              <a:rPr lang="en-GB" sz="2000" dirty="0"/>
              <a:t>T</a:t>
            </a:r>
            <a:r>
              <a:rPr lang="en-GB" sz="2000" dirty="0" smtClean="0"/>
              <a:t>wo or three engines, not one bigger one</a:t>
            </a:r>
          </a:p>
          <a:p>
            <a:pPr marL="742950" lvl="1" indent="-285750">
              <a:buFont typeface="Arial" panose="020B0604020202020204" pitchFamily="34" charset="0"/>
              <a:buChar char="•"/>
            </a:pPr>
            <a:r>
              <a:rPr lang="en-GB" sz="2000" dirty="0" smtClean="0"/>
              <a:t>Using more than one antibiotic rather than more of the best one</a:t>
            </a:r>
            <a:endParaRPr lang="en-GB" dirty="0" smtClean="0"/>
          </a:p>
          <a:p>
            <a:pPr marL="285750" indent="-285750">
              <a:buFont typeface="Arial" panose="020B0604020202020204" pitchFamily="34" charset="0"/>
              <a:buChar char="•"/>
            </a:pPr>
            <a:r>
              <a:rPr lang="en-GB" sz="2400" dirty="0" smtClean="0"/>
              <a:t>“Something else does it better” traded off against </a:t>
            </a:r>
            <a:r>
              <a:rPr lang="en-GB" sz="2400" i="1" dirty="0" smtClean="0"/>
              <a:t>reliability</a:t>
            </a:r>
          </a:p>
          <a:p>
            <a:pPr marL="285750" indent="-285750">
              <a:buFont typeface="Arial" panose="020B0604020202020204" pitchFamily="34" charset="0"/>
              <a:buChar char="•"/>
            </a:pPr>
            <a:r>
              <a:rPr lang="en-GB" sz="2400" dirty="0" smtClean="0"/>
              <a:t>NB  not the same economic criterion of ‘efficiency’</a:t>
            </a:r>
          </a:p>
        </p:txBody>
      </p:sp>
      <p:pic>
        <p:nvPicPr>
          <p:cNvPr id="6" name="Picture Placeholder 5"/>
          <p:cNvPicPr>
            <a:picLocks noGrp="1" noChangeAspect="1"/>
          </p:cNvPicPr>
          <p:nvPr>
            <p:ph type="pic" idx="1"/>
          </p:nvPr>
        </p:nvPicPr>
        <p:blipFill>
          <a:blip r:embed="rId2"/>
          <a:srcRect l="24964" r="24964"/>
          <a:stretch>
            <a:fillRect/>
          </a:stretch>
        </p:blipFill>
        <p:spPr>
          <a:xfrm>
            <a:off x="7688263" y="987425"/>
            <a:ext cx="3667125" cy="4873625"/>
          </a:xfrm>
          <a:prstGeom prst="rect">
            <a:avLst/>
          </a:prstGeom>
        </p:spPr>
      </p:pic>
    </p:spTree>
    <p:extLst>
      <p:ext uri="{BB962C8B-B14F-4D97-AF65-F5344CB8AC3E}">
        <p14:creationId xmlns:p14="http://schemas.microsoft.com/office/powerpoint/2010/main" val="2797676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Efficiency versus Reliability</a:t>
            </a:r>
            <a:endParaRPr lang="en-GB" dirty="0"/>
          </a:p>
        </p:txBody>
      </p:sp>
      <p:sp>
        <p:nvSpPr>
          <p:cNvPr id="3" name="Text Placeholder 2"/>
          <p:cNvSpPr>
            <a:spLocks noGrp="1"/>
          </p:cNvSpPr>
          <p:nvPr>
            <p:ph type="body" idx="1"/>
          </p:nvPr>
        </p:nvSpPr>
        <p:spPr/>
        <p:txBody>
          <a:bodyPr/>
          <a:lstStyle/>
          <a:p>
            <a:r>
              <a:rPr lang="en-GB" dirty="0" smtClean="0"/>
              <a:t>Efficiency</a:t>
            </a:r>
            <a:endParaRPr lang="en-GB" dirty="0"/>
          </a:p>
        </p:txBody>
      </p:sp>
      <p:sp>
        <p:nvSpPr>
          <p:cNvPr id="4" name="Content Placeholder 3"/>
          <p:cNvSpPr>
            <a:spLocks noGrp="1"/>
          </p:cNvSpPr>
          <p:nvPr>
            <p:ph sz="half" idx="2"/>
          </p:nvPr>
        </p:nvSpPr>
        <p:spPr/>
        <p:txBody>
          <a:bodyPr/>
          <a:lstStyle/>
          <a:p>
            <a:r>
              <a:rPr lang="en-GB" dirty="0" smtClean="0"/>
              <a:t>All resources allocated to most productive/satisfying uses</a:t>
            </a:r>
          </a:p>
          <a:p>
            <a:r>
              <a:rPr lang="en-GB" dirty="0" smtClean="0"/>
              <a:t>Failure to deliver a cost to be factored into price</a:t>
            </a:r>
          </a:p>
          <a:p>
            <a:endParaRPr lang="en-GB" dirty="0"/>
          </a:p>
        </p:txBody>
      </p:sp>
      <p:sp>
        <p:nvSpPr>
          <p:cNvPr id="5" name="Text Placeholder 4"/>
          <p:cNvSpPr>
            <a:spLocks noGrp="1"/>
          </p:cNvSpPr>
          <p:nvPr>
            <p:ph type="body" sz="quarter" idx="3"/>
          </p:nvPr>
        </p:nvSpPr>
        <p:spPr/>
        <p:txBody>
          <a:bodyPr/>
          <a:lstStyle/>
          <a:p>
            <a:r>
              <a:rPr lang="en-GB" dirty="0" smtClean="0"/>
              <a:t>Reliability</a:t>
            </a:r>
            <a:endParaRPr lang="en-GB" dirty="0"/>
          </a:p>
        </p:txBody>
      </p:sp>
      <p:sp>
        <p:nvSpPr>
          <p:cNvPr id="6" name="Content Placeholder 5"/>
          <p:cNvSpPr>
            <a:spLocks noGrp="1"/>
          </p:cNvSpPr>
          <p:nvPr>
            <p:ph sz="quarter" idx="4"/>
          </p:nvPr>
        </p:nvSpPr>
        <p:spPr/>
        <p:txBody>
          <a:bodyPr/>
          <a:lstStyle/>
          <a:p>
            <a:r>
              <a:rPr lang="en-GB" dirty="0" smtClean="0"/>
              <a:t>Acceptable failure rate defined first</a:t>
            </a:r>
          </a:p>
          <a:p>
            <a:r>
              <a:rPr lang="en-GB" dirty="0" smtClean="0"/>
              <a:t>Cost of achieving that rate is a given (not confidence around it, but confidence that achieved)</a:t>
            </a:r>
          </a:p>
          <a:p>
            <a:r>
              <a:rPr lang="en-GB" dirty="0" smtClean="0"/>
              <a:t>Efficiency given reliability, not efficiency in reliability</a:t>
            </a:r>
            <a:endParaRPr lang="en-GB" dirty="0"/>
          </a:p>
        </p:txBody>
      </p:sp>
    </p:spTree>
    <p:extLst>
      <p:ext uri="{BB962C8B-B14F-4D97-AF65-F5344CB8AC3E}">
        <p14:creationId xmlns:p14="http://schemas.microsoft.com/office/powerpoint/2010/main" val="32064646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Tort as redundancy</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Deterrence of harmful conduct</a:t>
            </a:r>
          </a:p>
          <a:p>
            <a:pPr lvl="1"/>
            <a:r>
              <a:rPr lang="en-GB" dirty="0" smtClean="0"/>
              <a:t>What if criminal law/ product regulation ineffective?</a:t>
            </a:r>
          </a:p>
          <a:p>
            <a:pPr lvl="1"/>
            <a:r>
              <a:rPr lang="en-GB" dirty="0" smtClean="0"/>
              <a:t>E.g. Cummins, Phillips </a:t>
            </a:r>
            <a:r>
              <a:rPr lang="en-GB" dirty="0"/>
              <a:t>and </a:t>
            </a:r>
            <a:r>
              <a:rPr lang="en-GB" dirty="0" smtClean="0"/>
              <a:t>Weiss</a:t>
            </a:r>
            <a:r>
              <a:rPr lang="en-GB" dirty="0"/>
              <a:t>, </a:t>
            </a:r>
            <a:r>
              <a:rPr lang="en-GB" dirty="0" smtClean="0"/>
              <a:t>‘The </a:t>
            </a:r>
            <a:r>
              <a:rPr lang="en-GB" dirty="0"/>
              <a:t>Incentive Effects of No-Fault Automobile </a:t>
            </a:r>
            <a:r>
              <a:rPr lang="en-GB" dirty="0" smtClean="0"/>
              <a:t>Insurance’ </a:t>
            </a:r>
            <a:r>
              <a:rPr lang="en-GB" dirty="0"/>
              <a:t>(2001) 44 Journal of Law and Economics 427</a:t>
            </a:r>
            <a:endParaRPr lang="en-GB" dirty="0" smtClean="0"/>
          </a:p>
          <a:p>
            <a:r>
              <a:rPr lang="en-GB" dirty="0" smtClean="0"/>
              <a:t>Protection against political misconduct or abuse of power</a:t>
            </a:r>
          </a:p>
          <a:p>
            <a:pPr lvl="1"/>
            <a:r>
              <a:rPr lang="en-GB" dirty="0" smtClean="0"/>
              <a:t>What if HRA repealed? </a:t>
            </a:r>
          </a:p>
          <a:p>
            <a:pPr lvl="1"/>
            <a:r>
              <a:rPr lang="en-GB" dirty="0" smtClean="0"/>
              <a:t>Restrictions on JR?</a:t>
            </a:r>
          </a:p>
          <a:p>
            <a:r>
              <a:rPr lang="en-GB" dirty="0" smtClean="0"/>
              <a:t>Pacification</a:t>
            </a:r>
          </a:p>
          <a:p>
            <a:pPr lvl="1"/>
            <a:r>
              <a:rPr lang="en-GB" dirty="0" smtClean="0"/>
              <a:t>What if police/ prosecution authorities not interested (neighbour disputes)</a:t>
            </a:r>
          </a:p>
          <a:p>
            <a:r>
              <a:rPr lang="en-GB" dirty="0" smtClean="0"/>
              <a:t>Material support for victims of misfortune</a:t>
            </a:r>
          </a:p>
          <a:p>
            <a:pPr lvl="1"/>
            <a:r>
              <a:rPr lang="en-GB" dirty="0" smtClean="0"/>
              <a:t>When social security not enough/ fails (</a:t>
            </a:r>
            <a:r>
              <a:rPr lang="en-GB" dirty="0" err="1" smtClean="0"/>
              <a:t>eg</a:t>
            </a:r>
            <a:r>
              <a:rPr lang="en-GB" dirty="0" smtClean="0"/>
              <a:t> restrictions on payments to immigrants?)</a:t>
            </a:r>
          </a:p>
          <a:p>
            <a:pPr lvl="2"/>
            <a:endParaRPr lang="en-GB" dirty="0"/>
          </a:p>
        </p:txBody>
      </p:sp>
    </p:spTree>
    <p:extLst>
      <p:ext uri="{BB962C8B-B14F-4D97-AF65-F5344CB8AC3E}">
        <p14:creationId xmlns:p14="http://schemas.microsoft.com/office/powerpoint/2010/main" val="23941873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2519</TotalTime>
  <Words>1203</Words>
  <Application>Microsoft Office PowerPoint</Application>
  <PresentationFormat>Widescreen</PresentationFormat>
  <Paragraphs>140</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Tort Law as Engineering: On the Virtues of Redundancy</vt:lpstr>
      <vt:lpstr>Law as Engineering</vt:lpstr>
      <vt:lpstr>Tort law and engineering</vt:lpstr>
      <vt:lpstr>Possible Objectives for Tort</vt:lpstr>
      <vt:lpstr>Criticism of tort law</vt:lpstr>
      <vt:lpstr>An unorthodox application of LaE</vt:lpstr>
      <vt:lpstr>Redundancy</vt:lpstr>
      <vt:lpstr>Efficiency versus Reliability</vt:lpstr>
      <vt:lpstr>Tort as redundancy</vt:lpstr>
      <vt:lpstr>Corrective etc. justice function</vt:lpstr>
      <vt:lpstr>PowerPoint Presentation</vt:lpstr>
      <vt:lpstr>Is tort a good redundant system?</vt:lpstr>
      <vt:lpstr>Assessing tort as a redundant system</vt:lpstr>
      <vt:lpstr>Assessing tort as a redundant system</vt:lpstr>
      <vt:lpstr>Assessing tort as a redundant system</vt:lpstr>
      <vt:lpstr>Assessing tort as a redundant system</vt:lpstr>
      <vt:lpstr>Conclusions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Tort Law as Engineering</dc:title>
  <dc:creator>David Howarth</dc:creator>
  <cp:lastModifiedBy>David Howarth</cp:lastModifiedBy>
  <cp:revision>46</cp:revision>
  <dcterms:created xsi:type="dcterms:W3CDTF">2014-12-03T14:14:20Z</dcterms:created>
  <dcterms:modified xsi:type="dcterms:W3CDTF">2015-02-25T11:46:34Z</dcterms:modified>
</cp:coreProperties>
</file>