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embeddings/oleObject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1"/>
  </p:notesMasterIdLst>
  <p:sldIdLst>
    <p:sldId id="573" r:id="rId2"/>
    <p:sldId id="549" r:id="rId3"/>
    <p:sldId id="572" r:id="rId4"/>
    <p:sldId id="700" r:id="rId5"/>
    <p:sldId id="697" r:id="rId6"/>
    <p:sldId id="624" r:id="rId7"/>
    <p:sldId id="616" r:id="rId8"/>
    <p:sldId id="687" r:id="rId9"/>
    <p:sldId id="688" r:id="rId10"/>
    <p:sldId id="692" r:id="rId11"/>
    <p:sldId id="689" r:id="rId12"/>
    <p:sldId id="691" r:id="rId13"/>
    <p:sldId id="701" r:id="rId14"/>
    <p:sldId id="690" r:id="rId15"/>
    <p:sldId id="693" r:id="rId16"/>
    <p:sldId id="698" r:id="rId17"/>
    <p:sldId id="695" r:id="rId18"/>
    <p:sldId id="702" r:id="rId19"/>
    <p:sldId id="696" r:id="rId20"/>
    <p:sldId id="705" r:id="rId21"/>
    <p:sldId id="706" r:id="rId22"/>
    <p:sldId id="703" r:id="rId23"/>
    <p:sldId id="707" r:id="rId24"/>
    <p:sldId id="694" r:id="rId25"/>
    <p:sldId id="708" r:id="rId26"/>
    <p:sldId id="710" r:id="rId27"/>
    <p:sldId id="709" r:id="rId28"/>
    <p:sldId id="711" r:id="rId29"/>
    <p:sldId id="712" r:id="rId3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ezeh" initials="a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590"/>
    <a:srgbClr val="A8FF2F"/>
    <a:srgbClr val="8BFF2F"/>
    <a:srgbClr val="2406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 autoAdjust="0"/>
    <p:restoredTop sz="78879" autoAdjust="0"/>
  </p:normalViewPr>
  <p:slideViewPr>
    <p:cSldViewPr>
      <p:cViewPr>
        <p:scale>
          <a:sx n="75" d="100"/>
          <a:sy n="75" d="100"/>
        </p:scale>
        <p:origin x="-176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308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notesMaster" Target="notesMasters/notesMaster1.xml"/><Relationship Id="rId32" Type="http://schemas.openxmlformats.org/officeDocument/2006/relationships/printerSettings" Target="printerSettings/printerSettings1.bin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commentAuthors" Target="commentAuthors.xml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F0A8A2D-3F87-CC45-8DF1-6B9733384F4D}" type="doc">
      <dgm:prSet loTypeId="urn:microsoft.com/office/officeart/2005/8/layout/funnel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0484587-9CE5-2B44-A077-3E1ED66139EE}">
      <dgm:prSet phldrT="[Text]" custT="1"/>
      <dgm:spPr/>
      <dgm:t>
        <a:bodyPr/>
        <a:lstStyle/>
        <a:p>
          <a:pPr algn="ctr"/>
          <a:r>
            <a:rPr lang="en-US" sz="2400" b="1" i="0" dirty="0">
              <a:solidFill>
                <a:srgbClr val="000000"/>
              </a:solidFill>
              <a:latin typeface="Calibri Light"/>
              <a:cs typeface="Calibri Light"/>
            </a:rPr>
            <a:t>Rights Treaties</a:t>
          </a:r>
        </a:p>
      </dgm:t>
    </dgm:pt>
    <dgm:pt modelId="{0A5C3A54-B74E-B842-875D-9452CE0CBA9A}" type="parTrans" cxnId="{468E997B-FF78-834D-B7CE-29F180398C76}">
      <dgm:prSet/>
      <dgm:spPr/>
      <dgm:t>
        <a:bodyPr/>
        <a:lstStyle/>
        <a:p>
          <a:pPr algn="ctr"/>
          <a:endParaRPr lang="en-US"/>
        </a:p>
      </dgm:t>
    </dgm:pt>
    <dgm:pt modelId="{9FA9024A-8C5A-C748-BD78-B6DAE9F1EA52}" type="sibTrans" cxnId="{468E997B-FF78-834D-B7CE-29F180398C76}">
      <dgm:prSet/>
      <dgm:spPr/>
      <dgm:t>
        <a:bodyPr/>
        <a:lstStyle/>
        <a:p>
          <a:pPr algn="ctr"/>
          <a:endParaRPr lang="en-US"/>
        </a:p>
      </dgm:t>
    </dgm:pt>
    <dgm:pt modelId="{6D96AA77-BA12-0740-8F70-0FFEF6307F79}">
      <dgm:prSet phldrT="[Text]" custT="1"/>
      <dgm:spPr/>
      <dgm:t>
        <a:bodyPr/>
        <a:lstStyle/>
        <a:p>
          <a:pPr algn="ctr"/>
          <a:r>
            <a:rPr lang="en-US" sz="2400" b="1" i="0" dirty="0" smtClean="0">
              <a:solidFill>
                <a:schemeClr val="tx1"/>
              </a:solidFill>
              <a:latin typeface="Calibri Light"/>
              <a:cs typeface="Calibri Light"/>
            </a:rPr>
            <a:t>SDG 3,5</a:t>
          </a:r>
          <a:endParaRPr lang="en-US" sz="2400" b="1" i="0" dirty="0">
            <a:solidFill>
              <a:schemeClr val="tx1"/>
            </a:solidFill>
            <a:latin typeface="Calibri Light"/>
            <a:cs typeface="Calibri Light"/>
          </a:endParaRPr>
        </a:p>
      </dgm:t>
    </dgm:pt>
    <dgm:pt modelId="{0CF898FA-E7DF-8B43-945D-467A01A29160}" type="parTrans" cxnId="{56141A6A-FA09-F24F-BE4B-E250516A5148}">
      <dgm:prSet/>
      <dgm:spPr/>
      <dgm:t>
        <a:bodyPr/>
        <a:lstStyle/>
        <a:p>
          <a:pPr algn="ctr"/>
          <a:endParaRPr lang="en-US"/>
        </a:p>
      </dgm:t>
    </dgm:pt>
    <dgm:pt modelId="{D8A7DD82-7FAC-294A-9F2C-7D3D9AA0EAF2}" type="sibTrans" cxnId="{56141A6A-FA09-F24F-BE4B-E250516A5148}">
      <dgm:prSet/>
      <dgm:spPr/>
      <dgm:t>
        <a:bodyPr/>
        <a:lstStyle/>
        <a:p>
          <a:pPr algn="ctr"/>
          <a:endParaRPr lang="en-US"/>
        </a:p>
      </dgm:t>
    </dgm:pt>
    <dgm:pt modelId="{9B1AA72E-623B-A340-B2E8-6F016E6B4212}">
      <dgm:prSet phldrT="[Text]" custT="1"/>
      <dgm:spPr/>
      <dgm:t>
        <a:bodyPr/>
        <a:lstStyle/>
        <a:p>
          <a:pPr algn="ctr"/>
          <a:r>
            <a:rPr lang="en-US" sz="2400" b="1" i="0" dirty="0" smtClean="0">
              <a:solidFill>
                <a:schemeClr val="tx1"/>
              </a:solidFill>
              <a:latin typeface="Calibri Light"/>
              <a:cs typeface="Calibri Light"/>
            </a:rPr>
            <a:t>WHO Global </a:t>
          </a:r>
          <a:r>
            <a:rPr lang="en-US" sz="2400" b="1" i="0" dirty="0">
              <a:solidFill>
                <a:schemeClr val="tx1"/>
              </a:solidFill>
              <a:latin typeface="Calibri Light"/>
              <a:cs typeface="Calibri Light"/>
            </a:rPr>
            <a:t>Strategy on Ageing and Health</a:t>
          </a:r>
        </a:p>
      </dgm:t>
    </dgm:pt>
    <dgm:pt modelId="{96576A86-7D86-FF43-9D8D-1077FB98E9FA}" type="parTrans" cxnId="{2DD26928-907F-AE4A-AD77-7AAAB001887B}">
      <dgm:prSet/>
      <dgm:spPr/>
      <dgm:t>
        <a:bodyPr/>
        <a:lstStyle/>
        <a:p>
          <a:pPr algn="ctr"/>
          <a:endParaRPr lang="en-US"/>
        </a:p>
      </dgm:t>
    </dgm:pt>
    <dgm:pt modelId="{1015A4BF-5DD9-AB41-BBDF-868DE2AF19F8}" type="sibTrans" cxnId="{2DD26928-907F-AE4A-AD77-7AAAB001887B}">
      <dgm:prSet/>
      <dgm:spPr/>
      <dgm:t>
        <a:bodyPr/>
        <a:lstStyle/>
        <a:p>
          <a:pPr algn="ctr"/>
          <a:endParaRPr lang="en-US"/>
        </a:p>
      </dgm:t>
    </dgm:pt>
    <dgm:pt modelId="{58903FE3-B6EE-C040-AE6D-979EB9C56CC7}">
      <dgm:prSet phldrT="[Text]" custT="1"/>
      <dgm:spPr/>
      <dgm:t>
        <a:bodyPr/>
        <a:lstStyle/>
        <a:p>
          <a:pPr algn="ctr"/>
          <a:r>
            <a:rPr lang="en-US" sz="2400" b="1" i="0" dirty="0">
              <a:latin typeface="Calibri Light"/>
              <a:cs typeface="Calibri Light"/>
            </a:rPr>
            <a:t>'ultimate goals' of LTC systems</a:t>
          </a:r>
        </a:p>
      </dgm:t>
    </dgm:pt>
    <dgm:pt modelId="{89B550FD-E710-984D-B8A7-B0A21824E9AE}" type="parTrans" cxnId="{78760D92-F4C0-3141-8223-FF9852D12A42}">
      <dgm:prSet/>
      <dgm:spPr/>
      <dgm:t>
        <a:bodyPr/>
        <a:lstStyle/>
        <a:p>
          <a:pPr algn="ctr"/>
          <a:endParaRPr lang="en-US"/>
        </a:p>
      </dgm:t>
    </dgm:pt>
    <dgm:pt modelId="{44C28C00-3D35-0C40-8AA5-6671F8D1469F}" type="sibTrans" cxnId="{78760D92-F4C0-3141-8223-FF9852D12A42}">
      <dgm:prSet/>
      <dgm:spPr/>
      <dgm:t>
        <a:bodyPr/>
        <a:lstStyle/>
        <a:p>
          <a:pPr algn="ctr"/>
          <a:endParaRPr lang="en-US"/>
        </a:p>
      </dgm:t>
    </dgm:pt>
    <dgm:pt modelId="{910D2797-4063-5749-A50E-B8157D43707C}" type="pres">
      <dgm:prSet presAssocID="{5F0A8A2D-3F87-CC45-8DF1-6B9733384F4D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0A90D30-B26C-984E-A26E-861AC7E40BBD}" type="pres">
      <dgm:prSet presAssocID="{5F0A8A2D-3F87-CC45-8DF1-6B9733384F4D}" presName="ellipse" presStyleLbl="trBgShp" presStyleIdx="0" presStyleCnt="1"/>
      <dgm:spPr/>
    </dgm:pt>
    <dgm:pt modelId="{48D7035F-2E7B-9349-A497-024F2025F2EE}" type="pres">
      <dgm:prSet presAssocID="{5F0A8A2D-3F87-CC45-8DF1-6B9733384F4D}" presName="arrow1" presStyleLbl="fgShp" presStyleIdx="0" presStyleCnt="1" custLinFactNeighborX="12321"/>
      <dgm:spPr/>
    </dgm:pt>
    <dgm:pt modelId="{649CED22-E3BE-514D-A457-A755FD785F61}" type="pres">
      <dgm:prSet presAssocID="{5F0A8A2D-3F87-CC45-8DF1-6B9733384F4D}" presName="rectangle" presStyleLbl="revTx" presStyleIdx="0" presStyleCnt="1" custScaleX="118758" custLinFactNeighborX="592" custLinFactNeighborY="333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344992-5906-C745-9447-535189E1CF13}" type="pres">
      <dgm:prSet presAssocID="{6D96AA77-BA12-0740-8F70-0FFEF6307F79}" presName="item1" presStyleLbl="node1" presStyleIdx="0" presStyleCnt="3" custScaleX="158890" custLinFactNeighborX="1133" custLinFactNeighborY="413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89DD84-7F46-CB46-B9DE-6FB881F87CE3}" type="pres">
      <dgm:prSet presAssocID="{9B1AA72E-623B-A340-B2E8-6F016E6B4212}" presName="item2" presStyleLbl="node1" presStyleIdx="1" presStyleCnt="3" custLinFactNeighborX="-4805" custLinFactNeighborY="-342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538E2B-B02C-844B-B6FD-EFE50283D7B3}" type="pres">
      <dgm:prSet presAssocID="{58903FE3-B6EE-C040-AE6D-979EB9C56CC7}" presName="item3" presStyleLbl="node1" presStyleIdx="2" presStyleCnt="3" custScaleX="125262" custLinFactNeighborX="616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D97C90-3306-C249-97E2-2A865B4F80A3}" type="pres">
      <dgm:prSet presAssocID="{5F0A8A2D-3F87-CC45-8DF1-6B9733384F4D}" presName="funnel" presStyleLbl="trAlignAcc1" presStyleIdx="0" presStyleCnt="1" custLinFactNeighborX="3197" custLinFactNeighborY="2818"/>
      <dgm:spPr/>
    </dgm:pt>
  </dgm:ptLst>
  <dgm:cxnLst>
    <dgm:cxn modelId="{AFA6B651-0AF7-4549-BCF2-396C2CB552F1}" type="presOf" srcId="{58903FE3-B6EE-C040-AE6D-979EB9C56CC7}" destId="{649CED22-E3BE-514D-A457-A755FD785F61}" srcOrd="0" destOrd="0" presId="urn:microsoft.com/office/officeart/2005/8/layout/funnel1"/>
    <dgm:cxn modelId="{78760D92-F4C0-3141-8223-FF9852D12A42}" srcId="{5F0A8A2D-3F87-CC45-8DF1-6B9733384F4D}" destId="{58903FE3-B6EE-C040-AE6D-979EB9C56CC7}" srcOrd="3" destOrd="0" parTransId="{89B550FD-E710-984D-B8A7-B0A21824E9AE}" sibTransId="{44C28C00-3D35-0C40-8AA5-6671F8D1469F}"/>
    <dgm:cxn modelId="{EEA5AAEF-2699-464D-BA31-4B1B3AB8AACC}" type="presOf" srcId="{5F0A8A2D-3F87-CC45-8DF1-6B9733384F4D}" destId="{910D2797-4063-5749-A50E-B8157D43707C}" srcOrd="0" destOrd="0" presId="urn:microsoft.com/office/officeart/2005/8/layout/funnel1"/>
    <dgm:cxn modelId="{2DD26928-907F-AE4A-AD77-7AAAB001887B}" srcId="{5F0A8A2D-3F87-CC45-8DF1-6B9733384F4D}" destId="{9B1AA72E-623B-A340-B2E8-6F016E6B4212}" srcOrd="2" destOrd="0" parTransId="{96576A86-7D86-FF43-9D8D-1077FB98E9FA}" sibTransId="{1015A4BF-5DD9-AB41-BBDF-868DE2AF19F8}"/>
    <dgm:cxn modelId="{E18014D9-74D1-8C49-B7D5-F4E003A1A319}" type="presOf" srcId="{6D96AA77-BA12-0740-8F70-0FFEF6307F79}" destId="{8389DD84-7F46-CB46-B9DE-6FB881F87CE3}" srcOrd="0" destOrd="0" presId="urn:microsoft.com/office/officeart/2005/8/layout/funnel1"/>
    <dgm:cxn modelId="{468E997B-FF78-834D-B7CE-29F180398C76}" srcId="{5F0A8A2D-3F87-CC45-8DF1-6B9733384F4D}" destId="{60484587-9CE5-2B44-A077-3E1ED66139EE}" srcOrd="0" destOrd="0" parTransId="{0A5C3A54-B74E-B842-875D-9452CE0CBA9A}" sibTransId="{9FA9024A-8C5A-C748-BD78-B6DAE9F1EA52}"/>
    <dgm:cxn modelId="{178316DD-8C3C-204B-A68C-FC7F15D42CDE}" type="presOf" srcId="{60484587-9CE5-2B44-A077-3E1ED66139EE}" destId="{AD538E2B-B02C-844B-B6FD-EFE50283D7B3}" srcOrd="0" destOrd="0" presId="urn:microsoft.com/office/officeart/2005/8/layout/funnel1"/>
    <dgm:cxn modelId="{56141A6A-FA09-F24F-BE4B-E250516A5148}" srcId="{5F0A8A2D-3F87-CC45-8DF1-6B9733384F4D}" destId="{6D96AA77-BA12-0740-8F70-0FFEF6307F79}" srcOrd="1" destOrd="0" parTransId="{0CF898FA-E7DF-8B43-945D-467A01A29160}" sibTransId="{D8A7DD82-7FAC-294A-9F2C-7D3D9AA0EAF2}"/>
    <dgm:cxn modelId="{E897198D-6931-4F47-A542-7A13986B9426}" type="presOf" srcId="{9B1AA72E-623B-A340-B2E8-6F016E6B4212}" destId="{F9344992-5906-C745-9447-535189E1CF13}" srcOrd="0" destOrd="0" presId="urn:microsoft.com/office/officeart/2005/8/layout/funnel1"/>
    <dgm:cxn modelId="{60905739-EB35-5F4D-9CFA-FA77C6EB8FCB}" type="presParOf" srcId="{910D2797-4063-5749-A50E-B8157D43707C}" destId="{80A90D30-B26C-984E-A26E-861AC7E40BBD}" srcOrd="0" destOrd="0" presId="urn:microsoft.com/office/officeart/2005/8/layout/funnel1"/>
    <dgm:cxn modelId="{EEDD26E6-F0D2-9C4E-8021-7DAA9FA870B7}" type="presParOf" srcId="{910D2797-4063-5749-A50E-B8157D43707C}" destId="{48D7035F-2E7B-9349-A497-024F2025F2EE}" srcOrd="1" destOrd="0" presId="urn:microsoft.com/office/officeart/2005/8/layout/funnel1"/>
    <dgm:cxn modelId="{E7966B8B-7302-A349-B3F9-D5955D75099D}" type="presParOf" srcId="{910D2797-4063-5749-A50E-B8157D43707C}" destId="{649CED22-E3BE-514D-A457-A755FD785F61}" srcOrd="2" destOrd="0" presId="urn:microsoft.com/office/officeart/2005/8/layout/funnel1"/>
    <dgm:cxn modelId="{9A69C0C4-285F-5749-B9BF-6620073C1103}" type="presParOf" srcId="{910D2797-4063-5749-A50E-B8157D43707C}" destId="{F9344992-5906-C745-9447-535189E1CF13}" srcOrd="3" destOrd="0" presId="urn:microsoft.com/office/officeart/2005/8/layout/funnel1"/>
    <dgm:cxn modelId="{63F079B2-7D8E-0F4A-A614-1E950CF4A0B5}" type="presParOf" srcId="{910D2797-4063-5749-A50E-B8157D43707C}" destId="{8389DD84-7F46-CB46-B9DE-6FB881F87CE3}" srcOrd="4" destOrd="0" presId="urn:microsoft.com/office/officeart/2005/8/layout/funnel1"/>
    <dgm:cxn modelId="{76CBE7EE-D3F2-EB49-8AD6-ACB792CE648B}" type="presParOf" srcId="{910D2797-4063-5749-A50E-B8157D43707C}" destId="{AD538E2B-B02C-844B-B6FD-EFE50283D7B3}" srcOrd="5" destOrd="0" presId="urn:microsoft.com/office/officeart/2005/8/layout/funnel1"/>
    <dgm:cxn modelId="{EBA9C2EE-18C1-E941-906F-AC36488B0F5B}" type="presParOf" srcId="{910D2797-4063-5749-A50E-B8157D43707C}" destId="{D2D97C90-3306-C249-97E2-2A865B4F80A3}" srcOrd="6" destOrd="0" presId="urn:microsoft.com/office/officeart/2005/8/layout/funnel1"/>
  </dgm:cxnLst>
  <dgm:bg>
    <a:solidFill>
      <a:schemeClr val="bg1">
        <a:lumMod val="85000"/>
      </a:schemeClr>
    </a:solidFill>
  </dgm:bg>
  <dgm:whole>
    <a:ln>
      <a:solidFill>
        <a:schemeClr val="tx1"/>
      </a:soli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A90D30-B26C-984E-A26E-861AC7E40BBD}">
      <dsp:nvSpPr>
        <dsp:cNvPr id="0" name=""/>
        <dsp:cNvSpPr/>
      </dsp:nvSpPr>
      <dsp:spPr>
        <a:xfrm>
          <a:off x="1691735" y="229076"/>
          <a:ext cx="4546282" cy="1578864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8D7035F-2E7B-9349-A497-024F2025F2EE}">
      <dsp:nvSpPr>
        <dsp:cNvPr id="0" name=""/>
        <dsp:cNvSpPr/>
      </dsp:nvSpPr>
      <dsp:spPr>
        <a:xfrm>
          <a:off x="3639949" y="4095178"/>
          <a:ext cx="881062" cy="563880"/>
        </a:xfrm>
        <a:prstGeom prst="downArrow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649CED22-E3BE-514D-A457-A755FD785F61}">
      <dsp:nvSpPr>
        <dsp:cNvPr id="0" name=""/>
        <dsp:cNvSpPr/>
      </dsp:nvSpPr>
      <dsp:spPr>
        <a:xfrm>
          <a:off x="1485763" y="4581525"/>
          <a:ext cx="5022394" cy="10572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i="0" kern="1200" dirty="0">
              <a:latin typeface="Calibri Light"/>
              <a:cs typeface="Calibri Light"/>
            </a:rPr>
            <a:t>'ultimate goals' of LTC systems</a:t>
          </a:r>
        </a:p>
      </dsp:txBody>
      <dsp:txXfrm>
        <a:off x="1485763" y="4581525"/>
        <a:ext cx="5022394" cy="1057275"/>
      </dsp:txXfrm>
    </dsp:sp>
    <dsp:sp modelId="{F9344992-5906-C745-9447-535189E1CF13}">
      <dsp:nvSpPr>
        <dsp:cNvPr id="0" name=""/>
        <dsp:cNvSpPr/>
      </dsp:nvSpPr>
      <dsp:spPr>
        <a:xfrm>
          <a:off x="2895604" y="1995488"/>
          <a:ext cx="2519856" cy="1585912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i="0" kern="1200" dirty="0" smtClean="0">
              <a:solidFill>
                <a:schemeClr val="tx1"/>
              </a:solidFill>
              <a:latin typeface="Calibri Light"/>
              <a:cs typeface="Calibri Light"/>
            </a:rPr>
            <a:t>WHO Global </a:t>
          </a:r>
          <a:r>
            <a:rPr lang="en-US" sz="2400" b="1" i="0" kern="1200" dirty="0">
              <a:solidFill>
                <a:schemeClr val="tx1"/>
              </a:solidFill>
              <a:latin typeface="Calibri Light"/>
              <a:cs typeface="Calibri Light"/>
            </a:rPr>
            <a:t>Strategy on Ageing and Health</a:t>
          </a:r>
        </a:p>
      </dsp:txBody>
      <dsp:txXfrm>
        <a:off x="3264628" y="2227739"/>
        <a:ext cx="1781808" cy="1121410"/>
      </dsp:txXfrm>
    </dsp:sp>
    <dsp:sp modelId="{8389DD84-7F46-CB46-B9DE-6FB881F87CE3}">
      <dsp:nvSpPr>
        <dsp:cNvPr id="0" name=""/>
        <dsp:cNvSpPr/>
      </dsp:nvSpPr>
      <dsp:spPr>
        <a:xfrm>
          <a:off x="2133596" y="685806"/>
          <a:ext cx="1585912" cy="1585912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i="0" kern="1200" dirty="0" smtClean="0">
              <a:solidFill>
                <a:schemeClr val="tx1"/>
              </a:solidFill>
              <a:latin typeface="Calibri Light"/>
              <a:cs typeface="Calibri Light"/>
            </a:rPr>
            <a:t>SDG 3,5</a:t>
          </a:r>
          <a:endParaRPr lang="en-US" sz="2400" b="1" i="0" kern="1200" dirty="0">
            <a:solidFill>
              <a:schemeClr val="tx1"/>
            </a:solidFill>
            <a:latin typeface="Calibri Light"/>
            <a:cs typeface="Calibri Light"/>
          </a:endParaRPr>
        </a:p>
      </dsp:txBody>
      <dsp:txXfrm>
        <a:off x="2365847" y="918057"/>
        <a:ext cx="1121410" cy="1121410"/>
      </dsp:txXfrm>
    </dsp:sp>
    <dsp:sp modelId="{AD538E2B-B02C-844B-B6FD-EFE50283D7B3}">
      <dsp:nvSpPr>
        <dsp:cNvPr id="0" name=""/>
        <dsp:cNvSpPr/>
      </dsp:nvSpPr>
      <dsp:spPr>
        <a:xfrm>
          <a:off x="3728457" y="356654"/>
          <a:ext cx="1986545" cy="1585912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i="0" kern="1200" dirty="0">
              <a:solidFill>
                <a:srgbClr val="000000"/>
              </a:solidFill>
              <a:latin typeface="Calibri Light"/>
              <a:cs typeface="Calibri Light"/>
            </a:rPr>
            <a:t>Rights Treaties</a:t>
          </a:r>
        </a:p>
      </dsp:txBody>
      <dsp:txXfrm>
        <a:off x="4019380" y="588905"/>
        <a:ext cx="1404699" cy="1121410"/>
      </dsp:txXfrm>
    </dsp:sp>
    <dsp:sp modelId="{D2D97C90-3306-C249-97E2-2A865B4F80A3}">
      <dsp:nvSpPr>
        <dsp:cNvPr id="0" name=""/>
        <dsp:cNvSpPr/>
      </dsp:nvSpPr>
      <dsp:spPr>
        <a:xfrm>
          <a:off x="1662688" y="146473"/>
          <a:ext cx="4933950" cy="3947160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D0C03AF-AD51-4670-9312-719ED837E4BA}" type="datetimeFigureOut">
              <a:rPr lang="en-US" smtClean="0"/>
              <a:t>12/09/17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D362E48F-0954-4030-BAD1-2659C87DA50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9209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6E2F9-D212-4523-B652-068917494097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03674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D921F-2108-7648-A63A-E3E2118B84F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12/09/17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73CFA-FFEA-F14B-B035-30E8279CF72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6444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D921F-2108-7648-A63A-E3E2118B84F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12/09/17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73CFA-FFEA-F14B-B035-30E8279CF72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35254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D921F-2108-7648-A63A-E3E2118B84F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12/09/17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73CFA-FFEA-F14B-B035-30E8279CF72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5490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D921F-2108-7648-A63A-E3E2118B84F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12/09/17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73CFA-FFEA-F14B-B035-30E8279CF72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96068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D921F-2108-7648-A63A-E3E2118B84F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12/09/17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73CFA-FFEA-F14B-B035-30E8279CF72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8057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D921F-2108-7648-A63A-E3E2118B84F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12/09/17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73CFA-FFEA-F14B-B035-30E8279CF72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0606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D921F-2108-7648-A63A-E3E2118B84F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12/09/17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73CFA-FFEA-F14B-B035-30E8279CF72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1378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D921F-2108-7648-A63A-E3E2118B84F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12/09/17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73CFA-FFEA-F14B-B035-30E8279CF72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48674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D921F-2108-7648-A63A-E3E2118B84F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12/09/17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73CFA-FFEA-F14B-B035-30E8279CF72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2988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D921F-2108-7648-A63A-E3E2118B84F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12/09/17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73CFA-FFEA-F14B-B035-30E8279CF72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1403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D921F-2108-7648-A63A-E3E2118B84F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12/09/17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73CFA-FFEA-F14B-B035-30E8279CF72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3976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Main-Final.jp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-27178"/>
            <a:ext cx="9156518" cy="691235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D69D921F-2108-7648-A63A-E3E2118B84F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12/09/17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82273CFA-FFEA-F14B-B035-30E8279CF72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0437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4" Type="http://schemas.openxmlformats.org/officeDocument/2006/relationships/image" Target="../media/image2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3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7.xml"/><Relationship Id="rId2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68375"/>
            <a:ext cx="7772400" cy="2384425"/>
          </a:xfrm>
        </p:spPr>
        <p:txBody>
          <a:bodyPr>
            <a:noAutofit/>
          </a:bodyPr>
          <a:lstStyle/>
          <a:p>
            <a:r>
              <a:rPr lang="en-US" sz="3600" dirty="0"/>
              <a:t>‘Carers’, ‘care work’ and long-term care for older people in sub-Saharan </a:t>
            </a:r>
            <a:r>
              <a:rPr lang="en-US" sz="3600" dirty="0" smtClean="0"/>
              <a:t>Africa:</a:t>
            </a:r>
            <a:r>
              <a:rPr lang="en-US" sz="3600" dirty="0"/>
              <a:t/>
            </a:r>
            <a:br>
              <a:rPr lang="en-US" sz="3600" dirty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Gaps </a:t>
            </a:r>
            <a:r>
              <a:rPr lang="en-US" sz="3600" dirty="0"/>
              <a:t>in </a:t>
            </a:r>
            <a:r>
              <a:rPr lang="en-US" sz="3600" dirty="0" smtClean="0"/>
              <a:t>policy discourses </a:t>
            </a:r>
            <a:r>
              <a:rPr lang="en-US" sz="3600" dirty="0"/>
              <a:t>and frames </a:t>
            </a:r>
            <a:endParaRPr lang="en-GB" sz="3600" dirty="0">
              <a:solidFill>
                <a:srgbClr val="000000"/>
              </a:solidFill>
              <a:ea typeface="Times New Roman"/>
              <a:cs typeface="Calibri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581400"/>
            <a:ext cx="8153400" cy="175260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Isabella Aboderin, PhD</a:t>
            </a:r>
          </a:p>
        </p:txBody>
      </p:sp>
    </p:spTree>
    <p:extLst>
      <p:ext uri="{BB962C8B-B14F-4D97-AF65-F5344CB8AC3E}">
        <p14:creationId xmlns:p14="http://schemas.microsoft.com/office/powerpoint/2010/main" val="17552166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189037"/>
            <a:ext cx="8077200" cy="4830763"/>
          </a:xfrm>
        </p:spPr>
        <p:txBody>
          <a:bodyPr>
            <a:normAutofit/>
          </a:bodyPr>
          <a:lstStyle/>
          <a:p>
            <a:pPr marL="514350" indent="-514350">
              <a:spcAft>
                <a:spcPts val="600"/>
              </a:spcAft>
              <a:buFont typeface="+mj-lt"/>
              <a:buAutoNum type="arabicPeriod" startAt="2"/>
            </a:pPr>
            <a:r>
              <a:rPr lang="en-US" sz="2800" dirty="0" smtClean="0"/>
              <a:t>LTC a ‘non-issue’ </a:t>
            </a:r>
          </a:p>
          <a:p>
            <a:pPr marL="0" indent="0">
              <a:spcAft>
                <a:spcPts val="600"/>
              </a:spcAft>
              <a:buNone/>
            </a:pPr>
            <a:endParaRPr lang="en-US" sz="2800" dirty="0" smtClean="0"/>
          </a:p>
          <a:p>
            <a:pPr>
              <a:spcAft>
                <a:spcPts val="600"/>
              </a:spcAft>
            </a:pPr>
            <a:r>
              <a:rPr lang="en-US" sz="2800" dirty="0" smtClean="0"/>
              <a:t>Not much ‘</a:t>
            </a:r>
            <a:r>
              <a:rPr lang="en-US" sz="2800" dirty="0"/>
              <a:t>amiss’ with family-dominated </a:t>
            </a:r>
            <a:r>
              <a:rPr lang="en-US" sz="2800" dirty="0" smtClean="0"/>
              <a:t>LTC provision as it presently operates in Africa</a:t>
            </a:r>
          </a:p>
        </p:txBody>
      </p:sp>
    </p:spTree>
    <p:extLst>
      <p:ext uri="{BB962C8B-B14F-4D97-AF65-F5344CB8AC3E}">
        <p14:creationId xmlns:p14="http://schemas.microsoft.com/office/powerpoint/2010/main" val="2840644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036637"/>
            <a:ext cx="8077200" cy="4830763"/>
          </a:xfrm>
        </p:spPr>
        <p:txBody>
          <a:bodyPr>
            <a:normAutofit/>
          </a:bodyPr>
          <a:lstStyle/>
          <a:p>
            <a:pPr marL="514350" indent="-514350">
              <a:spcAft>
                <a:spcPts val="600"/>
              </a:spcAft>
              <a:buFont typeface="+mj-lt"/>
              <a:buAutoNum type="arabicPeriod" startAt="3"/>
            </a:pPr>
            <a:r>
              <a:rPr lang="en-US" sz="2800" dirty="0" smtClean="0"/>
              <a:t>Tensions, resistance arising from cultural, political scripts - </a:t>
            </a:r>
          </a:p>
          <a:p>
            <a:pPr marL="0" indent="0">
              <a:spcAft>
                <a:spcPts val="600"/>
              </a:spcAft>
              <a:buNone/>
            </a:pPr>
            <a:endParaRPr lang="en-US" sz="2800" dirty="0" smtClean="0"/>
          </a:p>
          <a:p>
            <a:pPr>
              <a:spcAft>
                <a:spcPts val="2400"/>
              </a:spcAft>
              <a:buFontTx/>
              <a:buChar char="-"/>
            </a:pPr>
            <a:r>
              <a:rPr lang="en-US" sz="2800" dirty="0" smtClean="0"/>
              <a:t>Family care and bonds part of Africa’s unique cultural identity </a:t>
            </a:r>
          </a:p>
          <a:p>
            <a:pPr>
              <a:spcAft>
                <a:spcPts val="600"/>
              </a:spcAft>
              <a:buFontTx/>
              <a:buChar char="-"/>
            </a:pPr>
            <a:r>
              <a:rPr lang="en-US" sz="2800" dirty="0" smtClean="0"/>
              <a:t>Views of </a:t>
            </a:r>
            <a:r>
              <a:rPr lang="en-US" sz="2800" dirty="0"/>
              <a:t>‘western conceived’ formal LTC </a:t>
            </a:r>
            <a:r>
              <a:rPr lang="en-US" sz="2800" dirty="0" smtClean="0"/>
              <a:t>service models as anathema, do not merit consideration</a:t>
            </a:r>
          </a:p>
        </p:txBody>
      </p:sp>
    </p:spTree>
    <p:extLst>
      <p:ext uri="{BB962C8B-B14F-4D97-AF65-F5344CB8AC3E}">
        <p14:creationId xmlns:p14="http://schemas.microsoft.com/office/powerpoint/2010/main" val="23920889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1437"/>
            <a:ext cx="8077200" cy="4830763"/>
          </a:xfrm>
        </p:spPr>
        <p:txBody>
          <a:bodyPr>
            <a:normAutofit/>
          </a:bodyPr>
          <a:lstStyle/>
          <a:p>
            <a:r>
              <a:rPr lang="en-US" sz="2800" dirty="0"/>
              <a:t>“We must desist from creating… such dead ends into Ghanaian life. For me, the day we adopt such a culturally humiliating system will be a gloomy one indeed. Let us continue to keep the aged in their homes with their children and grandchildren.” </a:t>
            </a:r>
            <a:r>
              <a:rPr lang="en-US" sz="2000" dirty="0"/>
              <a:t>(Ghanaian Catholic bishop, quoted in Van der Geest, 2016)</a:t>
            </a:r>
          </a:p>
          <a:p>
            <a:endParaRPr lang="en-US" sz="2800" dirty="0"/>
          </a:p>
          <a:p>
            <a:endParaRPr lang="en-US" sz="2800" dirty="0"/>
          </a:p>
          <a:p>
            <a:r>
              <a:rPr lang="en-US" sz="28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7304439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84237"/>
            <a:ext cx="8077200" cy="4830763"/>
          </a:xfrm>
        </p:spPr>
        <p:txBody>
          <a:bodyPr>
            <a:normAutofit/>
          </a:bodyPr>
          <a:lstStyle/>
          <a:p>
            <a:endParaRPr lang="en-US" sz="2800" dirty="0"/>
          </a:p>
          <a:p>
            <a:r>
              <a:rPr lang="en-US" sz="2800" dirty="0"/>
              <a:t>“We need to delete the idea of establishing small-scale residential homes</a:t>
            </a:r>
            <a:r>
              <a:rPr lang="en-US" sz="2800" dirty="0" smtClean="0"/>
              <a:t>…That </a:t>
            </a:r>
            <a:r>
              <a:rPr lang="en-US" sz="2800" dirty="0"/>
              <a:t>is un-African and it goes against our </a:t>
            </a:r>
            <a:r>
              <a:rPr lang="en-US" sz="2800" dirty="0" smtClean="0"/>
              <a:t>culture</a:t>
            </a:r>
            <a:r>
              <a:rPr lang="is-IS" sz="2800" dirty="0" smtClean="0"/>
              <a:t>…...</a:t>
            </a:r>
            <a:r>
              <a:rPr lang="en-US" sz="2800" dirty="0" smtClean="0"/>
              <a:t> </a:t>
            </a:r>
            <a:r>
              <a:rPr lang="en-US" sz="2800" dirty="0"/>
              <a:t>The idea of homes has worked in the developed world and European countries and even in the USA but I do not think we have reached that stage as a </a:t>
            </a:r>
            <a:r>
              <a:rPr lang="en-US" sz="2800" dirty="0" smtClean="0"/>
              <a:t>country” </a:t>
            </a:r>
            <a:r>
              <a:rPr lang="en-US" sz="2000" dirty="0"/>
              <a:t>(Parliament of Kenya, Senate Hansard, 20 March 2014 </a:t>
            </a:r>
            <a:r>
              <a:rPr lang="en-US" sz="2000" dirty="0" smtClean="0"/>
              <a:t>p28)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9246399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84237"/>
            <a:ext cx="8077200" cy="4830763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endParaRPr lang="en-US" sz="2800" dirty="0" smtClean="0"/>
          </a:p>
          <a:p>
            <a:pPr>
              <a:spcAft>
                <a:spcPts val="600"/>
              </a:spcAft>
            </a:pPr>
            <a:endParaRPr lang="en-US" sz="2800" dirty="0"/>
          </a:p>
          <a:p>
            <a:pPr marL="0" indent="0">
              <a:spcAft>
                <a:spcPts val="600"/>
              </a:spcAft>
              <a:buNone/>
            </a:pPr>
            <a:r>
              <a:rPr lang="en-US" sz="2800" dirty="0" smtClean="0">
                <a:sym typeface="Symbol"/>
              </a:rPr>
              <a:t>	</a:t>
            </a:r>
            <a:r>
              <a:rPr lang="en-US" sz="4800" b="1" dirty="0" smtClean="0">
                <a:sym typeface="Symbol"/>
              </a:rPr>
              <a:t> </a:t>
            </a:r>
            <a:r>
              <a:rPr lang="en-US" sz="2800" dirty="0" smtClean="0"/>
              <a:t>No consideration, conception at all of ‘carers’ 		   or ‘care work’ issues</a:t>
            </a:r>
          </a:p>
        </p:txBody>
      </p:sp>
    </p:spTree>
    <p:extLst>
      <p:ext uri="{BB962C8B-B14F-4D97-AF65-F5344CB8AC3E}">
        <p14:creationId xmlns:p14="http://schemas.microsoft.com/office/powerpoint/2010/main" val="23908840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362200"/>
            <a:ext cx="5867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Regional and national policy frames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75324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4418656"/>
              </p:ext>
            </p:extLst>
          </p:nvPr>
        </p:nvGraphicFramePr>
        <p:xfrm>
          <a:off x="-381000" y="323850"/>
          <a:ext cx="8951912" cy="5673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" name="Document" r:id="rId3" imgW="5842000" imgH="3111500" progId="Word.Document.12">
                  <p:embed/>
                </p:oleObj>
              </mc:Choice>
              <mc:Fallback>
                <p:oleObj name="Document" r:id="rId3" imgW="5842000" imgH="31115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381000" y="323850"/>
                        <a:ext cx="8951912" cy="56737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852100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0"/>
            <a:ext cx="8839200" cy="5791200"/>
          </a:xfrm>
        </p:spPr>
        <p:txBody>
          <a:bodyPr>
            <a:normAutofit/>
          </a:bodyPr>
          <a:lstStyle/>
          <a:p>
            <a:pPr marL="0" indent="0">
              <a:spcAft>
                <a:spcPts val="600"/>
              </a:spcAft>
              <a:buNone/>
            </a:pPr>
            <a:endParaRPr lang="en-US" sz="2800" dirty="0" smtClean="0"/>
          </a:p>
          <a:p>
            <a:pPr marL="0" lvl="0" indent="0">
              <a:spcAft>
                <a:spcPts val="600"/>
              </a:spcAft>
              <a:buNone/>
            </a:pPr>
            <a:r>
              <a:rPr lang="en-US" sz="2800" i="1" dirty="0" smtClean="0"/>
              <a:t>Emphasis</a:t>
            </a:r>
            <a:endParaRPr lang="en-US" sz="2800" dirty="0"/>
          </a:p>
          <a:p>
            <a:pPr lvl="0"/>
            <a:r>
              <a:rPr lang="en-US" sz="2800" dirty="0" smtClean="0"/>
              <a:t>Query: </a:t>
            </a:r>
            <a:r>
              <a:rPr lang="en-US" sz="2800" i="1" dirty="0" smtClean="0"/>
              <a:t>who</a:t>
            </a:r>
            <a:r>
              <a:rPr lang="en-US" sz="2800" dirty="0" smtClean="0"/>
              <a:t> ought to provide LTC: family </a:t>
            </a:r>
            <a:r>
              <a:rPr lang="en-US" sz="2800" smtClean="0"/>
              <a:t>vs </a:t>
            </a:r>
            <a:r>
              <a:rPr lang="en-US" sz="2800" dirty="0" smtClean="0"/>
              <a:t>formal bodies</a:t>
            </a:r>
          </a:p>
          <a:p>
            <a:pPr marL="0" lvl="0" indent="0">
              <a:buNone/>
            </a:pPr>
            <a:endParaRPr lang="en-US" sz="2800" dirty="0" smtClean="0"/>
          </a:p>
          <a:p>
            <a:pPr lvl="0"/>
            <a:r>
              <a:rPr lang="en-US" sz="2800" dirty="0" smtClean="0"/>
              <a:t>Prime </a:t>
            </a:r>
            <a:r>
              <a:rPr lang="en-US" sz="2800" dirty="0"/>
              <a:t>role of </a:t>
            </a:r>
            <a:r>
              <a:rPr lang="en-US" sz="2800" dirty="0" smtClean="0"/>
              <a:t>families in line with traditional values  			  </a:t>
            </a:r>
            <a:r>
              <a:rPr lang="en-US" sz="2800" dirty="0" smtClean="0">
                <a:sym typeface="Symbol"/>
              </a:rPr>
              <a:t></a:t>
            </a:r>
            <a:r>
              <a:rPr lang="en-US" sz="2800" dirty="0" smtClean="0"/>
              <a:t> call for </a:t>
            </a:r>
            <a:r>
              <a:rPr lang="en-US" sz="2800" dirty="0"/>
              <a:t>strategies to buttress </a:t>
            </a:r>
            <a:r>
              <a:rPr lang="en-US" sz="2800" dirty="0" smtClean="0"/>
              <a:t>it </a:t>
            </a:r>
          </a:p>
          <a:p>
            <a:pPr lvl="0"/>
            <a:endParaRPr lang="en-US" sz="2800" dirty="0" smtClean="0"/>
          </a:p>
          <a:p>
            <a:pPr lvl="0"/>
            <a:r>
              <a:rPr lang="en-US" sz="2800" dirty="0" smtClean="0"/>
              <a:t>Role for formal care – two responses:</a:t>
            </a:r>
          </a:p>
          <a:p>
            <a:pPr marL="0" lvl="0" indent="0">
              <a:spcAft>
                <a:spcPts val="600"/>
              </a:spcAft>
              <a:buNone/>
            </a:pPr>
            <a:r>
              <a:rPr lang="en-US" sz="2800" dirty="0" smtClean="0"/>
              <a:t>	– rejection or active discouragement</a:t>
            </a:r>
          </a:p>
          <a:p>
            <a:pPr marL="0" lvl="0" indent="0">
              <a:buNone/>
            </a:pPr>
            <a:r>
              <a:rPr lang="en-US" sz="2800" dirty="0" smtClean="0"/>
              <a:t>	– ‘residual’ </a:t>
            </a:r>
            <a:r>
              <a:rPr lang="en-US" sz="2800" dirty="0"/>
              <a:t>function </a:t>
            </a:r>
            <a:r>
              <a:rPr lang="en-US" sz="2800" dirty="0" smtClean="0"/>
              <a:t>for those without </a:t>
            </a:r>
            <a:r>
              <a:rPr lang="en-US" sz="2800" dirty="0"/>
              <a:t>recourse to family </a:t>
            </a:r>
            <a:r>
              <a:rPr lang="en-US" sz="2800" dirty="0" smtClean="0"/>
              <a:t>	   (given ‘weakening’ family </a:t>
            </a:r>
            <a:r>
              <a:rPr lang="en-US" sz="2800" dirty="0"/>
              <a:t>support </a:t>
            </a:r>
            <a:r>
              <a:rPr lang="en-US" sz="2800" dirty="0" smtClean="0"/>
              <a:t>systems)</a:t>
            </a:r>
            <a:endParaRPr lang="en-US" sz="2800" dirty="0"/>
          </a:p>
          <a:p>
            <a:endParaRPr lang="en-US" sz="2800" dirty="0"/>
          </a:p>
          <a:p>
            <a:pPr>
              <a:spcAft>
                <a:spcPts val="600"/>
              </a:spcAft>
            </a:pPr>
            <a:endParaRPr lang="en-US" sz="2800" dirty="0"/>
          </a:p>
          <a:p>
            <a:pPr>
              <a:spcAft>
                <a:spcPts val="600"/>
              </a:spcAft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8326810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12837"/>
            <a:ext cx="8839200" cy="4830763"/>
          </a:xfrm>
        </p:spPr>
        <p:txBody>
          <a:bodyPr>
            <a:normAutofit/>
          </a:bodyPr>
          <a:lstStyle/>
          <a:p>
            <a:pPr lvl="0"/>
            <a:r>
              <a:rPr lang="en-US" sz="2800" dirty="0" smtClean="0"/>
              <a:t>No frame captures ultimate </a:t>
            </a:r>
            <a:r>
              <a:rPr lang="en-US" sz="2800" dirty="0"/>
              <a:t>goals </a:t>
            </a:r>
            <a:r>
              <a:rPr lang="en-US" sz="2800" dirty="0" smtClean="0"/>
              <a:t>an challenges for </a:t>
            </a:r>
            <a:r>
              <a:rPr lang="en-US" sz="2800" dirty="0"/>
              <a:t>LTC systems </a:t>
            </a:r>
            <a:r>
              <a:rPr lang="en-US" sz="2800" dirty="0" smtClean="0"/>
              <a:t>as </a:t>
            </a:r>
            <a:r>
              <a:rPr lang="en-US" sz="2800" dirty="0"/>
              <a:t>implied in the global </a:t>
            </a:r>
            <a:r>
              <a:rPr lang="en-US" sz="2800" dirty="0" smtClean="0"/>
              <a:t>agenda:</a:t>
            </a:r>
          </a:p>
          <a:p>
            <a:pPr lvl="0"/>
            <a:endParaRPr lang="en-US" sz="2800" dirty="0" smtClean="0"/>
          </a:p>
          <a:p>
            <a:pPr lvl="0"/>
            <a:endParaRPr lang="en-US" sz="2800" dirty="0"/>
          </a:p>
          <a:p>
            <a:pPr marL="0" indent="0">
              <a:buNone/>
            </a:pPr>
            <a:r>
              <a:rPr lang="en-US" sz="2800" dirty="0" smtClean="0">
                <a:sym typeface="Symbol"/>
              </a:rPr>
              <a:t></a:t>
            </a:r>
            <a:r>
              <a:rPr lang="en-US" sz="2800" dirty="0">
                <a:sym typeface="Symbol"/>
              </a:rPr>
              <a:t> </a:t>
            </a:r>
            <a:r>
              <a:rPr lang="en-US" sz="2800" dirty="0" smtClean="0">
                <a:sym typeface="Symbol"/>
              </a:rPr>
              <a:t>	</a:t>
            </a:r>
            <a:r>
              <a:rPr lang="en-US" sz="2800" dirty="0" smtClean="0"/>
              <a:t>No provisions at all on the </a:t>
            </a:r>
            <a:r>
              <a:rPr lang="en-US" sz="2800" dirty="0"/>
              <a:t>s</a:t>
            </a:r>
            <a:r>
              <a:rPr lang="en-US" sz="2800" dirty="0" smtClean="0"/>
              <a:t>ituation</a:t>
            </a:r>
            <a:r>
              <a:rPr lang="en-US" sz="2800" dirty="0"/>
              <a:t>, well-</a:t>
            </a:r>
            <a:r>
              <a:rPr lang="en-US" sz="2800" dirty="0" smtClean="0"/>
              <a:t>being, or 	conditions of carers in either family or formal settings</a:t>
            </a:r>
          </a:p>
        </p:txBody>
      </p:sp>
    </p:spTree>
    <p:extLst>
      <p:ext uri="{BB962C8B-B14F-4D97-AF65-F5344CB8AC3E}">
        <p14:creationId xmlns:p14="http://schemas.microsoft.com/office/powerpoint/2010/main" val="7148110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362200"/>
            <a:ext cx="8534400" cy="1676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Omission of carers, care work:  </a:t>
            </a:r>
            <a:br>
              <a:rPr lang="en-US" dirty="0" smtClean="0"/>
            </a:br>
            <a:r>
              <a:rPr lang="en-US" dirty="0" smtClean="0"/>
              <a:t>a Gap?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Empirical evidence,</a:t>
            </a:r>
            <a:b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life course perspective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12357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762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Outline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991600" cy="4983163"/>
          </a:xfrm>
        </p:spPr>
        <p:txBody>
          <a:bodyPr>
            <a:normAutofit/>
          </a:bodyPr>
          <a:lstStyle/>
          <a:p>
            <a:pPr>
              <a:spcAft>
                <a:spcPts val="2400"/>
              </a:spcAft>
            </a:pPr>
            <a:r>
              <a:rPr lang="en-US" sz="2800" dirty="0" smtClean="0"/>
              <a:t>Context: LTC- global agenda and African debate </a:t>
            </a:r>
          </a:p>
          <a:p>
            <a:pPr>
              <a:spcAft>
                <a:spcPts val="600"/>
              </a:spcAft>
            </a:pPr>
            <a:r>
              <a:rPr lang="en-US" sz="2800" dirty="0" smtClean="0"/>
              <a:t>National and regional policy frames:</a:t>
            </a:r>
          </a:p>
          <a:p>
            <a:pPr marL="0" indent="0">
              <a:buNone/>
            </a:pPr>
            <a:r>
              <a:rPr lang="en-US" sz="2800" dirty="0" smtClean="0"/>
              <a:t>	– Scope and emphasis</a:t>
            </a:r>
          </a:p>
          <a:p>
            <a:pPr marL="0" indent="0">
              <a:spcAft>
                <a:spcPts val="3000"/>
              </a:spcAft>
              <a:buNone/>
            </a:pPr>
            <a:r>
              <a:rPr lang="en-US" sz="2800" dirty="0" smtClean="0"/>
              <a:t>	– Responses on ‘Carers’ and ‘care work’</a:t>
            </a:r>
          </a:p>
          <a:p>
            <a:pPr>
              <a:spcAft>
                <a:spcPts val="1800"/>
              </a:spcAft>
            </a:pPr>
            <a:r>
              <a:rPr lang="en-US" sz="2800" dirty="0" smtClean="0"/>
              <a:t>Omission of ‘carers’, care work’:  a gap?					</a:t>
            </a:r>
            <a:r>
              <a:rPr lang="en-US" sz="2800" dirty="0"/>
              <a:t> </a:t>
            </a:r>
            <a:r>
              <a:rPr lang="en-US" sz="2800" dirty="0" smtClean="0"/>
              <a:t>          – empirical evidence and life course perspective</a:t>
            </a:r>
          </a:p>
          <a:p>
            <a:pPr>
              <a:spcAft>
                <a:spcPts val="1200"/>
              </a:spcAft>
            </a:pPr>
            <a:r>
              <a:rPr lang="en-US" sz="2800" dirty="0" smtClean="0"/>
              <a:t>Implications</a:t>
            </a:r>
          </a:p>
          <a:p>
            <a:pPr>
              <a:spcAft>
                <a:spcPts val="1200"/>
              </a:spcAft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1297505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457200"/>
            <a:ext cx="8610600" cy="5257800"/>
          </a:xfrm>
        </p:spPr>
        <p:txBody>
          <a:bodyPr>
            <a:noAutofit/>
          </a:bodyPr>
          <a:lstStyle/>
          <a:p>
            <a:pPr marL="0" indent="0">
              <a:spcAft>
                <a:spcPts val="2400"/>
              </a:spcAft>
              <a:buNone/>
            </a:pPr>
            <a:endParaRPr lang="en-US" sz="2800" dirty="0" smtClean="0"/>
          </a:p>
          <a:p>
            <a:pPr marL="0" indent="0">
              <a:spcAft>
                <a:spcPts val="2400"/>
              </a:spcAft>
              <a:buNone/>
            </a:pPr>
            <a:endParaRPr lang="en-US" sz="2800" dirty="0"/>
          </a:p>
          <a:p>
            <a:pPr marL="0" indent="0">
              <a:spcAft>
                <a:spcPts val="2400"/>
              </a:spcAft>
              <a:buNone/>
            </a:pPr>
            <a:r>
              <a:rPr lang="en-US" sz="2800" dirty="0" smtClean="0"/>
              <a:t>Available empirical evidence suggests: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800" dirty="0">
                <a:sym typeface="Symbol"/>
              </a:rPr>
              <a:t></a:t>
            </a:r>
            <a:r>
              <a:rPr lang="en-US" sz="2800" dirty="0" smtClean="0"/>
              <a:t>Much </a:t>
            </a:r>
            <a:r>
              <a:rPr lang="en-US" sz="2800" i="1" dirty="0" smtClean="0"/>
              <a:t>is</a:t>
            </a:r>
            <a:r>
              <a:rPr lang="en-US" sz="2800" dirty="0" smtClean="0"/>
              <a:t> ‘amiss’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91228803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457200"/>
            <a:ext cx="8610600" cy="5257800"/>
          </a:xfrm>
        </p:spPr>
        <p:txBody>
          <a:bodyPr>
            <a:noAutofit/>
          </a:bodyPr>
          <a:lstStyle/>
          <a:p>
            <a:pPr>
              <a:spcAft>
                <a:spcPts val="2400"/>
              </a:spcAft>
            </a:pPr>
            <a:r>
              <a:rPr lang="en-US" sz="2800" dirty="0" smtClean="0"/>
              <a:t>Carers overwhelmingly </a:t>
            </a:r>
            <a:r>
              <a:rPr lang="en-US" sz="2800" dirty="0" smtClean="0"/>
              <a:t>women 					     (spouse, daughter (in-law), other kin, </a:t>
            </a:r>
            <a:r>
              <a:rPr lang="en-US" sz="2800" dirty="0" smtClean="0"/>
              <a:t>domestic helpers)</a:t>
            </a:r>
            <a:endParaRPr lang="en-US" sz="2800" dirty="0" smtClean="0"/>
          </a:p>
          <a:p>
            <a:pPr>
              <a:spcAft>
                <a:spcPts val="600"/>
              </a:spcAft>
            </a:pPr>
            <a:r>
              <a:rPr lang="en-US" sz="2800" dirty="0" smtClean="0"/>
              <a:t>Negative impacts of LTC provision:</a:t>
            </a:r>
          </a:p>
          <a:p>
            <a:pPr marL="0" indent="0">
              <a:buNone/>
            </a:pPr>
            <a:r>
              <a:rPr lang="en-US" sz="2800" dirty="0" smtClean="0"/>
              <a:t>	–‘Caregiver burden’ </a:t>
            </a:r>
          </a:p>
          <a:p>
            <a:pPr marL="0" indent="0">
              <a:buNone/>
            </a:pPr>
            <a:r>
              <a:rPr lang="en-US" sz="2800" dirty="0" smtClean="0"/>
              <a:t>	– Opportunity </a:t>
            </a:r>
            <a:r>
              <a:rPr lang="en-US" sz="2800" dirty="0"/>
              <a:t>costs </a:t>
            </a:r>
            <a:r>
              <a:rPr lang="en-US" sz="2800" dirty="0" smtClean="0"/>
              <a:t>(income generation, schooling) </a:t>
            </a:r>
          </a:p>
          <a:p>
            <a:pPr marL="0" indent="0">
              <a:buNone/>
            </a:pPr>
            <a:r>
              <a:rPr lang="en-US" sz="2800" dirty="0" smtClean="0"/>
              <a:t>	– Impacts on physical health, mental well-being 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800" dirty="0" smtClean="0"/>
              <a:t>	– High </a:t>
            </a:r>
            <a:r>
              <a:rPr lang="en-US" sz="2800" dirty="0"/>
              <a:t>financial </a:t>
            </a:r>
            <a:r>
              <a:rPr lang="en-US" sz="2800" dirty="0" smtClean="0"/>
              <a:t>costs </a:t>
            </a:r>
            <a:endParaRPr lang="en-US" sz="2800" dirty="0"/>
          </a:p>
          <a:p>
            <a:pPr>
              <a:spcAft>
                <a:spcPts val="600"/>
              </a:spcAft>
            </a:pPr>
            <a:r>
              <a:rPr lang="en-US" sz="2800" dirty="0" smtClean="0"/>
              <a:t>Pronounced among older, poorer, dementia carers</a:t>
            </a:r>
          </a:p>
          <a:p>
            <a:r>
              <a:rPr lang="en-US" sz="2800" dirty="0" smtClean="0"/>
              <a:t>Clear emerging need/demand for </a:t>
            </a:r>
            <a:r>
              <a:rPr lang="en-US" sz="2800" i="1" dirty="0" smtClean="0"/>
              <a:t>formal</a:t>
            </a:r>
            <a:r>
              <a:rPr lang="en-US" sz="2800" dirty="0" smtClean="0"/>
              <a:t> care services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59689233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41437"/>
            <a:ext cx="8839200" cy="4830763"/>
          </a:xfrm>
        </p:spPr>
        <p:txBody>
          <a:bodyPr>
            <a:normAutofit/>
          </a:bodyPr>
          <a:lstStyle/>
          <a:p>
            <a:pPr lvl="0"/>
            <a:r>
              <a:rPr lang="en-US" sz="2800" dirty="0" smtClean="0"/>
              <a:t>Life course perspective underscores gap:</a:t>
            </a:r>
          </a:p>
          <a:p>
            <a:pPr lvl="0"/>
            <a:endParaRPr lang="en-US" sz="2800" dirty="0"/>
          </a:p>
          <a:p>
            <a:pPr marL="0" lvl="0" indent="0">
              <a:buNone/>
            </a:pPr>
            <a:r>
              <a:rPr lang="en-US" sz="2800" dirty="0" smtClean="0"/>
              <a:t>		</a:t>
            </a:r>
            <a:r>
              <a:rPr lang="en-US" sz="2800" dirty="0">
                <a:sym typeface="Symbol"/>
              </a:rPr>
              <a:t></a:t>
            </a:r>
            <a:r>
              <a:rPr lang="en-US" sz="2800" dirty="0" smtClean="0"/>
              <a:t>Two key tenets</a:t>
            </a:r>
          </a:p>
          <a:p>
            <a:pPr lvl="0"/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5487744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12837"/>
            <a:ext cx="8839200" cy="4830763"/>
          </a:xfrm>
        </p:spPr>
        <p:txBody>
          <a:bodyPr>
            <a:normAutofit fontScale="85000" lnSpcReduction="20000"/>
          </a:bodyPr>
          <a:lstStyle/>
          <a:p>
            <a:pPr>
              <a:spcAft>
                <a:spcPts val="600"/>
              </a:spcAft>
            </a:pPr>
            <a:endParaRPr lang="en-US" sz="2800" dirty="0" smtClean="0"/>
          </a:p>
          <a:p>
            <a:pPr marL="514350" lvl="0" indent="-514350">
              <a:lnSpc>
                <a:spcPct val="120000"/>
              </a:lnSpc>
              <a:buFont typeface="+mj-lt"/>
              <a:buAutoNum type="arabicPeriod"/>
            </a:pPr>
            <a:r>
              <a:rPr lang="en-US" sz="3300" dirty="0" smtClean="0"/>
              <a:t>Experiences </a:t>
            </a:r>
            <a:r>
              <a:rPr lang="en-US" sz="3300" dirty="0"/>
              <a:t>and conditions in </a:t>
            </a:r>
            <a:r>
              <a:rPr lang="en-US" sz="3300" dirty="0" smtClean="0"/>
              <a:t>earlier life have </a:t>
            </a:r>
            <a:r>
              <a:rPr lang="en-US" sz="3300" dirty="0"/>
              <a:t>long-term consequences that shape later </a:t>
            </a:r>
            <a:r>
              <a:rPr lang="en-US" sz="3300" dirty="0" smtClean="0"/>
              <a:t>life</a:t>
            </a:r>
          </a:p>
          <a:p>
            <a:pPr marL="0" lvl="0" indent="0">
              <a:lnSpc>
                <a:spcPct val="120000"/>
              </a:lnSpc>
              <a:buNone/>
            </a:pPr>
            <a:endParaRPr lang="en-US" sz="3300" dirty="0" smtClean="0"/>
          </a:p>
          <a:p>
            <a:pPr marL="514350" lvl="0" indent="-514350">
              <a:lnSpc>
                <a:spcPct val="120000"/>
              </a:lnSpc>
              <a:buSzPct val="100000"/>
              <a:buFont typeface="+mj-lt"/>
              <a:buAutoNum type="arabicPeriod" startAt="2"/>
            </a:pPr>
            <a:r>
              <a:rPr lang="en-US" sz="3300" dirty="0"/>
              <a:t>The lives of different generations are linked and interdependent: the connections are powerful forces shaping personal biographies and macro</a:t>
            </a:r>
            <a:r>
              <a:rPr lang="en-US" sz="3300" dirty="0" smtClean="0"/>
              <a:t>-phenomena </a:t>
            </a:r>
            <a:endParaRPr lang="en-US" sz="3300" dirty="0"/>
          </a:p>
          <a:p>
            <a:pPr>
              <a:spcAft>
                <a:spcPts val="600"/>
              </a:spcAft>
            </a:pPr>
            <a:endParaRPr lang="en-US" sz="2800" dirty="0"/>
          </a:p>
          <a:p>
            <a:pPr marL="514350" lvl="0" indent="-514350">
              <a:buFont typeface="+mj-lt"/>
              <a:buAutoNum type="arabicPeriod"/>
            </a:pPr>
            <a:endParaRPr lang="en-US" sz="2800" dirty="0"/>
          </a:p>
          <a:p>
            <a:endParaRPr lang="en-US" sz="2800" dirty="0"/>
          </a:p>
          <a:p>
            <a:pPr marL="0" indent="0">
              <a:buNone/>
            </a:pPr>
            <a:r>
              <a:rPr lang="en-US" sz="2800" dirty="0" smtClean="0">
                <a:sym typeface="Symbol"/>
              </a:rPr>
              <a:t>	</a:t>
            </a:r>
            <a:endParaRPr lang="en-US" sz="2800" dirty="0"/>
          </a:p>
          <a:p>
            <a:pPr>
              <a:spcAft>
                <a:spcPts val="600"/>
              </a:spcAft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23499847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609600"/>
            <a:ext cx="8839200" cy="4830763"/>
          </a:xfrm>
        </p:spPr>
        <p:txBody>
          <a:bodyPr>
            <a:normAutofit/>
          </a:bodyPr>
          <a:lstStyle/>
          <a:p>
            <a:pPr marL="0" indent="0">
              <a:spcAft>
                <a:spcPts val="1800"/>
              </a:spcAft>
              <a:buNone/>
            </a:pPr>
            <a:r>
              <a:rPr lang="en-US" sz="2800" dirty="0" smtClean="0">
                <a:sym typeface="Symbol"/>
              </a:rPr>
              <a:t>Suggests need to consider:</a:t>
            </a:r>
          </a:p>
          <a:p>
            <a:pPr>
              <a:spcAft>
                <a:spcPts val="600"/>
              </a:spcAft>
              <a:buFont typeface="Symbol" charset="0"/>
              <a:buChar char="®"/>
            </a:pPr>
            <a:r>
              <a:rPr lang="en-US" sz="2800" dirty="0" smtClean="0">
                <a:sym typeface="Symbol"/>
              </a:rPr>
              <a:t> Longer-term deficits (economic, health) for rising number of young women into later life</a:t>
            </a:r>
          </a:p>
          <a:p>
            <a:pPr>
              <a:spcAft>
                <a:spcPts val="600"/>
              </a:spcAft>
              <a:buFont typeface="Symbol" charset="0"/>
              <a:buChar char="®"/>
            </a:pPr>
            <a:endParaRPr lang="en-US" sz="2800" dirty="0" smtClean="0">
              <a:sym typeface="Symbol"/>
            </a:endParaRPr>
          </a:p>
          <a:p>
            <a:pPr>
              <a:spcAft>
                <a:spcPts val="600"/>
              </a:spcAft>
              <a:buFont typeface="Symbol" charset="0"/>
              <a:buChar char="®"/>
            </a:pPr>
            <a:r>
              <a:rPr lang="en-US" sz="2800" dirty="0" smtClean="0">
                <a:sym typeface="Symbol"/>
              </a:rPr>
              <a:t> Unfavorable impacts for: 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sz="2800" dirty="0" smtClean="0">
                <a:sym typeface="Symbol"/>
              </a:rPr>
              <a:t>	– current older care recipients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sz="2800" dirty="0" smtClean="0">
                <a:sym typeface="Symbol"/>
              </a:rPr>
              <a:t>	– younger generations of children, youth 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sz="2800" dirty="0" smtClean="0">
                <a:sym typeface="Symbol"/>
              </a:rPr>
              <a:t>	– broader economic or social development (e.g. DD) 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94553413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057400"/>
            <a:ext cx="8534400" cy="1676400"/>
          </a:xfrm>
        </p:spPr>
        <p:txBody>
          <a:bodyPr>
            <a:normAutofit/>
          </a:bodyPr>
          <a:lstStyle/>
          <a:p>
            <a:r>
              <a:rPr lang="en-US" dirty="0" smtClean="0"/>
              <a:t>Implications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969493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93837"/>
            <a:ext cx="8077200" cy="4830763"/>
          </a:xfrm>
        </p:spPr>
        <p:txBody>
          <a:bodyPr>
            <a:normAutofit/>
          </a:bodyPr>
          <a:lstStyle/>
          <a:p>
            <a:pPr>
              <a:spcAft>
                <a:spcPts val="1800"/>
              </a:spcAft>
            </a:pPr>
            <a:r>
              <a:rPr lang="en-US" sz="2800" dirty="0" smtClean="0">
                <a:sym typeface="Symbol"/>
              </a:rPr>
              <a:t>Omission of issues of carers, care work a clear policy gap </a:t>
            </a:r>
          </a:p>
          <a:p>
            <a:pPr marL="0" indent="0">
              <a:spcAft>
                <a:spcPts val="1800"/>
              </a:spcAft>
              <a:buNone/>
            </a:pPr>
            <a:r>
              <a:rPr lang="en-US" sz="2800" dirty="0" smtClean="0">
                <a:sym typeface="Symbol"/>
              </a:rPr>
              <a:t>	 needs addressing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86991189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36637"/>
            <a:ext cx="8839200" cy="4830763"/>
          </a:xfrm>
        </p:spPr>
        <p:txBody>
          <a:bodyPr>
            <a:normAutofit/>
          </a:bodyPr>
          <a:lstStyle/>
          <a:p>
            <a:pPr marL="0" indent="0">
              <a:spcAft>
                <a:spcPts val="1800"/>
              </a:spcAft>
              <a:buNone/>
            </a:pPr>
            <a:r>
              <a:rPr lang="en-US" sz="2800" dirty="0" smtClean="0"/>
              <a:t>Required steps?</a:t>
            </a:r>
          </a:p>
          <a:p>
            <a:r>
              <a:rPr lang="en-US" sz="2800" dirty="0" smtClean="0"/>
              <a:t>Foster constructive debate, dispel misconceptions </a:t>
            </a:r>
          </a:p>
          <a:p>
            <a:pPr marL="0" indent="0">
              <a:buNone/>
            </a:pPr>
            <a:r>
              <a:rPr lang="en-US" sz="2800" dirty="0"/>
              <a:t>	</a:t>
            </a:r>
            <a:r>
              <a:rPr lang="en-US" sz="2800" dirty="0" smtClean="0"/>
              <a:t>– national level dialogue</a:t>
            </a:r>
          </a:p>
          <a:p>
            <a:pPr marL="0" indent="0">
              <a:buNone/>
            </a:pPr>
            <a:r>
              <a:rPr lang="en-US" sz="2800" dirty="0"/>
              <a:t>	</a:t>
            </a:r>
            <a:r>
              <a:rPr lang="en-US" sz="2800" dirty="0" smtClean="0"/>
              <a:t>–</a:t>
            </a:r>
            <a:r>
              <a:rPr lang="en-US" sz="2800" dirty="0"/>
              <a:t> m</a:t>
            </a:r>
            <a:r>
              <a:rPr lang="en-US" sz="2800" dirty="0" smtClean="0"/>
              <a:t>arshal existing, generate further evidence </a:t>
            </a:r>
          </a:p>
          <a:p>
            <a:pPr marL="0" indent="0">
              <a:buNone/>
            </a:pPr>
            <a:endParaRPr lang="en-US" sz="2800" dirty="0" smtClean="0"/>
          </a:p>
          <a:p>
            <a:r>
              <a:rPr lang="en-US" sz="2800" dirty="0" smtClean="0"/>
              <a:t>Consolidate policy architecture: ‘fit for purpose’</a:t>
            </a:r>
          </a:p>
          <a:p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  <a:p>
            <a:endParaRPr lang="en-US" sz="2800" dirty="0"/>
          </a:p>
          <a:p>
            <a:pPr>
              <a:spcAft>
                <a:spcPts val="600"/>
              </a:spcAft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217340424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7138283"/>
              </p:ext>
            </p:extLst>
          </p:nvPr>
        </p:nvGraphicFramePr>
        <p:xfrm>
          <a:off x="2438400" y="1143000"/>
          <a:ext cx="4419600" cy="525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1" name="Acrobat Document" r:id="rId3" imgW="5219475" imgH="4829116" progId="AcroExch.Document.11">
                  <p:embed/>
                </p:oleObj>
              </mc:Choice>
              <mc:Fallback>
                <p:oleObj name="Acrobat Document" r:id="rId3" imgW="5219475" imgH="4829116" progId="AcroExch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438400" y="1143000"/>
                        <a:ext cx="4419600" cy="5257800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/>
          <p:cNvSpPr/>
          <p:nvPr/>
        </p:nvSpPr>
        <p:spPr>
          <a:xfrm>
            <a:off x="609600" y="381000"/>
            <a:ext cx="8229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ym typeface="Symbol"/>
              </a:rPr>
              <a:t> Common Africa Position on LTC as a </a:t>
            </a:r>
            <a:r>
              <a:rPr lang="en-US" sz="2800" dirty="0" smtClean="0">
                <a:sym typeface="Symbol"/>
              </a:rPr>
              <a:t>guide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23440560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057400"/>
            <a:ext cx="8534400" cy="1676400"/>
          </a:xfrm>
        </p:spPr>
        <p:txBody>
          <a:bodyPr>
            <a:normAutofit/>
          </a:bodyPr>
          <a:lstStyle/>
          <a:p>
            <a:r>
              <a:rPr lang="en-US" dirty="0" smtClean="0"/>
              <a:t>Thank you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31611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62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Global Agenda on LTC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75438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89037"/>
            <a:ext cx="8991600" cy="4983163"/>
          </a:xfrm>
        </p:spPr>
        <p:txBody>
          <a:bodyPr>
            <a:normAutofit/>
          </a:bodyPr>
          <a:lstStyle/>
          <a:p>
            <a:pPr>
              <a:spcAft>
                <a:spcPts val="2400"/>
              </a:spcAft>
            </a:pPr>
            <a:r>
              <a:rPr lang="en-US" sz="2800" dirty="0" smtClean="0"/>
              <a:t>WHO Global Strategy &amp; Action Plan on Aging and Health (adopted May 2016)</a:t>
            </a:r>
          </a:p>
          <a:p>
            <a:pPr marL="0" indent="0">
              <a:buNone/>
            </a:pPr>
            <a:r>
              <a:rPr lang="en-US" sz="2800" dirty="0" smtClean="0"/>
              <a:t>	</a:t>
            </a:r>
          </a:p>
          <a:p>
            <a:pPr marL="0" indent="0">
              <a:buNone/>
            </a:pPr>
            <a:r>
              <a:rPr lang="en-US" sz="2800" dirty="0"/>
              <a:t>	</a:t>
            </a:r>
            <a:r>
              <a:rPr lang="en-US" sz="2800" dirty="0" smtClean="0"/>
              <a:t>Strategic Objective 4:</a:t>
            </a:r>
            <a:endParaRPr lang="en-US" sz="2800" dirty="0"/>
          </a:p>
          <a:p>
            <a:pPr marL="0" indent="0">
              <a:buNone/>
            </a:pPr>
            <a:r>
              <a:rPr lang="en-US" sz="2800" dirty="0" smtClean="0"/>
              <a:t>	‘Developing </a:t>
            </a:r>
            <a:r>
              <a:rPr lang="en-US" sz="2800" dirty="0"/>
              <a:t>sustainable and equitable systems for </a:t>
            </a:r>
            <a:r>
              <a:rPr lang="en-US" sz="2800" dirty="0" smtClean="0"/>
              <a:t>	providing long</a:t>
            </a:r>
            <a:r>
              <a:rPr lang="en-US" sz="2800" dirty="0"/>
              <a:t>-term care (home, communities and </a:t>
            </a:r>
            <a:r>
              <a:rPr lang="en-US" sz="2800" dirty="0" smtClean="0"/>
              <a:t>	institutions)’ </a:t>
            </a:r>
            <a:endParaRPr lang="en-US" sz="2800" dirty="0"/>
          </a:p>
          <a:p>
            <a:pPr>
              <a:spcAft>
                <a:spcPts val="1200"/>
              </a:spcAft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7214676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084325130"/>
              </p:ext>
            </p:extLst>
          </p:nvPr>
        </p:nvGraphicFramePr>
        <p:xfrm>
          <a:off x="685800" y="304800"/>
          <a:ext cx="7943850" cy="5638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021644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884237"/>
            <a:ext cx="8305800" cy="4830763"/>
          </a:xfrm>
        </p:spPr>
        <p:txBody>
          <a:bodyPr>
            <a:normAutofit/>
          </a:bodyPr>
          <a:lstStyle/>
          <a:p>
            <a:pPr lvl="0">
              <a:spcAft>
                <a:spcPts val="1800"/>
              </a:spcAft>
            </a:pPr>
            <a:r>
              <a:rPr lang="en-US" sz="2800" dirty="0"/>
              <a:t>P</a:t>
            </a:r>
            <a:r>
              <a:rPr lang="en-US" sz="2800" dirty="0" smtClean="0"/>
              <a:t>rovision </a:t>
            </a:r>
            <a:r>
              <a:rPr lang="en-US" sz="2800" dirty="0"/>
              <a:t>of quality LTC </a:t>
            </a:r>
            <a:r>
              <a:rPr lang="en-US" sz="2800" dirty="0" smtClean="0"/>
              <a:t>(person-centered, protecting dignity and autonomy, optimizing capacity) </a:t>
            </a:r>
            <a:endParaRPr lang="en-US" sz="2800" dirty="0"/>
          </a:p>
          <a:p>
            <a:pPr lvl="0">
              <a:spcAft>
                <a:spcPts val="1800"/>
              </a:spcAft>
            </a:pPr>
            <a:r>
              <a:rPr lang="en-US" sz="2800" dirty="0" smtClean="0"/>
              <a:t>Integration of LTC </a:t>
            </a:r>
            <a:r>
              <a:rPr lang="en-US" sz="2800" dirty="0"/>
              <a:t>and health service provision </a:t>
            </a:r>
            <a:endParaRPr lang="en-US" sz="2800" dirty="0" smtClean="0"/>
          </a:p>
          <a:p>
            <a:pPr lvl="0">
              <a:spcAft>
                <a:spcPts val="1800"/>
              </a:spcAft>
            </a:pPr>
            <a:r>
              <a:rPr lang="en-US" sz="2800" dirty="0" smtClean="0"/>
              <a:t>Equity </a:t>
            </a:r>
            <a:r>
              <a:rPr lang="en-US" sz="2800" dirty="0"/>
              <a:t>of access to quality, integrated LTC for </a:t>
            </a:r>
            <a:r>
              <a:rPr lang="en-US" sz="2800" dirty="0" smtClean="0"/>
              <a:t>all</a:t>
            </a:r>
            <a:endParaRPr lang="en-US" sz="2800" dirty="0"/>
          </a:p>
          <a:p>
            <a:pPr lvl="0">
              <a:spcAft>
                <a:spcPts val="1800"/>
              </a:spcAft>
            </a:pPr>
            <a:r>
              <a:rPr lang="en-US" sz="2800" dirty="0" smtClean="0"/>
              <a:t>Fair, decent </a:t>
            </a:r>
            <a:r>
              <a:rPr lang="en-US" sz="2800" dirty="0"/>
              <a:t>‘work’ conditions and opportunities </a:t>
            </a:r>
            <a:r>
              <a:rPr lang="en-US" sz="2800" dirty="0" smtClean="0"/>
              <a:t>for those </a:t>
            </a:r>
            <a:r>
              <a:rPr lang="en-US" sz="2800" dirty="0"/>
              <a:t>providing care</a:t>
            </a:r>
          </a:p>
          <a:p>
            <a:pPr lvl="0"/>
            <a:r>
              <a:rPr lang="en-US" sz="2800" dirty="0" smtClean="0"/>
              <a:t>Sustainability </a:t>
            </a:r>
            <a:r>
              <a:rPr lang="en-US" sz="2800" dirty="0"/>
              <a:t>of </a:t>
            </a:r>
            <a:r>
              <a:rPr lang="en-US" sz="2800" dirty="0" smtClean="0"/>
              <a:t>LTC </a:t>
            </a:r>
            <a:r>
              <a:rPr lang="en-US" sz="2800" dirty="0"/>
              <a:t>services and </a:t>
            </a:r>
            <a:r>
              <a:rPr lang="en-US" sz="2800" dirty="0" smtClean="0"/>
              <a:t>systems 	    (financing, workforce)</a:t>
            </a:r>
            <a:endParaRPr lang="en-US" sz="2800" dirty="0"/>
          </a:p>
          <a:p>
            <a:pPr>
              <a:spcAft>
                <a:spcPts val="600"/>
              </a:spcAft>
              <a:buFontTx/>
              <a:buChar char="-"/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9160332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62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African debate on LTC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62913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12837"/>
            <a:ext cx="8077200" cy="4830763"/>
          </a:xfrm>
        </p:spPr>
        <p:txBody>
          <a:bodyPr>
            <a:normAutofit/>
          </a:bodyPr>
          <a:lstStyle/>
          <a:p>
            <a:pPr>
              <a:spcAft>
                <a:spcPts val="3000"/>
              </a:spcAft>
            </a:pPr>
            <a:r>
              <a:rPr lang="en-US" sz="2800" dirty="0" smtClean="0"/>
              <a:t>Despite global commitments: </a:t>
            </a:r>
          </a:p>
          <a:p>
            <a:pPr marL="0" indent="0">
              <a:spcAft>
                <a:spcPts val="7200"/>
              </a:spcAft>
              <a:buNone/>
            </a:pPr>
            <a:r>
              <a:rPr lang="en-US" sz="2800" dirty="0"/>
              <a:t>	</a:t>
            </a:r>
            <a:r>
              <a:rPr lang="en-US" sz="2800" dirty="0" smtClean="0"/>
              <a:t>– Dearth of focused, constructive policy debate on 	   LTC in Africa </a:t>
            </a:r>
          </a:p>
          <a:p>
            <a:pPr>
              <a:spcAft>
                <a:spcPts val="3000"/>
              </a:spcAft>
            </a:pPr>
            <a:r>
              <a:rPr lang="en-US" sz="2800" dirty="0" smtClean="0"/>
              <a:t>Three likely barriers</a:t>
            </a:r>
          </a:p>
        </p:txBody>
      </p:sp>
    </p:spTree>
    <p:extLst>
      <p:ext uri="{BB962C8B-B14F-4D97-AF65-F5344CB8AC3E}">
        <p14:creationId xmlns:p14="http://schemas.microsoft.com/office/powerpoint/2010/main" val="37364228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84237"/>
            <a:ext cx="8077200" cy="4830763"/>
          </a:xfrm>
        </p:spPr>
        <p:txBody>
          <a:bodyPr>
            <a:normAutofit/>
          </a:bodyPr>
          <a:lstStyle/>
          <a:p>
            <a:pPr marL="514350" indent="-514350">
              <a:spcAft>
                <a:spcPts val="3000"/>
              </a:spcAft>
              <a:buFont typeface="+mj-lt"/>
              <a:buAutoNum type="arabicPeriod"/>
            </a:pPr>
            <a:r>
              <a:rPr lang="en-US" sz="2800" dirty="0" smtClean="0"/>
              <a:t>Overriding youth-focused ‘population and development’ agenda in Africa:</a:t>
            </a:r>
          </a:p>
          <a:p>
            <a:pPr marL="0" indent="0">
              <a:spcAft>
                <a:spcPts val="4800"/>
              </a:spcAft>
              <a:buNone/>
            </a:pPr>
            <a:r>
              <a:rPr lang="en-US" sz="2800" dirty="0"/>
              <a:t>	</a:t>
            </a:r>
            <a:r>
              <a:rPr lang="en-US" sz="2800" dirty="0" smtClean="0"/>
              <a:t>– Issues of ageing have low priority </a:t>
            </a:r>
          </a:p>
          <a:p>
            <a:pPr>
              <a:spcAft>
                <a:spcPts val="3000"/>
              </a:spcAft>
            </a:pPr>
            <a:r>
              <a:rPr lang="en-US" sz="2800" dirty="0" smtClean="0"/>
              <a:t>Yet: broader policy debate on ageing is intensifying - focus on rights, social protection</a:t>
            </a:r>
          </a:p>
          <a:p>
            <a:pPr>
              <a:spcAft>
                <a:spcPts val="3000"/>
              </a:spcAft>
            </a:pPr>
            <a:endParaRPr lang="en-US" sz="2800" dirty="0" smtClean="0"/>
          </a:p>
          <a:p>
            <a:pPr>
              <a:spcAft>
                <a:spcPts val="600"/>
              </a:spcAft>
              <a:buFontTx/>
              <a:buChar char="-"/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182290237"/>
      </p:ext>
    </p:extLst>
  </p:cSld>
  <p:clrMapOvr>
    <a:masterClrMapping/>
  </p:clrMapOvr>
</p:sld>
</file>

<file path=ppt/theme/theme1.xml><?xml version="1.0" encoding="utf-8"?>
<a:theme xmlns:a="http://schemas.openxmlformats.org/drawingml/2006/main" name="APHRC Theme 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18535</TotalTime>
  <Words>524</Words>
  <Application>Microsoft Macintosh PowerPoint</Application>
  <PresentationFormat>On-screen Show (4:3)</PresentationFormat>
  <Paragraphs>107</Paragraphs>
  <Slides>29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29</vt:i4>
      </vt:variant>
    </vt:vector>
  </HeadingPairs>
  <TitlesOfParts>
    <vt:vector size="32" baseType="lpstr">
      <vt:lpstr>APHRC Theme 1</vt:lpstr>
      <vt:lpstr>Document</vt:lpstr>
      <vt:lpstr>Acrobat Document</vt:lpstr>
      <vt:lpstr>‘Carers’, ‘care work’ and long-term care for older people in sub-Saharan Africa:  Gaps in policy discourses and frames </vt:lpstr>
      <vt:lpstr>Outline</vt:lpstr>
      <vt:lpstr>Global Agenda on LTC</vt:lpstr>
      <vt:lpstr>PowerPoint Presentation</vt:lpstr>
      <vt:lpstr>PowerPoint Presentation</vt:lpstr>
      <vt:lpstr>PowerPoint Presentation</vt:lpstr>
      <vt:lpstr>African debate on LTC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Regional and national policy frames </vt:lpstr>
      <vt:lpstr>PowerPoint Presentation</vt:lpstr>
      <vt:lpstr>PowerPoint Presentation</vt:lpstr>
      <vt:lpstr>PowerPoint Presentation</vt:lpstr>
      <vt:lpstr>Omission of carers, care work:   a Gap?  Empirical evidence, life course perspective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Implications</vt:lpstr>
      <vt:lpstr>PowerPoint Presentation</vt:lpstr>
      <vt:lpstr>PowerPoint Presentation</vt:lpstr>
      <vt:lpstr>PowerPoint Presentation</vt:lpstr>
      <vt:lpstr>Thank you</vt:lpstr>
    </vt:vector>
  </TitlesOfParts>
  <Company>APHRC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               </dc:title>
  <dc:creator>Jessica Brinton</dc:creator>
  <cp:lastModifiedBy>Isabella</cp:lastModifiedBy>
  <cp:revision>791</cp:revision>
  <cp:lastPrinted>2012-10-30T06:02:23Z</cp:lastPrinted>
  <dcterms:created xsi:type="dcterms:W3CDTF">2012-10-15T09:40:10Z</dcterms:created>
  <dcterms:modified xsi:type="dcterms:W3CDTF">2017-09-12T07:03:01Z</dcterms:modified>
</cp:coreProperties>
</file>