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616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BF88E-6C05-4EA2-B7F7-C40E527A67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2007909"/>
            <a:ext cx="8991600" cy="2024755"/>
          </a:xfrm>
        </p:spPr>
        <p:txBody>
          <a:bodyPr>
            <a:normAutofit fontScale="90000"/>
          </a:bodyPr>
          <a:lstStyle/>
          <a:p>
            <a:r>
              <a:rPr lang="en-GB" dirty="0"/>
              <a:t>Framing the social significance of woman-to-woman marriage:</a:t>
            </a:r>
            <a:br>
              <a:rPr lang="en-GB" dirty="0"/>
            </a:br>
            <a:br>
              <a:rPr lang="en-GB" dirty="0"/>
            </a:br>
            <a:r>
              <a:rPr lang="en-GB" dirty="0"/>
              <a:t>a critical literature review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DC26AC-7040-47B8-B201-7BB4BB5AF7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624050"/>
          </a:xfrm>
        </p:spPr>
        <p:txBody>
          <a:bodyPr>
            <a:normAutofit/>
          </a:bodyPr>
          <a:lstStyle/>
          <a:p>
            <a:r>
              <a:rPr lang="en-GB" sz="2400" dirty="0" err="1"/>
              <a:t>Dr.</a:t>
            </a:r>
            <a:r>
              <a:rPr lang="en-GB" sz="2400" dirty="0"/>
              <a:t> Jennifer Lander</a:t>
            </a:r>
          </a:p>
          <a:p>
            <a:r>
              <a:rPr lang="en-GB" sz="2400" dirty="0"/>
              <a:t>Institute of Advanced Study/School of Law</a:t>
            </a:r>
          </a:p>
          <a:p>
            <a:r>
              <a:rPr lang="en-GB" sz="2400" dirty="0"/>
              <a:t>University of Warwick</a:t>
            </a:r>
          </a:p>
        </p:txBody>
      </p:sp>
    </p:spTree>
    <p:extLst>
      <p:ext uri="{BB962C8B-B14F-4D97-AF65-F5344CB8AC3E}">
        <p14:creationId xmlns:p14="http://schemas.microsoft.com/office/powerpoint/2010/main" val="1932256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C19CE-D65D-44B7-BE8F-09D7EC824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0"/>
            <a:ext cx="7729728" cy="1188720"/>
          </a:xfrm>
        </p:spPr>
        <p:txBody>
          <a:bodyPr/>
          <a:lstStyle/>
          <a:p>
            <a:r>
              <a:rPr lang="en-GB" dirty="0"/>
              <a:t>Where are we now?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BB15D-3FBE-4B39-99F4-D2E30855A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1188720"/>
            <a:ext cx="7729728" cy="5532591"/>
          </a:xfrm>
        </p:spPr>
        <p:txBody>
          <a:bodyPr>
            <a:normAutofit fontScale="92500"/>
          </a:bodyPr>
          <a:lstStyle/>
          <a:p>
            <a:r>
              <a:rPr lang="en-GB" sz="2400" dirty="0"/>
              <a:t>Since the 1980s, no major empirical study on WTW marriage</a:t>
            </a:r>
          </a:p>
          <a:p>
            <a:endParaRPr lang="en-GB" sz="2400" dirty="0"/>
          </a:p>
          <a:p>
            <a:r>
              <a:rPr lang="en-GB" sz="2400" dirty="0"/>
              <a:t>Early anthropological literature focused on kinship and sex roles, while later studies shifted emphasis to questions of women’s agency and power within social and economic structures</a:t>
            </a:r>
          </a:p>
          <a:p>
            <a:endParaRPr lang="en-GB" sz="2400" dirty="0"/>
          </a:p>
          <a:p>
            <a:r>
              <a:rPr lang="en-GB" sz="2400" dirty="0"/>
              <a:t>Still – debates centred around fairly tired binaries of </a:t>
            </a:r>
          </a:p>
          <a:p>
            <a:pPr lvl="1"/>
            <a:r>
              <a:rPr lang="en-GB" sz="2000" dirty="0"/>
              <a:t>Structure-agency</a:t>
            </a:r>
          </a:p>
          <a:p>
            <a:pPr lvl="1"/>
            <a:r>
              <a:rPr lang="en-GB" sz="2000" dirty="0"/>
              <a:t>Oppression-power</a:t>
            </a:r>
          </a:p>
          <a:p>
            <a:pPr lvl="1"/>
            <a:endParaRPr lang="en-GB" sz="2000" dirty="0"/>
          </a:p>
          <a:p>
            <a:r>
              <a:rPr lang="en-GB" sz="2400" dirty="0"/>
              <a:t>Property and status seen as key to understand this customary institution</a:t>
            </a:r>
          </a:p>
        </p:txBody>
      </p:sp>
    </p:spTree>
    <p:extLst>
      <p:ext uri="{BB962C8B-B14F-4D97-AF65-F5344CB8AC3E}">
        <p14:creationId xmlns:p14="http://schemas.microsoft.com/office/powerpoint/2010/main" val="1898198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A4967-CF25-492A-80D5-7D13806ED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0"/>
            <a:ext cx="7729728" cy="1188720"/>
          </a:xfrm>
        </p:spPr>
        <p:txBody>
          <a:bodyPr>
            <a:normAutofit fontScale="90000"/>
          </a:bodyPr>
          <a:lstStyle/>
          <a:p>
            <a:r>
              <a:rPr lang="en-GB" dirty="0"/>
              <a:t>The question of Care: </a:t>
            </a:r>
            <a:br>
              <a:rPr lang="en-GB" dirty="0"/>
            </a:br>
            <a:r>
              <a:rPr lang="en-GB" dirty="0"/>
              <a:t>charting new territory in woman to woman marriage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E0D91-6DD4-4E89-BFF9-55AAEB4129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1188720"/>
            <a:ext cx="7729728" cy="5669280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sz="2400" dirty="0"/>
              <a:t>Opens up new kinds of research questions, building on the past but engaging more explicitly with processes of social reproduction</a:t>
            </a:r>
          </a:p>
          <a:p>
            <a:endParaRPr lang="en-GB" sz="2400" dirty="0"/>
          </a:p>
          <a:p>
            <a:r>
              <a:rPr lang="en-GB" sz="2400" dirty="0"/>
              <a:t>What do these marriages “do”? </a:t>
            </a:r>
          </a:p>
          <a:p>
            <a:endParaRPr lang="en-GB" sz="2400" dirty="0"/>
          </a:p>
          <a:p>
            <a:r>
              <a:rPr lang="en-GB" sz="2400" dirty="0"/>
              <a:t>Relationality: what kind of sociality does women’s control over property through these marriages enable? </a:t>
            </a:r>
          </a:p>
          <a:p>
            <a:endParaRPr lang="en-GB" sz="2400" dirty="0"/>
          </a:p>
          <a:p>
            <a:r>
              <a:rPr lang="en-GB" sz="2400" dirty="0"/>
              <a:t>New dimensions of legal recognition, not just as “culture” but as a form of rights protection 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7811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AC075-E2CA-40A6-A207-060D6A911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Academic approaches to the study of WTW marriage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6C55E-E4E6-4E54-AF19-EA3DF3D26F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77915"/>
          </a:xfrm>
        </p:spPr>
        <p:txBody>
          <a:bodyPr>
            <a:normAutofit/>
          </a:bodyPr>
          <a:lstStyle/>
          <a:p>
            <a:r>
              <a:rPr lang="en-GB" sz="2000" dirty="0"/>
              <a:t>Early anthropological literature (1920s-1950s) – heavy colonial influence</a:t>
            </a:r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Feminist anthropology and political economy (1970s-1990s) – influenced by the feminist movement and attention to gender and property</a:t>
            </a:r>
          </a:p>
          <a:p>
            <a:endParaRPr lang="en-GB" sz="2000" dirty="0"/>
          </a:p>
          <a:p>
            <a:r>
              <a:rPr lang="en-GB" sz="2000" dirty="0"/>
              <a:t>What next?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5618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FE953-8582-454F-AD90-D9FD858E0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84841"/>
            <a:ext cx="7729728" cy="2553203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Frame one</a:t>
            </a:r>
            <a:br>
              <a:rPr lang="en-GB" b="1" dirty="0"/>
            </a:br>
            <a:r>
              <a:rPr lang="en-GB" dirty="0"/>
              <a:t>Colonialism and Early Anthropology: </a:t>
            </a:r>
            <a:br>
              <a:rPr lang="en-GB" dirty="0"/>
            </a:br>
            <a:br>
              <a:rPr lang="en-GB" dirty="0"/>
            </a:br>
            <a:r>
              <a:rPr lang="en-GB" dirty="0"/>
              <a:t>woman to woman marriage through the lens of morality and kinship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A73737-2B19-4091-8595-4ECAE555EB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941865"/>
          </a:xfrm>
        </p:spPr>
        <p:txBody>
          <a:bodyPr/>
          <a:lstStyle/>
          <a:p>
            <a:r>
              <a:rPr lang="en-GB" sz="2000" dirty="0"/>
              <a:t>Views of colonial officials – slavery, prostitution, homosexuality (e.g. Frederick Lugard</a:t>
            </a:r>
          </a:p>
          <a:p>
            <a:pPr lvl="1"/>
            <a:r>
              <a:rPr lang="en-GB" sz="1800" dirty="0"/>
              <a:t>“Repugnant” practice – still influences contemporary jurisprudence in some contexts (e.g. Nigeria)</a:t>
            </a:r>
          </a:p>
          <a:p>
            <a:endParaRPr lang="en-GB" sz="2000" dirty="0"/>
          </a:p>
          <a:p>
            <a:r>
              <a:rPr lang="en-GB" sz="2000" dirty="0"/>
              <a:t>Views of anthropologists – function of WTW marriage within kinship structure</a:t>
            </a:r>
          </a:p>
          <a:p>
            <a:pPr lvl="1"/>
            <a:r>
              <a:rPr lang="en-GB" sz="1800" dirty="0"/>
              <a:t>Solves problem of barrenness</a:t>
            </a:r>
          </a:p>
          <a:p>
            <a:pPr lvl="1"/>
            <a:r>
              <a:rPr lang="en-GB" sz="1800" dirty="0"/>
              <a:t>Sex roles (“female husband”)</a:t>
            </a:r>
          </a:p>
          <a:p>
            <a:pPr lvl="1"/>
            <a:r>
              <a:rPr lang="en-GB" sz="1800" dirty="0"/>
              <a:t>Definitions of marriage (e.g. </a:t>
            </a:r>
            <a:r>
              <a:rPr lang="en-GB" sz="1800" dirty="0" err="1"/>
              <a:t>Riviere</a:t>
            </a:r>
            <a:r>
              <a:rPr lang="en-GB" sz="1800" dirty="0"/>
              <a:t>)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0866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88F15-4598-47D5-B8B8-54C8E9533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52486"/>
            <a:ext cx="7729728" cy="1904215"/>
          </a:xfrm>
        </p:spPr>
        <p:txBody>
          <a:bodyPr>
            <a:normAutofit/>
          </a:bodyPr>
          <a:lstStyle/>
          <a:p>
            <a:r>
              <a:rPr lang="en-GB" dirty="0"/>
              <a:t>Frame one</a:t>
            </a:r>
            <a:br>
              <a:rPr lang="en-GB" dirty="0"/>
            </a:br>
            <a:br>
              <a:rPr lang="en-GB" dirty="0"/>
            </a:br>
            <a:r>
              <a:rPr lang="en-GB" dirty="0"/>
              <a:t>key authors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B902C0-DD07-4612-BD3B-6E402764B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857024"/>
          </a:xfrm>
        </p:spPr>
        <p:txBody>
          <a:bodyPr/>
          <a:lstStyle/>
          <a:p>
            <a:r>
              <a:rPr lang="en-GB" sz="2000" dirty="0"/>
              <a:t>Frederick Lugard – </a:t>
            </a:r>
            <a:r>
              <a:rPr lang="en-GB" sz="2000" i="1" dirty="0"/>
              <a:t>The Dual Mandate in British Tropical Africa </a:t>
            </a:r>
            <a:r>
              <a:rPr lang="en-GB" sz="2000" dirty="0"/>
              <a:t>1922</a:t>
            </a:r>
          </a:p>
          <a:p>
            <a:pPr lvl="1"/>
            <a:r>
              <a:rPr lang="en-GB" sz="1800" dirty="0"/>
              <a:t>Slavery</a:t>
            </a:r>
          </a:p>
          <a:p>
            <a:pPr lvl="1"/>
            <a:endParaRPr lang="en-GB" sz="1800" i="1" dirty="0"/>
          </a:p>
          <a:p>
            <a:r>
              <a:rPr lang="en-GB" sz="2000" dirty="0"/>
              <a:t>Melville Herskovits - </a:t>
            </a:r>
            <a:r>
              <a:rPr lang="en-GB" sz="2000" i="1" dirty="0"/>
              <a:t>'A Note on Women Marriage in </a:t>
            </a:r>
            <a:r>
              <a:rPr lang="en-GB" sz="2000" i="1" dirty="0" err="1"/>
              <a:t>Dahomey</a:t>
            </a:r>
            <a:r>
              <a:rPr lang="en-GB" sz="2000" i="1" dirty="0"/>
              <a:t>’ </a:t>
            </a:r>
            <a:r>
              <a:rPr lang="en-GB" sz="2000" dirty="0"/>
              <a:t>1937</a:t>
            </a:r>
            <a:r>
              <a:rPr lang="en-GB" sz="2000" i="1" dirty="0"/>
              <a:t> </a:t>
            </a:r>
          </a:p>
          <a:p>
            <a:pPr lvl="1"/>
            <a:r>
              <a:rPr lang="en-GB" sz="1800" dirty="0"/>
              <a:t>Homosexuality</a:t>
            </a:r>
          </a:p>
          <a:p>
            <a:pPr marL="228600" lvl="1" indent="0">
              <a:buNone/>
            </a:pPr>
            <a:endParaRPr lang="en-GB" sz="1800" dirty="0"/>
          </a:p>
          <a:p>
            <a:r>
              <a:rPr lang="en-GB" sz="2000" dirty="0"/>
              <a:t>Edward Evans-Pritchard - </a:t>
            </a:r>
            <a:r>
              <a:rPr lang="en-GB" sz="2000" i="1" dirty="0"/>
              <a:t>Kinship and Marriage among the Nuer </a:t>
            </a:r>
            <a:r>
              <a:rPr lang="en-GB" sz="2000" dirty="0"/>
              <a:t>1951</a:t>
            </a:r>
          </a:p>
          <a:p>
            <a:pPr lvl="1"/>
            <a:r>
              <a:rPr lang="en-GB" sz="1800" dirty="0"/>
              <a:t>Barrenness</a:t>
            </a:r>
          </a:p>
          <a:p>
            <a:pPr lvl="1"/>
            <a:r>
              <a:rPr lang="en-GB" sz="1800" dirty="0"/>
              <a:t>Sex roles</a:t>
            </a:r>
          </a:p>
          <a:p>
            <a:endParaRPr lang="en-GB" i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2155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93144-5735-40AB-BF71-01A85DEBD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58219"/>
            <a:ext cx="7729728" cy="217759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Frame two</a:t>
            </a:r>
            <a:br>
              <a:rPr lang="en-GB" dirty="0"/>
            </a:br>
            <a:r>
              <a:rPr lang="en-GB" dirty="0"/>
              <a:t>feminist Anthropology and </a:t>
            </a:r>
            <a:br>
              <a:rPr lang="en-GB" dirty="0"/>
            </a:br>
            <a:r>
              <a:rPr lang="en-GB" dirty="0"/>
              <a:t>political economy: </a:t>
            </a:r>
            <a:br>
              <a:rPr lang="en-GB" dirty="0"/>
            </a:br>
            <a:br>
              <a:rPr lang="en-GB" dirty="0"/>
            </a:br>
            <a:r>
              <a:rPr lang="en-GB" dirty="0"/>
              <a:t>property, status and Dis/empowerment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BC08F-1B22-45A0-8B13-D739C6D3F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3"/>
            <a:ext cx="7729728" cy="3866452"/>
          </a:xfrm>
        </p:spPr>
        <p:txBody>
          <a:bodyPr>
            <a:normAutofit/>
          </a:bodyPr>
          <a:lstStyle/>
          <a:p>
            <a:r>
              <a:rPr lang="en-GB" dirty="0"/>
              <a:t>WTW marriage contextualised within relations of power, property and resource distribution</a:t>
            </a:r>
          </a:p>
          <a:p>
            <a:endParaRPr lang="en-GB" dirty="0"/>
          </a:p>
          <a:p>
            <a:r>
              <a:rPr lang="en-GB" dirty="0"/>
              <a:t>The question of empowerment – women’s agency within social structures</a:t>
            </a:r>
          </a:p>
          <a:p>
            <a:endParaRPr lang="en-GB" dirty="0"/>
          </a:p>
          <a:p>
            <a:r>
              <a:rPr lang="en-GB" dirty="0"/>
              <a:t>Critiqued earlier anthropology for ignoring the experiences of women in these marriages, and focusing on the function within kinship systems</a:t>
            </a:r>
          </a:p>
          <a:p>
            <a:endParaRPr lang="en-GB" dirty="0"/>
          </a:p>
          <a:p>
            <a:r>
              <a:rPr lang="en-GB" dirty="0"/>
              <a:t>Focus on gender (i.e., flexibility of masculinity and femininity) rather than sex roles</a:t>
            </a:r>
          </a:p>
        </p:txBody>
      </p:sp>
    </p:spTree>
    <p:extLst>
      <p:ext uri="{BB962C8B-B14F-4D97-AF65-F5344CB8AC3E}">
        <p14:creationId xmlns:p14="http://schemas.microsoft.com/office/powerpoint/2010/main" val="2463003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A0EF5-25B8-459E-A1DE-71208D168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25707"/>
            <a:ext cx="7729728" cy="1188720"/>
          </a:xfrm>
        </p:spPr>
        <p:txBody>
          <a:bodyPr/>
          <a:lstStyle/>
          <a:p>
            <a:r>
              <a:rPr lang="en-GB" dirty="0"/>
              <a:t>Frame two</a:t>
            </a:r>
            <a:br>
              <a:rPr lang="en-GB" dirty="0"/>
            </a:br>
            <a:r>
              <a:rPr lang="en-GB" dirty="0"/>
              <a:t>key authors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C8B11-C7A5-427B-94C3-941B217B9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1414022"/>
            <a:ext cx="7729728" cy="5354424"/>
          </a:xfrm>
        </p:spPr>
        <p:txBody>
          <a:bodyPr>
            <a:normAutofit/>
          </a:bodyPr>
          <a:lstStyle/>
          <a:p>
            <a:r>
              <a:rPr lang="en-GB" sz="2400" dirty="0"/>
              <a:t>Eileen Jensen Krige </a:t>
            </a:r>
            <a:r>
              <a:rPr lang="en-GB" sz="2400" i="1" dirty="0"/>
              <a:t>The Realm of a Rain-Queen: A Study of the Pattern of </a:t>
            </a:r>
            <a:r>
              <a:rPr lang="en-GB" sz="2400" i="1" dirty="0" err="1"/>
              <a:t>Lovedu</a:t>
            </a:r>
            <a:r>
              <a:rPr lang="en-GB" sz="2400" i="1" dirty="0"/>
              <a:t> Society </a:t>
            </a:r>
            <a:r>
              <a:rPr lang="en-GB" sz="2400" dirty="0"/>
              <a:t>1947</a:t>
            </a:r>
          </a:p>
          <a:p>
            <a:pPr lvl="1"/>
            <a:r>
              <a:rPr lang="en-GB" sz="2000" dirty="0"/>
              <a:t>Critiqued Herskovits re allegation of homosexual practice</a:t>
            </a:r>
          </a:p>
          <a:p>
            <a:pPr lvl="1"/>
            <a:r>
              <a:rPr lang="en-GB" sz="2000" dirty="0"/>
              <a:t>Critiqued Evans-Pritchard re barrenness and male sex role</a:t>
            </a:r>
          </a:p>
          <a:p>
            <a:pPr lvl="1"/>
            <a:r>
              <a:rPr lang="en-GB" sz="2000" dirty="0"/>
              <a:t>Argued WTW marriage as critical for women’s status and power</a:t>
            </a:r>
          </a:p>
          <a:p>
            <a:pPr lvl="1"/>
            <a:endParaRPr lang="en-GB" sz="2000" dirty="0"/>
          </a:p>
          <a:p>
            <a:pPr lvl="1"/>
            <a:r>
              <a:rPr lang="en-GB" sz="2000" dirty="0"/>
              <a:t>Key </a:t>
            </a:r>
            <a:r>
              <a:rPr lang="en-GB" sz="2000" b="1" dirty="0"/>
              <a:t>contexts for WTW marriage</a:t>
            </a:r>
            <a:r>
              <a:rPr lang="en-GB" sz="2000" dirty="0"/>
              <a:t>:</a:t>
            </a:r>
          </a:p>
          <a:p>
            <a:pPr lvl="2"/>
            <a:r>
              <a:rPr lang="en-GB" sz="2000" dirty="0"/>
              <a:t>Political: generate a political heir, supply wives for the Rain Queen</a:t>
            </a:r>
          </a:p>
          <a:p>
            <a:pPr lvl="2"/>
            <a:r>
              <a:rPr lang="en-GB" sz="2000" dirty="0"/>
              <a:t>Economic: as an investment of wealth by a rich woman</a:t>
            </a:r>
          </a:p>
          <a:p>
            <a:pPr lvl="2"/>
            <a:r>
              <a:rPr lang="en-GB" sz="2000" dirty="0"/>
              <a:t>Legal: Women’s inheritance of wives from father</a:t>
            </a:r>
          </a:p>
          <a:p>
            <a:pPr lvl="2"/>
            <a:r>
              <a:rPr lang="en-GB" sz="2000" dirty="0"/>
              <a:t>Social: Barrenness</a:t>
            </a:r>
          </a:p>
          <a:p>
            <a:pPr lvl="2"/>
            <a:endParaRPr lang="en-GB" dirty="0"/>
          </a:p>
          <a:p>
            <a:pPr lvl="1"/>
            <a:endParaRPr lang="en-GB" dirty="0"/>
          </a:p>
          <a:p>
            <a:pPr lvl="2"/>
            <a:endParaRPr lang="en-GB" dirty="0"/>
          </a:p>
          <a:p>
            <a:pPr marL="457200" lvl="2" indent="0">
              <a:buNone/>
            </a:pPr>
            <a:endParaRPr lang="en-GB" dirty="0"/>
          </a:p>
          <a:p>
            <a:pPr lvl="2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3944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17BC3-9D97-482C-A0F1-FE043E01A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61376"/>
            <a:ext cx="7729728" cy="1188720"/>
          </a:xfrm>
        </p:spPr>
        <p:txBody>
          <a:bodyPr/>
          <a:lstStyle/>
          <a:p>
            <a:r>
              <a:rPr lang="en-GB" dirty="0"/>
              <a:t>Frame two</a:t>
            </a:r>
            <a:br>
              <a:rPr lang="en-GB" dirty="0"/>
            </a:br>
            <a:r>
              <a:rPr lang="en-GB" dirty="0"/>
              <a:t>Key authors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4345D2-52BB-47E9-98DA-DC660FA56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1550096"/>
            <a:ext cx="7729728" cy="5133508"/>
          </a:xfrm>
        </p:spPr>
        <p:txBody>
          <a:bodyPr>
            <a:normAutofit lnSpcReduction="10000"/>
          </a:bodyPr>
          <a:lstStyle/>
          <a:p>
            <a:r>
              <a:rPr lang="en-GB" sz="2000" dirty="0"/>
              <a:t>Christine </a:t>
            </a:r>
            <a:r>
              <a:rPr lang="en-GB" sz="2000" dirty="0" err="1"/>
              <a:t>Obbo</a:t>
            </a:r>
            <a:r>
              <a:rPr lang="en-GB" sz="2000" dirty="0"/>
              <a:t> - </a:t>
            </a:r>
            <a:r>
              <a:rPr lang="en-GB" sz="2000" i="1" dirty="0"/>
              <a:t>'Dominant Male Ideology and Female Options: Three East African Case Studies’ </a:t>
            </a:r>
            <a:r>
              <a:rPr lang="en-GB" sz="2000" dirty="0"/>
              <a:t>1976</a:t>
            </a:r>
          </a:p>
          <a:p>
            <a:pPr lvl="1"/>
            <a:r>
              <a:rPr lang="en-GB" sz="1800" dirty="0"/>
              <a:t>Women as ‘cogs in the societal machinery of male-dominated clans and lineages’</a:t>
            </a:r>
          </a:p>
          <a:p>
            <a:pPr lvl="1"/>
            <a:r>
              <a:rPr lang="en-GB" sz="1800" dirty="0"/>
              <a:t>Focus on women’s agency and different motives for entering into WTW marriage (social, economic, political)</a:t>
            </a:r>
          </a:p>
          <a:p>
            <a:pPr lvl="1"/>
            <a:r>
              <a:rPr lang="en-GB" sz="1800" dirty="0"/>
              <a:t>Role of ‘different </a:t>
            </a:r>
            <a:r>
              <a:rPr lang="en-GB" sz="1800" dirty="0" err="1"/>
              <a:t>jural</a:t>
            </a:r>
            <a:r>
              <a:rPr lang="en-GB" sz="1800" dirty="0"/>
              <a:t> arrangements’ within societies that shape the options available to women (e.g. Kamba – separation of legal/social rights to children from biological rights)</a:t>
            </a:r>
          </a:p>
          <a:p>
            <a:endParaRPr lang="en-GB" sz="2000" dirty="0"/>
          </a:p>
          <a:p>
            <a:r>
              <a:rPr lang="en-GB" sz="2000" dirty="0"/>
              <a:t>Regina Oboler 'Is the Female Husband a Man? Woman/Woman Marriage Among the Nandi of Kenya’ 1980</a:t>
            </a:r>
          </a:p>
          <a:p>
            <a:pPr lvl="1"/>
            <a:r>
              <a:rPr lang="en-GB" sz="1800" dirty="0"/>
              <a:t>'property is the crux of the institution of woman/woman marriage’ </a:t>
            </a:r>
          </a:p>
          <a:p>
            <a:pPr lvl="1"/>
            <a:r>
              <a:rPr lang="en-GB" sz="1800" dirty="0"/>
              <a:t>Flexible institution in response to socio-economic change driven by colonisation and modernisation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1097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CB833-6E93-4AE1-B999-92D20FFBD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0"/>
            <a:ext cx="7729728" cy="1188720"/>
          </a:xfrm>
        </p:spPr>
        <p:txBody>
          <a:bodyPr/>
          <a:lstStyle/>
          <a:p>
            <a:r>
              <a:rPr lang="en-GB" dirty="0"/>
              <a:t>Frame two </a:t>
            </a:r>
            <a:br>
              <a:rPr lang="en-GB" dirty="0"/>
            </a:br>
            <a:r>
              <a:rPr lang="en-GB" dirty="0"/>
              <a:t>Key authors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65EE9-7FAB-4C53-81F3-ED8E32291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1188720"/>
            <a:ext cx="7729728" cy="5669280"/>
          </a:xfrm>
        </p:spPr>
        <p:txBody>
          <a:bodyPr>
            <a:normAutofit/>
          </a:bodyPr>
          <a:lstStyle/>
          <a:p>
            <a:r>
              <a:rPr lang="en-GB" sz="2000" dirty="0"/>
              <a:t>Eva </a:t>
            </a:r>
            <a:r>
              <a:rPr lang="en-GB" sz="2000" dirty="0" err="1"/>
              <a:t>Tobisson</a:t>
            </a:r>
            <a:r>
              <a:rPr lang="en-GB" sz="2000" dirty="0"/>
              <a:t> – </a:t>
            </a:r>
            <a:r>
              <a:rPr lang="en-GB" sz="2000" b="1" i="1" dirty="0"/>
              <a:t>Family Dynamics Among the Kuria: </a:t>
            </a:r>
            <a:r>
              <a:rPr lang="en-GB" sz="2000" b="1" i="1" dirty="0" err="1"/>
              <a:t>Agro</a:t>
            </a:r>
            <a:r>
              <a:rPr lang="en-GB" sz="2000" b="1" i="1" dirty="0"/>
              <a:t>-Pastoralists in Northern Tanzania </a:t>
            </a:r>
            <a:r>
              <a:rPr lang="en-GB" sz="2000" b="1" dirty="0"/>
              <a:t>1986</a:t>
            </a:r>
            <a:endParaRPr lang="en-GB" sz="2000" dirty="0"/>
          </a:p>
          <a:p>
            <a:pPr lvl="1"/>
            <a:r>
              <a:rPr lang="en-GB" sz="1800" dirty="0"/>
              <a:t>WTW marriage as ‘local social reproduction strategy’</a:t>
            </a:r>
          </a:p>
          <a:p>
            <a:pPr lvl="1"/>
            <a:r>
              <a:rPr lang="en-GB" sz="1800" dirty="0"/>
              <a:t>Greater degree of choice for younger women, access to property/security for older</a:t>
            </a:r>
          </a:p>
          <a:p>
            <a:pPr lvl="1"/>
            <a:r>
              <a:rPr lang="en-GB" sz="1800" dirty="0"/>
              <a:t>Flexible institution to cope with different situations in different contexts</a:t>
            </a:r>
          </a:p>
          <a:p>
            <a:pPr lvl="2"/>
            <a:r>
              <a:rPr lang="en-GB" sz="1800" dirty="0"/>
              <a:t>Increased in recent years rather than declining</a:t>
            </a:r>
          </a:p>
          <a:p>
            <a:pPr lvl="1"/>
            <a:r>
              <a:rPr lang="en-GB" sz="1800" dirty="0"/>
              <a:t>However – ultimately reinforces patriarchal system of property </a:t>
            </a:r>
          </a:p>
          <a:p>
            <a:pPr marL="228600" lvl="1" indent="0">
              <a:buNone/>
            </a:pPr>
            <a:endParaRPr lang="en-GB" dirty="0"/>
          </a:p>
          <a:p>
            <a:r>
              <a:rPr lang="en-GB" sz="2000" dirty="0"/>
              <a:t>Bart </a:t>
            </a:r>
            <a:r>
              <a:rPr lang="en-GB" sz="2000" dirty="0" err="1"/>
              <a:t>Rwezaura</a:t>
            </a:r>
            <a:r>
              <a:rPr lang="en-GB" sz="2000" dirty="0"/>
              <a:t> - </a:t>
            </a:r>
            <a:r>
              <a:rPr lang="en-GB" sz="2000" b="1" i="1" dirty="0"/>
              <a:t>Traditional Family Law and Change in Tanzania </a:t>
            </a:r>
            <a:r>
              <a:rPr lang="en-GB" sz="2000" b="1" dirty="0"/>
              <a:t>1985</a:t>
            </a:r>
          </a:p>
          <a:p>
            <a:pPr lvl="1"/>
            <a:r>
              <a:rPr lang="en-GB" sz="1800" dirty="0"/>
              <a:t>WTW marriage is about acquiring a ‘sociological daughter-in-law’ (in Kuria context, the children of the marriage belong to the lineage of the father-in-law)</a:t>
            </a:r>
          </a:p>
          <a:p>
            <a:pPr lvl="1"/>
            <a:r>
              <a:rPr lang="en-GB" sz="1800" dirty="0"/>
              <a:t>Younger women may prefer these marriage – often more choice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6381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01BEB-57F7-4D04-A88F-896C26FDD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Frame two </a:t>
            </a:r>
            <a:br>
              <a:rPr lang="en-GB" dirty="0"/>
            </a:br>
            <a:r>
              <a:rPr lang="en-GB" dirty="0"/>
              <a:t>Key authors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9CCF7-7D90-4873-9E4B-EBDB102F33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err="1"/>
              <a:t>Ifi</a:t>
            </a:r>
            <a:r>
              <a:rPr lang="en-GB" sz="2400" dirty="0"/>
              <a:t> </a:t>
            </a:r>
            <a:r>
              <a:rPr lang="en-GB" sz="2400" dirty="0" err="1"/>
              <a:t>Amadiume</a:t>
            </a:r>
            <a:r>
              <a:rPr lang="en-GB" sz="2400" dirty="0"/>
              <a:t> - </a:t>
            </a:r>
            <a:r>
              <a:rPr lang="en-GB" sz="2400" b="1" i="1" dirty="0"/>
              <a:t>Male Daughters, Female Husbands: Gender and Sex in an African Society </a:t>
            </a:r>
            <a:r>
              <a:rPr lang="en-GB" sz="2400" b="1" dirty="0"/>
              <a:t>1987 (focus on the Igbo in Nigeria)</a:t>
            </a:r>
          </a:p>
          <a:p>
            <a:pPr lvl="1"/>
            <a:r>
              <a:rPr lang="en-GB" sz="2000" dirty="0"/>
              <a:t>WTW marriage as part of a ‘</a:t>
            </a:r>
            <a:r>
              <a:rPr lang="en-GB" sz="2000" dirty="0" err="1"/>
              <a:t>flexibile</a:t>
            </a:r>
            <a:r>
              <a:rPr lang="en-GB" sz="2000" dirty="0"/>
              <a:t> gender system’ – older women could be both ‘husbands’ and ‘mothers’</a:t>
            </a:r>
          </a:p>
          <a:p>
            <a:pPr lvl="1"/>
            <a:r>
              <a:rPr lang="en-GB" sz="2000" dirty="0"/>
              <a:t>Not about male role, but women’s status positions (e.g. </a:t>
            </a:r>
            <a:r>
              <a:rPr lang="en-GB" sz="2000" dirty="0" err="1"/>
              <a:t>Ekwe</a:t>
            </a:r>
            <a:r>
              <a:rPr lang="en-GB" sz="2000" dirty="0"/>
              <a:t>)</a:t>
            </a:r>
          </a:p>
          <a:p>
            <a:pPr lvl="1"/>
            <a:r>
              <a:rPr lang="en-GB" sz="2000" dirty="0"/>
              <a:t>Eroded by colonisation and Christianity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3747043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150</TotalTime>
  <Words>759</Words>
  <Application>Microsoft Office PowerPoint</Application>
  <PresentationFormat>Widescreen</PresentationFormat>
  <Paragraphs>105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Gill Sans MT</vt:lpstr>
      <vt:lpstr>Parcel</vt:lpstr>
      <vt:lpstr>Framing the social significance of woman-to-woman marriage:  a critical literature review</vt:lpstr>
      <vt:lpstr>Academic approaches to the study of WTW marriage</vt:lpstr>
      <vt:lpstr>Frame one Colonialism and Early Anthropology:   woman to woman marriage through the lens of morality and kinship structure</vt:lpstr>
      <vt:lpstr>Frame one  key authors</vt:lpstr>
      <vt:lpstr>Frame two feminist Anthropology and  political economy:   property, status and Dis/empowerment</vt:lpstr>
      <vt:lpstr>Frame two key authors</vt:lpstr>
      <vt:lpstr>Frame two Key authors cont.</vt:lpstr>
      <vt:lpstr>Frame two  Key authors cont.</vt:lpstr>
      <vt:lpstr>Frame two  Key authors cont.</vt:lpstr>
      <vt:lpstr>Where are we now?</vt:lpstr>
      <vt:lpstr>The question of Care:  charting new territory in woman to woman marriage research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Framing the social significance of woman-to-woman marriage:  a critical literature review</dc:title>
  <dc:creator>Reviewer</dc:creator>
  <cp:lastModifiedBy>Reviewer</cp:lastModifiedBy>
  <cp:revision>19</cp:revision>
  <dcterms:created xsi:type="dcterms:W3CDTF">2017-09-09T13:41:26Z</dcterms:created>
  <dcterms:modified xsi:type="dcterms:W3CDTF">2017-09-12T19:20:49Z</dcterms:modified>
</cp:coreProperties>
</file>