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63" r:id="rId3"/>
    <p:sldId id="257" r:id="rId4"/>
    <p:sldId id="262" r:id="rId5"/>
    <p:sldId id="264" r:id="rId6"/>
    <p:sldId id="265" r:id="rId7"/>
    <p:sldId id="266" r:id="rId8"/>
    <p:sldId id="268" r:id="rId9"/>
    <p:sldId id="267" r:id="rId10"/>
    <p:sldId id="259" r:id="rId11"/>
    <p:sldId id="269" r:id="rId12"/>
    <p:sldId id="270" r:id="rId13"/>
    <p:sldId id="260" r:id="rId14"/>
    <p:sldId id="261"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40"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07DCCA-7ED6-4111-8106-880CCF8D53C6}" type="datetimeFigureOut">
              <a:rPr lang="en-US" smtClean="0"/>
              <a:t>9/13/2017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D4AB25-7A02-48A6-89B4-4E04147901B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D4AB25-7A02-48A6-89B4-4E04147901BC}"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58E9FE7-1D79-4266-B3BE-FD47112151A0}" type="datetimeFigureOut">
              <a:rPr lang="en-US" smtClean="0"/>
              <a:pPr/>
              <a:t>9/13/2017</a:t>
            </a:fld>
            <a:endParaRPr lang="en-US"/>
          </a:p>
        </p:txBody>
      </p:sp>
      <p:sp>
        <p:nvSpPr>
          <p:cNvPr id="16" name="Slide Number Placeholder 15"/>
          <p:cNvSpPr>
            <a:spLocks noGrp="1"/>
          </p:cNvSpPr>
          <p:nvPr>
            <p:ph type="sldNum" sz="quarter" idx="11"/>
          </p:nvPr>
        </p:nvSpPr>
        <p:spPr/>
        <p:txBody>
          <a:bodyPr/>
          <a:lstStyle/>
          <a:p>
            <a:fld id="{C739D704-06F8-41D3-81BB-C7D6CC6099B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58E9FE7-1D79-4266-B3BE-FD47112151A0}" type="datetimeFigureOut">
              <a:rPr lang="en-US" smtClean="0"/>
              <a:pPr/>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9D704-06F8-41D3-81BB-C7D6CC6099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58E9FE7-1D79-4266-B3BE-FD47112151A0}" type="datetimeFigureOut">
              <a:rPr lang="en-US" smtClean="0"/>
              <a:pPr/>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9D704-06F8-41D3-81BB-C7D6CC6099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058E9FE7-1D79-4266-B3BE-FD47112151A0}" type="datetimeFigureOut">
              <a:rPr lang="en-US" smtClean="0"/>
              <a:pPr/>
              <a:t>9/13/2017</a:t>
            </a:fld>
            <a:endParaRPr lang="en-US"/>
          </a:p>
        </p:txBody>
      </p:sp>
      <p:sp>
        <p:nvSpPr>
          <p:cNvPr id="15" name="Slide Number Placeholder 14"/>
          <p:cNvSpPr>
            <a:spLocks noGrp="1"/>
          </p:cNvSpPr>
          <p:nvPr>
            <p:ph type="sldNum" sz="quarter" idx="15"/>
          </p:nvPr>
        </p:nvSpPr>
        <p:spPr/>
        <p:txBody>
          <a:bodyPr/>
          <a:lstStyle>
            <a:lvl1pPr algn="ctr">
              <a:defRPr/>
            </a:lvl1pPr>
          </a:lstStyle>
          <a:p>
            <a:fld id="{C739D704-06F8-41D3-81BB-C7D6CC6099B8}"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8E9FE7-1D79-4266-B3BE-FD47112151A0}" type="datetimeFigureOut">
              <a:rPr lang="en-US" smtClean="0"/>
              <a:pPr/>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9D704-06F8-41D3-81BB-C7D6CC6099B8}"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8E9FE7-1D79-4266-B3BE-FD47112151A0}" type="datetimeFigureOut">
              <a:rPr lang="en-US" smtClean="0"/>
              <a:pPr/>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9D704-06F8-41D3-81BB-C7D6CC6099B8}" type="slidenum">
              <a:rPr lang="en-US" smtClean="0"/>
              <a:pPr/>
              <a:t>‹#›</a:t>
            </a:fld>
            <a:endParaRPr lang="en-US"/>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739D704-06F8-41D3-81BB-C7D6CC6099B8}"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58E9FE7-1D79-4266-B3BE-FD47112151A0}" type="datetimeFigureOut">
              <a:rPr lang="en-US" smtClean="0"/>
              <a:pPr/>
              <a:t>9/13/2017</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58E9FE7-1D79-4266-B3BE-FD47112151A0}" type="datetimeFigureOut">
              <a:rPr lang="en-US" smtClean="0"/>
              <a:pPr/>
              <a:t>9/13/2017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39D704-06F8-41D3-81BB-C7D6CC6099B8}" type="slidenum">
              <a:rPr lang="en-US" smtClean="0"/>
              <a:pPr/>
              <a:t>‹#›</a:t>
            </a:fld>
            <a:endParaRPr lang="en-US"/>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8E9FE7-1D79-4266-B3BE-FD47112151A0}" type="datetimeFigureOut">
              <a:rPr lang="en-US" smtClean="0"/>
              <a:pPr/>
              <a:t>9/13/2017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39D704-06F8-41D3-81BB-C7D6CC6099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058E9FE7-1D79-4266-B3BE-FD47112151A0}" type="datetimeFigureOut">
              <a:rPr lang="en-US" smtClean="0"/>
              <a:pPr/>
              <a:t>9/13/2017</a:t>
            </a:fld>
            <a:endParaRPr lang="en-US"/>
          </a:p>
        </p:txBody>
      </p:sp>
      <p:sp>
        <p:nvSpPr>
          <p:cNvPr id="9" name="Slide Number Placeholder 8"/>
          <p:cNvSpPr>
            <a:spLocks noGrp="1"/>
          </p:cNvSpPr>
          <p:nvPr>
            <p:ph type="sldNum" sz="quarter" idx="15"/>
          </p:nvPr>
        </p:nvSpPr>
        <p:spPr/>
        <p:txBody>
          <a:bodyPr/>
          <a:lstStyle/>
          <a:p>
            <a:fld id="{C739D704-06F8-41D3-81BB-C7D6CC6099B8}"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058E9FE7-1D79-4266-B3BE-FD47112151A0}" type="datetimeFigureOut">
              <a:rPr lang="en-US" smtClean="0"/>
              <a:pPr/>
              <a:t>9/13/2017</a:t>
            </a:fld>
            <a:endParaRPr lang="en-US"/>
          </a:p>
        </p:txBody>
      </p:sp>
      <p:sp>
        <p:nvSpPr>
          <p:cNvPr id="9" name="Slide Number Placeholder 8"/>
          <p:cNvSpPr>
            <a:spLocks noGrp="1"/>
          </p:cNvSpPr>
          <p:nvPr>
            <p:ph type="sldNum" sz="quarter" idx="11"/>
          </p:nvPr>
        </p:nvSpPr>
        <p:spPr/>
        <p:txBody>
          <a:bodyPr/>
          <a:lstStyle/>
          <a:p>
            <a:fld id="{C739D704-06F8-41D3-81BB-C7D6CC6099B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58E9FE7-1D79-4266-B3BE-FD47112151A0}" type="datetimeFigureOut">
              <a:rPr lang="en-US" smtClean="0"/>
              <a:pPr/>
              <a:t>9/13/2017</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739D704-06F8-41D3-81BB-C7D6CC6099B8}"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dictionary.cambridge.org/dictionary/english/baby" TargetMode="External"/><Relationship Id="rId2" Type="http://schemas.openxmlformats.org/officeDocument/2006/relationships/hyperlink" Target="http://dictionary.cambridge.org/dictionary/english/action" TargetMode="External"/><Relationship Id="rId1" Type="http://schemas.openxmlformats.org/officeDocument/2006/relationships/slideLayout" Target="../slideLayouts/slideLayout2.xml"/><Relationship Id="rId4" Type="http://schemas.openxmlformats.org/officeDocument/2006/relationships/hyperlink" Target="http://dictionary.cambridge.org/dictionary/english/unable"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u="sng" dirty="0"/>
              <a:t>Is the customary practice known as woman to woman marriage that is practiced in some communities actionable under the Kenyan law?</a:t>
            </a:r>
          </a:p>
          <a:p>
            <a:endParaRPr lang="en-GB" u="sng" dirty="0"/>
          </a:p>
          <a:p>
            <a:endParaRPr lang="en-US" dirty="0"/>
          </a:p>
        </p:txBody>
      </p:sp>
      <p:sp>
        <p:nvSpPr>
          <p:cNvPr id="2" name="Title 1"/>
          <p:cNvSpPr>
            <a:spLocks noGrp="1"/>
          </p:cNvSpPr>
          <p:nvPr>
            <p:ph type="ctrTitle"/>
          </p:nvPr>
        </p:nvSpPr>
        <p:spPr>
          <a:xfrm>
            <a:off x="457200" y="914400"/>
            <a:ext cx="8305800" cy="2362200"/>
          </a:xfrm>
        </p:spPr>
        <p:txBody>
          <a:bodyPr/>
          <a:lstStyle/>
          <a:p>
            <a:br>
              <a:rPr lang="en-GB" u="sng" dirty="0"/>
            </a:br>
            <a:br>
              <a:rPr lang="en-GB" u="sng" dirty="0"/>
            </a:br>
            <a:br>
              <a:rPr lang="en-GB" u="sng" dirty="0"/>
            </a:br>
            <a:br>
              <a:rPr lang="en-GB" u="sng" dirty="0"/>
            </a:br>
            <a:br>
              <a:rPr lang="en-GB" u="sng" dirty="0"/>
            </a:br>
            <a:br>
              <a:rPr lang="en-GB" u="sng" dirty="0"/>
            </a:br>
            <a:br>
              <a:rPr lang="en-GB" u="sng" dirty="0"/>
            </a:br>
            <a:br>
              <a:rPr lang="en-GB" u="sng" dirty="0"/>
            </a:br>
            <a:br>
              <a:rPr lang="en-GB" u="sng" dirty="0"/>
            </a:br>
            <a:br>
              <a:rPr lang="en-GB" u="sng" dirty="0"/>
            </a:br>
            <a:br>
              <a:rPr lang="en-GB" u="sng" dirty="0"/>
            </a:br>
            <a:r>
              <a:rPr lang="en-GB" u="sng" dirty="0"/>
              <a:t>Adjudication of Woman to Woman Marriage in Kenya</a:t>
            </a:r>
            <a:br>
              <a:rPr lang="en-GB" u="sng"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b="1" u="sng" dirty="0"/>
              <a:t>Monica </a:t>
            </a:r>
            <a:r>
              <a:rPr lang="en-GB" b="1" u="sng" dirty="0" err="1"/>
              <a:t>Jesang</a:t>
            </a:r>
            <a:r>
              <a:rPr lang="en-GB" b="1" u="sng" dirty="0"/>
              <a:t> </a:t>
            </a:r>
            <a:r>
              <a:rPr lang="en-GB" b="1" u="sng" dirty="0" err="1"/>
              <a:t>Katam</a:t>
            </a:r>
            <a:r>
              <a:rPr lang="en-GB" b="1" u="sng" dirty="0"/>
              <a:t> vs. Jackson Chepwony</a:t>
            </a:r>
            <a:r>
              <a:rPr lang="en-GB" dirty="0"/>
              <a:t>2011 </a:t>
            </a:r>
            <a:r>
              <a:rPr lang="en-GB" dirty="0" err="1"/>
              <a:t>eKLR</a:t>
            </a:r>
            <a:r>
              <a:rPr lang="en-GB" dirty="0"/>
              <a:t> </a:t>
            </a:r>
            <a:r>
              <a:rPr lang="en-GB" dirty="0" err="1"/>
              <a:t>Ojwang</a:t>
            </a:r>
            <a:r>
              <a:rPr lang="en-GB" dirty="0"/>
              <a:t>, J., (as he then was),stated that relationships arising from woman to woman marriages can be adopted and read into the broad framework of the Law of Succession Act.</a:t>
            </a:r>
          </a:p>
          <a:p>
            <a:endParaRPr lang="en-US" dirty="0"/>
          </a:p>
          <a:p>
            <a:r>
              <a:rPr lang="en-GB" b="1" u="sng" dirty="0" err="1"/>
              <a:t>Maroa</a:t>
            </a:r>
            <a:r>
              <a:rPr lang="en-GB" b="1" u="sng" dirty="0"/>
              <a:t> </a:t>
            </a:r>
            <a:r>
              <a:rPr lang="en-GB" b="1" u="sng" dirty="0" err="1"/>
              <a:t>Wambura</a:t>
            </a:r>
            <a:r>
              <a:rPr lang="en-GB" b="1" u="sng" dirty="0"/>
              <a:t> </a:t>
            </a:r>
            <a:r>
              <a:rPr lang="en-GB" b="1" u="sng" dirty="0" err="1"/>
              <a:t>Gatimwa</a:t>
            </a:r>
            <a:r>
              <a:rPr lang="en-GB" b="1" u="sng" dirty="0"/>
              <a:t> V Sabina </a:t>
            </a:r>
            <a:r>
              <a:rPr lang="en-GB" b="1" u="sng" dirty="0" err="1"/>
              <a:t>Nyanokwe</a:t>
            </a:r>
            <a:r>
              <a:rPr lang="en-GB" b="1" u="sng" dirty="0"/>
              <a:t> </a:t>
            </a:r>
            <a:r>
              <a:rPr lang="en-GB" b="1" u="sng" dirty="0" err="1"/>
              <a:t>Gatimwa</a:t>
            </a:r>
            <a:r>
              <a:rPr lang="en-GB" b="1" u="sng" dirty="0"/>
              <a:t> &amp; 5 Others</a:t>
            </a:r>
            <a:r>
              <a:rPr lang="en-GB" dirty="0"/>
              <a:t>[2010] e KLR;-</a:t>
            </a:r>
          </a:p>
          <a:p>
            <a:pPr>
              <a:buNone/>
            </a:pPr>
            <a:endParaRPr lang="en-US" dirty="0"/>
          </a:p>
          <a:p>
            <a:pPr>
              <a:buNone/>
            </a:pPr>
            <a:r>
              <a:rPr lang="en-GB" b="1" dirty="0"/>
              <a:t>	“The matter before us is fairly odd in various respects and would have benefited from clearer pleadings by parties, clearer evidence from the witnesses on both sides and thorough analytical judgement by the superior court. Nevertheless, this is a first appeal and it is the duty of this Court to re-examine the entire record, re-evaluate the pleadings and evidence on record and reach its own conclusion.”</a:t>
            </a:r>
            <a:endParaRPr lang="en-US" dirty="0"/>
          </a:p>
          <a:p>
            <a:endParaRPr lang="en-US" dirty="0"/>
          </a:p>
        </p:txBody>
      </p:sp>
      <p:sp>
        <p:nvSpPr>
          <p:cNvPr id="3" name="Title 2"/>
          <p:cNvSpPr>
            <a:spLocks noGrp="1"/>
          </p:cNvSpPr>
          <p:nvPr>
            <p:ph type="title"/>
          </p:nvPr>
        </p:nvSpPr>
        <p:spPr/>
        <p:txBody>
          <a:bodyPr/>
          <a:lstStyle/>
          <a:p>
            <a:pPr algn="ctr"/>
            <a:r>
              <a:rPr lang="en-US" dirty="0"/>
              <a:t>C</a:t>
            </a:r>
            <a:r>
              <a:t>ase law</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en-GB" b="1" u="sng" dirty="0" err="1"/>
              <a:t>Milicent</a:t>
            </a:r>
            <a:r>
              <a:rPr lang="en-GB" b="1" u="sng" dirty="0"/>
              <a:t> </a:t>
            </a:r>
            <a:r>
              <a:rPr lang="en-GB" b="1" u="sng" dirty="0" err="1"/>
              <a:t>Njeri</a:t>
            </a:r>
            <a:r>
              <a:rPr lang="en-GB" b="1" u="sng" dirty="0"/>
              <a:t> </a:t>
            </a:r>
            <a:r>
              <a:rPr lang="en-GB" b="1" u="sng" dirty="0" err="1"/>
              <a:t>Mbugua</a:t>
            </a:r>
            <a:r>
              <a:rPr lang="en-GB" b="1" u="sng" dirty="0"/>
              <a:t> –</a:t>
            </a:r>
            <a:r>
              <a:rPr lang="en-GB" b="1" u="sng" dirty="0" err="1"/>
              <a:t>vs</a:t>
            </a:r>
            <a:r>
              <a:rPr lang="en-GB" b="1" u="sng" dirty="0"/>
              <a:t>- Alice </a:t>
            </a:r>
            <a:r>
              <a:rPr lang="en-GB" b="1" u="sng" dirty="0" err="1"/>
              <a:t>Wambui</a:t>
            </a:r>
            <a:r>
              <a:rPr lang="en-GB" b="1" u="sng" dirty="0"/>
              <a:t> </a:t>
            </a:r>
            <a:r>
              <a:rPr lang="en-GB" b="1" u="sng" dirty="0" err="1"/>
              <a:t>Mbugua</a:t>
            </a:r>
            <a:r>
              <a:rPr lang="en-GB" dirty="0"/>
              <a:t> [2008] e KLR decided by Justice </a:t>
            </a:r>
            <a:r>
              <a:rPr lang="en-GB" dirty="0" err="1"/>
              <a:t>Makhandia</a:t>
            </a:r>
            <a:r>
              <a:rPr lang="en-GB" dirty="0"/>
              <a:t> in </a:t>
            </a:r>
            <a:r>
              <a:rPr lang="en-GB" dirty="0" err="1"/>
              <a:t>Nyeri,Alice</a:t>
            </a:r>
            <a:r>
              <a:rPr lang="en-GB" dirty="0"/>
              <a:t> </a:t>
            </a:r>
            <a:r>
              <a:rPr lang="en-GB" dirty="0" err="1"/>
              <a:t>Wambui</a:t>
            </a:r>
            <a:r>
              <a:rPr lang="en-GB" dirty="0"/>
              <a:t> </a:t>
            </a:r>
            <a:r>
              <a:rPr lang="en-GB" dirty="0" err="1"/>
              <a:t>Wainaina</a:t>
            </a:r>
            <a:r>
              <a:rPr lang="en-GB" dirty="0"/>
              <a:t> claimed that she was married to the wife of </a:t>
            </a:r>
            <a:r>
              <a:rPr lang="en-GB" dirty="0" err="1"/>
              <a:t>Murachia</a:t>
            </a:r>
            <a:r>
              <a:rPr lang="en-GB" dirty="0"/>
              <a:t> </a:t>
            </a:r>
            <a:r>
              <a:rPr lang="en-GB" dirty="0" err="1"/>
              <a:t>Burugu</a:t>
            </a:r>
            <a:r>
              <a:rPr lang="en-GB" dirty="0"/>
              <a:t> according to the Kikuyu customary law known as woman to woman marriage. The woman husband passed away, and Alice was left taking care of </a:t>
            </a:r>
            <a:r>
              <a:rPr lang="en-GB" dirty="0" err="1"/>
              <a:t>Murachia</a:t>
            </a:r>
            <a:r>
              <a:rPr lang="en-GB" dirty="0"/>
              <a:t> </a:t>
            </a:r>
            <a:r>
              <a:rPr lang="en-GB" dirty="0" err="1"/>
              <a:t>Burugu</a:t>
            </a:r>
            <a:r>
              <a:rPr lang="en-GB" dirty="0"/>
              <a:t>, that is when </a:t>
            </a:r>
            <a:r>
              <a:rPr lang="en-GB" dirty="0" err="1"/>
              <a:t>Milicent</a:t>
            </a:r>
            <a:r>
              <a:rPr lang="en-GB" dirty="0"/>
              <a:t> surfaced and was given a portion of the land that Alice was utilizing. Alice successfully filed a claim before the Magistrate’s Court seeking to be declared heir to the estate of the husband wife which was overturned by the High Court.</a:t>
            </a:r>
            <a:endParaRPr lang="en-US" dirty="0"/>
          </a:p>
        </p:txBody>
      </p:sp>
      <p:sp>
        <p:nvSpPr>
          <p:cNvPr id="3" name="Title 2"/>
          <p:cNvSpPr>
            <a:spLocks noGrp="1"/>
          </p:cNvSpPr>
          <p:nvPr>
            <p:ph type="title"/>
          </p:nvPr>
        </p:nvSpPr>
        <p:spPr/>
        <p:txBody>
          <a:bodyPr/>
          <a:lstStyle/>
          <a:p>
            <a:pPr algn="ctr"/>
            <a:r>
              <a:t>Case law</a:t>
            </a:r>
            <a:r>
              <a:rPr lang="en-US"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GB" sz="2800" dirty="0"/>
              <a:t>The learned Judge outlined the basic parameters for validity of a woman to woman marriage as follows. </a:t>
            </a:r>
            <a:endParaRPr lang="en-US" sz="2000" dirty="0"/>
          </a:p>
          <a:p>
            <a:pPr lvl="3" algn="just"/>
            <a:r>
              <a:rPr lang="en-GB" sz="2000" dirty="0"/>
              <a:t>Husband of the woman marrying another woman must have died</a:t>
            </a:r>
            <a:endParaRPr lang="en-US" sz="1600" dirty="0"/>
          </a:p>
          <a:p>
            <a:pPr lvl="3" algn="just"/>
            <a:r>
              <a:rPr lang="en-GB" sz="2000" dirty="0"/>
              <a:t>Woman marrying must have been left childless by her deceased husband</a:t>
            </a:r>
            <a:endParaRPr lang="en-US" sz="1600" dirty="0"/>
          </a:p>
          <a:p>
            <a:pPr lvl="3" algn="just"/>
            <a:r>
              <a:rPr lang="en-GB" sz="2000" dirty="0"/>
              <a:t>The woman-husband must be past child bearing age</a:t>
            </a:r>
            <a:endParaRPr lang="en-US" sz="1600" dirty="0"/>
          </a:p>
          <a:p>
            <a:pPr lvl="3" algn="just"/>
            <a:r>
              <a:rPr lang="en-GB" sz="2000" dirty="0"/>
              <a:t>Woman-husband must pay dowry</a:t>
            </a:r>
            <a:endParaRPr lang="en-US" sz="1600" dirty="0"/>
          </a:p>
          <a:p>
            <a:pPr lvl="3" algn="just"/>
            <a:r>
              <a:rPr lang="en-GB" sz="2000" dirty="0"/>
              <a:t>Woman-husband must also arrange for a man from her deceased’s husband age group to have intercourse with her wife.</a:t>
            </a:r>
            <a:endParaRPr lang="en-US" sz="1600" dirty="0"/>
          </a:p>
          <a:p>
            <a:endParaRPr lang="en-US" dirty="0"/>
          </a:p>
        </p:txBody>
      </p:sp>
      <p:sp>
        <p:nvSpPr>
          <p:cNvPr id="3" name="Title 2"/>
          <p:cNvSpPr>
            <a:spLocks noGrp="1"/>
          </p:cNvSpPr>
          <p:nvPr>
            <p:ph type="title"/>
          </p:nvPr>
        </p:nvSpPr>
        <p:spPr/>
        <p:txBody>
          <a:bodyPr>
            <a:normAutofit fontScale="90000"/>
          </a:bodyPr>
          <a:lstStyle/>
          <a:p>
            <a:pPr algn="ctr"/>
            <a:r>
              <a:rPr lang="en-US" dirty="0"/>
              <a:t>Test of validity of a woman to woman marriage…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r>
              <a:rPr lang="en-GB" dirty="0"/>
              <a:t>Providing evidence on the part of the younger wife that a valid customary marriage took place is an uphill task because often times many relations are hinged on trust, just like in other marriage relationships. </a:t>
            </a:r>
          </a:p>
          <a:p>
            <a:pPr algn="just"/>
            <a:endParaRPr lang="en-GB" dirty="0"/>
          </a:p>
          <a:p>
            <a:pPr algn="just"/>
            <a:r>
              <a:rPr lang="en-GB" dirty="0"/>
              <a:t>The practice is rare, practiced among some rural communities, somehow meant to exploit a younger women meant to exploit and subjugate them to a form of servitude. </a:t>
            </a:r>
          </a:p>
          <a:p>
            <a:pPr algn="just"/>
            <a:endParaRPr lang="en-GB" dirty="0"/>
          </a:p>
          <a:p>
            <a:pPr algn="just"/>
            <a:r>
              <a:rPr lang="en-GB" dirty="0"/>
              <a:t>due to poverty and woman’s vulnerability, this practice is accepted and encouraged by socio-cultural norms </a:t>
            </a:r>
            <a:endParaRPr lang="en-US" dirty="0"/>
          </a:p>
        </p:txBody>
      </p:sp>
      <p:sp>
        <p:nvSpPr>
          <p:cNvPr id="3" name="Title 2"/>
          <p:cNvSpPr>
            <a:spLocks noGrp="1"/>
          </p:cNvSpPr>
          <p:nvPr>
            <p:ph type="title"/>
          </p:nvPr>
        </p:nvSpPr>
        <p:spPr/>
        <p:txBody>
          <a:bodyPr>
            <a:normAutofit/>
          </a:bodyPr>
          <a:lstStyle/>
          <a:p>
            <a:r>
              <a:rPr lang="en-US" dirty="0"/>
              <a:t>S</a:t>
            </a:r>
            <a:r>
              <a:t>hortcomings for the younger wife..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GB" dirty="0"/>
              <a:t>the burden placed upon a woman to provide evidence that a customary marriage took place is unreasonable because customary law is not static and like all human inventions</a:t>
            </a:r>
          </a:p>
          <a:p>
            <a:pPr algn="just"/>
            <a:r>
              <a:rPr lang="en-GB" dirty="0"/>
              <a:t>The ceremony is performed by both families who are reluctant to provide evidence when the woman is claiming a share of inheritance.</a:t>
            </a:r>
          </a:p>
          <a:p>
            <a:pPr algn="just"/>
            <a:r>
              <a:rPr lang="en-GB" dirty="0"/>
              <a:t>There are no records, and even if there were, they are not kept by the younger woman.</a:t>
            </a:r>
          </a:p>
        </p:txBody>
      </p:sp>
      <p:sp>
        <p:nvSpPr>
          <p:cNvPr id="3" name="Title 2"/>
          <p:cNvSpPr>
            <a:spLocks noGrp="1"/>
          </p:cNvSpPr>
          <p:nvPr>
            <p:ph type="title"/>
          </p:nvPr>
        </p:nvSpPr>
        <p:spPr/>
        <p:txBody>
          <a:bodyPr/>
          <a:lstStyle/>
          <a:p>
            <a:r>
              <a:rPr lang="en-US" dirty="0"/>
              <a:t>S</a:t>
            </a:r>
            <a:r>
              <a:t>hortcomings for the younger wife</a:t>
            </a:r>
            <a:r>
              <a:rPr lang="en-US" dirty="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a:t>In </a:t>
            </a:r>
            <a:r>
              <a:rPr lang="en-GB" b="1" u="sng" dirty="0" err="1"/>
              <a:t>Eliud</a:t>
            </a:r>
            <a:r>
              <a:rPr lang="en-GB" b="1" u="sng" dirty="0"/>
              <a:t> Maina </a:t>
            </a:r>
            <a:r>
              <a:rPr lang="en-GB" b="1" u="sng" dirty="0" err="1"/>
              <a:t>Mwangi</a:t>
            </a:r>
            <a:r>
              <a:rPr lang="en-GB" b="1" u="sng" dirty="0"/>
              <a:t> –Vs- Margaret </a:t>
            </a:r>
            <a:r>
              <a:rPr lang="en-GB" b="1" u="sng" dirty="0" err="1"/>
              <a:t>Wanjiru</a:t>
            </a:r>
            <a:r>
              <a:rPr lang="en-GB" b="1" u="sng" dirty="0"/>
              <a:t> </a:t>
            </a:r>
            <a:r>
              <a:rPr lang="en-GB" b="1" u="sng" dirty="0" err="1"/>
              <a:t>Gachangi</a:t>
            </a:r>
            <a:r>
              <a:rPr lang="en-GB" dirty="0"/>
              <a:t> Civil Appeal No. 281 (A) of 2003. </a:t>
            </a:r>
          </a:p>
          <a:p>
            <a:r>
              <a:rPr lang="en-GB" dirty="0"/>
              <a:t>Margret claimed to have been married to </a:t>
            </a:r>
            <a:r>
              <a:rPr lang="en-GB" dirty="0" err="1"/>
              <a:t>Keziah</a:t>
            </a:r>
            <a:r>
              <a:rPr lang="en-GB" dirty="0"/>
              <a:t> </a:t>
            </a:r>
            <a:r>
              <a:rPr lang="en-GB" dirty="0" err="1"/>
              <a:t>Wanjiru</a:t>
            </a:r>
            <a:r>
              <a:rPr lang="en-GB" dirty="0"/>
              <a:t> </a:t>
            </a:r>
            <a:r>
              <a:rPr lang="en-GB" dirty="0" err="1"/>
              <a:t>Kahiga</a:t>
            </a:r>
            <a:r>
              <a:rPr lang="en-GB" dirty="0"/>
              <a:t>, a woman to woman marriage. </a:t>
            </a:r>
          </a:p>
          <a:p>
            <a:r>
              <a:rPr lang="en-GB" dirty="0"/>
              <a:t>When </a:t>
            </a:r>
            <a:r>
              <a:rPr lang="en-GB" dirty="0" err="1"/>
              <a:t>Keziah</a:t>
            </a:r>
            <a:r>
              <a:rPr lang="en-GB" dirty="0"/>
              <a:t> died, Margret teamed up with her brother and applied for letters of administration in the High Court </a:t>
            </a:r>
          </a:p>
          <a:p>
            <a:r>
              <a:rPr lang="en-GB" dirty="0"/>
              <a:t>The grant was challenged by </a:t>
            </a:r>
            <a:r>
              <a:rPr lang="en-GB" dirty="0" err="1"/>
              <a:t>Keziah’s</a:t>
            </a:r>
            <a:r>
              <a:rPr lang="en-GB" dirty="0"/>
              <a:t> brother in law and members of his clan that </a:t>
            </a:r>
            <a:r>
              <a:rPr lang="en-GB" dirty="0">
                <a:solidFill>
                  <a:schemeClr val="bg1"/>
                </a:solidFill>
              </a:rPr>
              <a:t>claimed total ignorance of the existence of the marriage thereby claiming Margret was an employee of </a:t>
            </a:r>
            <a:r>
              <a:rPr lang="en-GB" dirty="0" err="1">
                <a:solidFill>
                  <a:schemeClr val="bg1"/>
                </a:solidFill>
              </a:rPr>
              <a:t>Keziah</a:t>
            </a:r>
            <a:r>
              <a:rPr lang="en-GB" dirty="0">
                <a:solidFill>
                  <a:schemeClr val="bg1"/>
                </a:solidFill>
              </a:rPr>
              <a:t>.</a:t>
            </a: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pPr>
              <a:buNone/>
            </a:pPr>
            <a:endParaRPr lang="en-US" dirty="0"/>
          </a:p>
        </p:txBody>
      </p:sp>
      <p:sp>
        <p:nvSpPr>
          <p:cNvPr id="3" name="Title 2"/>
          <p:cNvSpPr>
            <a:spLocks noGrp="1"/>
          </p:cNvSpPr>
          <p:nvPr>
            <p:ph type="title"/>
          </p:nvPr>
        </p:nvSpPr>
        <p:spPr/>
        <p:txBody>
          <a:bodyPr>
            <a:normAutofit fontScale="90000"/>
          </a:bodyPr>
          <a:lstStyle/>
          <a:p>
            <a:pPr algn="ctr"/>
            <a:r>
              <a:rPr lang="en-US" dirty="0"/>
              <a:t>C</a:t>
            </a:r>
            <a:r>
              <a:t>ase law on shortcomings of the younger wife..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The learned judge of the High Court found in favour of Margret on the grounds that </a:t>
            </a:r>
            <a:r>
              <a:rPr lang="en-GB" dirty="0" err="1"/>
              <a:t>Eliud</a:t>
            </a:r>
            <a:r>
              <a:rPr lang="en-GB" dirty="0"/>
              <a:t> failed to dislodge the evidence of </a:t>
            </a:r>
            <a:r>
              <a:rPr lang="en-GB" dirty="0" err="1"/>
              <a:t>Keziah</a:t>
            </a:r>
            <a:r>
              <a:rPr lang="en-GB" dirty="0"/>
              <a:t> evidence  such as employment records to back the allegations that </a:t>
            </a:r>
            <a:r>
              <a:rPr lang="en-GB" dirty="0" err="1"/>
              <a:t>Keziah</a:t>
            </a:r>
            <a:r>
              <a:rPr lang="en-GB" dirty="0"/>
              <a:t> was an employee</a:t>
            </a:r>
          </a:p>
          <a:p>
            <a:r>
              <a:rPr lang="en-GB" dirty="0"/>
              <a:t>The decision was overturned in the Court of Appeal for </a:t>
            </a:r>
            <a:r>
              <a:rPr lang="en-GB" dirty="0">
                <a:solidFill>
                  <a:schemeClr val="bg1"/>
                </a:solidFill>
              </a:rPr>
              <a:t>the sole reason that the essential customary steps and ceremonies must be performed especially a ceremony known as </a:t>
            </a:r>
            <a:r>
              <a:rPr lang="en-GB" i="1" dirty="0" err="1">
                <a:solidFill>
                  <a:schemeClr val="bg1"/>
                </a:solidFill>
              </a:rPr>
              <a:t>ngurario</a:t>
            </a:r>
            <a:r>
              <a:rPr lang="en-GB" dirty="0">
                <a:solidFill>
                  <a:schemeClr val="bg1"/>
                </a:solidFill>
              </a:rPr>
              <a:t> or slaughtering of a ram</a:t>
            </a:r>
            <a:r>
              <a:rPr lang="en-GB" dirty="0"/>
              <a:t>.  </a:t>
            </a:r>
            <a:endParaRPr lang="en-US" dirty="0"/>
          </a:p>
          <a:p>
            <a:endParaRPr lang="en-GB" dirty="0"/>
          </a:p>
          <a:p>
            <a:endParaRPr lang="en-US" dirty="0"/>
          </a:p>
        </p:txBody>
      </p:sp>
      <p:sp>
        <p:nvSpPr>
          <p:cNvPr id="3" name="Title 2"/>
          <p:cNvSpPr>
            <a:spLocks noGrp="1"/>
          </p:cNvSpPr>
          <p:nvPr>
            <p:ph type="title"/>
          </p:nvPr>
        </p:nvSpPr>
        <p:spPr/>
        <p:txBody>
          <a:bodyPr>
            <a:normAutofit fontScale="90000"/>
          </a:bodyPr>
          <a:lstStyle/>
          <a:p>
            <a:pPr algn="ctr"/>
            <a:r>
              <a:t>Case law on shortcomings of the younger wife..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76800"/>
          </a:xfrm>
        </p:spPr>
        <p:txBody>
          <a:bodyPr>
            <a:normAutofit fontScale="92500"/>
          </a:bodyPr>
          <a:lstStyle/>
          <a:p>
            <a:r>
              <a:rPr lang="en-GB" dirty="0"/>
              <a:t>The court has wide discretion as to how the establishment of customary law should be done </a:t>
            </a:r>
          </a:p>
          <a:p>
            <a:r>
              <a:rPr lang="en-GB" dirty="0"/>
              <a:t>the onus to do so must be on the party who puts forward customary law. </a:t>
            </a:r>
          </a:p>
          <a:p>
            <a:r>
              <a:rPr lang="en-GB" dirty="0"/>
              <a:t>This might be done by reference to a book or document of reference and would include judicial decision.  </a:t>
            </a:r>
          </a:p>
          <a:p>
            <a:r>
              <a:rPr lang="en-GB" dirty="0"/>
              <a:t>However, there is lack in Kenya of authoritative text books on the subject or any relevant case law. </a:t>
            </a:r>
          </a:p>
          <a:p>
            <a:r>
              <a:rPr lang="en-GB" dirty="0"/>
              <a:t>In practice, usually, the party propounding customary law would have to call evidence to prove that customary law as would prove the relevant facts of his case.</a:t>
            </a:r>
            <a:endParaRPr lang="en-US" dirty="0"/>
          </a:p>
          <a:p>
            <a:endParaRPr lang="en-US" dirty="0"/>
          </a:p>
        </p:txBody>
      </p:sp>
      <p:sp>
        <p:nvSpPr>
          <p:cNvPr id="3" name="Title 2"/>
          <p:cNvSpPr>
            <a:spLocks noGrp="1"/>
          </p:cNvSpPr>
          <p:nvPr>
            <p:ph type="title"/>
          </p:nvPr>
        </p:nvSpPr>
        <p:spPr/>
        <p:txBody>
          <a:bodyPr/>
          <a:lstStyle/>
          <a:p>
            <a:pPr algn="ctr"/>
            <a:r>
              <a:rPr lang="en-US" dirty="0"/>
              <a:t>T</a:t>
            </a:r>
            <a:r>
              <a:t>he court's position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buNone/>
            </a:pPr>
            <a:r>
              <a:rPr lang="en-GB" b="1" dirty="0"/>
              <a:t>Section 64</a:t>
            </a:r>
            <a:r>
              <a:rPr lang="en-GB" dirty="0"/>
              <a:t> of the Probate and Administration rules state that:</a:t>
            </a:r>
          </a:p>
          <a:p>
            <a:pPr algn="just">
              <a:buNone/>
            </a:pPr>
            <a:endParaRPr lang="en-US" dirty="0"/>
          </a:p>
          <a:p>
            <a:pPr algn="just">
              <a:buNone/>
            </a:pPr>
            <a:r>
              <a:rPr lang="en-GB" b="1" dirty="0">
                <a:solidFill>
                  <a:schemeClr val="bg1"/>
                </a:solidFill>
              </a:rPr>
              <a:t>“Where during the hearing of any cause or matter any party desires to provide evidence as to the application or effect of African customary law he may do so by the production of oral evidence or by reference to any recognized treatise or other publication dealing with the subject, notwithstanding that the author or writer thereof shall be living and shall not be available for cross-examination.”</a:t>
            </a:r>
            <a:endParaRPr lang="en-US" dirty="0">
              <a:solidFill>
                <a:schemeClr val="bg1"/>
              </a:solidFill>
            </a:endParaRPr>
          </a:p>
          <a:p>
            <a:endParaRPr lang="en-US" dirty="0"/>
          </a:p>
        </p:txBody>
      </p:sp>
      <p:sp>
        <p:nvSpPr>
          <p:cNvPr id="3" name="Title 2"/>
          <p:cNvSpPr>
            <a:spLocks noGrp="1"/>
          </p:cNvSpPr>
          <p:nvPr>
            <p:ph type="title"/>
          </p:nvPr>
        </p:nvSpPr>
        <p:spPr/>
        <p:txBody>
          <a:bodyPr/>
          <a:lstStyle/>
          <a:p>
            <a:pPr algn="ctr"/>
            <a:r>
              <a:rPr lang="en-US" dirty="0"/>
              <a:t>T</a:t>
            </a:r>
            <a:r>
              <a:t>he court's position</a:t>
            </a:r>
            <a:r>
              <a:rPr lang="en-US"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succession </a:t>
            </a:r>
            <a:r>
              <a:rPr lang="en-GB" dirty="0"/>
              <a:t>cases, the court seeks to establish </a:t>
            </a:r>
            <a:r>
              <a:rPr lang="en-GB" dirty="0">
                <a:solidFill>
                  <a:schemeClr val="bg1"/>
                </a:solidFill>
              </a:rPr>
              <a:t>whether there is a valid marriage in accordance with the custom under which the marriage is celebrated</a:t>
            </a:r>
            <a:r>
              <a:rPr lang="en-GB" dirty="0"/>
              <a:t>. </a:t>
            </a:r>
          </a:p>
          <a:p>
            <a:pPr>
              <a:buNone/>
            </a:pPr>
            <a:endParaRPr lang="en-GB" dirty="0"/>
          </a:p>
          <a:p>
            <a:r>
              <a:rPr lang="en-GB" dirty="0"/>
              <a:t>Thereafter, the Judge </a:t>
            </a:r>
            <a:r>
              <a:rPr lang="en-GB" dirty="0">
                <a:solidFill>
                  <a:schemeClr val="bg1"/>
                </a:solidFill>
              </a:rPr>
              <a:t>may determine whether the children resulting belong to the deceased female husband or the wife and their share in the estate.</a:t>
            </a:r>
            <a:endParaRPr lang="en-US" dirty="0">
              <a:solidFill>
                <a:schemeClr val="bg1"/>
              </a:solidFill>
            </a:endParaRPr>
          </a:p>
          <a:p>
            <a:endParaRPr lang="en-US" dirty="0"/>
          </a:p>
        </p:txBody>
      </p:sp>
      <p:sp>
        <p:nvSpPr>
          <p:cNvPr id="3" name="Title 2"/>
          <p:cNvSpPr>
            <a:spLocks noGrp="1"/>
          </p:cNvSpPr>
          <p:nvPr>
            <p:ph type="title"/>
          </p:nvPr>
        </p:nvSpPr>
        <p:spPr/>
        <p:txBody>
          <a:bodyPr/>
          <a:lstStyle/>
          <a:p>
            <a:pPr algn="ctr"/>
            <a:r>
              <a:t>The court's position…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oman to woman marriage pic.jpg"/>
          <p:cNvPicPr>
            <a:picLocks noGrp="1" noChangeAspect="1"/>
          </p:cNvPicPr>
          <p:nvPr>
            <p:ph idx="1"/>
          </p:nvPr>
        </p:nvPicPr>
        <p:blipFill>
          <a:blip r:embed="rId3"/>
          <a:stretch>
            <a:fillRect/>
          </a:stretch>
        </p:blipFill>
        <p:spPr>
          <a:xfrm>
            <a:off x="152400" y="381000"/>
            <a:ext cx="8839200" cy="6324600"/>
          </a:xfrm>
        </p:spPr>
      </p:pic>
      <p:sp>
        <p:nvSpPr>
          <p:cNvPr id="3" name="Title 2"/>
          <p:cNvSpPr>
            <a:spLocks noGrp="1"/>
          </p:cNvSpPr>
          <p:nvPr>
            <p:ph type="title"/>
          </p:nvPr>
        </p:nvSpPr>
        <p:spPr>
          <a:xfrm flipV="1">
            <a:off x="457200" y="259081"/>
            <a:ext cx="8229600" cy="45719"/>
          </a:xfrm>
        </p:spPr>
        <p:txBody>
          <a:bodyPr>
            <a:normAutofit fontScale="90000"/>
          </a:bodyPr>
          <a:lstStyle/>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GB" dirty="0">
                <a:solidFill>
                  <a:schemeClr val="bg1"/>
                </a:solidFill>
              </a:rPr>
              <a:t>Traditional dispute resolution mechanism are encouraged by the Constitution under </a:t>
            </a:r>
            <a:r>
              <a:rPr lang="en-GB" b="1" dirty="0">
                <a:solidFill>
                  <a:schemeClr val="bg1"/>
                </a:solidFill>
              </a:rPr>
              <a:t>Article 159(3). </a:t>
            </a:r>
            <a:r>
              <a:rPr lang="en-GB" b="1" dirty="0">
                <a:solidFill>
                  <a:schemeClr val="tx2"/>
                </a:solidFill>
              </a:rPr>
              <a:t>However,</a:t>
            </a:r>
          </a:p>
          <a:p>
            <a:pPr algn="just">
              <a:buNone/>
            </a:pPr>
            <a:endParaRPr lang="en-GB" dirty="0">
              <a:solidFill>
                <a:schemeClr val="bg1"/>
              </a:solidFill>
            </a:endParaRPr>
          </a:p>
          <a:p>
            <a:pPr algn="just"/>
            <a:r>
              <a:rPr lang="en-GB" dirty="0"/>
              <a:t>they should not be used  in a way that contravenes the Bill of Rights, is repugnant to justice and morality or;</a:t>
            </a:r>
          </a:p>
          <a:p>
            <a:pPr algn="just">
              <a:buNone/>
            </a:pPr>
            <a:endParaRPr lang="en-GB" dirty="0"/>
          </a:p>
          <a:p>
            <a:pPr algn="just"/>
            <a:r>
              <a:rPr lang="en-GB" dirty="0"/>
              <a:t>Should not be inconsistent with the Constitution or any other written law. </a:t>
            </a:r>
          </a:p>
          <a:p>
            <a:pPr>
              <a:buNone/>
            </a:pPr>
            <a:endParaRPr lang="en-GB" dirty="0"/>
          </a:p>
          <a:p>
            <a:endParaRPr lang="en-US" dirty="0"/>
          </a:p>
        </p:txBody>
      </p:sp>
      <p:sp>
        <p:nvSpPr>
          <p:cNvPr id="3" name="Title 2"/>
          <p:cNvSpPr>
            <a:spLocks noGrp="1"/>
          </p:cNvSpPr>
          <p:nvPr>
            <p:ph type="title"/>
          </p:nvPr>
        </p:nvSpPr>
        <p:spPr/>
        <p:txBody>
          <a:bodyPr/>
          <a:lstStyle/>
          <a:p>
            <a:pPr algn="ctr"/>
            <a:r>
              <a:rPr lang="en-US" dirty="0"/>
              <a:t>O</a:t>
            </a:r>
            <a:r>
              <a:t>ther dispute resolution options..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gn="just">
              <a:buNone/>
            </a:pPr>
            <a:r>
              <a:rPr lang="en-GB" sz="3200" b="1" dirty="0"/>
              <a:t>	What happens to a valid customary practice that is ‘need’ driven by social- economic dictates of a society and the legitimate expectation of the vulnerable parties especially the younger woman and the issues born out of the union?</a:t>
            </a:r>
            <a:endParaRPr lang="en-US" sz="3200" dirty="0"/>
          </a:p>
          <a:p>
            <a:endParaRPr lang="en-US" dirty="0"/>
          </a:p>
        </p:txBody>
      </p:sp>
      <p:sp>
        <p:nvSpPr>
          <p:cNvPr id="3" name="Title 2"/>
          <p:cNvSpPr>
            <a:spLocks noGrp="1"/>
          </p:cNvSpPr>
          <p:nvPr>
            <p:ph type="title"/>
          </p:nvPr>
        </p:nvSpPr>
        <p:spPr>
          <a:xfrm>
            <a:off x="457200" y="152400"/>
            <a:ext cx="8229600" cy="609600"/>
          </a:xfrm>
        </p:spPr>
        <p:txBody>
          <a:bodyPr>
            <a:normAutofit fontScale="90000"/>
          </a:bodyPr>
          <a:lstStyle/>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029200"/>
          </a:xfrm>
        </p:spPr>
        <p:txBody>
          <a:bodyPr>
            <a:normAutofit fontScale="92500"/>
          </a:bodyPr>
          <a:lstStyle/>
          <a:p>
            <a:pPr algn="just">
              <a:buNone/>
            </a:pPr>
            <a:r>
              <a:rPr lang="en-GB" dirty="0"/>
              <a:t>Woman to woman marriages;</a:t>
            </a:r>
          </a:p>
          <a:p>
            <a:pPr algn="just">
              <a:buFont typeface="Wingdings" pitchFamily="2" charset="2"/>
              <a:buChar char="Ø"/>
            </a:pPr>
            <a:r>
              <a:rPr lang="en-GB" dirty="0"/>
              <a:t> were need-driven by the socio-economic situation at that time that viewed women as a source of labour, undemanding and dependable. </a:t>
            </a:r>
          </a:p>
          <a:p>
            <a:pPr algn="just">
              <a:buFont typeface="Wingdings" pitchFamily="2" charset="2"/>
              <a:buChar char="Ø"/>
            </a:pPr>
            <a:r>
              <a:rPr lang="en-GB" dirty="0"/>
              <a:t>the younger woman was driven by her own vulnerabilities- not having any rights of inheritance from her own family; </a:t>
            </a:r>
          </a:p>
          <a:p>
            <a:pPr algn="just">
              <a:buFont typeface="Wingdings" pitchFamily="2" charset="2"/>
              <a:buChar char="Ø"/>
            </a:pPr>
            <a:r>
              <a:rPr lang="en-GB" dirty="0"/>
              <a:t>Driven by the younger woman’s own family’s attitude that a woman is expected to get married and leave her family</a:t>
            </a:r>
          </a:p>
          <a:p>
            <a:pPr algn="just">
              <a:buNone/>
            </a:pPr>
            <a:endParaRPr lang="en-GB" dirty="0"/>
          </a:p>
          <a:p>
            <a:pPr algn="just">
              <a:buFont typeface="Wingdings" pitchFamily="2" charset="2"/>
              <a:buChar char="Ø"/>
            </a:pPr>
            <a:r>
              <a:rPr lang="en-GB" dirty="0">
                <a:solidFill>
                  <a:schemeClr val="bg1"/>
                </a:solidFill>
              </a:rPr>
              <a:t>All this is founded on the ignorance of the Law of Succession Kenya does not discriminate a child on the basis of sex</a:t>
            </a:r>
            <a:endParaRPr lang="en-US" dirty="0">
              <a:solidFill>
                <a:schemeClr val="bg1"/>
              </a:solidFill>
            </a:endParaRPr>
          </a:p>
        </p:txBody>
      </p:sp>
      <p:sp>
        <p:nvSpPr>
          <p:cNvPr id="3" name="Title 2"/>
          <p:cNvSpPr>
            <a:spLocks noGrp="1"/>
          </p:cNvSpPr>
          <p:nvPr>
            <p:ph type="title"/>
          </p:nvPr>
        </p:nvSpPr>
        <p:spPr/>
        <p:txBody>
          <a:bodyPr/>
          <a:lstStyle/>
          <a:p>
            <a:pPr algn="ctr"/>
            <a:r>
              <a:t>The way fo</a:t>
            </a:r>
            <a:r>
              <a:rPr lang="en-US" dirty="0"/>
              <a:t>r</a:t>
            </a:r>
            <a:r>
              <a:t>ward..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buNone/>
            </a:pPr>
            <a:r>
              <a:rPr lang="en-GB" dirty="0"/>
              <a:t>In </a:t>
            </a:r>
            <a:r>
              <a:rPr lang="en-GB" b="1" u="sng" dirty="0"/>
              <a:t>Samson </a:t>
            </a:r>
            <a:r>
              <a:rPr lang="en-GB" b="1" u="sng" dirty="0" err="1"/>
              <a:t>Kiogora</a:t>
            </a:r>
            <a:r>
              <a:rPr lang="en-GB" b="1" u="sng" dirty="0"/>
              <a:t> </a:t>
            </a:r>
            <a:r>
              <a:rPr lang="en-GB" b="1" u="sng" dirty="0" err="1"/>
              <a:t>Rukunga</a:t>
            </a:r>
            <a:r>
              <a:rPr lang="en-GB" b="1" u="sng" dirty="0"/>
              <a:t> v </a:t>
            </a:r>
            <a:r>
              <a:rPr lang="en-GB" b="1" u="sng" dirty="0" err="1"/>
              <a:t>Zipporah</a:t>
            </a:r>
            <a:r>
              <a:rPr lang="en-GB" b="1" u="sng" dirty="0"/>
              <a:t> </a:t>
            </a:r>
            <a:r>
              <a:rPr lang="en-GB" b="1" u="sng" dirty="0" err="1"/>
              <a:t>Gaiti</a:t>
            </a:r>
            <a:r>
              <a:rPr lang="en-GB" b="1" u="sng" dirty="0"/>
              <a:t> </a:t>
            </a:r>
            <a:r>
              <a:rPr lang="en-GB" b="1" u="sng" dirty="0" err="1"/>
              <a:t>Rukunga</a:t>
            </a:r>
            <a:r>
              <a:rPr lang="en-GB" dirty="0"/>
              <a:t> 2011 [</a:t>
            </a:r>
            <a:r>
              <a:rPr lang="en-GB" dirty="0" err="1"/>
              <a:t>eKLR</a:t>
            </a:r>
            <a:r>
              <a:rPr lang="en-GB" dirty="0"/>
              <a:t>] where the High Court Judge stated that;</a:t>
            </a:r>
          </a:p>
          <a:p>
            <a:pPr algn="just">
              <a:buNone/>
            </a:pPr>
            <a:endParaRPr lang="en-US" dirty="0"/>
          </a:p>
          <a:p>
            <a:pPr algn="just">
              <a:buNone/>
            </a:pPr>
            <a:r>
              <a:rPr lang="en-GB" b="1" dirty="0"/>
              <a:t>“….the law as it is now, it matters not, whether a daughter of the deceased is married or not when it comes to consideration of whether she is entitled to inherit her parent’s estate.  Article 60 (f) of the Constitution of Kenya 2010 provides for elimination of gender discrimination in respect of land. Marital status of a daughter is not a basis to deny her the right to inherit her father’s estate…’’.</a:t>
            </a:r>
            <a:endParaRPr lang="en-US" dirty="0"/>
          </a:p>
          <a:p>
            <a:endParaRPr lang="en-US" dirty="0"/>
          </a:p>
        </p:txBody>
      </p:sp>
      <p:sp>
        <p:nvSpPr>
          <p:cNvPr id="3" name="Title 2"/>
          <p:cNvSpPr>
            <a:spLocks noGrp="1"/>
          </p:cNvSpPr>
          <p:nvPr>
            <p:ph type="title"/>
          </p:nvPr>
        </p:nvSpPr>
        <p:spPr/>
        <p:txBody>
          <a:bodyPr/>
          <a:lstStyle/>
          <a:p>
            <a:pPr algn="ctr"/>
            <a:r>
              <a:rPr lang="en-US" dirty="0"/>
              <a:t>T</a:t>
            </a:r>
            <a:r>
              <a:t>he way fo</a:t>
            </a:r>
            <a:r>
              <a:rPr lang="en-US" dirty="0"/>
              <a:t>r</a:t>
            </a:r>
            <a:r>
              <a:t>ward</a:t>
            </a:r>
            <a:r>
              <a:rPr lang="en-US" dirty="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en-GB" dirty="0"/>
              <a:t>the law protects this special type of marriage vide </a:t>
            </a:r>
            <a:r>
              <a:rPr lang="en-GB" b="1" dirty="0"/>
              <a:t>Article 11,45(1), 45(4)</a:t>
            </a:r>
            <a:r>
              <a:rPr lang="en-GB" dirty="0"/>
              <a:t> and</a:t>
            </a:r>
            <a:r>
              <a:rPr lang="en-GB" b="1" dirty="0"/>
              <a:t>44(2) (a).</a:t>
            </a:r>
            <a:r>
              <a:rPr lang="en-GB" dirty="0"/>
              <a:t> </a:t>
            </a:r>
          </a:p>
          <a:p>
            <a:pPr algn="just"/>
            <a:endParaRPr lang="en-GB" dirty="0"/>
          </a:p>
          <a:p>
            <a:pPr algn="just"/>
            <a:r>
              <a:rPr lang="en-GB" dirty="0"/>
              <a:t>the Marriage Act provides </a:t>
            </a:r>
            <a:r>
              <a:rPr lang="en-GB" dirty="0" err="1"/>
              <a:t>forcustomary</a:t>
            </a:r>
            <a:r>
              <a:rPr lang="en-GB" dirty="0"/>
              <a:t> marriages in Kenya, it is not exhaustive which leads the courts to rely on past decisions and any written content on customary law</a:t>
            </a:r>
          </a:p>
          <a:p>
            <a:pPr algn="just">
              <a:buNone/>
            </a:pPr>
            <a:endParaRPr lang="en-GB" dirty="0"/>
          </a:p>
          <a:p>
            <a:pPr algn="just"/>
            <a:r>
              <a:rPr lang="en-GB" dirty="0"/>
              <a:t>This type of marriage is rarely practiced but the law has left it to the discretion of the citizens who would want to uphold their traditions and cultural practices.</a:t>
            </a:r>
            <a:endParaRPr lang="en-US" dirty="0"/>
          </a:p>
          <a:p>
            <a:endParaRPr lang="en-US" dirty="0"/>
          </a:p>
        </p:txBody>
      </p:sp>
      <p:sp>
        <p:nvSpPr>
          <p:cNvPr id="3" name="Title 2"/>
          <p:cNvSpPr>
            <a:spLocks noGrp="1"/>
          </p:cNvSpPr>
          <p:nvPr>
            <p:ph type="title"/>
          </p:nvPr>
        </p:nvSpPr>
        <p:spPr/>
        <p:txBody>
          <a:bodyPr/>
          <a:lstStyle/>
          <a:p>
            <a:pPr algn="ctr"/>
            <a:r>
              <a:t>The way fo</a:t>
            </a:r>
            <a:r>
              <a:rPr lang="en-US" dirty="0"/>
              <a:t>r</a:t>
            </a:r>
            <a:r>
              <a:t>ward..</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5029200"/>
          </a:xfrm>
        </p:spPr>
        <p:txBody>
          <a:bodyPr>
            <a:normAutofit fontScale="92500" lnSpcReduction="10000"/>
          </a:bodyPr>
          <a:lstStyle/>
          <a:p>
            <a:r>
              <a:rPr lang="en-GB" dirty="0"/>
              <a:t>The Law of Succession Act has also provided for the issues resulting from this type of marriage as well as the Evidence Act </a:t>
            </a:r>
          </a:p>
          <a:p>
            <a:endParaRPr lang="en-GB" dirty="0"/>
          </a:p>
          <a:p>
            <a:r>
              <a:rPr lang="en-GB" dirty="0"/>
              <a:t>However, One of the emerging issues that closely relates with this type of marriage is surrogacy. </a:t>
            </a:r>
          </a:p>
          <a:p>
            <a:endParaRPr lang="en-GB" dirty="0"/>
          </a:p>
          <a:p>
            <a:r>
              <a:rPr lang="en-GB" dirty="0">
                <a:solidFill>
                  <a:schemeClr val="bg1"/>
                </a:solidFill>
              </a:rPr>
              <a:t>Surrogacy is the </a:t>
            </a:r>
            <a:r>
              <a:rPr lang="en-GB" dirty="0">
                <a:solidFill>
                  <a:schemeClr val="bg1"/>
                </a:solidFill>
                <a:hlinkClick r:id="rId2" tooltip="action"/>
              </a:rPr>
              <a:t>action</a:t>
            </a:r>
            <a:r>
              <a:rPr lang="en-GB" dirty="0">
                <a:solidFill>
                  <a:schemeClr val="bg1"/>
                </a:solidFill>
              </a:rPr>
              <a:t> of a woman having a </a:t>
            </a:r>
            <a:r>
              <a:rPr lang="en-GB" dirty="0">
                <a:solidFill>
                  <a:schemeClr val="bg1"/>
                </a:solidFill>
                <a:hlinkClick r:id="rId3" tooltip="baby"/>
              </a:rPr>
              <a:t>baby</a:t>
            </a:r>
            <a:r>
              <a:rPr lang="en-GB" dirty="0">
                <a:solidFill>
                  <a:schemeClr val="bg1"/>
                </a:solidFill>
              </a:rPr>
              <a:t> for another woman who is </a:t>
            </a:r>
            <a:r>
              <a:rPr lang="en-GB" dirty="0">
                <a:solidFill>
                  <a:schemeClr val="bg1"/>
                </a:solidFill>
                <a:hlinkClick r:id="rId4" tooltip="unable"/>
              </a:rPr>
              <a:t>unable</a:t>
            </a:r>
            <a:r>
              <a:rPr lang="en-GB" dirty="0">
                <a:solidFill>
                  <a:schemeClr val="bg1"/>
                </a:solidFill>
              </a:rPr>
              <a:t> to do so herself and afterwards handing over the child once it is born. This was the core reason why the female husband took in a wife, so that she could bear children for her since she was unable to bear her own,(mostly male).</a:t>
            </a:r>
            <a:endParaRPr lang="en-US" dirty="0">
              <a:solidFill>
                <a:schemeClr val="bg1"/>
              </a:solidFill>
            </a:endParaRPr>
          </a:p>
        </p:txBody>
      </p:sp>
      <p:sp>
        <p:nvSpPr>
          <p:cNvPr id="3" name="Title 2"/>
          <p:cNvSpPr>
            <a:spLocks noGrp="1"/>
          </p:cNvSpPr>
          <p:nvPr>
            <p:ph type="title"/>
          </p:nvPr>
        </p:nvSpPr>
        <p:spPr/>
        <p:txBody>
          <a:bodyPr/>
          <a:lstStyle/>
          <a:p>
            <a:pPr algn="ctr"/>
            <a:r>
              <a:t>The way fo</a:t>
            </a:r>
            <a:r>
              <a:rPr lang="en-US" dirty="0"/>
              <a:t>r</a:t>
            </a:r>
            <a:r>
              <a:t>ward</a:t>
            </a:r>
            <a:r>
              <a:rPr lang="en-US" dirty="0"/>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GB" dirty="0"/>
              <a:t>Surrogacy has not been legislated on. However, there was a Bill tabled in Parliament that catered for surrogates known as, The Assisted Reproductive Technology Bill, 2016, which was amended to increase the age of a surrogate from 18 to 25 years old. </a:t>
            </a:r>
          </a:p>
          <a:p>
            <a:pPr>
              <a:buNone/>
            </a:pPr>
            <a:endParaRPr lang="en-US" dirty="0"/>
          </a:p>
        </p:txBody>
      </p:sp>
      <p:sp>
        <p:nvSpPr>
          <p:cNvPr id="3" name="Title 2"/>
          <p:cNvSpPr>
            <a:spLocks noGrp="1"/>
          </p:cNvSpPr>
          <p:nvPr>
            <p:ph type="title"/>
          </p:nvPr>
        </p:nvSpPr>
        <p:spPr/>
        <p:txBody>
          <a:bodyPr/>
          <a:lstStyle/>
          <a:p>
            <a:pPr algn="ctr"/>
            <a:r>
              <a:t>The way fo</a:t>
            </a:r>
            <a:r>
              <a:rPr lang="en-US" dirty="0"/>
              <a:t>r</a:t>
            </a:r>
            <a:r>
              <a:t>ward</a:t>
            </a:r>
            <a:r>
              <a:rPr lang="en-US" dirty="0"/>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normAutofit lnSpcReduction="10000"/>
          </a:bodyPr>
          <a:lstStyle/>
          <a:p>
            <a:pPr algn="just">
              <a:buFont typeface="Wingdings" pitchFamily="2" charset="2"/>
              <a:buChar char="Ø"/>
            </a:pPr>
            <a:r>
              <a:rPr lang="en-GB" dirty="0"/>
              <a:t>From case law, the parties in a woman to woman marriage may move the court in case of any dispute with confidence that all cultural practices including Customary Law that is not repugnant to justice and morality are recognized by the law</a:t>
            </a:r>
          </a:p>
          <a:p>
            <a:pPr algn="just">
              <a:buFont typeface="Wingdings" pitchFamily="2" charset="2"/>
              <a:buChar char="Ø"/>
            </a:pPr>
            <a:r>
              <a:rPr lang="en-GB" dirty="0"/>
              <a:t>there are many modern developments that curb the problems that the women faced in their communities in those times.  </a:t>
            </a:r>
          </a:p>
          <a:p>
            <a:pPr algn="just">
              <a:buFont typeface="Wingdings" pitchFamily="2" charset="2"/>
              <a:buChar char="Ø"/>
            </a:pPr>
            <a:r>
              <a:rPr lang="en-GB" dirty="0"/>
              <a:t>However, the law protects cultural practices and the people who practice them by having in place the Constitution, the statutes, Common Law and Customary Law. </a:t>
            </a:r>
            <a:endParaRPr lang="en-US" dirty="0"/>
          </a:p>
          <a:p>
            <a:endParaRPr lang="en-US" dirty="0"/>
          </a:p>
        </p:txBody>
      </p:sp>
      <p:sp>
        <p:nvSpPr>
          <p:cNvPr id="3" name="Title 2"/>
          <p:cNvSpPr>
            <a:spLocks noGrp="1"/>
          </p:cNvSpPr>
          <p:nvPr>
            <p:ph type="title"/>
          </p:nvPr>
        </p:nvSpPr>
        <p:spPr/>
        <p:txBody>
          <a:bodyPr/>
          <a:lstStyle/>
          <a:p>
            <a:pPr algn="ctr"/>
            <a:r>
              <a:t>CONCLUSION</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lture pic.jpg"/>
          <p:cNvPicPr>
            <a:picLocks noGrp="1" noChangeAspect="1"/>
          </p:cNvPicPr>
          <p:nvPr>
            <p:ph idx="1"/>
          </p:nvPr>
        </p:nvPicPr>
        <p:blipFill>
          <a:blip r:embed="rId2"/>
          <a:stretch>
            <a:fillRect/>
          </a:stretch>
        </p:blipFill>
        <p:spPr>
          <a:xfrm>
            <a:off x="0" y="0"/>
            <a:ext cx="9144000" cy="6858000"/>
          </a:xfrm>
        </p:spPr>
      </p:pic>
      <p:sp>
        <p:nvSpPr>
          <p:cNvPr id="3" name="Title 2"/>
          <p:cNvSpPr>
            <a:spLocks noGrp="1"/>
          </p:cNvSpPr>
          <p:nvPr>
            <p:ph type="title"/>
          </p:nvPr>
        </p:nvSpPr>
        <p:spPr>
          <a:xfrm>
            <a:off x="457200" y="152400"/>
            <a:ext cx="8229600" cy="152400"/>
          </a:xfrm>
        </p:spPr>
        <p:txBody>
          <a:bodyPr>
            <a:normAutofit fontScale="90000"/>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GB" dirty="0"/>
              <a:t>Woman to woman marriage, also known as woman marriage </a:t>
            </a:r>
            <a:r>
              <a:rPr lang="en-GB" b="1" dirty="0"/>
              <a:t>involving a female husband</a:t>
            </a:r>
            <a:r>
              <a:rPr lang="en-GB" dirty="0"/>
              <a:t>, refers to the institution whereby </a:t>
            </a:r>
            <a:r>
              <a:rPr lang="en-GB" b="1" dirty="0"/>
              <a:t>a woman marries another woman and assumes control over her and her offspring</a:t>
            </a:r>
            <a:r>
              <a:rPr lang="en-GB" dirty="0"/>
              <a:t>. </a:t>
            </a:r>
          </a:p>
          <a:p>
            <a:pPr algn="just">
              <a:buNone/>
            </a:pPr>
            <a:endParaRPr lang="en-GB" dirty="0"/>
          </a:p>
          <a:p>
            <a:pPr algn="just"/>
            <a:r>
              <a:rPr lang="en-GB" dirty="0"/>
              <a:t>In most cases, the wife will bear children for her female husband. All ceremonial aspects of this marriage are observed. </a:t>
            </a:r>
          </a:p>
        </p:txBody>
      </p:sp>
      <p:sp>
        <p:nvSpPr>
          <p:cNvPr id="3" name="Title 2"/>
          <p:cNvSpPr>
            <a:spLocks noGrp="1"/>
          </p:cNvSpPr>
          <p:nvPr>
            <p:ph type="title"/>
          </p:nvPr>
        </p:nvSpPr>
        <p:spPr/>
        <p:txBody>
          <a:bodyPr/>
          <a:lstStyle/>
          <a:p>
            <a:r>
              <a:t>What is woman to woman marriage?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5181600"/>
          </a:xfrm>
        </p:spPr>
        <p:txBody>
          <a:bodyPr>
            <a:normAutofit fontScale="85000" lnSpcReduction="20000"/>
          </a:bodyPr>
          <a:lstStyle/>
          <a:p>
            <a:pPr algn="just">
              <a:buNone/>
            </a:pPr>
            <a:r>
              <a:rPr lang="en-GB" dirty="0"/>
              <a:t>	Where a childless widow who is past child bearing age or has not born any son may marry a wife. </a:t>
            </a:r>
            <a:r>
              <a:rPr lang="en-GB" b="1" dirty="0">
                <a:solidFill>
                  <a:schemeClr val="bg1"/>
                </a:solidFill>
              </a:rPr>
              <a:t>The widow pays marriage consideration to the family of the woman selected and arranges for a man from the deceased husband’s age set to have intercourse with her. </a:t>
            </a:r>
            <a:r>
              <a:rPr lang="en-GB" dirty="0"/>
              <a:t>The children resulting from such intercourse are regarded as the children of the widow’s deceased husband/the female husband.</a:t>
            </a:r>
          </a:p>
          <a:p>
            <a:pPr algn="just">
              <a:buNone/>
            </a:pPr>
            <a:endParaRPr lang="en-GB" b="1" dirty="0"/>
          </a:p>
          <a:p>
            <a:r>
              <a:rPr lang="en-GB" b="1" dirty="0" err="1"/>
              <a:t>Kikuyus</a:t>
            </a:r>
            <a:r>
              <a:rPr lang="en-GB" b="1" dirty="0"/>
              <a:t> – </a:t>
            </a:r>
            <a:r>
              <a:rPr lang="en-GB" dirty="0"/>
              <a:t>where woman is past child bearing age</a:t>
            </a:r>
          </a:p>
          <a:p>
            <a:r>
              <a:rPr lang="en-GB" b="1" dirty="0" err="1"/>
              <a:t>Luos</a:t>
            </a:r>
            <a:r>
              <a:rPr lang="en-GB" b="1" dirty="0"/>
              <a:t> – </a:t>
            </a:r>
            <a:r>
              <a:rPr lang="en-GB" dirty="0"/>
              <a:t>widow is either childless or with no male children</a:t>
            </a:r>
          </a:p>
          <a:p>
            <a:r>
              <a:rPr lang="en-GB" b="1" dirty="0" err="1"/>
              <a:t>Kurias</a:t>
            </a:r>
            <a:r>
              <a:rPr lang="en-GB" b="1" dirty="0"/>
              <a:t> – </a:t>
            </a:r>
            <a:r>
              <a:rPr lang="en-GB" dirty="0"/>
              <a:t>woman is barren or has no son</a:t>
            </a:r>
          </a:p>
          <a:p>
            <a:r>
              <a:rPr lang="en-GB" b="1" dirty="0" err="1"/>
              <a:t>Nandis</a:t>
            </a:r>
            <a:r>
              <a:rPr lang="en-GB" b="1" dirty="0"/>
              <a:t> – </a:t>
            </a:r>
            <a:r>
              <a:rPr lang="en-GB" dirty="0"/>
              <a:t>woman past child bearing age and has no sons</a:t>
            </a:r>
          </a:p>
          <a:p>
            <a:r>
              <a:rPr lang="en-GB" b="1" dirty="0" err="1"/>
              <a:t>Taitas</a:t>
            </a:r>
            <a:r>
              <a:rPr lang="en-GB" b="1" dirty="0"/>
              <a:t> – </a:t>
            </a:r>
            <a:r>
              <a:rPr lang="en-GB" dirty="0"/>
              <a:t>woman is barren or has no son</a:t>
            </a:r>
          </a:p>
          <a:p>
            <a:r>
              <a:rPr lang="en-GB" b="1" dirty="0" err="1"/>
              <a:t>Kisiis</a:t>
            </a:r>
            <a:r>
              <a:rPr lang="en-GB" b="1" dirty="0"/>
              <a:t> – </a:t>
            </a:r>
            <a:r>
              <a:rPr lang="en-GB" dirty="0"/>
              <a:t>woman is barren or has no son</a:t>
            </a:r>
          </a:p>
          <a:p>
            <a:r>
              <a:rPr lang="en-GB" b="1" dirty="0" err="1"/>
              <a:t>Kambas</a:t>
            </a:r>
            <a:r>
              <a:rPr lang="en-GB" b="1" dirty="0"/>
              <a:t> – </a:t>
            </a:r>
            <a:r>
              <a:rPr lang="en-GB" dirty="0"/>
              <a:t>widow is childless and past child bearing age</a:t>
            </a:r>
            <a:endParaRPr lang="en-US" dirty="0"/>
          </a:p>
        </p:txBody>
      </p:sp>
      <p:sp>
        <p:nvSpPr>
          <p:cNvPr id="3" name="Title 2"/>
          <p:cNvSpPr>
            <a:spLocks noGrp="1"/>
          </p:cNvSpPr>
          <p:nvPr>
            <p:ph type="title"/>
          </p:nvPr>
        </p:nvSpPr>
        <p:spPr/>
        <p:txBody>
          <a:bodyPr>
            <a:normAutofit fontScale="90000"/>
          </a:bodyPr>
          <a:lstStyle/>
          <a:p>
            <a:pPr algn="ctr"/>
            <a:r>
              <a:t>What communities practice woman to woman marriages?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just">
              <a:buFont typeface="Wingdings" pitchFamily="2" charset="2"/>
              <a:buChar char="§"/>
            </a:pPr>
            <a:r>
              <a:rPr lang="en-GB" b="1" dirty="0"/>
              <a:t>Article 11</a:t>
            </a:r>
            <a:r>
              <a:rPr lang="en-GB" dirty="0"/>
              <a:t> of the Constitution of Kenya recognizes culture as the foundation of the nation and the culmination of civilization of Kenyan people. </a:t>
            </a:r>
          </a:p>
          <a:p>
            <a:pPr algn="just">
              <a:buFont typeface="Wingdings" pitchFamily="2" charset="2"/>
              <a:buChar char="§"/>
            </a:pPr>
            <a:endParaRPr lang="en-GB" dirty="0"/>
          </a:p>
          <a:p>
            <a:pPr algn="just">
              <a:buFont typeface="Wingdings" pitchFamily="2" charset="2"/>
              <a:buChar char="§"/>
            </a:pPr>
            <a:r>
              <a:rPr lang="en-GB" dirty="0"/>
              <a:t>It states that the State shall promote all forms of national and cultural expression including traditional celebrations. </a:t>
            </a:r>
          </a:p>
          <a:p>
            <a:pPr algn="just">
              <a:buFont typeface="Wingdings" pitchFamily="2" charset="2"/>
              <a:buChar char="§"/>
            </a:pPr>
            <a:endParaRPr lang="en-GB" dirty="0"/>
          </a:p>
          <a:p>
            <a:pPr algn="just">
              <a:buFont typeface="Wingdings" pitchFamily="2" charset="2"/>
              <a:buChar char="§"/>
            </a:pPr>
            <a:r>
              <a:rPr lang="en-GB" b="1" dirty="0"/>
              <a:t>Article 45</a:t>
            </a:r>
            <a:r>
              <a:rPr lang="en-GB" dirty="0"/>
              <a:t> acknowledges that the family is the natural and fundamental unit of society and the necessary basis for social order to be protected by the state.</a:t>
            </a:r>
          </a:p>
          <a:p>
            <a:pPr algn="just">
              <a:buFont typeface="Wingdings" pitchFamily="2" charset="2"/>
              <a:buChar char="§"/>
            </a:pPr>
            <a:endParaRPr lang="en-GB" dirty="0"/>
          </a:p>
          <a:p>
            <a:pPr algn="just">
              <a:buFont typeface="Wingdings" pitchFamily="2" charset="2"/>
              <a:buChar char="§"/>
            </a:pPr>
            <a:r>
              <a:rPr lang="en-GB" b="1" dirty="0"/>
              <a:t>Article 45(4)</a:t>
            </a:r>
            <a:r>
              <a:rPr lang="en-GB" dirty="0"/>
              <a:t> and </a:t>
            </a:r>
            <a:r>
              <a:rPr lang="en-GB" b="1" dirty="0"/>
              <a:t>(5)</a:t>
            </a:r>
            <a:r>
              <a:rPr lang="en-GB" dirty="0"/>
              <a:t> state that Parliament shall enact legislation that recognizes marriages concluded under any tradition and any system of personal or family law under any tradition to the extent that any such marriages or systems of law are consistent with the Constitution</a:t>
            </a:r>
          </a:p>
        </p:txBody>
      </p:sp>
      <p:sp>
        <p:nvSpPr>
          <p:cNvPr id="3" name="Title 2"/>
          <p:cNvSpPr>
            <a:spLocks noGrp="1"/>
          </p:cNvSpPr>
          <p:nvPr>
            <p:ph type="title"/>
          </p:nvPr>
        </p:nvSpPr>
        <p:spPr/>
        <p:txBody>
          <a:bodyPr>
            <a:normAutofit/>
          </a:bodyPr>
          <a:lstStyle/>
          <a:p>
            <a:pPr lvl="0" algn="ctr"/>
            <a:r>
              <a:rPr lang="en-GB" sz="3600" b="1" dirty="0"/>
              <a:t>Is this type of marriage is repugnant to the Constitution?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r>
              <a:rPr lang="en-GB" dirty="0"/>
              <a:t>The Judicature Act </a:t>
            </a:r>
            <a:r>
              <a:rPr lang="en-GB" b="1" dirty="0"/>
              <a:t>section 3</a:t>
            </a:r>
            <a:r>
              <a:rPr lang="en-GB" dirty="0"/>
              <a:t> recognizes customary laws as forming part of the Laws of Kenya in so far as they are not repugnant to justice and morality. </a:t>
            </a:r>
          </a:p>
          <a:p>
            <a:pPr algn="just"/>
            <a:endParaRPr lang="en-GB" dirty="0"/>
          </a:p>
          <a:p>
            <a:pPr algn="just"/>
            <a:r>
              <a:rPr lang="en-GB" dirty="0"/>
              <a:t>The Marriage Act, 2014, legislated customary marriages under Part V. </a:t>
            </a:r>
          </a:p>
          <a:p>
            <a:pPr algn="just"/>
            <a:endParaRPr lang="en-GB" dirty="0"/>
          </a:p>
          <a:p>
            <a:pPr algn="just"/>
            <a:r>
              <a:rPr lang="en-GB" b="1" dirty="0"/>
              <a:t>section 51</a:t>
            </a:r>
            <a:r>
              <a:rPr lang="en-GB" dirty="0"/>
              <a:t> of the Evidence Act dictates that opinions of persons who are likely to know the existence of any general customs or rights are admissible where a court is required to form an opinion of existence of such rights or customs.</a:t>
            </a:r>
          </a:p>
          <a:p>
            <a:endParaRPr lang="en-US" dirty="0"/>
          </a:p>
        </p:txBody>
      </p:sp>
      <p:sp>
        <p:nvSpPr>
          <p:cNvPr id="3" name="Title 2"/>
          <p:cNvSpPr>
            <a:spLocks noGrp="1"/>
          </p:cNvSpPr>
          <p:nvPr>
            <p:ph type="title"/>
          </p:nvPr>
        </p:nvSpPr>
        <p:spPr/>
        <p:txBody>
          <a:bodyPr>
            <a:normAutofit fontScale="90000"/>
          </a:bodyPr>
          <a:lstStyle/>
          <a:p>
            <a:pPr algn="ctr"/>
            <a:r>
              <a:rPr lang="en-GB" sz="4400" b="1" dirty="0"/>
              <a:t>Is this type of marriage is repugnant to the Constitution?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GB" dirty="0"/>
              <a:t>General customs or rights are defined in </a:t>
            </a:r>
            <a:r>
              <a:rPr lang="en-GB" b="1" dirty="0"/>
              <a:t>section 52(2)</a:t>
            </a:r>
            <a:r>
              <a:rPr lang="en-GB" dirty="0"/>
              <a:t> of the Evidence Act to include customs or rights common to any desirable class of persons. </a:t>
            </a:r>
          </a:p>
          <a:p>
            <a:pPr algn="just">
              <a:buNone/>
            </a:pPr>
            <a:endParaRPr lang="en-GB" dirty="0"/>
          </a:p>
          <a:p>
            <a:pPr algn="just"/>
            <a:r>
              <a:rPr lang="en-GB" b="1" dirty="0"/>
              <a:t>Rule 64</a:t>
            </a:r>
            <a:r>
              <a:rPr lang="en-GB" dirty="0"/>
              <a:t> of the Probate and Administrative Rules makes provisions for the application of African Customary Law</a:t>
            </a:r>
          </a:p>
          <a:p>
            <a:pPr>
              <a:buNone/>
            </a:pPr>
            <a:endParaRPr lang="en-US" dirty="0"/>
          </a:p>
        </p:txBody>
      </p:sp>
      <p:sp>
        <p:nvSpPr>
          <p:cNvPr id="3" name="Title 2"/>
          <p:cNvSpPr>
            <a:spLocks noGrp="1"/>
          </p:cNvSpPr>
          <p:nvPr>
            <p:ph type="title"/>
          </p:nvPr>
        </p:nvSpPr>
        <p:spPr/>
        <p:txBody>
          <a:bodyPr>
            <a:normAutofit fontScale="90000"/>
          </a:bodyPr>
          <a:lstStyle/>
          <a:p>
            <a:pPr algn="ctr"/>
            <a:r>
              <a:rPr lang="en-GB" sz="4000" b="1" dirty="0"/>
              <a:t>Is this type of marriage is repugnant to the Constitution?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486400"/>
          </a:xfrm>
        </p:spPr>
        <p:txBody>
          <a:bodyPr>
            <a:normAutofit/>
          </a:bodyPr>
          <a:lstStyle/>
          <a:p>
            <a:pPr>
              <a:buNone/>
            </a:pPr>
            <a:endParaRPr lang="en-GB" b="1" dirty="0">
              <a:solidFill>
                <a:schemeClr val="bg1"/>
              </a:solidFill>
            </a:endParaRPr>
          </a:p>
          <a:p>
            <a:pPr>
              <a:buNone/>
            </a:pPr>
            <a:r>
              <a:rPr lang="en-GB" sz="3200" b="1" dirty="0">
                <a:solidFill>
                  <a:schemeClr val="bg1"/>
                </a:solidFill>
              </a:rPr>
              <a:t>“No, I don’t carry things on my head. That is a woman’s duty and nothing to do with me. I became a man and that is all. Why should I assume women’s work anymore?”</a:t>
            </a:r>
          </a:p>
          <a:p>
            <a:pPr>
              <a:buNone/>
            </a:pPr>
            <a:endParaRPr lang="en-US" sz="3200" dirty="0">
              <a:solidFill>
                <a:schemeClr val="bg1"/>
              </a:solidFill>
            </a:endParaRPr>
          </a:p>
          <a:p>
            <a:pPr>
              <a:buNone/>
            </a:pPr>
            <a:r>
              <a:rPr lang="en-US" dirty="0"/>
              <a:t>				- Regina Smith, ‘Woman to woman 		marriage among the Nandi in Kenya’(1980)</a:t>
            </a:r>
          </a:p>
        </p:txBody>
      </p:sp>
      <p:sp>
        <p:nvSpPr>
          <p:cNvPr id="3" name="Title 2"/>
          <p:cNvSpPr>
            <a:spLocks noGrp="1"/>
          </p:cNvSpPr>
          <p:nvPr>
            <p:ph type="title"/>
          </p:nvPr>
        </p:nvSpPr>
        <p:spPr>
          <a:xfrm>
            <a:off x="457200" y="152400"/>
            <a:ext cx="8229600" cy="533400"/>
          </a:xfrm>
        </p:spPr>
        <p:txBody>
          <a:bodyPr>
            <a:normAutofit fontScale="90000"/>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Eugene </a:t>
            </a:r>
            <a:r>
              <a:rPr lang="en-GB" dirty="0" err="1"/>
              <a:t>Cotran’s</a:t>
            </a:r>
            <a:r>
              <a:rPr lang="en-GB" dirty="0"/>
              <a:t> Book, Restatement of African Law, Marriage and Divorce, authoritatively recorded a well-researched treatise on Law, Marriage and Divorce.</a:t>
            </a:r>
          </a:p>
          <a:p>
            <a:pPr>
              <a:buNone/>
            </a:pPr>
            <a:endParaRPr lang="en-GB" dirty="0"/>
          </a:p>
          <a:p>
            <a:r>
              <a:rPr lang="en-GB" dirty="0"/>
              <a:t>The contents of the book have guided many judgements about woman to woman marriage as well as customary laws on marriages in general.</a:t>
            </a:r>
          </a:p>
          <a:p>
            <a:pPr>
              <a:buNone/>
            </a:pPr>
            <a:endParaRPr lang="en-GB" dirty="0"/>
          </a:p>
          <a:p>
            <a:endParaRPr lang="en-US" dirty="0"/>
          </a:p>
        </p:txBody>
      </p:sp>
      <p:sp>
        <p:nvSpPr>
          <p:cNvPr id="3" name="Title 2"/>
          <p:cNvSpPr>
            <a:spLocks noGrp="1"/>
          </p:cNvSpPr>
          <p:nvPr>
            <p:ph type="title"/>
          </p:nvPr>
        </p:nvSpPr>
        <p:spPr/>
        <p:txBody>
          <a:bodyPr>
            <a:noAutofit/>
          </a:bodyPr>
          <a:lstStyle/>
          <a:p>
            <a:r>
              <a:rPr lang="en-GB" sz="2600" b="1" dirty="0"/>
              <a:t>Are the rights and obligations obtaining in a woman to woman marriages are actionable under Kenyan law?</a:t>
            </a:r>
            <a:endParaRPr lang="en-US" sz="26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144</TotalTime>
  <Words>1834</Words>
  <Application>Microsoft Office PowerPoint</Application>
  <PresentationFormat>On-screen Show (4:3)</PresentationFormat>
  <Paragraphs>130</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Constantia</vt:lpstr>
      <vt:lpstr>Wingdings</vt:lpstr>
      <vt:lpstr>Wingdings 2</vt:lpstr>
      <vt:lpstr>Paper</vt:lpstr>
      <vt:lpstr>           Adjudication of Woman to Woman Marriage in Kenya </vt:lpstr>
      <vt:lpstr>PowerPoint Presentation</vt:lpstr>
      <vt:lpstr>What is woman to woman marriage?</vt:lpstr>
      <vt:lpstr>What communities practice woman to woman marriages?</vt:lpstr>
      <vt:lpstr>Is this type of marriage is repugnant to the Constitution?</vt:lpstr>
      <vt:lpstr>Is this type of marriage is repugnant to the Constitution?</vt:lpstr>
      <vt:lpstr>Is this type of marriage is repugnant to the Constitution?</vt:lpstr>
      <vt:lpstr>PowerPoint Presentation</vt:lpstr>
      <vt:lpstr>Are the rights and obligations obtaining in a woman to woman marriages are actionable under Kenyan law?</vt:lpstr>
      <vt:lpstr>Case law</vt:lpstr>
      <vt:lpstr>Case law…</vt:lpstr>
      <vt:lpstr>Test of validity of a woman to woman marriage…</vt:lpstr>
      <vt:lpstr>Shortcomings for the younger wife..</vt:lpstr>
      <vt:lpstr>Shortcomings for the younger wife…</vt:lpstr>
      <vt:lpstr>Case law on shortcomings of the younger wife..</vt:lpstr>
      <vt:lpstr>Case law on shortcomings of the younger wife..</vt:lpstr>
      <vt:lpstr>The court's position</vt:lpstr>
      <vt:lpstr>The court's position…</vt:lpstr>
      <vt:lpstr>The court's position…</vt:lpstr>
      <vt:lpstr>Other dispute resolution options..</vt:lpstr>
      <vt:lpstr>PowerPoint Presentation</vt:lpstr>
      <vt:lpstr>The way forward..</vt:lpstr>
      <vt:lpstr>The way forward…</vt:lpstr>
      <vt:lpstr>The way forward..</vt:lpstr>
      <vt:lpstr>The way forward….</vt:lpstr>
      <vt:lpstr>The way forward…</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Adjudication of Woman to Woman Marriage in Kenya</dc:title>
  <dc:creator>Roselyne Kabata</dc:creator>
  <cp:keywords>Research Assignment</cp:keywords>
  <cp:lastModifiedBy>Reviewer</cp:lastModifiedBy>
  <cp:revision>53</cp:revision>
  <dcterms:created xsi:type="dcterms:W3CDTF">2017-09-12T10:13:27Z</dcterms:created>
  <dcterms:modified xsi:type="dcterms:W3CDTF">2017-09-13T12:06:42Z</dcterms:modified>
</cp:coreProperties>
</file>