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4"/>
  </p:sldMasterIdLst>
  <p:notesMasterIdLst>
    <p:notesMasterId r:id="rId6"/>
  </p:notesMasterIdLst>
  <p:sldIdLst>
    <p:sldId id="257"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1053"/>
    <a:srgbClr val="511C6C"/>
    <a:srgbClr val="002F46"/>
    <a:srgbClr val="5698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D3A291-64C1-4A24-A88D-D749FB687718}" v="6" dt="2024-11-18T08:33:05.1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09" autoAdjust="0"/>
    <p:restoredTop sz="92857" autoAdjust="0"/>
  </p:normalViewPr>
  <p:slideViewPr>
    <p:cSldViewPr snapToGrid="0" snapToObjects="1">
      <p:cViewPr varScale="1">
        <p:scale>
          <a:sx n="72" d="100"/>
          <a:sy n="72" d="100"/>
        </p:scale>
        <p:origin x="3156" y="54"/>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116" d="100"/>
          <a:sy n="116" d="100"/>
        </p:scale>
        <p:origin x="270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n, Celine" userId="69968826-730d-4a1b-b903-83d7d5d850b3" providerId="ADAL" clId="{55D3A291-64C1-4A24-A88D-D749FB687718}"/>
    <pc:docChg chg="undo custSel modSld">
      <pc:chgData name="Tan, Celine" userId="69968826-730d-4a1b-b903-83d7d5d850b3" providerId="ADAL" clId="{55D3A291-64C1-4A24-A88D-D749FB687718}" dt="2024-11-18T08:33:31.321" v="145" actId="1076"/>
      <pc:docMkLst>
        <pc:docMk/>
      </pc:docMkLst>
      <pc:sldChg chg="addSp delSp modSp mod">
        <pc:chgData name="Tan, Celine" userId="69968826-730d-4a1b-b903-83d7d5d850b3" providerId="ADAL" clId="{55D3A291-64C1-4A24-A88D-D749FB687718}" dt="2024-11-18T08:33:31.321" v="145" actId="1076"/>
        <pc:sldMkLst>
          <pc:docMk/>
          <pc:sldMk cId="1004343416" sldId="257"/>
        </pc:sldMkLst>
        <pc:spChg chg="add del mod">
          <ac:chgData name="Tan, Celine" userId="69968826-730d-4a1b-b903-83d7d5d850b3" providerId="ADAL" clId="{55D3A291-64C1-4A24-A88D-D749FB687718}" dt="2024-11-18T08:30:23.352" v="45" actId="478"/>
          <ac:spMkLst>
            <pc:docMk/>
            <pc:sldMk cId="1004343416" sldId="257"/>
            <ac:spMk id="2" creationId="{A8FFD396-DCCE-A10D-E039-BE26BCC3A13B}"/>
          </ac:spMkLst>
        </pc:spChg>
        <pc:spChg chg="mod">
          <ac:chgData name="Tan, Celine" userId="69968826-730d-4a1b-b903-83d7d5d850b3" providerId="ADAL" clId="{55D3A291-64C1-4A24-A88D-D749FB687718}" dt="2024-11-18T08:03:44.481" v="27" actId="114"/>
          <ac:spMkLst>
            <pc:docMk/>
            <pc:sldMk cId="1004343416" sldId="257"/>
            <ac:spMk id="3" creationId="{564213BA-8CA4-4904-1C9E-9E308F4079B9}"/>
          </ac:spMkLst>
        </pc:spChg>
        <pc:spChg chg="mod">
          <ac:chgData name="Tan, Celine" userId="69968826-730d-4a1b-b903-83d7d5d850b3" providerId="ADAL" clId="{55D3A291-64C1-4A24-A88D-D749FB687718}" dt="2024-11-18T08:32:48.683" v="142" actId="20577"/>
          <ac:spMkLst>
            <pc:docMk/>
            <pc:sldMk cId="1004343416" sldId="257"/>
            <ac:spMk id="16" creationId="{E2AA2FA1-E001-628C-B2CD-EE69D1942E43}"/>
          </ac:spMkLst>
        </pc:spChg>
        <pc:spChg chg="mod">
          <ac:chgData name="Tan, Celine" userId="69968826-730d-4a1b-b903-83d7d5d850b3" providerId="ADAL" clId="{55D3A291-64C1-4A24-A88D-D749FB687718}" dt="2024-11-18T08:04:24.856" v="40" actId="14100"/>
          <ac:spMkLst>
            <pc:docMk/>
            <pc:sldMk cId="1004343416" sldId="257"/>
            <ac:spMk id="17" creationId="{07AD52EE-A586-4568-4C49-AFC0F63F6927}"/>
          </ac:spMkLst>
        </pc:spChg>
        <pc:spChg chg="mod">
          <ac:chgData name="Tan, Celine" userId="69968826-730d-4a1b-b903-83d7d5d850b3" providerId="ADAL" clId="{55D3A291-64C1-4A24-A88D-D749FB687718}" dt="2024-11-18T08:33:11.466" v="143" actId="14100"/>
          <ac:spMkLst>
            <pc:docMk/>
            <pc:sldMk cId="1004343416" sldId="257"/>
            <ac:spMk id="18" creationId="{485EC1C9-E112-B35A-6E83-712C371E0C0C}"/>
          </ac:spMkLst>
        </pc:spChg>
        <pc:spChg chg="mod">
          <ac:chgData name="Tan, Celine" userId="69968826-730d-4a1b-b903-83d7d5d850b3" providerId="ADAL" clId="{55D3A291-64C1-4A24-A88D-D749FB687718}" dt="2024-11-18T08:32:00.506" v="68" actId="1076"/>
          <ac:spMkLst>
            <pc:docMk/>
            <pc:sldMk cId="1004343416" sldId="257"/>
            <ac:spMk id="35" creationId="{F9F77D29-DC14-7E35-6F66-01F7FCFCD97D}"/>
          </ac:spMkLst>
        </pc:spChg>
        <pc:spChg chg="mod">
          <ac:chgData name="Tan, Celine" userId="69968826-730d-4a1b-b903-83d7d5d850b3" providerId="ADAL" clId="{55D3A291-64C1-4A24-A88D-D749FB687718}" dt="2024-11-18T08:31:48.262" v="66" actId="1076"/>
          <ac:spMkLst>
            <pc:docMk/>
            <pc:sldMk cId="1004343416" sldId="257"/>
            <ac:spMk id="36" creationId="{D45A4322-32E0-A841-9CE8-4015C2674B62}"/>
          </ac:spMkLst>
        </pc:spChg>
        <pc:picChg chg="mod">
          <ac:chgData name="Tan, Celine" userId="69968826-730d-4a1b-b903-83d7d5d850b3" providerId="ADAL" clId="{55D3A291-64C1-4A24-A88D-D749FB687718}" dt="2024-11-18T08:04:26.644" v="41" actId="1076"/>
          <ac:picMkLst>
            <pc:docMk/>
            <pc:sldMk cId="1004343416" sldId="257"/>
            <ac:picMk id="4" creationId="{9F0DB496-577D-FC74-04B8-C83CFDC2C0B3}"/>
          </ac:picMkLst>
        </pc:picChg>
        <pc:picChg chg="add del mod">
          <ac:chgData name="Tan, Celine" userId="69968826-730d-4a1b-b903-83d7d5d850b3" providerId="ADAL" clId="{55D3A291-64C1-4A24-A88D-D749FB687718}" dt="2024-11-18T08:30:46.104" v="58" actId="14100"/>
          <ac:picMkLst>
            <pc:docMk/>
            <pc:sldMk cId="1004343416" sldId="257"/>
            <ac:picMk id="6" creationId="{41097AC6-3BD0-1327-107D-4B070A751FD0}"/>
          </ac:picMkLst>
        </pc:picChg>
        <pc:picChg chg="add del">
          <ac:chgData name="Tan, Celine" userId="69968826-730d-4a1b-b903-83d7d5d850b3" providerId="ADAL" clId="{55D3A291-64C1-4A24-A88D-D749FB687718}" dt="2024-11-18T08:31:29.577" v="60" actId="478"/>
          <ac:picMkLst>
            <pc:docMk/>
            <pc:sldMk cId="1004343416" sldId="257"/>
            <ac:picMk id="7" creationId="{9D29D596-DCE2-45BD-6D90-5D518C77ED15}"/>
          </ac:picMkLst>
        </pc:picChg>
        <pc:picChg chg="mod">
          <ac:chgData name="Tan, Celine" userId="69968826-730d-4a1b-b903-83d7d5d850b3" providerId="ADAL" clId="{55D3A291-64C1-4A24-A88D-D749FB687718}" dt="2024-11-18T08:04:29.667" v="42" actId="14100"/>
          <ac:picMkLst>
            <pc:docMk/>
            <pc:sldMk cId="1004343416" sldId="257"/>
            <ac:picMk id="8" creationId="{5BBEB708-395E-991C-6999-A121027998E4}"/>
          </ac:picMkLst>
        </pc:picChg>
        <pc:picChg chg="add mod">
          <ac:chgData name="Tan, Celine" userId="69968826-730d-4a1b-b903-83d7d5d850b3" providerId="ADAL" clId="{55D3A291-64C1-4A24-A88D-D749FB687718}" dt="2024-11-18T08:33:27.705" v="144" actId="1076"/>
          <ac:picMkLst>
            <pc:docMk/>
            <pc:sldMk cId="1004343416" sldId="257"/>
            <ac:picMk id="11" creationId="{2EB41955-DE6C-651D-7BB3-5C632E1501A0}"/>
          </ac:picMkLst>
        </pc:picChg>
        <pc:picChg chg="mod">
          <ac:chgData name="Tan, Celine" userId="69968826-730d-4a1b-b903-83d7d5d850b3" providerId="ADAL" clId="{55D3A291-64C1-4A24-A88D-D749FB687718}" dt="2024-11-18T08:33:31.321" v="145" actId="1076"/>
          <ac:picMkLst>
            <pc:docMk/>
            <pc:sldMk cId="1004343416" sldId="257"/>
            <ac:picMk id="15" creationId="{D002CB47-DEBF-F5AF-F2B0-B9CBC91A858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5F47FF-D22D-0040-B82F-9C3166FAE60D}" type="datetimeFigureOut">
              <a:rPr lang="en-US" smtClean="0"/>
              <a:t>11/18/2024</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7F7DCD-D94B-5F45-8777-46A80F773FBF}" type="slidenum">
              <a:rPr lang="en-US" smtClean="0"/>
              <a:t>‹#›</a:t>
            </a:fld>
            <a:endParaRPr lang="en-US"/>
          </a:p>
        </p:txBody>
      </p:sp>
    </p:spTree>
    <p:extLst>
      <p:ext uri="{BB962C8B-B14F-4D97-AF65-F5344CB8AC3E}">
        <p14:creationId xmlns:p14="http://schemas.microsoft.com/office/powerpoint/2010/main" val="411696187"/>
      </p:ext>
    </p:extLst>
  </p:cSld>
  <p:clrMap bg1="lt1" tx1="dk1" bg2="lt2" tx2="dk2" accent1="accent1" accent2="accent2" accent3="accent3" accent4="accent4" accent5="accent5" accent6="accent6" hlink="hlink" folHlink="folHlink"/>
  <p:notesStyle>
    <a:lvl1pPr marL="0" algn="l" defTabSz="914235" rtl="0" eaLnBrk="1" latinLnBrk="0" hangingPunct="1">
      <a:defRPr sz="1200" kern="1200">
        <a:solidFill>
          <a:schemeClr val="tx1"/>
        </a:solidFill>
        <a:latin typeface="+mn-lt"/>
        <a:ea typeface="+mn-ea"/>
        <a:cs typeface="+mn-cs"/>
      </a:defRPr>
    </a:lvl1pPr>
    <a:lvl2pPr marL="457117" algn="l" defTabSz="914235" rtl="0" eaLnBrk="1" latinLnBrk="0" hangingPunct="1">
      <a:defRPr sz="1200" kern="1200">
        <a:solidFill>
          <a:schemeClr val="tx1"/>
        </a:solidFill>
        <a:latin typeface="+mn-lt"/>
        <a:ea typeface="+mn-ea"/>
        <a:cs typeface="+mn-cs"/>
      </a:defRPr>
    </a:lvl2pPr>
    <a:lvl3pPr marL="914235" algn="l" defTabSz="914235" rtl="0" eaLnBrk="1" latinLnBrk="0" hangingPunct="1">
      <a:defRPr sz="1200" kern="1200">
        <a:solidFill>
          <a:schemeClr val="tx1"/>
        </a:solidFill>
        <a:latin typeface="+mn-lt"/>
        <a:ea typeface="+mn-ea"/>
        <a:cs typeface="+mn-cs"/>
      </a:defRPr>
    </a:lvl3pPr>
    <a:lvl4pPr marL="1371353" algn="l" defTabSz="914235" rtl="0" eaLnBrk="1" latinLnBrk="0" hangingPunct="1">
      <a:defRPr sz="1200" kern="1200">
        <a:solidFill>
          <a:schemeClr val="tx1"/>
        </a:solidFill>
        <a:latin typeface="+mn-lt"/>
        <a:ea typeface="+mn-ea"/>
        <a:cs typeface="+mn-cs"/>
      </a:defRPr>
    </a:lvl4pPr>
    <a:lvl5pPr marL="1828470" algn="l" defTabSz="914235" rtl="0" eaLnBrk="1" latinLnBrk="0" hangingPunct="1">
      <a:defRPr sz="1200" kern="1200">
        <a:solidFill>
          <a:schemeClr val="tx1"/>
        </a:solidFill>
        <a:latin typeface="+mn-lt"/>
        <a:ea typeface="+mn-ea"/>
        <a:cs typeface="+mn-cs"/>
      </a:defRPr>
    </a:lvl5pPr>
    <a:lvl6pPr marL="2285588" algn="l" defTabSz="914235" rtl="0" eaLnBrk="1" latinLnBrk="0" hangingPunct="1">
      <a:defRPr sz="1200" kern="1200">
        <a:solidFill>
          <a:schemeClr val="tx1"/>
        </a:solidFill>
        <a:latin typeface="+mn-lt"/>
        <a:ea typeface="+mn-ea"/>
        <a:cs typeface="+mn-cs"/>
      </a:defRPr>
    </a:lvl6pPr>
    <a:lvl7pPr marL="2742705" algn="l" defTabSz="914235" rtl="0" eaLnBrk="1" latinLnBrk="0" hangingPunct="1">
      <a:defRPr sz="1200" kern="1200">
        <a:solidFill>
          <a:schemeClr val="tx1"/>
        </a:solidFill>
        <a:latin typeface="+mn-lt"/>
        <a:ea typeface="+mn-ea"/>
        <a:cs typeface="+mn-cs"/>
      </a:defRPr>
    </a:lvl7pPr>
    <a:lvl8pPr marL="3199823" algn="l" defTabSz="914235" rtl="0" eaLnBrk="1" latinLnBrk="0" hangingPunct="1">
      <a:defRPr sz="1200" kern="1200">
        <a:solidFill>
          <a:schemeClr val="tx1"/>
        </a:solidFill>
        <a:latin typeface="+mn-lt"/>
        <a:ea typeface="+mn-ea"/>
        <a:cs typeface="+mn-cs"/>
      </a:defRPr>
    </a:lvl8pPr>
    <a:lvl9pPr marL="3656940" algn="l" defTabSz="91423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7F7DCD-D94B-5F45-8777-46A80F773FBF}" type="slidenum">
              <a:rPr lang="en-US" smtClean="0"/>
              <a:t>1</a:t>
            </a:fld>
            <a:endParaRPr lang="en-US"/>
          </a:p>
        </p:txBody>
      </p:sp>
    </p:spTree>
    <p:extLst>
      <p:ext uri="{BB962C8B-B14F-4D97-AF65-F5344CB8AC3E}">
        <p14:creationId xmlns:p14="http://schemas.microsoft.com/office/powerpoint/2010/main" val="2169303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3_Events_Poster_1">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217833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5597909"/>
      </p:ext>
    </p:extLst>
  </p:cSld>
  <p:clrMap bg1="lt1" tx1="dk1" bg2="lt2" tx2="dk2" accent1="accent1" accent2="accent2" accent3="accent3" accent4="accent4" accent5="accent5" accent6="accent6" hlink="hlink" folHlink="folHlink"/>
  <p:sldLayoutIdLst>
    <p:sldLayoutId id="2147483728"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svg"/><Relationship Id="rId13" Type="http://schemas.openxmlformats.org/officeDocument/2006/relationships/image" Target="../media/image8.png"/><Relationship Id="rId3" Type="http://schemas.openxmlformats.org/officeDocument/2006/relationships/hyperlink" Target="https://eur01.safelinks.protection.outlook.com/?url=https%3A%2F%2Fwww.law.utoronto.ca%2Ffaculty-staff%2Ffull-time-faculty%2Fdavid-schneiderman&amp;data=05%7C02%7CSwasha.Fernando.1%40warwick.ac.uk%7C89081761256b442d1dc408dd059926c1%7C09bacfbd47ef446592653546f2eaf6bc%7C0%7C0%7C638672880275611855%7CUnknown%7CTWFpbGZsb3d8eyJFbXB0eU1hcGkiOnRydWUsIlYiOiIwLjAuMDAwMCIsIlAiOiJXaW4zMiIsIkFOIjoiTWFpbCIsIldUIjoyfQ%3D%3D%7C0%7C%7C%7C&amp;sdata=Dc1eJsdnIQ5pD4PpLmqasefI0k4W6yixTHZSCC%2BWC8M%3D&amp;reserved=0" TargetMode="External"/><Relationship Id="rId7" Type="http://schemas.openxmlformats.org/officeDocument/2006/relationships/image" Target="../media/image3.png"/><Relationship Id="rId12" Type="http://schemas.openxmlformats.org/officeDocument/2006/relationships/hyperlink" Target="https://warwick.ac.uk/fac/soc/law/research/centres/globe/ielcollective/newsevents/events/?calendarItem=8ac672c5932a146501933e608b8a55c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svg"/><Relationship Id="rId11" Type="http://schemas.openxmlformats.org/officeDocument/2006/relationships/image" Target="../media/image7.jp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hyperlink" Target="https://eur01.safelinks.protection.outlook.com/?url=https%3A%2F%2Fwww.law.utoronto.ca%2Ffaculty-staff%2Ffull-time-faculty%2Fdavid-schneiderman&amp;data=05%7C02%7CCeline.Tan%40warwick.ac.uk%7Ccd17e25d834349f2a9c108dd04af27a8%7C09bacfbd47ef446592653546f2eaf6bc%7C0%7C0%7C638671872534012243%7CUnknown%7CTWFpbGZsb3d8eyJFbXB0eU1hcGkiOnRydWUsIlYiOiIwLjAuMDAwMCIsIlAiOiJXaW4zMiIsIkFOIjoiTWFpbCIsIldUIjoyfQ%3D%3D%7C0%7C%7C%7C&amp;sdata=pVS8z80L1X1mxcMpmrkx%2FW9e6LgnJw%2FGwZwVqUu8HB4%3D&amp;reserved=0" TargetMode="External"/><Relationship Id="rId9" Type="http://schemas.openxmlformats.org/officeDocument/2006/relationships/image" Target="../media/image5.png"/><Relationship Id="rId14" Type="http://schemas.openxmlformats.org/officeDocument/2006/relationships/image" Target="../media/image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1">
            <a:extLst>
              <a:ext uri="{FF2B5EF4-FFF2-40B4-BE49-F238E27FC236}">
                <a16:creationId xmlns:a16="http://schemas.microsoft.com/office/drawing/2014/main" id="{A8FFD396-DCCE-A10D-E039-BE26BCC3A13B}"/>
              </a:ext>
            </a:extLst>
          </p:cNvPr>
          <p:cNvSpPr txBox="1">
            <a:spLocks/>
          </p:cNvSpPr>
          <p:nvPr/>
        </p:nvSpPr>
        <p:spPr>
          <a:xfrm>
            <a:off x="194451" y="158526"/>
            <a:ext cx="4333057" cy="1512915"/>
          </a:xfrm>
          <a:prstGeom prst="rect">
            <a:avLst/>
          </a:prstGeom>
        </p:spPr>
        <p:txBody>
          <a:bodyPr wrap="square" anchor="b">
            <a:spAutoFit/>
          </a:bodyPr>
          <a:lstStyle>
            <a:lvl1pPr marL="0" indent="0" algn="l" defTabSz="685800" rtl="0" eaLnBrk="1" latinLnBrk="0" hangingPunct="1">
              <a:lnSpc>
                <a:spcPct val="90000"/>
              </a:lnSpc>
              <a:spcBef>
                <a:spcPts val="750"/>
              </a:spcBef>
              <a:buFont typeface="Arial" panose="020B0604020202020204" pitchFamily="34" charset="0"/>
              <a:buNone/>
              <a:defRPr sz="4714" b="1" i="0" kern="1200">
                <a:solidFill>
                  <a:srgbClr val="3C1053"/>
                </a:solidFill>
                <a:latin typeface="Calibri" panose="020F0502020204030204" pitchFamily="34" charset="0"/>
                <a:ea typeface="+mn-ea"/>
                <a:cs typeface="Calibri" panose="020F0502020204030204" pitchFamily="34" charset="0"/>
              </a:defRPr>
            </a:lvl1pPr>
            <a:lvl2pPr marL="342907" indent="0" algn="l" defTabSz="685800" rtl="0" eaLnBrk="1" latinLnBrk="0" hangingPunct="1">
              <a:lnSpc>
                <a:spcPct val="90000"/>
              </a:lnSpc>
              <a:spcBef>
                <a:spcPts val="375"/>
              </a:spcBef>
              <a:buFont typeface="Arial" panose="020B0604020202020204" pitchFamily="34" charset="0"/>
              <a:buNone/>
              <a:defRPr sz="2286" kern="1200">
                <a:solidFill>
                  <a:schemeClr val="accent2"/>
                </a:solidFill>
                <a:latin typeface="+mn-lt"/>
                <a:ea typeface="+mn-ea"/>
                <a:cs typeface="+mn-cs"/>
              </a:defRPr>
            </a:lvl2pPr>
            <a:lvl3pPr marL="685814" indent="0" algn="l" defTabSz="685800" rtl="0" eaLnBrk="1" latinLnBrk="0" hangingPunct="1">
              <a:lnSpc>
                <a:spcPct val="90000"/>
              </a:lnSpc>
              <a:spcBef>
                <a:spcPts val="375"/>
              </a:spcBef>
              <a:buFont typeface="Arial" panose="020B0604020202020204" pitchFamily="34" charset="0"/>
              <a:buNone/>
              <a:defRPr sz="2286" kern="1200">
                <a:solidFill>
                  <a:schemeClr val="accent2"/>
                </a:solidFill>
                <a:latin typeface="+mn-lt"/>
                <a:ea typeface="+mn-ea"/>
                <a:cs typeface="+mn-cs"/>
              </a:defRPr>
            </a:lvl3pPr>
            <a:lvl4pPr marL="1028721" indent="0" algn="l" defTabSz="685800" rtl="0" eaLnBrk="1" latinLnBrk="0" hangingPunct="1">
              <a:lnSpc>
                <a:spcPct val="90000"/>
              </a:lnSpc>
              <a:spcBef>
                <a:spcPts val="375"/>
              </a:spcBef>
              <a:buFont typeface="Arial" panose="020B0604020202020204" pitchFamily="34" charset="0"/>
              <a:buNone/>
              <a:defRPr sz="2286" kern="1200">
                <a:solidFill>
                  <a:schemeClr val="accent2"/>
                </a:solidFill>
                <a:latin typeface="+mn-lt"/>
                <a:ea typeface="+mn-ea"/>
                <a:cs typeface="+mn-cs"/>
              </a:defRPr>
            </a:lvl4pPr>
            <a:lvl5pPr marL="1371627" indent="0" algn="l" defTabSz="685800" rtl="0" eaLnBrk="1" latinLnBrk="0" hangingPunct="1">
              <a:lnSpc>
                <a:spcPct val="90000"/>
              </a:lnSpc>
              <a:spcBef>
                <a:spcPts val="375"/>
              </a:spcBef>
              <a:buFont typeface="Arial" panose="020B0604020202020204" pitchFamily="34" charset="0"/>
              <a:buNone/>
              <a:defRPr sz="2286" kern="1200">
                <a:solidFill>
                  <a:schemeClr val="accent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400" dirty="0">
                <a:latin typeface="Aptos" panose="020B0004020202020204" pitchFamily="34" charset="0"/>
              </a:rPr>
              <a:t>Manuscript Discussion: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2400" dirty="0">
                <a:latin typeface="Aptos" panose="020B0004020202020204" pitchFamily="34" charset="0"/>
              </a:rPr>
              <a:t>The Facade of Development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000" dirty="0">
              <a:latin typeface="Aptos" panose="020B0004020202020204" pitchFamily="34" charset="0"/>
            </a:endParaRPr>
          </a:p>
          <a:p>
            <a:pPr>
              <a:spcBef>
                <a:spcPts val="0"/>
              </a:spcBef>
            </a:pPr>
            <a:r>
              <a:rPr lang="en-GB" sz="1900" dirty="0">
                <a:latin typeface="Aptos" panose="020B0004020202020204" pitchFamily="34" charset="0"/>
              </a:rPr>
              <a:t>Professor David Schneiderman, </a:t>
            </a:r>
          </a:p>
          <a:p>
            <a:pPr>
              <a:spcBef>
                <a:spcPts val="0"/>
              </a:spcBef>
            </a:pPr>
            <a:r>
              <a:rPr lang="en-GB" sz="1900" dirty="0">
                <a:latin typeface="Aptos" panose="020B0004020202020204" pitchFamily="34" charset="0"/>
              </a:rPr>
              <a:t>Faculty of Law, University of Toronto</a:t>
            </a:r>
          </a:p>
        </p:txBody>
      </p:sp>
      <p:sp>
        <p:nvSpPr>
          <p:cNvPr id="3" name="Text Placeholder 24">
            <a:extLst>
              <a:ext uri="{FF2B5EF4-FFF2-40B4-BE49-F238E27FC236}">
                <a16:creationId xmlns:a16="http://schemas.microsoft.com/office/drawing/2014/main" id="{564213BA-8CA4-4904-1C9E-9E308F4079B9}"/>
              </a:ext>
            </a:extLst>
          </p:cNvPr>
          <p:cNvSpPr txBox="1">
            <a:spLocks/>
          </p:cNvSpPr>
          <p:nvPr/>
        </p:nvSpPr>
        <p:spPr>
          <a:xfrm>
            <a:off x="132099" y="2920213"/>
            <a:ext cx="6583610" cy="5918030"/>
          </a:xfrm>
          <a:prstGeom prst="rect">
            <a:avLst/>
          </a:prstGeom>
        </p:spPr>
        <p:txBody>
          <a:bodyPr wrap="square">
            <a:spAutoFit/>
          </a:bodyPr>
          <a:lstStyle>
            <a:lvl1pPr marL="0" indent="0" algn="l" defTabSz="685800" rtl="0" eaLnBrk="1" latinLnBrk="0" hangingPunct="1">
              <a:lnSpc>
                <a:spcPct val="120000"/>
              </a:lnSpc>
              <a:spcBef>
                <a:spcPts val="0"/>
              </a:spcBef>
              <a:buFont typeface="Arial" panose="020B0604020202020204" pitchFamily="34" charset="0"/>
              <a:buNone/>
              <a:defRPr sz="1714"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spcAft>
                <a:spcPts val="50"/>
              </a:spcAft>
            </a:pPr>
            <a:endParaRPr lang="en-GB" sz="1200" b="1" dirty="0">
              <a:latin typeface="Aptos Display" panose="020B0004020202020204" pitchFamily="34" charset="0"/>
              <a:cs typeface="Calibri" panose="020F0502020204030204" pitchFamily="34" charset="0"/>
            </a:endParaRPr>
          </a:p>
          <a:p>
            <a:pPr algn="just">
              <a:lnSpc>
                <a:spcPct val="100000"/>
              </a:lnSpc>
              <a:spcAft>
                <a:spcPts val="50"/>
              </a:spcAft>
            </a:pPr>
            <a:r>
              <a:rPr lang="en-GB" sz="1200" b="1" dirty="0">
                <a:latin typeface="Aptos" panose="020B0004020202020204" pitchFamily="34" charset="0"/>
                <a:cs typeface="Calibri" panose="020F0502020204030204" pitchFamily="34" charset="0"/>
              </a:rPr>
              <a:t>About the Event: </a:t>
            </a:r>
            <a:r>
              <a:rPr lang="en-GB" sz="1200" b="0" i="0" u="sng" strike="noStrike" dirty="0">
                <a:solidFill>
                  <a:srgbClr val="0078D7"/>
                </a:solidFill>
                <a:effectLst/>
                <a:latin typeface="Aptos" panose="020B0004020202020204" pitchFamily="34" charset="0"/>
                <a:cs typeface="Calibri" panose="020F0502020204030204" pitchFamily="34" charset="0"/>
                <a:hlinkClick r:id="rId3" tooltip="Original URL:&#10;https://www.law.utoronto.ca/faculty-staff/full-time-faculty/david-schneiderman&#10;&#10;Click to follow link."/>
              </a:rPr>
              <a:t>Professor David Schneiderman</a:t>
            </a:r>
            <a:r>
              <a:rPr lang="en-GB" sz="1200" b="0" i="0" u="none" strike="noStrike" dirty="0">
                <a:solidFill>
                  <a:srgbClr val="212121"/>
                </a:solidFill>
                <a:effectLst/>
                <a:latin typeface="Aptos" panose="020B0004020202020204" pitchFamily="34" charset="0"/>
                <a:cs typeface="Calibri" panose="020F0502020204030204" pitchFamily="34" charset="0"/>
              </a:rPr>
              <a:t> will present a chapter from his forthcoming book, </a:t>
            </a:r>
            <a:r>
              <a:rPr lang="en-GB" sz="1200" b="0" i="1" u="none" strike="noStrike" dirty="0">
                <a:solidFill>
                  <a:srgbClr val="212121"/>
                </a:solidFill>
                <a:effectLst/>
                <a:latin typeface="Aptos" panose="020B0004020202020204" pitchFamily="34" charset="0"/>
                <a:cs typeface="Calibri" panose="020F0502020204030204" pitchFamily="34" charset="0"/>
              </a:rPr>
              <a:t>The Facade of Development.</a:t>
            </a:r>
            <a:endParaRPr lang="en-GB" sz="800" i="1" dirty="0">
              <a:solidFill>
                <a:srgbClr val="212121"/>
              </a:solidFill>
              <a:latin typeface="Aptos" panose="020B0004020202020204" pitchFamily="34" charset="0"/>
              <a:cs typeface="Calibri" panose="020F0502020204030204" pitchFamily="34" charset="0"/>
            </a:endParaRPr>
          </a:p>
          <a:p>
            <a:pPr algn="just">
              <a:lnSpc>
                <a:spcPct val="100000"/>
              </a:lnSpc>
              <a:spcAft>
                <a:spcPts val="50"/>
              </a:spcAft>
            </a:pPr>
            <a:br>
              <a:rPr lang="en-GB" sz="1200" b="0" i="0" u="none" strike="noStrike" dirty="0">
                <a:solidFill>
                  <a:srgbClr val="212121"/>
                </a:solidFill>
                <a:effectLst/>
                <a:latin typeface="Aptos" panose="020B0004020202020204" pitchFamily="34" charset="0"/>
                <a:cs typeface="Calibri" panose="020F0502020204030204" pitchFamily="34" charset="0"/>
              </a:rPr>
            </a:br>
            <a:r>
              <a:rPr lang="en-GB" sz="1200" b="1" dirty="0">
                <a:latin typeface="Aptos" panose="020B0004020202020204" pitchFamily="34" charset="0"/>
              </a:rPr>
              <a:t>Abstract: </a:t>
            </a:r>
          </a:p>
          <a:p>
            <a:pPr algn="just">
              <a:lnSpc>
                <a:spcPct val="100000"/>
              </a:lnSpc>
              <a:spcAft>
                <a:spcPts val="50"/>
              </a:spcAft>
            </a:pPr>
            <a:r>
              <a:rPr lang="en-GB" sz="1200" dirty="0">
                <a:latin typeface="Aptos" panose="020B0004020202020204" pitchFamily="34" charset="0"/>
              </a:rPr>
              <a:t>Can international investment law can contribute to economic development? Max Weber took care to distinguish legal from economic development. Rather than being merely epiphenomenal of markets and serving only the interests of market actors, Weber sought to carve out space for the autonomous development of law that was not designed merely to serve economic interests. Though it is tempting to read Weber – as have investment law professionals – as having mapped out a pathway for economic development that simply can be copied, Weber maintains that there are no law-like patterns or master narratives that can be adopted and transplanted elsewhere. By interrogating Weber’s methods more closely, we learn that investment law professionals should not be so quick as to inflate their ideal – improving development or promoting the rule of law by signing investment treaties – with the real. They should instead be more careful about expectations arising out of investment treaty commitments and more forthright about the precise object and purpose of the investment treaty disciplines. It is not about promoting development but about vindicating the interests of foreign investors. They must, in short, stop enchanting vulnerable populations with empty promises of economic development.</a:t>
            </a:r>
          </a:p>
          <a:p>
            <a:pPr algn="just"/>
            <a:endParaRPr lang="en-GB" sz="1200" b="0" i="0" u="none" strike="noStrike" dirty="0">
              <a:solidFill>
                <a:srgbClr val="212121"/>
              </a:solidFill>
              <a:effectLst/>
              <a:latin typeface="Aptos" panose="020B0004020202020204" pitchFamily="34" charset="0"/>
              <a:cs typeface="Calibri" panose="020F0502020204030204" pitchFamily="34" charset="0"/>
            </a:endParaRPr>
          </a:p>
          <a:p>
            <a:pPr algn="just">
              <a:lnSpc>
                <a:spcPct val="100000"/>
              </a:lnSpc>
            </a:pPr>
            <a:r>
              <a:rPr lang="en-GB" sz="1200" b="1" i="0" u="none" strike="noStrike" dirty="0">
                <a:solidFill>
                  <a:srgbClr val="212121"/>
                </a:solidFill>
                <a:effectLst/>
                <a:latin typeface="Aptos" panose="020B0004020202020204" pitchFamily="34" charset="0"/>
                <a:cs typeface="Calibri" panose="020F0502020204030204" pitchFamily="34" charset="0"/>
              </a:rPr>
              <a:t>About the Speaker:</a:t>
            </a:r>
          </a:p>
          <a:p>
            <a:pPr algn="just">
              <a:lnSpc>
                <a:spcPct val="100000"/>
              </a:lnSpc>
            </a:pPr>
            <a:r>
              <a:rPr lang="en-GB" sz="1200" b="0" i="0" u="sng" dirty="0">
                <a:solidFill>
                  <a:srgbClr val="0078D7"/>
                </a:solidFill>
                <a:effectLst/>
                <a:latin typeface="Aptos" panose="020B0004020202020204" pitchFamily="34" charset="0"/>
                <a:hlinkClick r:id="rId4" tooltip="https://eur01.safelinks.protection.outlook.com/?url=https%3A%2F%2Fwww.law.utoronto.ca%2Ffaculty-staff%2Ffull-time-faculty%2Fdavid-schneiderman&amp;data=05%7C02%7CCeline.Tan%40warwick.ac.uk%7Ccd17e25d834349f2a9c108dd04af27a8%7C09bacfbd47ef446592653546f2eaf6bc%7C0%7C0%7C638671872534012243%7CUnknown%7CTWFpbGZsb3d8eyJFbXB0eU1hcGkiOnRydWUsIlYiOiIwLjAuMDAwMCIsIlAiOiJXaW4zMiIsIkFOIjoiTWFpbCIsIldUIjoyfQ%3D%3D%7C0%7C%7C%7C&amp;sdata=pVS8z80L1X1mxcMpmrkx%2FW9e6LgnJw%2FGwZwVqUu8HB4%3D&amp;reserved=0"/>
              </a:rPr>
              <a:t>Professor David Schneiderman</a:t>
            </a:r>
            <a:r>
              <a:rPr lang="en-GB" sz="1200" b="0" i="0" u="sng" dirty="0">
                <a:solidFill>
                  <a:srgbClr val="0078D7"/>
                </a:solidFill>
                <a:effectLst/>
                <a:latin typeface="Aptos" panose="020B0004020202020204" pitchFamily="34" charset="0"/>
              </a:rPr>
              <a:t> </a:t>
            </a:r>
            <a:r>
              <a:rPr lang="en-GB" sz="1200" dirty="0">
                <a:latin typeface="Aptos" panose="020B0004020202020204" pitchFamily="34" charset="0"/>
              </a:rPr>
              <a:t>is Professor of Law and Political Science (courtesy) at the University of Toronto where he teaches courses on constitutional law and international investment law. He is the author of over 80 articles and book chapters and, in addition, the author or editor of over a dozen books, including </a:t>
            </a:r>
            <a:r>
              <a:rPr lang="en-GB" sz="1200" i="1" dirty="0">
                <a:latin typeface="Aptos" panose="020B0004020202020204" pitchFamily="34" charset="0"/>
              </a:rPr>
              <a:t>Constitutionalizing Economic Globalization: Investment Rules and Democracy's Promise </a:t>
            </a:r>
            <a:r>
              <a:rPr lang="en-GB" sz="1200" dirty="0">
                <a:latin typeface="Aptos" panose="020B0004020202020204" pitchFamily="34" charset="0"/>
              </a:rPr>
              <a:t>(Cambridge UP 2008), </a:t>
            </a:r>
            <a:r>
              <a:rPr lang="en-GB" sz="1200" i="1" dirty="0">
                <a:latin typeface="Aptos" panose="020B0004020202020204" pitchFamily="34" charset="0"/>
              </a:rPr>
              <a:t>Resisting Economic Globalization: Critical Theory and International Investment Law </a:t>
            </a:r>
            <a:r>
              <a:rPr lang="en-GB" sz="1200" dirty="0">
                <a:latin typeface="Aptos" panose="020B0004020202020204" pitchFamily="34" charset="0"/>
              </a:rPr>
              <a:t>(Palgrave 2013), </a:t>
            </a:r>
            <a:r>
              <a:rPr lang="en-GB" sz="1200" i="1" dirty="0">
                <a:latin typeface="Aptos" panose="020B0004020202020204" pitchFamily="34" charset="0"/>
              </a:rPr>
              <a:t>Investment Law’s Alibis: Colonialism, Imperialism, Debt and Development</a:t>
            </a:r>
            <a:r>
              <a:rPr lang="en-GB" sz="1200" dirty="0">
                <a:latin typeface="Aptos" panose="020B0004020202020204" pitchFamily="34" charset="0"/>
              </a:rPr>
              <a:t> (Cambridge UP, 2022), and co-editor (with Gus Van Harten) of </a:t>
            </a:r>
            <a:r>
              <a:rPr lang="en-GB" sz="1200" i="1" dirty="0">
                <a:latin typeface="Aptos" panose="020B0004020202020204" pitchFamily="34" charset="0"/>
              </a:rPr>
              <a:t>Rethinking Investment Law </a:t>
            </a:r>
            <a:r>
              <a:rPr lang="en-GB" sz="1200" dirty="0">
                <a:latin typeface="Aptos" panose="020B0004020202020204" pitchFamily="34" charset="0"/>
              </a:rPr>
              <a:t>(Oxford UP, 2023). His newest book is entitled </a:t>
            </a:r>
            <a:r>
              <a:rPr lang="en-GB" sz="1200" i="1" dirty="0">
                <a:latin typeface="Aptos" panose="020B0004020202020204" pitchFamily="34" charset="0"/>
              </a:rPr>
              <a:t>Constitutional Review and International Investment Law: Deference or Defiance? </a:t>
            </a:r>
            <a:r>
              <a:rPr lang="en-GB" sz="1200" dirty="0">
                <a:latin typeface="Aptos" panose="020B0004020202020204" pitchFamily="34" charset="0"/>
              </a:rPr>
              <a:t>(Oxford UP, 2024).</a:t>
            </a:r>
          </a:p>
        </p:txBody>
      </p:sp>
      <p:cxnSp>
        <p:nvCxnSpPr>
          <p:cNvPr id="9" name="Straight Connector 8">
            <a:extLst>
              <a:ext uri="{FF2B5EF4-FFF2-40B4-BE49-F238E27FC236}">
                <a16:creationId xmlns:a16="http://schemas.microsoft.com/office/drawing/2014/main" id="{8864D884-8B0E-E515-B193-A7A7748B5D2F}"/>
              </a:ext>
            </a:extLst>
          </p:cNvPr>
          <p:cNvCxnSpPr>
            <a:cxnSpLocks/>
          </p:cNvCxnSpPr>
          <p:nvPr/>
        </p:nvCxnSpPr>
        <p:spPr>
          <a:xfrm>
            <a:off x="132099" y="3122446"/>
            <a:ext cx="6374640" cy="11159"/>
          </a:xfrm>
          <a:prstGeom prst="line">
            <a:avLst/>
          </a:prstGeom>
          <a:ln>
            <a:solidFill>
              <a:srgbClr val="3C1053"/>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7AD52EE-A586-4568-4C49-AFC0F63F6927}"/>
              </a:ext>
            </a:extLst>
          </p:cNvPr>
          <p:cNvSpPr/>
          <p:nvPr/>
        </p:nvSpPr>
        <p:spPr>
          <a:xfrm>
            <a:off x="0" y="9026743"/>
            <a:ext cx="6858000" cy="868416"/>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 Placeholder 28">
            <a:extLst>
              <a:ext uri="{FF2B5EF4-FFF2-40B4-BE49-F238E27FC236}">
                <a16:creationId xmlns:a16="http://schemas.microsoft.com/office/drawing/2014/main" id="{485EC1C9-E112-B35A-6E83-712C371E0C0C}"/>
              </a:ext>
            </a:extLst>
          </p:cNvPr>
          <p:cNvSpPr txBox="1">
            <a:spLocks/>
          </p:cNvSpPr>
          <p:nvPr/>
        </p:nvSpPr>
        <p:spPr>
          <a:xfrm>
            <a:off x="94649" y="9093235"/>
            <a:ext cx="4086656" cy="713841"/>
          </a:xfrm>
          <a:prstGeom prst="rect">
            <a:avLst/>
          </a:prstGeom>
        </p:spPr>
        <p:txBody>
          <a:bodyPr anchor="ctr"/>
          <a:lstStyle>
            <a:lvl1pPr marL="0" indent="0" algn="l" defTabSz="685800" rtl="0" eaLnBrk="1" latinLnBrk="0" hangingPunct="1">
              <a:lnSpc>
                <a:spcPct val="90000"/>
              </a:lnSpc>
              <a:spcBef>
                <a:spcPts val="0"/>
              </a:spcBef>
              <a:buFont typeface="Arial" panose="020B0604020202020204" pitchFamily="34" charset="0"/>
              <a:buNone/>
              <a:defRPr sz="2571" b="1" i="0" kern="1200">
                <a:solidFill>
                  <a:schemeClr val="tx1"/>
                </a:solidFill>
                <a:latin typeface="Calibri" panose="020F0502020204030204" pitchFamily="34" charset="0"/>
                <a:ea typeface="+mn-ea"/>
                <a:cs typeface="Calibri" panose="020F050202020403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600" i="0" u="none" strike="noStrike" dirty="0">
                <a:solidFill>
                  <a:schemeClr val="bg1"/>
                </a:solidFill>
                <a:effectLst/>
                <a:latin typeface="Aptos" panose="020B0004020202020204" pitchFamily="34" charset="0"/>
              </a:rPr>
              <a:t>The IEL Collective and th</a:t>
            </a:r>
            <a:r>
              <a:rPr lang="en-GB" sz="1600" dirty="0">
                <a:solidFill>
                  <a:schemeClr val="bg1"/>
                </a:solidFill>
                <a:latin typeface="Aptos" panose="020B0004020202020204" pitchFamily="34" charset="0"/>
              </a:rPr>
              <a:t>e</a:t>
            </a:r>
            <a:r>
              <a:rPr lang="en-GB" sz="1600" i="0" u="none" strike="noStrike" dirty="0">
                <a:solidFill>
                  <a:schemeClr val="bg1"/>
                </a:solidFill>
                <a:effectLst/>
                <a:latin typeface="Aptos" panose="020B0004020202020204" pitchFamily="34" charset="0"/>
              </a:rPr>
              <a:t> Centre for Law, Regulation &amp; Governance of the Global Economy (GLOBE)</a:t>
            </a:r>
            <a:endParaRPr lang="en-US" sz="1600" dirty="0">
              <a:solidFill>
                <a:schemeClr val="bg1"/>
              </a:solidFill>
            </a:endParaRPr>
          </a:p>
        </p:txBody>
      </p:sp>
      <p:sp>
        <p:nvSpPr>
          <p:cNvPr id="22" name="AutoShape 2">
            <a:extLst>
              <a:ext uri="{FF2B5EF4-FFF2-40B4-BE49-F238E27FC236}">
                <a16:creationId xmlns:a16="http://schemas.microsoft.com/office/drawing/2014/main" id="{89E81DC9-2B5E-2BE1-C5F7-0624736B10BE}"/>
              </a:ext>
            </a:extLst>
          </p:cNvPr>
          <p:cNvSpPr>
            <a:spLocks noChangeAspect="1" noChangeArrowheads="1"/>
          </p:cNvSpPr>
          <p:nvPr/>
        </p:nvSpPr>
        <p:spPr bwMode="auto">
          <a:xfrm>
            <a:off x="3276600" y="4800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AutoShape 4">
            <a:extLst>
              <a:ext uri="{FF2B5EF4-FFF2-40B4-BE49-F238E27FC236}">
                <a16:creationId xmlns:a16="http://schemas.microsoft.com/office/drawing/2014/main" id="{B26C257C-995E-382E-7DFB-757E6FB78B0A}"/>
              </a:ext>
            </a:extLst>
          </p:cNvPr>
          <p:cNvSpPr>
            <a:spLocks noChangeAspect="1" noChangeArrowheads="1"/>
          </p:cNvSpPr>
          <p:nvPr/>
        </p:nvSpPr>
        <p:spPr bwMode="auto">
          <a:xfrm>
            <a:off x="3429000" y="4953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b="1"/>
          </a:p>
        </p:txBody>
      </p:sp>
      <p:pic>
        <p:nvPicPr>
          <p:cNvPr id="33" name="Graphic 32" descr="Clock with solid fill">
            <a:extLst>
              <a:ext uri="{FF2B5EF4-FFF2-40B4-BE49-F238E27FC236}">
                <a16:creationId xmlns:a16="http://schemas.microsoft.com/office/drawing/2014/main" id="{AD6E5349-B419-9CCB-0C2F-3F533760C5E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48482" y="1868742"/>
            <a:ext cx="402684" cy="401830"/>
          </a:xfrm>
          <a:prstGeom prst="rect">
            <a:avLst/>
          </a:prstGeom>
        </p:spPr>
      </p:pic>
      <p:pic>
        <p:nvPicPr>
          <p:cNvPr id="34" name="Graphic 33" descr="Marker with solid fill">
            <a:extLst>
              <a:ext uri="{FF2B5EF4-FFF2-40B4-BE49-F238E27FC236}">
                <a16:creationId xmlns:a16="http://schemas.microsoft.com/office/drawing/2014/main" id="{1F5F98FE-967E-D00E-B5F7-532D8837651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85283" y="2485610"/>
            <a:ext cx="458446" cy="457474"/>
          </a:xfrm>
          <a:prstGeom prst="rect">
            <a:avLst/>
          </a:prstGeom>
        </p:spPr>
      </p:pic>
      <p:sp>
        <p:nvSpPr>
          <p:cNvPr id="35" name="Text Placeholder 28">
            <a:extLst>
              <a:ext uri="{FF2B5EF4-FFF2-40B4-BE49-F238E27FC236}">
                <a16:creationId xmlns:a16="http://schemas.microsoft.com/office/drawing/2014/main" id="{F9F77D29-DC14-7E35-6F66-01F7FCFCD97D}"/>
              </a:ext>
            </a:extLst>
          </p:cNvPr>
          <p:cNvSpPr txBox="1">
            <a:spLocks/>
          </p:cNvSpPr>
          <p:nvPr/>
        </p:nvSpPr>
        <p:spPr>
          <a:xfrm>
            <a:off x="1843729" y="1747955"/>
            <a:ext cx="2939049" cy="584626"/>
          </a:xfrm>
          <a:prstGeom prst="rect">
            <a:avLst/>
          </a:prstGeom>
        </p:spPr>
        <p:txBody>
          <a:bodyPr anchor="ctr"/>
          <a:lstStyle>
            <a:lvl1pPr marL="0" indent="0" algn="l" defTabSz="685800" rtl="0" eaLnBrk="1" latinLnBrk="0" hangingPunct="1">
              <a:lnSpc>
                <a:spcPct val="90000"/>
              </a:lnSpc>
              <a:spcBef>
                <a:spcPts val="0"/>
              </a:spcBef>
              <a:buFont typeface="Arial" panose="020B0604020202020204" pitchFamily="34" charset="0"/>
              <a:buNone/>
              <a:defRPr sz="2571" b="1" i="0" kern="1200">
                <a:solidFill>
                  <a:schemeClr val="tx1"/>
                </a:solidFill>
                <a:latin typeface="Calibri" panose="020F0502020204030204" pitchFamily="34" charset="0"/>
                <a:ea typeface="+mn-ea"/>
                <a:cs typeface="Calibri" panose="020F050202020403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800" dirty="0">
                <a:latin typeface="Aptos Display" panose="020B0004020202020204" pitchFamily="34" charset="0"/>
              </a:rPr>
              <a:t>Monday 2 December 2024,</a:t>
            </a:r>
            <a:br>
              <a:rPr lang="en-GB" sz="1800" dirty="0">
                <a:latin typeface="Aptos Display" panose="020B0004020202020204" pitchFamily="34" charset="0"/>
              </a:rPr>
            </a:br>
            <a:r>
              <a:rPr lang="en-GB" sz="1800" dirty="0">
                <a:latin typeface="Aptos Display" panose="020B0004020202020204" pitchFamily="34" charset="0"/>
              </a:rPr>
              <a:t>12.30pm – 2pm</a:t>
            </a:r>
            <a:endParaRPr lang="en-US" sz="1800" dirty="0">
              <a:latin typeface="Aptos Display" panose="020B0004020202020204" pitchFamily="34" charset="0"/>
            </a:endParaRPr>
          </a:p>
        </p:txBody>
      </p:sp>
      <p:sp>
        <p:nvSpPr>
          <p:cNvPr id="36" name="Text Placeholder 30">
            <a:extLst>
              <a:ext uri="{FF2B5EF4-FFF2-40B4-BE49-F238E27FC236}">
                <a16:creationId xmlns:a16="http://schemas.microsoft.com/office/drawing/2014/main" id="{D45A4322-32E0-A841-9CE8-4015C2674B62}"/>
              </a:ext>
            </a:extLst>
          </p:cNvPr>
          <p:cNvSpPr txBox="1">
            <a:spLocks/>
          </p:cNvSpPr>
          <p:nvPr/>
        </p:nvSpPr>
        <p:spPr>
          <a:xfrm>
            <a:off x="1851166" y="2408907"/>
            <a:ext cx="2450950" cy="592535"/>
          </a:xfrm>
          <a:prstGeom prst="rect">
            <a:avLst/>
          </a:prstGeom>
        </p:spPr>
        <p:txBody>
          <a:bodyPr wrap="square" anchor="ctr">
            <a:spAutoFit/>
          </a:bodyPr>
          <a:lstStyle>
            <a:lvl1pPr marL="0" indent="0" algn="l" defTabSz="685800" rtl="0" eaLnBrk="1" latinLnBrk="0" hangingPunct="1">
              <a:lnSpc>
                <a:spcPct val="90000"/>
              </a:lnSpc>
              <a:spcBef>
                <a:spcPts val="0"/>
              </a:spcBef>
              <a:buFont typeface="Arial" panose="020B0604020202020204" pitchFamily="34" charset="0"/>
              <a:buNone/>
              <a:defRPr sz="2571" b="1" i="0" kern="1200">
                <a:solidFill>
                  <a:schemeClr val="tx1"/>
                </a:solidFill>
                <a:latin typeface="Calibri" panose="020F0502020204030204" pitchFamily="34" charset="0"/>
                <a:ea typeface="+mn-ea"/>
                <a:cs typeface="Calibri" panose="020F0502020204030204" pitchFamily="34" charset="0"/>
              </a:defRPr>
            </a:lvl1pPr>
            <a:lvl2pPr marL="342907" indent="0" algn="l" defTabSz="685800" rtl="0" eaLnBrk="1" latinLnBrk="0" hangingPunct="1">
              <a:lnSpc>
                <a:spcPct val="90000"/>
              </a:lnSpc>
              <a:spcBef>
                <a:spcPts val="375"/>
              </a:spcBef>
              <a:buFont typeface="Arial" panose="020B0604020202020204" pitchFamily="34" charset="0"/>
              <a:buNone/>
              <a:defRPr sz="1286" b="1" kern="1200">
                <a:solidFill>
                  <a:schemeClr val="accent1"/>
                </a:solidFill>
                <a:latin typeface="+mn-lt"/>
                <a:ea typeface="+mn-ea"/>
                <a:cs typeface="+mn-cs"/>
              </a:defRPr>
            </a:lvl2pPr>
            <a:lvl3pPr marL="685814" indent="0" algn="l" defTabSz="685800" rtl="0" eaLnBrk="1" latinLnBrk="0" hangingPunct="1">
              <a:lnSpc>
                <a:spcPct val="90000"/>
              </a:lnSpc>
              <a:spcBef>
                <a:spcPts val="375"/>
              </a:spcBef>
              <a:buFont typeface="Arial" panose="020B0604020202020204" pitchFamily="34" charset="0"/>
              <a:buNone/>
              <a:defRPr sz="1286" b="1" kern="1200">
                <a:solidFill>
                  <a:schemeClr val="accent1"/>
                </a:solidFill>
                <a:latin typeface="+mn-lt"/>
                <a:ea typeface="+mn-ea"/>
                <a:cs typeface="+mn-cs"/>
              </a:defRPr>
            </a:lvl3pPr>
            <a:lvl4pPr marL="1028721" indent="0" algn="l" defTabSz="685800" rtl="0" eaLnBrk="1" latinLnBrk="0" hangingPunct="1">
              <a:lnSpc>
                <a:spcPct val="90000"/>
              </a:lnSpc>
              <a:spcBef>
                <a:spcPts val="375"/>
              </a:spcBef>
              <a:buFont typeface="Arial" panose="020B0604020202020204" pitchFamily="34" charset="0"/>
              <a:buNone/>
              <a:defRPr sz="1286" b="1" kern="1200">
                <a:solidFill>
                  <a:schemeClr val="accent1"/>
                </a:solidFill>
                <a:latin typeface="+mn-lt"/>
                <a:ea typeface="+mn-ea"/>
                <a:cs typeface="+mn-cs"/>
              </a:defRPr>
            </a:lvl4pPr>
            <a:lvl5pPr marL="1371627" indent="0" algn="l" defTabSz="685800" rtl="0" eaLnBrk="1" latinLnBrk="0" hangingPunct="1">
              <a:lnSpc>
                <a:spcPct val="90000"/>
              </a:lnSpc>
              <a:spcBef>
                <a:spcPts val="375"/>
              </a:spcBef>
              <a:buFont typeface="Arial" panose="020B0604020202020204" pitchFamily="34" charset="0"/>
              <a:buNone/>
              <a:defRPr sz="1286" b="1" kern="1200">
                <a:solidFill>
                  <a:schemeClr val="accen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800" dirty="0">
                <a:latin typeface="Aptos Display" panose="020B0004020202020204" pitchFamily="34" charset="0"/>
              </a:rPr>
              <a:t>S.2.09/ S2.12</a:t>
            </a:r>
          </a:p>
          <a:p>
            <a:r>
              <a:rPr lang="en-GB" sz="1800" dirty="0">
                <a:latin typeface="Aptos Display" panose="020B0004020202020204" pitchFamily="34" charset="0"/>
              </a:rPr>
              <a:t>Social Science Building</a:t>
            </a:r>
            <a:endParaRPr lang="en-US" sz="1800" dirty="0">
              <a:latin typeface="Aptos Display" panose="020B0004020202020204" pitchFamily="34" charset="0"/>
            </a:endParaRPr>
          </a:p>
        </p:txBody>
      </p:sp>
      <p:pic>
        <p:nvPicPr>
          <p:cNvPr id="8" name="Picture 7" descr="A white logo on a black background&#10;&#10;Description automatically generated">
            <a:extLst>
              <a:ext uri="{FF2B5EF4-FFF2-40B4-BE49-F238E27FC236}">
                <a16:creationId xmlns:a16="http://schemas.microsoft.com/office/drawing/2014/main" id="{5BBEB708-395E-991C-6999-A121027998E4}"/>
              </a:ext>
            </a:extLst>
          </p:cNvPr>
          <p:cNvPicPr>
            <a:picLocks noChangeAspect="1"/>
          </p:cNvPicPr>
          <p:nvPr/>
        </p:nvPicPr>
        <p:blipFill>
          <a:blip r:embed="rId9"/>
          <a:stretch>
            <a:fillRect/>
          </a:stretch>
        </p:blipFill>
        <p:spPr>
          <a:xfrm>
            <a:off x="5486315" y="8782473"/>
            <a:ext cx="1513975" cy="1194903"/>
          </a:xfrm>
          <a:prstGeom prst="rect">
            <a:avLst/>
          </a:prstGeom>
        </p:spPr>
      </p:pic>
      <p:pic>
        <p:nvPicPr>
          <p:cNvPr id="4" name="Picture 3" descr="Logo&#10;&#10;Description automatically generated">
            <a:extLst>
              <a:ext uri="{FF2B5EF4-FFF2-40B4-BE49-F238E27FC236}">
                <a16:creationId xmlns:a16="http://schemas.microsoft.com/office/drawing/2014/main" id="{9F0DB496-577D-FC74-04B8-C83CFDC2C0B3}"/>
              </a:ext>
            </a:extLst>
          </p:cNvPr>
          <p:cNvPicPr>
            <a:picLocks noChangeAspect="1"/>
          </p:cNvPicPr>
          <p:nvPr/>
        </p:nvPicPr>
        <p:blipFill>
          <a:blip r:embed="rId10"/>
          <a:stretch>
            <a:fillRect/>
          </a:stretch>
        </p:blipFill>
        <p:spPr>
          <a:xfrm>
            <a:off x="4181305" y="9103338"/>
            <a:ext cx="1399658" cy="696970"/>
          </a:xfrm>
          <a:prstGeom prst="rect">
            <a:avLst/>
          </a:prstGeom>
        </p:spPr>
      </p:pic>
      <p:pic>
        <p:nvPicPr>
          <p:cNvPr id="15" name="Picture 14" descr="A person wearing glasses and a suit&#10;&#10;Description automatically generated">
            <a:extLst>
              <a:ext uri="{FF2B5EF4-FFF2-40B4-BE49-F238E27FC236}">
                <a16:creationId xmlns:a16="http://schemas.microsoft.com/office/drawing/2014/main" id="{D002CB47-DEBF-F5AF-F2B0-B9CBC91A8585}"/>
              </a:ext>
            </a:extLst>
          </p:cNvPr>
          <p:cNvPicPr>
            <a:picLocks noChangeAspect="1"/>
          </p:cNvPicPr>
          <p:nvPr/>
        </p:nvPicPr>
        <p:blipFill>
          <a:blip r:embed="rId11"/>
          <a:stretch>
            <a:fillRect/>
          </a:stretch>
        </p:blipFill>
        <p:spPr>
          <a:xfrm>
            <a:off x="4555802" y="234603"/>
            <a:ext cx="2183205" cy="2699343"/>
          </a:xfrm>
          <a:prstGeom prst="rect">
            <a:avLst/>
          </a:prstGeom>
        </p:spPr>
      </p:pic>
      <p:sp>
        <p:nvSpPr>
          <p:cNvPr id="16" name="Text Placeholder 24">
            <a:extLst>
              <a:ext uri="{FF2B5EF4-FFF2-40B4-BE49-F238E27FC236}">
                <a16:creationId xmlns:a16="http://schemas.microsoft.com/office/drawing/2014/main" id="{E2AA2FA1-E001-628C-B2CD-EE69D1942E43}"/>
              </a:ext>
            </a:extLst>
          </p:cNvPr>
          <p:cNvSpPr txBox="1">
            <a:spLocks/>
          </p:cNvSpPr>
          <p:nvPr/>
        </p:nvSpPr>
        <p:spPr>
          <a:xfrm>
            <a:off x="198876" y="8627737"/>
            <a:ext cx="6583610" cy="276999"/>
          </a:xfrm>
          <a:prstGeom prst="rect">
            <a:avLst/>
          </a:prstGeom>
        </p:spPr>
        <p:txBody>
          <a:bodyPr wrap="square">
            <a:spAutoFit/>
          </a:bodyPr>
          <a:lstStyle>
            <a:lvl1pPr marL="0" indent="0" algn="l" defTabSz="685800" rtl="0" eaLnBrk="1" latinLnBrk="0" hangingPunct="1">
              <a:lnSpc>
                <a:spcPct val="120000"/>
              </a:lnSpc>
              <a:spcBef>
                <a:spcPts val="0"/>
              </a:spcBef>
              <a:buFont typeface="Arial" panose="020B0604020202020204" pitchFamily="34" charset="0"/>
              <a:buNone/>
              <a:defRPr sz="1714"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spcAft>
                <a:spcPts val="50"/>
              </a:spcAft>
            </a:pPr>
            <a:r>
              <a:rPr lang="en-GB" sz="1200" b="1" dirty="0">
                <a:cs typeface="Calibri" panose="020F0502020204030204" pitchFamily="34" charset="0"/>
              </a:rPr>
              <a:t>For online participation, please go to the </a:t>
            </a:r>
            <a:r>
              <a:rPr lang="en-GB" sz="1200" b="1" dirty="0">
                <a:cs typeface="Calibri" panose="020F0502020204030204" pitchFamily="34" charset="0"/>
                <a:hlinkClick r:id="rId12"/>
              </a:rPr>
              <a:t>event website</a:t>
            </a:r>
            <a:r>
              <a:rPr lang="en-GB" sz="1200" b="1" dirty="0">
                <a:cs typeface="Calibri" panose="020F0502020204030204" pitchFamily="34" charset="0"/>
              </a:rPr>
              <a:t>.</a:t>
            </a:r>
            <a:endParaRPr lang="en-GB" sz="1200" dirty="0"/>
          </a:p>
        </p:txBody>
      </p:sp>
      <p:pic>
        <p:nvPicPr>
          <p:cNvPr id="11" name="Graphic 10">
            <a:extLst>
              <a:ext uri="{FF2B5EF4-FFF2-40B4-BE49-F238E27FC236}">
                <a16:creationId xmlns:a16="http://schemas.microsoft.com/office/drawing/2014/main" id="{2EB41955-DE6C-651D-7BB3-5C632E1501A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4649" y="1671441"/>
            <a:ext cx="1330535" cy="1330535"/>
          </a:xfrm>
          <a:prstGeom prst="rect">
            <a:avLst/>
          </a:prstGeom>
        </p:spPr>
      </p:pic>
    </p:spTree>
    <p:extLst>
      <p:ext uri="{BB962C8B-B14F-4D97-AF65-F5344CB8AC3E}">
        <p14:creationId xmlns:p14="http://schemas.microsoft.com/office/powerpoint/2010/main" val="10043434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341 General_Events Poster_A4_Template_Portrait_AW" id="{2EC642A4-C0F4-554E-9DF8-6DBC10F9D1F9}" vid="{F437E68C-0C13-7E4E-93B0-CBE0573DD73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457cae1-bbb3-49df-91d0-3eeeba63d323">
      <Terms xmlns="http://schemas.microsoft.com/office/infopath/2007/PartnerControls"/>
    </lcf76f155ced4ddcb4097134ff3c332f>
    <TaxCatchAll xmlns="ef19808f-d5e4-40cd-93fa-31b8700ee2c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38BF2393C4EA04AB7F96C5D4020735B" ma:contentTypeVersion="14" ma:contentTypeDescription="Create a new document." ma:contentTypeScope="" ma:versionID="42a30d9cbca3924387bef3bf69eaa7c9">
  <xsd:schema xmlns:xsd="http://www.w3.org/2001/XMLSchema" xmlns:xs="http://www.w3.org/2001/XMLSchema" xmlns:p="http://schemas.microsoft.com/office/2006/metadata/properties" xmlns:ns2="2457cae1-bbb3-49df-91d0-3eeeba63d323" xmlns:ns3="ef19808f-d5e4-40cd-93fa-31b8700ee2cf" targetNamespace="http://schemas.microsoft.com/office/2006/metadata/properties" ma:root="true" ma:fieldsID="f7ba673e26b3dbf0eaaa6d510e659d75" ns2:_="" ns3:_="">
    <xsd:import namespace="2457cae1-bbb3-49df-91d0-3eeeba63d323"/>
    <xsd:import namespace="ef19808f-d5e4-40cd-93fa-31b8700ee2c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57cae1-bbb3-49df-91d0-3eeeba63d3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f19808f-d5e4-40cd-93fa-31b8700ee2c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8d093c4e-51e7-44f8-921c-27a14d3f10ee}" ma:internalName="TaxCatchAll" ma:showField="CatchAllData" ma:web="ef19808f-d5e4-40cd-93fa-31b8700ee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F80FAE-D106-4D66-BA40-393F62DBC1D2}">
  <ds:schemaRefs>
    <ds:schemaRef ds:uri="http://schemas.microsoft.com/sharepoint/v3/contenttype/forms"/>
  </ds:schemaRefs>
</ds:datastoreItem>
</file>

<file path=customXml/itemProps2.xml><?xml version="1.0" encoding="utf-8"?>
<ds:datastoreItem xmlns:ds="http://schemas.openxmlformats.org/officeDocument/2006/customXml" ds:itemID="{0BB4CD61-7C7F-4309-8FA6-67DFEC3BF9CC}">
  <ds:schemaRefs>
    <ds:schemaRef ds:uri="http://schemas.microsoft.com/office/2006/metadata/properties"/>
    <ds:schemaRef ds:uri="http://schemas.microsoft.com/office/infopath/2007/PartnerControls"/>
    <ds:schemaRef ds:uri="2457cae1-bbb3-49df-91d0-3eeeba63d323"/>
    <ds:schemaRef ds:uri="ef19808f-d5e4-40cd-93fa-31b8700ee2cf"/>
  </ds:schemaRefs>
</ds:datastoreItem>
</file>

<file path=customXml/itemProps3.xml><?xml version="1.0" encoding="utf-8"?>
<ds:datastoreItem xmlns:ds="http://schemas.openxmlformats.org/officeDocument/2006/customXml" ds:itemID="{6665EE56-5F10-4393-9B99-D9586EDC39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57cae1-bbb3-49df-91d0-3eeeba63d323"/>
    <ds:schemaRef ds:uri="ef19808f-d5e4-40cd-93fa-31b8700ee2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brand_portal_template_poster_portrait_a4 (1)</Template>
  <TotalTime>1260</TotalTime>
  <Words>445</Words>
  <Application>Microsoft Office PowerPoint</Application>
  <PresentationFormat>A4 Paper (210x297 mm)</PresentationFormat>
  <Paragraphs>18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Calibri</vt:lpstr>
      <vt:lpstr>Office Theme</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Doughty, Charlotte</dc:creator>
  <cp:lastModifiedBy>Tan, Celine</cp:lastModifiedBy>
  <cp:revision>10</cp:revision>
  <cp:lastPrinted>2023-08-16T15:47:16Z</cp:lastPrinted>
  <dcterms:created xsi:type="dcterms:W3CDTF">2024-01-24T08:14:54Z</dcterms:created>
  <dcterms:modified xsi:type="dcterms:W3CDTF">2024-11-18T08:33:33Z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0x010100138BF2393C4EA04AB7F96C5D4020735B</vt:lpwstr>
  </property>
</Properties>
</file>