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33" r:id="rId2"/>
    <p:sldId id="554" r:id="rId3"/>
    <p:sldId id="531" r:id="rId4"/>
    <p:sldId id="256" r:id="rId5"/>
    <p:sldId id="334" r:id="rId6"/>
    <p:sldId id="547" r:id="rId7"/>
    <p:sldId id="549" r:id="rId8"/>
    <p:sldId id="548" r:id="rId9"/>
    <p:sldId id="550" r:id="rId10"/>
    <p:sldId id="551" r:id="rId11"/>
    <p:sldId id="335" r:id="rId12"/>
    <p:sldId id="544" r:id="rId13"/>
    <p:sldId id="259" r:id="rId14"/>
    <p:sldId id="552" r:id="rId15"/>
    <p:sldId id="553" r:id="rId16"/>
    <p:sldId id="54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4660"/>
  </p:normalViewPr>
  <p:slideViewPr>
    <p:cSldViewPr snapToGrid="0">
      <p:cViewPr>
        <p:scale>
          <a:sx n="50" d="100"/>
          <a:sy n="50" d="100"/>
        </p:scale>
        <p:origin x="928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9BEC5-566D-43B6-A30F-A9C6EA2DC487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D0B9-0A64-48E7-9A31-A822CE2847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39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DBE3E-0EED-4A65-B2B8-5C9F98E7EA3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3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4D0B9-0A64-48E7-9A31-A822CE2847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17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8422A-843A-026D-21AE-38D0502AA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B5F3C-CB2B-81C5-772A-990574542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7EBC9-B7DB-EE51-096A-D4CF8CDA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28D07-E48B-C280-2F1C-0FBB292AB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EE2B4-BB3D-18EA-1F15-052D305E6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059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289D-30B8-E504-952A-299FD8F7B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F108F-BCB6-27B5-BAC1-7902CD6CC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E8C59-5302-16F3-BC61-99FE0D2BA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5957-E93A-8C76-61CB-1B5A674F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95113-9CDE-7FC5-F209-3682522F1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5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C75E32-F470-8875-6AA3-B2C3A0897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DA55FE-5CD0-E8CD-DCD8-982358F87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28D27-3A70-F1C9-F9C5-309169C92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CC8F6-4993-330D-D95A-CD5918172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E4FEF-6D4F-739C-A856-2650ECA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91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9D85A3C1-D82A-B562-D697-12A7A834D4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14586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9598564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/>
            </a:lvl1pPr>
          </a:lstStyle>
          <a:p>
            <a:r>
              <a:rPr lang="en-GB" dirty="0"/>
              <a:t>The title of your presentation 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9598564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196E396-D43A-21AF-902E-40BD0AF6B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5" name="Picture Placeholder 2" descr="Partner logo.&#10;">
            <a:extLst>
              <a:ext uri="{FF2B5EF4-FFF2-40B4-BE49-F238E27FC236}">
                <a16:creationId xmlns:a16="http://schemas.microsoft.com/office/drawing/2014/main" id="{A686251C-E48A-AA4A-6E4A-BC5C83A05A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497900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53C44-02EB-9E98-0089-573E9BB5B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EFD7F-990F-9265-B17B-B6E80311A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579E8-8B3C-600E-DE0F-DC7DD063A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C81C9-8001-70C8-79D3-5B754515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C9018-32CE-20CC-E554-41FA7191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3BA6E-D563-2482-A9F1-D113EA08D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EEF25-6430-D615-FA8B-C66827D03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E7E42-C928-3407-D385-17E05B217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0F599-88EF-7257-4572-F901E5AB0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D0C9F-9D0D-4E74-37E2-962A67BF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3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C15E0-6613-AA45-A8E3-26AE3F6DE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08F7B-2B56-2666-BD38-22299DFDB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C84A0-583F-688A-48A0-48881733D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AA11F-85A6-06BF-BAA6-6F3377E97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F3B09-170E-DE65-3AEB-DA6F1D495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E2B6B-0AEA-F98B-8E09-5576B2041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3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FEABB-77F9-7DC2-2101-24ED907A9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F66BA-71C8-AC1A-EFAC-A03A218F7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0582D-5821-E493-0919-8E42BE993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A8D52-F014-7945-3EA6-B92F1059CD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9845BB-D31B-9E50-EA25-24785F41BB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E7BFD7-18F1-D0AE-5792-3DF0C824C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AD950B-B1FC-D845-48B9-C0DED5883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6178FE-31A8-E20B-DEA9-D95D40523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393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380AA-481C-01C2-A5AD-10F92546D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831E10-2828-C020-D2F4-AB278EA0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66502F-A135-E953-5288-44101B88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462A33-8A44-E504-3939-B44E8395B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13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DA75F2-FBB4-7A3D-F76C-894630387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7E01ED-FC47-FB29-5790-C7277B52B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27CF9-E705-FFB9-A2EB-B74E612A5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2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1E0FE-52A1-5F12-FDC9-BFD95117A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87255-109C-FFDD-9BE3-DE733DA6C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BE1A15-5ED5-9C8D-2632-2761AAE67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81E9F-C769-EA8E-9506-E492EE674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928E0-1EAA-73A2-BB12-3E00E00F9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D8832-FE5A-8532-1528-8F6AB57A8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2DE0-6F07-852A-6C8E-9D8DB8ED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7A7A8E-F8BA-A157-A5EF-7B1518F836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CD727-41E2-AF41-7CC6-49626B3FD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D53B2A-3A24-AD62-DDC0-55814D7DC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991D1-5EBE-D195-BB91-4B5A016C7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D9ED65-F78D-2E62-0CD8-94F937CD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35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749E8-3485-953C-D976-24C89EB9C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F90C1-9199-FFD1-149A-09A19FCE3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1804C-777A-ECE2-3667-DCE504A8C9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A42432-AD44-4E73-8D34-5651FDBD7A20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56A4-2966-154B-F7FA-BAA1FFB49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3D065-BB7F-C46E-1A01-3453740EC8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71C4B2-A263-4EF3-9EB7-1022FED853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1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hyperlink" Target="https://www.linkedin.com/in/john-morris-43875929b/" TargetMode="External"/><Relationship Id="rId4" Type="http://schemas.openxmlformats.org/officeDocument/2006/relationships/hyperlink" Target="mailto:John.morris@nottingham.ac.u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lgaronline.com/monobook/book/9781800887596/9781800887596.xml" TargetMode="External"/><Relationship Id="rId3" Type="http://schemas.openxmlformats.org/officeDocument/2006/relationships/hyperlink" Target="https://doi.org/10.1038/s41560-024-01606-7" TargetMode="External"/><Relationship Id="rId7" Type="http://schemas.openxmlformats.org/officeDocument/2006/relationships/hyperlink" Target="https://doi.org/10.1080/14693062.2024.231902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598-025-85127-7" TargetMode="External"/><Relationship Id="rId11" Type="http://schemas.openxmlformats.org/officeDocument/2006/relationships/hyperlink" Target="https://www.orfonline.org/expert-speak/how-credit-ratings-undermine-climate-finance-for-the-global-south" TargetMode="External"/><Relationship Id="rId5" Type="http://schemas.openxmlformats.org/officeDocument/2006/relationships/hyperlink" Target="https://lpeproject.org/blog/risk-rating-and-networked-authority-a-climate-leviathan-in-formation/" TargetMode="External"/><Relationship Id="rId10" Type="http://schemas.openxmlformats.org/officeDocument/2006/relationships/hyperlink" Target="https://warwick.ac.uk/fac/soc/law/research/projects/nefdef/climatefinance/wcgpn/webinar/finmech/" TargetMode="External"/><Relationship Id="rId4" Type="http://schemas.openxmlformats.org/officeDocument/2006/relationships/hyperlink" Target="https://www.climatepolicyinitiative.org/publication/the-next-phase-of-indonesia-green-taxonomy-transition-finance-to-support-decarbonization/" TargetMode="External"/><Relationship Id="rId9" Type="http://schemas.openxmlformats.org/officeDocument/2006/relationships/hyperlink" Target="https://ojk.go.id/en/berita-dan-kegiatan/info-terkini/Documents/Pages/Climate-Risk-Management-Scenario-Analysis-CRMS-2024/Book%202_Technical%20Guidebook%20CRMS%20OJK%202024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303D61-D42F-1665-59BD-014F54E209E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1ED15C-07E2-9FAE-FC49-14E7ECF57444}"/>
              </a:ext>
            </a:extLst>
          </p:cNvPr>
          <p:cNvSpPr txBox="1"/>
          <p:nvPr/>
        </p:nvSpPr>
        <p:spPr>
          <a:xfrm>
            <a:off x="95238" y="2194046"/>
            <a:ext cx="120015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Finance Analysis for the Bank Indonesia (BI) and the </a:t>
            </a:r>
            <a:r>
              <a:rPr lang="en-GB" sz="4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Otoritas</a:t>
            </a:r>
            <a:r>
              <a:rPr lang="en-GB" sz="4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Jasa </a:t>
            </a:r>
            <a:r>
              <a:rPr lang="en-GB" sz="4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Keuangan</a:t>
            </a:r>
            <a:r>
              <a:rPr lang="en-GB" sz="4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(OJK).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9124DC-5BE7-E133-6796-E0047FEAE23F}"/>
              </a:ext>
            </a:extLst>
          </p:cNvPr>
          <p:cNvSpPr txBox="1"/>
          <p:nvPr/>
        </p:nvSpPr>
        <p:spPr>
          <a:xfrm>
            <a:off x="95238" y="5059176"/>
            <a:ext cx="12001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John Hogan Morris, University of Nottingham (UK Campus). </a:t>
            </a:r>
          </a:p>
          <a:p>
            <a:r>
              <a:rPr lang="en-GB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John.morris@nottingham.ac.uk</a:t>
            </a:r>
            <a:r>
              <a:rPr lang="en-GB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2400" b="1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https://www.linkedin.com/in/john-morris-43875929b/</a:t>
            </a:r>
            <a:endParaRPr lang="en-GB" sz="2400" b="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Ashley Wahid Hasyim Jakarta, </a:t>
            </a:r>
            <a:r>
              <a:rPr lang="en-US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</a:t>
            </a:r>
            <a:r>
              <a:rPr lang="en-US" sz="2400" b="1" baseline="300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en-US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2026</a:t>
            </a: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F35A86-6B97-22E5-059B-377EC6740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100" y="0"/>
            <a:ext cx="3136900" cy="17774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824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4F49DF-D8FD-7114-20B9-E321E6FF7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2F06E-A0D2-1D8B-8942-63E21222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9469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Broaden the concern for labour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424C5-87E5-662D-E7C9-6C4C9BD94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216024"/>
            <a:ext cx="11830050" cy="539512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Green taxonomies provide the opportunity to go </a:t>
            </a:r>
            <a:r>
              <a:rPr lang="en-GB" sz="27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enforcing labour protections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so that they do more for workers impacted by economic restructuring.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● 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7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of ‘transition support’ for workers within a later version of IGT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could place a greater responsibility on employers to train workers for: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Production of sustainable outputs,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(ii) Contribution to environmentally sustainable processes in companies,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(iii) Development of skills needed to work in sustainable production.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975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35164-4986-C202-177B-70F16F5D3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2999"/>
          </a:xfrm>
          <a:solidFill>
            <a:schemeClr val="tx2">
              <a:lumMod val="90000"/>
              <a:lumOff val="1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Cooperation &amp; Capacity Building…</a:t>
            </a:r>
            <a:endParaRPr lang="en-GB" sz="34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6AFD80-AB04-557E-DD07-C31360CE8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198"/>
            <a:ext cx="12420600" cy="6603999"/>
          </a:xfrm>
        </p:spPr>
        <p:txBody>
          <a:bodyPr>
            <a:normAutofit fontScale="92500" lnSpcReduction="10000"/>
          </a:bodyPr>
          <a:lstStyle/>
          <a:p>
            <a:endParaRPr lang="en-GB" sz="2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GB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for Greening the Financial System (NGFS)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focused on voluntary sharing of best practices around risk measurement and management by banks and insurers. 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Its main strategy is promoting domestic climate scenario analyses, </a:t>
            </a: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as the OJK’s 2024 Pilot Climate Risk Stress Test. </a:t>
            </a:r>
          </a:p>
          <a:p>
            <a:pPr>
              <a:lnSpc>
                <a:spcPct val="100000"/>
              </a:lnSpc>
            </a:pPr>
            <a:endParaRPr lang="en-GB"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Design of these exercises can create </a:t>
            </a: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huge commercial opportunities for consultants, climate services and the analytics branches of credit rating agencies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This is the case with Indonesia’s pilot CRST.</a:t>
            </a:r>
          </a:p>
          <a:p>
            <a:pPr>
              <a:lnSpc>
                <a:spcPct val="100000"/>
              </a:lnSpc>
            </a:pPr>
            <a:endParaRPr lang="en-GB" sz="27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Raises the spectre of reproducing unjust risk premia and climate risk                   premia for developing countries, making convergence over CoC harder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8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8095B70-3CEF-66D2-005B-D6DF528B09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61" y="535291"/>
            <a:ext cx="6145892" cy="57283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450996-AE96-D1E3-AB6D-B254B8124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691" y="594385"/>
            <a:ext cx="4773848" cy="24990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553C4F-BA13-4914-A31C-073DD2A6E9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690" y="3429000"/>
            <a:ext cx="4773849" cy="283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6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diagram of a network&#10;&#10;AI-generated content may be incorrect.">
            <a:extLst>
              <a:ext uri="{FF2B5EF4-FFF2-40B4-BE49-F238E27FC236}">
                <a16:creationId xmlns:a16="http://schemas.microsoft.com/office/drawing/2014/main" id="{D47546FC-65D7-5E30-3722-B8D2164AF0A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152400"/>
            <a:ext cx="8534401" cy="6502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B1735B-E52D-6A58-85A9-560B9655B9E6}"/>
              </a:ext>
            </a:extLst>
          </p:cNvPr>
          <p:cNvSpPr txBox="1"/>
          <p:nvPr/>
        </p:nvSpPr>
        <p:spPr>
          <a:xfrm>
            <a:off x="203199" y="394692"/>
            <a:ext cx="334631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networks 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are emerging around the climate stress testing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regime constitute hybrid forms of coercive public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private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authority that influence patterns 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international investment and credit.”</a:t>
            </a:r>
          </a:p>
          <a:p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(Cox et al., 2023)</a:t>
            </a:r>
          </a:p>
          <a:p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98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DD614-4003-9079-901E-131470030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" y="1143000"/>
            <a:ext cx="7607300" cy="6400800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Challenges and correct the flaws and biases that NGFS scenarios may have imported from IPPC models.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switch to a CRST that involves unstructured data being submitted to OJK and BI.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Requires OJK and BI to </a:t>
            </a: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                 their in-house credit and climate risk assessment capacities. </a:t>
            </a:r>
          </a:p>
          <a:p>
            <a:pPr marL="0" indent="0">
              <a:buNone/>
            </a:pPr>
            <a:endParaRPr lang="en-GB" b="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would be challenging for any supervisor. </a:t>
            </a:r>
          </a:p>
          <a:p>
            <a:pPr marL="0" indent="0">
              <a:buNone/>
            </a:pP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37EE98-0CC2-AB33-EB0D-2BF64EB345B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914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Considerations </a:t>
            </a:r>
            <a:endParaRPr lang="en-GB" sz="34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1C1812-0C95-E7BE-9976-4C80A711E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748" y="1371600"/>
            <a:ext cx="4255852" cy="52489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6260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5C298-88B8-6330-54FA-519924BA5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C5AE6-932F-0EAB-FFBC-B8F025122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1" y="1222443"/>
            <a:ext cx="11737502" cy="7823200"/>
          </a:xfrm>
        </p:spPr>
        <p:txBody>
          <a:bodyPr>
            <a:normAutofit/>
          </a:bodyPr>
          <a:lstStyle/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If third-party firms remain involved in banks’ CRST analyses and submissions, then: </a:t>
            </a: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AutoNum type="romanLcParenBoth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Third- party vendors’ involvement in the consultancy side to banks and financial institutions needs to be fully understood and potential conflicts of interest managed.</a:t>
            </a:r>
          </a:p>
          <a:p>
            <a:pPr marL="0" indent="0">
              <a:buNone/>
            </a:pP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(ii)  National supervisors need to be at least equipped to scrutinize  or push back against the methodologies and data provided by third-party vendors such as Moody’s/ S&amp;P. </a:t>
            </a:r>
          </a:p>
          <a:p>
            <a:pPr marL="0" indent="0">
              <a:buNone/>
            </a:pP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(iii) Supervisors must ensure that banks understand the limitations of products provided by third parties. 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E24E2CA-03AD-9638-8675-D0435CAD027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914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Considerations </a:t>
            </a:r>
            <a:endParaRPr lang="en-GB" sz="3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18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E9FE7-2BAE-C263-C7D6-103A758BC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579"/>
          </a:xfrm>
          <a:solidFill>
            <a:schemeClr val="tx2">
              <a:lumMod val="90000"/>
              <a:lumOff val="1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3AE81-F49F-E5E0-999A-A2B27DE1A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82579"/>
            <a:ext cx="12026900" cy="69650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Calcaterra, M., </a:t>
            </a:r>
            <a:r>
              <a:rPr lang="en-GB" sz="1900" dirty="0" err="1">
                <a:latin typeface="Arial" panose="020B0604020202020204" pitchFamily="34" charset="0"/>
                <a:cs typeface="Arial" panose="020B0604020202020204" pitchFamily="34" charset="0"/>
              </a:rPr>
              <a:t>Aleluia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Reis, L., Fragkos, P., </a:t>
            </a:r>
            <a:r>
              <a:rPr lang="en-GB" sz="1900" dirty="0" err="1">
                <a:latin typeface="Arial" panose="020B0604020202020204" pitchFamily="34" charset="0"/>
                <a:cs typeface="Arial" panose="020B0604020202020204" pitchFamily="34" charset="0"/>
              </a:rPr>
              <a:t>Briera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T., de Boer, H. S., Egli, F., ... &amp; </a:t>
            </a:r>
            <a:r>
              <a:rPr lang="en-GB" sz="1900" dirty="0" err="1">
                <a:latin typeface="Arial" panose="020B0604020202020204" pitchFamily="34" charset="0"/>
                <a:cs typeface="Arial" panose="020B0604020202020204" pitchFamily="34" charset="0"/>
              </a:rPr>
              <a:t>Tavoni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M. (2024). Reducing the cost of capital to finance the energy transition in developing countries. 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Nature Energy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(10), 1241-1251.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https://doi.org/10.1038/s41560-024-01606-7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Climate Policy Initiative.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The Next Phase of Indonesia Green Taxonomy: Transition Finance to Support Decarbonization – CPI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. 2</a:t>
            </a:r>
            <a:r>
              <a:rPr lang="en-GB" sz="19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October 2023. </a:t>
            </a:r>
          </a:p>
          <a:p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Cox, S., Morris, JH., and Taylor, ZJ. </a:t>
            </a:r>
            <a:r>
              <a:rPr lang="en-US" sz="19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Risk-Rating and Networked Authority: A Climate Leviathan in Formation?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00" i="1" dirty="0">
                <a:latin typeface="Arial" panose="020B0604020202020204" pitchFamily="34" charset="0"/>
                <a:cs typeface="Arial" panose="020B0604020202020204" pitchFamily="34" charset="0"/>
              </a:rPr>
              <a:t>Yale Law and Political Economy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Blog. 12</a:t>
            </a:r>
            <a:r>
              <a:rPr lang="en-US" sz="19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June 2023. </a:t>
            </a: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D’Orazio, P., &amp; Pham, A. D. (2025). Evaluating climate-related financial policies’ impact on decarbonization with machine learning methods. 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Scientific Reports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(1), 1694.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https://doi.org/10.1038/s41598-025-85127-7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Kanitkar, T., Mythri, A., &amp; Jayaraman, T. (2024). Equity assessment of global mitigation pathways in the IPCC Sixth Assessment Report. 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Climate Policy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(8), 1129-1148.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https://doi.org/10.1080/14693062.2024.2319029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Morris, JH, and Collins, H.  </a:t>
            </a:r>
            <a:r>
              <a:rPr lang="en-US" sz="1900" u="sng" dirty="0">
                <a:latin typeface="Arial" panose="020B0604020202020204" pitchFamily="34" charset="0"/>
                <a:cs typeface="Arial" panose="020B0604020202020204" pitchFamily="34" charset="0"/>
              </a:rPr>
              <a:t>(2023). </a:t>
            </a:r>
            <a:r>
              <a:rPr lang="en-US" sz="1900" i="1" u="sng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(Mis)managing macroprudential expectations: How central banks govern financial and climate tail risks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Edward Elgar. </a:t>
            </a:r>
          </a:p>
          <a:p>
            <a:r>
              <a:rPr lang="en-GB" sz="1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9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Otoritas</a:t>
            </a:r>
            <a:r>
              <a:rPr lang="en-GB" sz="1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Jasa </a:t>
            </a:r>
            <a:r>
              <a:rPr lang="en-GB" sz="19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Keuangan</a:t>
            </a:r>
            <a:r>
              <a:rPr lang="en-GB" sz="1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(OJK). </a:t>
            </a:r>
            <a:r>
              <a:rPr lang="en-GB" sz="1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Banking Climate Risk Management and Scenario Analysis. Book 2:  Technical Guidebook. </a:t>
            </a:r>
            <a:r>
              <a:rPr lang="en-GB" sz="1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2024. </a:t>
            </a:r>
            <a:endParaRPr lang="en-GB" sz="1900" u="sng" dirty="0">
              <a:latin typeface="Arial" panose="020B0604020202020204" pitchFamily="34" charset="0"/>
              <a:cs typeface="Arial" panose="020B0604020202020204" pitchFamily="34" charset="0"/>
              <a:hlinkClick r:id="rId1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Shrivastava, S., and Prakash Jena. L.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How Credit Ratings Undermine Climate Finance for the Global South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Observer Research Foundation. 28</a:t>
            </a:r>
            <a:r>
              <a:rPr lang="en-GB" sz="19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900" i="1" dirty="0">
                <a:latin typeface="Arial" panose="020B0604020202020204" pitchFamily="34" charset="0"/>
                <a:cs typeface="Arial" panose="020B0604020202020204" pitchFamily="34" charset="0"/>
              </a:rPr>
              <a:t> January 2026. 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/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37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A533D2-F90E-A9D5-A20A-1CBD6B90F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1DA37-58B4-959C-55F6-66AF94CB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280900" cy="12771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9C60F-647B-9861-A178-187A209B2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4622" y="2342355"/>
            <a:ext cx="6449978" cy="1086645"/>
          </a:xfr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1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1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Climate-Related Financial Policies and Developing countries. </a:t>
            </a:r>
          </a:p>
          <a:p>
            <a:pPr marL="0" indent="0">
              <a:buNone/>
            </a:pPr>
            <a:endParaRPr lang="en-GB" sz="11200" b="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The Indonesia Green Financial </a:t>
            </a:r>
          </a:p>
          <a:p>
            <a:pPr marL="0" indent="0">
              <a:buNone/>
            </a:pPr>
            <a:r>
              <a:rPr lang="en-GB" sz="1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Taxonomy.</a:t>
            </a:r>
          </a:p>
          <a:p>
            <a:pPr marL="0" indent="0">
              <a:buNone/>
            </a:pPr>
            <a:endParaRPr lang="en-GB" sz="11200" b="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2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The Climate Risk Stress Test. </a:t>
            </a:r>
          </a:p>
          <a:p>
            <a:pPr marL="0" indent="0">
              <a:buNone/>
            </a:pPr>
            <a:endParaRPr lang="en-GB" sz="9600" b="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E924AA-39A0-D1F5-2CFE-6ECBCF9F0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91578"/>
            <a:ext cx="4204511" cy="438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42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A999207-2392-1AF7-805F-F97835D37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40345"/>
              </p:ext>
            </p:extLst>
          </p:nvPr>
        </p:nvGraphicFramePr>
        <p:xfrm>
          <a:off x="0" y="-1"/>
          <a:ext cx="12192000" cy="732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8536">
                  <a:extLst>
                    <a:ext uri="{9D8B030D-6E8A-4147-A177-3AD203B41FA5}">
                      <a16:colId xmlns:a16="http://schemas.microsoft.com/office/drawing/2014/main" val="3627819897"/>
                    </a:ext>
                  </a:extLst>
                </a:gridCol>
                <a:gridCol w="7853464">
                  <a:extLst>
                    <a:ext uri="{9D8B030D-6E8A-4147-A177-3AD203B41FA5}">
                      <a16:colId xmlns:a16="http://schemas.microsoft.com/office/drawing/2014/main" val="874992808"/>
                    </a:ext>
                  </a:extLst>
                </a:gridCol>
              </a:tblGrid>
              <a:tr h="63146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                              </a:t>
                      </a:r>
                    </a:p>
                  </a:txBody>
                  <a:tcP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Objectives </a:t>
                      </a:r>
                    </a:p>
                  </a:txBody>
                  <a:tcP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502915"/>
                  </a:ext>
                </a:extLst>
              </a:tr>
              <a:tr h="12197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Green Prudential Regulations   </a:t>
                      </a:r>
                    </a:p>
                    <a:p>
                      <a:pPr algn="l"/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Identifying and mitigating financial risks to ensure financial stability.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727366"/>
                  </a:ext>
                </a:extLst>
              </a:tr>
              <a:tr h="1254680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Green Credit Allocation Policies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Encouraging green lending and investments through credit allocation and lending limits.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282099"/>
                  </a:ext>
                </a:extLst>
              </a:tr>
              <a:tr h="1321700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Green Financial Guidelines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Supporting the development of green or climate-aligned financial markets.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016977"/>
                  </a:ext>
                </a:extLst>
              </a:tr>
              <a:tr h="1227475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Disclosure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Encouraging public disclosure of climate-related   financial risks, including for non-financial institutions.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099038"/>
                  </a:ext>
                </a:extLst>
              </a:tr>
              <a:tr h="1202978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Green Bonds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Promoting green lending through green bonds, including taxonomy and issuance.</a:t>
                      </a:r>
                    </a:p>
                    <a:p>
                      <a:pPr algn="ctr"/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22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47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E4FF71-2BDE-20A2-72AC-94CAC804A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chemeClr val="tx2">
              <a:lumMod val="90000"/>
              <a:lumOff val="1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b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Emerging Markets and Developing Economies and Climate-Related Financial Policies</a:t>
            </a:r>
            <a:r>
              <a:rPr lang="en-GB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426ECE-956A-0A2E-0B70-36481C52F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846" y="1905000"/>
            <a:ext cx="11382307" cy="4953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Challenges: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Institutional and structural barriers, including reliance on carbon-intensive industries and limited enforcement mechanisms.	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recommendations: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Strengthen international cooperation, capacity building, and access to green finance to address institutional and economic barriers.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Problem: generates a tension with implications for climate justice.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75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F4CD-A1DD-3BB0-7C57-D73A45509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14399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Green finance…</a:t>
            </a:r>
            <a:endParaRPr lang="en-GB" sz="3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6A2B9-C89E-E390-4FFB-57A9E0924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830" y="1473199"/>
            <a:ext cx="11061970" cy="5384799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Climate stabilization requires the mobilization of substantial investments in low- and zero-carbon technology.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access to stable and affordable finance varies dramatically across countries.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IPCC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Models used to evaluate the energy transition do not differentiate regional financing costs.</a:t>
            </a:r>
          </a:p>
          <a:p>
            <a:endParaRPr lang="en-GB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Convergence of Cost of Capital (CoC) is needed:</a:t>
            </a:r>
          </a:p>
          <a:p>
            <a:endParaRPr lang="en-GB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- would make renewable energy cheaper than fossil generation technologies and increase renewable electricity generation in developing countries.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4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C9932E-A969-19D2-0204-DF8910DF6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E3ACC-A0F3-BCCC-F2D8-CF2D5D305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280900" cy="10866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Indonesia’s Green Taxonomy (IGT 1.0)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B09B1-C366-25CA-C71E-A007B3E56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230" y="1553790"/>
            <a:ext cx="6050604" cy="1086645"/>
          </a:xfr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Indonesia’s Green Taxonomy 1.0 covers 919 sectors and subsectors:</a:t>
            </a:r>
          </a:p>
          <a:p>
            <a:pPr marL="0" indent="0">
              <a:buNone/>
            </a:pPr>
            <a:endParaRPr lang="en-GB" sz="1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44EA65-6D1F-A4CB-7A82-23CBA5024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310" y="2804074"/>
            <a:ext cx="4656292" cy="37234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B6514A-8B20-0FED-F768-22B5B2A70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2" y="1553791"/>
            <a:ext cx="3501958" cy="49188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1832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D03124-3174-2D57-CE77-D562D4E4C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D4B1E-56DA-5C7E-4D17-F9F94987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2644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Introduce mandatory disclosure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799E6-6B08-9AC2-4256-351FBC3F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25625"/>
            <a:ext cx="11049000" cy="435133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● </a:t>
            </a:r>
            <a:r>
              <a:rPr lang="en-GB" dirty="0"/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IGT 1.0 does not requires </a:t>
            </a:r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mandatory disclosure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relevant taxonomy-related information, which is likely to leave information gaps and limit regulators’ capacity to analyse physical and transition climate and credit risks.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/>
              <a:t>●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inclusion of mandatory disclosure requirements for greenhouse gas emissions data and  firms transition plans over a longer time horizon would bolster the internal credit and climate risk assessment capabilities of the OJK and BI.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639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2E2463-F862-3E16-48A8-DE1A24355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DA692-ACC6-F781-F428-FA57AE6E4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2009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 within an overarching sustainable finance strategy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87C47-0A42-8FCB-6136-CB0BE08AE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25625"/>
            <a:ext cx="11633200" cy="435133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sz="1600" dirty="0"/>
              <a:t>●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‘Bankability’ catalyses private investment in green infrastructure.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/>
              <a:t>●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Without wider governmental action, a lack of potentially profitable green projects reduces the leverage of a taxonomy, by rendering green standards relatively anachronistic.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example, replace the planned captive coal plants that are included in IGT 1.0 ‘yellow’ classification (to support downstream industries) with captive renewable plants.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83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68FD83-113C-0B28-2E5F-EA9B5D09A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CE49-D824-563D-B295-64C6BF5A4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997745"/>
          </a:xfrm>
          <a:solidFill>
            <a:schemeClr val="tx2">
              <a:lumMod val="90000"/>
              <a:lumOff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international recognition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3D099-5DEE-A1DE-DC7D-91661D0D0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09724"/>
            <a:ext cx="11887200" cy="4803775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600" dirty="0"/>
              <a:t>●</a:t>
            </a:r>
            <a:r>
              <a:rPr lang="en-GB" sz="1800" dirty="0"/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Ambiguity over the interoperability of the IGT with other key taxonomies- such as the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ASEAN Taxonomy-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could present investors with uncertainty over potential credit and interest rate risks and threatens to hinder Indonesia’s  ability to attract and retain inflows of foreign capital.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1600" dirty="0"/>
              <a:t> ●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There is therefore a need to develop mechanisms to clearly align IGT with ASEAN’s Plus standards, and at least some form of recognition from EU Taxonomy.   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/>
              <a:t> ●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This may require bilateral or multilateral negotiations, as the current version of the ASEAN Taxonomy Technical Screening Criteria allows countries to include some captive coal plants in (yellow/amber) categories that support the transition.  </a:t>
            </a:r>
          </a:p>
          <a:p>
            <a:pPr marL="0" indent="0">
              <a:buNone/>
            </a:pP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42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CB1AA434AC7B4FA712525E5A4B0FAF" ma:contentTypeVersion="10" ma:contentTypeDescription="Create a new document." ma:contentTypeScope="" ma:versionID="c626a7492a0898a9d89630bd5d8eb700">
  <xsd:schema xmlns:xsd="http://www.w3.org/2001/XMLSchema" xmlns:xs="http://www.w3.org/2001/XMLSchema" xmlns:p="http://schemas.microsoft.com/office/2006/metadata/properties" xmlns:ns2="e1c3bf3d-9298-4d97-8698-5d8e56acd48b" xmlns:ns3="1e44de8b-a222-4f75-a299-7667fa0d186f" targetNamespace="http://schemas.microsoft.com/office/2006/metadata/properties" ma:root="true" ma:fieldsID="5765d47cd912209b3a8ed61bab10d9f7" ns2:_="" ns3:_="">
    <xsd:import namespace="e1c3bf3d-9298-4d97-8698-5d8e56acd48b"/>
    <xsd:import namespace="1e44de8b-a222-4f75-a299-7667fa0d18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c3bf3d-9298-4d97-8698-5d8e56acd4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44de8b-a222-4f75-a299-7667fa0d18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479bf05-d456-4a96-a4cf-13701bc18efa}" ma:internalName="TaxCatchAll" ma:showField="CatchAllData" ma:web="1e44de8b-a222-4f75-a299-7667fa0d18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c3bf3d-9298-4d97-8698-5d8e56acd48b">
      <Terms xmlns="http://schemas.microsoft.com/office/infopath/2007/PartnerControls"/>
    </lcf76f155ced4ddcb4097134ff3c332f>
    <TaxCatchAll xmlns="1e44de8b-a222-4f75-a299-7667fa0d186f" xsi:nil="true"/>
  </documentManagement>
</p:properties>
</file>

<file path=customXml/itemProps1.xml><?xml version="1.0" encoding="utf-8"?>
<ds:datastoreItem xmlns:ds="http://schemas.openxmlformats.org/officeDocument/2006/customXml" ds:itemID="{79AA6E90-68AB-48EE-AFBC-59B57471B91F}"/>
</file>

<file path=customXml/itemProps2.xml><?xml version="1.0" encoding="utf-8"?>
<ds:datastoreItem xmlns:ds="http://schemas.openxmlformats.org/officeDocument/2006/customXml" ds:itemID="{F07C7390-6415-4E88-B3C6-7080E4A3AA96}"/>
</file>

<file path=customXml/itemProps3.xml><?xml version="1.0" encoding="utf-8"?>
<ds:datastoreItem xmlns:ds="http://schemas.openxmlformats.org/officeDocument/2006/customXml" ds:itemID="{5E0585C6-9BA6-4576-A2A9-5907EEF7CC38}"/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1286</Words>
  <Application>Microsoft Office PowerPoint</Application>
  <PresentationFormat>Widescreen</PresentationFormat>
  <Paragraphs>142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Aptos Display</vt:lpstr>
      <vt:lpstr>Arial</vt:lpstr>
      <vt:lpstr>Office Theme</vt:lpstr>
      <vt:lpstr>PowerPoint Presentation</vt:lpstr>
      <vt:lpstr>Outline</vt:lpstr>
      <vt:lpstr>PowerPoint Presentation</vt:lpstr>
      <vt:lpstr> Emerging Markets and Developing Economies and Climate-Related Financial Policies. </vt:lpstr>
      <vt:lpstr>Access to Green finance…</vt:lpstr>
      <vt:lpstr>Indonesia’s Green Taxonomy (IGT 1.0)</vt:lpstr>
      <vt:lpstr>Introduce mandatory disclosure rules</vt:lpstr>
      <vt:lpstr>Integrate within an overarching sustainable finance strategy </vt:lpstr>
      <vt:lpstr>Gain international recognition </vt:lpstr>
      <vt:lpstr>Broaden the concern for labour</vt:lpstr>
      <vt:lpstr>International Cooperation &amp; Capacity Building…</vt:lpstr>
      <vt:lpstr>PowerPoint Presentation</vt:lpstr>
      <vt:lpstr>PowerPoint Presentation</vt:lpstr>
      <vt:lpstr>PowerPoint Presentation</vt:lpstr>
      <vt:lpstr>PowerPoint Presentation</vt:lpstr>
      <vt:lpstr>Key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Morris (staff)</dc:creator>
  <cp:lastModifiedBy>John Morris (staff)</cp:lastModifiedBy>
  <cp:revision>19</cp:revision>
  <dcterms:created xsi:type="dcterms:W3CDTF">2026-02-10T02:17:18Z</dcterms:created>
  <dcterms:modified xsi:type="dcterms:W3CDTF">2026-02-10T13:30:51Z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0x0101000CCB1AA434AC7B4FA712525E5A4B0FAF</vt:lpwstr>
  </property>
</Properties>
</file>