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handoutMasterIdLst>
    <p:handoutMasterId r:id="rId20"/>
  </p:handoutMasterIdLst>
  <p:sldIdLst>
    <p:sldId id="353" r:id="rId5"/>
    <p:sldId id="265" r:id="rId6"/>
    <p:sldId id="512" r:id="rId7"/>
    <p:sldId id="263" r:id="rId8"/>
    <p:sldId id="366" r:id="rId9"/>
    <p:sldId id="513" r:id="rId10"/>
    <p:sldId id="368" r:id="rId11"/>
    <p:sldId id="369" r:id="rId12"/>
    <p:sldId id="372" r:id="rId13"/>
    <p:sldId id="375" r:id="rId14"/>
    <p:sldId id="378" r:id="rId15"/>
    <p:sldId id="514" r:id="rId16"/>
    <p:sldId id="379" r:id="rId17"/>
    <p:sldId id="35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7D9"/>
    <a:srgbClr val="93D3D9"/>
    <a:srgbClr val="AAD6FF"/>
    <a:srgbClr val="B2C8CD"/>
    <a:srgbClr val="CCD8D6"/>
    <a:srgbClr val="4F5945"/>
    <a:srgbClr val="73292A"/>
    <a:srgbClr val="7F867A"/>
    <a:srgbClr val="A6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EF143C-C007-4C68-9D1B-538A3E08822D}" v="15" dt="2026-02-10T07:13:32.5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6" autoAdjust="0"/>
    <p:restoredTop sz="95013" autoAdjust="0"/>
  </p:normalViewPr>
  <p:slideViewPr>
    <p:cSldViewPr snapToGrid="0">
      <p:cViewPr varScale="1">
        <p:scale>
          <a:sx n="66" d="100"/>
          <a:sy n="66" d="100"/>
        </p:scale>
        <p:origin x="377" y="55"/>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2" d="100"/>
          <a:sy n="82" d="100"/>
        </p:scale>
        <p:origin x="278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9852A6-C536-198B-0B36-808C24FAAF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F40B29C-E84A-E4D1-8998-1A961EC23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A5AE42-7DC1-8140-9B13-146984FDEF22}" type="datetimeFigureOut">
              <a:rPr lang="en-US" smtClean="0"/>
              <a:t>2/11/2026</a:t>
            </a:fld>
            <a:endParaRPr lang="en-US" dirty="0"/>
          </a:p>
        </p:txBody>
      </p:sp>
      <p:sp>
        <p:nvSpPr>
          <p:cNvPr id="4" name="Footer Placeholder 3">
            <a:extLst>
              <a:ext uri="{FF2B5EF4-FFF2-40B4-BE49-F238E27FC236}">
                <a16:creationId xmlns:a16="http://schemas.microsoft.com/office/drawing/2014/main" id="{FCCE4DE7-ED89-D264-F004-38F2DF4879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7E8591-FF54-5A00-A703-95ABC16B78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369B77-94AB-0344-9EBF-9DB9EE8D3ABC}" type="slidenum">
              <a:rPr lang="en-US" smtClean="0"/>
              <a:t>‹#›</a:t>
            </a:fld>
            <a:endParaRPr lang="en-US" dirty="0"/>
          </a:p>
        </p:txBody>
      </p:sp>
    </p:spTree>
    <p:extLst>
      <p:ext uri="{BB962C8B-B14F-4D97-AF65-F5344CB8AC3E}">
        <p14:creationId xmlns:p14="http://schemas.microsoft.com/office/powerpoint/2010/main" val="2398597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F72-8950-AF4F-9381-1D26FB547EA1}" type="datetimeFigureOut">
              <a:rPr lang="en-US" smtClean="0"/>
              <a:t>2/11/2026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5476F-A808-1F46-A368-07984F6DA22E}" type="slidenum">
              <a:rPr lang="en-US" smtClean="0"/>
              <a:t>‹#›</a:t>
            </a:fld>
            <a:endParaRPr lang="en-US" dirty="0"/>
          </a:p>
        </p:txBody>
      </p:sp>
    </p:spTree>
    <p:extLst>
      <p:ext uri="{BB962C8B-B14F-4D97-AF65-F5344CB8AC3E}">
        <p14:creationId xmlns:p14="http://schemas.microsoft.com/office/powerpoint/2010/main" val="111425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4" name="Google Shape;28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annex 1 parties to the UNFCCC include the industrialised countries that were members of the OECD (Organisation for economic cooperation and development) in 1992, plus countries with economies in transition (The EIT parties), including the Russian Federation, The Baltic states and several central and eastern European states.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0775476F-A808-1F46-A368-07984F6DA22E}" type="slidenum">
              <a:rPr lang="en-US" smtClean="0"/>
              <a:t>5</a:t>
            </a:fld>
            <a:endParaRPr lang="en-US" dirty="0"/>
          </a:p>
        </p:txBody>
      </p:sp>
    </p:spTree>
    <p:extLst>
      <p:ext uri="{BB962C8B-B14F-4D97-AF65-F5344CB8AC3E}">
        <p14:creationId xmlns:p14="http://schemas.microsoft.com/office/powerpoint/2010/main" val="21214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D90036E-D78E-7995-BEF4-F64DA613C71D}"/>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408176" y="1463040"/>
            <a:ext cx="6327648" cy="2180543"/>
          </a:xfrm>
          <a:noFill/>
        </p:spPr>
        <p:txBody>
          <a:bodyPr anchor="b">
            <a:noAutofit/>
          </a:bodyPr>
          <a:lstStyle>
            <a:lvl1pPr algn="ctr">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911096" y="3995928"/>
            <a:ext cx="5321808" cy="824404"/>
          </a:xfrm>
          <a:noFill/>
        </p:spPr>
        <p:txBody>
          <a:bodyPr anchor="ct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770632"/>
            <a:ext cx="2487168" cy="3502152"/>
          </a:xfrm>
        </p:spPr>
        <p:txBody>
          <a:bodyPr lIns="91440" rIns="91440"/>
          <a:lstStyle>
            <a:lvl1pPr marL="0" indent="0">
              <a:spcAft>
                <a:spcPts val="120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3785616" y="2770632"/>
            <a:ext cx="7571232" cy="339242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7399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432304"/>
            <a:ext cx="6163056" cy="3739896"/>
          </a:xfrm>
        </p:spPr>
        <p:txBody>
          <a:bodyPr lIns="91440" rIns="91440"/>
          <a:lstStyle>
            <a:lvl1pPr marL="228600" indent="-228600">
              <a:spcAft>
                <a:spcPts val="0"/>
              </a:spcAft>
              <a:buClr>
                <a:schemeClr val="accent2"/>
              </a:buClr>
              <a:buFont typeface="Arial" panose="020B0604020202020204" pitchFamily="34" charset="0"/>
              <a:buChar char="•"/>
              <a:defRPr sz="2400">
                <a:solidFill>
                  <a:schemeClr val="tx2">
                    <a:lumMod val="25000"/>
                  </a:schemeClr>
                </a:solidFill>
              </a:defRPr>
            </a:lvl1pPr>
            <a:lvl2pPr marL="685800">
              <a:spcBef>
                <a:spcPts val="500"/>
              </a:spcBef>
              <a:buClr>
                <a:schemeClr val="accent2"/>
              </a:buClr>
              <a:defRPr sz="2400">
                <a:solidFill>
                  <a:schemeClr val="tx2">
                    <a:lumMod val="25000"/>
                  </a:schemeClr>
                </a:solidFill>
              </a:defRPr>
            </a:lvl2pPr>
            <a:lvl3pPr marL="1143000">
              <a:buClr>
                <a:schemeClr val="accent2"/>
              </a:buClr>
              <a:defRPr sz="2000">
                <a:solidFill>
                  <a:schemeClr val="tx2">
                    <a:lumMod val="25000"/>
                  </a:schemeClr>
                </a:solidFill>
              </a:defRPr>
            </a:lvl3pPr>
            <a:lvl4pPr marL="1600200">
              <a:buClr>
                <a:schemeClr val="accent2"/>
              </a:buClr>
              <a:defRPr sz="1800">
                <a:solidFill>
                  <a:schemeClr val="tx2">
                    <a:lumMod val="25000"/>
                  </a:schemeClr>
                </a:solidFill>
              </a:defRPr>
            </a:lvl4pPr>
            <a:lvl5pPr marL="20574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7424928" y="2441448"/>
            <a:ext cx="4169664" cy="3703320"/>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1EB1C5A3-22FF-382D-3801-B6D9C4AC53E1}"/>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52051"/>
          <a:stretch/>
        </p:blipFill>
        <p:spPr>
          <a:xfrm>
            <a:off x="4629335" y="1815780"/>
            <a:ext cx="5586493" cy="5042220"/>
          </a:xfrm>
          <a:prstGeom prst="rect">
            <a:avLst/>
          </a:prstGeom>
        </p:spPr>
      </p:pic>
    </p:spTree>
    <p:extLst>
      <p:ext uri="{BB962C8B-B14F-4D97-AF65-F5344CB8AC3E}">
        <p14:creationId xmlns:p14="http://schemas.microsoft.com/office/powerpoint/2010/main" val="659767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841248" y="2770632"/>
            <a:ext cx="10515600" cy="339242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20999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627632" y="822960"/>
            <a:ext cx="6327648" cy="2221992"/>
          </a:xfrm>
          <a:noFill/>
        </p:spPr>
        <p:txBody>
          <a:bodyPr anchor="b">
            <a:noAutofit/>
          </a:bodyPr>
          <a:lstStyle>
            <a:lvl1pPr algn="l">
              <a:defRPr sz="4800">
                <a:solidFill>
                  <a:schemeClr val="bg1"/>
                </a:solidFill>
              </a:defRPr>
            </a:lvl1pPr>
          </a:lstStyle>
          <a:p>
            <a:r>
              <a:rPr lang="en-US"/>
              <a:t>Click to edit Master title style</a:t>
            </a:r>
            <a:endParaRPr lang="en-US" dirty="0"/>
          </a:p>
        </p:txBody>
      </p:sp>
      <p:sp>
        <p:nvSpPr>
          <p:cNvPr id="2" name="Subtitle 2">
            <a:extLst>
              <a:ext uri="{FF2B5EF4-FFF2-40B4-BE49-F238E27FC236}">
                <a16:creationId xmlns:a16="http://schemas.microsoft.com/office/drawing/2014/main" id="{FB724EDC-0FF4-BC78-C7CF-5B31189CBFC2}"/>
              </a:ext>
            </a:extLst>
          </p:cNvPr>
          <p:cNvSpPr>
            <a:spLocks noGrp="1"/>
          </p:cNvSpPr>
          <p:nvPr>
            <p:ph type="subTitle" idx="1"/>
          </p:nvPr>
        </p:nvSpPr>
        <p:spPr>
          <a:xfrm>
            <a:off x="1627632" y="3428999"/>
            <a:ext cx="6309360" cy="1703439"/>
          </a:xfrm>
          <a:noFill/>
        </p:spPr>
        <p:txBody>
          <a:bodyPr anchor="t">
            <a:normAutofit/>
          </a:bodyPr>
          <a:lstStyle>
            <a:lvl1pPr marL="0" indent="0" algn="l">
              <a:lnSpc>
                <a:spcPct val="130000"/>
              </a:lnSpc>
              <a:spcBef>
                <a:spcPts val="0"/>
              </a:spcBef>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016006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15"/>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5"/>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15"/>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872759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5849111" y="530356"/>
            <a:ext cx="5657831" cy="1182494"/>
          </a:xfrm>
        </p:spPr>
        <p:txBody>
          <a:bodyPr anchor="b">
            <a:normAutofit/>
          </a:bodyPr>
          <a:lstStyle>
            <a:lvl1pPr>
              <a:defRPr sz="4000"/>
            </a:lvl1pPr>
          </a:lstStyle>
          <a:p>
            <a:r>
              <a:rPr lang="en-US" dirty="0"/>
              <a:t>Click to edit Master title style</a:t>
            </a:r>
          </a:p>
        </p:txBody>
      </p:sp>
      <p:sp>
        <p:nvSpPr>
          <p:cNvPr id="7" name="Picture Placeholder 6">
            <a:extLst>
              <a:ext uri="{FF2B5EF4-FFF2-40B4-BE49-F238E27FC236}">
                <a16:creationId xmlns:a16="http://schemas.microsoft.com/office/drawing/2014/main" id="{8B3132E8-A261-CEAB-129F-0FED7AD8D00C}"/>
              </a:ext>
            </a:extLst>
          </p:cNvPr>
          <p:cNvSpPr>
            <a:spLocks noGrp="1"/>
          </p:cNvSpPr>
          <p:nvPr>
            <p:ph type="pic" sz="quarter" idx="13"/>
          </p:nvPr>
        </p:nvSpPr>
        <p:spPr>
          <a:xfrm>
            <a:off x="1" y="0"/>
            <a:ext cx="5174458" cy="6858000"/>
          </a:xfrm>
        </p:spPr>
        <p:txBody>
          <a:bodyPr/>
          <a:lstStyle>
            <a:lvl1pPr marL="0" indent="0">
              <a:buNone/>
              <a:defRPr/>
            </a:lvl1pPr>
          </a:lstStyle>
          <a:p>
            <a:r>
              <a:rPr lang="en-US" dirty="0"/>
              <a:t>Click icon to add picture</a:t>
            </a:r>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5849112" y="2454690"/>
            <a:ext cx="5657830" cy="3665253"/>
          </a:xfrm>
        </p:spPr>
        <p:txBody>
          <a:bodyPr>
            <a:normAutofit/>
          </a:bodyPr>
          <a:lstStyle>
            <a:lvl1pPr marL="0" indent="0">
              <a:lnSpc>
                <a:spcPct val="100000"/>
              </a:lnSpc>
              <a:buClr>
                <a:srgbClr val="73292A"/>
              </a:buClr>
              <a:buNone/>
              <a:defRPr sz="2400"/>
            </a:lvl1pPr>
            <a:lvl2pPr marL="228600">
              <a:buClr>
                <a:srgbClr val="73292A"/>
              </a:buClr>
              <a:defRPr sz="2000"/>
            </a:lvl2pPr>
            <a:lvl3pPr marL="685800">
              <a:buClr>
                <a:srgbClr val="73292A"/>
              </a:buClr>
              <a:defRPr sz="1800"/>
            </a:lvl3pPr>
            <a:lvl4pPr marL="1143000">
              <a:buClr>
                <a:srgbClr val="73292A"/>
              </a:buClr>
              <a:defRPr sz="1600"/>
            </a:lvl4pPr>
            <a:lvl5pPr marL="1600200">
              <a:buClr>
                <a:srgbClr val="73292A"/>
              </a:buCl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a:xfrm>
            <a:off x="11234928" y="6356350"/>
            <a:ext cx="716280" cy="365125"/>
          </a:xfrm>
        </p:spPr>
        <p:txBody>
          <a:bodyPr/>
          <a:lstStyle/>
          <a:p>
            <a:fld id="{294A09A9-5501-47C1-A89A-A340965A2BE2}" type="slidenum">
              <a:rPr lang="en-US" smtClean="0"/>
              <a:t>‹#›</a:t>
            </a:fld>
            <a:endParaRPr lang="en-US" dirty="0"/>
          </a:p>
        </p:txBody>
      </p:sp>
      <p:sp>
        <p:nvSpPr>
          <p:cNvPr id="10" name="Rectangle 9">
            <a:extLst>
              <a:ext uri="{FF2B5EF4-FFF2-40B4-BE49-F238E27FC236}">
                <a16:creationId xmlns:a16="http://schemas.microsoft.com/office/drawing/2014/main" id="{DCAF8C32-80F8-F614-8280-02F76781F238}"/>
              </a:ext>
            </a:extLst>
          </p:cNvPr>
          <p:cNvSpPr/>
          <p:nvPr userDrawn="1"/>
        </p:nvSpPr>
        <p:spPr>
          <a:xfrm>
            <a:off x="5174459" y="0"/>
            <a:ext cx="45719"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Graphic 2">
            <a:extLst>
              <a:ext uri="{FF2B5EF4-FFF2-40B4-BE49-F238E27FC236}">
                <a16:creationId xmlns:a16="http://schemas.microsoft.com/office/drawing/2014/main" id="{02CB607F-27CE-D613-F812-E70C738FA04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34723"/>
          <a:stretch/>
        </p:blipFill>
        <p:spPr>
          <a:xfrm>
            <a:off x="9959711" y="738051"/>
            <a:ext cx="2232289" cy="5381892"/>
          </a:xfrm>
          <a:prstGeom prst="rect">
            <a:avLst/>
          </a:prstGeom>
        </p:spPr>
      </p:pic>
      <p:cxnSp>
        <p:nvCxnSpPr>
          <p:cNvPr id="4" name="Straight Connector 3">
            <a:extLst>
              <a:ext uri="{FF2B5EF4-FFF2-40B4-BE49-F238E27FC236}">
                <a16:creationId xmlns:a16="http://schemas.microsoft.com/office/drawing/2014/main" id="{0A689F60-3D32-FD74-24A9-266643081E85}"/>
              </a:ext>
            </a:extLst>
          </p:cNvPr>
          <p:cNvCxnSpPr>
            <a:cxnSpLocks/>
          </p:cNvCxnSpPr>
          <p:nvPr userDrawn="1"/>
        </p:nvCxnSpPr>
        <p:spPr>
          <a:xfrm>
            <a:off x="5940043" y="2058671"/>
            <a:ext cx="332598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text&#10;&#10;Description automatically generated">
            <a:extLst>
              <a:ext uri="{FF2B5EF4-FFF2-40B4-BE49-F238E27FC236}">
                <a16:creationId xmlns:a16="http://schemas.microsoft.com/office/drawing/2014/main" id="{B827D708-B036-EE04-B213-EC3EAAE0681B}"/>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8779984" y="1918186"/>
            <a:ext cx="972078" cy="285381"/>
          </a:xfrm>
          <a:prstGeom prst="rect">
            <a:avLst/>
          </a:prstGeom>
        </p:spPr>
      </p:pic>
    </p:spTree>
    <p:extLst>
      <p:ext uri="{BB962C8B-B14F-4D97-AF65-F5344CB8AC3E}">
        <p14:creationId xmlns:p14="http://schemas.microsoft.com/office/powerpoint/2010/main" val="95398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581912" y="2185416"/>
            <a:ext cx="9052560" cy="2487168"/>
          </a:xfrm>
          <a:noFill/>
        </p:spPr>
        <p:txBody>
          <a:bodyPr anchor="ctr">
            <a:noAutofit/>
          </a:bodyPr>
          <a:lstStyle>
            <a:lvl1pPr algn="ctr">
              <a:defRPr sz="4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F691F67-3A33-EA2C-967A-86934DA1D47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69401" b="24659"/>
          <a:stretch/>
        </p:blipFill>
        <p:spPr>
          <a:xfrm>
            <a:off x="5856445" y="726334"/>
            <a:ext cx="1898043" cy="5405332"/>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621792" y="722376"/>
            <a:ext cx="6419088" cy="2350008"/>
          </a:xfrm>
        </p:spPr>
        <p:txBody>
          <a:bodyPr anchor="b">
            <a:normAutofit/>
          </a:bodyPr>
          <a:lstStyle>
            <a:lvl1pPr algn="ctr">
              <a:defRPr sz="4400"/>
            </a:lvl1pPr>
          </a:lstStyle>
          <a:p>
            <a:r>
              <a:rPr lang="en-US"/>
              <a:t>Click to edit Master title style</a:t>
            </a:r>
            <a:endParaRPr lang="en-US" dirty="0"/>
          </a:p>
        </p:txBody>
      </p:sp>
      <p:sp>
        <p:nvSpPr>
          <p:cNvPr id="13" name="Subtitle 2">
            <a:extLst>
              <a:ext uri="{FF2B5EF4-FFF2-40B4-BE49-F238E27FC236}">
                <a16:creationId xmlns:a16="http://schemas.microsoft.com/office/drawing/2014/main" id="{F6B0D1AB-E9D6-841F-7178-F60F07AF3B37}"/>
              </a:ext>
            </a:extLst>
          </p:cNvPr>
          <p:cNvSpPr>
            <a:spLocks noGrp="1"/>
          </p:cNvSpPr>
          <p:nvPr>
            <p:ph type="subTitle" idx="1"/>
          </p:nvPr>
        </p:nvSpPr>
        <p:spPr>
          <a:xfrm>
            <a:off x="640079" y="3931920"/>
            <a:ext cx="6419088" cy="1389888"/>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Picture Placeholder 6">
            <a:extLst>
              <a:ext uri="{FF2B5EF4-FFF2-40B4-BE49-F238E27FC236}">
                <a16:creationId xmlns:a16="http://schemas.microsoft.com/office/drawing/2014/main" id="{8B3132E8-A261-CEAB-129F-0FED7AD8D00C}"/>
              </a:ext>
            </a:extLst>
          </p:cNvPr>
          <p:cNvSpPr>
            <a:spLocks noGrp="1"/>
          </p:cNvSpPr>
          <p:nvPr>
            <p:ph type="pic" sz="quarter" idx="13"/>
          </p:nvPr>
        </p:nvSpPr>
        <p:spPr>
          <a:xfrm>
            <a:off x="7754488" y="0"/>
            <a:ext cx="4434464" cy="6858000"/>
          </a:xfrm>
        </p:spPr>
        <p:txBody>
          <a:bodyPr/>
          <a:lstStyle>
            <a:lvl1pPr marL="0" indent="0">
              <a:buNone/>
              <a:defRPr/>
            </a:lvl1pPr>
          </a:lstStyle>
          <a:p>
            <a:r>
              <a:rPr lang="en-US"/>
              <a:t>Click icon to add picture</a:t>
            </a:r>
            <a:endParaRPr lang="en-US" dirty="0"/>
          </a:p>
        </p:txBody>
      </p:sp>
      <p:cxnSp>
        <p:nvCxnSpPr>
          <p:cNvPr id="11" name="Straight Connector 10">
            <a:extLst>
              <a:ext uri="{FF2B5EF4-FFF2-40B4-BE49-F238E27FC236}">
                <a16:creationId xmlns:a16="http://schemas.microsoft.com/office/drawing/2014/main" id="{DB41B1E5-0891-6540-C6C6-2E4CF929E2D5}"/>
              </a:ext>
            </a:extLst>
          </p:cNvPr>
          <p:cNvCxnSpPr>
            <a:cxnSpLocks/>
          </p:cNvCxnSpPr>
          <p:nvPr userDrawn="1"/>
        </p:nvCxnSpPr>
        <p:spPr>
          <a:xfrm>
            <a:off x="1679972" y="3432325"/>
            <a:ext cx="437642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2CA6CDBD-54C9-2154-A4D6-F432B3CF27F7}"/>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3343169" y="3291840"/>
            <a:ext cx="972078" cy="285381"/>
          </a:xfrm>
          <a:prstGeom prst="rect">
            <a:avLst/>
          </a:prstGeom>
        </p:spPr>
      </p:pic>
      <p:sp>
        <p:nvSpPr>
          <p:cNvPr id="14" name="Rectangle 13">
            <a:extLst>
              <a:ext uri="{FF2B5EF4-FFF2-40B4-BE49-F238E27FC236}">
                <a16:creationId xmlns:a16="http://schemas.microsoft.com/office/drawing/2014/main" id="{57541814-983F-1B1C-1D5D-EBAC0D9BEB4C}"/>
              </a:ext>
            </a:extLst>
          </p:cNvPr>
          <p:cNvSpPr/>
          <p:nvPr userDrawn="1"/>
        </p:nvSpPr>
        <p:spPr>
          <a:xfrm>
            <a:off x="7711438" y="0"/>
            <a:ext cx="45719" cy="6858000"/>
          </a:xfrm>
          <a:prstGeom prst="rect">
            <a:avLst/>
          </a:prstGeom>
          <a:solidFill>
            <a:schemeClr val="tx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23173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7D338C08-B5A9-DA78-1FE4-12BEFEB61B6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26136" t="6121"/>
          <a:stretch/>
        </p:blipFill>
        <p:spPr>
          <a:xfrm rot="16200000" flipH="1" flipV="1">
            <a:off x="7528785" y="-1437953"/>
            <a:ext cx="3225262" cy="6101168"/>
          </a:xfrm>
          <a:prstGeom prst="rect">
            <a:avLst/>
          </a:prstGeom>
        </p:spPr>
      </p:pic>
      <p:sp>
        <p:nvSpPr>
          <p:cNvPr id="6" name="Rectangle 5">
            <a:extLst>
              <a:ext uri="{FF2B5EF4-FFF2-40B4-BE49-F238E27FC236}">
                <a16:creationId xmlns:a16="http://schemas.microsoft.com/office/drawing/2014/main" id="{A6865A83-7754-90AF-ABA5-0759C2C74767}"/>
              </a:ext>
            </a:extLst>
          </p:cNvPr>
          <p:cNvSpPr/>
          <p:nvPr userDrawn="1"/>
        </p:nvSpPr>
        <p:spPr>
          <a:xfrm>
            <a:off x="0" y="0"/>
            <a:ext cx="479094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230C4EDD-E959-BB97-7574-864A6EDFD37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32292"/>
          <a:stretch/>
        </p:blipFill>
        <p:spPr>
          <a:xfrm>
            <a:off x="602251" y="4944272"/>
            <a:ext cx="3848748" cy="1913728"/>
          </a:xfrm>
          <a:prstGeom prst="rect">
            <a:avLst/>
          </a:prstGeom>
        </p:spPr>
      </p:pic>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1408176"/>
            <a:ext cx="3392424" cy="4014216"/>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5383687" y="524107"/>
            <a:ext cx="6206062" cy="5706860"/>
          </a:xfrm>
        </p:spPr>
        <p:txBody>
          <a:bodyPr/>
          <a:lstStyle>
            <a:lvl1pPr>
              <a:spcAft>
                <a:spcPts val="600"/>
              </a:spcAft>
              <a:buClr>
                <a:schemeClr val="accent2"/>
              </a:buClr>
              <a:defRPr sz="2200"/>
            </a:lvl1pPr>
            <a:lvl2pPr>
              <a:buClr>
                <a:schemeClr val="accent2"/>
              </a:buClr>
              <a:defRPr sz="2000"/>
            </a:lvl2pPr>
            <a:lvl3pPr>
              <a:buClr>
                <a:schemeClr val="accent2"/>
              </a:buClr>
              <a:defRPr sz="1800"/>
            </a:lvl3pPr>
            <a:lvl4pPr>
              <a:buClr>
                <a:schemeClr val="accent2"/>
              </a:buClr>
              <a:defRPr sz="1600"/>
            </a:lvl4pPr>
            <a:lvl5pPr>
              <a:buClr>
                <a:schemeClr val="accent2"/>
              </a:buCl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sp>
        <p:nvSpPr>
          <p:cNvPr id="10" name="Rectangle 9">
            <a:extLst>
              <a:ext uri="{FF2B5EF4-FFF2-40B4-BE49-F238E27FC236}">
                <a16:creationId xmlns:a16="http://schemas.microsoft.com/office/drawing/2014/main" id="{377048F4-9454-D035-3356-DD623DFCEE42}"/>
              </a:ext>
            </a:extLst>
          </p:cNvPr>
          <p:cNvSpPr/>
          <p:nvPr userDrawn="1"/>
        </p:nvSpPr>
        <p:spPr>
          <a:xfrm rot="5400000">
            <a:off x="1361771" y="3406143"/>
            <a:ext cx="6857999"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10420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with Subtitle">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527048" y="2276856"/>
            <a:ext cx="9144000" cy="1508760"/>
          </a:xfrm>
          <a:noFill/>
        </p:spPr>
        <p:txBody>
          <a:bodyPr anchor="ctr">
            <a:noAutofit/>
          </a:bodyPr>
          <a:lstStyle>
            <a:lvl1pPr algn="ctr">
              <a:defRPr sz="4800">
                <a:solidFill>
                  <a:schemeClr val="bg1"/>
                </a:solidFill>
              </a:defRPr>
            </a:lvl1pPr>
          </a:lstStyle>
          <a:p>
            <a:r>
              <a:rPr lang="en-US"/>
              <a:t>Click to edit Master title style</a:t>
            </a:r>
            <a:endParaRPr lang="en-US" dirty="0"/>
          </a:p>
        </p:txBody>
      </p:sp>
      <p:sp>
        <p:nvSpPr>
          <p:cNvPr id="2" name="Subtitle 2">
            <a:extLst>
              <a:ext uri="{FF2B5EF4-FFF2-40B4-BE49-F238E27FC236}">
                <a16:creationId xmlns:a16="http://schemas.microsoft.com/office/drawing/2014/main" id="{FB724EDC-0FF4-BC78-C7CF-5B31189CBFC2}"/>
              </a:ext>
            </a:extLst>
          </p:cNvPr>
          <p:cNvSpPr>
            <a:spLocks noGrp="1"/>
          </p:cNvSpPr>
          <p:nvPr>
            <p:ph type="subTitle" idx="1"/>
          </p:nvPr>
        </p:nvSpPr>
        <p:spPr>
          <a:xfrm>
            <a:off x="1527048" y="3858768"/>
            <a:ext cx="9144000" cy="841248"/>
          </a:xfrm>
          <a:noFill/>
        </p:spPr>
        <p:txBody>
          <a:bodyPr anchor="t"/>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3911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0" y="0"/>
            <a:ext cx="12188952" cy="183510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186543"/>
          </a:xfrm>
        </p:spPr>
        <p:txBody>
          <a:bodyPr/>
          <a:lstStyle>
            <a:lvl1pPr>
              <a:defRPr>
                <a:solidFill>
                  <a:schemeClr val="bg1"/>
                </a:solidFill>
              </a:defRPr>
            </a:lvl1pPr>
          </a:lstStyle>
          <a:p>
            <a:r>
              <a:rPr lang="en-US" dirty="0"/>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223588"/>
            <a:ext cx="4864608" cy="3694176"/>
          </a:xfrm>
        </p:spPr>
        <p:txBody>
          <a:bodyPr/>
          <a:lstStyle>
            <a:lvl1pPr marL="0" indent="0">
              <a:spcAft>
                <a:spcPts val="0"/>
              </a:spcAft>
              <a:buClr>
                <a:schemeClr val="accent2"/>
              </a:buClr>
              <a:buNone/>
              <a:defRPr sz="2400">
                <a:solidFill>
                  <a:schemeClr val="tx2">
                    <a:lumMod val="25000"/>
                  </a:schemeClr>
                </a:solidFill>
                <a:latin typeface="Tenorite" pitchFamily="2" charset="0"/>
              </a:defRPr>
            </a:lvl1pPr>
            <a:lvl2pPr marL="228600">
              <a:spcBef>
                <a:spcPts val="1000"/>
              </a:spcBef>
              <a:buClr>
                <a:schemeClr val="accent2"/>
              </a:buClr>
              <a:defRPr sz="2400">
                <a:solidFill>
                  <a:schemeClr val="tx2">
                    <a:lumMod val="25000"/>
                  </a:schemeClr>
                </a:solidFill>
                <a:latin typeface="Tenorite" pitchFamily="2" charset="0"/>
              </a:defRPr>
            </a:lvl2pPr>
            <a:lvl3pPr marL="685800">
              <a:buClr>
                <a:schemeClr val="accent2"/>
              </a:buClr>
              <a:defRPr sz="2000">
                <a:solidFill>
                  <a:schemeClr val="tx2">
                    <a:lumMod val="25000"/>
                  </a:schemeClr>
                </a:solidFill>
                <a:latin typeface="Tenorite" pitchFamily="2" charset="0"/>
              </a:defRPr>
            </a:lvl3pPr>
            <a:lvl4pPr marL="1143000">
              <a:buClr>
                <a:schemeClr val="accent2"/>
              </a:buClr>
              <a:defRPr sz="1800">
                <a:solidFill>
                  <a:schemeClr val="tx2">
                    <a:lumMod val="25000"/>
                  </a:schemeClr>
                </a:solidFill>
                <a:latin typeface="Tenorite" pitchFamily="2" charset="0"/>
              </a:defRPr>
            </a:lvl4pPr>
            <a:lvl5pPr marL="1600200">
              <a:buClr>
                <a:schemeClr val="accent2"/>
              </a:buClr>
              <a:defRPr sz="1600">
                <a:solidFill>
                  <a:schemeClr val="tx2">
                    <a:lumMod val="25000"/>
                  </a:schemeClr>
                </a:solidFill>
                <a:latin typeface="Tenorite"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6556248" y="2233932"/>
            <a:ext cx="4864608" cy="3694176"/>
          </a:xfrm>
        </p:spPr>
        <p:txBody>
          <a:bodyPr/>
          <a:lstStyle>
            <a:lvl1pPr marL="0" indent="0">
              <a:spcAft>
                <a:spcPts val="0"/>
              </a:spcAft>
              <a:buClr>
                <a:schemeClr val="accent2"/>
              </a:buClr>
              <a:buNone/>
              <a:defRPr sz="2400">
                <a:solidFill>
                  <a:schemeClr val="tx2">
                    <a:lumMod val="25000"/>
                  </a:schemeClr>
                </a:solidFill>
                <a:latin typeface="Tenorite" pitchFamily="2" charset="0"/>
              </a:defRPr>
            </a:lvl1pPr>
            <a:lvl2pPr marL="228600">
              <a:spcBef>
                <a:spcPts val="1000"/>
              </a:spcBef>
              <a:buClr>
                <a:schemeClr val="accent2"/>
              </a:buClr>
              <a:defRPr sz="2400">
                <a:solidFill>
                  <a:schemeClr val="tx2">
                    <a:lumMod val="25000"/>
                  </a:schemeClr>
                </a:solidFill>
                <a:latin typeface="Tenorite" pitchFamily="2" charset="0"/>
              </a:defRPr>
            </a:lvl2pPr>
            <a:lvl3pPr marL="685800">
              <a:buClr>
                <a:schemeClr val="accent2"/>
              </a:buClr>
              <a:defRPr sz="2000">
                <a:solidFill>
                  <a:schemeClr val="tx2">
                    <a:lumMod val="25000"/>
                  </a:schemeClr>
                </a:solidFill>
                <a:latin typeface="Tenorite" pitchFamily="2" charset="0"/>
              </a:defRPr>
            </a:lvl3pPr>
            <a:lvl4pPr marL="1143000">
              <a:buClr>
                <a:schemeClr val="accent2"/>
              </a:buClr>
              <a:defRPr sz="1800">
                <a:solidFill>
                  <a:schemeClr val="tx2">
                    <a:lumMod val="25000"/>
                  </a:schemeClr>
                </a:solidFill>
                <a:latin typeface="Tenorite" pitchFamily="2" charset="0"/>
              </a:defRPr>
            </a:lvl4pPr>
            <a:lvl5pPr marL="1600200">
              <a:buClr>
                <a:schemeClr val="accent2"/>
              </a:buClr>
              <a:defRPr sz="1600">
                <a:solidFill>
                  <a:schemeClr val="tx2">
                    <a:lumMod val="25000"/>
                  </a:schemeClr>
                </a:solidFill>
                <a:latin typeface="Tenorite"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85673"/>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180470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68098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B7F52C37-6A33-FD57-31EC-516F581DF13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420" b="36176"/>
          <a:stretch/>
        </p:blipFill>
        <p:spPr>
          <a:xfrm>
            <a:off x="0" y="2510651"/>
            <a:ext cx="2841744" cy="4347350"/>
          </a:xfrm>
          <a:prstGeom prst="rect">
            <a:avLst/>
          </a:prstGeom>
        </p:spPr>
      </p:pic>
      <p:sp>
        <p:nvSpPr>
          <p:cNvPr id="6" name="Rectangle 5">
            <a:extLst>
              <a:ext uri="{FF2B5EF4-FFF2-40B4-BE49-F238E27FC236}">
                <a16:creationId xmlns:a16="http://schemas.microsoft.com/office/drawing/2014/main" id="{A6865A83-7754-90AF-ABA5-0759C2C74767}"/>
              </a:ext>
            </a:extLst>
          </p:cNvPr>
          <p:cNvSpPr/>
          <p:nvPr userDrawn="1"/>
        </p:nvSpPr>
        <p:spPr>
          <a:xfrm>
            <a:off x="7397496" y="0"/>
            <a:ext cx="479094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8101584" y="1408176"/>
            <a:ext cx="3392424" cy="4014216"/>
          </a:xfrm>
        </p:spPr>
        <p:txBody>
          <a:bodyPr/>
          <a:lstStyle>
            <a:lvl1pPr>
              <a:defRPr>
                <a:solidFill>
                  <a:schemeClr val="bg1"/>
                </a:solidFill>
              </a:defRPr>
            </a:lvl1pPr>
          </a:lstStyle>
          <a:p>
            <a:r>
              <a:rPr lang="en-US"/>
              <a:t>Click to edit Master title style</a:t>
            </a:r>
            <a:endParaRPr lang="en-US" dirty="0"/>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685800"/>
            <a:ext cx="5276088" cy="1563624"/>
          </a:xfrm>
        </p:spPr>
        <p:txBody>
          <a:bodyPr>
            <a:noAutofit/>
          </a:bodyPr>
          <a:lstStyle>
            <a:lvl1pPr marL="457200" indent="-457200">
              <a:lnSpc>
                <a:spcPct val="100000"/>
              </a:lnSpc>
              <a:spcBef>
                <a:spcPts val="1000"/>
              </a:spcBef>
              <a:spcAft>
                <a:spcPts val="0"/>
              </a:spcAft>
              <a:buClr>
                <a:schemeClr val="accent2"/>
              </a:buClr>
              <a:buFont typeface="+mj-lt"/>
              <a:buAutoNum type="arabicPeriod"/>
              <a:defRPr sz="2400">
                <a:solidFill>
                  <a:schemeClr val="tx2">
                    <a:lumMod val="25000"/>
                  </a:schemeClr>
                </a:solidFill>
              </a:defRPr>
            </a:lvl1pPr>
            <a:lvl2pPr marL="914400" indent="-457200">
              <a:buClr>
                <a:schemeClr val="accent2"/>
              </a:buClr>
              <a:buFont typeface="+mj-lt"/>
              <a:buAutoNum type="alphaLcPeriod"/>
              <a:defRPr sz="2400">
                <a:solidFill>
                  <a:schemeClr val="tx2">
                    <a:lumMod val="25000"/>
                  </a:schemeClr>
                </a:solidFill>
              </a:defRPr>
            </a:lvl2pPr>
            <a:lvl3pPr marL="1371600" indent="-457200">
              <a:buClr>
                <a:schemeClr val="accent2"/>
              </a:buClr>
              <a:buFont typeface="+mj-lt"/>
              <a:buAutoNum type="romanLcPeriod"/>
              <a:defRPr sz="2000">
                <a:solidFill>
                  <a:schemeClr val="tx2">
                    <a:lumMod val="25000"/>
                  </a:schemeClr>
                </a:solidFill>
              </a:defRPr>
            </a:lvl3pPr>
            <a:lvl4pPr marL="1714500" indent="-342900">
              <a:buClr>
                <a:schemeClr val="accent2"/>
              </a:buClr>
              <a:buFont typeface="+mj-lt"/>
              <a:buAutoNum type="arabicParenR"/>
              <a:defRPr sz="1800">
                <a:solidFill>
                  <a:schemeClr val="tx2">
                    <a:lumMod val="25000"/>
                  </a:schemeClr>
                </a:solidFill>
              </a:defRPr>
            </a:lvl4pPr>
            <a:lvl5pPr marL="2171700" indent="-342900">
              <a:buClr>
                <a:schemeClr val="accent2"/>
              </a:buClr>
              <a:buFont typeface="+mj-lt"/>
              <a:buAutoNum type="alphaLcParen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8">
            <a:extLst>
              <a:ext uri="{FF2B5EF4-FFF2-40B4-BE49-F238E27FC236}">
                <a16:creationId xmlns:a16="http://schemas.microsoft.com/office/drawing/2014/main" id="{EC526101-2775-A309-0B4A-DB278C3974D2}"/>
              </a:ext>
            </a:extLst>
          </p:cNvPr>
          <p:cNvSpPr>
            <a:spLocks noGrp="1"/>
          </p:cNvSpPr>
          <p:nvPr>
            <p:ph sz="quarter" idx="13"/>
          </p:nvPr>
        </p:nvSpPr>
        <p:spPr>
          <a:xfrm>
            <a:off x="932688" y="2697480"/>
            <a:ext cx="5276088" cy="348386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1800">
                <a:solidFill>
                  <a:schemeClr val="tx2">
                    <a:lumMod val="25000"/>
                  </a:schemeClr>
                </a:solidFill>
              </a:defRPr>
            </a:lvl3pPr>
            <a:lvl4pPr marL="1143000">
              <a:buClr>
                <a:schemeClr val="accent2"/>
              </a:buClr>
              <a:defRPr sz="1600">
                <a:solidFill>
                  <a:schemeClr val="tx2">
                    <a:lumMod val="25000"/>
                  </a:schemeClr>
                </a:solidFill>
              </a:defRPr>
            </a:lvl4pPr>
            <a:lvl5pPr marL="1600200">
              <a:buClr>
                <a:schemeClr val="accent2"/>
              </a:buClr>
              <a:defRPr sz="14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lvl1pPr>
              <a:defRPr>
                <a:solidFill>
                  <a:schemeClr val="bg1"/>
                </a:solidFill>
              </a:defRPr>
            </a:lvl1pPr>
          </a:lstStyle>
          <a:p>
            <a:fld id="{294A09A9-5501-47C1-A89A-A340965A2BE2}" type="slidenum">
              <a:rPr lang="en-US" smtClean="0"/>
              <a:pPr/>
              <a:t>‹#›</a:t>
            </a:fld>
            <a:endParaRPr lang="en-US" dirty="0"/>
          </a:p>
        </p:txBody>
      </p:sp>
      <p:pic>
        <p:nvPicPr>
          <p:cNvPr id="12" name="Graphic 11">
            <a:extLst>
              <a:ext uri="{FF2B5EF4-FFF2-40B4-BE49-F238E27FC236}">
                <a16:creationId xmlns:a16="http://schemas.microsoft.com/office/drawing/2014/main" id="{45719EF3-43BC-5F74-7396-273F72ED3CBC}"/>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32292"/>
          <a:stretch/>
        </p:blipFill>
        <p:spPr>
          <a:xfrm>
            <a:off x="8001534" y="4944272"/>
            <a:ext cx="3848748" cy="1913728"/>
          </a:xfrm>
          <a:prstGeom prst="rect">
            <a:avLst/>
          </a:prstGeom>
        </p:spPr>
      </p:pic>
      <p:sp>
        <p:nvSpPr>
          <p:cNvPr id="13" name="Rectangle 12">
            <a:extLst>
              <a:ext uri="{FF2B5EF4-FFF2-40B4-BE49-F238E27FC236}">
                <a16:creationId xmlns:a16="http://schemas.microsoft.com/office/drawing/2014/main" id="{137D205C-32E5-5A54-8D89-CB56198B06E5}"/>
              </a:ext>
            </a:extLst>
          </p:cNvPr>
          <p:cNvSpPr/>
          <p:nvPr userDrawn="1"/>
        </p:nvSpPr>
        <p:spPr>
          <a:xfrm rot="5400000">
            <a:off x="3949200" y="3406143"/>
            <a:ext cx="6857999"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7182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516D97AE-EB24-C3DA-21A1-E8EE4631ACE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2118" r="47395" b="22709"/>
          <a:stretch/>
        </p:blipFill>
        <p:spPr>
          <a:xfrm flipH="1">
            <a:off x="4448831" y="805912"/>
            <a:ext cx="1464735" cy="4961437"/>
          </a:xfrm>
          <a:prstGeom prst="rect">
            <a:avLst/>
          </a:prstGeom>
        </p:spPr>
      </p:pic>
      <p:sp>
        <p:nvSpPr>
          <p:cNvPr id="10" name="Rectangle 9">
            <a:extLst>
              <a:ext uri="{FF2B5EF4-FFF2-40B4-BE49-F238E27FC236}">
                <a16:creationId xmlns:a16="http://schemas.microsoft.com/office/drawing/2014/main" id="{5CBF43B9-3946-05E6-521F-EE4BB59B49D0}"/>
              </a:ext>
            </a:extLst>
          </p:cNvPr>
          <p:cNvSpPr/>
          <p:nvPr userDrawn="1"/>
        </p:nvSpPr>
        <p:spPr>
          <a:xfrm>
            <a:off x="4434840" y="0"/>
            <a:ext cx="45719" cy="6858000"/>
          </a:xfrm>
          <a:prstGeom prst="rect">
            <a:avLst/>
          </a:prstGeom>
          <a:solidFill>
            <a:schemeClr val="tx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E14DEF57-E0D6-D7CA-5D3C-FC97EAB0620A}"/>
              </a:ext>
            </a:extLst>
          </p:cNvPr>
          <p:cNvSpPr>
            <a:spLocks noGrp="1"/>
          </p:cNvSpPr>
          <p:nvPr>
            <p:ph type="title"/>
          </p:nvPr>
        </p:nvSpPr>
        <p:spPr>
          <a:xfrm>
            <a:off x="5193792" y="557784"/>
            <a:ext cx="6419088" cy="1929384"/>
          </a:xfrm>
        </p:spPr>
        <p:txBody>
          <a:bodyPr anchor="b">
            <a:normAutofit/>
          </a:bodyPr>
          <a:lstStyle>
            <a:lvl1pPr algn="ctr">
              <a:defRPr sz="4400"/>
            </a:lvl1pPr>
          </a:lstStyle>
          <a:p>
            <a:r>
              <a:rPr lang="en-US"/>
              <a:t>Click to edit Master title style</a:t>
            </a:r>
            <a:endParaRPr lang="en-US" dirty="0"/>
          </a:p>
        </p:txBody>
      </p:sp>
      <p:sp>
        <p:nvSpPr>
          <p:cNvPr id="8" name="Picture Placeholder 6">
            <a:extLst>
              <a:ext uri="{FF2B5EF4-FFF2-40B4-BE49-F238E27FC236}">
                <a16:creationId xmlns:a16="http://schemas.microsoft.com/office/drawing/2014/main" id="{930B4666-31C5-1F2B-27D9-2A9F6EC970DD}"/>
              </a:ext>
            </a:extLst>
          </p:cNvPr>
          <p:cNvSpPr>
            <a:spLocks noGrp="1"/>
          </p:cNvSpPr>
          <p:nvPr>
            <p:ph type="pic" sz="quarter" idx="13"/>
          </p:nvPr>
        </p:nvSpPr>
        <p:spPr>
          <a:xfrm>
            <a:off x="0" y="0"/>
            <a:ext cx="4434464" cy="6858000"/>
          </a:xfrm>
        </p:spPr>
        <p:txBody>
          <a:bodyPr/>
          <a:lstStyle>
            <a:lvl1pPr marL="0" indent="0">
              <a:buNone/>
              <a:defRPr/>
            </a:lvl1pPr>
          </a:lstStyle>
          <a:p>
            <a:r>
              <a:rPr lang="en-US"/>
              <a:t>Click icon to add picture</a:t>
            </a:r>
            <a:endParaRPr lang="en-US" dirty="0"/>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5193792" y="3328416"/>
            <a:ext cx="6419088" cy="2441448"/>
          </a:xfrm>
        </p:spPr>
        <p:txBody>
          <a:bodyPr/>
          <a:lstStyle>
            <a:lvl1pPr marL="0" indent="0" algn="ctr">
              <a:lnSpc>
                <a:spcPct val="90000"/>
              </a:lnSpc>
              <a:spcAft>
                <a:spcPts val="1200"/>
              </a:spcAft>
              <a:buClr>
                <a:schemeClr val="accent2"/>
              </a:buClr>
              <a:buNone/>
              <a:defRPr sz="2400">
                <a:solidFill>
                  <a:schemeClr val="tx2">
                    <a:lumMod val="25000"/>
                  </a:schemeClr>
                </a:solidFill>
              </a:defRPr>
            </a:lvl1pPr>
            <a:lvl2pPr algn="ctr">
              <a:buClr>
                <a:schemeClr val="accent2"/>
              </a:buClr>
              <a:defRPr sz="2000">
                <a:solidFill>
                  <a:schemeClr val="tx2">
                    <a:lumMod val="25000"/>
                  </a:schemeClr>
                </a:solidFill>
              </a:defRPr>
            </a:lvl2pPr>
            <a:lvl3pPr algn="ctr">
              <a:buClr>
                <a:schemeClr val="accent2"/>
              </a:buClr>
              <a:defRPr sz="1800">
                <a:solidFill>
                  <a:schemeClr val="tx2">
                    <a:lumMod val="25000"/>
                  </a:schemeClr>
                </a:solidFill>
              </a:defRPr>
            </a:lvl3pPr>
            <a:lvl4pPr algn="ctr">
              <a:buClr>
                <a:schemeClr val="accent2"/>
              </a:buClr>
              <a:defRPr sz="1600">
                <a:solidFill>
                  <a:schemeClr val="tx2">
                    <a:lumMod val="25000"/>
                  </a:schemeClr>
                </a:solidFill>
              </a:defRPr>
            </a:lvl4pPr>
            <a:lvl5pPr algn="ctr">
              <a:buClr>
                <a:schemeClr val="accent2"/>
              </a:buClr>
              <a:defRPr sz="14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5193792"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cxnSp>
        <p:nvCxnSpPr>
          <p:cNvPr id="13" name="Straight Connector 12">
            <a:extLst>
              <a:ext uri="{FF2B5EF4-FFF2-40B4-BE49-F238E27FC236}">
                <a16:creationId xmlns:a16="http://schemas.microsoft.com/office/drawing/2014/main" id="{689EEBF9-800C-88AE-FE83-60B5F47AFC14}"/>
              </a:ext>
            </a:extLst>
          </p:cNvPr>
          <p:cNvCxnSpPr>
            <a:cxnSpLocks/>
          </p:cNvCxnSpPr>
          <p:nvPr userDrawn="1"/>
        </p:nvCxnSpPr>
        <p:spPr>
          <a:xfrm>
            <a:off x="6174481" y="2843389"/>
            <a:ext cx="437642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01D77B6-9ED1-094C-66A3-7D5AB0CDEA47}"/>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7914042" y="2702904"/>
            <a:ext cx="972078" cy="285381"/>
          </a:xfrm>
          <a:prstGeom prst="rect">
            <a:avLst/>
          </a:prstGeom>
        </p:spPr>
      </p:pic>
    </p:spTree>
    <p:extLst>
      <p:ext uri="{BB962C8B-B14F-4D97-AF65-F5344CB8AC3E}">
        <p14:creationId xmlns:p14="http://schemas.microsoft.com/office/powerpoint/2010/main" val="194264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381000" y="6356350"/>
            <a:ext cx="4114800" cy="365125"/>
          </a:xfrm>
          <a:prstGeom prst="rect">
            <a:avLst/>
          </a:prstGeom>
        </p:spPr>
        <p:txBody>
          <a:bodyPr vert="horz" lIns="91440" tIns="45720" rIns="91440" bIns="45720" rtlCol="0" anchor="ctr"/>
          <a:lstStyle>
            <a:lvl1pPr algn="l">
              <a:defRPr sz="1200">
                <a:solidFill>
                  <a:schemeClr val="tx1"/>
                </a:solidFill>
                <a:latin typeface="Gill Sans Nova Light" panose="020F0302020204030204" pitchFamily="34" charset="0"/>
                <a:cs typeface="Gill Sans Nova Light" panose="020F0302020204030204" pitchFamily="34" charset="0"/>
              </a:defRPr>
            </a:lvl1pPr>
          </a:lstStyle>
          <a:p>
            <a:r>
              <a:rPr lang="en-US"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11026140" y="6356350"/>
            <a:ext cx="784860" cy="365125"/>
          </a:xfrm>
          <a:prstGeom prst="rect">
            <a:avLst/>
          </a:prstGeom>
        </p:spPr>
        <p:txBody>
          <a:bodyPr vert="horz" lIns="91440" tIns="45720" rIns="91440" bIns="45720" rtlCol="0" anchor="ctr"/>
          <a:lstStyle>
            <a:lvl1pPr algn="r">
              <a:defRPr sz="1200">
                <a:solidFill>
                  <a:schemeClr val="tx1"/>
                </a:solidFill>
                <a:latin typeface="Gill Sans Nova Light" panose="020F0302020204030204" pitchFamily="34" charset="0"/>
                <a:cs typeface="Gill Sans Nova Light" panose="020F0302020204030204" pitchFamily="34" charset="0"/>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76" r:id="rId4"/>
    <p:sldLayoutId id="2147483678" r:id="rId5"/>
    <p:sldLayoutId id="2147483684" r:id="rId6"/>
    <p:sldLayoutId id="2147483677" r:id="rId7"/>
    <p:sldLayoutId id="2147483679" r:id="rId8"/>
    <p:sldLayoutId id="2147483680" r:id="rId9"/>
    <p:sldLayoutId id="2147483681" r:id="rId10"/>
    <p:sldLayoutId id="2147483682" r:id="rId11"/>
    <p:sldLayoutId id="2147483683" r:id="rId12"/>
    <p:sldLayoutId id="2147483685" r:id="rId13"/>
    <p:sldLayoutId id="2147483686" r:id="rId14"/>
  </p:sldLayoutIdLst>
  <p:hf hdr="0" dt="0"/>
  <p:txStyles>
    <p:titleStyle>
      <a:lvl1pPr algn="l" defTabSz="914400" rtl="0" eaLnBrk="1" latinLnBrk="0" hangingPunct="1">
        <a:lnSpc>
          <a:spcPct val="90000"/>
        </a:lnSpc>
        <a:spcBef>
          <a:spcPct val="0"/>
        </a:spcBef>
        <a:buNone/>
        <a:defRPr sz="44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accent3"/>
          </a:solidFill>
          <a:latin typeface="Tenorite"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accent3"/>
          </a:solidFill>
          <a:latin typeface="Tenorite" pitchFamily="2" charset="0"/>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accent3"/>
          </a:solidFill>
          <a:latin typeface="Tenorite" pitchFamily="2" charset="0"/>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accent3"/>
          </a:solidFill>
          <a:latin typeface="Tenorite" pitchFamily="2" charset="0"/>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accent3"/>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www.twn.my/" TargetMode="External"/><Relationship Id="rId2" Type="http://schemas.openxmlformats.org/officeDocument/2006/relationships/image" Target="../media/image16.png"/><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nc-nd/3.0/" TargetMode="External"/><Relationship Id="rId2" Type="http://schemas.openxmlformats.org/officeDocument/2006/relationships/hyperlink" Target="https://www.clipmetrajesmanosunidas.org/cop-30-un-nuevo-intento-de-frenar-el-cambio-climatico/"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bouquet of flowers">
            <a:extLst>
              <a:ext uri="{FF2B5EF4-FFF2-40B4-BE49-F238E27FC236}">
                <a16:creationId xmlns:a16="http://schemas.microsoft.com/office/drawing/2014/main" id="{2E09DD34-43D4-3713-535D-7E9D95D3F4B1}"/>
              </a:ext>
            </a:extLst>
          </p:cNvPr>
          <p:cNvPicPr>
            <a:picLocks noGrp="1" noChangeAspect="1"/>
          </p:cNvPicPr>
          <p:nvPr>
            <p:ph type="pic" sz="quarter" idx="10"/>
          </p:nvPr>
        </p:nvPicPr>
        <p:blipFill>
          <a:blip r:embed="rId2"/>
          <a:srcRect/>
          <a:stretch/>
        </p:blipFill>
        <p:spPr>
          <a:xfrm>
            <a:off x="0" y="0"/>
            <a:ext cx="12192000" cy="6858000"/>
          </a:xfrm>
        </p:spPr>
      </p:pic>
      <p:sp>
        <p:nvSpPr>
          <p:cNvPr id="3" name="Title 2">
            <a:extLst>
              <a:ext uri="{FF2B5EF4-FFF2-40B4-BE49-F238E27FC236}">
                <a16:creationId xmlns:a16="http://schemas.microsoft.com/office/drawing/2014/main" id="{6F9772E4-10E9-13DE-8AE8-35BBB9DD1D9A}"/>
              </a:ext>
            </a:extLst>
          </p:cNvPr>
          <p:cNvSpPr>
            <a:spLocks noGrp="1"/>
          </p:cNvSpPr>
          <p:nvPr>
            <p:ph type="ctrTitle"/>
          </p:nvPr>
        </p:nvSpPr>
        <p:spPr>
          <a:xfrm>
            <a:off x="1408176" y="1463040"/>
            <a:ext cx="6327648" cy="2180543"/>
          </a:xfrm>
        </p:spPr>
        <p:txBody>
          <a:bodyPr/>
          <a:lstStyle/>
          <a:p>
            <a:r>
              <a:rPr lang="en-MY" dirty="0"/>
              <a:t>Legal and Policy Landscape for </a:t>
            </a:r>
            <a:br>
              <a:rPr lang="en-MY" dirty="0"/>
            </a:br>
            <a:r>
              <a:rPr lang="en-MY" dirty="0"/>
              <a:t>Just Energy Transitions</a:t>
            </a:r>
            <a:endParaRPr lang="en-US" dirty="0"/>
          </a:p>
        </p:txBody>
      </p:sp>
      <p:sp>
        <p:nvSpPr>
          <p:cNvPr id="4" name="Subtitle 3">
            <a:extLst>
              <a:ext uri="{FF2B5EF4-FFF2-40B4-BE49-F238E27FC236}">
                <a16:creationId xmlns:a16="http://schemas.microsoft.com/office/drawing/2014/main" id="{F7C09E8F-C241-2F75-70EA-32EC69551E74}"/>
              </a:ext>
            </a:extLst>
          </p:cNvPr>
          <p:cNvSpPr>
            <a:spLocks noGrp="1"/>
          </p:cNvSpPr>
          <p:nvPr>
            <p:ph type="subTitle" idx="1"/>
          </p:nvPr>
        </p:nvSpPr>
        <p:spPr>
          <a:xfrm>
            <a:off x="1911096" y="4123518"/>
            <a:ext cx="5321808" cy="824404"/>
          </a:xfrm>
        </p:spPr>
        <p:txBody>
          <a:bodyPr>
            <a:normAutofit lnSpcReduction="10000"/>
          </a:bodyPr>
          <a:lstStyle/>
          <a:p>
            <a:r>
              <a:rPr lang="en-US" dirty="0"/>
              <a:t>Meena Raman</a:t>
            </a:r>
          </a:p>
          <a:p>
            <a:r>
              <a:rPr lang="en-US" dirty="0"/>
              <a:t>Third World Network</a:t>
            </a:r>
          </a:p>
        </p:txBody>
      </p:sp>
      <p:cxnSp>
        <p:nvCxnSpPr>
          <p:cNvPr id="12" name="Straight Connector 11">
            <a:extLst>
              <a:ext uri="{FF2B5EF4-FFF2-40B4-BE49-F238E27FC236}">
                <a16:creationId xmlns:a16="http://schemas.microsoft.com/office/drawing/2014/main" id="{9318DF20-A4C4-3800-A69E-4E11F5A11C08}"/>
              </a:ext>
              <a:ext uri="{C183D7F6-B498-43B3-948B-1728B52AA6E4}">
                <adec:decorative xmlns:adec="http://schemas.microsoft.com/office/drawing/2017/decorative" val="1"/>
              </a:ext>
            </a:extLst>
          </p:cNvPr>
          <p:cNvCxnSpPr>
            <a:cxnSpLocks/>
          </p:cNvCxnSpPr>
          <p:nvPr/>
        </p:nvCxnSpPr>
        <p:spPr>
          <a:xfrm>
            <a:off x="1915117" y="3822700"/>
            <a:ext cx="53213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Plaque 12">
            <a:extLst>
              <a:ext uri="{FF2B5EF4-FFF2-40B4-BE49-F238E27FC236}">
                <a16:creationId xmlns:a16="http://schemas.microsoft.com/office/drawing/2014/main" id="{AC9EB422-5602-36FF-E543-5B0C70E56E9A}"/>
              </a:ext>
              <a:ext uri="{C183D7F6-B498-43B3-948B-1728B52AA6E4}">
                <adec:decorative xmlns:adec="http://schemas.microsoft.com/office/drawing/2017/decorative" val="1"/>
              </a:ext>
            </a:extLst>
          </p:cNvPr>
          <p:cNvSpPr/>
          <p:nvPr/>
        </p:nvSpPr>
        <p:spPr>
          <a:xfrm>
            <a:off x="1184867" y="1269576"/>
            <a:ext cx="6781800" cy="4343824"/>
          </a:xfrm>
          <a:prstGeom prst="plaque">
            <a:avLst>
              <a:gd name="adj" fmla="val 7602"/>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A053B63A-99EB-DBC1-DE80-E5E5214EF4EE}"/>
              </a:ext>
              <a:ext uri="{C183D7F6-B498-43B3-948B-1728B52AA6E4}">
                <adec:decorative xmlns:adec="http://schemas.microsoft.com/office/drawing/2017/decorative" val="1"/>
              </a:ext>
            </a:extLst>
          </p:cNvPr>
          <p:cNvPicPr>
            <a:picLocks noChangeAspect="1"/>
          </p:cNvPicPr>
          <p:nvPr/>
        </p:nvPicPr>
        <p:blipFill>
          <a:blip r:embed="rId3" cstate="screen">
            <a:extLst>
              <a:ext uri="{BEBA8EAE-BF5A-486C-A8C5-ECC9F3942E4B}">
                <a14:imgProps xmlns:a14="http://schemas.microsoft.com/office/drawing/2010/main">
                  <a14:imgLayer r:embed="rId4">
                    <a14:imgEffect>
                      <a14:saturation sat="35000"/>
                    </a14:imgEffect>
                  </a14:imgLayer>
                </a14:imgProps>
              </a:ext>
              <a:ext uri="{28A0092B-C50C-407E-A947-70E740481C1C}">
                <a14:useLocalDpi xmlns:a14="http://schemas.microsoft.com/office/drawing/2010/main"/>
              </a:ext>
            </a:extLst>
          </a:blip>
          <a:stretch>
            <a:fillRect/>
          </a:stretch>
        </p:blipFill>
        <p:spPr>
          <a:xfrm>
            <a:off x="4089728" y="3681876"/>
            <a:ext cx="972078" cy="285381"/>
          </a:xfrm>
          <a:prstGeom prst="rect">
            <a:avLst/>
          </a:prstGeom>
        </p:spPr>
      </p:pic>
    </p:spTree>
    <p:extLst>
      <p:ext uri="{BB962C8B-B14F-4D97-AF65-F5344CB8AC3E}">
        <p14:creationId xmlns:p14="http://schemas.microsoft.com/office/powerpoint/2010/main" val="858159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A8819-D47E-CB7C-43B6-7B671166DC9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FD4B25-3243-C4E4-2750-C7709D5C932F}"/>
              </a:ext>
            </a:extLst>
          </p:cNvPr>
          <p:cNvSpPr>
            <a:spLocks noGrp="1"/>
          </p:cNvSpPr>
          <p:nvPr>
            <p:ph sz="quarter" idx="12"/>
          </p:nvPr>
        </p:nvSpPr>
        <p:spPr>
          <a:xfrm>
            <a:off x="244485" y="1967112"/>
            <a:ext cx="3814557" cy="4584231"/>
          </a:xfrm>
        </p:spPr>
        <p:txBody>
          <a:bodyPr>
            <a:noAutofit/>
          </a:bodyPr>
          <a:lstStyle/>
          <a:p>
            <a:pPr algn="just">
              <a:lnSpc>
                <a:spcPts val="2040"/>
              </a:lnSpc>
            </a:pPr>
            <a:endParaRPr lang="en-US" sz="1900" dirty="0"/>
          </a:p>
          <a:p>
            <a:pPr algn="just">
              <a:lnSpc>
                <a:spcPts val="2040"/>
              </a:lnSpc>
            </a:pPr>
            <a:r>
              <a:rPr lang="en-US" sz="1900" dirty="0"/>
              <a:t>“</a:t>
            </a:r>
            <a:r>
              <a:rPr lang="en-US" sz="1900" b="1" dirty="0"/>
              <a:t>The importance of facilitating universal access to clean, reliable, affordable and sustainable energy for all, including through the scaled-up deployment of renewable energy and access to clean cooking, and that such efforts may promote energy security, while acknowledging that pathways to energy transitions will vary by country in accordance with national circumstances</a:t>
            </a:r>
            <a:r>
              <a:rPr lang="en-US" sz="1900" dirty="0"/>
              <a:t>.”</a:t>
            </a:r>
            <a:endParaRPr lang="en-MY" sz="1900" b="1" dirty="0"/>
          </a:p>
        </p:txBody>
      </p:sp>
      <p:sp>
        <p:nvSpPr>
          <p:cNvPr id="6" name="Slide Number Placeholder 5">
            <a:extLst>
              <a:ext uri="{FF2B5EF4-FFF2-40B4-BE49-F238E27FC236}">
                <a16:creationId xmlns:a16="http://schemas.microsoft.com/office/drawing/2014/main" id="{CABFAE35-0402-5B5A-EB4E-81ADD9ACDDFE}"/>
              </a:ext>
            </a:extLst>
          </p:cNvPr>
          <p:cNvSpPr>
            <a:spLocks noGrp="1"/>
          </p:cNvSpPr>
          <p:nvPr>
            <p:ph type="sldNum" sz="quarter" idx="11"/>
          </p:nvPr>
        </p:nvSpPr>
        <p:spPr/>
        <p:txBody>
          <a:bodyPr/>
          <a:lstStyle/>
          <a:p>
            <a:fld id="{294A09A9-5501-47C1-A89A-A340965A2BE2}" type="slidenum">
              <a:rPr lang="en-US" smtClean="0"/>
              <a:pPr/>
              <a:t>10</a:t>
            </a:fld>
            <a:endParaRPr lang="en-US" dirty="0"/>
          </a:p>
        </p:txBody>
      </p:sp>
      <p:sp>
        <p:nvSpPr>
          <p:cNvPr id="7" name="Title 1">
            <a:extLst>
              <a:ext uri="{FF2B5EF4-FFF2-40B4-BE49-F238E27FC236}">
                <a16:creationId xmlns:a16="http://schemas.microsoft.com/office/drawing/2014/main" id="{CFC43E70-E78F-46A6-D19E-97B7F8B82DF1}"/>
              </a:ext>
            </a:extLst>
          </p:cNvPr>
          <p:cNvSpPr>
            <a:spLocks noGrp="1"/>
          </p:cNvSpPr>
          <p:nvPr>
            <p:ph type="title"/>
          </p:nvPr>
        </p:nvSpPr>
        <p:spPr>
          <a:xfrm>
            <a:off x="255638" y="217449"/>
            <a:ext cx="11680723" cy="1455234"/>
          </a:xfrm>
        </p:spPr>
        <p:txBody>
          <a:bodyPr>
            <a:normAutofit/>
          </a:bodyPr>
          <a:lstStyle/>
          <a:p>
            <a:pPr algn="ctr"/>
            <a:r>
              <a:rPr lang="en-US" dirty="0"/>
              <a:t>Other key messages from the COP 30 decision</a:t>
            </a:r>
          </a:p>
        </p:txBody>
      </p:sp>
      <p:sp>
        <p:nvSpPr>
          <p:cNvPr id="5" name="Content Placeholder 2">
            <a:extLst>
              <a:ext uri="{FF2B5EF4-FFF2-40B4-BE49-F238E27FC236}">
                <a16:creationId xmlns:a16="http://schemas.microsoft.com/office/drawing/2014/main" id="{45EBFBFA-4DC0-C0B1-F8EB-7793FA3F4E4A}"/>
              </a:ext>
            </a:extLst>
          </p:cNvPr>
          <p:cNvSpPr txBox="1">
            <a:spLocks/>
          </p:cNvSpPr>
          <p:nvPr/>
        </p:nvSpPr>
        <p:spPr>
          <a:xfrm>
            <a:off x="4188299" y="1967112"/>
            <a:ext cx="3814557" cy="475436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2040"/>
              </a:lnSpc>
            </a:pPr>
            <a:r>
              <a:rPr lang="en-US" sz="1900" dirty="0"/>
              <a:t>Another key message is on “the importance of just transition pathways that </a:t>
            </a:r>
            <a:r>
              <a:rPr lang="en-US" sz="1900" b="1" dirty="0"/>
              <a:t>respect, promote and fulfil all human rights and </a:t>
            </a:r>
            <a:r>
              <a:rPr lang="en-US" sz="1900" b="1" dirty="0" err="1"/>
              <a:t>labour</a:t>
            </a:r>
            <a:r>
              <a:rPr lang="en-US" sz="1900" b="1" dirty="0"/>
              <a:t> rights, the right to a clean, healthy and sustainable environment, the right to health, the rights of Indigenous Peoples, people of African descent, local communities, migrants, children, persons with disabilities and people in vulnerable situations, and the right to development, as well as gender equality, empowerment of women and intergenerational equity”</a:t>
            </a:r>
            <a:endParaRPr lang="en-MY" sz="1900" b="1" dirty="0"/>
          </a:p>
        </p:txBody>
      </p:sp>
      <p:sp>
        <p:nvSpPr>
          <p:cNvPr id="9" name="Content Placeholder 2">
            <a:extLst>
              <a:ext uri="{FF2B5EF4-FFF2-40B4-BE49-F238E27FC236}">
                <a16:creationId xmlns:a16="http://schemas.microsoft.com/office/drawing/2014/main" id="{B63DF339-89A5-0EC5-289B-831025A81E65}"/>
              </a:ext>
            </a:extLst>
          </p:cNvPr>
          <p:cNvSpPr txBox="1">
            <a:spLocks/>
          </p:cNvSpPr>
          <p:nvPr/>
        </p:nvSpPr>
        <p:spPr>
          <a:xfrm>
            <a:off x="8120962" y="1967111"/>
            <a:ext cx="3814557"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2040"/>
              </a:lnSpc>
            </a:pPr>
            <a:r>
              <a:rPr lang="en-US" sz="1900" dirty="0"/>
              <a:t>“That the </a:t>
            </a:r>
            <a:r>
              <a:rPr lang="en-US" sz="1900" b="1" dirty="0"/>
              <a:t>principles of equity and CBDR-RC should guide just transition efforts”; </a:t>
            </a:r>
          </a:p>
          <a:p>
            <a:pPr algn="just">
              <a:lnSpc>
                <a:spcPts val="2040"/>
              </a:lnSpc>
            </a:pPr>
            <a:r>
              <a:rPr lang="en-US" sz="1900" dirty="0"/>
              <a:t>“The importance of ensuring broad and meaningful participation involving all relevant stakeholders, including </a:t>
            </a:r>
            <a:r>
              <a:rPr lang="en-US" sz="1900" b="1" dirty="0"/>
              <a:t>workers affected by transitions, informal workers, people in vulnerable situations, Indigenous Peoples, local communities, migrants and internally displaced persons, people of African descent, women, children, youth, elderly people and persons with disabilities, to enable effective, inclusive and participatory just transition pathways”</a:t>
            </a:r>
          </a:p>
        </p:txBody>
      </p:sp>
    </p:spTree>
    <p:extLst>
      <p:ext uri="{BB962C8B-B14F-4D97-AF65-F5344CB8AC3E}">
        <p14:creationId xmlns:p14="http://schemas.microsoft.com/office/powerpoint/2010/main" val="1066239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AB0F9-E02C-8074-8264-2B549C639B2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8B46E9-93D8-5868-EB3F-24EA8C2BF5A9}"/>
              </a:ext>
            </a:extLst>
          </p:cNvPr>
          <p:cNvSpPr>
            <a:spLocks noGrp="1"/>
          </p:cNvSpPr>
          <p:nvPr>
            <p:ph sz="quarter" idx="12"/>
          </p:nvPr>
        </p:nvSpPr>
        <p:spPr>
          <a:xfrm>
            <a:off x="132734" y="2222090"/>
            <a:ext cx="11926529" cy="5014451"/>
          </a:xfrm>
        </p:spPr>
        <p:txBody>
          <a:bodyPr>
            <a:noAutofit/>
          </a:bodyPr>
          <a:lstStyle/>
          <a:p>
            <a:pPr>
              <a:lnSpc>
                <a:spcPts val="2340"/>
              </a:lnSpc>
            </a:pPr>
            <a:r>
              <a:rPr lang="en-US" sz="2800" dirty="0"/>
              <a:t>“The importance of </a:t>
            </a:r>
            <a:r>
              <a:rPr lang="en-US" sz="2800" b="1" dirty="0"/>
              <a:t>strengthening international cooperation on mobilizing finance, technology and capacity-building support </a:t>
            </a:r>
            <a:r>
              <a:rPr lang="en-US" sz="2800" dirty="0"/>
              <a:t>for facilitating the </a:t>
            </a:r>
            <a:r>
              <a:rPr lang="en-US" sz="2800" b="1" dirty="0"/>
              <a:t>implementation of nationally determined just transitions </a:t>
            </a:r>
            <a:r>
              <a:rPr lang="en-US" sz="2800" dirty="0"/>
              <a:t>in a socially inclusive and equitable manner”; </a:t>
            </a:r>
          </a:p>
          <a:p>
            <a:pPr>
              <a:lnSpc>
                <a:spcPts val="2340"/>
              </a:lnSpc>
            </a:pPr>
            <a:endParaRPr lang="en-US" sz="2800" dirty="0"/>
          </a:p>
          <a:p>
            <a:pPr>
              <a:lnSpc>
                <a:spcPts val="2340"/>
              </a:lnSpc>
            </a:pPr>
            <a:r>
              <a:rPr lang="en-US" sz="2800" dirty="0"/>
              <a:t>“The importance of continued efforts to support just transitions through </a:t>
            </a:r>
            <a:r>
              <a:rPr lang="en-US" sz="2800" b="1" dirty="0"/>
              <a:t>measures that avoid exacerbating debt burdens and create fiscal space</a:t>
            </a:r>
            <a:r>
              <a:rPr lang="en-US" sz="2800" dirty="0"/>
              <a:t> for countries to advance on pathways towards low emissions and climate-resilient development”</a:t>
            </a:r>
          </a:p>
          <a:p>
            <a:pPr>
              <a:lnSpc>
                <a:spcPts val="2340"/>
              </a:lnSpc>
            </a:pPr>
            <a:endParaRPr lang="en-US" sz="2000" dirty="0"/>
          </a:p>
        </p:txBody>
      </p:sp>
      <p:sp>
        <p:nvSpPr>
          <p:cNvPr id="6" name="Slide Number Placeholder 5">
            <a:extLst>
              <a:ext uri="{FF2B5EF4-FFF2-40B4-BE49-F238E27FC236}">
                <a16:creationId xmlns:a16="http://schemas.microsoft.com/office/drawing/2014/main" id="{7CFF185F-6C38-0C26-C217-3EFD24976341}"/>
              </a:ext>
            </a:extLst>
          </p:cNvPr>
          <p:cNvSpPr>
            <a:spLocks noGrp="1"/>
          </p:cNvSpPr>
          <p:nvPr>
            <p:ph type="sldNum" sz="quarter" idx="11"/>
          </p:nvPr>
        </p:nvSpPr>
        <p:spPr/>
        <p:txBody>
          <a:bodyPr/>
          <a:lstStyle/>
          <a:p>
            <a:fld id="{294A09A9-5501-47C1-A89A-A340965A2BE2}" type="slidenum">
              <a:rPr lang="en-US" smtClean="0"/>
              <a:pPr/>
              <a:t>11</a:t>
            </a:fld>
            <a:endParaRPr lang="en-US" dirty="0"/>
          </a:p>
        </p:txBody>
      </p:sp>
      <p:sp>
        <p:nvSpPr>
          <p:cNvPr id="7" name="Title 1">
            <a:extLst>
              <a:ext uri="{FF2B5EF4-FFF2-40B4-BE49-F238E27FC236}">
                <a16:creationId xmlns:a16="http://schemas.microsoft.com/office/drawing/2014/main" id="{F00D98BB-2D56-0BAB-2D09-F3AA7EA707A2}"/>
              </a:ext>
            </a:extLst>
          </p:cNvPr>
          <p:cNvSpPr>
            <a:spLocks noGrp="1"/>
          </p:cNvSpPr>
          <p:nvPr>
            <p:ph type="title"/>
          </p:nvPr>
        </p:nvSpPr>
        <p:spPr>
          <a:xfrm>
            <a:off x="255638" y="217449"/>
            <a:ext cx="11680723" cy="1455234"/>
          </a:xfrm>
        </p:spPr>
        <p:txBody>
          <a:bodyPr>
            <a:normAutofit/>
          </a:bodyPr>
          <a:lstStyle/>
          <a:p>
            <a:pPr algn="ctr"/>
            <a:r>
              <a:rPr lang="en-US" dirty="0"/>
              <a:t>More key messages from the outcome</a:t>
            </a:r>
          </a:p>
        </p:txBody>
      </p:sp>
    </p:spTree>
    <p:extLst>
      <p:ext uri="{BB962C8B-B14F-4D97-AF65-F5344CB8AC3E}">
        <p14:creationId xmlns:p14="http://schemas.microsoft.com/office/powerpoint/2010/main" val="3600253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A4A5D7-AA31-A858-A5C0-EA6BCB2F31E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BDB80B-216E-FE02-B368-C975F860B0D9}"/>
              </a:ext>
            </a:extLst>
          </p:cNvPr>
          <p:cNvSpPr>
            <a:spLocks noGrp="1"/>
          </p:cNvSpPr>
          <p:nvPr>
            <p:ph sz="quarter" idx="12"/>
          </p:nvPr>
        </p:nvSpPr>
        <p:spPr>
          <a:xfrm>
            <a:off x="0" y="2035278"/>
            <a:ext cx="12059263" cy="4822722"/>
          </a:xfrm>
        </p:spPr>
        <p:txBody>
          <a:bodyPr>
            <a:noAutofit/>
          </a:bodyPr>
          <a:lstStyle/>
          <a:p>
            <a:pPr>
              <a:lnSpc>
                <a:spcPts val="2340"/>
              </a:lnSpc>
            </a:pPr>
            <a:r>
              <a:rPr lang="en-US" sz="2800" dirty="0"/>
              <a:t>Article 9.1 of the Paris Agreement states that “Developed country Parties </a:t>
            </a:r>
            <a:r>
              <a:rPr lang="en-US" sz="2800" b="1" dirty="0"/>
              <a:t>shall provide financial resources to assist developing country Parties with respect to both mitigation and adaptation </a:t>
            </a:r>
            <a:r>
              <a:rPr lang="en-US" sz="2800" dirty="0"/>
              <a:t>in continuation of their existing obligations under the Convention</a:t>
            </a:r>
          </a:p>
          <a:p>
            <a:pPr>
              <a:lnSpc>
                <a:spcPts val="2340"/>
              </a:lnSpc>
            </a:pPr>
            <a:r>
              <a:rPr lang="en-US" sz="2800" dirty="0"/>
              <a:t>From decision in Belem:</a:t>
            </a:r>
          </a:p>
          <a:p>
            <a:pPr>
              <a:lnSpc>
                <a:spcPts val="2340"/>
              </a:lnSpc>
            </a:pPr>
            <a:endParaRPr lang="en-US" sz="2800" dirty="0"/>
          </a:p>
          <a:p>
            <a:pPr>
              <a:lnSpc>
                <a:spcPts val="2340"/>
              </a:lnSpc>
            </a:pPr>
            <a:r>
              <a:rPr lang="en-US" sz="2800" dirty="0"/>
              <a:t>54. Decides </a:t>
            </a:r>
            <a:r>
              <a:rPr lang="en-US" sz="2800" b="1" dirty="0"/>
              <a:t>to establish a two-year work </a:t>
            </a:r>
            <a:r>
              <a:rPr lang="en-US" sz="2800" b="1" dirty="0" err="1"/>
              <a:t>programme</a:t>
            </a:r>
            <a:r>
              <a:rPr lang="en-US" sz="2800" b="1" dirty="0"/>
              <a:t> on climate finance</a:t>
            </a:r>
            <a:r>
              <a:rPr lang="en-US" sz="2800" dirty="0"/>
              <a:t>, including on </a:t>
            </a:r>
            <a:r>
              <a:rPr lang="en-US" sz="2800" b="1" dirty="0"/>
              <a:t>Article 9.1 of the Paris Agreement </a:t>
            </a:r>
            <a:r>
              <a:rPr lang="en-US" sz="2800" dirty="0"/>
              <a:t>in the context of Article 9 of the Paris Agreement as a whole.</a:t>
            </a:r>
          </a:p>
          <a:p>
            <a:pPr>
              <a:lnSpc>
                <a:spcPts val="2340"/>
              </a:lnSpc>
            </a:pPr>
            <a:endParaRPr lang="en-US" sz="2800" dirty="0"/>
          </a:p>
          <a:p>
            <a:pPr>
              <a:lnSpc>
                <a:spcPts val="2340"/>
              </a:lnSpc>
            </a:pPr>
            <a:r>
              <a:rPr lang="en-US" sz="2800" dirty="0"/>
              <a:t>Important political space to assess if developed countries are fulfilling their mandatory obligations.</a:t>
            </a:r>
          </a:p>
          <a:p>
            <a:pPr>
              <a:lnSpc>
                <a:spcPts val="2340"/>
              </a:lnSpc>
            </a:pPr>
            <a:endParaRPr lang="en-US" sz="2800" dirty="0"/>
          </a:p>
        </p:txBody>
      </p:sp>
      <p:sp>
        <p:nvSpPr>
          <p:cNvPr id="6" name="Slide Number Placeholder 5">
            <a:extLst>
              <a:ext uri="{FF2B5EF4-FFF2-40B4-BE49-F238E27FC236}">
                <a16:creationId xmlns:a16="http://schemas.microsoft.com/office/drawing/2014/main" id="{1C657C69-9184-0B4E-73C2-6CBE0A3C5E7A}"/>
              </a:ext>
            </a:extLst>
          </p:cNvPr>
          <p:cNvSpPr>
            <a:spLocks noGrp="1"/>
          </p:cNvSpPr>
          <p:nvPr>
            <p:ph type="sldNum" sz="quarter" idx="11"/>
          </p:nvPr>
        </p:nvSpPr>
        <p:spPr/>
        <p:txBody>
          <a:bodyPr/>
          <a:lstStyle/>
          <a:p>
            <a:fld id="{294A09A9-5501-47C1-A89A-A340965A2BE2}" type="slidenum">
              <a:rPr lang="en-US" smtClean="0"/>
              <a:pPr/>
              <a:t>12</a:t>
            </a:fld>
            <a:endParaRPr lang="en-US" dirty="0"/>
          </a:p>
        </p:txBody>
      </p:sp>
      <p:sp>
        <p:nvSpPr>
          <p:cNvPr id="7" name="Title 1">
            <a:extLst>
              <a:ext uri="{FF2B5EF4-FFF2-40B4-BE49-F238E27FC236}">
                <a16:creationId xmlns:a16="http://schemas.microsoft.com/office/drawing/2014/main" id="{B3375E0A-454F-83AC-6CF3-DF84DAE6D013}"/>
              </a:ext>
            </a:extLst>
          </p:cNvPr>
          <p:cNvSpPr>
            <a:spLocks noGrp="1"/>
          </p:cNvSpPr>
          <p:nvPr>
            <p:ph type="title"/>
          </p:nvPr>
        </p:nvSpPr>
        <p:spPr>
          <a:xfrm>
            <a:off x="255638" y="217449"/>
            <a:ext cx="11680723" cy="1455234"/>
          </a:xfrm>
        </p:spPr>
        <p:txBody>
          <a:bodyPr>
            <a:normAutofit/>
          </a:bodyPr>
          <a:lstStyle/>
          <a:p>
            <a:pPr algn="ctr"/>
            <a:r>
              <a:rPr lang="en-US" dirty="0"/>
              <a:t>Important decision on developed country provision of finance from Brazil @ COP 30</a:t>
            </a:r>
          </a:p>
        </p:txBody>
      </p:sp>
    </p:spTree>
    <p:extLst>
      <p:ext uri="{BB962C8B-B14F-4D97-AF65-F5344CB8AC3E}">
        <p14:creationId xmlns:p14="http://schemas.microsoft.com/office/powerpoint/2010/main" val="1788273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C47DC-327B-24C5-B53B-CEFF151F4F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861DFA-E5C3-7F39-DF42-B3B466D8DBAE}"/>
              </a:ext>
            </a:extLst>
          </p:cNvPr>
          <p:cNvSpPr>
            <a:spLocks noGrp="1"/>
          </p:cNvSpPr>
          <p:nvPr>
            <p:ph type="title"/>
          </p:nvPr>
        </p:nvSpPr>
        <p:spPr/>
        <p:txBody>
          <a:bodyPr/>
          <a:lstStyle/>
          <a:p>
            <a:r>
              <a:rPr lang="en-US" dirty="0"/>
              <a:t>Some key take-aways</a:t>
            </a:r>
          </a:p>
        </p:txBody>
      </p:sp>
      <p:sp>
        <p:nvSpPr>
          <p:cNvPr id="3" name="Content Placeholder 2">
            <a:extLst>
              <a:ext uri="{FF2B5EF4-FFF2-40B4-BE49-F238E27FC236}">
                <a16:creationId xmlns:a16="http://schemas.microsoft.com/office/drawing/2014/main" id="{72775D9F-22BE-DFCD-7FB8-1D1D42D32A6A}"/>
              </a:ext>
            </a:extLst>
          </p:cNvPr>
          <p:cNvSpPr>
            <a:spLocks noGrp="1"/>
          </p:cNvSpPr>
          <p:nvPr>
            <p:ph sz="quarter" idx="12"/>
          </p:nvPr>
        </p:nvSpPr>
        <p:spPr>
          <a:xfrm>
            <a:off x="4837472" y="254951"/>
            <a:ext cx="7354528" cy="6466524"/>
          </a:xfrm>
        </p:spPr>
        <p:txBody>
          <a:bodyPr wrap="square">
            <a:noAutofit/>
          </a:bodyPr>
          <a:lstStyle/>
          <a:p>
            <a:pPr>
              <a:lnSpc>
                <a:spcPts val="2540"/>
              </a:lnSpc>
            </a:pPr>
            <a:r>
              <a:rPr lang="en-US" sz="3600" dirty="0">
                <a:solidFill>
                  <a:schemeClr val="tx2">
                    <a:lumMod val="25000"/>
                  </a:schemeClr>
                </a:solidFill>
              </a:rPr>
              <a:t>There are lots of opportunities in working together in shaping and influencing the international and national just transition discourse, including on just energy transitions, and climate finance. </a:t>
            </a:r>
          </a:p>
          <a:p>
            <a:pPr>
              <a:lnSpc>
                <a:spcPts val="2540"/>
              </a:lnSpc>
            </a:pPr>
            <a:r>
              <a:rPr lang="en-US" sz="3600" dirty="0">
                <a:solidFill>
                  <a:schemeClr val="tx2">
                    <a:lumMod val="25000"/>
                  </a:schemeClr>
                </a:solidFill>
              </a:rPr>
              <a:t>Key among them is the establishment and operationalization of the Just Transition Mechanism within the UNFCCC regime.</a:t>
            </a:r>
          </a:p>
          <a:p>
            <a:pPr>
              <a:lnSpc>
                <a:spcPts val="2540"/>
              </a:lnSpc>
            </a:pPr>
            <a:r>
              <a:rPr lang="en-US" sz="3600" dirty="0">
                <a:solidFill>
                  <a:schemeClr val="tx2">
                    <a:lumMod val="25000"/>
                  </a:schemeClr>
                </a:solidFill>
              </a:rPr>
              <a:t>We have to counter the JETPs advanced by the developed countries as being “just”. </a:t>
            </a:r>
          </a:p>
          <a:p>
            <a:pPr>
              <a:lnSpc>
                <a:spcPts val="2540"/>
              </a:lnSpc>
            </a:pPr>
            <a:r>
              <a:rPr lang="en-US" sz="3600" dirty="0">
                <a:solidFill>
                  <a:schemeClr val="tx2">
                    <a:lumMod val="25000"/>
                  </a:schemeClr>
                </a:solidFill>
              </a:rPr>
              <a:t>Need for research, advocacy, campaigns and engagement at all levels.  </a:t>
            </a:r>
          </a:p>
          <a:p>
            <a:pPr>
              <a:lnSpc>
                <a:spcPts val="2540"/>
              </a:lnSpc>
            </a:pPr>
            <a:endParaRPr lang="en-MY" sz="2400" dirty="0">
              <a:solidFill>
                <a:schemeClr val="tx2">
                  <a:lumMod val="25000"/>
                </a:schemeClr>
              </a:solidFill>
            </a:endParaRPr>
          </a:p>
        </p:txBody>
      </p:sp>
      <p:sp>
        <p:nvSpPr>
          <p:cNvPr id="4" name="Slide Number Placeholder 3">
            <a:extLst>
              <a:ext uri="{FF2B5EF4-FFF2-40B4-BE49-F238E27FC236}">
                <a16:creationId xmlns:a16="http://schemas.microsoft.com/office/drawing/2014/main" id="{3B802220-CB33-71F2-5FEA-313251AD3105}"/>
              </a:ext>
            </a:extLst>
          </p:cNvPr>
          <p:cNvSpPr>
            <a:spLocks noGrp="1"/>
          </p:cNvSpPr>
          <p:nvPr>
            <p:ph type="sldNum" sz="quarter" idx="11"/>
          </p:nvPr>
        </p:nvSpPr>
        <p:spPr/>
        <p:txBody>
          <a:bodyPr/>
          <a:lstStyle/>
          <a:p>
            <a:fld id="{294A09A9-5501-47C1-A89A-A340965A2BE2}" type="slidenum">
              <a:rPr lang="en-US" smtClean="0"/>
              <a:pPr/>
              <a:t>13</a:t>
            </a:fld>
            <a:endParaRPr lang="en-US" dirty="0"/>
          </a:p>
        </p:txBody>
      </p:sp>
    </p:spTree>
    <p:extLst>
      <p:ext uri="{BB962C8B-B14F-4D97-AF65-F5344CB8AC3E}">
        <p14:creationId xmlns:p14="http://schemas.microsoft.com/office/powerpoint/2010/main" val="1423016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bouquet of flowers">
            <a:extLst>
              <a:ext uri="{FF2B5EF4-FFF2-40B4-BE49-F238E27FC236}">
                <a16:creationId xmlns:a16="http://schemas.microsoft.com/office/drawing/2014/main" id="{8AB2ECDC-2C97-9031-6EF9-11EF690976ED}"/>
              </a:ext>
            </a:extLst>
          </p:cNvPr>
          <p:cNvPicPr>
            <a:picLocks noGrp="1" noChangeAspect="1"/>
          </p:cNvPicPr>
          <p:nvPr>
            <p:ph type="pic" sz="quarter" idx="10"/>
          </p:nvPr>
        </p:nvPicPr>
        <p:blipFill>
          <a:blip r:embed="rId2"/>
          <a:srcRect/>
          <a:stretch/>
        </p:blipFill>
        <p:spPr>
          <a:xfrm>
            <a:off x="0" y="0"/>
            <a:ext cx="12192000" cy="6858000"/>
          </a:xfrm>
        </p:spPr>
      </p:pic>
      <p:sp>
        <p:nvSpPr>
          <p:cNvPr id="3" name="Title 2">
            <a:extLst>
              <a:ext uri="{FF2B5EF4-FFF2-40B4-BE49-F238E27FC236}">
                <a16:creationId xmlns:a16="http://schemas.microsoft.com/office/drawing/2014/main" id="{1697D649-277C-A20F-F588-7EA2B85B1299}"/>
              </a:ext>
            </a:extLst>
          </p:cNvPr>
          <p:cNvSpPr>
            <a:spLocks noGrp="1"/>
          </p:cNvSpPr>
          <p:nvPr>
            <p:ph type="ctrTitle"/>
          </p:nvPr>
        </p:nvSpPr>
        <p:spPr>
          <a:xfrm>
            <a:off x="1627632" y="822960"/>
            <a:ext cx="6327648" cy="2221992"/>
          </a:xfrm>
        </p:spPr>
        <p:txBody>
          <a:bodyPr/>
          <a:lstStyle/>
          <a:p>
            <a:r>
              <a:rPr lang="en-US" dirty="0"/>
              <a:t>Thank you</a:t>
            </a:r>
          </a:p>
        </p:txBody>
      </p:sp>
      <p:sp>
        <p:nvSpPr>
          <p:cNvPr id="15" name="Subtitle 14">
            <a:extLst>
              <a:ext uri="{FF2B5EF4-FFF2-40B4-BE49-F238E27FC236}">
                <a16:creationId xmlns:a16="http://schemas.microsoft.com/office/drawing/2014/main" id="{6EF8E06F-4153-981B-474D-3D483B6F4F84}"/>
              </a:ext>
            </a:extLst>
          </p:cNvPr>
          <p:cNvSpPr>
            <a:spLocks noGrp="1"/>
          </p:cNvSpPr>
          <p:nvPr>
            <p:ph type="subTitle" idx="1"/>
          </p:nvPr>
        </p:nvSpPr>
        <p:spPr>
          <a:xfrm>
            <a:off x="1627632" y="3428999"/>
            <a:ext cx="6309360" cy="2843980"/>
          </a:xfrm>
        </p:spPr>
        <p:txBody>
          <a:bodyPr>
            <a:normAutofit/>
          </a:bodyPr>
          <a:lstStyle/>
          <a:p>
            <a:r>
              <a:rPr lang="en-US" dirty="0"/>
              <a:t>For further information, see </a:t>
            </a:r>
          </a:p>
          <a:p>
            <a:r>
              <a:rPr lang="en-US" dirty="0"/>
              <a:t>TWN Belém Updates at</a:t>
            </a:r>
          </a:p>
          <a:p>
            <a:r>
              <a:rPr lang="en-US" dirty="0">
                <a:hlinkClick r:id="rId3"/>
              </a:rPr>
              <a:t>www.twn.my</a:t>
            </a:r>
            <a:endParaRPr lang="en-US" dirty="0"/>
          </a:p>
          <a:p>
            <a:endParaRPr lang="en-US" dirty="0"/>
          </a:p>
        </p:txBody>
      </p:sp>
      <p:cxnSp>
        <p:nvCxnSpPr>
          <p:cNvPr id="25" name="Straight Connector 24">
            <a:extLst>
              <a:ext uri="{FF2B5EF4-FFF2-40B4-BE49-F238E27FC236}">
                <a16:creationId xmlns:a16="http://schemas.microsoft.com/office/drawing/2014/main" id="{DE502E84-5063-F43E-AC45-9F5CEAA69246}"/>
              </a:ext>
              <a:ext uri="{C183D7F6-B498-43B3-948B-1728B52AA6E4}">
                <adec:decorative xmlns:adec="http://schemas.microsoft.com/office/drawing/2017/decorative" val="1"/>
              </a:ext>
            </a:extLst>
          </p:cNvPr>
          <p:cNvCxnSpPr>
            <a:cxnSpLocks/>
          </p:cNvCxnSpPr>
          <p:nvPr/>
        </p:nvCxnSpPr>
        <p:spPr>
          <a:xfrm>
            <a:off x="1701285" y="3209689"/>
            <a:ext cx="362454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E43C393-A639-F47D-D8A8-BAF189C58382}"/>
              </a:ext>
              <a:ext uri="{C183D7F6-B498-43B3-948B-1728B52AA6E4}">
                <adec:decorative xmlns:adec="http://schemas.microsoft.com/office/drawing/2017/decorative" val="1"/>
              </a:ext>
            </a:extLst>
          </p:cNvPr>
          <p:cNvPicPr>
            <a:picLocks noChangeAspect="1"/>
          </p:cNvPicPr>
          <p:nvPr/>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4839787" y="3066998"/>
            <a:ext cx="972078" cy="285381"/>
          </a:xfrm>
          <a:prstGeom prst="rect">
            <a:avLst/>
          </a:prstGeom>
        </p:spPr>
      </p:pic>
    </p:spTree>
    <p:extLst>
      <p:ext uri="{BB962C8B-B14F-4D97-AF65-F5344CB8AC3E}">
        <p14:creationId xmlns:p14="http://schemas.microsoft.com/office/powerpoint/2010/main" val="438040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7" name="Google Shape;287;p10"/>
          <p:cNvSpPr txBox="1"/>
          <p:nvPr/>
        </p:nvSpPr>
        <p:spPr>
          <a:xfrm>
            <a:off x="570051" y="429782"/>
            <a:ext cx="10972800" cy="1107996"/>
          </a:xfrm>
          <a:prstGeom prst="rect">
            <a:avLst/>
          </a:prstGeom>
          <a:solidFill>
            <a:schemeClr val="tx1"/>
          </a:solidFill>
          <a:ln>
            <a:noFill/>
          </a:ln>
        </p:spPr>
        <p:txBody>
          <a:bodyPr spcFirstLastPara="1" wrap="square" lIns="0" tIns="0" rIns="0" bIns="0" anchor="t" anchorCtr="0">
            <a:spAutoFit/>
          </a:bodyPr>
          <a:lstStyle/>
          <a:p>
            <a:pPr algn="ctr" defTabSz="609630">
              <a:buClr>
                <a:srgbClr val="000000"/>
              </a:buClr>
              <a:defRPr/>
            </a:pPr>
            <a:r>
              <a:rPr lang="en-US" sz="3600" b="1" i="1" kern="0" dirty="0">
                <a:solidFill>
                  <a:srgbClr val="FFFFFF"/>
                </a:solidFill>
                <a:latin typeface="Arial"/>
                <a:ea typeface="Arial"/>
                <a:cs typeface="Arial"/>
                <a:sym typeface="Arial"/>
              </a:rPr>
              <a:t>The Principle of Common But Differentiated Responsibilities (CBDR) in the Paris Agreement</a:t>
            </a:r>
            <a:endParaRPr sz="933" kern="0" dirty="0">
              <a:solidFill>
                <a:srgbClr val="FF0000"/>
              </a:solidFill>
              <a:latin typeface="Arial"/>
              <a:cs typeface="Arial"/>
              <a:sym typeface="Arial"/>
            </a:endParaRPr>
          </a:p>
        </p:txBody>
      </p:sp>
      <p:sp>
        <p:nvSpPr>
          <p:cNvPr id="288" name="Google Shape;288;p10"/>
          <p:cNvSpPr txBox="1">
            <a:spLocks noGrp="1"/>
          </p:cNvSpPr>
          <p:nvPr>
            <p:ph type="sldNum" idx="12"/>
          </p:nvPr>
        </p:nvSpPr>
        <p:spPr>
          <a:xfrm>
            <a:off x="10261600" y="6317754"/>
            <a:ext cx="1422400" cy="243417"/>
          </a:xfrm>
          <a:prstGeom prst="rect">
            <a:avLst/>
          </a:prstGeom>
          <a:noFill/>
          <a:ln>
            <a:noFill/>
          </a:ln>
        </p:spPr>
        <p:txBody>
          <a:bodyPr spcFirstLastPara="1" vert="horz" wrap="square" lIns="60950" tIns="30467" rIns="60950" bIns="30467" rtlCol="0" anchor="ctr" anchorCtr="0">
            <a:noAutofit/>
          </a:bodyPr>
          <a:lstStyle/>
          <a:p>
            <a:pPr defTabSz="609630">
              <a:buClr>
                <a:srgbClr val="000000"/>
              </a:buClr>
              <a:defRPr/>
            </a:pPr>
            <a:fld id="{00000000-1234-1234-1234-123412341234}" type="slidenum">
              <a:rPr lang="en-US" sz="800" kern="0">
                <a:solidFill>
                  <a:srgbClr val="888888"/>
                </a:solidFill>
                <a:latin typeface="Calibri"/>
                <a:cs typeface="Calibri"/>
                <a:sym typeface="Calibri"/>
              </a:rPr>
              <a:pPr defTabSz="609630">
                <a:buClr>
                  <a:srgbClr val="000000"/>
                </a:buClr>
                <a:defRPr/>
              </a:pPr>
              <a:t>2</a:t>
            </a:fld>
            <a:endParaRPr sz="800" kern="0">
              <a:solidFill>
                <a:srgbClr val="888888"/>
              </a:solidFill>
              <a:latin typeface="Calibri"/>
              <a:cs typeface="Calibri"/>
              <a:sym typeface="Calibri"/>
            </a:endParaRPr>
          </a:p>
        </p:txBody>
      </p:sp>
      <p:grpSp>
        <p:nvGrpSpPr>
          <p:cNvPr id="2" name="Group 1">
            <a:extLst>
              <a:ext uri="{FF2B5EF4-FFF2-40B4-BE49-F238E27FC236}">
                <a16:creationId xmlns:a16="http://schemas.microsoft.com/office/drawing/2014/main" id="{2E87B439-EF47-63E3-578F-ED28D43741EA}"/>
              </a:ext>
            </a:extLst>
          </p:cNvPr>
          <p:cNvGrpSpPr/>
          <p:nvPr/>
        </p:nvGrpSpPr>
        <p:grpSpPr>
          <a:xfrm>
            <a:off x="2044700" y="1612564"/>
            <a:ext cx="8102600" cy="4445674"/>
            <a:chOff x="3067050" y="2418845"/>
            <a:chExt cx="12153900" cy="6668511"/>
          </a:xfrm>
        </p:grpSpPr>
        <p:pic>
          <p:nvPicPr>
            <p:cNvPr id="3" name="Picture 2">
              <a:extLst>
                <a:ext uri="{FF2B5EF4-FFF2-40B4-BE49-F238E27FC236}">
                  <a16:creationId xmlns:a16="http://schemas.microsoft.com/office/drawing/2014/main" id="{8A0E6133-47CF-5084-393F-C8122E499EA5}"/>
                </a:ext>
              </a:extLst>
            </p:cNvPr>
            <p:cNvPicPr>
              <a:picLocks noChangeAspect="1"/>
            </p:cNvPicPr>
            <p:nvPr/>
          </p:nvPicPr>
          <p:blipFill rotWithShape="1">
            <a:blip r:embed="rId3"/>
            <a:srcRect l="37083" t="32963" r="15834" b="21111"/>
            <a:stretch/>
          </p:blipFill>
          <p:spPr>
            <a:xfrm>
              <a:off x="3067050" y="2418845"/>
              <a:ext cx="12153900" cy="6668511"/>
            </a:xfrm>
            <a:prstGeom prst="rect">
              <a:avLst/>
            </a:prstGeom>
          </p:spPr>
        </p:pic>
        <p:cxnSp>
          <p:nvCxnSpPr>
            <p:cNvPr id="5" name="Straight Connector 4">
              <a:extLst>
                <a:ext uri="{FF2B5EF4-FFF2-40B4-BE49-F238E27FC236}">
                  <a16:creationId xmlns:a16="http://schemas.microsoft.com/office/drawing/2014/main" id="{534F3CBF-116C-6700-327E-3A11181485B5}"/>
                </a:ext>
              </a:extLst>
            </p:cNvPr>
            <p:cNvCxnSpPr>
              <a:cxnSpLocks/>
            </p:cNvCxnSpPr>
            <p:nvPr/>
          </p:nvCxnSpPr>
          <p:spPr>
            <a:xfrm>
              <a:off x="12954000" y="8115300"/>
              <a:ext cx="9144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3BD83AB1-2DF1-7619-F138-4E86705BA381}"/>
                </a:ext>
              </a:extLst>
            </p:cNvPr>
            <p:cNvCxnSpPr>
              <a:cxnSpLocks/>
            </p:cNvCxnSpPr>
            <p:nvPr/>
          </p:nvCxnSpPr>
          <p:spPr>
            <a:xfrm>
              <a:off x="3657600" y="8496300"/>
              <a:ext cx="7162800" cy="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8" name="TextBox 27">
            <a:extLst>
              <a:ext uri="{FF2B5EF4-FFF2-40B4-BE49-F238E27FC236}">
                <a16:creationId xmlns:a16="http://schemas.microsoft.com/office/drawing/2014/main" id="{067ABB7C-82EB-5ACC-56EF-BFAD9E4A4E94}"/>
              </a:ext>
            </a:extLst>
          </p:cNvPr>
          <p:cNvSpPr txBox="1"/>
          <p:nvPr/>
        </p:nvSpPr>
        <p:spPr>
          <a:xfrm>
            <a:off x="5130800" y="6124557"/>
            <a:ext cx="6096000" cy="630942"/>
          </a:xfrm>
          <a:prstGeom prst="rect">
            <a:avLst/>
          </a:prstGeom>
          <a:noFill/>
        </p:spPr>
        <p:txBody>
          <a:bodyPr wrap="square">
            <a:spAutoFit/>
          </a:bodyPr>
          <a:lstStyle/>
          <a:p>
            <a:pPr defTabSz="609630">
              <a:lnSpc>
                <a:spcPts val="1385"/>
              </a:lnSpc>
              <a:spcBef>
                <a:spcPct val="0"/>
              </a:spcBef>
              <a:defRPr/>
            </a:pPr>
            <a:r>
              <a:rPr lang="en-US" sz="1200" dirty="0">
                <a:solidFill>
                  <a:srgbClr val="FFFFFF"/>
                </a:solidFill>
                <a:latin typeface="Montserrat Classic"/>
              </a:rPr>
              <a:t>Source: Paris Agreement 2015, Article 2.2  </a:t>
            </a:r>
          </a:p>
          <a:p>
            <a:pPr defTabSz="609630">
              <a:lnSpc>
                <a:spcPts val="1385"/>
              </a:lnSpc>
              <a:spcBef>
                <a:spcPct val="0"/>
              </a:spcBef>
              <a:defRPr/>
            </a:pPr>
            <a:r>
              <a:rPr lang="en-US" sz="1200" dirty="0">
                <a:solidFill>
                  <a:srgbClr val="FFFFFF"/>
                </a:solidFill>
                <a:latin typeface="Montserrat Classic"/>
              </a:rPr>
              <a:t>*CBDR is also included in the Principle 7 of the Rio Declaration on Environment and Development in 1992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9CBDCF5-D633-4D29-B061-167D763ED799}"/>
              </a:ext>
            </a:extLst>
          </p:cNvPr>
          <p:cNvSpPr txBox="1"/>
          <p:nvPr/>
        </p:nvSpPr>
        <p:spPr>
          <a:xfrm>
            <a:off x="4438964" y="261054"/>
            <a:ext cx="4266681" cy="523220"/>
          </a:xfrm>
          <a:prstGeom prst="rect">
            <a:avLst/>
          </a:prstGeom>
          <a:noFill/>
        </p:spPr>
        <p:txBody>
          <a:bodyPr wrap="none" rtlCol="0">
            <a:spAutoFit/>
          </a:bodyPr>
          <a:lstStyle/>
          <a:p>
            <a:r>
              <a:rPr lang="en-US" sz="2800" b="1" dirty="0"/>
              <a:t>50% Probability of 1.5 deg. C</a:t>
            </a:r>
            <a:endParaRPr lang="en-IN" sz="2800" b="1" dirty="0"/>
          </a:p>
        </p:txBody>
      </p:sp>
      <p:sp>
        <p:nvSpPr>
          <p:cNvPr id="7" name="Flowchart: Connector 6">
            <a:extLst>
              <a:ext uri="{FF2B5EF4-FFF2-40B4-BE49-F238E27FC236}">
                <a16:creationId xmlns:a16="http://schemas.microsoft.com/office/drawing/2014/main" id="{6C76C67A-49DA-49A5-A2A1-1B8C4889895E}"/>
              </a:ext>
            </a:extLst>
          </p:cNvPr>
          <p:cNvSpPr/>
          <p:nvPr/>
        </p:nvSpPr>
        <p:spPr>
          <a:xfrm>
            <a:off x="1002358" y="2722749"/>
            <a:ext cx="1726206" cy="1685964"/>
          </a:xfrm>
          <a:prstGeom prst="flowChartConnec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2956</a:t>
            </a:r>
          </a:p>
          <a:p>
            <a:pPr algn="ctr"/>
            <a:r>
              <a:rPr lang="en-US" sz="2400" b="1" dirty="0">
                <a:solidFill>
                  <a:schemeClr val="tx1"/>
                </a:solidFill>
              </a:rPr>
              <a:t>GtCO</a:t>
            </a:r>
            <a:r>
              <a:rPr lang="en-US" sz="2400" b="1" baseline="-25000" dirty="0">
                <a:solidFill>
                  <a:schemeClr val="tx1"/>
                </a:solidFill>
              </a:rPr>
              <a:t>2</a:t>
            </a:r>
            <a:endParaRPr lang="en-IN" sz="2400" b="1" baseline="-25000" dirty="0">
              <a:solidFill>
                <a:schemeClr val="tx1"/>
              </a:solidFill>
            </a:endParaRPr>
          </a:p>
        </p:txBody>
      </p:sp>
      <p:sp>
        <p:nvSpPr>
          <p:cNvPr id="8" name="TextBox 7">
            <a:extLst>
              <a:ext uri="{FF2B5EF4-FFF2-40B4-BE49-F238E27FC236}">
                <a16:creationId xmlns:a16="http://schemas.microsoft.com/office/drawing/2014/main" id="{892076A7-BB9D-4682-BD1B-0E42F7BD8021}"/>
              </a:ext>
            </a:extLst>
          </p:cNvPr>
          <p:cNvSpPr txBox="1"/>
          <p:nvPr/>
        </p:nvSpPr>
        <p:spPr>
          <a:xfrm>
            <a:off x="821360" y="2353418"/>
            <a:ext cx="2055627" cy="369332"/>
          </a:xfrm>
          <a:prstGeom prst="rect">
            <a:avLst/>
          </a:prstGeom>
          <a:noFill/>
        </p:spPr>
        <p:txBody>
          <a:bodyPr wrap="none" rtlCol="0">
            <a:spAutoFit/>
          </a:bodyPr>
          <a:lstStyle/>
          <a:p>
            <a:r>
              <a:rPr lang="en-US" dirty="0"/>
              <a:t>Total Carbon Budget</a:t>
            </a:r>
            <a:endParaRPr lang="en-IN" dirty="0"/>
          </a:p>
        </p:txBody>
      </p:sp>
      <p:cxnSp>
        <p:nvCxnSpPr>
          <p:cNvPr id="10" name="Straight Arrow Connector 9">
            <a:extLst>
              <a:ext uri="{FF2B5EF4-FFF2-40B4-BE49-F238E27FC236}">
                <a16:creationId xmlns:a16="http://schemas.microsoft.com/office/drawing/2014/main" id="{00CCB74C-B537-45F9-84EF-3103A864C744}"/>
              </a:ext>
            </a:extLst>
          </p:cNvPr>
          <p:cNvCxnSpPr>
            <a:cxnSpLocks/>
          </p:cNvCxnSpPr>
          <p:nvPr/>
        </p:nvCxnSpPr>
        <p:spPr>
          <a:xfrm>
            <a:off x="2959714" y="3565731"/>
            <a:ext cx="147925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5A5B0DD0-30A2-40A4-B46D-18DD1DCACA22}"/>
              </a:ext>
            </a:extLst>
          </p:cNvPr>
          <p:cNvPicPr>
            <a:picLocks noChangeAspect="1"/>
          </p:cNvPicPr>
          <p:nvPr/>
        </p:nvPicPr>
        <p:blipFill rotWithShape="1">
          <a:blip r:embed="rId2"/>
          <a:srcRect l="16577" t="1936" r="17025" b="2302"/>
          <a:stretch/>
        </p:blipFill>
        <p:spPr>
          <a:xfrm>
            <a:off x="4438964" y="784274"/>
            <a:ext cx="6388063" cy="6018868"/>
          </a:xfrm>
          <a:prstGeom prst="rect">
            <a:avLst/>
          </a:prstGeom>
        </p:spPr>
      </p:pic>
    </p:spTree>
    <p:extLst>
      <p:ext uri="{BB962C8B-B14F-4D97-AF65-F5344CB8AC3E}">
        <p14:creationId xmlns:p14="http://schemas.microsoft.com/office/powerpoint/2010/main" val="414553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31140"/>
            <a:ext cx="12192000" cy="6395720"/>
          </a:xfrm>
          <a:custGeom>
            <a:avLst/>
            <a:gdLst/>
            <a:ahLst/>
            <a:cxnLst/>
            <a:rect l="l" t="t" r="r" b="b"/>
            <a:pathLst>
              <a:path w="18288000" h="9593580">
                <a:moveTo>
                  <a:pt x="0" y="0"/>
                </a:moveTo>
                <a:lnTo>
                  <a:pt x="18288000" y="0"/>
                </a:lnTo>
                <a:lnTo>
                  <a:pt x="18288000" y="9593580"/>
                </a:lnTo>
                <a:lnTo>
                  <a:pt x="0" y="9593580"/>
                </a:lnTo>
                <a:lnTo>
                  <a:pt x="0" y="0"/>
                </a:lnTo>
                <a:close/>
              </a:path>
            </a:pathLst>
          </a:custGeom>
          <a:blipFill>
            <a:blip r:embed="rId3"/>
            <a:stretch>
              <a:fillRect/>
            </a:stretch>
          </a:blipFill>
        </p:spPr>
        <p:txBody>
          <a:bodyPr/>
          <a:lstStyle/>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742819-A859-AC0C-D785-900BB358271F}"/>
              </a:ext>
            </a:extLst>
          </p:cNvPr>
          <p:cNvSpPr>
            <a:spLocks noGrp="1"/>
          </p:cNvSpPr>
          <p:nvPr>
            <p:ph sz="quarter" idx="12"/>
          </p:nvPr>
        </p:nvSpPr>
        <p:spPr>
          <a:xfrm>
            <a:off x="68827" y="1978263"/>
            <a:ext cx="3647768" cy="4743212"/>
          </a:xfrm>
        </p:spPr>
        <p:txBody>
          <a:bodyPr>
            <a:noAutofit/>
          </a:bodyPr>
          <a:lstStyle/>
          <a:p>
            <a:pPr algn="just">
              <a:lnSpc>
                <a:spcPts val="2040"/>
              </a:lnSpc>
            </a:pPr>
            <a:r>
              <a:rPr lang="en-US" sz="2800" dirty="0"/>
              <a:t>25. </a:t>
            </a:r>
          </a:p>
          <a:p>
            <a:pPr algn="just">
              <a:lnSpc>
                <a:spcPts val="2040"/>
              </a:lnSpc>
            </a:pPr>
            <a:r>
              <a:rPr lang="en-US" sz="2000" dirty="0"/>
              <a:t>Expresses concern that the carbon budget consistent with achieving the Paris Agreement temperature goal is now small and being rapidly depleted and </a:t>
            </a:r>
            <a:r>
              <a:rPr lang="en-US" sz="2000" b="1" dirty="0"/>
              <a:t>acknowledges that historical cumulative net carbon dioxide emissions already account for about four fifths of the total carbon budget </a:t>
            </a:r>
            <a:r>
              <a:rPr lang="en-US" sz="2000" dirty="0"/>
              <a:t>for a 50 per cent probability of limiting global warming to 1.5 °C; </a:t>
            </a:r>
            <a:endParaRPr lang="en-US" sz="2000" b="1" dirty="0"/>
          </a:p>
        </p:txBody>
      </p:sp>
      <p:sp>
        <p:nvSpPr>
          <p:cNvPr id="6" name="Slide Number Placeholder 5">
            <a:extLst>
              <a:ext uri="{FF2B5EF4-FFF2-40B4-BE49-F238E27FC236}">
                <a16:creationId xmlns:a16="http://schemas.microsoft.com/office/drawing/2014/main" id="{3E1BF9CB-05FB-DDE1-37E3-CD0E0F5E01E1}"/>
              </a:ext>
            </a:extLst>
          </p:cNvPr>
          <p:cNvSpPr>
            <a:spLocks noGrp="1"/>
          </p:cNvSpPr>
          <p:nvPr>
            <p:ph type="sldNum" sz="quarter" idx="11"/>
          </p:nvPr>
        </p:nvSpPr>
        <p:spPr/>
        <p:txBody>
          <a:bodyPr/>
          <a:lstStyle/>
          <a:p>
            <a:fld id="{294A09A9-5501-47C1-A89A-A340965A2BE2}" type="slidenum">
              <a:rPr lang="en-US" smtClean="0"/>
              <a:pPr/>
              <a:t>5</a:t>
            </a:fld>
            <a:endParaRPr lang="en-US" dirty="0"/>
          </a:p>
        </p:txBody>
      </p:sp>
      <p:sp>
        <p:nvSpPr>
          <p:cNvPr id="7" name="Title 1">
            <a:extLst>
              <a:ext uri="{FF2B5EF4-FFF2-40B4-BE49-F238E27FC236}">
                <a16:creationId xmlns:a16="http://schemas.microsoft.com/office/drawing/2014/main" id="{ABACBC03-C603-FAB1-215D-D7B2173074FB}"/>
              </a:ext>
            </a:extLst>
          </p:cNvPr>
          <p:cNvSpPr>
            <a:spLocks noGrp="1"/>
          </p:cNvSpPr>
          <p:nvPr>
            <p:ph type="title"/>
          </p:nvPr>
        </p:nvSpPr>
        <p:spPr>
          <a:xfrm>
            <a:off x="255638" y="217449"/>
            <a:ext cx="11680723" cy="1455234"/>
          </a:xfrm>
        </p:spPr>
        <p:txBody>
          <a:bodyPr>
            <a:normAutofit fontScale="90000"/>
          </a:bodyPr>
          <a:lstStyle/>
          <a:p>
            <a:pPr algn="ctr"/>
            <a:r>
              <a:rPr lang="en-US" dirty="0"/>
              <a:t>The UAE COP 28/CMA 5 </a:t>
            </a:r>
            <a:br>
              <a:rPr lang="en-US" dirty="0"/>
            </a:br>
            <a:r>
              <a:rPr lang="en-US" dirty="0"/>
              <a:t>Global </a:t>
            </a:r>
            <a:r>
              <a:rPr lang="en-US" dirty="0" err="1"/>
              <a:t>Stocktake</a:t>
            </a:r>
            <a:r>
              <a:rPr lang="en-US" dirty="0"/>
              <a:t> Decision – </a:t>
            </a:r>
            <a:br>
              <a:rPr lang="en-US" dirty="0"/>
            </a:br>
            <a:r>
              <a:rPr lang="en-US" dirty="0"/>
              <a:t>in 2023</a:t>
            </a:r>
          </a:p>
        </p:txBody>
      </p:sp>
      <p:sp>
        <p:nvSpPr>
          <p:cNvPr id="8" name="Content Placeholder 2">
            <a:extLst>
              <a:ext uri="{FF2B5EF4-FFF2-40B4-BE49-F238E27FC236}">
                <a16:creationId xmlns:a16="http://schemas.microsoft.com/office/drawing/2014/main" id="{62CAC6FC-9FF9-D75E-7A3C-6B0DD0DF3FC9}"/>
              </a:ext>
            </a:extLst>
          </p:cNvPr>
          <p:cNvSpPr txBox="1">
            <a:spLocks/>
          </p:cNvSpPr>
          <p:nvPr/>
        </p:nvSpPr>
        <p:spPr>
          <a:xfrm>
            <a:off x="4925961" y="1978262"/>
            <a:ext cx="7197213"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040"/>
              </a:lnSpc>
            </a:pPr>
            <a:r>
              <a:rPr lang="en-US" sz="2000" b="1" dirty="0"/>
              <a:t>Just, orderly and equitable transitioning away from fossil fuels </a:t>
            </a:r>
          </a:p>
          <a:p>
            <a:pPr algn="just">
              <a:lnSpc>
                <a:spcPts val="2040"/>
              </a:lnSpc>
            </a:pPr>
            <a:endParaRPr lang="en-US" sz="1700" b="1" dirty="0"/>
          </a:p>
        </p:txBody>
      </p:sp>
      <p:sp>
        <p:nvSpPr>
          <p:cNvPr id="4" name="TextBox 3">
            <a:extLst>
              <a:ext uri="{FF2B5EF4-FFF2-40B4-BE49-F238E27FC236}">
                <a16:creationId xmlns:a16="http://schemas.microsoft.com/office/drawing/2014/main" id="{94A5926C-C2E2-7946-17BD-8403417A8387}"/>
              </a:ext>
            </a:extLst>
          </p:cNvPr>
          <p:cNvSpPr txBox="1"/>
          <p:nvPr/>
        </p:nvSpPr>
        <p:spPr>
          <a:xfrm>
            <a:off x="3716595" y="2300748"/>
            <a:ext cx="8319639" cy="6370975"/>
          </a:xfrm>
          <a:prstGeom prst="rect">
            <a:avLst/>
          </a:prstGeom>
          <a:noFill/>
        </p:spPr>
        <p:txBody>
          <a:bodyPr wrap="square">
            <a:spAutoFit/>
          </a:bodyPr>
          <a:lstStyle/>
          <a:p>
            <a:pPr algn="just"/>
            <a:r>
              <a:rPr lang="en-US" dirty="0">
                <a:latin typeface="Tenorite" panose="00000500000000000000" pitchFamily="2" charset="0"/>
              </a:rPr>
              <a:t>28. Further recognizes the need for deep, rapid and sustained reductions in greenhouse gas emissions in line with 1.5 °C pathways and calls on Parties to contribute to the following global efforts, in a </a:t>
            </a:r>
            <a:r>
              <a:rPr lang="en-US" b="1" dirty="0">
                <a:latin typeface="Tenorite" panose="00000500000000000000" pitchFamily="2" charset="0"/>
              </a:rPr>
              <a:t>nationally determined manner</a:t>
            </a:r>
            <a:r>
              <a:rPr lang="en-US" dirty="0">
                <a:latin typeface="Tenorite" panose="00000500000000000000" pitchFamily="2" charset="0"/>
              </a:rPr>
              <a:t>, taking into account the Paris Agreement and their </a:t>
            </a:r>
            <a:r>
              <a:rPr lang="en-US" b="1" dirty="0">
                <a:latin typeface="Tenorite" panose="00000500000000000000" pitchFamily="2" charset="0"/>
              </a:rPr>
              <a:t>different national circumstances, pathways and approaches: </a:t>
            </a:r>
          </a:p>
          <a:p>
            <a:pPr algn="just"/>
            <a:r>
              <a:rPr lang="en-US" sz="2000" dirty="0">
                <a:latin typeface="Tenorite" panose="00000500000000000000" pitchFamily="2" charset="0"/>
              </a:rPr>
              <a:t>(d) Transitioning away from fossil fuels in energy systems, in a </a:t>
            </a:r>
            <a:r>
              <a:rPr lang="en-US" sz="2000" b="1" dirty="0">
                <a:latin typeface="Tenorite" panose="00000500000000000000" pitchFamily="2" charset="0"/>
              </a:rPr>
              <a:t>just, orderly and equitable manner</a:t>
            </a:r>
            <a:r>
              <a:rPr lang="en-US" sz="2000" dirty="0">
                <a:latin typeface="Tenorite" panose="00000500000000000000" pitchFamily="2" charset="0"/>
              </a:rPr>
              <a:t>, accelerating action in this critical decade, so as to achieve net zero by 2050 in keeping with the science. </a:t>
            </a:r>
          </a:p>
          <a:p>
            <a:pPr algn="just"/>
            <a:endParaRPr lang="en-US" sz="2000" dirty="0">
              <a:latin typeface="Tenorite" panose="00000500000000000000" pitchFamily="2" charset="0"/>
            </a:endParaRPr>
          </a:p>
          <a:p>
            <a:pPr algn="just"/>
            <a:r>
              <a:rPr lang="en-US" sz="2000" dirty="0">
                <a:latin typeface="Tenorite" panose="00000500000000000000" pitchFamily="2" charset="0"/>
              </a:rPr>
              <a:t>Important question: HOW DO YOU DO THIS IN A BOTTOM-UP NATIONALLY DETERMINED MANNER, WITHOUT A FAIR SHARES AND EQUITABLE APPROACH TO EMISSIONS REDUCTIONS?</a:t>
            </a:r>
          </a:p>
          <a:p>
            <a:pPr algn="just"/>
            <a:r>
              <a:rPr lang="en-US" sz="2000" b="1" dirty="0">
                <a:latin typeface="Tenorite" panose="00000500000000000000" pitchFamily="2" charset="0"/>
              </a:rPr>
              <a:t>IMPORTANT TO STRESS THE CLIMATE/CARBON DEBT OWED BY DEVELOPED COUNTRIES TO DEVELOPING COUNTRIES, WHICH THEY NEED TO PAY FOR!</a:t>
            </a:r>
          </a:p>
          <a:p>
            <a:pPr algn="just"/>
            <a:endParaRPr lang="en-US" sz="2000" dirty="0">
              <a:latin typeface="Tenorite" panose="00000500000000000000" pitchFamily="2" charset="0"/>
            </a:endParaRPr>
          </a:p>
          <a:p>
            <a:pPr algn="just"/>
            <a:endParaRPr lang="en-US" sz="2000" dirty="0">
              <a:latin typeface="Tenorite" panose="00000500000000000000" pitchFamily="2" charset="0"/>
            </a:endParaRPr>
          </a:p>
          <a:p>
            <a:pPr algn="just"/>
            <a:endParaRPr lang="en-US" sz="2000" b="1" dirty="0">
              <a:latin typeface="Tenorite" panose="00000500000000000000" pitchFamily="2" charset="0"/>
            </a:endParaRPr>
          </a:p>
          <a:p>
            <a:pPr algn="just"/>
            <a:endParaRPr lang="en-US" sz="2000" dirty="0">
              <a:latin typeface="Tenorite" panose="00000500000000000000" pitchFamily="2" charset="0"/>
            </a:endParaRPr>
          </a:p>
          <a:p>
            <a:pPr algn="just"/>
            <a:endParaRPr lang="en-US" sz="2000" dirty="0">
              <a:latin typeface="Tenorite" panose="00000500000000000000" pitchFamily="2" charset="0"/>
            </a:endParaRPr>
          </a:p>
          <a:p>
            <a:pPr algn="just"/>
            <a:endParaRPr lang="en-MY" dirty="0">
              <a:latin typeface="Tenorite" panose="00000500000000000000" pitchFamily="2" charset="0"/>
            </a:endParaRPr>
          </a:p>
        </p:txBody>
      </p:sp>
    </p:spTree>
    <p:extLst>
      <p:ext uri="{BB962C8B-B14F-4D97-AF65-F5344CB8AC3E}">
        <p14:creationId xmlns:p14="http://schemas.microsoft.com/office/powerpoint/2010/main" val="151224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2746F-B7C9-D36B-A35B-1495C61B8C7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EBE5A5F-19E2-573F-F642-8AE3B09836B3}"/>
              </a:ext>
            </a:extLst>
          </p:cNvPr>
          <p:cNvSpPr>
            <a:spLocks noGrp="1"/>
          </p:cNvSpPr>
          <p:nvPr>
            <p:ph type="sldNum" sz="quarter" idx="11"/>
          </p:nvPr>
        </p:nvSpPr>
        <p:spPr/>
        <p:txBody>
          <a:bodyPr/>
          <a:lstStyle/>
          <a:p>
            <a:fld id="{294A09A9-5501-47C1-A89A-A340965A2BE2}" type="slidenum">
              <a:rPr lang="en-US" smtClean="0"/>
              <a:pPr/>
              <a:t>6</a:t>
            </a:fld>
            <a:endParaRPr lang="en-US" dirty="0"/>
          </a:p>
        </p:txBody>
      </p:sp>
      <p:sp>
        <p:nvSpPr>
          <p:cNvPr id="7" name="Title 1">
            <a:extLst>
              <a:ext uri="{FF2B5EF4-FFF2-40B4-BE49-F238E27FC236}">
                <a16:creationId xmlns:a16="http://schemas.microsoft.com/office/drawing/2014/main" id="{90C151C0-94EC-C4BD-E253-37D984280ECF}"/>
              </a:ext>
            </a:extLst>
          </p:cNvPr>
          <p:cNvSpPr>
            <a:spLocks noGrp="1"/>
          </p:cNvSpPr>
          <p:nvPr>
            <p:ph type="title"/>
          </p:nvPr>
        </p:nvSpPr>
        <p:spPr>
          <a:xfrm>
            <a:off x="255638" y="217449"/>
            <a:ext cx="11680723" cy="1455234"/>
          </a:xfrm>
        </p:spPr>
        <p:txBody>
          <a:bodyPr>
            <a:normAutofit/>
          </a:bodyPr>
          <a:lstStyle/>
          <a:p>
            <a:pPr algn="ctr"/>
            <a:r>
              <a:rPr lang="en-US" dirty="0"/>
              <a:t>Just Transition – important elaboration in </a:t>
            </a:r>
            <a:br>
              <a:rPr lang="en-US" dirty="0"/>
            </a:br>
            <a:r>
              <a:rPr lang="en-US" dirty="0"/>
              <a:t>Egypt,  COP 27/ CMA.4 in 2022</a:t>
            </a:r>
          </a:p>
        </p:txBody>
      </p:sp>
      <p:sp>
        <p:nvSpPr>
          <p:cNvPr id="8" name="Content Placeholder 2">
            <a:extLst>
              <a:ext uri="{FF2B5EF4-FFF2-40B4-BE49-F238E27FC236}">
                <a16:creationId xmlns:a16="http://schemas.microsoft.com/office/drawing/2014/main" id="{46818978-7DB6-7F09-27C3-420DE73144FA}"/>
              </a:ext>
            </a:extLst>
          </p:cNvPr>
          <p:cNvSpPr txBox="1">
            <a:spLocks/>
          </p:cNvSpPr>
          <p:nvPr/>
        </p:nvSpPr>
        <p:spPr>
          <a:xfrm>
            <a:off x="255638" y="2361721"/>
            <a:ext cx="11680722"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040"/>
              </a:lnSpc>
            </a:pPr>
            <a:r>
              <a:rPr lang="en-US" b="1" dirty="0"/>
              <a:t>Implementation – pathways to just transition </a:t>
            </a:r>
          </a:p>
          <a:p>
            <a:pPr algn="just">
              <a:lnSpc>
                <a:spcPts val="2040"/>
              </a:lnSpc>
            </a:pPr>
            <a:r>
              <a:rPr lang="en-US" dirty="0"/>
              <a:t>28. Affirms that sustainable and just solutions to the climate crisis must be founded on meaningful and effective social dialogue and participation of all stakeholders and notes that the </a:t>
            </a:r>
            <a:r>
              <a:rPr lang="en-US" b="1" dirty="0"/>
              <a:t>global transition to low emissions provides opportunities and challenges for sustainable economic development and poverty eradication; </a:t>
            </a:r>
          </a:p>
          <a:p>
            <a:pPr algn="just">
              <a:lnSpc>
                <a:spcPts val="2040"/>
              </a:lnSpc>
            </a:pPr>
            <a:endParaRPr lang="en-US" b="1" dirty="0"/>
          </a:p>
          <a:p>
            <a:pPr algn="just">
              <a:lnSpc>
                <a:spcPts val="2040"/>
              </a:lnSpc>
            </a:pPr>
            <a:endParaRPr lang="en-US" b="1" dirty="0"/>
          </a:p>
          <a:p>
            <a:pPr algn="just">
              <a:lnSpc>
                <a:spcPts val="2040"/>
              </a:lnSpc>
            </a:pPr>
            <a:r>
              <a:rPr lang="en-US" dirty="0"/>
              <a:t>29. </a:t>
            </a:r>
            <a:r>
              <a:rPr lang="en-US" b="1" dirty="0"/>
              <a:t>Emphasizes that just and equitable transition encompasses pathways that include energy, socioeconomic, workforce and other dimensions, all of which must be based on nationally defined development priorities and include social protection so as to mitigate potential impacts associated with the transition, and highlights the important role of the instruments related to social solidarity and protection in mitigating the impacts of applied measures; </a:t>
            </a:r>
          </a:p>
        </p:txBody>
      </p:sp>
    </p:spTree>
    <p:extLst>
      <p:ext uri="{BB962C8B-B14F-4D97-AF65-F5344CB8AC3E}">
        <p14:creationId xmlns:p14="http://schemas.microsoft.com/office/powerpoint/2010/main" val="2723905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4EEE2-D059-469A-2973-5562E4AEA60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8B708E4-9C95-C4F6-1F12-6F6661FC209C}"/>
              </a:ext>
            </a:extLst>
          </p:cNvPr>
          <p:cNvSpPr>
            <a:spLocks noGrp="1"/>
          </p:cNvSpPr>
          <p:nvPr>
            <p:ph type="sldNum" sz="quarter" idx="11"/>
          </p:nvPr>
        </p:nvSpPr>
        <p:spPr/>
        <p:txBody>
          <a:bodyPr/>
          <a:lstStyle/>
          <a:p>
            <a:fld id="{294A09A9-5501-47C1-A89A-A340965A2BE2}" type="slidenum">
              <a:rPr lang="en-US" smtClean="0"/>
              <a:pPr/>
              <a:t>7</a:t>
            </a:fld>
            <a:endParaRPr lang="en-US" dirty="0"/>
          </a:p>
        </p:txBody>
      </p:sp>
      <p:sp>
        <p:nvSpPr>
          <p:cNvPr id="7" name="Title 1">
            <a:extLst>
              <a:ext uri="{FF2B5EF4-FFF2-40B4-BE49-F238E27FC236}">
                <a16:creationId xmlns:a16="http://schemas.microsoft.com/office/drawing/2014/main" id="{70C9C647-9DE9-0FF4-2C7E-C8B443EE8F62}"/>
              </a:ext>
            </a:extLst>
          </p:cNvPr>
          <p:cNvSpPr>
            <a:spLocks noGrp="1"/>
          </p:cNvSpPr>
          <p:nvPr>
            <p:ph type="title"/>
          </p:nvPr>
        </p:nvSpPr>
        <p:spPr>
          <a:xfrm>
            <a:off x="255638" y="217449"/>
            <a:ext cx="11680723" cy="1455234"/>
          </a:xfrm>
        </p:spPr>
        <p:txBody>
          <a:bodyPr>
            <a:normAutofit/>
          </a:bodyPr>
          <a:lstStyle/>
          <a:p>
            <a:pPr algn="ctr"/>
            <a:r>
              <a:rPr lang="en-US" dirty="0"/>
              <a:t>COP 28/ CMA.5 – Dubai, 2023</a:t>
            </a:r>
          </a:p>
        </p:txBody>
      </p:sp>
      <p:sp>
        <p:nvSpPr>
          <p:cNvPr id="8" name="Content Placeholder 2">
            <a:extLst>
              <a:ext uri="{FF2B5EF4-FFF2-40B4-BE49-F238E27FC236}">
                <a16:creationId xmlns:a16="http://schemas.microsoft.com/office/drawing/2014/main" id="{F8A8F1FE-BB80-07DD-1327-6BC4E88E9322}"/>
              </a:ext>
            </a:extLst>
          </p:cNvPr>
          <p:cNvSpPr txBox="1">
            <a:spLocks/>
          </p:cNvSpPr>
          <p:nvPr/>
        </p:nvSpPr>
        <p:spPr>
          <a:xfrm>
            <a:off x="1" y="1978262"/>
            <a:ext cx="11820590"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200" dirty="0"/>
              <a:t>In Dubai</a:t>
            </a:r>
            <a:r>
              <a:rPr lang="en-US" sz="3200" b="1" dirty="0"/>
              <a:t>, </a:t>
            </a:r>
            <a:r>
              <a:rPr lang="en-US" sz="3200" dirty="0"/>
              <a:t>another important decision was reached called the </a:t>
            </a:r>
          </a:p>
          <a:p>
            <a:pPr algn="just"/>
            <a:r>
              <a:rPr lang="en-US" sz="3200" b="1" dirty="0"/>
              <a:t>UAE Just Transition Work </a:t>
            </a:r>
            <a:r>
              <a:rPr lang="en-US" sz="3200" b="1" dirty="0" err="1"/>
              <a:t>Programme</a:t>
            </a:r>
            <a:r>
              <a:rPr lang="en-US" sz="3200" b="1" dirty="0"/>
              <a:t>. </a:t>
            </a:r>
          </a:p>
          <a:p>
            <a:pPr algn="just"/>
            <a:r>
              <a:rPr lang="en-US" sz="3200" dirty="0"/>
              <a:t>The decision, among other things, underscored “the importance of </a:t>
            </a:r>
            <a:r>
              <a:rPr lang="en-US" sz="3200" b="1" dirty="0"/>
              <a:t>urgent delivery of means of implementation (capacity-building, climate finance, and technology development and transfer) to facilitate just transition pathways and of enhancing international cooperation on, and support for, just transition pathways, especially for developing country Parties”.</a:t>
            </a:r>
          </a:p>
        </p:txBody>
      </p:sp>
    </p:spTree>
    <p:extLst>
      <p:ext uri="{BB962C8B-B14F-4D97-AF65-F5344CB8AC3E}">
        <p14:creationId xmlns:p14="http://schemas.microsoft.com/office/powerpoint/2010/main" val="1417938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9C341-56DA-7604-093B-FA06C80AA8E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424163-642B-CEC1-FDC0-DBEE4798D7DF}"/>
              </a:ext>
            </a:extLst>
          </p:cNvPr>
          <p:cNvSpPr>
            <a:spLocks noGrp="1"/>
          </p:cNvSpPr>
          <p:nvPr>
            <p:ph sz="quarter" idx="12"/>
          </p:nvPr>
        </p:nvSpPr>
        <p:spPr>
          <a:xfrm>
            <a:off x="233335" y="1967112"/>
            <a:ext cx="11680723" cy="4584231"/>
          </a:xfrm>
        </p:spPr>
        <p:txBody>
          <a:bodyPr>
            <a:noAutofit/>
          </a:bodyPr>
          <a:lstStyle/>
          <a:p>
            <a:pPr marL="457200" indent="-457200">
              <a:lnSpc>
                <a:spcPts val="1540"/>
              </a:lnSpc>
              <a:buAutoNum type="arabicPeriod" startAt="2"/>
            </a:pPr>
            <a:r>
              <a:rPr lang="en-US" sz="1800" dirty="0"/>
              <a:t>Decides that the work </a:t>
            </a:r>
            <a:r>
              <a:rPr lang="en-US" sz="1800" dirty="0" err="1"/>
              <a:t>programme</a:t>
            </a:r>
            <a:r>
              <a:rPr lang="en-US" sz="1800" dirty="0"/>
              <a:t> </a:t>
            </a:r>
            <a:r>
              <a:rPr lang="en-US" sz="1800" b="1" dirty="0"/>
              <a:t>shall include the following elements</a:t>
            </a:r>
            <a:r>
              <a:rPr lang="en-US" sz="1800" dirty="0"/>
              <a:t>: </a:t>
            </a:r>
          </a:p>
          <a:p>
            <a:pPr>
              <a:lnSpc>
                <a:spcPts val="1540"/>
              </a:lnSpc>
            </a:pPr>
            <a:endParaRPr lang="en-US" sz="1800" dirty="0"/>
          </a:p>
          <a:p>
            <a:pPr marL="1028700" lvl="2" indent="-342900">
              <a:lnSpc>
                <a:spcPts val="1540"/>
              </a:lnSpc>
              <a:buFont typeface="+mj-lt"/>
              <a:buAutoNum type="alphaLcParenR"/>
            </a:pPr>
            <a:r>
              <a:rPr lang="en-US" sz="1800" b="1" dirty="0"/>
              <a:t>Just transition pathways to achieving the goals </a:t>
            </a:r>
            <a:r>
              <a:rPr lang="en-US" sz="1800" dirty="0"/>
              <a:t>of the PA outlined in Article 2.1 [which includes mitigation and adaptation] in the context of Article 2.2 (CBDR-RC).</a:t>
            </a:r>
          </a:p>
          <a:p>
            <a:pPr marL="1028700" lvl="2" indent="-342900">
              <a:lnSpc>
                <a:spcPts val="1540"/>
              </a:lnSpc>
              <a:buFont typeface="+mj-lt"/>
              <a:buAutoNum type="alphaLcParenR"/>
            </a:pPr>
            <a:r>
              <a:rPr lang="en-US" sz="1800" dirty="0"/>
              <a:t>Just and equitable transition, which </a:t>
            </a:r>
            <a:r>
              <a:rPr lang="en-US" sz="1800" b="1" dirty="0"/>
              <a:t>encompasses pathways that include energy, socioeconomic, workforce and other dimensions</a:t>
            </a:r>
            <a:r>
              <a:rPr lang="en-US" sz="1800" dirty="0"/>
              <a:t>, all of which must be based on </a:t>
            </a:r>
            <a:r>
              <a:rPr lang="en-US" sz="1800" b="1" dirty="0"/>
              <a:t>nationally defined development priorities and include social protection so as to mitigate potential impacts associated with the transition; </a:t>
            </a:r>
          </a:p>
          <a:p>
            <a:pPr marL="1028700" lvl="2" indent="-342900">
              <a:lnSpc>
                <a:spcPts val="1540"/>
              </a:lnSpc>
              <a:buFont typeface="+mj-lt"/>
              <a:buAutoNum type="alphaLcParenR"/>
            </a:pPr>
            <a:r>
              <a:rPr lang="en-US" sz="1800" b="1" dirty="0"/>
              <a:t>Opportunities, challenges and barriers relating to sustainable development and poverty eradication as part of transitions globally to low emissions and climate resilience</a:t>
            </a:r>
            <a:r>
              <a:rPr lang="en-US" sz="1800" dirty="0"/>
              <a:t>, taking into account nationally defined development priorities; </a:t>
            </a:r>
          </a:p>
          <a:p>
            <a:pPr marL="1028700" lvl="2" indent="-342900">
              <a:lnSpc>
                <a:spcPts val="1540"/>
              </a:lnSpc>
              <a:buFont typeface="+mj-lt"/>
              <a:buAutoNum type="alphaLcParenR"/>
            </a:pPr>
            <a:r>
              <a:rPr lang="en-US" sz="1800" dirty="0"/>
              <a:t>Approaches to </a:t>
            </a:r>
            <a:r>
              <a:rPr lang="en-US" sz="1800" b="1" dirty="0"/>
              <a:t>enhancing adaptation and climate resilience at </a:t>
            </a:r>
            <a:r>
              <a:rPr lang="en-US" sz="1800" dirty="0"/>
              <a:t>the national and international level; </a:t>
            </a:r>
          </a:p>
          <a:p>
            <a:pPr marL="1028700" lvl="2" indent="-342900">
              <a:lnSpc>
                <a:spcPts val="1540"/>
              </a:lnSpc>
              <a:buFont typeface="+mj-lt"/>
              <a:buAutoNum type="alphaLcParenR"/>
            </a:pPr>
            <a:r>
              <a:rPr lang="en-US" sz="1800" dirty="0"/>
              <a:t>Just transition of the </a:t>
            </a:r>
            <a:r>
              <a:rPr lang="en-US" sz="1800" b="1" dirty="0"/>
              <a:t>workforce and the creation of decent work and quality jobs </a:t>
            </a:r>
            <a:r>
              <a:rPr lang="en-US" sz="1800" dirty="0"/>
              <a:t>in accordance with nationally defined  development priorities, including through </a:t>
            </a:r>
            <a:r>
              <a:rPr lang="en-US" sz="1800" b="1" dirty="0"/>
              <a:t>social dialogue, social protection and the recognition of </a:t>
            </a:r>
            <a:r>
              <a:rPr lang="en-US" sz="1800" b="1" dirty="0" err="1"/>
              <a:t>labour</a:t>
            </a:r>
            <a:r>
              <a:rPr lang="en-US" sz="1800" b="1" dirty="0"/>
              <a:t> rights</a:t>
            </a:r>
            <a:r>
              <a:rPr lang="en-US" sz="1800" dirty="0"/>
              <a:t>; </a:t>
            </a:r>
          </a:p>
          <a:p>
            <a:pPr marL="1028700" lvl="2" indent="-342900">
              <a:lnSpc>
                <a:spcPts val="1540"/>
              </a:lnSpc>
              <a:buFont typeface="+mj-lt"/>
              <a:buAutoNum type="alphaLcParenR"/>
            </a:pPr>
            <a:r>
              <a:rPr lang="en-US" sz="1800" dirty="0"/>
              <a:t>Inclusive and participatory </a:t>
            </a:r>
            <a:r>
              <a:rPr lang="en-US" sz="1800" b="1" dirty="0"/>
              <a:t>approaches </a:t>
            </a:r>
            <a:r>
              <a:rPr lang="en-US" sz="1800" dirty="0"/>
              <a:t>to just transitions </a:t>
            </a:r>
            <a:r>
              <a:rPr lang="en-US" sz="1800" b="1" dirty="0"/>
              <a:t>that leave no one  behind</a:t>
            </a:r>
            <a:r>
              <a:rPr lang="en-US" sz="1800" dirty="0"/>
              <a:t>; </a:t>
            </a:r>
          </a:p>
          <a:p>
            <a:pPr marL="1028700" lvl="2" indent="-342900">
              <a:lnSpc>
                <a:spcPts val="1540"/>
              </a:lnSpc>
              <a:buFont typeface="+mj-lt"/>
              <a:buAutoNum type="alphaLcParenR"/>
            </a:pPr>
            <a:r>
              <a:rPr lang="en-US" sz="1800" b="1" dirty="0"/>
              <a:t>International cooperation as an enabler of just transition pathways </a:t>
            </a:r>
            <a:r>
              <a:rPr lang="en-US" sz="1800" dirty="0"/>
              <a:t>towards achieving the goals of the Paris Agreement</a:t>
            </a:r>
            <a:r>
              <a:rPr lang="en-US" sz="1600" dirty="0"/>
              <a:t>; </a:t>
            </a:r>
            <a:endParaRPr lang="en-US" sz="1600" b="1" dirty="0"/>
          </a:p>
        </p:txBody>
      </p:sp>
      <p:sp>
        <p:nvSpPr>
          <p:cNvPr id="6" name="Slide Number Placeholder 5">
            <a:extLst>
              <a:ext uri="{FF2B5EF4-FFF2-40B4-BE49-F238E27FC236}">
                <a16:creationId xmlns:a16="http://schemas.microsoft.com/office/drawing/2014/main" id="{F8400B6D-3BD3-4CDC-F930-EEE041847E9D}"/>
              </a:ext>
            </a:extLst>
          </p:cNvPr>
          <p:cNvSpPr>
            <a:spLocks noGrp="1"/>
          </p:cNvSpPr>
          <p:nvPr>
            <p:ph type="sldNum" sz="quarter" idx="11"/>
          </p:nvPr>
        </p:nvSpPr>
        <p:spPr/>
        <p:txBody>
          <a:bodyPr/>
          <a:lstStyle/>
          <a:p>
            <a:fld id="{294A09A9-5501-47C1-A89A-A340965A2BE2}" type="slidenum">
              <a:rPr lang="en-US" smtClean="0"/>
              <a:pPr/>
              <a:t>8</a:t>
            </a:fld>
            <a:endParaRPr lang="en-US" dirty="0"/>
          </a:p>
        </p:txBody>
      </p:sp>
      <p:sp>
        <p:nvSpPr>
          <p:cNvPr id="7" name="Title 1">
            <a:extLst>
              <a:ext uri="{FF2B5EF4-FFF2-40B4-BE49-F238E27FC236}">
                <a16:creationId xmlns:a16="http://schemas.microsoft.com/office/drawing/2014/main" id="{96A1D849-8B5F-4410-2BAB-27730295AB8C}"/>
              </a:ext>
            </a:extLst>
          </p:cNvPr>
          <p:cNvSpPr>
            <a:spLocks noGrp="1"/>
          </p:cNvSpPr>
          <p:nvPr>
            <p:ph type="title"/>
          </p:nvPr>
        </p:nvSpPr>
        <p:spPr>
          <a:xfrm>
            <a:off x="255638" y="217449"/>
            <a:ext cx="11680723" cy="1455234"/>
          </a:xfrm>
        </p:spPr>
        <p:txBody>
          <a:bodyPr>
            <a:normAutofit/>
          </a:bodyPr>
          <a:lstStyle/>
          <a:p>
            <a:pPr algn="ctr"/>
            <a:r>
              <a:rPr lang="en-US" dirty="0"/>
              <a:t>The UAE Just Transition Work </a:t>
            </a:r>
            <a:r>
              <a:rPr lang="en-US" dirty="0" err="1"/>
              <a:t>Programme</a:t>
            </a:r>
            <a:endParaRPr lang="en-US" dirty="0"/>
          </a:p>
        </p:txBody>
      </p:sp>
    </p:spTree>
    <p:extLst>
      <p:ext uri="{BB962C8B-B14F-4D97-AF65-F5344CB8AC3E}">
        <p14:creationId xmlns:p14="http://schemas.microsoft.com/office/powerpoint/2010/main" val="511991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B2E72-5935-7C36-47B2-D824C819649A}"/>
              </a:ext>
            </a:extLst>
          </p:cNvPr>
          <p:cNvSpPr>
            <a:spLocks noGrp="1"/>
          </p:cNvSpPr>
          <p:nvPr>
            <p:ph type="title"/>
          </p:nvPr>
        </p:nvSpPr>
        <p:spPr>
          <a:xfrm>
            <a:off x="5174459" y="99449"/>
            <a:ext cx="7017541" cy="1476876"/>
          </a:xfrm>
        </p:spPr>
        <p:txBody>
          <a:bodyPr>
            <a:normAutofit/>
          </a:bodyPr>
          <a:lstStyle/>
          <a:p>
            <a:r>
              <a:rPr lang="en-US" dirty="0"/>
              <a:t>Significant outcome at COP30</a:t>
            </a:r>
          </a:p>
        </p:txBody>
      </p:sp>
      <p:sp>
        <p:nvSpPr>
          <p:cNvPr id="4" name="Content Placeholder 3">
            <a:extLst>
              <a:ext uri="{FF2B5EF4-FFF2-40B4-BE49-F238E27FC236}">
                <a16:creationId xmlns:a16="http://schemas.microsoft.com/office/drawing/2014/main" id="{90D2E969-3FA8-F013-F44D-14C2B6B74B54}"/>
              </a:ext>
            </a:extLst>
          </p:cNvPr>
          <p:cNvSpPr>
            <a:spLocks noGrp="1"/>
          </p:cNvSpPr>
          <p:nvPr>
            <p:ph sz="quarter" idx="4"/>
          </p:nvPr>
        </p:nvSpPr>
        <p:spPr>
          <a:xfrm>
            <a:off x="5338916" y="1712850"/>
            <a:ext cx="6744929" cy="5145150"/>
          </a:xfrm>
        </p:spPr>
        <p:txBody>
          <a:bodyPr>
            <a:noAutofit/>
          </a:bodyPr>
          <a:lstStyle/>
          <a:p>
            <a:pPr>
              <a:lnSpc>
                <a:spcPts val="2040"/>
              </a:lnSpc>
            </a:pPr>
            <a:r>
              <a:rPr lang="en-US" sz="2200" b="1" dirty="0">
                <a:solidFill>
                  <a:schemeClr val="tx2">
                    <a:lumMod val="25000"/>
                  </a:schemeClr>
                </a:solidFill>
              </a:rPr>
              <a:t>Establishment of a Just Transition Mechanism</a:t>
            </a:r>
          </a:p>
          <a:p>
            <a:pPr algn="just">
              <a:lnSpc>
                <a:spcPts val="2040"/>
              </a:lnSpc>
            </a:pPr>
            <a:r>
              <a:rPr lang="en-US" sz="2200" dirty="0">
                <a:solidFill>
                  <a:schemeClr val="tx2">
                    <a:lumMod val="25000"/>
                  </a:schemeClr>
                </a:solidFill>
              </a:rPr>
              <a:t>Parties agreed “to develop a just transition mechanism” and “the </a:t>
            </a:r>
            <a:r>
              <a:rPr lang="en-US" sz="2200" b="1" dirty="0">
                <a:solidFill>
                  <a:schemeClr val="tx2">
                    <a:lumMod val="25000"/>
                  </a:schemeClr>
                </a:solidFill>
              </a:rPr>
              <a:t>purpose</a:t>
            </a:r>
            <a:r>
              <a:rPr lang="en-US" sz="2200" dirty="0">
                <a:solidFill>
                  <a:schemeClr val="tx2">
                    <a:lumMod val="25000"/>
                  </a:schemeClr>
                </a:solidFill>
              </a:rPr>
              <a:t> of which will be to </a:t>
            </a:r>
            <a:r>
              <a:rPr lang="en-US" sz="2200" b="1" dirty="0">
                <a:solidFill>
                  <a:schemeClr val="tx2">
                    <a:lumMod val="25000"/>
                  </a:schemeClr>
                </a:solidFill>
              </a:rPr>
              <a:t>enhance international cooperation, technical assistance, capacity-building and knowledge-sharing, and enable equitable, inclusive just transitions”</a:t>
            </a:r>
            <a:r>
              <a:rPr lang="en-US" sz="2200" dirty="0">
                <a:solidFill>
                  <a:schemeClr val="tx2">
                    <a:lumMod val="25000"/>
                  </a:schemeClr>
                </a:solidFill>
              </a:rPr>
              <a:t>. </a:t>
            </a:r>
          </a:p>
          <a:p>
            <a:pPr algn="just">
              <a:lnSpc>
                <a:spcPts val="2040"/>
              </a:lnSpc>
            </a:pPr>
            <a:r>
              <a:rPr lang="en-US" sz="2200" dirty="0">
                <a:solidFill>
                  <a:schemeClr val="tx2">
                    <a:lumMod val="25000"/>
                  </a:schemeClr>
                </a:solidFill>
              </a:rPr>
              <a:t>The decision also notes that the new “mechanism is to be implemented in a manner that builds on and complements relevant workstreams under the Convention and the Paris Agreement, including the work </a:t>
            </a:r>
            <a:r>
              <a:rPr lang="en-US" sz="2200" dirty="0" err="1">
                <a:solidFill>
                  <a:schemeClr val="tx2">
                    <a:lumMod val="25000"/>
                  </a:schemeClr>
                </a:solidFill>
              </a:rPr>
              <a:t>programme</a:t>
            </a:r>
            <a:r>
              <a:rPr lang="en-US" sz="2200" dirty="0">
                <a:solidFill>
                  <a:schemeClr val="tx2">
                    <a:lumMod val="25000"/>
                  </a:schemeClr>
                </a:solidFill>
              </a:rPr>
              <a:t>”.</a:t>
            </a:r>
          </a:p>
          <a:p>
            <a:pPr algn="just">
              <a:lnSpc>
                <a:spcPts val="2040"/>
              </a:lnSpc>
            </a:pPr>
            <a:r>
              <a:rPr lang="en-US" dirty="0"/>
              <a:t>On the timeline, Parties agreed that the subsidiary bodies in June 2026, recommend </a:t>
            </a:r>
            <a:r>
              <a:rPr lang="en-US" b="1" dirty="0"/>
              <a:t>a draft decision on the process for its operationalization </a:t>
            </a:r>
            <a:r>
              <a:rPr lang="en-US" dirty="0"/>
              <a:t>for consideration by </a:t>
            </a:r>
            <a:r>
              <a:rPr lang="en-US" b="1" dirty="0"/>
              <a:t>November 2026</a:t>
            </a:r>
            <a:r>
              <a:rPr lang="en-US" dirty="0"/>
              <a:t> at COP 31 in </a:t>
            </a:r>
            <a:r>
              <a:rPr lang="en-US" dirty="0" err="1"/>
              <a:t>Antalaya</a:t>
            </a:r>
            <a:r>
              <a:rPr lang="en-US" dirty="0"/>
              <a:t>, Turkey. </a:t>
            </a:r>
          </a:p>
          <a:p>
            <a:pPr algn="just">
              <a:lnSpc>
                <a:spcPts val="2040"/>
              </a:lnSpc>
            </a:pPr>
            <a:endParaRPr lang="en-US" sz="2200" dirty="0">
              <a:solidFill>
                <a:schemeClr val="tx2">
                  <a:lumMod val="25000"/>
                </a:schemeClr>
              </a:solidFill>
            </a:endParaRPr>
          </a:p>
        </p:txBody>
      </p:sp>
      <p:sp>
        <p:nvSpPr>
          <p:cNvPr id="5" name="Slide Number Placeholder 4">
            <a:extLst>
              <a:ext uri="{FF2B5EF4-FFF2-40B4-BE49-F238E27FC236}">
                <a16:creationId xmlns:a16="http://schemas.microsoft.com/office/drawing/2014/main" id="{C72C236D-A8D6-2BE0-D515-F3CC8BFF08EA}"/>
              </a:ext>
            </a:extLst>
          </p:cNvPr>
          <p:cNvSpPr>
            <a:spLocks noGrp="1"/>
          </p:cNvSpPr>
          <p:nvPr>
            <p:ph type="sldNum" sz="quarter" idx="12"/>
          </p:nvPr>
        </p:nvSpPr>
        <p:spPr/>
        <p:txBody>
          <a:bodyPr/>
          <a:lstStyle/>
          <a:p>
            <a:fld id="{294A09A9-5501-47C1-A89A-A340965A2BE2}" type="slidenum">
              <a:rPr lang="en-US" smtClean="0"/>
              <a:t>9</a:t>
            </a:fld>
            <a:endParaRPr lang="en-US" dirty="0"/>
          </a:p>
        </p:txBody>
      </p:sp>
      <p:sp>
        <p:nvSpPr>
          <p:cNvPr id="7" name="TextBox 6">
            <a:extLst>
              <a:ext uri="{FF2B5EF4-FFF2-40B4-BE49-F238E27FC236}">
                <a16:creationId xmlns:a16="http://schemas.microsoft.com/office/drawing/2014/main" id="{68A1D070-6A07-A0CC-5CD5-612A4735564A}"/>
              </a:ext>
            </a:extLst>
          </p:cNvPr>
          <p:cNvSpPr txBox="1"/>
          <p:nvPr/>
        </p:nvSpPr>
        <p:spPr>
          <a:xfrm>
            <a:off x="-1" y="6858000"/>
            <a:ext cx="4377267" cy="230832"/>
          </a:xfrm>
          <a:prstGeom prst="rect">
            <a:avLst/>
          </a:prstGeom>
          <a:noFill/>
        </p:spPr>
        <p:txBody>
          <a:bodyPr wrap="square" rtlCol="0">
            <a:spAutoFit/>
          </a:bodyPr>
          <a:lstStyle/>
          <a:p>
            <a:r>
              <a:rPr lang="en-MY" sz="900" dirty="0">
                <a:hlinkClick r:id="rId2" tooltip="https://www.clipmetrajesmanosunidas.org/cop-30-un-nuevo-intento-de-frenar-el-cambio-climatico/"/>
              </a:rPr>
              <a:t>This Photo</a:t>
            </a:r>
            <a:r>
              <a:rPr lang="en-MY" sz="900" dirty="0"/>
              <a:t> by Unknown Author is licensed under </a:t>
            </a:r>
            <a:r>
              <a:rPr lang="en-MY" sz="900" dirty="0">
                <a:hlinkClick r:id="rId3" tooltip="https://creativecommons.org/licenses/by-nc-nd/3.0/"/>
              </a:rPr>
              <a:t>CC BY-NC-ND</a:t>
            </a:r>
            <a:endParaRPr lang="en-MY" sz="900" dirty="0"/>
          </a:p>
        </p:txBody>
      </p:sp>
      <p:sp>
        <p:nvSpPr>
          <p:cNvPr id="8" name="Picture Placeholder 7">
            <a:extLst>
              <a:ext uri="{FF2B5EF4-FFF2-40B4-BE49-F238E27FC236}">
                <a16:creationId xmlns:a16="http://schemas.microsoft.com/office/drawing/2014/main" id="{A6CF6791-C5F9-49D1-AF14-9B77BD957A68}"/>
              </a:ext>
            </a:extLst>
          </p:cNvPr>
          <p:cNvSpPr>
            <a:spLocks noGrp="1"/>
          </p:cNvSpPr>
          <p:nvPr>
            <p:ph type="pic" sz="quarter" idx="13"/>
          </p:nvPr>
        </p:nvSpPr>
        <p:spPr/>
        <p:txBody>
          <a:bodyPr/>
          <a:lstStyle/>
          <a:p>
            <a:endParaRPr lang="en-US"/>
          </a:p>
        </p:txBody>
      </p:sp>
      <p:pic>
        <p:nvPicPr>
          <p:cNvPr id="9" name="Picture 2" descr="Qué esperar de la COP 30 de Brasil? Expectativas de una cumbre crucial ·  Pacto Mundial">
            <a:extLst>
              <a:ext uri="{FF2B5EF4-FFF2-40B4-BE49-F238E27FC236}">
                <a16:creationId xmlns:a16="http://schemas.microsoft.com/office/drawing/2014/main" id="{D54363DD-6961-B3C2-BB1E-CB7D2FF43F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5686"/>
          <a:stretch>
            <a:fillRect/>
          </a:stretch>
        </p:blipFill>
        <p:spPr bwMode="auto">
          <a:xfrm>
            <a:off x="-1" y="0"/>
            <a:ext cx="48276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7810542"/>
      </p:ext>
    </p:extLst>
  </p:cSld>
  <p:clrMapOvr>
    <a:masterClrMapping/>
  </p:clrMapOvr>
</p:sld>
</file>

<file path=ppt/theme/theme1.xml><?xml version="1.0" encoding="utf-8"?>
<a:theme xmlns:a="http://schemas.openxmlformats.org/drawingml/2006/main" name="Custom">
  <a:themeElements>
    <a:clrScheme name="Custom 2">
      <a:dk1>
        <a:srgbClr val="000000"/>
      </a:dk1>
      <a:lt1>
        <a:srgbClr val="FFFFFF"/>
      </a:lt1>
      <a:dk2>
        <a:srgbClr val="CAD8D6"/>
      </a:dk2>
      <a:lt2>
        <a:srgbClr val="E7E6E6"/>
      </a:lt2>
      <a:accent1>
        <a:srgbClr val="2F4143"/>
      </a:accent1>
      <a:accent2>
        <a:srgbClr val="72292A"/>
      </a:accent2>
      <a:accent3>
        <a:srgbClr val="4A3A1C"/>
      </a:accent3>
      <a:accent4>
        <a:srgbClr val="E47D60"/>
      </a:accent4>
      <a:accent5>
        <a:srgbClr val="CEBBAF"/>
      </a:accent5>
      <a:accent6>
        <a:srgbClr val="E8DAC4"/>
      </a:accent6>
      <a:hlink>
        <a:srgbClr val="3968F6"/>
      </a:hlink>
      <a:folHlink>
        <a:srgbClr val="954F72"/>
      </a:folHlink>
    </a:clrScheme>
    <a:fontScheme name="Custom 23">
      <a:majorFont>
        <a:latin typeface="Baskerville Old Face"/>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loral flourish_win32_CP_v3" id="{3BF332BF-22B8-49D8-950E-E9BBBBF59833}" vid="{E4E7F1DC-3AF4-489F-A450-0CED11A8EB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e44de8b-a222-4f75-a299-7667fa0d186f" xsi:nil="true"/>
    <lcf76f155ced4ddcb4097134ff3c332f xmlns="e1c3bf3d-9298-4d97-8698-5d8e56acd48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84BFC8-02DA-464F-AE97-4951BE47415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115E75F-43C4-48E1-AFD2-E9CD6F963A73}"/>
</file>

<file path=customXml/itemProps3.xml><?xml version="1.0" encoding="utf-8"?>
<ds:datastoreItem xmlns:ds="http://schemas.openxmlformats.org/officeDocument/2006/customXml" ds:itemID="{19915FD3-F777-4046-A12C-BE3860E324BC}">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{9B9BC3F4-14ED-484B-8A62-75F0E76187F3}TF6ca04e33-feaa-4cf5-9b27-d56362f12ac085bf296f_win32-5c14a82fef6c</Template>
  <TotalTime>625</TotalTime>
  <Words>1434</Words>
  <Application>Microsoft Office PowerPoint</Application>
  <PresentationFormat>Widescreen</PresentationFormat>
  <Paragraphs>90</Paragraphs>
  <Slides>14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Baskerville Old Face</vt:lpstr>
      <vt:lpstr>Calibri</vt:lpstr>
      <vt:lpstr>Gill Sans Nova Light</vt:lpstr>
      <vt:lpstr>Montserrat Classic</vt:lpstr>
      <vt:lpstr>Tenorite</vt:lpstr>
      <vt:lpstr>Custom</vt:lpstr>
      <vt:lpstr>Legal and Policy Landscape for  Just Energy Transitions</vt:lpstr>
      <vt:lpstr>PowerPoint Presentation</vt:lpstr>
      <vt:lpstr>PowerPoint Presentation</vt:lpstr>
      <vt:lpstr>PowerPoint Presentation</vt:lpstr>
      <vt:lpstr>The UAE COP 28/CMA 5  Global Stocktake Decision –  in 2023</vt:lpstr>
      <vt:lpstr>Just Transition – important elaboration in  Egypt,  COP 27/ CMA.4 in 2022</vt:lpstr>
      <vt:lpstr>COP 28/ CMA.5 – Dubai, 2023</vt:lpstr>
      <vt:lpstr>The UAE Just Transition Work Programme</vt:lpstr>
      <vt:lpstr>Significant outcome at COP30</vt:lpstr>
      <vt:lpstr>Other key messages from the COP 30 decision</vt:lpstr>
      <vt:lpstr>More key messages from the outcome</vt:lpstr>
      <vt:lpstr>Important decision on developed country provision of finance from Brazil @ COP 30</vt:lpstr>
      <vt:lpstr>Some 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meenakshiraman meenakshiraman</dc:creator>
  <cp:lastModifiedBy>Tan, Celine</cp:lastModifiedBy>
  <cp:revision>6</cp:revision>
  <dcterms:created xsi:type="dcterms:W3CDTF">2026-02-04T07:49:19Z</dcterms:created>
  <dcterms:modified xsi:type="dcterms:W3CDTF">2026-02-11T04:49:17Z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y fmtid="{D5CDD505-2E9C-101B-9397-08002B2CF9AE}" pid="3" name="MediaServiceImageTags">
    <vt:lpwstr/>
  </property>
</Properties>
</file>