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53"/>
  </p:notesMasterIdLst>
  <p:handoutMasterIdLst>
    <p:handoutMasterId r:id="rId54"/>
  </p:handoutMasterIdLst>
  <p:sldIdLst>
    <p:sldId id="374" r:id="rId5"/>
    <p:sldId id="1724" r:id="rId6"/>
    <p:sldId id="1691" r:id="rId7"/>
    <p:sldId id="256" r:id="rId8"/>
    <p:sldId id="1714" r:id="rId9"/>
    <p:sldId id="1723" r:id="rId10"/>
    <p:sldId id="1722" r:id="rId11"/>
    <p:sldId id="1713" r:id="rId12"/>
    <p:sldId id="1715" r:id="rId13"/>
    <p:sldId id="1716" r:id="rId14"/>
    <p:sldId id="1717" r:id="rId15"/>
    <p:sldId id="1718" r:id="rId16"/>
    <p:sldId id="1719" r:id="rId17"/>
    <p:sldId id="1720" r:id="rId18"/>
    <p:sldId id="1721" r:id="rId19"/>
    <p:sldId id="1725" r:id="rId20"/>
    <p:sldId id="403" r:id="rId21"/>
    <p:sldId id="1693" r:id="rId22"/>
    <p:sldId id="1712" r:id="rId23"/>
    <p:sldId id="382" r:id="rId24"/>
    <p:sldId id="1694" r:id="rId25"/>
    <p:sldId id="1698" r:id="rId26"/>
    <p:sldId id="391" r:id="rId27"/>
    <p:sldId id="404" r:id="rId28"/>
    <p:sldId id="1695" r:id="rId29"/>
    <p:sldId id="1696" r:id="rId30"/>
    <p:sldId id="1699" r:id="rId31"/>
    <p:sldId id="395" r:id="rId32"/>
    <p:sldId id="1700" r:id="rId33"/>
    <p:sldId id="1692" r:id="rId34"/>
    <p:sldId id="383" r:id="rId35"/>
    <p:sldId id="1704" r:id="rId36"/>
    <p:sldId id="1709" r:id="rId37"/>
    <p:sldId id="1708" r:id="rId38"/>
    <p:sldId id="387" r:id="rId39"/>
    <p:sldId id="386" r:id="rId40"/>
    <p:sldId id="397" r:id="rId41"/>
    <p:sldId id="1701" r:id="rId42"/>
    <p:sldId id="1705" r:id="rId43"/>
    <p:sldId id="398" r:id="rId44"/>
    <p:sldId id="392" r:id="rId45"/>
    <p:sldId id="1707" r:id="rId46"/>
    <p:sldId id="381" r:id="rId47"/>
    <p:sldId id="401" r:id="rId48"/>
    <p:sldId id="399" r:id="rId49"/>
    <p:sldId id="1702" r:id="rId50"/>
    <p:sldId id="1703" r:id="rId51"/>
    <p:sldId id="1711" r:id="rId5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4876"/>
    <a:srgbClr val="000000"/>
    <a:srgbClr val="FFF0E7"/>
    <a:srgbClr val="D34600"/>
    <a:srgbClr val="3B3838"/>
    <a:srgbClr val="FF8A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BA73E9-3265-4A46-868F-7411DAD40D54}" v="16" dt="2026-02-11T03:04:55.8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21" autoAdjust="0"/>
    <p:restoredTop sz="94162" autoAdjust="0"/>
  </p:normalViewPr>
  <p:slideViewPr>
    <p:cSldViewPr snapToObjects="1" showGuides="1">
      <p:cViewPr>
        <p:scale>
          <a:sx n="78" d="100"/>
          <a:sy n="78" d="100"/>
        </p:scale>
        <p:origin x="104"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in Shao Loong" userId="e5f9a5fd-e0cd-48fa-b179-3cdf91d79b37" providerId="ADAL" clId="{6F24E30F-3F40-4FC3-BB42-3A3087B286E6}"/>
    <pc:docChg chg="undo custSel addSld delSld modSld sldOrd">
      <pc:chgData name="Yin Shao Loong" userId="e5f9a5fd-e0cd-48fa-b179-3cdf91d79b37" providerId="ADAL" clId="{6F24E30F-3F40-4FC3-BB42-3A3087B286E6}" dt="2026-02-11T03:05:53.564" v="1074" actId="113"/>
      <pc:docMkLst>
        <pc:docMk/>
      </pc:docMkLst>
      <pc:sldChg chg="addSp delSp modSp mod ord">
        <pc:chgData name="Yin Shao Loong" userId="e5f9a5fd-e0cd-48fa-b179-3cdf91d79b37" providerId="ADAL" clId="{6F24E30F-3F40-4FC3-BB42-3A3087B286E6}" dt="2026-02-11T02:30:53.646" v="179"/>
        <pc:sldMkLst>
          <pc:docMk/>
          <pc:sldMk cId="1024364219" sldId="256"/>
        </pc:sldMkLst>
        <pc:spChg chg="del">
          <ac:chgData name="Yin Shao Loong" userId="e5f9a5fd-e0cd-48fa-b179-3cdf91d79b37" providerId="ADAL" clId="{6F24E30F-3F40-4FC3-BB42-3A3087B286E6}" dt="2026-02-10T06:33:41.774" v="11" actId="478"/>
          <ac:spMkLst>
            <pc:docMk/>
            <pc:sldMk cId="1024364219" sldId="256"/>
            <ac:spMk id="6" creationId="{093D5BA7-9B85-C1A2-8EEC-BE6AA3147F3D}"/>
          </ac:spMkLst>
        </pc:spChg>
        <pc:spChg chg="ord">
          <ac:chgData name="Yin Shao Loong" userId="e5f9a5fd-e0cd-48fa-b179-3cdf91d79b37" providerId="ADAL" clId="{6F24E30F-3F40-4FC3-BB42-3A3087B286E6}" dt="2026-02-10T06:35:26.591" v="40" actId="166"/>
          <ac:spMkLst>
            <pc:docMk/>
            <pc:sldMk cId="1024364219" sldId="256"/>
            <ac:spMk id="12" creationId="{EF583389-DC07-9803-F5B0-DD50DC4F808E}"/>
          </ac:spMkLst>
        </pc:spChg>
        <pc:spChg chg="mod">
          <ac:chgData name="Yin Shao Loong" userId="e5f9a5fd-e0cd-48fa-b179-3cdf91d79b37" providerId="ADAL" clId="{6F24E30F-3F40-4FC3-BB42-3A3087B286E6}" dt="2026-02-10T06:36:34.999" v="60" actId="1076"/>
          <ac:spMkLst>
            <pc:docMk/>
            <pc:sldMk cId="1024364219" sldId="256"/>
            <ac:spMk id="13" creationId="{5436F9DD-6308-6286-A19B-BBCCDF1FF12C}"/>
          </ac:spMkLst>
        </pc:spChg>
        <pc:spChg chg="add del mod">
          <ac:chgData name="Yin Shao Loong" userId="e5f9a5fd-e0cd-48fa-b179-3cdf91d79b37" providerId="ADAL" clId="{6F24E30F-3F40-4FC3-BB42-3A3087B286E6}" dt="2026-02-10T06:36:29.193" v="59" actId="1076"/>
          <ac:spMkLst>
            <pc:docMk/>
            <pc:sldMk cId="1024364219" sldId="256"/>
            <ac:spMk id="23" creationId="{15ACDD7E-91F2-B336-B4FE-BE4F9956F22D}"/>
          </ac:spMkLst>
        </pc:spChg>
        <pc:grpChg chg="mod">
          <ac:chgData name="Yin Shao Loong" userId="e5f9a5fd-e0cd-48fa-b179-3cdf91d79b37" providerId="ADAL" clId="{6F24E30F-3F40-4FC3-BB42-3A3087B286E6}" dt="2026-02-10T06:33:48.094" v="12" actId="1076"/>
          <ac:grpSpMkLst>
            <pc:docMk/>
            <pc:sldMk cId="1024364219" sldId="256"/>
            <ac:grpSpMk id="24" creationId="{597EC8B4-78C5-A92B-225E-226FE0E839D6}"/>
          </ac:grpSpMkLst>
        </pc:grpChg>
      </pc:sldChg>
      <pc:sldChg chg="del">
        <pc:chgData name="Yin Shao Loong" userId="e5f9a5fd-e0cd-48fa-b179-3cdf91d79b37" providerId="ADAL" clId="{6F24E30F-3F40-4FC3-BB42-3A3087B286E6}" dt="2026-02-11T02:33:47.880" v="188" actId="47"/>
        <pc:sldMkLst>
          <pc:docMk/>
          <pc:sldMk cId="220002624" sldId="257"/>
        </pc:sldMkLst>
      </pc:sldChg>
      <pc:sldChg chg="del">
        <pc:chgData name="Yin Shao Loong" userId="e5f9a5fd-e0cd-48fa-b179-3cdf91d79b37" providerId="ADAL" clId="{6F24E30F-3F40-4FC3-BB42-3A3087B286E6}" dt="2026-02-11T02:33:47.880" v="188" actId="47"/>
        <pc:sldMkLst>
          <pc:docMk/>
          <pc:sldMk cId="3752093186" sldId="259"/>
        </pc:sldMkLst>
      </pc:sldChg>
      <pc:sldChg chg="modSp mod">
        <pc:chgData name="Yin Shao Loong" userId="e5f9a5fd-e0cd-48fa-b179-3cdf91d79b37" providerId="ADAL" clId="{6F24E30F-3F40-4FC3-BB42-3A3087B286E6}" dt="2026-02-11T02:58:33.807" v="1043" actId="20577"/>
        <pc:sldMkLst>
          <pc:docMk/>
          <pc:sldMk cId="3311999624" sldId="374"/>
        </pc:sldMkLst>
        <pc:spChg chg="mod">
          <ac:chgData name="Yin Shao Loong" userId="e5f9a5fd-e0cd-48fa-b179-3cdf91d79b37" providerId="ADAL" clId="{6F24E30F-3F40-4FC3-BB42-3A3087B286E6}" dt="2026-02-11T02:58:33.807" v="1043" actId="20577"/>
          <ac:spMkLst>
            <pc:docMk/>
            <pc:sldMk cId="3311999624" sldId="374"/>
            <ac:spMk id="2" creationId="{CCF295C1-1BB5-4178-B802-4B1CE593AC4A}"/>
          </ac:spMkLst>
        </pc:spChg>
        <pc:spChg chg="mod">
          <ac:chgData name="Yin Shao Loong" userId="e5f9a5fd-e0cd-48fa-b179-3cdf91d79b37" providerId="ADAL" clId="{6F24E30F-3F40-4FC3-BB42-3A3087B286E6}" dt="2026-02-11T02:58:08.923" v="996" actId="207"/>
          <ac:spMkLst>
            <pc:docMk/>
            <pc:sldMk cId="3311999624" sldId="374"/>
            <ac:spMk id="3" creationId="{8DF82C1B-7DD8-4677-B7F1-CB7C8B056193}"/>
          </ac:spMkLst>
        </pc:spChg>
        <pc:spChg chg="mod">
          <ac:chgData name="Yin Shao Loong" userId="e5f9a5fd-e0cd-48fa-b179-3cdf91d79b37" providerId="ADAL" clId="{6F24E30F-3F40-4FC3-BB42-3A3087B286E6}" dt="2026-02-11T02:57:48.299" v="993" actId="1076"/>
          <ac:spMkLst>
            <pc:docMk/>
            <pc:sldMk cId="3311999624" sldId="374"/>
            <ac:spMk id="4" creationId="{1B885860-77B9-4FAC-AAEE-DE025FFE4AD7}"/>
          </ac:spMkLst>
        </pc:spChg>
      </pc:sldChg>
      <pc:sldChg chg="add">
        <pc:chgData name="Yin Shao Loong" userId="e5f9a5fd-e0cd-48fa-b179-3cdf91d79b37" providerId="ADAL" clId="{6F24E30F-3F40-4FC3-BB42-3A3087B286E6}" dt="2026-02-11T02:31:56.549" v="183"/>
        <pc:sldMkLst>
          <pc:docMk/>
          <pc:sldMk cId="3580866733" sldId="391"/>
        </pc:sldMkLst>
      </pc:sldChg>
      <pc:sldChg chg="del">
        <pc:chgData name="Yin Shao Loong" userId="e5f9a5fd-e0cd-48fa-b179-3cdf91d79b37" providerId="ADAL" clId="{6F24E30F-3F40-4FC3-BB42-3A3087B286E6}" dt="2026-02-11T02:31:53.969" v="182" actId="2696"/>
        <pc:sldMkLst>
          <pc:docMk/>
          <pc:sldMk cId="3681976904" sldId="391"/>
        </pc:sldMkLst>
      </pc:sldChg>
      <pc:sldChg chg="modSp mod">
        <pc:chgData name="Yin Shao Loong" userId="e5f9a5fd-e0cd-48fa-b179-3cdf91d79b37" providerId="ADAL" clId="{6F24E30F-3F40-4FC3-BB42-3A3087B286E6}" dt="2026-02-10T07:00:06.323" v="110" actId="20577"/>
        <pc:sldMkLst>
          <pc:docMk/>
          <pc:sldMk cId="2815131" sldId="404"/>
        </pc:sldMkLst>
        <pc:spChg chg="mod">
          <ac:chgData name="Yin Shao Loong" userId="e5f9a5fd-e0cd-48fa-b179-3cdf91d79b37" providerId="ADAL" clId="{6F24E30F-3F40-4FC3-BB42-3A3087B286E6}" dt="2026-02-10T07:00:06.323" v="110" actId="20577"/>
          <ac:spMkLst>
            <pc:docMk/>
            <pc:sldMk cId="2815131" sldId="404"/>
            <ac:spMk id="2" creationId="{1B7A057C-4E5C-9303-54C0-42BCA483A019}"/>
          </ac:spMkLst>
        </pc:spChg>
      </pc:sldChg>
      <pc:sldChg chg="ord">
        <pc:chgData name="Yin Shao Loong" userId="e5f9a5fd-e0cd-48fa-b179-3cdf91d79b37" providerId="ADAL" clId="{6F24E30F-3F40-4FC3-BB42-3A3087B286E6}" dt="2026-02-11T02:31:14.327" v="181"/>
        <pc:sldMkLst>
          <pc:docMk/>
          <pc:sldMk cId="966821207" sldId="1691"/>
        </pc:sldMkLst>
      </pc:sldChg>
      <pc:sldChg chg="ord">
        <pc:chgData name="Yin Shao Loong" userId="e5f9a5fd-e0cd-48fa-b179-3cdf91d79b37" providerId="ADAL" clId="{6F24E30F-3F40-4FC3-BB42-3A3087B286E6}" dt="2026-02-11T02:32:40.811" v="185"/>
        <pc:sldMkLst>
          <pc:docMk/>
          <pc:sldMk cId="495675946" sldId="1695"/>
        </pc:sldMkLst>
      </pc:sldChg>
      <pc:sldChg chg="ord">
        <pc:chgData name="Yin Shao Loong" userId="e5f9a5fd-e0cd-48fa-b179-3cdf91d79b37" providerId="ADAL" clId="{6F24E30F-3F40-4FC3-BB42-3A3087B286E6}" dt="2026-02-11T02:32:40.811" v="185"/>
        <pc:sldMkLst>
          <pc:docMk/>
          <pc:sldMk cId="2161119475" sldId="1696"/>
        </pc:sldMkLst>
      </pc:sldChg>
      <pc:sldChg chg="del">
        <pc:chgData name="Yin Shao Loong" userId="e5f9a5fd-e0cd-48fa-b179-3cdf91d79b37" providerId="ADAL" clId="{6F24E30F-3F40-4FC3-BB42-3A3087B286E6}" dt="2026-02-11T02:33:47.880" v="188" actId="47"/>
        <pc:sldMkLst>
          <pc:docMk/>
          <pc:sldMk cId="2769335471" sldId="1697"/>
        </pc:sldMkLst>
      </pc:sldChg>
      <pc:sldChg chg="modSp mod">
        <pc:chgData name="Yin Shao Loong" userId="e5f9a5fd-e0cd-48fa-b179-3cdf91d79b37" providerId="ADAL" clId="{6F24E30F-3F40-4FC3-BB42-3A3087B286E6}" dt="2026-02-10T06:37:46.643" v="97" actId="20577"/>
        <pc:sldMkLst>
          <pc:docMk/>
          <pc:sldMk cId="4007904389" sldId="1698"/>
        </pc:sldMkLst>
        <pc:spChg chg="mod">
          <ac:chgData name="Yin Shao Loong" userId="e5f9a5fd-e0cd-48fa-b179-3cdf91d79b37" providerId="ADAL" clId="{6F24E30F-3F40-4FC3-BB42-3A3087B286E6}" dt="2026-02-10T06:37:46.643" v="97" actId="20577"/>
          <ac:spMkLst>
            <pc:docMk/>
            <pc:sldMk cId="4007904389" sldId="1698"/>
            <ac:spMk id="2" creationId="{15BFF293-E186-454F-71CE-0160DFB92E3D}"/>
          </ac:spMkLst>
        </pc:spChg>
      </pc:sldChg>
      <pc:sldChg chg="ord">
        <pc:chgData name="Yin Shao Loong" userId="e5f9a5fd-e0cd-48fa-b179-3cdf91d79b37" providerId="ADAL" clId="{6F24E30F-3F40-4FC3-BB42-3A3087B286E6}" dt="2026-02-11T02:32:53.616" v="187"/>
        <pc:sldMkLst>
          <pc:docMk/>
          <pc:sldMk cId="4193650424" sldId="1699"/>
        </pc:sldMkLst>
      </pc:sldChg>
      <pc:sldChg chg="mod modShow">
        <pc:chgData name="Yin Shao Loong" userId="e5f9a5fd-e0cd-48fa-b179-3cdf91d79b37" providerId="ADAL" clId="{6F24E30F-3F40-4FC3-BB42-3A3087B286E6}" dt="2026-02-11T02:34:39.816" v="189" actId="729"/>
        <pc:sldMkLst>
          <pc:docMk/>
          <pc:sldMk cId="1978487197" sldId="1707"/>
        </pc:sldMkLst>
      </pc:sldChg>
      <pc:sldChg chg="modSp add mod">
        <pc:chgData name="Yin Shao Loong" userId="e5f9a5fd-e0cd-48fa-b179-3cdf91d79b37" providerId="ADAL" clId="{6F24E30F-3F40-4FC3-BB42-3A3087B286E6}" dt="2026-02-11T02:36:38.532" v="207" actId="20577"/>
        <pc:sldMkLst>
          <pc:docMk/>
          <pc:sldMk cId="185128060" sldId="1713"/>
        </pc:sldMkLst>
        <pc:spChg chg="mod">
          <ac:chgData name="Yin Shao Loong" userId="e5f9a5fd-e0cd-48fa-b179-3cdf91d79b37" providerId="ADAL" clId="{6F24E30F-3F40-4FC3-BB42-3A3087B286E6}" dt="2026-02-11T02:36:38.532" v="207" actId="20577"/>
          <ac:spMkLst>
            <pc:docMk/>
            <pc:sldMk cId="185128060" sldId="1713"/>
            <ac:spMk id="9" creationId="{F4DEF137-1502-4F38-1534-9633F50F290F}"/>
          </ac:spMkLst>
        </pc:spChg>
      </pc:sldChg>
      <pc:sldChg chg="add">
        <pc:chgData name="Yin Shao Loong" userId="e5f9a5fd-e0cd-48fa-b179-3cdf91d79b37" providerId="ADAL" clId="{6F24E30F-3F40-4FC3-BB42-3A3087B286E6}" dt="2026-02-11T02:37:37.698" v="208"/>
        <pc:sldMkLst>
          <pc:docMk/>
          <pc:sldMk cId="7417264" sldId="1714"/>
        </pc:sldMkLst>
      </pc:sldChg>
      <pc:sldChg chg="modSp add mod">
        <pc:chgData name="Yin Shao Loong" userId="e5f9a5fd-e0cd-48fa-b179-3cdf91d79b37" providerId="ADAL" clId="{6F24E30F-3F40-4FC3-BB42-3A3087B286E6}" dt="2026-02-11T02:39:28.043" v="280" actId="207"/>
        <pc:sldMkLst>
          <pc:docMk/>
          <pc:sldMk cId="1521435939" sldId="1715"/>
        </pc:sldMkLst>
        <pc:spChg chg="mod">
          <ac:chgData name="Yin Shao Loong" userId="e5f9a5fd-e0cd-48fa-b179-3cdf91d79b37" providerId="ADAL" clId="{6F24E30F-3F40-4FC3-BB42-3A3087B286E6}" dt="2026-02-11T02:39:28.043" v="280" actId="207"/>
          <ac:spMkLst>
            <pc:docMk/>
            <pc:sldMk cId="1521435939" sldId="1715"/>
            <ac:spMk id="2" creationId="{82EB9E2D-9AA5-580A-5413-4A4B80032668}"/>
          </ac:spMkLst>
        </pc:spChg>
      </pc:sldChg>
      <pc:sldChg chg="add">
        <pc:chgData name="Yin Shao Loong" userId="e5f9a5fd-e0cd-48fa-b179-3cdf91d79b37" providerId="ADAL" clId="{6F24E30F-3F40-4FC3-BB42-3A3087B286E6}" dt="2026-02-11T02:39:51.820" v="281"/>
        <pc:sldMkLst>
          <pc:docMk/>
          <pc:sldMk cId="3495207299" sldId="1716"/>
        </pc:sldMkLst>
      </pc:sldChg>
      <pc:sldChg chg="add del">
        <pc:chgData name="Yin Shao Loong" userId="e5f9a5fd-e0cd-48fa-b179-3cdf91d79b37" providerId="ADAL" clId="{6F24E30F-3F40-4FC3-BB42-3A3087B286E6}" dt="2026-02-11T02:40:23.099" v="283"/>
        <pc:sldMkLst>
          <pc:docMk/>
          <pc:sldMk cId="2385291508" sldId="1717"/>
        </pc:sldMkLst>
      </pc:sldChg>
      <pc:sldChg chg="modSp add mod">
        <pc:chgData name="Yin Shao Loong" userId="e5f9a5fd-e0cd-48fa-b179-3cdf91d79b37" providerId="ADAL" clId="{6F24E30F-3F40-4FC3-BB42-3A3087B286E6}" dt="2026-02-11T03:02:09.190" v="1062" actId="113"/>
        <pc:sldMkLst>
          <pc:docMk/>
          <pc:sldMk cId="2702684367" sldId="1717"/>
        </pc:sldMkLst>
        <pc:spChg chg="mod">
          <ac:chgData name="Yin Shao Loong" userId="e5f9a5fd-e0cd-48fa-b179-3cdf91d79b37" providerId="ADAL" clId="{6F24E30F-3F40-4FC3-BB42-3A3087B286E6}" dt="2026-02-11T03:02:09.190" v="1062" actId="113"/>
          <ac:spMkLst>
            <pc:docMk/>
            <pc:sldMk cId="2702684367" sldId="1717"/>
            <ac:spMk id="2" creationId="{5EC6F48D-5A8B-E26D-F6BA-A6C1C5C02292}"/>
          </ac:spMkLst>
        </pc:spChg>
      </pc:sldChg>
      <pc:sldChg chg="add">
        <pc:chgData name="Yin Shao Loong" userId="e5f9a5fd-e0cd-48fa-b179-3cdf91d79b37" providerId="ADAL" clId="{6F24E30F-3F40-4FC3-BB42-3A3087B286E6}" dt="2026-02-11T02:40:52.103" v="285"/>
        <pc:sldMkLst>
          <pc:docMk/>
          <pc:sldMk cId="1901979124" sldId="1718"/>
        </pc:sldMkLst>
      </pc:sldChg>
      <pc:sldChg chg="add">
        <pc:chgData name="Yin Shao Loong" userId="e5f9a5fd-e0cd-48fa-b179-3cdf91d79b37" providerId="ADAL" clId="{6F24E30F-3F40-4FC3-BB42-3A3087B286E6}" dt="2026-02-11T02:40:52.103" v="285"/>
        <pc:sldMkLst>
          <pc:docMk/>
          <pc:sldMk cId="1388540343" sldId="1719"/>
        </pc:sldMkLst>
      </pc:sldChg>
      <pc:sldChg chg="add">
        <pc:chgData name="Yin Shao Loong" userId="e5f9a5fd-e0cd-48fa-b179-3cdf91d79b37" providerId="ADAL" clId="{6F24E30F-3F40-4FC3-BB42-3A3087B286E6}" dt="2026-02-11T02:41:13.737" v="286"/>
        <pc:sldMkLst>
          <pc:docMk/>
          <pc:sldMk cId="2692456171" sldId="1720"/>
        </pc:sldMkLst>
      </pc:sldChg>
      <pc:sldChg chg="modSp add mod">
        <pc:chgData name="Yin Shao Loong" userId="e5f9a5fd-e0cd-48fa-b179-3cdf91d79b37" providerId="ADAL" clId="{6F24E30F-3F40-4FC3-BB42-3A3087B286E6}" dt="2026-02-11T03:05:53.564" v="1074" actId="113"/>
        <pc:sldMkLst>
          <pc:docMk/>
          <pc:sldMk cId="524331927" sldId="1721"/>
        </pc:sldMkLst>
        <pc:spChg chg="mod">
          <ac:chgData name="Yin Shao Loong" userId="e5f9a5fd-e0cd-48fa-b179-3cdf91d79b37" providerId="ADAL" clId="{6F24E30F-3F40-4FC3-BB42-3A3087B286E6}" dt="2026-02-11T03:05:53.564" v="1074" actId="113"/>
          <ac:spMkLst>
            <pc:docMk/>
            <pc:sldMk cId="524331927" sldId="1721"/>
            <ac:spMk id="2" creationId="{EBB7FB4B-B923-D686-A4EC-9266560B6F45}"/>
          </ac:spMkLst>
        </pc:spChg>
      </pc:sldChg>
      <pc:sldChg chg="modSp add mod">
        <pc:chgData name="Yin Shao Loong" userId="e5f9a5fd-e0cd-48fa-b179-3cdf91d79b37" providerId="ADAL" clId="{6F24E30F-3F40-4FC3-BB42-3A3087B286E6}" dt="2026-02-11T02:44:37.870" v="297" actId="20577"/>
        <pc:sldMkLst>
          <pc:docMk/>
          <pc:sldMk cId="363301882" sldId="1722"/>
        </pc:sldMkLst>
        <pc:spChg chg="mod">
          <ac:chgData name="Yin Shao Loong" userId="e5f9a5fd-e0cd-48fa-b179-3cdf91d79b37" providerId="ADAL" clId="{6F24E30F-3F40-4FC3-BB42-3A3087B286E6}" dt="2026-02-11T02:44:37.870" v="297" actId="20577"/>
          <ac:spMkLst>
            <pc:docMk/>
            <pc:sldMk cId="363301882" sldId="1722"/>
            <ac:spMk id="2" creationId="{6C47EBF7-955D-7032-02E5-54770BC061E3}"/>
          </ac:spMkLst>
        </pc:spChg>
      </pc:sldChg>
      <pc:sldChg chg="addSp delSp modSp new mod">
        <pc:chgData name="Yin Shao Loong" userId="e5f9a5fd-e0cd-48fa-b179-3cdf91d79b37" providerId="ADAL" clId="{6F24E30F-3F40-4FC3-BB42-3A3087B286E6}" dt="2026-02-11T02:56:18.638" v="951" actId="20577"/>
        <pc:sldMkLst>
          <pc:docMk/>
          <pc:sldMk cId="1377917651" sldId="1723"/>
        </pc:sldMkLst>
        <pc:spChg chg="mod">
          <ac:chgData name="Yin Shao Loong" userId="e5f9a5fd-e0cd-48fa-b179-3cdf91d79b37" providerId="ADAL" clId="{6F24E30F-3F40-4FC3-BB42-3A3087B286E6}" dt="2026-02-11T02:47:28.051" v="330" actId="20577"/>
          <ac:spMkLst>
            <pc:docMk/>
            <pc:sldMk cId="1377917651" sldId="1723"/>
            <ac:spMk id="3" creationId="{CA8F8C7B-D36C-81D6-D715-C80E4C4E9177}"/>
          </ac:spMkLst>
        </pc:spChg>
        <pc:spChg chg="del">
          <ac:chgData name="Yin Shao Loong" userId="e5f9a5fd-e0cd-48fa-b179-3cdf91d79b37" providerId="ADAL" clId="{6F24E30F-3F40-4FC3-BB42-3A3087B286E6}" dt="2026-02-11T02:55:43.252" v="947" actId="478"/>
          <ac:spMkLst>
            <pc:docMk/>
            <pc:sldMk cId="1377917651" sldId="1723"/>
            <ac:spMk id="4" creationId="{FE1B154E-9A82-0CE5-7214-D795AF1C605B}"/>
          </ac:spMkLst>
        </pc:spChg>
        <pc:spChg chg="add mod">
          <ac:chgData name="Yin Shao Loong" userId="e5f9a5fd-e0cd-48fa-b179-3cdf91d79b37" providerId="ADAL" clId="{6F24E30F-3F40-4FC3-BB42-3A3087B286E6}" dt="2026-02-11T02:56:18.638" v="951" actId="20577"/>
          <ac:spMkLst>
            <pc:docMk/>
            <pc:sldMk cId="1377917651" sldId="1723"/>
            <ac:spMk id="5" creationId="{990027C3-EA80-0660-E392-12D00D7798E1}"/>
          </ac:spMkLst>
        </pc:spChg>
        <pc:spChg chg="add mod ord">
          <ac:chgData name="Yin Shao Loong" userId="e5f9a5fd-e0cd-48fa-b179-3cdf91d79b37" providerId="ADAL" clId="{6F24E30F-3F40-4FC3-BB42-3A3087B286E6}" dt="2026-02-11T02:56:08.101" v="950" actId="1076"/>
          <ac:spMkLst>
            <pc:docMk/>
            <pc:sldMk cId="1377917651" sldId="1723"/>
            <ac:spMk id="6" creationId="{B6123D94-4C17-C0D9-78B2-E7567E6E921E}"/>
          </ac:spMkLst>
        </pc:spChg>
      </pc:sldChg>
      <pc:sldChg chg="add del">
        <pc:chgData name="Yin Shao Loong" userId="e5f9a5fd-e0cd-48fa-b179-3cdf91d79b37" providerId="ADAL" clId="{6F24E30F-3F40-4FC3-BB42-3A3087B286E6}" dt="2026-02-11T02:44:52.610" v="298" actId="47"/>
        <pc:sldMkLst>
          <pc:docMk/>
          <pc:sldMk cId="3016864620" sldId="1723"/>
        </pc:sldMkLst>
      </pc:sldChg>
      <pc:sldChg chg="add">
        <pc:chgData name="Yin Shao Loong" userId="e5f9a5fd-e0cd-48fa-b179-3cdf91d79b37" providerId="ADAL" clId="{6F24E30F-3F40-4FC3-BB42-3A3087B286E6}" dt="2026-02-11T02:56:48.916" v="952"/>
        <pc:sldMkLst>
          <pc:docMk/>
          <pc:sldMk cId="762614701" sldId="1724"/>
        </pc:sldMkLst>
      </pc:sldChg>
      <pc:sldChg chg="add">
        <pc:chgData name="Yin Shao Loong" userId="e5f9a5fd-e0cd-48fa-b179-3cdf91d79b37" providerId="ADAL" clId="{6F24E30F-3F40-4FC3-BB42-3A3087B286E6}" dt="2026-02-11T03:04:55.889" v="1063"/>
        <pc:sldMkLst>
          <pc:docMk/>
          <pc:sldMk cId="3855184751" sldId="172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2A1A79-7DD0-4F0F-AC07-EC65841277F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a:extLst>
              <a:ext uri="{FF2B5EF4-FFF2-40B4-BE49-F238E27FC236}">
                <a16:creationId xmlns:a16="http://schemas.microsoft.com/office/drawing/2014/main" id="{316391B1-7564-4365-90E3-DA672DE21B2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15E7F3-F85F-4946-8EDF-45C29B698FAD}" type="datetimeFigureOut">
              <a:rPr lang="en-MY" smtClean="0"/>
              <a:t>10/2/2026</a:t>
            </a:fld>
            <a:endParaRPr lang="en-MY"/>
          </a:p>
        </p:txBody>
      </p:sp>
      <p:sp>
        <p:nvSpPr>
          <p:cNvPr id="4" name="Footer Placeholder 3">
            <a:extLst>
              <a:ext uri="{FF2B5EF4-FFF2-40B4-BE49-F238E27FC236}">
                <a16:creationId xmlns:a16="http://schemas.microsoft.com/office/drawing/2014/main" id="{663E5C89-6F93-4018-BE45-491884BE6E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5" name="Slide Number Placeholder 4">
            <a:extLst>
              <a:ext uri="{FF2B5EF4-FFF2-40B4-BE49-F238E27FC236}">
                <a16:creationId xmlns:a16="http://schemas.microsoft.com/office/drawing/2014/main" id="{849ED870-33CA-4E4F-99FB-E041F78AA1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ABEFA46-9498-4CA2-9CC7-CFE3E7FC395E}" type="slidenum">
              <a:rPr lang="en-MY" smtClean="0"/>
              <a:t>‹#›</a:t>
            </a:fld>
            <a:endParaRPr lang="en-MY"/>
          </a:p>
        </p:txBody>
      </p:sp>
    </p:spTree>
    <p:extLst>
      <p:ext uri="{BB962C8B-B14F-4D97-AF65-F5344CB8AC3E}">
        <p14:creationId xmlns:p14="http://schemas.microsoft.com/office/powerpoint/2010/main" val="430254378"/>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D3654F-C909-4A1B-B0CB-E6C96A6A5C3F}" type="datetimeFigureOut">
              <a:rPr lang="en-MY" smtClean="0"/>
              <a:t>9/2/2026</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9B2861-193F-448E-821A-DFA9CFF9B810}" type="slidenum">
              <a:rPr lang="en-MY" smtClean="0"/>
              <a:t>‹#›</a:t>
            </a:fld>
            <a:endParaRPr lang="en-MY"/>
          </a:p>
        </p:txBody>
      </p:sp>
    </p:spTree>
    <p:extLst>
      <p:ext uri="{BB962C8B-B14F-4D97-AF65-F5344CB8AC3E}">
        <p14:creationId xmlns:p14="http://schemas.microsoft.com/office/powerpoint/2010/main" val="2415935149"/>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Begin at 08:30</a:t>
            </a:r>
          </a:p>
          <a:p>
            <a:endParaRPr lang="en-US" dirty="0"/>
          </a:p>
          <a:p>
            <a:r>
              <a:rPr lang="en-US" dirty="0"/>
              <a:t>30 seconds</a:t>
            </a:r>
          </a:p>
          <a:p>
            <a:endParaRPr lang="en-US" dirty="0"/>
          </a:p>
          <a:p>
            <a:r>
              <a:rPr lang="en-US" dirty="0"/>
              <a:t>Focus on Malaysia’s share of emissions</a:t>
            </a:r>
            <a:endParaRPr lang="en-GB" dirty="0"/>
          </a:p>
        </p:txBody>
      </p:sp>
      <p:sp>
        <p:nvSpPr>
          <p:cNvPr id="4" name="Header Placeholder 3"/>
          <p:cNvSpPr>
            <a:spLocks noGrp="1"/>
          </p:cNvSpPr>
          <p:nvPr>
            <p:ph type="hdr" sz="quarter"/>
          </p:nvPr>
        </p:nvSpPr>
        <p:spPr/>
        <p:txBody>
          <a:bodyPr/>
          <a:lstStyle/>
          <a:p>
            <a:endParaRPr lang="en-MY"/>
          </a:p>
        </p:txBody>
      </p:sp>
      <p:sp>
        <p:nvSpPr>
          <p:cNvPr id="5" name="Slide Number Placeholder 4"/>
          <p:cNvSpPr>
            <a:spLocks noGrp="1"/>
          </p:cNvSpPr>
          <p:nvPr>
            <p:ph type="sldNum" sz="quarter" idx="5"/>
          </p:nvPr>
        </p:nvSpPr>
        <p:spPr/>
        <p:txBody>
          <a:bodyPr/>
          <a:lstStyle/>
          <a:p>
            <a:fld id="{579B2861-193F-448E-821A-DFA9CFF9B810}" type="slidenum">
              <a:rPr lang="en-MY" smtClean="0"/>
              <a:t>3</a:t>
            </a:fld>
            <a:endParaRPr lang="en-MY"/>
          </a:p>
        </p:txBody>
      </p:sp>
    </p:spTree>
    <p:extLst>
      <p:ext uri="{BB962C8B-B14F-4D97-AF65-F5344CB8AC3E}">
        <p14:creationId xmlns:p14="http://schemas.microsoft.com/office/powerpoint/2010/main" val="23702067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with Imag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C8D214F-3449-4920-B0C4-F9A8E3FBFC76}"/>
              </a:ext>
            </a:extLst>
          </p:cNvPr>
          <p:cNvSpPr/>
          <p:nvPr userDrawn="1"/>
        </p:nvSpPr>
        <p:spPr>
          <a:xfrm>
            <a:off x="0" y="3429001"/>
            <a:ext cx="12192000"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 Placeholder 2">
            <a:extLst>
              <a:ext uri="{FF2B5EF4-FFF2-40B4-BE49-F238E27FC236}">
                <a16:creationId xmlns:a16="http://schemas.microsoft.com/office/drawing/2014/main" id="{86FB7004-F4F4-4819-B7A7-6EA1F4BCE01A}"/>
              </a:ext>
            </a:extLst>
          </p:cNvPr>
          <p:cNvSpPr>
            <a:spLocks noGrp="1"/>
          </p:cNvSpPr>
          <p:nvPr>
            <p:ph type="body" idx="15" hasCustomPrompt="1"/>
          </p:nvPr>
        </p:nvSpPr>
        <p:spPr>
          <a:xfrm>
            <a:off x="6894199" y="5406866"/>
            <a:ext cx="4595902" cy="830446"/>
          </a:xfrm>
        </p:spPr>
        <p:txBody>
          <a:bodyPr lIns="0" rIns="0">
            <a:noAutofit/>
          </a:bodyPr>
          <a:lstStyle>
            <a:lvl1pPr marL="0" indent="0" algn="r">
              <a:lnSpc>
                <a:spcPct val="80000"/>
              </a:lnSpc>
              <a:spcBef>
                <a:spcPts val="600"/>
              </a:spcBef>
              <a:buNone/>
              <a:defRPr sz="1600" baseline="0">
                <a:solidFill>
                  <a:schemeClr val="accent2"/>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 of Presenter</a:t>
            </a:r>
          </a:p>
        </p:txBody>
      </p:sp>
      <p:sp>
        <p:nvSpPr>
          <p:cNvPr id="9" name="Picture Placeholder 2">
            <a:extLst>
              <a:ext uri="{FF2B5EF4-FFF2-40B4-BE49-F238E27FC236}">
                <a16:creationId xmlns:a16="http://schemas.microsoft.com/office/drawing/2014/main" id="{B1081650-1AE1-45DA-ABB4-814D3F053C35}"/>
              </a:ext>
            </a:extLst>
          </p:cNvPr>
          <p:cNvSpPr>
            <a:spLocks noGrp="1" noChangeAspect="1"/>
          </p:cNvSpPr>
          <p:nvPr>
            <p:ph type="pic" idx="14"/>
          </p:nvPr>
        </p:nvSpPr>
        <p:spPr>
          <a:xfrm>
            <a:off x="695400" y="691017"/>
            <a:ext cx="6198799" cy="3564000"/>
          </a:xfrm>
        </p:spPr>
        <p:txBody>
          <a:bodyPr anchor="t"/>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10" name="Title 1">
            <a:extLst>
              <a:ext uri="{FF2B5EF4-FFF2-40B4-BE49-F238E27FC236}">
                <a16:creationId xmlns:a16="http://schemas.microsoft.com/office/drawing/2014/main" id="{1A29C4A2-6421-4101-8929-D03E7F55BCA7}"/>
              </a:ext>
            </a:extLst>
          </p:cNvPr>
          <p:cNvSpPr>
            <a:spLocks noGrp="1"/>
          </p:cNvSpPr>
          <p:nvPr>
            <p:ph type="ctrTitle" hasCustomPrompt="1"/>
          </p:nvPr>
        </p:nvSpPr>
        <p:spPr>
          <a:xfrm>
            <a:off x="695400" y="4603188"/>
            <a:ext cx="10801199" cy="612000"/>
          </a:xfrm>
        </p:spPr>
        <p:txBody>
          <a:bodyPr wrap="square" lIns="0" anchor="t">
            <a:noAutofit/>
          </a:bodyPr>
          <a:lstStyle>
            <a:lvl1pPr algn="l">
              <a:defRPr sz="4000" baseline="0">
                <a:solidFill>
                  <a:schemeClr val="bg1"/>
                </a:solidFill>
              </a:defRPr>
            </a:lvl1pPr>
          </a:lstStyle>
          <a:p>
            <a:r>
              <a:rPr lang="en-US" dirty="0"/>
              <a:t>Title of Presentation</a:t>
            </a:r>
          </a:p>
        </p:txBody>
      </p:sp>
      <p:sp>
        <p:nvSpPr>
          <p:cNvPr id="11" name="Text Placeholder 2">
            <a:extLst>
              <a:ext uri="{FF2B5EF4-FFF2-40B4-BE49-F238E27FC236}">
                <a16:creationId xmlns:a16="http://schemas.microsoft.com/office/drawing/2014/main" id="{D4618A8B-265F-47F1-A446-291AB23420E5}"/>
              </a:ext>
            </a:extLst>
          </p:cNvPr>
          <p:cNvSpPr>
            <a:spLocks noGrp="1"/>
          </p:cNvSpPr>
          <p:nvPr>
            <p:ph type="body" idx="13" hasCustomPrompt="1"/>
          </p:nvPr>
        </p:nvSpPr>
        <p:spPr>
          <a:xfrm>
            <a:off x="695400" y="5406866"/>
            <a:ext cx="5904655" cy="830446"/>
          </a:xfrm>
        </p:spPr>
        <p:txBody>
          <a:bodyPr lIns="0">
            <a:noAutofit/>
          </a:bodyPr>
          <a:lstStyle>
            <a:lvl1pPr marL="0" indent="0">
              <a:lnSpc>
                <a:spcPct val="80000"/>
              </a:lnSpc>
              <a:spcBef>
                <a:spcPts val="600"/>
              </a:spcBef>
              <a:buNone/>
              <a:defRPr sz="1400" baseline="0">
                <a:solidFill>
                  <a:schemeClr val="accent2"/>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Meeting / Event Details</a:t>
            </a:r>
          </a:p>
        </p:txBody>
      </p:sp>
      <p:pic>
        <p:nvPicPr>
          <p:cNvPr id="14" name="Picture 13">
            <a:extLst>
              <a:ext uri="{FF2B5EF4-FFF2-40B4-BE49-F238E27FC236}">
                <a16:creationId xmlns:a16="http://schemas.microsoft.com/office/drawing/2014/main" id="{A34EA1C0-3925-426E-A2B2-1769BF501AB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6100" y="696003"/>
            <a:ext cx="1524000" cy="762000"/>
          </a:xfrm>
          <a:prstGeom prst="rect">
            <a:avLst/>
          </a:prstGeom>
        </p:spPr>
      </p:pic>
    </p:spTree>
    <p:extLst>
      <p:ext uri="{BB962C8B-B14F-4D97-AF65-F5344CB8AC3E}">
        <p14:creationId xmlns:p14="http://schemas.microsoft.com/office/powerpoint/2010/main" val="1891397893"/>
      </p:ext>
    </p:extLst>
  </p:cSld>
  <p:clrMapOvr>
    <a:masterClrMapping/>
  </p:clrMapOvr>
  <p:extLst>
    <p:ext uri="{DCECCB84-F9BA-43D5-87BE-67443E8EF086}">
      <p15:sldGuideLst xmlns:p15="http://schemas.microsoft.com/office/powerpoint/2012/main">
        <p15:guide id="1" orient="horz" pos="2160" userDrawn="1">
          <p15:clr>
            <a:srgbClr val="FBAE40"/>
          </p15:clr>
        </p15:guide>
        <p15:guide id="3" pos="513" userDrawn="1">
          <p15:clr>
            <a:srgbClr val="FBAE40"/>
          </p15:clr>
        </p15:guide>
        <p15:guide id="4" pos="7167" userDrawn="1">
          <p15:clr>
            <a:srgbClr val="FBAE40"/>
          </p15:clr>
        </p15:guide>
        <p15:guide id="5" orient="horz" pos="34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Break - Blue">
    <p:bg>
      <p:bgPr>
        <a:solidFill>
          <a:schemeClr val="accent1"/>
        </a:solidFill>
        <a:effectLst/>
      </p:bgPr>
    </p:bg>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DB9D1B5D-7EC9-4DB4-815F-EFC4571A2420}"/>
              </a:ext>
            </a:extLst>
          </p:cNvPr>
          <p:cNvSpPr txBox="1">
            <a:spLocks/>
          </p:cNvSpPr>
          <p:nvPr userDrawn="1"/>
        </p:nvSpPr>
        <p:spPr>
          <a:xfrm>
            <a:off x="838200" y="3734065"/>
            <a:ext cx="10515600"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800" kern="1200">
                <a:solidFill>
                  <a:schemeClr val="accent2"/>
                </a:solidFill>
                <a:latin typeface="+mn-lt"/>
                <a:ea typeface="+mn-ea"/>
                <a:cs typeface="+mn-cs"/>
              </a:defRPr>
            </a:lvl1pPr>
            <a:lvl2pPr marL="342892" indent="0" algn="l" defTabSz="914400" rtl="0" eaLnBrk="1" latinLnBrk="0" hangingPunct="1">
              <a:lnSpc>
                <a:spcPct val="90000"/>
              </a:lnSpc>
              <a:spcBef>
                <a:spcPts val="500"/>
              </a:spcBef>
              <a:buFont typeface="Arial" panose="020B0604020202020204" pitchFamily="34" charset="0"/>
              <a:buNone/>
              <a:defRPr sz="1500" kern="1200">
                <a:solidFill>
                  <a:schemeClr val="tx1">
                    <a:tint val="75000"/>
                  </a:schemeClr>
                </a:solidFill>
                <a:latin typeface="+mn-lt"/>
                <a:ea typeface="+mn-ea"/>
                <a:cs typeface="+mn-cs"/>
              </a:defRPr>
            </a:lvl2pPr>
            <a:lvl3pPr marL="685783" indent="0" algn="l" defTabSz="914400" rtl="0" eaLnBrk="1" latinLnBrk="0" hangingPunct="1">
              <a:lnSpc>
                <a:spcPct val="90000"/>
              </a:lnSpc>
              <a:spcBef>
                <a:spcPts val="500"/>
              </a:spcBef>
              <a:buFont typeface="Arial" panose="020B0604020202020204" pitchFamily="34" charset="0"/>
              <a:buNone/>
              <a:defRPr sz="1350" kern="1200">
                <a:solidFill>
                  <a:schemeClr val="tx1">
                    <a:tint val="75000"/>
                  </a:schemeClr>
                </a:solidFill>
                <a:latin typeface="+mn-lt"/>
                <a:ea typeface="+mn-ea"/>
                <a:cs typeface="+mn-cs"/>
              </a:defRPr>
            </a:lvl3pPr>
            <a:lvl4pPr marL="1028675"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4pPr>
            <a:lvl5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5pPr>
            <a:lvl6pPr marL="1714457"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6pPr>
            <a:lvl7pPr marL="2057348"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7pPr>
            <a:lvl8pPr marL="2400240"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8pPr>
            <a:lvl9pPr marL="2743132"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MY" sz="3800" b="0" i="0" u="none" strike="noStrike" kern="1200" cap="none" spc="0" normalizeH="0" baseline="0" noProof="0" dirty="0">
              <a:ln>
                <a:noFill/>
              </a:ln>
              <a:solidFill>
                <a:schemeClr val="accent2"/>
              </a:solidFill>
              <a:effectLst/>
              <a:uLnTx/>
              <a:uFillTx/>
              <a:latin typeface="Georgia" panose="02040502050405020303"/>
              <a:ea typeface="+mn-ea"/>
              <a:cs typeface="+mn-cs"/>
            </a:endParaRPr>
          </a:p>
        </p:txBody>
      </p:sp>
      <p:sp>
        <p:nvSpPr>
          <p:cNvPr id="10" name="Text Placeholder 9">
            <a:extLst>
              <a:ext uri="{FF2B5EF4-FFF2-40B4-BE49-F238E27FC236}">
                <a16:creationId xmlns:a16="http://schemas.microsoft.com/office/drawing/2014/main" id="{9ABFA468-0956-439C-8BF1-09C391693C13}"/>
              </a:ext>
            </a:extLst>
          </p:cNvPr>
          <p:cNvSpPr>
            <a:spLocks noGrp="1"/>
          </p:cNvSpPr>
          <p:nvPr>
            <p:ph type="body" sz="quarter" idx="10" hasCustomPrompt="1"/>
          </p:nvPr>
        </p:nvSpPr>
        <p:spPr>
          <a:xfrm>
            <a:off x="695400" y="3644901"/>
            <a:ext cx="8062799" cy="1158255"/>
          </a:xfrm>
        </p:spPr>
        <p:txBody>
          <a:bodyPr lIns="0" anchor="b">
            <a:normAutofit/>
          </a:bodyPr>
          <a:lstStyle>
            <a:lvl1pPr marL="0" indent="0">
              <a:buNone/>
              <a:defRPr sz="2400">
                <a:solidFill>
                  <a:schemeClr val="accent2"/>
                </a:solidFill>
              </a:defRPr>
            </a:lvl1pPr>
          </a:lstStyle>
          <a:p>
            <a:pPr lvl="0"/>
            <a:r>
              <a:rPr lang="en-US" dirty="0"/>
              <a:t>Click to add text</a:t>
            </a:r>
            <a:endParaRPr lang="en-MY" dirty="0"/>
          </a:p>
        </p:txBody>
      </p:sp>
      <p:sp>
        <p:nvSpPr>
          <p:cNvPr id="5" name="Text Placeholder 14">
            <a:extLst>
              <a:ext uri="{FF2B5EF4-FFF2-40B4-BE49-F238E27FC236}">
                <a16:creationId xmlns:a16="http://schemas.microsoft.com/office/drawing/2014/main" id="{EDBC7AD0-DB6E-4309-A4DB-7F18C8FC7D20}"/>
              </a:ext>
            </a:extLst>
          </p:cNvPr>
          <p:cNvSpPr>
            <a:spLocks noGrp="1"/>
          </p:cNvSpPr>
          <p:nvPr>
            <p:ph type="body" sz="quarter" idx="14"/>
          </p:nvPr>
        </p:nvSpPr>
        <p:spPr>
          <a:xfrm>
            <a:off x="695395" y="4803156"/>
            <a:ext cx="8062803" cy="1506165"/>
          </a:xfrm>
        </p:spPr>
        <p:txBody>
          <a:bodyPr lIns="0">
            <a:noAutofit/>
          </a:bodyPr>
          <a:lstStyle>
            <a:lvl1pPr marL="0" indent="0">
              <a:buNone/>
              <a:defRPr sz="4400">
                <a:solidFill>
                  <a:schemeClr val="bg1"/>
                </a:solidFill>
                <a:latin typeface="Georgia" panose="02040502050405020303" pitchFamily="18" charset="0"/>
              </a:defRPr>
            </a:lvl1pPr>
          </a:lstStyle>
          <a:p>
            <a:pPr lvl="0"/>
            <a:r>
              <a:rPr lang="en-US" dirty="0"/>
              <a:t>Click to edit Master text</a:t>
            </a:r>
          </a:p>
        </p:txBody>
      </p:sp>
      <p:sp>
        <p:nvSpPr>
          <p:cNvPr id="6" name="TextBox 5">
            <a:extLst>
              <a:ext uri="{FF2B5EF4-FFF2-40B4-BE49-F238E27FC236}">
                <a16:creationId xmlns:a16="http://schemas.microsoft.com/office/drawing/2014/main" id="{EE21DB70-E203-4E24-A270-C36116EF4FD2}"/>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bg1"/>
                </a:solidFill>
                <a:latin typeface="georgia" charset="0"/>
              </a:rPr>
              <a:t>Khazanah</a:t>
            </a:r>
            <a:r>
              <a:rPr lang="en-US" sz="900" baseline="0" dirty="0">
                <a:solidFill>
                  <a:schemeClr val="bg1"/>
                </a:solidFill>
                <a:latin typeface="georgia" charset="0"/>
              </a:rPr>
              <a:t> Research Institute</a:t>
            </a:r>
          </a:p>
        </p:txBody>
      </p:sp>
      <p:sp>
        <p:nvSpPr>
          <p:cNvPr id="9" name="Slide Number Placeholder 9">
            <a:extLst>
              <a:ext uri="{FF2B5EF4-FFF2-40B4-BE49-F238E27FC236}">
                <a16:creationId xmlns:a16="http://schemas.microsoft.com/office/drawing/2014/main" id="{FA815038-00A5-4ED5-BFD9-C15BA6039B45}"/>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bg1"/>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2116216395"/>
      </p:ext>
    </p:extLst>
  </p:cSld>
  <p:clrMapOvr>
    <a:masterClrMapping/>
  </p:clrMapOvr>
  <p:extLst>
    <p:ext uri="{DCECCB84-F9BA-43D5-87BE-67443E8EF086}">
      <p15:sldGuideLst xmlns:p15="http://schemas.microsoft.com/office/powerpoint/2012/main">
        <p15:guide id="1" pos="513" userDrawn="1">
          <p15:clr>
            <a:srgbClr val="FBAE40"/>
          </p15:clr>
        </p15:guide>
        <p15:guide id="2" orient="horz" pos="3022" userDrawn="1">
          <p15:clr>
            <a:srgbClr val="FBAE40"/>
          </p15:clr>
        </p15:guide>
        <p15:guide id="3" pos="7167"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Break - Grey">
    <p:bg>
      <p:bgPr>
        <a:solidFill>
          <a:srgbClr val="3B3838"/>
        </a:solidFill>
        <a:effectLst/>
      </p:bgPr>
    </p:bg>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DB9D1B5D-7EC9-4DB4-815F-EFC4571A2420}"/>
              </a:ext>
            </a:extLst>
          </p:cNvPr>
          <p:cNvSpPr txBox="1">
            <a:spLocks/>
          </p:cNvSpPr>
          <p:nvPr userDrawn="1"/>
        </p:nvSpPr>
        <p:spPr>
          <a:xfrm>
            <a:off x="838200" y="3734065"/>
            <a:ext cx="10515600"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800" kern="1200">
                <a:solidFill>
                  <a:schemeClr val="accent2"/>
                </a:solidFill>
                <a:latin typeface="+mn-lt"/>
                <a:ea typeface="+mn-ea"/>
                <a:cs typeface="+mn-cs"/>
              </a:defRPr>
            </a:lvl1pPr>
            <a:lvl2pPr marL="342892" indent="0" algn="l" defTabSz="914400" rtl="0" eaLnBrk="1" latinLnBrk="0" hangingPunct="1">
              <a:lnSpc>
                <a:spcPct val="90000"/>
              </a:lnSpc>
              <a:spcBef>
                <a:spcPts val="500"/>
              </a:spcBef>
              <a:buFont typeface="Arial" panose="020B0604020202020204" pitchFamily="34" charset="0"/>
              <a:buNone/>
              <a:defRPr sz="1500" kern="1200">
                <a:solidFill>
                  <a:schemeClr val="tx1">
                    <a:tint val="75000"/>
                  </a:schemeClr>
                </a:solidFill>
                <a:latin typeface="+mn-lt"/>
                <a:ea typeface="+mn-ea"/>
                <a:cs typeface="+mn-cs"/>
              </a:defRPr>
            </a:lvl2pPr>
            <a:lvl3pPr marL="685783" indent="0" algn="l" defTabSz="914400" rtl="0" eaLnBrk="1" latinLnBrk="0" hangingPunct="1">
              <a:lnSpc>
                <a:spcPct val="90000"/>
              </a:lnSpc>
              <a:spcBef>
                <a:spcPts val="500"/>
              </a:spcBef>
              <a:buFont typeface="Arial" panose="020B0604020202020204" pitchFamily="34" charset="0"/>
              <a:buNone/>
              <a:defRPr sz="1350" kern="1200">
                <a:solidFill>
                  <a:schemeClr val="tx1">
                    <a:tint val="75000"/>
                  </a:schemeClr>
                </a:solidFill>
                <a:latin typeface="+mn-lt"/>
                <a:ea typeface="+mn-ea"/>
                <a:cs typeface="+mn-cs"/>
              </a:defRPr>
            </a:lvl3pPr>
            <a:lvl4pPr marL="1028675"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4pPr>
            <a:lvl5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5pPr>
            <a:lvl6pPr marL="1714457"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6pPr>
            <a:lvl7pPr marL="2057348"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7pPr>
            <a:lvl8pPr marL="2400240"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8pPr>
            <a:lvl9pPr marL="2743132"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MY" sz="3800" b="0" i="0" u="none" strike="noStrike" kern="1200" cap="none" spc="0" normalizeH="0" baseline="0" noProof="0" dirty="0">
              <a:ln>
                <a:noFill/>
              </a:ln>
              <a:solidFill>
                <a:schemeClr val="accent2"/>
              </a:solidFill>
              <a:effectLst/>
              <a:uLnTx/>
              <a:uFillTx/>
              <a:latin typeface="Georgia" panose="02040502050405020303"/>
              <a:ea typeface="+mn-ea"/>
              <a:cs typeface="+mn-cs"/>
            </a:endParaRPr>
          </a:p>
        </p:txBody>
      </p:sp>
      <p:sp>
        <p:nvSpPr>
          <p:cNvPr id="12" name="Text Placeholder 9">
            <a:extLst>
              <a:ext uri="{FF2B5EF4-FFF2-40B4-BE49-F238E27FC236}">
                <a16:creationId xmlns:a16="http://schemas.microsoft.com/office/drawing/2014/main" id="{76C0FBE2-517E-4C2C-8392-C8E344225445}"/>
              </a:ext>
            </a:extLst>
          </p:cNvPr>
          <p:cNvSpPr>
            <a:spLocks noGrp="1"/>
          </p:cNvSpPr>
          <p:nvPr>
            <p:ph type="body" sz="quarter" idx="10" hasCustomPrompt="1"/>
          </p:nvPr>
        </p:nvSpPr>
        <p:spPr>
          <a:xfrm>
            <a:off x="695400" y="3644901"/>
            <a:ext cx="8062799" cy="1158255"/>
          </a:xfrm>
        </p:spPr>
        <p:txBody>
          <a:bodyPr lIns="0" anchor="b">
            <a:normAutofit/>
          </a:bodyPr>
          <a:lstStyle>
            <a:lvl1pPr marL="0" indent="0">
              <a:buNone/>
              <a:defRPr sz="2400">
                <a:solidFill>
                  <a:schemeClr val="accent2"/>
                </a:solidFill>
              </a:defRPr>
            </a:lvl1pPr>
          </a:lstStyle>
          <a:p>
            <a:pPr lvl="0"/>
            <a:r>
              <a:rPr lang="en-US" dirty="0"/>
              <a:t>Click to add text</a:t>
            </a:r>
            <a:endParaRPr lang="en-MY" dirty="0"/>
          </a:p>
        </p:txBody>
      </p:sp>
      <p:sp>
        <p:nvSpPr>
          <p:cNvPr id="13" name="Text Placeholder 14">
            <a:extLst>
              <a:ext uri="{FF2B5EF4-FFF2-40B4-BE49-F238E27FC236}">
                <a16:creationId xmlns:a16="http://schemas.microsoft.com/office/drawing/2014/main" id="{F369602B-7AB6-4C68-966D-63D1CEF529F5}"/>
              </a:ext>
            </a:extLst>
          </p:cNvPr>
          <p:cNvSpPr>
            <a:spLocks noGrp="1"/>
          </p:cNvSpPr>
          <p:nvPr>
            <p:ph type="body" sz="quarter" idx="14"/>
          </p:nvPr>
        </p:nvSpPr>
        <p:spPr>
          <a:xfrm>
            <a:off x="695395" y="4803156"/>
            <a:ext cx="8062803" cy="1506165"/>
          </a:xfrm>
        </p:spPr>
        <p:txBody>
          <a:bodyPr lIns="0">
            <a:noAutofit/>
          </a:bodyPr>
          <a:lstStyle>
            <a:lvl1pPr marL="0" indent="0">
              <a:buNone/>
              <a:defRPr sz="4400">
                <a:solidFill>
                  <a:schemeClr val="bg1"/>
                </a:solidFill>
                <a:latin typeface="Georgia" panose="02040502050405020303" pitchFamily="18" charset="0"/>
              </a:defRPr>
            </a:lvl1pPr>
          </a:lstStyle>
          <a:p>
            <a:pPr lvl="0"/>
            <a:r>
              <a:rPr lang="en-US" dirty="0"/>
              <a:t>Click to edit Master text</a:t>
            </a:r>
          </a:p>
        </p:txBody>
      </p:sp>
      <p:sp>
        <p:nvSpPr>
          <p:cNvPr id="6" name="TextBox 5">
            <a:extLst>
              <a:ext uri="{FF2B5EF4-FFF2-40B4-BE49-F238E27FC236}">
                <a16:creationId xmlns:a16="http://schemas.microsoft.com/office/drawing/2014/main" id="{F720BBAA-5ED3-4422-9797-CE95F3B4707C}"/>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bg1"/>
                </a:solidFill>
                <a:latin typeface="georgia" charset="0"/>
              </a:rPr>
              <a:t>Khazanah</a:t>
            </a:r>
            <a:r>
              <a:rPr lang="en-US" sz="900" baseline="0" dirty="0">
                <a:solidFill>
                  <a:schemeClr val="bg1"/>
                </a:solidFill>
                <a:latin typeface="georgia" charset="0"/>
              </a:rPr>
              <a:t> Research Institute</a:t>
            </a:r>
          </a:p>
        </p:txBody>
      </p:sp>
      <p:sp>
        <p:nvSpPr>
          <p:cNvPr id="7" name="Slide Number Placeholder 9">
            <a:extLst>
              <a:ext uri="{FF2B5EF4-FFF2-40B4-BE49-F238E27FC236}">
                <a16:creationId xmlns:a16="http://schemas.microsoft.com/office/drawing/2014/main" id="{D1136F63-8D1D-4634-B37B-F08F942A24F9}"/>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bg1"/>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3008972089"/>
      </p:ext>
    </p:extLst>
  </p:cSld>
  <p:clrMapOvr>
    <a:masterClrMapping/>
  </p:clrMapOvr>
  <p:extLst>
    <p:ext uri="{DCECCB84-F9BA-43D5-87BE-67443E8EF086}">
      <p15:sldGuideLst xmlns:p15="http://schemas.microsoft.com/office/powerpoint/2012/main">
        <p15:guide id="1" pos="513" userDrawn="1">
          <p15:clr>
            <a:srgbClr val="FBAE40"/>
          </p15:clr>
        </p15:guide>
        <p15:guide id="2" orient="horz" pos="3022" userDrawn="1">
          <p15:clr>
            <a:srgbClr val="FBAE40"/>
          </p15:clr>
        </p15:guide>
        <p15:guide id="3" pos="7167"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Break - Orange">
    <p:bg>
      <p:bgPr>
        <a:solidFill>
          <a:srgbClr val="D34600"/>
        </a:solidFill>
        <a:effectLst/>
      </p:bgPr>
    </p:bg>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DB9D1B5D-7EC9-4DB4-815F-EFC4571A2420}"/>
              </a:ext>
            </a:extLst>
          </p:cNvPr>
          <p:cNvSpPr txBox="1">
            <a:spLocks/>
          </p:cNvSpPr>
          <p:nvPr userDrawn="1"/>
        </p:nvSpPr>
        <p:spPr>
          <a:xfrm>
            <a:off x="838200" y="3734065"/>
            <a:ext cx="10515600"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800" kern="1200">
                <a:solidFill>
                  <a:schemeClr val="accent2"/>
                </a:solidFill>
                <a:latin typeface="+mn-lt"/>
                <a:ea typeface="+mn-ea"/>
                <a:cs typeface="+mn-cs"/>
              </a:defRPr>
            </a:lvl1pPr>
            <a:lvl2pPr marL="342892" indent="0" algn="l" defTabSz="914400" rtl="0" eaLnBrk="1" latinLnBrk="0" hangingPunct="1">
              <a:lnSpc>
                <a:spcPct val="90000"/>
              </a:lnSpc>
              <a:spcBef>
                <a:spcPts val="500"/>
              </a:spcBef>
              <a:buFont typeface="Arial" panose="020B0604020202020204" pitchFamily="34" charset="0"/>
              <a:buNone/>
              <a:defRPr sz="1500" kern="1200">
                <a:solidFill>
                  <a:schemeClr val="tx1">
                    <a:tint val="75000"/>
                  </a:schemeClr>
                </a:solidFill>
                <a:latin typeface="+mn-lt"/>
                <a:ea typeface="+mn-ea"/>
                <a:cs typeface="+mn-cs"/>
              </a:defRPr>
            </a:lvl2pPr>
            <a:lvl3pPr marL="685783" indent="0" algn="l" defTabSz="914400" rtl="0" eaLnBrk="1" latinLnBrk="0" hangingPunct="1">
              <a:lnSpc>
                <a:spcPct val="90000"/>
              </a:lnSpc>
              <a:spcBef>
                <a:spcPts val="500"/>
              </a:spcBef>
              <a:buFont typeface="Arial" panose="020B0604020202020204" pitchFamily="34" charset="0"/>
              <a:buNone/>
              <a:defRPr sz="1350" kern="1200">
                <a:solidFill>
                  <a:schemeClr val="tx1">
                    <a:tint val="75000"/>
                  </a:schemeClr>
                </a:solidFill>
                <a:latin typeface="+mn-lt"/>
                <a:ea typeface="+mn-ea"/>
                <a:cs typeface="+mn-cs"/>
              </a:defRPr>
            </a:lvl3pPr>
            <a:lvl4pPr marL="1028675"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4pPr>
            <a:lvl5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5pPr>
            <a:lvl6pPr marL="1714457"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6pPr>
            <a:lvl7pPr marL="2057348"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7pPr>
            <a:lvl8pPr marL="2400240"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8pPr>
            <a:lvl9pPr marL="2743132"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MY" sz="3800" b="0" i="0" u="none" strike="noStrike" kern="1200" cap="none" spc="0" normalizeH="0" baseline="0" noProof="0" dirty="0">
              <a:ln>
                <a:noFill/>
              </a:ln>
              <a:solidFill>
                <a:schemeClr val="accent2"/>
              </a:solidFill>
              <a:effectLst/>
              <a:uLnTx/>
              <a:uFillTx/>
              <a:latin typeface="Georgia" panose="02040502050405020303"/>
              <a:ea typeface="+mn-ea"/>
              <a:cs typeface="+mn-cs"/>
            </a:endParaRPr>
          </a:p>
        </p:txBody>
      </p:sp>
      <p:sp>
        <p:nvSpPr>
          <p:cNvPr id="12" name="Text Placeholder 9">
            <a:extLst>
              <a:ext uri="{FF2B5EF4-FFF2-40B4-BE49-F238E27FC236}">
                <a16:creationId xmlns:a16="http://schemas.microsoft.com/office/drawing/2014/main" id="{9DBD2C03-7765-4C3C-9C45-391E7E8B9073}"/>
              </a:ext>
            </a:extLst>
          </p:cNvPr>
          <p:cNvSpPr>
            <a:spLocks noGrp="1"/>
          </p:cNvSpPr>
          <p:nvPr>
            <p:ph type="body" sz="quarter" idx="10" hasCustomPrompt="1"/>
          </p:nvPr>
        </p:nvSpPr>
        <p:spPr>
          <a:xfrm>
            <a:off x="695400" y="3644901"/>
            <a:ext cx="8062799" cy="1158255"/>
          </a:xfrm>
        </p:spPr>
        <p:txBody>
          <a:bodyPr lIns="0" anchor="b">
            <a:normAutofit/>
          </a:bodyPr>
          <a:lstStyle>
            <a:lvl1pPr marL="0" indent="0">
              <a:buNone/>
              <a:defRPr sz="2400">
                <a:solidFill>
                  <a:schemeClr val="tx1"/>
                </a:solidFill>
              </a:defRPr>
            </a:lvl1pPr>
          </a:lstStyle>
          <a:p>
            <a:pPr lvl="0"/>
            <a:r>
              <a:rPr lang="en-US" dirty="0"/>
              <a:t>Click to add text</a:t>
            </a:r>
            <a:endParaRPr lang="en-MY" dirty="0"/>
          </a:p>
        </p:txBody>
      </p:sp>
      <p:sp>
        <p:nvSpPr>
          <p:cNvPr id="13" name="Text Placeholder 14">
            <a:extLst>
              <a:ext uri="{FF2B5EF4-FFF2-40B4-BE49-F238E27FC236}">
                <a16:creationId xmlns:a16="http://schemas.microsoft.com/office/drawing/2014/main" id="{3ABFD5AC-DC95-40D6-990C-73E5AD761BE9}"/>
              </a:ext>
            </a:extLst>
          </p:cNvPr>
          <p:cNvSpPr>
            <a:spLocks noGrp="1"/>
          </p:cNvSpPr>
          <p:nvPr>
            <p:ph type="body" sz="quarter" idx="14"/>
          </p:nvPr>
        </p:nvSpPr>
        <p:spPr>
          <a:xfrm>
            <a:off x="695395" y="4803156"/>
            <a:ext cx="8062803" cy="1506165"/>
          </a:xfrm>
        </p:spPr>
        <p:txBody>
          <a:bodyPr lIns="0">
            <a:noAutofit/>
          </a:bodyPr>
          <a:lstStyle>
            <a:lvl1pPr marL="0" indent="0">
              <a:buNone/>
              <a:defRPr sz="4400">
                <a:solidFill>
                  <a:schemeClr val="bg1"/>
                </a:solidFill>
                <a:latin typeface="Georgia" panose="02040502050405020303" pitchFamily="18" charset="0"/>
              </a:defRPr>
            </a:lvl1pPr>
          </a:lstStyle>
          <a:p>
            <a:pPr lvl="0"/>
            <a:r>
              <a:rPr lang="en-US" dirty="0"/>
              <a:t>Click to edit Master text</a:t>
            </a:r>
          </a:p>
        </p:txBody>
      </p:sp>
      <p:sp>
        <p:nvSpPr>
          <p:cNvPr id="6" name="TextBox 5">
            <a:extLst>
              <a:ext uri="{FF2B5EF4-FFF2-40B4-BE49-F238E27FC236}">
                <a16:creationId xmlns:a16="http://schemas.microsoft.com/office/drawing/2014/main" id="{B718A572-B72D-4AEC-A908-269F2289F423}"/>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bg1"/>
                </a:solidFill>
                <a:latin typeface="georgia" charset="0"/>
              </a:rPr>
              <a:t>Khazanah</a:t>
            </a:r>
            <a:r>
              <a:rPr lang="en-US" sz="900" baseline="0" dirty="0">
                <a:solidFill>
                  <a:schemeClr val="bg1"/>
                </a:solidFill>
                <a:latin typeface="georgia" charset="0"/>
              </a:rPr>
              <a:t> Research Institute</a:t>
            </a:r>
          </a:p>
        </p:txBody>
      </p:sp>
      <p:sp>
        <p:nvSpPr>
          <p:cNvPr id="7" name="Slide Number Placeholder 9">
            <a:extLst>
              <a:ext uri="{FF2B5EF4-FFF2-40B4-BE49-F238E27FC236}">
                <a16:creationId xmlns:a16="http://schemas.microsoft.com/office/drawing/2014/main" id="{98BCC286-F038-40D3-8C95-65E0FBA84A75}"/>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bg1"/>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2496484177"/>
      </p:ext>
    </p:extLst>
  </p:cSld>
  <p:clrMapOvr>
    <a:masterClrMapping/>
  </p:clrMapOvr>
  <p:extLst>
    <p:ext uri="{DCECCB84-F9BA-43D5-87BE-67443E8EF086}">
      <p15:sldGuideLst xmlns:p15="http://schemas.microsoft.com/office/powerpoint/2012/main">
        <p15:guide id="1" pos="513" userDrawn="1">
          <p15:clr>
            <a:srgbClr val="FBAE40"/>
          </p15:clr>
        </p15:guide>
        <p15:guide id="2" orient="horz" pos="3022" userDrawn="1">
          <p15:clr>
            <a:srgbClr val="FBAE40"/>
          </p15:clr>
        </p15:guide>
        <p15:guide id="3" pos="7167"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Break - White">
    <p:bg>
      <p:bgPr>
        <a:solidFill>
          <a:schemeClr val="bg1"/>
        </a:solidFill>
        <a:effectLst/>
      </p:bgPr>
    </p:bg>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DB9D1B5D-7EC9-4DB4-815F-EFC4571A2420}"/>
              </a:ext>
            </a:extLst>
          </p:cNvPr>
          <p:cNvSpPr txBox="1">
            <a:spLocks/>
          </p:cNvSpPr>
          <p:nvPr userDrawn="1"/>
        </p:nvSpPr>
        <p:spPr>
          <a:xfrm>
            <a:off x="838200" y="3734065"/>
            <a:ext cx="10515600"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800" kern="1200">
                <a:solidFill>
                  <a:schemeClr val="accent2"/>
                </a:solidFill>
                <a:latin typeface="+mn-lt"/>
                <a:ea typeface="+mn-ea"/>
                <a:cs typeface="+mn-cs"/>
              </a:defRPr>
            </a:lvl1pPr>
            <a:lvl2pPr marL="342892" indent="0" algn="l" defTabSz="914400" rtl="0" eaLnBrk="1" latinLnBrk="0" hangingPunct="1">
              <a:lnSpc>
                <a:spcPct val="90000"/>
              </a:lnSpc>
              <a:spcBef>
                <a:spcPts val="500"/>
              </a:spcBef>
              <a:buFont typeface="Arial" panose="020B0604020202020204" pitchFamily="34" charset="0"/>
              <a:buNone/>
              <a:defRPr sz="1500" kern="1200">
                <a:solidFill>
                  <a:schemeClr val="tx1">
                    <a:tint val="75000"/>
                  </a:schemeClr>
                </a:solidFill>
                <a:latin typeface="+mn-lt"/>
                <a:ea typeface="+mn-ea"/>
                <a:cs typeface="+mn-cs"/>
              </a:defRPr>
            </a:lvl2pPr>
            <a:lvl3pPr marL="685783" indent="0" algn="l" defTabSz="914400" rtl="0" eaLnBrk="1" latinLnBrk="0" hangingPunct="1">
              <a:lnSpc>
                <a:spcPct val="90000"/>
              </a:lnSpc>
              <a:spcBef>
                <a:spcPts val="500"/>
              </a:spcBef>
              <a:buFont typeface="Arial" panose="020B0604020202020204" pitchFamily="34" charset="0"/>
              <a:buNone/>
              <a:defRPr sz="1350" kern="1200">
                <a:solidFill>
                  <a:schemeClr val="tx1">
                    <a:tint val="75000"/>
                  </a:schemeClr>
                </a:solidFill>
                <a:latin typeface="+mn-lt"/>
                <a:ea typeface="+mn-ea"/>
                <a:cs typeface="+mn-cs"/>
              </a:defRPr>
            </a:lvl3pPr>
            <a:lvl4pPr marL="1028675"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4pPr>
            <a:lvl5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5pPr>
            <a:lvl6pPr marL="1714457"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6pPr>
            <a:lvl7pPr marL="2057348"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7pPr>
            <a:lvl8pPr marL="2400240"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8pPr>
            <a:lvl9pPr marL="2743132"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MY" sz="3800" b="0" i="0" u="none" strike="noStrike" kern="1200" cap="none" spc="0" normalizeH="0" baseline="0" noProof="0" dirty="0">
              <a:ln>
                <a:noFill/>
              </a:ln>
              <a:solidFill>
                <a:schemeClr val="accent2"/>
              </a:solidFill>
              <a:effectLst/>
              <a:uLnTx/>
              <a:uFillTx/>
              <a:latin typeface="Georgia" panose="02040502050405020303"/>
              <a:ea typeface="+mn-ea"/>
              <a:cs typeface="+mn-cs"/>
            </a:endParaRPr>
          </a:p>
        </p:txBody>
      </p:sp>
      <p:sp>
        <p:nvSpPr>
          <p:cNvPr id="12" name="Text Placeholder 9">
            <a:extLst>
              <a:ext uri="{FF2B5EF4-FFF2-40B4-BE49-F238E27FC236}">
                <a16:creationId xmlns:a16="http://schemas.microsoft.com/office/drawing/2014/main" id="{9DBD2C03-7765-4C3C-9C45-391E7E8B9073}"/>
              </a:ext>
            </a:extLst>
          </p:cNvPr>
          <p:cNvSpPr>
            <a:spLocks noGrp="1"/>
          </p:cNvSpPr>
          <p:nvPr>
            <p:ph type="body" sz="quarter" idx="10" hasCustomPrompt="1"/>
          </p:nvPr>
        </p:nvSpPr>
        <p:spPr>
          <a:xfrm>
            <a:off x="695400" y="3644901"/>
            <a:ext cx="8062799" cy="1158255"/>
          </a:xfrm>
        </p:spPr>
        <p:txBody>
          <a:bodyPr lIns="0" anchor="b">
            <a:normAutofit/>
          </a:bodyPr>
          <a:lstStyle>
            <a:lvl1pPr marL="0" indent="0">
              <a:buNone/>
              <a:defRPr sz="2400">
                <a:solidFill>
                  <a:schemeClr val="accent2"/>
                </a:solidFill>
              </a:defRPr>
            </a:lvl1pPr>
          </a:lstStyle>
          <a:p>
            <a:pPr lvl="0"/>
            <a:r>
              <a:rPr lang="en-US" dirty="0"/>
              <a:t>Click to add text</a:t>
            </a:r>
            <a:endParaRPr lang="en-MY" dirty="0"/>
          </a:p>
        </p:txBody>
      </p:sp>
      <p:sp>
        <p:nvSpPr>
          <p:cNvPr id="13" name="Text Placeholder 14">
            <a:extLst>
              <a:ext uri="{FF2B5EF4-FFF2-40B4-BE49-F238E27FC236}">
                <a16:creationId xmlns:a16="http://schemas.microsoft.com/office/drawing/2014/main" id="{3ABFD5AC-DC95-40D6-990C-73E5AD761BE9}"/>
              </a:ext>
            </a:extLst>
          </p:cNvPr>
          <p:cNvSpPr>
            <a:spLocks noGrp="1"/>
          </p:cNvSpPr>
          <p:nvPr>
            <p:ph type="body" sz="quarter" idx="14"/>
          </p:nvPr>
        </p:nvSpPr>
        <p:spPr>
          <a:xfrm>
            <a:off x="695395" y="4803156"/>
            <a:ext cx="8062803" cy="1506165"/>
          </a:xfrm>
        </p:spPr>
        <p:txBody>
          <a:bodyPr lIns="0">
            <a:noAutofit/>
          </a:bodyPr>
          <a:lstStyle>
            <a:lvl1pPr marL="0" indent="0">
              <a:buNone/>
              <a:defRPr sz="4400">
                <a:solidFill>
                  <a:schemeClr val="accent1"/>
                </a:solidFill>
                <a:latin typeface="Georgia" panose="02040502050405020303" pitchFamily="18" charset="0"/>
              </a:defRPr>
            </a:lvl1pPr>
          </a:lstStyle>
          <a:p>
            <a:pPr lvl="0"/>
            <a:r>
              <a:rPr lang="en-US" dirty="0"/>
              <a:t>Click to edit Master text</a:t>
            </a:r>
          </a:p>
        </p:txBody>
      </p:sp>
      <p:sp>
        <p:nvSpPr>
          <p:cNvPr id="6" name="TextBox 5">
            <a:extLst>
              <a:ext uri="{FF2B5EF4-FFF2-40B4-BE49-F238E27FC236}">
                <a16:creationId xmlns:a16="http://schemas.microsoft.com/office/drawing/2014/main" id="{B718A572-B72D-4AEC-A908-269F2289F423}"/>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accent3"/>
                </a:solidFill>
                <a:latin typeface="georgia" charset="0"/>
              </a:rPr>
              <a:t>Khazanah</a:t>
            </a:r>
            <a:r>
              <a:rPr lang="en-US" sz="900" baseline="0" dirty="0">
                <a:solidFill>
                  <a:schemeClr val="accent3"/>
                </a:solidFill>
                <a:latin typeface="georgia" charset="0"/>
              </a:rPr>
              <a:t> Research Institute</a:t>
            </a:r>
          </a:p>
        </p:txBody>
      </p:sp>
      <p:sp>
        <p:nvSpPr>
          <p:cNvPr id="7" name="Slide Number Placeholder 9">
            <a:extLst>
              <a:ext uri="{FF2B5EF4-FFF2-40B4-BE49-F238E27FC236}">
                <a16:creationId xmlns:a16="http://schemas.microsoft.com/office/drawing/2014/main" id="{98BCC286-F038-40D3-8C95-65E0FBA84A75}"/>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accent3"/>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3519416499"/>
      </p:ext>
    </p:extLst>
  </p:cSld>
  <p:clrMapOvr>
    <a:masterClrMapping/>
  </p:clrMapOvr>
  <p:extLst>
    <p:ext uri="{DCECCB84-F9BA-43D5-87BE-67443E8EF086}">
      <p15:sldGuideLst xmlns:p15="http://schemas.microsoft.com/office/powerpoint/2012/main">
        <p15:guide id="1" pos="513" userDrawn="1">
          <p15:clr>
            <a:srgbClr val="FBAE40"/>
          </p15:clr>
        </p15:guide>
        <p15:guide id="2" orient="horz" pos="3022" userDrawn="1">
          <p15:clr>
            <a:srgbClr val="FBAE40"/>
          </p15:clr>
        </p15:guide>
        <p15:guide id="3" pos="7167"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 Blue">
    <p:bg>
      <p:bgPr>
        <a:solidFill>
          <a:schemeClr val="accent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E577B0D-39DB-4158-9E17-2E36189E5D23}"/>
              </a:ext>
            </a:extLst>
          </p:cNvPr>
          <p:cNvSpPr>
            <a:spLocks noGrp="1"/>
          </p:cNvSpPr>
          <p:nvPr>
            <p:ph type="title" hasCustomPrompt="1"/>
          </p:nvPr>
        </p:nvSpPr>
        <p:spPr>
          <a:xfrm>
            <a:off x="695400" y="782054"/>
            <a:ext cx="10801199" cy="3799075"/>
          </a:xfrm>
        </p:spPr>
        <p:txBody>
          <a:bodyPr lIns="0" anchor="t">
            <a:noAutofit/>
          </a:bodyPr>
          <a:lstStyle>
            <a:lvl1pPr>
              <a:defRPr sz="3600">
                <a:solidFill>
                  <a:schemeClr val="bg1"/>
                </a:solidFill>
              </a:defRPr>
            </a:lvl1pPr>
          </a:lstStyle>
          <a:p>
            <a:r>
              <a:rPr lang="en-US" dirty="0"/>
              <a:t>Insert Quote here</a:t>
            </a:r>
            <a:endParaRPr lang="en-MY" dirty="0"/>
          </a:p>
        </p:txBody>
      </p:sp>
      <p:sp>
        <p:nvSpPr>
          <p:cNvPr id="8" name="Text Placeholder 2">
            <a:extLst>
              <a:ext uri="{FF2B5EF4-FFF2-40B4-BE49-F238E27FC236}">
                <a16:creationId xmlns:a16="http://schemas.microsoft.com/office/drawing/2014/main" id="{DB9D1B5D-7EC9-4DB4-815F-EFC4571A2420}"/>
              </a:ext>
            </a:extLst>
          </p:cNvPr>
          <p:cNvSpPr txBox="1">
            <a:spLocks/>
          </p:cNvSpPr>
          <p:nvPr userDrawn="1"/>
        </p:nvSpPr>
        <p:spPr>
          <a:xfrm>
            <a:off x="838200" y="3734065"/>
            <a:ext cx="10515600"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800" kern="1200">
                <a:solidFill>
                  <a:schemeClr val="accent2"/>
                </a:solidFill>
                <a:latin typeface="+mn-lt"/>
                <a:ea typeface="+mn-ea"/>
                <a:cs typeface="+mn-cs"/>
              </a:defRPr>
            </a:lvl1pPr>
            <a:lvl2pPr marL="342892" indent="0" algn="l" defTabSz="914400" rtl="0" eaLnBrk="1" latinLnBrk="0" hangingPunct="1">
              <a:lnSpc>
                <a:spcPct val="90000"/>
              </a:lnSpc>
              <a:spcBef>
                <a:spcPts val="500"/>
              </a:spcBef>
              <a:buFont typeface="Arial" panose="020B0604020202020204" pitchFamily="34" charset="0"/>
              <a:buNone/>
              <a:defRPr sz="1500" kern="1200">
                <a:solidFill>
                  <a:schemeClr val="tx1">
                    <a:tint val="75000"/>
                  </a:schemeClr>
                </a:solidFill>
                <a:latin typeface="+mn-lt"/>
                <a:ea typeface="+mn-ea"/>
                <a:cs typeface="+mn-cs"/>
              </a:defRPr>
            </a:lvl2pPr>
            <a:lvl3pPr marL="685783" indent="0" algn="l" defTabSz="914400" rtl="0" eaLnBrk="1" latinLnBrk="0" hangingPunct="1">
              <a:lnSpc>
                <a:spcPct val="90000"/>
              </a:lnSpc>
              <a:spcBef>
                <a:spcPts val="500"/>
              </a:spcBef>
              <a:buFont typeface="Arial" panose="020B0604020202020204" pitchFamily="34" charset="0"/>
              <a:buNone/>
              <a:defRPr sz="1350" kern="1200">
                <a:solidFill>
                  <a:schemeClr val="tx1">
                    <a:tint val="75000"/>
                  </a:schemeClr>
                </a:solidFill>
                <a:latin typeface="+mn-lt"/>
                <a:ea typeface="+mn-ea"/>
                <a:cs typeface="+mn-cs"/>
              </a:defRPr>
            </a:lvl3pPr>
            <a:lvl4pPr marL="1028675"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4pPr>
            <a:lvl5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5pPr>
            <a:lvl6pPr marL="1714457"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6pPr>
            <a:lvl7pPr marL="2057348"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7pPr>
            <a:lvl8pPr marL="2400240"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8pPr>
            <a:lvl9pPr marL="2743132"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MY" sz="3800" b="0" i="0" u="none" strike="noStrike" kern="1200" cap="none" spc="0" normalizeH="0" baseline="0" noProof="0" dirty="0">
              <a:ln>
                <a:noFill/>
              </a:ln>
              <a:solidFill>
                <a:schemeClr val="accent2"/>
              </a:solidFill>
              <a:effectLst/>
              <a:uLnTx/>
              <a:uFillTx/>
              <a:latin typeface="Georgia" panose="02040502050405020303"/>
              <a:ea typeface="+mn-ea"/>
              <a:cs typeface="+mn-cs"/>
            </a:endParaRPr>
          </a:p>
        </p:txBody>
      </p:sp>
      <p:sp>
        <p:nvSpPr>
          <p:cNvPr id="10" name="Text Placeholder 9">
            <a:extLst>
              <a:ext uri="{FF2B5EF4-FFF2-40B4-BE49-F238E27FC236}">
                <a16:creationId xmlns:a16="http://schemas.microsoft.com/office/drawing/2014/main" id="{9ABFA468-0956-439C-8BF1-09C391693C13}"/>
              </a:ext>
            </a:extLst>
          </p:cNvPr>
          <p:cNvSpPr>
            <a:spLocks noGrp="1"/>
          </p:cNvSpPr>
          <p:nvPr>
            <p:ph type="body" sz="quarter" idx="10" hasCustomPrompt="1"/>
          </p:nvPr>
        </p:nvSpPr>
        <p:spPr>
          <a:xfrm>
            <a:off x="695400" y="4797424"/>
            <a:ext cx="10801195" cy="1367880"/>
          </a:xfrm>
        </p:spPr>
        <p:txBody>
          <a:bodyPr lIns="0" anchor="b">
            <a:normAutofit/>
          </a:bodyPr>
          <a:lstStyle>
            <a:lvl1pPr marL="0" indent="0">
              <a:lnSpc>
                <a:spcPct val="100000"/>
              </a:lnSpc>
              <a:spcBef>
                <a:spcPts val="0"/>
              </a:spcBef>
              <a:buNone/>
              <a:defRPr sz="2400">
                <a:solidFill>
                  <a:schemeClr val="accent2"/>
                </a:solidFill>
              </a:defRPr>
            </a:lvl1pPr>
          </a:lstStyle>
          <a:p>
            <a:pPr lvl="0"/>
            <a:r>
              <a:rPr lang="en-US" dirty="0"/>
              <a:t>Insert Description</a:t>
            </a:r>
            <a:endParaRPr lang="en-MY" dirty="0"/>
          </a:p>
        </p:txBody>
      </p:sp>
      <p:sp>
        <p:nvSpPr>
          <p:cNvPr id="7" name="TextBox 6">
            <a:extLst>
              <a:ext uri="{FF2B5EF4-FFF2-40B4-BE49-F238E27FC236}">
                <a16:creationId xmlns:a16="http://schemas.microsoft.com/office/drawing/2014/main" id="{982F01F6-E936-4A56-9096-F0D73D2C7A72}"/>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bg1"/>
                </a:solidFill>
                <a:latin typeface="georgia" charset="0"/>
              </a:rPr>
              <a:t>Khazanah</a:t>
            </a:r>
            <a:r>
              <a:rPr lang="en-US" sz="900" baseline="0" dirty="0">
                <a:solidFill>
                  <a:schemeClr val="bg1"/>
                </a:solidFill>
                <a:latin typeface="georgia" charset="0"/>
              </a:rPr>
              <a:t> Research Institute</a:t>
            </a:r>
          </a:p>
        </p:txBody>
      </p:sp>
      <p:sp>
        <p:nvSpPr>
          <p:cNvPr id="9" name="Slide Number Placeholder 9">
            <a:extLst>
              <a:ext uri="{FF2B5EF4-FFF2-40B4-BE49-F238E27FC236}">
                <a16:creationId xmlns:a16="http://schemas.microsoft.com/office/drawing/2014/main" id="{D8D76BB0-932B-4215-8C34-18BA2ED794B6}"/>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bg1"/>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4152130108"/>
      </p:ext>
    </p:extLst>
  </p:cSld>
  <p:clrMapOvr>
    <a:masterClrMapping/>
  </p:clrMapOvr>
  <p:extLst>
    <p:ext uri="{DCECCB84-F9BA-43D5-87BE-67443E8EF086}">
      <p15:sldGuideLst xmlns:p15="http://schemas.microsoft.com/office/powerpoint/2012/main">
        <p15:guide id="1" pos="513" userDrawn="1">
          <p15:clr>
            <a:srgbClr val="FBAE40"/>
          </p15:clr>
        </p15:guide>
        <p15:guide id="3" pos="7167" userDrawn="1">
          <p15:clr>
            <a:srgbClr val="FBAE40"/>
          </p15:clr>
        </p15:guide>
        <p15:guide id="4" orient="horz" pos="3884" userDrawn="1">
          <p15:clr>
            <a:srgbClr val="FBAE40"/>
          </p15:clr>
        </p15:guide>
        <p15:guide id="5" orient="horz" pos="48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 Grey">
    <p:bg>
      <p:bgPr>
        <a:solidFill>
          <a:srgbClr val="3B3838"/>
        </a:solidFill>
        <a:effectLst/>
      </p:bgPr>
    </p:bg>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DB9D1B5D-7EC9-4DB4-815F-EFC4571A2420}"/>
              </a:ext>
            </a:extLst>
          </p:cNvPr>
          <p:cNvSpPr txBox="1">
            <a:spLocks/>
          </p:cNvSpPr>
          <p:nvPr userDrawn="1"/>
        </p:nvSpPr>
        <p:spPr>
          <a:xfrm>
            <a:off x="838200" y="3734065"/>
            <a:ext cx="10515600"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800" kern="1200">
                <a:solidFill>
                  <a:schemeClr val="accent2"/>
                </a:solidFill>
                <a:latin typeface="+mn-lt"/>
                <a:ea typeface="+mn-ea"/>
                <a:cs typeface="+mn-cs"/>
              </a:defRPr>
            </a:lvl1pPr>
            <a:lvl2pPr marL="342892" indent="0" algn="l" defTabSz="914400" rtl="0" eaLnBrk="1" latinLnBrk="0" hangingPunct="1">
              <a:lnSpc>
                <a:spcPct val="90000"/>
              </a:lnSpc>
              <a:spcBef>
                <a:spcPts val="500"/>
              </a:spcBef>
              <a:buFont typeface="Arial" panose="020B0604020202020204" pitchFamily="34" charset="0"/>
              <a:buNone/>
              <a:defRPr sz="1500" kern="1200">
                <a:solidFill>
                  <a:schemeClr val="tx1">
                    <a:tint val="75000"/>
                  </a:schemeClr>
                </a:solidFill>
                <a:latin typeface="+mn-lt"/>
                <a:ea typeface="+mn-ea"/>
                <a:cs typeface="+mn-cs"/>
              </a:defRPr>
            </a:lvl2pPr>
            <a:lvl3pPr marL="685783" indent="0" algn="l" defTabSz="914400" rtl="0" eaLnBrk="1" latinLnBrk="0" hangingPunct="1">
              <a:lnSpc>
                <a:spcPct val="90000"/>
              </a:lnSpc>
              <a:spcBef>
                <a:spcPts val="500"/>
              </a:spcBef>
              <a:buFont typeface="Arial" panose="020B0604020202020204" pitchFamily="34" charset="0"/>
              <a:buNone/>
              <a:defRPr sz="1350" kern="1200">
                <a:solidFill>
                  <a:schemeClr val="tx1">
                    <a:tint val="75000"/>
                  </a:schemeClr>
                </a:solidFill>
                <a:latin typeface="+mn-lt"/>
                <a:ea typeface="+mn-ea"/>
                <a:cs typeface="+mn-cs"/>
              </a:defRPr>
            </a:lvl3pPr>
            <a:lvl4pPr marL="1028675"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4pPr>
            <a:lvl5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5pPr>
            <a:lvl6pPr marL="1714457"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6pPr>
            <a:lvl7pPr marL="2057348"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7pPr>
            <a:lvl8pPr marL="2400240"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8pPr>
            <a:lvl9pPr marL="2743132"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MY" sz="3800" b="0" i="0" u="none" strike="noStrike" kern="1200" cap="none" spc="0" normalizeH="0" baseline="0" noProof="0" dirty="0">
              <a:ln>
                <a:noFill/>
              </a:ln>
              <a:solidFill>
                <a:schemeClr val="accent2"/>
              </a:solidFill>
              <a:effectLst/>
              <a:uLnTx/>
              <a:uFillTx/>
              <a:latin typeface="Georgia" panose="02040502050405020303"/>
              <a:ea typeface="+mn-ea"/>
              <a:cs typeface="+mn-cs"/>
            </a:endParaRPr>
          </a:p>
        </p:txBody>
      </p:sp>
      <p:sp>
        <p:nvSpPr>
          <p:cNvPr id="12" name="Title 1">
            <a:extLst>
              <a:ext uri="{FF2B5EF4-FFF2-40B4-BE49-F238E27FC236}">
                <a16:creationId xmlns:a16="http://schemas.microsoft.com/office/drawing/2014/main" id="{4F9473AE-3EFE-496E-8C77-7EB29A876CC2}"/>
              </a:ext>
            </a:extLst>
          </p:cNvPr>
          <p:cNvSpPr>
            <a:spLocks noGrp="1"/>
          </p:cNvSpPr>
          <p:nvPr>
            <p:ph type="title" hasCustomPrompt="1"/>
          </p:nvPr>
        </p:nvSpPr>
        <p:spPr>
          <a:xfrm>
            <a:off x="695400" y="782054"/>
            <a:ext cx="10801199" cy="3799075"/>
          </a:xfrm>
        </p:spPr>
        <p:txBody>
          <a:bodyPr lIns="0" anchor="t">
            <a:noAutofit/>
          </a:bodyPr>
          <a:lstStyle>
            <a:lvl1pPr>
              <a:defRPr sz="3600">
                <a:solidFill>
                  <a:schemeClr val="bg1"/>
                </a:solidFill>
              </a:defRPr>
            </a:lvl1pPr>
          </a:lstStyle>
          <a:p>
            <a:r>
              <a:rPr lang="en-US" dirty="0"/>
              <a:t>Insert Quote here</a:t>
            </a:r>
            <a:endParaRPr lang="en-MY" dirty="0"/>
          </a:p>
        </p:txBody>
      </p:sp>
      <p:sp>
        <p:nvSpPr>
          <p:cNvPr id="13" name="Text Placeholder 9">
            <a:extLst>
              <a:ext uri="{FF2B5EF4-FFF2-40B4-BE49-F238E27FC236}">
                <a16:creationId xmlns:a16="http://schemas.microsoft.com/office/drawing/2014/main" id="{686AD5E6-9452-4816-BA24-37F4715B40A2}"/>
              </a:ext>
            </a:extLst>
          </p:cNvPr>
          <p:cNvSpPr>
            <a:spLocks noGrp="1"/>
          </p:cNvSpPr>
          <p:nvPr>
            <p:ph type="body" sz="quarter" idx="10" hasCustomPrompt="1"/>
          </p:nvPr>
        </p:nvSpPr>
        <p:spPr>
          <a:xfrm>
            <a:off x="695400" y="4797424"/>
            <a:ext cx="10801195" cy="1367880"/>
          </a:xfrm>
        </p:spPr>
        <p:txBody>
          <a:bodyPr lIns="0" anchor="b">
            <a:normAutofit/>
          </a:bodyPr>
          <a:lstStyle>
            <a:lvl1pPr marL="0" indent="0">
              <a:lnSpc>
                <a:spcPct val="100000"/>
              </a:lnSpc>
              <a:spcBef>
                <a:spcPts val="0"/>
              </a:spcBef>
              <a:buNone/>
              <a:defRPr sz="2400">
                <a:solidFill>
                  <a:schemeClr val="accent2"/>
                </a:solidFill>
              </a:defRPr>
            </a:lvl1pPr>
          </a:lstStyle>
          <a:p>
            <a:pPr lvl="0"/>
            <a:r>
              <a:rPr lang="en-US" dirty="0"/>
              <a:t>Insert Description</a:t>
            </a:r>
            <a:endParaRPr lang="en-MY" dirty="0"/>
          </a:p>
        </p:txBody>
      </p:sp>
      <p:sp>
        <p:nvSpPr>
          <p:cNvPr id="6" name="TextBox 5">
            <a:extLst>
              <a:ext uri="{FF2B5EF4-FFF2-40B4-BE49-F238E27FC236}">
                <a16:creationId xmlns:a16="http://schemas.microsoft.com/office/drawing/2014/main" id="{B3121F7D-27F3-45DA-BA02-5DAD42C90012}"/>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bg1"/>
                </a:solidFill>
                <a:latin typeface="georgia" charset="0"/>
              </a:rPr>
              <a:t>Khazanah</a:t>
            </a:r>
            <a:r>
              <a:rPr lang="en-US" sz="900" baseline="0" dirty="0">
                <a:solidFill>
                  <a:schemeClr val="bg1"/>
                </a:solidFill>
                <a:latin typeface="georgia" charset="0"/>
              </a:rPr>
              <a:t> Research Institute</a:t>
            </a:r>
          </a:p>
        </p:txBody>
      </p:sp>
      <p:sp>
        <p:nvSpPr>
          <p:cNvPr id="7" name="Slide Number Placeholder 9">
            <a:extLst>
              <a:ext uri="{FF2B5EF4-FFF2-40B4-BE49-F238E27FC236}">
                <a16:creationId xmlns:a16="http://schemas.microsoft.com/office/drawing/2014/main" id="{43C934D4-CEDC-4F86-A895-5EDA62834C27}"/>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bg1"/>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2273570954"/>
      </p:ext>
    </p:extLst>
  </p:cSld>
  <p:clrMapOvr>
    <a:masterClrMapping/>
  </p:clrMapOvr>
  <p:extLst>
    <p:ext uri="{DCECCB84-F9BA-43D5-87BE-67443E8EF086}">
      <p15:sldGuideLst xmlns:p15="http://schemas.microsoft.com/office/powerpoint/2012/main">
        <p15:guide id="1" pos="513" userDrawn="1">
          <p15:clr>
            <a:srgbClr val="FBAE40"/>
          </p15:clr>
        </p15:guide>
        <p15:guide id="2" orient="horz" pos="482" userDrawn="1">
          <p15:clr>
            <a:srgbClr val="FBAE40"/>
          </p15:clr>
        </p15:guide>
        <p15:guide id="3" pos="7167" userDrawn="1">
          <p15:clr>
            <a:srgbClr val="FBAE40"/>
          </p15:clr>
        </p15:guide>
        <p15:guide id="4" orient="horz" pos="388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 Orange">
    <p:bg>
      <p:bgPr>
        <a:solidFill>
          <a:srgbClr val="D34600"/>
        </a:solidFill>
        <a:effectLst/>
      </p:bgPr>
    </p:bg>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DB9D1B5D-7EC9-4DB4-815F-EFC4571A2420}"/>
              </a:ext>
            </a:extLst>
          </p:cNvPr>
          <p:cNvSpPr txBox="1">
            <a:spLocks/>
          </p:cNvSpPr>
          <p:nvPr userDrawn="1"/>
        </p:nvSpPr>
        <p:spPr>
          <a:xfrm>
            <a:off x="838200" y="3734065"/>
            <a:ext cx="10515600"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800" kern="1200">
                <a:solidFill>
                  <a:schemeClr val="accent2"/>
                </a:solidFill>
                <a:latin typeface="+mn-lt"/>
                <a:ea typeface="+mn-ea"/>
                <a:cs typeface="+mn-cs"/>
              </a:defRPr>
            </a:lvl1pPr>
            <a:lvl2pPr marL="342892" indent="0" algn="l" defTabSz="914400" rtl="0" eaLnBrk="1" latinLnBrk="0" hangingPunct="1">
              <a:lnSpc>
                <a:spcPct val="90000"/>
              </a:lnSpc>
              <a:spcBef>
                <a:spcPts val="500"/>
              </a:spcBef>
              <a:buFont typeface="Arial" panose="020B0604020202020204" pitchFamily="34" charset="0"/>
              <a:buNone/>
              <a:defRPr sz="1500" kern="1200">
                <a:solidFill>
                  <a:schemeClr val="tx1">
                    <a:tint val="75000"/>
                  </a:schemeClr>
                </a:solidFill>
                <a:latin typeface="+mn-lt"/>
                <a:ea typeface="+mn-ea"/>
                <a:cs typeface="+mn-cs"/>
              </a:defRPr>
            </a:lvl2pPr>
            <a:lvl3pPr marL="685783" indent="0" algn="l" defTabSz="914400" rtl="0" eaLnBrk="1" latinLnBrk="0" hangingPunct="1">
              <a:lnSpc>
                <a:spcPct val="90000"/>
              </a:lnSpc>
              <a:spcBef>
                <a:spcPts val="500"/>
              </a:spcBef>
              <a:buFont typeface="Arial" panose="020B0604020202020204" pitchFamily="34" charset="0"/>
              <a:buNone/>
              <a:defRPr sz="1350" kern="1200">
                <a:solidFill>
                  <a:schemeClr val="tx1">
                    <a:tint val="75000"/>
                  </a:schemeClr>
                </a:solidFill>
                <a:latin typeface="+mn-lt"/>
                <a:ea typeface="+mn-ea"/>
                <a:cs typeface="+mn-cs"/>
              </a:defRPr>
            </a:lvl3pPr>
            <a:lvl4pPr marL="1028675"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4pPr>
            <a:lvl5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5pPr>
            <a:lvl6pPr marL="1714457"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6pPr>
            <a:lvl7pPr marL="2057348"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7pPr>
            <a:lvl8pPr marL="2400240"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8pPr>
            <a:lvl9pPr marL="2743132"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MY" sz="3800" b="0" i="0" u="none" strike="noStrike" kern="1200" cap="none" spc="0" normalizeH="0" baseline="0" noProof="0" dirty="0">
              <a:ln>
                <a:noFill/>
              </a:ln>
              <a:solidFill>
                <a:schemeClr val="accent2"/>
              </a:solidFill>
              <a:effectLst/>
              <a:uLnTx/>
              <a:uFillTx/>
              <a:latin typeface="Georgia" panose="02040502050405020303"/>
              <a:ea typeface="+mn-ea"/>
              <a:cs typeface="+mn-cs"/>
            </a:endParaRPr>
          </a:p>
        </p:txBody>
      </p:sp>
      <p:sp>
        <p:nvSpPr>
          <p:cNvPr id="14" name="Title 1">
            <a:extLst>
              <a:ext uri="{FF2B5EF4-FFF2-40B4-BE49-F238E27FC236}">
                <a16:creationId xmlns:a16="http://schemas.microsoft.com/office/drawing/2014/main" id="{389CE838-88B2-46E4-9481-3E54CE1D57F2}"/>
              </a:ext>
            </a:extLst>
          </p:cNvPr>
          <p:cNvSpPr>
            <a:spLocks noGrp="1"/>
          </p:cNvSpPr>
          <p:nvPr>
            <p:ph type="title" hasCustomPrompt="1"/>
          </p:nvPr>
        </p:nvSpPr>
        <p:spPr>
          <a:xfrm>
            <a:off x="695400" y="782054"/>
            <a:ext cx="10801199" cy="3799075"/>
          </a:xfrm>
        </p:spPr>
        <p:txBody>
          <a:bodyPr lIns="0" anchor="t">
            <a:noAutofit/>
          </a:bodyPr>
          <a:lstStyle>
            <a:lvl1pPr>
              <a:defRPr sz="3600">
                <a:solidFill>
                  <a:schemeClr val="bg1"/>
                </a:solidFill>
              </a:defRPr>
            </a:lvl1pPr>
          </a:lstStyle>
          <a:p>
            <a:r>
              <a:rPr lang="en-US" dirty="0"/>
              <a:t>Insert Quote here</a:t>
            </a:r>
            <a:endParaRPr lang="en-MY" dirty="0"/>
          </a:p>
        </p:txBody>
      </p:sp>
      <p:sp>
        <p:nvSpPr>
          <p:cNvPr id="15" name="Text Placeholder 9">
            <a:extLst>
              <a:ext uri="{FF2B5EF4-FFF2-40B4-BE49-F238E27FC236}">
                <a16:creationId xmlns:a16="http://schemas.microsoft.com/office/drawing/2014/main" id="{E33E3FDA-10B7-4CDD-A502-CC7FBDE54D2D}"/>
              </a:ext>
            </a:extLst>
          </p:cNvPr>
          <p:cNvSpPr>
            <a:spLocks noGrp="1"/>
          </p:cNvSpPr>
          <p:nvPr>
            <p:ph type="body" sz="quarter" idx="10" hasCustomPrompt="1"/>
          </p:nvPr>
        </p:nvSpPr>
        <p:spPr>
          <a:xfrm>
            <a:off x="695400" y="4797424"/>
            <a:ext cx="10801195" cy="1367880"/>
          </a:xfrm>
        </p:spPr>
        <p:txBody>
          <a:bodyPr lIns="0" anchor="b">
            <a:normAutofit/>
          </a:bodyPr>
          <a:lstStyle>
            <a:lvl1pPr marL="0" indent="0">
              <a:lnSpc>
                <a:spcPct val="100000"/>
              </a:lnSpc>
              <a:spcBef>
                <a:spcPts val="0"/>
              </a:spcBef>
              <a:buNone/>
              <a:defRPr sz="2400">
                <a:solidFill>
                  <a:schemeClr val="tx1"/>
                </a:solidFill>
              </a:defRPr>
            </a:lvl1pPr>
          </a:lstStyle>
          <a:p>
            <a:pPr lvl="0"/>
            <a:r>
              <a:rPr lang="en-US" dirty="0"/>
              <a:t>Insert Description</a:t>
            </a:r>
            <a:endParaRPr lang="en-MY" dirty="0"/>
          </a:p>
        </p:txBody>
      </p:sp>
      <p:sp>
        <p:nvSpPr>
          <p:cNvPr id="6" name="TextBox 5">
            <a:extLst>
              <a:ext uri="{FF2B5EF4-FFF2-40B4-BE49-F238E27FC236}">
                <a16:creationId xmlns:a16="http://schemas.microsoft.com/office/drawing/2014/main" id="{1AD74E3F-5573-45BA-8C98-E85F6A343080}"/>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bg1"/>
                </a:solidFill>
                <a:latin typeface="georgia" charset="0"/>
              </a:rPr>
              <a:t>Khazanah</a:t>
            </a:r>
            <a:r>
              <a:rPr lang="en-US" sz="900" baseline="0" dirty="0">
                <a:solidFill>
                  <a:schemeClr val="bg1"/>
                </a:solidFill>
                <a:latin typeface="georgia" charset="0"/>
              </a:rPr>
              <a:t> Research Institute</a:t>
            </a:r>
          </a:p>
        </p:txBody>
      </p:sp>
      <p:sp>
        <p:nvSpPr>
          <p:cNvPr id="7" name="Slide Number Placeholder 9">
            <a:extLst>
              <a:ext uri="{FF2B5EF4-FFF2-40B4-BE49-F238E27FC236}">
                <a16:creationId xmlns:a16="http://schemas.microsoft.com/office/drawing/2014/main" id="{A503EE7E-1405-48B2-BB72-1F0005407319}"/>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bg1"/>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68314961"/>
      </p:ext>
    </p:extLst>
  </p:cSld>
  <p:clrMapOvr>
    <a:masterClrMapping/>
  </p:clrMapOvr>
  <p:extLst>
    <p:ext uri="{DCECCB84-F9BA-43D5-87BE-67443E8EF086}">
      <p15:sldGuideLst xmlns:p15="http://schemas.microsoft.com/office/powerpoint/2012/main">
        <p15:guide id="1" pos="513" userDrawn="1">
          <p15:clr>
            <a:srgbClr val="FBAE40"/>
          </p15:clr>
        </p15:guide>
        <p15:guide id="2" orient="horz" pos="482" userDrawn="1">
          <p15:clr>
            <a:srgbClr val="FBAE40"/>
          </p15:clr>
        </p15:guide>
        <p15:guide id="3" pos="7167" userDrawn="1">
          <p15:clr>
            <a:srgbClr val="FBAE40"/>
          </p15:clr>
        </p15:guide>
        <p15:guide id="4" orient="horz" pos="3884"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 White">
    <p:bg>
      <p:bgPr>
        <a:solidFill>
          <a:schemeClr val="bg1"/>
        </a:solidFill>
        <a:effectLst/>
      </p:bgPr>
    </p:bg>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DB9D1B5D-7EC9-4DB4-815F-EFC4571A2420}"/>
              </a:ext>
            </a:extLst>
          </p:cNvPr>
          <p:cNvSpPr txBox="1">
            <a:spLocks/>
          </p:cNvSpPr>
          <p:nvPr userDrawn="1"/>
        </p:nvSpPr>
        <p:spPr>
          <a:xfrm>
            <a:off x="838200" y="3734065"/>
            <a:ext cx="10515600"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800" kern="1200">
                <a:solidFill>
                  <a:schemeClr val="accent2"/>
                </a:solidFill>
                <a:latin typeface="+mn-lt"/>
                <a:ea typeface="+mn-ea"/>
                <a:cs typeface="+mn-cs"/>
              </a:defRPr>
            </a:lvl1pPr>
            <a:lvl2pPr marL="342892" indent="0" algn="l" defTabSz="914400" rtl="0" eaLnBrk="1" latinLnBrk="0" hangingPunct="1">
              <a:lnSpc>
                <a:spcPct val="90000"/>
              </a:lnSpc>
              <a:spcBef>
                <a:spcPts val="500"/>
              </a:spcBef>
              <a:buFont typeface="Arial" panose="020B0604020202020204" pitchFamily="34" charset="0"/>
              <a:buNone/>
              <a:defRPr sz="1500" kern="1200">
                <a:solidFill>
                  <a:schemeClr val="tx1">
                    <a:tint val="75000"/>
                  </a:schemeClr>
                </a:solidFill>
                <a:latin typeface="+mn-lt"/>
                <a:ea typeface="+mn-ea"/>
                <a:cs typeface="+mn-cs"/>
              </a:defRPr>
            </a:lvl2pPr>
            <a:lvl3pPr marL="685783" indent="0" algn="l" defTabSz="914400" rtl="0" eaLnBrk="1" latinLnBrk="0" hangingPunct="1">
              <a:lnSpc>
                <a:spcPct val="90000"/>
              </a:lnSpc>
              <a:spcBef>
                <a:spcPts val="500"/>
              </a:spcBef>
              <a:buFont typeface="Arial" panose="020B0604020202020204" pitchFamily="34" charset="0"/>
              <a:buNone/>
              <a:defRPr sz="1350" kern="1200">
                <a:solidFill>
                  <a:schemeClr val="tx1">
                    <a:tint val="75000"/>
                  </a:schemeClr>
                </a:solidFill>
                <a:latin typeface="+mn-lt"/>
                <a:ea typeface="+mn-ea"/>
                <a:cs typeface="+mn-cs"/>
              </a:defRPr>
            </a:lvl3pPr>
            <a:lvl4pPr marL="1028675"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4pPr>
            <a:lvl5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5pPr>
            <a:lvl6pPr marL="1714457"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6pPr>
            <a:lvl7pPr marL="2057348"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7pPr>
            <a:lvl8pPr marL="2400240"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8pPr>
            <a:lvl9pPr marL="2743132"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MY" sz="3800" b="0" i="0" u="none" strike="noStrike" kern="1200" cap="none" spc="0" normalizeH="0" baseline="0" noProof="0" dirty="0">
              <a:ln>
                <a:noFill/>
              </a:ln>
              <a:solidFill>
                <a:schemeClr val="accent2"/>
              </a:solidFill>
              <a:effectLst/>
              <a:uLnTx/>
              <a:uFillTx/>
              <a:latin typeface="Georgia" panose="02040502050405020303"/>
              <a:ea typeface="+mn-ea"/>
              <a:cs typeface="+mn-cs"/>
            </a:endParaRPr>
          </a:p>
        </p:txBody>
      </p:sp>
      <p:sp>
        <p:nvSpPr>
          <p:cNvPr id="14" name="Title 1">
            <a:extLst>
              <a:ext uri="{FF2B5EF4-FFF2-40B4-BE49-F238E27FC236}">
                <a16:creationId xmlns:a16="http://schemas.microsoft.com/office/drawing/2014/main" id="{389CE838-88B2-46E4-9481-3E54CE1D57F2}"/>
              </a:ext>
            </a:extLst>
          </p:cNvPr>
          <p:cNvSpPr>
            <a:spLocks noGrp="1"/>
          </p:cNvSpPr>
          <p:nvPr>
            <p:ph type="title" hasCustomPrompt="1"/>
          </p:nvPr>
        </p:nvSpPr>
        <p:spPr>
          <a:xfrm>
            <a:off x="695400" y="782054"/>
            <a:ext cx="10801199" cy="3799075"/>
          </a:xfrm>
        </p:spPr>
        <p:txBody>
          <a:bodyPr lIns="0" anchor="t">
            <a:noAutofit/>
          </a:bodyPr>
          <a:lstStyle>
            <a:lvl1pPr>
              <a:defRPr sz="3600">
                <a:solidFill>
                  <a:schemeClr val="accent1"/>
                </a:solidFill>
              </a:defRPr>
            </a:lvl1pPr>
          </a:lstStyle>
          <a:p>
            <a:r>
              <a:rPr lang="en-US" dirty="0"/>
              <a:t>Insert Quote here</a:t>
            </a:r>
            <a:endParaRPr lang="en-MY" dirty="0"/>
          </a:p>
        </p:txBody>
      </p:sp>
      <p:sp>
        <p:nvSpPr>
          <p:cNvPr id="15" name="Text Placeholder 9">
            <a:extLst>
              <a:ext uri="{FF2B5EF4-FFF2-40B4-BE49-F238E27FC236}">
                <a16:creationId xmlns:a16="http://schemas.microsoft.com/office/drawing/2014/main" id="{E33E3FDA-10B7-4CDD-A502-CC7FBDE54D2D}"/>
              </a:ext>
            </a:extLst>
          </p:cNvPr>
          <p:cNvSpPr>
            <a:spLocks noGrp="1"/>
          </p:cNvSpPr>
          <p:nvPr>
            <p:ph type="body" sz="quarter" idx="10" hasCustomPrompt="1"/>
          </p:nvPr>
        </p:nvSpPr>
        <p:spPr>
          <a:xfrm>
            <a:off x="695400" y="4797424"/>
            <a:ext cx="10801195" cy="1367880"/>
          </a:xfrm>
        </p:spPr>
        <p:txBody>
          <a:bodyPr lIns="0" anchor="b">
            <a:normAutofit/>
          </a:bodyPr>
          <a:lstStyle>
            <a:lvl1pPr marL="0" indent="0">
              <a:lnSpc>
                <a:spcPct val="100000"/>
              </a:lnSpc>
              <a:spcBef>
                <a:spcPts val="0"/>
              </a:spcBef>
              <a:buNone/>
              <a:defRPr sz="2400">
                <a:solidFill>
                  <a:schemeClr val="accent2"/>
                </a:solidFill>
              </a:defRPr>
            </a:lvl1pPr>
          </a:lstStyle>
          <a:p>
            <a:pPr lvl="0"/>
            <a:r>
              <a:rPr lang="en-US" dirty="0"/>
              <a:t>Insert Description</a:t>
            </a:r>
            <a:endParaRPr lang="en-MY" dirty="0"/>
          </a:p>
        </p:txBody>
      </p:sp>
      <p:sp>
        <p:nvSpPr>
          <p:cNvPr id="6" name="TextBox 5">
            <a:extLst>
              <a:ext uri="{FF2B5EF4-FFF2-40B4-BE49-F238E27FC236}">
                <a16:creationId xmlns:a16="http://schemas.microsoft.com/office/drawing/2014/main" id="{1AD74E3F-5573-45BA-8C98-E85F6A343080}"/>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accent3"/>
                </a:solidFill>
                <a:latin typeface="georgia" charset="0"/>
              </a:rPr>
              <a:t>Khazanah</a:t>
            </a:r>
            <a:r>
              <a:rPr lang="en-US" sz="900" baseline="0" dirty="0">
                <a:solidFill>
                  <a:schemeClr val="accent3"/>
                </a:solidFill>
                <a:latin typeface="georgia" charset="0"/>
              </a:rPr>
              <a:t> Research Institute</a:t>
            </a:r>
          </a:p>
        </p:txBody>
      </p:sp>
      <p:sp>
        <p:nvSpPr>
          <p:cNvPr id="7" name="Slide Number Placeholder 9">
            <a:extLst>
              <a:ext uri="{FF2B5EF4-FFF2-40B4-BE49-F238E27FC236}">
                <a16:creationId xmlns:a16="http://schemas.microsoft.com/office/drawing/2014/main" id="{A503EE7E-1405-48B2-BB72-1F0005407319}"/>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accent3"/>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431406782"/>
      </p:ext>
    </p:extLst>
  </p:cSld>
  <p:clrMapOvr>
    <a:masterClrMapping/>
  </p:clrMapOvr>
  <p:extLst>
    <p:ext uri="{DCECCB84-F9BA-43D5-87BE-67443E8EF086}">
      <p15:sldGuideLst xmlns:p15="http://schemas.microsoft.com/office/powerpoint/2012/main">
        <p15:guide id="1" pos="513" userDrawn="1">
          <p15:clr>
            <a:srgbClr val="FBAE40"/>
          </p15:clr>
        </p15:guide>
        <p15:guide id="2" orient="horz" pos="482" userDrawn="1">
          <p15:clr>
            <a:srgbClr val="FBAE40"/>
          </p15:clr>
        </p15:guide>
        <p15:guide id="3" pos="7167" userDrawn="1">
          <p15:clr>
            <a:srgbClr val="FBAE40"/>
          </p15:clr>
        </p15:guide>
        <p15:guide id="4" orient="horz" pos="388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er - One line">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7CE36412-3B2B-49CD-AF60-9358A1674805}"/>
              </a:ext>
            </a:extLst>
          </p:cNvPr>
          <p:cNvSpPr>
            <a:spLocks noGrp="1"/>
          </p:cNvSpPr>
          <p:nvPr>
            <p:ph type="body" sz="quarter" idx="19"/>
          </p:nvPr>
        </p:nvSpPr>
        <p:spPr>
          <a:xfrm>
            <a:off x="684000" y="1304759"/>
            <a:ext cx="10824000" cy="4630924"/>
          </a:xfrm>
        </p:spPr>
        <p:txBody>
          <a:bodyPr lIns="0">
            <a:noAutofit/>
          </a:bodyPr>
          <a:lstStyle>
            <a:lvl1pPr marL="0" indent="0">
              <a:lnSpc>
                <a:spcPct val="114000"/>
              </a:lnSpc>
              <a:buFont typeface="Arial" panose="020B0604020202020204" pitchFamily="34" charset="0"/>
              <a:buNone/>
              <a:defRPr sz="1400">
                <a:solidFill>
                  <a:schemeClr val="tx1">
                    <a:lumMod val="75000"/>
                    <a:lumOff val="25000"/>
                  </a:schemeClr>
                </a:solidFill>
                <a:latin typeface="Arial" panose="020B0604020202020204" pitchFamily="34" charset="0"/>
                <a:cs typeface="Arial" panose="020B0604020202020204" pitchFamily="34" charset="0"/>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2" name="Title 1">
            <a:extLst>
              <a:ext uri="{FF2B5EF4-FFF2-40B4-BE49-F238E27FC236}">
                <a16:creationId xmlns:a16="http://schemas.microsoft.com/office/drawing/2014/main" id="{FB18B310-FCE1-4210-889F-15E8E664BFF8}"/>
              </a:ext>
            </a:extLst>
          </p:cNvPr>
          <p:cNvSpPr>
            <a:spLocks noGrp="1"/>
          </p:cNvSpPr>
          <p:nvPr>
            <p:ph type="title"/>
          </p:nvPr>
        </p:nvSpPr>
        <p:spPr>
          <a:xfrm>
            <a:off x="684000" y="468000"/>
            <a:ext cx="10824000" cy="620759"/>
          </a:xfrm>
        </p:spPr>
        <p:txBody>
          <a:bodyPr lIns="0" tIns="0">
            <a:noAutofit/>
          </a:bodyPr>
          <a:lstStyle>
            <a:lvl1pPr>
              <a:defRPr sz="3600"/>
            </a:lvl1pPr>
          </a:lstStyle>
          <a:p>
            <a:r>
              <a:rPr lang="en-US" dirty="0"/>
              <a:t>Click to edit Master title style</a:t>
            </a:r>
            <a:endParaRPr lang="en-MY" dirty="0"/>
          </a:p>
        </p:txBody>
      </p:sp>
      <p:sp>
        <p:nvSpPr>
          <p:cNvPr id="4" name="TextBox 3">
            <a:extLst>
              <a:ext uri="{FF2B5EF4-FFF2-40B4-BE49-F238E27FC236}">
                <a16:creationId xmlns:a16="http://schemas.microsoft.com/office/drawing/2014/main" id="{D7255F8A-12D4-428F-8998-4132C1CD97BC}"/>
              </a:ext>
            </a:extLst>
          </p:cNvPr>
          <p:cNvSpPr txBox="1"/>
          <p:nvPr userDrawn="1"/>
        </p:nvSpPr>
        <p:spPr>
          <a:xfrm rot="16200000">
            <a:off x="9759344" y="4299673"/>
            <a:ext cx="3804353" cy="184666"/>
          </a:xfrm>
          <a:prstGeom prst="rect">
            <a:avLst/>
          </a:prstGeom>
          <a:noFill/>
        </p:spPr>
        <p:txBody>
          <a:bodyPr wrap="square" bIns="0" rtlCol="0">
            <a:spAutoFit/>
          </a:bodyPr>
          <a:lstStyle/>
          <a:p>
            <a:pPr marL="0" algn="l" defTabSz="457200" rtl="0" eaLnBrk="1" latinLnBrk="0" hangingPunct="1"/>
            <a:r>
              <a:rPr lang="en-US" sz="900" kern="1200" baseline="0" dirty="0" err="1">
                <a:solidFill>
                  <a:schemeClr val="accent3"/>
                </a:solidFill>
                <a:latin typeface="georgia" charset="0"/>
                <a:ea typeface="+mn-ea"/>
                <a:cs typeface="+mn-cs"/>
              </a:rPr>
              <a:t>Khazanah</a:t>
            </a:r>
            <a:r>
              <a:rPr lang="en-US" sz="900" kern="1200" baseline="0" dirty="0">
                <a:solidFill>
                  <a:schemeClr val="accent3"/>
                </a:solidFill>
                <a:latin typeface="georgia" charset="0"/>
                <a:ea typeface="+mn-ea"/>
                <a:cs typeface="+mn-cs"/>
              </a:rPr>
              <a:t> Research Institute</a:t>
            </a:r>
          </a:p>
        </p:txBody>
      </p:sp>
      <p:sp>
        <p:nvSpPr>
          <p:cNvPr id="6" name="Text Placeholder 2">
            <a:extLst>
              <a:ext uri="{FF2B5EF4-FFF2-40B4-BE49-F238E27FC236}">
                <a16:creationId xmlns:a16="http://schemas.microsoft.com/office/drawing/2014/main" id="{EDFEFDA4-A3C0-4C49-A061-482DE9F340A9}"/>
              </a:ext>
            </a:extLst>
          </p:cNvPr>
          <p:cNvSpPr>
            <a:spLocks noGrp="1"/>
          </p:cNvSpPr>
          <p:nvPr>
            <p:ph type="body" sz="half" idx="15"/>
          </p:nvPr>
        </p:nvSpPr>
        <p:spPr>
          <a:xfrm>
            <a:off x="684000" y="6192000"/>
            <a:ext cx="10452560" cy="396000"/>
          </a:xfrm>
        </p:spPr>
        <p:txBody>
          <a:bodyPr lIns="0">
            <a:noAutofit/>
          </a:bodyPr>
          <a:lstStyle>
            <a:lvl1pPr marL="0" indent="0">
              <a:lnSpc>
                <a:spcPct val="100000"/>
              </a:lnSpc>
              <a:spcBef>
                <a:spcPts val="0"/>
              </a:spcBef>
              <a:buNone/>
              <a:defRPr sz="900">
                <a:solidFill>
                  <a:schemeClr val="tx1">
                    <a:lumMod val="75000"/>
                    <a:lumOff val="25000"/>
                  </a:schemeClr>
                </a:solidFill>
                <a:latin typeface="Arial" panose="020B0604020202020204" pitchFamily="34" charset="0"/>
                <a:cs typeface="Arial" panose="020B0604020202020204" pitchFamily="34" charset="0"/>
              </a:defRPr>
            </a:lvl1pPr>
          </a:lstStyle>
          <a:p>
            <a:endParaRPr lang="en-MY" dirty="0"/>
          </a:p>
        </p:txBody>
      </p:sp>
      <p:sp>
        <p:nvSpPr>
          <p:cNvPr id="15" name="Slide Number Placeholder 9">
            <a:extLst>
              <a:ext uri="{FF2B5EF4-FFF2-40B4-BE49-F238E27FC236}">
                <a16:creationId xmlns:a16="http://schemas.microsoft.com/office/drawing/2014/main" id="{B382B61E-E232-4558-A992-EA31F39BE5B3}"/>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accent3"/>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491263322"/>
      </p:ext>
    </p:extLst>
  </p:cSld>
  <p:clrMapOvr>
    <a:masterClrMapping/>
  </p:clrMapOvr>
  <p:extLst>
    <p:ext uri="{DCECCB84-F9BA-43D5-87BE-67443E8EF086}">
      <p15:sldGuideLst xmlns:p15="http://schemas.microsoft.com/office/powerpoint/2012/main">
        <p15:guide id="1" orient="horz" pos="391" userDrawn="1">
          <p15:clr>
            <a:srgbClr val="FBAE40"/>
          </p15:clr>
        </p15:guide>
        <p15:guide id="2" orient="horz" pos="799" userDrawn="1">
          <p15:clr>
            <a:srgbClr val="FBAE40"/>
          </p15:clr>
        </p15:guide>
        <p15:guide id="3" pos="513" userDrawn="1">
          <p15:clr>
            <a:srgbClr val="FBAE40"/>
          </p15:clr>
        </p15:guide>
        <p15:guide id="4" pos="7167"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ader One Line - Two Columns">
    <p:spTree>
      <p:nvGrpSpPr>
        <p:cNvPr id="1" name=""/>
        <p:cNvGrpSpPr/>
        <p:nvPr/>
      </p:nvGrpSpPr>
      <p:grpSpPr>
        <a:xfrm>
          <a:off x="0" y="0"/>
          <a:ext cx="0" cy="0"/>
          <a:chOff x="0" y="0"/>
          <a:chExt cx="0" cy="0"/>
        </a:xfrm>
      </p:grpSpPr>
      <p:sp>
        <p:nvSpPr>
          <p:cNvPr id="14" name="Text Placeholder 19">
            <a:extLst>
              <a:ext uri="{FF2B5EF4-FFF2-40B4-BE49-F238E27FC236}">
                <a16:creationId xmlns:a16="http://schemas.microsoft.com/office/drawing/2014/main" id="{1882A960-5468-4A6E-A918-C1091ACFD261}"/>
              </a:ext>
            </a:extLst>
          </p:cNvPr>
          <p:cNvSpPr>
            <a:spLocks noGrp="1"/>
          </p:cNvSpPr>
          <p:nvPr>
            <p:ph type="body" sz="quarter" idx="20"/>
          </p:nvPr>
        </p:nvSpPr>
        <p:spPr>
          <a:xfrm>
            <a:off x="6095832" y="1303200"/>
            <a:ext cx="5412167" cy="4630923"/>
          </a:xfrm>
        </p:spPr>
        <p:txBody>
          <a:bodyPr lIns="0">
            <a:noAutofit/>
          </a:bodyPr>
          <a:lstStyle>
            <a:lvl1pPr marL="0" indent="0">
              <a:lnSpc>
                <a:spcPct val="114000"/>
              </a:lnSpc>
              <a:buFont typeface="Arial" panose="020B0604020202020204" pitchFamily="34" charset="0"/>
              <a:buNone/>
              <a:defRPr sz="1400">
                <a:latin typeface="Arial" panose="020B0604020202020204" pitchFamily="34" charset="0"/>
                <a:cs typeface="Arial" panose="020B0604020202020204" pitchFamily="34" charset="0"/>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1" name="TextBox 10">
            <a:extLst>
              <a:ext uri="{FF2B5EF4-FFF2-40B4-BE49-F238E27FC236}">
                <a16:creationId xmlns:a16="http://schemas.microsoft.com/office/drawing/2014/main" id="{5CA747BF-0F44-4A0F-9EFA-C3902647F03F}"/>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accent3"/>
                </a:solidFill>
                <a:latin typeface="georgia" charset="0"/>
              </a:rPr>
              <a:t>Khazanah</a:t>
            </a:r>
            <a:r>
              <a:rPr lang="en-US" sz="900" baseline="0" dirty="0">
                <a:solidFill>
                  <a:schemeClr val="accent3"/>
                </a:solidFill>
                <a:latin typeface="georgia" charset="0"/>
              </a:rPr>
              <a:t> Research Institute</a:t>
            </a:r>
          </a:p>
        </p:txBody>
      </p:sp>
      <p:sp>
        <p:nvSpPr>
          <p:cNvPr id="24" name="Slide Number Placeholder 9">
            <a:extLst>
              <a:ext uri="{FF2B5EF4-FFF2-40B4-BE49-F238E27FC236}">
                <a16:creationId xmlns:a16="http://schemas.microsoft.com/office/drawing/2014/main" id="{189D5E6E-65AD-4C42-970F-089721F0F5FE}"/>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accent3"/>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
        <p:nvSpPr>
          <p:cNvPr id="13" name="Text Placeholder 19">
            <a:extLst>
              <a:ext uri="{FF2B5EF4-FFF2-40B4-BE49-F238E27FC236}">
                <a16:creationId xmlns:a16="http://schemas.microsoft.com/office/drawing/2014/main" id="{9156DB51-ED70-4E37-BF35-C9D027140DE8}"/>
              </a:ext>
            </a:extLst>
          </p:cNvPr>
          <p:cNvSpPr>
            <a:spLocks noGrp="1"/>
          </p:cNvSpPr>
          <p:nvPr>
            <p:ph type="body" sz="quarter" idx="19"/>
          </p:nvPr>
        </p:nvSpPr>
        <p:spPr>
          <a:xfrm>
            <a:off x="683999" y="1304759"/>
            <a:ext cx="4930045" cy="4630924"/>
          </a:xfrm>
        </p:spPr>
        <p:txBody>
          <a:bodyPr lIns="0">
            <a:noAutofit/>
          </a:bodyPr>
          <a:lstStyle>
            <a:lvl1pPr marL="0" indent="0">
              <a:lnSpc>
                <a:spcPct val="114000"/>
              </a:lnSpc>
              <a:buFont typeface="Arial" panose="020B0604020202020204" pitchFamily="34" charset="0"/>
              <a:buNone/>
              <a:defRPr sz="1400">
                <a:latin typeface="Arial" panose="020B0604020202020204" pitchFamily="34" charset="0"/>
                <a:cs typeface="Arial" panose="020B0604020202020204" pitchFamily="34" charset="0"/>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6" name="Title 1">
            <a:extLst>
              <a:ext uri="{FF2B5EF4-FFF2-40B4-BE49-F238E27FC236}">
                <a16:creationId xmlns:a16="http://schemas.microsoft.com/office/drawing/2014/main" id="{7E048953-9F99-4218-BB75-AAFA6C2B0F91}"/>
              </a:ext>
            </a:extLst>
          </p:cNvPr>
          <p:cNvSpPr>
            <a:spLocks noGrp="1"/>
          </p:cNvSpPr>
          <p:nvPr>
            <p:ph type="title"/>
          </p:nvPr>
        </p:nvSpPr>
        <p:spPr>
          <a:xfrm>
            <a:off x="684000" y="468000"/>
            <a:ext cx="10824000" cy="620759"/>
          </a:xfrm>
        </p:spPr>
        <p:txBody>
          <a:bodyPr lIns="0" tIns="0">
            <a:noAutofit/>
          </a:bodyPr>
          <a:lstStyle>
            <a:lvl1pPr>
              <a:defRPr sz="3600"/>
            </a:lvl1pPr>
          </a:lstStyle>
          <a:p>
            <a:r>
              <a:rPr lang="en-US" dirty="0"/>
              <a:t>Click to edit Master title style</a:t>
            </a:r>
            <a:endParaRPr lang="en-MY" dirty="0"/>
          </a:p>
        </p:txBody>
      </p:sp>
      <p:sp>
        <p:nvSpPr>
          <p:cNvPr id="17" name="Text Placeholder 2">
            <a:extLst>
              <a:ext uri="{FF2B5EF4-FFF2-40B4-BE49-F238E27FC236}">
                <a16:creationId xmlns:a16="http://schemas.microsoft.com/office/drawing/2014/main" id="{309446B3-CE2C-407D-A6AF-DB19D6054065}"/>
              </a:ext>
            </a:extLst>
          </p:cNvPr>
          <p:cNvSpPr>
            <a:spLocks noGrp="1"/>
          </p:cNvSpPr>
          <p:nvPr>
            <p:ph type="body" sz="half" idx="15"/>
          </p:nvPr>
        </p:nvSpPr>
        <p:spPr>
          <a:xfrm>
            <a:off x="684000" y="6192000"/>
            <a:ext cx="10452560" cy="396000"/>
          </a:xfrm>
        </p:spPr>
        <p:txBody>
          <a:bodyPr lIns="0">
            <a:noAutofit/>
          </a:bodyPr>
          <a:lstStyle>
            <a:lvl1pPr marL="0" indent="0">
              <a:lnSpc>
                <a:spcPct val="100000"/>
              </a:lnSpc>
              <a:spcBef>
                <a:spcPts val="0"/>
              </a:spcBef>
              <a:buNone/>
              <a:defRPr sz="900">
                <a:solidFill>
                  <a:schemeClr val="tx1">
                    <a:lumMod val="75000"/>
                    <a:lumOff val="25000"/>
                  </a:schemeClr>
                </a:solidFill>
                <a:latin typeface="Arial" panose="020B0604020202020204" pitchFamily="34" charset="0"/>
                <a:cs typeface="Arial" panose="020B0604020202020204" pitchFamily="34" charset="0"/>
              </a:defRPr>
            </a:lvl1pPr>
          </a:lstStyle>
          <a:p>
            <a:endParaRPr lang="en-MY" dirty="0"/>
          </a:p>
        </p:txBody>
      </p:sp>
    </p:spTree>
    <p:extLst>
      <p:ext uri="{BB962C8B-B14F-4D97-AF65-F5344CB8AC3E}">
        <p14:creationId xmlns:p14="http://schemas.microsoft.com/office/powerpoint/2010/main" val="2074537070"/>
      </p:ext>
    </p:extLst>
  </p:cSld>
  <p:clrMapOvr>
    <a:masterClrMapping/>
  </p:clrMapOvr>
  <p:extLst>
    <p:ext uri="{DCECCB84-F9BA-43D5-87BE-67443E8EF086}">
      <p15:sldGuideLst xmlns:p15="http://schemas.microsoft.com/office/powerpoint/2012/main">
        <p15:guide id="1" orient="horz" pos="391" userDrawn="1">
          <p15:clr>
            <a:srgbClr val="FBAE40"/>
          </p15:clr>
        </p15:guide>
        <p15:guide id="2" orient="horz" pos="799" userDrawn="1">
          <p15:clr>
            <a:srgbClr val="FBAE40"/>
          </p15:clr>
        </p15:guide>
        <p15:guide id="3" pos="513" userDrawn="1">
          <p15:clr>
            <a:srgbClr val="FBAE40"/>
          </p15:clr>
        </p15:guide>
        <p15:guide id="4" pos="7167" userDrawn="1">
          <p15:clr>
            <a:srgbClr val="FBAE40"/>
          </p15:clr>
        </p15:guide>
        <p15:guide id="5"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with Image_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719018F-7D69-4C9B-A511-D7A72151ACD4}"/>
              </a:ext>
            </a:extLst>
          </p:cNvPr>
          <p:cNvSpPr/>
          <p:nvPr userDrawn="1"/>
        </p:nvSpPr>
        <p:spPr>
          <a:xfrm>
            <a:off x="0" y="5213162"/>
            <a:ext cx="12192000" cy="1644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itle 2">
            <a:extLst>
              <a:ext uri="{FF2B5EF4-FFF2-40B4-BE49-F238E27FC236}">
                <a16:creationId xmlns:a16="http://schemas.microsoft.com/office/drawing/2014/main" id="{91382C62-19CC-4184-A575-0D93FEC493A7}"/>
              </a:ext>
            </a:extLst>
          </p:cNvPr>
          <p:cNvSpPr>
            <a:spLocks noGrp="1"/>
          </p:cNvSpPr>
          <p:nvPr>
            <p:ph type="title" hasCustomPrompt="1"/>
          </p:nvPr>
        </p:nvSpPr>
        <p:spPr>
          <a:xfrm>
            <a:off x="6096000" y="3645025"/>
            <a:ext cx="5411998" cy="2813375"/>
          </a:xfrm>
        </p:spPr>
        <p:txBody>
          <a:bodyPr anchor="t">
            <a:noAutofit/>
          </a:bodyPr>
          <a:lstStyle>
            <a:lvl1pPr>
              <a:defRPr>
                <a:solidFill>
                  <a:schemeClr val="accent2"/>
                </a:solidFill>
              </a:defRPr>
            </a:lvl1pPr>
          </a:lstStyle>
          <a:p>
            <a:r>
              <a:rPr lang="en-US" sz="3200" dirty="0"/>
              <a:t>Title of presentation</a:t>
            </a:r>
            <a:endParaRPr lang="en-MY" sz="3200" dirty="0"/>
          </a:p>
        </p:txBody>
      </p:sp>
      <p:sp>
        <p:nvSpPr>
          <p:cNvPr id="10" name="Picture Placeholder 8">
            <a:extLst>
              <a:ext uri="{FF2B5EF4-FFF2-40B4-BE49-F238E27FC236}">
                <a16:creationId xmlns:a16="http://schemas.microsoft.com/office/drawing/2014/main" id="{B368E72A-91F4-4BAE-80F1-AE48D087A43D}"/>
              </a:ext>
            </a:extLst>
          </p:cNvPr>
          <p:cNvSpPr>
            <a:spLocks noGrp="1"/>
          </p:cNvSpPr>
          <p:nvPr>
            <p:ph type="pic" sz="quarter" idx="15"/>
          </p:nvPr>
        </p:nvSpPr>
        <p:spPr>
          <a:xfrm>
            <a:off x="1360800" y="914400"/>
            <a:ext cx="3960000" cy="5598000"/>
          </a:xfrm>
          <a:effectLst>
            <a:outerShdw blurRad="63500" sx="102000" sy="102000" algn="ctr" rotWithShape="0">
              <a:prstClr val="black">
                <a:alpha val="40000"/>
              </a:prstClr>
            </a:outerShdw>
          </a:effectLst>
        </p:spPr>
        <p:txBody>
          <a:bodyPr/>
          <a:lstStyle/>
          <a:p>
            <a:endParaRPr lang="en-MY" dirty="0"/>
          </a:p>
        </p:txBody>
      </p:sp>
      <p:pic>
        <p:nvPicPr>
          <p:cNvPr id="6" name="Picture 5">
            <a:extLst>
              <a:ext uri="{FF2B5EF4-FFF2-40B4-BE49-F238E27FC236}">
                <a16:creationId xmlns:a16="http://schemas.microsoft.com/office/drawing/2014/main" id="{80BB675A-C80C-4CF4-87D1-DE634480B0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6100" y="696003"/>
            <a:ext cx="1524000" cy="762000"/>
          </a:xfrm>
          <a:prstGeom prst="rect">
            <a:avLst/>
          </a:prstGeom>
        </p:spPr>
      </p:pic>
    </p:spTree>
    <p:extLst>
      <p:ext uri="{BB962C8B-B14F-4D97-AF65-F5344CB8AC3E}">
        <p14:creationId xmlns:p14="http://schemas.microsoft.com/office/powerpoint/2010/main" val="1953253557"/>
      </p:ext>
    </p:extLst>
  </p:cSld>
  <p:clrMapOvr>
    <a:masterClrMapping/>
  </p:clrMapOvr>
  <p:extLst>
    <p:ext uri="{DCECCB84-F9BA-43D5-87BE-67443E8EF086}">
      <p15:sldGuideLst xmlns:p15="http://schemas.microsoft.com/office/powerpoint/2012/main">
        <p15:guide id="3" pos="513" userDrawn="1">
          <p15:clr>
            <a:srgbClr val="FBAE40"/>
          </p15:clr>
        </p15:guide>
        <p15:guide id="4" pos="7167" userDrawn="1">
          <p15:clr>
            <a:srgbClr val="FBAE40"/>
          </p15:clr>
        </p15:guide>
        <p15:guide id="5" orient="horz" pos="216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ader Left">
    <p:spTree>
      <p:nvGrpSpPr>
        <p:cNvPr id="1" name=""/>
        <p:cNvGrpSpPr/>
        <p:nvPr/>
      </p:nvGrpSpPr>
      <p:grpSpPr>
        <a:xfrm>
          <a:off x="0" y="0"/>
          <a:ext cx="0" cy="0"/>
          <a:chOff x="0" y="0"/>
          <a:chExt cx="0" cy="0"/>
        </a:xfrm>
      </p:grpSpPr>
      <p:sp>
        <p:nvSpPr>
          <p:cNvPr id="19" name="Text Placeholder 19">
            <a:extLst>
              <a:ext uri="{FF2B5EF4-FFF2-40B4-BE49-F238E27FC236}">
                <a16:creationId xmlns:a16="http://schemas.microsoft.com/office/drawing/2014/main" id="{07E35040-37F7-4606-B72F-BA427DCC4A53}"/>
              </a:ext>
            </a:extLst>
          </p:cNvPr>
          <p:cNvSpPr>
            <a:spLocks noGrp="1"/>
          </p:cNvSpPr>
          <p:nvPr>
            <p:ph type="body" sz="quarter" idx="19"/>
          </p:nvPr>
        </p:nvSpPr>
        <p:spPr>
          <a:xfrm>
            <a:off x="4572268" y="468000"/>
            <a:ext cx="6924329" cy="5467682"/>
          </a:xfrm>
        </p:spPr>
        <p:txBody>
          <a:bodyPr lIns="0" tIns="0">
            <a:noAutofit/>
          </a:bodyPr>
          <a:lstStyle>
            <a:lvl1pPr marL="0" indent="0">
              <a:lnSpc>
                <a:spcPct val="114000"/>
              </a:lnSpc>
              <a:buFont typeface="Arial" panose="020B0604020202020204" pitchFamily="34" charset="0"/>
              <a:buNone/>
              <a:defRPr sz="1400">
                <a:latin typeface="Arial" panose="020B0604020202020204" pitchFamily="34" charset="0"/>
                <a:cs typeface="Arial" panose="020B0604020202020204" pitchFamily="34" charset="0"/>
              </a:defRPr>
            </a:lvl1pPr>
            <a:lvl2pPr marL="457200" indent="0">
              <a:lnSpc>
                <a:spcPct val="114000"/>
              </a:lnSpc>
              <a:buNone/>
              <a:defRPr sz="1400">
                <a:latin typeface="Arial" panose="020B0604020202020204" pitchFamily="34" charset="0"/>
                <a:cs typeface="Arial" panose="020B0604020202020204" pitchFamily="34" charset="0"/>
              </a:defRPr>
            </a:lvl2pPr>
            <a:lvl3pPr marL="914400" indent="0">
              <a:lnSpc>
                <a:spcPct val="114000"/>
              </a:lnSpc>
              <a:buNone/>
              <a:defRPr sz="1400">
                <a:latin typeface="Arial" panose="020B0604020202020204" pitchFamily="34" charset="0"/>
                <a:cs typeface="Arial" panose="020B0604020202020204" pitchFamily="34" charset="0"/>
              </a:defRPr>
            </a:lvl3pPr>
            <a:lvl4pPr marL="1371600" indent="0">
              <a:lnSpc>
                <a:spcPct val="114000"/>
              </a:lnSpc>
              <a:buNone/>
              <a:defRPr sz="1400">
                <a:latin typeface="Arial" panose="020B0604020202020204" pitchFamily="34" charset="0"/>
                <a:cs typeface="Arial" panose="020B0604020202020204" pitchFamily="34" charset="0"/>
              </a:defRPr>
            </a:lvl4pPr>
            <a:lvl5pPr marL="1828800" indent="0">
              <a:lnSpc>
                <a:spcPct val="114000"/>
              </a:lnSpc>
              <a:buNone/>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MY" dirty="0"/>
          </a:p>
        </p:txBody>
      </p:sp>
      <p:sp>
        <p:nvSpPr>
          <p:cNvPr id="13" name="TextBox 12">
            <a:extLst>
              <a:ext uri="{FF2B5EF4-FFF2-40B4-BE49-F238E27FC236}">
                <a16:creationId xmlns:a16="http://schemas.microsoft.com/office/drawing/2014/main" id="{04609B20-6E63-4D2B-AF9F-C6D20CDEF849}"/>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accent3"/>
                </a:solidFill>
                <a:latin typeface="georgia" charset="0"/>
              </a:rPr>
              <a:t>Khazanah</a:t>
            </a:r>
            <a:r>
              <a:rPr lang="en-US" sz="900" baseline="0" dirty="0">
                <a:solidFill>
                  <a:schemeClr val="accent3"/>
                </a:solidFill>
                <a:latin typeface="georgia" charset="0"/>
              </a:rPr>
              <a:t> Research Institute</a:t>
            </a:r>
          </a:p>
        </p:txBody>
      </p:sp>
      <p:sp>
        <p:nvSpPr>
          <p:cNvPr id="26" name="Slide Number Placeholder 9">
            <a:extLst>
              <a:ext uri="{FF2B5EF4-FFF2-40B4-BE49-F238E27FC236}">
                <a16:creationId xmlns:a16="http://schemas.microsoft.com/office/drawing/2014/main" id="{4BD34201-E992-4FA2-8C18-E29B3007A2B5}"/>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accent3"/>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
        <p:nvSpPr>
          <p:cNvPr id="10" name="Text Placeholder 19">
            <a:extLst>
              <a:ext uri="{FF2B5EF4-FFF2-40B4-BE49-F238E27FC236}">
                <a16:creationId xmlns:a16="http://schemas.microsoft.com/office/drawing/2014/main" id="{20D68B5C-1C0D-4F33-A0FD-C8B672A999A6}"/>
              </a:ext>
            </a:extLst>
          </p:cNvPr>
          <p:cNvSpPr>
            <a:spLocks noGrp="1"/>
          </p:cNvSpPr>
          <p:nvPr>
            <p:ph type="body" sz="quarter" idx="20"/>
          </p:nvPr>
        </p:nvSpPr>
        <p:spPr>
          <a:xfrm>
            <a:off x="684000" y="2489829"/>
            <a:ext cx="3395776" cy="3445853"/>
          </a:xfrm>
        </p:spPr>
        <p:txBody>
          <a:bodyPr lIns="0">
            <a:noAutofit/>
          </a:bodyPr>
          <a:lstStyle>
            <a:lvl1pPr marL="0" indent="0">
              <a:lnSpc>
                <a:spcPct val="114000"/>
              </a:lnSpc>
              <a:buFont typeface="Arial" panose="020B0604020202020204" pitchFamily="34" charset="0"/>
              <a:buNone/>
              <a:defRPr sz="1400">
                <a:latin typeface="Arial" panose="020B0604020202020204" pitchFamily="34" charset="0"/>
                <a:cs typeface="Arial" panose="020B0604020202020204" pitchFamily="34" charset="0"/>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1" name="Title 1">
            <a:extLst>
              <a:ext uri="{FF2B5EF4-FFF2-40B4-BE49-F238E27FC236}">
                <a16:creationId xmlns:a16="http://schemas.microsoft.com/office/drawing/2014/main" id="{65D90FE0-557B-43FC-8F37-6A5F36882054}"/>
              </a:ext>
            </a:extLst>
          </p:cNvPr>
          <p:cNvSpPr>
            <a:spLocks noGrp="1"/>
          </p:cNvSpPr>
          <p:nvPr>
            <p:ph type="title"/>
          </p:nvPr>
        </p:nvSpPr>
        <p:spPr>
          <a:xfrm>
            <a:off x="684000" y="468000"/>
            <a:ext cx="3395776" cy="1088816"/>
          </a:xfrm>
        </p:spPr>
        <p:txBody>
          <a:bodyPr lIns="0" tIns="0">
            <a:noAutofit/>
          </a:bodyPr>
          <a:lstStyle>
            <a:lvl1pPr>
              <a:defRPr sz="3600"/>
            </a:lvl1pPr>
          </a:lstStyle>
          <a:p>
            <a:r>
              <a:rPr lang="en-US" dirty="0"/>
              <a:t>Click to edit Master title style</a:t>
            </a:r>
            <a:endParaRPr lang="en-MY" dirty="0"/>
          </a:p>
        </p:txBody>
      </p:sp>
      <p:sp>
        <p:nvSpPr>
          <p:cNvPr id="15" name="Text Placeholder 2">
            <a:extLst>
              <a:ext uri="{FF2B5EF4-FFF2-40B4-BE49-F238E27FC236}">
                <a16:creationId xmlns:a16="http://schemas.microsoft.com/office/drawing/2014/main" id="{232ED2B5-E486-45B0-9A30-E4919EE7D00C}"/>
              </a:ext>
            </a:extLst>
          </p:cNvPr>
          <p:cNvSpPr>
            <a:spLocks noGrp="1"/>
          </p:cNvSpPr>
          <p:nvPr>
            <p:ph type="body" sz="half" idx="15"/>
          </p:nvPr>
        </p:nvSpPr>
        <p:spPr>
          <a:xfrm>
            <a:off x="684000" y="6192000"/>
            <a:ext cx="10452560" cy="396000"/>
          </a:xfrm>
        </p:spPr>
        <p:txBody>
          <a:bodyPr lIns="0">
            <a:noAutofit/>
          </a:bodyPr>
          <a:lstStyle>
            <a:lvl1pPr marL="0" indent="0">
              <a:lnSpc>
                <a:spcPct val="100000"/>
              </a:lnSpc>
              <a:spcBef>
                <a:spcPts val="0"/>
              </a:spcBef>
              <a:buNone/>
              <a:defRPr sz="900">
                <a:solidFill>
                  <a:schemeClr val="tx1">
                    <a:lumMod val="75000"/>
                    <a:lumOff val="25000"/>
                  </a:schemeClr>
                </a:solidFill>
                <a:latin typeface="Arial" panose="020B0604020202020204" pitchFamily="34" charset="0"/>
                <a:cs typeface="Arial" panose="020B0604020202020204" pitchFamily="34" charset="0"/>
              </a:defRPr>
            </a:lvl1pPr>
          </a:lstStyle>
          <a:p>
            <a:endParaRPr lang="en-MY" dirty="0"/>
          </a:p>
        </p:txBody>
      </p:sp>
    </p:spTree>
    <p:extLst>
      <p:ext uri="{BB962C8B-B14F-4D97-AF65-F5344CB8AC3E}">
        <p14:creationId xmlns:p14="http://schemas.microsoft.com/office/powerpoint/2010/main" val="1880303111"/>
      </p:ext>
    </p:extLst>
  </p:cSld>
  <p:clrMapOvr>
    <a:masterClrMapping/>
  </p:clrMapOvr>
  <p:extLst>
    <p:ext uri="{DCECCB84-F9BA-43D5-87BE-67443E8EF086}">
      <p15:sldGuideLst xmlns:p15="http://schemas.microsoft.com/office/powerpoint/2012/main">
        <p15:guide id="1" pos="2933" userDrawn="1">
          <p15:clr>
            <a:srgbClr val="FBAE40"/>
          </p15:clr>
        </p15:guide>
        <p15:guide id="2" pos="513" userDrawn="1">
          <p15:clr>
            <a:srgbClr val="FBAE40"/>
          </p15:clr>
        </p15:guide>
        <p15:guide id="3" pos="7167" userDrawn="1">
          <p15:clr>
            <a:srgbClr val="FBAE40"/>
          </p15:clr>
        </p15:guide>
        <p15:guide id="4" orient="horz" pos="391" userDrawn="1">
          <p15:clr>
            <a:srgbClr val="FBAE40"/>
          </p15:clr>
        </p15:guide>
        <p15:guide id="5" pos="3235"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E48FB82-4B19-4796-AAB7-EA9C49137313}"/>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accent3"/>
                </a:solidFill>
                <a:latin typeface="georgia" charset="0"/>
              </a:rPr>
              <a:t>Khazanah</a:t>
            </a:r>
            <a:r>
              <a:rPr lang="en-US" sz="900" baseline="0" dirty="0">
                <a:solidFill>
                  <a:schemeClr val="accent3"/>
                </a:solidFill>
                <a:latin typeface="georgia" charset="0"/>
              </a:rPr>
              <a:t> Research Institute</a:t>
            </a:r>
          </a:p>
        </p:txBody>
      </p:sp>
      <p:sp>
        <p:nvSpPr>
          <p:cNvPr id="15" name="Slide Number Placeholder 9">
            <a:extLst>
              <a:ext uri="{FF2B5EF4-FFF2-40B4-BE49-F238E27FC236}">
                <a16:creationId xmlns:a16="http://schemas.microsoft.com/office/drawing/2014/main" id="{47C69F63-0A8D-4223-91C6-BABE2E037887}"/>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accent3"/>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
        <p:nvSpPr>
          <p:cNvPr id="9" name="Title 1">
            <a:extLst>
              <a:ext uri="{FF2B5EF4-FFF2-40B4-BE49-F238E27FC236}">
                <a16:creationId xmlns:a16="http://schemas.microsoft.com/office/drawing/2014/main" id="{F9FE0F6B-9686-40DC-BC18-934AE3B43B0C}"/>
              </a:ext>
            </a:extLst>
          </p:cNvPr>
          <p:cNvSpPr>
            <a:spLocks noGrp="1"/>
          </p:cNvSpPr>
          <p:nvPr>
            <p:ph type="title"/>
          </p:nvPr>
        </p:nvSpPr>
        <p:spPr>
          <a:xfrm>
            <a:off x="684000" y="468000"/>
            <a:ext cx="10824000" cy="620759"/>
          </a:xfrm>
        </p:spPr>
        <p:txBody>
          <a:bodyPr lIns="0" tIns="0">
            <a:noAutofit/>
          </a:bodyPr>
          <a:lstStyle>
            <a:lvl1pPr>
              <a:defRPr sz="3600"/>
            </a:lvl1pPr>
          </a:lstStyle>
          <a:p>
            <a:r>
              <a:rPr lang="en-US" dirty="0"/>
              <a:t>Click to edit Master title style</a:t>
            </a:r>
            <a:endParaRPr lang="en-MY" dirty="0"/>
          </a:p>
        </p:txBody>
      </p:sp>
      <p:sp>
        <p:nvSpPr>
          <p:cNvPr id="11" name="Text Placeholder 2">
            <a:extLst>
              <a:ext uri="{FF2B5EF4-FFF2-40B4-BE49-F238E27FC236}">
                <a16:creationId xmlns:a16="http://schemas.microsoft.com/office/drawing/2014/main" id="{76FE1C92-DC9C-4897-A28A-B9741E0B5C07}"/>
              </a:ext>
            </a:extLst>
          </p:cNvPr>
          <p:cNvSpPr>
            <a:spLocks noGrp="1"/>
          </p:cNvSpPr>
          <p:nvPr>
            <p:ph type="body" sz="half" idx="15"/>
          </p:nvPr>
        </p:nvSpPr>
        <p:spPr>
          <a:xfrm>
            <a:off x="684000" y="6192000"/>
            <a:ext cx="10452560" cy="396000"/>
          </a:xfrm>
        </p:spPr>
        <p:txBody>
          <a:bodyPr lIns="0">
            <a:noAutofit/>
          </a:bodyPr>
          <a:lstStyle>
            <a:lvl1pPr marL="0" indent="0">
              <a:lnSpc>
                <a:spcPct val="100000"/>
              </a:lnSpc>
              <a:spcBef>
                <a:spcPts val="0"/>
              </a:spcBef>
              <a:buNone/>
              <a:defRPr sz="900">
                <a:solidFill>
                  <a:schemeClr val="tx1">
                    <a:lumMod val="75000"/>
                    <a:lumOff val="25000"/>
                  </a:schemeClr>
                </a:solidFill>
                <a:latin typeface="Arial" panose="020B0604020202020204" pitchFamily="34" charset="0"/>
                <a:cs typeface="Arial" panose="020B0604020202020204" pitchFamily="34" charset="0"/>
              </a:defRPr>
            </a:lvl1pPr>
          </a:lstStyle>
          <a:p>
            <a:endParaRPr lang="en-MY" dirty="0"/>
          </a:p>
        </p:txBody>
      </p:sp>
    </p:spTree>
    <p:extLst>
      <p:ext uri="{BB962C8B-B14F-4D97-AF65-F5344CB8AC3E}">
        <p14:creationId xmlns:p14="http://schemas.microsoft.com/office/powerpoint/2010/main" val="3027250121"/>
      </p:ext>
    </p:extLst>
  </p:cSld>
  <p:clrMapOvr>
    <a:masterClrMapping/>
  </p:clrMapOvr>
  <p:extLst>
    <p:ext uri="{DCECCB84-F9BA-43D5-87BE-67443E8EF086}">
      <p15:sldGuideLst xmlns:p15="http://schemas.microsoft.com/office/powerpoint/2012/main">
        <p15:guide id="1" orient="horz" pos="391" userDrawn="1">
          <p15:clr>
            <a:srgbClr val="FBAE40"/>
          </p15:clr>
        </p15:guide>
        <p15:guide id="2" orient="horz" pos="799" userDrawn="1">
          <p15:clr>
            <a:srgbClr val="FBAE40"/>
          </p15:clr>
        </p15:guide>
        <p15:guide id="3" pos="513" userDrawn="1">
          <p15:clr>
            <a:srgbClr val="FBAE40"/>
          </p15:clr>
        </p15:guide>
        <p15:guide id="4" pos="7167"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2348ECE-696C-4DB4-B289-EDE1EC40DF95}"/>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accent3"/>
                </a:solidFill>
                <a:latin typeface="georgia" charset="0"/>
              </a:rPr>
              <a:t>Khazanah</a:t>
            </a:r>
            <a:r>
              <a:rPr lang="en-US" sz="900" baseline="0" dirty="0">
                <a:solidFill>
                  <a:schemeClr val="accent3"/>
                </a:solidFill>
                <a:latin typeface="georgia" charset="0"/>
              </a:rPr>
              <a:t> Research Institute</a:t>
            </a:r>
          </a:p>
        </p:txBody>
      </p:sp>
      <p:sp>
        <p:nvSpPr>
          <p:cNvPr id="17" name="Slide Number Placeholder 9">
            <a:extLst>
              <a:ext uri="{FF2B5EF4-FFF2-40B4-BE49-F238E27FC236}">
                <a16:creationId xmlns:a16="http://schemas.microsoft.com/office/drawing/2014/main" id="{34580FF4-08B5-40B6-8E3E-3C83EBDBF52C}"/>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accent3"/>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766644150"/>
      </p:ext>
    </p:extLst>
  </p:cSld>
  <p:clrMapOvr>
    <a:masterClrMapping/>
  </p:clrMapOvr>
  <p:extLst>
    <p:ext uri="{DCECCB84-F9BA-43D5-87BE-67443E8EF086}">
      <p15:sldGuideLst xmlns:p15="http://schemas.microsoft.com/office/powerpoint/2012/main">
        <p15:guide id="1" orient="horz" pos="391" userDrawn="1">
          <p15:clr>
            <a:srgbClr val="FBAE40"/>
          </p15:clr>
        </p15:guide>
        <p15:guide id="3" pos="513" userDrawn="1">
          <p15:clr>
            <a:srgbClr val="FBAE40"/>
          </p15:clr>
        </p15:guide>
        <p15:guide id="4" pos="7167"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w/o Imag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F76A204-D02A-4D2E-8AAD-46DC1706249B}"/>
              </a:ext>
            </a:extLst>
          </p:cNvPr>
          <p:cNvSpPr/>
          <p:nvPr userDrawn="1"/>
        </p:nvSpPr>
        <p:spPr>
          <a:xfrm>
            <a:off x="0" y="5213162"/>
            <a:ext cx="12192000" cy="1644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Text Placeholder 2">
            <a:extLst>
              <a:ext uri="{FF2B5EF4-FFF2-40B4-BE49-F238E27FC236}">
                <a16:creationId xmlns:a16="http://schemas.microsoft.com/office/drawing/2014/main" id="{D4618A8B-265F-47F1-A446-291AB23420E5}"/>
              </a:ext>
            </a:extLst>
          </p:cNvPr>
          <p:cNvSpPr>
            <a:spLocks noGrp="1"/>
          </p:cNvSpPr>
          <p:nvPr>
            <p:ph type="body" idx="13" hasCustomPrompt="1"/>
          </p:nvPr>
        </p:nvSpPr>
        <p:spPr>
          <a:xfrm>
            <a:off x="695402" y="5620358"/>
            <a:ext cx="5400598" cy="830446"/>
          </a:xfrm>
        </p:spPr>
        <p:txBody>
          <a:bodyPr lIns="0">
            <a:noAutofit/>
          </a:bodyPr>
          <a:lstStyle>
            <a:lvl1pPr marL="0" indent="0">
              <a:lnSpc>
                <a:spcPct val="80000"/>
              </a:lnSpc>
              <a:spcBef>
                <a:spcPts val="600"/>
              </a:spcBef>
              <a:buNone/>
              <a:defRPr sz="1400" baseline="0">
                <a:solidFill>
                  <a:schemeClr val="accent2"/>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Meeting / Event Details</a:t>
            </a:r>
          </a:p>
        </p:txBody>
      </p:sp>
      <p:sp>
        <p:nvSpPr>
          <p:cNvPr id="14" name="Title 1">
            <a:extLst>
              <a:ext uri="{FF2B5EF4-FFF2-40B4-BE49-F238E27FC236}">
                <a16:creationId xmlns:a16="http://schemas.microsoft.com/office/drawing/2014/main" id="{EB0056F9-37B1-46E5-875E-CF4049DAE2F3}"/>
              </a:ext>
            </a:extLst>
          </p:cNvPr>
          <p:cNvSpPr>
            <a:spLocks noGrp="1"/>
          </p:cNvSpPr>
          <p:nvPr>
            <p:ph type="title" hasCustomPrompt="1"/>
          </p:nvPr>
        </p:nvSpPr>
        <p:spPr>
          <a:xfrm>
            <a:off x="695400" y="2359154"/>
            <a:ext cx="10801200" cy="1188889"/>
          </a:xfrm>
        </p:spPr>
        <p:txBody>
          <a:bodyPr lIns="0" anchor="b">
            <a:noAutofit/>
          </a:bodyPr>
          <a:lstStyle>
            <a:lvl1pPr>
              <a:defRPr>
                <a:solidFill>
                  <a:schemeClr val="accent1"/>
                </a:solidFill>
              </a:defRPr>
            </a:lvl1pPr>
          </a:lstStyle>
          <a:p>
            <a:r>
              <a:rPr lang="en-US" dirty="0"/>
              <a:t>Title of Presentation</a:t>
            </a:r>
          </a:p>
        </p:txBody>
      </p:sp>
      <p:cxnSp>
        <p:nvCxnSpPr>
          <p:cNvPr id="15" name="Straight Connector 14">
            <a:extLst>
              <a:ext uri="{FF2B5EF4-FFF2-40B4-BE49-F238E27FC236}">
                <a16:creationId xmlns:a16="http://schemas.microsoft.com/office/drawing/2014/main" id="{E437B62D-C9C3-42D8-A5EA-01CA834BCFD3}"/>
              </a:ext>
            </a:extLst>
          </p:cNvPr>
          <p:cNvCxnSpPr>
            <a:cxnSpLocks/>
          </p:cNvCxnSpPr>
          <p:nvPr userDrawn="1"/>
        </p:nvCxnSpPr>
        <p:spPr>
          <a:xfrm>
            <a:off x="695400" y="3638846"/>
            <a:ext cx="108012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 Placeholder 2">
            <a:extLst>
              <a:ext uri="{FF2B5EF4-FFF2-40B4-BE49-F238E27FC236}">
                <a16:creationId xmlns:a16="http://schemas.microsoft.com/office/drawing/2014/main" id="{F888873A-113A-4B92-85C0-DFABDA6DB5AA}"/>
              </a:ext>
            </a:extLst>
          </p:cNvPr>
          <p:cNvSpPr>
            <a:spLocks noGrp="1"/>
          </p:cNvSpPr>
          <p:nvPr>
            <p:ph type="body" idx="14" hasCustomPrompt="1"/>
          </p:nvPr>
        </p:nvSpPr>
        <p:spPr>
          <a:xfrm>
            <a:off x="695401" y="3793820"/>
            <a:ext cx="10794700" cy="988216"/>
          </a:xfrm>
        </p:spPr>
        <p:txBody>
          <a:bodyPr lIns="0">
            <a:noAutofit/>
          </a:bodyPr>
          <a:lstStyle>
            <a:lvl1pPr marL="0" indent="0">
              <a:buNone/>
              <a:defRPr sz="1600">
                <a:solidFill>
                  <a:schemeClr val="accent1"/>
                </a:solidFill>
                <a:latin typeface="Arial" panose="020B0604020202020204" pitchFamily="34" charset="0"/>
                <a:cs typeface="Arial" panose="020B0604020202020204" pitchFamily="34" charset="0"/>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a:t>Name of Presenter</a:t>
            </a:r>
          </a:p>
        </p:txBody>
      </p:sp>
      <p:pic>
        <p:nvPicPr>
          <p:cNvPr id="8" name="Picture 7">
            <a:extLst>
              <a:ext uri="{FF2B5EF4-FFF2-40B4-BE49-F238E27FC236}">
                <a16:creationId xmlns:a16="http://schemas.microsoft.com/office/drawing/2014/main" id="{F948009C-DD6D-4619-A324-322A236A041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6100" y="696003"/>
            <a:ext cx="1524000" cy="762000"/>
          </a:xfrm>
          <a:prstGeom prst="rect">
            <a:avLst/>
          </a:prstGeom>
        </p:spPr>
      </p:pic>
    </p:spTree>
    <p:extLst>
      <p:ext uri="{BB962C8B-B14F-4D97-AF65-F5344CB8AC3E}">
        <p14:creationId xmlns:p14="http://schemas.microsoft.com/office/powerpoint/2010/main" val="757351342"/>
      </p:ext>
    </p:extLst>
  </p:cSld>
  <p:clrMapOvr>
    <a:masterClrMapping/>
  </p:clrMapOvr>
  <p:extLst>
    <p:ext uri="{DCECCB84-F9BA-43D5-87BE-67443E8EF086}">
      <p15:sldGuideLst xmlns:p15="http://schemas.microsoft.com/office/powerpoint/2012/main">
        <p15:guide id="3" pos="513" userDrawn="1">
          <p15:clr>
            <a:srgbClr val="FBAE40"/>
          </p15:clr>
        </p15:guide>
        <p15:guide id="4" pos="7167"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1B00F6E-6BEB-4C66-994C-1CC7C18A725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6100" y="696003"/>
            <a:ext cx="1524000" cy="762000"/>
          </a:xfrm>
          <a:prstGeom prst="rect">
            <a:avLst/>
          </a:prstGeom>
        </p:spPr>
      </p:pic>
    </p:spTree>
    <p:extLst>
      <p:ext uri="{BB962C8B-B14F-4D97-AF65-F5344CB8AC3E}">
        <p14:creationId xmlns:p14="http://schemas.microsoft.com/office/powerpoint/2010/main" val="4289726112"/>
      </p:ext>
    </p:extLst>
  </p:cSld>
  <p:clrMapOvr>
    <a:masterClrMapping/>
  </p:clrMapOvr>
  <p:extLst>
    <p:ext uri="{DCECCB84-F9BA-43D5-87BE-67443E8EF086}">
      <p15:sldGuideLst xmlns:p15="http://schemas.microsoft.com/office/powerpoint/2012/main">
        <p15:guide id="3" pos="513" userDrawn="1">
          <p15:clr>
            <a:srgbClr val="FBAE40"/>
          </p15:clr>
        </p15:guide>
        <p15:guide id="4" pos="7167"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of Contents 01">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A2A08EC0-9EA2-4F90-B1E2-42AFF11AD8BF}"/>
              </a:ext>
            </a:extLst>
          </p:cNvPr>
          <p:cNvSpPr>
            <a:spLocks noGrp="1"/>
          </p:cNvSpPr>
          <p:nvPr>
            <p:ph type="body" sz="quarter" idx="13" hasCustomPrompt="1"/>
          </p:nvPr>
        </p:nvSpPr>
        <p:spPr>
          <a:xfrm>
            <a:off x="695401" y="1447509"/>
            <a:ext cx="4632514" cy="1511300"/>
          </a:xfr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mj-lt"/>
              <a:buNone/>
              <a:tabLst/>
              <a:defRPr sz="5500">
                <a:solidFill>
                  <a:schemeClr val="accent1"/>
                </a:solidFill>
                <a:latin typeface="Georgia" panose="02040502050405020303" pitchFamily="18" charset="0"/>
              </a:defRPr>
            </a:lvl1pPr>
          </a:lstStyle>
          <a:p>
            <a:pPr marL="0" marR="0" lvl="0" indent="0" algn="l" defTabSz="914400" rtl="0" eaLnBrk="1" fontAlgn="auto" latinLnBrk="0" hangingPunct="1">
              <a:lnSpc>
                <a:spcPct val="90000"/>
              </a:lnSpc>
              <a:spcBef>
                <a:spcPts val="1000"/>
              </a:spcBef>
              <a:spcAft>
                <a:spcPts val="0"/>
              </a:spcAft>
              <a:buClrTx/>
              <a:buSzTx/>
              <a:buFont typeface="+mj-lt"/>
              <a:buNone/>
              <a:tabLst/>
              <a:defRPr/>
            </a:pPr>
            <a:r>
              <a:rPr lang="en-US" dirty="0"/>
              <a:t>Text goes here</a:t>
            </a:r>
          </a:p>
        </p:txBody>
      </p:sp>
      <p:sp>
        <p:nvSpPr>
          <p:cNvPr id="6" name="TextBox 5">
            <a:extLst>
              <a:ext uri="{FF2B5EF4-FFF2-40B4-BE49-F238E27FC236}">
                <a16:creationId xmlns:a16="http://schemas.microsoft.com/office/drawing/2014/main" id="{810CB24A-0FCD-4CF8-A461-0064A2850CBB}"/>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accent3"/>
                </a:solidFill>
                <a:latin typeface="georgia" charset="0"/>
              </a:rPr>
              <a:t>Khazanah</a:t>
            </a:r>
            <a:r>
              <a:rPr lang="en-US" sz="900" baseline="0" dirty="0">
                <a:solidFill>
                  <a:schemeClr val="accent3"/>
                </a:solidFill>
                <a:latin typeface="georgia" charset="0"/>
              </a:rPr>
              <a:t> Research Institute</a:t>
            </a:r>
          </a:p>
        </p:txBody>
      </p:sp>
      <p:sp>
        <p:nvSpPr>
          <p:cNvPr id="7" name="Slide Number Placeholder 9">
            <a:extLst>
              <a:ext uri="{FF2B5EF4-FFF2-40B4-BE49-F238E27FC236}">
                <a16:creationId xmlns:a16="http://schemas.microsoft.com/office/drawing/2014/main" id="{0973D0A3-E5D5-4CBA-9E35-2A808C53EA4F}"/>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accent3"/>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2806320671"/>
      </p:ext>
    </p:extLst>
  </p:cSld>
  <p:clrMapOvr>
    <a:masterClrMapping/>
  </p:clrMapOvr>
  <p:extLst>
    <p:ext uri="{DCECCB84-F9BA-43D5-87BE-67443E8EF086}">
      <p15:sldGuideLst xmlns:p15="http://schemas.microsoft.com/office/powerpoint/2012/main">
        <p15:guide id="1" orient="horz" pos="346" userDrawn="1">
          <p15:clr>
            <a:srgbClr val="FBAE40"/>
          </p15:clr>
        </p15:guide>
        <p15:guide id="2" pos="3780" userDrawn="1">
          <p15:clr>
            <a:srgbClr val="FBAE40"/>
          </p15:clr>
        </p15:guide>
        <p15:guide id="3" pos="51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age Break - Blue">
    <p:bg>
      <p:bgPr>
        <a:solidFill>
          <a:schemeClr val="accent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E577B0D-39DB-4158-9E17-2E36189E5D23}"/>
              </a:ext>
            </a:extLst>
          </p:cNvPr>
          <p:cNvSpPr>
            <a:spLocks noGrp="1"/>
          </p:cNvSpPr>
          <p:nvPr>
            <p:ph type="title" hasCustomPrompt="1"/>
          </p:nvPr>
        </p:nvSpPr>
        <p:spPr>
          <a:xfrm>
            <a:off x="695400" y="1844824"/>
            <a:ext cx="10801199" cy="1586205"/>
          </a:xfrm>
        </p:spPr>
        <p:txBody>
          <a:bodyPr lIns="0" anchor="b">
            <a:noAutofit/>
          </a:bodyPr>
          <a:lstStyle>
            <a:lvl1pPr>
              <a:defRPr sz="5400">
                <a:solidFill>
                  <a:schemeClr val="bg1"/>
                </a:solidFill>
              </a:defRPr>
            </a:lvl1pPr>
          </a:lstStyle>
          <a:p>
            <a:r>
              <a:rPr lang="en-US" dirty="0"/>
              <a:t>Page Break.</a:t>
            </a:r>
            <a:br>
              <a:rPr lang="en-US" dirty="0"/>
            </a:br>
            <a:r>
              <a:rPr lang="en-US" dirty="0"/>
              <a:t>Header goes here.</a:t>
            </a:r>
            <a:endParaRPr lang="en-MY" dirty="0"/>
          </a:p>
        </p:txBody>
      </p:sp>
      <p:sp>
        <p:nvSpPr>
          <p:cNvPr id="8" name="Text Placeholder 2">
            <a:extLst>
              <a:ext uri="{FF2B5EF4-FFF2-40B4-BE49-F238E27FC236}">
                <a16:creationId xmlns:a16="http://schemas.microsoft.com/office/drawing/2014/main" id="{DB9D1B5D-7EC9-4DB4-815F-EFC4571A2420}"/>
              </a:ext>
            </a:extLst>
          </p:cNvPr>
          <p:cNvSpPr txBox="1">
            <a:spLocks/>
          </p:cNvSpPr>
          <p:nvPr userDrawn="1"/>
        </p:nvSpPr>
        <p:spPr>
          <a:xfrm>
            <a:off x="838200" y="3734065"/>
            <a:ext cx="10515600"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800" kern="1200">
                <a:solidFill>
                  <a:schemeClr val="accent2"/>
                </a:solidFill>
                <a:latin typeface="+mn-lt"/>
                <a:ea typeface="+mn-ea"/>
                <a:cs typeface="+mn-cs"/>
              </a:defRPr>
            </a:lvl1pPr>
            <a:lvl2pPr marL="342892" indent="0" algn="l" defTabSz="914400" rtl="0" eaLnBrk="1" latinLnBrk="0" hangingPunct="1">
              <a:lnSpc>
                <a:spcPct val="90000"/>
              </a:lnSpc>
              <a:spcBef>
                <a:spcPts val="500"/>
              </a:spcBef>
              <a:buFont typeface="Arial" panose="020B0604020202020204" pitchFamily="34" charset="0"/>
              <a:buNone/>
              <a:defRPr sz="1500" kern="1200">
                <a:solidFill>
                  <a:schemeClr val="tx1">
                    <a:tint val="75000"/>
                  </a:schemeClr>
                </a:solidFill>
                <a:latin typeface="+mn-lt"/>
                <a:ea typeface="+mn-ea"/>
                <a:cs typeface="+mn-cs"/>
              </a:defRPr>
            </a:lvl2pPr>
            <a:lvl3pPr marL="685783" indent="0" algn="l" defTabSz="914400" rtl="0" eaLnBrk="1" latinLnBrk="0" hangingPunct="1">
              <a:lnSpc>
                <a:spcPct val="90000"/>
              </a:lnSpc>
              <a:spcBef>
                <a:spcPts val="500"/>
              </a:spcBef>
              <a:buFont typeface="Arial" panose="020B0604020202020204" pitchFamily="34" charset="0"/>
              <a:buNone/>
              <a:defRPr sz="1350" kern="1200">
                <a:solidFill>
                  <a:schemeClr val="tx1">
                    <a:tint val="75000"/>
                  </a:schemeClr>
                </a:solidFill>
                <a:latin typeface="+mn-lt"/>
                <a:ea typeface="+mn-ea"/>
                <a:cs typeface="+mn-cs"/>
              </a:defRPr>
            </a:lvl3pPr>
            <a:lvl4pPr marL="1028675"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4pPr>
            <a:lvl5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5pPr>
            <a:lvl6pPr marL="1714457"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6pPr>
            <a:lvl7pPr marL="2057348"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7pPr>
            <a:lvl8pPr marL="2400240"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8pPr>
            <a:lvl9pPr marL="2743132"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MY" sz="3800" b="0" i="0" u="none" strike="noStrike" kern="1200" cap="none" spc="0" normalizeH="0" baseline="0" noProof="0" dirty="0">
              <a:ln>
                <a:noFill/>
              </a:ln>
              <a:solidFill>
                <a:schemeClr val="accent2"/>
              </a:solidFill>
              <a:effectLst/>
              <a:uLnTx/>
              <a:uFillTx/>
              <a:latin typeface="Georgia" panose="02040502050405020303"/>
              <a:ea typeface="+mn-ea"/>
              <a:cs typeface="+mn-cs"/>
            </a:endParaRPr>
          </a:p>
        </p:txBody>
      </p:sp>
      <p:sp>
        <p:nvSpPr>
          <p:cNvPr id="10" name="Text Placeholder 9">
            <a:extLst>
              <a:ext uri="{FF2B5EF4-FFF2-40B4-BE49-F238E27FC236}">
                <a16:creationId xmlns:a16="http://schemas.microsoft.com/office/drawing/2014/main" id="{9ABFA468-0956-439C-8BF1-09C391693C13}"/>
              </a:ext>
            </a:extLst>
          </p:cNvPr>
          <p:cNvSpPr>
            <a:spLocks noGrp="1"/>
          </p:cNvSpPr>
          <p:nvPr>
            <p:ph type="body" sz="quarter" idx="10" hasCustomPrompt="1"/>
          </p:nvPr>
        </p:nvSpPr>
        <p:spPr>
          <a:xfrm>
            <a:off x="695400" y="3644901"/>
            <a:ext cx="10801195" cy="1584325"/>
          </a:xfrm>
        </p:spPr>
        <p:txBody>
          <a:bodyPr lIns="0">
            <a:normAutofit/>
          </a:bodyPr>
          <a:lstStyle>
            <a:lvl1pPr marL="0" indent="0">
              <a:buNone/>
              <a:defRPr sz="3800">
                <a:solidFill>
                  <a:schemeClr val="accent2"/>
                </a:solidFill>
              </a:defRPr>
            </a:lvl1pPr>
          </a:lstStyle>
          <a:p>
            <a:pPr lvl="0"/>
            <a:r>
              <a:rPr lang="en-US" dirty="0"/>
              <a:t>Click to add text</a:t>
            </a:r>
            <a:endParaRPr lang="en-MY" dirty="0"/>
          </a:p>
        </p:txBody>
      </p:sp>
      <p:sp>
        <p:nvSpPr>
          <p:cNvPr id="12" name="TextBox 11">
            <a:extLst>
              <a:ext uri="{FF2B5EF4-FFF2-40B4-BE49-F238E27FC236}">
                <a16:creationId xmlns:a16="http://schemas.microsoft.com/office/drawing/2014/main" id="{80914145-9EA5-4C93-87E5-337E54987547}"/>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bg1"/>
                </a:solidFill>
                <a:latin typeface="georgia" charset="0"/>
              </a:rPr>
              <a:t>Khazanah</a:t>
            </a:r>
            <a:r>
              <a:rPr lang="en-US" sz="900" baseline="0" dirty="0">
                <a:solidFill>
                  <a:schemeClr val="bg1"/>
                </a:solidFill>
                <a:latin typeface="georgia" charset="0"/>
              </a:rPr>
              <a:t> Research Institute</a:t>
            </a:r>
          </a:p>
        </p:txBody>
      </p:sp>
      <p:sp>
        <p:nvSpPr>
          <p:cNvPr id="13" name="Slide Number Placeholder 9">
            <a:extLst>
              <a:ext uri="{FF2B5EF4-FFF2-40B4-BE49-F238E27FC236}">
                <a16:creationId xmlns:a16="http://schemas.microsoft.com/office/drawing/2014/main" id="{F343BFF6-CA91-4F49-B130-B24D095D7601}"/>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bg1"/>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2945662546"/>
      </p:ext>
    </p:extLst>
  </p:cSld>
  <p:clrMapOvr>
    <a:masterClrMapping/>
  </p:clrMapOvr>
  <p:extLst>
    <p:ext uri="{DCECCB84-F9BA-43D5-87BE-67443E8EF086}">
      <p15:sldGuideLst xmlns:p15="http://schemas.microsoft.com/office/powerpoint/2012/main">
        <p15:guide id="1" pos="513" userDrawn="1">
          <p15:clr>
            <a:srgbClr val="FBAE40"/>
          </p15:clr>
        </p15:guide>
        <p15:guide id="2" orient="horz" pos="2160" userDrawn="1">
          <p15:clr>
            <a:srgbClr val="FBAE40"/>
          </p15:clr>
        </p15:guide>
        <p15:guide id="3" pos="7167"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age Break - Grey">
    <p:bg>
      <p:bgPr>
        <a:solidFill>
          <a:srgbClr val="3B3838"/>
        </a:solidFill>
        <a:effectLst/>
      </p:bgPr>
    </p:bg>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DB9D1B5D-7EC9-4DB4-815F-EFC4571A2420}"/>
              </a:ext>
            </a:extLst>
          </p:cNvPr>
          <p:cNvSpPr txBox="1">
            <a:spLocks/>
          </p:cNvSpPr>
          <p:nvPr userDrawn="1"/>
        </p:nvSpPr>
        <p:spPr>
          <a:xfrm>
            <a:off x="838200" y="3734065"/>
            <a:ext cx="10515600"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800" kern="1200">
                <a:solidFill>
                  <a:schemeClr val="accent2"/>
                </a:solidFill>
                <a:latin typeface="+mn-lt"/>
                <a:ea typeface="+mn-ea"/>
                <a:cs typeface="+mn-cs"/>
              </a:defRPr>
            </a:lvl1pPr>
            <a:lvl2pPr marL="342892" indent="0" algn="l" defTabSz="914400" rtl="0" eaLnBrk="1" latinLnBrk="0" hangingPunct="1">
              <a:lnSpc>
                <a:spcPct val="90000"/>
              </a:lnSpc>
              <a:spcBef>
                <a:spcPts val="500"/>
              </a:spcBef>
              <a:buFont typeface="Arial" panose="020B0604020202020204" pitchFamily="34" charset="0"/>
              <a:buNone/>
              <a:defRPr sz="1500" kern="1200">
                <a:solidFill>
                  <a:schemeClr val="tx1">
                    <a:tint val="75000"/>
                  </a:schemeClr>
                </a:solidFill>
                <a:latin typeface="+mn-lt"/>
                <a:ea typeface="+mn-ea"/>
                <a:cs typeface="+mn-cs"/>
              </a:defRPr>
            </a:lvl2pPr>
            <a:lvl3pPr marL="685783" indent="0" algn="l" defTabSz="914400" rtl="0" eaLnBrk="1" latinLnBrk="0" hangingPunct="1">
              <a:lnSpc>
                <a:spcPct val="90000"/>
              </a:lnSpc>
              <a:spcBef>
                <a:spcPts val="500"/>
              </a:spcBef>
              <a:buFont typeface="Arial" panose="020B0604020202020204" pitchFamily="34" charset="0"/>
              <a:buNone/>
              <a:defRPr sz="1350" kern="1200">
                <a:solidFill>
                  <a:schemeClr val="tx1">
                    <a:tint val="75000"/>
                  </a:schemeClr>
                </a:solidFill>
                <a:latin typeface="+mn-lt"/>
                <a:ea typeface="+mn-ea"/>
                <a:cs typeface="+mn-cs"/>
              </a:defRPr>
            </a:lvl3pPr>
            <a:lvl4pPr marL="1028675"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4pPr>
            <a:lvl5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5pPr>
            <a:lvl6pPr marL="1714457"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6pPr>
            <a:lvl7pPr marL="2057348"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7pPr>
            <a:lvl8pPr marL="2400240"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8pPr>
            <a:lvl9pPr marL="2743132" indent="0" algn="l" defTabSz="914400" rtl="0" eaLnBrk="1" latinLnBrk="0" hangingPunct="1">
              <a:lnSpc>
                <a:spcPct val="90000"/>
              </a:lnSpc>
              <a:spcBef>
                <a:spcPts val="500"/>
              </a:spcBef>
              <a:buFont typeface="Arial" panose="020B0604020202020204" pitchFamily="34" charset="0"/>
              <a:buNone/>
              <a:defRPr sz="12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MY" sz="3800" b="0" i="0" u="none" strike="noStrike" kern="1200" cap="none" spc="0" normalizeH="0" baseline="0" noProof="0" dirty="0">
              <a:ln>
                <a:noFill/>
              </a:ln>
              <a:solidFill>
                <a:schemeClr val="accent2"/>
              </a:solidFill>
              <a:effectLst/>
              <a:uLnTx/>
              <a:uFillTx/>
              <a:latin typeface="Georgia" panose="02040502050405020303"/>
              <a:ea typeface="+mn-ea"/>
              <a:cs typeface="+mn-cs"/>
            </a:endParaRPr>
          </a:p>
        </p:txBody>
      </p:sp>
      <p:sp>
        <p:nvSpPr>
          <p:cNvPr id="12" name="Title 1">
            <a:extLst>
              <a:ext uri="{FF2B5EF4-FFF2-40B4-BE49-F238E27FC236}">
                <a16:creationId xmlns:a16="http://schemas.microsoft.com/office/drawing/2014/main" id="{874D9471-743F-4BDB-988F-7D82053F0F4B}"/>
              </a:ext>
            </a:extLst>
          </p:cNvPr>
          <p:cNvSpPr>
            <a:spLocks noGrp="1"/>
          </p:cNvSpPr>
          <p:nvPr>
            <p:ph type="title" hasCustomPrompt="1"/>
          </p:nvPr>
        </p:nvSpPr>
        <p:spPr>
          <a:xfrm>
            <a:off x="695400" y="1844824"/>
            <a:ext cx="10801199" cy="1586205"/>
          </a:xfrm>
        </p:spPr>
        <p:txBody>
          <a:bodyPr lIns="0" anchor="b">
            <a:noAutofit/>
          </a:bodyPr>
          <a:lstStyle>
            <a:lvl1pPr>
              <a:defRPr sz="5400">
                <a:solidFill>
                  <a:schemeClr val="bg1"/>
                </a:solidFill>
              </a:defRPr>
            </a:lvl1pPr>
          </a:lstStyle>
          <a:p>
            <a:r>
              <a:rPr lang="en-US" dirty="0"/>
              <a:t>Page Break.</a:t>
            </a:r>
            <a:br>
              <a:rPr lang="en-US" dirty="0"/>
            </a:br>
            <a:r>
              <a:rPr lang="en-US" dirty="0"/>
              <a:t>Header goes here.</a:t>
            </a:r>
            <a:endParaRPr lang="en-MY" dirty="0"/>
          </a:p>
        </p:txBody>
      </p:sp>
      <p:sp>
        <p:nvSpPr>
          <p:cNvPr id="13" name="Text Placeholder 9">
            <a:extLst>
              <a:ext uri="{FF2B5EF4-FFF2-40B4-BE49-F238E27FC236}">
                <a16:creationId xmlns:a16="http://schemas.microsoft.com/office/drawing/2014/main" id="{45C991EA-35B9-4532-9668-6FAEC10A9E28}"/>
              </a:ext>
            </a:extLst>
          </p:cNvPr>
          <p:cNvSpPr>
            <a:spLocks noGrp="1"/>
          </p:cNvSpPr>
          <p:nvPr>
            <p:ph type="body" sz="quarter" idx="10" hasCustomPrompt="1"/>
          </p:nvPr>
        </p:nvSpPr>
        <p:spPr>
          <a:xfrm>
            <a:off x="695400" y="3644901"/>
            <a:ext cx="10801195" cy="1584325"/>
          </a:xfrm>
        </p:spPr>
        <p:txBody>
          <a:bodyPr lIns="0">
            <a:normAutofit/>
          </a:bodyPr>
          <a:lstStyle>
            <a:lvl1pPr marL="0" indent="0">
              <a:buNone/>
              <a:defRPr sz="3800">
                <a:solidFill>
                  <a:schemeClr val="accent2"/>
                </a:solidFill>
              </a:defRPr>
            </a:lvl1pPr>
          </a:lstStyle>
          <a:p>
            <a:pPr lvl="0"/>
            <a:r>
              <a:rPr lang="en-US" dirty="0"/>
              <a:t>Click to add text</a:t>
            </a:r>
            <a:endParaRPr lang="en-MY" dirty="0"/>
          </a:p>
        </p:txBody>
      </p:sp>
      <p:sp>
        <p:nvSpPr>
          <p:cNvPr id="6" name="TextBox 5">
            <a:extLst>
              <a:ext uri="{FF2B5EF4-FFF2-40B4-BE49-F238E27FC236}">
                <a16:creationId xmlns:a16="http://schemas.microsoft.com/office/drawing/2014/main" id="{C54B4AAF-9A91-4EC4-BA72-82136CE6253A}"/>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bg1"/>
                </a:solidFill>
                <a:latin typeface="georgia" charset="0"/>
              </a:rPr>
              <a:t>Khazanah</a:t>
            </a:r>
            <a:r>
              <a:rPr lang="en-US" sz="900" baseline="0" dirty="0">
                <a:solidFill>
                  <a:schemeClr val="bg1"/>
                </a:solidFill>
                <a:latin typeface="georgia" charset="0"/>
              </a:rPr>
              <a:t> Research Institute</a:t>
            </a:r>
          </a:p>
        </p:txBody>
      </p:sp>
      <p:sp>
        <p:nvSpPr>
          <p:cNvPr id="7" name="Slide Number Placeholder 9">
            <a:extLst>
              <a:ext uri="{FF2B5EF4-FFF2-40B4-BE49-F238E27FC236}">
                <a16:creationId xmlns:a16="http://schemas.microsoft.com/office/drawing/2014/main" id="{8C7015A9-5015-44D3-98CD-4ECB3661A64F}"/>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bg1"/>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1786036671"/>
      </p:ext>
    </p:extLst>
  </p:cSld>
  <p:clrMapOvr>
    <a:masterClrMapping/>
  </p:clrMapOvr>
  <p:extLst>
    <p:ext uri="{DCECCB84-F9BA-43D5-87BE-67443E8EF086}">
      <p15:sldGuideLst xmlns:p15="http://schemas.microsoft.com/office/powerpoint/2012/main">
        <p15:guide id="1" pos="513" userDrawn="1">
          <p15:clr>
            <a:srgbClr val="FBAE40"/>
          </p15:clr>
        </p15:guide>
        <p15:guide id="2" orient="horz" pos="2160" userDrawn="1">
          <p15:clr>
            <a:srgbClr val="FBAE40"/>
          </p15:clr>
        </p15:guide>
        <p15:guide id="3" pos="7167"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age Break - Orange">
    <p:bg>
      <p:bgPr>
        <a:solidFill>
          <a:srgbClr val="D34600"/>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0CFC25D-E0E1-4309-9943-F489E06FD5EC}"/>
              </a:ext>
            </a:extLst>
          </p:cNvPr>
          <p:cNvSpPr>
            <a:spLocks noGrp="1"/>
          </p:cNvSpPr>
          <p:nvPr>
            <p:ph type="title" hasCustomPrompt="1"/>
          </p:nvPr>
        </p:nvSpPr>
        <p:spPr>
          <a:xfrm>
            <a:off x="695400" y="1844824"/>
            <a:ext cx="10801199" cy="1586205"/>
          </a:xfrm>
        </p:spPr>
        <p:txBody>
          <a:bodyPr lIns="0" anchor="b">
            <a:noAutofit/>
          </a:bodyPr>
          <a:lstStyle>
            <a:lvl1pPr>
              <a:defRPr sz="5400">
                <a:solidFill>
                  <a:schemeClr val="bg1"/>
                </a:solidFill>
              </a:defRPr>
            </a:lvl1pPr>
          </a:lstStyle>
          <a:p>
            <a:r>
              <a:rPr lang="en-US" dirty="0"/>
              <a:t>Page Break.</a:t>
            </a:r>
            <a:br>
              <a:rPr lang="en-US" dirty="0"/>
            </a:br>
            <a:r>
              <a:rPr lang="en-US" dirty="0"/>
              <a:t>Header goes here.</a:t>
            </a:r>
            <a:endParaRPr lang="en-MY" dirty="0"/>
          </a:p>
        </p:txBody>
      </p:sp>
      <p:sp>
        <p:nvSpPr>
          <p:cNvPr id="10" name="Text Placeholder 9">
            <a:extLst>
              <a:ext uri="{FF2B5EF4-FFF2-40B4-BE49-F238E27FC236}">
                <a16:creationId xmlns:a16="http://schemas.microsoft.com/office/drawing/2014/main" id="{544453E7-FA53-4D1F-9FDD-9AF103A4963D}"/>
              </a:ext>
            </a:extLst>
          </p:cNvPr>
          <p:cNvSpPr>
            <a:spLocks noGrp="1"/>
          </p:cNvSpPr>
          <p:nvPr>
            <p:ph type="body" sz="quarter" idx="10" hasCustomPrompt="1"/>
          </p:nvPr>
        </p:nvSpPr>
        <p:spPr>
          <a:xfrm>
            <a:off x="695400" y="3644901"/>
            <a:ext cx="10801195" cy="1584325"/>
          </a:xfrm>
        </p:spPr>
        <p:txBody>
          <a:bodyPr lIns="0">
            <a:normAutofit/>
          </a:bodyPr>
          <a:lstStyle>
            <a:lvl1pPr marL="0" indent="0">
              <a:buNone/>
              <a:defRPr sz="3800">
                <a:solidFill>
                  <a:schemeClr val="tx1"/>
                </a:solidFill>
              </a:defRPr>
            </a:lvl1pPr>
          </a:lstStyle>
          <a:p>
            <a:pPr lvl="0"/>
            <a:r>
              <a:rPr lang="en-US" dirty="0"/>
              <a:t>Click to add text</a:t>
            </a:r>
            <a:endParaRPr lang="en-MY" dirty="0"/>
          </a:p>
        </p:txBody>
      </p:sp>
      <p:sp>
        <p:nvSpPr>
          <p:cNvPr id="5" name="TextBox 4">
            <a:extLst>
              <a:ext uri="{FF2B5EF4-FFF2-40B4-BE49-F238E27FC236}">
                <a16:creationId xmlns:a16="http://schemas.microsoft.com/office/drawing/2014/main" id="{77B2CF20-47F9-464F-BD99-30917F0A6791}"/>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bg1"/>
                </a:solidFill>
                <a:latin typeface="georgia" charset="0"/>
              </a:rPr>
              <a:t>Khazanah</a:t>
            </a:r>
            <a:r>
              <a:rPr lang="en-US" sz="900" baseline="0" dirty="0">
                <a:solidFill>
                  <a:schemeClr val="bg1"/>
                </a:solidFill>
                <a:latin typeface="georgia" charset="0"/>
              </a:rPr>
              <a:t> Research Institute</a:t>
            </a:r>
          </a:p>
        </p:txBody>
      </p:sp>
      <p:sp>
        <p:nvSpPr>
          <p:cNvPr id="7" name="Slide Number Placeholder 9">
            <a:extLst>
              <a:ext uri="{FF2B5EF4-FFF2-40B4-BE49-F238E27FC236}">
                <a16:creationId xmlns:a16="http://schemas.microsoft.com/office/drawing/2014/main" id="{6B810292-C52D-4BDF-9CC8-F698F900123D}"/>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bg1"/>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394344084"/>
      </p:ext>
    </p:extLst>
  </p:cSld>
  <p:clrMapOvr>
    <a:masterClrMapping/>
  </p:clrMapOvr>
  <p:extLst>
    <p:ext uri="{DCECCB84-F9BA-43D5-87BE-67443E8EF086}">
      <p15:sldGuideLst xmlns:p15="http://schemas.microsoft.com/office/powerpoint/2012/main">
        <p15:guide id="1" pos="513" userDrawn="1">
          <p15:clr>
            <a:srgbClr val="FBAE40"/>
          </p15:clr>
        </p15:guide>
        <p15:guide id="2" orient="horz" pos="2160" userDrawn="1">
          <p15:clr>
            <a:srgbClr val="FBAE40"/>
          </p15:clr>
        </p15:guide>
        <p15:guide id="3" pos="7167"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age Break - Whit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0CFC25D-E0E1-4309-9943-F489E06FD5EC}"/>
              </a:ext>
            </a:extLst>
          </p:cNvPr>
          <p:cNvSpPr>
            <a:spLocks noGrp="1"/>
          </p:cNvSpPr>
          <p:nvPr>
            <p:ph type="title" hasCustomPrompt="1"/>
          </p:nvPr>
        </p:nvSpPr>
        <p:spPr>
          <a:xfrm>
            <a:off x="695400" y="1844824"/>
            <a:ext cx="10801199" cy="1586205"/>
          </a:xfrm>
        </p:spPr>
        <p:txBody>
          <a:bodyPr lIns="0" anchor="b">
            <a:noAutofit/>
          </a:bodyPr>
          <a:lstStyle>
            <a:lvl1pPr>
              <a:defRPr sz="5400">
                <a:solidFill>
                  <a:schemeClr val="accent1"/>
                </a:solidFill>
              </a:defRPr>
            </a:lvl1pPr>
          </a:lstStyle>
          <a:p>
            <a:r>
              <a:rPr lang="en-US" dirty="0"/>
              <a:t>Page Break.</a:t>
            </a:r>
            <a:br>
              <a:rPr lang="en-US" dirty="0"/>
            </a:br>
            <a:r>
              <a:rPr lang="en-US" dirty="0"/>
              <a:t>Header goes here.</a:t>
            </a:r>
            <a:endParaRPr lang="en-MY" dirty="0"/>
          </a:p>
        </p:txBody>
      </p:sp>
      <p:sp>
        <p:nvSpPr>
          <p:cNvPr id="10" name="Text Placeholder 9">
            <a:extLst>
              <a:ext uri="{FF2B5EF4-FFF2-40B4-BE49-F238E27FC236}">
                <a16:creationId xmlns:a16="http://schemas.microsoft.com/office/drawing/2014/main" id="{544453E7-FA53-4D1F-9FDD-9AF103A4963D}"/>
              </a:ext>
            </a:extLst>
          </p:cNvPr>
          <p:cNvSpPr>
            <a:spLocks noGrp="1"/>
          </p:cNvSpPr>
          <p:nvPr>
            <p:ph type="body" sz="quarter" idx="10" hasCustomPrompt="1"/>
          </p:nvPr>
        </p:nvSpPr>
        <p:spPr>
          <a:xfrm>
            <a:off x="695400" y="3644901"/>
            <a:ext cx="10801195" cy="1584325"/>
          </a:xfrm>
        </p:spPr>
        <p:txBody>
          <a:bodyPr lIns="0">
            <a:normAutofit/>
          </a:bodyPr>
          <a:lstStyle>
            <a:lvl1pPr marL="0" indent="0">
              <a:buNone/>
              <a:defRPr sz="3800">
                <a:solidFill>
                  <a:schemeClr val="accent2"/>
                </a:solidFill>
              </a:defRPr>
            </a:lvl1pPr>
          </a:lstStyle>
          <a:p>
            <a:pPr lvl="0"/>
            <a:r>
              <a:rPr lang="en-US" dirty="0"/>
              <a:t>Click to add text</a:t>
            </a:r>
            <a:endParaRPr lang="en-MY" dirty="0"/>
          </a:p>
        </p:txBody>
      </p:sp>
      <p:sp>
        <p:nvSpPr>
          <p:cNvPr id="5" name="TextBox 4">
            <a:extLst>
              <a:ext uri="{FF2B5EF4-FFF2-40B4-BE49-F238E27FC236}">
                <a16:creationId xmlns:a16="http://schemas.microsoft.com/office/drawing/2014/main" id="{77B2CF20-47F9-464F-BD99-30917F0A6791}"/>
              </a:ext>
            </a:extLst>
          </p:cNvPr>
          <p:cNvSpPr txBox="1"/>
          <p:nvPr userDrawn="1"/>
        </p:nvSpPr>
        <p:spPr>
          <a:xfrm rot="16200000">
            <a:off x="9759344" y="4299673"/>
            <a:ext cx="3804353" cy="184666"/>
          </a:xfrm>
          <a:prstGeom prst="rect">
            <a:avLst/>
          </a:prstGeom>
          <a:noFill/>
        </p:spPr>
        <p:txBody>
          <a:bodyPr wrap="square" bIns="0" rtlCol="0">
            <a:spAutoFit/>
          </a:bodyPr>
          <a:lstStyle/>
          <a:p>
            <a:r>
              <a:rPr lang="en-US" sz="900" baseline="0" dirty="0" err="1">
                <a:solidFill>
                  <a:schemeClr val="accent3"/>
                </a:solidFill>
                <a:latin typeface="georgia" charset="0"/>
              </a:rPr>
              <a:t>Khazanah</a:t>
            </a:r>
            <a:r>
              <a:rPr lang="en-US" sz="900" baseline="0" dirty="0">
                <a:solidFill>
                  <a:schemeClr val="accent3"/>
                </a:solidFill>
                <a:latin typeface="georgia" charset="0"/>
              </a:rPr>
              <a:t> Research Institute</a:t>
            </a:r>
          </a:p>
        </p:txBody>
      </p:sp>
      <p:sp>
        <p:nvSpPr>
          <p:cNvPr id="7" name="Slide Number Placeholder 9">
            <a:extLst>
              <a:ext uri="{FF2B5EF4-FFF2-40B4-BE49-F238E27FC236}">
                <a16:creationId xmlns:a16="http://schemas.microsoft.com/office/drawing/2014/main" id="{6B810292-C52D-4BDF-9CC8-F698F900123D}"/>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accent3"/>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609950097"/>
      </p:ext>
    </p:extLst>
  </p:cSld>
  <p:clrMapOvr>
    <a:masterClrMapping/>
  </p:clrMapOvr>
  <p:extLst>
    <p:ext uri="{DCECCB84-F9BA-43D5-87BE-67443E8EF086}">
      <p15:sldGuideLst xmlns:p15="http://schemas.microsoft.com/office/powerpoint/2012/main">
        <p15:guide id="1" pos="513" userDrawn="1">
          <p15:clr>
            <a:srgbClr val="FBAE40"/>
          </p15:clr>
        </p15:guide>
        <p15:guide id="2" orient="horz" pos="2160" userDrawn="1">
          <p15:clr>
            <a:srgbClr val="FBAE40"/>
          </p15:clr>
        </p15:guide>
        <p15:guide id="3" pos="7167"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6001" y="648001"/>
            <a:ext cx="10465252" cy="1325563"/>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816001" y="1548001"/>
            <a:ext cx="10465252" cy="4610187"/>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9">
            <a:extLst>
              <a:ext uri="{FF2B5EF4-FFF2-40B4-BE49-F238E27FC236}">
                <a16:creationId xmlns:a16="http://schemas.microsoft.com/office/drawing/2014/main" id="{42698345-28BA-4F09-94C4-8B54EC605415}"/>
              </a:ext>
            </a:extLst>
          </p:cNvPr>
          <p:cNvSpPr>
            <a:spLocks noGrp="1"/>
          </p:cNvSpPr>
          <p:nvPr>
            <p:ph type="sldNum" sz="quarter" idx="4"/>
          </p:nvPr>
        </p:nvSpPr>
        <p:spPr>
          <a:xfrm>
            <a:off x="11315113" y="6192000"/>
            <a:ext cx="438741" cy="396000"/>
          </a:xfrm>
          <a:prstGeom prst="rect">
            <a:avLst/>
          </a:prstGeom>
        </p:spPr>
        <p:txBody>
          <a:bodyPr vert="horz" lIns="0" tIns="45720" rIns="0" bIns="45720" rtlCol="0" anchor="ctr"/>
          <a:lstStyle>
            <a:lvl1pPr algn="r">
              <a:defRPr sz="1000">
                <a:solidFill>
                  <a:schemeClr val="accent3"/>
                </a:solidFill>
                <a:latin typeface="Georgia" panose="02040502050405020303" pitchFamily="18" charset="0"/>
                <a:cs typeface="Arial" panose="020B0604020202020204" pitchFamily="34" charset="0"/>
              </a:defRPr>
            </a:lvl1pPr>
          </a:lstStyle>
          <a:p>
            <a:fld id="{CF5EA3AF-3B62-440D-8F35-C9BC5FFC2F94}" type="slidenum">
              <a:rPr lang="en-MY" smtClean="0"/>
              <a:pPr/>
              <a:t>‹#›</a:t>
            </a:fld>
            <a:endParaRPr lang="en-MY" dirty="0"/>
          </a:p>
        </p:txBody>
      </p:sp>
    </p:spTree>
    <p:extLst>
      <p:ext uri="{BB962C8B-B14F-4D97-AF65-F5344CB8AC3E}">
        <p14:creationId xmlns:p14="http://schemas.microsoft.com/office/powerpoint/2010/main" val="561675660"/>
      </p:ext>
    </p:extLst>
  </p:cSld>
  <p:clrMap bg1="lt1" tx1="dk1" bg2="lt2" tx2="dk2" accent1="accent1" accent2="accent2" accent3="accent3" accent4="accent4" accent5="accent5" accent6="accent6" hlink="hlink" folHlink="folHlink"/>
  <p:sldLayoutIdLst>
    <p:sldLayoutId id="2147483673" r:id="rId1"/>
    <p:sldLayoutId id="2147483697" r:id="rId2"/>
    <p:sldLayoutId id="2147483674" r:id="rId3"/>
    <p:sldLayoutId id="2147483692" r:id="rId4"/>
    <p:sldLayoutId id="2147483675" r:id="rId5"/>
    <p:sldLayoutId id="2147483678" r:id="rId6"/>
    <p:sldLayoutId id="2147483679" r:id="rId7"/>
    <p:sldLayoutId id="2147483680" r:id="rId8"/>
    <p:sldLayoutId id="2147483698" r:id="rId9"/>
    <p:sldLayoutId id="2147483686" r:id="rId10"/>
    <p:sldLayoutId id="2147483687" r:id="rId11"/>
    <p:sldLayoutId id="2147483688" r:id="rId12"/>
    <p:sldLayoutId id="2147483699" r:id="rId13"/>
    <p:sldLayoutId id="2147483694" r:id="rId14"/>
    <p:sldLayoutId id="2147483695" r:id="rId15"/>
    <p:sldLayoutId id="2147483696" r:id="rId16"/>
    <p:sldLayoutId id="2147483700" r:id="rId17"/>
    <p:sldLayoutId id="2147483682" r:id="rId18"/>
    <p:sldLayoutId id="2147483690" r:id="rId19"/>
    <p:sldLayoutId id="2147483685" r:id="rId20"/>
    <p:sldLayoutId id="2147483684" r:id="rId21"/>
    <p:sldLayoutId id="2147483691" r:id="rId22"/>
  </p:sldLayoutIdLst>
  <p:hf hdr="0" ftr="0" dt="0"/>
  <p:txStyles>
    <p:titleStyle>
      <a:lvl1pPr algn="l" defTabSz="914400" rtl="0" eaLnBrk="1" latinLnBrk="0" hangingPunct="1">
        <a:lnSpc>
          <a:spcPct val="90000"/>
        </a:lnSpc>
        <a:spcBef>
          <a:spcPct val="0"/>
        </a:spcBef>
        <a:buNone/>
        <a:defRPr sz="4000" kern="1200">
          <a:solidFill>
            <a:schemeClr val="accent1"/>
          </a:solidFill>
          <a:latin typeface="Georgia" panose="02040502050405020303" pitchFamily="18" charset="0"/>
          <a:ea typeface="+mj-ea"/>
          <a:cs typeface="+mj-cs"/>
        </a:defRPr>
      </a:lvl1pPr>
    </p:titleStyle>
    <p:bodyStyle>
      <a:lvl1pPr marL="514350" indent="-514350" algn="l" defTabSz="914400" rtl="0" eaLnBrk="1" latinLnBrk="0" hangingPunct="1">
        <a:lnSpc>
          <a:spcPct val="114000"/>
        </a:lnSpc>
        <a:spcBef>
          <a:spcPts val="1000"/>
        </a:spcBef>
        <a:buFont typeface="+mj-lt"/>
        <a:buAutoNum type="arabicPeriod"/>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4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4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4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microsoft.com/office/2007/relationships/hdphoto" Target="../media/hdphoto1.wdp"/><Relationship Id="rId7" Type="http://schemas.microsoft.com/office/2007/relationships/hdphoto" Target="../media/hdphoto3.wdp"/><Relationship Id="rId12"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10.png"/><Relationship Id="rId11" Type="http://schemas.openxmlformats.org/officeDocument/2006/relationships/image" Target="../media/image12.png"/><Relationship Id="rId5" Type="http://schemas.microsoft.com/office/2007/relationships/hdphoto" Target="../media/hdphoto2.wdp"/><Relationship Id="rId10" Type="http://schemas.openxmlformats.org/officeDocument/2006/relationships/hyperlink" Target="http://www.facebook.com/KRInstitute/" TargetMode="External"/><Relationship Id="rId4" Type="http://schemas.openxmlformats.org/officeDocument/2006/relationships/image" Target="../media/image9.png"/><Relationship Id="rId9" Type="http://schemas.microsoft.com/office/2007/relationships/hdphoto" Target="../media/hdphoto4.wd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F295C1-1BB5-4178-B802-4B1CE593AC4A}"/>
              </a:ext>
            </a:extLst>
          </p:cNvPr>
          <p:cNvSpPr>
            <a:spLocks noGrp="1"/>
          </p:cNvSpPr>
          <p:nvPr>
            <p:ph type="body" idx="13"/>
          </p:nvPr>
        </p:nvSpPr>
        <p:spPr/>
        <p:txBody>
          <a:bodyPr/>
          <a:lstStyle/>
          <a:p>
            <a:r>
              <a:rPr lang="en-MY" b="1" dirty="0"/>
              <a:t>Warwick-CELIOS Workshop on JET</a:t>
            </a:r>
          </a:p>
          <a:p>
            <a:r>
              <a:rPr lang="en-MY" dirty="0"/>
              <a:t>Date: 11 February 2026</a:t>
            </a:r>
          </a:p>
          <a:p>
            <a:r>
              <a:rPr lang="en-MY" dirty="0"/>
              <a:t>Venue: Ashley Wahid, Jakarta</a:t>
            </a:r>
          </a:p>
        </p:txBody>
      </p:sp>
      <p:sp>
        <p:nvSpPr>
          <p:cNvPr id="3" name="Title 2">
            <a:extLst>
              <a:ext uri="{FF2B5EF4-FFF2-40B4-BE49-F238E27FC236}">
                <a16:creationId xmlns:a16="http://schemas.microsoft.com/office/drawing/2014/main" id="{8DF82C1B-7DD8-4677-B7F1-CB7C8B056193}"/>
              </a:ext>
            </a:extLst>
          </p:cNvPr>
          <p:cNvSpPr>
            <a:spLocks noGrp="1"/>
          </p:cNvSpPr>
          <p:nvPr>
            <p:ph type="title"/>
          </p:nvPr>
        </p:nvSpPr>
        <p:spPr/>
        <p:txBody>
          <a:bodyPr/>
          <a:lstStyle/>
          <a:p>
            <a:r>
              <a:rPr lang="en-MY" dirty="0"/>
              <a:t>The EU’s Carbon Border Adjustment Mechanism (CBAM):</a:t>
            </a:r>
            <a:br>
              <a:rPr lang="en-MY" dirty="0"/>
            </a:br>
            <a:r>
              <a:rPr lang="en-MY" dirty="0"/>
              <a:t>Polluter gets Paid, Rentier Subsidies </a:t>
            </a:r>
            <a:br>
              <a:rPr lang="en-MY" dirty="0"/>
            </a:br>
            <a:r>
              <a:rPr lang="en-MY" dirty="0" err="1">
                <a:solidFill>
                  <a:schemeClr val="accent2"/>
                </a:solidFill>
              </a:rPr>
              <a:t>Korupsi</a:t>
            </a:r>
            <a:r>
              <a:rPr lang="en-MY" dirty="0">
                <a:solidFill>
                  <a:schemeClr val="accent2"/>
                </a:solidFill>
              </a:rPr>
              <a:t> </a:t>
            </a:r>
            <a:r>
              <a:rPr lang="en-MY" dirty="0" err="1">
                <a:solidFill>
                  <a:schemeClr val="accent2"/>
                </a:solidFill>
              </a:rPr>
              <a:t>Kolusi</a:t>
            </a:r>
            <a:r>
              <a:rPr lang="en-MY" dirty="0">
                <a:solidFill>
                  <a:schemeClr val="accent2"/>
                </a:solidFill>
              </a:rPr>
              <a:t> </a:t>
            </a:r>
            <a:r>
              <a:rPr lang="en-MY" dirty="0" err="1">
                <a:solidFill>
                  <a:schemeClr val="accent2"/>
                </a:solidFill>
              </a:rPr>
              <a:t>Kronisme</a:t>
            </a:r>
            <a:r>
              <a:rPr lang="en-MY" dirty="0">
                <a:solidFill>
                  <a:schemeClr val="accent2"/>
                </a:solidFill>
              </a:rPr>
              <a:t> ala Europe</a:t>
            </a:r>
            <a:endParaRPr lang="en-GB" dirty="0">
              <a:solidFill>
                <a:schemeClr val="accent2"/>
              </a:solidFill>
            </a:endParaRPr>
          </a:p>
        </p:txBody>
      </p:sp>
      <p:sp>
        <p:nvSpPr>
          <p:cNvPr id="4" name="Text Placeholder 3">
            <a:extLst>
              <a:ext uri="{FF2B5EF4-FFF2-40B4-BE49-F238E27FC236}">
                <a16:creationId xmlns:a16="http://schemas.microsoft.com/office/drawing/2014/main" id="{1B885860-77B9-4FAC-AAEE-DE025FFE4AD7}"/>
              </a:ext>
            </a:extLst>
          </p:cNvPr>
          <p:cNvSpPr>
            <a:spLocks noGrp="1"/>
          </p:cNvSpPr>
          <p:nvPr>
            <p:ph type="body" idx="14"/>
          </p:nvPr>
        </p:nvSpPr>
        <p:spPr>
          <a:xfrm>
            <a:off x="695400" y="4221088"/>
            <a:ext cx="10794700" cy="988216"/>
          </a:xfrm>
        </p:spPr>
        <p:txBody>
          <a:bodyPr/>
          <a:lstStyle/>
          <a:p>
            <a:r>
              <a:rPr lang="en-US" dirty="0"/>
              <a:t>Yin Shao Loong</a:t>
            </a:r>
          </a:p>
        </p:txBody>
      </p:sp>
    </p:spTree>
    <p:extLst>
      <p:ext uri="{BB962C8B-B14F-4D97-AF65-F5344CB8AC3E}">
        <p14:creationId xmlns:p14="http://schemas.microsoft.com/office/powerpoint/2010/main" val="3311999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0E0D90-CA64-ADEC-2EAD-77C5903D71E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DB7FBBC-A185-2F75-80AF-FD9CFB30A308}"/>
              </a:ext>
            </a:extLst>
          </p:cNvPr>
          <p:cNvSpPr>
            <a:spLocks noGrp="1"/>
          </p:cNvSpPr>
          <p:nvPr>
            <p:ph type="body" sz="quarter" idx="19"/>
          </p:nvPr>
        </p:nvSpPr>
        <p:spPr/>
        <p:txBody>
          <a:bodyPr/>
          <a:lstStyle/>
          <a:p>
            <a:pPr marL="285750" indent="-285750">
              <a:buFont typeface="Arial" panose="020B0604020202020204" pitchFamily="34" charset="0"/>
              <a:buChar char="•"/>
            </a:pPr>
            <a:r>
              <a:rPr lang="en-MY" sz="1800" dirty="0"/>
              <a:t>Faced with a carbon price, Europe’s high emission industries threatened to leave or complained that paying the price would make their products uncompetitive versus imports from countries with lower environmental standards. They call this hypothetical divestment risk, </a:t>
            </a:r>
            <a:r>
              <a:rPr lang="en-MY" sz="1800" b="1" dirty="0"/>
              <a:t>‘carbon leakage’</a:t>
            </a:r>
            <a:r>
              <a:rPr lang="en-MY" sz="1800" dirty="0"/>
              <a:t>.</a:t>
            </a:r>
          </a:p>
          <a:p>
            <a:pPr marL="285750" indent="-285750">
              <a:buFont typeface="Arial" panose="020B0604020202020204" pitchFamily="34" charset="0"/>
              <a:buChar char="•"/>
            </a:pPr>
            <a:r>
              <a:rPr lang="en-MY" sz="1800" b="1" dirty="0"/>
              <a:t>Carbon leakage measures pre-date the CBAM</a:t>
            </a:r>
            <a:r>
              <a:rPr lang="en-MY" sz="1800" dirty="0"/>
              <a:t>. Under the ETS free pollution allocations were created to entice industries who claimed hypothetical risk to instead stay.</a:t>
            </a:r>
          </a:p>
          <a:p>
            <a:pPr marL="285750" indent="-285750">
              <a:buFont typeface="Arial" panose="020B0604020202020204" pitchFamily="34" charset="0"/>
              <a:buChar char="•"/>
            </a:pPr>
            <a:r>
              <a:rPr lang="en-MY" sz="1800" dirty="0"/>
              <a:t>More than 150 sectors, representing more than 97% of industrial emissions, were deemed to be at risk of ‘carbon leakage’ and thus eligible for free pollution permits.</a:t>
            </a:r>
          </a:p>
          <a:p>
            <a:pPr marL="285750" indent="-285750">
              <a:buFont typeface="Arial" panose="020B0604020202020204" pitchFamily="34" charset="0"/>
              <a:buChar char="•"/>
            </a:pPr>
            <a:r>
              <a:rPr lang="en-MY" sz="1800" dirty="0"/>
              <a:t>The ETS is supposed to be a ‘polluter pays’ system. Pay to discourage pollution. However, </a:t>
            </a:r>
            <a:r>
              <a:rPr lang="en-MY" sz="1800" dirty="0">
                <a:solidFill>
                  <a:schemeClr val="accent2"/>
                </a:solidFill>
              </a:rPr>
              <a:t>lobbyists</a:t>
            </a:r>
            <a:r>
              <a:rPr lang="en-MY" sz="1800" dirty="0"/>
              <a:t> profited industry.</a:t>
            </a:r>
          </a:p>
          <a:p>
            <a:pPr marL="285750" indent="-285750">
              <a:buFont typeface="Arial" panose="020B0604020202020204" pitchFamily="34" charset="0"/>
              <a:buChar char="•"/>
            </a:pPr>
            <a:r>
              <a:rPr lang="en-MY" sz="1800" dirty="0"/>
              <a:t>The </a:t>
            </a:r>
            <a:r>
              <a:rPr lang="en-MY" sz="1800" b="1" dirty="0">
                <a:solidFill>
                  <a:schemeClr val="accent2"/>
                </a:solidFill>
              </a:rPr>
              <a:t>ETS paid more to industry</a:t>
            </a:r>
            <a:r>
              <a:rPr lang="en-MY" sz="1800" dirty="0"/>
              <a:t> than it took in. From 2013-2021: EU Member states earned €88.5 billion, but industry received </a:t>
            </a:r>
            <a:r>
              <a:rPr lang="en-MY" sz="1800" b="1" dirty="0">
                <a:solidFill>
                  <a:schemeClr val="accent2"/>
                </a:solidFill>
              </a:rPr>
              <a:t>€98.5 billion in free pollution permits</a:t>
            </a:r>
            <a:r>
              <a:rPr lang="en-MY" sz="1800" dirty="0"/>
              <a:t>!</a:t>
            </a:r>
          </a:p>
          <a:p>
            <a:pPr marL="285750" indent="-285750">
              <a:buFont typeface="Arial" panose="020B0604020202020204" pitchFamily="34" charset="0"/>
              <a:buChar char="•"/>
            </a:pPr>
            <a:r>
              <a:rPr lang="en-MY" sz="1800" dirty="0"/>
              <a:t>Free allowances suppressed the effective carbon price from €14/tonne to €6/tonne.</a:t>
            </a:r>
          </a:p>
          <a:p>
            <a:pPr marL="285750" indent="-285750">
              <a:buFont typeface="Arial" panose="020B0604020202020204" pitchFamily="34" charset="0"/>
              <a:buChar char="•"/>
            </a:pPr>
            <a:r>
              <a:rPr lang="en-MY" sz="1800" dirty="0"/>
              <a:t>For every Euro spent </a:t>
            </a:r>
            <a:r>
              <a:rPr lang="en-MY" sz="1800" dirty="0">
                <a:solidFill>
                  <a:schemeClr val="accent2"/>
                </a:solidFill>
              </a:rPr>
              <a:t>lobbying</a:t>
            </a:r>
            <a:r>
              <a:rPr lang="en-MY" sz="1800" dirty="0"/>
              <a:t>, firms gained €1 to €4.60 in free pollution allowances.</a:t>
            </a:r>
          </a:p>
          <a:p>
            <a:pPr marL="285750" indent="-285750">
              <a:buFont typeface="Arial" panose="020B0604020202020204" pitchFamily="34" charset="0"/>
              <a:buChar char="•"/>
            </a:pPr>
            <a:endParaRPr lang="en-MY" sz="1800" dirty="0"/>
          </a:p>
        </p:txBody>
      </p:sp>
      <p:sp>
        <p:nvSpPr>
          <p:cNvPr id="3" name="Title 2">
            <a:extLst>
              <a:ext uri="{FF2B5EF4-FFF2-40B4-BE49-F238E27FC236}">
                <a16:creationId xmlns:a16="http://schemas.microsoft.com/office/drawing/2014/main" id="{544DAF7C-6736-336E-B485-BB102FFA964D}"/>
              </a:ext>
            </a:extLst>
          </p:cNvPr>
          <p:cNvSpPr>
            <a:spLocks noGrp="1"/>
          </p:cNvSpPr>
          <p:nvPr>
            <p:ph type="title"/>
          </p:nvPr>
        </p:nvSpPr>
        <p:spPr/>
        <p:txBody>
          <a:bodyPr/>
          <a:lstStyle/>
          <a:p>
            <a:r>
              <a:rPr lang="en-MY" dirty="0"/>
              <a:t>The scandal at the heart of the ETS</a:t>
            </a:r>
          </a:p>
        </p:txBody>
      </p:sp>
      <p:sp>
        <p:nvSpPr>
          <p:cNvPr id="4" name="Text Placeholder 3">
            <a:extLst>
              <a:ext uri="{FF2B5EF4-FFF2-40B4-BE49-F238E27FC236}">
                <a16:creationId xmlns:a16="http://schemas.microsoft.com/office/drawing/2014/main" id="{6FD09ED8-4E61-0DA3-FBC9-F32F2708DB89}"/>
              </a:ext>
            </a:extLst>
          </p:cNvPr>
          <p:cNvSpPr>
            <a:spLocks noGrp="1"/>
          </p:cNvSpPr>
          <p:nvPr>
            <p:ph type="body" sz="half" idx="15"/>
          </p:nvPr>
        </p:nvSpPr>
        <p:spPr/>
        <p:txBody>
          <a:bodyPr/>
          <a:lstStyle/>
          <a:p>
            <a:r>
              <a:rPr lang="en-MY" dirty="0"/>
              <a:t>Source: Carbon Market Watch (2015); WWF (2022); Winkler (2022).</a:t>
            </a:r>
          </a:p>
        </p:txBody>
      </p:sp>
      <p:sp>
        <p:nvSpPr>
          <p:cNvPr id="5" name="Slide Number Placeholder 4">
            <a:extLst>
              <a:ext uri="{FF2B5EF4-FFF2-40B4-BE49-F238E27FC236}">
                <a16:creationId xmlns:a16="http://schemas.microsoft.com/office/drawing/2014/main" id="{EB13506B-C0A7-7EB8-38EF-7542121D772B}"/>
              </a:ext>
            </a:extLst>
          </p:cNvPr>
          <p:cNvSpPr>
            <a:spLocks noGrp="1"/>
          </p:cNvSpPr>
          <p:nvPr>
            <p:ph type="sldNum" sz="quarter" idx="4"/>
          </p:nvPr>
        </p:nvSpPr>
        <p:spPr/>
        <p:txBody>
          <a:bodyPr/>
          <a:lstStyle/>
          <a:p>
            <a:fld id="{CF5EA3AF-3B62-440D-8F35-C9BC5FFC2F94}" type="slidenum">
              <a:rPr lang="en-MY" smtClean="0"/>
              <a:pPr/>
              <a:t>10</a:t>
            </a:fld>
            <a:endParaRPr lang="en-MY" dirty="0"/>
          </a:p>
        </p:txBody>
      </p:sp>
    </p:spTree>
    <p:extLst>
      <p:ext uri="{BB962C8B-B14F-4D97-AF65-F5344CB8AC3E}">
        <p14:creationId xmlns:p14="http://schemas.microsoft.com/office/powerpoint/2010/main" val="3495207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BD48CC-E690-01F4-7BAD-EFF260B8773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EC6F48D-5A8B-E26D-F6BA-A6C1C5C02292}"/>
              </a:ext>
            </a:extLst>
          </p:cNvPr>
          <p:cNvSpPr>
            <a:spLocks noGrp="1"/>
          </p:cNvSpPr>
          <p:nvPr>
            <p:ph type="body" sz="quarter" idx="19"/>
          </p:nvPr>
        </p:nvSpPr>
        <p:spPr>
          <a:xfrm>
            <a:off x="684000" y="1304759"/>
            <a:ext cx="5772040" cy="4212473"/>
          </a:xfrm>
        </p:spPr>
        <p:txBody>
          <a:bodyPr/>
          <a:lstStyle/>
          <a:p>
            <a:pPr marL="285750" indent="-285750">
              <a:buFont typeface="Arial" panose="020B0604020202020204" pitchFamily="34" charset="0"/>
              <a:buChar char="•"/>
            </a:pPr>
            <a:r>
              <a:rPr lang="en-US" sz="1600" dirty="0"/>
              <a:t>Several EU governments even established ETS compensation schemes to direct further subsidies to polluters. </a:t>
            </a:r>
            <a:r>
              <a:rPr lang="en-US" sz="1600" b="1" dirty="0"/>
              <a:t>Germany, Spain and Italy spent over 30 billion Euros in ETS subsidies</a:t>
            </a:r>
            <a:r>
              <a:rPr lang="en-US" sz="1600" dirty="0"/>
              <a:t>.</a:t>
            </a:r>
          </a:p>
          <a:p>
            <a:pPr marL="285750" indent="-285750">
              <a:buFont typeface="Arial" panose="020B0604020202020204" pitchFamily="34" charset="0"/>
              <a:buChar char="•"/>
            </a:pPr>
            <a:r>
              <a:rPr lang="en-US" sz="1600" dirty="0"/>
              <a:t>Under CBAM, Germany continues to provide ETS price hedging subsidies for dirty industries (2024). </a:t>
            </a:r>
            <a:r>
              <a:rPr lang="en-US" sz="1600" b="1" dirty="0"/>
              <a:t>This undermines ‘level playing field’ claims by the EU and could be explored at the WTO</a:t>
            </a:r>
            <a:r>
              <a:rPr lang="en-US" sz="1600" dirty="0"/>
              <a:t>.</a:t>
            </a:r>
          </a:p>
          <a:p>
            <a:pPr marL="285750" indent="-285750">
              <a:buFont typeface="Arial" panose="020B0604020202020204" pitchFamily="34" charset="0"/>
              <a:buChar char="•"/>
            </a:pPr>
            <a:r>
              <a:rPr lang="en-US" sz="1600" dirty="0"/>
              <a:t>EU Member States were estimated to have spent only 58% of their ETS earnings on climate action. Lax rules on ETS reporting mean that the money trail is hard to follow. The remainder was spent on supporting coal, gas, ETS carbon price compensation, diesel cars, high-carbon bioenergy, and fossil fuel heating systems. Over 18% of ETS revenue went towards general government spending.</a:t>
            </a:r>
          </a:p>
        </p:txBody>
      </p:sp>
      <p:sp>
        <p:nvSpPr>
          <p:cNvPr id="3" name="Title 2">
            <a:extLst>
              <a:ext uri="{FF2B5EF4-FFF2-40B4-BE49-F238E27FC236}">
                <a16:creationId xmlns:a16="http://schemas.microsoft.com/office/drawing/2014/main" id="{6623B7F4-6F29-3D3D-4F99-491BE9128E5E}"/>
              </a:ext>
            </a:extLst>
          </p:cNvPr>
          <p:cNvSpPr>
            <a:spLocks noGrp="1"/>
          </p:cNvSpPr>
          <p:nvPr>
            <p:ph type="title"/>
          </p:nvPr>
        </p:nvSpPr>
        <p:spPr/>
        <p:txBody>
          <a:bodyPr/>
          <a:lstStyle/>
          <a:p>
            <a:r>
              <a:rPr lang="en-MY" dirty="0"/>
              <a:t>ETS subsidies</a:t>
            </a:r>
          </a:p>
        </p:txBody>
      </p:sp>
      <p:sp>
        <p:nvSpPr>
          <p:cNvPr id="4" name="Text Placeholder 3">
            <a:extLst>
              <a:ext uri="{FF2B5EF4-FFF2-40B4-BE49-F238E27FC236}">
                <a16:creationId xmlns:a16="http://schemas.microsoft.com/office/drawing/2014/main" id="{483DA418-04DF-94E0-575C-3B9FE8D0F395}"/>
              </a:ext>
            </a:extLst>
          </p:cNvPr>
          <p:cNvSpPr>
            <a:spLocks noGrp="1"/>
          </p:cNvSpPr>
          <p:nvPr>
            <p:ph type="body" sz="half" idx="15"/>
          </p:nvPr>
        </p:nvSpPr>
        <p:spPr/>
        <p:txBody>
          <a:bodyPr/>
          <a:lstStyle/>
          <a:p>
            <a:r>
              <a:rPr lang="en-MY" dirty="0"/>
              <a:t>Source: WWF (2022).</a:t>
            </a:r>
          </a:p>
        </p:txBody>
      </p:sp>
      <p:sp>
        <p:nvSpPr>
          <p:cNvPr id="5" name="Slide Number Placeholder 4">
            <a:extLst>
              <a:ext uri="{FF2B5EF4-FFF2-40B4-BE49-F238E27FC236}">
                <a16:creationId xmlns:a16="http://schemas.microsoft.com/office/drawing/2014/main" id="{4EC66CAB-8BCE-CE05-AE8D-8D47A902545C}"/>
              </a:ext>
            </a:extLst>
          </p:cNvPr>
          <p:cNvSpPr>
            <a:spLocks noGrp="1"/>
          </p:cNvSpPr>
          <p:nvPr>
            <p:ph type="sldNum" sz="quarter" idx="4"/>
          </p:nvPr>
        </p:nvSpPr>
        <p:spPr/>
        <p:txBody>
          <a:bodyPr/>
          <a:lstStyle/>
          <a:p>
            <a:fld id="{CF5EA3AF-3B62-440D-8F35-C9BC5FFC2F94}" type="slidenum">
              <a:rPr lang="en-MY" smtClean="0"/>
              <a:pPr/>
              <a:t>11</a:t>
            </a:fld>
            <a:endParaRPr lang="en-MY" dirty="0"/>
          </a:p>
        </p:txBody>
      </p:sp>
      <p:pic>
        <p:nvPicPr>
          <p:cNvPr id="7" name="Picture 6">
            <a:extLst>
              <a:ext uri="{FF2B5EF4-FFF2-40B4-BE49-F238E27FC236}">
                <a16:creationId xmlns:a16="http://schemas.microsoft.com/office/drawing/2014/main" id="{0B5893B9-B3FD-2844-AC4A-F1A89CEAEF8D}"/>
              </a:ext>
            </a:extLst>
          </p:cNvPr>
          <p:cNvPicPr>
            <a:picLocks noChangeAspect="1"/>
          </p:cNvPicPr>
          <p:nvPr/>
        </p:nvPicPr>
        <p:blipFill>
          <a:blip r:embed="rId2"/>
          <a:stretch>
            <a:fillRect/>
          </a:stretch>
        </p:blipFill>
        <p:spPr>
          <a:xfrm>
            <a:off x="6456040" y="1304759"/>
            <a:ext cx="5181640" cy="3979787"/>
          </a:xfrm>
          <a:prstGeom prst="rect">
            <a:avLst/>
          </a:prstGeom>
        </p:spPr>
      </p:pic>
    </p:spTree>
    <p:extLst>
      <p:ext uri="{BB962C8B-B14F-4D97-AF65-F5344CB8AC3E}">
        <p14:creationId xmlns:p14="http://schemas.microsoft.com/office/powerpoint/2010/main" val="2702684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6D3BB7-037A-9510-A66A-C324C207CE0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C3F28C-7DB8-A100-612C-577BB64C36BB}"/>
              </a:ext>
            </a:extLst>
          </p:cNvPr>
          <p:cNvSpPr>
            <a:spLocks noGrp="1"/>
          </p:cNvSpPr>
          <p:nvPr>
            <p:ph type="body" sz="quarter" idx="19"/>
          </p:nvPr>
        </p:nvSpPr>
        <p:spPr>
          <a:xfrm>
            <a:off x="684000" y="1304759"/>
            <a:ext cx="10824000" cy="1251395"/>
          </a:xfrm>
        </p:spPr>
        <p:txBody>
          <a:bodyPr/>
          <a:lstStyle/>
          <a:p>
            <a:pPr marL="285750" indent="-285750">
              <a:buFont typeface="Arial" panose="020B0604020202020204" pitchFamily="34" charset="0"/>
              <a:buChar char="•"/>
            </a:pPr>
            <a:r>
              <a:rPr lang="en-MY" sz="1600" dirty="0"/>
              <a:t>Looks at developing country impacts (as opposed to Commonwealth only). </a:t>
            </a:r>
            <a:r>
              <a:rPr lang="en-US" sz="1600" dirty="0"/>
              <a:t>Malaysia ranked 18th amongst the 20 countries most exposed to CBAM, based on 2019 exports to the EU. Exposed goods were limited to </a:t>
            </a:r>
            <a:r>
              <a:rPr lang="en-US" sz="1600" dirty="0" err="1"/>
              <a:t>aluminium</a:t>
            </a:r>
            <a:r>
              <a:rPr lang="en-US" sz="1600" dirty="0"/>
              <a:t> and iron and steel.</a:t>
            </a:r>
            <a:endParaRPr lang="en-US" dirty="0"/>
          </a:p>
          <a:p>
            <a:pPr marL="285750" indent="-285750">
              <a:buFont typeface="Arial" panose="020B0604020202020204" pitchFamily="34" charset="0"/>
              <a:buChar char="•"/>
            </a:pPr>
            <a:endParaRPr lang="en-MY" dirty="0"/>
          </a:p>
        </p:txBody>
      </p:sp>
      <p:sp>
        <p:nvSpPr>
          <p:cNvPr id="3" name="Title 2">
            <a:extLst>
              <a:ext uri="{FF2B5EF4-FFF2-40B4-BE49-F238E27FC236}">
                <a16:creationId xmlns:a16="http://schemas.microsoft.com/office/drawing/2014/main" id="{4314E03D-95FE-2DAE-9252-A1E0DE95FAE7}"/>
              </a:ext>
            </a:extLst>
          </p:cNvPr>
          <p:cNvSpPr>
            <a:spLocks noGrp="1"/>
          </p:cNvSpPr>
          <p:nvPr>
            <p:ph type="title"/>
          </p:nvPr>
        </p:nvSpPr>
        <p:spPr/>
        <p:txBody>
          <a:bodyPr/>
          <a:lstStyle/>
          <a:p>
            <a:r>
              <a:rPr lang="en-MY" dirty="0"/>
              <a:t>2. UNCTAD Study</a:t>
            </a:r>
          </a:p>
        </p:txBody>
      </p:sp>
      <p:sp>
        <p:nvSpPr>
          <p:cNvPr id="4" name="Text Placeholder 3">
            <a:extLst>
              <a:ext uri="{FF2B5EF4-FFF2-40B4-BE49-F238E27FC236}">
                <a16:creationId xmlns:a16="http://schemas.microsoft.com/office/drawing/2014/main" id="{C8547571-D896-9ED4-AFA4-A2771F220D78}"/>
              </a:ext>
            </a:extLst>
          </p:cNvPr>
          <p:cNvSpPr>
            <a:spLocks noGrp="1"/>
          </p:cNvSpPr>
          <p:nvPr>
            <p:ph type="body" sz="half" idx="15"/>
          </p:nvPr>
        </p:nvSpPr>
        <p:spPr>
          <a:xfrm>
            <a:off x="5776490" y="6417376"/>
            <a:ext cx="5360070" cy="396000"/>
          </a:xfrm>
        </p:spPr>
        <p:txBody>
          <a:bodyPr/>
          <a:lstStyle/>
          <a:p>
            <a:endParaRPr lang="en-MY" dirty="0"/>
          </a:p>
          <a:p>
            <a:r>
              <a:rPr lang="en-MY" dirty="0"/>
              <a:t>Source: UNCTAD.</a:t>
            </a:r>
          </a:p>
        </p:txBody>
      </p:sp>
      <p:sp>
        <p:nvSpPr>
          <p:cNvPr id="5" name="Slide Number Placeholder 4">
            <a:extLst>
              <a:ext uri="{FF2B5EF4-FFF2-40B4-BE49-F238E27FC236}">
                <a16:creationId xmlns:a16="http://schemas.microsoft.com/office/drawing/2014/main" id="{22C87592-E0CE-7E41-EB65-9BE36B8CDB5E}"/>
              </a:ext>
            </a:extLst>
          </p:cNvPr>
          <p:cNvSpPr>
            <a:spLocks noGrp="1"/>
          </p:cNvSpPr>
          <p:nvPr>
            <p:ph type="sldNum" sz="quarter" idx="4"/>
          </p:nvPr>
        </p:nvSpPr>
        <p:spPr/>
        <p:txBody>
          <a:bodyPr/>
          <a:lstStyle/>
          <a:p>
            <a:fld id="{CF5EA3AF-3B62-440D-8F35-C9BC5FFC2F94}" type="slidenum">
              <a:rPr lang="en-MY" smtClean="0"/>
              <a:pPr/>
              <a:t>12</a:t>
            </a:fld>
            <a:endParaRPr lang="en-MY" dirty="0"/>
          </a:p>
        </p:txBody>
      </p:sp>
      <p:pic>
        <p:nvPicPr>
          <p:cNvPr id="6" name="Picture 5" descr="Carbon emissions">
            <a:extLst>
              <a:ext uri="{FF2B5EF4-FFF2-40B4-BE49-F238E27FC236}">
                <a16:creationId xmlns:a16="http://schemas.microsoft.com/office/drawing/2014/main" id="{ABDB4196-8ECF-113B-433A-6ECC2877B16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6490" y="2611832"/>
            <a:ext cx="5731510" cy="3920490"/>
          </a:xfrm>
          <a:prstGeom prst="rect">
            <a:avLst/>
          </a:prstGeom>
          <a:noFill/>
          <a:ln>
            <a:noFill/>
          </a:ln>
        </p:spPr>
      </p:pic>
      <p:sp>
        <p:nvSpPr>
          <p:cNvPr id="7" name="TextBox 6">
            <a:extLst>
              <a:ext uri="{FF2B5EF4-FFF2-40B4-BE49-F238E27FC236}">
                <a16:creationId xmlns:a16="http://schemas.microsoft.com/office/drawing/2014/main" id="{5B33BA77-01AA-A370-8649-F1D235306AF7}"/>
              </a:ext>
            </a:extLst>
          </p:cNvPr>
          <p:cNvSpPr txBox="1"/>
          <p:nvPr/>
        </p:nvSpPr>
        <p:spPr>
          <a:xfrm flipH="1">
            <a:off x="6056241" y="2204864"/>
            <a:ext cx="5172008" cy="523220"/>
          </a:xfrm>
          <a:prstGeom prst="rect">
            <a:avLst/>
          </a:prstGeom>
          <a:noFill/>
        </p:spPr>
        <p:txBody>
          <a:bodyPr wrap="square" rtlCol="0">
            <a:spAutoFit/>
          </a:bodyPr>
          <a:lstStyle/>
          <a:p>
            <a:r>
              <a:rPr lang="en-GB" sz="1400" b="1" dirty="0">
                <a:effectLst/>
                <a:latin typeface="Cambria" panose="02040503050406030204" pitchFamily="18" charset="0"/>
                <a:ea typeface="Calibri" panose="020F0502020204030204" pitchFamily="34" charset="0"/>
                <a:cs typeface="Arial" panose="020B0604020202020204" pitchFamily="34" charset="0"/>
              </a:rPr>
              <a:t>20 most-exposed countries in terms of aggregated value of exports (USD billion)</a:t>
            </a:r>
            <a:endParaRPr lang="en-MY" sz="1400" b="1" dirty="0"/>
          </a:p>
        </p:txBody>
      </p:sp>
      <p:sp>
        <p:nvSpPr>
          <p:cNvPr id="10" name="Text Placeholder 1">
            <a:extLst>
              <a:ext uri="{FF2B5EF4-FFF2-40B4-BE49-F238E27FC236}">
                <a16:creationId xmlns:a16="http://schemas.microsoft.com/office/drawing/2014/main" id="{816023F1-5BFA-5577-4426-1D8E80ADB799}"/>
              </a:ext>
            </a:extLst>
          </p:cNvPr>
          <p:cNvSpPr txBox="1">
            <a:spLocks/>
          </p:cNvSpPr>
          <p:nvPr/>
        </p:nvSpPr>
        <p:spPr>
          <a:xfrm>
            <a:off x="674628" y="2204864"/>
            <a:ext cx="4979952" cy="1251395"/>
          </a:xfrm>
          <a:prstGeom prst="rect">
            <a:avLst/>
          </a:prstGeom>
        </p:spPr>
        <p:txBody>
          <a:bodyPr vert="horz" lIns="0" tIns="45720" rIns="91440" bIns="45720" rtlCol="0">
            <a:noAutofit/>
          </a:bodyPr>
          <a:lstStyle>
            <a:lvl1pPr marL="0" indent="0" algn="l" defTabSz="914400" rtl="0" eaLnBrk="1" latinLnBrk="0" hangingPunct="1">
              <a:lnSpc>
                <a:spcPct val="114000"/>
              </a:lnSpc>
              <a:spcBef>
                <a:spcPts val="1000"/>
              </a:spcBef>
              <a:buFont typeface="Arial" panose="020B0604020202020204" pitchFamily="34" charset="0"/>
              <a:buNone/>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t>Exports by developing countries across the targeted carbon-intensive sectors would be reduced by 2.4%, if CBAM were set at $88 per </a:t>
            </a:r>
            <a:r>
              <a:rPr lang="en-US" sz="1600" dirty="0" err="1"/>
              <a:t>tonne</a:t>
            </a:r>
            <a:r>
              <a:rPr lang="en-US" sz="1600" dirty="0"/>
              <a:t> of CO2.</a:t>
            </a:r>
          </a:p>
          <a:p>
            <a:pPr marL="285750" indent="-285750">
              <a:buFont typeface="Arial" panose="020B0604020202020204" pitchFamily="34" charset="0"/>
              <a:buChar char="•"/>
            </a:pPr>
            <a:r>
              <a:rPr lang="en-US" sz="1600" dirty="0"/>
              <a:t>A CBAM priced at $88 per </a:t>
            </a:r>
            <a:r>
              <a:rPr lang="en-US" sz="1600" dirty="0" err="1"/>
              <a:t>tonne</a:t>
            </a:r>
            <a:r>
              <a:rPr lang="en-US" sz="1600" dirty="0"/>
              <a:t> of CO2 would only </a:t>
            </a:r>
            <a:r>
              <a:rPr lang="en-US" sz="1600" b="1" dirty="0"/>
              <a:t>reduce global emissions by 0.2%</a:t>
            </a:r>
            <a:r>
              <a:rPr lang="en-US" sz="1600" dirty="0"/>
              <a:t>. It does little to mitigate climate change.</a:t>
            </a:r>
          </a:p>
          <a:p>
            <a:pPr marL="285750" indent="-285750">
              <a:buFont typeface="Arial" panose="020B0604020202020204" pitchFamily="34" charset="0"/>
              <a:buChar char="•"/>
            </a:pPr>
            <a:r>
              <a:rPr lang="en-US" sz="1600" dirty="0"/>
              <a:t>CBAM would act like a tariff increase by a trading bloc, increasing intra-bloc trade and diverting trade of trading partners to other regions.</a:t>
            </a:r>
          </a:p>
          <a:p>
            <a:pPr marL="285750" indent="-285750">
              <a:buFont typeface="Arial" panose="020B0604020202020204" pitchFamily="34" charset="0"/>
              <a:buChar char="•"/>
            </a:pPr>
            <a:r>
              <a:rPr lang="en-US" sz="1600" dirty="0"/>
              <a:t>EU income rises by $6 billion while developing country incomes fall by $10 billion.</a:t>
            </a:r>
          </a:p>
          <a:p>
            <a:r>
              <a:rPr lang="en-US" sz="1800" b="1" dirty="0">
                <a:solidFill>
                  <a:schemeClr val="accent1"/>
                </a:solidFill>
              </a:rPr>
              <a:t>CBAM Primary Effect:</a:t>
            </a:r>
            <a:r>
              <a:rPr lang="en-US" sz="1800" b="1" dirty="0">
                <a:solidFill>
                  <a:schemeClr val="accent2"/>
                </a:solidFill>
              </a:rPr>
              <a:t> Transfer wealth from Global South to the EU</a:t>
            </a:r>
            <a:endParaRPr lang="en-US" b="1" dirty="0">
              <a:solidFill>
                <a:schemeClr val="accent2"/>
              </a:solidFill>
            </a:endParaRPr>
          </a:p>
        </p:txBody>
      </p:sp>
    </p:spTree>
    <p:extLst>
      <p:ext uri="{BB962C8B-B14F-4D97-AF65-F5344CB8AC3E}">
        <p14:creationId xmlns:p14="http://schemas.microsoft.com/office/powerpoint/2010/main" val="1901979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DB2998-3BBD-59B6-4AC3-F9149133599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3CD04FC-7D22-3714-1BA0-BD02B81EBB69}"/>
              </a:ext>
            </a:extLst>
          </p:cNvPr>
          <p:cNvSpPr>
            <a:spLocks noGrp="1"/>
          </p:cNvSpPr>
          <p:nvPr>
            <p:ph type="title"/>
          </p:nvPr>
        </p:nvSpPr>
        <p:spPr/>
        <p:txBody>
          <a:bodyPr/>
          <a:lstStyle/>
          <a:p>
            <a:r>
              <a:rPr lang="en-MY" dirty="0"/>
              <a:t>Malaysia trade exposure to CBAM</a:t>
            </a:r>
          </a:p>
        </p:txBody>
      </p:sp>
      <p:sp>
        <p:nvSpPr>
          <p:cNvPr id="4" name="Text Placeholder 3">
            <a:extLst>
              <a:ext uri="{FF2B5EF4-FFF2-40B4-BE49-F238E27FC236}">
                <a16:creationId xmlns:a16="http://schemas.microsoft.com/office/drawing/2014/main" id="{4B342E9A-4DE8-9B71-F515-CF5DCC12EE3E}"/>
              </a:ext>
            </a:extLst>
          </p:cNvPr>
          <p:cNvSpPr>
            <a:spLocks noGrp="1"/>
          </p:cNvSpPr>
          <p:nvPr>
            <p:ph type="body" sz="half" idx="15"/>
          </p:nvPr>
        </p:nvSpPr>
        <p:spPr/>
        <p:txBody>
          <a:bodyPr/>
          <a:lstStyle/>
          <a:p>
            <a:r>
              <a:rPr lang="en-MY" dirty="0"/>
              <a:t>KRI tabulation</a:t>
            </a:r>
          </a:p>
        </p:txBody>
      </p:sp>
      <p:sp>
        <p:nvSpPr>
          <p:cNvPr id="5" name="Slide Number Placeholder 4">
            <a:extLst>
              <a:ext uri="{FF2B5EF4-FFF2-40B4-BE49-F238E27FC236}">
                <a16:creationId xmlns:a16="http://schemas.microsoft.com/office/drawing/2014/main" id="{3DC6F8D8-3103-5716-66DF-AC7C6D574173}"/>
              </a:ext>
            </a:extLst>
          </p:cNvPr>
          <p:cNvSpPr>
            <a:spLocks noGrp="1"/>
          </p:cNvSpPr>
          <p:nvPr>
            <p:ph type="sldNum" sz="quarter" idx="4"/>
          </p:nvPr>
        </p:nvSpPr>
        <p:spPr/>
        <p:txBody>
          <a:bodyPr/>
          <a:lstStyle/>
          <a:p>
            <a:fld id="{CF5EA3AF-3B62-440D-8F35-C9BC5FFC2F94}" type="slidenum">
              <a:rPr lang="en-MY" smtClean="0"/>
              <a:pPr/>
              <a:t>13</a:t>
            </a:fld>
            <a:endParaRPr lang="en-MY" dirty="0"/>
          </a:p>
        </p:txBody>
      </p:sp>
      <p:pic>
        <p:nvPicPr>
          <p:cNvPr id="13" name="Picture 12">
            <a:extLst>
              <a:ext uri="{FF2B5EF4-FFF2-40B4-BE49-F238E27FC236}">
                <a16:creationId xmlns:a16="http://schemas.microsoft.com/office/drawing/2014/main" id="{6C377F4E-85CF-36A2-673E-975411B37041}"/>
              </a:ext>
            </a:extLst>
          </p:cNvPr>
          <p:cNvPicPr>
            <a:picLocks noChangeAspect="1"/>
          </p:cNvPicPr>
          <p:nvPr/>
        </p:nvPicPr>
        <p:blipFill rotWithShape="1">
          <a:blip r:embed="rId2"/>
          <a:srcRect r="1679"/>
          <a:stretch/>
        </p:blipFill>
        <p:spPr>
          <a:xfrm>
            <a:off x="684000" y="1196752"/>
            <a:ext cx="10779329" cy="4205751"/>
          </a:xfrm>
          <a:prstGeom prst="rect">
            <a:avLst/>
          </a:prstGeom>
        </p:spPr>
      </p:pic>
      <p:sp>
        <p:nvSpPr>
          <p:cNvPr id="14" name="Oval 13">
            <a:extLst>
              <a:ext uri="{FF2B5EF4-FFF2-40B4-BE49-F238E27FC236}">
                <a16:creationId xmlns:a16="http://schemas.microsoft.com/office/drawing/2014/main" id="{AC6924BC-BC29-6D28-1672-C0EF7469D6F7}"/>
              </a:ext>
            </a:extLst>
          </p:cNvPr>
          <p:cNvSpPr/>
          <p:nvPr/>
        </p:nvSpPr>
        <p:spPr>
          <a:xfrm>
            <a:off x="9624392" y="4083505"/>
            <a:ext cx="1512168" cy="37103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TextBox 1">
            <a:extLst>
              <a:ext uri="{FF2B5EF4-FFF2-40B4-BE49-F238E27FC236}">
                <a16:creationId xmlns:a16="http://schemas.microsoft.com/office/drawing/2014/main" id="{EE761494-3B0D-CF48-DFB9-770A482676EB}"/>
              </a:ext>
            </a:extLst>
          </p:cNvPr>
          <p:cNvSpPr txBox="1"/>
          <p:nvPr/>
        </p:nvSpPr>
        <p:spPr>
          <a:xfrm>
            <a:off x="623392" y="5612585"/>
            <a:ext cx="9647193" cy="400110"/>
          </a:xfrm>
          <a:prstGeom prst="rect">
            <a:avLst/>
          </a:prstGeom>
          <a:noFill/>
        </p:spPr>
        <p:txBody>
          <a:bodyPr wrap="none" lIns="91440" tIns="45720" rIns="91440" bIns="45720" rtlCol="0" anchor="t">
            <a:spAutoFit/>
          </a:bodyPr>
          <a:lstStyle/>
          <a:p>
            <a:r>
              <a:rPr lang="en-MY" sz="2000" b="1" dirty="0">
                <a:solidFill>
                  <a:schemeClr val="accent1"/>
                </a:solidFill>
              </a:rPr>
              <a:t>CBAM would affect </a:t>
            </a:r>
            <a:r>
              <a:rPr lang="en-MY" sz="2000" b="1" dirty="0">
                <a:solidFill>
                  <a:schemeClr val="accent2"/>
                </a:solidFill>
              </a:rPr>
              <a:t>3.4% of Malaysian exports to the EU </a:t>
            </a:r>
            <a:r>
              <a:rPr lang="en-MY" sz="2000" b="1" dirty="0">
                <a:solidFill>
                  <a:schemeClr val="accent1"/>
                </a:solidFill>
              </a:rPr>
              <a:t>or 0.3% of total trade.</a:t>
            </a:r>
            <a:endParaRPr lang="en-MY" sz="2000" b="1" dirty="0">
              <a:solidFill>
                <a:schemeClr val="accent1"/>
              </a:solidFill>
              <a:cs typeface="Arial"/>
            </a:endParaRPr>
          </a:p>
        </p:txBody>
      </p:sp>
    </p:spTree>
    <p:extLst>
      <p:ext uri="{BB962C8B-B14F-4D97-AF65-F5344CB8AC3E}">
        <p14:creationId xmlns:p14="http://schemas.microsoft.com/office/powerpoint/2010/main" val="1388540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8F8BE2-0173-0E6C-872B-39324E688CE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C35733F-2702-5783-2D1C-18FC983D0D67}"/>
              </a:ext>
            </a:extLst>
          </p:cNvPr>
          <p:cNvSpPr>
            <a:spLocks noGrp="1"/>
          </p:cNvSpPr>
          <p:nvPr>
            <p:ph type="body" sz="quarter" idx="19"/>
          </p:nvPr>
        </p:nvSpPr>
        <p:spPr/>
        <p:txBody>
          <a:bodyPr/>
          <a:lstStyle/>
          <a:p>
            <a:r>
              <a:rPr lang="en-MY" dirty="0"/>
              <a:t>An analysis by James Bacchus, former chairman of the WTO’s Appellate Body identified three areas where the CBAM would be in likely violation of the WTO.</a:t>
            </a:r>
          </a:p>
          <a:p>
            <a:pPr marL="342900" indent="-342900">
              <a:buAutoNum type="arabicPeriod"/>
            </a:pPr>
            <a:r>
              <a:rPr lang="en-MY" b="1" dirty="0"/>
              <a:t>Most-favoured nation treatment rule of the General Agreement on Trade and Tariffs, Article 1</a:t>
            </a:r>
            <a:r>
              <a:rPr lang="en-MY" dirty="0"/>
              <a:t>. Requires that any advantage granted to the imported products of one WTO member must be accorded immediately and unconditionally to the like products originating from all other WTO members. CBAM violates this by discriminating on the basis of carbon content.</a:t>
            </a:r>
          </a:p>
          <a:p>
            <a:pPr marL="342900" indent="-342900">
              <a:buAutoNum type="arabicPeriod"/>
            </a:pPr>
            <a:r>
              <a:rPr lang="en-MY" b="1" dirty="0"/>
              <a:t>General Agreement on Trade and Tariffs, Article II, The Schedule of Concessions</a:t>
            </a:r>
            <a:r>
              <a:rPr lang="en-MY" dirty="0"/>
              <a:t>. Under this the EU established ceilings on customs duties and other charges connected with imports. CBAM would apply charges above and beyond these scheduled commitments. These would conceivably rise in time as free ETS permits are revoked.</a:t>
            </a:r>
          </a:p>
          <a:p>
            <a:pPr marL="342900" indent="-342900">
              <a:buAutoNum type="arabicPeriod"/>
            </a:pPr>
            <a:r>
              <a:rPr lang="en-MY" b="1" dirty="0"/>
              <a:t>General Agreement on Trade and Tariffs, Article III.4, National Treatment on Internal Taxation and Regulation</a:t>
            </a:r>
            <a:r>
              <a:rPr lang="en-MY" dirty="0"/>
              <a:t>. If the EU contends that CBAM is not a border measure but is instead an internal regulation, this would allow no quantitative limits on such requirements. This would not violate Article II. However, the trigger for CBAM is to purchase an emissions certificate upon import. Even if deemed an internal regulation, imported products are to be given no less favourable treatment than that given to like domestic products. Free ETS permits for EU companies would persist after the introduction of CBAM.</a:t>
            </a:r>
          </a:p>
          <a:p>
            <a:pPr marL="285750" indent="-285750">
              <a:buFont typeface="Arial" panose="020B0604020202020204" pitchFamily="34" charset="0"/>
              <a:buChar char="•"/>
            </a:pPr>
            <a:r>
              <a:rPr lang="en-MY" dirty="0"/>
              <a:t>A carbon tax would be less trade restrictive than CBAM.</a:t>
            </a:r>
          </a:p>
          <a:p>
            <a:pPr marL="285750" indent="-285750">
              <a:buFont typeface="Arial" panose="020B0604020202020204" pitchFamily="34" charset="0"/>
              <a:buChar char="•"/>
            </a:pPr>
            <a:r>
              <a:rPr lang="en-MY" b="1" dirty="0"/>
              <a:t>WTO Issues</a:t>
            </a:r>
            <a:r>
              <a:rPr lang="en-MY" dirty="0"/>
              <a:t>: Expects a long-drawn process with the EU likely tweaking rather than rescinding CBAM.</a:t>
            </a:r>
          </a:p>
          <a:p>
            <a:pPr marL="285750" indent="-285750">
              <a:buFont typeface="Arial" panose="020B0604020202020204" pitchFamily="34" charset="0"/>
              <a:buChar char="•"/>
            </a:pPr>
            <a:endParaRPr lang="en-MY" dirty="0"/>
          </a:p>
        </p:txBody>
      </p:sp>
      <p:sp>
        <p:nvSpPr>
          <p:cNvPr id="3" name="Title 2">
            <a:extLst>
              <a:ext uri="{FF2B5EF4-FFF2-40B4-BE49-F238E27FC236}">
                <a16:creationId xmlns:a16="http://schemas.microsoft.com/office/drawing/2014/main" id="{43D7DD20-5866-6777-CB85-2EA8F00A2460}"/>
              </a:ext>
            </a:extLst>
          </p:cNvPr>
          <p:cNvSpPr>
            <a:spLocks noGrp="1"/>
          </p:cNvSpPr>
          <p:nvPr>
            <p:ph type="title"/>
          </p:nvPr>
        </p:nvSpPr>
        <p:spPr/>
        <p:txBody>
          <a:bodyPr/>
          <a:lstStyle/>
          <a:p>
            <a:r>
              <a:rPr lang="en-MY" dirty="0"/>
              <a:t>Potential Areas of WTO Violation</a:t>
            </a:r>
          </a:p>
        </p:txBody>
      </p:sp>
      <p:sp>
        <p:nvSpPr>
          <p:cNvPr id="4" name="Text Placeholder 3">
            <a:extLst>
              <a:ext uri="{FF2B5EF4-FFF2-40B4-BE49-F238E27FC236}">
                <a16:creationId xmlns:a16="http://schemas.microsoft.com/office/drawing/2014/main" id="{2E3EADAC-F20C-5D1E-4EC5-1D6798A9E7A9}"/>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3BBE8948-8EC2-2196-A297-50604E841680}"/>
              </a:ext>
            </a:extLst>
          </p:cNvPr>
          <p:cNvSpPr>
            <a:spLocks noGrp="1"/>
          </p:cNvSpPr>
          <p:nvPr>
            <p:ph type="sldNum" sz="quarter" idx="4"/>
          </p:nvPr>
        </p:nvSpPr>
        <p:spPr/>
        <p:txBody>
          <a:bodyPr/>
          <a:lstStyle/>
          <a:p>
            <a:fld id="{CF5EA3AF-3B62-440D-8F35-C9BC5FFC2F94}" type="slidenum">
              <a:rPr lang="en-MY" smtClean="0"/>
              <a:pPr/>
              <a:t>14</a:t>
            </a:fld>
            <a:endParaRPr lang="en-MY" dirty="0"/>
          </a:p>
        </p:txBody>
      </p:sp>
    </p:spTree>
    <p:extLst>
      <p:ext uri="{BB962C8B-B14F-4D97-AF65-F5344CB8AC3E}">
        <p14:creationId xmlns:p14="http://schemas.microsoft.com/office/powerpoint/2010/main" val="2692456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ECC7E7-FD9A-E63A-C305-16FE125C835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BB7FB4B-B923-D686-A4EC-9266560B6F45}"/>
              </a:ext>
            </a:extLst>
          </p:cNvPr>
          <p:cNvSpPr>
            <a:spLocks noGrp="1"/>
          </p:cNvSpPr>
          <p:nvPr>
            <p:ph type="body" sz="quarter" idx="19"/>
          </p:nvPr>
        </p:nvSpPr>
        <p:spPr/>
        <p:txBody>
          <a:bodyPr vert="horz" lIns="0" tIns="45720" rIns="91440" bIns="45720" rtlCol="0" anchor="t">
            <a:noAutofit/>
          </a:bodyPr>
          <a:lstStyle/>
          <a:p>
            <a:pPr marL="342900" indent="-342900">
              <a:buAutoNum type="arabicPeriod"/>
            </a:pPr>
            <a:r>
              <a:rPr lang="en-GB" sz="1800" b="1" dirty="0"/>
              <a:t>Comply</a:t>
            </a:r>
            <a:r>
              <a:rPr lang="en-GB" sz="1800" dirty="0"/>
              <a:t> and pay the EU</a:t>
            </a:r>
          </a:p>
          <a:p>
            <a:pPr marL="342900" indent="-342900">
              <a:buAutoNum type="arabicPeriod"/>
            </a:pPr>
            <a:r>
              <a:rPr lang="en-GB" sz="1800" b="1" dirty="0"/>
              <a:t>Comply</a:t>
            </a:r>
            <a:r>
              <a:rPr lang="en-GB" sz="1800" dirty="0"/>
              <a:t> and establish a universal domestic carbon price (potentially affecting the competitiveness of scheduled goods)</a:t>
            </a:r>
          </a:p>
          <a:p>
            <a:pPr marL="342900" indent="-342900">
              <a:buAutoNum type="arabicPeriod"/>
            </a:pPr>
            <a:r>
              <a:rPr lang="en-GB" sz="1800" b="1" dirty="0"/>
              <a:t>Comply</a:t>
            </a:r>
            <a:r>
              <a:rPr lang="en-GB" sz="1800" dirty="0"/>
              <a:t> and establish targeted carbon prices for scheduled exports to the EU (revenues could be recycled back to affected industries for upgrading)</a:t>
            </a:r>
          </a:p>
          <a:p>
            <a:pPr marL="342900" indent="-342900">
              <a:buAutoNum type="arabicPeriod"/>
            </a:pPr>
            <a:r>
              <a:rPr lang="en-GB" sz="1800" b="1" dirty="0">
                <a:solidFill>
                  <a:schemeClr val="accent2"/>
                </a:solidFill>
              </a:rPr>
              <a:t>Defy</a:t>
            </a:r>
            <a:r>
              <a:rPr lang="en-GB" sz="1800" dirty="0"/>
              <a:t> and divert trade away from the EU</a:t>
            </a:r>
          </a:p>
          <a:p>
            <a:pPr marL="342900" indent="-342900">
              <a:buAutoNum type="arabicPeriod"/>
            </a:pPr>
            <a:r>
              <a:rPr lang="en-GB" sz="1800" b="1" dirty="0">
                <a:solidFill>
                  <a:schemeClr val="accent2"/>
                </a:solidFill>
              </a:rPr>
              <a:t>Defy</a:t>
            </a:r>
            <a:r>
              <a:rPr lang="en-GB" sz="1800" dirty="0"/>
              <a:t> and challenge the EU in the WTO</a:t>
            </a:r>
          </a:p>
          <a:p>
            <a:pPr marL="342900" indent="-342900">
              <a:buAutoNum type="arabicPeriod"/>
            </a:pPr>
            <a:r>
              <a:rPr lang="en-GB" sz="1800" b="1" dirty="0">
                <a:solidFill>
                  <a:schemeClr val="accent2"/>
                </a:solidFill>
                <a:latin typeface="Arial"/>
                <a:cs typeface="Arial"/>
              </a:rPr>
              <a:t>Defy</a:t>
            </a:r>
            <a:r>
              <a:rPr lang="en-GB" sz="1800" dirty="0">
                <a:latin typeface="Arial"/>
                <a:cs typeface="Arial"/>
              </a:rPr>
              <a:t> and impose an </a:t>
            </a:r>
            <a:r>
              <a:rPr lang="en-GB" sz="1800" b="1" dirty="0">
                <a:latin typeface="Arial"/>
                <a:cs typeface="Arial"/>
              </a:rPr>
              <a:t>historically-adjusted</a:t>
            </a:r>
            <a:r>
              <a:rPr lang="en-GB" sz="1800" dirty="0">
                <a:latin typeface="Arial"/>
                <a:cs typeface="Arial"/>
              </a:rPr>
              <a:t> climate-just CBAM on the EU based on the difference in historical emissions. Target politically-sensitive goods such as agricultural products.</a:t>
            </a:r>
          </a:p>
          <a:p>
            <a:r>
              <a:rPr lang="en-GB" sz="1800" dirty="0">
                <a:latin typeface="Arial"/>
                <a:cs typeface="Arial"/>
              </a:rPr>
              <a:t>Countries can also </a:t>
            </a:r>
            <a:r>
              <a:rPr lang="en-GB" sz="1800" b="1" dirty="0">
                <a:latin typeface="Arial"/>
                <a:cs typeface="Arial"/>
              </a:rPr>
              <a:t>copy</a:t>
            </a:r>
            <a:r>
              <a:rPr lang="en-GB" sz="1800" dirty="0">
                <a:latin typeface="Arial"/>
                <a:cs typeface="Arial"/>
              </a:rPr>
              <a:t> the EU and provide their companies free pollution allowances.</a:t>
            </a:r>
            <a:endParaRPr lang="en-GB" sz="1800" dirty="0"/>
          </a:p>
          <a:p>
            <a:r>
              <a:rPr lang="en-GB" sz="1800" dirty="0"/>
              <a:t>Most of these policy options could sit alongside adoption of </a:t>
            </a:r>
            <a:r>
              <a:rPr lang="en-GB" sz="1800" b="1" dirty="0"/>
              <a:t>strategic subsidies</a:t>
            </a:r>
            <a:r>
              <a:rPr lang="en-GB" sz="1800" dirty="0"/>
              <a:t> ala the US IRA.</a:t>
            </a:r>
          </a:p>
        </p:txBody>
      </p:sp>
      <p:sp>
        <p:nvSpPr>
          <p:cNvPr id="3" name="Title 2">
            <a:extLst>
              <a:ext uri="{FF2B5EF4-FFF2-40B4-BE49-F238E27FC236}">
                <a16:creationId xmlns:a16="http://schemas.microsoft.com/office/drawing/2014/main" id="{359696A5-B1CE-55EB-A3A8-206E95EACCAF}"/>
              </a:ext>
            </a:extLst>
          </p:cNvPr>
          <p:cNvSpPr>
            <a:spLocks noGrp="1"/>
          </p:cNvSpPr>
          <p:nvPr>
            <p:ph type="title"/>
          </p:nvPr>
        </p:nvSpPr>
        <p:spPr/>
        <p:txBody>
          <a:bodyPr/>
          <a:lstStyle/>
          <a:p>
            <a:r>
              <a:rPr lang="en-GB" dirty="0"/>
              <a:t>Potential Policy Responses to CBAM	</a:t>
            </a:r>
          </a:p>
        </p:txBody>
      </p:sp>
      <p:sp>
        <p:nvSpPr>
          <p:cNvPr id="4" name="Text Placeholder 3">
            <a:extLst>
              <a:ext uri="{FF2B5EF4-FFF2-40B4-BE49-F238E27FC236}">
                <a16:creationId xmlns:a16="http://schemas.microsoft.com/office/drawing/2014/main" id="{9A1DD855-7CF1-F369-23BF-D8BAD8F3A333}"/>
              </a:ext>
            </a:extLst>
          </p:cNvPr>
          <p:cNvSpPr>
            <a:spLocks noGrp="1"/>
          </p:cNvSpPr>
          <p:nvPr>
            <p:ph type="body" sz="half" idx="15"/>
          </p:nvPr>
        </p:nvSpPr>
        <p:spPr/>
        <p:txBody>
          <a:bodyPr/>
          <a:lstStyle/>
          <a:p>
            <a:endParaRPr lang="en-GB"/>
          </a:p>
        </p:txBody>
      </p:sp>
      <p:sp>
        <p:nvSpPr>
          <p:cNvPr id="5" name="Slide Number Placeholder 4">
            <a:extLst>
              <a:ext uri="{FF2B5EF4-FFF2-40B4-BE49-F238E27FC236}">
                <a16:creationId xmlns:a16="http://schemas.microsoft.com/office/drawing/2014/main" id="{C92CFD39-9D66-2E65-C428-A3B2B51E04AC}"/>
              </a:ext>
            </a:extLst>
          </p:cNvPr>
          <p:cNvSpPr>
            <a:spLocks noGrp="1"/>
          </p:cNvSpPr>
          <p:nvPr>
            <p:ph type="sldNum" sz="quarter" idx="4"/>
          </p:nvPr>
        </p:nvSpPr>
        <p:spPr/>
        <p:txBody>
          <a:bodyPr/>
          <a:lstStyle/>
          <a:p>
            <a:fld id="{CF5EA3AF-3B62-440D-8F35-C9BC5FFC2F94}" type="slidenum">
              <a:rPr lang="en-MY" smtClean="0"/>
              <a:pPr/>
              <a:t>15</a:t>
            </a:fld>
            <a:endParaRPr lang="en-MY" dirty="0"/>
          </a:p>
        </p:txBody>
      </p:sp>
    </p:spTree>
    <p:extLst>
      <p:ext uri="{BB962C8B-B14F-4D97-AF65-F5344CB8AC3E}">
        <p14:creationId xmlns:p14="http://schemas.microsoft.com/office/powerpoint/2010/main" val="524331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6C0C5-7588-F5AC-5C65-53F390813049}"/>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4E2111A3-4800-F5F2-448A-624B7884A745}"/>
              </a:ext>
            </a:extLst>
          </p:cNvPr>
          <p:cNvSpPr txBox="1">
            <a:spLocks/>
          </p:cNvSpPr>
          <p:nvPr/>
        </p:nvSpPr>
        <p:spPr>
          <a:xfrm>
            <a:off x="6020311" y="2492897"/>
            <a:ext cx="3743153" cy="35278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1800" dirty="0">
                <a:solidFill>
                  <a:schemeClr val="bg1"/>
                </a:solidFill>
                <a:ea typeface="Calibri" panose="020F0502020204030204" pitchFamily="34" charset="0"/>
                <a:cs typeface="Times New Roman" panose="02020603050405020304" pitchFamily="18" charset="0"/>
              </a:rPr>
              <a:t>Follow KRI on social media to keep up-to-date with our research:</a:t>
            </a:r>
          </a:p>
          <a:p>
            <a:endParaRPr lang="en-US" sz="1600" dirty="0">
              <a:solidFill>
                <a:schemeClr val="bg1"/>
              </a:solidFill>
            </a:endParaRPr>
          </a:p>
        </p:txBody>
      </p:sp>
      <p:pic>
        <p:nvPicPr>
          <p:cNvPr id="8" name="Picture 4" descr="Image result for twitter logo">
            <a:extLst>
              <a:ext uri="{FF2B5EF4-FFF2-40B4-BE49-F238E27FC236}">
                <a16:creationId xmlns:a16="http://schemas.microsoft.com/office/drawing/2014/main" id="{914A00AA-A1C3-08A3-2D21-C41455492A07}"/>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6122471" y="3294789"/>
            <a:ext cx="427112" cy="42711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Image result for facebook logo">
            <a:extLst>
              <a:ext uri="{FF2B5EF4-FFF2-40B4-BE49-F238E27FC236}">
                <a16:creationId xmlns:a16="http://schemas.microsoft.com/office/drawing/2014/main" id="{866D1EAE-D84C-93C6-E435-E08F73E576B9}"/>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6020309" y="3942861"/>
            <a:ext cx="648000" cy="64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Image result for linkedin logo">
            <a:extLst>
              <a:ext uri="{FF2B5EF4-FFF2-40B4-BE49-F238E27FC236}">
                <a16:creationId xmlns:a16="http://schemas.microsoft.com/office/drawing/2014/main" id="{A74C0369-7C9F-4218-7ED9-A2CF676ED769}"/>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5951984" y="4590933"/>
            <a:ext cx="782216" cy="78221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Image result for instagram logo">
            <a:extLst>
              <a:ext uri="{FF2B5EF4-FFF2-40B4-BE49-F238E27FC236}">
                <a16:creationId xmlns:a16="http://schemas.microsoft.com/office/drawing/2014/main" id="{0DDAE158-FCA2-4083-DF89-C510E578F0A9}"/>
              </a:ext>
            </a:extLst>
          </p:cNvPr>
          <p:cNvPicPr>
            <a:picLocks noChangeAspect="1" noChangeArrowheads="1"/>
          </p:cNvPicPr>
          <p:nvPr/>
        </p:nvPicPr>
        <p:blipFill>
          <a:blip r:embed="rId8">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6122472" y="5459319"/>
            <a:ext cx="428254" cy="42775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C3F0C85-FC53-EA7D-9D6C-0895DB019176}"/>
              </a:ext>
            </a:extLst>
          </p:cNvPr>
          <p:cNvSpPr txBox="1"/>
          <p:nvPr/>
        </p:nvSpPr>
        <p:spPr>
          <a:xfrm>
            <a:off x="6632344" y="3159479"/>
            <a:ext cx="2993521" cy="3231654"/>
          </a:xfrm>
          <a:prstGeom prst="rect">
            <a:avLst/>
          </a:prstGeom>
          <a:noFill/>
        </p:spPr>
        <p:txBody>
          <a:bodyPr wrap="square" rtlCol="0">
            <a:spAutoFit/>
          </a:bodyPr>
          <a:lstStyle/>
          <a:p>
            <a:endParaRPr lang="en-US" altLang="en-US" sz="1400" dirty="0">
              <a:solidFill>
                <a:schemeClr val="bg1"/>
              </a:solidFill>
              <a:latin typeface="Garamond" panose="02020404030301010803" pitchFamily="18" charset="0"/>
              <a:ea typeface="Calibri" panose="020F0502020204030204" pitchFamily="34" charset="0"/>
              <a:cs typeface="Times New Roman" panose="02020603050405020304" pitchFamily="18" charset="0"/>
            </a:endParaRPr>
          </a:p>
          <a:p>
            <a:r>
              <a:rPr lang="en-US" altLang="en-US" sz="1400" dirty="0">
                <a:solidFill>
                  <a:schemeClr val="bg1"/>
                </a:solidFill>
                <a:ea typeface="Calibri" panose="020F0502020204030204" pitchFamily="34" charset="0"/>
                <a:cs typeface="Times New Roman" panose="02020603050405020304" pitchFamily="18" charset="0"/>
              </a:rPr>
              <a:t>@</a:t>
            </a:r>
            <a:r>
              <a:rPr lang="en-US" altLang="en-US" sz="1400" dirty="0" err="1">
                <a:solidFill>
                  <a:schemeClr val="bg1"/>
                </a:solidFill>
                <a:ea typeface="Calibri" panose="020F0502020204030204" pitchFamily="34" charset="0"/>
                <a:cs typeface="Times New Roman" panose="02020603050405020304" pitchFamily="18" charset="0"/>
              </a:rPr>
              <a:t>KRInstitute</a:t>
            </a:r>
            <a:endParaRPr lang="en-US" altLang="en-US" sz="1400" dirty="0">
              <a:solidFill>
                <a:schemeClr val="bg1"/>
              </a:solidFill>
              <a:ea typeface="Calibri" panose="020F0502020204030204" pitchFamily="34" charset="0"/>
              <a:cs typeface="Times New Roman" panose="02020603050405020304" pitchFamily="18" charset="0"/>
            </a:endParaRPr>
          </a:p>
          <a:p>
            <a:endParaRPr lang="en-US" altLang="en-US" sz="1400" dirty="0">
              <a:solidFill>
                <a:schemeClr val="bg1"/>
              </a:solidFill>
              <a:ea typeface="Calibri" panose="020F0502020204030204" pitchFamily="34" charset="0"/>
              <a:cs typeface="Times New Roman" panose="02020603050405020304" pitchFamily="18" charset="0"/>
            </a:endParaRPr>
          </a:p>
          <a:p>
            <a:endParaRPr lang="en-US" altLang="en-US" sz="1400" dirty="0">
              <a:solidFill>
                <a:schemeClr val="bg1"/>
              </a:solidFill>
              <a:ea typeface="Calibri" panose="020F0502020204030204" pitchFamily="34" charset="0"/>
              <a:cs typeface="Times New Roman" panose="02020603050405020304" pitchFamily="18" charset="0"/>
            </a:endParaRPr>
          </a:p>
          <a:p>
            <a:r>
              <a:rPr lang="en-US" altLang="en-US" sz="1400" dirty="0">
                <a:solidFill>
                  <a:schemeClr val="bg1"/>
                </a:solidFill>
                <a:ea typeface="Calibri" panose="020F0502020204030204" pitchFamily="34" charset="0"/>
                <a:cs typeface="Times New Roman" panose="02020603050405020304" pitchFamily="18" charset="0"/>
              </a:rPr>
              <a:t>@</a:t>
            </a:r>
            <a:r>
              <a:rPr lang="en-US" altLang="en-US" sz="1400" dirty="0" err="1">
                <a:solidFill>
                  <a:schemeClr val="bg1"/>
                </a:solidFill>
                <a:ea typeface="Calibri" panose="020F0502020204030204" pitchFamily="34" charset="0"/>
                <a:cs typeface="Times New Roman" panose="02020603050405020304" pitchFamily="18" charset="0"/>
              </a:rPr>
              <a:t>KRInstitute</a:t>
            </a:r>
            <a:r>
              <a:rPr lang="en-US" altLang="en-US" sz="1400" dirty="0">
                <a:solidFill>
                  <a:schemeClr val="bg1"/>
                </a:solidFill>
                <a:ea typeface="Calibri" panose="020F0502020204030204" pitchFamily="34" charset="0"/>
                <a:cs typeface="Times New Roman" panose="02020603050405020304" pitchFamily="18" charset="0"/>
              </a:rPr>
              <a:t> or </a:t>
            </a:r>
            <a:r>
              <a:rPr lang="en-US" altLang="en-US" sz="1400" dirty="0">
                <a:solidFill>
                  <a:schemeClr val="bg1"/>
                </a:solidFill>
                <a:ea typeface="Calibri" panose="020F0502020204030204" pitchFamily="34" charset="0"/>
                <a:cs typeface="Times New Roman" panose="02020603050405020304" pitchFamily="18" charset="0"/>
                <a:hlinkClick r:id="rId10">
                  <a:extLst>
                    <a:ext uri="{A12FA001-AC4F-418D-AE19-62706E023703}">
                      <ahyp:hlinkClr xmlns:ahyp="http://schemas.microsoft.com/office/drawing/2018/hyperlinkcolor" val="tx"/>
                    </a:ext>
                  </a:extLst>
                </a:hlinkClick>
              </a:rPr>
              <a:t>www.facebook.com/KRInstitute/</a:t>
            </a:r>
            <a:endParaRPr lang="en-US" altLang="en-US" sz="1400" dirty="0">
              <a:solidFill>
                <a:schemeClr val="bg1"/>
              </a:solidFill>
              <a:ea typeface="Calibri" panose="020F0502020204030204" pitchFamily="34" charset="0"/>
              <a:cs typeface="Times New Roman" panose="02020603050405020304" pitchFamily="18" charset="0"/>
            </a:endParaRPr>
          </a:p>
          <a:p>
            <a:endParaRPr lang="en-US" altLang="en-US" sz="1400" dirty="0">
              <a:solidFill>
                <a:schemeClr val="bg1"/>
              </a:solidFill>
              <a:cs typeface="Times New Roman" panose="02020603050405020304" pitchFamily="18" charset="0"/>
            </a:endParaRPr>
          </a:p>
          <a:p>
            <a:endParaRPr lang="en-US" altLang="en-US" sz="1400" dirty="0">
              <a:solidFill>
                <a:schemeClr val="bg1"/>
              </a:solidFill>
              <a:cs typeface="Times New Roman" panose="02020603050405020304" pitchFamily="18" charset="0"/>
            </a:endParaRPr>
          </a:p>
          <a:p>
            <a:r>
              <a:rPr lang="en-US" altLang="en-US" sz="1400" dirty="0" err="1">
                <a:solidFill>
                  <a:schemeClr val="bg1"/>
                </a:solidFill>
                <a:cs typeface="Times New Roman" panose="02020603050405020304" pitchFamily="18" charset="0"/>
              </a:rPr>
              <a:t>Khazanah</a:t>
            </a:r>
            <a:r>
              <a:rPr lang="en-US" altLang="en-US" sz="1400" dirty="0">
                <a:solidFill>
                  <a:schemeClr val="bg1"/>
                </a:solidFill>
                <a:cs typeface="Times New Roman" panose="02020603050405020304" pitchFamily="18" charset="0"/>
              </a:rPr>
              <a:t> Research Institute</a:t>
            </a:r>
          </a:p>
          <a:p>
            <a:endParaRPr lang="en-US" altLang="en-US" sz="1400" dirty="0">
              <a:solidFill>
                <a:schemeClr val="bg1"/>
              </a:solidFill>
              <a:cs typeface="Times New Roman" panose="02020603050405020304" pitchFamily="18" charset="0"/>
            </a:endParaRPr>
          </a:p>
          <a:p>
            <a:endParaRPr lang="en-US" altLang="en-US" sz="1400" dirty="0">
              <a:solidFill>
                <a:schemeClr val="bg1"/>
              </a:solidFill>
              <a:cs typeface="Times New Roman" panose="02020603050405020304" pitchFamily="18" charset="0"/>
            </a:endParaRPr>
          </a:p>
          <a:p>
            <a:r>
              <a:rPr lang="en-US" altLang="en-US" sz="1400" dirty="0">
                <a:solidFill>
                  <a:schemeClr val="bg1"/>
                </a:solidFill>
                <a:cs typeface="Times New Roman" panose="02020603050405020304" pitchFamily="18" charset="0"/>
              </a:rPr>
              <a:t>@</a:t>
            </a:r>
            <a:r>
              <a:rPr lang="en-US" altLang="en-US" sz="1400" dirty="0" err="1">
                <a:solidFill>
                  <a:schemeClr val="bg1"/>
                </a:solidFill>
                <a:cs typeface="Times New Roman" panose="02020603050405020304" pitchFamily="18" charset="0"/>
              </a:rPr>
              <a:t>krinstitute</a:t>
            </a:r>
            <a:endParaRPr lang="en-US" altLang="en-US" sz="1400" dirty="0">
              <a:solidFill>
                <a:schemeClr val="bg1"/>
              </a:solidFill>
            </a:endParaRPr>
          </a:p>
          <a:p>
            <a:endParaRPr lang="en-US" dirty="0">
              <a:solidFill>
                <a:schemeClr val="bg1"/>
              </a:solidFill>
            </a:endParaRPr>
          </a:p>
          <a:p>
            <a:endParaRPr lang="en-US" dirty="0">
              <a:solidFill>
                <a:schemeClr val="bg1"/>
              </a:solidFill>
            </a:endParaRPr>
          </a:p>
        </p:txBody>
      </p:sp>
      <p:pic>
        <p:nvPicPr>
          <p:cNvPr id="16" name="Picture 15" descr="A close up of a logo&#10;&#10;Description automatically generated">
            <a:extLst>
              <a:ext uri="{FF2B5EF4-FFF2-40B4-BE49-F238E27FC236}">
                <a16:creationId xmlns:a16="http://schemas.microsoft.com/office/drawing/2014/main" id="{AC9C592F-D121-4DEE-CB31-3EA8FF142CA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078255" y="778074"/>
            <a:ext cx="1346337" cy="620283"/>
          </a:xfrm>
          <a:prstGeom prst="rect">
            <a:avLst/>
          </a:prstGeom>
          <a:ln>
            <a:noFill/>
          </a:ln>
        </p:spPr>
      </p:pic>
      <p:sp>
        <p:nvSpPr>
          <p:cNvPr id="2" name="Slide Number Placeholder 1">
            <a:extLst>
              <a:ext uri="{FF2B5EF4-FFF2-40B4-BE49-F238E27FC236}">
                <a16:creationId xmlns:a16="http://schemas.microsoft.com/office/drawing/2014/main" id="{13E13C6E-3A0C-3224-F427-17DA79C6483C}"/>
              </a:ext>
            </a:extLst>
          </p:cNvPr>
          <p:cNvSpPr>
            <a:spLocks noGrp="1"/>
          </p:cNvSpPr>
          <p:nvPr>
            <p:ph type="sldNum" sz="quarter" idx="4"/>
          </p:nvPr>
        </p:nvSpPr>
        <p:spPr/>
        <p:txBody>
          <a:bodyPr/>
          <a:lstStyle/>
          <a:p>
            <a:fld id="{CF5EA3AF-3B62-440D-8F35-C9BC5FFC2F94}" type="slidenum">
              <a:rPr lang="en-MY" smtClean="0"/>
              <a:pPr/>
              <a:t>16</a:t>
            </a:fld>
            <a:endParaRPr lang="en-MY" dirty="0"/>
          </a:p>
        </p:txBody>
      </p:sp>
      <p:pic>
        <p:nvPicPr>
          <p:cNvPr id="1026" name="Picture 2">
            <a:extLst>
              <a:ext uri="{FF2B5EF4-FFF2-40B4-BE49-F238E27FC236}">
                <a16:creationId xmlns:a16="http://schemas.microsoft.com/office/drawing/2014/main" id="{0E6DA0F7-6F6C-AFEF-2366-90C41A8AAE9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3031" y="5492"/>
            <a:ext cx="48545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5184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C7E10C-81F5-014B-9188-C91A1E6A8349}"/>
              </a:ext>
            </a:extLst>
          </p:cNvPr>
          <p:cNvSpPr>
            <a:spLocks noGrp="1"/>
          </p:cNvSpPr>
          <p:nvPr>
            <p:ph type="body" sz="quarter" idx="10"/>
          </p:nvPr>
        </p:nvSpPr>
        <p:spPr/>
        <p:txBody>
          <a:bodyPr/>
          <a:lstStyle/>
          <a:p>
            <a:r>
              <a:rPr lang="en-MY" dirty="0"/>
              <a:t>Equity</a:t>
            </a:r>
          </a:p>
        </p:txBody>
      </p:sp>
      <p:sp>
        <p:nvSpPr>
          <p:cNvPr id="3" name="Text Placeholder 2">
            <a:extLst>
              <a:ext uri="{FF2B5EF4-FFF2-40B4-BE49-F238E27FC236}">
                <a16:creationId xmlns:a16="http://schemas.microsoft.com/office/drawing/2014/main" id="{991B26D0-94BA-F707-3351-E46B0C07BAAB}"/>
              </a:ext>
            </a:extLst>
          </p:cNvPr>
          <p:cNvSpPr>
            <a:spLocks noGrp="1"/>
          </p:cNvSpPr>
          <p:nvPr>
            <p:ph type="body" sz="quarter" idx="14"/>
          </p:nvPr>
        </p:nvSpPr>
        <p:spPr/>
        <p:txBody>
          <a:bodyPr/>
          <a:lstStyle/>
          <a:p>
            <a:r>
              <a:rPr lang="en-MY" dirty="0"/>
              <a:t>The Developing Country Climate Dilemma</a:t>
            </a:r>
          </a:p>
        </p:txBody>
      </p:sp>
      <p:sp>
        <p:nvSpPr>
          <p:cNvPr id="4" name="Slide Number Placeholder 3">
            <a:extLst>
              <a:ext uri="{FF2B5EF4-FFF2-40B4-BE49-F238E27FC236}">
                <a16:creationId xmlns:a16="http://schemas.microsoft.com/office/drawing/2014/main" id="{39E53B8B-0019-F998-671D-A0631BA706BF}"/>
              </a:ext>
            </a:extLst>
          </p:cNvPr>
          <p:cNvSpPr>
            <a:spLocks noGrp="1"/>
          </p:cNvSpPr>
          <p:nvPr>
            <p:ph type="sldNum" sz="quarter" idx="4"/>
          </p:nvPr>
        </p:nvSpPr>
        <p:spPr/>
        <p:txBody>
          <a:bodyPr/>
          <a:lstStyle/>
          <a:p>
            <a:fld id="{CF5EA3AF-3B62-440D-8F35-C9BC5FFC2F94}" type="slidenum">
              <a:rPr lang="en-MY" smtClean="0"/>
              <a:pPr/>
              <a:t>17</a:t>
            </a:fld>
            <a:endParaRPr lang="en-MY" dirty="0"/>
          </a:p>
        </p:txBody>
      </p:sp>
    </p:spTree>
    <p:extLst>
      <p:ext uri="{BB962C8B-B14F-4D97-AF65-F5344CB8AC3E}">
        <p14:creationId xmlns:p14="http://schemas.microsoft.com/office/powerpoint/2010/main" val="31984190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51BB640-62E8-C8F3-F671-FD596B068463}"/>
              </a:ext>
            </a:extLst>
          </p:cNvPr>
          <p:cNvPicPr>
            <a:picLocks noChangeAspect="1"/>
          </p:cNvPicPr>
          <p:nvPr/>
        </p:nvPicPr>
        <p:blipFill>
          <a:blip r:embed="rId2">
            <a:alphaModFix/>
          </a:blip>
          <a:stretch>
            <a:fillRect/>
          </a:stretch>
        </p:blipFill>
        <p:spPr>
          <a:xfrm>
            <a:off x="2549072" y="1772816"/>
            <a:ext cx="6722415" cy="3168352"/>
          </a:xfrm>
          <a:prstGeom prst="rect">
            <a:avLst/>
          </a:prstGeom>
          <a:effectLst>
            <a:outerShdw blurRad="50800" dist="38100" dir="5400000" algn="t" rotWithShape="0">
              <a:prstClr val="black">
                <a:alpha val="40000"/>
              </a:prstClr>
            </a:outerShdw>
          </a:effectLst>
        </p:spPr>
      </p:pic>
      <p:sp>
        <p:nvSpPr>
          <p:cNvPr id="2" name="Text Placeholder 1">
            <a:extLst>
              <a:ext uri="{FF2B5EF4-FFF2-40B4-BE49-F238E27FC236}">
                <a16:creationId xmlns:a16="http://schemas.microsoft.com/office/drawing/2014/main" id="{5468A27A-F27F-42C1-B332-71B3DE05F433}"/>
              </a:ext>
            </a:extLst>
          </p:cNvPr>
          <p:cNvSpPr>
            <a:spLocks noGrp="1"/>
          </p:cNvSpPr>
          <p:nvPr>
            <p:ph type="body" sz="quarter" idx="19"/>
          </p:nvPr>
        </p:nvSpPr>
        <p:spPr>
          <a:xfrm>
            <a:off x="684000" y="2150449"/>
            <a:ext cx="1618713" cy="887537"/>
          </a:xfrm>
        </p:spPr>
        <p:txBody>
          <a:bodyPr/>
          <a:lstStyle/>
          <a:p>
            <a:pPr algn="r"/>
            <a:r>
              <a:rPr lang="en-MY" sz="2000" dirty="0">
                <a:latin typeface="Georgia" panose="02040502050405020303" pitchFamily="18" charset="0"/>
              </a:rPr>
              <a:t>United Nations Framework Convention on Climate Change</a:t>
            </a:r>
          </a:p>
        </p:txBody>
      </p:sp>
      <p:sp>
        <p:nvSpPr>
          <p:cNvPr id="3" name="Title 2">
            <a:extLst>
              <a:ext uri="{FF2B5EF4-FFF2-40B4-BE49-F238E27FC236}">
                <a16:creationId xmlns:a16="http://schemas.microsoft.com/office/drawing/2014/main" id="{8844F37F-8C2E-CF2E-3733-E6835D503EC6}"/>
              </a:ext>
            </a:extLst>
          </p:cNvPr>
          <p:cNvSpPr>
            <a:spLocks noGrp="1"/>
          </p:cNvSpPr>
          <p:nvPr>
            <p:ph type="title"/>
          </p:nvPr>
        </p:nvSpPr>
        <p:spPr/>
        <p:txBody>
          <a:bodyPr/>
          <a:lstStyle/>
          <a:p>
            <a:r>
              <a:rPr lang="en-MY" dirty="0"/>
              <a:t>Differentiated Responsibilities for </a:t>
            </a:r>
            <a:r>
              <a:rPr lang="en-MY" b="1" dirty="0">
                <a:solidFill>
                  <a:schemeClr val="accent2"/>
                </a:solidFill>
              </a:rPr>
              <a:t>causing</a:t>
            </a:r>
            <a:r>
              <a:rPr lang="en-MY" dirty="0"/>
              <a:t> climate change</a:t>
            </a:r>
          </a:p>
        </p:txBody>
      </p:sp>
      <p:sp>
        <p:nvSpPr>
          <p:cNvPr id="4" name="Text Placeholder 3">
            <a:extLst>
              <a:ext uri="{FF2B5EF4-FFF2-40B4-BE49-F238E27FC236}">
                <a16:creationId xmlns:a16="http://schemas.microsoft.com/office/drawing/2014/main" id="{22DFE05C-944B-944E-46D2-7E03E4E0E8AE}"/>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818ADEF5-9D12-3F68-7F83-BE0D07813561}"/>
              </a:ext>
            </a:extLst>
          </p:cNvPr>
          <p:cNvSpPr>
            <a:spLocks noGrp="1"/>
          </p:cNvSpPr>
          <p:nvPr>
            <p:ph type="sldNum" sz="quarter" idx="4"/>
          </p:nvPr>
        </p:nvSpPr>
        <p:spPr/>
        <p:txBody>
          <a:bodyPr/>
          <a:lstStyle/>
          <a:p>
            <a:fld id="{CF5EA3AF-3B62-440D-8F35-C9BC5FFC2F94}" type="slidenum">
              <a:rPr lang="en-MY" smtClean="0"/>
              <a:pPr/>
              <a:t>18</a:t>
            </a:fld>
            <a:endParaRPr lang="en-MY" dirty="0"/>
          </a:p>
        </p:txBody>
      </p:sp>
      <p:sp>
        <p:nvSpPr>
          <p:cNvPr id="6" name="Title 2">
            <a:extLst>
              <a:ext uri="{FF2B5EF4-FFF2-40B4-BE49-F238E27FC236}">
                <a16:creationId xmlns:a16="http://schemas.microsoft.com/office/drawing/2014/main" id="{A1BD8151-8538-193A-9638-584E231195AA}"/>
              </a:ext>
            </a:extLst>
          </p:cNvPr>
          <p:cNvSpPr txBox="1">
            <a:spLocks/>
          </p:cNvSpPr>
          <p:nvPr/>
        </p:nvSpPr>
        <p:spPr>
          <a:xfrm>
            <a:off x="2353292" y="5112497"/>
            <a:ext cx="9145016" cy="620759"/>
          </a:xfrm>
          <a:prstGeom prst="rect">
            <a:avLst/>
          </a:prstGeom>
        </p:spPr>
        <p:txBody>
          <a:bodyPr vert="horz" lIns="0" tIns="0" rIns="91440" bIns="45720" rtlCol="0" anchor="t">
            <a:noAutofit/>
          </a:bodyPr>
          <a:lstStyle>
            <a:lvl1pPr algn="l" defTabSz="914400" rtl="0" eaLnBrk="1" latinLnBrk="0" hangingPunct="1">
              <a:lnSpc>
                <a:spcPct val="90000"/>
              </a:lnSpc>
              <a:spcBef>
                <a:spcPct val="0"/>
              </a:spcBef>
              <a:buNone/>
              <a:defRPr sz="3600" kern="1200">
                <a:solidFill>
                  <a:schemeClr val="accent1"/>
                </a:solidFill>
                <a:latin typeface="Georgia" panose="02040502050405020303" pitchFamily="18" charset="0"/>
                <a:ea typeface="+mj-ea"/>
                <a:cs typeface="+mj-cs"/>
              </a:defRPr>
            </a:lvl1pPr>
          </a:lstStyle>
          <a:p>
            <a:r>
              <a:rPr lang="en-MY" dirty="0"/>
              <a:t>…mean Differentiated Responsibilities for </a:t>
            </a:r>
            <a:r>
              <a:rPr lang="en-MY" b="1" dirty="0">
                <a:solidFill>
                  <a:schemeClr val="accent2"/>
                </a:solidFill>
              </a:rPr>
              <a:t>solving</a:t>
            </a:r>
            <a:r>
              <a:rPr lang="en-MY" dirty="0"/>
              <a:t> climate change</a:t>
            </a:r>
          </a:p>
        </p:txBody>
      </p:sp>
      <p:cxnSp>
        <p:nvCxnSpPr>
          <p:cNvPr id="10" name="Straight Connector 9">
            <a:extLst>
              <a:ext uri="{FF2B5EF4-FFF2-40B4-BE49-F238E27FC236}">
                <a16:creationId xmlns:a16="http://schemas.microsoft.com/office/drawing/2014/main" id="{6397113A-3700-A595-E796-40D7726BC003}"/>
              </a:ext>
            </a:extLst>
          </p:cNvPr>
          <p:cNvCxnSpPr>
            <a:cxnSpLocks/>
          </p:cNvCxnSpPr>
          <p:nvPr/>
        </p:nvCxnSpPr>
        <p:spPr>
          <a:xfrm flipV="1">
            <a:off x="7752184" y="3717741"/>
            <a:ext cx="1224136" cy="1396"/>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79D5F5-41D4-3395-6C8B-0C5E5F5A1031}"/>
              </a:ext>
            </a:extLst>
          </p:cNvPr>
          <p:cNvCxnSpPr>
            <a:cxnSpLocks/>
          </p:cNvCxnSpPr>
          <p:nvPr/>
        </p:nvCxnSpPr>
        <p:spPr>
          <a:xfrm>
            <a:off x="2783632" y="3717741"/>
            <a:ext cx="3744416"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ADA218F-7695-004A-FD82-B39DCAA417CB}"/>
              </a:ext>
            </a:extLst>
          </p:cNvPr>
          <p:cNvCxnSpPr>
            <a:cxnSpLocks/>
          </p:cNvCxnSpPr>
          <p:nvPr/>
        </p:nvCxnSpPr>
        <p:spPr>
          <a:xfrm>
            <a:off x="7968208" y="3517786"/>
            <a:ext cx="864096"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9542C39-1729-1DF0-8FF0-104704B8E376}"/>
              </a:ext>
            </a:extLst>
          </p:cNvPr>
          <p:cNvCxnSpPr>
            <a:cxnSpLocks/>
          </p:cNvCxnSpPr>
          <p:nvPr/>
        </p:nvCxnSpPr>
        <p:spPr>
          <a:xfrm>
            <a:off x="2783632" y="3933056"/>
            <a:ext cx="1800200"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D349C07-43BD-AA97-8145-B6416DAFCD1B}"/>
              </a:ext>
            </a:extLst>
          </p:cNvPr>
          <p:cNvCxnSpPr>
            <a:cxnSpLocks/>
          </p:cNvCxnSpPr>
          <p:nvPr/>
        </p:nvCxnSpPr>
        <p:spPr>
          <a:xfrm>
            <a:off x="3257625" y="4251151"/>
            <a:ext cx="5006999"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34583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ADE482B-8450-3645-A653-CAA6F68A5B35}"/>
              </a:ext>
            </a:extLst>
          </p:cNvPr>
          <p:cNvSpPr>
            <a:spLocks noGrp="1"/>
          </p:cNvSpPr>
          <p:nvPr>
            <p:ph type="sldNum" sz="quarter" idx="4"/>
          </p:nvPr>
        </p:nvSpPr>
        <p:spPr/>
        <p:txBody>
          <a:bodyPr/>
          <a:lstStyle/>
          <a:p>
            <a:fld id="{CF5EA3AF-3B62-440D-8F35-C9BC5FFC2F94}" type="slidenum">
              <a:rPr lang="en-MY" smtClean="0"/>
              <a:pPr/>
              <a:t>19</a:t>
            </a:fld>
            <a:endParaRPr lang="en-MY" dirty="0"/>
          </a:p>
        </p:txBody>
      </p:sp>
      <p:sp>
        <p:nvSpPr>
          <p:cNvPr id="3" name="Title 2">
            <a:extLst>
              <a:ext uri="{FF2B5EF4-FFF2-40B4-BE49-F238E27FC236}">
                <a16:creationId xmlns:a16="http://schemas.microsoft.com/office/drawing/2014/main" id="{55A083C0-7160-CC69-3FE5-4D7ACA1C3F0D}"/>
              </a:ext>
            </a:extLst>
          </p:cNvPr>
          <p:cNvSpPr>
            <a:spLocks noGrp="1"/>
          </p:cNvSpPr>
          <p:nvPr>
            <p:ph type="title"/>
          </p:nvPr>
        </p:nvSpPr>
        <p:spPr/>
        <p:txBody>
          <a:bodyPr/>
          <a:lstStyle/>
          <a:p>
            <a:r>
              <a:rPr lang="en-US" dirty="0">
                <a:latin typeface="Georgia"/>
              </a:rPr>
              <a:t>UNFCCC prohibits disguised trade restrictions</a:t>
            </a:r>
            <a:endParaRPr lang="en-US" dirty="0"/>
          </a:p>
        </p:txBody>
      </p:sp>
      <p:sp>
        <p:nvSpPr>
          <p:cNvPr id="4" name="Text Placeholder 3">
            <a:extLst>
              <a:ext uri="{FF2B5EF4-FFF2-40B4-BE49-F238E27FC236}">
                <a16:creationId xmlns:a16="http://schemas.microsoft.com/office/drawing/2014/main" id="{12E6B477-FBD5-9909-0FE3-ECF986C4AF1B}"/>
              </a:ext>
            </a:extLst>
          </p:cNvPr>
          <p:cNvSpPr>
            <a:spLocks noGrp="1"/>
          </p:cNvSpPr>
          <p:nvPr>
            <p:ph type="body" sz="half" idx="15"/>
          </p:nvPr>
        </p:nvSpPr>
        <p:spPr/>
        <p:txBody>
          <a:bodyPr/>
          <a:lstStyle/>
          <a:p>
            <a:endParaRPr lang="en-US"/>
          </a:p>
        </p:txBody>
      </p:sp>
      <p:pic>
        <p:nvPicPr>
          <p:cNvPr id="5" name="Picture 4" descr="A white paper with black text&#10;&#10;Description automatically generated">
            <a:extLst>
              <a:ext uri="{FF2B5EF4-FFF2-40B4-BE49-F238E27FC236}">
                <a16:creationId xmlns:a16="http://schemas.microsoft.com/office/drawing/2014/main" id="{E8E7125F-C753-D17B-D3E2-D73E42D663A7}"/>
              </a:ext>
            </a:extLst>
          </p:cNvPr>
          <p:cNvPicPr>
            <a:picLocks noChangeAspect="1"/>
          </p:cNvPicPr>
          <p:nvPr/>
        </p:nvPicPr>
        <p:blipFill>
          <a:blip r:embed="rId2"/>
          <a:stretch>
            <a:fillRect/>
          </a:stretch>
        </p:blipFill>
        <p:spPr>
          <a:xfrm>
            <a:off x="680628" y="1530278"/>
            <a:ext cx="8476253" cy="4851428"/>
          </a:xfrm>
          <a:prstGeom prst="rect">
            <a:avLst/>
          </a:prstGeom>
        </p:spPr>
      </p:pic>
      <p:sp>
        <p:nvSpPr>
          <p:cNvPr id="6" name="TextBox 5">
            <a:extLst>
              <a:ext uri="{FF2B5EF4-FFF2-40B4-BE49-F238E27FC236}">
                <a16:creationId xmlns:a16="http://schemas.microsoft.com/office/drawing/2014/main" id="{034008AB-F68D-9E03-167F-A49676D47DA4}"/>
              </a:ext>
            </a:extLst>
          </p:cNvPr>
          <p:cNvSpPr txBox="1"/>
          <p:nvPr/>
        </p:nvSpPr>
        <p:spPr>
          <a:xfrm>
            <a:off x="683559" y="1089640"/>
            <a:ext cx="4412875" cy="369332"/>
          </a:xfrm>
          <a:prstGeom prst="rect">
            <a:avLst/>
          </a:prstGeom>
          <a:solidFill>
            <a:srgbClr val="FFFFF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chemeClr val="accent1"/>
                </a:solidFill>
                <a:cs typeface="Arial"/>
              </a:rPr>
              <a:t>CBAM is not just a </a:t>
            </a:r>
            <a:r>
              <a:rPr lang="en-US" b="1" dirty="0">
                <a:solidFill>
                  <a:schemeClr val="accent2"/>
                </a:solidFill>
                <a:cs typeface="Arial"/>
              </a:rPr>
              <a:t>WTO problem</a:t>
            </a:r>
            <a:r>
              <a:rPr lang="en-US" b="1" dirty="0">
                <a:solidFill>
                  <a:schemeClr val="accent1"/>
                </a:solidFill>
                <a:cs typeface="Arial"/>
              </a:rPr>
              <a:t>...</a:t>
            </a:r>
          </a:p>
        </p:txBody>
      </p:sp>
      <p:sp>
        <p:nvSpPr>
          <p:cNvPr id="7" name="TextBox 6">
            <a:extLst>
              <a:ext uri="{FF2B5EF4-FFF2-40B4-BE49-F238E27FC236}">
                <a16:creationId xmlns:a16="http://schemas.microsoft.com/office/drawing/2014/main" id="{3DFAC416-2D5C-23F5-06AD-CCC7B64CFA96}"/>
              </a:ext>
            </a:extLst>
          </p:cNvPr>
          <p:cNvSpPr txBox="1"/>
          <p:nvPr/>
        </p:nvSpPr>
        <p:spPr>
          <a:xfrm>
            <a:off x="9188248" y="3072349"/>
            <a:ext cx="2564481"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chemeClr val="accent1"/>
                </a:solidFill>
                <a:cs typeface="Arial"/>
              </a:rPr>
              <a:t>… it is also a </a:t>
            </a:r>
            <a:r>
              <a:rPr lang="en-US" b="1" dirty="0">
                <a:solidFill>
                  <a:schemeClr val="accent2"/>
                </a:solidFill>
                <a:cs typeface="Arial"/>
              </a:rPr>
              <a:t>Climate Convention problem.</a:t>
            </a:r>
          </a:p>
          <a:p>
            <a:endParaRPr lang="en-US" b="1" dirty="0">
              <a:solidFill>
                <a:schemeClr val="accent1"/>
              </a:solidFill>
              <a:cs typeface="Arial"/>
            </a:endParaRPr>
          </a:p>
          <a:p>
            <a:r>
              <a:rPr lang="en-US" b="1" dirty="0">
                <a:solidFill>
                  <a:schemeClr val="accent1"/>
                </a:solidFill>
                <a:cs typeface="Arial"/>
              </a:rPr>
              <a:t>But the EU shows less concern about this.</a:t>
            </a:r>
          </a:p>
          <a:p>
            <a:endParaRPr lang="en-US" b="1" dirty="0">
              <a:solidFill>
                <a:schemeClr val="accent1"/>
              </a:solidFill>
              <a:cs typeface="Arial"/>
            </a:endParaRPr>
          </a:p>
          <a:p>
            <a:r>
              <a:rPr lang="en-US" b="1" dirty="0">
                <a:solidFill>
                  <a:schemeClr val="accent1"/>
                </a:solidFill>
                <a:cs typeface="Arial"/>
              </a:rPr>
              <a:t>There's no talk of a "UNFCCC-consistent CBAM".</a:t>
            </a:r>
          </a:p>
        </p:txBody>
      </p:sp>
      <p:cxnSp>
        <p:nvCxnSpPr>
          <p:cNvPr id="9" name="Straight Connector 8">
            <a:extLst>
              <a:ext uri="{FF2B5EF4-FFF2-40B4-BE49-F238E27FC236}">
                <a16:creationId xmlns:a16="http://schemas.microsoft.com/office/drawing/2014/main" id="{4A4ED23B-1DD6-D7AF-6212-9E91133550BC}"/>
              </a:ext>
            </a:extLst>
          </p:cNvPr>
          <p:cNvCxnSpPr>
            <a:cxnSpLocks/>
          </p:cNvCxnSpPr>
          <p:nvPr/>
        </p:nvCxnSpPr>
        <p:spPr>
          <a:xfrm>
            <a:off x="6400508" y="4408453"/>
            <a:ext cx="2143737" cy="4084"/>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EE27509-B36E-BA1E-B39A-0F2FFE59B3FC}"/>
              </a:ext>
            </a:extLst>
          </p:cNvPr>
          <p:cNvCxnSpPr>
            <a:cxnSpLocks/>
          </p:cNvCxnSpPr>
          <p:nvPr/>
        </p:nvCxnSpPr>
        <p:spPr>
          <a:xfrm flipV="1">
            <a:off x="824009" y="4670169"/>
            <a:ext cx="1549304" cy="14243"/>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2C4B555-1786-E84C-0416-E43735D803C3}"/>
              </a:ext>
            </a:extLst>
          </p:cNvPr>
          <p:cNvCxnSpPr>
            <a:cxnSpLocks/>
          </p:cNvCxnSpPr>
          <p:nvPr/>
        </p:nvCxnSpPr>
        <p:spPr>
          <a:xfrm>
            <a:off x="5913051" y="4161923"/>
            <a:ext cx="2143737" cy="4084"/>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4100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06E08-D877-EA53-7F24-5DE76C2FC4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1C9471-449E-CE67-6293-31A89798AB38}"/>
              </a:ext>
            </a:extLst>
          </p:cNvPr>
          <p:cNvSpPr>
            <a:spLocks noGrp="1"/>
          </p:cNvSpPr>
          <p:nvPr>
            <p:ph type="title"/>
          </p:nvPr>
        </p:nvSpPr>
        <p:spPr/>
        <p:txBody>
          <a:bodyPr/>
          <a:lstStyle/>
          <a:p>
            <a:r>
              <a:rPr lang="en-MY" dirty="0"/>
              <a:t>The EU Carbon Border Adjustment Mechanism (CBAM)</a:t>
            </a:r>
          </a:p>
        </p:txBody>
      </p:sp>
      <p:sp>
        <p:nvSpPr>
          <p:cNvPr id="3" name="Text Placeholder 2">
            <a:extLst>
              <a:ext uri="{FF2B5EF4-FFF2-40B4-BE49-F238E27FC236}">
                <a16:creationId xmlns:a16="http://schemas.microsoft.com/office/drawing/2014/main" id="{79D7F234-4194-0A8D-7BB0-9A5EA5637075}"/>
              </a:ext>
            </a:extLst>
          </p:cNvPr>
          <p:cNvSpPr>
            <a:spLocks noGrp="1"/>
          </p:cNvSpPr>
          <p:nvPr>
            <p:ph type="body" sz="quarter" idx="10"/>
          </p:nvPr>
        </p:nvSpPr>
        <p:spPr/>
        <p:txBody>
          <a:bodyPr/>
          <a:lstStyle/>
          <a:p>
            <a:r>
              <a:rPr lang="en-MY" dirty="0"/>
              <a:t>Is a story of patronage and protectionism</a:t>
            </a:r>
          </a:p>
        </p:txBody>
      </p:sp>
      <p:sp>
        <p:nvSpPr>
          <p:cNvPr id="4" name="Slide Number Placeholder 3">
            <a:extLst>
              <a:ext uri="{FF2B5EF4-FFF2-40B4-BE49-F238E27FC236}">
                <a16:creationId xmlns:a16="http://schemas.microsoft.com/office/drawing/2014/main" id="{FF8216AD-0751-143B-326D-513B13CB117A}"/>
              </a:ext>
            </a:extLst>
          </p:cNvPr>
          <p:cNvSpPr>
            <a:spLocks noGrp="1"/>
          </p:cNvSpPr>
          <p:nvPr>
            <p:ph type="sldNum" sz="quarter" idx="4"/>
          </p:nvPr>
        </p:nvSpPr>
        <p:spPr/>
        <p:txBody>
          <a:bodyPr/>
          <a:lstStyle/>
          <a:p>
            <a:fld id="{CF5EA3AF-3B62-440D-8F35-C9BC5FFC2F94}" type="slidenum">
              <a:rPr lang="en-MY" smtClean="0"/>
              <a:pPr/>
              <a:t>2</a:t>
            </a:fld>
            <a:endParaRPr lang="en-MY" dirty="0"/>
          </a:p>
        </p:txBody>
      </p:sp>
    </p:spTree>
    <p:extLst>
      <p:ext uri="{BB962C8B-B14F-4D97-AF65-F5344CB8AC3E}">
        <p14:creationId xmlns:p14="http://schemas.microsoft.com/office/powerpoint/2010/main" val="7626147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CC09A8-E6D3-44F3-8DD4-FF5B919CF16F}"/>
              </a:ext>
            </a:extLst>
          </p:cNvPr>
          <p:cNvSpPr>
            <a:spLocks noGrp="1"/>
          </p:cNvSpPr>
          <p:nvPr>
            <p:ph type="title"/>
          </p:nvPr>
        </p:nvSpPr>
        <p:spPr>
          <a:xfrm>
            <a:off x="684000" y="434749"/>
            <a:ext cx="10824000" cy="620759"/>
          </a:xfrm>
        </p:spPr>
        <p:txBody>
          <a:bodyPr/>
          <a:lstStyle/>
          <a:p>
            <a:r>
              <a:rPr lang="en-US" dirty="0"/>
              <a:t>EU Climate Leadership?</a:t>
            </a:r>
            <a:endParaRPr lang="en-GB" dirty="0"/>
          </a:p>
        </p:txBody>
      </p:sp>
      <p:sp>
        <p:nvSpPr>
          <p:cNvPr id="4" name="Text Placeholder 3">
            <a:extLst>
              <a:ext uri="{FF2B5EF4-FFF2-40B4-BE49-F238E27FC236}">
                <a16:creationId xmlns:a16="http://schemas.microsoft.com/office/drawing/2014/main" id="{F6D1FEAA-738D-4041-B544-2D148DA3110B}"/>
              </a:ext>
            </a:extLst>
          </p:cNvPr>
          <p:cNvSpPr>
            <a:spLocks noGrp="1"/>
          </p:cNvSpPr>
          <p:nvPr>
            <p:ph type="body" sz="half" idx="15"/>
          </p:nvPr>
        </p:nvSpPr>
        <p:spPr>
          <a:xfrm>
            <a:off x="684000" y="6201352"/>
            <a:ext cx="10452560" cy="396000"/>
          </a:xfrm>
        </p:spPr>
        <p:txBody>
          <a:bodyPr/>
          <a:lstStyle/>
          <a:p>
            <a:r>
              <a:rPr lang="en-GB" dirty="0"/>
              <a:t>Sources: Green (2021); EPRS (2023); Carbon Brief (2024)</a:t>
            </a:r>
          </a:p>
        </p:txBody>
      </p:sp>
      <p:sp>
        <p:nvSpPr>
          <p:cNvPr id="5" name="Slide Number Placeholder 4">
            <a:extLst>
              <a:ext uri="{FF2B5EF4-FFF2-40B4-BE49-F238E27FC236}">
                <a16:creationId xmlns:a16="http://schemas.microsoft.com/office/drawing/2014/main" id="{D0DF27F6-9CDC-44A2-8EC0-7352FBC95317}"/>
              </a:ext>
            </a:extLst>
          </p:cNvPr>
          <p:cNvSpPr>
            <a:spLocks noGrp="1"/>
          </p:cNvSpPr>
          <p:nvPr>
            <p:ph type="sldNum" sz="quarter" idx="4"/>
          </p:nvPr>
        </p:nvSpPr>
        <p:spPr/>
        <p:txBody>
          <a:bodyPr/>
          <a:lstStyle/>
          <a:p>
            <a:fld id="{CF5EA3AF-3B62-440D-8F35-C9BC5FFC2F94}" type="slidenum">
              <a:rPr lang="en-MY" smtClean="0"/>
              <a:pPr/>
              <a:t>20</a:t>
            </a:fld>
            <a:endParaRPr lang="en-MY" dirty="0"/>
          </a:p>
        </p:txBody>
      </p:sp>
      <p:sp>
        <p:nvSpPr>
          <p:cNvPr id="9" name="Text Placeholder 1">
            <a:extLst>
              <a:ext uri="{FF2B5EF4-FFF2-40B4-BE49-F238E27FC236}">
                <a16:creationId xmlns:a16="http://schemas.microsoft.com/office/drawing/2014/main" id="{79094E80-B873-7A23-06A2-A28F5C3190EF}"/>
              </a:ext>
            </a:extLst>
          </p:cNvPr>
          <p:cNvSpPr>
            <a:spLocks noGrp="1"/>
          </p:cNvSpPr>
          <p:nvPr>
            <p:ph type="body" sz="quarter" idx="19"/>
          </p:nvPr>
        </p:nvSpPr>
        <p:spPr>
          <a:xfrm>
            <a:off x="684000" y="1304759"/>
            <a:ext cx="4773221" cy="4630924"/>
          </a:xfrm>
        </p:spPr>
        <p:txBody>
          <a:bodyPr/>
          <a:lstStyle/>
          <a:p>
            <a:pPr marL="342900" indent="-342900">
              <a:buFont typeface="Arial" panose="020B0604020202020204" pitchFamily="34" charset="0"/>
              <a:buChar char="•"/>
            </a:pPr>
            <a:r>
              <a:rPr lang="en-MY" sz="2000" dirty="0"/>
              <a:t>The European Union (EU) is the world’s </a:t>
            </a:r>
            <a:r>
              <a:rPr lang="en-MY" sz="2000" b="1" dirty="0"/>
              <a:t>second largest historical carbon dioxide polluter</a:t>
            </a:r>
            <a:r>
              <a:rPr lang="en-MY" sz="2000" dirty="0"/>
              <a:t>. It has recently committed to “climate neutrality” by 2050 and to reduce greenhouse gas emissions by at least 55 per cent by 2030 relative to 1990 levels. </a:t>
            </a:r>
          </a:p>
          <a:p>
            <a:pPr marL="342900" indent="-342900">
              <a:buFont typeface="Arial" panose="020B0604020202020204" pitchFamily="34" charset="0"/>
              <a:buChar char="•"/>
            </a:pPr>
            <a:r>
              <a:rPr lang="en-MY" sz="2000" dirty="0"/>
              <a:t>It reached 32.5% reductions by 2022. </a:t>
            </a:r>
            <a:r>
              <a:rPr lang="en-MY" sz="2000" b="1" dirty="0"/>
              <a:t>Current policies would lead to only 48% reduction by 2030; 60% by 2040; and, 64% by 2050.</a:t>
            </a:r>
            <a:endParaRPr lang="en-MY" sz="2000" dirty="0"/>
          </a:p>
        </p:txBody>
      </p:sp>
      <p:pic>
        <p:nvPicPr>
          <p:cNvPr id="6" name="Picture 5">
            <a:extLst>
              <a:ext uri="{FF2B5EF4-FFF2-40B4-BE49-F238E27FC236}">
                <a16:creationId xmlns:a16="http://schemas.microsoft.com/office/drawing/2014/main" id="{12198429-94C0-0188-BCBD-B79D9A9F74DD}"/>
              </a:ext>
            </a:extLst>
          </p:cNvPr>
          <p:cNvPicPr>
            <a:picLocks noChangeAspect="1"/>
          </p:cNvPicPr>
          <p:nvPr/>
        </p:nvPicPr>
        <p:blipFill>
          <a:blip r:embed="rId2"/>
          <a:stretch>
            <a:fillRect/>
          </a:stretch>
        </p:blipFill>
        <p:spPr>
          <a:xfrm>
            <a:off x="5457221" y="1268760"/>
            <a:ext cx="6077262" cy="4743694"/>
          </a:xfrm>
          <a:prstGeom prst="rect">
            <a:avLst/>
          </a:prstGeom>
        </p:spPr>
      </p:pic>
    </p:spTree>
    <p:extLst>
      <p:ext uri="{BB962C8B-B14F-4D97-AF65-F5344CB8AC3E}">
        <p14:creationId xmlns:p14="http://schemas.microsoft.com/office/powerpoint/2010/main" val="2010363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324AE-5051-BE77-2F8C-CA9EA61E5EBD}"/>
              </a:ext>
            </a:extLst>
          </p:cNvPr>
          <p:cNvSpPr>
            <a:spLocks noGrp="1"/>
          </p:cNvSpPr>
          <p:nvPr>
            <p:ph type="title"/>
          </p:nvPr>
        </p:nvSpPr>
        <p:spPr/>
        <p:txBody>
          <a:bodyPr/>
          <a:lstStyle/>
          <a:p>
            <a:r>
              <a:rPr lang="en-MY" dirty="0"/>
              <a:t>Climate transition</a:t>
            </a:r>
          </a:p>
        </p:txBody>
      </p:sp>
      <p:sp>
        <p:nvSpPr>
          <p:cNvPr id="3" name="Text Placeholder 2">
            <a:extLst>
              <a:ext uri="{FF2B5EF4-FFF2-40B4-BE49-F238E27FC236}">
                <a16:creationId xmlns:a16="http://schemas.microsoft.com/office/drawing/2014/main" id="{C274394A-65E9-3CEA-20CC-D6D1638AC4B2}"/>
              </a:ext>
            </a:extLst>
          </p:cNvPr>
          <p:cNvSpPr>
            <a:spLocks noGrp="1"/>
          </p:cNvSpPr>
          <p:nvPr>
            <p:ph type="body" sz="quarter" idx="10"/>
          </p:nvPr>
        </p:nvSpPr>
        <p:spPr/>
        <p:txBody>
          <a:bodyPr/>
          <a:lstStyle/>
          <a:p>
            <a:r>
              <a:rPr lang="en-MY" dirty="0"/>
              <a:t>Requires structural transformation</a:t>
            </a:r>
          </a:p>
        </p:txBody>
      </p:sp>
      <p:sp>
        <p:nvSpPr>
          <p:cNvPr id="4" name="Slide Number Placeholder 3">
            <a:extLst>
              <a:ext uri="{FF2B5EF4-FFF2-40B4-BE49-F238E27FC236}">
                <a16:creationId xmlns:a16="http://schemas.microsoft.com/office/drawing/2014/main" id="{3B0D6AEF-CA1C-6CA2-E9AC-6A876A2ED645}"/>
              </a:ext>
            </a:extLst>
          </p:cNvPr>
          <p:cNvSpPr>
            <a:spLocks noGrp="1"/>
          </p:cNvSpPr>
          <p:nvPr>
            <p:ph type="sldNum" sz="quarter" idx="4"/>
          </p:nvPr>
        </p:nvSpPr>
        <p:spPr/>
        <p:txBody>
          <a:bodyPr/>
          <a:lstStyle/>
          <a:p>
            <a:fld id="{CF5EA3AF-3B62-440D-8F35-C9BC5FFC2F94}" type="slidenum">
              <a:rPr lang="en-MY" smtClean="0"/>
              <a:pPr/>
              <a:t>21</a:t>
            </a:fld>
            <a:endParaRPr lang="en-MY" dirty="0"/>
          </a:p>
        </p:txBody>
      </p:sp>
    </p:spTree>
    <p:extLst>
      <p:ext uri="{BB962C8B-B14F-4D97-AF65-F5344CB8AC3E}">
        <p14:creationId xmlns:p14="http://schemas.microsoft.com/office/powerpoint/2010/main" val="34807681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FF293-E186-454F-71CE-0160DFB92E3D}"/>
              </a:ext>
            </a:extLst>
          </p:cNvPr>
          <p:cNvSpPr>
            <a:spLocks noGrp="1"/>
          </p:cNvSpPr>
          <p:nvPr>
            <p:ph type="title"/>
          </p:nvPr>
        </p:nvSpPr>
        <p:spPr/>
        <p:txBody>
          <a:bodyPr/>
          <a:lstStyle/>
          <a:p>
            <a:r>
              <a:rPr lang="en-MY" dirty="0"/>
              <a:t>The EU Carbon Border Adjustment Mechanism (CBAM)</a:t>
            </a:r>
          </a:p>
        </p:txBody>
      </p:sp>
      <p:sp>
        <p:nvSpPr>
          <p:cNvPr id="3" name="Text Placeholder 2">
            <a:extLst>
              <a:ext uri="{FF2B5EF4-FFF2-40B4-BE49-F238E27FC236}">
                <a16:creationId xmlns:a16="http://schemas.microsoft.com/office/drawing/2014/main" id="{208FDD0F-1791-5D56-E162-9C5CE7506F59}"/>
              </a:ext>
            </a:extLst>
          </p:cNvPr>
          <p:cNvSpPr>
            <a:spLocks noGrp="1"/>
          </p:cNvSpPr>
          <p:nvPr>
            <p:ph type="body" sz="quarter" idx="10"/>
          </p:nvPr>
        </p:nvSpPr>
        <p:spPr/>
        <p:txBody>
          <a:bodyPr/>
          <a:lstStyle/>
          <a:p>
            <a:r>
              <a:rPr lang="en-MY" dirty="0"/>
              <a:t>Is a story of patronage and protectionism</a:t>
            </a:r>
          </a:p>
        </p:txBody>
      </p:sp>
      <p:sp>
        <p:nvSpPr>
          <p:cNvPr id="4" name="Slide Number Placeholder 3">
            <a:extLst>
              <a:ext uri="{FF2B5EF4-FFF2-40B4-BE49-F238E27FC236}">
                <a16:creationId xmlns:a16="http://schemas.microsoft.com/office/drawing/2014/main" id="{1252905E-A7FA-46DD-062D-BDA62287C191}"/>
              </a:ext>
            </a:extLst>
          </p:cNvPr>
          <p:cNvSpPr>
            <a:spLocks noGrp="1"/>
          </p:cNvSpPr>
          <p:nvPr>
            <p:ph type="sldNum" sz="quarter" idx="4"/>
          </p:nvPr>
        </p:nvSpPr>
        <p:spPr/>
        <p:txBody>
          <a:bodyPr/>
          <a:lstStyle/>
          <a:p>
            <a:fld id="{CF5EA3AF-3B62-440D-8F35-C9BC5FFC2F94}" type="slidenum">
              <a:rPr lang="en-MY" smtClean="0"/>
              <a:pPr/>
              <a:t>22</a:t>
            </a:fld>
            <a:endParaRPr lang="en-MY" dirty="0"/>
          </a:p>
        </p:txBody>
      </p:sp>
    </p:spTree>
    <p:extLst>
      <p:ext uri="{BB962C8B-B14F-4D97-AF65-F5344CB8AC3E}">
        <p14:creationId xmlns:p14="http://schemas.microsoft.com/office/powerpoint/2010/main" val="40079043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CC09A8-E6D3-44F3-8DD4-FF5B919CF16F}"/>
              </a:ext>
            </a:extLst>
          </p:cNvPr>
          <p:cNvSpPr>
            <a:spLocks noGrp="1"/>
          </p:cNvSpPr>
          <p:nvPr>
            <p:ph type="title"/>
          </p:nvPr>
        </p:nvSpPr>
        <p:spPr>
          <a:xfrm>
            <a:off x="684000" y="434749"/>
            <a:ext cx="10824000" cy="620759"/>
          </a:xfrm>
        </p:spPr>
        <p:txBody>
          <a:bodyPr/>
          <a:lstStyle/>
          <a:p>
            <a:r>
              <a:rPr lang="en-US" dirty="0"/>
              <a:t>CBAM is linked to the EU ETS – ETS is a failure</a:t>
            </a:r>
            <a:endParaRPr lang="en-GB" dirty="0"/>
          </a:p>
        </p:txBody>
      </p:sp>
      <p:sp>
        <p:nvSpPr>
          <p:cNvPr id="4" name="Text Placeholder 3">
            <a:extLst>
              <a:ext uri="{FF2B5EF4-FFF2-40B4-BE49-F238E27FC236}">
                <a16:creationId xmlns:a16="http://schemas.microsoft.com/office/drawing/2014/main" id="{F6D1FEAA-738D-4041-B544-2D148DA3110B}"/>
              </a:ext>
            </a:extLst>
          </p:cNvPr>
          <p:cNvSpPr>
            <a:spLocks noGrp="1"/>
          </p:cNvSpPr>
          <p:nvPr>
            <p:ph type="body" sz="half" idx="15"/>
          </p:nvPr>
        </p:nvSpPr>
        <p:spPr/>
        <p:txBody>
          <a:bodyPr/>
          <a:lstStyle/>
          <a:p>
            <a:r>
              <a:rPr lang="en-GB" dirty="0"/>
              <a:t>Sources: Green (2021); EPRS (2023).</a:t>
            </a:r>
          </a:p>
        </p:txBody>
      </p:sp>
      <p:sp>
        <p:nvSpPr>
          <p:cNvPr id="5" name="Slide Number Placeholder 4">
            <a:extLst>
              <a:ext uri="{FF2B5EF4-FFF2-40B4-BE49-F238E27FC236}">
                <a16:creationId xmlns:a16="http://schemas.microsoft.com/office/drawing/2014/main" id="{D0DF27F6-9CDC-44A2-8EC0-7352FBC95317}"/>
              </a:ext>
            </a:extLst>
          </p:cNvPr>
          <p:cNvSpPr>
            <a:spLocks noGrp="1"/>
          </p:cNvSpPr>
          <p:nvPr>
            <p:ph type="sldNum" sz="quarter" idx="4"/>
          </p:nvPr>
        </p:nvSpPr>
        <p:spPr/>
        <p:txBody>
          <a:bodyPr/>
          <a:lstStyle/>
          <a:p>
            <a:fld id="{CF5EA3AF-3B62-440D-8F35-C9BC5FFC2F94}" type="slidenum">
              <a:rPr lang="en-MY" smtClean="0"/>
              <a:pPr/>
              <a:t>23</a:t>
            </a:fld>
            <a:endParaRPr lang="en-MY" dirty="0"/>
          </a:p>
        </p:txBody>
      </p:sp>
      <p:sp>
        <p:nvSpPr>
          <p:cNvPr id="9" name="Text Placeholder 1">
            <a:extLst>
              <a:ext uri="{FF2B5EF4-FFF2-40B4-BE49-F238E27FC236}">
                <a16:creationId xmlns:a16="http://schemas.microsoft.com/office/drawing/2014/main" id="{79094E80-B873-7A23-06A2-A28F5C3190EF}"/>
              </a:ext>
            </a:extLst>
          </p:cNvPr>
          <p:cNvSpPr>
            <a:spLocks noGrp="1"/>
          </p:cNvSpPr>
          <p:nvPr>
            <p:ph type="body" sz="quarter" idx="19"/>
          </p:nvPr>
        </p:nvSpPr>
        <p:spPr>
          <a:xfrm>
            <a:off x="684000" y="1304759"/>
            <a:ext cx="10452560" cy="4630924"/>
          </a:xfrm>
        </p:spPr>
        <p:txBody>
          <a:bodyPr/>
          <a:lstStyle/>
          <a:p>
            <a:pPr marL="342900" indent="-342900">
              <a:buFont typeface="Arial" panose="020B0604020202020204" pitchFamily="34" charset="0"/>
              <a:buChar char="•"/>
            </a:pPr>
            <a:r>
              <a:rPr lang="en-MY" sz="2000" dirty="0"/>
              <a:t>The EU has the world’s largest and oldest carbon pricing system, its emissions trading system (ETS). </a:t>
            </a:r>
          </a:p>
          <a:p>
            <a:pPr marL="342900" indent="-342900">
              <a:buFont typeface="Arial" panose="020B0604020202020204" pitchFamily="34" charset="0"/>
              <a:buChar char="•"/>
            </a:pPr>
            <a:r>
              <a:rPr lang="en-MY" sz="2000" dirty="0"/>
              <a:t>The ETS is the EU’s flagship climate policy and the EU intends to use CBAM to promote its version of carbon pricing around the world.</a:t>
            </a:r>
          </a:p>
          <a:p>
            <a:pPr marL="342900" indent="-342900">
              <a:buFont typeface="Arial" panose="020B0604020202020204" pitchFamily="34" charset="0"/>
              <a:buChar char="•"/>
            </a:pPr>
            <a:r>
              <a:rPr lang="en-MY" sz="2000" dirty="0"/>
              <a:t>Descriptions and evaluations of the ETS tend to focus on </a:t>
            </a:r>
            <a:r>
              <a:rPr lang="en-MY" sz="2000" b="1" dirty="0">
                <a:solidFill>
                  <a:schemeClr val="accent2"/>
                </a:solidFill>
              </a:rPr>
              <a:t>theoretical</a:t>
            </a:r>
            <a:r>
              <a:rPr lang="en-MY" sz="2000" dirty="0"/>
              <a:t> aspects (cost efficiency, market driven, cap and trade) and not on </a:t>
            </a:r>
            <a:r>
              <a:rPr lang="en-MY" sz="2000" b="1" dirty="0">
                <a:solidFill>
                  <a:schemeClr val="accent1"/>
                </a:solidFill>
              </a:rPr>
              <a:t>empirical</a:t>
            </a:r>
            <a:r>
              <a:rPr lang="en-MY" sz="2000" dirty="0"/>
              <a:t> </a:t>
            </a:r>
            <a:r>
              <a:rPr lang="en-MY" sz="2000" i="1" dirty="0"/>
              <a:t>ex post</a:t>
            </a:r>
            <a:r>
              <a:rPr lang="en-MY" sz="2000" dirty="0"/>
              <a:t> outcomes. This is generally true of carbon pricing discussions worldwide.</a:t>
            </a:r>
          </a:p>
          <a:p>
            <a:pPr marL="342900" indent="-342900">
              <a:buFont typeface="Arial" panose="020B0604020202020204" pitchFamily="34" charset="0"/>
              <a:buChar char="•"/>
            </a:pPr>
            <a:r>
              <a:rPr lang="en-MY" sz="2000" dirty="0"/>
              <a:t>In its 20 years, the ETS delivered </a:t>
            </a:r>
            <a:r>
              <a:rPr lang="en-MY" sz="2000" b="1" dirty="0"/>
              <a:t>annual emission reductions</a:t>
            </a:r>
            <a:r>
              <a:rPr lang="en-MY" sz="2000" dirty="0"/>
              <a:t> of between </a:t>
            </a:r>
            <a:r>
              <a:rPr lang="en-MY" sz="2000" b="1" dirty="0"/>
              <a:t>0% to 1.5%.</a:t>
            </a:r>
          </a:p>
          <a:p>
            <a:pPr marL="342900" indent="-342900">
              <a:buFont typeface="Arial" panose="020B0604020202020204" pitchFamily="34" charset="0"/>
              <a:buChar char="•"/>
            </a:pPr>
            <a:r>
              <a:rPr lang="en-MY" sz="2000" dirty="0"/>
              <a:t>The IPCC calls for emissions to fall 45% below 2010 levels by 2030 in order to limit warming to 1.5°C.The EU rate of reduction is not consistent with global goals.</a:t>
            </a:r>
          </a:p>
          <a:p>
            <a:pPr marL="342900" indent="-342900">
              <a:buFont typeface="Arial" panose="020B0604020202020204" pitchFamily="34" charset="0"/>
              <a:buChar char="•"/>
            </a:pPr>
            <a:r>
              <a:rPr lang="en-MY" sz="2000" dirty="0"/>
              <a:t>However, European scholars will claim that the fact that the ETS reduces emissions </a:t>
            </a:r>
            <a:r>
              <a:rPr lang="en-MY" sz="2000" b="1" dirty="0"/>
              <a:t>at all</a:t>
            </a:r>
            <a:r>
              <a:rPr lang="en-MY" sz="2000" dirty="0"/>
              <a:t> is a success. This is setting a very low bar.</a:t>
            </a:r>
            <a:endParaRPr lang="en-GB" sz="2000" dirty="0"/>
          </a:p>
        </p:txBody>
      </p:sp>
    </p:spTree>
    <p:extLst>
      <p:ext uri="{BB962C8B-B14F-4D97-AF65-F5344CB8AC3E}">
        <p14:creationId xmlns:p14="http://schemas.microsoft.com/office/powerpoint/2010/main" val="3580866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7A057C-4E5C-9303-54C0-42BCA483A019}"/>
              </a:ext>
            </a:extLst>
          </p:cNvPr>
          <p:cNvSpPr>
            <a:spLocks noGrp="1"/>
          </p:cNvSpPr>
          <p:nvPr>
            <p:ph type="body" sz="quarter" idx="19"/>
          </p:nvPr>
        </p:nvSpPr>
        <p:spPr/>
        <p:txBody>
          <a:bodyPr vert="horz" lIns="0" tIns="45720" rIns="91440" bIns="45720" rtlCol="0" anchor="t">
            <a:noAutofit/>
          </a:bodyPr>
          <a:lstStyle/>
          <a:p>
            <a:pPr marL="342900" indent="-342900">
              <a:buFont typeface="Arial" panose="020B0604020202020204" pitchFamily="34" charset="0"/>
              <a:buChar char="•"/>
              <a:defRPr/>
            </a:pPr>
            <a:r>
              <a:rPr lang="en-MY" sz="2400" dirty="0">
                <a:latin typeface="Arial"/>
                <a:cs typeface="Arial"/>
              </a:rPr>
              <a:t>In 2024, the EC announced a new goal: a 90% cut in emissions by 2040. This was the lowest ambition choice; its scientists recommended cuts of 90-95%. The new target is </a:t>
            </a:r>
            <a:r>
              <a:rPr lang="en-MY" sz="2400" b="1" dirty="0">
                <a:latin typeface="Arial"/>
                <a:cs typeface="Arial"/>
              </a:rPr>
              <a:t>dependent on carbon removal</a:t>
            </a:r>
            <a:r>
              <a:rPr lang="en-MY" sz="2400" dirty="0">
                <a:latin typeface="Arial"/>
                <a:cs typeface="Arial"/>
              </a:rPr>
              <a:t> and avoids reforms to the agricultural sector following farmers’ protests.</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400" b="0" i="0" u="none" strike="noStrike" kern="1200" cap="none" spc="0" normalizeH="0" baseline="0" noProof="0" dirty="0">
                <a:ln>
                  <a:noFill/>
                </a:ln>
                <a:solidFill>
                  <a:prstClr val="black">
                    <a:lumMod val="75000"/>
                    <a:lumOff val="25000"/>
                  </a:prstClr>
                </a:solidFill>
                <a:effectLst/>
                <a:uLnTx/>
                <a:uFillTx/>
                <a:latin typeface="Arial"/>
                <a:cs typeface="Arial"/>
              </a:rPr>
              <a:t>Starting on 1 October 2023, the EU phased in a </a:t>
            </a:r>
            <a:r>
              <a:rPr kumimoji="0" lang="en-MY" sz="2400" b="1" i="0" u="none" strike="noStrike" kern="1200" cap="none" spc="0" normalizeH="0" baseline="0" noProof="0" dirty="0">
                <a:ln>
                  <a:noFill/>
                </a:ln>
                <a:solidFill>
                  <a:prstClr val="black">
                    <a:lumMod val="75000"/>
                    <a:lumOff val="25000"/>
                  </a:prstClr>
                </a:solidFill>
                <a:effectLst/>
                <a:uLnTx/>
                <a:uFillTx/>
                <a:latin typeface="Arial"/>
                <a:cs typeface="Arial"/>
              </a:rPr>
              <a:t>“carbon border adjustment mechanism” (CBAM) </a:t>
            </a:r>
            <a:r>
              <a:rPr kumimoji="0" lang="en-MY" sz="2400" b="0" i="0" u="none" strike="noStrike" kern="1200" cap="none" spc="0" normalizeH="0" baseline="0" noProof="0" dirty="0">
                <a:ln>
                  <a:noFill/>
                </a:ln>
                <a:solidFill>
                  <a:prstClr val="black">
                    <a:lumMod val="75000"/>
                    <a:lumOff val="25000"/>
                  </a:prstClr>
                </a:solidFill>
                <a:effectLst/>
                <a:uLnTx/>
                <a:uFillTx/>
                <a:latin typeface="Arial"/>
                <a:cs typeface="Arial"/>
              </a:rPr>
              <a:t>that would require importers, as of 2026, to purchase certificates equivalent to the weekly EU carbon price. </a:t>
            </a:r>
            <a:endParaRPr lang="en-MY" sz="2400" b="0" i="0" u="none" strike="noStrike" kern="1200" cap="none" spc="0" normalizeH="0" baseline="0" noProof="0" dirty="0">
              <a:ln>
                <a:noFill/>
              </a:ln>
              <a:solidFill>
                <a:prstClr val="black">
                  <a:lumMod val="75000"/>
                  <a:lumOff val="25000"/>
                </a:prstClr>
              </a:solidFill>
              <a:effectLst/>
              <a:uLnTx/>
              <a:uFillTx/>
              <a:latin typeface="Arial"/>
              <a:cs typeface="Arial"/>
            </a:endParaRP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4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Importers would pay the difference between the EU’s carbon price and their domestic carbon price (if any) for: </a:t>
            </a:r>
            <a:r>
              <a:rPr kumimoji="0" lang="en-MY" sz="24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cement, iron and steel, aluminium, fertilisers, hydrogen &amp; electricity</a:t>
            </a:r>
            <a:r>
              <a:rPr kumimoji="0" lang="en-MY" sz="24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a:t>
            </a:r>
            <a:endParaRPr kumimoji="0" lang="en-GB" sz="24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endParaRPr lang="en-MY" dirty="0"/>
          </a:p>
        </p:txBody>
      </p:sp>
      <p:sp>
        <p:nvSpPr>
          <p:cNvPr id="3" name="Title 2">
            <a:extLst>
              <a:ext uri="{FF2B5EF4-FFF2-40B4-BE49-F238E27FC236}">
                <a16:creationId xmlns:a16="http://schemas.microsoft.com/office/drawing/2014/main" id="{5EA2A324-173B-E10F-EB93-5EA61130A115}"/>
              </a:ext>
            </a:extLst>
          </p:cNvPr>
          <p:cNvSpPr>
            <a:spLocks noGrp="1"/>
          </p:cNvSpPr>
          <p:nvPr>
            <p:ph type="title"/>
          </p:nvPr>
        </p:nvSpPr>
        <p:spPr/>
        <p:txBody>
          <a:bodyPr/>
          <a:lstStyle/>
          <a:p>
            <a:r>
              <a:rPr lang="en-MY" dirty="0"/>
              <a:t>Raising ambition?</a:t>
            </a:r>
          </a:p>
        </p:txBody>
      </p:sp>
      <p:sp>
        <p:nvSpPr>
          <p:cNvPr id="4" name="Text Placeholder 3">
            <a:extLst>
              <a:ext uri="{FF2B5EF4-FFF2-40B4-BE49-F238E27FC236}">
                <a16:creationId xmlns:a16="http://schemas.microsoft.com/office/drawing/2014/main" id="{CD092DF0-DF34-44F6-FFAE-11F46ABEF490}"/>
              </a:ext>
            </a:extLst>
          </p:cNvPr>
          <p:cNvSpPr>
            <a:spLocks noGrp="1"/>
          </p:cNvSpPr>
          <p:nvPr>
            <p:ph type="body" sz="half" idx="15"/>
          </p:nvPr>
        </p:nvSpPr>
        <p:spPr/>
        <p:txBody>
          <a:bodyPr/>
          <a:lstStyle/>
          <a:p>
            <a:r>
              <a:rPr lang="en-MY" dirty="0"/>
              <a:t>Source: Guardian (2024); EC (2023).</a:t>
            </a:r>
          </a:p>
        </p:txBody>
      </p:sp>
      <p:sp>
        <p:nvSpPr>
          <p:cNvPr id="5" name="Slide Number Placeholder 4">
            <a:extLst>
              <a:ext uri="{FF2B5EF4-FFF2-40B4-BE49-F238E27FC236}">
                <a16:creationId xmlns:a16="http://schemas.microsoft.com/office/drawing/2014/main" id="{23E2B155-9B4B-A4F0-CF2C-665FBEC69855}"/>
              </a:ext>
            </a:extLst>
          </p:cNvPr>
          <p:cNvSpPr>
            <a:spLocks noGrp="1"/>
          </p:cNvSpPr>
          <p:nvPr>
            <p:ph type="sldNum" sz="quarter" idx="4"/>
          </p:nvPr>
        </p:nvSpPr>
        <p:spPr/>
        <p:txBody>
          <a:bodyPr/>
          <a:lstStyle/>
          <a:p>
            <a:fld id="{CF5EA3AF-3B62-440D-8F35-C9BC5FFC2F94}" type="slidenum">
              <a:rPr lang="en-MY" smtClean="0"/>
              <a:pPr/>
              <a:t>24</a:t>
            </a:fld>
            <a:endParaRPr lang="en-MY" dirty="0"/>
          </a:p>
        </p:txBody>
      </p:sp>
    </p:spTree>
    <p:extLst>
      <p:ext uri="{BB962C8B-B14F-4D97-AF65-F5344CB8AC3E}">
        <p14:creationId xmlns:p14="http://schemas.microsoft.com/office/powerpoint/2010/main" val="28151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9CE031D-9B2E-CFDF-B877-9921BFA3C5BC}"/>
              </a:ext>
            </a:extLst>
          </p:cNvPr>
          <p:cNvSpPr>
            <a:spLocks noGrp="1"/>
          </p:cNvSpPr>
          <p:nvPr>
            <p:ph type="body" sz="quarter" idx="19"/>
          </p:nvPr>
        </p:nvSpPr>
        <p:spPr/>
        <p:txBody>
          <a:bodyPr/>
          <a:lstStyle/>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The EU ETS only covers sectors representing 45% of EU emissions.</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Its </a:t>
            </a:r>
            <a:r>
              <a:rPr kumimoji="0" lang="en-MY"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carbon price stagnated at very low levels</a:t>
            </a: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for years due to the disbursement of </a:t>
            </a:r>
            <a:r>
              <a:rPr kumimoji="0" lang="en-MY"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free pollution allowances to polluting industries</a:t>
            </a: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These are the same industries covered by CBAM.</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According to WWF, </a:t>
            </a:r>
            <a:r>
              <a:rPr kumimoji="0" lang="en-MY"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53% of ETS emissions</a:t>
            </a: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between 2013 and 2021 were emitted for </a:t>
            </a:r>
            <a:r>
              <a:rPr kumimoji="0" lang="en-MY"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free</a:t>
            </a: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Carbon pricing without a price.</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Prices hovered around €6 for many years. Recently, with a tightening of the supply of free allowances, the price rose to around €100 before falling to around €66.</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lang="en-MY" sz="2000" dirty="0">
                <a:solidFill>
                  <a:prstClr val="black">
                    <a:lumMod val="75000"/>
                    <a:lumOff val="25000"/>
                  </a:prstClr>
                </a:solidFill>
              </a:rPr>
              <a:t>Carbon price theory calls for a ‘social cost of carbon’ (SCC). This is the marginal damage to the world of an additional tonne of carbon dioxide. Proposals range from $43 a tonne (Obama) to hundreds of dollars, and most recently $1,000 per tonne.</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lang="en-MY" sz="2000" dirty="0">
                <a:solidFill>
                  <a:prstClr val="black">
                    <a:lumMod val="75000"/>
                    <a:lumOff val="25000"/>
                  </a:prstClr>
                </a:solidFill>
              </a:rPr>
              <a:t>The ETS price has no relationship to the SCC. The earnings aren’t shared with the world.</a:t>
            </a:r>
            <a:endParaRPr lang="en-MY" dirty="0"/>
          </a:p>
        </p:txBody>
      </p:sp>
      <p:sp>
        <p:nvSpPr>
          <p:cNvPr id="3" name="Title 2">
            <a:extLst>
              <a:ext uri="{FF2B5EF4-FFF2-40B4-BE49-F238E27FC236}">
                <a16:creationId xmlns:a16="http://schemas.microsoft.com/office/drawing/2014/main" id="{9E6DAD9C-5EB8-DF6F-93ED-4DFB515C981D}"/>
              </a:ext>
            </a:extLst>
          </p:cNvPr>
          <p:cNvSpPr>
            <a:spLocks noGrp="1"/>
          </p:cNvSpPr>
          <p:nvPr>
            <p:ph type="title"/>
          </p:nvPr>
        </p:nvSpPr>
        <p:spPr/>
        <p:txBody>
          <a:bodyPr/>
          <a:lstStyle/>
          <a:p>
            <a:r>
              <a:rPr lang="en-MY" dirty="0"/>
              <a:t>ETS Limitations</a:t>
            </a:r>
          </a:p>
        </p:txBody>
      </p:sp>
      <p:sp>
        <p:nvSpPr>
          <p:cNvPr id="4" name="Text Placeholder 3">
            <a:extLst>
              <a:ext uri="{FF2B5EF4-FFF2-40B4-BE49-F238E27FC236}">
                <a16:creationId xmlns:a16="http://schemas.microsoft.com/office/drawing/2014/main" id="{F78A6285-82CB-EA1E-034F-3A71CDB260E1}"/>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F38238E4-F3FD-9FDD-6B67-A8BD82D46F9C}"/>
              </a:ext>
            </a:extLst>
          </p:cNvPr>
          <p:cNvSpPr>
            <a:spLocks noGrp="1"/>
          </p:cNvSpPr>
          <p:nvPr>
            <p:ph type="sldNum" sz="quarter" idx="4"/>
          </p:nvPr>
        </p:nvSpPr>
        <p:spPr/>
        <p:txBody>
          <a:bodyPr/>
          <a:lstStyle/>
          <a:p>
            <a:fld id="{CF5EA3AF-3B62-440D-8F35-C9BC5FFC2F94}" type="slidenum">
              <a:rPr lang="en-MY" smtClean="0"/>
              <a:pPr/>
              <a:t>25</a:t>
            </a:fld>
            <a:endParaRPr lang="en-MY" dirty="0"/>
          </a:p>
        </p:txBody>
      </p:sp>
    </p:spTree>
    <p:extLst>
      <p:ext uri="{BB962C8B-B14F-4D97-AF65-F5344CB8AC3E}">
        <p14:creationId xmlns:p14="http://schemas.microsoft.com/office/powerpoint/2010/main" val="4956759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202190B-327F-03C6-4D6C-CDA39646C6A1}"/>
              </a:ext>
            </a:extLst>
          </p:cNvPr>
          <p:cNvSpPr>
            <a:spLocks noGrp="1"/>
          </p:cNvSpPr>
          <p:nvPr>
            <p:ph type="body" sz="quarter" idx="19"/>
          </p:nvPr>
        </p:nvSpPr>
        <p:spPr/>
        <p:txBody>
          <a:bodyPr/>
          <a:lstStyle/>
          <a:p>
            <a:pPr marL="285750" indent="-285750">
              <a:buFont typeface="Arial" panose="020B0604020202020204" pitchFamily="34" charset="0"/>
              <a:buChar char="•"/>
            </a:pPr>
            <a:r>
              <a:rPr lang="en-MY" sz="1800" dirty="0"/>
              <a:t>Faced with a carbon price, Europe’s high emission industries threatened to leave or complained that paying the price would make their products uncompetitive versus imports from countries with lower environmental standards. They call this hypothetical divestment risk, </a:t>
            </a:r>
            <a:r>
              <a:rPr lang="en-MY" sz="1800" b="1" dirty="0"/>
              <a:t>‘carbon leakage’</a:t>
            </a:r>
            <a:r>
              <a:rPr lang="en-MY" sz="1800" dirty="0"/>
              <a:t>.</a:t>
            </a:r>
          </a:p>
          <a:p>
            <a:pPr marL="285750" indent="-285750">
              <a:buFont typeface="Arial" panose="020B0604020202020204" pitchFamily="34" charset="0"/>
              <a:buChar char="•"/>
            </a:pPr>
            <a:r>
              <a:rPr lang="en-MY" sz="1800" b="1" dirty="0"/>
              <a:t>Carbon leakage measures pre-date the CBAM</a:t>
            </a:r>
            <a:r>
              <a:rPr lang="en-MY" sz="1800" dirty="0"/>
              <a:t>. Under the ETS free pollution allocations were created to entice industries who claimed hypothetical risk to instead stay.</a:t>
            </a:r>
          </a:p>
          <a:p>
            <a:pPr marL="285750" indent="-285750">
              <a:buFont typeface="Arial" panose="020B0604020202020204" pitchFamily="34" charset="0"/>
              <a:buChar char="•"/>
            </a:pPr>
            <a:r>
              <a:rPr lang="en-MY" sz="1800" dirty="0"/>
              <a:t>More than 150 sectors, representing more than 97% of industrial emissions, were deemed to be at risk of ‘carbon leakage’ and thus eligible for free pollution permits.</a:t>
            </a:r>
          </a:p>
          <a:p>
            <a:pPr marL="285750" indent="-285750">
              <a:buFont typeface="Arial" panose="020B0604020202020204" pitchFamily="34" charset="0"/>
              <a:buChar char="•"/>
            </a:pPr>
            <a:r>
              <a:rPr lang="en-MY" sz="1800" dirty="0"/>
              <a:t>The ETS is supposed to be a ‘polluter pays’ system. Pay to discourage pollution. However, </a:t>
            </a:r>
            <a:r>
              <a:rPr lang="en-MY" sz="1800" dirty="0">
                <a:solidFill>
                  <a:schemeClr val="accent2"/>
                </a:solidFill>
              </a:rPr>
              <a:t>lobbyists</a:t>
            </a:r>
            <a:r>
              <a:rPr lang="en-MY" sz="1800" dirty="0"/>
              <a:t> profited industry.</a:t>
            </a:r>
          </a:p>
          <a:p>
            <a:pPr marL="285750" indent="-285750">
              <a:buFont typeface="Arial" panose="020B0604020202020204" pitchFamily="34" charset="0"/>
              <a:buChar char="•"/>
            </a:pPr>
            <a:r>
              <a:rPr lang="en-MY" sz="1800" dirty="0"/>
              <a:t>The </a:t>
            </a:r>
            <a:r>
              <a:rPr lang="en-MY" sz="1800" b="1" dirty="0">
                <a:solidFill>
                  <a:schemeClr val="accent2"/>
                </a:solidFill>
              </a:rPr>
              <a:t>ETS paid more to industry</a:t>
            </a:r>
            <a:r>
              <a:rPr lang="en-MY" sz="1800" dirty="0"/>
              <a:t> than it took in. From 2013-2021: EU Member states earned €88.5 billion, but industry received </a:t>
            </a:r>
            <a:r>
              <a:rPr lang="en-MY" sz="1800" b="1" dirty="0">
                <a:solidFill>
                  <a:schemeClr val="accent2"/>
                </a:solidFill>
              </a:rPr>
              <a:t>€98.5 billion in free pollution permits</a:t>
            </a:r>
            <a:r>
              <a:rPr lang="en-MY" sz="1800" dirty="0"/>
              <a:t>!</a:t>
            </a:r>
          </a:p>
          <a:p>
            <a:pPr marL="285750" indent="-285750">
              <a:buFont typeface="Arial" panose="020B0604020202020204" pitchFamily="34" charset="0"/>
              <a:buChar char="•"/>
            </a:pPr>
            <a:r>
              <a:rPr lang="en-MY" sz="1800" dirty="0"/>
              <a:t>Free allowances suppressed the effective carbon price from €14/tonne to €6/tonne.</a:t>
            </a:r>
          </a:p>
          <a:p>
            <a:pPr marL="285750" indent="-285750">
              <a:buFont typeface="Arial" panose="020B0604020202020204" pitchFamily="34" charset="0"/>
              <a:buChar char="•"/>
            </a:pPr>
            <a:r>
              <a:rPr lang="en-MY" sz="1800" dirty="0"/>
              <a:t>For every Euro spent </a:t>
            </a:r>
            <a:r>
              <a:rPr lang="en-MY" sz="1800" dirty="0">
                <a:solidFill>
                  <a:schemeClr val="accent2"/>
                </a:solidFill>
              </a:rPr>
              <a:t>lobbying</a:t>
            </a:r>
            <a:r>
              <a:rPr lang="en-MY" sz="1800" dirty="0"/>
              <a:t>, firms gained €1 to €4.60 in free pollution allowances.</a:t>
            </a:r>
          </a:p>
          <a:p>
            <a:pPr marL="285750" indent="-285750">
              <a:buFont typeface="Arial" panose="020B0604020202020204" pitchFamily="34" charset="0"/>
              <a:buChar char="•"/>
            </a:pPr>
            <a:endParaRPr lang="en-MY" sz="1800" dirty="0"/>
          </a:p>
        </p:txBody>
      </p:sp>
      <p:sp>
        <p:nvSpPr>
          <p:cNvPr id="3" name="Title 2">
            <a:extLst>
              <a:ext uri="{FF2B5EF4-FFF2-40B4-BE49-F238E27FC236}">
                <a16:creationId xmlns:a16="http://schemas.microsoft.com/office/drawing/2014/main" id="{802A636C-ADAD-CE33-B10B-3045A47D72E0}"/>
              </a:ext>
            </a:extLst>
          </p:cNvPr>
          <p:cNvSpPr>
            <a:spLocks noGrp="1"/>
          </p:cNvSpPr>
          <p:nvPr>
            <p:ph type="title"/>
          </p:nvPr>
        </p:nvSpPr>
        <p:spPr/>
        <p:txBody>
          <a:bodyPr/>
          <a:lstStyle/>
          <a:p>
            <a:r>
              <a:rPr lang="en-MY" dirty="0"/>
              <a:t>The scandal at the heart of the ETS</a:t>
            </a:r>
          </a:p>
        </p:txBody>
      </p:sp>
      <p:sp>
        <p:nvSpPr>
          <p:cNvPr id="4" name="Text Placeholder 3">
            <a:extLst>
              <a:ext uri="{FF2B5EF4-FFF2-40B4-BE49-F238E27FC236}">
                <a16:creationId xmlns:a16="http://schemas.microsoft.com/office/drawing/2014/main" id="{191E9CC4-704D-F177-D750-CCDEEEB8E94C}"/>
              </a:ext>
            </a:extLst>
          </p:cNvPr>
          <p:cNvSpPr>
            <a:spLocks noGrp="1"/>
          </p:cNvSpPr>
          <p:nvPr>
            <p:ph type="body" sz="half" idx="15"/>
          </p:nvPr>
        </p:nvSpPr>
        <p:spPr/>
        <p:txBody>
          <a:bodyPr/>
          <a:lstStyle/>
          <a:p>
            <a:r>
              <a:rPr lang="en-MY" dirty="0"/>
              <a:t>Source: Carbon Market Watch (2015); WWF (2022); Winkler (2022).</a:t>
            </a:r>
          </a:p>
        </p:txBody>
      </p:sp>
      <p:sp>
        <p:nvSpPr>
          <p:cNvPr id="5" name="Slide Number Placeholder 4">
            <a:extLst>
              <a:ext uri="{FF2B5EF4-FFF2-40B4-BE49-F238E27FC236}">
                <a16:creationId xmlns:a16="http://schemas.microsoft.com/office/drawing/2014/main" id="{A9DD240F-7893-4488-AAB2-15B72F03AF37}"/>
              </a:ext>
            </a:extLst>
          </p:cNvPr>
          <p:cNvSpPr>
            <a:spLocks noGrp="1"/>
          </p:cNvSpPr>
          <p:nvPr>
            <p:ph type="sldNum" sz="quarter" idx="4"/>
          </p:nvPr>
        </p:nvSpPr>
        <p:spPr/>
        <p:txBody>
          <a:bodyPr/>
          <a:lstStyle/>
          <a:p>
            <a:fld id="{CF5EA3AF-3B62-440D-8F35-C9BC5FFC2F94}" type="slidenum">
              <a:rPr lang="en-MY" smtClean="0"/>
              <a:pPr/>
              <a:t>26</a:t>
            </a:fld>
            <a:endParaRPr lang="en-MY" dirty="0"/>
          </a:p>
        </p:txBody>
      </p:sp>
    </p:spTree>
    <p:extLst>
      <p:ext uri="{BB962C8B-B14F-4D97-AF65-F5344CB8AC3E}">
        <p14:creationId xmlns:p14="http://schemas.microsoft.com/office/powerpoint/2010/main" val="21611194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3F3A10F-6081-B1C7-836F-17E1215BF78E}"/>
              </a:ext>
            </a:extLst>
          </p:cNvPr>
          <p:cNvSpPr>
            <a:spLocks noGrp="1"/>
          </p:cNvSpPr>
          <p:nvPr>
            <p:ph type="body" sz="quarter" idx="19"/>
          </p:nvPr>
        </p:nvSpPr>
        <p:spPr>
          <a:xfrm>
            <a:off x="684000" y="1304759"/>
            <a:ext cx="5772040" cy="4212473"/>
          </a:xfrm>
        </p:spPr>
        <p:txBody>
          <a:bodyPr/>
          <a:lstStyle/>
          <a:p>
            <a:pPr marL="285750" indent="-285750">
              <a:buFont typeface="Arial" panose="020B0604020202020204" pitchFamily="34" charset="0"/>
              <a:buChar char="•"/>
            </a:pPr>
            <a:r>
              <a:rPr lang="en-US" sz="1600" dirty="0"/>
              <a:t>Several EU governments even established ETS compensation schemes to direct further subsidies to polluters. Germany, Spain and Italy spent over 30 billion Euros.</a:t>
            </a:r>
          </a:p>
          <a:p>
            <a:pPr marL="285750" indent="-285750">
              <a:buFont typeface="Arial" panose="020B0604020202020204" pitchFamily="34" charset="0"/>
              <a:buChar char="•"/>
            </a:pPr>
            <a:r>
              <a:rPr lang="en-US" sz="1600" dirty="0"/>
              <a:t>Under CBAM, Germany continues to provide ETS price hedging subsidies for dirty industries (2024). This undermines ‘level playing field’ claims by the EU and could be explored at the WTO.</a:t>
            </a:r>
          </a:p>
          <a:p>
            <a:pPr marL="285750" indent="-285750">
              <a:buFont typeface="Arial" panose="020B0604020202020204" pitchFamily="34" charset="0"/>
              <a:buChar char="•"/>
            </a:pPr>
            <a:r>
              <a:rPr lang="en-US" sz="1600" dirty="0"/>
              <a:t>EU Member States were estimated to have spent only 58% of their ETS earnings on climate action. Lax rules on ETS reporting mean that the money trail is hard to follow. The remainder was spent on supporting coal, gas, ETS carbon price compensation, diesel cars, high-carbon bioenergy, and fossil fuel heating systems. Over 18% of ETS revenue went towards general government spending.</a:t>
            </a:r>
          </a:p>
        </p:txBody>
      </p:sp>
      <p:sp>
        <p:nvSpPr>
          <p:cNvPr id="3" name="Title 2">
            <a:extLst>
              <a:ext uri="{FF2B5EF4-FFF2-40B4-BE49-F238E27FC236}">
                <a16:creationId xmlns:a16="http://schemas.microsoft.com/office/drawing/2014/main" id="{33FB13E6-74A1-8420-E15E-24C65D286A26}"/>
              </a:ext>
            </a:extLst>
          </p:cNvPr>
          <p:cNvSpPr>
            <a:spLocks noGrp="1"/>
          </p:cNvSpPr>
          <p:nvPr>
            <p:ph type="title"/>
          </p:nvPr>
        </p:nvSpPr>
        <p:spPr/>
        <p:txBody>
          <a:bodyPr/>
          <a:lstStyle/>
          <a:p>
            <a:r>
              <a:rPr lang="en-MY" dirty="0"/>
              <a:t>ETS subsidies</a:t>
            </a:r>
          </a:p>
        </p:txBody>
      </p:sp>
      <p:sp>
        <p:nvSpPr>
          <p:cNvPr id="4" name="Text Placeholder 3">
            <a:extLst>
              <a:ext uri="{FF2B5EF4-FFF2-40B4-BE49-F238E27FC236}">
                <a16:creationId xmlns:a16="http://schemas.microsoft.com/office/drawing/2014/main" id="{1E56D4C7-EC66-681C-A0B3-8DCC192484B7}"/>
              </a:ext>
            </a:extLst>
          </p:cNvPr>
          <p:cNvSpPr>
            <a:spLocks noGrp="1"/>
          </p:cNvSpPr>
          <p:nvPr>
            <p:ph type="body" sz="half" idx="15"/>
          </p:nvPr>
        </p:nvSpPr>
        <p:spPr/>
        <p:txBody>
          <a:bodyPr/>
          <a:lstStyle/>
          <a:p>
            <a:r>
              <a:rPr lang="en-MY" dirty="0"/>
              <a:t>Source: WWF (2022).</a:t>
            </a:r>
          </a:p>
        </p:txBody>
      </p:sp>
      <p:sp>
        <p:nvSpPr>
          <p:cNvPr id="5" name="Slide Number Placeholder 4">
            <a:extLst>
              <a:ext uri="{FF2B5EF4-FFF2-40B4-BE49-F238E27FC236}">
                <a16:creationId xmlns:a16="http://schemas.microsoft.com/office/drawing/2014/main" id="{25FD2571-98B4-347C-B5B4-35C3495D24B1}"/>
              </a:ext>
            </a:extLst>
          </p:cNvPr>
          <p:cNvSpPr>
            <a:spLocks noGrp="1"/>
          </p:cNvSpPr>
          <p:nvPr>
            <p:ph type="sldNum" sz="quarter" idx="4"/>
          </p:nvPr>
        </p:nvSpPr>
        <p:spPr/>
        <p:txBody>
          <a:bodyPr/>
          <a:lstStyle/>
          <a:p>
            <a:fld id="{CF5EA3AF-3B62-440D-8F35-C9BC5FFC2F94}" type="slidenum">
              <a:rPr lang="en-MY" smtClean="0"/>
              <a:pPr/>
              <a:t>27</a:t>
            </a:fld>
            <a:endParaRPr lang="en-MY" dirty="0"/>
          </a:p>
        </p:txBody>
      </p:sp>
      <p:pic>
        <p:nvPicPr>
          <p:cNvPr id="7" name="Picture 6">
            <a:extLst>
              <a:ext uri="{FF2B5EF4-FFF2-40B4-BE49-F238E27FC236}">
                <a16:creationId xmlns:a16="http://schemas.microsoft.com/office/drawing/2014/main" id="{47048311-C48B-F0E5-88FC-9E178E9922A9}"/>
              </a:ext>
            </a:extLst>
          </p:cNvPr>
          <p:cNvPicPr>
            <a:picLocks noChangeAspect="1"/>
          </p:cNvPicPr>
          <p:nvPr/>
        </p:nvPicPr>
        <p:blipFill>
          <a:blip r:embed="rId2"/>
          <a:stretch>
            <a:fillRect/>
          </a:stretch>
        </p:blipFill>
        <p:spPr>
          <a:xfrm>
            <a:off x="6456040" y="1304759"/>
            <a:ext cx="5181640" cy="3979787"/>
          </a:xfrm>
          <a:prstGeom prst="rect">
            <a:avLst/>
          </a:prstGeom>
        </p:spPr>
      </p:pic>
    </p:spTree>
    <p:extLst>
      <p:ext uri="{BB962C8B-B14F-4D97-AF65-F5344CB8AC3E}">
        <p14:creationId xmlns:p14="http://schemas.microsoft.com/office/powerpoint/2010/main" val="41936504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5D74D9B-75D6-DEBD-9B41-3AE794A757CC}"/>
              </a:ext>
            </a:extLst>
          </p:cNvPr>
          <p:cNvSpPr>
            <a:spLocks noGrp="1"/>
          </p:cNvSpPr>
          <p:nvPr>
            <p:ph type="body" sz="quarter" idx="19"/>
          </p:nvPr>
        </p:nvSpPr>
        <p:spPr/>
        <p:txBody>
          <a:bodyPr vert="horz" lIns="0" tIns="45720" rIns="91440" bIns="45720" rtlCol="0" anchor="t">
            <a:noAutofit/>
          </a:bodyPr>
          <a:lstStyle/>
          <a:p>
            <a:pPr marL="285750" indent="-285750">
              <a:buFont typeface="Arial" panose="020B0604020202020204" pitchFamily="34" charset="0"/>
              <a:buChar char="•"/>
            </a:pPr>
            <a:r>
              <a:rPr lang="en-MY" sz="1500" dirty="0">
                <a:latin typeface="Arial"/>
                <a:cs typeface="Arial"/>
              </a:rPr>
              <a:t>According to the EU, CBAM aims to equalise the carbon price between domestic and foreign products, thereby limiting carbon leakage.</a:t>
            </a:r>
          </a:p>
          <a:p>
            <a:pPr marL="285750" indent="-285750">
              <a:buFont typeface="Arial" panose="020B0604020202020204" pitchFamily="34" charset="0"/>
              <a:buChar char="•"/>
            </a:pPr>
            <a:r>
              <a:rPr lang="en-MY" sz="1500" dirty="0">
                <a:latin typeface="Arial"/>
                <a:cs typeface="Arial"/>
              </a:rPr>
              <a:t>It would affect six sectors: </a:t>
            </a:r>
            <a:r>
              <a:rPr lang="en-MY" sz="1500" b="1" dirty="0">
                <a:latin typeface="Arial"/>
                <a:cs typeface="Arial"/>
              </a:rPr>
              <a:t>cement, iron and steel, aluminium, fertilisers, hydrogen &amp; electricity.</a:t>
            </a:r>
            <a:r>
              <a:rPr lang="en-MY" sz="1500" dirty="0">
                <a:latin typeface="Arial"/>
                <a:cs typeface="Arial"/>
              </a:rPr>
              <a:t> There are concerns that it could later apply to other goods and services or extend to indirect emissions.</a:t>
            </a:r>
          </a:p>
          <a:p>
            <a:pPr marL="285750" indent="-285750">
              <a:buFont typeface="Arial" panose="020B0604020202020204" pitchFamily="34" charset="0"/>
              <a:buChar char="•"/>
            </a:pPr>
            <a:r>
              <a:rPr lang="en-MY" sz="1500" dirty="0">
                <a:latin typeface="Arial"/>
                <a:cs typeface="Arial"/>
              </a:rPr>
              <a:t>The preferred mechanism for pricing carbon at the border would involve surrendering carbon permits equivalent to those issued under the EU emission trading system (ETS). The amount paid would be equivalent to the difference between the weekly ETS price and the importer’s domestic carbon price (if any). Exemption mechanisms remain unclear.</a:t>
            </a:r>
          </a:p>
          <a:p>
            <a:pPr marL="285750" indent="-285750">
              <a:buFont typeface="Arial" panose="020B0604020202020204" pitchFamily="34" charset="0"/>
              <a:buChar char="•"/>
            </a:pPr>
            <a:r>
              <a:rPr lang="en-MY" sz="1500" dirty="0">
                <a:latin typeface="Arial"/>
                <a:cs typeface="Arial"/>
              </a:rPr>
              <a:t>An alternative approach considered would be to price carbon based on actual emissions in producing countries, rather than EU emission allowances. An importer would then have the opportunity to seek reductions based on individual carbon footprints. Currently, a lower-emission producer in a country without a carbon price would be penalised.</a:t>
            </a:r>
          </a:p>
          <a:p>
            <a:pPr marL="285750" indent="-285750">
              <a:buFont typeface="Arial" panose="020B0604020202020204" pitchFamily="34" charset="0"/>
              <a:buChar char="•"/>
            </a:pPr>
            <a:r>
              <a:rPr lang="en-MY" sz="1500" dirty="0">
                <a:latin typeface="Arial"/>
                <a:cs typeface="Arial"/>
              </a:rPr>
              <a:t>The CBAM will have a transitional period of 3 years from 2023 to 2025, in which the emphasis will be on reporting obligations. An 8-year phase-in period will commence from 2026 where free allowances to polluting industries in the five sectors within the EU will be gradually phased-out.</a:t>
            </a:r>
          </a:p>
          <a:p>
            <a:pPr marL="285750" indent="-285750">
              <a:buFont typeface="Arial" panose="020B0604020202020204" pitchFamily="34" charset="0"/>
              <a:buChar char="•"/>
            </a:pPr>
            <a:r>
              <a:rPr lang="en-MY" sz="1500" dirty="0">
                <a:latin typeface="Arial"/>
                <a:cs typeface="Arial"/>
              </a:rPr>
              <a:t>The EU claims it will engage with third countries on the trade impacts and explore dialogue and cooperation to implement specific elements of the mechanism. Agreements about carbon pricing systems and methodologies and alternatives to CBAM could be concluded with third countries.</a:t>
            </a:r>
          </a:p>
          <a:p>
            <a:endParaRPr lang="en-MY" sz="1500" dirty="0"/>
          </a:p>
        </p:txBody>
      </p:sp>
      <p:sp>
        <p:nvSpPr>
          <p:cNvPr id="3" name="Title 2">
            <a:extLst>
              <a:ext uri="{FF2B5EF4-FFF2-40B4-BE49-F238E27FC236}">
                <a16:creationId xmlns:a16="http://schemas.microsoft.com/office/drawing/2014/main" id="{0723696A-8832-0577-087B-734185BD80C1}"/>
              </a:ext>
            </a:extLst>
          </p:cNvPr>
          <p:cNvSpPr>
            <a:spLocks noGrp="1"/>
          </p:cNvSpPr>
          <p:nvPr>
            <p:ph type="title"/>
          </p:nvPr>
        </p:nvSpPr>
        <p:spPr/>
        <p:txBody>
          <a:bodyPr/>
          <a:lstStyle/>
          <a:p>
            <a:r>
              <a:rPr lang="en-MY" dirty="0"/>
              <a:t>The Proposed CBAM Mechanism</a:t>
            </a:r>
          </a:p>
        </p:txBody>
      </p:sp>
      <p:sp>
        <p:nvSpPr>
          <p:cNvPr id="4" name="Text Placeholder 3">
            <a:extLst>
              <a:ext uri="{FF2B5EF4-FFF2-40B4-BE49-F238E27FC236}">
                <a16:creationId xmlns:a16="http://schemas.microsoft.com/office/drawing/2014/main" id="{E7C76801-6594-391A-529E-8F5CD2411A45}"/>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1144BCB6-D665-F0B6-8D95-BA259AAF4FE4}"/>
              </a:ext>
            </a:extLst>
          </p:cNvPr>
          <p:cNvSpPr>
            <a:spLocks noGrp="1"/>
          </p:cNvSpPr>
          <p:nvPr>
            <p:ph type="sldNum" sz="quarter" idx="4"/>
          </p:nvPr>
        </p:nvSpPr>
        <p:spPr/>
        <p:txBody>
          <a:bodyPr/>
          <a:lstStyle/>
          <a:p>
            <a:fld id="{CF5EA3AF-3B62-440D-8F35-C9BC5FFC2F94}" type="slidenum">
              <a:rPr lang="en-MY" smtClean="0"/>
              <a:pPr/>
              <a:t>28</a:t>
            </a:fld>
            <a:endParaRPr lang="en-MY" dirty="0"/>
          </a:p>
        </p:txBody>
      </p:sp>
    </p:spTree>
    <p:extLst>
      <p:ext uri="{BB962C8B-B14F-4D97-AF65-F5344CB8AC3E}">
        <p14:creationId xmlns:p14="http://schemas.microsoft.com/office/powerpoint/2010/main" val="3077268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353B74-A7AE-B497-BCA0-FEFEA6503323}"/>
              </a:ext>
            </a:extLst>
          </p:cNvPr>
          <p:cNvSpPr>
            <a:spLocks noGrp="1"/>
          </p:cNvSpPr>
          <p:nvPr>
            <p:ph type="body" sz="quarter" idx="19"/>
          </p:nvPr>
        </p:nvSpPr>
        <p:spPr/>
        <p:txBody>
          <a:bodyPr/>
          <a:lstStyle/>
          <a:p>
            <a:pPr marL="285750" indent="-285750">
              <a:buFont typeface="Arial" panose="020B0604020202020204" pitchFamily="34" charset="0"/>
              <a:buChar char="•"/>
            </a:pPr>
            <a:r>
              <a:rPr lang="en-MY" sz="2000" dirty="0"/>
              <a:t>Carbon leakage is a </a:t>
            </a:r>
            <a:r>
              <a:rPr lang="en-MY" sz="2000" b="1" dirty="0">
                <a:solidFill>
                  <a:schemeClr val="accent2"/>
                </a:solidFill>
              </a:rPr>
              <a:t>hypothesis</a:t>
            </a:r>
            <a:r>
              <a:rPr lang="en-MY" sz="2000" dirty="0"/>
              <a:t>. European lawmakers or EU trading partners make no attempt to test its truth. Accepting CBAM may involve accepting a false hypothesis.</a:t>
            </a:r>
          </a:p>
          <a:p>
            <a:pPr marL="285750" indent="-285750">
              <a:buFont typeface="Arial" panose="020B0604020202020204" pitchFamily="34" charset="0"/>
              <a:buChar char="•"/>
            </a:pPr>
            <a:r>
              <a:rPr lang="en-MY" sz="2000" dirty="0"/>
              <a:t>A 2018 paper by </a:t>
            </a:r>
            <a:r>
              <a:rPr lang="en-MY" sz="2000" dirty="0" err="1"/>
              <a:t>Naegele</a:t>
            </a:r>
            <a:r>
              <a:rPr lang="en-MY" sz="2000" dirty="0"/>
              <a:t> and </a:t>
            </a:r>
            <a:r>
              <a:rPr lang="en-MY" sz="2000" dirty="0" err="1"/>
              <a:t>Zaklan</a:t>
            </a:r>
            <a:r>
              <a:rPr lang="en-MY" sz="2000" dirty="0"/>
              <a:t> in </a:t>
            </a:r>
            <a:r>
              <a:rPr lang="en-MY" sz="2000" i="1" dirty="0"/>
              <a:t>J of Environmental Economics &amp; Management</a:t>
            </a:r>
            <a:r>
              <a:rPr lang="en-MY" sz="2000" dirty="0"/>
              <a:t> found that there was </a:t>
            </a:r>
            <a:r>
              <a:rPr lang="en-MY" sz="2000" b="1" dirty="0">
                <a:solidFill>
                  <a:schemeClr val="accent2"/>
                </a:solidFill>
              </a:rPr>
              <a:t>no empirical evidence of carbon leakage</a:t>
            </a:r>
            <a:r>
              <a:rPr lang="en-MY" sz="2000" b="1" dirty="0"/>
              <a:t>,</a:t>
            </a:r>
            <a:r>
              <a:rPr lang="en-MY" sz="2000" dirty="0"/>
              <a:t> 2004 to 2011.</a:t>
            </a:r>
          </a:p>
          <a:p>
            <a:pPr marL="285750" indent="-285750">
              <a:buFont typeface="Arial" panose="020B0604020202020204" pitchFamily="34" charset="0"/>
              <a:buChar char="•"/>
            </a:pPr>
            <a:r>
              <a:rPr lang="en-MY" sz="2000" dirty="0"/>
              <a:t>Most sectors received a net </a:t>
            </a:r>
            <a:r>
              <a:rPr lang="en-MY" sz="2000" b="1" dirty="0"/>
              <a:t>subsidy</a:t>
            </a:r>
            <a:r>
              <a:rPr lang="en-MY" sz="2000" dirty="0"/>
              <a:t> from free emission allowances.</a:t>
            </a:r>
          </a:p>
          <a:p>
            <a:pPr marL="285750" indent="-285750">
              <a:buFont typeface="Arial" panose="020B0604020202020204" pitchFamily="34" charset="0"/>
              <a:buChar char="•"/>
            </a:pPr>
            <a:r>
              <a:rPr lang="en-MY" sz="2000" dirty="0"/>
              <a:t>Differences in </a:t>
            </a:r>
            <a:r>
              <a:rPr lang="en-MY" sz="2000" b="1" dirty="0"/>
              <a:t>emission costs</a:t>
            </a:r>
            <a:r>
              <a:rPr lang="en-MY" sz="2000" dirty="0"/>
              <a:t> between EU and emerging economies were close to zero. </a:t>
            </a:r>
            <a:r>
              <a:rPr lang="en-MY" sz="2000" b="1" dirty="0"/>
              <a:t>Labour cost</a:t>
            </a:r>
            <a:r>
              <a:rPr lang="en-MY" sz="2000" dirty="0"/>
              <a:t> differences are between 10 to 30 times higher.</a:t>
            </a:r>
          </a:p>
          <a:p>
            <a:pPr marL="285750" indent="-285750">
              <a:buFont typeface="Arial" panose="020B0604020202020204" pitchFamily="34" charset="0"/>
              <a:buChar char="•"/>
            </a:pPr>
            <a:r>
              <a:rPr lang="en-MY" sz="2000" dirty="0"/>
              <a:t>These findings are important because CBAM is based around claims of carbon leakage and free pollution allowance reform.</a:t>
            </a:r>
          </a:p>
          <a:p>
            <a:pPr marL="285750" indent="-285750">
              <a:buFont typeface="Arial" panose="020B0604020202020204" pitchFamily="34" charset="0"/>
              <a:buChar char="•"/>
            </a:pPr>
            <a:r>
              <a:rPr lang="en-MY" sz="2000" dirty="0"/>
              <a:t>Even as they face criticism over the overuse of free pollution allocations, EU industry and policymakers continue to use the threat of carbon leakage to anchor successor policies such as CBAM.</a:t>
            </a:r>
          </a:p>
        </p:txBody>
      </p:sp>
      <p:sp>
        <p:nvSpPr>
          <p:cNvPr id="3" name="Title 2">
            <a:extLst>
              <a:ext uri="{FF2B5EF4-FFF2-40B4-BE49-F238E27FC236}">
                <a16:creationId xmlns:a16="http://schemas.microsoft.com/office/drawing/2014/main" id="{7013DFE8-A9A2-91B6-B068-1892376E35A7}"/>
              </a:ext>
            </a:extLst>
          </p:cNvPr>
          <p:cNvSpPr>
            <a:spLocks noGrp="1"/>
          </p:cNvSpPr>
          <p:nvPr>
            <p:ph type="title"/>
          </p:nvPr>
        </p:nvSpPr>
        <p:spPr/>
        <p:txBody>
          <a:bodyPr/>
          <a:lstStyle/>
          <a:p>
            <a:r>
              <a:rPr lang="en-MY" dirty="0"/>
              <a:t>Does Carbon Leakage </a:t>
            </a:r>
            <a:r>
              <a:rPr lang="en-MY" dirty="0">
                <a:solidFill>
                  <a:schemeClr val="accent2"/>
                </a:solidFill>
              </a:rPr>
              <a:t>exist</a:t>
            </a:r>
            <a:r>
              <a:rPr lang="en-MY" dirty="0"/>
              <a:t>?</a:t>
            </a:r>
          </a:p>
        </p:txBody>
      </p:sp>
      <p:sp>
        <p:nvSpPr>
          <p:cNvPr id="4" name="Text Placeholder 3">
            <a:extLst>
              <a:ext uri="{FF2B5EF4-FFF2-40B4-BE49-F238E27FC236}">
                <a16:creationId xmlns:a16="http://schemas.microsoft.com/office/drawing/2014/main" id="{24E0FB3A-9DC5-5DE3-7D69-6BF96FD60B10}"/>
              </a:ext>
            </a:extLst>
          </p:cNvPr>
          <p:cNvSpPr>
            <a:spLocks noGrp="1"/>
          </p:cNvSpPr>
          <p:nvPr>
            <p:ph type="body" sz="half" idx="15"/>
          </p:nvPr>
        </p:nvSpPr>
        <p:spPr/>
        <p:txBody>
          <a:bodyPr/>
          <a:lstStyle/>
          <a:p>
            <a:r>
              <a:rPr lang="en-MY" dirty="0"/>
              <a:t>Source: </a:t>
            </a:r>
            <a:r>
              <a:rPr lang="en-MY" dirty="0" err="1"/>
              <a:t>Naegele</a:t>
            </a:r>
            <a:r>
              <a:rPr lang="en-MY" dirty="0"/>
              <a:t> &amp; </a:t>
            </a:r>
            <a:r>
              <a:rPr lang="en-MY" dirty="0" err="1"/>
              <a:t>Zaklan</a:t>
            </a:r>
            <a:r>
              <a:rPr lang="en-MY" dirty="0"/>
              <a:t> (2018)</a:t>
            </a:r>
          </a:p>
        </p:txBody>
      </p:sp>
      <p:sp>
        <p:nvSpPr>
          <p:cNvPr id="5" name="Slide Number Placeholder 4">
            <a:extLst>
              <a:ext uri="{FF2B5EF4-FFF2-40B4-BE49-F238E27FC236}">
                <a16:creationId xmlns:a16="http://schemas.microsoft.com/office/drawing/2014/main" id="{767B2541-7191-5102-1949-1EE6FA65B292}"/>
              </a:ext>
            </a:extLst>
          </p:cNvPr>
          <p:cNvSpPr>
            <a:spLocks noGrp="1"/>
          </p:cNvSpPr>
          <p:nvPr>
            <p:ph type="sldNum" sz="quarter" idx="4"/>
          </p:nvPr>
        </p:nvSpPr>
        <p:spPr/>
        <p:txBody>
          <a:bodyPr/>
          <a:lstStyle/>
          <a:p>
            <a:fld id="{CF5EA3AF-3B62-440D-8F35-C9BC5FFC2F94}" type="slidenum">
              <a:rPr lang="en-MY" smtClean="0"/>
              <a:pPr/>
              <a:t>29</a:t>
            </a:fld>
            <a:endParaRPr lang="en-MY" dirty="0"/>
          </a:p>
        </p:txBody>
      </p:sp>
    </p:spTree>
    <p:extLst>
      <p:ext uri="{BB962C8B-B14F-4D97-AF65-F5344CB8AC3E}">
        <p14:creationId xmlns:p14="http://schemas.microsoft.com/office/powerpoint/2010/main" val="321143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2682068-43BD-4683-B3E4-0FDC4B01764C}"/>
              </a:ext>
            </a:extLst>
          </p:cNvPr>
          <p:cNvSpPr>
            <a:spLocks noGrp="1"/>
          </p:cNvSpPr>
          <p:nvPr>
            <p:ph type="body" sz="quarter" idx="19"/>
          </p:nvPr>
        </p:nvSpPr>
        <p:spPr>
          <a:xfrm>
            <a:off x="8479970" y="1304759"/>
            <a:ext cx="3028029" cy="4630924"/>
          </a:xfrm>
        </p:spPr>
        <p:txBody>
          <a:bodyPr vert="horz" lIns="0" tIns="45720" rIns="91440" bIns="45720" rtlCol="0" anchor="t">
            <a:noAutofit/>
          </a:bodyPr>
          <a:lstStyle/>
          <a:p>
            <a:r>
              <a:rPr lang="en-MY" sz="1600" b="1" dirty="0">
                <a:latin typeface="Arial"/>
                <a:cs typeface="Arial"/>
              </a:rPr>
              <a:t>Five developed countries are responsible for over 55% of historical carbon dioxide emissions.</a:t>
            </a:r>
          </a:p>
          <a:p>
            <a:r>
              <a:rPr lang="en-MY" sz="1600" dirty="0">
                <a:latin typeface="Arial"/>
                <a:cs typeface="Arial"/>
              </a:rPr>
              <a:t>Malaysia is responsible for less than 0.4% of historical and current annual emissions.</a:t>
            </a:r>
          </a:p>
          <a:p>
            <a:r>
              <a:rPr lang="en-US" sz="1600" dirty="0">
                <a:latin typeface="Arial"/>
                <a:cs typeface="Arial"/>
              </a:rPr>
              <a:t>Its emission peers are </a:t>
            </a:r>
            <a:r>
              <a:rPr lang="en-US" sz="1600" b="1" dirty="0">
                <a:latin typeface="Arial"/>
                <a:cs typeface="Arial"/>
              </a:rPr>
              <a:t>Pakistan</a:t>
            </a:r>
            <a:r>
              <a:rPr lang="en-US" sz="1600" dirty="0">
                <a:latin typeface="Arial"/>
                <a:cs typeface="Arial"/>
              </a:rPr>
              <a:t>, </a:t>
            </a:r>
            <a:r>
              <a:rPr lang="en-US" sz="1600" b="1" dirty="0">
                <a:latin typeface="Arial"/>
                <a:cs typeface="Arial"/>
              </a:rPr>
              <a:t>Egypt</a:t>
            </a:r>
            <a:r>
              <a:rPr lang="en-US" sz="1600" dirty="0">
                <a:latin typeface="Arial"/>
                <a:cs typeface="Arial"/>
              </a:rPr>
              <a:t>, </a:t>
            </a:r>
            <a:r>
              <a:rPr lang="en-US" sz="1600" b="1" dirty="0">
                <a:latin typeface="Arial"/>
                <a:cs typeface="Arial"/>
              </a:rPr>
              <a:t>Uzbekistan</a:t>
            </a:r>
            <a:r>
              <a:rPr lang="en-US" sz="1600" dirty="0">
                <a:latin typeface="Arial"/>
                <a:cs typeface="Arial"/>
              </a:rPr>
              <a:t> and </a:t>
            </a:r>
            <a:r>
              <a:rPr lang="en-US" sz="1600" b="1" dirty="0">
                <a:latin typeface="Arial"/>
                <a:cs typeface="Arial"/>
              </a:rPr>
              <a:t>North Korea</a:t>
            </a:r>
            <a:r>
              <a:rPr lang="en-US" sz="1600" dirty="0">
                <a:latin typeface="Arial"/>
                <a:cs typeface="Arial"/>
              </a:rPr>
              <a:t>.</a:t>
            </a:r>
            <a:endParaRPr lang="en-MY" sz="1600" dirty="0">
              <a:latin typeface="Arial"/>
              <a:cs typeface="Arial"/>
            </a:endParaRPr>
          </a:p>
          <a:p>
            <a:r>
              <a:rPr lang="en-MY" sz="1600" b="1" dirty="0">
                <a:solidFill>
                  <a:schemeClr val="accent2"/>
                </a:solidFill>
                <a:latin typeface="Arial"/>
                <a:cs typeface="Arial"/>
              </a:rPr>
              <a:t>Energy transition costs</a:t>
            </a:r>
            <a:r>
              <a:rPr lang="en-MY" sz="1600" dirty="0">
                <a:latin typeface="Arial"/>
                <a:cs typeface="Arial"/>
              </a:rPr>
              <a:t> remain significant even for a low-emission developing country.</a:t>
            </a:r>
          </a:p>
          <a:p>
            <a:r>
              <a:rPr lang="en-MY" sz="1600" dirty="0">
                <a:latin typeface="Arial"/>
                <a:cs typeface="Arial"/>
              </a:rPr>
              <a:t>Over US$276 billion investment required.</a:t>
            </a:r>
          </a:p>
        </p:txBody>
      </p:sp>
      <p:sp>
        <p:nvSpPr>
          <p:cNvPr id="3" name="Title 2">
            <a:extLst>
              <a:ext uri="{FF2B5EF4-FFF2-40B4-BE49-F238E27FC236}">
                <a16:creationId xmlns:a16="http://schemas.microsoft.com/office/drawing/2014/main" id="{01D12795-ACFC-449F-962B-E56CF9980619}"/>
              </a:ext>
            </a:extLst>
          </p:cNvPr>
          <p:cNvSpPr>
            <a:spLocks noGrp="1"/>
          </p:cNvSpPr>
          <p:nvPr>
            <p:ph type="title"/>
          </p:nvPr>
        </p:nvSpPr>
        <p:spPr/>
        <p:txBody>
          <a:bodyPr/>
          <a:lstStyle/>
          <a:p>
            <a:r>
              <a:rPr lang="en-MY" dirty="0">
                <a:latin typeface="Georgia"/>
              </a:rPr>
              <a:t>Small share of emissions, significant </a:t>
            </a:r>
            <a:r>
              <a:rPr lang="en-MY" dirty="0">
                <a:solidFill>
                  <a:schemeClr val="accent2"/>
                </a:solidFill>
                <a:latin typeface="Georgia"/>
              </a:rPr>
              <a:t>transition costs</a:t>
            </a:r>
            <a:endParaRPr lang="en-US" dirty="0">
              <a:solidFill>
                <a:schemeClr val="accent2"/>
              </a:solidFill>
            </a:endParaRPr>
          </a:p>
        </p:txBody>
      </p:sp>
      <p:sp>
        <p:nvSpPr>
          <p:cNvPr id="15" name="TextBox 14">
            <a:extLst>
              <a:ext uri="{FF2B5EF4-FFF2-40B4-BE49-F238E27FC236}">
                <a16:creationId xmlns:a16="http://schemas.microsoft.com/office/drawing/2014/main" id="{D1E2EC13-C799-4C1C-851E-7381B302834D}"/>
              </a:ext>
            </a:extLst>
          </p:cNvPr>
          <p:cNvSpPr txBox="1"/>
          <p:nvPr/>
        </p:nvSpPr>
        <p:spPr>
          <a:xfrm>
            <a:off x="678703" y="6424800"/>
            <a:ext cx="2914650"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MY" sz="800" b="0" i="0" u="none" strike="noStrike" kern="1200" cap="none" spc="0" normalizeH="0" baseline="0" noProof="0" dirty="0">
                <a:ln>
                  <a:noFill/>
                </a:ln>
                <a:solidFill>
                  <a:prstClr val="black"/>
                </a:solidFill>
                <a:effectLst/>
                <a:uLnTx/>
                <a:uFillTx/>
                <a:latin typeface="Arial" panose="020B0604020202020204"/>
                <a:ea typeface="+mn-ea"/>
                <a:cs typeface="+mn-cs"/>
              </a:rPr>
              <a:t>Source: Our World in Data (2020), KRI visualisation</a:t>
            </a:r>
          </a:p>
        </p:txBody>
      </p:sp>
      <p:pic>
        <p:nvPicPr>
          <p:cNvPr id="5" name="Picture 4">
            <a:extLst>
              <a:ext uri="{FF2B5EF4-FFF2-40B4-BE49-F238E27FC236}">
                <a16:creationId xmlns:a16="http://schemas.microsoft.com/office/drawing/2014/main" id="{BF446DB6-F9D3-DE27-F769-8699ED4886C9}"/>
              </a:ext>
            </a:extLst>
          </p:cNvPr>
          <p:cNvPicPr>
            <a:picLocks noChangeAspect="1"/>
          </p:cNvPicPr>
          <p:nvPr/>
        </p:nvPicPr>
        <p:blipFill>
          <a:blip r:embed="rId3"/>
          <a:stretch>
            <a:fillRect/>
          </a:stretch>
        </p:blipFill>
        <p:spPr>
          <a:xfrm>
            <a:off x="678702" y="1146274"/>
            <a:ext cx="7683171" cy="4862639"/>
          </a:xfrm>
          <a:prstGeom prst="rect">
            <a:avLst/>
          </a:prstGeom>
        </p:spPr>
      </p:pic>
    </p:spTree>
    <p:extLst>
      <p:ext uri="{BB962C8B-B14F-4D97-AF65-F5344CB8AC3E}">
        <p14:creationId xmlns:p14="http://schemas.microsoft.com/office/powerpoint/2010/main" val="9668212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50C082-FF3F-4FE4-F98B-D8C5B4E13FE5}"/>
              </a:ext>
            </a:extLst>
          </p:cNvPr>
          <p:cNvSpPr>
            <a:spLocks noGrp="1"/>
          </p:cNvSpPr>
          <p:nvPr>
            <p:ph type="body" sz="quarter" idx="19"/>
          </p:nvPr>
        </p:nvSpPr>
        <p:spPr/>
        <p:txBody>
          <a:bodyPr/>
          <a:lstStyle/>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Internally within the EU, CBAM was promoted as a reform of the free pollution allowance system. However, </a:t>
            </a:r>
            <a:r>
              <a:rPr kumimoji="0" lang="en-MY"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CBAM </a:t>
            </a:r>
            <a:r>
              <a:rPr lang="en-MY" sz="2000" b="1" dirty="0">
                <a:solidFill>
                  <a:prstClr val="black">
                    <a:lumMod val="75000"/>
                    <a:lumOff val="25000"/>
                  </a:prstClr>
                </a:solidFill>
              </a:rPr>
              <a:t>will maintain free pollution allowances over the next 10 years</a:t>
            </a:r>
            <a:r>
              <a:rPr lang="en-MY" sz="2000" dirty="0">
                <a:solidFill>
                  <a:prstClr val="black">
                    <a:lumMod val="75000"/>
                    <a:lumOff val="25000"/>
                  </a:prstClr>
                </a:solidFill>
              </a:rPr>
              <a:t>, replacing them with border taxes on competing imports. Slow reform or false reform?</a:t>
            </a:r>
            <a:endPar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The EU claims that higher carbon pricing and phasing out free pollution allowances will encourage </a:t>
            </a:r>
            <a:r>
              <a:rPr kumimoji="0" lang="en-MY"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divestment</a:t>
            </a: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by carbon-intensive firms to lower-cost regulatory regimes abroad.</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This creates a justification for continued industry subsidies </a:t>
            </a:r>
            <a:r>
              <a:rPr lang="en-MY" sz="2000" dirty="0">
                <a:solidFill>
                  <a:prstClr val="black">
                    <a:lumMod val="75000"/>
                    <a:lumOff val="25000"/>
                  </a:prstClr>
                </a:solidFill>
              </a:rPr>
              <a:t>via</a:t>
            </a: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border taxes on imports to prevent alleged ‘carbon leakage’. </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However, the EU does not distinguish between carbon leakage and Direct Investment Abroad by EU MNCs.</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lang="en-MY" sz="2000" dirty="0">
                <a:solidFill>
                  <a:prstClr val="black">
                    <a:lumMod val="75000"/>
                    <a:lumOff val="25000"/>
                  </a:prstClr>
                </a:solidFill>
              </a:rPr>
              <a:t>The EU officially promotes DIA via its policies on investment and trade, as well as its diplomatic service. Does it also promote carbon leakage?</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lang="en-MY" sz="2000" dirty="0">
                <a:solidFill>
                  <a:prstClr val="black">
                    <a:lumMod val="75000"/>
                    <a:lumOff val="25000"/>
                  </a:prstClr>
                </a:solidFill>
              </a:rPr>
              <a:t>Are EU auto firms in China dodging the ETS or pursuing bigger markets?</a:t>
            </a:r>
            <a:endParaRPr lang="en-MY" dirty="0"/>
          </a:p>
        </p:txBody>
      </p:sp>
      <p:sp>
        <p:nvSpPr>
          <p:cNvPr id="3" name="Title 2">
            <a:extLst>
              <a:ext uri="{FF2B5EF4-FFF2-40B4-BE49-F238E27FC236}">
                <a16:creationId xmlns:a16="http://schemas.microsoft.com/office/drawing/2014/main" id="{46C02AAF-B007-8031-E6A8-F6D1C142102F}"/>
              </a:ext>
            </a:extLst>
          </p:cNvPr>
          <p:cNvSpPr>
            <a:spLocks noGrp="1"/>
          </p:cNvSpPr>
          <p:nvPr>
            <p:ph type="title"/>
          </p:nvPr>
        </p:nvSpPr>
        <p:spPr/>
        <p:txBody>
          <a:bodyPr/>
          <a:lstStyle/>
          <a:p>
            <a:r>
              <a:rPr lang="en-MY" dirty="0"/>
              <a:t>Reforming free pollution allowances?</a:t>
            </a:r>
          </a:p>
        </p:txBody>
      </p:sp>
      <p:sp>
        <p:nvSpPr>
          <p:cNvPr id="4" name="Text Placeholder 3">
            <a:extLst>
              <a:ext uri="{FF2B5EF4-FFF2-40B4-BE49-F238E27FC236}">
                <a16:creationId xmlns:a16="http://schemas.microsoft.com/office/drawing/2014/main" id="{0B729340-69EB-D237-F241-F8A4202DC144}"/>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CE67DF27-C416-48F7-37D3-B941D819359C}"/>
              </a:ext>
            </a:extLst>
          </p:cNvPr>
          <p:cNvSpPr>
            <a:spLocks noGrp="1"/>
          </p:cNvSpPr>
          <p:nvPr>
            <p:ph type="sldNum" sz="quarter" idx="4"/>
          </p:nvPr>
        </p:nvSpPr>
        <p:spPr/>
        <p:txBody>
          <a:bodyPr/>
          <a:lstStyle/>
          <a:p>
            <a:fld id="{CF5EA3AF-3B62-440D-8F35-C9BC5FFC2F94}" type="slidenum">
              <a:rPr lang="en-MY" smtClean="0"/>
              <a:pPr/>
              <a:t>30</a:t>
            </a:fld>
            <a:endParaRPr lang="en-MY" dirty="0"/>
          </a:p>
        </p:txBody>
      </p:sp>
    </p:spTree>
    <p:extLst>
      <p:ext uri="{BB962C8B-B14F-4D97-AF65-F5344CB8AC3E}">
        <p14:creationId xmlns:p14="http://schemas.microsoft.com/office/powerpoint/2010/main" val="37063184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71EB46F-1A95-47FC-9ECC-06FB37656374}"/>
              </a:ext>
            </a:extLst>
          </p:cNvPr>
          <p:cNvSpPr>
            <a:spLocks noGrp="1"/>
          </p:cNvSpPr>
          <p:nvPr>
            <p:ph type="body" sz="quarter" idx="19"/>
          </p:nvPr>
        </p:nvSpPr>
        <p:spPr>
          <a:xfrm>
            <a:off x="684000" y="1304759"/>
            <a:ext cx="10452560" cy="4630924"/>
          </a:xfrm>
        </p:spPr>
        <p:txBody>
          <a:bodyPr/>
          <a:lstStyle/>
          <a:p>
            <a:pPr marL="342900" indent="-342900">
              <a:buFont typeface="Arial" panose="020B0604020202020204" pitchFamily="34" charset="0"/>
              <a:buChar char="•"/>
            </a:pPr>
            <a:r>
              <a:rPr lang="en-MY" sz="2000" dirty="0"/>
              <a:t>The EU claims that CBAM will help avoid the emissions reduction efforts of the Union being offset by increasing emissions outside the Union through relocation of production or increased imports of less-carbon-intensive products. Without CBAM, it claims, “carbon leakage could result in overall increase in global emissions.”</a:t>
            </a:r>
          </a:p>
          <a:p>
            <a:pPr marL="342900" indent="-342900">
              <a:buFont typeface="Arial" panose="020B0604020202020204" pitchFamily="34" charset="0"/>
              <a:buChar char="•"/>
            </a:pPr>
            <a:r>
              <a:rPr lang="en-MY" sz="2000" dirty="0"/>
              <a:t>This restates in climate change terms an old assertion in debates around transnational investment and environmental standards. The </a:t>
            </a:r>
            <a:r>
              <a:rPr lang="en-MY" sz="2000" b="1" dirty="0"/>
              <a:t>“pollution havens” hypothesis</a:t>
            </a:r>
            <a:r>
              <a:rPr lang="en-MY" sz="2000" dirty="0"/>
              <a:t>. </a:t>
            </a:r>
            <a:r>
              <a:rPr lang="en-US" sz="2000" dirty="0"/>
              <a:t>Statistical studies have shown that this effect cannot be clearly identified at the level of aggregate investment flows. Some studies have failed to find evidence that the EU ETS has caused so-called carbon leakage.</a:t>
            </a:r>
          </a:p>
          <a:p>
            <a:pPr marL="342900" indent="-342900">
              <a:buFont typeface="Arial" panose="020B0604020202020204" pitchFamily="34" charset="0"/>
              <a:buChar char="•"/>
            </a:pPr>
            <a:r>
              <a:rPr lang="en-MY" sz="2000" dirty="0"/>
              <a:t>The claim of carbon leakage suffers from </a:t>
            </a:r>
            <a:r>
              <a:rPr lang="en-MY" sz="2000" b="1" dirty="0"/>
              <a:t>Omitted variable bias</a:t>
            </a:r>
            <a:r>
              <a:rPr lang="en-MY" sz="2000" dirty="0"/>
              <a:t>. Multinational corporations have multiple reasons besides environmental regulation to locate themselves overseas: proximity to markets, cheaper labour, reduced shipping costs, tax arbitrage, subsidies, supply-chain factors, etc.</a:t>
            </a:r>
            <a:endParaRPr lang="en-GB" sz="2000" dirty="0"/>
          </a:p>
        </p:txBody>
      </p:sp>
      <p:sp>
        <p:nvSpPr>
          <p:cNvPr id="3" name="Title 2">
            <a:extLst>
              <a:ext uri="{FF2B5EF4-FFF2-40B4-BE49-F238E27FC236}">
                <a16:creationId xmlns:a16="http://schemas.microsoft.com/office/drawing/2014/main" id="{EBCC09A8-E6D3-44F3-8DD4-FF5B919CF16F}"/>
              </a:ext>
            </a:extLst>
          </p:cNvPr>
          <p:cNvSpPr>
            <a:spLocks noGrp="1"/>
          </p:cNvSpPr>
          <p:nvPr>
            <p:ph type="title"/>
          </p:nvPr>
        </p:nvSpPr>
        <p:spPr/>
        <p:txBody>
          <a:bodyPr/>
          <a:lstStyle/>
          <a:p>
            <a:r>
              <a:rPr lang="en-US" dirty="0"/>
              <a:t>“Carbon leakage” – Pollution havens revisited</a:t>
            </a:r>
            <a:endParaRPr lang="en-GB" dirty="0"/>
          </a:p>
        </p:txBody>
      </p:sp>
      <p:sp>
        <p:nvSpPr>
          <p:cNvPr id="4" name="Text Placeholder 3">
            <a:extLst>
              <a:ext uri="{FF2B5EF4-FFF2-40B4-BE49-F238E27FC236}">
                <a16:creationId xmlns:a16="http://schemas.microsoft.com/office/drawing/2014/main" id="{F6D1FEAA-738D-4041-B544-2D148DA3110B}"/>
              </a:ext>
            </a:extLst>
          </p:cNvPr>
          <p:cNvSpPr>
            <a:spLocks noGrp="1"/>
          </p:cNvSpPr>
          <p:nvPr>
            <p:ph type="body" sz="half" idx="15"/>
          </p:nvPr>
        </p:nvSpPr>
        <p:spPr/>
        <p:txBody>
          <a:bodyPr/>
          <a:lstStyle/>
          <a:p>
            <a:r>
              <a:rPr lang="en-GB" dirty="0"/>
              <a:t>Source: European Commission (2021); Mabey and McNally (1999); EPRS (2023).</a:t>
            </a:r>
          </a:p>
        </p:txBody>
      </p:sp>
      <p:sp>
        <p:nvSpPr>
          <p:cNvPr id="5" name="Slide Number Placeholder 4">
            <a:extLst>
              <a:ext uri="{FF2B5EF4-FFF2-40B4-BE49-F238E27FC236}">
                <a16:creationId xmlns:a16="http://schemas.microsoft.com/office/drawing/2014/main" id="{D0DF27F6-9CDC-44A2-8EC0-7352FBC95317}"/>
              </a:ext>
            </a:extLst>
          </p:cNvPr>
          <p:cNvSpPr>
            <a:spLocks noGrp="1"/>
          </p:cNvSpPr>
          <p:nvPr>
            <p:ph type="sldNum" sz="quarter" idx="4"/>
          </p:nvPr>
        </p:nvSpPr>
        <p:spPr/>
        <p:txBody>
          <a:bodyPr/>
          <a:lstStyle/>
          <a:p>
            <a:fld id="{CF5EA3AF-3B62-440D-8F35-C9BC5FFC2F94}" type="slidenum">
              <a:rPr lang="en-MY" smtClean="0"/>
              <a:pPr/>
              <a:t>31</a:t>
            </a:fld>
            <a:endParaRPr lang="en-MY" dirty="0"/>
          </a:p>
        </p:txBody>
      </p:sp>
    </p:spTree>
    <p:extLst>
      <p:ext uri="{BB962C8B-B14F-4D97-AF65-F5344CB8AC3E}">
        <p14:creationId xmlns:p14="http://schemas.microsoft.com/office/powerpoint/2010/main" val="8373728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75700C-CCF5-8907-6830-FCC139DAD58F}"/>
              </a:ext>
            </a:extLst>
          </p:cNvPr>
          <p:cNvSpPr>
            <a:spLocks noGrp="1"/>
          </p:cNvSpPr>
          <p:nvPr>
            <p:ph type="body" sz="quarter" idx="19"/>
          </p:nvPr>
        </p:nvSpPr>
        <p:spPr/>
        <p:txBody>
          <a:bodyPr/>
          <a:lstStyle/>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The EU claims CBAM will </a:t>
            </a:r>
            <a:r>
              <a:rPr kumimoji="0" lang="en-MY"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“level the playing field”</a:t>
            </a: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between the EU and third-country producers. Levelling the playing field conflicts with obligations under the UNFCCC for the EU to “take the lead” and to consider the “specific needs and special circumstances of developing countries” (Article 3).</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CBAM could potentially encourage foreign producers to decarbonise production, but they would have to pay the costs themselves in the near term. It could also unfairly penalise developing countries who do not have carbon pricing or differentiated responsibilities for climate change.</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lang="en-MY" sz="2000" dirty="0">
                <a:solidFill>
                  <a:prstClr val="black">
                    <a:lumMod val="75000"/>
                    <a:lumOff val="25000"/>
                  </a:prstClr>
                </a:solidFill>
              </a:rPr>
              <a:t>CBAM invites us to mistake current carbon dioxide emissions as a bigger problem than historical emissions.</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The European economy could be seen as </a:t>
            </a:r>
            <a:r>
              <a:rPr lang="en-MY" sz="2000" dirty="0">
                <a:solidFill>
                  <a:prstClr val="black">
                    <a:lumMod val="75000"/>
                    <a:lumOff val="25000"/>
                  </a:prstClr>
                </a:solidFill>
              </a:rPr>
              <a:t>the product of</a:t>
            </a:r>
            <a:r>
              <a:rPr kumimoji="0" lang="en-MY"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150-250 years of embodied carbon. Shouldn’t that be payable to developing countries rather than the other way around?</a:t>
            </a:r>
          </a:p>
          <a:p>
            <a:endParaRPr lang="en-MY" dirty="0"/>
          </a:p>
        </p:txBody>
      </p:sp>
      <p:sp>
        <p:nvSpPr>
          <p:cNvPr id="3" name="Title 2">
            <a:extLst>
              <a:ext uri="{FF2B5EF4-FFF2-40B4-BE49-F238E27FC236}">
                <a16:creationId xmlns:a16="http://schemas.microsoft.com/office/drawing/2014/main" id="{43EBE4A0-8930-33C9-0AF6-811991E6CEBC}"/>
              </a:ext>
            </a:extLst>
          </p:cNvPr>
          <p:cNvSpPr>
            <a:spLocks noGrp="1"/>
          </p:cNvSpPr>
          <p:nvPr>
            <p:ph type="title"/>
          </p:nvPr>
        </p:nvSpPr>
        <p:spPr/>
        <p:txBody>
          <a:bodyPr/>
          <a:lstStyle/>
          <a:p>
            <a:r>
              <a:rPr lang="en-MY" dirty="0"/>
              <a:t>EU ‘level playing field’ is tilted</a:t>
            </a:r>
          </a:p>
        </p:txBody>
      </p:sp>
      <p:sp>
        <p:nvSpPr>
          <p:cNvPr id="4" name="Text Placeholder 3">
            <a:extLst>
              <a:ext uri="{FF2B5EF4-FFF2-40B4-BE49-F238E27FC236}">
                <a16:creationId xmlns:a16="http://schemas.microsoft.com/office/drawing/2014/main" id="{E972871C-F823-70F9-AFF1-556AAFA599D8}"/>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50392D20-FBE4-537F-32C0-5D855045BE5C}"/>
              </a:ext>
            </a:extLst>
          </p:cNvPr>
          <p:cNvSpPr>
            <a:spLocks noGrp="1"/>
          </p:cNvSpPr>
          <p:nvPr>
            <p:ph type="sldNum" sz="quarter" idx="4"/>
          </p:nvPr>
        </p:nvSpPr>
        <p:spPr/>
        <p:txBody>
          <a:bodyPr/>
          <a:lstStyle/>
          <a:p>
            <a:fld id="{CF5EA3AF-3B62-440D-8F35-C9BC5FFC2F94}" type="slidenum">
              <a:rPr lang="en-MY" smtClean="0"/>
              <a:pPr/>
              <a:t>32</a:t>
            </a:fld>
            <a:endParaRPr lang="en-MY" dirty="0"/>
          </a:p>
        </p:txBody>
      </p:sp>
    </p:spTree>
    <p:extLst>
      <p:ext uri="{BB962C8B-B14F-4D97-AF65-F5344CB8AC3E}">
        <p14:creationId xmlns:p14="http://schemas.microsoft.com/office/powerpoint/2010/main" val="25172414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D758BC-8DFA-F8CF-29FA-7301CA0F74C7}"/>
              </a:ext>
            </a:extLst>
          </p:cNvPr>
          <p:cNvSpPr>
            <a:spLocks noGrp="1"/>
          </p:cNvSpPr>
          <p:nvPr>
            <p:ph type="title"/>
          </p:nvPr>
        </p:nvSpPr>
        <p:spPr/>
        <p:txBody>
          <a:bodyPr/>
          <a:lstStyle/>
          <a:p>
            <a:r>
              <a:rPr lang="en-US" sz="2800" dirty="0"/>
              <a:t>Remaining carbon budget – human cumulative emissions, 2022</a:t>
            </a:r>
            <a:endParaRPr lang="en-MY" sz="2800" dirty="0"/>
          </a:p>
        </p:txBody>
      </p:sp>
      <p:sp>
        <p:nvSpPr>
          <p:cNvPr id="5" name="Text Placeholder 4">
            <a:extLst>
              <a:ext uri="{FF2B5EF4-FFF2-40B4-BE49-F238E27FC236}">
                <a16:creationId xmlns:a16="http://schemas.microsoft.com/office/drawing/2014/main" id="{D0D33B0C-509F-8226-8E6B-16E2753D0493}"/>
              </a:ext>
            </a:extLst>
          </p:cNvPr>
          <p:cNvSpPr>
            <a:spLocks noGrp="1"/>
          </p:cNvSpPr>
          <p:nvPr>
            <p:ph type="body" sz="half" idx="15"/>
          </p:nvPr>
        </p:nvSpPr>
        <p:spPr/>
        <p:txBody>
          <a:bodyPr/>
          <a:lstStyle/>
          <a:p>
            <a:r>
              <a:rPr lang="en-MY" dirty="0"/>
              <a:t>Source: KRI data </a:t>
            </a:r>
            <a:r>
              <a:rPr lang="en-MY" dirty="0" err="1"/>
              <a:t>visualistion</a:t>
            </a:r>
            <a:r>
              <a:rPr lang="en-MY" dirty="0"/>
              <a:t>.</a:t>
            </a:r>
          </a:p>
          <a:p>
            <a:endParaRPr lang="en-MY" dirty="0"/>
          </a:p>
        </p:txBody>
      </p:sp>
      <p:pic>
        <p:nvPicPr>
          <p:cNvPr id="7" name="Picture 6">
            <a:extLst>
              <a:ext uri="{FF2B5EF4-FFF2-40B4-BE49-F238E27FC236}">
                <a16:creationId xmlns:a16="http://schemas.microsoft.com/office/drawing/2014/main" id="{F79E7C4B-3512-1E80-1F13-3D71EC2FA519}"/>
              </a:ext>
            </a:extLst>
          </p:cNvPr>
          <p:cNvPicPr>
            <a:picLocks noChangeAspect="1"/>
          </p:cNvPicPr>
          <p:nvPr/>
        </p:nvPicPr>
        <p:blipFill>
          <a:blip r:embed="rId2"/>
          <a:stretch>
            <a:fillRect/>
          </a:stretch>
        </p:blipFill>
        <p:spPr>
          <a:xfrm>
            <a:off x="684000" y="1086475"/>
            <a:ext cx="7315204" cy="5107809"/>
          </a:xfrm>
          <a:prstGeom prst="rect">
            <a:avLst/>
          </a:prstGeom>
        </p:spPr>
      </p:pic>
      <p:sp>
        <p:nvSpPr>
          <p:cNvPr id="2" name="TextBox 1">
            <a:extLst>
              <a:ext uri="{FF2B5EF4-FFF2-40B4-BE49-F238E27FC236}">
                <a16:creationId xmlns:a16="http://schemas.microsoft.com/office/drawing/2014/main" id="{41CF9423-20BA-2DA8-6D30-65124E1F4A82}"/>
              </a:ext>
            </a:extLst>
          </p:cNvPr>
          <p:cNvSpPr txBox="1"/>
          <p:nvPr/>
        </p:nvSpPr>
        <p:spPr>
          <a:xfrm>
            <a:off x="7999204" y="1196752"/>
            <a:ext cx="2993340" cy="4524315"/>
          </a:xfrm>
          <a:prstGeom prst="rect">
            <a:avLst/>
          </a:prstGeom>
          <a:noFill/>
        </p:spPr>
        <p:txBody>
          <a:bodyPr wrap="square" lIns="91440" tIns="45720" rIns="91440" bIns="45720" rtlCol="0" anchor="t">
            <a:spAutoFit/>
          </a:bodyPr>
          <a:lstStyle/>
          <a:p>
            <a:r>
              <a:rPr lang="en-MY" sz="2400" dirty="0"/>
              <a:t>Atmospheric carbon is a problem of </a:t>
            </a:r>
            <a:r>
              <a:rPr lang="en-MY" sz="2400" b="1" dirty="0"/>
              <a:t>stocks</a:t>
            </a:r>
            <a:r>
              <a:rPr lang="en-MY" sz="2400" dirty="0"/>
              <a:t>, not </a:t>
            </a:r>
            <a:r>
              <a:rPr lang="en-MY" sz="2400" b="1" dirty="0"/>
              <a:t>flows</a:t>
            </a:r>
            <a:r>
              <a:rPr lang="en-MY" sz="2400" dirty="0"/>
              <a:t>.</a:t>
            </a:r>
          </a:p>
          <a:p>
            <a:endParaRPr lang="en-MY" sz="2400" dirty="0"/>
          </a:p>
          <a:p>
            <a:r>
              <a:rPr lang="en-MY" sz="2400" dirty="0"/>
              <a:t>Current and future global warming is primarily due to </a:t>
            </a:r>
            <a:r>
              <a:rPr lang="en-MY" sz="2400" b="1" dirty="0"/>
              <a:t>past emissions</a:t>
            </a:r>
            <a:r>
              <a:rPr lang="en-MY" sz="2400" dirty="0"/>
              <a:t>.</a:t>
            </a:r>
          </a:p>
          <a:p>
            <a:endParaRPr lang="en-MY" sz="2400" dirty="0"/>
          </a:p>
          <a:p>
            <a:r>
              <a:rPr lang="en-MY" sz="2400" dirty="0"/>
              <a:t>Unequal use of remaining carbon budget.</a:t>
            </a:r>
          </a:p>
        </p:txBody>
      </p:sp>
    </p:spTree>
    <p:extLst>
      <p:ext uri="{BB962C8B-B14F-4D97-AF65-F5344CB8AC3E}">
        <p14:creationId xmlns:p14="http://schemas.microsoft.com/office/powerpoint/2010/main" val="31364016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87E595-3DE4-F861-763B-03196822E341}"/>
              </a:ext>
            </a:extLst>
          </p:cNvPr>
          <p:cNvSpPr>
            <a:spLocks noGrp="1"/>
          </p:cNvSpPr>
          <p:nvPr>
            <p:ph type="body" sz="quarter" idx="19"/>
          </p:nvPr>
        </p:nvSpPr>
        <p:spPr/>
        <p:txBody>
          <a:bodyPr vert="horz" lIns="0" tIns="45720" rIns="91440" bIns="45720" rtlCol="0" anchor="t">
            <a:noAutofit/>
          </a:bodyPr>
          <a:lstStyle/>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The CBAM is perhaps best seen as policy tool to subsidise high emission uncompetitive industries. Other policy tools are deployed to protect different sectors.</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lang="en-MY" sz="1800" dirty="0">
                <a:solidFill>
                  <a:prstClr val="black">
                    <a:lumMod val="75000"/>
                    <a:lumOff val="25000"/>
                  </a:prstClr>
                </a:solidFill>
              </a:rPr>
              <a:t>The choice of policy tool and the choice of sector benefitting from intervention, may reflect different levels of power and influence in Brussels and capitals like Berlin. For example, steel and auto appear more powerful than solar.</a:t>
            </a:r>
            <a:endParaRPr kumimoji="0" lang="en-MY"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For electric vehicles, the EU used a subsidy review even though it is known that EVs produced in China have a higher emissions footprint.</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lang="en-MY" sz="1800" dirty="0">
                <a:solidFill>
                  <a:prstClr val="black">
                    <a:lumMod val="75000"/>
                    <a:lumOff val="25000"/>
                  </a:prstClr>
                </a:solidFill>
              </a:rPr>
              <a:t>EU solar is under fierce competition from China. Chinese solar panels have higher embodied emissions than EU panels. However, the EU wants cheap solar panels and has been slow to respond to domestic industry demands for a subsidy review.</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lang="en-MY" sz="1800" dirty="0">
                <a:solidFill>
                  <a:prstClr val="black">
                    <a:lumMod val="75000"/>
                    <a:lumOff val="25000"/>
                  </a:prstClr>
                </a:solidFill>
              </a:rPr>
              <a:t>The EU steel industry has been facing problems of competitiveness.</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lang="en-MY" sz="1800" dirty="0">
                <a:solidFill>
                  <a:prstClr val="black">
                    <a:lumMod val="75000"/>
                    <a:lumOff val="25000"/>
                  </a:prstClr>
                </a:solidFill>
              </a:rPr>
              <a:t>Border carbon adjustments may hold appeal to seize an edge in competitiveness.</a:t>
            </a:r>
          </a:p>
          <a:p>
            <a:pPr marR="0" lvl="0" algn="l" defTabSz="914400" rtl="0" eaLnBrk="1" fontAlgn="auto" latinLnBrk="0" hangingPunct="1">
              <a:lnSpc>
                <a:spcPct val="114000"/>
              </a:lnSpc>
              <a:spcBef>
                <a:spcPts val="1000"/>
              </a:spcBef>
              <a:spcAft>
                <a:spcPts val="0"/>
              </a:spcAft>
              <a:buClrTx/>
              <a:buSzTx/>
              <a:tabLst/>
              <a:defRPr/>
            </a:pPr>
            <a:r>
              <a:rPr kumimoji="0" lang="en-MY" sz="2000" b="1" i="0" u="none" strike="noStrike" kern="1200" cap="none" spc="0" normalizeH="0" baseline="0" noProof="0" dirty="0">
                <a:ln>
                  <a:noFill/>
                </a:ln>
                <a:solidFill>
                  <a:schemeClr val="accent1"/>
                </a:solidFill>
                <a:effectLst/>
                <a:uLnTx/>
                <a:uFillTx/>
                <a:latin typeface="Arial"/>
                <a:cs typeface="Arial"/>
              </a:rPr>
              <a:t>However, </a:t>
            </a:r>
            <a:r>
              <a:rPr kumimoji="0" lang="en-MY" sz="2000" b="1" i="0" u="none" strike="noStrike" kern="1200" cap="none" spc="0" normalizeH="0" baseline="0" noProof="0" dirty="0">
                <a:ln>
                  <a:noFill/>
                </a:ln>
                <a:solidFill>
                  <a:schemeClr val="accent2"/>
                </a:solidFill>
                <a:effectLst/>
                <a:uLnTx/>
                <a:uFillTx/>
                <a:latin typeface="Arial"/>
                <a:cs typeface="Arial"/>
              </a:rPr>
              <a:t>CBAM </a:t>
            </a:r>
            <a:r>
              <a:rPr kumimoji="0" lang="en-MY" sz="2000" b="1" i="0" u="none" strike="noStrike" kern="1200" cap="none" spc="0" normalizeH="0" baseline="0" noProof="0" dirty="0">
                <a:ln>
                  <a:noFill/>
                </a:ln>
                <a:solidFill>
                  <a:schemeClr val="accent1"/>
                </a:solidFill>
                <a:effectLst/>
                <a:uLnTx/>
                <a:uFillTx/>
                <a:latin typeface="Arial"/>
                <a:cs typeface="Arial"/>
              </a:rPr>
              <a:t>may make for</a:t>
            </a:r>
            <a:r>
              <a:rPr kumimoji="0" lang="en-MY" sz="2000" b="1" i="0" u="none" strike="noStrike" kern="1200" cap="none" spc="0" normalizeH="0" baseline="0" noProof="0" dirty="0">
                <a:ln>
                  <a:noFill/>
                </a:ln>
                <a:solidFill>
                  <a:schemeClr val="accent2"/>
                </a:solidFill>
                <a:effectLst/>
                <a:uLnTx/>
                <a:uFillTx/>
                <a:latin typeface="Arial"/>
                <a:cs typeface="Arial"/>
              </a:rPr>
              <a:t> poor industrial policy </a:t>
            </a:r>
            <a:r>
              <a:rPr kumimoji="0" lang="en-MY" sz="2000" b="1" i="0" u="none" strike="noStrike" kern="1200" cap="none" spc="0" normalizeH="0" baseline="0" noProof="0" dirty="0">
                <a:ln>
                  <a:noFill/>
                </a:ln>
                <a:solidFill>
                  <a:schemeClr val="accent1"/>
                </a:solidFill>
                <a:effectLst/>
                <a:uLnTx/>
                <a:uFillTx/>
                <a:latin typeface="Arial"/>
                <a:cs typeface="Arial"/>
              </a:rPr>
              <a:t>as it </a:t>
            </a:r>
            <a:r>
              <a:rPr kumimoji="0" lang="en-MY" sz="2000" b="1" i="0" u="none" strike="noStrike" kern="1200" cap="none" spc="0" normalizeH="0" baseline="0" noProof="0" dirty="0">
                <a:ln>
                  <a:noFill/>
                </a:ln>
                <a:solidFill>
                  <a:schemeClr val="accent2"/>
                </a:solidFill>
                <a:effectLst/>
                <a:uLnTx/>
                <a:uFillTx/>
                <a:latin typeface="Arial"/>
                <a:cs typeface="Arial"/>
              </a:rPr>
              <a:t>discourages upgrading</a:t>
            </a:r>
            <a:r>
              <a:rPr lang="en-MY" sz="2000" b="1" dirty="0">
                <a:solidFill>
                  <a:schemeClr val="accent2"/>
                </a:solidFill>
                <a:latin typeface="Arial"/>
                <a:cs typeface="Arial"/>
              </a:rPr>
              <a:t>.</a:t>
            </a:r>
            <a:endParaRPr lang="en-MY" sz="2000" b="1" i="0" u="none" strike="noStrike" kern="1200" cap="none" spc="0" normalizeH="0" baseline="0" noProof="0" dirty="0">
              <a:ln>
                <a:noFill/>
              </a:ln>
              <a:solidFill>
                <a:schemeClr val="accent2"/>
              </a:solidFill>
              <a:effectLst/>
              <a:uLnTx/>
              <a:uFillTx/>
              <a:latin typeface="Arial"/>
              <a:cs typeface="Arial"/>
            </a:endParaRPr>
          </a:p>
          <a:p>
            <a:endParaRPr lang="en-MY" sz="1200" dirty="0"/>
          </a:p>
        </p:txBody>
      </p:sp>
      <p:sp>
        <p:nvSpPr>
          <p:cNvPr id="3" name="Title 2">
            <a:extLst>
              <a:ext uri="{FF2B5EF4-FFF2-40B4-BE49-F238E27FC236}">
                <a16:creationId xmlns:a16="http://schemas.microsoft.com/office/drawing/2014/main" id="{6BEE11A6-61D4-21D1-F110-7DD24CA6FF1B}"/>
              </a:ext>
            </a:extLst>
          </p:cNvPr>
          <p:cNvSpPr>
            <a:spLocks noGrp="1"/>
          </p:cNvSpPr>
          <p:nvPr>
            <p:ph type="title"/>
          </p:nvPr>
        </p:nvSpPr>
        <p:spPr/>
        <p:txBody>
          <a:bodyPr/>
          <a:lstStyle/>
          <a:p>
            <a:r>
              <a:rPr lang="en-MY" dirty="0"/>
              <a:t>CBAM: Part of the protectionist toolbox</a:t>
            </a:r>
          </a:p>
        </p:txBody>
      </p:sp>
      <p:sp>
        <p:nvSpPr>
          <p:cNvPr id="4" name="Text Placeholder 3">
            <a:extLst>
              <a:ext uri="{FF2B5EF4-FFF2-40B4-BE49-F238E27FC236}">
                <a16:creationId xmlns:a16="http://schemas.microsoft.com/office/drawing/2014/main" id="{09734DB6-94E8-B555-4DA8-9A4D427F6B47}"/>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7CA42D78-E548-B17A-E815-7F9977532507}"/>
              </a:ext>
            </a:extLst>
          </p:cNvPr>
          <p:cNvSpPr>
            <a:spLocks noGrp="1"/>
          </p:cNvSpPr>
          <p:nvPr>
            <p:ph type="sldNum" sz="quarter" idx="4"/>
          </p:nvPr>
        </p:nvSpPr>
        <p:spPr/>
        <p:txBody>
          <a:bodyPr/>
          <a:lstStyle/>
          <a:p>
            <a:fld id="{CF5EA3AF-3B62-440D-8F35-C9BC5FFC2F94}" type="slidenum">
              <a:rPr lang="en-MY" smtClean="0"/>
              <a:pPr/>
              <a:t>34</a:t>
            </a:fld>
            <a:endParaRPr lang="en-MY" dirty="0"/>
          </a:p>
        </p:txBody>
      </p:sp>
    </p:spTree>
    <p:extLst>
      <p:ext uri="{BB962C8B-B14F-4D97-AF65-F5344CB8AC3E}">
        <p14:creationId xmlns:p14="http://schemas.microsoft.com/office/powerpoint/2010/main" val="14702326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0EFA91-7800-1739-54E0-7445E7F103EB}"/>
              </a:ext>
            </a:extLst>
          </p:cNvPr>
          <p:cNvSpPr>
            <a:spLocks noGrp="1"/>
          </p:cNvSpPr>
          <p:nvPr>
            <p:ph type="body" sz="quarter" idx="10"/>
          </p:nvPr>
        </p:nvSpPr>
        <p:spPr/>
        <p:txBody>
          <a:bodyPr/>
          <a:lstStyle/>
          <a:p>
            <a:endParaRPr lang="en-MY" dirty="0"/>
          </a:p>
        </p:txBody>
      </p:sp>
      <p:sp>
        <p:nvSpPr>
          <p:cNvPr id="3" name="Text Placeholder 2">
            <a:extLst>
              <a:ext uri="{FF2B5EF4-FFF2-40B4-BE49-F238E27FC236}">
                <a16:creationId xmlns:a16="http://schemas.microsoft.com/office/drawing/2014/main" id="{7A0A8B17-448D-481F-4937-AE629778EE8D}"/>
              </a:ext>
            </a:extLst>
          </p:cNvPr>
          <p:cNvSpPr>
            <a:spLocks noGrp="1"/>
          </p:cNvSpPr>
          <p:nvPr>
            <p:ph type="body" sz="quarter" idx="14"/>
          </p:nvPr>
        </p:nvSpPr>
        <p:spPr/>
        <p:txBody>
          <a:bodyPr/>
          <a:lstStyle/>
          <a:p>
            <a:r>
              <a:rPr lang="en-MY" dirty="0"/>
              <a:t>CBAM effects</a:t>
            </a:r>
          </a:p>
        </p:txBody>
      </p:sp>
      <p:sp>
        <p:nvSpPr>
          <p:cNvPr id="4" name="Slide Number Placeholder 3">
            <a:extLst>
              <a:ext uri="{FF2B5EF4-FFF2-40B4-BE49-F238E27FC236}">
                <a16:creationId xmlns:a16="http://schemas.microsoft.com/office/drawing/2014/main" id="{9EE36C15-F221-9262-63BE-1C5556208F26}"/>
              </a:ext>
            </a:extLst>
          </p:cNvPr>
          <p:cNvSpPr>
            <a:spLocks noGrp="1"/>
          </p:cNvSpPr>
          <p:nvPr>
            <p:ph type="sldNum" sz="quarter" idx="4"/>
          </p:nvPr>
        </p:nvSpPr>
        <p:spPr/>
        <p:txBody>
          <a:bodyPr/>
          <a:lstStyle/>
          <a:p>
            <a:fld id="{CF5EA3AF-3B62-440D-8F35-C9BC5FFC2F94}" type="slidenum">
              <a:rPr lang="en-MY" smtClean="0"/>
              <a:pPr/>
              <a:t>35</a:t>
            </a:fld>
            <a:endParaRPr lang="en-MY" dirty="0"/>
          </a:p>
        </p:txBody>
      </p:sp>
    </p:spTree>
    <p:extLst>
      <p:ext uri="{BB962C8B-B14F-4D97-AF65-F5344CB8AC3E}">
        <p14:creationId xmlns:p14="http://schemas.microsoft.com/office/powerpoint/2010/main" val="1935481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D4259AB-B830-897F-733D-58DCB2B13324}"/>
              </a:ext>
            </a:extLst>
          </p:cNvPr>
          <p:cNvSpPr>
            <a:spLocks noGrp="1"/>
          </p:cNvSpPr>
          <p:nvPr>
            <p:ph type="body" sz="quarter" idx="19"/>
          </p:nvPr>
        </p:nvSpPr>
        <p:spPr/>
        <p:txBody>
          <a:bodyPr/>
          <a:lstStyle/>
          <a:p>
            <a:pPr marL="285750" indent="-285750">
              <a:buFont typeface="Arial" panose="020B0604020202020204" pitchFamily="34" charset="0"/>
              <a:buChar char="•"/>
            </a:pPr>
            <a:r>
              <a:rPr lang="en-MY" dirty="0"/>
              <a:t>The EU is the second largest export market for Commonwealth countries. The EU’s largest Commonwealth trading partners are: UK, India, Canada, Malaysia and South Africa (2019). Note: This is based on total trade not the five CBAM-affected goods.</a:t>
            </a:r>
          </a:p>
          <a:p>
            <a:pPr marL="285750" indent="-285750">
              <a:buFont typeface="Arial" panose="020B0604020202020204" pitchFamily="34" charset="0"/>
              <a:buChar char="•"/>
            </a:pPr>
            <a:r>
              <a:rPr lang="en-MY" dirty="0"/>
              <a:t>CBAM-related trade exposure of: developed country Commonwealth members (5%); developing country members (4%).</a:t>
            </a:r>
          </a:p>
          <a:p>
            <a:pPr marL="285750" indent="-285750">
              <a:buFont typeface="Arial" panose="020B0604020202020204" pitchFamily="34" charset="0"/>
              <a:buChar char="•"/>
            </a:pPr>
            <a:r>
              <a:rPr lang="en-MY" dirty="0"/>
              <a:t>Sectoral Implications: Iron and Steel (57%); Aluminium (23%), Fertilisers (14%); Cement (6%).</a:t>
            </a:r>
          </a:p>
          <a:p>
            <a:pPr marL="285750" indent="-285750">
              <a:buFont typeface="Arial" panose="020B0604020202020204" pitchFamily="34" charset="0"/>
              <a:buChar char="•"/>
            </a:pPr>
            <a:r>
              <a:rPr lang="en-MY" b="1" dirty="0"/>
              <a:t>Steel</a:t>
            </a:r>
            <a:r>
              <a:rPr lang="en-MY" dirty="0"/>
              <a:t>: UK and Canada account for half of steel impacts. For developing countries: India (31%), South Africa (8%), Malaysia (5%). Caribbean and Pacific members do not produce steel, so unaffected.</a:t>
            </a:r>
          </a:p>
          <a:p>
            <a:pPr marL="285750" indent="-285750">
              <a:buFont typeface="Arial" panose="020B0604020202020204" pitchFamily="34" charset="0"/>
              <a:buChar char="•"/>
            </a:pPr>
            <a:r>
              <a:rPr lang="en-MY" b="1" dirty="0"/>
              <a:t>Malaysian exports </a:t>
            </a:r>
            <a:r>
              <a:rPr lang="en-MY" dirty="0"/>
              <a:t>do not feature significantly in the other CBAM areas. CBAM could potentially expand to organic chemicals, glass and glassware, and paper and paperboard. Malaysia had an estimated glass and glassware exposure of $135 million in 2019. The other products are unlikely to have significant negative impacts on Malaysia, though they are significant to Commonwealth countries (such as UK, India and Singapore).</a:t>
            </a:r>
          </a:p>
          <a:p>
            <a:pPr marL="285750" indent="-285750">
              <a:buFont typeface="Arial" panose="020B0604020202020204" pitchFamily="34" charset="0"/>
              <a:buChar char="•"/>
            </a:pPr>
            <a:r>
              <a:rPr lang="en-MY" b="1" dirty="0"/>
              <a:t>Administrative burden</a:t>
            </a:r>
            <a:r>
              <a:rPr lang="en-MY" dirty="0"/>
              <a:t>: Significant compliance costs. Firms are required to file an annual declaration on the quantity of goods, embedded carbon emissions and CBAM certificates that need to be surrendered after necessary adjustment. SME challenge.</a:t>
            </a:r>
          </a:p>
          <a:p>
            <a:pPr marL="285750" indent="-285750">
              <a:buFont typeface="Arial" panose="020B0604020202020204" pitchFamily="34" charset="0"/>
              <a:buChar char="•"/>
            </a:pPr>
            <a:r>
              <a:rPr lang="en-MY" b="1" dirty="0"/>
              <a:t>Revenues</a:t>
            </a:r>
            <a:r>
              <a:rPr lang="en-MY" dirty="0"/>
              <a:t>: CBAM is estimated to generate between €2.1 billion to €14 billion per annum for the EU. There is currently no provision to exempt Least Developed Countries (LDCs) or to take account of developing countries’ differential responsibilities for climate change. Meanwhile, developed countries have fallen short of their goal to mobilise US$100 billion per year for developing countries’ climate finance.</a:t>
            </a:r>
            <a:endParaRPr lang="en-MY" b="1" dirty="0"/>
          </a:p>
          <a:p>
            <a:pPr marL="285750" indent="-285750">
              <a:buFont typeface="Arial" panose="020B0604020202020204" pitchFamily="34" charset="0"/>
              <a:buChar char="•"/>
            </a:pPr>
            <a:endParaRPr lang="en-MY" b="1" dirty="0"/>
          </a:p>
        </p:txBody>
      </p:sp>
      <p:sp>
        <p:nvSpPr>
          <p:cNvPr id="3" name="Title 2">
            <a:extLst>
              <a:ext uri="{FF2B5EF4-FFF2-40B4-BE49-F238E27FC236}">
                <a16:creationId xmlns:a16="http://schemas.microsoft.com/office/drawing/2014/main" id="{4751186E-278C-2771-0773-C7D4BCDE208A}"/>
              </a:ext>
            </a:extLst>
          </p:cNvPr>
          <p:cNvSpPr>
            <a:spLocks noGrp="1"/>
          </p:cNvSpPr>
          <p:nvPr>
            <p:ph type="title"/>
          </p:nvPr>
        </p:nvSpPr>
        <p:spPr/>
        <p:txBody>
          <a:bodyPr/>
          <a:lstStyle/>
          <a:p>
            <a:r>
              <a:rPr lang="en-MY" dirty="0"/>
              <a:t>1. Commonwealth Secretariat Study</a:t>
            </a:r>
          </a:p>
        </p:txBody>
      </p:sp>
      <p:sp>
        <p:nvSpPr>
          <p:cNvPr id="4" name="Text Placeholder 3">
            <a:extLst>
              <a:ext uri="{FF2B5EF4-FFF2-40B4-BE49-F238E27FC236}">
                <a16:creationId xmlns:a16="http://schemas.microsoft.com/office/drawing/2014/main" id="{C2CA9C6A-825A-EFAC-9179-D694AAACCFDD}"/>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84AF2648-1D4D-373C-D216-9D361496885E}"/>
              </a:ext>
            </a:extLst>
          </p:cNvPr>
          <p:cNvSpPr>
            <a:spLocks noGrp="1"/>
          </p:cNvSpPr>
          <p:nvPr>
            <p:ph type="sldNum" sz="quarter" idx="4"/>
          </p:nvPr>
        </p:nvSpPr>
        <p:spPr/>
        <p:txBody>
          <a:bodyPr/>
          <a:lstStyle/>
          <a:p>
            <a:fld id="{CF5EA3AF-3B62-440D-8F35-C9BC5FFC2F94}" type="slidenum">
              <a:rPr lang="en-MY" smtClean="0"/>
              <a:pPr/>
              <a:t>36</a:t>
            </a:fld>
            <a:endParaRPr lang="en-MY" dirty="0"/>
          </a:p>
        </p:txBody>
      </p:sp>
    </p:spTree>
    <p:extLst>
      <p:ext uri="{BB962C8B-B14F-4D97-AF65-F5344CB8AC3E}">
        <p14:creationId xmlns:p14="http://schemas.microsoft.com/office/powerpoint/2010/main" val="40818196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48DAC29-B82D-8789-90E7-FEB4A81B5A84}"/>
              </a:ext>
            </a:extLst>
          </p:cNvPr>
          <p:cNvSpPr>
            <a:spLocks noGrp="1"/>
          </p:cNvSpPr>
          <p:nvPr>
            <p:ph type="body" sz="quarter" idx="19"/>
          </p:nvPr>
        </p:nvSpPr>
        <p:spPr>
          <a:xfrm>
            <a:off x="684000" y="1304759"/>
            <a:ext cx="10824000" cy="1251395"/>
          </a:xfrm>
        </p:spPr>
        <p:txBody>
          <a:bodyPr/>
          <a:lstStyle/>
          <a:p>
            <a:pPr marL="285750" indent="-285750">
              <a:buFont typeface="Arial" panose="020B0604020202020204" pitchFamily="34" charset="0"/>
              <a:buChar char="•"/>
            </a:pPr>
            <a:r>
              <a:rPr lang="en-MY" sz="1600" dirty="0"/>
              <a:t>Looks at developing country impacts (as opposed to Commonwealth only). </a:t>
            </a:r>
            <a:r>
              <a:rPr lang="en-US" sz="1600" dirty="0"/>
              <a:t>Malaysia ranked 18th amongst the 20 countries most exposed to CBAM, based on 2019 exports to the EU. Exposed goods were limited to </a:t>
            </a:r>
            <a:r>
              <a:rPr lang="en-US" sz="1600" dirty="0" err="1"/>
              <a:t>aluminium</a:t>
            </a:r>
            <a:r>
              <a:rPr lang="en-US" sz="1600" dirty="0"/>
              <a:t> and iron and steel.</a:t>
            </a:r>
            <a:endParaRPr lang="en-US" dirty="0"/>
          </a:p>
          <a:p>
            <a:pPr marL="285750" indent="-285750">
              <a:buFont typeface="Arial" panose="020B0604020202020204" pitchFamily="34" charset="0"/>
              <a:buChar char="•"/>
            </a:pPr>
            <a:endParaRPr lang="en-MY" dirty="0"/>
          </a:p>
        </p:txBody>
      </p:sp>
      <p:sp>
        <p:nvSpPr>
          <p:cNvPr id="3" name="Title 2">
            <a:extLst>
              <a:ext uri="{FF2B5EF4-FFF2-40B4-BE49-F238E27FC236}">
                <a16:creationId xmlns:a16="http://schemas.microsoft.com/office/drawing/2014/main" id="{B1CC328C-8430-CA99-10F0-6D8318400779}"/>
              </a:ext>
            </a:extLst>
          </p:cNvPr>
          <p:cNvSpPr>
            <a:spLocks noGrp="1"/>
          </p:cNvSpPr>
          <p:nvPr>
            <p:ph type="title"/>
          </p:nvPr>
        </p:nvSpPr>
        <p:spPr/>
        <p:txBody>
          <a:bodyPr/>
          <a:lstStyle/>
          <a:p>
            <a:r>
              <a:rPr lang="en-MY" dirty="0"/>
              <a:t>2. UNCTAD Study</a:t>
            </a:r>
          </a:p>
        </p:txBody>
      </p:sp>
      <p:sp>
        <p:nvSpPr>
          <p:cNvPr id="4" name="Text Placeholder 3">
            <a:extLst>
              <a:ext uri="{FF2B5EF4-FFF2-40B4-BE49-F238E27FC236}">
                <a16:creationId xmlns:a16="http://schemas.microsoft.com/office/drawing/2014/main" id="{457E78D1-2AF0-59FC-757A-46C270A11CD5}"/>
              </a:ext>
            </a:extLst>
          </p:cNvPr>
          <p:cNvSpPr>
            <a:spLocks noGrp="1"/>
          </p:cNvSpPr>
          <p:nvPr>
            <p:ph type="body" sz="half" idx="15"/>
          </p:nvPr>
        </p:nvSpPr>
        <p:spPr>
          <a:xfrm>
            <a:off x="5776490" y="6417376"/>
            <a:ext cx="5360070" cy="396000"/>
          </a:xfrm>
        </p:spPr>
        <p:txBody>
          <a:bodyPr/>
          <a:lstStyle/>
          <a:p>
            <a:endParaRPr lang="en-MY" dirty="0"/>
          </a:p>
          <a:p>
            <a:r>
              <a:rPr lang="en-MY" dirty="0"/>
              <a:t>Source: UNCTAD.</a:t>
            </a:r>
          </a:p>
        </p:txBody>
      </p:sp>
      <p:sp>
        <p:nvSpPr>
          <p:cNvPr id="5" name="Slide Number Placeholder 4">
            <a:extLst>
              <a:ext uri="{FF2B5EF4-FFF2-40B4-BE49-F238E27FC236}">
                <a16:creationId xmlns:a16="http://schemas.microsoft.com/office/drawing/2014/main" id="{A89A36EB-7B3E-5030-F5FE-0D13A6043F08}"/>
              </a:ext>
            </a:extLst>
          </p:cNvPr>
          <p:cNvSpPr>
            <a:spLocks noGrp="1"/>
          </p:cNvSpPr>
          <p:nvPr>
            <p:ph type="sldNum" sz="quarter" idx="4"/>
          </p:nvPr>
        </p:nvSpPr>
        <p:spPr/>
        <p:txBody>
          <a:bodyPr/>
          <a:lstStyle/>
          <a:p>
            <a:fld id="{CF5EA3AF-3B62-440D-8F35-C9BC5FFC2F94}" type="slidenum">
              <a:rPr lang="en-MY" smtClean="0"/>
              <a:pPr/>
              <a:t>37</a:t>
            </a:fld>
            <a:endParaRPr lang="en-MY" dirty="0"/>
          </a:p>
        </p:txBody>
      </p:sp>
      <p:pic>
        <p:nvPicPr>
          <p:cNvPr id="6" name="Picture 5" descr="Carbon emissions">
            <a:extLst>
              <a:ext uri="{FF2B5EF4-FFF2-40B4-BE49-F238E27FC236}">
                <a16:creationId xmlns:a16="http://schemas.microsoft.com/office/drawing/2014/main" id="{AE712E01-CC49-C818-96D5-327848A9BD5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6490" y="2611832"/>
            <a:ext cx="5731510" cy="3920490"/>
          </a:xfrm>
          <a:prstGeom prst="rect">
            <a:avLst/>
          </a:prstGeom>
          <a:noFill/>
          <a:ln>
            <a:noFill/>
          </a:ln>
        </p:spPr>
      </p:pic>
      <p:sp>
        <p:nvSpPr>
          <p:cNvPr id="7" name="TextBox 6">
            <a:extLst>
              <a:ext uri="{FF2B5EF4-FFF2-40B4-BE49-F238E27FC236}">
                <a16:creationId xmlns:a16="http://schemas.microsoft.com/office/drawing/2014/main" id="{A1E0836A-2220-0982-FA77-116C1CBE9E15}"/>
              </a:ext>
            </a:extLst>
          </p:cNvPr>
          <p:cNvSpPr txBox="1"/>
          <p:nvPr/>
        </p:nvSpPr>
        <p:spPr>
          <a:xfrm flipH="1">
            <a:off x="6056241" y="2204864"/>
            <a:ext cx="5172008" cy="523220"/>
          </a:xfrm>
          <a:prstGeom prst="rect">
            <a:avLst/>
          </a:prstGeom>
          <a:noFill/>
        </p:spPr>
        <p:txBody>
          <a:bodyPr wrap="square" rtlCol="0">
            <a:spAutoFit/>
          </a:bodyPr>
          <a:lstStyle/>
          <a:p>
            <a:r>
              <a:rPr lang="en-GB" sz="1400" b="1" dirty="0">
                <a:effectLst/>
                <a:latin typeface="Cambria" panose="02040503050406030204" pitchFamily="18" charset="0"/>
                <a:ea typeface="Calibri" panose="020F0502020204030204" pitchFamily="34" charset="0"/>
                <a:cs typeface="Arial" panose="020B0604020202020204" pitchFamily="34" charset="0"/>
              </a:rPr>
              <a:t>20 most-exposed countries in terms of aggregated value of exports (USD billion)</a:t>
            </a:r>
            <a:endParaRPr lang="en-MY" sz="1400" b="1" dirty="0"/>
          </a:p>
        </p:txBody>
      </p:sp>
      <p:sp>
        <p:nvSpPr>
          <p:cNvPr id="10" name="Text Placeholder 1">
            <a:extLst>
              <a:ext uri="{FF2B5EF4-FFF2-40B4-BE49-F238E27FC236}">
                <a16:creationId xmlns:a16="http://schemas.microsoft.com/office/drawing/2014/main" id="{3D1F1850-C2DB-E2ED-31E3-F8F21AAE70A0}"/>
              </a:ext>
            </a:extLst>
          </p:cNvPr>
          <p:cNvSpPr txBox="1">
            <a:spLocks/>
          </p:cNvSpPr>
          <p:nvPr/>
        </p:nvSpPr>
        <p:spPr>
          <a:xfrm>
            <a:off x="674628" y="2204864"/>
            <a:ext cx="4979952" cy="1251395"/>
          </a:xfrm>
          <a:prstGeom prst="rect">
            <a:avLst/>
          </a:prstGeom>
        </p:spPr>
        <p:txBody>
          <a:bodyPr vert="horz" lIns="0" tIns="45720" rIns="91440" bIns="45720" rtlCol="0">
            <a:noAutofit/>
          </a:bodyPr>
          <a:lstStyle>
            <a:lvl1pPr marL="0" indent="0" algn="l" defTabSz="914400" rtl="0" eaLnBrk="1" latinLnBrk="0" hangingPunct="1">
              <a:lnSpc>
                <a:spcPct val="114000"/>
              </a:lnSpc>
              <a:spcBef>
                <a:spcPts val="1000"/>
              </a:spcBef>
              <a:buFont typeface="Arial" panose="020B0604020202020204" pitchFamily="34" charset="0"/>
              <a:buNone/>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14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t>Exports by developing countries across the targeted carbon-intensive sectors would be reduced by 2.4%, if CBAM were set at $88 per </a:t>
            </a:r>
            <a:r>
              <a:rPr lang="en-US" sz="1600" dirty="0" err="1"/>
              <a:t>tonne</a:t>
            </a:r>
            <a:r>
              <a:rPr lang="en-US" sz="1600" dirty="0"/>
              <a:t> of CO2.</a:t>
            </a:r>
          </a:p>
          <a:p>
            <a:pPr marL="285750" indent="-285750">
              <a:buFont typeface="Arial" panose="020B0604020202020204" pitchFamily="34" charset="0"/>
              <a:buChar char="•"/>
            </a:pPr>
            <a:r>
              <a:rPr lang="en-US" sz="1600" dirty="0"/>
              <a:t>A CBAM priced at $88 per </a:t>
            </a:r>
            <a:r>
              <a:rPr lang="en-US" sz="1600" dirty="0" err="1"/>
              <a:t>tonne</a:t>
            </a:r>
            <a:r>
              <a:rPr lang="en-US" sz="1600" dirty="0"/>
              <a:t> of CO2 would only </a:t>
            </a:r>
            <a:r>
              <a:rPr lang="en-US" sz="1600" b="1" dirty="0"/>
              <a:t>reduce global emissions by 0.2%</a:t>
            </a:r>
            <a:r>
              <a:rPr lang="en-US" sz="1600" dirty="0"/>
              <a:t>. It does little to mitigate climate change.</a:t>
            </a:r>
          </a:p>
          <a:p>
            <a:pPr marL="285750" indent="-285750">
              <a:buFont typeface="Arial" panose="020B0604020202020204" pitchFamily="34" charset="0"/>
              <a:buChar char="•"/>
            </a:pPr>
            <a:r>
              <a:rPr lang="en-US" sz="1600" dirty="0"/>
              <a:t>CBAM would act like a tariff increase by a trading bloc, increasing intra-bloc trade and diverting trade of trading partners to other regions.</a:t>
            </a:r>
          </a:p>
          <a:p>
            <a:pPr marL="285750" indent="-285750">
              <a:buFont typeface="Arial" panose="020B0604020202020204" pitchFamily="34" charset="0"/>
              <a:buChar char="•"/>
            </a:pPr>
            <a:r>
              <a:rPr lang="en-US" sz="1600" dirty="0"/>
              <a:t>EU income rises by $6 billion while developing country incomes fall by $10 billion.</a:t>
            </a:r>
          </a:p>
          <a:p>
            <a:r>
              <a:rPr lang="en-US" sz="1800" b="1" dirty="0">
                <a:solidFill>
                  <a:schemeClr val="accent1"/>
                </a:solidFill>
              </a:rPr>
              <a:t>CBAM Primary Effect:</a:t>
            </a:r>
            <a:r>
              <a:rPr lang="en-US" sz="1800" b="1" dirty="0">
                <a:solidFill>
                  <a:schemeClr val="accent2"/>
                </a:solidFill>
              </a:rPr>
              <a:t> Transfer wealth from Global South to the EU</a:t>
            </a:r>
            <a:endParaRPr lang="en-US" b="1" dirty="0">
              <a:solidFill>
                <a:schemeClr val="accent2"/>
              </a:solidFill>
            </a:endParaRPr>
          </a:p>
        </p:txBody>
      </p:sp>
    </p:spTree>
    <p:extLst>
      <p:ext uri="{BB962C8B-B14F-4D97-AF65-F5344CB8AC3E}">
        <p14:creationId xmlns:p14="http://schemas.microsoft.com/office/powerpoint/2010/main" val="9209997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574AA3-FEF1-159B-3AF9-F677A46C9B10}"/>
              </a:ext>
            </a:extLst>
          </p:cNvPr>
          <p:cNvSpPr>
            <a:spLocks noGrp="1"/>
          </p:cNvSpPr>
          <p:nvPr>
            <p:ph type="title"/>
          </p:nvPr>
        </p:nvSpPr>
        <p:spPr/>
        <p:txBody>
          <a:bodyPr/>
          <a:lstStyle/>
          <a:p>
            <a:r>
              <a:rPr lang="en-MY" dirty="0"/>
              <a:t>Malaysia trade exposure to CBAM</a:t>
            </a:r>
          </a:p>
        </p:txBody>
      </p:sp>
      <p:sp>
        <p:nvSpPr>
          <p:cNvPr id="4" name="Text Placeholder 3">
            <a:extLst>
              <a:ext uri="{FF2B5EF4-FFF2-40B4-BE49-F238E27FC236}">
                <a16:creationId xmlns:a16="http://schemas.microsoft.com/office/drawing/2014/main" id="{645B416D-E8F2-A3DD-7937-6F215F162A45}"/>
              </a:ext>
            </a:extLst>
          </p:cNvPr>
          <p:cNvSpPr>
            <a:spLocks noGrp="1"/>
          </p:cNvSpPr>
          <p:nvPr>
            <p:ph type="body" sz="half" idx="15"/>
          </p:nvPr>
        </p:nvSpPr>
        <p:spPr/>
        <p:txBody>
          <a:bodyPr/>
          <a:lstStyle/>
          <a:p>
            <a:r>
              <a:rPr lang="en-MY" dirty="0"/>
              <a:t>KRI tabulation</a:t>
            </a:r>
          </a:p>
        </p:txBody>
      </p:sp>
      <p:sp>
        <p:nvSpPr>
          <p:cNvPr id="5" name="Slide Number Placeholder 4">
            <a:extLst>
              <a:ext uri="{FF2B5EF4-FFF2-40B4-BE49-F238E27FC236}">
                <a16:creationId xmlns:a16="http://schemas.microsoft.com/office/drawing/2014/main" id="{DDC5C8AC-7B69-85E8-C66E-629BE999CE55}"/>
              </a:ext>
            </a:extLst>
          </p:cNvPr>
          <p:cNvSpPr>
            <a:spLocks noGrp="1"/>
          </p:cNvSpPr>
          <p:nvPr>
            <p:ph type="sldNum" sz="quarter" idx="4"/>
          </p:nvPr>
        </p:nvSpPr>
        <p:spPr/>
        <p:txBody>
          <a:bodyPr/>
          <a:lstStyle/>
          <a:p>
            <a:fld id="{CF5EA3AF-3B62-440D-8F35-C9BC5FFC2F94}" type="slidenum">
              <a:rPr lang="en-MY" smtClean="0"/>
              <a:pPr/>
              <a:t>38</a:t>
            </a:fld>
            <a:endParaRPr lang="en-MY" dirty="0"/>
          </a:p>
        </p:txBody>
      </p:sp>
      <p:pic>
        <p:nvPicPr>
          <p:cNvPr id="13" name="Picture 12">
            <a:extLst>
              <a:ext uri="{FF2B5EF4-FFF2-40B4-BE49-F238E27FC236}">
                <a16:creationId xmlns:a16="http://schemas.microsoft.com/office/drawing/2014/main" id="{641BE7E1-3B2F-5C70-4992-216EB8AC249B}"/>
              </a:ext>
            </a:extLst>
          </p:cNvPr>
          <p:cNvPicPr>
            <a:picLocks noChangeAspect="1"/>
          </p:cNvPicPr>
          <p:nvPr/>
        </p:nvPicPr>
        <p:blipFill rotWithShape="1">
          <a:blip r:embed="rId2"/>
          <a:srcRect r="1679"/>
          <a:stretch/>
        </p:blipFill>
        <p:spPr>
          <a:xfrm>
            <a:off x="684000" y="1196752"/>
            <a:ext cx="10779329" cy="4205751"/>
          </a:xfrm>
          <a:prstGeom prst="rect">
            <a:avLst/>
          </a:prstGeom>
        </p:spPr>
      </p:pic>
      <p:sp>
        <p:nvSpPr>
          <p:cNvPr id="14" name="Oval 13">
            <a:extLst>
              <a:ext uri="{FF2B5EF4-FFF2-40B4-BE49-F238E27FC236}">
                <a16:creationId xmlns:a16="http://schemas.microsoft.com/office/drawing/2014/main" id="{D21B1EA9-7900-E04E-C5EE-5C296387B499}"/>
              </a:ext>
            </a:extLst>
          </p:cNvPr>
          <p:cNvSpPr/>
          <p:nvPr/>
        </p:nvSpPr>
        <p:spPr>
          <a:xfrm>
            <a:off x="9624392" y="4083505"/>
            <a:ext cx="1512168" cy="37103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TextBox 1">
            <a:extLst>
              <a:ext uri="{FF2B5EF4-FFF2-40B4-BE49-F238E27FC236}">
                <a16:creationId xmlns:a16="http://schemas.microsoft.com/office/drawing/2014/main" id="{959CEE8A-6E74-025E-F93F-6B242F29A96C}"/>
              </a:ext>
            </a:extLst>
          </p:cNvPr>
          <p:cNvSpPr txBox="1"/>
          <p:nvPr/>
        </p:nvSpPr>
        <p:spPr>
          <a:xfrm>
            <a:off x="623392" y="5612585"/>
            <a:ext cx="9647193" cy="400110"/>
          </a:xfrm>
          <a:prstGeom prst="rect">
            <a:avLst/>
          </a:prstGeom>
          <a:noFill/>
        </p:spPr>
        <p:txBody>
          <a:bodyPr wrap="none" lIns="91440" tIns="45720" rIns="91440" bIns="45720" rtlCol="0" anchor="t">
            <a:spAutoFit/>
          </a:bodyPr>
          <a:lstStyle/>
          <a:p>
            <a:r>
              <a:rPr lang="en-MY" sz="2000" b="1" dirty="0">
                <a:solidFill>
                  <a:schemeClr val="accent1"/>
                </a:solidFill>
              </a:rPr>
              <a:t>CBAM would affect </a:t>
            </a:r>
            <a:r>
              <a:rPr lang="en-MY" sz="2000" b="1" dirty="0">
                <a:solidFill>
                  <a:schemeClr val="accent2"/>
                </a:solidFill>
              </a:rPr>
              <a:t>3.4% of Malaysian exports to the EU </a:t>
            </a:r>
            <a:r>
              <a:rPr lang="en-MY" sz="2000" b="1" dirty="0">
                <a:solidFill>
                  <a:schemeClr val="accent1"/>
                </a:solidFill>
              </a:rPr>
              <a:t>or 0.3% of total trade.</a:t>
            </a:r>
            <a:endParaRPr lang="en-MY" sz="2000" b="1" dirty="0">
              <a:solidFill>
                <a:schemeClr val="accent1"/>
              </a:solidFill>
              <a:cs typeface="Arial"/>
            </a:endParaRPr>
          </a:p>
        </p:txBody>
      </p:sp>
    </p:spTree>
    <p:extLst>
      <p:ext uri="{BB962C8B-B14F-4D97-AF65-F5344CB8AC3E}">
        <p14:creationId xmlns:p14="http://schemas.microsoft.com/office/powerpoint/2010/main" val="41353876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E822B-49FA-2CCB-E235-BFC2F77D422E}"/>
              </a:ext>
            </a:extLst>
          </p:cNvPr>
          <p:cNvSpPr>
            <a:spLocks noGrp="1"/>
          </p:cNvSpPr>
          <p:nvPr>
            <p:ph type="title"/>
          </p:nvPr>
        </p:nvSpPr>
        <p:spPr/>
        <p:txBody>
          <a:bodyPr/>
          <a:lstStyle/>
          <a:p>
            <a:r>
              <a:rPr lang="en-MY" dirty="0"/>
              <a:t>WTO Concerns</a:t>
            </a:r>
          </a:p>
        </p:txBody>
      </p:sp>
      <p:sp>
        <p:nvSpPr>
          <p:cNvPr id="3" name="Text Placeholder 2">
            <a:extLst>
              <a:ext uri="{FF2B5EF4-FFF2-40B4-BE49-F238E27FC236}">
                <a16:creationId xmlns:a16="http://schemas.microsoft.com/office/drawing/2014/main" id="{EA50B92A-03F5-23A9-DC24-C3FAE54A2873}"/>
              </a:ext>
            </a:extLst>
          </p:cNvPr>
          <p:cNvSpPr>
            <a:spLocks noGrp="1"/>
          </p:cNvSpPr>
          <p:nvPr>
            <p:ph type="body" sz="quarter" idx="10"/>
          </p:nvPr>
        </p:nvSpPr>
        <p:spPr/>
        <p:txBody>
          <a:bodyPr/>
          <a:lstStyle/>
          <a:p>
            <a:r>
              <a:rPr lang="en-MY" dirty="0"/>
              <a:t>Compliance or Defiance?</a:t>
            </a:r>
          </a:p>
        </p:txBody>
      </p:sp>
      <p:sp>
        <p:nvSpPr>
          <p:cNvPr id="4" name="Slide Number Placeholder 3">
            <a:extLst>
              <a:ext uri="{FF2B5EF4-FFF2-40B4-BE49-F238E27FC236}">
                <a16:creationId xmlns:a16="http://schemas.microsoft.com/office/drawing/2014/main" id="{E2F0DF30-1339-4073-38E7-03D79B42A61A}"/>
              </a:ext>
            </a:extLst>
          </p:cNvPr>
          <p:cNvSpPr>
            <a:spLocks noGrp="1"/>
          </p:cNvSpPr>
          <p:nvPr>
            <p:ph type="sldNum" sz="quarter" idx="4"/>
          </p:nvPr>
        </p:nvSpPr>
        <p:spPr/>
        <p:txBody>
          <a:bodyPr/>
          <a:lstStyle/>
          <a:p>
            <a:fld id="{CF5EA3AF-3B62-440D-8F35-C9BC5FFC2F94}" type="slidenum">
              <a:rPr lang="en-MY" smtClean="0"/>
              <a:pPr/>
              <a:t>39</a:t>
            </a:fld>
            <a:endParaRPr lang="en-MY" dirty="0"/>
          </a:p>
        </p:txBody>
      </p:sp>
    </p:spTree>
    <p:extLst>
      <p:ext uri="{BB962C8B-B14F-4D97-AF65-F5344CB8AC3E}">
        <p14:creationId xmlns:p14="http://schemas.microsoft.com/office/powerpoint/2010/main" val="2289296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1D6C47-1AB9-F885-421F-A3D39A956627}"/>
              </a:ext>
            </a:extLst>
          </p:cNvPr>
          <p:cNvSpPr>
            <a:spLocks noGrp="1"/>
          </p:cNvSpPr>
          <p:nvPr>
            <p:ph type="title"/>
          </p:nvPr>
        </p:nvSpPr>
        <p:spPr/>
        <p:txBody>
          <a:bodyPr/>
          <a:lstStyle/>
          <a:p>
            <a:r>
              <a:rPr lang="en-US" sz="2400" dirty="0">
                <a:latin typeface="Georgia"/>
              </a:rPr>
              <a:t>Total fossil fuel emissions and </a:t>
            </a:r>
            <a:r>
              <a:rPr lang="en-US" sz="2400" dirty="0">
                <a:solidFill>
                  <a:schemeClr val="accent2"/>
                </a:solidFill>
                <a:latin typeface="Georgia"/>
              </a:rPr>
              <a:t>remaining carbon budget</a:t>
            </a:r>
            <a:r>
              <a:rPr lang="en-US" sz="2400" dirty="0">
                <a:latin typeface="Georgia"/>
              </a:rPr>
              <a:t>, 1850 – 2022 (GtCO</a:t>
            </a:r>
            <a:r>
              <a:rPr lang="en-US" sz="2400" baseline="-25000" dirty="0">
                <a:latin typeface="Georgia"/>
              </a:rPr>
              <a:t>2</a:t>
            </a:r>
            <a:r>
              <a:rPr lang="en-US" sz="2400" dirty="0">
                <a:latin typeface="Georgia"/>
              </a:rPr>
              <a:t>e)</a:t>
            </a:r>
            <a:endParaRPr lang="en-MY" sz="2400" dirty="0">
              <a:latin typeface="Georgia"/>
            </a:endParaRPr>
          </a:p>
        </p:txBody>
      </p:sp>
      <p:sp>
        <p:nvSpPr>
          <p:cNvPr id="5" name="Text Placeholder 4">
            <a:extLst>
              <a:ext uri="{FF2B5EF4-FFF2-40B4-BE49-F238E27FC236}">
                <a16:creationId xmlns:a16="http://schemas.microsoft.com/office/drawing/2014/main" id="{8E14DB87-8C48-0BF9-AF74-A64CD256119E}"/>
              </a:ext>
            </a:extLst>
          </p:cNvPr>
          <p:cNvSpPr>
            <a:spLocks noGrp="1"/>
          </p:cNvSpPr>
          <p:nvPr>
            <p:ph type="body" sz="half" idx="15"/>
          </p:nvPr>
        </p:nvSpPr>
        <p:spPr>
          <a:xfrm>
            <a:off x="684000" y="6397363"/>
            <a:ext cx="10452560" cy="396000"/>
          </a:xfrm>
        </p:spPr>
        <p:txBody>
          <a:bodyPr/>
          <a:lstStyle/>
          <a:p>
            <a:r>
              <a:rPr lang="en-US" dirty="0"/>
              <a:t>Source: Friedlingstein et el. (2023); KRI </a:t>
            </a:r>
            <a:r>
              <a:rPr lang="en-US" dirty="0" err="1"/>
              <a:t>visualisation</a:t>
            </a:r>
            <a:endParaRPr lang="en-MY" dirty="0"/>
          </a:p>
        </p:txBody>
      </p:sp>
      <p:grpSp>
        <p:nvGrpSpPr>
          <p:cNvPr id="24" name="Group 23">
            <a:extLst>
              <a:ext uri="{FF2B5EF4-FFF2-40B4-BE49-F238E27FC236}">
                <a16:creationId xmlns:a16="http://schemas.microsoft.com/office/drawing/2014/main" id="{597EC8B4-78C5-A92B-225E-226FE0E839D6}"/>
              </a:ext>
            </a:extLst>
          </p:cNvPr>
          <p:cNvGrpSpPr/>
          <p:nvPr/>
        </p:nvGrpSpPr>
        <p:grpSpPr>
          <a:xfrm>
            <a:off x="664595" y="1071467"/>
            <a:ext cx="10056165" cy="5218187"/>
            <a:chOff x="497713" y="1088759"/>
            <a:chExt cx="10056165" cy="5218187"/>
          </a:xfrm>
        </p:grpSpPr>
        <p:pic>
          <p:nvPicPr>
            <p:cNvPr id="21" name="Picture 20" descr="A screenshot of a computer screen&#10;&#10;Description automatically generated">
              <a:extLst>
                <a:ext uri="{FF2B5EF4-FFF2-40B4-BE49-F238E27FC236}">
                  <a16:creationId xmlns:a16="http://schemas.microsoft.com/office/drawing/2014/main" id="{A06F92D1-579A-2C3D-4590-02ABDC6129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713" y="1088759"/>
              <a:ext cx="6839726" cy="5218187"/>
            </a:xfrm>
            <a:prstGeom prst="rect">
              <a:avLst/>
            </a:prstGeom>
          </p:spPr>
        </p:pic>
        <p:sp>
          <p:nvSpPr>
            <p:cNvPr id="22" name="Freeform: Shape 21">
              <a:extLst>
                <a:ext uri="{FF2B5EF4-FFF2-40B4-BE49-F238E27FC236}">
                  <a16:creationId xmlns:a16="http://schemas.microsoft.com/office/drawing/2014/main" id="{0FCFBC19-F7A9-B8F3-769E-A8EBB5FE29ED}"/>
                </a:ext>
              </a:extLst>
            </p:cNvPr>
            <p:cNvSpPr/>
            <p:nvPr/>
          </p:nvSpPr>
          <p:spPr>
            <a:xfrm>
              <a:off x="3467450" y="1154995"/>
              <a:ext cx="4116691" cy="1845136"/>
            </a:xfrm>
            <a:custGeom>
              <a:avLst/>
              <a:gdLst>
                <a:gd name="connsiteX0" fmla="*/ 0 w 4096871"/>
                <a:gd name="connsiteY0" fmla="*/ 1559859 h 1819835"/>
                <a:gd name="connsiteX1" fmla="*/ 4096871 w 4096871"/>
                <a:gd name="connsiteY1" fmla="*/ 0 h 1819835"/>
                <a:gd name="connsiteX2" fmla="*/ 4096871 w 4096871"/>
                <a:gd name="connsiteY2" fmla="*/ 779929 h 1819835"/>
                <a:gd name="connsiteX3" fmla="*/ 0 w 4096871"/>
                <a:gd name="connsiteY3" fmla="*/ 1819835 h 1819835"/>
                <a:gd name="connsiteX4" fmla="*/ 0 w 4096871"/>
                <a:gd name="connsiteY4" fmla="*/ 1559859 h 1819835"/>
                <a:gd name="connsiteX0" fmla="*/ 0 w 4126729"/>
                <a:gd name="connsiteY0" fmla="*/ 1552506 h 1812482"/>
                <a:gd name="connsiteX1" fmla="*/ 4126729 w 4126729"/>
                <a:gd name="connsiteY1" fmla="*/ 0 h 1812482"/>
                <a:gd name="connsiteX2" fmla="*/ 4096871 w 4126729"/>
                <a:gd name="connsiteY2" fmla="*/ 772576 h 1812482"/>
                <a:gd name="connsiteX3" fmla="*/ 0 w 4126729"/>
                <a:gd name="connsiteY3" fmla="*/ 1812482 h 1812482"/>
                <a:gd name="connsiteX4" fmla="*/ 0 w 4126729"/>
                <a:gd name="connsiteY4" fmla="*/ 1552506 h 1812482"/>
                <a:gd name="connsiteX0" fmla="*/ 0 w 4130461"/>
                <a:gd name="connsiteY0" fmla="*/ 1552506 h 1812482"/>
                <a:gd name="connsiteX1" fmla="*/ 4126729 w 4130461"/>
                <a:gd name="connsiteY1" fmla="*/ 0 h 1812482"/>
                <a:gd name="connsiteX2" fmla="*/ 4130461 w 4130461"/>
                <a:gd name="connsiteY2" fmla="*/ 772576 h 1812482"/>
                <a:gd name="connsiteX3" fmla="*/ 0 w 4130461"/>
                <a:gd name="connsiteY3" fmla="*/ 1812482 h 1812482"/>
                <a:gd name="connsiteX4" fmla="*/ 0 w 4130461"/>
                <a:gd name="connsiteY4" fmla="*/ 1552506 h 1812482"/>
                <a:gd name="connsiteX0" fmla="*/ 0 w 4130461"/>
                <a:gd name="connsiteY0" fmla="*/ 1552506 h 1812482"/>
                <a:gd name="connsiteX1" fmla="*/ 4126729 w 4130461"/>
                <a:gd name="connsiteY1" fmla="*/ 0 h 1812482"/>
                <a:gd name="connsiteX2" fmla="*/ 4130461 w 4130461"/>
                <a:gd name="connsiteY2" fmla="*/ 761545 h 1812482"/>
                <a:gd name="connsiteX3" fmla="*/ 0 w 4130461"/>
                <a:gd name="connsiteY3" fmla="*/ 1812482 h 1812482"/>
                <a:gd name="connsiteX4" fmla="*/ 0 w 4130461"/>
                <a:gd name="connsiteY4" fmla="*/ 1552506 h 1812482"/>
                <a:gd name="connsiteX0" fmla="*/ 0 w 4130461"/>
                <a:gd name="connsiteY0" fmla="*/ 1552506 h 1801452"/>
                <a:gd name="connsiteX1" fmla="*/ 4126729 w 4130461"/>
                <a:gd name="connsiteY1" fmla="*/ 0 h 1801452"/>
                <a:gd name="connsiteX2" fmla="*/ 4130461 w 4130461"/>
                <a:gd name="connsiteY2" fmla="*/ 761545 h 1801452"/>
                <a:gd name="connsiteX3" fmla="*/ 0 w 4130461"/>
                <a:gd name="connsiteY3" fmla="*/ 1801452 h 1801452"/>
                <a:gd name="connsiteX4" fmla="*/ 0 w 4130461"/>
                <a:gd name="connsiteY4" fmla="*/ 1552506 h 1801452"/>
                <a:gd name="connsiteX0" fmla="*/ 0 w 4130461"/>
                <a:gd name="connsiteY0" fmla="*/ 1534122 h 1801452"/>
                <a:gd name="connsiteX1" fmla="*/ 4126729 w 4130461"/>
                <a:gd name="connsiteY1" fmla="*/ 0 h 1801452"/>
                <a:gd name="connsiteX2" fmla="*/ 4130461 w 4130461"/>
                <a:gd name="connsiteY2" fmla="*/ 761545 h 1801452"/>
                <a:gd name="connsiteX3" fmla="*/ 0 w 4130461"/>
                <a:gd name="connsiteY3" fmla="*/ 1801452 h 1801452"/>
                <a:gd name="connsiteX4" fmla="*/ 0 w 4130461"/>
                <a:gd name="connsiteY4" fmla="*/ 1534122 h 1801452"/>
                <a:gd name="connsiteX0" fmla="*/ 0 w 4130461"/>
                <a:gd name="connsiteY0" fmla="*/ 1534122 h 1801452"/>
                <a:gd name="connsiteX1" fmla="*/ 4126729 w 4130461"/>
                <a:gd name="connsiteY1" fmla="*/ 0 h 1801452"/>
                <a:gd name="connsiteX2" fmla="*/ 4130461 w 4130461"/>
                <a:gd name="connsiteY2" fmla="*/ 761545 h 1801452"/>
                <a:gd name="connsiteX3" fmla="*/ 0 w 4130461"/>
                <a:gd name="connsiteY3" fmla="*/ 1801452 h 1801452"/>
                <a:gd name="connsiteX4" fmla="*/ 0 w 4130461"/>
                <a:gd name="connsiteY4" fmla="*/ 1534122 h 1801452"/>
                <a:gd name="connsiteX0" fmla="*/ 0 w 4130461"/>
                <a:gd name="connsiteY0" fmla="*/ 1544975 h 1812305"/>
                <a:gd name="connsiteX1" fmla="*/ 4115712 w 4130461"/>
                <a:gd name="connsiteY1" fmla="*/ 0 h 1812305"/>
                <a:gd name="connsiteX2" fmla="*/ 4130461 w 4130461"/>
                <a:gd name="connsiteY2" fmla="*/ 772398 h 1812305"/>
                <a:gd name="connsiteX3" fmla="*/ 0 w 4130461"/>
                <a:gd name="connsiteY3" fmla="*/ 1812305 h 1812305"/>
                <a:gd name="connsiteX4" fmla="*/ 0 w 4130461"/>
                <a:gd name="connsiteY4" fmla="*/ 1544975 h 1812305"/>
                <a:gd name="connsiteX0" fmla="*/ 0 w 4115712"/>
                <a:gd name="connsiteY0" fmla="*/ 1544975 h 1812305"/>
                <a:gd name="connsiteX1" fmla="*/ 4115712 w 4115712"/>
                <a:gd name="connsiteY1" fmla="*/ 0 h 1812305"/>
                <a:gd name="connsiteX2" fmla="*/ 4111182 w 4115712"/>
                <a:gd name="connsiteY2" fmla="*/ 775111 h 1812305"/>
                <a:gd name="connsiteX3" fmla="*/ 0 w 4115712"/>
                <a:gd name="connsiteY3" fmla="*/ 1812305 h 1812305"/>
                <a:gd name="connsiteX4" fmla="*/ 0 w 4115712"/>
                <a:gd name="connsiteY4" fmla="*/ 1544975 h 1812305"/>
                <a:gd name="connsiteX0" fmla="*/ 5508 w 4121220"/>
                <a:gd name="connsiteY0" fmla="*/ 1544975 h 1823158"/>
                <a:gd name="connsiteX1" fmla="*/ 4121220 w 4121220"/>
                <a:gd name="connsiteY1" fmla="*/ 0 h 1823158"/>
                <a:gd name="connsiteX2" fmla="*/ 4116690 w 4121220"/>
                <a:gd name="connsiteY2" fmla="*/ 775111 h 1823158"/>
                <a:gd name="connsiteX3" fmla="*/ 0 w 4121220"/>
                <a:gd name="connsiteY3" fmla="*/ 1823158 h 1823158"/>
                <a:gd name="connsiteX4" fmla="*/ 5508 w 4121220"/>
                <a:gd name="connsiteY4" fmla="*/ 1544975 h 1823158"/>
                <a:gd name="connsiteX0" fmla="*/ 0 w 4121220"/>
                <a:gd name="connsiteY0" fmla="*/ 1542261 h 1823158"/>
                <a:gd name="connsiteX1" fmla="*/ 4121220 w 4121220"/>
                <a:gd name="connsiteY1" fmla="*/ 0 h 1823158"/>
                <a:gd name="connsiteX2" fmla="*/ 4116690 w 4121220"/>
                <a:gd name="connsiteY2" fmla="*/ 775111 h 1823158"/>
                <a:gd name="connsiteX3" fmla="*/ 0 w 4121220"/>
                <a:gd name="connsiteY3" fmla="*/ 1823158 h 1823158"/>
                <a:gd name="connsiteX4" fmla="*/ 0 w 4121220"/>
                <a:gd name="connsiteY4" fmla="*/ 1542261 h 1823158"/>
                <a:gd name="connsiteX0" fmla="*/ 0 w 4116690"/>
                <a:gd name="connsiteY0" fmla="*/ 1542261 h 1823158"/>
                <a:gd name="connsiteX1" fmla="*/ 4115711 w 4116690"/>
                <a:gd name="connsiteY1" fmla="*/ 0 h 1823158"/>
                <a:gd name="connsiteX2" fmla="*/ 4116690 w 4116690"/>
                <a:gd name="connsiteY2" fmla="*/ 775111 h 1823158"/>
                <a:gd name="connsiteX3" fmla="*/ 0 w 4116690"/>
                <a:gd name="connsiteY3" fmla="*/ 1823158 h 1823158"/>
                <a:gd name="connsiteX4" fmla="*/ 0 w 4116690"/>
                <a:gd name="connsiteY4" fmla="*/ 1542261 h 1823158"/>
                <a:gd name="connsiteX0" fmla="*/ 0 w 4116690"/>
                <a:gd name="connsiteY0" fmla="*/ 1542261 h 1823158"/>
                <a:gd name="connsiteX1" fmla="*/ 4115711 w 4116690"/>
                <a:gd name="connsiteY1" fmla="*/ 0 h 1823158"/>
                <a:gd name="connsiteX2" fmla="*/ 4116690 w 4116690"/>
                <a:gd name="connsiteY2" fmla="*/ 775111 h 1823158"/>
                <a:gd name="connsiteX3" fmla="*/ 0 w 4116690"/>
                <a:gd name="connsiteY3" fmla="*/ 1823158 h 1823158"/>
                <a:gd name="connsiteX4" fmla="*/ 0 w 4116690"/>
                <a:gd name="connsiteY4" fmla="*/ 1542261 h 1823158"/>
                <a:gd name="connsiteX0" fmla="*/ 0 w 4116690"/>
                <a:gd name="connsiteY0" fmla="*/ 1534121 h 1815018"/>
                <a:gd name="connsiteX1" fmla="*/ 4115711 w 4116690"/>
                <a:gd name="connsiteY1" fmla="*/ 0 h 1815018"/>
                <a:gd name="connsiteX2" fmla="*/ 4116690 w 4116690"/>
                <a:gd name="connsiteY2" fmla="*/ 766971 h 1815018"/>
                <a:gd name="connsiteX3" fmla="*/ 0 w 4116690"/>
                <a:gd name="connsiteY3" fmla="*/ 1815018 h 1815018"/>
                <a:gd name="connsiteX4" fmla="*/ 0 w 4116690"/>
                <a:gd name="connsiteY4" fmla="*/ 1534121 h 1815018"/>
                <a:gd name="connsiteX0" fmla="*/ 0 w 4116690"/>
                <a:gd name="connsiteY0" fmla="*/ 1542261 h 1823158"/>
                <a:gd name="connsiteX1" fmla="*/ 4115711 w 4116690"/>
                <a:gd name="connsiteY1" fmla="*/ 0 h 1823158"/>
                <a:gd name="connsiteX2" fmla="*/ 4116690 w 4116690"/>
                <a:gd name="connsiteY2" fmla="*/ 775111 h 1823158"/>
                <a:gd name="connsiteX3" fmla="*/ 0 w 4116690"/>
                <a:gd name="connsiteY3" fmla="*/ 1823158 h 1823158"/>
                <a:gd name="connsiteX4" fmla="*/ 0 w 4116690"/>
                <a:gd name="connsiteY4" fmla="*/ 1542261 h 1823158"/>
                <a:gd name="connsiteX0" fmla="*/ 0 w 4116690"/>
                <a:gd name="connsiteY0" fmla="*/ 1534121 h 1815018"/>
                <a:gd name="connsiteX1" fmla="*/ 4115711 w 4116690"/>
                <a:gd name="connsiteY1" fmla="*/ 0 h 1815018"/>
                <a:gd name="connsiteX2" fmla="*/ 4116690 w 4116690"/>
                <a:gd name="connsiteY2" fmla="*/ 766971 h 1815018"/>
                <a:gd name="connsiteX3" fmla="*/ 0 w 4116690"/>
                <a:gd name="connsiteY3" fmla="*/ 1815018 h 1815018"/>
                <a:gd name="connsiteX4" fmla="*/ 0 w 4116690"/>
                <a:gd name="connsiteY4" fmla="*/ 1534121 h 1815018"/>
                <a:gd name="connsiteX0" fmla="*/ 5508 w 4116690"/>
                <a:gd name="connsiteY0" fmla="*/ 1539547 h 1815018"/>
                <a:gd name="connsiteX1" fmla="*/ 4115711 w 4116690"/>
                <a:gd name="connsiteY1" fmla="*/ 0 h 1815018"/>
                <a:gd name="connsiteX2" fmla="*/ 4116690 w 4116690"/>
                <a:gd name="connsiteY2" fmla="*/ 766971 h 1815018"/>
                <a:gd name="connsiteX3" fmla="*/ 0 w 4116690"/>
                <a:gd name="connsiteY3" fmla="*/ 1815018 h 1815018"/>
                <a:gd name="connsiteX4" fmla="*/ 5508 w 4116690"/>
                <a:gd name="connsiteY4" fmla="*/ 1539547 h 1815018"/>
                <a:gd name="connsiteX0" fmla="*/ 0 w 4111182"/>
                <a:gd name="connsiteY0" fmla="*/ 1539547 h 1817731"/>
                <a:gd name="connsiteX1" fmla="*/ 4110203 w 4111182"/>
                <a:gd name="connsiteY1" fmla="*/ 0 h 1817731"/>
                <a:gd name="connsiteX2" fmla="*/ 4111182 w 4111182"/>
                <a:gd name="connsiteY2" fmla="*/ 766971 h 1817731"/>
                <a:gd name="connsiteX3" fmla="*/ 0 w 4111182"/>
                <a:gd name="connsiteY3" fmla="*/ 1817731 h 1817731"/>
                <a:gd name="connsiteX4" fmla="*/ 0 w 4111182"/>
                <a:gd name="connsiteY4" fmla="*/ 1539547 h 1817731"/>
                <a:gd name="connsiteX0" fmla="*/ 5508 w 4116690"/>
                <a:gd name="connsiteY0" fmla="*/ 1539547 h 1817731"/>
                <a:gd name="connsiteX1" fmla="*/ 4115711 w 4116690"/>
                <a:gd name="connsiteY1" fmla="*/ 0 h 1817731"/>
                <a:gd name="connsiteX2" fmla="*/ 4116690 w 4116690"/>
                <a:gd name="connsiteY2" fmla="*/ 766971 h 1817731"/>
                <a:gd name="connsiteX3" fmla="*/ 0 w 4116690"/>
                <a:gd name="connsiteY3" fmla="*/ 1817731 h 1817731"/>
                <a:gd name="connsiteX4" fmla="*/ 5508 w 4116690"/>
                <a:gd name="connsiteY4" fmla="*/ 1539547 h 1817731"/>
                <a:gd name="connsiteX0" fmla="*/ 0 w 4116690"/>
                <a:gd name="connsiteY0" fmla="*/ 1536833 h 1817731"/>
                <a:gd name="connsiteX1" fmla="*/ 4115711 w 4116690"/>
                <a:gd name="connsiteY1" fmla="*/ 0 h 1817731"/>
                <a:gd name="connsiteX2" fmla="*/ 4116690 w 4116690"/>
                <a:gd name="connsiteY2" fmla="*/ 766971 h 1817731"/>
                <a:gd name="connsiteX3" fmla="*/ 0 w 4116690"/>
                <a:gd name="connsiteY3" fmla="*/ 1817731 h 1817731"/>
                <a:gd name="connsiteX4" fmla="*/ 0 w 4116690"/>
                <a:gd name="connsiteY4" fmla="*/ 1536833 h 1817731"/>
                <a:gd name="connsiteX0" fmla="*/ 2754 w 4116690"/>
                <a:gd name="connsiteY0" fmla="*/ 1536833 h 1817731"/>
                <a:gd name="connsiteX1" fmla="*/ 4115711 w 4116690"/>
                <a:gd name="connsiteY1" fmla="*/ 0 h 1817731"/>
                <a:gd name="connsiteX2" fmla="*/ 4116690 w 4116690"/>
                <a:gd name="connsiteY2" fmla="*/ 766971 h 1817731"/>
                <a:gd name="connsiteX3" fmla="*/ 0 w 4116690"/>
                <a:gd name="connsiteY3" fmla="*/ 1817731 h 1817731"/>
                <a:gd name="connsiteX4" fmla="*/ 2754 w 4116690"/>
                <a:gd name="connsiteY4" fmla="*/ 1536833 h 1817731"/>
                <a:gd name="connsiteX0" fmla="*/ 0 w 4116691"/>
                <a:gd name="connsiteY0" fmla="*/ 1536833 h 1817731"/>
                <a:gd name="connsiteX1" fmla="*/ 4115712 w 4116691"/>
                <a:gd name="connsiteY1" fmla="*/ 0 h 1817731"/>
                <a:gd name="connsiteX2" fmla="*/ 4116691 w 4116691"/>
                <a:gd name="connsiteY2" fmla="*/ 766971 h 1817731"/>
                <a:gd name="connsiteX3" fmla="*/ 1 w 4116691"/>
                <a:gd name="connsiteY3" fmla="*/ 1817731 h 1817731"/>
                <a:gd name="connsiteX4" fmla="*/ 0 w 4116691"/>
                <a:gd name="connsiteY4" fmla="*/ 1536833 h 1817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6691" h="1817731">
                  <a:moveTo>
                    <a:pt x="0" y="1536833"/>
                  </a:moveTo>
                  <a:lnTo>
                    <a:pt x="4115712" y="0"/>
                  </a:lnTo>
                  <a:cubicBezTo>
                    <a:pt x="4116038" y="258370"/>
                    <a:pt x="4116365" y="508601"/>
                    <a:pt x="4116691" y="766971"/>
                  </a:cubicBezTo>
                  <a:lnTo>
                    <a:pt x="1" y="1817731"/>
                  </a:lnTo>
                  <a:cubicBezTo>
                    <a:pt x="1" y="1724098"/>
                    <a:pt x="0" y="1630466"/>
                    <a:pt x="0" y="1536833"/>
                  </a:cubicBezTo>
                  <a:close/>
                </a:path>
              </a:pathLst>
            </a:custGeom>
            <a:solidFill>
              <a:schemeClr val="accent5">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p>
          </p:txBody>
        </p:sp>
        <p:sp>
          <p:nvSpPr>
            <p:cNvPr id="23" name="Freeform: Shape 22">
              <a:extLst>
                <a:ext uri="{FF2B5EF4-FFF2-40B4-BE49-F238E27FC236}">
                  <a16:creationId xmlns:a16="http://schemas.microsoft.com/office/drawing/2014/main" id="{15ACDD7E-91F2-B336-B4FE-BE4F9956F22D}"/>
                </a:ext>
              </a:extLst>
            </p:cNvPr>
            <p:cNvSpPr/>
            <p:nvPr/>
          </p:nvSpPr>
          <p:spPr>
            <a:xfrm rot="507315">
              <a:off x="3884999" y="1151135"/>
              <a:ext cx="6636464" cy="2070065"/>
            </a:xfrm>
            <a:custGeom>
              <a:avLst/>
              <a:gdLst>
                <a:gd name="connsiteX0" fmla="*/ 0 w 4096871"/>
                <a:gd name="connsiteY0" fmla="*/ 1559859 h 1819835"/>
                <a:gd name="connsiteX1" fmla="*/ 4096871 w 4096871"/>
                <a:gd name="connsiteY1" fmla="*/ 0 h 1819835"/>
                <a:gd name="connsiteX2" fmla="*/ 4096871 w 4096871"/>
                <a:gd name="connsiteY2" fmla="*/ 779929 h 1819835"/>
                <a:gd name="connsiteX3" fmla="*/ 0 w 4096871"/>
                <a:gd name="connsiteY3" fmla="*/ 1819835 h 1819835"/>
                <a:gd name="connsiteX4" fmla="*/ 0 w 4096871"/>
                <a:gd name="connsiteY4" fmla="*/ 1559859 h 1819835"/>
                <a:gd name="connsiteX0" fmla="*/ 0 w 4126729"/>
                <a:gd name="connsiteY0" fmla="*/ 1552506 h 1812482"/>
                <a:gd name="connsiteX1" fmla="*/ 4126729 w 4126729"/>
                <a:gd name="connsiteY1" fmla="*/ 0 h 1812482"/>
                <a:gd name="connsiteX2" fmla="*/ 4096871 w 4126729"/>
                <a:gd name="connsiteY2" fmla="*/ 772576 h 1812482"/>
                <a:gd name="connsiteX3" fmla="*/ 0 w 4126729"/>
                <a:gd name="connsiteY3" fmla="*/ 1812482 h 1812482"/>
                <a:gd name="connsiteX4" fmla="*/ 0 w 4126729"/>
                <a:gd name="connsiteY4" fmla="*/ 1552506 h 1812482"/>
                <a:gd name="connsiteX0" fmla="*/ 0 w 4130461"/>
                <a:gd name="connsiteY0" fmla="*/ 1552506 h 1812482"/>
                <a:gd name="connsiteX1" fmla="*/ 4126729 w 4130461"/>
                <a:gd name="connsiteY1" fmla="*/ 0 h 1812482"/>
                <a:gd name="connsiteX2" fmla="*/ 4130461 w 4130461"/>
                <a:gd name="connsiteY2" fmla="*/ 772576 h 1812482"/>
                <a:gd name="connsiteX3" fmla="*/ 0 w 4130461"/>
                <a:gd name="connsiteY3" fmla="*/ 1812482 h 1812482"/>
                <a:gd name="connsiteX4" fmla="*/ 0 w 4130461"/>
                <a:gd name="connsiteY4" fmla="*/ 1552506 h 1812482"/>
                <a:gd name="connsiteX0" fmla="*/ 0 w 4130461"/>
                <a:gd name="connsiteY0" fmla="*/ 1552506 h 1812482"/>
                <a:gd name="connsiteX1" fmla="*/ 4126729 w 4130461"/>
                <a:gd name="connsiteY1" fmla="*/ 0 h 1812482"/>
                <a:gd name="connsiteX2" fmla="*/ 4130461 w 4130461"/>
                <a:gd name="connsiteY2" fmla="*/ 761545 h 1812482"/>
                <a:gd name="connsiteX3" fmla="*/ 0 w 4130461"/>
                <a:gd name="connsiteY3" fmla="*/ 1812482 h 1812482"/>
                <a:gd name="connsiteX4" fmla="*/ 0 w 4130461"/>
                <a:gd name="connsiteY4" fmla="*/ 1552506 h 1812482"/>
                <a:gd name="connsiteX0" fmla="*/ 0 w 4130461"/>
                <a:gd name="connsiteY0" fmla="*/ 1552506 h 1801452"/>
                <a:gd name="connsiteX1" fmla="*/ 4126729 w 4130461"/>
                <a:gd name="connsiteY1" fmla="*/ 0 h 1801452"/>
                <a:gd name="connsiteX2" fmla="*/ 4130461 w 4130461"/>
                <a:gd name="connsiteY2" fmla="*/ 761545 h 1801452"/>
                <a:gd name="connsiteX3" fmla="*/ 0 w 4130461"/>
                <a:gd name="connsiteY3" fmla="*/ 1801452 h 1801452"/>
                <a:gd name="connsiteX4" fmla="*/ 0 w 4130461"/>
                <a:gd name="connsiteY4" fmla="*/ 1552506 h 1801452"/>
                <a:gd name="connsiteX0" fmla="*/ 0 w 4130461"/>
                <a:gd name="connsiteY0" fmla="*/ 1534122 h 1801452"/>
                <a:gd name="connsiteX1" fmla="*/ 4126729 w 4130461"/>
                <a:gd name="connsiteY1" fmla="*/ 0 h 1801452"/>
                <a:gd name="connsiteX2" fmla="*/ 4130461 w 4130461"/>
                <a:gd name="connsiteY2" fmla="*/ 761545 h 1801452"/>
                <a:gd name="connsiteX3" fmla="*/ 0 w 4130461"/>
                <a:gd name="connsiteY3" fmla="*/ 1801452 h 1801452"/>
                <a:gd name="connsiteX4" fmla="*/ 0 w 4130461"/>
                <a:gd name="connsiteY4" fmla="*/ 1534122 h 1801452"/>
                <a:gd name="connsiteX0" fmla="*/ 0 w 4130461"/>
                <a:gd name="connsiteY0" fmla="*/ 1534122 h 1801452"/>
                <a:gd name="connsiteX1" fmla="*/ 4126729 w 4130461"/>
                <a:gd name="connsiteY1" fmla="*/ 0 h 1801452"/>
                <a:gd name="connsiteX2" fmla="*/ 4130461 w 4130461"/>
                <a:gd name="connsiteY2" fmla="*/ 761545 h 1801452"/>
                <a:gd name="connsiteX3" fmla="*/ 0 w 4130461"/>
                <a:gd name="connsiteY3" fmla="*/ 1801452 h 1801452"/>
                <a:gd name="connsiteX4" fmla="*/ 0 w 4130461"/>
                <a:gd name="connsiteY4" fmla="*/ 1534122 h 1801452"/>
                <a:gd name="connsiteX0" fmla="*/ 0 w 4130461"/>
                <a:gd name="connsiteY0" fmla="*/ 1544975 h 1812305"/>
                <a:gd name="connsiteX1" fmla="*/ 4115712 w 4130461"/>
                <a:gd name="connsiteY1" fmla="*/ 0 h 1812305"/>
                <a:gd name="connsiteX2" fmla="*/ 4130461 w 4130461"/>
                <a:gd name="connsiteY2" fmla="*/ 772398 h 1812305"/>
                <a:gd name="connsiteX3" fmla="*/ 0 w 4130461"/>
                <a:gd name="connsiteY3" fmla="*/ 1812305 h 1812305"/>
                <a:gd name="connsiteX4" fmla="*/ 0 w 4130461"/>
                <a:gd name="connsiteY4" fmla="*/ 1544975 h 1812305"/>
                <a:gd name="connsiteX0" fmla="*/ 0 w 4115712"/>
                <a:gd name="connsiteY0" fmla="*/ 1544975 h 1812305"/>
                <a:gd name="connsiteX1" fmla="*/ 4115712 w 4115712"/>
                <a:gd name="connsiteY1" fmla="*/ 0 h 1812305"/>
                <a:gd name="connsiteX2" fmla="*/ 4111182 w 4115712"/>
                <a:gd name="connsiteY2" fmla="*/ 775111 h 1812305"/>
                <a:gd name="connsiteX3" fmla="*/ 0 w 4115712"/>
                <a:gd name="connsiteY3" fmla="*/ 1812305 h 1812305"/>
                <a:gd name="connsiteX4" fmla="*/ 0 w 4115712"/>
                <a:gd name="connsiteY4" fmla="*/ 1544975 h 1812305"/>
                <a:gd name="connsiteX0" fmla="*/ 5508 w 4121220"/>
                <a:gd name="connsiteY0" fmla="*/ 1544975 h 1823158"/>
                <a:gd name="connsiteX1" fmla="*/ 4121220 w 4121220"/>
                <a:gd name="connsiteY1" fmla="*/ 0 h 1823158"/>
                <a:gd name="connsiteX2" fmla="*/ 4116690 w 4121220"/>
                <a:gd name="connsiteY2" fmla="*/ 775111 h 1823158"/>
                <a:gd name="connsiteX3" fmla="*/ 0 w 4121220"/>
                <a:gd name="connsiteY3" fmla="*/ 1823158 h 1823158"/>
                <a:gd name="connsiteX4" fmla="*/ 5508 w 4121220"/>
                <a:gd name="connsiteY4" fmla="*/ 1544975 h 1823158"/>
                <a:gd name="connsiteX0" fmla="*/ 0 w 4121220"/>
                <a:gd name="connsiteY0" fmla="*/ 1542261 h 1823158"/>
                <a:gd name="connsiteX1" fmla="*/ 4121220 w 4121220"/>
                <a:gd name="connsiteY1" fmla="*/ 0 h 1823158"/>
                <a:gd name="connsiteX2" fmla="*/ 4116690 w 4121220"/>
                <a:gd name="connsiteY2" fmla="*/ 775111 h 1823158"/>
                <a:gd name="connsiteX3" fmla="*/ 0 w 4121220"/>
                <a:gd name="connsiteY3" fmla="*/ 1823158 h 1823158"/>
                <a:gd name="connsiteX4" fmla="*/ 0 w 4121220"/>
                <a:gd name="connsiteY4" fmla="*/ 1542261 h 1823158"/>
                <a:gd name="connsiteX0" fmla="*/ 0 w 4116690"/>
                <a:gd name="connsiteY0" fmla="*/ 1542261 h 1823158"/>
                <a:gd name="connsiteX1" fmla="*/ 4115711 w 4116690"/>
                <a:gd name="connsiteY1" fmla="*/ 0 h 1823158"/>
                <a:gd name="connsiteX2" fmla="*/ 4116690 w 4116690"/>
                <a:gd name="connsiteY2" fmla="*/ 775111 h 1823158"/>
                <a:gd name="connsiteX3" fmla="*/ 0 w 4116690"/>
                <a:gd name="connsiteY3" fmla="*/ 1823158 h 1823158"/>
                <a:gd name="connsiteX4" fmla="*/ 0 w 4116690"/>
                <a:gd name="connsiteY4" fmla="*/ 1542261 h 1823158"/>
                <a:gd name="connsiteX0" fmla="*/ 0 w 4116690"/>
                <a:gd name="connsiteY0" fmla="*/ 1542261 h 1823158"/>
                <a:gd name="connsiteX1" fmla="*/ 4115711 w 4116690"/>
                <a:gd name="connsiteY1" fmla="*/ 0 h 1823158"/>
                <a:gd name="connsiteX2" fmla="*/ 4116690 w 4116690"/>
                <a:gd name="connsiteY2" fmla="*/ 775111 h 1823158"/>
                <a:gd name="connsiteX3" fmla="*/ 0 w 4116690"/>
                <a:gd name="connsiteY3" fmla="*/ 1823158 h 1823158"/>
                <a:gd name="connsiteX4" fmla="*/ 0 w 4116690"/>
                <a:gd name="connsiteY4" fmla="*/ 1542261 h 1823158"/>
                <a:gd name="connsiteX0" fmla="*/ 0 w 4116690"/>
                <a:gd name="connsiteY0" fmla="*/ 1534121 h 1815018"/>
                <a:gd name="connsiteX1" fmla="*/ 4115711 w 4116690"/>
                <a:gd name="connsiteY1" fmla="*/ 0 h 1815018"/>
                <a:gd name="connsiteX2" fmla="*/ 4116690 w 4116690"/>
                <a:gd name="connsiteY2" fmla="*/ 766971 h 1815018"/>
                <a:gd name="connsiteX3" fmla="*/ 0 w 4116690"/>
                <a:gd name="connsiteY3" fmla="*/ 1815018 h 1815018"/>
                <a:gd name="connsiteX4" fmla="*/ 0 w 4116690"/>
                <a:gd name="connsiteY4" fmla="*/ 1534121 h 1815018"/>
                <a:gd name="connsiteX0" fmla="*/ 0 w 4116690"/>
                <a:gd name="connsiteY0" fmla="*/ 1542261 h 1823158"/>
                <a:gd name="connsiteX1" fmla="*/ 4115711 w 4116690"/>
                <a:gd name="connsiteY1" fmla="*/ 0 h 1823158"/>
                <a:gd name="connsiteX2" fmla="*/ 4116690 w 4116690"/>
                <a:gd name="connsiteY2" fmla="*/ 775111 h 1823158"/>
                <a:gd name="connsiteX3" fmla="*/ 0 w 4116690"/>
                <a:gd name="connsiteY3" fmla="*/ 1823158 h 1823158"/>
                <a:gd name="connsiteX4" fmla="*/ 0 w 4116690"/>
                <a:gd name="connsiteY4" fmla="*/ 1542261 h 1823158"/>
                <a:gd name="connsiteX0" fmla="*/ 0 w 4116690"/>
                <a:gd name="connsiteY0" fmla="*/ 1534121 h 1815018"/>
                <a:gd name="connsiteX1" fmla="*/ 4115711 w 4116690"/>
                <a:gd name="connsiteY1" fmla="*/ 0 h 1815018"/>
                <a:gd name="connsiteX2" fmla="*/ 4116690 w 4116690"/>
                <a:gd name="connsiteY2" fmla="*/ 766971 h 1815018"/>
                <a:gd name="connsiteX3" fmla="*/ 0 w 4116690"/>
                <a:gd name="connsiteY3" fmla="*/ 1815018 h 1815018"/>
                <a:gd name="connsiteX4" fmla="*/ 0 w 4116690"/>
                <a:gd name="connsiteY4" fmla="*/ 1534121 h 1815018"/>
                <a:gd name="connsiteX0" fmla="*/ 5508 w 4116690"/>
                <a:gd name="connsiteY0" fmla="*/ 1539547 h 1815018"/>
                <a:gd name="connsiteX1" fmla="*/ 4115711 w 4116690"/>
                <a:gd name="connsiteY1" fmla="*/ 0 h 1815018"/>
                <a:gd name="connsiteX2" fmla="*/ 4116690 w 4116690"/>
                <a:gd name="connsiteY2" fmla="*/ 766971 h 1815018"/>
                <a:gd name="connsiteX3" fmla="*/ 0 w 4116690"/>
                <a:gd name="connsiteY3" fmla="*/ 1815018 h 1815018"/>
                <a:gd name="connsiteX4" fmla="*/ 5508 w 4116690"/>
                <a:gd name="connsiteY4" fmla="*/ 1539547 h 1815018"/>
                <a:gd name="connsiteX0" fmla="*/ 0 w 4111182"/>
                <a:gd name="connsiteY0" fmla="*/ 1539547 h 1817731"/>
                <a:gd name="connsiteX1" fmla="*/ 4110203 w 4111182"/>
                <a:gd name="connsiteY1" fmla="*/ 0 h 1817731"/>
                <a:gd name="connsiteX2" fmla="*/ 4111182 w 4111182"/>
                <a:gd name="connsiteY2" fmla="*/ 766971 h 1817731"/>
                <a:gd name="connsiteX3" fmla="*/ 0 w 4111182"/>
                <a:gd name="connsiteY3" fmla="*/ 1817731 h 1817731"/>
                <a:gd name="connsiteX4" fmla="*/ 0 w 4111182"/>
                <a:gd name="connsiteY4" fmla="*/ 1539547 h 1817731"/>
                <a:gd name="connsiteX0" fmla="*/ 5508 w 4116690"/>
                <a:gd name="connsiteY0" fmla="*/ 1539547 h 1817731"/>
                <a:gd name="connsiteX1" fmla="*/ 4115711 w 4116690"/>
                <a:gd name="connsiteY1" fmla="*/ 0 h 1817731"/>
                <a:gd name="connsiteX2" fmla="*/ 4116690 w 4116690"/>
                <a:gd name="connsiteY2" fmla="*/ 766971 h 1817731"/>
                <a:gd name="connsiteX3" fmla="*/ 0 w 4116690"/>
                <a:gd name="connsiteY3" fmla="*/ 1817731 h 1817731"/>
                <a:gd name="connsiteX4" fmla="*/ 5508 w 4116690"/>
                <a:gd name="connsiteY4" fmla="*/ 1539547 h 1817731"/>
                <a:gd name="connsiteX0" fmla="*/ 0 w 4116690"/>
                <a:gd name="connsiteY0" fmla="*/ 1536833 h 1817731"/>
                <a:gd name="connsiteX1" fmla="*/ 4115711 w 4116690"/>
                <a:gd name="connsiteY1" fmla="*/ 0 h 1817731"/>
                <a:gd name="connsiteX2" fmla="*/ 4116690 w 4116690"/>
                <a:gd name="connsiteY2" fmla="*/ 766971 h 1817731"/>
                <a:gd name="connsiteX3" fmla="*/ 0 w 4116690"/>
                <a:gd name="connsiteY3" fmla="*/ 1817731 h 1817731"/>
                <a:gd name="connsiteX4" fmla="*/ 0 w 4116690"/>
                <a:gd name="connsiteY4" fmla="*/ 1536833 h 1817731"/>
                <a:gd name="connsiteX0" fmla="*/ 2754 w 4116690"/>
                <a:gd name="connsiteY0" fmla="*/ 1536833 h 1817731"/>
                <a:gd name="connsiteX1" fmla="*/ 4115711 w 4116690"/>
                <a:gd name="connsiteY1" fmla="*/ 0 h 1817731"/>
                <a:gd name="connsiteX2" fmla="*/ 4116690 w 4116690"/>
                <a:gd name="connsiteY2" fmla="*/ 766971 h 1817731"/>
                <a:gd name="connsiteX3" fmla="*/ 0 w 4116690"/>
                <a:gd name="connsiteY3" fmla="*/ 1817731 h 1817731"/>
                <a:gd name="connsiteX4" fmla="*/ 2754 w 4116690"/>
                <a:gd name="connsiteY4" fmla="*/ 1536833 h 1817731"/>
                <a:gd name="connsiteX0" fmla="*/ 0 w 4116691"/>
                <a:gd name="connsiteY0" fmla="*/ 1536833 h 1817731"/>
                <a:gd name="connsiteX1" fmla="*/ 4115712 w 4116691"/>
                <a:gd name="connsiteY1" fmla="*/ 0 h 1817731"/>
                <a:gd name="connsiteX2" fmla="*/ 4116691 w 4116691"/>
                <a:gd name="connsiteY2" fmla="*/ 766971 h 1817731"/>
                <a:gd name="connsiteX3" fmla="*/ 1 w 4116691"/>
                <a:gd name="connsiteY3" fmla="*/ 1817731 h 1817731"/>
                <a:gd name="connsiteX4" fmla="*/ 0 w 4116691"/>
                <a:gd name="connsiteY4" fmla="*/ 1536833 h 1817731"/>
                <a:gd name="connsiteX0" fmla="*/ 0 w 4471985"/>
                <a:gd name="connsiteY0" fmla="*/ 1110843 h 1817731"/>
                <a:gd name="connsiteX1" fmla="*/ 4471006 w 4471985"/>
                <a:gd name="connsiteY1" fmla="*/ 0 h 1817731"/>
                <a:gd name="connsiteX2" fmla="*/ 4471985 w 4471985"/>
                <a:gd name="connsiteY2" fmla="*/ 766971 h 1817731"/>
                <a:gd name="connsiteX3" fmla="*/ 355295 w 4471985"/>
                <a:gd name="connsiteY3" fmla="*/ 1817731 h 1817731"/>
                <a:gd name="connsiteX4" fmla="*/ 0 w 4471985"/>
                <a:gd name="connsiteY4" fmla="*/ 1110843 h 1817731"/>
                <a:gd name="connsiteX0" fmla="*/ 0 w 4471985"/>
                <a:gd name="connsiteY0" fmla="*/ 1110843 h 1722766"/>
                <a:gd name="connsiteX1" fmla="*/ 4471006 w 4471985"/>
                <a:gd name="connsiteY1" fmla="*/ 0 h 1722766"/>
                <a:gd name="connsiteX2" fmla="*/ 4471985 w 4471985"/>
                <a:gd name="connsiteY2" fmla="*/ 766971 h 1722766"/>
                <a:gd name="connsiteX3" fmla="*/ 2755 w 4471985"/>
                <a:gd name="connsiteY3" fmla="*/ 1722766 h 1722766"/>
                <a:gd name="connsiteX4" fmla="*/ 0 w 4471985"/>
                <a:gd name="connsiteY4" fmla="*/ 1110843 h 1722766"/>
                <a:gd name="connsiteX0" fmla="*/ 0 w 4469231"/>
                <a:gd name="connsiteY0" fmla="*/ 1466287 h 1722766"/>
                <a:gd name="connsiteX1" fmla="*/ 4468252 w 4469231"/>
                <a:gd name="connsiteY1" fmla="*/ 0 h 1722766"/>
                <a:gd name="connsiteX2" fmla="*/ 4469231 w 4469231"/>
                <a:gd name="connsiteY2" fmla="*/ 766971 h 1722766"/>
                <a:gd name="connsiteX3" fmla="*/ 1 w 4469231"/>
                <a:gd name="connsiteY3" fmla="*/ 1722766 h 1722766"/>
                <a:gd name="connsiteX4" fmla="*/ 0 w 4469231"/>
                <a:gd name="connsiteY4" fmla="*/ 1466287 h 1722766"/>
                <a:gd name="connsiteX0" fmla="*/ 0 w 5367447"/>
                <a:gd name="connsiteY0" fmla="*/ 1466287 h 1722766"/>
                <a:gd name="connsiteX1" fmla="*/ 4468252 w 5367447"/>
                <a:gd name="connsiteY1" fmla="*/ 0 h 1722766"/>
                <a:gd name="connsiteX2" fmla="*/ 5367447 w 5367447"/>
                <a:gd name="connsiteY2" fmla="*/ 782915 h 1722766"/>
                <a:gd name="connsiteX3" fmla="*/ 1 w 5367447"/>
                <a:gd name="connsiteY3" fmla="*/ 1722766 h 1722766"/>
                <a:gd name="connsiteX4" fmla="*/ 0 w 5367447"/>
                <a:gd name="connsiteY4" fmla="*/ 1466287 h 1722766"/>
                <a:gd name="connsiteX0" fmla="*/ 0 w 5383631"/>
                <a:gd name="connsiteY0" fmla="*/ 1466287 h 1722766"/>
                <a:gd name="connsiteX1" fmla="*/ 4468252 w 5383631"/>
                <a:gd name="connsiteY1" fmla="*/ 0 h 1722766"/>
                <a:gd name="connsiteX2" fmla="*/ 5383631 w 5383631"/>
                <a:gd name="connsiteY2" fmla="*/ 774944 h 1722766"/>
                <a:gd name="connsiteX3" fmla="*/ 1 w 5383631"/>
                <a:gd name="connsiteY3" fmla="*/ 1722766 h 1722766"/>
                <a:gd name="connsiteX4" fmla="*/ 0 w 5383631"/>
                <a:gd name="connsiteY4" fmla="*/ 1466287 h 1722766"/>
                <a:gd name="connsiteX0" fmla="*/ 0 w 5367447"/>
                <a:gd name="connsiteY0" fmla="*/ 1466287 h 1722766"/>
                <a:gd name="connsiteX1" fmla="*/ 4468252 w 5367447"/>
                <a:gd name="connsiteY1" fmla="*/ 0 h 1722766"/>
                <a:gd name="connsiteX2" fmla="*/ 5367447 w 5367447"/>
                <a:gd name="connsiteY2" fmla="*/ 759000 h 1722766"/>
                <a:gd name="connsiteX3" fmla="*/ 1 w 5367447"/>
                <a:gd name="connsiteY3" fmla="*/ 1722766 h 1722766"/>
                <a:gd name="connsiteX4" fmla="*/ 0 w 5367447"/>
                <a:gd name="connsiteY4" fmla="*/ 1466287 h 1722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67447" h="1722766">
                  <a:moveTo>
                    <a:pt x="0" y="1466287"/>
                  </a:moveTo>
                  <a:lnTo>
                    <a:pt x="4468252" y="0"/>
                  </a:lnTo>
                  <a:cubicBezTo>
                    <a:pt x="4468578" y="258370"/>
                    <a:pt x="5367121" y="500630"/>
                    <a:pt x="5367447" y="759000"/>
                  </a:cubicBezTo>
                  <a:lnTo>
                    <a:pt x="1" y="1722766"/>
                  </a:lnTo>
                  <a:cubicBezTo>
                    <a:pt x="1" y="1629133"/>
                    <a:pt x="0" y="1559920"/>
                    <a:pt x="0" y="1466287"/>
                  </a:cubicBezTo>
                  <a:close/>
                </a:path>
              </a:pathLst>
            </a:cu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p>
          </p:txBody>
        </p:sp>
        <p:sp>
          <p:nvSpPr>
            <p:cNvPr id="13" name="Rectangle 12">
              <a:extLst>
                <a:ext uri="{FF2B5EF4-FFF2-40B4-BE49-F238E27FC236}">
                  <a16:creationId xmlns:a16="http://schemas.microsoft.com/office/drawing/2014/main" id="{5436F9DD-6308-6286-A19B-BBCCDF1FF12C}"/>
                </a:ext>
              </a:extLst>
            </p:cNvPr>
            <p:cNvSpPr/>
            <p:nvPr/>
          </p:nvSpPr>
          <p:spPr>
            <a:xfrm>
              <a:off x="9202969" y="1347098"/>
              <a:ext cx="1350909" cy="12468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1050" b="1" dirty="0"/>
                <a:t>Indonesia</a:t>
              </a:r>
            </a:p>
            <a:p>
              <a:r>
                <a:rPr lang="en-US" sz="1050" dirty="0"/>
                <a:t>15.71 GtCO</a:t>
              </a:r>
              <a:r>
                <a:rPr lang="en-US" sz="1050" baseline="-25000" dirty="0"/>
                <a:t>2</a:t>
              </a:r>
              <a:r>
                <a:rPr lang="en-US" sz="1050" dirty="0"/>
                <a:t>e</a:t>
              </a:r>
              <a:endParaRPr lang="en-MY" sz="1050" dirty="0"/>
            </a:p>
          </p:txBody>
        </p:sp>
        <p:sp>
          <p:nvSpPr>
            <p:cNvPr id="12" name="Rectangle 11">
              <a:extLst>
                <a:ext uri="{FF2B5EF4-FFF2-40B4-BE49-F238E27FC236}">
                  <a16:creationId xmlns:a16="http://schemas.microsoft.com/office/drawing/2014/main" id="{EF583389-DC07-9803-F5B0-DD50DC4F808E}"/>
                </a:ext>
              </a:extLst>
            </p:cNvPr>
            <p:cNvSpPr/>
            <p:nvPr/>
          </p:nvSpPr>
          <p:spPr>
            <a:xfrm>
              <a:off x="7584141" y="1154995"/>
              <a:ext cx="905435" cy="780257"/>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1050" b="1" dirty="0">
                  <a:solidFill>
                    <a:schemeClr val="accent5">
                      <a:lumMod val="50000"/>
                    </a:schemeClr>
                  </a:solidFill>
                </a:rPr>
                <a:t>Malaysia</a:t>
              </a:r>
            </a:p>
            <a:p>
              <a:r>
                <a:rPr lang="en-US" sz="1050" dirty="0">
                  <a:solidFill>
                    <a:schemeClr val="accent5">
                      <a:lumMod val="50000"/>
                    </a:schemeClr>
                  </a:solidFill>
                </a:rPr>
                <a:t>6.5 GtCO</a:t>
              </a:r>
              <a:r>
                <a:rPr lang="en-US" sz="1050" baseline="-25000" dirty="0">
                  <a:solidFill>
                    <a:schemeClr val="accent5">
                      <a:lumMod val="50000"/>
                    </a:schemeClr>
                  </a:solidFill>
                </a:rPr>
                <a:t>2</a:t>
              </a:r>
              <a:r>
                <a:rPr lang="en-US" sz="1050" dirty="0">
                  <a:solidFill>
                    <a:schemeClr val="accent5">
                      <a:lumMod val="50000"/>
                    </a:schemeClr>
                  </a:solidFill>
                </a:rPr>
                <a:t>e</a:t>
              </a:r>
              <a:endParaRPr lang="en-MY" sz="1050" dirty="0">
                <a:solidFill>
                  <a:schemeClr val="accent5">
                    <a:lumMod val="50000"/>
                  </a:schemeClr>
                </a:solidFill>
              </a:endParaRPr>
            </a:p>
          </p:txBody>
        </p:sp>
      </p:grpSp>
    </p:spTree>
    <p:extLst>
      <p:ext uri="{BB962C8B-B14F-4D97-AF65-F5344CB8AC3E}">
        <p14:creationId xmlns:p14="http://schemas.microsoft.com/office/powerpoint/2010/main" val="10243642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FD5F7B-3753-4C14-CE0A-CE21BA2337A2}"/>
              </a:ext>
            </a:extLst>
          </p:cNvPr>
          <p:cNvSpPr>
            <a:spLocks noGrp="1"/>
          </p:cNvSpPr>
          <p:nvPr>
            <p:ph type="body" sz="quarter" idx="19"/>
          </p:nvPr>
        </p:nvSpPr>
        <p:spPr/>
        <p:txBody>
          <a:bodyPr/>
          <a:lstStyle/>
          <a:p>
            <a:r>
              <a:rPr lang="en-MY" dirty="0"/>
              <a:t>An analysis by James Bacchus, former chairman of the WTO’s Appellate Body identified three areas where the CBAM would be in likely violation of the WTO.</a:t>
            </a:r>
          </a:p>
          <a:p>
            <a:pPr marL="342900" indent="-342900">
              <a:buAutoNum type="arabicPeriod"/>
            </a:pPr>
            <a:r>
              <a:rPr lang="en-MY" b="1" dirty="0"/>
              <a:t>Most-favoured nation treatment rule of the General Agreement on Trade and Tariffs, Article 1</a:t>
            </a:r>
            <a:r>
              <a:rPr lang="en-MY" dirty="0"/>
              <a:t>. Requires that any advantage granted to the imported products of one WTO member must be accorded immediately and unconditionally to the like products originating from all other WTO members. CBAM violates this by discriminating on the basis of carbon content.</a:t>
            </a:r>
          </a:p>
          <a:p>
            <a:pPr marL="342900" indent="-342900">
              <a:buAutoNum type="arabicPeriod"/>
            </a:pPr>
            <a:r>
              <a:rPr lang="en-MY" b="1" dirty="0"/>
              <a:t>General Agreement on Trade and Tariffs, Article II, The Schedule of Concessions</a:t>
            </a:r>
            <a:r>
              <a:rPr lang="en-MY" dirty="0"/>
              <a:t>. Under this the EU established ceilings on customs duties and other charges connected with imports. CBAM would apply charges above and beyond these scheduled commitments. These would conceivably rise in time as free ETS permits are revoked.</a:t>
            </a:r>
          </a:p>
          <a:p>
            <a:pPr marL="342900" indent="-342900">
              <a:buAutoNum type="arabicPeriod"/>
            </a:pPr>
            <a:r>
              <a:rPr lang="en-MY" b="1" dirty="0"/>
              <a:t>General Agreement on Trade and Tariffs, Article III.4, National Treatment on Internal Taxation and Regulation</a:t>
            </a:r>
            <a:r>
              <a:rPr lang="en-MY" dirty="0"/>
              <a:t>. If the EU contends that CBAM is not a border measure but is instead an internal regulation, this would allow no quantitative limits on such requirements. This would not violate Article II. However, the trigger for CBAM is to purchase an emissions certificate upon import. Even if deemed an internal regulation, imported products are to be given no less favourable treatment than that given to like domestic products. Free ETS permits for EU companies would persist after the introduction of CBAM.</a:t>
            </a:r>
          </a:p>
          <a:p>
            <a:pPr marL="285750" indent="-285750">
              <a:buFont typeface="Arial" panose="020B0604020202020204" pitchFamily="34" charset="0"/>
              <a:buChar char="•"/>
            </a:pPr>
            <a:r>
              <a:rPr lang="en-MY" dirty="0"/>
              <a:t>A carbon tax would be less trade restrictive than CBAM.</a:t>
            </a:r>
          </a:p>
          <a:p>
            <a:pPr marL="285750" indent="-285750">
              <a:buFont typeface="Arial" panose="020B0604020202020204" pitchFamily="34" charset="0"/>
              <a:buChar char="•"/>
            </a:pPr>
            <a:r>
              <a:rPr lang="en-MY" b="1" dirty="0"/>
              <a:t>WTO Issues</a:t>
            </a:r>
            <a:r>
              <a:rPr lang="en-MY" dirty="0"/>
              <a:t>: Expects a long-drawn process with the EU likely tweaking rather than rescinding CBAM.</a:t>
            </a:r>
          </a:p>
          <a:p>
            <a:pPr marL="285750" indent="-285750">
              <a:buFont typeface="Arial" panose="020B0604020202020204" pitchFamily="34" charset="0"/>
              <a:buChar char="•"/>
            </a:pPr>
            <a:endParaRPr lang="en-MY" dirty="0"/>
          </a:p>
        </p:txBody>
      </p:sp>
      <p:sp>
        <p:nvSpPr>
          <p:cNvPr id="3" name="Title 2">
            <a:extLst>
              <a:ext uri="{FF2B5EF4-FFF2-40B4-BE49-F238E27FC236}">
                <a16:creationId xmlns:a16="http://schemas.microsoft.com/office/drawing/2014/main" id="{7F5C7713-EE57-4BB4-1DD8-D85BC44DBD5A}"/>
              </a:ext>
            </a:extLst>
          </p:cNvPr>
          <p:cNvSpPr>
            <a:spLocks noGrp="1"/>
          </p:cNvSpPr>
          <p:nvPr>
            <p:ph type="title"/>
          </p:nvPr>
        </p:nvSpPr>
        <p:spPr/>
        <p:txBody>
          <a:bodyPr/>
          <a:lstStyle/>
          <a:p>
            <a:r>
              <a:rPr lang="en-MY" dirty="0"/>
              <a:t>Potential Areas of WTO Violation</a:t>
            </a:r>
          </a:p>
        </p:txBody>
      </p:sp>
      <p:sp>
        <p:nvSpPr>
          <p:cNvPr id="4" name="Text Placeholder 3">
            <a:extLst>
              <a:ext uri="{FF2B5EF4-FFF2-40B4-BE49-F238E27FC236}">
                <a16:creationId xmlns:a16="http://schemas.microsoft.com/office/drawing/2014/main" id="{29ADC825-FDF3-A1B1-197F-E4E4E11E77B6}"/>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A71BC1B7-2357-EC85-7967-98D49CDE2B2B}"/>
              </a:ext>
            </a:extLst>
          </p:cNvPr>
          <p:cNvSpPr>
            <a:spLocks noGrp="1"/>
          </p:cNvSpPr>
          <p:nvPr>
            <p:ph type="sldNum" sz="quarter" idx="4"/>
          </p:nvPr>
        </p:nvSpPr>
        <p:spPr/>
        <p:txBody>
          <a:bodyPr/>
          <a:lstStyle/>
          <a:p>
            <a:fld id="{CF5EA3AF-3B62-440D-8F35-C9BC5FFC2F94}" type="slidenum">
              <a:rPr lang="en-MY" smtClean="0"/>
              <a:pPr/>
              <a:t>40</a:t>
            </a:fld>
            <a:endParaRPr lang="en-MY" dirty="0"/>
          </a:p>
        </p:txBody>
      </p:sp>
    </p:spTree>
    <p:extLst>
      <p:ext uri="{BB962C8B-B14F-4D97-AF65-F5344CB8AC3E}">
        <p14:creationId xmlns:p14="http://schemas.microsoft.com/office/powerpoint/2010/main" val="28461799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71EB46F-1A95-47FC-9ECC-06FB37656374}"/>
              </a:ext>
            </a:extLst>
          </p:cNvPr>
          <p:cNvSpPr>
            <a:spLocks noGrp="1"/>
          </p:cNvSpPr>
          <p:nvPr>
            <p:ph type="body" sz="quarter" idx="19"/>
          </p:nvPr>
        </p:nvSpPr>
        <p:spPr>
          <a:xfrm>
            <a:off x="684000" y="1304759"/>
            <a:ext cx="10452560" cy="4630924"/>
          </a:xfrm>
        </p:spPr>
        <p:txBody>
          <a:bodyPr/>
          <a:lstStyle/>
          <a:p>
            <a:pPr marL="342900" indent="-342900">
              <a:buFont typeface="Arial" panose="020B0604020202020204" pitchFamily="34" charset="0"/>
              <a:buChar char="•"/>
            </a:pPr>
            <a:r>
              <a:rPr lang="en-MY" sz="2000" dirty="0"/>
              <a:t>The EU is aware that CBAM measures could run up against World Trade Organization (WTO) rules. In early drafts it took to referring to a “WTO-compliant carbon border adjustment mechanism”, although labelling it WTO-compliant does not make it so.</a:t>
            </a:r>
          </a:p>
          <a:p>
            <a:pPr marL="342900" indent="-342900">
              <a:buFont typeface="Arial" panose="020B0604020202020204" pitchFamily="34" charset="0"/>
              <a:buChar char="•"/>
            </a:pPr>
            <a:r>
              <a:rPr lang="en-MY" sz="2000" dirty="0"/>
              <a:t>The final regulation drops this language, along with proposals from the European Parliament to exempt LDCs (which could violate the Most Favoured Nation principle).</a:t>
            </a:r>
          </a:p>
          <a:p>
            <a:pPr marL="342900" indent="-342900">
              <a:buFont typeface="Arial" panose="020B0604020202020204" pitchFamily="34" charset="0"/>
              <a:buChar char="•"/>
            </a:pPr>
            <a:r>
              <a:rPr lang="en-MY" sz="2000" dirty="0"/>
              <a:t>Similar “Border Carbon Adjustments” (BCAs) have been debated for decades. The US, UK, South Korea, Singapore, Australia, Canada and Japan are considering them, though this hardly amounts to sweeping globalisation of BCAs.</a:t>
            </a:r>
          </a:p>
          <a:p>
            <a:pPr marL="342900" indent="-342900">
              <a:buFont typeface="Arial" panose="020B0604020202020204" pitchFamily="34" charset="0"/>
              <a:buChar char="•"/>
            </a:pPr>
            <a:r>
              <a:rPr lang="en-MY" sz="2000" dirty="0"/>
              <a:t>However, the danger for countries like Malaysia and Thailand is when multiple developed trade partners adopt BCAs. This can pose a far greater threat to a rules-based trading order. ETS subsidies could be trade-distorting.</a:t>
            </a:r>
          </a:p>
          <a:p>
            <a:pPr marL="342900" indent="-342900">
              <a:buFont typeface="Arial" panose="020B0604020202020204" pitchFamily="34" charset="0"/>
              <a:buChar char="•"/>
            </a:pPr>
            <a:r>
              <a:rPr lang="en-MY" sz="2000" dirty="0"/>
              <a:t>China has recently “invited” the EU to present its CBAM at the WTO. This sounds like a prelude to a challenge within the WTO’s Dispute Settlement Process.</a:t>
            </a:r>
            <a:endParaRPr lang="en-GB" sz="2000" dirty="0"/>
          </a:p>
        </p:txBody>
      </p:sp>
      <p:sp>
        <p:nvSpPr>
          <p:cNvPr id="3" name="Title 2">
            <a:extLst>
              <a:ext uri="{FF2B5EF4-FFF2-40B4-BE49-F238E27FC236}">
                <a16:creationId xmlns:a16="http://schemas.microsoft.com/office/drawing/2014/main" id="{EBCC09A8-E6D3-44F3-8DD4-FF5B919CF16F}"/>
              </a:ext>
            </a:extLst>
          </p:cNvPr>
          <p:cNvSpPr>
            <a:spLocks noGrp="1"/>
          </p:cNvSpPr>
          <p:nvPr>
            <p:ph type="title"/>
          </p:nvPr>
        </p:nvSpPr>
        <p:spPr/>
        <p:txBody>
          <a:bodyPr/>
          <a:lstStyle/>
          <a:p>
            <a:r>
              <a:rPr lang="en-US" dirty="0"/>
              <a:t>Is the WTO at systemic risk from BCAs?</a:t>
            </a:r>
            <a:endParaRPr lang="en-GB" dirty="0"/>
          </a:p>
        </p:txBody>
      </p:sp>
      <p:sp>
        <p:nvSpPr>
          <p:cNvPr id="4" name="Text Placeholder 3">
            <a:extLst>
              <a:ext uri="{FF2B5EF4-FFF2-40B4-BE49-F238E27FC236}">
                <a16:creationId xmlns:a16="http://schemas.microsoft.com/office/drawing/2014/main" id="{F6D1FEAA-738D-4041-B544-2D148DA3110B}"/>
              </a:ext>
            </a:extLst>
          </p:cNvPr>
          <p:cNvSpPr>
            <a:spLocks noGrp="1"/>
          </p:cNvSpPr>
          <p:nvPr>
            <p:ph type="body" sz="half" idx="15"/>
          </p:nvPr>
        </p:nvSpPr>
        <p:spPr>
          <a:xfrm>
            <a:off x="684000" y="6417376"/>
            <a:ext cx="10452560" cy="396000"/>
          </a:xfrm>
        </p:spPr>
        <p:txBody>
          <a:bodyPr/>
          <a:lstStyle/>
          <a:p>
            <a:r>
              <a:rPr lang="en-GB" dirty="0"/>
              <a:t>Source: European Commission (2021); Mabey and McNally (1999); EPRS (2023).</a:t>
            </a:r>
          </a:p>
        </p:txBody>
      </p:sp>
      <p:sp>
        <p:nvSpPr>
          <p:cNvPr id="5" name="Slide Number Placeholder 4">
            <a:extLst>
              <a:ext uri="{FF2B5EF4-FFF2-40B4-BE49-F238E27FC236}">
                <a16:creationId xmlns:a16="http://schemas.microsoft.com/office/drawing/2014/main" id="{D0DF27F6-9CDC-44A2-8EC0-7352FBC95317}"/>
              </a:ext>
            </a:extLst>
          </p:cNvPr>
          <p:cNvSpPr>
            <a:spLocks noGrp="1"/>
          </p:cNvSpPr>
          <p:nvPr>
            <p:ph type="sldNum" sz="quarter" idx="4"/>
          </p:nvPr>
        </p:nvSpPr>
        <p:spPr/>
        <p:txBody>
          <a:bodyPr/>
          <a:lstStyle/>
          <a:p>
            <a:fld id="{CF5EA3AF-3B62-440D-8F35-C9BC5FFC2F94}" type="slidenum">
              <a:rPr lang="en-MY" smtClean="0"/>
              <a:pPr/>
              <a:t>41</a:t>
            </a:fld>
            <a:endParaRPr lang="en-MY" dirty="0"/>
          </a:p>
        </p:txBody>
      </p:sp>
    </p:spTree>
    <p:extLst>
      <p:ext uri="{BB962C8B-B14F-4D97-AF65-F5344CB8AC3E}">
        <p14:creationId xmlns:p14="http://schemas.microsoft.com/office/powerpoint/2010/main" val="24358464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4489C4-3F68-B228-F9F4-E7C7FFBD6527}"/>
              </a:ext>
            </a:extLst>
          </p:cNvPr>
          <p:cNvSpPr>
            <a:spLocks noGrp="1"/>
          </p:cNvSpPr>
          <p:nvPr>
            <p:ph type="body" sz="quarter" idx="19"/>
          </p:nvPr>
        </p:nvSpPr>
        <p:spPr>
          <a:xfrm>
            <a:off x="1199456" y="2276872"/>
            <a:ext cx="9649072" cy="3370779"/>
          </a:xfrm>
        </p:spPr>
        <p:txBody>
          <a:bodyPr numCol="3"/>
          <a:lstStyle/>
          <a:p>
            <a:pPr marL="285750" indent="-285750">
              <a:buFont typeface="Arial" panose="020B0604020202020204" pitchFamily="34" charset="0"/>
              <a:buChar char="•"/>
            </a:pPr>
            <a:r>
              <a:rPr lang="en-MY" sz="2000" dirty="0">
                <a:solidFill>
                  <a:schemeClr val="accent1"/>
                </a:solidFill>
              </a:rPr>
              <a:t>China</a:t>
            </a:r>
          </a:p>
          <a:p>
            <a:pPr marL="285750" indent="-285750">
              <a:buFont typeface="Arial" panose="020B0604020202020204" pitchFamily="34" charset="0"/>
              <a:buChar char="•"/>
            </a:pPr>
            <a:r>
              <a:rPr lang="en-MY" sz="2000" dirty="0">
                <a:solidFill>
                  <a:schemeClr val="accent1"/>
                </a:solidFill>
              </a:rPr>
              <a:t>Russia</a:t>
            </a:r>
          </a:p>
          <a:p>
            <a:pPr marL="285750" indent="-285750">
              <a:buFont typeface="Arial" panose="020B0604020202020204" pitchFamily="34" charset="0"/>
              <a:buChar char="•"/>
            </a:pPr>
            <a:r>
              <a:rPr lang="en-MY" sz="2000" dirty="0">
                <a:solidFill>
                  <a:schemeClr val="accent1"/>
                </a:solidFill>
              </a:rPr>
              <a:t>Indonesia</a:t>
            </a:r>
          </a:p>
          <a:p>
            <a:pPr marL="285750" indent="-285750">
              <a:buFont typeface="Arial" panose="020B0604020202020204" pitchFamily="34" charset="0"/>
              <a:buChar char="•"/>
            </a:pPr>
            <a:r>
              <a:rPr lang="en-MY" sz="2000" dirty="0">
                <a:solidFill>
                  <a:srgbClr val="00B050"/>
                </a:solidFill>
              </a:rPr>
              <a:t>India</a:t>
            </a:r>
          </a:p>
          <a:p>
            <a:pPr marL="285750" indent="-285750">
              <a:buFont typeface="Arial" panose="020B0604020202020204" pitchFamily="34" charset="0"/>
              <a:buChar char="•"/>
            </a:pPr>
            <a:r>
              <a:rPr lang="en-MY" sz="2000" dirty="0">
                <a:solidFill>
                  <a:srgbClr val="00B050"/>
                </a:solidFill>
              </a:rPr>
              <a:t>Paraguay</a:t>
            </a:r>
          </a:p>
          <a:p>
            <a:pPr marL="285750" indent="-285750">
              <a:buFont typeface="Arial" panose="020B0604020202020204" pitchFamily="34" charset="0"/>
              <a:buChar char="•"/>
            </a:pPr>
            <a:r>
              <a:rPr lang="en-MY" sz="2000" dirty="0">
                <a:solidFill>
                  <a:srgbClr val="00B050"/>
                </a:solidFill>
              </a:rPr>
              <a:t>Türkiye</a:t>
            </a:r>
          </a:p>
          <a:p>
            <a:pPr marL="285750" indent="-285750">
              <a:buFont typeface="Arial" panose="020B0604020202020204" pitchFamily="34" charset="0"/>
              <a:buChar char="•"/>
            </a:pPr>
            <a:r>
              <a:rPr lang="en-MY" sz="2000" dirty="0">
                <a:solidFill>
                  <a:srgbClr val="00B050"/>
                </a:solidFill>
              </a:rPr>
              <a:t>South Korea</a:t>
            </a:r>
          </a:p>
          <a:p>
            <a:pPr marL="285750" indent="-285750">
              <a:buFont typeface="Arial" panose="020B0604020202020204" pitchFamily="34" charset="0"/>
              <a:buChar char="•"/>
            </a:pPr>
            <a:r>
              <a:rPr lang="en-MY" sz="2000" dirty="0">
                <a:solidFill>
                  <a:srgbClr val="00B050"/>
                </a:solidFill>
              </a:rPr>
              <a:t>Argentina</a:t>
            </a:r>
          </a:p>
          <a:p>
            <a:pPr marL="285750" indent="-285750">
              <a:buFont typeface="Arial" panose="020B0604020202020204" pitchFamily="34" charset="0"/>
              <a:buChar char="•"/>
            </a:pPr>
            <a:r>
              <a:rPr lang="en-MY" sz="2000" dirty="0">
                <a:solidFill>
                  <a:srgbClr val="00B050"/>
                </a:solidFill>
              </a:rPr>
              <a:t>Thailand</a:t>
            </a:r>
          </a:p>
          <a:p>
            <a:pPr marL="285750" indent="-285750">
              <a:buFont typeface="Arial" panose="020B0604020202020204" pitchFamily="34" charset="0"/>
              <a:buChar char="•"/>
            </a:pPr>
            <a:r>
              <a:rPr lang="en-MY" sz="2000" dirty="0">
                <a:solidFill>
                  <a:srgbClr val="00B050"/>
                </a:solidFill>
              </a:rPr>
              <a:t>Taiwan</a:t>
            </a:r>
          </a:p>
          <a:p>
            <a:pPr marL="285750" indent="-285750">
              <a:buFont typeface="Arial" panose="020B0604020202020204" pitchFamily="34" charset="0"/>
              <a:buChar char="•"/>
            </a:pPr>
            <a:r>
              <a:rPr lang="en-MY" sz="2000" dirty="0">
                <a:solidFill>
                  <a:srgbClr val="00B050"/>
                </a:solidFill>
              </a:rPr>
              <a:t>Japan</a:t>
            </a:r>
          </a:p>
          <a:p>
            <a:pPr marL="285750" indent="-285750">
              <a:buFont typeface="Arial" panose="020B0604020202020204" pitchFamily="34" charset="0"/>
              <a:buChar char="•"/>
            </a:pPr>
            <a:r>
              <a:rPr lang="en-MY" sz="2000" dirty="0">
                <a:solidFill>
                  <a:srgbClr val="00B050"/>
                </a:solidFill>
              </a:rPr>
              <a:t>South Africa</a:t>
            </a:r>
          </a:p>
          <a:p>
            <a:pPr marL="285750" indent="-285750">
              <a:buFont typeface="Arial" panose="020B0604020202020204" pitchFamily="34" charset="0"/>
              <a:buChar char="•"/>
            </a:pPr>
            <a:r>
              <a:rPr lang="en-MY" sz="2000" dirty="0">
                <a:solidFill>
                  <a:srgbClr val="00B050"/>
                </a:solidFill>
              </a:rPr>
              <a:t>Saudi Arabia</a:t>
            </a:r>
          </a:p>
          <a:p>
            <a:pPr marL="285750" indent="-285750">
              <a:buFont typeface="Arial" panose="020B0604020202020204" pitchFamily="34" charset="0"/>
              <a:buChar char="•"/>
            </a:pPr>
            <a:r>
              <a:rPr lang="en-MY" sz="2000" dirty="0">
                <a:solidFill>
                  <a:srgbClr val="00B050"/>
                </a:solidFill>
              </a:rPr>
              <a:t>Bahrain</a:t>
            </a:r>
          </a:p>
          <a:p>
            <a:pPr marL="285750" indent="-285750">
              <a:buFont typeface="Arial" panose="020B0604020202020204" pitchFamily="34" charset="0"/>
              <a:buChar char="•"/>
            </a:pPr>
            <a:r>
              <a:rPr lang="en-MY" sz="2000" dirty="0">
                <a:solidFill>
                  <a:srgbClr val="00B050"/>
                </a:solidFill>
              </a:rPr>
              <a:t>Qatar</a:t>
            </a:r>
          </a:p>
          <a:p>
            <a:pPr marL="285750" indent="-285750">
              <a:buFont typeface="Arial" panose="020B0604020202020204" pitchFamily="34" charset="0"/>
              <a:buChar char="•"/>
            </a:pPr>
            <a:r>
              <a:rPr lang="en-MY" sz="2000" dirty="0">
                <a:solidFill>
                  <a:srgbClr val="00B050"/>
                </a:solidFill>
              </a:rPr>
              <a:t>Brazil</a:t>
            </a:r>
          </a:p>
          <a:p>
            <a:pPr marL="285750" indent="-285750">
              <a:buFont typeface="Arial" panose="020B0604020202020204" pitchFamily="34" charset="0"/>
              <a:buChar char="•"/>
            </a:pPr>
            <a:r>
              <a:rPr lang="en-MY" sz="2000" dirty="0">
                <a:solidFill>
                  <a:srgbClr val="00B050"/>
                </a:solidFill>
              </a:rPr>
              <a:t>Kazakhstan</a:t>
            </a:r>
          </a:p>
          <a:p>
            <a:pPr marL="285750" indent="-285750">
              <a:buFont typeface="Arial" panose="020B0604020202020204" pitchFamily="34" charset="0"/>
              <a:buChar char="•"/>
            </a:pPr>
            <a:r>
              <a:rPr lang="en-MY" sz="2000" dirty="0">
                <a:solidFill>
                  <a:srgbClr val="00B050"/>
                </a:solidFill>
              </a:rPr>
              <a:t>Venezuela</a:t>
            </a:r>
          </a:p>
          <a:p>
            <a:pPr marL="285750" indent="-285750">
              <a:buFont typeface="Arial" panose="020B0604020202020204" pitchFamily="34" charset="0"/>
              <a:buChar char="•"/>
            </a:pPr>
            <a:r>
              <a:rPr lang="en-MY" sz="2000" dirty="0">
                <a:solidFill>
                  <a:srgbClr val="00B050"/>
                </a:solidFill>
              </a:rPr>
              <a:t>Canada</a:t>
            </a:r>
          </a:p>
          <a:p>
            <a:pPr marL="285750" indent="-285750">
              <a:buFont typeface="Arial" panose="020B0604020202020204" pitchFamily="34" charset="0"/>
              <a:buChar char="•"/>
            </a:pPr>
            <a:r>
              <a:rPr lang="en-MY" sz="2000" dirty="0">
                <a:solidFill>
                  <a:srgbClr val="00B050"/>
                </a:solidFill>
              </a:rPr>
              <a:t>Australia</a:t>
            </a:r>
          </a:p>
          <a:p>
            <a:pPr marL="285750" indent="-285750">
              <a:buFont typeface="Arial" panose="020B0604020202020204" pitchFamily="34" charset="0"/>
              <a:buChar char="•"/>
            </a:pPr>
            <a:r>
              <a:rPr lang="en-MY" sz="2000" dirty="0">
                <a:solidFill>
                  <a:srgbClr val="00B050"/>
                </a:solidFill>
              </a:rPr>
              <a:t>New Zealand</a:t>
            </a:r>
          </a:p>
          <a:p>
            <a:pPr marL="285750" indent="-285750">
              <a:buFont typeface="Arial" panose="020B0604020202020204" pitchFamily="34" charset="0"/>
              <a:buChar char="•"/>
            </a:pPr>
            <a:r>
              <a:rPr lang="en-MY" sz="2000" dirty="0">
                <a:solidFill>
                  <a:srgbClr val="00B050"/>
                </a:solidFill>
              </a:rPr>
              <a:t>Egypt</a:t>
            </a:r>
          </a:p>
          <a:p>
            <a:r>
              <a:rPr lang="en-MY" sz="2000" b="1" dirty="0">
                <a:solidFill>
                  <a:schemeClr val="accent1"/>
                </a:solidFill>
              </a:rPr>
              <a:t>BLUE</a:t>
            </a:r>
            <a:r>
              <a:rPr lang="en-MY" sz="2000" dirty="0">
                <a:solidFill>
                  <a:schemeClr val="accent1"/>
                </a:solidFill>
              </a:rPr>
              <a:t>	 Raising concern</a:t>
            </a:r>
            <a:endParaRPr lang="en-MY" sz="2000" b="1" dirty="0">
              <a:solidFill>
                <a:schemeClr val="accent1"/>
              </a:solidFill>
            </a:endParaRPr>
          </a:p>
          <a:p>
            <a:r>
              <a:rPr lang="en-MY" sz="2000" b="1" dirty="0">
                <a:solidFill>
                  <a:srgbClr val="00B050"/>
                </a:solidFill>
              </a:rPr>
              <a:t>GREEN</a:t>
            </a:r>
            <a:r>
              <a:rPr lang="en-MY" sz="2000" dirty="0">
                <a:solidFill>
                  <a:srgbClr val="00B050"/>
                </a:solidFill>
              </a:rPr>
              <a:t> Supporting concern</a:t>
            </a:r>
            <a:endParaRPr lang="en-MY" sz="2000" b="1" dirty="0">
              <a:solidFill>
                <a:srgbClr val="00B050"/>
              </a:solidFill>
            </a:endParaRPr>
          </a:p>
        </p:txBody>
      </p:sp>
      <p:sp>
        <p:nvSpPr>
          <p:cNvPr id="3" name="Title 2">
            <a:extLst>
              <a:ext uri="{FF2B5EF4-FFF2-40B4-BE49-F238E27FC236}">
                <a16:creationId xmlns:a16="http://schemas.microsoft.com/office/drawing/2014/main" id="{1EAD4B8E-5D4D-BEED-E64B-F55C9B5EACD0}"/>
              </a:ext>
            </a:extLst>
          </p:cNvPr>
          <p:cNvSpPr>
            <a:spLocks noGrp="1"/>
          </p:cNvSpPr>
          <p:nvPr>
            <p:ph type="title"/>
          </p:nvPr>
        </p:nvSpPr>
        <p:spPr/>
        <p:txBody>
          <a:bodyPr/>
          <a:lstStyle/>
          <a:p>
            <a:r>
              <a:rPr lang="en-MY" dirty="0"/>
              <a:t>Potential challenges at the WTO</a:t>
            </a:r>
          </a:p>
        </p:txBody>
      </p:sp>
      <p:sp>
        <p:nvSpPr>
          <p:cNvPr id="4" name="Text Placeholder 3">
            <a:extLst>
              <a:ext uri="{FF2B5EF4-FFF2-40B4-BE49-F238E27FC236}">
                <a16:creationId xmlns:a16="http://schemas.microsoft.com/office/drawing/2014/main" id="{3CFB0232-07CB-DE94-495E-2E39352026B2}"/>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5078EC1E-3D79-8D7E-ACE5-7E90BD1689F1}"/>
              </a:ext>
            </a:extLst>
          </p:cNvPr>
          <p:cNvSpPr>
            <a:spLocks noGrp="1"/>
          </p:cNvSpPr>
          <p:nvPr>
            <p:ph type="sldNum" sz="quarter" idx="4"/>
          </p:nvPr>
        </p:nvSpPr>
        <p:spPr/>
        <p:txBody>
          <a:bodyPr/>
          <a:lstStyle/>
          <a:p>
            <a:fld id="{CF5EA3AF-3B62-440D-8F35-C9BC5FFC2F94}" type="slidenum">
              <a:rPr lang="en-MY" smtClean="0"/>
              <a:pPr/>
              <a:t>42</a:t>
            </a:fld>
            <a:endParaRPr lang="en-MY" dirty="0"/>
          </a:p>
        </p:txBody>
      </p:sp>
      <p:sp>
        <p:nvSpPr>
          <p:cNvPr id="7" name="TextBox 6">
            <a:extLst>
              <a:ext uri="{FF2B5EF4-FFF2-40B4-BE49-F238E27FC236}">
                <a16:creationId xmlns:a16="http://schemas.microsoft.com/office/drawing/2014/main" id="{886D3554-DC8E-81EB-57B5-A5A01A933403}"/>
              </a:ext>
            </a:extLst>
          </p:cNvPr>
          <p:cNvSpPr txBox="1"/>
          <p:nvPr/>
        </p:nvSpPr>
        <p:spPr>
          <a:xfrm>
            <a:off x="551383" y="1124744"/>
            <a:ext cx="10763729" cy="923330"/>
          </a:xfrm>
          <a:prstGeom prst="rect">
            <a:avLst/>
          </a:prstGeom>
          <a:noFill/>
        </p:spPr>
        <p:txBody>
          <a:bodyPr wrap="square">
            <a:spAutoFit/>
          </a:bodyPr>
          <a:lstStyle/>
          <a:p>
            <a:r>
              <a:rPr lang="en-MY" sz="1800" dirty="0"/>
              <a:t>The WTO Committee on Market Access has met six times in the last three years on CBAM.</a:t>
            </a:r>
          </a:p>
          <a:p>
            <a:endParaRPr lang="en-MY" sz="1800" dirty="0"/>
          </a:p>
          <a:p>
            <a:r>
              <a:rPr lang="en-MY" sz="1800" dirty="0"/>
              <a:t>Countries concerned about CBAM include:</a:t>
            </a:r>
          </a:p>
        </p:txBody>
      </p:sp>
    </p:spTree>
    <p:extLst>
      <p:ext uri="{BB962C8B-B14F-4D97-AF65-F5344CB8AC3E}">
        <p14:creationId xmlns:p14="http://schemas.microsoft.com/office/powerpoint/2010/main" val="19784871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31E4F4-DCFB-45B7-A2BE-E9FCC58864A2}"/>
              </a:ext>
            </a:extLst>
          </p:cNvPr>
          <p:cNvSpPr>
            <a:spLocks noGrp="1"/>
          </p:cNvSpPr>
          <p:nvPr>
            <p:ph type="body" sz="quarter" idx="19"/>
          </p:nvPr>
        </p:nvSpPr>
        <p:spPr/>
        <p:txBody>
          <a:bodyPr vert="horz" lIns="0" tIns="45720" rIns="91440" bIns="45720" rtlCol="0" anchor="t">
            <a:noAutofit/>
          </a:bodyPr>
          <a:lstStyle/>
          <a:p>
            <a:pPr marL="342900" indent="-342900">
              <a:buAutoNum type="arabicPeriod"/>
            </a:pPr>
            <a:r>
              <a:rPr lang="en-GB" sz="1800" dirty="0"/>
              <a:t>Comply and pay the EU</a:t>
            </a:r>
          </a:p>
          <a:p>
            <a:pPr marL="342900" indent="-342900">
              <a:buAutoNum type="arabicPeriod"/>
            </a:pPr>
            <a:r>
              <a:rPr lang="en-GB" sz="1800" dirty="0"/>
              <a:t>Comply and establish a universal domestic carbon price (potentially affecting the competitiveness of scheduled goods)</a:t>
            </a:r>
          </a:p>
          <a:p>
            <a:pPr marL="342900" indent="-342900">
              <a:buAutoNum type="arabicPeriod"/>
            </a:pPr>
            <a:r>
              <a:rPr lang="en-GB" sz="1800" dirty="0"/>
              <a:t>Comply and establish targeted carbon prices for scheduled exports to the EU (revenues could be recycled back to affected industries for upgrading)</a:t>
            </a:r>
          </a:p>
          <a:p>
            <a:pPr marL="342900" indent="-342900">
              <a:buAutoNum type="arabicPeriod"/>
            </a:pPr>
            <a:r>
              <a:rPr lang="en-GB" sz="1800" dirty="0"/>
              <a:t>Defy and divert trade away from the EU</a:t>
            </a:r>
          </a:p>
          <a:p>
            <a:pPr marL="342900" indent="-342900">
              <a:buAutoNum type="arabicPeriod"/>
            </a:pPr>
            <a:r>
              <a:rPr lang="en-GB" sz="1800" dirty="0"/>
              <a:t>Defy and challenge the EU in the WTO</a:t>
            </a:r>
          </a:p>
          <a:p>
            <a:pPr marL="342900" indent="-342900">
              <a:buAutoNum type="arabicPeriod"/>
            </a:pPr>
            <a:r>
              <a:rPr lang="en-GB" sz="1800" dirty="0">
                <a:latin typeface="Arial"/>
                <a:cs typeface="Arial"/>
              </a:rPr>
              <a:t>Defy and impose an </a:t>
            </a:r>
            <a:r>
              <a:rPr lang="en-GB" sz="1800" b="1" dirty="0">
                <a:latin typeface="Arial"/>
                <a:cs typeface="Arial"/>
              </a:rPr>
              <a:t>historically-adjusted</a:t>
            </a:r>
            <a:r>
              <a:rPr lang="en-GB" sz="1800" dirty="0">
                <a:latin typeface="Arial"/>
                <a:cs typeface="Arial"/>
              </a:rPr>
              <a:t> climate-just CBAM on the EU based on the difference in historical emissions. Target politically-sensitive goods such as agricultural products.</a:t>
            </a:r>
          </a:p>
          <a:p>
            <a:r>
              <a:rPr lang="en-GB" sz="1800" dirty="0">
                <a:latin typeface="Arial"/>
                <a:cs typeface="Arial"/>
              </a:rPr>
              <a:t>Countries can also copy the EU and provide their companies free pollution allowances.</a:t>
            </a:r>
            <a:endParaRPr lang="en-GB" sz="1800" dirty="0"/>
          </a:p>
          <a:p>
            <a:r>
              <a:rPr lang="en-GB" sz="1800" dirty="0"/>
              <a:t>Most of these policy options could sit alongside adoption of strategic subsidies ala the US IRA.</a:t>
            </a:r>
          </a:p>
        </p:txBody>
      </p:sp>
      <p:sp>
        <p:nvSpPr>
          <p:cNvPr id="3" name="Title 2">
            <a:extLst>
              <a:ext uri="{FF2B5EF4-FFF2-40B4-BE49-F238E27FC236}">
                <a16:creationId xmlns:a16="http://schemas.microsoft.com/office/drawing/2014/main" id="{09D0FA8B-D437-4177-B700-A13BAB4894EA}"/>
              </a:ext>
            </a:extLst>
          </p:cNvPr>
          <p:cNvSpPr>
            <a:spLocks noGrp="1"/>
          </p:cNvSpPr>
          <p:nvPr>
            <p:ph type="title"/>
          </p:nvPr>
        </p:nvSpPr>
        <p:spPr/>
        <p:txBody>
          <a:bodyPr/>
          <a:lstStyle/>
          <a:p>
            <a:r>
              <a:rPr lang="en-GB" dirty="0"/>
              <a:t>Potential Policy Responses to CBAM	</a:t>
            </a:r>
          </a:p>
        </p:txBody>
      </p:sp>
      <p:sp>
        <p:nvSpPr>
          <p:cNvPr id="4" name="Text Placeholder 3">
            <a:extLst>
              <a:ext uri="{FF2B5EF4-FFF2-40B4-BE49-F238E27FC236}">
                <a16:creationId xmlns:a16="http://schemas.microsoft.com/office/drawing/2014/main" id="{484619E3-8C01-4432-BA8E-95BE853F2961}"/>
              </a:ext>
            </a:extLst>
          </p:cNvPr>
          <p:cNvSpPr>
            <a:spLocks noGrp="1"/>
          </p:cNvSpPr>
          <p:nvPr>
            <p:ph type="body" sz="half" idx="15"/>
          </p:nvPr>
        </p:nvSpPr>
        <p:spPr/>
        <p:txBody>
          <a:bodyPr/>
          <a:lstStyle/>
          <a:p>
            <a:endParaRPr lang="en-GB"/>
          </a:p>
        </p:txBody>
      </p:sp>
      <p:sp>
        <p:nvSpPr>
          <p:cNvPr id="5" name="Slide Number Placeholder 4">
            <a:extLst>
              <a:ext uri="{FF2B5EF4-FFF2-40B4-BE49-F238E27FC236}">
                <a16:creationId xmlns:a16="http://schemas.microsoft.com/office/drawing/2014/main" id="{D12D6C2A-49FA-47E9-97FA-6B7F9A73CAFF}"/>
              </a:ext>
            </a:extLst>
          </p:cNvPr>
          <p:cNvSpPr>
            <a:spLocks noGrp="1"/>
          </p:cNvSpPr>
          <p:nvPr>
            <p:ph type="sldNum" sz="quarter" idx="4"/>
          </p:nvPr>
        </p:nvSpPr>
        <p:spPr/>
        <p:txBody>
          <a:bodyPr/>
          <a:lstStyle/>
          <a:p>
            <a:fld id="{CF5EA3AF-3B62-440D-8F35-C9BC5FFC2F94}" type="slidenum">
              <a:rPr lang="en-MY" smtClean="0"/>
              <a:pPr/>
              <a:t>43</a:t>
            </a:fld>
            <a:endParaRPr lang="en-MY" dirty="0"/>
          </a:p>
        </p:txBody>
      </p:sp>
    </p:spTree>
    <p:extLst>
      <p:ext uri="{BB962C8B-B14F-4D97-AF65-F5344CB8AC3E}">
        <p14:creationId xmlns:p14="http://schemas.microsoft.com/office/powerpoint/2010/main" val="17060708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C0751F5-9825-98B6-318E-7634D99E5B93}"/>
              </a:ext>
            </a:extLst>
          </p:cNvPr>
          <p:cNvSpPr>
            <a:spLocks noGrp="1"/>
          </p:cNvSpPr>
          <p:nvPr>
            <p:ph type="body" sz="quarter" idx="10"/>
          </p:nvPr>
        </p:nvSpPr>
        <p:spPr/>
        <p:txBody>
          <a:bodyPr/>
          <a:lstStyle/>
          <a:p>
            <a:endParaRPr lang="en-MY"/>
          </a:p>
        </p:txBody>
      </p:sp>
      <p:sp>
        <p:nvSpPr>
          <p:cNvPr id="3" name="Text Placeholder 2">
            <a:extLst>
              <a:ext uri="{FF2B5EF4-FFF2-40B4-BE49-F238E27FC236}">
                <a16:creationId xmlns:a16="http://schemas.microsoft.com/office/drawing/2014/main" id="{67834916-5188-9D3F-F143-914CE25FB203}"/>
              </a:ext>
            </a:extLst>
          </p:cNvPr>
          <p:cNvSpPr>
            <a:spLocks noGrp="1"/>
          </p:cNvSpPr>
          <p:nvPr>
            <p:ph type="body" sz="quarter" idx="14"/>
          </p:nvPr>
        </p:nvSpPr>
        <p:spPr/>
        <p:txBody>
          <a:bodyPr/>
          <a:lstStyle/>
          <a:p>
            <a:r>
              <a:rPr lang="en-MY" dirty="0"/>
              <a:t>Industrial Policy</a:t>
            </a:r>
          </a:p>
        </p:txBody>
      </p:sp>
      <p:sp>
        <p:nvSpPr>
          <p:cNvPr id="4" name="Slide Number Placeholder 3">
            <a:extLst>
              <a:ext uri="{FF2B5EF4-FFF2-40B4-BE49-F238E27FC236}">
                <a16:creationId xmlns:a16="http://schemas.microsoft.com/office/drawing/2014/main" id="{FF38C633-F513-F053-2BCD-F106436FDF36}"/>
              </a:ext>
            </a:extLst>
          </p:cNvPr>
          <p:cNvSpPr>
            <a:spLocks noGrp="1"/>
          </p:cNvSpPr>
          <p:nvPr>
            <p:ph type="sldNum" sz="quarter" idx="4"/>
          </p:nvPr>
        </p:nvSpPr>
        <p:spPr/>
        <p:txBody>
          <a:bodyPr/>
          <a:lstStyle/>
          <a:p>
            <a:fld id="{CF5EA3AF-3B62-440D-8F35-C9BC5FFC2F94}" type="slidenum">
              <a:rPr lang="en-MY" smtClean="0"/>
              <a:pPr/>
              <a:t>44</a:t>
            </a:fld>
            <a:endParaRPr lang="en-MY" dirty="0"/>
          </a:p>
        </p:txBody>
      </p:sp>
    </p:spTree>
    <p:extLst>
      <p:ext uri="{BB962C8B-B14F-4D97-AF65-F5344CB8AC3E}">
        <p14:creationId xmlns:p14="http://schemas.microsoft.com/office/powerpoint/2010/main" val="23752428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7DA53CF-1DD1-BB92-F4FA-F049E5FB6B1D}"/>
              </a:ext>
            </a:extLst>
          </p:cNvPr>
          <p:cNvSpPr>
            <a:spLocks noGrp="1"/>
          </p:cNvSpPr>
          <p:nvPr>
            <p:ph type="body" sz="quarter" idx="19"/>
          </p:nvPr>
        </p:nvSpPr>
        <p:spPr/>
        <p:txBody>
          <a:bodyPr/>
          <a:lstStyle/>
          <a:p>
            <a:pPr marL="285750" indent="-285750">
              <a:buFont typeface="Arial" panose="020B0604020202020204" pitchFamily="34" charset="0"/>
              <a:buChar char="•"/>
            </a:pPr>
            <a:r>
              <a:rPr lang="en-MY" sz="2400" dirty="0"/>
              <a:t>Inflation Reduction Act v CBAM-European Green Deal. Two different paradigms of climate-related industrial policy.</a:t>
            </a:r>
          </a:p>
          <a:p>
            <a:pPr marL="285750" indent="-285750">
              <a:buFont typeface="Arial" panose="020B0604020202020204" pitchFamily="34" charset="0"/>
              <a:buChar char="•"/>
            </a:pPr>
            <a:r>
              <a:rPr lang="en-MY" sz="2400" dirty="0"/>
              <a:t>IRA designed to avoid conflict with fossil fuel lobby, so entirely composed of carrots. EU GD contains sticks and carrots.</a:t>
            </a:r>
          </a:p>
          <a:p>
            <a:pPr marL="285750" indent="-285750">
              <a:buFont typeface="Arial" panose="020B0604020202020204" pitchFamily="34" charset="0"/>
              <a:buChar char="•"/>
            </a:pPr>
            <a:r>
              <a:rPr lang="en-MY" sz="2400" dirty="0"/>
              <a:t>Malaysia: carbon pricing in context of electricity input subsidies and tariff stagnation. Levers exist to adjust price. Would carbon pricing be redundant or contradictory?</a:t>
            </a:r>
          </a:p>
          <a:p>
            <a:pPr marL="285750" indent="-285750">
              <a:buFont typeface="Arial" panose="020B0604020202020204" pitchFamily="34" charset="0"/>
              <a:buChar char="•"/>
            </a:pPr>
            <a:r>
              <a:rPr lang="en-MY" sz="2400" dirty="0"/>
              <a:t>If Malaysia embraced carbon pricing would we divert ourselves away from exploring strategic subsidies?</a:t>
            </a:r>
          </a:p>
          <a:p>
            <a:pPr marL="285750" indent="-285750">
              <a:buFont typeface="Arial" panose="020B0604020202020204" pitchFamily="34" charset="0"/>
              <a:buChar char="•"/>
            </a:pPr>
            <a:endParaRPr lang="en-MY" sz="2400" dirty="0"/>
          </a:p>
        </p:txBody>
      </p:sp>
      <p:sp>
        <p:nvSpPr>
          <p:cNvPr id="3" name="Title 2">
            <a:extLst>
              <a:ext uri="{FF2B5EF4-FFF2-40B4-BE49-F238E27FC236}">
                <a16:creationId xmlns:a16="http://schemas.microsoft.com/office/drawing/2014/main" id="{6F17A484-1E86-A5E7-2331-3F63875EFD9C}"/>
              </a:ext>
            </a:extLst>
          </p:cNvPr>
          <p:cNvSpPr>
            <a:spLocks noGrp="1"/>
          </p:cNvSpPr>
          <p:nvPr>
            <p:ph type="title"/>
          </p:nvPr>
        </p:nvSpPr>
        <p:spPr/>
        <p:txBody>
          <a:bodyPr/>
          <a:lstStyle/>
          <a:p>
            <a:r>
              <a:rPr lang="en-MY" dirty="0"/>
              <a:t>Carbon Prices v Subsidies</a:t>
            </a:r>
          </a:p>
        </p:txBody>
      </p:sp>
      <p:sp>
        <p:nvSpPr>
          <p:cNvPr id="4" name="Text Placeholder 3">
            <a:extLst>
              <a:ext uri="{FF2B5EF4-FFF2-40B4-BE49-F238E27FC236}">
                <a16:creationId xmlns:a16="http://schemas.microsoft.com/office/drawing/2014/main" id="{FC3E2592-90AA-BBF5-2150-F25DAB8D5F19}"/>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5E108E7B-0969-40EF-95C7-C3AE5A694040}"/>
              </a:ext>
            </a:extLst>
          </p:cNvPr>
          <p:cNvSpPr>
            <a:spLocks noGrp="1"/>
          </p:cNvSpPr>
          <p:nvPr>
            <p:ph type="sldNum" sz="quarter" idx="4"/>
          </p:nvPr>
        </p:nvSpPr>
        <p:spPr/>
        <p:txBody>
          <a:bodyPr/>
          <a:lstStyle/>
          <a:p>
            <a:fld id="{CF5EA3AF-3B62-440D-8F35-C9BC5FFC2F94}" type="slidenum">
              <a:rPr lang="en-MY" smtClean="0"/>
              <a:pPr/>
              <a:t>45</a:t>
            </a:fld>
            <a:endParaRPr lang="en-MY" dirty="0"/>
          </a:p>
        </p:txBody>
      </p:sp>
    </p:spTree>
    <p:extLst>
      <p:ext uri="{BB962C8B-B14F-4D97-AF65-F5344CB8AC3E}">
        <p14:creationId xmlns:p14="http://schemas.microsoft.com/office/powerpoint/2010/main" val="37208706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223278-BC52-0098-7344-FF257A6B9028}"/>
              </a:ext>
            </a:extLst>
          </p:cNvPr>
          <p:cNvSpPr>
            <a:spLocks noGrp="1"/>
          </p:cNvSpPr>
          <p:nvPr>
            <p:ph type="sldNum" sz="quarter" idx="4"/>
          </p:nvPr>
        </p:nvSpPr>
        <p:spPr/>
        <p:txBody>
          <a:bodyPr/>
          <a:lstStyle/>
          <a:p>
            <a:fld id="{CF5EA3AF-3B62-440D-8F35-C9BC5FFC2F94}" type="slidenum">
              <a:rPr lang="en-MY" smtClean="0"/>
              <a:pPr/>
              <a:t>46</a:t>
            </a:fld>
            <a:endParaRPr lang="en-MY" dirty="0"/>
          </a:p>
        </p:txBody>
      </p:sp>
      <p:sp>
        <p:nvSpPr>
          <p:cNvPr id="3" name="Title 2">
            <a:extLst>
              <a:ext uri="{FF2B5EF4-FFF2-40B4-BE49-F238E27FC236}">
                <a16:creationId xmlns:a16="http://schemas.microsoft.com/office/drawing/2014/main" id="{A44A4CBA-F64D-0878-6E71-A7DE03F87747}"/>
              </a:ext>
            </a:extLst>
          </p:cNvPr>
          <p:cNvSpPr>
            <a:spLocks noGrp="1"/>
          </p:cNvSpPr>
          <p:nvPr>
            <p:ph type="title"/>
          </p:nvPr>
        </p:nvSpPr>
        <p:spPr/>
        <p:txBody>
          <a:bodyPr/>
          <a:lstStyle/>
          <a:p>
            <a:r>
              <a:rPr lang="en-MY" dirty="0"/>
              <a:t>DUPLO v LEGO Policy Toolbox</a:t>
            </a:r>
          </a:p>
        </p:txBody>
      </p:sp>
      <p:sp>
        <p:nvSpPr>
          <p:cNvPr id="4" name="Text Placeholder 3">
            <a:extLst>
              <a:ext uri="{FF2B5EF4-FFF2-40B4-BE49-F238E27FC236}">
                <a16:creationId xmlns:a16="http://schemas.microsoft.com/office/drawing/2014/main" id="{B8904D7D-C916-9636-0D60-85F360FF0339}"/>
              </a:ext>
            </a:extLst>
          </p:cNvPr>
          <p:cNvSpPr>
            <a:spLocks noGrp="1"/>
          </p:cNvSpPr>
          <p:nvPr>
            <p:ph type="body" sz="half" idx="15"/>
          </p:nvPr>
        </p:nvSpPr>
        <p:spPr/>
        <p:txBody>
          <a:bodyPr/>
          <a:lstStyle/>
          <a:p>
            <a:endParaRPr lang="en-MY"/>
          </a:p>
        </p:txBody>
      </p:sp>
      <p:pic>
        <p:nvPicPr>
          <p:cNvPr id="3074" name="Picture 2" descr="LEGO® DUPLO® Brick Box 10913">
            <a:extLst>
              <a:ext uri="{FF2B5EF4-FFF2-40B4-BE49-F238E27FC236}">
                <a16:creationId xmlns:a16="http://schemas.microsoft.com/office/drawing/2014/main" id="{E547A4EC-AF90-29FF-7ACD-AB2D7286D8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423" y="1700188"/>
            <a:ext cx="3212976" cy="321297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he Brick Wall LEGO Bridge Building Factory Machine">
            <a:extLst>
              <a:ext uri="{FF2B5EF4-FFF2-40B4-BE49-F238E27FC236}">
                <a16:creationId xmlns:a16="http://schemas.microsoft.com/office/drawing/2014/main" id="{C40812CA-776D-5CDC-5C29-6AE8BE7BD9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8047" y="1823191"/>
            <a:ext cx="4722565" cy="319872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0153CDD-A1F9-D1F1-4F4D-D8BA075F7132}"/>
              </a:ext>
            </a:extLst>
          </p:cNvPr>
          <p:cNvSpPr txBox="1"/>
          <p:nvPr/>
        </p:nvSpPr>
        <p:spPr>
          <a:xfrm>
            <a:off x="623392" y="899428"/>
            <a:ext cx="4493538" cy="369332"/>
          </a:xfrm>
          <a:prstGeom prst="rect">
            <a:avLst/>
          </a:prstGeom>
          <a:noFill/>
        </p:spPr>
        <p:txBody>
          <a:bodyPr wrap="none" rtlCol="0">
            <a:spAutoFit/>
          </a:bodyPr>
          <a:lstStyle/>
          <a:p>
            <a:r>
              <a:rPr lang="en-MY" dirty="0"/>
              <a:t>Economic complexity is correlated to GDP</a:t>
            </a:r>
          </a:p>
        </p:txBody>
      </p:sp>
      <p:sp>
        <p:nvSpPr>
          <p:cNvPr id="7" name="TextBox 6">
            <a:extLst>
              <a:ext uri="{FF2B5EF4-FFF2-40B4-BE49-F238E27FC236}">
                <a16:creationId xmlns:a16="http://schemas.microsoft.com/office/drawing/2014/main" id="{56E012B4-7A54-DEFA-D7AF-D2D4D2C97450}"/>
              </a:ext>
            </a:extLst>
          </p:cNvPr>
          <p:cNvSpPr txBox="1"/>
          <p:nvPr/>
        </p:nvSpPr>
        <p:spPr>
          <a:xfrm>
            <a:off x="8476395" y="1438266"/>
            <a:ext cx="838691" cy="369332"/>
          </a:xfrm>
          <a:prstGeom prst="rect">
            <a:avLst/>
          </a:prstGeom>
          <a:noFill/>
        </p:spPr>
        <p:txBody>
          <a:bodyPr wrap="none" rtlCol="0">
            <a:spAutoFit/>
          </a:bodyPr>
          <a:lstStyle/>
          <a:p>
            <a:r>
              <a:rPr lang="en-MY" b="1" dirty="0">
                <a:solidFill>
                  <a:schemeClr val="accent2"/>
                </a:solidFill>
              </a:rPr>
              <a:t>LEGO</a:t>
            </a:r>
          </a:p>
        </p:txBody>
      </p:sp>
      <p:sp>
        <p:nvSpPr>
          <p:cNvPr id="8" name="TextBox 7">
            <a:extLst>
              <a:ext uri="{FF2B5EF4-FFF2-40B4-BE49-F238E27FC236}">
                <a16:creationId xmlns:a16="http://schemas.microsoft.com/office/drawing/2014/main" id="{5AED8224-D427-0DAE-2956-79B63E002031}"/>
              </a:ext>
            </a:extLst>
          </p:cNvPr>
          <p:cNvSpPr txBox="1"/>
          <p:nvPr/>
        </p:nvSpPr>
        <p:spPr>
          <a:xfrm>
            <a:off x="2028033" y="1438266"/>
            <a:ext cx="992579" cy="369332"/>
          </a:xfrm>
          <a:prstGeom prst="rect">
            <a:avLst/>
          </a:prstGeom>
          <a:noFill/>
        </p:spPr>
        <p:txBody>
          <a:bodyPr wrap="none" rtlCol="0">
            <a:spAutoFit/>
          </a:bodyPr>
          <a:lstStyle/>
          <a:p>
            <a:r>
              <a:rPr lang="en-MY" b="1" dirty="0">
                <a:solidFill>
                  <a:schemeClr val="bg2">
                    <a:lumMod val="50000"/>
                  </a:schemeClr>
                </a:solidFill>
              </a:rPr>
              <a:t>DUPLO</a:t>
            </a:r>
          </a:p>
        </p:txBody>
      </p:sp>
      <p:sp>
        <p:nvSpPr>
          <p:cNvPr id="9" name="TextBox 8">
            <a:extLst>
              <a:ext uri="{FF2B5EF4-FFF2-40B4-BE49-F238E27FC236}">
                <a16:creationId xmlns:a16="http://schemas.microsoft.com/office/drawing/2014/main" id="{F3C6F6FE-685D-8751-F35E-5E8498F44491}"/>
              </a:ext>
            </a:extLst>
          </p:cNvPr>
          <p:cNvSpPr txBox="1"/>
          <p:nvPr/>
        </p:nvSpPr>
        <p:spPr>
          <a:xfrm>
            <a:off x="1675371" y="5156491"/>
            <a:ext cx="1685077" cy="369332"/>
          </a:xfrm>
          <a:prstGeom prst="rect">
            <a:avLst/>
          </a:prstGeom>
          <a:noFill/>
        </p:spPr>
        <p:txBody>
          <a:bodyPr wrap="none" rtlCol="0">
            <a:spAutoFit/>
          </a:bodyPr>
          <a:lstStyle/>
          <a:p>
            <a:r>
              <a:rPr lang="en-MY" dirty="0"/>
              <a:t>Carbon pricing</a:t>
            </a:r>
          </a:p>
        </p:txBody>
      </p:sp>
      <p:sp>
        <p:nvSpPr>
          <p:cNvPr id="10" name="TextBox 9">
            <a:extLst>
              <a:ext uri="{FF2B5EF4-FFF2-40B4-BE49-F238E27FC236}">
                <a16:creationId xmlns:a16="http://schemas.microsoft.com/office/drawing/2014/main" id="{0A26B579-4D07-9502-7B6F-AB04FA51827A}"/>
              </a:ext>
            </a:extLst>
          </p:cNvPr>
          <p:cNvSpPr txBox="1"/>
          <p:nvPr/>
        </p:nvSpPr>
        <p:spPr>
          <a:xfrm>
            <a:off x="7104112" y="5183250"/>
            <a:ext cx="3878049" cy="369332"/>
          </a:xfrm>
          <a:prstGeom prst="rect">
            <a:avLst/>
          </a:prstGeom>
          <a:noFill/>
        </p:spPr>
        <p:txBody>
          <a:bodyPr wrap="none" rtlCol="0">
            <a:spAutoFit/>
          </a:bodyPr>
          <a:lstStyle/>
          <a:p>
            <a:r>
              <a:rPr lang="en-MY" dirty="0"/>
              <a:t>Technology-focused industrial policy</a:t>
            </a:r>
          </a:p>
        </p:txBody>
      </p:sp>
    </p:spTree>
    <p:extLst>
      <p:ext uri="{BB962C8B-B14F-4D97-AF65-F5344CB8AC3E}">
        <p14:creationId xmlns:p14="http://schemas.microsoft.com/office/powerpoint/2010/main" val="12373029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E6703A-E817-376C-029E-35BD5BD32E04}"/>
              </a:ext>
            </a:extLst>
          </p:cNvPr>
          <p:cNvSpPr>
            <a:spLocks noGrp="1"/>
          </p:cNvSpPr>
          <p:nvPr>
            <p:ph type="sldNum" sz="quarter" idx="4"/>
          </p:nvPr>
        </p:nvSpPr>
        <p:spPr/>
        <p:txBody>
          <a:bodyPr/>
          <a:lstStyle/>
          <a:p>
            <a:fld id="{CF5EA3AF-3B62-440D-8F35-C9BC5FFC2F94}" type="slidenum">
              <a:rPr lang="en-MY" smtClean="0"/>
              <a:pPr/>
              <a:t>47</a:t>
            </a:fld>
            <a:endParaRPr lang="en-MY" dirty="0"/>
          </a:p>
        </p:txBody>
      </p:sp>
      <p:sp>
        <p:nvSpPr>
          <p:cNvPr id="3" name="Title 2">
            <a:extLst>
              <a:ext uri="{FF2B5EF4-FFF2-40B4-BE49-F238E27FC236}">
                <a16:creationId xmlns:a16="http://schemas.microsoft.com/office/drawing/2014/main" id="{EDE628E4-FA30-7038-17D5-3E4B676DB8B5}"/>
              </a:ext>
            </a:extLst>
          </p:cNvPr>
          <p:cNvSpPr>
            <a:spLocks noGrp="1"/>
          </p:cNvSpPr>
          <p:nvPr>
            <p:ph type="title"/>
          </p:nvPr>
        </p:nvSpPr>
        <p:spPr/>
        <p:txBody>
          <a:bodyPr/>
          <a:lstStyle/>
          <a:p>
            <a:r>
              <a:rPr lang="en-MY" dirty="0"/>
              <a:t>Marginal v Mainstream Policies</a:t>
            </a:r>
          </a:p>
        </p:txBody>
      </p:sp>
      <p:sp>
        <p:nvSpPr>
          <p:cNvPr id="7" name="TextBox 6">
            <a:extLst>
              <a:ext uri="{FF2B5EF4-FFF2-40B4-BE49-F238E27FC236}">
                <a16:creationId xmlns:a16="http://schemas.microsoft.com/office/drawing/2014/main" id="{1353B75D-1586-274B-888A-DC451FCA864C}"/>
              </a:ext>
            </a:extLst>
          </p:cNvPr>
          <p:cNvSpPr txBox="1"/>
          <p:nvPr/>
        </p:nvSpPr>
        <p:spPr>
          <a:xfrm>
            <a:off x="699952" y="1464435"/>
            <a:ext cx="4340861" cy="2585323"/>
          </a:xfrm>
          <a:prstGeom prst="rect">
            <a:avLst/>
          </a:prstGeom>
          <a:noFill/>
        </p:spPr>
        <p:txBody>
          <a:bodyPr wrap="square" rtlCol="0">
            <a:spAutoFit/>
          </a:bodyPr>
          <a:lstStyle/>
          <a:p>
            <a:r>
              <a:rPr lang="en-US" b="1" dirty="0"/>
              <a:t>World Bank Climate Policy Assessment</a:t>
            </a:r>
          </a:p>
          <a:p>
            <a:endParaRPr lang="en-US" b="1" dirty="0"/>
          </a:p>
          <a:p>
            <a:pPr marL="285750" indent="-285750">
              <a:buFont typeface="Arial" panose="020B0604020202020204" pitchFamily="34" charset="0"/>
              <a:buChar char="•"/>
            </a:pPr>
            <a:r>
              <a:rPr lang="en-US" dirty="0"/>
              <a:t>Carbon Pricing</a:t>
            </a:r>
          </a:p>
          <a:p>
            <a:pPr marL="285750" indent="-285750">
              <a:buFont typeface="Arial" panose="020B0604020202020204" pitchFamily="34" charset="0"/>
              <a:buChar char="•"/>
            </a:pPr>
            <a:r>
              <a:rPr lang="en-US" dirty="0"/>
              <a:t>Fossil Fuel Subsidy Reform</a:t>
            </a:r>
          </a:p>
          <a:p>
            <a:pPr marL="285750" indent="-285750">
              <a:buFont typeface="Arial" panose="020B0604020202020204" pitchFamily="34" charset="0"/>
              <a:buChar char="•"/>
            </a:pPr>
            <a:r>
              <a:rPr lang="en-US" dirty="0"/>
              <a:t>Renewable Subsidies</a:t>
            </a:r>
          </a:p>
          <a:p>
            <a:pPr marL="285750" indent="-285750">
              <a:buFont typeface="Arial" panose="020B0604020202020204" pitchFamily="34" charset="0"/>
              <a:buChar char="•"/>
            </a:pPr>
            <a:r>
              <a:rPr lang="en-US" dirty="0"/>
              <a:t>Feebates</a:t>
            </a:r>
          </a:p>
          <a:p>
            <a:pPr marL="285750" indent="-285750">
              <a:buFont typeface="Arial" panose="020B0604020202020204" pitchFamily="34" charset="0"/>
              <a:buChar char="•"/>
            </a:pPr>
            <a:r>
              <a:rPr lang="en-US" dirty="0"/>
              <a:t>Emission Rate Regulations</a:t>
            </a:r>
          </a:p>
          <a:p>
            <a:pPr marL="285750" indent="-285750">
              <a:buFont typeface="Arial" panose="020B0604020202020204" pitchFamily="34" charset="0"/>
              <a:buChar char="•"/>
            </a:pPr>
            <a:r>
              <a:rPr lang="en-US" dirty="0"/>
              <a:t>Green Public Investments</a:t>
            </a:r>
          </a:p>
        </p:txBody>
      </p:sp>
      <p:pic>
        <p:nvPicPr>
          <p:cNvPr id="9" name="Picture 8">
            <a:extLst>
              <a:ext uri="{FF2B5EF4-FFF2-40B4-BE49-F238E27FC236}">
                <a16:creationId xmlns:a16="http://schemas.microsoft.com/office/drawing/2014/main" id="{2CA04551-200E-3648-B4DD-52DA1372BB0D}"/>
              </a:ext>
            </a:extLst>
          </p:cNvPr>
          <p:cNvPicPr>
            <a:picLocks noChangeAspect="1"/>
          </p:cNvPicPr>
          <p:nvPr/>
        </p:nvPicPr>
        <p:blipFill>
          <a:blip r:embed="rId2"/>
          <a:stretch>
            <a:fillRect/>
          </a:stretch>
        </p:blipFill>
        <p:spPr>
          <a:xfrm>
            <a:off x="4847095" y="1268760"/>
            <a:ext cx="5951511" cy="4923240"/>
          </a:xfrm>
          <a:prstGeom prst="rect">
            <a:avLst/>
          </a:prstGeom>
        </p:spPr>
      </p:pic>
      <p:sp>
        <p:nvSpPr>
          <p:cNvPr id="10" name="TextBox 9">
            <a:extLst>
              <a:ext uri="{FF2B5EF4-FFF2-40B4-BE49-F238E27FC236}">
                <a16:creationId xmlns:a16="http://schemas.microsoft.com/office/drawing/2014/main" id="{A01FD2FD-4326-810E-AD7E-6ABFCE21F96F}"/>
              </a:ext>
            </a:extLst>
          </p:cNvPr>
          <p:cNvSpPr txBox="1"/>
          <p:nvPr/>
        </p:nvSpPr>
        <p:spPr>
          <a:xfrm>
            <a:off x="4832065" y="6216963"/>
            <a:ext cx="5400600" cy="523220"/>
          </a:xfrm>
          <a:prstGeom prst="rect">
            <a:avLst/>
          </a:prstGeom>
          <a:noFill/>
        </p:spPr>
        <p:txBody>
          <a:bodyPr wrap="square" rtlCol="0">
            <a:spAutoFit/>
          </a:bodyPr>
          <a:lstStyle/>
          <a:p>
            <a:r>
              <a:rPr lang="en-MY" sz="1400" dirty="0"/>
              <a:t>Source: Weiss (2005).</a:t>
            </a:r>
            <a:r>
              <a:rPr lang="en-US" sz="1400" dirty="0"/>
              <a:t> Global Governance, National Strategies: How Industrialized States Make Room to Move under the WTO</a:t>
            </a:r>
            <a:r>
              <a:rPr lang="en-MY" sz="1400" dirty="0"/>
              <a:t> </a:t>
            </a:r>
          </a:p>
        </p:txBody>
      </p:sp>
    </p:spTree>
    <p:extLst>
      <p:ext uri="{BB962C8B-B14F-4D97-AF65-F5344CB8AC3E}">
        <p14:creationId xmlns:p14="http://schemas.microsoft.com/office/powerpoint/2010/main" val="15870967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E2EA562-E627-C093-FD20-CC75BB1A9DC9}"/>
              </a:ext>
            </a:extLst>
          </p:cNvPr>
          <p:cNvSpPr>
            <a:spLocks noGrp="1"/>
          </p:cNvSpPr>
          <p:nvPr>
            <p:ph type="body" sz="quarter" idx="10"/>
          </p:nvPr>
        </p:nvSpPr>
        <p:spPr>
          <a:xfrm>
            <a:off x="695395" y="5033745"/>
            <a:ext cx="8062799" cy="1158255"/>
          </a:xfrm>
        </p:spPr>
        <p:txBody>
          <a:bodyPr/>
          <a:lstStyle/>
          <a:p>
            <a:r>
              <a:rPr lang="en-MY" dirty="0"/>
              <a:t>www.krinstitute.org</a:t>
            </a:r>
          </a:p>
        </p:txBody>
      </p:sp>
      <p:sp>
        <p:nvSpPr>
          <p:cNvPr id="3" name="Text Placeholder 2">
            <a:extLst>
              <a:ext uri="{FF2B5EF4-FFF2-40B4-BE49-F238E27FC236}">
                <a16:creationId xmlns:a16="http://schemas.microsoft.com/office/drawing/2014/main" id="{DA4DA4CC-E209-5A82-F8DD-A8DE9BFFDBDD}"/>
              </a:ext>
            </a:extLst>
          </p:cNvPr>
          <p:cNvSpPr>
            <a:spLocks noGrp="1"/>
          </p:cNvSpPr>
          <p:nvPr>
            <p:ph type="body" sz="quarter" idx="14"/>
          </p:nvPr>
        </p:nvSpPr>
        <p:spPr/>
        <p:txBody>
          <a:bodyPr/>
          <a:lstStyle/>
          <a:p>
            <a:r>
              <a:rPr lang="en-MY" dirty="0"/>
              <a:t>Thank you</a:t>
            </a:r>
          </a:p>
        </p:txBody>
      </p:sp>
      <p:sp>
        <p:nvSpPr>
          <p:cNvPr id="4" name="Slide Number Placeholder 3">
            <a:extLst>
              <a:ext uri="{FF2B5EF4-FFF2-40B4-BE49-F238E27FC236}">
                <a16:creationId xmlns:a16="http://schemas.microsoft.com/office/drawing/2014/main" id="{48B3ED62-FD02-5916-A46B-9059DCCFDBD3}"/>
              </a:ext>
            </a:extLst>
          </p:cNvPr>
          <p:cNvSpPr>
            <a:spLocks noGrp="1"/>
          </p:cNvSpPr>
          <p:nvPr>
            <p:ph type="sldNum" sz="quarter" idx="4"/>
          </p:nvPr>
        </p:nvSpPr>
        <p:spPr/>
        <p:txBody>
          <a:bodyPr/>
          <a:lstStyle/>
          <a:p>
            <a:fld id="{CF5EA3AF-3B62-440D-8F35-C9BC5FFC2F94}" type="slidenum">
              <a:rPr lang="en-MY" smtClean="0"/>
              <a:pPr/>
              <a:t>48</a:t>
            </a:fld>
            <a:endParaRPr lang="en-MY" dirty="0"/>
          </a:p>
        </p:txBody>
      </p:sp>
    </p:spTree>
    <p:extLst>
      <p:ext uri="{BB962C8B-B14F-4D97-AF65-F5344CB8AC3E}">
        <p14:creationId xmlns:p14="http://schemas.microsoft.com/office/powerpoint/2010/main" val="3436607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B13BD1-AB87-52ED-FC12-E7C9763C41B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3CD96A7-AA86-6014-864B-AB09F2CA6FED}"/>
              </a:ext>
            </a:extLst>
          </p:cNvPr>
          <p:cNvSpPr>
            <a:spLocks noGrp="1"/>
          </p:cNvSpPr>
          <p:nvPr>
            <p:ph type="title"/>
          </p:nvPr>
        </p:nvSpPr>
        <p:spPr>
          <a:xfrm>
            <a:off x="684000" y="434749"/>
            <a:ext cx="10824000" cy="620759"/>
          </a:xfrm>
        </p:spPr>
        <p:txBody>
          <a:bodyPr/>
          <a:lstStyle/>
          <a:p>
            <a:r>
              <a:rPr lang="en-US" dirty="0"/>
              <a:t>EU Climate Leadership?</a:t>
            </a:r>
            <a:endParaRPr lang="en-GB" dirty="0"/>
          </a:p>
        </p:txBody>
      </p:sp>
      <p:sp>
        <p:nvSpPr>
          <p:cNvPr id="4" name="Text Placeholder 3">
            <a:extLst>
              <a:ext uri="{FF2B5EF4-FFF2-40B4-BE49-F238E27FC236}">
                <a16:creationId xmlns:a16="http://schemas.microsoft.com/office/drawing/2014/main" id="{64FA83E2-B221-3F1F-7296-413281D0FFB6}"/>
              </a:ext>
            </a:extLst>
          </p:cNvPr>
          <p:cNvSpPr>
            <a:spLocks noGrp="1"/>
          </p:cNvSpPr>
          <p:nvPr>
            <p:ph type="body" sz="half" idx="15"/>
          </p:nvPr>
        </p:nvSpPr>
        <p:spPr>
          <a:xfrm>
            <a:off x="684000" y="6201352"/>
            <a:ext cx="10452560" cy="396000"/>
          </a:xfrm>
        </p:spPr>
        <p:txBody>
          <a:bodyPr/>
          <a:lstStyle/>
          <a:p>
            <a:r>
              <a:rPr lang="en-GB" dirty="0"/>
              <a:t>Sources: Green (2021); EPRS (2023); Carbon Brief (2024)</a:t>
            </a:r>
          </a:p>
        </p:txBody>
      </p:sp>
      <p:sp>
        <p:nvSpPr>
          <p:cNvPr id="5" name="Slide Number Placeholder 4">
            <a:extLst>
              <a:ext uri="{FF2B5EF4-FFF2-40B4-BE49-F238E27FC236}">
                <a16:creationId xmlns:a16="http://schemas.microsoft.com/office/drawing/2014/main" id="{02171EDE-8928-F4BC-F348-DD0FAA53E515}"/>
              </a:ext>
            </a:extLst>
          </p:cNvPr>
          <p:cNvSpPr>
            <a:spLocks noGrp="1"/>
          </p:cNvSpPr>
          <p:nvPr>
            <p:ph type="sldNum" sz="quarter" idx="4"/>
          </p:nvPr>
        </p:nvSpPr>
        <p:spPr/>
        <p:txBody>
          <a:bodyPr/>
          <a:lstStyle/>
          <a:p>
            <a:fld id="{CF5EA3AF-3B62-440D-8F35-C9BC5FFC2F94}" type="slidenum">
              <a:rPr lang="en-MY" smtClean="0"/>
              <a:pPr/>
              <a:t>5</a:t>
            </a:fld>
            <a:endParaRPr lang="en-MY" dirty="0"/>
          </a:p>
        </p:txBody>
      </p:sp>
      <p:sp>
        <p:nvSpPr>
          <p:cNvPr id="9" name="Text Placeholder 1">
            <a:extLst>
              <a:ext uri="{FF2B5EF4-FFF2-40B4-BE49-F238E27FC236}">
                <a16:creationId xmlns:a16="http://schemas.microsoft.com/office/drawing/2014/main" id="{64A34D8D-646B-BEEB-7B6E-6CA68793D275}"/>
              </a:ext>
            </a:extLst>
          </p:cNvPr>
          <p:cNvSpPr>
            <a:spLocks noGrp="1"/>
          </p:cNvSpPr>
          <p:nvPr>
            <p:ph type="body" sz="quarter" idx="19"/>
          </p:nvPr>
        </p:nvSpPr>
        <p:spPr>
          <a:xfrm>
            <a:off x="684000" y="1304759"/>
            <a:ext cx="4773221" cy="4630924"/>
          </a:xfrm>
        </p:spPr>
        <p:txBody>
          <a:bodyPr/>
          <a:lstStyle/>
          <a:p>
            <a:pPr marL="342900" indent="-342900">
              <a:buFont typeface="Arial" panose="020B0604020202020204" pitchFamily="34" charset="0"/>
              <a:buChar char="•"/>
            </a:pPr>
            <a:r>
              <a:rPr lang="en-MY" sz="2000" dirty="0"/>
              <a:t>The European Union (EU) is the world’s </a:t>
            </a:r>
            <a:r>
              <a:rPr lang="en-MY" sz="2000" b="1" dirty="0"/>
              <a:t>second largest historical carbon dioxide polluter</a:t>
            </a:r>
            <a:r>
              <a:rPr lang="en-MY" sz="2000" dirty="0"/>
              <a:t>. It has recently committed to “climate neutrality” by 2050 and to reduce greenhouse gas emissions by at least 55 per cent by 2030 relative to 1990 levels. </a:t>
            </a:r>
          </a:p>
          <a:p>
            <a:pPr marL="342900" indent="-342900">
              <a:buFont typeface="Arial" panose="020B0604020202020204" pitchFamily="34" charset="0"/>
              <a:buChar char="•"/>
            </a:pPr>
            <a:r>
              <a:rPr lang="en-MY" sz="2000" dirty="0"/>
              <a:t>It reached 32.5% reductions by 2022. </a:t>
            </a:r>
            <a:r>
              <a:rPr lang="en-MY" sz="2000" b="1" dirty="0"/>
              <a:t>Current policies would lead to only 48% reduction by 2030; 60% by 2040; and, 64% by 2050.</a:t>
            </a:r>
            <a:endParaRPr lang="en-MY" sz="2000" dirty="0"/>
          </a:p>
        </p:txBody>
      </p:sp>
      <p:pic>
        <p:nvPicPr>
          <p:cNvPr id="6" name="Picture 5">
            <a:extLst>
              <a:ext uri="{FF2B5EF4-FFF2-40B4-BE49-F238E27FC236}">
                <a16:creationId xmlns:a16="http://schemas.microsoft.com/office/drawing/2014/main" id="{8A466B6A-609A-DCDD-B714-4BC704ABD8A2}"/>
              </a:ext>
            </a:extLst>
          </p:cNvPr>
          <p:cNvPicPr>
            <a:picLocks noChangeAspect="1"/>
          </p:cNvPicPr>
          <p:nvPr/>
        </p:nvPicPr>
        <p:blipFill>
          <a:blip r:embed="rId2"/>
          <a:stretch>
            <a:fillRect/>
          </a:stretch>
        </p:blipFill>
        <p:spPr>
          <a:xfrm>
            <a:off x="5457221" y="1268760"/>
            <a:ext cx="6077262" cy="4743694"/>
          </a:xfrm>
          <a:prstGeom prst="rect">
            <a:avLst/>
          </a:prstGeom>
        </p:spPr>
      </p:pic>
    </p:spTree>
    <p:extLst>
      <p:ext uri="{BB962C8B-B14F-4D97-AF65-F5344CB8AC3E}">
        <p14:creationId xmlns:p14="http://schemas.microsoft.com/office/powerpoint/2010/main" val="7417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6123D94-4C17-C0D9-78B2-E7567E6E921E}"/>
              </a:ext>
            </a:extLst>
          </p:cNvPr>
          <p:cNvSpPr/>
          <p:nvPr/>
        </p:nvSpPr>
        <p:spPr>
          <a:xfrm>
            <a:off x="625301" y="2813013"/>
            <a:ext cx="10631113" cy="3753088"/>
          </a:xfrm>
          <a:prstGeom prst="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Slide Number Placeholder 1">
            <a:extLst>
              <a:ext uri="{FF2B5EF4-FFF2-40B4-BE49-F238E27FC236}">
                <a16:creationId xmlns:a16="http://schemas.microsoft.com/office/drawing/2014/main" id="{39DCD63A-5F4C-4E13-3C8D-D75C197A1B44}"/>
              </a:ext>
            </a:extLst>
          </p:cNvPr>
          <p:cNvSpPr>
            <a:spLocks noGrp="1"/>
          </p:cNvSpPr>
          <p:nvPr>
            <p:ph type="sldNum" sz="quarter" idx="4"/>
          </p:nvPr>
        </p:nvSpPr>
        <p:spPr/>
        <p:txBody>
          <a:bodyPr/>
          <a:lstStyle/>
          <a:p>
            <a:fld id="{CF5EA3AF-3B62-440D-8F35-C9BC5FFC2F94}" type="slidenum">
              <a:rPr lang="en-MY" smtClean="0"/>
              <a:pPr/>
              <a:t>6</a:t>
            </a:fld>
            <a:endParaRPr lang="en-MY" dirty="0"/>
          </a:p>
        </p:txBody>
      </p:sp>
      <p:sp>
        <p:nvSpPr>
          <p:cNvPr id="3" name="Title 2">
            <a:extLst>
              <a:ext uri="{FF2B5EF4-FFF2-40B4-BE49-F238E27FC236}">
                <a16:creationId xmlns:a16="http://schemas.microsoft.com/office/drawing/2014/main" id="{CA8F8C7B-D36C-81D6-D715-C80E4C4E9177}"/>
              </a:ext>
            </a:extLst>
          </p:cNvPr>
          <p:cNvSpPr>
            <a:spLocks noGrp="1"/>
          </p:cNvSpPr>
          <p:nvPr>
            <p:ph type="title"/>
          </p:nvPr>
        </p:nvSpPr>
        <p:spPr/>
        <p:txBody>
          <a:bodyPr/>
          <a:lstStyle/>
          <a:p>
            <a:r>
              <a:rPr lang="en-MY" dirty="0"/>
              <a:t>Unilateral Trade Measures</a:t>
            </a:r>
          </a:p>
        </p:txBody>
      </p:sp>
      <p:sp>
        <p:nvSpPr>
          <p:cNvPr id="5" name="TextBox 4">
            <a:extLst>
              <a:ext uri="{FF2B5EF4-FFF2-40B4-BE49-F238E27FC236}">
                <a16:creationId xmlns:a16="http://schemas.microsoft.com/office/drawing/2014/main" id="{990027C3-EA80-0660-E392-12D00D7798E1}"/>
              </a:ext>
            </a:extLst>
          </p:cNvPr>
          <p:cNvSpPr txBox="1"/>
          <p:nvPr/>
        </p:nvSpPr>
        <p:spPr>
          <a:xfrm>
            <a:off x="745155" y="1196752"/>
            <a:ext cx="10452560" cy="5262979"/>
          </a:xfrm>
          <a:prstGeom prst="rect">
            <a:avLst/>
          </a:prstGeom>
          <a:noFill/>
        </p:spPr>
        <p:txBody>
          <a:bodyPr wrap="square" rtlCol="0">
            <a:spAutoFit/>
          </a:bodyPr>
          <a:lstStyle/>
          <a:p>
            <a:r>
              <a:rPr lang="en-MY" sz="2400" dirty="0"/>
              <a:t>The US has </a:t>
            </a:r>
            <a:r>
              <a:rPr lang="en-MY" sz="2400" b="1" dirty="0"/>
              <a:t>RECIPROCAL TARIFFS</a:t>
            </a:r>
            <a:endParaRPr lang="en-MY" sz="2400" dirty="0"/>
          </a:p>
          <a:p>
            <a:endParaRPr lang="en-MY" sz="2400" dirty="0"/>
          </a:p>
          <a:p>
            <a:r>
              <a:rPr lang="en-MY" sz="2400" dirty="0"/>
              <a:t>													The EU has </a:t>
            </a:r>
            <a:r>
              <a:rPr lang="en-MY" sz="2400" b="1" dirty="0"/>
              <a:t>CBAM</a:t>
            </a:r>
            <a:endParaRPr lang="en-MY" sz="2400" dirty="0"/>
          </a:p>
          <a:p>
            <a:endParaRPr lang="en-MY" sz="2400" dirty="0"/>
          </a:p>
          <a:p>
            <a:endParaRPr lang="en-MY" sz="2400" dirty="0"/>
          </a:p>
          <a:p>
            <a:r>
              <a:rPr lang="en-MY" sz="2400" b="1" dirty="0"/>
              <a:t>RECIPROCAL TARIFFS </a:t>
            </a:r>
            <a:r>
              <a:rPr lang="en-MY" sz="2400" dirty="0"/>
              <a:t>are based on </a:t>
            </a:r>
            <a:r>
              <a:rPr lang="en-MY" sz="2400" b="1" dirty="0">
                <a:solidFill>
                  <a:schemeClr val="accent2"/>
                </a:solidFill>
              </a:rPr>
              <a:t>questionable economic theory </a:t>
            </a:r>
            <a:r>
              <a:rPr lang="en-MY" sz="2400" dirty="0"/>
              <a:t>about </a:t>
            </a:r>
            <a:r>
              <a:rPr lang="en-MY" sz="2400" b="1" dirty="0">
                <a:solidFill>
                  <a:schemeClr val="accent1"/>
                </a:solidFill>
              </a:rPr>
              <a:t>trade deficits and imbalances</a:t>
            </a:r>
            <a:r>
              <a:rPr lang="en-MY" sz="2400" dirty="0"/>
              <a:t>, but they disguise the role of the </a:t>
            </a:r>
            <a:r>
              <a:rPr lang="en-MY" sz="2400" b="1" dirty="0">
                <a:solidFill>
                  <a:schemeClr val="accent1"/>
                </a:solidFill>
              </a:rPr>
              <a:t>exorbitant privilege of the US dollar</a:t>
            </a:r>
            <a:r>
              <a:rPr lang="en-MY" sz="2400" dirty="0"/>
              <a:t> and the </a:t>
            </a:r>
            <a:r>
              <a:rPr lang="en-MY" sz="2400" b="1" dirty="0">
                <a:solidFill>
                  <a:schemeClr val="accent1"/>
                </a:solidFill>
              </a:rPr>
              <a:t>offshoring strategies of US multinational corporations</a:t>
            </a:r>
            <a:r>
              <a:rPr lang="en-MY" sz="2400" dirty="0">
                <a:solidFill>
                  <a:schemeClr val="accent1"/>
                </a:solidFill>
              </a:rPr>
              <a:t>.</a:t>
            </a:r>
            <a:endParaRPr lang="en-MY" sz="2400" b="1" dirty="0">
              <a:solidFill>
                <a:schemeClr val="accent1"/>
              </a:solidFill>
            </a:endParaRPr>
          </a:p>
          <a:p>
            <a:endParaRPr lang="en-MY" sz="2400" dirty="0"/>
          </a:p>
          <a:p>
            <a:r>
              <a:rPr lang="en-MY" sz="2400" b="1" dirty="0"/>
              <a:t>CBAM</a:t>
            </a:r>
            <a:r>
              <a:rPr lang="en-MY" sz="2400" dirty="0"/>
              <a:t> is based on </a:t>
            </a:r>
            <a:r>
              <a:rPr lang="en-MY" sz="2400" b="1" dirty="0">
                <a:solidFill>
                  <a:schemeClr val="accent2"/>
                </a:solidFill>
              </a:rPr>
              <a:t>questionable economic theory</a:t>
            </a:r>
            <a:r>
              <a:rPr lang="en-MY" sz="2400" dirty="0"/>
              <a:t> about </a:t>
            </a:r>
            <a:r>
              <a:rPr lang="en-MY" sz="2400" b="1" dirty="0">
                <a:solidFill>
                  <a:schemeClr val="accent1"/>
                </a:solidFill>
              </a:rPr>
              <a:t>carbon pricing </a:t>
            </a:r>
            <a:r>
              <a:rPr lang="en-MY" sz="2400" dirty="0"/>
              <a:t>and </a:t>
            </a:r>
            <a:r>
              <a:rPr lang="en-MY" sz="2400" b="1" dirty="0">
                <a:solidFill>
                  <a:schemeClr val="accent1"/>
                </a:solidFill>
              </a:rPr>
              <a:t>level playing fields</a:t>
            </a:r>
            <a:r>
              <a:rPr lang="en-MY" sz="2400" dirty="0"/>
              <a:t>, but it disguises the </a:t>
            </a:r>
            <a:r>
              <a:rPr lang="en-MY" sz="2400" b="1" dirty="0">
                <a:solidFill>
                  <a:schemeClr val="accent1"/>
                </a:solidFill>
              </a:rPr>
              <a:t>crisis of competitiveness faced by European industry</a:t>
            </a:r>
            <a:r>
              <a:rPr lang="en-MY" sz="2400" dirty="0"/>
              <a:t> and the </a:t>
            </a:r>
            <a:r>
              <a:rPr lang="en-MY" sz="2400" b="1" dirty="0">
                <a:solidFill>
                  <a:schemeClr val="accent1"/>
                </a:solidFill>
              </a:rPr>
              <a:t>ineffectiveness of European climate policy</a:t>
            </a:r>
            <a:r>
              <a:rPr lang="en-MY" sz="2400" dirty="0"/>
              <a:t>.</a:t>
            </a:r>
          </a:p>
        </p:txBody>
      </p:sp>
    </p:spTree>
    <p:extLst>
      <p:ext uri="{BB962C8B-B14F-4D97-AF65-F5344CB8AC3E}">
        <p14:creationId xmlns:p14="http://schemas.microsoft.com/office/powerpoint/2010/main" val="1377917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7DB493-61DA-1834-917B-2EFC8A1B8AF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C47EBF7-955D-7032-02E5-54770BC061E3}"/>
              </a:ext>
            </a:extLst>
          </p:cNvPr>
          <p:cNvSpPr>
            <a:spLocks noGrp="1"/>
          </p:cNvSpPr>
          <p:nvPr>
            <p:ph type="body" sz="quarter" idx="19"/>
          </p:nvPr>
        </p:nvSpPr>
        <p:spPr/>
        <p:txBody>
          <a:bodyPr vert="horz" lIns="0" tIns="45720" rIns="91440" bIns="45720" rtlCol="0" anchor="t">
            <a:noAutofit/>
          </a:bodyPr>
          <a:lstStyle/>
          <a:p>
            <a:pPr marL="285750" indent="-285750">
              <a:buFont typeface="Arial" panose="020B0604020202020204" pitchFamily="34" charset="0"/>
              <a:buChar char="•"/>
            </a:pPr>
            <a:r>
              <a:rPr lang="en-MY" sz="2400" dirty="0">
                <a:latin typeface="Arial"/>
                <a:cs typeface="Arial"/>
              </a:rPr>
              <a:t>According to the EU, CBAM aims to </a:t>
            </a:r>
            <a:r>
              <a:rPr lang="en-MY" sz="2400" b="1" dirty="0">
                <a:latin typeface="Arial"/>
                <a:cs typeface="Arial"/>
              </a:rPr>
              <a:t>equalise the carbon price </a:t>
            </a:r>
            <a:r>
              <a:rPr lang="en-MY" sz="2400" dirty="0">
                <a:latin typeface="Arial"/>
                <a:cs typeface="Arial"/>
              </a:rPr>
              <a:t>between domestic and foreign products, thereby limiting carbon leakage.</a:t>
            </a:r>
          </a:p>
          <a:p>
            <a:pPr marL="285750" indent="-285750">
              <a:buFont typeface="Arial" panose="020B0604020202020204" pitchFamily="34" charset="0"/>
              <a:buChar char="•"/>
            </a:pPr>
            <a:r>
              <a:rPr lang="en-MY" sz="2400" dirty="0">
                <a:latin typeface="Arial"/>
                <a:cs typeface="Arial"/>
              </a:rPr>
              <a:t>It would affect six sectors: </a:t>
            </a:r>
            <a:r>
              <a:rPr lang="en-MY" sz="2400" b="1" dirty="0">
                <a:latin typeface="Arial"/>
                <a:cs typeface="Arial"/>
              </a:rPr>
              <a:t>cement, iron and steel, aluminium, fertilisers, hydrogen &amp; electricity.</a:t>
            </a:r>
            <a:r>
              <a:rPr lang="en-MY" sz="2400" dirty="0">
                <a:latin typeface="Arial"/>
                <a:cs typeface="Arial"/>
              </a:rPr>
              <a:t> There are concerns that it could later apply to other goods and services or extend to indirect emissions.</a:t>
            </a:r>
          </a:p>
          <a:p>
            <a:pPr marL="285750" indent="-285750">
              <a:buFont typeface="Arial" panose="020B0604020202020204" pitchFamily="34" charset="0"/>
              <a:buChar char="•"/>
            </a:pPr>
            <a:r>
              <a:rPr lang="en-MY" sz="2400" dirty="0">
                <a:latin typeface="Arial"/>
                <a:cs typeface="Arial"/>
              </a:rPr>
              <a:t>The preferred mechanism for pricing carbon at the border would involve surrendering carbon permits equivalent to those issued under the EU emission trading system (ETS). </a:t>
            </a:r>
          </a:p>
          <a:p>
            <a:pPr marL="285750" indent="-285750">
              <a:buFont typeface="Arial" panose="020B0604020202020204" pitchFamily="34" charset="0"/>
              <a:buChar char="•"/>
            </a:pPr>
            <a:r>
              <a:rPr lang="en-MY" sz="2400" dirty="0">
                <a:latin typeface="Arial"/>
                <a:cs typeface="Arial"/>
              </a:rPr>
              <a:t>The amount paid would be equivalent to the difference between the weekly ETS price and the importer’s domestic carbon price (if any). Exemption mechanisms remain unclear.</a:t>
            </a:r>
          </a:p>
        </p:txBody>
      </p:sp>
      <p:sp>
        <p:nvSpPr>
          <p:cNvPr id="3" name="Title 2">
            <a:extLst>
              <a:ext uri="{FF2B5EF4-FFF2-40B4-BE49-F238E27FC236}">
                <a16:creationId xmlns:a16="http://schemas.microsoft.com/office/drawing/2014/main" id="{345BFE1A-338A-61E2-AF36-60332CBAB039}"/>
              </a:ext>
            </a:extLst>
          </p:cNvPr>
          <p:cNvSpPr>
            <a:spLocks noGrp="1"/>
          </p:cNvSpPr>
          <p:nvPr>
            <p:ph type="title"/>
          </p:nvPr>
        </p:nvSpPr>
        <p:spPr/>
        <p:txBody>
          <a:bodyPr/>
          <a:lstStyle/>
          <a:p>
            <a:r>
              <a:rPr lang="en-MY" dirty="0"/>
              <a:t>The Proposed CBAM Mechanism</a:t>
            </a:r>
          </a:p>
        </p:txBody>
      </p:sp>
      <p:sp>
        <p:nvSpPr>
          <p:cNvPr id="4" name="Text Placeholder 3">
            <a:extLst>
              <a:ext uri="{FF2B5EF4-FFF2-40B4-BE49-F238E27FC236}">
                <a16:creationId xmlns:a16="http://schemas.microsoft.com/office/drawing/2014/main" id="{C01AC264-47B2-86E9-5A38-78BCBAAD98A6}"/>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F1E6C140-2883-28CB-40D2-1B253C0D478C}"/>
              </a:ext>
            </a:extLst>
          </p:cNvPr>
          <p:cNvSpPr>
            <a:spLocks noGrp="1"/>
          </p:cNvSpPr>
          <p:nvPr>
            <p:ph type="sldNum" sz="quarter" idx="4"/>
          </p:nvPr>
        </p:nvSpPr>
        <p:spPr/>
        <p:txBody>
          <a:bodyPr/>
          <a:lstStyle/>
          <a:p>
            <a:fld id="{CF5EA3AF-3B62-440D-8F35-C9BC5FFC2F94}" type="slidenum">
              <a:rPr lang="en-MY" smtClean="0"/>
              <a:pPr/>
              <a:t>7</a:t>
            </a:fld>
            <a:endParaRPr lang="en-MY" dirty="0"/>
          </a:p>
        </p:txBody>
      </p:sp>
    </p:spTree>
    <p:extLst>
      <p:ext uri="{BB962C8B-B14F-4D97-AF65-F5344CB8AC3E}">
        <p14:creationId xmlns:p14="http://schemas.microsoft.com/office/powerpoint/2010/main" val="363301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9901C-8E21-82DC-E21F-67A2AD1B2D6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CFFBADF-993B-FD8E-ED41-38F6CC4ACE39}"/>
              </a:ext>
            </a:extLst>
          </p:cNvPr>
          <p:cNvSpPr>
            <a:spLocks noGrp="1"/>
          </p:cNvSpPr>
          <p:nvPr>
            <p:ph type="title"/>
          </p:nvPr>
        </p:nvSpPr>
        <p:spPr>
          <a:xfrm>
            <a:off x="684000" y="434749"/>
            <a:ext cx="10824000" cy="620759"/>
          </a:xfrm>
        </p:spPr>
        <p:txBody>
          <a:bodyPr/>
          <a:lstStyle/>
          <a:p>
            <a:r>
              <a:rPr lang="en-US" dirty="0"/>
              <a:t>CBAM is linked to the EU ETS – ETS is a failure</a:t>
            </a:r>
            <a:endParaRPr lang="en-GB" dirty="0"/>
          </a:p>
        </p:txBody>
      </p:sp>
      <p:sp>
        <p:nvSpPr>
          <p:cNvPr id="4" name="Text Placeholder 3">
            <a:extLst>
              <a:ext uri="{FF2B5EF4-FFF2-40B4-BE49-F238E27FC236}">
                <a16:creationId xmlns:a16="http://schemas.microsoft.com/office/drawing/2014/main" id="{20830879-CC8F-E1D1-1E23-9BC6C91E61FF}"/>
              </a:ext>
            </a:extLst>
          </p:cNvPr>
          <p:cNvSpPr>
            <a:spLocks noGrp="1"/>
          </p:cNvSpPr>
          <p:nvPr>
            <p:ph type="body" sz="half" idx="15"/>
          </p:nvPr>
        </p:nvSpPr>
        <p:spPr/>
        <p:txBody>
          <a:bodyPr/>
          <a:lstStyle/>
          <a:p>
            <a:r>
              <a:rPr lang="en-GB" dirty="0"/>
              <a:t>Sources: Green (2021); EPRS (2023).</a:t>
            </a:r>
          </a:p>
        </p:txBody>
      </p:sp>
      <p:sp>
        <p:nvSpPr>
          <p:cNvPr id="5" name="Slide Number Placeholder 4">
            <a:extLst>
              <a:ext uri="{FF2B5EF4-FFF2-40B4-BE49-F238E27FC236}">
                <a16:creationId xmlns:a16="http://schemas.microsoft.com/office/drawing/2014/main" id="{0483C8AC-944D-DA41-F8BF-D2FB9C1216EB}"/>
              </a:ext>
            </a:extLst>
          </p:cNvPr>
          <p:cNvSpPr>
            <a:spLocks noGrp="1"/>
          </p:cNvSpPr>
          <p:nvPr>
            <p:ph type="sldNum" sz="quarter" idx="4"/>
          </p:nvPr>
        </p:nvSpPr>
        <p:spPr/>
        <p:txBody>
          <a:bodyPr/>
          <a:lstStyle/>
          <a:p>
            <a:fld id="{CF5EA3AF-3B62-440D-8F35-C9BC5FFC2F94}" type="slidenum">
              <a:rPr lang="en-MY" smtClean="0"/>
              <a:pPr/>
              <a:t>8</a:t>
            </a:fld>
            <a:endParaRPr lang="en-MY" dirty="0"/>
          </a:p>
        </p:txBody>
      </p:sp>
      <p:sp>
        <p:nvSpPr>
          <p:cNvPr id="9" name="Text Placeholder 1">
            <a:extLst>
              <a:ext uri="{FF2B5EF4-FFF2-40B4-BE49-F238E27FC236}">
                <a16:creationId xmlns:a16="http://schemas.microsoft.com/office/drawing/2014/main" id="{F4DEF137-1502-4F38-1534-9633F50F290F}"/>
              </a:ext>
            </a:extLst>
          </p:cNvPr>
          <p:cNvSpPr>
            <a:spLocks noGrp="1"/>
          </p:cNvSpPr>
          <p:nvPr>
            <p:ph type="body" sz="quarter" idx="19"/>
          </p:nvPr>
        </p:nvSpPr>
        <p:spPr>
          <a:xfrm>
            <a:off x="684000" y="1304759"/>
            <a:ext cx="10452560" cy="4630924"/>
          </a:xfrm>
        </p:spPr>
        <p:txBody>
          <a:bodyPr/>
          <a:lstStyle/>
          <a:p>
            <a:pPr marL="342900" indent="-342900">
              <a:buFont typeface="Arial" panose="020B0604020202020204" pitchFamily="34" charset="0"/>
              <a:buChar char="•"/>
            </a:pPr>
            <a:r>
              <a:rPr lang="en-MY" sz="3200" dirty="0"/>
              <a:t>The EU has the world’s largest and oldest carbon pricing system, its emissions trading system (ETS). </a:t>
            </a:r>
          </a:p>
          <a:p>
            <a:pPr marL="342900" indent="-342900">
              <a:buFont typeface="Arial" panose="020B0604020202020204" pitchFamily="34" charset="0"/>
              <a:buChar char="•"/>
            </a:pPr>
            <a:r>
              <a:rPr lang="en-MY" sz="3200" dirty="0"/>
              <a:t>The ETS is the EU’s flagship climate policy and the EU intends to use CBAM to promote its version of carbon pricing around the world.</a:t>
            </a:r>
          </a:p>
          <a:p>
            <a:pPr marL="342900" indent="-342900">
              <a:buFont typeface="Arial" panose="020B0604020202020204" pitchFamily="34" charset="0"/>
              <a:buChar char="•"/>
            </a:pPr>
            <a:r>
              <a:rPr lang="en-MY" sz="3200" dirty="0"/>
              <a:t>In its 20 years, the ETS delivered </a:t>
            </a:r>
            <a:r>
              <a:rPr lang="en-MY" sz="3200" b="1" dirty="0"/>
              <a:t>annual emission reductions</a:t>
            </a:r>
            <a:r>
              <a:rPr lang="en-MY" sz="3200" dirty="0"/>
              <a:t> of between </a:t>
            </a:r>
            <a:r>
              <a:rPr lang="en-MY" sz="3200" b="1" dirty="0"/>
              <a:t>0% to 1.5%. -&gt; HEBAT!</a:t>
            </a:r>
          </a:p>
        </p:txBody>
      </p:sp>
    </p:spTree>
    <p:extLst>
      <p:ext uri="{BB962C8B-B14F-4D97-AF65-F5344CB8AC3E}">
        <p14:creationId xmlns:p14="http://schemas.microsoft.com/office/powerpoint/2010/main" val="185128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9F27F-9731-B0C3-E6B8-69B55B18A9A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2EB9E2D-9AA5-580A-5413-4A4B80032668}"/>
              </a:ext>
            </a:extLst>
          </p:cNvPr>
          <p:cNvSpPr>
            <a:spLocks noGrp="1"/>
          </p:cNvSpPr>
          <p:nvPr>
            <p:ph type="body" sz="quarter" idx="19"/>
          </p:nvPr>
        </p:nvSpPr>
        <p:spPr/>
        <p:txBody>
          <a:bodyPr/>
          <a:lstStyle/>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4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The EU ETS only covers sectors representing 45% of EU emissions.</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4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Its </a:t>
            </a:r>
            <a:r>
              <a:rPr kumimoji="0" lang="en-MY" sz="24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carbon price stagnated at very low levels</a:t>
            </a:r>
            <a:r>
              <a:rPr kumimoji="0" lang="en-MY" sz="24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for years due to the disbursement of </a:t>
            </a:r>
            <a:r>
              <a:rPr kumimoji="0" lang="en-MY" sz="24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free pollution allowances to polluting industries</a:t>
            </a:r>
            <a:r>
              <a:rPr kumimoji="0" lang="en-MY" sz="24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These are the same industries covered by CBAM.</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4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According to WWF, </a:t>
            </a:r>
            <a:r>
              <a:rPr kumimoji="0" lang="en-MY" sz="24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53% of ETS emissions</a:t>
            </a:r>
            <a:r>
              <a:rPr kumimoji="0" lang="en-MY" sz="24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between 2013 and 2021 were emitted for </a:t>
            </a:r>
            <a:r>
              <a:rPr kumimoji="0" lang="en-MY" sz="24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free</a:t>
            </a:r>
            <a:r>
              <a:rPr kumimoji="0" lang="en-MY" sz="24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Carbon pricing without a price.</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MY" sz="24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Prices hovered around €6 for many years. Recently, with a tightening of the supply of free allowances, the price rose to around €100 before falling to around €66.</a:t>
            </a:r>
          </a:p>
          <a:p>
            <a:pPr marL="342900" marR="0" lvl="0" indent="-3429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lang="en-MY" sz="2400" b="1" dirty="0">
                <a:solidFill>
                  <a:schemeClr val="accent2"/>
                </a:solidFill>
              </a:rPr>
              <a:t>CBAM is INFLATIONARY, raises prices, LOWERS COMPETITIVENESS</a:t>
            </a:r>
            <a:r>
              <a:rPr lang="en-MY" sz="2400" b="1" dirty="0">
                <a:solidFill>
                  <a:prstClr val="black">
                    <a:lumMod val="75000"/>
                    <a:lumOff val="25000"/>
                  </a:prstClr>
                </a:solidFill>
              </a:rPr>
              <a:t>.</a:t>
            </a:r>
            <a:endParaRPr kumimoji="0" lang="en-MY" sz="24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p:txBody>
      </p:sp>
      <p:sp>
        <p:nvSpPr>
          <p:cNvPr id="3" name="Title 2">
            <a:extLst>
              <a:ext uri="{FF2B5EF4-FFF2-40B4-BE49-F238E27FC236}">
                <a16:creationId xmlns:a16="http://schemas.microsoft.com/office/drawing/2014/main" id="{D780513D-EBFD-CD4D-378A-0CA5C5A510B9}"/>
              </a:ext>
            </a:extLst>
          </p:cNvPr>
          <p:cNvSpPr>
            <a:spLocks noGrp="1"/>
          </p:cNvSpPr>
          <p:nvPr>
            <p:ph type="title"/>
          </p:nvPr>
        </p:nvSpPr>
        <p:spPr/>
        <p:txBody>
          <a:bodyPr/>
          <a:lstStyle/>
          <a:p>
            <a:r>
              <a:rPr lang="en-MY" dirty="0"/>
              <a:t>ETS Limitations</a:t>
            </a:r>
          </a:p>
        </p:txBody>
      </p:sp>
      <p:sp>
        <p:nvSpPr>
          <p:cNvPr id="4" name="Text Placeholder 3">
            <a:extLst>
              <a:ext uri="{FF2B5EF4-FFF2-40B4-BE49-F238E27FC236}">
                <a16:creationId xmlns:a16="http://schemas.microsoft.com/office/drawing/2014/main" id="{300A6C13-87CA-B6C4-E64D-1B1A8B62B8FC}"/>
              </a:ext>
            </a:extLst>
          </p:cNvPr>
          <p:cNvSpPr>
            <a:spLocks noGrp="1"/>
          </p:cNvSpPr>
          <p:nvPr>
            <p:ph type="body" sz="half" idx="15"/>
          </p:nvPr>
        </p:nvSpPr>
        <p:spPr/>
        <p:txBody>
          <a:bodyPr/>
          <a:lstStyle/>
          <a:p>
            <a:endParaRPr lang="en-MY"/>
          </a:p>
        </p:txBody>
      </p:sp>
      <p:sp>
        <p:nvSpPr>
          <p:cNvPr id="5" name="Slide Number Placeholder 4">
            <a:extLst>
              <a:ext uri="{FF2B5EF4-FFF2-40B4-BE49-F238E27FC236}">
                <a16:creationId xmlns:a16="http://schemas.microsoft.com/office/drawing/2014/main" id="{E65CF9A5-2315-95FD-269E-6EE0CB0BB64E}"/>
              </a:ext>
            </a:extLst>
          </p:cNvPr>
          <p:cNvSpPr>
            <a:spLocks noGrp="1"/>
          </p:cNvSpPr>
          <p:nvPr>
            <p:ph type="sldNum" sz="quarter" idx="4"/>
          </p:nvPr>
        </p:nvSpPr>
        <p:spPr/>
        <p:txBody>
          <a:bodyPr/>
          <a:lstStyle/>
          <a:p>
            <a:fld id="{CF5EA3AF-3B62-440D-8F35-C9BC5FFC2F94}" type="slidenum">
              <a:rPr lang="en-MY" smtClean="0"/>
              <a:pPr/>
              <a:t>9</a:t>
            </a:fld>
            <a:endParaRPr lang="en-MY" dirty="0"/>
          </a:p>
        </p:txBody>
      </p:sp>
    </p:spTree>
    <p:extLst>
      <p:ext uri="{BB962C8B-B14F-4D97-AF65-F5344CB8AC3E}">
        <p14:creationId xmlns:p14="http://schemas.microsoft.com/office/powerpoint/2010/main" val="1521435939"/>
      </p:ext>
    </p:extLst>
  </p:cSld>
  <p:clrMapOvr>
    <a:masterClrMapping/>
  </p:clrMapOvr>
</p:sld>
</file>

<file path=ppt/theme/theme1.xml><?xml version="1.0" encoding="utf-8"?>
<a:theme xmlns:a="http://schemas.openxmlformats.org/drawingml/2006/main" name="KRI Theme">
  <a:themeElements>
    <a:clrScheme name="KRI">
      <a:dk1>
        <a:sysClr val="windowText" lastClr="000000"/>
      </a:dk1>
      <a:lt1>
        <a:sysClr val="window" lastClr="FFFFFF"/>
      </a:lt1>
      <a:dk2>
        <a:srgbClr val="44546A"/>
      </a:dk2>
      <a:lt2>
        <a:srgbClr val="E7E6E6"/>
      </a:lt2>
      <a:accent1>
        <a:srgbClr val="004876"/>
      </a:accent1>
      <a:accent2>
        <a:srgbClr val="FF671B"/>
      </a:accent2>
      <a:accent3>
        <a:srgbClr val="555759"/>
      </a:accent3>
      <a:accent4>
        <a:srgbClr val="FFC000"/>
      </a:accent4>
      <a:accent5>
        <a:srgbClr val="8FAAE5"/>
      </a:accent5>
      <a:accent6>
        <a:srgbClr val="D34600"/>
      </a:accent6>
      <a:hlink>
        <a:srgbClr val="004876"/>
      </a:hlink>
      <a:folHlink>
        <a:srgbClr val="FF671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e44de8b-a222-4f75-a299-7667fa0d186f" xsi:nil="true"/>
    <lcf76f155ced4ddcb4097134ff3c332f xmlns="e1c3bf3d-9298-4d97-8698-5d8e56acd48b">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11B8790-1310-4CE7-ACFE-85B64A9E77A9}">
  <ds:schemaRef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c8b1d628-7727-42ef-905f-45a6f6dece6a"/>
    <ds:schemaRef ds:uri="http://purl.org/dc/terms/"/>
    <ds:schemaRef ds:uri="http://schemas.microsoft.com/office/2006/documentManagement/types"/>
    <ds:schemaRef ds:uri="7cf65daa-7451-49d0-a896-b975982fdcd2"/>
    <ds:schemaRef ds:uri="http://www.w3.org/XML/1998/namespace"/>
    <ds:schemaRef ds:uri="http://purl.org/dc/dcmitype/"/>
  </ds:schemaRefs>
</ds:datastoreItem>
</file>

<file path=customXml/itemProps2.xml><?xml version="1.0" encoding="utf-8"?>
<ds:datastoreItem xmlns:ds="http://schemas.openxmlformats.org/officeDocument/2006/customXml" ds:itemID="{BBF1C648-0354-43E9-9E56-3FC42385F1DB}"/>
</file>

<file path=customXml/itemProps3.xml><?xml version="1.0" encoding="utf-8"?>
<ds:datastoreItem xmlns:ds="http://schemas.openxmlformats.org/officeDocument/2006/customXml" ds:itemID="{8F77BA52-D671-47B5-BCBF-2B71727A061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24021</TotalTime>
  <Words>5313</Words>
  <Application>Microsoft Office PowerPoint</Application>
  <PresentationFormat>Widescreen</PresentationFormat>
  <Paragraphs>354</Paragraphs>
  <Slides>48</Slides>
  <Notes>1</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48</vt:i4>
      </vt:variant>
    </vt:vector>
  </HeadingPairs>
  <TitlesOfParts>
    <vt:vector size="56" baseType="lpstr">
      <vt:lpstr>Arial</vt:lpstr>
      <vt:lpstr>Calibri</vt:lpstr>
      <vt:lpstr>Cambria</vt:lpstr>
      <vt:lpstr>Garamond</vt:lpstr>
      <vt:lpstr>Georgia</vt:lpstr>
      <vt:lpstr>Georgia</vt:lpstr>
      <vt:lpstr>Times New Roman</vt:lpstr>
      <vt:lpstr>KRI Theme</vt:lpstr>
      <vt:lpstr>The EU’s Carbon Border Adjustment Mechanism (CBAM): Polluter gets Paid, Rentier Subsidies  Korupsi Kolusi Kronisme ala Europe</vt:lpstr>
      <vt:lpstr>The EU Carbon Border Adjustment Mechanism (CBAM)</vt:lpstr>
      <vt:lpstr>Small share of emissions, significant transition costs</vt:lpstr>
      <vt:lpstr>Total fossil fuel emissions and remaining carbon budget, 1850 – 2022 (GtCO2e)</vt:lpstr>
      <vt:lpstr>EU Climate Leadership?</vt:lpstr>
      <vt:lpstr>Unilateral Trade Measures</vt:lpstr>
      <vt:lpstr>The Proposed CBAM Mechanism</vt:lpstr>
      <vt:lpstr>CBAM is linked to the EU ETS – ETS is a failure</vt:lpstr>
      <vt:lpstr>ETS Limitations</vt:lpstr>
      <vt:lpstr>The scandal at the heart of the ETS</vt:lpstr>
      <vt:lpstr>ETS subsidies</vt:lpstr>
      <vt:lpstr>2. UNCTAD Study</vt:lpstr>
      <vt:lpstr>Malaysia trade exposure to CBAM</vt:lpstr>
      <vt:lpstr>Potential Areas of WTO Violation</vt:lpstr>
      <vt:lpstr>Potential Policy Responses to CBAM </vt:lpstr>
      <vt:lpstr>PowerPoint Presentation</vt:lpstr>
      <vt:lpstr>PowerPoint Presentation</vt:lpstr>
      <vt:lpstr>Differentiated Responsibilities for causing climate change</vt:lpstr>
      <vt:lpstr>UNFCCC prohibits disguised trade restrictions</vt:lpstr>
      <vt:lpstr>EU Climate Leadership?</vt:lpstr>
      <vt:lpstr>Climate transition</vt:lpstr>
      <vt:lpstr>The EU Carbon Border Adjustment Mechanism (CBAM)</vt:lpstr>
      <vt:lpstr>CBAM is linked to the EU ETS – ETS is a failure</vt:lpstr>
      <vt:lpstr>Raising ambition?</vt:lpstr>
      <vt:lpstr>ETS Limitations</vt:lpstr>
      <vt:lpstr>The scandal at the heart of the ETS</vt:lpstr>
      <vt:lpstr>ETS subsidies</vt:lpstr>
      <vt:lpstr>The Proposed CBAM Mechanism</vt:lpstr>
      <vt:lpstr>Does Carbon Leakage exist?</vt:lpstr>
      <vt:lpstr>Reforming free pollution allowances?</vt:lpstr>
      <vt:lpstr>“Carbon leakage” – Pollution havens revisited</vt:lpstr>
      <vt:lpstr>EU ‘level playing field’ is tilted</vt:lpstr>
      <vt:lpstr>Remaining carbon budget – human cumulative emissions, 2022</vt:lpstr>
      <vt:lpstr>CBAM: Part of the protectionist toolbox</vt:lpstr>
      <vt:lpstr>PowerPoint Presentation</vt:lpstr>
      <vt:lpstr>1. Commonwealth Secretariat Study</vt:lpstr>
      <vt:lpstr>2. UNCTAD Study</vt:lpstr>
      <vt:lpstr>Malaysia trade exposure to CBAM</vt:lpstr>
      <vt:lpstr>WTO Concerns</vt:lpstr>
      <vt:lpstr>Potential Areas of WTO Violation</vt:lpstr>
      <vt:lpstr>Is the WTO at systemic risk from BCAs?</vt:lpstr>
      <vt:lpstr>Potential challenges at the WTO</vt:lpstr>
      <vt:lpstr>Potential Policy Responses to CBAM </vt:lpstr>
      <vt:lpstr>PowerPoint Presentation</vt:lpstr>
      <vt:lpstr>Carbon Prices v Subsidies</vt:lpstr>
      <vt:lpstr>DUPLO v LEGO Policy Toolbox</vt:lpstr>
      <vt:lpstr>Marginal v Mainstream Policies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2021 (Widescreen)</dc:title>
  <dc:creator>Khazanah Research Institute</dc:creator>
  <cp:lastModifiedBy>Yin Shao Loong</cp:lastModifiedBy>
  <cp:revision>254</cp:revision>
  <dcterms:created xsi:type="dcterms:W3CDTF">2019-10-17T04:04:18Z</dcterms:created>
  <dcterms:modified xsi:type="dcterms:W3CDTF">2026-02-11T03:05:54Z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y fmtid="{D5CDD505-2E9C-101B-9397-08002B2CF9AE}" pid="3" name="Department/Unit">
    <vt:lpwstr>91;#Research|d235e410-9d19-49f6-b2d8-c0fa1d93f197</vt:lpwstr>
  </property>
  <property fmtid="{D5CDD505-2E9C-101B-9397-08002B2CF9AE}" pid="4" name="Projects">
    <vt:lpwstr>136;#Administrative|0f02038e-46a9-46f8-be1c-5a4374dcf4b1</vt:lpwstr>
  </property>
  <property fmtid="{D5CDD505-2E9C-101B-9397-08002B2CF9AE}" pid="5" name="Year2">
    <vt:lpwstr>134;#2021|f65baae0-7dc5-47d2-9b7a-dfee5cb0b166</vt:lpwstr>
  </property>
  <property fmtid="{D5CDD505-2E9C-101B-9397-08002B2CF9AE}" pid="6" name="Scope">
    <vt:lpwstr/>
  </property>
  <property fmtid="{D5CDD505-2E9C-101B-9397-08002B2CF9AE}" pid="7" name="gd4b9c7093764b8593ea9a385a8934f8">
    <vt:lpwstr/>
  </property>
  <property fmtid="{D5CDD505-2E9C-101B-9397-08002B2CF9AE}" pid="8" name="Document Type">
    <vt:lpwstr>88;#Template|90f691cc-c889-4bf5-9bba-d343157c12e3</vt:lpwstr>
  </property>
  <property fmtid="{D5CDD505-2E9C-101B-9397-08002B2CF9AE}" pid="9" name="Year">
    <vt:lpwstr>2021</vt:lpwstr>
  </property>
  <property fmtid="{D5CDD505-2E9C-101B-9397-08002B2CF9AE}" pid="10" name="MediaServiceImageTags">
    <vt:lpwstr/>
  </property>
</Properties>
</file>