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charts/colors1.xml" ContentType="application/vnd.ms-office.chartcolorstyl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300" r:id="rId3"/>
    <p:sldId id="298" r:id="rId4"/>
    <p:sldId id="301" r:id="rId5"/>
    <p:sldId id="302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0" roundtripDataSignature="AMtx7mjupoI5a2EYmDI30Ljkmk+Xd3Qn5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9DAD070-65C5-4573-8390-B2525A7AC00A}">
  <a:tblStyle styleId="{19DAD070-65C5-4573-8390-B2525A7AC00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6" autoAdjust="0"/>
    <p:restoredTop sz="90850" autoAdjust="0"/>
  </p:normalViewPr>
  <p:slideViewPr>
    <p:cSldViewPr snapToGrid="0">
      <p:cViewPr varScale="1">
        <p:scale>
          <a:sx n="75" d="100"/>
          <a:sy n="75" d="100"/>
        </p:scale>
        <p:origin x="97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36" Type="http://schemas.openxmlformats.org/officeDocument/2006/relationships/customXml" Target="../customXml/item2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30" Type="http://customschemas.google.com/relationships/presentationmetadata" Target="metadata"/><Relationship Id="rId35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81-486A-A857-94F7F331D4D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81-486A-A857-94F7F331D4D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81-486A-A857-94F7F331D4D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81-486A-A857-94F7F331D4D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B81-486A-A857-94F7F331D4D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B81-486A-A857-94F7F331D4D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B81-486A-A857-94F7F331D4D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ln>
                      <a:noFill/>
                    </a:ln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Sheet1!$L$26:$L$32</c:f>
              <c:strCache>
                <c:ptCount val="7"/>
                <c:pt idx="0">
                  <c:v>Grants</c:v>
                </c:pt>
                <c:pt idx="1">
                  <c:v>Highly Concessional</c:v>
                </c:pt>
                <c:pt idx="2">
                  <c:v>Concessional Loan</c:v>
                </c:pt>
                <c:pt idx="3">
                  <c:v>Policy Loans</c:v>
                </c:pt>
                <c:pt idx="4">
                  <c:v>Commercial debt &amp;equity</c:v>
                </c:pt>
                <c:pt idx="5">
                  <c:v>Guarantees</c:v>
                </c:pt>
                <c:pt idx="6">
                  <c:v>Export credits</c:v>
                </c:pt>
              </c:strCache>
            </c:strRef>
          </c:cat>
          <c:val>
            <c:numRef>
              <c:f>Sheet1!$M$26:$M$32</c:f>
              <c:numCache>
                <c:formatCode>0.0</c:formatCode>
                <c:ptCount val="7"/>
                <c:pt idx="0">
                  <c:v>6.2267861044352193</c:v>
                </c:pt>
                <c:pt idx="1">
                  <c:v>3.2772558444395896</c:v>
                </c:pt>
                <c:pt idx="2">
                  <c:v>26.516641176898986</c:v>
                </c:pt>
                <c:pt idx="3">
                  <c:v>25.861190008011071</c:v>
                </c:pt>
                <c:pt idx="4">
                  <c:v>14.886024324521157</c:v>
                </c:pt>
                <c:pt idx="5">
                  <c:v>9.4676279950477014</c:v>
                </c:pt>
                <c:pt idx="6">
                  <c:v>13.764474546646275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B81-486A-A857-94F7F331D4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>
          <a:extLst>
            <a:ext uri="{FF2B5EF4-FFF2-40B4-BE49-F238E27FC236}">
              <a16:creationId xmlns:a16="http://schemas.microsoft.com/office/drawing/2014/main" id="{A9D379D6-9C6E-B7BE-B7D6-3B29EF984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4454fa719_4_9:notes">
            <a:extLst>
              <a:ext uri="{FF2B5EF4-FFF2-40B4-BE49-F238E27FC236}">
                <a16:creationId xmlns:a16="http://schemas.microsoft.com/office/drawing/2014/main" id="{59464837-E8C9-A174-98D9-844CE1ECD4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b4454fa719_4_9:notes">
            <a:extLst>
              <a:ext uri="{FF2B5EF4-FFF2-40B4-BE49-F238E27FC236}">
                <a16:creationId xmlns:a16="http://schemas.microsoft.com/office/drawing/2014/main" id="{2A12D25F-10CE-E706-53E2-195E588FD40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2b4454fa719_4_9:notes">
            <a:extLst>
              <a:ext uri="{FF2B5EF4-FFF2-40B4-BE49-F238E27FC236}">
                <a16:creationId xmlns:a16="http://schemas.microsoft.com/office/drawing/2014/main" id="{D778C7F4-0CC3-B606-A7B1-119D44B540F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712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2b50cc69c1a_0_148"/>
          <p:cNvSpPr txBox="1">
            <a:spLocks noGrp="1"/>
          </p:cNvSpPr>
          <p:nvPr>
            <p:ph type="ctrTitle"/>
          </p:nvPr>
        </p:nvSpPr>
        <p:spPr>
          <a:xfrm>
            <a:off x="4428333" y="992767"/>
            <a:ext cx="75999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15" name="Google Shape;15;g2b50cc69c1a_0_148"/>
          <p:cNvSpPr txBox="1">
            <a:spLocks noGrp="1"/>
          </p:cNvSpPr>
          <p:nvPr>
            <p:ph type="subTitle" idx="1"/>
          </p:nvPr>
        </p:nvSpPr>
        <p:spPr>
          <a:xfrm>
            <a:off x="4428333" y="3778833"/>
            <a:ext cx="7347900" cy="105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2b50cc69c1a_0_182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9" name="Google Shape;49;g2b50cc69c1a_0_182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g2b50cc69c1a_0_18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b50cc69c1a_0_1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3a">
  <p:cSld name="cover 3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b50cc69c1a_0_188"/>
          <p:cNvSpPr txBox="1">
            <a:spLocks noGrp="1"/>
          </p:cNvSpPr>
          <p:nvPr>
            <p:ph type="ctrTitle"/>
          </p:nvPr>
        </p:nvSpPr>
        <p:spPr>
          <a:xfrm>
            <a:off x="1793631" y="738553"/>
            <a:ext cx="9144000" cy="19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Arial"/>
              <a:buNone/>
              <a:defRPr sz="5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g2b50cc69c1a_0_188"/>
          <p:cNvSpPr txBox="1">
            <a:spLocks noGrp="1"/>
          </p:cNvSpPr>
          <p:nvPr>
            <p:ph type="subTitle" idx="1"/>
          </p:nvPr>
        </p:nvSpPr>
        <p:spPr>
          <a:xfrm>
            <a:off x="1793631" y="2739611"/>
            <a:ext cx="9144000" cy="4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g2b50cc69c1a_0_188"/>
          <p:cNvSpPr txBox="1">
            <a:spLocks noGrp="1"/>
          </p:cNvSpPr>
          <p:nvPr>
            <p:ph type="body" idx="2"/>
          </p:nvPr>
        </p:nvSpPr>
        <p:spPr>
          <a:xfrm>
            <a:off x="1793632" y="4140125"/>
            <a:ext cx="914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g2b50cc69c1a_0_188"/>
          <p:cNvSpPr txBox="1">
            <a:spLocks noGrp="1"/>
          </p:cNvSpPr>
          <p:nvPr>
            <p:ph type="body" idx="3"/>
          </p:nvPr>
        </p:nvSpPr>
        <p:spPr>
          <a:xfrm>
            <a:off x="1793631" y="3251642"/>
            <a:ext cx="9144000" cy="4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g2b50cc69c1a_0_188"/>
          <p:cNvSpPr txBox="1">
            <a:spLocks noGrp="1"/>
          </p:cNvSpPr>
          <p:nvPr>
            <p:ph type="body" idx="4"/>
          </p:nvPr>
        </p:nvSpPr>
        <p:spPr>
          <a:xfrm>
            <a:off x="6964120" y="4528771"/>
            <a:ext cx="3973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b50cc69c1a_0_20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g2b50cc69c1a_0_20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g2b50cc69c1a_0_20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g2b50cc69c1a_0_20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2b50cc69c1a_0_20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g2b50cc69c1a_0_20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2b50cc69c1a_0_151"/>
          <p:cNvSpPr txBox="1">
            <a:spLocks noGrp="1"/>
          </p:cNvSpPr>
          <p:nvPr>
            <p:ph type="title"/>
          </p:nvPr>
        </p:nvSpPr>
        <p:spPr>
          <a:xfrm>
            <a:off x="231100" y="300733"/>
            <a:ext cx="11673600" cy="636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8" name="Google Shape;18;g2b50cc69c1a_0_1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2b50cc69c1a_0_154"/>
          <p:cNvSpPr txBox="1">
            <a:spLocks noGrp="1"/>
          </p:cNvSpPr>
          <p:nvPr>
            <p:ph type="title"/>
          </p:nvPr>
        </p:nvSpPr>
        <p:spPr>
          <a:xfrm>
            <a:off x="212367" y="262333"/>
            <a:ext cx="11564100" cy="674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g2b50cc69c1a_0_154"/>
          <p:cNvSpPr txBox="1">
            <a:spLocks noGrp="1"/>
          </p:cNvSpPr>
          <p:nvPr>
            <p:ph type="body" idx="1"/>
          </p:nvPr>
        </p:nvSpPr>
        <p:spPr>
          <a:xfrm>
            <a:off x="212367" y="1723867"/>
            <a:ext cx="11729700" cy="4160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>
                <a:solidFill>
                  <a:schemeClr val="dk2"/>
                </a:solidFill>
              </a:defRPr>
            </a:lvl1pPr>
            <a:lvl2pPr marL="914400" lvl="1" indent="-34925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>
                <a:solidFill>
                  <a:schemeClr val="dk2"/>
                </a:solidFill>
              </a:defRPr>
            </a:lvl2pPr>
            <a:lvl3pPr marL="1371600" lvl="2" indent="-34925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>
                <a:solidFill>
                  <a:schemeClr val="dk2"/>
                </a:solidFill>
              </a:defRPr>
            </a:lvl3pPr>
            <a:lvl4pPr marL="1828800" lvl="3" indent="-34925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>
                <a:solidFill>
                  <a:schemeClr val="dk2"/>
                </a:solidFill>
              </a:defRPr>
            </a:lvl4pPr>
            <a:lvl5pPr marL="2286000" lvl="4" indent="-34925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>
                <a:solidFill>
                  <a:schemeClr val="dk2"/>
                </a:solidFill>
              </a:defRPr>
            </a:lvl5pPr>
            <a:lvl6pPr marL="2743200" lvl="5" indent="-34925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>
                <a:solidFill>
                  <a:schemeClr val="dk2"/>
                </a:solidFill>
              </a:defRPr>
            </a:lvl6pPr>
            <a:lvl7pPr marL="3200400" lvl="6" indent="-34925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>
                <a:solidFill>
                  <a:schemeClr val="dk2"/>
                </a:solidFill>
              </a:defRPr>
            </a:lvl7pPr>
            <a:lvl8pPr marL="3657600" lvl="7" indent="-34925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>
                <a:solidFill>
                  <a:schemeClr val="dk2"/>
                </a:solidFill>
              </a:defRPr>
            </a:lvl8pPr>
            <a:lvl9pPr marL="4114800" lvl="8" indent="-34925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g2b50cc69c1a_0_154"/>
          <p:cNvSpPr txBox="1">
            <a:spLocks noGrp="1"/>
          </p:cNvSpPr>
          <p:nvPr>
            <p:ph type="sldNum" idx="12"/>
          </p:nvPr>
        </p:nvSpPr>
        <p:spPr>
          <a:xfrm>
            <a:off x="7557533" y="6225533"/>
            <a:ext cx="1218000" cy="524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rtl="0">
              <a:buNone/>
              <a:def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buNone/>
              <a:def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buNone/>
              <a:def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buNone/>
              <a:def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buNone/>
              <a:def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buNone/>
              <a:def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buNone/>
              <a:def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buNone/>
              <a:def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buNone/>
              <a:def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  <a:fld id="{00000000-1234-1234-1234-123412341234}" type="slidenum">
              <a:rPr lang="en-US"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2b50cc69c1a_0_15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g2b50cc69c1a_0_15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6" name="Google Shape;26;g2b50cc69c1a_0_158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7" name="Google Shape;27;g2b50cc69c1a_0_1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2b50cc69c1a_0_16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g2b50cc69c1a_0_16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2b50cc69c1a_0_166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33" name="Google Shape;33;g2b50cc69c1a_0_166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2b50cc69c1a_0_1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2b50cc69c1a_0_170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37" name="Google Shape;37;g2b50cc69c1a_0_1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2b50cc69c1a_0_1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g2b50cc69c1a_0_1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41" name="Google Shape;41;g2b50cc69c1a_0_1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2" name="Google Shape;42;g2b50cc69c1a_0_1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g2b50cc69c1a_0_1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2b50cc69c1a_0_179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46" name="Google Shape;46;g2b50cc69c1a_0_17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2b50cc69c1a_0_14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None/>
              <a:defRPr sz="23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g2b50cc69c1a_0_14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○"/>
              <a:defRPr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■"/>
              <a:defRPr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  <a:defRPr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○"/>
              <a:defRPr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■"/>
              <a:defRPr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  <a:defRPr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○"/>
              <a:defRPr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■"/>
              <a:defRPr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g2b50cc69c1a_0_14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 rtl="0">
              <a:buNone/>
              <a:defRPr sz="1300">
                <a:solidFill>
                  <a:schemeClr val="dk1"/>
                </a:solidFill>
              </a:defRPr>
            </a:lvl1pPr>
            <a:lvl2pPr lvl="1" algn="r" rtl="0">
              <a:buNone/>
              <a:defRPr sz="1300">
                <a:solidFill>
                  <a:schemeClr val="dk1"/>
                </a:solidFill>
              </a:defRPr>
            </a:lvl2pPr>
            <a:lvl3pPr lvl="2" algn="r" rtl="0">
              <a:buNone/>
              <a:defRPr sz="1300">
                <a:solidFill>
                  <a:schemeClr val="dk1"/>
                </a:solidFill>
              </a:defRPr>
            </a:lvl3pPr>
            <a:lvl4pPr lvl="3" algn="r" rtl="0">
              <a:buNone/>
              <a:defRPr sz="1300">
                <a:solidFill>
                  <a:schemeClr val="dk1"/>
                </a:solidFill>
              </a:defRPr>
            </a:lvl4pPr>
            <a:lvl5pPr lvl="4" algn="r" rtl="0">
              <a:buNone/>
              <a:defRPr sz="1300">
                <a:solidFill>
                  <a:schemeClr val="dk1"/>
                </a:solidFill>
              </a:defRPr>
            </a:lvl5pPr>
            <a:lvl6pPr lvl="5" algn="r" rtl="0">
              <a:buNone/>
              <a:defRPr sz="1300">
                <a:solidFill>
                  <a:schemeClr val="dk1"/>
                </a:solidFill>
              </a:defRPr>
            </a:lvl6pPr>
            <a:lvl7pPr lvl="6" algn="r" rtl="0">
              <a:buNone/>
              <a:defRPr sz="1300">
                <a:solidFill>
                  <a:schemeClr val="dk1"/>
                </a:solidFill>
              </a:defRPr>
            </a:lvl7pPr>
            <a:lvl8pPr lvl="7" algn="r" rtl="0">
              <a:buNone/>
              <a:defRPr sz="1300">
                <a:solidFill>
                  <a:schemeClr val="dk1"/>
                </a:solidFill>
              </a:defRPr>
            </a:lvl8pPr>
            <a:lvl9pPr lvl="8" algn="r" rtl="0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4428333" y="992767"/>
            <a:ext cx="75999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37678"/>
              <a:buFont typeface="Arial"/>
              <a:buNone/>
            </a:pPr>
            <a:r>
              <a:rPr lang="en-US" sz="5000" dirty="0">
                <a:latin typeface="Arial"/>
                <a:ea typeface="Arial"/>
                <a:cs typeface="Arial"/>
                <a:sym typeface="Arial"/>
              </a:rPr>
              <a:t>JETP  – South Africa Perspective</a:t>
            </a:r>
            <a:endParaRPr sz="5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>
            <a:spLocks noGrp="1"/>
          </p:cNvSpPr>
          <p:nvPr>
            <p:ph type="subTitle" idx="1"/>
          </p:nvPr>
        </p:nvSpPr>
        <p:spPr>
          <a:xfrm>
            <a:off x="4428325" y="3855020"/>
            <a:ext cx="7347900" cy="1696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BF776-9161-E750-0891-8F5FECED7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E7080-45D2-F580-EC29-10351CD14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 JETP OPERATES WITHIN A RISK-BASED MACROECONOMIC FRAMEWORK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C3D79-5F4F-B77B-FE29-6AF2D911AE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367" y="1236187"/>
            <a:ext cx="11491953" cy="4910613"/>
          </a:xfrm>
        </p:spPr>
        <p:txBody>
          <a:bodyPr/>
          <a:lstStyle/>
          <a:p>
            <a:r>
              <a:rPr lang="en-US" dirty="0"/>
              <a:t>Three conservatism of SA Macroeconomic framework</a:t>
            </a:r>
          </a:p>
          <a:p>
            <a:pPr lvl="1"/>
            <a:r>
              <a:rPr lang="en-US" dirty="0"/>
              <a:t>Fiscal Conservatism</a:t>
            </a:r>
          </a:p>
          <a:p>
            <a:pPr lvl="1"/>
            <a:r>
              <a:rPr lang="en-US" dirty="0"/>
              <a:t>Monetary Conservatism</a:t>
            </a:r>
          </a:p>
          <a:p>
            <a:pPr lvl="1"/>
            <a:r>
              <a:rPr lang="en-US" dirty="0"/>
              <a:t>Industrial Policy Conservatism</a:t>
            </a:r>
          </a:p>
          <a:p>
            <a:pPr lvl="1"/>
            <a:endParaRPr lang="en-US" dirty="0"/>
          </a:p>
          <a:p>
            <a:r>
              <a:rPr lang="en-US" dirty="0" err="1"/>
              <a:t>Operationalised</a:t>
            </a:r>
            <a:r>
              <a:rPr lang="en-US" dirty="0"/>
              <a:t> by </a:t>
            </a:r>
          </a:p>
          <a:p>
            <a:pPr lvl="1"/>
            <a:r>
              <a:rPr lang="en-US" dirty="0"/>
              <a:t>De-risking private finance</a:t>
            </a:r>
          </a:p>
          <a:p>
            <a:pPr lvl="1"/>
            <a:r>
              <a:rPr lang="en-US" dirty="0"/>
              <a:t>Innovative finance instrument – blended finance &amp; public private partnerships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688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>
          <a:extLst>
            <a:ext uri="{FF2B5EF4-FFF2-40B4-BE49-F238E27FC236}">
              <a16:creationId xmlns:a16="http://schemas.microsoft.com/office/drawing/2014/main" id="{88CD9C9C-7E39-B6BD-287D-B5C046865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b4454fa719_4_9">
            <a:extLst>
              <a:ext uri="{FF2B5EF4-FFF2-40B4-BE49-F238E27FC236}">
                <a16:creationId xmlns:a16="http://schemas.microsoft.com/office/drawing/2014/main" id="{5B4E7B3F-6524-C179-4B6F-A4F962A15E2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2367" y="262333"/>
            <a:ext cx="11564100" cy="674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dirty="0">
                <a:latin typeface="Arial"/>
                <a:ea typeface="Arial"/>
                <a:cs typeface="Arial"/>
                <a:sym typeface="Arial"/>
              </a:rPr>
              <a:t>Just Energy Transition Financing Mechanism: Financing status – USD 13.73 BN</a:t>
            </a:r>
            <a:endParaRPr sz="2500" b="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2b4454fa719_4_9">
            <a:extLst>
              <a:ext uri="{FF2B5EF4-FFF2-40B4-BE49-F238E27FC236}">
                <a16:creationId xmlns:a16="http://schemas.microsoft.com/office/drawing/2014/main" id="{8CB7BB09-0819-936D-3248-D303EC8971E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22560" y="726622"/>
            <a:ext cx="11454397" cy="392822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 fontScale="85000" lnSpcReduction="20000"/>
          </a:bodyPr>
          <a:lstStyle/>
          <a:p>
            <a:pPr marL="76200" indent="0">
              <a:buNone/>
            </a:pPr>
            <a:endParaRPr lang="en-US" sz="2200" dirty="0"/>
          </a:p>
          <a:p>
            <a:pPr marL="76200" indent="0">
              <a:buNone/>
            </a:pPr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pPr marL="76200" indent="0">
              <a:buNone/>
            </a:pPr>
            <a:br>
              <a:rPr lang="en-US" sz="2200" dirty="0"/>
            </a:br>
            <a:endParaRPr lang="en-US" sz="2200" dirty="0"/>
          </a:p>
          <a:p>
            <a:pPr marL="76200" indent="0">
              <a:buNone/>
            </a:pPr>
            <a:endParaRPr lang="en-US" sz="2200" dirty="0"/>
          </a:p>
          <a:p>
            <a:endParaRPr lang="en-US" sz="2200" dirty="0"/>
          </a:p>
          <a:p>
            <a:endParaRPr lang="en-US" dirty="0"/>
          </a:p>
          <a:p>
            <a:endParaRPr lang="en-US" dirty="0"/>
          </a:p>
          <a:p>
            <a:pPr marL="76200" indent="0">
              <a:buNone/>
            </a:pPr>
            <a:br>
              <a:rPr lang="en-US" dirty="0"/>
            </a:br>
            <a:endParaRPr lang="en-ZA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A068293-48BF-095B-7674-46B11FB482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42540"/>
              </p:ext>
            </p:extLst>
          </p:nvPr>
        </p:nvGraphicFramePr>
        <p:xfrm>
          <a:off x="453991" y="1107440"/>
          <a:ext cx="8385209" cy="5383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2714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5ABFC-AE2A-F62C-D60D-DBF404470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49762-C446-CE54-FFE2-A8AB1E0A2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Submission to PCC in March 2023 JET-IP Cannot Meet Target of R1.3 trillion  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D8C51-D855-1A94-40A5-F514049B0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367" y="1236187"/>
            <a:ext cx="11491953" cy="49106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Blended finance + PPP + regulatory reform = R1.3 trillion in 3 years but only USD 13.3 BN has been pledged thus far</a:t>
            </a:r>
          </a:p>
          <a:p>
            <a:r>
              <a:rPr lang="en-US" dirty="0"/>
              <a:t>Risk-based macroeconomic frameworks systematically under estimate the structural impediments to appropriate resource allocation. </a:t>
            </a:r>
          </a:p>
          <a:p>
            <a:pPr lvl="1" fontAlgn="base"/>
            <a:r>
              <a:rPr lang="en-US" dirty="0"/>
              <a:t>Financing is mostly allocated towards established and well-</a:t>
            </a:r>
            <a:r>
              <a:rPr lang="en-US" dirty="0" err="1"/>
              <a:t>capitalised</a:t>
            </a:r>
            <a:r>
              <a:rPr lang="en-US" dirty="0"/>
              <a:t> companies that are able to access large-scale capital market financing. </a:t>
            </a:r>
          </a:p>
          <a:p>
            <a:pPr lvl="1" fontAlgn="base"/>
            <a:r>
              <a:rPr lang="en-US" dirty="0"/>
              <a:t>Further, large investors can avoid penalties for dirty investment by using opaque balance sheets, private equity funds and shadow banking. </a:t>
            </a:r>
          </a:p>
          <a:p>
            <a:pPr lvl="1" fontAlgn="base"/>
            <a:r>
              <a:rPr lang="en-US" dirty="0"/>
              <a:t>The inherently porous regulation of private equity and shadow banking institutions steer huge portions of global capital toward high yield dirty sectors, and away from climate transition financing.</a:t>
            </a:r>
          </a:p>
          <a:p>
            <a:pPr lvl="1" fontAlgn="base"/>
            <a:r>
              <a:rPr lang="en-US" dirty="0"/>
              <a:t>The maintenance of narrow central bank mandates and instruments over and above mandates that would require central bank alignment with government transitional plans, gives monetary policy a carbon bias.</a:t>
            </a:r>
          </a:p>
          <a:p>
            <a:pPr lvl="1" fontAlgn="base"/>
            <a:endParaRPr lang="en-US" dirty="0"/>
          </a:p>
          <a:p>
            <a:pPr lvl="1" fontAlgn="base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868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67E3C-E0BD-B732-D082-2C18E42992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4E1BC-A5E6-B617-A39D-F68C2ED39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Submission to PCC in March 2023 JET-IP: Macroeconomic Framework Recommendations 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1FCE36-5848-D7D7-3E68-6EDC8695E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367" y="1236187"/>
            <a:ext cx="11491953" cy="4910613"/>
          </a:xfrm>
        </p:spPr>
        <p:txBody>
          <a:bodyPr>
            <a:normAutofit fontScale="92500"/>
          </a:bodyPr>
          <a:lstStyle/>
          <a:p>
            <a:pPr fontAlgn="base"/>
            <a:r>
              <a:rPr lang="en-US" dirty="0"/>
              <a:t>Monetary policy complementing its inflation target and policy tools with broader objectives (structural transformation, environmental sustainability, economic development, and employment) and wider integrated toolkits (green taxonomy, industrial policy, social policy).</a:t>
            </a:r>
          </a:p>
          <a:p>
            <a:pPr fontAlgn="base"/>
            <a:r>
              <a:rPr lang="en-US" dirty="0"/>
              <a:t>Industrial and monetary policy </a:t>
            </a:r>
            <a:r>
              <a:rPr lang="en-US" dirty="0" err="1"/>
              <a:t>utilising</a:t>
            </a:r>
            <a:r>
              <a:rPr lang="en-US" dirty="0"/>
              <a:t> green allocative credit policies to adjust the relative costs of providing capital to different sectors and intervening directly set the price or quantity of bank credit for particular sectors.</a:t>
            </a:r>
          </a:p>
          <a:p>
            <a:pPr fontAlgn="base"/>
            <a:r>
              <a:rPr lang="en-US" dirty="0"/>
              <a:t>An assessment of the scope of fiscal policy to raise tax revenue for the JET, a process similar in scope to the David Tax Commission. </a:t>
            </a:r>
          </a:p>
          <a:p>
            <a:pPr fontAlgn="base"/>
            <a:r>
              <a:rPr lang="en-US" dirty="0"/>
              <a:t>The South Africa government </a:t>
            </a:r>
            <a:r>
              <a:rPr lang="en-US" dirty="0" err="1"/>
              <a:t>mobilises</a:t>
            </a:r>
            <a:r>
              <a:rPr lang="en-US" dirty="0"/>
              <a:t> social partners and developing country allies to push for improved regulatory oversight of shadow banking and institutional capital and to secure a minimum 25% in direct grants (over and above existing ODA) from Global North donor countries.  </a:t>
            </a:r>
          </a:p>
          <a:p>
            <a:pPr marL="565150" lvl="1" indent="0" fontAlgn="base">
              <a:buNone/>
            </a:pPr>
            <a:endParaRPr lang="en-US" dirty="0"/>
          </a:p>
          <a:p>
            <a:pPr lvl="1" fontAlgn="base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67402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CB1AA434AC7B4FA712525E5A4B0FAF" ma:contentTypeVersion="10" ma:contentTypeDescription="Create a new document." ma:contentTypeScope="" ma:versionID="c626a7492a0898a9d89630bd5d8eb700">
  <xsd:schema xmlns:xsd="http://www.w3.org/2001/XMLSchema" xmlns:xs="http://www.w3.org/2001/XMLSchema" xmlns:p="http://schemas.microsoft.com/office/2006/metadata/properties" xmlns:ns2="e1c3bf3d-9298-4d97-8698-5d8e56acd48b" xmlns:ns3="1e44de8b-a222-4f75-a299-7667fa0d186f" targetNamespace="http://schemas.microsoft.com/office/2006/metadata/properties" ma:root="true" ma:fieldsID="5765d47cd912209b3a8ed61bab10d9f7" ns2:_="" ns3:_="">
    <xsd:import namespace="e1c3bf3d-9298-4d97-8698-5d8e56acd48b"/>
    <xsd:import namespace="1e44de8b-a222-4f75-a299-7667fa0d18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c3bf3d-9298-4d97-8698-5d8e56acd4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44de8b-a222-4f75-a299-7667fa0d186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479bf05-d456-4a96-a4cf-13701bc18efa}" ma:internalName="TaxCatchAll" ma:showField="CatchAllData" ma:web="1e44de8b-a222-4f75-a299-7667fa0d18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1c3bf3d-9298-4d97-8698-5d8e56acd48b">
      <Terms xmlns="http://schemas.microsoft.com/office/infopath/2007/PartnerControls"/>
    </lcf76f155ced4ddcb4097134ff3c332f>
    <TaxCatchAll xmlns="1e44de8b-a222-4f75-a299-7667fa0d186f" xsi:nil="true"/>
  </documentManagement>
</p:properties>
</file>

<file path=customXml/itemProps1.xml><?xml version="1.0" encoding="utf-8"?>
<ds:datastoreItem xmlns:ds="http://schemas.openxmlformats.org/officeDocument/2006/customXml" ds:itemID="{14AA06EB-4187-4FA0-BC0C-A9203C674ABD}"/>
</file>

<file path=customXml/itemProps2.xml><?xml version="1.0" encoding="utf-8"?>
<ds:datastoreItem xmlns:ds="http://schemas.openxmlformats.org/officeDocument/2006/customXml" ds:itemID="{8BCD8EFA-571E-40A4-9E46-B4A874CF5AA3}"/>
</file>

<file path=customXml/itemProps3.xml><?xml version="1.0" encoding="utf-8"?>
<ds:datastoreItem xmlns:ds="http://schemas.openxmlformats.org/officeDocument/2006/customXml" ds:itemID="{80672471-0539-4DEF-90B9-5EC49E669A94}"/>
</file>

<file path=docProps/app.xml><?xml version="1.0" encoding="utf-8"?>
<Properties xmlns="http://schemas.openxmlformats.org/officeDocument/2006/extended-properties" xmlns:vt="http://schemas.openxmlformats.org/officeDocument/2006/docPropsVTypes">
  <TotalTime>18284</TotalTime>
  <Words>367</Words>
  <Application>Microsoft Office PowerPoint</Application>
  <PresentationFormat>Widescreen</PresentationFormat>
  <Paragraphs>36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Roboto</vt:lpstr>
      <vt:lpstr>Simple Light</vt:lpstr>
      <vt:lpstr>JETP  – South Africa Perspective</vt:lpstr>
      <vt:lpstr>SA JETP OPERATES WITHIN A RISK-BASED MACROECONOMIC FRAMEWORK</vt:lpstr>
      <vt:lpstr>Just Energy Transition Financing Mechanism: Financing status – USD 13.73 BN</vt:lpstr>
      <vt:lpstr>Submission to PCC in March 2023 JET-IP Cannot Meet Target of R1.3 trillion  </vt:lpstr>
      <vt:lpstr>Submission to PCC in March 2023 JET-IP: Macroeconomic Framework Recommendations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 ENERGY TRANSITION: LOCALISATION; DECENT WORK; SMALL, MICRO, AND MEDIUM ENTERPRISES (SMMES);  AND SUSTAINABLE LIVELIHOODS PROJECT  (IDRC Grant No. 110090 – 001)</dc:title>
  <dc:creator>Burke, Mark</dc:creator>
  <cp:lastModifiedBy>Basani Baloyi</cp:lastModifiedBy>
  <cp:revision>57</cp:revision>
  <dcterms:created xsi:type="dcterms:W3CDTF">2022-11-23T07:14:26Z</dcterms:created>
  <dcterms:modified xsi:type="dcterms:W3CDTF">2026-02-10T01:52:52Z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0x0101000CCB1AA434AC7B4FA712525E5A4B0FAF</vt:lpwstr>
  </property>
</Properties>
</file>