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ink/ink3.xml" ContentType="application/inkml+xml"/>
  <Override PartName="/ppt/ink/ink4.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ink/ink5.xml" ContentType="application/inkml+xml"/>
  <Override PartName="/ppt/ink/ink7.xml" ContentType="application/inkml+xml"/>
  <Override PartName="/ppt/ink/ink6.xml" ContentType="application/inkml+xml"/>
  <Override PartName="/ppt/theme/theme1.xml" ContentType="application/vnd.openxmlformats-officedocument.theme+xml"/>
  <Override PartName="/ppt/ink/ink1.xml" ContentType="application/inkml+xml"/>
  <Override PartName="/ppt/ink/ink2.xml" ContentType="application/inkml+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313" r:id="rId3"/>
    <p:sldId id="262" r:id="rId4"/>
    <p:sldId id="311" r:id="rId5"/>
    <p:sldId id="312" r:id="rId6"/>
    <p:sldId id="301" r:id="rId7"/>
    <p:sldId id="302" r:id="rId8"/>
    <p:sldId id="306" r:id="rId9"/>
    <p:sldId id="315" r:id="rId10"/>
    <p:sldId id="316" r:id="rId11"/>
    <p:sldId id="317" r:id="rId12"/>
    <p:sldId id="320" r:id="rId13"/>
    <p:sldId id="314" r:id="rId14"/>
    <p:sldId id="319" r:id="rId15"/>
    <p:sldId id="310" r:id="rId16"/>
    <p:sldId id="293" r:id="rId17"/>
  </p:sldIdLst>
  <p:sldSz cx="12192000" cy="6858000"/>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3" autoAdjust="0"/>
    <p:restoredTop sz="94660"/>
  </p:normalViewPr>
  <p:slideViewPr>
    <p:cSldViewPr snapToGrid="0">
      <p:cViewPr varScale="1">
        <p:scale>
          <a:sx n="70" d="100"/>
          <a:sy n="70" d="100"/>
        </p:scale>
        <p:origin x="154"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openxmlformats.org/officeDocument/2006/relationships/oleObject" Target="https://livewarwickac-my.sharepoint.com/personal/lascaf_live_warwick_ac_uk/Documents/CLIFT/JETP/JETP%20Country%20Documents/Consolidated%20Master%20Workbook.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latin typeface="Aptos" panose="020B0004020202020204" pitchFamily="34" charset="0"/>
              </a:rPr>
              <a:t>Financial Instruments Overall Summary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1FF-4FAD-AFE7-48EC3C44466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1FF-4FAD-AFE7-48EC3C44466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1FF-4FAD-AFE7-48EC3C44466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1FF-4FAD-AFE7-48EC3C44466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61FF-4FAD-AFE7-48EC3C44466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61FF-4FAD-AFE7-48EC3C44466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'Master Sheet'!$B$60:$G$60</c:f>
              <c:strCache>
                <c:ptCount val="6"/>
                <c:pt idx="0">
                  <c:v>Grants/Technical Assistance </c:v>
                </c:pt>
                <c:pt idx="1">
                  <c:v>Concessional Loans</c:v>
                </c:pt>
                <c:pt idx="2">
                  <c:v>Non-concessional/commercial loans</c:v>
                </c:pt>
                <c:pt idx="3">
                  <c:v>Equity</c:v>
                </c:pt>
                <c:pt idx="4">
                  <c:v>Guarantees</c:v>
                </c:pt>
                <c:pt idx="5">
                  <c:v>Undefined</c:v>
                </c:pt>
              </c:strCache>
            </c:strRef>
          </c:cat>
          <c:val>
            <c:numRef>
              <c:f>'Master Sheet'!$B$65:$G$65</c:f>
              <c:numCache>
                <c:formatCode>General</c:formatCode>
                <c:ptCount val="6"/>
                <c:pt idx="0">
                  <c:v>1185.4449999999999</c:v>
                </c:pt>
                <c:pt idx="1">
                  <c:v>15194.029999999999</c:v>
                </c:pt>
                <c:pt idx="2">
                  <c:v>7186.2809999999999</c:v>
                </c:pt>
                <c:pt idx="3">
                  <c:v>694.5</c:v>
                </c:pt>
                <c:pt idx="4">
                  <c:v>3684.0565999999999</c:v>
                </c:pt>
                <c:pt idx="5">
                  <c:v>929.3</c:v>
                </c:pt>
              </c:numCache>
            </c:numRef>
          </c:val>
          <c:extLst>
            <c:ext xmlns:c16="http://schemas.microsoft.com/office/drawing/2014/chart" uri="{C3380CC4-5D6E-409C-BE32-E72D297353CC}">
              <c16:uniqueId val="{0000000C-61FF-4FAD-AFE7-48EC3C44466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0"/>
        <c:txPr>
          <a:bodyPr rot="0" spcFirstLastPara="1" vertOverflow="ellipsis" vert="horz" wrap="square" anchor="ctr" anchorCtr="1"/>
          <a:lstStyle/>
          <a:p>
            <a:pPr>
              <a:defRPr sz="9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Entry>
      <c:legendEntry>
        <c:idx val="1"/>
        <c:txPr>
          <a:bodyPr rot="0" spcFirstLastPara="1" vertOverflow="ellipsis" vert="horz" wrap="square" anchor="ctr" anchorCtr="1"/>
          <a:lstStyle/>
          <a:p>
            <a:pPr>
              <a:defRPr sz="9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Entry>
      <c:legendEntry>
        <c:idx val="2"/>
        <c:txPr>
          <a:bodyPr rot="0" spcFirstLastPara="1" vertOverflow="ellipsis" vert="horz" wrap="square" anchor="ctr" anchorCtr="1"/>
          <a:lstStyle/>
          <a:p>
            <a:pPr>
              <a:defRPr sz="9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Entry>
      <c:legendEntry>
        <c:idx val="3"/>
        <c:txPr>
          <a:bodyPr rot="0" spcFirstLastPara="1" vertOverflow="ellipsis" vert="horz" wrap="square" anchor="ctr" anchorCtr="1"/>
          <a:lstStyle/>
          <a:p>
            <a:pPr>
              <a:defRPr sz="9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Entry>
      <c:legendEntry>
        <c:idx val="4"/>
        <c:txPr>
          <a:bodyPr rot="0" spcFirstLastPara="1" vertOverflow="ellipsis" vert="horz" wrap="square" anchor="ctr" anchorCtr="1"/>
          <a:lstStyle/>
          <a:p>
            <a:pPr>
              <a:defRPr sz="9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Entry>
      <c:legendEntry>
        <c:idx val="5"/>
        <c:txPr>
          <a:bodyPr rot="0" spcFirstLastPara="1" vertOverflow="ellipsis" vert="horz" wrap="square" anchor="ctr" anchorCtr="1"/>
          <a:lstStyle/>
          <a:p>
            <a:pPr>
              <a:defRPr sz="9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21T21:29:10.219"/>
    </inkml:context>
    <inkml:brush xml:id="br0">
      <inkml:brushProperty name="width" value="0.05" units="cm"/>
      <inkml:brushProperty name="height" value="0.05" units="cm"/>
    </inkml:brush>
  </inkml:definitions>
  <inkml:trace contextRef="#ctx0" brushRef="#br0">1 0 32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3T11:10:07.719"/>
    </inkml:context>
    <inkml:brush xml:id="br0">
      <inkml:brushProperty name="width" value="0.05" units="cm"/>
      <inkml:brushProperty name="height" value="0.05" units="cm"/>
    </inkml:brush>
  </inkml:definitions>
  <inkml:trace contextRef="#ctx0" brushRef="#br0">1 0 32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1T12:25:55.611"/>
    </inkml:context>
    <inkml:brush xml:id="br0">
      <inkml:brushProperty name="width" value="0.05" units="cm"/>
      <inkml:brushProperty name="height" value="0.05" units="cm"/>
    </inkml:brush>
  </inkml:definitions>
  <inkml:trace contextRef="#ctx0" brushRef="#br0">1 0 32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05T18:28:20.554"/>
    </inkml:context>
    <inkml:brush xml:id="br0">
      <inkml:brushProperty name="width" value="0.05" units="cm"/>
      <inkml:brushProperty name="height" value="0.05" units="cm"/>
    </inkml:brush>
  </inkml:definitions>
  <inkml:trace contextRef="#ctx0" brushRef="#br0">1 0 32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05T18:55:17.092"/>
    </inkml:context>
    <inkml:brush xml:id="br0">
      <inkml:brushProperty name="width" value="0.05" units="cm"/>
      <inkml:brushProperty name="height" value="0.05" units="cm"/>
    </inkml:brush>
  </inkml:definitions>
  <inkml:trace contextRef="#ctx0" brushRef="#br0">1 0 32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05T19:10:48.146"/>
    </inkml:context>
    <inkml:brush xml:id="br0">
      <inkml:brushProperty name="width" value="0.05" units="cm"/>
      <inkml:brushProperty name="height" value="0.05" units="cm"/>
    </inkml:brush>
  </inkml:definitions>
  <inkml:trace contextRef="#ctx0" brushRef="#br0">1 0 32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05T19:29:05.150"/>
    </inkml:context>
    <inkml:brush xml:id="br0">
      <inkml:brushProperty name="width" value="0.05" units="cm"/>
      <inkml:brushProperty name="height" value="0.05" units="cm"/>
    </inkml:brush>
  </inkml:definitions>
  <inkml:trace contextRef="#ctx0" brushRef="#br0">1 0 32</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56D6-F195-48D7-978E-7EE16D430469}"/>
              </a:ext>
            </a:extLst>
          </p:cNvPr>
          <p:cNvSpPr>
            <a:spLocks noGrp="1"/>
          </p:cNvSpPr>
          <p:nvPr>
            <p:ph type="ctrTitle"/>
          </p:nvPr>
        </p:nvSpPr>
        <p:spPr>
          <a:xfrm>
            <a:off x="1756946" y="1104900"/>
            <a:ext cx="8376514" cy="3120504"/>
          </a:xfrm>
        </p:spPr>
        <p:txBody>
          <a:bodyPr anchor="b">
            <a:normAutofit/>
          </a:bodyPr>
          <a:lstStyle>
            <a:lvl1pPr algn="ctr">
              <a:lnSpc>
                <a:spcPct val="110000"/>
              </a:lnSpc>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0A72F42-5C88-4F7D-803B-C371B570D784}"/>
              </a:ext>
            </a:extLst>
          </p:cNvPr>
          <p:cNvSpPr>
            <a:spLocks noGrp="1"/>
          </p:cNvSpPr>
          <p:nvPr>
            <p:ph type="subTitle" idx="1"/>
          </p:nvPr>
        </p:nvSpPr>
        <p:spPr>
          <a:xfrm>
            <a:off x="2908039" y="4442385"/>
            <a:ext cx="6074328" cy="984023"/>
          </a:xfrm>
        </p:spPr>
        <p:txBody>
          <a:bodyPr>
            <a:normAutofit/>
          </a:bodyPr>
          <a:lstStyle>
            <a:lvl1pPr marL="0" indent="0" algn="ctr">
              <a:lnSpc>
                <a:spcPct val="100000"/>
              </a:lnSpc>
              <a:buNone/>
              <a:defRPr sz="2000" i="0" spc="16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A0384F3-2D6A-49F6-8F79-F3955E90484E}"/>
              </a:ext>
            </a:extLst>
          </p:cNvPr>
          <p:cNvSpPr>
            <a:spLocks noGrp="1"/>
          </p:cNvSpPr>
          <p:nvPr>
            <p:ph type="dt" sz="half" idx="10"/>
          </p:nvPr>
        </p:nvSpPr>
        <p:spPr/>
        <p:txBody>
          <a:bodyPr/>
          <a:lstStyle/>
          <a:p>
            <a:fld id="{91F9259A-1FE3-4FF9-8A07-BDD8177164ED}" type="datetime4">
              <a:rPr lang="en-US" smtClean="0"/>
              <a:t>February 8, 2026</a:t>
            </a:fld>
            <a:endParaRPr lang="en-US"/>
          </a:p>
        </p:txBody>
      </p:sp>
      <p:sp>
        <p:nvSpPr>
          <p:cNvPr id="5" name="Footer Placeholder 4">
            <a:extLst>
              <a:ext uri="{FF2B5EF4-FFF2-40B4-BE49-F238E27FC236}">
                <a16:creationId xmlns:a16="http://schemas.microsoft.com/office/drawing/2014/main" id="{95363F32-CD31-4801-BAE4-09EEB12629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5D34C-49ED-4ADB-8693-73B790764F39}"/>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4186335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BF0171A2-02C1-4543-8B6B-FCF7E69712DF}"/>
              </a:ext>
            </a:extLst>
          </p:cNvPr>
          <p:cNvSpPr>
            <a:spLocks noGrp="1"/>
          </p:cNvSpPr>
          <p:nvPr>
            <p:ph type="body" orient="vert" idx="1"/>
          </p:nvPr>
        </p:nvSpPr>
        <p:spPr>
          <a:xfrm>
            <a:off x="1050879" y="1825625"/>
            <a:ext cx="9810604" cy="45166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95027C-A386-44E4-AFE1-33AFFDA3AD8F}"/>
              </a:ext>
            </a:extLst>
          </p:cNvPr>
          <p:cNvSpPr>
            <a:spLocks noGrp="1"/>
          </p:cNvSpPr>
          <p:nvPr>
            <p:ph type="dt" sz="half" idx="10"/>
          </p:nvPr>
        </p:nvSpPr>
        <p:spPr/>
        <p:txBody>
          <a:bodyPr/>
          <a:lstStyle/>
          <a:p>
            <a:fld id="{E5CC3C8F-D4A7-4EAD-92AD-82C91CB8BB85}" type="datetime4">
              <a:rPr lang="en-US" smtClean="0"/>
              <a:t>February 8, 2026</a:t>
            </a:fld>
            <a:endParaRPr lang="en-US"/>
          </a:p>
        </p:txBody>
      </p:sp>
      <p:sp>
        <p:nvSpPr>
          <p:cNvPr id="5" name="Footer Placeholder 4">
            <a:extLst>
              <a:ext uri="{FF2B5EF4-FFF2-40B4-BE49-F238E27FC236}">
                <a16:creationId xmlns:a16="http://schemas.microsoft.com/office/drawing/2014/main" id="{FB1BF710-0558-4457-825D-48713CAED3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A7F93D-5DC3-4C36-AEB0-79CDB15C316A}"/>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7" name="Title 6">
            <a:extLst>
              <a:ext uri="{FF2B5EF4-FFF2-40B4-BE49-F238E27FC236}">
                <a16:creationId xmlns:a16="http://schemas.microsoft.com/office/drawing/2014/main" id="{87CFC0C8-11FE-4003-B2D6-B7B8E279056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59896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EB41C5-3638-439D-BA61-4DAA142226E8}"/>
              </a:ext>
            </a:extLst>
          </p:cNvPr>
          <p:cNvSpPr>
            <a:spLocks noGrp="1"/>
          </p:cNvSpPr>
          <p:nvPr>
            <p:ph type="title" orient="vert"/>
          </p:nvPr>
        </p:nvSpPr>
        <p:spPr>
          <a:xfrm>
            <a:off x="8724901" y="464025"/>
            <a:ext cx="2161540" cy="580029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99B91A0-A376-483C-926E-189F376E5520}"/>
              </a:ext>
            </a:extLst>
          </p:cNvPr>
          <p:cNvSpPr>
            <a:spLocks noGrp="1"/>
          </p:cNvSpPr>
          <p:nvPr>
            <p:ph type="body" orient="vert" idx="1"/>
          </p:nvPr>
        </p:nvSpPr>
        <p:spPr>
          <a:xfrm>
            <a:off x="838200" y="464023"/>
            <a:ext cx="7886700" cy="58002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A14134E-B7D5-4664-BB2E-6A98ED630A9F}"/>
              </a:ext>
            </a:extLst>
          </p:cNvPr>
          <p:cNvSpPr>
            <a:spLocks noGrp="1"/>
          </p:cNvSpPr>
          <p:nvPr>
            <p:ph type="dt" sz="half" idx="10"/>
          </p:nvPr>
        </p:nvSpPr>
        <p:spPr/>
        <p:txBody>
          <a:bodyPr/>
          <a:lstStyle/>
          <a:p>
            <a:fld id="{BC011D41-E33C-4BC7-8272-37E8417FD097}" type="datetime4">
              <a:rPr lang="en-US" smtClean="0"/>
              <a:t>February 8, 2026</a:t>
            </a:fld>
            <a:endParaRPr lang="en-US"/>
          </a:p>
        </p:txBody>
      </p:sp>
      <p:sp>
        <p:nvSpPr>
          <p:cNvPr id="5" name="Footer Placeholder 4">
            <a:extLst>
              <a:ext uri="{FF2B5EF4-FFF2-40B4-BE49-F238E27FC236}">
                <a16:creationId xmlns:a16="http://schemas.microsoft.com/office/drawing/2014/main" id="{92A54E2A-B1CE-4F2E-9D9A-D47E514D5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7C304-46A8-4179-87A2-B8CC10BAAFAE}"/>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431768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7B333-9E16-4502-96B5-3F586B7E003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ED0795-5EC7-4FF8-9FC7-22AFA3C552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A2DA5B-9862-4A23-8FEC-5C1ABC2EEF1B}"/>
              </a:ext>
            </a:extLst>
          </p:cNvPr>
          <p:cNvSpPr>
            <a:spLocks noGrp="1"/>
          </p:cNvSpPr>
          <p:nvPr>
            <p:ph type="dt" sz="half" idx="10"/>
          </p:nvPr>
        </p:nvSpPr>
        <p:spPr>
          <a:xfrm rot="5400000">
            <a:off x="10506456" y="5074920"/>
            <a:ext cx="2647667" cy="365125"/>
          </a:xfrm>
        </p:spPr>
        <p:txBody>
          <a:bodyPr/>
          <a:lstStyle/>
          <a:p>
            <a:fld id="{5D340FED-6E95-4177-A7EF-CD303B9E611D}" type="datetime4">
              <a:rPr lang="en-US" smtClean="0"/>
              <a:t>February 8, 2026</a:t>
            </a:fld>
            <a:endParaRPr lang="en-US"/>
          </a:p>
        </p:txBody>
      </p:sp>
      <p:sp>
        <p:nvSpPr>
          <p:cNvPr id="5" name="Footer Placeholder 4">
            <a:extLst>
              <a:ext uri="{FF2B5EF4-FFF2-40B4-BE49-F238E27FC236}">
                <a16:creationId xmlns:a16="http://schemas.microsoft.com/office/drawing/2014/main" id="{C63D9A4B-0DA7-46BB-9DCE-3F26075C44C6}"/>
              </a:ext>
            </a:extLst>
          </p:cNvPr>
          <p:cNvSpPr>
            <a:spLocks noGrp="1"/>
          </p:cNvSpPr>
          <p:nvPr>
            <p:ph type="ftr" sz="quarter" idx="11"/>
          </p:nvPr>
        </p:nvSpPr>
        <p:spPr>
          <a:xfrm rot="5400000">
            <a:off x="10451592" y="1408176"/>
            <a:ext cx="2770499" cy="365125"/>
          </a:xfrm>
        </p:spPr>
        <p:txBody>
          <a:bodyPr/>
          <a:lstStyle/>
          <a:p>
            <a:endParaRPr lang="en-US" dirty="0"/>
          </a:p>
        </p:txBody>
      </p:sp>
      <p:sp>
        <p:nvSpPr>
          <p:cNvPr id="6" name="Slide Number Placeholder 5">
            <a:extLst>
              <a:ext uri="{FF2B5EF4-FFF2-40B4-BE49-F238E27FC236}">
                <a16:creationId xmlns:a16="http://schemas.microsoft.com/office/drawing/2014/main" id="{EE6A7C47-81AC-431C-A7C3-2BC71AD14417}"/>
              </a:ext>
            </a:extLst>
          </p:cNvPr>
          <p:cNvSpPr>
            <a:spLocks noGrp="1"/>
          </p:cNvSpPr>
          <p:nvPr>
            <p:ph type="sldNum" sz="quarter" idx="12"/>
          </p:nvPr>
        </p:nvSpPr>
        <p:spPr>
          <a:xfrm>
            <a:off x="11558016" y="3136392"/>
            <a:ext cx="545911" cy="580029"/>
          </a:xfrm>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52851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D2E47-4DC7-46C4-9407-FA4CF7E0AAE3}"/>
              </a:ext>
            </a:extLst>
          </p:cNvPr>
          <p:cNvSpPr>
            <a:spLocks noGrp="1"/>
          </p:cNvSpPr>
          <p:nvPr>
            <p:ph type="title"/>
          </p:nvPr>
        </p:nvSpPr>
        <p:spPr>
          <a:xfrm>
            <a:off x="1052513" y="1709738"/>
            <a:ext cx="9087774" cy="3438524"/>
          </a:xfrm>
        </p:spPr>
        <p:txBody>
          <a:bodyPr anchor="b">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BF7B502-122E-4177-A408-FC436A254215}"/>
              </a:ext>
            </a:extLst>
          </p:cNvPr>
          <p:cNvSpPr>
            <a:spLocks noGrp="1"/>
          </p:cNvSpPr>
          <p:nvPr>
            <p:ph type="body" idx="1"/>
          </p:nvPr>
        </p:nvSpPr>
        <p:spPr>
          <a:xfrm>
            <a:off x="1052513" y="5148262"/>
            <a:ext cx="8844522" cy="1138238"/>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229696-2AEF-4765-B33E-7DA328E464FF}"/>
              </a:ext>
            </a:extLst>
          </p:cNvPr>
          <p:cNvSpPr>
            <a:spLocks noGrp="1"/>
          </p:cNvSpPr>
          <p:nvPr>
            <p:ph type="dt" sz="half" idx="10"/>
          </p:nvPr>
        </p:nvSpPr>
        <p:spPr/>
        <p:txBody>
          <a:bodyPr/>
          <a:lstStyle/>
          <a:p>
            <a:fld id="{477962CB-39AD-45A9-800F-54DAB53D6021}" type="datetime4">
              <a:rPr lang="en-US" smtClean="0"/>
              <a:t>February 8, 2026</a:t>
            </a:fld>
            <a:endParaRPr lang="en-US"/>
          </a:p>
        </p:txBody>
      </p:sp>
      <p:sp>
        <p:nvSpPr>
          <p:cNvPr id="5" name="Footer Placeholder 4">
            <a:extLst>
              <a:ext uri="{FF2B5EF4-FFF2-40B4-BE49-F238E27FC236}">
                <a16:creationId xmlns:a16="http://schemas.microsoft.com/office/drawing/2014/main" id="{4729B2E4-2F1C-4FEE-AAB2-4FCC3EEFD1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7D4B8-E107-480A-AA17-261CA49BBB5D}"/>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4138544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BAE8-3305-4F08-BECB-56AD7FD4E4B1}"/>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77021AC-6D8D-4D24-8B01-8AE8F41BE4B8}"/>
              </a:ext>
            </a:extLst>
          </p:cNvPr>
          <p:cNvSpPr>
            <a:spLocks noGrp="1"/>
          </p:cNvSpPr>
          <p:nvPr>
            <p:ph sz="half" idx="1"/>
          </p:nvPr>
        </p:nvSpPr>
        <p:spPr>
          <a:xfrm>
            <a:off x="1050878" y="1825624"/>
            <a:ext cx="4473622" cy="4460875"/>
          </a:xfrm>
        </p:spPr>
        <p:txBody>
          <a:bodyPr/>
          <a:lstStyle>
            <a:lvl2pPr marL="274320" indent="0">
              <a:buFontTx/>
              <a:buNone/>
              <a:defRPr/>
            </a:lvl2pPr>
            <a:lvl3pPr marL="502920">
              <a:defRPr/>
            </a:lvl3pPr>
            <a:lvl4pPr marL="548640" indent="0">
              <a:buFontTx/>
              <a:buNone/>
              <a:defRPr/>
            </a:lvl4pPr>
            <a:lvl5pPr marL="73152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8E7F49C-3DB3-40B7-89B3-E3BC32FC110F}"/>
              </a:ext>
            </a:extLst>
          </p:cNvPr>
          <p:cNvSpPr>
            <a:spLocks noGrp="1"/>
          </p:cNvSpPr>
          <p:nvPr>
            <p:ph sz="half" idx="2"/>
          </p:nvPr>
        </p:nvSpPr>
        <p:spPr>
          <a:xfrm>
            <a:off x="5844540" y="1825624"/>
            <a:ext cx="5016943" cy="4460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1E33D58-BDF5-4F1F-806B-0491CB3624A9}"/>
              </a:ext>
            </a:extLst>
          </p:cNvPr>
          <p:cNvSpPr>
            <a:spLocks noGrp="1"/>
          </p:cNvSpPr>
          <p:nvPr>
            <p:ph type="dt" sz="half" idx="10"/>
          </p:nvPr>
        </p:nvSpPr>
        <p:spPr/>
        <p:txBody>
          <a:bodyPr/>
          <a:lstStyle/>
          <a:p>
            <a:fld id="{2DEDF93D-55AB-4606-B9D7-742F1FC51983}" type="datetime4">
              <a:rPr lang="en-US" smtClean="0"/>
              <a:t>February 8, 2026</a:t>
            </a:fld>
            <a:endParaRPr lang="en-US" dirty="0"/>
          </a:p>
        </p:txBody>
      </p:sp>
      <p:sp>
        <p:nvSpPr>
          <p:cNvPr id="6" name="Footer Placeholder 5">
            <a:extLst>
              <a:ext uri="{FF2B5EF4-FFF2-40B4-BE49-F238E27FC236}">
                <a16:creationId xmlns:a16="http://schemas.microsoft.com/office/drawing/2014/main" id="{848BCBFD-1FE1-441A-B3AF-C3E7E7B8D11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0CE272-E6FB-455B-BACB-2471D66D956F}"/>
              </a:ext>
            </a:extLst>
          </p:cNvPr>
          <p:cNvSpPr>
            <a:spLocks noGrp="1"/>
          </p:cNvSpPr>
          <p:nvPr>
            <p:ph type="sldNum" sz="quarter" idx="12"/>
          </p:nvPr>
        </p:nvSpPr>
        <p:spPr/>
        <p:txBody>
          <a:bodyPr/>
          <a:lstStyle/>
          <a:p>
            <a:fld id="{9D4AEF59-F28E-467C-9EA3-92D1CFAD475A}" type="slidenum">
              <a:rPr lang="en-US" smtClean="0"/>
              <a:t>‹#›</a:t>
            </a:fld>
            <a:endParaRPr lang="en-US" dirty="0"/>
          </a:p>
        </p:txBody>
      </p:sp>
    </p:spTree>
    <p:extLst>
      <p:ext uri="{BB962C8B-B14F-4D97-AF65-F5344CB8AC3E}">
        <p14:creationId xmlns:p14="http://schemas.microsoft.com/office/powerpoint/2010/main" val="2033864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73A4FB-9EF5-4D6C-A275-2DE1077A29E7}"/>
              </a:ext>
            </a:extLst>
          </p:cNvPr>
          <p:cNvSpPr>
            <a:spLocks noGrp="1"/>
          </p:cNvSpPr>
          <p:nvPr>
            <p:ph type="body" idx="1"/>
          </p:nvPr>
        </p:nvSpPr>
        <p:spPr>
          <a:xfrm>
            <a:off x="1071563" y="1835219"/>
            <a:ext cx="4452938"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DC9972A-4D34-4A9F-84EB-8D64A703B56C}"/>
              </a:ext>
            </a:extLst>
          </p:cNvPr>
          <p:cNvSpPr>
            <a:spLocks noGrp="1"/>
          </p:cNvSpPr>
          <p:nvPr>
            <p:ph sz="half" idx="2"/>
          </p:nvPr>
        </p:nvSpPr>
        <p:spPr>
          <a:xfrm>
            <a:off x="1071562" y="2717801"/>
            <a:ext cx="4452938" cy="3559452"/>
          </a:xfrm>
        </p:spPr>
        <p:txBody>
          <a:bodyPr/>
          <a:lstStyle>
            <a:lvl2pPr marL="274320" indent="0">
              <a:buFontTx/>
              <a:buNone/>
              <a:defRPr/>
            </a:lvl2pPr>
            <a:lvl3pPr marL="548640">
              <a:defRPr/>
            </a:lvl3pPr>
            <a:lvl4pPr marL="594360" indent="0">
              <a:buFontTx/>
              <a:buNone/>
              <a:defRPr/>
            </a:lvl4pPr>
            <a:lvl5pPr marL="82296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DBBDDE3-C8D7-4600-8259-24E1F8118A41}"/>
              </a:ext>
            </a:extLst>
          </p:cNvPr>
          <p:cNvSpPr>
            <a:spLocks noGrp="1"/>
          </p:cNvSpPr>
          <p:nvPr>
            <p:ph type="body" sz="quarter" idx="3"/>
          </p:nvPr>
        </p:nvSpPr>
        <p:spPr>
          <a:xfrm>
            <a:off x="5844540" y="1835219"/>
            <a:ext cx="5016943"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4649FFF-44C7-4256-AFE1-C5457C7AB501}"/>
              </a:ext>
            </a:extLst>
          </p:cNvPr>
          <p:cNvSpPr>
            <a:spLocks noGrp="1"/>
          </p:cNvSpPr>
          <p:nvPr>
            <p:ph sz="quarter" idx="4"/>
          </p:nvPr>
        </p:nvSpPr>
        <p:spPr>
          <a:xfrm>
            <a:off x="5844540" y="2717800"/>
            <a:ext cx="5016943" cy="3559453"/>
          </a:xfrm>
        </p:spPr>
        <p:txBody>
          <a:bodyPr/>
          <a:lstStyle>
            <a:lvl2pPr marL="457200" indent="0">
              <a:buNone/>
              <a:defRPr/>
            </a:lvl2pPr>
            <a:lvl3pPr marL="548640">
              <a:defRPr/>
            </a:lvl3pPr>
            <a:lvl4pPr marL="594360" indent="0">
              <a:buFontTx/>
              <a:buNone/>
              <a:defRPr/>
            </a:lvl4pPr>
            <a:lvl5pPr marL="82296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BEC6ACF-080E-4B7C-B0C0-77E90C16E9F6}"/>
              </a:ext>
            </a:extLst>
          </p:cNvPr>
          <p:cNvSpPr>
            <a:spLocks noGrp="1"/>
          </p:cNvSpPr>
          <p:nvPr>
            <p:ph type="dt" sz="half" idx="10"/>
          </p:nvPr>
        </p:nvSpPr>
        <p:spPr/>
        <p:txBody>
          <a:bodyPr/>
          <a:lstStyle/>
          <a:p>
            <a:fld id="{DDF2841D-FB5C-47AB-B2FF-32E855C1EA71}" type="datetime4">
              <a:rPr lang="en-US" smtClean="0"/>
              <a:t>February 8, 2026</a:t>
            </a:fld>
            <a:endParaRPr lang="en-US"/>
          </a:p>
        </p:txBody>
      </p:sp>
      <p:sp>
        <p:nvSpPr>
          <p:cNvPr id="8" name="Footer Placeholder 7">
            <a:extLst>
              <a:ext uri="{FF2B5EF4-FFF2-40B4-BE49-F238E27FC236}">
                <a16:creationId xmlns:a16="http://schemas.microsoft.com/office/drawing/2014/main" id="{39A68C0B-BC90-4ADA-B6E6-2B30BFF9E7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BCE559-C82B-4E27-965B-4AC3C66FC8F8}"/>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12" name="Title 11">
            <a:extLst>
              <a:ext uri="{FF2B5EF4-FFF2-40B4-BE49-F238E27FC236}">
                <a16:creationId xmlns:a16="http://schemas.microsoft.com/office/drawing/2014/main" id="{3752B99E-38EC-4745-889B-124D3475964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0265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3DE7304-D393-47F0-ACCC-1F72EFCCE7CA}"/>
              </a:ext>
            </a:extLst>
          </p:cNvPr>
          <p:cNvSpPr>
            <a:spLocks noGrp="1"/>
          </p:cNvSpPr>
          <p:nvPr>
            <p:ph type="dt" sz="half" idx="10"/>
          </p:nvPr>
        </p:nvSpPr>
        <p:spPr/>
        <p:txBody>
          <a:bodyPr/>
          <a:lstStyle/>
          <a:p>
            <a:fld id="{118537E9-D174-424D-BEE8-AFC4CA5F9F97}" type="datetime4">
              <a:rPr lang="en-US" smtClean="0"/>
              <a:t>February 8, 2026</a:t>
            </a:fld>
            <a:endParaRPr lang="en-US"/>
          </a:p>
        </p:txBody>
      </p:sp>
      <p:sp>
        <p:nvSpPr>
          <p:cNvPr id="4" name="Footer Placeholder 3">
            <a:extLst>
              <a:ext uri="{FF2B5EF4-FFF2-40B4-BE49-F238E27FC236}">
                <a16:creationId xmlns:a16="http://schemas.microsoft.com/office/drawing/2014/main" id="{B68451FF-032D-4787-BA4B-5EB415494A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B7511D-7256-4A08-BF62-3B3F821A6F02}"/>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6" name="Title 5">
            <a:extLst>
              <a:ext uri="{FF2B5EF4-FFF2-40B4-BE49-F238E27FC236}">
                <a16:creationId xmlns:a16="http://schemas.microsoft.com/office/drawing/2014/main" id="{03FCDA27-1C47-4EA1-A160-EC91FD88BC3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003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DE8ADA-7BF8-433A-8770-61C690F37DCB}"/>
              </a:ext>
            </a:extLst>
          </p:cNvPr>
          <p:cNvSpPr>
            <a:spLocks noGrp="1"/>
          </p:cNvSpPr>
          <p:nvPr>
            <p:ph type="dt" sz="half" idx="10"/>
          </p:nvPr>
        </p:nvSpPr>
        <p:spPr/>
        <p:txBody>
          <a:bodyPr/>
          <a:lstStyle/>
          <a:p>
            <a:fld id="{1C7A44C0-F7AC-49C2-8289-1E7A86D9FB50}" type="datetime4">
              <a:rPr lang="en-US" smtClean="0"/>
              <a:t>February 8, 2026</a:t>
            </a:fld>
            <a:endParaRPr lang="en-US"/>
          </a:p>
        </p:txBody>
      </p:sp>
      <p:sp>
        <p:nvSpPr>
          <p:cNvPr id="3" name="Footer Placeholder 2">
            <a:extLst>
              <a:ext uri="{FF2B5EF4-FFF2-40B4-BE49-F238E27FC236}">
                <a16:creationId xmlns:a16="http://schemas.microsoft.com/office/drawing/2014/main" id="{16357B86-EC22-49C6-BBC6-639D57D1AF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63764B-CF91-4C81-B4C3-5B5E5A973610}"/>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217133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4801-B0C7-4458-B413-24D6E68FAA57}"/>
              </a:ext>
            </a:extLst>
          </p:cNvPr>
          <p:cNvSpPr>
            <a:spLocks noGrp="1"/>
          </p:cNvSpPr>
          <p:nvPr>
            <p:ph type="title"/>
          </p:nvPr>
        </p:nvSpPr>
        <p:spPr>
          <a:xfrm>
            <a:off x="1063633" y="457200"/>
            <a:ext cx="4170355" cy="1917509"/>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2FA0C76-733A-488A-89FB-7D04FD64BD68}"/>
              </a:ext>
            </a:extLst>
          </p:cNvPr>
          <p:cNvSpPr>
            <a:spLocks noGrp="1"/>
          </p:cNvSpPr>
          <p:nvPr>
            <p:ph idx="1"/>
          </p:nvPr>
        </p:nvSpPr>
        <p:spPr>
          <a:xfrm>
            <a:off x="5481637" y="457200"/>
            <a:ext cx="5562601" cy="59436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D45B9DE-016A-4B31-BB52-99C76E28B4B9}"/>
              </a:ext>
            </a:extLst>
          </p:cNvPr>
          <p:cNvSpPr>
            <a:spLocks noGrp="1"/>
          </p:cNvSpPr>
          <p:nvPr>
            <p:ph type="body" sz="half" idx="2"/>
          </p:nvPr>
        </p:nvSpPr>
        <p:spPr>
          <a:xfrm>
            <a:off x="1063633" y="2374708"/>
            <a:ext cx="4170355" cy="40260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ED6CC3-66DD-4D9A-A9C7-F588BA88C992}"/>
              </a:ext>
            </a:extLst>
          </p:cNvPr>
          <p:cNvSpPr>
            <a:spLocks noGrp="1"/>
          </p:cNvSpPr>
          <p:nvPr>
            <p:ph type="dt" sz="half" idx="10"/>
          </p:nvPr>
        </p:nvSpPr>
        <p:spPr/>
        <p:txBody>
          <a:bodyPr/>
          <a:lstStyle/>
          <a:p>
            <a:fld id="{73BB84BC-6E78-40D1-8831-40AB1F596614}" type="datetime4">
              <a:rPr lang="en-US" smtClean="0"/>
              <a:t>February 8, 2026</a:t>
            </a:fld>
            <a:endParaRPr lang="en-US"/>
          </a:p>
        </p:txBody>
      </p:sp>
      <p:sp>
        <p:nvSpPr>
          <p:cNvPr id="6" name="Footer Placeholder 5">
            <a:extLst>
              <a:ext uri="{FF2B5EF4-FFF2-40B4-BE49-F238E27FC236}">
                <a16:creationId xmlns:a16="http://schemas.microsoft.com/office/drawing/2014/main" id="{31359FC8-04EF-4F7D-8E43-4EE0E95DA9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71C964-4227-4DEE-87A1-026162DDF664}"/>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02154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0EB4E-D4BB-4C86-A820-63474E5A4086}"/>
              </a:ext>
            </a:extLst>
          </p:cNvPr>
          <p:cNvSpPr>
            <a:spLocks noGrp="1"/>
          </p:cNvSpPr>
          <p:nvPr>
            <p:ph type="title"/>
          </p:nvPr>
        </p:nvSpPr>
        <p:spPr>
          <a:xfrm>
            <a:off x="1062038" y="457199"/>
            <a:ext cx="3913241" cy="192881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54FA99A1-8FAF-415D-A399-1B2C2A0F2300}"/>
              </a:ext>
            </a:extLst>
          </p:cNvPr>
          <p:cNvSpPr>
            <a:spLocks noGrp="1"/>
          </p:cNvSpPr>
          <p:nvPr>
            <p:ph type="pic" idx="1"/>
          </p:nvPr>
        </p:nvSpPr>
        <p:spPr>
          <a:xfrm>
            <a:off x="5257752" y="457200"/>
            <a:ext cx="6110288"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4A15BEE-9915-4637-85A2-2AF2872C72BC}"/>
              </a:ext>
            </a:extLst>
          </p:cNvPr>
          <p:cNvSpPr>
            <a:spLocks noGrp="1"/>
          </p:cNvSpPr>
          <p:nvPr>
            <p:ph type="body" sz="half" idx="2"/>
          </p:nvPr>
        </p:nvSpPr>
        <p:spPr>
          <a:xfrm>
            <a:off x="1062038" y="2386013"/>
            <a:ext cx="3913241" cy="40147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3427C-3B67-4ED4-925D-04B9C09AA54B}"/>
              </a:ext>
            </a:extLst>
          </p:cNvPr>
          <p:cNvSpPr>
            <a:spLocks noGrp="1"/>
          </p:cNvSpPr>
          <p:nvPr>
            <p:ph type="dt" sz="half" idx="10"/>
          </p:nvPr>
        </p:nvSpPr>
        <p:spPr/>
        <p:txBody>
          <a:bodyPr/>
          <a:lstStyle/>
          <a:p>
            <a:fld id="{ADFA080F-3961-4D42-BEDE-84A1FED032F1}" type="datetime4">
              <a:rPr lang="en-US" smtClean="0"/>
              <a:t>February 8, 2026</a:t>
            </a:fld>
            <a:endParaRPr lang="en-US"/>
          </a:p>
        </p:txBody>
      </p:sp>
      <p:sp>
        <p:nvSpPr>
          <p:cNvPr id="6" name="Footer Placeholder 5">
            <a:extLst>
              <a:ext uri="{FF2B5EF4-FFF2-40B4-BE49-F238E27FC236}">
                <a16:creationId xmlns:a16="http://schemas.microsoft.com/office/drawing/2014/main" id="{EEB5DAFD-22DE-4E9E-9C72-B16C1F273D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E8EE99-49CC-4A30-8ADA-39EFD8DAAD22}"/>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554704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customXml" Target="../ink/ink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erson in a dark room&#10;&#10;Description automatically generated">
            <a:extLst>
              <a:ext uri="{FF2B5EF4-FFF2-40B4-BE49-F238E27FC236}">
                <a16:creationId xmlns:a16="http://schemas.microsoft.com/office/drawing/2014/main" id="{DEB2E8C4-C3E7-4048-A43D-9859510CFA9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p:sp>
        <p:nvSpPr>
          <p:cNvPr id="2" name="Title Placeholder 1">
            <a:extLst>
              <a:ext uri="{FF2B5EF4-FFF2-40B4-BE49-F238E27FC236}">
                <a16:creationId xmlns:a16="http://schemas.microsoft.com/office/drawing/2014/main" id="{9AFBD2E1-C16B-4996-869C-DD03823A80A4}"/>
              </a:ext>
            </a:extLst>
          </p:cNvPr>
          <p:cNvSpPr>
            <a:spLocks noGrp="1"/>
          </p:cNvSpPr>
          <p:nvPr>
            <p:ph type="title"/>
          </p:nvPr>
        </p:nvSpPr>
        <p:spPr>
          <a:xfrm>
            <a:off x="1050879" y="609601"/>
            <a:ext cx="9810604" cy="12160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44DB6A-ED8E-4755-BC7A-B7AA65244231}"/>
              </a:ext>
            </a:extLst>
          </p:cNvPr>
          <p:cNvSpPr>
            <a:spLocks noGrp="1"/>
          </p:cNvSpPr>
          <p:nvPr>
            <p:ph type="body" idx="1"/>
          </p:nvPr>
        </p:nvSpPr>
        <p:spPr>
          <a:xfrm>
            <a:off x="1050879" y="1825624"/>
            <a:ext cx="9810604" cy="44287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F5CE27-B558-4B88-ACE3-B70423127730}"/>
              </a:ext>
            </a:extLst>
          </p:cNvPr>
          <p:cNvSpPr>
            <a:spLocks noGrp="1"/>
          </p:cNvSpPr>
          <p:nvPr>
            <p:ph type="dt" sz="half" idx="2"/>
          </p:nvPr>
        </p:nvSpPr>
        <p:spPr>
          <a:xfrm rot="5400000">
            <a:off x="10509243" y="5071825"/>
            <a:ext cx="2647667" cy="365125"/>
          </a:xfrm>
          <a:prstGeom prst="rect">
            <a:avLst/>
          </a:prstGeom>
        </p:spPr>
        <p:txBody>
          <a:bodyPr vert="horz" lIns="91440" tIns="45720" rIns="91440" bIns="45720" rtlCol="0" anchor="ctr"/>
          <a:lstStyle>
            <a:lvl1pPr algn="l">
              <a:defRPr sz="900" cap="all" spc="300" baseline="0">
                <a:solidFill>
                  <a:schemeClr val="tx1">
                    <a:lumMod val="85000"/>
                    <a:lumOff val="15000"/>
                  </a:schemeClr>
                </a:solidFill>
                <a:latin typeface="+mn-lt"/>
              </a:defRPr>
            </a:lvl1pPr>
          </a:lstStyle>
          <a:p>
            <a:fld id="{A33960BD-7AC1-4217-9611-AAA56D3EE38F}" type="datetime4">
              <a:rPr lang="en-US" smtClean="0"/>
              <a:pPr/>
              <a:t>February 8, 2026</a:t>
            </a:fld>
            <a:endParaRPr lang="en-US" dirty="0">
              <a:latin typeface="+mn-lt"/>
            </a:endParaRPr>
          </a:p>
        </p:txBody>
      </p:sp>
      <p:sp>
        <p:nvSpPr>
          <p:cNvPr id="5" name="Footer Placeholder 4">
            <a:extLst>
              <a:ext uri="{FF2B5EF4-FFF2-40B4-BE49-F238E27FC236}">
                <a16:creationId xmlns:a16="http://schemas.microsoft.com/office/drawing/2014/main" id="{4ACE5D61-F203-4F00-9CF1-AB0AE4937006}"/>
              </a:ext>
            </a:extLst>
          </p:cNvPr>
          <p:cNvSpPr>
            <a:spLocks noGrp="1"/>
          </p:cNvSpPr>
          <p:nvPr>
            <p:ph type="ftr" sz="quarter" idx="3"/>
          </p:nvPr>
        </p:nvSpPr>
        <p:spPr>
          <a:xfrm rot="5400000">
            <a:off x="10447827" y="1407402"/>
            <a:ext cx="2770499" cy="365125"/>
          </a:xfrm>
          <a:prstGeom prst="rect">
            <a:avLst/>
          </a:prstGeom>
        </p:spPr>
        <p:txBody>
          <a:bodyPr vert="horz" lIns="91440" tIns="45720" rIns="91440" bIns="45720" rtlCol="0" anchor="ctr"/>
          <a:lstStyle>
            <a:lvl1pPr algn="r">
              <a:defRPr sz="900" cap="all" spc="300" baseline="0">
                <a:solidFill>
                  <a:schemeClr val="tx1">
                    <a:lumMod val="85000"/>
                    <a:lumOff val="15000"/>
                  </a:schemeClr>
                </a:solidFill>
                <a:latin typeface="+mn-lt"/>
              </a:defRPr>
            </a:lvl1pPr>
          </a:lstStyle>
          <a:p>
            <a:endParaRPr lang="en-US" dirty="0">
              <a:latin typeface="+mn-lt"/>
            </a:endParaRPr>
          </a:p>
        </p:txBody>
      </p:sp>
      <p:sp>
        <p:nvSpPr>
          <p:cNvPr id="6" name="Slide Number Placeholder 5">
            <a:extLst>
              <a:ext uri="{FF2B5EF4-FFF2-40B4-BE49-F238E27FC236}">
                <a16:creationId xmlns:a16="http://schemas.microsoft.com/office/drawing/2014/main" id="{39FF38BD-5F38-4F6E-B5DD-EB1AF06002E2}"/>
              </a:ext>
            </a:extLst>
          </p:cNvPr>
          <p:cNvSpPr>
            <a:spLocks noGrp="1"/>
          </p:cNvSpPr>
          <p:nvPr>
            <p:ph type="sldNum" sz="quarter" idx="4"/>
          </p:nvPr>
        </p:nvSpPr>
        <p:spPr>
          <a:xfrm>
            <a:off x="11560121" y="3138985"/>
            <a:ext cx="545911" cy="580029"/>
          </a:xfrm>
          <a:prstGeom prst="rect">
            <a:avLst/>
          </a:prstGeom>
        </p:spPr>
        <p:txBody>
          <a:bodyPr vert="horz" lIns="91440" tIns="45720" rIns="91440" bIns="45720" rtlCol="0" anchor="ctr"/>
          <a:lstStyle>
            <a:lvl1pPr algn="ctr">
              <a:defRPr sz="1600">
                <a:solidFill>
                  <a:schemeClr val="tx1">
                    <a:lumMod val="85000"/>
                    <a:lumOff val="15000"/>
                  </a:schemeClr>
                </a:solidFill>
                <a:latin typeface="+mn-lt"/>
              </a:defRPr>
            </a:lvl1pPr>
          </a:lstStyle>
          <a:p>
            <a:fld id="{9D4AEF59-F28E-467C-9EA3-92D1CFAD475A}" type="slidenum">
              <a:rPr lang="en-US" smtClean="0"/>
              <a:pPr/>
              <a:t>‹#›</a:t>
            </a:fld>
            <a:endParaRPr lang="en-US">
              <a:latin typeface="+mn-lt"/>
            </a:endParaRPr>
          </a:p>
        </p:txBody>
      </p:sp>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24D29CCB-7956-4E3E-8880-304085F04BF4}"/>
                  </a:ext>
                </a:extLst>
              </p14:cNvPr>
              <p14:cNvContentPartPr/>
              <p14:nvPr/>
            </p14:nvContentPartPr>
            <p14:xfrm>
              <a:off x="12490710" y="6342652"/>
              <a:ext cx="360" cy="360"/>
            </p14:xfrm>
          </p:contentPart>
        </mc:Choice>
        <mc:Fallback xmlns="">
          <p:pic>
            <p:nvPicPr>
              <p:cNvPr id="18" name="Ink 17">
                <a:extLst>
                  <a:ext uri="{FF2B5EF4-FFF2-40B4-BE49-F238E27FC236}">
                    <a16:creationId xmlns:a16="http://schemas.microsoft.com/office/drawing/2014/main" id="{24D29CCB-7956-4E3E-8880-304085F04BF4}"/>
                  </a:ext>
                </a:extLst>
              </p:cNvPr>
              <p:cNvPicPr/>
              <p:nvPr/>
            </p:nvPicPr>
            <p:blipFill>
              <a:blip r:embed="rId15"/>
              <a:stretch>
                <a:fillRect/>
              </a:stretch>
            </p:blipFill>
            <p:spPr>
              <a:xfrm>
                <a:off x="12481710" y="6333652"/>
                <a:ext cx="18000" cy="18000"/>
              </a:xfrm>
              <a:prstGeom prst="rect">
                <a:avLst/>
              </a:prstGeom>
            </p:spPr>
          </p:pic>
        </mc:Fallback>
      </mc:AlternateContent>
    </p:spTree>
    <p:extLst>
      <p:ext uri="{BB962C8B-B14F-4D97-AF65-F5344CB8AC3E}">
        <p14:creationId xmlns:p14="http://schemas.microsoft.com/office/powerpoint/2010/main" val="75663836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31" r:id="rId7"/>
    <p:sldLayoutId id="2147483727" r:id="rId8"/>
    <p:sldLayoutId id="2147483728" r:id="rId9"/>
    <p:sldLayoutId id="2147483729" r:id="rId10"/>
    <p:sldLayoutId id="2147483730" r:id="rId11"/>
  </p:sldLayoutIdLst>
  <p:hf sldNum="0" hdr="0" ftr="0" dt="0"/>
  <p:txStyles>
    <p:title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ustomXml" Target="../ink/ink6.xml"/><Relationship Id="rId7" Type="http://schemas.openxmlformats.org/officeDocument/2006/relationships/hyperlink" Target="https://unsplash.com/photos/gray-metal-padlock-irM6LNDAe-0?utm_content=creditCopyText&amp;utm_medium=referral&amp;utm_source=unsplash" TargetMode="External"/><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hyperlink" Target="https://unsplash.com/@gneri1713?utm_content=creditCopyText&amp;utm_medium=referral&amp;utm_source=unsplash" TargetMode="External"/><Relationship Id="rId5" Type="http://schemas.openxmlformats.org/officeDocument/2006/relationships/image" Target="../media/image17.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s://commons.wikimedia.org/wiki/File:South_Africa-Mpumalanga-Middelburg-Arnot_Power_Station01.jpg" TargetMode="External"/><Relationship Id="rId2" Type="http://schemas.openxmlformats.org/officeDocument/2006/relationships/image" Target="../media/image18.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unsplash.com/@ltdbjd?utm_content=creditCopyText&amp;utm_medium=referral&amp;utm_source=unsplash" TargetMode="External"/><Relationship Id="rId2" Type="http://schemas.openxmlformats.org/officeDocument/2006/relationships/image" Target="../media/image19.jpeg"/><Relationship Id="rId1" Type="http://schemas.openxmlformats.org/officeDocument/2006/relationships/slideLayout" Target="../slideLayouts/slideLayout10.xml"/><Relationship Id="rId4" Type="http://schemas.openxmlformats.org/officeDocument/2006/relationships/hyperlink" Target="https://unsplash.com/photos/a-row-of-wooden-skis-sitting-on-top-of-a-field-BdJWc1uL4-Q?utm_content=creditCopyText&amp;utm_medium=referral&amp;utm_source=unsplash"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unsplash.com/photos/QLt9sqvXWeU"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ustomXml" Target="../ink/ink7.xml"/><Relationship Id="rId7" Type="http://schemas.openxmlformats.org/officeDocument/2006/relationships/hyperlink" Target="https://unsplash.com/photos/blue-yellow-and-red-abstract-art-EgL0EtzL0Wc?utm_content=creditCopyText&amp;utm_medium=referral&amp;utm_source=unsplash"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unsplash.com/@taopaodao?utm_content=creditCopyText&amp;utm_medium=referral&amp;utm_source=unsplash" TargetMode="External"/><Relationship Id="rId5" Type="http://schemas.openxmlformats.org/officeDocument/2006/relationships/image" Target="../media/image21.jp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unsplash.com/photos/QLt9sqvXWeU" TargetMode="Externa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warwick.ac.uk/fac/soc/law/research/projects/nefdef/climatefinance" TargetMode="External"/><Relationship Id="rId13" Type="http://schemas.openxmlformats.org/officeDocument/2006/relationships/image" Target="../media/image32.png"/><Relationship Id="rId3" Type="http://schemas.openxmlformats.org/officeDocument/2006/relationships/image" Target="../media/image23.jpeg"/><Relationship Id="rId7" Type="http://schemas.openxmlformats.org/officeDocument/2006/relationships/image" Target="../media/image27.png"/><Relationship Id="rId12" Type="http://schemas.openxmlformats.org/officeDocument/2006/relationships/image" Target="../media/image31.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26.jpg"/><Relationship Id="rId11" Type="http://schemas.openxmlformats.org/officeDocument/2006/relationships/image" Target="../media/image30.png"/><Relationship Id="rId5" Type="http://schemas.openxmlformats.org/officeDocument/2006/relationships/image" Target="../media/image25.jpeg"/><Relationship Id="rId10" Type="http://schemas.openxmlformats.org/officeDocument/2006/relationships/image" Target="../media/image29.png"/><Relationship Id="rId4" Type="http://schemas.openxmlformats.org/officeDocument/2006/relationships/image" Target="../media/image24.jpeg"/><Relationship Id="rId9" Type="http://schemas.openxmlformats.org/officeDocument/2006/relationships/image" Target="../media/image28.jpg"/></Relationships>
</file>

<file path=ppt/slides/_rels/slide2.xml.rels><?xml version="1.0" encoding="UTF-8" standalone="yes"?>
<Relationships xmlns="http://schemas.openxmlformats.org/package/2006/relationships"><Relationship Id="rId3" Type="http://schemas.openxmlformats.org/officeDocument/2006/relationships/customXml" Target="../ink/ink2.xml"/><Relationship Id="rId7" Type="http://schemas.openxmlformats.org/officeDocument/2006/relationships/hyperlink" Target="https://unsplash.com/s/photos/sustainability?utm_source=unsplash&amp;utm_medium=referral&amp;utm_content=creditCopyText"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unsplash.com/@aj5tdt?utm_source=unsplash&amp;utm_medium=referral&amp;utm_content=creditCopyText" TargetMode="External"/><Relationship Id="rId5" Type="http://schemas.openxmlformats.org/officeDocument/2006/relationships/image" Target="../media/image3.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svg"/><Relationship Id="rId10" Type="http://schemas.openxmlformats.org/officeDocument/2006/relationships/hyperlink" Target="https://unsplash.com/photos/a-close-up-of-a-neon-sign-in-the-dark-rME-VNbk_zQ?utm_content=creditCopyText&amp;utm_medium=referral&amp;utm_source=unsplash" TargetMode="External"/><Relationship Id="rId4" Type="http://schemas.openxmlformats.org/officeDocument/2006/relationships/image" Target="../media/image6.png"/><Relationship Id="rId9" Type="http://schemas.openxmlformats.org/officeDocument/2006/relationships/hyperlink" Target="https://unsplash.com/@loaldesign?utm_content=creditCopyText&amp;utm_medium=referral&amp;utm_source=unsplash"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unsplash.com/photos/_kdTyfnUFAc" TargetMode="External"/><Relationship Id="rId3" Type="http://schemas.openxmlformats.org/officeDocument/2006/relationships/customXml" Target="../ink/ink3.xml"/><Relationship Id="rId7" Type="http://schemas.openxmlformats.org/officeDocument/2006/relationships/hyperlink" Target="https://moic.gov.eg/page/nwfe"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ww.gov.br/fazenda/pt-br/acesso-a-informacao/acoes-e-programas/transformacao-ecologica/bip" TargetMode="External"/><Relationship Id="rId5" Type="http://schemas.openxmlformats.org/officeDocument/2006/relationships/image" Target="../media/image11.jpe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hyperlink" Target="https://unsplash.com/@bady?utm_content=creditCopyText&amp;utm_medium=referral&amp;utm_source=unsplash"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hyperlink" Target="https://unsplash.com/photos/banknote-and-passport-on-white-panel-67GC0YaeGQc?utm_content=creditCopyText&amp;utm_medium=referral&amp;utm_source=unsplash" TargetMode="External"/></Relationships>
</file>

<file path=ppt/slides/_rels/slide6.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1.png"/><Relationship Id="rId1" Type="http://schemas.openxmlformats.org/officeDocument/2006/relationships/slideLayout" Target="../slideLayouts/slideLayout10.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unsplash.com/@towfiqu999999"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hyperlink" Target="https://www.opensecrets.org.za/the-climate-consultants/" TargetMode="External"/><Relationship Id="rId5" Type="http://schemas.openxmlformats.org/officeDocument/2006/relationships/image" Target="../media/image16.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9" name="Rectangle 108">
            <a:extLst>
              <a:ext uri="{FF2B5EF4-FFF2-40B4-BE49-F238E27FC236}">
                <a16:creationId xmlns:a16="http://schemas.microsoft.com/office/drawing/2014/main" id="{9089EED9-F54D-4F20-A2C6-949DE4176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Shape 110">
            <a:extLst>
              <a:ext uri="{FF2B5EF4-FFF2-40B4-BE49-F238E27FC236}">
                <a16:creationId xmlns:a16="http://schemas.microsoft.com/office/drawing/2014/main" id="{EB1B078B-B000-44F9-B571-4AF20E88C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76849"/>
            <a:ext cx="12192000" cy="3781151"/>
          </a:xfrm>
          <a:custGeom>
            <a:avLst/>
            <a:gdLst>
              <a:gd name="connsiteX0" fmla="*/ 12087372 w 12192000"/>
              <a:gd name="connsiteY0" fmla="*/ 0 h 3793674"/>
              <a:gd name="connsiteX1" fmla="*/ 12178353 w 12192000"/>
              <a:gd name="connsiteY1" fmla="*/ 12523 h 3793674"/>
              <a:gd name="connsiteX2" fmla="*/ 12192000 w 12192000"/>
              <a:gd name="connsiteY2" fmla="*/ 25195 h 3793674"/>
              <a:gd name="connsiteX3" fmla="*/ 12192000 w 12192000"/>
              <a:gd name="connsiteY3" fmla="*/ 3793674 h 3793674"/>
              <a:gd name="connsiteX4" fmla="*/ 0 w 12192000"/>
              <a:gd name="connsiteY4" fmla="*/ 3793674 h 3793674"/>
              <a:gd name="connsiteX5" fmla="*/ 0 w 12192000"/>
              <a:gd name="connsiteY5" fmla="*/ 3066065 h 3793674"/>
              <a:gd name="connsiteX6" fmla="*/ 8171 w 12192000"/>
              <a:gd name="connsiteY6" fmla="*/ 3063714 h 3793674"/>
              <a:gd name="connsiteX7" fmla="*/ 67297 w 12192000"/>
              <a:gd name="connsiteY7" fmla="*/ 3039008 h 3793674"/>
              <a:gd name="connsiteX8" fmla="*/ 156970 w 12192000"/>
              <a:gd name="connsiteY8" fmla="*/ 3078618 h 3793674"/>
              <a:gd name="connsiteX9" fmla="*/ 191925 w 12192000"/>
              <a:gd name="connsiteY9" fmla="*/ 3081672 h 3793674"/>
              <a:gd name="connsiteX10" fmla="*/ 260901 w 12192000"/>
              <a:gd name="connsiteY10" fmla="*/ 3123909 h 3793674"/>
              <a:gd name="connsiteX11" fmla="*/ 408315 w 12192000"/>
              <a:gd name="connsiteY11" fmla="*/ 2979941 h 3793674"/>
              <a:gd name="connsiteX12" fmla="*/ 658076 w 12192000"/>
              <a:gd name="connsiteY12" fmla="*/ 2943310 h 3793674"/>
              <a:gd name="connsiteX13" fmla="*/ 858103 w 12192000"/>
              <a:gd name="connsiteY13" fmla="*/ 2814464 h 3793674"/>
              <a:gd name="connsiteX14" fmla="*/ 994062 w 12192000"/>
              <a:gd name="connsiteY14" fmla="*/ 2797082 h 3793674"/>
              <a:gd name="connsiteX15" fmla="*/ 1047040 w 12192000"/>
              <a:gd name="connsiteY15" fmla="*/ 2839351 h 3793674"/>
              <a:gd name="connsiteX16" fmla="*/ 1377085 w 12192000"/>
              <a:gd name="connsiteY16" fmla="*/ 2747933 h 3793674"/>
              <a:gd name="connsiteX17" fmla="*/ 1465015 w 12192000"/>
              <a:gd name="connsiteY17" fmla="*/ 2747280 h 3793674"/>
              <a:gd name="connsiteX18" fmla="*/ 1535004 w 12192000"/>
              <a:gd name="connsiteY18" fmla="*/ 2700358 h 3793674"/>
              <a:gd name="connsiteX19" fmla="*/ 1679251 w 12192000"/>
              <a:gd name="connsiteY19" fmla="*/ 2724890 h 3793674"/>
              <a:gd name="connsiteX20" fmla="*/ 1865161 w 12192000"/>
              <a:gd name="connsiteY20" fmla="*/ 2675644 h 3793674"/>
              <a:gd name="connsiteX21" fmla="*/ 1977927 w 12192000"/>
              <a:gd name="connsiteY21" fmla="*/ 2654971 h 3793674"/>
              <a:gd name="connsiteX22" fmla="*/ 2023175 w 12192000"/>
              <a:gd name="connsiteY22" fmla="*/ 2660925 h 3793674"/>
              <a:gd name="connsiteX23" fmla="*/ 2040685 w 12192000"/>
              <a:gd name="connsiteY23" fmla="*/ 2665174 h 3793674"/>
              <a:gd name="connsiteX24" fmla="*/ 2057102 w 12192000"/>
              <a:gd name="connsiteY24" fmla="*/ 2658281 h 3793674"/>
              <a:gd name="connsiteX25" fmla="*/ 2052057 w 12192000"/>
              <a:gd name="connsiteY25" fmla="*/ 2630525 h 3793674"/>
              <a:gd name="connsiteX26" fmla="*/ 2052988 w 12192000"/>
              <a:gd name="connsiteY26" fmla="*/ 2629844 h 3793674"/>
              <a:gd name="connsiteX27" fmla="*/ 2075835 w 12192000"/>
              <a:gd name="connsiteY27" fmla="*/ 2637574 h 3793674"/>
              <a:gd name="connsiteX28" fmla="*/ 2105280 w 12192000"/>
              <a:gd name="connsiteY28" fmla="*/ 2634295 h 3793674"/>
              <a:gd name="connsiteX29" fmla="*/ 2271487 w 12192000"/>
              <a:gd name="connsiteY29" fmla="*/ 2572125 h 3793674"/>
              <a:gd name="connsiteX30" fmla="*/ 2450874 w 12192000"/>
              <a:gd name="connsiteY30" fmla="*/ 2553486 h 3793674"/>
              <a:gd name="connsiteX31" fmla="*/ 2507266 w 12192000"/>
              <a:gd name="connsiteY31" fmla="*/ 2524499 h 3793674"/>
              <a:gd name="connsiteX32" fmla="*/ 2641503 w 12192000"/>
              <a:gd name="connsiteY32" fmla="*/ 2438864 h 3793674"/>
              <a:gd name="connsiteX33" fmla="*/ 2817182 w 12192000"/>
              <a:gd name="connsiteY33" fmla="*/ 2278080 h 3793674"/>
              <a:gd name="connsiteX34" fmla="*/ 2957554 w 12192000"/>
              <a:gd name="connsiteY34" fmla="*/ 2193400 h 3793674"/>
              <a:gd name="connsiteX35" fmla="*/ 3003677 w 12192000"/>
              <a:gd name="connsiteY35" fmla="*/ 2167401 h 3793674"/>
              <a:gd name="connsiteX36" fmla="*/ 3046876 w 12192000"/>
              <a:gd name="connsiteY36" fmla="*/ 2093819 h 3793674"/>
              <a:gd name="connsiteX37" fmla="*/ 3303290 w 12192000"/>
              <a:gd name="connsiteY37" fmla="*/ 2007607 h 3793674"/>
              <a:gd name="connsiteX38" fmla="*/ 3395602 w 12192000"/>
              <a:gd name="connsiteY38" fmla="*/ 1906162 h 3793674"/>
              <a:gd name="connsiteX39" fmla="*/ 3430100 w 12192000"/>
              <a:gd name="connsiteY39" fmla="*/ 1879967 h 3793674"/>
              <a:gd name="connsiteX40" fmla="*/ 3437914 w 12192000"/>
              <a:gd name="connsiteY40" fmla="*/ 1882014 h 3793674"/>
              <a:gd name="connsiteX41" fmla="*/ 3438972 w 12192000"/>
              <a:gd name="connsiteY41" fmla="*/ 1883731 h 3793674"/>
              <a:gd name="connsiteX42" fmla="*/ 3547723 w 12192000"/>
              <a:gd name="connsiteY42" fmla="*/ 1843739 h 3793674"/>
              <a:gd name="connsiteX43" fmla="*/ 3572350 w 12192000"/>
              <a:gd name="connsiteY43" fmla="*/ 1838592 h 3793674"/>
              <a:gd name="connsiteX44" fmla="*/ 3575291 w 12192000"/>
              <a:gd name="connsiteY44" fmla="*/ 1839812 h 3793674"/>
              <a:gd name="connsiteX45" fmla="*/ 3595183 w 12192000"/>
              <a:gd name="connsiteY45" fmla="*/ 1828822 h 3793674"/>
              <a:gd name="connsiteX46" fmla="*/ 3611353 w 12192000"/>
              <a:gd name="connsiteY46" fmla="*/ 1811452 h 3793674"/>
              <a:gd name="connsiteX47" fmla="*/ 3825586 w 12192000"/>
              <a:gd name="connsiteY47" fmla="*/ 1811075 h 3793674"/>
              <a:gd name="connsiteX48" fmla="*/ 4166327 w 12192000"/>
              <a:gd name="connsiteY48" fmla="*/ 1759538 h 3793674"/>
              <a:gd name="connsiteX49" fmla="*/ 4437661 w 12192000"/>
              <a:gd name="connsiteY49" fmla="*/ 1675591 h 3793674"/>
              <a:gd name="connsiteX50" fmla="*/ 4510862 w 12192000"/>
              <a:gd name="connsiteY50" fmla="*/ 1678037 h 3793674"/>
              <a:gd name="connsiteX51" fmla="*/ 4573217 w 12192000"/>
              <a:gd name="connsiteY51" fmla="*/ 1646377 h 3793674"/>
              <a:gd name="connsiteX52" fmla="*/ 4605137 w 12192000"/>
              <a:gd name="connsiteY52" fmla="*/ 1656997 h 3793674"/>
              <a:gd name="connsiteX53" fmla="*/ 4623509 w 12192000"/>
              <a:gd name="connsiteY53" fmla="*/ 1656442 h 3793674"/>
              <a:gd name="connsiteX54" fmla="*/ 4629310 w 12192000"/>
              <a:gd name="connsiteY54" fmla="*/ 1666377 h 3793674"/>
              <a:gd name="connsiteX55" fmla="*/ 4657404 w 12192000"/>
              <a:gd name="connsiteY55" fmla="*/ 1672770 h 3793674"/>
              <a:gd name="connsiteX56" fmla="*/ 4691044 w 12192000"/>
              <a:gd name="connsiteY56" fmla="*/ 1668931 h 3793674"/>
              <a:gd name="connsiteX57" fmla="*/ 4850032 w 12192000"/>
              <a:gd name="connsiteY57" fmla="*/ 1639440 h 3793674"/>
              <a:gd name="connsiteX58" fmla="*/ 4945654 w 12192000"/>
              <a:gd name="connsiteY58" fmla="*/ 1628212 h 3793674"/>
              <a:gd name="connsiteX59" fmla="*/ 4982770 w 12192000"/>
              <a:gd name="connsiteY59" fmla="*/ 1634027 h 3793674"/>
              <a:gd name="connsiteX60" fmla="*/ 5034068 w 12192000"/>
              <a:gd name="connsiteY60" fmla="*/ 1635369 h 3793674"/>
              <a:gd name="connsiteX61" fmla="*/ 5157133 w 12192000"/>
              <a:gd name="connsiteY61" fmla="*/ 1621298 h 3793674"/>
              <a:gd name="connsiteX62" fmla="*/ 5331645 w 12192000"/>
              <a:gd name="connsiteY62" fmla="*/ 1602675 h 3793674"/>
              <a:gd name="connsiteX63" fmla="*/ 5339977 w 12192000"/>
              <a:gd name="connsiteY63" fmla="*/ 1609364 h 3793674"/>
              <a:gd name="connsiteX64" fmla="*/ 5400314 w 12192000"/>
              <a:gd name="connsiteY64" fmla="*/ 1600700 h 3793674"/>
              <a:gd name="connsiteX65" fmla="*/ 5607257 w 12192000"/>
              <a:gd name="connsiteY65" fmla="*/ 1518495 h 3793674"/>
              <a:gd name="connsiteX66" fmla="*/ 5725292 w 12192000"/>
              <a:gd name="connsiteY66" fmla="*/ 1502996 h 3793674"/>
              <a:gd name="connsiteX67" fmla="*/ 5767898 w 12192000"/>
              <a:gd name="connsiteY67" fmla="*/ 1505858 h 3793674"/>
              <a:gd name="connsiteX68" fmla="*/ 5839240 w 12192000"/>
              <a:gd name="connsiteY68" fmla="*/ 1510133 h 3793674"/>
              <a:gd name="connsiteX69" fmla="*/ 5905402 w 12192000"/>
              <a:gd name="connsiteY69" fmla="*/ 1527401 h 3793674"/>
              <a:gd name="connsiteX70" fmla="*/ 5964698 w 12192000"/>
              <a:gd name="connsiteY70" fmla="*/ 1501636 h 3793674"/>
              <a:gd name="connsiteX71" fmla="*/ 6017881 w 12192000"/>
              <a:gd name="connsiteY71" fmla="*/ 1491249 h 3793674"/>
              <a:gd name="connsiteX72" fmla="*/ 6023244 w 12192000"/>
              <a:gd name="connsiteY72" fmla="*/ 1498384 h 3793674"/>
              <a:gd name="connsiteX73" fmla="*/ 6030193 w 12192000"/>
              <a:gd name="connsiteY73" fmla="*/ 1497853 h 3793674"/>
              <a:gd name="connsiteX74" fmla="*/ 6032755 w 12192000"/>
              <a:gd name="connsiteY74" fmla="*/ 1489137 h 3793674"/>
              <a:gd name="connsiteX75" fmla="*/ 6114491 w 12192000"/>
              <a:gd name="connsiteY75" fmla="*/ 1447543 h 3793674"/>
              <a:gd name="connsiteX76" fmla="*/ 6228089 w 12192000"/>
              <a:gd name="connsiteY76" fmla="*/ 1404736 h 3793674"/>
              <a:gd name="connsiteX77" fmla="*/ 6266132 w 12192000"/>
              <a:gd name="connsiteY77" fmla="*/ 1408704 h 3793674"/>
              <a:gd name="connsiteX78" fmla="*/ 6266284 w 12192000"/>
              <a:gd name="connsiteY78" fmla="*/ 1408695 h 3793674"/>
              <a:gd name="connsiteX79" fmla="*/ 6267815 w 12192000"/>
              <a:gd name="connsiteY79" fmla="*/ 1413946 h 3793674"/>
              <a:gd name="connsiteX80" fmla="*/ 6277660 w 12192000"/>
              <a:gd name="connsiteY80" fmla="*/ 1413155 h 3793674"/>
              <a:gd name="connsiteX81" fmla="*/ 6290206 w 12192000"/>
              <a:gd name="connsiteY81" fmla="*/ 1407568 h 3793674"/>
              <a:gd name="connsiteX82" fmla="*/ 6318021 w 12192000"/>
              <a:gd name="connsiteY82" fmla="*/ 1413938 h 3793674"/>
              <a:gd name="connsiteX83" fmla="*/ 6319318 w 12192000"/>
              <a:gd name="connsiteY83" fmla="*/ 1414570 h 3793674"/>
              <a:gd name="connsiteX84" fmla="*/ 6391161 w 12192000"/>
              <a:gd name="connsiteY84" fmla="*/ 1451966 h 3793674"/>
              <a:gd name="connsiteX85" fmla="*/ 6458507 w 12192000"/>
              <a:gd name="connsiteY85" fmla="*/ 1519154 h 3793674"/>
              <a:gd name="connsiteX86" fmla="*/ 6567007 w 12192000"/>
              <a:gd name="connsiteY86" fmla="*/ 1556379 h 3793674"/>
              <a:gd name="connsiteX87" fmla="*/ 6607554 w 12192000"/>
              <a:gd name="connsiteY87" fmla="*/ 1566314 h 3793674"/>
              <a:gd name="connsiteX88" fmla="*/ 6731017 w 12192000"/>
              <a:gd name="connsiteY88" fmla="*/ 1583864 h 3793674"/>
              <a:gd name="connsiteX89" fmla="*/ 6734116 w 12192000"/>
              <a:gd name="connsiteY89" fmla="*/ 1580958 h 3793674"/>
              <a:gd name="connsiteX90" fmla="*/ 6918249 w 12192000"/>
              <a:gd name="connsiteY90" fmla="*/ 1481214 h 3793674"/>
              <a:gd name="connsiteX91" fmla="*/ 7067518 w 12192000"/>
              <a:gd name="connsiteY91" fmla="*/ 1434780 h 3793674"/>
              <a:gd name="connsiteX92" fmla="*/ 7124203 w 12192000"/>
              <a:gd name="connsiteY92" fmla="*/ 1429376 h 3793674"/>
              <a:gd name="connsiteX93" fmla="*/ 7218949 w 12192000"/>
              <a:gd name="connsiteY93" fmla="*/ 1419635 h 3793674"/>
              <a:gd name="connsiteX94" fmla="*/ 7298895 w 12192000"/>
              <a:gd name="connsiteY94" fmla="*/ 1439633 h 3793674"/>
              <a:gd name="connsiteX95" fmla="*/ 7374497 w 12192000"/>
              <a:gd name="connsiteY95" fmla="*/ 1420678 h 3793674"/>
              <a:gd name="connsiteX96" fmla="*/ 7380250 w 12192000"/>
              <a:gd name="connsiteY96" fmla="*/ 1380997 h 3793674"/>
              <a:gd name="connsiteX97" fmla="*/ 7464957 w 12192000"/>
              <a:gd name="connsiteY97" fmla="*/ 1372171 h 3793674"/>
              <a:gd name="connsiteX98" fmla="*/ 7594747 w 12192000"/>
              <a:gd name="connsiteY98" fmla="*/ 1362653 h 3793674"/>
              <a:gd name="connsiteX99" fmla="*/ 7666555 w 12192000"/>
              <a:gd name="connsiteY99" fmla="*/ 1348052 h 3793674"/>
              <a:gd name="connsiteX100" fmla="*/ 7866007 w 12192000"/>
              <a:gd name="connsiteY100" fmla="*/ 1318067 h 3793674"/>
              <a:gd name="connsiteX101" fmla="*/ 8068308 w 12192000"/>
              <a:gd name="connsiteY101" fmla="*/ 1295574 h 3793674"/>
              <a:gd name="connsiteX102" fmla="*/ 8202385 w 12192000"/>
              <a:gd name="connsiteY102" fmla="*/ 1324823 h 3793674"/>
              <a:gd name="connsiteX103" fmla="*/ 8367138 w 12192000"/>
              <a:gd name="connsiteY103" fmla="*/ 1301734 h 3793674"/>
              <a:gd name="connsiteX104" fmla="*/ 8396799 w 12192000"/>
              <a:gd name="connsiteY104" fmla="*/ 1304107 h 3793674"/>
              <a:gd name="connsiteX105" fmla="*/ 8431415 w 12192000"/>
              <a:gd name="connsiteY105" fmla="*/ 1287621 h 3793674"/>
              <a:gd name="connsiteX106" fmla="*/ 8569515 w 12192000"/>
              <a:gd name="connsiteY106" fmla="*/ 1219560 h 3793674"/>
              <a:gd name="connsiteX107" fmla="*/ 8672452 w 12192000"/>
              <a:gd name="connsiteY107" fmla="*/ 1148305 h 3793674"/>
              <a:gd name="connsiteX108" fmla="*/ 8824768 w 12192000"/>
              <a:gd name="connsiteY108" fmla="*/ 1133740 h 3793674"/>
              <a:gd name="connsiteX109" fmla="*/ 8909609 w 12192000"/>
              <a:gd name="connsiteY109" fmla="*/ 1100055 h 3793674"/>
              <a:gd name="connsiteX110" fmla="*/ 9036318 w 12192000"/>
              <a:gd name="connsiteY110" fmla="*/ 1007023 h 3793674"/>
              <a:gd name="connsiteX111" fmla="*/ 9230382 w 12192000"/>
              <a:gd name="connsiteY111" fmla="*/ 968177 h 3793674"/>
              <a:gd name="connsiteX112" fmla="*/ 9286437 w 12192000"/>
              <a:gd name="connsiteY112" fmla="*/ 1010381 h 3793674"/>
              <a:gd name="connsiteX113" fmla="*/ 9349089 w 12192000"/>
              <a:gd name="connsiteY113" fmla="*/ 1027707 h 3793674"/>
              <a:gd name="connsiteX114" fmla="*/ 9347314 w 12192000"/>
              <a:gd name="connsiteY114" fmla="*/ 946267 h 3793674"/>
              <a:gd name="connsiteX115" fmla="*/ 9492995 w 12192000"/>
              <a:gd name="connsiteY115" fmla="*/ 843272 h 3793674"/>
              <a:gd name="connsiteX116" fmla="*/ 9568501 w 12192000"/>
              <a:gd name="connsiteY116" fmla="*/ 800316 h 3793674"/>
              <a:gd name="connsiteX117" fmla="*/ 9691686 w 12192000"/>
              <a:gd name="connsiteY117" fmla="*/ 750611 h 3793674"/>
              <a:gd name="connsiteX118" fmla="*/ 9728219 w 12192000"/>
              <a:gd name="connsiteY118" fmla="*/ 732444 h 3793674"/>
              <a:gd name="connsiteX119" fmla="*/ 10080661 w 12192000"/>
              <a:gd name="connsiteY119" fmla="*/ 517946 h 3793674"/>
              <a:gd name="connsiteX120" fmla="*/ 10335073 w 12192000"/>
              <a:gd name="connsiteY120" fmla="*/ 536444 h 3793674"/>
              <a:gd name="connsiteX121" fmla="*/ 10593135 w 12192000"/>
              <a:gd name="connsiteY121" fmla="*/ 479950 h 3793674"/>
              <a:gd name="connsiteX122" fmla="*/ 10655931 w 12192000"/>
              <a:gd name="connsiteY122" fmla="*/ 414155 h 3793674"/>
              <a:gd name="connsiteX123" fmla="*/ 10695298 w 12192000"/>
              <a:gd name="connsiteY123" fmla="*/ 404284 h 3793674"/>
              <a:gd name="connsiteX124" fmla="*/ 10761489 w 12192000"/>
              <a:gd name="connsiteY124" fmla="*/ 392693 h 3793674"/>
              <a:gd name="connsiteX125" fmla="*/ 10853610 w 12192000"/>
              <a:gd name="connsiteY125" fmla="*/ 344972 h 3793674"/>
              <a:gd name="connsiteX126" fmla="*/ 11052930 w 12192000"/>
              <a:gd name="connsiteY126" fmla="*/ 293394 h 3793674"/>
              <a:gd name="connsiteX127" fmla="*/ 11359700 w 12192000"/>
              <a:gd name="connsiteY127" fmla="*/ 116377 h 3793674"/>
              <a:gd name="connsiteX128" fmla="*/ 11672425 w 12192000"/>
              <a:gd name="connsiteY128" fmla="*/ 43975 h 3793674"/>
              <a:gd name="connsiteX129" fmla="*/ 11778759 w 12192000"/>
              <a:gd name="connsiteY129" fmla="*/ 15112 h 3793674"/>
              <a:gd name="connsiteX130" fmla="*/ 11912086 w 12192000"/>
              <a:gd name="connsiteY130" fmla="*/ 57763 h 3793674"/>
              <a:gd name="connsiteX131" fmla="*/ 12087372 w 12192000"/>
              <a:gd name="connsiteY131" fmla="*/ 0 h 3793674"/>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03854 h 3781151"/>
              <a:gd name="connsiteX128" fmla="*/ 11672425 w 12192000"/>
              <a:gd name="connsiteY128" fmla="*/ 31452 h 3781151"/>
              <a:gd name="connsiteX129" fmla="*/ 11778759 w 12192000"/>
              <a:gd name="connsiteY129" fmla="*/ 2589 h 3781151"/>
              <a:gd name="connsiteX130" fmla="*/ 11912086 w 12192000"/>
              <a:gd name="connsiteY130"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03854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58445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58445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58445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535004 w 12192000"/>
              <a:gd name="connsiteY17" fmla="*/ 2687835 h 3781151"/>
              <a:gd name="connsiteX18" fmla="*/ 1679251 w 12192000"/>
              <a:gd name="connsiteY18" fmla="*/ 2712367 h 3781151"/>
              <a:gd name="connsiteX19" fmla="*/ 1865161 w 12192000"/>
              <a:gd name="connsiteY19" fmla="*/ 2663121 h 3781151"/>
              <a:gd name="connsiteX20" fmla="*/ 1977927 w 12192000"/>
              <a:gd name="connsiteY20" fmla="*/ 2642448 h 3781151"/>
              <a:gd name="connsiteX21" fmla="*/ 2023175 w 12192000"/>
              <a:gd name="connsiteY21" fmla="*/ 2648402 h 3781151"/>
              <a:gd name="connsiteX22" fmla="*/ 2040685 w 12192000"/>
              <a:gd name="connsiteY22" fmla="*/ 2652651 h 3781151"/>
              <a:gd name="connsiteX23" fmla="*/ 2057102 w 12192000"/>
              <a:gd name="connsiteY23" fmla="*/ 2645758 h 3781151"/>
              <a:gd name="connsiteX24" fmla="*/ 2052057 w 12192000"/>
              <a:gd name="connsiteY24" fmla="*/ 2618002 h 3781151"/>
              <a:gd name="connsiteX25" fmla="*/ 2052988 w 12192000"/>
              <a:gd name="connsiteY25" fmla="*/ 2617321 h 3781151"/>
              <a:gd name="connsiteX26" fmla="*/ 2075835 w 12192000"/>
              <a:gd name="connsiteY26" fmla="*/ 2625051 h 3781151"/>
              <a:gd name="connsiteX27" fmla="*/ 2105280 w 12192000"/>
              <a:gd name="connsiteY27" fmla="*/ 2621772 h 3781151"/>
              <a:gd name="connsiteX28" fmla="*/ 2271487 w 12192000"/>
              <a:gd name="connsiteY28" fmla="*/ 2559602 h 3781151"/>
              <a:gd name="connsiteX29" fmla="*/ 2450874 w 12192000"/>
              <a:gd name="connsiteY29" fmla="*/ 2540963 h 3781151"/>
              <a:gd name="connsiteX30" fmla="*/ 2507266 w 12192000"/>
              <a:gd name="connsiteY30" fmla="*/ 2511976 h 3781151"/>
              <a:gd name="connsiteX31" fmla="*/ 2641503 w 12192000"/>
              <a:gd name="connsiteY31" fmla="*/ 2426341 h 3781151"/>
              <a:gd name="connsiteX32" fmla="*/ 2817182 w 12192000"/>
              <a:gd name="connsiteY32" fmla="*/ 2265557 h 3781151"/>
              <a:gd name="connsiteX33" fmla="*/ 2957554 w 12192000"/>
              <a:gd name="connsiteY33" fmla="*/ 2180877 h 3781151"/>
              <a:gd name="connsiteX34" fmla="*/ 3003677 w 12192000"/>
              <a:gd name="connsiteY34" fmla="*/ 2154878 h 3781151"/>
              <a:gd name="connsiteX35" fmla="*/ 3046876 w 12192000"/>
              <a:gd name="connsiteY35" fmla="*/ 2081296 h 3781151"/>
              <a:gd name="connsiteX36" fmla="*/ 3303290 w 12192000"/>
              <a:gd name="connsiteY36" fmla="*/ 1995084 h 3781151"/>
              <a:gd name="connsiteX37" fmla="*/ 3395602 w 12192000"/>
              <a:gd name="connsiteY37" fmla="*/ 1893639 h 3781151"/>
              <a:gd name="connsiteX38" fmla="*/ 3430100 w 12192000"/>
              <a:gd name="connsiteY38" fmla="*/ 1867444 h 3781151"/>
              <a:gd name="connsiteX39" fmla="*/ 3437914 w 12192000"/>
              <a:gd name="connsiteY39" fmla="*/ 1869491 h 3781151"/>
              <a:gd name="connsiteX40" fmla="*/ 3438972 w 12192000"/>
              <a:gd name="connsiteY40" fmla="*/ 1871208 h 3781151"/>
              <a:gd name="connsiteX41" fmla="*/ 3547723 w 12192000"/>
              <a:gd name="connsiteY41" fmla="*/ 1831216 h 3781151"/>
              <a:gd name="connsiteX42" fmla="*/ 3572350 w 12192000"/>
              <a:gd name="connsiteY42" fmla="*/ 1826069 h 3781151"/>
              <a:gd name="connsiteX43" fmla="*/ 3575291 w 12192000"/>
              <a:gd name="connsiteY43" fmla="*/ 1827289 h 3781151"/>
              <a:gd name="connsiteX44" fmla="*/ 3595183 w 12192000"/>
              <a:gd name="connsiteY44" fmla="*/ 1816299 h 3781151"/>
              <a:gd name="connsiteX45" fmla="*/ 3611353 w 12192000"/>
              <a:gd name="connsiteY45" fmla="*/ 1798929 h 3781151"/>
              <a:gd name="connsiteX46" fmla="*/ 3825586 w 12192000"/>
              <a:gd name="connsiteY46" fmla="*/ 1798552 h 3781151"/>
              <a:gd name="connsiteX47" fmla="*/ 4166327 w 12192000"/>
              <a:gd name="connsiteY47" fmla="*/ 1747015 h 3781151"/>
              <a:gd name="connsiteX48" fmla="*/ 4437661 w 12192000"/>
              <a:gd name="connsiteY48" fmla="*/ 1663068 h 3781151"/>
              <a:gd name="connsiteX49" fmla="*/ 4510862 w 12192000"/>
              <a:gd name="connsiteY49" fmla="*/ 1665514 h 3781151"/>
              <a:gd name="connsiteX50" fmla="*/ 4573217 w 12192000"/>
              <a:gd name="connsiteY50" fmla="*/ 1633854 h 3781151"/>
              <a:gd name="connsiteX51" fmla="*/ 4605137 w 12192000"/>
              <a:gd name="connsiteY51" fmla="*/ 1644474 h 3781151"/>
              <a:gd name="connsiteX52" fmla="*/ 4623509 w 12192000"/>
              <a:gd name="connsiteY52" fmla="*/ 1643919 h 3781151"/>
              <a:gd name="connsiteX53" fmla="*/ 4629310 w 12192000"/>
              <a:gd name="connsiteY53" fmla="*/ 1653854 h 3781151"/>
              <a:gd name="connsiteX54" fmla="*/ 4657404 w 12192000"/>
              <a:gd name="connsiteY54" fmla="*/ 1660247 h 3781151"/>
              <a:gd name="connsiteX55" fmla="*/ 4691044 w 12192000"/>
              <a:gd name="connsiteY55" fmla="*/ 1656408 h 3781151"/>
              <a:gd name="connsiteX56" fmla="*/ 4850032 w 12192000"/>
              <a:gd name="connsiteY56" fmla="*/ 1626917 h 3781151"/>
              <a:gd name="connsiteX57" fmla="*/ 4945654 w 12192000"/>
              <a:gd name="connsiteY57" fmla="*/ 1615689 h 3781151"/>
              <a:gd name="connsiteX58" fmla="*/ 4982770 w 12192000"/>
              <a:gd name="connsiteY58" fmla="*/ 1621504 h 3781151"/>
              <a:gd name="connsiteX59" fmla="*/ 5034068 w 12192000"/>
              <a:gd name="connsiteY59" fmla="*/ 1622846 h 3781151"/>
              <a:gd name="connsiteX60" fmla="*/ 5157133 w 12192000"/>
              <a:gd name="connsiteY60" fmla="*/ 1608775 h 3781151"/>
              <a:gd name="connsiteX61" fmla="*/ 5331645 w 12192000"/>
              <a:gd name="connsiteY61" fmla="*/ 1590152 h 3781151"/>
              <a:gd name="connsiteX62" fmla="*/ 5339977 w 12192000"/>
              <a:gd name="connsiteY62" fmla="*/ 1596841 h 3781151"/>
              <a:gd name="connsiteX63" fmla="*/ 5400314 w 12192000"/>
              <a:gd name="connsiteY63" fmla="*/ 1588177 h 3781151"/>
              <a:gd name="connsiteX64" fmla="*/ 5607257 w 12192000"/>
              <a:gd name="connsiteY64" fmla="*/ 1505972 h 3781151"/>
              <a:gd name="connsiteX65" fmla="*/ 5725292 w 12192000"/>
              <a:gd name="connsiteY65" fmla="*/ 1490473 h 3781151"/>
              <a:gd name="connsiteX66" fmla="*/ 5767898 w 12192000"/>
              <a:gd name="connsiteY66" fmla="*/ 1493335 h 3781151"/>
              <a:gd name="connsiteX67" fmla="*/ 5839240 w 12192000"/>
              <a:gd name="connsiteY67" fmla="*/ 1497610 h 3781151"/>
              <a:gd name="connsiteX68" fmla="*/ 5905402 w 12192000"/>
              <a:gd name="connsiteY68" fmla="*/ 1514878 h 3781151"/>
              <a:gd name="connsiteX69" fmla="*/ 5964698 w 12192000"/>
              <a:gd name="connsiteY69" fmla="*/ 1489113 h 3781151"/>
              <a:gd name="connsiteX70" fmla="*/ 6017881 w 12192000"/>
              <a:gd name="connsiteY70" fmla="*/ 1478726 h 3781151"/>
              <a:gd name="connsiteX71" fmla="*/ 6023244 w 12192000"/>
              <a:gd name="connsiteY71" fmla="*/ 1485861 h 3781151"/>
              <a:gd name="connsiteX72" fmla="*/ 6030193 w 12192000"/>
              <a:gd name="connsiteY72" fmla="*/ 1485330 h 3781151"/>
              <a:gd name="connsiteX73" fmla="*/ 6032755 w 12192000"/>
              <a:gd name="connsiteY73" fmla="*/ 1476614 h 3781151"/>
              <a:gd name="connsiteX74" fmla="*/ 6114491 w 12192000"/>
              <a:gd name="connsiteY74" fmla="*/ 1435020 h 3781151"/>
              <a:gd name="connsiteX75" fmla="*/ 6228089 w 12192000"/>
              <a:gd name="connsiteY75" fmla="*/ 1392213 h 3781151"/>
              <a:gd name="connsiteX76" fmla="*/ 6266132 w 12192000"/>
              <a:gd name="connsiteY76" fmla="*/ 1396181 h 3781151"/>
              <a:gd name="connsiteX77" fmla="*/ 6266284 w 12192000"/>
              <a:gd name="connsiteY77" fmla="*/ 1396172 h 3781151"/>
              <a:gd name="connsiteX78" fmla="*/ 6267815 w 12192000"/>
              <a:gd name="connsiteY78" fmla="*/ 1401423 h 3781151"/>
              <a:gd name="connsiteX79" fmla="*/ 6277660 w 12192000"/>
              <a:gd name="connsiteY79" fmla="*/ 1400632 h 3781151"/>
              <a:gd name="connsiteX80" fmla="*/ 6290206 w 12192000"/>
              <a:gd name="connsiteY80" fmla="*/ 1395045 h 3781151"/>
              <a:gd name="connsiteX81" fmla="*/ 6318021 w 12192000"/>
              <a:gd name="connsiteY81" fmla="*/ 1401415 h 3781151"/>
              <a:gd name="connsiteX82" fmla="*/ 6319318 w 12192000"/>
              <a:gd name="connsiteY82" fmla="*/ 1402047 h 3781151"/>
              <a:gd name="connsiteX83" fmla="*/ 6391161 w 12192000"/>
              <a:gd name="connsiteY83" fmla="*/ 1439443 h 3781151"/>
              <a:gd name="connsiteX84" fmla="*/ 6458507 w 12192000"/>
              <a:gd name="connsiteY84" fmla="*/ 1506631 h 3781151"/>
              <a:gd name="connsiteX85" fmla="*/ 6567007 w 12192000"/>
              <a:gd name="connsiteY85" fmla="*/ 1543856 h 3781151"/>
              <a:gd name="connsiteX86" fmla="*/ 6607554 w 12192000"/>
              <a:gd name="connsiteY86" fmla="*/ 1553791 h 3781151"/>
              <a:gd name="connsiteX87" fmla="*/ 6731017 w 12192000"/>
              <a:gd name="connsiteY87" fmla="*/ 1571341 h 3781151"/>
              <a:gd name="connsiteX88" fmla="*/ 6734116 w 12192000"/>
              <a:gd name="connsiteY88" fmla="*/ 1568435 h 3781151"/>
              <a:gd name="connsiteX89" fmla="*/ 6918249 w 12192000"/>
              <a:gd name="connsiteY89" fmla="*/ 1468691 h 3781151"/>
              <a:gd name="connsiteX90" fmla="*/ 7067518 w 12192000"/>
              <a:gd name="connsiteY90" fmla="*/ 1422257 h 3781151"/>
              <a:gd name="connsiteX91" fmla="*/ 7124203 w 12192000"/>
              <a:gd name="connsiteY91" fmla="*/ 1416853 h 3781151"/>
              <a:gd name="connsiteX92" fmla="*/ 7218949 w 12192000"/>
              <a:gd name="connsiteY92" fmla="*/ 1407112 h 3781151"/>
              <a:gd name="connsiteX93" fmla="*/ 7298895 w 12192000"/>
              <a:gd name="connsiteY93" fmla="*/ 1427110 h 3781151"/>
              <a:gd name="connsiteX94" fmla="*/ 7374497 w 12192000"/>
              <a:gd name="connsiteY94" fmla="*/ 1408155 h 3781151"/>
              <a:gd name="connsiteX95" fmla="*/ 7380250 w 12192000"/>
              <a:gd name="connsiteY95" fmla="*/ 1368474 h 3781151"/>
              <a:gd name="connsiteX96" fmla="*/ 7464957 w 12192000"/>
              <a:gd name="connsiteY96" fmla="*/ 1359648 h 3781151"/>
              <a:gd name="connsiteX97" fmla="*/ 7594747 w 12192000"/>
              <a:gd name="connsiteY97" fmla="*/ 1350130 h 3781151"/>
              <a:gd name="connsiteX98" fmla="*/ 7666555 w 12192000"/>
              <a:gd name="connsiteY98" fmla="*/ 1335529 h 3781151"/>
              <a:gd name="connsiteX99" fmla="*/ 7866007 w 12192000"/>
              <a:gd name="connsiteY99" fmla="*/ 1305544 h 3781151"/>
              <a:gd name="connsiteX100" fmla="*/ 8068308 w 12192000"/>
              <a:gd name="connsiteY100" fmla="*/ 1283051 h 3781151"/>
              <a:gd name="connsiteX101" fmla="*/ 8202385 w 12192000"/>
              <a:gd name="connsiteY101" fmla="*/ 1312300 h 3781151"/>
              <a:gd name="connsiteX102" fmla="*/ 8367138 w 12192000"/>
              <a:gd name="connsiteY102" fmla="*/ 1289211 h 3781151"/>
              <a:gd name="connsiteX103" fmla="*/ 8396799 w 12192000"/>
              <a:gd name="connsiteY103" fmla="*/ 1291584 h 3781151"/>
              <a:gd name="connsiteX104" fmla="*/ 8431415 w 12192000"/>
              <a:gd name="connsiteY104" fmla="*/ 1275098 h 3781151"/>
              <a:gd name="connsiteX105" fmla="*/ 8569515 w 12192000"/>
              <a:gd name="connsiteY105" fmla="*/ 1207037 h 3781151"/>
              <a:gd name="connsiteX106" fmla="*/ 8672452 w 12192000"/>
              <a:gd name="connsiteY106" fmla="*/ 1135782 h 3781151"/>
              <a:gd name="connsiteX107" fmla="*/ 8824768 w 12192000"/>
              <a:gd name="connsiteY107" fmla="*/ 1121217 h 3781151"/>
              <a:gd name="connsiteX108" fmla="*/ 8909609 w 12192000"/>
              <a:gd name="connsiteY108" fmla="*/ 1087532 h 3781151"/>
              <a:gd name="connsiteX109" fmla="*/ 9036318 w 12192000"/>
              <a:gd name="connsiteY109" fmla="*/ 994500 h 3781151"/>
              <a:gd name="connsiteX110" fmla="*/ 9230382 w 12192000"/>
              <a:gd name="connsiteY110" fmla="*/ 955654 h 3781151"/>
              <a:gd name="connsiteX111" fmla="*/ 9286437 w 12192000"/>
              <a:gd name="connsiteY111" fmla="*/ 997858 h 3781151"/>
              <a:gd name="connsiteX112" fmla="*/ 9349089 w 12192000"/>
              <a:gd name="connsiteY112" fmla="*/ 1015184 h 3781151"/>
              <a:gd name="connsiteX113" fmla="*/ 9347314 w 12192000"/>
              <a:gd name="connsiteY113" fmla="*/ 933744 h 3781151"/>
              <a:gd name="connsiteX114" fmla="*/ 9492995 w 12192000"/>
              <a:gd name="connsiteY114" fmla="*/ 830749 h 3781151"/>
              <a:gd name="connsiteX115" fmla="*/ 9568501 w 12192000"/>
              <a:gd name="connsiteY115" fmla="*/ 787793 h 3781151"/>
              <a:gd name="connsiteX116" fmla="*/ 9691686 w 12192000"/>
              <a:gd name="connsiteY116" fmla="*/ 738088 h 3781151"/>
              <a:gd name="connsiteX117" fmla="*/ 9728219 w 12192000"/>
              <a:gd name="connsiteY117" fmla="*/ 719921 h 3781151"/>
              <a:gd name="connsiteX118" fmla="*/ 10080661 w 12192000"/>
              <a:gd name="connsiteY118" fmla="*/ 505423 h 3781151"/>
              <a:gd name="connsiteX119" fmla="*/ 10335073 w 12192000"/>
              <a:gd name="connsiteY119" fmla="*/ 523921 h 3781151"/>
              <a:gd name="connsiteX120" fmla="*/ 10593135 w 12192000"/>
              <a:gd name="connsiteY120" fmla="*/ 467427 h 3781151"/>
              <a:gd name="connsiteX121" fmla="*/ 10655931 w 12192000"/>
              <a:gd name="connsiteY121" fmla="*/ 401632 h 3781151"/>
              <a:gd name="connsiteX122" fmla="*/ 10695298 w 12192000"/>
              <a:gd name="connsiteY122" fmla="*/ 391761 h 3781151"/>
              <a:gd name="connsiteX123" fmla="*/ 10761489 w 12192000"/>
              <a:gd name="connsiteY123" fmla="*/ 380170 h 3781151"/>
              <a:gd name="connsiteX124" fmla="*/ 10853610 w 12192000"/>
              <a:gd name="connsiteY124" fmla="*/ 332449 h 3781151"/>
              <a:gd name="connsiteX125" fmla="*/ 11052930 w 12192000"/>
              <a:gd name="connsiteY125" fmla="*/ 280871 h 3781151"/>
              <a:gd name="connsiteX126" fmla="*/ 11359700 w 12192000"/>
              <a:gd name="connsiteY126" fmla="*/ 158445 h 3781151"/>
              <a:gd name="connsiteX127" fmla="*/ 11672425 w 12192000"/>
              <a:gd name="connsiteY127" fmla="*/ 31452 h 3781151"/>
              <a:gd name="connsiteX128" fmla="*/ 11912086 w 12192000"/>
              <a:gd name="connsiteY128"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535004 w 12192000"/>
              <a:gd name="connsiteY17" fmla="*/ 2687835 h 3781151"/>
              <a:gd name="connsiteX18" fmla="*/ 1679251 w 12192000"/>
              <a:gd name="connsiteY18" fmla="*/ 2712367 h 3781151"/>
              <a:gd name="connsiteX19" fmla="*/ 1865161 w 12192000"/>
              <a:gd name="connsiteY19" fmla="*/ 2663121 h 3781151"/>
              <a:gd name="connsiteX20" fmla="*/ 1977927 w 12192000"/>
              <a:gd name="connsiteY20" fmla="*/ 2642448 h 3781151"/>
              <a:gd name="connsiteX21" fmla="*/ 2023175 w 12192000"/>
              <a:gd name="connsiteY21" fmla="*/ 2648402 h 3781151"/>
              <a:gd name="connsiteX22" fmla="*/ 2040685 w 12192000"/>
              <a:gd name="connsiteY22" fmla="*/ 2652651 h 3781151"/>
              <a:gd name="connsiteX23" fmla="*/ 2057102 w 12192000"/>
              <a:gd name="connsiteY23" fmla="*/ 2645758 h 3781151"/>
              <a:gd name="connsiteX24" fmla="*/ 2052057 w 12192000"/>
              <a:gd name="connsiteY24" fmla="*/ 2618002 h 3781151"/>
              <a:gd name="connsiteX25" fmla="*/ 2052988 w 12192000"/>
              <a:gd name="connsiteY25" fmla="*/ 2617321 h 3781151"/>
              <a:gd name="connsiteX26" fmla="*/ 2075835 w 12192000"/>
              <a:gd name="connsiteY26" fmla="*/ 2625051 h 3781151"/>
              <a:gd name="connsiteX27" fmla="*/ 2105280 w 12192000"/>
              <a:gd name="connsiteY27" fmla="*/ 2621772 h 3781151"/>
              <a:gd name="connsiteX28" fmla="*/ 2271487 w 12192000"/>
              <a:gd name="connsiteY28" fmla="*/ 2559602 h 3781151"/>
              <a:gd name="connsiteX29" fmla="*/ 2450874 w 12192000"/>
              <a:gd name="connsiteY29" fmla="*/ 2540963 h 3781151"/>
              <a:gd name="connsiteX30" fmla="*/ 2507266 w 12192000"/>
              <a:gd name="connsiteY30" fmla="*/ 2511976 h 3781151"/>
              <a:gd name="connsiteX31" fmla="*/ 2641503 w 12192000"/>
              <a:gd name="connsiteY31" fmla="*/ 2426341 h 3781151"/>
              <a:gd name="connsiteX32" fmla="*/ 2817182 w 12192000"/>
              <a:gd name="connsiteY32" fmla="*/ 2265557 h 3781151"/>
              <a:gd name="connsiteX33" fmla="*/ 2957554 w 12192000"/>
              <a:gd name="connsiteY33" fmla="*/ 2180877 h 3781151"/>
              <a:gd name="connsiteX34" fmla="*/ 3003677 w 12192000"/>
              <a:gd name="connsiteY34" fmla="*/ 2154878 h 3781151"/>
              <a:gd name="connsiteX35" fmla="*/ 3046876 w 12192000"/>
              <a:gd name="connsiteY35" fmla="*/ 2081296 h 3781151"/>
              <a:gd name="connsiteX36" fmla="*/ 3303290 w 12192000"/>
              <a:gd name="connsiteY36" fmla="*/ 1995084 h 3781151"/>
              <a:gd name="connsiteX37" fmla="*/ 3395602 w 12192000"/>
              <a:gd name="connsiteY37" fmla="*/ 1893639 h 3781151"/>
              <a:gd name="connsiteX38" fmla="*/ 3430100 w 12192000"/>
              <a:gd name="connsiteY38" fmla="*/ 1867444 h 3781151"/>
              <a:gd name="connsiteX39" fmla="*/ 3437914 w 12192000"/>
              <a:gd name="connsiteY39" fmla="*/ 1869491 h 3781151"/>
              <a:gd name="connsiteX40" fmla="*/ 3438972 w 12192000"/>
              <a:gd name="connsiteY40" fmla="*/ 1871208 h 3781151"/>
              <a:gd name="connsiteX41" fmla="*/ 3547723 w 12192000"/>
              <a:gd name="connsiteY41" fmla="*/ 1831216 h 3781151"/>
              <a:gd name="connsiteX42" fmla="*/ 3572350 w 12192000"/>
              <a:gd name="connsiteY42" fmla="*/ 1826069 h 3781151"/>
              <a:gd name="connsiteX43" fmla="*/ 3575291 w 12192000"/>
              <a:gd name="connsiteY43" fmla="*/ 1827289 h 3781151"/>
              <a:gd name="connsiteX44" fmla="*/ 3595183 w 12192000"/>
              <a:gd name="connsiteY44" fmla="*/ 1816299 h 3781151"/>
              <a:gd name="connsiteX45" fmla="*/ 3611353 w 12192000"/>
              <a:gd name="connsiteY45" fmla="*/ 1798929 h 3781151"/>
              <a:gd name="connsiteX46" fmla="*/ 3825586 w 12192000"/>
              <a:gd name="connsiteY46" fmla="*/ 1798552 h 3781151"/>
              <a:gd name="connsiteX47" fmla="*/ 4166327 w 12192000"/>
              <a:gd name="connsiteY47" fmla="*/ 1747015 h 3781151"/>
              <a:gd name="connsiteX48" fmla="*/ 4437661 w 12192000"/>
              <a:gd name="connsiteY48" fmla="*/ 1663068 h 3781151"/>
              <a:gd name="connsiteX49" fmla="*/ 4510862 w 12192000"/>
              <a:gd name="connsiteY49" fmla="*/ 1665514 h 3781151"/>
              <a:gd name="connsiteX50" fmla="*/ 4573217 w 12192000"/>
              <a:gd name="connsiteY50" fmla="*/ 1633854 h 3781151"/>
              <a:gd name="connsiteX51" fmla="*/ 4605137 w 12192000"/>
              <a:gd name="connsiteY51" fmla="*/ 1644474 h 3781151"/>
              <a:gd name="connsiteX52" fmla="*/ 4623509 w 12192000"/>
              <a:gd name="connsiteY52" fmla="*/ 1643919 h 3781151"/>
              <a:gd name="connsiteX53" fmla="*/ 4629310 w 12192000"/>
              <a:gd name="connsiteY53" fmla="*/ 1653854 h 3781151"/>
              <a:gd name="connsiteX54" fmla="*/ 4657404 w 12192000"/>
              <a:gd name="connsiteY54" fmla="*/ 1660247 h 3781151"/>
              <a:gd name="connsiteX55" fmla="*/ 4691044 w 12192000"/>
              <a:gd name="connsiteY55" fmla="*/ 1656408 h 3781151"/>
              <a:gd name="connsiteX56" fmla="*/ 4850032 w 12192000"/>
              <a:gd name="connsiteY56" fmla="*/ 1626917 h 3781151"/>
              <a:gd name="connsiteX57" fmla="*/ 4945654 w 12192000"/>
              <a:gd name="connsiteY57" fmla="*/ 1615689 h 3781151"/>
              <a:gd name="connsiteX58" fmla="*/ 4982770 w 12192000"/>
              <a:gd name="connsiteY58" fmla="*/ 1621504 h 3781151"/>
              <a:gd name="connsiteX59" fmla="*/ 5034068 w 12192000"/>
              <a:gd name="connsiteY59" fmla="*/ 1622846 h 3781151"/>
              <a:gd name="connsiteX60" fmla="*/ 5157133 w 12192000"/>
              <a:gd name="connsiteY60" fmla="*/ 1608775 h 3781151"/>
              <a:gd name="connsiteX61" fmla="*/ 5331645 w 12192000"/>
              <a:gd name="connsiteY61" fmla="*/ 1590152 h 3781151"/>
              <a:gd name="connsiteX62" fmla="*/ 5339977 w 12192000"/>
              <a:gd name="connsiteY62" fmla="*/ 1596841 h 3781151"/>
              <a:gd name="connsiteX63" fmla="*/ 5400314 w 12192000"/>
              <a:gd name="connsiteY63" fmla="*/ 1588177 h 3781151"/>
              <a:gd name="connsiteX64" fmla="*/ 5607257 w 12192000"/>
              <a:gd name="connsiteY64" fmla="*/ 1505972 h 3781151"/>
              <a:gd name="connsiteX65" fmla="*/ 5725292 w 12192000"/>
              <a:gd name="connsiteY65" fmla="*/ 1490473 h 3781151"/>
              <a:gd name="connsiteX66" fmla="*/ 5767898 w 12192000"/>
              <a:gd name="connsiteY66" fmla="*/ 1493335 h 3781151"/>
              <a:gd name="connsiteX67" fmla="*/ 5839240 w 12192000"/>
              <a:gd name="connsiteY67" fmla="*/ 1497610 h 3781151"/>
              <a:gd name="connsiteX68" fmla="*/ 5905402 w 12192000"/>
              <a:gd name="connsiteY68" fmla="*/ 1514878 h 3781151"/>
              <a:gd name="connsiteX69" fmla="*/ 5964698 w 12192000"/>
              <a:gd name="connsiteY69" fmla="*/ 1489113 h 3781151"/>
              <a:gd name="connsiteX70" fmla="*/ 6017881 w 12192000"/>
              <a:gd name="connsiteY70" fmla="*/ 1478726 h 3781151"/>
              <a:gd name="connsiteX71" fmla="*/ 6023244 w 12192000"/>
              <a:gd name="connsiteY71" fmla="*/ 1485861 h 3781151"/>
              <a:gd name="connsiteX72" fmla="*/ 6030193 w 12192000"/>
              <a:gd name="connsiteY72" fmla="*/ 1485330 h 3781151"/>
              <a:gd name="connsiteX73" fmla="*/ 6032755 w 12192000"/>
              <a:gd name="connsiteY73" fmla="*/ 1476614 h 3781151"/>
              <a:gd name="connsiteX74" fmla="*/ 6114491 w 12192000"/>
              <a:gd name="connsiteY74" fmla="*/ 1435020 h 3781151"/>
              <a:gd name="connsiteX75" fmla="*/ 6228089 w 12192000"/>
              <a:gd name="connsiteY75" fmla="*/ 1392213 h 3781151"/>
              <a:gd name="connsiteX76" fmla="*/ 6266132 w 12192000"/>
              <a:gd name="connsiteY76" fmla="*/ 1396181 h 3781151"/>
              <a:gd name="connsiteX77" fmla="*/ 6266284 w 12192000"/>
              <a:gd name="connsiteY77" fmla="*/ 1396172 h 3781151"/>
              <a:gd name="connsiteX78" fmla="*/ 6267815 w 12192000"/>
              <a:gd name="connsiteY78" fmla="*/ 1401423 h 3781151"/>
              <a:gd name="connsiteX79" fmla="*/ 6277660 w 12192000"/>
              <a:gd name="connsiteY79" fmla="*/ 1400632 h 3781151"/>
              <a:gd name="connsiteX80" fmla="*/ 6290206 w 12192000"/>
              <a:gd name="connsiteY80" fmla="*/ 1395045 h 3781151"/>
              <a:gd name="connsiteX81" fmla="*/ 6318021 w 12192000"/>
              <a:gd name="connsiteY81" fmla="*/ 1401415 h 3781151"/>
              <a:gd name="connsiteX82" fmla="*/ 6319318 w 12192000"/>
              <a:gd name="connsiteY82" fmla="*/ 1402047 h 3781151"/>
              <a:gd name="connsiteX83" fmla="*/ 6391161 w 12192000"/>
              <a:gd name="connsiteY83" fmla="*/ 1439443 h 3781151"/>
              <a:gd name="connsiteX84" fmla="*/ 6458507 w 12192000"/>
              <a:gd name="connsiteY84" fmla="*/ 1506631 h 3781151"/>
              <a:gd name="connsiteX85" fmla="*/ 6567007 w 12192000"/>
              <a:gd name="connsiteY85" fmla="*/ 1543856 h 3781151"/>
              <a:gd name="connsiteX86" fmla="*/ 6607554 w 12192000"/>
              <a:gd name="connsiteY86" fmla="*/ 1553791 h 3781151"/>
              <a:gd name="connsiteX87" fmla="*/ 6731017 w 12192000"/>
              <a:gd name="connsiteY87" fmla="*/ 1571341 h 3781151"/>
              <a:gd name="connsiteX88" fmla="*/ 6734116 w 12192000"/>
              <a:gd name="connsiteY88" fmla="*/ 1568435 h 3781151"/>
              <a:gd name="connsiteX89" fmla="*/ 6918249 w 12192000"/>
              <a:gd name="connsiteY89" fmla="*/ 1468691 h 3781151"/>
              <a:gd name="connsiteX90" fmla="*/ 7067518 w 12192000"/>
              <a:gd name="connsiteY90" fmla="*/ 1422257 h 3781151"/>
              <a:gd name="connsiteX91" fmla="*/ 7124203 w 12192000"/>
              <a:gd name="connsiteY91" fmla="*/ 1416853 h 3781151"/>
              <a:gd name="connsiteX92" fmla="*/ 7218949 w 12192000"/>
              <a:gd name="connsiteY92" fmla="*/ 1407112 h 3781151"/>
              <a:gd name="connsiteX93" fmla="*/ 7298895 w 12192000"/>
              <a:gd name="connsiteY93" fmla="*/ 1427110 h 3781151"/>
              <a:gd name="connsiteX94" fmla="*/ 7374497 w 12192000"/>
              <a:gd name="connsiteY94" fmla="*/ 1408155 h 3781151"/>
              <a:gd name="connsiteX95" fmla="*/ 7380250 w 12192000"/>
              <a:gd name="connsiteY95" fmla="*/ 1368474 h 3781151"/>
              <a:gd name="connsiteX96" fmla="*/ 7464957 w 12192000"/>
              <a:gd name="connsiteY96" fmla="*/ 1359648 h 3781151"/>
              <a:gd name="connsiteX97" fmla="*/ 7594747 w 12192000"/>
              <a:gd name="connsiteY97" fmla="*/ 1350130 h 3781151"/>
              <a:gd name="connsiteX98" fmla="*/ 7666555 w 12192000"/>
              <a:gd name="connsiteY98" fmla="*/ 1335529 h 3781151"/>
              <a:gd name="connsiteX99" fmla="*/ 7866007 w 12192000"/>
              <a:gd name="connsiteY99" fmla="*/ 1305544 h 3781151"/>
              <a:gd name="connsiteX100" fmla="*/ 8068308 w 12192000"/>
              <a:gd name="connsiteY100" fmla="*/ 1283051 h 3781151"/>
              <a:gd name="connsiteX101" fmla="*/ 8202385 w 12192000"/>
              <a:gd name="connsiteY101" fmla="*/ 1312300 h 3781151"/>
              <a:gd name="connsiteX102" fmla="*/ 8367138 w 12192000"/>
              <a:gd name="connsiteY102" fmla="*/ 1289211 h 3781151"/>
              <a:gd name="connsiteX103" fmla="*/ 8396799 w 12192000"/>
              <a:gd name="connsiteY103" fmla="*/ 1291584 h 3781151"/>
              <a:gd name="connsiteX104" fmla="*/ 8431415 w 12192000"/>
              <a:gd name="connsiteY104" fmla="*/ 1275098 h 3781151"/>
              <a:gd name="connsiteX105" fmla="*/ 8569515 w 12192000"/>
              <a:gd name="connsiteY105" fmla="*/ 1207037 h 3781151"/>
              <a:gd name="connsiteX106" fmla="*/ 8672452 w 12192000"/>
              <a:gd name="connsiteY106" fmla="*/ 1135782 h 3781151"/>
              <a:gd name="connsiteX107" fmla="*/ 8824768 w 12192000"/>
              <a:gd name="connsiteY107" fmla="*/ 1121217 h 3781151"/>
              <a:gd name="connsiteX108" fmla="*/ 8909609 w 12192000"/>
              <a:gd name="connsiteY108" fmla="*/ 1087532 h 3781151"/>
              <a:gd name="connsiteX109" fmla="*/ 9036318 w 12192000"/>
              <a:gd name="connsiteY109" fmla="*/ 994500 h 3781151"/>
              <a:gd name="connsiteX110" fmla="*/ 9230382 w 12192000"/>
              <a:gd name="connsiteY110" fmla="*/ 955654 h 3781151"/>
              <a:gd name="connsiteX111" fmla="*/ 9286437 w 12192000"/>
              <a:gd name="connsiteY111" fmla="*/ 997858 h 3781151"/>
              <a:gd name="connsiteX112" fmla="*/ 9349089 w 12192000"/>
              <a:gd name="connsiteY112" fmla="*/ 1015184 h 3781151"/>
              <a:gd name="connsiteX113" fmla="*/ 9347314 w 12192000"/>
              <a:gd name="connsiteY113" fmla="*/ 933744 h 3781151"/>
              <a:gd name="connsiteX114" fmla="*/ 9492995 w 12192000"/>
              <a:gd name="connsiteY114" fmla="*/ 830749 h 3781151"/>
              <a:gd name="connsiteX115" fmla="*/ 9568501 w 12192000"/>
              <a:gd name="connsiteY115" fmla="*/ 787793 h 3781151"/>
              <a:gd name="connsiteX116" fmla="*/ 9691686 w 12192000"/>
              <a:gd name="connsiteY116" fmla="*/ 738088 h 3781151"/>
              <a:gd name="connsiteX117" fmla="*/ 9728219 w 12192000"/>
              <a:gd name="connsiteY117" fmla="*/ 719921 h 3781151"/>
              <a:gd name="connsiteX118" fmla="*/ 10080661 w 12192000"/>
              <a:gd name="connsiteY118" fmla="*/ 505423 h 3781151"/>
              <a:gd name="connsiteX119" fmla="*/ 10335073 w 12192000"/>
              <a:gd name="connsiteY119" fmla="*/ 523921 h 3781151"/>
              <a:gd name="connsiteX120" fmla="*/ 10593135 w 12192000"/>
              <a:gd name="connsiteY120" fmla="*/ 467427 h 3781151"/>
              <a:gd name="connsiteX121" fmla="*/ 10655931 w 12192000"/>
              <a:gd name="connsiteY121" fmla="*/ 401632 h 3781151"/>
              <a:gd name="connsiteX122" fmla="*/ 10695298 w 12192000"/>
              <a:gd name="connsiteY122" fmla="*/ 391761 h 3781151"/>
              <a:gd name="connsiteX123" fmla="*/ 10761489 w 12192000"/>
              <a:gd name="connsiteY123" fmla="*/ 380170 h 3781151"/>
              <a:gd name="connsiteX124" fmla="*/ 10853610 w 12192000"/>
              <a:gd name="connsiteY124" fmla="*/ 332449 h 3781151"/>
              <a:gd name="connsiteX125" fmla="*/ 11052930 w 12192000"/>
              <a:gd name="connsiteY125" fmla="*/ 280871 h 3781151"/>
              <a:gd name="connsiteX126" fmla="*/ 11359700 w 12192000"/>
              <a:gd name="connsiteY126" fmla="*/ 158445 h 3781151"/>
              <a:gd name="connsiteX127" fmla="*/ 11672425 w 12192000"/>
              <a:gd name="connsiteY127" fmla="*/ 31452 h 3781151"/>
              <a:gd name="connsiteX128" fmla="*/ 11912086 w 12192000"/>
              <a:gd name="connsiteY128"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535004 w 12192000"/>
              <a:gd name="connsiteY17" fmla="*/ 2687835 h 3781151"/>
              <a:gd name="connsiteX18" fmla="*/ 1679251 w 12192000"/>
              <a:gd name="connsiteY18" fmla="*/ 2712367 h 3781151"/>
              <a:gd name="connsiteX19" fmla="*/ 1865161 w 12192000"/>
              <a:gd name="connsiteY19" fmla="*/ 2663121 h 3781151"/>
              <a:gd name="connsiteX20" fmla="*/ 1977927 w 12192000"/>
              <a:gd name="connsiteY20" fmla="*/ 2642448 h 3781151"/>
              <a:gd name="connsiteX21" fmla="*/ 2023175 w 12192000"/>
              <a:gd name="connsiteY21" fmla="*/ 2648402 h 3781151"/>
              <a:gd name="connsiteX22" fmla="*/ 2040685 w 12192000"/>
              <a:gd name="connsiteY22" fmla="*/ 2652651 h 3781151"/>
              <a:gd name="connsiteX23" fmla="*/ 2057102 w 12192000"/>
              <a:gd name="connsiteY23" fmla="*/ 2645758 h 3781151"/>
              <a:gd name="connsiteX24" fmla="*/ 2052057 w 12192000"/>
              <a:gd name="connsiteY24" fmla="*/ 2618002 h 3781151"/>
              <a:gd name="connsiteX25" fmla="*/ 2052988 w 12192000"/>
              <a:gd name="connsiteY25" fmla="*/ 2617321 h 3781151"/>
              <a:gd name="connsiteX26" fmla="*/ 2075835 w 12192000"/>
              <a:gd name="connsiteY26" fmla="*/ 2625051 h 3781151"/>
              <a:gd name="connsiteX27" fmla="*/ 2105280 w 12192000"/>
              <a:gd name="connsiteY27" fmla="*/ 2621772 h 3781151"/>
              <a:gd name="connsiteX28" fmla="*/ 2271487 w 12192000"/>
              <a:gd name="connsiteY28" fmla="*/ 2559602 h 3781151"/>
              <a:gd name="connsiteX29" fmla="*/ 2450874 w 12192000"/>
              <a:gd name="connsiteY29" fmla="*/ 2540963 h 3781151"/>
              <a:gd name="connsiteX30" fmla="*/ 2507266 w 12192000"/>
              <a:gd name="connsiteY30" fmla="*/ 2511976 h 3781151"/>
              <a:gd name="connsiteX31" fmla="*/ 2641503 w 12192000"/>
              <a:gd name="connsiteY31" fmla="*/ 2426341 h 3781151"/>
              <a:gd name="connsiteX32" fmla="*/ 2817182 w 12192000"/>
              <a:gd name="connsiteY32" fmla="*/ 2265557 h 3781151"/>
              <a:gd name="connsiteX33" fmla="*/ 2957554 w 12192000"/>
              <a:gd name="connsiteY33" fmla="*/ 2180877 h 3781151"/>
              <a:gd name="connsiteX34" fmla="*/ 3003677 w 12192000"/>
              <a:gd name="connsiteY34" fmla="*/ 2154878 h 3781151"/>
              <a:gd name="connsiteX35" fmla="*/ 3046876 w 12192000"/>
              <a:gd name="connsiteY35" fmla="*/ 2081296 h 3781151"/>
              <a:gd name="connsiteX36" fmla="*/ 3303290 w 12192000"/>
              <a:gd name="connsiteY36" fmla="*/ 1995084 h 3781151"/>
              <a:gd name="connsiteX37" fmla="*/ 3395602 w 12192000"/>
              <a:gd name="connsiteY37" fmla="*/ 1893639 h 3781151"/>
              <a:gd name="connsiteX38" fmla="*/ 3430100 w 12192000"/>
              <a:gd name="connsiteY38" fmla="*/ 1867444 h 3781151"/>
              <a:gd name="connsiteX39" fmla="*/ 3437914 w 12192000"/>
              <a:gd name="connsiteY39" fmla="*/ 1869491 h 3781151"/>
              <a:gd name="connsiteX40" fmla="*/ 3438972 w 12192000"/>
              <a:gd name="connsiteY40" fmla="*/ 1871208 h 3781151"/>
              <a:gd name="connsiteX41" fmla="*/ 3547723 w 12192000"/>
              <a:gd name="connsiteY41" fmla="*/ 1831216 h 3781151"/>
              <a:gd name="connsiteX42" fmla="*/ 3572350 w 12192000"/>
              <a:gd name="connsiteY42" fmla="*/ 1826069 h 3781151"/>
              <a:gd name="connsiteX43" fmla="*/ 3575291 w 12192000"/>
              <a:gd name="connsiteY43" fmla="*/ 1827289 h 3781151"/>
              <a:gd name="connsiteX44" fmla="*/ 3595183 w 12192000"/>
              <a:gd name="connsiteY44" fmla="*/ 1816299 h 3781151"/>
              <a:gd name="connsiteX45" fmla="*/ 3611353 w 12192000"/>
              <a:gd name="connsiteY45" fmla="*/ 1798929 h 3781151"/>
              <a:gd name="connsiteX46" fmla="*/ 3825586 w 12192000"/>
              <a:gd name="connsiteY46" fmla="*/ 1798552 h 3781151"/>
              <a:gd name="connsiteX47" fmla="*/ 4166327 w 12192000"/>
              <a:gd name="connsiteY47" fmla="*/ 1747015 h 3781151"/>
              <a:gd name="connsiteX48" fmla="*/ 4437661 w 12192000"/>
              <a:gd name="connsiteY48" fmla="*/ 1663068 h 3781151"/>
              <a:gd name="connsiteX49" fmla="*/ 4510862 w 12192000"/>
              <a:gd name="connsiteY49" fmla="*/ 1665514 h 3781151"/>
              <a:gd name="connsiteX50" fmla="*/ 4573217 w 12192000"/>
              <a:gd name="connsiteY50" fmla="*/ 1633854 h 3781151"/>
              <a:gd name="connsiteX51" fmla="*/ 4605137 w 12192000"/>
              <a:gd name="connsiteY51" fmla="*/ 1644474 h 3781151"/>
              <a:gd name="connsiteX52" fmla="*/ 4623509 w 12192000"/>
              <a:gd name="connsiteY52" fmla="*/ 1643919 h 3781151"/>
              <a:gd name="connsiteX53" fmla="*/ 4629310 w 12192000"/>
              <a:gd name="connsiteY53" fmla="*/ 1653854 h 3781151"/>
              <a:gd name="connsiteX54" fmla="*/ 4657404 w 12192000"/>
              <a:gd name="connsiteY54" fmla="*/ 1660247 h 3781151"/>
              <a:gd name="connsiteX55" fmla="*/ 4691044 w 12192000"/>
              <a:gd name="connsiteY55" fmla="*/ 1656408 h 3781151"/>
              <a:gd name="connsiteX56" fmla="*/ 4850032 w 12192000"/>
              <a:gd name="connsiteY56" fmla="*/ 1626917 h 3781151"/>
              <a:gd name="connsiteX57" fmla="*/ 4945654 w 12192000"/>
              <a:gd name="connsiteY57" fmla="*/ 1615689 h 3781151"/>
              <a:gd name="connsiteX58" fmla="*/ 4982770 w 12192000"/>
              <a:gd name="connsiteY58" fmla="*/ 1621504 h 3781151"/>
              <a:gd name="connsiteX59" fmla="*/ 5034068 w 12192000"/>
              <a:gd name="connsiteY59" fmla="*/ 1622846 h 3781151"/>
              <a:gd name="connsiteX60" fmla="*/ 5157133 w 12192000"/>
              <a:gd name="connsiteY60" fmla="*/ 1608775 h 3781151"/>
              <a:gd name="connsiteX61" fmla="*/ 5331645 w 12192000"/>
              <a:gd name="connsiteY61" fmla="*/ 1590152 h 3781151"/>
              <a:gd name="connsiteX62" fmla="*/ 5339977 w 12192000"/>
              <a:gd name="connsiteY62" fmla="*/ 1596841 h 3781151"/>
              <a:gd name="connsiteX63" fmla="*/ 5400314 w 12192000"/>
              <a:gd name="connsiteY63" fmla="*/ 1588177 h 3781151"/>
              <a:gd name="connsiteX64" fmla="*/ 5607257 w 12192000"/>
              <a:gd name="connsiteY64" fmla="*/ 1505972 h 3781151"/>
              <a:gd name="connsiteX65" fmla="*/ 5725292 w 12192000"/>
              <a:gd name="connsiteY65" fmla="*/ 1490473 h 3781151"/>
              <a:gd name="connsiteX66" fmla="*/ 5767898 w 12192000"/>
              <a:gd name="connsiteY66" fmla="*/ 1493335 h 3781151"/>
              <a:gd name="connsiteX67" fmla="*/ 5839240 w 12192000"/>
              <a:gd name="connsiteY67" fmla="*/ 1497610 h 3781151"/>
              <a:gd name="connsiteX68" fmla="*/ 5905402 w 12192000"/>
              <a:gd name="connsiteY68" fmla="*/ 1514878 h 3781151"/>
              <a:gd name="connsiteX69" fmla="*/ 5964698 w 12192000"/>
              <a:gd name="connsiteY69" fmla="*/ 1489113 h 3781151"/>
              <a:gd name="connsiteX70" fmla="*/ 6017881 w 12192000"/>
              <a:gd name="connsiteY70" fmla="*/ 1478726 h 3781151"/>
              <a:gd name="connsiteX71" fmla="*/ 6023244 w 12192000"/>
              <a:gd name="connsiteY71" fmla="*/ 1485861 h 3781151"/>
              <a:gd name="connsiteX72" fmla="*/ 6030193 w 12192000"/>
              <a:gd name="connsiteY72" fmla="*/ 1485330 h 3781151"/>
              <a:gd name="connsiteX73" fmla="*/ 6032755 w 12192000"/>
              <a:gd name="connsiteY73" fmla="*/ 1476614 h 3781151"/>
              <a:gd name="connsiteX74" fmla="*/ 6114491 w 12192000"/>
              <a:gd name="connsiteY74" fmla="*/ 1435020 h 3781151"/>
              <a:gd name="connsiteX75" fmla="*/ 6228089 w 12192000"/>
              <a:gd name="connsiteY75" fmla="*/ 1392213 h 3781151"/>
              <a:gd name="connsiteX76" fmla="*/ 6266132 w 12192000"/>
              <a:gd name="connsiteY76" fmla="*/ 1396181 h 3781151"/>
              <a:gd name="connsiteX77" fmla="*/ 6266284 w 12192000"/>
              <a:gd name="connsiteY77" fmla="*/ 1396172 h 3781151"/>
              <a:gd name="connsiteX78" fmla="*/ 6267815 w 12192000"/>
              <a:gd name="connsiteY78" fmla="*/ 1401423 h 3781151"/>
              <a:gd name="connsiteX79" fmla="*/ 6277660 w 12192000"/>
              <a:gd name="connsiteY79" fmla="*/ 1400632 h 3781151"/>
              <a:gd name="connsiteX80" fmla="*/ 6290206 w 12192000"/>
              <a:gd name="connsiteY80" fmla="*/ 1395045 h 3781151"/>
              <a:gd name="connsiteX81" fmla="*/ 6318021 w 12192000"/>
              <a:gd name="connsiteY81" fmla="*/ 1401415 h 3781151"/>
              <a:gd name="connsiteX82" fmla="*/ 6319318 w 12192000"/>
              <a:gd name="connsiteY82" fmla="*/ 1402047 h 3781151"/>
              <a:gd name="connsiteX83" fmla="*/ 6391161 w 12192000"/>
              <a:gd name="connsiteY83" fmla="*/ 1439443 h 3781151"/>
              <a:gd name="connsiteX84" fmla="*/ 6458507 w 12192000"/>
              <a:gd name="connsiteY84" fmla="*/ 1506631 h 3781151"/>
              <a:gd name="connsiteX85" fmla="*/ 6567007 w 12192000"/>
              <a:gd name="connsiteY85" fmla="*/ 1543856 h 3781151"/>
              <a:gd name="connsiteX86" fmla="*/ 6607554 w 12192000"/>
              <a:gd name="connsiteY86" fmla="*/ 1553791 h 3781151"/>
              <a:gd name="connsiteX87" fmla="*/ 6731017 w 12192000"/>
              <a:gd name="connsiteY87" fmla="*/ 1571341 h 3781151"/>
              <a:gd name="connsiteX88" fmla="*/ 6734116 w 12192000"/>
              <a:gd name="connsiteY88" fmla="*/ 1568435 h 3781151"/>
              <a:gd name="connsiteX89" fmla="*/ 6918249 w 12192000"/>
              <a:gd name="connsiteY89" fmla="*/ 1468691 h 3781151"/>
              <a:gd name="connsiteX90" fmla="*/ 7067518 w 12192000"/>
              <a:gd name="connsiteY90" fmla="*/ 1422257 h 3781151"/>
              <a:gd name="connsiteX91" fmla="*/ 7124203 w 12192000"/>
              <a:gd name="connsiteY91" fmla="*/ 1416853 h 3781151"/>
              <a:gd name="connsiteX92" fmla="*/ 7218949 w 12192000"/>
              <a:gd name="connsiteY92" fmla="*/ 1407112 h 3781151"/>
              <a:gd name="connsiteX93" fmla="*/ 7298895 w 12192000"/>
              <a:gd name="connsiteY93" fmla="*/ 1427110 h 3781151"/>
              <a:gd name="connsiteX94" fmla="*/ 7374497 w 12192000"/>
              <a:gd name="connsiteY94" fmla="*/ 1408155 h 3781151"/>
              <a:gd name="connsiteX95" fmla="*/ 7380250 w 12192000"/>
              <a:gd name="connsiteY95" fmla="*/ 1368474 h 3781151"/>
              <a:gd name="connsiteX96" fmla="*/ 7464957 w 12192000"/>
              <a:gd name="connsiteY96" fmla="*/ 1359648 h 3781151"/>
              <a:gd name="connsiteX97" fmla="*/ 7594747 w 12192000"/>
              <a:gd name="connsiteY97" fmla="*/ 1350130 h 3781151"/>
              <a:gd name="connsiteX98" fmla="*/ 7666555 w 12192000"/>
              <a:gd name="connsiteY98" fmla="*/ 1335529 h 3781151"/>
              <a:gd name="connsiteX99" fmla="*/ 7866007 w 12192000"/>
              <a:gd name="connsiteY99" fmla="*/ 1305544 h 3781151"/>
              <a:gd name="connsiteX100" fmla="*/ 8068308 w 12192000"/>
              <a:gd name="connsiteY100" fmla="*/ 1283051 h 3781151"/>
              <a:gd name="connsiteX101" fmla="*/ 8202385 w 12192000"/>
              <a:gd name="connsiteY101" fmla="*/ 1312300 h 3781151"/>
              <a:gd name="connsiteX102" fmla="*/ 8367138 w 12192000"/>
              <a:gd name="connsiteY102" fmla="*/ 1289211 h 3781151"/>
              <a:gd name="connsiteX103" fmla="*/ 8396799 w 12192000"/>
              <a:gd name="connsiteY103" fmla="*/ 1291584 h 3781151"/>
              <a:gd name="connsiteX104" fmla="*/ 8431415 w 12192000"/>
              <a:gd name="connsiteY104" fmla="*/ 1275098 h 3781151"/>
              <a:gd name="connsiteX105" fmla="*/ 8569515 w 12192000"/>
              <a:gd name="connsiteY105" fmla="*/ 1207037 h 3781151"/>
              <a:gd name="connsiteX106" fmla="*/ 8672452 w 12192000"/>
              <a:gd name="connsiteY106" fmla="*/ 1135782 h 3781151"/>
              <a:gd name="connsiteX107" fmla="*/ 8824768 w 12192000"/>
              <a:gd name="connsiteY107" fmla="*/ 1121217 h 3781151"/>
              <a:gd name="connsiteX108" fmla="*/ 8909609 w 12192000"/>
              <a:gd name="connsiteY108" fmla="*/ 1087532 h 3781151"/>
              <a:gd name="connsiteX109" fmla="*/ 9036318 w 12192000"/>
              <a:gd name="connsiteY109" fmla="*/ 994500 h 3781151"/>
              <a:gd name="connsiteX110" fmla="*/ 9230382 w 12192000"/>
              <a:gd name="connsiteY110" fmla="*/ 955654 h 3781151"/>
              <a:gd name="connsiteX111" fmla="*/ 9286437 w 12192000"/>
              <a:gd name="connsiteY111" fmla="*/ 997858 h 3781151"/>
              <a:gd name="connsiteX112" fmla="*/ 9349089 w 12192000"/>
              <a:gd name="connsiteY112" fmla="*/ 1015184 h 3781151"/>
              <a:gd name="connsiteX113" fmla="*/ 9347314 w 12192000"/>
              <a:gd name="connsiteY113" fmla="*/ 933744 h 3781151"/>
              <a:gd name="connsiteX114" fmla="*/ 9492995 w 12192000"/>
              <a:gd name="connsiteY114" fmla="*/ 830749 h 3781151"/>
              <a:gd name="connsiteX115" fmla="*/ 9568501 w 12192000"/>
              <a:gd name="connsiteY115" fmla="*/ 787793 h 3781151"/>
              <a:gd name="connsiteX116" fmla="*/ 9691686 w 12192000"/>
              <a:gd name="connsiteY116" fmla="*/ 738088 h 3781151"/>
              <a:gd name="connsiteX117" fmla="*/ 9728219 w 12192000"/>
              <a:gd name="connsiteY117" fmla="*/ 719921 h 3781151"/>
              <a:gd name="connsiteX118" fmla="*/ 10080661 w 12192000"/>
              <a:gd name="connsiteY118" fmla="*/ 505423 h 3781151"/>
              <a:gd name="connsiteX119" fmla="*/ 10335073 w 12192000"/>
              <a:gd name="connsiteY119" fmla="*/ 523921 h 3781151"/>
              <a:gd name="connsiteX120" fmla="*/ 10593135 w 12192000"/>
              <a:gd name="connsiteY120" fmla="*/ 467427 h 3781151"/>
              <a:gd name="connsiteX121" fmla="*/ 10655931 w 12192000"/>
              <a:gd name="connsiteY121" fmla="*/ 401632 h 3781151"/>
              <a:gd name="connsiteX122" fmla="*/ 10695298 w 12192000"/>
              <a:gd name="connsiteY122" fmla="*/ 391761 h 3781151"/>
              <a:gd name="connsiteX123" fmla="*/ 10761489 w 12192000"/>
              <a:gd name="connsiteY123" fmla="*/ 380170 h 3781151"/>
              <a:gd name="connsiteX124" fmla="*/ 10853610 w 12192000"/>
              <a:gd name="connsiteY124" fmla="*/ 332449 h 3781151"/>
              <a:gd name="connsiteX125" fmla="*/ 11052930 w 12192000"/>
              <a:gd name="connsiteY125" fmla="*/ 280871 h 3781151"/>
              <a:gd name="connsiteX126" fmla="*/ 11359700 w 12192000"/>
              <a:gd name="connsiteY126" fmla="*/ 158445 h 3781151"/>
              <a:gd name="connsiteX127" fmla="*/ 11672425 w 12192000"/>
              <a:gd name="connsiteY127" fmla="*/ 31452 h 3781151"/>
              <a:gd name="connsiteX128" fmla="*/ 11912086 w 12192000"/>
              <a:gd name="connsiteY128"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817182 w 12192000"/>
              <a:gd name="connsiteY31" fmla="*/ 2265557 h 3781151"/>
              <a:gd name="connsiteX32" fmla="*/ 2957554 w 12192000"/>
              <a:gd name="connsiteY32" fmla="*/ 2180877 h 3781151"/>
              <a:gd name="connsiteX33" fmla="*/ 3003677 w 12192000"/>
              <a:gd name="connsiteY33" fmla="*/ 2154878 h 3781151"/>
              <a:gd name="connsiteX34" fmla="*/ 3046876 w 12192000"/>
              <a:gd name="connsiteY34" fmla="*/ 2081296 h 3781151"/>
              <a:gd name="connsiteX35" fmla="*/ 3303290 w 12192000"/>
              <a:gd name="connsiteY35" fmla="*/ 1995084 h 3781151"/>
              <a:gd name="connsiteX36" fmla="*/ 3395602 w 12192000"/>
              <a:gd name="connsiteY36" fmla="*/ 1893639 h 3781151"/>
              <a:gd name="connsiteX37" fmla="*/ 3430100 w 12192000"/>
              <a:gd name="connsiteY37" fmla="*/ 1867444 h 3781151"/>
              <a:gd name="connsiteX38" fmla="*/ 3437914 w 12192000"/>
              <a:gd name="connsiteY38" fmla="*/ 1869491 h 3781151"/>
              <a:gd name="connsiteX39" fmla="*/ 3438972 w 12192000"/>
              <a:gd name="connsiteY39" fmla="*/ 1871208 h 3781151"/>
              <a:gd name="connsiteX40" fmla="*/ 3547723 w 12192000"/>
              <a:gd name="connsiteY40" fmla="*/ 1831216 h 3781151"/>
              <a:gd name="connsiteX41" fmla="*/ 3572350 w 12192000"/>
              <a:gd name="connsiteY41" fmla="*/ 1826069 h 3781151"/>
              <a:gd name="connsiteX42" fmla="*/ 3575291 w 12192000"/>
              <a:gd name="connsiteY42" fmla="*/ 1827289 h 3781151"/>
              <a:gd name="connsiteX43" fmla="*/ 3595183 w 12192000"/>
              <a:gd name="connsiteY43" fmla="*/ 1816299 h 3781151"/>
              <a:gd name="connsiteX44" fmla="*/ 3611353 w 12192000"/>
              <a:gd name="connsiteY44" fmla="*/ 1798929 h 3781151"/>
              <a:gd name="connsiteX45" fmla="*/ 3825586 w 12192000"/>
              <a:gd name="connsiteY45" fmla="*/ 1798552 h 3781151"/>
              <a:gd name="connsiteX46" fmla="*/ 4166327 w 12192000"/>
              <a:gd name="connsiteY46" fmla="*/ 1747015 h 3781151"/>
              <a:gd name="connsiteX47" fmla="*/ 4437661 w 12192000"/>
              <a:gd name="connsiteY47" fmla="*/ 1663068 h 3781151"/>
              <a:gd name="connsiteX48" fmla="*/ 4510862 w 12192000"/>
              <a:gd name="connsiteY48" fmla="*/ 1665514 h 3781151"/>
              <a:gd name="connsiteX49" fmla="*/ 4573217 w 12192000"/>
              <a:gd name="connsiteY49" fmla="*/ 1633854 h 3781151"/>
              <a:gd name="connsiteX50" fmla="*/ 4605137 w 12192000"/>
              <a:gd name="connsiteY50" fmla="*/ 1644474 h 3781151"/>
              <a:gd name="connsiteX51" fmla="*/ 4623509 w 12192000"/>
              <a:gd name="connsiteY51" fmla="*/ 1643919 h 3781151"/>
              <a:gd name="connsiteX52" fmla="*/ 4629310 w 12192000"/>
              <a:gd name="connsiteY52" fmla="*/ 1653854 h 3781151"/>
              <a:gd name="connsiteX53" fmla="*/ 4657404 w 12192000"/>
              <a:gd name="connsiteY53" fmla="*/ 1660247 h 3781151"/>
              <a:gd name="connsiteX54" fmla="*/ 4691044 w 12192000"/>
              <a:gd name="connsiteY54" fmla="*/ 1656408 h 3781151"/>
              <a:gd name="connsiteX55" fmla="*/ 4850032 w 12192000"/>
              <a:gd name="connsiteY55" fmla="*/ 1626917 h 3781151"/>
              <a:gd name="connsiteX56" fmla="*/ 4945654 w 12192000"/>
              <a:gd name="connsiteY56" fmla="*/ 1615689 h 3781151"/>
              <a:gd name="connsiteX57" fmla="*/ 4982770 w 12192000"/>
              <a:gd name="connsiteY57" fmla="*/ 1621504 h 3781151"/>
              <a:gd name="connsiteX58" fmla="*/ 5034068 w 12192000"/>
              <a:gd name="connsiteY58" fmla="*/ 1622846 h 3781151"/>
              <a:gd name="connsiteX59" fmla="*/ 5157133 w 12192000"/>
              <a:gd name="connsiteY59" fmla="*/ 1608775 h 3781151"/>
              <a:gd name="connsiteX60" fmla="*/ 5331645 w 12192000"/>
              <a:gd name="connsiteY60" fmla="*/ 1590152 h 3781151"/>
              <a:gd name="connsiteX61" fmla="*/ 5339977 w 12192000"/>
              <a:gd name="connsiteY61" fmla="*/ 1596841 h 3781151"/>
              <a:gd name="connsiteX62" fmla="*/ 5400314 w 12192000"/>
              <a:gd name="connsiteY62" fmla="*/ 1588177 h 3781151"/>
              <a:gd name="connsiteX63" fmla="*/ 5607257 w 12192000"/>
              <a:gd name="connsiteY63" fmla="*/ 1505972 h 3781151"/>
              <a:gd name="connsiteX64" fmla="*/ 5725292 w 12192000"/>
              <a:gd name="connsiteY64" fmla="*/ 1490473 h 3781151"/>
              <a:gd name="connsiteX65" fmla="*/ 5767898 w 12192000"/>
              <a:gd name="connsiteY65" fmla="*/ 1493335 h 3781151"/>
              <a:gd name="connsiteX66" fmla="*/ 5839240 w 12192000"/>
              <a:gd name="connsiteY66" fmla="*/ 1497610 h 3781151"/>
              <a:gd name="connsiteX67" fmla="*/ 5905402 w 12192000"/>
              <a:gd name="connsiteY67" fmla="*/ 1514878 h 3781151"/>
              <a:gd name="connsiteX68" fmla="*/ 5964698 w 12192000"/>
              <a:gd name="connsiteY68" fmla="*/ 1489113 h 3781151"/>
              <a:gd name="connsiteX69" fmla="*/ 6017881 w 12192000"/>
              <a:gd name="connsiteY69" fmla="*/ 1478726 h 3781151"/>
              <a:gd name="connsiteX70" fmla="*/ 6023244 w 12192000"/>
              <a:gd name="connsiteY70" fmla="*/ 1485861 h 3781151"/>
              <a:gd name="connsiteX71" fmla="*/ 6030193 w 12192000"/>
              <a:gd name="connsiteY71" fmla="*/ 1485330 h 3781151"/>
              <a:gd name="connsiteX72" fmla="*/ 6032755 w 12192000"/>
              <a:gd name="connsiteY72" fmla="*/ 1476614 h 3781151"/>
              <a:gd name="connsiteX73" fmla="*/ 6114491 w 12192000"/>
              <a:gd name="connsiteY73" fmla="*/ 1435020 h 3781151"/>
              <a:gd name="connsiteX74" fmla="*/ 6228089 w 12192000"/>
              <a:gd name="connsiteY74" fmla="*/ 1392213 h 3781151"/>
              <a:gd name="connsiteX75" fmla="*/ 6266132 w 12192000"/>
              <a:gd name="connsiteY75" fmla="*/ 1396181 h 3781151"/>
              <a:gd name="connsiteX76" fmla="*/ 6266284 w 12192000"/>
              <a:gd name="connsiteY76" fmla="*/ 1396172 h 3781151"/>
              <a:gd name="connsiteX77" fmla="*/ 6267815 w 12192000"/>
              <a:gd name="connsiteY77" fmla="*/ 1401423 h 3781151"/>
              <a:gd name="connsiteX78" fmla="*/ 6277660 w 12192000"/>
              <a:gd name="connsiteY78" fmla="*/ 1400632 h 3781151"/>
              <a:gd name="connsiteX79" fmla="*/ 6290206 w 12192000"/>
              <a:gd name="connsiteY79" fmla="*/ 1395045 h 3781151"/>
              <a:gd name="connsiteX80" fmla="*/ 6318021 w 12192000"/>
              <a:gd name="connsiteY80" fmla="*/ 1401415 h 3781151"/>
              <a:gd name="connsiteX81" fmla="*/ 6319318 w 12192000"/>
              <a:gd name="connsiteY81" fmla="*/ 1402047 h 3781151"/>
              <a:gd name="connsiteX82" fmla="*/ 6391161 w 12192000"/>
              <a:gd name="connsiteY82" fmla="*/ 1439443 h 3781151"/>
              <a:gd name="connsiteX83" fmla="*/ 6458507 w 12192000"/>
              <a:gd name="connsiteY83" fmla="*/ 1506631 h 3781151"/>
              <a:gd name="connsiteX84" fmla="*/ 6567007 w 12192000"/>
              <a:gd name="connsiteY84" fmla="*/ 1543856 h 3781151"/>
              <a:gd name="connsiteX85" fmla="*/ 6607554 w 12192000"/>
              <a:gd name="connsiteY85" fmla="*/ 1553791 h 3781151"/>
              <a:gd name="connsiteX86" fmla="*/ 6731017 w 12192000"/>
              <a:gd name="connsiteY86" fmla="*/ 1571341 h 3781151"/>
              <a:gd name="connsiteX87" fmla="*/ 6734116 w 12192000"/>
              <a:gd name="connsiteY87" fmla="*/ 1568435 h 3781151"/>
              <a:gd name="connsiteX88" fmla="*/ 6918249 w 12192000"/>
              <a:gd name="connsiteY88" fmla="*/ 1468691 h 3781151"/>
              <a:gd name="connsiteX89" fmla="*/ 7067518 w 12192000"/>
              <a:gd name="connsiteY89" fmla="*/ 1422257 h 3781151"/>
              <a:gd name="connsiteX90" fmla="*/ 7124203 w 12192000"/>
              <a:gd name="connsiteY90" fmla="*/ 1416853 h 3781151"/>
              <a:gd name="connsiteX91" fmla="*/ 7218949 w 12192000"/>
              <a:gd name="connsiteY91" fmla="*/ 1407112 h 3781151"/>
              <a:gd name="connsiteX92" fmla="*/ 7298895 w 12192000"/>
              <a:gd name="connsiteY92" fmla="*/ 1427110 h 3781151"/>
              <a:gd name="connsiteX93" fmla="*/ 7374497 w 12192000"/>
              <a:gd name="connsiteY93" fmla="*/ 1408155 h 3781151"/>
              <a:gd name="connsiteX94" fmla="*/ 7380250 w 12192000"/>
              <a:gd name="connsiteY94" fmla="*/ 1368474 h 3781151"/>
              <a:gd name="connsiteX95" fmla="*/ 7464957 w 12192000"/>
              <a:gd name="connsiteY95" fmla="*/ 1359648 h 3781151"/>
              <a:gd name="connsiteX96" fmla="*/ 7594747 w 12192000"/>
              <a:gd name="connsiteY96" fmla="*/ 1350130 h 3781151"/>
              <a:gd name="connsiteX97" fmla="*/ 7666555 w 12192000"/>
              <a:gd name="connsiteY97" fmla="*/ 1335529 h 3781151"/>
              <a:gd name="connsiteX98" fmla="*/ 7866007 w 12192000"/>
              <a:gd name="connsiteY98" fmla="*/ 1305544 h 3781151"/>
              <a:gd name="connsiteX99" fmla="*/ 8068308 w 12192000"/>
              <a:gd name="connsiteY99" fmla="*/ 1283051 h 3781151"/>
              <a:gd name="connsiteX100" fmla="*/ 8202385 w 12192000"/>
              <a:gd name="connsiteY100" fmla="*/ 1312300 h 3781151"/>
              <a:gd name="connsiteX101" fmla="*/ 8367138 w 12192000"/>
              <a:gd name="connsiteY101" fmla="*/ 1289211 h 3781151"/>
              <a:gd name="connsiteX102" fmla="*/ 8396799 w 12192000"/>
              <a:gd name="connsiteY102" fmla="*/ 1291584 h 3781151"/>
              <a:gd name="connsiteX103" fmla="*/ 8431415 w 12192000"/>
              <a:gd name="connsiteY103" fmla="*/ 1275098 h 3781151"/>
              <a:gd name="connsiteX104" fmla="*/ 8569515 w 12192000"/>
              <a:gd name="connsiteY104" fmla="*/ 1207037 h 3781151"/>
              <a:gd name="connsiteX105" fmla="*/ 8672452 w 12192000"/>
              <a:gd name="connsiteY105" fmla="*/ 1135782 h 3781151"/>
              <a:gd name="connsiteX106" fmla="*/ 8824768 w 12192000"/>
              <a:gd name="connsiteY106" fmla="*/ 1121217 h 3781151"/>
              <a:gd name="connsiteX107" fmla="*/ 8909609 w 12192000"/>
              <a:gd name="connsiteY107" fmla="*/ 1087532 h 3781151"/>
              <a:gd name="connsiteX108" fmla="*/ 9036318 w 12192000"/>
              <a:gd name="connsiteY108" fmla="*/ 994500 h 3781151"/>
              <a:gd name="connsiteX109" fmla="*/ 9230382 w 12192000"/>
              <a:gd name="connsiteY109" fmla="*/ 955654 h 3781151"/>
              <a:gd name="connsiteX110" fmla="*/ 9286437 w 12192000"/>
              <a:gd name="connsiteY110" fmla="*/ 997858 h 3781151"/>
              <a:gd name="connsiteX111" fmla="*/ 9349089 w 12192000"/>
              <a:gd name="connsiteY111" fmla="*/ 1015184 h 3781151"/>
              <a:gd name="connsiteX112" fmla="*/ 9347314 w 12192000"/>
              <a:gd name="connsiteY112" fmla="*/ 933744 h 3781151"/>
              <a:gd name="connsiteX113" fmla="*/ 9492995 w 12192000"/>
              <a:gd name="connsiteY113" fmla="*/ 830749 h 3781151"/>
              <a:gd name="connsiteX114" fmla="*/ 9568501 w 12192000"/>
              <a:gd name="connsiteY114" fmla="*/ 787793 h 3781151"/>
              <a:gd name="connsiteX115" fmla="*/ 9691686 w 12192000"/>
              <a:gd name="connsiteY115" fmla="*/ 738088 h 3781151"/>
              <a:gd name="connsiteX116" fmla="*/ 9728219 w 12192000"/>
              <a:gd name="connsiteY116" fmla="*/ 719921 h 3781151"/>
              <a:gd name="connsiteX117" fmla="*/ 10080661 w 12192000"/>
              <a:gd name="connsiteY117" fmla="*/ 505423 h 3781151"/>
              <a:gd name="connsiteX118" fmla="*/ 10335073 w 12192000"/>
              <a:gd name="connsiteY118" fmla="*/ 523921 h 3781151"/>
              <a:gd name="connsiteX119" fmla="*/ 10593135 w 12192000"/>
              <a:gd name="connsiteY119" fmla="*/ 467427 h 3781151"/>
              <a:gd name="connsiteX120" fmla="*/ 10655931 w 12192000"/>
              <a:gd name="connsiteY120" fmla="*/ 401632 h 3781151"/>
              <a:gd name="connsiteX121" fmla="*/ 10695298 w 12192000"/>
              <a:gd name="connsiteY121" fmla="*/ 391761 h 3781151"/>
              <a:gd name="connsiteX122" fmla="*/ 10761489 w 12192000"/>
              <a:gd name="connsiteY122" fmla="*/ 380170 h 3781151"/>
              <a:gd name="connsiteX123" fmla="*/ 10853610 w 12192000"/>
              <a:gd name="connsiteY123" fmla="*/ 332449 h 3781151"/>
              <a:gd name="connsiteX124" fmla="*/ 11052930 w 12192000"/>
              <a:gd name="connsiteY124" fmla="*/ 280871 h 3781151"/>
              <a:gd name="connsiteX125" fmla="*/ 11359700 w 12192000"/>
              <a:gd name="connsiteY125" fmla="*/ 158445 h 3781151"/>
              <a:gd name="connsiteX126" fmla="*/ 11672425 w 12192000"/>
              <a:gd name="connsiteY126" fmla="*/ 31452 h 3781151"/>
              <a:gd name="connsiteX127" fmla="*/ 11912086 w 12192000"/>
              <a:gd name="connsiteY127"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817182 w 12192000"/>
              <a:gd name="connsiteY31" fmla="*/ 2265557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9089 w 12192000"/>
              <a:gd name="connsiteY110" fmla="*/ 1015184 h 3781151"/>
              <a:gd name="connsiteX111" fmla="*/ 9347314 w 12192000"/>
              <a:gd name="connsiteY111" fmla="*/ 933744 h 3781151"/>
              <a:gd name="connsiteX112" fmla="*/ 9492995 w 12192000"/>
              <a:gd name="connsiteY112" fmla="*/ 830749 h 3781151"/>
              <a:gd name="connsiteX113" fmla="*/ 9568501 w 12192000"/>
              <a:gd name="connsiteY113" fmla="*/ 787793 h 3781151"/>
              <a:gd name="connsiteX114" fmla="*/ 9691686 w 12192000"/>
              <a:gd name="connsiteY114" fmla="*/ 738088 h 3781151"/>
              <a:gd name="connsiteX115" fmla="*/ 9728219 w 12192000"/>
              <a:gd name="connsiteY115" fmla="*/ 719921 h 3781151"/>
              <a:gd name="connsiteX116" fmla="*/ 10080661 w 12192000"/>
              <a:gd name="connsiteY116" fmla="*/ 505423 h 3781151"/>
              <a:gd name="connsiteX117" fmla="*/ 10335073 w 12192000"/>
              <a:gd name="connsiteY117" fmla="*/ 523921 h 3781151"/>
              <a:gd name="connsiteX118" fmla="*/ 10593135 w 12192000"/>
              <a:gd name="connsiteY118" fmla="*/ 467427 h 3781151"/>
              <a:gd name="connsiteX119" fmla="*/ 10655931 w 12192000"/>
              <a:gd name="connsiteY119" fmla="*/ 401632 h 3781151"/>
              <a:gd name="connsiteX120" fmla="*/ 10695298 w 12192000"/>
              <a:gd name="connsiteY120" fmla="*/ 391761 h 3781151"/>
              <a:gd name="connsiteX121" fmla="*/ 10761489 w 12192000"/>
              <a:gd name="connsiteY121" fmla="*/ 380170 h 3781151"/>
              <a:gd name="connsiteX122" fmla="*/ 10853610 w 12192000"/>
              <a:gd name="connsiteY122" fmla="*/ 332449 h 3781151"/>
              <a:gd name="connsiteX123" fmla="*/ 11052930 w 12192000"/>
              <a:gd name="connsiteY123" fmla="*/ 280871 h 3781151"/>
              <a:gd name="connsiteX124" fmla="*/ 11359700 w 12192000"/>
              <a:gd name="connsiteY124" fmla="*/ 158445 h 3781151"/>
              <a:gd name="connsiteX125" fmla="*/ 11672425 w 12192000"/>
              <a:gd name="connsiteY125" fmla="*/ 31452 h 3781151"/>
              <a:gd name="connsiteX126" fmla="*/ 11912086 w 12192000"/>
              <a:gd name="connsiteY126"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817182 w 12192000"/>
              <a:gd name="connsiteY31" fmla="*/ 2265557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9089 w 12192000"/>
              <a:gd name="connsiteY110" fmla="*/ 1015184 h 3781151"/>
              <a:gd name="connsiteX111" fmla="*/ 9347314 w 12192000"/>
              <a:gd name="connsiteY111" fmla="*/ 933744 h 3781151"/>
              <a:gd name="connsiteX112" fmla="*/ 9492995 w 12192000"/>
              <a:gd name="connsiteY112" fmla="*/ 830749 h 3781151"/>
              <a:gd name="connsiteX113" fmla="*/ 9568501 w 12192000"/>
              <a:gd name="connsiteY113" fmla="*/ 787793 h 3781151"/>
              <a:gd name="connsiteX114" fmla="*/ 9691686 w 12192000"/>
              <a:gd name="connsiteY114" fmla="*/ 738088 h 3781151"/>
              <a:gd name="connsiteX115" fmla="*/ 9728219 w 12192000"/>
              <a:gd name="connsiteY115" fmla="*/ 719921 h 3781151"/>
              <a:gd name="connsiteX116" fmla="*/ 10080661 w 12192000"/>
              <a:gd name="connsiteY116" fmla="*/ 505423 h 3781151"/>
              <a:gd name="connsiteX117" fmla="*/ 10335073 w 12192000"/>
              <a:gd name="connsiteY117" fmla="*/ 523921 h 3781151"/>
              <a:gd name="connsiteX118" fmla="*/ 10593135 w 12192000"/>
              <a:gd name="connsiteY118" fmla="*/ 467427 h 3781151"/>
              <a:gd name="connsiteX119" fmla="*/ 10655931 w 12192000"/>
              <a:gd name="connsiteY119" fmla="*/ 401632 h 3781151"/>
              <a:gd name="connsiteX120" fmla="*/ 10695298 w 12192000"/>
              <a:gd name="connsiteY120" fmla="*/ 391761 h 3781151"/>
              <a:gd name="connsiteX121" fmla="*/ 10761489 w 12192000"/>
              <a:gd name="connsiteY121" fmla="*/ 380170 h 3781151"/>
              <a:gd name="connsiteX122" fmla="*/ 10853610 w 12192000"/>
              <a:gd name="connsiteY122" fmla="*/ 332449 h 3781151"/>
              <a:gd name="connsiteX123" fmla="*/ 11052930 w 12192000"/>
              <a:gd name="connsiteY123" fmla="*/ 280871 h 3781151"/>
              <a:gd name="connsiteX124" fmla="*/ 11359700 w 12192000"/>
              <a:gd name="connsiteY124" fmla="*/ 158445 h 3781151"/>
              <a:gd name="connsiteX125" fmla="*/ 11672425 w 12192000"/>
              <a:gd name="connsiteY125" fmla="*/ 31452 h 3781151"/>
              <a:gd name="connsiteX126" fmla="*/ 11912086 w 12192000"/>
              <a:gd name="connsiteY126"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9089 w 12192000"/>
              <a:gd name="connsiteY110" fmla="*/ 1015184 h 3781151"/>
              <a:gd name="connsiteX111" fmla="*/ 9347314 w 12192000"/>
              <a:gd name="connsiteY111" fmla="*/ 933744 h 3781151"/>
              <a:gd name="connsiteX112" fmla="*/ 9492995 w 12192000"/>
              <a:gd name="connsiteY112" fmla="*/ 830749 h 3781151"/>
              <a:gd name="connsiteX113" fmla="*/ 9568501 w 12192000"/>
              <a:gd name="connsiteY113" fmla="*/ 787793 h 3781151"/>
              <a:gd name="connsiteX114" fmla="*/ 9691686 w 12192000"/>
              <a:gd name="connsiteY114" fmla="*/ 738088 h 3781151"/>
              <a:gd name="connsiteX115" fmla="*/ 9728219 w 12192000"/>
              <a:gd name="connsiteY115" fmla="*/ 719921 h 3781151"/>
              <a:gd name="connsiteX116" fmla="*/ 10080661 w 12192000"/>
              <a:gd name="connsiteY116" fmla="*/ 505423 h 3781151"/>
              <a:gd name="connsiteX117" fmla="*/ 10335073 w 12192000"/>
              <a:gd name="connsiteY117" fmla="*/ 523921 h 3781151"/>
              <a:gd name="connsiteX118" fmla="*/ 10593135 w 12192000"/>
              <a:gd name="connsiteY118" fmla="*/ 467427 h 3781151"/>
              <a:gd name="connsiteX119" fmla="*/ 10655931 w 12192000"/>
              <a:gd name="connsiteY119" fmla="*/ 401632 h 3781151"/>
              <a:gd name="connsiteX120" fmla="*/ 10695298 w 12192000"/>
              <a:gd name="connsiteY120" fmla="*/ 391761 h 3781151"/>
              <a:gd name="connsiteX121" fmla="*/ 10761489 w 12192000"/>
              <a:gd name="connsiteY121" fmla="*/ 380170 h 3781151"/>
              <a:gd name="connsiteX122" fmla="*/ 10853610 w 12192000"/>
              <a:gd name="connsiteY122" fmla="*/ 332449 h 3781151"/>
              <a:gd name="connsiteX123" fmla="*/ 11052930 w 12192000"/>
              <a:gd name="connsiteY123" fmla="*/ 280871 h 3781151"/>
              <a:gd name="connsiteX124" fmla="*/ 11359700 w 12192000"/>
              <a:gd name="connsiteY124" fmla="*/ 158445 h 3781151"/>
              <a:gd name="connsiteX125" fmla="*/ 11672425 w 12192000"/>
              <a:gd name="connsiteY125" fmla="*/ 31452 h 3781151"/>
              <a:gd name="connsiteX126" fmla="*/ 11912086 w 12192000"/>
              <a:gd name="connsiteY126"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7314 w 12192000"/>
              <a:gd name="connsiteY110" fmla="*/ 933744 h 3781151"/>
              <a:gd name="connsiteX111" fmla="*/ 9492995 w 12192000"/>
              <a:gd name="connsiteY111" fmla="*/ 830749 h 3781151"/>
              <a:gd name="connsiteX112" fmla="*/ 9568501 w 12192000"/>
              <a:gd name="connsiteY112" fmla="*/ 787793 h 3781151"/>
              <a:gd name="connsiteX113" fmla="*/ 9691686 w 12192000"/>
              <a:gd name="connsiteY113" fmla="*/ 738088 h 3781151"/>
              <a:gd name="connsiteX114" fmla="*/ 9728219 w 12192000"/>
              <a:gd name="connsiteY114" fmla="*/ 719921 h 3781151"/>
              <a:gd name="connsiteX115" fmla="*/ 10080661 w 12192000"/>
              <a:gd name="connsiteY115" fmla="*/ 505423 h 3781151"/>
              <a:gd name="connsiteX116" fmla="*/ 10335073 w 12192000"/>
              <a:gd name="connsiteY116" fmla="*/ 523921 h 3781151"/>
              <a:gd name="connsiteX117" fmla="*/ 10593135 w 12192000"/>
              <a:gd name="connsiteY117" fmla="*/ 467427 h 3781151"/>
              <a:gd name="connsiteX118" fmla="*/ 10655931 w 12192000"/>
              <a:gd name="connsiteY118" fmla="*/ 401632 h 3781151"/>
              <a:gd name="connsiteX119" fmla="*/ 10695298 w 12192000"/>
              <a:gd name="connsiteY119" fmla="*/ 391761 h 3781151"/>
              <a:gd name="connsiteX120" fmla="*/ 10761489 w 12192000"/>
              <a:gd name="connsiteY120" fmla="*/ 380170 h 3781151"/>
              <a:gd name="connsiteX121" fmla="*/ 10853610 w 12192000"/>
              <a:gd name="connsiteY121" fmla="*/ 332449 h 3781151"/>
              <a:gd name="connsiteX122" fmla="*/ 11052930 w 12192000"/>
              <a:gd name="connsiteY122" fmla="*/ 280871 h 3781151"/>
              <a:gd name="connsiteX123" fmla="*/ 11359700 w 12192000"/>
              <a:gd name="connsiteY123" fmla="*/ 158445 h 3781151"/>
              <a:gd name="connsiteX124" fmla="*/ 11672425 w 12192000"/>
              <a:gd name="connsiteY124" fmla="*/ 31452 h 3781151"/>
              <a:gd name="connsiteX125" fmla="*/ 11912086 w 12192000"/>
              <a:gd name="connsiteY125"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347314 w 12192000"/>
              <a:gd name="connsiteY109" fmla="*/ 933744 h 3781151"/>
              <a:gd name="connsiteX110" fmla="*/ 9492995 w 12192000"/>
              <a:gd name="connsiteY110" fmla="*/ 830749 h 3781151"/>
              <a:gd name="connsiteX111" fmla="*/ 9568501 w 12192000"/>
              <a:gd name="connsiteY111" fmla="*/ 787793 h 3781151"/>
              <a:gd name="connsiteX112" fmla="*/ 9691686 w 12192000"/>
              <a:gd name="connsiteY112" fmla="*/ 738088 h 3781151"/>
              <a:gd name="connsiteX113" fmla="*/ 9728219 w 12192000"/>
              <a:gd name="connsiteY113" fmla="*/ 719921 h 3781151"/>
              <a:gd name="connsiteX114" fmla="*/ 10080661 w 12192000"/>
              <a:gd name="connsiteY114" fmla="*/ 505423 h 3781151"/>
              <a:gd name="connsiteX115" fmla="*/ 10335073 w 12192000"/>
              <a:gd name="connsiteY115" fmla="*/ 523921 h 3781151"/>
              <a:gd name="connsiteX116" fmla="*/ 10593135 w 12192000"/>
              <a:gd name="connsiteY116" fmla="*/ 467427 h 3781151"/>
              <a:gd name="connsiteX117" fmla="*/ 10655931 w 12192000"/>
              <a:gd name="connsiteY117" fmla="*/ 401632 h 3781151"/>
              <a:gd name="connsiteX118" fmla="*/ 10695298 w 12192000"/>
              <a:gd name="connsiteY118" fmla="*/ 391761 h 3781151"/>
              <a:gd name="connsiteX119" fmla="*/ 10761489 w 12192000"/>
              <a:gd name="connsiteY119" fmla="*/ 380170 h 3781151"/>
              <a:gd name="connsiteX120" fmla="*/ 10853610 w 12192000"/>
              <a:gd name="connsiteY120" fmla="*/ 332449 h 3781151"/>
              <a:gd name="connsiteX121" fmla="*/ 11052930 w 12192000"/>
              <a:gd name="connsiteY121" fmla="*/ 280871 h 3781151"/>
              <a:gd name="connsiteX122" fmla="*/ 11359700 w 12192000"/>
              <a:gd name="connsiteY122" fmla="*/ 158445 h 3781151"/>
              <a:gd name="connsiteX123" fmla="*/ 11672425 w 12192000"/>
              <a:gd name="connsiteY123" fmla="*/ 31452 h 3781151"/>
              <a:gd name="connsiteX124" fmla="*/ 11912086 w 12192000"/>
              <a:gd name="connsiteY124"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569515 w 12192000"/>
              <a:gd name="connsiteY102" fmla="*/ 1207037 h 3781151"/>
              <a:gd name="connsiteX103" fmla="*/ 8672452 w 12192000"/>
              <a:gd name="connsiteY103" fmla="*/ 1135782 h 3781151"/>
              <a:gd name="connsiteX104" fmla="*/ 8824768 w 12192000"/>
              <a:gd name="connsiteY104" fmla="*/ 1121217 h 3781151"/>
              <a:gd name="connsiteX105" fmla="*/ 8909609 w 12192000"/>
              <a:gd name="connsiteY105" fmla="*/ 1087532 h 3781151"/>
              <a:gd name="connsiteX106" fmla="*/ 9036318 w 12192000"/>
              <a:gd name="connsiteY106" fmla="*/ 994500 h 3781151"/>
              <a:gd name="connsiteX107" fmla="*/ 9230382 w 12192000"/>
              <a:gd name="connsiteY107" fmla="*/ 955654 h 3781151"/>
              <a:gd name="connsiteX108" fmla="*/ 9347314 w 12192000"/>
              <a:gd name="connsiteY108" fmla="*/ 933744 h 3781151"/>
              <a:gd name="connsiteX109" fmla="*/ 9492995 w 12192000"/>
              <a:gd name="connsiteY109" fmla="*/ 830749 h 3781151"/>
              <a:gd name="connsiteX110" fmla="*/ 9568501 w 12192000"/>
              <a:gd name="connsiteY110" fmla="*/ 787793 h 3781151"/>
              <a:gd name="connsiteX111" fmla="*/ 9691686 w 12192000"/>
              <a:gd name="connsiteY111" fmla="*/ 738088 h 3781151"/>
              <a:gd name="connsiteX112" fmla="*/ 9728219 w 12192000"/>
              <a:gd name="connsiteY112" fmla="*/ 719921 h 3781151"/>
              <a:gd name="connsiteX113" fmla="*/ 10080661 w 12192000"/>
              <a:gd name="connsiteY113" fmla="*/ 505423 h 3781151"/>
              <a:gd name="connsiteX114" fmla="*/ 10335073 w 12192000"/>
              <a:gd name="connsiteY114" fmla="*/ 523921 h 3781151"/>
              <a:gd name="connsiteX115" fmla="*/ 10593135 w 12192000"/>
              <a:gd name="connsiteY115" fmla="*/ 467427 h 3781151"/>
              <a:gd name="connsiteX116" fmla="*/ 10655931 w 12192000"/>
              <a:gd name="connsiteY116" fmla="*/ 401632 h 3781151"/>
              <a:gd name="connsiteX117" fmla="*/ 10695298 w 12192000"/>
              <a:gd name="connsiteY117" fmla="*/ 391761 h 3781151"/>
              <a:gd name="connsiteX118" fmla="*/ 10761489 w 12192000"/>
              <a:gd name="connsiteY118" fmla="*/ 380170 h 3781151"/>
              <a:gd name="connsiteX119" fmla="*/ 10853610 w 12192000"/>
              <a:gd name="connsiteY119" fmla="*/ 332449 h 3781151"/>
              <a:gd name="connsiteX120" fmla="*/ 11052930 w 12192000"/>
              <a:gd name="connsiteY120" fmla="*/ 280871 h 3781151"/>
              <a:gd name="connsiteX121" fmla="*/ 11359700 w 12192000"/>
              <a:gd name="connsiteY121" fmla="*/ 158445 h 3781151"/>
              <a:gd name="connsiteX122" fmla="*/ 11672425 w 12192000"/>
              <a:gd name="connsiteY122" fmla="*/ 31452 h 3781151"/>
              <a:gd name="connsiteX123" fmla="*/ 11912086 w 12192000"/>
              <a:gd name="connsiteY123"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672452 w 12192000"/>
              <a:gd name="connsiteY102" fmla="*/ 1135782 h 3781151"/>
              <a:gd name="connsiteX103" fmla="*/ 8824768 w 12192000"/>
              <a:gd name="connsiteY103" fmla="*/ 1121217 h 3781151"/>
              <a:gd name="connsiteX104" fmla="*/ 8909609 w 12192000"/>
              <a:gd name="connsiteY104" fmla="*/ 1087532 h 3781151"/>
              <a:gd name="connsiteX105" fmla="*/ 9036318 w 12192000"/>
              <a:gd name="connsiteY105" fmla="*/ 994500 h 3781151"/>
              <a:gd name="connsiteX106" fmla="*/ 9230382 w 12192000"/>
              <a:gd name="connsiteY106" fmla="*/ 955654 h 3781151"/>
              <a:gd name="connsiteX107" fmla="*/ 9347314 w 12192000"/>
              <a:gd name="connsiteY107" fmla="*/ 933744 h 3781151"/>
              <a:gd name="connsiteX108" fmla="*/ 9492995 w 12192000"/>
              <a:gd name="connsiteY108" fmla="*/ 830749 h 3781151"/>
              <a:gd name="connsiteX109" fmla="*/ 9568501 w 12192000"/>
              <a:gd name="connsiteY109" fmla="*/ 787793 h 3781151"/>
              <a:gd name="connsiteX110" fmla="*/ 9691686 w 12192000"/>
              <a:gd name="connsiteY110" fmla="*/ 738088 h 3781151"/>
              <a:gd name="connsiteX111" fmla="*/ 9728219 w 12192000"/>
              <a:gd name="connsiteY111" fmla="*/ 719921 h 3781151"/>
              <a:gd name="connsiteX112" fmla="*/ 10080661 w 12192000"/>
              <a:gd name="connsiteY112" fmla="*/ 505423 h 3781151"/>
              <a:gd name="connsiteX113" fmla="*/ 10335073 w 12192000"/>
              <a:gd name="connsiteY113" fmla="*/ 523921 h 3781151"/>
              <a:gd name="connsiteX114" fmla="*/ 10593135 w 12192000"/>
              <a:gd name="connsiteY114" fmla="*/ 467427 h 3781151"/>
              <a:gd name="connsiteX115" fmla="*/ 10655931 w 12192000"/>
              <a:gd name="connsiteY115" fmla="*/ 401632 h 3781151"/>
              <a:gd name="connsiteX116" fmla="*/ 10695298 w 12192000"/>
              <a:gd name="connsiteY116" fmla="*/ 391761 h 3781151"/>
              <a:gd name="connsiteX117" fmla="*/ 10761489 w 12192000"/>
              <a:gd name="connsiteY117" fmla="*/ 380170 h 3781151"/>
              <a:gd name="connsiteX118" fmla="*/ 10853610 w 12192000"/>
              <a:gd name="connsiteY118" fmla="*/ 332449 h 3781151"/>
              <a:gd name="connsiteX119" fmla="*/ 11052930 w 12192000"/>
              <a:gd name="connsiteY119" fmla="*/ 280871 h 3781151"/>
              <a:gd name="connsiteX120" fmla="*/ 11359700 w 12192000"/>
              <a:gd name="connsiteY120" fmla="*/ 158445 h 3781151"/>
              <a:gd name="connsiteX121" fmla="*/ 11672425 w 12192000"/>
              <a:gd name="connsiteY121" fmla="*/ 31452 h 3781151"/>
              <a:gd name="connsiteX122" fmla="*/ 11912086 w 12192000"/>
              <a:gd name="connsiteY122"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824768 w 12192000"/>
              <a:gd name="connsiteY102" fmla="*/ 1121217 h 3781151"/>
              <a:gd name="connsiteX103" fmla="*/ 8909609 w 12192000"/>
              <a:gd name="connsiteY103" fmla="*/ 1087532 h 3781151"/>
              <a:gd name="connsiteX104" fmla="*/ 9036318 w 12192000"/>
              <a:gd name="connsiteY104" fmla="*/ 994500 h 3781151"/>
              <a:gd name="connsiteX105" fmla="*/ 9230382 w 12192000"/>
              <a:gd name="connsiteY105" fmla="*/ 955654 h 3781151"/>
              <a:gd name="connsiteX106" fmla="*/ 9347314 w 12192000"/>
              <a:gd name="connsiteY106" fmla="*/ 933744 h 3781151"/>
              <a:gd name="connsiteX107" fmla="*/ 9492995 w 12192000"/>
              <a:gd name="connsiteY107" fmla="*/ 830749 h 3781151"/>
              <a:gd name="connsiteX108" fmla="*/ 9568501 w 12192000"/>
              <a:gd name="connsiteY108" fmla="*/ 787793 h 3781151"/>
              <a:gd name="connsiteX109" fmla="*/ 9691686 w 12192000"/>
              <a:gd name="connsiteY109" fmla="*/ 738088 h 3781151"/>
              <a:gd name="connsiteX110" fmla="*/ 9728219 w 12192000"/>
              <a:gd name="connsiteY110" fmla="*/ 719921 h 3781151"/>
              <a:gd name="connsiteX111" fmla="*/ 10080661 w 12192000"/>
              <a:gd name="connsiteY111" fmla="*/ 505423 h 3781151"/>
              <a:gd name="connsiteX112" fmla="*/ 10335073 w 12192000"/>
              <a:gd name="connsiteY112" fmla="*/ 523921 h 3781151"/>
              <a:gd name="connsiteX113" fmla="*/ 10593135 w 12192000"/>
              <a:gd name="connsiteY113" fmla="*/ 467427 h 3781151"/>
              <a:gd name="connsiteX114" fmla="*/ 10655931 w 12192000"/>
              <a:gd name="connsiteY114" fmla="*/ 401632 h 3781151"/>
              <a:gd name="connsiteX115" fmla="*/ 10695298 w 12192000"/>
              <a:gd name="connsiteY115" fmla="*/ 391761 h 3781151"/>
              <a:gd name="connsiteX116" fmla="*/ 10761489 w 12192000"/>
              <a:gd name="connsiteY116" fmla="*/ 380170 h 3781151"/>
              <a:gd name="connsiteX117" fmla="*/ 10853610 w 12192000"/>
              <a:gd name="connsiteY117" fmla="*/ 332449 h 3781151"/>
              <a:gd name="connsiteX118" fmla="*/ 11052930 w 12192000"/>
              <a:gd name="connsiteY118" fmla="*/ 280871 h 3781151"/>
              <a:gd name="connsiteX119" fmla="*/ 11359700 w 12192000"/>
              <a:gd name="connsiteY119" fmla="*/ 158445 h 3781151"/>
              <a:gd name="connsiteX120" fmla="*/ 11672425 w 12192000"/>
              <a:gd name="connsiteY120" fmla="*/ 31452 h 3781151"/>
              <a:gd name="connsiteX121" fmla="*/ 11912086 w 12192000"/>
              <a:gd name="connsiteY121"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824768 w 12192000"/>
              <a:gd name="connsiteY102" fmla="*/ 1121217 h 3781151"/>
              <a:gd name="connsiteX103" fmla="*/ 8909609 w 12192000"/>
              <a:gd name="connsiteY103" fmla="*/ 1087532 h 3781151"/>
              <a:gd name="connsiteX104" fmla="*/ 9036318 w 12192000"/>
              <a:gd name="connsiteY104" fmla="*/ 994500 h 3781151"/>
              <a:gd name="connsiteX105" fmla="*/ 9230382 w 12192000"/>
              <a:gd name="connsiteY105" fmla="*/ 955654 h 3781151"/>
              <a:gd name="connsiteX106" fmla="*/ 9347314 w 12192000"/>
              <a:gd name="connsiteY106" fmla="*/ 933744 h 3781151"/>
              <a:gd name="connsiteX107" fmla="*/ 9492995 w 12192000"/>
              <a:gd name="connsiteY107" fmla="*/ 830749 h 3781151"/>
              <a:gd name="connsiteX108" fmla="*/ 9568501 w 12192000"/>
              <a:gd name="connsiteY108" fmla="*/ 787793 h 3781151"/>
              <a:gd name="connsiteX109" fmla="*/ 9691686 w 12192000"/>
              <a:gd name="connsiteY109" fmla="*/ 738088 h 3781151"/>
              <a:gd name="connsiteX110" fmla="*/ 9728219 w 12192000"/>
              <a:gd name="connsiteY110" fmla="*/ 719921 h 3781151"/>
              <a:gd name="connsiteX111" fmla="*/ 10335073 w 12192000"/>
              <a:gd name="connsiteY111" fmla="*/ 523921 h 3781151"/>
              <a:gd name="connsiteX112" fmla="*/ 10593135 w 12192000"/>
              <a:gd name="connsiteY112" fmla="*/ 467427 h 3781151"/>
              <a:gd name="connsiteX113" fmla="*/ 10655931 w 12192000"/>
              <a:gd name="connsiteY113" fmla="*/ 401632 h 3781151"/>
              <a:gd name="connsiteX114" fmla="*/ 10695298 w 12192000"/>
              <a:gd name="connsiteY114" fmla="*/ 391761 h 3781151"/>
              <a:gd name="connsiteX115" fmla="*/ 10761489 w 12192000"/>
              <a:gd name="connsiteY115" fmla="*/ 380170 h 3781151"/>
              <a:gd name="connsiteX116" fmla="*/ 10853610 w 12192000"/>
              <a:gd name="connsiteY116" fmla="*/ 332449 h 3781151"/>
              <a:gd name="connsiteX117" fmla="*/ 11052930 w 12192000"/>
              <a:gd name="connsiteY117" fmla="*/ 280871 h 3781151"/>
              <a:gd name="connsiteX118" fmla="*/ 11359700 w 12192000"/>
              <a:gd name="connsiteY118" fmla="*/ 158445 h 3781151"/>
              <a:gd name="connsiteX119" fmla="*/ 11672425 w 12192000"/>
              <a:gd name="connsiteY119" fmla="*/ 31452 h 3781151"/>
              <a:gd name="connsiteX120" fmla="*/ 11912086 w 12192000"/>
              <a:gd name="connsiteY120"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824768 w 12192000"/>
              <a:gd name="connsiteY102" fmla="*/ 1121217 h 3781151"/>
              <a:gd name="connsiteX103" fmla="*/ 8909609 w 12192000"/>
              <a:gd name="connsiteY103" fmla="*/ 1087532 h 3781151"/>
              <a:gd name="connsiteX104" fmla="*/ 9036318 w 12192000"/>
              <a:gd name="connsiteY104" fmla="*/ 994500 h 3781151"/>
              <a:gd name="connsiteX105" fmla="*/ 9230382 w 12192000"/>
              <a:gd name="connsiteY105" fmla="*/ 955654 h 3781151"/>
              <a:gd name="connsiteX106" fmla="*/ 9347314 w 12192000"/>
              <a:gd name="connsiteY106" fmla="*/ 933744 h 3781151"/>
              <a:gd name="connsiteX107" fmla="*/ 9492995 w 12192000"/>
              <a:gd name="connsiteY107" fmla="*/ 830749 h 3781151"/>
              <a:gd name="connsiteX108" fmla="*/ 9568501 w 12192000"/>
              <a:gd name="connsiteY108" fmla="*/ 787793 h 3781151"/>
              <a:gd name="connsiteX109" fmla="*/ 9691686 w 12192000"/>
              <a:gd name="connsiteY109" fmla="*/ 738088 h 3781151"/>
              <a:gd name="connsiteX110" fmla="*/ 10335073 w 12192000"/>
              <a:gd name="connsiteY110" fmla="*/ 523921 h 3781151"/>
              <a:gd name="connsiteX111" fmla="*/ 10593135 w 12192000"/>
              <a:gd name="connsiteY111" fmla="*/ 467427 h 3781151"/>
              <a:gd name="connsiteX112" fmla="*/ 10655931 w 12192000"/>
              <a:gd name="connsiteY112" fmla="*/ 401632 h 3781151"/>
              <a:gd name="connsiteX113" fmla="*/ 10695298 w 12192000"/>
              <a:gd name="connsiteY113" fmla="*/ 391761 h 3781151"/>
              <a:gd name="connsiteX114" fmla="*/ 10761489 w 12192000"/>
              <a:gd name="connsiteY114" fmla="*/ 380170 h 3781151"/>
              <a:gd name="connsiteX115" fmla="*/ 10853610 w 12192000"/>
              <a:gd name="connsiteY115" fmla="*/ 332449 h 3781151"/>
              <a:gd name="connsiteX116" fmla="*/ 11052930 w 12192000"/>
              <a:gd name="connsiteY116" fmla="*/ 280871 h 3781151"/>
              <a:gd name="connsiteX117" fmla="*/ 11359700 w 12192000"/>
              <a:gd name="connsiteY117" fmla="*/ 158445 h 3781151"/>
              <a:gd name="connsiteX118" fmla="*/ 11672425 w 12192000"/>
              <a:gd name="connsiteY118" fmla="*/ 31452 h 3781151"/>
              <a:gd name="connsiteX119" fmla="*/ 11912086 w 12192000"/>
              <a:gd name="connsiteY11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866007 w 12192000"/>
              <a:gd name="connsiteY96" fmla="*/ 1305544 h 3781151"/>
              <a:gd name="connsiteX97" fmla="*/ 8068308 w 12192000"/>
              <a:gd name="connsiteY97" fmla="*/ 1283051 h 3781151"/>
              <a:gd name="connsiteX98" fmla="*/ 8202385 w 12192000"/>
              <a:gd name="connsiteY98" fmla="*/ 1312300 h 3781151"/>
              <a:gd name="connsiteX99" fmla="*/ 8367138 w 12192000"/>
              <a:gd name="connsiteY99" fmla="*/ 1289211 h 3781151"/>
              <a:gd name="connsiteX100" fmla="*/ 8396799 w 12192000"/>
              <a:gd name="connsiteY100" fmla="*/ 1291584 h 3781151"/>
              <a:gd name="connsiteX101" fmla="*/ 8824768 w 12192000"/>
              <a:gd name="connsiteY101" fmla="*/ 1121217 h 3781151"/>
              <a:gd name="connsiteX102" fmla="*/ 8909609 w 12192000"/>
              <a:gd name="connsiteY102" fmla="*/ 1087532 h 3781151"/>
              <a:gd name="connsiteX103" fmla="*/ 9036318 w 12192000"/>
              <a:gd name="connsiteY103" fmla="*/ 994500 h 3781151"/>
              <a:gd name="connsiteX104" fmla="*/ 9230382 w 12192000"/>
              <a:gd name="connsiteY104" fmla="*/ 955654 h 3781151"/>
              <a:gd name="connsiteX105" fmla="*/ 9347314 w 12192000"/>
              <a:gd name="connsiteY105" fmla="*/ 933744 h 3781151"/>
              <a:gd name="connsiteX106" fmla="*/ 9492995 w 12192000"/>
              <a:gd name="connsiteY106" fmla="*/ 830749 h 3781151"/>
              <a:gd name="connsiteX107" fmla="*/ 9568501 w 12192000"/>
              <a:gd name="connsiteY107" fmla="*/ 787793 h 3781151"/>
              <a:gd name="connsiteX108" fmla="*/ 9691686 w 12192000"/>
              <a:gd name="connsiteY108" fmla="*/ 738088 h 3781151"/>
              <a:gd name="connsiteX109" fmla="*/ 10335073 w 12192000"/>
              <a:gd name="connsiteY109" fmla="*/ 523921 h 3781151"/>
              <a:gd name="connsiteX110" fmla="*/ 10593135 w 12192000"/>
              <a:gd name="connsiteY110" fmla="*/ 467427 h 3781151"/>
              <a:gd name="connsiteX111" fmla="*/ 10655931 w 12192000"/>
              <a:gd name="connsiteY111" fmla="*/ 401632 h 3781151"/>
              <a:gd name="connsiteX112" fmla="*/ 10695298 w 12192000"/>
              <a:gd name="connsiteY112" fmla="*/ 391761 h 3781151"/>
              <a:gd name="connsiteX113" fmla="*/ 10761489 w 12192000"/>
              <a:gd name="connsiteY113" fmla="*/ 380170 h 3781151"/>
              <a:gd name="connsiteX114" fmla="*/ 10853610 w 12192000"/>
              <a:gd name="connsiteY114" fmla="*/ 332449 h 3781151"/>
              <a:gd name="connsiteX115" fmla="*/ 11052930 w 12192000"/>
              <a:gd name="connsiteY115" fmla="*/ 280871 h 3781151"/>
              <a:gd name="connsiteX116" fmla="*/ 11359700 w 12192000"/>
              <a:gd name="connsiteY116" fmla="*/ 158445 h 3781151"/>
              <a:gd name="connsiteX117" fmla="*/ 11672425 w 12192000"/>
              <a:gd name="connsiteY117" fmla="*/ 31452 h 3781151"/>
              <a:gd name="connsiteX118" fmla="*/ 11912086 w 12192000"/>
              <a:gd name="connsiteY118" fmla="*/ 45240 h 378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2192000" h="3781151">
                <a:moveTo>
                  <a:pt x="11912086" y="45240"/>
                </a:moveTo>
                <a:cubicBezTo>
                  <a:pt x="11978685" y="44809"/>
                  <a:pt x="12131701" y="5428"/>
                  <a:pt x="12178353" y="0"/>
                </a:cubicBezTo>
                <a:lnTo>
                  <a:pt x="12192000" y="12672"/>
                </a:lnTo>
                <a:lnTo>
                  <a:pt x="12192000" y="3781151"/>
                </a:lnTo>
                <a:lnTo>
                  <a:pt x="0" y="3781151"/>
                </a:lnTo>
                <a:lnTo>
                  <a:pt x="0" y="3053542"/>
                </a:lnTo>
                <a:lnTo>
                  <a:pt x="8171" y="3051191"/>
                </a:lnTo>
                <a:cubicBezTo>
                  <a:pt x="28756" y="3043875"/>
                  <a:pt x="48583" y="3035495"/>
                  <a:pt x="67297" y="3026485"/>
                </a:cubicBezTo>
                <a:cubicBezTo>
                  <a:pt x="89015" y="3055804"/>
                  <a:pt x="155058" y="3003158"/>
                  <a:pt x="156970" y="3066095"/>
                </a:cubicBezTo>
                <a:cubicBezTo>
                  <a:pt x="182504" y="3055761"/>
                  <a:pt x="194363" y="3027142"/>
                  <a:pt x="191925" y="3069149"/>
                </a:cubicBezTo>
                <a:cubicBezTo>
                  <a:pt x="226275" y="3060156"/>
                  <a:pt x="217518" y="3125136"/>
                  <a:pt x="260901" y="3111386"/>
                </a:cubicBezTo>
                <a:cubicBezTo>
                  <a:pt x="237722" y="3013204"/>
                  <a:pt x="375117" y="3046101"/>
                  <a:pt x="408315" y="2967418"/>
                </a:cubicBezTo>
                <a:cubicBezTo>
                  <a:pt x="497601" y="2998081"/>
                  <a:pt x="567973" y="2940149"/>
                  <a:pt x="658076" y="2930787"/>
                </a:cubicBezTo>
                <a:cubicBezTo>
                  <a:pt x="708095" y="2995959"/>
                  <a:pt x="785916" y="2931372"/>
                  <a:pt x="851279" y="2924771"/>
                </a:cubicBezTo>
                <a:cubicBezTo>
                  <a:pt x="916106" y="2907445"/>
                  <a:pt x="960543" y="2837916"/>
                  <a:pt x="1047040" y="2826828"/>
                </a:cubicBezTo>
                <a:cubicBezTo>
                  <a:pt x="1130754" y="2752596"/>
                  <a:pt x="1276437" y="2781431"/>
                  <a:pt x="1377085" y="2735410"/>
                </a:cubicBezTo>
                <a:cubicBezTo>
                  <a:pt x="1444016" y="2785754"/>
                  <a:pt x="1403964" y="2734873"/>
                  <a:pt x="1465015" y="2734757"/>
                </a:cubicBezTo>
                <a:cubicBezTo>
                  <a:pt x="1515376" y="2730917"/>
                  <a:pt x="1612560" y="2724306"/>
                  <a:pt x="1679251" y="2712367"/>
                </a:cubicBezTo>
                <a:cubicBezTo>
                  <a:pt x="1721132" y="2669280"/>
                  <a:pt x="1814171" y="2719581"/>
                  <a:pt x="1865161" y="2663121"/>
                </a:cubicBezTo>
                <a:cubicBezTo>
                  <a:pt x="1885508" y="2647236"/>
                  <a:pt x="1958240" y="2627918"/>
                  <a:pt x="1977927" y="2642448"/>
                </a:cubicBezTo>
                <a:cubicBezTo>
                  <a:pt x="1994313" y="2642169"/>
                  <a:pt x="2009788" y="2630665"/>
                  <a:pt x="2023175" y="2648402"/>
                </a:cubicBezTo>
                <a:cubicBezTo>
                  <a:pt x="2027984" y="2653519"/>
                  <a:pt x="2034136" y="2654134"/>
                  <a:pt x="2040685" y="2652651"/>
                </a:cubicBezTo>
                <a:lnTo>
                  <a:pt x="2057102" y="2645758"/>
                </a:lnTo>
                <a:lnTo>
                  <a:pt x="2052057" y="2618002"/>
                </a:lnTo>
                <a:lnTo>
                  <a:pt x="2052988" y="2617321"/>
                </a:lnTo>
                <a:cubicBezTo>
                  <a:pt x="2058901" y="2612479"/>
                  <a:pt x="2065203" y="2609553"/>
                  <a:pt x="2075835" y="2625051"/>
                </a:cubicBezTo>
                <a:cubicBezTo>
                  <a:pt x="2086915" y="2617266"/>
                  <a:pt x="2090174" y="2605518"/>
                  <a:pt x="2105280" y="2621772"/>
                </a:cubicBezTo>
                <a:cubicBezTo>
                  <a:pt x="2137889" y="2610864"/>
                  <a:pt x="2228682" y="2579548"/>
                  <a:pt x="2271487" y="2559602"/>
                </a:cubicBezTo>
                <a:cubicBezTo>
                  <a:pt x="2329085" y="2546134"/>
                  <a:pt x="2359908" y="2564442"/>
                  <a:pt x="2450874" y="2540963"/>
                </a:cubicBezTo>
                <a:cubicBezTo>
                  <a:pt x="2458291" y="2494924"/>
                  <a:pt x="2488302" y="2535186"/>
                  <a:pt x="2507266" y="2511976"/>
                </a:cubicBezTo>
                <a:cubicBezTo>
                  <a:pt x="2558011" y="2487992"/>
                  <a:pt x="2594040" y="2465160"/>
                  <a:pt x="2641503" y="2426341"/>
                </a:cubicBezTo>
                <a:cubicBezTo>
                  <a:pt x="2651261" y="2338141"/>
                  <a:pt x="2751064" y="2385948"/>
                  <a:pt x="2795149" y="2294935"/>
                </a:cubicBezTo>
                <a:cubicBezTo>
                  <a:pt x="2849418" y="2251684"/>
                  <a:pt x="2898877" y="2247383"/>
                  <a:pt x="2957554" y="2180877"/>
                </a:cubicBezTo>
                <a:cubicBezTo>
                  <a:pt x="2981173" y="2203103"/>
                  <a:pt x="2991267" y="2163934"/>
                  <a:pt x="3003677" y="2154878"/>
                </a:cubicBezTo>
                <a:cubicBezTo>
                  <a:pt x="3061300" y="2123913"/>
                  <a:pt x="3237969" y="2038624"/>
                  <a:pt x="3303290" y="1995084"/>
                </a:cubicBezTo>
                <a:cubicBezTo>
                  <a:pt x="3332789" y="1977297"/>
                  <a:pt x="3365695" y="1919146"/>
                  <a:pt x="3395602" y="1893639"/>
                </a:cubicBezTo>
                <a:lnTo>
                  <a:pt x="3430100" y="1867444"/>
                </a:lnTo>
                <a:lnTo>
                  <a:pt x="3437914" y="1869491"/>
                </a:lnTo>
                <a:lnTo>
                  <a:pt x="3438972" y="1871208"/>
                </a:lnTo>
                <a:lnTo>
                  <a:pt x="3547723" y="1831216"/>
                </a:lnTo>
                <a:cubicBezTo>
                  <a:pt x="3552630" y="1827126"/>
                  <a:pt x="3559871" y="1824701"/>
                  <a:pt x="3572350" y="1826069"/>
                </a:cubicBezTo>
                <a:lnTo>
                  <a:pt x="3575291" y="1827289"/>
                </a:lnTo>
                <a:lnTo>
                  <a:pt x="3595183" y="1816299"/>
                </a:lnTo>
                <a:cubicBezTo>
                  <a:pt x="3601515" y="1811585"/>
                  <a:pt x="3607034" y="1805917"/>
                  <a:pt x="3611353" y="1798929"/>
                </a:cubicBezTo>
                <a:cubicBezTo>
                  <a:pt x="3682924" y="1824101"/>
                  <a:pt x="3749808" y="1802343"/>
                  <a:pt x="3825586" y="1798552"/>
                </a:cubicBezTo>
                <a:cubicBezTo>
                  <a:pt x="3916204" y="1785116"/>
                  <a:pt x="4063775" y="1766619"/>
                  <a:pt x="4166327" y="1747015"/>
                </a:cubicBezTo>
                <a:cubicBezTo>
                  <a:pt x="4242504" y="1696035"/>
                  <a:pt x="4349880" y="1693056"/>
                  <a:pt x="4437661" y="1663068"/>
                </a:cubicBezTo>
                <a:cubicBezTo>
                  <a:pt x="4488900" y="1701750"/>
                  <a:pt x="4460066" y="1663570"/>
                  <a:pt x="4510862" y="1665514"/>
                </a:cubicBezTo>
                <a:cubicBezTo>
                  <a:pt x="4494570" y="1625937"/>
                  <a:pt x="4573332" y="1680866"/>
                  <a:pt x="4573217" y="1633854"/>
                </a:cubicBezTo>
                <a:lnTo>
                  <a:pt x="4605137" y="1644474"/>
                </a:lnTo>
                <a:lnTo>
                  <a:pt x="4623509" y="1643919"/>
                </a:lnTo>
                <a:lnTo>
                  <a:pt x="4629310" y="1653854"/>
                </a:lnTo>
                <a:lnTo>
                  <a:pt x="4657404" y="1660247"/>
                </a:lnTo>
                <a:cubicBezTo>
                  <a:pt x="4667829" y="1661084"/>
                  <a:pt x="4678935" y="1660158"/>
                  <a:pt x="4691044" y="1656408"/>
                </a:cubicBezTo>
                <a:cubicBezTo>
                  <a:pt x="4729679" y="1626597"/>
                  <a:pt x="4802640" y="1666115"/>
                  <a:pt x="4850032" y="1626917"/>
                </a:cubicBezTo>
                <a:cubicBezTo>
                  <a:pt x="4868357" y="1616087"/>
                  <a:pt x="4930559" y="1604512"/>
                  <a:pt x="4945654" y="1615689"/>
                </a:cubicBezTo>
                <a:cubicBezTo>
                  <a:pt x="4959310" y="1616030"/>
                  <a:pt x="4973195" y="1608214"/>
                  <a:pt x="4982770" y="1621504"/>
                </a:cubicBezTo>
                <a:cubicBezTo>
                  <a:pt x="4996971" y="1636961"/>
                  <a:pt x="5035380" y="1600988"/>
                  <a:pt x="5034068" y="1622846"/>
                </a:cubicBezTo>
                <a:cubicBezTo>
                  <a:pt x="5061512" y="1597974"/>
                  <a:pt x="5127967" y="1605147"/>
                  <a:pt x="5157133" y="1608775"/>
                </a:cubicBezTo>
                <a:cubicBezTo>
                  <a:pt x="5206729" y="1603324"/>
                  <a:pt x="5295851" y="1596182"/>
                  <a:pt x="5331645" y="1590152"/>
                </a:cubicBezTo>
                <a:cubicBezTo>
                  <a:pt x="5333984" y="1592710"/>
                  <a:pt x="5336792" y="1594964"/>
                  <a:pt x="5339977" y="1596841"/>
                </a:cubicBezTo>
                <a:cubicBezTo>
                  <a:pt x="5358481" y="1607745"/>
                  <a:pt x="5385498" y="1603866"/>
                  <a:pt x="5400314" y="1588177"/>
                </a:cubicBezTo>
                <a:cubicBezTo>
                  <a:pt x="5472382" y="1534711"/>
                  <a:pt x="5542525" y="1525044"/>
                  <a:pt x="5607257" y="1505972"/>
                </a:cubicBezTo>
                <a:cubicBezTo>
                  <a:pt x="5680984" y="1489008"/>
                  <a:pt x="5636802" y="1544517"/>
                  <a:pt x="5725292" y="1490473"/>
                </a:cubicBezTo>
                <a:cubicBezTo>
                  <a:pt x="5737022" y="1505421"/>
                  <a:pt x="5748880" y="1504359"/>
                  <a:pt x="5767898" y="1493335"/>
                </a:cubicBezTo>
                <a:cubicBezTo>
                  <a:pt x="5803852" y="1486328"/>
                  <a:pt x="5805362" y="1528317"/>
                  <a:pt x="5839240" y="1497610"/>
                </a:cubicBezTo>
                <a:lnTo>
                  <a:pt x="5905402" y="1514878"/>
                </a:lnTo>
                <a:cubicBezTo>
                  <a:pt x="5901291" y="1508724"/>
                  <a:pt x="5950204" y="1492204"/>
                  <a:pt x="5964698" y="1489113"/>
                </a:cubicBezTo>
                <a:cubicBezTo>
                  <a:pt x="5995812" y="1486079"/>
                  <a:pt x="5996433" y="1454360"/>
                  <a:pt x="6017881" y="1478726"/>
                </a:cubicBezTo>
                <a:lnTo>
                  <a:pt x="6023244" y="1485861"/>
                </a:lnTo>
                <a:lnTo>
                  <a:pt x="6030193" y="1485330"/>
                </a:lnTo>
                <a:cubicBezTo>
                  <a:pt x="6033618" y="1484104"/>
                  <a:pt x="6034983" y="1481614"/>
                  <a:pt x="6032755" y="1476614"/>
                </a:cubicBezTo>
                <a:cubicBezTo>
                  <a:pt x="6067194" y="1490239"/>
                  <a:pt x="6088466" y="1448679"/>
                  <a:pt x="6114491" y="1435020"/>
                </a:cubicBezTo>
                <a:cubicBezTo>
                  <a:pt x="6142064" y="1449615"/>
                  <a:pt x="6169479" y="1406568"/>
                  <a:pt x="6228089" y="1392213"/>
                </a:cubicBezTo>
                <a:cubicBezTo>
                  <a:pt x="6243312" y="1400769"/>
                  <a:pt x="6253169" y="1398278"/>
                  <a:pt x="6266132" y="1396181"/>
                </a:cubicBezTo>
                <a:lnTo>
                  <a:pt x="6266284" y="1396172"/>
                </a:lnTo>
                <a:lnTo>
                  <a:pt x="6267815" y="1401423"/>
                </a:lnTo>
                <a:cubicBezTo>
                  <a:pt x="6269799" y="1402279"/>
                  <a:pt x="6272864" y="1402139"/>
                  <a:pt x="6277660" y="1400632"/>
                </a:cubicBezTo>
                <a:lnTo>
                  <a:pt x="6290206" y="1395045"/>
                </a:lnTo>
                <a:lnTo>
                  <a:pt x="6318021" y="1401415"/>
                </a:lnTo>
                <a:lnTo>
                  <a:pt x="6319318" y="1402047"/>
                </a:lnTo>
                <a:cubicBezTo>
                  <a:pt x="6334539" y="1420654"/>
                  <a:pt x="6367219" y="1433921"/>
                  <a:pt x="6391161" y="1439443"/>
                </a:cubicBezTo>
                <a:cubicBezTo>
                  <a:pt x="6434439" y="1452557"/>
                  <a:pt x="6407965" y="1524529"/>
                  <a:pt x="6458507" y="1506631"/>
                </a:cubicBezTo>
                <a:cubicBezTo>
                  <a:pt x="6498962" y="1519088"/>
                  <a:pt x="6528008" y="1546659"/>
                  <a:pt x="6567007" y="1543856"/>
                </a:cubicBezTo>
                <a:cubicBezTo>
                  <a:pt x="6576136" y="1561541"/>
                  <a:pt x="6587386" y="1570794"/>
                  <a:pt x="6607554" y="1553791"/>
                </a:cubicBezTo>
                <a:lnTo>
                  <a:pt x="6731017" y="1571341"/>
                </a:lnTo>
                <a:lnTo>
                  <a:pt x="6734116" y="1568435"/>
                </a:lnTo>
                <a:cubicBezTo>
                  <a:pt x="6794984" y="1521745"/>
                  <a:pt x="6859485" y="1498439"/>
                  <a:pt x="6918249" y="1468691"/>
                </a:cubicBezTo>
                <a:cubicBezTo>
                  <a:pt x="7009071" y="1429904"/>
                  <a:pt x="6969691" y="1514055"/>
                  <a:pt x="7067518" y="1422257"/>
                </a:cubicBezTo>
                <a:cubicBezTo>
                  <a:pt x="7087823" y="1439788"/>
                  <a:pt x="7102980" y="1435790"/>
                  <a:pt x="7124203" y="1416853"/>
                </a:cubicBezTo>
                <a:cubicBezTo>
                  <a:pt x="7168915" y="1399637"/>
                  <a:pt x="7184820" y="1455712"/>
                  <a:pt x="7218949" y="1407112"/>
                </a:cubicBezTo>
                <a:cubicBezTo>
                  <a:pt x="7221159" y="1439394"/>
                  <a:pt x="7309021" y="1389335"/>
                  <a:pt x="7298895" y="1427110"/>
                </a:cubicBezTo>
                <a:cubicBezTo>
                  <a:pt x="7337930" y="1443950"/>
                  <a:pt x="7336913" y="1394754"/>
                  <a:pt x="7374497" y="1408155"/>
                </a:cubicBezTo>
                <a:cubicBezTo>
                  <a:pt x="7409515" y="1402378"/>
                  <a:pt x="7344382" y="1383073"/>
                  <a:pt x="7380250" y="1368474"/>
                </a:cubicBezTo>
                <a:cubicBezTo>
                  <a:pt x="7425618" y="1356098"/>
                  <a:pt x="7406453" y="1302042"/>
                  <a:pt x="7464957" y="1359648"/>
                </a:cubicBezTo>
                <a:cubicBezTo>
                  <a:pt x="7505651" y="1327423"/>
                  <a:pt x="7525583" y="1355458"/>
                  <a:pt x="7594747" y="1350130"/>
                </a:cubicBezTo>
                <a:cubicBezTo>
                  <a:pt x="7661589" y="1341113"/>
                  <a:pt x="7787080" y="1316724"/>
                  <a:pt x="7866007" y="1305544"/>
                </a:cubicBezTo>
                <a:cubicBezTo>
                  <a:pt x="7934731" y="1261485"/>
                  <a:pt x="7989941" y="1296492"/>
                  <a:pt x="8068308" y="1283051"/>
                </a:cubicBezTo>
                <a:cubicBezTo>
                  <a:pt x="8126898" y="1215106"/>
                  <a:pt x="8140003" y="1333948"/>
                  <a:pt x="8202385" y="1312300"/>
                </a:cubicBezTo>
                <a:cubicBezTo>
                  <a:pt x="8291179" y="1240185"/>
                  <a:pt x="8212592" y="1349983"/>
                  <a:pt x="8367138" y="1289211"/>
                </a:cubicBezTo>
                <a:cubicBezTo>
                  <a:pt x="8373739" y="1279547"/>
                  <a:pt x="8395557" y="1281284"/>
                  <a:pt x="8396799" y="1291584"/>
                </a:cubicBezTo>
                <a:cubicBezTo>
                  <a:pt x="8473071" y="1263585"/>
                  <a:pt x="8739300" y="1155226"/>
                  <a:pt x="8824768" y="1121217"/>
                </a:cubicBezTo>
                <a:cubicBezTo>
                  <a:pt x="8831110" y="1064170"/>
                  <a:pt x="8888407" y="1109066"/>
                  <a:pt x="8909609" y="1087532"/>
                </a:cubicBezTo>
                <a:cubicBezTo>
                  <a:pt x="8969149" y="1135268"/>
                  <a:pt x="8993146" y="1005324"/>
                  <a:pt x="9036318" y="994500"/>
                </a:cubicBezTo>
                <a:cubicBezTo>
                  <a:pt x="9111833" y="985376"/>
                  <a:pt x="9208822" y="1024926"/>
                  <a:pt x="9230382" y="955654"/>
                </a:cubicBezTo>
                <a:cubicBezTo>
                  <a:pt x="9282215" y="945528"/>
                  <a:pt x="9303545" y="954561"/>
                  <a:pt x="9347314" y="933744"/>
                </a:cubicBezTo>
                <a:cubicBezTo>
                  <a:pt x="9391763" y="896172"/>
                  <a:pt x="9519876" y="898486"/>
                  <a:pt x="9492995" y="830749"/>
                </a:cubicBezTo>
                <a:cubicBezTo>
                  <a:pt x="9496096" y="785926"/>
                  <a:pt x="9581066" y="832093"/>
                  <a:pt x="9568501" y="787793"/>
                </a:cubicBezTo>
                <a:cubicBezTo>
                  <a:pt x="9605859" y="808858"/>
                  <a:pt x="9643722" y="748912"/>
                  <a:pt x="9691686" y="738088"/>
                </a:cubicBezTo>
                <a:cubicBezTo>
                  <a:pt x="9819448" y="694109"/>
                  <a:pt x="10184832" y="569031"/>
                  <a:pt x="10335073" y="523921"/>
                </a:cubicBezTo>
                <a:cubicBezTo>
                  <a:pt x="10360847" y="467808"/>
                  <a:pt x="10551101" y="480568"/>
                  <a:pt x="10593135" y="467427"/>
                </a:cubicBezTo>
                <a:cubicBezTo>
                  <a:pt x="10595060" y="434512"/>
                  <a:pt x="10671327" y="446621"/>
                  <a:pt x="10655931" y="401632"/>
                </a:cubicBezTo>
                <a:cubicBezTo>
                  <a:pt x="10660917" y="380361"/>
                  <a:pt x="10682038" y="376266"/>
                  <a:pt x="10695298" y="391761"/>
                </a:cubicBezTo>
                <a:cubicBezTo>
                  <a:pt x="10719777" y="382620"/>
                  <a:pt x="10730799" y="356434"/>
                  <a:pt x="10761489" y="380170"/>
                </a:cubicBezTo>
                <a:cubicBezTo>
                  <a:pt x="10795364" y="368673"/>
                  <a:pt x="10817122" y="293346"/>
                  <a:pt x="10853610" y="332449"/>
                </a:cubicBezTo>
                <a:cubicBezTo>
                  <a:pt x="10869631" y="257157"/>
                  <a:pt x="10985528" y="306780"/>
                  <a:pt x="11052930" y="280871"/>
                </a:cubicBezTo>
                <a:cubicBezTo>
                  <a:pt x="11163601" y="187055"/>
                  <a:pt x="11297851" y="156453"/>
                  <a:pt x="11359700" y="158445"/>
                </a:cubicBezTo>
                <a:cubicBezTo>
                  <a:pt x="11474112" y="90496"/>
                  <a:pt x="11577587" y="55229"/>
                  <a:pt x="11672425" y="31452"/>
                </a:cubicBezTo>
                <a:cubicBezTo>
                  <a:pt x="11764489" y="21683"/>
                  <a:pt x="11827765" y="50482"/>
                  <a:pt x="11912086" y="4524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CB698A-5CF2-41E5-AFBA-679DB31C46CA}"/>
              </a:ext>
            </a:extLst>
          </p:cNvPr>
          <p:cNvSpPr>
            <a:spLocks noGrp="1"/>
          </p:cNvSpPr>
          <p:nvPr>
            <p:ph type="ctrTitle"/>
          </p:nvPr>
        </p:nvSpPr>
        <p:spPr>
          <a:xfrm>
            <a:off x="358111" y="163286"/>
            <a:ext cx="4869469" cy="3161661"/>
          </a:xfrm>
        </p:spPr>
        <p:txBody>
          <a:bodyPr>
            <a:normAutofit/>
          </a:bodyPr>
          <a:lstStyle/>
          <a:p>
            <a:pPr algn="ctr"/>
            <a:r>
              <a:rPr lang="en-GB" sz="2000" b="1" kern="100" dirty="0">
                <a:effectLst/>
                <a:latin typeface="Aptos" panose="020B0004020202020204" pitchFamily="34" charset="0"/>
                <a:ea typeface="Calibri" panose="020F0502020204030204" pitchFamily="34" charset="0"/>
                <a:cs typeface="Times New Roman" panose="02020603050405020304" pitchFamily="18" charset="0"/>
              </a:rPr>
              <a:t>Equity and the Global Climate Finance Architecture: </a:t>
            </a:r>
            <a:br>
              <a:rPr lang="en-GB" sz="2000" b="1" kern="100" dirty="0">
                <a:effectLst/>
                <a:latin typeface="Aptos" panose="020B0004020202020204" pitchFamily="34" charset="0"/>
                <a:ea typeface="Calibri" panose="020F0502020204030204" pitchFamily="34" charset="0"/>
                <a:cs typeface="Times New Roman" panose="02020603050405020304" pitchFamily="18" charset="0"/>
              </a:rPr>
            </a:br>
            <a:r>
              <a:rPr lang="en-GB" sz="2000" b="1" dirty="0">
                <a:effectLst/>
                <a:latin typeface="Aptos" panose="020B0004020202020204" pitchFamily="34" charset="0"/>
                <a:ea typeface="Calibri" panose="020F0502020204030204" pitchFamily="34" charset="0"/>
                <a:cs typeface="Times New Roman" panose="02020603050405020304" pitchFamily="18" charset="0"/>
              </a:rPr>
              <a:t>An Evaluation of the Just Energy Transition Partnership (JETP) Framework</a:t>
            </a:r>
            <a:endParaRPr lang="en-GB" sz="2000" b="1" dirty="0">
              <a:latin typeface="Aptos" panose="020B0004020202020204" pitchFamily="34" charset="0"/>
              <a:ea typeface="Tahoma" panose="020B0604030504040204" pitchFamily="34" charset="0"/>
              <a:cs typeface="Tahoma" panose="020B0604030504040204" pitchFamily="34" charset="0"/>
            </a:endParaRPr>
          </a:p>
        </p:txBody>
      </p:sp>
      <p:sp>
        <p:nvSpPr>
          <p:cNvPr id="113" name="Freeform: Shape 112">
            <a:extLst>
              <a:ext uri="{FF2B5EF4-FFF2-40B4-BE49-F238E27FC236}">
                <a16:creationId xmlns:a16="http://schemas.microsoft.com/office/drawing/2014/main" id="{B5AAC39E-8294-44DC-AB9F-2B9F22C397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4041" y="702860"/>
            <a:ext cx="5843939" cy="5431810"/>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5" name="Freeform: Shape 114">
            <a:extLst>
              <a:ext uri="{FF2B5EF4-FFF2-40B4-BE49-F238E27FC236}">
                <a16:creationId xmlns:a16="http://schemas.microsoft.com/office/drawing/2014/main" id="{BB4C4539-396B-4D77-B418-A202FDAB0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84041" cy="846170"/>
          </a:xfrm>
          <a:custGeom>
            <a:avLst/>
            <a:gdLst>
              <a:gd name="connsiteX0" fmla="*/ 0 w 7605194"/>
              <a:gd name="connsiteY0" fmla="*/ 0 h 1246254"/>
              <a:gd name="connsiteX1" fmla="*/ 7605194 w 7605194"/>
              <a:gd name="connsiteY1" fmla="*/ 0 h 1246254"/>
              <a:gd name="connsiteX2" fmla="*/ 7474629 w 7605194"/>
              <a:gd name="connsiteY2" fmla="*/ 62140 h 1246254"/>
              <a:gd name="connsiteX3" fmla="*/ 7288435 w 7605194"/>
              <a:gd name="connsiteY3" fmla="*/ 50627 h 1246254"/>
              <a:gd name="connsiteX4" fmla="*/ 7155923 w 7605194"/>
              <a:gd name="connsiteY4" fmla="*/ 117325 h 1246254"/>
              <a:gd name="connsiteX5" fmla="*/ 6902454 w 7605194"/>
              <a:gd name="connsiteY5" fmla="*/ 218677 h 1246254"/>
              <a:gd name="connsiteX6" fmla="*/ 6762357 w 7605194"/>
              <a:gd name="connsiteY6" fmla="*/ 280337 h 1246254"/>
              <a:gd name="connsiteX7" fmla="*/ 6631499 w 7605194"/>
              <a:gd name="connsiteY7" fmla="*/ 310567 h 1246254"/>
              <a:gd name="connsiteX8" fmla="*/ 6458440 w 7605194"/>
              <a:gd name="connsiteY8" fmla="*/ 357008 h 1246254"/>
              <a:gd name="connsiteX9" fmla="*/ 6324003 w 7605194"/>
              <a:gd name="connsiteY9" fmla="*/ 395689 h 1246254"/>
              <a:gd name="connsiteX10" fmla="*/ 6113470 w 7605194"/>
              <a:gd name="connsiteY10" fmla="*/ 415703 h 1246254"/>
              <a:gd name="connsiteX11" fmla="*/ 5995690 w 7605194"/>
              <a:gd name="connsiteY11" fmla="*/ 469172 h 1246254"/>
              <a:gd name="connsiteX12" fmla="*/ 5867264 w 7605194"/>
              <a:gd name="connsiteY12" fmla="*/ 495827 h 1246254"/>
              <a:gd name="connsiteX13" fmla="*/ 5707574 w 7605194"/>
              <a:gd name="connsiteY13" fmla="*/ 515377 h 1246254"/>
              <a:gd name="connsiteX14" fmla="*/ 5650094 w 7605194"/>
              <a:gd name="connsiteY14" fmla="*/ 529855 h 1246254"/>
              <a:gd name="connsiteX15" fmla="*/ 5630196 w 7605194"/>
              <a:gd name="connsiteY15" fmla="*/ 546641 h 1246254"/>
              <a:gd name="connsiteX16" fmla="*/ 5601107 w 7605194"/>
              <a:gd name="connsiteY16" fmla="*/ 562496 h 1246254"/>
              <a:gd name="connsiteX17" fmla="*/ 5551268 w 7605194"/>
              <a:gd name="connsiteY17" fmla="*/ 599212 h 1246254"/>
              <a:gd name="connsiteX18" fmla="*/ 5422767 w 7605194"/>
              <a:gd name="connsiteY18" fmla="*/ 610016 h 1246254"/>
              <a:gd name="connsiteX19" fmla="*/ 5419576 w 7605194"/>
              <a:gd name="connsiteY19" fmla="*/ 619694 h 1246254"/>
              <a:gd name="connsiteX20" fmla="*/ 5382932 w 7605194"/>
              <a:gd name="connsiteY20" fmla="*/ 627097 h 1246254"/>
              <a:gd name="connsiteX21" fmla="*/ 5213714 w 7605194"/>
              <a:gd name="connsiteY21" fmla="*/ 664259 h 1246254"/>
              <a:gd name="connsiteX22" fmla="*/ 5035908 w 7605194"/>
              <a:gd name="connsiteY22" fmla="*/ 676542 h 1246254"/>
              <a:gd name="connsiteX23" fmla="*/ 5000218 w 7605194"/>
              <a:gd name="connsiteY23" fmla="*/ 698530 h 1246254"/>
              <a:gd name="connsiteX24" fmla="*/ 4946628 w 7605194"/>
              <a:gd name="connsiteY24" fmla="*/ 735163 h 1246254"/>
              <a:gd name="connsiteX25" fmla="*/ 4914425 w 7605194"/>
              <a:gd name="connsiteY25" fmla="*/ 748575 h 1246254"/>
              <a:gd name="connsiteX26" fmla="*/ 4827869 w 7605194"/>
              <a:gd name="connsiteY26" fmla="*/ 793591 h 1246254"/>
              <a:gd name="connsiteX27" fmla="*/ 4742246 w 7605194"/>
              <a:gd name="connsiteY27" fmla="*/ 845064 h 1246254"/>
              <a:gd name="connsiteX28" fmla="*/ 4674623 w 7605194"/>
              <a:gd name="connsiteY28" fmla="*/ 837344 h 1246254"/>
              <a:gd name="connsiteX29" fmla="*/ 4592157 w 7605194"/>
              <a:gd name="connsiteY29" fmla="*/ 898701 h 1246254"/>
              <a:gd name="connsiteX30" fmla="*/ 4395020 w 7605194"/>
              <a:gd name="connsiteY30" fmla="*/ 911632 h 1246254"/>
              <a:gd name="connsiteX31" fmla="*/ 4295451 w 7605194"/>
              <a:gd name="connsiteY31" fmla="*/ 900692 h 1246254"/>
              <a:gd name="connsiteX32" fmla="*/ 4183267 w 7605194"/>
              <a:gd name="connsiteY32" fmla="*/ 899692 h 1246254"/>
              <a:gd name="connsiteX33" fmla="*/ 3868727 w 7605194"/>
              <a:gd name="connsiteY33" fmla="*/ 917255 h 1246254"/>
              <a:gd name="connsiteX34" fmla="*/ 3743007 w 7605194"/>
              <a:gd name="connsiteY34" fmla="*/ 930206 h 1246254"/>
              <a:gd name="connsiteX35" fmla="*/ 3740588 w 7605194"/>
              <a:gd name="connsiteY35" fmla="*/ 942450 h 1246254"/>
              <a:gd name="connsiteX36" fmla="*/ 3700101 w 7605194"/>
              <a:gd name="connsiteY36" fmla="*/ 956776 h 1246254"/>
              <a:gd name="connsiteX37" fmla="*/ 3590677 w 7605194"/>
              <a:gd name="connsiteY37" fmla="*/ 953115 h 1246254"/>
              <a:gd name="connsiteX38" fmla="*/ 3525795 w 7605194"/>
              <a:gd name="connsiteY38" fmla="*/ 958232 h 1246254"/>
              <a:gd name="connsiteX39" fmla="*/ 3502065 w 7605194"/>
              <a:gd name="connsiteY39" fmla="*/ 971655 h 1246254"/>
              <a:gd name="connsiteX40" fmla="*/ 3468311 w 7605194"/>
              <a:gd name="connsiteY40" fmla="*/ 982682 h 1246254"/>
              <a:gd name="connsiteX41" fmla="*/ 3326498 w 7605194"/>
              <a:gd name="connsiteY41" fmla="*/ 993668 h 1246254"/>
              <a:gd name="connsiteX42" fmla="*/ 3266719 w 7605194"/>
              <a:gd name="connsiteY42" fmla="*/ 1001132 h 1246254"/>
              <a:gd name="connsiteX43" fmla="*/ 3262161 w 7605194"/>
              <a:gd name="connsiteY43" fmla="*/ 1010197 h 1246254"/>
              <a:gd name="connsiteX44" fmla="*/ 3151194 w 7605194"/>
              <a:gd name="connsiteY44" fmla="*/ 1012065 h 1246254"/>
              <a:gd name="connsiteX45" fmla="*/ 3071459 w 7605194"/>
              <a:gd name="connsiteY45" fmla="*/ 1006999 h 1246254"/>
              <a:gd name="connsiteX46" fmla="*/ 2964197 w 7605194"/>
              <a:gd name="connsiteY46" fmla="*/ 973220 h 1246254"/>
              <a:gd name="connsiteX47" fmla="*/ 2917598 w 7605194"/>
              <a:gd name="connsiteY47" fmla="*/ 991261 h 1246254"/>
              <a:gd name="connsiteX48" fmla="*/ 2791675 w 7605194"/>
              <a:gd name="connsiteY48" fmla="*/ 1021023 h 1246254"/>
              <a:gd name="connsiteX49" fmla="*/ 2728690 w 7605194"/>
              <a:gd name="connsiteY49" fmla="*/ 1048683 h 1246254"/>
              <a:gd name="connsiteX50" fmla="*/ 2691768 w 7605194"/>
              <a:gd name="connsiteY50" fmla="*/ 1056796 h 1246254"/>
              <a:gd name="connsiteX51" fmla="*/ 2491871 w 7605194"/>
              <a:gd name="connsiteY51" fmla="*/ 1096695 h 1246254"/>
              <a:gd name="connsiteX52" fmla="*/ 2349778 w 7605194"/>
              <a:gd name="connsiteY52" fmla="*/ 1146160 h 1246254"/>
              <a:gd name="connsiteX53" fmla="*/ 2175625 w 7605194"/>
              <a:gd name="connsiteY53" fmla="*/ 1174124 h 1246254"/>
              <a:gd name="connsiteX54" fmla="*/ 2037411 w 7605194"/>
              <a:gd name="connsiteY54" fmla="*/ 1168494 h 1246254"/>
              <a:gd name="connsiteX55" fmla="*/ 1973582 w 7605194"/>
              <a:gd name="connsiteY55" fmla="*/ 1163390 h 1246254"/>
              <a:gd name="connsiteX56" fmla="*/ 1723017 w 7605194"/>
              <a:gd name="connsiteY56" fmla="*/ 1160371 h 1246254"/>
              <a:gd name="connsiteX57" fmla="*/ 1678061 w 7605194"/>
              <a:gd name="connsiteY57" fmla="*/ 1147636 h 1246254"/>
              <a:gd name="connsiteX58" fmla="*/ 1609244 w 7605194"/>
              <a:gd name="connsiteY58" fmla="*/ 1142559 h 1246254"/>
              <a:gd name="connsiteX59" fmla="*/ 1588073 w 7605194"/>
              <a:gd name="connsiteY59" fmla="*/ 1138412 h 1246254"/>
              <a:gd name="connsiteX60" fmla="*/ 1377751 w 7605194"/>
              <a:gd name="connsiteY60" fmla="*/ 1108189 h 1246254"/>
              <a:gd name="connsiteX61" fmla="*/ 1269190 w 7605194"/>
              <a:gd name="connsiteY61" fmla="*/ 1117852 h 1246254"/>
              <a:gd name="connsiteX62" fmla="*/ 1092740 w 7605194"/>
              <a:gd name="connsiteY62" fmla="*/ 1099724 h 1246254"/>
              <a:gd name="connsiteX63" fmla="*/ 974176 w 7605194"/>
              <a:gd name="connsiteY63" fmla="*/ 1143343 h 1246254"/>
              <a:gd name="connsiteX64" fmla="*/ 748758 w 7605194"/>
              <a:gd name="connsiteY64" fmla="*/ 1132518 h 1246254"/>
              <a:gd name="connsiteX65" fmla="*/ 466991 w 7605194"/>
              <a:gd name="connsiteY65" fmla="*/ 1138669 h 1246254"/>
              <a:gd name="connsiteX66" fmla="*/ 335907 w 7605194"/>
              <a:gd name="connsiteY66" fmla="*/ 1182335 h 1246254"/>
              <a:gd name="connsiteX67" fmla="*/ 263136 w 7605194"/>
              <a:gd name="connsiteY67" fmla="*/ 1208491 h 1246254"/>
              <a:gd name="connsiteX68" fmla="*/ 162795 w 7605194"/>
              <a:gd name="connsiteY68" fmla="*/ 1245356 h 1246254"/>
              <a:gd name="connsiteX69" fmla="*/ 35177 w 7605194"/>
              <a:gd name="connsiteY69" fmla="*/ 1241336 h 1246254"/>
              <a:gd name="connsiteX70" fmla="*/ 0 w 7605194"/>
              <a:gd name="connsiteY70" fmla="*/ 1239517 h 124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605194" h="1246254">
                <a:moveTo>
                  <a:pt x="0" y="0"/>
                </a:moveTo>
                <a:lnTo>
                  <a:pt x="7605194" y="0"/>
                </a:lnTo>
                <a:lnTo>
                  <a:pt x="7474629" y="62140"/>
                </a:lnTo>
                <a:cubicBezTo>
                  <a:pt x="7492628" y="46311"/>
                  <a:pt x="7295302" y="29551"/>
                  <a:pt x="7288435" y="50627"/>
                </a:cubicBezTo>
                <a:cubicBezTo>
                  <a:pt x="7233022" y="73997"/>
                  <a:pt x="7203507" y="54448"/>
                  <a:pt x="7155923" y="117325"/>
                </a:cubicBezTo>
                <a:cubicBezTo>
                  <a:pt x="7091593" y="145333"/>
                  <a:pt x="6962039" y="200393"/>
                  <a:pt x="6902454" y="218677"/>
                </a:cubicBezTo>
                <a:cubicBezTo>
                  <a:pt x="6836859" y="245846"/>
                  <a:pt x="6807516" y="265022"/>
                  <a:pt x="6762357" y="280337"/>
                </a:cubicBezTo>
                <a:cubicBezTo>
                  <a:pt x="6723842" y="313158"/>
                  <a:pt x="6674615" y="318151"/>
                  <a:pt x="6631499" y="310567"/>
                </a:cubicBezTo>
                <a:cubicBezTo>
                  <a:pt x="6580847" y="323345"/>
                  <a:pt x="6519896" y="349758"/>
                  <a:pt x="6458440" y="357008"/>
                </a:cubicBezTo>
                <a:cubicBezTo>
                  <a:pt x="6393854" y="354599"/>
                  <a:pt x="6376560" y="392846"/>
                  <a:pt x="6324003" y="395689"/>
                </a:cubicBezTo>
                <a:cubicBezTo>
                  <a:pt x="6247285" y="405586"/>
                  <a:pt x="6172072" y="397602"/>
                  <a:pt x="6113470" y="415703"/>
                </a:cubicBezTo>
                <a:cubicBezTo>
                  <a:pt x="6093266" y="472531"/>
                  <a:pt x="6024348" y="452803"/>
                  <a:pt x="5995690" y="469172"/>
                </a:cubicBezTo>
                <a:cubicBezTo>
                  <a:pt x="5944396" y="483753"/>
                  <a:pt x="5915284" y="488126"/>
                  <a:pt x="5867264" y="495827"/>
                </a:cubicBezTo>
                <a:cubicBezTo>
                  <a:pt x="5838049" y="473928"/>
                  <a:pt x="5744033" y="545123"/>
                  <a:pt x="5707574" y="515377"/>
                </a:cubicBezTo>
                <a:cubicBezTo>
                  <a:pt x="5694501" y="508626"/>
                  <a:pt x="5656098" y="513354"/>
                  <a:pt x="5650094" y="529855"/>
                </a:cubicBezTo>
                <a:cubicBezTo>
                  <a:pt x="5642347" y="534056"/>
                  <a:pt x="5632533" y="529367"/>
                  <a:pt x="5630196" y="546641"/>
                </a:cubicBezTo>
                <a:cubicBezTo>
                  <a:pt x="5625719" y="567591"/>
                  <a:pt x="5595173" y="538867"/>
                  <a:pt x="5601107" y="562496"/>
                </a:cubicBezTo>
                <a:cubicBezTo>
                  <a:pt x="5579479" y="542883"/>
                  <a:pt x="5567128" y="587056"/>
                  <a:pt x="5551268" y="599212"/>
                </a:cubicBezTo>
                <a:cubicBezTo>
                  <a:pt x="5521545" y="607132"/>
                  <a:pt x="5444715" y="606602"/>
                  <a:pt x="5422767" y="610016"/>
                </a:cubicBezTo>
                <a:cubicBezTo>
                  <a:pt x="5422031" y="613482"/>
                  <a:pt x="5420956" y="616740"/>
                  <a:pt x="5419576" y="619694"/>
                </a:cubicBezTo>
                <a:cubicBezTo>
                  <a:pt x="5411553" y="636851"/>
                  <a:pt x="5395146" y="640166"/>
                  <a:pt x="5382932" y="627097"/>
                </a:cubicBezTo>
                <a:cubicBezTo>
                  <a:pt x="5326987" y="639191"/>
                  <a:pt x="5271551" y="656018"/>
                  <a:pt x="5213714" y="664259"/>
                </a:cubicBezTo>
                <a:cubicBezTo>
                  <a:pt x="5201392" y="668566"/>
                  <a:pt x="5049856" y="675497"/>
                  <a:pt x="5035908" y="676542"/>
                </a:cubicBezTo>
                <a:cubicBezTo>
                  <a:pt x="5014702" y="682704"/>
                  <a:pt x="5007446" y="636570"/>
                  <a:pt x="5000218" y="698530"/>
                </a:cubicBezTo>
                <a:cubicBezTo>
                  <a:pt x="4975418" y="688546"/>
                  <a:pt x="4975257" y="715830"/>
                  <a:pt x="4946628" y="735163"/>
                </a:cubicBezTo>
                <a:cubicBezTo>
                  <a:pt x="4931401" y="723013"/>
                  <a:pt x="4922231" y="732306"/>
                  <a:pt x="4914425" y="748575"/>
                </a:cubicBezTo>
                <a:cubicBezTo>
                  <a:pt x="4883896" y="750874"/>
                  <a:pt x="4860091" y="778025"/>
                  <a:pt x="4827869" y="793591"/>
                </a:cubicBezTo>
                <a:cubicBezTo>
                  <a:pt x="4788822" y="784336"/>
                  <a:pt x="4776708" y="828597"/>
                  <a:pt x="4742246" y="845064"/>
                </a:cubicBezTo>
                <a:cubicBezTo>
                  <a:pt x="4716705" y="852357"/>
                  <a:pt x="4699637" y="828405"/>
                  <a:pt x="4674623" y="837344"/>
                </a:cubicBezTo>
                <a:lnTo>
                  <a:pt x="4592157" y="898701"/>
                </a:lnTo>
                <a:cubicBezTo>
                  <a:pt x="4546849" y="899497"/>
                  <a:pt x="4450878" y="911263"/>
                  <a:pt x="4395020" y="911632"/>
                </a:cubicBezTo>
                <a:lnTo>
                  <a:pt x="4295451" y="900692"/>
                </a:lnTo>
                <a:cubicBezTo>
                  <a:pt x="4251687" y="942266"/>
                  <a:pt x="4254388" y="896931"/>
                  <a:pt x="4183267" y="899692"/>
                </a:cubicBezTo>
                <a:cubicBezTo>
                  <a:pt x="4112146" y="902453"/>
                  <a:pt x="3947407" y="917547"/>
                  <a:pt x="3868727" y="917255"/>
                </a:cubicBezTo>
                <a:cubicBezTo>
                  <a:pt x="3795351" y="922341"/>
                  <a:pt x="3764364" y="926007"/>
                  <a:pt x="3743007" y="930206"/>
                </a:cubicBezTo>
                <a:lnTo>
                  <a:pt x="3740588" y="942450"/>
                </a:lnTo>
                <a:lnTo>
                  <a:pt x="3700101" y="956776"/>
                </a:lnTo>
                <a:cubicBezTo>
                  <a:pt x="3670274" y="930427"/>
                  <a:pt x="3627640" y="988390"/>
                  <a:pt x="3590677" y="953115"/>
                </a:cubicBezTo>
                <a:cubicBezTo>
                  <a:pt x="3577003" y="944340"/>
                  <a:pt x="3534187" y="942867"/>
                  <a:pt x="3525795" y="958232"/>
                </a:cubicBezTo>
                <a:cubicBezTo>
                  <a:pt x="3516807" y="961149"/>
                  <a:pt x="3506501" y="954937"/>
                  <a:pt x="3502065" y="971655"/>
                </a:cubicBezTo>
                <a:cubicBezTo>
                  <a:pt x="3494877" y="991667"/>
                  <a:pt x="3464319" y="958352"/>
                  <a:pt x="3468311" y="982682"/>
                </a:cubicBezTo>
                <a:cubicBezTo>
                  <a:pt x="3439050" y="986351"/>
                  <a:pt x="3360097" y="990593"/>
                  <a:pt x="3326498" y="993668"/>
                </a:cubicBezTo>
                <a:cubicBezTo>
                  <a:pt x="3307804" y="967786"/>
                  <a:pt x="3301737" y="1036045"/>
                  <a:pt x="3266719" y="1001132"/>
                </a:cubicBezTo>
                <a:cubicBezTo>
                  <a:pt x="3265536" y="1004442"/>
                  <a:pt x="3281415" y="1008374"/>
                  <a:pt x="3262161" y="1010197"/>
                </a:cubicBezTo>
                <a:cubicBezTo>
                  <a:pt x="3242906" y="1012019"/>
                  <a:pt x="3163242" y="1026954"/>
                  <a:pt x="3151194" y="1012065"/>
                </a:cubicBezTo>
                <a:cubicBezTo>
                  <a:pt x="3106165" y="1004049"/>
                  <a:pt x="3114260" y="1013405"/>
                  <a:pt x="3071459" y="1006999"/>
                </a:cubicBezTo>
                <a:cubicBezTo>
                  <a:pt x="3065832" y="1025980"/>
                  <a:pt x="2978359" y="982084"/>
                  <a:pt x="2964197" y="973220"/>
                </a:cubicBezTo>
                <a:cubicBezTo>
                  <a:pt x="2939403" y="972011"/>
                  <a:pt x="2944404" y="1019497"/>
                  <a:pt x="2917598" y="991261"/>
                </a:cubicBezTo>
                <a:cubicBezTo>
                  <a:pt x="2888845" y="999227"/>
                  <a:pt x="2823159" y="1011452"/>
                  <a:pt x="2791675" y="1021023"/>
                </a:cubicBezTo>
                <a:cubicBezTo>
                  <a:pt x="2765430" y="1007170"/>
                  <a:pt x="2762312" y="1034141"/>
                  <a:pt x="2728690" y="1048683"/>
                </a:cubicBezTo>
                <a:cubicBezTo>
                  <a:pt x="2713226" y="1034223"/>
                  <a:pt x="2702121" y="1041949"/>
                  <a:pt x="2691768" y="1056796"/>
                </a:cubicBezTo>
                <a:cubicBezTo>
                  <a:pt x="2652268" y="1069463"/>
                  <a:pt x="2548870" y="1081801"/>
                  <a:pt x="2491871" y="1096695"/>
                </a:cubicBezTo>
                <a:cubicBezTo>
                  <a:pt x="2433233" y="1115660"/>
                  <a:pt x="2402455" y="1137920"/>
                  <a:pt x="2349778" y="1146160"/>
                </a:cubicBezTo>
                <a:cubicBezTo>
                  <a:pt x="2299466" y="1174224"/>
                  <a:pt x="2212816" y="1164043"/>
                  <a:pt x="2175625" y="1174124"/>
                </a:cubicBezTo>
                <a:cubicBezTo>
                  <a:pt x="2141905" y="1168663"/>
                  <a:pt x="2071085" y="1170283"/>
                  <a:pt x="2037411" y="1168494"/>
                </a:cubicBezTo>
                <a:cubicBezTo>
                  <a:pt x="2020095" y="1221320"/>
                  <a:pt x="1996234" y="1160088"/>
                  <a:pt x="1973582" y="1163390"/>
                </a:cubicBezTo>
                <a:lnTo>
                  <a:pt x="1723017" y="1160371"/>
                </a:lnTo>
                <a:cubicBezTo>
                  <a:pt x="1711603" y="1126676"/>
                  <a:pt x="1682011" y="1185150"/>
                  <a:pt x="1678061" y="1147636"/>
                </a:cubicBezTo>
                <a:cubicBezTo>
                  <a:pt x="1665221" y="1173937"/>
                  <a:pt x="1634143" y="1137965"/>
                  <a:pt x="1609244" y="1142559"/>
                </a:cubicBezTo>
                <a:cubicBezTo>
                  <a:pt x="1602767" y="1126306"/>
                  <a:pt x="1597099" y="1127936"/>
                  <a:pt x="1588073" y="1138412"/>
                </a:cubicBezTo>
                <a:cubicBezTo>
                  <a:pt x="1508763" y="1158167"/>
                  <a:pt x="1412632" y="1092292"/>
                  <a:pt x="1377751" y="1108189"/>
                </a:cubicBezTo>
                <a:cubicBezTo>
                  <a:pt x="1359039" y="1112684"/>
                  <a:pt x="1316798" y="1124092"/>
                  <a:pt x="1269190" y="1117852"/>
                </a:cubicBezTo>
                <a:cubicBezTo>
                  <a:pt x="1244635" y="1081573"/>
                  <a:pt x="1115372" y="1098514"/>
                  <a:pt x="1092740" y="1099724"/>
                </a:cubicBezTo>
                <a:cubicBezTo>
                  <a:pt x="1043570" y="1103973"/>
                  <a:pt x="1042994" y="1144806"/>
                  <a:pt x="974176" y="1143343"/>
                </a:cubicBezTo>
                <a:cubicBezTo>
                  <a:pt x="949931" y="1089663"/>
                  <a:pt x="786126" y="1134305"/>
                  <a:pt x="748758" y="1132518"/>
                </a:cubicBezTo>
                <a:cubicBezTo>
                  <a:pt x="664227" y="1131739"/>
                  <a:pt x="552459" y="1130267"/>
                  <a:pt x="466991" y="1138669"/>
                </a:cubicBezTo>
                <a:cubicBezTo>
                  <a:pt x="432928" y="1151669"/>
                  <a:pt x="369882" y="1170698"/>
                  <a:pt x="335907" y="1182335"/>
                </a:cubicBezTo>
                <a:cubicBezTo>
                  <a:pt x="321782" y="1197573"/>
                  <a:pt x="262481" y="1180784"/>
                  <a:pt x="263136" y="1208491"/>
                </a:cubicBezTo>
                <a:cubicBezTo>
                  <a:pt x="228423" y="1169675"/>
                  <a:pt x="218751" y="1236852"/>
                  <a:pt x="162795" y="1245356"/>
                </a:cubicBezTo>
                <a:cubicBezTo>
                  <a:pt x="133519" y="1247933"/>
                  <a:pt x="83993" y="1244460"/>
                  <a:pt x="35177" y="1241336"/>
                </a:cubicBezTo>
                <a:lnTo>
                  <a:pt x="0" y="1239517"/>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7" name="Rectangle 6">
            <a:extLst>
              <a:ext uri="{FF2B5EF4-FFF2-40B4-BE49-F238E27FC236}">
                <a16:creationId xmlns:a16="http://schemas.microsoft.com/office/drawing/2014/main" id="{F669F220-DD76-466C-87A6-5024673C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90765" y="417186"/>
            <a:ext cx="1367625"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black and white logo of NeF DeF: New Frontiers in International Development Finance with sub project title Climate Finance for Equitable Transitions (CLiFT)">
            <a:extLst>
              <a:ext uri="{FF2B5EF4-FFF2-40B4-BE49-F238E27FC236}">
                <a16:creationId xmlns:a16="http://schemas.microsoft.com/office/drawing/2014/main" id="{608FDAE6-8A54-CA12-BD6D-1391663287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0225" y="1450138"/>
            <a:ext cx="5511757" cy="2959124"/>
          </a:xfrm>
          <a:prstGeom prst="rect">
            <a:avLst/>
          </a:prstGeom>
        </p:spPr>
      </p:pic>
      <p:sp>
        <p:nvSpPr>
          <p:cNvPr id="5" name="TextBox 4">
            <a:extLst>
              <a:ext uri="{FF2B5EF4-FFF2-40B4-BE49-F238E27FC236}">
                <a16:creationId xmlns:a16="http://schemas.microsoft.com/office/drawing/2014/main" id="{47C758E7-D5F1-8B7C-2577-5090F57351F3}"/>
              </a:ext>
            </a:extLst>
          </p:cNvPr>
          <p:cNvSpPr txBox="1"/>
          <p:nvPr/>
        </p:nvSpPr>
        <p:spPr>
          <a:xfrm>
            <a:off x="162560" y="4175950"/>
            <a:ext cx="5108347" cy="2031325"/>
          </a:xfrm>
          <a:prstGeom prst="rect">
            <a:avLst/>
          </a:prstGeom>
          <a:noFill/>
        </p:spPr>
        <p:txBody>
          <a:bodyPr wrap="square" rtlCol="0">
            <a:spAutoFit/>
          </a:bodyPr>
          <a:lstStyle/>
          <a:p>
            <a:pPr algn="ctr"/>
            <a:r>
              <a:rPr lang="en-GB" sz="1800" kern="100" dirty="0">
                <a:effectLst/>
                <a:latin typeface="Aptos" panose="020B0004020202020204" pitchFamily="34" charset="0"/>
                <a:ea typeface="Calibri" panose="020F0502020204030204" pitchFamily="34" charset="0"/>
                <a:cs typeface="Times New Roman" panose="02020603050405020304" pitchFamily="18" charset="0"/>
              </a:rPr>
              <a:t>A project of the Climate Finance for Equitable Transitions (</a:t>
            </a:r>
            <a:r>
              <a:rPr lang="en-GB" sz="1800" kern="100" dirty="0" err="1">
                <a:effectLst/>
                <a:latin typeface="Aptos" panose="020B0004020202020204" pitchFamily="34" charset="0"/>
                <a:ea typeface="Calibri" panose="020F0502020204030204" pitchFamily="34" charset="0"/>
                <a:cs typeface="Times New Roman" panose="02020603050405020304" pitchFamily="18" charset="0"/>
              </a:rPr>
              <a:t>CLiFT</a:t>
            </a:r>
            <a:r>
              <a:rPr lang="en-GB" sz="1800" kern="100" dirty="0">
                <a:effectLst/>
                <a:latin typeface="Aptos" panose="020B0004020202020204" pitchFamily="34" charset="0"/>
                <a:ea typeface="Calibri" panose="020F0502020204030204" pitchFamily="34" charset="0"/>
                <a:cs typeface="Times New Roman" panose="02020603050405020304" pitchFamily="18" charset="0"/>
              </a:rPr>
              <a:t>)</a:t>
            </a:r>
          </a:p>
          <a:p>
            <a:pPr algn="ctr"/>
            <a:endParaRPr lang="en-GB" sz="1800" kern="100" dirty="0">
              <a:effectLst/>
              <a:latin typeface="Aptos" panose="020B0004020202020204" pitchFamily="34" charset="0"/>
              <a:ea typeface="Calibri" panose="020F0502020204030204" pitchFamily="34" charset="0"/>
              <a:cs typeface="Times New Roman" panose="02020603050405020304" pitchFamily="18" charset="0"/>
            </a:endParaRPr>
          </a:p>
          <a:p>
            <a:pPr algn="ctr"/>
            <a:br>
              <a:rPr lang="en-GB" sz="1800" kern="100" dirty="0">
                <a:effectLst/>
                <a:latin typeface="Aptos" panose="020B0004020202020204" pitchFamily="34" charset="0"/>
                <a:ea typeface="Calibri" panose="020F0502020204030204" pitchFamily="34" charset="0"/>
                <a:cs typeface="Times New Roman" panose="02020603050405020304" pitchFamily="18" charset="0"/>
              </a:rPr>
            </a:br>
            <a:endParaRPr lang="en-GB" sz="1800" kern="100" dirty="0">
              <a:effectLst/>
              <a:latin typeface="Aptos" panose="020B0004020202020204" pitchFamily="34" charset="0"/>
              <a:ea typeface="Calibri" panose="020F0502020204030204" pitchFamily="34" charset="0"/>
              <a:cs typeface="Times New Roman" panose="02020603050405020304" pitchFamily="18" charset="0"/>
            </a:endParaRPr>
          </a:p>
          <a:p>
            <a:pPr algn="ctr"/>
            <a:r>
              <a:rPr lang="en-GB" b="1" kern="100" dirty="0">
                <a:latin typeface="Aptos" panose="020B0004020202020204" pitchFamily="34" charset="0"/>
                <a:ea typeface="Calibri" panose="020F0502020204030204" pitchFamily="34" charset="0"/>
                <a:cs typeface="Times New Roman" panose="02020603050405020304" pitchFamily="18" charset="0"/>
              </a:rPr>
              <a:t>Professor Celine Tan</a:t>
            </a:r>
            <a:br>
              <a:rPr lang="en-GB" b="1" kern="100" dirty="0">
                <a:latin typeface="Aptos" panose="020B0004020202020204" pitchFamily="34" charset="0"/>
                <a:ea typeface="Calibri" panose="020F0502020204030204" pitchFamily="34" charset="0"/>
                <a:cs typeface="Times New Roman" panose="02020603050405020304" pitchFamily="18" charset="0"/>
              </a:rPr>
            </a:br>
            <a:r>
              <a:rPr lang="en-GB" b="1" kern="100" dirty="0">
                <a:latin typeface="Aptos" panose="020B0004020202020204" pitchFamily="34" charset="0"/>
                <a:ea typeface="Calibri" panose="020F0502020204030204" pitchFamily="34" charset="0"/>
                <a:cs typeface="Times New Roman" panose="02020603050405020304" pitchFamily="18" charset="0"/>
              </a:rPr>
              <a:t>Warwick Law School, University of Warwick, UK</a:t>
            </a:r>
            <a:endParaRPr lang="en-GB" sz="1800" b="1" kern="100" dirty="0">
              <a:effectLst/>
              <a:latin typeface="Aptos" panose="020B00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4231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BFC58B6-0769-B580-B295-5B78A7577873}"/>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11" name="Ink 10">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4"/>
              <a:stretch>
                <a:fillRect/>
              </a:stretch>
            </p:blipFill>
            <p:spPr>
              <a:xfrm>
                <a:off x="12481710" y="6333652"/>
                <a:ext cx="18000" cy="18000"/>
              </a:xfrm>
              <a:prstGeom prst="rect">
                <a:avLst/>
              </a:prstGeom>
            </p:spPr>
          </p:pic>
        </mc:Fallback>
      </mc:AlternateContent>
      <p:sp useBgFill="1">
        <p:nvSpPr>
          <p:cNvPr id="12" name="Rectangle 11">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3437C99-FC8E-4311-B48A-F0C4C329B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940161"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1FBD5A9F-78FB-A5F4-058C-DA9B8532829B}"/>
              </a:ext>
            </a:extLst>
          </p:cNvPr>
          <p:cNvSpPr txBox="1">
            <a:spLocks/>
          </p:cNvSpPr>
          <p:nvPr/>
        </p:nvSpPr>
        <p:spPr>
          <a:xfrm>
            <a:off x="217715" y="473528"/>
            <a:ext cx="5306785" cy="573132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sz="1600" dirty="0">
                <a:latin typeface="Aptos" panose="020B0004020202020204" pitchFamily="34" charset="0"/>
              </a:rPr>
              <a:t>A great deal of the finance committed by the IPG and GFANZ are conditional on host states adopting regulatory and policy reforms to create ‘enabling environments’ for private sector finance.</a:t>
            </a:r>
            <a:br>
              <a:rPr lang="en-US" sz="1600" dirty="0">
                <a:latin typeface="Aptos" panose="020B0004020202020204" pitchFamily="34" charset="0"/>
              </a:rPr>
            </a:br>
            <a:br>
              <a:rPr lang="en-US" sz="1600" dirty="0">
                <a:latin typeface="Aptos" panose="020B0004020202020204" pitchFamily="34" charset="0"/>
              </a:rPr>
            </a:br>
            <a:r>
              <a:rPr lang="en-US" sz="1600" dirty="0">
                <a:latin typeface="Aptos" panose="020B0004020202020204" pitchFamily="34" charset="0"/>
              </a:rPr>
              <a:t>GFANZ statement: ‘The commitment is subject to the involved governments and partners working closely with GFANZ and the private sector to ensure (</a:t>
            </a:r>
            <a:r>
              <a:rPr lang="en-US" sz="1600" dirty="0" err="1">
                <a:latin typeface="Aptos" panose="020B0004020202020204" pitchFamily="34" charset="0"/>
              </a:rPr>
              <a:t>i</a:t>
            </a:r>
            <a:r>
              <a:rPr lang="en-US" sz="1600" dirty="0">
                <a:latin typeface="Aptos" panose="020B0004020202020204" pitchFamily="34" charset="0"/>
              </a:rPr>
              <a:t>) continued progress in improvements to the local and international policy and enabling environment; (ii) the availability and deployment of catalytic public finance, including in structures and forms that can be used to appropriately de-risk and crowd in private finance; and (iii) a robust pipeline of competitively tendered projects that are demonstrably consistent with the JETP’s ambitious transition pathway.’ (GFANZ, 2022).</a:t>
            </a:r>
          </a:p>
          <a:p>
            <a:pPr marL="0" indent="0">
              <a:lnSpc>
                <a:spcPct val="90000"/>
              </a:lnSpc>
              <a:buNone/>
            </a:pPr>
            <a:br>
              <a:rPr lang="en-US" sz="1600" dirty="0">
                <a:latin typeface="Aptos" panose="020B0004020202020204" pitchFamily="34" charset="0"/>
              </a:rPr>
            </a:br>
            <a:r>
              <a:rPr lang="en-US" sz="1600" dirty="0">
                <a:latin typeface="Aptos" panose="020B0004020202020204" pitchFamily="34" charset="0"/>
              </a:rPr>
              <a:t>Interventions to create enabling environments for private investments and regulatory reforms through financing conditionalities may undermine rather than progress climate action.</a:t>
            </a:r>
            <a:br>
              <a:rPr lang="en-US" sz="1600" dirty="0">
                <a:latin typeface="Aptos" panose="020B0004020202020204" pitchFamily="34" charset="0"/>
              </a:rPr>
            </a:br>
            <a:endParaRPr lang="en-US" sz="1600" dirty="0">
              <a:latin typeface="Aptos" panose="020B0004020202020204" pitchFamily="34" charset="0"/>
            </a:endParaRPr>
          </a:p>
          <a:p>
            <a:pPr marL="0" indent="0">
              <a:lnSpc>
                <a:spcPct val="90000"/>
              </a:lnSpc>
              <a:buNone/>
            </a:pPr>
            <a:r>
              <a:rPr lang="en-US" sz="1600" dirty="0">
                <a:latin typeface="Aptos" panose="020B0004020202020204" pitchFamily="34" charset="0"/>
              </a:rPr>
              <a:t>Conditionalities attached to finance may also be ‘mitigation through the back door’ as well as create potential liabilities for host states under investment regimes by ‘locking-</a:t>
            </a:r>
            <a:r>
              <a:rPr lang="en-US" sz="1600" dirty="0" err="1">
                <a:latin typeface="Aptos" panose="020B0004020202020204" pitchFamily="34" charset="0"/>
              </a:rPr>
              <a:t>in’</a:t>
            </a:r>
            <a:r>
              <a:rPr lang="en-US" sz="1600" dirty="0">
                <a:latin typeface="Aptos" panose="020B0004020202020204" pitchFamily="34" charset="0"/>
              </a:rPr>
              <a:t> regulatory reforms.</a:t>
            </a:r>
          </a:p>
        </p:txBody>
      </p:sp>
      <p:pic>
        <p:nvPicPr>
          <p:cNvPr id="8" name="Picture 7" descr="A chain and lock on a door&#10;&#10;AI-generated content may be incorrect.">
            <a:extLst>
              <a:ext uri="{FF2B5EF4-FFF2-40B4-BE49-F238E27FC236}">
                <a16:creationId xmlns:a16="http://schemas.microsoft.com/office/drawing/2014/main" id="{AEBFBB30-8F21-E356-E51D-A0C4C089E6E1}"/>
              </a:ext>
            </a:extLst>
          </p:cNvPr>
          <p:cNvPicPr>
            <a:picLocks noChangeAspect="1"/>
          </p:cNvPicPr>
          <p:nvPr/>
        </p:nvPicPr>
        <p:blipFill>
          <a:blip r:embed="rId5">
            <a:extLst>
              <a:ext uri="{28A0092B-C50C-407E-A947-70E740481C1C}">
                <a14:useLocalDpi xmlns:a14="http://schemas.microsoft.com/office/drawing/2010/main" val="0"/>
              </a:ext>
            </a:extLst>
          </a:blip>
          <a:srcRect l="16081" r="16476"/>
          <a:stretch>
            <a:fillRect/>
          </a:stretch>
        </p:blipFill>
        <p:spPr>
          <a:xfrm>
            <a:off x="5251839" y="0"/>
            <a:ext cx="6940161" cy="6868876"/>
          </a:xfrm>
          <a:custGeom>
            <a:avLst/>
            <a:gdLst/>
            <a:ahLst/>
            <a:cxnLst/>
            <a:rect l="l" t="t" r="r" b="b"/>
            <a:pathLst>
              <a:path w="6940161" h="6857999">
                <a:moveTo>
                  <a:pt x="857190" y="0"/>
                </a:moveTo>
                <a:lnTo>
                  <a:pt x="6940161" y="0"/>
                </a:lnTo>
                <a:lnTo>
                  <a:pt x="6940161" y="6857999"/>
                </a:lnTo>
                <a:lnTo>
                  <a:pt x="496459" y="6857999"/>
                </a:lnTo>
                <a:lnTo>
                  <a:pt x="486507" y="6839466"/>
                </a:lnTo>
                <a:cubicBezTo>
                  <a:pt x="477389" y="6820641"/>
                  <a:pt x="471173" y="6801859"/>
                  <a:pt x="480078" y="6795812"/>
                </a:cubicBezTo>
                <a:cubicBezTo>
                  <a:pt x="475408" y="6761382"/>
                  <a:pt x="493736" y="6723009"/>
                  <a:pt x="482330" y="6676796"/>
                </a:cubicBezTo>
                <a:cubicBezTo>
                  <a:pt x="479519" y="6617030"/>
                  <a:pt x="476161" y="6634511"/>
                  <a:pt x="469648" y="6539722"/>
                </a:cubicBezTo>
                <a:cubicBezTo>
                  <a:pt x="459969" y="6498384"/>
                  <a:pt x="496382" y="6456575"/>
                  <a:pt x="477855" y="6433501"/>
                </a:cubicBezTo>
                <a:cubicBezTo>
                  <a:pt x="464018" y="6378655"/>
                  <a:pt x="442310" y="6325849"/>
                  <a:pt x="414008" y="6271586"/>
                </a:cubicBezTo>
                <a:cubicBezTo>
                  <a:pt x="378091" y="6226697"/>
                  <a:pt x="377466" y="6140798"/>
                  <a:pt x="299660" y="6080454"/>
                </a:cubicBezTo>
                <a:cubicBezTo>
                  <a:pt x="268606" y="6014324"/>
                  <a:pt x="244498" y="5964143"/>
                  <a:pt x="221239" y="5913249"/>
                </a:cubicBezTo>
                <a:cubicBezTo>
                  <a:pt x="210139" y="5897439"/>
                  <a:pt x="175369" y="5809427"/>
                  <a:pt x="160103" y="5775094"/>
                </a:cubicBezTo>
                <a:cubicBezTo>
                  <a:pt x="87298" y="5686529"/>
                  <a:pt x="103897" y="5672717"/>
                  <a:pt x="87873" y="5573809"/>
                </a:cubicBezTo>
                <a:cubicBezTo>
                  <a:pt x="76224" y="5541231"/>
                  <a:pt x="76748" y="5525076"/>
                  <a:pt x="57933" y="5490695"/>
                </a:cubicBezTo>
                <a:lnTo>
                  <a:pt x="30889" y="5398377"/>
                </a:lnTo>
                <a:lnTo>
                  <a:pt x="34140" y="5390971"/>
                </a:lnTo>
                <a:lnTo>
                  <a:pt x="35928" y="5390229"/>
                </a:lnTo>
                <a:lnTo>
                  <a:pt x="16968" y="5309266"/>
                </a:lnTo>
                <a:cubicBezTo>
                  <a:pt x="13970" y="5303642"/>
                  <a:pt x="-917" y="5289094"/>
                  <a:pt x="2490" y="5276920"/>
                </a:cubicBezTo>
                <a:lnTo>
                  <a:pt x="24907" y="5208159"/>
                </a:lnTo>
                <a:lnTo>
                  <a:pt x="31839" y="5162682"/>
                </a:lnTo>
                <a:cubicBezTo>
                  <a:pt x="28501" y="5155528"/>
                  <a:pt x="24609" y="5048935"/>
                  <a:pt x="18796" y="5043371"/>
                </a:cubicBezTo>
                <a:cubicBezTo>
                  <a:pt x="54584" y="4976689"/>
                  <a:pt x="5001" y="4985095"/>
                  <a:pt x="14358" y="4908985"/>
                </a:cubicBezTo>
                <a:cubicBezTo>
                  <a:pt x="17201" y="4816358"/>
                  <a:pt x="5675" y="4749418"/>
                  <a:pt x="4769" y="4643799"/>
                </a:cubicBezTo>
                <a:cubicBezTo>
                  <a:pt x="4111" y="4581455"/>
                  <a:pt x="-7137" y="4509050"/>
                  <a:pt x="7402" y="4395547"/>
                </a:cubicBezTo>
                <a:cubicBezTo>
                  <a:pt x="11591" y="4330720"/>
                  <a:pt x="28535" y="4313913"/>
                  <a:pt x="23462" y="4274064"/>
                </a:cubicBezTo>
                <a:cubicBezTo>
                  <a:pt x="22995" y="4245538"/>
                  <a:pt x="22530" y="4217012"/>
                  <a:pt x="22063" y="4188486"/>
                </a:cubicBezTo>
                <a:lnTo>
                  <a:pt x="24672" y="4170100"/>
                </a:lnTo>
                <a:lnTo>
                  <a:pt x="34973" y="4166123"/>
                </a:lnTo>
                <a:lnTo>
                  <a:pt x="26424" y="4120096"/>
                </a:lnTo>
                <a:cubicBezTo>
                  <a:pt x="28986" y="4109871"/>
                  <a:pt x="49338" y="4079429"/>
                  <a:pt x="47886" y="4066698"/>
                </a:cubicBezTo>
                <a:cubicBezTo>
                  <a:pt x="26522" y="4022850"/>
                  <a:pt x="34453" y="4030338"/>
                  <a:pt x="47327" y="3969172"/>
                </a:cubicBezTo>
                <a:cubicBezTo>
                  <a:pt x="40297" y="3948973"/>
                  <a:pt x="40044" y="3857354"/>
                  <a:pt x="53093" y="3844350"/>
                </a:cubicBezTo>
                <a:cubicBezTo>
                  <a:pt x="55739" y="3830819"/>
                  <a:pt x="50778" y="3815585"/>
                  <a:pt x="64866" y="3808459"/>
                </a:cubicBezTo>
                <a:cubicBezTo>
                  <a:pt x="81775" y="3797121"/>
                  <a:pt x="54599" y="3752382"/>
                  <a:pt x="74864" y="3757643"/>
                </a:cubicBezTo>
                <a:cubicBezTo>
                  <a:pt x="56224" y="3725828"/>
                  <a:pt x="74270" y="3660981"/>
                  <a:pt x="82640" y="3632606"/>
                </a:cubicBezTo>
                <a:cubicBezTo>
                  <a:pt x="85981" y="3582255"/>
                  <a:pt x="88778" y="3571708"/>
                  <a:pt x="89222" y="3534990"/>
                </a:cubicBezTo>
                <a:cubicBezTo>
                  <a:pt x="92019" y="3533125"/>
                  <a:pt x="80706" y="3481126"/>
                  <a:pt x="79835" y="3454133"/>
                </a:cubicBezTo>
                <a:cubicBezTo>
                  <a:pt x="78963" y="3427139"/>
                  <a:pt x="96173" y="3390611"/>
                  <a:pt x="83991" y="3373027"/>
                </a:cubicBezTo>
                <a:cubicBezTo>
                  <a:pt x="80767" y="3298527"/>
                  <a:pt x="69808" y="3290617"/>
                  <a:pt x="62958" y="3222737"/>
                </a:cubicBezTo>
                <a:cubicBezTo>
                  <a:pt x="59618" y="3146284"/>
                  <a:pt x="39695" y="3184007"/>
                  <a:pt x="49209" y="3118188"/>
                </a:cubicBezTo>
                <a:cubicBezTo>
                  <a:pt x="65221" y="3109217"/>
                  <a:pt x="85573" y="3024732"/>
                  <a:pt x="78480" y="3003808"/>
                </a:cubicBezTo>
                <a:cubicBezTo>
                  <a:pt x="78037" y="2966753"/>
                  <a:pt x="77812" y="2989870"/>
                  <a:pt x="77566" y="2944921"/>
                </a:cubicBezTo>
                <a:lnTo>
                  <a:pt x="94406" y="2877744"/>
                </a:lnTo>
                <a:cubicBezTo>
                  <a:pt x="87936" y="2880724"/>
                  <a:pt x="108480" y="2822146"/>
                  <a:pt x="108051" y="2807161"/>
                </a:cubicBezTo>
                <a:cubicBezTo>
                  <a:pt x="110507" y="2775643"/>
                  <a:pt x="80880" y="2769288"/>
                  <a:pt x="107377" y="2752347"/>
                </a:cubicBezTo>
                <a:lnTo>
                  <a:pt x="114975" y="2748299"/>
                </a:lnTo>
                <a:cubicBezTo>
                  <a:pt x="115205" y="2745962"/>
                  <a:pt x="115434" y="2743625"/>
                  <a:pt x="115663" y="2741288"/>
                </a:cubicBezTo>
                <a:cubicBezTo>
                  <a:pt x="115098" y="2737657"/>
                  <a:pt x="112995" y="2735847"/>
                  <a:pt x="107929" y="2737160"/>
                </a:cubicBezTo>
                <a:cubicBezTo>
                  <a:pt x="126569" y="2705347"/>
                  <a:pt x="119693" y="2699356"/>
                  <a:pt x="122707" y="2659631"/>
                </a:cubicBezTo>
                <a:cubicBezTo>
                  <a:pt x="135394" y="2612127"/>
                  <a:pt x="120483" y="2628594"/>
                  <a:pt x="145471" y="2573336"/>
                </a:cubicBezTo>
                <a:cubicBezTo>
                  <a:pt x="156086" y="2559732"/>
                  <a:pt x="170382" y="2541339"/>
                  <a:pt x="170626" y="2528057"/>
                </a:cubicBezTo>
                <a:lnTo>
                  <a:pt x="202713" y="2489594"/>
                </a:lnTo>
                <a:cubicBezTo>
                  <a:pt x="203853" y="2487774"/>
                  <a:pt x="204248" y="2473350"/>
                  <a:pt x="203650" y="2468303"/>
                </a:cubicBezTo>
                <a:lnTo>
                  <a:pt x="223316" y="2460480"/>
                </a:lnTo>
                <a:lnTo>
                  <a:pt x="215120" y="2423535"/>
                </a:lnTo>
                <a:lnTo>
                  <a:pt x="223455" y="2404394"/>
                </a:lnTo>
                <a:cubicBezTo>
                  <a:pt x="243490" y="2392610"/>
                  <a:pt x="229596" y="2347474"/>
                  <a:pt x="238853" y="2324643"/>
                </a:cubicBezTo>
                <a:cubicBezTo>
                  <a:pt x="239504" y="2297698"/>
                  <a:pt x="266477" y="2284202"/>
                  <a:pt x="272463" y="2255535"/>
                </a:cubicBezTo>
                <a:cubicBezTo>
                  <a:pt x="290597" y="2249648"/>
                  <a:pt x="306594" y="2207828"/>
                  <a:pt x="294092" y="2184679"/>
                </a:cubicBezTo>
                <a:lnTo>
                  <a:pt x="323221" y="2093132"/>
                </a:lnTo>
                <a:cubicBezTo>
                  <a:pt x="348282" y="2084587"/>
                  <a:pt x="366071" y="1985868"/>
                  <a:pt x="377324" y="1950235"/>
                </a:cubicBezTo>
                <a:cubicBezTo>
                  <a:pt x="397581" y="1920183"/>
                  <a:pt x="445208" y="1898905"/>
                  <a:pt x="457649" y="1861568"/>
                </a:cubicBezTo>
                <a:cubicBezTo>
                  <a:pt x="464664" y="1810687"/>
                  <a:pt x="447457" y="1869507"/>
                  <a:pt x="451972" y="1809499"/>
                </a:cubicBezTo>
                <a:cubicBezTo>
                  <a:pt x="450982" y="1754297"/>
                  <a:pt x="465413" y="1767680"/>
                  <a:pt x="474550" y="1693716"/>
                </a:cubicBezTo>
                <a:cubicBezTo>
                  <a:pt x="473258" y="1654244"/>
                  <a:pt x="481626" y="1627007"/>
                  <a:pt x="481301" y="1605195"/>
                </a:cubicBezTo>
                <a:cubicBezTo>
                  <a:pt x="490491" y="1568952"/>
                  <a:pt x="493569" y="1564518"/>
                  <a:pt x="497837" y="1516217"/>
                </a:cubicBezTo>
                <a:cubicBezTo>
                  <a:pt x="503639" y="1488452"/>
                  <a:pt x="534082" y="1457870"/>
                  <a:pt x="513281" y="1429841"/>
                </a:cubicBezTo>
                <a:cubicBezTo>
                  <a:pt x="527326" y="1412325"/>
                  <a:pt x="570430" y="1413592"/>
                  <a:pt x="550104" y="1380081"/>
                </a:cubicBezTo>
                <a:cubicBezTo>
                  <a:pt x="575583" y="1394128"/>
                  <a:pt x="551452" y="1335176"/>
                  <a:pt x="574526" y="1334891"/>
                </a:cubicBezTo>
                <a:cubicBezTo>
                  <a:pt x="593486" y="1336427"/>
                  <a:pt x="633157" y="1194568"/>
                  <a:pt x="638123" y="1185551"/>
                </a:cubicBezTo>
                <a:cubicBezTo>
                  <a:pt x="647468" y="1149210"/>
                  <a:pt x="657504" y="1148087"/>
                  <a:pt x="664747" y="1111168"/>
                </a:cubicBezTo>
                <a:cubicBezTo>
                  <a:pt x="679107" y="1057226"/>
                  <a:pt x="652121" y="1022543"/>
                  <a:pt x="664913" y="993353"/>
                </a:cubicBezTo>
                <a:cubicBezTo>
                  <a:pt x="684189" y="960214"/>
                  <a:pt x="707497" y="867450"/>
                  <a:pt x="721256" y="813953"/>
                </a:cubicBezTo>
                <a:cubicBezTo>
                  <a:pt x="734607" y="746430"/>
                  <a:pt x="738988" y="666470"/>
                  <a:pt x="745023" y="588218"/>
                </a:cubicBezTo>
                <a:cubicBezTo>
                  <a:pt x="735393" y="475380"/>
                  <a:pt x="719076" y="536119"/>
                  <a:pt x="725253" y="376479"/>
                </a:cubicBezTo>
                <a:lnTo>
                  <a:pt x="735457" y="280992"/>
                </a:lnTo>
                <a:cubicBezTo>
                  <a:pt x="735270" y="276227"/>
                  <a:pt x="742007" y="223140"/>
                  <a:pt x="741820" y="218374"/>
                </a:cubicBezTo>
                <a:lnTo>
                  <a:pt x="735299" y="188178"/>
                </a:lnTo>
                <a:lnTo>
                  <a:pt x="764938" y="152404"/>
                </a:lnTo>
                <a:cubicBezTo>
                  <a:pt x="776066" y="136342"/>
                  <a:pt x="783668" y="122048"/>
                  <a:pt x="802071" y="91810"/>
                </a:cubicBezTo>
                <a:lnTo>
                  <a:pt x="849585" y="3016"/>
                </a:lnTo>
                <a:close/>
              </a:path>
            </a:pathLst>
          </a:custGeom>
        </p:spPr>
      </p:pic>
      <p:sp>
        <p:nvSpPr>
          <p:cNvPr id="16" name="TextBox 15">
            <a:extLst>
              <a:ext uri="{FF2B5EF4-FFF2-40B4-BE49-F238E27FC236}">
                <a16:creationId xmlns:a16="http://schemas.microsoft.com/office/drawing/2014/main" id="{B4A69191-7049-1F12-1119-C3D4268CE687}"/>
              </a:ext>
            </a:extLst>
          </p:cNvPr>
          <p:cNvSpPr txBox="1"/>
          <p:nvPr/>
        </p:nvSpPr>
        <p:spPr>
          <a:xfrm>
            <a:off x="7097485" y="310243"/>
            <a:ext cx="4425044" cy="762000"/>
          </a:xfrm>
          <a:prstGeom prst="rect">
            <a:avLst/>
          </a:prstGeom>
        </p:spPr>
        <p:txBody>
          <a:bodyPr vert="horz" lIns="91440" tIns="45720" rIns="91440" bIns="45720" rtlCol="0" anchor="ctr">
            <a:normAutofit/>
          </a:bodyPr>
          <a:lstStyle/>
          <a:p>
            <a:pPr algn="ctr">
              <a:spcBef>
                <a:spcPct val="0"/>
              </a:spcBef>
              <a:spcAft>
                <a:spcPts val="600"/>
              </a:spcAft>
            </a:pPr>
            <a:r>
              <a:rPr lang="en-US" sz="2000" b="1" cap="all" dirty="0">
                <a:solidFill>
                  <a:schemeClr val="bg1"/>
                </a:solidFill>
                <a:latin typeface="Aptos" panose="020B0004020202020204" pitchFamily="34" charset="0"/>
                <a:ea typeface="Batang" panose="02030600000101010101" pitchFamily="18" charset="-127"/>
                <a:cs typeface="+mj-cs"/>
              </a:rPr>
              <a:t>5. CONDITIONALITY OF FINANCE</a:t>
            </a:r>
          </a:p>
        </p:txBody>
      </p:sp>
      <p:sp>
        <p:nvSpPr>
          <p:cNvPr id="22" name="TextBox 21">
            <a:extLst>
              <a:ext uri="{FF2B5EF4-FFF2-40B4-BE49-F238E27FC236}">
                <a16:creationId xmlns:a16="http://schemas.microsoft.com/office/drawing/2014/main" id="{384D423B-1A1D-E7E6-F937-92D821A0C805}"/>
              </a:ext>
            </a:extLst>
          </p:cNvPr>
          <p:cNvSpPr txBox="1"/>
          <p:nvPr/>
        </p:nvSpPr>
        <p:spPr>
          <a:xfrm>
            <a:off x="9070940" y="6259128"/>
            <a:ext cx="2631203" cy="230832"/>
          </a:xfrm>
          <a:prstGeom prst="rect">
            <a:avLst/>
          </a:prstGeom>
          <a:noFill/>
        </p:spPr>
        <p:txBody>
          <a:bodyPr wrap="square" rtlCol="0">
            <a:spAutoFit/>
          </a:bodyPr>
          <a:lstStyle/>
          <a:p>
            <a:pPr algn="r">
              <a:lnSpc>
                <a:spcPct val="90000"/>
              </a:lnSpc>
            </a:pPr>
            <a:r>
              <a:rPr lang="en-GB" sz="1000" i="1" dirty="0">
                <a:solidFill>
                  <a:schemeClr val="bg1"/>
                </a:solidFill>
                <a:latin typeface="Aptos" panose="020B0004020202020204" pitchFamily="34" charset="0"/>
              </a:rPr>
              <a:t>Photo by </a:t>
            </a:r>
            <a:r>
              <a:rPr lang="en-GB" sz="1000" i="1" dirty="0">
                <a:solidFill>
                  <a:schemeClr val="bg1"/>
                </a:solidFill>
                <a:latin typeface="Aptos" panose="020B0004020202020204" pitchFamily="34" charset="0"/>
                <a:hlinkClick r:id="rId6"/>
              </a:rPr>
              <a:t>Gina Neri</a:t>
            </a:r>
            <a:r>
              <a:rPr lang="en-GB" sz="1000" i="1" dirty="0">
                <a:solidFill>
                  <a:schemeClr val="bg1"/>
                </a:solidFill>
                <a:latin typeface="Aptos" panose="020B0004020202020204" pitchFamily="34" charset="0"/>
              </a:rPr>
              <a:t> on </a:t>
            </a:r>
            <a:r>
              <a:rPr lang="en-GB" sz="1000" i="1" dirty="0" err="1">
                <a:solidFill>
                  <a:schemeClr val="bg1"/>
                </a:solidFill>
                <a:latin typeface="Aptos" panose="020B0004020202020204" pitchFamily="34" charset="0"/>
                <a:hlinkClick r:id="rId7"/>
              </a:rPr>
              <a:t>Unsplash</a:t>
            </a:r>
            <a:endParaRPr lang="en-GB" sz="1000" i="1" dirty="0">
              <a:solidFill>
                <a:schemeClr val="bg1"/>
              </a:solidFill>
              <a:latin typeface="Aptos" panose="020B00040202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31591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EE6A977-DEF5-6071-5695-688523198C47}"/>
              </a:ext>
            </a:extLst>
          </p:cNvPr>
          <p:cNvSpPr txBox="1">
            <a:spLocks/>
          </p:cNvSpPr>
          <p:nvPr/>
        </p:nvSpPr>
        <p:spPr>
          <a:xfrm>
            <a:off x="261257" y="1034143"/>
            <a:ext cx="5981700" cy="558437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br>
              <a:rPr lang="en-GB" sz="1800" kern="100" dirty="0">
                <a:effectLst/>
                <a:latin typeface="Aptos" panose="020B0004020202020204" pitchFamily="34" charset="0"/>
                <a:ea typeface="Yu Gothic" panose="020B0400000000000000" pitchFamily="34" charset="-128"/>
                <a:cs typeface="Arial" panose="020B0604020202020204" pitchFamily="34" charset="0"/>
              </a:rPr>
            </a:br>
            <a:r>
              <a:rPr lang="en-GB" sz="1800" kern="100" dirty="0">
                <a:effectLst/>
                <a:latin typeface="Aptos" panose="020B0004020202020204" pitchFamily="34" charset="0"/>
                <a:ea typeface="Aptos" panose="020B0004020202020204" pitchFamily="34" charset="0"/>
                <a:cs typeface="Times New Roman" panose="02020603050405020304" pitchFamily="18" charset="0"/>
              </a:rPr>
              <a:t>There is limited focus and funding for addressing social and economic transition risks.</a:t>
            </a: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r>
              <a:rPr lang="en-GB" sz="1800" kern="100" dirty="0">
                <a:effectLst/>
                <a:latin typeface="Aptos" panose="020B0004020202020204" pitchFamily="34" charset="0"/>
                <a:ea typeface="Aptos" panose="020B0004020202020204" pitchFamily="34" charset="0"/>
                <a:cs typeface="Times New Roman" panose="02020603050405020304" pitchFamily="18" charset="0"/>
              </a:rPr>
              <a:t>(a)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Transition risks are narrowly framed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in terms of the risks to immediate impacts on workers and communities rather than a wider sectoral or national risks to disorderly transitions</a:t>
            </a: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r>
              <a:rPr lang="en-GB" sz="1800" kern="100" dirty="0">
                <a:effectLst/>
                <a:latin typeface="Aptos" panose="020B0004020202020204" pitchFamily="34" charset="0"/>
                <a:ea typeface="Aptos" panose="020B0004020202020204" pitchFamily="34" charset="0"/>
                <a:cs typeface="Times New Roman" panose="02020603050405020304" pitchFamily="18" charset="0"/>
              </a:rPr>
              <a:t>(b)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Inadequate costing and assessments of risks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nor accounting for further social and environmental risks of energy transitions, such as reliance on supply and production of critical minerals </a:t>
            </a: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r>
              <a:rPr lang="en-GB" sz="1800" kern="100" dirty="0">
                <a:effectLst/>
                <a:latin typeface="Aptos" panose="020B0004020202020204" pitchFamily="34" charset="0"/>
                <a:ea typeface="Aptos" panose="020B0004020202020204" pitchFamily="34" charset="0"/>
                <a:cs typeface="Times New Roman" panose="02020603050405020304" pitchFamily="18" charset="0"/>
              </a:rPr>
              <a:t>(c)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Finance insufficient to cover social and economic transition risks</a:t>
            </a:r>
          </a:p>
          <a:p>
            <a:pPr marL="0" indent="0">
              <a:buFont typeface="Arial" panose="020B0604020202020204" pitchFamily="34" charset="0"/>
              <a:buNone/>
            </a:pPr>
            <a:endParaRPr lang="en-GB" sz="1800" b="1" kern="100" dirty="0">
              <a:latin typeface="Aptos" panose="020B0004020202020204" pitchFamily="34" charset="0"/>
              <a:ea typeface="Aptos" panose="020B0004020202020204" pitchFamily="34" charset="0"/>
              <a:cs typeface="Times New Roman" panose="02020603050405020304" pitchFamily="18" charset="0"/>
            </a:endParaRPr>
          </a:p>
          <a:p>
            <a:pPr marL="0" indent="0">
              <a:buFont typeface="Arial" panose="020B0604020202020204" pitchFamily="34" charset="0"/>
              <a:buNone/>
            </a:pPr>
            <a:r>
              <a:rPr lang="en-GB" sz="1800" kern="100" dirty="0">
                <a:latin typeface="Aptos" panose="020B0004020202020204" pitchFamily="34" charset="0"/>
                <a:ea typeface="Aptos" panose="020B0004020202020204" pitchFamily="34" charset="0"/>
                <a:cs typeface="Times New Roman" panose="02020603050405020304" pitchFamily="18" charset="0"/>
              </a:rPr>
              <a:t>(d) Lack of certainty and addressing these transition risks </a:t>
            </a:r>
            <a:r>
              <a:rPr lang="en-GB" sz="1800" b="1" kern="100" dirty="0">
                <a:latin typeface="Aptos" panose="020B0004020202020204" pitchFamily="34" charset="0"/>
                <a:ea typeface="Aptos" panose="020B0004020202020204" pitchFamily="34" charset="0"/>
                <a:cs typeface="Times New Roman" panose="02020603050405020304" pitchFamily="18" charset="0"/>
              </a:rPr>
              <a:t>hindering coal phase-outs </a:t>
            </a:r>
            <a:r>
              <a:rPr lang="en-GB" sz="1800" kern="100" dirty="0">
                <a:latin typeface="Aptos" panose="020B0004020202020204" pitchFamily="34" charset="0"/>
                <a:ea typeface="Aptos" panose="020B0004020202020204" pitchFamily="34" charset="0"/>
                <a:cs typeface="Times New Roman" panose="02020603050405020304" pitchFamily="18" charset="0"/>
              </a:rPr>
              <a:t>in South Africa and Indonesia</a:t>
            </a:r>
            <a:endParaRPr lang="en-GB" sz="1800" kern="100" dirty="0">
              <a:latin typeface="Garamond" panose="02020404030301010803" pitchFamily="18" charset="0"/>
              <a:ea typeface="Aptos" panose="020B0004020202020204" pitchFamily="34" charset="0"/>
              <a:cs typeface="Arial" panose="020B0604020202020204" pitchFamily="34" charset="0"/>
            </a:endParaRPr>
          </a:p>
        </p:txBody>
      </p:sp>
      <p:pic>
        <p:nvPicPr>
          <p:cNvPr id="3" name="Picture 2" descr="A nuclear power plant with smoke coming out of it&#10;&#10;Description automatically generated">
            <a:extLst>
              <a:ext uri="{FF2B5EF4-FFF2-40B4-BE49-F238E27FC236}">
                <a16:creationId xmlns:a16="http://schemas.microsoft.com/office/drawing/2014/main" id="{900ED7CE-DB06-D853-4B04-DDAE3A434F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0447" y="847163"/>
            <a:ext cx="5701553" cy="4276165"/>
          </a:xfrm>
          <a:prstGeom prst="rect">
            <a:avLst/>
          </a:prstGeom>
        </p:spPr>
      </p:pic>
      <p:sp>
        <p:nvSpPr>
          <p:cNvPr id="5" name="TextBox 4">
            <a:extLst>
              <a:ext uri="{FF2B5EF4-FFF2-40B4-BE49-F238E27FC236}">
                <a16:creationId xmlns:a16="http://schemas.microsoft.com/office/drawing/2014/main" id="{250DEC02-FD7E-2C9D-BA65-3F9B9A6DE8F6}"/>
              </a:ext>
            </a:extLst>
          </p:cNvPr>
          <p:cNvSpPr txBox="1"/>
          <p:nvPr/>
        </p:nvSpPr>
        <p:spPr>
          <a:xfrm>
            <a:off x="8928847" y="5290115"/>
            <a:ext cx="3326903" cy="231730"/>
          </a:xfrm>
          <a:prstGeom prst="rect">
            <a:avLst/>
          </a:prstGeom>
          <a:noFill/>
        </p:spPr>
        <p:txBody>
          <a:bodyPr wrap="square" rtlCol="0">
            <a:spAutoFit/>
          </a:bodyPr>
          <a:lstStyle/>
          <a:p>
            <a:pPr algn="r">
              <a:lnSpc>
                <a:spcPct val="90000"/>
              </a:lnSpc>
            </a:pPr>
            <a:r>
              <a:rPr lang="en-GB" sz="1000" i="1" dirty="0">
                <a:latin typeface="Aptos" panose="020B0004020202020204" pitchFamily="34" charset="0"/>
                <a:ea typeface="Tahoma" panose="020B0604030504040204" pitchFamily="34" charset="0"/>
                <a:cs typeface="Tahoma" panose="020B0604030504040204" pitchFamily="34" charset="0"/>
              </a:rPr>
              <a:t>Photo by </a:t>
            </a:r>
            <a:r>
              <a:rPr lang="en-GB" sz="1000" i="1" dirty="0" err="1">
                <a:latin typeface="Aptos" panose="020B0004020202020204" pitchFamily="34" charset="0"/>
                <a:ea typeface="Tahoma" panose="020B0604030504040204" pitchFamily="34" charset="0"/>
                <a:cs typeface="Tahoma" panose="020B0604030504040204" pitchFamily="34" charset="0"/>
                <a:hlinkClick r:id="rId3"/>
              </a:rPr>
              <a:t>Wikmedia</a:t>
            </a:r>
            <a:r>
              <a:rPr lang="en-GB" sz="1000" i="1" dirty="0">
                <a:latin typeface="Aptos" panose="020B0004020202020204" pitchFamily="34" charset="0"/>
                <a:ea typeface="Tahoma" panose="020B0604030504040204" pitchFamily="34" charset="0"/>
                <a:cs typeface="Tahoma" panose="020B0604030504040204" pitchFamily="34" charset="0"/>
                <a:hlinkClick r:id="rId3"/>
              </a:rPr>
              <a:t> Commons</a:t>
            </a:r>
            <a:endParaRPr lang="en-GB" sz="1000" i="1" dirty="0">
              <a:latin typeface="Aptos" panose="020B0004020202020204" pitchFamily="34" charset="0"/>
              <a:ea typeface="Tahoma" panose="020B0604030504040204" pitchFamily="34" charset="0"/>
              <a:cs typeface="Tahoma" panose="020B0604030504040204" pitchFamily="34" charset="0"/>
            </a:endParaRPr>
          </a:p>
        </p:txBody>
      </p:sp>
      <p:sp>
        <p:nvSpPr>
          <p:cNvPr id="2" name="TextBox 1">
            <a:extLst>
              <a:ext uri="{FF2B5EF4-FFF2-40B4-BE49-F238E27FC236}">
                <a16:creationId xmlns:a16="http://schemas.microsoft.com/office/drawing/2014/main" id="{2228058C-A7BB-1F01-75AA-2570414109F2}"/>
              </a:ext>
            </a:extLst>
          </p:cNvPr>
          <p:cNvSpPr txBox="1"/>
          <p:nvPr/>
        </p:nvSpPr>
        <p:spPr>
          <a:xfrm>
            <a:off x="299765" y="201385"/>
            <a:ext cx="5954078" cy="702129"/>
          </a:xfrm>
          <a:prstGeom prst="rect">
            <a:avLst/>
          </a:prstGeom>
        </p:spPr>
        <p:txBody>
          <a:bodyPr vert="horz" lIns="91440" tIns="45720" rIns="91440" bIns="45720" rtlCol="0" anchor="ctr">
            <a:normAutofit/>
          </a:bodyPr>
          <a:lstStyle/>
          <a:p>
            <a:pPr>
              <a:spcBef>
                <a:spcPct val="0"/>
              </a:spcBef>
              <a:spcAft>
                <a:spcPts val="600"/>
              </a:spcAft>
            </a:pPr>
            <a:r>
              <a:rPr lang="en-US" sz="2000" b="1" cap="all" spc="600" dirty="0">
                <a:solidFill>
                  <a:schemeClr val="tx1">
                    <a:lumMod val="85000"/>
                    <a:lumOff val="15000"/>
                  </a:schemeClr>
                </a:solidFill>
                <a:latin typeface="Aptos" panose="020B0004020202020204" pitchFamily="34" charset="0"/>
                <a:ea typeface="Batang" panose="02030600000101010101" pitchFamily="18" charset="-127"/>
                <a:cs typeface="+mj-cs"/>
              </a:rPr>
              <a:t>6. </a:t>
            </a:r>
            <a:r>
              <a:rPr lang="en-US" sz="2000" b="1" cap="all" dirty="0">
                <a:solidFill>
                  <a:schemeClr val="tx1">
                    <a:lumMod val="85000"/>
                    <a:lumOff val="15000"/>
                  </a:schemeClr>
                </a:solidFill>
                <a:latin typeface="Aptos" panose="020B0004020202020204" pitchFamily="34" charset="0"/>
                <a:ea typeface="Batang" panose="02030600000101010101" pitchFamily="18" charset="-127"/>
                <a:cs typeface="+mj-cs"/>
              </a:rPr>
              <a:t>SOCIAL AND ECONOMIC TRANSITION RISKS </a:t>
            </a:r>
          </a:p>
        </p:txBody>
      </p:sp>
    </p:spTree>
    <p:extLst>
      <p:ext uri="{BB962C8B-B14F-4D97-AF65-F5344CB8AC3E}">
        <p14:creationId xmlns:p14="http://schemas.microsoft.com/office/powerpoint/2010/main" val="2255169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9DEC4F-95EA-9E09-2FB1-EECFFA13E92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17E831C-D314-0FED-C75A-501D0E71851D}"/>
              </a:ext>
            </a:extLst>
          </p:cNvPr>
          <p:cNvSpPr txBox="1">
            <a:spLocks/>
          </p:cNvSpPr>
          <p:nvPr/>
        </p:nvSpPr>
        <p:spPr>
          <a:xfrm>
            <a:off x="217712" y="337458"/>
            <a:ext cx="6466117" cy="617764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1800"/>
              </a:spcBef>
            </a:pPr>
            <a:r>
              <a:rPr lang="en-US" sz="1800" dirty="0">
                <a:latin typeface="Aptos" panose="020B0004020202020204" pitchFamily="34" charset="0"/>
              </a:rPr>
              <a:t>Country platforms, such as the JETPs, extend beyond the transfer of financial resources and involves legal, regulatory and policy reforms in developing countries. </a:t>
            </a:r>
          </a:p>
          <a:p>
            <a:pPr>
              <a:lnSpc>
                <a:spcPct val="90000"/>
              </a:lnSpc>
              <a:spcBef>
                <a:spcPts val="1800"/>
              </a:spcBef>
            </a:pPr>
            <a:r>
              <a:rPr lang="en-US" sz="1800" dirty="0">
                <a:latin typeface="Aptos" panose="020B0004020202020204" pitchFamily="34" charset="0"/>
              </a:rPr>
              <a:t>Regulatory and policy reforms initiated to attract financing (both official sector and private) and as conditions for such financing, alongside other terms and conditions of finance and investment contracts for energy transition can generate legal, regulatory and governance risks for host states and these contracts can attract liabilities under private and public international law.</a:t>
            </a:r>
          </a:p>
          <a:p>
            <a:pPr>
              <a:lnSpc>
                <a:spcPct val="90000"/>
              </a:lnSpc>
              <a:spcBef>
                <a:spcPts val="1800"/>
              </a:spcBef>
            </a:pPr>
            <a:r>
              <a:rPr lang="en-US" sz="1800" dirty="0">
                <a:latin typeface="Aptos" panose="020B0004020202020204" pitchFamily="34" charset="0"/>
              </a:rPr>
              <a:t>The relatively small amounts of public finance committed by the IPG and conditional pledges by GFANZ contrast with the extensive policy reforms that are required, primarily to the energy and financial sectors.</a:t>
            </a:r>
          </a:p>
          <a:p>
            <a:pPr>
              <a:lnSpc>
                <a:spcPct val="90000"/>
              </a:lnSpc>
              <a:spcBef>
                <a:spcPts val="1800"/>
              </a:spcBef>
            </a:pPr>
            <a:r>
              <a:rPr lang="en-US" sz="1800" dirty="0">
                <a:latin typeface="Aptos" panose="020B0004020202020204" pitchFamily="34" charset="0"/>
              </a:rPr>
              <a:t> Grants and technical assistance are focused on developing ‘expertise’ to enable these reforms, very much like the sectoral adjustment programmes. JETP loans are effectively ‘policy-based’ lending.</a:t>
            </a:r>
          </a:p>
          <a:p>
            <a:pPr>
              <a:lnSpc>
                <a:spcPct val="90000"/>
              </a:lnSpc>
              <a:spcBef>
                <a:spcPts val="1800"/>
              </a:spcBef>
            </a:pPr>
            <a:r>
              <a:rPr lang="en-GB" sz="1800" kern="100" dirty="0">
                <a:latin typeface="Aptos" panose="020B0004020202020204" pitchFamily="34" charset="0"/>
                <a:ea typeface="Yu Gothic" panose="020B0400000000000000" pitchFamily="34" charset="-128"/>
                <a:cs typeface="Times New Roman" panose="02020603050405020304" pitchFamily="18" charset="0"/>
              </a:rPr>
              <a:t>The focus has been on host state commitments rather than IPG and GFANZ commitments which is unpredictable now given the withdrawal of the US from climate finance, reduction in ODA and private financial institutions exiting GFANZ.</a:t>
            </a:r>
            <a:br>
              <a:rPr lang="en-GB" sz="1800" b="1" kern="100" dirty="0">
                <a:latin typeface="Aptos" panose="020B0004020202020204" pitchFamily="34" charset="0"/>
                <a:ea typeface="Yu Gothic" panose="020B0400000000000000" pitchFamily="34" charset="-128"/>
                <a:cs typeface="Arial" panose="020B0604020202020204" pitchFamily="34" charset="0"/>
              </a:rPr>
            </a:br>
            <a:endParaRPr lang="en-GB" sz="1800" b="1" kern="100" dirty="0">
              <a:latin typeface="Garamond" panose="02020404030301010803" pitchFamily="18" charset="0"/>
              <a:ea typeface="Aptos" panose="020B0004020202020204" pitchFamily="34" charset="0"/>
              <a:cs typeface="Arial" panose="020B0604020202020204" pitchFamily="34" charset="0"/>
            </a:endParaRPr>
          </a:p>
          <a:p>
            <a:pPr>
              <a:lnSpc>
                <a:spcPct val="90000"/>
              </a:lnSpc>
              <a:spcBef>
                <a:spcPts val="1800"/>
              </a:spcBef>
            </a:pPr>
            <a:endParaRPr lang="en-US" sz="1800" dirty="0">
              <a:latin typeface="Aptos" panose="020B0004020202020204" pitchFamily="34" charset="0"/>
            </a:endParaRPr>
          </a:p>
        </p:txBody>
      </p:sp>
      <p:sp>
        <p:nvSpPr>
          <p:cNvPr id="2" name="TextBox 1">
            <a:extLst>
              <a:ext uri="{FF2B5EF4-FFF2-40B4-BE49-F238E27FC236}">
                <a16:creationId xmlns:a16="http://schemas.microsoft.com/office/drawing/2014/main" id="{3454EDF5-B368-5074-7305-793B1128AE96}"/>
              </a:ext>
            </a:extLst>
          </p:cNvPr>
          <p:cNvSpPr txBox="1"/>
          <p:nvPr/>
        </p:nvSpPr>
        <p:spPr>
          <a:xfrm>
            <a:off x="6491573" y="242133"/>
            <a:ext cx="5368413" cy="371127"/>
          </a:xfrm>
          <a:prstGeom prst="rect">
            <a:avLst/>
          </a:prstGeom>
          <a:noFill/>
        </p:spPr>
        <p:txBody>
          <a:bodyPr wrap="square" rtlCol="0">
            <a:spAutoFit/>
          </a:bodyPr>
          <a:lstStyle/>
          <a:p>
            <a:pPr algn="ctr">
              <a:lnSpc>
                <a:spcPct val="90000"/>
              </a:lnSpc>
            </a:pPr>
            <a:r>
              <a:rPr lang="en-US" sz="2000" b="1" dirty="0">
                <a:latin typeface="Aptos" panose="020B0004020202020204" pitchFamily="34" charset="0"/>
                <a:ea typeface="Tahoma" panose="020B0604030504040204" pitchFamily="34" charset="0"/>
                <a:cs typeface="Tahoma" panose="020B0604030504040204" pitchFamily="34" charset="0"/>
              </a:rPr>
              <a:t>7. POLICY LEVERAGE</a:t>
            </a:r>
            <a:endParaRPr lang="en-GB" sz="2400" b="1" dirty="0">
              <a:latin typeface="Aptos" panose="020B0004020202020204" pitchFamily="34" charset="0"/>
              <a:ea typeface="Tahoma" panose="020B0604030504040204" pitchFamily="34" charset="0"/>
              <a:cs typeface="Tahoma" panose="020B0604030504040204" pitchFamily="34" charset="0"/>
            </a:endParaRPr>
          </a:p>
        </p:txBody>
      </p:sp>
      <p:pic>
        <p:nvPicPr>
          <p:cNvPr id="5" name="Picture 4" descr="A close-up of a machine&#10;&#10;AI-generated content may be incorrect.">
            <a:extLst>
              <a:ext uri="{FF2B5EF4-FFF2-40B4-BE49-F238E27FC236}">
                <a16:creationId xmlns:a16="http://schemas.microsoft.com/office/drawing/2014/main" id="{D65F90A1-E960-7065-98A9-6A4DFC0FC4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6282" y="952500"/>
            <a:ext cx="4900033" cy="5381539"/>
          </a:xfrm>
          <a:prstGeom prst="rect">
            <a:avLst/>
          </a:prstGeom>
        </p:spPr>
      </p:pic>
      <p:sp>
        <p:nvSpPr>
          <p:cNvPr id="7" name="Rectangle 1">
            <a:extLst>
              <a:ext uri="{FF2B5EF4-FFF2-40B4-BE49-F238E27FC236}">
                <a16:creationId xmlns:a16="http://schemas.microsoft.com/office/drawing/2014/main" id="{53B517A5-C04A-AF37-0888-E212714B8390}"/>
              </a:ext>
            </a:extLst>
          </p:cNvPr>
          <p:cNvSpPr>
            <a:spLocks noChangeArrowheads="1"/>
          </p:cNvSpPr>
          <p:nvPr/>
        </p:nvSpPr>
        <p:spPr bwMode="auto">
          <a:xfrm>
            <a:off x="8272708" y="6416684"/>
            <a:ext cx="362113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a:ln>
                  <a:noFill/>
                </a:ln>
                <a:solidFill>
                  <a:schemeClr val="tx1"/>
                </a:solidFill>
                <a:effectLst/>
                <a:latin typeface="Aptos" panose="020B0004020202020204" pitchFamily="34" charset="0"/>
              </a:rPr>
              <a:t>Photo by </a:t>
            </a:r>
            <a:r>
              <a:rPr kumimoji="0" lang="en-US" altLang="en-US" sz="1200" b="0" i="1" u="none" strike="noStrike" cap="none" normalizeH="0" baseline="0" dirty="0">
                <a:ln>
                  <a:noFill/>
                </a:ln>
                <a:solidFill>
                  <a:schemeClr val="tx1"/>
                </a:solidFill>
                <a:effectLst/>
                <a:latin typeface="Aptos" panose="020B0004020202020204" pitchFamily="34" charset="0"/>
                <a:hlinkClick r:id="rId3"/>
              </a:rPr>
              <a:t>David </a:t>
            </a:r>
            <a:r>
              <a:rPr kumimoji="0" lang="en-US" altLang="en-US" sz="1200" b="0" i="1" u="none" strike="noStrike" cap="none" normalizeH="0" baseline="0" dirty="0" err="1">
                <a:ln>
                  <a:noFill/>
                </a:ln>
                <a:solidFill>
                  <a:schemeClr val="tx1"/>
                </a:solidFill>
                <a:effectLst/>
                <a:latin typeface="Aptos" panose="020B0004020202020204" pitchFamily="34" charset="0"/>
                <a:hlinkClick r:id="rId3"/>
              </a:rPr>
              <a:t>Birozy</a:t>
            </a:r>
            <a:r>
              <a:rPr kumimoji="0" lang="en-US" altLang="en-US" sz="1200" b="0" i="1" u="none" strike="noStrike" cap="none" normalizeH="0" baseline="0" dirty="0">
                <a:ln>
                  <a:noFill/>
                </a:ln>
                <a:solidFill>
                  <a:schemeClr val="tx1"/>
                </a:solidFill>
                <a:effectLst/>
                <a:latin typeface="Aptos" panose="020B0004020202020204" pitchFamily="34" charset="0"/>
              </a:rPr>
              <a:t> on </a:t>
            </a:r>
            <a:r>
              <a:rPr kumimoji="0" lang="en-US" altLang="en-US" sz="1200" b="0" i="1" u="none" strike="noStrike" cap="none" normalizeH="0" baseline="0" dirty="0" err="1">
                <a:ln>
                  <a:noFill/>
                </a:ln>
                <a:solidFill>
                  <a:schemeClr val="tx1"/>
                </a:solidFill>
                <a:effectLst/>
                <a:latin typeface="Aptos" panose="020B0004020202020204" pitchFamily="34" charset="0"/>
                <a:hlinkClick r:id="rId4"/>
              </a:rPr>
              <a:t>Unsplash</a:t>
            </a:r>
            <a:r>
              <a:rPr kumimoji="0" lang="en-US" altLang="en-US" sz="1200" b="0" i="1" u="none" strike="noStrike" cap="none" normalizeH="0" baseline="0" dirty="0">
                <a:ln>
                  <a:noFill/>
                </a:ln>
                <a:solidFill>
                  <a:schemeClr val="tx1"/>
                </a:solidFill>
                <a:effectLst/>
                <a:latin typeface="Aptos" panose="020B0004020202020204" pitchFamily="34" charset="0"/>
              </a:rPr>
              <a:t> </a:t>
            </a:r>
          </a:p>
        </p:txBody>
      </p:sp>
    </p:spTree>
    <p:extLst>
      <p:ext uri="{BB962C8B-B14F-4D97-AF65-F5344CB8AC3E}">
        <p14:creationId xmlns:p14="http://schemas.microsoft.com/office/powerpoint/2010/main" val="908110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2DF7C-31DE-4D98-8CC4-65D39BC08CB8}"/>
              </a:ext>
            </a:extLst>
          </p:cNvPr>
          <p:cNvSpPr txBox="1"/>
          <p:nvPr/>
        </p:nvSpPr>
        <p:spPr>
          <a:xfrm>
            <a:off x="6862472" y="427190"/>
            <a:ext cx="5368413" cy="371127"/>
          </a:xfrm>
          <a:prstGeom prst="rect">
            <a:avLst/>
          </a:prstGeom>
          <a:noFill/>
        </p:spPr>
        <p:txBody>
          <a:bodyPr wrap="square" rtlCol="0">
            <a:spAutoFit/>
          </a:bodyPr>
          <a:lstStyle/>
          <a:p>
            <a:pPr algn="ctr">
              <a:lnSpc>
                <a:spcPct val="90000"/>
              </a:lnSpc>
            </a:pPr>
            <a:r>
              <a:rPr lang="en-US" sz="2000" b="1" dirty="0">
                <a:latin typeface="Aptos" panose="020B0004020202020204" pitchFamily="34" charset="0"/>
                <a:ea typeface="Tahoma" panose="020B0604030504040204" pitchFamily="34" charset="0"/>
                <a:cs typeface="Tahoma" panose="020B0604030504040204" pitchFamily="34" charset="0"/>
              </a:rPr>
              <a:t>8. REGULATORY RISKS FROM FINANCE</a:t>
            </a:r>
            <a:endParaRPr lang="en-GB" sz="2400" b="1" dirty="0">
              <a:latin typeface="Aptos" panose="020B0004020202020204" pitchFamily="34" charset="0"/>
              <a:ea typeface="Tahoma" panose="020B0604030504040204" pitchFamily="34" charset="0"/>
              <a:cs typeface="Tahoma" panose="020B0604030504040204" pitchFamily="34" charset="0"/>
            </a:endParaRPr>
          </a:p>
        </p:txBody>
      </p:sp>
      <p:grpSp>
        <p:nvGrpSpPr>
          <p:cNvPr id="10" name="Group 9">
            <a:extLst>
              <a:ext uri="{FF2B5EF4-FFF2-40B4-BE49-F238E27FC236}">
                <a16:creationId xmlns:a16="http://schemas.microsoft.com/office/drawing/2014/main" id="{8815AD2E-8738-BDD7-DA03-D6A9180112C8}"/>
              </a:ext>
            </a:extLst>
          </p:cNvPr>
          <p:cNvGrpSpPr/>
          <p:nvPr/>
        </p:nvGrpSpPr>
        <p:grpSpPr>
          <a:xfrm>
            <a:off x="6626940" y="1446719"/>
            <a:ext cx="5565060" cy="3987326"/>
            <a:chOff x="5999312" y="1529080"/>
            <a:chExt cx="5961066" cy="4423550"/>
          </a:xfrm>
        </p:grpSpPr>
        <p:pic>
          <p:nvPicPr>
            <p:cNvPr id="6" name="Picture 5" descr="A row of glass jars filled with coins&#10;&#10;Description automatically generated">
              <a:extLst>
                <a:ext uri="{FF2B5EF4-FFF2-40B4-BE49-F238E27FC236}">
                  <a16:creationId xmlns:a16="http://schemas.microsoft.com/office/drawing/2014/main" id="{66BEDF17-783E-A2A9-EA84-89E4510D81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9312" y="1529080"/>
              <a:ext cx="5961066" cy="3974043"/>
            </a:xfrm>
            <a:prstGeom prst="rect">
              <a:avLst/>
            </a:prstGeom>
          </p:spPr>
        </p:pic>
        <p:sp>
          <p:nvSpPr>
            <p:cNvPr id="9" name="TextBox 8">
              <a:extLst>
                <a:ext uri="{FF2B5EF4-FFF2-40B4-BE49-F238E27FC236}">
                  <a16:creationId xmlns:a16="http://schemas.microsoft.com/office/drawing/2014/main" id="{5E1DFCB7-0CD5-A890-784C-DEDB0D5C2CB0}"/>
                </a:ext>
              </a:extLst>
            </p:cNvPr>
            <p:cNvSpPr txBox="1"/>
            <p:nvPr/>
          </p:nvSpPr>
          <p:spPr>
            <a:xfrm>
              <a:off x="9141940" y="5696544"/>
              <a:ext cx="2818438" cy="256086"/>
            </a:xfrm>
            <a:prstGeom prst="rect">
              <a:avLst/>
            </a:prstGeom>
            <a:noFill/>
          </p:spPr>
          <p:txBody>
            <a:bodyPr wrap="square" rtlCol="0">
              <a:spAutoFit/>
            </a:bodyPr>
            <a:lstStyle/>
            <a:p>
              <a:pPr algn="r">
                <a:lnSpc>
                  <a:spcPct val="90000"/>
                </a:lnSpc>
              </a:pPr>
              <a:r>
                <a:rPr lang="en-GB" sz="1000" i="1" dirty="0">
                  <a:latin typeface="Aptos" panose="020B0004020202020204" pitchFamily="34" charset="0"/>
                  <a:ea typeface="Tahoma" panose="020B0604030504040204" pitchFamily="34" charset="0"/>
                  <a:cs typeface="Tahoma" panose="020B0604030504040204" pitchFamily="34" charset="0"/>
                </a:rPr>
                <a:t>Photo by </a:t>
              </a:r>
              <a:r>
                <a:rPr lang="en-GB" sz="1000" i="1" dirty="0">
                  <a:latin typeface="Aptos" panose="020B0004020202020204" pitchFamily="34" charset="0"/>
                  <a:ea typeface="Tahoma" panose="020B0604030504040204" pitchFamily="34" charset="0"/>
                  <a:cs typeface="Tahoma" panose="020B0604030504040204" pitchFamily="34" charset="0"/>
                  <a:hlinkClick r:id="rId3"/>
                </a:rPr>
                <a:t>Joshua </a:t>
              </a:r>
              <a:r>
                <a:rPr lang="en-GB" sz="1000" i="1" dirty="0" err="1">
                  <a:latin typeface="Aptos" panose="020B0004020202020204" pitchFamily="34" charset="0"/>
                  <a:ea typeface="Tahoma" panose="020B0604030504040204" pitchFamily="34" charset="0"/>
                  <a:cs typeface="Tahoma" panose="020B0604030504040204" pitchFamily="34" charset="0"/>
                  <a:hlinkClick r:id="rId3"/>
                </a:rPr>
                <a:t>Hoehne</a:t>
              </a:r>
              <a:r>
                <a:rPr lang="en-GB" sz="1000" i="1" dirty="0">
                  <a:latin typeface="Aptos" panose="020B0004020202020204" pitchFamily="34" charset="0"/>
                  <a:ea typeface="Tahoma" panose="020B0604030504040204" pitchFamily="34" charset="0"/>
                  <a:cs typeface="Tahoma" panose="020B0604030504040204" pitchFamily="34" charset="0"/>
                  <a:hlinkClick r:id="rId3"/>
                </a:rPr>
                <a:t> on </a:t>
              </a:r>
              <a:r>
                <a:rPr lang="en-GB" sz="1000" i="1" dirty="0" err="1">
                  <a:latin typeface="Aptos" panose="020B0004020202020204" pitchFamily="34" charset="0"/>
                  <a:ea typeface="Tahoma" panose="020B0604030504040204" pitchFamily="34" charset="0"/>
                  <a:cs typeface="Tahoma" panose="020B0604030504040204" pitchFamily="34" charset="0"/>
                  <a:hlinkClick r:id="rId3"/>
                </a:rPr>
                <a:t>Unsplash</a:t>
              </a:r>
              <a:r>
                <a:rPr lang="en-GB" sz="1000" i="1" dirty="0">
                  <a:latin typeface="Tahoma" panose="020B0604030504040204" pitchFamily="34" charset="0"/>
                  <a:ea typeface="Tahoma" panose="020B0604030504040204" pitchFamily="34" charset="0"/>
                  <a:cs typeface="Tahoma" panose="020B0604030504040204" pitchFamily="34" charset="0"/>
                </a:rPr>
                <a:t>.</a:t>
              </a:r>
            </a:p>
          </p:txBody>
        </p:sp>
      </p:grpSp>
      <p:sp>
        <p:nvSpPr>
          <p:cNvPr id="4" name="Text Placeholder 5">
            <a:extLst>
              <a:ext uri="{FF2B5EF4-FFF2-40B4-BE49-F238E27FC236}">
                <a16:creationId xmlns:a16="http://schemas.microsoft.com/office/drawing/2014/main" id="{7CBA644C-F507-7B58-BCAB-323FEF45A81A}"/>
              </a:ext>
            </a:extLst>
          </p:cNvPr>
          <p:cNvSpPr txBox="1">
            <a:spLocks/>
          </p:cNvSpPr>
          <p:nvPr/>
        </p:nvSpPr>
        <p:spPr>
          <a:xfrm>
            <a:off x="174171" y="76201"/>
            <a:ext cx="6395358" cy="6542313"/>
          </a:xfrm>
          <a:prstGeom prst="rect">
            <a:avLst/>
          </a:prstGeom>
        </p:spPr>
        <p:txBody>
          <a:bodyPr>
            <a:normAutofit fontScale="92500" lnSpcReduction="10000"/>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GB" sz="1600" dirty="0">
                <a:latin typeface="Aptos" panose="020B0004020202020204" pitchFamily="34" charset="0"/>
                <a:ea typeface="Tahoma" panose="020B0604030504040204" pitchFamily="34" charset="0"/>
                <a:cs typeface="Tahoma" panose="020B0604030504040204" pitchFamily="34" charset="0"/>
              </a:rPr>
              <a:t>Commercial financing instruments increase the state’s debt risks in a number of ways: </a:t>
            </a:r>
            <a:br>
              <a:rPr lang="en-GB" sz="1600" dirty="0">
                <a:latin typeface="Aptos" panose="020B0004020202020204" pitchFamily="34" charset="0"/>
                <a:ea typeface="Tahoma" panose="020B0604030504040204" pitchFamily="34" charset="0"/>
                <a:cs typeface="Tahoma" panose="020B0604030504040204" pitchFamily="34" charset="0"/>
              </a:rPr>
            </a:br>
            <a:br>
              <a:rPr lang="en-GB" sz="1600" dirty="0">
                <a:latin typeface="Aptos" panose="020B0004020202020204" pitchFamily="34" charset="0"/>
                <a:ea typeface="Tahoma" panose="020B0604030504040204" pitchFamily="34" charset="0"/>
                <a:cs typeface="Tahoma" panose="020B0604030504040204" pitchFamily="34" charset="0"/>
              </a:rPr>
            </a:br>
            <a:r>
              <a:rPr lang="en-GB" sz="1600" dirty="0">
                <a:latin typeface="Aptos" panose="020B0004020202020204" pitchFamily="34" charset="0"/>
                <a:ea typeface="Tahoma" panose="020B0604030504040204" pitchFamily="34" charset="0"/>
                <a:cs typeface="Tahoma" panose="020B0604030504040204" pitchFamily="34" charset="0"/>
              </a:rPr>
              <a:t>(1) they form </a:t>
            </a:r>
            <a:r>
              <a:rPr lang="en-GB" sz="1600" b="1" dirty="0">
                <a:latin typeface="Aptos" panose="020B0004020202020204" pitchFamily="34" charset="0"/>
                <a:ea typeface="Tahoma" panose="020B0604030504040204" pitchFamily="34" charset="0"/>
                <a:cs typeface="Tahoma" panose="020B0604030504040204" pitchFamily="34" charset="0"/>
              </a:rPr>
              <a:t>contingent liabilities </a:t>
            </a:r>
            <a:r>
              <a:rPr lang="en-GB" sz="1600" dirty="0">
                <a:latin typeface="Aptos" panose="020B0004020202020204" pitchFamily="34" charset="0"/>
                <a:ea typeface="Tahoma" panose="020B0604030504040204" pitchFamily="34" charset="0"/>
                <a:cs typeface="Tahoma" panose="020B0604030504040204" pitchFamily="34" charset="0"/>
              </a:rPr>
              <a:t>on the state if backed by state guarantees or funded through blended finance instruments;</a:t>
            </a:r>
            <a:br>
              <a:rPr lang="en-GB" sz="1600" dirty="0">
                <a:latin typeface="Aptos" panose="020B0004020202020204" pitchFamily="34" charset="0"/>
                <a:ea typeface="Tahoma" panose="020B0604030504040204" pitchFamily="34" charset="0"/>
                <a:cs typeface="Tahoma" panose="020B0604030504040204" pitchFamily="34" charset="0"/>
              </a:rPr>
            </a:br>
            <a:br>
              <a:rPr lang="en-GB" sz="1600" dirty="0">
                <a:latin typeface="Aptos" panose="020B0004020202020204" pitchFamily="34" charset="0"/>
                <a:ea typeface="Tahoma" panose="020B0604030504040204" pitchFamily="34" charset="0"/>
                <a:cs typeface="Tahoma" panose="020B0604030504040204" pitchFamily="34" charset="0"/>
              </a:rPr>
            </a:br>
            <a:r>
              <a:rPr lang="en-GB" sz="1600" dirty="0">
                <a:latin typeface="Aptos" panose="020B0004020202020204" pitchFamily="34" charset="0"/>
                <a:ea typeface="Tahoma" panose="020B0604030504040204" pitchFamily="34" charset="0"/>
                <a:cs typeface="Tahoma" panose="020B0604030504040204" pitchFamily="34" charset="0"/>
              </a:rPr>
              <a:t>(2) the </a:t>
            </a:r>
            <a:r>
              <a:rPr lang="en-GB" sz="1600" b="1" dirty="0">
                <a:latin typeface="Aptos" panose="020B0004020202020204" pitchFamily="34" charset="0"/>
                <a:ea typeface="Tahoma" panose="020B0604030504040204" pitchFamily="34" charset="0"/>
                <a:cs typeface="Tahoma" panose="020B0604030504040204" pitchFamily="34" charset="0"/>
              </a:rPr>
              <a:t>contractual terms</a:t>
            </a:r>
            <a:r>
              <a:rPr lang="en-GB" sz="1600" dirty="0">
                <a:latin typeface="Aptos" panose="020B0004020202020204" pitchFamily="34" charset="0"/>
                <a:ea typeface="Tahoma" panose="020B0604030504040204" pitchFamily="34" charset="0"/>
                <a:cs typeface="Tahoma" panose="020B0604030504040204" pitchFamily="34" charset="0"/>
              </a:rPr>
              <a:t> of these arrangements may stipulate high financial exit costs for state parties</a:t>
            </a:r>
            <a:br>
              <a:rPr lang="en-GB" sz="1600" dirty="0">
                <a:latin typeface="Aptos" panose="020B0004020202020204" pitchFamily="34" charset="0"/>
                <a:ea typeface="Tahoma" panose="020B0604030504040204" pitchFamily="34" charset="0"/>
                <a:cs typeface="Tahoma" panose="020B0604030504040204" pitchFamily="34" charset="0"/>
              </a:rPr>
            </a:br>
            <a:br>
              <a:rPr lang="en-GB" sz="1600" dirty="0">
                <a:latin typeface="Aptos" panose="020B0004020202020204" pitchFamily="34" charset="0"/>
                <a:ea typeface="Tahoma" panose="020B0604030504040204" pitchFamily="34" charset="0"/>
                <a:cs typeface="Tahoma" panose="020B0604030504040204" pitchFamily="34" charset="0"/>
              </a:rPr>
            </a:br>
            <a:r>
              <a:rPr lang="en-GB" sz="1600" dirty="0">
                <a:latin typeface="Aptos" panose="020B0004020202020204" pitchFamily="34" charset="0"/>
                <a:ea typeface="Tahoma" panose="020B0604030504040204" pitchFamily="34" charset="0"/>
                <a:cs typeface="Tahoma" panose="020B0604030504040204" pitchFamily="34" charset="0"/>
              </a:rPr>
              <a:t>(3) they </a:t>
            </a:r>
            <a:r>
              <a:rPr lang="en-GB" sz="1600" b="1" dirty="0">
                <a:latin typeface="Aptos" panose="020B0004020202020204" pitchFamily="34" charset="0"/>
                <a:ea typeface="Tahoma" panose="020B0604030504040204" pitchFamily="34" charset="0"/>
                <a:cs typeface="Tahoma" panose="020B0604030504040204" pitchFamily="34" charset="0"/>
              </a:rPr>
              <a:t>heighten the state’s exposure to volatility in international financial markets</a:t>
            </a:r>
            <a:r>
              <a:rPr lang="en-GB" sz="1600" dirty="0">
                <a:latin typeface="Aptos" panose="020B0004020202020204" pitchFamily="34" charset="0"/>
                <a:ea typeface="Tahoma" panose="020B0604030504040204" pitchFamily="34" charset="0"/>
                <a:cs typeface="Tahoma" panose="020B0604030504040204" pitchFamily="34" charset="0"/>
              </a:rPr>
              <a:t>. </a:t>
            </a:r>
          </a:p>
          <a:p>
            <a:pPr>
              <a:spcBef>
                <a:spcPts val="1800"/>
              </a:spcBef>
            </a:pPr>
            <a:r>
              <a:rPr lang="en-GB" sz="1600" dirty="0">
                <a:latin typeface="Aptos" panose="020B0004020202020204" pitchFamily="34" charset="0"/>
                <a:ea typeface="Tahoma" panose="020B0604030504040204" pitchFamily="34" charset="0"/>
                <a:cs typeface="Tahoma" panose="020B0604030504040204" pitchFamily="34" charset="0"/>
              </a:rPr>
              <a:t>Without systemic reform of the current international financial architecture, including changes to the fragmented sovereign debt regime, reliance on private finance and bond finance in particular, creates significant legal and regulatory risks on top of financial risks which can risk the viability of JETP projects and programmes</a:t>
            </a:r>
          </a:p>
          <a:p>
            <a:pPr>
              <a:spcBef>
                <a:spcPts val="1800"/>
              </a:spcBef>
            </a:pPr>
            <a:r>
              <a:rPr lang="en-GB" sz="1600" dirty="0">
                <a:latin typeface="Aptos" panose="020B0004020202020204" pitchFamily="34" charset="0"/>
                <a:ea typeface="Tahoma" panose="020B0604030504040204" pitchFamily="34" charset="0"/>
                <a:cs typeface="Tahoma" panose="020B0604030504040204" pitchFamily="34" charset="0"/>
              </a:rPr>
              <a:t>An increased dependence on external private investors governed by regulatory frameworks (including corporate governance or financial conduct rules) in external jurisdictions mean that failures of regulation in these external jurisdictions (such as banking supervisory failures in the investors’ home state) may create contagion and spill-over impacts on investments located in developing countries. </a:t>
            </a:r>
          </a:p>
          <a:p>
            <a:pPr>
              <a:spcBef>
                <a:spcPts val="1800"/>
              </a:spcBef>
            </a:pPr>
            <a:r>
              <a:rPr lang="en-GB" sz="1600" dirty="0">
                <a:latin typeface="Aptos" panose="020B0004020202020204" pitchFamily="34" charset="0"/>
                <a:ea typeface="Tahoma" panose="020B0604030504040204" pitchFamily="34" charset="0"/>
                <a:cs typeface="Tahoma" panose="020B0604030504040204" pitchFamily="34" charset="0"/>
              </a:rPr>
              <a:t>Changes in the regulatory system in developed countries (such as pension fund, securities or capital requirements regulations) may also impact on investor behaviour and the value and security of investments abroad</a:t>
            </a:r>
          </a:p>
          <a:p>
            <a:pPr marL="342900" indent="-342900">
              <a:spcBef>
                <a:spcPts val="1800"/>
              </a:spcBef>
              <a:buFont typeface="+mj-lt"/>
              <a:buAutoNum type="arabicPeriod"/>
            </a:pPr>
            <a:endParaRPr lang="en-GB"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2097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6F329BF-D15D-3583-C77D-0EE485B1EA90}"/>
            </a:ext>
          </a:extLst>
        </p:cNvPr>
        <p:cNvGrpSpPr/>
        <p:nvPr/>
      </p:nvGrpSpPr>
      <p:grpSpPr>
        <a:xfrm>
          <a:off x="0" y="0"/>
          <a:ext cx="0" cy="0"/>
          <a:chOff x="0" y="0"/>
          <a:chExt cx="0" cy="0"/>
        </a:xfrm>
      </p:grpSpPr>
      <p:pic>
        <p:nvPicPr>
          <p:cNvPr id="31" name="Picture 30">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33" name="Ink 3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33" name="Ink 3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4"/>
              <a:stretch>
                <a:fillRect/>
              </a:stretch>
            </p:blipFill>
            <p:spPr>
              <a:xfrm>
                <a:off x="12481710" y="6333652"/>
                <a:ext cx="18000" cy="18000"/>
              </a:xfrm>
              <a:prstGeom prst="rect">
                <a:avLst/>
              </a:prstGeom>
            </p:spPr>
          </p:pic>
        </mc:Fallback>
      </mc:AlternateContent>
      <p:sp useBgFill="1">
        <p:nvSpPr>
          <p:cNvPr id="35" name="Rectangle 34">
            <a:extLst>
              <a:ext uri="{FF2B5EF4-FFF2-40B4-BE49-F238E27FC236}">
                <a16:creationId xmlns:a16="http://schemas.microsoft.com/office/drawing/2014/main" id="{9CBA58E7-9A9C-4C81-A025-88F5595B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BAD1FD00-072F-41B1-A5C3-D9E51FFF2F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0768629" cy="1978172"/>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560151 w 10768629"/>
              <a:gd name="connsiteY167" fmla="*/ 1963609 h 1978172"/>
              <a:gd name="connsiteX168" fmla="*/ 2367221 w 10768629"/>
              <a:gd name="connsiteY168" fmla="*/ 1971884 h 1978172"/>
              <a:gd name="connsiteX169" fmla="*/ 2272130 w 10768629"/>
              <a:gd name="connsiteY169" fmla="*/ 1961162 h 1978172"/>
              <a:gd name="connsiteX170" fmla="*/ 2189404 w 10768629"/>
              <a:gd name="connsiteY170" fmla="*/ 1978172 h 1978172"/>
              <a:gd name="connsiteX171" fmla="*/ 2077704 w 10768629"/>
              <a:gd name="connsiteY171" fmla="*/ 1965002 h 1978172"/>
              <a:gd name="connsiteX172" fmla="*/ 1967996 w 10768629"/>
              <a:gd name="connsiteY172" fmla="*/ 1953187 h 1978172"/>
              <a:gd name="connsiteX173" fmla="*/ 1855805 w 10768629"/>
              <a:gd name="connsiteY173" fmla="*/ 1926082 h 1978172"/>
              <a:gd name="connsiteX174" fmla="*/ 1790957 w 10768629"/>
              <a:gd name="connsiteY174" fmla="*/ 1919460 h 1978172"/>
              <a:gd name="connsiteX175" fmla="*/ 1613978 w 10768629"/>
              <a:gd name="connsiteY175" fmla="*/ 1891581 h 1978172"/>
              <a:gd name="connsiteX176" fmla="*/ 1436831 w 10768629"/>
              <a:gd name="connsiteY176" fmla="*/ 1856201 h 1978172"/>
              <a:gd name="connsiteX177" fmla="*/ 1332568 w 10768629"/>
              <a:gd name="connsiteY177" fmla="*/ 1793149 h 1978172"/>
              <a:gd name="connsiteX178" fmla="*/ 1186881 w 10768629"/>
              <a:gd name="connsiteY178" fmla="*/ 1768613 h 1978172"/>
              <a:gd name="connsiteX179" fmla="*/ 1162595 w 10768629"/>
              <a:gd name="connsiteY179" fmla="*/ 1758337 h 1978172"/>
              <a:gd name="connsiteX180" fmla="*/ 1128523 w 10768629"/>
              <a:gd name="connsiteY180" fmla="*/ 1763621 h 1978172"/>
              <a:gd name="connsiteX181" fmla="*/ 991903 w 10768629"/>
              <a:gd name="connsiteY181" fmla="*/ 1786741 h 1978172"/>
              <a:gd name="connsiteX182" fmla="*/ 883960 w 10768629"/>
              <a:gd name="connsiteY182" fmla="*/ 1822386 h 1978172"/>
              <a:gd name="connsiteX183" fmla="*/ 766531 w 10768629"/>
              <a:gd name="connsiteY183" fmla="*/ 1805053 h 1978172"/>
              <a:gd name="connsiteX184" fmla="*/ 669779 w 10768629"/>
              <a:gd name="connsiteY184" fmla="*/ 1800537 h 1978172"/>
              <a:gd name="connsiteX185" fmla="*/ 523898 w 10768629"/>
              <a:gd name="connsiteY185" fmla="*/ 1811085 h 1978172"/>
              <a:gd name="connsiteX186" fmla="*/ 360251 w 10768629"/>
              <a:gd name="connsiteY186" fmla="*/ 1830735 h 1978172"/>
              <a:gd name="connsiteX187" fmla="*/ 255207 w 10768629"/>
              <a:gd name="connsiteY187" fmla="*/ 1818275 h 1978172"/>
              <a:gd name="connsiteX188" fmla="*/ 101803 w 10768629"/>
              <a:gd name="connsiteY188" fmla="*/ 1870647 h 1978172"/>
              <a:gd name="connsiteX189" fmla="*/ 25397 w 10768629"/>
              <a:gd name="connsiteY189" fmla="*/ 1888443 h 1978172"/>
              <a:gd name="connsiteX190" fmla="*/ 2370 w 10768629"/>
              <a:gd name="connsiteY190" fmla="*/ 1878311 h 1978172"/>
              <a:gd name="connsiteX191" fmla="*/ 0 w 10768629"/>
              <a:gd name="connsiteY191" fmla="*/ 1878785 h 1978172"/>
              <a:gd name="connsiteX192" fmla="*/ 0 w 10768629"/>
              <a:gd name="connsiteY192"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31503 w 10768629"/>
              <a:gd name="connsiteY166" fmla="*/ 1931749 h 1978172"/>
              <a:gd name="connsiteX167" fmla="*/ 2560151 w 10768629"/>
              <a:gd name="connsiteY167" fmla="*/ 1963609 h 1978172"/>
              <a:gd name="connsiteX168" fmla="*/ 2367221 w 10768629"/>
              <a:gd name="connsiteY168" fmla="*/ 1971884 h 1978172"/>
              <a:gd name="connsiteX169" fmla="*/ 2272130 w 10768629"/>
              <a:gd name="connsiteY169" fmla="*/ 1961162 h 1978172"/>
              <a:gd name="connsiteX170" fmla="*/ 2189404 w 10768629"/>
              <a:gd name="connsiteY170" fmla="*/ 1978172 h 1978172"/>
              <a:gd name="connsiteX171" fmla="*/ 2077704 w 10768629"/>
              <a:gd name="connsiteY171" fmla="*/ 1965002 h 1978172"/>
              <a:gd name="connsiteX172" fmla="*/ 1967996 w 10768629"/>
              <a:gd name="connsiteY172" fmla="*/ 1953187 h 1978172"/>
              <a:gd name="connsiteX173" fmla="*/ 1855805 w 10768629"/>
              <a:gd name="connsiteY173" fmla="*/ 1926082 h 1978172"/>
              <a:gd name="connsiteX174" fmla="*/ 1790957 w 10768629"/>
              <a:gd name="connsiteY174" fmla="*/ 1919460 h 1978172"/>
              <a:gd name="connsiteX175" fmla="*/ 1613978 w 10768629"/>
              <a:gd name="connsiteY175" fmla="*/ 1891581 h 1978172"/>
              <a:gd name="connsiteX176" fmla="*/ 1436831 w 10768629"/>
              <a:gd name="connsiteY176" fmla="*/ 1856201 h 1978172"/>
              <a:gd name="connsiteX177" fmla="*/ 1332568 w 10768629"/>
              <a:gd name="connsiteY177" fmla="*/ 1793149 h 1978172"/>
              <a:gd name="connsiteX178" fmla="*/ 1186881 w 10768629"/>
              <a:gd name="connsiteY178" fmla="*/ 1768613 h 1978172"/>
              <a:gd name="connsiteX179" fmla="*/ 1162595 w 10768629"/>
              <a:gd name="connsiteY179" fmla="*/ 1758337 h 1978172"/>
              <a:gd name="connsiteX180" fmla="*/ 1128523 w 10768629"/>
              <a:gd name="connsiteY180" fmla="*/ 1763621 h 1978172"/>
              <a:gd name="connsiteX181" fmla="*/ 991903 w 10768629"/>
              <a:gd name="connsiteY181" fmla="*/ 1786741 h 1978172"/>
              <a:gd name="connsiteX182" fmla="*/ 883960 w 10768629"/>
              <a:gd name="connsiteY182" fmla="*/ 1822386 h 1978172"/>
              <a:gd name="connsiteX183" fmla="*/ 766531 w 10768629"/>
              <a:gd name="connsiteY183" fmla="*/ 1805053 h 1978172"/>
              <a:gd name="connsiteX184" fmla="*/ 669779 w 10768629"/>
              <a:gd name="connsiteY184" fmla="*/ 1800537 h 1978172"/>
              <a:gd name="connsiteX185" fmla="*/ 523898 w 10768629"/>
              <a:gd name="connsiteY185" fmla="*/ 1811085 h 1978172"/>
              <a:gd name="connsiteX186" fmla="*/ 360251 w 10768629"/>
              <a:gd name="connsiteY186" fmla="*/ 1830735 h 1978172"/>
              <a:gd name="connsiteX187" fmla="*/ 255207 w 10768629"/>
              <a:gd name="connsiteY187" fmla="*/ 1818275 h 1978172"/>
              <a:gd name="connsiteX188" fmla="*/ 101803 w 10768629"/>
              <a:gd name="connsiteY188" fmla="*/ 1870647 h 1978172"/>
              <a:gd name="connsiteX189" fmla="*/ 25397 w 10768629"/>
              <a:gd name="connsiteY189" fmla="*/ 1888443 h 1978172"/>
              <a:gd name="connsiteX190" fmla="*/ 2370 w 10768629"/>
              <a:gd name="connsiteY190" fmla="*/ 1878311 h 1978172"/>
              <a:gd name="connsiteX191" fmla="*/ 0 w 10768629"/>
              <a:gd name="connsiteY191" fmla="*/ 1878785 h 1978172"/>
              <a:gd name="connsiteX192" fmla="*/ 0 w 10768629"/>
              <a:gd name="connsiteY192"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91363 w 10768629"/>
              <a:gd name="connsiteY163" fmla="*/ 1929171 h 1978172"/>
              <a:gd name="connsiteX164" fmla="*/ 3038835 w 10768629"/>
              <a:gd name="connsiteY164" fmla="*/ 1920210 h 1978172"/>
              <a:gd name="connsiteX165" fmla="*/ 2897201 w 10768629"/>
              <a:gd name="connsiteY165" fmla="*/ 1926772 h 1978172"/>
              <a:gd name="connsiteX166" fmla="*/ 2731503 w 10768629"/>
              <a:gd name="connsiteY166" fmla="*/ 1931749 h 1978172"/>
              <a:gd name="connsiteX167" fmla="*/ 2560151 w 10768629"/>
              <a:gd name="connsiteY167" fmla="*/ 1963609 h 1978172"/>
              <a:gd name="connsiteX168" fmla="*/ 2367221 w 10768629"/>
              <a:gd name="connsiteY168" fmla="*/ 1971884 h 1978172"/>
              <a:gd name="connsiteX169" fmla="*/ 2272130 w 10768629"/>
              <a:gd name="connsiteY169" fmla="*/ 1961162 h 1978172"/>
              <a:gd name="connsiteX170" fmla="*/ 2189404 w 10768629"/>
              <a:gd name="connsiteY170" fmla="*/ 1978172 h 1978172"/>
              <a:gd name="connsiteX171" fmla="*/ 2077704 w 10768629"/>
              <a:gd name="connsiteY171" fmla="*/ 1965002 h 1978172"/>
              <a:gd name="connsiteX172" fmla="*/ 1967996 w 10768629"/>
              <a:gd name="connsiteY172" fmla="*/ 1953187 h 1978172"/>
              <a:gd name="connsiteX173" fmla="*/ 1855805 w 10768629"/>
              <a:gd name="connsiteY173" fmla="*/ 1926082 h 1978172"/>
              <a:gd name="connsiteX174" fmla="*/ 1790957 w 10768629"/>
              <a:gd name="connsiteY174" fmla="*/ 1919460 h 1978172"/>
              <a:gd name="connsiteX175" fmla="*/ 1613978 w 10768629"/>
              <a:gd name="connsiteY175" fmla="*/ 1891581 h 1978172"/>
              <a:gd name="connsiteX176" fmla="*/ 1436831 w 10768629"/>
              <a:gd name="connsiteY176" fmla="*/ 1856201 h 1978172"/>
              <a:gd name="connsiteX177" fmla="*/ 1332568 w 10768629"/>
              <a:gd name="connsiteY177" fmla="*/ 1793149 h 1978172"/>
              <a:gd name="connsiteX178" fmla="*/ 1186881 w 10768629"/>
              <a:gd name="connsiteY178" fmla="*/ 1768613 h 1978172"/>
              <a:gd name="connsiteX179" fmla="*/ 1162595 w 10768629"/>
              <a:gd name="connsiteY179" fmla="*/ 1758337 h 1978172"/>
              <a:gd name="connsiteX180" fmla="*/ 1128523 w 10768629"/>
              <a:gd name="connsiteY180" fmla="*/ 1763621 h 1978172"/>
              <a:gd name="connsiteX181" fmla="*/ 991903 w 10768629"/>
              <a:gd name="connsiteY181" fmla="*/ 1786741 h 1978172"/>
              <a:gd name="connsiteX182" fmla="*/ 883960 w 10768629"/>
              <a:gd name="connsiteY182" fmla="*/ 1822386 h 1978172"/>
              <a:gd name="connsiteX183" fmla="*/ 766531 w 10768629"/>
              <a:gd name="connsiteY183" fmla="*/ 1805053 h 1978172"/>
              <a:gd name="connsiteX184" fmla="*/ 669779 w 10768629"/>
              <a:gd name="connsiteY184" fmla="*/ 1800537 h 1978172"/>
              <a:gd name="connsiteX185" fmla="*/ 523898 w 10768629"/>
              <a:gd name="connsiteY185" fmla="*/ 1811085 h 1978172"/>
              <a:gd name="connsiteX186" fmla="*/ 360251 w 10768629"/>
              <a:gd name="connsiteY186" fmla="*/ 1830735 h 1978172"/>
              <a:gd name="connsiteX187" fmla="*/ 255207 w 10768629"/>
              <a:gd name="connsiteY187" fmla="*/ 1818275 h 1978172"/>
              <a:gd name="connsiteX188" fmla="*/ 101803 w 10768629"/>
              <a:gd name="connsiteY188" fmla="*/ 1870647 h 1978172"/>
              <a:gd name="connsiteX189" fmla="*/ 25397 w 10768629"/>
              <a:gd name="connsiteY189" fmla="*/ 1888443 h 1978172"/>
              <a:gd name="connsiteX190" fmla="*/ 2370 w 10768629"/>
              <a:gd name="connsiteY190" fmla="*/ 1878311 h 1978172"/>
              <a:gd name="connsiteX191" fmla="*/ 0 w 10768629"/>
              <a:gd name="connsiteY191" fmla="*/ 1878785 h 1978172"/>
              <a:gd name="connsiteX192" fmla="*/ 0 w 10768629"/>
              <a:gd name="connsiteY192"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28929 w 10768629"/>
              <a:gd name="connsiteY162" fmla="*/ 1938226 h 1978172"/>
              <a:gd name="connsiteX163" fmla="*/ 3091363 w 10768629"/>
              <a:gd name="connsiteY163" fmla="*/ 1929171 h 1978172"/>
              <a:gd name="connsiteX164" fmla="*/ 3038835 w 10768629"/>
              <a:gd name="connsiteY164" fmla="*/ 1920210 h 1978172"/>
              <a:gd name="connsiteX165" fmla="*/ 2897201 w 10768629"/>
              <a:gd name="connsiteY165" fmla="*/ 1926772 h 1978172"/>
              <a:gd name="connsiteX166" fmla="*/ 2731503 w 10768629"/>
              <a:gd name="connsiteY166" fmla="*/ 1931749 h 1978172"/>
              <a:gd name="connsiteX167" fmla="*/ 2560151 w 10768629"/>
              <a:gd name="connsiteY167" fmla="*/ 1963609 h 1978172"/>
              <a:gd name="connsiteX168" fmla="*/ 2367221 w 10768629"/>
              <a:gd name="connsiteY168" fmla="*/ 1971884 h 1978172"/>
              <a:gd name="connsiteX169" fmla="*/ 2272130 w 10768629"/>
              <a:gd name="connsiteY169" fmla="*/ 1961162 h 1978172"/>
              <a:gd name="connsiteX170" fmla="*/ 2189404 w 10768629"/>
              <a:gd name="connsiteY170" fmla="*/ 1978172 h 1978172"/>
              <a:gd name="connsiteX171" fmla="*/ 2077704 w 10768629"/>
              <a:gd name="connsiteY171" fmla="*/ 1965002 h 1978172"/>
              <a:gd name="connsiteX172" fmla="*/ 1967996 w 10768629"/>
              <a:gd name="connsiteY172" fmla="*/ 1953187 h 1978172"/>
              <a:gd name="connsiteX173" fmla="*/ 1855805 w 10768629"/>
              <a:gd name="connsiteY173" fmla="*/ 1926082 h 1978172"/>
              <a:gd name="connsiteX174" fmla="*/ 1790957 w 10768629"/>
              <a:gd name="connsiteY174" fmla="*/ 1919460 h 1978172"/>
              <a:gd name="connsiteX175" fmla="*/ 1613978 w 10768629"/>
              <a:gd name="connsiteY175" fmla="*/ 1891581 h 1978172"/>
              <a:gd name="connsiteX176" fmla="*/ 1436831 w 10768629"/>
              <a:gd name="connsiteY176" fmla="*/ 1856201 h 1978172"/>
              <a:gd name="connsiteX177" fmla="*/ 1332568 w 10768629"/>
              <a:gd name="connsiteY177" fmla="*/ 1793149 h 1978172"/>
              <a:gd name="connsiteX178" fmla="*/ 1186881 w 10768629"/>
              <a:gd name="connsiteY178" fmla="*/ 1768613 h 1978172"/>
              <a:gd name="connsiteX179" fmla="*/ 1162595 w 10768629"/>
              <a:gd name="connsiteY179" fmla="*/ 1758337 h 1978172"/>
              <a:gd name="connsiteX180" fmla="*/ 1128523 w 10768629"/>
              <a:gd name="connsiteY180" fmla="*/ 1763621 h 1978172"/>
              <a:gd name="connsiteX181" fmla="*/ 991903 w 10768629"/>
              <a:gd name="connsiteY181" fmla="*/ 1786741 h 1978172"/>
              <a:gd name="connsiteX182" fmla="*/ 883960 w 10768629"/>
              <a:gd name="connsiteY182" fmla="*/ 1822386 h 1978172"/>
              <a:gd name="connsiteX183" fmla="*/ 766531 w 10768629"/>
              <a:gd name="connsiteY183" fmla="*/ 1805053 h 1978172"/>
              <a:gd name="connsiteX184" fmla="*/ 669779 w 10768629"/>
              <a:gd name="connsiteY184" fmla="*/ 1800537 h 1978172"/>
              <a:gd name="connsiteX185" fmla="*/ 523898 w 10768629"/>
              <a:gd name="connsiteY185" fmla="*/ 1811085 h 1978172"/>
              <a:gd name="connsiteX186" fmla="*/ 360251 w 10768629"/>
              <a:gd name="connsiteY186" fmla="*/ 1830735 h 1978172"/>
              <a:gd name="connsiteX187" fmla="*/ 255207 w 10768629"/>
              <a:gd name="connsiteY187" fmla="*/ 1818275 h 1978172"/>
              <a:gd name="connsiteX188" fmla="*/ 101803 w 10768629"/>
              <a:gd name="connsiteY188" fmla="*/ 1870647 h 1978172"/>
              <a:gd name="connsiteX189" fmla="*/ 25397 w 10768629"/>
              <a:gd name="connsiteY189" fmla="*/ 1888443 h 1978172"/>
              <a:gd name="connsiteX190" fmla="*/ 2370 w 10768629"/>
              <a:gd name="connsiteY190" fmla="*/ 1878311 h 1978172"/>
              <a:gd name="connsiteX191" fmla="*/ 0 w 10768629"/>
              <a:gd name="connsiteY191" fmla="*/ 1878785 h 1978172"/>
              <a:gd name="connsiteX192" fmla="*/ 0 w 10768629"/>
              <a:gd name="connsiteY192"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686411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28929 w 10768629"/>
              <a:gd name="connsiteY162" fmla="*/ 1938226 h 1978172"/>
              <a:gd name="connsiteX163" fmla="*/ 3091363 w 10768629"/>
              <a:gd name="connsiteY163" fmla="*/ 1929171 h 1978172"/>
              <a:gd name="connsiteX164" fmla="*/ 3038835 w 10768629"/>
              <a:gd name="connsiteY164" fmla="*/ 1920210 h 1978172"/>
              <a:gd name="connsiteX165" fmla="*/ 2897201 w 10768629"/>
              <a:gd name="connsiteY165" fmla="*/ 1926772 h 1978172"/>
              <a:gd name="connsiteX166" fmla="*/ 2731503 w 10768629"/>
              <a:gd name="connsiteY166" fmla="*/ 1931749 h 1978172"/>
              <a:gd name="connsiteX167" fmla="*/ 2560151 w 10768629"/>
              <a:gd name="connsiteY167" fmla="*/ 1963609 h 1978172"/>
              <a:gd name="connsiteX168" fmla="*/ 2367221 w 10768629"/>
              <a:gd name="connsiteY168" fmla="*/ 1971884 h 1978172"/>
              <a:gd name="connsiteX169" fmla="*/ 2272130 w 10768629"/>
              <a:gd name="connsiteY169" fmla="*/ 1961162 h 1978172"/>
              <a:gd name="connsiteX170" fmla="*/ 2189404 w 10768629"/>
              <a:gd name="connsiteY170" fmla="*/ 1978172 h 1978172"/>
              <a:gd name="connsiteX171" fmla="*/ 2077704 w 10768629"/>
              <a:gd name="connsiteY171" fmla="*/ 1965002 h 1978172"/>
              <a:gd name="connsiteX172" fmla="*/ 1967996 w 10768629"/>
              <a:gd name="connsiteY172" fmla="*/ 1953187 h 1978172"/>
              <a:gd name="connsiteX173" fmla="*/ 1855805 w 10768629"/>
              <a:gd name="connsiteY173" fmla="*/ 1926082 h 1978172"/>
              <a:gd name="connsiteX174" fmla="*/ 1790957 w 10768629"/>
              <a:gd name="connsiteY174" fmla="*/ 1919460 h 1978172"/>
              <a:gd name="connsiteX175" fmla="*/ 1613978 w 10768629"/>
              <a:gd name="connsiteY175" fmla="*/ 1891581 h 1978172"/>
              <a:gd name="connsiteX176" fmla="*/ 1436831 w 10768629"/>
              <a:gd name="connsiteY176" fmla="*/ 1856201 h 1978172"/>
              <a:gd name="connsiteX177" fmla="*/ 1332568 w 10768629"/>
              <a:gd name="connsiteY177" fmla="*/ 1793149 h 1978172"/>
              <a:gd name="connsiteX178" fmla="*/ 1186881 w 10768629"/>
              <a:gd name="connsiteY178" fmla="*/ 1768613 h 1978172"/>
              <a:gd name="connsiteX179" fmla="*/ 1162595 w 10768629"/>
              <a:gd name="connsiteY179" fmla="*/ 1758337 h 1978172"/>
              <a:gd name="connsiteX180" fmla="*/ 1128523 w 10768629"/>
              <a:gd name="connsiteY180" fmla="*/ 1763621 h 1978172"/>
              <a:gd name="connsiteX181" fmla="*/ 991903 w 10768629"/>
              <a:gd name="connsiteY181" fmla="*/ 1786741 h 1978172"/>
              <a:gd name="connsiteX182" fmla="*/ 883960 w 10768629"/>
              <a:gd name="connsiteY182" fmla="*/ 1822386 h 1978172"/>
              <a:gd name="connsiteX183" fmla="*/ 766531 w 10768629"/>
              <a:gd name="connsiteY183" fmla="*/ 1805053 h 1978172"/>
              <a:gd name="connsiteX184" fmla="*/ 669779 w 10768629"/>
              <a:gd name="connsiteY184" fmla="*/ 1800537 h 1978172"/>
              <a:gd name="connsiteX185" fmla="*/ 523898 w 10768629"/>
              <a:gd name="connsiteY185" fmla="*/ 1811085 h 1978172"/>
              <a:gd name="connsiteX186" fmla="*/ 360251 w 10768629"/>
              <a:gd name="connsiteY186" fmla="*/ 1830735 h 1978172"/>
              <a:gd name="connsiteX187" fmla="*/ 255207 w 10768629"/>
              <a:gd name="connsiteY187" fmla="*/ 1818275 h 1978172"/>
              <a:gd name="connsiteX188" fmla="*/ 101803 w 10768629"/>
              <a:gd name="connsiteY188" fmla="*/ 1870647 h 1978172"/>
              <a:gd name="connsiteX189" fmla="*/ 25397 w 10768629"/>
              <a:gd name="connsiteY189" fmla="*/ 1888443 h 1978172"/>
              <a:gd name="connsiteX190" fmla="*/ 2370 w 10768629"/>
              <a:gd name="connsiteY190" fmla="*/ 1878311 h 1978172"/>
              <a:gd name="connsiteX191" fmla="*/ 0 w 10768629"/>
              <a:gd name="connsiteY191" fmla="*/ 1878785 h 1978172"/>
              <a:gd name="connsiteX192" fmla="*/ 0 w 10768629"/>
              <a:gd name="connsiteY192"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2238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2238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2238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2238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2238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388466 w 10768629"/>
              <a:gd name="connsiteY141" fmla="*/ 1653195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388466 w 10768629"/>
              <a:gd name="connsiteY141" fmla="*/ 1653195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48487 w 10768629"/>
              <a:gd name="connsiteY140" fmla="*/ 1660781 h 1978172"/>
              <a:gd name="connsiteX141" fmla="*/ 5388466 w 10768629"/>
              <a:gd name="connsiteY141" fmla="*/ 1653195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48487 w 10768629"/>
              <a:gd name="connsiteY140" fmla="*/ 1660781 h 1978172"/>
              <a:gd name="connsiteX141" fmla="*/ 5388466 w 10768629"/>
              <a:gd name="connsiteY141" fmla="*/ 1653195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96112 w 10768629"/>
              <a:gd name="connsiteY140" fmla="*/ 1636968 h 1978172"/>
              <a:gd name="connsiteX141" fmla="*/ 5388466 w 10768629"/>
              <a:gd name="connsiteY141" fmla="*/ 1653195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96112 w 10768629"/>
              <a:gd name="connsiteY140" fmla="*/ 1636968 h 1978172"/>
              <a:gd name="connsiteX141" fmla="*/ 5388466 w 10768629"/>
              <a:gd name="connsiteY141" fmla="*/ 1653195 h 1978172"/>
              <a:gd name="connsiteX142" fmla="*/ 4945936 w 10768629"/>
              <a:gd name="connsiteY142" fmla="*/ 1713743 h 1978172"/>
              <a:gd name="connsiteX143" fmla="*/ 4851784 w 10768629"/>
              <a:gd name="connsiteY143" fmla="*/ 1726895 h 1978172"/>
              <a:gd name="connsiteX144" fmla="*/ 4789844 w 10768629"/>
              <a:gd name="connsiteY144" fmla="*/ 1730706 h 1978172"/>
              <a:gd name="connsiteX145" fmla="*/ 4686411 w 10768629"/>
              <a:gd name="connsiteY145" fmla="*/ 1771811 h 1978172"/>
              <a:gd name="connsiteX146" fmla="*/ 4568686 w 10768629"/>
              <a:gd name="connsiteY146" fmla="*/ 1786141 h 1978172"/>
              <a:gd name="connsiteX147" fmla="*/ 4418751 w 10768629"/>
              <a:gd name="connsiteY147" fmla="*/ 1796932 h 1978172"/>
              <a:gd name="connsiteX148" fmla="*/ 4378377 w 10768629"/>
              <a:gd name="connsiteY148" fmla="*/ 1815528 h 1978172"/>
              <a:gd name="connsiteX149" fmla="*/ 4320575 w 10768629"/>
              <a:gd name="connsiteY149" fmla="*/ 1832722 h 1978172"/>
              <a:gd name="connsiteX150" fmla="*/ 4220200 w 10768629"/>
              <a:gd name="connsiteY150" fmla="*/ 1873173 h 1978172"/>
              <a:gd name="connsiteX151" fmla="*/ 4105361 w 10768629"/>
              <a:gd name="connsiteY151" fmla="*/ 1894711 h 1978172"/>
              <a:gd name="connsiteX152" fmla="*/ 3973223 w 10768629"/>
              <a:gd name="connsiteY152" fmla="*/ 1881015 h 1978172"/>
              <a:gd name="connsiteX153" fmla="*/ 3900992 w 10768629"/>
              <a:gd name="connsiteY153" fmla="*/ 1880603 h 1978172"/>
              <a:gd name="connsiteX154" fmla="*/ 3662119 w 10768629"/>
              <a:gd name="connsiteY154" fmla="*/ 1876289 h 1978172"/>
              <a:gd name="connsiteX155" fmla="*/ 3496919 w 10768629"/>
              <a:gd name="connsiteY155" fmla="*/ 1873180 h 1978172"/>
              <a:gd name="connsiteX156" fmla="*/ 3449433 w 10768629"/>
              <a:gd name="connsiteY156" fmla="*/ 1889681 h 1978172"/>
              <a:gd name="connsiteX157" fmla="*/ 3369766 w 10768629"/>
              <a:gd name="connsiteY157" fmla="*/ 1916653 h 1978172"/>
              <a:gd name="connsiteX158" fmla="*/ 3290336 w 10768629"/>
              <a:gd name="connsiteY158" fmla="*/ 1925039 h 1978172"/>
              <a:gd name="connsiteX159" fmla="*/ 3224897 w 10768629"/>
              <a:gd name="connsiteY159" fmla="*/ 1943733 h 1978172"/>
              <a:gd name="connsiteX160" fmla="*/ 3161463 w 10768629"/>
              <a:gd name="connsiteY160" fmla="*/ 1946591 h 1978172"/>
              <a:gd name="connsiteX161" fmla="*/ 3128929 w 10768629"/>
              <a:gd name="connsiteY161" fmla="*/ 1938226 h 1978172"/>
              <a:gd name="connsiteX162" fmla="*/ 3091363 w 10768629"/>
              <a:gd name="connsiteY162" fmla="*/ 1929171 h 1978172"/>
              <a:gd name="connsiteX163" fmla="*/ 3038835 w 10768629"/>
              <a:gd name="connsiteY163" fmla="*/ 1920210 h 1978172"/>
              <a:gd name="connsiteX164" fmla="*/ 2897201 w 10768629"/>
              <a:gd name="connsiteY164" fmla="*/ 1926772 h 1978172"/>
              <a:gd name="connsiteX165" fmla="*/ 2731503 w 10768629"/>
              <a:gd name="connsiteY165" fmla="*/ 1931749 h 1978172"/>
              <a:gd name="connsiteX166" fmla="*/ 2560151 w 10768629"/>
              <a:gd name="connsiteY166" fmla="*/ 1963609 h 1978172"/>
              <a:gd name="connsiteX167" fmla="*/ 2367221 w 10768629"/>
              <a:gd name="connsiteY167" fmla="*/ 1971884 h 1978172"/>
              <a:gd name="connsiteX168" fmla="*/ 2272130 w 10768629"/>
              <a:gd name="connsiteY168" fmla="*/ 1961162 h 1978172"/>
              <a:gd name="connsiteX169" fmla="*/ 2189404 w 10768629"/>
              <a:gd name="connsiteY169" fmla="*/ 1978172 h 1978172"/>
              <a:gd name="connsiteX170" fmla="*/ 2077704 w 10768629"/>
              <a:gd name="connsiteY170" fmla="*/ 1965002 h 1978172"/>
              <a:gd name="connsiteX171" fmla="*/ 1967996 w 10768629"/>
              <a:gd name="connsiteY171" fmla="*/ 1953187 h 1978172"/>
              <a:gd name="connsiteX172" fmla="*/ 1855805 w 10768629"/>
              <a:gd name="connsiteY172" fmla="*/ 1926082 h 1978172"/>
              <a:gd name="connsiteX173" fmla="*/ 1790957 w 10768629"/>
              <a:gd name="connsiteY173" fmla="*/ 1919460 h 1978172"/>
              <a:gd name="connsiteX174" fmla="*/ 1613978 w 10768629"/>
              <a:gd name="connsiteY174" fmla="*/ 1891581 h 1978172"/>
              <a:gd name="connsiteX175" fmla="*/ 1436831 w 10768629"/>
              <a:gd name="connsiteY175" fmla="*/ 1856201 h 1978172"/>
              <a:gd name="connsiteX176" fmla="*/ 1332568 w 10768629"/>
              <a:gd name="connsiteY176" fmla="*/ 1793149 h 1978172"/>
              <a:gd name="connsiteX177" fmla="*/ 1186881 w 10768629"/>
              <a:gd name="connsiteY177" fmla="*/ 1768613 h 1978172"/>
              <a:gd name="connsiteX178" fmla="*/ 1162595 w 10768629"/>
              <a:gd name="connsiteY178" fmla="*/ 1758337 h 1978172"/>
              <a:gd name="connsiteX179" fmla="*/ 1128523 w 10768629"/>
              <a:gd name="connsiteY179" fmla="*/ 1763621 h 1978172"/>
              <a:gd name="connsiteX180" fmla="*/ 991903 w 10768629"/>
              <a:gd name="connsiteY180" fmla="*/ 1786741 h 1978172"/>
              <a:gd name="connsiteX181" fmla="*/ 883960 w 10768629"/>
              <a:gd name="connsiteY181" fmla="*/ 1803336 h 1978172"/>
              <a:gd name="connsiteX182" fmla="*/ 766531 w 10768629"/>
              <a:gd name="connsiteY182" fmla="*/ 1805053 h 1978172"/>
              <a:gd name="connsiteX183" fmla="*/ 669779 w 10768629"/>
              <a:gd name="connsiteY183" fmla="*/ 1800537 h 1978172"/>
              <a:gd name="connsiteX184" fmla="*/ 523898 w 10768629"/>
              <a:gd name="connsiteY184" fmla="*/ 1811085 h 1978172"/>
              <a:gd name="connsiteX185" fmla="*/ 360251 w 10768629"/>
              <a:gd name="connsiteY185" fmla="*/ 1830735 h 1978172"/>
              <a:gd name="connsiteX186" fmla="*/ 255207 w 10768629"/>
              <a:gd name="connsiteY186" fmla="*/ 1818275 h 1978172"/>
              <a:gd name="connsiteX187" fmla="*/ 101803 w 10768629"/>
              <a:gd name="connsiteY187" fmla="*/ 1870647 h 1978172"/>
              <a:gd name="connsiteX188" fmla="*/ 25397 w 10768629"/>
              <a:gd name="connsiteY188" fmla="*/ 1888443 h 1978172"/>
              <a:gd name="connsiteX189" fmla="*/ 2370 w 10768629"/>
              <a:gd name="connsiteY189" fmla="*/ 1878311 h 1978172"/>
              <a:gd name="connsiteX190" fmla="*/ 0 w 10768629"/>
              <a:gd name="connsiteY190" fmla="*/ 1878785 h 1978172"/>
              <a:gd name="connsiteX191" fmla="*/ 0 w 10768629"/>
              <a:gd name="connsiteY191"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36649" y="488969"/>
                  <a:pt x="9316893" y="491390"/>
                </a:cubicBezTo>
                <a:cubicBezTo>
                  <a:pt x="9298834" y="504511"/>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79948" y="576062"/>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407128" y="961344"/>
                </a:lnTo>
                <a:lnTo>
                  <a:pt x="8380548" y="987916"/>
                </a:lnTo>
                <a:lnTo>
                  <a:pt x="8379462" y="987106"/>
                </a:lnTo>
                <a:cubicBezTo>
                  <a:pt x="8376507" y="985864"/>
                  <a:pt x="8373362" y="986042"/>
                  <a:pt x="8369725" y="989186"/>
                </a:cubicBezTo>
                <a:cubicBezTo>
                  <a:pt x="8357221" y="990792"/>
                  <a:pt x="8319237" y="991089"/>
                  <a:pt x="8304438" y="996739"/>
                </a:cubicBezTo>
                <a:cubicBezTo>
                  <a:pt x="8297193" y="1005683"/>
                  <a:pt x="8289328" y="1014568"/>
                  <a:pt x="8280929" y="1023089"/>
                </a:cubicBezTo>
                <a:lnTo>
                  <a:pt x="8275760" y="1027772"/>
                </a:lnTo>
                <a:lnTo>
                  <a:pt x="8275478" y="1027605"/>
                </a:lnTo>
                <a:cubicBezTo>
                  <a:pt x="8273970" y="1028076"/>
                  <a:pt x="8272124" y="1029408"/>
                  <a:pt x="8269666"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43525" y="1179064"/>
                </a:lnTo>
                <a:lnTo>
                  <a:pt x="7685942" y="1233723"/>
                </a:lnTo>
                <a:lnTo>
                  <a:pt x="7586920" y="1261888"/>
                </a:lnTo>
                <a:cubicBezTo>
                  <a:pt x="7556723" y="1298911"/>
                  <a:pt x="7489186" y="1249860"/>
                  <a:pt x="7486100" y="1292563"/>
                </a:cubicBezTo>
                <a:cubicBezTo>
                  <a:pt x="7454875" y="1308356"/>
                  <a:pt x="7449202" y="1300366"/>
                  <a:pt x="7407190" y="1314737"/>
                </a:cubicBezTo>
                <a:cubicBezTo>
                  <a:pt x="7368386" y="1364011"/>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66262" y="1643128"/>
                  <a:pt x="5596112" y="1636968"/>
                </a:cubicBezTo>
                <a:cubicBezTo>
                  <a:pt x="5561981" y="1612826"/>
                  <a:pt x="5429171" y="1655721"/>
                  <a:pt x="5388466" y="1653195"/>
                </a:cubicBezTo>
                <a:cubicBezTo>
                  <a:pt x="5288041" y="1668530"/>
                  <a:pt x="5074771" y="1739921"/>
                  <a:pt x="4945936" y="1713743"/>
                </a:cubicBezTo>
                <a:cubicBezTo>
                  <a:pt x="4914142" y="1717597"/>
                  <a:pt x="4870655" y="1726609"/>
                  <a:pt x="4851784" y="1726895"/>
                </a:cubicBezTo>
                <a:lnTo>
                  <a:pt x="4789844" y="1730706"/>
                </a:lnTo>
                <a:lnTo>
                  <a:pt x="4686411" y="1771811"/>
                </a:lnTo>
                <a:cubicBezTo>
                  <a:pt x="4633697" y="1745585"/>
                  <a:pt x="4634134" y="1775931"/>
                  <a:pt x="4568686" y="1786141"/>
                </a:cubicBezTo>
                <a:cubicBezTo>
                  <a:pt x="4544667" y="1777910"/>
                  <a:pt x="4432547" y="1778168"/>
                  <a:pt x="4418751" y="1796932"/>
                </a:cubicBezTo>
                <a:cubicBezTo>
                  <a:pt x="4403360" y="1801488"/>
                  <a:pt x="4385278" y="1795746"/>
                  <a:pt x="4378377" y="1815528"/>
                </a:cubicBezTo>
                <a:cubicBezTo>
                  <a:pt x="4366870" y="1839461"/>
                  <a:pt x="4312575" y="1805339"/>
                  <a:pt x="4320575" y="1832722"/>
                </a:cubicBezTo>
                <a:cubicBezTo>
                  <a:pt x="4282030" y="1809397"/>
                  <a:pt x="4252210" y="1859755"/>
                  <a:pt x="4220200" y="1873173"/>
                </a:cubicBezTo>
                <a:cubicBezTo>
                  <a:pt x="4189784" y="1872580"/>
                  <a:pt x="4175475" y="1885756"/>
                  <a:pt x="4105361" y="1894711"/>
                </a:cubicBezTo>
                <a:cubicBezTo>
                  <a:pt x="4071894" y="1867524"/>
                  <a:pt x="4035294" y="1916372"/>
                  <a:pt x="3973223" y="1881015"/>
                </a:cubicBezTo>
                <a:cubicBezTo>
                  <a:pt x="3971330" y="1884974"/>
                  <a:pt x="3952843" y="1881390"/>
                  <a:pt x="3900992" y="1880603"/>
                </a:cubicBezTo>
                <a:cubicBezTo>
                  <a:pt x="3849141" y="1879815"/>
                  <a:pt x="3740259" y="1879432"/>
                  <a:pt x="3662119" y="1876289"/>
                </a:cubicBezTo>
                <a:cubicBezTo>
                  <a:pt x="3573420" y="1876991"/>
                  <a:pt x="3613412" y="1915150"/>
                  <a:pt x="3496919" y="1873180"/>
                </a:cubicBezTo>
                <a:cubicBezTo>
                  <a:pt x="3488062" y="1895719"/>
                  <a:pt x="3474293" y="1897950"/>
                  <a:pt x="3449433" y="1889681"/>
                </a:cubicBezTo>
                <a:cubicBezTo>
                  <a:pt x="3406553" y="1891629"/>
                  <a:pt x="3417350" y="1945453"/>
                  <a:pt x="3369766" y="1916653"/>
                </a:cubicBezTo>
                <a:cubicBezTo>
                  <a:pt x="3338805" y="1929531"/>
                  <a:pt x="3310151" y="1915620"/>
                  <a:pt x="3290336" y="1925039"/>
                </a:cubicBezTo>
                <a:lnTo>
                  <a:pt x="3224897" y="1943733"/>
                </a:lnTo>
                <a:cubicBezTo>
                  <a:pt x="3188693" y="1949271"/>
                  <a:pt x="3178540" y="1909145"/>
                  <a:pt x="3161463" y="1946591"/>
                </a:cubicBezTo>
                <a:lnTo>
                  <a:pt x="3128929" y="1938226"/>
                </a:lnTo>
                <a:lnTo>
                  <a:pt x="3091363" y="1929171"/>
                </a:lnTo>
                <a:cubicBezTo>
                  <a:pt x="3071584" y="1922993"/>
                  <a:pt x="3080878" y="1929976"/>
                  <a:pt x="3038835" y="1920210"/>
                </a:cubicBezTo>
                <a:cubicBezTo>
                  <a:pt x="3011900" y="1947086"/>
                  <a:pt x="2967972" y="1927319"/>
                  <a:pt x="2897201" y="1926772"/>
                </a:cubicBezTo>
                <a:lnTo>
                  <a:pt x="2731503" y="1931749"/>
                </a:lnTo>
                <a:cubicBezTo>
                  <a:pt x="2675328" y="1937888"/>
                  <a:pt x="2629596" y="1956920"/>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1037" y="1967486"/>
                  <a:pt x="2001803" y="1954594"/>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391573" y="1790862"/>
                  <a:pt x="1332568" y="1793149"/>
                </a:cubicBezTo>
                <a:cubicBezTo>
                  <a:pt x="1293437" y="1790584"/>
                  <a:pt x="1335185" y="1756546"/>
                  <a:pt x="1186881" y="1768613"/>
                </a:cubicBezTo>
                <a:cubicBezTo>
                  <a:pt x="1178443" y="1775469"/>
                  <a:pt x="1160576" y="1767918"/>
                  <a:pt x="1162595" y="1758337"/>
                </a:cubicBezTo>
                <a:cubicBezTo>
                  <a:pt x="1153167" y="1761117"/>
                  <a:pt x="1130472" y="1779083"/>
                  <a:pt x="1128523" y="1763621"/>
                </a:cubicBezTo>
                <a:cubicBezTo>
                  <a:pt x="1081415" y="1760756"/>
                  <a:pt x="1034361" y="1768718"/>
                  <a:pt x="991903" y="1786741"/>
                </a:cubicBezTo>
                <a:cubicBezTo>
                  <a:pt x="966383" y="1781126"/>
                  <a:pt x="939976" y="1793141"/>
                  <a:pt x="883960" y="1803336"/>
                </a:cubicBezTo>
                <a:cubicBezTo>
                  <a:pt x="831931" y="1771815"/>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id="{3B9FD11D-7561-43C8-BE54-00D7DCF0E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55391" y="5800300"/>
            <a:ext cx="5736610" cy="1057702"/>
          </a:xfrm>
          <a:custGeom>
            <a:avLst/>
            <a:gdLst>
              <a:gd name="connsiteX0" fmla="*/ 5741575 w 5741575"/>
              <a:gd name="connsiteY0" fmla="*/ 0 h 955271"/>
              <a:gd name="connsiteX1" fmla="*/ 5741575 w 5741575"/>
              <a:gd name="connsiteY1" fmla="*/ 955271 h 955271"/>
              <a:gd name="connsiteX2" fmla="*/ 0 w 5741575"/>
              <a:gd name="connsiteY2" fmla="*/ 955271 h 955271"/>
              <a:gd name="connsiteX3" fmla="*/ 8558 w 5741575"/>
              <a:gd name="connsiteY3" fmla="*/ 953971 h 955271"/>
              <a:gd name="connsiteX4" fmla="*/ 16894 w 5741575"/>
              <a:gd name="connsiteY4" fmla="*/ 953847 h 955271"/>
              <a:gd name="connsiteX5" fmla="*/ 28156 w 5741575"/>
              <a:gd name="connsiteY5" fmla="*/ 951374 h 955271"/>
              <a:gd name="connsiteX6" fmla="*/ 28293 w 5741575"/>
              <a:gd name="connsiteY6" fmla="*/ 950971 h 955271"/>
              <a:gd name="connsiteX7" fmla="*/ 39115 w 5741575"/>
              <a:gd name="connsiteY7" fmla="*/ 949326 h 955271"/>
              <a:gd name="connsiteX8" fmla="*/ 93851 w 5741575"/>
              <a:gd name="connsiteY8" fmla="*/ 945611 h 955271"/>
              <a:gd name="connsiteX9" fmla="*/ 148657 w 5741575"/>
              <a:gd name="connsiteY9" fmla="*/ 898134 h 955271"/>
              <a:gd name="connsiteX10" fmla="*/ 174554 w 5741575"/>
              <a:gd name="connsiteY10" fmla="*/ 886351 h 955271"/>
              <a:gd name="connsiteX11" fmla="*/ 187633 w 5741575"/>
              <a:gd name="connsiteY11" fmla="*/ 878226 h 955271"/>
              <a:gd name="connsiteX12" fmla="*/ 187961 w 5741575"/>
              <a:gd name="connsiteY12" fmla="*/ 876538 h 955271"/>
              <a:gd name="connsiteX13" fmla="*/ 240501 w 5741575"/>
              <a:gd name="connsiteY13" fmla="*/ 873150 h 955271"/>
              <a:gd name="connsiteX14" fmla="*/ 246345 w 5741575"/>
              <a:gd name="connsiteY14" fmla="*/ 869942 h 955271"/>
              <a:gd name="connsiteX15" fmla="*/ 282041 w 5741575"/>
              <a:gd name="connsiteY15" fmla="*/ 871263 h 955271"/>
              <a:gd name="connsiteX16" fmla="*/ 299711 w 5741575"/>
              <a:gd name="connsiteY16" fmla="*/ 870064 h 955271"/>
              <a:gd name="connsiteX17" fmla="*/ 306299 w 5741575"/>
              <a:gd name="connsiteY17" fmla="*/ 873609 h 955271"/>
              <a:gd name="connsiteX18" fmla="*/ 331571 w 5741575"/>
              <a:gd name="connsiteY18" fmla="*/ 869866 h 955271"/>
              <a:gd name="connsiteX19" fmla="*/ 333872 w 5741575"/>
              <a:gd name="connsiteY19" fmla="*/ 867971 h 955271"/>
              <a:gd name="connsiteX20" fmla="*/ 356953 w 5741575"/>
              <a:gd name="connsiteY20" fmla="*/ 870334 h 955271"/>
              <a:gd name="connsiteX21" fmla="*/ 379005 w 5741575"/>
              <a:gd name="connsiteY21" fmla="*/ 878900 h 955271"/>
              <a:gd name="connsiteX22" fmla="*/ 585428 w 5741575"/>
              <a:gd name="connsiteY22" fmla="*/ 826440 h 955271"/>
              <a:gd name="connsiteX23" fmla="*/ 787156 w 5741575"/>
              <a:gd name="connsiteY23" fmla="*/ 838447 h 955271"/>
              <a:gd name="connsiteX24" fmla="*/ 898586 w 5741575"/>
              <a:gd name="connsiteY24" fmla="*/ 808502 h 955271"/>
              <a:gd name="connsiteX25" fmla="*/ 924063 w 5741575"/>
              <a:gd name="connsiteY25" fmla="*/ 770210 h 955271"/>
              <a:gd name="connsiteX26" fmla="*/ 1212574 w 5741575"/>
              <a:gd name="connsiteY26" fmla="*/ 724238 h 955271"/>
              <a:gd name="connsiteX27" fmla="*/ 1280768 w 5741575"/>
              <a:gd name="connsiteY27" fmla="*/ 699122 h 955271"/>
              <a:gd name="connsiteX28" fmla="*/ 1352027 w 5741575"/>
              <a:gd name="connsiteY28" fmla="*/ 704323 h 955271"/>
              <a:gd name="connsiteX29" fmla="*/ 1374314 w 5741575"/>
              <a:gd name="connsiteY29" fmla="*/ 688815 h 955271"/>
              <a:gd name="connsiteX30" fmla="*/ 1378034 w 5741575"/>
              <a:gd name="connsiteY30" fmla="*/ 685842 h 955271"/>
              <a:gd name="connsiteX31" fmla="*/ 1395604 w 5741575"/>
              <a:gd name="connsiteY31" fmla="*/ 680460 h 955271"/>
              <a:gd name="connsiteX32" fmla="*/ 1397206 w 5741575"/>
              <a:gd name="connsiteY32" fmla="*/ 670793 h 955271"/>
              <a:gd name="connsiteX33" fmla="*/ 1421250 w 5741575"/>
              <a:gd name="connsiteY33" fmla="*/ 656855 h 955271"/>
              <a:gd name="connsiteX34" fmla="*/ 1454524 w 5741575"/>
              <a:gd name="connsiteY34" fmla="*/ 649224 h 955271"/>
              <a:gd name="connsiteX35" fmla="*/ 1616217 w 5741575"/>
              <a:gd name="connsiteY35" fmla="*/ 622107 h 955271"/>
              <a:gd name="connsiteX36" fmla="*/ 1710928 w 5741575"/>
              <a:gd name="connsiteY36" fmla="*/ 600666 h 955271"/>
              <a:gd name="connsiteX37" fmla="*/ 1743718 w 5741575"/>
              <a:gd name="connsiteY37" fmla="*/ 584327 h 955271"/>
              <a:gd name="connsiteX38" fmla="*/ 1791651 w 5741575"/>
              <a:gd name="connsiteY38" fmla="*/ 567019 h 955271"/>
              <a:gd name="connsiteX39" fmla="*/ 1873778 w 5741575"/>
              <a:gd name="connsiteY39" fmla="*/ 530130 h 955271"/>
              <a:gd name="connsiteX40" fmla="*/ 1988411 w 5741575"/>
              <a:gd name="connsiteY40" fmla="*/ 491599 h 955271"/>
              <a:gd name="connsiteX41" fmla="*/ 2085507 w 5741575"/>
              <a:gd name="connsiteY41" fmla="*/ 498527 h 955271"/>
              <a:gd name="connsiteX42" fmla="*/ 2090767 w 5741575"/>
              <a:gd name="connsiteY42" fmla="*/ 490616 h 955271"/>
              <a:gd name="connsiteX43" fmla="*/ 2151143 w 5741575"/>
              <a:gd name="connsiteY43" fmla="*/ 478332 h 955271"/>
              <a:gd name="connsiteX44" fmla="*/ 2378710 w 5741575"/>
              <a:gd name="connsiteY44" fmla="*/ 477570 h 955271"/>
              <a:gd name="connsiteX45" fmla="*/ 2496256 w 5741575"/>
              <a:gd name="connsiteY45" fmla="*/ 452396 h 955271"/>
              <a:gd name="connsiteX46" fmla="*/ 2535387 w 5741575"/>
              <a:gd name="connsiteY46" fmla="*/ 436645 h 955271"/>
              <a:gd name="connsiteX47" fmla="*/ 2601109 w 5741575"/>
              <a:gd name="connsiteY47" fmla="*/ 410678 h 955271"/>
              <a:gd name="connsiteX48" fmla="*/ 2643855 w 5741575"/>
              <a:gd name="connsiteY48" fmla="*/ 374482 h 955271"/>
              <a:gd name="connsiteX49" fmla="*/ 2657726 w 5741575"/>
              <a:gd name="connsiteY49" fmla="*/ 365841 h 955271"/>
              <a:gd name="connsiteX50" fmla="*/ 2687125 w 5741575"/>
              <a:gd name="connsiteY50" fmla="*/ 366820 h 955271"/>
              <a:gd name="connsiteX51" fmla="*/ 2697479 w 5741575"/>
              <a:gd name="connsiteY51" fmla="*/ 361430 h 955271"/>
              <a:gd name="connsiteX52" fmla="*/ 2701547 w 5741575"/>
              <a:gd name="connsiteY52" fmla="*/ 361545 h 955271"/>
              <a:gd name="connsiteX53" fmla="*/ 2711054 w 5741575"/>
              <a:gd name="connsiteY53" fmla="*/ 360597 h 955271"/>
              <a:gd name="connsiteX54" fmla="*/ 2710438 w 5741575"/>
              <a:gd name="connsiteY54" fmla="*/ 366958 h 955271"/>
              <a:gd name="connsiteX55" fmla="*/ 2722936 w 5741575"/>
              <a:gd name="connsiteY55" fmla="*/ 377633 h 955271"/>
              <a:gd name="connsiteX56" fmla="*/ 2777227 w 5741575"/>
              <a:gd name="connsiteY56" fmla="*/ 368972 h 955271"/>
              <a:gd name="connsiteX57" fmla="*/ 2779510 w 5741575"/>
              <a:gd name="connsiteY57" fmla="*/ 361652 h 955271"/>
              <a:gd name="connsiteX58" fmla="*/ 2786278 w 5741575"/>
              <a:gd name="connsiteY58" fmla="*/ 359869 h 955271"/>
              <a:gd name="connsiteX59" fmla="*/ 2792101 w 5741575"/>
              <a:gd name="connsiteY59" fmla="*/ 365927 h 955271"/>
              <a:gd name="connsiteX60" fmla="*/ 2885545 w 5741575"/>
              <a:gd name="connsiteY60" fmla="*/ 372818 h 955271"/>
              <a:gd name="connsiteX61" fmla="*/ 3009558 w 5741575"/>
              <a:gd name="connsiteY61" fmla="*/ 370573 h 955271"/>
              <a:gd name="connsiteX62" fmla="*/ 3095010 w 5741575"/>
              <a:gd name="connsiteY62" fmla="*/ 332454 h 955271"/>
              <a:gd name="connsiteX63" fmla="*/ 3103742 w 5741575"/>
              <a:gd name="connsiteY63" fmla="*/ 337974 h 955271"/>
              <a:gd name="connsiteX64" fmla="*/ 3165093 w 5741575"/>
              <a:gd name="connsiteY64" fmla="*/ 329459 h 955271"/>
              <a:gd name="connsiteX65" fmla="*/ 3373785 w 5741575"/>
              <a:gd name="connsiteY65" fmla="*/ 255680 h 955271"/>
              <a:gd name="connsiteX66" fmla="*/ 3493851 w 5741575"/>
              <a:gd name="connsiteY66" fmla="*/ 240255 h 955271"/>
              <a:gd name="connsiteX67" fmla="*/ 3537470 w 5741575"/>
              <a:gd name="connsiteY67" fmla="*/ 241867 h 955271"/>
              <a:gd name="connsiteX68" fmla="*/ 3610489 w 5741575"/>
              <a:gd name="connsiteY68" fmla="*/ 244128 h 955271"/>
              <a:gd name="connsiteX69" fmla="*/ 3667539 w 5741575"/>
              <a:gd name="connsiteY69" fmla="*/ 263271 h 955271"/>
              <a:gd name="connsiteX70" fmla="*/ 3727614 w 5741575"/>
              <a:gd name="connsiteY70" fmla="*/ 258245 h 955271"/>
              <a:gd name="connsiteX71" fmla="*/ 3738369 w 5741575"/>
              <a:gd name="connsiteY71" fmla="*/ 234506 h 955271"/>
              <a:gd name="connsiteX72" fmla="*/ 3803670 w 5741575"/>
              <a:gd name="connsiteY72" fmla="*/ 236457 h 955271"/>
              <a:gd name="connsiteX73" fmla="*/ 3903080 w 5741575"/>
              <a:gd name="connsiteY73" fmla="*/ 241890 h 955271"/>
              <a:gd name="connsiteX74" fmla="*/ 3959588 w 5741575"/>
              <a:gd name="connsiteY74" fmla="*/ 239195 h 955271"/>
              <a:gd name="connsiteX75" fmla="*/ 4114838 w 5741575"/>
              <a:gd name="connsiteY75" fmla="*/ 238165 h 955271"/>
              <a:gd name="connsiteX76" fmla="*/ 4271023 w 5741575"/>
              <a:gd name="connsiteY76" fmla="*/ 241959 h 955271"/>
              <a:gd name="connsiteX77" fmla="*/ 4367397 w 5741575"/>
              <a:gd name="connsiteY77" fmla="*/ 271442 h 955271"/>
              <a:gd name="connsiteX78" fmla="*/ 4495366 w 5741575"/>
              <a:gd name="connsiteY78" fmla="*/ 271618 h 955271"/>
              <a:gd name="connsiteX79" fmla="*/ 4517347 w 5741575"/>
              <a:gd name="connsiteY79" fmla="*/ 275639 h 955271"/>
              <a:gd name="connsiteX80" fmla="*/ 4546116 w 5741575"/>
              <a:gd name="connsiteY80" fmla="*/ 268568 h 955271"/>
              <a:gd name="connsiteX81" fmla="*/ 4661259 w 5741575"/>
              <a:gd name="connsiteY81" fmla="*/ 238966 h 955271"/>
              <a:gd name="connsiteX82" fmla="*/ 4750403 w 5741575"/>
              <a:gd name="connsiteY82" fmla="*/ 204364 h 955271"/>
              <a:gd name="connsiteX83" fmla="*/ 4867614 w 5741575"/>
              <a:gd name="connsiteY83" fmla="*/ 208668 h 955271"/>
              <a:gd name="connsiteX84" fmla="*/ 4937036 w 5741575"/>
              <a:gd name="connsiteY84" fmla="*/ 195446 h 955271"/>
              <a:gd name="connsiteX85" fmla="*/ 5047626 w 5741575"/>
              <a:gd name="connsiteY85" fmla="*/ 149604 h 955271"/>
              <a:gd name="connsiteX86" fmla="*/ 5200247 w 5741575"/>
              <a:gd name="connsiteY86" fmla="*/ 142695 h 955271"/>
              <a:gd name="connsiteX87" fmla="*/ 5235691 w 5741575"/>
              <a:gd name="connsiteY87" fmla="*/ 173330 h 955271"/>
              <a:gd name="connsiteX88" fmla="*/ 5280133 w 5741575"/>
              <a:gd name="connsiteY88" fmla="*/ 189342 h 955271"/>
              <a:gd name="connsiteX89" fmla="*/ 5291963 w 5741575"/>
              <a:gd name="connsiteY89" fmla="*/ 139446 h 955271"/>
              <a:gd name="connsiteX90" fmla="*/ 5418472 w 5741575"/>
              <a:gd name="connsiteY90" fmla="*/ 89163 h 955271"/>
              <a:gd name="connsiteX91" fmla="*/ 5482354 w 5741575"/>
              <a:gd name="connsiteY91" fmla="*/ 69470 h 955271"/>
              <a:gd name="connsiteX92" fmla="*/ 5583280 w 5741575"/>
              <a:gd name="connsiteY92" fmla="*/ 49787 h 955271"/>
              <a:gd name="connsiteX93" fmla="*/ 5613766 w 5741575"/>
              <a:gd name="connsiteY93" fmla="*/ 41855 h 955271"/>
              <a:gd name="connsiteX94" fmla="*/ 5684952 w 5741575"/>
              <a:gd name="connsiteY94" fmla="*/ 26088 h 955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741575" h="955271">
                <a:moveTo>
                  <a:pt x="5741575" y="0"/>
                </a:moveTo>
                <a:lnTo>
                  <a:pt x="5741575" y="955271"/>
                </a:lnTo>
                <a:lnTo>
                  <a:pt x="0" y="955271"/>
                </a:lnTo>
                <a:lnTo>
                  <a:pt x="8558" y="953971"/>
                </a:lnTo>
                <a:lnTo>
                  <a:pt x="16894" y="953847"/>
                </a:lnTo>
                <a:cubicBezTo>
                  <a:pt x="22474" y="953361"/>
                  <a:pt x="25973" y="952524"/>
                  <a:pt x="28156" y="951374"/>
                </a:cubicBezTo>
                <a:cubicBezTo>
                  <a:pt x="28201" y="951240"/>
                  <a:pt x="28247" y="951105"/>
                  <a:pt x="28293" y="950971"/>
                </a:cubicBezTo>
                <a:lnTo>
                  <a:pt x="39115" y="949326"/>
                </a:lnTo>
                <a:cubicBezTo>
                  <a:pt x="57701" y="947335"/>
                  <a:pt x="76089" y="946141"/>
                  <a:pt x="93851" y="945611"/>
                </a:cubicBezTo>
                <a:cubicBezTo>
                  <a:pt x="99905" y="923404"/>
                  <a:pt x="170209" y="932855"/>
                  <a:pt x="148657" y="898134"/>
                </a:cubicBezTo>
                <a:cubicBezTo>
                  <a:pt x="172173" y="896348"/>
                  <a:pt x="191809" y="908449"/>
                  <a:pt x="174554" y="886351"/>
                </a:cubicBezTo>
                <a:cubicBezTo>
                  <a:pt x="182014" y="885083"/>
                  <a:pt x="185699" y="882087"/>
                  <a:pt x="187633" y="878226"/>
                </a:cubicBezTo>
                <a:cubicBezTo>
                  <a:pt x="187742" y="877663"/>
                  <a:pt x="187852" y="877101"/>
                  <a:pt x="187961" y="876538"/>
                </a:cubicBezTo>
                <a:lnTo>
                  <a:pt x="240501" y="873150"/>
                </a:lnTo>
                <a:lnTo>
                  <a:pt x="246345" y="869942"/>
                </a:lnTo>
                <a:lnTo>
                  <a:pt x="282041" y="871263"/>
                </a:lnTo>
                <a:lnTo>
                  <a:pt x="299711" y="870064"/>
                </a:lnTo>
                <a:lnTo>
                  <a:pt x="306299" y="873609"/>
                </a:lnTo>
                <a:cubicBezTo>
                  <a:pt x="312531" y="875279"/>
                  <a:pt x="320316" y="874896"/>
                  <a:pt x="331571" y="869866"/>
                </a:cubicBezTo>
                <a:lnTo>
                  <a:pt x="333872" y="867971"/>
                </a:lnTo>
                <a:lnTo>
                  <a:pt x="356953" y="870334"/>
                </a:lnTo>
                <a:cubicBezTo>
                  <a:pt x="364772" y="872042"/>
                  <a:pt x="372199" y="874762"/>
                  <a:pt x="379005" y="878900"/>
                </a:cubicBezTo>
                <a:cubicBezTo>
                  <a:pt x="436788" y="836391"/>
                  <a:pt x="512367" y="847456"/>
                  <a:pt x="585428" y="826440"/>
                </a:cubicBezTo>
                <a:cubicBezTo>
                  <a:pt x="600236" y="776571"/>
                  <a:pt x="751447" y="800939"/>
                  <a:pt x="787156" y="838447"/>
                </a:cubicBezTo>
                <a:cubicBezTo>
                  <a:pt x="767750" y="789794"/>
                  <a:pt x="977582" y="857915"/>
                  <a:pt x="898586" y="808502"/>
                </a:cubicBezTo>
                <a:cubicBezTo>
                  <a:pt x="926099" y="807167"/>
                  <a:pt x="944922" y="782490"/>
                  <a:pt x="924063" y="770210"/>
                </a:cubicBezTo>
                <a:cubicBezTo>
                  <a:pt x="1015917" y="786259"/>
                  <a:pt x="1117953" y="728408"/>
                  <a:pt x="1212574" y="724238"/>
                </a:cubicBezTo>
                <a:cubicBezTo>
                  <a:pt x="1245879" y="677520"/>
                  <a:pt x="1233543" y="716744"/>
                  <a:pt x="1280768" y="699122"/>
                </a:cubicBezTo>
                <a:cubicBezTo>
                  <a:pt x="1280824" y="735474"/>
                  <a:pt x="1333787" y="667235"/>
                  <a:pt x="1352027" y="704323"/>
                </a:cubicBezTo>
                <a:cubicBezTo>
                  <a:pt x="1360044" y="699941"/>
                  <a:pt x="1367234" y="694526"/>
                  <a:pt x="1374314" y="688815"/>
                </a:cubicBezTo>
                <a:lnTo>
                  <a:pt x="1378034" y="685842"/>
                </a:lnTo>
                <a:lnTo>
                  <a:pt x="1395604" y="680460"/>
                </a:lnTo>
                <a:lnTo>
                  <a:pt x="1397206" y="670793"/>
                </a:lnTo>
                <a:lnTo>
                  <a:pt x="1421250" y="656855"/>
                </a:lnTo>
                <a:cubicBezTo>
                  <a:pt x="1430770" y="652893"/>
                  <a:pt x="1441623" y="650105"/>
                  <a:pt x="1454524" y="649224"/>
                </a:cubicBezTo>
                <a:cubicBezTo>
                  <a:pt x="1502655" y="660482"/>
                  <a:pt x="1556151" y="606226"/>
                  <a:pt x="1616217" y="622107"/>
                </a:cubicBezTo>
                <a:cubicBezTo>
                  <a:pt x="1637755" y="624837"/>
                  <a:pt x="1701030" y="614257"/>
                  <a:pt x="1710928" y="600666"/>
                </a:cubicBezTo>
                <a:cubicBezTo>
                  <a:pt x="1723693" y="596072"/>
                  <a:pt x="1739861" y="597834"/>
                  <a:pt x="1743718" y="584327"/>
                </a:cubicBezTo>
                <a:cubicBezTo>
                  <a:pt x="1751098" y="567647"/>
                  <a:pt x="1801421" y="583831"/>
                  <a:pt x="1791651" y="567019"/>
                </a:cubicBezTo>
                <a:cubicBezTo>
                  <a:pt x="1827282" y="577929"/>
                  <a:pt x="1847642" y="542228"/>
                  <a:pt x="1873778" y="530130"/>
                </a:cubicBezTo>
                <a:cubicBezTo>
                  <a:pt x="1902425" y="541995"/>
                  <a:pt x="1929013" y="504913"/>
                  <a:pt x="1988411" y="491599"/>
                </a:cubicBezTo>
                <a:cubicBezTo>
                  <a:pt x="2020077" y="505546"/>
                  <a:pt x="2028363" y="482381"/>
                  <a:pt x="2085507" y="498527"/>
                </a:cubicBezTo>
                <a:cubicBezTo>
                  <a:pt x="2086719" y="495769"/>
                  <a:pt x="2088490" y="493104"/>
                  <a:pt x="2090767" y="490616"/>
                </a:cubicBezTo>
                <a:cubicBezTo>
                  <a:pt x="2103992" y="476161"/>
                  <a:pt x="2131025" y="470659"/>
                  <a:pt x="2151143" y="478332"/>
                </a:cubicBezTo>
                <a:cubicBezTo>
                  <a:pt x="2240088" y="497642"/>
                  <a:pt x="2310118" y="483043"/>
                  <a:pt x="2378710" y="477570"/>
                </a:cubicBezTo>
                <a:cubicBezTo>
                  <a:pt x="2454975" y="467585"/>
                  <a:pt x="2391576" y="437831"/>
                  <a:pt x="2496256" y="452396"/>
                </a:cubicBezTo>
                <a:cubicBezTo>
                  <a:pt x="2501503" y="436899"/>
                  <a:pt x="2513119" y="433980"/>
                  <a:pt x="2535387" y="436645"/>
                </a:cubicBezTo>
                <a:cubicBezTo>
                  <a:pt x="2572084" y="430778"/>
                  <a:pt x="2557124" y="397207"/>
                  <a:pt x="2601109" y="410678"/>
                </a:cubicBezTo>
                <a:cubicBezTo>
                  <a:pt x="2588000" y="393616"/>
                  <a:pt x="2667428" y="390302"/>
                  <a:pt x="2643855" y="374482"/>
                </a:cubicBezTo>
                <a:cubicBezTo>
                  <a:pt x="2648277" y="369169"/>
                  <a:pt x="2652937" y="366761"/>
                  <a:pt x="2657726" y="365841"/>
                </a:cubicBezTo>
                <a:cubicBezTo>
                  <a:pt x="2667303" y="363999"/>
                  <a:pt x="2677395" y="368107"/>
                  <a:pt x="2687125" y="366820"/>
                </a:cubicBezTo>
                <a:lnTo>
                  <a:pt x="2697479" y="361430"/>
                </a:lnTo>
                <a:lnTo>
                  <a:pt x="2701547" y="361545"/>
                </a:lnTo>
                <a:lnTo>
                  <a:pt x="2711054" y="360597"/>
                </a:lnTo>
                <a:lnTo>
                  <a:pt x="2710438" y="366958"/>
                </a:lnTo>
                <a:cubicBezTo>
                  <a:pt x="2708955" y="373111"/>
                  <a:pt x="2708038" y="379788"/>
                  <a:pt x="2722936" y="377633"/>
                </a:cubicBezTo>
                <a:cubicBezTo>
                  <a:pt x="2753511" y="370170"/>
                  <a:pt x="2766475" y="394972"/>
                  <a:pt x="2777227" y="368972"/>
                </a:cubicBezTo>
                <a:lnTo>
                  <a:pt x="2779510" y="361652"/>
                </a:lnTo>
                <a:lnTo>
                  <a:pt x="2786278" y="359869"/>
                </a:lnTo>
                <a:cubicBezTo>
                  <a:pt x="2789994" y="359750"/>
                  <a:pt x="2792255" y="361281"/>
                  <a:pt x="2792101" y="365927"/>
                </a:cubicBezTo>
                <a:cubicBezTo>
                  <a:pt x="2819315" y="344279"/>
                  <a:pt x="2855630" y="370297"/>
                  <a:pt x="2885545" y="372818"/>
                </a:cubicBezTo>
                <a:cubicBezTo>
                  <a:pt x="2905895" y="352581"/>
                  <a:pt x="2948591" y="377825"/>
                  <a:pt x="3009558" y="370573"/>
                </a:cubicBezTo>
                <a:cubicBezTo>
                  <a:pt x="3031640" y="347442"/>
                  <a:pt x="3050695" y="365935"/>
                  <a:pt x="3095010" y="332454"/>
                </a:cubicBezTo>
                <a:cubicBezTo>
                  <a:pt x="3097485" y="334582"/>
                  <a:pt x="3100426" y="336441"/>
                  <a:pt x="3103742" y="337974"/>
                </a:cubicBezTo>
                <a:cubicBezTo>
                  <a:pt x="3123005" y="346878"/>
                  <a:pt x="3150475" y="343067"/>
                  <a:pt x="3165093" y="329459"/>
                </a:cubicBezTo>
                <a:cubicBezTo>
                  <a:pt x="3236951" y="282673"/>
                  <a:pt x="3308286" y="273118"/>
                  <a:pt x="3373785" y="255680"/>
                </a:cubicBezTo>
                <a:cubicBezTo>
                  <a:pt x="3448540" y="239861"/>
                  <a:pt x="3405238" y="287846"/>
                  <a:pt x="3493851" y="240255"/>
                </a:cubicBezTo>
                <a:cubicBezTo>
                  <a:pt x="3506326" y="252723"/>
                  <a:pt x="3518405" y="251593"/>
                  <a:pt x="3537470" y="241867"/>
                </a:cubicBezTo>
                <a:cubicBezTo>
                  <a:pt x="3573967" y="235226"/>
                  <a:pt x="3576893" y="270855"/>
                  <a:pt x="3610489" y="244128"/>
                </a:cubicBezTo>
                <a:cubicBezTo>
                  <a:pt x="3606935" y="264036"/>
                  <a:pt x="3681284" y="241075"/>
                  <a:pt x="3667539" y="263271"/>
                </a:cubicBezTo>
                <a:cubicBezTo>
                  <a:pt x="3694251" y="276940"/>
                  <a:pt x="3701441" y="246803"/>
                  <a:pt x="3727614" y="258245"/>
                </a:cubicBezTo>
                <a:cubicBezTo>
                  <a:pt x="3754952" y="257751"/>
                  <a:pt x="3708960" y="240314"/>
                  <a:pt x="3738369" y="234506"/>
                </a:cubicBezTo>
                <a:cubicBezTo>
                  <a:pt x="3774580" y="230879"/>
                  <a:pt x="3768868" y="196201"/>
                  <a:pt x="3803670" y="236457"/>
                </a:cubicBezTo>
                <a:cubicBezTo>
                  <a:pt x="3839567" y="220301"/>
                  <a:pt x="3850064" y="239151"/>
                  <a:pt x="3903080" y="241890"/>
                </a:cubicBezTo>
                <a:cubicBezTo>
                  <a:pt x="3922859" y="227800"/>
                  <a:pt x="3941005" y="230826"/>
                  <a:pt x="3959588" y="239195"/>
                </a:cubicBezTo>
                <a:cubicBezTo>
                  <a:pt x="4009252" y="229421"/>
                  <a:pt x="4057491" y="239376"/>
                  <a:pt x="4114838" y="238165"/>
                </a:cubicBezTo>
                <a:cubicBezTo>
                  <a:pt x="4173784" y="217210"/>
                  <a:pt x="4209756" y="243378"/>
                  <a:pt x="4271023" y="241959"/>
                </a:cubicBezTo>
                <a:cubicBezTo>
                  <a:pt x="4326191" y="205535"/>
                  <a:pt x="4316856" y="279258"/>
                  <a:pt x="4367397" y="271442"/>
                </a:cubicBezTo>
                <a:cubicBezTo>
                  <a:pt x="4446016" y="235091"/>
                  <a:pt x="4369000" y="295343"/>
                  <a:pt x="4495366" y="271618"/>
                </a:cubicBezTo>
                <a:cubicBezTo>
                  <a:pt x="4501905" y="266287"/>
                  <a:pt x="4518077" y="269240"/>
                  <a:pt x="4517347" y="275639"/>
                </a:cubicBezTo>
                <a:cubicBezTo>
                  <a:pt x="4525170" y="272832"/>
                  <a:pt x="4542809" y="258800"/>
                  <a:pt x="4546116" y="268568"/>
                </a:cubicBezTo>
                <a:cubicBezTo>
                  <a:pt x="4586961" y="265354"/>
                  <a:pt x="4626617" y="255160"/>
                  <a:pt x="4661259" y="238966"/>
                </a:cubicBezTo>
                <a:cubicBezTo>
                  <a:pt x="4741966" y="247639"/>
                  <a:pt x="4693066" y="205693"/>
                  <a:pt x="4750403" y="204364"/>
                </a:cubicBezTo>
                <a:cubicBezTo>
                  <a:pt x="4798501" y="219113"/>
                  <a:pt x="4813319" y="201253"/>
                  <a:pt x="4867614" y="208668"/>
                </a:cubicBezTo>
                <a:cubicBezTo>
                  <a:pt x="4881621" y="174373"/>
                  <a:pt x="4917566" y="206761"/>
                  <a:pt x="4937036" y="195446"/>
                </a:cubicBezTo>
                <a:cubicBezTo>
                  <a:pt x="4974214" y="229763"/>
                  <a:pt x="5013321" y="152474"/>
                  <a:pt x="5047626" y="149604"/>
                </a:cubicBezTo>
                <a:cubicBezTo>
                  <a:pt x="5106046" y="150576"/>
                  <a:pt x="5172786" y="183138"/>
                  <a:pt x="5200247" y="142695"/>
                </a:cubicBezTo>
                <a:cubicBezTo>
                  <a:pt x="5206135" y="157748"/>
                  <a:pt x="5203071" y="179288"/>
                  <a:pt x="5235691" y="173330"/>
                </a:cubicBezTo>
                <a:cubicBezTo>
                  <a:pt x="5249654" y="179935"/>
                  <a:pt x="5254450" y="203448"/>
                  <a:pt x="5280133" y="189342"/>
                </a:cubicBezTo>
                <a:cubicBezTo>
                  <a:pt x="5244836" y="171370"/>
                  <a:pt x="5299493" y="163568"/>
                  <a:pt x="5291963" y="139446"/>
                </a:cubicBezTo>
                <a:cubicBezTo>
                  <a:pt x="5331555" y="120349"/>
                  <a:pt x="5427790" y="132865"/>
                  <a:pt x="5418472" y="89163"/>
                </a:cubicBezTo>
                <a:cubicBezTo>
                  <a:pt x="5428057" y="62053"/>
                  <a:pt x="5484665" y="97616"/>
                  <a:pt x="5482354" y="69470"/>
                </a:cubicBezTo>
                <a:cubicBezTo>
                  <a:pt x="5507119" y="85574"/>
                  <a:pt x="5545363" y="52240"/>
                  <a:pt x="5583280" y="49787"/>
                </a:cubicBezTo>
                <a:cubicBezTo>
                  <a:pt x="5589344" y="36484"/>
                  <a:pt x="5598103" y="36349"/>
                  <a:pt x="5613766" y="41855"/>
                </a:cubicBezTo>
                <a:cubicBezTo>
                  <a:pt x="5636621" y="41086"/>
                  <a:pt x="5660728" y="35034"/>
                  <a:pt x="5684952" y="26088"/>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5">
            <a:extLst>
              <a:ext uri="{FF2B5EF4-FFF2-40B4-BE49-F238E27FC236}">
                <a16:creationId xmlns:a16="http://schemas.microsoft.com/office/drawing/2014/main" id="{1099B6E1-AC2B-F84C-E673-E80FC293BE49}"/>
              </a:ext>
            </a:extLst>
          </p:cNvPr>
          <p:cNvSpPr txBox="1">
            <a:spLocks/>
          </p:cNvSpPr>
          <p:nvPr/>
        </p:nvSpPr>
        <p:spPr>
          <a:xfrm>
            <a:off x="136072" y="887186"/>
            <a:ext cx="6983185" cy="5818414"/>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1800"/>
              </a:spcBef>
            </a:pPr>
            <a:endParaRPr lang="en-US" sz="1600" dirty="0">
              <a:latin typeface="Aptos" panose="020B0004020202020204" pitchFamily="34" charset="0"/>
            </a:endParaRPr>
          </a:p>
        </p:txBody>
      </p:sp>
      <p:sp>
        <p:nvSpPr>
          <p:cNvPr id="41" name="Freeform: Shape 40">
            <a:extLst>
              <a:ext uri="{FF2B5EF4-FFF2-40B4-BE49-F238E27FC236}">
                <a16:creationId xmlns:a16="http://schemas.microsoft.com/office/drawing/2014/main" id="{6BFFEA99-E831-4C3B-8D16-0EA4AB33F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4000" y="753529"/>
            <a:ext cx="4010943" cy="5350942"/>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cube with many different colored objects&#10;&#10;AI-generated content may be incorrect.">
            <a:extLst>
              <a:ext uri="{FF2B5EF4-FFF2-40B4-BE49-F238E27FC236}">
                <a16:creationId xmlns:a16="http://schemas.microsoft.com/office/drawing/2014/main" id="{DCFE71EF-AF89-FEF2-3C9F-80A7268B5CC9}"/>
              </a:ext>
            </a:extLst>
          </p:cNvPr>
          <p:cNvPicPr>
            <a:picLocks noChangeAspect="1"/>
          </p:cNvPicPr>
          <p:nvPr/>
        </p:nvPicPr>
        <p:blipFill>
          <a:blip r:embed="rId5">
            <a:extLst>
              <a:ext uri="{28A0092B-C50C-407E-A947-70E740481C1C}">
                <a14:useLocalDpi xmlns:a14="http://schemas.microsoft.com/office/drawing/2010/main" val="0"/>
              </a:ext>
            </a:extLst>
          </a:blip>
          <a:srcRect l="28284" r="30506"/>
          <a:stretch>
            <a:fillRect/>
          </a:stretch>
        </p:blipFill>
        <p:spPr>
          <a:xfrm>
            <a:off x="7733680" y="870851"/>
            <a:ext cx="3684567" cy="5029208"/>
          </a:xfrm>
          <a:prstGeom prst="rect">
            <a:avLst/>
          </a:prstGeom>
        </p:spPr>
      </p:pic>
      <p:sp>
        <p:nvSpPr>
          <p:cNvPr id="26" name="TextBox 25">
            <a:extLst>
              <a:ext uri="{FF2B5EF4-FFF2-40B4-BE49-F238E27FC236}">
                <a16:creationId xmlns:a16="http://schemas.microsoft.com/office/drawing/2014/main" id="{6A5E1BA4-CFEF-59BB-C8F2-8B486C29D090}"/>
              </a:ext>
            </a:extLst>
          </p:cNvPr>
          <p:cNvSpPr txBox="1"/>
          <p:nvPr/>
        </p:nvSpPr>
        <p:spPr>
          <a:xfrm>
            <a:off x="7559508" y="5440682"/>
            <a:ext cx="3684567" cy="502920"/>
          </a:xfrm>
          <a:prstGeom prst="rect">
            <a:avLst/>
          </a:prstGeom>
          <a:solidFill>
            <a:srgbClr val="000000">
              <a:alpha val="50000"/>
            </a:srgbClr>
          </a:solidFill>
          <a:ln>
            <a:noFill/>
          </a:ln>
        </p:spPr>
        <p:txBody>
          <a:bodyPr wrap="square">
            <a:noAutofit/>
          </a:bodyPr>
          <a:lstStyle/>
          <a:p>
            <a:pPr marL="0" marR="0" lvl="0" indent="0" algn="ctr" defTabSz="914400" rtl="0" eaLnBrk="0" fontAlgn="base" latinLnBrk="0" hangingPunct="0">
              <a:spcBef>
                <a:spcPct val="0"/>
              </a:spcBef>
              <a:spcAft>
                <a:spcPts val="600"/>
              </a:spcAft>
              <a:buClrTx/>
              <a:buSzTx/>
              <a:buFontTx/>
              <a:buNone/>
              <a:tabLst/>
            </a:pPr>
            <a:r>
              <a:rPr kumimoji="0" lang="en-US" altLang="en-US" sz="1300" b="0" i="1" u="none" strike="noStrike" cap="none" normalizeH="0" baseline="0" dirty="0">
                <a:ln>
                  <a:noFill/>
                </a:ln>
                <a:solidFill>
                  <a:srgbClr val="FFFFFF"/>
                </a:solidFill>
                <a:effectLst/>
                <a:latin typeface="Aptos" panose="020B0004020202020204" pitchFamily="34" charset="0"/>
              </a:rPr>
              <a:t>Photo by </a:t>
            </a:r>
            <a:r>
              <a:rPr kumimoji="0" lang="en-US" altLang="en-US" sz="1300" b="0" i="1" u="none" strike="noStrike" cap="none" normalizeH="0" baseline="0" dirty="0" err="1">
                <a:ln>
                  <a:noFill/>
                </a:ln>
                <a:solidFill>
                  <a:srgbClr val="FFFFFF"/>
                </a:solidFill>
                <a:effectLst/>
                <a:latin typeface="Aptos" panose="020B0004020202020204" pitchFamily="34" charset="0"/>
                <a:hlinkClick r:id="rId6">
                  <a:extLst>
                    <a:ext uri="{A12FA001-AC4F-418D-AE19-62706E023703}">
                      <ahyp:hlinkClr xmlns:ahyp="http://schemas.microsoft.com/office/drawing/2018/hyperlinkcolor" val="tx"/>
                    </a:ext>
                  </a:extLst>
                </a:hlinkClick>
              </a:rPr>
              <a:t>taopaodao</a:t>
            </a:r>
            <a:r>
              <a:rPr kumimoji="0" lang="en-US" altLang="en-US" sz="1300" b="0" i="1" u="none" strike="noStrike" cap="none" normalizeH="0" baseline="0" dirty="0">
                <a:ln>
                  <a:noFill/>
                </a:ln>
                <a:solidFill>
                  <a:srgbClr val="FFFFFF"/>
                </a:solidFill>
                <a:effectLst/>
                <a:latin typeface="Aptos" panose="020B0004020202020204" pitchFamily="34" charset="0"/>
              </a:rPr>
              <a:t> on </a:t>
            </a:r>
            <a:r>
              <a:rPr kumimoji="0" lang="en-US" altLang="en-US" sz="1300" b="0" i="1" u="none" strike="noStrike" cap="none" normalizeH="0" baseline="0" dirty="0" err="1">
                <a:ln>
                  <a:noFill/>
                </a:ln>
                <a:solidFill>
                  <a:srgbClr val="FFFFFF"/>
                </a:solidFill>
                <a:effectLst/>
                <a:latin typeface="Aptos" panose="020B0004020202020204" pitchFamily="34" charset="0"/>
                <a:hlinkClick r:id="rId7">
                  <a:extLst>
                    <a:ext uri="{A12FA001-AC4F-418D-AE19-62706E023703}">
                      <ahyp:hlinkClr xmlns:ahyp="http://schemas.microsoft.com/office/drawing/2018/hyperlinkcolor" val="tx"/>
                    </a:ext>
                  </a:extLst>
                </a:hlinkClick>
              </a:rPr>
              <a:t>Unsplash</a:t>
            </a:r>
            <a:r>
              <a:rPr kumimoji="0" lang="en-US" altLang="en-US" sz="1300" b="0" i="1" u="none" strike="noStrike" cap="none" normalizeH="0" baseline="0" dirty="0">
                <a:ln>
                  <a:noFill/>
                </a:ln>
                <a:solidFill>
                  <a:srgbClr val="FFFFFF"/>
                </a:solidFill>
                <a:effectLst/>
                <a:latin typeface="Aptos" panose="020B0004020202020204" pitchFamily="34" charset="0"/>
              </a:rPr>
              <a:t> </a:t>
            </a:r>
          </a:p>
        </p:txBody>
      </p:sp>
      <p:sp>
        <p:nvSpPr>
          <p:cNvPr id="2" name="TextBox 1">
            <a:extLst>
              <a:ext uri="{FF2B5EF4-FFF2-40B4-BE49-F238E27FC236}">
                <a16:creationId xmlns:a16="http://schemas.microsoft.com/office/drawing/2014/main" id="{82BBCFDC-DECF-1948-C29E-E8BE4D71D733}"/>
              </a:ext>
            </a:extLst>
          </p:cNvPr>
          <p:cNvSpPr txBox="1"/>
          <p:nvPr/>
        </p:nvSpPr>
        <p:spPr>
          <a:xfrm>
            <a:off x="7368659" y="155048"/>
            <a:ext cx="4681828" cy="648126"/>
          </a:xfrm>
          <a:prstGeom prst="rect">
            <a:avLst/>
          </a:prstGeom>
          <a:noFill/>
        </p:spPr>
        <p:txBody>
          <a:bodyPr wrap="square" rtlCol="0">
            <a:spAutoFit/>
          </a:bodyPr>
          <a:lstStyle/>
          <a:p>
            <a:pPr algn="ctr">
              <a:lnSpc>
                <a:spcPct val="90000"/>
              </a:lnSpc>
            </a:pPr>
            <a:r>
              <a:rPr lang="en-US" sz="2000" b="1" dirty="0">
                <a:latin typeface="Aptos" panose="020B0004020202020204" pitchFamily="34" charset="0"/>
                <a:ea typeface="Tahoma" panose="020B0604030504040204" pitchFamily="34" charset="0"/>
                <a:cs typeface="Tahoma" panose="020B0604030504040204" pitchFamily="34" charset="0"/>
              </a:rPr>
              <a:t>9. REGULATORY RISKS FROM INVESTMENTS</a:t>
            </a:r>
            <a:endParaRPr lang="en-GB" sz="2400" b="1" dirty="0">
              <a:latin typeface="Aptos" panose="020B0004020202020204" pitchFamily="34" charset="0"/>
              <a:ea typeface="Tahoma" panose="020B0604030504040204" pitchFamily="34" charset="0"/>
              <a:cs typeface="Tahoma" panose="020B0604030504040204" pitchFamily="34" charset="0"/>
            </a:endParaRPr>
          </a:p>
        </p:txBody>
      </p:sp>
      <p:sp>
        <p:nvSpPr>
          <p:cNvPr id="6" name="Text Placeholder 3">
            <a:extLst>
              <a:ext uri="{FF2B5EF4-FFF2-40B4-BE49-F238E27FC236}">
                <a16:creationId xmlns:a16="http://schemas.microsoft.com/office/drawing/2014/main" id="{1EE6A977-DEF5-6071-5695-688523198C47}"/>
              </a:ext>
            </a:extLst>
          </p:cNvPr>
          <p:cNvSpPr txBox="1">
            <a:spLocks/>
          </p:cNvSpPr>
          <p:nvPr/>
        </p:nvSpPr>
        <p:spPr>
          <a:xfrm>
            <a:off x="223157" y="103415"/>
            <a:ext cx="7086599" cy="670015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kern="100" dirty="0">
                <a:latin typeface="Aptos" panose="020B0004020202020204" pitchFamily="34" charset="0"/>
                <a:ea typeface="Aptos" panose="020B0004020202020204" pitchFamily="34" charset="0"/>
                <a:cs typeface="Arial" panose="020B0604020202020204" pitchFamily="34" charset="0"/>
              </a:rPr>
              <a:t>Regulatory and policy reforms to incentivise finance and investments and even political commitments to undertake reforms or commit to financial incentives under the JETPs may attract liabilities under international investment law.</a:t>
            </a:r>
          </a:p>
          <a:p>
            <a:r>
              <a:rPr lang="en-GB" sz="1600" kern="100" dirty="0">
                <a:latin typeface="Aptos" panose="020B0004020202020204" pitchFamily="34" charset="0"/>
                <a:ea typeface="Aptos" panose="020B0004020202020204" pitchFamily="34" charset="0"/>
                <a:cs typeface="Arial" panose="020B0604020202020204" pitchFamily="34" charset="0"/>
              </a:rPr>
              <a:t>Key policy reforms under each JETP focus on the creation of enabling regulatory and financial environments for scaling up renewable energy generation and reforms geared to moving away from reliance on coal fired energy production.</a:t>
            </a:r>
          </a:p>
          <a:p>
            <a:r>
              <a:rPr lang="en-GB" sz="1600" kern="100" dirty="0">
                <a:latin typeface="Aptos" panose="020B0004020202020204" pitchFamily="34" charset="0"/>
                <a:ea typeface="Aptos" panose="020B0004020202020204" pitchFamily="34" charset="0"/>
                <a:cs typeface="Arial" panose="020B0604020202020204" pitchFamily="34" charset="0"/>
              </a:rPr>
              <a:t>We identify three main concerns emanating from the potential impact of investment law obligations of host states on JETP commitments. </a:t>
            </a:r>
            <a:br>
              <a:rPr lang="en-GB" sz="1600" kern="100" dirty="0">
                <a:latin typeface="Aptos" panose="020B0004020202020204" pitchFamily="34" charset="0"/>
                <a:ea typeface="Aptos" panose="020B0004020202020204" pitchFamily="34" charset="0"/>
                <a:cs typeface="Arial" panose="020B0604020202020204" pitchFamily="34" charset="0"/>
              </a:rPr>
            </a:br>
            <a:br>
              <a:rPr lang="en-GB" sz="1600" kern="100" dirty="0">
                <a:latin typeface="Aptos" panose="020B0004020202020204" pitchFamily="34" charset="0"/>
                <a:ea typeface="Aptos" panose="020B0004020202020204" pitchFamily="34" charset="0"/>
                <a:cs typeface="Arial" panose="020B0604020202020204" pitchFamily="34" charset="0"/>
              </a:rPr>
            </a:br>
            <a:r>
              <a:rPr lang="en-GB" sz="1600" kern="100" dirty="0">
                <a:latin typeface="Aptos" panose="020B0004020202020204" pitchFamily="34" charset="0"/>
                <a:ea typeface="Aptos" panose="020B0004020202020204" pitchFamily="34" charset="0"/>
                <a:cs typeface="Arial" panose="020B0604020202020204" pitchFamily="34" charset="0"/>
              </a:rPr>
              <a:t>(a) The </a:t>
            </a:r>
            <a:r>
              <a:rPr lang="en-GB" sz="1600" b="1" kern="100" dirty="0">
                <a:latin typeface="Aptos" panose="020B0004020202020204" pitchFamily="34" charset="0"/>
                <a:ea typeface="Aptos" panose="020B0004020202020204" pitchFamily="34" charset="0"/>
                <a:cs typeface="Arial" panose="020B0604020202020204" pitchFamily="34" charset="0"/>
              </a:rPr>
              <a:t>creation of enabling environments </a:t>
            </a:r>
            <a:r>
              <a:rPr lang="en-GB" sz="1600" kern="100" dirty="0">
                <a:latin typeface="Aptos" panose="020B0004020202020204" pitchFamily="34" charset="0"/>
                <a:ea typeface="Aptos" panose="020B0004020202020204" pitchFamily="34" charset="0"/>
                <a:cs typeface="Arial" panose="020B0604020202020204" pitchFamily="34" charset="0"/>
              </a:rPr>
              <a:t>through regulatory reform to incentivise clean energy investments and the </a:t>
            </a:r>
            <a:r>
              <a:rPr lang="en-GB" sz="1600" b="1" kern="100" dirty="0">
                <a:latin typeface="Aptos" panose="020B0004020202020204" pitchFamily="34" charset="0"/>
                <a:ea typeface="Aptos" panose="020B0004020202020204" pitchFamily="34" charset="0"/>
                <a:cs typeface="Arial" panose="020B0604020202020204" pitchFamily="34" charset="0"/>
              </a:rPr>
              <a:t>potential impact of investment law obligations on future regulatory space of states in adjusting such regulations to evolving needs</a:t>
            </a:r>
            <a:r>
              <a:rPr lang="en-GB" sz="1600" kern="100" dirty="0">
                <a:latin typeface="Aptos" panose="020B0004020202020204" pitchFamily="34" charset="0"/>
                <a:ea typeface="Aptos" panose="020B0004020202020204" pitchFamily="34" charset="0"/>
                <a:cs typeface="Arial" panose="020B0604020202020204" pitchFamily="34" charset="0"/>
              </a:rPr>
              <a:t>.</a:t>
            </a:r>
            <a:br>
              <a:rPr lang="en-GB" sz="1600" kern="100" dirty="0">
                <a:latin typeface="Aptos" panose="020B0004020202020204" pitchFamily="34" charset="0"/>
                <a:ea typeface="Aptos" panose="020B0004020202020204" pitchFamily="34" charset="0"/>
                <a:cs typeface="Arial" panose="020B0604020202020204" pitchFamily="34" charset="0"/>
              </a:rPr>
            </a:br>
            <a:br>
              <a:rPr lang="en-GB" sz="1600" kern="100" dirty="0">
                <a:latin typeface="Aptos" panose="020B0004020202020204" pitchFamily="34" charset="0"/>
                <a:ea typeface="Aptos" panose="020B0004020202020204" pitchFamily="34" charset="0"/>
                <a:cs typeface="Arial" panose="020B0604020202020204" pitchFamily="34" charset="0"/>
              </a:rPr>
            </a:br>
            <a:r>
              <a:rPr lang="en-GB" sz="1600" kern="100" dirty="0">
                <a:latin typeface="Aptos" panose="020B0004020202020204" pitchFamily="34" charset="0"/>
                <a:ea typeface="Aptos" panose="020B0004020202020204" pitchFamily="34" charset="0"/>
                <a:cs typeface="Arial" panose="020B0604020202020204" pitchFamily="34" charset="0"/>
              </a:rPr>
              <a:t>(b) </a:t>
            </a:r>
            <a:r>
              <a:rPr lang="en-GB" sz="1600" b="1" kern="100" dirty="0">
                <a:latin typeface="Aptos" panose="020B0004020202020204" pitchFamily="34" charset="0"/>
                <a:ea typeface="Aptos" panose="020B0004020202020204" pitchFamily="34" charset="0"/>
                <a:cs typeface="Arial" panose="020B0604020202020204" pitchFamily="34" charset="0"/>
              </a:rPr>
              <a:t>Liabilities that may emerge from early retirement of coal power plants  </a:t>
            </a:r>
            <a:r>
              <a:rPr lang="en-GB" sz="1600" kern="100" dirty="0">
                <a:latin typeface="Aptos" panose="020B0004020202020204" pitchFamily="34" charset="0"/>
                <a:ea typeface="Aptos" panose="020B0004020202020204" pitchFamily="34" charset="0"/>
                <a:cs typeface="Arial" panose="020B0604020202020204" pitchFamily="34" charset="0"/>
              </a:rPr>
              <a:t>owned and operated by private investors and the use of public funds to compensate investors for early coal-retirement.</a:t>
            </a:r>
            <a:br>
              <a:rPr lang="en-GB" sz="1600" kern="100" dirty="0">
                <a:latin typeface="Aptos" panose="020B0004020202020204" pitchFamily="34" charset="0"/>
                <a:ea typeface="Aptos" panose="020B0004020202020204" pitchFamily="34" charset="0"/>
                <a:cs typeface="Arial" panose="020B0604020202020204" pitchFamily="34" charset="0"/>
              </a:rPr>
            </a:br>
            <a:br>
              <a:rPr lang="en-GB" sz="1600" kern="100" dirty="0">
                <a:latin typeface="Aptos" panose="020B0004020202020204" pitchFamily="34" charset="0"/>
                <a:ea typeface="Aptos" panose="020B0004020202020204" pitchFamily="34" charset="0"/>
                <a:cs typeface="Arial" panose="020B0604020202020204" pitchFamily="34" charset="0"/>
              </a:rPr>
            </a:br>
            <a:r>
              <a:rPr lang="en-GB" sz="1600" kern="100" dirty="0">
                <a:latin typeface="Aptos" panose="020B0004020202020204" pitchFamily="34" charset="0"/>
                <a:ea typeface="Aptos" panose="020B0004020202020204" pitchFamily="34" charset="0"/>
                <a:cs typeface="Arial" panose="020B0604020202020204" pitchFamily="34" charset="0"/>
              </a:rPr>
              <a:t>(c) </a:t>
            </a:r>
            <a:r>
              <a:rPr lang="en-GB" sz="1600" b="1" kern="100" dirty="0">
                <a:latin typeface="Aptos" panose="020B0004020202020204" pitchFamily="34" charset="0"/>
                <a:ea typeface="Aptos" panose="020B0004020202020204" pitchFamily="34" charset="0"/>
                <a:cs typeface="Arial" panose="020B0604020202020204" pitchFamily="34" charset="0"/>
              </a:rPr>
              <a:t>Governance structures created under JETPs to drive reform and transformations and the potential frictions between different policy goals driven by different actors </a:t>
            </a:r>
            <a:r>
              <a:rPr lang="en-GB" sz="1600" kern="100" dirty="0">
                <a:latin typeface="Aptos" panose="020B0004020202020204" pitchFamily="34" charset="0"/>
                <a:ea typeface="Aptos" panose="020B0004020202020204" pitchFamily="34" charset="0"/>
                <a:cs typeface="Arial" panose="020B0604020202020204" pitchFamily="34" charset="0"/>
              </a:rPr>
              <a:t>which may exacerbate concerns 1 and 2 above. </a:t>
            </a:r>
          </a:p>
        </p:txBody>
      </p:sp>
    </p:spTree>
    <p:extLst>
      <p:ext uri="{BB962C8B-B14F-4D97-AF65-F5344CB8AC3E}">
        <p14:creationId xmlns:p14="http://schemas.microsoft.com/office/powerpoint/2010/main" val="43139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EE6A977-DEF5-6071-5695-688523198C47}"/>
              </a:ext>
            </a:extLst>
          </p:cNvPr>
          <p:cNvSpPr txBox="1">
            <a:spLocks/>
          </p:cNvSpPr>
          <p:nvPr/>
        </p:nvSpPr>
        <p:spPr>
          <a:xfrm>
            <a:off x="381961" y="197224"/>
            <a:ext cx="7457676" cy="617764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kern="100" dirty="0">
                <a:latin typeface="Aptos" panose="020B0004020202020204" pitchFamily="34" charset="0"/>
                <a:ea typeface="Aptos" panose="020B0004020202020204" pitchFamily="34" charset="0"/>
                <a:cs typeface="Arial" panose="020B0604020202020204" pitchFamily="34" charset="0"/>
              </a:rPr>
              <a:t>Concerns that the JETP remains a donor-dominated initiative which sits outside the auspices of the UN Framework Convention on Climate Change (UNFCCC), is not supervised by the Conference of Parties (COP) and may undermine objectives of the multilateral climate regime</a:t>
            </a:r>
            <a:r>
              <a:rPr lang="en-GB" sz="1800" kern="100">
                <a:latin typeface="Aptos" panose="020B0004020202020204" pitchFamily="34" charset="0"/>
                <a:ea typeface="Aptos" panose="020B0004020202020204" pitchFamily="34" charset="0"/>
                <a:cs typeface="Arial" panose="020B0604020202020204" pitchFamily="34" charset="0"/>
              </a:rPr>
              <a:t>. </a:t>
            </a:r>
          </a:p>
          <a:p>
            <a:pPr marL="0" indent="0">
              <a:buNone/>
            </a:pPr>
            <a:endParaRPr lang="en-GB" sz="1800" kern="100" dirty="0">
              <a:latin typeface="Aptos" panose="020B0004020202020204" pitchFamily="34" charset="0"/>
              <a:ea typeface="Aptos" panose="020B0004020202020204" pitchFamily="34" charset="0"/>
              <a:cs typeface="Arial" panose="020B0604020202020204" pitchFamily="34" charset="0"/>
            </a:endParaRPr>
          </a:p>
          <a:p>
            <a:r>
              <a:rPr lang="en-GB" sz="1800" kern="100" dirty="0">
                <a:latin typeface="Aptos" panose="020B0004020202020204" pitchFamily="34" charset="0"/>
                <a:ea typeface="Aptos" panose="020B0004020202020204" pitchFamily="34" charset="0"/>
                <a:cs typeface="Arial" panose="020B0604020202020204" pitchFamily="34" charset="0"/>
              </a:rPr>
              <a:t>The question mark of additionality, imposition of conditionality and policy reforms can undermine commitments of developed countries under the UNFCCC and Paris Agreement.</a:t>
            </a:r>
          </a:p>
          <a:p>
            <a:pPr marL="0" indent="0">
              <a:buNone/>
            </a:pPr>
            <a:endParaRPr lang="en-GB" sz="1800" kern="100" dirty="0">
              <a:latin typeface="Aptos" panose="020B0004020202020204" pitchFamily="34" charset="0"/>
              <a:ea typeface="Aptos" panose="020B0004020202020204" pitchFamily="34" charset="0"/>
              <a:cs typeface="Arial" panose="020B0604020202020204" pitchFamily="34" charset="0"/>
            </a:endParaRPr>
          </a:p>
          <a:p>
            <a:r>
              <a:rPr lang="en-GB" sz="1800" kern="100" dirty="0">
                <a:latin typeface="Aptos" panose="020B0004020202020204" pitchFamily="34" charset="0"/>
                <a:ea typeface="Aptos" panose="020B0004020202020204" pitchFamily="34" charset="0"/>
                <a:cs typeface="Arial" panose="020B0604020202020204" pitchFamily="34" charset="0"/>
              </a:rPr>
              <a:t>While the aim of the JETP is to enable countries to mobilise finance in support of their Nationally Determined Contributions (NDCs), there are question marks over how much autonomy developing countries will have in aligning their domestic priorities with donor/ investor commitments and action. </a:t>
            </a:r>
          </a:p>
          <a:p>
            <a:br>
              <a:rPr lang="en-GB" sz="1800" kern="100" dirty="0">
                <a:latin typeface="Aptos" panose="020B0004020202020204" pitchFamily="34" charset="0"/>
                <a:ea typeface="Aptos" panose="020B0004020202020204" pitchFamily="34" charset="0"/>
                <a:cs typeface="Arial" panose="020B0604020202020204" pitchFamily="34" charset="0"/>
              </a:rPr>
            </a:br>
            <a:r>
              <a:rPr lang="en-GB" sz="1800" dirty="0">
                <a:latin typeface="Aptos" panose="020B0004020202020204" pitchFamily="34" charset="0"/>
                <a:ea typeface="Tahoma" panose="020B0604030504040204" pitchFamily="34" charset="0"/>
                <a:cs typeface="Tahoma" panose="020B0604030504040204" pitchFamily="34" charset="0"/>
              </a:rPr>
              <a:t>Policy and regulatory fragmentation is likely to impede coordinated action on climate action and financing outside the UNFCCC may undermine commitments and negotiations in the multilateral climate regime. This includes undermining and diluting the principle of common but differentiated responsibilities and respective capabilities (CBDR-RC).</a:t>
            </a:r>
          </a:p>
          <a:p>
            <a:pPr marL="0" indent="0">
              <a:buNone/>
            </a:pPr>
            <a:endParaRPr lang="en-GB" sz="1800" kern="100" dirty="0">
              <a:latin typeface="Aptos" panose="020B0004020202020204" pitchFamily="34" charset="0"/>
              <a:ea typeface="Aptos" panose="020B00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0646E5F-04EE-3183-0D57-F9C249CC9636}"/>
              </a:ext>
            </a:extLst>
          </p:cNvPr>
          <p:cNvSpPr txBox="1"/>
          <p:nvPr/>
        </p:nvSpPr>
        <p:spPr>
          <a:xfrm>
            <a:off x="2884678" y="7553223"/>
            <a:ext cx="2914527" cy="256597"/>
          </a:xfrm>
          <a:prstGeom prst="rect">
            <a:avLst/>
          </a:prstGeom>
          <a:noFill/>
        </p:spPr>
        <p:txBody>
          <a:bodyPr wrap="square" rtlCol="0">
            <a:spAutoFit/>
          </a:bodyPr>
          <a:lstStyle/>
          <a:p>
            <a:pPr algn="r">
              <a:lnSpc>
                <a:spcPct val="90000"/>
              </a:lnSpc>
            </a:pPr>
            <a:r>
              <a:rPr lang="en-GB" sz="1000" i="1" dirty="0">
                <a:latin typeface="Aptos" panose="020B0004020202020204" pitchFamily="34" charset="0"/>
                <a:ea typeface="Tahoma" panose="020B0604030504040204" pitchFamily="34" charset="0"/>
                <a:cs typeface="Tahoma" panose="020B0604030504040204" pitchFamily="34" charset="0"/>
              </a:rPr>
              <a:t>Photo by </a:t>
            </a:r>
            <a:r>
              <a:rPr lang="en-GB" sz="1000" i="1" dirty="0">
                <a:latin typeface="Aptos" panose="020B0004020202020204" pitchFamily="34" charset="0"/>
                <a:ea typeface="Tahoma" panose="020B0604030504040204" pitchFamily="34" charset="0"/>
                <a:cs typeface="Tahoma" panose="020B0604030504040204" pitchFamily="34" charset="0"/>
                <a:hlinkClick r:id="rId2"/>
              </a:rPr>
              <a:t>Joshua </a:t>
            </a:r>
            <a:r>
              <a:rPr lang="en-GB" sz="1000" i="1" dirty="0" err="1">
                <a:latin typeface="Aptos" panose="020B0004020202020204" pitchFamily="34" charset="0"/>
                <a:ea typeface="Tahoma" panose="020B0604030504040204" pitchFamily="34" charset="0"/>
                <a:cs typeface="Tahoma" panose="020B0604030504040204" pitchFamily="34" charset="0"/>
                <a:hlinkClick r:id="rId2"/>
              </a:rPr>
              <a:t>Hoehne</a:t>
            </a:r>
            <a:r>
              <a:rPr lang="en-GB" sz="1000" i="1" dirty="0">
                <a:latin typeface="Aptos" panose="020B0004020202020204" pitchFamily="34" charset="0"/>
                <a:ea typeface="Tahoma" panose="020B0604030504040204" pitchFamily="34" charset="0"/>
                <a:cs typeface="Tahoma" panose="020B0604030504040204" pitchFamily="34" charset="0"/>
                <a:hlinkClick r:id="rId2"/>
              </a:rPr>
              <a:t> on </a:t>
            </a:r>
            <a:r>
              <a:rPr lang="en-GB" sz="1000" i="1" dirty="0" err="1">
                <a:latin typeface="Aptos" panose="020B0004020202020204" pitchFamily="34" charset="0"/>
                <a:ea typeface="Tahoma" panose="020B0604030504040204" pitchFamily="34" charset="0"/>
                <a:cs typeface="Tahoma" panose="020B0604030504040204" pitchFamily="34" charset="0"/>
                <a:hlinkClick r:id="rId2"/>
              </a:rPr>
              <a:t>Unsplash</a:t>
            </a:r>
            <a:r>
              <a:rPr lang="en-GB" sz="1000" i="1" dirty="0">
                <a:latin typeface="Aptos" panose="020B0004020202020204" pitchFamily="34" charset="0"/>
                <a:ea typeface="Tahoma" panose="020B0604030504040204" pitchFamily="34" charset="0"/>
                <a:cs typeface="Tahoma" panose="020B0604030504040204" pitchFamily="34" charset="0"/>
              </a:rPr>
              <a:t>.</a:t>
            </a:r>
          </a:p>
        </p:txBody>
      </p:sp>
      <p:pic>
        <p:nvPicPr>
          <p:cNvPr id="6" name="Picture 5">
            <a:extLst>
              <a:ext uri="{FF2B5EF4-FFF2-40B4-BE49-F238E27FC236}">
                <a16:creationId xmlns:a16="http://schemas.microsoft.com/office/drawing/2014/main" id="{9CC712C0-5C3E-DED8-567D-A4B12508A099}"/>
              </a:ext>
            </a:extLst>
          </p:cNvPr>
          <p:cNvPicPr>
            <a:picLocks noChangeAspect="1"/>
          </p:cNvPicPr>
          <p:nvPr/>
        </p:nvPicPr>
        <p:blipFill>
          <a:blip r:embed="rId3"/>
          <a:srcRect l="13599" r="12591"/>
          <a:stretch/>
        </p:blipFill>
        <p:spPr>
          <a:xfrm>
            <a:off x="8143794" y="2243193"/>
            <a:ext cx="3993777" cy="3200847"/>
          </a:xfrm>
          <a:prstGeom prst="rect">
            <a:avLst/>
          </a:prstGeom>
        </p:spPr>
      </p:pic>
      <p:sp>
        <p:nvSpPr>
          <p:cNvPr id="2" name="TextBox 1">
            <a:extLst>
              <a:ext uri="{FF2B5EF4-FFF2-40B4-BE49-F238E27FC236}">
                <a16:creationId xmlns:a16="http://schemas.microsoft.com/office/drawing/2014/main" id="{10043829-C168-E1AA-78F7-71B08605DCCC}"/>
              </a:ext>
            </a:extLst>
          </p:cNvPr>
          <p:cNvSpPr txBox="1"/>
          <p:nvPr/>
        </p:nvSpPr>
        <p:spPr>
          <a:xfrm>
            <a:off x="7951229" y="329219"/>
            <a:ext cx="4240771" cy="1756443"/>
          </a:xfrm>
          <a:prstGeom prst="rect">
            <a:avLst/>
          </a:prstGeom>
          <a:noFill/>
        </p:spPr>
        <p:txBody>
          <a:bodyPr wrap="square" rtlCol="0">
            <a:spAutoFit/>
          </a:bodyPr>
          <a:lstStyle/>
          <a:p>
            <a:pPr algn="ctr">
              <a:lnSpc>
                <a:spcPct val="90000"/>
              </a:lnSpc>
            </a:pPr>
            <a:r>
              <a:rPr lang="en-US" sz="2000" b="1" dirty="0">
                <a:latin typeface="Aptos" panose="020B0004020202020204" pitchFamily="34" charset="0"/>
                <a:ea typeface="Tahoma" panose="020B0604030504040204" pitchFamily="34" charset="0"/>
                <a:cs typeface="Tahoma" panose="020B0604030504040204" pitchFamily="34" charset="0"/>
              </a:rPr>
              <a:t>10. (</a:t>
            </a:r>
            <a:r>
              <a:rPr lang="en-GB" sz="2400" b="1" dirty="0">
                <a:latin typeface="Aptos" panose="020B0004020202020204" pitchFamily="34" charset="0"/>
                <a:ea typeface="Times New Roman" panose="02020603050405020304" pitchFamily="18" charset="0"/>
                <a:cs typeface="Times New Roman" panose="02020603050405020304" pitchFamily="18" charset="0"/>
              </a:rPr>
              <a:t>IN) COMPATIBILITY WITH MULTILATERAL CLIMATE COMMITMENTS</a:t>
            </a:r>
            <a:br>
              <a:rPr lang="en-GB" sz="2400" b="1" kern="100" dirty="0">
                <a:latin typeface="Aptos" panose="020B0004020202020204" pitchFamily="34" charset="0"/>
                <a:ea typeface="Yu Gothic" panose="020B0400000000000000" pitchFamily="34" charset="-128"/>
                <a:cs typeface="Arial" panose="020B0604020202020204" pitchFamily="34" charset="0"/>
              </a:rPr>
            </a:br>
            <a:endParaRPr lang="en-GB" sz="2400" kern="100" dirty="0">
              <a:latin typeface="Aptos" panose="020B0004020202020204" pitchFamily="34" charset="0"/>
              <a:ea typeface="Yu Gothic" panose="020B0400000000000000" pitchFamily="34" charset="-128"/>
              <a:cs typeface="Arial" panose="020B0604020202020204" pitchFamily="34" charset="0"/>
            </a:endParaRPr>
          </a:p>
          <a:p>
            <a:pPr algn="ctr">
              <a:lnSpc>
                <a:spcPct val="90000"/>
              </a:lnSpc>
            </a:pPr>
            <a:endParaRPr lang="en-GB" sz="2400" b="1" dirty="0">
              <a:latin typeface="Aptos" panose="020B00040202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60265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logo of NeF DeF: New Frontiers in International Development Finance with sub project title Climate Finance for Equitable Transitions (CLiFT)">
            <a:extLst>
              <a:ext uri="{FF2B5EF4-FFF2-40B4-BE49-F238E27FC236}">
                <a16:creationId xmlns:a16="http://schemas.microsoft.com/office/drawing/2014/main" id="{72BAE4F1-32A4-4748-3ECA-89E4D9546E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9813" y="469876"/>
            <a:ext cx="5511757" cy="2959124"/>
          </a:xfrm>
          <a:prstGeom prst="rect">
            <a:avLst/>
          </a:prstGeom>
        </p:spPr>
      </p:pic>
      <p:pic>
        <p:nvPicPr>
          <p:cNvPr id="8" name="Picture 7" descr="Logo, company name&#10;&#10;Description automatically generated">
            <a:extLst>
              <a:ext uri="{FF2B5EF4-FFF2-40B4-BE49-F238E27FC236}">
                <a16:creationId xmlns:a16="http://schemas.microsoft.com/office/drawing/2014/main" id="{B5A85CBE-E041-442C-F843-2F123CA1414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365" y="4603715"/>
            <a:ext cx="1306267" cy="1071979"/>
          </a:xfrm>
          <a:prstGeom prst="rect">
            <a:avLst/>
          </a:prstGeom>
          <a:noFill/>
          <a:ln>
            <a:noFill/>
          </a:ln>
        </p:spPr>
      </p:pic>
      <p:pic>
        <p:nvPicPr>
          <p:cNvPr id="10" name="Picture 9" descr="A black and white logo&#10;&#10;Description automatically generated with low confidence">
            <a:extLst>
              <a:ext uri="{FF2B5EF4-FFF2-40B4-BE49-F238E27FC236}">
                <a16:creationId xmlns:a16="http://schemas.microsoft.com/office/drawing/2014/main" id="{9CAF30F8-0CBF-B671-1AE7-34C1400B62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69303" y="4840287"/>
            <a:ext cx="1754628" cy="797959"/>
          </a:xfrm>
          <a:prstGeom prst="rect">
            <a:avLst/>
          </a:prstGeom>
          <a:noFill/>
          <a:ln>
            <a:noFill/>
          </a:ln>
        </p:spPr>
      </p:pic>
      <p:pic>
        <p:nvPicPr>
          <p:cNvPr id="11" name="Picture 10" descr="Logo&#10;&#10;Description automatically generated">
            <a:extLst>
              <a:ext uri="{FF2B5EF4-FFF2-40B4-BE49-F238E27FC236}">
                <a16:creationId xmlns:a16="http://schemas.microsoft.com/office/drawing/2014/main" id="{AA341F49-82BA-B5DD-5D49-ACA3CCD3F06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0015" y="4790872"/>
            <a:ext cx="1345182" cy="896788"/>
          </a:xfrm>
          <a:prstGeom prst="rect">
            <a:avLst/>
          </a:prstGeom>
          <a:noFill/>
          <a:ln>
            <a:noFill/>
          </a:ln>
        </p:spPr>
      </p:pic>
      <p:pic>
        <p:nvPicPr>
          <p:cNvPr id="14" name="Picture 13" descr="A picture containing text, font, logo, graphics&#10;&#10;Description automatically generated">
            <a:extLst>
              <a:ext uri="{FF2B5EF4-FFF2-40B4-BE49-F238E27FC236}">
                <a16:creationId xmlns:a16="http://schemas.microsoft.com/office/drawing/2014/main" id="{93C5EAF0-3C15-E8F3-CAF4-A6D58E5A00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75641" y="4764215"/>
            <a:ext cx="1602105" cy="1133080"/>
          </a:xfrm>
          <a:prstGeom prst="rect">
            <a:avLst/>
          </a:prstGeom>
        </p:spPr>
      </p:pic>
      <p:pic>
        <p:nvPicPr>
          <p:cNvPr id="17" name="Picture 16" descr="A picture containing application&#10;&#10;Description automatically generated">
            <a:extLst>
              <a:ext uri="{FF2B5EF4-FFF2-40B4-BE49-F238E27FC236}">
                <a16:creationId xmlns:a16="http://schemas.microsoft.com/office/drawing/2014/main" id="{C0FEBEAF-F1F3-8734-6DC0-896FF438AF0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27161" y="5882053"/>
            <a:ext cx="2096770" cy="532765"/>
          </a:xfrm>
          <a:prstGeom prst="rect">
            <a:avLst/>
          </a:prstGeom>
          <a:noFill/>
          <a:ln>
            <a:noFill/>
          </a:ln>
        </p:spPr>
      </p:pic>
      <p:sp>
        <p:nvSpPr>
          <p:cNvPr id="18" name="TextBox 17">
            <a:extLst>
              <a:ext uri="{FF2B5EF4-FFF2-40B4-BE49-F238E27FC236}">
                <a16:creationId xmlns:a16="http://schemas.microsoft.com/office/drawing/2014/main" id="{EAC1F7D0-C4DB-9E42-746C-5B935AD29D0A}"/>
              </a:ext>
            </a:extLst>
          </p:cNvPr>
          <p:cNvSpPr txBox="1"/>
          <p:nvPr/>
        </p:nvSpPr>
        <p:spPr>
          <a:xfrm>
            <a:off x="3775546" y="3725161"/>
            <a:ext cx="4935894" cy="338554"/>
          </a:xfrm>
          <a:prstGeom prst="rect">
            <a:avLst/>
          </a:prstGeom>
          <a:noFill/>
        </p:spPr>
        <p:txBody>
          <a:bodyPr wrap="square" rtlCol="0">
            <a:spAutoFit/>
          </a:bodyPr>
          <a:lstStyle/>
          <a:p>
            <a:r>
              <a:rPr lang="en-GB" sz="1600" dirty="0">
                <a:latin typeface="Tahoma" panose="020B0604030504040204" pitchFamily="34" charset="0"/>
                <a:ea typeface="Tahoma" panose="020B0604030504040204" pitchFamily="34" charset="0"/>
                <a:cs typeface="Tahoma" panose="020B0604030504040204" pitchFamily="34" charset="0"/>
                <a:hlinkClick r:id="rId8"/>
              </a:rPr>
              <a:t>https://go.warwick.ac.uk/nefdef/climatefinance</a:t>
            </a:r>
            <a:endParaRPr lang="en-GB" sz="1600" dirty="0">
              <a:latin typeface="Tahoma" panose="020B0604030504040204" pitchFamily="34" charset="0"/>
              <a:ea typeface="Tahoma" panose="020B0604030504040204" pitchFamily="34" charset="0"/>
              <a:cs typeface="Tahoma" panose="020B0604030504040204" pitchFamily="34" charset="0"/>
            </a:endParaRPr>
          </a:p>
        </p:txBody>
      </p:sp>
      <p:pic>
        <p:nvPicPr>
          <p:cNvPr id="3" name="Picture 2" descr="A logo for a company&#10;&#10;Description automatically generated">
            <a:extLst>
              <a:ext uri="{FF2B5EF4-FFF2-40B4-BE49-F238E27FC236}">
                <a16:creationId xmlns:a16="http://schemas.microsoft.com/office/drawing/2014/main" id="{ADC0A85A-EE61-F302-180B-62F4100AF77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4375" y="4672727"/>
            <a:ext cx="1331408" cy="1331408"/>
          </a:xfrm>
          <a:prstGeom prst="rect">
            <a:avLst/>
          </a:prstGeom>
        </p:spPr>
      </p:pic>
      <p:pic>
        <p:nvPicPr>
          <p:cNvPr id="4" name="Picture 3" descr="A black and white text&#10;&#10;Description automatically generated">
            <a:extLst>
              <a:ext uri="{FF2B5EF4-FFF2-40B4-BE49-F238E27FC236}">
                <a16:creationId xmlns:a16="http://schemas.microsoft.com/office/drawing/2014/main" id="{2CAB365E-E666-C6E9-2C4D-AC9A597E1C3C}"/>
              </a:ext>
            </a:extLst>
          </p:cNvPr>
          <p:cNvPicPr>
            <a:picLocks noChangeAspect="1"/>
          </p:cNvPicPr>
          <p:nvPr/>
        </p:nvPicPr>
        <p:blipFill>
          <a:blip r:embed="rId10"/>
          <a:stretch>
            <a:fillRect/>
          </a:stretch>
        </p:blipFill>
        <p:spPr>
          <a:xfrm>
            <a:off x="444381" y="5876471"/>
            <a:ext cx="2008586" cy="775744"/>
          </a:xfrm>
          <a:prstGeom prst="rect">
            <a:avLst/>
          </a:prstGeom>
        </p:spPr>
      </p:pic>
      <p:pic>
        <p:nvPicPr>
          <p:cNvPr id="5" name="Picture 4" descr="A close-up of a logo&#10;&#10;Description automatically generated with low confidence">
            <a:extLst>
              <a:ext uri="{FF2B5EF4-FFF2-40B4-BE49-F238E27FC236}">
                <a16:creationId xmlns:a16="http://schemas.microsoft.com/office/drawing/2014/main" id="{B3AAA2FB-1FE5-2712-57DA-4AD345FE314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82420" y="5939767"/>
            <a:ext cx="2982233" cy="623139"/>
          </a:xfrm>
          <a:prstGeom prst="rect">
            <a:avLst/>
          </a:prstGeom>
        </p:spPr>
      </p:pic>
      <p:pic>
        <p:nvPicPr>
          <p:cNvPr id="7" name="Picture 6" descr="A black and blue logo&#10;&#10;Description automatically generated">
            <a:extLst>
              <a:ext uri="{FF2B5EF4-FFF2-40B4-BE49-F238E27FC236}">
                <a16:creationId xmlns:a16="http://schemas.microsoft.com/office/drawing/2014/main" id="{280E67F4-76B0-7F82-0CE8-05ADFD637E1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56618" y="5740070"/>
            <a:ext cx="2123494" cy="816729"/>
          </a:xfrm>
          <a:prstGeom prst="rect">
            <a:avLst/>
          </a:prstGeom>
        </p:spPr>
      </p:pic>
      <p:pic>
        <p:nvPicPr>
          <p:cNvPr id="15" name="Picture 14" descr="A black background with a black square&#10;&#10;Description automatically generated with medium confidence">
            <a:extLst>
              <a:ext uri="{FF2B5EF4-FFF2-40B4-BE49-F238E27FC236}">
                <a16:creationId xmlns:a16="http://schemas.microsoft.com/office/drawing/2014/main" id="{3B86691B-C136-511A-BEBA-571DB665F8E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190975" y="4861892"/>
            <a:ext cx="1876216" cy="693648"/>
          </a:xfrm>
          <a:prstGeom prst="rect">
            <a:avLst/>
          </a:prstGeom>
        </p:spPr>
      </p:pic>
    </p:spTree>
    <p:extLst>
      <p:ext uri="{BB962C8B-B14F-4D97-AF65-F5344CB8AC3E}">
        <p14:creationId xmlns:p14="http://schemas.microsoft.com/office/powerpoint/2010/main" val="1540441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14" name="Ink 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4"/>
              <a:stretch>
                <a:fillRect/>
              </a:stretch>
            </p:blipFill>
            <p:spPr>
              <a:xfrm>
                <a:off x="12481710" y="6333652"/>
                <a:ext cx="18000" cy="18000"/>
              </a:xfrm>
              <a:prstGeom prst="rect">
                <a:avLst/>
              </a:prstGeom>
            </p:spPr>
          </p:pic>
        </mc:Fallback>
      </mc:AlternateContent>
      <p:sp useBgFill="1">
        <p:nvSpPr>
          <p:cNvPr id="16" name="Rectangle 15">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Bembo"/>
              <a:ea typeface="+mn-ea"/>
              <a:cs typeface="+mn-cs"/>
            </a:endParaRPr>
          </a:p>
        </p:txBody>
      </p:sp>
      <p:pic>
        <p:nvPicPr>
          <p:cNvPr id="7" name="Picture 6" descr="A group of solar panels&#10;&#10;Description automatically generated">
            <a:extLst>
              <a:ext uri="{FF2B5EF4-FFF2-40B4-BE49-F238E27FC236}">
                <a16:creationId xmlns:a16="http://schemas.microsoft.com/office/drawing/2014/main" id="{2E6B905E-C264-90C2-471F-7A76304A900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1" y="1"/>
            <a:ext cx="12192000" cy="6857999"/>
          </a:xfrm>
          <a:prstGeom prst="rect">
            <a:avLst/>
          </a:prstGeom>
        </p:spPr>
      </p:pic>
      <p:sp useBgFill="1">
        <p:nvSpPr>
          <p:cNvPr id="18" name="Freeform: Shape 17">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Bembo"/>
              <a:ea typeface="+mn-ea"/>
              <a:cs typeface="+mn-cs"/>
            </a:endParaRPr>
          </a:p>
        </p:txBody>
      </p:sp>
      <p:sp>
        <p:nvSpPr>
          <p:cNvPr id="20"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Bembo"/>
              <a:ea typeface="+mn-ea"/>
              <a:cs typeface="+mn-cs"/>
            </a:endParaRPr>
          </a:p>
        </p:txBody>
      </p:sp>
      <p:sp>
        <p:nvSpPr>
          <p:cNvPr id="2" name="Rectangle 1">
            <a:extLst>
              <a:ext uri="{FF2B5EF4-FFF2-40B4-BE49-F238E27FC236}">
                <a16:creationId xmlns:a16="http://schemas.microsoft.com/office/drawing/2014/main" id="{22CBF409-B1D1-D5B4-113C-14B66C973325}"/>
              </a:ext>
            </a:extLst>
          </p:cNvPr>
          <p:cNvSpPr/>
          <p:nvPr/>
        </p:nvSpPr>
        <p:spPr>
          <a:xfrm>
            <a:off x="940569" y="1423588"/>
            <a:ext cx="4935070" cy="4371885"/>
          </a:xfrm>
          <a:prstGeom prst="rect">
            <a:avLst/>
          </a:prstGeom>
        </p:spPr>
        <p:txBody>
          <a:bodyPr vert="horz" lIns="91440" tIns="45720" rIns="91440" bIns="45720" rtlCol="0" anchor="ctr">
            <a:normAutofit lnSpcReduction="10000"/>
          </a:bodyPr>
          <a:lstStyle/>
          <a:p>
            <a:pPr marL="285750" indent="-285750">
              <a:lnSpc>
                <a:spcPct val="90000"/>
              </a:lnSpc>
              <a:buFont typeface="Arial" panose="020B0604020202020204" pitchFamily="34" charset="0"/>
              <a:buChar char="•"/>
            </a:pPr>
            <a:r>
              <a:rPr lang="en-US" sz="1800" dirty="0">
                <a:effectLst/>
                <a:latin typeface="Aptos" panose="020B0004020202020204" pitchFamily="34" charset="0"/>
              </a:rPr>
              <a:t>This project examines the Just Energy Transition Partnerships (JETPs) as a modality for </a:t>
            </a:r>
            <a:r>
              <a:rPr lang="en-US" sz="1800" dirty="0" err="1">
                <a:effectLst/>
                <a:latin typeface="Aptos" panose="020B0004020202020204" pitchFamily="34" charset="0"/>
              </a:rPr>
              <a:t>mobilising</a:t>
            </a:r>
            <a:r>
              <a:rPr lang="en-US" sz="1800" dirty="0">
                <a:effectLst/>
                <a:latin typeface="Aptos" panose="020B0004020202020204" pitchFamily="34" charset="0"/>
              </a:rPr>
              <a:t> and delivering climate finance to developing countries. </a:t>
            </a:r>
            <a:br>
              <a:rPr lang="en-US" sz="1800" dirty="0">
                <a:effectLst/>
                <a:latin typeface="Aptos" panose="020B0004020202020204" pitchFamily="34" charset="0"/>
              </a:rPr>
            </a:br>
            <a:endParaRPr lang="en-US" sz="1800" dirty="0">
              <a:effectLst/>
              <a:latin typeface="Aptos" panose="020B0004020202020204" pitchFamily="34" charset="0"/>
            </a:endParaRPr>
          </a:p>
          <a:p>
            <a:pPr marL="285750" indent="-285750">
              <a:lnSpc>
                <a:spcPct val="90000"/>
              </a:lnSpc>
              <a:buFont typeface="Arial" panose="020B0604020202020204" pitchFamily="34" charset="0"/>
              <a:buChar char="•"/>
            </a:pPr>
            <a:r>
              <a:rPr lang="en-US" sz="1800" dirty="0">
                <a:effectLst/>
                <a:latin typeface="Aptos" panose="020B0004020202020204" pitchFamily="34" charset="0"/>
              </a:rPr>
              <a:t>We are </a:t>
            </a:r>
            <a:r>
              <a:rPr lang="en-US" sz="1800" dirty="0" err="1">
                <a:effectLst/>
                <a:latin typeface="Aptos" panose="020B0004020202020204" pitchFamily="34" charset="0"/>
              </a:rPr>
              <a:t>analysing</a:t>
            </a:r>
            <a:r>
              <a:rPr lang="en-US" sz="1800" dirty="0">
                <a:effectLst/>
                <a:latin typeface="Aptos" panose="020B0004020202020204" pitchFamily="34" charset="0"/>
              </a:rPr>
              <a:t> the plans, processes and practices in the JETP countries with the broader objective of understanding whether these multi-donor partnerships serve as models of financing global climate transitions.</a:t>
            </a:r>
            <a:br>
              <a:rPr lang="en-US" sz="1800" dirty="0">
                <a:effectLst/>
                <a:latin typeface="Aptos" panose="020B0004020202020204" pitchFamily="34" charset="0"/>
              </a:rPr>
            </a:br>
            <a:endParaRPr lang="en-US" sz="1800" dirty="0">
              <a:effectLst/>
              <a:latin typeface="Aptos" panose="020B0004020202020204" pitchFamily="34" charset="0"/>
            </a:endParaRPr>
          </a:p>
          <a:p>
            <a:pPr marL="285750" indent="-285750">
              <a:lnSpc>
                <a:spcPct val="90000"/>
              </a:lnSpc>
              <a:buFont typeface="Arial" panose="020B0604020202020204" pitchFamily="34" charset="0"/>
              <a:buChar char="•"/>
            </a:pPr>
            <a:r>
              <a:rPr lang="en-US" sz="1800" dirty="0">
                <a:effectLst/>
                <a:latin typeface="Aptos" panose="020B0004020202020204" pitchFamily="34" charset="0"/>
              </a:rPr>
              <a:t>We are taking a holistic look at the JETP landscape, including the intersections of energy transition policies with domestic social and economic policies and domestic and international legal, policy and regulatory frameworks.</a:t>
            </a:r>
          </a:p>
          <a:p>
            <a:pPr marL="285750" indent="-285750">
              <a:lnSpc>
                <a:spcPct val="90000"/>
              </a:lnSpc>
              <a:buFont typeface="Arial" panose="020B0604020202020204" pitchFamily="34" charset="0"/>
              <a:buChar char="•"/>
            </a:pPr>
            <a:endParaRPr lang="en-US" sz="1800" dirty="0">
              <a:effectLst/>
              <a:latin typeface="Aptos" panose="020B0004020202020204" pitchFamily="34" charset="0"/>
            </a:endParaRPr>
          </a:p>
          <a:p>
            <a:pPr>
              <a:lnSpc>
                <a:spcPct val="90000"/>
              </a:lnSpc>
            </a:pPr>
            <a:endParaRPr lang="en-US" sz="1800" dirty="0">
              <a:effectLst/>
              <a:latin typeface="Aptos" panose="020B0004020202020204" pitchFamily="34" charset="0"/>
            </a:endParaRPr>
          </a:p>
        </p:txBody>
      </p:sp>
      <p:sp>
        <p:nvSpPr>
          <p:cNvPr id="8" name="TextBox 7">
            <a:extLst>
              <a:ext uri="{FF2B5EF4-FFF2-40B4-BE49-F238E27FC236}">
                <a16:creationId xmlns:a16="http://schemas.microsoft.com/office/drawing/2014/main" id="{952B5F22-0ED8-99A3-C5E1-5E7F425AB37B}"/>
              </a:ext>
            </a:extLst>
          </p:cNvPr>
          <p:cNvSpPr txBox="1"/>
          <p:nvPr/>
        </p:nvSpPr>
        <p:spPr>
          <a:xfrm>
            <a:off x="9018835" y="6597595"/>
            <a:ext cx="2818438" cy="230832"/>
          </a:xfrm>
          <a:prstGeom prst="rect">
            <a:avLst/>
          </a:prstGeom>
          <a:noFill/>
        </p:spPr>
        <p:txBody>
          <a:bodyPr wrap="square" rtlCol="0">
            <a:spAutoFit/>
          </a:bodyPr>
          <a:lstStyle/>
          <a:p>
            <a:pPr marL="0" marR="0" lvl="0" indent="0" algn="r" defTabSz="914400" rtl="0" eaLnBrk="1" fontAlgn="auto" latinLnBrk="0" hangingPunct="1">
              <a:lnSpc>
                <a:spcPct val="90000"/>
              </a:lnSpc>
              <a:spcBef>
                <a:spcPts val="0"/>
              </a:spcBef>
              <a:spcAft>
                <a:spcPts val="0"/>
              </a:spcAft>
              <a:buClrTx/>
              <a:buSzTx/>
              <a:buFontTx/>
              <a:buNone/>
              <a:tabLst/>
              <a:defRPr/>
            </a:pPr>
            <a:r>
              <a:rPr kumimoji="0" lang="en-GB" sz="1000" b="0" i="1" u="none" strike="noStrike" kern="1200" cap="none" spc="0" normalizeH="0" baseline="0" noProof="0" dirty="0">
                <a:ln>
                  <a:noFill/>
                </a:ln>
                <a:effectLst/>
                <a:uLnTx/>
                <a:uFillTx/>
                <a:latin typeface="Aptos" panose="020B0004020202020204" pitchFamily="34" charset="0"/>
                <a:ea typeface="Tahoma" panose="020B0604030504040204" pitchFamily="34" charset="0"/>
                <a:cs typeface="Tahoma" panose="020B0604030504040204" pitchFamily="34" charset="0"/>
              </a:rPr>
              <a:t>Photo by </a:t>
            </a:r>
            <a:r>
              <a:rPr kumimoji="0" lang="en-GB" sz="1000" b="0" i="1" u="none" strike="noStrike" kern="1200" cap="none" spc="0" normalizeH="0" baseline="0" noProof="0" dirty="0">
                <a:ln>
                  <a:noFill/>
                </a:ln>
                <a:effectLst/>
                <a:uLnTx/>
                <a:uFillTx/>
                <a:latin typeface="Aptos" panose="020B0004020202020204" pitchFamily="34" charset="0"/>
                <a:ea typeface="Tahoma" panose="020B0604030504040204" pitchFamily="34" charset="0"/>
                <a:cs typeface="Tahoma" panose="020B0604030504040204" pitchFamily="34" charset="0"/>
                <a:hlinkClick r:id="rId6">
                  <a:extLst>
                    <a:ext uri="{A12FA001-AC4F-418D-AE19-62706E023703}">
                      <ahyp:hlinkClr xmlns:ahyp="http://schemas.microsoft.com/office/drawing/2018/hyperlinkcolor" val="tx"/>
                    </a:ext>
                  </a:extLst>
                </a:hlinkClick>
              </a:rPr>
              <a:t>Anders J</a:t>
            </a:r>
            <a:r>
              <a:rPr kumimoji="0" lang="en-GB" sz="1000" b="0" i="1" u="none" strike="noStrike" kern="1200" cap="none" spc="0" normalizeH="0" baseline="0" noProof="0" dirty="0">
                <a:ln>
                  <a:noFill/>
                </a:ln>
                <a:effectLst/>
                <a:uLnTx/>
                <a:uFillTx/>
                <a:latin typeface="Aptos" panose="020B0004020202020204" pitchFamily="34" charset="0"/>
                <a:ea typeface="Tahoma" panose="020B0604030504040204" pitchFamily="34" charset="0"/>
                <a:cs typeface="Tahoma" panose="020B0604030504040204" pitchFamily="34" charset="0"/>
              </a:rPr>
              <a:t> on </a:t>
            </a:r>
            <a:r>
              <a:rPr kumimoji="0" lang="en-GB" sz="1000" b="0" i="1" u="none" strike="noStrike" kern="1200" cap="none" spc="0" normalizeH="0" baseline="0" noProof="0" dirty="0" err="1">
                <a:ln>
                  <a:noFill/>
                </a:ln>
                <a:effectLst/>
                <a:uLnTx/>
                <a:uFillTx/>
                <a:latin typeface="Aptos" panose="020B0004020202020204" pitchFamily="34" charset="0"/>
                <a:ea typeface="Tahoma" panose="020B0604030504040204" pitchFamily="34" charset="0"/>
                <a:cs typeface="Tahoma" panose="020B0604030504040204" pitchFamily="34" charset="0"/>
                <a:hlinkClick r:id="rId7">
                  <a:extLst>
                    <a:ext uri="{A12FA001-AC4F-418D-AE19-62706E023703}">
                      <ahyp:hlinkClr xmlns:ahyp="http://schemas.microsoft.com/office/drawing/2018/hyperlinkcolor" val="tx"/>
                    </a:ext>
                  </a:extLst>
                </a:hlinkClick>
              </a:rPr>
              <a:t>Unsplash</a:t>
            </a:r>
            <a:r>
              <a:rPr kumimoji="0" lang="en-GB" sz="1000" b="0" i="1" u="none" strike="noStrike" kern="1200" cap="none" spc="0" normalizeH="0" baseline="0" noProof="0" dirty="0">
                <a:ln>
                  <a:noFill/>
                </a:ln>
                <a:effectLst/>
                <a:uLnTx/>
                <a:uFillTx/>
                <a:latin typeface="Aptos" panose="020B0004020202020204" pitchFamily="34" charset="0"/>
                <a:ea typeface="Tahoma" panose="020B0604030504040204" pitchFamily="34" charset="0"/>
                <a:cs typeface="Tahoma" panose="020B0604030504040204" pitchFamily="34" charset="0"/>
              </a:rPr>
              <a:t>.</a:t>
            </a:r>
          </a:p>
        </p:txBody>
      </p:sp>
      <p:sp>
        <p:nvSpPr>
          <p:cNvPr id="9" name="TextBox 8">
            <a:extLst>
              <a:ext uri="{FF2B5EF4-FFF2-40B4-BE49-F238E27FC236}">
                <a16:creationId xmlns:a16="http://schemas.microsoft.com/office/drawing/2014/main" id="{EC9F5B22-58B1-96F6-2CA9-DE1A52DEC61E}"/>
              </a:ext>
            </a:extLst>
          </p:cNvPr>
          <p:cNvSpPr txBox="1"/>
          <p:nvPr/>
        </p:nvSpPr>
        <p:spPr>
          <a:xfrm>
            <a:off x="723898" y="873719"/>
            <a:ext cx="5368413" cy="341632"/>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lang="en-US" sz="1800" b="1" dirty="0">
                <a:effectLst/>
                <a:latin typeface="Aptos" panose="020B0004020202020204" pitchFamily="34" charset="0"/>
              </a:rPr>
              <a:t>PROJECT OVERVIEW</a:t>
            </a:r>
            <a:endParaRPr kumimoji="0" lang="en-GB" sz="1800" b="1" i="0" u="none" strike="noStrike" kern="1200" cap="none" spc="0" normalizeH="0" baseline="0" noProof="0" dirty="0">
              <a:ln>
                <a:noFill/>
              </a:ln>
              <a:solidFill>
                <a:srgbClr val="000000"/>
              </a:solidFill>
              <a:effectLst/>
              <a:uLnTx/>
              <a:uFillTx/>
              <a:latin typeface="Aptos" panose="020B00040202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45363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DB3B4-3AF9-40F7-AA3D-F6F3393FA237}"/>
              </a:ext>
            </a:extLst>
          </p:cNvPr>
          <p:cNvSpPr>
            <a:spLocks noGrp="1"/>
          </p:cNvSpPr>
          <p:nvPr>
            <p:ph type="title"/>
          </p:nvPr>
        </p:nvSpPr>
        <p:spPr>
          <a:xfrm>
            <a:off x="1395695" y="240665"/>
            <a:ext cx="4892156" cy="504228"/>
          </a:xfrm>
        </p:spPr>
        <p:txBody>
          <a:bodyPr vert="horz" lIns="91440" tIns="45720" rIns="91440" bIns="45720" rtlCol="0" anchor="ctr">
            <a:normAutofit fontScale="90000"/>
          </a:bodyPr>
          <a:lstStyle/>
          <a:p>
            <a:pPr algn="ctr"/>
            <a:r>
              <a:rPr lang="en-US" sz="2600" b="1" dirty="0">
                <a:latin typeface="Aptos" panose="020B0004020202020204" pitchFamily="34" charset="0"/>
                <a:ea typeface="Tahoma" panose="020B0604030504040204" pitchFamily="34" charset="0"/>
                <a:cs typeface="Tahoma" panose="020B0604030504040204" pitchFamily="34" charset="0"/>
              </a:rPr>
              <a:t>Cost of transition</a:t>
            </a:r>
          </a:p>
        </p:txBody>
      </p:sp>
      <p:grpSp>
        <p:nvGrpSpPr>
          <p:cNvPr id="22" name="Group 21">
            <a:extLst>
              <a:ext uri="{FF2B5EF4-FFF2-40B4-BE49-F238E27FC236}">
                <a16:creationId xmlns:a16="http://schemas.microsoft.com/office/drawing/2014/main" id="{DFE1479D-3DAD-95FA-FAFD-13AB76A6E332}"/>
              </a:ext>
            </a:extLst>
          </p:cNvPr>
          <p:cNvGrpSpPr/>
          <p:nvPr/>
        </p:nvGrpSpPr>
        <p:grpSpPr>
          <a:xfrm>
            <a:off x="196903" y="1574266"/>
            <a:ext cx="7020485" cy="4289612"/>
            <a:chOff x="922974" y="2533650"/>
            <a:chExt cx="7516176" cy="4205656"/>
          </a:xfrm>
        </p:grpSpPr>
        <p:sp>
          <p:nvSpPr>
            <p:cNvPr id="10" name="Freeform: Shape 9">
              <a:extLst>
                <a:ext uri="{FF2B5EF4-FFF2-40B4-BE49-F238E27FC236}">
                  <a16:creationId xmlns:a16="http://schemas.microsoft.com/office/drawing/2014/main" id="{4D4E228E-0525-080A-3795-87B5536A10D6}"/>
                </a:ext>
              </a:extLst>
            </p:cNvPr>
            <p:cNvSpPr/>
            <p:nvPr/>
          </p:nvSpPr>
          <p:spPr>
            <a:xfrm>
              <a:off x="922974" y="3740750"/>
              <a:ext cx="2105976" cy="2205674"/>
            </a:xfrm>
            <a:custGeom>
              <a:avLst/>
              <a:gdLst>
                <a:gd name="connsiteX0" fmla="*/ 0 w 1798242"/>
                <a:gd name="connsiteY0" fmla="*/ 0 h 3225352"/>
                <a:gd name="connsiteX1" fmla="*/ 1798242 w 1798242"/>
                <a:gd name="connsiteY1" fmla="*/ 0 h 3225352"/>
                <a:gd name="connsiteX2" fmla="*/ 1798242 w 1798242"/>
                <a:gd name="connsiteY2" fmla="*/ 3225352 h 3225352"/>
                <a:gd name="connsiteX3" fmla="*/ 0 w 1798242"/>
                <a:gd name="connsiteY3" fmla="*/ 3225352 h 3225352"/>
                <a:gd name="connsiteX4" fmla="*/ 0 w 1798242"/>
                <a:gd name="connsiteY4" fmla="*/ 0 h 3225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242" h="3225352">
                  <a:moveTo>
                    <a:pt x="0" y="0"/>
                  </a:moveTo>
                  <a:lnTo>
                    <a:pt x="1798242" y="0"/>
                  </a:lnTo>
                  <a:lnTo>
                    <a:pt x="1798242" y="3225352"/>
                  </a:lnTo>
                  <a:lnTo>
                    <a:pt x="0" y="322535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GB" b="1" kern="1200" dirty="0">
                  <a:latin typeface="Aptos" panose="020B0004020202020204" pitchFamily="34" charset="0"/>
                  <a:ea typeface="Tahoma" panose="020B0604030504040204" pitchFamily="34" charset="0"/>
                  <a:cs typeface="Tahoma" panose="020B0604030504040204" pitchFamily="34" charset="0"/>
                </a:rPr>
                <a:t>Cost of financing clean energy projects and programmes</a:t>
              </a:r>
            </a:p>
            <a:p>
              <a:pPr marL="0" lvl="0" indent="0" algn="l" defTabSz="622300">
                <a:lnSpc>
                  <a:spcPct val="100000"/>
                </a:lnSpc>
                <a:spcBef>
                  <a:spcPct val="0"/>
                </a:spcBef>
                <a:spcAft>
                  <a:spcPct val="35000"/>
                </a:spcAft>
                <a:buNone/>
              </a:pPr>
              <a:r>
                <a:rPr lang="en-GB" dirty="0">
                  <a:latin typeface="Aptos" panose="020B0004020202020204" pitchFamily="34" charset="0"/>
                  <a:ea typeface="Tahoma" panose="020B0604030504040204" pitchFamily="34" charset="0"/>
                  <a:cs typeface="Tahoma" panose="020B0604030504040204" pitchFamily="34" charset="0"/>
                </a:rPr>
                <a:t>e</a:t>
              </a:r>
              <a:r>
                <a:rPr lang="en-GB" kern="1200" dirty="0">
                  <a:latin typeface="Aptos" panose="020B0004020202020204" pitchFamily="34" charset="0"/>
                  <a:ea typeface="Tahoma" panose="020B0604030504040204" pitchFamily="34" charset="0"/>
                  <a:cs typeface="Tahoma" panose="020B0604030504040204" pitchFamily="34" charset="0"/>
                </a:rPr>
                <a:t>g retirement of coal-fired power plants, electric vehicles, policy and regulatory reform </a:t>
              </a:r>
              <a:endParaRPr lang="en-US" kern="1200" dirty="0">
                <a:latin typeface="Aptos" panose="020B0004020202020204" pitchFamily="34" charset="0"/>
              </a:endParaRPr>
            </a:p>
          </p:txBody>
        </p:sp>
        <p:sp>
          <p:nvSpPr>
            <p:cNvPr id="12" name="Freeform: Shape 11">
              <a:extLst>
                <a:ext uri="{FF2B5EF4-FFF2-40B4-BE49-F238E27FC236}">
                  <a16:creationId xmlns:a16="http://schemas.microsoft.com/office/drawing/2014/main" id="{769205C6-9BD3-F46F-5DA9-4EE449901A9D}"/>
                </a:ext>
              </a:extLst>
            </p:cNvPr>
            <p:cNvSpPr/>
            <p:nvPr/>
          </p:nvSpPr>
          <p:spPr>
            <a:xfrm>
              <a:off x="3386037" y="3750519"/>
              <a:ext cx="2348013" cy="2205995"/>
            </a:xfrm>
            <a:custGeom>
              <a:avLst/>
              <a:gdLst>
                <a:gd name="connsiteX0" fmla="*/ 0 w 1798242"/>
                <a:gd name="connsiteY0" fmla="*/ 0 h 3225352"/>
                <a:gd name="connsiteX1" fmla="*/ 1798242 w 1798242"/>
                <a:gd name="connsiteY1" fmla="*/ 0 h 3225352"/>
                <a:gd name="connsiteX2" fmla="*/ 1798242 w 1798242"/>
                <a:gd name="connsiteY2" fmla="*/ 3225352 h 3225352"/>
                <a:gd name="connsiteX3" fmla="*/ 0 w 1798242"/>
                <a:gd name="connsiteY3" fmla="*/ 3225352 h 3225352"/>
                <a:gd name="connsiteX4" fmla="*/ 0 w 1798242"/>
                <a:gd name="connsiteY4" fmla="*/ 0 h 3225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242" h="3225352">
                  <a:moveTo>
                    <a:pt x="0" y="0"/>
                  </a:moveTo>
                  <a:lnTo>
                    <a:pt x="1798242" y="0"/>
                  </a:lnTo>
                  <a:lnTo>
                    <a:pt x="1798242" y="3225352"/>
                  </a:lnTo>
                  <a:lnTo>
                    <a:pt x="0" y="322535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b="1" dirty="0">
                  <a:latin typeface="Aptos" panose="020B0004020202020204" pitchFamily="34" charset="0"/>
                  <a:ea typeface="Tahoma" panose="020B0604030504040204" pitchFamily="34" charset="0"/>
                  <a:cs typeface="Tahoma" panose="020B0604030504040204" pitchFamily="34" charset="0"/>
                </a:rPr>
                <a:t>Cost of mitigating impact of transition on impacted communities </a:t>
              </a:r>
            </a:p>
            <a:p>
              <a:pPr marL="0" lvl="0" indent="0" algn="l" defTabSz="622300">
                <a:lnSpc>
                  <a:spcPct val="100000"/>
                </a:lnSpc>
                <a:spcBef>
                  <a:spcPct val="0"/>
                </a:spcBef>
                <a:spcAft>
                  <a:spcPct val="35000"/>
                </a:spcAft>
                <a:buNone/>
              </a:pPr>
              <a:r>
                <a:rPr lang="en-US" dirty="0">
                  <a:latin typeface="Aptos" panose="020B0004020202020204" pitchFamily="34" charset="0"/>
                  <a:ea typeface="Tahoma" panose="020B0604030504040204" pitchFamily="34" charset="0"/>
                  <a:cs typeface="Tahoma" panose="020B0604030504040204" pitchFamily="34" charset="0"/>
                </a:rPr>
                <a:t>eg workers, commuters, consumers, traders, environmental dislocations &amp; externalities</a:t>
              </a:r>
            </a:p>
            <a:p>
              <a:pPr marL="0" lvl="0" indent="0" algn="l" defTabSz="622300">
                <a:lnSpc>
                  <a:spcPct val="100000"/>
                </a:lnSpc>
                <a:spcBef>
                  <a:spcPct val="0"/>
                </a:spcBef>
                <a:spcAft>
                  <a:spcPct val="35000"/>
                </a:spcAft>
                <a:buNone/>
              </a:pPr>
              <a:endParaRPr lang="en-US" sz="1400" kern="1200" dirty="0">
                <a:latin typeface="Tahoma" panose="020B0604030504040204" pitchFamily="34" charset="0"/>
                <a:ea typeface="Tahoma" panose="020B0604030504040204" pitchFamily="34" charset="0"/>
                <a:cs typeface="Tahoma" panose="020B0604030504040204" pitchFamily="34" charset="0"/>
              </a:endParaRPr>
            </a:p>
          </p:txBody>
        </p:sp>
        <p:sp>
          <p:nvSpPr>
            <p:cNvPr id="14" name="Freeform: Shape 13">
              <a:extLst>
                <a:ext uri="{FF2B5EF4-FFF2-40B4-BE49-F238E27FC236}">
                  <a16:creationId xmlns:a16="http://schemas.microsoft.com/office/drawing/2014/main" id="{992E630D-BBD1-6095-BCE4-4390D379B0B4}"/>
                </a:ext>
              </a:extLst>
            </p:cNvPr>
            <p:cNvSpPr/>
            <p:nvPr/>
          </p:nvSpPr>
          <p:spPr>
            <a:xfrm>
              <a:off x="6091137" y="3757468"/>
              <a:ext cx="2348013" cy="2981838"/>
            </a:xfrm>
            <a:custGeom>
              <a:avLst/>
              <a:gdLst>
                <a:gd name="connsiteX0" fmla="*/ 0 w 1798242"/>
                <a:gd name="connsiteY0" fmla="*/ 0 h 3225352"/>
                <a:gd name="connsiteX1" fmla="*/ 1798242 w 1798242"/>
                <a:gd name="connsiteY1" fmla="*/ 0 h 3225352"/>
                <a:gd name="connsiteX2" fmla="*/ 1798242 w 1798242"/>
                <a:gd name="connsiteY2" fmla="*/ 3225352 h 3225352"/>
                <a:gd name="connsiteX3" fmla="*/ 0 w 1798242"/>
                <a:gd name="connsiteY3" fmla="*/ 3225352 h 3225352"/>
                <a:gd name="connsiteX4" fmla="*/ 0 w 1798242"/>
                <a:gd name="connsiteY4" fmla="*/ 0 h 3225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242" h="3225352">
                  <a:moveTo>
                    <a:pt x="0" y="0"/>
                  </a:moveTo>
                  <a:lnTo>
                    <a:pt x="1798242" y="0"/>
                  </a:lnTo>
                  <a:lnTo>
                    <a:pt x="1798242" y="3225352"/>
                  </a:lnTo>
                  <a:lnTo>
                    <a:pt x="0" y="322535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GB" b="1" kern="1200" dirty="0">
                  <a:latin typeface="Aptos" panose="020B0004020202020204" pitchFamily="34" charset="0"/>
                  <a:ea typeface="Tahoma" panose="020B0604030504040204" pitchFamily="34" charset="0"/>
                  <a:cs typeface="Tahoma" panose="020B0604030504040204" pitchFamily="34" charset="0"/>
                </a:rPr>
                <a:t>Cost of enhancing adaptative capacity of communities and economies</a:t>
              </a:r>
            </a:p>
            <a:p>
              <a:pPr marL="0" lvl="0" indent="0" algn="l" defTabSz="622300">
                <a:lnSpc>
                  <a:spcPct val="100000"/>
                </a:lnSpc>
                <a:spcBef>
                  <a:spcPct val="0"/>
                </a:spcBef>
                <a:spcAft>
                  <a:spcPct val="35000"/>
                </a:spcAft>
                <a:buNone/>
              </a:pPr>
              <a:r>
                <a:rPr lang="en-GB" kern="1200" dirty="0">
                  <a:latin typeface="Aptos" panose="020B0004020202020204" pitchFamily="34" charset="0"/>
                  <a:ea typeface="Tahoma" panose="020B0604030504040204" pitchFamily="34" charset="0"/>
                  <a:cs typeface="Tahoma" panose="020B0604030504040204" pitchFamily="34" charset="0"/>
                </a:rPr>
                <a:t>eg economic diversification plans, infrastructure development, also climate resilience planning (linked to adaptation)</a:t>
              </a:r>
              <a:endParaRPr lang="en-US" kern="1200" dirty="0">
                <a:latin typeface="Aptos" panose="020B0004020202020204" pitchFamily="34" charset="0"/>
                <a:ea typeface="Tahoma" panose="020B0604030504040204" pitchFamily="34" charset="0"/>
                <a:cs typeface="Tahoma" panose="020B0604030504040204" pitchFamily="34" charset="0"/>
              </a:endParaRPr>
            </a:p>
          </p:txBody>
        </p:sp>
        <p:pic>
          <p:nvPicPr>
            <p:cNvPr id="4" name="Graphic 3" descr="Electric Tower with solid fill">
              <a:extLst>
                <a:ext uri="{FF2B5EF4-FFF2-40B4-BE49-F238E27FC236}">
                  <a16:creationId xmlns:a16="http://schemas.microsoft.com/office/drawing/2014/main" id="{3E306D44-644B-6083-9604-20F9DB9C1F9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518762" y="2595119"/>
              <a:ext cx="914400" cy="753361"/>
            </a:xfrm>
            <a:prstGeom prst="rect">
              <a:avLst/>
            </a:prstGeom>
          </p:spPr>
        </p:pic>
        <p:pic>
          <p:nvPicPr>
            <p:cNvPr id="16" name="Graphic 15" descr="Universal access with solid fill">
              <a:extLst>
                <a:ext uri="{FF2B5EF4-FFF2-40B4-BE49-F238E27FC236}">
                  <a16:creationId xmlns:a16="http://schemas.microsoft.com/office/drawing/2014/main" id="{87901390-722A-A43B-C9CB-0AEC557C8AD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68730" y="2533650"/>
              <a:ext cx="914400" cy="914400"/>
            </a:xfrm>
            <a:prstGeom prst="rect">
              <a:avLst/>
            </a:prstGeom>
          </p:spPr>
        </p:pic>
        <p:pic>
          <p:nvPicPr>
            <p:cNvPr id="20" name="Graphic 19" descr="Bar graph with downward trend with solid fill">
              <a:extLst>
                <a:ext uri="{FF2B5EF4-FFF2-40B4-BE49-F238E27FC236}">
                  <a16:creationId xmlns:a16="http://schemas.microsoft.com/office/drawing/2014/main" id="{70E592FF-3F8B-445A-8E3B-76A2BAF5363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24383" y="2533650"/>
              <a:ext cx="914400" cy="914400"/>
            </a:xfrm>
            <a:prstGeom prst="rect">
              <a:avLst/>
            </a:prstGeom>
          </p:spPr>
        </p:pic>
      </p:grpSp>
      <p:grpSp>
        <p:nvGrpSpPr>
          <p:cNvPr id="8" name="Group 7">
            <a:extLst>
              <a:ext uri="{FF2B5EF4-FFF2-40B4-BE49-F238E27FC236}">
                <a16:creationId xmlns:a16="http://schemas.microsoft.com/office/drawing/2014/main" id="{05C57B31-D106-108C-C9C8-110471ED384F}"/>
              </a:ext>
            </a:extLst>
          </p:cNvPr>
          <p:cNvGrpSpPr/>
          <p:nvPr/>
        </p:nvGrpSpPr>
        <p:grpSpPr>
          <a:xfrm>
            <a:off x="7342413" y="255813"/>
            <a:ext cx="4767944" cy="6357259"/>
            <a:chOff x="7315199" y="250370"/>
            <a:chExt cx="4767944" cy="6357259"/>
          </a:xfrm>
        </p:grpSpPr>
        <p:pic>
          <p:nvPicPr>
            <p:cNvPr id="5" name="Picture 4" descr="A lightening bolt symbol in a dark room&#10;&#10;AI-generated content may be incorrect.">
              <a:extLst>
                <a:ext uri="{FF2B5EF4-FFF2-40B4-BE49-F238E27FC236}">
                  <a16:creationId xmlns:a16="http://schemas.microsoft.com/office/drawing/2014/main" id="{055AE395-25A5-95CC-673C-3E2B9CDAEFA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15199" y="250370"/>
              <a:ext cx="4767944" cy="6357259"/>
            </a:xfrm>
            <a:prstGeom prst="rect">
              <a:avLst/>
            </a:prstGeom>
          </p:spPr>
        </p:pic>
        <p:sp>
          <p:nvSpPr>
            <p:cNvPr id="7" name="TextBox 6">
              <a:extLst>
                <a:ext uri="{FF2B5EF4-FFF2-40B4-BE49-F238E27FC236}">
                  <a16:creationId xmlns:a16="http://schemas.microsoft.com/office/drawing/2014/main" id="{0777743B-B9FD-516A-EA89-692BB14B3723}"/>
                </a:ext>
              </a:extLst>
            </p:cNvPr>
            <p:cNvSpPr txBox="1"/>
            <p:nvPr/>
          </p:nvSpPr>
          <p:spPr>
            <a:xfrm>
              <a:off x="9241970" y="511630"/>
              <a:ext cx="2688771" cy="276999"/>
            </a:xfrm>
            <a:prstGeom prst="rect">
              <a:avLst/>
            </a:prstGeom>
            <a:noFill/>
          </p:spPr>
          <p:txBody>
            <a:bodyPr wrap="square">
              <a:spAutoFit/>
            </a:bodyPr>
            <a:lstStyle/>
            <a:p>
              <a:pPr algn="r"/>
              <a:r>
                <a:rPr lang="en-GB" sz="1200" i="1" dirty="0">
                  <a:solidFill>
                    <a:schemeClr val="bg1"/>
                  </a:solidFill>
                  <a:latin typeface="Aptos" panose="020B0004020202020204" pitchFamily="34" charset="0"/>
                </a:rPr>
                <a:t>Photo by </a:t>
              </a:r>
              <a:r>
                <a:rPr lang="en-GB" sz="1200" i="1" dirty="0">
                  <a:solidFill>
                    <a:schemeClr val="bg1"/>
                  </a:solidFill>
                  <a:latin typeface="Aptos" panose="020B0004020202020204" pitchFamily="34" charset="0"/>
                  <a:hlinkClick r:id="rId9">
                    <a:extLst>
                      <a:ext uri="{A12FA001-AC4F-418D-AE19-62706E023703}">
                        <ahyp:hlinkClr xmlns:ahyp="http://schemas.microsoft.com/office/drawing/2018/hyperlinkcolor" val="tx"/>
                      </a:ext>
                    </a:extLst>
                  </a:hlinkClick>
                </a:rPr>
                <a:t>Alex Kalinin</a:t>
              </a:r>
              <a:r>
                <a:rPr lang="en-GB" sz="1200" i="1" dirty="0">
                  <a:solidFill>
                    <a:schemeClr val="bg1"/>
                  </a:solidFill>
                  <a:latin typeface="Aptos" panose="020B0004020202020204" pitchFamily="34" charset="0"/>
                </a:rPr>
                <a:t> on </a:t>
              </a:r>
              <a:r>
                <a:rPr lang="en-GB" sz="1200" i="1" dirty="0" err="1">
                  <a:solidFill>
                    <a:schemeClr val="bg1"/>
                  </a:solidFill>
                  <a:latin typeface="Aptos" panose="020B0004020202020204" pitchFamily="34" charset="0"/>
                  <a:hlinkClick r:id="rId10">
                    <a:extLst>
                      <a:ext uri="{A12FA001-AC4F-418D-AE19-62706E023703}">
                        <ahyp:hlinkClr xmlns:ahyp="http://schemas.microsoft.com/office/drawing/2018/hyperlinkcolor" val="tx"/>
                      </a:ext>
                    </a:extLst>
                  </a:hlinkClick>
                </a:rPr>
                <a:t>Unsplash</a:t>
              </a:r>
              <a:endParaRPr lang="en-GB" sz="1200" i="1" dirty="0">
                <a:solidFill>
                  <a:schemeClr val="bg1"/>
                </a:solidFill>
                <a:latin typeface="Aptos" panose="020B0004020202020204" pitchFamily="34" charset="0"/>
              </a:endParaRPr>
            </a:p>
          </p:txBody>
        </p:sp>
      </p:grpSp>
    </p:spTree>
    <p:extLst>
      <p:ext uri="{BB962C8B-B14F-4D97-AF65-F5344CB8AC3E}">
        <p14:creationId xmlns:p14="http://schemas.microsoft.com/office/powerpoint/2010/main" val="661809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24" name="Ink 2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4"/>
              <a:stretch>
                <a:fillRect/>
              </a:stretch>
            </p:blipFill>
            <p:spPr>
              <a:xfrm>
                <a:off x="12481710" y="6333652"/>
                <a:ext cx="18000" cy="18000"/>
              </a:xfrm>
              <a:prstGeom prst="rect">
                <a:avLst/>
              </a:prstGeom>
            </p:spPr>
          </p:pic>
        </mc:Fallback>
      </mc:AlternateContent>
      <p:sp useBgFill="1">
        <p:nvSpPr>
          <p:cNvPr id="25" name="Rectangle 24">
            <a:extLst>
              <a:ext uri="{FF2B5EF4-FFF2-40B4-BE49-F238E27FC236}">
                <a16:creationId xmlns:a16="http://schemas.microsoft.com/office/drawing/2014/main" id="{13EFA6C3-82DC-4131-9929-2523E6FD0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2DB3B4-3AF9-40F7-AA3D-F6F3393FA237}"/>
              </a:ext>
            </a:extLst>
          </p:cNvPr>
          <p:cNvSpPr>
            <a:spLocks noGrp="1"/>
          </p:cNvSpPr>
          <p:nvPr>
            <p:ph type="title" idx="4294967295"/>
          </p:nvPr>
        </p:nvSpPr>
        <p:spPr>
          <a:xfrm>
            <a:off x="745671" y="277586"/>
            <a:ext cx="3358243" cy="610136"/>
          </a:xfrm>
        </p:spPr>
        <p:txBody>
          <a:bodyPr vert="horz" lIns="91440" tIns="45720" rIns="91440" bIns="45720" rtlCol="0" anchor="ctr">
            <a:normAutofit fontScale="90000"/>
          </a:bodyPr>
          <a:lstStyle/>
          <a:p>
            <a:pPr algn="ctr">
              <a:spcAft>
                <a:spcPts val="800"/>
              </a:spcAft>
            </a:pPr>
            <a:r>
              <a:rPr lang="en-US" sz="2000" b="1" dirty="0">
                <a:effectLst/>
                <a:latin typeface="Aptos" panose="020B0004020202020204" pitchFamily="34" charset="0"/>
              </a:rPr>
              <a:t>COUNTRY PLATFORM</a:t>
            </a:r>
            <a:endParaRPr lang="en-US" sz="2000" dirty="0">
              <a:effectLst/>
              <a:latin typeface="Aptos" panose="020B0004020202020204" pitchFamily="34" charset="0"/>
            </a:endParaRPr>
          </a:p>
        </p:txBody>
      </p:sp>
      <p:sp>
        <p:nvSpPr>
          <p:cNvPr id="26" name="Freeform: Shape 25">
            <a:extLst>
              <a:ext uri="{FF2B5EF4-FFF2-40B4-BE49-F238E27FC236}">
                <a16:creationId xmlns:a16="http://schemas.microsoft.com/office/drawing/2014/main" id="{AEC9469E-14CA-4358-BABC-CBF836A61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69680" cy="767978"/>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light bulb with a filament">
            <a:extLst>
              <a:ext uri="{FF2B5EF4-FFF2-40B4-BE49-F238E27FC236}">
                <a16:creationId xmlns:a16="http://schemas.microsoft.com/office/drawing/2014/main" id="{B88B6A52-B699-8840-8282-CCB118D910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653" y="1104900"/>
            <a:ext cx="3372250" cy="5052060"/>
          </a:xfrm>
          <a:prstGeom prst="rect">
            <a:avLst/>
          </a:prstGeom>
        </p:spPr>
      </p:pic>
      <p:sp>
        <p:nvSpPr>
          <p:cNvPr id="4" name="Text Placeholder 3">
            <a:extLst>
              <a:ext uri="{FF2B5EF4-FFF2-40B4-BE49-F238E27FC236}">
                <a16:creationId xmlns:a16="http://schemas.microsoft.com/office/drawing/2014/main" id="{D251288C-C184-4BAB-BE3E-042ECE05A973}"/>
              </a:ext>
            </a:extLst>
          </p:cNvPr>
          <p:cNvSpPr>
            <a:spLocks noGrp="1"/>
          </p:cNvSpPr>
          <p:nvPr>
            <p:ph type="body" sz="half" idx="4294967295"/>
          </p:nvPr>
        </p:nvSpPr>
        <p:spPr>
          <a:xfrm>
            <a:off x="4404614" y="152399"/>
            <a:ext cx="7563268" cy="6313715"/>
          </a:xfrm>
          <a:ln>
            <a:solidFill>
              <a:schemeClr val="accent2"/>
            </a:solidFill>
          </a:ln>
        </p:spPr>
        <p:txBody>
          <a:bodyPr vert="horz" lIns="91440" tIns="45720" rIns="91440" bIns="45720" rtlCol="0">
            <a:normAutofit fontScale="92500" lnSpcReduction="10000"/>
          </a:bodyPr>
          <a:lstStyle/>
          <a:p>
            <a:pPr marL="0" indent="0">
              <a:lnSpc>
                <a:spcPct val="90000"/>
              </a:lnSpc>
              <a:buNone/>
            </a:pPr>
            <a:endParaRPr lang="en-US" sz="1000" dirty="0">
              <a:effectLst/>
            </a:endParaRPr>
          </a:p>
          <a:p>
            <a:r>
              <a:rPr lang="en-GB" sz="1800" kern="100" dirty="0">
                <a:effectLst/>
                <a:latin typeface="Aptos" panose="020B0004020202020204" pitchFamily="34" charset="0"/>
                <a:ea typeface="Yu Gothic" panose="020B0400000000000000" pitchFamily="34" charset="-128"/>
                <a:cs typeface="Arial" panose="020B0604020202020204" pitchFamily="34" charset="0"/>
              </a:rPr>
              <a:t>The JETP is framework is a ‘country platform’  that is aimed at providing a platform for mobilising finance for each host country’s investment plan for transitioning away from coal / fossil fuels to renewable energy as well as to address social and economic transition risks. </a:t>
            </a:r>
          </a:p>
          <a:p>
            <a:r>
              <a:rPr lang="en-GB" sz="1800" kern="100" dirty="0">
                <a:effectLst/>
                <a:latin typeface="Aptos" panose="020B0004020202020204" pitchFamily="34" charset="0"/>
                <a:ea typeface="Yu Gothic" panose="020B0400000000000000" pitchFamily="34" charset="-128"/>
                <a:cs typeface="Arial" panose="020B0604020202020204" pitchFamily="34" charset="0"/>
              </a:rPr>
              <a:t>It is meant to coordinate donors/financiers (official bilateral and multilateral and private sector), governments, domestic private sector and civil society among many stakeholders. An </a:t>
            </a:r>
            <a:r>
              <a:rPr lang="en-GB" sz="1800" kern="100" dirty="0">
                <a:latin typeface="Aptos" panose="020B0004020202020204" pitchFamily="34" charset="0"/>
                <a:ea typeface="Yu Gothic" panose="020B0400000000000000" pitchFamily="34" charset="-128"/>
                <a:cs typeface="Arial" panose="020B0604020202020204" pitchFamily="34" charset="0"/>
              </a:rPr>
              <a:t>I</a:t>
            </a:r>
            <a:r>
              <a:rPr lang="en-GB" sz="1800" dirty="0">
                <a:effectLst/>
                <a:latin typeface="Aptos" panose="020B0004020202020204" pitchFamily="34" charset="0"/>
                <a:ea typeface="Yu Gothic" panose="020B0400000000000000" pitchFamily="34" charset="-128"/>
                <a:cs typeface="Arial" panose="020B0604020202020204" pitchFamily="34" charset="0"/>
              </a:rPr>
              <a:t>nternational Partners Group (IPG) initially comprised of the USA, UK, Canada, Germany, Denmark, France, Italy, Norway, Japan. Switzerland, Canada, Spain and Netherlands</a:t>
            </a:r>
            <a:r>
              <a:rPr lang="en-GB" sz="1800" dirty="0">
                <a:latin typeface="Aptos" panose="020B0004020202020204" pitchFamily="34" charset="0"/>
                <a:ea typeface="Yu Gothic" panose="020B0400000000000000" pitchFamily="34" charset="-128"/>
                <a:cs typeface="Arial" panose="020B0604020202020204" pitchFamily="34" charset="0"/>
              </a:rPr>
              <a:t> but the US withdrew this year (2025).</a:t>
            </a:r>
          </a:p>
          <a:p>
            <a:r>
              <a:rPr lang="en-GB" sz="1800" dirty="0">
                <a:latin typeface="Aptos" panose="020B0004020202020204" pitchFamily="34" charset="0"/>
                <a:ea typeface="Yu Gothic" panose="020B0400000000000000" pitchFamily="34" charset="-128"/>
                <a:cs typeface="Arial" panose="020B0604020202020204" pitchFamily="34" charset="0"/>
              </a:rPr>
              <a:t>Private sector coordination is ostensibly coordinated by the Glasglow Financial Alliance for Net Zero (GFANZ).</a:t>
            </a:r>
            <a:endParaRPr lang="en-GB" sz="1800" kern="100" dirty="0">
              <a:effectLst/>
              <a:latin typeface="Aptos" panose="020B0004020202020204" pitchFamily="34" charset="0"/>
              <a:ea typeface="Yu Gothic" panose="020B0400000000000000" pitchFamily="34" charset="-128"/>
              <a:cs typeface="Arial" panose="020B0604020202020204" pitchFamily="34" charset="0"/>
            </a:endParaRPr>
          </a:p>
          <a:p>
            <a:r>
              <a:rPr lang="en-GB" sz="1800" kern="100" dirty="0">
                <a:effectLst/>
                <a:latin typeface="Aptos" panose="020B0004020202020204" pitchFamily="34" charset="0"/>
                <a:ea typeface="Yu Gothic" panose="020B0400000000000000" pitchFamily="34" charset="-128"/>
                <a:cs typeface="Arial" panose="020B0604020202020204" pitchFamily="34" charset="0"/>
              </a:rPr>
              <a:t>Similar platforms have emerged modelled on the JETPs, e</a:t>
            </a:r>
            <a:r>
              <a:rPr lang="en-GB" sz="1800" kern="100" dirty="0">
                <a:latin typeface="Aptos" panose="020B0004020202020204" pitchFamily="34" charset="0"/>
                <a:ea typeface="Yu Gothic" panose="020B0400000000000000" pitchFamily="34" charset="-128"/>
                <a:cs typeface="Arial" panose="020B0604020202020204" pitchFamily="34" charset="0"/>
              </a:rPr>
              <a:t>g Brazil’s </a:t>
            </a:r>
            <a:r>
              <a:rPr lang="en-GB" sz="1800" kern="100" dirty="0">
                <a:latin typeface="Aptos" panose="020B0004020202020204" pitchFamily="34" charset="0"/>
                <a:ea typeface="Yu Gothic" panose="020B0400000000000000" pitchFamily="34" charset="-128"/>
                <a:cs typeface="Arial" panose="020B0604020202020204" pitchFamily="34" charset="0"/>
                <a:hlinkClick r:id="rId6"/>
              </a:rPr>
              <a:t>Climate and Ecological Transformation Platform (BIP)</a:t>
            </a:r>
            <a:r>
              <a:rPr lang="en-GB" sz="1800" kern="100" dirty="0">
                <a:latin typeface="Aptos" panose="020B0004020202020204" pitchFamily="34" charset="0"/>
                <a:ea typeface="Yu Gothic" panose="020B0400000000000000" pitchFamily="34" charset="-128"/>
                <a:cs typeface="Arial" panose="020B0604020202020204" pitchFamily="34" charset="0"/>
              </a:rPr>
              <a:t>, </a:t>
            </a:r>
            <a:r>
              <a:rPr lang="en-GB" sz="1800" kern="100" dirty="0">
                <a:effectLst/>
                <a:latin typeface="Aptos" panose="020B0004020202020204" pitchFamily="34" charset="0"/>
                <a:ea typeface="Yu Gothic" panose="020B0400000000000000" pitchFamily="34" charset="-128"/>
                <a:cs typeface="Arial" panose="020B0604020202020204" pitchFamily="34" charset="0"/>
              </a:rPr>
              <a:t>Egypt’s </a:t>
            </a:r>
            <a:r>
              <a:rPr lang="en-GB" sz="1800" kern="100" dirty="0">
                <a:latin typeface="Aptos" panose="020B0004020202020204" pitchFamily="34" charset="0"/>
                <a:ea typeface="Yu Gothic" panose="020B0400000000000000" pitchFamily="34" charset="-128"/>
                <a:cs typeface="Arial" panose="020B0604020202020204" pitchFamily="34" charset="0"/>
                <a:hlinkClick r:id="rId7"/>
              </a:rPr>
              <a:t>Nexus of Water, Food and Energy (NFWE)</a:t>
            </a:r>
            <a:r>
              <a:rPr lang="en-GB" sz="1800" kern="100" dirty="0">
                <a:latin typeface="Aptos" panose="020B0004020202020204" pitchFamily="34" charset="0"/>
                <a:ea typeface="Yu Gothic" panose="020B0400000000000000" pitchFamily="34" charset="-128"/>
                <a:cs typeface="Arial" panose="020B0604020202020204" pitchFamily="34" charset="0"/>
              </a:rPr>
              <a:t>, Bangladesh’s Climate Development Partnership and</a:t>
            </a:r>
            <a:r>
              <a:rPr lang="en-GB" sz="1800" kern="100" dirty="0">
                <a:effectLst/>
                <a:latin typeface="Aptos" panose="020B0004020202020204" pitchFamily="34" charset="0"/>
                <a:ea typeface="Yu Gothic" panose="020B0400000000000000" pitchFamily="34" charset="-128"/>
                <a:cs typeface="Arial" panose="020B0604020202020204" pitchFamily="34" charset="0"/>
              </a:rPr>
              <a:t> North Macedonia’s Just Transition Investment Platform. The UK has recently launched the Global Clean Power Alliance  which appears to follow a similar framework.</a:t>
            </a:r>
          </a:p>
          <a:p>
            <a:r>
              <a:rPr lang="en-GB" sz="1800" kern="100" dirty="0">
                <a:latin typeface="Aptos" panose="020B0004020202020204" pitchFamily="34" charset="0"/>
                <a:ea typeface="Yu Gothic" panose="020B0400000000000000" pitchFamily="34" charset="-128"/>
                <a:cs typeface="Arial" panose="020B0604020202020204" pitchFamily="34" charset="0"/>
              </a:rPr>
              <a:t>Country platforms are gained popularity to both integrate climate risks and mitigation and adaptation action in national development strategies and to coordinate mobilisation of finance, chiefly from the private sector and for blending public with private finance,</a:t>
            </a:r>
            <a:endParaRPr lang="en-US" sz="1800" b="1" dirty="0">
              <a:effectLst/>
              <a:latin typeface="Aptos" panose="020B0004020202020204" pitchFamily="34" charset="0"/>
            </a:endParaRPr>
          </a:p>
          <a:p>
            <a:pPr marL="342900" lvl="0" indent="-342900">
              <a:lnSpc>
                <a:spcPct val="90000"/>
              </a:lnSpc>
              <a:buFont typeface="+mj-lt"/>
              <a:buAutoNum type="arabicPeriod"/>
            </a:pPr>
            <a:endParaRPr lang="en-US" sz="1800" dirty="0">
              <a:effectLst/>
              <a:latin typeface="Aptos" panose="020B0004020202020204" pitchFamily="34" charset="0"/>
            </a:endParaRPr>
          </a:p>
          <a:p>
            <a:pPr marL="0" indent="0">
              <a:lnSpc>
                <a:spcPct val="90000"/>
              </a:lnSpc>
              <a:buNone/>
            </a:pPr>
            <a:endParaRPr lang="en-US" sz="1000" dirty="0">
              <a:effectLst/>
            </a:endParaRPr>
          </a:p>
        </p:txBody>
      </p:sp>
      <p:sp>
        <p:nvSpPr>
          <p:cNvPr id="27" name="Freeform: Shape 26">
            <a:extLst>
              <a:ext uri="{FF2B5EF4-FFF2-40B4-BE49-F238E27FC236}">
                <a16:creationId xmlns:a16="http://schemas.microsoft.com/office/drawing/2014/main" id="{048EB4C9-ACAF-4CCA-BA6E-931443192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5753" y="6027658"/>
            <a:ext cx="7906247" cy="830343"/>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134285 w 6884912"/>
              <a:gd name="connsiteY78" fmla="*/ 235592 h 1161397"/>
              <a:gd name="connsiteX79" fmla="*/ 4220717 w 6884912"/>
              <a:gd name="connsiteY79" fmla="*/ 192946 h 1161397"/>
              <a:gd name="connsiteX80" fmla="*/ 4228802 w 6884912"/>
              <a:gd name="connsiteY80" fmla="*/ 201468 h 1161397"/>
              <a:gd name="connsiteX81" fmla="*/ 4289361 w 6884912"/>
              <a:gd name="connsiteY81" fmla="*/ 196642 h 1161397"/>
              <a:gd name="connsiteX82" fmla="*/ 4498913 w 6884912"/>
              <a:gd name="connsiteY82" fmla="*/ 118915 h 1161397"/>
              <a:gd name="connsiteX83" fmla="*/ 4617330 w 6884912"/>
              <a:gd name="connsiteY83" fmla="*/ 111163 h 1161397"/>
              <a:gd name="connsiteX84" fmla="*/ 4659778 w 6884912"/>
              <a:gd name="connsiteY84" fmla="*/ 118219 h 1161397"/>
              <a:gd name="connsiteX85" fmla="*/ 4730870 w 6884912"/>
              <a:gd name="connsiteY85" fmla="*/ 129432 h 1161397"/>
              <a:gd name="connsiteX86" fmla="*/ 4785037 w 6884912"/>
              <a:gd name="connsiteY86" fmla="*/ 161964 h 1161397"/>
              <a:gd name="connsiteX87" fmla="*/ 4844073 w 6884912"/>
              <a:gd name="connsiteY87" fmla="*/ 161768 h 1161397"/>
              <a:gd name="connsiteX88" fmla="*/ 4856454 w 6884912"/>
              <a:gd name="connsiteY88" fmla="*/ 130488 h 1161397"/>
              <a:gd name="connsiteX89" fmla="*/ 4920038 w 6884912"/>
              <a:gd name="connsiteY89" fmla="*/ 140418 h 1161397"/>
              <a:gd name="connsiteX90" fmla="*/ 5016639 w 6884912"/>
              <a:gd name="connsiteY90" fmla="*/ 158905 h 1161397"/>
              <a:gd name="connsiteX91" fmla="*/ 5072009 w 6884912"/>
              <a:gd name="connsiteY91" fmla="*/ 161502 h 1161397"/>
              <a:gd name="connsiteX92" fmla="*/ 5223626 w 6884912"/>
              <a:gd name="connsiteY92" fmla="*/ 177356 h 1161397"/>
              <a:gd name="connsiteX93" fmla="*/ 5375773 w 6884912"/>
              <a:gd name="connsiteY93" fmla="*/ 199913 h 1161397"/>
              <a:gd name="connsiteX94" fmla="*/ 5467502 w 6884912"/>
              <a:gd name="connsiteY94" fmla="*/ 250963 h 1161397"/>
              <a:gd name="connsiteX95" fmla="*/ 5592395 w 6884912"/>
              <a:gd name="connsiteY95" fmla="*/ 265434 h 1161397"/>
              <a:gd name="connsiteX96" fmla="*/ 5613532 w 6884912"/>
              <a:gd name="connsiteY96" fmla="*/ 273379 h 1161397"/>
              <a:gd name="connsiteX97" fmla="*/ 5642173 w 6884912"/>
              <a:gd name="connsiteY97" fmla="*/ 266904 h 1161397"/>
              <a:gd name="connsiteX98" fmla="*/ 5756910 w 6884912"/>
              <a:gd name="connsiteY98" fmla="*/ 239211 h 1161397"/>
              <a:gd name="connsiteX99" fmla="*/ 5846667 w 6884912"/>
              <a:gd name="connsiteY99" fmla="*/ 201786 h 1161397"/>
              <a:gd name="connsiteX100" fmla="*/ 5960732 w 6884912"/>
              <a:gd name="connsiteY100" fmla="*/ 220708 h 1161397"/>
              <a:gd name="connsiteX101" fmla="*/ 6029542 w 6884912"/>
              <a:gd name="connsiteY101" fmla="*/ 210339 h 1161397"/>
              <a:gd name="connsiteX102" fmla="*/ 6141123 w 6884912"/>
              <a:gd name="connsiteY102" fmla="*/ 159923 h 1161397"/>
              <a:gd name="connsiteX103" fmla="*/ 6290640 w 6884912"/>
              <a:gd name="connsiteY103" fmla="*/ 167441 h 1161397"/>
              <a:gd name="connsiteX104" fmla="*/ 6322806 w 6884912"/>
              <a:gd name="connsiteY104" fmla="*/ 213293 h 1161397"/>
              <a:gd name="connsiteX105" fmla="*/ 6364914 w 6884912"/>
              <a:gd name="connsiteY105" fmla="*/ 240140 h 1161397"/>
              <a:gd name="connsiteX106" fmla="*/ 6380420 w 6884912"/>
              <a:gd name="connsiteY106" fmla="*/ 173195 h 1161397"/>
              <a:gd name="connsiteX107" fmla="*/ 6507891 w 6884912"/>
              <a:gd name="connsiteY107" fmla="*/ 118474 h 1161397"/>
              <a:gd name="connsiteX108" fmla="*/ 6571807 w 6884912"/>
              <a:gd name="connsiteY108" fmla="*/ 98636 h 1161397"/>
              <a:gd name="connsiteX109" fmla="*/ 6671880 w 6884912"/>
              <a:gd name="connsiteY109" fmla="*/ 82931 h 1161397"/>
              <a:gd name="connsiteX110" fmla="*/ 6702266 w 6884912"/>
              <a:gd name="connsiteY110" fmla="*/ 75470 h 1161397"/>
              <a:gd name="connsiteX111" fmla="*/ 6845802 w 6884912"/>
              <a:gd name="connsiteY111" fmla="*/ 24496 h 1161397"/>
              <a:gd name="connsiteX112" fmla="*/ 6884912 w 6884912"/>
              <a:gd name="connsiteY11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64914 w 6884912"/>
              <a:gd name="connsiteY104" fmla="*/ 240140 h 1161397"/>
              <a:gd name="connsiteX105" fmla="*/ 6380420 w 6884912"/>
              <a:gd name="connsiteY105" fmla="*/ 173195 h 1161397"/>
              <a:gd name="connsiteX106" fmla="*/ 6507891 w 6884912"/>
              <a:gd name="connsiteY106" fmla="*/ 118474 h 1161397"/>
              <a:gd name="connsiteX107" fmla="*/ 6571807 w 6884912"/>
              <a:gd name="connsiteY107" fmla="*/ 98636 h 1161397"/>
              <a:gd name="connsiteX108" fmla="*/ 6671880 w 6884912"/>
              <a:gd name="connsiteY108" fmla="*/ 82931 h 1161397"/>
              <a:gd name="connsiteX109" fmla="*/ 6702266 w 6884912"/>
              <a:gd name="connsiteY109" fmla="*/ 75470 h 1161397"/>
              <a:gd name="connsiteX110" fmla="*/ 6845802 w 6884912"/>
              <a:gd name="connsiteY110" fmla="*/ 24496 h 1161397"/>
              <a:gd name="connsiteX111" fmla="*/ 6884912 w 6884912"/>
              <a:gd name="connsiteY11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80420 w 6884912"/>
              <a:gd name="connsiteY104" fmla="*/ 173195 h 1161397"/>
              <a:gd name="connsiteX105" fmla="*/ 6507891 w 6884912"/>
              <a:gd name="connsiteY105" fmla="*/ 118474 h 1161397"/>
              <a:gd name="connsiteX106" fmla="*/ 6571807 w 6884912"/>
              <a:gd name="connsiteY106" fmla="*/ 98636 h 1161397"/>
              <a:gd name="connsiteX107" fmla="*/ 6671880 w 6884912"/>
              <a:gd name="connsiteY107" fmla="*/ 82931 h 1161397"/>
              <a:gd name="connsiteX108" fmla="*/ 6702266 w 6884912"/>
              <a:gd name="connsiteY108" fmla="*/ 75470 h 1161397"/>
              <a:gd name="connsiteX109" fmla="*/ 6845802 w 6884912"/>
              <a:gd name="connsiteY109" fmla="*/ 24496 h 1161397"/>
              <a:gd name="connsiteX110" fmla="*/ 6884912 w 6884912"/>
              <a:gd name="connsiteY11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785037 w 6884912"/>
              <a:gd name="connsiteY84" fmla="*/ 161964 h 1161397"/>
              <a:gd name="connsiteX85" fmla="*/ 4844073 w 6884912"/>
              <a:gd name="connsiteY85" fmla="*/ 161768 h 1161397"/>
              <a:gd name="connsiteX86" fmla="*/ 4856454 w 6884912"/>
              <a:gd name="connsiteY86" fmla="*/ 130488 h 1161397"/>
              <a:gd name="connsiteX87" fmla="*/ 4920038 w 6884912"/>
              <a:gd name="connsiteY87" fmla="*/ 140418 h 1161397"/>
              <a:gd name="connsiteX88" fmla="*/ 5016639 w 6884912"/>
              <a:gd name="connsiteY88" fmla="*/ 158905 h 1161397"/>
              <a:gd name="connsiteX89" fmla="*/ 5072009 w 6884912"/>
              <a:gd name="connsiteY89" fmla="*/ 161502 h 1161397"/>
              <a:gd name="connsiteX90" fmla="*/ 5223626 w 6884912"/>
              <a:gd name="connsiteY90" fmla="*/ 177356 h 1161397"/>
              <a:gd name="connsiteX91" fmla="*/ 5375773 w 6884912"/>
              <a:gd name="connsiteY91" fmla="*/ 199913 h 1161397"/>
              <a:gd name="connsiteX92" fmla="*/ 5467502 w 6884912"/>
              <a:gd name="connsiteY92" fmla="*/ 250963 h 1161397"/>
              <a:gd name="connsiteX93" fmla="*/ 5592395 w 6884912"/>
              <a:gd name="connsiteY93" fmla="*/ 265434 h 1161397"/>
              <a:gd name="connsiteX94" fmla="*/ 5613532 w 6884912"/>
              <a:gd name="connsiteY94" fmla="*/ 273379 h 1161397"/>
              <a:gd name="connsiteX95" fmla="*/ 5642173 w 6884912"/>
              <a:gd name="connsiteY95" fmla="*/ 266904 h 1161397"/>
              <a:gd name="connsiteX96" fmla="*/ 5756910 w 6884912"/>
              <a:gd name="connsiteY96" fmla="*/ 239211 h 1161397"/>
              <a:gd name="connsiteX97" fmla="*/ 5846667 w 6884912"/>
              <a:gd name="connsiteY97" fmla="*/ 201786 h 1161397"/>
              <a:gd name="connsiteX98" fmla="*/ 5960732 w 6884912"/>
              <a:gd name="connsiteY98" fmla="*/ 220708 h 1161397"/>
              <a:gd name="connsiteX99" fmla="*/ 6029542 w 6884912"/>
              <a:gd name="connsiteY99" fmla="*/ 210339 h 1161397"/>
              <a:gd name="connsiteX100" fmla="*/ 6141123 w 6884912"/>
              <a:gd name="connsiteY100" fmla="*/ 159923 h 1161397"/>
              <a:gd name="connsiteX101" fmla="*/ 6290640 w 6884912"/>
              <a:gd name="connsiteY101" fmla="*/ 167441 h 1161397"/>
              <a:gd name="connsiteX102" fmla="*/ 6322806 w 6884912"/>
              <a:gd name="connsiteY102" fmla="*/ 213293 h 1161397"/>
              <a:gd name="connsiteX103" fmla="*/ 6380420 w 6884912"/>
              <a:gd name="connsiteY103" fmla="*/ 173195 h 1161397"/>
              <a:gd name="connsiteX104" fmla="*/ 6507891 w 6884912"/>
              <a:gd name="connsiteY104" fmla="*/ 118474 h 1161397"/>
              <a:gd name="connsiteX105" fmla="*/ 6571807 w 6884912"/>
              <a:gd name="connsiteY105" fmla="*/ 98636 h 1161397"/>
              <a:gd name="connsiteX106" fmla="*/ 6671880 w 6884912"/>
              <a:gd name="connsiteY106" fmla="*/ 82931 h 1161397"/>
              <a:gd name="connsiteX107" fmla="*/ 6702266 w 6884912"/>
              <a:gd name="connsiteY107" fmla="*/ 75470 h 1161397"/>
              <a:gd name="connsiteX108" fmla="*/ 6845802 w 6884912"/>
              <a:gd name="connsiteY108" fmla="*/ 24496 h 1161397"/>
              <a:gd name="connsiteX109" fmla="*/ 6884912 w 6884912"/>
              <a:gd name="connsiteY10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844073 w 6884912"/>
              <a:gd name="connsiteY84" fmla="*/ 161768 h 1161397"/>
              <a:gd name="connsiteX85" fmla="*/ 4856454 w 6884912"/>
              <a:gd name="connsiteY85" fmla="*/ 130488 h 1161397"/>
              <a:gd name="connsiteX86" fmla="*/ 4920038 w 6884912"/>
              <a:gd name="connsiteY86" fmla="*/ 140418 h 1161397"/>
              <a:gd name="connsiteX87" fmla="*/ 5016639 w 6884912"/>
              <a:gd name="connsiteY87" fmla="*/ 158905 h 1161397"/>
              <a:gd name="connsiteX88" fmla="*/ 5072009 w 6884912"/>
              <a:gd name="connsiteY88" fmla="*/ 161502 h 1161397"/>
              <a:gd name="connsiteX89" fmla="*/ 5223626 w 6884912"/>
              <a:gd name="connsiteY89" fmla="*/ 177356 h 1161397"/>
              <a:gd name="connsiteX90" fmla="*/ 5375773 w 6884912"/>
              <a:gd name="connsiteY90" fmla="*/ 199913 h 1161397"/>
              <a:gd name="connsiteX91" fmla="*/ 5467502 w 6884912"/>
              <a:gd name="connsiteY91" fmla="*/ 250963 h 1161397"/>
              <a:gd name="connsiteX92" fmla="*/ 5592395 w 6884912"/>
              <a:gd name="connsiteY92" fmla="*/ 265434 h 1161397"/>
              <a:gd name="connsiteX93" fmla="*/ 5613532 w 6884912"/>
              <a:gd name="connsiteY93" fmla="*/ 273379 h 1161397"/>
              <a:gd name="connsiteX94" fmla="*/ 5642173 w 6884912"/>
              <a:gd name="connsiteY94" fmla="*/ 266904 h 1161397"/>
              <a:gd name="connsiteX95" fmla="*/ 5756910 w 6884912"/>
              <a:gd name="connsiteY95" fmla="*/ 239211 h 1161397"/>
              <a:gd name="connsiteX96" fmla="*/ 5846667 w 6884912"/>
              <a:gd name="connsiteY96" fmla="*/ 201786 h 1161397"/>
              <a:gd name="connsiteX97" fmla="*/ 5960732 w 6884912"/>
              <a:gd name="connsiteY97" fmla="*/ 220708 h 1161397"/>
              <a:gd name="connsiteX98" fmla="*/ 6029542 w 6884912"/>
              <a:gd name="connsiteY98" fmla="*/ 210339 h 1161397"/>
              <a:gd name="connsiteX99" fmla="*/ 6141123 w 6884912"/>
              <a:gd name="connsiteY99" fmla="*/ 159923 h 1161397"/>
              <a:gd name="connsiteX100" fmla="*/ 6290640 w 6884912"/>
              <a:gd name="connsiteY100" fmla="*/ 167441 h 1161397"/>
              <a:gd name="connsiteX101" fmla="*/ 6322806 w 6884912"/>
              <a:gd name="connsiteY101" fmla="*/ 213293 h 1161397"/>
              <a:gd name="connsiteX102" fmla="*/ 6380420 w 6884912"/>
              <a:gd name="connsiteY102" fmla="*/ 173195 h 1161397"/>
              <a:gd name="connsiteX103" fmla="*/ 6507891 w 6884912"/>
              <a:gd name="connsiteY103" fmla="*/ 118474 h 1161397"/>
              <a:gd name="connsiteX104" fmla="*/ 6571807 w 6884912"/>
              <a:gd name="connsiteY104" fmla="*/ 98636 h 1161397"/>
              <a:gd name="connsiteX105" fmla="*/ 6671880 w 6884912"/>
              <a:gd name="connsiteY105" fmla="*/ 82931 h 1161397"/>
              <a:gd name="connsiteX106" fmla="*/ 6702266 w 6884912"/>
              <a:gd name="connsiteY106" fmla="*/ 75470 h 1161397"/>
              <a:gd name="connsiteX107" fmla="*/ 6845802 w 6884912"/>
              <a:gd name="connsiteY107" fmla="*/ 24496 h 1161397"/>
              <a:gd name="connsiteX108" fmla="*/ 6884912 w 6884912"/>
              <a:gd name="connsiteY10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78946 w 6884912"/>
              <a:gd name="connsiteY7" fmla="*/ 1106011 h 1161397"/>
              <a:gd name="connsiteX8" fmla="*/ 512111 w 6884912"/>
              <a:gd name="connsiteY8" fmla="*/ 1085599 h 1161397"/>
              <a:gd name="connsiteX9" fmla="*/ 567875 w 6884912"/>
              <a:gd name="connsiteY9" fmla="*/ 1051976 h 1161397"/>
              <a:gd name="connsiteX10" fmla="*/ 601644 w 6884912"/>
              <a:gd name="connsiteY10" fmla="*/ 1003997 h 1161397"/>
              <a:gd name="connsiteX11" fmla="*/ 651408 w 6884912"/>
              <a:gd name="connsiteY11" fmla="*/ 984938 h 1161397"/>
              <a:gd name="connsiteX12" fmla="*/ 673197 w 6884912"/>
              <a:gd name="connsiteY12" fmla="*/ 1010060 h 1161397"/>
              <a:gd name="connsiteX13" fmla="*/ 723108 w 6884912"/>
              <a:gd name="connsiteY13" fmla="*/ 980081 h 1161397"/>
              <a:gd name="connsiteX14" fmla="*/ 797699 w 6884912"/>
              <a:gd name="connsiteY14" fmla="*/ 931362 h 1161397"/>
              <a:gd name="connsiteX15" fmla="*/ 843359 w 6884912"/>
              <a:gd name="connsiteY15" fmla="*/ 910894 h 1161397"/>
              <a:gd name="connsiteX16" fmla="*/ 965215 w 6884912"/>
              <a:gd name="connsiteY16" fmla="*/ 846701 h 1161397"/>
              <a:gd name="connsiteX17" fmla="*/ 1085080 w 6884912"/>
              <a:gd name="connsiteY17" fmla="*/ 776086 h 1161397"/>
              <a:gd name="connsiteX18" fmla="*/ 1131224 w 6884912"/>
              <a:gd name="connsiteY18" fmla="*/ 706160 h 1161397"/>
              <a:gd name="connsiteX19" fmla="*/ 1138051 w 6884912"/>
              <a:gd name="connsiteY19" fmla="*/ 702034 h 1161397"/>
              <a:gd name="connsiteX20" fmla="*/ 1158800 w 6884912"/>
              <a:gd name="connsiteY20" fmla="*/ 700004 h 1161397"/>
              <a:gd name="connsiteX21" fmla="*/ 1166947 w 6884912"/>
              <a:gd name="connsiteY21" fmla="*/ 700762 h 1161397"/>
              <a:gd name="connsiteX22" fmla="*/ 1178135 w 6884912"/>
              <a:gd name="connsiteY22" fmla="*/ 698631 h 1161397"/>
              <a:gd name="connsiteX23" fmla="*/ 1178301 w 6884912"/>
              <a:gd name="connsiteY23" fmla="*/ 698094 h 1161397"/>
              <a:gd name="connsiteX24" fmla="*/ 1188995 w 6884912"/>
              <a:gd name="connsiteY24" fmla="*/ 697048 h 1161397"/>
              <a:gd name="connsiteX25" fmla="*/ 1242716 w 6884912"/>
              <a:gd name="connsiteY25" fmla="*/ 698052 h 1161397"/>
              <a:gd name="connsiteX26" fmla="*/ 1299977 w 6884912"/>
              <a:gd name="connsiteY26" fmla="*/ 639196 h 1161397"/>
              <a:gd name="connsiteX27" fmla="*/ 1326190 w 6884912"/>
              <a:gd name="connsiteY27" fmla="*/ 625955 h 1161397"/>
              <a:gd name="connsiteX28" fmla="*/ 1339600 w 6884912"/>
              <a:gd name="connsiteY28" fmla="*/ 616295 h 1161397"/>
              <a:gd name="connsiteX29" fmla="*/ 1340054 w 6884912"/>
              <a:gd name="connsiteY29" fmla="*/ 614022 h 1161397"/>
              <a:gd name="connsiteX30" fmla="*/ 1391606 w 6884912"/>
              <a:gd name="connsiteY30" fmla="*/ 615229 h 1161397"/>
              <a:gd name="connsiteX31" fmla="*/ 1397565 w 6884912"/>
              <a:gd name="connsiteY31" fmla="*/ 611490 h 1161397"/>
              <a:gd name="connsiteX32" fmla="*/ 1432302 w 6884912"/>
              <a:gd name="connsiteY32" fmla="*/ 617267 h 1161397"/>
              <a:gd name="connsiteX33" fmla="*/ 1449644 w 6884912"/>
              <a:gd name="connsiteY33" fmla="*/ 617591 h 1161397"/>
              <a:gd name="connsiteX34" fmla="*/ 1455793 w 6884912"/>
              <a:gd name="connsiteY34" fmla="*/ 623174 h 1161397"/>
              <a:gd name="connsiteX35" fmla="*/ 1480758 w 6884912"/>
              <a:gd name="connsiteY35" fmla="*/ 620863 h 1161397"/>
              <a:gd name="connsiteX36" fmla="*/ 1483154 w 6884912"/>
              <a:gd name="connsiteY36" fmla="*/ 618527 h 1161397"/>
              <a:gd name="connsiteX37" fmla="*/ 1505495 w 6884912"/>
              <a:gd name="connsiteY37" fmla="*/ 624325 h 1161397"/>
              <a:gd name="connsiteX38" fmla="*/ 1526340 w 6884912"/>
              <a:gd name="connsiteY38" fmla="*/ 638496 h 1161397"/>
              <a:gd name="connsiteX39" fmla="*/ 1731986 w 6884912"/>
              <a:gd name="connsiteY39" fmla="*/ 589682 h 1161397"/>
              <a:gd name="connsiteX40" fmla="*/ 1927935 w 6884912"/>
              <a:gd name="connsiteY40" fmla="*/ 628540 h 1161397"/>
              <a:gd name="connsiteX41" fmla="*/ 2039075 w 6884912"/>
              <a:gd name="connsiteY41" fmla="*/ 599964 h 1161397"/>
              <a:gd name="connsiteX42" fmla="*/ 2066980 w 6884912"/>
              <a:gd name="connsiteY42" fmla="*/ 550413 h 1161397"/>
              <a:gd name="connsiteX43" fmla="*/ 2352236 w 6884912"/>
              <a:gd name="connsiteY43" fmla="*/ 519602 h 1161397"/>
              <a:gd name="connsiteX44" fmla="*/ 2420791 w 6884912"/>
              <a:gd name="connsiteY44" fmla="*/ 492826 h 1161397"/>
              <a:gd name="connsiteX45" fmla="*/ 2489932 w 6884912"/>
              <a:gd name="connsiteY45" fmla="*/ 507864 h 1161397"/>
              <a:gd name="connsiteX46" fmla="*/ 2512917 w 6884912"/>
              <a:gd name="connsiteY46" fmla="*/ 489127 h 1161397"/>
              <a:gd name="connsiteX47" fmla="*/ 2516783 w 6884912"/>
              <a:gd name="connsiteY47" fmla="*/ 485473 h 1161397"/>
              <a:gd name="connsiteX48" fmla="*/ 2534360 w 6884912"/>
              <a:gd name="connsiteY48" fmla="*/ 480064 h 1161397"/>
              <a:gd name="connsiteX49" fmla="*/ 2536691 w 6884912"/>
              <a:gd name="connsiteY49" fmla="*/ 467018 h 1161397"/>
              <a:gd name="connsiteX50" fmla="*/ 2561265 w 6884912"/>
              <a:gd name="connsiteY50" fmla="*/ 450623 h 1161397"/>
              <a:gd name="connsiteX51" fmla="*/ 2594349 w 6884912"/>
              <a:gd name="connsiteY51" fmla="*/ 443884 h 1161397"/>
              <a:gd name="connsiteX52" fmla="*/ 2754324 w 6884912"/>
              <a:gd name="connsiteY52" fmla="*/ 424766 h 1161397"/>
              <a:gd name="connsiteX53" fmla="*/ 2848470 w 6884912"/>
              <a:gd name="connsiteY53" fmla="*/ 405966 h 1161397"/>
              <a:gd name="connsiteX54" fmla="*/ 2881772 w 6884912"/>
              <a:gd name="connsiteY54" fmla="*/ 387260 h 1161397"/>
              <a:gd name="connsiteX55" fmla="*/ 2929932 w 6884912"/>
              <a:gd name="connsiteY55" fmla="*/ 368912 h 1161397"/>
              <a:gd name="connsiteX56" fmla="*/ 3013020 w 6884912"/>
              <a:gd name="connsiteY56" fmla="*/ 327578 h 1161397"/>
              <a:gd name="connsiteX57" fmla="*/ 3222191 w 6884912"/>
              <a:gd name="connsiteY57" fmla="*/ 307887 h 1161397"/>
              <a:gd name="connsiteX58" fmla="*/ 3227953 w 6884912"/>
              <a:gd name="connsiteY58" fmla="*/ 297650 h 1161397"/>
              <a:gd name="connsiteX59" fmla="*/ 3510042 w 6884912"/>
              <a:gd name="connsiteY59" fmla="*/ 311820 h 1161397"/>
              <a:gd name="connsiteX60" fmla="*/ 3626773 w 6884912"/>
              <a:gd name="connsiteY60" fmla="*/ 290452 h 1161397"/>
              <a:gd name="connsiteX61" fmla="*/ 3666217 w 6884912"/>
              <a:gd name="connsiteY61" fmla="*/ 273255 h 1161397"/>
              <a:gd name="connsiteX62" fmla="*/ 3732427 w 6884912"/>
              <a:gd name="connsiteY62" fmla="*/ 245039 h 1161397"/>
              <a:gd name="connsiteX63" fmla="*/ 3777022 w 6884912"/>
              <a:gd name="connsiteY63" fmla="*/ 200276 h 1161397"/>
              <a:gd name="connsiteX64" fmla="*/ 3791246 w 6884912"/>
              <a:gd name="connsiteY64" fmla="*/ 189996 h 1161397"/>
              <a:gd name="connsiteX65" fmla="*/ 3819864 w 6884912"/>
              <a:gd name="connsiteY65" fmla="*/ 194605 h 1161397"/>
              <a:gd name="connsiteX66" fmla="*/ 3830398 w 6884912"/>
              <a:gd name="connsiteY66" fmla="*/ 188383 h 1161397"/>
              <a:gd name="connsiteX67" fmla="*/ 3834360 w 6884912"/>
              <a:gd name="connsiteY67" fmla="*/ 188992 h 1161397"/>
              <a:gd name="connsiteX68" fmla="*/ 3843715 w 6884912"/>
              <a:gd name="connsiteY68" fmla="*/ 188752 h 1161397"/>
              <a:gd name="connsiteX69" fmla="*/ 3842609 w 6884912"/>
              <a:gd name="connsiteY69" fmla="*/ 197386 h 1161397"/>
              <a:gd name="connsiteX70" fmla="*/ 3853961 w 6884912"/>
              <a:gd name="connsiteY70" fmla="*/ 213380 h 1161397"/>
              <a:gd name="connsiteX71" fmla="*/ 3907640 w 6884912"/>
              <a:gd name="connsiteY71" fmla="*/ 207568 h 1161397"/>
              <a:gd name="connsiteX72" fmla="*/ 3910449 w 6884912"/>
              <a:gd name="connsiteY72" fmla="*/ 197808 h 1161397"/>
              <a:gd name="connsiteX73" fmla="*/ 3917197 w 6884912"/>
              <a:gd name="connsiteY73" fmla="*/ 196121 h 1161397"/>
              <a:gd name="connsiteX74" fmla="*/ 3922400 w 6884912"/>
              <a:gd name="connsiteY74" fmla="*/ 205056 h 1161397"/>
              <a:gd name="connsiteX75" fmla="*/ 4013061 w 6884912"/>
              <a:gd name="connsiteY75" fmla="*/ 224874 h 1161397"/>
              <a:gd name="connsiteX76" fmla="*/ 4220717 w 6884912"/>
              <a:gd name="connsiteY76" fmla="*/ 192946 h 1161397"/>
              <a:gd name="connsiteX77" fmla="*/ 4228802 w 6884912"/>
              <a:gd name="connsiteY77" fmla="*/ 201468 h 1161397"/>
              <a:gd name="connsiteX78" fmla="*/ 4289361 w 6884912"/>
              <a:gd name="connsiteY78" fmla="*/ 196642 h 1161397"/>
              <a:gd name="connsiteX79" fmla="*/ 4498913 w 6884912"/>
              <a:gd name="connsiteY79" fmla="*/ 118915 h 1161397"/>
              <a:gd name="connsiteX80" fmla="*/ 4617330 w 6884912"/>
              <a:gd name="connsiteY80" fmla="*/ 111163 h 1161397"/>
              <a:gd name="connsiteX81" fmla="*/ 4659778 w 6884912"/>
              <a:gd name="connsiteY81" fmla="*/ 118219 h 1161397"/>
              <a:gd name="connsiteX82" fmla="*/ 4730870 w 6884912"/>
              <a:gd name="connsiteY82" fmla="*/ 129432 h 1161397"/>
              <a:gd name="connsiteX83" fmla="*/ 4844073 w 6884912"/>
              <a:gd name="connsiteY83" fmla="*/ 161768 h 1161397"/>
              <a:gd name="connsiteX84" fmla="*/ 4856454 w 6884912"/>
              <a:gd name="connsiteY84" fmla="*/ 130488 h 1161397"/>
              <a:gd name="connsiteX85" fmla="*/ 4920038 w 6884912"/>
              <a:gd name="connsiteY85" fmla="*/ 140418 h 1161397"/>
              <a:gd name="connsiteX86" fmla="*/ 5016639 w 6884912"/>
              <a:gd name="connsiteY86" fmla="*/ 158905 h 1161397"/>
              <a:gd name="connsiteX87" fmla="*/ 5072009 w 6884912"/>
              <a:gd name="connsiteY87" fmla="*/ 161502 h 1161397"/>
              <a:gd name="connsiteX88" fmla="*/ 5223626 w 6884912"/>
              <a:gd name="connsiteY88" fmla="*/ 177356 h 1161397"/>
              <a:gd name="connsiteX89" fmla="*/ 5375773 w 6884912"/>
              <a:gd name="connsiteY89" fmla="*/ 199913 h 1161397"/>
              <a:gd name="connsiteX90" fmla="*/ 5467502 w 6884912"/>
              <a:gd name="connsiteY90" fmla="*/ 250963 h 1161397"/>
              <a:gd name="connsiteX91" fmla="*/ 5592395 w 6884912"/>
              <a:gd name="connsiteY91" fmla="*/ 265434 h 1161397"/>
              <a:gd name="connsiteX92" fmla="*/ 5613532 w 6884912"/>
              <a:gd name="connsiteY92" fmla="*/ 273379 h 1161397"/>
              <a:gd name="connsiteX93" fmla="*/ 5642173 w 6884912"/>
              <a:gd name="connsiteY93" fmla="*/ 266904 h 1161397"/>
              <a:gd name="connsiteX94" fmla="*/ 5756910 w 6884912"/>
              <a:gd name="connsiteY94" fmla="*/ 239211 h 1161397"/>
              <a:gd name="connsiteX95" fmla="*/ 5846667 w 6884912"/>
              <a:gd name="connsiteY95" fmla="*/ 201786 h 1161397"/>
              <a:gd name="connsiteX96" fmla="*/ 5960732 w 6884912"/>
              <a:gd name="connsiteY96" fmla="*/ 220708 h 1161397"/>
              <a:gd name="connsiteX97" fmla="*/ 6029542 w 6884912"/>
              <a:gd name="connsiteY97" fmla="*/ 210339 h 1161397"/>
              <a:gd name="connsiteX98" fmla="*/ 6141123 w 6884912"/>
              <a:gd name="connsiteY98" fmla="*/ 159923 h 1161397"/>
              <a:gd name="connsiteX99" fmla="*/ 6290640 w 6884912"/>
              <a:gd name="connsiteY99" fmla="*/ 167441 h 1161397"/>
              <a:gd name="connsiteX100" fmla="*/ 6322806 w 6884912"/>
              <a:gd name="connsiteY100" fmla="*/ 213293 h 1161397"/>
              <a:gd name="connsiteX101" fmla="*/ 6380420 w 6884912"/>
              <a:gd name="connsiteY101" fmla="*/ 173195 h 1161397"/>
              <a:gd name="connsiteX102" fmla="*/ 6507891 w 6884912"/>
              <a:gd name="connsiteY102" fmla="*/ 118474 h 1161397"/>
              <a:gd name="connsiteX103" fmla="*/ 6571807 w 6884912"/>
              <a:gd name="connsiteY103" fmla="*/ 98636 h 1161397"/>
              <a:gd name="connsiteX104" fmla="*/ 6671880 w 6884912"/>
              <a:gd name="connsiteY104" fmla="*/ 82931 h 1161397"/>
              <a:gd name="connsiteX105" fmla="*/ 6702266 w 6884912"/>
              <a:gd name="connsiteY105" fmla="*/ 75470 h 1161397"/>
              <a:gd name="connsiteX106" fmla="*/ 6845802 w 6884912"/>
              <a:gd name="connsiteY106" fmla="*/ 24496 h 1161397"/>
              <a:gd name="connsiteX107" fmla="*/ 6884912 w 6884912"/>
              <a:gd name="connsiteY107"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12111 w 6884912"/>
              <a:gd name="connsiteY7" fmla="*/ 1085599 h 1161397"/>
              <a:gd name="connsiteX8" fmla="*/ 567875 w 6884912"/>
              <a:gd name="connsiteY8" fmla="*/ 1051976 h 1161397"/>
              <a:gd name="connsiteX9" fmla="*/ 601644 w 6884912"/>
              <a:gd name="connsiteY9" fmla="*/ 1003997 h 1161397"/>
              <a:gd name="connsiteX10" fmla="*/ 651408 w 6884912"/>
              <a:gd name="connsiteY10" fmla="*/ 984938 h 1161397"/>
              <a:gd name="connsiteX11" fmla="*/ 673197 w 6884912"/>
              <a:gd name="connsiteY11" fmla="*/ 1010060 h 1161397"/>
              <a:gd name="connsiteX12" fmla="*/ 723108 w 6884912"/>
              <a:gd name="connsiteY12" fmla="*/ 980081 h 1161397"/>
              <a:gd name="connsiteX13" fmla="*/ 797699 w 6884912"/>
              <a:gd name="connsiteY13" fmla="*/ 931362 h 1161397"/>
              <a:gd name="connsiteX14" fmla="*/ 843359 w 6884912"/>
              <a:gd name="connsiteY14" fmla="*/ 910894 h 1161397"/>
              <a:gd name="connsiteX15" fmla="*/ 965215 w 6884912"/>
              <a:gd name="connsiteY15" fmla="*/ 846701 h 1161397"/>
              <a:gd name="connsiteX16" fmla="*/ 1085080 w 6884912"/>
              <a:gd name="connsiteY16" fmla="*/ 776086 h 1161397"/>
              <a:gd name="connsiteX17" fmla="*/ 1131224 w 6884912"/>
              <a:gd name="connsiteY17" fmla="*/ 706160 h 1161397"/>
              <a:gd name="connsiteX18" fmla="*/ 1138051 w 6884912"/>
              <a:gd name="connsiteY18" fmla="*/ 702034 h 1161397"/>
              <a:gd name="connsiteX19" fmla="*/ 1158800 w 6884912"/>
              <a:gd name="connsiteY19" fmla="*/ 700004 h 1161397"/>
              <a:gd name="connsiteX20" fmla="*/ 1166947 w 6884912"/>
              <a:gd name="connsiteY20" fmla="*/ 700762 h 1161397"/>
              <a:gd name="connsiteX21" fmla="*/ 1178135 w 6884912"/>
              <a:gd name="connsiteY21" fmla="*/ 698631 h 1161397"/>
              <a:gd name="connsiteX22" fmla="*/ 1178301 w 6884912"/>
              <a:gd name="connsiteY22" fmla="*/ 698094 h 1161397"/>
              <a:gd name="connsiteX23" fmla="*/ 1188995 w 6884912"/>
              <a:gd name="connsiteY23" fmla="*/ 697048 h 1161397"/>
              <a:gd name="connsiteX24" fmla="*/ 1242716 w 6884912"/>
              <a:gd name="connsiteY24" fmla="*/ 698052 h 1161397"/>
              <a:gd name="connsiteX25" fmla="*/ 1299977 w 6884912"/>
              <a:gd name="connsiteY25" fmla="*/ 639196 h 1161397"/>
              <a:gd name="connsiteX26" fmla="*/ 1326190 w 6884912"/>
              <a:gd name="connsiteY26" fmla="*/ 625955 h 1161397"/>
              <a:gd name="connsiteX27" fmla="*/ 1339600 w 6884912"/>
              <a:gd name="connsiteY27" fmla="*/ 616295 h 1161397"/>
              <a:gd name="connsiteX28" fmla="*/ 1340054 w 6884912"/>
              <a:gd name="connsiteY28" fmla="*/ 614022 h 1161397"/>
              <a:gd name="connsiteX29" fmla="*/ 1391606 w 6884912"/>
              <a:gd name="connsiteY29" fmla="*/ 615229 h 1161397"/>
              <a:gd name="connsiteX30" fmla="*/ 1397565 w 6884912"/>
              <a:gd name="connsiteY30" fmla="*/ 611490 h 1161397"/>
              <a:gd name="connsiteX31" fmla="*/ 1432302 w 6884912"/>
              <a:gd name="connsiteY31" fmla="*/ 617267 h 1161397"/>
              <a:gd name="connsiteX32" fmla="*/ 1449644 w 6884912"/>
              <a:gd name="connsiteY32" fmla="*/ 617591 h 1161397"/>
              <a:gd name="connsiteX33" fmla="*/ 1455793 w 6884912"/>
              <a:gd name="connsiteY33" fmla="*/ 623174 h 1161397"/>
              <a:gd name="connsiteX34" fmla="*/ 1480758 w 6884912"/>
              <a:gd name="connsiteY34" fmla="*/ 620863 h 1161397"/>
              <a:gd name="connsiteX35" fmla="*/ 1483154 w 6884912"/>
              <a:gd name="connsiteY35" fmla="*/ 618527 h 1161397"/>
              <a:gd name="connsiteX36" fmla="*/ 1505495 w 6884912"/>
              <a:gd name="connsiteY36" fmla="*/ 624325 h 1161397"/>
              <a:gd name="connsiteX37" fmla="*/ 1526340 w 6884912"/>
              <a:gd name="connsiteY37" fmla="*/ 638496 h 1161397"/>
              <a:gd name="connsiteX38" fmla="*/ 1731986 w 6884912"/>
              <a:gd name="connsiteY38" fmla="*/ 589682 h 1161397"/>
              <a:gd name="connsiteX39" fmla="*/ 1927935 w 6884912"/>
              <a:gd name="connsiteY39" fmla="*/ 628540 h 1161397"/>
              <a:gd name="connsiteX40" fmla="*/ 2039075 w 6884912"/>
              <a:gd name="connsiteY40" fmla="*/ 599964 h 1161397"/>
              <a:gd name="connsiteX41" fmla="*/ 2066980 w 6884912"/>
              <a:gd name="connsiteY41" fmla="*/ 550413 h 1161397"/>
              <a:gd name="connsiteX42" fmla="*/ 2352236 w 6884912"/>
              <a:gd name="connsiteY42" fmla="*/ 519602 h 1161397"/>
              <a:gd name="connsiteX43" fmla="*/ 2420791 w 6884912"/>
              <a:gd name="connsiteY43" fmla="*/ 492826 h 1161397"/>
              <a:gd name="connsiteX44" fmla="*/ 2489932 w 6884912"/>
              <a:gd name="connsiteY44" fmla="*/ 507864 h 1161397"/>
              <a:gd name="connsiteX45" fmla="*/ 2512917 w 6884912"/>
              <a:gd name="connsiteY45" fmla="*/ 489127 h 1161397"/>
              <a:gd name="connsiteX46" fmla="*/ 2516783 w 6884912"/>
              <a:gd name="connsiteY46" fmla="*/ 485473 h 1161397"/>
              <a:gd name="connsiteX47" fmla="*/ 2534360 w 6884912"/>
              <a:gd name="connsiteY47" fmla="*/ 480064 h 1161397"/>
              <a:gd name="connsiteX48" fmla="*/ 2536691 w 6884912"/>
              <a:gd name="connsiteY48" fmla="*/ 467018 h 1161397"/>
              <a:gd name="connsiteX49" fmla="*/ 2561265 w 6884912"/>
              <a:gd name="connsiteY49" fmla="*/ 450623 h 1161397"/>
              <a:gd name="connsiteX50" fmla="*/ 2594349 w 6884912"/>
              <a:gd name="connsiteY50" fmla="*/ 443884 h 1161397"/>
              <a:gd name="connsiteX51" fmla="*/ 2754324 w 6884912"/>
              <a:gd name="connsiteY51" fmla="*/ 424766 h 1161397"/>
              <a:gd name="connsiteX52" fmla="*/ 2848470 w 6884912"/>
              <a:gd name="connsiteY52" fmla="*/ 405966 h 1161397"/>
              <a:gd name="connsiteX53" fmla="*/ 2881772 w 6884912"/>
              <a:gd name="connsiteY53" fmla="*/ 387260 h 1161397"/>
              <a:gd name="connsiteX54" fmla="*/ 2929932 w 6884912"/>
              <a:gd name="connsiteY54" fmla="*/ 368912 h 1161397"/>
              <a:gd name="connsiteX55" fmla="*/ 3013020 w 6884912"/>
              <a:gd name="connsiteY55" fmla="*/ 327578 h 1161397"/>
              <a:gd name="connsiteX56" fmla="*/ 3222191 w 6884912"/>
              <a:gd name="connsiteY56" fmla="*/ 307887 h 1161397"/>
              <a:gd name="connsiteX57" fmla="*/ 3227953 w 6884912"/>
              <a:gd name="connsiteY57" fmla="*/ 297650 h 1161397"/>
              <a:gd name="connsiteX58" fmla="*/ 3510042 w 6884912"/>
              <a:gd name="connsiteY58" fmla="*/ 311820 h 1161397"/>
              <a:gd name="connsiteX59" fmla="*/ 3626773 w 6884912"/>
              <a:gd name="connsiteY59" fmla="*/ 290452 h 1161397"/>
              <a:gd name="connsiteX60" fmla="*/ 3666217 w 6884912"/>
              <a:gd name="connsiteY60" fmla="*/ 273255 h 1161397"/>
              <a:gd name="connsiteX61" fmla="*/ 3732427 w 6884912"/>
              <a:gd name="connsiteY61" fmla="*/ 245039 h 1161397"/>
              <a:gd name="connsiteX62" fmla="*/ 3777022 w 6884912"/>
              <a:gd name="connsiteY62" fmla="*/ 200276 h 1161397"/>
              <a:gd name="connsiteX63" fmla="*/ 3791246 w 6884912"/>
              <a:gd name="connsiteY63" fmla="*/ 189996 h 1161397"/>
              <a:gd name="connsiteX64" fmla="*/ 3819864 w 6884912"/>
              <a:gd name="connsiteY64" fmla="*/ 194605 h 1161397"/>
              <a:gd name="connsiteX65" fmla="*/ 3830398 w 6884912"/>
              <a:gd name="connsiteY65" fmla="*/ 188383 h 1161397"/>
              <a:gd name="connsiteX66" fmla="*/ 3834360 w 6884912"/>
              <a:gd name="connsiteY66" fmla="*/ 188992 h 1161397"/>
              <a:gd name="connsiteX67" fmla="*/ 3843715 w 6884912"/>
              <a:gd name="connsiteY67" fmla="*/ 188752 h 1161397"/>
              <a:gd name="connsiteX68" fmla="*/ 3842609 w 6884912"/>
              <a:gd name="connsiteY68" fmla="*/ 197386 h 1161397"/>
              <a:gd name="connsiteX69" fmla="*/ 3853961 w 6884912"/>
              <a:gd name="connsiteY69" fmla="*/ 213380 h 1161397"/>
              <a:gd name="connsiteX70" fmla="*/ 3907640 w 6884912"/>
              <a:gd name="connsiteY70" fmla="*/ 207568 h 1161397"/>
              <a:gd name="connsiteX71" fmla="*/ 3910449 w 6884912"/>
              <a:gd name="connsiteY71" fmla="*/ 197808 h 1161397"/>
              <a:gd name="connsiteX72" fmla="*/ 3917197 w 6884912"/>
              <a:gd name="connsiteY72" fmla="*/ 196121 h 1161397"/>
              <a:gd name="connsiteX73" fmla="*/ 3922400 w 6884912"/>
              <a:gd name="connsiteY73" fmla="*/ 205056 h 1161397"/>
              <a:gd name="connsiteX74" fmla="*/ 4013061 w 6884912"/>
              <a:gd name="connsiteY74" fmla="*/ 224874 h 1161397"/>
              <a:gd name="connsiteX75" fmla="*/ 4220717 w 6884912"/>
              <a:gd name="connsiteY75" fmla="*/ 192946 h 1161397"/>
              <a:gd name="connsiteX76" fmla="*/ 4228802 w 6884912"/>
              <a:gd name="connsiteY76" fmla="*/ 201468 h 1161397"/>
              <a:gd name="connsiteX77" fmla="*/ 4289361 w 6884912"/>
              <a:gd name="connsiteY77" fmla="*/ 196642 h 1161397"/>
              <a:gd name="connsiteX78" fmla="*/ 4498913 w 6884912"/>
              <a:gd name="connsiteY78" fmla="*/ 118915 h 1161397"/>
              <a:gd name="connsiteX79" fmla="*/ 4617330 w 6884912"/>
              <a:gd name="connsiteY79" fmla="*/ 111163 h 1161397"/>
              <a:gd name="connsiteX80" fmla="*/ 4659778 w 6884912"/>
              <a:gd name="connsiteY80" fmla="*/ 118219 h 1161397"/>
              <a:gd name="connsiteX81" fmla="*/ 4730870 w 6884912"/>
              <a:gd name="connsiteY81" fmla="*/ 129432 h 1161397"/>
              <a:gd name="connsiteX82" fmla="*/ 4844073 w 6884912"/>
              <a:gd name="connsiteY82" fmla="*/ 161768 h 1161397"/>
              <a:gd name="connsiteX83" fmla="*/ 4856454 w 6884912"/>
              <a:gd name="connsiteY83" fmla="*/ 130488 h 1161397"/>
              <a:gd name="connsiteX84" fmla="*/ 4920038 w 6884912"/>
              <a:gd name="connsiteY84" fmla="*/ 140418 h 1161397"/>
              <a:gd name="connsiteX85" fmla="*/ 5016639 w 6884912"/>
              <a:gd name="connsiteY85" fmla="*/ 158905 h 1161397"/>
              <a:gd name="connsiteX86" fmla="*/ 5072009 w 6884912"/>
              <a:gd name="connsiteY86" fmla="*/ 161502 h 1161397"/>
              <a:gd name="connsiteX87" fmla="*/ 5223626 w 6884912"/>
              <a:gd name="connsiteY87" fmla="*/ 177356 h 1161397"/>
              <a:gd name="connsiteX88" fmla="*/ 5375773 w 6884912"/>
              <a:gd name="connsiteY88" fmla="*/ 199913 h 1161397"/>
              <a:gd name="connsiteX89" fmla="*/ 5467502 w 6884912"/>
              <a:gd name="connsiteY89" fmla="*/ 250963 h 1161397"/>
              <a:gd name="connsiteX90" fmla="*/ 5592395 w 6884912"/>
              <a:gd name="connsiteY90" fmla="*/ 265434 h 1161397"/>
              <a:gd name="connsiteX91" fmla="*/ 5613532 w 6884912"/>
              <a:gd name="connsiteY91" fmla="*/ 273379 h 1161397"/>
              <a:gd name="connsiteX92" fmla="*/ 5642173 w 6884912"/>
              <a:gd name="connsiteY92" fmla="*/ 266904 h 1161397"/>
              <a:gd name="connsiteX93" fmla="*/ 5756910 w 6884912"/>
              <a:gd name="connsiteY93" fmla="*/ 239211 h 1161397"/>
              <a:gd name="connsiteX94" fmla="*/ 5846667 w 6884912"/>
              <a:gd name="connsiteY94" fmla="*/ 201786 h 1161397"/>
              <a:gd name="connsiteX95" fmla="*/ 5960732 w 6884912"/>
              <a:gd name="connsiteY95" fmla="*/ 220708 h 1161397"/>
              <a:gd name="connsiteX96" fmla="*/ 6029542 w 6884912"/>
              <a:gd name="connsiteY96" fmla="*/ 210339 h 1161397"/>
              <a:gd name="connsiteX97" fmla="*/ 6141123 w 6884912"/>
              <a:gd name="connsiteY97" fmla="*/ 159923 h 1161397"/>
              <a:gd name="connsiteX98" fmla="*/ 6290640 w 6884912"/>
              <a:gd name="connsiteY98" fmla="*/ 167441 h 1161397"/>
              <a:gd name="connsiteX99" fmla="*/ 6322806 w 6884912"/>
              <a:gd name="connsiteY99" fmla="*/ 213293 h 1161397"/>
              <a:gd name="connsiteX100" fmla="*/ 6380420 w 6884912"/>
              <a:gd name="connsiteY100" fmla="*/ 173195 h 1161397"/>
              <a:gd name="connsiteX101" fmla="*/ 6507891 w 6884912"/>
              <a:gd name="connsiteY101" fmla="*/ 118474 h 1161397"/>
              <a:gd name="connsiteX102" fmla="*/ 6571807 w 6884912"/>
              <a:gd name="connsiteY102" fmla="*/ 98636 h 1161397"/>
              <a:gd name="connsiteX103" fmla="*/ 6671880 w 6884912"/>
              <a:gd name="connsiteY103" fmla="*/ 82931 h 1161397"/>
              <a:gd name="connsiteX104" fmla="*/ 6702266 w 6884912"/>
              <a:gd name="connsiteY104" fmla="*/ 75470 h 1161397"/>
              <a:gd name="connsiteX105" fmla="*/ 6845802 w 6884912"/>
              <a:gd name="connsiteY105" fmla="*/ 24496 h 1161397"/>
              <a:gd name="connsiteX106" fmla="*/ 6884912 w 6884912"/>
              <a:gd name="connsiteY106"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67875 w 6884912"/>
              <a:gd name="connsiteY7" fmla="*/ 1051976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213420 w 6884912"/>
              <a:gd name="connsiteY6" fmla="*/ 1056868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242716 w 6884912"/>
              <a:gd name="connsiteY20" fmla="*/ 698052 h 1161397"/>
              <a:gd name="connsiteX21" fmla="*/ 1299977 w 6884912"/>
              <a:gd name="connsiteY21" fmla="*/ 639196 h 1161397"/>
              <a:gd name="connsiteX22" fmla="*/ 1326190 w 6884912"/>
              <a:gd name="connsiteY22" fmla="*/ 625955 h 1161397"/>
              <a:gd name="connsiteX23" fmla="*/ 1339600 w 6884912"/>
              <a:gd name="connsiteY23" fmla="*/ 616295 h 1161397"/>
              <a:gd name="connsiteX24" fmla="*/ 1340054 w 6884912"/>
              <a:gd name="connsiteY24" fmla="*/ 614022 h 1161397"/>
              <a:gd name="connsiteX25" fmla="*/ 1391606 w 6884912"/>
              <a:gd name="connsiteY25" fmla="*/ 615229 h 1161397"/>
              <a:gd name="connsiteX26" fmla="*/ 1397565 w 6884912"/>
              <a:gd name="connsiteY26" fmla="*/ 611490 h 1161397"/>
              <a:gd name="connsiteX27" fmla="*/ 1432302 w 6884912"/>
              <a:gd name="connsiteY27" fmla="*/ 617267 h 1161397"/>
              <a:gd name="connsiteX28" fmla="*/ 1449644 w 6884912"/>
              <a:gd name="connsiteY28" fmla="*/ 617591 h 1161397"/>
              <a:gd name="connsiteX29" fmla="*/ 1455793 w 6884912"/>
              <a:gd name="connsiteY29" fmla="*/ 623174 h 1161397"/>
              <a:gd name="connsiteX30" fmla="*/ 1480758 w 6884912"/>
              <a:gd name="connsiteY30" fmla="*/ 620863 h 1161397"/>
              <a:gd name="connsiteX31" fmla="*/ 1483154 w 6884912"/>
              <a:gd name="connsiteY31" fmla="*/ 618527 h 1161397"/>
              <a:gd name="connsiteX32" fmla="*/ 1505495 w 6884912"/>
              <a:gd name="connsiteY32" fmla="*/ 624325 h 1161397"/>
              <a:gd name="connsiteX33" fmla="*/ 1526340 w 6884912"/>
              <a:gd name="connsiteY33" fmla="*/ 638496 h 1161397"/>
              <a:gd name="connsiteX34" fmla="*/ 1731986 w 6884912"/>
              <a:gd name="connsiteY34" fmla="*/ 589682 h 1161397"/>
              <a:gd name="connsiteX35" fmla="*/ 1927935 w 6884912"/>
              <a:gd name="connsiteY35" fmla="*/ 628540 h 1161397"/>
              <a:gd name="connsiteX36" fmla="*/ 2039075 w 6884912"/>
              <a:gd name="connsiteY36" fmla="*/ 599964 h 1161397"/>
              <a:gd name="connsiteX37" fmla="*/ 2066980 w 6884912"/>
              <a:gd name="connsiteY37" fmla="*/ 550413 h 1161397"/>
              <a:gd name="connsiteX38" fmla="*/ 2352236 w 6884912"/>
              <a:gd name="connsiteY38" fmla="*/ 519602 h 1161397"/>
              <a:gd name="connsiteX39" fmla="*/ 2420791 w 6884912"/>
              <a:gd name="connsiteY39" fmla="*/ 492826 h 1161397"/>
              <a:gd name="connsiteX40" fmla="*/ 2489932 w 6884912"/>
              <a:gd name="connsiteY40" fmla="*/ 507864 h 1161397"/>
              <a:gd name="connsiteX41" fmla="*/ 2512917 w 6884912"/>
              <a:gd name="connsiteY41" fmla="*/ 489127 h 1161397"/>
              <a:gd name="connsiteX42" fmla="*/ 2516783 w 6884912"/>
              <a:gd name="connsiteY42" fmla="*/ 485473 h 1161397"/>
              <a:gd name="connsiteX43" fmla="*/ 2534360 w 6884912"/>
              <a:gd name="connsiteY43" fmla="*/ 480064 h 1161397"/>
              <a:gd name="connsiteX44" fmla="*/ 2536691 w 6884912"/>
              <a:gd name="connsiteY44" fmla="*/ 467018 h 1161397"/>
              <a:gd name="connsiteX45" fmla="*/ 2561265 w 6884912"/>
              <a:gd name="connsiteY45" fmla="*/ 450623 h 1161397"/>
              <a:gd name="connsiteX46" fmla="*/ 2594349 w 6884912"/>
              <a:gd name="connsiteY46" fmla="*/ 443884 h 1161397"/>
              <a:gd name="connsiteX47" fmla="*/ 2754324 w 6884912"/>
              <a:gd name="connsiteY47" fmla="*/ 424766 h 1161397"/>
              <a:gd name="connsiteX48" fmla="*/ 2848470 w 6884912"/>
              <a:gd name="connsiteY48" fmla="*/ 405966 h 1161397"/>
              <a:gd name="connsiteX49" fmla="*/ 2881772 w 6884912"/>
              <a:gd name="connsiteY49" fmla="*/ 387260 h 1161397"/>
              <a:gd name="connsiteX50" fmla="*/ 2929932 w 6884912"/>
              <a:gd name="connsiteY50" fmla="*/ 368912 h 1161397"/>
              <a:gd name="connsiteX51" fmla="*/ 3013020 w 6884912"/>
              <a:gd name="connsiteY51" fmla="*/ 327578 h 1161397"/>
              <a:gd name="connsiteX52" fmla="*/ 3222191 w 6884912"/>
              <a:gd name="connsiteY52" fmla="*/ 307887 h 1161397"/>
              <a:gd name="connsiteX53" fmla="*/ 3227953 w 6884912"/>
              <a:gd name="connsiteY53" fmla="*/ 297650 h 1161397"/>
              <a:gd name="connsiteX54" fmla="*/ 3510042 w 6884912"/>
              <a:gd name="connsiteY54" fmla="*/ 311820 h 1161397"/>
              <a:gd name="connsiteX55" fmla="*/ 3626773 w 6884912"/>
              <a:gd name="connsiteY55" fmla="*/ 290452 h 1161397"/>
              <a:gd name="connsiteX56" fmla="*/ 3666217 w 6884912"/>
              <a:gd name="connsiteY56" fmla="*/ 273255 h 1161397"/>
              <a:gd name="connsiteX57" fmla="*/ 3732427 w 6884912"/>
              <a:gd name="connsiteY57" fmla="*/ 245039 h 1161397"/>
              <a:gd name="connsiteX58" fmla="*/ 3777022 w 6884912"/>
              <a:gd name="connsiteY58" fmla="*/ 200276 h 1161397"/>
              <a:gd name="connsiteX59" fmla="*/ 3791246 w 6884912"/>
              <a:gd name="connsiteY59" fmla="*/ 189996 h 1161397"/>
              <a:gd name="connsiteX60" fmla="*/ 3819864 w 6884912"/>
              <a:gd name="connsiteY60" fmla="*/ 194605 h 1161397"/>
              <a:gd name="connsiteX61" fmla="*/ 3830398 w 6884912"/>
              <a:gd name="connsiteY61" fmla="*/ 188383 h 1161397"/>
              <a:gd name="connsiteX62" fmla="*/ 3834360 w 6884912"/>
              <a:gd name="connsiteY62" fmla="*/ 188992 h 1161397"/>
              <a:gd name="connsiteX63" fmla="*/ 3843715 w 6884912"/>
              <a:gd name="connsiteY63" fmla="*/ 188752 h 1161397"/>
              <a:gd name="connsiteX64" fmla="*/ 3842609 w 6884912"/>
              <a:gd name="connsiteY64" fmla="*/ 197386 h 1161397"/>
              <a:gd name="connsiteX65" fmla="*/ 3853961 w 6884912"/>
              <a:gd name="connsiteY65" fmla="*/ 213380 h 1161397"/>
              <a:gd name="connsiteX66" fmla="*/ 3907640 w 6884912"/>
              <a:gd name="connsiteY66" fmla="*/ 207568 h 1161397"/>
              <a:gd name="connsiteX67" fmla="*/ 3910449 w 6884912"/>
              <a:gd name="connsiteY67" fmla="*/ 197808 h 1161397"/>
              <a:gd name="connsiteX68" fmla="*/ 3917197 w 6884912"/>
              <a:gd name="connsiteY68" fmla="*/ 196121 h 1161397"/>
              <a:gd name="connsiteX69" fmla="*/ 3922400 w 6884912"/>
              <a:gd name="connsiteY69" fmla="*/ 205056 h 1161397"/>
              <a:gd name="connsiteX70" fmla="*/ 4013061 w 6884912"/>
              <a:gd name="connsiteY70" fmla="*/ 224874 h 1161397"/>
              <a:gd name="connsiteX71" fmla="*/ 4220717 w 6884912"/>
              <a:gd name="connsiteY71" fmla="*/ 192946 h 1161397"/>
              <a:gd name="connsiteX72" fmla="*/ 4228802 w 6884912"/>
              <a:gd name="connsiteY72" fmla="*/ 201468 h 1161397"/>
              <a:gd name="connsiteX73" fmla="*/ 4289361 w 6884912"/>
              <a:gd name="connsiteY73" fmla="*/ 196642 h 1161397"/>
              <a:gd name="connsiteX74" fmla="*/ 4498913 w 6884912"/>
              <a:gd name="connsiteY74" fmla="*/ 118915 h 1161397"/>
              <a:gd name="connsiteX75" fmla="*/ 4617330 w 6884912"/>
              <a:gd name="connsiteY75" fmla="*/ 111163 h 1161397"/>
              <a:gd name="connsiteX76" fmla="*/ 4659778 w 6884912"/>
              <a:gd name="connsiteY76" fmla="*/ 118219 h 1161397"/>
              <a:gd name="connsiteX77" fmla="*/ 4730870 w 6884912"/>
              <a:gd name="connsiteY77" fmla="*/ 129432 h 1161397"/>
              <a:gd name="connsiteX78" fmla="*/ 4844073 w 6884912"/>
              <a:gd name="connsiteY78" fmla="*/ 161768 h 1161397"/>
              <a:gd name="connsiteX79" fmla="*/ 4856454 w 6884912"/>
              <a:gd name="connsiteY79" fmla="*/ 130488 h 1161397"/>
              <a:gd name="connsiteX80" fmla="*/ 4920038 w 6884912"/>
              <a:gd name="connsiteY80" fmla="*/ 140418 h 1161397"/>
              <a:gd name="connsiteX81" fmla="*/ 5016639 w 6884912"/>
              <a:gd name="connsiteY81" fmla="*/ 158905 h 1161397"/>
              <a:gd name="connsiteX82" fmla="*/ 5072009 w 6884912"/>
              <a:gd name="connsiteY82" fmla="*/ 161502 h 1161397"/>
              <a:gd name="connsiteX83" fmla="*/ 5223626 w 6884912"/>
              <a:gd name="connsiteY83" fmla="*/ 177356 h 1161397"/>
              <a:gd name="connsiteX84" fmla="*/ 5375773 w 6884912"/>
              <a:gd name="connsiteY84" fmla="*/ 199913 h 1161397"/>
              <a:gd name="connsiteX85" fmla="*/ 5467502 w 6884912"/>
              <a:gd name="connsiteY85" fmla="*/ 250963 h 1161397"/>
              <a:gd name="connsiteX86" fmla="*/ 5592395 w 6884912"/>
              <a:gd name="connsiteY86" fmla="*/ 265434 h 1161397"/>
              <a:gd name="connsiteX87" fmla="*/ 5613532 w 6884912"/>
              <a:gd name="connsiteY87" fmla="*/ 273379 h 1161397"/>
              <a:gd name="connsiteX88" fmla="*/ 5642173 w 6884912"/>
              <a:gd name="connsiteY88" fmla="*/ 266904 h 1161397"/>
              <a:gd name="connsiteX89" fmla="*/ 5756910 w 6884912"/>
              <a:gd name="connsiteY89" fmla="*/ 239211 h 1161397"/>
              <a:gd name="connsiteX90" fmla="*/ 5846667 w 6884912"/>
              <a:gd name="connsiteY90" fmla="*/ 201786 h 1161397"/>
              <a:gd name="connsiteX91" fmla="*/ 5960732 w 6884912"/>
              <a:gd name="connsiteY91" fmla="*/ 220708 h 1161397"/>
              <a:gd name="connsiteX92" fmla="*/ 6029542 w 6884912"/>
              <a:gd name="connsiteY92" fmla="*/ 210339 h 1161397"/>
              <a:gd name="connsiteX93" fmla="*/ 6141123 w 6884912"/>
              <a:gd name="connsiteY93" fmla="*/ 159923 h 1161397"/>
              <a:gd name="connsiteX94" fmla="*/ 6290640 w 6884912"/>
              <a:gd name="connsiteY94" fmla="*/ 167441 h 1161397"/>
              <a:gd name="connsiteX95" fmla="*/ 6322806 w 6884912"/>
              <a:gd name="connsiteY95" fmla="*/ 213293 h 1161397"/>
              <a:gd name="connsiteX96" fmla="*/ 6380420 w 6884912"/>
              <a:gd name="connsiteY96" fmla="*/ 173195 h 1161397"/>
              <a:gd name="connsiteX97" fmla="*/ 6507891 w 6884912"/>
              <a:gd name="connsiteY97" fmla="*/ 118474 h 1161397"/>
              <a:gd name="connsiteX98" fmla="*/ 6571807 w 6884912"/>
              <a:gd name="connsiteY98" fmla="*/ 98636 h 1161397"/>
              <a:gd name="connsiteX99" fmla="*/ 6671880 w 6884912"/>
              <a:gd name="connsiteY99" fmla="*/ 82931 h 1161397"/>
              <a:gd name="connsiteX100" fmla="*/ 6702266 w 6884912"/>
              <a:gd name="connsiteY100" fmla="*/ 75470 h 1161397"/>
              <a:gd name="connsiteX101" fmla="*/ 6845802 w 6884912"/>
              <a:gd name="connsiteY101" fmla="*/ 24496 h 1161397"/>
              <a:gd name="connsiteX102" fmla="*/ 6884912 w 6884912"/>
              <a:gd name="connsiteY10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66947 w 6884912"/>
              <a:gd name="connsiteY16" fmla="*/ 700762 h 1161397"/>
              <a:gd name="connsiteX17" fmla="*/ 1178135 w 6884912"/>
              <a:gd name="connsiteY17" fmla="*/ 698631 h 1161397"/>
              <a:gd name="connsiteX18" fmla="*/ 1178301 w 6884912"/>
              <a:gd name="connsiteY18" fmla="*/ 698094 h 1161397"/>
              <a:gd name="connsiteX19" fmla="*/ 1242716 w 6884912"/>
              <a:gd name="connsiteY19" fmla="*/ 698052 h 1161397"/>
              <a:gd name="connsiteX20" fmla="*/ 1299977 w 6884912"/>
              <a:gd name="connsiteY20" fmla="*/ 639196 h 1161397"/>
              <a:gd name="connsiteX21" fmla="*/ 1326190 w 6884912"/>
              <a:gd name="connsiteY21" fmla="*/ 625955 h 1161397"/>
              <a:gd name="connsiteX22" fmla="*/ 1339600 w 6884912"/>
              <a:gd name="connsiteY22" fmla="*/ 616295 h 1161397"/>
              <a:gd name="connsiteX23" fmla="*/ 1340054 w 6884912"/>
              <a:gd name="connsiteY23" fmla="*/ 614022 h 1161397"/>
              <a:gd name="connsiteX24" fmla="*/ 1391606 w 6884912"/>
              <a:gd name="connsiteY24" fmla="*/ 615229 h 1161397"/>
              <a:gd name="connsiteX25" fmla="*/ 1397565 w 6884912"/>
              <a:gd name="connsiteY25" fmla="*/ 611490 h 1161397"/>
              <a:gd name="connsiteX26" fmla="*/ 1432302 w 6884912"/>
              <a:gd name="connsiteY26" fmla="*/ 617267 h 1161397"/>
              <a:gd name="connsiteX27" fmla="*/ 1449644 w 6884912"/>
              <a:gd name="connsiteY27" fmla="*/ 617591 h 1161397"/>
              <a:gd name="connsiteX28" fmla="*/ 1455793 w 6884912"/>
              <a:gd name="connsiteY28" fmla="*/ 623174 h 1161397"/>
              <a:gd name="connsiteX29" fmla="*/ 1480758 w 6884912"/>
              <a:gd name="connsiteY29" fmla="*/ 620863 h 1161397"/>
              <a:gd name="connsiteX30" fmla="*/ 1483154 w 6884912"/>
              <a:gd name="connsiteY30" fmla="*/ 618527 h 1161397"/>
              <a:gd name="connsiteX31" fmla="*/ 1505495 w 6884912"/>
              <a:gd name="connsiteY31" fmla="*/ 624325 h 1161397"/>
              <a:gd name="connsiteX32" fmla="*/ 1526340 w 6884912"/>
              <a:gd name="connsiteY32" fmla="*/ 638496 h 1161397"/>
              <a:gd name="connsiteX33" fmla="*/ 1731986 w 6884912"/>
              <a:gd name="connsiteY33" fmla="*/ 589682 h 1161397"/>
              <a:gd name="connsiteX34" fmla="*/ 1927935 w 6884912"/>
              <a:gd name="connsiteY34" fmla="*/ 628540 h 1161397"/>
              <a:gd name="connsiteX35" fmla="*/ 2039075 w 6884912"/>
              <a:gd name="connsiteY35" fmla="*/ 599964 h 1161397"/>
              <a:gd name="connsiteX36" fmla="*/ 2066980 w 6884912"/>
              <a:gd name="connsiteY36" fmla="*/ 550413 h 1161397"/>
              <a:gd name="connsiteX37" fmla="*/ 2352236 w 6884912"/>
              <a:gd name="connsiteY37" fmla="*/ 519602 h 1161397"/>
              <a:gd name="connsiteX38" fmla="*/ 2420791 w 6884912"/>
              <a:gd name="connsiteY38" fmla="*/ 492826 h 1161397"/>
              <a:gd name="connsiteX39" fmla="*/ 2489932 w 6884912"/>
              <a:gd name="connsiteY39" fmla="*/ 507864 h 1161397"/>
              <a:gd name="connsiteX40" fmla="*/ 2512917 w 6884912"/>
              <a:gd name="connsiteY40" fmla="*/ 489127 h 1161397"/>
              <a:gd name="connsiteX41" fmla="*/ 2516783 w 6884912"/>
              <a:gd name="connsiteY41" fmla="*/ 485473 h 1161397"/>
              <a:gd name="connsiteX42" fmla="*/ 2534360 w 6884912"/>
              <a:gd name="connsiteY42" fmla="*/ 480064 h 1161397"/>
              <a:gd name="connsiteX43" fmla="*/ 2536691 w 6884912"/>
              <a:gd name="connsiteY43" fmla="*/ 467018 h 1161397"/>
              <a:gd name="connsiteX44" fmla="*/ 2561265 w 6884912"/>
              <a:gd name="connsiteY44" fmla="*/ 450623 h 1161397"/>
              <a:gd name="connsiteX45" fmla="*/ 2594349 w 6884912"/>
              <a:gd name="connsiteY45" fmla="*/ 443884 h 1161397"/>
              <a:gd name="connsiteX46" fmla="*/ 2754324 w 6884912"/>
              <a:gd name="connsiteY46" fmla="*/ 424766 h 1161397"/>
              <a:gd name="connsiteX47" fmla="*/ 2848470 w 6884912"/>
              <a:gd name="connsiteY47" fmla="*/ 405966 h 1161397"/>
              <a:gd name="connsiteX48" fmla="*/ 2881772 w 6884912"/>
              <a:gd name="connsiteY48" fmla="*/ 387260 h 1161397"/>
              <a:gd name="connsiteX49" fmla="*/ 2929932 w 6884912"/>
              <a:gd name="connsiteY49" fmla="*/ 368912 h 1161397"/>
              <a:gd name="connsiteX50" fmla="*/ 3013020 w 6884912"/>
              <a:gd name="connsiteY50" fmla="*/ 327578 h 1161397"/>
              <a:gd name="connsiteX51" fmla="*/ 3222191 w 6884912"/>
              <a:gd name="connsiteY51" fmla="*/ 307887 h 1161397"/>
              <a:gd name="connsiteX52" fmla="*/ 3227953 w 6884912"/>
              <a:gd name="connsiteY52" fmla="*/ 297650 h 1161397"/>
              <a:gd name="connsiteX53" fmla="*/ 3510042 w 6884912"/>
              <a:gd name="connsiteY53" fmla="*/ 311820 h 1161397"/>
              <a:gd name="connsiteX54" fmla="*/ 3626773 w 6884912"/>
              <a:gd name="connsiteY54" fmla="*/ 290452 h 1161397"/>
              <a:gd name="connsiteX55" fmla="*/ 3666217 w 6884912"/>
              <a:gd name="connsiteY55" fmla="*/ 273255 h 1161397"/>
              <a:gd name="connsiteX56" fmla="*/ 3732427 w 6884912"/>
              <a:gd name="connsiteY56" fmla="*/ 245039 h 1161397"/>
              <a:gd name="connsiteX57" fmla="*/ 3777022 w 6884912"/>
              <a:gd name="connsiteY57" fmla="*/ 200276 h 1161397"/>
              <a:gd name="connsiteX58" fmla="*/ 3791246 w 6884912"/>
              <a:gd name="connsiteY58" fmla="*/ 189996 h 1161397"/>
              <a:gd name="connsiteX59" fmla="*/ 3819864 w 6884912"/>
              <a:gd name="connsiteY59" fmla="*/ 194605 h 1161397"/>
              <a:gd name="connsiteX60" fmla="*/ 3830398 w 6884912"/>
              <a:gd name="connsiteY60" fmla="*/ 188383 h 1161397"/>
              <a:gd name="connsiteX61" fmla="*/ 3834360 w 6884912"/>
              <a:gd name="connsiteY61" fmla="*/ 188992 h 1161397"/>
              <a:gd name="connsiteX62" fmla="*/ 3843715 w 6884912"/>
              <a:gd name="connsiteY62" fmla="*/ 188752 h 1161397"/>
              <a:gd name="connsiteX63" fmla="*/ 3842609 w 6884912"/>
              <a:gd name="connsiteY63" fmla="*/ 197386 h 1161397"/>
              <a:gd name="connsiteX64" fmla="*/ 3853961 w 6884912"/>
              <a:gd name="connsiteY64" fmla="*/ 213380 h 1161397"/>
              <a:gd name="connsiteX65" fmla="*/ 3907640 w 6884912"/>
              <a:gd name="connsiteY65" fmla="*/ 207568 h 1161397"/>
              <a:gd name="connsiteX66" fmla="*/ 3910449 w 6884912"/>
              <a:gd name="connsiteY66" fmla="*/ 197808 h 1161397"/>
              <a:gd name="connsiteX67" fmla="*/ 3917197 w 6884912"/>
              <a:gd name="connsiteY67" fmla="*/ 196121 h 1161397"/>
              <a:gd name="connsiteX68" fmla="*/ 3922400 w 6884912"/>
              <a:gd name="connsiteY68" fmla="*/ 205056 h 1161397"/>
              <a:gd name="connsiteX69" fmla="*/ 4013061 w 6884912"/>
              <a:gd name="connsiteY69" fmla="*/ 224874 h 1161397"/>
              <a:gd name="connsiteX70" fmla="*/ 4220717 w 6884912"/>
              <a:gd name="connsiteY70" fmla="*/ 192946 h 1161397"/>
              <a:gd name="connsiteX71" fmla="*/ 4228802 w 6884912"/>
              <a:gd name="connsiteY71" fmla="*/ 201468 h 1161397"/>
              <a:gd name="connsiteX72" fmla="*/ 4289361 w 6884912"/>
              <a:gd name="connsiteY72" fmla="*/ 196642 h 1161397"/>
              <a:gd name="connsiteX73" fmla="*/ 4498913 w 6884912"/>
              <a:gd name="connsiteY73" fmla="*/ 118915 h 1161397"/>
              <a:gd name="connsiteX74" fmla="*/ 4617330 w 6884912"/>
              <a:gd name="connsiteY74" fmla="*/ 111163 h 1161397"/>
              <a:gd name="connsiteX75" fmla="*/ 4659778 w 6884912"/>
              <a:gd name="connsiteY75" fmla="*/ 118219 h 1161397"/>
              <a:gd name="connsiteX76" fmla="*/ 4730870 w 6884912"/>
              <a:gd name="connsiteY76" fmla="*/ 129432 h 1161397"/>
              <a:gd name="connsiteX77" fmla="*/ 4844073 w 6884912"/>
              <a:gd name="connsiteY77" fmla="*/ 161768 h 1161397"/>
              <a:gd name="connsiteX78" fmla="*/ 4856454 w 6884912"/>
              <a:gd name="connsiteY78" fmla="*/ 130488 h 1161397"/>
              <a:gd name="connsiteX79" fmla="*/ 4920038 w 6884912"/>
              <a:gd name="connsiteY79" fmla="*/ 140418 h 1161397"/>
              <a:gd name="connsiteX80" fmla="*/ 5016639 w 6884912"/>
              <a:gd name="connsiteY80" fmla="*/ 158905 h 1161397"/>
              <a:gd name="connsiteX81" fmla="*/ 5072009 w 6884912"/>
              <a:gd name="connsiteY81" fmla="*/ 161502 h 1161397"/>
              <a:gd name="connsiteX82" fmla="*/ 5223626 w 6884912"/>
              <a:gd name="connsiteY82" fmla="*/ 177356 h 1161397"/>
              <a:gd name="connsiteX83" fmla="*/ 5375773 w 6884912"/>
              <a:gd name="connsiteY83" fmla="*/ 199913 h 1161397"/>
              <a:gd name="connsiteX84" fmla="*/ 5467502 w 6884912"/>
              <a:gd name="connsiteY84" fmla="*/ 250963 h 1161397"/>
              <a:gd name="connsiteX85" fmla="*/ 5592395 w 6884912"/>
              <a:gd name="connsiteY85" fmla="*/ 265434 h 1161397"/>
              <a:gd name="connsiteX86" fmla="*/ 5613532 w 6884912"/>
              <a:gd name="connsiteY86" fmla="*/ 273379 h 1161397"/>
              <a:gd name="connsiteX87" fmla="*/ 5642173 w 6884912"/>
              <a:gd name="connsiteY87" fmla="*/ 266904 h 1161397"/>
              <a:gd name="connsiteX88" fmla="*/ 5756910 w 6884912"/>
              <a:gd name="connsiteY88" fmla="*/ 239211 h 1161397"/>
              <a:gd name="connsiteX89" fmla="*/ 5846667 w 6884912"/>
              <a:gd name="connsiteY89" fmla="*/ 201786 h 1161397"/>
              <a:gd name="connsiteX90" fmla="*/ 5960732 w 6884912"/>
              <a:gd name="connsiteY90" fmla="*/ 220708 h 1161397"/>
              <a:gd name="connsiteX91" fmla="*/ 6029542 w 6884912"/>
              <a:gd name="connsiteY91" fmla="*/ 210339 h 1161397"/>
              <a:gd name="connsiteX92" fmla="*/ 6141123 w 6884912"/>
              <a:gd name="connsiteY92" fmla="*/ 159923 h 1161397"/>
              <a:gd name="connsiteX93" fmla="*/ 6290640 w 6884912"/>
              <a:gd name="connsiteY93" fmla="*/ 167441 h 1161397"/>
              <a:gd name="connsiteX94" fmla="*/ 6322806 w 6884912"/>
              <a:gd name="connsiteY94" fmla="*/ 213293 h 1161397"/>
              <a:gd name="connsiteX95" fmla="*/ 6380420 w 6884912"/>
              <a:gd name="connsiteY95" fmla="*/ 173195 h 1161397"/>
              <a:gd name="connsiteX96" fmla="*/ 6507891 w 6884912"/>
              <a:gd name="connsiteY96" fmla="*/ 118474 h 1161397"/>
              <a:gd name="connsiteX97" fmla="*/ 6571807 w 6884912"/>
              <a:gd name="connsiteY97" fmla="*/ 98636 h 1161397"/>
              <a:gd name="connsiteX98" fmla="*/ 6671880 w 6884912"/>
              <a:gd name="connsiteY98" fmla="*/ 82931 h 1161397"/>
              <a:gd name="connsiteX99" fmla="*/ 6702266 w 6884912"/>
              <a:gd name="connsiteY99" fmla="*/ 75470 h 1161397"/>
              <a:gd name="connsiteX100" fmla="*/ 6845802 w 6884912"/>
              <a:gd name="connsiteY100" fmla="*/ 24496 h 1161397"/>
              <a:gd name="connsiteX101" fmla="*/ 6884912 w 6884912"/>
              <a:gd name="connsiteY10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78135 w 6884912"/>
              <a:gd name="connsiteY16" fmla="*/ 698631 h 1161397"/>
              <a:gd name="connsiteX17" fmla="*/ 1178301 w 6884912"/>
              <a:gd name="connsiteY17" fmla="*/ 698094 h 1161397"/>
              <a:gd name="connsiteX18" fmla="*/ 1242716 w 6884912"/>
              <a:gd name="connsiteY18" fmla="*/ 698052 h 1161397"/>
              <a:gd name="connsiteX19" fmla="*/ 1299977 w 6884912"/>
              <a:gd name="connsiteY19" fmla="*/ 639196 h 1161397"/>
              <a:gd name="connsiteX20" fmla="*/ 1326190 w 6884912"/>
              <a:gd name="connsiteY20" fmla="*/ 625955 h 1161397"/>
              <a:gd name="connsiteX21" fmla="*/ 1339600 w 6884912"/>
              <a:gd name="connsiteY21" fmla="*/ 616295 h 1161397"/>
              <a:gd name="connsiteX22" fmla="*/ 1340054 w 6884912"/>
              <a:gd name="connsiteY22" fmla="*/ 614022 h 1161397"/>
              <a:gd name="connsiteX23" fmla="*/ 1391606 w 6884912"/>
              <a:gd name="connsiteY23" fmla="*/ 615229 h 1161397"/>
              <a:gd name="connsiteX24" fmla="*/ 1397565 w 6884912"/>
              <a:gd name="connsiteY24" fmla="*/ 611490 h 1161397"/>
              <a:gd name="connsiteX25" fmla="*/ 1432302 w 6884912"/>
              <a:gd name="connsiteY25" fmla="*/ 617267 h 1161397"/>
              <a:gd name="connsiteX26" fmla="*/ 1449644 w 6884912"/>
              <a:gd name="connsiteY26" fmla="*/ 617591 h 1161397"/>
              <a:gd name="connsiteX27" fmla="*/ 1455793 w 6884912"/>
              <a:gd name="connsiteY27" fmla="*/ 623174 h 1161397"/>
              <a:gd name="connsiteX28" fmla="*/ 1480758 w 6884912"/>
              <a:gd name="connsiteY28" fmla="*/ 620863 h 1161397"/>
              <a:gd name="connsiteX29" fmla="*/ 1483154 w 6884912"/>
              <a:gd name="connsiteY29" fmla="*/ 618527 h 1161397"/>
              <a:gd name="connsiteX30" fmla="*/ 1505495 w 6884912"/>
              <a:gd name="connsiteY30" fmla="*/ 624325 h 1161397"/>
              <a:gd name="connsiteX31" fmla="*/ 1526340 w 6884912"/>
              <a:gd name="connsiteY31" fmla="*/ 638496 h 1161397"/>
              <a:gd name="connsiteX32" fmla="*/ 1731986 w 6884912"/>
              <a:gd name="connsiteY32" fmla="*/ 589682 h 1161397"/>
              <a:gd name="connsiteX33" fmla="*/ 1927935 w 6884912"/>
              <a:gd name="connsiteY33" fmla="*/ 628540 h 1161397"/>
              <a:gd name="connsiteX34" fmla="*/ 2039075 w 6884912"/>
              <a:gd name="connsiteY34" fmla="*/ 599964 h 1161397"/>
              <a:gd name="connsiteX35" fmla="*/ 2066980 w 6884912"/>
              <a:gd name="connsiteY35" fmla="*/ 550413 h 1161397"/>
              <a:gd name="connsiteX36" fmla="*/ 2352236 w 6884912"/>
              <a:gd name="connsiteY36" fmla="*/ 519602 h 1161397"/>
              <a:gd name="connsiteX37" fmla="*/ 2420791 w 6884912"/>
              <a:gd name="connsiteY37" fmla="*/ 492826 h 1161397"/>
              <a:gd name="connsiteX38" fmla="*/ 2489932 w 6884912"/>
              <a:gd name="connsiteY38" fmla="*/ 507864 h 1161397"/>
              <a:gd name="connsiteX39" fmla="*/ 2512917 w 6884912"/>
              <a:gd name="connsiteY39" fmla="*/ 489127 h 1161397"/>
              <a:gd name="connsiteX40" fmla="*/ 2516783 w 6884912"/>
              <a:gd name="connsiteY40" fmla="*/ 485473 h 1161397"/>
              <a:gd name="connsiteX41" fmla="*/ 2534360 w 6884912"/>
              <a:gd name="connsiteY41" fmla="*/ 480064 h 1161397"/>
              <a:gd name="connsiteX42" fmla="*/ 2536691 w 6884912"/>
              <a:gd name="connsiteY42" fmla="*/ 467018 h 1161397"/>
              <a:gd name="connsiteX43" fmla="*/ 2561265 w 6884912"/>
              <a:gd name="connsiteY43" fmla="*/ 450623 h 1161397"/>
              <a:gd name="connsiteX44" fmla="*/ 2594349 w 6884912"/>
              <a:gd name="connsiteY44" fmla="*/ 443884 h 1161397"/>
              <a:gd name="connsiteX45" fmla="*/ 2754324 w 6884912"/>
              <a:gd name="connsiteY45" fmla="*/ 424766 h 1161397"/>
              <a:gd name="connsiteX46" fmla="*/ 2848470 w 6884912"/>
              <a:gd name="connsiteY46" fmla="*/ 405966 h 1161397"/>
              <a:gd name="connsiteX47" fmla="*/ 2881772 w 6884912"/>
              <a:gd name="connsiteY47" fmla="*/ 387260 h 1161397"/>
              <a:gd name="connsiteX48" fmla="*/ 2929932 w 6884912"/>
              <a:gd name="connsiteY48" fmla="*/ 368912 h 1161397"/>
              <a:gd name="connsiteX49" fmla="*/ 3013020 w 6884912"/>
              <a:gd name="connsiteY49" fmla="*/ 327578 h 1161397"/>
              <a:gd name="connsiteX50" fmla="*/ 3222191 w 6884912"/>
              <a:gd name="connsiteY50" fmla="*/ 307887 h 1161397"/>
              <a:gd name="connsiteX51" fmla="*/ 3227953 w 6884912"/>
              <a:gd name="connsiteY51" fmla="*/ 297650 h 1161397"/>
              <a:gd name="connsiteX52" fmla="*/ 3510042 w 6884912"/>
              <a:gd name="connsiteY52" fmla="*/ 311820 h 1161397"/>
              <a:gd name="connsiteX53" fmla="*/ 3626773 w 6884912"/>
              <a:gd name="connsiteY53" fmla="*/ 290452 h 1161397"/>
              <a:gd name="connsiteX54" fmla="*/ 3666217 w 6884912"/>
              <a:gd name="connsiteY54" fmla="*/ 273255 h 1161397"/>
              <a:gd name="connsiteX55" fmla="*/ 3732427 w 6884912"/>
              <a:gd name="connsiteY55" fmla="*/ 245039 h 1161397"/>
              <a:gd name="connsiteX56" fmla="*/ 3777022 w 6884912"/>
              <a:gd name="connsiteY56" fmla="*/ 200276 h 1161397"/>
              <a:gd name="connsiteX57" fmla="*/ 3791246 w 6884912"/>
              <a:gd name="connsiteY57" fmla="*/ 189996 h 1161397"/>
              <a:gd name="connsiteX58" fmla="*/ 3819864 w 6884912"/>
              <a:gd name="connsiteY58" fmla="*/ 194605 h 1161397"/>
              <a:gd name="connsiteX59" fmla="*/ 3830398 w 6884912"/>
              <a:gd name="connsiteY59" fmla="*/ 188383 h 1161397"/>
              <a:gd name="connsiteX60" fmla="*/ 3834360 w 6884912"/>
              <a:gd name="connsiteY60" fmla="*/ 188992 h 1161397"/>
              <a:gd name="connsiteX61" fmla="*/ 3843715 w 6884912"/>
              <a:gd name="connsiteY61" fmla="*/ 188752 h 1161397"/>
              <a:gd name="connsiteX62" fmla="*/ 3842609 w 6884912"/>
              <a:gd name="connsiteY62" fmla="*/ 197386 h 1161397"/>
              <a:gd name="connsiteX63" fmla="*/ 3853961 w 6884912"/>
              <a:gd name="connsiteY63" fmla="*/ 213380 h 1161397"/>
              <a:gd name="connsiteX64" fmla="*/ 3907640 w 6884912"/>
              <a:gd name="connsiteY64" fmla="*/ 207568 h 1161397"/>
              <a:gd name="connsiteX65" fmla="*/ 3910449 w 6884912"/>
              <a:gd name="connsiteY65" fmla="*/ 197808 h 1161397"/>
              <a:gd name="connsiteX66" fmla="*/ 3917197 w 6884912"/>
              <a:gd name="connsiteY66" fmla="*/ 196121 h 1161397"/>
              <a:gd name="connsiteX67" fmla="*/ 3922400 w 6884912"/>
              <a:gd name="connsiteY67" fmla="*/ 205056 h 1161397"/>
              <a:gd name="connsiteX68" fmla="*/ 4013061 w 6884912"/>
              <a:gd name="connsiteY68" fmla="*/ 224874 h 1161397"/>
              <a:gd name="connsiteX69" fmla="*/ 4220717 w 6884912"/>
              <a:gd name="connsiteY69" fmla="*/ 192946 h 1161397"/>
              <a:gd name="connsiteX70" fmla="*/ 4228802 w 6884912"/>
              <a:gd name="connsiteY70" fmla="*/ 201468 h 1161397"/>
              <a:gd name="connsiteX71" fmla="*/ 4289361 w 6884912"/>
              <a:gd name="connsiteY71" fmla="*/ 196642 h 1161397"/>
              <a:gd name="connsiteX72" fmla="*/ 4498913 w 6884912"/>
              <a:gd name="connsiteY72" fmla="*/ 118915 h 1161397"/>
              <a:gd name="connsiteX73" fmla="*/ 4617330 w 6884912"/>
              <a:gd name="connsiteY73" fmla="*/ 111163 h 1161397"/>
              <a:gd name="connsiteX74" fmla="*/ 4659778 w 6884912"/>
              <a:gd name="connsiteY74" fmla="*/ 118219 h 1161397"/>
              <a:gd name="connsiteX75" fmla="*/ 4730870 w 6884912"/>
              <a:gd name="connsiteY75" fmla="*/ 129432 h 1161397"/>
              <a:gd name="connsiteX76" fmla="*/ 4844073 w 6884912"/>
              <a:gd name="connsiteY76" fmla="*/ 161768 h 1161397"/>
              <a:gd name="connsiteX77" fmla="*/ 4856454 w 6884912"/>
              <a:gd name="connsiteY77" fmla="*/ 130488 h 1161397"/>
              <a:gd name="connsiteX78" fmla="*/ 4920038 w 6884912"/>
              <a:gd name="connsiteY78" fmla="*/ 140418 h 1161397"/>
              <a:gd name="connsiteX79" fmla="*/ 5016639 w 6884912"/>
              <a:gd name="connsiteY79" fmla="*/ 158905 h 1161397"/>
              <a:gd name="connsiteX80" fmla="*/ 5072009 w 6884912"/>
              <a:gd name="connsiteY80" fmla="*/ 161502 h 1161397"/>
              <a:gd name="connsiteX81" fmla="*/ 5223626 w 6884912"/>
              <a:gd name="connsiteY81" fmla="*/ 177356 h 1161397"/>
              <a:gd name="connsiteX82" fmla="*/ 5375773 w 6884912"/>
              <a:gd name="connsiteY82" fmla="*/ 199913 h 1161397"/>
              <a:gd name="connsiteX83" fmla="*/ 5467502 w 6884912"/>
              <a:gd name="connsiteY83" fmla="*/ 250963 h 1161397"/>
              <a:gd name="connsiteX84" fmla="*/ 5592395 w 6884912"/>
              <a:gd name="connsiteY84" fmla="*/ 265434 h 1161397"/>
              <a:gd name="connsiteX85" fmla="*/ 5613532 w 6884912"/>
              <a:gd name="connsiteY85" fmla="*/ 273379 h 1161397"/>
              <a:gd name="connsiteX86" fmla="*/ 5642173 w 6884912"/>
              <a:gd name="connsiteY86" fmla="*/ 266904 h 1161397"/>
              <a:gd name="connsiteX87" fmla="*/ 5756910 w 6884912"/>
              <a:gd name="connsiteY87" fmla="*/ 239211 h 1161397"/>
              <a:gd name="connsiteX88" fmla="*/ 5846667 w 6884912"/>
              <a:gd name="connsiteY88" fmla="*/ 201786 h 1161397"/>
              <a:gd name="connsiteX89" fmla="*/ 5960732 w 6884912"/>
              <a:gd name="connsiteY89" fmla="*/ 220708 h 1161397"/>
              <a:gd name="connsiteX90" fmla="*/ 6029542 w 6884912"/>
              <a:gd name="connsiteY90" fmla="*/ 210339 h 1161397"/>
              <a:gd name="connsiteX91" fmla="*/ 6141123 w 6884912"/>
              <a:gd name="connsiteY91" fmla="*/ 159923 h 1161397"/>
              <a:gd name="connsiteX92" fmla="*/ 6290640 w 6884912"/>
              <a:gd name="connsiteY92" fmla="*/ 167441 h 1161397"/>
              <a:gd name="connsiteX93" fmla="*/ 6322806 w 6884912"/>
              <a:gd name="connsiteY93" fmla="*/ 213293 h 1161397"/>
              <a:gd name="connsiteX94" fmla="*/ 6380420 w 6884912"/>
              <a:gd name="connsiteY94" fmla="*/ 173195 h 1161397"/>
              <a:gd name="connsiteX95" fmla="*/ 6507891 w 6884912"/>
              <a:gd name="connsiteY95" fmla="*/ 118474 h 1161397"/>
              <a:gd name="connsiteX96" fmla="*/ 6571807 w 6884912"/>
              <a:gd name="connsiteY96" fmla="*/ 98636 h 1161397"/>
              <a:gd name="connsiteX97" fmla="*/ 6671880 w 6884912"/>
              <a:gd name="connsiteY97" fmla="*/ 82931 h 1161397"/>
              <a:gd name="connsiteX98" fmla="*/ 6702266 w 6884912"/>
              <a:gd name="connsiteY98" fmla="*/ 75470 h 1161397"/>
              <a:gd name="connsiteX99" fmla="*/ 6845802 w 6884912"/>
              <a:gd name="connsiteY99" fmla="*/ 24496 h 1161397"/>
              <a:gd name="connsiteX100" fmla="*/ 6884912 w 6884912"/>
              <a:gd name="connsiteY10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178301 w 6884912"/>
              <a:gd name="connsiteY16" fmla="*/ 698094 h 1161397"/>
              <a:gd name="connsiteX17" fmla="*/ 1242716 w 6884912"/>
              <a:gd name="connsiteY17" fmla="*/ 698052 h 1161397"/>
              <a:gd name="connsiteX18" fmla="*/ 1299977 w 6884912"/>
              <a:gd name="connsiteY18" fmla="*/ 639196 h 1161397"/>
              <a:gd name="connsiteX19" fmla="*/ 1326190 w 6884912"/>
              <a:gd name="connsiteY19" fmla="*/ 625955 h 1161397"/>
              <a:gd name="connsiteX20" fmla="*/ 1339600 w 6884912"/>
              <a:gd name="connsiteY20" fmla="*/ 616295 h 1161397"/>
              <a:gd name="connsiteX21" fmla="*/ 1340054 w 6884912"/>
              <a:gd name="connsiteY21" fmla="*/ 614022 h 1161397"/>
              <a:gd name="connsiteX22" fmla="*/ 1391606 w 6884912"/>
              <a:gd name="connsiteY22" fmla="*/ 615229 h 1161397"/>
              <a:gd name="connsiteX23" fmla="*/ 1397565 w 6884912"/>
              <a:gd name="connsiteY23" fmla="*/ 611490 h 1161397"/>
              <a:gd name="connsiteX24" fmla="*/ 1432302 w 6884912"/>
              <a:gd name="connsiteY24" fmla="*/ 617267 h 1161397"/>
              <a:gd name="connsiteX25" fmla="*/ 1449644 w 6884912"/>
              <a:gd name="connsiteY25" fmla="*/ 617591 h 1161397"/>
              <a:gd name="connsiteX26" fmla="*/ 1455793 w 6884912"/>
              <a:gd name="connsiteY26" fmla="*/ 623174 h 1161397"/>
              <a:gd name="connsiteX27" fmla="*/ 1480758 w 6884912"/>
              <a:gd name="connsiteY27" fmla="*/ 620863 h 1161397"/>
              <a:gd name="connsiteX28" fmla="*/ 1483154 w 6884912"/>
              <a:gd name="connsiteY28" fmla="*/ 618527 h 1161397"/>
              <a:gd name="connsiteX29" fmla="*/ 1505495 w 6884912"/>
              <a:gd name="connsiteY29" fmla="*/ 624325 h 1161397"/>
              <a:gd name="connsiteX30" fmla="*/ 1526340 w 6884912"/>
              <a:gd name="connsiteY30" fmla="*/ 638496 h 1161397"/>
              <a:gd name="connsiteX31" fmla="*/ 1731986 w 6884912"/>
              <a:gd name="connsiteY31" fmla="*/ 589682 h 1161397"/>
              <a:gd name="connsiteX32" fmla="*/ 1927935 w 6884912"/>
              <a:gd name="connsiteY32" fmla="*/ 628540 h 1161397"/>
              <a:gd name="connsiteX33" fmla="*/ 2039075 w 6884912"/>
              <a:gd name="connsiteY33" fmla="*/ 599964 h 1161397"/>
              <a:gd name="connsiteX34" fmla="*/ 2066980 w 6884912"/>
              <a:gd name="connsiteY34" fmla="*/ 550413 h 1161397"/>
              <a:gd name="connsiteX35" fmla="*/ 2352236 w 6884912"/>
              <a:gd name="connsiteY35" fmla="*/ 519602 h 1161397"/>
              <a:gd name="connsiteX36" fmla="*/ 2420791 w 6884912"/>
              <a:gd name="connsiteY36" fmla="*/ 492826 h 1161397"/>
              <a:gd name="connsiteX37" fmla="*/ 2489932 w 6884912"/>
              <a:gd name="connsiteY37" fmla="*/ 507864 h 1161397"/>
              <a:gd name="connsiteX38" fmla="*/ 2512917 w 6884912"/>
              <a:gd name="connsiteY38" fmla="*/ 489127 h 1161397"/>
              <a:gd name="connsiteX39" fmla="*/ 2516783 w 6884912"/>
              <a:gd name="connsiteY39" fmla="*/ 485473 h 1161397"/>
              <a:gd name="connsiteX40" fmla="*/ 2534360 w 6884912"/>
              <a:gd name="connsiteY40" fmla="*/ 480064 h 1161397"/>
              <a:gd name="connsiteX41" fmla="*/ 2536691 w 6884912"/>
              <a:gd name="connsiteY41" fmla="*/ 467018 h 1161397"/>
              <a:gd name="connsiteX42" fmla="*/ 2561265 w 6884912"/>
              <a:gd name="connsiteY42" fmla="*/ 450623 h 1161397"/>
              <a:gd name="connsiteX43" fmla="*/ 2594349 w 6884912"/>
              <a:gd name="connsiteY43" fmla="*/ 443884 h 1161397"/>
              <a:gd name="connsiteX44" fmla="*/ 2754324 w 6884912"/>
              <a:gd name="connsiteY44" fmla="*/ 424766 h 1161397"/>
              <a:gd name="connsiteX45" fmla="*/ 2848470 w 6884912"/>
              <a:gd name="connsiteY45" fmla="*/ 405966 h 1161397"/>
              <a:gd name="connsiteX46" fmla="*/ 2881772 w 6884912"/>
              <a:gd name="connsiteY46" fmla="*/ 387260 h 1161397"/>
              <a:gd name="connsiteX47" fmla="*/ 2929932 w 6884912"/>
              <a:gd name="connsiteY47" fmla="*/ 368912 h 1161397"/>
              <a:gd name="connsiteX48" fmla="*/ 3013020 w 6884912"/>
              <a:gd name="connsiteY48" fmla="*/ 327578 h 1161397"/>
              <a:gd name="connsiteX49" fmla="*/ 3222191 w 6884912"/>
              <a:gd name="connsiteY49" fmla="*/ 307887 h 1161397"/>
              <a:gd name="connsiteX50" fmla="*/ 3227953 w 6884912"/>
              <a:gd name="connsiteY50" fmla="*/ 297650 h 1161397"/>
              <a:gd name="connsiteX51" fmla="*/ 3510042 w 6884912"/>
              <a:gd name="connsiteY51" fmla="*/ 311820 h 1161397"/>
              <a:gd name="connsiteX52" fmla="*/ 3626773 w 6884912"/>
              <a:gd name="connsiteY52" fmla="*/ 290452 h 1161397"/>
              <a:gd name="connsiteX53" fmla="*/ 3666217 w 6884912"/>
              <a:gd name="connsiteY53" fmla="*/ 273255 h 1161397"/>
              <a:gd name="connsiteX54" fmla="*/ 3732427 w 6884912"/>
              <a:gd name="connsiteY54" fmla="*/ 245039 h 1161397"/>
              <a:gd name="connsiteX55" fmla="*/ 3777022 w 6884912"/>
              <a:gd name="connsiteY55" fmla="*/ 200276 h 1161397"/>
              <a:gd name="connsiteX56" fmla="*/ 3791246 w 6884912"/>
              <a:gd name="connsiteY56" fmla="*/ 189996 h 1161397"/>
              <a:gd name="connsiteX57" fmla="*/ 3819864 w 6884912"/>
              <a:gd name="connsiteY57" fmla="*/ 194605 h 1161397"/>
              <a:gd name="connsiteX58" fmla="*/ 3830398 w 6884912"/>
              <a:gd name="connsiteY58" fmla="*/ 188383 h 1161397"/>
              <a:gd name="connsiteX59" fmla="*/ 3834360 w 6884912"/>
              <a:gd name="connsiteY59" fmla="*/ 188992 h 1161397"/>
              <a:gd name="connsiteX60" fmla="*/ 3843715 w 6884912"/>
              <a:gd name="connsiteY60" fmla="*/ 188752 h 1161397"/>
              <a:gd name="connsiteX61" fmla="*/ 3842609 w 6884912"/>
              <a:gd name="connsiteY61" fmla="*/ 197386 h 1161397"/>
              <a:gd name="connsiteX62" fmla="*/ 3853961 w 6884912"/>
              <a:gd name="connsiteY62" fmla="*/ 213380 h 1161397"/>
              <a:gd name="connsiteX63" fmla="*/ 3907640 w 6884912"/>
              <a:gd name="connsiteY63" fmla="*/ 207568 h 1161397"/>
              <a:gd name="connsiteX64" fmla="*/ 3910449 w 6884912"/>
              <a:gd name="connsiteY64" fmla="*/ 197808 h 1161397"/>
              <a:gd name="connsiteX65" fmla="*/ 3917197 w 6884912"/>
              <a:gd name="connsiteY65" fmla="*/ 196121 h 1161397"/>
              <a:gd name="connsiteX66" fmla="*/ 3922400 w 6884912"/>
              <a:gd name="connsiteY66" fmla="*/ 205056 h 1161397"/>
              <a:gd name="connsiteX67" fmla="*/ 4013061 w 6884912"/>
              <a:gd name="connsiteY67" fmla="*/ 224874 h 1161397"/>
              <a:gd name="connsiteX68" fmla="*/ 4220717 w 6884912"/>
              <a:gd name="connsiteY68" fmla="*/ 192946 h 1161397"/>
              <a:gd name="connsiteX69" fmla="*/ 4228802 w 6884912"/>
              <a:gd name="connsiteY69" fmla="*/ 201468 h 1161397"/>
              <a:gd name="connsiteX70" fmla="*/ 4289361 w 6884912"/>
              <a:gd name="connsiteY70" fmla="*/ 196642 h 1161397"/>
              <a:gd name="connsiteX71" fmla="*/ 4498913 w 6884912"/>
              <a:gd name="connsiteY71" fmla="*/ 118915 h 1161397"/>
              <a:gd name="connsiteX72" fmla="*/ 4617330 w 6884912"/>
              <a:gd name="connsiteY72" fmla="*/ 111163 h 1161397"/>
              <a:gd name="connsiteX73" fmla="*/ 4659778 w 6884912"/>
              <a:gd name="connsiteY73" fmla="*/ 118219 h 1161397"/>
              <a:gd name="connsiteX74" fmla="*/ 4730870 w 6884912"/>
              <a:gd name="connsiteY74" fmla="*/ 129432 h 1161397"/>
              <a:gd name="connsiteX75" fmla="*/ 4844073 w 6884912"/>
              <a:gd name="connsiteY75" fmla="*/ 161768 h 1161397"/>
              <a:gd name="connsiteX76" fmla="*/ 4856454 w 6884912"/>
              <a:gd name="connsiteY76" fmla="*/ 130488 h 1161397"/>
              <a:gd name="connsiteX77" fmla="*/ 4920038 w 6884912"/>
              <a:gd name="connsiteY77" fmla="*/ 140418 h 1161397"/>
              <a:gd name="connsiteX78" fmla="*/ 5016639 w 6884912"/>
              <a:gd name="connsiteY78" fmla="*/ 158905 h 1161397"/>
              <a:gd name="connsiteX79" fmla="*/ 5072009 w 6884912"/>
              <a:gd name="connsiteY79" fmla="*/ 161502 h 1161397"/>
              <a:gd name="connsiteX80" fmla="*/ 5223626 w 6884912"/>
              <a:gd name="connsiteY80" fmla="*/ 177356 h 1161397"/>
              <a:gd name="connsiteX81" fmla="*/ 5375773 w 6884912"/>
              <a:gd name="connsiteY81" fmla="*/ 199913 h 1161397"/>
              <a:gd name="connsiteX82" fmla="*/ 5467502 w 6884912"/>
              <a:gd name="connsiteY82" fmla="*/ 250963 h 1161397"/>
              <a:gd name="connsiteX83" fmla="*/ 5592395 w 6884912"/>
              <a:gd name="connsiteY83" fmla="*/ 265434 h 1161397"/>
              <a:gd name="connsiteX84" fmla="*/ 5613532 w 6884912"/>
              <a:gd name="connsiteY84" fmla="*/ 273379 h 1161397"/>
              <a:gd name="connsiteX85" fmla="*/ 5642173 w 6884912"/>
              <a:gd name="connsiteY85" fmla="*/ 266904 h 1161397"/>
              <a:gd name="connsiteX86" fmla="*/ 5756910 w 6884912"/>
              <a:gd name="connsiteY86" fmla="*/ 239211 h 1161397"/>
              <a:gd name="connsiteX87" fmla="*/ 5846667 w 6884912"/>
              <a:gd name="connsiteY87" fmla="*/ 201786 h 1161397"/>
              <a:gd name="connsiteX88" fmla="*/ 5960732 w 6884912"/>
              <a:gd name="connsiteY88" fmla="*/ 220708 h 1161397"/>
              <a:gd name="connsiteX89" fmla="*/ 6029542 w 6884912"/>
              <a:gd name="connsiteY89" fmla="*/ 210339 h 1161397"/>
              <a:gd name="connsiteX90" fmla="*/ 6141123 w 6884912"/>
              <a:gd name="connsiteY90" fmla="*/ 159923 h 1161397"/>
              <a:gd name="connsiteX91" fmla="*/ 6290640 w 6884912"/>
              <a:gd name="connsiteY91" fmla="*/ 167441 h 1161397"/>
              <a:gd name="connsiteX92" fmla="*/ 6322806 w 6884912"/>
              <a:gd name="connsiteY92" fmla="*/ 213293 h 1161397"/>
              <a:gd name="connsiteX93" fmla="*/ 6380420 w 6884912"/>
              <a:gd name="connsiteY93" fmla="*/ 173195 h 1161397"/>
              <a:gd name="connsiteX94" fmla="*/ 6507891 w 6884912"/>
              <a:gd name="connsiteY94" fmla="*/ 118474 h 1161397"/>
              <a:gd name="connsiteX95" fmla="*/ 6571807 w 6884912"/>
              <a:gd name="connsiteY95" fmla="*/ 98636 h 1161397"/>
              <a:gd name="connsiteX96" fmla="*/ 6671880 w 6884912"/>
              <a:gd name="connsiteY96" fmla="*/ 82931 h 1161397"/>
              <a:gd name="connsiteX97" fmla="*/ 6702266 w 6884912"/>
              <a:gd name="connsiteY97" fmla="*/ 75470 h 1161397"/>
              <a:gd name="connsiteX98" fmla="*/ 6845802 w 6884912"/>
              <a:gd name="connsiteY98" fmla="*/ 24496 h 1161397"/>
              <a:gd name="connsiteX99" fmla="*/ 6884912 w 6884912"/>
              <a:gd name="connsiteY9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7166 w 6884912"/>
              <a:gd name="connsiteY14" fmla="*/ 744338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884912" h="1161397">
                <a:moveTo>
                  <a:pt x="6884912" y="0"/>
                </a:moveTo>
                <a:lnTo>
                  <a:pt x="6884912" y="1161397"/>
                </a:lnTo>
                <a:lnTo>
                  <a:pt x="0" y="1161397"/>
                </a:lnTo>
                <a:lnTo>
                  <a:pt x="27135" y="1147460"/>
                </a:lnTo>
                <a:cubicBezTo>
                  <a:pt x="57431" y="1167048"/>
                  <a:pt x="61886" y="1088181"/>
                  <a:pt x="115388" y="1111320"/>
                </a:cubicBezTo>
                <a:cubicBezTo>
                  <a:pt x="146435" y="1096221"/>
                  <a:pt x="156823" y="1079485"/>
                  <a:pt x="213420" y="1056868"/>
                </a:cubicBezTo>
                <a:cubicBezTo>
                  <a:pt x="288217" y="1040787"/>
                  <a:pt x="383333" y="1044881"/>
                  <a:pt x="454970" y="1023343"/>
                </a:cubicBezTo>
                <a:cubicBezTo>
                  <a:pt x="440966" y="999969"/>
                  <a:pt x="571419" y="1006841"/>
                  <a:pt x="548162" y="984908"/>
                </a:cubicBezTo>
                <a:cubicBezTo>
                  <a:pt x="561321" y="956563"/>
                  <a:pt x="637415" y="1010272"/>
                  <a:pt x="651408" y="984938"/>
                </a:cubicBezTo>
                <a:cubicBezTo>
                  <a:pt x="671652" y="980952"/>
                  <a:pt x="698726" y="950833"/>
                  <a:pt x="723108" y="941904"/>
                </a:cubicBezTo>
                <a:cubicBezTo>
                  <a:pt x="760262" y="946949"/>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6251" y="768649"/>
                  <a:pt x="1137166" y="744338"/>
                </a:cubicBezTo>
                <a:lnTo>
                  <a:pt x="1207847" y="689087"/>
                </a:lnTo>
                <a:cubicBezTo>
                  <a:pt x="1226429" y="687736"/>
                  <a:pt x="1222409" y="707958"/>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cubicBezTo>
                  <a:pt x="1339751" y="615537"/>
                  <a:pt x="1339903" y="614780"/>
                  <a:pt x="1340054" y="614022"/>
                </a:cubicBez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61730" y="317407"/>
                  <a:pt x="3186369" y="312875"/>
                  <a:pt x="3222191" y="307887"/>
                </a:cubicBezTo>
                <a:cubicBezTo>
                  <a:pt x="3223593" y="304249"/>
                  <a:pt x="3179978" y="296995"/>
                  <a:pt x="3227953" y="297650"/>
                </a:cubicBezTo>
                <a:cubicBezTo>
                  <a:pt x="3275928" y="298306"/>
                  <a:pt x="3443572" y="313020"/>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62781" y="222856"/>
                  <a:pt x="4184760" y="196847"/>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61586" y="136690"/>
                  <a:pt x="4823142" y="161592"/>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7769" y="214252"/>
                  <a:pt x="6349573" y="188998"/>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lnTo>
                  <a:pt x="688491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66A8780-2737-30B9-2EC7-C4F3C92A9697}"/>
              </a:ext>
            </a:extLst>
          </p:cNvPr>
          <p:cNvSpPr txBox="1"/>
          <p:nvPr/>
        </p:nvSpPr>
        <p:spPr>
          <a:xfrm>
            <a:off x="733653" y="6321933"/>
            <a:ext cx="3372250" cy="343898"/>
          </a:xfrm>
          <a:prstGeom prst="rect">
            <a:avLst/>
          </a:prstGeom>
          <a:noFill/>
          <a:ln>
            <a:noFill/>
          </a:ln>
        </p:spPr>
        <p:txBody>
          <a:bodyPr wrap="square" rtlCol="0">
            <a:noAutofit/>
          </a:bodyPr>
          <a:lstStyle/>
          <a:p>
            <a:pPr algn="ctr">
              <a:spcAft>
                <a:spcPts val="600"/>
              </a:spcAft>
            </a:pPr>
            <a:r>
              <a:rPr lang="en-GB" sz="1100" i="1" dirty="0">
                <a:highlight>
                  <a:srgbClr val="C0C0C0"/>
                </a:highlight>
                <a:latin typeface="Aptos" panose="020B0004020202020204" pitchFamily="34" charset="0"/>
                <a:ea typeface="Tahoma" panose="020B0604030504040204" pitchFamily="34" charset="0"/>
                <a:cs typeface="Tahoma" panose="020B0604030504040204" pitchFamily="34" charset="0"/>
              </a:rPr>
              <a:t>Photo by </a:t>
            </a:r>
            <a:r>
              <a:rPr lang="en-GB" sz="1100" i="1" dirty="0">
                <a:highlight>
                  <a:srgbClr val="C0C0C0"/>
                </a:highlight>
                <a:latin typeface="Aptos" panose="020B0004020202020204" pitchFamily="34" charset="0"/>
                <a:ea typeface="Tahoma" panose="020B0604030504040204" pitchFamily="34" charset="0"/>
                <a:cs typeface="Tahoma" panose="020B0604030504040204" pitchFamily="34" charset="0"/>
                <a:hlinkClick r:id="rId8">
                  <a:extLst>
                    <a:ext uri="{A12FA001-AC4F-418D-AE19-62706E023703}">
                      <ahyp:hlinkClr xmlns:ahyp="http://schemas.microsoft.com/office/drawing/2018/hyperlinkcolor" val="tx"/>
                    </a:ext>
                  </a:extLst>
                </a:hlinkClick>
              </a:rPr>
              <a:t>Alessandro Bianchi on </a:t>
            </a:r>
            <a:r>
              <a:rPr lang="en-GB" sz="1100" i="1" dirty="0" err="1">
                <a:highlight>
                  <a:srgbClr val="C0C0C0"/>
                </a:highlight>
                <a:latin typeface="Aptos" panose="020B0004020202020204" pitchFamily="34" charset="0"/>
                <a:ea typeface="Tahoma" panose="020B0604030504040204" pitchFamily="34" charset="0"/>
                <a:cs typeface="Tahoma" panose="020B0604030504040204" pitchFamily="34" charset="0"/>
                <a:hlinkClick r:id="rId8">
                  <a:extLst>
                    <a:ext uri="{A12FA001-AC4F-418D-AE19-62706E023703}">
                      <ahyp:hlinkClr xmlns:ahyp="http://schemas.microsoft.com/office/drawing/2018/hyperlinkcolor" val="tx"/>
                    </a:ext>
                  </a:extLst>
                </a:hlinkClick>
              </a:rPr>
              <a:t>Unsplash</a:t>
            </a:r>
            <a:endParaRPr lang="en-GB" sz="1100" i="1" dirty="0">
              <a:highlight>
                <a:srgbClr val="C0C0C0"/>
              </a:highlight>
              <a:latin typeface="Aptos" panose="020B00040202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07713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DB3B4-3AF9-40F7-AA3D-F6F3393FA237}"/>
              </a:ext>
            </a:extLst>
          </p:cNvPr>
          <p:cNvSpPr>
            <a:spLocks noGrp="1"/>
          </p:cNvSpPr>
          <p:nvPr>
            <p:ph type="title" idx="4294967295"/>
          </p:nvPr>
        </p:nvSpPr>
        <p:spPr>
          <a:xfrm>
            <a:off x="528073" y="266700"/>
            <a:ext cx="2824843" cy="1216025"/>
          </a:xfrm>
        </p:spPr>
        <p:txBody>
          <a:bodyPr vert="horz" lIns="91440" tIns="45720" rIns="91440" bIns="45720" rtlCol="0" anchor="ctr">
            <a:normAutofit/>
          </a:bodyPr>
          <a:lstStyle/>
          <a:p>
            <a:pPr algn="ctr">
              <a:lnSpc>
                <a:spcPct val="107000"/>
              </a:lnSpc>
              <a:spcAft>
                <a:spcPts val="800"/>
              </a:spcAft>
            </a:pPr>
            <a:r>
              <a:rPr lang="en-GB" sz="1800" b="1" kern="100" dirty="0">
                <a:effectLst/>
                <a:latin typeface="Aptos" panose="020B0004020202020204" pitchFamily="34" charset="0"/>
                <a:ea typeface="Yu Gothic" panose="020B0400000000000000" pitchFamily="34" charset="-128"/>
                <a:cs typeface="Arial" panose="020B0604020202020204" pitchFamily="34" charset="0"/>
              </a:rPr>
              <a:t>Findings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Placeholder 3">
            <a:extLst>
              <a:ext uri="{FF2B5EF4-FFF2-40B4-BE49-F238E27FC236}">
                <a16:creationId xmlns:a16="http://schemas.microsoft.com/office/drawing/2014/main" id="{D251288C-C184-4BAB-BE3E-042ECE05A973}"/>
              </a:ext>
            </a:extLst>
          </p:cNvPr>
          <p:cNvSpPr>
            <a:spLocks noGrp="1"/>
          </p:cNvSpPr>
          <p:nvPr>
            <p:ph type="body" sz="half" idx="4294967295"/>
          </p:nvPr>
        </p:nvSpPr>
        <p:spPr>
          <a:xfrm>
            <a:off x="446315" y="1382486"/>
            <a:ext cx="6362700" cy="4063573"/>
          </a:xfrm>
        </p:spPr>
        <p:txBody>
          <a:bodyPr vert="horz" lIns="91440" tIns="45720" rIns="91440" bIns="45720" rtlCol="0">
            <a:normAutofit fontScale="92500" lnSpcReduction="20000"/>
          </a:bodyPr>
          <a:lstStyle/>
          <a:p>
            <a:pPr marL="0" indent="0">
              <a:buNone/>
            </a:pPr>
            <a:endParaRPr lang="en-GB" sz="1800" kern="100" dirty="0">
              <a:effectLst/>
              <a:latin typeface="Garamond" panose="02020404030301010803" pitchFamily="18" charset="0"/>
              <a:ea typeface="Aptos" panose="020B0004020202020204" pitchFamily="34" charset="0"/>
              <a:cs typeface="Arial" panose="020B0604020202020204" pitchFamily="34" charset="0"/>
            </a:endParaRP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Limited financing commitments</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Debt-creating finance</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Derisking approach</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Additionality of financing</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Conditionality of financing</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Social and economic transition risks</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Policy leverage</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Regulatory risks from finance</a:t>
            </a:r>
          </a:p>
          <a:p>
            <a:pPr marL="342900" indent="-342900">
              <a:buFont typeface="+mj-lt"/>
              <a:buAutoNum type="arabicPeriod"/>
            </a:pPr>
            <a:r>
              <a:rPr lang="en-GB" sz="1800" kern="100" dirty="0">
                <a:latin typeface="Aptos" panose="020B0004020202020204" pitchFamily="34" charset="0"/>
                <a:ea typeface="Aptos" panose="020B0004020202020204" pitchFamily="34" charset="0"/>
                <a:cs typeface="Arial" panose="020B0604020202020204" pitchFamily="34" charset="0"/>
              </a:rPr>
              <a:t>Legal risks from investment</a:t>
            </a:r>
          </a:p>
          <a:p>
            <a:pPr marL="342900" indent="-342900">
              <a:buFont typeface="+mj-lt"/>
              <a:buAutoNum type="arabicPeriod"/>
            </a:pPr>
            <a:r>
              <a:rPr lang="en-GB" sz="1800" dirty="0">
                <a:effectLst/>
                <a:latin typeface="Aptos" panose="020B0004020202020204" pitchFamily="34" charset="0"/>
                <a:ea typeface="Times New Roman" panose="02020603050405020304" pitchFamily="18" charset="0"/>
                <a:cs typeface="Times New Roman" panose="02020603050405020304" pitchFamily="18" charset="0"/>
              </a:rPr>
              <a:t>(In) Compatibility with Multilateral Climate Commitments</a:t>
            </a:r>
            <a:br>
              <a:rPr lang="en-GB" sz="1800" b="1" kern="100" dirty="0">
                <a:latin typeface="Aptos" panose="020B0004020202020204" pitchFamily="34" charset="0"/>
                <a:ea typeface="Yu Gothic" panose="020B0400000000000000" pitchFamily="34" charset="-128"/>
                <a:cs typeface="Arial" panose="020B0604020202020204" pitchFamily="34" charset="0"/>
              </a:rPr>
            </a:br>
            <a:endParaRPr lang="en-GB" sz="1800" b="1" kern="100" dirty="0">
              <a:latin typeface="Garamond" panose="02020404030301010803" pitchFamily="18" charset="0"/>
              <a:ea typeface="Aptos" panose="020B0004020202020204" pitchFamily="34" charset="0"/>
              <a:cs typeface="Arial" panose="020B0604020202020204" pitchFamily="34" charset="0"/>
            </a:endParaRPr>
          </a:p>
          <a:p>
            <a:pPr marL="342900" indent="-342900">
              <a:buFont typeface="+mj-lt"/>
              <a:buAutoNum type="arabicPeriod"/>
            </a:pPr>
            <a:endParaRPr lang="en-GB" sz="1800" kern="100" dirty="0">
              <a:latin typeface="Aptos" panose="020B0004020202020204" pitchFamily="34" charset="0"/>
              <a:ea typeface="Aptos" panose="020B0004020202020204" pitchFamily="34" charset="0"/>
              <a:cs typeface="Arial" panose="020B0604020202020204" pitchFamily="34" charset="0"/>
            </a:endParaRPr>
          </a:p>
          <a:p>
            <a:pPr marL="342900" indent="-342900">
              <a:buFont typeface="+mj-lt"/>
              <a:buAutoNum type="arabicPeriod"/>
            </a:pPr>
            <a:endParaRPr lang="en-GB" sz="1800" kern="100" dirty="0">
              <a:latin typeface="Aptos" panose="020B0004020202020204" pitchFamily="34" charset="0"/>
              <a:ea typeface="Aptos" panose="020B0004020202020204" pitchFamily="34" charset="0"/>
              <a:cs typeface="Arial" panose="020B0604020202020204" pitchFamily="34" charset="0"/>
            </a:endParaRPr>
          </a:p>
          <a:p>
            <a:pPr marL="342900" indent="-342900">
              <a:buFont typeface="+mj-lt"/>
              <a:buAutoNum type="arabicPeriod"/>
            </a:pPr>
            <a:endParaRPr lang="en-GB" sz="1800" kern="100" dirty="0">
              <a:latin typeface="Aptos" panose="020B0004020202020204" pitchFamily="34" charset="0"/>
              <a:ea typeface="Aptos" panose="020B0004020202020204" pitchFamily="34" charset="0"/>
              <a:cs typeface="Arial" panose="020B0604020202020204" pitchFamily="34" charset="0"/>
            </a:endParaRPr>
          </a:p>
          <a:p>
            <a:pPr marL="342900" indent="-342900">
              <a:buFont typeface="+mj-lt"/>
              <a:buAutoNum type="arabicPeriod"/>
            </a:pPr>
            <a:endParaRPr lang="en-GB" sz="1800" kern="100" dirty="0">
              <a:latin typeface="Aptos" panose="020B0004020202020204" pitchFamily="34" charset="0"/>
              <a:ea typeface="Aptos" panose="020B0004020202020204" pitchFamily="34" charset="0"/>
              <a:cs typeface="Arial" panose="020B0604020202020204" pitchFamily="34" charset="0"/>
            </a:endParaRPr>
          </a:p>
          <a:p>
            <a:pPr marL="342900" indent="-342900">
              <a:buFont typeface="+mj-lt"/>
              <a:buAutoNum type="arabicPeriod"/>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BDE41E4D-91D7-EEB9-F085-367E54FB8CCA}"/>
              </a:ext>
            </a:extLst>
          </p:cNvPr>
          <p:cNvSpPr txBox="1">
            <a:spLocks/>
          </p:cNvSpPr>
          <p:nvPr/>
        </p:nvSpPr>
        <p:spPr>
          <a:xfrm>
            <a:off x="6983186" y="179614"/>
            <a:ext cx="5127171" cy="3390899"/>
          </a:xfrm>
          <a:prstGeom prst="rect">
            <a:avLst/>
          </a:prstGeom>
          <a:ln>
            <a:solidFill>
              <a:schemeClr val="accent1"/>
            </a:solidFill>
          </a:ln>
        </p:spPr>
        <p:txBody>
          <a:bodyPr>
            <a:normAutofit fontScale="75000" lnSpcReduction="20000"/>
          </a:bodyPr>
          <a:lst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a:lstStyle>
          <a:p>
            <a:pPr>
              <a:lnSpc>
                <a:spcPct val="100000"/>
              </a:lnSpc>
            </a:pPr>
            <a:r>
              <a:rPr lang="en-GB" sz="2300" b="1" kern="100" cap="none" spc="0" dirty="0">
                <a:latin typeface="Aptos" panose="020B0004020202020204" pitchFamily="34" charset="0"/>
                <a:ea typeface="Yu Gothic" panose="020B0400000000000000" pitchFamily="34" charset="-128"/>
                <a:cs typeface="Arial" panose="020B0604020202020204" pitchFamily="34" charset="0"/>
              </a:rPr>
              <a:t>Main takeaway: </a:t>
            </a:r>
            <a:br>
              <a:rPr lang="en-GB" sz="2300" kern="100" cap="none" spc="0" dirty="0">
                <a:latin typeface="Aptos" panose="020B0004020202020204" pitchFamily="34" charset="0"/>
                <a:ea typeface="Yu Gothic" panose="020B0400000000000000" pitchFamily="34" charset="-128"/>
                <a:cs typeface="Arial" panose="020B0604020202020204" pitchFamily="34" charset="0"/>
              </a:rPr>
            </a:br>
            <a:br>
              <a:rPr lang="en-GB" sz="2300" b="1" kern="100" cap="none" spc="0" dirty="0">
                <a:latin typeface="Aptos" panose="020B0004020202020204" pitchFamily="34" charset="0"/>
                <a:ea typeface="Yu Gothic" panose="020B0400000000000000" pitchFamily="34" charset="-128"/>
                <a:cs typeface="Arial" panose="020B0604020202020204" pitchFamily="34" charset="0"/>
              </a:rPr>
            </a:br>
            <a:r>
              <a:rPr lang="en-GB" sz="2300" b="1" kern="100" cap="none" spc="0" dirty="0">
                <a:latin typeface="Aptos" panose="020B0004020202020204" pitchFamily="34" charset="0"/>
                <a:ea typeface="Yu Gothic" panose="020B0400000000000000" pitchFamily="34" charset="-128"/>
                <a:cs typeface="Arial" panose="020B0604020202020204" pitchFamily="34" charset="0"/>
              </a:rPr>
              <a:t>JETPs promoting market-led green transition and enabling wide-ranging structural reforms in host countries that can paradoxically constrain the fiscal, policy and regulatory space for countries to undertake nationally-owned just energy transitions.</a:t>
            </a:r>
          </a:p>
          <a:p>
            <a:pPr>
              <a:lnSpc>
                <a:spcPct val="100000"/>
              </a:lnSpc>
            </a:pPr>
            <a:endParaRPr lang="en-GB" sz="2300" b="1" kern="100" cap="none" spc="0" dirty="0">
              <a:latin typeface="Aptos" panose="020B0004020202020204" pitchFamily="34" charset="0"/>
              <a:ea typeface="Yu Gothic" panose="020B0400000000000000" pitchFamily="34" charset="-128"/>
              <a:cs typeface="Arial" panose="020B0604020202020204" pitchFamily="34" charset="0"/>
            </a:endParaRPr>
          </a:p>
          <a:p>
            <a:pPr>
              <a:lnSpc>
                <a:spcPct val="100000"/>
              </a:lnSpc>
            </a:pPr>
            <a:endParaRPr lang="en-GB" sz="2300" kern="100" cap="none" spc="0" dirty="0">
              <a:latin typeface="Aptos" panose="020B0004020202020204" pitchFamily="34" charset="0"/>
              <a:ea typeface="Yu Gothic" panose="020B0400000000000000" pitchFamily="34" charset="-128"/>
              <a:cs typeface="Arial" panose="020B0604020202020204" pitchFamily="34" charset="0"/>
            </a:endParaRPr>
          </a:p>
          <a:p>
            <a:pPr>
              <a:lnSpc>
                <a:spcPct val="100000"/>
              </a:lnSpc>
            </a:pPr>
            <a:r>
              <a:rPr lang="en-GB" sz="2300" cap="none" spc="0" dirty="0">
                <a:latin typeface="Aptos" panose="020B0004020202020204" pitchFamily="34" charset="0"/>
              </a:rPr>
              <a:t>They will have wider implications for developing countries beyond access to climate finance and can impact on local and national law and policymaking and host countries’ engagement in the broader global economy and international law.</a:t>
            </a:r>
            <a:endParaRPr lang="en-GB" dirty="0"/>
          </a:p>
        </p:txBody>
      </p:sp>
      <p:grpSp>
        <p:nvGrpSpPr>
          <p:cNvPr id="12" name="Group 11">
            <a:extLst>
              <a:ext uri="{FF2B5EF4-FFF2-40B4-BE49-F238E27FC236}">
                <a16:creationId xmlns:a16="http://schemas.microsoft.com/office/drawing/2014/main" id="{91A5FAB6-0DB8-CB20-7B57-86DD5FB45CEB}"/>
              </a:ext>
            </a:extLst>
          </p:cNvPr>
          <p:cNvGrpSpPr/>
          <p:nvPr/>
        </p:nvGrpSpPr>
        <p:grpSpPr>
          <a:xfrm>
            <a:off x="7026729" y="3810000"/>
            <a:ext cx="5116285" cy="3048000"/>
            <a:chOff x="7301592" y="3717471"/>
            <a:chExt cx="4462411" cy="2966358"/>
          </a:xfrm>
        </p:grpSpPr>
        <p:pic>
          <p:nvPicPr>
            <p:cNvPr id="7" name="Picture 6" descr="A wallet and money on a table&#10;&#10;AI-generated content may be incorrect.">
              <a:extLst>
                <a:ext uri="{FF2B5EF4-FFF2-40B4-BE49-F238E27FC236}">
                  <a16:creationId xmlns:a16="http://schemas.microsoft.com/office/drawing/2014/main" id="{EE6B1234-A471-9E17-E4E1-9BEC279961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1592" y="3717471"/>
              <a:ext cx="4449537" cy="2966358"/>
            </a:xfrm>
            <a:prstGeom prst="rect">
              <a:avLst/>
            </a:prstGeom>
          </p:spPr>
        </p:pic>
        <p:sp>
          <p:nvSpPr>
            <p:cNvPr id="8" name="TextBox 7">
              <a:extLst>
                <a:ext uri="{FF2B5EF4-FFF2-40B4-BE49-F238E27FC236}">
                  <a16:creationId xmlns:a16="http://schemas.microsoft.com/office/drawing/2014/main" id="{05ED9D35-7588-82ED-305A-6851D8DB527E}"/>
                </a:ext>
              </a:extLst>
            </p:cNvPr>
            <p:cNvSpPr txBox="1"/>
            <p:nvPr/>
          </p:nvSpPr>
          <p:spPr>
            <a:xfrm>
              <a:off x="8391753" y="6349147"/>
              <a:ext cx="3372250" cy="318353"/>
            </a:xfrm>
            <a:prstGeom prst="rect">
              <a:avLst/>
            </a:prstGeom>
            <a:noFill/>
            <a:ln>
              <a:noFill/>
            </a:ln>
          </p:spPr>
          <p:txBody>
            <a:bodyPr wrap="square" rtlCol="0">
              <a:noAutofit/>
            </a:bodyPr>
            <a:lstStyle/>
            <a:p>
              <a:pPr lvl="0" algn="r" eaLnBrk="0" fontAlgn="base" hangingPunct="0">
                <a:spcBef>
                  <a:spcPct val="0"/>
                </a:spcBef>
                <a:spcAft>
                  <a:spcPct val="0"/>
                </a:spcAft>
              </a:pPr>
              <a:r>
                <a:rPr lang="en-US" altLang="en-US" sz="1100" i="1">
                  <a:highlight>
                    <a:srgbClr val="C0C0C0"/>
                  </a:highlight>
                  <a:latin typeface="Aptos" panose="020B0004020202020204" pitchFamily="34" charset="0"/>
                </a:rPr>
                <a:t>Photo by </a:t>
              </a:r>
              <a:r>
                <a:rPr lang="en-US" altLang="en-US" sz="1100" i="1">
                  <a:highlight>
                    <a:srgbClr val="C0C0C0"/>
                  </a:highlight>
                  <a:latin typeface="Aptos" panose="020B0004020202020204" pitchFamily="34" charset="0"/>
                  <a:hlinkClick r:id="rId3"/>
                </a:rPr>
                <a:t>bady abbas</a:t>
              </a:r>
              <a:r>
                <a:rPr lang="en-US" altLang="en-US" sz="1100" i="1">
                  <a:highlight>
                    <a:srgbClr val="C0C0C0"/>
                  </a:highlight>
                  <a:latin typeface="Aptos" panose="020B0004020202020204" pitchFamily="34" charset="0"/>
                </a:rPr>
                <a:t> on </a:t>
              </a:r>
              <a:r>
                <a:rPr lang="en-US" altLang="en-US" sz="1100" i="1">
                  <a:highlight>
                    <a:srgbClr val="C0C0C0"/>
                  </a:highlight>
                  <a:latin typeface="Aptos" panose="020B0004020202020204" pitchFamily="34" charset="0"/>
                  <a:hlinkClick r:id="rId4"/>
                </a:rPr>
                <a:t>Unsplash</a:t>
              </a:r>
              <a:r>
                <a:rPr lang="en-US" altLang="en-US" sz="1100" i="1">
                  <a:highlight>
                    <a:srgbClr val="C0C0C0"/>
                  </a:highlight>
                  <a:latin typeface="Aptos" panose="020B0004020202020204" pitchFamily="34" charset="0"/>
                </a:rPr>
                <a:t> </a:t>
              </a:r>
              <a:endParaRPr lang="en-US" altLang="en-US" sz="1100" i="1" dirty="0">
                <a:highlight>
                  <a:srgbClr val="C0C0C0"/>
                </a:highlight>
                <a:latin typeface="Aptos" panose="020B0004020202020204" pitchFamily="34" charset="0"/>
              </a:endParaRPr>
            </a:p>
          </p:txBody>
        </p:sp>
      </p:grpSp>
    </p:spTree>
    <p:extLst>
      <p:ext uri="{BB962C8B-B14F-4D97-AF65-F5344CB8AC3E}">
        <p14:creationId xmlns:p14="http://schemas.microsoft.com/office/powerpoint/2010/main" val="3675780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13" name="Ink 1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4"/>
              <a:stretch>
                <a:fillRect/>
              </a:stretch>
            </p:blipFill>
            <p:spPr>
              <a:xfrm>
                <a:off x="12481710" y="6333652"/>
                <a:ext cx="18000" cy="18000"/>
              </a:xfrm>
              <a:prstGeom prst="rect">
                <a:avLst/>
              </a:prstGeom>
            </p:spPr>
          </p:pic>
        </mc:Fallback>
      </mc:AlternateContent>
      <p:sp useBgFill="1">
        <p:nvSpPr>
          <p:cNvPr id="15" name="Rectangle 14">
            <a:extLst>
              <a:ext uri="{FF2B5EF4-FFF2-40B4-BE49-F238E27FC236}">
                <a16:creationId xmlns:a16="http://schemas.microsoft.com/office/drawing/2014/main" id="{7A18B8F2-142B-4003-B90D-359297705B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51"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A653340-0C91-436D-8939-E9746D4B60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 y="-15106"/>
            <a:ext cx="6958758" cy="6263354"/>
          </a:xfrm>
          <a:custGeom>
            <a:avLst/>
            <a:gdLst>
              <a:gd name="connsiteX0" fmla="*/ 0 w 6950807"/>
              <a:gd name="connsiteY0" fmla="*/ 0 h 6263354"/>
              <a:gd name="connsiteX1" fmla="*/ 6940404 w 6950807"/>
              <a:gd name="connsiteY1" fmla="*/ 0 h 6263354"/>
              <a:gd name="connsiteX2" fmla="*/ 6950807 w 6950807"/>
              <a:gd name="connsiteY2" fmla="*/ 57269 h 6263354"/>
              <a:gd name="connsiteX3" fmla="*/ 6935789 w 6950807"/>
              <a:gd name="connsiteY3" fmla="*/ 111727 h 6263354"/>
              <a:gd name="connsiteX4" fmla="*/ 6926163 w 6950807"/>
              <a:gd name="connsiteY4" fmla="*/ 122319 h 6263354"/>
              <a:gd name="connsiteX5" fmla="*/ 6879726 w 6950807"/>
              <a:gd name="connsiteY5" fmla="*/ 153502 h 6263354"/>
              <a:gd name="connsiteX6" fmla="*/ 6878416 w 6950807"/>
              <a:gd name="connsiteY6" fmla="*/ 197479 h 6263354"/>
              <a:gd name="connsiteX7" fmla="*/ 6844672 w 6950807"/>
              <a:gd name="connsiteY7" fmla="*/ 235660 h 6263354"/>
              <a:gd name="connsiteX8" fmla="*/ 6843548 w 6950807"/>
              <a:gd name="connsiteY8" fmla="*/ 243659 h 6263354"/>
              <a:gd name="connsiteX9" fmla="*/ 6832960 w 6950807"/>
              <a:gd name="connsiteY9" fmla="*/ 274879 h 6263354"/>
              <a:gd name="connsiteX10" fmla="*/ 6817103 w 6950807"/>
              <a:gd name="connsiteY10" fmla="*/ 310247 h 6263354"/>
              <a:gd name="connsiteX11" fmla="*/ 6754862 w 6950807"/>
              <a:gd name="connsiteY11" fmla="*/ 362877 h 6263354"/>
              <a:gd name="connsiteX12" fmla="*/ 6729472 w 6950807"/>
              <a:gd name="connsiteY12" fmla="*/ 442939 h 6263354"/>
              <a:gd name="connsiteX13" fmla="*/ 6667299 w 6950807"/>
              <a:gd name="connsiteY13" fmla="*/ 619761 h 6263354"/>
              <a:gd name="connsiteX14" fmla="*/ 6655038 w 6950807"/>
              <a:gd name="connsiteY14" fmla="*/ 691556 h 6263354"/>
              <a:gd name="connsiteX15" fmla="*/ 6648865 w 6950807"/>
              <a:gd name="connsiteY15" fmla="*/ 787174 h 6263354"/>
              <a:gd name="connsiteX16" fmla="*/ 6560353 w 6950807"/>
              <a:gd name="connsiteY16" fmla="*/ 925327 h 6263354"/>
              <a:gd name="connsiteX17" fmla="*/ 6435425 w 6950807"/>
              <a:gd name="connsiteY17" fmla="*/ 1171290 h 6263354"/>
              <a:gd name="connsiteX18" fmla="*/ 6364558 w 6950807"/>
              <a:gd name="connsiteY18" fmla="*/ 1261205 h 6263354"/>
              <a:gd name="connsiteX19" fmla="*/ 6311247 w 6950807"/>
              <a:gd name="connsiteY19" fmla="*/ 1322003 h 6263354"/>
              <a:gd name="connsiteX20" fmla="*/ 6283544 w 6950807"/>
              <a:gd name="connsiteY20" fmla="*/ 1371053 h 6263354"/>
              <a:gd name="connsiteX21" fmla="*/ 6254261 w 6950807"/>
              <a:gd name="connsiteY21" fmla="*/ 1443811 h 6263354"/>
              <a:gd name="connsiteX22" fmla="*/ 6220029 w 6950807"/>
              <a:gd name="connsiteY22" fmla="*/ 1535820 h 6263354"/>
              <a:gd name="connsiteX23" fmla="*/ 6212575 w 6950807"/>
              <a:gd name="connsiteY23" fmla="*/ 1599591 h 6263354"/>
              <a:gd name="connsiteX24" fmla="*/ 6209141 w 6950807"/>
              <a:gd name="connsiteY24" fmla="*/ 1628086 h 6263354"/>
              <a:gd name="connsiteX25" fmla="*/ 6208823 w 6950807"/>
              <a:gd name="connsiteY25" fmla="*/ 1628513 h 6263354"/>
              <a:gd name="connsiteX26" fmla="*/ 6190100 w 6950807"/>
              <a:gd name="connsiteY26" fmla="*/ 1654874 h 6263354"/>
              <a:gd name="connsiteX27" fmla="*/ 6148233 w 6950807"/>
              <a:gd name="connsiteY27" fmla="*/ 1725417 h 6263354"/>
              <a:gd name="connsiteX28" fmla="*/ 6123002 w 6950807"/>
              <a:gd name="connsiteY28" fmla="*/ 1767427 h 6263354"/>
              <a:gd name="connsiteX29" fmla="*/ 6070380 w 6950807"/>
              <a:gd name="connsiteY29" fmla="*/ 1892939 h 6263354"/>
              <a:gd name="connsiteX30" fmla="*/ 6018708 w 6950807"/>
              <a:gd name="connsiteY30" fmla="*/ 2134444 h 6263354"/>
              <a:gd name="connsiteX31" fmla="*/ 5992354 w 6950807"/>
              <a:gd name="connsiteY31" fmla="*/ 2198892 h 6263354"/>
              <a:gd name="connsiteX32" fmla="*/ 5982901 w 6950807"/>
              <a:gd name="connsiteY32" fmla="*/ 2204718 h 6263354"/>
              <a:gd name="connsiteX33" fmla="*/ 5976085 w 6950807"/>
              <a:gd name="connsiteY33" fmla="*/ 2223345 h 6263354"/>
              <a:gd name="connsiteX34" fmla="*/ 5968612 w 6950807"/>
              <a:gd name="connsiteY34" fmla="*/ 2244929 h 6263354"/>
              <a:gd name="connsiteX35" fmla="*/ 5948134 w 6950807"/>
              <a:gd name="connsiteY35" fmla="*/ 2265228 h 6263354"/>
              <a:gd name="connsiteX36" fmla="*/ 5946387 w 6950807"/>
              <a:gd name="connsiteY36" fmla="*/ 2273755 h 6263354"/>
              <a:gd name="connsiteX37" fmla="*/ 5940768 w 6950807"/>
              <a:gd name="connsiteY37" fmla="*/ 2284532 h 6263354"/>
              <a:gd name="connsiteX38" fmla="*/ 5940171 w 6950807"/>
              <a:gd name="connsiteY38" fmla="*/ 2284543 h 6263354"/>
              <a:gd name="connsiteX39" fmla="*/ 5919217 w 6950807"/>
              <a:gd name="connsiteY39" fmla="*/ 2328308 h 6263354"/>
              <a:gd name="connsiteX40" fmla="*/ 5895354 w 6950807"/>
              <a:gd name="connsiteY40" fmla="*/ 2375061 h 6263354"/>
              <a:gd name="connsiteX41" fmla="*/ 5846917 w 6950807"/>
              <a:gd name="connsiteY41" fmla="*/ 2403673 h 6263354"/>
              <a:gd name="connsiteX42" fmla="*/ 5828950 w 6950807"/>
              <a:gd name="connsiteY42" fmla="*/ 2467946 h 6263354"/>
              <a:gd name="connsiteX43" fmla="*/ 5778751 w 6950807"/>
              <a:gd name="connsiteY43" fmla="*/ 2558153 h 6263354"/>
              <a:gd name="connsiteX44" fmla="*/ 5766677 w 6950807"/>
              <a:gd name="connsiteY44" fmla="*/ 2618352 h 6263354"/>
              <a:gd name="connsiteX45" fmla="*/ 5711691 w 6950807"/>
              <a:gd name="connsiteY45" fmla="*/ 2813181 h 6263354"/>
              <a:gd name="connsiteX46" fmla="*/ 5632865 w 6950807"/>
              <a:gd name="connsiteY46" fmla="*/ 3016049 h 6263354"/>
              <a:gd name="connsiteX47" fmla="*/ 5593801 w 6950807"/>
              <a:gd name="connsiteY47" fmla="*/ 3111205 h 6263354"/>
              <a:gd name="connsiteX48" fmla="*/ 5502533 w 6950807"/>
              <a:gd name="connsiteY48" fmla="*/ 3259056 h 6263354"/>
              <a:gd name="connsiteX49" fmla="*/ 5393573 w 6950807"/>
              <a:gd name="connsiteY49" fmla="*/ 3436601 h 6263354"/>
              <a:gd name="connsiteX50" fmla="*/ 5370905 w 6950807"/>
              <a:gd name="connsiteY50" fmla="*/ 3536371 h 6263354"/>
              <a:gd name="connsiteX51" fmla="*/ 5315748 w 6950807"/>
              <a:gd name="connsiteY51" fmla="*/ 3583316 h 6263354"/>
              <a:gd name="connsiteX52" fmla="*/ 5310843 w 6950807"/>
              <a:gd name="connsiteY52" fmla="*/ 3586184 h 6263354"/>
              <a:gd name="connsiteX53" fmla="*/ 5285951 w 6950807"/>
              <a:gd name="connsiteY53" fmla="*/ 3601045 h 6263354"/>
              <a:gd name="connsiteX54" fmla="*/ 5261707 w 6950807"/>
              <a:gd name="connsiteY54" fmla="*/ 3621267 h 6263354"/>
              <a:gd name="connsiteX55" fmla="*/ 5244645 w 6950807"/>
              <a:gd name="connsiteY55" fmla="*/ 3653006 h 6263354"/>
              <a:gd name="connsiteX56" fmla="*/ 5196556 w 6950807"/>
              <a:gd name="connsiteY56" fmla="*/ 3760667 h 6263354"/>
              <a:gd name="connsiteX57" fmla="*/ 5140091 w 6950807"/>
              <a:gd name="connsiteY57" fmla="*/ 3851089 h 6263354"/>
              <a:gd name="connsiteX58" fmla="*/ 5098366 w 6950807"/>
              <a:gd name="connsiteY58" fmla="*/ 3929294 h 6263354"/>
              <a:gd name="connsiteX59" fmla="*/ 5064858 w 6950807"/>
              <a:gd name="connsiteY59" fmla="*/ 3972981 h 6263354"/>
              <a:gd name="connsiteX60" fmla="*/ 5061745 w 6950807"/>
              <a:gd name="connsiteY60" fmla="*/ 3993492 h 6263354"/>
              <a:gd name="connsiteX61" fmla="*/ 5046631 w 6950807"/>
              <a:gd name="connsiteY61" fmla="*/ 3999129 h 6263354"/>
              <a:gd name="connsiteX62" fmla="*/ 5018715 w 6950807"/>
              <a:gd name="connsiteY62" fmla="*/ 4022829 h 6263354"/>
              <a:gd name="connsiteX63" fmla="*/ 4916132 w 6950807"/>
              <a:gd name="connsiteY63" fmla="*/ 4073446 h 6263354"/>
              <a:gd name="connsiteX64" fmla="*/ 4887899 w 6950807"/>
              <a:gd name="connsiteY64" fmla="*/ 4084508 h 6263354"/>
              <a:gd name="connsiteX65" fmla="*/ 4829160 w 6950807"/>
              <a:gd name="connsiteY65" fmla="*/ 4132817 h 6263354"/>
              <a:gd name="connsiteX66" fmla="*/ 4737273 w 6950807"/>
              <a:gd name="connsiteY66" fmla="*/ 4221326 h 6263354"/>
              <a:gd name="connsiteX67" fmla="*/ 4716550 w 6950807"/>
              <a:gd name="connsiteY67" fmla="*/ 4238238 h 6263354"/>
              <a:gd name="connsiteX68" fmla="*/ 4694116 w 6950807"/>
              <a:gd name="connsiteY68" fmla="*/ 4245104 h 6263354"/>
              <a:gd name="connsiteX69" fmla="*/ 4684883 w 6950807"/>
              <a:gd name="connsiteY69" fmla="*/ 4240009 h 6263354"/>
              <a:gd name="connsiteX70" fmla="*/ 4672744 w 6950807"/>
              <a:gd name="connsiteY70" fmla="*/ 4248081 h 6263354"/>
              <a:gd name="connsiteX71" fmla="*/ 4668551 w 6950807"/>
              <a:gd name="connsiteY71" fmla="*/ 4248624 h 6263354"/>
              <a:gd name="connsiteX72" fmla="*/ 4645463 w 6950807"/>
              <a:gd name="connsiteY72" fmla="*/ 4253346 h 6263354"/>
              <a:gd name="connsiteX73" fmla="*/ 4620155 w 6950807"/>
              <a:gd name="connsiteY73" fmla="*/ 4303247 h 6263354"/>
              <a:gd name="connsiteX74" fmla="*/ 4569293 w 6950807"/>
              <a:gd name="connsiteY74" fmla="*/ 4331884 h 6263354"/>
              <a:gd name="connsiteX75" fmla="*/ 4362878 w 6950807"/>
              <a:gd name="connsiteY75" fmla="*/ 4483674 h 6263354"/>
              <a:gd name="connsiteX76" fmla="*/ 4215533 w 6950807"/>
              <a:gd name="connsiteY76" fmla="*/ 4677057 h 6263354"/>
              <a:gd name="connsiteX77" fmla="*/ 4082433 w 6950807"/>
              <a:gd name="connsiteY77" fmla="*/ 4778716 h 6263354"/>
              <a:gd name="connsiteX78" fmla="*/ 3944222 w 6950807"/>
              <a:gd name="connsiteY78" fmla="*/ 4888264 h 6263354"/>
              <a:gd name="connsiteX79" fmla="*/ 3265354 w 6950807"/>
              <a:gd name="connsiteY79" fmla="*/ 5018367 h 6263354"/>
              <a:gd name="connsiteX80" fmla="*/ 2929449 w 6950807"/>
              <a:gd name="connsiteY80" fmla="*/ 5063084 h 6263354"/>
              <a:gd name="connsiteX81" fmla="*/ 2809178 w 6950807"/>
              <a:gd name="connsiteY81" fmla="*/ 5074031 h 6263354"/>
              <a:gd name="connsiteX82" fmla="*/ 2537607 w 6950807"/>
              <a:gd name="connsiteY82" fmla="*/ 5248799 h 6263354"/>
              <a:gd name="connsiteX83" fmla="*/ 2035212 w 6950807"/>
              <a:gd name="connsiteY83" fmla="*/ 5444792 h 6263354"/>
              <a:gd name="connsiteX84" fmla="*/ 1792070 w 6950807"/>
              <a:gd name="connsiteY84" fmla="*/ 5751012 h 6263354"/>
              <a:gd name="connsiteX85" fmla="*/ 1484566 w 6950807"/>
              <a:gd name="connsiteY85" fmla="*/ 5795703 h 6263354"/>
              <a:gd name="connsiteX86" fmla="*/ 1406155 w 6950807"/>
              <a:gd name="connsiteY86" fmla="*/ 5805381 h 6263354"/>
              <a:gd name="connsiteX87" fmla="*/ 1300798 w 6950807"/>
              <a:gd name="connsiteY87" fmla="*/ 5821755 h 6263354"/>
              <a:gd name="connsiteX88" fmla="*/ 1263745 w 6950807"/>
              <a:gd name="connsiteY88" fmla="*/ 5831133 h 6263354"/>
              <a:gd name="connsiteX89" fmla="*/ 1192887 w 6950807"/>
              <a:gd name="connsiteY89" fmla="*/ 5832643 h 6263354"/>
              <a:gd name="connsiteX90" fmla="*/ 1147244 w 6950807"/>
              <a:gd name="connsiteY90" fmla="*/ 5836022 h 6263354"/>
              <a:gd name="connsiteX91" fmla="*/ 1153132 w 6950807"/>
              <a:gd name="connsiteY91" fmla="*/ 5872012 h 6263354"/>
              <a:gd name="connsiteX92" fmla="*/ 1114941 w 6950807"/>
              <a:gd name="connsiteY92" fmla="*/ 5885161 h 6263354"/>
              <a:gd name="connsiteX93" fmla="*/ 1065349 w 6950807"/>
              <a:gd name="connsiteY93" fmla="*/ 5862431 h 6263354"/>
              <a:gd name="connsiteX94" fmla="*/ 1014267 w 6950807"/>
              <a:gd name="connsiteY94" fmla="*/ 5866091 h 6263354"/>
              <a:gd name="connsiteX95" fmla="*/ 983606 w 6950807"/>
              <a:gd name="connsiteY95" fmla="*/ 5867891 h 6263354"/>
              <a:gd name="connsiteX96" fmla="*/ 907443 w 6950807"/>
              <a:gd name="connsiteY96" fmla="*/ 5924222 h 6263354"/>
              <a:gd name="connsiteX97" fmla="*/ 808988 w 6950807"/>
              <a:gd name="connsiteY97" fmla="*/ 6030723 h 6263354"/>
              <a:gd name="connsiteX98" fmla="*/ 771869 w 6950807"/>
              <a:gd name="connsiteY98" fmla="*/ 6049136 h 6263354"/>
              <a:gd name="connsiteX99" fmla="*/ 762837 w 6950807"/>
              <a:gd name="connsiteY99" fmla="*/ 6041841 h 6263354"/>
              <a:gd name="connsiteX100" fmla="*/ 725766 w 6950807"/>
              <a:gd name="connsiteY100" fmla="*/ 6106158 h 6263354"/>
              <a:gd name="connsiteX101" fmla="*/ 642403 w 6950807"/>
              <a:gd name="connsiteY101" fmla="*/ 6121330 h 6263354"/>
              <a:gd name="connsiteX102" fmla="*/ 574806 w 6950807"/>
              <a:gd name="connsiteY102" fmla="*/ 6120127 h 6263354"/>
              <a:gd name="connsiteX103" fmla="*/ 538930 w 6950807"/>
              <a:gd name="connsiteY103" fmla="*/ 6124917 h 6263354"/>
              <a:gd name="connsiteX104" fmla="*/ 510574 w 6950807"/>
              <a:gd name="connsiteY104" fmla="*/ 6122341 h 6263354"/>
              <a:gd name="connsiteX105" fmla="*/ 450510 w 6950807"/>
              <a:gd name="connsiteY105" fmla="*/ 6148398 h 6263354"/>
              <a:gd name="connsiteX106" fmla="*/ 356013 w 6950807"/>
              <a:gd name="connsiteY106" fmla="*/ 6205222 h 6263354"/>
              <a:gd name="connsiteX107" fmla="*/ 236857 w 6950807"/>
              <a:gd name="connsiteY107" fmla="*/ 6239286 h 6263354"/>
              <a:gd name="connsiteX108" fmla="*/ 185407 w 6950807"/>
              <a:gd name="connsiteY108" fmla="*/ 6245463 h 6263354"/>
              <a:gd name="connsiteX109" fmla="*/ 0 w 6950807"/>
              <a:gd name="connsiteY109" fmla="*/ 6228236 h 626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6950807" h="6263354">
                <a:moveTo>
                  <a:pt x="0" y="0"/>
                </a:moveTo>
                <a:lnTo>
                  <a:pt x="6940404" y="0"/>
                </a:lnTo>
                <a:lnTo>
                  <a:pt x="6950807" y="57269"/>
                </a:lnTo>
                <a:lnTo>
                  <a:pt x="6935789" y="111727"/>
                </a:lnTo>
                <a:lnTo>
                  <a:pt x="6926163" y="122319"/>
                </a:lnTo>
                <a:lnTo>
                  <a:pt x="6879726" y="153502"/>
                </a:lnTo>
                <a:cubicBezTo>
                  <a:pt x="6916212" y="185737"/>
                  <a:pt x="6838837" y="179343"/>
                  <a:pt x="6878416" y="197479"/>
                </a:cubicBezTo>
                <a:cubicBezTo>
                  <a:pt x="6869118" y="214628"/>
                  <a:pt x="6852557" y="226581"/>
                  <a:pt x="6844672" y="235660"/>
                </a:cubicBezTo>
                <a:lnTo>
                  <a:pt x="6843548" y="243659"/>
                </a:lnTo>
                <a:lnTo>
                  <a:pt x="6832960" y="274879"/>
                </a:lnTo>
                <a:lnTo>
                  <a:pt x="6817103" y="310247"/>
                </a:lnTo>
                <a:cubicBezTo>
                  <a:pt x="6805621" y="325743"/>
                  <a:pt x="6767159" y="347668"/>
                  <a:pt x="6754862" y="362877"/>
                </a:cubicBezTo>
                <a:cubicBezTo>
                  <a:pt x="6742330" y="398815"/>
                  <a:pt x="6749000" y="389979"/>
                  <a:pt x="6729472" y="442939"/>
                </a:cubicBezTo>
                <a:cubicBezTo>
                  <a:pt x="6698994" y="494707"/>
                  <a:pt x="6694052" y="559653"/>
                  <a:pt x="6667299" y="619761"/>
                </a:cubicBezTo>
                <a:lnTo>
                  <a:pt x="6655038" y="691556"/>
                </a:lnTo>
                <a:lnTo>
                  <a:pt x="6648865" y="787174"/>
                </a:lnTo>
                <a:cubicBezTo>
                  <a:pt x="6635949" y="858107"/>
                  <a:pt x="6589857" y="879276"/>
                  <a:pt x="6560353" y="925327"/>
                </a:cubicBezTo>
                <a:lnTo>
                  <a:pt x="6435425" y="1171290"/>
                </a:lnTo>
                <a:lnTo>
                  <a:pt x="6364558" y="1261205"/>
                </a:lnTo>
                <a:lnTo>
                  <a:pt x="6311247" y="1322003"/>
                </a:lnTo>
                <a:cubicBezTo>
                  <a:pt x="6312259" y="1331636"/>
                  <a:pt x="6287426" y="1362963"/>
                  <a:pt x="6283544" y="1371053"/>
                </a:cubicBezTo>
                <a:cubicBezTo>
                  <a:pt x="6278885" y="1392046"/>
                  <a:pt x="6265370" y="1430765"/>
                  <a:pt x="6254261" y="1443811"/>
                </a:cubicBezTo>
                <a:cubicBezTo>
                  <a:pt x="6243675" y="1471273"/>
                  <a:pt x="6226285" y="1520224"/>
                  <a:pt x="6220029" y="1535820"/>
                </a:cubicBezTo>
                <a:lnTo>
                  <a:pt x="6212575" y="1599591"/>
                </a:lnTo>
                <a:lnTo>
                  <a:pt x="6209141" y="1628086"/>
                </a:lnTo>
                <a:lnTo>
                  <a:pt x="6208823" y="1628513"/>
                </a:lnTo>
                <a:cubicBezTo>
                  <a:pt x="6201578" y="1638330"/>
                  <a:pt x="6195013" y="1647437"/>
                  <a:pt x="6190100" y="1654874"/>
                </a:cubicBezTo>
                <a:cubicBezTo>
                  <a:pt x="6194363" y="1701134"/>
                  <a:pt x="6162576" y="1686294"/>
                  <a:pt x="6148233" y="1725417"/>
                </a:cubicBezTo>
                <a:cubicBezTo>
                  <a:pt x="6146043" y="1748964"/>
                  <a:pt x="6140392" y="1761381"/>
                  <a:pt x="6123002" y="1767427"/>
                </a:cubicBezTo>
                <a:cubicBezTo>
                  <a:pt x="6114841" y="1878058"/>
                  <a:pt x="6097878" y="1811703"/>
                  <a:pt x="6070380" y="1892939"/>
                </a:cubicBezTo>
                <a:cubicBezTo>
                  <a:pt x="6049318" y="1965893"/>
                  <a:pt x="6018384" y="2040658"/>
                  <a:pt x="6018708" y="2134444"/>
                </a:cubicBezTo>
                <a:cubicBezTo>
                  <a:pt x="6022239" y="2155556"/>
                  <a:pt x="6010438" y="2184412"/>
                  <a:pt x="5992354" y="2198892"/>
                </a:cubicBezTo>
                <a:cubicBezTo>
                  <a:pt x="5989241" y="2201384"/>
                  <a:pt x="5986057" y="2203347"/>
                  <a:pt x="5982901" y="2204718"/>
                </a:cubicBezTo>
                <a:cubicBezTo>
                  <a:pt x="5981029" y="2209541"/>
                  <a:pt x="5978726" y="2215866"/>
                  <a:pt x="5976085" y="2223345"/>
                </a:cubicBezTo>
                <a:lnTo>
                  <a:pt x="5968612" y="2244929"/>
                </a:lnTo>
                <a:lnTo>
                  <a:pt x="5948134" y="2265228"/>
                </a:lnTo>
                <a:lnTo>
                  <a:pt x="5946387" y="2273755"/>
                </a:lnTo>
                <a:cubicBezTo>
                  <a:pt x="5944649" y="2279331"/>
                  <a:pt x="5942802" y="2282657"/>
                  <a:pt x="5940768" y="2284532"/>
                </a:cubicBezTo>
                <a:lnTo>
                  <a:pt x="5940171" y="2284543"/>
                </a:lnTo>
                <a:lnTo>
                  <a:pt x="5919217" y="2328308"/>
                </a:lnTo>
                <a:cubicBezTo>
                  <a:pt x="5912897" y="2346767"/>
                  <a:pt x="5899449" y="2356984"/>
                  <a:pt x="5895354" y="2375061"/>
                </a:cubicBezTo>
                <a:cubicBezTo>
                  <a:pt x="5862809" y="2374144"/>
                  <a:pt x="5862040" y="2388484"/>
                  <a:pt x="5846917" y="2403673"/>
                </a:cubicBezTo>
                <a:lnTo>
                  <a:pt x="5828950" y="2467946"/>
                </a:lnTo>
                <a:lnTo>
                  <a:pt x="5778751" y="2558153"/>
                </a:lnTo>
                <a:cubicBezTo>
                  <a:pt x="5760079" y="2589441"/>
                  <a:pt x="5779236" y="2571701"/>
                  <a:pt x="5766677" y="2618352"/>
                </a:cubicBezTo>
                <a:cubicBezTo>
                  <a:pt x="5767618" y="2626937"/>
                  <a:pt x="5707125" y="2804857"/>
                  <a:pt x="5711691" y="2813181"/>
                </a:cubicBezTo>
                <a:cubicBezTo>
                  <a:pt x="5661053" y="2925285"/>
                  <a:pt x="5665779" y="2930841"/>
                  <a:pt x="5632865" y="3016049"/>
                </a:cubicBezTo>
                <a:cubicBezTo>
                  <a:pt x="5585911" y="3106332"/>
                  <a:pt x="5622362" y="3008442"/>
                  <a:pt x="5593801" y="3111205"/>
                </a:cubicBezTo>
                <a:cubicBezTo>
                  <a:pt x="5557486" y="3266636"/>
                  <a:pt x="5540320" y="3199468"/>
                  <a:pt x="5502533" y="3259056"/>
                </a:cubicBezTo>
                <a:cubicBezTo>
                  <a:pt x="5471662" y="3294848"/>
                  <a:pt x="5398363" y="3402035"/>
                  <a:pt x="5393573" y="3436601"/>
                </a:cubicBezTo>
                <a:cubicBezTo>
                  <a:pt x="5411790" y="3460787"/>
                  <a:pt x="5363370" y="3505709"/>
                  <a:pt x="5370905" y="3536371"/>
                </a:cubicBezTo>
                <a:cubicBezTo>
                  <a:pt x="5363197" y="3543201"/>
                  <a:pt x="5325158" y="3577878"/>
                  <a:pt x="5315748" y="3583316"/>
                </a:cubicBezTo>
                <a:lnTo>
                  <a:pt x="5310843" y="3586184"/>
                </a:lnTo>
                <a:lnTo>
                  <a:pt x="5285951" y="3601045"/>
                </a:lnTo>
                <a:lnTo>
                  <a:pt x="5261707" y="3621267"/>
                </a:lnTo>
                <a:cubicBezTo>
                  <a:pt x="5254311" y="3629779"/>
                  <a:pt x="5248323" y="3640033"/>
                  <a:pt x="5244645" y="3653006"/>
                </a:cubicBezTo>
                <a:cubicBezTo>
                  <a:pt x="5251494" y="3706080"/>
                  <a:pt x="5185420" y="3693844"/>
                  <a:pt x="5196556" y="3760667"/>
                </a:cubicBezTo>
                <a:cubicBezTo>
                  <a:pt x="5196355" y="3783674"/>
                  <a:pt x="5161174" y="3845291"/>
                  <a:pt x="5140091" y="3851089"/>
                </a:cubicBezTo>
                <a:cubicBezTo>
                  <a:pt x="5131190" y="3862729"/>
                  <a:pt x="5118192" y="3929673"/>
                  <a:pt x="5098366" y="3929294"/>
                </a:cubicBezTo>
                <a:cubicBezTo>
                  <a:pt x="5073388" y="3931514"/>
                  <a:pt x="5086786" y="3988425"/>
                  <a:pt x="5064858" y="3972981"/>
                </a:cubicBezTo>
                <a:lnTo>
                  <a:pt x="5061745" y="3993492"/>
                </a:lnTo>
                <a:lnTo>
                  <a:pt x="5046631" y="3999129"/>
                </a:lnTo>
                <a:cubicBezTo>
                  <a:pt x="5030855" y="4004669"/>
                  <a:pt x="5019475" y="4009692"/>
                  <a:pt x="5018715" y="4022829"/>
                </a:cubicBezTo>
                <a:cubicBezTo>
                  <a:pt x="4996965" y="4035215"/>
                  <a:pt x="4937934" y="4063166"/>
                  <a:pt x="4916132" y="4073446"/>
                </a:cubicBezTo>
                <a:cubicBezTo>
                  <a:pt x="4902556" y="4067386"/>
                  <a:pt x="4897329" y="4079077"/>
                  <a:pt x="4887899" y="4084508"/>
                </a:cubicBezTo>
                <a:cubicBezTo>
                  <a:pt x="4871715" y="4082346"/>
                  <a:pt x="4835784" y="4117000"/>
                  <a:pt x="4829160" y="4132817"/>
                </a:cubicBezTo>
                <a:cubicBezTo>
                  <a:pt x="4818005" y="4182187"/>
                  <a:pt x="4747512" y="4182697"/>
                  <a:pt x="4737273" y="4221326"/>
                </a:cubicBezTo>
                <a:cubicBezTo>
                  <a:pt x="4731077" y="4229203"/>
                  <a:pt x="4724052" y="4234528"/>
                  <a:pt x="4716550" y="4238238"/>
                </a:cubicBezTo>
                <a:lnTo>
                  <a:pt x="4694116" y="4245104"/>
                </a:lnTo>
                <a:lnTo>
                  <a:pt x="4684883" y="4240009"/>
                </a:lnTo>
                <a:lnTo>
                  <a:pt x="4672744" y="4248081"/>
                </a:lnTo>
                <a:lnTo>
                  <a:pt x="4668551" y="4248624"/>
                </a:lnTo>
                <a:cubicBezTo>
                  <a:pt x="4660522" y="4249625"/>
                  <a:pt x="4652707" y="4250888"/>
                  <a:pt x="4645463" y="4253346"/>
                </a:cubicBezTo>
                <a:cubicBezTo>
                  <a:pt x="4670644" y="4288836"/>
                  <a:pt x="4587995" y="4280114"/>
                  <a:pt x="4620155" y="4303247"/>
                </a:cubicBezTo>
                <a:cubicBezTo>
                  <a:pt x="4584730" y="4322934"/>
                  <a:pt x="4624634" y="4339786"/>
                  <a:pt x="4569293" y="4331884"/>
                </a:cubicBezTo>
                <a:cubicBezTo>
                  <a:pt x="4526413" y="4361955"/>
                  <a:pt x="4421838" y="4426145"/>
                  <a:pt x="4362878" y="4483674"/>
                </a:cubicBezTo>
                <a:cubicBezTo>
                  <a:pt x="4330889" y="4514627"/>
                  <a:pt x="4262274" y="4627883"/>
                  <a:pt x="4215533" y="4677057"/>
                </a:cubicBezTo>
                <a:cubicBezTo>
                  <a:pt x="4166258" y="4711482"/>
                  <a:pt x="4144325" y="4767937"/>
                  <a:pt x="4082433" y="4778716"/>
                </a:cubicBezTo>
                <a:cubicBezTo>
                  <a:pt x="4037215" y="4813916"/>
                  <a:pt x="4080401" y="4848321"/>
                  <a:pt x="3944222" y="4888264"/>
                </a:cubicBezTo>
                <a:cubicBezTo>
                  <a:pt x="3684918" y="4942348"/>
                  <a:pt x="3434483" y="4989230"/>
                  <a:pt x="3265354" y="5018367"/>
                </a:cubicBezTo>
                <a:cubicBezTo>
                  <a:pt x="3096225" y="5047503"/>
                  <a:pt x="3019654" y="5060895"/>
                  <a:pt x="2929449" y="5063084"/>
                </a:cubicBezTo>
                <a:cubicBezTo>
                  <a:pt x="2839243" y="5065272"/>
                  <a:pt x="2844050" y="5079411"/>
                  <a:pt x="2809178" y="5074031"/>
                </a:cubicBezTo>
                <a:lnTo>
                  <a:pt x="2537607" y="5248799"/>
                </a:lnTo>
                <a:cubicBezTo>
                  <a:pt x="2410199" y="5268996"/>
                  <a:pt x="2159469" y="5361090"/>
                  <a:pt x="2035212" y="5444792"/>
                </a:cubicBezTo>
                <a:cubicBezTo>
                  <a:pt x="1910957" y="5528494"/>
                  <a:pt x="1889099" y="5643213"/>
                  <a:pt x="1792070" y="5751012"/>
                </a:cubicBezTo>
                <a:lnTo>
                  <a:pt x="1484566" y="5795703"/>
                </a:lnTo>
                <a:cubicBezTo>
                  <a:pt x="1454923" y="5790900"/>
                  <a:pt x="1427565" y="5778005"/>
                  <a:pt x="1406155" y="5805381"/>
                </a:cubicBezTo>
                <a:cubicBezTo>
                  <a:pt x="1367700" y="5812651"/>
                  <a:pt x="1329241" y="5802607"/>
                  <a:pt x="1300798" y="5821755"/>
                </a:cubicBezTo>
                <a:cubicBezTo>
                  <a:pt x="1283458" y="5811210"/>
                  <a:pt x="1269389" y="5808489"/>
                  <a:pt x="1263745" y="5831133"/>
                </a:cubicBezTo>
                <a:cubicBezTo>
                  <a:pt x="1226042" y="5832175"/>
                  <a:pt x="1208377" y="5805418"/>
                  <a:pt x="1192887" y="5832643"/>
                </a:cubicBezTo>
                <a:cubicBezTo>
                  <a:pt x="1146712" y="5776695"/>
                  <a:pt x="1169930" y="5827215"/>
                  <a:pt x="1147244" y="5836022"/>
                </a:cubicBezTo>
                <a:cubicBezTo>
                  <a:pt x="1130414" y="5847391"/>
                  <a:pt x="1171508" y="5868669"/>
                  <a:pt x="1153132" y="5872012"/>
                </a:cubicBezTo>
                <a:cubicBezTo>
                  <a:pt x="1128898" y="5857667"/>
                  <a:pt x="1140784" y="5902732"/>
                  <a:pt x="1114941" y="5885161"/>
                </a:cubicBezTo>
                <a:cubicBezTo>
                  <a:pt x="1111955" y="5851159"/>
                  <a:pt x="1074015" y="5892089"/>
                  <a:pt x="1065349" y="5862431"/>
                </a:cubicBezTo>
                <a:cubicBezTo>
                  <a:pt x="1057315" y="5905008"/>
                  <a:pt x="1035470" y="5852818"/>
                  <a:pt x="1014267" y="5866091"/>
                </a:cubicBezTo>
                <a:cubicBezTo>
                  <a:pt x="1006678" y="5882238"/>
                  <a:pt x="999065" y="5885057"/>
                  <a:pt x="983606" y="5867891"/>
                </a:cubicBezTo>
                <a:cubicBezTo>
                  <a:pt x="949657" y="5946457"/>
                  <a:pt x="949637" y="5893769"/>
                  <a:pt x="907443" y="5924222"/>
                </a:cubicBezTo>
                <a:cubicBezTo>
                  <a:pt x="872468" y="5956169"/>
                  <a:pt x="831950" y="5954949"/>
                  <a:pt x="808988" y="6030723"/>
                </a:cubicBezTo>
                <a:cubicBezTo>
                  <a:pt x="806594" y="6052160"/>
                  <a:pt x="789972" y="6060404"/>
                  <a:pt x="771869" y="6049136"/>
                </a:cubicBezTo>
                <a:cubicBezTo>
                  <a:pt x="768753" y="6047195"/>
                  <a:pt x="765711" y="6044739"/>
                  <a:pt x="762837" y="6041841"/>
                </a:cubicBezTo>
                <a:cubicBezTo>
                  <a:pt x="751252" y="6095388"/>
                  <a:pt x="727945" y="6069978"/>
                  <a:pt x="725766" y="6106158"/>
                </a:cubicBezTo>
                <a:cubicBezTo>
                  <a:pt x="688209" y="6122672"/>
                  <a:pt x="645012" y="6089580"/>
                  <a:pt x="642403" y="6121330"/>
                </a:cubicBezTo>
                <a:cubicBezTo>
                  <a:pt x="620588" y="6120482"/>
                  <a:pt x="581312" y="6085641"/>
                  <a:pt x="574806" y="6120127"/>
                </a:cubicBezTo>
                <a:cubicBezTo>
                  <a:pt x="564871" y="6092697"/>
                  <a:pt x="556339" y="6142408"/>
                  <a:pt x="538930" y="6124917"/>
                </a:cubicBezTo>
                <a:cubicBezTo>
                  <a:pt x="525774" y="6109542"/>
                  <a:pt x="520118" y="6121045"/>
                  <a:pt x="510574" y="6122341"/>
                </a:cubicBezTo>
                <a:cubicBezTo>
                  <a:pt x="494678" y="6110300"/>
                  <a:pt x="457722" y="6132578"/>
                  <a:pt x="450510" y="6148398"/>
                </a:cubicBezTo>
                <a:cubicBezTo>
                  <a:pt x="437411" y="6203264"/>
                  <a:pt x="367751" y="6163165"/>
                  <a:pt x="356013" y="6205222"/>
                </a:cubicBezTo>
                <a:cubicBezTo>
                  <a:pt x="320401" y="6220372"/>
                  <a:pt x="265291" y="6232581"/>
                  <a:pt x="236857" y="6239286"/>
                </a:cubicBezTo>
                <a:cubicBezTo>
                  <a:pt x="201034" y="6243266"/>
                  <a:pt x="239743" y="6287256"/>
                  <a:pt x="185407" y="6245463"/>
                </a:cubicBezTo>
                <a:lnTo>
                  <a:pt x="0" y="6228236"/>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Box 2">
            <a:extLst>
              <a:ext uri="{FF2B5EF4-FFF2-40B4-BE49-F238E27FC236}">
                <a16:creationId xmlns:a16="http://schemas.microsoft.com/office/drawing/2014/main" id="{73E8CA41-D4CE-13A7-4F67-26B472F65F51}"/>
              </a:ext>
            </a:extLst>
          </p:cNvPr>
          <p:cNvSpPr txBox="1"/>
          <p:nvPr/>
        </p:nvSpPr>
        <p:spPr>
          <a:xfrm>
            <a:off x="1317170" y="1317172"/>
            <a:ext cx="3739243" cy="734785"/>
          </a:xfrm>
          <a:prstGeom prst="rect">
            <a:avLst/>
          </a:prstGeom>
        </p:spPr>
        <p:txBody>
          <a:bodyPr vert="horz" lIns="91440" tIns="45720" rIns="91440" bIns="45720" rtlCol="0" anchor="b">
            <a:normAutofit lnSpcReduction="10000"/>
          </a:bodyPr>
          <a:lstStyle/>
          <a:p>
            <a:pPr algn="ctr">
              <a:lnSpc>
                <a:spcPct val="110000"/>
              </a:lnSpc>
              <a:spcBef>
                <a:spcPct val="0"/>
              </a:spcBef>
              <a:spcAft>
                <a:spcPts val="600"/>
              </a:spcAft>
            </a:pPr>
            <a:r>
              <a:rPr lang="en-US" sz="2000" b="1" cap="all" dirty="0">
                <a:solidFill>
                  <a:schemeClr val="tx1">
                    <a:lumMod val="85000"/>
                    <a:lumOff val="15000"/>
                  </a:schemeClr>
                </a:solidFill>
                <a:latin typeface="Aptos" panose="020B0004020202020204" pitchFamily="34" charset="0"/>
                <a:ea typeface="Batang" panose="02030600000101010101" pitchFamily="18" charset="-127"/>
                <a:cs typeface="+mj-cs"/>
              </a:rPr>
              <a:t>1. Limited financing commitments</a:t>
            </a:r>
          </a:p>
        </p:txBody>
      </p:sp>
      <p:sp>
        <p:nvSpPr>
          <p:cNvPr id="19" name="Freeform: Shape 18">
            <a:extLst>
              <a:ext uri="{FF2B5EF4-FFF2-40B4-BE49-F238E27FC236}">
                <a16:creationId xmlns:a16="http://schemas.microsoft.com/office/drawing/2014/main" id="{CF93DC6C-1BFD-4414-BF23-471C8831C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490" y="3017047"/>
            <a:ext cx="3945709" cy="2995282"/>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381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ext Placeholder 3">
            <a:extLst>
              <a:ext uri="{FF2B5EF4-FFF2-40B4-BE49-F238E27FC236}">
                <a16:creationId xmlns:a16="http://schemas.microsoft.com/office/drawing/2014/main" id="{1EE6A977-DEF5-6071-5695-688523198C47}"/>
              </a:ext>
            </a:extLst>
          </p:cNvPr>
          <p:cNvSpPr txBox="1">
            <a:spLocks/>
          </p:cNvSpPr>
          <p:nvPr/>
        </p:nvSpPr>
        <p:spPr>
          <a:xfrm>
            <a:off x="5252358" y="223157"/>
            <a:ext cx="6827882" cy="6493329"/>
          </a:xfrm>
          <a:prstGeom prst="rect">
            <a:avLst/>
          </a:prstGeom>
        </p:spPr>
        <p:txBody>
          <a:bodyPr vert="horz" lIns="91440" tIns="45720" rIns="91440" bIns="45720" rtlCol="0" anchor="ctr">
            <a:normAutofit fontScale="47500" lnSpcReduction="20000"/>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2900" dirty="0">
                <a:effectLst/>
                <a:latin typeface="Aptos" panose="020B0004020202020204" pitchFamily="34" charset="0"/>
              </a:rPr>
              <a:t>Committed finance from two main sources: </a:t>
            </a:r>
            <a:r>
              <a:rPr lang="en-US" sz="2900" b="1" dirty="0">
                <a:effectLst/>
                <a:latin typeface="Aptos" panose="020B0004020202020204" pitchFamily="34" charset="0"/>
              </a:rPr>
              <a:t>public finance </a:t>
            </a:r>
            <a:r>
              <a:rPr lang="en-US" sz="2900" dirty="0">
                <a:effectLst/>
                <a:latin typeface="Aptos" panose="020B0004020202020204" pitchFamily="34" charset="0"/>
              </a:rPr>
              <a:t>and </a:t>
            </a:r>
            <a:r>
              <a:rPr lang="en-US" sz="2900" b="1" dirty="0">
                <a:effectLst/>
                <a:latin typeface="Aptos" panose="020B0004020202020204" pitchFamily="34" charset="0"/>
              </a:rPr>
              <a:t>private finance</a:t>
            </a:r>
            <a:r>
              <a:rPr lang="en-US" sz="2900" dirty="0">
                <a:effectLst/>
                <a:latin typeface="Aptos" panose="020B0004020202020204" pitchFamily="34" charset="0"/>
              </a:rPr>
              <a:t>. Public finance</a:t>
            </a:r>
            <a:r>
              <a:rPr lang="en-US" sz="2900" dirty="0">
                <a:latin typeface="Aptos" panose="020B0004020202020204" pitchFamily="34" charset="0"/>
              </a:rPr>
              <a:t> f</a:t>
            </a:r>
            <a:r>
              <a:rPr lang="en-US" sz="2900" dirty="0">
                <a:effectLst/>
                <a:latin typeface="Aptos" panose="020B0004020202020204" pitchFamily="34" charset="0"/>
              </a:rPr>
              <a:t>rom the IPG however constitute a very marginal portion of total amounts projected for JETP investments.</a:t>
            </a:r>
          </a:p>
          <a:p>
            <a:pPr>
              <a:lnSpc>
                <a:spcPct val="120000"/>
              </a:lnSpc>
            </a:pPr>
            <a:r>
              <a:rPr lang="en-US" sz="2900" dirty="0">
                <a:effectLst/>
                <a:latin typeface="Aptos" panose="020B0004020202020204" pitchFamily="34" charset="0"/>
              </a:rPr>
              <a:t>There are also private finance sources (for Indonesia and Vietnam) coordinated by the Glasgow Financial Alliance for Net Zero (GFANZ) which includes financial institutions, such as HSBC, Bank of America, Citi, Deutsche Bank, Mizuho Financial Group, Standard and Chartered and others.  The GFANZ commitments are uncosted and unclear beyond playing a convening role for private financial actors and general commitments to match funding to IPG commitments in Indonesia and Vietnam.</a:t>
            </a:r>
          </a:p>
          <a:p>
            <a:pPr>
              <a:lnSpc>
                <a:spcPct val="120000"/>
              </a:lnSpc>
            </a:pPr>
            <a:r>
              <a:rPr lang="en-US" sz="2900" dirty="0">
                <a:effectLst/>
                <a:latin typeface="Aptos" panose="020B0004020202020204" pitchFamily="34" charset="0"/>
              </a:rPr>
              <a:t>The amount of finance committed by the IPG and the GFANZ are limited compared to the scale of investment required. The financing committed by the IPG range from eight to 12 percent of the total costs of the transition plans for host states.</a:t>
            </a:r>
            <a:br>
              <a:rPr lang="en-US" sz="2900" dirty="0">
                <a:effectLst/>
                <a:latin typeface="Aptos" panose="020B0004020202020204" pitchFamily="34" charset="0"/>
              </a:rPr>
            </a:br>
            <a:br>
              <a:rPr lang="en-US" sz="2900" dirty="0">
                <a:effectLst/>
                <a:latin typeface="Aptos" panose="020B0004020202020204" pitchFamily="34" charset="0"/>
              </a:rPr>
            </a:br>
            <a:r>
              <a:rPr lang="en-US" sz="2900" b="1" dirty="0">
                <a:effectLst/>
                <a:latin typeface="Aptos" panose="020B0004020202020204" pitchFamily="34" charset="0"/>
              </a:rPr>
              <a:t>Cost of JETP Financing Needs vs IPG Pledges</a:t>
            </a:r>
            <a:r>
              <a:rPr lang="en-US" sz="2900" dirty="0">
                <a:effectLst/>
                <a:latin typeface="Aptos" panose="020B0004020202020204" pitchFamily="34" charset="0"/>
              </a:rPr>
              <a:t>:</a:t>
            </a:r>
            <a:br>
              <a:rPr lang="en-US" sz="2900" dirty="0">
                <a:effectLst/>
                <a:latin typeface="Aptos" panose="020B0004020202020204" pitchFamily="34" charset="0"/>
              </a:rPr>
            </a:br>
            <a:br>
              <a:rPr lang="en-US" sz="2900" dirty="0">
                <a:effectLst/>
                <a:latin typeface="Aptos" panose="020B0004020202020204" pitchFamily="34" charset="0"/>
              </a:rPr>
            </a:br>
            <a:r>
              <a:rPr lang="en-US" sz="2900" b="1" dirty="0">
                <a:effectLst/>
                <a:latin typeface="Aptos" panose="020B0004020202020204" pitchFamily="34" charset="0"/>
              </a:rPr>
              <a:t>South Africa: </a:t>
            </a:r>
            <a:r>
              <a:rPr lang="en-US" sz="2900" dirty="0">
                <a:effectLst/>
                <a:latin typeface="Aptos" panose="020B0004020202020204" pitchFamily="34" charset="0"/>
              </a:rPr>
              <a:t>USD12.8 billion (after US withdrawal) representing around 13 percent of the USD 98.7 billion required to finance South Africa's JETP Investment Plan (JETP-IP).</a:t>
            </a:r>
            <a:br>
              <a:rPr lang="en-US" sz="2900" dirty="0">
                <a:effectLst/>
                <a:latin typeface="Aptos" panose="020B0004020202020204" pitchFamily="34" charset="0"/>
              </a:rPr>
            </a:br>
            <a:br>
              <a:rPr lang="en-US" sz="2900" dirty="0">
                <a:effectLst/>
                <a:latin typeface="Aptos" panose="020B0004020202020204" pitchFamily="34" charset="0"/>
              </a:rPr>
            </a:br>
            <a:r>
              <a:rPr lang="en-US" sz="2900" b="1" dirty="0">
                <a:effectLst/>
                <a:latin typeface="Aptos" panose="020B0004020202020204" pitchFamily="34" charset="0"/>
              </a:rPr>
              <a:t>Indonesia: </a:t>
            </a:r>
            <a:r>
              <a:rPr lang="en-US" sz="2900" dirty="0">
                <a:effectLst/>
                <a:latin typeface="Aptos" panose="020B0004020202020204" pitchFamily="34" charset="0"/>
              </a:rPr>
              <a:t>USD 11.8 billion, representing 12 percent of the USD$97 billion required to meet the country's on-grid power sector needs through to 2030, a major aspect of the country's energy transition. Another USD 10 billion ostensibly to be </a:t>
            </a:r>
            <a:r>
              <a:rPr lang="en-US" sz="2900" dirty="0" err="1">
                <a:effectLst/>
                <a:latin typeface="Aptos" panose="020B0004020202020204" pitchFamily="34" charset="0"/>
              </a:rPr>
              <a:t>mobilised</a:t>
            </a:r>
            <a:r>
              <a:rPr lang="en-US" sz="2900" dirty="0">
                <a:effectLst/>
                <a:latin typeface="Aptos" panose="020B0004020202020204" pitchFamily="34" charset="0"/>
              </a:rPr>
              <a:t> from the private sector.</a:t>
            </a:r>
            <a:br>
              <a:rPr lang="en-US" sz="2900" dirty="0">
                <a:effectLst/>
                <a:latin typeface="Aptos" panose="020B0004020202020204" pitchFamily="34" charset="0"/>
              </a:rPr>
            </a:br>
            <a:br>
              <a:rPr lang="en-US" sz="2900" dirty="0">
                <a:effectLst/>
                <a:latin typeface="Aptos" panose="020B0004020202020204" pitchFamily="34" charset="0"/>
              </a:rPr>
            </a:br>
            <a:r>
              <a:rPr lang="en-US" sz="2900" b="1" dirty="0">
                <a:effectLst/>
                <a:latin typeface="Aptos" panose="020B0004020202020204" pitchFamily="34" charset="0"/>
              </a:rPr>
              <a:t>Viet Nam:</a:t>
            </a:r>
            <a:r>
              <a:rPr lang="en-US" sz="2900" dirty="0">
                <a:effectLst/>
                <a:latin typeface="Aptos" panose="020B0004020202020204" pitchFamily="34" charset="0"/>
              </a:rPr>
              <a:t> USD 7 billion, representing six percent of the USD 15.5 billion required to finance the energy transition plans.</a:t>
            </a:r>
            <a:br>
              <a:rPr lang="en-US" dirty="0">
                <a:effectLst/>
                <a:latin typeface="Aptos" panose="020B0004020202020204" pitchFamily="34" charset="0"/>
              </a:rPr>
            </a:br>
            <a:endParaRPr lang="en-US" dirty="0">
              <a:latin typeface="Aptos" panose="020B0004020202020204" pitchFamily="34" charset="0"/>
            </a:endParaRPr>
          </a:p>
        </p:txBody>
      </p:sp>
      <p:pic>
        <p:nvPicPr>
          <p:cNvPr id="6" name="Picture 5" descr="A globe with a dollar sign&#10;&#10;AI-generated content may be incorrect.">
            <a:extLst>
              <a:ext uri="{FF2B5EF4-FFF2-40B4-BE49-F238E27FC236}">
                <a16:creationId xmlns:a16="http://schemas.microsoft.com/office/drawing/2014/main" id="{5F014215-FEC3-525C-2D43-50367433024A}"/>
              </a:ext>
            </a:extLst>
          </p:cNvPr>
          <p:cNvPicPr>
            <a:picLocks noChangeAspect="1"/>
          </p:cNvPicPr>
          <p:nvPr/>
        </p:nvPicPr>
        <p:blipFill>
          <a:blip r:embed="rId5"/>
          <a:stretch>
            <a:fillRect/>
          </a:stretch>
        </p:blipFill>
        <p:spPr>
          <a:xfrm>
            <a:off x="1390709" y="3359873"/>
            <a:ext cx="3490467" cy="2303708"/>
          </a:xfrm>
          <a:prstGeom prst="rect">
            <a:avLst/>
          </a:prstGeom>
        </p:spPr>
      </p:pic>
      <p:sp>
        <p:nvSpPr>
          <p:cNvPr id="21" name="Rectangle 6">
            <a:extLst>
              <a:ext uri="{FF2B5EF4-FFF2-40B4-BE49-F238E27FC236}">
                <a16:creationId xmlns:a16="http://schemas.microsoft.com/office/drawing/2014/main" id="{8883AD5B-BA1D-4FA6-8AD8-955000251D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51126" y="5841296"/>
            <a:ext cx="1367625"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13174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EE6A977-DEF5-6071-5695-688523198C47}"/>
              </a:ext>
            </a:extLst>
          </p:cNvPr>
          <p:cNvSpPr txBox="1">
            <a:spLocks/>
          </p:cNvSpPr>
          <p:nvPr/>
        </p:nvSpPr>
        <p:spPr>
          <a:xfrm>
            <a:off x="215153" y="1001486"/>
            <a:ext cx="6191090" cy="548095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br>
              <a:rPr lang="en-GB" sz="1800" dirty="0">
                <a:effectLst/>
                <a:latin typeface="Aptos" panose="020B0004020202020204" pitchFamily="34" charset="0"/>
                <a:ea typeface="Yu Gothic" panose="020B0400000000000000" pitchFamily="34" charset="-128"/>
                <a:cs typeface="Arial" panose="020B0604020202020204" pitchFamily="34" charset="0"/>
              </a:rPr>
            </a:br>
            <a:r>
              <a:rPr lang="en-GB" sz="1800" dirty="0">
                <a:effectLst/>
                <a:latin typeface="Aptos" panose="020B0004020202020204" pitchFamily="34" charset="0"/>
                <a:ea typeface="Yu Gothic" panose="020B0400000000000000" pitchFamily="34" charset="-128"/>
                <a:cs typeface="Arial" panose="020B0604020202020204" pitchFamily="34" charset="0"/>
              </a:rPr>
              <a:t>There is an over-reliance on debt instruments </a:t>
            </a:r>
            <a:r>
              <a:rPr lang="en-GB" sz="1800" kern="100" dirty="0">
                <a:effectLst/>
                <a:latin typeface="Aptos" panose="020B0004020202020204" pitchFamily="34" charset="0"/>
                <a:ea typeface="Times New Roman" panose="02020603050405020304" pitchFamily="18" charset="0"/>
                <a:cs typeface="Times New Roman" panose="02020603050405020304" pitchFamily="18" charset="0"/>
              </a:rPr>
              <a:t>– including loans, guarantees and sovereign bonds –</a:t>
            </a:r>
            <a:r>
              <a:rPr lang="en-GB" sz="1800" dirty="0">
                <a:effectLst/>
                <a:latin typeface="Aptos" panose="020B0004020202020204" pitchFamily="34" charset="0"/>
                <a:ea typeface="Yu Gothic" panose="020B0400000000000000" pitchFamily="34" charset="-128"/>
                <a:cs typeface="Arial" panose="020B0604020202020204" pitchFamily="34" charset="0"/>
              </a:rPr>
              <a:t> to finance the transition.</a:t>
            </a:r>
            <a:br>
              <a:rPr lang="en-GB" sz="1800" dirty="0">
                <a:effectLst/>
                <a:latin typeface="Aptos" panose="020B0004020202020204" pitchFamily="34" charset="0"/>
                <a:ea typeface="Yu Gothic" panose="020B0400000000000000" pitchFamily="34" charset="-128"/>
                <a:cs typeface="Arial" panose="020B0604020202020204" pitchFamily="34" charset="0"/>
              </a:rPr>
            </a:br>
            <a:br>
              <a:rPr lang="en-GB" sz="1800" dirty="0">
                <a:effectLst/>
                <a:latin typeface="Aptos" panose="020B0004020202020204" pitchFamily="34" charset="0"/>
                <a:ea typeface="Yu Gothic" panose="020B0400000000000000" pitchFamily="34" charset="-128"/>
                <a:cs typeface="Arial" panose="020B0604020202020204" pitchFamily="34" charset="0"/>
              </a:rPr>
            </a:br>
            <a:r>
              <a:rPr lang="en-GB" sz="1800" kern="100" dirty="0">
                <a:effectLst/>
                <a:latin typeface="Aptos" panose="020B0004020202020204" pitchFamily="34" charset="0"/>
                <a:ea typeface="Yu Gothic" panose="020B0400000000000000" pitchFamily="34" charset="-128"/>
                <a:cs typeface="Arial" panose="020B0604020202020204" pitchFamily="34" charset="0"/>
              </a:rPr>
              <a:t>Grants and technical assistance make up a small proportion of the total commitments and most IPG finance will be delivered in the form of loans, concessional or market-based, or guarantees through bilateral, multilateral or blended finance sources.</a:t>
            </a:r>
            <a:br>
              <a:rPr lang="en-GB" sz="1800" kern="100" dirty="0">
                <a:latin typeface="Aptos" panose="020B0004020202020204" pitchFamily="34" charset="0"/>
                <a:ea typeface="Yu Gothic" panose="020B0400000000000000" pitchFamily="34" charset="-128"/>
                <a:cs typeface="Arial" panose="020B0604020202020204" pitchFamily="34" charset="0"/>
              </a:rPr>
            </a:br>
            <a:br>
              <a:rPr lang="en-GB" sz="1800" kern="100" dirty="0">
                <a:latin typeface="Aptos" panose="020B0004020202020204" pitchFamily="34" charset="0"/>
                <a:ea typeface="Yu Gothic" panose="020B0400000000000000" pitchFamily="34" charset="-128"/>
                <a:cs typeface="Arial" panose="020B0604020202020204" pitchFamily="34" charset="0"/>
              </a:rPr>
            </a:br>
            <a:r>
              <a:rPr lang="en-GB" sz="1800" kern="100" dirty="0">
                <a:effectLst/>
                <a:latin typeface="Aptos" panose="020B0004020202020204" pitchFamily="34" charset="0"/>
                <a:ea typeface="Times New Roman" panose="02020603050405020304" pitchFamily="18" charset="0"/>
                <a:cs typeface="Times New Roman" panose="02020603050405020304" pitchFamily="18" charset="0"/>
              </a:rPr>
              <a:t>Concessional and non-concessional loans, mainly to the private sector via development finance institutions (DFIs), amount to 53 percent and 25 percent respectively, accompanied by commercial loans, and guarantees, all of which have significant debt implications. </a:t>
            </a:r>
            <a:br>
              <a:rPr lang="en-GB" sz="1800" kern="100" dirty="0">
                <a:effectLst/>
                <a:latin typeface="Aptos" panose="020B0004020202020204" pitchFamily="34" charset="0"/>
                <a:ea typeface="Times New Roman" panose="02020603050405020304" pitchFamily="18" charset="0"/>
                <a:cs typeface="Times New Roman" panose="02020603050405020304" pitchFamily="18" charset="0"/>
              </a:rPr>
            </a:br>
            <a:endParaRPr lang="en-GB" sz="1800" kern="100" dirty="0">
              <a:effectLst/>
              <a:latin typeface="Aptos" panose="020B0004020202020204" pitchFamily="34" charset="0"/>
              <a:ea typeface="Times New Roman" panose="02020603050405020304" pitchFamily="18" charset="0"/>
              <a:cs typeface="Times New Roman" panose="02020603050405020304" pitchFamily="18" charset="0"/>
            </a:endParaRPr>
          </a:p>
          <a:p>
            <a:pPr marL="0" indent="0">
              <a:buNone/>
            </a:pPr>
            <a:r>
              <a:rPr lang="en-GB" sz="1800" kern="100" dirty="0">
                <a:effectLst/>
                <a:latin typeface="Aptos" panose="020B0004020202020204" pitchFamily="34" charset="0"/>
                <a:ea typeface="Times New Roman" panose="02020603050405020304" pitchFamily="18" charset="0"/>
                <a:cs typeface="Times New Roman" panose="02020603050405020304" pitchFamily="18" charset="0"/>
              </a:rPr>
              <a:t>Guarantees and loans to private sector can sit as contingent liabilities on sovereign books.</a:t>
            </a:r>
            <a:endParaRPr lang="en-GB" sz="1800" kern="100" dirty="0">
              <a:latin typeface="Garamond" panose="02020404030301010803" pitchFamily="18" charset="0"/>
              <a:ea typeface="Aptos" panose="020B0004020202020204" pitchFamily="34" charset="0"/>
              <a:cs typeface="Arial" panose="020B0604020202020204" pitchFamily="34" charset="0"/>
            </a:endParaRPr>
          </a:p>
        </p:txBody>
      </p:sp>
      <p:graphicFrame>
        <p:nvGraphicFramePr>
          <p:cNvPr id="7" name="Chart 6">
            <a:extLst>
              <a:ext uri="{FF2B5EF4-FFF2-40B4-BE49-F238E27FC236}">
                <a16:creationId xmlns:a16="http://schemas.microsoft.com/office/drawing/2014/main" id="{88671DE2-E32E-D745-1161-47D6A864B6BF}"/>
              </a:ext>
              <a:ext uri="{147F2762-F138-4A5C-976F-8EAC2B608ADB}">
                <a16:predDERef xmlns:a16="http://schemas.microsoft.com/office/drawing/2014/main" pred="{0D7324D2-3DC7-E1A6-47E7-788785FAAB3B}"/>
              </a:ext>
            </a:extLst>
          </p:cNvPr>
          <p:cNvGraphicFramePr>
            <a:graphicFrameLocks/>
          </p:cNvGraphicFramePr>
          <p:nvPr>
            <p:extLst>
              <p:ext uri="{D42A27DB-BD31-4B8C-83A1-F6EECF244321}">
                <p14:modId xmlns:p14="http://schemas.microsoft.com/office/powerpoint/2010/main" val="1162144762"/>
              </p:ext>
            </p:extLst>
          </p:nvPr>
        </p:nvGraphicFramePr>
        <p:xfrm>
          <a:off x="6580414" y="194640"/>
          <a:ext cx="5834743" cy="603198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F98B8C94-D758-5B63-CD06-B93A6C90C250}"/>
              </a:ext>
            </a:extLst>
          </p:cNvPr>
          <p:cNvSpPr txBox="1"/>
          <p:nvPr/>
        </p:nvSpPr>
        <p:spPr>
          <a:xfrm>
            <a:off x="7081157" y="6504057"/>
            <a:ext cx="4816931" cy="230832"/>
          </a:xfrm>
          <a:prstGeom prst="rect">
            <a:avLst/>
          </a:prstGeom>
          <a:noFill/>
        </p:spPr>
        <p:txBody>
          <a:bodyPr wrap="square" rtlCol="0">
            <a:spAutoFit/>
          </a:bodyPr>
          <a:lstStyle/>
          <a:p>
            <a:pPr algn="r">
              <a:lnSpc>
                <a:spcPct val="90000"/>
              </a:lnSpc>
            </a:pPr>
            <a:r>
              <a:rPr lang="en-GB" sz="1000" i="1" dirty="0">
                <a:latin typeface="Aptos" panose="020B0004020202020204" pitchFamily="34" charset="0"/>
                <a:ea typeface="Tahoma" panose="020B0604030504040204" pitchFamily="34" charset="0"/>
                <a:cs typeface="Tahoma" panose="020B0604030504040204" pitchFamily="34" charset="0"/>
              </a:rPr>
              <a:t>Source: JETP Project  Preliminary Data Snapshot</a:t>
            </a:r>
            <a:endParaRPr lang="en-GB" sz="1000" i="1" dirty="0">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7D52FF14-8446-C9AC-7971-B03E54206FA6}"/>
              </a:ext>
            </a:extLst>
          </p:cNvPr>
          <p:cNvSpPr txBox="1"/>
          <p:nvPr/>
        </p:nvSpPr>
        <p:spPr>
          <a:xfrm>
            <a:off x="299765" y="201385"/>
            <a:ext cx="5311822" cy="702129"/>
          </a:xfrm>
          <a:prstGeom prst="rect">
            <a:avLst/>
          </a:prstGeom>
        </p:spPr>
        <p:txBody>
          <a:bodyPr vert="horz" lIns="91440" tIns="45720" rIns="91440" bIns="45720" rtlCol="0" anchor="ctr">
            <a:normAutofit/>
          </a:bodyPr>
          <a:lstStyle/>
          <a:p>
            <a:pPr>
              <a:spcBef>
                <a:spcPct val="0"/>
              </a:spcBef>
              <a:spcAft>
                <a:spcPts val="600"/>
              </a:spcAft>
            </a:pPr>
            <a:r>
              <a:rPr lang="en-US" sz="2000" b="1" cap="all" spc="600" dirty="0">
                <a:solidFill>
                  <a:schemeClr val="tx1">
                    <a:lumMod val="85000"/>
                    <a:lumOff val="15000"/>
                  </a:schemeClr>
                </a:solidFill>
                <a:latin typeface="Aptos" panose="020B0004020202020204" pitchFamily="34" charset="0"/>
                <a:ea typeface="Batang" panose="02030600000101010101" pitchFamily="18" charset="-127"/>
                <a:cs typeface="+mj-cs"/>
              </a:rPr>
              <a:t>2. </a:t>
            </a:r>
            <a:r>
              <a:rPr lang="en-US" sz="2000" b="1" cap="all" dirty="0">
                <a:solidFill>
                  <a:schemeClr val="tx1">
                    <a:lumMod val="85000"/>
                    <a:lumOff val="15000"/>
                  </a:schemeClr>
                </a:solidFill>
                <a:latin typeface="Aptos" panose="020B0004020202020204" pitchFamily="34" charset="0"/>
                <a:ea typeface="Batang" panose="02030600000101010101" pitchFamily="18" charset="-127"/>
                <a:cs typeface="+mj-cs"/>
              </a:rPr>
              <a:t>DEBT CREATING FINANCE</a:t>
            </a:r>
          </a:p>
        </p:txBody>
      </p:sp>
    </p:spTree>
    <p:extLst>
      <p:ext uri="{BB962C8B-B14F-4D97-AF65-F5344CB8AC3E}">
        <p14:creationId xmlns:p14="http://schemas.microsoft.com/office/powerpoint/2010/main" val="3016467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EE6A977-DEF5-6071-5695-688523198C47}"/>
              </a:ext>
            </a:extLst>
          </p:cNvPr>
          <p:cNvSpPr txBox="1">
            <a:spLocks/>
          </p:cNvSpPr>
          <p:nvPr/>
        </p:nvSpPr>
        <p:spPr>
          <a:xfrm>
            <a:off x="5660571" y="152399"/>
            <a:ext cx="6362701" cy="649877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kern="100" dirty="0">
                <a:effectLst/>
                <a:latin typeface="Aptos" panose="020B0004020202020204" pitchFamily="34" charset="0"/>
                <a:ea typeface="Times New Roman" panose="02020603050405020304" pitchFamily="18" charset="0"/>
                <a:cs typeface="Times New Roman" panose="02020603050405020304" pitchFamily="18" charset="0"/>
              </a:rPr>
              <a:t>A key feature of the JETP country platform is its focus on mobilising private sector finance with a significant bulk of official financing geared towards catalysing commercial sources of financing using instruments, such as guarantees and loans to the private sector from development finance institutions (DFIs).</a:t>
            </a:r>
            <a:br>
              <a:rPr lang="en-GB" sz="1800" kern="100" dirty="0">
                <a:effectLst/>
                <a:latin typeface="Aptos" panose="020B0004020202020204" pitchFamily="34" charset="0"/>
                <a:ea typeface="Times New Roman" panose="02020603050405020304" pitchFamily="18" charset="0"/>
                <a:cs typeface="Times New Roman" panose="02020603050405020304" pitchFamily="18" charset="0"/>
              </a:rPr>
            </a:br>
            <a:br>
              <a:rPr lang="en-GB" sz="1800" dirty="0">
                <a:effectLst/>
                <a:latin typeface="Garamond" panose="02020404030301010803" pitchFamily="18" charset="0"/>
                <a:ea typeface="Aptos" panose="020B0004020202020204" pitchFamily="34" charset="0"/>
                <a:cs typeface="Arial" panose="020B0604020202020204" pitchFamily="34" charset="0"/>
              </a:rPr>
            </a:br>
            <a:r>
              <a:rPr lang="en-GB" sz="1800" dirty="0">
                <a:effectLst/>
                <a:latin typeface="Aptos" panose="020B0004020202020204" pitchFamily="34" charset="0"/>
                <a:ea typeface="Yu Gothic" panose="020B0400000000000000" pitchFamily="34" charset="-128"/>
                <a:cs typeface="Arial" panose="020B0604020202020204" pitchFamily="34" charset="0"/>
              </a:rPr>
              <a:t>This means financing for grants and technical assistance,  blended finance and policy-based lending aimed at: </a:t>
            </a:r>
            <a:br>
              <a:rPr lang="en-GB" sz="1800" dirty="0">
                <a:effectLst/>
                <a:latin typeface="Garamond" panose="02020404030301010803" pitchFamily="18" charset="0"/>
                <a:ea typeface="Aptos" panose="020B0004020202020204" pitchFamily="34" charset="0"/>
                <a:cs typeface="Arial" panose="020B0604020202020204" pitchFamily="34" charset="0"/>
              </a:rPr>
            </a:br>
            <a:br>
              <a:rPr lang="en-GB" sz="1800" dirty="0">
                <a:effectLst/>
                <a:latin typeface="Garamond" panose="02020404030301010803" pitchFamily="18" charset="0"/>
                <a:ea typeface="Aptos" panose="020B0004020202020204" pitchFamily="34" charset="0"/>
                <a:cs typeface="Arial" panose="020B0604020202020204" pitchFamily="34" charset="0"/>
              </a:rPr>
            </a:br>
            <a:r>
              <a:rPr lang="en-GB" sz="1800" dirty="0">
                <a:effectLst/>
                <a:latin typeface="Aptos" panose="020B0004020202020204" pitchFamily="34" charset="0"/>
                <a:ea typeface="Yu Gothic" panose="020B0400000000000000" pitchFamily="34" charset="-128"/>
                <a:cs typeface="Arial" panose="020B0604020202020204" pitchFamily="34" charset="0"/>
              </a:rPr>
              <a:t>(a) creating </a:t>
            </a:r>
            <a:r>
              <a:rPr lang="en-GB" sz="1800" b="1" dirty="0">
                <a:effectLst/>
                <a:latin typeface="Aptos" panose="020B0004020202020204" pitchFamily="34" charset="0"/>
                <a:ea typeface="Yu Gothic" panose="020B0400000000000000" pitchFamily="34" charset="-128"/>
                <a:cs typeface="Arial" panose="020B0604020202020204" pitchFamily="34" charset="0"/>
              </a:rPr>
              <a:t>enabling environments </a:t>
            </a:r>
            <a:r>
              <a:rPr lang="en-GB" sz="1800" dirty="0">
                <a:effectLst/>
                <a:latin typeface="Aptos" panose="020B0004020202020204" pitchFamily="34" charset="0"/>
                <a:ea typeface="Yu Gothic" panose="020B0400000000000000" pitchFamily="34" charset="-128"/>
                <a:cs typeface="Arial" panose="020B0604020202020204" pitchFamily="34" charset="0"/>
              </a:rPr>
              <a:t>for mobilising private capital, including regulatory reforms; and </a:t>
            </a:r>
            <a:br>
              <a:rPr lang="en-GB" sz="1800" dirty="0">
                <a:effectLst/>
                <a:latin typeface="Garamond" panose="02020404030301010803" pitchFamily="18" charset="0"/>
                <a:ea typeface="Aptos" panose="020B0004020202020204" pitchFamily="34" charset="0"/>
                <a:cs typeface="Arial" panose="020B0604020202020204" pitchFamily="34" charset="0"/>
              </a:rPr>
            </a:br>
            <a:br>
              <a:rPr lang="en-GB" sz="1800" dirty="0">
                <a:effectLst/>
                <a:latin typeface="Garamond" panose="02020404030301010803" pitchFamily="18" charset="0"/>
                <a:ea typeface="Aptos" panose="020B0004020202020204" pitchFamily="34" charset="0"/>
                <a:cs typeface="Arial" panose="020B0604020202020204" pitchFamily="34" charset="0"/>
              </a:rPr>
            </a:br>
            <a:r>
              <a:rPr lang="en-GB" sz="1800" dirty="0">
                <a:effectLst/>
                <a:latin typeface="Aptos" panose="020B0004020202020204" pitchFamily="34" charset="0"/>
                <a:ea typeface="Yu Gothic" panose="020B0400000000000000" pitchFamily="34" charset="-128"/>
                <a:cs typeface="Arial" panose="020B0604020202020204" pitchFamily="34" charset="0"/>
              </a:rPr>
              <a:t>(b) creating </a:t>
            </a:r>
            <a:r>
              <a:rPr lang="en-GB" sz="1800" b="1" dirty="0">
                <a:effectLst/>
                <a:latin typeface="Aptos" panose="020B0004020202020204" pitchFamily="34" charset="0"/>
                <a:ea typeface="Yu Gothic" panose="020B0400000000000000" pitchFamily="34" charset="-128"/>
                <a:cs typeface="Arial" panose="020B0604020202020204" pitchFamily="34" charset="0"/>
              </a:rPr>
              <a:t>‘bankable’ pipelines of investable projects </a:t>
            </a:r>
            <a:r>
              <a:rPr lang="en-GB" sz="1800" dirty="0">
                <a:effectLst/>
                <a:latin typeface="Aptos" panose="020B0004020202020204" pitchFamily="34" charset="0"/>
                <a:ea typeface="Yu Gothic" panose="020B0400000000000000" pitchFamily="34" charset="-128"/>
                <a:cs typeface="Arial" panose="020B0604020202020204" pitchFamily="34" charset="0"/>
              </a:rPr>
              <a:t>for energy transition through financial incentives, such as guarantees via credit enhancement facilities.</a:t>
            </a:r>
            <a:br>
              <a:rPr lang="en-GB" sz="1800" dirty="0">
                <a:effectLst/>
                <a:latin typeface="Aptos" panose="020B0004020202020204" pitchFamily="34" charset="0"/>
                <a:ea typeface="Yu Gothic" panose="020B0400000000000000" pitchFamily="34" charset="-128"/>
                <a:cs typeface="Arial" panose="020B0604020202020204" pitchFamily="34" charset="0"/>
              </a:rPr>
            </a:br>
            <a:br>
              <a:rPr lang="en-GB" sz="1800" dirty="0">
                <a:effectLst/>
                <a:latin typeface="Aptos" panose="020B0004020202020204" pitchFamily="34" charset="0"/>
                <a:ea typeface="Yu Gothic" panose="020B0400000000000000" pitchFamily="34" charset="-128"/>
                <a:cs typeface="Arial" panose="020B0604020202020204" pitchFamily="34" charset="0"/>
              </a:rPr>
            </a:br>
            <a:br>
              <a:rPr lang="en-GB" sz="1800" dirty="0">
                <a:effectLst/>
                <a:latin typeface="Aptos" panose="020B0004020202020204" pitchFamily="34" charset="0"/>
                <a:ea typeface="Yu Gothic" panose="020B0400000000000000" pitchFamily="34" charset="-128"/>
                <a:cs typeface="Arial" panose="020B0604020202020204" pitchFamily="34" charset="0"/>
              </a:rPr>
            </a:br>
            <a:r>
              <a:rPr lang="en-GB" sz="1800" dirty="0">
                <a:effectLst/>
                <a:latin typeface="Aptos" panose="020B0004020202020204" pitchFamily="34" charset="0"/>
                <a:ea typeface="Times New Roman" panose="02020603050405020304" pitchFamily="18" charset="0"/>
                <a:cs typeface="Times New Roman" panose="02020603050405020304" pitchFamily="18" charset="0"/>
              </a:rPr>
              <a:t>Participating countries are undertaking measures to enhance their ability to raise debt financing through the capital markets through regulatory and policy reforms to create ‘enabling environments’ for private sector capital.</a:t>
            </a:r>
            <a:br>
              <a:rPr lang="en-GB" sz="1800" dirty="0">
                <a:effectLst/>
                <a:latin typeface="Aptos" panose="020B0004020202020204" pitchFamily="34" charset="0"/>
                <a:ea typeface="Times New Roman" panose="02020603050405020304" pitchFamily="18" charset="0"/>
                <a:cs typeface="Times New Roman" panose="02020603050405020304" pitchFamily="18" charset="0"/>
              </a:rPr>
            </a:br>
            <a:br>
              <a:rPr lang="en-GB" sz="1800" kern="100" dirty="0">
                <a:effectLst/>
                <a:latin typeface="Aptos" panose="020B0004020202020204" pitchFamily="34" charset="0"/>
                <a:ea typeface="Yu Gothic" panose="020B0400000000000000" pitchFamily="34" charset="-128"/>
                <a:cs typeface="Arial" panose="020B0604020202020204" pitchFamily="34" charset="0"/>
              </a:rPr>
            </a:br>
            <a:br>
              <a:rPr lang="en-GB" sz="1800" kern="100" dirty="0">
                <a:effectLst/>
                <a:latin typeface="Aptos" panose="020B0004020202020204" pitchFamily="34" charset="0"/>
                <a:ea typeface="Yu Gothic" panose="020B0400000000000000" pitchFamily="34" charset="-128"/>
                <a:cs typeface="Arial" panose="020B0604020202020204" pitchFamily="34" charset="0"/>
              </a:rPr>
            </a:br>
            <a:r>
              <a:rPr lang="en-GB" sz="1800" kern="100" dirty="0">
                <a:effectLst/>
                <a:latin typeface="Aptos" panose="020B0004020202020204" pitchFamily="34" charset="0"/>
                <a:ea typeface="Yu Gothic" panose="020B0400000000000000" pitchFamily="34" charset="-128"/>
                <a:cs typeface="Arial" panose="020B0604020202020204" pitchFamily="34" charset="0"/>
              </a:rPr>
              <a:t>This includes </a:t>
            </a:r>
            <a:r>
              <a:rPr lang="en-GB" sz="1800" kern="100" dirty="0">
                <a:latin typeface="Aptos" panose="020B0004020202020204" pitchFamily="34" charset="0"/>
                <a:ea typeface="Yu Gothic" panose="020B0400000000000000" pitchFamily="34" charset="-128"/>
                <a:cs typeface="Arial" panose="020B0604020202020204" pitchFamily="34" charset="0"/>
              </a:rPr>
              <a:t>development </a:t>
            </a:r>
            <a:r>
              <a:rPr lang="en-GB" sz="1800" kern="100" dirty="0">
                <a:effectLst/>
                <a:latin typeface="Aptos" panose="020B0004020202020204" pitchFamily="34" charset="0"/>
                <a:ea typeface="Yu Gothic" panose="020B0400000000000000" pitchFamily="34" charset="-128"/>
                <a:cs typeface="Arial" panose="020B0604020202020204" pitchFamily="34" charset="0"/>
              </a:rPr>
              <a:t>of carbon exchanges, financial sector reforms (to develop markets for sustainable investments), development of derivative financial instruments and credit enhancement facilities as well as liberalisation of capital markets to enable greater financialisation of the energy sector.</a:t>
            </a:r>
            <a:endParaRPr lang="en-GB" sz="1800" kern="100" dirty="0">
              <a:latin typeface="Garamond" panose="02020404030301010803" pitchFamily="18" charset="0"/>
              <a:ea typeface="Aptos" panose="020B00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3325176-AB02-32AC-AD4C-376EA30F8A80}"/>
              </a:ext>
            </a:extLst>
          </p:cNvPr>
          <p:cNvSpPr txBox="1"/>
          <p:nvPr/>
        </p:nvSpPr>
        <p:spPr>
          <a:xfrm>
            <a:off x="610008" y="179614"/>
            <a:ext cx="4476464" cy="1216024"/>
          </a:xfrm>
          <a:prstGeom prst="rect">
            <a:avLst/>
          </a:prstGeom>
        </p:spPr>
        <p:txBody>
          <a:bodyPr vert="horz" lIns="91440" tIns="45720" rIns="91440" bIns="45720" rtlCol="0" anchor="ctr">
            <a:normAutofit/>
          </a:bodyPr>
          <a:lstStyle/>
          <a:p>
            <a:pPr algn="ctr">
              <a:spcBef>
                <a:spcPct val="0"/>
              </a:spcBef>
              <a:spcAft>
                <a:spcPts val="600"/>
              </a:spcAft>
            </a:pPr>
            <a:r>
              <a:rPr lang="en-US" sz="2000" b="1" cap="all" dirty="0">
                <a:solidFill>
                  <a:schemeClr val="tx1">
                    <a:lumMod val="85000"/>
                    <a:lumOff val="15000"/>
                  </a:schemeClr>
                </a:solidFill>
                <a:latin typeface="Aptos" panose="020B0004020202020204" pitchFamily="34" charset="0"/>
                <a:ea typeface="Batang" panose="02030600000101010101" pitchFamily="18" charset="-127"/>
                <a:cs typeface="+mj-cs"/>
              </a:rPr>
              <a:t>3. Debt and derisking approach</a:t>
            </a:r>
          </a:p>
        </p:txBody>
      </p:sp>
      <p:grpSp>
        <p:nvGrpSpPr>
          <p:cNvPr id="2" name="Group 1">
            <a:extLst>
              <a:ext uri="{FF2B5EF4-FFF2-40B4-BE49-F238E27FC236}">
                <a16:creationId xmlns:a16="http://schemas.microsoft.com/office/drawing/2014/main" id="{111B4306-95D3-E58F-F339-2EF58A8C8EBB}"/>
              </a:ext>
            </a:extLst>
          </p:cNvPr>
          <p:cNvGrpSpPr/>
          <p:nvPr/>
        </p:nvGrpSpPr>
        <p:grpSpPr>
          <a:xfrm>
            <a:off x="117375" y="1326881"/>
            <a:ext cx="5428895" cy="4039775"/>
            <a:chOff x="6812090" y="934997"/>
            <a:chExt cx="5425560" cy="3850494"/>
          </a:xfrm>
        </p:grpSpPr>
        <p:sp>
          <p:nvSpPr>
            <p:cNvPr id="5" name="TextBox 4">
              <a:extLst>
                <a:ext uri="{FF2B5EF4-FFF2-40B4-BE49-F238E27FC236}">
                  <a16:creationId xmlns:a16="http://schemas.microsoft.com/office/drawing/2014/main" id="{3E7B98FA-45A1-A1E4-B968-2CCB1EF0CF36}"/>
                </a:ext>
              </a:extLst>
            </p:cNvPr>
            <p:cNvSpPr txBox="1"/>
            <p:nvPr/>
          </p:nvSpPr>
          <p:spPr>
            <a:xfrm>
              <a:off x="9181652" y="4554659"/>
              <a:ext cx="3010348" cy="230832"/>
            </a:xfrm>
            <a:prstGeom prst="rect">
              <a:avLst/>
            </a:prstGeom>
            <a:noFill/>
          </p:spPr>
          <p:txBody>
            <a:bodyPr wrap="square" rtlCol="0">
              <a:spAutoFit/>
            </a:bodyPr>
            <a:lstStyle/>
            <a:p>
              <a:pPr algn="r">
                <a:lnSpc>
                  <a:spcPct val="90000"/>
                </a:lnSpc>
              </a:pPr>
              <a:r>
                <a:rPr lang="en-GB" sz="1000" i="1" dirty="0">
                  <a:latin typeface="Aptos" panose="020B0004020202020204" pitchFamily="34" charset="0"/>
                  <a:ea typeface="Tahoma" panose="020B0604030504040204" pitchFamily="34" charset="0"/>
                  <a:cs typeface="Tahoma" panose="020B0604030504040204" pitchFamily="34" charset="0"/>
                </a:rPr>
                <a:t>Photo by </a:t>
              </a:r>
              <a:r>
                <a:rPr kumimoji="0" lang="en-US" altLang="en-US" sz="1000" b="0" i="0" u="none" strike="noStrike" cap="none" normalizeH="0" baseline="0" dirty="0" err="1">
                  <a:ln>
                    <a:noFill/>
                  </a:ln>
                  <a:solidFill>
                    <a:schemeClr val="tx1"/>
                  </a:solidFill>
                  <a:effectLst/>
                  <a:latin typeface="Aptos" panose="020B0004020202020204" pitchFamily="34" charset="0"/>
                  <a:hlinkClick r:id="rId2"/>
                </a:rPr>
                <a:t>Towfiqu</a:t>
              </a:r>
              <a:r>
                <a:rPr kumimoji="0" lang="en-US" altLang="en-US" sz="1000" b="0" i="0" u="none" strike="noStrike" cap="none" normalizeH="0" baseline="0" dirty="0">
                  <a:ln>
                    <a:noFill/>
                  </a:ln>
                  <a:solidFill>
                    <a:schemeClr val="tx1"/>
                  </a:solidFill>
                  <a:effectLst/>
                  <a:latin typeface="Aptos" panose="020B0004020202020204" pitchFamily="34" charset="0"/>
                  <a:hlinkClick r:id="rId2"/>
                </a:rPr>
                <a:t> </a:t>
              </a:r>
              <a:r>
                <a:rPr kumimoji="0" lang="en-US" altLang="en-US" sz="1000" b="0" i="0" u="none" strike="noStrike" cap="none" normalizeH="0" baseline="0" dirty="0" err="1">
                  <a:ln>
                    <a:noFill/>
                  </a:ln>
                  <a:solidFill>
                    <a:schemeClr val="tx1"/>
                  </a:solidFill>
                  <a:effectLst/>
                  <a:latin typeface="Aptos" panose="020B0004020202020204" pitchFamily="34" charset="0"/>
                  <a:hlinkClick r:id="rId2"/>
                </a:rPr>
                <a:t>barbhuiya</a:t>
              </a:r>
              <a:r>
                <a:rPr lang="en-US" altLang="en-US" sz="1000" dirty="0">
                  <a:latin typeface="Aptos" panose="020B0004020202020204" pitchFamily="34" charset="0"/>
                </a:rPr>
                <a:t> </a:t>
              </a:r>
              <a:r>
                <a:rPr lang="en-GB" sz="1000" i="1" dirty="0">
                  <a:latin typeface="Aptos" panose="020B0004020202020204" pitchFamily="34" charset="0"/>
                  <a:ea typeface="Tahoma" panose="020B0604030504040204" pitchFamily="34" charset="0"/>
                  <a:cs typeface="Tahoma" panose="020B0604030504040204" pitchFamily="34" charset="0"/>
                </a:rPr>
                <a:t>on </a:t>
              </a:r>
              <a:r>
                <a:rPr lang="en-GB" sz="1000" i="1" dirty="0" err="1">
                  <a:latin typeface="Aptos" panose="020B0004020202020204" pitchFamily="34" charset="0"/>
                  <a:ea typeface="Tahoma" panose="020B0604030504040204" pitchFamily="34" charset="0"/>
                  <a:cs typeface="Tahoma" panose="020B0604030504040204" pitchFamily="34" charset="0"/>
                </a:rPr>
                <a:t>Unsplash</a:t>
              </a:r>
              <a:r>
                <a:rPr lang="en-GB" sz="1000" i="1" dirty="0">
                  <a:latin typeface="Aptos" panose="020B0004020202020204" pitchFamily="34" charset="0"/>
                  <a:ea typeface="Tahoma" panose="020B0604030504040204" pitchFamily="34" charset="0"/>
                  <a:cs typeface="Tahoma" panose="020B0604030504040204" pitchFamily="34" charset="0"/>
                </a:rPr>
                <a:t>  </a:t>
              </a:r>
            </a:p>
          </p:txBody>
        </p:sp>
        <p:pic>
          <p:nvPicPr>
            <p:cNvPr id="7" name="Picture 6" descr="A jar full of coins with a plant growing out of it&#10;&#10;Description automatically generated">
              <a:extLst>
                <a:ext uri="{FF2B5EF4-FFF2-40B4-BE49-F238E27FC236}">
                  <a16:creationId xmlns:a16="http://schemas.microsoft.com/office/drawing/2014/main" id="{B119552D-B8DE-746C-3680-78D6FBC895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2090" y="934997"/>
              <a:ext cx="5425560" cy="3619661"/>
            </a:xfrm>
            <a:prstGeom prst="rect">
              <a:avLst/>
            </a:prstGeom>
          </p:spPr>
        </p:pic>
      </p:grpSp>
    </p:spTree>
    <p:extLst>
      <p:ext uri="{BB962C8B-B14F-4D97-AF65-F5344CB8AC3E}">
        <p14:creationId xmlns:p14="http://schemas.microsoft.com/office/powerpoint/2010/main" val="2718119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AAD2046-F0D7-3973-0AA7-A2DFA483DF74}"/>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15" name="Ink 14">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4"/>
              <a:stretch>
                <a:fillRect/>
              </a:stretch>
            </p:blipFill>
            <p:spPr>
              <a:xfrm>
                <a:off x="12481710" y="6333652"/>
                <a:ext cx="18000" cy="18000"/>
              </a:xfrm>
              <a:prstGeom prst="rect">
                <a:avLst/>
              </a:prstGeom>
            </p:spPr>
          </p:pic>
        </mc:Fallback>
      </mc:AlternateContent>
      <p:sp useBgFill="1">
        <p:nvSpPr>
          <p:cNvPr id="17" name="Rectangle 16">
            <a:extLst>
              <a:ext uri="{FF2B5EF4-FFF2-40B4-BE49-F238E27FC236}">
                <a16:creationId xmlns:a16="http://schemas.microsoft.com/office/drawing/2014/main" id="{7666DE11-17E1-4DC7-B2B7-6DA2E6A9C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52E493E-0B27-4F3C-AA01-17F0A2564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7042" y="1"/>
            <a:ext cx="7354956"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6FBBAC5-23D4-1E20-1069-A11A4954A525}"/>
              </a:ext>
            </a:extLst>
          </p:cNvPr>
          <p:cNvSpPr txBox="1"/>
          <p:nvPr/>
        </p:nvSpPr>
        <p:spPr>
          <a:xfrm>
            <a:off x="7079248" y="0"/>
            <a:ext cx="4731751" cy="576942"/>
          </a:xfrm>
          <a:prstGeom prst="rect">
            <a:avLst/>
          </a:prstGeom>
        </p:spPr>
        <p:txBody>
          <a:bodyPr vert="horz" lIns="91440" tIns="45720" rIns="91440" bIns="45720" rtlCol="0" anchor="ctr">
            <a:normAutofit/>
          </a:bodyPr>
          <a:lstStyle/>
          <a:p>
            <a:pPr algn="ctr">
              <a:spcBef>
                <a:spcPct val="0"/>
              </a:spcBef>
              <a:spcAft>
                <a:spcPts val="600"/>
              </a:spcAft>
            </a:pPr>
            <a:r>
              <a:rPr lang="en-US" sz="2000" b="1" cap="all" dirty="0">
                <a:solidFill>
                  <a:schemeClr val="tx1">
                    <a:lumMod val="85000"/>
                    <a:lumOff val="15000"/>
                  </a:schemeClr>
                </a:solidFill>
                <a:latin typeface="Aptos" panose="020B0004020202020204" pitchFamily="34" charset="0"/>
                <a:ea typeface="Batang" panose="02030600000101010101" pitchFamily="18" charset="-127"/>
                <a:cs typeface="+mj-cs"/>
              </a:rPr>
              <a:t>4.  ADDITIONALITY OF FINANCE</a:t>
            </a:r>
          </a:p>
        </p:txBody>
      </p:sp>
      <p:pic>
        <p:nvPicPr>
          <p:cNvPr id="8" name="Picture 7" descr="A graphic of a child writing on a book&#10;&#10;AI-generated content may be incorrect.">
            <a:extLst>
              <a:ext uri="{FF2B5EF4-FFF2-40B4-BE49-F238E27FC236}">
                <a16:creationId xmlns:a16="http://schemas.microsoft.com/office/drawing/2014/main" id="{8C40DD50-4F2C-4755-748D-86B10D3C1947}"/>
              </a:ext>
            </a:extLst>
          </p:cNvPr>
          <p:cNvPicPr>
            <a:picLocks noChangeAspect="1"/>
          </p:cNvPicPr>
          <p:nvPr/>
        </p:nvPicPr>
        <p:blipFill>
          <a:blip r:embed="rId5"/>
          <a:srcRect l="4058" r="1" b="1"/>
          <a:stretch>
            <a:fillRect/>
          </a:stretch>
        </p:blipFill>
        <p:spPr>
          <a:xfrm>
            <a:off x="4" y="1"/>
            <a:ext cx="7037119" cy="6857999"/>
          </a:xfrm>
          <a:custGeom>
            <a:avLst/>
            <a:gdLst/>
            <a:ahLst/>
            <a:cxnLst/>
            <a:rect l="l" t="t" r="r" b="b"/>
            <a:pathLst>
              <a:path w="7037119" h="6857999">
                <a:moveTo>
                  <a:pt x="0" y="0"/>
                </a:moveTo>
                <a:lnTo>
                  <a:pt x="6964192" y="0"/>
                </a:lnTo>
                <a:lnTo>
                  <a:pt x="6958160" y="70714"/>
                </a:lnTo>
                <a:cubicBezTo>
                  <a:pt x="6951001" y="105084"/>
                  <a:pt x="6926062" y="125041"/>
                  <a:pt x="6922034" y="154825"/>
                </a:cubicBezTo>
                <a:cubicBezTo>
                  <a:pt x="6888738" y="184083"/>
                  <a:pt x="6875225" y="272154"/>
                  <a:pt x="6864029" y="301580"/>
                </a:cubicBezTo>
                <a:cubicBezTo>
                  <a:pt x="6850541" y="382476"/>
                  <a:pt x="6857766" y="543626"/>
                  <a:pt x="6842156" y="642469"/>
                </a:cubicBezTo>
                <a:cubicBezTo>
                  <a:pt x="6828250" y="715553"/>
                  <a:pt x="6832569" y="729947"/>
                  <a:pt x="6802087" y="818449"/>
                </a:cubicBezTo>
                <a:cubicBezTo>
                  <a:pt x="6828151" y="830541"/>
                  <a:pt x="6801214" y="859084"/>
                  <a:pt x="6798684" y="875396"/>
                </a:cubicBezTo>
                <a:cubicBezTo>
                  <a:pt x="6792414" y="895056"/>
                  <a:pt x="6762852" y="912465"/>
                  <a:pt x="6756983" y="952375"/>
                </a:cubicBezTo>
                <a:lnTo>
                  <a:pt x="6758478" y="972424"/>
                </a:lnTo>
                <a:lnTo>
                  <a:pt x="6752651" y="996407"/>
                </a:lnTo>
                <a:cubicBezTo>
                  <a:pt x="6744201" y="1040546"/>
                  <a:pt x="6736270" y="1086165"/>
                  <a:pt x="6716997" y="1091248"/>
                </a:cubicBezTo>
                <a:cubicBezTo>
                  <a:pt x="6678332" y="1122349"/>
                  <a:pt x="6707411" y="1240829"/>
                  <a:pt x="6657090" y="1307489"/>
                </a:cubicBezTo>
                <a:cubicBezTo>
                  <a:pt x="6621135" y="1444387"/>
                  <a:pt x="6524184" y="1590429"/>
                  <a:pt x="6508075" y="1709568"/>
                </a:cubicBezTo>
                <a:cubicBezTo>
                  <a:pt x="6474780" y="1738828"/>
                  <a:pt x="6473953" y="1782449"/>
                  <a:pt x="6462759" y="1811874"/>
                </a:cubicBezTo>
                <a:cubicBezTo>
                  <a:pt x="6449270" y="1892769"/>
                  <a:pt x="6399402" y="2130120"/>
                  <a:pt x="6383790" y="2228963"/>
                </a:cubicBezTo>
                <a:cubicBezTo>
                  <a:pt x="6369883" y="2302046"/>
                  <a:pt x="6399578" y="2316440"/>
                  <a:pt x="6369096" y="2404942"/>
                </a:cubicBezTo>
                <a:cubicBezTo>
                  <a:pt x="6395161" y="2417035"/>
                  <a:pt x="6368224" y="2445577"/>
                  <a:pt x="6365696" y="2461889"/>
                </a:cubicBezTo>
                <a:cubicBezTo>
                  <a:pt x="6359423" y="2481550"/>
                  <a:pt x="6329861" y="2498958"/>
                  <a:pt x="6323990" y="2538869"/>
                </a:cubicBezTo>
                <a:cubicBezTo>
                  <a:pt x="6317721" y="2603362"/>
                  <a:pt x="6317811" y="2723423"/>
                  <a:pt x="6299971" y="2852842"/>
                </a:cubicBezTo>
                <a:cubicBezTo>
                  <a:pt x="6296888" y="2889820"/>
                  <a:pt x="6314227" y="2924069"/>
                  <a:pt x="6305256" y="2965146"/>
                </a:cubicBezTo>
                <a:lnTo>
                  <a:pt x="6297430" y="3010980"/>
                </a:lnTo>
                <a:lnTo>
                  <a:pt x="6301903" y="3017531"/>
                </a:lnTo>
                <a:lnTo>
                  <a:pt x="6312288" y="3141762"/>
                </a:lnTo>
                <a:cubicBezTo>
                  <a:pt x="6310891" y="3148458"/>
                  <a:pt x="6311653" y="3156601"/>
                  <a:pt x="6317307" y="3167974"/>
                </a:cubicBezTo>
                <a:lnTo>
                  <a:pt x="6319343" y="3170223"/>
                </a:lnTo>
                <a:lnTo>
                  <a:pt x="6388791" y="3425292"/>
                </a:lnTo>
                <a:cubicBezTo>
                  <a:pt x="6411564" y="3519098"/>
                  <a:pt x="6451294" y="3670230"/>
                  <a:pt x="6473625" y="3778499"/>
                </a:cubicBezTo>
                <a:cubicBezTo>
                  <a:pt x="6461715" y="3876413"/>
                  <a:pt x="6479795" y="3911499"/>
                  <a:pt x="6488572" y="4010514"/>
                </a:cubicBezTo>
                <a:cubicBezTo>
                  <a:pt x="6537658" y="4041328"/>
                  <a:pt x="6522549" y="4094791"/>
                  <a:pt x="6542727" y="4142824"/>
                </a:cubicBezTo>
                <a:cubicBezTo>
                  <a:pt x="6562367" y="4174785"/>
                  <a:pt x="6560025" y="4194356"/>
                  <a:pt x="6574700" y="4253089"/>
                </a:cubicBezTo>
                <a:lnTo>
                  <a:pt x="6630782" y="4495230"/>
                </a:lnTo>
                <a:cubicBezTo>
                  <a:pt x="6629041" y="4518096"/>
                  <a:pt x="6642831" y="4583613"/>
                  <a:pt x="6657121" y="4592798"/>
                </a:cubicBezTo>
                <a:cubicBezTo>
                  <a:pt x="6662404" y="4605798"/>
                  <a:pt x="6661388" y="4622935"/>
                  <a:pt x="6675304" y="4625784"/>
                </a:cubicBezTo>
                <a:cubicBezTo>
                  <a:pt x="6692614" y="4632048"/>
                  <a:pt x="6678575" y="4686348"/>
                  <a:pt x="6695194" y="4674587"/>
                </a:cubicBezTo>
                <a:cubicBezTo>
                  <a:pt x="6692850" y="4684186"/>
                  <a:pt x="6692968" y="4695174"/>
                  <a:pt x="6694674" y="4706669"/>
                </a:cubicBezTo>
                <a:lnTo>
                  <a:pt x="6696125" y="4712312"/>
                </a:lnTo>
                <a:lnTo>
                  <a:pt x="6683308" y="4752491"/>
                </a:lnTo>
                <a:cubicBezTo>
                  <a:pt x="6668335" y="4814629"/>
                  <a:pt x="6667993" y="4870176"/>
                  <a:pt x="6662625" y="4924134"/>
                </a:cubicBezTo>
                <a:cubicBezTo>
                  <a:pt x="6658601" y="5004697"/>
                  <a:pt x="6700287" y="4943260"/>
                  <a:pt x="6666282" y="5049729"/>
                </a:cubicBezTo>
                <a:cubicBezTo>
                  <a:pt x="6680923" y="5057425"/>
                  <a:pt x="6681720" y="5069899"/>
                  <a:pt x="6674923" y="5092608"/>
                </a:cubicBezTo>
                <a:cubicBezTo>
                  <a:pt x="6674055" y="5131530"/>
                  <a:pt x="6710642" y="5120894"/>
                  <a:pt x="6688949" y="5164561"/>
                </a:cubicBezTo>
                <a:lnTo>
                  <a:pt x="6713476" y="5227429"/>
                </a:lnTo>
                <a:cubicBezTo>
                  <a:pt x="6707551" y="5224995"/>
                  <a:pt x="6700321" y="5279972"/>
                  <a:pt x="6699741" y="5295738"/>
                </a:cubicBezTo>
                <a:cubicBezTo>
                  <a:pt x="6701613" y="5328539"/>
                  <a:pt x="6674230" y="5338382"/>
                  <a:pt x="6698438" y="5353315"/>
                </a:cubicBezTo>
                <a:lnTo>
                  <a:pt x="6705394" y="5356747"/>
                </a:lnTo>
                <a:cubicBezTo>
                  <a:pt x="6705576" y="5359175"/>
                  <a:pt x="6705758" y="5361603"/>
                  <a:pt x="6705941" y="5364029"/>
                </a:cubicBezTo>
                <a:cubicBezTo>
                  <a:pt x="6705372" y="5367899"/>
                  <a:pt x="6703413" y="5370023"/>
                  <a:pt x="6698760" y="5369188"/>
                </a:cubicBezTo>
                <a:cubicBezTo>
                  <a:pt x="6715543" y="5400565"/>
                  <a:pt x="6682626" y="5434448"/>
                  <a:pt x="6674560" y="5465115"/>
                </a:cubicBezTo>
                <a:cubicBezTo>
                  <a:pt x="6691190" y="5489165"/>
                  <a:pt x="6702277" y="5478984"/>
                  <a:pt x="6698322" y="5543278"/>
                </a:cubicBezTo>
                <a:lnTo>
                  <a:pt x="6673987" y="5606762"/>
                </a:lnTo>
                <a:lnTo>
                  <a:pt x="6665359" y="5656986"/>
                </a:lnTo>
                <a:lnTo>
                  <a:pt x="6718420" y="5747675"/>
                </a:lnTo>
                <a:cubicBezTo>
                  <a:pt x="6736039" y="5788270"/>
                  <a:pt x="6794550" y="5740224"/>
                  <a:pt x="6786357" y="5797270"/>
                </a:cubicBezTo>
                <a:cubicBezTo>
                  <a:pt x="6803000" y="5835160"/>
                  <a:pt x="6831082" y="5856958"/>
                  <a:pt x="6834299" y="5897781"/>
                </a:cubicBezTo>
                <a:cubicBezTo>
                  <a:pt x="6850938" y="5902014"/>
                  <a:pt x="6860579" y="5910872"/>
                  <a:pt x="6848771" y="5936497"/>
                </a:cubicBezTo>
                <a:lnTo>
                  <a:pt x="6883460" y="6064046"/>
                </a:lnTo>
                <a:cubicBezTo>
                  <a:pt x="6906450" y="6070324"/>
                  <a:pt x="6870051" y="6102610"/>
                  <a:pt x="6896072" y="6107188"/>
                </a:cubicBezTo>
                <a:cubicBezTo>
                  <a:pt x="6912283" y="6129421"/>
                  <a:pt x="6963567" y="6167207"/>
                  <a:pt x="6980725" y="6197444"/>
                </a:cubicBezTo>
                <a:cubicBezTo>
                  <a:pt x="6947762" y="6297975"/>
                  <a:pt x="6995609" y="6226141"/>
                  <a:pt x="6999028" y="6288610"/>
                </a:cubicBezTo>
                <a:cubicBezTo>
                  <a:pt x="6997432" y="6346629"/>
                  <a:pt x="7058551" y="6337651"/>
                  <a:pt x="7021306" y="6426700"/>
                </a:cubicBezTo>
                <a:cubicBezTo>
                  <a:pt x="7020466" y="6447474"/>
                  <a:pt x="7026793" y="6469543"/>
                  <a:pt x="7033259" y="6489284"/>
                </a:cubicBezTo>
                <a:lnTo>
                  <a:pt x="7037119" y="6501140"/>
                </a:lnTo>
                <a:lnTo>
                  <a:pt x="7037119" y="6557754"/>
                </a:lnTo>
                <a:lnTo>
                  <a:pt x="7031649" y="6569925"/>
                </a:lnTo>
                <a:cubicBezTo>
                  <a:pt x="7023197" y="6591634"/>
                  <a:pt x="7028560" y="6588450"/>
                  <a:pt x="7011548" y="6615002"/>
                </a:cubicBezTo>
                <a:cubicBezTo>
                  <a:pt x="7016567" y="6637881"/>
                  <a:pt x="7011534" y="6732922"/>
                  <a:pt x="7021837" y="6743644"/>
                </a:cubicBezTo>
                <a:cubicBezTo>
                  <a:pt x="7023032" y="6757943"/>
                  <a:pt x="7005198" y="6842091"/>
                  <a:pt x="7006394" y="6856390"/>
                </a:cubicBezTo>
                <a:lnTo>
                  <a:pt x="7037119" y="6856494"/>
                </a:lnTo>
                <a:lnTo>
                  <a:pt x="7037119" y="6857999"/>
                </a:lnTo>
                <a:lnTo>
                  <a:pt x="0" y="6857999"/>
                </a:lnTo>
                <a:close/>
              </a:path>
            </a:pathLst>
          </a:custGeom>
        </p:spPr>
      </p:pic>
      <p:sp>
        <p:nvSpPr>
          <p:cNvPr id="4" name="Text Placeholder 3">
            <a:extLst>
              <a:ext uri="{FF2B5EF4-FFF2-40B4-BE49-F238E27FC236}">
                <a16:creationId xmlns:a16="http://schemas.microsoft.com/office/drawing/2014/main" id="{237473BD-2817-F8F0-630E-36E9B8BE1830}"/>
              </a:ext>
            </a:extLst>
          </p:cNvPr>
          <p:cNvSpPr txBox="1">
            <a:spLocks/>
          </p:cNvSpPr>
          <p:nvPr/>
        </p:nvSpPr>
        <p:spPr>
          <a:xfrm>
            <a:off x="6716487" y="636814"/>
            <a:ext cx="5562600" cy="6319157"/>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en-US" sz="1600" dirty="0">
                <a:latin typeface="Aptos" panose="020B0004020202020204" pitchFamily="34" charset="0"/>
              </a:rPr>
              <a:t>There are question marks over whether the financing committed by the IPG is ‘new and additional’ for three reasons:</a:t>
            </a:r>
            <a:br>
              <a:rPr lang="en-US" sz="1600" dirty="0">
                <a:latin typeface="Aptos" panose="020B0004020202020204" pitchFamily="34" charset="0"/>
              </a:rPr>
            </a:br>
            <a:br>
              <a:rPr lang="en-US" sz="1600" dirty="0">
                <a:latin typeface="Aptos" panose="020B0004020202020204" pitchFamily="34" charset="0"/>
              </a:rPr>
            </a:br>
            <a:r>
              <a:rPr lang="en-US" sz="1600" dirty="0">
                <a:latin typeface="Aptos" panose="020B0004020202020204" pitchFamily="34" charset="0"/>
              </a:rPr>
              <a:t>(a) a significant proportion of the funding committed by the IPG are for </a:t>
            </a:r>
            <a:r>
              <a:rPr lang="en-US" sz="1600" b="1" dirty="0">
                <a:latin typeface="Aptos" panose="020B0004020202020204" pitchFamily="34" charset="0"/>
              </a:rPr>
              <a:t>pre-existing projects</a:t>
            </a:r>
            <a:br>
              <a:rPr lang="en-US" sz="1600" dirty="0">
                <a:latin typeface="Aptos" panose="020B0004020202020204" pitchFamily="34" charset="0"/>
              </a:rPr>
            </a:br>
            <a:br>
              <a:rPr lang="en-US" sz="1600" dirty="0">
                <a:latin typeface="Aptos" panose="020B0004020202020204" pitchFamily="34" charset="0"/>
              </a:rPr>
            </a:br>
            <a:r>
              <a:rPr lang="en-US" sz="1600" dirty="0">
                <a:latin typeface="Aptos" panose="020B0004020202020204" pitchFamily="34" charset="0"/>
              </a:rPr>
              <a:t>(b) a significant proportion of committed IPG funds come from the </a:t>
            </a:r>
            <a:r>
              <a:rPr lang="en-US" sz="1600" b="1" dirty="0">
                <a:latin typeface="Aptos" panose="020B0004020202020204" pitchFamily="34" charset="0"/>
              </a:rPr>
              <a:t>official development assistance (ODA)</a:t>
            </a:r>
            <a:r>
              <a:rPr lang="en-US" sz="1600" dirty="0">
                <a:latin typeface="Aptos" panose="020B0004020202020204" pitchFamily="34" charset="0"/>
              </a:rPr>
              <a:t> budget</a:t>
            </a:r>
            <a:br>
              <a:rPr lang="en-US" sz="1600" dirty="0">
                <a:latin typeface="Aptos" panose="020B0004020202020204" pitchFamily="34" charset="0"/>
              </a:rPr>
            </a:br>
            <a:br>
              <a:rPr lang="en-US" sz="1600" dirty="0">
                <a:latin typeface="Aptos" panose="020B0004020202020204" pitchFamily="34" charset="0"/>
              </a:rPr>
            </a:br>
            <a:r>
              <a:rPr lang="en-US" sz="1600" dirty="0">
                <a:latin typeface="Aptos" panose="020B0004020202020204" pitchFamily="34" charset="0"/>
              </a:rPr>
              <a:t>(c) there is a significant </a:t>
            </a:r>
            <a:r>
              <a:rPr lang="en-US" sz="1600" b="1" dirty="0">
                <a:latin typeface="Aptos" panose="020B0004020202020204" pitchFamily="34" charset="0"/>
              </a:rPr>
              <a:t>use of guarantees </a:t>
            </a:r>
            <a:r>
              <a:rPr lang="en-US" sz="1600" dirty="0">
                <a:latin typeface="Aptos" panose="020B0004020202020204" pitchFamily="34" charset="0"/>
              </a:rPr>
              <a:t>which are predicated on the identification of viable projects. If projects do not </a:t>
            </a:r>
            <a:r>
              <a:rPr lang="en-US" sz="1600" dirty="0" err="1">
                <a:latin typeface="Aptos" panose="020B0004020202020204" pitchFamily="34" charset="0"/>
              </a:rPr>
              <a:t>materialise</a:t>
            </a:r>
            <a:r>
              <a:rPr lang="en-US" sz="1600" dirty="0">
                <a:latin typeface="Aptos" panose="020B0004020202020204" pitchFamily="34" charset="0"/>
              </a:rPr>
              <a:t>, the funding does not flow</a:t>
            </a:r>
            <a:br>
              <a:rPr lang="en-US" sz="1600" dirty="0">
                <a:latin typeface="Aptos" panose="020B0004020202020204" pitchFamily="34" charset="0"/>
              </a:rPr>
            </a:br>
            <a:endParaRPr lang="en-US" sz="1600" dirty="0">
              <a:latin typeface="Aptos" panose="020B0004020202020204" pitchFamily="34" charset="0"/>
            </a:endParaRPr>
          </a:p>
          <a:p>
            <a:pPr>
              <a:lnSpc>
                <a:spcPct val="90000"/>
              </a:lnSpc>
            </a:pPr>
            <a:r>
              <a:rPr lang="en-US" sz="1600" dirty="0">
                <a:latin typeface="Aptos" panose="020B0004020202020204" pitchFamily="34" charset="0"/>
              </a:rPr>
              <a:t>Additionally, there are concerns raised over the allocation of grants where funding have been allocated to organisations, private corporations, and implementing agencies based outside the host state, including funding for technical assistance for regulatory and policy reforms.</a:t>
            </a:r>
          </a:p>
          <a:p>
            <a:pPr>
              <a:lnSpc>
                <a:spcPct val="90000"/>
              </a:lnSpc>
            </a:pPr>
            <a:r>
              <a:rPr lang="en-US" sz="1600" dirty="0">
                <a:latin typeface="Aptos" panose="020B0004020202020204" pitchFamily="34" charset="0"/>
              </a:rPr>
              <a:t>A recent </a:t>
            </a:r>
            <a:r>
              <a:rPr lang="en-US" sz="1600" dirty="0">
                <a:latin typeface="Aptos" panose="020B0004020202020204" pitchFamily="34" charset="0"/>
                <a:hlinkClick r:id="rId6"/>
              </a:rPr>
              <a:t>Open Secrets investigation</a:t>
            </a:r>
            <a:r>
              <a:rPr lang="en-US" sz="1600" dirty="0">
                <a:latin typeface="Aptos" panose="020B0004020202020204" pitchFamily="34" charset="0"/>
              </a:rPr>
              <a:t> revealed that 65 percent of the grant funding for the South Africa JETP so far as been allocated to private corporations or agencies based outside South Africa and less than a quarter of funds have gone to local agencies and organisations. A similar picture emerges in Indonesia.</a:t>
            </a:r>
          </a:p>
        </p:txBody>
      </p:sp>
      <p:sp>
        <p:nvSpPr>
          <p:cNvPr id="9" name="TextBox 8">
            <a:extLst>
              <a:ext uri="{FF2B5EF4-FFF2-40B4-BE49-F238E27FC236}">
                <a16:creationId xmlns:a16="http://schemas.microsoft.com/office/drawing/2014/main" id="{AA673B61-B012-D85C-EB71-E6FC1C86E3C2}"/>
              </a:ext>
            </a:extLst>
          </p:cNvPr>
          <p:cNvSpPr txBox="1"/>
          <p:nvPr/>
        </p:nvSpPr>
        <p:spPr>
          <a:xfrm>
            <a:off x="4180113" y="6678386"/>
            <a:ext cx="1627415" cy="231730"/>
          </a:xfrm>
          <a:prstGeom prst="rect">
            <a:avLst/>
          </a:prstGeom>
          <a:noFill/>
        </p:spPr>
        <p:txBody>
          <a:bodyPr wrap="square" rtlCol="0">
            <a:spAutoFit/>
          </a:bodyPr>
          <a:lstStyle/>
          <a:p>
            <a:pPr algn="r">
              <a:lnSpc>
                <a:spcPct val="90000"/>
              </a:lnSpc>
            </a:pPr>
            <a:r>
              <a:rPr lang="en-GB" sz="1000" i="1" dirty="0">
                <a:latin typeface="Aptos" panose="020B0004020202020204" pitchFamily="34" charset="0"/>
                <a:ea typeface="Tahoma" panose="020B0604030504040204" pitchFamily="34" charset="0"/>
                <a:cs typeface="Tahoma" panose="020B0604030504040204" pitchFamily="34" charset="0"/>
              </a:rPr>
              <a:t>Source: </a:t>
            </a:r>
            <a:r>
              <a:rPr lang="en-GB" sz="1000" i="1" dirty="0">
                <a:latin typeface="Aptos" panose="020B0004020202020204" pitchFamily="34" charset="0"/>
                <a:ea typeface="Tahoma" panose="020B0604030504040204" pitchFamily="34" charset="0"/>
                <a:cs typeface="Tahoma" panose="020B0604030504040204" pitchFamily="34" charset="0"/>
                <a:hlinkClick r:id="rId6"/>
              </a:rPr>
              <a:t>Open Secrets</a:t>
            </a:r>
            <a:endParaRPr lang="en-GB" sz="1000" i="1" dirty="0">
              <a:latin typeface="Aptos" panose="020B00040202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61074722"/>
      </p:ext>
    </p:extLst>
  </p:cSld>
  <p:clrMapOvr>
    <a:masterClrMapping/>
  </p:clrMapOvr>
</p:sld>
</file>

<file path=ppt/theme/theme1.xml><?xml version="1.0" encoding="utf-8"?>
<a:theme xmlns:a="http://schemas.openxmlformats.org/drawingml/2006/main" name="ArchiveVTI">
  <a:themeElements>
    <a:clrScheme name="AnalogousFromRegularSeedRightStep">
      <a:dk1>
        <a:srgbClr val="000000"/>
      </a:dk1>
      <a:lt1>
        <a:srgbClr val="FFFFFF"/>
      </a:lt1>
      <a:dk2>
        <a:srgbClr val="412624"/>
      </a:dk2>
      <a:lt2>
        <a:srgbClr val="E2E8E6"/>
      </a:lt2>
      <a:accent1>
        <a:srgbClr val="E22E6D"/>
      </a:accent1>
      <a:accent2>
        <a:srgbClr val="D0281C"/>
      </a:accent2>
      <a:accent3>
        <a:srgbClr val="E2852E"/>
      </a:accent3>
      <a:accent4>
        <a:srgbClr val="B4A418"/>
      </a:accent4>
      <a:accent5>
        <a:srgbClr val="85B124"/>
      </a:accent5>
      <a:accent6>
        <a:srgbClr val="44BB19"/>
      </a:accent6>
      <a:hlink>
        <a:srgbClr val="319471"/>
      </a:hlink>
      <a:folHlink>
        <a:srgbClr val="7F7F7F"/>
      </a:folHlink>
    </a:clrScheme>
    <a:fontScheme name="Custom 170">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VTI" id="{514BDC9F-20AC-40CA-9FE7-B30987BCD2D4}" vid="{D8FA1533-D953-46ED-B2C7-B32AF1BED7A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3B57D623-7710-498A-9385-61DCC291D0A6}"/>
</file>

<file path=customXml/itemProps2.xml><?xml version="1.0" encoding="utf-8"?>
<ds:datastoreItem xmlns:ds="http://schemas.openxmlformats.org/officeDocument/2006/customXml" ds:itemID="{250A87E1-7F1B-40BE-A8E6-28DC7E3E27EF}"/>
</file>

<file path=customXml/itemProps3.xml><?xml version="1.0" encoding="utf-8"?>
<ds:datastoreItem xmlns:ds="http://schemas.openxmlformats.org/officeDocument/2006/customXml" ds:itemID="{0A1DA1D9-2DCA-4DDA-A08A-2831ED3F08FF}"/>
</file>

<file path=docProps/app.xml><?xml version="1.0" encoding="utf-8"?>
<Properties xmlns="http://schemas.openxmlformats.org/officeDocument/2006/extended-properties" xmlns:vt="http://schemas.openxmlformats.org/officeDocument/2006/docPropsVTypes">
  <TotalTime>12714</TotalTime>
  <Words>2596</Words>
  <Application>Microsoft Office PowerPoint</Application>
  <PresentationFormat>Widescreen</PresentationFormat>
  <Paragraphs>100</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Arial</vt:lpstr>
      <vt:lpstr>Bembo</vt:lpstr>
      <vt:lpstr>Calibri</vt:lpstr>
      <vt:lpstr>Garamond</vt:lpstr>
      <vt:lpstr>Tahoma</vt:lpstr>
      <vt:lpstr>ArchiveVTI</vt:lpstr>
      <vt:lpstr>Equity and the Global Climate Finance Architecture:  An Evaluation of the Just Energy Transition Partnership (JETP) Framework</vt:lpstr>
      <vt:lpstr>PowerPoint Presentation</vt:lpstr>
      <vt:lpstr>Cost of transition</vt:lpstr>
      <vt:lpstr>COUNTRY PLATFORM</vt:lpstr>
      <vt:lpstr>Findings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Celine</dc:creator>
  <cp:lastModifiedBy>Tan, Celine</cp:lastModifiedBy>
  <cp:revision>38</cp:revision>
  <cp:lastPrinted>2024-10-01T08:05:35Z</cp:lastPrinted>
  <dcterms:created xsi:type="dcterms:W3CDTF">2022-03-29T16:48:27Z</dcterms:created>
  <dcterms:modified xsi:type="dcterms:W3CDTF">2026-02-08T16:26:18Z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