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5" r:id="rId9"/>
    <p:sldId id="266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pc\Documents\CPC2025\IDEAs\Asia%20Small%20Countries\Maldives\Maldives%20debt%2025%20Jan%20202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Chart 1: Maldives Total External debt stocks ($ million)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740974543448822"/>
          <c:y val="0.15123843171344867"/>
          <c:w val="0.8201258657904299"/>
          <c:h val="0.7953380927220672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Sheet3!$A$18:$K$18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Sheet3!$A$19:$K$19</c:f>
              <c:numCache>
                <c:formatCode>#,##0.00</c:formatCode>
                <c:ptCount val="11"/>
                <c:pt idx="0">
                  <c:v>1101.0999999999999</c:v>
                </c:pt>
                <c:pt idx="1">
                  <c:v>1004</c:v>
                </c:pt>
                <c:pt idx="2">
                  <c:v>1137.5</c:v>
                </c:pt>
                <c:pt idx="3">
                  <c:v>1465.5</c:v>
                </c:pt>
                <c:pt idx="4">
                  <c:v>2321.1999999999998</c:v>
                </c:pt>
                <c:pt idx="5">
                  <c:v>2674.8</c:v>
                </c:pt>
                <c:pt idx="6">
                  <c:v>3661.3</c:v>
                </c:pt>
                <c:pt idx="7">
                  <c:v>4099.5</c:v>
                </c:pt>
                <c:pt idx="8">
                  <c:v>3992.8</c:v>
                </c:pt>
                <c:pt idx="9">
                  <c:v>3999.8</c:v>
                </c:pt>
                <c:pt idx="10">
                  <c:v>4692.5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4F-4FC7-945C-53A8048BAA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18241279"/>
        <c:axId val="918242623"/>
      </c:barChart>
      <c:catAx>
        <c:axId val="918241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242623"/>
        <c:crosses val="autoZero"/>
        <c:auto val="1"/>
        <c:lblAlgn val="ctr"/>
        <c:lblOffset val="100"/>
        <c:noMultiLvlLbl val="0"/>
      </c:catAx>
      <c:valAx>
        <c:axId val="9182426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241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97A5F-41CD-4914-A748-B11833725E67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5B2D4-92AC-4C38-9F53-A7BDB779C2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92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5B2D4-92AC-4C38-9F53-A7BDB779C2E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19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D216A-AEC3-DB73-01E4-C2B5291B1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AF13B1-64C5-E3F0-D9FA-D9AAC5E63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E3BC7-3BCD-A8C0-00B8-EE428046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FD0AC-6D72-4283-B9B1-CEB2C7852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4B739-5FA1-F20B-97B8-F621FB42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64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E8B8B-2396-CA46-8210-8F5C210E9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770994-D938-37D7-2C82-0D60930F2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E92BF-FB40-8A4E-C572-8D5DAF96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A6E34-7D40-FCAC-27FA-686DDA88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E8D5C-44C0-87F3-E442-42F76A9A2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6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D361DC-B693-280A-E29B-06B21169F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04827-AF46-C586-C58F-4DD9FC454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5A8E8-5808-3299-3889-0BCBD5848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96A7D-B048-6D70-1A54-73B6BC1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50F45-5CCA-32E2-7091-4CA459BC7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86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77D54-8B2D-A6D2-09F9-BB7618A37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447AB-2AF2-B2BF-EE28-91DED5EE0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2E420-47A9-AB3D-97FF-2D7DC46B8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3758B-DB04-0297-F800-2674A2C2B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7D78E-D473-D752-1E2A-2A0D7A0F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9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3BA8-89BD-A373-E3A0-F67682D4D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2078B-7E2E-88D2-089E-2938CF966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346E-7B2B-8B64-6EFC-33097CBC5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E4485-FDC5-7C17-A105-3535B333A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7F1C4-DA68-61F0-C5CB-7DFE87AB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775C1-1E08-2D3C-0CEB-BB740720B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7389C-DF07-D595-62D8-8C38BE8D57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7BADA-60D5-D5E3-5442-F5792144D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636C73-BF2F-256C-EA97-ED64F66F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FE951-3576-6E8E-717E-74AAFEE37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7B593-6102-2ACD-E740-8C5103998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22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D79B-C790-BEA3-4AC1-CD04BB8BC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066825-8072-878B-3F24-528AABCA4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629AD2-8A5A-EC6D-7107-283FB25C1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7679D5-DABE-D14C-41CA-9CBBC6018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AB459F-5BF7-3A1A-1CD1-AF8EA0534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26937A-E43D-7962-B509-826A92EF2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B799A3-9B2B-7D17-041E-AA756B562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79E75E-F6B4-2960-A26C-9ACC7C931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19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62F77-51AB-8432-56CC-742AA5054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E5679-5FFF-6606-8DD6-6B82F600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421DB-AE78-DD31-846A-20DA3290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8887C-D115-9FBA-23DB-5CB3940F8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03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BF996-2ADF-993F-3B54-1580726D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DF6E5-0F0A-38E6-691E-698CCF752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E9325-E81B-9099-11EB-2277CB70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19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0651E-696B-9EB1-B675-68948508F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1DA14-9C2A-B30D-A555-4B98CE8E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39691-F8B2-A0DD-7407-F8F9DCD93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7262-2DC4-0CC2-8FD9-11F266C15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BBD8B-4858-E654-7F18-2BA43CD9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483321-6626-652F-DEFF-FDB40465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05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011A-E134-88AD-D468-600CF80F6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C2AC83-4194-0DCA-E4B9-4071577E2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DEA19-C8B5-9E5E-81AE-6BD2F893D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CBD67-A4B2-4714-53B4-7DF69049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B6C07-BFCC-A3A2-459A-F210161D4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35FD0-22DC-6FB6-34E5-CA6FA0E0B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3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0F06A4-62DC-534F-3318-226B3363F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F4D93-ABFB-1A6B-35D8-42B446F5A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299F5-31BF-F8DF-81EC-69A06FCFC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B20F8-EE93-4793-8707-F97531DCB029}" type="datetimeFigureOut">
              <a:rPr lang="en-GB" smtClean="0"/>
              <a:t>08/02/2026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3280D-AA38-907E-14DE-A9E8F1CC6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6D0C2-D119-11C2-014B-019E74FBE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F7D69-38D5-475C-9997-4565DB576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74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635E6-4063-461E-58A0-81C9FF890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6389"/>
            <a:ext cx="10084526" cy="2090058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Bahnschrift SemiBold" panose="020B0502040204020203" pitchFamily="34" charset="0"/>
              </a:rPr>
              <a:t>Challenges of Financing Just Transition </a:t>
            </a:r>
            <a:br>
              <a:rPr lang="en-GB" sz="3600" dirty="0">
                <a:latin typeface="Bahnschrift SemiBold" panose="020B0502040204020203" pitchFamily="34" charset="0"/>
              </a:rPr>
            </a:br>
            <a:r>
              <a:rPr lang="en-GB" sz="3600" dirty="0">
                <a:latin typeface="Bahnschrift SemiBold" panose="020B0502040204020203" pitchFamily="34" charset="0"/>
              </a:rPr>
              <a:t>The Global Debt Dilemma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9AF57-249F-402A-3D69-C0374FBFA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805645"/>
            <a:ext cx="5608320" cy="687977"/>
          </a:xfrm>
        </p:spPr>
        <p:txBody>
          <a:bodyPr>
            <a:noAutofit/>
          </a:bodyPr>
          <a:lstStyle/>
          <a:p>
            <a:r>
              <a:rPr lang="en-GB" sz="1400" b="1" dirty="0"/>
              <a:t>Workshop: Advancing Just and Equitable Energy Transitions: Legal, Policy and Financial Dimensions for Developing Countries – 2026 February  Jakarta</a:t>
            </a:r>
          </a:p>
          <a:p>
            <a:endParaRPr lang="en-GB" sz="1400" dirty="0">
              <a:solidFill>
                <a:srgbClr val="C00000"/>
              </a:solidFill>
            </a:endParaRPr>
          </a:p>
          <a:p>
            <a:pPr algn="l">
              <a:lnSpc>
                <a:spcPct val="100000"/>
              </a:lnSpc>
            </a:pPr>
            <a:endParaRPr lang="en-GB" sz="1400" dirty="0"/>
          </a:p>
          <a:p>
            <a:pPr algn="l">
              <a:lnSpc>
                <a:spcPct val="100000"/>
              </a:lnSpc>
            </a:pPr>
            <a:endParaRPr lang="en-GB" sz="1400" dirty="0"/>
          </a:p>
          <a:p>
            <a:pPr algn="l">
              <a:lnSpc>
                <a:spcPct val="100000"/>
              </a:lnSpc>
            </a:pPr>
            <a:r>
              <a:rPr lang="en-GB" sz="1400" dirty="0"/>
              <a:t>Dr. Farwa Sial Asia </a:t>
            </a:r>
          </a:p>
          <a:p>
            <a:pPr algn="l">
              <a:lnSpc>
                <a:spcPct val="100000"/>
              </a:lnSpc>
            </a:pPr>
            <a:r>
              <a:rPr lang="en-GB" sz="1400" dirty="0"/>
              <a:t>Asia Regional Director Research and policy, International Development Economics Associates –IDEAs. </a:t>
            </a:r>
          </a:p>
          <a:p>
            <a:pPr algn="l">
              <a:lnSpc>
                <a:spcPct val="100000"/>
              </a:lnSpc>
            </a:pPr>
            <a:r>
              <a:rPr lang="en-GB" sz="1400" dirty="0"/>
              <a:t>Research Associate, Department of Economics,  School of Oriental and African Studies-SOAS</a:t>
            </a:r>
          </a:p>
          <a:p>
            <a:br>
              <a:rPr lang="en-GB" sz="1400" dirty="0"/>
            </a:br>
            <a:endParaRPr lang="en-GB" sz="1400" dirty="0">
              <a:solidFill>
                <a:srgbClr val="002060"/>
              </a:solidFill>
            </a:endParaRPr>
          </a:p>
          <a:p>
            <a:pPr algn="r"/>
            <a:endParaRPr lang="en-GB" sz="1400" dirty="0">
              <a:solidFill>
                <a:srgbClr val="002060"/>
              </a:solidFill>
              <a:latin typeface="Bahnschrift SemiBold" panose="020B0502040204020203" pitchFamily="34" charset="0"/>
            </a:endParaRPr>
          </a:p>
          <a:p>
            <a:pPr algn="r"/>
            <a:r>
              <a:rPr lang="en-GB" sz="14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 </a:t>
            </a:r>
          </a:p>
          <a:p>
            <a:pPr algn="r"/>
            <a:endParaRPr lang="en-GB" sz="1400" dirty="0">
              <a:solidFill>
                <a:srgbClr val="002060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453AA-3829-EC80-F45E-43183AE70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" y="3294344"/>
            <a:ext cx="5773783" cy="348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8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1595-338A-6B8C-1524-C4F6AE838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Ways of getting Finance for Just Transition- Case of Debt?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F3CBB-B8D9-97E7-D72B-995CAE06D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892992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Global South’s Debtor’s Club for Debt Cancellation – Political Strategy- Collective Debt repudiation. </a:t>
            </a:r>
          </a:p>
          <a:p>
            <a:r>
              <a:rPr lang="en-GB" b="1" dirty="0">
                <a:solidFill>
                  <a:srgbClr val="C00000"/>
                </a:solidFill>
              </a:rPr>
              <a:t>Fundamental Overhaul of the Financial Architecture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followed by reallocating harmful expenditures, maximizing efficiency of existing resources: </a:t>
            </a:r>
          </a:p>
          <a:p>
            <a:pPr marL="0" indent="0">
              <a:buNone/>
            </a:pPr>
            <a:r>
              <a:rPr lang="en-GB" dirty="0"/>
              <a:t> Imperatives for Global Action: </a:t>
            </a:r>
          </a:p>
          <a:p>
            <a:pPr lvl="1"/>
            <a:r>
              <a:rPr lang="en-GB" dirty="0"/>
              <a:t>First, redirecting fossil fuel subsidies and excessive military spending toward climate action. </a:t>
            </a:r>
          </a:p>
          <a:p>
            <a:pPr lvl="1"/>
            <a:r>
              <a:rPr lang="en-GB" dirty="0"/>
              <a:t>Second, public finance can be strategically used to mobilise finances and boost national climate funds </a:t>
            </a:r>
            <a:r>
              <a:rPr lang="en-GB" b="1" dirty="0">
                <a:solidFill>
                  <a:srgbClr val="C00000"/>
                </a:solidFill>
              </a:rPr>
              <a:t>but without displacing grant-based obligations owed by developed economies. </a:t>
            </a:r>
          </a:p>
          <a:p>
            <a:pPr lvl="1"/>
            <a:r>
              <a:rPr lang="en-GB" dirty="0"/>
              <a:t>Third, enhancing the quality of public spending through robust reporting systems, and streamlined multilateral disbursements to ensures that resources deliver measurable impact.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87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75A14-2326-6440-6297-7BCA8BEA5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61"/>
          </a:xfrm>
        </p:spPr>
        <p:txBody>
          <a:bodyPr>
            <a:normAutofit/>
          </a:bodyPr>
          <a:lstStyle/>
          <a:p>
            <a:r>
              <a:rPr lang="en-GB" sz="3600" b="1" dirty="0"/>
              <a:t>Contemporary Debt crisis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6384E-0A9C-A061-E8C8-6996AFA25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4274" y="1471749"/>
            <a:ext cx="5336177" cy="422365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Recent Drivers- Covid-19-Pandemic, Russia invasion of Ukraine, War Economy following Palestinian genocide- BUT escalation in sovereign debt wouldn’t have reached this stage-but for a </a:t>
            </a:r>
            <a:r>
              <a:rPr lang="en-GB" b="1" dirty="0"/>
              <a:t>colonial and imperial world order</a:t>
            </a:r>
            <a:r>
              <a:rPr lang="en-GB" dirty="0"/>
              <a:t>: </a:t>
            </a:r>
          </a:p>
          <a:p>
            <a:endParaRPr lang="en-GB" dirty="0"/>
          </a:p>
          <a:p>
            <a:pPr lvl="1"/>
            <a:r>
              <a:rPr lang="en-GB" u="sng" dirty="0"/>
              <a:t>International Financial Architecture</a:t>
            </a:r>
            <a:r>
              <a:rPr lang="en-GB" dirty="0"/>
              <a:t>:</a:t>
            </a:r>
          </a:p>
          <a:p>
            <a:pPr marL="457200" lvl="1" indent="0">
              <a:buNone/>
            </a:pPr>
            <a:r>
              <a:rPr lang="en-GB" dirty="0"/>
              <a:t> </a:t>
            </a:r>
            <a:r>
              <a:rPr lang="en-GB" dirty="0" err="1"/>
              <a:t>Dollarised</a:t>
            </a:r>
            <a:r>
              <a:rPr lang="en-GB" dirty="0"/>
              <a:t> + other Currency hierarchy. Bretton Woods Institutions- Governance-quota +Liquidity conditions- extractive. No Global Financial Safety Net. No debt resolution mechanism. Flawed Debt Sustainability Analysis- Legacy of Heavily Indebted Poor Countries (HIPC)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FF3780-282F-E242-1447-6567FE8B3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06" y="1606095"/>
            <a:ext cx="6045751" cy="46591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62768C-8439-8ACD-AA5D-A83D18B4FF1D}"/>
              </a:ext>
            </a:extLst>
          </p:cNvPr>
          <p:cNvSpPr txBox="1"/>
          <p:nvPr/>
        </p:nvSpPr>
        <p:spPr>
          <a:xfrm>
            <a:off x="311506" y="1028913"/>
            <a:ext cx="5519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/>
              <a:t>2024 Debt Crisis</a:t>
            </a:r>
          </a:p>
          <a:p>
            <a:r>
              <a:rPr lang="en-GB" sz="1200" dirty="0"/>
              <a:t>Source Debt Justice UK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465B5B-D2A8-698E-45D0-C0E4983F48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05" y="5554032"/>
            <a:ext cx="1367246" cy="156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9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E2F4-24D5-593D-8101-7F92F898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What is different about the Current Debt Crisis?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0A4C7-93DB-FC27-40EB-018BB3F48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825625"/>
            <a:ext cx="11207931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Most debt now </a:t>
            </a:r>
            <a:r>
              <a:rPr lang="en-GB" dirty="0">
                <a:solidFill>
                  <a:srgbClr val="C00000"/>
                </a:solidFill>
              </a:rPr>
              <a:t>privately</a:t>
            </a:r>
            <a:r>
              <a:rPr lang="en-GB" dirty="0"/>
              <a:t> held. 2000 and 2021: Share of public and publicly guaranteed external debt of low and lower-middle income countries owed to bondholders jumped from 10 to 50 per cent.</a:t>
            </a:r>
          </a:p>
          <a:p>
            <a:r>
              <a:rPr lang="en-GB" dirty="0"/>
              <a:t>Contemporary Debt Crisis is a </a:t>
            </a:r>
            <a:r>
              <a:rPr lang="en-GB" dirty="0">
                <a:solidFill>
                  <a:srgbClr val="C00000"/>
                </a:solidFill>
              </a:rPr>
              <a:t>Crisis of Planetary Break down</a:t>
            </a:r>
            <a:r>
              <a:rPr lang="en-GB" dirty="0"/>
              <a:t>. </a:t>
            </a:r>
          </a:p>
          <a:p>
            <a:r>
              <a:rPr lang="en-GB" dirty="0"/>
              <a:t>China is now most important bilateral lender for many Global South countries; </a:t>
            </a:r>
            <a:r>
              <a:rPr lang="en-GB" i="1" dirty="0"/>
              <a:t>however, China’s lending needs to be analysed in relation to </a:t>
            </a:r>
            <a:r>
              <a:rPr lang="en-GB" i="1" dirty="0">
                <a:solidFill>
                  <a:srgbClr val="C00000"/>
                </a:solidFill>
              </a:rPr>
              <a:t>historical and contemporary imperial positioning of Global South countries. </a:t>
            </a:r>
          </a:p>
          <a:p>
            <a:r>
              <a:rPr lang="en-GB" dirty="0"/>
              <a:t>Financialised Global Order with Extreme Concentration of Monopoly Capital in the Global North. </a:t>
            </a:r>
          </a:p>
          <a:p>
            <a:r>
              <a:rPr lang="en-GB" dirty="0"/>
              <a:t>End of the Neoliberal Order. What remains of Multilateralism?  </a:t>
            </a:r>
          </a:p>
        </p:txBody>
      </p:sp>
    </p:spTree>
    <p:extLst>
      <p:ext uri="{BB962C8B-B14F-4D97-AF65-F5344CB8AC3E}">
        <p14:creationId xmlns:p14="http://schemas.microsoft.com/office/powerpoint/2010/main" val="106153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A2534-DD3F-84AA-252E-3D197784A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33" y="679268"/>
            <a:ext cx="11451770" cy="513805"/>
          </a:xfrm>
        </p:spPr>
        <p:txBody>
          <a:bodyPr>
            <a:noAutofit/>
          </a:bodyPr>
          <a:lstStyle/>
          <a:p>
            <a:r>
              <a:rPr lang="en-GB" sz="3200" b="1" dirty="0"/>
              <a:t>Debt and Just Transitions- Climate Finance Spending Vs. Climate Finance Needs </a:t>
            </a:r>
            <a:br>
              <a:rPr lang="en-GB" sz="3200" b="1" dirty="0"/>
            </a:br>
            <a:r>
              <a:rPr lang="en-GB" sz="3200" b="1" dirty="0">
                <a:solidFill>
                  <a:srgbClr val="C00000"/>
                </a:solidFill>
              </a:rPr>
              <a:t>Exercise: </a:t>
            </a:r>
            <a:r>
              <a:rPr lang="en-GB" sz="2000" b="1" dirty="0"/>
              <a:t>Estimates of Current Public Expenditure on Climate Action by Developing and Developed Countries </a:t>
            </a:r>
            <a:br>
              <a:rPr lang="en-GB" sz="3200" b="1" dirty="0"/>
            </a:br>
            <a:endParaRPr lang="en-GB" sz="3200" b="1" dirty="0"/>
          </a:p>
        </p:txBody>
      </p:sp>
      <p:pic>
        <p:nvPicPr>
          <p:cNvPr id="2050" name="Chart 1">
            <a:extLst>
              <a:ext uri="{FF2B5EF4-FFF2-40B4-BE49-F238E27FC236}">
                <a16:creationId xmlns:a16="http://schemas.microsoft.com/office/drawing/2014/main" id="{9E08BDFE-16D0-DCCF-8294-FAE00775BCC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332" y="2342230"/>
            <a:ext cx="5319668" cy="452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F4D2E2-1468-3885-BB09-0DDDA9F78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974186"/>
              </p:ext>
            </p:extLst>
          </p:nvPr>
        </p:nvGraphicFramePr>
        <p:xfrm>
          <a:off x="88356" y="2342230"/>
          <a:ext cx="6599828" cy="44587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922">
                  <a:extLst>
                    <a:ext uri="{9D8B030D-6E8A-4147-A177-3AD203B41FA5}">
                      <a16:colId xmlns:a16="http://schemas.microsoft.com/office/drawing/2014/main" val="597664699"/>
                    </a:ext>
                  </a:extLst>
                </a:gridCol>
                <a:gridCol w="1244442">
                  <a:extLst>
                    <a:ext uri="{9D8B030D-6E8A-4147-A177-3AD203B41FA5}">
                      <a16:colId xmlns:a16="http://schemas.microsoft.com/office/drawing/2014/main" val="3105166101"/>
                    </a:ext>
                  </a:extLst>
                </a:gridCol>
                <a:gridCol w="1515002">
                  <a:extLst>
                    <a:ext uri="{9D8B030D-6E8A-4147-A177-3AD203B41FA5}">
                      <a16:colId xmlns:a16="http://schemas.microsoft.com/office/drawing/2014/main" val="2638549650"/>
                    </a:ext>
                  </a:extLst>
                </a:gridCol>
                <a:gridCol w="1515002">
                  <a:extLst>
                    <a:ext uri="{9D8B030D-6E8A-4147-A177-3AD203B41FA5}">
                      <a16:colId xmlns:a16="http://schemas.microsoft.com/office/drawing/2014/main" val="1981148795"/>
                    </a:ext>
                  </a:extLst>
                </a:gridCol>
                <a:gridCol w="1207460">
                  <a:extLst>
                    <a:ext uri="{9D8B030D-6E8A-4147-A177-3AD203B41FA5}">
                      <a16:colId xmlns:a16="http://schemas.microsoft.com/office/drawing/2014/main" val="659425309"/>
                    </a:ext>
                  </a:extLst>
                </a:gridCol>
              </a:tblGrid>
              <a:tr h="123474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Country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Estimate of Minimum Climate Finance Spending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Estimate of Maximum/Desired Climate Finance Spending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 dirty="0">
                          <a:effectLst/>
                        </a:rPr>
                        <a:t>Estimate  Climate Finance Spending (shortfall of minimum and maximum climate finance estimates)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4698384"/>
                  </a:ext>
                </a:extLst>
              </a:tr>
              <a:tr h="205790">
                <a:tc rowSpan="6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Developed Countries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USA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557.1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4041.2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3484.1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249340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United Kingdom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57.6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417.5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359.9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1542086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Germany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94.3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683.9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589.6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913552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Japan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118.1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856.4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738.3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0217880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Australia 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38.6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280.3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241.7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5983740"/>
                  </a:ext>
                </a:extLst>
              </a:tr>
              <a:tr h="3429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France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69.5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504.1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434.6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6196720"/>
                  </a:ext>
                </a:extLst>
              </a:tr>
              <a:tr h="20579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Saudi Arabia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26.4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191.5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900">
                          <a:effectLst/>
                        </a:rPr>
                        <a:t>165.1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9606599"/>
                  </a:ext>
                </a:extLst>
              </a:tr>
              <a:tr h="205790">
                <a:tc rowSpan="8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Developing Countries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Brazil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175.4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1272.6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1097.2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94405646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India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91.4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663.3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571.9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79368100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South Africa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5.7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41.3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35.6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90243900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Nigeria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14.5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104.9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90.4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46450185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China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 dirty="0">
                          <a:effectLst/>
                        </a:rPr>
                        <a:t>757.8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5496.7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4738.9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8789845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Columbia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6.3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45.7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39.4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40487279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Indonesia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38.7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280.9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242.2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12629308"/>
                  </a:ext>
                </a:extLst>
              </a:tr>
              <a:tr h="2057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Thailand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11.9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>
                          <a:effectLst/>
                        </a:rPr>
                        <a:t>86.4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buNone/>
                      </a:pPr>
                      <a:r>
                        <a:rPr lang="en-IN" sz="900" dirty="0">
                          <a:effectLst/>
                        </a:rPr>
                        <a:t>74.5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8284496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290B9F1-2902-F7DF-74F9-9E406BC4E6C1}"/>
              </a:ext>
            </a:extLst>
          </p:cNvPr>
          <p:cNvSpPr txBox="1"/>
          <p:nvPr/>
        </p:nvSpPr>
        <p:spPr>
          <a:xfrm>
            <a:off x="235133" y="1618955"/>
            <a:ext cx="59740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Minium Vs,  </a:t>
            </a:r>
            <a:r>
              <a:rPr lang="en-IN" sz="1600" b="1" dirty="0">
                <a:solidFill>
                  <a:srgbClr val="C00000"/>
                </a:solidFill>
              </a:rPr>
              <a:t>Desired</a:t>
            </a:r>
            <a:r>
              <a:rPr lang="en-IN" sz="1600" b="1" dirty="0"/>
              <a:t> Estimates of Climate Finance Spending by Country (Average 2021-2023- </a:t>
            </a:r>
            <a:r>
              <a:rPr lang="en-IN" sz="1600" b="1" dirty="0" err="1"/>
              <a:t>Usd</a:t>
            </a:r>
            <a:r>
              <a:rPr lang="en-IN" sz="1600" b="1" dirty="0"/>
              <a:t> bn)</a:t>
            </a:r>
            <a:endParaRPr lang="en-GB" sz="1600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ED5253-AFD2-2C45-CA6A-588F6E7AAB9B}"/>
              </a:ext>
            </a:extLst>
          </p:cNvPr>
          <p:cNvSpPr txBox="1"/>
          <p:nvPr/>
        </p:nvSpPr>
        <p:spPr>
          <a:xfrm>
            <a:off x="7034497" y="1618955"/>
            <a:ext cx="5319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Minium Vs. </a:t>
            </a:r>
            <a:r>
              <a:rPr lang="en-IN" sz="1600" b="1" dirty="0">
                <a:solidFill>
                  <a:srgbClr val="C00000"/>
                </a:solidFill>
              </a:rPr>
              <a:t>Desired</a:t>
            </a:r>
            <a:r>
              <a:rPr lang="en-IN" sz="1600" b="1" dirty="0"/>
              <a:t> Estimates of Climate Finance Spending by Country (Average 2021-2023- </a:t>
            </a:r>
            <a:r>
              <a:rPr lang="en-IN" sz="1600" b="1" dirty="0" err="1"/>
              <a:t>Usd</a:t>
            </a:r>
            <a:r>
              <a:rPr lang="en-IN" sz="1600" b="1" dirty="0"/>
              <a:t> bn)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0607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8E883-195F-4EA5-B533-FE622D5F6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3331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Debt and Just Transitions- </a:t>
            </a:r>
            <a:r>
              <a:rPr lang="en-GB" sz="3600" dirty="0">
                <a:solidFill>
                  <a:srgbClr val="C00000"/>
                </a:solidFill>
              </a:rPr>
              <a:t>Climate Finance Spending VS Health, Education and Interest Payment on Debt Spending-2  </a:t>
            </a:r>
          </a:p>
        </p:txBody>
      </p:sp>
      <p:pic>
        <p:nvPicPr>
          <p:cNvPr id="1027" name="Chart 1">
            <a:extLst>
              <a:ext uri="{FF2B5EF4-FFF2-40B4-BE49-F238E27FC236}">
                <a16:creationId xmlns:a16="http://schemas.microsoft.com/office/drawing/2014/main" id="{03498169-02EE-4682-58B5-CB6D2D60B06E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9" y="2495413"/>
            <a:ext cx="7541621" cy="425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4D4994-BB2D-20E7-46A1-403C2F9710AC}"/>
              </a:ext>
            </a:extLst>
          </p:cNvPr>
          <p:cNvSpPr txBox="1"/>
          <p:nvPr/>
        </p:nvSpPr>
        <p:spPr>
          <a:xfrm>
            <a:off x="0" y="1631386"/>
            <a:ext cx="7463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Comparison of </a:t>
            </a:r>
            <a:r>
              <a:rPr lang="en-IN" b="1" dirty="0">
                <a:solidFill>
                  <a:schemeClr val="accent1"/>
                </a:solidFill>
              </a:rPr>
              <a:t>Climate Finance Spending Estimates (Minium and Desired) </a:t>
            </a:r>
            <a:r>
              <a:rPr lang="en-IN" b="1" dirty="0"/>
              <a:t>with Spending on Health, Education and Interest Payments on External Debt Servicing (Average 2021-2023 USD)</a:t>
            </a:r>
            <a:endParaRPr lang="en-GB" dirty="0"/>
          </a:p>
        </p:txBody>
      </p:sp>
      <p:pic>
        <p:nvPicPr>
          <p:cNvPr id="1028" name="Chart 1">
            <a:extLst>
              <a:ext uri="{FF2B5EF4-FFF2-40B4-BE49-F238E27FC236}">
                <a16:creationId xmlns:a16="http://schemas.microsoft.com/office/drawing/2014/main" id="{78EB3CB6-4939-7A5D-40D9-74ED4502A7F5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809" y="2538549"/>
            <a:ext cx="4568191" cy="431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C172D0-3021-F629-804A-610E617909F0}"/>
              </a:ext>
            </a:extLst>
          </p:cNvPr>
          <p:cNvSpPr txBox="1"/>
          <p:nvPr/>
        </p:nvSpPr>
        <p:spPr>
          <a:xfrm>
            <a:off x="7623809" y="1354387"/>
            <a:ext cx="4336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Indonesia’s Minimum and Desired Climate Finance Spending in Comparison to its Spending on Education, Health and Interest Payments on External Debt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833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36EF-A73F-0BF2-12C5-A9D87C725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3412"/>
          </a:xfrm>
        </p:spPr>
        <p:txBody>
          <a:bodyPr>
            <a:noAutofit/>
          </a:bodyPr>
          <a:lstStyle/>
          <a:p>
            <a:r>
              <a:rPr lang="en-GB" sz="2800" b="1" dirty="0"/>
              <a:t>How can we get the Finance for Climate for Global South countries? </a:t>
            </a:r>
            <a:br>
              <a:rPr lang="en-GB" sz="2800" b="1" dirty="0"/>
            </a:br>
            <a:r>
              <a:rPr lang="en-GB" sz="2800" b="1" dirty="0">
                <a:solidFill>
                  <a:srgbClr val="C00000"/>
                </a:solidFill>
              </a:rPr>
              <a:t>Example:</a:t>
            </a:r>
            <a:r>
              <a:rPr lang="en-GB" sz="2800" b="1" dirty="0"/>
              <a:t> Compare Rich Countries Military Expenditure + Fossil Subsidies </a:t>
            </a:r>
          </a:p>
        </p:txBody>
      </p:sp>
      <p:pic>
        <p:nvPicPr>
          <p:cNvPr id="3074" name="Chart 1">
            <a:extLst>
              <a:ext uri="{FF2B5EF4-FFF2-40B4-BE49-F238E27FC236}">
                <a16:creationId xmlns:a16="http://schemas.microsoft.com/office/drawing/2014/main" id="{4F29A98F-3ED8-9543-D056-6AE2DD60EE6B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7" y="2711541"/>
            <a:ext cx="6374674" cy="414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03981E-3F2C-4CA6-3EB0-2C5724B86C49}"/>
              </a:ext>
            </a:extLst>
          </p:cNvPr>
          <p:cNvSpPr txBox="1"/>
          <p:nvPr/>
        </p:nvSpPr>
        <p:spPr>
          <a:xfrm>
            <a:off x="330927" y="1759131"/>
            <a:ext cx="6069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Military Expenditure and Fossil Fuel Subsidy of Select Countries </a:t>
            </a:r>
            <a:endParaRPr lang="en-GB" dirty="0"/>
          </a:p>
          <a:p>
            <a:r>
              <a:rPr lang="en-IN" b="1" dirty="0"/>
              <a:t>(3-year Average USD bn)</a:t>
            </a:r>
            <a:endParaRPr lang="en-GB" dirty="0"/>
          </a:p>
          <a:p>
            <a:endParaRPr lang="en-GB" dirty="0"/>
          </a:p>
        </p:txBody>
      </p:sp>
      <p:pic>
        <p:nvPicPr>
          <p:cNvPr id="3075" name="Chart 1">
            <a:extLst>
              <a:ext uri="{FF2B5EF4-FFF2-40B4-BE49-F238E27FC236}">
                <a16:creationId xmlns:a16="http://schemas.microsoft.com/office/drawing/2014/main" id="{807A6E03-D702-9A2F-17F2-E95EAB3F63D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69" y="2711540"/>
            <a:ext cx="5256802" cy="41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97FC3-E5DD-EE4F-9BBE-5CCB39FC35DB}"/>
              </a:ext>
            </a:extLst>
          </p:cNvPr>
          <p:cNvSpPr txBox="1"/>
          <p:nvPr/>
        </p:nvSpPr>
        <p:spPr>
          <a:xfrm>
            <a:off x="6804569" y="1480457"/>
            <a:ext cx="505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Comparison of USA Military Spending Expenditure with Minimum Climate Financing Spending of Select Developing Countries (3-year Average USD bn)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620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974A6-6872-E65D-6563-31D778FC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091"/>
            <a:ext cx="10515600" cy="1036321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/>
              <a:t>Maldives- No such thing as ‘Sustainability’ in current Capitalist Model </a:t>
            </a:r>
            <a:br>
              <a:rPr lang="en-GB" sz="3200" b="1" dirty="0"/>
            </a:br>
            <a:r>
              <a:rPr lang="en-GB" sz="3200" b="1" dirty="0"/>
              <a:t> </a:t>
            </a:r>
            <a:r>
              <a:rPr lang="en-GB" sz="2000" b="1" dirty="0"/>
              <a:t>IDEAs Project-Debt and  Compounding  Vulnerabilities (Maldives, Laos PDR and Cambodia)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126146-5DD6-2B46-D80A-C0DA129E9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718" y="1825624"/>
            <a:ext cx="6357851" cy="4801597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134D817-4CE7-BDCB-2C90-02908643FD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5200867"/>
              </p:ext>
            </p:extLst>
          </p:nvPr>
        </p:nvGraphicFramePr>
        <p:xfrm>
          <a:off x="148046" y="1825624"/>
          <a:ext cx="5150464" cy="4801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276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5E143-3A7B-3CDE-FC62-FA4D451D4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362" y="91440"/>
            <a:ext cx="10515600" cy="1325563"/>
          </a:xfrm>
        </p:spPr>
        <p:txBody>
          <a:bodyPr/>
          <a:lstStyle/>
          <a:p>
            <a:r>
              <a:rPr lang="en-GB" dirty="0"/>
              <a:t>Global South Serial Creditors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685F9-6570-5754-19FA-339B916EB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0458"/>
            <a:ext cx="11353800" cy="5286102"/>
          </a:xfrm>
        </p:spPr>
        <p:txBody>
          <a:bodyPr>
            <a:normAutofit/>
          </a:bodyPr>
          <a:lstStyle/>
          <a:p>
            <a:r>
              <a:rPr lang="en-GB" dirty="0"/>
              <a:t>Historical Imperialism vs. Bipolar World Order -Western Soft Development Vs. China’s Comprehensive Package. </a:t>
            </a:r>
          </a:p>
          <a:p>
            <a:r>
              <a:rPr lang="en-GB" dirty="0"/>
              <a:t>Chinese aid, loans and investment should be analysed contingent to the existing Western investment as well as Global conditions of crisis post Covid-19.</a:t>
            </a:r>
          </a:p>
          <a:p>
            <a:r>
              <a:rPr lang="en-GB" dirty="0"/>
              <a:t>IMF Serial Creditors: Pakistan: 27, Egypt 25, Argentina 23, Sri </a:t>
            </a:r>
            <a:r>
              <a:rPr lang="en-GB" dirty="0" err="1"/>
              <a:t>lanka</a:t>
            </a:r>
            <a:r>
              <a:rPr lang="en-GB" dirty="0"/>
              <a:t> 18. Where does it end? </a:t>
            </a:r>
          </a:p>
          <a:p>
            <a:r>
              <a:rPr lang="en-GB" dirty="0"/>
              <a:t>Heightened Compliance is not equal to better outcome. Sri Lanka Post Default- South Korea 1997 Financial Crisis. </a:t>
            </a:r>
          </a:p>
          <a:p>
            <a:r>
              <a:rPr lang="en-GB" dirty="0">
                <a:solidFill>
                  <a:srgbClr val="C00000"/>
                </a:solidFill>
              </a:rPr>
              <a:t>Loans cannot transform economies and the existing structural obstacles to their growth: </a:t>
            </a:r>
          </a:p>
        </p:txBody>
      </p:sp>
    </p:spTree>
    <p:extLst>
      <p:ext uri="{BB962C8B-B14F-4D97-AF65-F5344CB8AC3E}">
        <p14:creationId xmlns:p14="http://schemas.microsoft.com/office/powerpoint/2010/main" val="212864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199B-1997-FD04-7F37-CD7EB6E11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1554"/>
            <a:ext cx="10515600" cy="705396"/>
          </a:xfrm>
        </p:spPr>
        <p:txBody>
          <a:bodyPr>
            <a:normAutofit/>
          </a:bodyPr>
          <a:lstStyle/>
          <a:p>
            <a:r>
              <a:rPr lang="en-GB" altLang="en-US" sz="3200" b="1" dirty="0"/>
              <a:t>Pakistan-Privatization of Electricity-Circular Debt </a:t>
            </a:r>
            <a:endParaRPr lang="en-GB" sz="3200" b="1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7BD7547-3580-E5C5-4BC7-9E4ADB27C5F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505" y="1825625"/>
            <a:ext cx="4197530" cy="4351338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9EC0A0-5210-60BB-D441-F983E5877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66950"/>
            <a:ext cx="5468983" cy="29347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EF3B9A-065F-5FF1-20D6-FC4B59199566}"/>
              </a:ext>
            </a:extLst>
          </p:cNvPr>
          <p:cNvSpPr txBox="1"/>
          <p:nvPr/>
        </p:nvSpPr>
        <p:spPr>
          <a:xfrm>
            <a:off x="5033556" y="4197889"/>
            <a:ext cx="715844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Case Study Pakistan: </a:t>
            </a:r>
          </a:p>
          <a:p>
            <a:r>
              <a:rPr lang="en-GB" u="sng" dirty="0"/>
              <a:t>1. </a:t>
            </a:r>
            <a:r>
              <a:rPr lang="en-GB" dirty="0"/>
              <a:t>Energy Debt Payments to Foreign companies using London Interbank Offered Rate (LIBOR). </a:t>
            </a:r>
          </a:p>
          <a:p>
            <a:r>
              <a:rPr lang="en-GB" dirty="0"/>
              <a:t>2. End of LIBOR in 2023-</a:t>
            </a:r>
          </a:p>
          <a:p>
            <a:r>
              <a:rPr lang="en-GB" dirty="0"/>
              <a:t> 3. Pakistan government asks foreign companies to renegotiate contracts. </a:t>
            </a:r>
          </a:p>
          <a:p>
            <a:r>
              <a:rPr lang="en-GB" dirty="0"/>
              <a:t>4. Insistence by Global North DFIs and Companies to move to Secured Overnight Financing Rate (SOFR)- a benchmark linked to US Monetary Policy.  Friction with China but ultimate acceptance. </a:t>
            </a:r>
          </a:p>
          <a:p>
            <a:r>
              <a:rPr lang="en-GB" dirty="0"/>
              <a:t>Result: Even higher debt! 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4E6696D3-0020-5EA3-F744-E78C8A570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743" y="1450975"/>
            <a:ext cx="2403566" cy="318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ts val="500"/>
              </a:spcBef>
              <a:spcAft>
                <a:spcPts val="500"/>
              </a:spcAft>
            </a:pPr>
            <a:r>
              <a:rPr lang="en-GB" altLang="en-US" sz="1400" b="1" dirty="0">
                <a:latin typeface="Book Antiqua" panose="02040602050305030304" pitchFamily="18" charset="0"/>
                <a:cs typeface="Times New Roman" panose="02020603050405020304" pitchFamily="18" charset="0"/>
              </a:rPr>
              <a:t>Pakistan ‘Circular’ Debt Crisis – Privatised Energy Sector.</a:t>
            </a:r>
          </a:p>
          <a:p>
            <a:pPr>
              <a:lnSpc>
                <a:spcPct val="115000"/>
              </a:lnSpc>
              <a:spcBef>
                <a:spcPts val="500"/>
              </a:spcBef>
              <a:spcAft>
                <a:spcPts val="500"/>
              </a:spcAft>
            </a:pPr>
            <a:r>
              <a:rPr lang="en-GB" altLang="en-US" sz="1400" dirty="0">
                <a:latin typeface="Book Antiqua" panose="02040602050305030304" pitchFamily="18" charset="0"/>
                <a:cs typeface="Times New Roman" panose="02020603050405020304" pitchFamily="18" charset="0"/>
              </a:rPr>
              <a:t>Circular debt is a cycle of interlocking payables and receivables- a complex web of financial obligations that the government, power producers, and consumers owe to each other but is ultimately passed onto consumers and state.</a:t>
            </a:r>
            <a:endParaRPr lang="en-GB" altLang="en-US" sz="14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358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CB1AA434AC7B4FA712525E5A4B0FAF" ma:contentTypeVersion="10" ma:contentTypeDescription="Create a new document." ma:contentTypeScope="" ma:versionID="c626a7492a0898a9d89630bd5d8eb700">
  <xsd:schema xmlns:xsd="http://www.w3.org/2001/XMLSchema" xmlns:xs="http://www.w3.org/2001/XMLSchema" xmlns:p="http://schemas.microsoft.com/office/2006/metadata/properties" xmlns:ns2="e1c3bf3d-9298-4d97-8698-5d8e56acd48b" xmlns:ns3="1e44de8b-a222-4f75-a299-7667fa0d186f" targetNamespace="http://schemas.microsoft.com/office/2006/metadata/properties" ma:root="true" ma:fieldsID="5765d47cd912209b3a8ed61bab10d9f7" ns2:_="" ns3:_="">
    <xsd:import namespace="e1c3bf3d-9298-4d97-8698-5d8e56acd48b"/>
    <xsd:import namespace="1e44de8b-a222-4f75-a299-7667fa0d18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c3bf3d-9298-4d97-8698-5d8e56acd4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44de8b-a222-4f75-a299-7667fa0d18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479bf05-d456-4a96-a4cf-13701bc18efa}" ma:internalName="TaxCatchAll" ma:showField="CatchAllData" ma:web="1e44de8b-a222-4f75-a299-7667fa0d18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c3bf3d-9298-4d97-8698-5d8e56acd48b">
      <Terms xmlns="http://schemas.microsoft.com/office/infopath/2007/PartnerControls"/>
    </lcf76f155ced4ddcb4097134ff3c332f>
    <TaxCatchAll xmlns="1e44de8b-a222-4f75-a299-7667fa0d186f" xsi:nil="true"/>
  </documentManagement>
</p:properties>
</file>

<file path=customXml/itemProps1.xml><?xml version="1.0" encoding="utf-8"?>
<ds:datastoreItem xmlns:ds="http://schemas.openxmlformats.org/officeDocument/2006/customXml" ds:itemID="{4AB3A55E-8BF7-4438-AA3A-DC4D1696672A}"/>
</file>

<file path=customXml/itemProps2.xml><?xml version="1.0" encoding="utf-8"?>
<ds:datastoreItem xmlns:ds="http://schemas.openxmlformats.org/officeDocument/2006/customXml" ds:itemID="{FF9CD4F1-D97F-4605-8638-F46D7094453D}"/>
</file>

<file path=customXml/itemProps3.xml><?xml version="1.0" encoding="utf-8"?>
<ds:datastoreItem xmlns:ds="http://schemas.openxmlformats.org/officeDocument/2006/customXml" ds:itemID="{8F3C077B-0312-40D5-A7D3-504B6BDA65D3}"/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947</Words>
  <Application>Microsoft Office PowerPoint</Application>
  <PresentationFormat>Widescreen</PresentationFormat>
  <Paragraphs>134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Bahnschrift SemiBold</vt:lpstr>
      <vt:lpstr>Book Antiqua</vt:lpstr>
      <vt:lpstr>Calibri</vt:lpstr>
      <vt:lpstr>Calibri Light</vt:lpstr>
      <vt:lpstr>Times New Roman</vt:lpstr>
      <vt:lpstr>Office Theme</vt:lpstr>
      <vt:lpstr>Challenges of Financing Just Transition  The Global Debt Dilemma </vt:lpstr>
      <vt:lpstr>Contemporary Debt crisis </vt:lpstr>
      <vt:lpstr>What is different about the Current Debt Crisis? </vt:lpstr>
      <vt:lpstr>Debt and Just Transitions- Climate Finance Spending Vs. Climate Finance Needs  Exercise: Estimates of Current Public Expenditure on Climate Action by Developing and Developed Countries  </vt:lpstr>
      <vt:lpstr>Debt and Just Transitions- Climate Finance Spending VS Health, Education and Interest Payment on Debt Spending-2  </vt:lpstr>
      <vt:lpstr>How can we get the Finance for Climate for Global South countries?  Example: Compare Rich Countries Military Expenditure + Fossil Subsidies </vt:lpstr>
      <vt:lpstr>Maldives- No such thing as ‘Sustainability’ in current Capitalist Model   IDEAs Project-Debt and  Compounding  Vulnerabilities (Maldives, Laos PDR and Cambodia) </vt:lpstr>
      <vt:lpstr>Global South Serial Creditors </vt:lpstr>
      <vt:lpstr>Pakistan-Privatization of Electricity-Circular Debt </vt:lpstr>
      <vt:lpstr>Ways of getting Finance for Just Transition- Case of Debt?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Farwa sial</dc:creator>
  <cp:lastModifiedBy>Farwa sial</cp:lastModifiedBy>
  <cp:revision>14</cp:revision>
  <dcterms:created xsi:type="dcterms:W3CDTF">2026-02-07T04:29:29Z</dcterms:created>
  <dcterms:modified xsi:type="dcterms:W3CDTF">2026-02-08T16:30:23Z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0x0101000CCB1AA434AC7B4FA712525E5A4B0FAF</vt:lpwstr>
  </property>
</Properties>
</file>