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entation.xml" ContentType="application/vnd.openxmlformats-officedocument.presentationml.presentation.main+xml"/>
  <Override PartName="/ppt/slides/slide1.xml" ContentType="application/vnd.openxmlformats-officedocument.presentationml.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13.xml" ContentType="application/vnd.openxmlformats-officedocument.presentationml.notesSlide+xml"/>
  <Override PartName="/ppt/notesSlides/notesSlide7.xml" ContentType="application/vnd.openxmlformats-officedocument.presentationml.notes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1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notesSlides/notesSlide12.xml" ContentType="application/vnd.openxmlformats-officedocument.presentationml.notesSlid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56" r:id="rId2"/>
    <p:sldId id="257" r:id="rId3"/>
    <p:sldId id="298" r:id="rId4"/>
    <p:sldId id="258" r:id="rId5"/>
    <p:sldId id="306" r:id="rId6"/>
    <p:sldId id="300" r:id="rId7"/>
    <p:sldId id="285" r:id="rId8"/>
    <p:sldId id="299" r:id="rId9"/>
    <p:sldId id="264" r:id="rId10"/>
    <p:sldId id="301" r:id="rId11"/>
    <p:sldId id="305" r:id="rId12"/>
    <p:sldId id="303" r:id="rId13"/>
    <p:sldId id="304" r:id="rId14"/>
    <p:sldId id="308" r:id="rId15"/>
    <p:sldId id="319" r:id="rId16"/>
    <p:sldId id="310" r:id="rId17"/>
    <p:sldId id="265" r:id="rId18"/>
    <p:sldId id="282" r:id="rId19"/>
    <p:sldId id="280" r:id="rId20"/>
    <p:sldId id="307" r:id="rId21"/>
    <p:sldId id="313" r:id="rId22"/>
    <p:sldId id="296" r:id="rId23"/>
    <p:sldId id="291" r:id="rId24"/>
    <p:sldId id="297" r:id="rId25"/>
    <p:sldId id="315" r:id="rId26"/>
    <p:sldId id="281" r:id="rId27"/>
    <p:sldId id="317" r:id="rId28"/>
    <p:sldId id="318" r:id="rId29"/>
    <p:sldId id="312" r:id="rId30"/>
  </p:sldIdLst>
  <p:sldSz cx="9144000" cy="5143500" type="screen16x9"/>
  <p:notesSz cx="51435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1EC"/>
    <a:srgbClr val="EFF4F5"/>
    <a:srgbClr val="9F7B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45"/>
    <p:restoredTop sz="88565"/>
  </p:normalViewPr>
  <p:slideViewPr>
    <p:cSldViewPr snapToGrid="0" snapToObjects="1">
      <p:cViewPr varScale="1">
        <p:scale>
          <a:sx n="110" d="100"/>
          <a:sy n="110" d="100"/>
        </p:scale>
        <p:origin x="944" y="4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38"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37"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50756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514350" y="4400550"/>
            <a:ext cx="4114800" cy="360045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market’s advice (Amundi, IFC, </a:t>
            </a:r>
            <a:r>
              <a:rPr lang="en-US" sz="1200" dirty="0" err="1"/>
              <a:t>etc</a:t>
            </a:r>
            <a:r>
              <a:rPr lang="en-US" sz="1200" dirty="0"/>
              <a:t>): More needs to be done to leverage public money to de-risk investments and unlock more private finance</a:t>
            </a:r>
          </a:p>
          <a:p>
            <a:endParaRPr lang="en-US" dirty="0"/>
          </a:p>
        </p:txBody>
      </p:sp>
    </p:spTree>
    <p:extLst>
      <p:ext uri="{BB962C8B-B14F-4D97-AF65-F5344CB8AC3E}">
        <p14:creationId xmlns:p14="http://schemas.microsoft.com/office/powerpoint/2010/main" val="20464895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514350" y="4400550"/>
            <a:ext cx="4114800" cy="3600450"/>
          </a:xfrm>
          <a:prstGeom prst="rect">
            <a:avLst/>
          </a:prstGeom>
        </p:spPr>
        <p:txBody>
          <a:bodyPr/>
          <a:lstStyle/>
          <a:p>
            <a:pPr>
              <a:buNone/>
            </a:pPr>
            <a:r>
              <a:rPr lang="en-US" sz="1200" i="1" dirty="0">
                <a:effectLst/>
                <a:latin typeface="Helvetica" pitchFamily="2" charset="0"/>
              </a:rPr>
              <a:t>The IEA’s Cost of Capital Observatory database, which tracks clean energy financing costs</a:t>
            </a:r>
            <a:endParaRPr lang="en-US" sz="1200" dirty="0">
              <a:effectLst/>
              <a:latin typeface="Helvetica" pitchFamily="2" charset="0"/>
            </a:endParaRPr>
          </a:p>
          <a:p>
            <a:pPr>
              <a:buNone/>
            </a:pPr>
            <a:r>
              <a:rPr lang="en-US" sz="1200" i="1" dirty="0">
                <a:effectLst/>
                <a:latin typeface="Helvetica" pitchFamily="2" charset="0"/>
              </a:rPr>
              <a:t>across major developing countries, shows that the cost of capital is at least twice as high in</a:t>
            </a:r>
            <a:endParaRPr lang="en-US" sz="1200" dirty="0">
              <a:effectLst/>
              <a:latin typeface="Helvetica"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effectLst/>
                <a:latin typeface="Helvetica" pitchFamily="2" charset="0"/>
              </a:rPr>
              <a:t>developing countries as it is in advanced economies. </a:t>
            </a:r>
            <a:r>
              <a:rPr lang="en-US" sz="1200" dirty="0"/>
              <a:t>Even more expensive than external sovereign bonds. Local bond issuances in LC, smaller ticket size by private companies may be even more expensive. Since the bulk of private climate finance is domestic through domestic banks, companies and HH, especially outside China where HH is not the main source. Unsurprisingly that domestic private is major source as Over 90% of mitigation finance in EMDEs was allocated to the energy, transport, and B&amp;I sectors, which all  while have clear emission-reduction potential and more importantly quantifiable revenue streams.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a:buNone/>
            </a:pPr>
            <a:endParaRPr lang="en-US" sz="1200" dirty="0">
              <a:effectLst/>
              <a:latin typeface="Helvetica" pitchFamily="2" charset="0"/>
            </a:endParaRPr>
          </a:p>
          <a:p>
            <a:endParaRPr lang="en-US" dirty="0"/>
          </a:p>
        </p:txBody>
      </p:sp>
    </p:spTree>
    <p:extLst>
      <p:ext uri="{BB962C8B-B14F-4D97-AF65-F5344CB8AC3E}">
        <p14:creationId xmlns:p14="http://schemas.microsoft.com/office/powerpoint/2010/main" val="15335469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5E5223-3C5A-ED08-C423-637037294E8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853B60-4E80-3333-E1A0-91E9EC4C48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0D6C2D-762D-3C6B-FDE2-4942A742638A}"/>
              </a:ext>
            </a:extLst>
          </p:cNvPr>
          <p:cNvSpPr>
            <a:spLocks noGrp="1"/>
          </p:cNvSpPr>
          <p:nvPr>
            <p:ph type="body" idx="1"/>
          </p:nvPr>
        </p:nvSpPr>
        <p:spPr/>
        <p:txBody>
          <a:bodyPr/>
          <a:lstStyle/>
          <a:p>
            <a:r>
              <a:rPr lang="en-US" dirty="0"/>
              <a:t>I would have thought that the spread for Ukraine would be a lot lower despite what the “objective” assessment may be by the CRAs. Politically, Ukraine will be supported more than say Bolivia, but the market doesn’t seem to think so for quite a while now. </a:t>
            </a:r>
          </a:p>
        </p:txBody>
      </p:sp>
      <p:sp>
        <p:nvSpPr>
          <p:cNvPr id="4" name="Slide Number Placeholder 3">
            <a:extLst>
              <a:ext uri="{FF2B5EF4-FFF2-40B4-BE49-F238E27FC236}">
                <a16:creationId xmlns:a16="http://schemas.microsoft.com/office/drawing/2014/main" id="{27701535-BBE0-94F0-B3B3-3E46C91E4887}"/>
              </a:ext>
            </a:extLst>
          </p:cNvPr>
          <p:cNvSpPr>
            <a:spLocks noGrp="1"/>
          </p:cNvSpPr>
          <p:nvPr>
            <p:ph type="sldNum" sz="quarter" idx="5"/>
          </p:nvPr>
        </p:nvSpPr>
        <p:spPr/>
        <p:txBody>
          <a:bodyPr/>
          <a:lstStyle/>
          <a:p>
            <a:fld id="{1F2C7747-8A16-664D-B7C1-6E3CC45FD86E}" type="slidenum">
              <a:rPr lang="en-US" smtClean="0"/>
              <a:t>15</a:t>
            </a:fld>
            <a:endParaRPr lang="en-US"/>
          </a:p>
        </p:txBody>
      </p:sp>
    </p:spTree>
    <p:extLst>
      <p:ext uri="{BB962C8B-B14F-4D97-AF65-F5344CB8AC3E}">
        <p14:creationId xmlns:p14="http://schemas.microsoft.com/office/powerpoint/2010/main" val="5709863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514350" y="4400550"/>
            <a:ext cx="4114800" cy="3600450"/>
          </a:xfrm>
          <a:prstGeom prst="rect">
            <a:avLst/>
          </a:prstGeom>
        </p:spPr>
        <p:txBody>
          <a:bodyPr/>
          <a:lstStyle/>
          <a:p>
            <a:endParaRPr lang="en-US" dirty="0"/>
          </a:p>
        </p:txBody>
      </p:sp>
    </p:spTree>
    <p:extLst>
      <p:ext uri="{BB962C8B-B14F-4D97-AF65-F5344CB8AC3E}">
        <p14:creationId xmlns:p14="http://schemas.microsoft.com/office/powerpoint/2010/main" val="26895423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514350" y="4400550"/>
            <a:ext cx="4114800" cy="3600450"/>
          </a:xfrm>
          <a:prstGeom prst="rect">
            <a:avLst/>
          </a:prstGeom>
        </p:spPr>
        <p:txBody>
          <a:bodyPr/>
          <a:lstStyle/>
          <a:p>
            <a:r>
              <a:rPr lang="en-US" dirty="0"/>
              <a:t>Climate finance is shaped by the same dynamics that have long constrained development: rising debt burdens, limited policy space, and external conditionalities</a:t>
            </a:r>
          </a:p>
          <a:p>
            <a:r>
              <a:rPr lang="en-US" dirty="0"/>
              <a:t>For this reason, reaching the $1.3 trillion goal requires also addressing the “</a:t>
            </a:r>
            <a:r>
              <a:rPr lang="en-US" dirty="0" err="1"/>
              <a:t>disenablers</a:t>
            </a:r>
            <a:r>
              <a:rPr lang="en-US" dirty="0"/>
              <a:t>” in the IFA: climate finance is not separate from the broader international</a:t>
            </a:r>
          </a:p>
          <a:p>
            <a:pPr>
              <a:buNone/>
            </a:pPr>
            <a:r>
              <a:rPr lang="en-US" dirty="0"/>
              <a:t>financial system, but is embedded in it. [ </a:t>
            </a:r>
            <a:r>
              <a:rPr lang="en-US" sz="1200" i="1" dirty="0">
                <a:effectLst/>
                <a:latin typeface="Helvetica" pitchFamily="2" charset="0"/>
              </a:rPr>
              <a:t>NCQG) on climate finance for developing</a:t>
            </a:r>
            <a:r>
              <a:rPr lang="en-US" sz="1200" i="0" dirty="0">
                <a:effectLst/>
                <a:latin typeface="Helvetica" pitchFamily="2" charset="0"/>
              </a:rPr>
              <a:t> </a:t>
            </a:r>
            <a:r>
              <a:rPr lang="en-US" sz="1200" i="1" dirty="0">
                <a:effectLst/>
                <a:latin typeface="Helvetica" pitchFamily="2" charset="0"/>
              </a:rPr>
              <a:t>countries, setting a minimum floor of $300 billion per year by 2035</a:t>
            </a:r>
            <a:r>
              <a:rPr lang="en-US" sz="1200" i="0" dirty="0">
                <a:effectLst/>
                <a:latin typeface="Helvetica" pitchFamily="2" charset="0"/>
              </a:rPr>
              <a:t> </a:t>
            </a:r>
            <a:r>
              <a:rPr lang="en-US" sz="1200" i="1" dirty="0">
                <a:effectLst/>
                <a:latin typeface="Helvetica" pitchFamily="2" charset="0"/>
              </a:rPr>
              <a:t>with developed countries taking the lead, and an aspirational goal of</a:t>
            </a:r>
            <a:r>
              <a:rPr lang="en-US" sz="1200" i="0" dirty="0">
                <a:effectLst/>
                <a:latin typeface="Helvetica" pitchFamily="2" charset="0"/>
              </a:rPr>
              <a:t> </a:t>
            </a:r>
            <a:r>
              <a:rPr lang="en-US" sz="1200" i="1" dirty="0">
                <a:effectLst/>
                <a:latin typeface="Helvetica" pitchFamily="2" charset="0"/>
              </a:rPr>
              <a:t>$1.3 trillion annually from all sources. What’s needed according to the NCQG decision based on developing countries’ NDCs is 5-7 trillion not sure how this squares with the 1.3 trillion goal. </a:t>
            </a:r>
            <a:endParaRPr lang="en-US" sz="1200" dirty="0">
              <a:effectLst/>
              <a:latin typeface="Helvetica" pitchFamily="2" charset="0"/>
            </a:endParaRPr>
          </a:p>
          <a:p>
            <a:endParaRPr lang="en-US" dirty="0"/>
          </a:p>
        </p:txBody>
      </p:sp>
    </p:spTree>
    <p:extLst>
      <p:ext uri="{BB962C8B-B14F-4D97-AF65-F5344CB8AC3E}">
        <p14:creationId xmlns:p14="http://schemas.microsoft.com/office/powerpoint/2010/main" val="5466743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514350" y="4400550"/>
            <a:ext cx="4114800" cy="3600450"/>
          </a:xfrm>
          <a:prstGeom prst="rect">
            <a:avLst/>
          </a:prstGeom>
        </p:spPr>
        <p:txBody>
          <a:bodyPr/>
          <a:lstStyle/>
          <a:p>
            <a:r>
              <a:rPr lang="en-US" dirty="0"/>
              <a:t>Apart from the huge financing gap, according to NCGQ estimates based on costed needs based on developing countries’ NDCs is between 5-7trillion, and if you remove China out of the picture, it is about 340bn. According to Bessent, </a:t>
            </a:r>
            <a:r>
              <a:rPr lang="en-US" sz="1200" b="0" i="0" kern="1200" dirty="0">
                <a:solidFill>
                  <a:schemeClr val="tx1"/>
                </a:solidFill>
                <a:effectLst/>
                <a:latin typeface="+mn-lt"/>
                <a:ea typeface="+mn-ea"/>
                <a:cs typeface="+mn-cs"/>
              </a:rPr>
              <a:t>the World Bank must respond to countries’ energy priorities and needs and focus on dependable technologies that can sustain economic growth rather than seek to meet distortionary climate finance targets.  On the IMF “it devotes disproportionate time and resources to work on climate change, gender, and social issues,” lending should be focused to BOP issues and temporary. Also IMF to force official creditors which their unsustainable lending practices to the table to work out debt early</a:t>
            </a:r>
            <a:endParaRPr lang="en-US" dirty="0"/>
          </a:p>
        </p:txBody>
      </p:sp>
    </p:spTree>
    <p:extLst>
      <p:ext uri="{BB962C8B-B14F-4D97-AF65-F5344CB8AC3E}">
        <p14:creationId xmlns:p14="http://schemas.microsoft.com/office/powerpoint/2010/main" val="2575881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Note for EMs $285bn for mitigation finance</a:t>
            </a:r>
          </a:p>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514350" y="4400550"/>
            <a:ext cx="4114800" cy="360045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ptos Narrow" panose="020B0004020202020204" pitchFamily="34" charset="0"/>
              </a:rPr>
              <a:t>East Asia and the Pacific accounted for almost 70% of all EMDE climate finance from 2018 to 2023.China drove the region’s flows, accounting for 94%. Excluding China, the region’s EMDEs posted a 10%CAGR, rising from USD 24 billion in 2018 to USD 39 billion in 2023. As the region with the lowest EMDE flows, excluding China, in 2023 (excluding Japan and South Korea since this is for EMDEs) </a:t>
            </a:r>
          </a:p>
          <a:p>
            <a:endParaRPr lang="en-US" dirty="0"/>
          </a:p>
        </p:txBody>
      </p:sp>
    </p:spTree>
    <p:extLst>
      <p:ext uri="{BB962C8B-B14F-4D97-AF65-F5344CB8AC3E}">
        <p14:creationId xmlns:p14="http://schemas.microsoft.com/office/powerpoint/2010/main" val="34810099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514350" y="4400550"/>
            <a:ext cx="4114800" cy="360045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ptos Narrow" panose="020B0004020202020204" pitchFamily="34" charset="0"/>
              </a:rPr>
              <a:t>But remains far below the estimated almost USD 4 trillion in mitigation investment needed in developing countries each year until 2030, with the greatest gaps for countries most in need. And this gap is most pronounced for the poorest countries most in need of climate finance. </a:t>
            </a:r>
          </a:p>
          <a:p>
            <a:endParaRPr lang="en-US" dirty="0"/>
          </a:p>
        </p:txBody>
      </p:sp>
    </p:spTree>
    <p:extLst>
      <p:ext uri="{BB962C8B-B14F-4D97-AF65-F5344CB8AC3E}">
        <p14:creationId xmlns:p14="http://schemas.microsoft.com/office/powerpoint/2010/main" val="3850067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514350" y="4400550"/>
            <a:ext cx="4114800" cy="3600450"/>
          </a:xfrm>
          <a:prstGeom prst="rect">
            <a:avLst/>
          </a:prstGeom>
        </p:spPr>
        <p:txBody>
          <a:bodyPr/>
          <a:lstStyle/>
          <a:p>
            <a:r>
              <a:rPr lang="en-US" sz="1200" dirty="0"/>
              <a:t>Mitigation finance primarily flows where technology costs are falling rapidly, market structures are strong, and commercialization is being proven” – in short where it is most profitable. And climate finance flows for </a:t>
            </a:r>
            <a:r>
              <a:rPr lang="en-US" sz="1200" dirty="0" err="1"/>
              <a:t>adapation</a:t>
            </a:r>
            <a:r>
              <a:rPr lang="en-US" sz="1200" dirty="0"/>
              <a:t> is even more lacking, as shown in the next chart</a:t>
            </a:r>
            <a:endParaRPr lang="en-US" dirty="0"/>
          </a:p>
        </p:txBody>
      </p:sp>
    </p:spTree>
    <p:extLst>
      <p:ext uri="{BB962C8B-B14F-4D97-AF65-F5344CB8AC3E}">
        <p14:creationId xmlns:p14="http://schemas.microsoft.com/office/powerpoint/2010/main" val="27128383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514350" y="4400550"/>
            <a:ext cx="4114800" cy="360045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International finance more important for EMs and in particular LDCs.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For  better or for worse, limitations in raising external capital; fiscal constraints; reliant on public international sources for climate finance, which is limited and comes with conditionalities through the MDBs. </a:t>
            </a:r>
          </a:p>
          <a:p>
            <a:endParaRPr lang="en-US" dirty="0"/>
          </a:p>
        </p:txBody>
      </p:sp>
    </p:spTree>
    <p:extLst>
      <p:ext uri="{BB962C8B-B14F-4D97-AF65-F5344CB8AC3E}">
        <p14:creationId xmlns:p14="http://schemas.microsoft.com/office/powerpoint/2010/main" val="17562773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514350" y="4400550"/>
            <a:ext cx="4114800" cy="3600450"/>
          </a:xfrm>
          <a:prstGeom prst="rect">
            <a:avLst/>
          </a:prstGeom>
        </p:spPr>
        <p:txBody>
          <a:bodyPr/>
          <a:lstStyle/>
          <a:p>
            <a:r>
              <a:rPr lang="en-US" dirty="0"/>
              <a:t>International, external capital for developing countries faces the familiar challenges. High cost of external debt, conditionalities from the MDBs, capital flowing to the most bankable sectors, multilateral climate funds set up under the UN miniscule, the increasing </a:t>
            </a:r>
            <a:r>
              <a:rPr lang="en-US" dirty="0" err="1"/>
              <a:t>politicatisation</a:t>
            </a:r>
            <a:r>
              <a:rPr lang="en-US" dirty="0"/>
              <a:t> of bilateral loans, cut backs on ODA</a:t>
            </a:r>
          </a:p>
        </p:txBody>
      </p:sp>
    </p:spTree>
    <p:extLst>
      <p:ext uri="{BB962C8B-B14F-4D97-AF65-F5344CB8AC3E}">
        <p14:creationId xmlns:p14="http://schemas.microsoft.com/office/powerpoint/2010/main" val="27196223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514350" y="4400550"/>
            <a:ext cx="4114800" cy="360045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Mostly market rate debt. See next slide for LDCs</a:t>
            </a:r>
          </a:p>
          <a:p>
            <a:endParaRPr lang="en-US" dirty="0"/>
          </a:p>
        </p:txBody>
      </p:sp>
    </p:spTree>
    <p:extLst>
      <p:ext uri="{BB962C8B-B14F-4D97-AF65-F5344CB8AC3E}">
        <p14:creationId xmlns:p14="http://schemas.microsoft.com/office/powerpoint/2010/main" val="20390307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36854-DF46-C704-49A1-C0D26480B75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55D5527-2C20-646C-06B4-4DEEA32BD79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46610F-FCD1-B70D-A6A4-87944F767190}"/>
              </a:ext>
            </a:extLst>
          </p:cNvPr>
          <p:cNvSpPr>
            <a:spLocks noGrp="1"/>
          </p:cNvSpPr>
          <p:nvPr>
            <p:ph type="dt" sz="half" idx="10"/>
          </p:nvPr>
        </p:nvSpPr>
        <p:spPr/>
        <p:txBody>
          <a:bodyPr/>
          <a:lstStyle/>
          <a:p>
            <a:fld id="{8B13EC5F-A18A-FE42-8AA4-CEA47DFB4270}" type="datetimeFigureOut">
              <a:rPr lang="en-US" smtClean="0"/>
              <a:t>2/7/26</a:t>
            </a:fld>
            <a:endParaRPr lang="en-US"/>
          </a:p>
        </p:txBody>
      </p:sp>
      <p:sp>
        <p:nvSpPr>
          <p:cNvPr id="5" name="Footer Placeholder 4">
            <a:extLst>
              <a:ext uri="{FF2B5EF4-FFF2-40B4-BE49-F238E27FC236}">
                <a16:creationId xmlns:a16="http://schemas.microsoft.com/office/drawing/2014/main" id="{E0626AC9-596F-C802-6EBC-F2AB620CF9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F3513B-56D6-35A7-E038-CDB6E0633E63}"/>
              </a:ext>
            </a:extLst>
          </p:cNvPr>
          <p:cNvSpPr>
            <a:spLocks noGrp="1"/>
          </p:cNvSpPr>
          <p:nvPr>
            <p:ph type="sldNum" sz="quarter" idx="12"/>
          </p:nvPr>
        </p:nvSpPr>
        <p:spPr/>
        <p:txBody>
          <a:bodyPr/>
          <a:lstStyle/>
          <a:p>
            <a:fld id="{C476C67E-65FE-044F-9FA3-2C735EDE70A2}" type="slidenum">
              <a:rPr lang="en-US" smtClean="0"/>
              <a:t>‹#›</a:t>
            </a:fld>
            <a:endParaRPr lang="en-US"/>
          </a:p>
        </p:txBody>
      </p:sp>
    </p:spTree>
    <p:extLst>
      <p:ext uri="{BB962C8B-B14F-4D97-AF65-F5344CB8AC3E}">
        <p14:creationId xmlns:p14="http://schemas.microsoft.com/office/powerpoint/2010/main" val="31285451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name="Slide 1">
    <p:bg>
      <p:bgPr>
        <a:solidFill>
          <a:srgbClr val="0B1A2E"/>
        </a:solidFill>
        <a:effectLst/>
      </p:bgPr>
    </p:bg>
    <p:spTree>
      <p:nvGrpSpPr>
        <p:cNvPr id="1" name=""/>
        <p:cNvGrpSpPr/>
        <p:nvPr/>
      </p:nvGrpSpPr>
      <p:grpSpPr>
        <a:xfrm>
          <a:off x="0" y="0"/>
          <a:ext cx="0" cy="0"/>
          <a:chOff x="0" y="0"/>
          <a:chExt cx="0" cy="0"/>
        </a:xfrm>
      </p:grpSpPr>
      <p:sp>
        <p:nvSpPr>
          <p:cNvPr id="2" name="Shape 0"/>
          <p:cNvSpPr/>
          <p:nvPr/>
        </p:nvSpPr>
        <p:spPr>
          <a:xfrm>
            <a:off x="0" y="0"/>
            <a:ext cx="9144000" cy="45720"/>
          </a:xfrm>
          <a:prstGeom prst="rect">
            <a:avLst/>
          </a:prstGeom>
          <a:solidFill>
            <a:srgbClr val="0D9488"/>
          </a:solidFill>
          <a:ln/>
        </p:spPr>
        <p:txBody>
          <a:bodyPr/>
          <a:lstStyle/>
          <a:p>
            <a:endParaRPr lang="en-US"/>
          </a:p>
        </p:txBody>
      </p:sp>
      <p:pic>
        <p:nvPicPr>
          <p:cNvPr id="3" name="Image 0" descr="preencoded.png"/>
          <p:cNvPicPr>
            <a:picLocks noChangeAspect="1"/>
          </p:cNvPicPr>
          <p:nvPr/>
        </p:nvPicPr>
        <p:blipFill>
          <a:blip r:embed="rId3"/>
          <a:stretch>
            <a:fillRect/>
          </a:stretch>
        </p:blipFill>
        <p:spPr>
          <a:xfrm>
            <a:off x="640080" y="1097280"/>
            <a:ext cx="548640" cy="548640"/>
          </a:xfrm>
          <a:prstGeom prst="rect">
            <a:avLst/>
          </a:prstGeom>
        </p:spPr>
      </p:pic>
      <p:sp>
        <p:nvSpPr>
          <p:cNvPr id="4" name="Text 1"/>
          <p:cNvSpPr/>
          <p:nvPr/>
        </p:nvSpPr>
        <p:spPr>
          <a:xfrm>
            <a:off x="640080" y="1828800"/>
            <a:ext cx="7772400" cy="1371600"/>
          </a:xfrm>
          <a:prstGeom prst="rect">
            <a:avLst/>
          </a:prstGeom>
          <a:noFill/>
          <a:ln/>
        </p:spPr>
        <p:txBody>
          <a:bodyPr wrap="square" lIns="0" tIns="0" rIns="0" bIns="0" rtlCol="0" anchor="ctr"/>
          <a:lstStyle/>
          <a:p>
            <a:pPr marL="0" indent="0">
              <a:lnSpc>
                <a:spcPct val="110000"/>
              </a:lnSpc>
              <a:buNone/>
            </a:pPr>
            <a:r>
              <a:rPr lang="en-US" sz="3800" b="1" dirty="0">
                <a:solidFill>
                  <a:srgbClr val="FFFFFF"/>
                </a:solidFill>
                <a:latin typeface="Georgia" pitchFamily="34" charset="0"/>
                <a:ea typeface="Georgia" pitchFamily="34" charset="-122"/>
                <a:cs typeface="Georgia" pitchFamily="34" charset="-120"/>
              </a:rPr>
              <a:t>Climate Finance in</a:t>
            </a:r>
            <a:endParaRPr lang="en-US" sz="3800" dirty="0"/>
          </a:p>
          <a:p>
            <a:pPr marL="0" indent="0">
              <a:lnSpc>
                <a:spcPct val="110000"/>
              </a:lnSpc>
              <a:buNone/>
            </a:pPr>
            <a:r>
              <a:rPr lang="en-US" sz="3800" b="1" dirty="0">
                <a:solidFill>
                  <a:srgbClr val="FFFFFF"/>
                </a:solidFill>
                <a:latin typeface="Georgia" pitchFamily="34" charset="0"/>
                <a:ea typeface="Georgia" pitchFamily="34" charset="-122"/>
                <a:cs typeface="Georgia" pitchFamily="34" charset="-120"/>
              </a:rPr>
              <a:t>Developing Countries</a:t>
            </a:r>
            <a:endParaRPr lang="en-US" sz="3800" dirty="0"/>
          </a:p>
        </p:txBody>
      </p:sp>
      <p:sp>
        <p:nvSpPr>
          <p:cNvPr id="5" name="Text 2"/>
          <p:cNvSpPr/>
          <p:nvPr/>
        </p:nvSpPr>
        <p:spPr>
          <a:xfrm>
            <a:off x="640080" y="3200400"/>
            <a:ext cx="6400800" cy="457200"/>
          </a:xfrm>
          <a:prstGeom prst="rect">
            <a:avLst/>
          </a:prstGeom>
          <a:noFill/>
          <a:ln/>
        </p:spPr>
        <p:txBody>
          <a:bodyPr wrap="square" lIns="0" tIns="0" rIns="0" bIns="0" rtlCol="0" anchor="ctr"/>
          <a:lstStyle/>
          <a:p>
            <a:pPr marL="0" indent="0">
              <a:buNone/>
            </a:pPr>
            <a:r>
              <a:rPr lang="en-US" sz="1600" dirty="0">
                <a:solidFill>
                  <a:srgbClr val="14B8A6"/>
                </a:solidFill>
                <a:latin typeface="Calibri" pitchFamily="34" charset="0"/>
                <a:ea typeface="Calibri" pitchFamily="34" charset="-122"/>
                <a:cs typeface="Calibri" pitchFamily="34" charset="-120"/>
              </a:rPr>
              <a:t>Sources of Finance &amp; The Financing Gap</a:t>
            </a:r>
            <a:endParaRPr lang="en-US" sz="1600" dirty="0"/>
          </a:p>
        </p:txBody>
      </p:sp>
      <p:sp>
        <p:nvSpPr>
          <p:cNvPr id="6" name="Shape 3"/>
          <p:cNvSpPr/>
          <p:nvPr/>
        </p:nvSpPr>
        <p:spPr>
          <a:xfrm>
            <a:off x="640080" y="3840480"/>
            <a:ext cx="1097280" cy="27432"/>
          </a:xfrm>
          <a:prstGeom prst="rect">
            <a:avLst/>
          </a:prstGeom>
          <a:solidFill>
            <a:srgbClr val="0D9488"/>
          </a:solidFill>
          <a:ln/>
        </p:spPr>
        <p:txBody>
          <a:bodyPr/>
          <a:lstStyle/>
          <a:p>
            <a:endParaRPr lang="en-US"/>
          </a:p>
        </p:txBody>
      </p:sp>
      <p:sp>
        <p:nvSpPr>
          <p:cNvPr id="7" name="Text 4"/>
          <p:cNvSpPr/>
          <p:nvPr/>
        </p:nvSpPr>
        <p:spPr>
          <a:xfrm>
            <a:off x="640080" y="4069080"/>
            <a:ext cx="7315200" cy="320040"/>
          </a:xfrm>
          <a:prstGeom prst="rect">
            <a:avLst/>
          </a:prstGeom>
          <a:noFill/>
          <a:ln/>
        </p:spPr>
        <p:txBody>
          <a:bodyPr wrap="square" lIns="0" tIns="0" rIns="0" bIns="0" rtlCol="0" anchor="ctr"/>
          <a:lstStyle/>
          <a:p>
            <a:pPr marL="0" indent="0">
              <a:buNone/>
            </a:pPr>
            <a:r>
              <a:rPr lang="en-US" sz="1100" dirty="0">
                <a:solidFill>
                  <a:srgbClr val="94A3B8"/>
                </a:solidFill>
                <a:latin typeface="Calibri" pitchFamily="34" charset="0"/>
                <a:ea typeface="Calibri" pitchFamily="34" charset="-122"/>
                <a:cs typeface="Calibri" pitchFamily="34" charset="-120"/>
              </a:rPr>
              <a:t>CPI Global Landscape of Climate Finance 2025 &amp; EMDE Spotlight  |  Data through 2023</a:t>
            </a:r>
            <a:endParaRPr lang="en-US" sz="11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3F1EC"/>
        </a:solidFill>
        <a:effectLst/>
      </p:bgPr>
    </p:bg>
    <p:spTree>
      <p:nvGrpSpPr>
        <p:cNvPr id="1" name="">
          <a:extLst>
            <a:ext uri="{FF2B5EF4-FFF2-40B4-BE49-F238E27FC236}">
              <a16:creationId xmlns:a16="http://schemas.microsoft.com/office/drawing/2014/main" id="{2DCD27D7-199D-6E94-559E-CFC40AF6964A}"/>
            </a:ext>
          </a:extLst>
        </p:cNvPr>
        <p:cNvGrpSpPr/>
        <p:nvPr/>
      </p:nvGrpSpPr>
      <p:grpSpPr>
        <a:xfrm>
          <a:off x="0" y="0"/>
          <a:ext cx="0" cy="0"/>
          <a:chOff x="0" y="0"/>
          <a:chExt cx="0" cy="0"/>
        </a:xfrm>
      </p:grpSpPr>
      <p:grpSp>
        <p:nvGrpSpPr>
          <p:cNvPr id="6" name="Group 5">
            <a:extLst>
              <a:ext uri="{FF2B5EF4-FFF2-40B4-BE49-F238E27FC236}">
                <a16:creationId xmlns:a16="http://schemas.microsoft.com/office/drawing/2014/main" id="{31BD69D9-D9D6-EC2C-25B2-F42F26CA1ADC}"/>
              </a:ext>
            </a:extLst>
          </p:cNvPr>
          <p:cNvGrpSpPr/>
          <p:nvPr/>
        </p:nvGrpSpPr>
        <p:grpSpPr>
          <a:xfrm>
            <a:off x="685800" y="134599"/>
            <a:ext cx="7772401" cy="4722569"/>
            <a:chOff x="685800" y="134599"/>
            <a:chExt cx="7772401" cy="4722569"/>
          </a:xfrm>
        </p:grpSpPr>
        <p:pic>
          <p:nvPicPr>
            <p:cNvPr id="2" name="Picture 1">
              <a:extLst>
                <a:ext uri="{FF2B5EF4-FFF2-40B4-BE49-F238E27FC236}">
                  <a16:creationId xmlns:a16="http://schemas.microsoft.com/office/drawing/2014/main" id="{DDC3114A-998C-4BE3-6541-5E1379B22F64}"/>
                </a:ext>
              </a:extLst>
            </p:cNvPr>
            <p:cNvPicPr>
              <a:picLocks noChangeAspect="1"/>
            </p:cNvPicPr>
            <p:nvPr/>
          </p:nvPicPr>
          <p:blipFill>
            <a:blip r:embed="rId3"/>
            <a:stretch>
              <a:fillRect/>
            </a:stretch>
          </p:blipFill>
          <p:spPr>
            <a:xfrm>
              <a:off x="685800" y="134599"/>
              <a:ext cx="7772400" cy="4722569"/>
            </a:xfrm>
            <a:prstGeom prst="rect">
              <a:avLst/>
            </a:prstGeom>
          </p:spPr>
        </p:pic>
        <p:sp>
          <p:nvSpPr>
            <p:cNvPr id="4" name="Rectangle 3">
              <a:extLst>
                <a:ext uri="{FF2B5EF4-FFF2-40B4-BE49-F238E27FC236}">
                  <a16:creationId xmlns:a16="http://schemas.microsoft.com/office/drawing/2014/main" id="{FB4C5A99-5EC6-681E-D30D-14622EB3B78E}"/>
                </a:ext>
              </a:extLst>
            </p:cNvPr>
            <p:cNvSpPr/>
            <p:nvPr/>
          </p:nvSpPr>
          <p:spPr>
            <a:xfrm>
              <a:off x="6927575" y="797614"/>
              <a:ext cx="1530626" cy="354827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2%2%</a:t>
              </a:r>
            </a:p>
          </p:txBody>
        </p:sp>
      </p:grpSp>
      <p:sp>
        <p:nvSpPr>
          <p:cNvPr id="7" name="TextBox 6">
            <a:extLst>
              <a:ext uri="{FF2B5EF4-FFF2-40B4-BE49-F238E27FC236}">
                <a16:creationId xmlns:a16="http://schemas.microsoft.com/office/drawing/2014/main" id="{EFC572BE-B0E5-8F40-8A8B-5CEA5ECA178A}"/>
              </a:ext>
            </a:extLst>
          </p:cNvPr>
          <p:cNvSpPr txBox="1"/>
          <p:nvPr/>
        </p:nvSpPr>
        <p:spPr>
          <a:xfrm>
            <a:off x="7335078" y="3093554"/>
            <a:ext cx="466794" cy="369332"/>
          </a:xfrm>
          <a:prstGeom prst="rect">
            <a:avLst/>
          </a:prstGeom>
          <a:noFill/>
        </p:spPr>
        <p:txBody>
          <a:bodyPr wrap="none" rtlCol="0">
            <a:spAutoFit/>
          </a:bodyPr>
          <a:lstStyle/>
          <a:p>
            <a:r>
              <a:rPr lang="en-US" dirty="0"/>
              <a:t>2%</a:t>
            </a:r>
          </a:p>
        </p:txBody>
      </p:sp>
      <p:cxnSp>
        <p:nvCxnSpPr>
          <p:cNvPr id="9" name="Straight Arrow Connector 8">
            <a:extLst>
              <a:ext uri="{FF2B5EF4-FFF2-40B4-BE49-F238E27FC236}">
                <a16:creationId xmlns:a16="http://schemas.microsoft.com/office/drawing/2014/main" id="{8D098D2D-83B0-DA8B-8B4F-DD14EFBCE24C}"/>
              </a:ext>
            </a:extLst>
          </p:cNvPr>
          <p:cNvCxnSpPr>
            <a:cxnSpLocks/>
            <a:endCxn id="7" idx="1"/>
          </p:cNvCxnSpPr>
          <p:nvPr/>
        </p:nvCxnSpPr>
        <p:spPr>
          <a:xfrm>
            <a:off x="6838122" y="3278220"/>
            <a:ext cx="4969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52037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3F1EC"/>
        </a:solidFill>
        <a:effectLst/>
      </p:bgPr>
    </p:bg>
    <p:spTree>
      <p:nvGrpSpPr>
        <p:cNvPr id="1" name="">
          <a:extLst>
            <a:ext uri="{FF2B5EF4-FFF2-40B4-BE49-F238E27FC236}">
              <a16:creationId xmlns:a16="http://schemas.microsoft.com/office/drawing/2014/main" id="{E6382A25-2692-E353-768B-2223CB10115C}"/>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DF1225AA-3FDE-9F86-A8EA-65246D14FDAB}"/>
              </a:ext>
            </a:extLst>
          </p:cNvPr>
          <p:cNvPicPr>
            <a:picLocks noChangeAspect="1"/>
          </p:cNvPicPr>
          <p:nvPr/>
        </p:nvPicPr>
        <p:blipFill>
          <a:blip r:embed="rId3"/>
          <a:stretch>
            <a:fillRect/>
          </a:stretch>
        </p:blipFill>
        <p:spPr>
          <a:xfrm>
            <a:off x="0" y="348037"/>
            <a:ext cx="6952473" cy="4550995"/>
          </a:xfrm>
          <a:prstGeom prst="rect">
            <a:avLst/>
          </a:prstGeom>
        </p:spPr>
      </p:pic>
      <p:sp>
        <p:nvSpPr>
          <p:cNvPr id="5" name="TextBox 4">
            <a:extLst>
              <a:ext uri="{FF2B5EF4-FFF2-40B4-BE49-F238E27FC236}">
                <a16:creationId xmlns:a16="http://schemas.microsoft.com/office/drawing/2014/main" id="{EE90E71B-F8C6-C0A1-40CA-B1F81B7E6B92}"/>
              </a:ext>
            </a:extLst>
          </p:cNvPr>
          <p:cNvSpPr txBox="1"/>
          <p:nvPr/>
        </p:nvSpPr>
        <p:spPr>
          <a:xfrm>
            <a:off x="6875105" y="2981076"/>
            <a:ext cx="2136914" cy="2123658"/>
          </a:xfrm>
          <a:prstGeom prst="rect">
            <a:avLst/>
          </a:prstGeom>
          <a:noFill/>
        </p:spPr>
        <p:txBody>
          <a:bodyPr wrap="square">
            <a:spAutoFit/>
          </a:bodyPr>
          <a:lstStyle/>
          <a:p>
            <a:r>
              <a:rPr lang="en-US" sz="1200" dirty="0"/>
              <a:t>Public sources provided USD 159 billion in 2023,. This critical financing may slow or even decline. ODA cuts announced by major donors amid shifting political priorities are placing increased strain on international public finance. Non-debt financing are urgently needed for many EMDEs, and LDCs in particular.</a:t>
            </a:r>
          </a:p>
        </p:txBody>
      </p:sp>
      <p:sp>
        <p:nvSpPr>
          <p:cNvPr id="8" name="TextBox 7">
            <a:extLst>
              <a:ext uri="{FF2B5EF4-FFF2-40B4-BE49-F238E27FC236}">
                <a16:creationId xmlns:a16="http://schemas.microsoft.com/office/drawing/2014/main" id="{2738731A-9120-B5A7-AEA1-D5113595B485}"/>
              </a:ext>
            </a:extLst>
          </p:cNvPr>
          <p:cNvSpPr txBox="1"/>
          <p:nvPr/>
        </p:nvSpPr>
        <p:spPr>
          <a:xfrm>
            <a:off x="6797736" y="191158"/>
            <a:ext cx="2136914" cy="1938992"/>
          </a:xfrm>
          <a:prstGeom prst="rect">
            <a:avLst/>
          </a:prstGeom>
          <a:noFill/>
        </p:spPr>
        <p:txBody>
          <a:bodyPr wrap="square">
            <a:spAutoFit/>
          </a:bodyPr>
          <a:lstStyle/>
          <a:p>
            <a:r>
              <a:rPr lang="en-US" sz="1200" dirty="0"/>
              <a:t>Most international private finance to EMDEs originated from advanced economies.  Europe accounted for 59% of these flows to All EMDEs in 2023 (USD 29 billion). The US and Canada contributed 11% (USD 5.2 billion), and advanced economies in East Asia and the Pacific 9.8% (USD 4.8billion).</a:t>
            </a:r>
          </a:p>
        </p:txBody>
      </p:sp>
      <p:sp>
        <p:nvSpPr>
          <p:cNvPr id="10" name="TextBox 9">
            <a:extLst>
              <a:ext uri="{FF2B5EF4-FFF2-40B4-BE49-F238E27FC236}">
                <a16:creationId xmlns:a16="http://schemas.microsoft.com/office/drawing/2014/main" id="{A1837FA4-8413-1FC3-221D-F77FAFE87CAC}"/>
              </a:ext>
            </a:extLst>
          </p:cNvPr>
          <p:cNvSpPr txBox="1"/>
          <p:nvPr/>
        </p:nvSpPr>
        <p:spPr>
          <a:xfrm>
            <a:off x="6797736" y="2103913"/>
            <a:ext cx="2486036" cy="646331"/>
          </a:xfrm>
          <a:prstGeom prst="rect">
            <a:avLst/>
          </a:prstGeom>
          <a:noFill/>
        </p:spPr>
        <p:txBody>
          <a:bodyPr wrap="square">
            <a:spAutoFit/>
          </a:bodyPr>
          <a:lstStyle/>
          <a:p>
            <a:r>
              <a:rPr lang="en-US" sz="1200" dirty="0"/>
              <a:t>Over half of international private finance to All EMDEs went to energy systems (USD 29 billion)</a:t>
            </a:r>
          </a:p>
        </p:txBody>
      </p:sp>
      <p:sp>
        <p:nvSpPr>
          <p:cNvPr id="11" name="Left Brace 10">
            <a:extLst>
              <a:ext uri="{FF2B5EF4-FFF2-40B4-BE49-F238E27FC236}">
                <a16:creationId xmlns:a16="http://schemas.microsoft.com/office/drawing/2014/main" id="{5C3A2818-CB48-16F1-4120-18E32E34C5A3}"/>
              </a:ext>
            </a:extLst>
          </p:cNvPr>
          <p:cNvSpPr/>
          <p:nvPr/>
        </p:nvSpPr>
        <p:spPr>
          <a:xfrm>
            <a:off x="6448614" y="191157"/>
            <a:ext cx="426491" cy="2452651"/>
          </a:xfrm>
          <a:prstGeom prst="leftBrace">
            <a:avLst>
              <a:gd name="adj1" fmla="val 8333"/>
              <a:gd name="adj2" fmla="val 45137"/>
            </a:avLst>
          </a:prstGeom>
          <a:ln w="12700"/>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1548633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3F1EC"/>
        </a:solidFill>
        <a:effectLst/>
      </p:bgPr>
    </p:bg>
    <p:spTree>
      <p:nvGrpSpPr>
        <p:cNvPr id="1" name="">
          <a:extLst>
            <a:ext uri="{FF2B5EF4-FFF2-40B4-BE49-F238E27FC236}">
              <a16:creationId xmlns:a16="http://schemas.microsoft.com/office/drawing/2014/main" id="{98DDF34E-EC83-B34C-5F99-776441C01373}"/>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FFB81715-1650-EF24-5A26-6EDDDE91CAC3}"/>
              </a:ext>
            </a:extLst>
          </p:cNvPr>
          <p:cNvPicPr>
            <a:picLocks noChangeAspect="1"/>
          </p:cNvPicPr>
          <p:nvPr/>
        </p:nvPicPr>
        <p:blipFill>
          <a:blip r:embed="rId3"/>
          <a:stretch>
            <a:fillRect/>
          </a:stretch>
        </p:blipFill>
        <p:spPr>
          <a:xfrm>
            <a:off x="106784" y="163996"/>
            <a:ext cx="6592939" cy="4815508"/>
          </a:xfrm>
          <a:prstGeom prst="rect">
            <a:avLst/>
          </a:prstGeom>
        </p:spPr>
      </p:pic>
      <p:sp>
        <p:nvSpPr>
          <p:cNvPr id="5" name="TextBox 4">
            <a:extLst>
              <a:ext uri="{FF2B5EF4-FFF2-40B4-BE49-F238E27FC236}">
                <a16:creationId xmlns:a16="http://schemas.microsoft.com/office/drawing/2014/main" id="{55D11F16-858C-E683-F11B-B6AEFDC184EC}"/>
              </a:ext>
            </a:extLst>
          </p:cNvPr>
          <p:cNvSpPr txBox="1"/>
          <p:nvPr/>
        </p:nvSpPr>
        <p:spPr>
          <a:xfrm>
            <a:off x="7017234" y="1802726"/>
            <a:ext cx="1884720" cy="2462213"/>
          </a:xfrm>
          <a:prstGeom prst="rect">
            <a:avLst/>
          </a:prstGeom>
          <a:noFill/>
        </p:spPr>
        <p:txBody>
          <a:bodyPr wrap="square">
            <a:spAutoFit/>
          </a:bodyPr>
          <a:lstStyle/>
          <a:p>
            <a:r>
              <a:rPr lang="en-US" sz="1400" dirty="0">
                <a:latin typeface="Aptos Narrow" panose="020B0004020202020204" pitchFamily="34" charset="0"/>
              </a:rPr>
              <a:t>Across All EMDEs, commercial, market rate mitigation finance dominates. In</a:t>
            </a:r>
          </a:p>
          <a:p>
            <a:r>
              <a:rPr lang="en-US" sz="1400" dirty="0">
                <a:latin typeface="Aptos Narrow" panose="020B0004020202020204" pitchFamily="34" charset="0"/>
              </a:rPr>
              <a:t>EMs only c.30% of flows in 2023 were deployed through concessional loans and grants. Even for LDCs, development finance was only half in LDCs</a:t>
            </a:r>
          </a:p>
        </p:txBody>
      </p:sp>
    </p:spTree>
    <p:extLst>
      <p:ext uri="{BB962C8B-B14F-4D97-AF65-F5344CB8AC3E}">
        <p14:creationId xmlns:p14="http://schemas.microsoft.com/office/powerpoint/2010/main" val="42313893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570A8-63AC-AF5F-2D11-4743048091E7}"/>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30A58F47-E4E0-FF51-BA2D-2BF47979CD77}"/>
              </a:ext>
            </a:extLst>
          </p:cNvPr>
          <p:cNvPicPr>
            <a:picLocks noChangeAspect="1"/>
          </p:cNvPicPr>
          <p:nvPr/>
        </p:nvPicPr>
        <p:blipFill>
          <a:blip r:embed="rId3"/>
          <a:stretch>
            <a:fillRect/>
          </a:stretch>
        </p:blipFill>
        <p:spPr>
          <a:xfrm>
            <a:off x="517157" y="0"/>
            <a:ext cx="5923075" cy="5143500"/>
          </a:xfrm>
          <a:prstGeom prst="rect">
            <a:avLst/>
          </a:prstGeom>
        </p:spPr>
      </p:pic>
      <p:sp>
        <p:nvSpPr>
          <p:cNvPr id="5" name="TextBox 4">
            <a:extLst>
              <a:ext uri="{FF2B5EF4-FFF2-40B4-BE49-F238E27FC236}">
                <a16:creationId xmlns:a16="http://schemas.microsoft.com/office/drawing/2014/main" id="{2F4B9D26-C7FC-6C6E-FFED-206F033D7CFE}"/>
              </a:ext>
            </a:extLst>
          </p:cNvPr>
          <p:cNvSpPr txBox="1"/>
          <p:nvPr/>
        </p:nvSpPr>
        <p:spPr>
          <a:xfrm>
            <a:off x="6520069" y="954157"/>
            <a:ext cx="2554355" cy="1600438"/>
          </a:xfrm>
          <a:prstGeom prst="rect">
            <a:avLst/>
          </a:prstGeom>
          <a:noFill/>
        </p:spPr>
        <p:txBody>
          <a:bodyPr wrap="square">
            <a:spAutoFit/>
          </a:bodyPr>
          <a:lstStyle/>
          <a:p>
            <a:r>
              <a:rPr lang="en-US" sz="1400" dirty="0"/>
              <a:t>Across LDCs, international public institutions remained the primary source of mitigation</a:t>
            </a:r>
          </a:p>
          <a:p>
            <a:r>
              <a:rPr lang="en-US" sz="1400" dirty="0"/>
              <a:t>finance, providing marginally more than half of total flows in 2023, primarily through large-scale projects.</a:t>
            </a:r>
          </a:p>
        </p:txBody>
      </p:sp>
      <p:sp>
        <p:nvSpPr>
          <p:cNvPr id="7" name="Right Brace 6">
            <a:extLst>
              <a:ext uri="{FF2B5EF4-FFF2-40B4-BE49-F238E27FC236}">
                <a16:creationId xmlns:a16="http://schemas.microsoft.com/office/drawing/2014/main" id="{E01693F1-2276-54DC-2ABA-578B8B45DD39}"/>
              </a:ext>
            </a:extLst>
          </p:cNvPr>
          <p:cNvSpPr/>
          <p:nvPr/>
        </p:nvSpPr>
        <p:spPr>
          <a:xfrm>
            <a:off x="6152322" y="954157"/>
            <a:ext cx="287910" cy="1617593"/>
          </a:xfrm>
          <a:prstGeom prst="rightBrace">
            <a:avLst/>
          </a:prstGeom>
          <a:ln w="28575">
            <a:solidFill>
              <a:srgbClr val="9F7B9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8A7CF96C-2D84-C7E1-6C93-BA499875B347}"/>
              </a:ext>
            </a:extLst>
          </p:cNvPr>
          <p:cNvSpPr txBox="1"/>
          <p:nvPr/>
        </p:nvSpPr>
        <p:spPr>
          <a:xfrm>
            <a:off x="1175995" y="3179632"/>
            <a:ext cx="3684240" cy="830997"/>
          </a:xfrm>
          <a:prstGeom prst="rect">
            <a:avLst/>
          </a:prstGeom>
          <a:noFill/>
        </p:spPr>
        <p:txBody>
          <a:bodyPr wrap="square" rtlCol="0">
            <a:spAutoFit/>
          </a:bodyPr>
          <a:lstStyle/>
          <a:p>
            <a:r>
              <a:rPr lang="en-US" sz="1200" dirty="0"/>
              <a:t>Despite dire needs and lack of finances, 48% of mitigation finance to LDCs is provided at market rate. This will be even more onerous as concessional finance and grants continue to dwindle. </a:t>
            </a:r>
          </a:p>
        </p:txBody>
      </p:sp>
      <p:sp>
        <p:nvSpPr>
          <p:cNvPr id="10" name="TextBox 9">
            <a:extLst>
              <a:ext uri="{FF2B5EF4-FFF2-40B4-BE49-F238E27FC236}">
                <a16:creationId xmlns:a16="http://schemas.microsoft.com/office/drawing/2014/main" id="{2B1AE6ED-0DC5-1100-A21C-E41EA90C2356}"/>
              </a:ext>
            </a:extLst>
          </p:cNvPr>
          <p:cNvSpPr txBox="1"/>
          <p:nvPr/>
        </p:nvSpPr>
        <p:spPr>
          <a:xfrm>
            <a:off x="3990399" y="15413"/>
            <a:ext cx="3891332" cy="461665"/>
          </a:xfrm>
          <a:prstGeom prst="rect">
            <a:avLst/>
          </a:prstGeom>
          <a:noFill/>
        </p:spPr>
        <p:txBody>
          <a:bodyPr wrap="square" rtlCol="0">
            <a:spAutoFit/>
          </a:bodyPr>
          <a:lstStyle/>
          <a:p>
            <a:r>
              <a:rPr lang="en-US" sz="1200" dirty="0"/>
              <a:t>Overall mitigation finance flows also concentrated in a small number of LDCs, Angola, Tanzania, Bangladesh</a:t>
            </a:r>
          </a:p>
        </p:txBody>
      </p:sp>
    </p:spTree>
    <p:extLst>
      <p:ext uri="{BB962C8B-B14F-4D97-AF65-F5344CB8AC3E}">
        <p14:creationId xmlns:p14="http://schemas.microsoft.com/office/powerpoint/2010/main" val="33150717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2F0EDF-734F-5794-76E5-D89C621308B2}"/>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E7EED2B6-0C05-C485-3EE7-DA8CCA4F56AF}"/>
              </a:ext>
            </a:extLst>
          </p:cNvPr>
          <p:cNvPicPr>
            <a:picLocks noChangeAspect="1"/>
          </p:cNvPicPr>
          <p:nvPr/>
        </p:nvPicPr>
        <p:blipFill>
          <a:blip r:embed="rId3"/>
          <a:stretch>
            <a:fillRect/>
          </a:stretch>
        </p:blipFill>
        <p:spPr>
          <a:xfrm>
            <a:off x="457199" y="334882"/>
            <a:ext cx="7961243" cy="4544835"/>
          </a:xfrm>
          <a:prstGeom prst="rect">
            <a:avLst/>
          </a:prstGeom>
        </p:spPr>
      </p:pic>
    </p:spTree>
    <p:extLst>
      <p:ext uri="{BB962C8B-B14F-4D97-AF65-F5344CB8AC3E}">
        <p14:creationId xmlns:p14="http://schemas.microsoft.com/office/powerpoint/2010/main" val="37678660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3F1EC"/>
        </a:solidFill>
        <a:effectLst/>
      </p:bgPr>
    </p:bg>
    <p:spTree>
      <p:nvGrpSpPr>
        <p:cNvPr id="1" name="">
          <a:extLst>
            <a:ext uri="{FF2B5EF4-FFF2-40B4-BE49-F238E27FC236}">
              <a16:creationId xmlns:a16="http://schemas.microsoft.com/office/drawing/2014/main" id="{68D63865-9ADE-2905-7980-9C4B1BB4F697}"/>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7C579A0C-B6E1-1B85-5315-7138FEED4365}"/>
              </a:ext>
            </a:extLst>
          </p:cNvPr>
          <p:cNvPicPr>
            <a:picLocks noChangeAspect="1"/>
          </p:cNvPicPr>
          <p:nvPr/>
        </p:nvPicPr>
        <p:blipFill>
          <a:blip r:embed="rId3"/>
          <a:stretch>
            <a:fillRect/>
          </a:stretch>
        </p:blipFill>
        <p:spPr>
          <a:xfrm>
            <a:off x="260068" y="399315"/>
            <a:ext cx="8623865" cy="3972911"/>
          </a:xfrm>
          <a:prstGeom prst="rect">
            <a:avLst/>
          </a:prstGeom>
        </p:spPr>
      </p:pic>
      <p:sp>
        <p:nvSpPr>
          <p:cNvPr id="8" name="TextBox 7">
            <a:extLst>
              <a:ext uri="{FF2B5EF4-FFF2-40B4-BE49-F238E27FC236}">
                <a16:creationId xmlns:a16="http://schemas.microsoft.com/office/drawing/2014/main" id="{BA5274DA-61BB-9A77-2BD6-855C4A908442}"/>
              </a:ext>
            </a:extLst>
          </p:cNvPr>
          <p:cNvSpPr txBox="1"/>
          <p:nvPr/>
        </p:nvSpPr>
        <p:spPr>
          <a:xfrm>
            <a:off x="260067" y="74151"/>
            <a:ext cx="1622560" cy="338554"/>
          </a:xfrm>
          <a:prstGeom prst="rect">
            <a:avLst/>
          </a:prstGeom>
          <a:noFill/>
        </p:spPr>
        <p:txBody>
          <a:bodyPr wrap="none" rtlCol="0">
            <a:spAutoFit/>
          </a:bodyPr>
          <a:lstStyle/>
          <a:p>
            <a:r>
              <a:rPr lang="en-US" sz="1600" b="1" dirty="0">
                <a:latin typeface="Publico Text" panose="02040502060504060203" pitchFamily="18" charset="77"/>
              </a:rPr>
              <a:t>Nov- Dec 2025</a:t>
            </a:r>
          </a:p>
        </p:txBody>
      </p:sp>
      <p:sp>
        <p:nvSpPr>
          <p:cNvPr id="14" name="Freeform 13">
            <a:extLst>
              <a:ext uri="{FF2B5EF4-FFF2-40B4-BE49-F238E27FC236}">
                <a16:creationId xmlns:a16="http://schemas.microsoft.com/office/drawing/2014/main" id="{24F0B562-4A5E-3DED-8A92-01BC6539C78E}"/>
              </a:ext>
            </a:extLst>
          </p:cNvPr>
          <p:cNvSpPr/>
          <p:nvPr/>
        </p:nvSpPr>
        <p:spPr>
          <a:xfrm>
            <a:off x="1388685" y="1741057"/>
            <a:ext cx="6304202" cy="2155082"/>
          </a:xfrm>
          <a:custGeom>
            <a:avLst/>
            <a:gdLst>
              <a:gd name="csX0" fmla="*/ 6304202 w 6304202"/>
              <a:gd name="csY0" fmla="*/ 2155082 h 2155082"/>
              <a:gd name="csX1" fmla="*/ 1642750 w 6304202"/>
              <a:gd name="csY1" fmla="*/ 1399708 h 2155082"/>
              <a:gd name="csX2" fmla="*/ 181698 w 6304202"/>
              <a:gd name="csY2" fmla="*/ 157317 h 2155082"/>
              <a:gd name="csX3" fmla="*/ 72367 w 6304202"/>
              <a:gd name="csY3" fmla="*/ 57926 h 2155082"/>
            </a:gdLst>
            <a:ahLst/>
            <a:cxnLst>
              <a:cxn ang="0">
                <a:pos x="csX0" y="csY0"/>
              </a:cxn>
              <a:cxn ang="0">
                <a:pos x="csX1" y="csY1"/>
              </a:cxn>
              <a:cxn ang="0">
                <a:pos x="csX2" y="csY2"/>
              </a:cxn>
              <a:cxn ang="0">
                <a:pos x="csX3" y="csY3"/>
              </a:cxn>
            </a:cxnLst>
            <a:rect l="l" t="t" r="r" b="b"/>
            <a:pathLst>
              <a:path w="6304202" h="2155082">
                <a:moveTo>
                  <a:pt x="6304202" y="2155082"/>
                </a:moveTo>
                <a:cubicBezTo>
                  <a:pt x="4483684" y="1943875"/>
                  <a:pt x="2663167" y="1732669"/>
                  <a:pt x="1642750" y="1399708"/>
                </a:cubicBezTo>
                <a:cubicBezTo>
                  <a:pt x="622333" y="1066747"/>
                  <a:pt x="443428" y="380947"/>
                  <a:pt x="181698" y="157317"/>
                </a:cubicBezTo>
                <a:cubicBezTo>
                  <a:pt x="-80032" y="-66313"/>
                  <a:pt x="-3833" y="-4194"/>
                  <a:pt x="72367" y="57926"/>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55186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3F1EC"/>
        </a:solidFill>
        <a:effectLst/>
      </p:bgPr>
    </p:bg>
    <p:spTree>
      <p:nvGrpSpPr>
        <p:cNvPr id="1" name="">
          <a:extLst>
            <a:ext uri="{FF2B5EF4-FFF2-40B4-BE49-F238E27FC236}">
              <a16:creationId xmlns:a16="http://schemas.microsoft.com/office/drawing/2014/main" id="{9C3D1CD0-D228-ECD3-644A-D535953714B2}"/>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87F479A5-4989-1B12-AB02-A2F51E322650}"/>
              </a:ext>
            </a:extLst>
          </p:cNvPr>
          <p:cNvPicPr>
            <a:picLocks noChangeAspect="1"/>
          </p:cNvPicPr>
          <p:nvPr/>
        </p:nvPicPr>
        <p:blipFill>
          <a:blip r:embed="rId2"/>
          <a:stretch>
            <a:fillRect/>
          </a:stretch>
        </p:blipFill>
        <p:spPr>
          <a:xfrm>
            <a:off x="348454" y="0"/>
            <a:ext cx="2857500" cy="4981575"/>
          </a:xfrm>
          <a:prstGeom prst="rect">
            <a:avLst/>
          </a:prstGeom>
        </p:spPr>
      </p:pic>
      <p:sp>
        <p:nvSpPr>
          <p:cNvPr id="3" name="Rectangle 1">
            <a:extLst>
              <a:ext uri="{FF2B5EF4-FFF2-40B4-BE49-F238E27FC236}">
                <a16:creationId xmlns:a16="http://schemas.microsoft.com/office/drawing/2014/main" id="{C50CA346-0B5E-11C0-1994-96EA6596591C}"/>
              </a:ext>
            </a:extLst>
          </p:cNvPr>
          <p:cNvSpPr>
            <a:spLocks noChangeArrowheads="1"/>
          </p:cNvSpPr>
          <p:nvPr/>
        </p:nvSpPr>
        <p:spPr bwMode="auto">
          <a:xfrm>
            <a:off x="3220654" y="2797787"/>
            <a:ext cx="5186918"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endParaRPr lang="en-US" altLang="en-US" sz="1125" dirty="0">
              <a:latin typeface="Heebo" pitchFamily="2" charset="-79"/>
              <a:cs typeface="Heebo" pitchFamily="2" charset="-79"/>
            </a:endParaRPr>
          </a:p>
          <a:p>
            <a:pPr defTabSz="685800"/>
            <a:r>
              <a:rPr lang="en-US" altLang="en-US" sz="1125" b="1" dirty="0">
                <a:solidFill>
                  <a:srgbClr val="000000"/>
                </a:solidFill>
                <a:latin typeface="Heebo" pitchFamily="2" charset="-79"/>
                <a:cs typeface="Heebo" pitchFamily="2" charset="-79"/>
              </a:rPr>
              <a:t>Market access gaps cluster in B-rated, long-tenor cells</a:t>
            </a:r>
            <a:endParaRPr lang="en-US" altLang="en-US" sz="1125" dirty="0">
              <a:latin typeface="Heebo" pitchFamily="2" charset="-79"/>
              <a:cs typeface="Heebo" pitchFamily="2" charset="-79"/>
            </a:endParaRPr>
          </a:p>
          <a:p>
            <a:pPr defTabSz="685800"/>
            <a:r>
              <a:rPr lang="en-US" altLang="en-US" sz="1125" dirty="0">
                <a:solidFill>
                  <a:srgbClr val="000000"/>
                </a:solidFill>
                <a:latin typeface="Heebo" pitchFamily="2" charset="-79"/>
                <a:cs typeface="Heebo" pitchFamily="2" charset="-79"/>
              </a:rPr>
              <a:t>The empty cells aren't random—B-rated sovereigns essentially lost access to &gt;15 year money for extended periods.  They simply could not issue at viable terms. When they could issue, it was predominantly short-dated. This maturity compression is arguably more consequential than the rate differential. </a:t>
            </a:r>
            <a:endParaRPr lang="en-US" altLang="en-US" sz="1125" dirty="0">
              <a:latin typeface="Heebo" pitchFamily="2" charset="-79"/>
              <a:cs typeface="Heebo" pitchFamily="2" charset="-79"/>
            </a:endParaRPr>
          </a:p>
        </p:txBody>
      </p:sp>
      <p:sp>
        <p:nvSpPr>
          <p:cNvPr id="5" name="TextBox 4">
            <a:extLst>
              <a:ext uri="{FF2B5EF4-FFF2-40B4-BE49-F238E27FC236}">
                <a16:creationId xmlns:a16="http://schemas.microsoft.com/office/drawing/2014/main" id="{0A07E0A2-3E86-DF5F-A27E-C9FA587AC323}"/>
              </a:ext>
            </a:extLst>
          </p:cNvPr>
          <p:cNvSpPr txBox="1"/>
          <p:nvPr/>
        </p:nvSpPr>
        <p:spPr>
          <a:xfrm>
            <a:off x="3220654" y="1823863"/>
            <a:ext cx="5081549" cy="1131079"/>
          </a:xfrm>
          <a:prstGeom prst="rect">
            <a:avLst/>
          </a:prstGeom>
          <a:noFill/>
        </p:spPr>
        <p:txBody>
          <a:bodyPr wrap="square">
            <a:spAutoFit/>
          </a:bodyPr>
          <a:lstStyle/>
          <a:p>
            <a:pPr algn="l">
              <a:buNone/>
            </a:pPr>
            <a:r>
              <a:rPr lang="en-US" sz="1125" b="1" dirty="0">
                <a:solidFill>
                  <a:srgbClr val="000000"/>
                </a:solidFill>
                <a:latin typeface="Heebo" pitchFamily="2" charset="-79"/>
                <a:cs typeface="Heebo" pitchFamily="2" charset="-79"/>
              </a:rPr>
              <a:t>Asymmetric transmission of monetary tightening</a:t>
            </a:r>
            <a:endParaRPr lang="en-US" sz="1125" dirty="0">
              <a:solidFill>
                <a:srgbClr val="000000"/>
              </a:solidFill>
              <a:latin typeface="Heebo" pitchFamily="2" charset="-79"/>
              <a:cs typeface="Heebo" pitchFamily="2" charset="-79"/>
            </a:endParaRPr>
          </a:p>
          <a:p>
            <a:pPr algn="l">
              <a:buNone/>
            </a:pPr>
            <a:r>
              <a:rPr lang="en-US" sz="1125" dirty="0">
                <a:solidFill>
                  <a:srgbClr val="000000"/>
                </a:solidFill>
                <a:latin typeface="Heebo" pitchFamily="2" charset="-79"/>
                <a:cs typeface="Heebo" pitchFamily="2" charset="-79"/>
              </a:rPr>
              <a:t>The 2022-2023 tightening cycle hit lower-rated sovereigns disproportionately. A-rated coupons rose roughly 200-250 basis points from 2021 to peak 2023 levels. B-rated coupons rose 300-400+ basis points over the same period. This spread widening suggests credit risk repricing compounded the base rate effect for weaker credits.</a:t>
            </a:r>
          </a:p>
        </p:txBody>
      </p:sp>
      <p:sp>
        <p:nvSpPr>
          <p:cNvPr id="9" name="TextBox 8">
            <a:extLst>
              <a:ext uri="{FF2B5EF4-FFF2-40B4-BE49-F238E27FC236}">
                <a16:creationId xmlns:a16="http://schemas.microsoft.com/office/drawing/2014/main" id="{EA4ACE60-00A3-4826-94B9-4FC4921497CF}"/>
              </a:ext>
            </a:extLst>
          </p:cNvPr>
          <p:cNvSpPr txBox="1"/>
          <p:nvPr/>
        </p:nvSpPr>
        <p:spPr>
          <a:xfrm>
            <a:off x="3220654" y="844097"/>
            <a:ext cx="5272643" cy="957955"/>
          </a:xfrm>
          <a:prstGeom prst="rect">
            <a:avLst/>
          </a:prstGeom>
          <a:noFill/>
        </p:spPr>
        <p:txBody>
          <a:bodyPr wrap="square">
            <a:spAutoFit/>
          </a:bodyPr>
          <a:lstStyle/>
          <a:p>
            <a:pPr algn="l">
              <a:buNone/>
            </a:pPr>
            <a:r>
              <a:rPr lang="en-US" sz="1125" b="1" dirty="0">
                <a:solidFill>
                  <a:srgbClr val="000000"/>
                </a:solidFill>
                <a:latin typeface="Heebo" pitchFamily="2" charset="-79"/>
                <a:cs typeface="Heebo" pitchFamily="2" charset="-79"/>
              </a:rPr>
              <a:t>Incomplete pass-through of easing (2024-25)</a:t>
            </a:r>
            <a:endParaRPr lang="en-US" sz="1125" dirty="0">
              <a:solidFill>
                <a:srgbClr val="000000"/>
              </a:solidFill>
              <a:latin typeface="Heebo" pitchFamily="2" charset="-79"/>
              <a:cs typeface="Heebo" pitchFamily="2" charset="-79"/>
            </a:endParaRPr>
          </a:p>
          <a:p>
            <a:pPr algn="l">
              <a:buNone/>
            </a:pPr>
            <a:r>
              <a:rPr lang="en-US" sz="1125" dirty="0">
                <a:solidFill>
                  <a:srgbClr val="000000"/>
                </a:solidFill>
                <a:latin typeface="Heebo" pitchFamily="2" charset="-79"/>
                <a:cs typeface="Heebo" pitchFamily="2" charset="-79"/>
              </a:rPr>
              <a:t>The Fed began cutting in September 2024. By late 2025, A-rated coupons have partially </a:t>
            </a:r>
            <a:r>
              <a:rPr lang="en-US" sz="1125" dirty="0" err="1">
                <a:solidFill>
                  <a:srgbClr val="000000"/>
                </a:solidFill>
                <a:latin typeface="Heebo" pitchFamily="2" charset="-79"/>
                <a:cs typeface="Heebo" pitchFamily="2" charset="-79"/>
              </a:rPr>
              <a:t>normalised</a:t>
            </a:r>
            <a:r>
              <a:rPr lang="en-US" sz="1125" dirty="0">
                <a:solidFill>
                  <a:srgbClr val="000000"/>
                </a:solidFill>
                <a:latin typeface="Heebo" pitchFamily="2" charset="-79"/>
                <a:cs typeface="Heebo" pitchFamily="2" charset="-79"/>
              </a:rPr>
              <a:t> (3.6-5.1% range versus 4.5-6.0% peaks). B-rated coupons remain elevated (7.2-9.2%), suggesting credit spreads have not compressed proportionately. The easing cycle's benefits appear to be accruing unevenly.</a:t>
            </a:r>
          </a:p>
        </p:txBody>
      </p:sp>
      <p:sp>
        <p:nvSpPr>
          <p:cNvPr id="11" name="TextBox 10">
            <a:extLst>
              <a:ext uri="{FF2B5EF4-FFF2-40B4-BE49-F238E27FC236}">
                <a16:creationId xmlns:a16="http://schemas.microsoft.com/office/drawing/2014/main" id="{33FAD7C1-78C3-0BDB-BCCA-F9DED58D6D1E}"/>
              </a:ext>
            </a:extLst>
          </p:cNvPr>
          <p:cNvSpPr txBox="1"/>
          <p:nvPr/>
        </p:nvSpPr>
        <p:spPr>
          <a:xfrm>
            <a:off x="3220654" y="3952978"/>
            <a:ext cx="4822030" cy="784830"/>
          </a:xfrm>
          <a:prstGeom prst="rect">
            <a:avLst/>
          </a:prstGeom>
          <a:noFill/>
        </p:spPr>
        <p:txBody>
          <a:bodyPr wrap="square">
            <a:spAutoFit/>
          </a:bodyPr>
          <a:lstStyle/>
          <a:p>
            <a:pPr algn="l">
              <a:buNone/>
            </a:pPr>
            <a:r>
              <a:rPr lang="en-US" sz="1125" b="1" dirty="0">
                <a:solidFill>
                  <a:srgbClr val="000000"/>
                </a:solidFill>
                <a:latin typeface="Heebo" pitchFamily="2" charset="-79"/>
                <a:cs typeface="Heebo" pitchFamily="2" charset="-79"/>
              </a:rPr>
              <a:t>Term premium </a:t>
            </a:r>
            <a:r>
              <a:rPr lang="en-US" sz="1125" b="1" dirty="0" err="1">
                <a:solidFill>
                  <a:srgbClr val="000000"/>
                </a:solidFill>
                <a:latin typeface="Heebo" pitchFamily="2" charset="-79"/>
                <a:cs typeface="Heebo" pitchFamily="2" charset="-79"/>
              </a:rPr>
              <a:t>behaviour</a:t>
            </a:r>
            <a:r>
              <a:rPr lang="en-US" sz="1125" b="1" dirty="0">
                <a:solidFill>
                  <a:srgbClr val="000000"/>
                </a:solidFill>
                <a:latin typeface="Heebo" pitchFamily="2" charset="-79"/>
                <a:cs typeface="Heebo" pitchFamily="2" charset="-79"/>
              </a:rPr>
              <a:t> differs by rating</a:t>
            </a:r>
            <a:endParaRPr lang="en-US" sz="1125" dirty="0">
              <a:solidFill>
                <a:srgbClr val="000000"/>
              </a:solidFill>
              <a:latin typeface="Heebo" pitchFamily="2" charset="-79"/>
              <a:cs typeface="Heebo" pitchFamily="2" charset="-79"/>
            </a:endParaRPr>
          </a:p>
          <a:p>
            <a:pPr algn="l">
              <a:buNone/>
            </a:pPr>
            <a:r>
              <a:rPr lang="en-US" sz="1125" dirty="0">
                <a:solidFill>
                  <a:srgbClr val="000000"/>
                </a:solidFill>
                <a:latin typeface="Heebo" pitchFamily="2" charset="-79"/>
                <a:cs typeface="Heebo" pitchFamily="2" charset="-79"/>
              </a:rPr>
              <a:t>For higher-rated bonds, the &gt;15 year premium over &lt;7 year appears relatively stable. For B-rated, the term structure shows more volatility and occasional inversion-like patterns.</a:t>
            </a:r>
          </a:p>
        </p:txBody>
      </p:sp>
      <p:sp>
        <p:nvSpPr>
          <p:cNvPr id="12" name="Rectangle 11">
            <a:extLst>
              <a:ext uri="{FF2B5EF4-FFF2-40B4-BE49-F238E27FC236}">
                <a16:creationId xmlns:a16="http://schemas.microsoft.com/office/drawing/2014/main" id="{6941D15F-2BCF-556F-55DA-D030AB5E5A2A}"/>
              </a:ext>
            </a:extLst>
          </p:cNvPr>
          <p:cNvSpPr/>
          <p:nvPr/>
        </p:nvSpPr>
        <p:spPr>
          <a:xfrm>
            <a:off x="593987" y="1859797"/>
            <a:ext cx="2249736" cy="1815663"/>
          </a:xfrm>
          <a:prstGeom prst="rect">
            <a:avLst/>
          </a:prstGeom>
          <a:solidFill>
            <a:srgbClr val="156082">
              <a:alpha val="27059"/>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F7AFCAA2-4CD4-A3BD-6C42-827FEF00262F}"/>
              </a:ext>
            </a:extLst>
          </p:cNvPr>
          <p:cNvSpPr txBox="1"/>
          <p:nvPr/>
        </p:nvSpPr>
        <p:spPr>
          <a:xfrm rot="16200000">
            <a:off x="-373797" y="2686088"/>
            <a:ext cx="1724828" cy="253916"/>
          </a:xfrm>
          <a:prstGeom prst="rect">
            <a:avLst/>
          </a:prstGeom>
          <a:noFill/>
        </p:spPr>
        <p:txBody>
          <a:bodyPr wrap="square" rtlCol="0">
            <a:spAutoFit/>
          </a:bodyPr>
          <a:lstStyle/>
          <a:p>
            <a:r>
              <a:rPr lang="en-US" sz="1050" dirty="0">
                <a:latin typeface="Heebo" pitchFamily="2" charset="-79"/>
                <a:cs typeface="Heebo" pitchFamily="2" charset="-79"/>
              </a:rPr>
              <a:t>Spike in US interest rates</a:t>
            </a:r>
          </a:p>
        </p:txBody>
      </p:sp>
      <p:pic>
        <p:nvPicPr>
          <p:cNvPr id="4" name="Picture 3">
            <a:extLst>
              <a:ext uri="{FF2B5EF4-FFF2-40B4-BE49-F238E27FC236}">
                <a16:creationId xmlns:a16="http://schemas.microsoft.com/office/drawing/2014/main" id="{5DAC1671-BFF0-2DFE-28A5-9D238603E050}"/>
              </a:ext>
            </a:extLst>
          </p:cNvPr>
          <p:cNvPicPr>
            <a:picLocks noChangeAspect="1"/>
          </p:cNvPicPr>
          <p:nvPr/>
        </p:nvPicPr>
        <p:blipFill>
          <a:blip r:embed="rId3"/>
          <a:stretch>
            <a:fillRect/>
          </a:stretch>
        </p:blipFill>
        <p:spPr>
          <a:xfrm>
            <a:off x="3187363" y="113820"/>
            <a:ext cx="5829300" cy="565628"/>
          </a:xfrm>
          <a:prstGeom prst="rect">
            <a:avLst/>
          </a:prstGeom>
        </p:spPr>
      </p:pic>
      <p:sp>
        <p:nvSpPr>
          <p:cNvPr id="6" name="TextBox 5">
            <a:extLst>
              <a:ext uri="{FF2B5EF4-FFF2-40B4-BE49-F238E27FC236}">
                <a16:creationId xmlns:a16="http://schemas.microsoft.com/office/drawing/2014/main" id="{939BF897-E353-443F-DFA8-D1A8B52136E2}"/>
              </a:ext>
            </a:extLst>
          </p:cNvPr>
          <p:cNvSpPr txBox="1"/>
          <p:nvPr/>
        </p:nvSpPr>
        <p:spPr>
          <a:xfrm>
            <a:off x="348454" y="4937348"/>
            <a:ext cx="4822030" cy="207749"/>
          </a:xfrm>
          <a:prstGeom prst="rect">
            <a:avLst/>
          </a:prstGeom>
          <a:noFill/>
        </p:spPr>
        <p:txBody>
          <a:bodyPr wrap="square" rtlCol="0">
            <a:spAutoFit/>
          </a:bodyPr>
          <a:lstStyle/>
          <a:p>
            <a:r>
              <a:rPr lang="en-US" sz="750" dirty="0"/>
              <a:t>Data Source: IMF GLOBAL MARKETS ANALYSIS   Emerging and Frontiers Markets Issuance- December 15, 2025. </a:t>
            </a:r>
          </a:p>
        </p:txBody>
      </p:sp>
    </p:spTree>
    <p:extLst>
      <p:ext uri="{BB962C8B-B14F-4D97-AF65-F5344CB8AC3E}">
        <p14:creationId xmlns:p14="http://schemas.microsoft.com/office/powerpoint/2010/main" val="15056159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aph of different types of data&#10;&#10;AI-generated content may be incorrect.">
            <a:extLst>
              <a:ext uri="{FF2B5EF4-FFF2-40B4-BE49-F238E27FC236}">
                <a16:creationId xmlns:a16="http://schemas.microsoft.com/office/drawing/2014/main" id="{E5E9BD95-A145-B611-5A34-804C041F5B5E}"/>
              </a:ext>
            </a:extLst>
          </p:cNvPr>
          <p:cNvPicPr>
            <a:picLocks noChangeAspect="1"/>
          </p:cNvPicPr>
          <p:nvPr/>
        </p:nvPicPr>
        <p:blipFill>
          <a:blip r:embed="rId2"/>
          <a:srcRect r="872" b="1"/>
          <a:stretch>
            <a:fillRect/>
          </a:stretch>
        </p:blipFill>
        <p:spPr>
          <a:xfrm>
            <a:off x="15" y="961"/>
            <a:ext cx="9143985" cy="5142539"/>
          </a:xfrm>
          <a:prstGeom prst="rect">
            <a:avLst/>
          </a:prstGeom>
        </p:spPr>
      </p:pic>
      <p:pic>
        <p:nvPicPr>
          <p:cNvPr id="5" name="Picture 4">
            <a:extLst>
              <a:ext uri="{FF2B5EF4-FFF2-40B4-BE49-F238E27FC236}">
                <a16:creationId xmlns:a16="http://schemas.microsoft.com/office/drawing/2014/main" id="{5942ED57-624D-D384-2D36-9B327D7F1DCF}"/>
              </a:ext>
            </a:extLst>
          </p:cNvPr>
          <p:cNvPicPr>
            <a:picLocks noChangeAspect="1"/>
          </p:cNvPicPr>
          <p:nvPr/>
        </p:nvPicPr>
        <p:blipFill>
          <a:blip r:embed="rId3"/>
          <a:stretch>
            <a:fillRect/>
          </a:stretch>
        </p:blipFill>
        <p:spPr>
          <a:xfrm>
            <a:off x="171898" y="1243012"/>
            <a:ext cx="4400102" cy="3178433"/>
          </a:xfrm>
          <a:prstGeom prst="rect">
            <a:avLst/>
          </a:prstGeom>
        </p:spPr>
      </p:pic>
      <p:sp>
        <p:nvSpPr>
          <p:cNvPr id="6" name="TextBox 5">
            <a:extLst>
              <a:ext uri="{FF2B5EF4-FFF2-40B4-BE49-F238E27FC236}">
                <a16:creationId xmlns:a16="http://schemas.microsoft.com/office/drawing/2014/main" id="{52166517-C5FF-D8BB-B535-1755C894A79F}"/>
              </a:ext>
            </a:extLst>
          </p:cNvPr>
          <p:cNvSpPr txBox="1"/>
          <p:nvPr/>
        </p:nvSpPr>
        <p:spPr>
          <a:xfrm>
            <a:off x="2255836" y="4329112"/>
            <a:ext cx="4822030" cy="207749"/>
          </a:xfrm>
          <a:prstGeom prst="rect">
            <a:avLst/>
          </a:prstGeom>
          <a:noFill/>
        </p:spPr>
        <p:txBody>
          <a:bodyPr wrap="square" rtlCol="0">
            <a:spAutoFit/>
          </a:bodyPr>
          <a:lstStyle/>
          <a:p>
            <a:r>
              <a:rPr lang="en-US" sz="750" dirty="0"/>
              <a:t>Data Source: IMF GLOBAL MARKETS ANALYSIS   Emerging and Frontiers Markets Issuance- December 15, 2025. </a:t>
            </a:r>
          </a:p>
        </p:txBody>
      </p:sp>
      <p:sp>
        <p:nvSpPr>
          <p:cNvPr id="7" name="Rectangle 6">
            <a:extLst>
              <a:ext uri="{FF2B5EF4-FFF2-40B4-BE49-F238E27FC236}">
                <a16:creationId xmlns:a16="http://schemas.microsoft.com/office/drawing/2014/main" id="{F0D70200-1CA8-EA20-552A-FE07F2A8726A}"/>
              </a:ext>
            </a:extLst>
          </p:cNvPr>
          <p:cNvSpPr/>
          <p:nvPr/>
        </p:nvSpPr>
        <p:spPr>
          <a:xfrm>
            <a:off x="8432800" y="5001877"/>
            <a:ext cx="710057" cy="115262"/>
          </a:xfrm>
          <a:prstGeom prst="rect">
            <a:avLst/>
          </a:prstGeom>
          <a:solidFill>
            <a:srgbClr val="F0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6582497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3F1EC"/>
        </a:solidFill>
        <a:effectLst/>
      </p:bgPr>
    </p:bg>
    <p:spTree>
      <p:nvGrpSpPr>
        <p:cNvPr id="1" name="">
          <a:extLst>
            <a:ext uri="{FF2B5EF4-FFF2-40B4-BE49-F238E27FC236}">
              <a16:creationId xmlns:a16="http://schemas.microsoft.com/office/drawing/2014/main" id="{6A718EAC-23BB-54D7-8355-5448325EECCF}"/>
            </a:ext>
          </a:extLst>
        </p:cNvPr>
        <p:cNvGrpSpPr/>
        <p:nvPr/>
      </p:nvGrpSpPr>
      <p:grpSpPr>
        <a:xfrm>
          <a:off x="0" y="0"/>
          <a:ext cx="0" cy="0"/>
          <a:chOff x="0" y="0"/>
          <a:chExt cx="0" cy="0"/>
        </a:xfrm>
      </p:grpSpPr>
      <p:pic>
        <p:nvPicPr>
          <p:cNvPr id="3" name="Picture 2" descr="A close-up of a graph&#10;&#10;AI-generated content may be incorrect.">
            <a:extLst>
              <a:ext uri="{FF2B5EF4-FFF2-40B4-BE49-F238E27FC236}">
                <a16:creationId xmlns:a16="http://schemas.microsoft.com/office/drawing/2014/main" id="{30C52557-2495-07A2-373F-6885955B0BDC}"/>
              </a:ext>
            </a:extLst>
          </p:cNvPr>
          <p:cNvPicPr>
            <a:picLocks noChangeAspect="1"/>
          </p:cNvPicPr>
          <p:nvPr/>
        </p:nvPicPr>
        <p:blipFill>
          <a:blip r:embed="rId3"/>
          <a:srcRect r="872" b="1"/>
          <a:stretch>
            <a:fillRect/>
          </a:stretch>
        </p:blipFill>
        <p:spPr>
          <a:xfrm>
            <a:off x="15" y="961"/>
            <a:ext cx="9143985" cy="5142539"/>
          </a:xfrm>
          <a:prstGeom prst="rect">
            <a:avLst/>
          </a:prstGeom>
        </p:spPr>
      </p:pic>
      <p:sp>
        <p:nvSpPr>
          <p:cNvPr id="4" name="Rectangle 3">
            <a:extLst>
              <a:ext uri="{FF2B5EF4-FFF2-40B4-BE49-F238E27FC236}">
                <a16:creationId xmlns:a16="http://schemas.microsoft.com/office/drawing/2014/main" id="{347F8553-6433-563B-B5A7-DF51E2BE97A5}"/>
              </a:ext>
            </a:extLst>
          </p:cNvPr>
          <p:cNvSpPr/>
          <p:nvPr/>
        </p:nvSpPr>
        <p:spPr>
          <a:xfrm>
            <a:off x="8432800" y="5001877"/>
            <a:ext cx="710057" cy="115262"/>
          </a:xfrm>
          <a:prstGeom prst="rect">
            <a:avLst/>
          </a:prstGeom>
          <a:solidFill>
            <a:srgbClr val="F3F1E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4884176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087C1B-4156-6027-1113-E0A549D08DDA}"/>
            </a:ext>
          </a:extLst>
        </p:cNvPr>
        <p:cNvGrpSpPr/>
        <p:nvPr/>
      </p:nvGrpSpPr>
      <p:grpSpPr>
        <a:xfrm>
          <a:off x="0" y="0"/>
          <a:ext cx="0" cy="0"/>
          <a:chOff x="0" y="0"/>
          <a:chExt cx="0" cy="0"/>
        </a:xfrm>
      </p:grpSpPr>
      <p:pic>
        <p:nvPicPr>
          <p:cNvPr id="2" name="Picture 1" descr="A graph of the cost of debt&#10;&#10;AI-generated content may be incorrect.">
            <a:extLst>
              <a:ext uri="{FF2B5EF4-FFF2-40B4-BE49-F238E27FC236}">
                <a16:creationId xmlns:a16="http://schemas.microsoft.com/office/drawing/2014/main" id="{A27D2BC8-01D6-300F-DAE3-3CE42D660C01}"/>
              </a:ext>
            </a:extLst>
          </p:cNvPr>
          <p:cNvPicPr>
            <a:picLocks noChangeAspect="1"/>
          </p:cNvPicPr>
          <p:nvPr/>
        </p:nvPicPr>
        <p:blipFill>
          <a:blip r:embed="rId2"/>
          <a:srcRect l="871" r="1" b="1"/>
          <a:stretch>
            <a:fillRect/>
          </a:stretch>
        </p:blipFill>
        <p:spPr>
          <a:xfrm>
            <a:off x="15" y="961"/>
            <a:ext cx="9143985" cy="5142539"/>
          </a:xfrm>
          <a:prstGeom prst="rect">
            <a:avLst/>
          </a:prstGeom>
        </p:spPr>
      </p:pic>
      <p:sp>
        <p:nvSpPr>
          <p:cNvPr id="3" name="Rectangle 2">
            <a:extLst>
              <a:ext uri="{FF2B5EF4-FFF2-40B4-BE49-F238E27FC236}">
                <a16:creationId xmlns:a16="http://schemas.microsoft.com/office/drawing/2014/main" id="{CFAA4ED6-7EF8-69CA-20AF-BB493B718D8B}"/>
              </a:ext>
            </a:extLst>
          </p:cNvPr>
          <p:cNvSpPr/>
          <p:nvPr/>
        </p:nvSpPr>
        <p:spPr>
          <a:xfrm>
            <a:off x="8432800" y="5001877"/>
            <a:ext cx="710057" cy="115262"/>
          </a:xfrm>
          <a:prstGeom prst="rect">
            <a:avLst/>
          </a:prstGeom>
          <a:solidFill>
            <a:srgbClr val="E6EDE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Rectangle 3">
            <a:extLst>
              <a:ext uri="{FF2B5EF4-FFF2-40B4-BE49-F238E27FC236}">
                <a16:creationId xmlns:a16="http://schemas.microsoft.com/office/drawing/2014/main" id="{90F773D5-9CBF-E633-E2F2-34B19BC05AF6}"/>
              </a:ext>
            </a:extLst>
          </p:cNvPr>
          <p:cNvSpPr/>
          <p:nvPr/>
        </p:nvSpPr>
        <p:spPr>
          <a:xfrm>
            <a:off x="4780345" y="4016414"/>
            <a:ext cx="4085863" cy="959101"/>
          </a:xfrm>
          <a:prstGeom prst="rect">
            <a:avLst/>
          </a:prstGeom>
          <a:solidFill>
            <a:srgbClr val="EFF4F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6895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bg>
      <p:bgPr>
        <a:solidFill>
          <a:srgbClr val="F3F1EC"/>
        </a:solidFill>
        <a:effectLst/>
      </p:bgPr>
    </p:bg>
    <p:spTree>
      <p:nvGrpSpPr>
        <p:cNvPr id="1" name=""/>
        <p:cNvGrpSpPr/>
        <p:nvPr/>
      </p:nvGrpSpPr>
      <p:grpSpPr>
        <a:xfrm>
          <a:off x="0" y="0"/>
          <a:ext cx="0" cy="0"/>
          <a:chOff x="0" y="0"/>
          <a:chExt cx="0" cy="0"/>
        </a:xfrm>
      </p:grpSpPr>
      <p:sp>
        <p:nvSpPr>
          <p:cNvPr id="2" name="Text 0"/>
          <p:cNvSpPr/>
          <p:nvPr/>
        </p:nvSpPr>
        <p:spPr>
          <a:xfrm>
            <a:off x="457200" y="274320"/>
            <a:ext cx="7040880" cy="502920"/>
          </a:xfrm>
          <a:prstGeom prst="rect">
            <a:avLst/>
          </a:prstGeom>
          <a:noFill/>
          <a:ln/>
        </p:spPr>
        <p:txBody>
          <a:bodyPr wrap="square" lIns="0" tIns="0" rIns="0" bIns="0" rtlCol="0" anchor="ctr"/>
          <a:lstStyle/>
          <a:p>
            <a:pPr marL="0" indent="0">
              <a:buNone/>
            </a:pPr>
            <a:r>
              <a:rPr lang="en-US" sz="2400" b="1" dirty="0">
                <a:solidFill>
                  <a:srgbClr val="1E293B"/>
                </a:solidFill>
                <a:latin typeface="Georgia" pitchFamily="34" charset="0"/>
                <a:ea typeface="Georgia" pitchFamily="34" charset="-122"/>
                <a:cs typeface="Georgia" pitchFamily="34" charset="-120"/>
              </a:rPr>
              <a:t>Climate Finance in Developing Countries: $1.07 Trillion (2023)</a:t>
            </a:r>
            <a:endParaRPr lang="en-US" sz="2400" dirty="0"/>
          </a:p>
        </p:txBody>
      </p:sp>
      <p:sp>
        <p:nvSpPr>
          <p:cNvPr id="3" name="Shape 1"/>
          <p:cNvSpPr/>
          <p:nvPr/>
        </p:nvSpPr>
        <p:spPr>
          <a:xfrm>
            <a:off x="457200" y="1051560"/>
            <a:ext cx="3931920" cy="1920240"/>
          </a:xfrm>
          <a:prstGeom prst="rect">
            <a:avLst/>
          </a:prstGeom>
          <a:solidFill>
            <a:srgbClr val="FFFFFF"/>
          </a:solidFill>
          <a:ln/>
          <a:effectLst>
            <a:outerShdw blurRad="76200" dist="25400" dir="8100000" algn="bl" rotWithShape="0">
              <a:srgbClr val="000000">
                <a:alpha val="12000"/>
              </a:srgbClr>
            </a:outerShdw>
          </a:effectLst>
        </p:spPr>
        <p:txBody>
          <a:bodyPr/>
          <a:lstStyle/>
          <a:p>
            <a:endParaRPr lang="en-US"/>
          </a:p>
        </p:txBody>
      </p:sp>
      <p:sp>
        <p:nvSpPr>
          <p:cNvPr id="4" name="Shape 2"/>
          <p:cNvSpPr/>
          <p:nvPr/>
        </p:nvSpPr>
        <p:spPr>
          <a:xfrm>
            <a:off x="457200" y="1051560"/>
            <a:ext cx="54864" cy="1920240"/>
          </a:xfrm>
          <a:prstGeom prst="rect">
            <a:avLst/>
          </a:prstGeom>
          <a:solidFill>
            <a:srgbClr val="0D9488"/>
          </a:solidFill>
          <a:ln/>
        </p:spPr>
        <p:txBody>
          <a:bodyPr/>
          <a:lstStyle/>
          <a:p>
            <a:endParaRPr lang="en-US"/>
          </a:p>
        </p:txBody>
      </p:sp>
      <p:sp>
        <p:nvSpPr>
          <p:cNvPr id="5" name="Text 3"/>
          <p:cNvSpPr/>
          <p:nvPr/>
        </p:nvSpPr>
        <p:spPr>
          <a:xfrm>
            <a:off x="685800" y="1143000"/>
            <a:ext cx="3474720" cy="274320"/>
          </a:xfrm>
          <a:prstGeom prst="rect">
            <a:avLst/>
          </a:prstGeom>
          <a:noFill/>
          <a:ln/>
        </p:spPr>
        <p:txBody>
          <a:bodyPr wrap="square" lIns="0" tIns="0" rIns="0" bIns="0" rtlCol="0" anchor="ctr"/>
          <a:lstStyle/>
          <a:p>
            <a:pPr marL="0" indent="0">
              <a:buNone/>
            </a:pPr>
            <a:r>
              <a:rPr lang="en-US" sz="1100" b="1" kern="0" spc="300" dirty="0">
                <a:solidFill>
                  <a:srgbClr val="64748B"/>
                </a:solidFill>
                <a:latin typeface="Calibri" pitchFamily="34" charset="0"/>
                <a:ea typeface="Calibri" pitchFamily="34" charset="-122"/>
                <a:cs typeface="Calibri" pitchFamily="34" charset="-120"/>
              </a:rPr>
              <a:t>PUBLIC vs PRIVATE</a:t>
            </a:r>
            <a:endParaRPr lang="en-US" sz="1100" dirty="0"/>
          </a:p>
        </p:txBody>
      </p:sp>
      <p:sp>
        <p:nvSpPr>
          <p:cNvPr id="6" name="Text 4"/>
          <p:cNvSpPr/>
          <p:nvPr/>
        </p:nvSpPr>
        <p:spPr>
          <a:xfrm>
            <a:off x="685800" y="1508760"/>
            <a:ext cx="914400" cy="228600"/>
          </a:xfrm>
          <a:prstGeom prst="rect">
            <a:avLst/>
          </a:prstGeom>
          <a:noFill/>
          <a:ln/>
        </p:spPr>
        <p:txBody>
          <a:bodyPr wrap="square" lIns="0" tIns="0" rIns="0" bIns="0" rtlCol="0" anchor="ctr"/>
          <a:lstStyle/>
          <a:p>
            <a:pPr marL="0" indent="0">
              <a:buNone/>
            </a:pPr>
            <a:r>
              <a:rPr lang="en-US" sz="1100" b="1" dirty="0">
                <a:solidFill>
                  <a:srgbClr val="1E293B"/>
                </a:solidFill>
                <a:latin typeface="Calibri" pitchFamily="34" charset="0"/>
                <a:ea typeface="Calibri" pitchFamily="34" charset="-122"/>
                <a:cs typeface="Calibri" pitchFamily="34" charset="-120"/>
              </a:rPr>
              <a:t>Private</a:t>
            </a:r>
            <a:endParaRPr lang="en-US" sz="1100" dirty="0"/>
          </a:p>
        </p:txBody>
      </p:sp>
      <p:sp>
        <p:nvSpPr>
          <p:cNvPr id="7" name="Text 5"/>
          <p:cNvSpPr/>
          <p:nvPr/>
        </p:nvSpPr>
        <p:spPr>
          <a:xfrm>
            <a:off x="1645920" y="1508760"/>
            <a:ext cx="1371600" cy="228600"/>
          </a:xfrm>
          <a:prstGeom prst="rect">
            <a:avLst/>
          </a:prstGeom>
          <a:noFill/>
          <a:ln/>
        </p:spPr>
        <p:txBody>
          <a:bodyPr wrap="square" lIns="0" tIns="0" rIns="0" bIns="0" rtlCol="0" anchor="ctr"/>
          <a:lstStyle/>
          <a:p>
            <a:pPr marL="0" indent="0">
              <a:buNone/>
            </a:pPr>
            <a:r>
              <a:rPr lang="en-US" sz="1100" b="1" dirty="0">
                <a:solidFill>
                  <a:srgbClr val="0D9488"/>
                </a:solidFill>
                <a:latin typeface="Calibri" pitchFamily="34" charset="0"/>
                <a:ea typeface="Calibri" pitchFamily="34" charset="-122"/>
                <a:cs typeface="Calibri" pitchFamily="34" charset="-120"/>
              </a:rPr>
              <a:t>$587bn (55%)</a:t>
            </a:r>
            <a:endParaRPr lang="en-US" sz="1100" dirty="0"/>
          </a:p>
        </p:txBody>
      </p:sp>
      <p:sp>
        <p:nvSpPr>
          <p:cNvPr id="8" name="Shape 6"/>
          <p:cNvSpPr/>
          <p:nvPr/>
        </p:nvSpPr>
        <p:spPr>
          <a:xfrm>
            <a:off x="685800" y="1783080"/>
            <a:ext cx="1860804" cy="228600"/>
          </a:xfrm>
          <a:prstGeom prst="rect">
            <a:avLst/>
          </a:prstGeom>
          <a:solidFill>
            <a:srgbClr val="0D9488"/>
          </a:solidFill>
          <a:ln/>
        </p:spPr>
        <p:txBody>
          <a:bodyPr/>
          <a:lstStyle/>
          <a:p>
            <a:endParaRPr lang="en-US"/>
          </a:p>
        </p:txBody>
      </p:sp>
      <p:sp>
        <p:nvSpPr>
          <p:cNvPr id="9" name="Text 7"/>
          <p:cNvSpPr/>
          <p:nvPr/>
        </p:nvSpPr>
        <p:spPr>
          <a:xfrm>
            <a:off x="685800" y="2148840"/>
            <a:ext cx="914400" cy="228600"/>
          </a:xfrm>
          <a:prstGeom prst="rect">
            <a:avLst/>
          </a:prstGeom>
          <a:noFill/>
          <a:ln/>
        </p:spPr>
        <p:txBody>
          <a:bodyPr wrap="square" lIns="0" tIns="0" rIns="0" bIns="0" rtlCol="0" anchor="ctr"/>
          <a:lstStyle/>
          <a:p>
            <a:pPr marL="0" indent="0">
              <a:buNone/>
            </a:pPr>
            <a:r>
              <a:rPr lang="en-US" sz="1100" b="1" dirty="0">
                <a:solidFill>
                  <a:srgbClr val="1E293B"/>
                </a:solidFill>
                <a:latin typeface="Calibri" pitchFamily="34" charset="0"/>
                <a:ea typeface="Calibri" pitchFamily="34" charset="-122"/>
                <a:cs typeface="Calibri" pitchFamily="34" charset="-120"/>
              </a:rPr>
              <a:t>Public</a:t>
            </a:r>
            <a:endParaRPr lang="en-US" sz="1100" dirty="0"/>
          </a:p>
        </p:txBody>
      </p:sp>
      <p:sp>
        <p:nvSpPr>
          <p:cNvPr id="10" name="Text 8"/>
          <p:cNvSpPr/>
          <p:nvPr/>
        </p:nvSpPr>
        <p:spPr>
          <a:xfrm>
            <a:off x="1645920" y="2148840"/>
            <a:ext cx="1371600" cy="228600"/>
          </a:xfrm>
          <a:prstGeom prst="rect">
            <a:avLst/>
          </a:prstGeom>
          <a:noFill/>
          <a:ln/>
        </p:spPr>
        <p:txBody>
          <a:bodyPr wrap="square" lIns="0" tIns="0" rIns="0" bIns="0" rtlCol="0" anchor="ctr"/>
          <a:lstStyle/>
          <a:p>
            <a:pPr marL="0" indent="0">
              <a:buNone/>
            </a:pPr>
            <a:r>
              <a:rPr lang="en-US" sz="1100" b="1" dirty="0">
                <a:solidFill>
                  <a:srgbClr val="0284C7"/>
                </a:solidFill>
                <a:latin typeface="Calibri" pitchFamily="34" charset="0"/>
                <a:ea typeface="Calibri" pitchFamily="34" charset="-122"/>
                <a:cs typeface="Calibri" pitchFamily="34" charset="-120"/>
              </a:rPr>
              <a:t>$478bn (45%)</a:t>
            </a:r>
            <a:endParaRPr lang="en-US" sz="1100" dirty="0"/>
          </a:p>
        </p:txBody>
      </p:sp>
      <p:sp>
        <p:nvSpPr>
          <p:cNvPr id="11" name="Shape 9"/>
          <p:cNvSpPr/>
          <p:nvPr/>
        </p:nvSpPr>
        <p:spPr>
          <a:xfrm>
            <a:off x="685800" y="2423160"/>
            <a:ext cx="1522476" cy="228600"/>
          </a:xfrm>
          <a:prstGeom prst="rect">
            <a:avLst/>
          </a:prstGeom>
          <a:solidFill>
            <a:srgbClr val="0284C7"/>
          </a:solidFill>
          <a:ln/>
        </p:spPr>
        <p:txBody>
          <a:bodyPr/>
          <a:lstStyle/>
          <a:p>
            <a:endParaRPr lang="en-US"/>
          </a:p>
        </p:txBody>
      </p:sp>
      <p:sp>
        <p:nvSpPr>
          <p:cNvPr id="12" name="Shape 10"/>
          <p:cNvSpPr/>
          <p:nvPr/>
        </p:nvSpPr>
        <p:spPr>
          <a:xfrm>
            <a:off x="4754880" y="1051560"/>
            <a:ext cx="3931920" cy="1920240"/>
          </a:xfrm>
          <a:prstGeom prst="rect">
            <a:avLst/>
          </a:prstGeom>
          <a:solidFill>
            <a:srgbClr val="FFFFFF"/>
          </a:solidFill>
          <a:ln/>
          <a:effectLst>
            <a:outerShdw blurRad="76200" dist="25400" dir="8100000" algn="bl" rotWithShape="0">
              <a:srgbClr val="000000">
                <a:alpha val="12000"/>
              </a:srgbClr>
            </a:outerShdw>
          </a:effectLst>
        </p:spPr>
        <p:txBody>
          <a:bodyPr/>
          <a:lstStyle/>
          <a:p>
            <a:endParaRPr lang="en-US"/>
          </a:p>
        </p:txBody>
      </p:sp>
      <p:sp>
        <p:nvSpPr>
          <p:cNvPr id="13" name="Shape 11"/>
          <p:cNvSpPr/>
          <p:nvPr/>
        </p:nvSpPr>
        <p:spPr>
          <a:xfrm>
            <a:off x="4754880" y="1051560"/>
            <a:ext cx="54864" cy="1920240"/>
          </a:xfrm>
          <a:prstGeom prst="rect">
            <a:avLst/>
          </a:prstGeom>
          <a:solidFill>
            <a:srgbClr val="D97706"/>
          </a:solidFill>
          <a:ln/>
        </p:spPr>
        <p:txBody>
          <a:bodyPr/>
          <a:lstStyle/>
          <a:p>
            <a:endParaRPr lang="en-US"/>
          </a:p>
        </p:txBody>
      </p:sp>
      <p:sp>
        <p:nvSpPr>
          <p:cNvPr id="14" name="Text 12"/>
          <p:cNvSpPr/>
          <p:nvPr/>
        </p:nvSpPr>
        <p:spPr>
          <a:xfrm>
            <a:off x="4983480" y="1143000"/>
            <a:ext cx="3474720" cy="274320"/>
          </a:xfrm>
          <a:prstGeom prst="rect">
            <a:avLst/>
          </a:prstGeom>
          <a:noFill/>
          <a:ln/>
        </p:spPr>
        <p:txBody>
          <a:bodyPr wrap="square" lIns="0" tIns="0" rIns="0" bIns="0" rtlCol="0" anchor="ctr"/>
          <a:lstStyle/>
          <a:p>
            <a:pPr marL="0" indent="0">
              <a:buNone/>
            </a:pPr>
            <a:r>
              <a:rPr lang="en-US" sz="1100" b="1" kern="0" spc="300" dirty="0">
                <a:solidFill>
                  <a:srgbClr val="64748B"/>
                </a:solidFill>
                <a:latin typeface="Calibri" pitchFamily="34" charset="0"/>
                <a:ea typeface="Calibri" pitchFamily="34" charset="-122"/>
                <a:cs typeface="Calibri" pitchFamily="34" charset="-120"/>
              </a:rPr>
              <a:t>DOMESTIC vs INTERNATIONAL</a:t>
            </a:r>
            <a:endParaRPr lang="en-US" sz="1100" dirty="0"/>
          </a:p>
        </p:txBody>
      </p:sp>
      <p:sp>
        <p:nvSpPr>
          <p:cNvPr id="15" name="Text 13"/>
          <p:cNvSpPr/>
          <p:nvPr/>
        </p:nvSpPr>
        <p:spPr>
          <a:xfrm>
            <a:off x="4983480" y="1508760"/>
            <a:ext cx="1097280" cy="228600"/>
          </a:xfrm>
          <a:prstGeom prst="rect">
            <a:avLst/>
          </a:prstGeom>
          <a:noFill/>
          <a:ln/>
        </p:spPr>
        <p:txBody>
          <a:bodyPr wrap="square" lIns="0" tIns="0" rIns="0" bIns="0" rtlCol="0" anchor="ctr"/>
          <a:lstStyle/>
          <a:p>
            <a:pPr marL="0" indent="0">
              <a:buNone/>
            </a:pPr>
            <a:r>
              <a:rPr lang="en-US" sz="1100" b="1" dirty="0">
                <a:solidFill>
                  <a:srgbClr val="1E293B"/>
                </a:solidFill>
                <a:latin typeface="Calibri" pitchFamily="34" charset="0"/>
                <a:ea typeface="Calibri" pitchFamily="34" charset="-122"/>
                <a:cs typeface="Calibri" pitchFamily="34" charset="-120"/>
              </a:rPr>
              <a:t>Domestic</a:t>
            </a:r>
            <a:endParaRPr lang="en-US" sz="1100" dirty="0"/>
          </a:p>
        </p:txBody>
      </p:sp>
      <p:sp>
        <p:nvSpPr>
          <p:cNvPr id="16" name="Text 14"/>
          <p:cNvSpPr/>
          <p:nvPr/>
        </p:nvSpPr>
        <p:spPr>
          <a:xfrm>
            <a:off x="6126480" y="1508760"/>
            <a:ext cx="1371600" cy="228600"/>
          </a:xfrm>
          <a:prstGeom prst="rect">
            <a:avLst/>
          </a:prstGeom>
          <a:noFill/>
          <a:ln/>
        </p:spPr>
        <p:txBody>
          <a:bodyPr wrap="square" lIns="0" tIns="0" rIns="0" bIns="0" rtlCol="0" anchor="ctr"/>
          <a:lstStyle/>
          <a:p>
            <a:pPr marL="0" indent="0">
              <a:buNone/>
            </a:pPr>
            <a:r>
              <a:rPr lang="en-US" sz="1100" b="1" dirty="0">
                <a:solidFill>
                  <a:srgbClr val="D97706"/>
                </a:solidFill>
                <a:latin typeface="Calibri" pitchFamily="34" charset="0"/>
                <a:ea typeface="Calibri" pitchFamily="34" charset="-122"/>
                <a:cs typeface="Calibri" pitchFamily="34" charset="-120"/>
              </a:rPr>
              <a:t>$857bn (80%)</a:t>
            </a:r>
            <a:endParaRPr lang="en-US" sz="1100" dirty="0"/>
          </a:p>
        </p:txBody>
      </p:sp>
      <p:sp>
        <p:nvSpPr>
          <p:cNvPr id="17" name="Shape 15"/>
          <p:cNvSpPr/>
          <p:nvPr/>
        </p:nvSpPr>
        <p:spPr>
          <a:xfrm>
            <a:off x="4983480" y="1783080"/>
            <a:ext cx="2706624" cy="228600"/>
          </a:xfrm>
          <a:prstGeom prst="rect">
            <a:avLst/>
          </a:prstGeom>
          <a:solidFill>
            <a:srgbClr val="D97706"/>
          </a:solidFill>
          <a:ln/>
        </p:spPr>
        <p:txBody>
          <a:bodyPr/>
          <a:lstStyle/>
          <a:p>
            <a:endParaRPr lang="en-US"/>
          </a:p>
        </p:txBody>
      </p:sp>
      <p:sp>
        <p:nvSpPr>
          <p:cNvPr id="18" name="Text 16"/>
          <p:cNvSpPr/>
          <p:nvPr/>
        </p:nvSpPr>
        <p:spPr>
          <a:xfrm>
            <a:off x="4983480" y="2148840"/>
            <a:ext cx="1097280" cy="228600"/>
          </a:xfrm>
          <a:prstGeom prst="rect">
            <a:avLst/>
          </a:prstGeom>
          <a:noFill/>
          <a:ln/>
        </p:spPr>
        <p:txBody>
          <a:bodyPr wrap="square" lIns="0" tIns="0" rIns="0" bIns="0" rtlCol="0" anchor="ctr"/>
          <a:lstStyle/>
          <a:p>
            <a:pPr marL="0" indent="0">
              <a:buNone/>
            </a:pPr>
            <a:r>
              <a:rPr lang="en-US" sz="1100" b="1" dirty="0">
                <a:solidFill>
                  <a:srgbClr val="1E293B"/>
                </a:solidFill>
                <a:latin typeface="Calibri" pitchFamily="34" charset="0"/>
                <a:ea typeface="Calibri" pitchFamily="34" charset="-122"/>
                <a:cs typeface="Calibri" pitchFamily="34" charset="-120"/>
              </a:rPr>
              <a:t>International</a:t>
            </a:r>
            <a:endParaRPr lang="en-US" sz="1100" dirty="0"/>
          </a:p>
        </p:txBody>
      </p:sp>
      <p:sp>
        <p:nvSpPr>
          <p:cNvPr id="19" name="Text 17"/>
          <p:cNvSpPr/>
          <p:nvPr/>
        </p:nvSpPr>
        <p:spPr>
          <a:xfrm>
            <a:off x="6126480" y="2148840"/>
            <a:ext cx="1371600" cy="228600"/>
          </a:xfrm>
          <a:prstGeom prst="rect">
            <a:avLst/>
          </a:prstGeom>
          <a:noFill/>
          <a:ln/>
        </p:spPr>
        <p:txBody>
          <a:bodyPr wrap="square" lIns="0" tIns="0" rIns="0" bIns="0" rtlCol="0" anchor="ctr"/>
          <a:lstStyle/>
          <a:p>
            <a:pPr marL="0" indent="0">
              <a:buNone/>
            </a:pPr>
            <a:r>
              <a:rPr lang="en-US" sz="1100" b="1" dirty="0">
                <a:solidFill>
                  <a:srgbClr val="059669"/>
                </a:solidFill>
                <a:latin typeface="Calibri" pitchFamily="34" charset="0"/>
                <a:ea typeface="Calibri" pitchFamily="34" charset="-122"/>
                <a:cs typeface="Calibri" pitchFamily="34" charset="-120"/>
              </a:rPr>
              <a:t>$209bn (20%)</a:t>
            </a:r>
            <a:endParaRPr lang="en-US" sz="1100" dirty="0"/>
          </a:p>
        </p:txBody>
      </p:sp>
      <p:sp>
        <p:nvSpPr>
          <p:cNvPr id="20" name="Shape 18"/>
          <p:cNvSpPr/>
          <p:nvPr/>
        </p:nvSpPr>
        <p:spPr>
          <a:xfrm>
            <a:off x="4983480" y="2423160"/>
            <a:ext cx="676656" cy="228600"/>
          </a:xfrm>
          <a:prstGeom prst="rect">
            <a:avLst/>
          </a:prstGeom>
          <a:solidFill>
            <a:srgbClr val="059669"/>
          </a:solidFill>
          <a:ln/>
        </p:spPr>
        <p:txBody>
          <a:bodyPr/>
          <a:lstStyle/>
          <a:p>
            <a:endParaRPr lang="en-US"/>
          </a:p>
        </p:txBody>
      </p:sp>
      <p:sp>
        <p:nvSpPr>
          <p:cNvPr id="21" name="Shape 19"/>
          <p:cNvSpPr/>
          <p:nvPr/>
        </p:nvSpPr>
        <p:spPr>
          <a:xfrm>
            <a:off x="457200" y="3246120"/>
            <a:ext cx="8229600" cy="1280160"/>
          </a:xfrm>
          <a:prstGeom prst="rect">
            <a:avLst/>
          </a:prstGeom>
          <a:solidFill>
            <a:srgbClr val="0B1A2E"/>
          </a:solidFill>
          <a:ln/>
          <a:effectLst>
            <a:outerShdw blurRad="76200" dist="25400" dir="8100000" algn="bl" rotWithShape="0">
              <a:srgbClr val="000000">
                <a:alpha val="12000"/>
              </a:srgbClr>
            </a:outerShdw>
          </a:effectLst>
        </p:spPr>
        <p:txBody>
          <a:bodyPr/>
          <a:lstStyle/>
          <a:p>
            <a:endParaRPr lang="en-US"/>
          </a:p>
        </p:txBody>
      </p:sp>
      <p:sp>
        <p:nvSpPr>
          <p:cNvPr id="22" name="Text 20"/>
          <p:cNvSpPr/>
          <p:nvPr/>
        </p:nvSpPr>
        <p:spPr>
          <a:xfrm>
            <a:off x="731520" y="3355848"/>
            <a:ext cx="2743200" cy="274320"/>
          </a:xfrm>
          <a:prstGeom prst="rect">
            <a:avLst/>
          </a:prstGeom>
          <a:noFill/>
          <a:ln/>
        </p:spPr>
        <p:txBody>
          <a:bodyPr wrap="square" lIns="0" tIns="0" rIns="0" bIns="0" rtlCol="0" anchor="ctr"/>
          <a:lstStyle/>
          <a:p>
            <a:pPr marL="0" indent="0">
              <a:buNone/>
            </a:pPr>
            <a:r>
              <a:rPr lang="en-US" sz="1400" b="1" dirty="0">
                <a:solidFill>
                  <a:srgbClr val="5EEAD4"/>
                </a:solidFill>
                <a:latin typeface="Georgia" pitchFamily="34" charset="0"/>
                <a:ea typeface="Georgia" pitchFamily="34" charset="-122"/>
                <a:cs typeface="Georgia" pitchFamily="34" charset="-120"/>
              </a:rPr>
              <a:t>The China Effect</a:t>
            </a:r>
            <a:endParaRPr lang="en-US" sz="1400" dirty="0"/>
          </a:p>
        </p:txBody>
      </p:sp>
      <p:sp>
        <p:nvSpPr>
          <p:cNvPr id="23" name="Text 21"/>
          <p:cNvSpPr/>
          <p:nvPr/>
        </p:nvSpPr>
        <p:spPr>
          <a:xfrm>
            <a:off x="731520" y="3703320"/>
            <a:ext cx="7589520" cy="731520"/>
          </a:xfrm>
          <a:prstGeom prst="rect">
            <a:avLst/>
          </a:prstGeom>
          <a:noFill/>
          <a:ln/>
        </p:spPr>
        <p:txBody>
          <a:bodyPr wrap="square" lIns="0" tIns="0" rIns="0" bIns="0" rtlCol="0" anchor="ctr"/>
          <a:lstStyle/>
          <a:p>
            <a:pPr marL="0" indent="0">
              <a:buNone/>
            </a:pPr>
            <a:r>
              <a:rPr lang="en-US" sz="1100" b="1" dirty="0">
                <a:solidFill>
                  <a:srgbClr val="FFFFFF"/>
                </a:solidFill>
                <a:latin typeface="Calibri" pitchFamily="34" charset="0"/>
                <a:ea typeface="Calibri" pitchFamily="34" charset="-122"/>
                <a:cs typeface="Calibri" pitchFamily="34" charset="-120"/>
              </a:rPr>
              <a:t>China accounts for $685 billion — 64% of all EMDE climate finance</a:t>
            </a:r>
            <a:endParaRPr lang="en-US" sz="1100" dirty="0"/>
          </a:p>
          <a:p>
            <a:pPr marL="0" indent="0">
              <a:buNone/>
            </a:pPr>
            <a:r>
              <a:rPr lang="en-US" sz="1100" dirty="0">
                <a:solidFill>
                  <a:srgbClr val="94A3B8"/>
                </a:solidFill>
                <a:latin typeface="Calibri" pitchFamily="34" charset="0"/>
                <a:ea typeface="Calibri" pitchFamily="34" charset="-122"/>
                <a:cs typeface="Calibri" pitchFamily="34" charset="-120"/>
              </a:rPr>
              <a:t>and 99% of its flows are domestic. Stripping China out, the remaining EMDEs received just $382 billion, and the composition of that finance is fundamentally different.</a:t>
            </a:r>
            <a:endParaRPr lang="en-US" sz="1100" dirty="0"/>
          </a:p>
        </p:txBody>
      </p:sp>
      <p:sp>
        <p:nvSpPr>
          <p:cNvPr id="24" name="Text 22"/>
          <p:cNvSpPr/>
          <p:nvPr/>
        </p:nvSpPr>
        <p:spPr>
          <a:xfrm>
            <a:off x="457200" y="4754880"/>
            <a:ext cx="8229600" cy="274320"/>
          </a:xfrm>
          <a:prstGeom prst="rect">
            <a:avLst/>
          </a:prstGeom>
          <a:noFill/>
          <a:ln/>
        </p:spPr>
        <p:txBody>
          <a:bodyPr wrap="square" rtlCol="0" anchor="ctr"/>
          <a:lstStyle/>
          <a:p>
            <a:pPr marL="0" indent="0">
              <a:buNone/>
            </a:pPr>
            <a:r>
              <a:rPr lang="en-US" sz="800" dirty="0">
                <a:solidFill>
                  <a:srgbClr val="94A3B8"/>
                </a:solidFill>
                <a:latin typeface="Calibri" pitchFamily="34" charset="0"/>
                <a:ea typeface="Calibri" pitchFamily="34" charset="-122"/>
                <a:cs typeface="Calibri" pitchFamily="34" charset="-120"/>
              </a:rPr>
              <a:t>Source: CPI Global Landscape of Climate Finance 2025 &amp; EMDE Spotlight (Nov 2025)</a:t>
            </a:r>
            <a:endParaRPr lang="en-US" sz="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3F1EC"/>
        </a:solidFill>
        <a:effectLst/>
      </p:bgPr>
    </p:bg>
    <p:spTree>
      <p:nvGrpSpPr>
        <p:cNvPr id="1" name="">
          <a:extLst>
            <a:ext uri="{FF2B5EF4-FFF2-40B4-BE49-F238E27FC236}">
              <a16:creationId xmlns:a16="http://schemas.microsoft.com/office/drawing/2014/main" id="{64BFD8AB-E5E9-AAC0-8ECD-53E3B0AD60E1}"/>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F45CD827-C343-ADEE-0C60-5FF90445A79B}"/>
              </a:ext>
            </a:extLst>
          </p:cNvPr>
          <p:cNvPicPr>
            <a:picLocks noChangeAspect="1"/>
          </p:cNvPicPr>
          <p:nvPr/>
        </p:nvPicPr>
        <p:blipFill>
          <a:blip r:embed="rId3"/>
          <a:stretch>
            <a:fillRect/>
          </a:stretch>
        </p:blipFill>
        <p:spPr>
          <a:xfrm>
            <a:off x="3277914" y="0"/>
            <a:ext cx="4130873" cy="5143500"/>
          </a:xfrm>
          <a:prstGeom prst="rect">
            <a:avLst/>
          </a:prstGeom>
        </p:spPr>
      </p:pic>
      <p:sp>
        <p:nvSpPr>
          <p:cNvPr id="7" name="TextBox 6">
            <a:extLst>
              <a:ext uri="{FF2B5EF4-FFF2-40B4-BE49-F238E27FC236}">
                <a16:creationId xmlns:a16="http://schemas.microsoft.com/office/drawing/2014/main" id="{5BC0E67C-EF2D-5463-E92B-2BE3B63356C9}"/>
              </a:ext>
            </a:extLst>
          </p:cNvPr>
          <p:cNvSpPr txBox="1"/>
          <p:nvPr/>
        </p:nvSpPr>
        <p:spPr>
          <a:xfrm>
            <a:off x="596301" y="802035"/>
            <a:ext cx="2277823" cy="3539430"/>
          </a:xfrm>
          <a:prstGeom prst="rect">
            <a:avLst/>
          </a:prstGeom>
          <a:noFill/>
        </p:spPr>
        <p:txBody>
          <a:bodyPr wrap="square">
            <a:spAutoFit/>
          </a:bodyPr>
          <a:lstStyle/>
          <a:p>
            <a:pPr>
              <a:buNone/>
            </a:pPr>
            <a:r>
              <a:rPr lang="en-US" sz="1400" i="1" dirty="0">
                <a:effectLst/>
                <a:latin typeface="Helvetica" pitchFamily="2" charset="0"/>
              </a:rPr>
              <a:t>The decision text speaks of the importance of reforming the multilateral financial</a:t>
            </a:r>
            <a:r>
              <a:rPr lang="en-US" sz="1400" dirty="0">
                <a:latin typeface="Helvetica" pitchFamily="2" charset="0"/>
              </a:rPr>
              <a:t> </a:t>
            </a:r>
            <a:r>
              <a:rPr lang="en-US" sz="1400" i="1" dirty="0">
                <a:effectLst/>
                <a:latin typeface="Helvetica" pitchFamily="2" charset="0"/>
              </a:rPr>
              <a:t>architecture and removing the structural barriers and “</a:t>
            </a:r>
            <a:r>
              <a:rPr lang="en-US" sz="1400" i="1" dirty="0" err="1">
                <a:effectLst/>
                <a:latin typeface="Helvetica" pitchFamily="2" charset="0"/>
              </a:rPr>
              <a:t>disenablers</a:t>
            </a:r>
            <a:r>
              <a:rPr lang="en-US" sz="1400" i="1" dirty="0">
                <a:effectLst/>
                <a:latin typeface="Helvetica" pitchFamily="2" charset="0"/>
              </a:rPr>
              <a:t>”</a:t>
            </a:r>
            <a:endParaRPr lang="en-US" sz="1400" dirty="0">
              <a:effectLst/>
              <a:latin typeface="Helvetica" pitchFamily="2" charset="0"/>
            </a:endParaRPr>
          </a:p>
          <a:p>
            <a:pPr>
              <a:buNone/>
            </a:pPr>
            <a:r>
              <a:rPr lang="en-US" sz="1400" i="1" dirty="0">
                <a:effectLst/>
                <a:latin typeface="Helvetica" pitchFamily="2" charset="0"/>
              </a:rPr>
              <a:t>facing developing countries in financing climate action, “including</a:t>
            </a:r>
            <a:endParaRPr lang="en-US" sz="1400" dirty="0">
              <a:effectLst/>
              <a:latin typeface="Helvetica" pitchFamily="2" charset="0"/>
            </a:endParaRPr>
          </a:p>
          <a:p>
            <a:pPr>
              <a:buNone/>
            </a:pPr>
            <a:r>
              <a:rPr lang="en-US" sz="1400" i="1" dirty="0">
                <a:effectLst/>
                <a:latin typeface="Helvetica" pitchFamily="2" charset="0"/>
              </a:rPr>
              <a:t>high costs of capital, limited fiscal space, unsustainable debt levels,</a:t>
            </a:r>
            <a:endParaRPr lang="en-US" sz="1400" dirty="0">
              <a:effectLst/>
              <a:latin typeface="Helvetica" pitchFamily="2" charset="0"/>
            </a:endParaRPr>
          </a:p>
          <a:p>
            <a:pPr>
              <a:buNone/>
            </a:pPr>
            <a:r>
              <a:rPr lang="en-US" sz="1400" i="1" dirty="0">
                <a:effectLst/>
                <a:latin typeface="Helvetica" pitchFamily="2" charset="0"/>
              </a:rPr>
              <a:t>high transaction costs and conditionalities for accessing climate</a:t>
            </a:r>
            <a:endParaRPr lang="en-US" sz="1400" dirty="0">
              <a:effectLst/>
              <a:latin typeface="Helvetica" pitchFamily="2" charset="0"/>
            </a:endParaRPr>
          </a:p>
          <a:p>
            <a:pPr>
              <a:buNone/>
            </a:pPr>
            <a:r>
              <a:rPr lang="en-US" sz="1400" i="1" dirty="0">
                <a:effectLst/>
                <a:latin typeface="Helvetica" pitchFamily="2" charset="0"/>
              </a:rPr>
              <a:t>finance.”</a:t>
            </a:r>
            <a:endParaRPr lang="en-US" sz="1400" dirty="0">
              <a:effectLst/>
              <a:latin typeface="Helvetica" pitchFamily="2" charset="0"/>
            </a:endParaRPr>
          </a:p>
        </p:txBody>
      </p:sp>
    </p:spTree>
    <p:extLst>
      <p:ext uri="{BB962C8B-B14F-4D97-AF65-F5344CB8AC3E}">
        <p14:creationId xmlns:p14="http://schemas.microsoft.com/office/powerpoint/2010/main" val="16059500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3F1EC"/>
        </a:solidFill>
        <a:effectLst/>
      </p:bgPr>
    </p:bg>
    <p:spTree>
      <p:nvGrpSpPr>
        <p:cNvPr id="1" name="">
          <a:extLst>
            <a:ext uri="{FF2B5EF4-FFF2-40B4-BE49-F238E27FC236}">
              <a16:creationId xmlns:a16="http://schemas.microsoft.com/office/drawing/2014/main" id="{F3A86716-FA83-317C-896B-B07DBD476435}"/>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92E29E15-150C-78C8-382E-0743C2314872}"/>
              </a:ext>
            </a:extLst>
          </p:cNvPr>
          <p:cNvPicPr>
            <a:picLocks noChangeAspect="1"/>
          </p:cNvPicPr>
          <p:nvPr/>
        </p:nvPicPr>
        <p:blipFill>
          <a:blip r:embed="rId2"/>
          <a:stretch>
            <a:fillRect/>
          </a:stretch>
        </p:blipFill>
        <p:spPr>
          <a:xfrm>
            <a:off x="220562" y="0"/>
            <a:ext cx="4130873" cy="5143500"/>
          </a:xfrm>
          <a:prstGeom prst="rect">
            <a:avLst/>
          </a:prstGeom>
        </p:spPr>
      </p:pic>
      <p:sp>
        <p:nvSpPr>
          <p:cNvPr id="3" name="TextBox 2">
            <a:extLst>
              <a:ext uri="{FF2B5EF4-FFF2-40B4-BE49-F238E27FC236}">
                <a16:creationId xmlns:a16="http://schemas.microsoft.com/office/drawing/2014/main" id="{7D7FF069-C930-C952-C8F0-44B4AA584610}"/>
              </a:ext>
            </a:extLst>
          </p:cNvPr>
          <p:cNvSpPr txBox="1"/>
          <p:nvPr/>
        </p:nvSpPr>
        <p:spPr>
          <a:xfrm>
            <a:off x="4951592" y="571356"/>
            <a:ext cx="3725268" cy="646331"/>
          </a:xfrm>
          <a:prstGeom prst="rect">
            <a:avLst/>
          </a:prstGeom>
          <a:noFill/>
        </p:spPr>
        <p:txBody>
          <a:bodyPr wrap="square" rtlCol="0">
            <a:spAutoFit/>
          </a:bodyPr>
          <a:lstStyle/>
          <a:p>
            <a:r>
              <a:rPr lang="en-US" dirty="0"/>
              <a:t>The pain and challenges of sovereign debt and restructuring</a:t>
            </a:r>
          </a:p>
        </p:txBody>
      </p:sp>
      <p:sp>
        <p:nvSpPr>
          <p:cNvPr id="4" name="TextBox 3">
            <a:extLst>
              <a:ext uri="{FF2B5EF4-FFF2-40B4-BE49-F238E27FC236}">
                <a16:creationId xmlns:a16="http://schemas.microsoft.com/office/drawing/2014/main" id="{04BF287C-D62A-5ECE-1896-672A8C425CE7}"/>
              </a:ext>
            </a:extLst>
          </p:cNvPr>
          <p:cNvSpPr txBox="1"/>
          <p:nvPr/>
        </p:nvSpPr>
        <p:spPr>
          <a:xfrm>
            <a:off x="4951592" y="1312542"/>
            <a:ext cx="1812869" cy="369332"/>
          </a:xfrm>
          <a:prstGeom prst="rect">
            <a:avLst/>
          </a:prstGeom>
          <a:noFill/>
        </p:spPr>
        <p:txBody>
          <a:bodyPr wrap="none" rtlCol="0">
            <a:spAutoFit/>
          </a:bodyPr>
          <a:lstStyle/>
          <a:p>
            <a:r>
              <a:rPr lang="en-US" dirty="0"/>
              <a:t>Dwindling grants</a:t>
            </a:r>
          </a:p>
        </p:txBody>
      </p:sp>
      <p:cxnSp>
        <p:nvCxnSpPr>
          <p:cNvPr id="9" name="Straight Arrow Connector 8">
            <a:extLst>
              <a:ext uri="{FF2B5EF4-FFF2-40B4-BE49-F238E27FC236}">
                <a16:creationId xmlns:a16="http://schemas.microsoft.com/office/drawing/2014/main" id="{B671D727-C00A-3A19-DC76-FFC22E12D826}"/>
              </a:ext>
            </a:extLst>
          </p:cNvPr>
          <p:cNvCxnSpPr>
            <a:cxnSpLocks/>
          </p:cNvCxnSpPr>
          <p:nvPr/>
        </p:nvCxnSpPr>
        <p:spPr>
          <a:xfrm flipV="1">
            <a:off x="4174435" y="894521"/>
            <a:ext cx="67586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C6CC40F8-C499-BDF3-0399-33EDBECE03DE}"/>
              </a:ext>
            </a:extLst>
          </p:cNvPr>
          <p:cNvCxnSpPr>
            <a:cxnSpLocks/>
          </p:cNvCxnSpPr>
          <p:nvPr/>
        </p:nvCxnSpPr>
        <p:spPr>
          <a:xfrm flipV="1">
            <a:off x="4174434" y="1414669"/>
            <a:ext cx="67586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18202A27-75ED-056F-13AB-4D87BAF03E4E}"/>
              </a:ext>
            </a:extLst>
          </p:cNvPr>
          <p:cNvCxnSpPr>
            <a:cxnSpLocks/>
          </p:cNvCxnSpPr>
          <p:nvPr/>
        </p:nvCxnSpPr>
        <p:spPr>
          <a:xfrm flipV="1">
            <a:off x="4116706" y="894521"/>
            <a:ext cx="733589" cy="8945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6F1F39A-3D2F-423C-9C9C-E0DB1DFFA538}"/>
              </a:ext>
            </a:extLst>
          </p:cNvPr>
          <p:cNvCxnSpPr>
            <a:cxnSpLocks/>
          </p:cNvCxnSpPr>
          <p:nvPr/>
        </p:nvCxnSpPr>
        <p:spPr>
          <a:xfrm flipV="1">
            <a:off x="4116705" y="1414669"/>
            <a:ext cx="733590" cy="3743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BC869599-D566-79EB-989D-AE10EF029AD4}"/>
              </a:ext>
            </a:extLst>
          </p:cNvPr>
          <p:cNvSpPr txBox="1"/>
          <p:nvPr/>
        </p:nvSpPr>
        <p:spPr>
          <a:xfrm>
            <a:off x="4792567" y="2124524"/>
            <a:ext cx="4190443" cy="369332"/>
          </a:xfrm>
          <a:prstGeom prst="rect">
            <a:avLst/>
          </a:prstGeom>
          <a:noFill/>
        </p:spPr>
        <p:txBody>
          <a:bodyPr wrap="none" rtlCol="0">
            <a:spAutoFit/>
          </a:bodyPr>
          <a:lstStyle/>
          <a:p>
            <a:r>
              <a:rPr lang="en-US" dirty="0"/>
              <a:t>Partial to private sector &amp; bias against govt</a:t>
            </a:r>
          </a:p>
        </p:txBody>
      </p:sp>
      <p:cxnSp>
        <p:nvCxnSpPr>
          <p:cNvPr id="20" name="Straight Arrow Connector 19">
            <a:extLst>
              <a:ext uri="{FF2B5EF4-FFF2-40B4-BE49-F238E27FC236}">
                <a16:creationId xmlns:a16="http://schemas.microsoft.com/office/drawing/2014/main" id="{9B707413-AC7A-7105-3BAD-1B03B8D45AA7}"/>
              </a:ext>
            </a:extLst>
          </p:cNvPr>
          <p:cNvCxnSpPr>
            <a:endCxn id="17" idx="1"/>
          </p:cNvCxnSpPr>
          <p:nvPr/>
        </p:nvCxnSpPr>
        <p:spPr>
          <a:xfrm>
            <a:off x="4116705" y="2309190"/>
            <a:ext cx="67586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D29881B4-5121-B2C7-38E6-2367B5336A8A}"/>
              </a:ext>
            </a:extLst>
          </p:cNvPr>
          <p:cNvCxnSpPr>
            <a:cxnSpLocks/>
            <a:endCxn id="4" idx="1"/>
          </p:cNvCxnSpPr>
          <p:nvPr/>
        </p:nvCxnSpPr>
        <p:spPr>
          <a:xfrm flipV="1">
            <a:off x="4116705" y="1497208"/>
            <a:ext cx="834887" cy="13420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229F9D15-FB2B-915D-9A8D-0B5835D989D1}"/>
              </a:ext>
            </a:extLst>
          </p:cNvPr>
          <p:cNvCxnSpPr/>
          <p:nvPr/>
        </p:nvCxnSpPr>
        <p:spPr>
          <a:xfrm>
            <a:off x="4234069" y="3793434"/>
            <a:ext cx="67586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69C2BAB-D411-1C24-3008-D378A8ED3D76}"/>
              </a:ext>
            </a:extLst>
          </p:cNvPr>
          <p:cNvSpPr txBox="1"/>
          <p:nvPr/>
        </p:nvSpPr>
        <p:spPr>
          <a:xfrm>
            <a:off x="5074919" y="3608768"/>
            <a:ext cx="1087157" cy="369332"/>
          </a:xfrm>
          <a:prstGeom prst="rect">
            <a:avLst/>
          </a:prstGeom>
          <a:noFill/>
        </p:spPr>
        <p:txBody>
          <a:bodyPr wrap="none" rtlCol="0">
            <a:spAutoFit/>
          </a:bodyPr>
          <a:lstStyle/>
          <a:p>
            <a:r>
              <a:rPr lang="en-US" dirty="0"/>
              <a:t>Miniscule</a:t>
            </a:r>
          </a:p>
        </p:txBody>
      </p:sp>
      <p:cxnSp>
        <p:nvCxnSpPr>
          <p:cNvPr id="25" name="Straight Arrow Connector 24">
            <a:extLst>
              <a:ext uri="{FF2B5EF4-FFF2-40B4-BE49-F238E27FC236}">
                <a16:creationId xmlns:a16="http://schemas.microsoft.com/office/drawing/2014/main" id="{C126C22A-3210-5DC2-A8A8-88C14EF26209}"/>
              </a:ext>
            </a:extLst>
          </p:cNvPr>
          <p:cNvCxnSpPr>
            <a:cxnSpLocks/>
            <a:endCxn id="17" idx="1"/>
          </p:cNvCxnSpPr>
          <p:nvPr/>
        </p:nvCxnSpPr>
        <p:spPr>
          <a:xfrm flipV="1">
            <a:off x="4146523" y="2309190"/>
            <a:ext cx="646044" cy="24820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7E13F386-BFCE-878B-210E-FA2BD8624B91}"/>
              </a:ext>
            </a:extLst>
          </p:cNvPr>
          <p:cNvCxnSpPr/>
          <p:nvPr/>
        </p:nvCxnSpPr>
        <p:spPr>
          <a:xfrm>
            <a:off x="4234069" y="3319669"/>
            <a:ext cx="67586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3C4725B7-B648-2A10-F055-EBF3814587EF}"/>
              </a:ext>
            </a:extLst>
          </p:cNvPr>
          <p:cNvSpPr txBox="1"/>
          <p:nvPr/>
        </p:nvSpPr>
        <p:spPr>
          <a:xfrm>
            <a:off x="5074919" y="3135003"/>
            <a:ext cx="2741135" cy="369332"/>
          </a:xfrm>
          <a:prstGeom prst="rect">
            <a:avLst/>
          </a:prstGeom>
          <a:noFill/>
        </p:spPr>
        <p:txBody>
          <a:bodyPr wrap="none" rtlCol="0">
            <a:spAutoFit/>
          </a:bodyPr>
          <a:lstStyle/>
          <a:p>
            <a:r>
              <a:rPr lang="en-US" dirty="0"/>
              <a:t>Blended finance challenges</a:t>
            </a:r>
          </a:p>
        </p:txBody>
      </p:sp>
      <p:cxnSp>
        <p:nvCxnSpPr>
          <p:cNvPr id="29" name="Straight Arrow Connector 28">
            <a:extLst>
              <a:ext uri="{FF2B5EF4-FFF2-40B4-BE49-F238E27FC236}">
                <a16:creationId xmlns:a16="http://schemas.microsoft.com/office/drawing/2014/main" id="{DCC5AA92-CC2B-6961-0558-557211EC75BA}"/>
              </a:ext>
            </a:extLst>
          </p:cNvPr>
          <p:cNvCxnSpPr>
            <a:cxnSpLocks/>
            <a:endCxn id="4" idx="1"/>
          </p:cNvCxnSpPr>
          <p:nvPr/>
        </p:nvCxnSpPr>
        <p:spPr>
          <a:xfrm flipV="1">
            <a:off x="4234069" y="1497208"/>
            <a:ext cx="717523" cy="18316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18376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3F1EC"/>
        </a:solidFill>
        <a:effectLst/>
      </p:bgPr>
    </p:bg>
    <p:spTree>
      <p:nvGrpSpPr>
        <p:cNvPr id="1" name="">
          <a:extLst>
            <a:ext uri="{FF2B5EF4-FFF2-40B4-BE49-F238E27FC236}">
              <a16:creationId xmlns:a16="http://schemas.microsoft.com/office/drawing/2014/main" id="{39A2AD5E-685C-5E56-7226-161B99D76E12}"/>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E0888FA0-1FE6-09A0-CAF6-D7B179E1D458}"/>
              </a:ext>
            </a:extLst>
          </p:cNvPr>
          <p:cNvSpPr txBox="1"/>
          <p:nvPr/>
        </p:nvSpPr>
        <p:spPr>
          <a:xfrm>
            <a:off x="269121" y="133620"/>
            <a:ext cx="8512567" cy="507831"/>
          </a:xfrm>
          <a:prstGeom prst="rect">
            <a:avLst/>
          </a:prstGeom>
          <a:noFill/>
        </p:spPr>
        <p:txBody>
          <a:bodyPr wrap="square" rtlCol="0">
            <a:spAutoFit/>
          </a:bodyPr>
          <a:lstStyle/>
          <a:p>
            <a:r>
              <a:rPr lang="en-US" sz="2700" b="1" dirty="0">
                <a:latin typeface="Publico Text" panose="02040502060504060203" pitchFamily="18" charset="77"/>
              </a:rPr>
              <a:t>Debt Contracts 2.0 – Greater Creditor Protection</a:t>
            </a:r>
          </a:p>
        </p:txBody>
      </p:sp>
      <p:sp>
        <p:nvSpPr>
          <p:cNvPr id="6" name="TextBox 5">
            <a:extLst>
              <a:ext uri="{FF2B5EF4-FFF2-40B4-BE49-F238E27FC236}">
                <a16:creationId xmlns:a16="http://schemas.microsoft.com/office/drawing/2014/main" id="{583A1029-F4CA-C9C6-4F11-0C51527CD5B9}"/>
              </a:ext>
            </a:extLst>
          </p:cNvPr>
          <p:cNvSpPr txBox="1"/>
          <p:nvPr/>
        </p:nvSpPr>
        <p:spPr>
          <a:xfrm>
            <a:off x="370721" y="725581"/>
            <a:ext cx="4861334" cy="4339650"/>
          </a:xfrm>
          <a:prstGeom prst="rect">
            <a:avLst/>
          </a:prstGeom>
          <a:noFill/>
        </p:spPr>
        <p:txBody>
          <a:bodyPr wrap="square" rtlCol="0">
            <a:spAutoFit/>
          </a:bodyPr>
          <a:lstStyle/>
          <a:p>
            <a:pPr marL="257175" indent="-257175">
              <a:buFont typeface="+mj-lt"/>
              <a:buAutoNum type="arabicPeriod"/>
            </a:pPr>
            <a:endParaRPr lang="en-US" sz="1200" dirty="0">
              <a:latin typeface="Aptos Narrow" panose="020B0004020202020204" pitchFamily="34" charset="0"/>
            </a:endParaRPr>
          </a:p>
          <a:p>
            <a:pPr marL="257175" indent="-257175">
              <a:buFont typeface="+mj-lt"/>
              <a:buAutoNum type="arabicPeriod"/>
            </a:pPr>
            <a:r>
              <a:rPr lang="en-US" sz="1200" b="1" dirty="0">
                <a:latin typeface="Aptos Narrow" panose="020B0004020202020204" pitchFamily="34" charset="0"/>
              </a:rPr>
              <a:t>State Contingent Debt Instruments </a:t>
            </a:r>
            <a:r>
              <a:rPr lang="en-US" sz="1200" dirty="0">
                <a:latin typeface="Aptos Narrow" panose="020B0004020202020204" pitchFamily="34" charset="0"/>
              </a:rPr>
              <a:t>(SCDI) – Becoming standard. Performance based one off triggers to deal with uncertainty</a:t>
            </a:r>
          </a:p>
          <a:p>
            <a:pPr marL="600075" lvl="1" indent="-257175">
              <a:buFont typeface="Arial" panose="020B0604020202020204" pitchFamily="34" charset="0"/>
              <a:buChar char="•"/>
            </a:pPr>
            <a:r>
              <a:rPr lang="en-US" sz="1200" dirty="0">
                <a:latin typeface="Aptos Narrow" panose="020B0004020202020204" pitchFamily="34" charset="0"/>
              </a:rPr>
              <a:t>Macro</a:t>
            </a:r>
          </a:p>
          <a:p>
            <a:pPr marL="600075" lvl="1" indent="-257175">
              <a:buFont typeface="Arial" panose="020B0604020202020204" pitchFamily="34" charset="0"/>
              <a:buChar char="•"/>
            </a:pPr>
            <a:r>
              <a:rPr lang="en-US" sz="1200" dirty="0">
                <a:latin typeface="Aptos Narrow" panose="020B0004020202020204" pitchFamily="34" charset="0"/>
              </a:rPr>
              <a:t>Governance, see 7 below</a:t>
            </a:r>
          </a:p>
          <a:p>
            <a:pPr marL="600075" lvl="1" indent="-257175">
              <a:buFont typeface="Arial" panose="020B0604020202020204" pitchFamily="34" charset="0"/>
              <a:buChar char="•"/>
            </a:pPr>
            <a:r>
              <a:rPr lang="en-US" sz="1200" dirty="0">
                <a:latin typeface="Aptos Narrow" panose="020B0004020202020204" pitchFamily="34" charset="0"/>
              </a:rPr>
              <a:t>Commodity performance </a:t>
            </a:r>
          </a:p>
          <a:p>
            <a:pPr marL="257175" indent="-257175">
              <a:buFont typeface="+mj-lt"/>
              <a:buAutoNum type="arabicPeriod"/>
            </a:pPr>
            <a:endParaRPr lang="en-US" sz="1200" dirty="0">
              <a:latin typeface="Aptos Narrow" panose="020B0004020202020204" pitchFamily="34" charset="0"/>
            </a:endParaRPr>
          </a:p>
          <a:p>
            <a:pPr marL="257175" indent="-257175">
              <a:buFont typeface="+mj-lt"/>
              <a:buAutoNum type="arabicPeriod"/>
            </a:pPr>
            <a:r>
              <a:rPr lang="en-US" sz="1200" b="1" dirty="0">
                <a:latin typeface="Aptos Narrow" panose="020B0004020202020204" pitchFamily="34" charset="0"/>
              </a:rPr>
              <a:t>Loss Reinstatement Clauses </a:t>
            </a:r>
            <a:r>
              <a:rPr lang="en-US" sz="1200" dirty="0">
                <a:latin typeface="Aptos Narrow" panose="020B0004020202020204" pitchFamily="34" charset="0"/>
              </a:rPr>
              <a:t>(LRC) – a type of SCDI - Making a comeback - restoring the nominal value of the bondholders’ claim to the pre-restructuring state, if there’s subsequent restructuring. </a:t>
            </a:r>
          </a:p>
          <a:p>
            <a:pPr marL="257175" indent="-257175">
              <a:buFont typeface="+mj-lt"/>
              <a:buAutoNum type="arabicPeriod"/>
            </a:pPr>
            <a:endParaRPr lang="en-US" sz="1200" dirty="0">
              <a:latin typeface="Aptos Narrow" panose="020B0004020202020204" pitchFamily="34" charset="0"/>
            </a:endParaRPr>
          </a:p>
          <a:p>
            <a:pPr marL="257175" indent="-257175">
              <a:buFont typeface="+mj-lt"/>
              <a:buAutoNum type="arabicPeriod"/>
            </a:pPr>
            <a:r>
              <a:rPr lang="en-US" sz="1200" b="1" dirty="0">
                <a:latin typeface="Aptos Narrow" panose="020B0004020202020204" pitchFamily="34" charset="0"/>
              </a:rPr>
              <a:t>Most </a:t>
            </a:r>
            <a:r>
              <a:rPr lang="en-US" sz="1200" b="1" dirty="0" err="1">
                <a:latin typeface="Aptos Narrow" panose="020B0004020202020204" pitchFamily="34" charset="0"/>
              </a:rPr>
              <a:t>Favoured</a:t>
            </a:r>
            <a:r>
              <a:rPr lang="en-US" sz="1200" b="1" dirty="0">
                <a:latin typeface="Aptos Narrow" panose="020B0004020202020204" pitchFamily="34" charset="0"/>
              </a:rPr>
              <a:t> Creditor </a:t>
            </a:r>
            <a:r>
              <a:rPr lang="en-US" sz="1200" dirty="0">
                <a:latin typeface="Aptos Narrow" panose="020B0004020202020204" pitchFamily="34" charset="0"/>
              </a:rPr>
              <a:t>(MFC) – increasingly used. Sovereign borrower does not pay better recoveries to subsequent creditors, unless prior creditors are treated the same. </a:t>
            </a:r>
          </a:p>
          <a:p>
            <a:pPr marL="257175" indent="-257175">
              <a:buFont typeface="+mj-lt"/>
              <a:buAutoNum type="arabicPeriod"/>
            </a:pPr>
            <a:endParaRPr lang="en-US" sz="1200" dirty="0">
              <a:latin typeface="Aptos Narrow" panose="020B0004020202020204" pitchFamily="34" charset="0"/>
            </a:endParaRPr>
          </a:p>
          <a:p>
            <a:pPr marL="257175" indent="-257175">
              <a:buFont typeface="+mj-lt"/>
              <a:buAutoNum type="arabicPeriod"/>
            </a:pPr>
            <a:r>
              <a:rPr lang="en-US" sz="1200" b="1" dirty="0">
                <a:latin typeface="Aptos Narrow" panose="020B0004020202020204" pitchFamily="34" charset="0"/>
              </a:rPr>
              <a:t>Debt Transparency &amp; Information clauses </a:t>
            </a:r>
            <a:r>
              <a:rPr lang="en-US" sz="1200" dirty="0">
                <a:latin typeface="Aptos Narrow" panose="020B0004020202020204" pitchFamily="34" charset="0"/>
              </a:rPr>
              <a:t>– Creditors increasingly pushing for this. Needed to operationalize SCDI, LRC and MFC provisions. </a:t>
            </a:r>
          </a:p>
          <a:p>
            <a:endParaRPr lang="en-US" sz="1200" dirty="0">
              <a:latin typeface="Aptos Narrow" panose="020B0004020202020204" pitchFamily="34" charset="0"/>
            </a:endParaRPr>
          </a:p>
          <a:p>
            <a:endParaRPr lang="en-US" sz="1200" dirty="0">
              <a:latin typeface="Aptos Narrow" panose="020B0004020202020204" pitchFamily="34" charset="0"/>
            </a:endParaRPr>
          </a:p>
          <a:p>
            <a:pPr marL="214313" indent="-214313">
              <a:buFontTx/>
              <a:buChar char="-"/>
            </a:pPr>
            <a:endParaRPr lang="en-US" sz="1200" dirty="0">
              <a:latin typeface="Aptos Narrow" panose="020B0004020202020204" pitchFamily="34" charset="0"/>
            </a:endParaRPr>
          </a:p>
          <a:p>
            <a:endParaRPr lang="en-US" sz="1200" dirty="0">
              <a:latin typeface="Aptos Narrow" panose="020B0004020202020204" pitchFamily="34" charset="0"/>
            </a:endParaRPr>
          </a:p>
          <a:p>
            <a:endParaRPr lang="en-US" sz="1200" dirty="0">
              <a:latin typeface="Aptos Narrow" panose="020B0004020202020204" pitchFamily="34" charset="0"/>
            </a:endParaRPr>
          </a:p>
          <a:p>
            <a:endParaRPr lang="en-US" sz="1200" dirty="0">
              <a:latin typeface="Aptos Narrow" panose="020B0004020202020204" pitchFamily="34" charset="0"/>
            </a:endParaRPr>
          </a:p>
        </p:txBody>
      </p:sp>
      <p:sp>
        <p:nvSpPr>
          <p:cNvPr id="2" name="TextBox 1">
            <a:extLst>
              <a:ext uri="{FF2B5EF4-FFF2-40B4-BE49-F238E27FC236}">
                <a16:creationId xmlns:a16="http://schemas.microsoft.com/office/drawing/2014/main" id="{594C980C-0E1A-EEE1-857C-72588E798E63}"/>
              </a:ext>
            </a:extLst>
          </p:cNvPr>
          <p:cNvSpPr txBox="1"/>
          <p:nvPr/>
        </p:nvSpPr>
        <p:spPr>
          <a:xfrm>
            <a:off x="5773737" y="725581"/>
            <a:ext cx="3007951" cy="4154984"/>
          </a:xfrm>
          <a:prstGeom prst="rect">
            <a:avLst/>
          </a:prstGeom>
          <a:noFill/>
        </p:spPr>
        <p:txBody>
          <a:bodyPr wrap="square">
            <a:spAutoFit/>
          </a:bodyPr>
          <a:lstStyle/>
          <a:p>
            <a:r>
              <a:rPr lang="en-US" sz="1200" b="1" dirty="0">
                <a:latin typeface="Aptos Narrow" panose="020B0004020202020204" pitchFamily="34" charset="0"/>
              </a:rPr>
              <a:t>Collateral. </a:t>
            </a:r>
            <a:r>
              <a:rPr lang="en-US" sz="1200" dirty="0">
                <a:latin typeface="Aptos Narrow" panose="020B0004020202020204" pitchFamily="34" charset="0"/>
              </a:rPr>
              <a:t>Syndicated loans with credit enhancements increased sharply for EMs as Eurobond issuances declined., 80 percent of commercial loans contracted by LICs had some form of credit enhancement. Countries entering into repurchase agreement (repo) or swap transactions, which are often collateralized with their own bonds, see Angola. Financial Times “ Angola hit with $200mn JPMorgan margin call as African bonds tumble” April 11, 2025.</a:t>
            </a:r>
          </a:p>
          <a:p>
            <a:endParaRPr lang="en-US" sz="1200" dirty="0">
              <a:latin typeface="Aptos Narrow" panose="020B0004020202020204" pitchFamily="34" charset="0"/>
            </a:endParaRPr>
          </a:p>
          <a:p>
            <a:r>
              <a:rPr lang="en-US" sz="1200" b="1" dirty="0">
                <a:latin typeface="Aptos Narrow" panose="020B0004020202020204" pitchFamily="34" charset="0"/>
              </a:rPr>
              <a:t>Guarantees</a:t>
            </a:r>
            <a:r>
              <a:rPr lang="en-US" sz="1200" dirty="0">
                <a:latin typeface="Aptos Narrow" panose="020B0004020202020204" pitchFamily="34" charset="0"/>
              </a:rPr>
              <a:t>: bonds and loans from private creditors to sovereigns have benefited from guarantees provided by official sector entities, including </a:t>
            </a:r>
            <a:r>
              <a:rPr lang="en-US" sz="1200" dirty="0" err="1">
                <a:latin typeface="Aptos Narrow" panose="020B0004020202020204" pitchFamily="34" charset="0"/>
              </a:rPr>
              <a:t>IFls</a:t>
            </a:r>
            <a:r>
              <a:rPr lang="en-US" sz="1200" dirty="0">
                <a:latin typeface="Aptos Narrow" panose="020B0004020202020204" pitchFamily="34" charset="0"/>
              </a:rPr>
              <a:t>, especially in the context of "debt swap" operations. Private claim (arising from the bond or loan) transforms into a bilateral or multilateral claim by the official guarantor against the sovereign. This may complicate restructuring. See Ghana’s Sept 2024 bond exchange. </a:t>
            </a:r>
          </a:p>
        </p:txBody>
      </p:sp>
      <p:sp>
        <p:nvSpPr>
          <p:cNvPr id="3" name="TextBox 2">
            <a:extLst>
              <a:ext uri="{FF2B5EF4-FFF2-40B4-BE49-F238E27FC236}">
                <a16:creationId xmlns:a16="http://schemas.microsoft.com/office/drawing/2014/main" id="{8D447C7E-CD06-6CDC-1C65-3CE3E29DF53B}"/>
              </a:ext>
            </a:extLst>
          </p:cNvPr>
          <p:cNvSpPr txBox="1"/>
          <p:nvPr/>
        </p:nvSpPr>
        <p:spPr>
          <a:xfrm>
            <a:off x="5232055" y="2594680"/>
            <a:ext cx="377026" cy="553998"/>
          </a:xfrm>
          <a:prstGeom prst="rect">
            <a:avLst/>
          </a:prstGeom>
          <a:noFill/>
        </p:spPr>
        <p:txBody>
          <a:bodyPr wrap="none" rtlCol="0">
            <a:spAutoFit/>
          </a:bodyPr>
          <a:lstStyle/>
          <a:p>
            <a:r>
              <a:rPr lang="en-US" sz="3000" dirty="0"/>
              <a:t>+</a:t>
            </a:r>
          </a:p>
        </p:txBody>
      </p:sp>
    </p:spTree>
    <p:extLst>
      <p:ext uri="{BB962C8B-B14F-4D97-AF65-F5344CB8AC3E}">
        <p14:creationId xmlns:p14="http://schemas.microsoft.com/office/powerpoint/2010/main" val="176997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3F1EC"/>
        </a:solidFill>
        <a:effectLst/>
      </p:bgPr>
    </p:bg>
    <p:spTree>
      <p:nvGrpSpPr>
        <p:cNvPr id="1" name="">
          <a:extLst>
            <a:ext uri="{FF2B5EF4-FFF2-40B4-BE49-F238E27FC236}">
              <a16:creationId xmlns:a16="http://schemas.microsoft.com/office/drawing/2014/main" id="{3CABF232-8335-1426-2B48-49A185FD36AC}"/>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9767FBFD-C4E0-6D6F-8576-5CE397F6C48F}"/>
              </a:ext>
            </a:extLst>
          </p:cNvPr>
          <p:cNvPicPr>
            <a:picLocks noChangeAspect="1"/>
          </p:cNvPicPr>
          <p:nvPr/>
        </p:nvPicPr>
        <p:blipFill>
          <a:blip r:embed="rId2"/>
          <a:srcRect t="6137"/>
          <a:stretch>
            <a:fillRect/>
          </a:stretch>
        </p:blipFill>
        <p:spPr>
          <a:xfrm>
            <a:off x="927100" y="969933"/>
            <a:ext cx="7270397" cy="4046567"/>
          </a:xfrm>
          <a:prstGeom prst="rect">
            <a:avLst/>
          </a:prstGeom>
        </p:spPr>
      </p:pic>
      <p:sp>
        <p:nvSpPr>
          <p:cNvPr id="3" name="TextBox 2">
            <a:extLst>
              <a:ext uri="{FF2B5EF4-FFF2-40B4-BE49-F238E27FC236}">
                <a16:creationId xmlns:a16="http://schemas.microsoft.com/office/drawing/2014/main" id="{47CC58FF-D45E-D7E0-3FF1-C8ECD437FDF2}"/>
              </a:ext>
            </a:extLst>
          </p:cNvPr>
          <p:cNvSpPr txBox="1"/>
          <p:nvPr/>
        </p:nvSpPr>
        <p:spPr>
          <a:xfrm>
            <a:off x="927100" y="0"/>
            <a:ext cx="7404100" cy="830997"/>
          </a:xfrm>
          <a:prstGeom prst="rect">
            <a:avLst/>
          </a:prstGeom>
          <a:noFill/>
        </p:spPr>
        <p:txBody>
          <a:bodyPr wrap="square" rtlCol="0">
            <a:spAutoFit/>
          </a:bodyPr>
          <a:lstStyle/>
          <a:p>
            <a:r>
              <a:rPr lang="en-US" sz="2400" b="1" dirty="0">
                <a:latin typeface="Publico Text" panose="02040502060504060203" pitchFamily="18" charset="77"/>
              </a:rPr>
              <a:t>Recently restructured bond contracts contain these provisions</a:t>
            </a:r>
          </a:p>
        </p:txBody>
      </p:sp>
    </p:spTree>
    <p:extLst>
      <p:ext uri="{BB962C8B-B14F-4D97-AF65-F5344CB8AC3E}">
        <p14:creationId xmlns:p14="http://schemas.microsoft.com/office/powerpoint/2010/main" val="12010877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3F1EC"/>
        </a:solidFill>
        <a:effectLst/>
      </p:bgPr>
    </p:bg>
    <p:spTree>
      <p:nvGrpSpPr>
        <p:cNvPr id="1" name="">
          <a:extLst>
            <a:ext uri="{FF2B5EF4-FFF2-40B4-BE49-F238E27FC236}">
              <a16:creationId xmlns:a16="http://schemas.microsoft.com/office/drawing/2014/main" id="{AFF4EDC4-D152-6B96-F2A2-36D1772A8C0F}"/>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EFD4B031-0CF5-C089-4AC8-2D90AE6BC54F}"/>
              </a:ext>
            </a:extLst>
          </p:cNvPr>
          <p:cNvPicPr>
            <a:picLocks noChangeAspect="1"/>
          </p:cNvPicPr>
          <p:nvPr/>
        </p:nvPicPr>
        <p:blipFill>
          <a:blip r:embed="rId2"/>
          <a:stretch>
            <a:fillRect/>
          </a:stretch>
        </p:blipFill>
        <p:spPr>
          <a:xfrm>
            <a:off x="3756025" y="348262"/>
            <a:ext cx="5121275" cy="4515839"/>
          </a:xfrm>
          <a:prstGeom prst="rect">
            <a:avLst/>
          </a:prstGeom>
        </p:spPr>
      </p:pic>
      <p:sp>
        <p:nvSpPr>
          <p:cNvPr id="5" name="TextBox 4">
            <a:extLst>
              <a:ext uri="{FF2B5EF4-FFF2-40B4-BE49-F238E27FC236}">
                <a16:creationId xmlns:a16="http://schemas.microsoft.com/office/drawing/2014/main" id="{9C0E449A-A874-871E-3D97-67276717BAFC}"/>
              </a:ext>
            </a:extLst>
          </p:cNvPr>
          <p:cNvSpPr txBox="1"/>
          <p:nvPr/>
        </p:nvSpPr>
        <p:spPr>
          <a:xfrm>
            <a:off x="47625" y="279400"/>
            <a:ext cx="3708400" cy="1708160"/>
          </a:xfrm>
          <a:prstGeom prst="rect">
            <a:avLst/>
          </a:prstGeom>
          <a:noFill/>
        </p:spPr>
        <p:txBody>
          <a:bodyPr wrap="square">
            <a:spAutoFit/>
          </a:bodyPr>
          <a:lstStyle/>
          <a:p>
            <a:r>
              <a:rPr lang="en-US" sz="2100" b="1" dirty="0">
                <a:latin typeface="Publico Text" panose="02040502060504060203" pitchFamily="18" charset="77"/>
              </a:rPr>
              <a:t>State-Contingent and Loss Reinstatement Clauses Will Reshape Debt Management &amp; Restructurings</a:t>
            </a:r>
          </a:p>
        </p:txBody>
      </p:sp>
      <p:sp>
        <p:nvSpPr>
          <p:cNvPr id="7" name="TextBox 6">
            <a:extLst>
              <a:ext uri="{FF2B5EF4-FFF2-40B4-BE49-F238E27FC236}">
                <a16:creationId xmlns:a16="http://schemas.microsoft.com/office/drawing/2014/main" id="{BCE06BBA-C7B7-7FFD-40A5-E50CBD26B420}"/>
              </a:ext>
            </a:extLst>
          </p:cNvPr>
          <p:cNvSpPr txBox="1"/>
          <p:nvPr/>
        </p:nvSpPr>
        <p:spPr>
          <a:xfrm>
            <a:off x="47625" y="2252272"/>
            <a:ext cx="3453581" cy="1708160"/>
          </a:xfrm>
          <a:prstGeom prst="rect">
            <a:avLst/>
          </a:prstGeom>
          <a:noFill/>
        </p:spPr>
        <p:txBody>
          <a:bodyPr wrap="square">
            <a:spAutoFit/>
          </a:bodyPr>
          <a:lstStyle/>
          <a:p>
            <a:r>
              <a:rPr lang="en-US" sz="1500" dirty="0">
                <a:latin typeface="Aptos Narrow" panose="020B0004020202020204" pitchFamily="34" charset="0"/>
              </a:rPr>
              <a:t>New contractual clauses are having a material impact. SCDIs are being used to substantially extend maturities and adjust payments based on economic performance, while LRCs provide a form of "upside protection" for creditors participating in debt relief.</a:t>
            </a:r>
          </a:p>
        </p:txBody>
      </p:sp>
    </p:spTree>
    <p:extLst>
      <p:ext uri="{BB962C8B-B14F-4D97-AF65-F5344CB8AC3E}">
        <p14:creationId xmlns:p14="http://schemas.microsoft.com/office/powerpoint/2010/main" val="19773007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3F1EC"/>
        </a:solidFill>
        <a:effectLst/>
      </p:bgPr>
    </p:bg>
    <p:spTree>
      <p:nvGrpSpPr>
        <p:cNvPr id="1" name="">
          <a:extLst>
            <a:ext uri="{FF2B5EF4-FFF2-40B4-BE49-F238E27FC236}">
              <a16:creationId xmlns:a16="http://schemas.microsoft.com/office/drawing/2014/main" id="{B85AD43F-26F2-93C1-7307-C5ED5C0F7698}"/>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7E67446C-E73F-C4B6-CC40-269D39AB847E}"/>
              </a:ext>
            </a:extLst>
          </p:cNvPr>
          <p:cNvPicPr>
            <a:picLocks noChangeAspect="1"/>
          </p:cNvPicPr>
          <p:nvPr/>
        </p:nvPicPr>
        <p:blipFill>
          <a:blip r:embed="rId2"/>
          <a:stretch>
            <a:fillRect/>
          </a:stretch>
        </p:blipFill>
        <p:spPr>
          <a:xfrm>
            <a:off x="311546" y="1206500"/>
            <a:ext cx="8193884" cy="3543300"/>
          </a:xfrm>
          <a:prstGeom prst="rect">
            <a:avLst/>
          </a:prstGeom>
        </p:spPr>
      </p:pic>
      <p:sp>
        <p:nvSpPr>
          <p:cNvPr id="3" name="TextBox 2">
            <a:extLst>
              <a:ext uri="{FF2B5EF4-FFF2-40B4-BE49-F238E27FC236}">
                <a16:creationId xmlns:a16="http://schemas.microsoft.com/office/drawing/2014/main" id="{BF7A087B-9374-C6C1-8EFE-D001D222E9DD}"/>
              </a:ext>
            </a:extLst>
          </p:cNvPr>
          <p:cNvSpPr txBox="1"/>
          <p:nvPr/>
        </p:nvSpPr>
        <p:spPr>
          <a:xfrm>
            <a:off x="47626" y="279400"/>
            <a:ext cx="9007475" cy="738664"/>
          </a:xfrm>
          <a:prstGeom prst="rect">
            <a:avLst/>
          </a:prstGeom>
          <a:noFill/>
        </p:spPr>
        <p:txBody>
          <a:bodyPr wrap="square">
            <a:spAutoFit/>
          </a:bodyPr>
          <a:lstStyle/>
          <a:p>
            <a:r>
              <a:rPr lang="en-US" sz="2100" b="1" dirty="0">
                <a:latin typeface="Publico Text" panose="02040502060504060203" pitchFamily="18" charset="77"/>
              </a:rPr>
              <a:t>State-Contingent and Loss Reinstatement Clauses Will Reshape Debt Management &amp; Restructurings</a:t>
            </a:r>
          </a:p>
        </p:txBody>
      </p:sp>
    </p:spTree>
    <p:extLst>
      <p:ext uri="{BB962C8B-B14F-4D97-AF65-F5344CB8AC3E}">
        <p14:creationId xmlns:p14="http://schemas.microsoft.com/office/powerpoint/2010/main" val="37846652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58EA36-F193-3EAC-5DEA-E1D7EC71E6ED}"/>
            </a:ext>
          </a:extLst>
        </p:cNvPr>
        <p:cNvGrpSpPr/>
        <p:nvPr/>
      </p:nvGrpSpPr>
      <p:grpSpPr>
        <a:xfrm>
          <a:off x="0" y="0"/>
          <a:ext cx="0" cy="0"/>
          <a:chOff x="0" y="0"/>
          <a:chExt cx="0" cy="0"/>
        </a:xfrm>
      </p:grpSpPr>
      <p:pic>
        <p:nvPicPr>
          <p:cNvPr id="2" name="Picture 1" descr="A close-up of a pie chart&#10;&#10;AI-generated content may be incorrect.">
            <a:extLst>
              <a:ext uri="{FF2B5EF4-FFF2-40B4-BE49-F238E27FC236}">
                <a16:creationId xmlns:a16="http://schemas.microsoft.com/office/drawing/2014/main" id="{302286B5-A39C-A6CB-76F1-774CFCE5F61B}"/>
              </a:ext>
            </a:extLst>
          </p:cNvPr>
          <p:cNvPicPr>
            <a:picLocks noChangeAspect="1"/>
          </p:cNvPicPr>
          <p:nvPr/>
        </p:nvPicPr>
        <p:blipFill>
          <a:blip r:embed="rId2"/>
          <a:srcRect r="872" b="1"/>
          <a:stretch>
            <a:fillRect/>
          </a:stretch>
        </p:blipFill>
        <p:spPr>
          <a:xfrm>
            <a:off x="15" y="961"/>
            <a:ext cx="9143985" cy="5142539"/>
          </a:xfrm>
          <a:prstGeom prst="rect">
            <a:avLst/>
          </a:prstGeom>
        </p:spPr>
      </p:pic>
      <p:sp>
        <p:nvSpPr>
          <p:cNvPr id="3" name="Rectangle 2">
            <a:extLst>
              <a:ext uri="{FF2B5EF4-FFF2-40B4-BE49-F238E27FC236}">
                <a16:creationId xmlns:a16="http://schemas.microsoft.com/office/drawing/2014/main" id="{85283B88-54CE-DF74-F97F-FF6A3DDF88A5}"/>
              </a:ext>
            </a:extLst>
          </p:cNvPr>
          <p:cNvSpPr/>
          <p:nvPr/>
        </p:nvSpPr>
        <p:spPr>
          <a:xfrm>
            <a:off x="8432800" y="5001877"/>
            <a:ext cx="710057" cy="115262"/>
          </a:xfrm>
          <a:prstGeom prst="rect">
            <a:avLst/>
          </a:prstGeom>
          <a:solidFill>
            <a:srgbClr val="F3F1E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5481377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E7DE6B-07AA-9603-510F-48BE66F4B937}"/>
            </a:ext>
          </a:extLst>
        </p:cNvPr>
        <p:cNvGrpSpPr/>
        <p:nvPr/>
      </p:nvGrpSpPr>
      <p:grpSpPr>
        <a:xfrm>
          <a:off x="0" y="0"/>
          <a:ext cx="0" cy="0"/>
          <a:chOff x="0" y="0"/>
          <a:chExt cx="0" cy="0"/>
        </a:xfrm>
      </p:grpSpPr>
      <p:pic>
        <p:nvPicPr>
          <p:cNvPr id="2" name="Picture 1" descr="A white and black page with black text&#10;&#10;AI-generated content may be incorrect.">
            <a:extLst>
              <a:ext uri="{FF2B5EF4-FFF2-40B4-BE49-F238E27FC236}">
                <a16:creationId xmlns:a16="http://schemas.microsoft.com/office/drawing/2014/main" id="{20A51630-60C7-C9B9-DF3B-43295AD49576}"/>
              </a:ext>
            </a:extLst>
          </p:cNvPr>
          <p:cNvPicPr>
            <a:picLocks noChangeAspect="1"/>
          </p:cNvPicPr>
          <p:nvPr/>
        </p:nvPicPr>
        <p:blipFill>
          <a:blip r:embed="rId2"/>
          <a:srcRect r="872" b="1"/>
          <a:stretch>
            <a:fillRect/>
          </a:stretch>
        </p:blipFill>
        <p:spPr>
          <a:xfrm>
            <a:off x="15" y="961"/>
            <a:ext cx="9143985" cy="5142539"/>
          </a:xfrm>
          <a:prstGeom prst="rect">
            <a:avLst/>
          </a:prstGeom>
        </p:spPr>
      </p:pic>
      <p:sp>
        <p:nvSpPr>
          <p:cNvPr id="3" name="Rectangle 2">
            <a:extLst>
              <a:ext uri="{FF2B5EF4-FFF2-40B4-BE49-F238E27FC236}">
                <a16:creationId xmlns:a16="http://schemas.microsoft.com/office/drawing/2014/main" id="{29A8B5A8-095D-2E98-879B-BD03B3301A6A}"/>
              </a:ext>
            </a:extLst>
          </p:cNvPr>
          <p:cNvSpPr/>
          <p:nvPr/>
        </p:nvSpPr>
        <p:spPr>
          <a:xfrm>
            <a:off x="483744" y="469900"/>
            <a:ext cx="7670801" cy="1016000"/>
          </a:xfrm>
          <a:prstGeom prst="rect">
            <a:avLst/>
          </a:prstGeom>
          <a:solidFill>
            <a:srgbClr val="F3F1E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TextBox 3">
            <a:extLst>
              <a:ext uri="{FF2B5EF4-FFF2-40B4-BE49-F238E27FC236}">
                <a16:creationId xmlns:a16="http://schemas.microsoft.com/office/drawing/2014/main" id="{14C9C4E9-BF01-3635-68E7-B1F12C02C832}"/>
              </a:ext>
            </a:extLst>
          </p:cNvPr>
          <p:cNvSpPr txBox="1"/>
          <p:nvPr/>
        </p:nvSpPr>
        <p:spPr>
          <a:xfrm>
            <a:off x="152400" y="287720"/>
            <a:ext cx="8660257" cy="830997"/>
          </a:xfrm>
          <a:prstGeom prst="rect">
            <a:avLst/>
          </a:prstGeom>
          <a:noFill/>
        </p:spPr>
        <p:txBody>
          <a:bodyPr wrap="square" rtlCol="0">
            <a:spAutoFit/>
          </a:bodyPr>
          <a:lstStyle/>
          <a:p>
            <a:r>
              <a:rPr lang="en-US" sz="2400" b="1" dirty="0">
                <a:latin typeface="Publico Text" panose="02040502060504060203" pitchFamily="18" charset="77"/>
              </a:rPr>
              <a:t>The contractual, “market-based” framework remains the endorsed and de facto approach to debt resolution </a:t>
            </a:r>
          </a:p>
        </p:txBody>
      </p:sp>
      <p:sp>
        <p:nvSpPr>
          <p:cNvPr id="5" name="Rectangle 4">
            <a:extLst>
              <a:ext uri="{FF2B5EF4-FFF2-40B4-BE49-F238E27FC236}">
                <a16:creationId xmlns:a16="http://schemas.microsoft.com/office/drawing/2014/main" id="{ABD9D305-E961-BF86-323D-5705427DDC9D}"/>
              </a:ext>
            </a:extLst>
          </p:cNvPr>
          <p:cNvSpPr/>
          <p:nvPr/>
        </p:nvSpPr>
        <p:spPr>
          <a:xfrm>
            <a:off x="2768600" y="4782053"/>
            <a:ext cx="6361558" cy="322386"/>
          </a:xfrm>
          <a:prstGeom prst="rect">
            <a:avLst/>
          </a:prstGeom>
          <a:solidFill>
            <a:srgbClr val="F3F1E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0549303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3F1EC"/>
        </a:solidFill>
        <a:effectLst/>
      </p:bgPr>
    </p:bg>
    <p:spTree>
      <p:nvGrpSpPr>
        <p:cNvPr id="1" name="">
          <a:extLst>
            <a:ext uri="{FF2B5EF4-FFF2-40B4-BE49-F238E27FC236}">
              <a16:creationId xmlns:a16="http://schemas.microsoft.com/office/drawing/2014/main" id="{95AE4148-6F15-EDE0-DD48-EF087C1793D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D843C92-11F1-3155-B45F-6761218EDFF4}"/>
              </a:ext>
            </a:extLst>
          </p:cNvPr>
          <p:cNvSpPr txBox="1"/>
          <p:nvPr/>
        </p:nvSpPr>
        <p:spPr>
          <a:xfrm>
            <a:off x="353962" y="160609"/>
            <a:ext cx="4964821" cy="507831"/>
          </a:xfrm>
          <a:prstGeom prst="rect">
            <a:avLst/>
          </a:prstGeom>
          <a:noFill/>
        </p:spPr>
        <p:txBody>
          <a:bodyPr wrap="none" rtlCol="0">
            <a:spAutoFit/>
          </a:bodyPr>
          <a:lstStyle/>
          <a:p>
            <a:pPr defTabSz="685800">
              <a:defRPr/>
            </a:pPr>
            <a:r>
              <a:rPr lang="en-US" sz="2700" dirty="0">
                <a:solidFill>
                  <a:prstClr val="black"/>
                </a:solidFill>
                <a:latin typeface="Publico Text" panose="02040502060504060203" pitchFamily="18" charset="77"/>
              </a:rPr>
              <a:t>Geoeconomics of Debt in 2026</a:t>
            </a:r>
          </a:p>
        </p:txBody>
      </p:sp>
      <p:sp>
        <p:nvSpPr>
          <p:cNvPr id="5" name="TextBox 4">
            <a:extLst>
              <a:ext uri="{FF2B5EF4-FFF2-40B4-BE49-F238E27FC236}">
                <a16:creationId xmlns:a16="http://schemas.microsoft.com/office/drawing/2014/main" id="{E5508A5F-2630-22A2-C0AC-89BEE6640D74}"/>
              </a:ext>
            </a:extLst>
          </p:cNvPr>
          <p:cNvSpPr txBox="1"/>
          <p:nvPr/>
        </p:nvSpPr>
        <p:spPr>
          <a:xfrm>
            <a:off x="243155" y="976495"/>
            <a:ext cx="4452060" cy="4339650"/>
          </a:xfrm>
          <a:prstGeom prst="rect">
            <a:avLst/>
          </a:prstGeom>
          <a:noFill/>
        </p:spPr>
        <p:txBody>
          <a:bodyPr wrap="square" rtlCol="0">
            <a:spAutoFit/>
          </a:bodyPr>
          <a:lstStyle/>
          <a:p>
            <a:pPr marL="257175" indent="-257175" defTabSz="685800">
              <a:buFont typeface="+mj-lt"/>
              <a:buAutoNum type="arabicPeriod"/>
              <a:defRPr/>
            </a:pPr>
            <a:r>
              <a:rPr lang="en-US" sz="1200" b="1" u="sng" dirty="0">
                <a:solidFill>
                  <a:prstClr val="black"/>
                </a:solidFill>
                <a:latin typeface="Aptos Narrow" panose="020B0004020202020204" pitchFamily="34" charset="0"/>
              </a:rPr>
              <a:t>A “new G20” </a:t>
            </a:r>
            <a:r>
              <a:rPr lang="en-US" sz="1200" dirty="0">
                <a:solidFill>
                  <a:prstClr val="black"/>
                </a:solidFill>
                <a:latin typeface="Aptos Narrow" panose="020B0004020202020204" pitchFamily="34" charset="0"/>
              </a:rPr>
              <a:t>dubbed Mark Rubio in Dec 2025. Trump wants G20’s bloated agenda and participation to be pared back.  Topics such as climate change, debt, development, inequality, and sustainability are out; “Removing regulatory burdens, unlocking affordable and secure energy supply chains, and pioneering new technologies and innovation” are in. This ends four consecutive chairmanship of the G20 by developing countries. </a:t>
            </a:r>
          </a:p>
          <a:p>
            <a:pPr marL="257175" indent="-257175" defTabSz="685800">
              <a:buFont typeface="+mj-lt"/>
              <a:buAutoNum type="arabicPeriod"/>
              <a:defRPr/>
            </a:pPr>
            <a:endParaRPr lang="en-US" sz="1200" dirty="0">
              <a:solidFill>
                <a:prstClr val="black"/>
              </a:solidFill>
              <a:latin typeface="Aptos Narrow" panose="020B0004020202020204" pitchFamily="34" charset="0"/>
            </a:endParaRPr>
          </a:p>
          <a:p>
            <a:pPr marL="257175" indent="-257175" defTabSz="685800">
              <a:buFont typeface="+mj-lt"/>
              <a:buAutoNum type="arabicPeriod"/>
              <a:defRPr/>
            </a:pPr>
            <a:r>
              <a:rPr lang="en-US" sz="1200" b="1" u="sng" dirty="0">
                <a:solidFill>
                  <a:prstClr val="black"/>
                </a:solidFill>
                <a:latin typeface="Aptos Narrow" panose="020B0004020202020204" pitchFamily="34" charset="0"/>
              </a:rPr>
              <a:t>“America First </a:t>
            </a:r>
            <a:r>
              <a:rPr lang="en-US" sz="1200" dirty="0">
                <a:solidFill>
                  <a:prstClr val="black"/>
                </a:solidFill>
                <a:latin typeface="Aptos Narrow" panose="020B0004020202020204" pitchFamily="34" charset="0"/>
              </a:rPr>
              <a:t>seeks to expand U.S. leadership in international institutions like the IMF and World Bank.” Scott Bessent, Speech at the IIF, April 2025</a:t>
            </a:r>
          </a:p>
          <a:p>
            <a:pPr marL="600075" lvl="1" indent="-257175" defTabSz="685800">
              <a:buFont typeface="Arial" panose="020B0604020202020204" pitchFamily="34" charset="0"/>
              <a:buChar char="•"/>
              <a:defRPr/>
            </a:pPr>
            <a:r>
              <a:rPr lang="en-US" sz="1200" i="1" dirty="0">
                <a:solidFill>
                  <a:prstClr val="black"/>
                </a:solidFill>
                <a:latin typeface="Aptos Narrow" panose="020B0004020202020204" pitchFamily="34" charset="0"/>
              </a:rPr>
              <a:t>IMF</a:t>
            </a:r>
            <a:r>
              <a:rPr lang="en-US" sz="1200" dirty="0">
                <a:solidFill>
                  <a:prstClr val="black"/>
                </a:solidFill>
                <a:latin typeface="Aptos Narrow" panose="020B0004020202020204" pitchFamily="34" charset="0"/>
              </a:rPr>
              <a:t>: To taint Chinese lending as unsustainable; limit its lending to BOP imbalances and in tenure; policy and reform conditionalities to its lending; Argentina as example. </a:t>
            </a:r>
          </a:p>
          <a:p>
            <a:pPr marL="600075" lvl="1" indent="-257175" defTabSz="685800">
              <a:buFont typeface="Arial" panose="020B0604020202020204" pitchFamily="34" charset="0"/>
              <a:buChar char="•"/>
              <a:defRPr/>
            </a:pPr>
            <a:r>
              <a:rPr lang="en-US" sz="1200" i="1" dirty="0">
                <a:solidFill>
                  <a:prstClr val="black"/>
                </a:solidFill>
                <a:latin typeface="Aptos Narrow" panose="020B0004020202020204" pitchFamily="34" charset="0"/>
              </a:rPr>
              <a:t>World Bank: </a:t>
            </a:r>
            <a:r>
              <a:rPr lang="en-US" sz="1200" dirty="0">
                <a:solidFill>
                  <a:prstClr val="black"/>
                </a:solidFill>
                <a:latin typeface="Aptos Narrow" panose="020B0004020202020204" pitchFamily="34" charset="0"/>
              </a:rPr>
              <a:t>Tighten eligibility for concessional lending; graduation; policy and reform conditionalities for lending; promote private sector led growth. </a:t>
            </a:r>
          </a:p>
          <a:p>
            <a:pPr marL="600075" lvl="1" indent="-257175" defTabSz="685800">
              <a:buFont typeface="+mj-lt"/>
              <a:buAutoNum type="arabicPeriod"/>
              <a:defRPr/>
            </a:pPr>
            <a:endParaRPr lang="en-US" sz="1200" dirty="0">
              <a:solidFill>
                <a:prstClr val="black"/>
              </a:solidFill>
              <a:latin typeface="Aptos Narrow" panose="020B0004020202020204" pitchFamily="34" charset="0"/>
            </a:endParaRPr>
          </a:p>
          <a:p>
            <a:pPr marL="257175" indent="-257175" defTabSz="685800">
              <a:buFont typeface="+mj-lt"/>
              <a:buAutoNum type="arabicPeriod"/>
              <a:defRPr/>
            </a:pPr>
            <a:r>
              <a:rPr lang="en-US" sz="1200" b="1" u="sng" dirty="0">
                <a:solidFill>
                  <a:prstClr val="black"/>
                </a:solidFill>
                <a:latin typeface="Aptos" panose="02110004020202020204"/>
              </a:rPr>
              <a:t>Global Sovereign Debt Roundtable</a:t>
            </a:r>
            <a:r>
              <a:rPr lang="en-US" sz="1200" dirty="0">
                <a:solidFill>
                  <a:prstClr val="black"/>
                </a:solidFill>
                <a:latin typeface="Aptos" panose="02110004020202020204"/>
              </a:rPr>
              <a:t>, led by IMF, World Bank and G20 Presidency  (</a:t>
            </a:r>
            <a:r>
              <a:rPr lang="en-US" sz="1200" dirty="0">
                <a:solidFill>
                  <a:prstClr val="black"/>
                </a:solidFill>
                <a:latin typeface="Aptos Narrow" panose="020B0004020202020204" pitchFamily="34" charset="0"/>
              </a:rPr>
              <a:t>GSDR) would be more important and influential in shaping sovereign debt resolution norms for developing countries</a:t>
            </a:r>
          </a:p>
          <a:p>
            <a:pPr defTabSz="685800">
              <a:defRPr/>
            </a:pPr>
            <a:endParaRPr lang="en-US" sz="1200" dirty="0">
              <a:solidFill>
                <a:prstClr val="black"/>
              </a:solidFill>
              <a:latin typeface="Aptos Narrow" panose="020B0004020202020204" pitchFamily="34" charset="0"/>
            </a:endParaRPr>
          </a:p>
        </p:txBody>
      </p:sp>
      <p:sp>
        <p:nvSpPr>
          <p:cNvPr id="7" name="TextBox 6">
            <a:extLst>
              <a:ext uri="{FF2B5EF4-FFF2-40B4-BE49-F238E27FC236}">
                <a16:creationId xmlns:a16="http://schemas.microsoft.com/office/drawing/2014/main" id="{94901CEB-4D9C-EE7A-603A-04FDC6E7CFF4}"/>
              </a:ext>
            </a:extLst>
          </p:cNvPr>
          <p:cNvSpPr txBox="1"/>
          <p:nvPr/>
        </p:nvSpPr>
        <p:spPr>
          <a:xfrm>
            <a:off x="5007489" y="642268"/>
            <a:ext cx="3893356" cy="4524315"/>
          </a:xfrm>
          <a:prstGeom prst="rect">
            <a:avLst/>
          </a:prstGeom>
          <a:noFill/>
        </p:spPr>
        <p:txBody>
          <a:bodyPr wrap="square">
            <a:spAutoFit/>
          </a:bodyPr>
          <a:lstStyle/>
          <a:p>
            <a:pPr marL="257175" indent="-257175" defTabSz="685800">
              <a:buFont typeface="+mj-lt"/>
              <a:buAutoNum type="arabicPeriod"/>
              <a:defRPr/>
            </a:pPr>
            <a:endParaRPr lang="en-US" sz="1200" dirty="0">
              <a:solidFill>
                <a:prstClr val="black"/>
              </a:solidFill>
              <a:latin typeface="Aptos Narrow" panose="020B0004020202020204" pitchFamily="34" charset="0"/>
            </a:endParaRPr>
          </a:p>
          <a:p>
            <a:pPr marL="257175" indent="-257175" defTabSz="685800">
              <a:buFont typeface="+mj-lt"/>
              <a:buAutoNum type="arabicPeriod"/>
              <a:defRPr/>
            </a:pPr>
            <a:endParaRPr lang="en-US" sz="1200" dirty="0">
              <a:solidFill>
                <a:prstClr val="black"/>
              </a:solidFill>
              <a:latin typeface="Aptos Narrow" panose="020B0004020202020204" pitchFamily="34" charset="0"/>
            </a:endParaRPr>
          </a:p>
          <a:p>
            <a:pPr marL="257175" indent="-257175" defTabSz="685800">
              <a:buFont typeface="+mj-lt"/>
              <a:buAutoNum type="arabicPeriod" startAt="4"/>
              <a:defRPr/>
            </a:pPr>
            <a:r>
              <a:rPr lang="en-US" sz="1200" b="1" u="sng" dirty="0">
                <a:solidFill>
                  <a:prstClr val="black"/>
                </a:solidFill>
                <a:latin typeface="Aptos Narrow" panose="020B0004020202020204" pitchFamily="34" charset="0"/>
              </a:rPr>
              <a:t>UN processes </a:t>
            </a:r>
            <a:r>
              <a:rPr lang="en-US" sz="1200" dirty="0">
                <a:solidFill>
                  <a:prstClr val="black"/>
                </a:solidFill>
                <a:latin typeface="Aptos Narrow" panose="020B0004020202020204" pitchFamily="34" charset="0"/>
              </a:rPr>
              <a:t>will be further marginalized</a:t>
            </a:r>
          </a:p>
          <a:p>
            <a:pPr marL="257175" indent="-257175" defTabSz="685800">
              <a:buFont typeface="+mj-lt"/>
              <a:buAutoNum type="arabicPeriod" startAt="4"/>
              <a:defRPr/>
            </a:pPr>
            <a:endParaRPr lang="en-US" sz="1200" dirty="0">
              <a:solidFill>
                <a:prstClr val="black"/>
              </a:solidFill>
              <a:latin typeface="Aptos Narrow" panose="020B0004020202020204" pitchFamily="34" charset="0"/>
            </a:endParaRPr>
          </a:p>
          <a:p>
            <a:pPr marL="257175" indent="-257175" defTabSz="685800">
              <a:buFont typeface="+mj-lt"/>
              <a:buAutoNum type="arabicPeriod" startAt="4"/>
              <a:defRPr/>
            </a:pPr>
            <a:r>
              <a:rPr lang="en-US" sz="1200" b="1" u="sng" dirty="0">
                <a:solidFill>
                  <a:prstClr val="black"/>
                </a:solidFill>
                <a:latin typeface="Aptos Narrow" panose="020B0004020202020204" pitchFamily="34" charset="0"/>
              </a:rPr>
              <a:t>Security alignment </a:t>
            </a:r>
            <a:r>
              <a:rPr lang="en-US" sz="1200" dirty="0">
                <a:solidFill>
                  <a:prstClr val="black"/>
                </a:solidFill>
                <a:latin typeface="Aptos Narrow" panose="020B0004020202020204" pitchFamily="34" charset="0"/>
              </a:rPr>
              <a:t>for financing</a:t>
            </a:r>
          </a:p>
          <a:p>
            <a:pPr marL="257175" indent="-257175" defTabSz="685800">
              <a:buFont typeface="+mj-lt"/>
              <a:buAutoNum type="arabicPeriod" startAt="4"/>
              <a:defRPr/>
            </a:pPr>
            <a:endParaRPr lang="en-US" sz="1200" dirty="0">
              <a:solidFill>
                <a:prstClr val="black"/>
              </a:solidFill>
              <a:latin typeface="Aptos Narrow" panose="020B0004020202020204" pitchFamily="34" charset="0"/>
            </a:endParaRPr>
          </a:p>
          <a:p>
            <a:pPr marL="257175" indent="-257175" defTabSz="685800">
              <a:buFont typeface="+mj-lt"/>
              <a:buAutoNum type="arabicPeriod" startAt="4"/>
              <a:defRPr/>
            </a:pPr>
            <a:r>
              <a:rPr lang="en-US" sz="1200" b="1" u="sng" dirty="0">
                <a:solidFill>
                  <a:prstClr val="black"/>
                </a:solidFill>
                <a:latin typeface="Aptos Narrow" panose="020B0004020202020204" pitchFamily="34" charset="0"/>
              </a:rPr>
              <a:t>Softening monetary policies </a:t>
            </a:r>
            <a:r>
              <a:rPr lang="en-US" sz="1200" dirty="0">
                <a:solidFill>
                  <a:prstClr val="black"/>
                </a:solidFill>
                <a:latin typeface="Aptos Narrow" panose="020B0004020202020204" pitchFamily="34" charset="0"/>
              </a:rPr>
              <a:t>- A Stronger or Weaker US Dollar? Market going into 2026 expects weakening dollar which will be good for USD denominated foreign debt, even while Trump is trying to prop up dollar dominance. US interest rates looks like it has found a political equilibrium hovering around 3.5-3.75%. Market expects one more 25 basis cut, but Fed Governor and ideologue Miran wants to see 100 basis point cut in 2026 to spur investments. Lower interest rates and cheaper dollar will be US’s biggest contribution to alleviating developing countries’ debt</a:t>
            </a:r>
          </a:p>
          <a:p>
            <a:pPr marL="257175" indent="-257175" defTabSz="685800">
              <a:buFont typeface="+mj-lt"/>
              <a:buAutoNum type="arabicPeriod" startAt="4"/>
              <a:defRPr/>
            </a:pPr>
            <a:endParaRPr lang="en-US" sz="1200" dirty="0">
              <a:solidFill>
                <a:prstClr val="black"/>
              </a:solidFill>
              <a:latin typeface="Aptos Narrow" panose="020B0004020202020204" pitchFamily="34" charset="0"/>
            </a:endParaRPr>
          </a:p>
          <a:p>
            <a:pPr marL="257175" indent="-257175" defTabSz="685800">
              <a:buFont typeface="+mj-lt"/>
              <a:buAutoNum type="arabicPeriod" startAt="4"/>
              <a:defRPr/>
            </a:pPr>
            <a:r>
              <a:rPr lang="en-US" sz="1200" b="1" u="sng" dirty="0">
                <a:solidFill>
                  <a:prstClr val="black"/>
                </a:solidFill>
                <a:latin typeface="Aptos Narrow" panose="020B0004020202020204" pitchFamily="34" charset="0"/>
              </a:rPr>
              <a:t>Energy prices-  </a:t>
            </a:r>
            <a:r>
              <a:rPr lang="en-US" sz="1200" dirty="0">
                <a:solidFill>
                  <a:prstClr val="black"/>
                </a:solidFill>
                <a:latin typeface="Aptos Narrow" panose="020B0004020202020204" pitchFamily="34" charset="0"/>
              </a:rPr>
              <a:t>Geopolitically induced fall in oil prices will financially benefit energy importing developing countries easing their BOP pressures, while oil exporters facing public debt stress will see their situations deteriorate challenging their debt servicing capacity. </a:t>
            </a:r>
          </a:p>
          <a:p>
            <a:pPr marL="257175" indent="-257175" defTabSz="685800">
              <a:buFont typeface="+mj-lt"/>
              <a:buAutoNum type="arabicPeriod" startAt="4"/>
              <a:defRPr/>
            </a:pPr>
            <a:endParaRPr lang="en-US" sz="1200" dirty="0">
              <a:solidFill>
                <a:prstClr val="black"/>
              </a:solidFill>
              <a:latin typeface="Aptos Narrow" panose="020B0004020202020204" pitchFamily="34" charset="0"/>
            </a:endParaRPr>
          </a:p>
        </p:txBody>
      </p:sp>
    </p:spTree>
    <p:extLst>
      <p:ext uri="{BB962C8B-B14F-4D97-AF65-F5344CB8AC3E}">
        <p14:creationId xmlns:p14="http://schemas.microsoft.com/office/powerpoint/2010/main" val="33966505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95606F-2C83-511F-A389-B9C5B9701DB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400E6E5F-0E62-6C4F-E8F8-FBF146EC7B76}"/>
              </a:ext>
            </a:extLst>
          </p:cNvPr>
          <p:cNvSpPr txBox="1"/>
          <p:nvPr/>
        </p:nvSpPr>
        <p:spPr>
          <a:xfrm>
            <a:off x="3796748" y="2107096"/>
            <a:ext cx="1260281" cy="369332"/>
          </a:xfrm>
          <a:prstGeom prst="rect">
            <a:avLst/>
          </a:prstGeom>
          <a:noFill/>
        </p:spPr>
        <p:txBody>
          <a:bodyPr wrap="none" rtlCol="0">
            <a:spAutoFit/>
          </a:bodyPr>
          <a:lstStyle/>
          <a:p>
            <a:r>
              <a:rPr lang="en-US"/>
              <a:t>END DRAFT</a:t>
            </a:r>
          </a:p>
        </p:txBody>
      </p:sp>
    </p:spTree>
    <p:extLst>
      <p:ext uri="{BB962C8B-B14F-4D97-AF65-F5344CB8AC3E}">
        <p14:creationId xmlns:p14="http://schemas.microsoft.com/office/powerpoint/2010/main" val="241703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3F1EC"/>
        </a:solidFill>
        <a:effectLst/>
      </p:bgPr>
    </p:bg>
    <p:spTree>
      <p:nvGrpSpPr>
        <p:cNvPr id="1" name="">
          <a:extLst>
            <a:ext uri="{FF2B5EF4-FFF2-40B4-BE49-F238E27FC236}">
              <a16:creationId xmlns:a16="http://schemas.microsoft.com/office/drawing/2014/main" id="{F75AE950-F0A4-6E10-90F5-514B5F6DCF0A}"/>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2581CADF-A580-7DA3-7490-24532457CAE3}"/>
              </a:ext>
            </a:extLst>
          </p:cNvPr>
          <p:cNvPicPr>
            <a:picLocks noChangeAspect="1"/>
          </p:cNvPicPr>
          <p:nvPr/>
        </p:nvPicPr>
        <p:blipFill>
          <a:blip r:embed="rId2"/>
          <a:stretch>
            <a:fillRect/>
          </a:stretch>
        </p:blipFill>
        <p:spPr>
          <a:xfrm>
            <a:off x="276319" y="247405"/>
            <a:ext cx="7134131" cy="4648691"/>
          </a:xfrm>
          <a:prstGeom prst="rect">
            <a:avLst/>
          </a:prstGeom>
        </p:spPr>
      </p:pic>
      <p:sp>
        <p:nvSpPr>
          <p:cNvPr id="5" name="TextBox 4">
            <a:extLst>
              <a:ext uri="{FF2B5EF4-FFF2-40B4-BE49-F238E27FC236}">
                <a16:creationId xmlns:a16="http://schemas.microsoft.com/office/drawing/2014/main" id="{698F6F86-A4C4-3BCD-0C47-7E23C52EE85A}"/>
              </a:ext>
            </a:extLst>
          </p:cNvPr>
          <p:cNvSpPr txBox="1"/>
          <p:nvPr/>
        </p:nvSpPr>
        <p:spPr>
          <a:xfrm>
            <a:off x="7505700" y="315906"/>
            <a:ext cx="1638300" cy="1338828"/>
          </a:xfrm>
          <a:prstGeom prst="rect">
            <a:avLst/>
          </a:prstGeom>
          <a:noFill/>
        </p:spPr>
        <p:txBody>
          <a:bodyPr wrap="square">
            <a:spAutoFit/>
          </a:bodyPr>
          <a:lstStyle/>
          <a:p>
            <a:r>
              <a:rPr lang="en-US" sz="1350" dirty="0">
                <a:latin typeface="Aptos Narrow" panose="020B0004020202020204" pitchFamily="34" charset="0"/>
              </a:rPr>
              <a:t>c.80% of global climate finance was</a:t>
            </a:r>
          </a:p>
          <a:p>
            <a:r>
              <a:rPr lang="en-US" sz="1350" dirty="0">
                <a:latin typeface="Aptos Narrow" panose="020B0004020202020204" pitchFamily="34" charset="0"/>
              </a:rPr>
              <a:t>mobilized in three regions—China,</a:t>
            </a:r>
          </a:p>
          <a:p>
            <a:r>
              <a:rPr lang="en-US" sz="1350" dirty="0">
                <a:latin typeface="Aptos Narrow" panose="020B0004020202020204" pitchFamily="34" charset="0"/>
              </a:rPr>
              <a:t>Western Europe, and the US and Canada. </a:t>
            </a:r>
          </a:p>
        </p:txBody>
      </p:sp>
      <p:sp>
        <p:nvSpPr>
          <p:cNvPr id="2" name="TextBox 1">
            <a:extLst>
              <a:ext uri="{FF2B5EF4-FFF2-40B4-BE49-F238E27FC236}">
                <a16:creationId xmlns:a16="http://schemas.microsoft.com/office/drawing/2014/main" id="{7B8615B2-ADE6-2A13-585A-703F6A25DEC9}"/>
              </a:ext>
            </a:extLst>
          </p:cNvPr>
          <p:cNvSpPr txBox="1"/>
          <p:nvPr/>
        </p:nvSpPr>
        <p:spPr>
          <a:xfrm>
            <a:off x="3121214" y="4619096"/>
            <a:ext cx="2552045" cy="276999"/>
          </a:xfrm>
          <a:prstGeom prst="rect">
            <a:avLst/>
          </a:prstGeom>
          <a:noFill/>
        </p:spPr>
        <p:txBody>
          <a:bodyPr wrap="none" rtlCol="0">
            <a:spAutoFit/>
          </a:bodyPr>
          <a:lstStyle/>
          <a:p>
            <a:r>
              <a:rPr lang="en-US" sz="1200" dirty="0"/>
              <a:t>Slight discrepancy in data from source</a:t>
            </a:r>
          </a:p>
        </p:txBody>
      </p:sp>
    </p:spTree>
    <p:extLst>
      <p:ext uri="{BB962C8B-B14F-4D97-AF65-F5344CB8AC3E}">
        <p14:creationId xmlns:p14="http://schemas.microsoft.com/office/powerpoint/2010/main" val="555967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3">
    <p:bg>
      <p:bgPr>
        <a:solidFill>
          <a:srgbClr val="F3F1EC"/>
        </a:solidFill>
        <a:effectLst/>
      </p:bgPr>
    </p:bg>
    <p:spTree>
      <p:nvGrpSpPr>
        <p:cNvPr id="1" name=""/>
        <p:cNvGrpSpPr/>
        <p:nvPr/>
      </p:nvGrpSpPr>
      <p:grpSpPr>
        <a:xfrm>
          <a:off x="0" y="0"/>
          <a:ext cx="0" cy="0"/>
          <a:chOff x="0" y="0"/>
          <a:chExt cx="0" cy="0"/>
        </a:xfrm>
      </p:grpSpPr>
      <p:sp>
        <p:nvSpPr>
          <p:cNvPr id="2" name="Text 0"/>
          <p:cNvSpPr/>
          <p:nvPr/>
        </p:nvSpPr>
        <p:spPr>
          <a:xfrm>
            <a:off x="457200" y="274320"/>
            <a:ext cx="8229600" cy="502920"/>
          </a:xfrm>
          <a:prstGeom prst="rect">
            <a:avLst/>
          </a:prstGeom>
          <a:noFill/>
          <a:ln/>
        </p:spPr>
        <p:txBody>
          <a:bodyPr wrap="square" lIns="0" tIns="0" rIns="0" bIns="0" rtlCol="0" anchor="ctr"/>
          <a:lstStyle/>
          <a:p>
            <a:pPr marL="0" indent="0">
              <a:buNone/>
            </a:pPr>
            <a:r>
              <a:rPr lang="en-US" sz="2600" b="1" dirty="0">
                <a:solidFill>
                  <a:srgbClr val="1E293B"/>
                </a:solidFill>
                <a:latin typeface="Georgia" pitchFamily="34" charset="0"/>
                <a:ea typeface="Georgia" pitchFamily="34" charset="-122"/>
                <a:cs typeface="Georgia" pitchFamily="34" charset="-120"/>
              </a:rPr>
              <a:t>Three Worlds of Climate Finance</a:t>
            </a:r>
            <a:endParaRPr lang="en-US" sz="2600" dirty="0"/>
          </a:p>
        </p:txBody>
      </p:sp>
      <p:sp>
        <p:nvSpPr>
          <p:cNvPr id="3" name="Text 1"/>
          <p:cNvSpPr/>
          <p:nvPr/>
        </p:nvSpPr>
        <p:spPr>
          <a:xfrm>
            <a:off x="457200" y="731520"/>
            <a:ext cx="7315200" cy="320040"/>
          </a:xfrm>
          <a:prstGeom prst="rect">
            <a:avLst/>
          </a:prstGeom>
          <a:noFill/>
          <a:ln/>
        </p:spPr>
        <p:txBody>
          <a:bodyPr wrap="square" lIns="0" tIns="0" rIns="0" bIns="0" rtlCol="0" anchor="ctr"/>
          <a:lstStyle/>
          <a:p>
            <a:pPr marL="0" indent="0">
              <a:buNone/>
            </a:pPr>
            <a:r>
              <a:rPr lang="en-US" sz="1200" dirty="0">
                <a:solidFill>
                  <a:srgbClr val="64748B"/>
                </a:solidFill>
                <a:latin typeface="Calibri" pitchFamily="34" charset="0"/>
                <a:ea typeface="Calibri" pitchFamily="34" charset="-122"/>
                <a:cs typeface="Calibri" pitchFamily="34" charset="-120"/>
              </a:rPr>
              <a:t>The source and character of finance varies dramatically by country group</a:t>
            </a:r>
            <a:endParaRPr lang="en-US" sz="1200" dirty="0"/>
          </a:p>
        </p:txBody>
      </p:sp>
      <p:sp>
        <p:nvSpPr>
          <p:cNvPr id="4" name="Shape 2"/>
          <p:cNvSpPr/>
          <p:nvPr/>
        </p:nvSpPr>
        <p:spPr>
          <a:xfrm>
            <a:off x="457200" y="1280160"/>
            <a:ext cx="2606040" cy="3291840"/>
          </a:xfrm>
          <a:prstGeom prst="rect">
            <a:avLst/>
          </a:prstGeom>
          <a:solidFill>
            <a:srgbClr val="FFFFFF"/>
          </a:solidFill>
          <a:ln/>
          <a:effectLst>
            <a:outerShdw blurRad="76200" dist="25400" dir="8100000" algn="bl" rotWithShape="0">
              <a:srgbClr val="000000">
                <a:alpha val="12000"/>
              </a:srgbClr>
            </a:outerShdw>
          </a:effectLst>
        </p:spPr>
        <p:txBody>
          <a:bodyPr/>
          <a:lstStyle/>
          <a:p>
            <a:endParaRPr lang="en-US"/>
          </a:p>
        </p:txBody>
      </p:sp>
      <p:sp>
        <p:nvSpPr>
          <p:cNvPr id="5" name="Shape 3"/>
          <p:cNvSpPr/>
          <p:nvPr/>
        </p:nvSpPr>
        <p:spPr>
          <a:xfrm>
            <a:off x="457200" y="1280160"/>
            <a:ext cx="2606040" cy="457200"/>
          </a:xfrm>
          <a:prstGeom prst="rect">
            <a:avLst/>
          </a:prstGeom>
          <a:solidFill>
            <a:srgbClr val="0D9488"/>
          </a:solidFill>
          <a:ln/>
        </p:spPr>
        <p:txBody>
          <a:bodyPr/>
          <a:lstStyle/>
          <a:p>
            <a:endParaRPr lang="en-US"/>
          </a:p>
        </p:txBody>
      </p:sp>
      <p:sp>
        <p:nvSpPr>
          <p:cNvPr id="6" name="Text 4"/>
          <p:cNvSpPr/>
          <p:nvPr/>
        </p:nvSpPr>
        <p:spPr>
          <a:xfrm>
            <a:off x="457200" y="1325880"/>
            <a:ext cx="2606040" cy="365760"/>
          </a:xfrm>
          <a:prstGeom prst="rect">
            <a:avLst/>
          </a:prstGeom>
          <a:noFill/>
          <a:ln/>
        </p:spPr>
        <p:txBody>
          <a:bodyPr wrap="square" lIns="0" tIns="0" rIns="0" bIns="0" rtlCol="0" anchor="ctr"/>
          <a:lstStyle/>
          <a:p>
            <a:pPr marL="0" indent="0" algn="ctr">
              <a:buNone/>
            </a:pPr>
            <a:r>
              <a:rPr lang="en-US" sz="1400" b="1" dirty="0">
                <a:solidFill>
                  <a:srgbClr val="FFFFFF"/>
                </a:solidFill>
                <a:latin typeface="Georgia" pitchFamily="34" charset="0"/>
                <a:ea typeface="Georgia" pitchFamily="34" charset="-122"/>
                <a:cs typeface="Georgia" pitchFamily="34" charset="-120"/>
              </a:rPr>
              <a:t>CHINA</a:t>
            </a:r>
            <a:endParaRPr lang="en-US" sz="1400" dirty="0"/>
          </a:p>
        </p:txBody>
      </p:sp>
      <p:sp>
        <p:nvSpPr>
          <p:cNvPr id="7" name="Text 5"/>
          <p:cNvSpPr/>
          <p:nvPr/>
        </p:nvSpPr>
        <p:spPr>
          <a:xfrm>
            <a:off x="457200" y="1874520"/>
            <a:ext cx="2606040" cy="411480"/>
          </a:xfrm>
          <a:prstGeom prst="rect">
            <a:avLst/>
          </a:prstGeom>
          <a:noFill/>
          <a:ln/>
        </p:spPr>
        <p:txBody>
          <a:bodyPr wrap="square" lIns="0" tIns="0" rIns="0" bIns="0" rtlCol="0" anchor="ctr"/>
          <a:lstStyle/>
          <a:p>
            <a:pPr marL="0" indent="0" algn="ctr">
              <a:buNone/>
            </a:pPr>
            <a:r>
              <a:rPr lang="en-US" sz="2800" b="1" dirty="0">
                <a:solidFill>
                  <a:srgbClr val="0D9488"/>
                </a:solidFill>
                <a:latin typeface="Georgia" pitchFamily="34" charset="0"/>
                <a:ea typeface="Georgia" pitchFamily="34" charset="-122"/>
                <a:cs typeface="Georgia" pitchFamily="34" charset="-120"/>
              </a:rPr>
              <a:t>$685bn</a:t>
            </a:r>
            <a:endParaRPr lang="en-US" sz="2800" dirty="0"/>
          </a:p>
        </p:txBody>
      </p:sp>
      <p:sp>
        <p:nvSpPr>
          <p:cNvPr id="8" name="Text 6"/>
          <p:cNvSpPr/>
          <p:nvPr/>
        </p:nvSpPr>
        <p:spPr>
          <a:xfrm>
            <a:off x="457200" y="2286000"/>
            <a:ext cx="2606040" cy="228600"/>
          </a:xfrm>
          <a:prstGeom prst="rect">
            <a:avLst/>
          </a:prstGeom>
          <a:noFill/>
          <a:ln/>
        </p:spPr>
        <p:txBody>
          <a:bodyPr wrap="square" lIns="0" tIns="0" rIns="0" bIns="0" rtlCol="0" anchor="ctr"/>
          <a:lstStyle/>
          <a:p>
            <a:pPr marL="0" indent="0" algn="ctr">
              <a:buNone/>
            </a:pPr>
            <a:r>
              <a:rPr lang="en-US" sz="900" dirty="0">
                <a:solidFill>
                  <a:srgbClr val="64748B"/>
                </a:solidFill>
                <a:latin typeface="Calibri" pitchFamily="34" charset="0"/>
                <a:ea typeface="Calibri" pitchFamily="34" charset="-122"/>
                <a:cs typeface="Calibri" pitchFamily="34" charset="-120"/>
              </a:rPr>
              <a:t>64% of all EMDE flows</a:t>
            </a:r>
            <a:endParaRPr lang="en-US" sz="900" dirty="0"/>
          </a:p>
        </p:txBody>
      </p:sp>
      <p:sp>
        <p:nvSpPr>
          <p:cNvPr id="9" name="Text 7"/>
          <p:cNvSpPr/>
          <p:nvPr/>
        </p:nvSpPr>
        <p:spPr>
          <a:xfrm>
            <a:off x="640080" y="2697480"/>
            <a:ext cx="1371600" cy="274320"/>
          </a:xfrm>
          <a:prstGeom prst="rect">
            <a:avLst/>
          </a:prstGeom>
          <a:noFill/>
          <a:ln/>
        </p:spPr>
        <p:txBody>
          <a:bodyPr wrap="square" lIns="0" tIns="0" rIns="0" bIns="0" rtlCol="0" anchor="ctr"/>
          <a:lstStyle/>
          <a:p>
            <a:pPr marL="0" indent="0">
              <a:buNone/>
            </a:pPr>
            <a:r>
              <a:rPr lang="en-US" sz="1000" dirty="0">
                <a:solidFill>
                  <a:srgbClr val="1E293B"/>
                </a:solidFill>
                <a:latin typeface="Calibri" pitchFamily="34" charset="0"/>
                <a:ea typeface="Calibri" pitchFamily="34" charset="-122"/>
                <a:cs typeface="Calibri" pitchFamily="34" charset="-120"/>
              </a:rPr>
              <a:t>Private</a:t>
            </a:r>
            <a:endParaRPr lang="en-US" sz="1000" dirty="0"/>
          </a:p>
        </p:txBody>
      </p:sp>
      <p:sp>
        <p:nvSpPr>
          <p:cNvPr id="10" name="Text 8"/>
          <p:cNvSpPr/>
          <p:nvPr/>
        </p:nvSpPr>
        <p:spPr>
          <a:xfrm>
            <a:off x="2103120" y="2697480"/>
            <a:ext cx="777240" cy="274320"/>
          </a:xfrm>
          <a:prstGeom prst="rect">
            <a:avLst/>
          </a:prstGeom>
          <a:noFill/>
          <a:ln/>
        </p:spPr>
        <p:txBody>
          <a:bodyPr wrap="square" lIns="0" tIns="0" rIns="0" bIns="0" rtlCol="0" anchor="ctr"/>
          <a:lstStyle/>
          <a:p>
            <a:pPr marL="0" indent="0" algn="r">
              <a:buNone/>
            </a:pPr>
            <a:r>
              <a:rPr lang="en-US" sz="1200" b="1" dirty="0">
                <a:solidFill>
                  <a:srgbClr val="0D9488"/>
                </a:solidFill>
                <a:latin typeface="Calibri" pitchFamily="34" charset="0"/>
                <a:ea typeface="Calibri" pitchFamily="34" charset="-122"/>
                <a:cs typeface="Calibri" pitchFamily="34" charset="-120"/>
              </a:rPr>
              <a:t>57%</a:t>
            </a:r>
            <a:endParaRPr lang="en-US" sz="1200" dirty="0"/>
          </a:p>
        </p:txBody>
      </p:sp>
      <p:sp>
        <p:nvSpPr>
          <p:cNvPr id="11" name="Text 9"/>
          <p:cNvSpPr/>
          <p:nvPr/>
        </p:nvSpPr>
        <p:spPr>
          <a:xfrm>
            <a:off x="640080" y="3063240"/>
            <a:ext cx="1371600" cy="274320"/>
          </a:xfrm>
          <a:prstGeom prst="rect">
            <a:avLst/>
          </a:prstGeom>
          <a:noFill/>
          <a:ln/>
        </p:spPr>
        <p:txBody>
          <a:bodyPr wrap="square" lIns="0" tIns="0" rIns="0" bIns="0" rtlCol="0" anchor="ctr"/>
          <a:lstStyle/>
          <a:p>
            <a:pPr marL="0" indent="0">
              <a:buNone/>
            </a:pPr>
            <a:r>
              <a:rPr lang="en-US" sz="1000" dirty="0">
                <a:solidFill>
                  <a:srgbClr val="1E293B"/>
                </a:solidFill>
                <a:latin typeface="Calibri" pitchFamily="34" charset="0"/>
                <a:ea typeface="Calibri" pitchFamily="34" charset="-122"/>
                <a:cs typeface="Calibri" pitchFamily="34" charset="-120"/>
              </a:rPr>
              <a:t>Public</a:t>
            </a:r>
            <a:endParaRPr lang="en-US" sz="1000" dirty="0"/>
          </a:p>
        </p:txBody>
      </p:sp>
      <p:sp>
        <p:nvSpPr>
          <p:cNvPr id="12" name="Text 10"/>
          <p:cNvSpPr/>
          <p:nvPr/>
        </p:nvSpPr>
        <p:spPr>
          <a:xfrm>
            <a:off x="2103120" y="3063240"/>
            <a:ext cx="777240" cy="274320"/>
          </a:xfrm>
          <a:prstGeom prst="rect">
            <a:avLst/>
          </a:prstGeom>
          <a:noFill/>
          <a:ln/>
        </p:spPr>
        <p:txBody>
          <a:bodyPr wrap="square" lIns="0" tIns="0" rIns="0" bIns="0" rtlCol="0" anchor="ctr"/>
          <a:lstStyle/>
          <a:p>
            <a:pPr marL="0" indent="0" algn="r">
              <a:buNone/>
            </a:pPr>
            <a:r>
              <a:rPr lang="en-US" sz="1200" b="1" dirty="0">
                <a:solidFill>
                  <a:srgbClr val="0D9488"/>
                </a:solidFill>
                <a:latin typeface="Calibri" pitchFamily="34" charset="0"/>
                <a:ea typeface="Calibri" pitchFamily="34" charset="-122"/>
                <a:cs typeface="Calibri" pitchFamily="34" charset="-120"/>
              </a:rPr>
              <a:t>43%</a:t>
            </a:r>
            <a:endParaRPr lang="en-US" sz="1200" dirty="0"/>
          </a:p>
        </p:txBody>
      </p:sp>
      <p:sp>
        <p:nvSpPr>
          <p:cNvPr id="13" name="Text 11"/>
          <p:cNvSpPr/>
          <p:nvPr/>
        </p:nvSpPr>
        <p:spPr>
          <a:xfrm>
            <a:off x="640080" y="3429000"/>
            <a:ext cx="1371600" cy="274320"/>
          </a:xfrm>
          <a:prstGeom prst="rect">
            <a:avLst/>
          </a:prstGeom>
          <a:noFill/>
          <a:ln/>
        </p:spPr>
        <p:txBody>
          <a:bodyPr wrap="square" lIns="0" tIns="0" rIns="0" bIns="0" rtlCol="0" anchor="ctr"/>
          <a:lstStyle/>
          <a:p>
            <a:pPr marL="0" indent="0">
              <a:buNone/>
            </a:pPr>
            <a:r>
              <a:rPr lang="en-US" sz="1000" dirty="0">
                <a:solidFill>
                  <a:srgbClr val="1E293B"/>
                </a:solidFill>
                <a:latin typeface="Calibri" pitchFamily="34" charset="0"/>
                <a:ea typeface="Calibri" pitchFamily="34" charset="-122"/>
                <a:cs typeface="Calibri" pitchFamily="34" charset="-120"/>
              </a:rPr>
              <a:t>Domestic</a:t>
            </a:r>
            <a:endParaRPr lang="en-US" sz="1000" dirty="0"/>
          </a:p>
        </p:txBody>
      </p:sp>
      <p:sp>
        <p:nvSpPr>
          <p:cNvPr id="14" name="Text 12"/>
          <p:cNvSpPr/>
          <p:nvPr/>
        </p:nvSpPr>
        <p:spPr>
          <a:xfrm>
            <a:off x="2103120" y="3429000"/>
            <a:ext cx="777240" cy="274320"/>
          </a:xfrm>
          <a:prstGeom prst="rect">
            <a:avLst/>
          </a:prstGeom>
          <a:noFill/>
          <a:ln/>
        </p:spPr>
        <p:txBody>
          <a:bodyPr wrap="square" lIns="0" tIns="0" rIns="0" bIns="0" rtlCol="0" anchor="ctr"/>
          <a:lstStyle/>
          <a:p>
            <a:pPr marL="0" indent="0" algn="r">
              <a:buNone/>
            </a:pPr>
            <a:r>
              <a:rPr lang="en-US" sz="1200" b="1" dirty="0">
                <a:solidFill>
                  <a:srgbClr val="0D9488"/>
                </a:solidFill>
                <a:latin typeface="Calibri" pitchFamily="34" charset="0"/>
                <a:ea typeface="Calibri" pitchFamily="34" charset="-122"/>
                <a:cs typeface="Calibri" pitchFamily="34" charset="-120"/>
              </a:rPr>
              <a:t>99%</a:t>
            </a:r>
            <a:endParaRPr lang="en-US" sz="1200" dirty="0"/>
          </a:p>
        </p:txBody>
      </p:sp>
      <p:sp>
        <p:nvSpPr>
          <p:cNvPr id="15" name="Text 13"/>
          <p:cNvSpPr/>
          <p:nvPr/>
        </p:nvSpPr>
        <p:spPr>
          <a:xfrm>
            <a:off x="640080" y="3794760"/>
            <a:ext cx="1371600" cy="274320"/>
          </a:xfrm>
          <a:prstGeom prst="rect">
            <a:avLst/>
          </a:prstGeom>
          <a:noFill/>
          <a:ln/>
        </p:spPr>
        <p:txBody>
          <a:bodyPr wrap="square" lIns="0" tIns="0" rIns="0" bIns="0" rtlCol="0" anchor="ctr"/>
          <a:lstStyle/>
          <a:p>
            <a:pPr marL="0" indent="0">
              <a:buNone/>
            </a:pPr>
            <a:r>
              <a:rPr lang="en-US" sz="1000" dirty="0">
                <a:solidFill>
                  <a:srgbClr val="1E293B"/>
                </a:solidFill>
                <a:latin typeface="Calibri" pitchFamily="34" charset="0"/>
                <a:ea typeface="Calibri" pitchFamily="34" charset="-122"/>
                <a:cs typeface="Calibri" pitchFamily="34" charset="-120"/>
              </a:rPr>
              <a:t>International</a:t>
            </a:r>
            <a:endParaRPr lang="en-US" sz="1000" dirty="0"/>
          </a:p>
        </p:txBody>
      </p:sp>
      <p:sp>
        <p:nvSpPr>
          <p:cNvPr id="16" name="Text 14"/>
          <p:cNvSpPr/>
          <p:nvPr/>
        </p:nvSpPr>
        <p:spPr>
          <a:xfrm>
            <a:off x="2103120" y="3794760"/>
            <a:ext cx="777240" cy="274320"/>
          </a:xfrm>
          <a:prstGeom prst="rect">
            <a:avLst/>
          </a:prstGeom>
          <a:noFill/>
          <a:ln/>
        </p:spPr>
        <p:txBody>
          <a:bodyPr wrap="square" lIns="0" tIns="0" rIns="0" bIns="0" rtlCol="0" anchor="ctr"/>
          <a:lstStyle/>
          <a:p>
            <a:pPr marL="0" indent="0" algn="r">
              <a:buNone/>
            </a:pPr>
            <a:r>
              <a:rPr lang="en-US" sz="1200" b="1" dirty="0">
                <a:solidFill>
                  <a:srgbClr val="0D9488"/>
                </a:solidFill>
                <a:latin typeface="Calibri" pitchFamily="34" charset="0"/>
                <a:ea typeface="Calibri" pitchFamily="34" charset="-122"/>
                <a:cs typeface="Calibri" pitchFamily="34" charset="-120"/>
              </a:rPr>
              <a:t>1%</a:t>
            </a:r>
            <a:endParaRPr lang="en-US" sz="1200" dirty="0"/>
          </a:p>
        </p:txBody>
      </p:sp>
      <p:sp>
        <p:nvSpPr>
          <p:cNvPr id="17" name="Text 15"/>
          <p:cNvSpPr/>
          <p:nvPr/>
        </p:nvSpPr>
        <p:spPr>
          <a:xfrm>
            <a:off x="594360" y="4160520"/>
            <a:ext cx="2331720" cy="320040"/>
          </a:xfrm>
          <a:prstGeom prst="rect">
            <a:avLst/>
          </a:prstGeom>
          <a:noFill/>
          <a:ln/>
        </p:spPr>
        <p:txBody>
          <a:bodyPr wrap="square" lIns="0" tIns="0" rIns="0" bIns="0" rtlCol="0" anchor="ctr"/>
          <a:lstStyle/>
          <a:p>
            <a:pPr marL="0" indent="0">
              <a:buNone/>
            </a:pPr>
            <a:r>
              <a:rPr lang="en-US" sz="900" i="1" dirty="0">
                <a:solidFill>
                  <a:srgbClr val="64748B"/>
                </a:solidFill>
                <a:latin typeface="Calibri" pitchFamily="34" charset="0"/>
                <a:ea typeface="Calibri" pitchFamily="34" charset="-122"/>
                <a:cs typeface="Calibri" pitchFamily="34" charset="-120"/>
              </a:rPr>
              <a:t>Self-financing model. Clean energy = 10% of GDP.</a:t>
            </a:r>
            <a:endParaRPr lang="en-US" sz="900" dirty="0"/>
          </a:p>
        </p:txBody>
      </p:sp>
      <p:sp>
        <p:nvSpPr>
          <p:cNvPr id="18" name="Shape 16"/>
          <p:cNvSpPr/>
          <p:nvPr/>
        </p:nvSpPr>
        <p:spPr>
          <a:xfrm>
            <a:off x="3246120" y="1280160"/>
            <a:ext cx="2606040" cy="3291840"/>
          </a:xfrm>
          <a:prstGeom prst="rect">
            <a:avLst/>
          </a:prstGeom>
          <a:solidFill>
            <a:srgbClr val="FFFFFF"/>
          </a:solidFill>
          <a:ln/>
          <a:effectLst>
            <a:outerShdw blurRad="76200" dist="25400" dir="8100000" algn="bl" rotWithShape="0">
              <a:srgbClr val="000000">
                <a:alpha val="12000"/>
              </a:srgbClr>
            </a:outerShdw>
          </a:effectLst>
        </p:spPr>
        <p:txBody>
          <a:bodyPr/>
          <a:lstStyle/>
          <a:p>
            <a:endParaRPr lang="en-US"/>
          </a:p>
        </p:txBody>
      </p:sp>
      <p:sp>
        <p:nvSpPr>
          <p:cNvPr id="19" name="Shape 17"/>
          <p:cNvSpPr/>
          <p:nvPr/>
        </p:nvSpPr>
        <p:spPr>
          <a:xfrm>
            <a:off x="3246120" y="1280160"/>
            <a:ext cx="2606040" cy="457200"/>
          </a:xfrm>
          <a:prstGeom prst="rect">
            <a:avLst/>
          </a:prstGeom>
          <a:solidFill>
            <a:srgbClr val="D97706"/>
          </a:solidFill>
          <a:ln/>
        </p:spPr>
        <p:txBody>
          <a:bodyPr/>
          <a:lstStyle/>
          <a:p>
            <a:endParaRPr lang="en-US"/>
          </a:p>
        </p:txBody>
      </p:sp>
      <p:sp>
        <p:nvSpPr>
          <p:cNvPr id="20" name="Text 18"/>
          <p:cNvSpPr/>
          <p:nvPr/>
        </p:nvSpPr>
        <p:spPr>
          <a:xfrm>
            <a:off x="3246120" y="1325880"/>
            <a:ext cx="2606040" cy="365760"/>
          </a:xfrm>
          <a:prstGeom prst="rect">
            <a:avLst/>
          </a:prstGeom>
          <a:noFill/>
          <a:ln/>
        </p:spPr>
        <p:txBody>
          <a:bodyPr wrap="square" lIns="0" tIns="0" rIns="0" bIns="0" rtlCol="0" anchor="ctr"/>
          <a:lstStyle/>
          <a:p>
            <a:pPr marL="0" indent="0" algn="ctr">
              <a:buNone/>
            </a:pPr>
            <a:r>
              <a:rPr lang="en-US" sz="1400" b="1" dirty="0">
                <a:solidFill>
                  <a:srgbClr val="FFFFFF"/>
                </a:solidFill>
                <a:latin typeface="Georgia" pitchFamily="34" charset="0"/>
                <a:ea typeface="Georgia" pitchFamily="34" charset="-122"/>
                <a:cs typeface="Georgia" pitchFamily="34" charset="-120"/>
              </a:rPr>
              <a:t>EMERGING MARKETS</a:t>
            </a:r>
            <a:endParaRPr lang="en-US" sz="1400" dirty="0"/>
          </a:p>
        </p:txBody>
      </p:sp>
      <p:sp>
        <p:nvSpPr>
          <p:cNvPr id="21" name="Text 19"/>
          <p:cNvSpPr/>
          <p:nvPr/>
        </p:nvSpPr>
        <p:spPr>
          <a:xfrm>
            <a:off x="3246120" y="1874520"/>
            <a:ext cx="2606040" cy="411480"/>
          </a:xfrm>
          <a:prstGeom prst="rect">
            <a:avLst/>
          </a:prstGeom>
          <a:noFill/>
          <a:ln/>
        </p:spPr>
        <p:txBody>
          <a:bodyPr wrap="square" lIns="0" tIns="0" rIns="0" bIns="0" rtlCol="0" anchor="ctr"/>
          <a:lstStyle/>
          <a:p>
            <a:pPr marL="0" indent="0" algn="ctr">
              <a:buNone/>
            </a:pPr>
            <a:r>
              <a:rPr lang="en-US" sz="2800" b="1" dirty="0">
                <a:solidFill>
                  <a:srgbClr val="D97706"/>
                </a:solidFill>
                <a:latin typeface="Georgia" pitchFamily="34" charset="0"/>
                <a:ea typeface="Georgia" pitchFamily="34" charset="-122"/>
                <a:cs typeface="Georgia" pitchFamily="34" charset="-120"/>
              </a:rPr>
              <a:t>$337bn</a:t>
            </a:r>
            <a:endParaRPr lang="en-US" sz="2800" dirty="0"/>
          </a:p>
        </p:txBody>
      </p:sp>
      <p:sp>
        <p:nvSpPr>
          <p:cNvPr id="22" name="Text 20"/>
          <p:cNvSpPr/>
          <p:nvPr/>
        </p:nvSpPr>
        <p:spPr>
          <a:xfrm>
            <a:off x="3246120" y="2286000"/>
            <a:ext cx="2606040" cy="228600"/>
          </a:xfrm>
          <a:prstGeom prst="rect">
            <a:avLst/>
          </a:prstGeom>
          <a:noFill/>
          <a:ln/>
        </p:spPr>
        <p:txBody>
          <a:bodyPr wrap="square" lIns="0" tIns="0" rIns="0" bIns="0" rtlCol="0" anchor="ctr"/>
          <a:lstStyle/>
          <a:p>
            <a:pPr marL="0" indent="0" algn="ctr">
              <a:buNone/>
            </a:pPr>
            <a:r>
              <a:rPr lang="en-US" sz="900" dirty="0">
                <a:solidFill>
                  <a:srgbClr val="64748B"/>
                </a:solidFill>
                <a:latin typeface="Calibri" pitchFamily="34" charset="0"/>
                <a:ea typeface="Calibri" pitchFamily="34" charset="-122"/>
                <a:cs typeface="Calibri" pitchFamily="34" charset="-120"/>
              </a:rPr>
              <a:t>excl. China &amp; LDCs</a:t>
            </a:r>
            <a:endParaRPr lang="en-US" sz="900" dirty="0"/>
          </a:p>
        </p:txBody>
      </p:sp>
      <p:sp>
        <p:nvSpPr>
          <p:cNvPr id="23" name="Text 21"/>
          <p:cNvSpPr/>
          <p:nvPr/>
        </p:nvSpPr>
        <p:spPr>
          <a:xfrm>
            <a:off x="3429000" y="2697480"/>
            <a:ext cx="1371600" cy="274320"/>
          </a:xfrm>
          <a:prstGeom prst="rect">
            <a:avLst/>
          </a:prstGeom>
          <a:noFill/>
          <a:ln/>
        </p:spPr>
        <p:txBody>
          <a:bodyPr wrap="square" lIns="0" tIns="0" rIns="0" bIns="0" rtlCol="0" anchor="ctr"/>
          <a:lstStyle/>
          <a:p>
            <a:pPr marL="0" indent="0">
              <a:buNone/>
            </a:pPr>
            <a:r>
              <a:rPr lang="en-US" sz="1000" dirty="0">
                <a:solidFill>
                  <a:srgbClr val="1E293B"/>
                </a:solidFill>
                <a:latin typeface="Calibri" pitchFamily="34" charset="0"/>
                <a:ea typeface="Calibri" pitchFamily="34" charset="-122"/>
                <a:cs typeface="Calibri" pitchFamily="34" charset="-120"/>
              </a:rPr>
              <a:t>Private</a:t>
            </a:r>
            <a:endParaRPr lang="en-US" sz="1000" dirty="0"/>
          </a:p>
        </p:txBody>
      </p:sp>
      <p:sp>
        <p:nvSpPr>
          <p:cNvPr id="24" name="Text 22"/>
          <p:cNvSpPr/>
          <p:nvPr/>
        </p:nvSpPr>
        <p:spPr>
          <a:xfrm>
            <a:off x="4892040" y="2697480"/>
            <a:ext cx="777240" cy="274320"/>
          </a:xfrm>
          <a:prstGeom prst="rect">
            <a:avLst/>
          </a:prstGeom>
          <a:noFill/>
          <a:ln/>
        </p:spPr>
        <p:txBody>
          <a:bodyPr wrap="square" lIns="0" tIns="0" rIns="0" bIns="0" rtlCol="0" anchor="ctr"/>
          <a:lstStyle/>
          <a:p>
            <a:pPr marL="0" indent="0" algn="r">
              <a:buNone/>
            </a:pPr>
            <a:r>
              <a:rPr lang="en-US" sz="1200" b="1" dirty="0">
                <a:solidFill>
                  <a:srgbClr val="D97706"/>
                </a:solidFill>
                <a:latin typeface="Calibri" pitchFamily="34" charset="0"/>
                <a:ea typeface="Calibri" pitchFamily="34" charset="-122"/>
                <a:cs typeface="Calibri" pitchFamily="34" charset="-120"/>
              </a:rPr>
              <a:t>56%</a:t>
            </a:r>
            <a:endParaRPr lang="en-US" sz="1200" dirty="0"/>
          </a:p>
        </p:txBody>
      </p:sp>
      <p:sp>
        <p:nvSpPr>
          <p:cNvPr id="25" name="Text 23"/>
          <p:cNvSpPr/>
          <p:nvPr/>
        </p:nvSpPr>
        <p:spPr>
          <a:xfrm>
            <a:off x="3429000" y="3063240"/>
            <a:ext cx="1371600" cy="274320"/>
          </a:xfrm>
          <a:prstGeom prst="rect">
            <a:avLst/>
          </a:prstGeom>
          <a:noFill/>
          <a:ln/>
        </p:spPr>
        <p:txBody>
          <a:bodyPr wrap="square" lIns="0" tIns="0" rIns="0" bIns="0" rtlCol="0" anchor="ctr"/>
          <a:lstStyle/>
          <a:p>
            <a:pPr marL="0" indent="0">
              <a:buNone/>
            </a:pPr>
            <a:r>
              <a:rPr lang="en-US" sz="1000" dirty="0">
                <a:solidFill>
                  <a:srgbClr val="1E293B"/>
                </a:solidFill>
                <a:latin typeface="Calibri" pitchFamily="34" charset="0"/>
                <a:ea typeface="Calibri" pitchFamily="34" charset="-122"/>
                <a:cs typeface="Calibri" pitchFamily="34" charset="-120"/>
              </a:rPr>
              <a:t>Public</a:t>
            </a:r>
            <a:endParaRPr lang="en-US" sz="1000" dirty="0"/>
          </a:p>
        </p:txBody>
      </p:sp>
      <p:sp>
        <p:nvSpPr>
          <p:cNvPr id="26" name="Text 24"/>
          <p:cNvSpPr/>
          <p:nvPr/>
        </p:nvSpPr>
        <p:spPr>
          <a:xfrm>
            <a:off x="4892040" y="3063240"/>
            <a:ext cx="777240" cy="274320"/>
          </a:xfrm>
          <a:prstGeom prst="rect">
            <a:avLst/>
          </a:prstGeom>
          <a:noFill/>
          <a:ln/>
        </p:spPr>
        <p:txBody>
          <a:bodyPr wrap="square" lIns="0" tIns="0" rIns="0" bIns="0" rtlCol="0" anchor="ctr"/>
          <a:lstStyle/>
          <a:p>
            <a:pPr marL="0" indent="0" algn="r">
              <a:buNone/>
            </a:pPr>
            <a:r>
              <a:rPr lang="en-US" sz="1200" b="1" dirty="0">
                <a:solidFill>
                  <a:srgbClr val="D97706"/>
                </a:solidFill>
                <a:latin typeface="Calibri" pitchFamily="34" charset="0"/>
                <a:ea typeface="Calibri" pitchFamily="34" charset="-122"/>
                <a:cs typeface="Calibri" pitchFamily="34" charset="-120"/>
              </a:rPr>
              <a:t>44%</a:t>
            </a:r>
            <a:endParaRPr lang="en-US" sz="1200" dirty="0"/>
          </a:p>
        </p:txBody>
      </p:sp>
      <p:sp>
        <p:nvSpPr>
          <p:cNvPr id="27" name="Text 25"/>
          <p:cNvSpPr/>
          <p:nvPr/>
        </p:nvSpPr>
        <p:spPr>
          <a:xfrm>
            <a:off x="3429000" y="3429000"/>
            <a:ext cx="1371600" cy="274320"/>
          </a:xfrm>
          <a:prstGeom prst="rect">
            <a:avLst/>
          </a:prstGeom>
          <a:noFill/>
          <a:ln/>
        </p:spPr>
        <p:txBody>
          <a:bodyPr wrap="square" lIns="0" tIns="0" rIns="0" bIns="0" rtlCol="0" anchor="ctr"/>
          <a:lstStyle/>
          <a:p>
            <a:pPr marL="0" indent="0">
              <a:buNone/>
            </a:pPr>
            <a:r>
              <a:rPr lang="en-US" sz="1000" dirty="0">
                <a:solidFill>
                  <a:srgbClr val="1E293B"/>
                </a:solidFill>
                <a:latin typeface="Calibri" pitchFamily="34" charset="0"/>
                <a:ea typeface="Calibri" pitchFamily="34" charset="-122"/>
                <a:cs typeface="Calibri" pitchFamily="34" charset="-120"/>
              </a:rPr>
              <a:t>Domestic</a:t>
            </a:r>
            <a:endParaRPr lang="en-US" sz="1000" dirty="0"/>
          </a:p>
        </p:txBody>
      </p:sp>
      <p:sp>
        <p:nvSpPr>
          <p:cNvPr id="28" name="Text 26"/>
          <p:cNvSpPr/>
          <p:nvPr/>
        </p:nvSpPr>
        <p:spPr>
          <a:xfrm>
            <a:off x="4892040" y="3429000"/>
            <a:ext cx="777240" cy="274320"/>
          </a:xfrm>
          <a:prstGeom prst="rect">
            <a:avLst/>
          </a:prstGeom>
          <a:noFill/>
          <a:ln/>
        </p:spPr>
        <p:txBody>
          <a:bodyPr wrap="square" lIns="0" tIns="0" rIns="0" bIns="0" rtlCol="0" anchor="ctr"/>
          <a:lstStyle/>
          <a:p>
            <a:pPr marL="0" indent="0" algn="r">
              <a:buNone/>
            </a:pPr>
            <a:r>
              <a:rPr lang="en-US" sz="1200" b="1" dirty="0">
                <a:solidFill>
                  <a:srgbClr val="D97706"/>
                </a:solidFill>
                <a:latin typeface="Calibri" pitchFamily="34" charset="0"/>
                <a:ea typeface="Calibri" pitchFamily="34" charset="-122"/>
                <a:cs typeface="Calibri" pitchFamily="34" charset="-120"/>
              </a:rPr>
              <a:t>51%</a:t>
            </a:r>
            <a:endParaRPr lang="en-US" sz="1200" dirty="0"/>
          </a:p>
        </p:txBody>
      </p:sp>
      <p:sp>
        <p:nvSpPr>
          <p:cNvPr id="29" name="Text 27"/>
          <p:cNvSpPr/>
          <p:nvPr/>
        </p:nvSpPr>
        <p:spPr>
          <a:xfrm>
            <a:off x="3429000" y="3794760"/>
            <a:ext cx="1371600" cy="274320"/>
          </a:xfrm>
          <a:prstGeom prst="rect">
            <a:avLst/>
          </a:prstGeom>
          <a:noFill/>
          <a:ln/>
        </p:spPr>
        <p:txBody>
          <a:bodyPr wrap="square" lIns="0" tIns="0" rIns="0" bIns="0" rtlCol="0" anchor="ctr"/>
          <a:lstStyle/>
          <a:p>
            <a:pPr marL="0" indent="0">
              <a:buNone/>
            </a:pPr>
            <a:r>
              <a:rPr lang="en-US" sz="1000" dirty="0">
                <a:solidFill>
                  <a:srgbClr val="1E293B"/>
                </a:solidFill>
                <a:latin typeface="Calibri" pitchFamily="34" charset="0"/>
                <a:ea typeface="Calibri" pitchFamily="34" charset="-122"/>
                <a:cs typeface="Calibri" pitchFamily="34" charset="-120"/>
              </a:rPr>
              <a:t>International</a:t>
            </a:r>
            <a:endParaRPr lang="en-US" sz="1000" dirty="0"/>
          </a:p>
        </p:txBody>
      </p:sp>
      <p:sp>
        <p:nvSpPr>
          <p:cNvPr id="30" name="Text 28"/>
          <p:cNvSpPr/>
          <p:nvPr/>
        </p:nvSpPr>
        <p:spPr>
          <a:xfrm>
            <a:off x="4892040" y="3794760"/>
            <a:ext cx="777240" cy="274320"/>
          </a:xfrm>
          <a:prstGeom prst="rect">
            <a:avLst/>
          </a:prstGeom>
          <a:noFill/>
          <a:ln/>
        </p:spPr>
        <p:txBody>
          <a:bodyPr wrap="square" lIns="0" tIns="0" rIns="0" bIns="0" rtlCol="0" anchor="ctr"/>
          <a:lstStyle/>
          <a:p>
            <a:pPr marL="0" indent="0" algn="r">
              <a:buNone/>
            </a:pPr>
            <a:r>
              <a:rPr lang="en-US" sz="1200" b="1" dirty="0">
                <a:solidFill>
                  <a:srgbClr val="D97706"/>
                </a:solidFill>
                <a:latin typeface="Calibri" pitchFamily="34" charset="0"/>
                <a:ea typeface="Calibri" pitchFamily="34" charset="-122"/>
                <a:cs typeface="Calibri" pitchFamily="34" charset="-120"/>
              </a:rPr>
              <a:t>49%</a:t>
            </a:r>
            <a:endParaRPr lang="en-US" sz="1200" dirty="0"/>
          </a:p>
        </p:txBody>
      </p:sp>
      <p:sp>
        <p:nvSpPr>
          <p:cNvPr id="31" name="Text 29"/>
          <p:cNvSpPr/>
          <p:nvPr/>
        </p:nvSpPr>
        <p:spPr>
          <a:xfrm>
            <a:off x="3383280" y="4160520"/>
            <a:ext cx="2331720" cy="320040"/>
          </a:xfrm>
          <a:prstGeom prst="rect">
            <a:avLst/>
          </a:prstGeom>
          <a:noFill/>
          <a:ln/>
        </p:spPr>
        <p:txBody>
          <a:bodyPr wrap="square" lIns="0" tIns="0" rIns="0" bIns="0" rtlCol="0" anchor="ctr"/>
          <a:lstStyle/>
          <a:p>
            <a:pPr marL="0" indent="0">
              <a:buNone/>
            </a:pPr>
            <a:r>
              <a:rPr lang="en-US" sz="900" i="1" dirty="0">
                <a:solidFill>
                  <a:srgbClr val="64748B"/>
                </a:solidFill>
                <a:latin typeface="Calibri" pitchFamily="34" charset="0"/>
                <a:ea typeface="Calibri" pitchFamily="34" charset="-122"/>
                <a:cs typeface="Calibri" pitchFamily="34" charset="-120"/>
              </a:rPr>
              <a:t>82% of public finance is international. MDBs provide 44% of public.</a:t>
            </a:r>
            <a:endParaRPr lang="en-US" sz="900" dirty="0"/>
          </a:p>
        </p:txBody>
      </p:sp>
      <p:sp>
        <p:nvSpPr>
          <p:cNvPr id="32" name="Shape 30"/>
          <p:cNvSpPr/>
          <p:nvPr/>
        </p:nvSpPr>
        <p:spPr>
          <a:xfrm>
            <a:off x="6035040" y="1280160"/>
            <a:ext cx="2606040" cy="3291840"/>
          </a:xfrm>
          <a:prstGeom prst="rect">
            <a:avLst/>
          </a:prstGeom>
          <a:solidFill>
            <a:srgbClr val="FFFFFF"/>
          </a:solidFill>
          <a:ln/>
          <a:effectLst>
            <a:outerShdw blurRad="76200" dist="25400" dir="8100000" algn="bl" rotWithShape="0">
              <a:srgbClr val="000000">
                <a:alpha val="12000"/>
              </a:srgbClr>
            </a:outerShdw>
          </a:effectLst>
        </p:spPr>
        <p:txBody>
          <a:bodyPr/>
          <a:lstStyle/>
          <a:p>
            <a:endParaRPr lang="en-US"/>
          </a:p>
        </p:txBody>
      </p:sp>
      <p:sp>
        <p:nvSpPr>
          <p:cNvPr id="33" name="Shape 31"/>
          <p:cNvSpPr/>
          <p:nvPr/>
        </p:nvSpPr>
        <p:spPr>
          <a:xfrm>
            <a:off x="6035040" y="1280160"/>
            <a:ext cx="2606040" cy="457200"/>
          </a:xfrm>
          <a:prstGeom prst="rect">
            <a:avLst/>
          </a:prstGeom>
          <a:solidFill>
            <a:srgbClr val="DC2626"/>
          </a:solidFill>
          <a:ln/>
        </p:spPr>
        <p:txBody>
          <a:bodyPr/>
          <a:lstStyle/>
          <a:p>
            <a:endParaRPr lang="en-US"/>
          </a:p>
        </p:txBody>
      </p:sp>
      <p:sp>
        <p:nvSpPr>
          <p:cNvPr id="34" name="Text 32"/>
          <p:cNvSpPr/>
          <p:nvPr/>
        </p:nvSpPr>
        <p:spPr>
          <a:xfrm>
            <a:off x="6035040" y="1325880"/>
            <a:ext cx="2606040" cy="365760"/>
          </a:xfrm>
          <a:prstGeom prst="rect">
            <a:avLst/>
          </a:prstGeom>
          <a:noFill/>
          <a:ln/>
        </p:spPr>
        <p:txBody>
          <a:bodyPr wrap="square" lIns="0" tIns="0" rIns="0" bIns="0" rtlCol="0" anchor="ctr"/>
          <a:lstStyle/>
          <a:p>
            <a:pPr marL="0" indent="0" algn="ctr">
              <a:buNone/>
            </a:pPr>
            <a:r>
              <a:rPr lang="en-US" sz="1400" b="1" dirty="0">
                <a:solidFill>
                  <a:srgbClr val="FFFFFF"/>
                </a:solidFill>
                <a:latin typeface="Georgia" pitchFamily="34" charset="0"/>
                <a:ea typeface="Georgia" pitchFamily="34" charset="-122"/>
                <a:cs typeface="Georgia" pitchFamily="34" charset="-120"/>
              </a:rPr>
              <a:t>LDCs</a:t>
            </a:r>
            <a:endParaRPr lang="en-US" sz="1400" dirty="0"/>
          </a:p>
        </p:txBody>
      </p:sp>
      <p:sp>
        <p:nvSpPr>
          <p:cNvPr id="35" name="Text 33"/>
          <p:cNvSpPr/>
          <p:nvPr/>
        </p:nvSpPr>
        <p:spPr>
          <a:xfrm>
            <a:off x="6035040" y="1874520"/>
            <a:ext cx="2606040" cy="411480"/>
          </a:xfrm>
          <a:prstGeom prst="rect">
            <a:avLst/>
          </a:prstGeom>
          <a:noFill/>
          <a:ln/>
        </p:spPr>
        <p:txBody>
          <a:bodyPr wrap="square" lIns="0" tIns="0" rIns="0" bIns="0" rtlCol="0" anchor="ctr"/>
          <a:lstStyle/>
          <a:p>
            <a:pPr marL="0" indent="0" algn="ctr">
              <a:buNone/>
            </a:pPr>
            <a:r>
              <a:rPr lang="en-US" sz="2800" b="1" dirty="0">
                <a:solidFill>
                  <a:srgbClr val="DC2626"/>
                </a:solidFill>
                <a:latin typeface="Georgia" pitchFamily="34" charset="0"/>
                <a:ea typeface="Georgia" pitchFamily="34" charset="-122"/>
                <a:cs typeface="Georgia" pitchFamily="34" charset="-120"/>
              </a:rPr>
              <a:t>$45bn</a:t>
            </a:r>
            <a:endParaRPr lang="en-US" sz="2800" dirty="0"/>
          </a:p>
        </p:txBody>
      </p:sp>
      <p:sp>
        <p:nvSpPr>
          <p:cNvPr id="36" name="Text 34"/>
          <p:cNvSpPr/>
          <p:nvPr/>
        </p:nvSpPr>
        <p:spPr>
          <a:xfrm>
            <a:off x="6035040" y="2286000"/>
            <a:ext cx="2606040" cy="228600"/>
          </a:xfrm>
          <a:prstGeom prst="rect">
            <a:avLst/>
          </a:prstGeom>
          <a:noFill/>
          <a:ln/>
        </p:spPr>
        <p:txBody>
          <a:bodyPr wrap="square" lIns="0" tIns="0" rIns="0" bIns="0" rtlCol="0" anchor="ctr"/>
          <a:lstStyle/>
          <a:p>
            <a:pPr marL="0" indent="0" algn="ctr">
              <a:buNone/>
            </a:pPr>
            <a:r>
              <a:rPr lang="en-US" sz="900" dirty="0">
                <a:solidFill>
                  <a:srgbClr val="64748B"/>
                </a:solidFill>
                <a:latin typeface="Calibri" pitchFamily="34" charset="0"/>
                <a:ea typeface="Calibri" pitchFamily="34" charset="-122"/>
                <a:cs typeface="Calibri" pitchFamily="34" charset="-120"/>
              </a:rPr>
              <a:t>1.4% of global GDP, 14% of pop.</a:t>
            </a:r>
            <a:endParaRPr lang="en-US" sz="900" dirty="0"/>
          </a:p>
        </p:txBody>
      </p:sp>
      <p:sp>
        <p:nvSpPr>
          <p:cNvPr id="37" name="Text 35"/>
          <p:cNvSpPr/>
          <p:nvPr/>
        </p:nvSpPr>
        <p:spPr>
          <a:xfrm>
            <a:off x="6217920" y="2697480"/>
            <a:ext cx="1371600" cy="274320"/>
          </a:xfrm>
          <a:prstGeom prst="rect">
            <a:avLst/>
          </a:prstGeom>
          <a:noFill/>
          <a:ln/>
        </p:spPr>
        <p:txBody>
          <a:bodyPr wrap="square" lIns="0" tIns="0" rIns="0" bIns="0" rtlCol="0" anchor="ctr"/>
          <a:lstStyle/>
          <a:p>
            <a:pPr marL="0" indent="0">
              <a:buNone/>
            </a:pPr>
            <a:r>
              <a:rPr lang="en-US" sz="1000" dirty="0">
                <a:solidFill>
                  <a:srgbClr val="1E293B"/>
                </a:solidFill>
                <a:latin typeface="Calibri" pitchFamily="34" charset="0"/>
                <a:ea typeface="Calibri" pitchFamily="34" charset="-122"/>
                <a:cs typeface="Calibri" pitchFamily="34" charset="-120"/>
              </a:rPr>
              <a:t>Private</a:t>
            </a:r>
            <a:endParaRPr lang="en-US" sz="1000" dirty="0"/>
          </a:p>
        </p:txBody>
      </p:sp>
      <p:sp>
        <p:nvSpPr>
          <p:cNvPr id="38" name="Text 36"/>
          <p:cNvSpPr/>
          <p:nvPr/>
        </p:nvSpPr>
        <p:spPr>
          <a:xfrm>
            <a:off x="7680960" y="2697480"/>
            <a:ext cx="777240" cy="274320"/>
          </a:xfrm>
          <a:prstGeom prst="rect">
            <a:avLst/>
          </a:prstGeom>
          <a:noFill/>
          <a:ln/>
        </p:spPr>
        <p:txBody>
          <a:bodyPr wrap="square" lIns="0" tIns="0" rIns="0" bIns="0" rtlCol="0" anchor="ctr"/>
          <a:lstStyle/>
          <a:p>
            <a:pPr marL="0" indent="0" algn="r">
              <a:buNone/>
            </a:pPr>
            <a:r>
              <a:rPr lang="en-US" sz="1200" b="1" dirty="0">
                <a:solidFill>
                  <a:srgbClr val="DC2626"/>
                </a:solidFill>
                <a:latin typeface="Calibri" pitchFamily="34" charset="0"/>
                <a:ea typeface="Calibri" pitchFamily="34" charset="-122"/>
                <a:cs typeface="Calibri" pitchFamily="34" charset="-120"/>
              </a:rPr>
              <a:t>22%</a:t>
            </a:r>
            <a:endParaRPr lang="en-US" sz="1200" dirty="0"/>
          </a:p>
        </p:txBody>
      </p:sp>
      <p:sp>
        <p:nvSpPr>
          <p:cNvPr id="39" name="Text 37"/>
          <p:cNvSpPr/>
          <p:nvPr/>
        </p:nvSpPr>
        <p:spPr>
          <a:xfrm>
            <a:off x="6217920" y="3063240"/>
            <a:ext cx="1371600" cy="274320"/>
          </a:xfrm>
          <a:prstGeom prst="rect">
            <a:avLst/>
          </a:prstGeom>
          <a:noFill/>
          <a:ln/>
        </p:spPr>
        <p:txBody>
          <a:bodyPr wrap="square" lIns="0" tIns="0" rIns="0" bIns="0" rtlCol="0" anchor="ctr"/>
          <a:lstStyle/>
          <a:p>
            <a:pPr marL="0" indent="0">
              <a:buNone/>
            </a:pPr>
            <a:r>
              <a:rPr lang="en-US" sz="1000" dirty="0">
                <a:solidFill>
                  <a:srgbClr val="1E293B"/>
                </a:solidFill>
                <a:latin typeface="Calibri" pitchFamily="34" charset="0"/>
                <a:ea typeface="Calibri" pitchFamily="34" charset="-122"/>
                <a:cs typeface="Calibri" pitchFamily="34" charset="-120"/>
              </a:rPr>
              <a:t>Public</a:t>
            </a:r>
            <a:endParaRPr lang="en-US" sz="1000" dirty="0"/>
          </a:p>
        </p:txBody>
      </p:sp>
      <p:sp>
        <p:nvSpPr>
          <p:cNvPr id="40" name="Text 38"/>
          <p:cNvSpPr/>
          <p:nvPr/>
        </p:nvSpPr>
        <p:spPr>
          <a:xfrm>
            <a:off x="7680960" y="3063240"/>
            <a:ext cx="777240" cy="274320"/>
          </a:xfrm>
          <a:prstGeom prst="rect">
            <a:avLst/>
          </a:prstGeom>
          <a:noFill/>
          <a:ln/>
        </p:spPr>
        <p:txBody>
          <a:bodyPr wrap="square" lIns="0" tIns="0" rIns="0" bIns="0" rtlCol="0" anchor="ctr"/>
          <a:lstStyle/>
          <a:p>
            <a:pPr marL="0" indent="0" algn="r">
              <a:buNone/>
            </a:pPr>
            <a:r>
              <a:rPr lang="en-US" sz="1200" b="1" dirty="0">
                <a:solidFill>
                  <a:srgbClr val="DC2626"/>
                </a:solidFill>
                <a:latin typeface="Calibri" pitchFamily="34" charset="0"/>
                <a:ea typeface="Calibri" pitchFamily="34" charset="-122"/>
                <a:cs typeface="Calibri" pitchFamily="34" charset="-120"/>
              </a:rPr>
              <a:t>78%</a:t>
            </a:r>
            <a:endParaRPr lang="en-US" sz="1200" dirty="0"/>
          </a:p>
        </p:txBody>
      </p:sp>
      <p:sp>
        <p:nvSpPr>
          <p:cNvPr id="41" name="Text 39"/>
          <p:cNvSpPr/>
          <p:nvPr/>
        </p:nvSpPr>
        <p:spPr>
          <a:xfrm>
            <a:off x="6217920" y="3429000"/>
            <a:ext cx="1371600" cy="274320"/>
          </a:xfrm>
          <a:prstGeom prst="rect">
            <a:avLst/>
          </a:prstGeom>
          <a:noFill/>
          <a:ln/>
        </p:spPr>
        <p:txBody>
          <a:bodyPr wrap="square" lIns="0" tIns="0" rIns="0" bIns="0" rtlCol="0" anchor="ctr"/>
          <a:lstStyle/>
          <a:p>
            <a:pPr marL="0" indent="0">
              <a:buNone/>
            </a:pPr>
            <a:r>
              <a:rPr lang="en-US" sz="1000" dirty="0">
                <a:solidFill>
                  <a:srgbClr val="1E293B"/>
                </a:solidFill>
                <a:latin typeface="Calibri" pitchFamily="34" charset="0"/>
                <a:ea typeface="Calibri" pitchFamily="34" charset="-122"/>
                <a:cs typeface="Calibri" pitchFamily="34" charset="-120"/>
              </a:rPr>
              <a:t>Domestic</a:t>
            </a:r>
            <a:endParaRPr lang="en-US" sz="1000" dirty="0"/>
          </a:p>
        </p:txBody>
      </p:sp>
      <p:sp>
        <p:nvSpPr>
          <p:cNvPr id="42" name="Text 40"/>
          <p:cNvSpPr/>
          <p:nvPr/>
        </p:nvSpPr>
        <p:spPr>
          <a:xfrm>
            <a:off x="7680960" y="3429000"/>
            <a:ext cx="777240" cy="274320"/>
          </a:xfrm>
          <a:prstGeom prst="rect">
            <a:avLst/>
          </a:prstGeom>
          <a:noFill/>
          <a:ln/>
        </p:spPr>
        <p:txBody>
          <a:bodyPr wrap="square" lIns="0" tIns="0" rIns="0" bIns="0" rtlCol="0" anchor="ctr"/>
          <a:lstStyle/>
          <a:p>
            <a:pPr marL="0" indent="0" algn="r">
              <a:buNone/>
            </a:pPr>
            <a:r>
              <a:rPr lang="en-US" sz="1200" b="1" dirty="0">
                <a:solidFill>
                  <a:srgbClr val="DC2626"/>
                </a:solidFill>
                <a:latin typeface="Calibri" pitchFamily="34" charset="0"/>
                <a:ea typeface="Calibri" pitchFamily="34" charset="-122"/>
                <a:cs typeface="Calibri" pitchFamily="34" charset="-120"/>
              </a:rPr>
              <a:t>16%</a:t>
            </a:r>
            <a:endParaRPr lang="en-US" sz="1200" dirty="0"/>
          </a:p>
        </p:txBody>
      </p:sp>
      <p:sp>
        <p:nvSpPr>
          <p:cNvPr id="43" name="Text 41"/>
          <p:cNvSpPr/>
          <p:nvPr/>
        </p:nvSpPr>
        <p:spPr>
          <a:xfrm>
            <a:off x="6217920" y="3794760"/>
            <a:ext cx="1371600" cy="274320"/>
          </a:xfrm>
          <a:prstGeom prst="rect">
            <a:avLst/>
          </a:prstGeom>
          <a:noFill/>
          <a:ln/>
        </p:spPr>
        <p:txBody>
          <a:bodyPr wrap="square" lIns="0" tIns="0" rIns="0" bIns="0" rtlCol="0" anchor="ctr"/>
          <a:lstStyle/>
          <a:p>
            <a:pPr marL="0" indent="0">
              <a:buNone/>
            </a:pPr>
            <a:r>
              <a:rPr lang="en-US" sz="1000" dirty="0">
                <a:solidFill>
                  <a:srgbClr val="1E293B"/>
                </a:solidFill>
                <a:latin typeface="Calibri" pitchFamily="34" charset="0"/>
                <a:ea typeface="Calibri" pitchFamily="34" charset="-122"/>
                <a:cs typeface="Calibri" pitchFamily="34" charset="-120"/>
              </a:rPr>
              <a:t>International</a:t>
            </a:r>
            <a:endParaRPr lang="en-US" sz="1000" dirty="0"/>
          </a:p>
        </p:txBody>
      </p:sp>
      <p:sp>
        <p:nvSpPr>
          <p:cNvPr id="44" name="Text 42"/>
          <p:cNvSpPr/>
          <p:nvPr/>
        </p:nvSpPr>
        <p:spPr>
          <a:xfrm>
            <a:off x="7680960" y="3794760"/>
            <a:ext cx="777240" cy="274320"/>
          </a:xfrm>
          <a:prstGeom prst="rect">
            <a:avLst/>
          </a:prstGeom>
          <a:noFill/>
          <a:ln/>
        </p:spPr>
        <p:txBody>
          <a:bodyPr wrap="square" lIns="0" tIns="0" rIns="0" bIns="0" rtlCol="0" anchor="ctr"/>
          <a:lstStyle/>
          <a:p>
            <a:pPr marL="0" indent="0" algn="r">
              <a:buNone/>
            </a:pPr>
            <a:r>
              <a:rPr lang="en-US" sz="1200" b="1" dirty="0">
                <a:solidFill>
                  <a:srgbClr val="DC2626"/>
                </a:solidFill>
                <a:latin typeface="Calibri" pitchFamily="34" charset="0"/>
                <a:ea typeface="Calibri" pitchFamily="34" charset="-122"/>
                <a:cs typeface="Calibri" pitchFamily="34" charset="-120"/>
              </a:rPr>
              <a:t>84%</a:t>
            </a:r>
            <a:endParaRPr lang="en-US" sz="1200" dirty="0"/>
          </a:p>
        </p:txBody>
      </p:sp>
      <p:sp>
        <p:nvSpPr>
          <p:cNvPr id="45" name="Text 43"/>
          <p:cNvSpPr/>
          <p:nvPr/>
        </p:nvSpPr>
        <p:spPr>
          <a:xfrm>
            <a:off x="6172200" y="4160520"/>
            <a:ext cx="2331720" cy="320040"/>
          </a:xfrm>
          <a:prstGeom prst="rect">
            <a:avLst/>
          </a:prstGeom>
          <a:noFill/>
          <a:ln/>
        </p:spPr>
        <p:txBody>
          <a:bodyPr wrap="square" lIns="0" tIns="0" rIns="0" bIns="0" rtlCol="0" anchor="ctr"/>
          <a:lstStyle/>
          <a:p>
            <a:pPr marL="0" indent="0">
              <a:buNone/>
            </a:pPr>
            <a:r>
              <a:rPr lang="en-US" sz="900" i="1" dirty="0">
                <a:solidFill>
                  <a:srgbClr val="64748B"/>
                </a:solidFill>
                <a:latin typeface="Calibri" pitchFamily="34" charset="0"/>
                <a:ea typeface="Calibri" pitchFamily="34" charset="-122"/>
                <a:cs typeface="Calibri" pitchFamily="34" charset="-120"/>
              </a:rPr>
              <a:t>Heavy structural dependency. Grants &gt;50% of adaptation finance.</a:t>
            </a:r>
            <a:endParaRPr lang="en-US" sz="900" dirty="0"/>
          </a:p>
        </p:txBody>
      </p:sp>
      <p:sp>
        <p:nvSpPr>
          <p:cNvPr id="46" name="Text 44"/>
          <p:cNvSpPr/>
          <p:nvPr/>
        </p:nvSpPr>
        <p:spPr>
          <a:xfrm>
            <a:off x="457200" y="4754880"/>
            <a:ext cx="8229600" cy="274320"/>
          </a:xfrm>
          <a:prstGeom prst="rect">
            <a:avLst/>
          </a:prstGeom>
          <a:noFill/>
          <a:ln/>
        </p:spPr>
        <p:txBody>
          <a:bodyPr wrap="square" rtlCol="0" anchor="ctr"/>
          <a:lstStyle/>
          <a:p>
            <a:pPr marL="0" indent="0">
              <a:buNone/>
            </a:pPr>
            <a:r>
              <a:rPr lang="en-US" sz="800" dirty="0">
                <a:solidFill>
                  <a:srgbClr val="94A3B8"/>
                </a:solidFill>
                <a:latin typeface="Calibri" pitchFamily="34" charset="0"/>
                <a:ea typeface="Calibri" pitchFamily="34" charset="-122"/>
                <a:cs typeface="Calibri" pitchFamily="34" charset="-120"/>
              </a:rPr>
              <a:t>Source: CPI Global Landscape of Climate Finance 2025 &amp; EMDE Spotlight (Nov 2025)</a:t>
            </a:r>
            <a:endParaRPr lang="en-US" sz="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3F1EC"/>
        </a:solidFill>
        <a:effectLst/>
      </p:bgPr>
    </p:bg>
    <p:spTree>
      <p:nvGrpSpPr>
        <p:cNvPr id="1" name="">
          <a:extLst>
            <a:ext uri="{FF2B5EF4-FFF2-40B4-BE49-F238E27FC236}">
              <a16:creationId xmlns:a16="http://schemas.microsoft.com/office/drawing/2014/main" id="{824ACAC0-025E-3E43-B7FD-DD78359EDC9F}"/>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69274867-2FB3-1067-BC90-B5C659BDF83B}"/>
              </a:ext>
            </a:extLst>
          </p:cNvPr>
          <p:cNvPicPr>
            <a:picLocks noChangeAspect="1"/>
          </p:cNvPicPr>
          <p:nvPr/>
        </p:nvPicPr>
        <p:blipFill>
          <a:blip r:embed="rId2"/>
          <a:stretch>
            <a:fillRect/>
          </a:stretch>
        </p:blipFill>
        <p:spPr>
          <a:xfrm>
            <a:off x="862577" y="0"/>
            <a:ext cx="7418845" cy="5143500"/>
          </a:xfrm>
          <a:prstGeom prst="rect">
            <a:avLst/>
          </a:prstGeom>
        </p:spPr>
      </p:pic>
    </p:spTree>
    <p:extLst>
      <p:ext uri="{BB962C8B-B14F-4D97-AF65-F5344CB8AC3E}">
        <p14:creationId xmlns:p14="http://schemas.microsoft.com/office/powerpoint/2010/main" val="14968623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3F1EC"/>
        </a:solidFill>
        <a:effectLst/>
      </p:bgPr>
    </p:bg>
    <p:spTree>
      <p:nvGrpSpPr>
        <p:cNvPr id="1" name="">
          <a:extLst>
            <a:ext uri="{FF2B5EF4-FFF2-40B4-BE49-F238E27FC236}">
              <a16:creationId xmlns:a16="http://schemas.microsoft.com/office/drawing/2014/main" id="{5F501CB1-9D63-855C-F6B3-D51F73904AA4}"/>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EA2FFBB0-F0FE-8C81-FD1C-4824B1F1CD85}"/>
              </a:ext>
            </a:extLst>
          </p:cNvPr>
          <p:cNvPicPr>
            <a:picLocks noChangeAspect="1"/>
          </p:cNvPicPr>
          <p:nvPr/>
        </p:nvPicPr>
        <p:blipFill>
          <a:blip r:embed="rId3"/>
          <a:stretch>
            <a:fillRect/>
          </a:stretch>
        </p:blipFill>
        <p:spPr>
          <a:xfrm>
            <a:off x="69574" y="199294"/>
            <a:ext cx="7305261" cy="4592311"/>
          </a:xfrm>
          <a:prstGeom prst="rect">
            <a:avLst/>
          </a:prstGeom>
        </p:spPr>
      </p:pic>
    </p:spTree>
    <p:extLst>
      <p:ext uri="{BB962C8B-B14F-4D97-AF65-F5344CB8AC3E}">
        <p14:creationId xmlns:p14="http://schemas.microsoft.com/office/powerpoint/2010/main" val="8874326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3F1EC"/>
        </a:solidFill>
        <a:effectLst/>
      </p:bgPr>
    </p:bg>
    <p:spTree>
      <p:nvGrpSpPr>
        <p:cNvPr id="1" name="">
          <a:extLst>
            <a:ext uri="{FF2B5EF4-FFF2-40B4-BE49-F238E27FC236}">
              <a16:creationId xmlns:a16="http://schemas.microsoft.com/office/drawing/2014/main" id="{2F3DBA05-8745-487E-AFE9-B6F138E8B369}"/>
            </a:ext>
          </a:extLst>
        </p:cNvPr>
        <p:cNvGrpSpPr/>
        <p:nvPr/>
      </p:nvGrpSpPr>
      <p:grpSpPr>
        <a:xfrm>
          <a:off x="0" y="0"/>
          <a:ext cx="0" cy="0"/>
          <a:chOff x="0" y="0"/>
          <a:chExt cx="0" cy="0"/>
        </a:xfrm>
      </p:grpSpPr>
      <p:pic>
        <p:nvPicPr>
          <p:cNvPr id="2" name="Picture 1" descr="A chart of a number of countries/regions&#10;&#10;AI-generated content may be incorrect.">
            <a:extLst>
              <a:ext uri="{FF2B5EF4-FFF2-40B4-BE49-F238E27FC236}">
                <a16:creationId xmlns:a16="http://schemas.microsoft.com/office/drawing/2014/main" id="{DF813D6B-2A81-80F5-E928-24AB5E3EC53A}"/>
              </a:ext>
            </a:extLst>
          </p:cNvPr>
          <p:cNvPicPr>
            <a:picLocks noChangeAspect="1"/>
          </p:cNvPicPr>
          <p:nvPr/>
        </p:nvPicPr>
        <p:blipFill>
          <a:blip r:embed="rId3"/>
          <a:stretch>
            <a:fillRect/>
          </a:stretch>
        </p:blipFill>
        <p:spPr>
          <a:xfrm>
            <a:off x="363708" y="946214"/>
            <a:ext cx="8178800" cy="3251072"/>
          </a:xfrm>
          <a:prstGeom prst="rect">
            <a:avLst/>
          </a:prstGeom>
        </p:spPr>
      </p:pic>
    </p:spTree>
    <p:extLst>
      <p:ext uri="{BB962C8B-B14F-4D97-AF65-F5344CB8AC3E}">
        <p14:creationId xmlns:p14="http://schemas.microsoft.com/office/powerpoint/2010/main" val="34339547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3F1EC"/>
        </a:solidFill>
        <a:effectLst/>
      </p:bgPr>
    </p:bg>
    <p:spTree>
      <p:nvGrpSpPr>
        <p:cNvPr id="1" name="">
          <a:extLst>
            <a:ext uri="{FF2B5EF4-FFF2-40B4-BE49-F238E27FC236}">
              <a16:creationId xmlns:a16="http://schemas.microsoft.com/office/drawing/2014/main" id="{144892A3-835E-6AED-2265-89CAFC758FCB}"/>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053890CE-BB24-6FB9-7344-8EB7847E83B6}"/>
              </a:ext>
            </a:extLst>
          </p:cNvPr>
          <p:cNvPicPr>
            <a:picLocks noChangeAspect="1"/>
          </p:cNvPicPr>
          <p:nvPr/>
        </p:nvPicPr>
        <p:blipFill>
          <a:blip r:embed="rId3"/>
          <a:stretch>
            <a:fillRect/>
          </a:stretch>
        </p:blipFill>
        <p:spPr>
          <a:xfrm>
            <a:off x="1007961" y="193738"/>
            <a:ext cx="6939251" cy="4756024"/>
          </a:xfrm>
          <a:prstGeom prst="rect">
            <a:avLst/>
          </a:prstGeom>
        </p:spPr>
      </p:pic>
      <p:sp>
        <p:nvSpPr>
          <p:cNvPr id="6" name="TextBox 5">
            <a:extLst>
              <a:ext uri="{FF2B5EF4-FFF2-40B4-BE49-F238E27FC236}">
                <a16:creationId xmlns:a16="http://schemas.microsoft.com/office/drawing/2014/main" id="{D8BC2050-B02D-617D-398C-DB9C5BC701D2}"/>
              </a:ext>
            </a:extLst>
          </p:cNvPr>
          <p:cNvSpPr txBox="1"/>
          <p:nvPr/>
        </p:nvSpPr>
        <p:spPr>
          <a:xfrm>
            <a:off x="6888694" y="344945"/>
            <a:ext cx="2117035" cy="307777"/>
          </a:xfrm>
          <a:prstGeom prst="rect">
            <a:avLst/>
          </a:prstGeom>
          <a:noFill/>
        </p:spPr>
        <p:txBody>
          <a:bodyPr wrap="square">
            <a:spAutoFit/>
          </a:bodyPr>
          <a:lstStyle/>
          <a:p>
            <a:pPr algn="r"/>
            <a:r>
              <a:rPr lang="en-US" sz="1400" dirty="0"/>
              <a:t>“</a:t>
            </a:r>
          </a:p>
        </p:txBody>
      </p:sp>
    </p:spTree>
    <p:extLst>
      <p:ext uri="{BB962C8B-B14F-4D97-AF65-F5344CB8AC3E}">
        <p14:creationId xmlns:p14="http://schemas.microsoft.com/office/powerpoint/2010/main" val="1775814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3F1EC"/>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AA4358A-6236-C836-5963-B55EBBCB98F3}"/>
              </a:ext>
            </a:extLst>
          </p:cNvPr>
          <p:cNvPicPr>
            <a:picLocks noChangeAspect="1"/>
          </p:cNvPicPr>
          <p:nvPr/>
        </p:nvPicPr>
        <p:blipFill>
          <a:blip r:embed="rId2"/>
          <a:stretch>
            <a:fillRect/>
          </a:stretch>
        </p:blipFill>
        <p:spPr>
          <a:xfrm>
            <a:off x="685800" y="84256"/>
            <a:ext cx="7772400" cy="4974988"/>
          </a:xfrm>
          <a:prstGeom prst="rect">
            <a:avLst/>
          </a:prstGeom>
        </p:spPr>
      </p:pic>
    </p:spTree>
    <p:extLst>
      <p:ext uri="{BB962C8B-B14F-4D97-AF65-F5344CB8AC3E}">
        <p14:creationId xmlns:p14="http://schemas.microsoft.com/office/powerpoint/2010/main" val="19781633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CCB1AA434AC7B4FA712525E5A4B0FAF" ma:contentTypeVersion="10" ma:contentTypeDescription="Create a new document." ma:contentTypeScope="" ma:versionID="c626a7492a0898a9d89630bd5d8eb700">
  <xsd:schema xmlns:xsd="http://www.w3.org/2001/XMLSchema" xmlns:xs="http://www.w3.org/2001/XMLSchema" xmlns:p="http://schemas.microsoft.com/office/2006/metadata/properties" xmlns:ns2="e1c3bf3d-9298-4d97-8698-5d8e56acd48b" xmlns:ns3="1e44de8b-a222-4f75-a299-7667fa0d186f" targetNamespace="http://schemas.microsoft.com/office/2006/metadata/properties" ma:root="true" ma:fieldsID="5765d47cd912209b3a8ed61bab10d9f7" ns2:_="" ns3:_="">
    <xsd:import namespace="e1c3bf3d-9298-4d97-8698-5d8e56acd48b"/>
    <xsd:import namespace="1e44de8b-a222-4f75-a299-7667fa0d186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c3bf3d-9298-4d97-8698-5d8e56acd4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e44de8b-a222-4f75-a299-7667fa0d186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e479bf05-d456-4a96-a4cf-13701bc18efa}" ma:internalName="TaxCatchAll" ma:showField="CatchAllData" ma:web="1e44de8b-a222-4f75-a299-7667fa0d186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1c3bf3d-9298-4d97-8698-5d8e56acd48b">
      <Terms xmlns="http://schemas.microsoft.com/office/infopath/2007/PartnerControls"/>
    </lcf76f155ced4ddcb4097134ff3c332f>
    <TaxCatchAll xmlns="1e44de8b-a222-4f75-a299-7667fa0d186f" xsi:nil="true"/>
  </documentManagement>
</p:properties>
</file>

<file path=customXml/itemProps1.xml><?xml version="1.0" encoding="utf-8"?>
<ds:datastoreItem xmlns:ds="http://schemas.openxmlformats.org/officeDocument/2006/customXml" ds:itemID="{2C41E596-8457-424A-9583-CA7C10877035}"/>
</file>

<file path=customXml/itemProps2.xml><?xml version="1.0" encoding="utf-8"?>
<ds:datastoreItem xmlns:ds="http://schemas.openxmlformats.org/officeDocument/2006/customXml" ds:itemID="{8AAC91F9-97DA-446A-9A4C-C67909A8FCE8}"/>
</file>

<file path=customXml/itemProps3.xml><?xml version="1.0" encoding="utf-8"?>
<ds:datastoreItem xmlns:ds="http://schemas.openxmlformats.org/officeDocument/2006/customXml" ds:itemID="{E654F41A-361D-429E-B5F1-A03B7C088890}"/>
</file>

<file path=docProps/app.xml><?xml version="1.0" encoding="utf-8"?>
<Properties xmlns="http://schemas.openxmlformats.org/officeDocument/2006/extended-properties" xmlns:vt="http://schemas.openxmlformats.org/officeDocument/2006/docPropsVTypes">
  <TotalTime>1541</TotalTime>
  <Words>2370</Words>
  <Application>Microsoft Macintosh PowerPoint</Application>
  <PresentationFormat>On-screen Show (16:9)</PresentationFormat>
  <Paragraphs>162</Paragraphs>
  <Slides>29</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29</vt:i4>
      </vt:variant>
    </vt:vector>
  </HeadingPairs>
  <TitlesOfParts>
    <vt:vector size="38" baseType="lpstr">
      <vt:lpstr>Aptos</vt:lpstr>
      <vt:lpstr>Aptos Narrow</vt:lpstr>
      <vt:lpstr>Arial</vt:lpstr>
      <vt:lpstr>Calibri</vt:lpstr>
      <vt:lpstr>Georgia</vt:lpstr>
      <vt:lpstr>Heebo</vt:lpstr>
      <vt:lpstr>Helvetica</vt:lpstr>
      <vt:lpstr>Publico Text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Climate Finance: Sources &amp; The Gap</dc:title>
  <dc:subject>PptxGenJS Presentation</dc:subject>
  <dc:creator>Climate Finance Analysis</dc:creator>
  <cp:lastModifiedBy>chienyen Goh</cp:lastModifiedBy>
  <cp:revision>6</cp:revision>
  <dcterms:created xsi:type="dcterms:W3CDTF">2026-02-07T16:20:54Z</dcterms:created>
  <dcterms:modified xsi:type="dcterms:W3CDTF">2026-02-09T02:22:14Z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0x0101000CCB1AA434AC7B4FA712525E5A4B0FAF</vt:lpwstr>
  </property>
</Properties>
</file>